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colors4.xml" ContentType="application/vnd.openxmlformats-officedocument.drawingml.diagramColor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emf" ContentType="image/x-emf"/>
  <Override PartName="/ppt/slideLayouts/slideLayout16.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diagrams/layout4.xml" ContentType="application/vnd.openxmlformats-officedocument.drawingml.diagramLayout+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diagrams/layout2.xml" ContentType="application/vnd.openxmlformats-officedocument.drawingml.diagramLayout+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wmf" ContentType="image/x-wmf"/>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diagrams/layout3.xml" ContentType="application/vnd.openxmlformats-officedocument.drawingml.diagramLayout+xml"/>
  <Override PartName="/ppt/notesSlides/notesSlide21.xml" ContentType="application/vnd.openxmlformats-officedocument.presentationml.notesSlide+xml"/>
  <Override PartName="/ppt/diagrams/data4.xml" ContentType="application/vnd.openxmlformats-officedocument.drawingml.diagramData+xml"/>
  <Override PartName="/ppt/notesSlides/notesSlide1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40"/>
  </p:notesMasterIdLst>
  <p:handoutMasterIdLst>
    <p:handoutMasterId r:id="rId41"/>
  </p:handoutMasterIdLst>
  <p:sldIdLst>
    <p:sldId id="256" r:id="rId3"/>
    <p:sldId id="326" r:id="rId4"/>
    <p:sldId id="351" r:id="rId5"/>
    <p:sldId id="349" r:id="rId6"/>
    <p:sldId id="314" r:id="rId7"/>
    <p:sldId id="311" r:id="rId8"/>
    <p:sldId id="313" r:id="rId9"/>
    <p:sldId id="352" r:id="rId10"/>
    <p:sldId id="286" r:id="rId11"/>
    <p:sldId id="287" r:id="rId12"/>
    <p:sldId id="291" r:id="rId13"/>
    <p:sldId id="288" r:id="rId14"/>
    <p:sldId id="290" r:id="rId15"/>
    <p:sldId id="289" r:id="rId16"/>
    <p:sldId id="363" r:id="rId17"/>
    <p:sldId id="353" r:id="rId18"/>
    <p:sldId id="356" r:id="rId19"/>
    <p:sldId id="358" r:id="rId20"/>
    <p:sldId id="359" r:id="rId21"/>
    <p:sldId id="360" r:id="rId22"/>
    <p:sldId id="361" r:id="rId23"/>
    <p:sldId id="354" r:id="rId24"/>
    <p:sldId id="339" r:id="rId25"/>
    <p:sldId id="340" r:id="rId26"/>
    <p:sldId id="342" r:id="rId27"/>
    <p:sldId id="343" r:id="rId28"/>
    <p:sldId id="345" r:id="rId29"/>
    <p:sldId id="346" r:id="rId30"/>
    <p:sldId id="347" r:id="rId31"/>
    <p:sldId id="297" r:id="rId32"/>
    <p:sldId id="337" r:id="rId33"/>
    <p:sldId id="350" r:id="rId34"/>
    <p:sldId id="310" r:id="rId35"/>
    <p:sldId id="268" r:id="rId36"/>
    <p:sldId id="362" r:id="rId37"/>
    <p:sldId id="264" r:id="rId38"/>
    <p:sldId id="319" r:id="rId39"/>
  </p:sldIdLst>
  <p:sldSz cx="9144000" cy="6858000" type="screen4x3"/>
  <p:notesSz cx="6805613" cy="9944100"/>
  <p:defaultTextStyle>
    <a:defPPr>
      <a:defRPr lang="en-GB"/>
    </a:defPPr>
    <a:lvl1pPr algn="l" rtl="0" fontAlgn="base">
      <a:spcBef>
        <a:spcPct val="0"/>
      </a:spcBef>
      <a:spcAft>
        <a:spcPct val="0"/>
      </a:spcAft>
      <a:defRPr sz="1200" kern="1200">
        <a:solidFill>
          <a:srgbClr val="0F5494"/>
        </a:solidFill>
        <a:latin typeface="Verdana" charset="0"/>
        <a:ea typeface="ＭＳ Ｐゴシック" charset="-128"/>
        <a:cs typeface="+mn-cs"/>
      </a:defRPr>
    </a:lvl1pPr>
    <a:lvl2pPr marL="457200" algn="l" rtl="0" fontAlgn="base">
      <a:spcBef>
        <a:spcPct val="0"/>
      </a:spcBef>
      <a:spcAft>
        <a:spcPct val="0"/>
      </a:spcAft>
      <a:defRPr sz="1200" kern="1200">
        <a:solidFill>
          <a:srgbClr val="0F5494"/>
        </a:solidFill>
        <a:latin typeface="Verdana" charset="0"/>
        <a:ea typeface="ＭＳ Ｐゴシック" charset="-128"/>
        <a:cs typeface="+mn-cs"/>
      </a:defRPr>
    </a:lvl2pPr>
    <a:lvl3pPr marL="914400" algn="l" rtl="0" fontAlgn="base">
      <a:spcBef>
        <a:spcPct val="0"/>
      </a:spcBef>
      <a:spcAft>
        <a:spcPct val="0"/>
      </a:spcAft>
      <a:defRPr sz="1200" kern="1200">
        <a:solidFill>
          <a:srgbClr val="0F5494"/>
        </a:solidFill>
        <a:latin typeface="Verdana" charset="0"/>
        <a:ea typeface="ＭＳ Ｐゴシック" charset="-128"/>
        <a:cs typeface="+mn-cs"/>
      </a:defRPr>
    </a:lvl3pPr>
    <a:lvl4pPr marL="1371600" algn="l" rtl="0" fontAlgn="base">
      <a:spcBef>
        <a:spcPct val="0"/>
      </a:spcBef>
      <a:spcAft>
        <a:spcPct val="0"/>
      </a:spcAft>
      <a:defRPr sz="1200" kern="1200">
        <a:solidFill>
          <a:srgbClr val="0F5494"/>
        </a:solidFill>
        <a:latin typeface="Verdana" charset="0"/>
        <a:ea typeface="ＭＳ Ｐゴシック" charset="-128"/>
        <a:cs typeface="+mn-cs"/>
      </a:defRPr>
    </a:lvl4pPr>
    <a:lvl5pPr marL="1828800" algn="l" rtl="0" fontAlgn="base">
      <a:spcBef>
        <a:spcPct val="0"/>
      </a:spcBef>
      <a:spcAft>
        <a:spcPct val="0"/>
      </a:spcAft>
      <a:defRPr sz="1200" kern="1200">
        <a:solidFill>
          <a:srgbClr val="0F5494"/>
        </a:solidFill>
        <a:latin typeface="Verdana" charset="0"/>
        <a:ea typeface="ＭＳ Ｐゴシック" charset="-128"/>
        <a:cs typeface="+mn-cs"/>
      </a:defRPr>
    </a:lvl5pPr>
    <a:lvl6pPr marL="2286000" algn="l" defTabSz="914400" rtl="0" eaLnBrk="1" latinLnBrk="0" hangingPunct="1">
      <a:defRPr sz="1200" kern="1200">
        <a:solidFill>
          <a:srgbClr val="0F5494"/>
        </a:solidFill>
        <a:latin typeface="Verdana" charset="0"/>
        <a:ea typeface="ＭＳ Ｐゴシック" charset="-128"/>
        <a:cs typeface="+mn-cs"/>
      </a:defRPr>
    </a:lvl6pPr>
    <a:lvl7pPr marL="2743200" algn="l" defTabSz="914400" rtl="0" eaLnBrk="1" latinLnBrk="0" hangingPunct="1">
      <a:defRPr sz="1200" kern="1200">
        <a:solidFill>
          <a:srgbClr val="0F5494"/>
        </a:solidFill>
        <a:latin typeface="Verdana" charset="0"/>
        <a:ea typeface="ＭＳ Ｐゴシック" charset="-128"/>
        <a:cs typeface="+mn-cs"/>
      </a:defRPr>
    </a:lvl7pPr>
    <a:lvl8pPr marL="3200400" algn="l" defTabSz="914400" rtl="0" eaLnBrk="1" latinLnBrk="0" hangingPunct="1">
      <a:defRPr sz="1200" kern="1200">
        <a:solidFill>
          <a:srgbClr val="0F5494"/>
        </a:solidFill>
        <a:latin typeface="Verdana" charset="0"/>
        <a:ea typeface="ＭＳ Ｐゴシック" charset="-128"/>
        <a:cs typeface="+mn-cs"/>
      </a:defRPr>
    </a:lvl8pPr>
    <a:lvl9pPr marL="3657600" algn="l" defTabSz="914400" rtl="0" eaLnBrk="1" latinLnBrk="0" hangingPunct="1">
      <a:defRPr sz="1200" kern="1200">
        <a:solidFill>
          <a:srgbClr val="0F5494"/>
        </a:solidFill>
        <a:latin typeface="Verdana" charset="0"/>
        <a:ea typeface="ＭＳ Ｐゴシック" charset="-128"/>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E CONINCK Sophie (DEVCO)" initials="DCS(" lastIdx="74" clrIdx="0"/>
  <p:cmAuthor id="1" name="eric" initials="e" lastIdx="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7EA7"/>
    <a:srgbClr val="9FF6FF"/>
    <a:srgbClr val="00FFFF"/>
    <a:srgbClr val="A7D0D2"/>
    <a:srgbClr val="9EC2C4"/>
    <a:srgbClr val="FFE285"/>
    <a:srgbClr val="99FF99"/>
    <a:srgbClr val="0F5494"/>
    <a:srgbClr val="54686A"/>
    <a:srgbClr val="0994A8"/>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604" autoAdjust="0"/>
    <p:restoredTop sz="82110" autoAdjust="0"/>
  </p:normalViewPr>
  <p:slideViewPr>
    <p:cSldViewPr snapToGrid="0">
      <p:cViewPr varScale="1">
        <p:scale>
          <a:sx n="60" d="100"/>
          <a:sy n="60" d="100"/>
        </p:scale>
        <p:origin x="-1512" y="-96"/>
      </p:cViewPr>
      <p:guideLst>
        <p:guide orient="horz" pos="891"/>
        <p:guide pos="33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s>
</file>

<file path=ppt/diagrams/_rels/data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image" Target="../media/image7.png"/><Relationship Id="rId4" Type="http://schemas.openxmlformats.org/officeDocument/2006/relationships/image" Target="../media/image10.png"/></Relationships>
</file>

<file path=ppt/diagrams/_rels/data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image" Target="../media/image19.png"/></Relationships>
</file>

<file path=ppt/diagrams/_rels/data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image" Target="../media/image24.png"/><Relationship Id="rId4" Type="http://schemas.openxmlformats.org/officeDocument/2006/relationships/image" Target="../media/image27.png"/></Relationships>
</file>

<file path=ppt/diagrams/_rels/drawing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image" Target="../media/image7.png"/><Relationship Id="rId4" Type="http://schemas.openxmlformats.org/officeDocument/2006/relationships/image" Target="../media/image10.png"/></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BB51A13-C19F-4553-B0D3-3603DAC31B7D}" type="doc">
      <dgm:prSet loTypeId="urn:microsoft.com/office/officeart/2005/8/layout/radial6" loCatId="cycle" qsTypeId="urn:microsoft.com/office/officeart/2005/8/quickstyle/simple4" qsCatId="simple" csTypeId="urn:microsoft.com/office/officeart/2005/8/colors/accent1_1" csCatId="accent1" phldr="1"/>
      <dgm:spPr/>
      <dgm:t>
        <a:bodyPr/>
        <a:lstStyle/>
        <a:p>
          <a:endParaRPr lang="da-DK"/>
        </a:p>
      </dgm:t>
    </dgm:pt>
    <dgm:pt modelId="{01AC1083-8F29-4231-8FE2-32225D12A1F4}">
      <dgm:prSet phldrT="[Text]" custT="1"/>
      <dgm:spPr/>
      <dgm:t>
        <a:bodyPr/>
        <a:lstStyle/>
        <a:p>
          <a:r>
            <a:rPr lang="da-DK" sz="1200" b="1" dirty="0" smtClean="0">
              <a:solidFill>
                <a:srgbClr val="0F5494"/>
              </a:solidFill>
            </a:rPr>
            <a:t>Sustainable development </a:t>
          </a:r>
          <a:endParaRPr lang="da-DK" sz="1200" b="1" dirty="0">
            <a:solidFill>
              <a:srgbClr val="0F5494"/>
            </a:solidFill>
          </a:endParaRPr>
        </a:p>
      </dgm:t>
    </dgm:pt>
    <dgm:pt modelId="{C0C06CD0-2A39-4DC4-B0EB-CC67C5763C23}" type="parTrans" cxnId="{AC8335C8-7351-4751-AF0E-7E2F92B5D9D2}">
      <dgm:prSet/>
      <dgm:spPr/>
      <dgm:t>
        <a:bodyPr/>
        <a:lstStyle/>
        <a:p>
          <a:endParaRPr lang="da-DK" sz="1200"/>
        </a:p>
      </dgm:t>
    </dgm:pt>
    <dgm:pt modelId="{A1945A09-5100-4230-857E-87A12E83D4DB}" type="sibTrans" cxnId="{AC8335C8-7351-4751-AF0E-7E2F92B5D9D2}">
      <dgm:prSet/>
      <dgm:spPr/>
      <dgm:t>
        <a:bodyPr/>
        <a:lstStyle/>
        <a:p>
          <a:endParaRPr lang="da-DK" sz="1200"/>
        </a:p>
      </dgm:t>
    </dgm:pt>
    <dgm:pt modelId="{9EB75D1A-D9AC-4B00-8162-F1762F1085BD}">
      <dgm:prSet phldrT="[Text]" custT="1"/>
      <dgm:spPr/>
      <dgm:t>
        <a:bodyPr/>
        <a:lstStyle/>
        <a:p>
          <a:r>
            <a:rPr lang="en-GB" sz="1400" b="1" dirty="0" smtClean="0">
              <a:solidFill>
                <a:srgbClr val="0F5494"/>
              </a:solidFill>
            </a:rPr>
            <a:t>Integration  </a:t>
          </a:r>
        </a:p>
        <a:p>
          <a:r>
            <a:rPr lang="en-GB" sz="1400" dirty="0" smtClean="0">
              <a:solidFill>
                <a:srgbClr val="0F5494"/>
              </a:solidFill>
            </a:rPr>
            <a:t>What is meant?</a:t>
          </a:r>
        </a:p>
        <a:p>
          <a:r>
            <a:rPr lang="en-GB" sz="1400" dirty="0" smtClean="0">
              <a:solidFill>
                <a:srgbClr val="0F5494"/>
              </a:solidFill>
            </a:rPr>
            <a:t>What have we learnt?</a:t>
          </a:r>
        </a:p>
        <a:p>
          <a:r>
            <a:rPr lang="en-GB" sz="1400" dirty="0" smtClean="0">
              <a:solidFill>
                <a:srgbClr val="0F5494"/>
              </a:solidFill>
            </a:rPr>
            <a:t>Drivers &amp; barriers</a:t>
          </a:r>
        </a:p>
        <a:p>
          <a:r>
            <a:rPr lang="en-GB" sz="1400" dirty="0" smtClean="0">
              <a:solidFill>
                <a:srgbClr val="0F5494"/>
              </a:solidFill>
            </a:rPr>
            <a:t>Organisations</a:t>
          </a:r>
        </a:p>
        <a:p>
          <a:r>
            <a:rPr lang="en-GB" sz="1400" dirty="0" smtClean="0">
              <a:solidFill>
                <a:srgbClr val="0F5494"/>
              </a:solidFill>
            </a:rPr>
            <a:t>EC approach</a:t>
          </a:r>
          <a:endParaRPr lang="en-GB" sz="1400" dirty="0">
            <a:solidFill>
              <a:srgbClr val="0F5494"/>
            </a:solidFill>
          </a:endParaRPr>
        </a:p>
      </dgm:t>
    </dgm:pt>
    <dgm:pt modelId="{FC3EDA0D-830D-4178-A81F-B2A738D171FB}" type="parTrans" cxnId="{14FE796E-CF5E-48AC-90E0-1E496E7D6EFF}">
      <dgm:prSet/>
      <dgm:spPr/>
      <dgm:t>
        <a:bodyPr/>
        <a:lstStyle/>
        <a:p>
          <a:endParaRPr lang="da-DK" sz="1200"/>
        </a:p>
      </dgm:t>
    </dgm:pt>
    <dgm:pt modelId="{40D102B4-ADE5-4461-A9C1-176D5AD82668}" type="sibTrans" cxnId="{14FE796E-CF5E-48AC-90E0-1E496E7D6EFF}">
      <dgm:prSet/>
      <dgm:spPr/>
      <dgm:t>
        <a:bodyPr/>
        <a:lstStyle/>
        <a:p>
          <a:endParaRPr lang="da-DK" sz="1200"/>
        </a:p>
      </dgm:t>
    </dgm:pt>
    <dgm:pt modelId="{F9D7C617-453B-483F-B13A-26287C8131EF}">
      <dgm:prSet phldrT="[Text]" custT="1"/>
      <dgm:spPr/>
      <dgm:t>
        <a:bodyPr/>
        <a:lstStyle/>
        <a:p>
          <a:r>
            <a:rPr lang="en-GB" sz="1400" b="1" dirty="0" smtClean="0">
              <a:solidFill>
                <a:srgbClr val="0F5494"/>
              </a:solidFill>
            </a:rPr>
            <a:t>Environment  </a:t>
          </a:r>
        </a:p>
        <a:p>
          <a:r>
            <a:rPr lang="en-GB" sz="1400" dirty="0" smtClean="0">
              <a:solidFill>
                <a:srgbClr val="0F5494"/>
              </a:solidFill>
            </a:rPr>
            <a:t>What do we mean by environment?</a:t>
          </a:r>
        </a:p>
        <a:p>
          <a:r>
            <a:rPr lang="en-GB" sz="1400" dirty="0" smtClean="0">
              <a:solidFill>
                <a:srgbClr val="0F5494"/>
              </a:solidFill>
            </a:rPr>
            <a:t>Ecosystem services approach</a:t>
          </a:r>
          <a:endParaRPr lang="en-GB" sz="1400" dirty="0">
            <a:solidFill>
              <a:srgbClr val="0F5494"/>
            </a:solidFill>
          </a:endParaRPr>
        </a:p>
      </dgm:t>
    </dgm:pt>
    <dgm:pt modelId="{615718E0-EE7C-4C4D-94BB-6975622FD6BA}" type="parTrans" cxnId="{74C82627-14A5-49F8-AABD-8C0F70D4E3AA}">
      <dgm:prSet/>
      <dgm:spPr/>
      <dgm:t>
        <a:bodyPr/>
        <a:lstStyle/>
        <a:p>
          <a:endParaRPr lang="da-DK" sz="1200"/>
        </a:p>
      </dgm:t>
    </dgm:pt>
    <dgm:pt modelId="{AD1CEFA8-2A7B-4DE9-8491-9F3AC874E215}" type="sibTrans" cxnId="{74C82627-14A5-49F8-AABD-8C0F70D4E3AA}">
      <dgm:prSet/>
      <dgm:spPr/>
      <dgm:t>
        <a:bodyPr/>
        <a:lstStyle/>
        <a:p>
          <a:endParaRPr lang="da-DK" sz="1200"/>
        </a:p>
      </dgm:t>
    </dgm:pt>
    <dgm:pt modelId="{0DD25EE7-D68F-4D3D-8056-7BB12C7D5966}">
      <dgm:prSet phldrT="[Text]" custT="1"/>
      <dgm:spPr/>
      <dgm:t>
        <a:bodyPr/>
        <a:lstStyle/>
        <a:p>
          <a:r>
            <a:rPr lang="en-GB" sz="1400" b="1" dirty="0" smtClean="0">
              <a:solidFill>
                <a:srgbClr val="0F5494"/>
              </a:solidFill>
            </a:rPr>
            <a:t>Climate change </a:t>
          </a:r>
        </a:p>
        <a:p>
          <a:r>
            <a:rPr lang="en-GB" sz="1400" dirty="0" smtClean="0">
              <a:solidFill>
                <a:srgbClr val="0F5494"/>
              </a:solidFill>
            </a:rPr>
            <a:t>What is climate change?</a:t>
          </a:r>
        </a:p>
        <a:p>
          <a:r>
            <a:rPr lang="en-GB" sz="1400" dirty="0" smtClean="0">
              <a:solidFill>
                <a:srgbClr val="0F5494"/>
              </a:solidFill>
            </a:rPr>
            <a:t>Consequences</a:t>
          </a:r>
        </a:p>
        <a:p>
          <a:r>
            <a:rPr lang="en-GB" sz="1400" dirty="0" smtClean="0">
              <a:solidFill>
                <a:srgbClr val="0F5494"/>
              </a:solidFill>
            </a:rPr>
            <a:t>Where do we stand? </a:t>
          </a:r>
        </a:p>
        <a:p>
          <a:r>
            <a:rPr lang="en-GB" sz="1400" dirty="0" smtClean="0">
              <a:solidFill>
                <a:srgbClr val="0F5494"/>
              </a:solidFill>
            </a:rPr>
            <a:t>How to address?</a:t>
          </a:r>
          <a:endParaRPr lang="en-GB" sz="1400" dirty="0">
            <a:solidFill>
              <a:srgbClr val="0F5494"/>
            </a:solidFill>
          </a:endParaRPr>
        </a:p>
      </dgm:t>
    </dgm:pt>
    <dgm:pt modelId="{DADDB8B0-48FB-49BB-BEE5-2C234F925F5B}" type="parTrans" cxnId="{BEF80B0F-CF83-49D8-BA6A-5DB37FE4D581}">
      <dgm:prSet/>
      <dgm:spPr/>
      <dgm:t>
        <a:bodyPr/>
        <a:lstStyle/>
        <a:p>
          <a:endParaRPr lang="da-DK" sz="1200"/>
        </a:p>
      </dgm:t>
    </dgm:pt>
    <dgm:pt modelId="{ACABEF5A-C52C-48CE-8E5D-CE577A81C8A7}" type="sibTrans" cxnId="{BEF80B0F-CF83-49D8-BA6A-5DB37FE4D581}">
      <dgm:prSet/>
      <dgm:spPr/>
      <dgm:t>
        <a:bodyPr/>
        <a:lstStyle/>
        <a:p>
          <a:endParaRPr lang="da-DK" sz="1200"/>
        </a:p>
      </dgm:t>
    </dgm:pt>
    <dgm:pt modelId="{74191D27-855B-41F4-B71D-EA987D663528}">
      <dgm:prSet phldrT="[Text]" custT="1"/>
      <dgm:spPr/>
      <dgm:t>
        <a:bodyPr/>
        <a:lstStyle/>
        <a:p>
          <a:r>
            <a:rPr lang="en-GB" sz="1400" b="1" dirty="0" smtClean="0">
              <a:solidFill>
                <a:srgbClr val="0F5494"/>
              </a:solidFill>
            </a:rPr>
            <a:t>Green economy  </a:t>
          </a:r>
        </a:p>
        <a:p>
          <a:r>
            <a:rPr lang="en-GB" sz="1400" dirty="0" smtClean="0">
              <a:solidFill>
                <a:srgbClr val="0F5494"/>
              </a:solidFill>
            </a:rPr>
            <a:t>Principles </a:t>
          </a:r>
        </a:p>
        <a:p>
          <a:r>
            <a:rPr lang="en-GB" sz="1400" dirty="0" smtClean="0">
              <a:solidFill>
                <a:srgbClr val="0F5494"/>
              </a:solidFill>
            </a:rPr>
            <a:t>Examples in </a:t>
          </a:r>
          <a:r>
            <a:rPr lang="en-GB" sz="1400" noProof="0" dirty="0" smtClean="0">
              <a:solidFill>
                <a:srgbClr val="0F5494"/>
              </a:solidFill>
            </a:rPr>
            <a:t>practice</a:t>
          </a:r>
        </a:p>
        <a:p>
          <a:r>
            <a:rPr lang="en-GB" sz="1400" dirty="0" smtClean="0">
              <a:solidFill>
                <a:srgbClr val="0F5494"/>
              </a:solidFill>
            </a:rPr>
            <a:t>Transition </a:t>
          </a:r>
          <a:endParaRPr lang="en-GB" sz="1400" dirty="0">
            <a:solidFill>
              <a:srgbClr val="0F5494"/>
            </a:solidFill>
          </a:endParaRPr>
        </a:p>
      </dgm:t>
    </dgm:pt>
    <dgm:pt modelId="{BE52C63F-42AA-44A4-92C4-7CE94A974FA6}" type="parTrans" cxnId="{4DB0D637-9136-4BC6-83A1-B73EA01FE782}">
      <dgm:prSet/>
      <dgm:spPr/>
      <dgm:t>
        <a:bodyPr/>
        <a:lstStyle/>
        <a:p>
          <a:endParaRPr lang="da-DK" sz="1200"/>
        </a:p>
      </dgm:t>
    </dgm:pt>
    <dgm:pt modelId="{46E195AC-9C29-43FF-87F2-21A8463A2937}" type="sibTrans" cxnId="{4DB0D637-9136-4BC6-83A1-B73EA01FE782}">
      <dgm:prSet/>
      <dgm:spPr/>
      <dgm:t>
        <a:bodyPr/>
        <a:lstStyle/>
        <a:p>
          <a:endParaRPr lang="da-DK" sz="1200"/>
        </a:p>
      </dgm:t>
    </dgm:pt>
    <dgm:pt modelId="{3FFA9730-D3B4-4AE1-90CE-F0EC9FE630CA}" type="pres">
      <dgm:prSet presAssocID="{6BB51A13-C19F-4553-B0D3-3603DAC31B7D}" presName="Name0" presStyleCnt="0">
        <dgm:presLayoutVars>
          <dgm:chMax val="1"/>
          <dgm:dir/>
          <dgm:animLvl val="ctr"/>
          <dgm:resizeHandles val="exact"/>
        </dgm:presLayoutVars>
      </dgm:prSet>
      <dgm:spPr/>
      <dgm:t>
        <a:bodyPr/>
        <a:lstStyle/>
        <a:p>
          <a:endParaRPr lang="da-DK"/>
        </a:p>
      </dgm:t>
    </dgm:pt>
    <dgm:pt modelId="{E7C1E951-8831-488C-B11A-D099495B464E}" type="pres">
      <dgm:prSet presAssocID="{01AC1083-8F29-4231-8FE2-32225D12A1F4}" presName="centerShape" presStyleLbl="node0" presStyleIdx="0" presStyleCnt="1" custScaleX="119593" custScaleY="74150" custLinFactNeighborX="-1200"/>
      <dgm:spPr/>
      <dgm:t>
        <a:bodyPr/>
        <a:lstStyle/>
        <a:p>
          <a:endParaRPr lang="da-DK"/>
        </a:p>
      </dgm:t>
    </dgm:pt>
    <dgm:pt modelId="{99FC5EC8-18D5-4C9A-8E52-F189A96B9786}" type="pres">
      <dgm:prSet presAssocID="{9EB75D1A-D9AC-4B00-8162-F1762F1085BD}" presName="node" presStyleLbl="node1" presStyleIdx="0" presStyleCnt="4" custScaleX="384937" custScaleY="143676" custRadScaleRad="118094" custRadScaleInc="-3907">
        <dgm:presLayoutVars>
          <dgm:bulletEnabled val="1"/>
        </dgm:presLayoutVars>
      </dgm:prSet>
      <dgm:spPr/>
      <dgm:t>
        <a:bodyPr/>
        <a:lstStyle/>
        <a:p>
          <a:endParaRPr lang="da-DK"/>
        </a:p>
      </dgm:t>
    </dgm:pt>
    <dgm:pt modelId="{91A34025-2AD5-4BDD-A4E5-FE9F011825C2}" type="pres">
      <dgm:prSet presAssocID="{9EB75D1A-D9AC-4B00-8162-F1762F1085BD}" presName="dummy" presStyleCnt="0"/>
      <dgm:spPr/>
    </dgm:pt>
    <dgm:pt modelId="{FA175079-5BD1-4A7B-A7E0-E66E6AEA98AE}" type="pres">
      <dgm:prSet presAssocID="{40D102B4-ADE5-4461-A9C1-176D5AD82668}" presName="sibTrans" presStyleLbl="sibTrans2D1" presStyleIdx="0" presStyleCnt="4"/>
      <dgm:spPr/>
      <dgm:t>
        <a:bodyPr/>
        <a:lstStyle/>
        <a:p>
          <a:endParaRPr lang="da-DK"/>
        </a:p>
      </dgm:t>
    </dgm:pt>
    <dgm:pt modelId="{AE260C84-9500-4386-B9E4-25A88F5B0B16}" type="pres">
      <dgm:prSet presAssocID="{F9D7C617-453B-483F-B13A-26287C8131EF}" presName="node" presStyleLbl="node1" presStyleIdx="1" presStyleCnt="4" custScaleX="275306" custScaleY="179787" custRadScaleRad="163428" custRadScaleInc="-2833">
        <dgm:presLayoutVars>
          <dgm:bulletEnabled val="1"/>
        </dgm:presLayoutVars>
      </dgm:prSet>
      <dgm:spPr/>
      <dgm:t>
        <a:bodyPr/>
        <a:lstStyle/>
        <a:p>
          <a:endParaRPr lang="da-DK"/>
        </a:p>
      </dgm:t>
    </dgm:pt>
    <dgm:pt modelId="{7ED2AE2B-FC73-435B-B8D1-24B1DE9614F6}" type="pres">
      <dgm:prSet presAssocID="{F9D7C617-453B-483F-B13A-26287C8131EF}" presName="dummy" presStyleCnt="0"/>
      <dgm:spPr/>
    </dgm:pt>
    <dgm:pt modelId="{35ED9F16-25AF-4048-8AA1-A3CA7488CD89}" type="pres">
      <dgm:prSet presAssocID="{AD1CEFA8-2A7B-4DE9-8491-9F3AC874E215}" presName="sibTrans" presStyleLbl="sibTrans2D1" presStyleIdx="1" presStyleCnt="4"/>
      <dgm:spPr/>
      <dgm:t>
        <a:bodyPr/>
        <a:lstStyle/>
        <a:p>
          <a:endParaRPr lang="da-DK"/>
        </a:p>
      </dgm:t>
    </dgm:pt>
    <dgm:pt modelId="{43037A3C-388D-4312-B500-EDC972DE29EE}" type="pres">
      <dgm:prSet presAssocID="{0DD25EE7-D68F-4D3D-8056-7BB12C7D5966}" presName="node" presStyleLbl="node1" presStyleIdx="2" presStyleCnt="4" custScaleX="388396" custScaleY="131053" custRadScaleRad="89814" custRadScaleInc="-2194">
        <dgm:presLayoutVars>
          <dgm:bulletEnabled val="1"/>
        </dgm:presLayoutVars>
      </dgm:prSet>
      <dgm:spPr/>
      <dgm:t>
        <a:bodyPr/>
        <a:lstStyle/>
        <a:p>
          <a:endParaRPr lang="da-DK"/>
        </a:p>
      </dgm:t>
    </dgm:pt>
    <dgm:pt modelId="{9DB1A666-3A29-4181-BADC-9234AB15E1D9}" type="pres">
      <dgm:prSet presAssocID="{0DD25EE7-D68F-4D3D-8056-7BB12C7D5966}" presName="dummy" presStyleCnt="0"/>
      <dgm:spPr/>
    </dgm:pt>
    <dgm:pt modelId="{3E7A8D3B-DE11-4C00-A736-C458A77755F5}" type="pres">
      <dgm:prSet presAssocID="{ACABEF5A-C52C-48CE-8E5D-CE577A81C8A7}" presName="sibTrans" presStyleLbl="sibTrans2D1" presStyleIdx="2" presStyleCnt="4"/>
      <dgm:spPr/>
      <dgm:t>
        <a:bodyPr/>
        <a:lstStyle/>
        <a:p>
          <a:endParaRPr lang="da-DK"/>
        </a:p>
      </dgm:t>
    </dgm:pt>
    <dgm:pt modelId="{A2051320-6F89-4BDC-AEE4-88A4F2E81032}" type="pres">
      <dgm:prSet presAssocID="{74191D27-855B-41F4-B71D-EA987D663528}" presName="node" presStyleLbl="node1" presStyleIdx="3" presStyleCnt="4" custScaleX="271451" custScaleY="180361" custRadScaleRad="174425" custRadScaleInc="576">
        <dgm:presLayoutVars>
          <dgm:bulletEnabled val="1"/>
        </dgm:presLayoutVars>
      </dgm:prSet>
      <dgm:spPr/>
      <dgm:t>
        <a:bodyPr/>
        <a:lstStyle/>
        <a:p>
          <a:endParaRPr lang="da-DK"/>
        </a:p>
      </dgm:t>
    </dgm:pt>
    <dgm:pt modelId="{59070C1E-B912-4AC4-8DF8-1C9AE801F7E4}" type="pres">
      <dgm:prSet presAssocID="{74191D27-855B-41F4-B71D-EA987D663528}" presName="dummy" presStyleCnt="0"/>
      <dgm:spPr/>
    </dgm:pt>
    <dgm:pt modelId="{831BAE4F-85B2-4E19-84E8-0239970E46CA}" type="pres">
      <dgm:prSet presAssocID="{46E195AC-9C29-43FF-87F2-21A8463A2937}" presName="sibTrans" presStyleLbl="sibTrans2D1" presStyleIdx="3" presStyleCnt="4"/>
      <dgm:spPr/>
      <dgm:t>
        <a:bodyPr/>
        <a:lstStyle/>
        <a:p>
          <a:endParaRPr lang="da-DK"/>
        </a:p>
      </dgm:t>
    </dgm:pt>
  </dgm:ptLst>
  <dgm:cxnLst>
    <dgm:cxn modelId="{FC2618AB-52F4-4683-A478-8614CE900FA4}" type="presOf" srcId="{AD1CEFA8-2A7B-4DE9-8491-9F3AC874E215}" destId="{35ED9F16-25AF-4048-8AA1-A3CA7488CD89}" srcOrd="0" destOrd="0" presId="urn:microsoft.com/office/officeart/2005/8/layout/radial6"/>
    <dgm:cxn modelId="{A865F93A-62D7-4178-815A-437AD66A1608}" type="presOf" srcId="{6BB51A13-C19F-4553-B0D3-3603DAC31B7D}" destId="{3FFA9730-D3B4-4AE1-90CE-F0EC9FE630CA}" srcOrd="0" destOrd="0" presId="urn:microsoft.com/office/officeart/2005/8/layout/radial6"/>
    <dgm:cxn modelId="{BEF80B0F-CF83-49D8-BA6A-5DB37FE4D581}" srcId="{01AC1083-8F29-4231-8FE2-32225D12A1F4}" destId="{0DD25EE7-D68F-4D3D-8056-7BB12C7D5966}" srcOrd="2" destOrd="0" parTransId="{DADDB8B0-48FB-49BB-BEE5-2C234F925F5B}" sibTransId="{ACABEF5A-C52C-48CE-8E5D-CE577A81C8A7}"/>
    <dgm:cxn modelId="{1F51CC70-C48D-45E7-9BAC-0E1A2F2F92BE}" type="presOf" srcId="{40D102B4-ADE5-4461-A9C1-176D5AD82668}" destId="{FA175079-5BD1-4A7B-A7E0-E66E6AEA98AE}" srcOrd="0" destOrd="0" presId="urn:microsoft.com/office/officeart/2005/8/layout/radial6"/>
    <dgm:cxn modelId="{66E8C871-2BE0-45DA-926F-CDB3F2D1A27E}" type="presOf" srcId="{0DD25EE7-D68F-4D3D-8056-7BB12C7D5966}" destId="{43037A3C-388D-4312-B500-EDC972DE29EE}" srcOrd="0" destOrd="0" presId="urn:microsoft.com/office/officeart/2005/8/layout/radial6"/>
    <dgm:cxn modelId="{74C82627-14A5-49F8-AABD-8C0F70D4E3AA}" srcId="{01AC1083-8F29-4231-8FE2-32225D12A1F4}" destId="{F9D7C617-453B-483F-B13A-26287C8131EF}" srcOrd="1" destOrd="0" parTransId="{615718E0-EE7C-4C4D-94BB-6975622FD6BA}" sibTransId="{AD1CEFA8-2A7B-4DE9-8491-9F3AC874E215}"/>
    <dgm:cxn modelId="{2A80A070-869C-4496-BF0A-DF216620498F}" type="presOf" srcId="{46E195AC-9C29-43FF-87F2-21A8463A2937}" destId="{831BAE4F-85B2-4E19-84E8-0239970E46CA}" srcOrd="0" destOrd="0" presId="urn:microsoft.com/office/officeart/2005/8/layout/radial6"/>
    <dgm:cxn modelId="{6926C0C8-6097-4245-B495-A237A5A7C32C}" type="presOf" srcId="{9EB75D1A-D9AC-4B00-8162-F1762F1085BD}" destId="{99FC5EC8-18D5-4C9A-8E52-F189A96B9786}" srcOrd="0" destOrd="0" presId="urn:microsoft.com/office/officeart/2005/8/layout/radial6"/>
    <dgm:cxn modelId="{AC8335C8-7351-4751-AF0E-7E2F92B5D9D2}" srcId="{6BB51A13-C19F-4553-B0D3-3603DAC31B7D}" destId="{01AC1083-8F29-4231-8FE2-32225D12A1F4}" srcOrd="0" destOrd="0" parTransId="{C0C06CD0-2A39-4DC4-B0EB-CC67C5763C23}" sibTransId="{A1945A09-5100-4230-857E-87A12E83D4DB}"/>
    <dgm:cxn modelId="{1630A874-ABD4-4A47-8EDF-2A4E6F80670C}" type="presOf" srcId="{01AC1083-8F29-4231-8FE2-32225D12A1F4}" destId="{E7C1E951-8831-488C-B11A-D099495B464E}" srcOrd="0" destOrd="0" presId="urn:microsoft.com/office/officeart/2005/8/layout/radial6"/>
    <dgm:cxn modelId="{14FE796E-CF5E-48AC-90E0-1E496E7D6EFF}" srcId="{01AC1083-8F29-4231-8FE2-32225D12A1F4}" destId="{9EB75D1A-D9AC-4B00-8162-F1762F1085BD}" srcOrd="0" destOrd="0" parTransId="{FC3EDA0D-830D-4178-A81F-B2A738D171FB}" sibTransId="{40D102B4-ADE5-4461-A9C1-176D5AD82668}"/>
    <dgm:cxn modelId="{7BEEE43D-C920-4061-A4E6-201B675BFA81}" type="presOf" srcId="{74191D27-855B-41F4-B71D-EA987D663528}" destId="{A2051320-6F89-4BDC-AEE4-88A4F2E81032}" srcOrd="0" destOrd="0" presId="urn:microsoft.com/office/officeart/2005/8/layout/radial6"/>
    <dgm:cxn modelId="{0CBD8B81-FE61-4326-A669-82CFF20B4817}" type="presOf" srcId="{F9D7C617-453B-483F-B13A-26287C8131EF}" destId="{AE260C84-9500-4386-B9E4-25A88F5B0B16}" srcOrd="0" destOrd="0" presId="urn:microsoft.com/office/officeart/2005/8/layout/radial6"/>
    <dgm:cxn modelId="{4DB0D637-9136-4BC6-83A1-B73EA01FE782}" srcId="{01AC1083-8F29-4231-8FE2-32225D12A1F4}" destId="{74191D27-855B-41F4-B71D-EA987D663528}" srcOrd="3" destOrd="0" parTransId="{BE52C63F-42AA-44A4-92C4-7CE94A974FA6}" sibTransId="{46E195AC-9C29-43FF-87F2-21A8463A2937}"/>
    <dgm:cxn modelId="{3DC6264D-D9A9-4D3E-BFA9-1B336F7282BA}" type="presOf" srcId="{ACABEF5A-C52C-48CE-8E5D-CE577A81C8A7}" destId="{3E7A8D3B-DE11-4C00-A736-C458A77755F5}" srcOrd="0" destOrd="0" presId="urn:microsoft.com/office/officeart/2005/8/layout/radial6"/>
    <dgm:cxn modelId="{57532494-2CBC-4E4D-9B8B-73DDB25BE50E}" type="presParOf" srcId="{3FFA9730-D3B4-4AE1-90CE-F0EC9FE630CA}" destId="{E7C1E951-8831-488C-B11A-D099495B464E}" srcOrd="0" destOrd="0" presId="urn:microsoft.com/office/officeart/2005/8/layout/radial6"/>
    <dgm:cxn modelId="{336043B7-A202-4D71-BA28-88D5CA5B0C5C}" type="presParOf" srcId="{3FFA9730-D3B4-4AE1-90CE-F0EC9FE630CA}" destId="{99FC5EC8-18D5-4C9A-8E52-F189A96B9786}" srcOrd="1" destOrd="0" presId="urn:microsoft.com/office/officeart/2005/8/layout/radial6"/>
    <dgm:cxn modelId="{F6F5ADE8-6451-4CD5-8014-C547599ABC52}" type="presParOf" srcId="{3FFA9730-D3B4-4AE1-90CE-F0EC9FE630CA}" destId="{91A34025-2AD5-4BDD-A4E5-FE9F011825C2}" srcOrd="2" destOrd="0" presId="urn:microsoft.com/office/officeart/2005/8/layout/radial6"/>
    <dgm:cxn modelId="{0F780C94-F9A5-4270-9904-1F5A2F680E5D}" type="presParOf" srcId="{3FFA9730-D3B4-4AE1-90CE-F0EC9FE630CA}" destId="{FA175079-5BD1-4A7B-A7E0-E66E6AEA98AE}" srcOrd="3" destOrd="0" presId="urn:microsoft.com/office/officeart/2005/8/layout/radial6"/>
    <dgm:cxn modelId="{CC891ACA-600B-4224-80BA-F0B57073CFD5}" type="presParOf" srcId="{3FFA9730-D3B4-4AE1-90CE-F0EC9FE630CA}" destId="{AE260C84-9500-4386-B9E4-25A88F5B0B16}" srcOrd="4" destOrd="0" presId="urn:microsoft.com/office/officeart/2005/8/layout/radial6"/>
    <dgm:cxn modelId="{6DD92DF0-80A7-4A66-8D2E-E9873054064B}" type="presParOf" srcId="{3FFA9730-D3B4-4AE1-90CE-F0EC9FE630CA}" destId="{7ED2AE2B-FC73-435B-B8D1-24B1DE9614F6}" srcOrd="5" destOrd="0" presId="urn:microsoft.com/office/officeart/2005/8/layout/radial6"/>
    <dgm:cxn modelId="{586B9063-C55A-447D-A61C-25100FD15101}" type="presParOf" srcId="{3FFA9730-D3B4-4AE1-90CE-F0EC9FE630CA}" destId="{35ED9F16-25AF-4048-8AA1-A3CA7488CD89}" srcOrd="6" destOrd="0" presId="urn:microsoft.com/office/officeart/2005/8/layout/radial6"/>
    <dgm:cxn modelId="{75A75C84-CFCB-4F80-9B95-AD0017DE754A}" type="presParOf" srcId="{3FFA9730-D3B4-4AE1-90CE-F0EC9FE630CA}" destId="{43037A3C-388D-4312-B500-EDC972DE29EE}" srcOrd="7" destOrd="0" presId="urn:microsoft.com/office/officeart/2005/8/layout/radial6"/>
    <dgm:cxn modelId="{74770485-2ACE-4448-992B-F7D3DD7C0CDE}" type="presParOf" srcId="{3FFA9730-D3B4-4AE1-90CE-F0EC9FE630CA}" destId="{9DB1A666-3A29-4181-BADC-9234AB15E1D9}" srcOrd="8" destOrd="0" presId="urn:microsoft.com/office/officeart/2005/8/layout/radial6"/>
    <dgm:cxn modelId="{D3261835-87D1-46D3-8B44-C0FA084F6C89}" type="presParOf" srcId="{3FFA9730-D3B4-4AE1-90CE-F0EC9FE630CA}" destId="{3E7A8D3B-DE11-4C00-A736-C458A77755F5}" srcOrd="9" destOrd="0" presId="urn:microsoft.com/office/officeart/2005/8/layout/radial6"/>
    <dgm:cxn modelId="{98B80D7C-B1A6-4570-9617-5F62F809C274}" type="presParOf" srcId="{3FFA9730-D3B4-4AE1-90CE-F0EC9FE630CA}" destId="{A2051320-6F89-4BDC-AEE4-88A4F2E81032}" srcOrd="10" destOrd="0" presId="urn:microsoft.com/office/officeart/2005/8/layout/radial6"/>
    <dgm:cxn modelId="{C74C14C8-12A2-474F-93CE-5B4C86A66F06}" type="presParOf" srcId="{3FFA9730-D3B4-4AE1-90CE-F0EC9FE630CA}" destId="{59070C1E-B912-4AC4-8DF8-1C9AE801F7E4}" srcOrd="11" destOrd="0" presId="urn:microsoft.com/office/officeart/2005/8/layout/radial6"/>
    <dgm:cxn modelId="{A916C470-C51D-425A-8CEB-5D609082BC3D}" type="presParOf" srcId="{3FFA9730-D3B4-4AE1-90CE-F0EC9FE630CA}" destId="{831BAE4F-85B2-4E19-84E8-0239970E46CA}" srcOrd="12" destOrd="0" presId="urn:microsoft.com/office/officeart/2005/8/layout/radial6"/>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8321C7D-B71F-4449-ACA6-65009A6D4C19}" type="doc">
      <dgm:prSet loTypeId="urn:microsoft.com/office/officeart/2011/layout/RadialPictureList#4" loCatId="picture" qsTypeId="urn:microsoft.com/office/officeart/2005/8/quickstyle/simple1" qsCatId="simple" csTypeId="urn:microsoft.com/office/officeart/2005/8/colors/accent1_2" csCatId="accent1" phldr="1"/>
      <dgm:spPr/>
      <dgm:t>
        <a:bodyPr/>
        <a:lstStyle/>
        <a:p>
          <a:endParaRPr lang="da-DK"/>
        </a:p>
      </dgm:t>
    </dgm:pt>
    <dgm:pt modelId="{8581C615-A37E-4021-A922-EEC46BEC0D24}">
      <dgm:prSet phldrT="[Text]"/>
      <dgm:spPr/>
      <dgm:t>
        <a:bodyPr/>
        <a:lstStyle/>
        <a:p>
          <a:r>
            <a:rPr lang="da-DK" b="1" dirty="0" smtClean="0">
              <a:solidFill>
                <a:srgbClr val="0F5494"/>
              </a:solidFill>
            </a:rPr>
            <a:t>Concepts Climate change</a:t>
          </a:r>
          <a:endParaRPr lang="da-DK" b="1" dirty="0">
            <a:solidFill>
              <a:srgbClr val="0F5494"/>
            </a:solidFill>
          </a:endParaRPr>
        </a:p>
      </dgm:t>
    </dgm:pt>
    <dgm:pt modelId="{38329121-BBAF-485D-8C4D-C5D5AB287D89}" type="parTrans" cxnId="{8B82B60C-2902-42A0-BAB1-7C190E2C364F}">
      <dgm:prSet/>
      <dgm:spPr/>
      <dgm:t>
        <a:bodyPr/>
        <a:lstStyle/>
        <a:p>
          <a:endParaRPr lang="da-DK"/>
        </a:p>
      </dgm:t>
    </dgm:pt>
    <dgm:pt modelId="{39F4000E-7856-42FE-A17A-8DD448440B7B}" type="sibTrans" cxnId="{8B82B60C-2902-42A0-BAB1-7C190E2C364F}">
      <dgm:prSet/>
      <dgm:spPr/>
      <dgm:t>
        <a:bodyPr/>
        <a:lstStyle/>
        <a:p>
          <a:endParaRPr lang="da-DK"/>
        </a:p>
      </dgm:t>
    </dgm:pt>
    <dgm:pt modelId="{C020B1C0-8791-4082-B451-E445F63ED56C}">
      <dgm:prSet phldrT="[Text]" custT="1"/>
      <dgm:spPr/>
      <dgm:t>
        <a:bodyPr/>
        <a:lstStyle/>
        <a:p>
          <a:r>
            <a:rPr lang="da-DK" sz="2000" dirty="0" smtClean="0"/>
            <a:t>What is  climate change? </a:t>
          </a:r>
          <a:endParaRPr lang="da-DK" sz="2000" dirty="0"/>
        </a:p>
      </dgm:t>
    </dgm:pt>
    <dgm:pt modelId="{CAE32E9C-3F7D-4BBA-84BE-4F88C5A45B08}" type="parTrans" cxnId="{8B89793D-7302-4D27-B146-112A2BB370A4}">
      <dgm:prSet/>
      <dgm:spPr/>
      <dgm:t>
        <a:bodyPr/>
        <a:lstStyle/>
        <a:p>
          <a:endParaRPr lang="da-DK"/>
        </a:p>
      </dgm:t>
    </dgm:pt>
    <dgm:pt modelId="{DBB20B29-E95C-47A0-8342-5D1EC3FEC171}" type="sibTrans" cxnId="{8B89793D-7302-4D27-B146-112A2BB370A4}">
      <dgm:prSet/>
      <dgm:spPr/>
      <dgm:t>
        <a:bodyPr/>
        <a:lstStyle/>
        <a:p>
          <a:endParaRPr lang="da-DK"/>
        </a:p>
      </dgm:t>
    </dgm:pt>
    <dgm:pt modelId="{57E1935E-0D3C-4A6E-BF9E-690FD92ED30A}">
      <dgm:prSet phldrT="[Text]" custT="1"/>
      <dgm:spPr/>
      <dgm:t>
        <a:bodyPr/>
        <a:lstStyle/>
        <a:p>
          <a:r>
            <a:rPr lang="da-DK" sz="2000" dirty="0" smtClean="0"/>
            <a:t>What are the consequences?</a:t>
          </a:r>
          <a:endParaRPr lang="da-DK" sz="2000" dirty="0"/>
        </a:p>
      </dgm:t>
    </dgm:pt>
    <dgm:pt modelId="{853A8A1A-62A4-4E0C-9F22-1D350E6E9E83}" type="parTrans" cxnId="{98A03D78-1AE1-4411-A8A1-770C0BED42F5}">
      <dgm:prSet/>
      <dgm:spPr/>
      <dgm:t>
        <a:bodyPr/>
        <a:lstStyle/>
        <a:p>
          <a:endParaRPr lang="da-DK"/>
        </a:p>
      </dgm:t>
    </dgm:pt>
    <dgm:pt modelId="{9F75BD2B-E210-4747-87AD-5D0CCC4BCBBE}" type="sibTrans" cxnId="{98A03D78-1AE1-4411-A8A1-770C0BED42F5}">
      <dgm:prSet/>
      <dgm:spPr/>
      <dgm:t>
        <a:bodyPr/>
        <a:lstStyle/>
        <a:p>
          <a:endParaRPr lang="da-DK"/>
        </a:p>
      </dgm:t>
    </dgm:pt>
    <dgm:pt modelId="{E8EA0433-96C1-43E1-80CF-9E4E6BA4AAAB}">
      <dgm:prSet phldrT="[Text]" custT="1"/>
      <dgm:spPr/>
      <dgm:t>
        <a:bodyPr/>
        <a:lstStyle/>
        <a:p>
          <a:r>
            <a:rPr lang="da-DK" sz="2000" dirty="0" smtClean="0"/>
            <a:t>Where do you stand?</a:t>
          </a:r>
          <a:endParaRPr lang="da-DK" sz="2000" dirty="0"/>
        </a:p>
      </dgm:t>
    </dgm:pt>
    <dgm:pt modelId="{B3F1C084-517D-4E98-B58B-36110A7F7428}" type="parTrans" cxnId="{E7D302D0-4D7B-4170-BC55-74F6EA882880}">
      <dgm:prSet/>
      <dgm:spPr/>
      <dgm:t>
        <a:bodyPr/>
        <a:lstStyle/>
        <a:p>
          <a:endParaRPr lang="da-DK"/>
        </a:p>
      </dgm:t>
    </dgm:pt>
    <dgm:pt modelId="{927A460A-0140-4AF0-8424-07112348B265}" type="sibTrans" cxnId="{E7D302D0-4D7B-4170-BC55-74F6EA882880}">
      <dgm:prSet/>
      <dgm:spPr/>
      <dgm:t>
        <a:bodyPr/>
        <a:lstStyle/>
        <a:p>
          <a:endParaRPr lang="da-DK"/>
        </a:p>
      </dgm:t>
    </dgm:pt>
    <dgm:pt modelId="{2B921E75-5954-41F9-A336-21B9B5D901F0}">
      <dgm:prSet phldrT="[Text]" custT="1"/>
      <dgm:spPr/>
      <dgm:t>
        <a:bodyPr/>
        <a:lstStyle/>
        <a:p>
          <a:r>
            <a:rPr lang="da-DK" sz="2000" dirty="0" smtClean="0"/>
            <a:t>How to address climate change?</a:t>
          </a:r>
          <a:endParaRPr lang="da-DK" sz="2000" dirty="0"/>
        </a:p>
      </dgm:t>
    </dgm:pt>
    <dgm:pt modelId="{A78AC054-D88D-44AC-AA90-AA97E9A57F1F}" type="parTrans" cxnId="{FDF99714-6BA6-4A05-965F-5B02E74D0459}">
      <dgm:prSet/>
      <dgm:spPr/>
      <dgm:t>
        <a:bodyPr/>
        <a:lstStyle/>
        <a:p>
          <a:endParaRPr lang="da-DK"/>
        </a:p>
      </dgm:t>
    </dgm:pt>
    <dgm:pt modelId="{260ABBE4-A2A2-48C8-87DE-C164AFF26ABE}" type="sibTrans" cxnId="{FDF99714-6BA6-4A05-965F-5B02E74D0459}">
      <dgm:prSet/>
      <dgm:spPr/>
      <dgm:t>
        <a:bodyPr/>
        <a:lstStyle/>
        <a:p>
          <a:endParaRPr lang="da-DK"/>
        </a:p>
      </dgm:t>
    </dgm:pt>
    <dgm:pt modelId="{E76C0F3F-8127-46A7-8730-AD7DA111DC6D}">
      <dgm:prSet phldrT="[Text]" custScaleX="260627" custLinFactNeighborX="99332" custLinFactNeighborY="-384"/>
      <dgm:spPr/>
      <dgm:t>
        <a:bodyPr/>
        <a:lstStyle/>
        <a:p>
          <a:endParaRPr lang="da-DK"/>
        </a:p>
      </dgm:t>
    </dgm:pt>
    <dgm:pt modelId="{8E7167FE-E373-41F7-BCB2-2AAAE1ACD506}" type="parTrans" cxnId="{EC4B7788-06AA-4EF5-9DD8-76E81AD6C874}">
      <dgm:prSet/>
      <dgm:spPr/>
      <dgm:t>
        <a:bodyPr/>
        <a:lstStyle/>
        <a:p>
          <a:endParaRPr lang="da-DK"/>
        </a:p>
      </dgm:t>
    </dgm:pt>
    <dgm:pt modelId="{0E625D52-AA36-4FCC-945C-1753E38EE3FF}" type="sibTrans" cxnId="{EC4B7788-06AA-4EF5-9DD8-76E81AD6C874}">
      <dgm:prSet/>
      <dgm:spPr/>
      <dgm:t>
        <a:bodyPr/>
        <a:lstStyle/>
        <a:p>
          <a:endParaRPr lang="da-DK"/>
        </a:p>
      </dgm:t>
    </dgm:pt>
    <dgm:pt modelId="{DFBE648F-B8A5-41D9-8495-E4661D43978D}">
      <dgm:prSet phldrT="[Text]" custScaleX="260627" custLinFactNeighborX="99332" custLinFactNeighborY="-384"/>
      <dgm:spPr/>
      <dgm:t>
        <a:bodyPr/>
        <a:lstStyle/>
        <a:p>
          <a:endParaRPr lang="da-DK"/>
        </a:p>
      </dgm:t>
    </dgm:pt>
    <dgm:pt modelId="{5DF7C489-4D84-48A9-B816-568F7800F133}" type="parTrans" cxnId="{35094617-12CA-45E7-94B8-F5E8D9D65AEF}">
      <dgm:prSet/>
      <dgm:spPr/>
      <dgm:t>
        <a:bodyPr/>
        <a:lstStyle/>
        <a:p>
          <a:endParaRPr lang="da-DK"/>
        </a:p>
      </dgm:t>
    </dgm:pt>
    <dgm:pt modelId="{782E9975-7027-444B-AE70-FDB474CE6A82}" type="sibTrans" cxnId="{35094617-12CA-45E7-94B8-F5E8D9D65AEF}">
      <dgm:prSet/>
      <dgm:spPr/>
      <dgm:t>
        <a:bodyPr/>
        <a:lstStyle/>
        <a:p>
          <a:endParaRPr lang="da-DK"/>
        </a:p>
      </dgm:t>
    </dgm:pt>
    <dgm:pt modelId="{6C196D85-BE04-4438-B1E5-9B6D1C11ED2C}">
      <dgm:prSet phldrT="[Text]" custScaleX="260627" custLinFactNeighborX="99332" custLinFactNeighborY="-384"/>
      <dgm:spPr/>
      <dgm:t>
        <a:bodyPr/>
        <a:lstStyle/>
        <a:p>
          <a:endParaRPr lang="da-DK"/>
        </a:p>
      </dgm:t>
    </dgm:pt>
    <dgm:pt modelId="{8F8D7670-E774-4A46-8B96-A45B73834011}" type="parTrans" cxnId="{4BFF2817-5481-42C0-9DD1-14844D9BA0A3}">
      <dgm:prSet/>
      <dgm:spPr/>
      <dgm:t>
        <a:bodyPr/>
        <a:lstStyle/>
        <a:p>
          <a:endParaRPr lang="da-DK"/>
        </a:p>
      </dgm:t>
    </dgm:pt>
    <dgm:pt modelId="{DBEEA995-96BF-4627-9A1F-06927CE27BA8}" type="sibTrans" cxnId="{4BFF2817-5481-42C0-9DD1-14844D9BA0A3}">
      <dgm:prSet/>
      <dgm:spPr/>
      <dgm:t>
        <a:bodyPr/>
        <a:lstStyle/>
        <a:p>
          <a:endParaRPr lang="da-DK"/>
        </a:p>
      </dgm:t>
    </dgm:pt>
    <dgm:pt modelId="{BA16A212-1412-4EAE-A519-43A9FD879AB7}" type="pres">
      <dgm:prSet presAssocID="{88321C7D-B71F-4449-ACA6-65009A6D4C19}" presName="Name0" presStyleCnt="0">
        <dgm:presLayoutVars>
          <dgm:chMax val="1"/>
          <dgm:chPref val="1"/>
          <dgm:dir/>
          <dgm:resizeHandles/>
        </dgm:presLayoutVars>
      </dgm:prSet>
      <dgm:spPr/>
      <dgm:t>
        <a:bodyPr/>
        <a:lstStyle/>
        <a:p>
          <a:endParaRPr lang="da-DK"/>
        </a:p>
      </dgm:t>
    </dgm:pt>
    <dgm:pt modelId="{1541C811-46BF-43DF-9E50-AFE4D4984F3F}" type="pres">
      <dgm:prSet presAssocID="{8581C615-A37E-4021-A922-EEC46BEC0D24}" presName="Parent" presStyleLbl="node1" presStyleIdx="0" presStyleCnt="2">
        <dgm:presLayoutVars>
          <dgm:chMax val="4"/>
          <dgm:chPref val="3"/>
        </dgm:presLayoutVars>
      </dgm:prSet>
      <dgm:spPr/>
      <dgm:t>
        <a:bodyPr/>
        <a:lstStyle/>
        <a:p>
          <a:endParaRPr lang="da-DK"/>
        </a:p>
      </dgm:t>
    </dgm:pt>
    <dgm:pt modelId="{E60B6213-42AA-4359-94EE-31A38E80809C}" type="pres">
      <dgm:prSet presAssocID="{C020B1C0-8791-4082-B451-E445F63ED56C}" presName="Accent" presStyleLbl="node1" presStyleIdx="1" presStyleCnt="2"/>
      <dgm:spPr/>
    </dgm:pt>
    <dgm:pt modelId="{5559F0F3-0140-462B-BBE7-6161DD04790C}" type="pres">
      <dgm:prSet presAssocID="{C020B1C0-8791-4082-B451-E445F63ED56C}" presName="Image1" presStyleLbl="fgImgPlace1" presStyleIdx="0" presStyleCnt="4" custLinFactNeighborX="-16749" custLinFactNeighborY="-6092"/>
      <dgm:spPr>
        <a:blipFill>
          <a:blip xmlns:r="http://schemas.openxmlformats.org/officeDocument/2006/relationships" r:embed="rId1" cstate="print">
            <a:extLst>
              <a:ext uri="{28A0092B-C50C-407E-A947-70E740481C1C}">
                <a14:useLocalDpi xmlns:a14="http://schemas.microsoft.com/office/drawing/2010/main" xmlns="" val="0"/>
              </a:ext>
            </a:extLst>
          </a:blip>
          <a:srcRect/>
          <a:stretch>
            <a:fillRect l="-27000" r="-27000"/>
          </a:stretch>
        </a:blipFill>
      </dgm:spPr>
    </dgm:pt>
    <dgm:pt modelId="{7A2058ED-C6F1-4DA0-9CAB-3FE96AF03958}" type="pres">
      <dgm:prSet presAssocID="{C020B1C0-8791-4082-B451-E445F63ED56C}" presName="Child1" presStyleLbl="revTx" presStyleIdx="0" presStyleCnt="4" custScaleX="200340" custLinFactNeighborX="42927">
        <dgm:presLayoutVars>
          <dgm:chMax val="0"/>
          <dgm:chPref val="0"/>
          <dgm:bulletEnabled val="1"/>
        </dgm:presLayoutVars>
      </dgm:prSet>
      <dgm:spPr/>
      <dgm:t>
        <a:bodyPr/>
        <a:lstStyle/>
        <a:p>
          <a:endParaRPr lang="da-DK"/>
        </a:p>
      </dgm:t>
    </dgm:pt>
    <dgm:pt modelId="{5B6A14EC-8EC4-41A3-95DF-7FC4D97B3660}" type="pres">
      <dgm:prSet presAssocID="{57E1935E-0D3C-4A6E-BF9E-690FD92ED30A}" presName="Image2" presStyleCnt="0"/>
      <dgm:spPr/>
    </dgm:pt>
    <dgm:pt modelId="{63D84DDF-71C4-41CA-BC75-33D5B1375234}" type="pres">
      <dgm:prSet presAssocID="{57E1935E-0D3C-4A6E-BF9E-690FD92ED30A}" presName="Image" presStyleLbl="fgImgPlace1" presStyleIdx="1" presStyleCnt="4"/>
      <dgm:spPr>
        <a:blipFill>
          <a:blip xmlns:r="http://schemas.openxmlformats.org/officeDocument/2006/relationships" r:embed="rId2">
            <a:extLst>
              <a:ext uri="{28A0092B-C50C-407E-A947-70E740481C1C}">
                <a14:useLocalDpi xmlns:a14="http://schemas.microsoft.com/office/drawing/2010/main" xmlns="" val="0"/>
              </a:ext>
            </a:extLst>
          </a:blip>
          <a:srcRect/>
          <a:stretch>
            <a:fillRect l="-39000" r="-39000"/>
          </a:stretch>
        </a:blipFill>
      </dgm:spPr>
    </dgm:pt>
    <dgm:pt modelId="{0C303079-0CA6-4DC5-819E-3941177096DD}" type="pres">
      <dgm:prSet presAssocID="{57E1935E-0D3C-4A6E-BF9E-690FD92ED30A}" presName="Child2" presStyleLbl="revTx" presStyleIdx="1" presStyleCnt="4" custScaleX="178294" custLinFactNeighborX="45011">
        <dgm:presLayoutVars>
          <dgm:chMax val="0"/>
          <dgm:chPref val="0"/>
          <dgm:bulletEnabled val="1"/>
        </dgm:presLayoutVars>
      </dgm:prSet>
      <dgm:spPr/>
      <dgm:t>
        <a:bodyPr/>
        <a:lstStyle/>
        <a:p>
          <a:endParaRPr lang="da-DK"/>
        </a:p>
      </dgm:t>
    </dgm:pt>
    <dgm:pt modelId="{82424BA0-393F-4B1B-A581-C2E4F88D37CB}" type="pres">
      <dgm:prSet presAssocID="{E8EA0433-96C1-43E1-80CF-9E4E6BA4AAAB}" presName="Image3" presStyleCnt="0"/>
      <dgm:spPr/>
    </dgm:pt>
    <dgm:pt modelId="{F242F130-A988-4A12-8A31-47983E7099C9}" type="pres">
      <dgm:prSet presAssocID="{E8EA0433-96C1-43E1-80CF-9E4E6BA4AAAB}" presName="Image" presStyleLbl="fgImgPlace1" presStyleIdx="2" presStyleCnt="4"/>
      <dgm:spPr>
        <a:blipFill>
          <a:blip xmlns:r="http://schemas.openxmlformats.org/officeDocument/2006/relationships" r:embed="rId3">
            <a:extLst>
              <a:ext uri="{28A0092B-C50C-407E-A947-70E740481C1C}">
                <a14:useLocalDpi xmlns:a14="http://schemas.microsoft.com/office/drawing/2010/main" xmlns="" val="0"/>
              </a:ext>
            </a:extLst>
          </a:blip>
          <a:srcRect/>
          <a:stretch>
            <a:fillRect l="-22000" r="-22000"/>
          </a:stretch>
        </a:blipFill>
      </dgm:spPr>
    </dgm:pt>
    <dgm:pt modelId="{B2D2D45C-9655-46BF-B265-3A2230559771}" type="pres">
      <dgm:prSet presAssocID="{E8EA0433-96C1-43E1-80CF-9E4E6BA4AAAB}" presName="Child3" presStyleLbl="revTx" presStyleIdx="2" presStyleCnt="4" custScaleX="178782" custLinFactNeighborX="48145" custLinFactNeighborY="1447">
        <dgm:presLayoutVars>
          <dgm:chMax val="0"/>
          <dgm:chPref val="0"/>
          <dgm:bulletEnabled val="1"/>
        </dgm:presLayoutVars>
      </dgm:prSet>
      <dgm:spPr/>
      <dgm:t>
        <a:bodyPr/>
        <a:lstStyle/>
        <a:p>
          <a:endParaRPr lang="da-DK"/>
        </a:p>
      </dgm:t>
    </dgm:pt>
    <dgm:pt modelId="{F99364B7-666D-46E0-85CE-9167B8ED4CDE}" type="pres">
      <dgm:prSet presAssocID="{2B921E75-5954-41F9-A336-21B9B5D901F0}" presName="Image4" presStyleCnt="0"/>
      <dgm:spPr/>
    </dgm:pt>
    <dgm:pt modelId="{E3BA4D1E-860C-44F3-B6EE-A5ACEFE31104}" type="pres">
      <dgm:prSet presAssocID="{2B921E75-5954-41F9-A336-21B9B5D901F0}" presName="Image" presStyleLbl="fgImgPlace1" presStyleIdx="3" presStyleCnt="4"/>
      <dgm:spPr>
        <a:blipFill>
          <a:blip xmlns:r="http://schemas.openxmlformats.org/officeDocument/2006/relationships" r:embed="rId4">
            <a:extLst>
              <a:ext uri="{28A0092B-C50C-407E-A947-70E740481C1C}">
                <a14:useLocalDpi xmlns:a14="http://schemas.microsoft.com/office/drawing/2010/main" xmlns="" val="0"/>
              </a:ext>
            </a:extLst>
          </a:blip>
          <a:srcRect/>
          <a:stretch>
            <a:fillRect t="-13000" b="-13000"/>
          </a:stretch>
        </a:blipFill>
      </dgm:spPr>
      <dgm:t>
        <a:bodyPr/>
        <a:lstStyle/>
        <a:p>
          <a:endParaRPr lang="da-DK"/>
        </a:p>
      </dgm:t>
    </dgm:pt>
    <dgm:pt modelId="{B643C0FE-F5FC-43E9-B32F-95FA944A6F68}" type="pres">
      <dgm:prSet presAssocID="{2B921E75-5954-41F9-A336-21B9B5D901F0}" presName="Child4" presStyleLbl="revTx" presStyleIdx="3" presStyleCnt="4" custScaleX="213415" custLinFactNeighborX="99332" custLinFactNeighborY="-384">
        <dgm:presLayoutVars>
          <dgm:chMax val="0"/>
          <dgm:chPref val="0"/>
          <dgm:bulletEnabled val="1"/>
        </dgm:presLayoutVars>
      </dgm:prSet>
      <dgm:spPr/>
      <dgm:t>
        <a:bodyPr/>
        <a:lstStyle/>
        <a:p>
          <a:endParaRPr lang="da-DK"/>
        </a:p>
      </dgm:t>
    </dgm:pt>
  </dgm:ptLst>
  <dgm:cxnLst>
    <dgm:cxn modelId="{8B82B60C-2902-42A0-BAB1-7C190E2C364F}" srcId="{88321C7D-B71F-4449-ACA6-65009A6D4C19}" destId="{8581C615-A37E-4021-A922-EEC46BEC0D24}" srcOrd="0" destOrd="0" parTransId="{38329121-BBAF-485D-8C4D-C5D5AB287D89}" sibTransId="{39F4000E-7856-42FE-A17A-8DD448440B7B}"/>
    <dgm:cxn modelId="{35094617-12CA-45E7-94B8-F5E8D9D65AEF}" srcId="{8581C615-A37E-4021-A922-EEC46BEC0D24}" destId="{DFBE648F-B8A5-41D9-8495-E4661D43978D}" srcOrd="4" destOrd="0" parTransId="{5DF7C489-4D84-48A9-B816-568F7800F133}" sibTransId="{782E9975-7027-444B-AE70-FDB474CE6A82}"/>
    <dgm:cxn modelId="{CF327D7E-2E01-4671-BD61-D998B3312315}" type="presOf" srcId="{E8EA0433-96C1-43E1-80CF-9E4E6BA4AAAB}" destId="{B2D2D45C-9655-46BF-B265-3A2230559771}" srcOrd="0" destOrd="0" presId="urn:microsoft.com/office/officeart/2011/layout/RadialPictureList#4"/>
    <dgm:cxn modelId="{E7D302D0-4D7B-4170-BC55-74F6EA882880}" srcId="{8581C615-A37E-4021-A922-EEC46BEC0D24}" destId="{E8EA0433-96C1-43E1-80CF-9E4E6BA4AAAB}" srcOrd="2" destOrd="0" parTransId="{B3F1C084-517D-4E98-B58B-36110A7F7428}" sibTransId="{927A460A-0140-4AF0-8424-07112348B265}"/>
    <dgm:cxn modelId="{FDF99714-6BA6-4A05-965F-5B02E74D0459}" srcId="{8581C615-A37E-4021-A922-EEC46BEC0D24}" destId="{2B921E75-5954-41F9-A336-21B9B5D901F0}" srcOrd="3" destOrd="0" parTransId="{A78AC054-D88D-44AC-AA90-AA97E9A57F1F}" sibTransId="{260ABBE4-A2A2-48C8-87DE-C164AFF26ABE}"/>
    <dgm:cxn modelId="{EC4B7788-06AA-4EF5-9DD8-76E81AD6C874}" srcId="{8581C615-A37E-4021-A922-EEC46BEC0D24}" destId="{E76C0F3F-8127-46A7-8730-AD7DA111DC6D}" srcOrd="5" destOrd="0" parTransId="{8E7167FE-E373-41F7-BCB2-2AAAE1ACD506}" sibTransId="{0E625D52-AA36-4FCC-945C-1753E38EE3FF}"/>
    <dgm:cxn modelId="{98A03D78-1AE1-4411-A8A1-770C0BED42F5}" srcId="{8581C615-A37E-4021-A922-EEC46BEC0D24}" destId="{57E1935E-0D3C-4A6E-BF9E-690FD92ED30A}" srcOrd="1" destOrd="0" parTransId="{853A8A1A-62A4-4E0C-9F22-1D350E6E9E83}" sibTransId="{9F75BD2B-E210-4747-87AD-5D0CCC4BCBBE}"/>
    <dgm:cxn modelId="{8B89793D-7302-4D27-B146-112A2BB370A4}" srcId="{8581C615-A37E-4021-A922-EEC46BEC0D24}" destId="{C020B1C0-8791-4082-B451-E445F63ED56C}" srcOrd="0" destOrd="0" parTransId="{CAE32E9C-3F7D-4BBA-84BE-4F88C5A45B08}" sibTransId="{DBB20B29-E95C-47A0-8342-5D1EC3FEC171}"/>
    <dgm:cxn modelId="{CAE1C07A-87B3-4E60-8382-6BEEBABBCE3C}" type="presOf" srcId="{8581C615-A37E-4021-A922-EEC46BEC0D24}" destId="{1541C811-46BF-43DF-9E50-AFE4D4984F3F}" srcOrd="0" destOrd="0" presId="urn:microsoft.com/office/officeart/2011/layout/RadialPictureList#4"/>
    <dgm:cxn modelId="{4BFF2817-5481-42C0-9DD1-14844D9BA0A3}" srcId="{88321C7D-B71F-4449-ACA6-65009A6D4C19}" destId="{6C196D85-BE04-4438-B1E5-9B6D1C11ED2C}" srcOrd="1" destOrd="0" parTransId="{8F8D7670-E774-4A46-8B96-A45B73834011}" sibTransId="{DBEEA995-96BF-4627-9A1F-06927CE27BA8}"/>
    <dgm:cxn modelId="{4DE008AD-6A5D-4D70-B165-4370AB0CF0EA}" type="presOf" srcId="{2B921E75-5954-41F9-A336-21B9B5D901F0}" destId="{B643C0FE-F5FC-43E9-B32F-95FA944A6F68}" srcOrd="0" destOrd="0" presId="urn:microsoft.com/office/officeart/2011/layout/RadialPictureList#4"/>
    <dgm:cxn modelId="{1B8D504A-6535-4899-92BC-7E517460E508}" type="presOf" srcId="{88321C7D-B71F-4449-ACA6-65009A6D4C19}" destId="{BA16A212-1412-4EAE-A519-43A9FD879AB7}" srcOrd="0" destOrd="0" presId="urn:microsoft.com/office/officeart/2011/layout/RadialPictureList#4"/>
    <dgm:cxn modelId="{799B7A47-542C-42EB-9E69-8D5EF80A71DA}" type="presOf" srcId="{C020B1C0-8791-4082-B451-E445F63ED56C}" destId="{7A2058ED-C6F1-4DA0-9CAB-3FE96AF03958}" srcOrd="0" destOrd="0" presId="urn:microsoft.com/office/officeart/2011/layout/RadialPictureList#4"/>
    <dgm:cxn modelId="{7BF034ED-0F23-44AF-B18F-976A360FA600}" type="presOf" srcId="{57E1935E-0D3C-4A6E-BF9E-690FD92ED30A}" destId="{0C303079-0CA6-4DC5-819E-3941177096DD}" srcOrd="0" destOrd="0" presId="urn:microsoft.com/office/officeart/2011/layout/RadialPictureList#4"/>
    <dgm:cxn modelId="{E605E872-CD5B-40D1-BC76-A8609A1E1091}" type="presParOf" srcId="{BA16A212-1412-4EAE-A519-43A9FD879AB7}" destId="{1541C811-46BF-43DF-9E50-AFE4D4984F3F}" srcOrd="0" destOrd="0" presId="urn:microsoft.com/office/officeart/2011/layout/RadialPictureList#4"/>
    <dgm:cxn modelId="{E8A132EA-3DED-4637-B209-BDF532EE95B1}" type="presParOf" srcId="{BA16A212-1412-4EAE-A519-43A9FD879AB7}" destId="{E60B6213-42AA-4359-94EE-31A38E80809C}" srcOrd="1" destOrd="0" presId="urn:microsoft.com/office/officeart/2011/layout/RadialPictureList#4"/>
    <dgm:cxn modelId="{9E59418F-44E3-47EC-9420-1D7130E23ACC}" type="presParOf" srcId="{BA16A212-1412-4EAE-A519-43A9FD879AB7}" destId="{5559F0F3-0140-462B-BBE7-6161DD04790C}" srcOrd="2" destOrd="0" presId="urn:microsoft.com/office/officeart/2011/layout/RadialPictureList#4"/>
    <dgm:cxn modelId="{DD1299B7-C1F9-4DDE-9FDD-5D12151004C1}" type="presParOf" srcId="{BA16A212-1412-4EAE-A519-43A9FD879AB7}" destId="{7A2058ED-C6F1-4DA0-9CAB-3FE96AF03958}" srcOrd="3" destOrd="0" presId="urn:microsoft.com/office/officeart/2011/layout/RadialPictureList#4"/>
    <dgm:cxn modelId="{D46C3ED9-DF25-4AEF-A232-ED4C360971DC}" type="presParOf" srcId="{BA16A212-1412-4EAE-A519-43A9FD879AB7}" destId="{5B6A14EC-8EC4-41A3-95DF-7FC4D97B3660}" srcOrd="4" destOrd="0" presId="urn:microsoft.com/office/officeart/2011/layout/RadialPictureList#4"/>
    <dgm:cxn modelId="{7F4637A2-48CF-41D8-8634-B2A65BE13AC3}" type="presParOf" srcId="{5B6A14EC-8EC4-41A3-95DF-7FC4D97B3660}" destId="{63D84DDF-71C4-41CA-BC75-33D5B1375234}" srcOrd="0" destOrd="0" presId="urn:microsoft.com/office/officeart/2011/layout/RadialPictureList#4"/>
    <dgm:cxn modelId="{DE1F05FF-0FC7-4F0F-A218-02E4A0EF0FCA}" type="presParOf" srcId="{BA16A212-1412-4EAE-A519-43A9FD879AB7}" destId="{0C303079-0CA6-4DC5-819E-3941177096DD}" srcOrd="5" destOrd="0" presId="urn:microsoft.com/office/officeart/2011/layout/RadialPictureList#4"/>
    <dgm:cxn modelId="{4274EB68-A657-4DA0-84D0-E7CA658A2EEA}" type="presParOf" srcId="{BA16A212-1412-4EAE-A519-43A9FD879AB7}" destId="{82424BA0-393F-4B1B-A581-C2E4F88D37CB}" srcOrd="6" destOrd="0" presId="urn:microsoft.com/office/officeart/2011/layout/RadialPictureList#4"/>
    <dgm:cxn modelId="{71741F2F-83A9-4137-9150-212252FBF6C6}" type="presParOf" srcId="{82424BA0-393F-4B1B-A581-C2E4F88D37CB}" destId="{F242F130-A988-4A12-8A31-47983E7099C9}" srcOrd="0" destOrd="0" presId="urn:microsoft.com/office/officeart/2011/layout/RadialPictureList#4"/>
    <dgm:cxn modelId="{38C01538-870B-4185-B707-4C62654955AC}" type="presParOf" srcId="{BA16A212-1412-4EAE-A519-43A9FD879AB7}" destId="{B2D2D45C-9655-46BF-B265-3A2230559771}" srcOrd="7" destOrd="0" presId="urn:microsoft.com/office/officeart/2011/layout/RadialPictureList#4"/>
    <dgm:cxn modelId="{764354F0-3A09-46A4-8374-B9ED8969C61D}" type="presParOf" srcId="{BA16A212-1412-4EAE-A519-43A9FD879AB7}" destId="{F99364B7-666D-46E0-85CE-9167B8ED4CDE}" srcOrd="8" destOrd="0" presId="urn:microsoft.com/office/officeart/2011/layout/RadialPictureList#4"/>
    <dgm:cxn modelId="{75994431-B31D-426A-941E-20F709AC939B}" type="presParOf" srcId="{F99364B7-666D-46E0-85CE-9167B8ED4CDE}" destId="{E3BA4D1E-860C-44F3-B6EE-A5ACEFE31104}" srcOrd="0" destOrd="0" presId="urn:microsoft.com/office/officeart/2011/layout/RadialPictureList#4"/>
    <dgm:cxn modelId="{F06D23CF-C38E-40D9-830E-8F6B5521F8A7}" type="presParOf" srcId="{BA16A212-1412-4EAE-A519-43A9FD879AB7}" destId="{B643C0FE-F5FC-43E9-B32F-95FA944A6F68}" srcOrd="9" destOrd="0" presId="urn:microsoft.com/office/officeart/2011/layout/RadialPictureList#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8321C7D-B71F-4449-ACA6-65009A6D4C19}" type="doc">
      <dgm:prSet loTypeId="urn:microsoft.com/office/officeart/2011/layout/RadialPictureList#5" loCatId="picture" qsTypeId="urn:microsoft.com/office/officeart/2005/8/quickstyle/simple1" qsCatId="simple" csTypeId="urn:microsoft.com/office/officeart/2005/8/colors/accent1_2" csCatId="accent1" phldr="1"/>
      <dgm:spPr/>
      <dgm:t>
        <a:bodyPr/>
        <a:lstStyle/>
        <a:p>
          <a:endParaRPr lang="da-DK"/>
        </a:p>
      </dgm:t>
    </dgm:pt>
    <dgm:pt modelId="{8581C615-A37E-4021-A922-EEC46BEC0D24}">
      <dgm:prSet phldrT="[Text]"/>
      <dgm:spPr/>
      <dgm:t>
        <a:bodyPr/>
        <a:lstStyle/>
        <a:p>
          <a:r>
            <a:rPr lang="da-DK" b="1" dirty="0" smtClean="0">
              <a:solidFill>
                <a:srgbClr val="0F5494"/>
              </a:solidFill>
            </a:rPr>
            <a:t>Concepts green economy</a:t>
          </a:r>
          <a:endParaRPr lang="da-DK" b="1" dirty="0">
            <a:solidFill>
              <a:srgbClr val="0F5494"/>
            </a:solidFill>
          </a:endParaRPr>
        </a:p>
      </dgm:t>
    </dgm:pt>
    <dgm:pt modelId="{38329121-BBAF-485D-8C4D-C5D5AB287D89}" type="parTrans" cxnId="{8B82B60C-2902-42A0-BAB1-7C190E2C364F}">
      <dgm:prSet/>
      <dgm:spPr/>
      <dgm:t>
        <a:bodyPr/>
        <a:lstStyle/>
        <a:p>
          <a:endParaRPr lang="da-DK">
            <a:solidFill>
              <a:srgbClr val="0F5494"/>
            </a:solidFill>
          </a:endParaRPr>
        </a:p>
      </dgm:t>
    </dgm:pt>
    <dgm:pt modelId="{39F4000E-7856-42FE-A17A-8DD448440B7B}" type="sibTrans" cxnId="{8B82B60C-2902-42A0-BAB1-7C190E2C364F}">
      <dgm:prSet/>
      <dgm:spPr/>
      <dgm:t>
        <a:bodyPr/>
        <a:lstStyle/>
        <a:p>
          <a:endParaRPr lang="da-DK">
            <a:solidFill>
              <a:srgbClr val="0F5494"/>
            </a:solidFill>
          </a:endParaRPr>
        </a:p>
      </dgm:t>
    </dgm:pt>
    <dgm:pt modelId="{C020B1C0-8791-4082-B451-E445F63ED56C}">
      <dgm:prSet phldrT="[Text]" custT="1"/>
      <dgm:spPr/>
      <dgm:t>
        <a:bodyPr/>
        <a:lstStyle/>
        <a:p>
          <a:r>
            <a:rPr lang="da-DK" sz="2000" dirty="0" smtClean="0">
              <a:solidFill>
                <a:srgbClr val="0F5494"/>
              </a:solidFill>
            </a:rPr>
            <a:t>Principles </a:t>
          </a:r>
          <a:endParaRPr lang="da-DK" sz="2000" dirty="0">
            <a:solidFill>
              <a:srgbClr val="0F5494"/>
            </a:solidFill>
          </a:endParaRPr>
        </a:p>
      </dgm:t>
    </dgm:pt>
    <dgm:pt modelId="{CAE32E9C-3F7D-4BBA-84BE-4F88C5A45B08}" type="parTrans" cxnId="{8B89793D-7302-4D27-B146-112A2BB370A4}">
      <dgm:prSet/>
      <dgm:spPr/>
      <dgm:t>
        <a:bodyPr/>
        <a:lstStyle/>
        <a:p>
          <a:endParaRPr lang="da-DK">
            <a:solidFill>
              <a:srgbClr val="0F5494"/>
            </a:solidFill>
          </a:endParaRPr>
        </a:p>
      </dgm:t>
    </dgm:pt>
    <dgm:pt modelId="{DBB20B29-E95C-47A0-8342-5D1EC3FEC171}" type="sibTrans" cxnId="{8B89793D-7302-4D27-B146-112A2BB370A4}">
      <dgm:prSet/>
      <dgm:spPr/>
      <dgm:t>
        <a:bodyPr/>
        <a:lstStyle/>
        <a:p>
          <a:endParaRPr lang="da-DK">
            <a:solidFill>
              <a:srgbClr val="0F5494"/>
            </a:solidFill>
          </a:endParaRPr>
        </a:p>
      </dgm:t>
    </dgm:pt>
    <dgm:pt modelId="{57E1935E-0D3C-4A6E-BF9E-690FD92ED30A}">
      <dgm:prSet phldrT="[Text]" custT="1"/>
      <dgm:spPr/>
      <dgm:t>
        <a:bodyPr/>
        <a:lstStyle/>
        <a:p>
          <a:r>
            <a:rPr lang="da-DK" sz="2000" dirty="0" smtClean="0">
              <a:solidFill>
                <a:srgbClr val="0F5494"/>
              </a:solidFill>
            </a:rPr>
            <a:t>Sector examples</a:t>
          </a:r>
          <a:endParaRPr lang="da-DK" sz="2000" dirty="0">
            <a:solidFill>
              <a:srgbClr val="0F5494"/>
            </a:solidFill>
          </a:endParaRPr>
        </a:p>
      </dgm:t>
    </dgm:pt>
    <dgm:pt modelId="{853A8A1A-62A4-4E0C-9F22-1D350E6E9E83}" type="parTrans" cxnId="{98A03D78-1AE1-4411-A8A1-770C0BED42F5}">
      <dgm:prSet/>
      <dgm:spPr/>
      <dgm:t>
        <a:bodyPr/>
        <a:lstStyle/>
        <a:p>
          <a:endParaRPr lang="da-DK">
            <a:solidFill>
              <a:srgbClr val="0F5494"/>
            </a:solidFill>
          </a:endParaRPr>
        </a:p>
      </dgm:t>
    </dgm:pt>
    <dgm:pt modelId="{9F75BD2B-E210-4747-87AD-5D0CCC4BCBBE}" type="sibTrans" cxnId="{98A03D78-1AE1-4411-A8A1-770C0BED42F5}">
      <dgm:prSet/>
      <dgm:spPr/>
      <dgm:t>
        <a:bodyPr/>
        <a:lstStyle/>
        <a:p>
          <a:endParaRPr lang="da-DK">
            <a:solidFill>
              <a:srgbClr val="0F5494"/>
            </a:solidFill>
          </a:endParaRPr>
        </a:p>
      </dgm:t>
    </dgm:pt>
    <dgm:pt modelId="{E8EA0433-96C1-43E1-80CF-9E4E6BA4AAAB}">
      <dgm:prSet phldrT="[Text]" custT="1"/>
      <dgm:spPr/>
      <dgm:t>
        <a:bodyPr/>
        <a:lstStyle/>
        <a:p>
          <a:r>
            <a:rPr lang="da-DK" sz="2000" dirty="0" smtClean="0">
              <a:solidFill>
                <a:srgbClr val="0F5494"/>
              </a:solidFill>
            </a:rPr>
            <a:t>Transition opportunities and challenges</a:t>
          </a:r>
          <a:endParaRPr lang="da-DK" sz="2000" dirty="0">
            <a:solidFill>
              <a:srgbClr val="0F5494"/>
            </a:solidFill>
          </a:endParaRPr>
        </a:p>
      </dgm:t>
    </dgm:pt>
    <dgm:pt modelId="{B3F1C084-517D-4E98-B58B-36110A7F7428}" type="parTrans" cxnId="{E7D302D0-4D7B-4170-BC55-74F6EA882880}">
      <dgm:prSet/>
      <dgm:spPr/>
      <dgm:t>
        <a:bodyPr/>
        <a:lstStyle/>
        <a:p>
          <a:endParaRPr lang="da-DK">
            <a:solidFill>
              <a:srgbClr val="0F5494"/>
            </a:solidFill>
          </a:endParaRPr>
        </a:p>
      </dgm:t>
    </dgm:pt>
    <dgm:pt modelId="{927A460A-0140-4AF0-8424-07112348B265}" type="sibTrans" cxnId="{E7D302D0-4D7B-4170-BC55-74F6EA882880}">
      <dgm:prSet/>
      <dgm:spPr/>
      <dgm:t>
        <a:bodyPr/>
        <a:lstStyle/>
        <a:p>
          <a:endParaRPr lang="da-DK">
            <a:solidFill>
              <a:srgbClr val="0F5494"/>
            </a:solidFill>
          </a:endParaRPr>
        </a:p>
      </dgm:t>
    </dgm:pt>
    <dgm:pt modelId="{6C196D85-BE04-4438-B1E5-9B6D1C11ED2C}">
      <dgm:prSet phldrT="[Text]" custScaleX="260627" custLinFactNeighborX="99332" custLinFactNeighborY="-384"/>
      <dgm:spPr/>
      <dgm:t>
        <a:bodyPr/>
        <a:lstStyle/>
        <a:p>
          <a:endParaRPr lang="da-DK">
            <a:solidFill>
              <a:srgbClr val="0F5494"/>
            </a:solidFill>
          </a:endParaRPr>
        </a:p>
      </dgm:t>
    </dgm:pt>
    <dgm:pt modelId="{8F8D7670-E774-4A46-8B96-A45B73834011}" type="parTrans" cxnId="{4BFF2817-5481-42C0-9DD1-14844D9BA0A3}">
      <dgm:prSet/>
      <dgm:spPr/>
      <dgm:t>
        <a:bodyPr/>
        <a:lstStyle/>
        <a:p>
          <a:endParaRPr lang="da-DK">
            <a:solidFill>
              <a:srgbClr val="0F5494"/>
            </a:solidFill>
          </a:endParaRPr>
        </a:p>
      </dgm:t>
    </dgm:pt>
    <dgm:pt modelId="{DBEEA995-96BF-4627-9A1F-06927CE27BA8}" type="sibTrans" cxnId="{4BFF2817-5481-42C0-9DD1-14844D9BA0A3}">
      <dgm:prSet/>
      <dgm:spPr/>
      <dgm:t>
        <a:bodyPr/>
        <a:lstStyle/>
        <a:p>
          <a:endParaRPr lang="da-DK">
            <a:solidFill>
              <a:srgbClr val="0F5494"/>
            </a:solidFill>
          </a:endParaRPr>
        </a:p>
      </dgm:t>
    </dgm:pt>
    <dgm:pt modelId="{BA16A212-1412-4EAE-A519-43A9FD879AB7}" type="pres">
      <dgm:prSet presAssocID="{88321C7D-B71F-4449-ACA6-65009A6D4C19}" presName="Name0" presStyleCnt="0">
        <dgm:presLayoutVars>
          <dgm:chMax val="1"/>
          <dgm:chPref val="1"/>
          <dgm:dir/>
          <dgm:resizeHandles/>
        </dgm:presLayoutVars>
      </dgm:prSet>
      <dgm:spPr/>
      <dgm:t>
        <a:bodyPr/>
        <a:lstStyle/>
        <a:p>
          <a:endParaRPr lang="da-DK"/>
        </a:p>
      </dgm:t>
    </dgm:pt>
    <dgm:pt modelId="{1541C811-46BF-43DF-9E50-AFE4D4984F3F}" type="pres">
      <dgm:prSet presAssocID="{8581C615-A37E-4021-A922-EEC46BEC0D24}" presName="Parent" presStyleLbl="node1" presStyleIdx="0" presStyleCnt="2">
        <dgm:presLayoutVars>
          <dgm:chMax val="4"/>
          <dgm:chPref val="3"/>
        </dgm:presLayoutVars>
      </dgm:prSet>
      <dgm:spPr/>
      <dgm:t>
        <a:bodyPr/>
        <a:lstStyle/>
        <a:p>
          <a:endParaRPr lang="da-DK"/>
        </a:p>
      </dgm:t>
    </dgm:pt>
    <dgm:pt modelId="{E60B6213-42AA-4359-94EE-31A38E80809C}" type="pres">
      <dgm:prSet presAssocID="{C020B1C0-8791-4082-B451-E445F63ED56C}" presName="Accent" presStyleLbl="node1" presStyleIdx="1" presStyleCnt="2"/>
      <dgm:spPr/>
    </dgm:pt>
    <dgm:pt modelId="{5559F0F3-0140-462B-BBE7-6161DD04790C}" type="pres">
      <dgm:prSet presAssocID="{C020B1C0-8791-4082-B451-E445F63ED56C}" presName="Image1" presStyleLbl="fgImgPlace1" presStyleIdx="0" presStyleCnt="3" custScaleX="129740" custScaleY="116538" custLinFactNeighborX="-28217" custLinFactNeighborY="-16443"/>
      <dgm:spPr>
        <a:blipFill rotWithShape="1">
          <a:blip xmlns:r="http://schemas.openxmlformats.org/officeDocument/2006/relationships" r:embed="rId1"/>
          <a:stretch>
            <a:fillRect/>
          </a:stretch>
        </a:blipFill>
        <a:ln w="6350">
          <a:solidFill>
            <a:schemeClr val="tx1"/>
          </a:solidFill>
        </a:ln>
      </dgm:spPr>
    </dgm:pt>
    <dgm:pt modelId="{7A2058ED-C6F1-4DA0-9CAB-3FE96AF03958}" type="pres">
      <dgm:prSet presAssocID="{C020B1C0-8791-4082-B451-E445F63ED56C}" presName="Child1" presStyleLbl="revTx" presStyleIdx="0" presStyleCnt="3" custScaleX="200340" custLinFactNeighborX="54898" custLinFactNeighborY="-736">
        <dgm:presLayoutVars>
          <dgm:chMax val="0"/>
          <dgm:chPref val="0"/>
          <dgm:bulletEnabled val="1"/>
        </dgm:presLayoutVars>
      </dgm:prSet>
      <dgm:spPr/>
      <dgm:t>
        <a:bodyPr/>
        <a:lstStyle/>
        <a:p>
          <a:endParaRPr lang="da-DK"/>
        </a:p>
      </dgm:t>
    </dgm:pt>
    <dgm:pt modelId="{5B6A14EC-8EC4-41A3-95DF-7FC4D97B3660}" type="pres">
      <dgm:prSet presAssocID="{57E1935E-0D3C-4A6E-BF9E-690FD92ED30A}" presName="Image2" presStyleCnt="0"/>
      <dgm:spPr/>
    </dgm:pt>
    <dgm:pt modelId="{63D84DDF-71C4-41CA-BC75-33D5B1375234}" type="pres">
      <dgm:prSet presAssocID="{57E1935E-0D3C-4A6E-BF9E-690FD92ED30A}" presName="Image" presStyleLbl="fgImgPlace1" presStyleIdx="1" presStyleCnt="3" custScaleX="121113" custScaleY="125260"/>
      <dgm:spPr>
        <a:blipFill rotWithShape="1">
          <a:blip xmlns:r="http://schemas.openxmlformats.org/officeDocument/2006/relationships" r:embed="rId2"/>
          <a:stretch>
            <a:fillRect/>
          </a:stretch>
        </a:blipFill>
      </dgm:spPr>
    </dgm:pt>
    <dgm:pt modelId="{0C303079-0CA6-4DC5-819E-3941177096DD}" type="pres">
      <dgm:prSet presAssocID="{57E1935E-0D3C-4A6E-BF9E-690FD92ED30A}" presName="Child2" presStyleLbl="revTx" presStyleIdx="1" presStyleCnt="3" custScaleX="128228" custLinFactNeighborX="23886" custLinFactNeighborY="-1077">
        <dgm:presLayoutVars>
          <dgm:chMax val="0"/>
          <dgm:chPref val="0"/>
          <dgm:bulletEnabled val="1"/>
        </dgm:presLayoutVars>
      </dgm:prSet>
      <dgm:spPr/>
      <dgm:t>
        <a:bodyPr/>
        <a:lstStyle/>
        <a:p>
          <a:endParaRPr lang="da-DK"/>
        </a:p>
      </dgm:t>
    </dgm:pt>
    <dgm:pt modelId="{82424BA0-393F-4B1B-A581-C2E4F88D37CB}" type="pres">
      <dgm:prSet presAssocID="{E8EA0433-96C1-43E1-80CF-9E4E6BA4AAAB}" presName="Image3" presStyleCnt="0"/>
      <dgm:spPr/>
    </dgm:pt>
    <dgm:pt modelId="{F242F130-A988-4A12-8A31-47983E7099C9}" type="pres">
      <dgm:prSet presAssocID="{E8EA0433-96C1-43E1-80CF-9E4E6BA4AAAB}" presName="Image" presStyleLbl="fgImgPlace1" presStyleIdx="2" presStyleCnt="3" custScaleX="110187" custScaleY="119273" custLinFactNeighborX="-12511" custLinFactNeighborY="12506"/>
      <dgm:spPr>
        <a:blipFill rotWithShape="1">
          <a:blip xmlns:r="http://schemas.openxmlformats.org/officeDocument/2006/relationships" r:embed="rId3"/>
          <a:stretch>
            <a:fillRect/>
          </a:stretch>
        </a:blipFill>
      </dgm:spPr>
    </dgm:pt>
    <dgm:pt modelId="{B2D2D45C-9655-46BF-B265-3A2230559771}" type="pres">
      <dgm:prSet presAssocID="{E8EA0433-96C1-43E1-80CF-9E4E6BA4AAAB}" presName="Child3" presStyleLbl="revTx" presStyleIdx="2" presStyleCnt="3" custScaleX="178782" custLinFactNeighborX="37241" custLinFactNeighborY="24062">
        <dgm:presLayoutVars>
          <dgm:chMax val="0"/>
          <dgm:chPref val="0"/>
          <dgm:bulletEnabled val="1"/>
        </dgm:presLayoutVars>
      </dgm:prSet>
      <dgm:spPr/>
      <dgm:t>
        <a:bodyPr/>
        <a:lstStyle/>
        <a:p>
          <a:endParaRPr lang="da-DK"/>
        </a:p>
      </dgm:t>
    </dgm:pt>
  </dgm:ptLst>
  <dgm:cxnLst>
    <dgm:cxn modelId="{E7D302D0-4D7B-4170-BC55-74F6EA882880}" srcId="{8581C615-A37E-4021-A922-EEC46BEC0D24}" destId="{E8EA0433-96C1-43E1-80CF-9E4E6BA4AAAB}" srcOrd="2" destOrd="0" parTransId="{B3F1C084-517D-4E98-B58B-36110A7F7428}" sibTransId="{927A460A-0140-4AF0-8424-07112348B265}"/>
    <dgm:cxn modelId="{4BFF2817-5481-42C0-9DD1-14844D9BA0A3}" srcId="{88321C7D-B71F-4449-ACA6-65009A6D4C19}" destId="{6C196D85-BE04-4438-B1E5-9B6D1C11ED2C}" srcOrd="1" destOrd="0" parTransId="{8F8D7670-E774-4A46-8B96-A45B73834011}" sibTransId="{DBEEA995-96BF-4627-9A1F-06927CE27BA8}"/>
    <dgm:cxn modelId="{DF944703-616F-4D16-A57A-640A6DE59931}" type="presOf" srcId="{E8EA0433-96C1-43E1-80CF-9E4E6BA4AAAB}" destId="{B2D2D45C-9655-46BF-B265-3A2230559771}" srcOrd="0" destOrd="0" presId="urn:microsoft.com/office/officeart/2011/layout/RadialPictureList#5"/>
    <dgm:cxn modelId="{98A03D78-1AE1-4411-A8A1-770C0BED42F5}" srcId="{8581C615-A37E-4021-A922-EEC46BEC0D24}" destId="{57E1935E-0D3C-4A6E-BF9E-690FD92ED30A}" srcOrd="1" destOrd="0" parTransId="{853A8A1A-62A4-4E0C-9F22-1D350E6E9E83}" sibTransId="{9F75BD2B-E210-4747-87AD-5D0CCC4BCBBE}"/>
    <dgm:cxn modelId="{6A1EC51F-101A-4FCC-A901-02D5BEF96ADB}" type="presOf" srcId="{57E1935E-0D3C-4A6E-BF9E-690FD92ED30A}" destId="{0C303079-0CA6-4DC5-819E-3941177096DD}" srcOrd="0" destOrd="0" presId="urn:microsoft.com/office/officeart/2011/layout/RadialPictureList#5"/>
    <dgm:cxn modelId="{8B89793D-7302-4D27-B146-112A2BB370A4}" srcId="{8581C615-A37E-4021-A922-EEC46BEC0D24}" destId="{C020B1C0-8791-4082-B451-E445F63ED56C}" srcOrd="0" destOrd="0" parTransId="{CAE32E9C-3F7D-4BBA-84BE-4F88C5A45B08}" sibTransId="{DBB20B29-E95C-47A0-8342-5D1EC3FEC171}"/>
    <dgm:cxn modelId="{8B82B60C-2902-42A0-BAB1-7C190E2C364F}" srcId="{88321C7D-B71F-4449-ACA6-65009A6D4C19}" destId="{8581C615-A37E-4021-A922-EEC46BEC0D24}" srcOrd="0" destOrd="0" parTransId="{38329121-BBAF-485D-8C4D-C5D5AB287D89}" sibTransId="{39F4000E-7856-42FE-A17A-8DD448440B7B}"/>
    <dgm:cxn modelId="{2C707D97-8C6F-4B4C-B9FB-F9CE5117B560}" type="presOf" srcId="{8581C615-A37E-4021-A922-EEC46BEC0D24}" destId="{1541C811-46BF-43DF-9E50-AFE4D4984F3F}" srcOrd="0" destOrd="0" presId="urn:microsoft.com/office/officeart/2011/layout/RadialPictureList#5"/>
    <dgm:cxn modelId="{637E52DF-5E15-4065-8CE4-005DB72A4C3B}" type="presOf" srcId="{C020B1C0-8791-4082-B451-E445F63ED56C}" destId="{7A2058ED-C6F1-4DA0-9CAB-3FE96AF03958}" srcOrd="0" destOrd="0" presId="urn:microsoft.com/office/officeart/2011/layout/RadialPictureList#5"/>
    <dgm:cxn modelId="{F1B2E4C7-02F9-4127-B763-CFEA58085178}" type="presOf" srcId="{88321C7D-B71F-4449-ACA6-65009A6D4C19}" destId="{BA16A212-1412-4EAE-A519-43A9FD879AB7}" srcOrd="0" destOrd="0" presId="urn:microsoft.com/office/officeart/2011/layout/RadialPictureList#5"/>
    <dgm:cxn modelId="{4D38A016-901A-432B-B95A-F1A2C4266F8C}" type="presParOf" srcId="{BA16A212-1412-4EAE-A519-43A9FD879AB7}" destId="{1541C811-46BF-43DF-9E50-AFE4D4984F3F}" srcOrd="0" destOrd="0" presId="urn:microsoft.com/office/officeart/2011/layout/RadialPictureList#5"/>
    <dgm:cxn modelId="{88EC25B3-01BC-462A-9E9C-DE71BFF93CCD}" type="presParOf" srcId="{BA16A212-1412-4EAE-A519-43A9FD879AB7}" destId="{E60B6213-42AA-4359-94EE-31A38E80809C}" srcOrd="1" destOrd="0" presId="urn:microsoft.com/office/officeart/2011/layout/RadialPictureList#5"/>
    <dgm:cxn modelId="{7987D070-A91E-433E-A460-D48367492509}" type="presParOf" srcId="{BA16A212-1412-4EAE-A519-43A9FD879AB7}" destId="{5559F0F3-0140-462B-BBE7-6161DD04790C}" srcOrd="2" destOrd="0" presId="urn:microsoft.com/office/officeart/2011/layout/RadialPictureList#5"/>
    <dgm:cxn modelId="{09F5C7C7-E8C9-41A2-AD36-0A3800D067C8}" type="presParOf" srcId="{BA16A212-1412-4EAE-A519-43A9FD879AB7}" destId="{7A2058ED-C6F1-4DA0-9CAB-3FE96AF03958}" srcOrd="3" destOrd="0" presId="urn:microsoft.com/office/officeart/2011/layout/RadialPictureList#5"/>
    <dgm:cxn modelId="{01B8C579-CB7C-48D3-A13C-EDDE953A2B6E}" type="presParOf" srcId="{BA16A212-1412-4EAE-A519-43A9FD879AB7}" destId="{5B6A14EC-8EC4-41A3-95DF-7FC4D97B3660}" srcOrd="4" destOrd="0" presId="urn:microsoft.com/office/officeart/2011/layout/RadialPictureList#5"/>
    <dgm:cxn modelId="{FABF0111-80E3-4AE2-82E8-688FC16D908D}" type="presParOf" srcId="{5B6A14EC-8EC4-41A3-95DF-7FC4D97B3660}" destId="{63D84DDF-71C4-41CA-BC75-33D5B1375234}" srcOrd="0" destOrd="0" presId="urn:microsoft.com/office/officeart/2011/layout/RadialPictureList#5"/>
    <dgm:cxn modelId="{B3AEE746-C024-4081-A832-E96D343B1848}" type="presParOf" srcId="{BA16A212-1412-4EAE-A519-43A9FD879AB7}" destId="{0C303079-0CA6-4DC5-819E-3941177096DD}" srcOrd="5" destOrd="0" presId="urn:microsoft.com/office/officeart/2011/layout/RadialPictureList#5"/>
    <dgm:cxn modelId="{F3969624-5013-41B4-B7F1-C986B9FC4C9E}" type="presParOf" srcId="{BA16A212-1412-4EAE-A519-43A9FD879AB7}" destId="{82424BA0-393F-4B1B-A581-C2E4F88D37CB}" srcOrd="6" destOrd="0" presId="urn:microsoft.com/office/officeart/2011/layout/RadialPictureList#5"/>
    <dgm:cxn modelId="{B9794662-EB37-4851-B4C5-4B49685413EF}" type="presParOf" srcId="{82424BA0-393F-4B1B-A581-C2E4F88D37CB}" destId="{F242F130-A988-4A12-8A31-47983E7099C9}" srcOrd="0" destOrd="0" presId="urn:microsoft.com/office/officeart/2011/layout/RadialPictureList#5"/>
    <dgm:cxn modelId="{EF72E107-5F28-4D84-9073-902AAD201237}" type="presParOf" srcId="{BA16A212-1412-4EAE-A519-43A9FD879AB7}" destId="{B2D2D45C-9655-46BF-B265-3A2230559771}" srcOrd="7" destOrd="0" presId="urn:microsoft.com/office/officeart/2011/layout/RadialPictureList#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8321C7D-B71F-4449-ACA6-65009A6D4C19}" type="doc">
      <dgm:prSet loTypeId="urn:microsoft.com/office/officeart/2011/layout/RadialPictureList#6" loCatId="picture" qsTypeId="urn:microsoft.com/office/officeart/2005/8/quickstyle/simple1" qsCatId="simple" csTypeId="urn:microsoft.com/office/officeart/2005/8/colors/accent1_2" csCatId="accent1" phldr="1"/>
      <dgm:spPr/>
      <dgm:t>
        <a:bodyPr/>
        <a:lstStyle/>
        <a:p>
          <a:endParaRPr lang="da-DK"/>
        </a:p>
      </dgm:t>
    </dgm:pt>
    <dgm:pt modelId="{8581C615-A37E-4021-A922-EEC46BEC0D24}">
      <dgm:prSet phldrT="[Text]"/>
      <dgm:spPr/>
      <dgm:t>
        <a:bodyPr/>
        <a:lstStyle/>
        <a:p>
          <a:r>
            <a:rPr lang="da-DK" b="1" dirty="0" smtClean="0">
              <a:solidFill>
                <a:srgbClr val="0F5494"/>
              </a:solidFill>
            </a:rPr>
            <a:t>Concepts integration</a:t>
          </a:r>
          <a:endParaRPr lang="da-DK" b="1" dirty="0">
            <a:solidFill>
              <a:srgbClr val="0F5494"/>
            </a:solidFill>
          </a:endParaRPr>
        </a:p>
      </dgm:t>
    </dgm:pt>
    <dgm:pt modelId="{38329121-BBAF-485D-8C4D-C5D5AB287D89}" type="parTrans" cxnId="{8B82B60C-2902-42A0-BAB1-7C190E2C364F}">
      <dgm:prSet/>
      <dgm:spPr/>
      <dgm:t>
        <a:bodyPr/>
        <a:lstStyle/>
        <a:p>
          <a:endParaRPr lang="da-DK"/>
        </a:p>
      </dgm:t>
    </dgm:pt>
    <dgm:pt modelId="{39F4000E-7856-42FE-A17A-8DD448440B7B}" type="sibTrans" cxnId="{8B82B60C-2902-42A0-BAB1-7C190E2C364F}">
      <dgm:prSet/>
      <dgm:spPr/>
      <dgm:t>
        <a:bodyPr/>
        <a:lstStyle/>
        <a:p>
          <a:endParaRPr lang="da-DK"/>
        </a:p>
      </dgm:t>
    </dgm:pt>
    <dgm:pt modelId="{C020B1C0-8791-4082-B451-E445F63ED56C}">
      <dgm:prSet phldrT="[Text]" custT="1"/>
      <dgm:spPr/>
      <dgm:t>
        <a:bodyPr/>
        <a:lstStyle/>
        <a:p>
          <a:r>
            <a:rPr lang="da-DK" sz="2000" dirty="0" smtClean="0"/>
            <a:t>What is integration / mainstreaming? </a:t>
          </a:r>
          <a:endParaRPr lang="da-DK" sz="2000" dirty="0"/>
        </a:p>
      </dgm:t>
    </dgm:pt>
    <dgm:pt modelId="{CAE32E9C-3F7D-4BBA-84BE-4F88C5A45B08}" type="parTrans" cxnId="{8B89793D-7302-4D27-B146-112A2BB370A4}">
      <dgm:prSet/>
      <dgm:spPr/>
      <dgm:t>
        <a:bodyPr/>
        <a:lstStyle/>
        <a:p>
          <a:endParaRPr lang="da-DK"/>
        </a:p>
      </dgm:t>
    </dgm:pt>
    <dgm:pt modelId="{DBB20B29-E95C-47A0-8342-5D1EC3FEC171}" type="sibTrans" cxnId="{8B89793D-7302-4D27-B146-112A2BB370A4}">
      <dgm:prSet/>
      <dgm:spPr/>
      <dgm:t>
        <a:bodyPr/>
        <a:lstStyle/>
        <a:p>
          <a:endParaRPr lang="da-DK"/>
        </a:p>
      </dgm:t>
    </dgm:pt>
    <dgm:pt modelId="{57E1935E-0D3C-4A6E-BF9E-690FD92ED30A}">
      <dgm:prSet phldrT="[Text]" custT="1"/>
      <dgm:spPr/>
      <dgm:t>
        <a:bodyPr/>
        <a:lstStyle/>
        <a:p>
          <a:r>
            <a:rPr lang="da-DK" sz="2000" dirty="0" smtClean="0"/>
            <a:t>What have we learnt so far?</a:t>
          </a:r>
          <a:endParaRPr lang="da-DK" sz="2000" dirty="0"/>
        </a:p>
      </dgm:t>
    </dgm:pt>
    <dgm:pt modelId="{853A8A1A-62A4-4E0C-9F22-1D350E6E9E83}" type="parTrans" cxnId="{98A03D78-1AE1-4411-A8A1-770C0BED42F5}">
      <dgm:prSet/>
      <dgm:spPr/>
      <dgm:t>
        <a:bodyPr/>
        <a:lstStyle/>
        <a:p>
          <a:endParaRPr lang="da-DK"/>
        </a:p>
      </dgm:t>
    </dgm:pt>
    <dgm:pt modelId="{9F75BD2B-E210-4747-87AD-5D0CCC4BCBBE}" type="sibTrans" cxnId="{98A03D78-1AE1-4411-A8A1-770C0BED42F5}">
      <dgm:prSet/>
      <dgm:spPr/>
      <dgm:t>
        <a:bodyPr/>
        <a:lstStyle/>
        <a:p>
          <a:endParaRPr lang="da-DK"/>
        </a:p>
      </dgm:t>
    </dgm:pt>
    <dgm:pt modelId="{E8EA0433-96C1-43E1-80CF-9E4E6BA4AAAB}">
      <dgm:prSet phldrT="[Text]" custT="1"/>
      <dgm:spPr/>
      <dgm:t>
        <a:bodyPr/>
        <a:lstStyle/>
        <a:p>
          <a:r>
            <a:rPr lang="da-DK" sz="2000" dirty="0" smtClean="0"/>
            <a:t>What are the drivers and barriers?</a:t>
          </a:r>
          <a:endParaRPr lang="da-DK" sz="2000" dirty="0"/>
        </a:p>
      </dgm:t>
    </dgm:pt>
    <dgm:pt modelId="{B3F1C084-517D-4E98-B58B-36110A7F7428}" type="parTrans" cxnId="{E7D302D0-4D7B-4170-BC55-74F6EA882880}">
      <dgm:prSet/>
      <dgm:spPr/>
      <dgm:t>
        <a:bodyPr/>
        <a:lstStyle/>
        <a:p>
          <a:endParaRPr lang="da-DK"/>
        </a:p>
      </dgm:t>
    </dgm:pt>
    <dgm:pt modelId="{927A460A-0140-4AF0-8424-07112348B265}" type="sibTrans" cxnId="{E7D302D0-4D7B-4170-BC55-74F6EA882880}">
      <dgm:prSet/>
      <dgm:spPr/>
      <dgm:t>
        <a:bodyPr/>
        <a:lstStyle/>
        <a:p>
          <a:endParaRPr lang="da-DK"/>
        </a:p>
      </dgm:t>
    </dgm:pt>
    <dgm:pt modelId="{2B921E75-5954-41F9-A336-21B9B5D901F0}">
      <dgm:prSet phldrT="[Text]" custT="1"/>
      <dgm:spPr/>
      <dgm:t>
        <a:bodyPr/>
        <a:lstStyle/>
        <a:p>
          <a:r>
            <a:rPr lang="da-DK" sz="2000" dirty="0" smtClean="0"/>
            <a:t>Integration and organisation</a:t>
          </a:r>
          <a:endParaRPr lang="da-DK" sz="2000" dirty="0"/>
        </a:p>
      </dgm:t>
    </dgm:pt>
    <dgm:pt modelId="{A78AC054-D88D-44AC-AA90-AA97E9A57F1F}" type="parTrans" cxnId="{FDF99714-6BA6-4A05-965F-5B02E74D0459}">
      <dgm:prSet/>
      <dgm:spPr/>
      <dgm:t>
        <a:bodyPr/>
        <a:lstStyle/>
        <a:p>
          <a:endParaRPr lang="da-DK"/>
        </a:p>
      </dgm:t>
    </dgm:pt>
    <dgm:pt modelId="{260ABBE4-A2A2-48C8-87DE-C164AFF26ABE}" type="sibTrans" cxnId="{FDF99714-6BA6-4A05-965F-5B02E74D0459}">
      <dgm:prSet/>
      <dgm:spPr/>
      <dgm:t>
        <a:bodyPr/>
        <a:lstStyle/>
        <a:p>
          <a:endParaRPr lang="da-DK"/>
        </a:p>
      </dgm:t>
    </dgm:pt>
    <dgm:pt modelId="{E76C0F3F-8127-46A7-8730-AD7DA111DC6D}">
      <dgm:prSet phldrT="[Text]" custScaleX="260627" custLinFactNeighborX="99332" custLinFactNeighborY="-384"/>
      <dgm:spPr/>
      <dgm:t>
        <a:bodyPr/>
        <a:lstStyle/>
        <a:p>
          <a:endParaRPr lang="da-DK"/>
        </a:p>
      </dgm:t>
    </dgm:pt>
    <dgm:pt modelId="{8E7167FE-E373-41F7-BCB2-2AAAE1ACD506}" type="parTrans" cxnId="{EC4B7788-06AA-4EF5-9DD8-76E81AD6C874}">
      <dgm:prSet/>
      <dgm:spPr/>
      <dgm:t>
        <a:bodyPr/>
        <a:lstStyle/>
        <a:p>
          <a:endParaRPr lang="da-DK"/>
        </a:p>
      </dgm:t>
    </dgm:pt>
    <dgm:pt modelId="{0E625D52-AA36-4FCC-945C-1753E38EE3FF}" type="sibTrans" cxnId="{EC4B7788-06AA-4EF5-9DD8-76E81AD6C874}">
      <dgm:prSet/>
      <dgm:spPr/>
      <dgm:t>
        <a:bodyPr/>
        <a:lstStyle/>
        <a:p>
          <a:endParaRPr lang="da-DK"/>
        </a:p>
      </dgm:t>
    </dgm:pt>
    <dgm:pt modelId="{DFBE648F-B8A5-41D9-8495-E4661D43978D}">
      <dgm:prSet phldrT="[Text]" custScaleX="260627" custLinFactNeighborX="99332" custLinFactNeighborY="-384"/>
      <dgm:spPr/>
      <dgm:t>
        <a:bodyPr/>
        <a:lstStyle/>
        <a:p>
          <a:endParaRPr lang="da-DK"/>
        </a:p>
      </dgm:t>
    </dgm:pt>
    <dgm:pt modelId="{5DF7C489-4D84-48A9-B816-568F7800F133}" type="parTrans" cxnId="{35094617-12CA-45E7-94B8-F5E8D9D65AEF}">
      <dgm:prSet/>
      <dgm:spPr/>
      <dgm:t>
        <a:bodyPr/>
        <a:lstStyle/>
        <a:p>
          <a:endParaRPr lang="da-DK"/>
        </a:p>
      </dgm:t>
    </dgm:pt>
    <dgm:pt modelId="{782E9975-7027-444B-AE70-FDB474CE6A82}" type="sibTrans" cxnId="{35094617-12CA-45E7-94B8-F5E8D9D65AEF}">
      <dgm:prSet/>
      <dgm:spPr/>
      <dgm:t>
        <a:bodyPr/>
        <a:lstStyle/>
        <a:p>
          <a:endParaRPr lang="da-DK"/>
        </a:p>
      </dgm:t>
    </dgm:pt>
    <dgm:pt modelId="{6C196D85-BE04-4438-B1E5-9B6D1C11ED2C}">
      <dgm:prSet phldrT="[Text]" custScaleX="260627" custLinFactNeighborX="99332" custLinFactNeighborY="-384"/>
      <dgm:spPr/>
      <dgm:t>
        <a:bodyPr/>
        <a:lstStyle/>
        <a:p>
          <a:endParaRPr lang="da-DK"/>
        </a:p>
      </dgm:t>
    </dgm:pt>
    <dgm:pt modelId="{8F8D7670-E774-4A46-8B96-A45B73834011}" type="parTrans" cxnId="{4BFF2817-5481-42C0-9DD1-14844D9BA0A3}">
      <dgm:prSet/>
      <dgm:spPr/>
      <dgm:t>
        <a:bodyPr/>
        <a:lstStyle/>
        <a:p>
          <a:endParaRPr lang="da-DK"/>
        </a:p>
      </dgm:t>
    </dgm:pt>
    <dgm:pt modelId="{DBEEA995-96BF-4627-9A1F-06927CE27BA8}" type="sibTrans" cxnId="{4BFF2817-5481-42C0-9DD1-14844D9BA0A3}">
      <dgm:prSet/>
      <dgm:spPr/>
      <dgm:t>
        <a:bodyPr/>
        <a:lstStyle/>
        <a:p>
          <a:endParaRPr lang="da-DK"/>
        </a:p>
      </dgm:t>
    </dgm:pt>
    <dgm:pt modelId="{BA16A212-1412-4EAE-A519-43A9FD879AB7}" type="pres">
      <dgm:prSet presAssocID="{88321C7D-B71F-4449-ACA6-65009A6D4C19}" presName="Name0" presStyleCnt="0">
        <dgm:presLayoutVars>
          <dgm:chMax val="1"/>
          <dgm:chPref val="1"/>
          <dgm:dir/>
          <dgm:resizeHandles/>
        </dgm:presLayoutVars>
      </dgm:prSet>
      <dgm:spPr/>
      <dgm:t>
        <a:bodyPr/>
        <a:lstStyle/>
        <a:p>
          <a:endParaRPr lang="da-DK"/>
        </a:p>
      </dgm:t>
    </dgm:pt>
    <dgm:pt modelId="{1541C811-46BF-43DF-9E50-AFE4D4984F3F}" type="pres">
      <dgm:prSet presAssocID="{8581C615-A37E-4021-A922-EEC46BEC0D24}" presName="Parent" presStyleLbl="node1" presStyleIdx="0" presStyleCnt="2">
        <dgm:presLayoutVars>
          <dgm:chMax val="4"/>
          <dgm:chPref val="3"/>
        </dgm:presLayoutVars>
      </dgm:prSet>
      <dgm:spPr/>
      <dgm:t>
        <a:bodyPr/>
        <a:lstStyle/>
        <a:p>
          <a:endParaRPr lang="da-DK"/>
        </a:p>
      </dgm:t>
    </dgm:pt>
    <dgm:pt modelId="{E60B6213-42AA-4359-94EE-31A38E80809C}" type="pres">
      <dgm:prSet presAssocID="{C020B1C0-8791-4082-B451-E445F63ED56C}" presName="Accent" presStyleLbl="node1" presStyleIdx="1" presStyleCnt="2"/>
      <dgm:spPr/>
    </dgm:pt>
    <dgm:pt modelId="{5559F0F3-0140-462B-BBE7-6161DD04790C}" type="pres">
      <dgm:prSet presAssocID="{C020B1C0-8791-4082-B451-E445F63ED56C}" presName="Image1" presStyleLbl="fgImgPlace1" presStyleIdx="0" presStyleCnt="4" custLinFactNeighborX="-16749" custLinFactNeighborY="-6092"/>
      <dgm:spPr>
        <a:blipFill rotWithShape="1">
          <a:blip xmlns:r="http://schemas.openxmlformats.org/officeDocument/2006/relationships" r:embed="rId1"/>
          <a:stretch>
            <a:fillRect/>
          </a:stretch>
        </a:blipFill>
      </dgm:spPr>
    </dgm:pt>
    <dgm:pt modelId="{7A2058ED-C6F1-4DA0-9CAB-3FE96AF03958}" type="pres">
      <dgm:prSet presAssocID="{C020B1C0-8791-4082-B451-E445F63ED56C}" presName="Child1" presStyleLbl="revTx" presStyleIdx="0" presStyleCnt="4" custScaleX="200340" custLinFactNeighborX="42927">
        <dgm:presLayoutVars>
          <dgm:chMax val="0"/>
          <dgm:chPref val="0"/>
          <dgm:bulletEnabled val="1"/>
        </dgm:presLayoutVars>
      </dgm:prSet>
      <dgm:spPr/>
      <dgm:t>
        <a:bodyPr/>
        <a:lstStyle/>
        <a:p>
          <a:endParaRPr lang="da-DK"/>
        </a:p>
      </dgm:t>
    </dgm:pt>
    <dgm:pt modelId="{5B6A14EC-8EC4-41A3-95DF-7FC4D97B3660}" type="pres">
      <dgm:prSet presAssocID="{57E1935E-0D3C-4A6E-BF9E-690FD92ED30A}" presName="Image2" presStyleCnt="0"/>
      <dgm:spPr/>
    </dgm:pt>
    <dgm:pt modelId="{63D84DDF-71C4-41CA-BC75-33D5B1375234}" type="pres">
      <dgm:prSet presAssocID="{57E1935E-0D3C-4A6E-BF9E-690FD92ED30A}" presName="Image" presStyleLbl="fgImgPlace1" presStyleIdx="1" presStyleCnt="4"/>
      <dgm:spPr>
        <a:blipFill rotWithShape="1">
          <a:blip xmlns:r="http://schemas.openxmlformats.org/officeDocument/2006/relationships" r:embed="rId2"/>
          <a:stretch>
            <a:fillRect/>
          </a:stretch>
        </a:blipFill>
        <a:ln>
          <a:solidFill>
            <a:srgbClr val="A7D0D2"/>
          </a:solidFill>
        </a:ln>
      </dgm:spPr>
    </dgm:pt>
    <dgm:pt modelId="{0C303079-0CA6-4DC5-819E-3941177096DD}" type="pres">
      <dgm:prSet presAssocID="{57E1935E-0D3C-4A6E-BF9E-690FD92ED30A}" presName="Child2" presStyleLbl="revTx" presStyleIdx="1" presStyleCnt="4" custScaleX="178294" custLinFactNeighborX="45011">
        <dgm:presLayoutVars>
          <dgm:chMax val="0"/>
          <dgm:chPref val="0"/>
          <dgm:bulletEnabled val="1"/>
        </dgm:presLayoutVars>
      </dgm:prSet>
      <dgm:spPr/>
      <dgm:t>
        <a:bodyPr/>
        <a:lstStyle/>
        <a:p>
          <a:endParaRPr lang="da-DK"/>
        </a:p>
      </dgm:t>
    </dgm:pt>
    <dgm:pt modelId="{82424BA0-393F-4B1B-A581-C2E4F88D37CB}" type="pres">
      <dgm:prSet presAssocID="{E8EA0433-96C1-43E1-80CF-9E4E6BA4AAAB}" presName="Image3" presStyleCnt="0"/>
      <dgm:spPr/>
    </dgm:pt>
    <dgm:pt modelId="{F242F130-A988-4A12-8A31-47983E7099C9}" type="pres">
      <dgm:prSet presAssocID="{E8EA0433-96C1-43E1-80CF-9E4E6BA4AAAB}" presName="Image" presStyleLbl="fgImgPlace1" presStyleIdx="2" presStyleCnt="4"/>
      <dgm:spPr>
        <a:blipFill rotWithShape="1">
          <a:blip xmlns:r="http://schemas.openxmlformats.org/officeDocument/2006/relationships" r:embed="rId3"/>
          <a:stretch>
            <a:fillRect/>
          </a:stretch>
        </a:blipFill>
        <a:ln>
          <a:solidFill>
            <a:srgbClr val="9EC2C4"/>
          </a:solidFill>
        </a:ln>
      </dgm:spPr>
    </dgm:pt>
    <dgm:pt modelId="{B2D2D45C-9655-46BF-B265-3A2230559771}" type="pres">
      <dgm:prSet presAssocID="{E8EA0433-96C1-43E1-80CF-9E4E6BA4AAAB}" presName="Child3" presStyleLbl="revTx" presStyleIdx="2" presStyleCnt="4" custScaleX="178782" custLinFactNeighborX="48145" custLinFactNeighborY="1447">
        <dgm:presLayoutVars>
          <dgm:chMax val="0"/>
          <dgm:chPref val="0"/>
          <dgm:bulletEnabled val="1"/>
        </dgm:presLayoutVars>
      </dgm:prSet>
      <dgm:spPr/>
      <dgm:t>
        <a:bodyPr/>
        <a:lstStyle/>
        <a:p>
          <a:endParaRPr lang="da-DK"/>
        </a:p>
      </dgm:t>
    </dgm:pt>
    <dgm:pt modelId="{F99364B7-666D-46E0-85CE-9167B8ED4CDE}" type="pres">
      <dgm:prSet presAssocID="{2B921E75-5954-41F9-A336-21B9B5D901F0}" presName="Image4" presStyleCnt="0"/>
      <dgm:spPr/>
    </dgm:pt>
    <dgm:pt modelId="{E3BA4D1E-860C-44F3-B6EE-A5ACEFE31104}" type="pres">
      <dgm:prSet presAssocID="{2B921E75-5954-41F9-A336-21B9B5D901F0}" presName="Image" presStyleLbl="fgImgPlace1" presStyleIdx="3" presStyleCnt="4"/>
      <dgm:spPr>
        <a:blipFill rotWithShape="1">
          <a:blip xmlns:r="http://schemas.openxmlformats.org/officeDocument/2006/relationships" r:embed="rId4"/>
          <a:stretch>
            <a:fillRect/>
          </a:stretch>
        </a:blipFill>
        <a:ln>
          <a:solidFill>
            <a:srgbClr val="A7D0D2"/>
          </a:solidFill>
        </a:ln>
      </dgm:spPr>
    </dgm:pt>
    <dgm:pt modelId="{B643C0FE-F5FC-43E9-B32F-95FA944A6F68}" type="pres">
      <dgm:prSet presAssocID="{2B921E75-5954-41F9-A336-21B9B5D901F0}" presName="Child4" presStyleLbl="revTx" presStyleIdx="3" presStyleCnt="4" custScaleX="213415" custLinFactNeighborX="99332" custLinFactNeighborY="-384">
        <dgm:presLayoutVars>
          <dgm:chMax val="0"/>
          <dgm:chPref val="0"/>
          <dgm:bulletEnabled val="1"/>
        </dgm:presLayoutVars>
      </dgm:prSet>
      <dgm:spPr/>
      <dgm:t>
        <a:bodyPr/>
        <a:lstStyle/>
        <a:p>
          <a:endParaRPr lang="da-DK"/>
        </a:p>
      </dgm:t>
    </dgm:pt>
  </dgm:ptLst>
  <dgm:cxnLst>
    <dgm:cxn modelId="{8B82B60C-2902-42A0-BAB1-7C190E2C364F}" srcId="{88321C7D-B71F-4449-ACA6-65009A6D4C19}" destId="{8581C615-A37E-4021-A922-EEC46BEC0D24}" srcOrd="0" destOrd="0" parTransId="{38329121-BBAF-485D-8C4D-C5D5AB287D89}" sibTransId="{39F4000E-7856-42FE-A17A-8DD448440B7B}"/>
    <dgm:cxn modelId="{CAA48433-03A9-4817-B228-DBFAA37D1E4B}" type="presOf" srcId="{2B921E75-5954-41F9-A336-21B9B5D901F0}" destId="{B643C0FE-F5FC-43E9-B32F-95FA944A6F68}" srcOrd="0" destOrd="0" presId="urn:microsoft.com/office/officeart/2011/layout/RadialPictureList#6"/>
    <dgm:cxn modelId="{35094617-12CA-45E7-94B8-F5E8D9D65AEF}" srcId="{8581C615-A37E-4021-A922-EEC46BEC0D24}" destId="{DFBE648F-B8A5-41D9-8495-E4661D43978D}" srcOrd="4" destOrd="0" parTransId="{5DF7C489-4D84-48A9-B816-568F7800F133}" sibTransId="{782E9975-7027-444B-AE70-FDB474CE6A82}"/>
    <dgm:cxn modelId="{E7D302D0-4D7B-4170-BC55-74F6EA882880}" srcId="{8581C615-A37E-4021-A922-EEC46BEC0D24}" destId="{E8EA0433-96C1-43E1-80CF-9E4E6BA4AAAB}" srcOrd="2" destOrd="0" parTransId="{B3F1C084-517D-4E98-B58B-36110A7F7428}" sibTransId="{927A460A-0140-4AF0-8424-07112348B265}"/>
    <dgm:cxn modelId="{FDF99714-6BA6-4A05-965F-5B02E74D0459}" srcId="{8581C615-A37E-4021-A922-EEC46BEC0D24}" destId="{2B921E75-5954-41F9-A336-21B9B5D901F0}" srcOrd="3" destOrd="0" parTransId="{A78AC054-D88D-44AC-AA90-AA97E9A57F1F}" sibTransId="{260ABBE4-A2A2-48C8-87DE-C164AFF26ABE}"/>
    <dgm:cxn modelId="{EC4B7788-06AA-4EF5-9DD8-76E81AD6C874}" srcId="{8581C615-A37E-4021-A922-EEC46BEC0D24}" destId="{E76C0F3F-8127-46A7-8730-AD7DA111DC6D}" srcOrd="5" destOrd="0" parTransId="{8E7167FE-E373-41F7-BCB2-2AAAE1ACD506}" sibTransId="{0E625D52-AA36-4FCC-945C-1753E38EE3FF}"/>
    <dgm:cxn modelId="{98A03D78-1AE1-4411-A8A1-770C0BED42F5}" srcId="{8581C615-A37E-4021-A922-EEC46BEC0D24}" destId="{57E1935E-0D3C-4A6E-BF9E-690FD92ED30A}" srcOrd="1" destOrd="0" parTransId="{853A8A1A-62A4-4E0C-9F22-1D350E6E9E83}" sibTransId="{9F75BD2B-E210-4747-87AD-5D0CCC4BCBBE}"/>
    <dgm:cxn modelId="{8B89793D-7302-4D27-B146-112A2BB370A4}" srcId="{8581C615-A37E-4021-A922-EEC46BEC0D24}" destId="{C020B1C0-8791-4082-B451-E445F63ED56C}" srcOrd="0" destOrd="0" parTransId="{CAE32E9C-3F7D-4BBA-84BE-4F88C5A45B08}" sibTransId="{DBB20B29-E95C-47A0-8342-5D1EC3FEC171}"/>
    <dgm:cxn modelId="{00A53410-2E76-422A-89AE-C6AFAC5907D3}" type="presOf" srcId="{88321C7D-B71F-4449-ACA6-65009A6D4C19}" destId="{BA16A212-1412-4EAE-A519-43A9FD879AB7}" srcOrd="0" destOrd="0" presId="urn:microsoft.com/office/officeart/2011/layout/RadialPictureList#6"/>
    <dgm:cxn modelId="{4BFF2817-5481-42C0-9DD1-14844D9BA0A3}" srcId="{88321C7D-B71F-4449-ACA6-65009A6D4C19}" destId="{6C196D85-BE04-4438-B1E5-9B6D1C11ED2C}" srcOrd="1" destOrd="0" parTransId="{8F8D7670-E774-4A46-8B96-A45B73834011}" sibTransId="{DBEEA995-96BF-4627-9A1F-06927CE27BA8}"/>
    <dgm:cxn modelId="{E5B2E1D8-3BD0-4A72-BE91-1D3201EEBDCF}" type="presOf" srcId="{E8EA0433-96C1-43E1-80CF-9E4E6BA4AAAB}" destId="{B2D2D45C-9655-46BF-B265-3A2230559771}" srcOrd="0" destOrd="0" presId="urn:microsoft.com/office/officeart/2011/layout/RadialPictureList#6"/>
    <dgm:cxn modelId="{980060F3-584F-4585-9A58-9FBF69507F35}" type="presOf" srcId="{C020B1C0-8791-4082-B451-E445F63ED56C}" destId="{7A2058ED-C6F1-4DA0-9CAB-3FE96AF03958}" srcOrd="0" destOrd="0" presId="urn:microsoft.com/office/officeart/2011/layout/RadialPictureList#6"/>
    <dgm:cxn modelId="{F9DA639B-C59D-415E-BB90-D1386599F344}" type="presOf" srcId="{57E1935E-0D3C-4A6E-BF9E-690FD92ED30A}" destId="{0C303079-0CA6-4DC5-819E-3941177096DD}" srcOrd="0" destOrd="0" presId="urn:microsoft.com/office/officeart/2011/layout/RadialPictureList#6"/>
    <dgm:cxn modelId="{DC5983A7-3D02-49FE-8841-8F4C45E9AADD}" type="presOf" srcId="{8581C615-A37E-4021-A922-EEC46BEC0D24}" destId="{1541C811-46BF-43DF-9E50-AFE4D4984F3F}" srcOrd="0" destOrd="0" presId="urn:microsoft.com/office/officeart/2011/layout/RadialPictureList#6"/>
    <dgm:cxn modelId="{A96A55EA-6B1E-46DD-9B12-BA4F7108681B}" type="presParOf" srcId="{BA16A212-1412-4EAE-A519-43A9FD879AB7}" destId="{1541C811-46BF-43DF-9E50-AFE4D4984F3F}" srcOrd="0" destOrd="0" presId="urn:microsoft.com/office/officeart/2011/layout/RadialPictureList#6"/>
    <dgm:cxn modelId="{2AFFFFC7-D5AA-4B24-BFBA-EEE8CC6A5ADC}" type="presParOf" srcId="{BA16A212-1412-4EAE-A519-43A9FD879AB7}" destId="{E60B6213-42AA-4359-94EE-31A38E80809C}" srcOrd="1" destOrd="0" presId="urn:microsoft.com/office/officeart/2011/layout/RadialPictureList#6"/>
    <dgm:cxn modelId="{F479922C-41F5-4279-888B-88D9E94E43D3}" type="presParOf" srcId="{BA16A212-1412-4EAE-A519-43A9FD879AB7}" destId="{5559F0F3-0140-462B-BBE7-6161DD04790C}" srcOrd="2" destOrd="0" presId="urn:microsoft.com/office/officeart/2011/layout/RadialPictureList#6"/>
    <dgm:cxn modelId="{38BD6615-6D67-40AD-8AAF-BF9181633911}" type="presParOf" srcId="{BA16A212-1412-4EAE-A519-43A9FD879AB7}" destId="{7A2058ED-C6F1-4DA0-9CAB-3FE96AF03958}" srcOrd="3" destOrd="0" presId="urn:microsoft.com/office/officeart/2011/layout/RadialPictureList#6"/>
    <dgm:cxn modelId="{6191060C-89D8-49B5-B8D3-B53FC6299A01}" type="presParOf" srcId="{BA16A212-1412-4EAE-A519-43A9FD879AB7}" destId="{5B6A14EC-8EC4-41A3-95DF-7FC4D97B3660}" srcOrd="4" destOrd="0" presId="urn:microsoft.com/office/officeart/2011/layout/RadialPictureList#6"/>
    <dgm:cxn modelId="{AA7F7497-0A59-4B05-9112-92863E5E323E}" type="presParOf" srcId="{5B6A14EC-8EC4-41A3-95DF-7FC4D97B3660}" destId="{63D84DDF-71C4-41CA-BC75-33D5B1375234}" srcOrd="0" destOrd="0" presId="urn:microsoft.com/office/officeart/2011/layout/RadialPictureList#6"/>
    <dgm:cxn modelId="{4D78C469-3CD9-4C4F-B8D5-05043AB412FC}" type="presParOf" srcId="{BA16A212-1412-4EAE-A519-43A9FD879AB7}" destId="{0C303079-0CA6-4DC5-819E-3941177096DD}" srcOrd="5" destOrd="0" presId="urn:microsoft.com/office/officeart/2011/layout/RadialPictureList#6"/>
    <dgm:cxn modelId="{FF7C9025-C515-4F53-A764-46A91D70775A}" type="presParOf" srcId="{BA16A212-1412-4EAE-A519-43A9FD879AB7}" destId="{82424BA0-393F-4B1B-A581-C2E4F88D37CB}" srcOrd="6" destOrd="0" presId="urn:microsoft.com/office/officeart/2011/layout/RadialPictureList#6"/>
    <dgm:cxn modelId="{A67C323F-AA5B-4A8C-AF8D-262183C5C72B}" type="presParOf" srcId="{82424BA0-393F-4B1B-A581-C2E4F88D37CB}" destId="{F242F130-A988-4A12-8A31-47983E7099C9}" srcOrd="0" destOrd="0" presId="urn:microsoft.com/office/officeart/2011/layout/RadialPictureList#6"/>
    <dgm:cxn modelId="{DED4E83D-B434-4FD0-8D94-3C65399A5373}" type="presParOf" srcId="{BA16A212-1412-4EAE-A519-43A9FD879AB7}" destId="{B2D2D45C-9655-46BF-B265-3A2230559771}" srcOrd="7" destOrd="0" presId="urn:microsoft.com/office/officeart/2011/layout/RadialPictureList#6"/>
    <dgm:cxn modelId="{B4D945E1-6C76-4E56-894B-832C27DBCE0F}" type="presParOf" srcId="{BA16A212-1412-4EAE-A519-43A9FD879AB7}" destId="{F99364B7-666D-46E0-85CE-9167B8ED4CDE}" srcOrd="8" destOrd="0" presId="urn:microsoft.com/office/officeart/2011/layout/RadialPictureList#6"/>
    <dgm:cxn modelId="{812F697E-22E1-494A-BF34-151EA7683A9F}" type="presParOf" srcId="{F99364B7-666D-46E0-85CE-9167B8ED4CDE}" destId="{E3BA4D1E-860C-44F3-B6EE-A5ACEFE31104}" srcOrd="0" destOrd="0" presId="urn:microsoft.com/office/officeart/2011/layout/RadialPictureList#6"/>
    <dgm:cxn modelId="{FDDB2936-7F5B-4A3C-BB49-EF12005347F3}" type="presParOf" srcId="{BA16A212-1412-4EAE-A519-43A9FD879AB7}" destId="{B643C0FE-F5FC-43E9-B32F-95FA944A6F68}" srcOrd="9" destOrd="0" presId="urn:microsoft.com/office/officeart/2011/layout/RadialPictureList#6"/>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31BAE4F-85B2-4E19-84E8-0239970E46CA}">
      <dsp:nvSpPr>
        <dsp:cNvPr id="0" name=""/>
        <dsp:cNvSpPr/>
      </dsp:nvSpPr>
      <dsp:spPr>
        <a:xfrm>
          <a:off x="1589610" y="293636"/>
          <a:ext cx="3791470" cy="3791470"/>
        </a:xfrm>
        <a:prstGeom prst="blockArc">
          <a:avLst>
            <a:gd name="adj1" fmla="val 10234468"/>
            <a:gd name="adj2" fmla="val 18228065"/>
            <a:gd name="adj3" fmla="val 4641"/>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3E7A8D3B-DE11-4C00-A736-C458A77755F5}">
      <dsp:nvSpPr>
        <dsp:cNvPr id="0" name=""/>
        <dsp:cNvSpPr/>
      </dsp:nvSpPr>
      <dsp:spPr>
        <a:xfrm>
          <a:off x="1607152" y="762916"/>
          <a:ext cx="3791470" cy="3791470"/>
        </a:xfrm>
        <a:prstGeom prst="blockArc">
          <a:avLst>
            <a:gd name="adj1" fmla="val 3267426"/>
            <a:gd name="adj2" fmla="val 11108646"/>
            <a:gd name="adj3" fmla="val 4641"/>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35ED9F16-25AF-4048-8AA1-A3CA7488CD89}">
      <dsp:nvSpPr>
        <dsp:cNvPr id="0" name=""/>
        <dsp:cNvSpPr/>
      </dsp:nvSpPr>
      <dsp:spPr>
        <a:xfrm>
          <a:off x="3722668" y="736910"/>
          <a:ext cx="3791470" cy="3791470"/>
        </a:xfrm>
        <a:prstGeom prst="blockArc">
          <a:avLst>
            <a:gd name="adj1" fmla="val 21274311"/>
            <a:gd name="adj2" fmla="val 7448057"/>
            <a:gd name="adj3" fmla="val 4641"/>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FA175079-5BD1-4A7B-A7E0-E66E6AEA98AE}">
      <dsp:nvSpPr>
        <dsp:cNvPr id="0" name=""/>
        <dsp:cNvSpPr/>
      </dsp:nvSpPr>
      <dsp:spPr>
        <a:xfrm>
          <a:off x="3745167" y="225395"/>
          <a:ext cx="3791470" cy="3791470"/>
        </a:xfrm>
        <a:prstGeom prst="blockArc">
          <a:avLst>
            <a:gd name="adj1" fmla="val 13954344"/>
            <a:gd name="adj2" fmla="val 627907"/>
            <a:gd name="adj3" fmla="val 4641"/>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E7C1E951-8831-488C-B11A-D099495B464E}">
      <dsp:nvSpPr>
        <dsp:cNvPr id="0" name=""/>
        <dsp:cNvSpPr/>
      </dsp:nvSpPr>
      <dsp:spPr>
        <a:xfrm>
          <a:off x="3471881" y="1855125"/>
          <a:ext cx="2087799" cy="1294476"/>
        </a:xfrm>
        <a:prstGeom prst="ellipse">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da-DK" sz="1200" b="1" kern="1200" dirty="0" smtClean="0">
              <a:solidFill>
                <a:srgbClr val="0F5494"/>
              </a:solidFill>
            </a:rPr>
            <a:t>Sustainable development </a:t>
          </a:r>
          <a:endParaRPr lang="da-DK" sz="1200" b="1" kern="1200" dirty="0">
            <a:solidFill>
              <a:srgbClr val="0F5494"/>
            </a:solidFill>
          </a:endParaRPr>
        </a:p>
      </dsp:txBody>
      <dsp:txXfrm>
        <a:off x="3471881" y="1855125"/>
        <a:ext cx="2087799" cy="1294476"/>
      </dsp:txXfrm>
    </dsp:sp>
    <dsp:sp modelId="{99FC5EC8-18D5-4C9A-8E52-F189A96B9786}">
      <dsp:nvSpPr>
        <dsp:cNvPr id="0" name=""/>
        <dsp:cNvSpPr/>
      </dsp:nvSpPr>
      <dsp:spPr>
        <a:xfrm>
          <a:off x="2163472" y="-227258"/>
          <a:ext cx="4704036" cy="1755760"/>
        </a:xfrm>
        <a:prstGeom prst="ellipse">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GB" sz="1400" b="1" kern="1200" dirty="0" smtClean="0">
              <a:solidFill>
                <a:srgbClr val="0F5494"/>
              </a:solidFill>
            </a:rPr>
            <a:t>Integration  </a:t>
          </a:r>
        </a:p>
        <a:p>
          <a:pPr lvl="0" algn="ctr" defTabSz="622300">
            <a:lnSpc>
              <a:spcPct val="90000"/>
            </a:lnSpc>
            <a:spcBef>
              <a:spcPct val="0"/>
            </a:spcBef>
            <a:spcAft>
              <a:spcPct val="35000"/>
            </a:spcAft>
          </a:pPr>
          <a:r>
            <a:rPr lang="en-GB" sz="1400" kern="1200" dirty="0" smtClean="0">
              <a:solidFill>
                <a:srgbClr val="0F5494"/>
              </a:solidFill>
            </a:rPr>
            <a:t>What is meant?</a:t>
          </a:r>
        </a:p>
        <a:p>
          <a:pPr lvl="0" algn="ctr" defTabSz="622300">
            <a:lnSpc>
              <a:spcPct val="90000"/>
            </a:lnSpc>
            <a:spcBef>
              <a:spcPct val="0"/>
            </a:spcBef>
            <a:spcAft>
              <a:spcPct val="35000"/>
            </a:spcAft>
          </a:pPr>
          <a:r>
            <a:rPr lang="en-GB" sz="1400" kern="1200" dirty="0" smtClean="0">
              <a:solidFill>
                <a:srgbClr val="0F5494"/>
              </a:solidFill>
            </a:rPr>
            <a:t>What have we learnt?</a:t>
          </a:r>
        </a:p>
        <a:p>
          <a:pPr lvl="0" algn="ctr" defTabSz="622300">
            <a:lnSpc>
              <a:spcPct val="90000"/>
            </a:lnSpc>
            <a:spcBef>
              <a:spcPct val="0"/>
            </a:spcBef>
            <a:spcAft>
              <a:spcPct val="35000"/>
            </a:spcAft>
          </a:pPr>
          <a:r>
            <a:rPr lang="en-GB" sz="1400" kern="1200" dirty="0" smtClean="0">
              <a:solidFill>
                <a:srgbClr val="0F5494"/>
              </a:solidFill>
            </a:rPr>
            <a:t>Drivers &amp; barriers</a:t>
          </a:r>
        </a:p>
        <a:p>
          <a:pPr lvl="0" algn="ctr" defTabSz="622300">
            <a:lnSpc>
              <a:spcPct val="90000"/>
            </a:lnSpc>
            <a:spcBef>
              <a:spcPct val="0"/>
            </a:spcBef>
            <a:spcAft>
              <a:spcPct val="35000"/>
            </a:spcAft>
          </a:pPr>
          <a:r>
            <a:rPr lang="en-GB" sz="1400" kern="1200" dirty="0" smtClean="0">
              <a:solidFill>
                <a:srgbClr val="0F5494"/>
              </a:solidFill>
            </a:rPr>
            <a:t>Organisations</a:t>
          </a:r>
        </a:p>
        <a:p>
          <a:pPr lvl="0" algn="ctr" defTabSz="622300">
            <a:lnSpc>
              <a:spcPct val="90000"/>
            </a:lnSpc>
            <a:spcBef>
              <a:spcPct val="0"/>
            </a:spcBef>
            <a:spcAft>
              <a:spcPct val="35000"/>
            </a:spcAft>
          </a:pPr>
          <a:r>
            <a:rPr lang="en-GB" sz="1400" kern="1200" dirty="0" smtClean="0">
              <a:solidFill>
                <a:srgbClr val="0F5494"/>
              </a:solidFill>
            </a:rPr>
            <a:t>EC approach</a:t>
          </a:r>
          <a:endParaRPr lang="en-GB" sz="1400" kern="1200" dirty="0">
            <a:solidFill>
              <a:srgbClr val="0F5494"/>
            </a:solidFill>
          </a:endParaRPr>
        </a:p>
      </dsp:txBody>
      <dsp:txXfrm>
        <a:off x="2163472" y="-227258"/>
        <a:ext cx="4704036" cy="1755760"/>
      </dsp:txXfrm>
    </dsp:sp>
    <dsp:sp modelId="{AE260C84-9500-4386-B9E4-25A88F5B0B16}">
      <dsp:nvSpPr>
        <dsp:cNvPr id="0" name=""/>
        <dsp:cNvSpPr/>
      </dsp:nvSpPr>
      <dsp:spPr>
        <a:xfrm>
          <a:off x="5779684" y="1358952"/>
          <a:ext cx="3364315" cy="2197047"/>
        </a:xfrm>
        <a:prstGeom prst="ellipse">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GB" sz="1400" b="1" kern="1200" dirty="0" smtClean="0">
              <a:solidFill>
                <a:srgbClr val="0F5494"/>
              </a:solidFill>
            </a:rPr>
            <a:t>Environment  </a:t>
          </a:r>
        </a:p>
        <a:p>
          <a:pPr lvl="0" algn="ctr" defTabSz="622300">
            <a:lnSpc>
              <a:spcPct val="90000"/>
            </a:lnSpc>
            <a:spcBef>
              <a:spcPct val="0"/>
            </a:spcBef>
            <a:spcAft>
              <a:spcPct val="35000"/>
            </a:spcAft>
          </a:pPr>
          <a:r>
            <a:rPr lang="en-GB" sz="1400" kern="1200" dirty="0" smtClean="0">
              <a:solidFill>
                <a:srgbClr val="0F5494"/>
              </a:solidFill>
            </a:rPr>
            <a:t>What do we mean by environment?</a:t>
          </a:r>
        </a:p>
        <a:p>
          <a:pPr lvl="0" algn="ctr" defTabSz="622300">
            <a:lnSpc>
              <a:spcPct val="90000"/>
            </a:lnSpc>
            <a:spcBef>
              <a:spcPct val="0"/>
            </a:spcBef>
            <a:spcAft>
              <a:spcPct val="35000"/>
            </a:spcAft>
          </a:pPr>
          <a:r>
            <a:rPr lang="en-GB" sz="1400" kern="1200" dirty="0" smtClean="0">
              <a:solidFill>
                <a:srgbClr val="0F5494"/>
              </a:solidFill>
            </a:rPr>
            <a:t>Ecosystem services approach</a:t>
          </a:r>
          <a:endParaRPr lang="en-GB" sz="1400" kern="1200" dirty="0">
            <a:solidFill>
              <a:srgbClr val="0F5494"/>
            </a:solidFill>
          </a:endParaRPr>
        </a:p>
      </dsp:txBody>
      <dsp:txXfrm>
        <a:off x="5779684" y="1358952"/>
        <a:ext cx="3364315" cy="2197047"/>
      </dsp:txXfrm>
    </dsp:sp>
    <dsp:sp modelId="{43037A3C-388D-4312-B500-EDC972DE29EE}">
      <dsp:nvSpPr>
        <dsp:cNvPr id="0" name=""/>
        <dsp:cNvSpPr/>
      </dsp:nvSpPr>
      <dsp:spPr>
        <a:xfrm>
          <a:off x="2206174" y="3364626"/>
          <a:ext cx="4746306" cy="1601504"/>
        </a:xfrm>
        <a:prstGeom prst="ellipse">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GB" sz="1400" b="1" kern="1200" dirty="0" smtClean="0">
              <a:solidFill>
                <a:srgbClr val="0F5494"/>
              </a:solidFill>
            </a:rPr>
            <a:t>Climate change </a:t>
          </a:r>
        </a:p>
        <a:p>
          <a:pPr lvl="0" algn="ctr" defTabSz="622300">
            <a:lnSpc>
              <a:spcPct val="90000"/>
            </a:lnSpc>
            <a:spcBef>
              <a:spcPct val="0"/>
            </a:spcBef>
            <a:spcAft>
              <a:spcPct val="35000"/>
            </a:spcAft>
          </a:pPr>
          <a:r>
            <a:rPr lang="en-GB" sz="1400" kern="1200" dirty="0" smtClean="0">
              <a:solidFill>
                <a:srgbClr val="0F5494"/>
              </a:solidFill>
            </a:rPr>
            <a:t>What is climate change?</a:t>
          </a:r>
        </a:p>
        <a:p>
          <a:pPr lvl="0" algn="ctr" defTabSz="622300">
            <a:lnSpc>
              <a:spcPct val="90000"/>
            </a:lnSpc>
            <a:spcBef>
              <a:spcPct val="0"/>
            </a:spcBef>
            <a:spcAft>
              <a:spcPct val="35000"/>
            </a:spcAft>
          </a:pPr>
          <a:r>
            <a:rPr lang="en-GB" sz="1400" kern="1200" dirty="0" smtClean="0">
              <a:solidFill>
                <a:srgbClr val="0F5494"/>
              </a:solidFill>
            </a:rPr>
            <a:t>Consequences</a:t>
          </a:r>
        </a:p>
        <a:p>
          <a:pPr lvl="0" algn="ctr" defTabSz="622300">
            <a:lnSpc>
              <a:spcPct val="90000"/>
            </a:lnSpc>
            <a:spcBef>
              <a:spcPct val="0"/>
            </a:spcBef>
            <a:spcAft>
              <a:spcPct val="35000"/>
            </a:spcAft>
          </a:pPr>
          <a:r>
            <a:rPr lang="en-GB" sz="1400" kern="1200" dirty="0" smtClean="0">
              <a:solidFill>
                <a:srgbClr val="0F5494"/>
              </a:solidFill>
            </a:rPr>
            <a:t>Where do we stand? </a:t>
          </a:r>
        </a:p>
        <a:p>
          <a:pPr lvl="0" algn="ctr" defTabSz="622300">
            <a:lnSpc>
              <a:spcPct val="90000"/>
            </a:lnSpc>
            <a:spcBef>
              <a:spcPct val="0"/>
            </a:spcBef>
            <a:spcAft>
              <a:spcPct val="35000"/>
            </a:spcAft>
          </a:pPr>
          <a:r>
            <a:rPr lang="en-GB" sz="1400" kern="1200" dirty="0" smtClean="0">
              <a:solidFill>
                <a:srgbClr val="0F5494"/>
              </a:solidFill>
            </a:rPr>
            <a:t>How to address?</a:t>
          </a:r>
          <a:endParaRPr lang="en-GB" sz="1400" kern="1200" dirty="0">
            <a:solidFill>
              <a:srgbClr val="0F5494"/>
            </a:solidFill>
          </a:endParaRPr>
        </a:p>
      </dsp:txBody>
      <dsp:txXfrm>
        <a:off x="2206174" y="3364626"/>
        <a:ext cx="4746306" cy="1601504"/>
      </dsp:txXfrm>
    </dsp:sp>
    <dsp:sp modelId="{A2051320-6F89-4BDC-AEE4-88A4F2E81032}">
      <dsp:nvSpPr>
        <dsp:cNvPr id="0" name=""/>
        <dsp:cNvSpPr/>
      </dsp:nvSpPr>
      <dsp:spPr>
        <a:xfrm>
          <a:off x="0" y="1390592"/>
          <a:ext cx="3317206" cy="2204061"/>
        </a:xfrm>
        <a:prstGeom prst="ellipse">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GB" sz="1400" b="1" kern="1200" dirty="0" smtClean="0">
              <a:solidFill>
                <a:srgbClr val="0F5494"/>
              </a:solidFill>
            </a:rPr>
            <a:t>Green economy  </a:t>
          </a:r>
        </a:p>
        <a:p>
          <a:pPr lvl="0" algn="ctr" defTabSz="622300">
            <a:lnSpc>
              <a:spcPct val="90000"/>
            </a:lnSpc>
            <a:spcBef>
              <a:spcPct val="0"/>
            </a:spcBef>
            <a:spcAft>
              <a:spcPct val="35000"/>
            </a:spcAft>
          </a:pPr>
          <a:r>
            <a:rPr lang="en-GB" sz="1400" kern="1200" dirty="0" smtClean="0">
              <a:solidFill>
                <a:srgbClr val="0F5494"/>
              </a:solidFill>
            </a:rPr>
            <a:t>Principles </a:t>
          </a:r>
        </a:p>
        <a:p>
          <a:pPr lvl="0" algn="ctr" defTabSz="622300">
            <a:lnSpc>
              <a:spcPct val="90000"/>
            </a:lnSpc>
            <a:spcBef>
              <a:spcPct val="0"/>
            </a:spcBef>
            <a:spcAft>
              <a:spcPct val="35000"/>
            </a:spcAft>
          </a:pPr>
          <a:r>
            <a:rPr lang="en-GB" sz="1400" kern="1200" dirty="0" smtClean="0">
              <a:solidFill>
                <a:srgbClr val="0F5494"/>
              </a:solidFill>
            </a:rPr>
            <a:t>Examples in </a:t>
          </a:r>
          <a:r>
            <a:rPr lang="en-GB" sz="1400" kern="1200" noProof="0" dirty="0" smtClean="0">
              <a:solidFill>
                <a:srgbClr val="0F5494"/>
              </a:solidFill>
            </a:rPr>
            <a:t>practice</a:t>
          </a:r>
        </a:p>
        <a:p>
          <a:pPr lvl="0" algn="ctr" defTabSz="622300">
            <a:lnSpc>
              <a:spcPct val="90000"/>
            </a:lnSpc>
            <a:spcBef>
              <a:spcPct val="0"/>
            </a:spcBef>
            <a:spcAft>
              <a:spcPct val="35000"/>
            </a:spcAft>
          </a:pPr>
          <a:r>
            <a:rPr lang="en-GB" sz="1400" kern="1200" dirty="0" smtClean="0">
              <a:solidFill>
                <a:srgbClr val="0F5494"/>
              </a:solidFill>
            </a:rPr>
            <a:t>Transition </a:t>
          </a:r>
          <a:endParaRPr lang="en-GB" sz="1400" kern="1200" dirty="0">
            <a:solidFill>
              <a:srgbClr val="0F5494"/>
            </a:solidFill>
          </a:endParaRPr>
        </a:p>
      </dsp:txBody>
      <dsp:txXfrm>
        <a:off x="0" y="1390592"/>
        <a:ext cx="3317206" cy="2204061"/>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541C811-46BF-43DF-9E50-AFE4D4984F3F}">
      <dsp:nvSpPr>
        <dsp:cNvPr id="0" name=""/>
        <dsp:cNvSpPr/>
      </dsp:nvSpPr>
      <dsp:spPr>
        <a:xfrm>
          <a:off x="1957503" y="1526349"/>
          <a:ext cx="2390493" cy="239028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da-DK" sz="2500" b="1" kern="1200" dirty="0" smtClean="0">
              <a:solidFill>
                <a:srgbClr val="0F5494"/>
              </a:solidFill>
            </a:rPr>
            <a:t>Concepts Climate change</a:t>
          </a:r>
          <a:endParaRPr lang="da-DK" sz="2500" b="1" kern="1200" dirty="0">
            <a:solidFill>
              <a:srgbClr val="0F5494"/>
            </a:solidFill>
          </a:endParaRPr>
        </a:p>
      </dsp:txBody>
      <dsp:txXfrm>
        <a:off x="1957503" y="1526349"/>
        <a:ext cx="2390493" cy="2390280"/>
      </dsp:txXfrm>
    </dsp:sp>
    <dsp:sp modelId="{E60B6213-42AA-4359-94EE-31A38E80809C}">
      <dsp:nvSpPr>
        <dsp:cNvPr id="0" name=""/>
        <dsp:cNvSpPr/>
      </dsp:nvSpPr>
      <dsp:spPr>
        <a:xfrm>
          <a:off x="725058" y="197142"/>
          <a:ext cx="4818185" cy="5022482"/>
        </a:xfrm>
        <a:prstGeom prst="blockArc">
          <a:avLst>
            <a:gd name="adj1" fmla="val 16509444"/>
            <a:gd name="adj2" fmla="val 5088054"/>
            <a:gd name="adj3" fmla="val 524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559F0F3-0140-462B-BBE7-6161DD04790C}">
      <dsp:nvSpPr>
        <dsp:cNvPr id="0" name=""/>
        <dsp:cNvSpPr/>
      </dsp:nvSpPr>
      <dsp:spPr>
        <a:xfrm>
          <a:off x="3493378" y="0"/>
          <a:ext cx="1280872" cy="1280604"/>
        </a:xfrm>
        <a:prstGeom prst="ellipse">
          <a:avLst/>
        </a:prstGeom>
        <a:blipFill>
          <a:blip xmlns:r="http://schemas.openxmlformats.org/officeDocument/2006/relationships" r:embed="rId1" cstate="print">
            <a:extLst>
              <a:ext uri="{28A0092B-C50C-407E-A947-70E740481C1C}">
                <a14:useLocalDpi xmlns:a14="http://schemas.microsoft.com/office/drawing/2010/main" xmlns="" val="0"/>
              </a:ext>
            </a:extLst>
          </a:blip>
          <a:srcRect/>
          <a:stretch>
            <a:fillRect l="-27000" r="-27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A2058ED-C6F1-4DA0-9CAB-3FE96AF03958}">
      <dsp:nvSpPr>
        <dsp:cNvPr id="0" name=""/>
        <dsp:cNvSpPr/>
      </dsp:nvSpPr>
      <dsp:spPr>
        <a:xfrm>
          <a:off x="4962151" y="16383"/>
          <a:ext cx="3435058" cy="12396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l" defTabSz="889000">
            <a:lnSpc>
              <a:spcPct val="90000"/>
            </a:lnSpc>
            <a:spcBef>
              <a:spcPct val="0"/>
            </a:spcBef>
            <a:spcAft>
              <a:spcPct val="10000"/>
            </a:spcAft>
          </a:pPr>
          <a:r>
            <a:rPr lang="da-DK" sz="2000" kern="1200" dirty="0" smtClean="0"/>
            <a:t>What is  climate change? </a:t>
          </a:r>
          <a:endParaRPr lang="da-DK" sz="2000" kern="1200" dirty="0"/>
        </a:p>
      </dsp:txBody>
      <dsp:txXfrm>
        <a:off x="4962151" y="16383"/>
        <a:ext cx="3435058" cy="1239647"/>
      </dsp:txXfrm>
    </dsp:sp>
    <dsp:sp modelId="{63D84DDF-71C4-41CA-BC75-33D5B1375234}">
      <dsp:nvSpPr>
        <dsp:cNvPr id="0" name=""/>
        <dsp:cNvSpPr/>
      </dsp:nvSpPr>
      <dsp:spPr>
        <a:xfrm>
          <a:off x="4654003" y="1192682"/>
          <a:ext cx="1280872" cy="1280604"/>
        </a:xfrm>
        <a:prstGeom prst="ellipse">
          <a:avLst/>
        </a:prstGeom>
        <a:blipFill>
          <a:blip xmlns:r="http://schemas.openxmlformats.org/officeDocument/2006/relationships" r:embed="rId2">
            <a:extLst>
              <a:ext uri="{28A0092B-C50C-407E-A947-70E740481C1C}">
                <a14:useLocalDpi xmlns:a14="http://schemas.microsoft.com/office/drawing/2010/main" xmlns="" val="0"/>
              </a:ext>
            </a:extLst>
          </a:blip>
          <a:srcRect/>
          <a:stretch>
            <a:fillRect l="-39000" r="-39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C303079-0CA6-4DC5-819E-3941177096DD}">
      <dsp:nvSpPr>
        <dsp:cNvPr id="0" name=""/>
        <dsp:cNvSpPr/>
      </dsp:nvSpPr>
      <dsp:spPr>
        <a:xfrm>
          <a:off x="6086945" y="1215072"/>
          <a:ext cx="3057054" cy="12396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l" defTabSz="889000">
            <a:lnSpc>
              <a:spcPct val="90000"/>
            </a:lnSpc>
            <a:spcBef>
              <a:spcPct val="0"/>
            </a:spcBef>
            <a:spcAft>
              <a:spcPct val="10000"/>
            </a:spcAft>
          </a:pPr>
          <a:r>
            <a:rPr lang="da-DK" sz="2000" kern="1200" dirty="0" smtClean="0"/>
            <a:t>What are the consequences?</a:t>
          </a:r>
          <a:endParaRPr lang="da-DK" sz="2000" kern="1200" dirty="0"/>
        </a:p>
      </dsp:txBody>
      <dsp:txXfrm>
        <a:off x="6086945" y="1215072"/>
        <a:ext cx="3057054" cy="1239647"/>
      </dsp:txXfrm>
    </dsp:sp>
    <dsp:sp modelId="{F242F130-A988-4A12-8A31-47983E7099C9}">
      <dsp:nvSpPr>
        <dsp:cNvPr id="0" name=""/>
        <dsp:cNvSpPr/>
      </dsp:nvSpPr>
      <dsp:spPr>
        <a:xfrm>
          <a:off x="4649090" y="2946210"/>
          <a:ext cx="1280872" cy="1280604"/>
        </a:xfrm>
        <a:prstGeom prst="ellipse">
          <a:avLst/>
        </a:prstGeom>
        <a:blipFill>
          <a:blip xmlns:r="http://schemas.openxmlformats.org/officeDocument/2006/relationships" r:embed="rId3">
            <a:extLst>
              <a:ext uri="{28A0092B-C50C-407E-A947-70E740481C1C}">
                <a14:useLocalDpi xmlns:a14="http://schemas.microsoft.com/office/drawing/2010/main" xmlns="" val="0"/>
              </a:ext>
            </a:extLst>
          </a:blip>
          <a:srcRect/>
          <a:stretch>
            <a:fillRect l="-22000" r="-22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2D2D45C-9655-46BF-B265-3A2230559771}">
      <dsp:nvSpPr>
        <dsp:cNvPr id="0" name=""/>
        <dsp:cNvSpPr/>
      </dsp:nvSpPr>
      <dsp:spPr>
        <a:xfrm>
          <a:off x="6078578" y="2984899"/>
          <a:ext cx="3065421" cy="12396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l" defTabSz="889000">
            <a:lnSpc>
              <a:spcPct val="90000"/>
            </a:lnSpc>
            <a:spcBef>
              <a:spcPct val="0"/>
            </a:spcBef>
            <a:spcAft>
              <a:spcPct val="10000"/>
            </a:spcAft>
          </a:pPr>
          <a:r>
            <a:rPr lang="da-DK" sz="2000" kern="1200" dirty="0" smtClean="0"/>
            <a:t>Where do you stand?</a:t>
          </a:r>
          <a:endParaRPr lang="da-DK" sz="2000" kern="1200" dirty="0"/>
        </a:p>
      </dsp:txBody>
      <dsp:txXfrm>
        <a:off x="6078578" y="2984899"/>
        <a:ext cx="3065421" cy="1239647"/>
      </dsp:txXfrm>
    </dsp:sp>
    <dsp:sp modelId="{E3BA4D1E-860C-44F3-B6EE-A5ACEFE31104}">
      <dsp:nvSpPr>
        <dsp:cNvPr id="0" name=""/>
        <dsp:cNvSpPr/>
      </dsp:nvSpPr>
      <dsp:spPr>
        <a:xfrm>
          <a:off x="3707912" y="4180396"/>
          <a:ext cx="1280872" cy="1280604"/>
        </a:xfrm>
        <a:prstGeom prst="ellipse">
          <a:avLst/>
        </a:prstGeom>
        <a:blipFill>
          <a:blip xmlns:r="http://schemas.openxmlformats.org/officeDocument/2006/relationships" r:embed="rId4">
            <a:extLst>
              <a:ext uri="{28A0092B-C50C-407E-A947-70E740481C1C}">
                <a14:useLocalDpi xmlns:a14="http://schemas.microsoft.com/office/drawing/2010/main" xmlns="" val="0"/>
              </a:ext>
            </a:extLst>
          </a:blip>
          <a:srcRect/>
          <a:stretch>
            <a:fillRect t="-13000" b="-1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643C0FE-F5FC-43E9-B32F-95FA944A6F68}">
      <dsp:nvSpPr>
        <dsp:cNvPr id="0" name=""/>
        <dsp:cNvSpPr/>
      </dsp:nvSpPr>
      <dsp:spPr>
        <a:xfrm>
          <a:off x="5484755" y="4201848"/>
          <a:ext cx="3659244" cy="12396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l" defTabSz="889000">
            <a:lnSpc>
              <a:spcPct val="90000"/>
            </a:lnSpc>
            <a:spcBef>
              <a:spcPct val="0"/>
            </a:spcBef>
            <a:spcAft>
              <a:spcPct val="10000"/>
            </a:spcAft>
          </a:pPr>
          <a:r>
            <a:rPr lang="da-DK" sz="2000" kern="1200" dirty="0" smtClean="0"/>
            <a:t>How to address climate change?</a:t>
          </a:r>
          <a:endParaRPr lang="da-DK" sz="2000" kern="1200" dirty="0"/>
        </a:p>
      </dsp:txBody>
      <dsp:txXfrm>
        <a:off x="5484755" y="4201848"/>
        <a:ext cx="3659244" cy="1239647"/>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11/layout/RadialPictureList#4">
  <dgm:title val="Radial Picture List"/>
  <dgm:desc val="Use to show relationships to a central idea. The Level 1 shape contains text and all Level 2 shapes contain a picture with corresponding text. Limited to four Level 2 pictures.  Unused pictures do not appear, but remain available if you switch layouts. Works best with a small amount of Level 2 text."/>
  <dgm:catLst>
    <dgm:cat type="picture" pri="2500"/>
    <dgm:cat type="officeonline" pri="25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Lst>
      <dgm:cxnLst>
        <dgm:cxn modelId="1" srcId="0" destId="10" srcOrd="0" destOrd="0"/>
        <dgm:cxn modelId="2" srcId="10" destId="11" srcOrd="0" destOrd="0"/>
        <dgm:cxn modelId="3" srcId="10" destId="12" srcOrd="1"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Lst>
      <dgm:cxnLst>
        <dgm:cxn modelId="1" srcId="0" destId="10" srcOrd="0" destOrd="0"/>
        <dgm:cxn modelId="2" srcId="10" destId="11" srcOrd="0" destOrd="0"/>
        <dgm:cxn modelId="3" srcId="10" destId="12" srcOrd="1" destOrd="0"/>
        <dgm:cxn modelId="4" srcId="10" destId="13" srcOrd="2" destOrd="0"/>
        <dgm:cxn modelId="5" srcId="10" destId="14" srcOrd="3" destOrd="0"/>
      </dgm:cxnLst>
      <dgm:bg/>
      <dgm:whole/>
    </dgm:dataModel>
  </dgm:clrData>
  <dgm:layoutNode name="Name0">
    <dgm:varLst>
      <dgm:chMax val="1"/>
      <dgm:chPref val="1"/>
      <dgm:dir/>
      <dgm:resizeHandles/>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l" for="ch" forName="Accent" refType="w" fact="0"/>
              <dgm:constr type="t" for="ch" forName="Accent" refType="h" fact="0"/>
              <dgm:constr type="w" for="ch" forName="Accent" refType="w" fact="0.6747"/>
              <dgm:constr type="h" for="ch" forName="Accent" refType="h"/>
              <dgm:constr type="l" for="ch" forName="Child1" refType="w" fact="0.76"/>
              <dgm:constr type="t" for="ch" forName="Child1" refType="h" fact="0.3739"/>
              <dgm:constr type="w" for="ch" forName="Child1" refType="w" fact="0.24"/>
              <dgm:constr type="h" for="ch" forName="Child1" refType="h" fact="0.255"/>
              <dgm:constr type="l" for="ch" forName="Parent" refType="w" fact="0.1726"/>
              <dgm:constr type="t" for="ch" forName="Parent" refType="h" fact="0.2646"/>
              <dgm:constr type="w" for="ch" forName="Parent" refType="w" fact="0.3347"/>
              <dgm:constr type="h" for="ch" forName="Parent" refType="h" fact="0.4759"/>
              <dgm:constr type="l" for="ch" forName="Image1" refType="w" fact="0.5661"/>
              <dgm:constr type="t" for="ch" forName="Image1" refType="h" fact="0.3744"/>
              <dgm:constr type="w" for="ch" forName="Image1" refType="w" fact="0.1793"/>
              <dgm:constr type="h" for="ch" forName="Image1" refType="h" fact="0.255"/>
            </dgm:constrLst>
          </dgm:if>
          <dgm:if name="Name6"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 refType="w" fact="0"/>
              <dgm:constr type="t" for="ch" forName="Accent" refType="h" fact="0"/>
              <dgm:constr type="w" for="ch" forName="Accent" refType="w" fact="0.6946"/>
              <dgm:constr type="h" for="ch" forName="Accent" refType="h"/>
              <dgm:constr type="l" for="ch" forName="Parent" refType="w" fact="0.1777"/>
              <dgm:constr type="t" for="ch" forName="Parent" refType="h" fact="0.2646"/>
              <dgm:constr type="w" for="ch" forName="Parent" refType="w" fact="0.3446"/>
              <dgm:constr type="h" for="ch" forName="Parent" refType="h" fact="0.4759"/>
              <dgm:constr type="l" for="ch" forName="Image1" refType="w" fact="0.5531"/>
              <dgm:constr type="t" for="ch" forName="Image1" refType="h" fact="0.1585"/>
              <dgm:constr type="w" for="ch" forName="Image1" refType="w" fact="0.1846"/>
              <dgm:constr type="h" for="ch" forName="Image1" refType="h" fact="0.255"/>
              <dgm:constr type="l" for="ch" forName="Image2" refType="w" fact="0.5531"/>
              <dgm:constr type="t" for="ch" forName="Image2" refType="h" fact="0.5624"/>
              <dgm:constr type="w" for="ch" forName="Image2" refType="w" fact="0.1846"/>
              <dgm:constr type="h" for="ch" forName="Image2" refType="h" fact="0.255"/>
              <dgm:constr type="l" for="ch" forName="Child1" refType="w" fact="0.7529"/>
              <dgm:constr type="t" for="ch" forName="Child1" refType="h" fact="0.1618"/>
              <dgm:constr type="w" for="ch" forName="Child1" refType="w" fact="0.2471"/>
              <dgm:constr type="h" for="ch" forName="Child1" refType="h" fact="0.2468"/>
              <dgm:constr type="l" for="ch" forName="Child2" refType="w" fact="0.7529"/>
              <dgm:constr type="t" for="ch" forName="Child2" refType="h" fact="0.5657"/>
              <dgm:constr type="w" for="ch" forName="Child2" refType="w" fact="0.2471"/>
              <dgm:constr type="h" for="ch" forName="Child2" refType="h" fact="0.2468"/>
            </dgm:constrLst>
          </dgm:if>
          <dgm:if name="Name7"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 refType="w" fact="0"/>
              <dgm:constr type="t" for="ch" forName="Accent" refType="h" fact="0"/>
              <dgm:constr type="w" for="ch" forName="Accent" refType="w" fact="0.6747"/>
              <dgm:constr type="h" for="ch" forName="Accent" refType="h"/>
              <dgm:constr type="l" for="ch" forName="Parent" refType="w" fact="0.1726"/>
              <dgm:constr type="t" for="ch" forName="Parent" refType="h" fact="0.2646"/>
              <dgm:constr type="w" for="ch" forName="Parent" refType="w" fact="0.3347"/>
              <dgm:constr type="h" for="ch" forName="Parent" refType="h" fact="0.4759"/>
              <dgm:constr type="l" for="ch" forName="Image1" refType="w" fact="0.4968"/>
              <dgm:constr type="t" for="ch" forName="Image1" refType="h" fact="0.0843"/>
              <dgm:constr type="w" for="ch" forName="Image1" refType="w" fact="0.1793"/>
              <dgm:constr type="h" for="ch" forName="Image1" refType="h" fact="0.255"/>
              <dgm:constr type="l" for="ch" forName="Image2" refType="w" fact="0.5661"/>
              <dgm:constr type="t" for="ch" forName="Image2" refType="h" fact="0.3744"/>
              <dgm:constr type="w" for="ch" forName="Image2" refType="w" fact="0.1793"/>
              <dgm:constr type="h" for="ch" forName="Image2" refType="h" fact="0.255"/>
              <dgm:constr type="l" for="ch" forName="Image3" refType="w" fact="0.4968"/>
              <dgm:constr type="t" for="ch" forName="Image3" refType="h" fact="0.6686"/>
              <dgm:constr type="w" for="ch" forName="Image3" refType="w" fact="0.1793"/>
              <dgm:constr type="h" for="ch" forName="Image3" refType="h" fact="0.255"/>
              <dgm:constr type="l" for="ch" forName="Child1" refType="w" fact="0.6897"/>
              <dgm:constr type="t" for="ch" forName="Child1" refType="h" fact="0.0884"/>
              <dgm:constr type="w" for="ch" forName="Child1" refType="w" fact="0.24"/>
              <dgm:constr type="h" for="ch" forName="Child1" refType="h" fact="0.2468"/>
              <dgm:constr type="l" for="ch" forName="Child2" refType="w" fact="0.76"/>
              <dgm:constr type="t" for="ch" forName="Child2" refType="h" fact="0.378"/>
              <dgm:constr type="w" for="ch" forName="Child2" refType="w" fact="0.24"/>
              <dgm:constr type="h" for="ch" forName="Child2" refType="h" fact="0.2468"/>
              <dgm:constr type="l" for="ch" forName="Child3" refType="w" fact="0.6897"/>
              <dgm:constr type="t" for="ch" forName="Child3" refType="h" fact="0.6738"/>
              <dgm:constr type="w" for="ch" forName="Child3" refType="w" fact="0.24"/>
              <dgm:constr type="h" for="ch" forName="Child3" refType="h" fact="0.2468"/>
            </dgm:constrLst>
          </dgm:if>
          <dgm:else name="Name8">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 refType="w" fact="0"/>
              <dgm:constr type="t" for="ch" forName="Accent" refType="h" fact="0.0361"/>
              <dgm:constr type="w" for="ch" forName="Accent" refType="w" fact="0.6865"/>
              <dgm:constr type="h" for="ch" forName="Accent" refType="h" fact="0.9197"/>
              <dgm:constr type="l" for="ch" forName="Parent" refType="w" fact="0.1756"/>
              <dgm:constr type="t" for="ch" forName="Parent" refType="h" fact="0.2795"/>
              <dgm:constr type="w" for="ch" forName="Parent" refType="w" fact="0.3406"/>
              <dgm:constr type="h" for="ch" forName="Parent" refType="h" fact="0.4377"/>
              <dgm:constr type="l" for="ch" forName="Image1" refType="w" fact="0.425"/>
              <dgm:constr type="t" for="ch" forName="Image1" refType="h" fact="0"/>
              <dgm:constr type="w" for="ch" forName="Image1" refType="w" fact="0.1825"/>
              <dgm:constr type="h" for="ch" forName="Image1" refType="h" fact="0.2345"/>
              <dgm:constr type="l" for="ch" forName="Image2" refType="w" fact="0.5598"/>
              <dgm:constr type="t" for="ch" forName="Image2" refType="h" fact="0.2184"/>
              <dgm:constr type="w" for="ch" forName="Image2" refType="w" fact="0.1825"/>
              <dgm:constr type="h" for="ch" forName="Image2" refType="h" fact="0.2345"/>
              <dgm:constr type="l" for="ch" forName="Image3" refType="w" fact="0.5591"/>
              <dgm:constr type="t" for="ch" forName="Image3" refType="h" fact="0.5395"/>
              <dgm:constr type="w" for="ch" forName="Image3" refType="w" fact="0.1825"/>
              <dgm:constr type="h" for="ch" forName="Image3" refType="h" fact="0.2345"/>
              <dgm:constr type="l" for="ch" forName="Image4" refType="w" fact="0.425"/>
              <dgm:constr type="t" for="ch" forName="Image4" refType="h" fact="0.7655"/>
              <dgm:constr type="w" for="ch" forName="Image4" refType="w" fact="0.1825"/>
              <dgm:constr type="h" for="ch" forName="Image4" refType="h" fact="0.2345"/>
              <dgm:constr type="l" for="ch" forName="Child1" refType="w" fact="0.6214"/>
              <dgm:constr type="t" for="ch" forName="Child1" refType="h" fact="0.003"/>
              <dgm:constr type="w" for="ch" forName="Child1" refType="w" fact="0.2443"/>
              <dgm:constr type="h" for="ch" forName="Child1" refType="h" fact="0.227"/>
              <dgm:constr type="l" for="ch" forName="Child2" refType="w" fact="0.7557"/>
              <dgm:constr type="t" for="ch" forName="Child2" refType="h" fact="0.2225"/>
              <dgm:constr type="w" for="ch" forName="Child2" refType="w" fact="0.2443"/>
              <dgm:constr type="h" for="ch" forName="Child2" refType="h" fact="0.227"/>
              <dgm:constr type="l" for="ch" forName="Child3" refType="w" fact="0.7557"/>
              <dgm:constr type="t" for="ch" forName="Child3" refType="h" fact="0.5433"/>
              <dgm:constr type="w" for="ch" forName="Child3" refType="w" fact="0.2443"/>
              <dgm:constr type="h" for="ch" forName="Child3" refType="h" fact="0.227"/>
              <dgm:constr type="l" for="ch" forName="Child4" refType="w" fact="0.6214"/>
              <dgm:constr type="t" for="ch" forName="Child4" refType="h" fact="0.7703"/>
              <dgm:constr type="w" for="ch" forName="Child4" refType="w" fact="0.2443"/>
              <dgm:constr type="h" for="ch" forName="Child4" refType="h" fact="0.227"/>
            </dgm:constrLst>
          </dgm:else>
        </dgm:choose>
      </dgm:if>
      <dgm:else name="Name9">
        <dgm:choose name="Name10">
          <dgm:if name="Name11"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2"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r" for="ch" forName="Accent" refType="w"/>
              <dgm:constr type="t" for="ch" forName="Accent" refType="h" fact="0"/>
              <dgm:constr type="w" for="ch" forName="Accent" refType="w" fact="0.6747"/>
              <dgm:constr type="h" for="ch" forName="Accent" refType="h"/>
              <dgm:constr type="r" for="ch" forName="Child1" refType="w" fact="0.24"/>
              <dgm:constr type="t" for="ch" forName="Child1" refType="h" fact="0.3739"/>
              <dgm:constr type="w" for="ch" forName="Child1" refType="w" fact="0.24"/>
              <dgm:constr type="h" for="ch" forName="Child1" refType="h" fact="0.255"/>
              <dgm:constr type="r" for="ch" forName="Parent" refType="w" fact="0.8274"/>
              <dgm:constr type="t" for="ch" forName="Parent" refType="h" fact="0.2646"/>
              <dgm:constr type="w" for="ch" forName="Parent" refType="w" fact="0.3347"/>
              <dgm:constr type="h" for="ch" forName="Parent" refType="h" fact="0.4759"/>
              <dgm:constr type="r" for="ch" forName="Image1" refType="w" fact="0.4339"/>
              <dgm:constr type="t" for="ch" forName="Image1" refType="h" fact="0.3744"/>
              <dgm:constr type="w" for="ch" forName="Image1" refType="w" fact="0.1793"/>
              <dgm:constr type="h" for="ch" forName="Image1" refType="h" fact="0.255"/>
            </dgm:constrLst>
          </dgm:if>
          <dgm:if name="Name13"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 refType="w"/>
              <dgm:constr type="t" for="ch" forName="Accent" refType="h" fact="0"/>
              <dgm:constr type="w" for="ch" forName="Accent" refType="w" fact="0.6946"/>
              <dgm:constr type="h" for="ch" forName="Accent" refType="h"/>
              <dgm:constr type="r" for="ch" forName="Parent" refType="w" fact="0.8223"/>
              <dgm:constr type="t" for="ch" forName="Parent" refType="h" fact="0.2646"/>
              <dgm:constr type="w" for="ch" forName="Parent" refType="w" fact="0.3446"/>
              <dgm:constr type="h" for="ch" forName="Parent" refType="h" fact="0.4759"/>
              <dgm:constr type="r" for="ch" forName="Image1" refType="w" fact="0.4469"/>
              <dgm:constr type="t" for="ch" forName="Image1" refType="h" fact="0.1585"/>
              <dgm:constr type="w" for="ch" forName="Image1" refType="w" fact="0.1846"/>
              <dgm:constr type="h" for="ch" forName="Image1" refType="h" fact="0.255"/>
              <dgm:constr type="r" for="ch" forName="Image2" refType="w" fact="0.4469"/>
              <dgm:constr type="t" for="ch" forName="Image2" refType="h" fact="0.5624"/>
              <dgm:constr type="w" for="ch" forName="Image2" refType="w" fact="0.1846"/>
              <dgm:constr type="h" for="ch" forName="Image2" refType="h" fact="0.255"/>
              <dgm:constr type="r" for="ch" forName="Child1" refType="w" fact="0.2471"/>
              <dgm:constr type="t" for="ch" forName="Child1" refType="h" fact="0.1618"/>
              <dgm:constr type="w" for="ch" forName="Child1" refType="w" fact="0.2471"/>
              <dgm:constr type="h" for="ch" forName="Child1" refType="h" fact="0.2468"/>
              <dgm:constr type="r" for="ch" forName="Child2" refType="w" fact="0.2471"/>
              <dgm:constr type="t" for="ch" forName="Child2" refType="h" fact="0.5657"/>
              <dgm:constr type="w" for="ch" forName="Child2" refType="w" fact="0.2471"/>
              <dgm:constr type="h" for="ch" forName="Child2" refType="h" fact="0.2468"/>
            </dgm:constrLst>
          </dgm:if>
          <dgm:if name="Name14"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 refType="w"/>
              <dgm:constr type="t" for="ch" forName="Accent" refType="h" fact="0"/>
              <dgm:constr type="w" for="ch" forName="Accent" refType="w" fact="0.6747"/>
              <dgm:constr type="h" for="ch" forName="Accent" refType="h"/>
              <dgm:constr type="r" for="ch" forName="Parent" refType="w" fact="0.8274"/>
              <dgm:constr type="t" for="ch" forName="Parent" refType="h" fact="0.2646"/>
              <dgm:constr type="w" for="ch" forName="Parent" refType="w" fact="0.3347"/>
              <dgm:constr type="h" for="ch" forName="Parent" refType="h" fact="0.4759"/>
              <dgm:constr type="r" for="ch" forName="Image1" refType="w" fact="0.5032"/>
              <dgm:constr type="t" for="ch" forName="Image1" refType="h" fact="0.0843"/>
              <dgm:constr type="w" for="ch" forName="Image1" refType="w" fact="0.1793"/>
              <dgm:constr type="h" for="ch" forName="Image1" refType="h" fact="0.255"/>
              <dgm:constr type="r" for="ch" forName="Image2" refType="w" fact="0.4339"/>
              <dgm:constr type="t" for="ch" forName="Image2" refType="h" fact="0.3744"/>
              <dgm:constr type="w" for="ch" forName="Image2" refType="w" fact="0.1793"/>
              <dgm:constr type="h" for="ch" forName="Image2" refType="h" fact="0.255"/>
              <dgm:constr type="r" for="ch" forName="Image3" refType="w" fact="0.5032"/>
              <dgm:constr type="t" for="ch" forName="Image3" refType="h" fact="0.6686"/>
              <dgm:constr type="w" for="ch" forName="Image3" refType="w" fact="0.1793"/>
              <dgm:constr type="h" for="ch" forName="Image3" refType="h" fact="0.255"/>
              <dgm:constr type="r" for="ch" forName="Child1" refType="w" fact="0.3103"/>
              <dgm:constr type="t" for="ch" forName="Child1" refType="h" fact="0.0884"/>
              <dgm:constr type="w" for="ch" forName="Child1" refType="w" fact="0.24"/>
              <dgm:constr type="h" for="ch" forName="Child1" refType="h" fact="0.2468"/>
              <dgm:constr type="r" for="ch" forName="Child2" refType="w" fact="0.24"/>
              <dgm:constr type="t" for="ch" forName="Child2" refType="h" fact="0.378"/>
              <dgm:constr type="w" for="ch" forName="Child2" refType="w" fact="0.24"/>
              <dgm:constr type="h" for="ch" forName="Child2" refType="h" fact="0.2468"/>
              <dgm:constr type="r" for="ch" forName="Child3" refType="w" fact="0.3103"/>
              <dgm:constr type="t" for="ch" forName="Child3" refType="h" fact="0.6738"/>
              <dgm:constr type="w" for="ch" forName="Child3" refType="w" fact="0.24"/>
              <dgm:constr type="h" for="ch" forName="Child3" refType="h" fact="0.2468"/>
            </dgm:constrLst>
          </dgm:if>
          <dgm:else name="Name15">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 refType="w"/>
              <dgm:constr type="t" for="ch" forName="Accent" refType="h" fact="0.0361"/>
              <dgm:constr type="w" for="ch" forName="Accent" refType="w" fact="0.6865"/>
              <dgm:constr type="h" for="ch" forName="Accent" refType="h" fact="0.9197"/>
              <dgm:constr type="r" for="ch" forName="Parent" refType="w" fact="0.8244"/>
              <dgm:constr type="t" for="ch" forName="Parent" refType="h" fact="0.2795"/>
              <dgm:constr type="w" for="ch" forName="Parent" refType="w" fact="0.3406"/>
              <dgm:constr type="h" for="ch" forName="Parent" refType="h" fact="0.4377"/>
              <dgm:constr type="r" for="ch" forName="Image1" refType="w" fact="0.575"/>
              <dgm:constr type="t" for="ch" forName="Image1" refType="h" fact="0"/>
              <dgm:constr type="w" for="ch" forName="Image1" refType="w" fact="0.1825"/>
              <dgm:constr type="h" for="ch" forName="Image1" refType="h" fact="0.2345"/>
              <dgm:constr type="r" for="ch" forName="Image2" refType="w" fact="0.4402"/>
              <dgm:constr type="t" for="ch" forName="Image2" refType="h" fact="0.2184"/>
              <dgm:constr type="w" for="ch" forName="Image2" refType="w" fact="0.1825"/>
              <dgm:constr type="h" for="ch" forName="Image2" refType="h" fact="0.2345"/>
              <dgm:constr type="r" for="ch" forName="Image3" refType="w" fact="0.4409"/>
              <dgm:constr type="t" for="ch" forName="Image3" refType="h" fact="0.5395"/>
              <dgm:constr type="w" for="ch" forName="Image3" refType="w" fact="0.1825"/>
              <dgm:constr type="h" for="ch" forName="Image3" refType="h" fact="0.2345"/>
              <dgm:constr type="r" for="ch" forName="Image4" refType="w" fact="0.575"/>
              <dgm:constr type="t" for="ch" forName="Image4" refType="h" fact="0.7655"/>
              <dgm:constr type="w" for="ch" forName="Image4" refType="w" fact="0.1825"/>
              <dgm:constr type="h" for="ch" forName="Image4" refType="h" fact="0.2345"/>
              <dgm:constr type="r" for="ch" forName="Child1" refType="w" fact="0.3786"/>
              <dgm:constr type="t" for="ch" forName="Child1" refType="h" fact="0.003"/>
              <dgm:constr type="w" for="ch" forName="Child1" refType="w" fact="0.2443"/>
              <dgm:constr type="h" for="ch" forName="Child1" refType="h" fact="0.227"/>
              <dgm:constr type="r" for="ch" forName="Child2" refType="w" fact="0.2443"/>
              <dgm:constr type="t" for="ch" forName="Child2" refType="h" fact="0.2225"/>
              <dgm:constr type="w" for="ch" forName="Child2" refType="w" fact="0.2443"/>
              <dgm:constr type="h" for="ch" forName="Child2" refType="h" fact="0.227"/>
              <dgm:constr type="r" for="ch" forName="Child3" refType="w" fact="0.2443"/>
              <dgm:constr type="t" for="ch" forName="Child3" refType="h" fact="0.5433"/>
              <dgm:constr type="w" for="ch" forName="Child3" refType="w" fact="0.2443"/>
              <dgm:constr type="h" for="ch" forName="Child3" refType="h" fact="0.227"/>
              <dgm:constr type="r" for="ch" forName="Child4" refType="w" fact="0.3786"/>
              <dgm:constr type="t" for="ch" forName="Child4" refType="h" fact="0.7703"/>
              <dgm:constr type="w" for="ch" forName="Child4" refType="w" fact="0.2443"/>
              <dgm:constr type="h" for="ch" forName="Child4" refType="h" fact="0.227"/>
            </dgm:constrLst>
          </dgm:else>
        </dgm:choose>
      </dgm:else>
    </dgm:choose>
    <dgm:forEach name="wrapper" axis="self" ptType="parTrans">
      <dgm:forEach name="ImageRepeat" axis="self">
        <dgm:layoutNode name="Image" styleLbl="fgImgPlace1">
          <dgm:alg type="sp"/>
          <dgm:shape xmlns:r="http://schemas.openxmlformats.org/officeDocument/2006/relationships" type="ellipse" r:blip="" blipPhldr="1">
            <dgm:adjLst/>
          </dgm:shape>
          <dgm:presOf/>
        </dgm:layoutNode>
      </dgm:forEach>
    </dgm:forEach>
    <dgm:forEach name="Name16" axis="ch" ptType="node" cnt="1">
      <dgm:layoutNode name="Parent" styleLbl="node1">
        <dgm:varLst>
          <dgm:chMax val="4"/>
          <dgm:chPref val="3"/>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7" axis="ch ch" ptType="node node" st="1 1" cnt="1 1">
      <dgm:layoutNode name="Accent" styleLbl="node1">
        <dgm:alg type="sp"/>
        <dgm:choose name="Name18">
          <dgm:if name="Name19" func="var" arg="dir" op="equ" val="norm">
            <dgm:choose name="Name20">
              <dgm:if name="Name21" axis="followSib" ptType="node" func="cnt" op="equ" val="0">
                <dgm:shape xmlns:r="http://schemas.openxmlformats.org/officeDocument/2006/relationships" type="blockArc" r:blip="">
                  <dgm:adjLst>
                    <dgm:adj idx="1" val="-49.0368"/>
                    <dgm:adj idx="2" val="49.4265"/>
                    <dgm:adj idx="3" val="0.0564"/>
                  </dgm:adjLst>
                </dgm:shape>
              </dgm:if>
              <dgm:if name="Name22" axis="followSib" ptType="node" func="cnt" op="equ" val="1">
                <dgm:shape xmlns:r="http://schemas.openxmlformats.org/officeDocument/2006/relationships" type="blockArc" r:blip="">
                  <dgm:adjLst>
                    <dgm:adj idx="1" val="-64.2028"/>
                    <dgm:adj idx="2" val="64.5456"/>
                    <dgm:adj idx="3" val="0.0558"/>
                  </dgm:adjLst>
                </dgm:shape>
              </dgm:if>
              <dgm:if name="Name23" axis="followSib" ptType="node" func="cnt" op="equ" val="2">
                <dgm:shape xmlns:r="http://schemas.openxmlformats.org/officeDocument/2006/relationships" type="blockArc" r:blip="">
                  <dgm:adjLst>
                    <dgm:adj idx="1" val="-67.8702"/>
                    <dgm:adj idx="2" val="68.6519"/>
                    <dgm:adj idx="3" val="0.0575"/>
                  </dgm:adjLst>
                </dgm:shape>
              </dgm:if>
              <dgm:else name="Name24">
                <dgm:shape xmlns:r="http://schemas.openxmlformats.org/officeDocument/2006/relationships" type="blockArc" r:blip="">
                  <dgm:adjLst>
                    <dgm:adj idx="1" val="-84.8426"/>
                    <dgm:adj idx="2" val="84.8009"/>
                    <dgm:adj idx="3" val="0.0524"/>
                  </dgm:adjLst>
                </dgm:shape>
              </dgm:else>
            </dgm:choose>
          </dgm:if>
          <dgm:else name="Name25">
            <dgm:choose name="Name26">
              <dgm:if name="Name27" axis="followSib" ptType="node" func="cnt" op="equ" val="0">
                <dgm:shape xmlns:r="http://schemas.openxmlformats.org/officeDocument/2006/relationships" rot="180" type="blockArc" r:blip="">
                  <dgm:adjLst>
                    <dgm:adj idx="1" val="-49.0368"/>
                    <dgm:adj idx="2" val="49.4265"/>
                    <dgm:adj idx="3" val="0.0564"/>
                  </dgm:adjLst>
                </dgm:shape>
              </dgm:if>
              <dgm:if name="Name28" axis="followSib" ptType="node" func="cnt" op="equ" val="1">
                <dgm:shape xmlns:r="http://schemas.openxmlformats.org/officeDocument/2006/relationships" rot="180" type="blockArc" r:blip="">
                  <dgm:adjLst>
                    <dgm:adj idx="1" val="-64.2028"/>
                    <dgm:adj idx="2" val="64.5456"/>
                    <dgm:adj idx="3" val="0.0558"/>
                  </dgm:adjLst>
                </dgm:shape>
              </dgm:if>
              <dgm:if name="Name29" axis="followSib" ptType="node" func="cnt" op="equ" val="2">
                <dgm:shape xmlns:r="http://schemas.openxmlformats.org/officeDocument/2006/relationships" rot="180" type="blockArc" r:blip="">
                  <dgm:adjLst>
                    <dgm:adj idx="1" val="-67.8702"/>
                    <dgm:adj idx="2" val="68.6519"/>
                    <dgm:adj idx="3" val="0.0575"/>
                  </dgm:adjLst>
                </dgm:shape>
              </dgm:if>
              <dgm:else name="Name30">
                <dgm:shape xmlns:r="http://schemas.openxmlformats.org/officeDocument/2006/relationships" rot="180" type="blockArc" r:blip="">
                  <dgm:adjLst>
                    <dgm:adj idx="1" val="-84.8426"/>
                    <dgm:adj idx="2" val="84.8009"/>
                    <dgm:adj idx="3" val="0.0524"/>
                  </dgm:adjLst>
                </dgm:shape>
              </dgm:else>
            </dgm:choose>
          </dgm:else>
        </dgm:choose>
        <dgm:presOf/>
      </dgm:layoutNode>
      <dgm:layoutNode name="Image1" styleLbl="fgImgPlace1">
        <dgm:alg type="sp"/>
        <dgm:shape xmlns:r="http://schemas.openxmlformats.org/officeDocument/2006/relationships" type="ellipse" r:blip="" blipPhldr="1">
          <dgm:adjLst/>
        </dgm:shape>
        <dgm:presOf/>
      </dgm:layoutNode>
      <dgm:layoutNode name="Child1" styleLbl="revTx">
        <dgm:varLst>
          <dgm:chMax val="0"/>
          <dgm:chPref val="0"/>
          <dgm:bulletEnabled val="1"/>
        </dgm:varLst>
        <dgm:choose name="Name31">
          <dgm:if name="Name32" func="var" arg="dir" op="equ" val="norm">
            <dgm:alg type="tx">
              <dgm:param type="parTxLTRAlign" val="l"/>
              <dgm:param type="shpTxLTRAlignCh" val="l"/>
              <dgm:param type="parTxRTLAlign" val="l"/>
              <dgm:param type="shpTxRTLAlignCh" val="l"/>
              <dgm:param type="lnSpAfParP" val="10"/>
            </dgm:alg>
          </dgm:if>
          <dgm:else name="Name3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4" axis="ch ch" ptType="node node" st="1 2" cnt="1 1">
      <dgm:layoutNode name="Image2">
        <dgm:alg type="sp"/>
        <dgm:shape xmlns:r="http://schemas.openxmlformats.org/officeDocument/2006/relationships" r:blip="">
          <dgm:adjLst/>
        </dgm:shape>
        <dgm:presOf/>
        <dgm:constrLst/>
        <dgm:forEach name="Name35" ref="ImageRepeat"/>
      </dgm:layoutNode>
      <dgm:layoutNode name="Child2" styleLbl="revTx">
        <dgm:varLst>
          <dgm:chMax val="0"/>
          <dgm:chPref val="0"/>
          <dgm:bulletEnabled val="1"/>
        </dgm:varLst>
        <dgm:choose name="Name36">
          <dgm:if name="Name37" func="var" arg="dir" op="equ" val="norm">
            <dgm:alg type="tx">
              <dgm:param type="parTxLTRAlign" val="l"/>
              <dgm:param type="shpTxLTRAlignCh" val="l"/>
              <dgm:param type="parTxRTLAlign" val="l"/>
              <dgm:param type="shpTxRTLAlignCh" val="l"/>
              <dgm:param type="lnSpAfParP" val="10"/>
            </dgm:alg>
          </dgm:if>
          <dgm:else name="Name3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9" axis="ch ch" ptType="node node" st="1 3" cnt="1 1">
      <dgm:layoutNode name="Image3">
        <dgm:alg type="sp"/>
        <dgm:shape xmlns:r="http://schemas.openxmlformats.org/officeDocument/2006/relationships" r:blip="">
          <dgm:adjLst/>
        </dgm:shape>
        <dgm:presOf/>
        <dgm:constrLst/>
        <dgm:forEach name="Name40" ref="ImageRepeat"/>
      </dgm:layoutNode>
      <dgm:layoutNode name="Child3" styleLbl="revTx">
        <dgm:varLst>
          <dgm:chMax val="0"/>
          <dgm:chPref val="0"/>
          <dgm:bulletEnabled val="1"/>
        </dgm:varLst>
        <dgm:choose name="Name41">
          <dgm:if name="Name42" func="var" arg="dir" op="equ" val="norm">
            <dgm:alg type="tx">
              <dgm:param type="parTxLTRAlign" val="l"/>
              <dgm:param type="shpTxLTRAlignCh" val="l"/>
              <dgm:param type="parTxRTLAlign" val="l"/>
              <dgm:param type="shpTxRTLAlignCh" val="l"/>
              <dgm:param type="lnSpAfParP" val="10"/>
            </dgm:alg>
          </dgm:if>
          <dgm:else name="Name4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4" axis="ch ch" ptType="node node" st="1 4" cnt="1 1">
      <dgm:layoutNode name="Image4">
        <dgm:alg type="sp"/>
        <dgm:shape xmlns:r="http://schemas.openxmlformats.org/officeDocument/2006/relationships" r:blip="">
          <dgm:adjLst/>
        </dgm:shape>
        <dgm:presOf/>
        <dgm:constrLst/>
        <dgm:forEach name="Name45" ref="ImageRepeat"/>
      </dgm:layoutNode>
      <dgm:layoutNode name="Child4" styleLbl="revTx">
        <dgm:varLst>
          <dgm:chMax val="0"/>
          <dgm:chPref val="0"/>
          <dgm:bulletEnabled val="1"/>
        </dgm:varLst>
        <dgm:choose name="Name46">
          <dgm:if name="Name47" func="var" arg="dir" op="equ" val="norm">
            <dgm:alg type="tx">
              <dgm:param type="parTxLTRAlign" val="l"/>
              <dgm:param type="shpTxLTRAlignCh" val="l"/>
              <dgm:param type="parTxRTLAlign" val="l"/>
              <dgm:param type="shpTxRTLAlignCh" val="l"/>
              <dgm:param type="lnSpAfParP" val="10"/>
            </dgm:alg>
          </dgm:if>
          <dgm:else name="Name4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11/layout/RadialPictureList#5">
  <dgm:title val="Radial Picture List"/>
  <dgm:desc val="Use to show relationships to a central idea. The Level 1 shape contains text and all Level 2 shapes contain a picture with corresponding text. Limited to four Level 2 pictures.  Unused pictures do not appear, but remain available if you switch layouts. Works best with a small amount of Level 2 text."/>
  <dgm:catLst>
    <dgm:cat type="picture" pri="2500"/>
    <dgm:cat type="officeonline" pri="25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Lst>
      <dgm:cxnLst>
        <dgm:cxn modelId="1" srcId="0" destId="10" srcOrd="0" destOrd="0"/>
        <dgm:cxn modelId="2" srcId="10" destId="11" srcOrd="0" destOrd="0"/>
        <dgm:cxn modelId="3" srcId="10" destId="12" srcOrd="1"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Lst>
      <dgm:cxnLst>
        <dgm:cxn modelId="1" srcId="0" destId="10" srcOrd="0" destOrd="0"/>
        <dgm:cxn modelId="2" srcId="10" destId="11" srcOrd="0" destOrd="0"/>
        <dgm:cxn modelId="3" srcId="10" destId="12" srcOrd="1" destOrd="0"/>
        <dgm:cxn modelId="4" srcId="10" destId="13" srcOrd="2" destOrd="0"/>
        <dgm:cxn modelId="5" srcId="10" destId="14" srcOrd="3" destOrd="0"/>
      </dgm:cxnLst>
      <dgm:bg/>
      <dgm:whole/>
    </dgm:dataModel>
  </dgm:clrData>
  <dgm:layoutNode name="Name0">
    <dgm:varLst>
      <dgm:chMax val="1"/>
      <dgm:chPref val="1"/>
      <dgm:dir/>
      <dgm:resizeHandles/>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l" for="ch" forName="Accent" refType="w" fact="0"/>
              <dgm:constr type="t" for="ch" forName="Accent" refType="h" fact="0"/>
              <dgm:constr type="w" for="ch" forName="Accent" refType="w" fact="0.6747"/>
              <dgm:constr type="h" for="ch" forName="Accent" refType="h"/>
              <dgm:constr type="l" for="ch" forName="Child1" refType="w" fact="0.76"/>
              <dgm:constr type="t" for="ch" forName="Child1" refType="h" fact="0.3739"/>
              <dgm:constr type="w" for="ch" forName="Child1" refType="w" fact="0.24"/>
              <dgm:constr type="h" for="ch" forName="Child1" refType="h" fact="0.255"/>
              <dgm:constr type="l" for="ch" forName="Parent" refType="w" fact="0.1726"/>
              <dgm:constr type="t" for="ch" forName="Parent" refType="h" fact="0.2646"/>
              <dgm:constr type="w" for="ch" forName="Parent" refType="w" fact="0.3347"/>
              <dgm:constr type="h" for="ch" forName="Parent" refType="h" fact="0.4759"/>
              <dgm:constr type="l" for="ch" forName="Image1" refType="w" fact="0.5661"/>
              <dgm:constr type="t" for="ch" forName="Image1" refType="h" fact="0.3744"/>
              <dgm:constr type="w" for="ch" forName="Image1" refType="w" fact="0.1793"/>
              <dgm:constr type="h" for="ch" forName="Image1" refType="h" fact="0.255"/>
            </dgm:constrLst>
          </dgm:if>
          <dgm:if name="Name6"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 refType="w" fact="0"/>
              <dgm:constr type="t" for="ch" forName="Accent" refType="h" fact="0"/>
              <dgm:constr type="w" for="ch" forName="Accent" refType="w" fact="0.6946"/>
              <dgm:constr type="h" for="ch" forName="Accent" refType="h"/>
              <dgm:constr type="l" for="ch" forName="Parent" refType="w" fact="0.1777"/>
              <dgm:constr type="t" for="ch" forName="Parent" refType="h" fact="0.2646"/>
              <dgm:constr type="w" for="ch" forName="Parent" refType="w" fact="0.3446"/>
              <dgm:constr type="h" for="ch" forName="Parent" refType="h" fact="0.4759"/>
              <dgm:constr type="l" for="ch" forName="Image1" refType="w" fact="0.5531"/>
              <dgm:constr type="t" for="ch" forName="Image1" refType="h" fact="0.1585"/>
              <dgm:constr type="w" for="ch" forName="Image1" refType="w" fact="0.1846"/>
              <dgm:constr type="h" for="ch" forName="Image1" refType="h" fact="0.255"/>
              <dgm:constr type="l" for="ch" forName="Image2" refType="w" fact="0.5531"/>
              <dgm:constr type="t" for="ch" forName="Image2" refType="h" fact="0.5624"/>
              <dgm:constr type="w" for="ch" forName="Image2" refType="w" fact="0.1846"/>
              <dgm:constr type="h" for="ch" forName="Image2" refType="h" fact="0.255"/>
              <dgm:constr type="l" for="ch" forName="Child1" refType="w" fact="0.7529"/>
              <dgm:constr type="t" for="ch" forName="Child1" refType="h" fact="0.1618"/>
              <dgm:constr type="w" for="ch" forName="Child1" refType="w" fact="0.2471"/>
              <dgm:constr type="h" for="ch" forName="Child1" refType="h" fact="0.2468"/>
              <dgm:constr type="l" for="ch" forName="Child2" refType="w" fact="0.7529"/>
              <dgm:constr type="t" for="ch" forName="Child2" refType="h" fact="0.5657"/>
              <dgm:constr type="w" for="ch" forName="Child2" refType="w" fact="0.2471"/>
              <dgm:constr type="h" for="ch" forName="Child2" refType="h" fact="0.2468"/>
            </dgm:constrLst>
          </dgm:if>
          <dgm:if name="Name7"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 refType="w" fact="0"/>
              <dgm:constr type="t" for="ch" forName="Accent" refType="h" fact="0"/>
              <dgm:constr type="w" for="ch" forName="Accent" refType="w" fact="0.6747"/>
              <dgm:constr type="h" for="ch" forName="Accent" refType="h"/>
              <dgm:constr type="l" for="ch" forName="Parent" refType="w" fact="0.1726"/>
              <dgm:constr type="t" for="ch" forName="Parent" refType="h" fact="0.2646"/>
              <dgm:constr type="w" for="ch" forName="Parent" refType="w" fact="0.3347"/>
              <dgm:constr type="h" for="ch" forName="Parent" refType="h" fact="0.4759"/>
              <dgm:constr type="l" for="ch" forName="Image1" refType="w" fact="0.4968"/>
              <dgm:constr type="t" for="ch" forName="Image1" refType="h" fact="0.0843"/>
              <dgm:constr type="w" for="ch" forName="Image1" refType="w" fact="0.1793"/>
              <dgm:constr type="h" for="ch" forName="Image1" refType="h" fact="0.255"/>
              <dgm:constr type="l" for="ch" forName="Image2" refType="w" fact="0.5661"/>
              <dgm:constr type="t" for="ch" forName="Image2" refType="h" fact="0.3744"/>
              <dgm:constr type="w" for="ch" forName="Image2" refType="w" fact="0.1793"/>
              <dgm:constr type="h" for="ch" forName="Image2" refType="h" fact="0.255"/>
              <dgm:constr type="l" for="ch" forName="Image3" refType="w" fact="0.4968"/>
              <dgm:constr type="t" for="ch" forName="Image3" refType="h" fact="0.6686"/>
              <dgm:constr type="w" for="ch" forName="Image3" refType="w" fact="0.1793"/>
              <dgm:constr type="h" for="ch" forName="Image3" refType="h" fact="0.255"/>
              <dgm:constr type="l" for="ch" forName="Child1" refType="w" fact="0.6897"/>
              <dgm:constr type="t" for="ch" forName="Child1" refType="h" fact="0.0884"/>
              <dgm:constr type="w" for="ch" forName="Child1" refType="w" fact="0.24"/>
              <dgm:constr type="h" for="ch" forName="Child1" refType="h" fact="0.2468"/>
              <dgm:constr type="l" for="ch" forName="Child2" refType="w" fact="0.76"/>
              <dgm:constr type="t" for="ch" forName="Child2" refType="h" fact="0.378"/>
              <dgm:constr type="w" for="ch" forName="Child2" refType="w" fact="0.24"/>
              <dgm:constr type="h" for="ch" forName="Child2" refType="h" fact="0.2468"/>
              <dgm:constr type="l" for="ch" forName="Child3" refType="w" fact="0.6897"/>
              <dgm:constr type="t" for="ch" forName="Child3" refType="h" fact="0.6738"/>
              <dgm:constr type="w" for="ch" forName="Child3" refType="w" fact="0.24"/>
              <dgm:constr type="h" for="ch" forName="Child3" refType="h" fact="0.2468"/>
            </dgm:constrLst>
          </dgm:if>
          <dgm:else name="Name8">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 refType="w" fact="0"/>
              <dgm:constr type="t" for="ch" forName="Accent" refType="h" fact="0.0361"/>
              <dgm:constr type="w" for="ch" forName="Accent" refType="w" fact="0.6865"/>
              <dgm:constr type="h" for="ch" forName="Accent" refType="h" fact="0.9197"/>
              <dgm:constr type="l" for="ch" forName="Parent" refType="w" fact="0.1756"/>
              <dgm:constr type="t" for="ch" forName="Parent" refType="h" fact="0.2795"/>
              <dgm:constr type="w" for="ch" forName="Parent" refType="w" fact="0.3406"/>
              <dgm:constr type="h" for="ch" forName="Parent" refType="h" fact="0.4377"/>
              <dgm:constr type="l" for="ch" forName="Image1" refType="w" fact="0.425"/>
              <dgm:constr type="t" for="ch" forName="Image1" refType="h" fact="0"/>
              <dgm:constr type="w" for="ch" forName="Image1" refType="w" fact="0.1825"/>
              <dgm:constr type="h" for="ch" forName="Image1" refType="h" fact="0.2345"/>
              <dgm:constr type="l" for="ch" forName="Image2" refType="w" fact="0.5598"/>
              <dgm:constr type="t" for="ch" forName="Image2" refType="h" fact="0.2184"/>
              <dgm:constr type="w" for="ch" forName="Image2" refType="w" fact="0.1825"/>
              <dgm:constr type="h" for="ch" forName="Image2" refType="h" fact="0.2345"/>
              <dgm:constr type="l" for="ch" forName="Image3" refType="w" fact="0.5591"/>
              <dgm:constr type="t" for="ch" forName="Image3" refType="h" fact="0.5395"/>
              <dgm:constr type="w" for="ch" forName="Image3" refType="w" fact="0.1825"/>
              <dgm:constr type="h" for="ch" forName="Image3" refType="h" fact="0.2345"/>
              <dgm:constr type="l" for="ch" forName="Image4" refType="w" fact="0.425"/>
              <dgm:constr type="t" for="ch" forName="Image4" refType="h" fact="0.7655"/>
              <dgm:constr type="w" for="ch" forName="Image4" refType="w" fact="0.1825"/>
              <dgm:constr type="h" for="ch" forName="Image4" refType="h" fact="0.2345"/>
              <dgm:constr type="l" for="ch" forName="Child1" refType="w" fact="0.6214"/>
              <dgm:constr type="t" for="ch" forName="Child1" refType="h" fact="0.003"/>
              <dgm:constr type="w" for="ch" forName="Child1" refType="w" fact="0.2443"/>
              <dgm:constr type="h" for="ch" forName="Child1" refType="h" fact="0.227"/>
              <dgm:constr type="l" for="ch" forName="Child2" refType="w" fact="0.7557"/>
              <dgm:constr type="t" for="ch" forName="Child2" refType="h" fact="0.2225"/>
              <dgm:constr type="w" for="ch" forName="Child2" refType="w" fact="0.2443"/>
              <dgm:constr type="h" for="ch" forName="Child2" refType="h" fact="0.227"/>
              <dgm:constr type="l" for="ch" forName="Child3" refType="w" fact="0.7557"/>
              <dgm:constr type="t" for="ch" forName="Child3" refType="h" fact="0.5433"/>
              <dgm:constr type="w" for="ch" forName="Child3" refType="w" fact="0.2443"/>
              <dgm:constr type="h" for="ch" forName="Child3" refType="h" fact="0.227"/>
              <dgm:constr type="l" for="ch" forName="Child4" refType="w" fact="0.6214"/>
              <dgm:constr type="t" for="ch" forName="Child4" refType="h" fact="0.7703"/>
              <dgm:constr type="w" for="ch" forName="Child4" refType="w" fact="0.2443"/>
              <dgm:constr type="h" for="ch" forName="Child4" refType="h" fact="0.227"/>
            </dgm:constrLst>
          </dgm:else>
        </dgm:choose>
      </dgm:if>
      <dgm:else name="Name9">
        <dgm:choose name="Name10">
          <dgm:if name="Name11"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2"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r" for="ch" forName="Accent" refType="w"/>
              <dgm:constr type="t" for="ch" forName="Accent" refType="h" fact="0"/>
              <dgm:constr type="w" for="ch" forName="Accent" refType="w" fact="0.6747"/>
              <dgm:constr type="h" for="ch" forName="Accent" refType="h"/>
              <dgm:constr type="r" for="ch" forName="Child1" refType="w" fact="0.24"/>
              <dgm:constr type="t" for="ch" forName="Child1" refType="h" fact="0.3739"/>
              <dgm:constr type="w" for="ch" forName="Child1" refType="w" fact="0.24"/>
              <dgm:constr type="h" for="ch" forName="Child1" refType="h" fact="0.255"/>
              <dgm:constr type="r" for="ch" forName="Parent" refType="w" fact="0.8274"/>
              <dgm:constr type="t" for="ch" forName="Parent" refType="h" fact="0.2646"/>
              <dgm:constr type="w" for="ch" forName="Parent" refType="w" fact="0.3347"/>
              <dgm:constr type="h" for="ch" forName="Parent" refType="h" fact="0.4759"/>
              <dgm:constr type="r" for="ch" forName="Image1" refType="w" fact="0.4339"/>
              <dgm:constr type="t" for="ch" forName="Image1" refType="h" fact="0.3744"/>
              <dgm:constr type="w" for="ch" forName="Image1" refType="w" fact="0.1793"/>
              <dgm:constr type="h" for="ch" forName="Image1" refType="h" fact="0.255"/>
            </dgm:constrLst>
          </dgm:if>
          <dgm:if name="Name13"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 refType="w"/>
              <dgm:constr type="t" for="ch" forName="Accent" refType="h" fact="0"/>
              <dgm:constr type="w" for="ch" forName="Accent" refType="w" fact="0.6946"/>
              <dgm:constr type="h" for="ch" forName="Accent" refType="h"/>
              <dgm:constr type="r" for="ch" forName="Parent" refType="w" fact="0.8223"/>
              <dgm:constr type="t" for="ch" forName="Parent" refType="h" fact="0.2646"/>
              <dgm:constr type="w" for="ch" forName="Parent" refType="w" fact="0.3446"/>
              <dgm:constr type="h" for="ch" forName="Parent" refType="h" fact="0.4759"/>
              <dgm:constr type="r" for="ch" forName="Image1" refType="w" fact="0.4469"/>
              <dgm:constr type="t" for="ch" forName="Image1" refType="h" fact="0.1585"/>
              <dgm:constr type="w" for="ch" forName="Image1" refType="w" fact="0.1846"/>
              <dgm:constr type="h" for="ch" forName="Image1" refType="h" fact="0.255"/>
              <dgm:constr type="r" for="ch" forName="Image2" refType="w" fact="0.4469"/>
              <dgm:constr type="t" for="ch" forName="Image2" refType="h" fact="0.5624"/>
              <dgm:constr type="w" for="ch" forName="Image2" refType="w" fact="0.1846"/>
              <dgm:constr type="h" for="ch" forName="Image2" refType="h" fact="0.255"/>
              <dgm:constr type="r" for="ch" forName="Child1" refType="w" fact="0.2471"/>
              <dgm:constr type="t" for="ch" forName="Child1" refType="h" fact="0.1618"/>
              <dgm:constr type="w" for="ch" forName="Child1" refType="w" fact="0.2471"/>
              <dgm:constr type="h" for="ch" forName="Child1" refType="h" fact="0.2468"/>
              <dgm:constr type="r" for="ch" forName="Child2" refType="w" fact="0.2471"/>
              <dgm:constr type="t" for="ch" forName="Child2" refType="h" fact="0.5657"/>
              <dgm:constr type="w" for="ch" forName="Child2" refType="w" fact="0.2471"/>
              <dgm:constr type="h" for="ch" forName="Child2" refType="h" fact="0.2468"/>
            </dgm:constrLst>
          </dgm:if>
          <dgm:if name="Name14"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 refType="w"/>
              <dgm:constr type="t" for="ch" forName="Accent" refType="h" fact="0"/>
              <dgm:constr type="w" for="ch" forName="Accent" refType="w" fact="0.6747"/>
              <dgm:constr type="h" for="ch" forName="Accent" refType="h"/>
              <dgm:constr type="r" for="ch" forName="Parent" refType="w" fact="0.8274"/>
              <dgm:constr type="t" for="ch" forName="Parent" refType="h" fact="0.2646"/>
              <dgm:constr type="w" for="ch" forName="Parent" refType="w" fact="0.3347"/>
              <dgm:constr type="h" for="ch" forName="Parent" refType="h" fact="0.4759"/>
              <dgm:constr type="r" for="ch" forName="Image1" refType="w" fact="0.5032"/>
              <dgm:constr type="t" for="ch" forName="Image1" refType="h" fact="0.0843"/>
              <dgm:constr type="w" for="ch" forName="Image1" refType="w" fact="0.1793"/>
              <dgm:constr type="h" for="ch" forName="Image1" refType="h" fact="0.255"/>
              <dgm:constr type="r" for="ch" forName="Image2" refType="w" fact="0.4339"/>
              <dgm:constr type="t" for="ch" forName="Image2" refType="h" fact="0.3744"/>
              <dgm:constr type="w" for="ch" forName="Image2" refType="w" fact="0.1793"/>
              <dgm:constr type="h" for="ch" forName="Image2" refType="h" fact="0.255"/>
              <dgm:constr type="r" for="ch" forName="Image3" refType="w" fact="0.5032"/>
              <dgm:constr type="t" for="ch" forName="Image3" refType="h" fact="0.6686"/>
              <dgm:constr type="w" for="ch" forName="Image3" refType="w" fact="0.1793"/>
              <dgm:constr type="h" for="ch" forName="Image3" refType="h" fact="0.255"/>
              <dgm:constr type="r" for="ch" forName="Child1" refType="w" fact="0.3103"/>
              <dgm:constr type="t" for="ch" forName="Child1" refType="h" fact="0.0884"/>
              <dgm:constr type="w" for="ch" forName="Child1" refType="w" fact="0.24"/>
              <dgm:constr type="h" for="ch" forName="Child1" refType="h" fact="0.2468"/>
              <dgm:constr type="r" for="ch" forName="Child2" refType="w" fact="0.24"/>
              <dgm:constr type="t" for="ch" forName="Child2" refType="h" fact="0.378"/>
              <dgm:constr type="w" for="ch" forName="Child2" refType="w" fact="0.24"/>
              <dgm:constr type="h" for="ch" forName="Child2" refType="h" fact="0.2468"/>
              <dgm:constr type="r" for="ch" forName="Child3" refType="w" fact="0.3103"/>
              <dgm:constr type="t" for="ch" forName="Child3" refType="h" fact="0.6738"/>
              <dgm:constr type="w" for="ch" forName="Child3" refType="w" fact="0.24"/>
              <dgm:constr type="h" for="ch" forName="Child3" refType="h" fact="0.2468"/>
            </dgm:constrLst>
          </dgm:if>
          <dgm:else name="Name15">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 refType="w"/>
              <dgm:constr type="t" for="ch" forName="Accent" refType="h" fact="0.0361"/>
              <dgm:constr type="w" for="ch" forName="Accent" refType="w" fact="0.6865"/>
              <dgm:constr type="h" for="ch" forName="Accent" refType="h" fact="0.9197"/>
              <dgm:constr type="r" for="ch" forName="Parent" refType="w" fact="0.8244"/>
              <dgm:constr type="t" for="ch" forName="Parent" refType="h" fact="0.2795"/>
              <dgm:constr type="w" for="ch" forName="Parent" refType="w" fact="0.3406"/>
              <dgm:constr type="h" for="ch" forName="Parent" refType="h" fact="0.4377"/>
              <dgm:constr type="r" for="ch" forName="Image1" refType="w" fact="0.575"/>
              <dgm:constr type="t" for="ch" forName="Image1" refType="h" fact="0"/>
              <dgm:constr type="w" for="ch" forName="Image1" refType="w" fact="0.1825"/>
              <dgm:constr type="h" for="ch" forName="Image1" refType="h" fact="0.2345"/>
              <dgm:constr type="r" for="ch" forName="Image2" refType="w" fact="0.4402"/>
              <dgm:constr type="t" for="ch" forName="Image2" refType="h" fact="0.2184"/>
              <dgm:constr type="w" for="ch" forName="Image2" refType="w" fact="0.1825"/>
              <dgm:constr type="h" for="ch" forName="Image2" refType="h" fact="0.2345"/>
              <dgm:constr type="r" for="ch" forName="Image3" refType="w" fact="0.4409"/>
              <dgm:constr type="t" for="ch" forName="Image3" refType="h" fact="0.5395"/>
              <dgm:constr type="w" for="ch" forName="Image3" refType="w" fact="0.1825"/>
              <dgm:constr type="h" for="ch" forName="Image3" refType="h" fact="0.2345"/>
              <dgm:constr type="r" for="ch" forName="Image4" refType="w" fact="0.575"/>
              <dgm:constr type="t" for="ch" forName="Image4" refType="h" fact="0.7655"/>
              <dgm:constr type="w" for="ch" forName="Image4" refType="w" fact="0.1825"/>
              <dgm:constr type="h" for="ch" forName="Image4" refType="h" fact="0.2345"/>
              <dgm:constr type="r" for="ch" forName="Child1" refType="w" fact="0.3786"/>
              <dgm:constr type="t" for="ch" forName="Child1" refType="h" fact="0.003"/>
              <dgm:constr type="w" for="ch" forName="Child1" refType="w" fact="0.2443"/>
              <dgm:constr type="h" for="ch" forName="Child1" refType="h" fact="0.227"/>
              <dgm:constr type="r" for="ch" forName="Child2" refType="w" fact="0.2443"/>
              <dgm:constr type="t" for="ch" forName="Child2" refType="h" fact="0.2225"/>
              <dgm:constr type="w" for="ch" forName="Child2" refType="w" fact="0.2443"/>
              <dgm:constr type="h" for="ch" forName="Child2" refType="h" fact="0.227"/>
              <dgm:constr type="r" for="ch" forName="Child3" refType="w" fact="0.2443"/>
              <dgm:constr type="t" for="ch" forName="Child3" refType="h" fact="0.5433"/>
              <dgm:constr type="w" for="ch" forName="Child3" refType="w" fact="0.2443"/>
              <dgm:constr type="h" for="ch" forName="Child3" refType="h" fact="0.227"/>
              <dgm:constr type="r" for="ch" forName="Child4" refType="w" fact="0.3786"/>
              <dgm:constr type="t" for="ch" forName="Child4" refType="h" fact="0.7703"/>
              <dgm:constr type="w" for="ch" forName="Child4" refType="w" fact="0.2443"/>
              <dgm:constr type="h" for="ch" forName="Child4" refType="h" fact="0.227"/>
            </dgm:constrLst>
          </dgm:else>
        </dgm:choose>
      </dgm:else>
    </dgm:choose>
    <dgm:forEach name="wrapper" axis="self" ptType="parTrans">
      <dgm:forEach name="ImageRepeat" axis="self">
        <dgm:layoutNode name="Image" styleLbl="fgImgPlace1">
          <dgm:alg type="sp"/>
          <dgm:shape xmlns:r="http://schemas.openxmlformats.org/officeDocument/2006/relationships" type="ellipse" r:blip="" blipPhldr="1">
            <dgm:adjLst/>
          </dgm:shape>
          <dgm:presOf/>
        </dgm:layoutNode>
      </dgm:forEach>
    </dgm:forEach>
    <dgm:forEach name="Name16" axis="ch" ptType="node" cnt="1">
      <dgm:layoutNode name="Parent" styleLbl="node1">
        <dgm:varLst>
          <dgm:chMax val="4"/>
          <dgm:chPref val="3"/>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7" axis="ch ch" ptType="node node" st="1 1" cnt="1 1">
      <dgm:layoutNode name="Accent" styleLbl="node1">
        <dgm:alg type="sp"/>
        <dgm:choose name="Name18">
          <dgm:if name="Name19" func="var" arg="dir" op="equ" val="norm">
            <dgm:choose name="Name20">
              <dgm:if name="Name21" axis="followSib" ptType="node" func="cnt" op="equ" val="0">
                <dgm:shape xmlns:r="http://schemas.openxmlformats.org/officeDocument/2006/relationships" type="blockArc" r:blip="">
                  <dgm:adjLst>
                    <dgm:adj idx="1" val="-49.0368"/>
                    <dgm:adj idx="2" val="49.4265"/>
                    <dgm:adj idx="3" val="0.0564"/>
                  </dgm:adjLst>
                </dgm:shape>
              </dgm:if>
              <dgm:if name="Name22" axis="followSib" ptType="node" func="cnt" op="equ" val="1">
                <dgm:shape xmlns:r="http://schemas.openxmlformats.org/officeDocument/2006/relationships" type="blockArc" r:blip="">
                  <dgm:adjLst>
                    <dgm:adj idx="1" val="-64.2028"/>
                    <dgm:adj idx="2" val="64.5456"/>
                    <dgm:adj idx="3" val="0.0558"/>
                  </dgm:adjLst>
                </dgm:shape>
              </dgm:if>
              <dgm:if name="Name23" axis="followSib" ptType="node" func="cnt" op="equ" val="2">
                <dgm:shape xmlns:r="http://schemas.openxmlformats.org/officeDocument/2006/relationships" type="blockArc" r:blip="">
                  <dgm:adjLst>
                    <dgm:adj idx="1" val="-67.8702"/>
                    <dgm:adj idx="2" val="68.6519"/>
                    <dgm:adj idx="3" val="0.0575"/>
                  </dgm:adjLst>
                </dgm:shape>
              </dgm:if>
              <dgm:else name="Name24">
                <dgm:shape xmlns:r="http://schemas.openxmlformats.org/officeDocument/2006/relationships" type="blockArc" r:blip="">
                  <dgm:adjLst>
                    <dgm:adj idx="1" val="-84.8426"/>
                    <dgm:adj idx="2" val="84.8009"/>
                    <dgm:adj idx="3" val="0.0524"/>
                  </dgm:adjLst>
                </dgm:shape>
              </dgm:else>
            </dgm:choose>
          </dgm:if>
          <dgm:else name="Name25">
            <dgm:choose name="Name26">
              <dgm:if name="Name27" axis="followSib" ptType="node" func="cnt" op="equ" val="0">
                <dgm:shape xmlns:r="http://schemas.openxmlformats.org/officeDocument/2006/relationships" rot="180" type="blockArc" r:blip="">
                  <dgm:adjLst>
                    <dgm:adj idx="1" val="-49.0368"/>
                    <dgm:adj idx="2" val="49.4265"/>
                    <dgm:adj idx="3" val="0.0564"/>
                  </dgm:adjLst>
                </dgm:shape>
              </dgm:if>
              <dgm:if name="Name28" axis="followSib" ptType="node" func="cnt" op="equ" val="1">
                <dgm:shape xmlns:r="http://schemas.openxmlformats.org/officeDocument/2006/relationships" rot="180" type="blockArc" r:blip="">
                  <dgm:adjLst>
                    <dgm:adj idx="1" val="-64.2028"/>
                    <dgm:adj idx="2" val="64.5456"/>
                    <dgm:adj idx="3" val="0.0558"/>
                  </dgm:adjLst>
                </dgm:shape>
              </dgm:if>
              <dgm:if name="Name29" axis="followSib" ptType="node" func="cnt" op="equ" val="2">
                <dgm:shape xmlns:r="http://schemas.openxmlformats.org/officeDocument/2006/relationships" rot="180" type="blockArc" r:blip="">
                  <dgm:adjLst>
                    <dgm:adj idx="1" val="-67.8702"/>
                    <dgm:adj idx="2" val="68.6519"/>
                    <dgm:adj idx="3" val="0.0575"/>
                  </dgm:adjLst>
                </dgm:shape>
              </dgm:if>
              <dgm:else name="Name30">
                <dgm:shape xmlns:r="http://schemas.openxmlformats.org/officeDocument/2006/relationships" rot="180" type="blockArc" r:blip="">
                  <dgm:adjLst>
                    <dgm:adj idx="1" val="-84.8426"/>
                    <dgm:adj idx="2" val="84.8009"/>
                    <dgm:adj idx="3" val="0.0524"/>
                  </dgm:adjLst>
                </dgm:shape>
              </dgm:else>
            </dgm:choose>
          </dgm:else>
        </dgm:choose>
        <dgm:presOf/>
      </dgm:layoutNode>
      <dgm:layoutNode name="Image1" styleLbl="fgImgPlace1">
        <dgm:alg type="sp"/>
        <dgm:shape xmlns:r="http://schemas.openxmlformats.org/officeDocument/2006/relationships" type="ellipse" r:blip="" blipPhldr="1">
          <dgm:adjLst/>
        </dgm:shape>
        <dgm:presOf/>
      </dgm:layoutNode>
      <dgm:layoutNode name="Child1" styleLbl="revTx">
        <dgm:varLst>
          <dgm:chMax val="0"/>
          <dgm:chPref val="0"/>
          <dgm:bulletEnabled val="1"/>
        </dgm:varLst>
        <dgm:choose name="Name31">
          <dgm:if name="Name32" func="var" arg="dir" op="equ" val="norm">
            <dgm:alg type="tx">
              <dgm:param type="parTxLTRAlign" val="l"/>
              <dgm:param type="shpTxLTRAlignCh" val="l"/>
              <dgm:param type="parTxRTLAlign" val="l"/>
              <dgm:param type="shpTxRTLAlignCh" val="l"/>
              <dgm:param type="lnSpAfParP" val="10"/>
            </dgm:alg>
          </dgm:if>
          <dgm:else name="Name3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4" axis="ch ch" ptType="node node" st="1 2" cnt="1 1">
      <dgm:layoutNode name="Image2">
        <dgm:alg type="sp"/>
        <dgm:shape xmlns:r="http://schemas.openxmlformats.org/officeDocument/2006/relationships" r:blip="">
          <dgm:adjLst/>
        </dgm:shape>
        <dgm:presOf/>
        <dgm:constrLst/>
        <dgm:forEach name="Name35" ref="ImageRepeat"/>
      </dgm:layoutNode>
      <dgm:layoutNode name="Child2" styleLbl="revTx">
        <dgm:varLst>
          <dgm:chMax val="0"/>
          <dgm:chPref val="0"/>
          <dgm:bulletEnabled val="1"/>
        </dgm:varLst>
        <dgm:choose name="Name36">
          <dgm:if name="Name37" func="var" arg="dir" op="equ" val="norm">
            <dgm:alg type="tx">
              <dgm:param type="parTxLTRAlign" val="l"/>
              <dgm:param type="shpTxLTRAlignCh" val="l"/>
              <dgm:param type="parTxRTLAlign" val="l"/>
              <dgm:param type="shpTxRTLAlignCh" val="l"/>
              <dgm:param type="lnSpAfParP" val="10"/>
            </dgm:alg>
          </dgm:if>
          <dgm:else name="Name3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9" axis="ch ch" ptType="node node" st="1 3" cnt="1 1">
      <dgm:layoutNode name="Image3">
        <dgm:alg type="sp"/>
        <dgm:shape xmlns:r="http://schemas.openxmlformats.org/officeDocument/2006/relationships" r:blip="">
          <dgm:adjLst/>
        </dgm:shape>
        <dgm:presOf/>
        <dgm:constrLst/>
        <dgm:forEach name="Name40" ref="ImageRepeat"/>
      </dgm:layoutNode>
      <dgm:layoutNode name="Child3" styleLbl="revTx">
        <dgm:varLst>
          <dgm:chMax val="0"/>
          <dgm:chPref val="0"/>
          <dgm:bulletEnabled val="1"/>
        </dgm:varLst>
        <dgm:choose name="Name41">
          <dgm:if name="Name42" func="var" arg="dir" op="equ" val="norm">
            <dgm:alg type="tx">
              <dgm:param type="parTxLTRAlign" val="l"/>
              <dgm:param type="shpTxLTRAlignCh" val="l"/>
              <dgm:param type="parTxRTLAlign" val="l"/>
              <dgm:param type="shpTxRTLAlignCh" val="l"/>
              <dgm:param type="lnSpAfParP" val="10"/>
            </dgm:alg>
          </dgm:if>
          <dgm:else name="Name4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4" axis="ch ch" ptType="node node" st="1 4" cnt="1 1">
      <dgm:layoutNode name="Image4">
        <dgm:alg type="sp"/>
        <dgm:shape xmlns:r="http://schemas.openxmlformats.org/officeDocument/2006/relationships" r:blip="">
          <dgm:adjLst/>
        </dgm:shape>
        <dgm:presOf/>
        <dgm:constrLst/>
        <dgm:forEach name="Name45" ref="ImageRepeat"/>
      </dgm:layoutNode>
      <dgm:layoutNode name="Child4" styleLbl="revTx">
        <dgm:varLst>
          <dgm:chMax val="0"/>
          <dgm:chPref val="0"/>
          <dgm:bulletEnabled val="1"/>
        </dgm:varLst>
        <dgm:choose name="Name46">
          <dgm:if name="Name47" func="var" arg="dir" op="equ" val="norm">
            <dgm:alg type="tx">
              <dgm:param type="parTxLTRAlign" val="l"/>
              <dgm:param type="shpTxLTRAlignCh" val="l"/>
              <dgm:param type="parTxRTLAlign" val="l"/>
              <dgm:param type="shpTxRTLAlignCh" val="l"/>
              <dgm:param type="lnSpAfParP" val="10"/>
            </dgm:alg>
          </dgm:if>
          <dgm:else name="Name4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11/layout/RadialPictureList#6">
  <dgm:title val="Radial Picture List"/>
  <dgm:desc val="Use to show relationships to a central idea. The Level 1 shape contains text and all Level 2 shapes contain a picture with corresponding text. Limited to four Level 2 pictures.  Unused pictures do not appear, but remain available if you switch layouts. Works best with a small amount of Level 2 text."/>
  <dgm:catLst>
    <dgm:cat type="picture" pri="2500"/>
    <dgm:cat type="officeonline" pri="25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Lst>
      <dgm:cxnLst>
        <dgm:cxn modelId="1" srcId="0" destId="10" srcOrd="0" destOrd="0"/>
        <dgm:cxn modelId="2" srcId="10" destId="11" srcOrd="0" destOrd="0"/>
        <dgm:cxn modelId="3" srcId="10" destId="12" srcOrd="1"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Lst>
      <dgm:cxnLst>
        <dgm:cxn modelId="1" srcId="0" destId="10" srcOrd="0" destOrd="0"/>
        <dgm:cxn modelId="2" srcId="10" destId="11" srcOrd="0" destOrd="0"/>
        <dgm:cxn modelId="3" srcId="10" destId="12" srcOrd="1" destOrd="0"/>
        <dgm:cxn modelId="4" srcId="10" destId="13" srcOrd="2" destOrd="0"/>
        <dgm:cxn modelId="5" srcId="10" destId="14" srcOrd="3" destOrd="0"/>
      </dgm:cxnLst>
      <dgm:bg/>
      <dgm:whole/>
    </dgm:dataModel>
  </dgm:clrData>
  <dgm:layoutNode name="Name0">
    <dgm:varLst>
      <dgm:chMax val="1"/>
      <dgm:chPref val="1"/>
      <dgm:dir/>
      <dgm:resizeHandles/>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l" for="ch" forName="Accent" refType="w" fact="0"/>
              <dgm:constr type="t" for="ch" forName="Accent" refType="h" fact="0"/>
              <dgm:constr type="w" for="ch" forName="Accent" refType="w" fact="0.6747"/>
              <dgm:constr type="h" for="ch" forName="Accent" refType="h"/>
              <dgm:constr type="l" for="ch" forName="Child1" refType="w" fact="0.76"/>
              <dgm:constr type="t" for="ch" forName="Child1" refType="h" fact="0.3739"/>
              <dgm:constr type="w" for="ch" forName="Child1" refType="w" fact="0.24"/>
              <dgm:constr type="h" for="ch" forName="Child1" refType="h" fact="0.255"/>
              <dgm:constr type="l" for="ch" forName="Parent" refType="w" fact="0.1726"/>
              <dgm:constr type="t" for="ch" forName="Parent" refType="h" fact="0.2646"/>
              <dgm:constr type="w" for="ch" forName="Parent" refType="w" fact="0.3347"/>
              <dgm:constr type="h" for="ch" forName="Parent" refType="h" fact="0.4759"/>
              <dgm:constr type="l" for="ch" forName="Image1" refType="w" fact="0.5661"/>
              <dgm:constr type="t" for="ch" forName="Image1" refType="h" fact="0.3744"/>
              <dgm:constr type="w" for="ch" forName="Image1" refType="w" fact="0.1793"/>
              <dgm:constr type="h" for="ch" forName="Image1" refType="h" fact="0.255"/>
            </dgm:constrLst>
          </dgm:if>
          <dgm:if name="Name6"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 refType="w" fact="0"/>
              <dgm:constr type="t" for="ch" forName="Accent" refType="h" fact="0"/>
              <dgm:constr type="w" for="ch" forName="Accent" refType="w" fact="0.6946"/>
              <dgm:constr type="h" for="ch" forName="Accent" refType="h"/>
              <dgm:constr type="l" for="ch" forName="Parent" refType="w" fact="0.1777"/>
              <dgm:constr type="t" for="ch" forName="Parent" refType="h" fact="0.2646"/>
              <dgm:constr type="w" for="ch" forName="Parent" refType="w" fact="0.3446"/>
              <dgm:constr type="h" for="ch" forName="Parent" refType="h" fact="0.4759"/>
              <dgm:constr type="l" for="ch" forName="Image1" refType="w" fact="0.5531"/>
              <dgm:constr type="t" for="ch" forName="Image1" refType="h" fact="0.1585"/>
              <dgm:constr type="w" for="ch" forName="Image1" refType="w" fact="0.1846"/>
              <dgm:constr type="h" for="ch" forName="Image1" refType="h" fact="0.255"/>
              <dgm:constr type="l" for="ch" forName="Image2" refType="w" fact="0.5531"/>
              <dgm:constr type="t" for="ch" forName="Image2" refType="h" fact="0.5624"/>
              <dgm:constr type="w" for="ch" forName="Image2" refType="w" fact="0.1846"/>
              <dgm:constr type="h" for="ch" forName="Image2" refType="h" fact="0.255"/>
              <dgm:constr type="l" for="ch" forName="Child1" refType="w" fact="0.7529"/>
              <dgm:constr type="t" for="ch" forName="Child1" refType="h" fact="0.1618"/>
              <dgm:constr type="w" for="ch" forName="Child1" refType="w" fact="0.2471"/>
              <dgm:constr type="h" for="ch" forName="Child1" refType="h" fact="0.2468"/>
              <dgm:constr type="l" for="ch" forName="Child2" refType="w" fact="0.7529"/>
              <dgm:constr type="t" for="ch" forName="Child2" refType="h" fact="0.5657"/>
              <dgm:constr type="w" for="ch" forName="Child2" refType="w" fact="0.2471"/>
              <dgm:constr type="h" for="ch" forName="Child2" refType="h" fact="0.2468"/>
            </dgm:constrLst>
          </dgm:if>
          <dgm:if name="Name7"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 refType="w" fact="0"/>
              <dgm:constr type="t" for="ch" forName="Accent" refType="h" fact="0"/>
              <dgm:constr type="w" for="ch" forName="Accent" refType="w" fact="0.6747"/>
              <dgm:constr type="h" for="ch" forName="Accent" refType="h"/>
              <dgm:constr type="l" for="ch" forName="Parent" refType="w" fact="0.1726"/>
              <dgm:constr type="t" for="ch" forName="Parent" refType="h" fact="0.2646"/>
              <dgm:constr type="w" for="ch" forName="Parent" refType="w" fact="0.3347"/>
              <dgm:constr type="h" for="ch" forName="Parent" refType="h" fact="0.4759"/>
              <dgm:constr type="l" for="ch" forName="Image1" refType="w" fact="0.4968"/>
              <dgm:constr type="t" for="ch" forName="Image1" refType="h" fact="0.0843"/>
              <dgm:constr type="w" for="ch" forName="Image1" refType="w" fact="0.1793"/>
              <dgm:constr type="h" for="ch" forName="Image1" refType="h" fact="0.255"/>
              <dgm:constr type="l" for="ch" forName="Image2" refType="w" fact="0.5661"/>
              <dgm:constr type="t" for="ch" forName="Image2" refType="h" fact="0.3744"/>
              <dgm:constr type="w" for="ch" forName="Image2" refType="w" fact="0.1793"/>
              <dgm:constr type="h" for="ch" forName="Image2" refType="h" fact="0.255"/>
              <dgm:constr type="l" for="ch" forName="Image3" refType="w" fact="0.4968"/>
              <dgm:constr type="t" for="ch" forName="Image3" refType="h" fact="0.6686"/>
              <dgm:constr type="w" for="ch" forName="Image3" refType="w" fact="0.1793"/>
              <dgm:constr type="h" for="ch" forName="Image3" refType="h" fact="0.255"/>
              <dgm:constr type="l" for="ch" forName="Child1" refType="w" fact="0.6897"/>
              <dgm:constr type="t" for="ch" forName="Child1" refType="h" fact="0.0884"/>
              <dgm:constr type="w" for="ch" forName="Child1" refType="w" fact="0.24"/>
              <dgm:constr type="h" for="ch" forName="Child1" refType="h" fact="0.2468"/>
              <dgm:constr type="l" for="ch" forName="Child2" refType="w" fact="0.76"/>
              <dgm:constr type="t" for="ch" forName="Child2" refType="h" fact="0.378"/>
              <dgm:constr type="w" for="ch" forName="Child2" refType="w" fact="0.24"/>
              <dgm:constr type="h" for="ch" forName="Child2" refType="h" fact="0.2468"/>
              <dgm:constr type="l" for="ch" forName="Child3" refType="w" fact="0.6897"/>
              <dgm:constr type="t" for="ch" forName="Child3" refType="h" fact="0.6738"/>
              <dgm:constr type="w" for="ch" forName="Child3" refType="w" fact="0.24"/>
              <dgm:constr type="h" for="ch" forName="Child3" refType="h" fact="0.2468"/>
            </dgm:constrLst>
          </dgm:if>
          <dgm:else name="Name8">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 refType="w" fact="0"/>
              <dgm:constr type="t" for="ch" forName="Accent" refType="h" fact="0.0361"/>
              <dgm:constr type="w" for="ch" forName="Accent" refType="w" fact="0.6865"/>
              <dgm:constr type="h" for="ch" forName="Accent" refType="h" fact="0.9197"/>
              <dgm:constr type="l" for="ch" forName="Parent" refType="w" fact="0.1756"/>
              <dgm:constr type="t" for="ch" forName="Parent" refType="h" fact="0.2795"/>
              <dgm:constr type="w" for="ch" forName="Parent" refType="w" fact="0.3406"/>
              <dgm:constr type="h" for="ch" forName="Parent" refType="h" fact="0.4377"/>
              <dgm:constr type="l" for="ch" forName="Image1" refType="w" fact="0.425"/>
              <dgm:constr type="t" for="ch" forName="Image1" refType="h" fact="0"/>
              <dgm:constr type="w" for="ch" forName="Image1" refType="w" fact="0.1825"/>
              <dgm:constr type="h" for="ch" forName="Image1" refType="h" fact="0.2345"/>
              <dgm:constr type="l" for="ch" forName="Image2" refType="w" fact="0.5598"/>
              <dgm:constr type="t" for="ch" forName="Image2" refType="h" fact="0.2184"/>
              <dgm:constr type="w" for="ch" forName="Image2" refType="w" fact="0.1825"/>
              <dgm:constr type="h" for="ch" forName="Image2" refType="h" fact="0.2345"/>
              <dgm:constr type="l" for="ch" forName="Image3" refType="w" fact="0.5591"/>
              <dgm:constr type="t" for="ch" forName="Image3" refType="h" fact="0.5395"/>
              <dgm:constr type="w" for="ch" forName="Image3" refType="w" fact="0.1825"/>
              <dgm:constr type="h" for="ch" forName="Image3" refType="h" fact="0.2345"/>
              <dgm:constr type="l" for="ch" forName="Image4" refType="w" fact="0.425"/>
              <dgm:constr type="t" for="ch" forName="Image4" refType="h" fact="0.7655"/>
              <dgm:constr type="w" for="ch" forName="Image4" refType="w" fact="0.1825"/>
              <dgm:constr type="h" for="ch" forName="Image4" refType="h" fact="0.2345"/>
              <dgm:constr type="l" for="ch" forName="Child1" refType="w" fact="0.6214"/>
              <dgm:constr type="t" for="ch" forName="Child1" refType="h" fact="0.003"/>
              <dgm:constr type="w" for="ch" forName="Child1" refType="w" fact="0.2443"/>
              <dgm:constr type="h" for="ch" forName="Child1" refType="h" fact="0.227"/>
              <dgm:constr type="l" for="ch" forName="Child2" refType="w" fact="0.7557"/>
              <dgm:constr type="t" for="ch" forName="Child2" refType="h" fact="0.2225"/>
              <dgm:constr type="w" for="ch" forName="Child2" refType="w" fact="0.2443"/>
              <dgm:constr type="h" for="ch" forName="Child2" refType="h" fact="0.227"/>
              <dgm:constr type="l" for="ch" forName="Child3" refType="w" fact="0.7557"/>
              <dgm:constr type="t" for="ch" forName="Child3" refType="h" fact="0.5433"/>
              <dgm:constr type="w" for="ch" forName="Child3" refType="w" fact="0.2443"/>
              <dgm:constr type="h" for="ch" forName="Child3" refType="h" fact="0.227"/>
              <dgm:constr type="l" for="ch" forName="Child4" refType="w" fact="0.6214"/>
              <dgm:constr type="t" for="ch" forName="Child4" refType="h" fact="0.7703"/>
              <dgm:constr type="w" for="ch" forName="Child4" refType="w" fact="0.2443"/>
              <dgm:constr type="h" for="ch" forName="Child4" refType="h" fact="0.227"/>
            </dgm:constrLst>
          </dgm:else>
        </dgm:choose>
      </dgm:if>
      <dgm:else name="Name9">
        <dgm:choose name="Name10">
          <dgm:if name="Name11"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2"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r" for="ch" forName="Accent" refType="w"/>
              <dgm:constr type="t" for="ch" forName="Accent" refType="h" fact="0"/>
              <dgm:constr type="w" for="ch" forName="Accent" refType="w" fact="0.6747"/>
              <dgm:constr type="h" for="ch" forName="Accent" refType="h"/>
              <dgm:constr type="r" for="ch" forName="Child1" refType="w" fact="0.24"/>
              <dgm:constr type="t" for="ch" forName="Child1" refType="h" fact="0.3739"/>
              <dgm:constr type="w" for="ch" forName="Child1" refType="w" fact="0.24"/>
              <dgm:constr type="h" for="ch" forName="Child1" refType="h" fact="0.255"/>
              <dgm:constr type="r" for="ch" forName="Parent" refType="w" fact="0.8274"/>
              <dgm:constr type="t" for="ch" forName="Parent" refType="h" fact="0.2646"/>
              <dgm:constr type="w" for="ch" forName="Parent" refType="w" fact="0.3347"/>
              <dgm:constr type="h" for="ch" forName="Parent" refType="h" fact="0.4759"/>
              <dgm:constr type="r" for="ch" forName="Image1" refType="w" fact="0.4339"/>
              <dgm:constr type="t" for="ch" forName="Image1" refType="h" fact="0.3744"/>
              <dgm:constr type="w" for="ch" forName="Image1" refType="w" fact="0.1793"/>
              <dgm:constr type="h" for="ch" forName="Image1" refType="h" fact="0.255"/>
            </dgm:constrLst>
          </dgm:if>
          <dgm:if name="Name13"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 refType="w"/>
              <dgm:constr type="t" for="ch" forName="Accent" refType="h" fact="0"/>
              <dgm:constr type="w" for="ch" forName="Accent" refType="w" fact="0.6946"/>
              <dgm:constr type="h" for="ch" forName="Accent" refType="h"/>
              <dgm:constr type="r" for="ch" forName="Parent" refType="w" fact="0.8223"/>
              <dgm:constr type="t" for="ch" forName="Parent" refType="h" fact="0.2646"/>
              <dgm:constr type="w" for="ch" forName="Parent" refType="w" fact="0.3446"/>
              <dgm:constr type="h" for="ch" forName="Parent" refType="h" fact="0.4759"/>
              <dgm:constr type="r" for="ch" forName="Image1" refType="w" fact="0.4469"/>
              <dgm:constr type="t" for="ch" forName="Image1" refType="h" fact="0.1585"/>
              <dgm:constr type="w" for="ch" forName="Image1" refType="w" fact="0.1846"/>
              <dgm:constr type="h" for="ch" forName="Image1" refType="h" fact="0.255"/>
              <dgm:constr type="r" for="ch" forName="Image2" refType="w" fact="0.4469"/>
              <dgm:constr type="t" for="ch" forName="Image2" refType="h" fact="0.5624"/>
              <dgm:constr type="w" for="ch" forName="Image2" refType="w" fact="0.1846"/>
              <dgm:constr type="h" for="ch" forName="Image2" refType="h" fact="0.255"/>
              <dgm:constr type="r" for="ch" forName="Child1" refType="w" fact="0.2471"/>
              <dgm:constr type="t" for="ch" forName="Child1" refType="h" fact="0.1618"/>
              <dgm:constr type="w" for="ch" forName="Child1" refType="w" fact="0.2471"/>
              <dgm:constr type="h" for="ch" forName="Child1" refType="h" fact="0.2468"/>
              <dgm:constr type="r" for="ch" forName="Child2" refType="w" fact="0.2471"/>
              <dgm:constr type="t" for="ch" forName="Child2" refType="h" fact="0.5657"/>
              <dgm:constr type="w" for="ch" forName="Child2" refType="w" fact="0.2471"/>
              <dgm:constr type="h" for="ch" forName="Child2" refType="h" fact="0.2468"/>
            </dgm:constrLst>
          </dgm:if>
          <dgm:if name="Name14"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 refType="w"/>
              <dgm:constr type="t" for="ch" forName="Accent" refType="h" fact="0"/>
              <dgm:constr type="w" for="ch" forName="Accent" refType="w" fact="0.6747"/>
              <dgm:constr type="h" for="ch" forName="Accent" refType="h"/>
              <dgm:constr type="r" for="ch" forName="Parent" refType="w" fact="0.8274"/>
              <dgm:constr type="t" for="ch" forName="Parent" refType="h" fact="0.2646"/>
              <dgm:constr type="w" for="ch" forName="Parent" refType="w" fact="0.3347"/>
              <dgm:constr type="h" for="ch" forName="Parent" refType="h" fact="0.4759"/>
              <dgm:constr type="r" for="ch" forName="Image1" refType="w" fact="0.5032"/>
              <dgm:constr type="t" for="ch" forName="Image1" refType="h" fact="0.0843"/>
              <dgm:constr type="w" for="ch" forName="Image1" refType="w" fact="0.1793"/>
              <dgm:constr type="h" for="ch" forName="Image1" refType="h" fact="0.255"/>
              <dgm:constr type="r" for="ch" forName="Image2" refType="w" fact="0.4339"/>
              <dgm:constr type="t" for="ch" forName="Image2" refType="h" fact="0.3744"/>
              <dgm:constr type="w" for="ch" forName="Image2" refType="w" fact="0.1793"/>
              <dgm:constr type="h" for="ch" forName="Image2" refType="h" fact="0.255"/>
              <dgm:constr type="r" for="ch" forName="Image3" refType="w" fact="0.5032"/>
              <dgm:constr type="t" for="ch" forName="Image3" refType="h" fact="0.6686"/>
              <dgm:constr type="w" for="ch" forName="Image3" refType="w" fact="0.1793"/>
              <dgm:constr type="h" for="ch" forName="Image3" refType="h" fact="0.255"/>
              <dgm:constr type="r" for="ch" forName="Child1" refType="w" fact="0.3103"/>
              <dgm:constr type="t" for="ch" forName="Child1" refType="h" fact="0.0884"/>
              <dgm:constr type="w" for="ch" forName="Child1" refType="w" fact="0.24"/>
              <dgm:constr type="h" for="ch" forName="Child1" refType="h" fact="0.2468"/>
              <dgm:constr type="r" for="ch" forName="Child2" refType="w" fact="0.24"/>
              <dgm:constr type="t" for="ch" forName="Child2" refType="h" fact="0.378"/>
              <dgm:constr type="w" for="ch" forName="Child2" refType="w" fact="0.24"/>
              <dgm:constr type="h" for="ch" forName="Child2" refType="h" fact="0.2468"/>
              <dgm:constr type="r" for="ch" forName="Child3" refType="w" fact="0.3103"/>
              <dgm:constr type="t" for="ch" forName="Child3" refType="h" fact="0.6738"/>
              <dgm:constr type="w" for="ch" forName="Child3" refType="w" fact="0.24"/>
              <dgm:constr type="h" for="ch" forName="Child3" refType="h" fact="0.2468"/>
            </dgm:constrLst>
          </dgm:if>
          <dgm:else name="Name15">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 refType="w"/>
              <dgm:constr type="t" for="ch" forName="Accent" refType="h" fact="0.0361"/>
              <dgm:constr type="w" for="ch" forName="Accent" refType="w" fact="0.6865"/>
              <dgm:constr type="h" for="ch" forName="Accent" refType="h" fact="0.9197"/>
              <dgm:constr type="r" for="ch" forName="Parent" refType="w" fact="0.8244"/>
              <dgm:constr type="t" for="ch" forName="Parent" refType="h" fact="0.2795"/>
              <dgm:constr type="w" for="ch" forName="Parent" refType="w" fact="0.3406"/>
              <dgm:constr type="h" for="ch" forName="Parent" refType="h" fact="0.4377"/>
              <dgm:constr type="r" for="ch" forName="Image1" refType="w" fact="0.575"/>
              <dgm:constr type="t" for="ch" forName="Image1" refType="h" fact="0"/>
              <dgm:constr type="w" for="ch" forName="Image1" refType="w" fact="0.1825"/>
              <dgm:constr type="h" for="ch" forName="Image1" refType="h" fact="0.2345"/>
              <dgm:constr type="r" for="ch" forName="Image2" refType="w" fact="0.4402"/>
              <dgm:constr type="t" for="ch" forName="Image2" refType="h" fact="0.2184"/>
              <dgm:constr type="w" for="ch" forName="Image2" refType="w" fact="0.1825"/>
              <dgm:constr type="h" for="ch" forName="Image2" refType="h" fact="0.2345"/>
              <dgm:constr type="r" for="ch" forName="Image3" refType="w" fact="0.4409"/>
              <dgm:constr type="t" for="ch" forName="Image3" refType="h" fact="0.5395"/>
              <dgm:constr type="w" for="ch" forName="Image3" refType="w" fact="0.1825"/>
              <dgm:constr type="h" for="ch" forName="Image3" refType="h" fact="0.2345"/>
              <dgm:constr type="r" for="ch" forName="Image4" refType="w" fact="0.575"/>
              <dgm:constr type="t" for="ch" forName="Image4" refType="h" fact="0.7655"/>
              <dgm:constr type="w" for="ch" forName="Image4" refType="w" fact="0.1825"/>
              <dgm:constr type="h" for="ch" forName="Image4" refType="h" fact="0.2345"/>
              <dgm:constr type="r" for="ch" forName="Child1" refType="w" fact="0.3786"/>
              <dgm:constr type="t" for="ch" forName="Child1" refType="h" fact="0.003"/>
              <dgm:constr type="w" for="ch" forName="Child1" refType="w" fact="0.2443"/>
              <dgm:constr type="h" for="ch" forName="Child1" refType="h" fact="0.227"/>
              <dgm:constr type="r" for="ch" forName="Child2" refType="w" fact="0.2443"/>
              <dgm:constr type="t" for="ch" forName="Child2" refType="h" fact="0.2225"/>
              <dgm:constr type="w" for="ch" forName="Child2" refType="w" fact="0.2443"/>
              <dgm:constr type="h" for="ch" forName="Child2" refType="h" fact="0.227"/>
              <dgm:constr type="r" for="ch" forName="Child3" refType="w" fact="0.2443"/>
              <dgm:constr type="t" for="ch" forName="Child3" refType="h" fact="0.5433"/>
              <dgm:constr type="w" for="ch" forName="Child3" refType="w" fact="0.2443"/>
              <dgm:constr type="h" for="ch" forName="Child3" refType="h" fact="0.227"/>
              <dgm:constr type="r" for="ch" forName="Child4" refType="w" fact="0.3786"/>
              <dgm:constr type="t" for="ch" forName="Child4" refType="h" fact="0.7703"/>
              <dgm:constr type="w" for="ch" forName="Child4" refType="w" fact="0.2443"/>
              <dgm:constr type="h" for="ch" forName="Child4" refType="h" fact="0.227"/>
            </dgm:constrLst>
          </dgm:else>
        </dgm:choose>
      </dgm:else>
    </dgm:choose>
    <dgm:forEach name="wrapper" axis="self" ptType="parTrans">
      <dgm:forEach name="ImageRepeat" axis="self">
        <dgm:layoutNode name="Image" styleLbl="fgImgPlace1">
          <dgm:alg type="sp"/>
          <dgm:shape xmlns:r="http://schemas.openxmlformats.org/officeDocument/2006/relationships" type="ellipse" r:blip="" blipPhldr="1">
            <dgm:adjLst/>
          </dgm:shape>
          <dgm:presOf/>
        </dgm:layoutNode>
      </dgm:forEach>
    </dgm:forEach>
    <dgm:forEach name="Name16" axis="ch" ptType="node" cnt="1">
      <dgm:layoutNode name="Parent" styleLbl="node1">
        <dgm:varLst>
          <dgm:chMax val="4"/>
          <dgm:chPref val="3"/>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7" axis="ch ch" ptType="node node" st="1 1" cnt="1 1">
      <dgm:layoutNode name="Accent" styleLbl="node1">
        <dgm:alg type="sp"/>
        <dgm:choose name="Name18">
          <dgm:if name="Name19" func="var" arg="dir" op="equ" val="norm">
            <dgm:choose name="Name20">
              <dgm:if name="Name21" axis="followSib" ptType="node" func="cnt" op="equ" val="0">
                <dgm:shape xmlns:r="http://schemas.openxmlformats.org/officeDocument/2006/relationships" type="blockArc" r:blip="">
                  <dgm:adjLst>
                    <dgm:adj idx="1" val="-49.0368"/>
                    <dgm:adj idx="2" val="49.4265"/>
                    <dgm:adj idx="3" val="0.0564"/>
                  </dgm:adjLst>
                </dgm:shape>
              </dgm:if>
              <dgm:if name="Name22" axis="followSib" ptType="node" func="cnt" op="equ" val="1">
                <dgm:shape xmlns:r="http://schemas.openxmlformats.org/officeDocument/2006/relationships" type="blockArc" r:blip="">
                  <dgm:adjLst>
                    <dgm:adj idx="1" val="-64.2028"/>
                    <dgm:adj idx="2" val="64.5456"/>
                    <dgm:adj idx="3" val="0.0558"/>
                  </dgm:adjLst>
                </dgm:shape>
              </dgm:if>
              <dgm:if name="Name23" axis="followSib" ptType="node" func="cnt" op="equ" val="2">
                <dgm:shape xmlns:r="http://schemas.openxmlformats.org/officeDocument/2006/relationships" type="blockArc" r:blip="">
                  <dgm:adjLst>
                    <dgm:adj idx="1" val="-67.8702"/>
                    <dgm:adj idx="2" val="68.6519"/>
                    <dgm:adj idx="3" val="0.0575"/>
                  </dgm:adjLst>
                </dgm:shape>
              </dgm:if>
              <dgm:else name="Name24">
                <dgm:shape xmlns:r="http://schemas.openxmlformats.org/officeDocument/2006/relationships" type="blockArc" r:blip="">
                  <dgm:adjLst>
                    <dgm:adj idx="1" val="-84.8426"/>
                    <dgm:adj idx="2" val="84.8009"/>
                    <dgm:adj idx="3" val="0.0524"/>
                  </dgm:adjLst>
                </dgm:shape>
              </dgm:else>
            </dgm:choose>
          </dgm:if>
          <dgm:else name="Name25">
            <dgm:choose name="Name26">
              <dgm:if name="Name27" axis="followSib" ptType="node" func="cnt" op="equ" val="0">
                <dgm:shape xmlns:r="http://schemas.openxmlformats.org/officeDocument/2006/relationships" rot="180" type="blockArc" r:blip="">
                  <dgm:adjLst>
                    <dgm:adj idx="1" val="-49.0368"/>
                    <dgm:adj idx="2" val="49.4265"/>
                    <dgm:adj idx="3" val="0.0564"/>
                  </dgm:adjLst>
                </dgm:shape>
              </dgm:if>
              <dgm:if name="Name28" axis="followSib" ptType="node" func="cnt" op="equ" val="1">
                <dgm:shape xmlns:r="http://schemas.openxmlformats.org/officeDocument/2006/relationships" rot="180" type="blockArc" r:blip="">
                  <dgm:adjLst>
                    <dgm:adj idx="1" val="-64.2028"/>
                    <dgm:adj idx="2" val="64.5456"/>
                    <dgm:adj idx="3" val="0.0558"/>
                  </dgm:adjLst>
                </dgm:shape>
              </dgm:if>
              <dgm:if name="Name29" axis="followSib" ptType="node" func="cnt" op="equ" val="2">
                <dgm:shape xmlns:r="http://schemas.openxmlformats.org/officeDocument/2006/relationships" rot="180" type="blockArc" r:blip="">
                  <dgm:adjLst>
                    <dgm:adj idx="1" val="-67.8702"/>
                    <dgm:adj idx="2" val="68.6519"/>
                    <dgm:adj idx="3" val="0.0575"/>
                  </dgm:adjLst>
                </dgm:shape>
              </dgm:if>
              <dgm:else name="Name30">
                <dgm:shape xmlns:r="http://schemas.openxmlformats.org/officeDocument/2006/relationships" rot="180" type="blockArc" r:blip="">
                  <dgm:adjLst>
                    <dgm:adj idx="1" val="-84.8426"/>
                    <dgm:adj idx="2" val="84.8009"/>
                    <dgm:adj idx="3" val="0.0524"/>
                  </dgm:adjLst>
                </dgm:shape>
              </dgm:else>
            </dgm:choose>
          </dgm:else>
        </dgm:choose>
        <dgm:presOf/>
      </dgm:layoutNode>
      <dgm:layoutNode name="Image1" styleLbl="fgImgPlace1">
        <dgm:alg type="sp"/>
        <dgm:shape xmlns:r="http://schemas.openxmlformats.org/officeDocument/2006/relationships" type="ellipse" r:blip="" blipPhldr="1">
          <dgm:adjLst/>
        </dgm:shape>
        <dgm:presOf/>
      </dgm:layoutNode>
      <dgm:layoutNode name="Child1" styleLbl="revTx">
        <dgm:varLst>
          <dgm:chMax val="0"/>
          <dgm:chPref val="0"/>
          <dgm:bulletEnabled val="1"/>
        </dgm:varLst>
        <dgm:choose name="Name31">
          <dgm:if name="Name32" func="var" arg="dir" op="equ" val="norm">
            <dgm:alg type="tx">
              <dgm:param type="parTxLTRAlign" val="l"/>
              <dgm:param type="shpTxLTRAlignCh" val="l"/>
              <dgm:param type="parTxRTLAlign" val="l"/>
              <dgm:param type="shpTxRTLAlignCh" val="l"/>
              <dgm:param type="lnSpAfParP" val="10"/>
            </dgm:alg>
          </dgm:if>
          <dgm:else name="Name3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4" axis="ch ch" ptType="node node" st="1 2" cnt="1 1">
      <dgm:layoutNode name="Image2">
        <dgm:alg type="sp"/>
        <dgm:shape xmlns:r="http://schemas.openxmlformats.org/officeDocument/2006/relationships" r:blip="">
          <dgm:adjLst/>
        </dgm:shape>
        <dgm:presOf/>
        <dgm:constrLst/>
        <dgm:forEach name="Name35" ref="ImageRepeat"/>
      </dgm:layoutNode>
      <dgm:layoutNode name="Child2" styleLbl="revTx">
        <dgm:varLst>
          <dgm:chMax val="0"/>
          <dgm:chPref val="0"/>
          <dgm:bulletEnabled val="1"/>
        </dgm:varLst>
        <dgm:choose name="Name36">
          <dgm:if name="Name37" func="var" arg="dir" op="equ" val="norm">
            <dgm:alg type="tx">
              <dgm:param type="parTxLTRAlign" val="l"/>
              <dgm:param type="shpTxLTRAlignCh" val="l"/>
              <dgm:param type="parTxRTLAlign" val="l"/>
              <dgm:param type="shpTxRTLAlignCh" val="l"/>
              <dgm:param type="lnSpAfParP" val="10"/>
            </dgm:alg>
          </dgm:if>
          <dgm:else name="Name3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9" axis="ch ch" ptType="node node" st="1 3" cnt="1 1">
      <dgm:layoutNode name="Image3">
        <dgm:alg type="sp"/>
        <dgm:shape xmlns:r="http://schemas.openxmlformats.org/officeDocument/2006/relationships" r:blip="">
          <dgm:adjLst/>
        </dgm:shape>
        <dgm:presOf/>
        <dgm:constrLst/>
        <dgm:forEach name="Name40" ref="ImageRepeat"/>
      </dgm:layoutNode>
      <dgm:layoutNode name="Child3" styleLbl="revTx">
        <dgm:varLst>
          <dgm:chMax val="0"/>
          <dgm:chPref val="0"/>
          <dgm:bulletEnabled val="1"/>
        </dgm:varLst>
        <dgm:choose name="Name41">
          <dgm:if name="Name42" func="var" arg="dir" op="equ" val="norm">
            <dgm:alg type="tx">
              <dgm:param type="parTxLTRAlign" val="l"/>
              <dgm:param type="shpTxLTRAlignCh" val="l"/>
              <dgm:param type="parTxRTLAlign" val="l"/>
              <dgm:param type="shpTxRTLAlignCh" val="l"/>
              <dgm:param type="lnSpAfParP" val="10"/>
            </dgm:alg>
          </dgm:if>
          <dgm:else name="Name4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4" axis="ch ch" ptType="node node" st="1 4" cnt="1 1">
      <dgm:layoutNode name="Image4">
        <dgm:alg type="sp"/>
        <dgm:shape xmlns:r="http://schemas.openxmlformats.org/officeDocument/2006/relationships" r:blip="">
          <dgm:adjLst/>
        </dgm:shape>
        <dgm:presOf/>
        <dgm:constrLst/>
        <dgm:forEach name="Name45" ref="ImageRepeat"/>
      </dgm:layoutNode>
      <dgm:layoutNode name="Child4" styleLbl="revTx">
        <dgm:varLst>
          <dgm:chMax val="0"/>
          <dgm:chPref val="0"/>
          <dgm:bulletEnabled val="1"/>
        </dgm:varLst>
        <dgm:choose name="Name46">
          <dgm:if name="Name47" func="var" arg="dir" op="equ" val="norm">
            <dgm:alg type="tx">
              <dgm:param type="parTxLTRAlign" val="l"/>
              <dgm:param type="shpTxLTRAlignCh" val="l"/>
              <dgm:param type="parTxRTLAlign" val="l"/>
              <dgm:param type="shpTxRTLAlignCh" val="l"/>
              <dgm:param type="lnSpAfParP" val="10"/>
            </dgm:alg>
          </dgm:if>
          <dgm:else name="Name4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2949575" cy="498475"/>
          </a:xfrm>
          <a:prstGeom prst="rect">
            <a:avLst/>
          </a:prstGeom>
          <a:noFill/>
          <a:ln w="9525">
            <a:noFill/>
            <a:miter lim="800000"/>
            <a:headEnd/>
            <a:tailEnd/>
          </a:ln>
          <a:effectLst/>
        </p:spPr>
        <p:txBody>
          <a:bodyPr vert="horz" wrap="square" lIns="91577" tIns="45789" rIns="91577" bIns="45789" numCol="1" anchor="t" anchorCtr="0" compatLnSpc="1">
            <a:prstTxWarp prst="textNoShape">
              <a:avLst/>
            </a:prstTxWarp>
          </a:bodyPr>
          <a:lstStyle>
            <a:lvl1pPr>
              <a:defRPr>
                <a:solidFill>
                  <a:schemeClr val="tx1"/>
                </a:solidFill>
                <a:latin typeface="Arial" pitchFamily="34" charset="0"/>
                <a:ea typeface="+mn-ea"/>
              </a:defRPr>
            </a:lvl1pPr>
          </a:lstStyle>
          <a:p>
            <a:pPr>
              <a:defRPr/>
            </a:pPr>
            <a:endParaRPr lang="en-GB"/>
          </a:p>
        </p:txBody>
      </p:sp>
      <p:sp>
        <p:nvSpPr>
          <p:cNvPr id="37891" name="Rectangle 3"/>
          <p:cNvSpPr>
            <a:spLocks noGrp="1" noChangeArrowheads="1"/>
          </p:cNvSpPr>
          <p:nvPr>
            <p:ph type="dt" sz="quarter" idx="1"/>
          </p:nvPr>
        </p:nvSpPr>
        <p:spPr bwMode="auto">
          <a:xfrm>
            <a:off x="3854450" y="0"/>
            <a:ext cx="2949575" cy="498475"/>
          </a:xfrm>
          <a:prstGeom prst="rect">
            <a:avLst/>
          </a:prstGeom>
          <a:noFill/>
          <a:ln w="9525">
            <a:noFill/>
            <a:miter lim="800000"/>
            <a:headEnd/>
            <a:tailEnd/>
          </a:ln>
          <a:effectLst/>
        </p:spPr>
        <p:txBody>
          <a:bodyPr vert="horz" wrap="square" lIns="91577" tIns="45789" rIns="91577" bIns="45789" numCol="1" anchor="t" anchorCtr="0" compatLnSpc="1">
            <a:prstTxWarp prst="textNoShape">
              <a:avLst/>
            </a:prstTxWarp>
          </a:bodyPr>
          <a:lstStyle>
            <a:lvl1pPr algn="r">
              <a:defRPr>
                <a:solidFill>
                  <a:schemeClr val="tx1"/>
                </a:solidFill>
                <a:latin typeface="Arial" pitchFamily="34" charset="0"/>
                <a:ea typeface="+mn-ea"/>
              </a:defRPr>
            </a:lvl1pPr>
          </a:lstStyle>
          <a:p>
            <a:pPr>
              <a:defRPr/>
            </a:pPr>
            <a:endParaRPr lang="en-GB"/>
          </a:p>
        </p:txBody>
      </p:sp>
      <p:sp>
        <p:nvSpPr>
          <p:cNvPr id="37892" name="Rectangle 4"/>
          <p:cNvSpPr>
            <a:spLocks noGrp="1" noChangeArrowheads="1"/>
          </p:cNvSpPr>
          <p:nvPr>
            <p:ph type="ftr" sz="quarter" idx="2"/>
          </p:nvPr>
        </p:nvSpPr>
        <p:spPr bwMode="auto">
          <a:xfrm>
            <a:off x="0" y="9444038"/>
            <a:ext cx="2949575" cy="498475"/>
          </a:xfrm>
          <a:prstGeom prst="rect">
            <a:avLst/>
          </a:prstGeom>
          <a:noFill/>
          <a:ln w="9525">
            <a:noFill/>
            <a:miter lim="800000"/>
            <a:headEnd/>
            <a:tailEnd/>
          </a:ln>
          <a:effectLst/>
        </p:spPr>
        <p:txBody>
          <a:bodyPr vert="horz" wrap="square" lIns="91577" tIns="45789" rIns="91577" bIns="45789" numCol="1" anchor="b" anchorCtr="0" compatLnSpc="1">
            <a:prstTxWarp prst="textNoShape">
              <a:avLst/>
            </a:prstTxWarp>
          </a:bodyPr>
          <a:lstStyle>
            <a:lvl1pPr>
              <a:defRPr>
                <a:solidFill>
                  <a:schemeClr val="tx1"/>
                </a:solidFill>
                <a:latin typeface="Arial" pitchFamily="34" charset="0"/>
                <a:ea typeface="+mn-ea"/>
              </a:defRPr>
            </a:lvl1pPr>
          </a:lstStyle>
          <a:p>
            <a:pPr>
              <a:defRPr/>
            </a:pPr>
            <a:endParaRPr lang="en-GB"/>
          </a:p>
        </p:txBody>
      </p:sp>
      <p:sp>
        <p:nvSpPr>
          <p:cNvPr id="37893" name="Rectangle 5"/>
          <p:cNvSpPr>
            <a:spLocks noGrp="1" noChangeArrowheads="1"/>
          </p:cNvSpPr>
          <p:nvPr>
            <p:ph type="sldNum" sz="quarter" idx="3"/>
          </p:nvPr>
        </p:nvSpPr>
        <p:spPr bwMode="auto">
          <a:xfrm>
            <a:off x="3854450" y="9444038"/>
            <a:ext cx="2949575" cy="498475"/>
          </a:xfrm>
          <a:prstGeom prst="rect">
            <a:avLst/>
          </a:prstGeom>
          <a:noFill/>
          <a:ln w="9525">
            <a:noFill/>
            <a:miter lim="800000"/>
            <a:headEnd/>
            <a:tailEnd/>
          </a:ln>
          <a:effectLst/>
        </p:spPr>
        <p:txBody>
          <a:bodyPr vert="horz" wrap="square" lIns="91577" tIns="45789" rIns="91577" bIns="45789" numCol="1" anchor="b" anchorCtr="0" compatLnSpc="1">
            <a:prstTxWarp prst="textNoShape">
              <a:avLst/>
            </a:prstTxWarp>
          </a:bodyPr>
          <a:lstStyle>
            <a:lvl1pPr algn="r">
              <a:defRPr>
                <a:solidFill>
                  <a:schemeClr val="tx1"/>
                </a:solidFill>
                <a:latin typeface="Arial" charset="0"/>
              </a:defRPr>
            </a:lvl1pPr>
          </a:lstStyle>
          <a:p>
            <a:pPr>
              <a:defRPr/>
            </a:pPr>
            <a:fld id="{72A4593D-FF67-4DB1-8F3F-C67F66D6C237}" type="slidenum">
              <a:rPr lang="en-GB"/>
              <a:pPr>
                <a:defRPr/>
              </a:pPr>
              <a:t>‹N°›</a:t>
            </a:fld>
            <a:endParaRPr lang="en-GB"/>
          </a:p>
        </p:txBody>
      </p:sp>
    </p:spTree>
    <p:extLst>
      <p:ext uri="{BB962C8B-B14F-4D97-AF65-F5344CB8AC3E}">
        <p14:creationId xmlns:p14="http://schemas.microsoft.com/office/powerpoint/2010/main" xmlns="" val="42669832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949575" cy="498475"/>
          </a:xfrm>
          <a:prstGeom prst="rect">
            <a:avLst/>
          </a:prstGeom>
          <a:noFill/>
          <a:ln w="9525">
            <a:noFill/>
            <a:miter lim="800000"/>
            <a:headEnd/>
            <a:tailEnd/>
          </a:ln>
          <a:effectLst/>
        </p:spPr>
        <p:txBody>
          <a:bodyPr vert="horz" wrap="square" lIns="91577" tIns="45789" rIns="91577" bIns="45789" numCol="1" anchor="t" anchorCtr="0" compatLnSpc="1">
            <a:prstTxWarp prst="textNoShape">
              <a:avLst/>
            </a:prstTxWarp>
          </a:bodyPr>
          <a:lstStyle>
            <a:lvl1pPr>
              <a:defRPr>
                <a:solidFill>
                  <a:schemeClr val="tx1"/>
                </a:solidFill>
                <a:latin typeface="Arial" pitchFamily="34" charset="0"/>
                <a:ea typeface="+mn-ea"/>
              </a:defRPr>
            </a:lvl1pPr>
          </a:lstStyle>
          <a:p>
            <a:pPr>
              <a:defRPr/>
            </a:pPr>
            <a:endParaRPr lang="en-GB"/>
          </a:p>
        </p:txBody>
      </p:sp>
      <p:sp>
        <p:nvSpPr>
          <p:cNvPr id="36867" name="Rectangle 3"/>
          <p:cNvSpPr>
            <a:spLocks noGrp="1" noChangeArrowheads="1"/>
          </p:cNvSpPr>
          <p:nvPr>
            <p:ph type="dt" idx="1"/>
          </p:nvPr>
        </p:nvSpPr>
        <p:spPr bwMode="auto">
          <a:xfrm>
            <a:off x="3854450" y="0"/>
            <a:ext cx="2949575" cy="498475"/>
          </a:xfrm>
          <a:prstGeom prst="rect">
            <a:avLst/>
          </a:prstGeom>
          <a:noFill/>
          <a:ln w="9525">
            <a:noFill/>
            <a:miter lim="800000"/>
            <a:headEnd/>
            <a:tailEnd/>
          </a:ln>
          <a:effectLst/>
        </p:spPr>
        <p:txBody>
          <a:bodyPr vert="horz" wrap="square" lIns="91577" tIns="45789" rIns="91577" bIns="45789" numCol="1" anchor="t" anchorCtr="0" compatLnSpc="1">
            <a:prstTxWarp prst="textNoShape">
              <a:avLst/>
            </a:prstTxWarp>
          </a:bodyPr>
          <a:lstStyle>
            <a:lvl1pPr algn="r">
              <a:defRPr>
                <a:solidFill>
                  <a:schemeClr val="tx1"/>
                </a:solidFill>
                <a:latin typeface="Arial" pitchFamily="34" charset="0"/>
                <a:ea typeface="+mn-ea"/>
              </a:defRPr>
            </a:lvl1pPr>
          </a:lstStyle>
          <a:p>
            <a:pPr>
              <a:defRPr/>
            </a:pPr>
            <a:endParaRPr lang="en-GB"/>
          </a:p>
        </p:txBody>
      </p:sp>
      <p:sp>
        <p:nvSpPr>
          <p:cNvPr id="44036" name="Rectangle 4"/>
          <p:cNvSpPr>
            <a:spLocks noGrp="1" noRot="1" noChangeAspect="1" noChangeArrowheads="1" noTextEdit="1"/>
          </p:cNvSpPr>
          <p:nvPr>
            <p:ph type="sldImg" idx="2"/>
          </p:nvPr>
        </p:nvSpPr>
        <p:spPr bwMode="auto">
          <a:xfrm>
            <a:off x="917575" y="746125"/>
            <a:ext cx="4972050" cy="3729038"/>
          </a:xfrm>
          <a:prstGeom prst="rect">
            <a:avLst/>
          </a:prstGeom>
          <a:noFill/>
          <a:ln w="9525">
            <a:solidFill>
              <a:srgbClr val="000000"/>
            </a:solidFill>
            <a:miter lim="800000"/>
            <a:headEnd/>
            <a:tailEnd/>
          </a:ln>
        </p:spPr>
      </p:sp>
      <p:sp>
        <p:nvSpPr>
          <p:cNvPr id="36869" name="Rectangle 5"/>
          <p:cNvSpPr>
            <a:spLocks noGrp="1" noChangeArrowheads="1"/>
          </p:cNvSpPr>
          <p:nvPr>
            <p:ph type="body" sz="quarter" idx="3"/>
          </p:nvPr>
        </p:nvSpPr>
        <p:spPr bwMode="auto">
          <a:xfrm>
            <a:off x="681038" y="4722813"/>
            <a:ext cx="5445125" cy="4475162"/>
          </a:xfrm>
          <a:prstGeom prst="rect">
            <a:avLst/>
          </a:prstGeom>
          <a:noFill/>
          <a:ln w="9525">
            <a:noFill/>
            <a:miter lim="800000"/>
            <a:headEnd/>
            <a:tailEnd/>
          </a:ln>
          <a:effectLst/>
        </p:spPr>
        <p:txBody>
          <a:bodyPr vert="horz" wrap="square" lIns="91577" tIns="45789" rIns="91577" bIns="45789"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36870" name="Rectangle 6"/>
          <p:cNvSpPr>
            <a:spLocks noGrp="1" noChangeArrowheads="1"/>
          </p:cNvSpPr>
          <p:nvPr>
            <p:ph type="ftr" sz="quarter" idx="4"/>
          </p:nvPr>
        </p:nvSpPr>
        <p:spPr bwMode="auto">
          <a:xfrm>
            <a:off x="0" y="9444038"/>
            <a:ext cx="2949575" cy="498475"/>
          </a:xfrm>
          <a:prstGeom prst="rect">
            <a:avLst/>
          </a:prstGeom>
          <a:noFill/>
          <a:ln w="9525">
            <a:noFill/>
            <a:miter lim="800000"/>
            <a:headEnd/>
            <a:tailEnd/>
          </a:ln>
          <a:effectLst/>
        </p:spPr>
        <p:txBody>
          <a:bodyPr vert="horz" wrap="square" lIns="91577" tIns="45789" rIns="91577" bIns="45789" numCol="1" anchor="b" anchorCtr="0" compatLnSpc="1">
            <a:prstTxWarp prst="textNoShape">
              <a:avLst/>
            </a:prstTxWarp>
          </a:bodyPr>
          <a:lstStyle>
            <a:lvl1pPr>
              <a:defRPr>
                <a:solidFill>
                  <a:schemeClr val="tx1"/>
                </a:solidFill>
                <a:latin typeface="Arial" pitchFamily="34" charset="0"/>
                <a:ea typeface="+mn-ea"/>
              </a:defRPr>
            </a:lvl1pPr>
          </a:lstStyle>
          <a:p>
            <a:pPr>
              <a:defRPr/>
            </a:pPr>
            <a:endParaRPr lang="en-GB"/>
          </a:p>
        </p:txBody>
      </p:sp>
      <p:sp>
        <p:nvSpPr>
          <p:cNvPr id="36871" name="Rectangle 7"/>
          <p:cNvSpPr>
            <a:spLocks noGrp="1" noChangeArrowheads="1"/>
          </p:cNvSpPr>
          <p:nvPr>
            <p:ph type="sldNum" sz="quarter" idx="5"/>
          </p:nvPr>
        </p:nvSpPr>
        <p:spPr bwMode="auto">
          <a:xfrm>
            <a:off x="3854450" y="9444038"/>
            <a:ext cx="2949575" cy="498475"/>
          </a:xfrm>
          <a:prstGeom prst="rect">
            <a:avLst/>
          </a:prstGeom>
          <a:noFill/>
          <a:ln w="9525">
            <a:noFill/>
            <a:miter lim="800000"/>
            <a:headEnd/>
            <a:tailEnd/>
          </a:ln>
          <a:effectLst/>
        </p:spPr>
        <p:txBody>
          <a:bodyPr vert="horz" wrap="square" lIns="91577" tIns="45789" rIns="91577" bIns="45789" numCol="1" anchor="b" anchorCtr="0" compatLnSpc="1">
            <a:prstTxWarp prst="textNoShape">
              <a:avLst/>
            </a:prstTxWarp>
          </a:bodyPr>
          <a:lstStyle>
            <a:lvl1pPr algn="r">
              <a:defRPr>
                <a:solidFill>
                  <a:schemeClr val="tx1"/>
                </a:solidFill>
                <a:latin typeface="Arial" charset="0"/>
              </a:defRPr>
            </a:lvl1pPr>
          </a:lstStyle>
          <a:p>
            <a:pPr>
              <a:defRPr/>
            </a:pPr>
            <a:fld id="{E7A7CBDB-6237-4F09-890F-78FBE72123F4}" type="slidenum">
              <a:rPr lang="en-GB"/>
              <a:pPr>
                <a:defRPr/>
              </a:pPr>
              <a:t>‹N°›</a:t>
            </a:fld>
            <a:endParaRPr lang="en-GB"/>
          </a:p>
        </p:txBody>
      </p:sp>
    </p:spTree>
    <p:extLst>
      <p:ext uri="{BB962C8B-B14F-4D97-AF65-F5344CB8AC3E}">
        <p14:creationId xmlns:p14="http://schemas.microsoft.com/office/powerpoint/2010/main" xmlns="" val="25851767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pitchFamily="34"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p:spPr>
        <p:txBody>
          <a:bodyPr/>
          <a:lstStyle/>
          <a:p>
            <a:endParaRPr lang="en-US" dirty="0" smtClean="0">
              <a:latin typeface="Arial" charset="0"/>
            </a:endParaRPr>
          </a:p>
        </p:txBody>
      </p:sp>
      <p:sp>
        <p:nvSpPr>
          <p:cNvPr id="45060" name="Slide Number Placeholder 3"/>
          <p:cNvSpPr>
            <a:spLocks noGrp="1"/>
          </p:cNvSpPr>
          <p:nvPr>
            <p:ph type="sldNum" sz="quarter" idx="5"/>
          </p:nvPr>
        </p:nvSpPr>
        <p:spPr>
          <a:noFill/>
        </p:spPr>
        <p:txBody>
          <a:bodyPr/>
          <a:lstStyle/>
          <a:p>
            <a:fld id="{F43EBC67-E9E4-4EAF-9F78-EE1B6CED5A57}" type="slidenum">
              <a:rPr lang="en-GB" smtClean="0"/>
              <a:pPr/>
              <a:t>1</a:t>
            </a:fld>
            <a:endParaRPr lang="en-GB"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a:xfrm>
            <a:off x="582613" y="550863"/>
            <a:ext cx="5708650" cy="4281487"/>
          </a:xfrm>
          <a:solidFill>
            <a:srgbClr val="FFFFFF"/>
          </a:solidFill>
          <a:ln/>
        </p:spPr>
      </p:sp>
      <p:sp>
        <p:nvSpPr>
          <p:cNvPr id="70659" name="Rectangle 3"/>
          <p:cNvSpPr>
            <a:spLocks noGrp="1" noChangeArrowheads="1"/>
          </p:cNvSpPr>
          <p:nvPr>
            <p:ph type="body" idx="1"/>
          </p:nvPr>
        </p:nvSpPr>
        <p:spPr>
          <a:xfrm>
            <a:off x="628650" y="5465763"/>
            <a:ext cx="5800725" cy="207962"/>
          </a:xfrm>
          <a:solidFill>
            <a:srgbClr val="FFFFFF"/>
          </a:solidFill>
          <a:ln>
            <a:solidFill>
              <a:srgbClr val="000000"/>
            </a:solidFill>
          </a:ln>
        </p:spPr>
        <p:txBody>
          <a:bodyPr/>
          <a:lstStyle/>
          <a:p>
            <a:pPr rtl="0" eaLnBrk="0" fontAlgn="base" hangingPunct="0"/>
            <a:r>
              <a:rPr lang="da-DK" sz="1200" b="1" kern="1200" dirty="0" smtClean="0">
                <a:solidFill>
                  <a:schemeClr val="tx1"/>
                </a:solidFill>
                <a:effectLst/>
                <a:latin typeface="Arial" pitchFamily="34" charset="0"/>
                <a:ea typeface="ＭＳ Ｐゴシック" charset="-128"/>
                <a:cs typeface="ＭＳ Ｐゴシック" charset="-128"/>
              </a:rPr>
              <a:t>Expansion </a:t>
            </a:r>
          </a:p>
          <a:p>
            <a:pPr marL="0" marR="0" indent="0" algn="l" defTabSz="914400" rtl="0" eaLnBrk="0" fontAlgn="base" latinLnBrk="0" hangingPunct="0">
              <a:lnSpc>
                <a:spcPct val="100000"/>
              </a:lnSpc>
              <a:spcBef>
                <a:spcPct val="30000"/>
              </a:spcBef>
              <a:spcAft>
                <a:spcPct val="0"/>
              </a:spcAft>
              <a:buClrTx/>
              <a:buSzTx/>
              <a:buFontTx/>
              <a:buNone/>
              <a:tabLst/>
              <a:defRPr/>
            </a:pPr>
            <a:r>
              <a:rPr lang="da-DK" sz="2400" dirty="0" smtClean="0">
                <a:solidFill>
                  <a:schemeClr val="bg2"/>
                </a:solidFill>
                <a:latin typeface="Arial" charset="0"/>
              </a:rPr>
              <a:t>Note uncertainty – we will return to sector</a:t>
            </a:r>
            <a:r>
              <a:rPr lang="da-DK" sz="2400" baseline="0" dirty="0" smtClean="0">
                <a:solidFill>
                  <a:schemeClr val="bg2"/>
                </a:solidFill>
                <a:latin typeface="Arial" charset="0"/>
              </a:rPr>
              <a:t> impacts later</a:t>
            </a:r>
          </a:p>
          <a:p>
            <a:pPr marL="0" marR="0" indent="0" algn="l" defTabSz="914400" rtl="0" eaLnBrk="0" fontAlgn="base" latinLnBrk="0" hangingPunct="0">
              <a:lnSpc>
                <a:spcPct val="100000"/>
              </a:lnSpc>
              <a:spcBef>
                <a:spcPct val="30000"/>
              </a:spcBef>
              <a:spcAft>
                <a:spcPct val="0"/>
              </a:spcAft>
              <a:buClrTx/>
              <a:buSzTx/>
              <a:buFontTx/>
              <a:buNone/>
              <a:tabLst/>
              <a:defRPr/>
            </a:pPr>
            <a:r>
              <a:rPr lang="da-DK" sz="2400" baseline="0" dirty="0" smtClean="0">
                <a:solidFill>
                  <a:schemeClr val="bg2"/>
                </a:solidFill>
                <a:latin typeface="Arial" charset="0"/>
              </a:rPr>
              <a:t>Namibia example – variability is higher 1900-1950 than since 1950 (Raison 2013)</a:t>
            </a:r>
            <a:endParaRPr lang="en-US" sz="2400" dirty="0" smtClean="0">
              <a:solidFill>
                <a:schemeClr val="bg2"/>
              </a:solidFill>
              <a:latin typeface="Arial" charset="0"/>
            </a:endParaRPr>
          </a:p>
          <a:p>
            <a:pPr marL="376238" indent="-376238" defTabSz="957263" eaLnBrk="0" hangingPunct="0">
              <a:lnSpc>
                <a:spcPct val="120000"/>
              </a:lnSpc>
              <a:buFont typeface="Times" charset="0"/>
              <a:buNone/>
            </a:pPr>
            <a:r>
              <a:rPr lang="en-US" sz="2400" b="1" dirty="0" smtClean="0"/>
              <a:t>Changes in average conditions</a:t>
            </a:r>
          </a:p>
          <a:p>
            <a:pPr defTabSz="957263" eaLnBrk="0" hangingPunct="0">
              <a:lnSpc>
                <a:spcPct val="120000"/>
              </a:lnSpc>
            </a:pPr>
            <a:r>
              <a:rPr lang="en-US" sz="2400" dirty="0" smtClean="0"/>
              <a:t>Warmer, wetter, drier, higher sea levels - changes in growing seasons, viable ranges of crops, ecosystems, pests, diseases; greater evaporation, changes in water availability, land loss</a:t>
            </a:r>
            <a:endParaRPr lang="en-US" sz="2400" b="1" dirty="0" smtClean="0"/>
          </a:p>
          <a:p>
            <a:pPr marL="376238" indent="-376238" defTabSz="957263" eaLnBrk="0" hangingPunct="0">
              <a:lnSpc>
                <a:spcPct val="120000"/>
              </a:lnSpc>
              <a:buFont typeface="Times" charset="0"/>
              <a:buNone/>
            </a:pPr>
            <a:r>
              <a:rPr lang="en-US" sz="2400" b="1" dirty="0" smtClean="0"/>
              <a:t>Changes in climatic extremes</a:t>
            </a:r>
          </a:p>
          <a:p>
            <a:pPr defTabSz="957263" eaLnBrk="0" hangingPunct="0">
              <a:lnSpc>
                <a:spcPct val="120000"/>
              </a:lnSpc>
            </a:pPr>
            <a:r>
              <a:rPr lang="en-US" sz="2400" dirty="0" smtClean="0"/>
              <a:t>Heat waves, droughts, precipitation, floods, storm surges, fires; changes in storm tracks &amp; </a:t>
            </a:r>
            <a:r>
              <a:rPr lang="en-US" sz="2400" dirty="0" err="1" smtClean="0"/>
              <a:t>behaviour</a:t>
            </a:r>
            <a:r>
              <a:rPr lang="en-US" sz="2400" dirty="0" smtClean="0"/>
              <a:t> - changes in disaster risks</a:t>
            </a:r>
          </a:p>
          <a:p>
            <a:pPr marL="376238" indent="-376238" defTabSz="957263" eaLnBrk="0" hangingPunct="0">
              <a:lnSpc>
                <a:spcPct val="120000"/>
              </a:lnSpc>
              <a:buFont typeface="Times" charset="0"/>
              <a:buNone/>
            </a:pPr>
            <a:r>
              <a:rPr lang="en-US" sz="2400" b="1" dirty="0" smtClean="0"/>
              <a:t>“Abrupt” changes and “singular” hazards</a:t>
            </a:r>
          </a:p>
          <a:p>
            <a:pPr defTabSz="957263" eaLnBrk="0" hangingPunct="0">
              <a:lnSpc>
                <a:spcPct val="120000"/>
              </a:lnSpc>
            </a:pPr>
            <a:r>
              <a:rPr lang="en-US" sz="2400" dirty="0" smtClean="0"/>
              <a:t>Circulation changes, ecosystem collapse, glacial lake outbursts, arid-humid transitions - rapid &amp; slow onset disasters</a:t>
            </a:r>
          </a:p>
          <a:p>
            <a:pPr marL="376238" indent="-376238" defTabSz="957263" eaLnBrk="0" hangingPunct="0">
              <a:lnSpc>
                <a:spcPct val="120000"/>
              </a:lnSpc>
            </a:pPr>
            <a:r>
              <a:rPr lang="en-US" sz="2400" b="1" dirty="0" smtClean="0"/>
              <a:t>Impacts on</a:t>
            </a:r>
          </a:p>
          <a:p>
            <a:pPr defTabSz="957263" eaLnBrk="0" hangingPunct="0">
              <a:lnSpc>
                <a:spcPct val="120000"/>
              </a:lnSpc>
            </a:pPr>
            <a:r>
              <a:rPr lang="en-US" sz="2400" dirty="0" smtClean="0"/>
              <a:t>Water, food security, health, infrastructure, energy, natural resources, livelihoods, migration, conflict, growth, trade, </a:t>
            </a:r>
            <a:r>
              <a:rPr lang="en-US" sz="2400" dirty="0" err="1" smtClean="0"/>
              <a:t>etc</a:t>
            </a:r>
            <a:endParaRPr lang="en-US" sz="2400" dirty="0" smtClean="0"/>
          </a:p>
          <a:p>
            <a:pPr rtl="0" eaLnBrk="0" fontAlgn="base" hangingPunct="0"/>
            <a:endParaRPr lang="da-DK" sz="2400" dirty="0" smtClean="0">
              <a:effectLst/>
            </a:endParaRPr>
          </a:p>
          <a:p>
            <a:pPr rtl="0" eaLnBrk="0" fontAlgn="base" hangingPunct="0"/>
            <a:endParaRPr lang="da-DK" sz="2400" dirty="0" smtClean="0">
              <a:effectLst/>
            </a:endParaRPr>
          </a:p>
          <a:p>
            <a:pPr rtl="0" eaLnBrk="0" fontAlgn="base" hangingPunct="0"/>
            <a:endParaRPr lang="da-DK" sz="2400" dirty="0" smtClean="0">
              <a:effectLst/>
            </a:endParaRPr>
          </a:p>
          <a:p>
            <a:pPr rtl="0" eaLnBrk="0" fontAlgn="base" hangingPunct="0"/>
            <a:r>
              <a:rPr lang="da-DK" sz="1200" b="1" kern="1200" dirty="0" smtClean="0">
                <a:solidFill>
                  <a:schemeClr val="tx1"/>
                </a:solidFill>
                <a:effectLst/>
                <a:latin typeface="Arial" pitchFamily="34" charset="0"/>
                <a:ea typeface="ＭＳ Ｐゴシック" charset="-128"/>
                <a:cs typeface="ＭＳ Ｐゴシック" charset="-128"/>
              </a:rPr>
              <a:t>Examples:</a:t>
            </a:r>
            <a:endParaRPr lang="da-DK" sz="2400" dirty="0" smtClean="0">
              <a:effectLst/>
            </a:endParaRPr>
          </a:p>
          <a:p>
            <a:pPr rtl="0" eaLnBrk="0" fontAlgn="base" hangingPunct="0"/>
            <a:r>
              <a:rPr lang="da-DK" sz="1200" b="1" kern="1200" dirty="0" smtClean="0">
                <a:solidFill>
                  <a:schemeClr val="tx1"/>
                </a:solidFill>
                <a:effectLst/>
                <a:latin typeface="Arial" pitchFamily="34" charset="0"/>
                <a:ea typeface="ＭＳ Ｐゴシック" charset="-128"/>
                <a:cs typeface="ＭＳ Ｐゴシック" charset="-128"/>
              </a:rPr>
              <a:t>Groupwork</a:t>
            </a:r>
            <a:r>
              <a:rPr lang="da-DK" sz="1200" b="1" kern="1200" baseline="0" dirty="0" smtClean="0">
                <a:solidFill>
                  <a:schemeClr val="tx1"/>
                </a:solidFill>
                <a:effectLst/>
                <a:latin typeface="Arial" pitchFamily="34" charset="0"/>
                <a:ea typeface="ＭＳ Ｐゴシック" charset="-128"/>
                <a:cs typeface="ＭＳ Ｐゴシック" charset="-128"/>
              </a:rPr>
              <a:t> / discussion</a:t>
            </a:r>
            <a:endParaRPr lang="da-DK" sz="2400" dirty="0" smtClean="0">
              <a:effectLst/>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p:spPr>
        <p:txBody>
          <a:bodyPr/>
          <a:lstStyle/>
          <a:p>
            <a:pPr rtl="0" eaLnBrk="0" fontAlgn="base" hangingPunct="0"/>
            <a:r>
              <a:rPr lang="da-DK" sz="1200" b="1" kern="1200" dirty="0" smtClean="0">
                <a:solidFill>
                  <a:schemeClr val="tx1"/>
                </a:solidFill>
                <a:effectLst/>
                <a:latin typeface="Arial" pitchFamily="34" charset="0"/>
                <a:ea typeface="ＭＳ Ｐゴシック" charset="-128"/>
                <a:cs typeface="ＭＳ Ｐゴシック" charset="-128"/>
              </a:rPr>
              <a:t>Expansion </a:t>
            </a:r>
          </a:p>
          <a:p>
            <a:pPr rtl="0" eaLnBrk="0" fontAlgn="base" hangingPunct="0"/>
            <a:endParaRPr lang="da-DK" dirty="0" smtClean="0">
              <a:effectLst/>
            </a:endParaRPr>
          </a:p>
          <a:p>
            <a:pPr rtl="0" eaLnBrk="0" fontAlgn="base" hangingPunct="0"/>
            <a:r>
              <a:rPr lang="da-DK" sz="1200" b="1" kern="1200" dirty="0" smtClean="0">
                <a:solidFill>
                  <a:schemeClr val="tx1"/>
                </a:solidFill>
                <a:effectLst/>
                <a:latin typeface="Arial" pitchFamily="34" charset="0"/>
                <a:ea typeface="ＭＳ Ｐゴシック" charset="-128"/>
                <a:cs typeface="ＭＳ Ｐゴシック" charset="-128"/>
              </a:rPr>
              <a:t>Examples:</a:t>
            </a:r>
            <a:endParaRPr lang="da-DK" dirty="0" smtClean="0">
              <a:effectLst/>
            </a:endParaRPr>
          </a:p>
          <a:p>
            <a:pPr rtl="0" eaLnBrk="0" fontAlgn="base" hangingPunct="0"/>
            <a:r>
              <a:rPr lang="da-DK" sz="1200" b="1" kern="1200" dirty="0" smtClean="0">
                <a:solidFill>
                  <a:schemeClr val="tx1"/>
                </a:solidFill>
                <a:effectLst/>
                <a:latin typeface="Arial" pitchFamily="34" charset="0"/>
                <a:ea typeface="ＭＳ Ｐゴシック" charset="-128"/>
                <a:cs typeface="ＭＳ Ｐゴシック" charset="-128"/>
              </a:rPr>
              <a:t>Groupwork</a:t>
            </a:r>
            <a:r>
              <a:rPr lang="da-DK" sz="1200" b="1" kern="1200" baseline="0" dirty="0" smtClean="0">
                <a:solidFill>
                  <a:schemeClr val="tx1"/>
                </a:solidFill>
                <a:effectLst/>
                <a:latin typeface="Arial" pitchFamily="34" charset="0"/>
                <a:ea typeface="ＭＳ Ｐゴシック" charset="-128"/>
                <a:cs typeface="ＭＳ Ｐゴシック" charset="-128"/>
              </a:rPr>
              <a:t> / discussion</a:t>
            </a:r>
            <a:endParaRPr lang="da-DK" dirty="0" smtClean="0">
              <a:effectLst/>
            </a:endParaRPr>
          </a:p>
          <a:p>
            <a:endParaRPr lang="en-US" dirty="0" smtClean="0">
              <a:latin typeface="Arial" charset="0"/>
            </a:endParaRPr>
          </a:p>
        </p:txBody>
      </p:sp>
      <p:sp>
        <p:nvSpPr>
          <p:cNvPr id="74756" name="Slide Number Placeholder 3"/>
          <p:cNvSpPr>
            <a:spLocks noGrp="1"/>
          </p:cNvSpPr>
          <p:nvPr>
            <p:ph type="sldNum" sz="quarter" idx="5"/>
          </p:nvPr>
        </p:nvSpPr>
        <p:spPr>
          <a:noFill/>
        </p:spPr>
        <p:txBody>
          <a:bodyPr/>
          <a:lstStyle/>
          <a:p>
            <a:fld id="{81DB783D-59E3-4D34-A66A-32CEA640144D}" type="slidenum">
              <a:rPr lang="en-GB" smtClean="0"/>
              <a:pPr/>
              <a:t>11</a:t>
            </a:fld>
            <a:endParaRPr lang="en-GB"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p:spPr>
        <p:txBody>
          <a:bodyPr/>
          <a:lstStyle/>
          <a:p>
            <a:pPr rtl="0" eaLnBrk="0" fontAlgn="base" hangingPunct="0"/>
            <a:r>
              <a:rPr lang="da-DK" sz="1200" b="1" kern="1200" dirty="0" smtClean="0">
                <a:solidFill>
                  <a:schemeClr val="tx1"/>
                </a:solidFill>
                <a:effectLst/>
                <a:latin typeface="Arial" pitchFamily="34" charset="0"/>
                <a:ea typeface="ＭＳ Ｐゴシック" charset="-128"/>
                <a:cs typeface="ＭＳ Ｐゴシック" charset="-128"/>
              </a:rPr>
              <a:t>Expansion </a:t>
            </a:r>
          </a:p>
          <a:p>
            <a:pPr rtl="0" eaLnBrk="0" fontAlgn="base" hangingPunct="0"/>
            <a:endParaRPr lang="da-DK" dirty="0" smtClean="0">
              <a:effectLst/>
            </a:endParaRPr>
          </a:p>
          <a:p>
            <a:pPr rtl="0" eaLnBrk="0" fontAlgn="base" hangingPunct="0"/>
            <a:r>
              <a:rPr lang="da-DK" sz="1200" b="1" kern="1200" dirty="0" smtClean="0">
                <a:solidFill>
                  <a:schemeClr val="tx1"/>
                </a:solidFill>
                <a:effectLst/>
                <a:latin typeface="Arial" pitchFamily="34" charset="0"/>
                <a:ea typeface="ＭＳ Ｐゴシック" charset="-128"/>
                <a:cs typeface="ＭＳ Ｐゴシック" charset="-128"/>
              </a:rPr>
              <a:t>Examples:</a:t>
            </a:r>
            <a:endParaRPr lang="da-DK" dirty="0" smtClean="0">
              <a:effectLst/>
            </a:endParaRPr>
          </a:p>
          <a:p>
            <a:pPr rtl="0" eaLnBrk="0" fontAlgn="base" hangingPunct="0"/>
            <a:r>
              <a:rPr lang="da-DK" sz="1200" b="1" kern="1200" dirty="0" smtClean="0">
                <a:solidFill>
                  <a:schemeClr val="tx1"/>
                </a:solidFill>
                <a:effectLst/>
                <a:latin typeface="Arial" pitchFamily="34" charset="0"/>
                <a:ea typeface="ＭＳ Ｐゴシック" charset="-128"/>
                <a:cs typeface="ＭＳ Ｐゴシック" charset="-128"/>
              </a:rPr>
              <a:t>Groupwork</a:t>
            </a:r>
            <a:r>
              <a:rPr lang="da-DK" sz="1200" b="1" kern="1200" baseline="0" dirty="0" smtClean="0">
                <a:solidFill>
                  <a:schemeClr val="tx1"/>
                </a:solidFill>
                <a:effectLst/>
                <a:latin typeface="Arial" pitchFamily="34" charset="0"/>
                <a:ea typeface="ＭＳ Ｐゴシック" charset="-128"/>
                <a:cs typeface="ＭＳ Ｐゴシック" charset="-128"/>
              </a:rPr>
              <a:t> / discussion</a:t>
            </a:r>
          </a:p>
          <a:p>
            <a:pPr marL="0" marR="0" indent="0" algn="l" defTabSz="914400" rtl="0" eaLnBrk="0" fontAlgn="base" latinLnBrk="0" hangingPunct="0">
              <a:lnSpc>
                <a:spcPct val="100000"/>
              </a:lnSpc>
              <a:spcBef>
                <a:spcPct val="30000"/>
              </a:spcBef>
              <a:spcAft>
                <a:spcPct val="0"/>
              </a:spcAft>
              <a:buClrTx/>
              <a:buSzTx/>
              <a:buFontTx/>
              <a:buNone/>
              <a:tabLst/>
              <a:defRPr/>
            </a:pPr>
            <a:r>
              <a:rPr lang="da-DK" dirty="0" smtClean="0">
                <a:latin typeface="Arial" charset="0"/>
              </a:rPr>
              <a:t>This would be an interactive part – people would go and stand with the view that reflects their position bests (the 9 views would be put as cards at different points around the room). It could also be the basis for role play if one wanted one group to persuade another group (perhaps after the more detailed slides on CC)</a:t>
            </a:r>
            <a:endParaRPr lang="en-US" dirty="0" smtClean="0">
              <a:latin typeface="Arial" charset="0"/>
            </a:endParaRPr>
          </a:p>
          <a:p>
            <a:pPr rtl="0" eaLnBrk="0" fontAlgn="base" hangingPunct="0"/>
            <a:endParaRPr lang="da-DK" dirty="0" smtClean="0">
              <a:effectLst/>
            </a:endParaRPr>
          </a:p>
        </p:txBody>
      </p:sp>
      <p:sp>
        <p:nvSpPr>
          <p:cNvPr id="71684" name="Slide Number Placeholder 3"/>
          <p:cNvSpPr>
            <a:spLocks noGrp="1"/>
          </p:cNvSpPr>
          <p:nvPr>
            <p:ph type="sldNum" sz="quarter" idx="5"/>
          </p:nvPr>
        </p:nvSpPr>
        <p:spPr>
          <a:noFill/>
        </p:spPr>
        <p:txBody>
          <a:bodyPr/>
          <a:lstStyle/>
          <a:p>
            <a:fld id="{6DA9D966-7085-4079-B0B5-56482785DC82}" type="slidenum">
              <a:rPr lang="fr-BE" smtClean="0"/>
              <a:pPr/>
              <a:t>12</a:t>
            </a:fld>
            <a:endParaRPr lang="fr-BE"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xfrm>
            <a:off x="582613" y="550863"/>
            <a:ext cx="5708650" cy="4281487"/>
          </a:xfrm>
          <a:solidFill>
            <a:srgbClr val="FFFFFF"/>
          </a:solidFill>
          <a:ln/>
        </p:spPr>
      </p:sp>
      <p:sp>
        <p:nvSpPr>
          <p:cNvPr id="73731" name="Rectangle 3"/>
          <p:cNvSpPr>
            <a:spLocks noGrp="1" noChangeArrowheads="1"/>
          </p:cNvSpPr>
          <p:nvPr>
            <p:ph type="body" idx="1"/>
          </p:nvPr>
        </p:nvSpPr>
        <p:spPr>
          <a:xfrm>
            <a:off x="628650" y="5465763"/>
            <a:ext cx="5800725" cy="207962"/>
          </a:xfrm>
          <a:solidFill>
            <a:srgbClr val="FFFFFF"/>
          </a:solidFill>
          <a:ln>
            <a:solidFill>
              <a:srgbClr val="000000"/>
            </a:solidFill>
          </a:ln>
        </p:spPr>
        <p:txBody>
          <a:bodyPr/>
          <a:lstStyle/>
          <a:p>
            <a:pPr rtl="0" eaLnBrk="0" fontAlgn="base" hangingPunct="0"/>
            <a:r>
              <a:rPr lang="da-DK" sz="1200" b="1" kern="1200" dirty="0" smtClean="0">
                <a:solidFill>
                  <a:schemeClr val="tx1"/>
                </a:solidFill>
                <a:effectLst/>
                <a:latin typeface="Arial" pitchFamily="34" charset="0"/>
                <a:ea typeface="ＭＳ Ｐゴシック" charset="-128"/>
                <a:cs typeface="ＭＳ Ｐゴシック" charset="-128"/>
              </a:rPr>
              <a:t>Expansion </a:t>
            </a:r>
            <a:r>
              <a:rPr lang="da-DK" sz="1200" b="1" kern="1200" baseline="0" dirty="0" smtClean="0">
                <a:solidFill>
                  <a:schemeClr val="tx1"/>
                </a:solidFill>
                <a:effectLst/>
                <a:latin typeface="Arial" pitchFamily="34" charset="0"/>
                <a:ea typeface="ＭＳ Ｐゴシック" charset="-128"/>
                <a:cs typeface="ＭＳ Ｐゴシック" charset="-128"/>
              </a:rPr>
              <a:t> - </a:t>
            </a:r>
            <a:r>
              <a:rPr lang="da-DK" sz="1200" b="0" kern="1200" dirty="0" smtClean="0">
                <a:solidFill>
                  <a:schemeClr val="tx1"/>
                </a:solidFill>
                <a:effectLst/>
                <a:latin typeface="Arial" pitchFamily="34" charset="0"/>
                <a:ea typeface="ＭＳ Ｐゴシック" charset="-128"/>
              </a:rPr>
              <a:t>See UNEP global emissions</a:t>
            </a:r>
            <a:r>
              <a:rPr lang="da-DK" sz="1200" b="0" kern="1200" baseline="0" dirty="0" smtClean="0">
                <a:solidFill>
                  <a:schemeClr val="tx1"/>
                </a:solidFill>
                <a:effectLst/>
                <a:latin typeface="Arial" pitchFamily="34" charset="0"/>
                <a:ea typeface="ＭＳ Ｐゴシック" charset="-128"/>
              </a:rPr>
              <a:t> report 2012</a:t>
            </a:r>
          </a:p>
          <a:p>
            <a:r>
              <a:rPr lang="en-US" sz="1200" b="0" i="0" u="none" strike="noStrike" kern="1200" baseline="0" dirty="0" smtClean="0">
                <a:solidFill>
                  <a:schemeClr val="tx1"/>
                </a:solidFill>
                <a:latin typeface="Arial" pitchFamily="34" charset="0"/>
                <a:ea typeface="ＭＳ Ｐゴシック" charset="-128"/>
                <a:cs typeface="ＭＳ Ｐゴシック" charset="-128"/>
              </a:rPr>
              <a:t>Climate change represents one of the greatest challenges but also an inordinate opportunity to </a:t>
            </a:r>
            <a:r>
              <a:rPr lang="en-US" sz="1200" b="0" i="0" u="none" strike="noStrike" kern="1200" baseline="0" dirty="0" err="1" smtClean="0">
                <a:solidFill>
                  <a:schemeClr val="tx1"/>
                </a:solidFill>
                <a:latin typeface="Arial" pitchFamily="34" charset="0"/>
                <a:ea typeface="ＭＳ Ｐゴシック" charset="-128"/>
                <a:cs typeface="ＭＳ Ｐゴシック" charset="-128"/>
              </a:rPr>
              <a:t>catalyse</a:t>
            </a:r>
            <a:r>
              <a:rPr lang="en-US" sz="1200" b="0" i="0" u="none" strike="noStrike" kern="1200" baseline="0" dirty="0" smtClean="0">
                <a:solidFill>
                  <a:schemeClr val="tx1"/>
                </a:solidFill>
                <a:latin typeface="Arial" pitchFamily="34" charset="0"/>
                <a:ea typeface="ＭＳ Ｐゴシック" charset="-128"/>
                <a:cs typeface="ＭＳ Ｐゴシック" charset="-128"/>
              </a:rPr>
              <a:t> a transition to a low carbon, </a:t>
            </a:r>
            <a:r>
              <a:rPr lang="da-DK" sz="1200" b="0" i="0" u="none" strike="noStrike" kern="1200" baseline="0" dirty="0" smtClean="0">
                <a:solidFill>
                  <a:schemeClr val="tx1"/>
                </a:solidFill>
                <a:latin typeface="Arial" pitchFamily="34" charset="0"/>
                <a:ea typeface="ＭＳ Ｐゴシック" charset="-128"/>
                <a:cs typeface="ＭＳ Ｐゴシック" charset="-128"/>
              </a:rPr>
              <a:t>resource-efficient Green Economy.</a:t>
            </a:r>
          </a:p>
          <a:p>
            <a:r>
              <a:rPr lang="en-US" sz="1200" b="0" i="0" u="none" strike="noStrike" kern="1200" baseline="0" dirty="0" smtClean="0">
                <a:solidFill>
                  <a:schemeClr val="tx1"/>
                </a:solidFill>
                <a:latin typeface="Arial" pitchFamily="34" charset="0"/>
                <a:ea typeface="ＭＳ Ｐゴシック" charset="-128"/>
                <a:cs typeface="ＭＳ Ｐゴシック" charset="-128"/>
              </a:rPr>
              <a:t>This report informs Governments and the wider community on how far a response to climate change has progressed over the past 12 months, and thus how far the world is on track to meet wider goals.</a:t>
            </a:r>
          </a:p>
          <a:p>
            <a:endParaRPr lang="en-US" sz="1200" b="0" i="0" u="none" strike="noStrike" kern="1200" baseline="0" dirty="0" smtClean="0">
              <a:solidFill>
                <a:schemeClr val="tx1"/>
              </a:solidFill>
              <a:latin typeface="Arial" pitchFamily="34" charset="0"/>
              <a:ea typeface="ＭＳ Ｐゴシック" charset="-128"/>
              <a:cs typeface="ＭＳ Ｐゴシック" charset="-128"/>
            </a:endParaRPr>
          </a:p>
          <a:p>
            <a:r>
              <a:rPr lang="en-US" sz="1200" b="0" i="0" u="none" strike="noStrike" kern="1200" baseline="0" dirty="0" smtClean="0">
                <a:solidFill>
                  <a:schemeClr val="tx1"/>
                </a:solidFill>
                <a:latin typeface="Arial" pitchFamily="34" charset="0"/>
                <a:ea typeface="ＭＳ Ｐゴシック" charset="-128"/>
                <a:cs typeface="ＭＳ Ｐゴシック" charset="-128"/>
              </a:rPr>
              <a:t>The pledges associated with the Copenhagen Accord of 2009 are the point of departure for this report. What might be achieved in terms of limiting a global temperature rise to 2° C or less in the twenty-first century and in terms of setting the stage for a Green Economy? And what remains to be done—what is the gap between scientific</a:t>
            </a:r>
          </a:p>
          <a:p>
            <a:r>
              <a:rPr lang="en-US" sz="1200" b="0" i="0" u="none" strike="noStrike" kern="1200" baseline="0" dirty="0" smtClean="0">
                <a:solidFill>
                  <a:schemeClr val="tx1"/>
                </a:solidFill>
                <a:latin typeface="Arial" pitchFamily="34" charset="0"/>
                <a:ea typeface="ＭＳ Ｐゴシック" charset="-128"/>
                <a:cs typeface="ＭＳ Ｐゴシック" charset="-128"/>
              </a:rPr>
              <a:t>reality and the current level of ambition of nations? The analysis focuses on where global emissions need to be in around 10 years time to be in line with what the science says is consistent with the 2° C or 1.5° C limits, and where we expect to be as a result of the </a:t>
            </a:r>
            <a:r>
              <a:rPr lang="en-US" sz="1200" b="0" i="0" u="none" strike="noStrike" kern="1200" baseline="0" dirty="0" err="1" smtClean="0">
                <a:solidFill>
                  <a:schemeClr val="tx1"/>
                </a:solidFill>
                <a:latin typeface="Arial" pitchFamily="34" charset="0"/>
                <a:ea typeface="ＭＳ Ｐゴシック" charset="-128"/>
                <a:cs typeface="ＭＳ Ｐゴシック" charset="-128"/>
              </a:rPr>
              <a:t>pledges.If</a:t>
            </a:r>
            <a:r>
              <a:rPr lang="en-US" sz="1200" b="0" i="0" u="none" strike="noStrike" kern="1200" baseline="0" dirty="0" smtClean="0">
                <a:solidFill>
                  <a:schemeClr val="tx1"/>
                </a:solidFill>
                <a:latin typeface="Arial" pitchFamily="34" charset="0"/>
                <a:ea typeface="ＭＳ Ｐゴシック" charset="-128"/>
                <a:cs typeface="ＭＳ Ｐゴシック" charset="-128"/>
              </a:rPr>
              <a:t> the highest ambitions of all countries associated with the</a:t>
            </a:r>
          </a:p>
          <a:p>
            <a:r>
              <a:rPr lang="en-US" sz="1200" b="0" i="0" u="none" strike="noStrike" kern="1200" baseline="0" dirty="0" smtClean="0">
                <a:solidFill>
                  <a:schemeClr val="tx1"/>
                </a:solidFill>
                <a:latin typeface="Arial" pitchFamily="34" charset="0"/>
                <a:ea typeface="ＭＳ Ｐゴシック" charset="-128"/>
                <a:cs typeface="ＭＳ Ｐゴシック" charset="-128"/>
              </a:rPr>
              <a:t>Copenhagen Accord are implemented and supported, annual</a:t>
            </a:r>
          </a:p>
          <a:p>
            <a:r>
              <a:rPr lang="en-US" sz="1200" b="0" i="0" u="none" strike="noStrike" kern="1200" baseline="0" dirty="0" smtClean="0">
                <a:solidFill>
                  <a:schemeClr val="tx1"/>
                </a:solidFill>
                <a:latin typeface="Arial" pitchFamily="34" charset="0"/>
                <a:ea typeface="ＭＳ Ｐゴシック" charset="-128"/>
                <a:cs typeface="ＭＳ Ｐゴシック" charset="-128"/>
              </a:rPr>
              <a:t>emissions of greenhouse gases could be cut, on average, by around 7</a:t>
            </a:r>
          </a:p>
          <a:p>
            <a:r>
              <a:rPr lang="en-US" sz="1200" b="0" i="0" u="none" strike="noStrike" kern="1200" baseline="0" dirty="0" err="1" smtClean="0">
                <a:solidFill>
                  <a:schemeClr val="tx1"/>
                </a:solidFill>
                <a:latin typeface="Arial" pitchFamily="34" charset="0"/>
                <a:ea typeface="ＭＳ Ｐゴシック" charset="-128"/>
                <a:cs typeface="ＭＳ Ｐゴシック" charset="-128"/>
              </a:rPr>
              <a:t>gigatons</a:t>
            </a:r>
            <a:r>
              <a:rPr lang="en-US" sz="1200" b="0" i="0" u="none" strike="noStrike" kern="1200" baseline="0" dirty="0" smtClean="0">
                <a:solidFill>
                  <a:schemeClr val="tx1"/>
                </a:solidFill>
                <a:latin typeface="Arial" pitchFamily="34" charset="0"/>
                <a:ea typeface="ＭＳ Ｐゴシック" charset="-128"/>
                <a:cs typeface="ＭＳ Ｐゴシック" charset="-128"/>
              </a:rPr>
              <a:t> (</a:t>
            </a:r>
            <a:r>
              <a:rPr lang="en-US" sz="1200" b="0" i="0" u="none" strike="noStrike" kern="1200" baseline="0" dirty="0" err="1" smtClean="0">
                <a:solidFill>
                  <a:schemeClr val="tx1"/>
                </a:solidFill>
                <a:latin typeface="Arial" pitchFamily="34" charset="0"/>
                <a:ea typeface="ＭＳ Ｐゴシック" charset="-128"/>
                <a:cs typeface="ＭＳ Ｐゴシック" charset="-128"/>
              </a:rPr>
              <a:t>Gt</a:t>
            </a:r>
            <a:r>
              <a:rPr lang="en-US" sz="1200" b="0" i="0" u="none" strike="noStrike" kern="1200" baseline="0" dirty="0" smtClean="0">
                <a:solidFill>
                  <a:schemeClr val="tx1"/>
                </a:solidFill>
                <a:latin typeface="Arial" pitchFamily="34" charset="0"/>
                <a:ea typeface="ＭＳ Ｐゴシック" charset="-128"/>
                <a:cs typeface="ＭＳ Ｐゴシック" charset="-128"/>
              </a:rPr>
              <a:t>) of CO2 equivalent by 2020.</a:t>
            </a:r>
          </a:p>
          <a:p>
            <a:r>
              <a:rPr lang="en-US" sz="1200" b="0" i="0" u="none" strike="noStrike" kern="1200" baseline="0" dirty="0" smtClean="0">
                <a:solidFill>
                  <a:schemeClr val="tx1"/>
                </a:solidFill>
                <a:latin typeface="Arial" pitchFamily="34" charset="0"/>
                <a:ea typeface="ＭＳ Ｐゴシック" charset="-128"/>
                <a:cs typeface="ＭＳ Ｐゴシック" charset="-128"/>
              </a:rPr>
              <a:t>Without this action, it is likely that a business-as-usual scenario would</a:t>
            </a:r>
          </a:p>
          <a:p>
            <a:r>
              <a:rPr lang="en-US" sz="1200" b="0" i="0" u="none" strike="noStrike" kern="1200" baseline="0" dirty="0" smtClean="0">
                <a:solidFill>
                  <a:schemeClr val="tx1"/>
                </a:solidFill>
                <a:latin typeface="Arial" pitchFamily="34" charset="0"/>
                <a:ea typeface="ＭＳ Ｐゴシック" charset="-128"/>
                <a:cs typeface="ＭＳ Ｐゴシック" charset="-128"/>
              </a:rPr>
              <a:t>see emissions rise to an average of around 56 </a:t>
            </a:r>
            <a:r>
              <a:rPr lang="en-US" sz="1200" b="0" i="0" u="none" strike="noStrike" kern="1200" baseline="0" dirty="0" err="1" smtClean="0">
                <a:solidFill>
                  <a:schemeClr val="tx1"/>
                </a:solidFill>
                <a:latin typeface="Arial" pitchFamily="34" charset="0"/>
                <a:ea typeface="ＭＳ Ｐゴシック" charset="-128"/>
                <a:cs typeface="ＭＳ Ｐゴシック" charset="-128"/>
              </a:rPr>
              <a:t>Gt</a:t>
            </a:r>
            <a:r>
              <a:rPr lang="en-US" sz="1200" b="0" i="0" u="none" strike="noStrike" kern="1200" baseline="0" dirty="0" smtClean="0">
                <a:solidFill>
                  <a:schemeClr val="tx1"/>
                </a:solidFill>
                <a:latin typeface="Arial" pitchFamily="34" charset="0"/>
                <a:ea typeface="ＭＳ Ｐゴシック" charset="-128"/>
                <a:cs typeface="ＭＳ Ｐゴシック" charset="-128"/>
              </a:rPr>
              <a:t> of CO2 equivalent</a:t>
            </a:r>
          </a:p>
          <a:p>
            <a:r>
              <a:rPr lang="en-US" sz="1200" b="0" i="0" u="none" strike="noStrike" kern="1200" baseline="0" dirty="0" smtClean="0">
                <a:solidFill>
                  <a:schemeClr val="tx1"/>
                </a:solidFill>
                <a:latin typeface="Arial" pitchFamily="34" charset="0"/>
                <a:ea typeface="ＭＳ Ｐゴシック" charset="-128"/>
                <a:cs typeface="ＭＳ Ｐゴシック" charset="-128"/>
              </a:rPr>
              <a:t>by around 2020. Cuts in annual emissions to around 49 </a:t>
            </a:r>
            <a:r>
              <a:rPr lang="en-US" sz="1200" b="0" i="0" u="none" strike="noStrike" kern="1200" baseline="0" dirty="0" err="1" smtClean="0">
                <a:solidFill>
                  <a:schemeClr val="tx1"/>
                </a:solidFill>
                <a:latin typeface="Arial" pitchFamily="34" charset="0"/>
                <a:ea typeface="ＭＳ Ｐゴシック" charset="-128"/>
                <a:cs typeface="ＭＳ Ｐゴシック" charset="-128"/>
              </a:rPr>
              <a:t>Gt</a:t>
            </a:r>
            <a:r>
              <a:rPr lang="en-US" sz="1200" b="0" i="0" u="none" strike="noStrike" kern="1200" baseline="0" dirty="0" smtClean="0">
                <a:solidFill>
                  <a:schemeClr val="tx1"/>
                </a:solidFill>
                <a:latin typeface="Arial" pitchFamily="34" charset="0"/>
                <a:ea typeface="ＭＳ Ｐゴシック" charset="-128"/>
                <a:cs typeface="ＭＳ Ｐゴシック" charset="-128"/>
              </a:rPr>
              <a:t> of CO2</a:t>
            </a:r>
          </a:p>
          <a:p>
            <a:r>
              <a:rPr lang="en-US" sz="1200" b="0" i="0" u="none" strike="noStrike" kern="1200" baseline="0" dirty="0" smtClean="0">
                <a:solidFill>
                  <a:schemeClr val="tx1"/>
                </a:solidFill>
                <a:latin typeface="Arial" pitchFamily="34" charset="0"/>
                <a:ea typeface="ＭＳ Ｐゴシック" charset="-128"/>
                <a:cs typeface="ＭＳ Ｐゴシック" charset="-128"/>
              </a:rPr>
              <a:t>equivalent would still however leave a gap of around 5 </a:t>
            </a:r>
            <a:r>
              <a:rPr lang="en-US" sz="1200" b="0" i="0" u="none" strike="noStrike" kern="1200" baseline="0" dirty="0" err="1" smtClean="0">
                <a:solidFill>
                  <a:schemeClr val="tx1"/>
                </a:solidFill>
                <a:latin typeface="Arial" pitchFamily="34" charset="0"/>
                <a:ea typeface="ＭＳ Ｐゴシック" charset="-128"/>
                <a:cs typeface="ＭＳ Ｐゴシック" charset="-128"/>
              </a:rPr>
              <a:t>Gt</a:t>
            </a:r>
            <a:r>
              <a:rPr lang="en-US" sz="1200" b="0" i="0" u="none" strike="noStrike" kern="1200" baseline="0" dirty="0" smtClean="0">
                <a:solidFill>
                  <a:schemeClr val="tx1"/>
                </a:solidFill>
                <a:latin typeface="Arial" pitchFamily="34" charset="0"/>
                <a:ea typeface="ＭＳ Ｐゴシック" charset="-128"/>
                <a:cs typeface="ＭＳ Ｐゴシック" charset="-128"/>
              </a:rPr>
              <a:t> compared</a:t>
            </a:r>
          </a:p>
          <a:p>
            <a:r>
              <a:rPr lang="en-US" sz="1200" b="0" i="0" u="none" strike="noStrike" kern="1200" baseline="0" dirty="0" smtClean="0">
                <a:solidFill>
                  <a:schemeClr val="tx1"/>
                </a:solidFill>
                <a:latin typeface="Arial" pitchFamily="34" charset="0"/>
                <a:ea typeface="ＭＳ Ｐゴシック" charset="-128"/>
                <a:cs typeface="ＭＳ Ｐゴシック" charset="-128"/>
              </a:rPr>
              <a:t>with where we need to be—a gap equal to the total emissions of the</a:t>
            </a:r>
          </a:p>
          <a:p>
            <a:r>
              <a:rPr lang="en-US" sz="1200" b="0" i="0" u="none" strike="noStrike" kern="1200" baseline="0" dirty="0" smtClean="0">
                <a:solidFill>
                  <a:schemeClr val="tx1"/>
                </a:solidFill>
                <a:latin typeface="Arial" pitchFamily="34" charset="0"/>
                <a:ea typeface="ＭＳ Ｐゴシック" charset="-128"/>
                <a:cs typeface="ＭＳ Ｐゴシック" charset="-128"/>
              </a:rPr>
              <a:t>world’s cars, buses and trucks in 2005.</a:t>
            </a:r>
          </a:p>
          <a:p>
            <a:r>
              <a:rPr lang="en-US" sz="1200" b="0" i="0" u="none" strike="noStrike" kern="1200" baseline="0" dirty="0" smtClean="0">
                <a:solidFill>
                  <a:schemeClr val="tx1"/>
                </a:solidFill>
                <a:latin typeface="Arial" pitchFamily="34" charset="0"/>
                <a:ea typeface="ＭＳ Ｐゴシック" charset="-128"/>
                <a:cs typeface="ＭＳ Ｐゴシック" charset="-128"/>
              </a:rPr>
              <a:t>That is because the experts estimate that emissions need to be around</a:t>
            </a:r>
          </a:p>
          <a:p>
            <a:r>
              <a:rPr lang="en-US" sz="1200" b="0" i="0" u="none" strike="noStrike" kern="1200" baseline="0" dirty="0" smtClean="0">
                <a:solidFill>
                  <a:schemeClr val="tx1"/>
                </a:solidFill>
                <a:latin typeface="Arial" pitchFamily="34" charset="0"/>
                <a:ea typeface="ＭＳ Ｐゴシック" charset="-128"/>
                <a:cs typeface="ＭＳ Ｐゴシック" charset="-128"/>
              </a:rPr>
              <a:t>44 </a:t>
            </a:r>
            <a:r>
              <a:rPr lang="en-US" sz="1200" b="0" i="0" u="none" strike="noStrike" kern="1200" baseline="0" dirty="0" err="1" smtClean="0">
                <a:solidFill>
                  <a:schemeClr val="tx1"/>
                </a:solidFill>
                <a:latin typeface="Arial" pitchFamily="34" charset="0"/>
                <a:ea typeface="ＭＳ Ｐゴシック" charset="-128"/>
                <a:cs typeface="ＭＳ Ｐゴシック" charset="-128"/>
              </a:rPr>
              <a:t>Gt</a:t>
            </a:r>
            <a:r>
              <a:rPr lang="en-US" sz="1200" b="0" i="0" u="none" strike="noStrike" kern="1200" baseline="0" dirty="0" smtClean="0">
                <a:solidFill>
                  <a:schemeClr val="tx1"/>
                </a:solidFill>
                <a:latin typeface="Arial" pitchFamily="34" charset="0"/>
                <a:ea typeface="ＭＳ Ｐゴシック" charset="-128"/>
                <a:cs typeface="ＭＳ Ｐゴシック" charset="-128"/>
              </a:rPr>
              <a:t> of CO2 equivalent by 2020 to have a likely chance of pegging</a:t>
            </a:r>
          </a:p>
          <a:p>
            <a:r>
              <a:rPr lang="en-US" sz="1200" b="0" i="0" u="none" strike="noStrike" kern="1200" baseline="0" dirty="0" smtClean="0">
                <a:solidFill>
                  <a:schemeClr val="tx1"/>
                </a:solidFill>
                <a:latin typeface="Arial" pitchFamily="34" charset="0"/>
                <a:ea typeface="ＭＳ Ｐゴシック" charset="-128"/>
                <a:cs typeface="ＭＳ Ｐゴシック" charset="-128"/>
              </a:rPr>
              <a:t>temperatures to 2° C or less.</a:t>
            </a:r>
          </a:p>
          <a:p>
            <a:r>
              <a:rPr lang="en-US" sz="1200" b="0" i="0" u="none" strike="noStrike" kern="1200" baseline="0" dirty="0" smtClean="0">
                <a:solidFill>
                  <a:schemeClr val="tx1"/>
                </a:solidFill>
                <a:latin typeface="Arial" pitchFamily="34" charset="0"/>
                <a:ea typeface="ＭＳ Ｐゴシック" charset="-128"/>
                <a:cs typeface="ＭＳ Ｐゴシック" charset="-128"/>
              </a:rPr>
              <a:t>However, if only the lowest ambition pledges are implemented, and if</a:t>
            </a:r>
          </a:p>
          <a:p>
            <a:r>
              <a:rPr lang="en-US" sz="1200" b="0" i="0" u="none" strike="noStrike" kern="1200" baseline="0" dirty="0" smtClean="0">
                <a:solidFill>
                  <a:schemeClr val="tx1"/>
                </a:solidFill>
                <a:latin typeface="Arial" pitchFamily="34" charset="0"/>
                <a:ea typeface="ＭＳ Ｐゴシック" charset="-128"/>
                <a:cs typeface="ＭＳ Ｐゴシック" charset="-128"/>
              </a:rPr>
              <a:t>no clear rules are set in the negotiations, emissions could be around</a:t>
            </a:r>
          </a:p>
          <a:p>
            <a:r>
              <a:rPr lang="en-US" sz="1200" b="0" i="0" u="none" strike="noStrike" kern="1200" baseline="0" dirty="0" smtClean="0">
                <a:solidFill>
                  <a:schemeClr val="tx1"/>
                </a:solidFill>
                <a:latin typeface="Arial" pitchFamily="34" charset="0"/>
                <a:ea typeface="ＭＳ Ｐゴシック" charset="-128"/>
                <a:cs typeface="ＭＳ Ｐゴシック" charset="-128"/>
              </a:rPr>
              <a:t>53 </a:t>
            </a:r>
            <a:r>
              <a:rPr lang="en-US" sz="1200" b="0" i="0" u="none" strike="noStrike" kern="1200" baseline="0" dirty="0" err="1" smtClean="0">
                <a:solidFill>
                  <a:schemeClr val="tx1"/>
                </a:solidFill>
                <a:latin typeface="Arial" pitchFamily="34" charset="0"/>
                <a:ea typeface="ＭＳ Ｐゴシック" charset="-128"/>
                <a:cs typeface="ＭＳ Ｐゴシック" charset="-128"/>
              </a:rPr>
              <a:t>Gt</a:t>
            </a:r>
            <a:r>
              <a:rPr lang="en-US" sz="1200" b="0" i="0" u="none" strike="noStrike" kern="1200" baseline="0" dirty="0" smtClean="0">
                <a:solidFill>
                  <a:schemeClr val="tx1"/>
                </a:solidFill>
                <a:latin typeface="Arial" pitchFamily="34" charset="0"/>
                <a:ea typeface="ＭＳ Ｐゴシック" charset="-128"/>
                <a:cs typeface="ＭＳ Ｐゴシック" charset="-128"/>
              </a:rPr>
              <a:t> of CO2 equivalent in 2020—not that different from business as</a:t>
            </a:r>
          </a:p>
          <a:p>
            <a:r>
              <a:rPr lang="en-US" sz="1200" b="0" i="0" u="none" strike="noStrike" kern="1200" baseline="0" dirty="0" smtClean="0">
                <a:solidFill>
                  <a:schemeClr val="tx1"/>
                </a:solidFill>
                <a:latin typeface="Arial" pitchFamily="34" charset="0"/>
                <a:ea typeface="ＭＳ Ｐゴシック" charset="-128"/>
                <a:cs typeface="ＭＳ Ｐゴシック" charset="-128"/>
              </a:rPr>
              <a:t>usual—so the rules set in the negotiations clearly matter.</a:t>
            </a:r>
          </a:p>
          <a:p>
            <a:r>
              <a:rPr lang="en-US" sz="1200" b="0" i="0" u="none" strike="noStrike" kern="1200" baseline="0" dirty="0" smtClean="0">
                <a:solidFill>
                  <a:schemeClr val="tx1"/>
                </a:solidFill>
                <a:latin typeface="Arial" pitchFamily="34" charset="0"/>
                <a:ea typeface="ＭＳ Ｐゴシック" charset="-128"/>
                <a:cs typeface="ＭＳ Ｐゴシック" charset="-128"/>
              </a:rPr>
              <a:t>This report, the result of an unprecedented partnership between</a:t>
            </a:r>
          </a:p>
          <a:p>
            <a:r>
              <a:rPr lang="en-US" sz="1200" b="0" i="0" u="none" strike="noStrike" kern="1200" baseline="0" dirty="0" smtClean="0">
                <a:solidFill>
                  <a:schemeClr val="tx1"/>
                </a:solidFill>
                <a:latin typeface="Arial" pitchFamily="34" charset="0"/>
                <a:ea typeface="ＭＳ Ｐゴシック" charset="-128"/>
                <a:cs typeface="ＭＳ Ｐゴシック" charset="-128"/>
              </a:rPr>
              <a:t>UNEP and individuals from 25 leading research </a:t>
            </a:r>
            <a:r>
              <a:rPr lang="en-US" sz="1200" b="0" i="0" u="none" strike="noStrike" kern="1200" baseline="0" dirty="0" err="1" smtClean="0">
                <a:solidFill>
                  <a:schemeClr val="tx1"/>
                </a:solidFill>
                <a:latin typeface="Arial" pitchFamily="34" charset="0"/>
                <a:ea typeface="ＭＳ Ｐゴシック" charset="-128"/>
                <a:cs typeface="ＭＳ Ｐゴシック" charset="-128"/>
              </a:rPr>
              <a:t>centres</a:t>
            </a:r>
            <a:r>
              <a:rPr lang="en-US" sz="1200" b="0" i="0" u="none" strike="noStrike" kern="1200" baseline="0" dirty="0" smtClean="0">
                <a:solidFill>
                  <a:schemeClr val="tx1"/>
                </a:solidFill>
                <a:latin typeface="Arial" pitchFamily="34" charset="0"/>
                <a:ea typeface="ＭＳ Ｐゴシック" charset="-128"/>
                <a:cs typeface="ＭＳ Ｐゴシック" charset="-128"/>
              </a:rPr>
              <a:t>, underlines the</a:t>
            </a:r>
          </a:p>
          <a:p>
            <a:r>
              <a:rPr lang="da-DK" sz="1200" b="0" i="0" u="none" strike="noStrike" kern="1200" baseline="0" dirty="0" smtClean="0">
                <a:solidFill>
                  <a:schemeClr val="tx1"/>
                </a:solidFill>
                <a:latin typeface="Arial" pitchFamily="34" charset="0"/>
                <a:ea typeface="ＭＳ Ｐゴシック" charset="-128"/>
                <a:cs typeface="ＭＳ Ｐゴシック" charset="-128"/>
              </a:rPr>
              <a:t>complexity of various scenarios.</a:t>
            </a:r>
          </a:p>
          <a:p>
            <a:r>
              <a:rPr lang="en-US" sz="1200" b="0" i="1" u="none" strike="noStrike" kern="1200" baseline="0" dirty="0" smtClean="0">
                <a:solidFill>
                  <a:schemeClr val="tx1"/>
                </a:solidFill>
                <a:latin typeface="Arial" pitchFamily="34" charset="0"/>
                <a:ea typeface="ＭＳ Ｐゴシック" charset="-128"/>
                <a:cs typeface="ＭＳ Ｐゴシック" charset="-128"/>
              </a:rPr>
              <a:t>The Emissions Gap Report </a:t>
            </a:r>
            <a:r>
              <a:rPr lang="en-US" sz="1200" b="0" i="0" u="none" strike="noStrike" kern="1200" baseline="0" dirty="0" smtClean="0">
                <a:solidFill>
                  <a:schemeClr val="tx1"/>
                </a:solidFill>
                <a:latin typeface="Arial" pitchFamily="34" charset="0"/>
                <a:ea typeface="ＭＳ Ｐゴシック" charset="-128"/>
                <a:cs typeface="ＭＳ Ｐゴシック" charset="-128"/>
              </a:rPr>
              <a:t>emphasizes that tackling climate change is</a:t>
            </a:r>
          </a:p>
          <a:p>
            <a:r>
              <a:rPr lang="en-US" sz="1200" b="0" i="0" u="none" strike="noStrike" kern="1200" baseline="0" dirty="0" smtClean="0">
                <a:solidFill>
                  <a:schemeClr val="tx1"/>
                </a:solidFill>
                <a:latin typeface="Arial" pitchFamily="34" charset="0"/>
                <a:ea typeface="ＭＳ Ｐゴシック" charset="-128"/>
                <a:cs typeface="ＭＳ Ｐゴシック" charset="-128"/>
              </a:rPr>
              <a:t>still manageable, if leadership is shown. In Cancun action on financing,</a:t>
            </a:r>
          </a:p>
          <a:p>
            <a:r>
              <a:rPr lang="en-US" sz="1200" b="0" i="0" u="none" strike="noStrike" kern="1200" baseline="0" dirty="0" smtClean="0">
                <a:solidFill>
                  <a:schemeClr val="tx1"/>
                </a:solidFill>
                <a:latin typeface="Arial" pitchFamily="34" charset="0"/>
                <a:ea typeface="ＭＳ Ｐゴシック" charset="-128"/>
                <a:cs typeface="ＭＳ Ｐゴシック" charset="-128"/>
              </a:rPr>
              <a:t>mitigation and adaptation need to mature and move forward—</a:t>
            </a:r>
          </a:p>
          <a:p>
            <a:r>
              <a:rPr lang="en-US" sz="1200" b="0" i="0" u="none" strike="noStrike" kern="1200" baseline="0" dirty="0" smtClean="0">
                <a:solidFill>
                  <a:schemeClr val="tx1"/>
                </a:solidFill>
                <a:latin typeface="Arial" pitchFamily="34" charset="0"/>
                <a:ea typeface="ＭＳ Ｐゴシック" charset="-128"/>
                <a:cs typeface="ＭＳ Ｐゴシック" charset="-128"/>
              </a:rPr>
              <a:t>supported perhaps by action on non-CO2 pollutants such as methane</a:t>
            </a:r>
          </a:p>
          <a:p>
            <a:r>
              <a:rPr lang="en-US" sz="1200" b="0" i="0" u="none" strike="noStrike" kern="1200" baseline="0" dirty="0" smtClean="0">
                <a:solidFill>
                  <a:schemeClr val="tx1"/>
                </a:solidFill>
                <a:latin typeface="Arial" pitchFamily="34" charset="0"/>
                <a:ea typeface="ＭＳ Ｐゴシック" charset="-128"/>
                <a:cs typeface="ＭＳ Ｐゴシック" charset="-128"/>
              </a:rPr>
              <a:t>from rubbish tips to black carbon emissions.</a:t>
            </a:r>
          </a:p>
          <a:p>
            <a:r>
              <a:rPr lang="en-US" sz="1200" b="0" i="0" u="none" strike="noStrike" kern="1200" baseline="0" dirty="0" smtClean="0">
                <a:solidFill>
                  <a:schemeClr val="tx1"/>
                </a:solidFill>
                <a:latin typeface="Arial" pitchFamily="34" charset="0"/>
                <a:ea typeface="ＭＳ Ｐゴシック" charset="-128"/>
                <a:cs typeface="ＭＳ Ｐゴシック" charset="-128"/>
              </a:rPr>
              <a:t>Above all, Cancun must demonstrate to society as a whole that</a:t>
            </a:r>
          </a:p>
          <a:p>
            <a:r>
              <a:rPr lang="en-US" sz="1200" b="0" i="0" u="none" strike="noStrike" kern="1200" baseline="0" dirty="0" smtClean="0">
                <a:solidFill>
                  <a:schemeClr val="tx1"/>
                </a:solidFill>
                <a:latin typeface="Arial" pitchFamily="34" charset="0"/>
                <a:ea typeface="ＭＳ Ｐゴシック" charset="-128"/>
                <a:cs typeface="ＭＳ Ｐゴシック" charset="-128"/>
              </a:rPr>
              <a:t>Governments understand the gaps left by Copenhagen. But at the</a:t>
            </a:r>
          </a:p>
          <a:p>
            <a:r>
              <a:rPr lang="en-US" sz="1200" b="0" i="0" u="none" strike="noStrike" kern="1200" baseline="0" dirty="0" smtClean="0">
                <a:solidFill>
                  <a:schemeClr val="tx1"/>
                </a:solidFill>
                <a:latin typeface="Arial" pitchFamily="34" charset="0"/>
                <a:ea typeface="ＭＳ Ｐゴシック" charset="-128"/>
                <a:cs typeface="ＭＳ Ｐゴシック" charset="-128"/>
              </a:rPr>
              <a:t>same time remain committed to counter climate change while</a:t>
            </a:r>
          </a:p>
          <a:p>
            <a:r>
              <a:rPr lang="da-DK" sz="1200" b="0" i="0" u="none" strike="noStrike" kern="1200" baseline="0" dirty="0" smtClean="0">
                <a:solidFill>
                  <a:schemeClr val="tx1"/>
                </a:solidFill>
                <a:latin typeface="Arial" pitchFamily="34" charset="0"/>
                <a:ea typeface="ＭＳ Ｐゴシック" charset="-128"/>
                <a:cs typeface="ＭＳ Ｐゴシック" charset="-128"/>
              </a:rPr>
              <a:t>meeting wider development goals.</a:t>
            </a:r>
          </a:p>
          <a:p>
            <a:r>
              <a:rPr lang="da-DK" sz="1200" b="0" i="1" u="none" strike="noStrike" kern="1200" baseline="0" dirty="0" smtClean="0">
                <a:solidFill>
                  <a:schemeClr val="tx1"/>
                </a:solidFill>
                <a:latin typeface="Arial" pitchFamily="34" charset="0"/>
                <a:ea typeface="ＭＳ Ｐゴシック" charset="-128"/>
                <a:cs typeface="ＭＳ Ｐゴシック" charset="-128"/>
              </a:rPr>
              <a:t>Achim Steiner,</a:t>
            </a:r>
          </a:p>
          <a:p>
            <a:r>
              <a:rPr lang="da-DK" sz="1200" b="0" i="1" u="none" strike="noStrike" kern="1200" baseline="0" dirty="0" smtClean="0">
                <a:solidFill>
                  <a:schemeClr val="tx1"/>
                </a:solidFill>
                <a:latin typeface="Arial" pitchFamily="34" charset="0"/>
                <a:ea typeface="ＭＳ Ｐゴシック" charset="-128"/>
                <a:cs typeface="ＭＳ Ｐゴシック" charset="-128"/>
              </a:rPr>
              <a:t>UN Under-Secretary-General,</a:t>
            </a:r>
          </a:p>
          <a:p>
            <a:r>
              <a:rPr lang="da-DK" sz="1200" b="0" i="1" u="none" strike="noStrike" kern="1200" baseline="0" dirty="0" smtClean="0">
                <a:solidFill>
                  <a:schemeClr val="tx1"/>
                </a:solidFill>
                <a:latin typeface="Arial" pitchFamily="34" charset="0"/>
                <a:ea typeface="ＭＳ Ｐゴシック" charset="-128"/>
                <a:cs typeface="ＭＳ Ｐゴシック" charset="-128"/>
              </a:rPr>
              <a:t>UNEP Executive Director</a:t>
            </a:r>
            <a:endParaRPr lang="da-DK" sz="1200" b="0" kern="1200" dirty="0" smtClean="0">
              <a:solidFill>
                <a:schemeClr val="tx1"/>
              </a:solidFill>
              <a:effectLst/>
              <a:latin typeface="Arial" pitchFamily="34" charset="0"/>
              <a:ea typeface="ＭＳ Ｐゴシック" charset="-128"/>
            </a:endParaRPr>
          </a:p>
          <a:p>
            <a:pPr rtl="0" eaLnBrk="0" fontAlgn="base" hangingPunct="0"/>
            <a:endParaRPr lang="da-DK" dirty="0" smtClean="0">
              <a:effectLst/>
            </a:endParaRPr>
          </a:p>
          <a:p>
            <a:pPr rtl="0" eaLnBrk="0" fontAlgn="base" hangingPunct="0"/>
            <a:r>
              <a:rPr lang="da-DK" sz="1200" b="1" kern="1200" dirty="0" smtClean="0">
                <a:solidFill>
                  <a:schemeClr val="tx1"/>
                </a:solidFill>
                <a:effectLst/>
                <a:latin typeface="Arial" pitchFamily="34" charset="0"/>
                <a:ea typeface="ＭＳ Ｐゴシック" charset="-128"/>
                <a:cs typeface="ＭＳ Ｐゴシック" charset="-128"/>
              </a:rPr>
              <a:t>Examples:</a:t>
            </a:r>
            <a:endParaRPr lang="da-DK" dirty="0" smtClean="0">
              <a:effectLst/>
            </a:endParaRPr>
          </a:p>
          <a:p>
            <a:pPr rtl="0" eaLnBrk="0" fontAlgn="base" hangingPunct="0"/>
            <a:r>
              <a:rPr lang="da-DK" sz="1200" b="1" kern="1200" dirty="0" smtClean="0">
                <a:solidFill>
                  <a:schemeClr val="tx1"/>
                </a:solidFill>
                <a:effectLst/>
                <a:latin typeface="Arial" pitchFamily="34" charset="0"/>
                <a:ea typeface="ＭＳ Ｐゴシック" charset="-128"/>
                <a:cs typeface="ＭＳ Ｐゴシック" charset="-128"/>
              </a:rPr>
              <a:t>Groupwork</a:t>
            </a:r>
            <a:r>
              <a:rPr lang="da-DK" sz="1200" b="1" kern="1200" baseline="0" dirty="0" smtClean="0">
                <a:solidFill>
                  <a:schemeClr val="tx1"/>
                </a:solidFill>
                <a:effectLst/>
                <a:latin typeface="Arial" pitchFamily="34" charset="0"/>
                <a:ea typeface="ＭＳ Ｐゴシック" charset="-128"/>
                <a:cs typeface="ＭＳ Ｐゴシック" charset="-128"/>
              </a:rPr>
              <a:t> / discussion</a:t>
            </a:r>
            <a:endParaRPr lang="da-DK" dirty="0" smtClean="0">
              <a:effectLst/>
            </a:endParaRPr>
          </a:p>
          <a:p>
            <a:pPr eaLnBrk="1" hangingPunct="1"/>
            <a:endParaRPr lang="en-US" dirty="0" smtClean="0">
              <a:latin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a:xfrm>
            <a:off x="582613" y="550863"/>
            <a:ext cx="5708650" cy="4281487"/>
          </a:xfrm>
          <a:solidFill>
            <a:srgbClr val="FFFFFF"/>
          </a:solidFill>
          <a:ln/>
        </p:spPr>
      </p:sp>
      <p:sp>
        <p:nvSpPr>
          <p:cNvPr id="72707" name="Rectangle 3"/>
          <p:cNvSpPr>
            <a:spLocks noGrp="1" noChangeArrowheads="1"/>
          </p:cNvSpPr>
          <p:nvPr>
            <p:ph type="body" idx="1"/>
          </p:nvPr>
        </p:nvSpPr>
        <p:spPr>
          <a:xfrm>
            <a:off x="628650" y="5465763"/>
            <a:ext cx="5800725" cy="207962"/>
          </a:xfrm>
          <a:solidFill>
            <a:srgbClr val="FFFFFF"/>
          </a:solidFill>
          <a:ln>
            <a:solidFill>
              <a:srgbClr val="000000"/>
            </a:solidFill>
          </a:ln>
        </p:spPr>
        <p:txBody>
          <a:bodyPr/>
          <a:lstStyle/>
          <a:p>
            <a:pPr rtl="0" eaLnBrk="0" fontAlgn="base" hangingPunct="0"/>
            <a:r>
              <a:rPr lang="da-DK" sz="1200" b="1" kern="1200" dirty="0" smtClean="0">
                <a:solidFill>
                  <a:schemeClr val="tx1"/>
                </a:solidFill>
                <a:latin typeface="Arial" pitchFamily="34" charset="0"/>
                <a:ea typeface="ＭＳ Ｐゴシック" pitchFamily="-106" charset="-128"/>
                <a:cs typeface="ＭＳ Ｐゴシック" pitchFamily="-106" charset="-128"/>
              </a:rPr>
              <a:t>Expansion </a:t>
            </a:r>
            <a:endParaRPr lang="en-US" dirty="0" smtClean="0"/>
          </a:p>
          <a:p>
            <a:pPr rtl="0" eaLnBrk="0" fontAlgn="base" hangingPunct="0"/>
            <a:r>
              <a:rPr lang="en-US" b="0" dirty="0" smtClean="0">
                <a:solidFill>
                  <a:schemeClr val="accent2"/>
                </a:solidFill>
              </a:rPr>
              <a:t>(</a:t>
            </a:r>
            <a:r>
              <a:rPr lang="en-US" b="0" dirty="0" err="1" smtClean="0">
                <a:solidFill>
                  <a:schemeClr val="accent2"/>
                </a:solidFill>
              </a:rPr>
              <a:t>Geoengineering</a:t>
            </a:r>
            <a:r>
              <a:rPr lang="en-US" b="0" dirty="0" smtClean="0">
                <a:solidFill>
                  <a:schemeClr val="accent2"/>
                </a:solidFill>
              </a:rPr>
              <a:t>) </a:t>
            </a:r>
            <a:r>
              <a:rPr lang="en-US" b="0" dirty="0" smtClean="0">
                <a:solidFill>
                  <a:srgbClr val="FF0000"/>
                </a:solidFill>
              </a:rPr>
              <a:t>– would not mention here</a:t>
            </a:r>
            <a:r>
              <a:rPr lang="en-US" b="0" baseline="0" dirty="0" smtClean="0">
                <a:solidFill>
                  <a:srgbClr val="FF0000"/>
                </a:solidFill>
              </a:rPr>
              <a:t> in detail but in principle includes:</a:t>
            </a:r>
            <a:r>
              <a:rPr lang="en-US" sz="1200" b="1" kern="1200" dirty="0" smtClean="0">
                <a:solidFill>
                  <a:schemeClr val="tx1"/>
                </a:solidFill>
                <a:effectLst/>
                <a:latin typeface="Arial" pitchFamily="34" charset="0"/>
                <a:ea typeface="ＭＳ Ｐゴシック" charset="-128"/>
                <a:cs typeface="ＭＳ Ｐゴシック" charset="-128"/>
              </a:rPr>
              <a:t>(</a:t>
            </a:r>
            <a:r>
              <a:rPr lang="en-US" sz="1200" b="1" kern="1200" dirty="0" err="1" smtClean="0">
                <a:solidFill>
                  <a:schemeClr val="tx1"/>
                </a:solidFill>
                <a:effectLst/>
                <a:latin typeface="Arial" pitchFamily="34" charset="0"/>
                <a:ea typeface="ＭＳ Ｐゴシック" charset="-128"/>
                <a:cs typeface="ＭＳ Ｐゴシック" charset="-128"/>
              </a:rPr>
              <a:t>Geoengineering</a:t>
            </a:r>
            <a:r>
              <a:rPr lang="en-US" sz="1200" b="1" kern="1200" dirty="0" smtClean="0">
                <a:solidFill>
                  <a:schemeClr val="tx1"/>
                </a:solidFill>
                <a:effectLst/>
                <a:latin typeface="Arial" pitchFamily="34" charset="0"/>
                <a:ea typeface="ＭＳ Ｐゴシック" charset="-128"/>
                <a:cs typeface="ＭＳ Ｐゴシック" charset="-128"/>
              </a:rPr>
              <a:t>) – would not mention here….</a:t>
            </a:r>
            <a:endParaRPr lang="da-DK" dirty="0" smtClean="0">
              <a:effectLst/>
            </a:endParaRPr>
          </a:p>
          <a:p>
            <a:pPr rtl="0" eaLnBrk="0" fontAlgn="base" hangingPunct="0"/>
            <a:r>
              <a:rPr lang="en-US" sz="1200" kern="1200" dirty="0" smtClean="0">
                <a:solidFill>
                  <a:schemeClr val="tx1"/>
                </a:solidFill>
                <a:effectLst/>
                <a:latin typeface="Arial" pitchFamily="34" charset="0"/>
                <a:ea typeface="ＭＳ Ｐゴシック" charset="-128"/>
                <a:cs typeface="ＭＳ Ｐゴシック" charset="-128"/>
              </a:rPr>
              <a:t>Compensate for emissions - carbon removal, solar radiation management</a:t>
            </a:r>
            <a:endParaRPr lang="da-DK" dirty="0" smtClean="0">
              <a:effectLst/>
            </a:endParaRPr>
          </a:p>
          <a:p>
            <a:pPr rtl="0" eaLnBrk="0" fontAlgn="base" hangingPunct="0"/>
            <a:r>
              <a:rPr lang="en-US" sz="1200" kern="1200" dirty="0" smtClean="0">
                <a:solidFill>
                  <a:schemeClr val="tx1"/>
                </a:solidFill>
                <a:effectLst/>
                <a:latin typeface="Arial" pitchFamily="34" charset="0"/>
                <a:ea typeface="ＭＳ Ｐゴシック" charset="-128"/>
                <a:cs typeface="ＭＳ Ｐゴシック" charset="-128"/>
              </a:rPr>
              <a:t>Speculative, untested, potential impacts, longer term </a:t>
            </a:r>
            <a:endParaRPr lang="da-DK" dirty="0" smtClean="0">
              <a:effectLst/>
            </a:endParaRPr>
          </a:p>
          <a:p>
            <a:pPr rtl="0" eaLnBrk="0" fontAlgn="base" hangingPunct="0"/>
            <a:r>
              <a:rPr lang="da-DK" sz="1200" kern="1200" dirty="0" smtClean="0">
                <a:solidFill>
                  <a:schemeClr val="tx1"/>
                </a:solidFill>
                <a:effectLst/>
                <a:latin typeface="Arial" pitchFamily="34" charset="0"/>
                <a:ea typeface="ＭＳ Ｐゴシック" charset="-128"/>
                <a:cs typeface="ＭＳ Ｐゴシック" charset="-128"/>
              </a:rPr>
              <a:t>Mirrors in space ...</a:t>
            </a:r>
            <a:endParaRPr lang="da-DK" dirty="0" smtClean="0">
              <a:effectLst/>
            </a:endParaRPr>
          </a:p>
          <a:p>
            <a:pPr marL="376238" indent="-376238" defTabSz="957263">
              <a:lnSpc>
                <a:spcPct val="120000"/>
              </a:lnSpc>
              <a:buFont typeface="Times" charset="0"/>
              <a:buNone/>
              <a:defRPr/>
            </a:pPr>
            <a:endParaRPr lang="en-US" b="0" dirty="0" smtClean="0">
              <a:solidFill>
                <a:srgbClr val="FF0000"/>
              </a:solidFill>
            </a:endParaRPr>
          </a:p>
          <a:p>
            <a:pPr marL="376238" indent="-376238" defTabSz="957263">
              <a:lnSpc>
                <a:spcPct val="120000"/>
              </a:lnSpc>
              <a:buFont typeface="Times" charset="0"/>
              <a:buChar char="•"/>
              <a:defRPr/>
            </a:pPr>
            <a:r>
              <a:rPr lang="en-US" dirty="0" smtClean="0">
                <a:solidFill>
                  <a:schemeClr val="accent2"/>
                </a:solidFill>
              </a:rPr>
              <a:t>Compensate for emissions - carbon removal, solar radiation management</a:t>
            </a:r>
          </a:p>
          <a:p>
            <a:pPr marL="376238" indent="-376238" defTabSz="957263">
              <a:lnSpc>
                <a:spcPct val="120000"/>
              </a:lnSpc>
              <a:buFont typeface="Times" charset="0"/>
              <a:buChar char="•"/>
              <a:defRPr/>
            </a:pPr>
            <a:r>
              <a:rPr lang="en-US" dirty="0" smtClean="0">
                <a:solidFill>
                  <a:schemeClr val="accent2"/>
                </a:solidFill>
              </a:rPr>
              <a:t>Speculative, untested, potential impacts, longer term </a:t>
            </a:r>
          </a:p>
          <a:p>
            <a:pPr marL="376238" indent="-376238" defTabSz="957263">
              <a:lnSpc>
                <a:spcPct val="120000"/>
              </a:lnSpc>
              <a:buFont typeface="Times" charset="0"/>
              <a:buChar char="•"/>
              <a:defRPr/>
            </a:pPr>
            <a:r>
              <a:rPr lang="da-DK" dirty="0" smtClean="0">
                <a:solidFill>
                  <a:schemeClr val="accent2"/>
                </a:solidFill>
              </a:rPr>
              <a:t>Mirrors in space ...</a:t>
            </a:r>
            <a:endParaRPr lang="en-US" dirty="0" smtClean="0">
              <a:solidFill>
                <a:schemeClr val="accent2"/>
              </a:solidFill>
            </a:endParaRPr>
          </a:p>
          <a:p>
            <a:pPr eaLnBrk="1" hangingPunct="1"/>
            <a:endParaRPr lang="en-US" dirty="0" smtClean="0">
              <a:latin typeface="Arial" charset="0"/>
            </a:endParaRPr>
          </a:p>
          <a:p>
            <a:pPr rtl="0" eaLnBrk="0" fontAlgn="base" hangingPunct="0"/>
            <a:r>
              <a:rPr lang="da-DK" sz="1200" b="1" kern="1200" dirty="0" smtClean="0">
                <a:solidFill>
                  <a:schemeClr val="tx1"/>
                </a:solidFill>
                <a:latin typeface="Arial" pitchFamily="34" charset="0"/>
                <a:ea typeface="ＭＳ Ｐゴシック" pitchFamily="-106" charset="-128"/>
                <a:cs typeface="ＭＳ Ｐゴシック" pitchFamily="-106" charset="-128"/>
              </a:rPr>
              <a:t>Examples:</a:t>
            </a:r>
            <a:endParaRPr lang="en-US" sz="1200" b="1" kern="1200" dirty="0" smtClean="0">
              <a:solidFill>
                <a:schemeClr val="tx1"/>
              </a:solidFill>
              <a:latin typeface="Arial" pitchFamily="34" charset="0"/>
              <a:ea typeface="ＭＳ Ｐゴシック" pitchFamily="-106" charset="-128"/>
              <a:cs typeface="ＭＳ Ｐゴシック" pitchFamily="-106" charset="-128"/>
            </a:endParaRPr>
          </a:p>
          <a:p>
            <a:pPr rtl="0" eaLnBrk="0" fontAlgn="base" hangingPunct="0"/>
            <a:endParaRPr lang="da-DK" sz="1200" kern="1200" dirty="0" smtClean="0">
              <a:solidFill>
                <a:schemeClr val="tx1"/>
              </a:solidFill>
              <a:latin typeface="Arial" pitchFamily="34" charset="0"/>
              <a:ea typeface="ＭＳ Ｐゴシック" pitchFamily="-106" charset="-128"/>
              <a:cs typeface="ＭＳ Ｐゴシック" pitchFamily="-106" charset="-128"/>
            </a:endParaRPr>
          </a:p>
          <a:p>
            <a:pPr rtl="0" eaLnBrk="0" fontAlgn="base" hangingPunct="0"/>
            <a:r>
              <a:rPr lang="da-DK" sz="1200" b="1" kern="1200" dirty="0" smtClean="0">
                <a:solidFill>
                  <a:schemeClr val="tx1"/>
                </a:solidFill>
                <a:latin typeface="Arial" pitchFamily="34" charset="0"/>
                <a:ea typeface="ＭＳ Ｐゴシック" pitchFamily="-106" charset="-128"/>
                <a:cs typeface="ＭＳ Ｐゴシック" pitchFamily="-106" charset="-128"/>
              </a:rPr>
              <a:t>Groupwork</a:t>
            </a:r>
            <a:r>
              <a:rPr lang="da-DK" sz="1200" b="1" kern="1200" baseline="0" dirty="0" smtClean="0">
                <a:solidFill>
                  <a:schemeClr val="tx1"/>
                </a:solidFill>
                <a:latin typeface="Arial" pitchFamily="34" charset="0"/>
                <a:ea typeface="ＭＳ Ｐゴシック" pitchFamily="-106" charset="-128"/>
                <a:cs typeface="ＭＳ Ｐゴシック" pitchFamily="-106" charset="-128"/>
              </a:rPr>
              <a:t> / discussion</a:t>
            </a:r>
            <a:endParaRPr lang="en-US" dirty="0" smtClean="0">
              <a:latin typeface="Arial" charset="0"/>
            </a:endParaRPr>
          </a:p>
          <a:p>
            <a:pPr eaLnBrk="1" hangingPunct="1">
              <a:defRPr/>
            </a:pPr>
            <a:endParaRPr lang="en-US" dirty="0" smtClean="0">
              <a:latin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a:xfrm>
            <a:off x="582613" y="550863"/>
            <a:ext cx="5708650" cy="4281487"/>
          </a:xfrm>
          <a:solidFill>
            <a:srgbClr val="FFFFFF"/>
          </a:solidFill>
          <a:ln/>
        </p:spPr>
      </p:sp>
      <p:sp>
        <p:nvSpPr>
          <p:cNvPr id="72707" name="Rectangle 3"/>
          <p:cNvSpPr>
            <a:spLocks noGrp="1" noChangeArrowheads="1"/>
          </p:cNvSpPr>
          <p:nvPr>
            <p:ph type="body" idx="1"/>
          </p:nvPr>
        </p:nvSpPr>
        <p:spPr>
          <a:xfrm>
            <a:off x="628650" y="5465763"/>
            <a:ext cx="5800725" cy="207962"/>
          </a:xfrm>
          <a:solidFill>
            <a:srgbClr val="FFFFFF"/>
          </a:solidFill>
          <a:ln>
            <a:solidFill>
              <a:srgbClr val="000000"/>
            </a:solidFill>
          </a:ln>
        </p:spPr>
        <p:txBody>
          <a:bodyPr/>
          <a:lstStyle/>
          <a:p>
            <a:pPr rtl="0" eaLnBrk="0" fontAlgn="base" hangingPunct="0"/>
            <a:r>
              <a:rPr lang="da-DK" sz="1200" b="1" kern="1200" dirty="0" smtClean="0">
                <a:solidFill>
                  <a:schemeClr val="tx1"/>
                </a:solidFill>
                <a:latin typeface="Arial" pitchFamily="34" charset="0"/>
                <a:ea typeface="ＭＳ Ｐゴシック" pitchFamily="-106" charset="-128"/>
                <a:cs typeface="ＭＳ Ｐゴシック" pitchFamily="-106" charset="-128"/>
              </a:rPr>
              <a:t>Expansion </a:t>
            </a:r>
            <a:endParaRPr lang="en-US" dirty="0" smtClean="0"/>
          </a:p>
          <a:p>
            <a:pPr rtl="0" eaLnBrk="0" fontAlgn="base" hangingPunct="0"/>
            <a:r>
              <a:rPr lang="en-US" b="0" dirty="0" smtClean="0">
                <a:solidFill>
                  <a:schemeClr val="accent2"/>
                </a:solidFill>
              </a:rPr>
              <a:t>(</a:t>
            </a:r>
            <a:r>
              <a:rPr lang="en-US" b="0" dirty="0" err="1" smtClean="0">
                <a:solidFill>
                  <a:schemeClr val="accent2"/>
                </a:solidFill>
              </a:rPr>
              <a:t>Geoengineering</a:t>
            </a:r>
            <a:r>
              <a:rPr lang="en-US" b="0" dirty="0" smtClean="0">
                <a:solidFill>
                  <a:schemeClr val="accent2"/>
                </a:solidFill>
              </a:rPr>
              <a:t>) </a:t>
            </a:r>
            <a:r>
              <a:rPr lang="en-US" b="0" dirty="0" smtClean="0">
                <a:solidFill>
                  <a:srgbClr val="FF0000"/>
                </a:solidFill>
              </a:rPr>
              <a:t>– would not mention here</a:t>
            </a:r>
            <a:r>
              <a:rPr lang="en-US" b="0" baseline="0" dirty="0" smtClean="0">
                <a:solidFill>
                  <a:srgbClr val="FF0000"/>
                </a:solidFill>
              </a:rPr>
              <a:t> in detail but in principle includes:</a:t>
            </a:r>
            <a:r>
              <a:rPr lang="en-US" sz="1200" b="1" kern="1200" dirty="0" smtClean="0">
                <a:solidFill>
                  <a:schemeClr val="tx1"/>
                </a:solidFill>
                <a:effectLst/>
                <a:latin typeface="Arial" pitchFamily="34" charset="0"/>
                <a:ea typeface="ＭＳ Ｐゴシック" charset="-128"/>
                <a:cs typeface="ＭＳ Ｐゴシック" charset="-128"/>
              </a:rPr>
              <a:t>(</a:t>
            </a:r>
            <a:r>
              <a:rPr lang="en-US" sz="1200" b="1" kern="1200" dirty="0" err="1" smtClean="0">
                <a:solidFill>
                  <a:schemeClr val="tx1"/>
                </a:solidFill>
                <a:effectLst/>
                <a:latin typeface="Arial" pitchFamily="34" charset="0"/>
                <a:ea typeface="ＭＳ Ｐゴシック" charset="-128"/>
                <a:cs typeface="ＭＳ Ｐゴシック" charset="-128"/>
              </a:rPr>
              <a:t>Geoengineering</a:t>
            </a:r>
            <a:r>
              <a:rPr lang="en-US" sz="1200" b="1" kern="1200" dirty="0" smtClean="0">
                <a:solidFill>
                  <a:schemeClr val="tx1"/>
                </a:solidFill>
                <a:effectLst/>
                <a:latin typeface="Arial" pitchFamily="34" charset="0"/>
                <a:ea typeface="ＭＳ Ｐゴシック" charset="-128"/>
                <a:cs typeface="ＭＳ Ｐゴシック" charset="-128"/>
              </a:rPr>
              <a:t>) – would not mention here….</a:t>
            </a:r>
            <a:endParaRPr lang="da-DK" dirty="0" smtClean="0">
              <a:effectLst/>
            </a:endParaRPr>
          </a:p>
          <a:p>
            <a:pPr rtl="0" eaLnBrk="0" fontAlgn="base" hangingPunct="0"/>
            <a:r>
              <a:rPr lang="en-US" sz="1200" kern="1200" dirty="0" smtClean="0">
                <a:solidFill>
                  <a:schemeClr val="tx1"/>
                </a:solidFill>
                <a:effectLst/>
                <a:latin typeface="Arial" pitchFamily="34" charset="0"/>
                <a:ea typeface="ＭＳ Ｐゴシック" charset="-128"/>
                <a:cs typeface="ＭＳ Ｐゴシック" charset="-128"/>
              </a:rPr>
              <a:t>Compensate for emissions - carbon removal, solar radiation management</a:t>
            </a:r>
            <a:endParaRPr lang="da-DK" dirty="0" smtClean="0">
              <a:effectLst/>
            </a:endParaRPr>
          </a:p>
          <a:p>
            <a:pPr rtl="0" eaLnBrk="0" fontAlgn="base" hangingPunct="0"/>
            <a:r>
              <a:rPr lang="en-US" sz="1200" kern="1200" dirty="0" smtClean="0">
                <a:solidFill>
                  <a:schemeClr val="tx1"/>
                </a:solidFill>
                <a:effectLst/>
                <a:latin typeface="Arial" pitchFamily="34" charset="0"/>
                <a:ea typeface="ＭＳ Ｐゴシック" charset="-128"/>
                <a:cs typeface="ＭＳ Ｐゴシック" charset="-128"/>
              </a:rPr>
              <a:t>Speculative, untested, potential impacts, longer term </a:t>
            </a:r>
            <a:endParaRPr lang="da-DK" dirty="0" smtClean="0">
              <a:effectLst/>
            </a:endParaRPr>
          </a:p>
          <a:p>
            <a:pPr rtl="0" eaLnBrk="0" fontAlgn="base" hangingPunct="0"/>
            <a:r>
              <a:rPr lang="da-DK" sz="1200" kern="1200" dirty="0" smtClean="0">
                <a:solidFill>
                  <a:schemeClr val="tx1"/>
                </a:solidFill>
                <a:effectLst/>
                <a:latin typeface="Arial" pitchFamily="34" charset="0"/>
                <a:ea typeface="ＭＳ Ｐゴシック" charset="-128"/>
                <a:cs typeface="ＭＳ Ｐゴシック" charset="-128"/>
              </a:rPr>
              <a:t>Mirrors in space ...</a:t>
            </a:r>
            <a:endParaRPr lang="da-DK" dirty="0" smtClean="0">
              <a:effectLst/>
            </a:endParaRPr>
          </a:p>
          <a:p>
            <a:pPr marL="376238" indent="-376238" defTabSz="957263">
              <a:lnSpc>
                <a:spcPct val="120000"/>
              </a:lnSpc>
              <a:buFont typeface="Times" charset="0"/>
              <a:buNone/>
              <a:defRPr/>
            </a:pPr>
            <a:endParaRPr lang="en-US" b="0" dirty="0" smtClean="0">
              <a:solidFill>
                <a:srgbClr val="FF0000"/>
              </a:solidFill>
            </a:endParaRPr>
          </a:p>
          <a:p>
            <a:pPr marL="376238" indent="-376238" defTabSz="957263">
              <a:lnSpc>
                <a:spcPct val="120000"/>
              </a:lnSpc>
              <a:buFont typeface="Times" charset="0"/>
              <a:buChar char="•"/>
              <a:defRPr/>
            </a:pPr>
            <a:r>
              <a:rPr lang="en-US" dirty="0" smtClean="0">
                <a:solidFill>
                  <a:schemeClr val="accent2"/>
                </a:solidFill>
              </a:rPr>
              <a:t>Compensate for emissions - carbon removal, solar radiation management</a:t>
            </a:r>
          </a:p>
          <a:p>
            <a:pPr marL="376238" indent="-376238" defTabSz="957263">
              <a:lnSpc>
                <a:spcPct val="120000"/>
              </a:lnSpc>
              <a:buFont typeface="Times" charset="0"/>
              <a:buChar char="•"/>
              <a:defRPr/>
            </a:pPr>
            <a:r>
              <a:rPr lang="en-US" dirty="0" smtClean="0">
                <a:solidFill>
                  <a:schemeClr val="accent2"/>
                </a:solidFill>
              </a:rPr>
              <a:t>Speculative, untested, potential impacts, longer term </a:t>
            </a:r>
          </a:p>
          <a:p>
            <a:pPr marL="376238" indent="-376238" defTabSz="957263">
              <a:lnSpc>
                <a:spcPct val="120000"/>
              </a:lnSpc>
              <a:buFont typeface="Times" charset="0"/>
              <a:buChar char="•"/>
              <a:defRPr/>
            </a:pPr>
            <a:r>
              <a:rPr lang="da-DK" dirty="0" smtClean="0">
                <a:solidFill>
                  <a:schemeClr val="accent2"/>
                </a:solidFill>
              </a:rPr>
              <a:t>Mirrors in space ...</a:t>
            </a:r>
            <a:endParaRPr lang="en-US" dirty="0" smtClean="0">
              <a:solidFill>
                <a:schemeClr val="accent2"/>
              </a:solidFill>
            </a:endParaRPr>
          </a:p>
          <a:p>
            <a:pPr eaLnBrk="1" hangingPunct="1"/>
            <a:endParaRPr lang="en-US" dirty="0" smtClean="0">
              <a:latin typeface="Arial" charset="0"/>
            </a:endParaRPr>
          </a:p>
          <a:p>
            <a:pPr rtl="0" eaLnBrk="0" fontAlgn="base" hangingPunct="0"/>
            <a:r>
              <a:rPr lang="da-DK" sz="1200" b="1" kern="1200" dirty="0" smtClean="0">
                <a:solidFill>
                  <a:schemeClr val="tx1"/>
                </a:solidFill>
                <a:latin typeface="Arial" pitchFamily="34" charset="0"/>
                <a:ea typeface="ＭＳ Ｐゴシック" pitchFamily="-106" charset="-128"/>
                <a:cs typeface="ＭＳ Ｐゴシック" pitchFamily="-106" charset="-128"/>
              </a:rPr>
              <a:t>Examples:</a:t>
            </a:r>
            <a:endParaRPr lang="en-US" sz="1200" b="1" kern="1200" dirty="0" smtClean="0">
              <a:solidFill>
                <a:schemeClr val="tx1"/>
              </a:solidFill>
              <a:latin typeface="Arial" pitchFamily="34" charset="0"/>
              <a:ea typeface="ＭＳ Ｐゴシック" pitchFamily="-106" charset="-128"/>
              <a:cs typeface="ＭＳ Ｐゴシック" pitchFamily="-106" charset="-128"/>
            </a:endParaRPr>
          </a:p>
          <a:p>
            <a:pPr rtl="0" eaLnBrk="0" fontAlgn="base" hangingPunct="0"/>
            <a:endParaRPr lang="da-DK" sz="1200" kern="1200" dirty="0" smtClean="0">
              <a:solidFill>
                <a:schemeClr val="tx1"/>
              </a:solidFill>
              <a:latin typeface="Arial" pitchFamily="34" charset="0"/>
              <a:ea typeface="ＭＳ Ｐゴシック" pitchFamily="-106" charset="-128"/>
              <a:cs typeface="ＭＳ Ｐゴシック" pitchFamily="-106" charset="-128"/>
            </a:endParaRPr>
          </a:p>
          <a:p>
            <a:pPr rtl="0" eaLnBrk="0" fontAlgn="base" hangingPunct="0"/>
            <a:r>
              <a:rPr lang="da-DK" sz="1200" b="1" kern="1200" dirty="0" smtClean="0">
                <a:solidFill>
                  <a:schemeClr val="tx1"/>
                </a:solidFill>
                <a:latin typeface="Arial" pitchFamily="34" charset="0"/>
                <a:ea typeface="ＭＳ Ｐゴシック" pitchFamily="-106" charset="-128"/>
                <a:cs typeface="ＭＳ Ｐゴシック" pitchFamily="-106" charset="-128"/>
              </a:rPr>
              <a:t>Groupwork</a:t>
            </a:r>
            <a:r>
              <a:rPr lang="da-DK" sz="1200" b="1" kern="1200" baseline="0" dirty="0" smtClean="0">
                <a:solidFill>
                  <a:schemeClr val="tx1"/>
                </a:solidFill>
                <a:latin typeface="Arial" pitchFamily="34" charset="0"/>
                <a:ea typeface="ＭＳ Ｐゴシック" pitchFamily="-106" charset="-128"/>
                <a:cs typeface="ＭＳ Ｐゴシック" pitchFamily="-106" charset="-128"/>
              </a:rPr>
              <a:t> / discussion</a:t>
            </a:r>
            <a:endParaRPr lang="en-US" dirty="0" smtClean="0">
              <a:latin typeface="Arial" charset="0"/>
            </a:endParaRPr>
          </a:p>
          <a:p>
            <a:pPr eaLnBrk="1" hangingPunct="1">
              <a:defRPr/>
            </a:pPr>
            <a:endParaRPr lang="en-US" dirty="0" smtClean="0">
              <a:latin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BE"/>
          </a:p>
        </p:txBody>
      </p:sp>
      <p:sp>
        <p:nvSpPr>
          <p:cNvPr id="4" name="Espace réservé du numéro de diapositive 3"/>
          <p:cNvSpPr>
            <a:spLocks noGrp="1"/>
          </p:cNvSpPr>
          <p:nvPr>
            <p:ph type="sldNum" sz="quarter" idx="10"/>
          </p:nvPr>
        </p:nvSpPr>
        <p:spPr/>
        <p:txBody>
          <a:bodyPr/>
          <a:lstStyle/>
          <a:p>
            <a:pPr>
              <a:defRPr/>
            </a:pPr>
            <a:fld id="{E7A7CBDB-6237-4F09-890F-78FBE72123F4}" type="slidenum">
              <a:rPr lang="en-GB" smtClean="0"/>
              <a:pPr>
                <a:defRPr/>
              </a:pPr>
              <a:t>16</a:t>
            </a:fld>
            <a:endParaRPr lang="en-GB"/>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BE"/>
          </a:p>
        </p:txBody>
      </p:sp>
      <p:sp>
        <p:nvSpPr>
          <p:cNvPr id="4" name="Espace réservé du numéro de diapositive 3"/>
          <p:cNvSpPr>
            <a:spLocks noGrp="1"/>
          </p:cNvSpPr>
          <p:nvPr>
            <p:ph type="sldNum" sz="quarter" idx="10"/>
          </p:nvPr>
        </p:nvSpPr>
        <p:spPr/>
        <p:txBody>
          <a:bodyPr/>
          <a:lstStyle/>
          <a:p>
            <a:pPr>
              <a:defRPr/>
            </a:pPr>
            <a:fld id="{E7A7CBDB-6237-4F09-890F-78FBE72123F4}" type="slidenum">
              <a:rPr lang="en-GB" smtClean="0"/>
              <a:pPr>
                <a:defRPr/>
              </a:pPr>
              <a:t>17</a:t>
            </a:fld>
            <a:endParaRPr lang="en-GB"/>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BE"/>
          </a:p>
        </p:txBody>
      </p:sp>
      <p:sp>
        <p:nvSpPr>
          <p:cNvPr id="4" name="Espace réservé du numéro de diapositive 3"/>
          <p:cNvSpPr>
            <a:spLocks noGrp="1"/>
          </p:cNvSpPr>
          <p:nvPr>
            <p:ph type="sldNum" sz="quarter" idx="10"/>
          </p:nvPr>
        </p:nvSpPr>
        <p:spPr/>
        <p:txBody>
          <a:bodyPr/>
          <a:lstStyle/>
          <a:p>
            <a:pPr>
              <a:defRPr/>
            </a:pPr>
            <a:fld id="{E7A7CBDB-6237-4F09-890F-78FBE72123F4}" type="slidenum">
              <a:rPr lang="en-GB" smtClean="0"/>
              <a:pPr>
                <a:defRPr/>
              </a:pPr>
              <a:t>18</a:t>
            </a:fld>
            <a:endParaRPr lang="en-GB"/>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BE"/>
          </a:p>
        </p:txBody>
      </p:sp>
      <p:sp>
        <p:nvSpPr>
          <p:cNvPr id="4" name="Espace réservé du numéro de diapositive 3"/>
          <p:cNvSpPr>
            <a:spLocks noGrp="1"/>
          </p:cNvSpPr>
          <p:nvPr>
            <p:ph type="sldNum" sz="quarter" idx="10"/>
          </p:nvPr>
        </p:nvSpPr>
        <p:spPr/>
        <p:txBody>
          <a:bodyPr/>
          <a:lstStyle/>
          <a:p>
            <a:pPr>
              <a:defRPr/>
            </a:pPr>
            <a:fld id="{E7A7CBDB-6237-4F09-890F-78FBE72123F4}" type="slidenum">
              <a:rPr lang="en-GB" smtClean="0"/>
              <a:pPr>
                <a:defRPr/>
              </a:pPr>
              <a:t>19</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E7A7CBDB-6237-4F09-890F-78FBE72123F4}" type="slidenum">
              <a:rPr lang="en-GB" smtClean="0"/>
              <a:pPr>
                <a:defRPr/>
              </a:pPr>
              <a:t>2</a:t>
            </a:fld>
            <a:endParaRPr lang="en-GB"/>
          </a:p>
        </p:txBody>
      </p:sp>
    </p:spTree>
    <p:extLst>
      <p:ext uri="{BB962C8B-B14F-4D97-AF65-F5344CB8AC3E}">
        <p14:creationId xmlns:p14="http://schemas.microsoft.com/office/powerpoint/2010/main" xmlns="" val="4736756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p:spPr>
        <p:txBody>
          <a:bodyPr/>
          <a:lstStyle/>
          <a:p>
            <a:endParaRPr lang="en-US" altLang="en-US" smtClean="0"/>
          </a:p>
        </p:txBody>
      </p:sp>
      <p:sp>
        <p:nvSpPr>
          <p:cNvPr id="36868" name="Slide Number Placeholder 3"/>
          <p:cNvSpPr>
            <a:spLocks noGrp="1"/>
          </p:cNvSpPr>
          <p:nvPr>
            <p:ph type="sldNum" sz="quarter" idx="5"/>
          </p:nvPr>
        </p:nvSpPr>
        <p:spPr>
          <a:noFill/>
        </p:spPr>
        <p:txBody>
          <a:bodyPr/>
          <a:lstStyle>
            <a:lvl1pPr>
              <a:defRPr sz="1200">
                <a:solidFill>
                  <a:srgbClr val="0F5494"/>
                </a:solidFill>
                <a:latin typeface="Verdana" pitchFamily="34" charset="0"/>
              </a:defRPr>
            </a:lvl1pPr>
            <a:lvl2pPr marL="746368" indent="-287064">
              <a:defRPr sz="1200">
                <a:solidFill>
                  <a:srgbClr val="0F5494"/>
                </a:solidFill>
                <a:latin typeface="Verdana" pitchFamily="34" charset="0"/>
              </a:defRPr>
            </a:lvl2pPr>
            <a:lvl3pPr marL="1148258" indent="-229652">
              <a:defRPr sz="1200">
                <a:solidFill>
                  <a:srgbClr val="0F5494"/>
                </a:solidFill>
                <a:latin typeface="Verdana" pitchFamily="34" charset="0"/>
              </a:defRPr>
            </a:lvl3pPr>
            <a:lvl4pPr marL="1607561" indent="-229652">
              <a:defRPr sz="1200">
                <a:solidFill>
                  <a:srgbClr val="0F5494"/>
                </a:solidFill>
                <a:latin typeface="Verdana" pitchFamily="34" charset="0"/>
              </a:defRPr>
            </a:lvl4pPr>
            <a:lvl5pPr marL="2066864" indent="-229652">
              <a:defRPr sz="1200">
                <a:solidFill>
                  <a:srgbClr val="0F5494"/>
                </a:solidFill>
                <a:latin typeface="Verdana" pitchFamily="34" charset="0"/>
              </a:defRPr>
            </a:lvl5pPr>
            <a:lvl6pPr marL="2526167" indent="-229652" eaLnBrk="0" fontAlgn="base" hangingPunct="0">
              <a:spcBef>
                <a:spcPct val="0"/>
              </a:spcBef>
              <a:spcAft>
                <a:spcPct val="0"/>
              </a:spcAft>
              <a:defRPr sz="1200">
                <a:solidFill>
                  <a:srgbClr val="0F5494"/>
                </a:solidFill>
                <a:latin typeface="Verdana" pitchFamily="34" charset="0"/>
              </a:defRPr>
            </a:lvl6pPr>
            <a:lvl7pPr marL="2985470" indent="-229652" eaLnBrk="0" fontAlgn="base" hangingPunct="0">
              <a:spcBef>
                <a:spcPct val="0"/>
              </a:spcBef>
              <a:spcAft>
                <a:spcPct val="0"/>
              </a:spcAft>
              <a:defRPr sz="1200">
                <a:solidFill>
                  <a:srgbClr val="0F5494"/>
                </a:solidFill>
                <a:latin typeface="Verdana" pitchFamily="34" charset="0"/>
              </a:defRPr>
            </a:lvl7pPr>
            <a:lvl8pPr marL="3444773" indent="-229652" eaLnBrk="0" fontAlgn="base" hangingPunct="0">
              <a:spcBef>
                <a:spcPct val="0"/>
              </a:spcBef>
              <a:spcAft>
                <a:spcPct val="0"/>
              </a:spcAft>
              <a:defRPr sz="1200">
                <a:solidFill>
                  <a:srgbClr val="0F5494"/>
                </a:solidFill>
                <a:latin typeface="Verdana" pitchFamily="34" charset="0"/>
              </a:defRPr>
            </a:lvl8pPr>
            <a:lvl9pPr marL="3904077" indent="-229652" eaLnBrk="0" fontAlgn="base" hangingPunct="0">
              <a:spcBef>
                <a:spcPct val="0"/>
              </a:spcBef>
              <a:spcAft>
                <a:spcPct val="0"/>
              </a:spcAft>
              <a:defRPr sz="1200">
                <a:solidFill>
                  <a:srgbClr val="0F5494"/>
                </a:solidFill>
                <a:latin typeface="Verdana" pitchFamily="34" charset="0"/>
              </a:defRPr>
            </a:lvl9pPr>
          </a:lstStyle>
          <a:p>
            <a:fld id="{7CC13D1B-5CD6-43B2-8015-670ECD78228A}" type="slidenum">
              <a:rPr lang="en-GB" altLang="en-US" smtClean="0">
                <a:solidFill>
                  <a:schemeClr val="tx1"/>
                </a:solidFill>
                <a:latin typeface="Arial" charset="0"/>
              </a:rPr>
              <a:pPr/>
              <a:t>20</a:t>
            </a:fld>
            <a:endParaRPr lang="en-GB" altLang="en-US" smtClean="0">
              <a:solidFill>
                <a:schemeClr val="tx1"/>
              </a:solidFill>
              <a:latin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p:spPr>
        <p:txBody>
          <a:bodyPr/>
          <a:lstStyle/>
          <a:p>
            <a:endParaRPr lang="en-US" altLang="en-US" smtClean="0"/>
          </a:p>
        </p:txBody>
      </p:sp>
      <p:sp>
        <p:nvSpPr>
          <p:cNvPr id="37892" name="Slide Number Placeholder 3"/>
          <p:cNvSpPr>
            <a:spLocks noGrp="1"/>
          </p:cNvSpPr>
          <p:nvPr>
            <p:ph type="sldNum" sz="quarter" idx="5"/>
          </p:nvPr>
        </p:nvSpPr>
        <p:spPr>
          <a:noFill/>
        </p:spPr>
        <p:txBody>
          <a:bodyPr/>
          <a:lstStyle>
            <a:lvl1pPr>
              <a:defRPr sz="1200">
                <a:solidFill>
                  <a:srgbClr val="0F5494"/>
                </a:solidFill>
                <a:latin typeface="Verdana" pitchFamily="34" charset="0"/>
              </a:defRPr>
            </a:lvl1pPr>
            <a:lvl2pPr marL="746368" indent="-287064">
              <a:defRPr sz="1200">
                <a:solidFill>
                  <a:srgbClr val="0F5494"/>
                </a:solidFill>
                <a:latin typeface="Verdana" pitchFamily="34" charset="0"/>
              </a:defRPr>
            </a:lvl2pPr>
            <a:lvl3pPr marL="1148258" indent="-229652">
              <a:defRPr sz="1200">
                <a:solidFill>
                  <a:srgbClr val="0F5494"/>
                </a:solidFill>
                <a:latin typeface="Verdana" pitchFamily="34" charset="0"/>
              </a:defRPr>
            </a:lvl3pPr>
            <a:lvl4pPr marL="1607561" indent="-229652">
              <a:defRPr sz="1200">
                <a:solidFill>
                  <a:srgbClr val="0F5494"/>
                </a:solidFill>
                <a:latin typeface="Verdana" pitchFamily="34" charset="0"/>
              </a:defRPr>
            </a:lvl4pPr>
            <a:lvl5pPr marL="2066864" indent="-229652">
              <a:defRPr sz="1200">
                <a:solidFill>
                  <a:srgbClr val="0F5494"/>
                </a:solidFill>
                <a:latin typeface="Verdana" pitchFamily="34" charset="0"/>
              </a:defRPr>
            </a:lvl5pPr>
            <a:lvl6pPr marL="2526167" indent="-229652" eaLnBrk="0" fontAlgn="base" hangingPunct="0">
              <a:spcBef>
                <a:spcPct val="0"/>
              </a:spcBef>
              <a:spcAft>
                <a:spcPct val="0"/>
              </a:spcAft>
              <a:defRPr sz="1200">
                <a:solidFill>
                  <a:srgbClr val="0F5494"/>
                </a:solidFill>
                <a:latin typeface="Verdana" pitchFamily="34" charset="0"/>
              </a:defRPr>
            </a:lvl6pPr>
            <a:lvl7pPr marL="2985470" indent="-229652" eaLnBrk="0" fontAlgn="base" hangingPunct="0">
              <a:spcBef>
                <a:spcPct val="0"/>
              </a:spcBef>
              <a:spcAft>
                <a:spcPct val="0"/>
              </a:spcAft>
              <a:defRPr sz="1200">
                <a:solidFill>
                  <a:srgbClr val="0F5494"/>
                </a:solidFill>
                <a:latin typeface="Verdana" pitchFamily="34" charset="0"/>
              </a:defRPr>
            </a:lvl7pPr>
            <a:lvl8pPr marL="3444773" indent="-229652" eaLnBrk="0" fontAlgn="base" hangingPunct="0">
              <a:spcBef>
                <a:spcPct val="0"/>
              </a:spcBef>
              <a:spcAft>
                <a:spcPct val="0"/>
              </a:spcAft>
              <a:defRPr sz="1200">
                <a:solidFill>
                  <a:srgbClr val="0F5494"/>
                </a:solidFill>
                <a:latin typeface="Verdana" pitchFamily="34" charset="0"/>
              </a:defRPr>
            </a:lvl8pPr>
            <a:lvl9pPr marL="3904077" indent="-229652" eaLnBrk="0" fontAlgn="base" hangingPunct="0">
              <a:spcBef>
                <a:spcPct val="0"/>
              </a:spcBef>
              <a:spcAft>
                <a:spcPct val="0"/>
              </a:spcAft>
              <a:defRPr sz="1200">
                <a:solidFill>
                  <a:srgbClr val="0F5494"/>
                </a:solidFill>
                <a:latin typeface="Verdana" pitchFamily="34" charset="0"/>
              </a:defRPr>
            </a:lvl9pPr>
          </a:lstStyle>
          <a:p>
            <a:fld id="{760E9A0A-EF38-4005-9EA0-A6C3E70C277C}" type="slidenum">
              <a:rPr lang="en-GB" altLang="en-US" smtClean="0">
                <a:solidFill>
                  <a:schemeClr val="tx1"/>
                </a:solidFill>
                <a:latin typeface="Arial" charset="0"/>
              </a:rPr>
              <a:pPr/>
              <a:t>21</a:t>
            </a:fld>
            <a:endParaRPr lang="en-GB" altLang="en-US" smtClean="0">
              <a:solidFill>
                <a:schemeClr val="tx1"/>
              </a:solidFill>
              <a:latin typeface="Arial"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BE"/>
          </a:p>
        </p:txBody>
      </p:sp>
      <p:sp>
        <p:nvSpPr>
          <p:cNvPr id="4" name="Espace réservé du numéro de diapositive 3"/>
          <p:cNvSpPr>
            <a:spLocks noGrp="1"/>
          </p:cNvSpPr>
          <p:nvPr>
            <p:ph type="sldNum" sz="quarter" idx="10"/>
          </p:nvPr>
        </p:nvSpPr>
        <p:spPr/>
        <p:txBody>
          <a:bodyPr/>
          <a:lstStyle/>
          <a:p>
            <a:pPr>
              <a:defRPr/>
            </a:pPr>
            <a:fld id="{E7A7CBDB-6237-4F09-890F-78FBE72123F4}" type="slidenum">
              <a:rPr lang="en-GB" smtClean="0"/>
              <a:pPr>
                <a:defRPr/>
              </a:pPr>
              <a:t>22</a:t>
            </a:fld>
            <a:endParaRPr lang="en-GB"/>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BE"/>
          </a:p>
        </p:txBody>
      </p:sp>
      <p:sp>
        <p:nvSpPr>
          <p:cNvPr id="4" name="Espace réservé du numéro de diapositive 3"/>
          <p:cNvSpPr>
            <a:spLocks noGrp="1"/>
          </p:cNvSpPr>
          <p:nvPr>
            <p:ph type="sldNum" sz="quarter" idx="10"/>
          </p:nvPr>
        </p:nvSpPr>
        <p:spPr/>
        <p:txBody>
          <a:bodyPr/>
          <a:lstStyle/>
          <a:p>
            <a:pPr>
              <a:defRPr/>
            </a:pPr>
            <a:fld id="{E7A7CBDB-6237-4F09-890F-78FBE72123F4}" type="slidenum">
              <a:rPr lang="en-GB" smtClean="0"/>
              <a:pPr>
                <a:defRPr/>
              </a:pPr>
              <a:t>23</a:t>
            </a:fld>
            <a:endParaRPr lang="en-GB"/>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p:spPr>
        <p:txBody>
          <a:bodyPr/>
          <a:lstStyle/>
          <a:p>
            <a:pPr rtl="0" eaLnBrk="0" fontAlgn="base" hangingPunct="0"/>
            <a:r>
              <a:rPr lang="da-DK" sz="1200" b="1" kern="1200" dirty="0" smtClean="0">
                <a:solidFill>
                  <a:schemeClr val="tx1"/>
                </a:solidFill>
                <a:latin typeface="Arial" pitchFamily="34" charset="0"/>
                <a:ea typeface="ＭＳ Ｐゴシック" pitchFamily="-106" charset="-128"/>
                <a:cs typeface="ＭＳ Ｐゴシック" pitchFamily="-106" charset="-128"/>
              </a:rPr>
              <a:t>Expansion </a:t>
            </a:r>
            <a:endParaRPr lang="en-US" dirty="0" smtClean="0"/>
          </a:p>
          <a:p>
            <a:pPr rtl="0" eaLnBrk="0" fontAlgn="base" hangingPunct="0"/>
            <a:endParaRPr lang="da-DK" sz="1200" kern="1200" dirty="0" smtClean="0">
              <a:solidFill>
                <a:schemeClr val="tx1"/>
              </a:solidFill>
              <a:latin typeface="Arial" pitchFamily="34" charset="0"/>
              <a:ea typeface="ＭＳ Ｐゴシック" pitchFamily="-106" charset="-128"/>
              <a:cs typeface="ＭＳ Ｐゴシック" pitchFamily="-106" charset="-128"/>
            </a:endParaRPr>
          </a:p>
          <a:p>
            <a:pPr rtl="0" eaLnBrk="0" fontAlgn="base" hangingPunct="0"/>
            <a:r>
              <a:rPr lang="da-DK" sz="1200" b="1" kern="1200" dirty="0" smtClean="0">
                <a:solidFill>
                  <a:schemeClr val="tx1"/>
                </a:solidFill>
                <a:latin typeface="Arial" pitchFamily="34" charset="0"/>
                <a:ea typeface="ＭＳ Ｐゴシック" pitchFamily="-106" charset="-128"/>
                <a:cs typeface="ＭＳ Ｐゴシック" pitchFamily="-106" charset="-128"/>
              </a:rPr>
              <a:t>Examples:</a:t>
            </a:r>
            <a:endParaRPr lang="en-US" sz="1200" b="1" kern="1200" dirty="0" smtClean="0">
              <a:solidFill>
                <a:schemeClr val="tx1"/>
              </a:solidFill>
              <a:latin typeface="Arial" pitchFamily="34" charset="0"/>
              <a:ea typeface="ＭＳ Ｐゴシック" pitchFamily="-106" charset="-128"/>
              <a:cs typeface="ＭＳ Ｐゴシック" pitchFamily="-106"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da-DK" dirty="0" smtClean="0">
                <a:latin typeface="Arial" charset="0"/>
              </a:rPr>
              <a:t>Need to reference the examples of success: energy efficiency – waste to energy – reducing non-revenue water – in the 1970s europe was under a mountain of litter – example of  Jenny Donohue / Australia – example bottle rotating by the weir – Kuznets Curve (on </a:t>
            </a:r>
            <a:endParaRPr lang="en-US" dirty="0" smtClean="0">
              <a:latin typeface="Arial" charset="0"/>
            </a:endParaRPr>
          </a:p>
          <a:p>
            <a:pPr rtl="0" eaLnBrk="0" fontAlgn="base" hangingPunct="0"/>
            <a:endParaRPr lang="da-DK" sz="1200" kern="1200" dirty="0" smtClean="0">
              <a:solidFill>
                <a:schemeClr val="tx1"/>
              </a:solidFill>
              <a:latin typeface="Arial" pitchFamily="34" charset="0"/>
              <a:ea typeface="ＭＳ Ｐゴシック" pitchFamily="-106" charset="-128"/>
              <a:cs typeface="ＭＳ Ｐゴシック" pitchFamily="-106" charset="-128"/>
            </a:endParaRPr>
          </a:p>
          <a:p>
            <a:pPr rtl="0" eaLnBrk="0" fontAlgn="base" hangingPunct="0"/>
            <a:r>
              <a:rPr lang="da-DK" sz="1200" b="1" kern="1200" dirty="0" smtClean="0">
                <a:solidFill>
                  <a:schemeClr val="tx1"/>
                </a:solidFill>
                <a:latin typeface="Arial" pitchFamily="34" charset="0"/>
                <a:ea typeface="ＭＳ Ｐゴシック" pitchFamily="-106" charset="-128"/>
                <a:cs typeface="ＭＳ Ｐゴシック" pitchFamily="-106" charset="-128"/>
              </a:rPr>
              <a:t>Groupwork</a:t>
            </a:r>
            <a:r>
              <a:rPr lang="da-DK" sz="1200" b="1" kern="1200" baseline="0" dirty="0" smtClean="0">
                <a:solidFill>
                  <a:schemeClr val="tx1"/>
                </a:solidFill>
                <a:latin typeface="Arial" pitchFamily="34" charset="0"/>
                <a:ea typeface="ＭＳ Ｐゴシック" pitchFamily="-106" charset="-128"/>
                <a:cs typeface="ＭＳ Ｐゴシック" pitchFamily="-106" charset="-128"/>
              </a:rPr>
              <a:t> / discussion:</a:t>
            </a:r>
            <a:endParaRPr lang="en-GB" sz="1200" b="1" i="1" dirty="0" smtClean="0">
              <a:solidFill>
                <a:srgbClr val="00B050"/>
              </a:solidFill>
            </a:endParaRPr>
          </a:p>
          <a:p>
            <a:pPr eaLnBrk="1" hangingPunct="1"/>
            <a:r>
              <a:rPr lang="da-DK" dirty="0" smtClean="0">
                <a:latin typeface="Arial" charset="0"/>
              </a:rPr>
              <a:t>Ask: who here feels comfortable with what integration/ mainstreaming means? – is anyone in doubt?</a:t>
            </a:r>
          </a:p>
          <a:p>
            <a:pPr eaLnBrk="1" hangingPunct="1"/>
            <a:r>
              <a:rPr lang="da-DK" dirty="0" smtClean="0">
                <a:latin typeface="Arial" charset="0"/>
              </a:rPr>
              <a:t>Mainstreaming integrating – are they the same?</a:t>
            </a:r>
          </a:p>
          <a:p>
            <a:pPr eaLnBrk="1" hangingPunct="1"/>
            <a:endParaRPr lang="da-DK" dirty="0" smtClean="0">
              <a:latin typeface="Arial" charset="0"/>
            </a:endParaRPr>
          </a:p>
        </p:txBody>
      </p:sp>
      <p:sp>
        <p:nvSpPr>
          <p:cNvPr id="60420" name="Slide Number Placeholder 3"/>
          <p:cNvSpPr>
            <a:spLocks noGrp="1"/>
          </p:cNvSpPr>
          <p:nvPr>
            <p:ph type="sldNum" sz="quarter" idx="5"/>
          </p:nvPr>
        </p:nvSpPr>
        <p:spPr>
          <a:noFill/>
        </p:spPr>
        <p:txBody>
          <a:bodyPr/>
          <a:lstStyle/>
          <a:p>
            <a:fld id="{44922F68-2E5D-464C-B541-BE7CA729FE37}" type="slidenum">
              <a:rPr lang="fr-BE" smtClean="0"/>
              <a:pPr/>
              <a:t>24</a:t>
            </a:fld>
            <a:endParaRPr lang="fr-BE"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800" lvl="1" indent="-177800">
              <a:buFont typeface="Arial"/>
              <a:buChar char="•"/>
              <a:tabLst>
                <a:tab pos="177800" algn="l"/>
              </a:tabLst>
            </a:pPr>
            <a:r>
              <a:rPr lang="en-GB" sz="1800" dirty="0" smtClean="0"/>
              <a:t>International </a:t>
            </a:r>
            <a:r>
              <a:rPr lang="en-GB" sz="1800" b="1" dirty="0" smtClean="0"/>
              <a:t>commitments</a:t>
            </a:r>
          </a:p>
          <a:p>
            <a:pPr marL="177800" lvl="1" indent="-177800">
              <a:buFont typeface="Arial"/>
              <a:buChar char="•"/>
              <a:tabLst>
                <a:tab pos="177800" algn="l"/>
              </a:tabLst>
            </a:pPr>
            <a:r>
              <a:rPr lang="en-GB" sz="1800" b="1" dirty="0" smtClean="0"/>
              <a:t>Policy, legislation and regulations </a:t>
            </a:r>
          </a:p>
          <a:p>
            <a:pPr marL="177800" lvl="1" indent="-177800">
              <a:buFont typeface="Arial"/>
              <a:buChar char="•"/>
              <a:tabLst>
                <a:tab pos="177800" algn="l"/>
              </a:tabLst>
            </a:pPr>
            <a:r>
              <a:rPr lang="en-GB" sz="1800" b="1" dirty="0" smtClean="0"/>
              <a:t>Planning processes </a:t>
            </a:r>
            <a:r>
              <a:rPr lang="en-GB" sz="1800" dirty="0" smtClean="0"/>
              <a:t>e.g. NAPA – relevant at sector level?</a:t>
            </a:r>
          </a:p>
          <a:p>
            <a:pPr marL="177800" lvl="1" indent="-177800">
              <a:buFont typeface="Arial"/>
              <a:buChar char="•"/>
              <a:tabLst>
                <a:tab pos="177800" algn="l"/>
              </a:tabLst>
            </a:pPr>
            <a:endParaRPr lang="en-GB" sz="1800" dirty="0" smtClean="0"/>
          </a:p>
          <a:p>
            <a:pPr marL="177800" lvl="1" indent="-177800">
              <a:buFont typeface="Arial"/>
              <a:buChar char="•"/>
              <a:tabLst>
                <a:tab pos="177800" algn="l"/>
              </a:tabLst>
            </a:pPr>
            <a:r>
              <a:rPr lang="en-GB" sz="1800" b="1" dirty="0" smtClean="0"/>
              <a:t>Leadership</a:t>
            </a:r>
            <a:r>
              <a:rPr lang="en-GB" sz="1800" dirty="0" smtClean="0"/>
              <a:t> – linked to stakeholder values</a:t>
            </a:r>
          </a:p>
          <a:p>
            <a:pPr marL="177800" lvl="1" indent="-177800">
              <a:buFont typeface="Arial"/>
              <a:buChar char="•"/>
              <a:tabLst>
                <a:tab pos="177800" algn="l"/>
              </a:tabLst>
            </a:pPr>
            <a:r>
              <a:rPr lang="en-GB" sz="1800" dirty="0" smtClean="0"/>
              <a:t>Stakeholder </a:t>
            </a:r>
            <a:r>
              <a:rPr lang="en-GB" sz="1800" b="1" dirty="0" smtClean="0"/>
              <a:t>demand</a:t>
            </a:r>
            <a:r>
              <a:rPr lang="en-GB" sz="1800" dirty="0" smtClean="0"/>
              <a:t> – often led by a charismatic leader </a:t>
            </a:r>
          </a:p>
          <a:p>
            <a:pPr marL="177800" lvl="1" indent="-177800">
              <a:buFont typeface="Arial"/>
              <a:buChar char="•"/>
              <a:tabLst>
                <a:tab pos="177800" algn="l"/>
              </a:tabLst>
            </a:pPr>
            <a:r>
              <a:rPr lang="en-GB" sz="1800" b="1" dirty="0" smtClean="0"/>
              <a:t>Consumer</a:t>
            </a:r>
            <a:r>
              <a:rPr lang="en-GB" sz="1800" dirty="0" smtClean="0"/>
              <a:t> behaviour – throughout the value chain</a:t>
            </a:r>
          </a:p>
          <a:p>
            <a:pPr marL="177800" lvl="1" indent="-177800">
              <a:buFont typeface="Arial"/>
              <a:buChar char="•"/>
              <a:tabLst>
                <a:tab pos="177800" algn="l"/>
              </a:tabLst>
            </a:pPr>
            <a:r>
              <a:rPr lang="en-GB" sz="1800" b="1" dirty="0" smtClean="0"/>
              <a:t>Cultural and traditional norms</a:t>
            </a:r>
          </a:p>
          <a:p>
            <a:pPr marL="177800" lvl="1" indent="-177800">
              <a:buFont typeface="Arial"/>
              <a:buChar char="•"/>
              <a:tabLst>
                <a:tab pos="177800" algn="l"/>
              </a:tabLst>
            </a:pPr>
            <a:endParaRPr lang="en-GB" sz="1800" dirty="0" smtClean="0"/>
          </a:p>
          <a:p>
            <a:pPr marL="177800" lvl="1" indent="-177800">
              <a:buFont typeface="Arial"/>
              <a:buChar char="•"/>
              <a:tabLst>
                <a:tab pos="177800" algn="l"/>
              </a:tabLst>
            </a:pPr>
            <a:r>
              <a:rPr lang="en-GB" sz="1800" b="1" dirty="0" smtClean="0"/>
              <a:t>Disasters</a:t>
            </a:r>
            <a:r>
              <a:rPr lang="en-GB" sz="1800" dirty="0" smtClean="0"/>
              <a:t> – highly visible  (Nairobi river/ trade villages Vietnam)</a:t>
            </a:r>
          </a:p>
          <a:p>
            <a:pPr marL="177800" lvl="1" indent="-177800">
              <a:buFont typeface="Arial"/>
              <a:buChar char="•"/>
              <a:tabLst>
                <a:tab pos="177800" algn="l"/>
              </a:tabLst>
            </a:pPr>
            <a:r>
              <a:rPr lang="en-GB" sz="1800" dirty="0" smtClean="0"/>
              <a:t>Self evident and self realised </a:t>
            </a:r>
            <a:r>
              <a:rPr lang="en-GB" sz="1800" b="1" dirty="0" smtClean="0"/>
              <a:t>awareness</a:t>
            </a:r>
            <a:r>
              <a:rPr lang="en-GB" sz="1800" dirty="0" smtClean="0"/>
              <a:t> of the need/benefits</a:t>
            </a:r>
          </a:p>
          <a:p>
            <a:pPr marL="0" lvl="1" indent="0">
              <a:buFont typeface="Arial"/>
              <a:buChar char="•"/>
              <a:tabLst>
                <a:tab pos="177800" algn="l"/>
              </a:tabLst>
            </a:pPr>
            <a:endParaRPr lang="en-GB" sz="1800" dirty="0" smtClean="0"/>
          </a:p>
          <a:p>
            <a:pPr marL="177800" lvl="1" indent="-177800">
              <a:buFont typeface="Arial"/>
              <a:buChar char="•"/>
              <a:tabLst>
                <a:tab pos="177800" algn="l"/>
              </a:tabLst>
            </a:pPr>
            <a:r>
              <a:rPr lang="en-GB" sz="1800" dirty="0" smtClean="0"/>
              <a:t>Climate – environmental </a:t>
            </a:r>
            <a:r>
              <a:rPr lang="en-GB" sz="1800" b="1" dirty="0" smtClean="0"/>
              <a:t>funding</a:t>
            </a:r>
          </a:p>
          <a:p>
            <a:pPr marL="177800" lvl="1" indent="-177800">
              <a:buFont typeface="Arial"/>
              <a:buChar char="•"/>
              <a:tabLst>
                <a:tab pos="177800" algn="l"/>
              </a:tabLst>
            </a:pPr>
            <a:r>
              <a:rPr lang="en-GB" sz="1800" b="1" dirty="0" smtClean="0"/>
              <a:t>Budget allocation and targets</a:t>
            </a:r>
          </a:p>
          <a:p>
            <a:endParaRPr lang="da-DK" dirty="0"/>
          </a:p>
        </p:txBody>
      </p:sp>
      <p:sp>
        <p:nvSpPr>
          <p:cNvPr id="4" name="Slide Number Placeholder 3"/>
          <p:cNvSpPr>
            <a:spLocks noGrp="1"/>
          </p:cNvSpPr>
          <p:nvPr>
            <p:ph type="sldNum" sz="quarter" idx="10"/>
          </p:nvPr>
        </p:nvSpPr>
        <p:spPr/>
        <p:txBody>
          <a:bodyPr/>
          <a:lstStyle/>
          <a:p>
            <a:pPr>
              <a:defRPr/>
            </a:pPr>
            <a:fld id="{E7A7CBDB-6237-4F09-890F-78FBE72123F4}" type="slidenum">
              <a:rPr lang="en-GB" smtClean="0"/>
              <a:pPr>
                <a:defRPr/>
              </a:pPr>
              <a:t>25</a:t>
            </a:fld>
            <a:endParaRPr lang="en-GB"/>
          </a:p>
        </p:txBody>
      </p:sp>
    </p:spTree>
    <p:extLst>
      <p:ext uri="{BB962C8B-B14F-4D97-AF65-F5344CB8AC3E}">
        <p14:creationId xmlns:p14="http://schemas.microsoft.com/office/powerpoint/2010/main" xmlns="" val="30081800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p:spPr>
        <p:txBody>
          <a:bodyPr/>
          <a:lstStyle/>
          <a:p>
            <a:pPr rtl="0" eaLnBrk="0" fontAlgn="base" hangingPunct="0"/>
            <a:r>
              <a:rPr lang="da-DK" sz="1200" b="1" kern="1200" dirty="0" smtClean="0">
                <a:solidFill>
                  <a:schemeClr val="tx1"/>
                </a:solidFill>
                <a:latin typeface="Arial" pitchFamily="34" charset="0"/>
                <a:ea typeface="ＭＳ Ｐゴシック" pitchFamily="-106" charset="-128"/>
                <a:cs typeface="ＭＳ Ｐゴシック" pitchFamily="-106" charset="-128"/>
              </a:rPr>
              <a:t>Expansion </a:t>
            </a:r>
            <a:endParaRPr lang="en-US" dirty="0" smtClean="0"/>
          </a:p>
          <a:p>
            <a:pPr rtl="0" eaLnBrk="0" fontAlgn="base" hangingPunct="0"/>
            <a:r>
              <a:rPr lang="da-DK" sz="1200" kern="1200" dirty="0" smtClean="0">
                <a:solidFill>
                  <a:schemeClr val="tx1"/>
                </a:solidFill>
                <a:latin typeface="Arial" pitchFamily="34" charset="0"/>
                <a:ea typeface="ＭＳ Ｐゴシック" pitchFamily="-106" charset="-128"/>
                <a:cs typeface="ＭＳ Ｐゴシック" pitchFamily="-106" charset="-128"/>
              </a:rPr>
              <a:t>Even in a single project there might be losers and gainers from integrating environment</a:t>
            </a:r>
            <a:r>
              <a:rPr lang="da-DK" sz="1200" kern="1200" baseline="0" dirty="0" smtClean="0">
                <a:solidFill>
                  <a:schemeClr val="tx1"/>
                </a:solidFill>
                <a:latin typeface="Arial" pitchFamily="34" charset="0"/>
                <a:ea typeface="ＭＳ Ｐゴシック" pitchFamily="-106" charset="-128"/>
                <a:cs typeface="ＭＳ Ｐゴシック" pitchFamily="-106" charset="-128"/>
              </a:rPr>
              <a:t> – e.g. In a sewerage treatment project the residents of the town will be paying for the treatment (losers) but the downstreamers users will be benefitting (gainers).  In Korea they have experimented with systems where the downstream town pays for the treatment of the upstream town. The stronger the disconnect between gainers and losers the more difficult it might be to integrate environment/ climate change – it will be less obvious and more work will be needed to get both sides togehter and see the wider picture.</a:t>
            </a:r>
            <a:endParaRPr lang="da-DK" sz="1200" kern="1200" dirty="0" smtClean="0">
              <a:solidFill>
                <a:schemeClr val="tx1"/>
              </a:solidFill>
              <a:latin typeface="Arial" pitchFamily="34" charset="0"/>
              <a:ea typeface="ＭＳ Ｐゴシック" pitchFamily="-106" charset="-128"/>
              <a:cs typeface="ＭＳ Ｐゴシック" pitchFamily="-106" charset="-128"/>
            </a:endParaRPr>
          </a:p>
          <a:p>
            <a:pPr rtl="0" eaLnBrk="0" fontAlgn="base" hangingPunct="0"/>
            <a:endParaRPr lang="en-US" sz="1200" kern="1200" dirty="0" smtClean="0">
              <a:solidFill>
                <a:schemeClr val="tx1"/>
              </a:solidFill>
              <a:latin typeface="Arial" pitchFamily="34" charset="0"/>
              <a:ea typeface="ＭＳ Ｐゴシック" pitchFamily="-106" charset="-128"/>
              <a:cs typeface="ＭＳ Ｐゴシック" pitchFamily="-106" charset="-128"/>
            </a:endParaRPr>
          </a:p>
          <a:p>
            <a:pPr rtl="0" eaLnBrk="0" fontAlgn="base" hangingPunct="0"/>
            <a:endParaRPr lang="en-US" sz="1200" kern="1200" dirty="0" smtClean="0">
              <a:solidFill>
                <a:schemeClr val="tx1"/>
              </a:solidFill>
              <a:latin typeface="Arial" pitchFamily="34" charset="0"/>
              <a:ea typeface="ＭＳ Ｐゴシック" pitchFamily="-106" charset="-128"/>
              <a:cs typeface="ＭＳ Ｐゴシック" pitchFamily="-106" charset="-128"/>
            </a:endParaRPr>
          </a:p>
          <a:p>
            <a:pPr rtl="0" eaLnBrk="0" fontAlgn="base" hangingPunct="0"/>
            <a:r>
              <a:rPr lang="en-US" sz="1200" kern="1200" dirty="0" smtClean="0">
                <a:solidFill>
                  <a:schemeClr val="tx1"/>
                </a:solidFill>
                <a:latin typeface="Arial" pitchFamily="34" charset="0"/>
                <a:ea typeface="ＭＳ Ｐゴシック" pitchFamily="-106" charset="-128"/>
                <a:cs typeface="ＭＳ Ｐゴシック" pitchFamily="-106" charset="-128"/>
              </a:rPr>
              <a:t>Since there would be less information on them slides 16 and 17 could be merged with the drivers in one column and the barriers in a second column</a:t>
            </a:r>
            <a:endParaRPr lang="da-DK" sz="1200" kern="1200" dirty="0" smtClean="0">
              <a:solidFill>
                <a:schemeClr val="tx1"/>
              </a:solidFill>
              <a:latin typeface="Arial" pitchFamily="34" charset="0"/>
              <a:ea typeface="ＭＳ Ｐゴシック" pitchFamily="-106" charset="-128"/>
              <a:cs typeface="ＭＳ Ｐゴシック" pitchFamily="-106" charset="-128"/>
            </a:endParaRPr>
          </a:p>
          <a:p>
            <a:pPr rtl="0" eaLnBrk="0" fontAlgn="base" hangingPunct="0"/>
            <a:endParaRPr lang="da-DK" sz="1200" kern="1200" dirty="0" smtClean="0">
              <a:solidFill>
                <a:schemeClr val="tx1"/>
              </a:solidFill>
              <a:latin typeface="Arial" pitchFamily="34" charset="0"/>
              <a:ea typeface="ＭＳ Ｐゴシック" pitchFamily="-106" charset="-128"/>
              <a:cs typeface="ＭＳ Ｐゴシック" pitchFamily="-106" charset="-128"/>
            </a:endParaRPr>
          </a:p>
          <a:p>
            <a:pPr rtl="0" eaLnBrk="0" fontAlgn="base" hangingPunct="0"/>
            <a:r>
              <a:rPr lang="da-DK" sz="1200" b="1" kern="1200" dirty="0" smtClean="0">
                <a:solidFill>
                  <a:schemeClr val="tx1"/>
                </a:solidFill>
                <a:latin typeface="Arial" pitchFamily="34" charset="0"/>
                <a:ea typeface="ＭＳ Ｐゴシック" pitchFamily="-106" charset="-128"/>
                <a:cs typeface="ＭＳ Ｐゴシック" pitchFamily="-106" charset="-128"/>
              </a:rPr>
              <a:t>Examples:</a:t>
            </a:r>
            <a:endParaRPr lang="en-US" sz="1200" b="1" kern="1200" dirty="0" smtClean="0">
              <a:solidFill>
                <a:schemeClr val="tx1"/>
              </a:solidFill>
              <a:latin typeface="Arial" pitchFamily="34" charset="0"/>
              <a:ea typeface="ＭＳ Ｐゴシック" pitchFamily="-106" charset="-128"/>
              <a:cs typeface="ＭＳ Ｐゴシック" pitchFamily="-106" charset="-128"/>
            </a:endParaRPr>
          </a:p>
          <a:p>
            <a:pPr rtl="0" eaLnBrk="0" fontAlgn="base" hangingPunct="0"/>
            <a:endParaRPr lang="da-DK" sz="1200" kern="1200" dirty="0" smtClean="0">
              <a:solidFill>
                <a:schemeClr val="tx1"/>
              </a:solidFill>
              <a:latin typeface="Arial" pitchFamily="34" charset="0"/>
              <a:ea typeface="ＭＳ Ｐゴシック" pitchFamily="-106" charset="-128"/>
              <a:cs typeface="ＭＳ Ｐゴシック" pitchFamily="-106" charset="-128"/>
            </a:endParaRPr>
          </a:p>
          <a:p>
            <a:pPr rtl="0" eaLnBrk="0" fontAlgn="base" hangingPunct="0"/>
            <a:r>
              <a:rPr lang="da-DK" sz="1200" b="1" kern="1200" dirty="0" smtClean="0">
                <a:solidFill>
                  <a:schemeClr val="tx1"/>
                </a:solidFill>
                <a:latin typeface="Arial" pitchFamily="34" charset="0"/>
                <a:ea typeface="ＭＳ Ｐゴシック" pitchFamily="-106" charset="-128"/>
                <a:cs typeface="ＭＳ Ｐゴシック" pitchFamily="-106" charset="-128"/>
              </a:rPr>
              <a:t>Groupwork</a:t>
            </a:r>
            <a:r>
              <a:rPr lang="da-DK" sz="1200" b="1" kern="1200" baseline="0" dirty="0" smtClean="0">
                <a:solidFill>
                  <a:schemeClr val="tx1"/>
                </a:solidFill>
                <a:latin typeface="Arial" pitchFamily="34" charset="0"/>
                <a:ea typeface="ＭＳ Ｐゴシック" pitchFamily="-106" charset="-128"/>
                <a:cs typeface="ＭＳ Ｐゴシック" pitchFamily="-106" charset="-128"/>
              </a:rPr>
              <a:t> / discussion:</a:t>
            </a:r>
            <a:endParaRPr lang="en-GB" sz="1200" b="1" i="1" dirty="0" smtClean="0">
              <a:solidFill>
                <a:srgbClr val="00B050"/>
              </a:solidFill>
            </a:endParaRPr>
          </a:p>
          <a:p>
            <a:endParaRPr lang="da-DK" dirty="0" smtClean="0">
              <a:latin typeface="Arial" charset="0"/>
            </a:endParaRPr>
          </a:p>
          <a:p>
            <a:r>
              <a:rPr lang="da-DK" dirty="0" smtClean="0">
                <a:latin typeface="Arial" charset="0"/>
              </a:rPr>
              <a:t>Activity – could ask for reflections on examples – e.g. Why divert money to environment and climate instead of boreholes</a:t>
            </a:r>
            <a:endParaRPr lang="en-US" dirty="0" smtClean="0">
              <a:latin typeface="Arial" charset="0"/>
            </a:endParaRPr>
          </a:p>
        </p:txBody>
      </p:sp>
      <p:sp>
        <p:nvSpPr>
          <p:cNvPr id="63492" name="Slide Number Placeholder 3"/>
          <p:cNvSpPr>
            <a:spLocks noGrp="1"/>
          </p:cNvSpPr>
          <p:nvPr>
            <p:ph type="sldNum" sz="quarter" idx="5"/>
          </p:nvPr>
        </p:nvSpPr>
        <p:spPr>
          <a:noFill/>
        </p:spPr>
        <p:txBody>
          <a:bodyPr/>
          <a:lstStyle/>
          <a:p>
            <a:fld id="{6054F0AC-0796-468B-86D9-8F7D8A2FF3AB}" type="slidenum">
              <a:rPr lang="en-GB" smtClean="0"/>
              <a:pPr/>
              <a:t>26</a:t>
            </a:fld>
            <a:endParaRPr lang="en-GB"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a:xfrm>
            <a:off x="919163" y="746125"/>
            <a:ext cx="4970462" cy="3729038"/>
          </a:xfrm>
          <a:ln/>
        </p:spPr>
      </p:sp>
      <p:sp>
        <p:nvSpPr>
          <p:cNvPr id="65539" name="Rectangle 3"/>
          <p:cNvSpPr>
            <a:spLocks noGrp="1" noChangeArrowheads="1"/>
          </p:cNvSpPr>
          <p:nvPr>
            <p:ph type="body" idx="1"/>
          </p:nvPr>
        </p:nvSpPr>
        <p:spPr>
          <a:xfrm>
            <a:off x="908050" y="4722813"/>
            <a:ext cx="4989513" cy="4475162"/>
          </a:xfrm>
          <a:noFill/>
          <a:ln/>
        </p:spPr>
        <p:txBody>
          <a:bodyPr/>
          <a:lstStyle/>
          <a:p>
            <a:pPr rtl="0" eaLnBrk="0" fontAlgn="base" hangingPunct="0"/>
            <a:r>
              <a:rPr lang="da-DK" sz="1200" b="1" kern="1200" dirty="0" smtClean="0">
                <a:solidFill>
                  <a:schemeClr val="tx1"/>
                </a:solidFill>
                <a:latin typeface="Arial" pitchFamily="34" charset="0"/>
                <a:ea typeface="ＭＳ Ｐゴシック" pitchFamily="-106" charset="-128"/>
                <a:cs typeface="ＭＳ Ｐゴシック" pitchFamily="-106" charset="-128"/>
              </a:rPr>
              <a:t>Expansion </a:t>
            </a:r>
            <a:endParaRPr lang="en-US" dirty="0" smtClean="0"/>
          </a:p>
          <a:p>
            <a:pPr rtl="0" eaLnBrk="0" fontAlgn="base" hangingPunct="0"/>
            <a:r>
              <a:rPr lang="da-DK" sz="1200" kern="1200" dirty="0" smtClean="0">
                <a:solidFill>
                  <a:schemeClr val="tx1"/>
                </a:solidFill>
                <a:latin typeface="Arial" pitchFamily="34" charset="0"/>
                <a:ea typeface="ＭＳ Ｐゴシック" pitchFamily="-106" charset="-128"/>
                <a:cs typeface="ＭＳ Ｐゴシック" pitchFamily="-106" charset="-128"/>
              </a:rPr>
              <a:t>This is followed</a:t>
            </a:r>
            <a:r>
              <a:rPr lang="da-DK" sz="1200" kern="1200" baseline="0" dirty="0" smtClean="0">
                <a:solidFill>
                  <a:schemeClr val="tx1"/>
                </a:solidFill>
                <a:latin typeface="Arial" pitchFamily="34" charset="0"/>
                <a:ea typeface="ＭＳ Ｐゴシック" pitchFamily="-106" charset="-128"/>
                <a:cs typeface="ＭＳ Ｐゴシック" pitchFamily="-106" charset="-128"/>
              </a:rPr>
              <a:t> by a next slide</a:t>
            </a:r>
            <a:endParaRPr lang="da-DK" sz="1200" kern="1200" dirty="0" smtClean="0">
              <a:solidFill>
                <a:schemeClr val="tx1"/>
              </a:solidFill>
              <a:latin typeface="Arial" pitchFamily="34" charset="0"/>
              <a:ea typeface="ＭＳ Ｐゴシック" pitchFamily="-106" charset="-128"/>
              <a:cs typeface="ＭＳ Ｐゴシック" pitchFamily="-106" charset="-128"/>
            </a:endParaRPr>
          </a:p>
          <a:p>
            <a:pPr rtl="0" eaLnBrk="0" fontAlgn="base" hangingPunct="0"/>
            <a:endParaRPr lang="da-DK" sz="1200" kern="1200" dirty="0" smtClean="0">
              <a:solidFill>
                <a:schemeClr val="tx1"/>
              </a:solidFill>
              <a:latin typeface="Arial" pitchFamily="34" charset="0"/>
              <a:ea typeface="ＭＳ Ｐゴシック" pitchFamily="-106" charset="-128"/>
              <a:cs typeface="ＭＳ Ｐゴシック" pitchFamily="-106" charset="-128"/>
            </a:endParaRPr>
          </a:p>
          <a:p>
            <a:pPr rtl="0" eaLnBrk="0" fontAlgn="base" hangingPunct="0"/>
            <a:endParaRPr lang="da-DK" sz="1200" kern="1200" dirty="0" smtClean="0">
              <a:solidFill>
                <a:schemeClr val="tx1"/>
              </a:solidFill>
              <a:latin typeface="Arial" pitchFamily="34" charset="0"/>
              <a:ea typeface="ＭＳ Ｐゴシック" pitchFamily="-106" charset="-128"/>
              <a:cs typeface="ＭＳ Ｐゴシック" pitchFamily="-106" charset="-128"/>
            </a:endParaRPr>
          </a:p>
          <a:p>
            <a:pPr rtl="0" eaLnBrk="0" fontAlgn="base" hangingPunct="0"/>
            <a:r>
              <a:rPr lang="da-DK" sz="1200" b="1" kern="1200" dirty="0" smtClean="0">
                <a:solidFill>
                  <a:schemeClr val="tx1"/>
                </a:solidFill>
                <a:latin typeface="Arial" pitchFamily="34" charset="0"/>
                <a:ea typeface="ＭＳ Ｐゴシック" pitchFamily="-106" charset="-128"/>
                <a:cs typeface="ＭＳ Ｐゴシック" pitchFamily="-106" charset="-128"/>
              </a:rPr>
              <a:t>Examples:</a:t>
            </a:r>
            <a:endParaRPr lang="en-US" sz="1200" b="1" kern="1200" dirty="0" smtClean="0">
              <a:solidFill>
                <a:schemeClr val="tx1"/>
              </a:solidFill>
              <a:latin typeface="Arial" pitchFamily="34" charset="0"/>
              <a:ea typeface="ＭＳ Ｐゴシック" pitchFamily="-106" charset="-128"/>
              <a:cs typeface="ＭＳ Ｐゴシック" pitchFamily="-106" charset="-128"/>
            </a:endParaRPr>
          </a:p>
          <a:p>
            <a:pPr rtl="0" eaLnBrk="0" fontAlgn="base" hangingPunct="0"/>
            <a:endParaRPr lang="da-DK" sz="1200" kern="1200" dirty="0" smtClean="0">
              <a:solidFill>
                <a:schemeClr val="tx1"/>
              </a:solidFill>
              <a:latin typeface="Arial" pitchFamily="34" charset="0"/>
              <a:ea typeface="ＭＳ Ｐゴシック" pitchFamily="-106" charset="-128"/>
              <a:cs typeface="ＭＳ Ｐゴシック" pitchFamily="-106" charset="-128"/>
            </a:endParaRPr>
          </a:p>
          <a:p>
            <a:pPr rtl="0" eaLnBrk="0" fontAlgn="base" hangingPunct="0"/>
            <a:r>
              <a:rPr lang="da-DK" sz="1200" b="1" kern="1200" dirty="0" smtClean="0">
                <a:solidFill>
                  <a:schemeClr val="tx1"/>
                </a:solidFill>
                <a:latin typeface="Arial" pitchFamily="34" charset="0"/>
                <a:ea typeface="ＭＳ Ｐゴシック" pitchFamily="-106" charset="-128"/>
                <a:cs typeface="ＭＳ Ｐゴシック" pitchFamily="-106" charset="-128"/>
              </a:rPr>
              <a:t>Groupwork</a:t>
            </a:r>
            <a:r>
              <a:rPr lang="da-DK" sz="1200" b="1" kern="1200" baseline="0" dirty="0" smtClean="0">
                <a:solidFill>
                  <a:schemeClr val="tx1"/>
                </a:solidFill>
                <a:latin typeface="Arial" pitchFamily="34" charset="0"/>
                <a:ea typeface="ＭＳ Ｐゴシック" pitchFamily="-106" charset="-128"/>
                <a:cs typeface="ＭＳ Ｐゴシック" pitchFamily="-106" charset="-128"/>
              </a:rPr>
              <a:t> / discussion:</a:t>
            </a:r>
            <a:endParaRPr lang="en-GB" sz="1200" b="1" i="1" dirty="0" smtClean="0">
              <a:solidFill>
                <a:srgbClr val="00B050"/>
              </a:solidFill>
            </a:endParaRPr>
          </a:p>
          <a:p>
            <a:pPr eaLnBrk="1" hangingPunct="1">
              <a:spcBef>
                <a:spcPct val="0"/>
              </a:spcBef>
            </a:pPr>
            <a:endParaRPr lang="en-US" dirty="0" smtClean="0">
              <a:latin typeface="Arial" charset="0"/>
            </a:endParaRPr>
          </a:p>
        </p:txBody>
      </p:sp>
      <p:sp>
        <p:nvSpPr>
          <p:cNvPr id="65540" name="Espace réservé du pied de page 4"/>
          <p:cNvSpPr>
            <a:spLocks noGrp="1"/>
          </p:cNvSpPr>
          <p:nvPr>
            <p:ph type="ftr" sz="quarter" idx="4"/>
          </p:nvPr>
        </p:nvSpPr>
        <p:spPr>
          <a:noFill/>
        </p:spPr>
        <p:txBody>
          <a:bodyPr/>
          <a:lstStyle/>
          <a:p>
            <a:r>
              <a:rPr lang="en-US" dirty="0" smtClean="0">
                <a:latin typeface="Arial" charset="0"/>
                <a:ea typeface="ＭＳ Ｐゴシック" charset="-128"/>
              </a:rPr>
              <a:t>Environment Integration in EC Development Co-operation</a:t>
            </a:r>
            <a:endParaRPr lang="en-GB" dirty="0" smtClean="0">
              <a:latin typeface="Arial" charset="0"/>
              <a:ea typeface="ＭＳ Ｐゴシック" charset="-128"/>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xfrm>
            <a:off x="919163" y="746125"/>
            <a:ext cx="4970462" cy="3729038"/>
          </a:xfrm>
          <a:ln/>
        </p:spPr>
      </p:sp>
      <p:sp>
        <p:nvSpPr>
          <p:cNvPr id="66563" name="Rectangle 3"/>
          <p:cNvSpPr>
            <a:spLocks noGrp="1" noChangeArrowheads="1"/>
          </p:cNvSpPr>
          <p:nvPr>
            <p:ph type="body" idx="1"/>
          </p:nvPr>
        </p:nvSpPr>
        <p:spPr>
          <a:xfrm>
            <a:off x="908050" y="4722813"/>
            <a:ext cx="4989513" cy="4475162"/>
          </a:xfrm>
          <a:noFill/>
          <a:ln/>
        </p:spPr>
        <p:txBody>
          <a:bodyPr/>
          <a:lstStyle/>
          <a:p>
            <a:pPr rtl="0" eaLnBrk="0" fontAlgn="base" hangingPunct="0"/>
            <a:r>
              <a:rPr lang="da-DK" sz="1200" b="1" kern="1200" dirty="0" smtClean="0">
                <a:solidFill>
                  <a:schemeClr val="tx1"/>
                </a:solidFill>
                <a:latin typeface="Arial" pitchFamily="34" charset="0"/>
                <a:ea typeface="ＭＳ Ｐゴシック" pitchFamily="-106" charset="-128"/>
                <a:cs typeface="ＭＳ Ｐゴシック" pitchFamily="-106" charset="-128"/>
              </a:rPr>
              <a:t>Expansion </a:t>
            </a:r>
          </a:p>
          <a:p>
            <a:pPr rtl="0" eaLnBrk="0" fontAlgn="base" hangingPunct="0"/>
            <a:endParaRPr lang="da-DK" sz="1200" b="1" kern="1200" dirty="0" smtClean="0">
              <a:solidFill>
                <a:schemeClr val="tx1"/>
              </a:solidFill>
              <a:latin typeface="Arial" pitchFamily="34" charset="0"/>
              <a:ea typeface="ＭＳ Ｐゴシック" pitchFamily="-106" charset="-128"/>
            </a:endParaRPr>
          </a:p>
          <a:p>
            <a:pPr rtl="0" eaLnBrk="0" fontAlgn="base" hangingPunct="0"/>
            <a:r>
              <a:rPr lang="da-DK" sz="1200" b="0" kern="1200" dirty="0" smtClean="0">
                <a:solidFill>
                  <a:schemeClr val="tx1"/>
                </a:solidFill>
                <a:latin typeface="Arial" pitchFamily="34" charset="0"/>
                <a:ea typeface="ＭＳ Ｐゴシック" pitchFamily="-106" charset="-128"/>
              </a:rPr>
              <a:t>Applying</a:t>
            </a:r>
            <a:r>
              <a:rPr lang="da-DK" sz="1200" b="0" kern="1200" baseline="0" dirty="0" smtClean="0">
                <a:solidFill>
                  <a:schemeClr val="tx1"/>
                </a:solidFill>
                <a:latin typeface="Arial" pitchFamily="34" charset="0"/>
                <a:ea typeface="ＭＳ Ｐゴシック" pitchFamily="-106" charset="-128"/>
              </a:rPr>
              <a:t> the slide to DEVCO</a:t>
            </a:r>
          </a:p>
          <a:p>
            <a:pPr rtl="0" eaLnBrk="0" fontAlgn="base" hangingPunct="0"/>
            <a:r>
              <a:rPr lang="da-DK" b="0" dirty="0" smtClean="0">
                <a:solidFill>
                  <a:schemeClr val="tx1"/>
                </a:solidFill>
              </a:rPr>
              <a:t>Political, Environmental,</a:t>
            </a:r>
            <a:r>
              <a:rPr lang="da-DK" b="0" baseline="0" dirty="0" smtClean="0">
                <a:solidFill>
                  <a:schemeClr val="tx1"/>
                </a:solidFill>
              </a:rPr>
              <a:t> </a:t>
            </a:r>
            <a:r>
              <a:rPr lang="da-DK" b="0" dirty="0" smtClean="0">
                <a:solidFill>
                  <a:schemeClr val="tx1"/>
                </a:solidFill>
              </a:rPr>
              <a:t>Economical and Social Factors</a:t>
            </a:r>
          </a:p>
          <a:p>
            <a:pPr algn="l" rtl="0" eaLnBrk="0" fontAlgn="base" hangingPunct="0"/>
            <a:r>
              <a:rPr lang="en-US" b="0" dirty="0" smtClean="0"/>
              <a:t>….</a:t>
            </a:r>
          </a:p>
          <a:p>
            <a:pPr rtl="0" eaLnBrk="0" fontAlgn="base" hangingPunct="0"/>
            <a:endParaRPr lang="da-DK" sz="1200" kern="1200" dirty="0" smtClean="0">
              <a:solidFill>
                <a:schemeClr val="tx1"/>
              </a:solidFill>
              <a:latin typeface="Arial" pitchFamily="34" charset="0"/>
              <a:ea typeface="ＭＳ Ｐゴシック" pitchFamily="-106" charset="-128"/>
              <a:cs typeface="ＭＳ Ｐゴシック" pitchFamily="-106" charset="-128"/>
            </a:endParaRPr>
          </a:p>
          <a:p>
            <a:pPr rtl="0" eaLnBrk="0" fontAlgn="base" hangingPunct="0"/>
            <a:r>
              <a:rPr lang="da-DK" sz="1200" b="1" kern="1200" dirty="0" smtClean="0">
                <a:solidFill>
                  <a:schemeClr val="tx1"/>
                </a:solidFill>
                <a:latin typeface="Arial" pitchFamily="34" charset="0"/>
                <a:ea typeface="ＭＳ Ｐゴシック" pitchFamily="-106" charset="-128"/>
                <a:cs typeface="ＭＳ Ｐゴシック" pitchFamily="-106" charset="-128"/>
              </a:rPr>
              <a:t>Examples:</a:t>
            </a:r>
            <a:endParaRPr lang="en-US" sz="1200" b="1" kern="1200" dirty="0" smtClean="0">
              <a:solidFill>
                <a:schemeClr val="tx1"/>
              </a:solidFill>
              <a:latin typeface="Arial" pitchFamily="34" charset="0"/>
              <a:ea typeface="ＭＳ Ｐゴシック" pitchFamily="-106" charset="-128"/>
              <a:cs typeface="ＭＳ Ｐゴシック" pitchFamily="-106" charset="-128"/>
            </a:endParaRPr>
          </a:p>
          <a:p>
            <a:pPr rtl="0" eaLnBrk="0" fontAlgn="base" hangingPunct="0"/>
            <a:endParaRPr lang="da-DK" sz="1200" kern="1200" dirty="0" smtClean="0">
              <a:solidFill>
                <a:schemeClr val="tx1"/>
              </a:solidFill>
              <a:latin typeface="Arial" pitchFamily="34" charset="0"/>
              <a:ea typeface="ＭＳ Ｐゴシック" pitchFamily="-106" charset="-128"/>
              <a:cs typeface="ＭＳ Ｐゴシック" pitchFamily="-106" charset="-128"/>
            </a:endParaRPr>
          </a:p>
          <a:p>
            <a:pPr rtl="0" eaLnBrk="0" fontAlgn="base" hangingPunct="0"/>
            <a:r>
              <a:rPr lang="da-DK" sz="1200" b="1" kern="1200" dirty="0" smtClean="0">
                <a:solidFill>
                  <a:schemeClr val="tx1"/>
                </a:solidFill>
                <a:latin typeface="Arial" pitchFamily="34" charset="0"/>
                <a:ea typeface="ＭＳ Ｐゴシック" pitchFamily="-106" charset="-128"/>
                <a:cs typeface="ＭＳ Ｐゴシック" pitchFamily="-106" charset="-128"/>
              </a:rPr>
              <a:t>Groupwork</a:t>
            </a:r>
            <a:r>
              <a:rPr lang="da-DK" sz="1200" b="1" kern="1200" baseline="0" dirty="0" smtClean="0">
                <a:solidFill>
                  <a:schemeClr val="tx1"/>
                </a:solidFill>
                <a:latin typeface="Arial" pitchFamily="34" charset="0"/>
                <a:ea typeface="ＭＳ Ｐゴシック" pitchFamily="-106" charset="-128"/>
                <a:cs typeface="ＭＳ Ｐゴシック" pitchFamily="-106" charset="-128"/>
              </a:rPr>
              <a:t> / discussion:</a:t>
            </a:r>
            <a:endParaRPr lang="en-GB" sz="1200" b="1" i="1" dirty="0" smtClean="0">
              <a:solidFill>
                <a:srgbClr val="00B050"/>
              </a:solidFill>
            </a:endParaRPr>
          </a:p>
          <a:p>
            <a:pPr eaLnBrk="1" hangingPunct="1">
              <a:spcBef>
                <a:spcPct val="0"/>
              </a:spcBef>
            </a:pPr>
            <a:endParaRPr lang="en-US" dirty="0" smtClean="0">
              <a:latin typeface="Arial" charset="0"/>
            </a:endParaRPr>
          </a:p>
        </p:txBody>
      </p:sp>
      <p:sp>
        <p:nvSpPr>
          <p:cNvPr id="66564" name="Espace réservé du pied de page 4"/>
          <p:cNvSpPr>
            <a:spLocks noGrp="1"/>
          </p:cNvSpPr>
          <p:nvPr>
            <p:ph type="ftr" sz="quarter" idx="4"/>
          </p:nvPr>
        </p:nvSpPr>
        <p:spPr>
          <a:noFill/>
        </p:spPr>
        <p:txBody>
          <a:bodyPr/>
          <a:lstStyle/>
          <a:p>
            <a:r>
              <a:rPr lang="en-US" dirty="0" smtClean="0">
                <a:latin typeface="Arial" charset="0"/>
                <a:ea typeface="ＭＳ Ｐゴシック" charset="-128"/>
              </a:rPr>
              <a:t>Environment Integration in EC Development Co-operation</a:t>
            </a:r>
            <a:endParaRPr lang="en-GB" dirty="0" smtClean="0">
              <a:latin typeface="Arial" charset="0"/>
              <a:ea typeface="ＭＳ Ｐゴシック" charset="-128"/>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TextEdit="1"/>
          </p:cNvSpPr>
          <p:nvPr>
            <p:ph type="sldImg"/>
          </p:nvPr>
        </p:nvSpPr>
        <p:spPr>
          <a:ln/>
        </p:spPr>
      </p:sp>
      <p:sp>
        <p:nvSpPr>
          <p:cNvPr id="67587" name="Rectangle 3"/>
          <p:cNvSpPr>
            <a:spLocks noGrp="1"/>
          </p:cNvSpPr>
          <p:nvPr>
            <p:ph type="body" idx="1"/>
          </p:nvPr>
        </p:nvSpPr>
        <p:spPr>
          <a:noFill/>
          <a:ln/>
        </p:spPr>
        <p:txBody>
          <a:bodyPr/>
          <a:lstStyle/>
          <a:p>
            <a:pPr eaLnBrk="1" hangingPunct="1">
              <a:spcBef>
                <a:spcPct val="0"/>
              </a:spcBef>
            </a:pPr>
            <a:endParaRPr lang="en-GB" dirty="0" smtClean="0">
              <a:latin typeface="Arial" charset="0"/>
            </a:endParaRPr>
          </a:p>
          <a:p>
            <a:pPr rtl="0" eaLnBrk="0" fontAlgn="base" hangingPunct="0"/>
            <a:r>
              <a:rPr lang="da-DK" sz="1200" b="1" kern="1200" dirty="0" smtClean="0">
                <a:solidFill>
                  <a:schemeClr val="tx1"/>
                </a:solidFill>
                <a:latin typeface="Arial" pitchFamily="34" charset="0"/>
                <a:ea typeface="ＭＳ Ｐゴシック" pitchFamily="-106" charset="-128"/>
                <a:cs typeface="ＭＳ Ｐゴシック" pitchFamily="-106" charset="-128"/>
              </a:rPr>
              <a:t>Expansion </a:t>
            </a: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latin typeface="Arial" charset="0"/>
              </a:rPr>
              <a:t>What would be done in EC development cooperation can support country-led environmental and climate change mainstreaming (please refer to other course)</a:t>
            </a:r>
            <a:endParaRPr lang="en-GB" dirty="0" smtClean="0">
              <a:latin typeface="Arial" charset="0"/>
            </a:endParaRPr>
          </a:p>
          <a:p>
            <a:pPr rtl="0" eaLnBrk="0" fontAlgn="base" hangingPunct="0"/>
            <a:endParaRPr lang="da-DK" sz="1200" kern="1200" dirty="0" smtClean="0">
              <a:solidFill>
                <a:schemeClr val="tx1"/>
              </a:solidFill>
              <a:latin typeface="Arial" pitchFamily="34" charset="0"/>
              <a:ea typeface="ＭＳ Ｐゴシック" pitchFamily="-106" charset="-128"/>
              <a:cs typeface="ＭＳ Ｐゴシック" pitchFamily="-106" charset="-128"/>
            </a:endParaRPr>
          </a:p>
          <a:p>
            <a:pPr rtl="0" eaLnBrk="0" fontAlgn="base" hangingPunct="0"/>
            <a:r>
              <a:rPr lang="da-DK" sz="1200" kern="1200" dirty="0" smtClean="0">
                <a:solidFill>
                  <a:schemeClr val="tx1"/>
                </a:solidFill>
                <a:latin typeface="Arial" pitchFamily="34" charset="0"/>
                <a:ea typeface="ＭＳ Ｐゴシック" pitchFamily="-106" charset="-128"/>
                <a:cs typeface="ＭＳ Ｐゴシック" pitchFamily="-106" charset="-128"/>
              </a:rPr>
              <a:t>This model has a primary use for core mainstreaming in the sense</a:t>
            </a:r>
            <a:r>
              <a:rPr lang="da-DK" sz="1200" kern="1200" baseline="0" dirty="0" smtClean="0">
                <a:solidFill>
                  <a:schemeClr val="tx1"/>
                </a:solidFill>
                <a:latin typeface="Arial" pitchFamily="34" charset="0"/>
                <a:ea typeface="ＭＳ Ｐゴシック" pitchFamily="-106" charset="-128"/>
                <a:cs typeface="ＭＳ Ｐゴシック" pitchFamily="-106" charset="-128"/>
              </a:rPr>
              <a:t> of helping a country to mainstreaming environment and climate change and green economy into all sectors – aspects of it also have a relevance for mainstreaming environment and climate change into a project or sector suppported by the EC.</a:t>
            </a:r>
          </a:p>
          <a:p>
            <a:pPr rtl="0" eaLnBrk="0" fontAlgn="base" hangingPunct="0"/>
            <a:endParaRPr lang="da-DK" sz="1200" kern="1200" baseline="0" dirty="0" smtClean="0">
              <a:solidFill>
                <a:schemeClr val="tx1"/>
              </a:solidFill>
              <a:latin typeface="Arial" pitchFamily="34" charset="0"/>
              <a:ea typeface="ＭＳ Ｐゴシック" pitchFamily="-106" charset="-128"/>
              <a:cs typeface="ＭＳ Ｐゴシック" pitchFamily="-106" charset="-128"/>
            </a:endParaRPr>
          </a:p>
          <a:p>
            <a:pPr rtl="0" eaLnBrk="0" fontAlgn="base" hangingPunct="0"/>
            <a:r>
              <a:rPr lang="da-DK" sz="1200" kern="1200" baseline="0" dirty="0" smtClean="0">
                <a:solidFill>
                  <a:schemeClr val="tx1"/>
                </a:solidFill>
                <a:latin typeface="Arial" pitchFamily="34" charset="0"/>
                <a:ea typeface="ＭＳ Ｐゴシック" pitchFamily="-106" charset="-128"/>
                <a:cs typeface="ＭＳ Ｐゴシック" pitchFamily="-106" charset="-128"/>
              </a:rPr>
              <a:t>Where there is a credible national effort at mainstreaming – EC cooperation in a particular can be most constructive by linking to those efforts and providing additional support for their work in the particular project/ sector...or in the case of budget support by linking to the national set of environment/climate change indicators. </a:t>
            </a:r>
            <a:endParaRPr lang="da-DK" sz="1200" kern="1200" dirty="0" smtClean="0">
              <a:solidFill>
                <a:schemeClr val="tx1"/>
              </a:solidFill>
              <a:latin typeface="Arial" pitchFamily="34" charset="0"/>
              <a:ea typeface="ＭＳ Ｐゴシック" pitchFamily="-106" charset="-128"/>
              <a:cs typeface="ＭＳ Ｐゴシック" pitchFamily="-106" charset="-128"/>
            </a:endParaRPr>
          </a:p>
          <a:p>
            <a:pPr rtl="0" eaLnBrk="0" fontAlgn="base" hangingPunct="0"/>
            <a:endParaRPr lang="da-DK" sz="1200" kern="1200" dirty="0" smtClean="0">
              <a:solidFill>
                <a:schemeClr val="tx1"/>
              </a:solidFill>
              <a:latin typeface="Arial" pitchFamily="34" charset="0"/>
              <a:ea typeface="ＭＳ Ｐゴシック" pitchFamily="-106" charset="-128"/>
              <a:cs typeface="ＭＳ Ｐゴシック" pitchFamily="-106" charset="-128"/>
            </a:endParaRPr>
          </a:p>
          <a:p>
            <a:pPr rtl="0" eaLnBrk="0" fontAlgn="base" hangingPunct="0"/>
            <a:r>
              <a:rPr lang="da-DK" sz="1200" b="1" kern="1200" dirty="0" smtClean="0">
                <a:solidFill>
                  <a:schemeClr val="tx1"/>
                </a:solidFill>
                <a:latin typeface="Arial" pitchFamily="34" charset="0"/>
                <a:ea typeface="ＭＳ Ｐゴシック" pitchFamily="-106" charset="-128"/>
                <a:cs typeface="ＭＳ Ｐゴシック" pitchFamily="-106" charset="-128"/>
              </a:rPr>
              <a:t>Examples:</a:t>
            </a:r>
            <a:endParaRPr lang="en-US" sz="1200" b="1" kern="1200" dirty="0" smtClean="0">
              <a:solidFill>
                <a:schemeClr val="tx1"/>
              </a:solidFill>
              <a:latin typeface="Arial" pitchFamily="34" charset="0"/>
              <a:ea typeface="ＭＳ Ｐゴシック" pitchFamily="-106" charset="-128"/>
              <a:cs typeface="ＭＳ Ｐゴシック" pitchFamily="-106" charset="-128"/>
            </a:endParaRPr>
          </a:p>
          <a:p>
            <a:pPr rtl="0" eaLnBrk="0" fontAlgn="base" hangingPunct="0"/>
            <a:endParaRPr lang="da-DK" sz="1200" kern="1200" dirty="0" smtClean="0">
              <a:solidFill>
                <a:schemeClr val="tx1"/>
              </a:solidFill>
              <a:latin typeface="Arial" pitchFamily="34" charset="0"/>
              <a:ea typeface="ＭＳ Ｐゴシック" pitchFamily="-106" charset="-128"/>
              <a:cs typeface="ＭＳ Ｐゴシック" pitchFamily="-106" charset="-128"/>
            </a:endParaRPr>
          </a:p>
          <a:p>
            <a:pPr rtl="0" eaLnBrk="0" fontAlgn="base" hangingPunct="0"/>
            <a:r>
              <a:rPr lang="da-DK" sz="1200" b="1" kern="1200" dirty="0" smtClean="0">
                <a:solidFill>
                  <a:schemeClr val="tx1"/>
                </a:solidFill>
                <a:latin typeface="Arial" pitchFamily="34" charset="0"/>
                <a:ea typeface="ＭＳ Ｐゴシック" pitchFamily="-106" charset="-128"/>
                <a:cs typeface="ＭＳ Ｐゴシック" pitchFamily="-106" charset="-128"/>
              </a:rPr>
              <a:t>Groupwork</a:t>
            </a:r>
            <a:r>
              <a:rPr lang="da-DK" sz="1200" b="1" kern="1200" baseline="0" dirty="0" smtClean="0">
                <a:solidFill>
                  <a:schemeClr val="tx1"/>
                </a:solidFill>
                <a:latin typeface="Arial" pitchFamily="34" charset="0"/>
                <a:ea typeface="ＭＳ Ｐゴシック" pitchFamily="-106" charset="-128"/>
                <a:cs typeface="ＭＳ Ｐゴシック" pitchFamily="-106" charset="-128"/>
              </a:rPr>
              <a:t> / discussion:</a:t>
            </a:r>
            <a:endParaRPr lang="en-GB" sz="1200" b="1" i="1" dirty="0" smtClean="0">
              <a:solidFill>
                <a:srgbClr val="00B050"/>
              </a:solidFill>
            </a:endParaRPr>
          </a:p>
          <a:p>
            <a:pPr eaLnBrk="1" hangingPunct="1"/>
            <a:endParaRPr lang="en-GB" dirty="0" smtClean="0">
              <a:latin typeface="Arial" charset="0"/>
            </a:endParaRPr>
          </a:p>
          <a:p>
            <a:pPr eaLnBrk="1" hangingPunct="1"/>
            <a:endParaRPr lang="en-GB" dirty="0" smtClean="0">
              <a:latin typeface="Arial" charset="0"/>
            </a:endParaRPr>
          </a:p>
          <a:p>
            <a:pPr eaLnBrk="1" hangingPunct="1"/>
            <a:r>
              <a:rPr lang="en-GB" dirty="0" smtClean="0">
                <a:latin typeface="Arial" charset="0"/>
              </a:rPr>
              <a:t>This slide could</a:t>
            </a:r>
            <a:r>
              <a:rPr lang="en-GB" baseline="0" dirty="0" smtClean="0">
                <a:latin typeface="Arial" charset="0"/>
              </a:rPr>
              <a:t> </a:t>
            </a:r>
            <a:r>
              <a:rPr lang="en-GB" dirty="0" smtClean="0">
                <a:latin typeface="Arial" charset="0"/>
              </a:rPr>
              <a:t>be available as a poster to be used as a reference on flow through the workshop</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p:spPr>
        <p:txBody>
          <a:bodyPr/>
          <a:lstStyle/>
          <a:p>
            <a:pPr rtl="0" eaLnBrk="0" fontAlgn="base" hangingPunct="0"/>
            <a:r>
              <a:rPr lang="da-DK" sz="1200" b="1" kern="1200" dirty="0" smtClean="0">
                <a:solidFill>
                  <a:schemeClr val="tx1"/>
                </a:solidFill>
                <a:latin typeface="Arial" pitchFamily="34" charset="0"/>
                <a:ea typeface="ＭＳ Ｐゴシック" pitchFamily="-106" charset="-128"/>
                <a:cs typeface="ＭＳ Ｐゴシック" pitchFamily="-106" charset="-128"/>
              </a:rPr>
              <a:t>Expansion </a:t>
            </a:r>
            <a:endParaRPr lang="en-US" dirty="0" smtClean="0"/>
          </a:p>
          <a:p>
            <a:pPr rtl="0" eaLnBrk="0" fontAlgn="base" hangingPunct="0"/>
            <a:endParaRPr lang="da-DK" sz="1200" kern="1200" dirty="0" smtClean="0">
              <a:solidFill>
                <a:schemeClr val="tx1"/>
              </a:solidFill>
              <a:latin typeface="Arial" pitchFamily="34" charset="0"/>
              <a:ea typeface="ＭＳ Ｐゴシック" pitchFamily="-106" charset="-128"/>
              <a:cs typeface="ＭＳ Ｐゴシック" pitchFamily="-106" charset="-128"/>
            </a:endParaRPr>
          </a:p>
          <a:p>
            <a:pPr rtl="0" eaLnBrk="0" fontAlgn="base" hangingPunct="0"/>
            <a:r>
              <a:rPr lang="da-DK" sz="1200" b="1" kern="1200" dirty="0" smtClean="0">
                <a:solidFill>
                  <a:schemeClr val="tx1"/>
                </a:solidFill>
                <a:latin typeface="Arial" pitchFamily="34" charset="0"/>
                <a:ea typeface="ＭＳ Ｐゴシック" pitchFamily="-106" charset="-128"/>
                <a:cs typeface="ＭＳ Ｐゴシック" pitchFamily="-106" charset="-128"/>
              </a:rPr>
              <a:t>Examples:</a:t>
            </a:r>
            <a:endParaRPr lang="en-US" sz="1200" b="1" kern="1200" dirty="0" smtClean="0">
              <a:solidFill>
                <a:schemeClr val="tx1"/>
              </a:solidFill>
              <a:latin typeface="Arial" pitchFamily="34" charset="0"/>
              <a:ea typeface="ＭＳ Ｐゴシック" pitchFamily="-106" charset="-128"/>
              <a:cs typeface="ＭＳ Ｐゴシック" pitchFamily="-106" charset="-128"/>
            </a:endParaRPr>
          </a:p>
          <a:p>
            <a:pPr rtl="0" eaLnBrk="0" fontAlgn="base" hangingPunct="0"/>
            <a:endParaRPr lang="da-DK" sz="1200" kern="1200" dirty="0" smtClean="0">
              <a:solidFill>
                <a:schemeClr val="tx1"/>
              </a:solidFill>
              <a:latin typeface="Arial" pitchFamily="34" charset="0"/>
              <a:ea typeface="ＭＳ Ｐゴシック" pitchFamily="-106" charset="-128"/>
              <a:cs typeface="ＭＳ Ｐゴシック" pitchFamily="-106" charset="-128"/>
            </a:endParaRPr>
          </a:p>
          <a:p>
            <a:pPr rtl="0" eaLnBrk="0" fontAlgn="base" hangingPunct="0"/>
            <a:r>
              <a:rPr lang="da-DK" sz="1200" b="1" kern="1200" dirty="0" smtClean="0">
                <a:solidFill>
                  <a:schemeClr val="tx1"/>
                </a:solidFill>
                <a:latin typeface="Arial" pitchFamily="34" charset="0"/>
                <a:ea typeface="ＭＳ Ｐゴシック" pitchFamily="-106" charset="-128"/>
                <a:cs typeface="ＭＳ Ｐゴシック" pitchFamily="-106" charset="-128"/>
              </a:rPr>
              <a:t>Groupwork</a:t>
            </a:r>
            <a:r>
              <a:rPr lang="da-DK" sz="1200" b="1" kern="1200" baseline="0" dirty="0" smtClean="0">
                <a:solidFill>
                  <a:schemeClr val="tx1"/>
                </a:solidFill>
                <a:latin typeface="Arial" pitchFamily="34" charset="0"/>
                <a:ea typeface="ＭＳ Ｐゴシック" pitchFamily="-106" charset="-128"/>
                <a:cs typeface="ＭＳ Ｐゴシック" pitchFamily="-106" charset="-128"/>
              </a:rPr>
              <a:t> / discussion:</a:t>
            </a:r>
            <a:endParaRPr lang="en-GB" sz="1200" b="1" i="1" dirty="0" smtClean="0">
              <a:solidFill>
                <a:srgbClr val="00B050"/>
              </a:solidFill>
            </a:endParaRPr>
          </a:p>
          <a:p>
            <a:pPr eaLnBrk="1" hangingPunct="1"/>
            <a:r>
              <a:rPr lang="da-DK" dirty="0" smtClean="0">
                <a:latin typeface="Arial" charset="0"/>
              </a:rPr>
              <a:t>Glossary exercise </a:t>
            </a:r>
            <a:endParaRPr lang="en-US" dirty="0" smtClean="0">
              <a:latin typeface="Arial" charset="0"/>
            </a:endParaRPr>
          </a:p>
        </p:txBody>
      </p:sp>
      <p:sp>
        <p:nvSpPr>
          <p:cNvPr id="51204" name="Slide Number Placeholder 3"/>
          <p:cNvSpPr>
            <a:spLocks noGrp="1"/>
          </p:cNvSpPr>
          <p:nvPr>
            <p:ph type="sldNum" sz="quarter" idx="5"/>
          </p:nvPr>
        </p:nvSpPr>
        <p:spPr>
          <a:noFill/>
        </p:spPr>
        <p:txBody>
          <a:bodyPr/>
          <a:lstStyle/>
          <a:p>
            <a:fld id="{57DE585A-E8D4-413D-991F-A859680915CE}" type="slidenum">
              <a:rPr lang="fr-BE"/>
              <a:pPr/>
              <a:t>3</a:t>
            </a:fld>
            <a:endParaRPr lang="fr-BE"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p:spPr>
        <p:txBody>
          <a:bodyPr/>
          <a:lstStyle/>
          <a:p>
            <a:pPr eaLnBrk="1" hangingPunct="1"/>
            <a:endParaRPr lang="da-DK" sz="1100" dirty="0" smtClean="0">
              <a:latin typeface="Arial" charset="0"/>
            </a:endParaRPr>
          </a:p>
          <a:p>
            <a:pPr eaLnBrk="1" hangingPunct="1">
              <a:buFont typeface="Calibri" charset="0"/>
              <a:buAutoNum type="arabicPeriod"/>
            </a:pPr>
            <a:r>
              <a:rPr lang="da-DK" sz="1100" dirty="0" smtClean="0">
                <a:latin typeface="Arial" charset="0"/>
              </a:rPr>
              <a:t>Introduction to the course: slides 1-3</a:t>
            </a:r>
          </a:p>
          <a:p>
            <a:pPr eaLnBrk="1" hangingPunct="1">
              <a:buFont typeface="Calibri" charset="0"/>
              <a:buAutoNum type="arabicPeriod"/>
            </a:pPr>
            <a:r>
              <a:rPr lang="da-DK" sz="1100" dirty="0" smtClean="0">
                <a:latin typeface="Arial" charset="0"/>
              </a:rPr>
              <a:t>Definitions: slides 4-11</a:t>
            </a:r>
          </a:p>
          <a:p>
            <a:pPr eaLnBrk="1" hangingPunct="1">
              <a:buFont typeface="Calibri" charset="0"/>
              <a:buAutoNum type="arabicPeriod"/>
            </a:pPr>
            <a:r>
              <a:rPr lang="da-DK" sz="1100" dirty="0" smtClean="0">
                <a:latin typeface="Arial" charset="0"/>
              </a:rPr>
              <a:t>Concepts: 12-37</a:t>
            </a:r>
          </a:p>
          <a:p>
            <a:pPr marL="685800" lvl="1" indent="-228600" eaLnBrk="1" hangingPunct="1">
              <a:buFontTx/>
              <a:buChar char="•"/>
            </a:pPr>
            <a:r>
              <a:rPr lang="da-DK" sz="1100" dirty="0" smtClean="0">
                <a:latin typeface="Arial" charset="0"/>
              </a:rPr>
              <a:t>Slides 12- 23    Integration </a:t>
            </a:r>
            <a:r>
              <a:rPr lang="da-DK" sz="1100" i="1" dirty="0" smtClean="0">
                <a:latin typeface="Arial" charset="0"/>
              </a:rPr>
              <a:t>Unpacking what we mean by mainstreaming and what we have learnt so far, dirvers and barriers,  what it means for organisations, the UNDP_UNEP model of mainstreaming</a:t>
            </a:r>
            <a:endParaRPr lang="en-US" sz="1100" i="1" dirty="0" smtClean="0">
              <a:latin typeface="Arial" charset="0"/>
            </a:endParaRPr>
          </a:p>
          <a:p>
            <a:pPr marL="685800" lvl="1" indent="-228600" eaLnBrk="1" hangingPunct="1">
              <a:buFontTx/>
              <a:buChar char="•"/>
            </a:pPr>
            <a:r>
              <a:rPr lang="da-DK" sz="1100" dirty="0" smtClean="0">
                <a:latin typeface="Arial" charset="0"/>
              </a:rPr>
              <a:t>Slides  24-30    Climate change </a:t>
            </a:r>
            <a:r>
              <a:rPr lang="da-DK" sz="1100" i="1" dirty="0" smtClean="0">
                <a:latin typeface="Arial" charset="0"/>
              </a:rPr>
              <a:t>Unpacking what we mean by climate change ,  the consequences and how to address them, working out where we stand, concepts behind some of the terminology  </a:t>
            </a:r>
            <a:endParaRPr lang="en-US" sz="1100" i="1" dirty="0" smtClean="0">
              <a:latin typeface="Arial" charset="0"/>
            </a:endParaRPr>
          </a:p>
          <a:p>
            <a:pPr marL="685800" lvl="1" indent="-228600" eaLnBrk="1" hangingPunct="1">
              <a:buFontTx/>
              <a:buChar char="•"/>
            </a:pPr>
            <a:r>
              <a:rPr lang="da-DK" sz="1100" dirty="0" smtClean="0">
                <a:latin typeface="Arial" charset="0"/>
              </a:rPr>
              <a:t>Slides  31-38    Green economy </a:t>
            </a:r>
            <a:r>
              <a:rPr lang="da-DK" sz="1100" i="1" dirty="0" smtClean="0">
                <a:latin typeface="Arial" charset="0"/>
              </a:rPr>
              <a:t>Unpacking what we mean by the green economy  and the links with mainstreaming  of environment and climate change</a:t>
            </a:r>
            <a:endParaRPr lang="en-US" sz="1100" i="1" dirty="0" smtClean="0">
              <a:latin typeface="Arial" charset="0"/>
            </a:endParaRPr>
          </a:p>
          <a:p>
            <a:pPr eaLnBrk="1" hangingPunct="1"/>
            <a:endParaRPr lang="en-US" sz="1100" dirty="0" smtClean="0">
              <a:latin typeface="Arial" charset="0"/>
            </a:endParaRPr>
          </a:p>
          <a:p>
            <a:pPr eaLnBrk="1" hangingPunct="1"/>
            <a:endParaRPr lang="en-US" sz="1100" dirty="0" smtClean="0">
              <a:latin typeface="Arial" charset="0"/>
            </a:endParaRPr>
          </a:p>
        </p:txBody>
      </p:sp>
      <p:sp>
        <p:nvSpPr>
          <p:cNvPr id="83972" name="Slide Number Placeholder 3"/>
          <p:cNvSpPr>
            <a:spLocks noGrp="1"/>
          </p:cNvSpPr>
          <p:nvPr>
            <p:ph type="sldNum" sz="quarter" idx="5"/>
          </p:nvPr>
        </p:nvSpPr>
        <p:spPr>
          <a:noFill/>
        </p:spPr>
        <p:txBody>
          <a:bodyPr/>
          <a:lstStyle/>
          <a:p>
            <a:fld id="{E9C08202-238C-4269-A1AA-E37B3A9A96A3}" type="slidenum">
              <a:rPr lang="fr-BE" smtClean="0"/>
              <a:pPr/>
              <a:t>30</a:t>
            </a:fld>
            <a:endParaRPr lang="fr-BE"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p:spPr>
        <p:txBody>
          <a:bodyPr/>
          <a:lstStyle/>
          <a:p>
            <a:pPr defTabSz="922812">
              <a:defRPr/>
            </a:pPr>
            <a:r>
              <a:rPr lang="en-GB" dirty="0">
                <a:ea typeface="+mn-ea"/>
                <a:cs typeface="+mn-cs"/>
              </a:rPr>
              <a:t>56. We affirm that there are different approaches, visions, models and tools available to each country, in accordance with its national circumstances and priorities, to achieve sustainable development in its three dimensions which is our overarching goal. In this regard, we consider green economy in the context of sustainable development and poverty eradication as one of the important tools available for achieving sustainable development and that it could provide options for policy making but should not be a rigid set of rules. We emphasize that it should contribute to eradicating poverty as well as sustained economic growth, enhancing social inclusion, improving human welfare and creating opportunities for employment and decent work for all, while maintaining the healthy functioning of the Earth’s ecosystems.</a:t>
            </a:r>
            <a:endParaRPr lang="en-US" dirty="0">
              <a:ea typeface="+mn-ea"/>
              <a:cs typeface="+mn-cs"/>
            </a:endParaRPr>
          </a:p>
          <a:p>
            <a:endParaRPr lang="en-US" dirty="0" smtClean="0"/>
          </a:p>
        </p:txBody>
      </p:sp>
      <p:sp>
        <p:nvSpPr>
          <p:cNvPr id="4" name="Slide Number Placeholder 3"/>
          <p:cNvSpPr>
            <a:spLocks noGrp="1"/>
          </p:cNvSpPr>
          <p:nvPr>
            <p:ph type="sldNum" sz="quarter" idx="5"/>
          </p:nvPr>
        </p:nvSpPr>
        <p:spPr/>
        <p:txBody>
          <a:bodyPr/>
          <a:lstStyle/>
          <a:p>
            <a:pPr>
              <a:defRPr/>
            </a:pPr>
            <a:fld id="{89E18E01-2511-48F6-8E7B-B9279C8DF43A}" type="slidenum">
              <a:rPr lang="en-GB" smtClean="0"/>
              <a:pPr>
                <a:defRPr/>
              </a:pPr>
              <a:t>31</a:t>
            </a:fld>
            <a:endParaRPr lang="en-GB"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BE"/>
          </a:p>
        </p:txBody>
      </p:sp>
      <p:sp>
        <p:nvSpPr>
          <p:cNvPr id="4" name="Espace réservé du numéro de diapositive 3"/>
          <p:cNvSpPr>
            <a:spLocks noGrp="1"/>
          </p:cNvSpPr>
          <p:nvPr>
            <p:ph type="sldNum" sz="quarter" idx="10"/>
          </p:nvPr>
        </p:nvSpPr>
        <p:spPr/>
        <p:txBody>
          <a:bodyPr/>
          <a:lstStyle/>
          <a:p>
            <a:pPr>
              <a:defRPr/>
            </a:pPr>
            <a:fld id="{E7A7CBDB-6237-4F09-890F-78FBE72123F4}" type="slidenum">
              <a:rPr lang="en-GB" smtClean="0"/>
              <a:pPr>
                <a:defRPr/>
              </a:pPr>
              <a:t>32</a:t>
            </a:fld>
            <a:endParaRPr lang="en-GB"/>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da-DK" sz="1200" b="1" kern="1200" dirty="0" smtClean="0">
                <a:solidFill>
                  <a:schemeClr val="tx1"/>
                </a:solidFill>
                <a:latin typeface="Arial" pitchFamily="34" charset="0"/>
                <a:ea typeface="ＭＳ Ｐゴシック" pitchFamily="-106" charset="-128"/>
                <a:cs typeface="ＭＳ Ｐゴシック" pitchFamily="-106" charset="-128"/>
              </a:rPr>
              <a:t>Expansion </a:t>
            </a:r>
            <a:endParaRPr lang="en-US" dirty="0" smtClean="0"/>
          </a:p>
          <a:p>
            <a:endParaRPr lang="da-DK" dirty="0" smtClean="0">
              <a:latin typeface="Arial" charset="0"/>
            </a:endParaRPr>
          </a:p>
          <a:p>
            <a:r>
              <a:rPr lang="da-DK" dirty="0" smtClean="0">
                <a:latin typeface="Arial" charset="0"/>
              </a:rPr>
              <a:t>Definitions</a:t>
            </a:r>
            <a:r>
              <a:rPr lang="da-DK" baseline="0" dirty="0" smtClean="0">
                <a:latin typeface="Arial" charset="0"/>
              </a:rPr>
              <a:t> of e</a:t>
            </a:r>
            <a:r>
              <a:rPr lang="da-DK" dirty="0" smtClean="0">
                <a:latin typeface="Arial" charset="0"/>
              </a:rPr>
              <a:t>nvironment</a:t>
            </a:r>
            <a:r>
              <a:rPr lang="da-DK" baseline="0" dirty="0" smtClean="0">
                <a:latin typeface="Arial" charset="0"/>
              </a:rPr>
              <a:t> are often linked to </a:t>
            </a:r>
            <a:r>
              <a:rPr lang="da-DK" dirty="0" smtClean="0">
                <a:latin typeface="Arial" charset="0"/>
              </a:rPr>
              <a:t>Environmentall</a:t>
            </a:r>
            <a:r>
              <a:rPr lang="da-DK" baseline="0" dirty="0" smtClean="0">
                <a:latin typeface="Arial" charset="0"/>
              </a:rPr>
              <a:t>y sustainable development </a:t>
            </a:r>
          </a:p>
          <a:p>
            <a:endParaRPr lang="en-US" dirty="0" smtClean="0">
              <a:latin typeface="Arial" charset="0"/>
            </a:endParaRPr>
          </a:p>
        </p:txBody>
      </p:sp>
      <p:sp>
        <p:nvSpPr>
          <p:cNvPr id="50180" name="Slide Number Placeholder 3"/>
          <p:cNvSpPr>
            <a:spLocks noGrp="1"/>
          </p:cNvSpPr>
          <p:nvPr>
            <p:ph type="sldNum" sz="quarter" idx="5"/>
          </p:nvPr>
        </p:nvSpPr>
        <p:spPr>
          <a:noFill/>
        </p:spPr>
        <p:txBody>
          <a:bodyPr/>
          <a:lstStyle/>
          <a:p>
            <a:fld id="{3431564A-DBC5-4B75-822B-3137AF6479DF}" type="slidenum">
              <a:rPr lang="en-GB" smtClean="0"/>
              <a:pPr/>
              <a:t>33</a:t>
            </a:fld>
            <a:endParaRPr lang="en-GB" dirty="0"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p:spPr>
        <p:txBody>
          <a:bodyPr/>
          <a:lstStyle/>
          <a:p>
            <a:pPr rtl="0" eaLnBrk="0" fontAlgn="base" hangingPunct="0"/>
            <a:r>
              <a:rPr lang="da-DK" sz="1200" b="1" kern="1200" dirty="0" smtClean="0">
                <a:solidFill>
                  <a:schemeClr val="tx1"/>
                </a:solidFill>
                <a:latin typeface="Arial" pitchFamily="34" charset="0"/>
                <a:ea typeface="ＭＳ Ｐゴシック" pitchFamily="-106" charset="-128"/>
                <a:cs typeface="ＭＳ Ｐゴシック" pitchFamily="-106" charset="-128"/>
              </a:rPr>
              <a:t>Expansion </a:t>
            </a:r>
            <a:endParaRPr lang="en-US" dirty="0" smtClean="0"/>
          </a:p>
          <a:p>
            <a:pPr rtl="0" eaLnBrk="0" fontAlgn="base" hangingPunct="0"/>
            <a:endParaRPr lang="da-DK" sz="1200" kern="1200" dirty="0" smtClean="0">
              <a:solidFill>
                <a:schemeClr val="tx1"/>
              </a:solidFill>
              <a:latin typeface="Arial" pitchFamily="34" charset="0"/>
              <a:ea typeface="ＭＳ Ｐゴシック" pitchFamily="-106" charset="-128"/>
              <a:cs typeface="ＭＳ Ｐゴシック" pitchFamily="-106" charset="-128"/>
            </a:endParaRPr>
          </a:p>
          <a:p>
            <a:pPr rtl="0" eaLnBrk="0" fontAlgn="base" hangingPunct="0"/>
            <a:r>
              <a:rPr lang="da-DK" sz="1200" b="1" kern="1200" dirty="0" smtClean="0">
                <a:solidFill>
                  <a:schemeClr val="tx1"/>
                </a:solidFill>
                <a:latin typeface="Arial" pitchFamily="34" charset="0"/>
                <a:ea typeface="ＭＳ Ｐゴシック" pitchFamily="-106" charset="-128"/>
                <a:cs typeface="ＭＳ Ｐゴシック" pitchFamily="-106" charset="-128"/>
              </a:rPr>
              <a:t>Examples:</a:t>
            </a:r>
            <a:endParaRPr lang="en-US" sz="1200" b="1" kern="1200" dirty="0" smtClean="0">
              <a:solidFill>
                <a:schemeClr val="tx1"/>
              </a:solidFill>
              <a:latin typeface="Arial" pitchFamily="34" charset="0"/>
              <a:ea typeface="ＭＳ Ｐゴシック" pitchFamily="-106" charset="-128"/>
              <a:cs typeface="ＭＳ Ｐゴシック" pitchFamily="-106" charset="-128"/>
            </a:endParaRPr>
          </a:p>
          <a:p>
            <a:pPr rtl="0" eaLnBrk="0" fontAlgn="base" hangingPunct="0"/>
            <a:endParaRPr lang="da-DK" sz="1200" kern="1200" dirty="0" smtClean="0">
              <a:solidFill>
                <a:schemeClr val="tx1"/>
              </a:solidFill>
              <a:latin typeface="Arial" pitchFamily="34" charset="0"/>
              <a:ea typeface="ＭＳ Ｐゴシック" pitchFamily="-106" charset="-128"/>
              <a:cs typeface="ＭＳ Ｐゴシック" pitchFamily="-106" charset="-128"/>
            </a:endParaRPr>
          </a:p>
          <a:p>
            <a:pPr rtl="0" eaLnBrk="0" fontAlgn="base" hangingPunct="0"/>
            <a:r>
              <a:rPr lang="da-DK" sz="1200" b="1" kern="1200" dirty="0" smtClean="0">
                <a:solidFill>
                  <a:schemeClr val="tx1"/>
                </a:solidFill>
                <a:latin typeface="Arial" pitchFamily="34" charset="0"/>
                <a:ea typeface="ＭＳ Ｐゴシック" pitchFamily="-106" charset="-128"/>
                <a:cs typeface="ＭＳ Ｐゴシック" pitchFamily="-106" charset="-128"/>
              </a:rPr>
              <a:t>Groupwork</a:t>
            </a:r>
            <a:r>
              <a:rPr lang="da-DK" sz="1200" b="1" kern="1200" baseline="0" dirty="0" smtClean="0">
                <a:solidFill>
                  <a:schemeClr val="tx1"/>
                </a:solidFill>
                <a:latin typeface="Arial" pitchFamily="34" charset="0"/>
                <a:ea typeface="ＭＳ Ｐゴシック" pitchFamily="-106" charset="-128"/>
                <a:cs typeface="ＭＳ Ｐゴシック" pitchFamily="-106" charset="-128"/>
              </a:rPr>
              <a:t> / discussion:</a:t>
            </a:r>
            <a:endParaRPr lang="en-GB" sz="1200" b="1" i="1" dirty="0" smtClean="0">
              <a:solidFill>
                <a:srgbClr val="00B050"/>
              </a:solidFill>
            </a:endParaRPr>
          </a:p>
          <a:p>
            <a:pPr eaLnBrk="1" hangingPunct="1"/>
            <a:endParaRPr lang="en-US" dirty="0" smtClean="0">
              <a:latin typeface="Arial" charset="0"/>
            </a:endParaRPr>
          </a:p>
        </p:txBody>
      </p:sp>
      <p:sp>
        <p:nvSpPr>
          <p:cNvPr id="54276" name="Slide Number Placeholder 3"/>
          <p:cNvSpPr>
            <a:spLocks noGrp="1"/>
          </p:cNvSpPr>
          <p:nvPr>
            <p:ph type="sldNum" sz="quarter" idx="5"/>
          </p:nvPr>
        </p:nvSpPr>
        <p:spPr>
          <a:noFill/>
        </p:spPr>
        <p:txBody>
          <a:bodyPr/>
          <a:lstStyle/>
          <a:p>
            <a:fld id="{EAAA8B90-4BFE-433E-9ED2-867C79A648BE}" type="slidenum">
              <a:rPr lang="fr-BE" smtClean="0"/>
              <a:pPr/>
              <a:t>34</a:t>
            </a:fld>
            <a:endParaRPr lang="fr-BE" dirty="0"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a:xfrm>
            <a:off x="919163" y="746125"/>
            <a:ext cx="4970462" cy="3729038"/>
          </a:xfrm>
          <a:ln/>
        </p:spPr>
      </p:sp>
      <p:sp>
        <p:nvSpPr>
          <p:cNvPr id="82947" name="Rectangle 3"/>
          <p:cNvSpPr>
            <a:spLocks noGrp="1" noChangeArrowheads="1"/>
          </p:cNvSpPr>
          <p:nvPr>
            <p:ph type="body" idx="1"/>
          </p:nvPr>
        </p:nvSpPr>
        <p:spPr>
          <a:xfrm>
            <a:off x="909638" y="4722813"/>
            <a:ext cx="4986337" cy="4475162"/>
          </a:xfrm>
          <a:noFill/>
          <a:ln/>
        </p:spPr>
        <p:txBody>
          <a:bodyPr/>
          <a:lstStyle/>
          <a:p>
            <a:pPr rtl="0" eaLnBrk="0" fontAlgn="base" hangingPunct="0"/>
            <a:r>
              <a:rPr lang="da-DK" sz="1200" b="1" kern="1200" dirty="0" smtClean="0">
                <a:solidFill>
                  <a:schemeClr val="tx1"/>
                </a:solidFill>
                <a:latin typeface="Arial" pitchFamily="34" charset="0"/>
                <a:ea typeface="ＭＳ Ｐゴシック" pitchFamily="-106" charset="-128"/>
                <a:cs typeface="ＭＳ Ｐゴシック" pitchFamily="-106" charset="-128"/>
              </a:rPr>
              <a:t>Expansion </a:t>
            </a:r>
            <a:endParaRPr lang="en-US" dirty="0" smtClean="0"/>
          </a:p>
          <a:p>
            <a:pPr rtl="0" eaLnBrk="0" fontAlgn="base" hangingPunct="0"/>
            <a:endParaRPr lang="da-DK" sz="1200" kern="1200" dirty="0" smtClean="0">
              <a:solidFill>
                <a:schemeClr val="tx1"/>
              </a:solidFill>
              <a:latin typeface="Arial" pitchFamily="34" charset="0"/>
              <a:ea typeface="ＭＳ Ｐゴシック" pitchFamily="-106" charset="-128"/>
              <a:cs typeface="ＭＳ Ｐゴシック" pitchFamily="-106" charset="-128"/>
            </a:endParaRPr>
          </a:p>
          <a:p>
            <a:pPr rtl="0" eaLnBrk="0" fontAlgn="base" hangingPunct="0"/>
            <a:r>
              <a:rPr lang="da-DK" sz="1200" b="1" kern="1200" dirty="0" smtClean="0">
                <a:solidFill>
                  <a:schemeClr val="tx1"/>
                </a:solidFill>
                <a:latin typeface="Arial" pitchFamily="34" charset="0"/>
                <a:ea typeface="ＭＳ Ｐゴシック" pitchFamily="-106" charset="-128"/>
                <a:cs typeface="ＭＳ Ｐゴシック" pitchFamily="-106" charset="-128"/>
              </a:rPr>
              <a:t>Examples:</a:t>
            </a:r>
            <a:endParaRPr lang="en-US" sz="1200" b="1" kern="1200" dirty="0" smtClean="0">
              <a:solidFill>
                <a:schemeClr val="tx1"/>
              </a:solidFill>
              <a:latin typeface="Arial" pitchFamily="34" charset="0"/>
              <a:ea typeface="ＭＳ Ｐゴシック" pitchFamily="-106" charset="-128"/>
              <a:cs typeface="ＭＳ Ｐゴシック" pitchFamily="-106" charset="-128"/>
            </a:endParaRPr>
          </a:p>
          <a:p>
            <a:pPr rtl="0" eaLnBrk="0" fontAlgn="base" hangingPunct="0"/>
            <a:endParaRPr lang="da-DK" sz="1200" kern="1200" dirty="0" smtClean="0">
              <a:solidFill>
                <a:schemeClr val="tx1"/>
              </a:solidFill>
              <a:latin typeface="Arial" pitchFamily="34" charset="0"/>
              <a:ea typeface="ＭＳ Ｐゴシック" pitchFamily="-106" charset="-128"/>
              <a:cs typeface="ＭＳ Ｐゴシック" pitchFamily="-106" charset="-128"/>
            </a:endParaRPr>
          </a:p>
          <a:p>
            <a:pPr rtl="0" eaLnBrk="0" fontAlgn="base" hangingPunct="0"/>
            <a:r>
              <a:rPr lang="da-DK" sz="1200" b="1" kern="1200" dirty="0" smtClean="0">
                <a:solidFill>
                  <a:schemeClr val="tx1"/>
                </a:solidFill>
                <a:latin typeface="Arial" pitchFamily="34" charset="0"/>
                <a:ea typeface="ＭＳ Ｐゴシック" pitchFamily="-106" charset="-128"/>
                <a:cs typeface="ＭＳ Ｐゴシック" pitchFamily="-106" charset="-128"/>
              </a:rPr>
              <a:t>Groupwork</a:t>
            </a:r>
            <a:r>
              <a:rPr lang="da-DK" sz="1200" b="1" kern="1200" baseline="0" dirty="0" smtClean="0">
                <a:solidFill>
                  <a:schemeClr val="tx1"/>
                </a:solidFill>
                <a:latin typeface="Arial" pitchFamily="34" charset="0"/>
                <a:ea typeface="ＭＳ Ｐゴシック" pitchFamily="-106" charset="-128"/>
                <a:cs typeface="ＭＳ Ｐゴシック" pitchFamily="-106" charset="-128"/>
              </a:rPr>
              <a:t> / discussion:</a:t>
            </a:r>
            <a:endParaRPr lang="en-GB" sz="1200" b="1" i="1" dirty="0" smtClean="0">
              <a:solidFill>
                <a:srgbClr val="00B050"/>
              </a:solidFill>
            </a:endParaRPr>
          </a:p>
          <a:p>
            <a:pPr eaLnBrk="1" hangingPunct="1">
              <a:spcBef>
                <a:spcPct val="0"/>
              </a:spcBef>
            </a:pPr>
            <a:endParaRPr lang="en-US" dirty="0" smtClean="0">
              <a:latin typeface="Arial" charset="0"/>
            </a:endParaRPr>
          </a:p>
        </p:txBody>
      </p:sp>
      <p:sp>
        <p:nvSpPr>
          <p:cNvPr id="82948" name="Espace réservé du pied de page 4"/>
          <p:cNvSpPr>
            <a:spLocks noGrp="1"/>
          </p:cNvSpPr>
          <p:nvPr>
            <p:ph type="ftr" sz="quarter" idx="4"/>
          </p:nvPr>
        </p:nvSpPr>
        <p:spPr>
          <a:noFill/>
        </p:spPr>
        <p:txBody>
          <a:bodyPr/>
          <a:lstStyle/>
          <a:p>
            <a:r>
              <a:rPr lang="en-US" dirty="0" smtClean="0">
                <a:latin typeface="Arial" charset="0"/>
              </a:rPr>
              <a:t>Environment Integration in EC Development Co-operation</a:t>
            </a:r>
            <a:endParaRPr lang="en-GB" dirty="0" smtClean="0">
              <a:latin typeface="Arial"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p:spPr>
        <p:txBody>
          <a:bodyPr/>
          <a:lstStyle/>
          <a:p>
            <a:pPr rtl="0" eaLnBrk="0" fontAlgn="base" hangingPunct="0"/>
            <a:r>
              <a:rPr lang="da-DK" sz="1200" b="1" kern="1200" dirty="0" smtClean="0">
                <a:solidFill>
                  <a:schemeClr val="tx1"/>
                </a:solidFill>
                <a:latin typeface="Arial" pitchFamily="34" charset="0"/>
                <a:ea typeface="ＭＳ Ｐゴシック" pitchFamily="-106" charset="-128"/>
                <a:cs typeface="ＭＳ Ｐゴシック" pitchFamily="-106" charset="-128"/>
              </a:rPr>
              <a:t>Expansion </a:t>
            </a: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b="0" i="0" dirty="0" smtClean="0">
                <a:solidFill>
                  <a:srgbClr val="00B050"/>
                </a:solidFill>
              </a:rPr>
              <a:t>Here one can also refer to Rio outcome document – the Future We Want</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latin typeface="Arial" charset="0"/>
              </a:rPr>
              <a:t>Integration is one approach which can contribute to green economy. Green economy also requires dedicated programs at the macro, sector and local levels, both in terms of policy reforms and private sector led initiatives. Refer to new course (one day introduction)</a:t>
            </a:r>
          </a:p>
          <a:p>
            <a:pPr rtl="0" eaLnBrk="0" fontAlgn="base" hangingPunct="0"/>
            <a:endParaRPr lang="da-DK" sz="1200" kern="1200" dirty="0" smtClean="0">
              <a:solidFill>
                <a:schemeClr val="tx1"/>
              </a:solidFill>
              <a:latin typeface="Arial" pitchFamily="34" charset="0"/>
              <a:ea typeface="ＭＳ Ｐゴシック" pitchFamily="-106" charset="-128"/>
              <a:cs typeface="ＭＳ Ｐゴシック" pitchFamily="-106" charset="-128"/>
            </a:endParaRPr>
          </a:p>
          <a:p>
            <a:pPr rtl="0" eaLnBrk="0" fontAlgn="base" hangingPunct="0"/>
            <a:r>
              <a:rPr lang="da-DK" sz="1200" b="1" kern="1200" dirty="0" smtClean="0">
                <a:solidFill>
                  <a:schemeClr val="tx1"/>
                </a:solidFill>
                <a:latin typeface="Arial" pitchFamily="34" charset="0"/>
                <a:ea typeface="ＭＳ Ｐゴシック" pitchFamily="-106" charset="-128"/>
                <a:cs typeface="ＭＳ Ｐゴシック" pitchFamily="-106" charset="-128"/>
              </a:rPr>
              <a:t>Examples:</a:t>
            </a:r>
            <a:endParaRPr lang="en-US" sz="1200" b="1" kern="1200" dirty="0" smtClean="0">
              <a:solidFill>
                <a:schemeClr val="tx1"/>
              </a:solidFill>
              <a:latin typeface="Arial" pitchFamily="34" charset="0"/>
              <a:ea typeface="ＭＳ Ｐゴシック" pitchFamily="-106" charset="-128"/>
              <a:cs typeface="ＭＳ Ｐゴシック" pitchFamily="-106" charset="-128"/>
            </a:endParaRPr>
          </a:p>
          <a:p>
            <a:pPr rtl="0" eaLnBrk="0" fontAlgn="base" hangingPunct="0"/>
            <a:endParaRPr lang="da-DK" sz="1200" kern="1200" dirty="0" smtClean="0">
              <a:solidFill>
                <a:schemeClr val="tx1"/>
              </a:solidFill>
              <a:latin typeface="Arial" pitchFamily="34" charset="0"/>
              <a:ea typeface="ＭＳ Ｐゴシック" pitchFamily="-106" charset="-128"/>
              <a:cs typeface="ＭＳ Ｐゴシック" pitchFamily="-106" charset="-128"/>
            </a:endParaRPr>
          </a:p>
          <a:p>
            <a:pPr rtl="0" eaLnBrk="0" fontAlgn="base" hangingPunct="0"/>
            <a:r>
              <a:rPr lang="da-DK" sz="1200" b="1" kern="1200" dirty="0" smtClean="0">
                <a:solidFill>
                  <a:schemeClr val="tx1"/>
                </a:solidFill>
                <a:latin typeface="Arial" pitchFamily="34" charset="0"/>
                <a:ea typeface="ＭＳ Ｐゴシック" pitchFamily="-106" charset="-128"/>
                <a:cs typeface="ＭＳ Ｐゴシック" pitchFamily="-106" charset="-128"/>
              </a:rPr>
              <a:t>Groupwork</a:t>
            </a:r>
            <a:r>
              <a:rPr lang="da-DK" sz="1200" b="1" kern="1200" baseline="0" dirty="0" smtClean="0">
                <a:solidFill>
                  <a:schemeClr val="tx1"/>
                </a:solidFill>
                <a:latin typeface="Arial" pitchFamily="34" charset="0"/>
                <a:ea typeface="ＭＳ Ｐゴシック" pitchFamily="-106" charset="-128"/>
                <a:cs typeface="ＭＳ Ｐゴシック" pitchFamily="-106" charset="-128"/>
              </a:rPr>
              <a:t> / discussion:</a:t>
            </a:r>
            <a:endParaRPr lang="en-GB" sz="1200" b="1" i="1" dirty="0" smtClean="0">
              <a:solidFill>
                <a:srgbClr val="00B050"/>
              </a:solidFill>
            </a:endParaRPr>
          </a:p>
          <a:p>
            <a:r>
              <a:rPr lang="da-DK" dirty="0" smtClean="0">
                <a:latin typeface="Arial" charset="0"/>
              </a:rPr>
              <a:t>Is Green economy a form of integration?</a:t>
            </a:r>
          </a:p>
          <a:p>
            <a:r>
              <a:rPr lang="da-DK" dirty="0" err="1" smtClean="0">
                <a:latin typeface="Arial" charset="0"/>
              </a:rPr>
              <a:t>What</a:t>
            </a:r>
            <a:r>
              <a:rPr lang="da-DK" dirty="0" smtClean="0">
                <a:latin typeface="Arial" charset="0"/>
              </a:rPr>
              <a:t> </a:t>
            </a:r>
            <a:r>
              <a:rPr lang="da-DK" dirty="0" err="1" smtClean="0">
                <a:latin typeface="Arial" charset="0"/>
              </a:rPr>
              <a:t>are</a:t>
            </a:r>
            <a:r>
              <a:rPr lang="da-DK" baseline="0" dirty="0" smtClean="0">
                <a:latin typeface="Arial" charset="0"/>
              </a:rPr>
              <a:t> the definitions in </a:t>
            </a:r>
            <a:r>
              <a:rPr lang="da-DK" baseline="0" dirty="0" err="1" smtClean="0">
                <a:latin typeface="Arial" charset="0"/>
              </a:rPr>
              <a:t>this</a:t>
            </a:r>
            <a:r>
              <a:rPr lang="da-DK" baseline="0" dirty="0" smtClean="0">
                <a:latin typeface="Arial" charset="0"/>
              </a:rPr>
              <a:t> country?</a:t>
            </a:r>
            <a:endParaRPr lang="da-DK" dirty="0" smtClean="0">
              <a:latin typeface="Arial" charset="0"/>
            </a:endParaRPr>
          </a:p>
        </p:txBody>
      </p:sp>
      <p:sp>
        <p:nvSpPr>
          <p:cNvPr id="50180" name="Slide Number Placeholder 3"/>
          <p:cNvSpPr>
            <a:spLocks noGrp="1"/>
          </p:cNvSpPr>
          <p:nvPr>
            <p:ph type="sldNum" sz="quarter" idx="5"/>
          </p:nvPr>
        </p:nvSpPr>
        <p:spPr>
          <a:noFill/>
        </p:spPr>
        <p:txBody>
          <a:bodyPr/>
          <a:lstStyle/>
          <a:p>
            <a:fld id="{3431564A-DBC5-4B75-822B-3137AF6479DF}" type="slidenum">
              <a:rPr lang="en-GB" smtClean="0"/>
              <a:pPr/>
              <a:t>36</a:t>
            </a:fld>
            <a:endParaRPr lang="en-GB" dirty="0"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eaLnBrk="0" fontAlgn="base" hangingPunct="0"/>
            <a:r>
              <a:rPr lang="da-DK" sz="1200" b="1" kern="1200" dirty="0" smtClean="0">
                <a:solidFill>
                  <a:schemeClr val="tx1"/>
                </a:solidFill>
                <a:effectLst/>
                <a:latin typeface="Arial" pitchFamily="34" charset="0"/>
                <a:ea typeface="ＭＳ Ｐゴシック" charset="-128"/>
                <a:cs typeface="ＭＳ Ｐゴシック" charset="-128"/>
              </a:rPr>
              <a:t>Expansion </a:t>
            </a:r>
            <a:endParaRPr lang="da-DK" dirty="0" smtClean="0">
              <a:effectLst/>
            </a:endParaRPr>
          </a:p>
          <a:p>
            <a:pPr rtl="0" eaLnBrk="0" fontAlgn="base" hangingPunct="0"/>
            <a:r>
              <a:rPr lang="da-DK" sz="1200" b="0" kern="1200" dirty="0" smtClean="0">
                <a:solidFill>
                  <a:schemeClr val="tx1"/>
                </a:solidFill>
                <a:effectLst/>
                <a:latin typeface="Arial" pitchFamily="34" charset="0"/>
                <a:ea typeface="ＭＳ Ｐゴシック" charset="-128"/>
                <a:cs typeface="ＭＳ Ｐゴシック" charset="-128"/>
              </a:rPr>
              <a:t>General</a:t>
            </a:r>
            <a:r>
              <a:rPr lang="da-DK" sz="1200" b="0" kern="1200" baseline="0" dirty="0" smtClean="0">
                <a:solidFill>
                  <a:schemeClr val="tx1"/>
                </a:solidFill>
                <a:effectLst/>
                <a:latin typeface="Arial" pitchFamily="34" charset="0"/>
                <a:ea typeface="ＭＳ Ｐゴシック" charset="-128"/>
                <a:cs typeface="ＭＳ Ｐゴシック" charset="-128"/>
              </a:rPr>
              <a:t> approaches – examples from </a:t>
            </a:r>
            <a:r>
              <a:rPr lang="en-US" sz="1200" b="0" kern="1200" baseline="0" dirty="0" smtClean="0">
                <a:solidFill>
                  <a:schemeClr val="tx1"/>
                </a:solidFill>
                <a:effectLst/>
                <a:latin typeface="Arial" pitchFamily="34" charset="0"/>
                <a:ea typeface="ＭＳ Ｐゴシック" charset="-128"/>
                <a:cs typeface="ＭＳ Ｐゴシック" charset="-128"/>
              </a:rPr>
              <a:t>ENVIRONMENTAL MAINSTREAMING IN PLANNING AND DECISION-</a:t>
            </a:r>
            <a:r>
              <a:rPr lang="en-US" sz="1200" b="0" kern="1200" baseline="0" dirty="0" err="1" smtClean="0">
                <a:solidFill>
                  <a:schemeClr val="tx1"/>
                </a:solidFill>
                <a:effectLst/>
                <a:latin typeface="Arial" pitchFamily="34" charset="0"/>
                <a:ea typeface="ＭＳ Ｐゴシック" charset="-128"/>
                <a:cs typeface="ＭＳ Ｐゴシック" charset="-128"/>
              </a:rPr>
              <a:t>MAKINGApproaches</a:t>
            </a:r>
            <a:r>
              <a:rPr lang="en-US" sz="1200" b="0" kern="1200" baseline="0" dirty="0" smtClean="0">
                <a:solidFill>
                  <a:schemeClr val="tx1"/>
                </a:solidFill>
                <a:effectLst/>
                <a:latin typeface="Arial" pitchFamily="34" charset="0"/>
                <a:ea typeface="ＭＳ Ｐゴシック" charset="-128"/>
                <a:cs typeface="ＭＳ Ｐゴシック" charset="-128"/>
              </a:rPr>
              <a:t> and Challenges</a:t>
            </a:r>
          </a:p>
          <a:p>
            <a:pPr rtl="0" eaLnBrk="0" fontAlgn="base" hangingPunct="0"/>
            <a:r>
              <a:rPr lang="en-US" sz="1200" b="0" kern="1200" baseline="0" dirty="0" smtClean="0">
                <a:solidFill>
                  <a:schemeClr val="tx1"/>
                </a:solidFill>
                <a:effectLst/>
                <a:latin typeface="Arial" pitchFamily="34" charset="0"/>
                <a:ea typeface="ＭＳ Ｐゴシック" charset="-128"/>
                <a:cs typeface="ＭＳ Ｐゴシック" charset="-128"/>
              </a:rPr>
              <a:t>Barry </a:t>
            </a:r>
            <a:r>
              <a:rPr lang="en-US" sz="1200" b="0" kern="1200" baseline="0" dirty="0" err="1" smtClean="0">
                <a:solidFill>
                  <a:schemeClr val="tx1"/>
                </a:solidFill>
                <a:effectLst/>
                <a:latin typeface="Arial" pitchFamily="34" charset="0"/>
                <a:ea typeface="ＭＳ Ｐゴシック" charset="-128"/>
                <a:cs typeface="ＭＳ Ｐゴシック" charset="-128"/>
              </a:rPr>
              <a:t>Dalal</a:t>
            </a:r>
            <a:r>
              <a:rPr lang="en-US" sz="1200" b="0" kern="1200" baseline="0" dirty="0" smtClean="0">
                <a:solidFill>
                  <a:schemeClr val="tx1"/>
                </a:solidFill>
                <a:effectLst/>
                <a:latin typeface="Arial" pitchFamily="34" charset="0"/>
                <a:ea typeface="ＭＳ Ｐゴシック" charset="-128"/>
                <a:cs typeface="ＭＳ Ｐゴシック" charset="-128"/>
              </a:rPr>
              <a:t>-Clayton IIED3rdAstana International Economic Forum 1st July 2010</a:t>
            </a:r>
            <a:endParaRPr lang="da-DK" sz="1200" b="0" kern="1200" dirty="0" smtClean="0">
              <a:solidFill>
                <a:schemeClr val="tx1"/>
              </a:solidFill>
              <a:effectLst/>
              <a:latin typeface="Arial" pitchFamily="34" charset="0"/>
              <a:ea typeface="ＭＳ Ｐゴシック" charset="-128"/>
              <a:cs typeface="ＭＳ Ｐゴシック" charset="-128"/>
            </a:endParaRPr>
          </a:p>
          <a:p>
            <a:pPr rtl="0" eaLnBrk="0" fontAlgn="base" hangingPunct="0"/>
            <a:r>
              <a:rPr lang="da-DK" sz="1200" b="1" kern="1200" dirty="0" smtClean="0">
                <a:solidFill>
                  <a:schemeClr val="tx1"/>
                </a:solidFill>
                <a:effectLst/>
                <a:latin typeface="Arial" pitchFamily="34" charset="0"/>
                <a:ea typeface="ＭＳ Ｐゴシック" charset="-128"/>
                <a:cs typeface="ＭＳ Ｐゴシック" charset="-128"/>
              </a:rPr>
              <a:t>Examples:</a:t>
            </a:r>
            <a:endParaRPr lang="da-DK" dirty="0" smtClean="0">
              <a:effectLst/>
            </a:endParaRPr>
          </a:p>
          <a:p>
            <a:pPr rtl="0" eaLnBrk="0" fontAlgn="base" hangingPunct="0"/>
            <a:r>
              <a:rPr lang="da-DK" sz="1200" b="1" kern="1200" dirty="0" smtClean="0">
                <a:solidFill>
                  <a:schemeClr val="tx1"/>
                </a:solidFill>
                <a:effectLst/>
                <a:latin typeface="Arial" pitchFamily="34" charset="0"/>
                <a:ea typeface="ＭＳ Ｐゴシック" charset="-128"/>
                <a:cs typeface="ＭＳ Ｐゴシック" charset="-128"/>
              </a:rPr>
              <a:t>Groupwork</a:t>
            </a:r>
            <a:r>
              <a:rPr lang="da-DK" sz="1200" b="1" kern="1200" baseline="0" dirty="0" smtClean="0">
                <a:solidFill>
                  <a:schemeClr val="tx1"/>
                </a:solidFill>
                <a:effectLst/>
                <a:latin typeface="Arial" pitchFamily="34" charset="0"/>
                <a:ea typeface="ＭＳ Ｐゴシック" charset="-128"/>
                <a:cs typeface="ＭＳ Ｐゴシック" charset="-128"/>
              </a:rPr>
              <a:t> / discussion</a:t>
            </a:r>
            <a:endParaRPr lang="da-DK" dirty="0" smtClean="0">
              <a:effectLst/>
            </a:endParaRPr>
          </a:p>
          <a:p>
            <a:endParaRPr lang="da-DK" dirty="0" smtClean="0"/>
          </a:p>
          <a:p>
            <a:endParaRPr lang="da-DK" dirty="0" smtClean="0"/>
          </a:p>
          <a:p>
            <a:pPr marL="0" indent="0">
              <a:buNone/>
            </a:pPr>
            <a:r>
              <a:rPr lang="da-DK" sz="1200" b="1" i="0" kern="1200" dirty="0" smtClean="0">
                <a:latin typeface="Arial" pitchFamily="34" charset="0"/>
              </a:rPr>
              <a:t>General </a:t>
            </a:r>
            <a:r>
              <a:rPr lang="da-DK" sz="1200" b="1" i="0" kern="1200" dirty="0" err="1" smtClean="0">
                <a:latin typeface="Arial" pitchFamily="34" charset="0"/>
              </a:rPr>
              <a:t>Approaches</a:t>
            </a:r>
            <a:r>
              <a:rPr lang="da-DK" sz="1200" b="1" i="0" kern="1200" dirty="0" smtClean="0">
                <a:latin typeface="Arial" pitchFamily="34" charset="0"/>
              </a:rPr>
              <a:t> </a:t>
            </a:r>
            <a:r>
              <a:rPr lang="da-DK" sz="1200" b="1" i="0" kern="1200" dirty="0" err="1" smtClean="0">
                <a:latin typeface="Arial" pitchFamily="34" charset="0"/>
              </a:rPr>
              <a:t>include</a:t>
            </a:r>
            <a:r>
              <a:rPr lang="da-DK" sz="1200" b="1" i="0" kern="1200" dirty="0" smtClean="0">
                <a:latin typeface="Arial" pitchFamily="34" charset="0"/>
              </a:rPr>
              <a:t>:</a:t>
            </a:r>
          </a:p>
          <a:p>
            <a:pPr marL="171450" indent="-171450">
              <a:buFont typeface="Arial" pitchFamily="34" charset="0"/>
              <a:buChar char="•"/>
            </a:pPr>
            <a:r>
              <a:rPr lang="en-US" sz="1200" i="0" kern="1200" dirty="0" smtClean="0">
                <a:latin typeface="Arial" pitchFamily="34" charset="0"/>
              </a:rPr>
              <a:t>broad tactics(ways of raising issues and making a case/getting heard, e.g. campaigns, lobbying)</a:t>
            </a:r>
          </a:p>
          <a:p>
            <a:pPr marL="171450" indent="-171450">
              <a:buFont typeface="Arial" pitchFamily="34" charset="0"/>
              <a:buChar char="•"/>
            </a:pPr>
            <a:r>
              <a:rPr lang="en-US" sz="1200" i="0" kern="1200" dirty="0" smtClean="0">
                <a:latin typeface="Arial" pitchFamily="34" charset="0"/>
              </a:rPr>
              <a:t>promoting/enabling institutional change (strategic level approaches); </a:t>
            </a:r>
          </a:p>
          <a:p>
            <a:pPr marL="171450" indent="-171450">
              <a:buFont typeface="Arial" pitchFamily="34" charset="0"/>
              <a:buChar char="•"/>
            </a:pPr>
            <a:r>
              <a:rPr lang="en-US" sz="1200" i="0" kern="1200" dirty="0" smtClean="0">
                <a:latin typeface="Arial" pitchFamily="34" charset="0"/>
              </a:rPr>
              <a:t>specific (more micro) instruments, technical tools and analytical methods (e.g. for gathering information, planning and monitoring);</a:t>
            </a:r>
          </a:p>
          <a:p>
            <a:pPr marL="171450" indent="-171450">
              <a:buFont typeface="Arial" pitchFamily="34" charset="0"/>
              <a:buChar char="•"/>
            </a:pPr>
            <a:r>
              <a:rPr lang="en-US" sz="1200" i="0" kern="1200" dirty="0" smtClean="0">
                <a:latin typeface="Arial" pitchFamily="34" charset="0"/>
              </a:rPr>
              <a:t>methods for consultation and engaging stakeholders; </a:t>
            </a:r>
          </a:p>
          <a:p>
            <a:pPr marL="171450" indent="-171450">
              <a:buFont typeface="Arial" pitchFamily="34" charset="0"/>
              <a:buChar char="•"/>
            </a:pPr>
            <a:r>
              <a:rPr lang="en-US" sz="1200" i="0" kern="1200" dirty="0" smtClean="0">
                <a:latin typeface="Arial" pitchFamily="34" charset="0"/>
              </a:rPr>
              <a:t>range of more informal, voluntary and indigenous approaches </a:t>
            </a:r>
          </a:p>
          <a:p>
            <a:endParaRPr lang="da-DK" dirty="0"/>
          </a:p>
        </p:txBody>
      </p:sp>
      <p:sp>
        <p:nvSpPr>
          <p:cNvPr id="4" name="Slide Number Placeholder 3"/>
          <p:cNvSpPr>
            <a:spLocks noGrp="1"/>
          </p:cNvSpPr>
          <p:nvPr>
            <p:ph type="sldNum" sz="quarter" idx="10"/>
          </p:nvPr>
        </p:nvSpPr>
        <p:spPr/>
        <p:txBody>
          <a:bodyPr/>
          <a:lstStyle/>
          <a:p>
            <a:pPr>
              <a:defRPr/>
            </a:pPr>
            <a:fld id="{E7A7CBDB-6237-4F09-890F-78FBE72123F4}" type="slidenum">
              <a:rPr lang="en-GB" smtClean="0"/>
              <a:pPr>
                <a:defRPr/>
              </a:pPr>
              <a:t>37</a:t>
            </a:fld>
            <a:endParaRPr lang="en-GB"/>
          </a:p>
        </p:txBody>
      </p:sp>
    </p:spTree>
    <p:extLst>
      <p:ext uri="{BB962C8B-B14F-4D97-AF65-F5344CB8AC3E}">
        <p14:creationId xmlns:p14="http://schemas.microsoft.com/office/powerpoint/2010/main" xmlns="" val="13728450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BE"/>
          </a:p>
        </p:txBody>
      </p:sp>
      <p:sp>
        <p:nvSpPr>
          <p:cNvPr id="4" name="Espace réservé du numéro de diapositive 3"/>
          <p:cNvSpPr>
            <a:spLocks noGrp="1"/>
          </p:cNvSpPr>
          <p:nvPr>
            <p:ph type="sldNum" sz="quarter" idx="10"/>
          </p:nvPr>
        </p:nvSpPr>
        <p:spPr/>
        <p:txBody>
          <a:bodyPr/>
          <a:lstStyle/>
          <a:p>
            <a:pPr>
              <a:defRPr/>
            </a:pPr>
            <a:fld id="{E7A7CBDB-6237-4F09-890F-78FBE72123F4}" type="slidenum">
              <a:rPr lang="en-GB" smtClean="0"/>
              <a:pPr>
                <a:defRPr/>
              </a:pPr>
              <a:t>4</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p:spPr>
        <p:txBody>
          <a:bodyPr/>
          <a:lstStyle/>
          <a:p>
            <a:pPr eaLnBrk="1" hangingPunct="1">
              <a:spcBef>
                <a:spcPct val="0"/>
              </a:spcBef>
            </a:pPr>
            <a:r>
              <a:rPr lang="en-US" b="1" dirty="0" smtClean="0"/>
              <a:t>©</a:t>
            </a:r>
            <a:r>
              <a:rPr lang="en-US" dirty="0" smtClean="0"/>
              <a:t> State of Victoria (Department of Education &amp; Training), 2000</a:t>
            </a:r>
            <a:endParaRPr lang="en-GB" dirty="0" smtClean="0">
              <a:latin typeface="Arial" charset="0"/>
            </a:endParaRPr>
          </a:p>
          <a:p>
            <a:pPr rtl="0" eaLnBrk="0" fontAlgn="base" hangingPunct="0"/>
            <a:r>
              <a:rPr lang="da-DK" sz="1200" b="1" kern="1200" dirty="0" smtClean="0">
                <a:solidFill>
                  <a:schemeClr val="tx1"/>
                </a:solidFill>
                <a:latin typeface="Arial" pitchFamily="34" charset="0"/>
                <a:ea typeface="ＭＳ Ｐゴシック" pitchFamily="-106" charset="-128"/>
                <a:cs typeface="ＭＳ Ｐゴシック" pitchFamily="-106" charset="-128"/>
              </a:rPr>
              <a:t>Expansion </a:t>
            </a: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da-DK" dirty="0" smtClean="0">
                <a:latin typeface="Arial" charset="0"/>
              </a:rPr>
              <a:t>Brundtland report: Environment is where we live – and </a:t>
            </a:r>
            <a:r>
              <a:rPr lang="da-DK" b="1" dirty="0" smtClean="0">
                <a:latin typeface="Arial" charset="0"/>
              </a:rPr>
              <a:t>development</a:t>
            </a:r>
            <a:r>
              <a:rPr lang="da-DK" dirty="0" smtClean="0">
                <a:latin typeface="Arial" charset="0"/>
              </a:rPr>
              <a:t> is what we do to improve where we live –  but where we live is not just what we can see, not just our immediate surroundings – it also involves others. Development will not always improve where we live even for ourselves</a:t>
            </a:r>
            <a:r>
              <a:rPr lang="da-DK" baseline="0" dirty="0" smtClean="0">
                <a:latin typeface="Arial" charset="0"/>
              </a:rPr>
              <a:t> let alone others</a:t>
            </a:r>
            <a:endParaRPr lang="da-DK" dirty="0" smtClean="0">
              <a:latin typeface="Arial" charset="0"/>
            </a:endParaRPr>
          </a:p>
          <a:p>
            <a:pPr rtl="0" eaLnBrk="0" fontAlgn="base" hangingPunct="0"/>
            <a:endParaRPr lang="da-DK" sz="1200" kern="1200" dirty="0" smtClean="0">
              <a:solidFill>
                <a:schemeClr val="tx1"/>
              </a:solidFill>
              <a:latin typeface="Arial" pitchFamily="34" charset="0"/>
              <a:ea typeface="ＭＳ Ｐゴシック" pitchFamily="-106" charset="-128"/>
              <a:cs typeface="ＭＳ Ｐゴシック" pitchFamily="-106" charset="-128"/>
            </a:endParaRPr>
          </a:p>
          <a:p>
            <a:pPr rtl="0" eaLnBrk="0" fontAlgn="base" hangingPunct="0"/>
            <a:r>
              <a:rPr lang="da-DK" sz="1200" b="1" kern="1200" dirty="0" smtClean="0">
                <a:solidFill>
                  <a:schemeClr val="tx1"/>
                </a:solidFill>
                <a:latin typeface="Arial" pitchFamily="34" charset="0"/>
                <a:ea typeface="ＭＳ Ｐゴシック" pitchFamily="-106" charset="-128"/>
                <a:cs typeface="ＭＳ Ｐゴシック" pitchFamily="-106" charset="-128"/>
              </a:rPr>
              <a:t>Examples:</a:t>
            </a:r>
            <a:endParaRPr lang="en-US" sz="1200" b="1" kern="1200" dirty="0" smtClean="0">
              <a:solidFill>
                <a:schemeClr val="tx1"/>
              </a:solidFill>
              <a:latin typeface="Arial" pitchFamily="34" charset="0"/>
              <a:ea typeface="ＭＳ Ｐゴシック" pitchFamily="-106" charset="-128"/>
              <a:cs typeface="ＭＳ Ｐゴシック" pitchFamily="-106" charset="-128"/>
            </a:endParaRPr>
          </a:p>
          <a:p>
            <a:pPr rtl="0" eaLnBrk="0" fontAlgn="base" hangingPunct="0"/>
            <a:endParaRPr lang="da-DK" sz="1200" kern="1200" dirty="0" smtClean="0">
              <a:solidFill>
                <a:schemeClr val="tx1"/>
              </a:solidFill>
              <a:latin typeface="Arial" pitchFamily="34" charset="0"/>
              <a:ea typeface="ＭＳ Ｐゴシック" pitchFamily="-106" charset="-128"/>
              <a:cs typeface="ＭＳ Ｐゴシック" pitchFamily="-106" charset="-128"/>
            </a:endParaRPr>
          </a:p>
          <a:p>
            <a:pPr rtl="0" eaLnBrk="0" fontAlgn="base" hangingPunct="0"/>
            <a:r>
              <a:rPr lang="da-DK" sz="1200" b="1" kern="1200" dirty="0" smtClean="0">
                <a:solidFill>
                  <a:schemeClr val="tx1"/>
                </a:solidFill>
                <a:latin typeface="Arial" pitchFamily="34" charset="0"/>
                <a:ea typeface="ＭＳ Ｐゴシック" pitchFamily="-106" charset="-128"/>
                <a:cs typeface="ＭＳ Ｐゴシック" pitchFamily="-106" charset="-128"/>
              </a:rPr>
              <a:t>Groupwork</a:t>
            </a:r>
            <a:r>
              <a:rPr lang="da-DK" sz="1200" b="1" kern="1200" baseline="0" dirty="0" smtClean="0">
                <a:solidFill>
                  <a:schemeClr val="tx1"/>
                </a:solidFill>
                <a:latin typeface="Arial" pitchFamily="34" charset="0"/>
                <a:ea typeface="ＭＳ Ｐゴシック" pitchFamily="-106" charset="-128"/>
                <a:cs typeface="ＭＳ Ｐゴシック" pitchFamily="-106" charset="-128"/>
              </a:rPr>
              <a:t> / discussion:</a:t>
            </a:r>
            <a:endParaRPr lang="en-GB" sz="1200" b="1" i="1" dirty="0" smtClean="0">
              <a:solidFill>
                <a:srgbClr val="00B050"/>
              </a:solidFill>
            </a:endParaRPr>
          </a:p>
          <a:p>
            <a:pPr eaLnBrk="1" hangingPunct="1"/>
            <a:endParaRPr lang="en-US" dirty="0" smtClean="0">
              <a:latin typeface="Arial" charset="0"/>
            </a:endParaRPr>
          </a:p>
        </p:txBody>
      </p:sp>
      <p:sp>
        <p:nvSpPr>
          <p:cNvPr id="75780" name="Slide Number Placeholder 3"/>
          <p:cNvSpPr>
            <a:spLocks noGrp="1"/>
          </p:cNvSpPr>
          <p:nvPr>
            <p:ph type="sldNum" sz="quarter" idx="5"/>
          </p:nvPr>
        </p:nvSpPr>
        <p:spPr>
          <a:noFill/>
        </p:spPr>
        <p:txBody>
          <a:bodyPr/>
          <a:lstStyle/>
          <a:p>
            <a:fld id="{421522F0-3763-483F-BA19-BB2300F9F0AB}" type="slidenum">
              <a:rPr lang="fr-BE" smtClean="0"/>
              <a:pPr/>
              <a:t>5</a:t>
            </a:fld>
            <a:endParaRPr lang="fr-BE"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xfrm>
            <a:off x="919163" y="746125"/>
            <a:ext cx="4970462" cy="3729038"/>
          </a:xfrm>
          <a:ln/>
        </p:spPr>
      </p:sp>
      <p:sp>
        <p:nvSpPr>
          <p:cNvPr id="51203" name="Rectangle 3"/>
          <p:cNvSpPr>
            <a:spLocks noGrp="1" noChangeArrowheads="1"/>
          </p:cNvSpPr>
          <p:nvPr>
            <p:ph type="body" idx="1"/>
          </p:nvPr>
        </p:nvSpPr>
        <p:spPr>
          <a:xfrm>
            <a:off x="908050" y="4722813"/>
            <a:ext cx="4989513" cy="4475162"/>
          </a:xfrm>
          <a:noFill/>
          <a:ln/>
        </p:spPr>
        <p:txBody>
          <a:bodyPr/>
          <a:lstStyle/>
          <a:p>
            <a:pPr eaLnBrk="1" hangingPunct="1">
              <a:spcBef>
                <a:spcPct val="0"/>
              </a:spcBef>
            </a:pPr>
            <a:endParaRPr lang="en-GB" dirty="0" smtClean="0">
              <a:latin typeface="Arial" charset="0"/>
            </a:endParaRPr>
          </a:p>
          <a:p>
            <a:pPr rtl="0" eaLnBrk="0" fontAlgn="base" hangingPunct="0"/>
            <a:r>
              <a:rPr lang="da-DK" sz="1200" b="1" kern="1200" dirty="0" smtClean="0">
                <a:solidFill>
                  <a:schemeClr val="tx1"/>
                </a:solidFill>
                <a:latin typeface="Arial" pitchFamily="34" charset="0"/>
                <a:ea typeface="ＭＳ Ｐゴシック" pitchFamily="-106" charset="-128"/>
                <a:cs typeface="ＭＳ Ｐゴシック" pitchFamily="-106" charset="-128"/>
              </a:rPr>
              <a:t>Expansion </a:t>
            </a: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GB" dirty="0" smtClean="0">
                <a:latin typeface="Arial" charset="0"/>
              </a:rPr>
              <a:t>It means a lot to different people – no clear</a:t>
            </a:r>
            <a:r>
              <a:rPr lang="en-GB" baseline="0" dirty="0" smtClean="0">
                <a:latin typeface="Arial" charset="0"/>
              </a:rPr>
              <a:t> definition</a:t>
            </a:r>
            <a:endParaRPr lang="en-GB" dirty="0" smtClean="0">
              <a:latin typeface="Arial" charset="0"/>
            </a:endParaRPr>
          </a:p>
          <a:p>
            <a:pPr rtl="0" eaLnBrk="0" fontAlgn="base" hangingPunct="0"/>
            <a:endParaRPr lang="da-DK" sz="1200" kern="1200" dirty="0" smtClean="0">
              <a:solidFill>
                <a:schemeClr val="tx1"/>
              </a:solidFill>
              <a:latin typeface="Arial" pitchFamily="34" charset="0"/>
              <a:ea typeface="ＭＳ Ｐゴシック" pitchFamily="-106" charset="-128"/>
              <a:cs typeface="ＭＳ Ｐゴシック" pitchFamily="-106" charset="-128"/>
            </a:endParaRPr>
          </a:p>
          <a:p>
            <a:pPr rtl="0" eaLnBrk="0" fontAlgn="base" hangingPunct="0"/>
            <a:r>
              <a:rPr lang="da-DK" sz="1200" b="1" kern="1200" dirty="0" smtClean="0">
                <a:solidFill>
                  <a:schemeClr val="tx1"/>
                </a:solidFill>
                <a:latin typeface="Arial" pitchFamily="34" charset="0"/>
                <a:ea typeface="ＭＳ Ｐゴシック" pitchFamily="-106" charset="-128"/>
                <a:cs typeface="ＭＳ Ｐゴシック" pitchFamily="-106" charset="-128"/>
              </a:rPr>
              <a:t>Examples:</a:t>
            </a:r>
            <a:endParaRPr lang="en-US" sz="1200" b="1" kern="1200" dirty="0" smtClean="0">
              <a:solidFill>
                <a:schemeClr val="tx1"/>
              </a:solidFill>
              <a:latin typeface="Arial" pitchFamily="34" charset="0"/>
              <a:ea typeface="ＭＳ Ｐゴシック" pitchFamily="-106" charset="-128"/>
              <a:cs typeface="ＭＳ Ｐゴシック" pitchFamily="-106" charset="-128"/>
            </a:endParaRPr>
          </a:p>
          <a:p>
            <a:pPr rtl="0" eaLnBrk="0" fontAlgn="base" hangingPunct="0"/>
            <a:endParaRPr lang="da-DK" sz="1200" kern="1200" dirty="0" smtClean="0">
              <a:solidFill>
                <a:schemeClr val="tx1"/>
              </a:solidFill>
              <a:latin typeface="Arial" pitchFamily="34" charset="0"/>
              <a:ea typeface="ＭＳ Ｐゴシック" pitchFamily="-106" charset="-128"/>
              <a:cs typeface="ＭＳ Ｐゴシック" pitchFamily="-106" charset="-128"/>
            </a:endParaRPr>
          </a:p>
          <a:p>
            <a:pPr rtl="0" eaLnBrk="0" fontAlgn="base" hangingPunct="0"/>
            <a:r>
              <a:rPr lang="da-DK" sz="1200" b="1" kern="1200" dirty="0" smtClean="0">
                <a:solidFill>
                  <a:schemeClr val="tx1"/>
                </a:solidFill>
                <a:latin typeface="Arial" pitchFamily="34" charset="0"/>
                <a:ea typeface="ＭＳ Ｐゴシック" pitchFamily="-106" charset="-128"/>
                <a:cs typeface="ＭＳ Ｐゴシック" pitchFamily="-106" charset="-128"/>
              </a:rPr>
              <a:t>Groupwork</a:t>
            </a:r>
            <a:r>
              <a:rPr lang="da-DK" sz="1200" b="1" kern="1200" baseline="0" dirty="0" smtClean="0">
                <a:solidFill>
                  <a:schemeClr val="tx1"/>
                </a:solidFill>
                <a:latin typeface="Arial" pitchFamily="34" charset="0"/>
                <a:ea typeface="ＭＳ Ｐゴシック" pitchFamily="-106" charset="-128"/>
                <a:cs typeface="ＭＳ Ｐゴシック" pitchFamily="-106" charset="-128"/>
              </a:rPr>
              <a:t> / discussion: </a:t>
            </a:r>
          </a:p>
          <a:p>
            <a:pPr rtl="0" eaLnBrk="0" fontAlgn="base" hangingPunct="0"/>
            <a:r>
              <a:rPr lang="da-DK" sz="1200" b="0" i="0" kern="1200" baseline="0" dirty="0" smtClean="0">
                <a:solidFill>
                  <a:schemeClr val="tx1"/>
                </a:solidFill>
                <a:latin typeface="Arial" pitchFamily="34" charset="0"/>
                <a:ea typeface="ＭＳ Ｐゴシック" pitchFamily="-106" charset="-128"/>
              </a:rPr>
              <a:t>Here it can be useful to ask people to write down what they thing is meant by environment ...then compare to the list – main point: it means many different things.</a:t>
            </a:r>
            <a:endParaRPr lang="en-GB" sz="1200" b="0" i="0" dirty="0" smtClean="0">
              <a:solidFill>
                <a:srgbClr val="00B050"/>
              </a:solidFill>
            </a:endParaRPr>
          </a:p>
        </p:txBody>
      </p:sp>
      <p:sp>
        <p:nvSpPr>
          <p:cNvPr id="51204" name="Text Box 4"/>
          <p:cNvSpPr txBox="1">
            <a:spLocks noChangeArrowheads="1"/>
          </p:cNvSpPr>
          <p:nvPr/>
        </p:nvSpPr>
        <p:spPr bwMode="auto">
          <a:xfrm>
            <a:off x="904875" y="4679950"/>
            <a:ext cx="4994275" cy="3052763"/>
          </a:xfrm>
          <a:prstGeom prst="rect">
            <a:avLst/>
          </a:prstGeom>
          <a:noFill/>
          <a:ln w="12700">
            <a:noFill/>
            <a:miter lim="800000"/>
            <a:headEnd type="none" w="sm" len="sm"/>
            <a:tailEnd type="none" w="sm" len="sm"/>
          </a:ln>
        </p:spPr>
        <p:txBody>
          <a:bodyPr lIns="91577" tIns="45789" rIns="91577" bIns="45789">
            <a:spAutoFit/>
          </a:bodyPr>
          <a:lstStyle/>
          <a:p>
            <a:pPr algn="ctr" eaLnBrk="0" hangingPunct="0"/>
            <a:endParaRPr lang="fr-BE"/>
          </a:p>
          <a:p>
            <a:pPr algn="ctr" eaLnBrk="0" hangingPunct="0"/>
            <a:endParaRPr lang="fr-BE"/>
          </a:p>
          <a:p>
            <a:pPr algn="ctr" eaLnBrk="0" hangingPunct="0"/>
            <a:endParaRPr lang="fr-BE"/>
          </a:p>
          <a:p>
            <a:pPr algn="ctr" eaLnBrk="0" hangingPunct="0"/>
            <a:endParaRPr lang="fr-BE"/>
          </a:p>
          <a:p>
            <a:pPr algn="ctr" eaLnBrk="0" hangingPunct="0"/>
            <a:endParaRPr lang="fr-BE"/>
          </a:p>
          <a:p>
            <a:pPr algn="ctr" eaLnBrk="0" hangingPunct="0"/>
            <a:endParaRPr lang="fr-BE"/>
          </a:p>
          <a:p>
            <a:pPr algn="ctr" eaLnBrk="0" hangingPunct="0"/>
            <a:endParaRPr lang="fr-BE"/>
          </a:p>
          <a:p>
            <a:pPr algn="ctr" eaLnBrk="0" hangingPunct="0"/>
            <a:endParaRPr lang="fr-BE"/>
          </a:p>
          <a:p>
            <a:pPr algn="ctr" eaLnBrk="0" hangingPunct="0"/>
            <a:endParaRPr lang="fr-BE"/>
          </a:p>
          <a:p>
            <a:pPr algn="ctr" eaLnBrk="0" hangingPunct="0"/>
            <a:endParaRPr lang="fr-BE"/>
          </a:p>
          <a:p>
            <a:pPr algn="ctr" eaLnBrk="0" hangingPunct="0"/>
            <a:endParaRPr lang="fr-BE"/>
          </a:p>
          <a:p>
            <a:pPr algn="ctr" eaLnBrk="0" hangingPunct="0"/>
            <a:endParaRPr lang="fr-BE"/>
          </a:p>
          <a:p>
            <a:pPr algn="ctr" eaLnBrk="0" hangingPunct="0"/>
            <a:endParaRPr lang="fr-BE"/>
          </a:p>
          <a:p>
            <a:pPr algn="ctr" eaLnBrk="0" hangingPunct="0"/>
            <a:endParaRPr lang="fr-BE"/>
          </a:p>
          <a:p>
            <a:pPr algn="ctr" eaLnBrk="0" hangingPunct="0"/>
            <a:endParaRPr lang="fr-BE"/>
          </a:p>
          <a:p>
            <a:pPr algn="ctr" eaLnBrk="0" hangingPunct="0"/>
            <a:endParaRPr lang="en-US"/>
          </a:p>
        </p:txBody>
      </p:sp>
      <p:sp>
        <p:nvSpPr>
          <p:cNvPr id="51205" name="Text Box 5"/>
          <p:cNvSpPr txBox="1">
            <a:spLocks noChangeArrowheads="1"/>
          </p:cNvSpPr>
          <p:nvPr/>
        </p:nvSpPr>
        <p:spPr bwMode="auto">
          <a:xfrm>
            <a:off x="979488" y="5045075"/>
            <a:ext cx="5067300" cy="277813"/>
          </a:xfrm>
          <a:prstGeom prst="rect">
            <a:avLst/>
          </a:prstGeom>
          <a:noFill/>
          <a:ln w="12700">
            <a:noFill/>
            <a:miter lim="800000"/>
            <a:headEnd type="none" w="sm" len="sm"/>
            <a:tailEnd type="none" w="sm" len="sm"/>
          </a:ln>
        </p:spPr>
        <p:txBody>
          <a:bodyPr lIns="91577" tIns="45789" rIns="91577" bIns="45789">
            <a:spAutoFit/>
          </a:bodyPr>
          <a:lstStyle/>
          <a:p>
            <a:pPr algn="ctr" eaLnBrk="0" hangingPunct="0">
              <a:spcBef>
                <a:spcPct val="50000"/>
              </a:spcBef>
            </a:pPr>
            <a:endParaRPr lang="en-US"/>
          </a:p>
        </p:txBody>
      </p:sp>
      <p:sp>
        <p:nvSpPr>
          <p:cNvPr id="51206" name="Espace réservé du pied de page 6"/>
          <p:cNvSpPr>
            <a:spLocks noGrp="1"/>
          </p:cNvSpPr>
          <p:nvPr>
            <p:ph type="ftr" sz="quarter" idx="4"/>
          </p:nvPr>
        </p:nvSpPr>
        <p:spPr>
          <a:noFill/>
        </p:spPr>
        <p:txBody>
          <a:bodyPr/>
          <a:lstStyle/>
          <a:p>
            <a:r>
              <a:rPr lang="en-US" smtClean="0">
                <a:latin typeface="Arial" charset="0"/>
                <a:ea typeface="ＭＳ Ｐゴシック" charset="-128"/>
              </a:rPr>
              <a:t>Environment Integration in EC Development Co-operation</a:t>
            </a:r>
            <a:endParaRPr lang="en-GB" smtClean="0">
              <a:latin typeface="Arial" charset="0"/>
              <a:ea typeface="ＭＳ Ｐゴシック"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xfrm>
            <a:off x="919163" y="746125"/>
            <a:ext cx="4970462" cy="3729038"/>
          </a:xfrm>
          <a:ln/>
        </p:spPr>
      </p:sp>
      <p:sp>
        <p:nvSpPr>
          <p:cNvPr id="53251" name="Rectangle 3"/>
          <p:cNvSpPr>
            <a:spLocks noGrp="1" noChangeArrowheads="1"/>
          </p:cNvSpPr>
          <p:nvPr>
            <p:ph type="body" idx="1"/>
          </p:nvPr>
        </p:nvSpPr>
        <p:spPr>
          <a:xfrm>
            <a:off x="908050" y="4722813"/>
            <a:ext cx="4989513" cy="4475162"/>
          </a:xfrm>
          <a:noFill/>
          <a:ln/>
        </p:spPr>
        <p:txBody>
          <a:bodyPr/>
          <a:lstStyle/>
          <a:p>
            <a:pPr rtl="0" eaLnBrk="0" fontAlgn="base" hangingPunct="0"/>
            <a:r>
              <a:rPr lang="da-DK" sz="1200" b="1" kern="1200" dirty="0" smtClean="0">
                <a:solidFill>
                  <a:schemeClr val="tx1"/>
                </a:solidFill>
                <a:latin typeface="Arial" pitchFamily="34" charset="0"/>
                <a:ea typeface="ＭＳ Ｐゴシック" pitchFamily="-106" charset="-128"/>
                <a:cs typeface="ＭＳ Ｐゴシック" pitchFamily="-106" charset="-128"/>
              </a:rPr>
              <a:t>Expansion </a:t>
            </a:r>
            <a:endParaRPr lang="en-US"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da-DK" dirty="0" smtClean="0">
                <a:latin typeface="Arial" charset="0"/>
              </a:rPr>
              <a:t>It is chaotic but we can also bring </a:t>
            </a:r>
            <a:r>
              <a:rPr lang="da-DK" b="1" dirty="0" smtClean="0">
                <a:latin typeface="Arial" charset="0"/>
              </a:rPr>
              <a:t>structure</a:t>
            </a:r>
            <a:r>
              <a:rPr lang="da-DK" dirty="0" smtClean="0">
                <a:latin typeface="Arial" charset="0"/>
              </a:rPr>
              <a:t> to how we think about the environment – it is not jus</a:t>
            </a:r>
            <a:r>
              <a:rPr lang="da-DK" baseline="0" dirty="0" smtClean="0">
                <a:latin typeface="Arial" charset="0"/>
              </a:rPr>
              <a:t>t where we live today but it also involves longer term processes that affect the future </a:t>
            </a:r>
            <a:r>
              <a:rPr lang="en-US" dirty="0" smtClean="0">
                <a:latin typeface="Arial" charset="0"/>
              </a:rPr>
              <a:t>environment and MDGs/sectors (see OECD guidance) </a:t>
            </a:r>
          </a:p>
          <a:p>
            <a:pPr marL="0" marR="0" indent="0" algn="l" defTabSz="914400" rtl="0" eaLnBrk="1" fontAlgn="base" latinLnBrk="0" hangingPunct="1">
              <a:lnSpc>
                <a:spcPct val="100000"/>
              </a:lnSpc>
              <a:spcBef>
                <a:spcPct val="30000"/>
              </a:spcBef>
              <a:spcAft>
                <a:spcPct val="0"/>
              </a:spcAft>
              <a:buClrTx/>
              <a:buSzTx/>
              <a:buFontTx/>
              <a:buNone/>
              <a:tabLst/>
              <a:defRPr/>
            </a:pPr>
            <a:r>
              <a:rPr lang="en-GB" sz="1200" dirty="0" smtClean="0"/>
              <a:t>Provisioning</a:t>
            </a:r>
            <a:r>
              <a:rPr lang="en-GB" sz="1200" baseline="0" dirty="0" smtClean="0"/>
              <a:t> - </a:t>
            </a:r>
            <a:r>
              <a:rPr lang="en-GB" sz="1200" dirty="0" smtClean="0"/>
              <a:t>Food, freshwater, wood &amp; fibre, fuel, …</a:t>
            </a:r>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latin typeface="Arial" charset="0"/>
              </a:rPr>
              <a:t>Regulating – climate,</a:t>
            </a:r>
            <a:r>
              <a:rPr lang="en-US" baseline="0" dirty="0" smtClean="0">
                <a:latin typeface="Arial" charset="0"/>
              </a:rPr>
              <a:t> flood, disease, water purification</a:t>
            </a:r>
            <a:r>
              <a:rPr lang="en-US" dirty="0" smtClean="0">
                <a:latin typeface="Arial" charset="0"/>
              </a:rPr>
              <a:t> </a:t>
            </a:r>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latin typeface="Arial" charset="0"/>
              </a:rPr>
              <a:t>Cultural – aesthetic, spiritual, educational,</a:t>
            </a:r>
            <a:r>
              <a:rPr lang="en-US" baseline="0" dirty="0" smtClean="0">
                <a:latin typeface="Arial" charset="0"/>
              </a:rPr>
              <a:t> recreational</a:t>
            </a:r>
            <a:endParaRPr lang="en-US" dirty="0" smtClean="0">
              <a:latin typeface="Arial" charset="0"/>
            </a:endParaRPr>
          </a:p>
          <a:p>
            <a:pPr rtl="0" eaLnBrk="0" fontAlgn="base" hangingPunct="0"/>
            <a:r>
              <a:rPr lang="da-DK" sz="1200" b="1" kern="1200" dirty="0" smtClean="0">
                <a:solidFill>
                  <a:schemeClr val="tx1"/>
                </a:solidFill>
                <a:latin typeface="Arial" pitchFamily="34" charset="0"/>
                <a:ea typeface="ＭＳ Ｐゴシック" pitchFamily="-106" charset="-128"/>
                <a:cs typeface="ＭＳ Ｐゴシック" pitchFamily="-106" charset="-128"/>
              </a:rPr>
              <a:t>Examples:</a:t>
            </a:r>
            <a:endParaRPr lang="en-US" sz="1200" b="1" kern="1200" dirty="0" smtClean="0">
              <a:solidFill>
                <a:schemeClr val="tx1"/>
              </a:solidFill>
              <a:latin typeface="Arial" pitchFamily="34" charset="0"/>
              <a:ea typeface="ＭＳ Ｐゴシック" pitchFamily="-106" charset="-128"/>
              <a:cs typeface="ＭＳ Ｐゴシック" pitchFamily="-106" charset="-128"/>
            </a:endParaRPr>
          </a:p>
          <a:p>
            <a:pPr rtl="0" eaLnBrk="0" fontAlgn="base" hangingPunct="0"/>
            <a:endParaRPr lang="da-DK" sz="1200" kern="1200" dirty="0" smtClean="0">
              <a:solidFill>
                <a:schemeClr val="tx1"/>
              </a:solidFill>
              <a:latin typeface="Arial" pitchFamily="34" charset="0"/>
              <a:ea typeface="ＭＳ Ｐゴシック" pitchFamily="-106" charset="-128"/>
              <a:cs typeface="ＭＳ Ｐゴシック" pitchFamily="-106" charset="-128"/>
            </a:endParaRPr>
          </a:p>
          <a:p>
            <a:pPr rtl="0" eaLnBrk="0" fontAlgn="base" hangingPunct="0"/>
            <a:r>
              <a:rPr lang="da-DK" sz="1200" b="1" kern="1200" dirty="0" smtClean="0">
                <a:solidFill>
                  <a:schemeClr val="tx1"/>
                </a:solidFill>
                <a:latin typeface="Arial" pitchFamily="34" charset="0"/>
                <a:ea typeface="ＭＳ Ｐゴシック" pitchFamily="-106" charset="-128"/>
                <a:cs typeface="ＭＳ Ｐゴシック" pitchFamily="-106" charset="-128"/>
              </a:rPr>
              <a:t>Groupwork</a:t>
            </a:r>
            <a:r>
              <a:rPr lang="da-DK" sz="1200" b="1" kern="1200" baseline="0" dirty="0" smtClean="0">
                <a:solidFill>
                  <a:schemeClr val="tx1"/>
                </a:solidFill>
                <a:latin typeface="Arial" pitchFamily="34" charset="0"/>
                <a:ea typeface="ＭＳ Ｐゴシック" pitchFamily="-106" charset="-128"/>
                <a:cs typeface="ＭＳ Ｐゴシック" pitchFamily="-106" charset="-128"/>
              </a:rPr>
              <a:t> / discussion:</a:t>
            </a:r>
            <a:endParaRPr lang="en-GB" sz="1200" b="1" i="1" dirty="0" smtClean="0">
              <a:solidFill>
                <a:srgbClr val="00B050"/>
              </a:solidFill>
            </a:endParaRPr>
          </a:p>
        </p:txBody>
      </p:sp>
      <p:sp>
        <p:nvSpPr>
          <p:cNvPr id="53252" name="Espace réservé du pied de page 4"/>
          <p:cNvSpPr>
            <a:spLocks noGrp="1"/>
          </p:cNvSpPr>
          <p:nvPr>
            <p:ph type="ftr" sz="quarter" idx="4"/>
          </p:nvPr>
        </p:nvSpPr>
        <p:spPr>
          <a:noFill/>
        </p:spPr>
        <p:txBody>
          <a:bodyPr/>
          <a:lstStyle/>
          <a:p>
            <a:r>
              <a:rPr lang="en-US" smtClean="0">
                <a:latin typeface="Arial" charset="0"/>
                <a:ea typeface="ＭＳ Ｐゴシック" charset="-128"/>
              </a:rPr>
              <a:t>Environment Integration in EC Development Co-operation</a:t>
            </a:r>
            <a:endParaRPr lang="en-GB" smtClean="0">
              <a:latin typeface="Arial" charset="0"/>
              <a:ea typeface="ＭＳ Ｐゴシック"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7A7CBDB-6237-4F09-890F-78FBE72123F4}" type="slidenum">
              <a:rPr lang="en-GB" smtClean="0"/>
              <a:pPr>
                <a:defRPr/>
              </a:pPr>
              <a:t>8</a:t>
            </a:fld>
            <a:endParaRPr lang="en-GB"/>
          </a:p>
        </p:txBody>
      </p:sp>
    </p:spTree>
    <p:extLst>
      <p:ext uri="{BB962C8B-B14F-4D97-AF65-F5344CB8AC3E}">
        <p14:creationId xmlns:p14="http://schemas.microsoft.com/office/powerpoint/2010/main" xmlns="" val="16566350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a:xfrm>
            <a:off x="582613" y="550863"/>
            <a:ext cx="5708650" cy="4281487"/>
          </a:xfrm>
          <a:solidFill>
            <a:srgbClr val="FFFFFF"/>
          </a:solidFill>
          <a:ln/>
        </p:spPr>
      </p:sp>
      <p:sp>
        <p:nvSpPr>
          <p:cNvPr id="69635" name="Rectangle 3"/>
          <p:cNvSpPr>
            <a:spLocks noGrp="1" noChangeArrowheads="1"/>
          </p:cNvSpPr>
          <p:nvPr>
            <p:ph type="body" idx="1"/>
          </p:nvPr>
        </p:nvSpPr>
        <p:spPr>
          <a:xfrm>
            <a:off x="628650" y="5465763"/>
            <a:ext cx="5800725" cy="4841875"/>
          </a:xfrm>
          <a:solidFill>
            <a:srgbClr val="FFFFFF"/>
          </a:solidFill>
          <a:ln>
            <a:solidFill>
              <a:srgbClr val="000000"/>
            </a:solidFill>
          </a:ln>
        </p:spPr>
        <p:txBody>
          <a:bodyPr/>
          <a:lstStyle/>
          <a:p>
            <a:pPr rtl="0" eaLnBrk="0" fontAlgn="base" hangingPunct="0"/>
            <a:r>
              <a:rPr lang="da-DK" sz="2400" b="1" kern="1200" dirty="0" smtClean="0">
                <a:solidFill>
                  <a:schemeClr val="tx1"/>
                </a:solidFill>
                <a:latin typeface="Arial" pitchFamily="34" charset="0"/>
                <a:ea typeface="ＭＳ Ｐゴシック" pitchFamily="-106" charset="-128"/>
                <a:cs typeface="ＭＳ Ｐゴシック" pitchFamily="-106" charset="-128"/>
              </a:rPr>
              <a:t>Expansion </a:t>
            </a:r>
            <a:endParaRPr lang="en-US" sz="2400" dirty="0" smtClean="0"/>
          </a:p>
          <a:p>
            <a:pPr eaLnBrk="1" hangingPunct="1"/>
            <a:endParaRPr lang="en-US" sz="2400" dirty="0" smtClean="0">
              <a:latin typeface="Arial" charset="0"/>
            </a:endParaRPr>
          </a:p>
          <a:p>
            <a:pPr rtl="0" eaLnBrk="0" fontAlgn="base" hangingPunct="0"/>
            <a:r>
              <a:rPr lang="da-DK" sz="2400" b="1" kern="1200" dirty="0" smtClean="0">
                <a:solidFill>
                  <a:schemeClr val="tx1"/>
                </a:solidFill>
                <a:latin typeface="Arial" pitchFamily="34" charset="0"/>
                <a:ea typeface="ＭＳ Ｐゴシック" pitchFamily="-106" charset="-128"/>
                <a:cs typeface="ＭＳ Ｐゴシック" pitchFamily="-106" charset="-128"/>
              </a:rPr>
              <a:t>Examples:</a:t>
            </a:r>
            <a:endParaRPr lang="en-US" sz="2400" b="1" kern="1200" dirty="0" smtClean="0">
              <a:solidFill>
                <a:schemeClr val="tx1"/>
              </a:solidFill>
              <a:latin typeface="Arial" pitchFamily="34" charset="0"/>
              <a:ea typeface="ＭＳ Ｐゴシック" pitchFamily="-106" charset="-128"/>
              <a:cs typeface="ＭＳ Ｐゴシック" pitchFamily="-106" charset="-128"/>
            </a:endParaRPr>
          </a:p>
          <a:p>
            <a:pPr rtl="0" eaLnBrk="0" fontAlgn="base" hangingPunct="0"/>
            <a:endParaRPr lang="da-DK" sz="2400" kern="1200" dirty="0" smtClean="0">
              <a:solidFill>
                <a:schemeClr val="tx1"/>
              </a:solidFill>
              <a:latin typeface="Arial" pitchFamily="34" charset="0"/>
              <a:ea typeface="ＭＳ Ｐゴシック" pitchFamily="-106" charset="-128"/>
              <a:cs typeface="ＭＳ Ｐゴシック" pitchFamily="-106" charset="-128"/>
            </a:endParaRPr>
          </a:p>
          <a:p>
            <a:pPr rtl="0" eaLnBrk="0" fontAlgn="base" hangingPunct="0"/>
            <a:r>
              <a:rPr lang="da-DK" sz="2400" b="1" kern="1200" dirty="0" smtClean="0">
                <a:solidFill>
                  <a:schemeClr val="tx1"/>
                </a:solidFill>
                <a:latin typeface="Arial" pitchFamily="34" charset="0"/>
                <a:ea typeface="ＭＳ Ｐゴシック" pitchFamily="-106" charset="-128"/>
                <a:cs typeface="ＭＳ Ｐゴシック" pitchFamily="-106" charset="-128"/>
              </a:rPr>
              <a:t>Groupwork</a:t>
            </a:r>
            <a:r>
              <a:rPr lang="da-DK" sz="2400" b="1" kern="1200" baseline="0" dirty="0" smtClean="0">
                <a:solidFill>
                  <a:schemeClr val="tx1"/>
                </a:solidFill>
                <a:latin typeface="Arial" pitchFamily="34" charset="0"/>
                <a:ea typeface="ＭＳ Ｐゴシック" pitchFamily="-106" charset="-128"/>
                <a:cs typeface="ＭＳ Ｐゴシック" pitchFamily="-106" charset="-128"/>
              </a:rPr>
              <a:t> / discussion</a:t>
            </a:r>
            <a:endParaRPr lang="en-US" sz="2400" dirty="0" smtClean="0">
              <a:latin typeface="Arial" charset="0"/>
            </a:endParaRPr>
          </a:p>
          <a:p>
            <a:pPr algn="ctr" eaLnBrk="1" hangingPunct="1">
              <a:spcBef>
                <a:spcPct val="0"/>
              </a:spcBef>
            </a:pPr>
            <a:endParaRPr lang="en-US" sz="2400" dirty="0" smtClean="0">
              <a:solidFill>
                <a:schemeClr val="bg2"/>
              </a:solidFill>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a:spLocks noChangeArrowheads="1"/>
          </p:cNvSpPr>
          <p:nvPr/>
        </p:nvSpPr>
        <p:spPr bwMode="auto">
          <a:xfrm>
            <a:off x="0" y="981075"/>
            <a:ext cx="9180513" cy="5876925"/>
          </a:xfrm>
          <a:prstGeom prst="rect">
            <a:avLst/>
          </a:prstGeom>
          <a:solidFill>
            <a:srgbClr val="0F5494"/>
          </a:solidFill>
          <a:ln w="25400">
            <a:solidFill>
              <a:srgbClr val="0F5494"/>
            </a:solidFill>
            <a:miter lim="800000"/>
            <a:headEnd/>
            <a:tailEnd/>
          </a:ln>
          <a:effectLst>
            <a:outerShdw blurRad="63500" dist="23000" dir="5400000" rotWithShape="0">
              <a:srgbClr val="000000">
                <a:alpha val="34998"/>
              </a:srgbClr>
            </a:outerShdw>
          </a:effectLst>
        </p:spPr>
        <p:txBody>
          <a:bodyPr anchor="ctr"/>
          <a:lstStyle/>
          <a:p>
            <a:pPr algn="ctr" defTabSz="457200" fontAlgn="auto">
              <a:spcBef>
                <a:spcPts val="0"/>
              </a:spcBef>
              <a:spcAft>
                <a:spcPts val="0"/>
              </a:spcAft>
              <a:defRPr/>
            </a:pPr>
            <a:endParaRPr lang="en-US" sz="1800">
              <a:solidFill>
                <a:schemeClr val="lt1"/>
              </a:solidFill>
              <a:latin typeface="+mn-lt"/>
              <a:ea typeface="+mn-ea"/>
            </a:endParaRPr>
          </a:p>
        </p:txBody>
      </p:sp>
      <p:pic>
        <p:nvPicPr>
          <p:cNvPr id="5" name="Picture 6" descr="LOGO CE-EN-quadri.eps"/>
          <p:cNvPicPr>
            <a:picLocks noChangeAspect="1"/>
          </p:cNvPicPr>
          <p:nvPr/>
        </p:nvPicPr>
        <p:blipFill>
          <a:blip r:embed="rId2" cstate="print"/>
          <a:srcRect/>
          <a:stretch>
            <a:fillRect/>
          </a:stretch>
        </p:blipFill>
        <p:spPr bwMode="auto">
          <a:xfrm>
            <a:off x="3957638" y="258763"/>
            <a:ext cx="1436687" cy="998537"/>
          </a:xfrm>
          <a:prstGeom prst="rect">
            <a:avLst/>
          </a:prstGeom>
          <a:noFill/>
          <a:ln w="9525">
            <a:noFill/>
            <a:miter lim="800000"/>
            <a:headEnd/>
            <a:tailEnd/>
          </a:ln>
        </p:spPr>
      </p:pic>
      <p:sp>
        <p:nvSpPr>
          <p:cNvPr id="6" name="Rectangle 5"/>
          <p:cNvSpPr>
            <a:spLocks noChangeArrowheads="1"/>
          </p:cNvSpPr>
          <p:nvPr userDrawn="1"/>
        </p:nvSpPr>
        <p:spPr bwMode="auto">
          <a:xfrm>
            <a:off x="4267200" y="6659563"/>
            <a:ext cx="611188" cy="215900"/>
          </a:xfrm>
          <a:prstGeom prst="rect">
            <a:avLst/>
          </a:prstGeom>
          <a:solidFill>
            <a:srgbClr val="133176"/>
          </a:solidFill>
          <a:ln w="9525">
            <a:solidFill>
              <a:srgbClr val="133176"/>
            </a:solidFill>
            <a:miter lim="800000"/>
            <a:headEnd/>
            <a:tailEnd/>
          </a:ln>
          <a:effectLst>
            <a:outerShdw blurRad="63500" dist="23000" dir="5400000" rotWithShape="0">
              <a:srgbClr val="000000">
                <a:alpha val="34999"/>
              </a:srgbClr>
            </a:outerShdw>
          </a:effectLst>
        </p:spPr>
        <p:txBody>
          <a:bodyPr anchor="ctr"/>
          <a:lstStyle/>
          <a:p>
            <a:pPr algn="ctr" defTabSz="457200" fontAlgn="auto">
              <a:spcBef>
                <a:spcPts val="0"/>
              </a:spcBef>
              <a:spcAft>
                <a:spcPts val="0"/>
              </a:spcAft>
              <a:defRPr/>
            </a:pPr>
            <a:endParaRPr lang="en-US" sz="1800">
              <a:solidFill>
                <a:schemeClr val="lt1"/>
              </a:solidFill>
              <a:latin typeface="+mn-lt"/>
              <a:ea typeface="+mn-ea"/>
            </a:endParaRPr>
          </a:p>
        </p:txBody>
      </p:sp>
      <p:sp>
        <p:nvSpPr>
          <p:cNvPr id="3076" name="Rectangle 4"/>
          <p:cNvSpPr>
            <a:spLocks noGrp="1" noChangeArrowheads="1"/>
          </p:cNvSpPr>
          <p:nvPr>
            <p:ph type="ctrTitle"/>
          </p:nvPr>
        </p:nvSpPr>
        <p:spPr>
          <a:xfrm>
            <a:off x="3995738" y="2565400"/>
            <a:ext cx="5040312" cy="790575"/>
          </a:xfrm>
        </p:spPr>
        <p:txBody>
          <a:bodyPr/>
          <a:lstStyle>
            <a:lvl1pPr marL="3175">
              <a:defRPr sz="7600">
                <a:solidFill>
                  <a:srgbClr val="FFD624"/>
                </a:solidFill>
              </a:defRPr>
            </a:lvl1pPr>
          </a:lstStyle>
          <a:p>
            <a:r>
              <a:rPr lang="fr-BE"/>
              <a:t>Title</a:t>
            </a:r>
            <a:endParaRPr lang="en-GB"/>
          </a:p>
        </p:txBody>
      </p:sp>
      <p:sp>
        <p:nvSpPr>
          <p:cNvPr id="3077" name="Rectangle 5"/>
          <p:cNvSpPr>
            <a:spLocks noGrp="1" noChangeArrowheads="1"/>
          </p:cNvSpPr>
          <p:nvPr>
            <p:ph type="subTitle" idx="1"/>
          </p:nvPr>
        </p:nvSpPr>
        <p:spPr>
          <a:xfrm>
            <a:off x="611188" y="3716338"/>
            <a:ext cx="8532812" cy="1728787"/>
          </a:xfrm>
        </p:spPr>
        <p:txBody>
          <a:bodyPr/>
          <a:lstStyle>
            <a:lvl1pPr marL="0" indent="0">
              <a:buFontTx/>
              <a:buNone/>
              <a:defRPr sz="3000" b="1" i="0">
                <a:solidFill>
                  <a:schemeClr val="bg1"/>
                </a:solidFill>
              </a:defRPr>
            </a:lvl1pPr>
          </a:lstStyle>
          <a:p>
            <a:r>
              <a:rPr lang="fr-BE"/>
              <a:t>Subtitle</a:t>
            </a:r>
            <a:endParaRPr lang="en-GB"/>
          </a:p>
        </p:txBody>
      </p:sp>
      <p:sp>
        <p:nvSpPr>
          <p:cNvPr id="7" name="Rectangle 6"/>
          <p:cNvSpPr>
            <a:spLocks noGrp="1" noChangeArrowheads="1"/>
          </p:cNvSpPr>
          <p:nvPr>
            <p:ph type="dt" sz="half" idx="10"/>
          </p:nvPr>
        </p:nvSpPr>
        <p:spPr/>
        <p:txBody>
          <a:bodyPr/>
          <a:lstStyle>
            <a:lvl1pPr>
              <a:defRPr sz="1200" b="1">
                <a:solidFill>
                  <a:schemeClr val="bg1"/>
                </a:solidFill>
                <a:latin typeface="+mn-lt"/>
              </a:defRPr>
            </a:lvl1pPr>
          </a:lstStyle>
          <a:p>
            <a:pPr>
              <a:defRPr/>
            </a:pPr>
            <a:endParaRPr lang="en-GB"/>
          </a:p>
        </p:txBody>
      </p:sp>
      <p:sp>
        <p:nvSpPr>
          <p:cNvPr id="8" name="Rectangle 7"/>
          <p:cNvSpPr>
            <a:spLocks noGrp="1" noChangeArrowheads="1"/>
          </p:cNvSpPr>
          <p:nvPr>
            <p:ph type="ftr" sz="quarter" idx="11"/>
          </p:nvPr>
        </p:nvSpPr>
        <p:spPr/>
        <p:txBody>
          <a:bodyPr/>
          <a:lstStyle>
            <a:lvl1pPr>
              <a:defRPr>
                <a:solidFill>
                  <a:schemeClr val="bg1"/>
                </a:solidFill>
                <a:latin typeface="+mn-lt"/>
              </a:defRPr>
            </a:lvl1pPr>
          </a:lstStyle>
          <a:p>
            <a:pPr>
              <a:defRPr/>
            </a:pPr>
            <a:endParaRPr lang="en-GB"/>
          </a:p>
        </p:txBody>
      </p:sp>
      <p:sp>
        <p:nvSpPr>
          <p:cNvPr id="9" name="Rectangle 8"/>
          <p:cNvSpPr>
            <a:spLocks noGrp="1" noChangeArrowheads="1"/>
          </p:cNvSpPr>
          <p:nvPr>
            <p:ph type="sldNum" sz="quarter" idx="12"/>
          </p:nvPr>
        </p:nvSpPr>
        <p:spPr/>
        <p:txBody>
          <a:bodyPr/>
          <a:lstStyle>
            <a:lvl1pPr>
              <a:defRPr>
                <a:solidFill>
                  <a:schemeClr val="bg1"/>
                </a:solidFill>
                <a:latin typeface="Verdana" charset="0"/>
              </a:defRPr>
            </a:lvl1pPr>
          </a:lstStyle>
          <a:p>
            <a:pPr>
              <a:defRPr/>
            </a:pPr>
            <a:fld id="{4242F5DD-5743-4B93-B5C5-FFA0C71A2D9C}" type="slidenum">
              <a:rPr lang="en-GB"/>
              <a:pPr>
                <a:defRPr/>
              </a:pPr>
              <a:t>‹N°›</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6BE783D1-C14C-434C-A286-D51B842CBD6A}" type="slidenum">
              <a:rPr lang="en-GB"/>
              <a:pPr>
                <a:defRPr/>
              </a:pPr>
              <a:t>‹N°›</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5113" y="1339850"/>
            <a:ext cx="2071687" cy="46815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95288" y="1339850"/>
            <a:ext cx="6067425" cy="46815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9D8523DF-5ACF-4A66-8F24-7A582D5F007C}" type="slidenum">
              <a:rPr lang="en-GB"/>
              <a:pPr>
                <a:defRPr/>
              </a:pPr>
              <a:t>‹N°›</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a:spLocks noChangeArrowheads="1"/>
          </p:cNvSpPr>
          <p:nvPr/>
        </p:nvSpPr>
        <p:spPr bwMode="auto">
          <a:xfrm>
            <a:off x="0" y="981075"/>
            <a:ext cx="9180513" cy="5876925"/>
          </a:xfrm>
          <a:prstGeom prst="rect">
            <a:avLst/>
          </a:prstGeom>
          <a:solidFill>
            <a:srgbClr val="0F5494"/>
          </a:solidFill>
          <a:ln w="25400">
            <a:solidFill>
              <a:srgbClr val="0F5494"/>
            </a:solidFill>
            <a:miter lim="800000"/>
            <a:headEnd/>
            <a:tailEnd/>
          </a:ln>
          <a:effectLst>
            <a:outerShdw blurRad="63500" dist="23000" dir="5400000" rotWithShape="0">
              <a:srgbClr val="000000">
                <a:alpha val="34998"/>
              </a:srgbClr>
            </a:outerShdw>
          </a:effectLst>
        </p:spPr>
        <p:txBody>
          <a:bodyPr anchor="ctr"/>
          <a:lstStyle/>
          <a:p>
            <a:pPr algn="ctr" defTabSz="457200" fontAlgn="auto">
              <a:spcBef>
                <a:spcPts val="0"/>
              </a:spcBef>
              <a:spcAft>
                <a:spcPts val="0"/>
              </a:spcAft>
              <a:defRPr/>
            </a:pPr>
            <a:endParaRPr lang="en-US" sz="1800">
              <a:solidFill>
                <a:srgbClr val="FFFFFF"/>
              </a:solidFill>
              <a:latin typeface="Verdana"/>
              <a:ea typeface="+mn-ea"/>
            </a:endParaRPr>
          </a:p>
        </p:txBody>
      </p:sp>
      <p:pic>
        <p:nvPicPr>
          <p:cNvPr id="5" name="Picture 6" descr="LOGO CE-EN-quadri.eps"/>
          <p:cNvPicPr>
            <a:picLocks noChangeAspect="1"/>
          </p:cNvPicPr>
          <p:nvPr/>
        </p:nvPicPr>
        <p:blipFill>
          <a:blip r:embed="rId2" cstate="print"/>
          <a:srcRect/>
          <a:stretch>
            <a:fillRect/>
          </a:stretch>
        </p:blipFill>
        <p:spPr bwMode="auto">
          <a:xfrm>
            <a:off x="3957638" y="258763"/>
            <a:ext cx="1436687" cy="998537"/>
          </a:xfrm>
          <a:prstGeom prst="rect">
            <a:avLst/>
          </a:prstGeom>
          <a:noFill/>
          <a:ln w="9525">
            <a:noFill/>
            <a:miter lim="800000"/>
            <a:headEnd/>
            <a:tailEnd/>
          </a:ln>
        </p:spPr>
      </p:pic>
      <p:sp>
        <p:nvSpPr>
          <p:cNvPr id="6" name="Rectangle 5"/>
          <p:cNvSpPr>
            <a:spLocks noChangeArrowheads="1"/>
          </p:cNvSpPr>
          <p:nvPr userDrawn="1"/>
        </p:nvSpPr>
        <p:spPr bwMode="auto">
          <a:xfrm>
            <a:off x="4267200" y="6659563"/>
            <a:ext cx="611188" cy="215900"/>
          </a:xfrm>
          <a:prstGeom prst="rect">
            <a:avLst/>
          </a:prstGeom>
          <a:solidFill>
            <a:srgbClr val="133176"/>
          </a:solidFill>
          <a:ln w="9525">
            <a:solidFill>
              <a:srgbClr val="133176"/>
            </a:solidFill>
            <a:miter lim="800000"/>
            <a:headEnd/>
            <a:tailEnd/>
          </a:ln>
          <a:effectLst>
            <a:outerShdw blurRad="63500" dist="23000" dir="5400000" rotWithShape="0">
              <a:srgbClr val="000000">
                <a:alpha val="34999"/>
              </a:srgbClr>
            </a:outerShdw>
          </a:effectLst>
        </p:spPr>
        <p:txBody>
          <a:bodyPr anchor="ctr"/>
          <a:lstStyle/>
          <a:p>
            <a:pPr algn="ctr" defTabSz="457200" fontAlgn="auto">
              <a:spcBef>
                <a:spcPts val="0"/>
              </a:spcBef>
              <a:spcAft>
                <a:spcPts val="0"/>
              </a:spcAft>
              <a:defRPr/>
            </a:pPr>
            <a:endParaRPr lang="en-US" sz="1800">
              <a:solidFill>
                <a:srgbClr val="FFFFFF"/>
              </a:solidFill>
              <a:latin typeface="Verdana"/>
              <a:ea typeface="+mn-ea"/>
            </a:endParaRPr>
          </a:p>
        </p:txBody>
      </p:sp>
      <p:sp>
        <p:nvSpPr>
          <p:cNvPr id="3076" name="Rectangle 4"/>
          <p:cNvSpPr>
            <a:spLocks noGrp="1" noChangeArrowheads="1"/>
          </p:cNvSpPr>
          <p:nvPr>
            <p:ph type="ctrTitle"/>
          </p:nvPr>
        </p:nvSpPr>
        <p:spPr>
          <a:xfrm>
            <a:off x="3995738" y="2565400"/>
            <a:ext cx="5040312" cy="790575"/>
          </a:xfrm>
        </p:spPr>
        <p:txBody>
          <a:bodyPr/>
          <a:lstStyle>
            <a:lvl1pPr marL="3175">
              <a:defRPr sz="7600">
                <a:solidFill>
                  <a:srgbClr val="FFD624"/>
                </a:solidFill>
              </a:defRPr>
            </a:lvl1pPr>
          </a:lstStyle>
          <a:p>
            <a:r>
              <a:rPr lang="fr-BE"/>
              <a:t>Title</a:t>
            </a:r>
            <a:endParaRPr lang="en-GB"/>
          </a:p>
        </p:txBody>
      </p:sp>
      <p:sp>
        <p:nvSpPr>
          <p:cNvPr id="3077" name="Rectangle 5"/>
          <p:cNvSpPr>
            <a:spLocks noGrp="1" noChangeArrowheads="1"/>
          </p:cNvSpPr>
          <p:nvPr>
            <p:ph type="subTitle" idx="1"/>
          </p:nvPr>
        </p:nvSpPr>
        <p:spPr>
          <a:xfrm>
            <a:off x="611188" y="3716338"/>
            <a:ext cx="8532812" cy="1728787"/>
          </a:xfrm>
        </p:spPr>
        <p:txBody>
          <a:bodyPr/>
          <a:lstStyle>
            <a:lvl1pPr marL="0" indent="0">
              <a:buFontTx/>
              <a:buNone/>
              <a:defRPr sz="3000" b="1" i="0">
                <a:solidFill>
                  <a:schemeClr val="bg1"/>
                </a:solidFill>
              </a:defRPr>
            </a:lvl1pPr>
          </a:lstStyle>
          <a:p>
            <a:r>
              <a:rPr lang="fr-BE"/>
              <a:t>Subtitle</a:t>
            </a:r>
            <a:endParaRPr lang="en-GB"/>
          </a:p>
        </p:txBody>
      </p:sp>
      <p:sp>
        <p:nvSpPr>
          <p:cNvPr id="7" name="Rectangle 6"/>
          <p:cNvSpPr>
            <a:spLocks noGrp="1" noChangeArrowheads="1"/>
          </p:cNvSpPr>
          <p:nvPr>
            <p:ph type="dt" sz="half" idx="10"/>
          </p:nvPr>
        </p:nvSpPr>
        <p:spPr/>
        <p:txBody>
          <a:bodyPr/>
          <a:lstStyle>
            <a:lvl1pPr>
              <a:defRPr sz="1200" b="1">
                <a:solidFill>
                  <a:schemeClr val="bg1"/>
                </a:solidFill>
                <a:latin typeface="+mn-lt"/>
              </a:defRPr>
            </a:lvl1pPr>
          </a:lstStyle>
          <a:p>
            <a:pPr>
              <a:defRPr/>
            </a:pPr>
            <a:endParaRPr lang="en-GB">
              <a:solidFill>
                <a:srgbClr val="FFFFFF"/>
              </a:solidFill>
            </a:endParaRPr>
          </a:p>
        </p:txBody>
      </p:sp>
      <p:sp>
        <p:nvSpPr>
          <p:cNvPr id="8" name="Rectangle 7"/>
          <p:cNvSpPr>
            <a:spLocks noGrp="1" noChangeArrowheads="1"/>
          </p:cNvSpPr>
          <p:nvPr>
            <p:ph type="ftr" sz="quarter" idx="11"/>
          </p:nvPr>
        </p:nvSpPr>
        <p:spPr/>
        <p:txBody>
          <a:bodyPr/>
          <a:lstStyle>
            <a:lvl1pPr>
              <a:defRPr>
                <a:solidFill>
                  <a:schemeClr val="bg1"/>
                </a:solidFill>
                <a:latin typeface="+mn-lt"/>
              </a:defRPr>
            </a:lvl1pPr>
          </a:lstStyle>
          <a:p>
            <a:pPr>
              <a:defRPr/>
            </a:pPr>
            <a:endParaRPr lang="en-GB">
              <a:solidFill>
                <a:srgbClr val="FFFFFF"/>
              </a:solidFill>
            </a:endParaRPr>
          </a:p>
        </p:txBody>
      </p:sp>
      <p:sp>
        <p:nvSpPr>
          <p:cNvPr id="9" name="Rectangle 8"/>
          <p:cNvSpPr>
            <a:spLocks noGrp="1" noChangeArrowheads="1"/>
          </p:cNvSpPr>
          <p:nvPr>
            <p:ph type="sldNum" sz="quarter" idx="12"/>
          </p:nvPr>
        </p:nvSpPr>
        <p:spPr/>
        <p:txBody>
          <a:bodyPr/>
          <a:lstStyle>
            <a:lvl1pPr>
              <a:defRPr>
                <a:solidFill>
                  <a:schemeClr val="bg1"/>
                </a:solidFill>
                <a:latin typeface="Verdana" charset="0"/>
              </a:defRPr>
            </a:lvl1pPr>
          </a:lstStyle>
          <a:p>
            <a:pPr>
              <a:defRPr/>
            </a:pPr>
            <a:fld id="{4242F5DD-5743-4B93-B5C5-FFA0C71A2D9C}" type="slidenum">
              <a:rPr lang="en-GB">
                <a:solidFill>
                  <a:srgbClr val="FFFFFF"/>
                </a:solidFill>
              </a:rPr>
              <a:pPr>
                <a:defRPr/>
              </a:pPr>
              <a:t>‹N°›</a:t>
            </a:fld>
            <a:endParaRPr lang="en-GB">
              <a:solidFill>
                <a:srgbClr val="FFFFFF"/>
              </a:solidFill>
            </a:endParaRPr>
          </a:p>
        </p:txBody>
      </p:sp>
    </p:spTree>
    <p:extLst>
      <p:ext uri="{BB962C8B-B14F-4D97-AF65-F5344CB8AC3E}">
        <p14:creationId xmlns:p14="http://schemas.microsoft.com/office/powerpoint/2010/main" xmlns="" val="16609224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16DAE1D-D462-48BA-9F61-E8A0C1C51B5A}" type="slidenum">
              <a:rPr lang="en-GB">
                <a:solidFill>
                  <a:srgbClr val="000000"/>
                </a:solidFill>
              </a:rPr>
              <a:pPr>
                <a:defRPr/>
              </a:pPr>
              <a:t>‹N°›</a:t>
            </a:fld>
            <a:endParaRPr lang="en-GB">
              <a:solidFill>
                <a:srgbClr val="000000"/>
              </a:solidFill>
            </a:endParaRPr>
          </a:p>
        </p:txBody>
      </p:sp>
    </p:spTree>
    <p:extLst>
      <p:ext uri="{BB962C8B-B14F-4D97-AF65-F5344CB8AC3E}">
        <p14:creationId xmlns:p14="http://schemas.microsoft.com/office/powerpoint/2010/main" xmlns="" val="10386108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38620E9-FD09-4719-8C1C-92E365BCAE71}" type="slidenum">
              <a:rPr lang="en-GB">
                <a:solidFill>
                  <a:srgbClr val="000000"/>
                </a:solidFill>
              </a:rPr>
              <a:pPr>
                <a:defRPr/>
              </a:pPr>
              <a:t>‹N°›</a:t>
            </a:fld>
            <a:endParaRPr lang="en-GB">
              <a:solidFill>
                <a:srgbClr val="000000"/>
              </a:solidFill>
            </a:endParaRPr>
          </a:p>
        </p:txBody>
      </p:sp>
    </p:spTree>
    <p:extLst>
      <p:ext uri="{BB962C8B-B14F-4D97-AF65-F5344CB8AC3E}">
        <p14:creationId xmlns:p14="http://schemas.microsoft.com/office/powerpoint/2010/main" xmlns="" val="31948756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492375"/>
            <a:ext cx="403860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492375"/>
            <a:ext cx="403860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B964A0C-9F7A-48BA-99AF-110B412B255D}" type="slidenum">
              <a:rPr lang="en-GB">
                <a:solidFill>
                  <a:srgbClr val="000000"/>
                </a:solidFill>
              </a:rPr>
              <a:pPr>
                <a:defRPr/>
              </a:pPr>
              <a:t>‹N°›</a:t>
            </a:fld>
            <a:endParaRPr lang="en-GB">
              <a:solidFill>
                <a:srgbClr val="000000"/>
              </a:solidFill>
            </a:endParaRPr>
          </a:p>
        </p:txBody>
      </p:sp>
    </p:spTree>
    <p:extLst>
      <p:ext uri="{BB962C8B-B14F-4D97-AF65-F5344CB8AC3E}">
        <p14:creationId xmlns:p14="http://schemas.microsoft.com/office/powerpoint/2010/main" xmlns="" val="2868406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3DF9908-FDDD-4B2B-87BA-7F3B2704E98E}" type="slidenum">
              <a:rPr lang="en-GB">
                <a:solidFill>
                  <a:srgbClr val="000000"/>
                </a:solidFill>
              </a:rPr>
              <a:pPr>
                <a:defRPr/>
              </a:pPr>
              <a:t>‹N°›</a:t>
            </a:fld>
            <a:endParaRPr lang="en-GB">
              <a:solidFill>
                <a:srgbClr val="000000"/>
              </a:solidFill>
            </a:endParaRPr>
          </a:p>
        </p:txBody>
      </p:sp>
    </p:spTree>
    <p:extLst>
      <p:ext uri="{BB962C8B-B14F-4D97-AF65-F5344CB8AC3E}">
        <p14:creationId xmlns:p14="http://schemas.microsoft.com/office/powerpoint/2010/main" xmlns="" val="11460064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5BD4F4F-7C66-4CAD-8C29-49E6D36B0242}" type="slidenum">
              <a:rPr lang="en-GB">
                <a:solidFill>
                  <a:srgbClr val="000000"/>
                </a:solidFill>
              </a:rPr>
              <a:pPr>
                <a:defRPr/>
              </a:pPr>
              <a:t>‹N°›</a:t>
            </a:fld>
            <a:endParaRPr lang="en-GB">
              <a:solidFill>
                <a:srgbClr val="000000"/>
              </a:solidFill>
            </a:endParaRPr>
          </a:p>
        </p:txBody>
      </p:sp>
    </p:spTree>
    <p:extLst>
      <p:ext uri="{BB962C8B-B14F-4D97-AF65-F5344CB8AC3E}">
        <p14:creationId xmlns:p14="http://schemas.microsoft.com/office/powerpoint/2010/main" xmlns="" val="33799726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0AD28D7E-D476-4DCA-ADF6-176CB3ACEA03}" type="slidenum">
              <a:rPr lang="en-GB">
                <a:solidFill>
                  <a:srgbClr val="000000"/>
                </a:solidFill>
              </a:rPr>
              <a:pPr>
                <a:defRPr/>
              </a:pPr>
              <a:t>‹N°›</a:t>
            </a:fld>
            <a:endParaRPr lang="en-GB">
              <a:solidFill>
                <a:srgbClr val="000000"/>
              </a:solidFill>
            </a:endParaRPr>
          </a:p>
        </p:txBody>
      </p:sp>
    </p:spTree>
    <p:extLst>
      <p:ext uri="{BB962C8B-B14F-4D97-AF65-F5344CB8AC3E}">
        <p14:creationId xmlns:p14="http://schemas.microsoft.com/office/powerpoint/2010/main" xmlns="" val="33004418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52CDFB5-7E89-4FC2-A67A-5AA2E6ECAE24}" type="slidenum">
              <a:rPr lang="en-GB">
                <a:solidFill>
                  <a:srgbClr val="000000"/>
                </a:solidFill>
              </a:rPr>
              <a:pPr>
                <a:defRPr/>
              </a:pPr>
              <a:t>‹N°›</a:t>
            </a:fld>
            <a:endParaRPr lang="en-GB">
              <a:solidFill>
                <a:srgbClr val="000000"/>
              </a:solidFill>
            </a:endParaRPr>
          </a:p>
        </p:txBody>
      </p:sp>
    </p:spTree>
    <p:extLst>
      <p:ext uri="{BB962C8B-B14F-4D97-AF65-F5344CB8AC3E}">
        <p14:creationId xmlns:p14="http://schemas.microsoft.com/office/powerpoint/2010/main" xmlns="" val="8076981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916DAE1D-D462-48BA-9F61-E8A0C1C51B5A}" type="slidenum">
              <a:rPr lang="en-GB"/>
              <a:pPr>
                <a:defRPr/>
              </a:pPr>
              <a:t>‹N°›</a:t>
            </a:fld>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4755851-ADAC-468E-98C0-DA1E6027EE06}" type="slidenum">
              <a:rPr lang="en-GB">
                <a:solidFill>
                  <a:srgbClr val="000000"/>
                </a:solidFill>
              </a:rPr>
              <a:pPr>
                <a:defRPr/>
              </a:pPr>
              <a:t>‹N°›</a:t>
            </a:fld>
            <a:endParaRPr lang="en-GB">
              <a:solidFill>
                <a:srgbClr val="000000"/>
              </a:solidFill>
            </a:endParaRPr>
          </a:p>
        </p:txBody>
      </p:sp>
    </p:spTree>
    <p:extLst>
      <p:ext uri="{BB962C8B-B14F-4D97-AF65-F5344CB8AC3E}">
        <p14:creationId xmlns:p14="http://schemas.microsoft.com/office/powerpoint/2010/main" xmlns="" val="21360182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BE783D1-C14C-434C-A286-D51B842CBD6A}" type="slidenum">
              <a:rPr lang="en-GB">
                <a:solidFill>
                  <a:srgbClr val="000000"/>
                </a:solidFill>
              </a:rPr>
              <a:pPr>
                <a:defRPr/>
              </a:pPr>
              <a:t>‹N°›</a:t>
            </a:fld>
            <a:endParaRPr lang="en-GB">
              <a:solidFill>
                <a:srgbClr val="000000"/>
              </a:solidFill>
            </a:endParaRPr>
          </a:p>
        </p:txBody>
      </p:sp>
    </p:spTree>
    <p:extLst>
      <p:ext uri="{BB962C8B-B14F-4D97-AF65-F5344CB8AC3E}">
        <p14:creationId xmlns:p14="http://schemas.microsoft.com/office/powerpoint/2010/main" xmlns="" val="18685660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5113" y="1339850"/>
            <a:ext cx="2071687" cy="46815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95288" y="1339850"/>
            <a:ext cx="6067425" cy="46815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D8523DF-5ACF-4A66-8F24-7A582D5F007C}" type="slidenum">
              <a:rPr lang="en-GB">
                <a:solidFill>
                  <a:srgbClr val="000000"/>
                </a:solidFill>
              </a:rPr>
              <a:pPr>
                <a:defRPr/>
              </a:pPr>
              <a:t>‹N°›</a:t>
            </a:fld>
            <a:endParaRPr lang="en-GB">
              <a:solidFill>
                <a:srgbClr val="000000"/>
              </a:solidFill>
            </a:endParaRPr>
          </a:p>
        </p:txBody>
      </p:sp>
    </p:spTree>
    <p:extLst>
      <p:ext uri="{BB962C8B-B14F-4D97-AF65-F5344CB8AC3E}">
        <p14:creationId xmlns:p14="http://schemas.microsoft.com/office/powerpoint/2010/main" xmlns="" val="40876577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638620E9-FD09-4719-8C1C-92E365BCAE71}" type="slidenum">
              <a:rPr lang="en-GB"/>
              <a:pPr>
                <a:defRPr/>
              </a:pPr>
              <a:t>‹N°›</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492375"/>
            <a:ext cx="403860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492375"/>
            <a:ext cx="403860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0B964A0C-9F7A-48BA-99AF-110B412B255D}" type="slidenum">
              <a:rPr lang="en-GB"/>
              <a:pPr>
                <a:defRPr/>
              </a:pPr>
              <a:t>‹N°›</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F3DF9908-FDDD-4B2B-87BA-7F3B2704E98E}" type="slidenum">
              <a:rPr lang="en-GB"/>
              <a:pPr>
                <a:defRPr/>
              </a:pPr>
              <a:t>‹N°›</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35BD4F4F-7C66-4CAD-8C29-49E6D36B0242}" type="slidenum">
              <a:rPr lang="en-GB"/>
              <a:pPr>
                <a:defRPr/>
              </a:pPr>
              <a:t>‹N°›</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0AD28D7E-D476-4DCA-ADF6-176CB3ACEA03}" type="slidenum">
              <a:rPr lang="en-GB"/>
              <a:pPr>
                <a:defRPr/>
              </a:pPr>
              <a:t>‹N°›</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952CDFB5-7E89-4FC2-A67A-5AA2E6ECAE24}" type="slidenum">
              <a:rPr lang="en-GB"/>
              <a:pPr>
                <a:defRPr/>
              </a:pPr>
              <a:t>‹N°›</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94755851-ADAC-468E-98C0-DA1E6027EE06}" type="slidenum">
              <a:rPr lang="en-GB"/>
              <a:pPr>
                <a:defRPr/>
              </a:pPr>
              <a:t>‹N°›</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95288" y="1339850"/>
            <a:ext cx="8229600" cy="9366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Title</a:t>
            </a:r>
          </a:p>
        </p:txBody>
      </p:sp>
      <p:sp>
        <p:nvSpPr>
          <p:cNvPr id="1027" name="Rectangle 3"/>
          <p:cNvSpPr>
            <a:spLocks noGrp="1" noChangeArrowheads="1"/>
          </p:cNvSpPr>
          <p:nvPr>
            <p:ph type="body" idx="1"/>
          </p:nvPr>
        </p:nvSpPr>
        <p:spPr bwMode="auto">
          <a:xfrm>
            <a:off x="457200" y="2492375"/>
            <a:ext cx="8229600" cy="35290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BE" smtClean="0"/>
              <a:t>Second level</a:t>
            </a:r>
            <a:endParaRPr lang="en-GB" smtClean="0"/>
          </a:p>
          <a:p>
            <a:pPr lvl="1"/>
            <a:r>
              <a:rPr lang="en-GB" smtClean="0"/>
              <a:t>Third level</a:t>
            </a:r>
          </a:p>
          <a:p>
            <a:pPr lvl="2"/>
            <a:r>
              <a:rPr lang="en-GB" smtClean="0"/>
              <a:t>- Fourth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tx1"/>
                </a:solidFill>
                <a:latin typeface="Arial" pitchFamily="34" charset="0"/>
                <a:ea typeface="+mn-ea"/>
              </a:defRPr>
            </a:lvl1pPr>
          </a:lstStyle>
          <a:p>
            <a:pPr>
              <a:defRPr/>
            </a:pPr>
            <a:endParaRPr lang="en-GB"/>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tx1"/>
                </a:solidFill>
                <a:latin typeface="Arial" pitchFamily="34" charset="0"/>
                <a:ea typeface="+mn-ea"/>
              </a:defRPr>
            </a:lvl1pPr>
          </a:lstStyle>
          <a:p>
            <a:pPr>
              <a:defRPr/>
            </a:pPr>
            <a:endParaRPr lang="en-GB"/>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tx1"/>
                </a:solidFill>
                <a:latin typeface="Arial" charset="0"/>
              </a:defRPr>
            </a:lvl1pPr>
          </a:lstStyle>
          <a:p>
            <a:pPr>
              <a:defRPr/>
            </a:pPr>
            <a:fld id="{9B9A2227-22A5-42A0-99C4-0A791375A3CF}" type="slidenum">
              <a:rPr lang="en-GB"/>
              <a:pPr>
                <a:defRPr/>
              </a:pPr>
              <a:t>‹N°›</a:t>
            </a:fld>
            <a:endParaRPr lang="en-GB"/>
          </a:p>
        </p:txBody>
      </p:sp>
      <p:sp>
        <p:nvSpPr>
          <p:cNvPr id="15" name="Rectangle 14"/>
          <p:cNvSpPr/>
          <p:nvPr/>
        </p:nvSpPr>
        <p:spPr>
          <a:xfrm>
            <a:off x="0" y="0"/>
            <a:ext cx="9144000" cy="95726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a:p>
        </p:txBody>
      </p:sp>
      <p:sp>
        <p:nvSpPr>
          <p:cNvPr id="7" name="Rectangle 6"/>
          <p:cNvSpPr>
            <a:spLocks noChangeArrowheads="1"/>
          </p:cNvSpPr>
          <p:nvPr/>
        </p:nvSpPr>
        <p:spPr bwMode="auto">
          <a:xfrm>
            <a:off x="4262438" y="6659563"/>
            <a:ext cx="611187" cy="198437"/>
          </a:xfrm>
          <a:prstGeom prst="rect">
            <a:avLst/>
          </a:prstGeom>
          <a:solidFill>
            <a:srgbClr val="133176"/>
          </a:solidFill>
          <a:ln w="9525">
            <a:solidFill>
              <a:srgbClr val="133176"/>
            </a:solidFill>
            <a:miter lim="800000"/>
            <a:headEnd/>
            <a:tailEnd/>
          </a:ln>
          <a:effectLst>
            <a:outerShdw blurRad="63500" dist="23000" dir="5400000" rotWithShape="0">
              <a:srgbClr val="000000">
                <a:alpha val="34999"/>
              </a:srgbClr>
            </a:outerShdw>
          </a:effectLst>
        </p:spPr>
        <p:txBody>
          <a:bodyPr anchor="ctr"/>
          <a:lstStyle/>
          <a:p>
            <a:pPr algn="ctr" defTabSz="457200" fontAlgn="auto">
              <a:spcBef>
                <a:spcPts val="0"/>
              </a:spcBef>
              <a:spcAft>
                <a:spcPts val="0"/>
              </a:spcAft>
              <a:defRPr/>
            </a:pPr>
            <a:endParaRPr lang="en-US" sz="1800">
              <a:solidFill>
                <a:schemeClr val="lt1"/>
              </a:solidFill>
              <a:latin typeface="+mn-lt"/>
              <a:ea typeface="+mn-ea"/>
            </a:endParaRPr>
          </a:p>
        </p:txBody>
      </p:sp>
      <p:pic>
        <p:nvPicPr>
          <p:cNvPr id="1033" name="Picture 17" descr="LOGO CE_Vertical_EN_NEG_quadri_HR"/>
          <p:cNvPicPr>
            <a:picLocks noChangeAspect="1" noChangeArrowheads="1"/>
          </p:cNvPicPr>
          <p:nvPr userDrawn="1"/>
        </p:nvPicPr>
        <p:blipFill>
          <a:blip r:embed="rId13" cstate="print"/>
          <a:srcRect/>
          <a:stretch>
            <a:fillRect/>
          </a:stretch>
        </p:blipFill>
        <p:spPr bwMode="auto">
          <a:xfrm>
            <a:off x="3957638" y="258763"/>
            <a:ext cx="1436687" cy="100488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marL="358775" indent="-358775" algn="l" rtl="0" eaLnBrk="0" fontAlgn="base" hangingPunct="0">
        <a:spcBef>
          <a:spcPct val="0"/>
        </a:spcBef>
        <a:spcAft>
          <a:spcPct val="0"/>
        </a:spcAft>
        <a:defRPr sz="3000" b="1">
          <a:solidFill>
            <a:srgbClr val="0F5494"/>
          </a:solidFill>
          <a:latin typeface="+mj-lt"/>
          <a:ea typeface="ＭＳ Ｐゴシック" charset="-128"/>
          <a:cs typeface="ＭＳ Ｐゴシック" charset="-128"/>
        </a:defRPr>
      </a:lvl1pPr>
      <a:lvl2pPr marL="358775" indent="-358775" algn="l" rtl="0" eaLnBrk="0" fontAlgn="base" hangingPunct="0">
        <a:spcBef>
          <a:spcPct val="0"/>
        </a:spcBef>
        <a:spcAft>
          <a:spcPct val="0"/>
        </a:spcAft>
        <a:defRPr sz="3000" b="1">
          <a:solidFill>
            <a:srgbClr val="0F5494"/>
          </a:solidFill>
          <a:latin typeface="Verdana" pitchFamily="34" charset="0"/>
          <a:ea typeface="ＭＳ Ｐゴシック" charset="-128"/>
          <a:cs typeface="ＭＳ Ｐゴシック" charset="-128"/>
        </a:defRPr>
      </a:lvl2pPr>
      <a:lvl3pPr marL="358775" indent="-358775" algn="l" rtl="0" eaLnBrk="0" fontAlgn="base" hangingPunct="0">
        <a:spcBef>
          <a:spcPct val="0"/>
        </a:spcBef>
        <a:spcAft>
          <a:spcPct val="0"/>
        </a:spcAft>
        <a:defRPr sz="3000" b="1">
          <a:solidFill>
            <a:srgbClr val="0F5494"/>
          </a:solidFill>
          <a:latin typeface="Verdana" pitchFamily="34" charset="0"/>
          <a:ea typeface="ＭＳ Ｐゴシック" charset="-128"/>
          <a:cs typeface="ＭＳ Ｐゴシック" charset="-128"/>
        </a:defRPr>
      </a:lvl3pPr>
      <a:lvl4pPr marL="358775" indent="-358775" algn="l" rtl="0" eaLnBrk="0" fontAlgn="base" hangingPunct="0">
        <a:spcBef>
          <a:spcPct val="0"/>
        </a:spcBef>
        <a:spcAft>
          <a:spcPct val="0"/>
        </a:spcAft>
        <a:defRPr sz="3000" b="1">
          <a:solidFill>
            <a:srgbClr val="0F5494"/>
          </a:solidFill>
          <a:latin typeface="Verdana" pitchFamily="34" charset="0"/>
          <a:ea typeface="ＭＳ Ｐゴシック" charset="-128"/>
          <a:cs typeface="ＭＳ Ｐゴシック" charset="-128"/>
        </a:defRPr>
      </a:lvl4pPr>
      <a:lvl5pPr marL="358775" indent="-358775" algn="l" rtl="0" eaLnBrk="0" fontAlgn="base" hangingPunct="0">
        <a:spcBef>
          <a:spcPct val="0"/>
        </a:spcBef>
        <a:spcAft>
          <a:spcPct val="0"/>
        </a:spcAft>
        <a:defRPr sz="3000" b="1">
          <a:solidFill>
            <a:srgbClr val="0F5494"/>
          </a:solidFill>
          <a:latin typeface="Verdana" pitchFamily="34" charset="0"/>
          <a:ea typeface="ＭＳ Ｐゴシック" charset="-128"/>
          <a:cs typeface="ＭＳ Ｐゴシック" charset="-128"/>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p:titleStyle>
    <p:bodyStyle>
      <a:lvl1pPr marL="342900" indent="-342900" algn="l" rtl="0" eaLnBrk="0" fontAlgn="base" hangingPunct="0">
        <a:spcBef>
          <a:spcPct val="20000"/>
        </a:spcBef>
        <a:spcAft>
          <a:spcPct val="0"/>
        </a:spcAft>
        <a:buClr>
          <a:schemeClr val="bg1"/>
        </a:buClr>
        <a:buChar char="•"/>
        <a:defRPr sz="2400" i="1">
          <a:solidFill>
            <a:srgbClr val="0F5494"/>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rgbClr val="009FBA"/>
        </a:buClr>
        <a:buChar char="•"/>
        <a:defRPr sz="2000" b="1">
          <a:solidFill>
            <a:srgbClr val="0F5494"/>
          </a:solidFill>
          <a:latin typeface="+mn-lt"/>
          <a:ea typeface="ＭＳ Ｐゴシック" charset="-128"/>
        </a:defRPr>
      </a:lvl2pPr>
      <a:lvl3pPr marL="1143000" indent="-228600" algn="l" rtl="0" eaLnBrk="0" fontAlgn="base" hangingPunct="0">
        <a:spcBef>
          <a:spcPct val="20000"/>
        </a:spcBef>
        <a:spcAft>
          <a:spcPct val="0"/>
        </a:spcAft>
        <a:defRPr sz="1400">
          <a:solidFill>
            <a:srgbClr val="0F5494"/>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Arial" pitchFamily="34" charset="0"/>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Arial" pitchFamily="34" charset="0"/>
          <a:ea typeface="ＭＳ Ｐゴシック" charset="-128"/>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95288" y="1339850"/>
            <a:ext cx="8229600" cy="9366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Title</a:t>
            </a:r>
          </a:p>
        </p:txBody>
      </p:sp>
      <p:sp>
        <p:nvSpPr>
          <p:cNvPr id="1027" name="Rectangle 3"/>
          <p:cNvSpPr>
            <a:spLocks noGrp="1" noChangeArrowheads="1"/>
          </p:cNvSpPr>
          <p:nvPr>
            <p:ph type="body" idx="1"/>
          </p:nvPr>
        </p:nvSpPr>
        <p:spPr bwMode="auto">
          <a:xfrm>
            <a:off x="457200" y="2492375"/>
            <a:ext cx="8229600" cy="35290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BE" smtClean="0"/>
              <a:t>Second level</a:t>
            </a:r>
            <a:endParaRPr lang="en-GB" smtClean="0"/>
          </a:p>
          <a:p>
            <a:pPr lvl="1"/>
            <a:r>
              <a:rPr lang="en-GB" smtClean="0"/>
              <a:t>Third level</a:t>
            </a:r>
          </a:p>
          <a:p>
            <a:pPr lvl="2"/>
            <a:r>
              <a:rPr lang="en-GB" smtClean="0"/>
              <a:t>- Fourth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tx1"/>
                </a:solidFill>
                <a:latin typeface="Arial" pitchFamily="34" charset="0"/>
                <a:ea typeface="+mn-ea"/>
              </a:defRPr>
            </a:lvl1pPr>
          </a:lstStyle>
          <a:p>
            <a:pPr>
              <a:defRPr/>
            </a:pPr>
            <a:endParaRPr lang="en-GB">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tx1"/>
                </a:solidFill>
                <a:latin typeface="Arial" pitchFamily="34" charset="0"/>
                <a:ea typeface="+mn-ea"/>
              </a:defRPr>
            </a:lvl1pPr>
          </a:lstStyle>
          <a:p>
            <a:pPr>
              <a:defRPr/>
            </a:pPr>
            <a:endParaRPr lang="en-GB">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tx1"/>
                </a:solidFill>
                <a:latin typeface="Arial" charset="0"/>
              </a:defRPr>
            </a:lvl1pPr>
          </a:lstStyle>
          <a:p>
            <a:pPr>
              <a:defRPr/>
            </a:pPr>
            <a:fld id="{9B9A2227-22A5-42A0-99C4-0A791375A3CF}" type="slidenum">
              <a:rPr lang="en-GB">
                <a:solidFill>
                  <a:srgbClr val="000000"/>
                </a:solidFill>
              </a:rPr>
              <a:pPr>
                <a:defRPr/>
              </a:pPr>
              <a:t>‹N°›</a:t>
            </a:fld>
            <a:endParaRPr lang="en-GB">
              <a:solidFill>
                <a:srgbClr val="000000"/>
              </a:solidFill>
            </a:endParaRPr>
          </a:p>
        </p:txBody>
      </p:sp>
      <p:sp>
        <p:nvSpPr>
          <p:cNvPr id="15" name="Rectangle 14"/>
          <p:cNvSpPr/>
          <p:nvPr/>
        </p:nvSpPr>
        <p:spPr>
          <a:xfrm>
            <a:off x="0" y="0"/>
            <a:ext cx="9144000" cy="95726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a:solidFill>
                <a:srgbClr val="FFFFFF"/>
              </a:solidFill>
            </a:endParaRPr>
          </a:p>
        </p:txBody>
      </p:sp>
      <p:sp>
        <p:nvSpPr>
          <p:cNvPr id="7" name="Rectangle 6"/>
          <p:cNvSpPr>
            <a:spLocks noChangeArrowheads="1"/>
          </p:cNvSpPr>
          <p:nvPr/>
        </p:nvSpPr>
        <p:spPr bwMode="auto">
          <a:xfrm>
            <a:off x="4262438" y="6659563"/>
            <a:ext cx="611187" cy="198437"/>
          </a:xfrm>
          <a:prstGeom prst="rect">
            <a:avLst/>
          </a:prstGeom>
          <a:solidFill>
            <a:srgbClr val="133176"/>
          </a:solidFill>
          <a:ln w="9525">
            <a:solidFill>
              <a:srgbClr val="133176"/>
            </a:solidFill>
            <a:miter lim="800000"/>
            <a:headEnd/>
            <a:tailEnd/>
          </a:ln>
          <a:effectLst>
            <a:outerShdw blurRad="63500" dist="23000" dir="5400000" rotWithShape="0">
              <a:srgbClr val="000000">
                <a:alpha val="34999"/>
              </a:srgbClr>
            </a:outerShdw>
          </a:effectLst>
        </p:spPr>
        <p:txBody>
          <a:bodyPr anchor="ctr"/>
          <a:lstStyle/>
          <a:p>
            <a:pPr algn="ctr" defTabSz="457200" fontAlgn="auto">
              <a:spcBef>
                <a:spcPts val="0"/>
              </a:spcBef>
              <a:spcAft>
                <a:spcPts val="0"/>
              </a:spcAft>
              <a:defRPr/>
            </a:pPr>
            <a:endParaRPr lang="en-US" sz="1800">
              <a:solidFill>
                <a:srgbClr val="FFFFFF"/>
              </a:solidFill>
              <a:latin typeface="Verdana"/>
              <a:ea typeface="+mn-ea"/>
            </a:endParaRPr>
          </a:p>
        </p:txBody>
      </p:sp>
      <p:pic>
        <p:nvPicPr>
          <p:cNvPr id="1033" name="Picture 17" descr="LOGO CE_Vertical_EN_NEG_quadri_HR"/>
          <p:cNvPicPr>
            <a:picLocks noChangeAspect="1" noChangeArrowheads="1"/>
          </p:cNvPicPr>
          <p:nvPr userDrawn="1"/>
        </p:nvPicPr>
        <p:blipFill>
          <a:blip r:embed="rId13" cstate="print"/>
          <a:srcRect/>
          <a:stretch>
            <a:fillRect/>
          </a:stretch>
        </p:blipFill>
        <p:spPr bwMode="auto">
          <a:xfrm>
            <a:off x="3957638" y="258763"/>
            <a:ext cx="1436687" cy="1004887"/>
          </a:xfrm>
          <a:prstGeom prst="rect">
            <a:avLst/>
          </a:prstGeom>
          <a:noFill/>
          <a:ln w="9525">
            <a:noFill/>
            <a:miter lim="800000"/>
            <a:headEnd/>
            <a:tailEnd/>
          </a:ln>
        </p:spPr>
      </p:pic>
    </p:spTree>
    <p:extLst>
      <p:ext uri="{BB962C8B-B14F-4D97-AF65-F5344CB8AC3E}">
        <p14:creationId xmlns:p14="http://schemas.microsoft.com/office/powerpoint/2010/main" xmlns="" val="9777838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marL="358775" indent="-358775" algn="l" rtl="0" eaLnBrk="0" fontAlgn="base" hangingPunct="0">
        <a:spcBef>
          <a:spcPct val="0"/>
        </a:spcBef>
        <a:spcAft>
          <a:spcPct val="0"/>
        </a:spcAft>
        <a:defRPr sz="3000" b="1">
          <a:solidFill>
            <a:srgbClr val="0F5494"/>
          </a:solidFill>
          <a:latin typeface="+mj-lt"/>
          <a:ea typeface="ＭＳ Ｐゴシック" charset="-128"/>
          <a:cs typeface="ＭＳ Ｐゴシック" charset="-128"/>
        </a:defRPr>
      </a:lvl1pPr>
      <a:lvl2pPr marL="358775" indent="-358775" algn="l" rtl="0" eaLnBrk="0" fontAlgn="base" hangingPunct="0">
        <a:spcBef>
          <a:spcPct val="0"/>
        </a:spcBef>
        <a:spcAft>
          <a:spcPct val="0"/>
        </a:spcAft>
        <a:defRPr sz="3000" b="1">
          <a:solidFill>
            <a:srgbClr val="0F5494"/>
          </a:solidFill>
          <a:latin typeface="Verdana" pitchFamily="34" charset="0"/>
          <a:ea typeface="ＭＳ Ｐゴシック" charset="-128"/>
          <a:cs typeface="ＭＳ Ｐゴシック" charset="-128"/>
        </a:defRPr>
      </a:lvl2pPr>
      <a:lvl3pPr marL="358775" indent="-358775" algn="l" rtl="0" eaLnBrk="0" fontAlgn="base" hangingPunct="0">
        <a:spcBef>
          <a:spcPct val="0"/>
        </a:spcBef>
        <a:spcAft>
          <a:spcPct val="0"/>
        </a:spcAft>
        <a:defRPr sz="3000" b="1">
          <a:solidFill>
            <a:srgbClr val="0F5494"/>
          </a:solidFill>
          <a:latin typeface="Verdana" pitchFamily="34" charset="0"/>
          <a:ea typeface="ＭＳ Ｐゴシック" charset="-128"/>
          <a:cs typeface="ＭＳ Ｐゴシック" charset="-128"/>
        </a:defRPr>
      </a:lvl3pPr>
      <a:lvl4pPr marL="358775" indent="-358775" algn="l" rtl="0" eaLnBrk="0" fontAlgn="base" hangingPunct="0">
        <a:spcBef>
          <a:spcPct val="0"/>
        </a:spcBef>
        <a:spcAft>
          <a:spcPct val="0"/>
        </a:spcAft>
        <a:defRPr sz="3000" b="1">
          <a:solidFill>
            <a:srgbClr val="0F5494"/>
          </a:solidFill>
          <a:latin typeface="Verdana" pitchFamily="34" charset="0"/>
          <a:ea typeface="ＭＳ Ｐゴシック" charset="-128"/>
          <a:cs typeface="ＭＳ Ｐゴシック" charset="-128"/>
        </a:defRPr>
      </a:lvl4pPr>
      <a:lvl5pPr marL="358775" indent="-358775" algn="l" rtl="0" eaLnBrk="0" fontAlgn="base" hangingPunct="0">
        <a:spcBef>
          <a:spcPct val="0"/>
        </a:spcBef>
        <a:spcAft>
          <a:spcPct val="0"/>
        </a:spcAft>
        <a:defRPr sz="3000" b="1">
          <a:solidFill>
            <a:srgbClr val="0F5494"/>
          </a:solidFill>
          <a:latin typeface="Verdana" pitchFamily="34" charset="0"/>
          <a:ea typeface="ＭＳ Ｐゴシック" charset="-128"/>
          <a:cs typeface="ＭＳ Ｐゴシック" charset="-128"/>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p:titleStyle>
    <p:bodyStyle>
      <a:lvl1pPr marL="342900" indent="-342900" algn="l" rtl="0" eaLnBrk="0" fontAlgn="base" hangingPunct="0">
        <a:spcBef>
          <a:spcPct val="20000"/>
        </a:spcBef>
        <a:spcAft>
          <a:spcPct val="0"/>
        </a:spcAft>
        <a:buClr>
          <a:schemeClr val="bg1"/>
        </a:buClr>
        <a:buChar char="•"/>
        <a:defRPr sz="2400" i="1">
          <a:solidFill>
            <a:srgbClr val="0F5494"/>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rgbClr val="009FBA"/>
        </a:buClr>
        <a:buChar char="•"/>
        <a:defRPr sz="2000" b="1">
          <a:solidFill>
            <a:srgbClr val="0F5494"/>
          </a:solidFill>
          <a:latin typeface="+mn-lt"/>
          <a:ea typeface="ＭＳ Ｐゴシック" charset="-128"/>
        </a:defRPr>
      </a:lvl2pPr>
      <a:lvl3pPr marL="1143000" indent="-228600" algn="l" rtl="0" eaLnBrk="0" fontAlgn="base" hangingPunct="0">
        <a:spcBef>
          <a:spcPct val="20000"/>
        </a:spcBef>
        <a:spcAft>
          <a:spcPct val="0"/>
        </a:spcAft>
        <a:defRPr sz="1400">
          <a:solidFill>
            <a:srgbClr val="0F5494"/>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Arial" pitchFamily="34" charset="0"/>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Arial" pitchFamily="34" charset="0"/>
          <a:ea typeface="ＭＳ Ｐゴシック" charset="-128"/>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wmf"/></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capacity4dev.ec.europa.eu/public-environment-climate/documents"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hyperlink" Target="http://www.unpei.org/" TargetMode="External"/><Relationship Id="rId5" Type="http://schemas.openxmlformats.org/officeDocument/2006/relationships/hyperlink" Target="http://www.environmental-mainstreaming.org/" TargetMode="External"/><Relationship Id="rId4" Type="http://schemas.openxmlformats.org/officeDocument/2006/relationships/hyperlink" Target="http://www.gcca.eu/" TargetMode="Externa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6"/>
          <p:cNvSpPr>
            <a:spLocks noGrp="1" noChangeArrowheads="1"/>
          </p:cNvSpPr>
          <p:nvPr>
            <p:ph type="subTitle" idx="1"/>
          </p:nvPr>
        </p:nvSpPr>
        <p:spPr>
          <a:xfrm>
            <a:off x="611188" y="3551238"/>
            <a:ext cx="8342312" cy="2976562"/>
          </a:xfrm>
        </p:spPr>
        <p:txBody>
          <a:bodyPr/>
          <a:lstStyle/>
          <a:p>
            <a:pPr eaLnBrk="1" hangingPunct="1"/>
            <a:endParaRPr lang="en-GB" dirty="0" smtClean="0"/>
          </a:p>
          <a:p>
            <a:pPr eaLnBrk="1" hangingPunct="1"/>
            <a:r>
              <a:rPr lang="en-GB" dirty="0" smtClean="0"/>
              <a:t>Exploring definitions and concepts – Module 1</a:t>
            </a:r>
          </a:p>
          <a:p>
            <a:pPr eaLnBrk="1" hangingPunct="1"/>
            <a:endParaRPr lang="en-GB" dirty="0" smtClean="0"/>
          </a:p>
          <a:p>
            <a:pPr eaLnBrk="1" hangingPunct="1"/>
            <a:r>
              <a:rPr lang="en-GB" dirty="0" smtClean="0"/>
              <a:t> </a:t>
            </a:r>
          </a:p>
          <a:p>
            <a:pPr eaLnBrk="1" hangingPunct="1"/>
            <a:endParaRPr lang="en-GB" dirty="0" smtClean="0"/>
          </a:p>
        </p:txBody>
      </p:sp>
      <p:sp>
        <p:nvSpPr>
          <p:cNvPr id="2" name="Slide Number Placeholder 1"/>
          <p:cNvSpPr>
            <a:spLocks noGrp="1"/>
          </p:cNvSpPr>
          <p:nvPr>
            <p:ph type="sldNum" sz="quarter" idx="12"/>
          </p:nvPr>
        </p:nvSpPr>
        <p:spPr/>
        <p:txBody>
          <a:bodyPr/>
          <a:lstStyle/>
          <a:p>
            <a:pPr>
              <a:defRPr/>
            </a:pPr>
            <a:fld id="{4242F5DD-5743-4B93-B5C5-FFA0C71A2D9C}" type="slidenum">
              <a:rPr lang="en-GB" smtClean="0"/>
              <a:pPr>
                <a:defRPr/>
              </a:pPr>
              <a:t>1</a:t>
            </a:fld>
            <a:endParaRPr lang="en-GB"/>
          </a:p>
        </p:txBody>
      </p:sp>
      <p:sp>
        <p:nvSpPr>
          <p:cNvPr id="6" name="Rectangle 5"/>
          <p:cNvSpPr txBox="1">
            <a:spLocks noChangeArrowheads="1"/>
          </p:cNvSpPr>
          <p:nvPr/>
        </p:nvSpPr>
        <p:spPr bwMode="auto">
          <a:xfrm>
            <a:off x="4194175" y="2018300"/>
            <a:ext cx="4949825" cy="11557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3175" indent="-358775" algn="l" rtl="0" eaLnBrk="0" fontAlgn="base" hangingPunct="0">
              <a:spcBef>
                <a:spcPct val="0"/>
              </a:spcBef>
              <a:spcAft>
                <a:spcPct val="0"/>
              </a:spcAft>
              <a:defRPr sz="7600" b="1">
                <a:solidFill>
                  <a:srgbClr val="FFD624"/>
                </a:solidFill>
                <a:latin typeface="+mj-lt"/>
                <a:ea typeface="ＭＳ Ｐゴシック" charset="-128"/>
                <a:cs typeface="ＭＳ Ｐゴシック" charset="-128"/>
              </a:defRPr>
            </a:lvl1pPr>
            <a:lvl2pPr marL="358775" indent="-358775" algn="l" rtl="0" eaLnBrk="0" fontAlgn="base" hangingPunct="0">
              <a:spcBef>
                <a:spcPct val="0"/>
              </a:spcBef>
              <a:spcAft>
                <a:spcPct val="0"/>
              </a:spcAft>
              <a:defRPr sz="3000" b="1">
                <a:solidFill>
                  <a:srgbClr val="0F5494"/>
                </a:solidFill>
                <a:latin typeface="Verdana" pitchFamily="34" charset="0"/>
                <a:ea typeface="ＭＳ Ｐゴシック" charset="-128"/>
                <a:cs typeface="ＭＳ Ｐゴシック" charset="-128"/>
              </a:defRPr>
            </a:lvl2pPr>
            <a:lvl3pPr marL="358775" indent="-358775" algn="l" rtl="0" eaLnBrk="0" fontAlgn="base" hangingPunct="0">
              <a:spcBef>
                <a:spcPct val="0"/>
              </a:spcBef>
              <a:spcAft>
                <a:spcPct val="0"/>
              </a:spcAft>
              <a:defRPr sz="3000" b="1">
                <a:solidFill>
                  <a:srgbClr val="0F5494"/>
                </a:solidFill>
                <a:latin typeface="Verdana" pitchFamily="34" charset="0"/>
                <a:ea typeface="ＭＳ Ｐゴシック" charset="-128"/>
                <a:cs typeface="ＭＳ Ｐゴシック" charset="-128"/>
              </a:defRPr>
            </a:lvl3pPr>
            <a:lvl4pPr marL="358775" indent="-358775" algn="l" rtl="0" eaLnBrk="0" fontAlgn="base" hangingPunct="0">
              <a:spcBef>
                <a:spcPct val="0"/>
              </a:spcBef>
              <a:spcAft>
                <a:spcPct val="0"/>
              </a:spcAft>
              <a:defRPr sz="3000" b="1">
                <a:solidFill>
                  <a:srgbClr val="0F5494"/>
                </a:solidFill>
                <a:latin typeface="Verdana" pitchFamily="34" charset="0"/>
                <a:ea typeface="ＭＳ Ｐゴシック" charset="-128"/>
                <a:cs typeface="ＭＳ Ｐゴシック" charset="-128"/>
              </a:defRPr>
            </a:lvl4pPr>
            <a:lvl5pPr marL="358775" indent="-358775" algn="l" rtl="0" eaLnBrk="0" fontAlgn="base" hangingPunct="0">
              <a:spcBef>
                <a:spcPct val="0"/>
              </a:spcBef>
              <a:spcAft>
                <a:spcPct val="0"/>
              </a:spcAft>
              <a:defRPr sz="3000" b="1">
                <a:solidFill>
                  <a:srgbClr val="0F5494"/>
                </a:solidFill>
                <a:latin typeface="Verdana" pitchFamily="34" charset="0"/>
                <a:ea typeface="ＭＳ Ｐゴシック" charset="-128"/>
                <a:cs typeface="ＭＳ Ｐゴシック" charset="-128"/>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indent="0" eaLnBrk="1" hangingPunct="1"/>
            <a:r>
              <a:rPr lang="en-GB" sz="3200" kern="0" dirty="0" smtClean="0"/>
              <a:t>Environment and climate change in development cooperation</a:t>
            </a:r>
            <a:r>
              <a:rPr lang="da-DK" sz="3200" kern="0" dirty="0" smtClean="0"/>
              <a:t/>
            </a:r>
            <a:br>
              <a:rPr lang="da-DK" sz="3200" kern="0" dirty="0" smtClean="0"/>
            </a:br>
            <a:endParaRPr lang="en-GB" sz="3200" kern="0" dirty="0" smtClean="0">
              <a:solidFill>
                <a:srgbClr val="FFC0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0" y="1241750"/>
            <a:ext cx="7775575" cy="553998"/>
          </a:xfrm>
          <a:prstGeom prst="rect">
            <a:avLst/>
          </a:prstGeom>
          <a:noFill/>
          <a:ln w="9525">
            <a:noFill/>
            <a:miter lim="800000"/>
            <a:headEnd/>
            <a:tailEnd/>
          </a:ln>
        </p:spPr>
        <p:txBody>
          <a:bodyPr anchor="ctr">
            <a:spAutoFit/>
          </a:bodyPr>
          <a:lstStyle/>
          <a:p>
            <a:pPr marL="1588" indent="-1588"/>
            <a:r>
              <a:rPr lang="en-GB" sz="3000" b="1" dirty="0">
                <a:solidFill>
                  <a:schemeClr val="accent2"/>
                </a:solidFill>
              </a:rPr>
              <a:t>   </a:t>
            </a:r>
            <a:r>
              <a:rPr lang="en-GB" sz="3000" b="1" dirty="0" smtClean="0"/>
              <a:t>Consequences </a:t>
            </a:r>
            <a:endParaRPr lang="en-GB" sz="2000" b="1" dirty="0"/>
          </a:p>
        </p:txBody>
      </p:sp>
      <p:sp>
        <p:nvSpPr>
          <p:cNvPr id="2" name="Slide Number Placeholder 1"/>
          <p:cNvSpPr>
            <a:spLocks noGrp="1"/>
          </p:cNvSpPr>
          <p:nvPr>
            <p:ph type="sldNum" sz="quarter" idx="12"/>
          </p:nvPr>
        </p:nvSpPr>
        <p:spPr/>
        <p:txBody>
          <a:bodyPr/>
          <a:lstStyle/>
          <a:p>
            <a:pPr>
              <a:defRPr/>
            </a:pPr>
            <a:fld id="{916DAE1D-D462-48BA-9F61-E8A0C1C51B5A}" type="slidenum">
              <a:rPr lang="en-GB" smtClean="0"/>
              <a:pPr>
                <a:defRPr/>
              </a:pPr>
              <a:t>10</a:t>
            </a:fld>
            <a:endParaRPr lang="en-GB"/>
          </a:p>
        </p:txBody>
      </p:sp>
      <p:sp>
        <p:nvSpPr>
          <p:cNvPr id="3" name="Tekstboks 2"/>
          <p:cNvSpPr txBox="1"/>
          <p:nvPr/>
        </p:nvSpPr>
        <p:spPr>
          <a:xfrm>
            <a:off x="531813" y="2350630"/>
            <a:ext cx="8190893" cy="2862322"/>
          </a:xfrm>
          <a:prstGeom prst="rect">
            <a:avLst/>
          </a:prstGeom>
          <a:noFill/>
        </p:spPr>
        <p:txBody>
          <a:bodyPr wrap="square" rtlCol="0">
            <a:spAutoFit/>
          </a:bodyPr>
          <a:lstStyle/>
          <a:p>
            <a:r>
              <a:rPr lang="en-GB" sz="1800" b="1" dirty="0" smtClean="0"/>
              <a:t>Changes is average conditions – </a:t>
            </a:r>
            <a:r>
              <a:rPr lang="en-GB" sz="1800" dirty="0" smtClean="0"/>
              <a:t>warmer, wetter, drier, average sea levels etc. </a:t>
            </a:r>
          </a:p>
          <a:p>
            <a:endParaRPr lang="en-GB" sz="1800" b="1" dirty="0"/>
          </a:p>
          <a:p>
            <a:r>
              <a:rPr lang="en-GB" sz="1800" b="1" dirty="0" smtClean="0"/>
              <a:t>Changes in climatic extremes – </a:t>
            </a:r>
            <a:r>
              <a:rPr lang="en-GB" sz="1800" dirty="0" smtClean="0"/>
              <a:t>Heat waves, droughts, precipitation, floods, storm surges, fires </a:t>
            </a:r>
            <a:r>
              <a:rPr lang="en-GB" sz="1800" dirty="0" err="1" smtClean="0"/>
              <a:t>etc</a:t>
            </a:r>
            <a:endParaRPr lang="en-GB" sz="1800" dirty="0" smtClean="0"/>
          </a:p>
          <a:p>
            <a:endParaRPr lang="en-GB" sz="1800" b="1" dirty="0"/>
          </a:p>
          <a:p>
            <a:r>
              <a:rPr lang="en-GB" sz="1800" b="1" dirty="0" smtClean="0"/>
              <a:t>Abrupt changes and ‘singular’ hazards – </a:t>
            </a:r>
            <a:r>
              <a:rPr lang="en-GB" sz="1800" dirty="0" smtClean="0"/>
              <a:t>circulation changes, ecosystem collapse, glacial lake outbursts etc. </a:t>
            </a:r>
          </a:p>
          <a:p>
            <a:endParaRPr lang="en-GB" sz="1800" b="1" dirty="0"/>
          </a:p>
          <a:p>
            <a:r>
              <a:rPr lang="en-GB" sz="1800" b="1" dirty="0" smtClean="0"/>
              <a:t>Impacts on – </a:t>
            </a:r>
            <a:r>
              <a:rPr lang="en-GB" sz="1800" dirty="0" smtClean="0"/>
              <a:t>Water, food security, health, infrastructure etc. </a:t>
            </a:r>
            <a:endParaRPr lang="en-GB" sz="1800" b="1"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31814" y="5336875"/>
            <a:ext cx="7778300" cy="15211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1" name="Straight Arrow Connector 90"/>
          <p:cNvCxnSpPr>
            <a:cxnSpLocks noChangeShapeType="1"/>
          </p:cNvCxnSpPr>
          <p:nvPr/>
        </p:nvCxnSpPr>
        <p:spPr bwMode="auto">
          <a:xfrm rot="10800000" flipV="1">
            <a:off x="2438400" y="5105400"/>
            <a:ext cx="1447800" cy="1206500"/>
          </a:xfrm>
          <a:prstGeom prst="straightConnector1">
            <a:avLst/>
          </a:prstGeom>
          <a:noFill/>
          <a:ln w="9525">
            <a:solidFill>
              <a:schemeClr val="tx1"/>
            </a:solidFill>
            <a:round/>
            <a:headEnd/>
            <a:tailEnd type="arrow" w="med" len="med"/>
          </a:ln>
        </p:spPr>
      </p:cxnSp>
      <p:sp>
        <p:nvSpPr>
          <p:cNvPr id="32771" name="Title 1"/>
          <p:cNvSpPr>
            <a:spLocks noGrp="1"/>
          </p:cNvSpPr>
          <p:nvPr>
            <p:ph type="title"/>
          </p:nvPr>
        </p:nvSpPr>
        <p:spPr>
          <a:xfrm>
            <a:off x="6350" y="1253351"/>
            <a:ext cx="8229600" cy="553998"/>
          </a:xfrm>
        </p:spPr>
        <p:txBody>
          <a:bodyPr>
            <a:spAutoFit/>
          </a:bodyPr>
          <a:lstStyle/>
          <a:p>
            <a:pPr indent="0" eaLnBrk="1" hangingPunct="1"/>
            <a:r>
              <a:rPr lang="en-GB" dirty="0" smtClean="0"/>
              <a:t>Consequences &amp; conceptual terms </a:t>
            </a:r>
            <a:endParaRPr lang="en-GB" b="0" dirty="0" smtClean="0">
              <a:solidFill>
                <a:srgbClr val="FF0000"/>
              </a:solidFill>
            </a:endParaRPr>
          </a:p>
        </p:txBody>
      </p:sp>
      <p:cxnSp>
        <p:nvCxnSpPr>
          <p:cNvPr id="32773" name="Elbow Connector 11"/>
          <p:cNvCxnSpPr>
            <a:cxnSpLocks noChangeShapeType="1"/>
            <a:stCxn id="6" idx="2"/>
          </p:cNvCxnSpPr>
          <p:nvPr/>
        </p:nvCxnSpPr>
        <p:spPr bwMode="auto">
          <a:xfrm rot="16200000" flipH="1">
            <a:off x="1231107" y="2678906"/>
            <a:ext cx="995362" cy="1177925"/>
          </a:xfrm>
          <a:prstGeom prst="bentConnector2">
            <a:avLst/>
          </a:prstGeom>
          <a:noFill/>
          <a:ln w="9525">
            <a:noFill/>
            <a:round/>
            <a:headEnd/>
            <a:tailEnd/>
          </a:ln>
        </p:spPr>
      </p:cxnSp>
      <p:cxnSp>
        <p:nvCxnSpPr>
          <p:cNvPr id="32774" name="Elbow Connector 13"/>
          <p:cNvCxnSpPr>
            <a:cxnSpLocks noChangeShapeType="1"/>
            <a:stCxn id="7" idx="2"/>
          </p:cNvCxnSpPr>
          <p:nvPr/>
        </p:nvCxnSpPr>
        <p:spPr bwMode="auto">
          <a:xfrm rot="16200000" flipH="1">
            <a:off x="2470943" y="2786857"/>
            <a:ext cx="995363" cy="1003300"/>
          </a:xfrm>
          <a:prstGeom prst="bentConnector2">
            <a:avLst/>
          </a:prstGeom>
          <a:noFill/>
          <a:ln w="9525">
            <a:noFill/>
            <a:round/>
            <a:headEnd/>
            <a:tailEnd/>
          </a:ln>
        </p:spPr>
      </p:cxnSp>
      <p:cxnSp>
        <p:nvCxnSpPr>
          <p:cNvPr id="32775" name="Elbow Connector 15"/>
          <p:cNvCxnSpPr>
            <a:cxnSpLocks noChangeShapeType="1"/>
            <a:stCxn id="6" idx="2"/>
          </p:cNvCxnSpPr>
          <p:nvPr/>
        </p:nvCxnSpPr>
        <p:spPr bwMode="auto">
          <a:xfrm rot="16200000" flipH="1">
            <a:off x="1303338" y="2606675"/>
            <a:ext cx="995362" cy="1322388"/>
          </a:xfrm>
          <a:prstGeom prst="bentConnector2">
            <a:avLst/>
          </a:prstGeom>
          <a:noFill/>
          <a:ln w="9525">
            <a:noFill/>
            <a:round/>
            <a:headEnd/>
            <a:tailEnd/>
          </a:ln>
        </p:spPr>
      </p:cxnSp>
      <p:cxnSp>
        <p:nvCxnSpPr>
          <p:cNvPr id="32776" name="Straight Connector 17"/>
          <p:cNvCxnSpPr>
            <a:cxnSpLocks noChangeShapeType="1"/>
          </p:cNvCxnSpPr>
          <p:nvPr/>
        </p:nvCxnSpPr>
        <p:spPr bwMode="auto">
          <a:xfrm>
            <a:off x="1116013" y="4076700"/>
            <a:ext cx="2087562" cy="0"/>
          </a:xfrm>
          <a:prstGeom prst="line">
            <a:avLst/>
          </a:prstGeom>
          <a:noFill/>
          <a:ln w="9525">
            <a:noFill/>
            <a:round/>
            <a:headEnd/>
            <a:tailEnd/>
          </a:ln>
        </p:spPr>
      </p:cxnSp>
      <p:grpSp>
        <p:nvGrpSpPr>
          <p:cNvPr id="32777" name="Group 44"/>
          <p:cNvGrpSpPr>
            <a:grpSpLocks/>
          </p:cNvGrpSpPr>
          <p:nvPr/>
        </p:nvGrpSpPr>
        <p:grpSpPr bwMode="auto">
          <a:xfrm>
            <a:off x="539750" y="2492375"/>
            <a:ext cx="3054350" cy="1717675"/>
            <a:chOff x="1259632" y="2492896"/>
            <a:chExt cx="2652594" cy="1717158"/>
          </a:xfrm>
        </p:grpSpPr>
        <p:grpSp>
          <p:nvGrpSpPr>
            <p:cNvPr id="32808" name="Group 43"/>
            <p:cNvGrpSpPr>
              <a:grpSpLocks/>
            </p:cNvGrpSpPr>
            <p:nvPr/>
          </p:nvGrpSpPr>
          <p:grpSpPr bwMode="auto">
            <a:xfrm>
              <a:off x="1259632" y="2492896"/>
              <a:ext cx="2652594" cy="1717158"/>
              <a:chOff x="1259632" y="2492896"/>
              <a:chExt cx="2652594" cy="1717158"/>
            </a:xfrm>
          </p:grpSpPr>
          <p:grpSp>
            <p:nvGrpSpPr>
              <p:cNvPr id="32810" name="Group 29"/>
              <p:cNvGrpSpPr>
                <a:grpSpLocks/>
              </p:cNvGrpSpPr>
              <p:nvPr/>
            </p:nvGrpSpPr>
            <p:grpSpPr bwMode="auto">
              <a:xfrm>
                <a:off x="1259632" y="2492896"/>
                <a:ext cx="2652594" cy="1717158"/>
                <a:chOff x="1115528" y="3573037"/>
                <a:chExt cx="2652345" cy="1717658"/>
              </a:xfrm>
            </p:grpSpPr>
            <p:sp>
              <p:nvSpPr>
                <p:cNvPr id="6" name="TextBox 5"/>
                <p:cNvSpPr txBox="1">
                  <a:spLocks noChangeArrowheads="1"/>
                </p:cNvSpPr>
                <p:nvPr/>
              </p:nvSpPr>
              <p:spPr bwMode="auto">
                <a:xfrm>
                  <a:off x="1115528" y="3573037"/>
                  <a:ext cx="1042190" cy="277810"/>
                </a:xfrm>
                <a:prstGeom prst="rect">
                  <a:avLst/>
                </a:prstGeom>
                <a:gradFill rotWithShape="1">
                  <a:gsLst>
                    <a:gs pos="0">
                      <a:srgbClr val="BCBCBC"/>
                    </a:gs>
                    <a:gs pos="35001">
                      <a:srgbClr val="D0D0D0"/>
                    </a:gs>
                    <a:gs pos="100000">
                      <a:srgbClr val="EDEDED"/>
                    </a:gs>
                  </a:gsLst>
                  <a:lin ang="16200000" scaled="1"/>
                </a:gradFill>
                <a:ln w="9525">
                  <a:solidFill>
                    <a:srgbClr val="000000"/>
                  </a:solidFill>
                  <a:miter lim="800000"/>
                  <a:headEnd/>
                  <a:tailEnd/>
                </a:ln>
                <a:effectLst>
                  <a:outerShdw blurRad="63500" dist="20000" dir="5400000" rotWithShape="0">
                    <a:srgbClr val="000000">
                      <a:alpha val="37999"/>
                    </a:srgbClr>
                  </a:outerShdw>
                </a:effectLst>
              </p:spPr>
              <p:txBody>
                <a:bodyPr>
                  <a:spAutoFit/>
                </a:bodyPr>
                <a:lstStyle/>
                <a:p>
                  <a:pPr algn="ctr">
                    <a:defRPr/>
                  </a:pPr>
                  <a:r>
                    <a:rPr lang="da-DK">
                      <a:solidFill>
                        <a:schemeClr val="tx1"/>
                      </a:solidFill>
                    </a:rPr>
                    <a:t>Exposure</a:t>
                  </a:r>
                  <a:endParaRPr lang="en-US">
                    <a:solidFill>
                      <a:schemeClr val="tx1"/>
                    </a:solidFill>
                  </a:endParaRPr>
                </a:p>
              </p:txBody>
            </p:sp>
            <p:sp>
              <p:nvSpPr>
                <p:cNvPr id="7" name="TextBox 6"/>
                <p:cNvSpPr txBox="1">
                  <a:spLocks noChangeArrowheads="1"/>
                </p:cNvSpPr>
                <p:nvPr/>
              </p:nvSpPr>
              <p:spPr bwMode="auto">
                <a:xfrm>
                  <a:off x="2268002" y="3595262"/>
                  <a:ext cx="1042190" cy="276222"/>
                </a:xfrm>
                <a:prstGeom prst="rect">
                  <a:avLst/>
                </a:prstGeom>
                <a:gradFill rotWithShape="1">
                  <a:gsLst>
                    <a:gs pos="0">
                      <a:srgbClr val="BCBCBC"/>
                    </a:gs>
                    <a:gs pos="35001">
                      <a:srgbClr val="D0D0D0"/>
                    </a:gs>
                    <a:gs pos="100000">
                      <a:srgbClr val="EDEDED"/>
                    </a:gs>
                  </a:gsLst>
                  <a:lin ang="16200000" scaled="1"/>
                </a:gradFill>
                <a:ln w="9525">
                  <a:solidFill>
                    <a:srgbClr val="000000"/>
                  </a:solidFill>
                  <a:miter lim="800000"/>
                  <a:headEnd/>
                  <a:tailEnd/>
                </a:ln>
                <a:effectLst>
                  <a:outerShdw blurRad="63500" dist="20000" dir="5400000" rotWithShape="0">
                    <a:srgbClr val="000000">
                      <a:alpha val="37999"/>
                    </a:srgbClr>
                  </a:outerShdw>
                </a:effectLst>
              </p:spPr>
              <p:txBody>
                <a:bodyPr>
                  <a:spAutoFit/>
                </a:bodyPr>
                <a:lstStyle/>
                <a:p>
                  <a:pPr algn="ctr">
                    <a:defRPr/>
                  </a:pPr>
                  <a:r>
                    <a:rPr lang="da-DK">
                      <a:solidFill>
                        <a:schemeClr val="tx1"/>
                      </a:solidFill>
                    </a:rPr>
                    <a:t>Sensitivity</a:t>
                  </a:r>
                  <a:endParaRPr lang="en-US">
                    <a:solidFill>
                      <a:schemeClr val="tx1"/>
                    </a:solidFill>
                  </a:endParaRPr>
                </a:p>
              </p:txBody>
            </p:sp>
            <p:sp>
              <p:nvSpPr>
                <p:cNvPr id="8" name="TextBox 7"/>
                <p:cNvSpPr txBox="1">
                  <a:spLocks noChangeArrowheads="1"/>
                </p:cNvSpPr>
                <p:nvPr/>
              </p:nvSpPr>
              <p:spPr bwMode="auto">
                <a:xfrm>
                  <a:off x="1331962" y="4230255"/>
                  <a:ext cx="1042190" cy="461958"/>
                </a:xfrm>
                <a:prstGeom prst="rect">
                  <a:avLst/>
                </a:prstGeom>
                <a:gradFill rotWithShape="1">
                  <a:gsLst>
                    <a:gs pos="0">
                      <a:srgbClr val="BCBCBC"/>
                    </a:gs>
                    <a:gs pos="35001">
                      <a:srgbClr val="D0D0D0"/>
                    </a:gs>
                    <a:gs pos="100000">
                      <a:srgbClr val="EDEDED"/>
                    </a:gs>
                  </a:gsLst>
                  <a:lin ang="16200000" scaled="1"/>
                </a:gradFill>
                <a:ln w="9525">
                  <a:solidFill>
                    <a:srgbClr val="000000"/>
                  </a:solidFill>
                  <a:miter lim="800000"/>
                  <a:headEnd/>
                  <a:tailEnd/>
                </a:ln>
                <a:effectLst>
                  <a:outerShdw blurRad="63500" dist="20000" dir="5400000" rotWithShape="0">
                    <a:srgbClr val="000000">
                      <a:alpha val="37999"/>
                    </a:srgbClr>
                  </a:outerShdw>
                </a:effectLst>
              </p:spPr>
              <p:txBody>
                <a:bodyPr>
                  <a:spAutoFit/>
                </a:bodyPr>
                <a:lstStyle/>
                <a:p>
                  <a:pPr algn="ctr">
                    <a:defRPr/>
                  </a:pPr>
                  <a:r>
                    <a:rPr lang="da-DK">
                      <a:solidFill>
                        <a:schemeClr val="tx1"/>
                      </a:solidFill>
                    </a:rPr>
                    <a:t>Impact</a:t>
                  </a:r>
                </a:p>
                <a:p>
                  <a:pPr algn="ctr">
                    <a:defRPr/>
                  </a:pPr>
                  <a:endParaRPr lang="en-US">
                    <a:solidFill>
                      <a:schemeClr val="tx1"/>
                    </a:solidFill>
                  </a:endParaRPr>
                </a:p>
              </p:txBody>
            </p:sp>
            <p:sp>
              <p:nvSpPr>
                <p:cNvPr id="9" name="TextBox 8"/>
                <p:cNvSpPr txBox="1">
                  <a:spLocks noChangeArrowheads="1"/>
                </p:cNvSpPr>
                <p:nvPr/>
              </p:nvSpPr>
              <p:spPr bwMode="auto">
                <a:xfrm>
                  <a:off x="2484436" y="4231843"/>
                  <a:ext cx="1283437" cy="461957"/>
                </a:xfrm>
                <a:prstGeom prst="rect">
                  <a:avLst/>
                </a:prstGeom>
                <a:gradFill rotWithShape="1">
                  <a:gsLst>
                    <a:gs pos="0">
                      <a:srgbClr val="BCBCBC"/>
                    </a:gs>
                    <a:gs pos="35001">
                      <a:srgbClr val="D0D0D0"/>
                    </a:gs>
                    <a:gs pos="100000">
                      <a:srgbClr val="EDEDED"/>
                    </a:gs>
                  </a:gsLst>
                  <a:lin ang="16200000" scaled="1"/>
                </a:gradFill>
                <a:ln w="9525">
                  <a:solidFill>
                    <a:srgbClr val="000000"/>
                  </a:solidFill>
                  <a:miter lim="800000"/>
                  <a:headEnd/>
                  <a:tailEnd/>
                </a:ln>
                <a:effectLst>
                  <a:outerShdw blurRad="63500" dist="20000" dir="5400000" rotWithShape="0">
                    <a:srgbClr val="000000">
                      <a:alpha val="37999"/>
                    </a:srgbClr>
                  </a:outerShdw>
                </a:effectLst>
              </p:spPr>
              <p:txBody>
                <a:bodyPr>
                  <a:spAutoFit/>
                </a:bodyPr>
                <a:lstStyle/>
                <a:p>
                  <a:pPr algn="ctr">
                    <a:defRPr/>
                  </a:pPr>
                  <a:r>
                    <a:rPr lang="da-DK">
                      <a:solidFill>
                        <a:schemeClr val="tx1"/>
                      </a:solidFill>
                    </a:rPr>
                    <a:t>Adaptive Capacity</a:t>
                  </a:r>
                  <a:endParaRPr lang="en-US">
                    <a:solidFill>
                      <a:schemeClr val="tx1"/>
                    </a:solidFill>
                  </a:endParaRPr>
                </a:p>
              </p:txBody>
            </p:sp>
            <p:sp>
              <p:nvSpPr>
                <p:cNvPr id="10" name="TextBox 9"/>
                <p:cNvSpPr txBox="1">
                  <a:spLocks noChangeArrowheads="1"/>
                </p:cNvSpPr>
                <p:nvPr/>
              </p:nvSpPr>
              <p:spPr bwMode="auto">
                <a:xfrm>
                  <a:off x="1836514" y="5012886"/>
                  <a:ext cx="1258623" cy="277809"/>
                </a:xfrm>
                <a:prstGeom prst="rect">
                  <a:avLst/>
                </a:prstGeom>
                <a:gradFill rotWithShape="1">
                  <a:gsLst>
                    <a:gs pos="0">
                      <a:srgbClr val="BCBCBC"/>
                    </a:gs>
                    <a:gs pos="35001">
                      <a:srgbClr val="D0D0D0"/>
                    </a:gs>
                    <a:gs pos="100000">
                      <a:srgbClr val="EDEDED"/>
                    </a:gs>
                  </a:gsLst>
                  <a:lin ang="16200000" scaled="1"/>
                </a:gradFill>
                <a:ln w="9525">
                  <a:solidFill>
                    <a:srgbClr val="000000"/>
                  </a:solidFill>
                  <a:miter lim="800000"/>
                  <a:headEnd/>
                  <a:tailEnd/>
                </a:ln>
                <a:effectLst>
                  <a:outerShdw blurRad="63500" dist="20000" dir="5400000" rotWithShape="0">
                    <a:srgbClr val="000000">
                      <a:alpha val="37999"/>
                    </a:srgbClr>
                  </a:outerShdw>
                </a:effectLst>
              </p:spPr>
              <p:txBody>
                <a:bodyPr>
                  <a:spAutoFit/>
                </a:bodyPr>
                <a:lstStyle/>
                <a:p>
                  <a:pPr algn="ctr">
                    <a:defRPr/>
                  </a:pPr>
                  <a:r>
                    <a:rPr lang="da-DK">
                      <a:solidFill>
                        <a:schemeClr val="tx1"/>
                      </a:solidFill>
                    </a:rPr>
                    <a:t>Vulnerability</a:t>
                  </a:r>
                  <a:endParaRPr lang="en-US">
                    <a:solidFill>
                      <a:schemeClr val="tx1"/>
                    </a:solidFill>
                  </a:endParaRPr>
                </a:p>
              </p:txBody>
            </p:sp>
            <p:cxnSp>
              <p:nvCxnSpPr>
                <p:cNvPr id="32817" name="Straight Connector 19"/>
                <p:cNvCxnSpPr>
                  <a:cxnSpLocks noChangeShapeType="1"/>
                </p:cNvCxnSpPr>
                <p:nvPr/>
              </p:nvCxnSpPr>
              <p:spPr bwMode="auto">
                <a:xfrm>
                  <a:off x="1691538" y="4066204"/>
                  <a:ext cx="1152020" cy="0"/>
                </a:xfrm>
                <a:prstGeom prst="line">
                  <a:avLst/>
                </a:prstGeom>
                <a:noFill/>
                <a:ln w="9525">
                  <a:solidFill>
                    <a:schemeClr val="tx1"/>
                  </a:solidFill>
                  <a:round/>
                  <a:headEnd/>
                  <a:tailEnd/>
                </a:ln>
              </p:spPr>
            </p:cxnSp>
            <p:cxnSp>
              <p:nvCxnSpPr>
                <p:cNvPr id="32818" name="Straight Connector 21"/>
                <p:cNvCxnSpPr>
                  <a:cxnSpLocks noChangeShapeType="1"/>
                </p:cNvCxnSpPr>
                <p:nvPr/>
              </p:nvCxnSpPr>
              <p:spPr bwMode="auto">
                <a:xfrm>
                  <a:off x="2195736" y="4858522"/>
                  <a:ext cx="863826" cy="10773"/>
                </a:xfrm>
                <a:prstGeom prst="line">
                  <a:avLst/>
                </a:prstGeom>
                <a:noFill/>
                <a:ln w="9525">
                  <a:solidFill>
                    <a:schemeClr val="tx1"/>
                  </a:solidFill>
                  <a:round/>
                  <a:headEnd/>
                  <a:tailEnd/>
                </a:ln>
              </p:spPr>
            </p:cxnSp>
            <p:cxnSp>
              <p:nvCxnSpPr>
                <p:cNvPr id="32819" name="Straight Connector 24"/>
                <p:cNvCxnSpPr>
                  <a:cxnSpLocks noChangeShapeType="1"/>
                </p:cNvCxnSpPr>
                <p:nvPr/>
              </p:nvCxnSpPr>
              <p:spPr bwMode="auto">
                <a:xfrm flipV="1">
                  <a:off x="2843558" y="3861048"/>
                  <a:ext cx="0" cy="206732"/>
                </a:xfrm>
                <a:prstGeom prst="line">
                  <a:avLst/>
                </a:prstGeom>
                <a:noFill/>
                <a:ln w="9525">
                  <a:solidFill>
                    <a:schemeClr val="tx1"/>
                  </a:solidFill>
                  <a:round/>
                  <a:headEnd/>
                  <a:tailEnd/>
                </a:ln>
              </p:spPr>
            </p:cxnSp>
            <p:cxnSp>
              <p:nvCxnSpPr>
                <p:cNvPr id="32820" name="Straight Connector 25"/>
                <p:cNvCxnSpPr>
                  <a:cxnSpLocks noChangeShapeType="1"/>
                </p:cNvCxnSpPr>
                <p:nvPr/>
              </p:nvCxnSpPr>
              <p:spPr bwMode="auto">
                <a:xfrm flipV="1">
                  <a:off x="1979543" y="4066204"/>
                  <a:ext cx="0" cy="155094"/>
                </a:xfrm>
                <a:prstGeom prst="line">
                  <a:avLst/>
                </a:prstGeom>
                <a:noFill/>
                <a:ln w="9525">
                  <a:solidFill>
                    <a:schemeClr val="tx1"/>
                  </a:solidFill>
                  <a:round/>
                  <a:headEnd/>
                  <a:tailEnd/>
                </a:ln>
              </p:spPr>
            </p:cxnSp>
            <p:cxnSp>
              <p:nvCxnSpPr>
                <p:cNvPr id="32821" name="Straight Connector 26"/>
                <p:cNvCxnSpPr>
                  <a:cxnSpLocks noChangeShapeType="1"/>
                </p:cNvCxnSpPr>
                <p:nvPr/>
              </p:nvCxnSpPr>
              <p:spPr bwMode="auto">
                <a:xfrm flipV="1">
                  <a:off x="2195547" y="4714464"/>
                  <a:ext cx="1" cy="155094"/>
                </a:xfrm>
                <a:prstGeom prst="line">
                  <a:avLst/>
                </a:prstGeom>
                <a:noFill/>
                <a:ln w="9525">
                  <a:solidFill>
                    <a:schemeClr val="tx1"/>
                  </a:solidFill>
                  <a:round/>
                  <a:headEnd/>
                  <a:tailEnd/>
                </a:ln>
              </p:spPr>
            </p:cxnSp>
            <p:cxnSp>
              <p:nvCxnSpPr>
                <p:cNvPr id="32822" name="Straight Connector 28"/>
                <p:cNvCxnSpPr>
                  <a:cxnSpLocks noChangeShapeType="1"/>
                </p:cNvCxnSpPr>
                <p:nvPr/>
              </p:nvCxnSpPr>
              <p:spPr bwMode="auto">
                <a:xfrm flipV="1">
                  <a:off x="2555553" y="4869558"/>
                  <a:ext cx="0" cy="134326"/>
                </a:xfrm>
                <a:prstGeom prst="line">
                  <a:avLst/>
                </a:prstGeom>
                <a:noFill/>
                <a:ln w="9525">
                  <a:solidFill>
                    <a:schemeClr val="tx1"/>
                  </a:solidFill>
                  <a:round/>
                  <a:headEnd/>
                  <a:tailEnd/>
                </a:ln>
              </p:spPr>
            </p:cxnSp>
          </p:grpSp>
          <p:cxnSp>
            <p:nvCxnSpPr>
              <p:cNvPr id="32811" name="Straight Connector 24"/>
              <p:cNvCxnSpPr>
                <a:cxnSpLocks noChangeShapeType="1"/>
              </p:cNvCxnSpPr>
              <p:nvPr/>
            </p:nvCxnSpPr>
            <p:spPr bwMode="auto">
              <a:xfrm flipV="1">
                <a:off x="1835696" y="2790280"/>
                <a:ext cx="0" cy="206672"/>
              </a:xfrm>
              <a:prstGeom prst="line">
                <a:avLst/>
              </a:prstGeom>
              <a:noFill/>
              <a:ln w="9525">
                <a:solidFill>
                  <a:schemeClr val="tx1"/>
                </a:solidFill>
                <a:round/>
                <a:headEnd/>
                <a:tailEnd/>
              </a:ln>
            </p:spPr>
          </p:cxnSp>
        </p:grpSp>
        <p:cxnSp>
          <p:nvCxnSpPr>
            <p:cNvPr id="32809" name="Straight Connector 26"/>
            <p:cNvCxnSpPr>
              <a:cxnSpLocks noChangeShapeType="1"/>
            </p:cNvCxnSpPr>
            <p:nvPr/>
          </p:nvCxnSpPr>
          <p:spPr bwMode="auto">
            <a:xfrm flipV="1">
              <a:off x="3203847" y="3633991"/>
              <a:ext cx="1" cy="155049"/>
            </a:xfrm>
            <a:prstGeom prst="line">
              <a:avLst/>
            </a:prstGeom>
            <a:noFill/>
            <a:ln w="9525">
              <a:solidFill>
                <a:schemeClr val="tx1"/>
              </a:solidFill>
              <a:round/>
              <a:headEnd/>
              <a:tailEnd/>
            </a:ln>
          </p:spPr>
        </p:cxnSp>
      </p:grpSp>
      <p:pic>
        <p:nvPicPr>
          <p:cNvPr id="46" name="Picture 45" descr="floods bbc.jpg"/>
          <p:cNvPicPr>
            <a:picLocks noGrp="1" noChangeAspect="1"/>
          </p:cNvPicPr>
          <p:nvPr isPhoto="1"/>
        </p:nvPicPr>
        <p:blipFill>
          <a:blip r:embed="rId3" cstate="print"/>
          <a:srcRect/>
          <a:stretch>
            <a:fillRect/>
          </a:stretch>
        </p:blipFill>
        <p:spPr bwMode="auto">
          <a:xfrm>
            <a:off x="4606925" y="3213100"/>
            <a:ext cx="1884363" cy="1058863"/>
          </a:xfrm>
          <a:prstGeom prst="rect">
            <a:avLst/>
          </a:prstGeom>
          <a:noFill/>
          <a:ln w="9525">
            <a:noFill/>
            <a:miter lim="800000"/>
            <a:headEnd/>
            <a:tailEnd/>
          </a:ln>
        </p:spPr>
      </p:pic>
      <p:cxnSp>
        <p:nvCxnSpPr>
          <p:cNvPr id="64" name="Straight Arrow Connector 63"/>
          <p:cNvCxnSpPr>
            <a:cxnSpLocks noChangeShapeType="1"/>
          </p:cNvCxnSpPr>
          <p:nvPr/>
        </p:nvCxnSpPr>
        <p:spPr bwMode="auto">
          <a:xfrm flipH="1">
            <a:off x="6516688" y="2565400"/>
            <a:ext cx="358775" cy="647700"/>
          </a:xfrm>
          <a:prstGeom prst="straightConnector1">
            <a:avLst/>
          </a:prstGeom>
          <a:noFill/>
          <a:ln w="9525">
            <a:solidFill>
              <a:schemeClr val="tx1"/>
            </a:solidFill>
            <a:round/>
            <a:headEnd/>
            <a:tailEnd type="arrow" w="med" len="med"/>
          </a:ln>
        </p:spPr>
      </p:cxnSp>
      <p:cxnSp>
        <p:nvCxnSpPr>
          <p:cNvPr id="66" name="Straight Arrow Connector 65"/>
          <p:cNvCxnSpPr>
            <a:cxnSpLocks noChangeShapeType="1"/>
          </p:cNvCxnSpPr>
          <p:nvPr/>
        </p:nvCxnSpPr>
        <p:spPr bwMode="auto">
          <a:xfrm flipH="1">
            <a:off x="8388350" y="1773238"/>
            <a:ext cx="360363" cy="1368425"/>
          </a:xfrm>
          <a:prstGeom prst="straightConnector1">
            <a:avLst/>
          </a:prstGeom>
          <a:noFill/>
          <a:ln w="9525">
            <a:solidFill>
              <a:schemeClr val="tx1"/>
            </a:solidFill>
            <a:round/>
            <a:headEnd/>
            <a:tailEnd type="arrow" w="med" len="med"/>
          </a:ln>
        </p:spPr>
      </p:cxnSp>
      <p:grpSp>
        <p:nvGrpSpPr>
          <p:cNvPr id="32781" name="Group 98"/>
          <p:cNvGrpSpPr>
            <a:grpSpLocks/>
          </p:cNvGrpSpPr>
          <p:nvPr/>
        </p:nvGrpSpPr>
        <p:grpSpPr bwMode="auto">
          <a:xfrm>
            <a:off x="4140200" y="1268413"/>
            <a:ext cx="4892675" cy="1862137"/>
            <a:chOff x="4139952" y="1268760"/>
            <a:chExt cx="4893169" cy="1861175"/>
          </a:xfrm>
        </p:grpSpPr>
        <p:sp>
          <p:nvSpPr>
            <p:cNvPr id="32802" name="Freeform 48"/>
            <p:cNvSpPr>
              <a:spLocks/>
            </p:cNvSpPr>
            <p:nvPr/>
          </p:nvSpPr>
          <p:spPr bwMode="auto">
            <a:xfrm>
              <a:off x="4139952" y="1585479"/>
              <a:ext cx="4893169" cy="1195449"/>
            </a:xfrm>
            <a:custGeom>
              <a:avLst/>
              <a:gdLst>
                <a:gd name="T0" fmla="*/ 0 w 5973289"/>
                <a:gd name="T1" fmla="*/ 833252 h 1195449"/>
                <a:gd name="T2" fmla="*/ 29200 w 5973289"/>
                <a:gd name="T3" fmla="*/ 892628 h 1195449"/>
                <a:gd name="T4" fmla="*/ 48399 w 5973289"/>
                <a:gd name="T5" fmla="*/ 1142010 h 1195449"/>
                <a:gd name="T6" fmla="*/ 74798 w 5973289"/>
                <a:gd name="T7" fmla="*/ 1142010 h 1195449"/>
                <a:gd name="T8" fmla="*/ 87998 w 5973289"/>
                <a:gd name="T9" fmla="*/ 821376 h 1195449"/>
                <a:gd name="T10" fmla="*/ 123597 w 5973289"/>
                <a:gd name="T11" fmla="*/ 714499 h 1195449"/>
                <a:gd name="T12" fmla="*/ 156396 w 5973289"/>
                <a:gd name="T13" fmla="*/ 215735 h 1195449"/>
                <a:gd name="T14" fmla="*/ 171995 w 5973289"/>
                <a:gd name="T15" fmla="*/ 37605 h 1195449"/>
                <a:gd name="T16" fmla="*/ 187595 w 5973289"/>
                <a:gd name="T17" fmla="*/ 1979 h 1195449"/>
                <a:gd name="T18" fmla="*/ 201196 w 5973289"/>
                <a:gd name="T19" fmla="*/ 49480 h 119544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973289"/>
                <a:gd name="T31" fmla="*/ 0 h 1195449"/>
                <a:gd name="T32" fmla="*/ 5973289 w 5973289"/>
                <a:gd name="T33" fmla="*/ 1195449 h 119544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973289" h="1195449">
                  <a:moveTo>
                    <a:pt x="0" y="833252"/>
                  </a:moveTo>
                  <a:cubicBezTo>
                    <a:pt x="313706" y="837210"/>
                    <a:pt x="627413" y="841168"/>
                    <a:pt x="866899" y="892628"/>
                  </a:cubicBezTo>
                  <a:cubicBezTo>
                    <a:pt x="1106385" y="944088"/>
                    <a:pt x="1211284" y="1100446"/>
                    <a:pt x="1436915" y="1142010"/>
                  </a:cubicBezTo>
                  <a:cubicBezTo>
                    <a:pt x="1662546" y="1183574"/>
                    <a:pt x="2024743" y="1195449"/>
                    <a:pt x="2220686" y="1142010"/>
                  </a:cubicBezTo>
                  <a:cubicBezTo>
                    <a:pt x="2416629" y="1088571"/>
                    <a:pt x="2371107" y="892628"/>
                    <a:pt x="2612572" y="821376"/>
                  </a:cubicBezTo>
                  <a:cubicBezTo>
                    <a:pt x="2854037" y="750124"/>
                    <a:pt x="3331029" y="815439"/>
                    <a:pt x="3669476" y="714499"/>
                  </a:cubicBezTo>
                  <a:cubicBezTo>
                    <a:pt x="4007923" y="613559"/>
                    <a:pt x="4403766" y="328551"/>
                    <a:pt x="4643252" y="215735"/>
                  </a:cubicBezTo>
                  <a:cubicBezTo>
                    <a:pt x="4882738" y="102919"/>
                    <a:pt x="4952011" y="73231"/>
                    <a:pt x="5106390" y="37605"/>
                  </a:cubicBezTo>
                  <a:cubicBezTo>
                    <a:pt x="5260769" y="1979"/>
                    <a:pt x="5425045" y="0"/>
                    <a:pt x="5569528" y="1979"/>
                  </a:cubicBezTo>
                  <a:cubicBezTo>
                    <a:pt x="5714011" y="3958"/>
                    <a:pt x="5905996" y="37605"/>
                    <a:pt x="5973289" y="49480"/>
                  </a:cubicBezTo>
                </a:path>
              </a:pathLst>
            </a:custGeom>
            <a:noFill/>
            <a:ln w="28575">
              <a:solidFill>
                <a:schemeClr val="tx1"/>
              </a:solidFill>
              <a:round/>
              <a:headEnd/>
              <a:tailEnd/>
            </a:ln>
          </p:spPr>
          <p:txBody>
            <a:bodyPr anchor="ctr"/>
            <a:lstStyle/>
            <a:p>
              <a:endParaRPr lang="en-US"/>
            </a:p>
          </p:txBody>
        </p:sp>
        <p:sp>
          <p:nvSpPr>
            <p:cNvPr id="52" name="Freeform 51"/>
            <p:cNvSpPr/>
            <p:nvPr/>
          </p:nvSpPr>
          <p:spPr bwMode="auto">
            <a:xfrm>
              <a:off x="4776604" y="2419102"/>
              <a:ext cx="1562258" cy="361763"/>
            </a:xfrm>
            <a:custGeom>
              <a:avLst/>
              <a:gdLst>
                <a:gd name="connsiteX0" fmla="*/ 140525 w 1563586"/>
                <a:gd name="connsiteY0" fmla="*/ 45522 h 362198"/>
                <a:gd name="connsiteX1" fmla="*/ 1387435 w 1563586"/>
                <a:gd name="connsiteY1" fmla="*/ 45522 h 362198"/>
                <a:gd name="connsiteX2" fmla="*/ 1197429 w 1563586"/>
                <a:gd name="connsiteY2" fmla="*/ 306780 h 362198"/>
                <a:gd name="connsiteX3" fmla="*/ 544286 w 1563586"/>
                <a:gd name="connsiteY3" fmla="*/ 318655 h 362198"/>
                <a:gd name="connsiteX4" fmla="*/ 140525 w 1563586"/>
                <a:gd name="connsiteY4" fmla="*/ 45522 h 362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3586" h="362198">
                  <a:moveTo>
                    <a:pt x="140525" y="45522"/>
                  </a:moveTo>
                  <a:cubicBezTo>
                    <a:pt x="281050" y="0"/>
                    <a:pt x="1211284" y="1979"/>
                    <a:pt x="1387435" y="45522"/>
                  </a:cubicBezTo>
                  <a:cubicBezTo>
                    <a:pt x="1563586" y="89065"/>
                    <a:pt x="1337954" y="261258"/>
                    <a:pt x="1197429" y="306780"/>
                  </a:cubicBezTo>
                  <a:cubicBezTo>
                    <a:pt x="1056904" y="352302"/>
                    <a:pt x="722416" y="362198"/>
                    <a:pt x="544286" y="318655"/>
                  </a:cubicBezTo>
                  <a:cubicBezTo>
                    <a:pt x="366156" y="275112"/>
                    <a:pt x="0" y="91044"/>
                    <a:pt x="140525" y="45522"/>
                  </a:cubicBezTo>
                  <a:close/>
                </a:path>
              </a:pathLst>
            </a:custGeom>
            <a:solidFill>
              <a:schemeClr val="accent2">
                <a:lumMod val="60000"/>
                <a:lumOff val="40000"/>
              </a:schemeClr>
            </a:solidFill>
            <a:ln w="9525" cap="flat" cmpd="sng" algn="ctr">
              <a:noFill/>
              <a:prstDash val="solid"/>
              <a:round/>
              <a:headEnd type="none" w="med" len="med"/>
              <a:tailEnd type="none" w="med" len="med"/>
            </a:ln>
            <a:effectLst/>
          </p:spPr>
          <p:txBody>
            <a:bodyPr anchor="ctr"/>
            <a:lstStyle/>
            <a:p>
              <a:pPr marL="3175">
                <a:defRPr/>
              </a:pPr>
              <a:endParaRPr lang="en-US">
                <a:latin typeface="Verdana" pitchFamily="34" charset="0"/>
                <a:ea typeface="+mn-ea"/>
              </a:endParaRPr>
            </a:p>
          </p:txBody>
        </p:sp>
        <p:pic>
          <p:nvPicPr>
            <p:cNvPr id="32804" name="Picture 23" descr="C:\Documents and Settings\Eric\Local Settings\Temporary Internet Files\Content.IE5\HAAKLHKP\MC900433839[1].png"/>
            <p:cNvPicPr>
              <a:picLocks noChangeAspect="1" noChangeArrowheads="1"/>
            </p:cNvPicPr>
            <p:nvPr/>
          </p:nvPicPr>
          <p:blipFill>
            <a:blip r:embed="rId4" cstate="print"/>
            <a:srcRect/>
            <a:stretch>
              <a:fillRect/>
            </a:stretch>
          </p:blipFill>
          <p:spPr bwMode="auto">
            <a:xfrm>
              <a:off x="6444208" y="2060848"/>
              <a:ext cx="698262" cy="698262"/>
            </a:xfrm>
            <a:prstGeom prst="rect">
              <a:avLst/>
            </a:prstGeom>
            <a:noFill/>
            <a:ln w="9525">
              <a:noFill/>
              <a:miter lim="800000"/>
              <a:headEnd/>
              <a:tailEnd/>
            </a:ln>
          </p:spPr>
        </p:pic>
        <p:pic>
          <p:nvPicPr>
            <p:cNvPr id="32805" name="Picture 23" descr="C:\Documents and Settings\Eric\Local Settings\Temporary Internet Files\Content.IE5\HAAKLHKP\MC900433839[1].png"/>
            <p:cNvPicPr>
              <a:picLocks noChangeAspect="1" noChangeArrowheads="1"/>
            </p:cNvPicPr>
            <p:nvPr/>
          </p:nvPicPr>
          <p:blipFill>
            <a:blip r:embed="rId4" cstate="print"/>
            <a:srcRect/>
            <a:stretch>
              <a:fillRect/>
            </a:stretch>
          </p:blipFill>
          <p:spPr bwMode="auto">
            <a:xfrm>
              <a:off x="8244408" y="1268760"/>
              <a:ext cx="698262" cy="698262"/>
            </a:xfrm>
            <a:prstGeom prst="rect">
              <a:avLst/>
            </a:prstGeom>
            <a:noFill/>
            <a:ln w="9525">
              <a:noFill/>
              <a:miter lim="800000"/>
              <a:headEnd/>
              <a:tailEnd/>
            </a:ln>
          </p:spPr>
        </p:pic>
        <p:sp>
          <p:nvSpPr>
            <p:cNvPr id="32806" name="TextBox 56"/>
            <p:cNvSpPr txBox="1">
              <a:spLocks noChangeArrowheads="1"/>
            </p:cNvSpPr>
            <p:nvPr/>
          </p:nvSpPr>
          <p:spPr bwMode="auto">
            <a:xfrm>
              <a:off x="7668344" y="2060848"/>
              <a:ext cx="1250663" cy="276999"/>
            </a:xfrm>
            <a:prstGeom prst="rect">
              <a:avLst/>
            </a:prstGeom>
            <a:solidFill>
              <a:schemeClr val="bg1"/>
            </a:solidFill>
            <a:ln w="9525">
              <a:noFill/>
              <a:miter lim="800000"/>
              <a:headEnd/>
              <a:tailEnd/>
            </a:ln>
          </p:spPr>
          <p:txBody>
            <a:bodyPr wrap="none">
              <a:spAutoFit/>
            </a:bodyPr>
            <a:lstStyle/>
            <a:p>
              <a:r>
                <a:rPr lang="da-DK"/>
                <a:t>Low exposure</a:t>
              </a:r>
              <a:endParaRPr lang="en-US"/>
            </a:p>
          </p:txBody>
        </p:sp>
        <p:sp>
          <p:nvSpPr>
            <p:cNvPr id="32807" name="TextBox 55"/>
            <p:cNvSpPr txBox="1">
              <a:spLocks noChangeArrowheads="1"/>
            </p:cNvSpPr>
            <p:nvPr/>
          </p:nvSpPr>
          <p:spPr bwMode="auto">
            <a:xfrm>
              <a:off x="5796136" y="2852936"/>
              <a:ext cx="1297150" cy="276999"/>
            </a:xfrm>
            <a:prstGeom prst="rect">
              <a:avLst/>
            </a:prstGeom>
            <a:solidFill>
              <a:srgbClr val="FF9966"/>
            </a:solidFill>
            <a:ln w="9525">
              <a:solidFill>
                <a:schemeClr val="tx1"/>
              </a:solidFill>
              <a:miter lim="800000"/>
              <a:headEnd/>
              <a:tailEnd/>
            </a:ln>
          </p:spPr>
          <p:txBody>
            <a:bodyPr wrap="none">
              <a:spAutoFit/>
            </a:bodyPr>
            <a:lstStyle/>
            <a:p>
              <a:r>
                <a:rPr lang="da-DK" dirty="0"/>
                <a:t>High </a:t>
              </a:r>
              <a:r>
                <a:rPr lang="da-DK" dirty="0" err="1"/>
                <a:t>exposure</a:t>
              </a:r>
              <a:endParaRPr lang="en-US" dirty="0"/>
            </a:p>
          </p:txBody>
        </p:sp>
      </p:grpSp>
      <p:cxnSp>
        <p:nvCxnSpPr>
          <p:cNvPr id="69" name="Straight Arrow Connector 68"/>
          <p:cNvCxnSpPr>
            <a:cxnSpLocks noChangeShapeType="1"/>
          </p:cNvCxnSpPr>
          <p:nvPr/>
        </p:nvCxnSpPr>
        <p:spPr bwMode="auto">
          <a:xfrm rot="10800000" flipV="1">
            <a:off x="4914900" y="4005263"/>
            <a:ext cx="915988" cy="858837"/>
          </a:xfrm>
          <a:prstGeom prst="straightConnector1">
            <a:avLst/>
          </a:prstGeom>
          <a:noFill/>
          <a:ln w="9525">
            <a:solidFill>
              <a:schemeClr val="tx1"/>
            </a:solidFill>
            <a:round/>
            <a:headEnd/>
            <a:tailEnd type="arrow" w="med" len="med"/>
          </a:ln>
        </p:spPr>
      </p:cxnSp>
      <p:cxnSp>
        <p:nvCxnSpPr>
          <p:cNvPr id="74" name="Straight Arrow Connector 73"/>
          <p:cNvCxnSpPr>
            <a:cxnSpLocks noChangeShapeType="1"/>
          </p:cNvCxnSpPr>
          <p:nvPr/>
        </p:nvCxnSpPr>
        <p:spPr bwMode="auto">
          <a:xfrm flipH="1">
            <a:off x="7812088" y="4081463"/>
            <a:ext cx="215900" cy="792162"/>
          </a:xfrm>
          <a:prstGeom prst="straightConnector1">
            <a:avLst/>
          </a:prstGeom>
          <a:noFill/>
          <a:ln w="9525">
            <a:solidFill>
              <a:schemeClr val="tx1"/>
            </a:solidFill>
            <a:round/>
            <a:headEnd/>
            <a:tailEnd type="arrow" w="med" len="med"/>
          </a:ln>
        </p:spPr>
      </p:cxnSp>
      <p:grpSp>
        <p:nvGrpSpPr>
          <p:cNvPr id="11" name="Group 102"/>
          <p:cNvGrpSpPr>
            <a:grpSpLocks/>
          </p:cNvGrpSpPr>
          <p:nvPr/>
        </p:nvGrpSpPr>
        <p:grpSpPr bwMode="auto">
          <a:xfrm>
            <a:off x="3649663" y="4733925"/>
            <a:ext cx="4054475" cy="392113"/>
            <a:chOff x="4499992" y="4874145"/>
            <a:chExt cx="4054399" cy="390964"/>
          </a:xfrm>
        </p:grpSpPr>
        <p:sp>
          <p:nvSpPr>
            <p:cNvPr id="32800" name="TextBox 71"/>
            <p:cNvSpPr txBox="1">
              <a:spLocks noChangeArrowheads="1"/>
            </p:cNvSpPr>
            <p:nvPr/>
          </p:nvSpPr>
          <p:spPr bwMode="auto">
            <a:xfrm>
              <a:off x="4499992" y="4874145"/>
              <a:ext cx="1165704" cy="276999"/>
            </a:xfrm>
            <a:prstGeom prst="rect">
              <a:avLst/>
            </a:prstGeom>
            <a:solidFill>
              <a:srgbClr val="FF9966"/>
            </a:solidFill>
            <a:ln w="9525">
              <a:solidFill>
                <a:schemeClr val="tx1"/>
              </a:solidFill>
              <a:miter lim="800000"/>
              <a:headEnd/>
              <a:tailEnd/>
            </a:ln>
          </p:spPr>
          <p:txBody>
            <a:bodyPr wrap="none">
              <a:spAutoFit/>
            </a:bodyPr>
            <a:lstStyle/>
            <a:p>
              <a:r>
                <a:rPr lang="da-DK"/>
                <a:t>High impact </a:t>
              </a:r>
              <a:endParaRPr lang="en-US"/>
            </a:p>
          </p:txBody>
        </p:sp>
        <p:sp>
          <p:nvSpPr>
            <p:cNvPr id="32801" name="TextBox 72"/>
            <p:cNvSpPr txBox="1">
              <a:spLocks noChangeArrowheads="1"/>
            </p:cNvSpPr>
            <p:nvPr/>
          </p:nvSpPr>
          <p:spPr bwMode="auto">
            <a:xfrm>
              <a:off x="7435174" y="4988110"/>
              <a:ext cx="1119217" cy="276999"/>
            </a:xfrm>
            <a:prstGeom prst="rect">
              <a:avLst/>
            </a:prstGeom>
            <a:solidFill>
              <a:schemeClr val="bg1"/>
            </a:solidFill>
            <a:ln w="9525">
              <a:noFill/>
              <a:miter lim="800000"/>
              <a:headEnd/>
              <a:tailEnd/>
            </a:ln>
          </p:spPr>
          <p:txBody>
            <a:bodyPr wrap="none">
              <a:spAutoFit/>
            </a:bodyPr>
            <a:lstStyle/>
            <a:p>
              <a:r>
                <a:rPr lang="da-DK"/>
                <a:t>Low impact </a:t>
              </a:r>
              <a:endParaRPr lang="en-US"/>
            </a:p>
          </p:txBody>
        </p:sp>
      </p:grpSp>
      <p:grpSp>
        <p:nvGrpSpPr>
          <p:cNvPr id="12" name="Group 101"/>
          <p:cNvGrpSpPr>
            <a:grpSpLocks/>
          </p:cNvGrpSpPr>
          <p:nvPr/>
        </p:nvGrpSpPr>
        <p:grpSpPr bwMode="auto">
          <a:xfrm>
            <a:off x="4035425" y="4357688"/>
            <a:ext cx="4071938" cy="276225"/>
            <a:chOff x="4607496" y="4370089"/>
            <a:chExt cx="4070704" cy="276999"/>
          </a:xfrm>
        </p:grpSpPr>
        <p:sp>
          <p:nvSpPr>
            <p:cNvPr id="32798" name="TextBox 58"/>
            <p:cNvSpPr txBox="1">
              <a:spLocks noChangeArrowheads="1"/>
            </p:cNvSpPr>
            <p:nvPr/>
          </p:nvSpPr>
          <p:spPr bwMode="auto">
            <a:xfrm>
              <a:off x="4607496" y="4370089"/>
              <a:ext cx="1525610" cy="276999"/>
            </a:xfrm>
            <a:prstGeom prst="rect">
              <a:avLst/>
            </a:prstGeom>
            <a:solidFill>
              <a:srgbClr val="FF9966"/>
            </a:solidFill>
            <a:ln w="9525">
              <a:solidFill>
                <a:schemeClr val="tx1"/>
              </a:solidFill>
              <a:miter lim="800000"/>
              <a:headEnd/>
              <a:tailEnd/>
            </a:ln>
          </p:spPr>
          <p:txBody>
            <a:bodyPr wrap="none">
              <a:spAutoFit/>
            </a:bodyPr>
            <a:lstStyle/>
            <a:p>
              <a:r>
                <a:rPr lang="da-DK"/>
                <a:t>Higher sensitivity</a:t>
              </a:r>
              <a:endParaRPr lang="en-US"/>
            </a:p>
          </p:txBody>
        </p:sp>
        <p:sp>
          <p:nvSpPr>
            <p:cNvPr id="32799" name="TextBox 57"/>
            <p:cNvSpPr txBox="1">
              <a:spLocks noChangeArrowheads="1"/>
            </p:cNvSpPr>
            <p:nvPr/>
          </p:nvSpPr>
          <p:spPr bwMode="auto">
            <a:xfrm>
              <a:off x="7055768" y="4370089"/>
              <a:ext cx="1622432" cy="276999"/>
            </a:xfrm>
            <a:prstGeom prst="rect">
              <a:avLst/>
            </a:prstGeom>
            <a:solidFill>
              <a:schemeClr val="bg1"/>
            </a:solidFill>
            <a:ln w="9525">
              <a:noFill/>
              <a:miter lim="800000"/>
              <a:headEnd/>
              <a:tailEnd/>
            </a:ln>
          </p:spPr>
          <p:txBody>
            <a:bodyPr wrap="none">
              <a:spAutoFit/>
            </a:bodyPr>
            <a:lstStyle/>
            <a:p>
              <a:r>
                <a:rPr lang="da-DK"/>
                <a:t>”Lower” sensitivity</a:t>
              </a:r>
              <a:endParaRPr lang="en-US"/>
            </a:p>
          </p:txBody>
        </p:sp>
      </p:grpSp>
      <p:grpSp>
        <p:nvGrpSpPr>
          <p:cNvPr id="13" name="Group 84"/>
          <p:cNvGrpSpPr>
            <a:grpSpLocks/>
          </p:cNvGrpSpPr>
          <p:nvPr/>
        </p:nvGrpSpPr>
        <p:grpSpPr bwMode="auto">
          <a:xfrm>
            <a:off x="6491288" y="5157238"/>
            <a:ext cx="320675" cy="623888"/>
            <a:chOff x="1763688" y="4751433"/>
            <a:chExt cx="864096" cy="1341863"/>
          </a:xfrm>
        </p:grpSpPr>
        <p:sp>
          <p:nvSpPr>
            <p:cNvPr id="32793" name="Rectangle 77"/>
            <p:cNvSpPr>
              <a:spLocks noChangeArrowheads="1"/>
            </p:cNvSpPr>
            <p:nvPr/>
          </p:nvSpPr>
          <p:spPr bwMode="auto">
            <a:xfrm>
              <a:off x="1763688" y="5229200"/>
              <a:ext cx="864096" cy="504056"/>
            </a:xfrm>
            <a:prstGeom prst="rect">
              <a:avLst/>
            </a:prstGeom>
            <a:noFill/>
            <a:ln w="9525">
              <a:solidFill>
                <a:schemeClr val="tx1"/>
              </a:solidFill>
              <a:round/>
              <a:headEnd/>
              <a:tailEnd/>
            </a:ln>
          </p:spPr>
          <p:txBody>
            <a:bodyPr anchor="ctr"/>
            <a:lstStyle/>
            <a:p>
              <a:pPr marL="3175"/>
              <a:endParaRPr lang="en-US"/>
            </a:p>
          </p:txBody>
        </p:sp>
        <p:sp>
          <p:nvSpPr>
            <p:cNvPr id="32794" name="Isosceles Triangle 78"/>
            <p:cNvSpPr>
              <a:spLocks noChangeArrowheads="1"/>
            </p:cNvSpPr>
            <p:nvPr/>
          </p:nvSpPr>
          <p:spPr bwMode="auto">
            <a:xfrm>
              <a:off x="1763688" y="4751433"/>
              <a:ext cx="864096" cy="477767"/>
            </a:xfrm>
            <a:prstGeom prst="triangle">
              <a:avLst>
                <a:gd name="adj" fmla="val 50000"/>
              </a:avLst>
            </a:prstGeom>
            <a:noFill/>
            <a:ln w="9525">
              <a:solidFill>
                <a:schemeClr val="tx1"/>
              </a:solidFill>
              <a:round/>
              <a:headEnd/>
              <a:tailEnd/>
            </a:ln>
          </p:spPr>
          <p:txBody>
            <a:bodyPr anchor="ctr"/>
            <a:lstStyle/>
            <a:p>
              <a:pPr marL="3175"/>
              <a:endParaRPr lang="en-US"/>
            </a:p>
          </p:txBody>
        </p:sp>
        <p:sp>
          <p:nvSpPr>
            <p:cNvPr id="32795" name="Rectangle 79"/>
            <p:cNvSpPr>
              <a:spLocks noChangeArrowheads="1"/>
            </p:cNvSpPr>
            <p:nvPr/>
          </p:nvSpPr>
          <p:spPr bwMode="auto">
            <a:xfrm>
              <a:off x="1763688" y="5733256"/>
              <a:ext cx="144016" cy="360040"/>
            </a:xfrm>
            <a:prstGeom prst="rect">
              <a:avLst/>
            </a:prstGeom>
            <a:noFill/>
            <a:ln w="9525">
              <a:solidFill>
                <a:schemeClr val="tx1"/>
              </a:solidFill>
              <a:round/>
              <a:headEnd/>
              <a:tailEnd/>
            </a:ln>
          </p:spPr>
          <p:txBody>
            <a:bodyPr anchor="ctr"/>
            <a:lstStyle/>
            <a:p>
              <a:pPr marL="3175"/>
              <a:endParaRPr lang="en-US"/>
            </a:p>
          </p:txBody>
        </p:sp>
        <p:sp>
          <p:nvSpPr>
            <p:cNvPr id="32796" name="Rectangle 80"/>
            <p:cNvSpPr>
              <a:spLocks noChangeArrowheads="1"/>
            </p:cNvSpPr>
            <p:nvPr/>
          </p:nvSpPr>
          <p:spPr bwMode="auto">
            <a:xfrm>
              <a:off x="2483768" y="5733256"/>
              <a:ext cx="144016" cy="360040"/>
            </a:xfrm>
            <a:prstGeom prst="rect">
              <a:avLst/>
            </a:prstGeom>
            <a:noFill/>
            <a:ln w="9525">
              <a:solidFill>
                <a:schemeClr val="tx1"/>
              </a:solidFill>
              <a:round/>
              <a:headEnd/>
              <a:tailEnd/>
            </a:ln>
          </p:spPr>
          <p:txBody>
            <a:bodyPr anchor="ctr"/>
            <a:lstStyle/>
            <a:p>
              <a:pPr marL="3175"/>
              <a:endParaRPr lang="en-US"/>
            </a:p>
          </p:txBody>
        </p:sp>
        <p:sp>
          <p:nvSpPr>
            <p:cNvPr id="32797" name="Rectangle 82"/>
            <p:cNvSpPr>
              <a:spLocks noChangeArrowheads="1"/>
            </p:cNvSpPr>
            <p:nvPr/>
          </p:nvSpPr>
          <p:spPr bwMode="auto">
            <a:xfrm>
              <a:off x="2123728" y="5517232"/>
              <a:ext cx="144016" cy="216024"/>
            </a:xfrm>
            <a:prstGeom prst="rect">
              <a:avLst/>
            </a:prstGeom>
            <a:noFill/>
            <a:ln w="9525">
              <a:solidFill>
                <a:schemeClr val="tx1"/>
              </a:solidFill>
              <a:round/>
              <a:headEnd/>
              <a:tailEnd/>
            </a:ln>
          </p:spPr>
          <p:txBody>
            <a:bodyPr anchor="ctr"/>
            <a:lstStyle/>
            <a:p>
              <a:pPr marL="3175"/>
              <a:endParaRPr lang="en-US"/>
            </a:p>
          </p:txBody>
        </p:sp>
      </p:grpSp>
      <p:sp>
        <p:nvSpPr>
          <p:cNvPr id="88" name="TextBox 87"/>
          <p:cNvSpPr txBox="1">
            <a:spLocks noChangeArrowheads="1"/>
          </p:cNvSpPr>
          <p:nvPr/>
        </p:nvSpPr>
        <p:spPr bwMode="auto">
          <a:xfrm>
            <a:off x="4824413" y="5894274"/>
            <a:ext cx="2051050" cy="277813"/>
          </a:xfrm>
          <a:prstGeom prst="rect">
            <a:avLst/>
          </a:prstGeom>
          <a:solidFill>
            <a:schemeClr val="bg1"/>
          </a:solidFill>
          <a:ln w="9525">
            <a:noFill/>
            <a:miter lim="800000"/>
            <a:headEnd/>
            <a:tailEnd/>
          </a:ln>
        </p:spPr>
        <p:txBody>
          <a:bodyPr wrap="none">
            <a:spAutoFit/>
          </a:bodyPr>
          <a:lstStyle/>
          <a:p>
            <a:r>
              <a:rPr lang="da-DK" dirty="0"/>
              <a:t>High adaptive capacity  </a:t>
            </a:r>
            <a:endParaRPr lang="en-US" dirty="0"/>
          </a:p>
        </p:txBody>
      </p:sp>
      <p:sp>
        <p:nvSpPr>
          <p:cNvPr id="89" name="TextBox 88"/>
          <p:cNvSpPr txBox="1">
            <a:spLocks noChangeArrowheads="1"/>
          </p:cNvSpPr>
          <p:nvPr/>
        </p:nvSpPr>
        <p:spPr bwMode="auto">
          <a:xfrm>
            <a:off x="1619250" y="5748338"/>
            <a:ext cx="2005013" cy="277812"/>
          </a:xfrm>
          <a:prstGeom prst="rect">
            <a:avLst/>
          </a:prstGeom>
          <a:solidFill>
            <a:srgbClr val="FF9966"/>
          </a:solidFill>
          <a:ln w="9525">
            <a:solidFill>
              <a:schemeClr val="tx1"/>
            </a:solidFill>
            <a:miter lim="800000"/>
            <a:headEnd/>
            <a:tailEnd/>
          </a:ln>
        </p:spPr>
        <p:txBody>
          <a:bodyPr wrap="none">
            <a:spAutoFit/>
          </a:bodyPr>
          <a:lstStyle/>
          <a:p>
            <a:r>
              <a:rPr lang="da-DK"/>
              <a:t>Low adaptive capacity  </a:t>
            </a:r>
            <a:endParaRPr lang="en-US"/>
          </a:p>
        </p:txBody>
      </p:sp>
      <p:sp>
        <p:nvSpPr>
          <p:cNvPr id="90" name="TextBox 89"/>
          <p:cNvSpPr txBox="1">
            <a:spLocks noChangeArrowheads="1"/>
          </p:cNvSpPr>
          <p:nvPr/>
        </p:nvSpPr>
        <p:spPr bwMode="auto">
          <a:xfrm>
            <a:off x="1404938" y="6381750"/>
            <a:ext cx="1657350" cy="276225"/>
          </a:xfrm>
          <a:prstGeom prst="rect">
            <a:avLst/>
          </a:prstGeom>
          <a:solidFill>
            <a:srgbClr val="FF9966"/>
          </a:solidFill>
          <a:ln w="9525">
            <a:solidFill>
              <a:schemeClr val="tx1"/>
            </a:solidFill>
            <a:miter lim="800000"/>
            <a:headEnd/>
            <a:tailEnd/>
          </a:ln>
        </p:spPr>
        <p:txBody>
          <a:bodyPr wrap="none">
            <a:spAutoFit/>
          </a:bodyPr>
          <a:lstStyle/>
          <a:p>
            <a:r>
              <a:rPr lang="da-DK"/>
              <a:t>High Vulnerability  </a:t>
            </a:r>
            <a:endParaRPr lang="en-US"/>
          </a:p>
        </p:txBody>
      </p:sp>
      <p:grpSp>
        <p:nvGrpSpPr>
          <p:cNvPr id="14" name="Group 83"/>
          <p:cNvGrpSpPr/>
          <p:nvPr/>
        </p:nvGrpSpPr>
        <p:grpSpPr>
          <a:xfrm>
            <a:off x="1149805" y="5195387"/>
            <a:ext cx="360040" cy="432048"/>
            <a:chOff x="611560" y="5111473"/>
            <a:chExt cx="864096" cy="981823"/>
          </a:xfrm>
          <a:solidFill>
            <a:schemeClr val="bg1"/>
          </a:solidFill>
        </p:grpSpPr>
        <p:sp>
          <p:nvSpPr>
            <p:cNvPr id="76" name="Rectangle 75"/>
            <p:cNvSpPr/>
            <p:nvPr/>
          </p:nvSpPr>
          <p:spPr bwMode="auto">
            <a:xfrm>
              <a:off x="611560" y="5589240"/>
              <a:ext cx="864096" cy="504056"/>
            </a:xfrm>
            <a:prstGeom prst="rect">
              <a:avLst/>
            </a:prstGeom>
            <a:grpFill/>
            <a:ln w="9525" cap="flat" cmpd="sng" algn="ctr">
              <a:solidFill>
                <a:schemeClr val="tx1"/>
              </a:solidFill>
              <a:prstDash val="solid"/>
              <a:round/>
              <a:headEnd type="none" w="med" len="med"/>
              <a:tailEnd type="none" w="med" len="med"/>
            </a:ln>
            <a:effectLst/>
          </p:spPr>
          <p:txBody>
            <a:bodyPr anchor="ctr"/>
            <a:lstStyle/>
            <a:p>
              <a:pPr marL="3175">
                <a:defRPr/>
              </a:pPr>
              <a:endParaRPr lang="en-US">
                <a:latin typeface="Verdana" pitchFamily="34" charset="0"/>
                <a:ea typeface="+mn-ea"/>
              </a:endParaRPr>
            </a:p>
          </p:txBody>
        </p:sp>
        <p:sp>
          <p:nvSpPr>
            <p:cNvPr id="77" name="Isosceles Triangle 76"/>
            <p:cNvSpPr/>
            <p:nvPr/>
          </p:nvSpPr>
          <p:spPr bwMode="auto">
            <a:xfrm>
              <a:off x="611560" y="5111473"/>
              <a:ext cx="864096" cy="477767"/>
            </a:xfrm>
            <a:prstGeom prst="triangle">
              <a:avLst/>
            </a:prstGeom>
            <a:grpFill/>
            <a:ln w="9525" cap="flat" cmpd="sng" algn="ctr">
              <a:solidFill>
                <a:schemeClr val="tx1"/>
              </a:solidFill>
              <a:prstDash val="solid"/>
              <a:round/>
              <a:headEnd type="none" w="med" len="med"/>
              <a:tailEnd type="none" w="med" len="med"/>
            </a:ln>
            <a:effectLst/>
          </p:spPr>
          <p:txBody>
            <a:bodyPr anchor="ctr"/>
            <a:lstStyle/>
            <a:p>
              <a:pPr marL="3175">
                <a:defRPr/>
              </a:pPr>
              <a:endParaRPr lang="en-US">
                <a:latin typeface="Verdana" pitchFamily="34" charset="0"/>
                <a:ea typeface="+mn-ea"/>
              </a:endParaRPr>
            </a:p>
          </p:txBody>
        </p:sp>
        <p:sp>
          <p:nvSpPr>
            <p:cNvPr id="82" name="Rectangle 81"/>
            <p:cNvSpPr/>
            <p:nvPr/>
          </p:nvSpPr>
          <p:spPr bwMode="auto">
            <a:xfrm>
              <a:off x="971600" y="5877272"/>
              <a:ext cx="144016" cy="216024"/>
            </a:xfrm>
            <a:prstGeom prst="rect">
              <a:avLst/>
            </a:prstGeom>
            <a:grpFill/>
            <a:ln w="9525" cap="flat" cmpd="sng" algn="ctr">
              <a:solidFill>
                <a:schemeClr val="tx1"/>
              </a:solidFill>
              <a:prstDash val="solid"/>
              <a:round/>
              <a:headEnd type="none" w="med" len="med"/>
              <a:tailEnd type="none" w="med" len="med"/>
            </a:ln>
            <a:effectLst/>
          </p:spPr>
          <p:txBody>
            <a:bodyPr anchor="ctr"/>
            <a:lstStyle/>
            <a:p>
              <a:pPr marL="3175">
                <a:defRPr/>
              </a:pPr>
              <a:endParaRPr lang="en-US">
                <a:latin typeface="Verdana" pitchFamily="34" charset="0"/>
                <a:ea typeface="+mn-ea"/>
              </a:endParaRPr>
            </a:p>
          </p:txBody>
        </p:sp>
      </p:grpSp>
      <p:pic>
        <p:nvPicPr>
          <p:cNvPr id="58" name="Picture 57" descr="okavango-delta2.jpg"/>
          <p:cNvPicPr>
            <a:picLocks noChangeAspect="1"/>
          </p:cNvPicPr>
          <p:nvPr/>
        </p:nvPicPr>
        <p:blipFill>
          <a:blip r:embed="rId5" cstate="print"/>
          <a:stretch>
            <a:fillRect/>
          </a:stretch>
        </p:blipFill>
        <p:spPr>
          <a:xfrm>
            <a:off x="6627968" y="3184634"/>
            <a:ext cx="2058831" cy="1119351"/>
          </a:xfrm>
          <a:prstGeom prst="rect">
            <a:avLst/>
          </a:prstGeom>
        </p:spPr>
      </p:pic>
      <p:pic>
        <p:nvPicPr>
          <p:cNvPr id="2" name="Picture 1"/>
          <p:cNvPicPr>
            <a:picLocks noChangeAspect="1"/>
          </p:cNvPicPr>
          <p:nvPr/>
        </p:nvPicPr>
        <p:blipFill rotWithShape="1">
          <a:blip r:embed="rId6" cstate="print">
            <a:extLst>
              <a:ext uri="{28A0092B-C50C-407E-A947-70E740481C1C}">
                <a14:useLocalDpi xmlns:a14="http://schemas.microsoft.com/office/drawing/2010/main" xmlns="" val="0"/>
              </a:ext>
            </a:extLst>
          </a:blip>
          <a:srcRect l="14061" t="18740" b="19596"/>
          <a:stretch/>
        </p:blipFill>
        <p:spPr>
          <a:xfrm>
            <a:off x="1554163" y="4773220"/>
            <a:ext cx="1649412" cy="886493"/>
          </a:xfrm>
          <a:prstGeom prst="rect">
            <a:avLst/>
          </a:prstGeom>
        </p:spPr>
      </p:pic>
      <p:pic>
        <p:nvPicPr>
          <p:cNvPr id="3" name="Picture 2"/>
          <p:cNvPicPr>
            <a:picLocks noChangeAspect="1"/>
          </p:cNvPicPr>
          <p:nvPr/>
        </p:nvPicPr>
        <p:blipFill rotWithShape="1">
          <a:blip r:embed="rId7" cstate="print">
            <a:extLst>
              <a:ext uri="{28A0092B-C50C-407E-A947-70E740481C1C}">
                <a14:useLocalDpi xmlns:a14="http://schemas.microsoft.com/office/drawing/2010/main" xmlns="" val="0"/>
              </a:ext>
            </a:extLst>
          </a:blip>
          <a:srcRect r="47668" b="28198"/>
          <a:stretch/>
        </p:blipFill>
        <p:spPr>
          <a:xfrm>
            <a:off x="5167347" y="4828783"/>
            <a:ext cx="1291011" cy="1026634"/>
          </a:xfrm>
          <a:prstGeom prst="rect">
            <a:avLst/>
          </a:prstGeom>
        </p:spPr>
      </p:pic>
      <p:cxnSp>
        <p:nvCxnSpPr>
          <p:cNvPr id="59" name="Straight Arrow Connector 58"/>
          <p:cNvCxnSpPr>
            <a:cxnSpLocks noChangeShapeType="1"/>
          </p:cNvCxnSpPr>
          <p:nvPr/>
        </p:nvCxnSpPr>
        <p:spPr bwMode="auto">
          <a:xfrm>
            <a:off x="4606925" y="5105400"/>
            <a:ext cx="477286" cy="554313"/>
          </a:xfrm>
          <a:prstGeom prst="straightConnector1">
            <a:avLst/>
          </a:prstGeom>
          <a:noFill/>
          <a:ln w="9525">
            <a:solidFill>
              <a:schemeClr val="tx1"/>
            </a:solidFill>
            <a:round/>
            <a:headEnd/>
            <a:tailEnd type="arrow" w="med" len="med"/>
          </a:ln>
        </p:spPr>
      </p:cxnSp>
      <p:sp>
        <p:nvSpPr>
          <p:cNvPr id="4" name="Slide Number Placeholder 3"/>
          <p:cNvSpPr>
            <a:spLocks noGrp="1"/>
          </p:cNvSpPr>
          <p:nvPr>
            <p:ph type="sldNum" sz="quarter" idx="12"/>
          </p:nvPr>
        </p:nvSpPr>
        <p:spPr/>
        <p:txBody>
          <a:bodyPr/>
          <a:lstStyle/>
          <a:p>
            <a:pPr>
              <a:defRPr/>
            </a:pPr>
            <a:fld id="{35BD4F4F-7C66-4CAD-8C29-49E6D36B0242}" type="slidenum">
              <a:rPr lang="en-GB" smtClean="0"/>
              <a:pPr>
                <a:defRPr/>
              </a:pPr>
              <a:t>11</a:t>
            </a:fld>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89"/>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88"/>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90"/>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91"/>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91"/>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59"/>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4" descr="woman-sitting-on-fence.jpg"/>
          <p:cNvPicPr>
            <a:picLocks noChangeAspect="1"/>
          </p:cNvPicPr>
          <p:nvPr/>
        </p:nvPicPr>
        <p:blipFill>
          <a:blip r:embed="rId3" cstate="print"/>
          <a:srcRect b="8240"/>
          <a:stretch>
            <a:fillRect/>
          </a:stretch>
        </p:blipFill>
        <p:spPr bwMode="auto">
          <a:xfrm>
            <a:off x="0" y="533400"/>
            <a:ext cx="9144000" cy="6324600"/>
          </a:xfrm>
          <a:prstGeom prst="rect">
            <a:avLst/>
          </a:prstGeom>
          <a:noFill/>
          <a:ln w="9525">
            <a:noFill/>
            <a:miter lim="800000"/>
            <a:headEnd/>
            <a:tailEnd/>
          </a:ln>
        </p:spPr>
      </p:pic>
      <p:sp>
        <p:nvSpPr>
          <p:cNvPr id="29699" name="Rounded Rectangular Callout 19"/>
          <p:cNvSpPr>
            <a:spLocks noChangeArrowheads="1"/>
          </p:cNvSpPr>
          <p:nvPr/>
        </p:nvSpPr>
        <p:spPr bwMode="auto">
          <a:xfrm>
            <a:off x="5562600" y="1549400"/>
            <a:ext cx="3048000" cy="1193800"/>
          </a:xfrm>
          <a:prstGeom prst="wedgeRoundRectCallout">
            <a:avLst>
              <a:gd name="adj1" fmla="val -57273"/>
              <a:gd name="adj2" fmla="val -25801"/>
              <a:gd name="adj3" fmla="val 16667"/>
            </a:avLst>
          </a:prstGeom>
          <a:solidFill>
            <a:schemeClr val="bg1"/>
          </a:solidFill>
          <a:ln w="9525">
            <a:solidFill>
              <a:schemeClr val="tx1"/>
            </a:solidFill>
            <a:round/>
            <a:headEnd/>
            <a:tailEnd/>
          </a:ln>
        </p:spPr>
        <p:txBody>
          <a:bodyPr lIns="90000" tIns="46800" rIns="90000" bIns="46800" anchor="ctr">
            <a:spAutoFit/>
          </a:bodyPr>
          <a:lstStyle/>
          <a:p>
            <a:r>
              <a:rPr lang="en-US" sz="1600" b="1">
                <a:solidFill>
                  <a:schemeClr val="tx1"/>
                </a:solidFill>
                <a:latin typeface="Arial" charset="0"/>
                <a:cs typeface="Arial" charset="0"/>
              </a:rPr>
              <a:t>4.Acknowledgement</a:t>
            </a:r>
            <a:r>
              <a:rPr lang="en-US" sz="1600">
                <a:solidFill>
                  <a:schemeClr val="tx1"/>
                </a:solidFill>
                <a:latin typeface="Arial" charset="0"/>
                <a:cs typeface="Arial" charset="0"/>
              </a:rPr>
              <a:t>: “Climate Change is a potential problem, but too distant in the future to worry about.”</a:t>
            </a:r>
          </a:p>
        </p:txBody>
      </p:sp>
      <p:sp>
        <p:nvSpPr>
          <p:cNvPr id="29700" name="Rounded Rectangular Callout 21"/>
          <p:cNvSpPr>
            <a:spLocks noChangeArrowheads="1"/>
          </p:cNvSpPr>
          <p:nvPr/>
        </p:nvSpPr>
        <p:spPr bwMode="auto">
          <a:xfrm flipH="1">
            <a:off x="152400" y="1560513"/>
            <a:ext cx="3810000" cy="649287"/>
          </a:xfrm>
          <a:prstGeom prst="wedgeRoundRectCallout">
            <a:avLst>
              <a:gd name="adj1" fmla="val -57435"/>
              <a:gd name="adj2" fmla="val 32718"/>
              <a:gd name="adj3" fmla="val 16667"/>
            </a:avLst>
          </a:prstGeom>
          <a:solidFill>
            <a:schemeClr val="bg1"/>
          </a:solidFill>
          <a:ln w="9525">
            <a:solidFill>
              <a:schemeClr val="tx1"/>
            </a:solidFill>
            <a:round/>
            <a:headEnd/>
            <a:tailEnd/>
          </a:ln>
        </p:spPr>
        <p:txBody>
          <a:bodyPr lIns="90000" tIns="46800" rIns="90000" bIns="46800" anchor="ctr">
            <a:spAutoFit/>
          </a:bodyPr>
          <a:lstStyle/>
          <a:p>
            <a:pPr algn="r"/>
            <a:r>
              <a:rPr lang="en-US" sz="1600" b="1">
                <a:solidFill>
                  <a:schemeClr val="tx1"/>
                </a:solidFill>
                <a:latin typeface="Arial" charset="0"/>
                <a:cs typeface="Arial" charset="0"/>
              </a:rPr>
              <a:t>3.Denial</a:t>
            </a:r>
            <a:r>
              <a:rPr lang="en-US" sz="1600">
                <a:solidFill>
                  <a:schemeClr val="tx1"/>
                </a:solidFill>
                <a:latin typeface="Arial" charset="0"/>
                <a:cs typeface="Arial" charset="0"/>
              </a:rPr>
              <a:t>: “I don’t care. Do not constrain my freedom to act as I like!”</a:t>
            </a:r>
          </a:p>
        </p:txBody>
      </p:sp>
      <p:sp>
        <p:nvSpPr>
          <p:cNvPr id="29701" name="Rounded Rectangular Callout 20"/>
          <p:cNvSpPr>
            <a:spLocks noChangeArrowheads="1"/>
          </p:cNvSpPr>
          <p:nvPr/>
        </p:nvSpPr>
        <p:spPr bwMode="auto">
          <a:xfrm flipH="1">
            <a:off x="0" y="646113"/>
            <a:ext cx="3581400" cy="649287"/>
          </a:xfrm>
          <a:prstGeom prst="wedgeRoundRectCallout">
            <a:avLst>
              <a:gd name="adj1" fmla="val -47801"/>
              <a:gd name="adj2" fmla="val 78773"/>
              <a:gd name="adj3" fmla="val 16667"/>
            </a:avLst>
          </a:prstGeom>
          <a:solidFill>
            <a:schemeClr val="bg1"/>
          </a:solidFill>
          <a:ln w="9525">
            <a:solidFill>
              <a:schemeClr val="tx1"/>
            </a:solidFill>
            <a:round/>
            <a:headEnd/>
            <a:tailEnd/>
          </a:ln>
        </p:spPr>
        <p:txBody>
          <a:bodyPr lIns="90000" tIns="46800" rIns="90000" bIns="46800" anchor="ctr">
            <a:spAutoFit/>
          </a:bodyPr>
          <a:lstStyle/>
          <a:p>
            <a:pPr algn="r"/>
            <a:r>
              <a:rPr lang="en-US" sz="1600" b="1">
                <a:solidFill>
                  <a:schemeClr val="tx1"/>
                </a:solidFill>
                <a:latin typeface="Arial" charset="0"/>
                <a:cs typeface="Arial" charset="0"/>
              </a:rPr>
              <a:t>1.Ignorance:</a:t>
            </a:r>
            <a:r>
              <a:rPr lang="en-US" sz="1600">
                <a:latin typeface="Arial" charset="0"/>
                <a:cs typeface="Arial" charset="0"/>
              </a:rPr>
              <a:t>- </a:t>
            </a:r>
            <a:r>
              <a:rPr lang="en-US" sz="1600">
                <a:solidFill>
                  <a:schemeClr val="tx1"/>
                </a:solidFill>
                <a:latin typeface="Arial" charset="0"/>
                <a:cs typeface="Arial" charset="0"/>
              </a:rPr>
              <a:t>“Global Warming? Climate Change? What’s that?”</a:t>
            </a:r>
          </a:p>
        </p:txBody>
      </p:sp>
      <p:sp>
        <p:nvSpPr>
          <p:cNvPr id="29702" name="Rounded Rectangular Callout 15"/>
          <p:cNvSpPr>
            <a:spLocks noChangeArrowheads="1"/>
          </p:cNvSpPr>
          <p:nvPr/>
        </p:nvSpPr>
        <p:spPr bwMode="auto">
          <a:xfrm>
            <a:off x="3657600" y="722313"/>
            <a:ext cx="4953000" cy="649287"/>
          </a:xfrm>
          <a:prstGeom prst="wedgeRoundRectCallout">
            <a:avLst>
              <a:gd name="adj1" fmla="val -32481"/>
              <a:gd name="adj2" fmla="val 77500"/>
              <a:gd name="adj3" fmla="val 16667"/>
            </a:avLst>
          </a:prstGeom>
          <a:solidFill>
            <a:schemeClr val="bg1"/>
          </a:solidFill>
          <a:ln w="9525">
            <a:solidFill>
              <a:schemeClr val="tx1"/>
            </a:solidFill>
            <a:round/>
            <a:headEnd/>
            <a:tailEnd/>
          </a:ln>
        </p:spPr>
        <p:txBody>
          <a:bodyPr lIns="90000" tIns="46800" rIns="90000" bIns="46800" anchor="ctr">
            <a:spAutoFit/>
          </a:bodyPr>
          <a:lstStyle/>
          <a:p>
            <a:r>
              <a:rPr lang="en-US" sz="1600" b="1">
                <a:solidFill>
                  <a:schemeClr val="tx1"/>
                </a:solidFill>
                <a:latin typeface="Arial" charset="0"/>
                <a:cs typeface="Arial" charset="0"/>
              </a:rPr>
              <a:t>2.Agnosticism: </a:t>
            </a:r>
            <a:r>
              <a:rPr lang="en-US" sz="1600">
                <a:solidFill>
                  <a:schemeClr val="tx1"/>
                </a:solidFill>
                <a:latin typeface="Arial" charset="0"/>
                <a:cs typeface="Arial" charset="0"/>
              </a:rPr>
              <a:t>“I’m quite confused. Arguments are contradictory. We can’t know.”</a:t>
            </a:r>
          </a:p>
        </p:txBody>
      </p:sp>
      <p:sp>
        <p:nvSpPr>
          <p:cNvPr id="29703" name="Rounded Rectangular Callout 16"/>
          <p:cNvSpPr>
            <a:spLocks noChangeArrowheads="1"/>
          </p:cNvSpPr>
          <p:nvPr/>
        </p:nvSpPr>
        <p:spPr bwMode="auto">
          <a:xfrm flipH="1">
            <a:off x="76200" y="2362200"/>
            <a:ext cx="3886200" cy="922338"/>
          </a:xfrm>
          <a:prstGeom prst="wedgeRoundRectCallout">
            <a:avLst>
              <a:gd name="adj1" fmla="val -54171"/>
              <a:gd name="adj2" fmla="val -30806"/>
              <a:gd name="adj3" fmla="val 16667"/>
            </a:avLst>
          </a:prstGeom>
          <a:solidFill>
            <a:schemeClr val="bg1"/>
          </a:solidFill>
          <a:ln w="9525">
            <a:solidFill>
              <a:schemeClr val="tx1"/>
            </a:solidFill>
            <a:round/>
            <a:headEnd/>
            <a:tailEnd/>
          </a:ln>
        </p:spPr>
        <p:txBody>
          <a:bodyPr lIns="90000" tIns="46800" rIns="90000" bIns="46800" anchor="ctr">
            <a:spAutoFit/>
          </a:bodyPr>
          <a:lstStyle/>
          <a:p>
            <a:pPr algn="r"/>
            <a:r>
              <a:rPr lang="en-US" sz="1600" b="1">
                <a:solidFill>
                  <a:schemeClr val="tx1"/>
                </a:solidFill>
                <a:latin typeface="Arial" charset="0"/>
                <a:cs typeface="Arial" charset="0"/>
              </a:rPr>
              <a:t>5.Consciousness: </a:t>
            </a:r>
            <a:r>
              <a:rPr lang="en-US" sz="1600">
                <a:solidFill>
                  <a:schemeClr val="tx1"/>
                </a:solidFill>
                <a:latin typeface="Arial" charset="0"/>
                <a:cs typeface="Arial" charset="0"/>
              </a:rPr>
              <a:t>“Climate Change is definitely a problem that needs addressing once the recession is over.”</a:t>
            </a:r>
          </a:p>
        </p:txBody>
      </p:sp>
      <p:sp>
        <p:nvSpPr>
          <p:cNvPr id="8" name="Rounded Rectangular Callout 7"/>
          <p:cNvSpPr/>
          <p:nvPr/>
        </p:nvSpPr>
        <p:spPr bwMode="auto">
          <a:xfrm>
            <a:off x="6172200" y="2895600"/>
            <a:ext cx="2514600" cy="2284413"/>
          </a:xfrm>
          <a:prstGeom prst="wedgeRoundRectCallout">
            <a:avLst>
              <a:gd name="adj1" fmla="val -60539"/>
              <a:gd name="adj2" fmla="val -38686"/>
              <a:gd name="adj3" fmla="val 16667"/>
            </a:avLst>
          </a:prstGeom>
          <a:solidFill>
            <a:schemeClr val="bg1"/>
          </a:solidFill>
          <a:ln w="9525" cap="flat" cmpd="sng" algn="ctr">
            <a:solidFill>
              <a:schemeClr val="tx1"/>
            </a:solidFill>
            <a:prstDash val="solid"/>
            <a:round/>
            <a:headEnd type="none" w="med" len="med"/>
            <a:tailEnd type="none" w="med" len="med"/>
          </a:ln>
          <a:effectLst/>
        </p:spPr>
        <p:txBody>
          <a:bodyPr lIns="90000" tIns="46800" rIns="90000" bIns="46800" anchor="ctr">
            <a:spAutoFit/>
          </a:bodyPr>
          <a:lstStyle/>
          <a:p>
            <a:pPr>
              <a:defRPr/>
            </a:pPr>
            <a:r>
              <a:rPr lang="en-US" sz="1600" b="1">
                <a:solidFill>
                  <a:schemeClr val="tx1"/>
                </a:solidFill>
                <a:latin typeface="Arial" charset="0"/>
                <a:cs typeface="Arial" charset="0"/>
              </a:rPr>
              <a:t>6.Action: </a:t>
            </a:r>
            <a:r>
              <a:rPr lang="en-US" sz="1600">
                <a:solidFill>
                  <a:schemeClr val="tx1"/>
                </a:solidFill>
                <a:latin typeface="Arial" charset="0"/>
                <a:cs typeface="Arial" charset="0"/>
              </a:rPr>
              <a:t>“Global warming needs urgent global agreement and immediate mitigation &amp; adaptation actions. If so, less than 2°C temperature rise is still manageable.”</a:t>
            </a:r>
          </a:p>
        </p:txBody>
      </p:sp>
      <p:sp>
        <p:nvSpPr>
          <p:cNvPr id="29705" name="Rounded Rectangular Callout 18"/>
          <p:cNvSpPr>
            <a:spLocks noChangeArrowheads="1"/>
          </p:cNvSpPr>
          <p:nvPr/>
        </p:nvSpPr>
        <p:spPr bwMode="auto">
          <a:xfrm flipH="1">
            <a:off x="381000" y="3459163"/>
            <a:ext cx="3124200" cy="2011362"/>
          </a:xfrm>
          <a:prstGeom prst="wedgeRoundRectCallout">
            <a:avLst>
              <a:gd name="adj1" fmla="val -35949"/>
              <a:gd name="adj2" fmla="val -59898"/>
              <a:gd name="adj3" fmla="val 16667"/>
            </a:avLst>
          </a:prstGeom>
          <a:solidFill>
            <a:schemeClr val="bg1"/>
          </a:solidFill>
          <a:ln w="9525">
            <a:solidFill>
              <a:schemeClr val="tx1"/>
            </a:solidFill>
            <a:round/>
            <a:headEnd/>
            <a:tailEnd/>
          </a:ln>
        </p:spPr>
        <p:txBody>
          <a:bodyPr lIns="90000" tIns="46800" rIns="90000" bIns="46800" anchor="ctr">
            <a:spAutoFit/>
          </a:bodyPr>
          <a:lstStyle/>
          <a:p>
            <a:pPr algn="r"/>
            <a:r>
              <a:rPr lang="en-US" sz="1600" b="1" dirty="0">
                <a:solidFill>
                  <a:schemeClr val="tx1"/>
                </a:solidFill>
                <a:latin typeface="Arial" charset="0"/>
                <a:cs typeface="Arial" charset="0"/>
              </a:rPr>
              <a:t>7.Concern:</a:t>
            </a:r>
            <a:r>
              <a:rPr lang="en-US" sz="1600" dirty="0">
                <a:solidFill>
                  <a:schemeClr val="tx1"/>
                </a:solidFill>
                <a:latin typeface="Arial" charset="0"/>
                <a:cs typeface="Arial" charset="0"/>
              </a:rPr>
              <a:t> “Reactions are too slow. A rise of less than </a:t>
            </a:r>
            <a:r>
              <a:rPr lang="en-US" sz="1600" dirty="0" smtClean="0">
                <a:solidFill>
                  <a:schemeClr val="tx1"/>
                </a:solidFill>
                <a:latin typeface="Arial" charset="0"/>
                <a:cs typeface="Arial" charset="0"/>
              </a:rPr>
              <a:t>2°C </a:t>
            </a:r>
            <a:r>
              <a:rPr lang="en-US" sz="1600" dirty="0">
                <a:solidFill>
                  <a:schemeClr val="tx1"/>
                </a:solidFill>
                <a:latin typeface="Arial" charset="0"/>
                <a:cs typeface="Arial" charset="0"/>
              </a:rPr>
              <a:t>is probably no longer feasible. Warming may well become uncontrollable; food and water increasingly scarce.”</a:t>
            </a:r>
          </a:p>
        </p:txBody>
      </p:sp>
      <p:sp>
        <p:nvSpPr>
          <p:cNvPr id="29706" name="Rounded Rectangular Callout 22"/>
          <p:cNvSpPr>
            <a:spLocks noChangeArrowheads="1"/>
          </p:cNvSpPr>
          <p:nvPr/>
        </p:nvSpPr>
        <p:spPr bwMode="auto">
          <a:xfrm flipH="1">
            <a:off x="304800" y="5554663"/>
            <a:ext cx="5334000" cy="922337"/>
          </a:xfrm>
          <a:prstGeom prst="wedgeRoundRectCallout">
            <a:avLst>
              <a:gd name="adj1" fmla="val -31991"/>
              <a:gd name="adj2" fmla="val -78750"/>
              <a:gd name="adj3" fmla="val 16667"/>
            </a:avLst>
          </a:prstGeom>
          <a:solidFill>
            <a:schemeClr val="bg1"/>
          </a:solidFill>
          <a:ln w="9525">
            <a:solidFill>
              <a:schemeClr val="tx1"/>
            </a:solidFill>
            <a:round/>
            <a:headEnd/>
            <a:tailEnd/>
          </a:ln>
        </p:spPr>
        <p:txBody>
          <a:bodyPr lIns="90000" tIns="46800" rIns="90000" bIns="46800" anchor="ctr">
            <a:spAutoFit/>
          </a:bodyPr>
          <a:lstStyle/>
          <a:p>
            <a:pPr algn="r"/>
            <a:r>
              <a:rPr lang="en-US" sz="1600" b="1">
                <a:solidFill>
                  <a:schemeClr val="tx1"/>
                </a:solidFill>
                <a:latin typeface="Arial" charset="0"/>
                <a:cs typeface="Arial" charset="0"/>
              </a:rPr>
              <a:t>8.Worries :</a:t>
            </a:r>
            <a:r>
              <a:rPr lang="en-US" sz="1600">
                <a:solidFill>
                  <a:schemeClr val="tx1"/>
                </a:solidFill>
                <a:latin typeface="Arial" charset="0"/>
                <a:cs typeface="Arial" charset="0"/>
              </a:rPr>
              <a:t>“Whatever we do, mean temperature will reach at least 5°C above present. Populations will decline: some people may survive in the extreme north.”</a:t>
            </a:r>
          </a:p>
        </p:txBody>
      </p:sp>
      <p:sp>
        <p:nvSpPr>
          <p:cNvPr id="29707" name="Rounded Rectangular Callout 23"/>
          <p:cNvSpPr>
            <a:spLocks noChangeArrowheads="1"/>
          </p:cNvSpPr>
          <p:nvPr/>
        </p:nvSpPr>
        <p:spPr bwMode="auto">
          <a:xfrm>
            <a:off x="6096000" y="5359400"/>
            <a:ext cx="2362200" cy="1193800"/>
          </a:xfrm>
          <a:prstGeom prst="wedgeRoundRectCallout">
            <a:avLst>
              <a:gd name="adj1" fmla="val -72343"/>
              <a:gd name="adj2" fmla="val -61861"/>
              <a:gd name="adj3" fmla="val 16667"/>
            </a:avLst>
          </a:prstGeom>
          <a:solidFill>
            <a:schemeClr val="bg1"/>
          </a:solidFill>
          <a:ln w="9525">
            <a:solidFill>
              <a:schemeClr val="tx1"/>
            </a:solidFill>
            <a:round/>
            <a:headEnd/>
            <a:tailEnd/>
          </a:ln>
        </p:spPr>
        <p:txBody>
          <a:bodyPr lIns="90000" tIns="46800" rIns="90000" bIns="46800" anchor="ctr">
            <a:spAutoFit/>
          </a:bodyPr>
          <a:lstStyle/>
          <a:p>
            <a:r>
              <a:rPr lang="en-US" sz="1600" b="1">
                <a:solidFill>
                  <a:schemeClr val="tx1"/>
                </a:solidFill>
                <a:latin typeface="Arial" charset="0"/>
                <a:cs typeface="Arial" charset="0"/>
              </a:rPr>
              <a:t>9.Fatalism:</a:t>
            </a:r>
            <a:r>
              <a:rPr lang="en-US" sz="1600">
                <a:solidFill>
                  <a:schemeClr val="tx1"/>
                </a:solidFill>
                <a:latin typeface="Arial" charset="0"/>
                <a:cs typeface="Arial" charset="0"/>
              </a:rPr>
              <a:t>“Life on earth is doomed. Our planet won’t recover: it will die.”</a:t>
            </a:r>
          </a:p>
        </p:txBody>
      </p:sp>
      <p:sp>
        <p:nvSpPr>
          <p:cNvPr id="29708" name="TextBox 25"/>
          <p:cNvSpPr txBox="1">
            <a:spLocks noChangeArrowheads="1"/>
          </p:cNvSpPr>
          <p:nvPr/>
        </p:nvSpPr>
        <p:spPr bwMode="auto">
          <a:xfrm>
            <a:off x="8613775" y="303213"/>
            <a:ext cx="185738" cy="369887"/>
          </a:xfrm>
          <a:prstGeom prst="rect">
            <a:avLst/>
          </a:prstGeom>
          <a:noFill/>
          <a:ln w="9525">
            <a:noFill/>
            <a:miter lim="800000"/>
            <a:headEnd/>
            <a:tailEnd/>
          </a:ln>
        </p:spPr>
        <p:txBody>
          <a:bodyPr wrap="none">
            <a:spAutoFit/>
          </a:bodyPr>
          <a:lstStyle/>
          <a:p>
            <a:pPr algn="ctr"/>
            <a:endParaRPr lang="en-US"/>
          </a:p>
        </p:txBody>
      </p:sp>
      <p:sp>
        <p:nvSpPr>
          <p:cNvPr id="29709" name="Rectangle 26"/>
          <p:cNvSpPr>
            <a:spLocks noChangeArrowheads="1"/>
          </p:cNvSpPr>
          <p:nvPr/>
        </p:nvSpPr>
        <p:spPr bwMode="auto">
          <a:xfrm>
            <a:off x="0" y="0"/>
            <a:ext cx="9144000" cy="533400"/>
          </a:xfrm>
          <a:prstGeom prst="rect">
            <a:avLst/>
          </a:prstGeom>
          <a:solidFill>
            <a:srgbClr val="FFD624">
              <a:alpha val="20000"/>
            </a:srgbClr>
          </a:solidFill>
          <a:ln w="9525">
            <a:solidFill>
              <a:srgbClr val="000000"/>
            </a:solidFill>
            <a:miter lim="800000"/>
            <a:headEnd/>
            <a:tailEnd/>
          </a:ln>
          <a:effectLst>
            <a:outerShdw blurRad="63500" dist="20000" dir="5400000" rotWithShape="0">
              <a:srgbClr val="000000">
                <a:alpha val="37999"/>
              </a:srgbClr>
            </a:outerShdw>
          </a:effectLst>
        </p:spPr>
        <p:txBody>
          <a:bodyPr wrap="none" lIns="90000" tIns="46800" rIns="90000" bIns="46800" anchor="ctr">
            <a:spAutoFit/>
          </a:bodyPr>
          <a:lstStyle/>
          <a:p>
            <a:pPr algn="ctr">
              <a:defRPr/>
            </a:pPr>
            <a:endParaRPr lang="en-US">
              <a:solidFill>
                <a:schemeClr val="dk1"/>
              </a:solidFill>
              <a:latin typeface="+mn-lt"/>
              <a:ea typeface="+mn-ea"/>
            </a:endParaRPr>
          </a:p>
        </p:txBody>
      </p:sp>
      <p:sp>
        <p:nvSpPr>
          <p:cNvPr id="29710" name="TextBox 2"/>
          <p:cNvSpPr txBox="1">
            <a:spLocks noChangeArrowheads="1"/>
          </p:cNvSpPr>
          <p:nvPr/>
        </p:nvSpPr>
        <p:spPr bwMode="auto">
          <a:xfrm>
            <a:off x="0" y="0"/>
            <a:ext cx="9144000" cy="630942"/>
          </a:xfrm>
          <a:prstGeom prst="rect">
            <a:avLst/>
          </a:prstGeom>
          <a:solidFill>
            <a:srgbClr val="FFE285"/>
          </a:solidFill>
          <a:ln w="9525">
            <a:noFill/>
            <a:miter lim="800000"/>
            <a:headEnd/>
            <a:tailEnd/>
          </a:ln>
        </p:spPr>
        <p:txBody>
          <a:bodyPr>
            <a:spAutoFit/>
          </a:bodyPr>
          <a:lstStyle/>
          <a:p>
            <a:pPr algn="ctr"/>
            <a:r>
              <a:rPr lang="da-DK" sz="1800" b="1" dirty="0" err="1"/>
              <a:t>Activity</a:t>
            </a:r>
            <a:r>
              <a:rPr lang="da-DK" sz="1800" b="1" dirty="0"/>
              <a:t> 2 - Global Warming Quiz -  </a:t>
            </a:r>
            <a:r>
              <a:rPr lang="da-DK" sz="1800" b="1" dirty="0" err="1"/>
              <a:t>Where</a:t>
            </a:r>
            <a:r>
              <a:rPr lang="da-DK" sz="1800" b="1" dirty="0"/>
              <a:t> do </a:t>
            </a:r>
            <a:r>
              <a:rPr lang="da-DK" sz="1800" b="1" dirty="0" err="1"/>
              <a:t>you</a:t>
            </a:r>
            <a:r>
              <a:rPr lang="da-DK" sz="1800" b="1" dirty="0"/>
              <a:t> stand ?</a:t>
            </a:r>
          </a:p>
          <a:p>
            <a:pPr algn="ctr"/>
            <a:r>
              <a:rPr lang="da-DK" sz="1700" b="1" dirty="0">
                <a:solidFill>
                  <a:schemeClr val="tx1"/>
                </a:solidFill>
              </a:rPr>
              <a:t> </a:t>
            </a:r>
          </a:p>
        </p:txBody>
      </p:sp>
      <p:sp>
        <p:nvSpPr>
          <p:cNvPr id="2" name="Slide Number Placeholder 1"/>
          <p:cNvSpPr>
            <a:spLocks noGrp="1"/>
          </p:cNvSpPr>
          <p:nvPr>
            <p:ph type="sldNum" sz="quarter" idx="12"/>
          </p:nvPr>
        </p:nvSpPr>
        <p:spPr/>
        <p:txBody>
          <a:bodyPr/>
          <a:lstStyle/>
          <a:p>
            <a:pPr>
              <a:defRPr/>
            </a:pPr>
            <a:fld id="{0AD28D7E-D476-4DCA-ADF6-176CB3ACEA03}" type="slidenum">
              <a:rPr lang="en-GB" smtClean="0"/>
              <a:pPr>
                <a:defRPr/>
              </a:pPr>
              <a:t>12</a:t>
            </a:fld>
            <a:endParaRPr lang="en-GB"/>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ChangeArrowheads="1"/>
          </p:cNvSpPr>
          <p:nvPr/>
        </p:nvSpPr>
        <p:spPr bwMode="auto">
          <a:xfrm>
            <a:off x="432686" y="1263993"/>
            <a:ext cx="8981954" cy="553998"/>
          </a:xfrm>
          <a:prstGeom prst="rect">
            <a:avLst/>
          </a:prstGeom>
          <a:noFill/>
          <a:ln w="9525">
            <a:noFill/>
            <a:miter lim="800000"/>
            <a:headEnd/>
            <a:tailEnd/>
          </a:ln>
        </p:spPr>
        <p:txBody>
          <a:bodyPr wrap="square" anchor="ctr">
            <a:spAutoFit/>
          </a:bodyPr>
          <a:lstStyle/>
          <a:p>
            <a:pPr marL="1588" indent="-1588"/>
            <a:r>
              <a:rPr lang="en-GB" sz="3000" b="1" dirty="0" smtClean="0"/>
              <a:t>Addressing climate change (1)</a:t>
            </a:r>
            <a:endParaRPr lang="en-GB" sz="3000" b="1" dirty="0"/>
          </a:p>
        </p:txBody>
      </p:sp>
      <p:sp>
        <p:nvSpPr>
          <p:cNvPr id="31748" name="Rectangle 6"/>
          <p:cNvSpPr>
            <a:spLocks noChangeArrowheads="1"/>
          </p:cNvSpPr>
          <p:nvPr/>
        </p:nvSpPr>
        <p:spPr bwMode="auto">
          <a:xfrm>
            <a:off x="304800" y="4504500"/>
            <a:ext cx="8559800" cy="1035050"/>
          </a:xfrm>
          <a:prstGeom prst="rect">
            <a:avLst/>
          </a:prstGeom>
          <a:noFill/>
          <a:ln w="9525">
            <a:noFill/>
            <a:miter lim="800000"/>
            <a:headEnd/>
            <a:tailEnd/>
          </a:ln>
        </p:spPr>
        <p:txBody>
          <a:bodyPr lIns="0" tIns="0" rIns="0" bIns="0">
            <a:spAutoFit/>
          </a:bodyPr>
          <a:lstStyle/>
          <a:p>
            <a:pPr marL="376238" indent="-376238" algn="ctr" defTabSz="957263" eaLnBrk="0" hangingPunct="0">
              <a:lnSpc>
                <a:spcPct val="120000"/>
              </a:lnSpc>
              <a:buFont typeface="Times" charset="0"/>
              <a:buNone/>
            </a:pPr>
            <a:r>
              <a:rPr lang="en-US" sz="2800" b="1" dirty="0">
                <a:solidFill>
                  <a:srgbClr val="FF0000"/>
                </a:solidFill>
              </a:rPr>
              <a:t>Plan for 4º C</a:t>
            </a:r>
            <a:r>
              <a:rPr lang="en-US" sz="2800" b="1" dirty="0">
                <a:solidFill>
                  <a:schemeClr val="tx1"/>
                </a:solidFill>
              </a:rPr>
              <a:t> </a:t>
            </a:r>
          </a:p>
          <a:p>
            <a:pPr marL="376238" indent="-376238" algn="ctr" defTabSz="957263" eaLnBrk="0" hangingPunct="0">
              <a:lnSpc>
                <a:spcPct val="120000"/>
              </a:lnSpc>
              <a:buFont typeface="Times" charset="0"/>
              <a:buNone/>
            </a:pPr>
            <a:r>
              <a:rPr lang="en-US" sz="2800" dirty="0"/>
              <a:t>Adaptation</a:t>
            </a:r>
            <a:endParaRPr lang="en-US" sz="2400" b="1" baseline="30000" dirty="0"/>
          </a:p>
        </p:txBody>
      </p:sp>
      <p:pic>
        <p:nvPicPr>
          <p:cNvPr id="6" name="Picture 5" descr="Screen shot 2013-03-18 at 23.49.45.png"/>
          <p:cNvPicPr>
            <a:picLocks noChangeAspect="1"/>
          </p:cNvPicPr>
          <p:nvPr/>
        </p:nvPicPr>
        <p:blipFill>
          <a:blip r:embed="rId3" cstate="print"/>
          <a:stretch>
            <a:fillRect/>
          </a:stretch>
        </p:blipFill>
        <p:spPr>
          <a:xfrm>
            <a:off x="6588250" y="3628600"/>
            <a:ext cx="2115732" cy="2647950"/>
          </a:xfrm>
          <a:prstGeom prst="rect">
            <a:avLst/>
          </a:prstGeom>
        </p:spPr>
      </p:pic>
      <p:sp>
        <p:nvSpPr>
          <p:cNvPr id="31747" name="Rectangle 3"/>
          <p:cNvSpPr>
            <a:spLocks noChangeArrowheads="1"/>
          </p:cNvSpPr>
          <p:nvPr/>
        </p:nvSpPr>
        <p:spPr bwMode="auto">
          <a:xfrm>
            <a:off x="228600" y="2972700"/>
            <a:ext cx="8648700" cy="1035050"/>
          </a:xfrm>
          <a:prstGeom prst="rect">
            <a:avLst/>
          </a:prstGeom>
          <a:noFill/>
          <a:ln w="9525">
            <a:noFill/>
            <a:miter lim="800000"/>
            <a:headEnd/>
            <a:tailEnd/>
          </a:ln>
        </p:spPr>
        <p:txBody>
          <a:bodyPr lIns="0" tIns="0" rIns="0" bIns="0">
            <a:spAutoFit/>
          </a:bodyPr>
          <a:lstStyle/>
          <a:p>
            <a:pPr marL="376238" indent="-376238" algn="ctr" defTabSz="957263" eaLnBrk="0" hangingPunct="0">
              <a:lnSpc>
                <a:spcPct val="120000"/>
              </a:lnSpc>
              <a:buFont typeface="Times" charset="0"/>
              <a:buNone/>
            </a:pPr>
            <a:r>
              <a:rPr lang="en-US" sz="2800" b="1" dirty="0">
                <a:solidFill>
                  <a:srgbClr val="FF0000"/>
                </a:solidFill>
              </a:rPr>
              <a:t>Aim for 2º C</a:t>
            </a:r>
            <a:r>
              <a:rPr lang="en-US" sz="2800" b="1" dirty="0">
                <a:solidFill>
                  <a:schemeClr val="tx1"/>
                </a:solidFill>
              </a:rPr>
              <a:t> </a:t>
            </a:r>
          </a:p>
          <a:p>
            <a:pPr marL="376238" indent="-376238" algn="ctr" defTabSz="957263" eaLnBrk="0" hangingPunct="0">
              <a:lnSpc>
                <a:spcPct val="120000"/>
              </a:lnSpc>
              <a:buFont typeface="Times" charset="0"/>
              <a:buNone/>
            </a:pPr>
            <a:r>
              <a:rPr lang="en-US" sz="2800" dirty="0"/>
              <a:t>Mitigation, low-carbon development</a:t>
            </a:r>
            <a:endParaRPr lang="en-US" sz="2400" b="1" baseline="30000" dirty="0"/>
          </a:p>
        </p:txBody>
      </p:sp>
      <p:sp>
        <p:nvSpPr>
          <p:cNvPr id="2" name="Slide Number Placeholder 1"/>
          <p:cNvSpPr>
            <a:spLocks noGrp="1"/>
          </p:cNvSpPr>
          <p:nvPr>
            <p:ph type="sldNum" sz="quarter" idx="12"/>
          </p:nvPr>
        </p:nvSpPr>
        <p:spPr/>
        <p:txBody>
          <a:bodyPr/>
          <a:lstStyle/>
          <a:p>
            <a:pPr>
              <a:defRPr/>
            </a:pPr>
            <a:fld id="{916DAE1D-D462-48BA-9F61-E8A0C1C51B5A}" type="slidenum">
              <a:rPr lang="en-GB" smtClean="0"/>
              <a:pPr>
                <a:defRPr/>
              </a:pPr>
              <a:t>13</a:t>
            </a:fld>
            <a:endParaRPr lang="en-GB"/>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82550" y="1254939"/>
            <a:ext cx="7775575" cy="553998"/>
          </a:xfrm>
          <a:prstGeom prst="rect">
            <a:avLst/>
          </a:prstGeom>
          <a:noFill/>
          <a:ln w="9525">
            <a:noFill/>
            <a:miter lim="800000"/>
            <a:headEnd/>
            <a:tailEnd/>
          </a:ln>
        </p:spPr>
        <p:txBody>
          <a:bodyPr anchor="ctr">
            <a:spAutoFit/>
          </a:bodyPr>
          <a:lstStyle/>
          <a:p>
            <a:pPr marL="1588" indent="-1588"/>
            <a:r>
              <a:rPr lang="en-GB" sz="3000" b="1" dirty="0"/>
              <a:t>    Addressing climate </a:t>
            </a:r>
            <a:r>
              <a:rPr lang="en-GB" sz="3000" b="1" dirty="0" smtClean="0"/>
              <a:t>change (2)</a:t>
            </a:r>
            <a:endParaRPr lang="en-GB" sz="3000" b="1" dirty="0"/>
          </a:p>
        </p:txBody>
      </p:sp>
      <p:sp>
        <p:nvSpPr>
          <p:cNvPr id="66563" name="Rectangle 3"/>
          <p:cNvSpPr>
            <a:spLocks noChangeArrowheads="1"/>
          </p:cNvSpPr>
          <p:nvPr/>
        </p:nvSpPr>
        <p:spPr bwMode="auto">
          <a:xfrm>
            <a:off x="555624" y="4375354"/>
            <a:ext cx="7483475" cy="2326791"/>
          </a:xfrm>
          <a:prstGeom prst="rect">
            <a:avLst/>
          </a:prstGeom>
          <a:noFill/>
          <a:ln w="9525">
            <a:noFill/>
            <a:miter lim="800000"/>
            <a:headEnd/>
            <a:tailEnd/>
          </a:ln>
        </p:spPr>
        <p:txBody>
          <a:bodyPr wrap="square" lIns="0" tIns="0" rIns="0" bIns="0">
            <a:spAutoFit/>
          </a:bodyPr>
          <a:lstStyle/>
          <a:p>
            <a:pPr marL="376238" indent="-376238" defTabSz="957263" eaLnBrk="0" hangingPunct="0">
              <a:lnSpc>
                <a:spcPct val="120000"/>
              </a:lnSpc>
              <a:buFont typeface="Times" charset="0"/>
              <a:buNone/>
            </a:pPr>
            <a:endParaRPr lang="en-US" sz="1800" b="1" dirty="0" smtClean="0"/>
          </a:p>
          <a:p>
            <a:pPr marL="376238" indent="-376238" defTabSz="957263" eaLnBrk="0" hangingPunct="0">
              <a:lnSpc>
                <a:spcPct val="120000"/>
              </a:lnSpc>
              <a:buFont typeface="Times" charset="0"/>
              <a:buNone/>
            </a:pPr>
            <a:r>
              <a:rPr lang="en-US" sz="1800" b="1" dirty="0" smtClean="0"/>
              <a:t>Adaptation</a:t>
            </a:r>
            <a:endParaRPr lang="en-US" sz="1800" b="1" dirty="0"/>
          </a:p>
          <a:p>
            <a:pPr marL="376238" indent="-376238" defTabSz="957263" eaLnBrk="0" hangingPunct="0">
              <a:lnSpc>
                <a:spcPct val="120000"/>
              </a:lnSpc>
              <a:buFont typeface="Times" charset="0"/>
              <a:buChar char="•"/>
            </a:pPr>
            <a:r>
              <a:rPr lang="en-US" sz="1800" dirty="0"/>
              <a:t>Improving resilience to climate change </a:t>
            </a:r>
            <a:r>
              <a:rPr lang="en-US" sz="1800" dirty="0" smtClean="0"/>
              <a:t>and its </a:t>
            </a:r>
            <a:r>
              <a:rPr lang="en-US" sz="1800" dirty="0"/>
              <a:t>impacts</a:t>
            </a:r>
          </a:p>
          <a:p>
            <a:pPr marL="376238" indent="-376238" defTabSz="957263" eaLnBrk="0" hangingPunct="0">
              <a:lnSpc>
                <a:spcPct val="120000"/>
              </a:lnSpc>
              <a:buFont typeface="Times" charset="0"/>
              <a:buChar char="•"/>
            </a:pPr>
            <a:r>
              <a:rPr lang="en-US" sz="1800" dirty="0"/>
              <a:t>All countries, particularly poor, vulnerable, LDCs </a:t>
            </a:r>
            <a:r>
              <a:rPr lang="en-US" sz="1800" dirty="0" smtClean="0"/>
              <a:t>and SIDS</a:t>
            </a:r>
            <a:endParaRPr lang="en-US" sz="1800" dirty="0"/>
          </a:p>
          <a:p>
            <a:pPr marL="376238" indent="-376238" defTabSz="957263" eaLnBrk="0" hangingPunct="0">
              <a:lnSpc>
                <a:spcPct val="120000"/>
              </a:lnSpc>
              <a:buFont typeface="Times" charset="0"/>
              <a:buChar char="•"/>
            </a:pPr>
            <a:r>
              <a:rPr lang="en-US" sz="1800" dirty="0" smtClean="0"/>
              <a:t>Importance of mainstreaming</a:t>
            </a:r>
          </a:p>
          <a:p>
            <a:pPr marL="376238" indent="-376238" defTabSz="957263" eaLnBrk="0" hangingPunct="0">
              <a:lnSpc>
                <a:spcPct val="120000"/>
              </a:lnSpc>
              <a:buFont typeface="Times" charset="0"/>
              <a:buChar char="•"/>
            </a:pPr>
            <a:r>
              <a:rPr lang="en-US" sz="1800" dirty="0" smtClean="0"/>
              <a:t>Emerging </a:t>
            </a:r>
            <a:r>
              <a:rPr lang="en-US" sz="1800" dirty="0"/>
              <a:t>funds (e.g. adaptation </a:t>
            </a:r>
            <a:r>
              <a:rPr lang="en-US" sz="1800" dirty="0" smtClean="0"/>
              <a:t>fund)</a:t>
            </a:r>
          </a:p>
          <a:p>
            <a:pPr marL="376238" indent="-376238" defTabSz="957263" eaLnBrk="0" hangingPunct="0">
              <a:lnSpc>
                <a:spcPct val="120000"/>
              </a:lnSpc>
              <a:buFont typeface="Times" charset="0"/>
              <a:buChar char="•"/>
            </a:pPr>
            <a:r>
              <a:rPr lang="en-US" sz="1800" dirty="0" smtClean="0"/>
              <a:t>Global Climate Change Alliance</a:t>
            </a:r>
            <a:endParaRPr lang="en-US" sz="1800" dirty="0"/>
          </a:p>
        </p:txBody>
      </p:sp>
      <p:sp>
        <p:nvSpPr>
          <p:cNvPr id="66564" name="Rectangle 4"/>
          <p:cNvSpPr>
            <a:spLocks noChangeArrowheads="1"/>
          </p:cNvSpPr>
          <p:nvPr/>
        </p:nvSpPr>
        <p:spPr bwMode="auto">
          <a:xfrm>
            <a:off x="558800" y="4868863"/>
            <a:ext cx="8064500" cy="296862"/>
          </a:xfrm>
          <a:prstGeom prst="rect">
            <a:avLst/>
          </a:prstGeom>
          <a:noFill/>
          <a:ln w="9525">
            <a:noFill/>
            <a:miter lim="800000"/>
            <a:headEnd/>
            <a:tailEnd/>
          </a:ln>
        </p:spPr>
        <p:txBody>
          <a:bodyPr lIns="0" tIns="0" rIns="0" bIns="0">
            <a:spAutoFit/>
          </a:bodyPr>
          <a:lstStyle/>
          <a:p>
            <a:pPr marL="376238" indent="-376238" defTabSz="957263" eaLnBrk="0" hangingPunct="0">
              <a:lnSpc>
                <a:spcPct val="120000"/>
              </a:lnSpc>
              <a:buFont typeface="Times" charset="0"/>
              <a:buNone/>
            </a:pPr>
            <a:r>
              <a:rPr lang="en-US" sz="1800" b="1">
                <a:solidFill>
                  <a:schemeClr val="accent2"/>
                </a:solidFill>
              </a:rPr>
              <a:t>	</a:t>
            </a:r>
            <a:endParaRPr lang="en-US" sz="1800">
              <a:solidFill>
                <a:schemeClr val="accent2"/>
              </a:solidFill>
            </a:endParaRPr>
          </a:p>
        </p:txBody>
      </p:sp>
      <p:sp>
        <p:nvSpPr>
          <p:cNvPr id="30725" name="Rectangle 5"/>
          <p:cNvSpPr>
            <a:spLocks noChangeArrowheads="1"/>
          </p:cNvSpPr>
          <p:nvPr/>
        </p:nvSpPr>
        <p:spPr bwMode="auto">
          <a:xfrm>
            <a:off x="555624" y="1898761"/>
            <a:ext cx="8437905" cy="3314755"/>
          </a:xfrm>
          <a:prstGeom prst="rect">
            <a:avLst/>
          </a:prstGeom>
          <a:noFill/>
          <a:ln w="9525">
            <a:noFill/>
            <a:miter lim="800000"/>
            <a:headEnd/>
            <a:tailEnd/>
          </a:ln>
        </p:spPr>
        <p:txBody>
          <a:bodyPr wrap="square" lIns="0" tIns="0" rIns="0" bIns="0">
            <a:spAutoFit/>
          </a:bodyPr>
          <a:lstStyle/>
          <a:p>
            <a:pPr marL="376238" indent="-376238" defTabSz="957263" eaLnBrk="0" hangingPunct="0">
              <a:lnSpc>
                <a:spcPct val="120000"/>
              </a:lnSpc>
            </a:pPr>
            <a:r>
              <a:rPr lang="en-GB" sz="1800" b="1" dirty="0" smtClean="0"/>
              <a:t>Mitigation</a:t>
            </a:r>
          </a:p>
          <a:p>
            <a:pPr marL="376238" indent="-376238" defTabSz="957263" eaLnBrk="0" hangingPunct="0">
              <a:lnSpc>
                <a:spcPct val="120000"/>
              </a:lnSpc>
              <a:buFont typeface="Times" charset="0"/>
              <a:buChar char="•"/>
            </a:pPr>
            <a:r>
              <a:rPr lang="en-GB" sz="1800" dirty="0" smtClean="0"/>
              <a:t>Reducing emissions that drive climate change</a:t>
            </a:r>
          </a:p>
          <a:p>
            <a:pPr marL="376238" indent="-376238" defTabSz="957263" eaLnBrk="0" hangingPunct="0">
              <a:lnSpc>
                <a:spcPct val="120000"/>
              </a:lnSpc>
              <a:buFont typeface="Times" charset="0"/>
              <a:buChar char="•"/>
            </a:pPr>
            <a:r>
              <a:rPr lang="en-GB" sz="1800" dirty="0" smtClean="0"/>
              <a:t>Industrialised and rapidly industrialising country focus</a:t>
            </a:r>
          </a:p>
          <a:p>
            <a:pPr marL="376238" indent="-376238" defTabSz="957263" eaLnBrk="0" hangingPunct="0">
              <a:lnSpc>
                <a:spcPct val="120000"/>
              </a:lnSpc>
              <a:buFont typeface="Times" charset="0"/>
              <a:buChar char="•"/>
            </a:pPr>
            <a:r>
              <a:rPr lang="en-GB" sz="1800" dirty="0" smtClean="0"/>
              <a:t>Transition to low carbon economy</a:t>
            </a:r>
          </a:p>
          <a:p>
            <a:pPr marL="376238" indent="-376238" defTabSz="957263" eaLnBrk="0" hangingPunct="0">
              <a:lnSpc>
                <a:spcPct val="120000"/>
              </a:lnSpc>
              <a:buFont typeface="Times" charset="0"/>
              <a:buChar char="•"/>
            </a:pPr>
            <a:r>
              <a:rPr lang="en-GB" sz="1800" dirty="0" smtClean="0"/>
              <a:t>Clean Development Mechanism (CDM)</a:t>
            </a:r>
          </a:p>
          <a:p>
            <a:pPr marL="376238" indent="-376238" defTabSz="957263" eaLnBrk="0" hangingPunct="0">
              <a:lnSpc>
                <a:spcPct val="120000"/>
              </a:lnSpc>
              <a:buFont typeface="Times" charset="0"/>
              <a:buChar char="•"/>
            </a:pPr>
            <a:r>
              <a:rPr lang="en-GB" sz="1800" dirty="0" smtClean="0"/>
              <a:t>Reducing Emissions from Deforestation and Forest Degradation (REDD)</a:t>
            </a:r>
          </a:p>
          <a:p>
            <a:pPr marL="376238" indent="-376238" defTabSz="957263" eaLnBrk="0" hangingPunct="0">
              <a:lnSpc>
                <a:spcPct val="120000"/>
              </a:lnSpc>
              <a:buFont typeface="Times" charset="0"/>
              <a:buChar char="•"/>
            </a:pPr>
            <a:r>
              <a:rPr lang="en-GB" sz="1800" dirty="0" smtClean="0"/>
              <a:t>Forest Law Enforcement Governance and Trade (FLEGT)</a:t>
            </a:r>
          </a:p>
          <a:p>
            <a:pPr marL="376238" indent="-376238" defTabSz="957263" eaLnBrk="0" hangingPunct="0">
              <a:lnSpc>
                <a:spcPct val="120000"/>
              </a:lnSpc>
              <a:buFont typeface="Times" charset="0"/>
              <a:buChar char="•"/>
            </a:pPr>
            <a:endParaRPr lang="en-GB" sz="1800" dirty="0" smtClean="0"/>
          </a:p>
          <a:p>
            <a:pPr marL="376238" indent="-376238" defTabSz="957263" eaLnBrk="0" hangingPunct="0">
              <a:lnSpc>
                <a:spcPct val="120000"/>
              </a:lnSpc>
              <a:buFont typeface="Times" charset="0"/>
              <a:buChar char="•"/>
            </a:pPr>
            <a:endParaRPr lang="en-GB" sz="1800" dirty="0"/>
          </a:p>
        </p:txBody>
      </p:sp>
      <p:sp>
        <p:nvSpPr>
          <p:cNvPr id="2" name="Slide Number Placeholder 1"/>
          <p:cNvSpPr>
            <a:spLocks noGrp="1"/>
          </p:cNvSpPr>
          <p:nvPr>
            <p:ph type="sldNum" sz="quarter" idx="12"/>
          </p:nvPr>
        </p:nvSpPr>
        <p:spPr/>
        <p:txBody>
          <a:bodyPr/>
          <a:lstStyle/>
          <a:p>
            <a:pPr>
              <a:defRPr/>
            </a:pPr>
            <a:fld id="{916DAE1D-D462-48BA-9F61-E8A0C1C51B5A}" type="slidenum">
              <a:rPr lang="en-GB" smtClean="0"/>
              <a:pPr>
                <a:defRPr/>
              </a:pPr>
              <a:t>14</a:t>
            </a:fld>
            <a:endParaRPr lang="en-GB"/>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656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65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3" grpId="0" autoUpdateAnimBg="0"/>
      <p:bldP spid="66564"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82550" y="1174731"/>
            <a:ext cx="7775575" cy="553998"/>
          </a:xfrm>
          <a:prstGeom prst="rect">
            <a:avLst/>
          </a:prstGeom>
          <a:noFill/>
          <a:ln w="9525">
            <a:noFill/>
            <a:miter lim="800000"/>
            <a:headEnd/>
            <a:tailEnd/>
          </a:ln>
        </p:spPr>
        <p:txBody>
          <a:bodyPr anchor="ctr">
            <a:spAutoFit/>
          </a:bodyPr>
          <a:lstStyle/>
          <a:p>
            <a:pPr marL="1588" indent="-1588"/>
            <a:r>
              <a:rPr lang="en-GB" sz="3000" b="1" dirty="0"/>
              <a:t>    </a:t>
            </a:r>
            <a:r>
              <a:rPr lang="en-GB" sz="3000" b="1" dirty="0" smtClean="0"/>
              <a:t>Linkages – REDD and FLEGT</a:t>
            </a:r>
          </a:p>
        </p:txBody>
      </p:sp>
      <p:sp>
        <p:nvSpPr>
          <p:cNvPr id="66564" name="Rectangle 4"/>
          <p:cNvSpPr>
            <a:spLocks noChangeArrowheads="1"/>
          </p:cNvSpPr>
          <p:nvPr/>
        </p:nvSpPr>
        <p:spPr bwMode="auto">
          <a:xfrm>
            <a:off x="612272" y="5229799"/>
            <a:ext cx="8064500" cy="296862"/>
          </a:xfrm>
          <a:prstGeom prst="rect">
            <a:avLst/>
          </a:prstGeom>
          <a:noFill/>
          <a:ln w="9525">
            <a:noFill/>
            <a:miter lim="800000"/>
            <a:headEnd/>
            <a:tailEnd/>
          </a:ln>
        </p:spPr>
        <p:txBody>
          <a:bodyPr lIns="0" tIns="0" rIns="0" bIns="0">
            <a:spAutoFit/>
          </a:bodyPr>
          <a:lstStyle/>
          <a:p>
            <a:pPr marL="376238" indent="-376238" defTabSz="957263" eaLnBrk="0" hangingPunct="0">
              <a:lnSpc>
                <a:spcPct val="120000"/>
              </a:lnSpc>
              <a:buFont typeface="Times" charset="0"/>
              <a:buNone/>
            </a:pPr>
            <a:r>
              <a:rPr lang="en-US" sz="1800" b="1">
                <a:solidFill>
                  <a:schemeClr val="accent2"/>
                </a:solidFill>
              </a:rPr>
              <a:t>	</a:t>
            </a:r>
            <a:endParaRPr lang="en-US" sz="1800">
              <a:solidFill>
                <a:schemeClr val="accent2"/>
              </a:solidFill>
            </a:endParaRPr>
          </a:p>
        </p:txBody>
      </p:sp>
      <p:sp>
        <p:nvSpPr>
          <p:cNvPr id="2" name="Slide Number Placeholder 1"/>
          <p:cNvSpPr>
            <a:spLocks noGrp="1"/>
          </p:cNvSpPr>
          <p:nvPr>
            <p:ph type="sldNum" sz="quarter" idx="12"/>
          </p:nvPr>
        </p:nvSpPr>
        <p:spPr>
          <a:xfrm>
            <a:off x="6753724" y="6381750"/>
            <a:ext cx="2133600" cy="476250"/>
          </a:xfrm>
          <a:noFill/>
        </p:spPr>
        <p:txBody>
          <a:bodyPr/>
          <a:lstStyle/>
          <a:p>
            <a:pPr>
              <a:defRPr/>
            </a:pPr>
            <a:fld id="{916DAE1D-D462-48BA-9F61-E8A0C1C51B5A}" type="slidenum">
              <a:rPr lang="en-GB" smtClean="0"/>
              <a:pPr>
                <a:defRPr/>
              </a:pPr>
              <a:t>15</a:t>
            </a:fld>
            <a:endParaRPr lang="en-GB"/>
          </a:p>
        </p:txBody>
      </p:sp>
      <p:sp>
        <p:nvSpPr>
          <p:cNvPr id="3" name="Rounded Rectangle 2"/>
          <p:cNvSpPr/>
          <p:nvPr/>
        </p:nvSpPr>
        <p:spPr bwMode="auto">
          <a:xfrm>
            <a:off x="5026529" y="2326100"/>
            <a:ext cx="3545300" cy="483952"/>
          </a:xfrm>
          <a:prstGeom prst="roundRect">
            <a:avLst/>
          </a:prstGeom>
          <a:solidFill>
            <a:srgbClr val="99FF99"/>
          </a:solidFill>
          <a:ln w="9525" cap="flat" cmpd="sng" algn="ctr">
            <a:noFill/>
            <a:prstDash val="solid"/>
            <a:round/>
            <a:headEnd type="none" w="med" len="med"/>
            <a:tailEnd type="none" w="med" len="med"/>
          </a:ln>
          <a:effectLst>
            <a:innerShdw blurRad="63500" dist="50800" dir="13500000">
              <a:schemeClr val="accent1">
                <a:lumMod val="75000"/>
                <a:alpha val="50000"/>
              </a:schemeClr>
            </a:innerShdw>
          </a:effectLst>
        </p:spPr>
        <p:txBody>
          <a:bodyPr vert="horz" wrap="square" lIns="91440" tIns="45720" rIns="91440" bIns="45720" numCol="1" rtlCol="0" anchor="ctr" anchorCtr="0" compatLnSpc="1">
            <a:prstTxWarp prst="textNoShape">
              <a:avLst/>
            </a:prstTxWarp>
          </a:bodyPr>
          <a:lstStyle/>
          <a:p>
            <a:pPr marL="3175" marR="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rgbClr val="0F5494"/>
                </a:solidFill>
                <a:effectLst/>
                <a:latin typeface="Verdana" pitchFamily="34" charset="0"/>
              </a:rPr>
              <a:t>Illegal logging /</a:t>
            </a:r>
            <a:r>
              <a:rPr kumimoji="0" lang="en-GB" sz="1400" b="0" i="0" u="none" strike="noStrike" cap="none" normalizeH="0" dirty="0" smtClean="0">
                <a:ln>
                  <a:noFill/>
                </a:ln>
                <a:solidFill>
                  <a:srgbClr val="0F5494"/>
                </a:solidFill>
                <a:effectLst/>
                <a:latin typeface="Verdana" pitchFamily="34" charset="0"/>
              </a:rPr>
              <a:t> deforestation</a:t>
            </a:r>
            <a:endParaRPr kumimoji="0" lang="en-GB" sz="1400" b="0" i="0" u="none" strike="noStrike" cap="none" normalizeH="0" baseline="0" dirty="0" smtClean="0">
              <a:ln>
                <a:noFill/>
              </a:ln>
              <a:solidFill>
                <a:srgbClr val="0F5494"/>
              </a:solidFill>
              <a:effectLst/>
              <a:latin typeface="Verdana" pitchFamily="34" charset="0"/>
            </a:endParaRPr>
          </a:p>
        </p:txBody>
      </p:sp>
      <p:sp>
        <p:nvSpPr>
          <p:cNvPr id="8" name="Rounded Rectangle 7"/>
          <p:cNvSpPr/>
          <p:nvPr/>
        </p:nvSpPr>
        <p:spPr bwMode="auto">
          <a:xfrm>
            <a:off x="5031881" y="2973116"/>
            <a:ext cx="3545300" cy="483952"/>
          </a:xfrm>
          <a:prstGeom prst="roundRect">
            <a:avLst/>
          </a:prstGeom>
          <a:solidFill>
            <a:srgbClr val="99FF99"/>
          </a:solidFill>
          <a:ln w="9525" cap="flat" cmpd="sng" algn="ctr">
            <a:noFill/>
            <a:prstDash val="solid"/>
            <a:round/>
            <a:headEnd type="none" w="med" len="med"/>
            <a:tailEnd type="none" w="med" len="med"/>
          </a:ln>
          <a:effectLst>
            <a:innerShdw blurRad="63500" dist="50800" dir="13500000">
              <a:schemeClr val="accent1">
                <a:lumMod val="75000"/>
                <a:alpha val="50000"/>
              </a:schemeClr>
            </a:innerShdw>
          </a:effectLst>
        </p:spPr>
        <p:txBody>
          <a:bodyPr vert="horz" wrap="square" lIns="91440" tIns="45720" rIns="91440" bIns="45720" numCol="1" rtlCol="0" anchor="ctr" anchorCtr="0" compatLnSpc="1">
            <a:prstTxWarp prst="textNoShape">
              <a:avLst/>
            </a:prstTxWarp>
          </a:bodyPr>
          <a:lstStyle/>
          <a:p>
            <a:pPr marL="3175" marR="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rgbClr val="0F5494"/>
                </a:solidFill>
                <a:effectLst/>
                <a:latin typeface="Verdana" pitchFamily="34" charset="0"/>
              </a:rPr>
              <a:t>Good governance</a:t>
            </a:r>
          </a:p>
          <a:p>
            <a:pPr marL="3175" marR="0" indent="0" algn="ctr" defTabSz="914400" rtl="0" eaLnBrk="1" fontAlgn="base" latinLnBrk="0" hangingPunct="1">
              <a:lnSpc>
                <a:spcPct val="100000"/>
              </a:lnSpc>
              <a:spcBef>
                <a:spcPct val="0"/>
              </a:spcBef>
              <a:spcAft>
                <a:spcPct val="0"/>
              </a:spcAft>
              <a:buClrTx/>
              <a:buSzTx/>
              <a:buFontTx/>
              <a:buNone/>
              <a:tabLst/>
            </a:pPr>
            <a:r>
              <a:rPr kumimoji="0" lang="en-GB" b="0" i="0" u="none" strike="noStrike" cap="none" normalizeH="0" baseline="0" dirty="0" smtClean="0">
                <a:ln>
                  <a:noFill/>
                </a:ln>
                <a:solidFill>
                  <a:srgbClr val="0F5494"/>
                </a:solidFill>
                <a:effectLst/>
                <a:latin typeface="Verdana" pitchFamily="34" charset="0"/>
              </a:rPr>
              <a:t>Participation, law</a:t>
            </a:r>
            <a:r>
              <a:rPr kumimoji="0" lang="en-GB" b="0" i="0" u="none" strike="noStrike" cap="none" normalizeH="0" dirty="0" smtClean="0">
                <a:ln>
                  <a:noFill/>
                </a:ln>
                <a:solidFill>
                  <a:srgbClr val="0F5494"/>
                </a:solidFill>
                <a:effectLst/>
                <a:latin typeface="Verdana" pitchFamily="34" charset="0"/>
              </a:rPr>
              <a:t> </a:t>
            </a:r>
            <a:r>
              <a:rPr kumimoji="0" lang="en-GB" b="0" i="0" u="none" strike="noStrike" cap="none" normalizeH="0" dirty="0" err="1" smtClean="0">
                <a:ln>
                  <a:noFill/>
                </a:ln>
                <a:solidFill>
                  <a:srgbClr val="0F5494"/>
                </a:solidFill>
                <a:effectLst/>
                <a:latin typeface="Verdana" pitchFamily="34" charset="0"/>
              </a:rPr>
              <a:t>enf</a:t>
            </a:r>
            <a:r>
              <a:rPr kumimoji="0" lang="en-GB" b="0" i="0" u="none" strike="noStrike" cap="none" normalizeH="0" dirty="0" smtClean="0">
                <a:ln>
                  <a:noFill/>
                </a:ln>
                <a:solidFill>
                  <a:srgbClr val="0F5494"/>
                </a:solidFill>
                <a:effectLst/>
                <a:latin typeface="Verdana" pitchFamily="34" charset="0"/>
              </a:rPr>
              <a:t>., </a:t>
            </a:r>
            <a:r>
              <a:rPr kumimoji="0" lang="en-GB" b="0" i="0" u="none" strike="noStrike" cap="none" normalizeH="0" dirty="0" err="1" smtClean="0">
                <a:ln>
                  <a:noFill/>
                </a:ln>
                <a:solidFill>
                  <a:srgbClr val="0F5494"/>
                </a:solidFill>
                <a:effectLst/>
                <a:latin typeface="Verdana" pitchFamily="34" charset="0"/>
              </a:rPr>
              <a:t>legisl</a:t>
            </a:r>
            <a:r>
              <a:rPr kumimoji="0" lang="en-GB" b="0" i="0" u="none" strike="noStrike" cap="none" normalizeH="0" dirty="0" smtClean="0">
                <a:ln>
                  <a:noFill/>
                </a:ln>
                <a:solidFill>
                  <a:srgbClr val="0F5494"/>
                </a:solidFill>
                <a:effectLst/>
                <a:latin typeface="Verdana" pitchFamily="34" charset="0"/>
              </a:rPr>
              <a:t>. reform</a:t>
            </a:r>
            <a:endParaRPr kumimoji="0" lang="en-GB" b="0" i="0" u="none" strike="noStrike" cap="none" normalizeH="0" baseline="0" dirty="0" smtClean="0">
              <a:ln>
                <a:noFill/>
              </a:ln>
              <a:solidFill>
                <a:srgbClr val="0F5494"/>
              </a:solidFill>
              <a:effectLst/>
              <a:latin typeface="Verdana" pitchFamily="34" charset="0"/>
            </a:endParaRPr>
          </a:p>
        </p:txBody>
      </p:sp>
      <p:sp>
        <p:nvSpPr>
          <p:cNvPr id="9" name="Rounded Rectangle 8"/>
          <p:cNvSpPr/>
          <p:nvPr/>
        </p:nvSpPr>
        <p:spPr bwMode="auto">
          <a:xfrm>
            <a:off x="5018509" y="3588091"/>
            <a:ext cx="3545300" cy="483952"/>
          </a:xfrm>
          <a:prstGeom prst="roundRect">
            <a:avLst/>
          </a:prstGeom>
          <a:solidFill>
            <a:srgbClr val="99FF99"/>
          </a:solidFill>
          <a:ln w="9525" cap="flat" cmpd="sng" algn="ctr">
            <a:noFill/>
            <a:prstDash val="solid"/>
            <a:round/>
            <a:headEnd type="none" w="med" len="med"/>
            <a:tailEnd type="none" w="med" len="med"/>
          </a:ln>
          <a:effectLst>
            <a:innerShdw blurRad="63500" dist="50800" dir="13500000">
              <a:schemeClr val="accent1">
                <a:lumMod val="75000"/>
                <a:alpha val="50000"/>
              </a:schemeClr>
            </a:innerShdw>
          </a:effectLst>
        </p:spPr>
        <p:txBody>
          <a:bodyPr vert="horz" wrap="square" lIns="91440" tIns="45720" rIns="91440" bIns="45720" numCol="1" rtlCol="0" anchor="ctr" anchorCtr="0" compatLnSpc="1">
            <a:prstTxWarp prst="textNoShape">
              <a:avLst/>
            </a:prstTxWarp>
          </a:bodyPr>
          <a:lstStyle/>
          <a:p>
            <a:pPr marL="3175" marR="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rgbClr val="0F5494"/>
                </a:solidFill>
                <a:effectLst/>
                <a:latin typeface="Verdana" pitchFamily="34" charset="0"/>
              </a:rPr>
              <a:t>Improved community</a:t>
            </a:r>
            <a:r>
              <a:rPr kumimoji="0" lang="en-GB" sz="1400" b="0" i="0" u="none" strike="noStrike" cap="none" normalizeH="0" dirty="0" smtClean="0">
                <a:ln>
                  <a:noFill/>
                </a:ln>
                <a:solidFill>
                  <a:srgbClr val="0F5494"/>
                </a:solidFill>
                <a:effectLst/>
                <a:latin typeface="Verdana" pitchFamily="34" charset="0"/>
              </a:rPr>
              <a:t> access to resources</a:t>
            </a:r>
            <a:endParaRPr kumimoji="0" lang="en-GB" sz="1400" b="0" i="0" u="none" strike="noStrike" cap="none" normalizeH="0" baseline="0" dirty="0" smtClean="0">
              <a:ln>
                <a:noFill/>
              </a:ln>
              <a:solidFill>
                <a:srgbClr val="0F5494"/>
              </a:solidFill>
              <a:effectLst/>
              <a:latin typeface="Verdana" pitchFamily="34" charset="0"/>
            </a:endParaRPr>
          </a:p>
        </p:txBody>
      </p:sp>
      <p:sp>
        <p:nvSpPr>
          <p:cNvPr id="10" name="Rounded Rectangle 9"/>
          <p:cNvSpPr/>
          <p:nvPr/>
        </p:nvSpPr>
        <p:spPr bwMode="auto">
          <a:xfrm>
            <a:off x="5023861" y="4235107"/>
            <a:ext cx="3545300" cy="483952"/>
          </a:xfrm>
          <a:prstGeom prst="roundRect">
            <a:avLst/>
          </a:prstGeom>
          <a:solidFill>
            <a:srgbClr val="99FF99"/>
          </a:solidFill>
          <a:ln w="9525" cap="flat" cmpd="sng" algn="ctr">
            <a:noFill/>
            <a:prstDash val="solid"/>
            <a:round/>
            <a:headEnd type="none" w="med" len="med"/>
            <a:tailEnd type="none" w="med" len="med"/>
          </a:ln>
          <a:effectLst>
            <a:innerShdw blurRad="63500" dist="50800" dir="13500000">
              <a:schemeClr val="accent1">
                <a:lumMod val="75000"/>
                <a:alpha val="50000"/>
              </a:schemeClr>
            </a:innerShdw>
          </a:effectLst>
        </p:spPr>
        <p:txBody>
          <a:bodyPr vert="horz" wrap="square" lIns="91440" tIns="45720" rIns="91440" bIns="45720" numCol="1" rtlCol="0" anchor="ctr" anchorCtr="0" compatLnSpc="1">
            <a:prstTxWarp prst="textNoShape">
              <a:avLst/>
            </a:prstTxWarp>
          </a:bodyPr>
          <a:lstStyle/>
          <a:p>
            <a:pPr marL="3175" marR="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rgbClr val="0F5494"/>
                </a:solidFill>
                <a:effectLst/>
                <a:latin typeface="Verdana" pitchFamily="34" charset="0"/>
              </a:rPr>
              <a:t>Sustainable</a:t>
            </a:r>
            <a:r>
              <a:rPr kumimoji="0" lang="en-GB" sz="1400" b="0" i="0" u="none" strike="noStrike" cap="none" normalizeH="0" dirty="0" smtClean="0">
                <a:ln>
                  <a:noFill/>
                </a:ln>
                <a:solidFill>
                  <a:srgbClr val="0F5494"/>
                </a:solidFill>
                <a:effectLst/>
                <a:latin typeface="Verdana" pitchFamily="34" charset="0"/>
              </a:rPr>
              <a:t> Forest Management</a:t>
            </a:r>
            <a:endParaRPr kumimoji="0" lang="en-GB" sz="1400" b="0" i="0" u="none" strike="noStrike" cap="none" normalizeH="0" baseline="0" dirty="0" smtClean="0">
              <a:ln>
                <a:noFill/>
              </a:ln>
              <a:solidFill>
                <a:srgbClr val="0F5494"/>
              </a:solidFill>
              <a:effectLst/>
              <a:latin typeface="Verdana" pitchFamily="34" charset="0"/>
            </a:endParaRPr>
          </a:p>
        </p:txBody>
      </p:sp>
      <p:sp>
        <p:nvSpPr>
          <p:cNvPr id="11" name="Rounded Rectangle 10"/>
          <p:cNvSpPr/>
          <p:nvPr/>
        </p:nvSpPr>
        <p:spPr bwMode="auto">
          <a:xfrm>
            <a:off x="5037228" y="4898168"/>
            <a:ext cx="3545300" cy="483952"/>
          </a:xfrm>
          <a:prstGeom prst="roundRect">
            <a:avLst/>
          </a:prstGeom>
          <a:solidFill>
            <a:srgbClr val="99FF99"/>
          </a:solidFill>
          <a:ln w="9525" cap="flat" cmpd="sng" algn="ctr">
            <a:noFill/>
            <a:prstDash val="solid"/>
            <a:round/>
            <a:headEnd type="none" w="med" len="med"/>
            <a:tailEnd type="none" w="med" len="med"/>
          </a:ln>
          <a:effectLst>
            <a:innerShdw blurRad="63500" dist="50800" dir="13500000">
              <a:schemeClr val="accent1">
                <a:lumMod val="75000"/>
                <a:alpha val="50000"/>
              </a:schemeClr>
            </a:innerShdw>
          </a:effectLst>
        </p:spPr>
        <p:txBody>
          <a:bodyPr vert="horz" wrap="square" lIns="91440" tIns="45720" rIns="91440" bIns="45720" numCol="1" rtlCol="0" anchor="ctr" anchorCtr="0" compatLnSpc="1">
            <a:prstTxWarp prst="textNoShape">
              <a:avLst/>
            </a:prstTxWarp>
          </a:bodyPr>
          <a:lstStyle/>
          <a:p>
            <a:pPr marL="3175" marR="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rgbClr val="0F5494"/>
                </a:solidFill>
                <a:effectLst/>
                <a:latin typeface="Verdana" pitchFamily="34" charset="0"/>
              </a:rPr>
              <a:t>Responsible and Viable Timber Industry</a:t>
            </a:r>
            <a:endParaRPr kumimoji="0" lang="en-GB" b="0" i="0" u="none" strike="noStrike" cap="none" normalizeH="0" baseline="0" dirty="0" smtClean="0">
              <a:ln>
                <a:noFill/>
              </a:ln>
              <a:solidFill>
                <a:srgbClr val="0F5494"/>
              </a:solidFill>
              <a:effectLst/>
              <a:latin typeface="Verdana" pitchFamily="34" charset="0"/>
            </a:endParaRPr>
          </a:p>
        </p:txBody>
      </p:sp>
      <p:sp>
        <p:nvSpPr>
          <p:cNvPr id="12" name="Rounded Rectangle 11"/>
          <p:cNvSpPr/>
          <p:nvPr/>
        </p:nvSpPr>
        <p:spPr bwMode="auto">
          <a:xfrm>
            <a:off x="5023856" y="5513143"/>
            <a:ext cx="3545300" cy="483952"/>
          </a:xfrm>
          <a:prstGeom prst="roundRect">
            <a:avLst/>
          </a:prstGeom>
          <a:solidFill>
            <a:srgbClr val="99FF99"/>
          </a:solidFill>
          <a:ln w="9525" cap="flat" cmpd="sng" algn="ctr">
            <a:noFill/>
            <a:prstDash val="solid"/>
            <a:round/>
            <a:headEnd type="none" w="med" len="med"/>
            <a:tailEnd type="none" w="med" len="med"/>
          </a:ln>
          <a:effectLst>
            <a:innerShdw blurRad="63500" dist="50800" dir="13500000">
              <a:schemeClr val="accent1">
                <a:lumMod val="75000"/>
                <a:alpha val="50000"/>
              </a:schemeClr>
            </a:innerShdw>
          </a:effectLst>
        </p:spPr>
        <p:txBody>
          <a:bodyPr vert="horz" wrap="square" lIns="91440" tIns="45720" rIns="91440" bIns="45720" numCol="1" rtlCol="0" anchor="ctr" anchorCtr="0" compatLnSpc="1">
            <a:prstTxWarp prst="textNoShape">
              <a:avLst/>
            </a:prstTxWarp>
          </a:bodyPr>
          <a:lstStyle/>
          <a:p>
            <a:pPr marL="3175" marR="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rgbClr val="0F5494"/>
                </a:solidFill>
                <a:effectLst/>
                <a:latin typeface="Verdana" pitchFamily="34" charset="0"/>
              </a:rPr>
              <a:t>REDD Communication Strategy</a:t>
            </a:r>
          </a:p>
        </p:txBody>
      </p:sp>
      <p:sp>
        <p:nvSpPr>
          <p:cNvPr id="13" name="Rounded Rectangle 12"/>
          <p:cNvSpPr/>
          <p:nvPr/>
        </p:nvSpPr>
        <p:spPr bwMode="auto">
          <a:xfrm>
            <a:off x="5029208" y="6160159"/>
            <a:ext cx="3545300" cy="483952"/>
          </a:xfrm>
          <a:prstGeom prst="roundRect">
            <a:avLst/>
          </a:prstGeom>
          <a:solidFill>
            <a:srgbClr val="99FF99"/>
          </a:solidFill>
          <a:ln w="9525" cap="flat" cmpd="sng" algn="ctr">
            <a:noFill/>
            <a:prstDash val="solid"/>
            <a:round/>
            <a:headEnd type="none" w="med" len="med"/>
            <a:tailEnd type="none" w="med" len="med"/>
          </a:ln>
          <a:effectLst>
            <a:innerShdw blurRad="63500" dist="50800" dir="13500000">
              <a:schemeClr val="accent1">
                <a:lumMod val="75000"/>
                <a:alpha val="50000"/>
              </a:schemeClr>
            </a:innerShdw>
          </a:effectLst>
        </p:spPr>
        <p:txBody>
          <a:bodyPr vert="horz" wrap="square" lIns="91440" tIns="45720" rIns="91440" bIns="45720" numCol="1" rtlCol="0" anchor="ctr" anchorCtr="0" compatLnSpc="1">
            <a:prstTxWarp prst="textNoShape">
              <a:avLst/>
            </a:prstTxWarp>
          </a:bodyPr>
          <a:lstStyle/>
          <a:p>
            <a:pPr marL="3175" marR="0" indent="0" algn="ctr" defTabSz="914400" rtl="0" eaLnBrk="1" fontAlgn="base" latinLnBrk="0" hangingPunct="1">
              <a:lnSpc>
                <a:spcPct val="100000"/>
              </a:lnSpc>
              <a:spcBef>
                <a:spcPct val="0"/>
              </a:spcBef>
              <a:spcAft>
                <a:spcPct val="0"/>
              </a:spcAft>
              <a:buClrTx/>
              <a:buSzTx/>
              <a:buFontTx/>
              <a:buNone/>
              <a:tabLst/>
            </a:pPr>
            <a:r>
              <a:rPr lang="en-GB" sz="1400" dirty="0" smtClean="0">
                <a:latin typeface="Verdana" pitchFamily="34" charset="0"/>
              </a:rPr>
              <a:t>REDD MRVs for Stock data</a:t>
            </a:r>
            <a:endParaRPr kumimoji="0" lang="en-GB" b="0" i="0" u="none" strike="noStrike" cap="none" normalizeH="0" baseline="0" dirty="0" smtClean="0">
              <a:ln>
                <a:noFill/>
              </a:ln>
              <a:solidFill>
                <a:srgbClr val="0F5494"/>
              </a:solidFill>
              <a:effectLst/>
              <a:latin typeface="Verdana" pitchFamily="34" charset="0"/>
            </a:endParaRPr>
          </a:p>
        </p:txBody>
      </p:sp>
      <p:sp>
        <p:nvSpPr>
          <p:cNvPr id="14" name="Rounded Rectangle 13"/>
          <p:cNvSpPr/>
          <p:nvPr/>
        </p:nvSpPr>
        <p:spPr bwMode="auto">
          <a:xfrm>
            <a:off x="539833" y="2331453"/>
            <a:ext cx="3545300" cy="483952"/>
          </a:xfrm>
          <a:prstGeom prst="roundRect">
            <a:avLst/>
          </a:prstGeom>
          <a:solidFill>
            <a:srgbClr val="FF7EA7"/>
          </a:solidFill>
          <a:ln w="9525" cap="flat" cmpd="sng" algn="ctr">
            <a:noFill/>
            <a:prstDash val="solid"/>
            <a:round/>
            <a:headEnd type="none" w="med" len="med"/>
            <a:tailEnd type="none" w="med" len="med"/>
          </a:ln>
          <a:effectLst>
            <a:innerShdw blurRad="63500" dist="50800" dir="13500000">
              <a:schemeClr val="accent1">
                <a:lumMod val="75000"/>
                <a:alpha val="50000"/>
              </a:schemeClr>
            </a:innerShdw>
          </a:effectLst>
        </p:spPr>
        <p:txBody>
          <a:bodyPr vert="horz" wrap="square" lIns="91440" tIns="45720" rIns="91440" bIns="45720" numCol="1" rtlCol="0" anchor="ctr" anchorCtr="0" compatLnSpc="1">
            <a:prstTxWarp prst="textNoShape">
              <a:avLst/>
            </a:prstTxWarp>
          </a:bodyPr>
          <a:lstStyle/>
          <a:p>
            <a:pPr marL="3175" marR="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rgbClr val="0F5494"/>
                </a:solidFill>
                <a:effectLst/>
                <a:latin typeface="Verdana" pitchFamily="34" charset="0"/>
              </a:rPr>
              <a:t>Reduced Emission / Deforestation / Degradation</a:t>
            </a:r>
          </a:p>
        </p:txBody>
      </p:sp>
      <p:sp>
        <p:nvSpPr>
          <p:cNvPr id="15" name="Rounded Rectangle 14"/>
          <p:cNvSpPr/>
          <p:nvPr/>
        </p:nvSpPr>
        <p:spPr bwMode="auto">
          <a:xfrm>
            <a:off x="545185" y="2978469"/>
            <a:ext cx="3545300" cy="483952"/>
          </a:xfrm>
          <a:prstGeom prst="roundRect">
            <a:avLst/>
          </a:prstGeom>
          <a:solidFill>
            <a:srgbClr val="FF7EA7"/>
          </a:solidFill>
          <a:ln w="9525" cap="flat" cmpd="sng" algn="ctr">
            <a:noFill/>
            <a:prstDash val="solid"/>
            <a:round/>
            <a:headEnd type="none" w="med" len="med"/>
            <a:tailEnd type="none" w="med" len="med"/>
          </a:ln>
          <a:effectLst>
            <a:innerShdw blurRad="63500" dist="50800" dir="13500000">
              <a:schemeClr val="accent1">
                <a:lumMod val="75000"/>
                <a:alpha val="50000"/>
              </a:schemeClr>
            </a:innerShdw>
          </a:effectLst>
        </p:spPr>
        <p:txBody>
          <a:bodyPr vert="horz" wrap="square" lIns="91440" tIns="45720" rIns="91440" bIns="45720" numCol="1" rtlCol="0" anchor="ctr" anchorCtr="0" compatLnSpc="1">
            <a:prstTxWarp prst="textNoShape">
              <a:avLst/>
            </a:prstTxWarp>
          </a:bodyPr>
          <a:lstStyle/>
          <a:p>
            <a:pPr marL="3175" marR="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rgbClr val="0F5494"/>
                </a:solidFill>
                <a:effectLst/>
                <a:latin typeface="Verdana" pitchFamily="34" charset="0"/>
              </a:rPr>
              <a:t>DDD Focused</a:t>
            </a:r>
            <a:r>
              <a:rPr kumimoji="0" lang="en-GB" sz="1400" b="0" i="0" u="none" strike="noStrike" cap="none" normalizeH="0" dirty="0" smtClean="0">
                <a:ln>
                  <a:noFill/>
                </a:ln>
                <a:solidFill>
                  <a:srgbClr val="0F5494"/>
                </a:solidFill>
                <a:effectLst/>
                <a:latin typeface="Verdana" pitchFamily="34" charset="0"/>
              </a:rPr>
              <a:t> Legislative Reform (process dev. &amp; implementation)</a:t>
            </a:r>
            <a:endParaRPr kumimoji="0" lang="en-GB" b="0" i="0" u="none" strike="noStrike" cap="none" normalizeH="0" baseline="0" dirty="0" smtClean="0">
              <a:ln>
                <a:noFill/>
              </a:ln>
              <a:solidFill>
                <a:srgbClr val="0F5494"/>
              </a:solidFill>
              <a:effectLst/>
              <a:latin typeface="Verdana" pitchFamily="34" charset="0"/>
            </a:endParaRPr>
          </a:p>
        </p:txBody>
      </p:sp>
      <p:sp>
        <p:nvSpPr>
          <p:cNvPr id="16" name="Rounded Rectangle 15"/>
          <p:cNvSpPr/>
          <p:nvPr/>
        </p:nvSpPr>
        <p:spPr bwMode="auto">
          <a:xfrm>
            <a:off x="531813" y="3593444"/>
            <a:ext cx="3545300" cy="483952"/>
          </a:xfrm>
          <a:prstGeom prst="roundRect">
            <a:avLst/>
          </a:prstGeom>
          <a:solidFill>
            <a:srgbClr val="FF7EA7"/>
          </a:solidFill>
          <a:ln w="9525" cap="flat" cmpd="sng" algn="ctr">
            <a:noFill/>
            <a:prstDash val="solid"/>
            <a:round/>
            <a:headEnd type="none" w="med" len="med"/>
            <a:tailEnd type="none" w="med" len="med"/>
          </a:ln>
          <a:effectLst>
            <a:innerShdw blurRad="63500" dist="50800" dir="13500000">
              <a:schemeClr val="accent1">
                <a:lumMod val="75000"/>
                <a:alpha val="50000"/>
              </a:schemeClr>
            </a:innerShdw>
          </a:effectLst>
        </p:spPr>
        <p:txBody>
          <a:bodyPr vert="horz" wrap="square" lIns="91440" tIns="45720" rIns="91440" bIns="45720" numCol="1" rtlCol="0" anchor="ctr" anchorCtr="0" compatLnSpc="1">
            <a:prstTxWarp prst="textNoShape">
              <a:avLst/>
            </a:prstTxWarp>
          </a:bodyPr>
          <a:lstStyle/>
          <a:p>
            <a:pPr marL="3175" marR="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rgbClr val="0F5494"/>
                </a:solidFill>
                <a:effectLst/>
                <a:latin typeface="Verdana" pitchFamily="34" charset="0"/>
              </a:rPr>
              <a:t>Local community</a:t>
            </a:r>
            <a:r>
              <a:rPr kumimoji="0" lang="en-GB" sz="1400" b="0" i="0" u="none" strike="noStrike" cap="none" normalizeH="0" dirty="0" smtClean="0">
                <a:ln>
                  <a:noFill/>
                </a:ln>
                <a:solidFill>
                  <a:srgbClr val="0F5494"/>
                </a:solidFill>
                <a:effectLst/>
                <a:latin typeface="Verdana" pitchFamily="34" charset="0"/>
              </a:rPr>
              <a:t> rights, tree tenure, carbon rights, benefit sharing</a:t>
            </a:r>
            <a:endParaRPr kumimoji="0" lang="en-GB" sz="1400" b="0" i="0" u="none" strike="noStrike" cap="none" normalizeH="0" baseline="0" dirty="0" smtClean="0">
              <a:ln>
                <a:noFill/>
              </a:ln>
              <a:solidFill>
                <a:srgbClr val="0F5494"/>
              </a:solidFill>
              <a:effectLst/>
              <a:latin typeface="Verdana" pitchFamily="34" charset="0"/>
            </a:endParaRPr>
          </a:p>
        </p:txBody>
      </p:sp>
      <p:sp>
        <p:nvSpPr>
          <p:cNvPr id="17" name="Rounded Rectangle 16"/>
          <p:cNvSpPr/>
          <p:nvPr/>
        </p:nvSpPr>
        <p:spPr bwMode="auto">
          <a:xfrm>
            <a:off x="537165" y="4240460"/>
            <a:ext cx="3545300" cy="483952"/>
          </a:xfrm>
          <a:prstGeom prst="roundRect">
            <a:avLst/>
          </a:prstGeom>
          <a:solidFill>
            <a:srgbClr val="FF7EA7"/>
          </a:solidFill>
          <a:ln w="9525" cap="flat" cmpd="sng" algn="ctr">
            <a:noFill/>
            <a:prstDash val="solid"/>
            <a:round/>
            <a:headEnd type="none" w="med" len="med"/>
            <a:tailEnd type="none" w="med" len="med"/>
          </a:ln>
          <a:effectLst>
            <a:innerShdw blurRad="63500" dist="50800" dir="13500000">
              <a:schemeClr val="accent1">
                <a:lumMod val="75000"/>
                <a:alpha val="50000"/>
              </a:schemeClr>
            </a:innerShdw>
          </a:effectLst>
        </p:spPr>
        <p:txBody>
          <a:bodyPr vert="horz" wrap="square" lIns="91440" tIns="45720" rIns="91440" bIns="45720" numCol="1" rtlCol="0" anchor="ctr" anchorCtr="0" compatLnSpc="1">
            <a:prstTxWarp prst="textNoShape">
              <a:avLst/>
            </a:prstTxWarp>
          </a:bodyPr>
          <a:lstStyle/>
          <a:p>
            <a:pPr marL="3175" marR="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rgbClr val="0F5494"/>
                </a:solidFill>
                <a:effectLst/>
                <a:latin typeface="Verdana" pitchFamily="34" charset="0"/>
              </a:rPr>
              <a:t>Carbon stock</a:t>
            </a:r>
            <a:r>
              <a:rPr kumimoji="0" lang="en-GB" sz="1400" b="0" i="0" u="none" strike="noStrike" cap="none" normalizeH="0" dirty="0" smtClean="0">
                <a:ln>
                  <a:noFill/>
                </a:ln>
                <a:solidFill>
                  <a:srgbClr val="0F5494"/>
                </a:solidFill>
                <a:effectLst/>
                <a:latin typeface="Verdana" pitchFamily="34" charset="0"/>
              </a:rPr>
              <a:t> conservation &amp; Enhancement, SFM</a:t>
            </a:r>
            <a:endParaRPr kumimoji="0" lang="en-GB" sz="1400" b="0" i="0" u="none" strike="noStrike" cap="none" normalizeH="0" baseline="0" dirty="0" smtClean="0">
              <a:ln>
                <a:noFill/>
              </a:ln>
              <a:solidFill>
                <a:srgbClr val="0F5494"/>
              </a:solidFill>
              <a:effectLst/>
              <a:latin typeface="Verdana" pitchFamily="34" charset="0"/>
            </a:endParaRPr>
          </a:p>
        </p:txBody>
      </p:sp>
      <p:sp>
        <p:nvSpPr>
          <p:cNvPr id="18" name="Rounded Rectangle 17"/>
          <p:cNvSpPr/>
          <p:nvPr/>
        </p:nvSpPr>
        <p:spPr bwMode="auto">
          <a:xfrm>
            <a:off x="550532" y="4903521"/>
            <a:ext cx="3545300" cy="483952"/>
          </a:xfrm>
          <a:prstGeom prst="roundRect">
            <a:avLst/>
          </a:prstGeom>
          <a:solidFill>
            <a:srgbClr val="FF7EA7"/>
          </a:solidFill>
          <a:ln w="9525" cap="flat" cmpd="sng" algn="ctr">
            <a:noFill/>
            <a:prstDash val="solid"/>
            <a:round/>
            <a:headEnd type="none" w="med" len="med"/>
            <a:tailEnd type="none" w="med" len="med"/>
          </a:ln>
          <a:effectLst>
            <a:innerShdw blurRad="63500" dist="50800" dir="13500000">
              <a:schemeClr val="accent1">
                <a:lumMod val="75000"/>
                <a:alpha val="50000"/>
              </a:schemeClr>
            </a:innerShdw>
          </a:effectLst>
        </p:spPr>
        <p:txBody>
          <a:bodyPr vert="horz" wrap="square" lIns="91440" tIns="45720" rIns="91440" bIns="45720" numCol="1" rtlCol="0" anchor="ctr" anchorCtr="0" compatLnSpc="1">
            <a:prstTxWarp prst="textNoShape">
              <a:avLst/>
            </a:prstTxWarp>
          </a:bodyPr>
          <a:lstStyle/>
          <a:p>
            <a:pPr marL="3175" marR="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rgbClr val="0F5494"/>
                </a:solidFill>
                <a:effectLst/>
                <a:latin typeface="Verdana" pitchFamily="34" charset="0"/>
              </a:rPr>
              <a:t>Private sector participation in REDD projects</a:t>
            </a:r>
            <a:endParaRPr kumimoji="0" lang="en-GB" b="0" i="0" u="none" strike="noStrike" cap="none" normalizeH="0" baseline="0" dirty="0" smtClean="0">
              <a:ln>
                <a:noFill/>
              </a:ln>
              <a:solidFill>
                <a:srgbClr val="0F5494"/>
              </a:solidFill>
              <a:effectLst/>
              <a:latin typeface="Verdana" pitchFamily="34" charset="0"/>
            </a:endParaRPr>
          </a:p>
        </p:txBody>
      </p:sp>
      <p:sp>
        <p:nvSpPr>
          <p:cNvPr id="19" name="Rounded Rectangle 18"/>
          <p:cNvSpPr/>
          <p:nvPr/>
        </p:nvSpPr>
        <p:spPr bwMode="auto">
          <a:xfrm>
            <a:off x="537160" y="5518496"/>
            <a:ext cx="3545300" cy="483952"/>
          </a:xfrm>
          <a:prstGeom prst="roundRect">
            <a:avLst/>
          </a:prstGeom>
          <a:solidFill>
            <a:srgbClr val="FF7EA7"/>
          </a:solidFill>
          <a:ln w="9525" cap="flat" cmpd="sng" algn="ctr">
            <a:noFill/>
            <a:prstDash val="solid"/>
            <a:round/>
            <a:headEnd type="none" w="med" len="med"/>
            <a:tailEnd type="none" w="med" len="med"/>
          </a:ln>
          <a:effectLst>
            <a:innerShdw blurRad="63500" dist="50800" dir="13500000">
              <a:schemeClr val="accent1">
                <a:lumMod val="75000"/>
                <a:alpha val="50000"/>
              </a:schemeClr>
            </a:innerShdw>
          </a:effectLst>
        </p:spPr>
        <p:txBody>
          <a:bodyPr vert="horz" wrap="square" lIns="91440" tIns="45720" rIns="91440" bIns="45720" numCol="1" rtlCol="0" anchor="ctr" anchorCtr="0" compatLnSpc="1">
            <a:prstTxWarp prst="textNoShape">
              <a:avLst/>
            </a:prstTxWarp>
          </a:bodyPr>
          <a:lstStyle/>
          <a:p>
            <a:pPr marL="3175" marR="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rgbClr val="0F5494"/>
                </a:solidFill>
                <a:effectLst/>
                <a:latin typeface="Verdana" pitchFamily="34" charset="0"/>
              </a:rPr>
              <a:t>VPA Communication strategy</a:t>
            </a:r>
          </a:p>
        </p:txBody>
      </p:sp>
      <p:sp>
        <p:nvSpPr>
          <p:cNvPr id="20" name="Rounded Rectangle 19"/>
          <p:cNvSpPr/>
          <p:nvPr/>
        </p:nvSpPr>
        <p:spPr bwMode="auto">
          <a:xfrm>
            <a:off x="542512" y="6165512"/>
            <a:ext cx="3545300" cy="483952"/>
          </a:xfrm>
          <a:prstGeom prst="roundRect">
            <a:avLst/>
          </a:prstGeom>
          <a:solidFill>
            <a:srgbClr val="FF7EA7"/>
          </a:solidFill>
          <a:ln w="9525" cap="flat" cmpd="sng" algn="ctr">
            <a:noFill/>
            <a:prstDash val="solid"/>
            <a:round/>
            <a:headEnd type="none" w="med" len="med"/>
            <a:tailEnd type="none" w="med" len="med"/>
          </a:ln>
          <a:effectLst>
            <a:innerShdw blurRad="63500" dist="50800" dir="13500000">
              <a:schemeClr val="accent1">
                <a:lumMod val="75000"/>
                <a:alpha val="50000"/>
              </a:schemeClr>
            </a:innerShdw>
          </a:effectLst>
        </p:spPr>
        <p:txBody>
          <a:bodyPr vert="horz" wrap="square" lIns="91440" tIns="45720" rIns="91440" bIns="45720" numCol="1" rtlCol="0" anchor="ctr" anchorCtr="0" compatLnSpc="1">
            <a:prstTxWarp prst="textNoShape">
              <a:avLst/>
            </a:prstTxWarp>
          </a:bodyPr>
          <a:lstStyle/>
          <a:p>
            <a:pPr marL="3175" marR="0" indent="0" algn="ctr" defTabSz="914400" rtl="0" eaLnBrk="1" fontAlgn="base" latinLnBrk="0" hangingPunct="1">
              <a:lnSpc>
                <a:spcPct val="100000"/>
              </a:lnSpc>
              <a:spcBef>
                <a:spcPct val="0"/>
              </a:spcBef>
              <a:spcAft>
                <a:spcPct val="0"/>
              </a:spcAft>
              <a:buClrTx/>
              <a:buSzTx/>
              <a:buFontTx/>
              <a:buNone/>
              <a:tabLst/>
            </a:pPr>
            <a:r>
              <a:rPr lang="en-GB" sz="1400" dirty="0" smtClean="0">
                <a:latin typeface="Verdana" pitchFamily="34" charset="0"/>
              </a:rPr>
              <a:t>VPA wood tracking systems</a:t>
            </a:r>
            <a:endParaRPr kumimoji="0" lang="en-GB" b="0" i="0" u="none" strike="noStrike" cap="none" normalizeH="0" baseline="0" dirty="0" smtClean="0">
              <a:ln>
                <a:noFill/>
              </a:ln>
              <a:solidFill>
                <a:srgbClr val="0F5494"/>
              </a:solidFill>
              <a:effectLst/>
              <a:latin typeface="Verdana" pitchFamily="34" charset="0"/>
            </a:endParaRPr>
          </a:p>
        </p:txBody>
      </p:sp>
      <p:sp>
        <p:nvSpPr>
          <p:cNvPr id="22" name="Rectangle 2"/>
          <p:cNvSpPr>
            <a:spLocks noChangeArrowheads="1"/>
          </p:cNvSpPr>
          <p:nvPr/>
        </p:nvSpPr>
        <p:spPr bwMode="auto">
          <a:xfrm>
            <a:off x="1727532" y="1820511"/>
            <a:ext cx="7775575" cy="369332"/>
          </a:xfrm>
          <a:prstGeom prst="rect">
            <a:avLst/>
          </a:prstGeom>
          <a:noFill/>
          <a:ln w="9525">
            <a:noFill/>
            <a:miter lim="800000"/>
            <a:headEnd/>
            <a:tailEnd/>
          </a:ln>
        </p:spPr>
        <p:txBody>
          <a:bodyPr anchor="ctr">
            <a:spAutoFit/>
          </a:bodyPr>
          <a:lstStyle/>
          <a:p>
            <a:pPr marL="1588" indent="-1588"/>
            <a:r>
              <a:rPr lang="en-GB" sz="1800" b="1" dirty="0" smtClean="0"/>
              <a:t>REDD 					FLEGT</a:t>
            </a:r>
          </a:p>
        </p:txBody>
      </p:sp>
    </p:spTree>
    <p:extLst>
      <p:ext uri="{BB962C8B-B14F-4D97-AF65-F5344CB8AC3E}">
        <p14:creationId xmlns:p14="http://schemas.microsoft.com/office/powerpoint/2010/main" xmlns="" val="25670434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65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4"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0AD28D7E-D476-4DCA-ADF6-176CB3ACEA03}" type="slidenum">
              <a:rPr lang="en-GB" smtClean="0"/>
              <a:pPr>
                <a:defRPr/>
              </a:pPr>
              <a:t>16</a:t>
            </a:fld>
            <a:endParaRPr lang="en-GB"/>
          </a:p>
        </p:txBody>
      </p:sp>
      <p:graphicFrame>
        <p:nvGraphicFramePr>
          <p:cNvPr id="3" name="Diagram 2"/>
          <p:cNvGraphicFramePr/>
          <p:nvPr>
            <p:extLst>
              <p:ext uri="{D42A27DB-BD31-4B8C-83A1-F6EECF244321}">
                <p14:modId xmlns:p14="http://schemas.microsoft.com/office/powerpoint/2010/main" xmlns="" val="942715110"/>
              </p:ext>
            </p:extLst>
          </p:nvPr>
        </p:nvGraphicFramePr>
        <p:xfrm>
          <a:off x="-1074058" y="1106713"/>
          <a:ext cx="9724571" cy="54610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4" descr="suitcase.jpg"/>
          <p:cNvPicPr>
            <a:picLocks noChangeAspect="1"/>
          </p:cNvPicPr>
          <p:nvPr/>
        </p:nvPicPr>
        <p:blipFill>
          <a:blip r:embed="rId8" cstate="print"/>
          <a:srcRect/>
          <a:stretch>
            <a:fillRect/>
          </a:stretch>
        </p:blipFill>
        <p:spPr bwMode="auto">
          <a:xfrm>
            <a:off x="7480079" y="1141742"/>
            <a:ext cx="1407911" cy="892628"/>
          </a:xfrm>
          <a:prstGeom prst="rect">
            <a:avLst/>
          </a:prstGeom>
          <a:noFill/>
          <a:ln w="9525">
            <a:noFill/>
            <a:miter lim="800000"/>
            <a:headEnd/>
            <a:tailEnd/>
          </a:ln>
        </p:spPr>
      </p:pic>
    </p:spTree>
    <p:extLst>
      <p:ext uri="{BB962C8B-B14F-4D97-AF65-F5344CB8AC3E}">
        <p14:creationId xmlns:p14="http://schemas.microsoft.com/office/powerpoint/2010/main" xmlns="" val="24321085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xmlns="" val="1431960328"/>
              </p:ext>
            </p:extLst>
          </p:nvPr>
        </p:nvGraphicFramePr>
        <p:xfrm>
          <a:off x="518864" y="2187272"/>
          <a:ext cx="8085584" cy="4495800"/>
        </p:xfrm>
        <a:graphic>
          <a:graphicData uri="http://schemas.openxmlformats.org/drawingml/2006/table">
            <a:tbl>
              <a:tblPr firstRow="1" bandRow="1">
                <a:tableStyleId>{21E4AEA4-8DFA-4A89-87EB-49C32662AFE0}</a:tableStyleId>
              </a:tblPr>
              <a:tblGrid>
                <a:gridCol w="1892896"/>
                <a:gridCol w="6192688"/>
              </a:tblGrid>
              <a:tr h="251478">
                <a:tc>
                  <a:txBody>
                    <a:bodyPr/>
                    <a:lstStyle/>
                    <a:p>
                      <a:r>
                        <a:rPr lang="fr-CH" sz="1600" dirty="0" smtClean="0"/>
                        <a:t>Type</a:t>
                      </a:r>
                      <a:endParaRPr lang="en-GB" sz="1600" dirty="0"/>
                    </a:p>
                  </a:txBody>
                  <a:tcPr>
                    <a:solidFill>
                      <a:srgbClr val="0F5494"/>
                    </a:solidFill>
                  </a:tcPr>
                </a:tc>
                <a:tc>
                  <a:txBody>
                    <a:bodyPr/>
                    <a:lstStyle/>
                    <a:p>
                      <a:r>
                        <a:rPr lang="fr-CH" sz="1600" smtClean="0"/>
                        <a:t>Principles</a:t>
                      </a:r>
                      <a:endParaRPr lang="en-GB" sz="1600"/>
                    </a:p>
                  </a:txBody>
                  <a:tcPr>
                    <a:solidFill>
                      <a:srgbClr val="0F5494"/>
                    </a:solidFill>
                  </a:tcPr>
                </a:tc>
              </a:tr>
              <a:tr h="809103">
                <a:tc>
                  <a:txBody>
                    <a:bodyPr/>
                    <a:lstStyle/>
                    <a:p>
                      <a:r>
                        <a:rPr lang="fr-CH" sz="1500" b="1" smtClean="0">
                          <a:solidFill>
                            <a:srgbClr val="0F5494"/>
                          </a:solidFill>
                        </a:rPr>
                        <a:t>Economic</a:t>
                      </a:r>
                      <a:endParaRPr lang="en-GB" sz="1500" b="1">
                        <a:solidFill>
                          <a:srgbClr val="0F5494"/>
                        </a:solidFill>
                      </a:endParaRPr>
                    </a:p>
                  </a:txBody>
                  <a:tcPr>
                    <a:solidFill>
                      <a:schemeClr val="accent5"/>
                    </a:solidFill>
                  </a:tcPr>
                </a:tc>
                <a:tc>
                  <a:txBody>
                    <a:bodyPr/>
                    <a:lstStyle/>
                    <a:p>
                      <a:pPr marL="285750" indent="-285750">
                        <a:buClrTx/>
                        <a:buFont typeface="Arial" pitchFamily="34" charset="0"/>
                        <a:buChar char="•"/>
                        <a:defRPr/>
                      </a:pPr>
                      <a:r>
                        <a:rPr lang="en-US" sz="1500" i="0" smtClean="0">
                          <a:solidFill>
                            <a:srgbClr val="0F5494"/>
                          </a:solidFill>
                        </a:rPr>
                        <a:t>Recognizes natural capital and values</a:t>
                      </a:r>
                    </a:p>
                    <a:p>
                      <a:pPr marL="285750" indent="-285750">
                        <a:buClrTx/>
                        <a:buFont typeface="Arial" pitchFamily="34" charset="0"/>
                        <a:buChar char="•"/>
                        <a:defRPr/>
                      </a:pPr>
                      <a:r>
                        <a:rPr lang="en-GB" sz="1500" i="0" smtClean="0">
                          <a:solidFill>
                            <a:srgbClr val="0F5494"/>
                          </a:solidFill>
                        </a:rPr>
                        <a:t>Integrated in economic development and growth models</a:t>
                      </a:r>
                      <a:endParaRPr lang="en-US" sz="1500" i="0" smtClean="0">
                        <a:solidFill>
                          <a:srgbClr val="0F5494"/>
                        </a:solidFill>
                      </a:endParaRPr>
                    </a:p>
                    <a:p>
                      <a:pPr marL="285750" indent="-285750">
                        <a:buClrTx/>
                        <a:buFont typeface="Arial" pitchFamily="34" charset="0"/>
                        <a:buChar char="•"/>
                        <a:defRPr/>
                      </a:pPr>
                      <a:r>
                        <a:rPr lang="en-US" sz="1500" i="0" smtClean="0">
                          <a:solidFill>
                            <a:srgbClr val="0F5494"/>
                          </a:solidFill>
                        </a:rPr>
                        <a:t>Internalizes externalities </a:t>
                      </a:r>
                    </a:p>
                    <a:p>
                      <a:pPr marL="285750" indent="-285750">
                        <a:buClrTx/>
                        <a:buFont typeface="Arial" pitchFamily="34" charset="0"/>
                        <a:buChar char="•"/>
                        <a:defRPr/>
                      </a:pPr>
                      <a:r>
                        <a:rPr lang="en-US" sz="1500" i="0" smtClean="0">
                          <a:solidFill>
                            <a:srgbClr val="0F5494"/>
                          </a:solidFill>
                        </a:rPr>
                        <a:t>Promotes resource and energy efficiency</a:t>
                      </a:r>
                    </a:p>
                    <a:p>
                      <a:pPr marL="285750" indent="-285750">
                        <a:buClrTx/>
                        <a:buFont typeface="Arial" pitchFamily="34" charset="0"/>
                        <a:buChar char="•"/>
                        <a:defRPr/>
                      </a:pPr>
                      <a:r>
                        <a:rPr lang="en-US" sz="1500" i="0" smtClean="0">
                          <a:solidFill>
                            <a:srgbClr val="0F5494"/>
                          </a:solidFill>
                        </a:rPr>
                        <a:t>Creates decent work and green jobs</a:t>
                      </a:r>
                    </a:p>
                  </a:txBody>
                  <a:tcPr>
                    <a:solidFill>
                      <a:schemeClr val="accent5"/>
                    </a:solidFill>
                  </a:tcPr>
                </a:tc>
              </a:tr>
              <a:tr h="1180853">
                <a:tc>
                  <a:txBody>
                    <a:bodyPr/>
                    <a:lstStyle/>
                    <a:p>
                      <a:r>
                        <a:rPr lang="fr-CH" sz="1500" b="1" dirty="0" err="1" smtClean="0">
                          <a:solidFill>
                            <a:srgbClr val="0F5494"/>
                          </a:solidFill>
                        </a:rPr>
                        <a:t>Environmental</a:t>
                      </a:r>
                      <a:endParaRPr lang="en-GB" sz="1500" b="1" dirty="0">
                        <a:solidFill>
                          <a:srgbClr val="0F5494"/>
                        </a:solidFill>
                      </a:endParaRPr>
                    </a:p>
                  </a:txBody>
                  <a:tcPr>
                    <a:solidFill>
                      <a:schemeClr val="bg1">
                        <a:lumMod val="95000"/>
                      </a:schemeClr>
                    </a:solidFill>
                  </a:tcPr>
                </a:tc>
                <a:tc>
                  <a:txBody>
                    <a:bodyPr/>
                    <a:lstStyle/>
                    <a:p>
                      <a:pPr marL="285750" indent="-285750">
                        <a:buClrTx/>
                        <a:buFont typeface="Arial" pitchFamily="34" charset="0"/>
                        <a:buChar char="•"/>
                        <a:defRPr/>
                      </a:pPr>
                      <a:r>
                        <a:rPr lang="en-US" sz="1500" i="0" dirty="0" smtClean="0">
                          <a:solidFill>
                            <a:srgbClr val="0F5494"/>
                          </a:solidFill>
                        </a:rPr>
                        <a:t>Protects biodiversity and ecosystems</a:t>
                      </a:r>
                    </a:p>
                    <a:p>
                      <a:pPr marL="285750" indent="-285750">
                        <a:buClrTx/>
                        <a:buFont typeface="Arial" pitchFamily="34" charset="0"/>
                        <a:buChar char="•"/>
                        <a:defRPr/>
                      </a:pPr>
                      <a:r>
                        <a:rPr lang="en-US" sz="1500" i="0" dirty="0" smtClean="0">
                          <a:solidFill>
                            <a:srgbClr val="0F5494"/>
                          </a:solidFill>
                        </a:rPr>
                        <a:t>Invests in and sustains natural capital</a:t>
                      </a:r>
                    </a:p>
                    <a:p>
                      <a:pPr marL="285750" indent="-285750">
                        <a:buClrTx/>
                        <a:buFont typeface="Arial" pitchFamily="34" charset="0"/>
                        <a:buChar char="•"/>
                        <a:defRPr/>
                      </a:pPr>
                      <a:r>
                        <a:rPr lang="en-US" sz="1500" i="0" dirty="0" smtClean="0">
                          <a:solidFill>
                            <a:srgbClr val="0F5494"/>
                          </a:solidFill>
                        </a:rPr>
                        <a:t>Recognizes and respects planetary boundaries and ecological limits</a:t>
                      </a:r>
                    </a:p>
                    <a:p>
                      <a:pPr marL="285750" indent="-285750">
                        <a:buClrTx/>
                        <a:buFont typeface="Arial" pitchFamily="34" charset="0"/>
                        <a:buChar char="•"/>
                        <a:defRPr/>
                      </a:pPr>
                      <a:r>
                        <a:rPr lang="en-US" sz="1500" i="0" dirty="0" smtClean="0">
                          <a:solidFill>
                            <a:srgbClr val="0F5494"/>
                          </a:solidFill>
                        </a:rPr>
                        <a:t>Advances international environmental sustainability goals (e.g. MDG 7)</a:t>
                      </a:r>
                    </a:p>
                  </a:txBody>
                  <a:tcPr>
                    <a:solidFill>
                      <a:schemeClr val="bg1">
                        <a:lumMod val="95000"/>
                      </a:schemeClr>
                    </a:solidFill>
                  </a:tcPr>
                </a:tc>
              </a:tr>
              <a:tr h="1180853">
                <a:tc>
                  <a:txBody>
                    <a:bodyPr/>
                    <a:lstStyle/>
                    <a:p>
                      <a:r>
                        <a:rPr lang="fr-CH" sz="1500" b="1" smtClean="0">
                          <a:solidFill>
                            <a:srgbClr val="0F5494"/>
                          </a:solidFill>
                        </a:rPr>
                        <a:t>Social</a:t>
                      </a:r>
                      <a:endParaRPr lang="en-GB" sz="1500" b="1">
                        <a:solidFill>
                          <a:srgbClr val="0F5494"/>
                        </a:solidFill>
                      </a:endParaRPr>
                    </a:p>
                  </a:txBody>
                  <a:tcPr>
                    <a:solidFill>
                      <a:schemeClr val="accent5"/>
                    </a:solidFill>
                  </a:tcPr>
                </a:tc>
                <a:tc>
                  <a:txBody>
                    <a:bodyPr/>
                    <a:lstStyle/>
                    <a:p>
                      <a:pPr marL="285750" indent="-285750">
                        <a:buClrTx/>
                        <a:buFont typeface="Arial" pitchFamily="34" charset="0"/>
                        <a:buChar char="•"/>
                        <a:defRPr/>
                      </a:pPr>
                      <a:r>
                        <a:rPr lang="en-US" sz="1500" i="0" dirty="0" smtClean="0">
                          <a:solidFill>
                            <a:srgbClr val="0F5494"/>
                          </a:solidFill>
                        </a:rPr>
                        <a:t>Delivers poverty reduction, well‐being, livelihoods, social protection and access to essential services</a:t>
                      </a:r>
                    </a:p>
                    <a:p>
                      <a:pPr marL="285750" indent="-285750">
                        <a:buClrTx/>
                        <a:buFont typeface="Arial" pitchFamily="34" charset="0"/>
                        <a:buChar char="•"/>
                        <a:defRPr/>
                      </a:pPr>
                      <a:r>
                        <a:rPr lang="en-US" sz="1500" i="0" dirty="0" smtClean="0">
                          <a:solidFill>
                            <a:srgbClr val="0F5494"/>
                          </a:solidFill>
                        </a:rPr>
                        <a:t>Is socially inclusive, democratic, participatory, accountable, transparent, and stable</a:t>
                      </a:r>
                    </a:p>
                    <a:p>
                      <a:pPr marL="285750" indent="-285750">
                        <a:buClrTx/>
                        <a:buFont typeface="Arial" pitchFamily="34" charset="0"/>
                        <a:buChar char="•"/>
                        <a:defRPr/>
                      </a:pPr>
                      <a:r>
                        <a:rPr lang="en-US" sz="1500" i="0" dirty="0" smtClean="0">
                          <a:solidFill>
                            <a:srgbClr val="0F5494"/>
                          </a:solidFill>
                        </a:rPr>
                        <a:t>Is equitable, fair and just – between and within countries and between generations</a:t>
                      </a:r>
                    </a:p>
                  </a:txBody>
                  <a:tcPr>
                    <a:solidFill>
                      <a:schemeClr val="accent5"/>
                    </a:solidFill>
                  </a:tcPr>
                </a:tc>
              </a:tr>
            </a:tbl>
          </a:graphicData>
        </a:graphic>
      </p:graphicFrame>
      <p:sp>
        <p:nvSpPr>
          <p:cNvPr id="3" name="Title 1"/>
          <p:cNvSpPr>
            <a:spLocks noGrp="1"/>
          </p:cNvSpPr>
          <p:nvPr>
            <p:ph type="title"/>
          </p:nvPr>
        </p:nvSpPr>
        <p:spPr>
          <a:xfrm>
            <a:off x="395288" y="1196752"/>
            <a:ext cx="8229600" cy="936625"/>
          </a:xfrm>
        </p:spPr>
        <p:txBody>
          <a:bodyPr/>
          <a:lstStyle/>
          <a:p>
            <a:pPr marL="0"/>
            <a:r>
              <a:rPr lang="en-US" sz="2800" dirty="0" smtClean="0"/>
              <a:t>Green Economy Principles </a:t>
            </a:r>
            <a:r>
              <a:rPr lang="en-US" dirty="0" smtClean="0"/>
              <a:t/>
            </a:r>
            <a:br>
              <a:rPr lang="en-US" dirty="0" smtClean="0"/>
            </a:br>
            <a:r>
              <a:rPr lang="en-US" sz="2000" dirty="0" smtClean="0"/>
              <a:t>(Based on UN DESA 2012)</a:t>
            </a:r>
          </a:p>
        </p:txBody>
      </p:sp>
    </p:spTree>
    <p:extLst>
      <p:ext uri="{BB962C8B-B14F-4D97-AF65-F5344CB8AC3E}">
        <p14:creationId xmlns:p14="http://schemas.microsoft.com/office/powerpoint/2010/main" xmlns="" val="26214193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19223" y="1277634"/>
            <a:ext cx="8724777" cy="936625"/>
          </a:xfrm>
        </p:spPr>
        <p:txBody>
          <a:bodyPr/>
          <a:lstStyle/>
          <a:p>
            <a:pPr marL="0"/>
            <a:r>
              <a:rPr lang="en-GB" sz="2800" dirty="0" smtClean="0"/>
              <a:t>Sustainable Development = </a:t>
            </a:r>
            <a:br>
              <a:rPr lang="en-GB" sz="2800" dirty="0" smtClean="0"/>
            </a:br>
            <a:r>
              <a:rPr lang="en-GB" sz="2800" dirty="0" smtClean="0"/>
              <a:t>Green Economy?</a:t>
            </a:r>
            <a:endParaRPr lang="en-US" sz="2800" dirty="0" smtClean="0"/>
          </a:p>
        </p:txBody>
      </p:sp>
      <p:sp>
        <p:nvSpPr>
          <p:cNvPr id="4" name="TextBox 4"/>
          <p:cNvSpPr txBox="1">
            <a:spLocks noChangeArrowheads="1"/>
          </p:cNvSpPr>
          <p:nvPr/>
        </p:nvSpPr>
        <p:spPr bwMode="auto">
          <a:xfrm>
            <a:off x="5278168" y="6396335"/>
            <a:ext cx="3865832"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1200">
                <a:solidFill>
                  <a:srgbClr val="0F5494"/>
                </a:solidFill>
                <a:latin typeface="Verdana" pitchFamily="34" charset="0"/>
              </a:defRPr>
            </a:lvl1pPr>
            <a:lvl2pPr marL="742950" indent="-285750" eaLnBrk="0" hangingPunct="0">
              <a:defRPr sz="1200">
                <a:solidFill>
                  <a:srgbClr val="0F5494"/>
                </a:solidFill>
                <a:latin typeface="Verdana" pitchFamily="34" charset="0"/>
              </a:defRPr>
            </a:lvl2pPr>
            <a:lvl3pPr marL="1143000" indent="-228600" eaLnBrk="0" hangingPunct="0">
              <a:defRPr sz="1200">
                <a:solidFill>
                  <a:srgbClr val="0F5494"/>
                </a:solidFill>
                <a:latin typeface="Verdana" pitchFamily="34" charset="0"/>
              </a:defRPr>
            </a:lvl3pPr>
            <a:lvl4pPr marL="1600200" indent="-228600" eaLnBrk="0" hangingPunct="0">
              <a:defRPr sz="1200">
                <a:solidFill>
                  <a:srgbClr val="0F5494"/>
                </a:solidFill>
                <a:latin typeface="Verdana" pitchFamily="34" charset="0"/>
              </a:defRPr>
            </a:lvl4pPr>
            <a:lvl5pPr marL="2057400" indent="-228600" eaLnBrk="0" hangingPunct="0">
              <a:defRPr sz="1200">
                <a:solidFill>
                  <a:srgbClr val="0F5494"/>
                </a:solidFill>
                <a:latin typeface="Verdana" pitchFamily="34" charset="0"/>
              </a:defRPr>
            </a:lvl5pPr>
            <a:lvl6pPr marL="2514600" indent="-228600" eaLnBrk="0" fontAlgn="base" hangingPunct="0">
              <a:spcBef>
                <a:spcPct val="0"/>
              </a:spcBef>
              <a:spcAft>
                <a:spcPct val="0"/>
              </a:spcAft>
              <a:defRPr sz="1200">
                <a:solidFill>
                  <a:srgbClr val="0F5494"/>
                </a:solidFill>
                <a:latin typeface="Verdana" pitchFamily="34" charset="0"/>
              </a:defRPr>
            </a:lvl6pPr>
            <a:lvl7pPr marL="2971800" indent="-228600" eaLnBrk="0" fontAlgn="base" hangingPunct="0">
              <a:spcBef>
                <a:spcPct val="0"/>
              </a:spcBef>
              <a:spcAft>
                <a:spcPct val="0"/>
              </a:spcAft>
              <a:defRPr sz="1200">
                <a:solidFill>
                  <a:srgbClr val="0F5494"/>
                </a:solidFill>
                <a:latin typeface="Verdana" pitchFamily="34" charset="0"/>
              </a:defRPr>
            </a:lvl7pPr>
            <a:lvl8pPr marL="3429000" indent="-228600" eaLnBrk="0" fontAlgn="base" hangingPunct="0">
              <a:spcBef>
                <a:spcPct val="0"/>
              </a:spcBef>
              <a:spcAft>
                <a:spcPct val="0"/>
              </a:spcAft>
              <a:defRPr sz="1200">
                <a:solidFill>
                  <a:srgbClr val="0F5494"/>
                </a:solidFill>
                <a:latin typeface="Verdana" pitchFamily="34" charset="0"/>
              </a:defRPr>
            </a:lvl8pPr>
            <a:lvl9pPr marL="3886200" indent="-228600" eaLnBrk="0" fontAlgn="base" hangingPunct="0">
              <a:spcBef>
                <a:spcPct val="0"/>
              </a:spcBef>
              <a:spcAft>
                <a:spcPct val="0"/>
              </a:spcAft>
              <a:defRPr sz="1200">
                <a:solidFill>
                  <a:srgbClr val="0F5494"/>
                </a:solidFill>
                <a:latin typeface="Verdana" pitchFamily="34" charset="0"/>
              </a:defRPr>
            </a:lvl9pPr>
          </a:lstStyle>
          <a:p>
            <a:pPr eaLnBrk="1" hangingPunct="1"/>
            <a:r>
              <a:rPr lang="en-GB" dirty="0" smtClean="0"/>
              <a:t>Source:</a:t>
            </a:r>
            <a:r>
              <a:rPr lang="en-GB" dirty="0"/>
              <a:t>Poverty Environment </a:t>
            </a:r>
            <a:r>
              <a:rPr lang="en-GB" dirty="0" smtClean="0"/>
              <a:t>Partnership</a:t>
            </a:r>
          </a:p>
          <a:p>
            <a:pPr eaLnBrk="1" hangingPunct="1"/>
            <a:r>
              <a:rPr lang="en-GB" dirty="0" smtClean="0"/>
              <a:t> </a:t>
            </a:r>
            <a:endParaRPr lang="en-US" b="1" dirty="0"/>
          </a:p>
        </p:txBody>
      </p:sp>
      <p:sp>
        <p:nvSpPr>
          <p:cNvPr id="17" name="Rectangle 36"/>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F5494"/>
              </a:solidFill>
              <a:effectLst/>
              <a:latin typeface="Verdana" pitchFamily="34" charset="0"/>
            </a:endParaRPr>
          </a:p>
        </p:txBody>
      </p:sp>
      <p:grpSp>
        <p:nvGrpSpPr>
          <p:cNvPr id="19" name="Group 18"/>
          <p:cNvGrpSpPr>
            <a:grpSpLocks/>
          </p:cNvGrpSpPr>
          <p:nvPr/>
        </p:nvGrpSpPr>
        <p:grpSpPr bwMode="auto">
          <a:xfrm>
            <a:off x="2047949" y="2403182"/>
            <a:ext cx="5080000" cy="3409238"/>
            <a:chOff x="23523" y="13080"/>
            <a:chExt cx="52057" cy="34518"/>
          </a:xfrm>
        </p:grpSpPr>
        <p:grpSp>
          <p:nvGrpSpPr>
            <p:cNvPr id="21" name="Group 22"/>
            <p:cNvGrpSpPr>
              <a:grpSpLocks/>
            </p:cNvGrpSpPr>
            <p:nvPr/>
          </p:nvGrpSpPr>
          <p:grpSpPr bwMode="auto">
            <a:xfrm>
              <a:off x="29987" y="13080"/>
              <a:ext cx="38862" cy="34518"/>
              <a:chOff x="29987" y="13080"/>
              <a:chExt cx="38862" cy="34518"/>
            </a:xfrm>
          </p:grpSpPr>
          <p:sp>
            <p:nvSpPr>
              <p:cNvPr id="24" name="Oval 25"/>
              <p:cNvSpPr>
                <a:spLocks/>
              </p:cNvSpPr>
              <p:nvPr/>
            </p:nvSpPr>
            <p:spPr bwMode="auto">
              <a:xfrm>
                <a:off x="29987" y="23227"/>
                <a:ext cx="24689" cy="22835"/>
              </a:xfrm>
              <a:prstGeom prst="ellipse">
                <a:avLst/>
              </a:prstGeom>
              <a:solidFill>
                <a:srgbClr val="008080">
                  <a:alpha val="34901"/>
                </a:srgb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0" tIns="731520" rIns="822960" bIns="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8080"/>
                    </a:solidFill>
                    <a:effectLst/>
                    <a:latin typeface="Verdana"/>
                    <a:ea typeface="Calibri" pitchFamily="34" charset="0"/>
                    <a:cs typeface="Arial" pitchFamily="34" charset="0"/>
                  </a:rPr>
                  <a:t> </a:t>
                </a:r>
                <a:endParaRPr kumimoji="0" lang="en-US" sz="1200" b="0" i="0" u="none" strike="noStrike" cap="none" normalizeH="0" baseline="0" smtClean="0">
                  <a:ln>
                    <a:noFill/>
                  </a:ln>
                  <a:solidFill>
                    <a:srgbClr val="0F5494"/>
                  </a:solidFill>
                  <a:effectLst/>
                  <a:latin typeface="Verdana" pitchFamily="34" charset="0"/>
                  <a:ea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900" b="1" i="0" u="none" strike="noStrike" cap="none" normalizeH="0" baseline="0" smtClean="0">
                    <a:ln>
                      <a:noFill/>
                    </a:ln>
                    <a:solidFill>
                      <a:srgbClr val="000000"/>
                    </a:solidFill>
                    <a:effectLst/>
                    <a:latin typeface="Verdana" pitchFamily="34" charset="0"/>
                    <a:ea typeface="Calibri" pitchFamily="34" charset="0"/>
                  </a:rPr>
                  <a:t>Social</a:t>
                </a:r>
                <a:endParaRPr kumimoji="0" lang="en-US" sz="900" b="0" i="0" u="none" strike="noStrike" cap="none" normalizeH="0" baseline="0" smtClean="0">
                  <a:ln>
                    <a:noFill/>
                  </a:ln>
                  <a:solidFill>
                    <a:srgbClr val="0F5494"/>
                  </a:solidFill>
                  <a:effectLst/>
                  <a:latin typeface="Verdana" pitchFamily="34" charset="0"/>
                  <a:ea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900" b="1" i="0" u="none" strike="noStrike" cap="none" normalizeH="0" baseline="0" smtClean="0">
                    <a:ln>
                      <a:noFill/>
                    </a:ln>
                    <a:solidFill>
                      <a:srgbClr val="000000"/>
                    </a:solidFill>
                    <a:effectLst/>
                    <a:latin typeface="Verdana" pitchFamily="34" charset="0"/>
                    <a:ea typeface="Calibri" pitchFamily="34" charset="0"/>
                  </a:rPr>
                  <a:t>Development</a:t>
                </a:r>
                <a:endParaRPr kumimoji="0" lang="en-US" sz="900" b="0" i="0" u="none" strike="noStrike" cap="none" normalizeH="0" baseline="0" smtClean="0">
                  <a:ln>
                    <a:noFill/>
                  </a:ln>
                  <a:solidFill>
                    <a:srgbClr val="0F5494"/>
                  </a:solidFill>
                  <a:effectLst/>
                  <a:latin typeface="Verdana" pitchFamily="34" charset="0"/>
                </a:endParaRPr>
              </a:p>
            </p:txBody>
          </p:sp>
          <p:sp>
            <p:nvSpPr>
              <p:cNvPr id="25" name="Oval 27"/>
              <p:cNvSpPr>
                <a:spLocks/>
              </p:cNvSpPr>
              <p:nvPr/>
            </p:nvSpPr>
            <p:spPr bwMode="auto">
              <a:xfrm>
                <a:off x="44160" y="23227"/>
                <a:ext cx="24689" cy="22835"/>
              </a:xfrm>
              <a:prstGeom prst="ellipse">
                <a:avLst/>
              </a:prstGeom>
              <a:solidFill>
                <a:srgbClr val="008080">
                  <a:alpha val="34901"/>
                </a:srgb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22960" tIns="731520" rIns="0" bIns="0" numCol="1" anchor="t" anchorCtr="0" compatLnSpc="1">
                <a:prstTxWarp prst="textNoShape">
                  <a:avLst/>
                </a:prstTxWarp>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rgbClr val="FFFFFF"/>
                    </a:solidFill>
                    <a:effectLst/>
                    <a:latin typeface="Arial" pitchFamily="34" charset="0"/>
                    <a:ea typeface="Calibri" pitchFamily="34" charset="0"/>
                    <a:cs typeface="Arial" pitchFamily="34" charset="0"/>
                  </a:rPr>
                  <a:t>  </a:t>
                </a:r>
                <a:endParaRPr kumimoji="0" lang="en-US" sz="1200" b="0" i="0" u="none" strike="noStrike" cap="none" normalizeH="0" baseline="0" smtClean="0">
                  <a:ln>
                    <a:noFill/>
                  </a:ln>
                  <a:solidFill>
                    <a:srgbClr val="0F5494"/>
                  </a:solidFill>
                  <a:effectLst/>
                  <a:latin typeface="Verdana" pitchFamily="34" charset="0"/>
                  <a:ea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850" b="1" i="0" u="none" strike="noStrike" cap="none" normalizeH="0" baseline="0" smtClean="0">
                    <a:ln>
                      <a:noFill/>
                    </a:ln>
                    <a:solidFill>
                      <a:srgbClr val="000000"/>
                    </a:solidFill>
                    <a:effectLst/>
                    <a:latin typeface="Verdana" pitchFamily="34" charset="0"/>
                    <a:ea typeface="Calibri" pitchFamily="34" charset="0"/>
                  </a:rPr>
                  <a:t>Environmental</a:t>
                </a:r>
                <a:endParaRPr kumimoji="0" lang="en-US" sz="850" b="0" i="0" u="none" strike="noStrike" cap="none" normalizeH="0" baseline="0" smtClean="0">
                  <a:ln>
                    <a:noFill/>
                  </a:ln>
                  <a:solidFill>
                    <a:srgbClr val="0F5494"/>
                  </a:solidFill>
                  <a:effectLst/>
                  <a:latin typeface="Verdana" pitchFamily="34" charset="0"/>
                  <a:ea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850" b="1" i="0" u="none" strike="noStrike" cap="none" normalizeH="0" baseline="0" smtClean="0">
                    <a:ln>
                      <a:noFill/>
                    </a:ln>
                    <a:solidFill>
                      <a:srgbClr val="000000"/>
                    </a:solidFill>
                    <a:effectLst/>
                    <a:latin typeface="Verdana" pitchFamily="34" charset="0"/>
                    <a:ea typeface="Calibri" pitchFamily="34" charset="0"/>
                  </a:rPr>
                  <a:t>Sustainability</a:t>
                </a:r>
                <a:endParaRPr kumimoji="0" lang="en-US" sz="850" b="0" i="0" u="none" strike="noStrike" cap="none" normalizeH="0" baseline="0" smtClean="0">
                  <a:ln>
                    <a:noFill/>
                  </a:ln>
                  <a:solidFill>
                    <a:srgbClr val="0F5494"/>
                  </a:solidFill>
                  <a:effectLst/>
                  <a:latin typeface="Verdana" pitchFamily="34" charset="0"/>
                </a:endParaRPr>
              </a:p>
            </p:txBody>
          </p:sp>
          <p:sp>
            <p:nvSpPr>
              <p:cNvPr id="26" name="Oval 28"/>
              <p:cNvSpPr>
                <a:spLocks/>
              </p:cNvSpPr>
              <p:nvPr/>
            </p:nvSpPr>
            <p:spPr bwMode="auto">
              <a:xfrm>
                <a:off x="37309" y="13080"/>
                <a:ext cx="24688" cy="22836"/>
              </a:xfrm>
              <a:prstGeom prst="ellipse">
                <a:avLst/>
              </a:prstGeom>
              <a:solidFill>
                <a:srgbClr val="008080">
                  <a:alpha val="34901"/>
                </a:srgb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0" tIns="0" rIns="0" bIns="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8080"/>
                    </a:solidFill>
                    <a:effectLst/>
                    <a:latin typeface="Verdana"/>
                    <a:ea typeface="Calibri" pitchFamily="34" charset="0"/>
                    <a:cs typeface="Arial" pitchFamily="34" charset="0"/>
                  </a:rPr>
                  <a:t> </a:t>
                </a:r>
                <a:endParaRPr kumimoji="0" lang="en-US" sz="1200" b="0" i="0" u="none" strike="noStrike" cap="none" normalizeH="0" baseline="0" smtClean="0">
                  <a:ln>
                    <a:noFill/>
                  </a:ln>
                  <a:solidFill>
                    <a:srgbClr val="0F5494"/>
                  </a:solidFill>
                  <a:effectLst/>
                  <a:latin typeface="Verdana" pitchFamily="34" charset="0"/>
                  <a:ea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900" b="1" i="0" u="none" strike="noStrike" cap="none" normalizeH="0" baseline="0" smtClean="0">
                    <a:ln>
                      <a:noFill/>
                    </a:ln>
                    <a:solidFill>
                      <a:srgbClr val="000000"/>
                    </a:solidFill>
                    <a:effectLst/>
                    <a:latin typeface="Verdana" pitchFamily="34" charset="0"/>
                    <a:ea typeface="Calibri" pitchFamily="34" charset="0"/>
                  </a:rPr>
                  <a:t>Economic</a:t>
                </a:r>
                <a:endParaRPr kumimoji="0" lang="en-US" sz="900" b="0" i="0" u="none" strike="noStrike" cap="none" normalizeH="0" baseline="0" smtClean="0">
                  <a:ln>
                    <a:noFill/>
                  </a:ln>
                  <a:solidFill>
                    <a:srgbClr val="0F5494"/>
                  </a:solidFill>
                  <a:effectLst/>
                  <a:latin typeface="Verdana" pitchFamily="34" charset="0"/>
                  <a:ea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900" b="1" i="0" u="none" strike="noStrike" cap="none" normalizeH="0" baseline="0" smtClean="0">
                    <a:ln>
                      <a:noFill/>
                    </a:ln>
                    <a:solidFill>
                      <a:srgbClr val="000000"/>
                    </a:solidFill>
                    <a:effectLst/>
                    <a:latin typeface="Verdana" pitchFamily="34" charset="0"/>
                    <a:ea typeface="Calibri" pitchFamily="34" charset="0"/>
                  </a:rPr>
                  <a:t>Development</a:t>
                </a:r>
                <a:endParaRPr kumimoji="0" lang="en-US" sz="900" b="0" i="0" u="none" strike="noStrike" cap="none" normalizeH="0" baseline="0" smtClean="0">
                  <a:ln>
                    <a:noFill/>
                  </a:ln>
                  <a:solidFill>
                    <a:srgbClr val="0F5494"/>
                  </a:solidFill>
                  <a:effectLst/>
                  <a:latin typeface="Verdana" pitchFamily="34" charset="0"/>
                  <a:ea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8080"/>
                    </a:solidFill>
                    <a:effectLst/>
                    <a:latin typeface="Verdana"/>
                    <a:ea typeface="Calibri" pitchFamily="34" charset="0"/>
                    <a:cs typeface="Arial" pitchFamily="34" charset="0"/>
                  </a:rPr>
                  <a:t> </a:t>
                </a:r>
                <a:endParaRPr kumimoji="0" lang="en-US" sz="1200" b="0" i="0" u="none" strike="noStrike" cap="none" normalizeH="0" baseline="0" smtClean="0">
                  <a:ln>
                    <a:noFill/>
                  </a:ln>
                  <a:solidFill>
                    <a:srgbClr val="0F5494"/>
                  </a:solidFill>
                  <a:effectLst/>
                  <a:latin typeface="Verdana" pitchFamily="34" charset="0"/>
                  <a:ea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8080"/>
                    </a:solidFill>
                    <a:effectLst/>
                    <a:latin typeface="Verdana"/>
                    <a:ea typeface="Calibri" pitchFamily="34" charset="0"/>
                    <a:cs typeface="Arial" pitchFamily="34" charset="0"/>
                  </a:rPr>
                  <a:t> </a:t>
                </a:r>
                <a:endParaRPr kumimoji="0" lang="en-US" sz="1200" b="0" i="0" u="none" strike="noStrike" cap="none" normalizeH="0" baseline="0" smtClean="0">
                  <a:ln>
                    <a:noFill/>
                  </a:ln>
                  <a:solidFill>
                    <a:srgbClr val="0F5494"/>
                  </a:solidFill>
                  <a:effectLst/>
                  <a:latin typeface="Verdana" pitchFamily="34" charset="0"/>
                  <a:ea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8080"/>
                    </a:solidFill>
                    <a:effectLst/>
                    <a:latin typeface="Verdana"/>
                    <a:ea typeface="Calibri" pitchFamily="34" charset="0"/>
                    <a:cs typeface="Arial" pitchFamily="34" charset="0"/>
                  </a:rPr>
                  <a:t> </a:t>
                </a:r>
                <a:endParaRPr kumimoji="0" lang="en-US" sz="1200" b="0" i="0" u="none" strike="noStrike" cap="none" normalizeH="0" baseline="0" smtClean="0">
                  <a:ln>
                    <a:noFill/>
                  </a:ln>
                  <a:solidFill>
                    <a:srgbClr val="0F5494"/>
                  </a:solidFill>
                  <a:effectLst/>
                  <a:latin typeface="Verdana" pitchFamily="34" charset="0"/>
                  <a:ea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8080"/>
                    </a:solidFill>
                    <a:effectLst/>
                    <a:latin typeface="Verdana"/>
                    <a:ea typeface="Calibri" pitchFamily="34" charset="0"/>
                    <a:cs typeface="Arial" pitchFamily="34" charset="0"/>
                  </a:rPr>
                  <a:t> </a:t>
                </a:r>
                <a:endParaRPr kumimoji="0" lang="en-US" sz="1200" b="0" i="0" u="none" strike="noStrike" cap="none" normalizeH="0" baseline="0" smtClean="0">
                  <a:ln>
                    <a:noFill/>
                  </a:ln>
                  <a:solidFill>
                    <a:srgbClr val="0F5494"/>
                  </a:solidFill>
                  <a:effectLst/>
                  <a:latin typeface="Verdana" pitchFamily="34" charset="0"/>
                  <a:ea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rgbClr val="FFFFFF"/>
                    </a:solidFill>
                    <a:effectLst/>
                    <a:latin typeface="Verdana"/>
                    <a:ea typeface="Calibri" pitchFamily="34" charset="0"/>
                    <a:cs typeface="Arial" pitchFamily="34" charset="0"/>
                  </a:rPr>
                  <a:t> </a:t>
                </a:r>
                <a:endParaRPr kumimoji="0" lang="en-US" sz="1200" b="0" i="0" u="none" strike="noStrike" cap="none" normalizeH="0" baseline="0" smtClean="0">
                  <a:ln>
                    <a:noFill/>
                  </a:ln>
                  <a:solidFill>
                    <a:srgbClr val="0F5494"/>
                  </a:solidFill>
                  <a:effectLst/>
                  <a:latin typeface="Verdana" pitchFamily="34" charset="0"/>
                </a:endParaRPr>
              </a:p>
            </p:txBody>
          </p:sp>
          <p:sp>
            <p:nvSpPr>
              <p:cNvPr id="27" name="Straight Arrow Connector 29"/>
              <p:cNvSpPr>
                <a:spLocks noChangeShapeType="1"/>
              </p:cNvSpPr>
              <p:nvPr/>
            </p:nvSpPr>
            <p:spPr bwMode="auto">
              <a:xfrm rot="21540000" flipV="1">
                <a:off x="56670" y="23297"/>
                <a:ext cx="7607" cy="3804"/>
              </a:xfrm>
              <a:prstGeom prst="straightConnector1">
                <a:avLst/>
              </a:prstGeom>
              <a:noFill/>
              <a:ln w="12700">
                <a:solidFill>
                  <a:srgbClr val="008080"/>
                </a:solidFill>
                <a:round/>
                <a:headEnd type="triangle" w="lg" len="med"/>
                <a:tailEnd type="none" w="lg" len="me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 name="Straight Arrow Connector 30"/>
              <p:cNvSpPr>
                <a:spLocks noChangeShapeType="1"/>
              </p:cNvSpPr>
              <p:nvPr/>
            </p:nvSpPr>
            <p:spPr bwMode="auto">
              <a:xfrm>
                <a:off x="49418" y="32511"/>
                <a:ext cx="0" cy="15087"/>
              </a:xfrm>
              <a:prstGeom prst="straightConnector1">
                <a:avLst/>
              </a:prstGeom>
              <a:noFill/>
              <a:ln w="12700">
                <a:solidFill>
                  <a:srgbClr val="008080"/>
                </a:solidFill>
                <a:round/>
                <a:headEnd/>
                <a:tailEnd type="triangle" w="lg" len="me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 name="Straight Arrow Connector 31"/>
              <p:cNvSpPr>
                <a:spLocks noChangeShapeType="1"/>
              </p:cNvSpPr>
              <p:nvPr/>
            </p:nvSpPr>
            <p:spPr bwMode="auto">
              <a:xfrm flipH="1" flipV="1">
                <a:off x="34953" y="23176"/>
                <a:ext cx="7607" cy="3855"/>
              </a:xfrm>
              <a:prstGeom prst="straightConnector1">
                <a:avLst/>
              </a:prstGeom>
              <a:noFill/>
              <a:ln w="12700">
                <a:solidFill>
                  <a:srgbClr val="008080"/>
                </a:solidFill>
                <a:round/>
                <a:headEnd type="triangle" w="lg" len="med"/>
                <a:tailEnd type="none" w="med" len="lg"/>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grpSp>
        <p:sp>
          <p:nvSpPr>
            <p:cNvPr id="22" name="Oval 23"/>
            <p:cNvSpPr>
              <a:spLocks/>
            </p:cNvSpPr>
            <p:nvPr/>
          </p:nvSpPr>
          <p:spPr bwMode="auto">
            <a:xfrm>
              <a:off x="23523" y="16883"/>
              <a:ext cx="12179" cy="7100"/>
            </a:xfrm>
            <a:prstGeom prst="ellipse">
              <a:avLst/>
            </a:prstGeom>
            <a:noFill/>
            <a:ln w="9525">
              <a:solidFill>
                <a:srgbClr val="008080"/>
              </a:solidFill>
              <a:round/>
              <a:headEnd/>
              <a:tailEnd/>
            </a:ln>
            <a:extLst>
              <a:ext uri="{909E8E84-426E-40dd-AFC4-6F175D3DCCD1}">
                <a14:hiddenFill xmlns:a14="http://schemas.microsoft.com/office/drawing/2010/main" xmlns="">
                  <a:solidFill>
                    <a:srgbClr val="FFFFFF"/>
                  </a:solidFill>
                </a14:hiddenFill>
              </a:ext>
            </a:extLst>
          </p:spPr>
          <p:txBody>
            <a:bodyPr vert="horz" wrap="square" lIns="0" tIns="0" rIns="0" bIns="18288"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000000"/>
                  </a:solidFill>
                  <a:effectLst/>
                  <a:latin typeface="Verdana" pitchFamily="34" charset="0"/>
                  <a:ea typeface="Calibri" pitchFamily="34" charset="0"/>
                </a:rPr>
                <a:t>Inclusive</a:t>
              </a:r>
              <a:endParaRPr kumimoji="0" lang="en-US" sz="1200" b="0" i="0" u="none" strike="noStrike" cap="none" normalizeH="0" baseline="0" dirty="0" smtClean="0">
                <a:ln>
                  <a:noFill/>
                </a:ln>
                <a:solidFill>
                  <a:srgbClr val="0F5494"/>
                </a:solidFill>
                <a:effectLst/>
                <a:latin typeface="Verdana" pitchFamily="34" charset="0"/>
                <a:ea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000000"/>
                  </a:solidFill>
                  <a:effectLst/>
                  <a:latin typeface="Verdana" pitchFamily="34" charset="0"/>
                  <a:ea typeface="Calibri" pitchFamily="34" charset="0"/>
                </a:rPr>
                <a:t>Growth</a:t>
              </a:r>
              <a:endParaRPr kumimoji="0" lang="en-US" sz="1200" b="0" i="0" u="none" strike="noStrike" cap="none" normalizeH="0" baseline="0" dirty="0" smtClean="0">
                <a:ln>
                  <a:noFill/>
                </a:ln>
                <a:solidFill>
                  <a:srgbClr val="0F5494"/>
                </a:solidFill>
                <a:effectLst/>
                <a:latin typeface="Verdana" pitchFamily="34" charset="0"/>
              </a:endParaRPr>
            </a:p>
          </p:txBody>
        </p:sp>
        <p:sp>
          <p:nvSpPr>
            <p:cNvPr id="23" name="Oval 24"/>
            <p:cNvSpPr>
              <a:spLocks/>
            </p:cNvSpPr>
            <p:nvPr/>
          </p:nvSpPr>
          <p:spPr bwMode="auto">
            <a:xfrm>
              <a:off x="63401" y="16883"/>
              <a:ext cx="12179" cy="7100"/>
            </a:xfrm>
            <a:prstGeom prst="ellipse">
              <a:avLst/>
            </a:prstGeom>
            <a:noFill/>
            <a:ln w="9525">
              <a:solidFill>
                <a:srgbClr val="008080"/>
              </a:solidFill>
              <a:round/>
              <a:headEnd/>
              <a:tailEnd/>
            </a:ln>
            <a:extLst>
              <a:ext uri="{909E8E84-426E-40dd-AFC4-6F175D3DCCD1}">
                <a14:hiddenFill xmlns:a14="http://schemas.microsoft.com/office/drawing/2010/main" xmlns="">
                  <a:solidFill>
                    <a:srgbClr val="FFFFFF"/>
                  </a:solidFill>
                </a14:hiddenFill>
              </a:ext>
            </a:extLst>
          </p:spPr>
          <p:txBody>
            <a:bodyPr vert="horz" wrap="square" lIns="0" tIns="0" rIns="0" bIns="18288"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smtClean="0">
                  <a:ln>
                    <a:noFill/>
                  </a:ln>
                  <a:solidFill>
                    <a:srgbClr val="000000"/>
                  </a:solidFill>
                  <a:effectLst/>
                  <a:latin typeface="Verdana" pitchFamily="34" charset="0"/>
                  <a:ea typeface="Calibri" pitchFamily="34" charset="0"/>
                </a:rPr>
                <a:t>Green</a:t>
              </a:r>
              <a:endParaRPr kumimoji="0" lang="en-US" sz="1200" b="0" i="0" u="none" strike="noStrike" cap="none" normalizeH="0" baseline="0" smtClean="0">
                <a:ln>
                  <a:noFill/>
                </a:ln>
                <a:solidFill>
                  <a:srgbClr val="0F5494"/>
                </a:solidFill>
                <a:effectLst/>
                <a:latin typeface="Verdana" pitchFamily="34" charset="0"/>
                <a:ea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smtClean="0">
                  <a:ln>
                    <a:noFill/>
                  </a:ln>
                  <a:solidFill>
                    <a:srgbClr val="000000"/>
                  </a:solidFill>
                  <a:effectLst/>
                  <a:latin typeface="Verdana" pitchFamily="34" charset="0"/>
                  <a:ea typeface="Calibri" pitchFamily="34" charset="0"/>
                </a:rPr>
                <a:t>Economy</a:t>
              </a:r>
              <a:endParaRPr kumimoji="0" lang="en-US" sz="1200" b="0" i="0" u="none" strike="noStrike" cap="none" normalizeH="0" baseline="0" smtClean="0">
                <a:ln>
                  <a:noFill/>
                </a:ln>
                <a:solidFill>
                  <a:srgbClr val="0F5494"/>
                </a:solidFill>
                <a:effectLst/>
                <a:latin typeface="Verdana" pitchFamily="34" charset="0"/>
              </a:endParaRPr>
            </a:p>
          </p:txBody>
        </p:sp>
      </p:grpSp>
      <p:sp>
        <p:nvSpPr>
          <p:cNvPr id="30" name="Rectangle 43"/>
          <p:cNvSpPr>
            <a:spLocks noChangeArrowheads="1"/>
          </p:cNvSpPr>
          <p:nvPr/>
        </p:nvSpPr>
        <p:spPr bwMode="auto">
          <a:xfrm>
            <a:off x="228600" y="431800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F5494"/>
              </a:solidFill>
              <a:effectLst/>
              <a:latin typeface="Verdana" pitchFamily="34" charset="0"/>
            </a:endParaRPr>
          </a:p>
        </p:txBody>
      </p:sp>
      <p:pic>
        <p:nvPicPr>
          <p:cNvPr id="3" name="Picture 2"/>
          <p:cNvPicPr>
            <a:picLocks noChangeAspect="1"/>
          </p:cNvPicPr>
          <p:nvPr/>
        </p:nvPicPr>
        <p:blipFill>
          <a:blip r:embed="rId3" cstate="print"/>
          <a:stretch>
            <a:fillRect/>
          </a:stretch>
        </p:blipFill>
        <p:spPr>
          <a:xfrm>
            <a:off x="1477589" y="5762264"/>
            <a:ext cx="5956300" cy="571500"/>
          </a:xfrm>
          <a:prstGeom prst="rect">
            <a:avLst/>
          </a:prstGeom>
        </p:spPr>
      </p:pic>
    </p:spTree>
    <p:extLst>
      <p:ext uri="{BB962C8B-B14F-4D97-AF65-F5344CB8AC3E}">
        <p14:creationId xmlns:p14="http://schemas.microsoft.com/office/powerpoint/2010/main" xmlns="" val="46556669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marL="0"/>
            <a:r>
              <a:rPr lang="en-US" dirty="0" smtClean="0"/>
              <a:t>Key Elements of a Green Economy Transformation</a:t>
            </a:r>
          </a:p>
        </p:txBody>
      </p:sp>
      <p:sp>
        <p:nvSpPr>
          <p:cNvPr id="11267" name="Content Placeholder 2"/>
          <p:cNvSpPr>
            <a:spLocks noGrp="1"/>
          </p:cNvSpPr>
          <p:nvPr>
            <p:ph idx="1"/>
          </p:nvPr>
        </p:nvSpPr>
        <p:spPr/>
        <p:txBody>
          <a:bodyPr/>
          <a:lstStyle/>
          <a:p>
            <a:pPr>
              <a:buClrTx/>
            </a:pPr>
            <a:r>
              <a:rPr lang="en-GB" i="0" dirty="0"/>
              <a:t>Value of natural capital </a:t>
            </a:r>
          </a:p>
          <a:p>
            <a:pPr>
              <a:buClrTx/>
            </a:pPr>
            <a:r>
              <a:rPr lang="en-GB" i="0" dirty="0" smtClean="0"/>
              <a:t>Appropriate economic regulations and </a:t>
            </a:r>
            <a:r>
              <a:rPr lang="en-GB" i="0" dirty="0"/>
              <a:t>incentives </a:t>
            </a:r>
          </a:p>
          <a:p>
            <a:pPr>
              <a:buClrTx/>
            </a:pPr>
            <a:r>
              <a:rPr lang="en-GB" i="0" dirty="0" smtClean="0"/>
              <a:t>Appropriate environmental regulations </a:t>
            </a:r>
            <a:r>
              <a:rPr lang="en-GB" i="0" dirty="0"/>
              <a:t>and law enforcement</a:t>
            </a:r>
          </a:p>
          <a:p>
            <a:pPr>
              <a:buClrTx/>
            </a:pPr>
            <a:r>
              <a:rPr lang="en-GB" i="0" dirty="0" smtClean="0"/>
              <a:t>Sustainable </a:t>
            </a:r>
            <a:r>
              <a:rPr lang="en-GB" i="0" dirty="0"/>
              <a:t>production and consumption patterns</a:t>
            </a:r>
          </a:p>
          <a:p>
            <a:pPr>
              <a:buClrTx/>
            </a:pPr>
            <a:r>
              <a:rPr lang="en-GB" i="0" dirty="0"/>
              <a:t>Fair distribution of income and social standards</a:t>
            </a:r>
          </a:p>
          <a:p>
            <a:pPr>
              <a:buClrTx/>
            </a:pPr>
            <a:r>
              <a:rPr lang="en-GB" i="0" dirty="0" smtClean="0"/>
              <a:t>Investment </a:t>
            </a:r>
            <a:r>
              <a:rPr lang="en-GB" i="0" dirty="0"/>
              <a:t>in training and </a:t>
            </a:r>
            <a:r>
              <a:rPr lang="en-GB" i="0" dirty="0" smtClean="0"/>
              <a:t>environmental education</a:t>
            </a:r>
            <a:endParaRPr lang="en-GB" i="0" dirty="0"/>
          </a:p>
          <a:p>
            <a:pPr>
              <a:buClrTx/>
            </a:pPr>
            <a:endParaRPr lang="en-US" i="0" dirty="0" smtClean="0"/>
          </a:p>
        </p:txBody>
      </p:sp>
    </p:spTree>
    <p:extLst>
      <p:ext uri="{BB962C8B-B14F-4D97-AF65-F5344CB8AC3E}">
        <p14:creationId xmlns:p14="http://schemas.microsoft.com/office/powerpoint/2010/main" xmlns="" val="1671257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488" y="1264463"/>
            <a:ext cx="8229600" cy="553998"/>
          </a:xfrm>
        </p:spPr>
        <p:txBody>
          <a:bodyPr>
            <a:spAutoFit/>
          </a:bodyPr>
          <a:lstStyle/>
          <a:p>
            <a:pPr indent="-3175"/>
            <a:r>
              <a:rPr lang="en-GB" dirty="0" smtClean="0"/>
              <a:t>Structure</a:t>
            </a:r>
            <a:endParaRPr lang="en-GB" dirty="0"/>
          </a:p>
        </p:txBody>
      </p:sp>
      <p:sp>
        <p:nvSpPr>
          <p:cNvPr id="4" name="Rectangle 3"/>
          <p:cNvSpPr/>
          <p:nvPr/>
        </p:nvSpPr>
        <p:spPr>
          <a:xfrm>
            <a:off x="499839" y="2594701"/>
            <a:ext cx="6989535" cy="2806922"/>
          </a:xfrm>
          <a:prstGeom prst="rect">
            <a:avLst/>
          </a:prstGeom>
        </p:spPr>
        <p:txBody>
          <a:bodyPr wrap="square">
            <a:spAutoFit/>
          </a:bodyPr>
          <a:lstStyle/>
          <a:p>
            <a:pPr marL="361950" lvl="1" indent="-361950" eaLnBrk="0" hangingPunct="0">
              <a:spcBef>
                <a:spcPct val="20000"/>
              </a:spcBef>
              <a:buClr>
                <a:schemeClr val="accent2"/>
              </a:buClr>
              <a:buFont typeface="Arial"/>
              <a:buChar char="•"/>
            </a:pPr>
            <a:r>
              <a:rPr lang="en-GB" sz="1800" dirty="0" smtClean="0"/>
              <a:t>Definitions</a:t>
            </a:r>
          </a:p>
          <a:p>
            <a:pPr marL="361950" lvl="1" indent="-361950" eaLnBrk="0" hangingPunct="0">
              <a:spcBef>
                <a:spcPct val="20000"/>
              </a:spcBef>
              <a:buClr>
                <a:schemeClr val="accent2"/>
              </a:buClr>
              <a:buFont typeface="Arial"/>
              <a:buChar char="•"/>
            </a:pPr>
            <a:r>
              <a:rPr lang="en-GB" sz="1800" dirty="0" smtClean="0"/>
              <a:t>Concepts</a:t>
            </a:r>
          </a:p>
          <a:p>
            <a:pPr marL="819150" lvl="2" indent="-361950" eaLnBrk="0" hangingPunct="0">
              <a:spcBef>
                <a:spcPct val="20000"/>
              </a:spcBef>
              <a:buClr>
                <a:schemeClr val="accent2"/>
              </a:buClr>
              <a:buFont typeface="Arial"/>
              <a:buChar char="•"/>
            </a:pPr>
            <a:r>
              <a:rPr lang="en-GB" sz="1800" dirty="0" smtClean="0"/>
              <a:t>Environment</a:t>
            </a:r>
          </a:p>
          <a:p>
            <a:pPr marL="819150" lvl="2" indent="-361950" eaLnBrk="0" hangingPunct="0">
              <a:spcBef>
                <a:spcPct val="20000"/>
              </a:spcBef>
              <a:buClr>
                <a:schemeClr val="accent2"/>
              </a:buClr>
              <a:buFont typeface="Arial"/>
              <a:buChar char="•"/>
            </a:pPr>
            <a:r>
              <a:rPr lang="en-GB" sz="1800" dirty="0" smtClean="0"/>
              <a:t>Climate change </a:t>
            </a:r>
          </a:p>
          <a:p>
            <a:pPr marL="819150" lvl="2" indent="-361950" eaLnBrk="0" hangingPunct="0">
              <a:spcBef>
                <a:spcPct val="20000"/>
              </a:spcBef>
              <a:buClr>
                <a:schemeClr val="accent2"/>
              </a:buClr>
              <a:buFont typeface="Arial"/>
              <a:buChar char="•"/>
            </a:pPr>
            <a:r>
              <a:rPr lang="en-GB" sz="1800" dirty="0" smtClean="0"/>
              <a:t>Green economy</a:t>
            </a:r>
          </a:p>
          <a:p>
            <a:pPr marL="819150" lvl="2" indent="-361950" eaLnBrk="0" hangingPunct="0">
              <a:spcBef>
                <a:spcPct val="20000"/>
              </a:spcBef>
              <a:buClr>
                <a:schemeClr val="accent2"/>
              </a:buClr>
              <a:buFont typeface="Arial"/>
              <a:buChar char="•"/>
            </a:pPr>
            <a:r>
              <a:rPr lang="en-GB" sz="1800" smtClean="0"/>
              <a:t>Sustainable </a:t>
            </a:r>
            <a:r>
              <a:rPr lang="en-GB" sz="1800" dirty="0"/>
              <a:t>development</a:t>
            </a:r>
          </a:p>
          <a:p>
            <a:pPr marL="819150" lvl="2" indent="-361950" eaLnBrk="0" hangingPunct="0">
              <a:spcBef>
                <a:spcPct val="20000"/>
              </a:spcBef>
              <a:buClr>
                <a:schemeClr val="accent2"/>
              </a:buClr>
              <a:buFont typeface="Arial"/>
              <a:buChar char="•"/>
            </a:pPr>
            <a:r>
              <a:rPr lang="en-GB" sz="1800" smtClean="0"/>
              <a:t>Integration </a:t>
            </a:r>
            <a:r>
              <a:rPr lang="en-GB" sz="1800" dirty="0" smtClean="0"/>
              <a:t>/mainstreaming</a:t>
            </a:r>
          </a:p>
          <a:p>
            <a:pPr marL="342900" indent="-342900" eaLnBrk="0" hangingPunct="0">
              <a:spcBef>
                <a:spcPct val="20000"/>
              </a:spcBef>
              <a:buClr>
                <a:schemeClr val="bg1"/>
              </a:buClr>
            </a:pPr>
            <a:endParaRPr lang="en-GB" sz="2400" b="1" i="1" dirty="0" smtClean="0"/>
          </a:p>
        </p:txBody>
      </p:sp>
      <p:sp>
        <p:nvSpPr>
          <p:cNvPr id="3" name="Slide Number Placeholder 2"/>
          <p:cNvSpPr>
            <a:spLocks noGrp="1"/>
          </p:cNvSpPr>
          <p:nvPr>
            <p:ph type="sldNum" sz="quarter" idx="12"/>
          </p:nvPr>
        </p:nvSpPr>
        <p:spPr/>
        <p:txBody>
          <a:bodyPr/>
          <a:lstStyle/>
          <a:p>
            <a:pPr>
              <a:defRPr/>
            </a:pPr>
            <a:fld id="{35BD4F4F-7C66-4CAD-8C29-49E6D36B0242}" type="slidenum">
              <a:rPr lang="en-GB" smtClean="0"/>
              <a:pPr>
                <a:defRPr/>
              </a:pPr>
              <a:t>2</a:t>
            </a:fld>
            <a:endParaRPr lang="en-GB"/>
          </a:p>
        </p:txBody>
      </p:sp>
    </p:spTree>
    <p:extLst>
      <p:ext uri="{BB962C8B-B14F-4D97-AF65-F5344CB8AC3E}">
        <p14:creationId xmlns:p14="http://schemas.microsoft.com/office/powerpoint/2010/main" xmlns="" val="340936527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42863" y="1052513"/>
            <a:ext cx="8626475" cy="719137"/>
          </a:xfrm>
        </p:spPr>
        <p:txBody>
          <a:bodyPr/>
          <a:lstStyle/>
          <a:p>
            <a:pPr indent="0" eaLnBrk="1" hangingPunct="1"/>
            <a:r>
              <a:rPr lang="en-GB" altLang="en-US" sz="1600" smtClean="0"/>
              <a:t/>
            </a:r>
            <a:br>
              <a:rPr lang="en-GB" altLang="en-US" sz="1600" smtClean="0"/>
            </a:br>
            <a:r>
              <a:rPr lang="en-GB" altLang="en-US" sz="1600" smtClean="0"/>
              <a:t>EXAMPLES OF GREEN ECONOMY SECTORS</a:t>
            </a:r>
          </a:p>
        </p:txBody>
      </p:sp>
      <p:sp>
        <p:nvSpPr>
          <p:cNvPr id="12291" name="Espace réservé du contenu 2"/>
          <p:cNvSpPr>
            <a:spLocks noGrp="1"/>
          </p:cNvSpPr>
          <p:nvPr>
            <p:ph idx="1"/>
          </p:nvPr>
        </p:nvSpPr>
        <p:spPr>
          <a:xfrm>
            <a:off x="539750" y="1412875"/>
            <a:ext cx="8208963" cy="5040313"/>
          </a:xfrm>
        </p:spPr>
        <p:txBody>
          <a:bodyPr/>
          <a:lstStyle/>
          <a:p>
            <a:pPr marL="0" indent="0" eaLnBrk="1" hangingPunct="1">
              <a:spcBef>
                <a:spcPct val="0"/>
              </a:spcBef>
              <a:buClrTx/>
              <a:buFontTx/>
              <a:buNone/>
            </a:pPr>
            <a:endParaRPr lang="en-US" altLang="en-US" sz="1800" i="0" smtClean="0">
              <a:solidFill>
                <a:srgbClr val="000000"/>
              </a:solidFill>
              <a:latin typeface="Century Gothic" pitchFamily="34" charset="0"/>
            </a:endParaRPr>
          </a:p>
          <a:p>
            <a:pPr marL="0" indent="0" eaLnBrk="1" hangingPunct="1">
              <a:spcBef>
                <a:spcPct val="0"/>
              </a:spcBef>
              <a:buClrTx/>
              <a:buFontTx/>
              <a:buNone/>
            </a:pPr>
            <a:endParaRPr lang="en-US" altLang="en-US" sz="1800" i="0" smtClean="0">
              <a:solidFill>
                <a:srgbClr val="000000"/>
              </a:solidFill>
              <a:latin typeface="Century Gothic" pitchFamily="34" charset="0"/>
            </a:endParaRPr>
          </a:p>
          <a:p>
            <a:pPr marL="0" indent="0" eaLnBrk="1" hangingPunct="1">
              <a:spcBef>
                <a:spcPct val="0"/>
              </a:spcBef>
              <a:buClrTx/>
              <a:buFontTx/>
              <a:buNone/>
            </a:pPr>
            <a:r>
              <a:rPr lang="en-US" altLang="en-US" sz="1800" b="1" i="0" smtClean="0">
                <a:solidFill>
                  <a:srgbClr val="1F497D"/>
                </a:solidFill>
                <a:latin typeface="Century Gothic" pitchFamily="34" charset="0"/>
              </a:rPr>
              <a:t>RENEWABLE ENERGY</a:t>
            </a:r>
          </a:p>
          <a:p>
            <a:pPr marL="0" indent="0" eaLnBrk="1" hangingPunct="1">
              <a:spcBef>
                <a:spcPct val="0"/>
              </a:spcBef>
              <a:buClrTx/>
              <a:buFontTx/>
              <a:buNone/>
            </a:pPr>
            <a:endParaRPr lang="en-US" altLang="en-US" sz="1800" i="0" smtClean="0">
              <a:solidFill>
                <a:srgbClr val="000000"/>
              </a:solidFill>
              <a:latin typeface="Century Gothic" pitchFamily="34" charset="0"/>
            </a:endParaRPr>
          </a:p>
          <a:p>
            <a:pPr marL="0" indent="0" eaLnBrk="1" hangingPunct="1">
              <a:spcBef>
                <a:spcPct val="0"/>
              </a:spcBef>
              <a:buClrTx/>
              <a:buFontTx/>
              <a:buNone/>
            </a:pPr>
            <a:r>
              <a:rPr lang="en-US" altLang="en-US" sz="1800" b="1" i="0" smtClean="0">
                <a:solidFill>
                  <a:srgbClr val="1F497D"/>
                </a:solidFill>
                <a:latin typeface="Century Gothic" pitchFamily="34" charset="0"/>
              </a:rPr>
              <a:t>GREEN BUILDING</a:t>
            </a:r>
          </a:p>
          <a:p>
            <a:pPr marL="0" indent="0" eaLnBrk="1" hangingPunct="1">
              <a:spcBef>
                <a:spcPct val="0"/>
              </a:spcBef>
              <a:buClrTx/>
              <a:buFontTx/>
              <a:buNone/>
            </a:pPr>
            <a:endParaRPr lang="en-US" altLang="en-US" sz="1800" i="0" smtClean="0">
              <a:solidFill>
                <a:srgbClr val="000000"/>
              </a:solidFill>
              <a:latin typeface="Century Gothic" pitchFamily="34" charset="0"/>
            </a:endParaRPr>
          </a:p>
          <a:p>
            <a:pPr marL="0" indent="0" eaLnBrk="1" hangingPunct="1">
              <a:spcBef>
                <a:spcPct val="0"/>
              </a:spcBef>
              <a:buClrTx/>
              <a:buFontTx/>
              <a:buNone/>
            </a:pPr>
            <a:endParaRPr lang="en-US" altLang="en-US" sz="1800" b="1" i="0" smtClean="0">
              <a:solidFill>
                <a:srgbClr val="1F497D"/>
              </a:solidFill>
              <a:latin typeface="Century Gothic" pitchFamily="34" charset="0"/>
            </a:endParaRPr>
          </a:p>
          <a:p>
            <a:pPr marL="0" indent="0" eaLnBrk="1" hangingPunct="1">
              <a:spcBef>
                <a:spcPct val="0"/>
              </a:spcBef>
              <a:buClrTx/>
              <a:buFontTx/>
              <a:buNone/>
            </a:pPr>
            <a:r>
              <a:rPr lang="en-US" altLang="en-US" sz="1800" b="1" i="0" smtClean="0">
                <a:solidFill>
                  <a:srgbClr val="1F497D"/>
                </a:solidFill>
                <a:latin typeface="Century Gothic" pitchFamily="34" charset="0"/>
              </a:rPr>
              <a:t>CLEAN TRANSPORTATION</a:t>
            </a:r>
          </a:p>
          <a:p>
            <a:pPr marL="0" indent="0" eaLnBrk="1" hangingPunct="1">
              <a:spcBef>
                <a:spcPct val="0"/>
              </a:spcBef>
              <a:buClrTx/>
              <a:buFontTx/>
              <a:buNone/>
            </a:pPr>
            <a:endParaRPr lang="en-US" altLang="en-US" sz="1800" i="0" smtClean="0">
              <a:solidFill>
                <a:srgbClr val="000000"/>
              </a:solidFill>
              <a:latin typeface="Century Gothic" pitchFamily="34" charset="0"/>
            </a:endParaRPr>
          </a:p>
          <a:p>
            <a:pPr marL="0" indent="0" eaLnBrk="1" hangingPunct="1">
              <a:spcBef>
                <a:spcPct val="0"/>
              </a:spcBef>
              <a:buClrTx/>
              <a:buFontTx/>
              <a:buNone/>
            </a:pPr>
            <a:endParaRPr lang="en-US" altLang="en-US" sz="1800" b="1" i="0" smtClean="0">
              <a:solidFill>
                <a:srgbClr val="1F497D"/>
              </a:solidFill>
              <a:latin typeface="Century Gothic" pitchFamily="34" charset="0"/>
            </a:endParaRPr>
          </a:p>
          <a:p>
            <a:pPr marL="0" indent="0" eaLnBrk="1" hangingPunct="1">
              <a:spcBef>
                <a:spcPct val="0"/>
              </a:spcBef>
              <a:buClrTx/>
              <a:buFontTx/>
              <a:buNone/>
            </a:pPr>
            <a:r>
              <a:rPr lang="en-US" altLang="en-US" sz="1800" b="1" i="0" smtClean="0">
                <a:solidFill>
                  <a:srgbClr val="1F497D"/>
                </a:solidFill>
                <a:latin typeface="Century Gothic" pitchFamily="34" charset="0"/>
              </a:rPr>
              <a:t>WATER MANAGEMENT</a:t>
            </a:r>
          </a:p>
          <a:p>
            <a:pPr marL="0" indent="0" eaLnBrk="1" hangingPunct="1">
              <a:spcBef>
                <a:spcPct val="0"/>
              </a:spcBef>
              <a:buClrTx/>
              <a:buFontTx/>
              <a:buNone/>
            </a:pPr>
            <a:endParaRPr lang="en-US" altLang="en-US" sz="1800" i="0" smtClean="0">
              <a:solidFill>
                <a:srgbClr val="000000"/>
              </a:solidFill>
              <a:latin typeface="Century Gothic" pitchFamily="34" charset="0"/>
            </a:endParaRPr>
          </a:p>
          <a:p>
            <a:pPr marL="0" indent="0" eaLnBrk="1" hangingPunct="1">
              <a:spcBef>
                <a:spcPct val="0"/>
              </a:spcBef>
              <a:buClrTx/>
              <a:buFontTx/>
              <a:buNone/>
            </a:pPr>
            <a:endParaRPr lang="en-US" altLang="en-US" sz="1800" i="0" smtClean="0">
              <a:solidFill>
                <a:srgbClr val="000000"/>
              </a:solidFill>
              <a:latin typeface="Century Gothic" pitchFamily="34" charset="0"/>
            </a:endParaRPr>
          </a:p>
          <a:p>
            <a:pPr marL="0" indent="0" eaLnBrk="1" hangingPunct="1">
              <a:spcBef>
                <a:spcPct val="0"/>
              </a:spcBef>
              <a:buClrTx/>
              <a:buFontTx/>
              <a:buNone/>
            </a:pPr>
            <a:r>
              <a:rPr lang="en-US" altLang="en-US" sz="1800" b="1" i="0" smtClean="0">
                <a:solidFill>
                  <a:srgbClr val="1F497D"/>
                </a:solidFill>
                <a:latin typeface="Century Gothic" pitchFamily="34" charset="0"/>
              </a:rPr>
              <a:t>WASTE MANAGEMENT</a:t>
            </a:r>
          </a:p>
          <a:p>
            <a:pPr marL="0" indent="0" eaLnBrk="1" hangingPunct="1">
              <a:spcBef>
                <a:spcPct val="0"/>
              </a:spcBef>
              <a:buClrTx/>
              <a:buFontTx/>
              <a:buNone/>
            </a:pPr>
            <a:endParaRPr lang="en-US" altLang="en-US" sz="1800" i="0" smtClean="0">
              <a:solidFill>
                <a:srgbClr val="000000"/>
              </a:solidFill>
              <a:latin typeface="Century Gothic" pitchFamily="34" charset="0"/>
            </a:endParaRPr>
          </a:p>
          <a:p>
            <a:pPr marL="0" indent="0" eaLnBrk="1" hangingPunct="1">
              <a:spcBef>
                <a:spcPct val="0"/>
              </a:spcBef>
              <a:buClrTx/>
              <a:buFontTx/>
              <a:buNone/>
            </a:pPr>
            <a:endParaRPr lang="en-US" altLang="en-US" sz="1800" i="0" smtClean="0">
              <a:solidFill>
                <a:srgbClr val="000000"/>
              </a:solidFill>
              <a:latin typeface="Century Gothic" pitchFamily="34" charset="0"/>
            </a:endParaRPr>
          </a:p>
          <a:p>
            <a:pPr marL="0" indent="0" eaLnBrk="1" hangingPunct="1">
              <a:spcBef>
                <a:spcPct val="0"/>
              </a:spcBef>
              <a:buClrTx/>
              <a:buFontTx/>
              <a:buNone/>
            </a:pPr>
            <a:r>
              <a:rPr lang="en-US" altLang="en-US" sz="1800" b="1" i="0" smtClean="0">
                <a:solidFill>
                  <a:srgbClr val="1F497D"/>
                </a:solidFill>
                <a:latin typeface="Century Gothic" pitchFamily="34" charset="0"/>
              </a:rPr>
              <a:t>LAND MANAGEMENT</a:t>
            </a:r>
          </a:p>
          <a:p>
            <a:pPr marL="0" indent="0" eaLnBrk="1" hangingPunct="1">
              <a:spcBef>
                <a:spcPct val="0"/>
              </a:spcBef>
              <a:buClrTx/>
              <a:buFontTx/>
              <a:buNone/>
            </a:pPr>
            <a:endParaRPr lang="en-US" altLang="en-US" sz="2000" i="0" smtClean="0">
              <a:solidFill>
                <a:srgbClr val="000000"/>
              </a:solidFill>
              <a:latin typeface="Century Gothic" pitchFamily="34" charset="0"/>
            </a:endParaRPr>
          </a:p>
          <a:p>
            <a:pPr marL="0" indent="0" eaLnBrk="1" hangingPunct="1">
              <a:spcBef>
                <a:spcPct val="0"/>
              </a:spcBef>
              <a:buClrTx/>
            </a:pPr>
            <a:endParaRPr lang="fr-CA" altLang="en-US" sz="2000" i="0" smtClean="0">
              <a:solidFill>
                <a:srgbClr val="4F6228"/>
              </a:solidFill>
              <a:latin typeface="Century Gothic" pitchFamily="34" charset="0"/>
            </a:endParaRPr>
          </a:p>
        </p:txBody>
      </p:sp>
      <p:sp>
        <p:nvSpPr>
          <p:cNvPr id="8" name="Rounded Rectangle 7"/>
          <p:cNvSpPr/>
          <p:nvPr/>
        </p:nvSpPr>
        <p:spPr>
          <a:xfrm>
            <a:off x="4343400" y="2492375"/>
            <a:ext cx="3829050" cy="719138"/>
          </a:xfrm>
          <a:prstGeom prst="roundRect">
            <a:avLst/>
          </a:prstGeom>
          <a:solidFill>
            <a:srgbClr val="92D050"/>
          </a:solidFill>
          <a:ln w="25400" cap="flat" cmpd="sng" algn="ctr">
            <a:solidFill>
              <a:srgbClr val="33CC33"/>
            </a:solidFill>
            <a:prstDash val="solid"/>
          </a:ln>
          <a:effectLst/>
        </p:spPr>
        <p:txBody>
          <a:bodyPr anchor="ctr"/>
          <a:lstStyle/>
          <a:p>
            <a:pPr eaLnBrk="1" fontAlgn="auto" hangingPunct="1">
              <a:spcBef>
                <a:spcPts val="0"/>
              </a:spcBef>
              <a:spcAft>
                <a:spcPts val="0"/>
              </a:spcAft>
              <a:defRPr/>
            </a:pPr>
            <a:r>
              <a:rPr lang="en-US" sz="1400" b="1" kern="0" dirty="0">
                <a:solidFill>
                  <a:srgbClr val="1F497D"/>
                </a:solidFill>
                <a:latin typeface="Century Gothic" pitchFamily="34" charset="0"/>
              </a:rPr>
              <a:t>Energy and water efficiency construction, Green products and building materials</a:t>
            </a:r>
          </a:p>
        </p:txBody>
      </p:sp>
      <p:sp>
        <p:nvSpPr>
          <p:cNvPr id="9" name="Rounded Rectangle 8"/>
          <p:cNvSpPr/>
          <p:nvPr/>
        </p:nvSpPr>
        <p:spPr>
          <a:xfrm>
            <a:off x="4356100" y="3357563"/>
            <a:ext cx="3816350" cy="647700"/>
          </a:xfrm>
          <a:prstGeom prst="roundRect">
            <a:avLst/>
          </a:prstGeom>
          <a:solidFill>
            <a:srgbClr val="92D050"/>
          </a:solidFill>
          <a:ln w="25400" cap="flat" cmpd="sng" algn="ctr">
            <a:solidFill>
              <a:srgbClr val="33CC33"/>
            </a:solidFill>
            <a:prstDash val="solid"/>
          </a:ln>
          <a:effectLst/>
        </p:spPr>
        <p:txBody>
          <a:bodyPr anchor="ctr"/>
          <a:lstStyle/>
          <a:p>
            <a:pPr eaLnBrk="1" fontAlgn="auto" hangingPunct="1">
              <a:spcBef>
                <a:spcPts val="0"/>
              </a:spcBef>
              <a:spcAft>
                <a:spcPts val="0"/>
              </a:spcAft>
              <a:defRPr/>
            </a:pPr>
            <a:r>
              <a:rPr lang="en-US" sz="1400" b="1" kern="0" dirty="0">
                <a:solidFill>
                  <a:srgbClr val="1F497D"/>
                </a:solidFill>
                <a:latin typeface="Century Gothic" pitchFamily="34" charset="0"/>
              </a:rPr>
              <a:t>Electric and hybrid vehicles, public transportation, car share, biking</a:t>
            </a:r>
          </a:p>
        </p:txBody>
      </p:sp>
      <p:sp>
        <p:nvSpPr>
          <p:cNvPr id="10" name="Rounded Rectangle 9"/>
          <p:cNvSpPr/>
          <p:nvPr/>
        </p:nvSpPr>
        <p:spPr>
          <a:xfrm>
            <a:off x="4343400" y="1700213"/>
            <a:ext cx="3829050" cy="719137"/>
          </a:xfrm>
          <a:prstGeom prst="roundRect">
            <a:avLst/>
          </a:prstGeom>
          <a:solidFill>
            <a:srgbClr val="92D050"/>
          </a:solidFill>
          <a:ln w="25400" cap="flat" cmpd="sng" algn="ctr">
            <a:solidFill>
              <a:srgbClr val="33CC33"/>
            </a:solidFill>
            <a:prstDash val="solid"/>
          </a:ln>
          <a:effectLst/>
        </p:spPr>
        <p:txBody>
          <a:bodyPr anchor="ctr"/>
          <a:lstStyle/>
          <a:p>
            <a:pPr eaLnBrk="1" fontAlgn="auto" hangingPunct="1">
              <a:spcBef>
                <a:spcPts val="0"/>
              </a:spcBef>
              <a:spcAft>
                <a:spcPts val="0"/>
              </a:spcAft>
              <a:defRPr/>
            </a:pPr>
            <a:r>
              <a:rPr lang="en-US" sz="1400" b="1" kern="0" dirty="0">
                <a:solidFill>
                  <a:srgbClr val="1F497D"/>
                </a:solidFill>
                <a:latin typeface="Century Gothic" pitchFamily="34" charset="0"/>
              </a:rPr>
              <a:t>Solar, wind, geothermal, wave, biogas</a:t>
            </a:r>
          </a:p>
        </p:txBody>
      </p:sp>
      <p:sp>
        <p:nvSpPr>
          <p:cNvPr id="11" name="Rounded Rectangle 10"/>
          <p:cNvSpPr/>
          <p:nvPr/>
        </p:nvSpPr>
        <p:spPr>
          <a:xfrm>
            <a:off x="4356100" y="4076700"/>
            <a:ext cx="3816350" cy="647700"/>
          </a:xfrm>
          <a:prstGeom prst="roundRect">
            <a:avLst/>
          </a:prstGeom>
          <a:solidFill>
            <a:srgbClr val="92D050"/>
          </a:solidFill>
          <a:ln w="25400" cap="flat" cmpd="sng" algn="ctr">
            <a:solidFill>
              <a:srgbClr val="33CC33"/>
            </a:solidFill>
            <a:prstDash val="solid"/>
          </a:ln>
          <a:effectLst/>
        </p:spPr>
        <p:txBody>
          <a:bodyPr anchor="ctr"/>
          <a:lstStyle/>
          <a:p>
            <a:pPr eaLnBrk="1" fontAlgn="auto" hangingPunct="1">
              <a:spcBef>
                <a:spcPts val="0"/>
              </a:spcBef>
              <a:spcAft>
                <a:spcPts val="0"/>
              </a:spcAft>
              <a:defRPr/>
            </a:pPr>
            <a:r>
              <a:rPr lang="en-US" sz="1400" b="1" kern="0" dirty="0">
                <a:solidFill>
                  <a:srgbClr val="1F497D"/>
                </a:solidFill>
                <a:latin typeface="Century Gothic" pitchFamily="34" charset="0"/>
              </a:rPr>
              <a:t>Water recycling, low water landscaping, integrated water management</a:t>
            </a:r>
          </a:p>
        </p:txBody>
      </p:sp>
      <p:sp>
        <p:nvSpPr>
          <p:cNvPr id="12" name="Rounded Rectangle 11"/>
          <p:cNvSpPr/>
          <p:nvPr/>
        </p:nvSpPr>
        <p:spPr>
          <a:xfrm>
            <a:off x="4343400" y="4870450"/>
            <a:ext cx="3829050" cy="790575"/>
          </a:xfrm>
          <a:prstGeom prst="roundRect">
            <a:avLst/>
          </a:prstGeom>
          <a:solidFill>
            <a:srgbClr val="92D050"/>
          </a:solidFill>
          <a:ln w="25400" cap="flat" cmpd="sng" algn="ctr">
            <a:solidFill>
              <a:srgbClr val="33CC33"/>
            </a:solidFill>
            <a:prstDash val="solid"/>
          </a:ln>
          <a:effectLst/>
        </p:spPr>
        <p:txBody>
          <a:bodyPr anchor="ctr"/>
          <a:lstStyle/>
          <a:p>
            <a:pPr eaLnBrk="1" fontAlgn="auto" hangingPunct="1">
              <a:spcBef>
                <a:spcPts val="0"/>
              </a:spcBef>
              <a:spcAft>
                <a:spcPts val="0"/>
              </a:spcAft>
              <a:defRPr/>
            </a:pPr>
            <a:r>
              <a:rPr lang="en-US" sz="1400" b="1" kern="0" dirty="0">
                <a:solidFill>
                  <a:srgbClr val="1F497D"/>
                </a:solidFill>
                <a:latin typeface="Century Gothic" pitchFamily="34" charset="0"/>
              </a:rPr>
              <a:t>Recycling and management of waste, toxics remediation, Brownfield clean-up, sustainable packaging, zero waste</a:t>
            </a:r>
          </a:p>
        </p:txBody>
      </p:sp>
      <p:sp>
        <p:nvSpPr>
          <p:cNvPr id="13" name="Rounded Rectangle 12"/>
          <p:cNvSpPr/>
          <p:nvPr/>
        </p:nvSpPr>
        <p:spPr>
          <a:xfrm>
            <a:off x="4356100" y="5805488"/>
            <a:ext cx="3829050" cy="792162"/>
          </a:xfrm>
          <a:prstGeom prst="roundRect">
            <a:avLst/>
          </a:prstGeom>
          <a:solidFill>
            <a:srgbClr val="92D050"/>
          </a:solidFill>
          <a:ln w="25400" cap="flat" cmpd="sng" algn="ctr">
            <a:solidFill>
              <a:srgbClr val="33CC33"/>
            </a:solidFill>
            <a:prstDash val="solid"/>
          </a:ln>
          <a:effectLst/>
        </p:spPr>
        <p:txBody>
          <a:bodyPr anchor="ctr"/>
          <a:lstStyle/>
          <a:p>
            <a:pPr eaLnBrk="1" fontAlgn="auto" hangingPunct="1">
              <a:spcBef>
                <a:spcPts val="0"/>
              </a:spcBef>
              <a:spcAft>
                <a:spcPts val="0"/>
              </a:spcAft>
              <a:defRPr/>
            </a:pPr>
            <a:r>
              <a:rPr lang="en-US" sz="1400" b="1" kern="0" dirty="0">
                <a:solidFill>
                  <a:srgbClr val="1F497D"/>
                </a:solidFill>
                <a:latin typeface="Century Gothic" pitchFamily="34" charset="0"/>
              </a:rPr>
              <a:t>Sustainable and organic agriculture, soil stabilization, afforestation, reforestation and sustainable forest management, habitat conservation</a:t>
            </a:r>
          </a:p>
        </p:txBody>
      </p:sp>
      <p:cxnSp>
        <p:nvCxnSpPr>
          <p:cNvPr id="14" name="Straight Arrow Connector 13"/>
          <p:cNvCxnSpPr/>
          <p:nvPr/>
        </p:nvCxnSpPr>
        <p:spPr>
          <a:xfrm>
            <a:off x="3352800" y="2058988"/>
            <a:ext cx="800100" cy="1587"/>
          </a:xfrm>
          <a:prstGeom prst="straightConnector1">
            <a:avLst/>
          </a:prstGeom>
          <a:noFill/>
          <a:ln w="25400" cap="flat" cmpd="sng" algn="ctr">
            <a:solidFill>
              <a:srgbClr val="4F81BD"/>
            </a:solidFill>
            <a:prstDash val="solid"/>
            <a:tailEnd type="arrow"/>
          </a:ln>
          <a:effectLst>
            <a:outerShdw blurRad="40000" dist="20000" dir="5400000" rotWithShape="0">
              <a:srgbClr val="000000">
                <a:alpha val="38000"/>
              </a:srgbClr>
            </a:outerShdw>
          </a:effectLst>
        </p:spPr>
      </p:cxnSp>
      <p:cxnSp>
        <p:nvCxnSpPr>
          <p:cNvPr id="15" name="Straight Arrow Connector 14"/>
          <p:cNvCxnSpPr/>
          <p:nvPr/>
        </p:nvCxnSpPr>
        <p:spPr>
          <a:xfrm>
            <a:off x="3419475" y="3506788"/>
            <a:ext cx="733425" cy="0"/>
          </a:xfrm>
          <a:prstGeom prst="straightConnector1">
            <a:avLst/>
          </a:prstGeom>
          <a:noFill/>
          <a:ln w="25400" cap="flat" cmpd="sng" algn="ctr">
            <a:solidFill>
              <a:srgbClr val="4F81BD"/>
            </a:solidFill>
            <a:prstDash val="solid"/>
            <a:tailEnd type="arrow"/>
          </a:ln>
          <a:effectLst>
            <a:outerShdw blurRad="40000" dist="20000" dir="5400000" rotWithShape="0">
              <a:srgbClr val="000000">
                <a:alpha val="38000"/>
              </a:srgbClr>
            </a:outerShdw>
          </a:effectLst>
        </p:spPr>
      </p:cxnSp>
      <p:cxnSp>
        <p:nvCxnSpPr>
          <p:cNvPr id="16" name="Straight Arrow Connector 15"/>
          <p:cNvCxnSpPr/>
          <p:nvPr/>
        </p:nvCxnSpPr>
        <p:spPr>
          <a:xfrm>
            <a:off x="3352800" y="4365625"/>
            <a:ext cx="800100" cy="1588"/>
          </a:xfrm>
          <a:prstGeom prst="straightConnector1">
            <a:avLst/>
          </a:prstGeom>
          <a:noFill/>
          <a:ln w="25400" cap="flat" cmpd="sng" algn="ctr">
            <a:solidFill>
              <a:srgbClr val="4F81BD"/>
            </a:solidFill>
            <a:prstDash val="solid"/>
            <a:tailEnd type="arrow"/>
          </a:ln>
          <a:effectLst>
            <a:outerShdw blurRad="40000" dist="20000" dir="5400000" rotWithShape="0">
              <a:srgbClr val="000000">
                <a:alpha val="38000"/>
              </a:srgbClr>
            </a:outerShdw>
          </a:effectLst>
        </p:spPr>
      </p:cxnSp>
      <p:cxnSp>
        <p:nvCxnSpPr>
          <p:cNvPr id="17" name="Straight Arrow Connector 16"/>
          <p:cNvCxnSpPr/>
          <p:nvPr/>
        </p:nvCxnSpPr>
        <p:spPr>
          <a:xfrm>
            <a:off x="3352800" y="5157788"/>
            <a:ext cx="800100" cy="1587"/>
          </a:xfrm>
          <a:prstGeom prst="straightConnector1">
            <a:avLst/>
          </a:prstGeom>
          <a:noFill/>
          <a:ln w="25400" cap="flat" cmpd="sng" algn="ctr">
            <a:solidFill>
              <a:srgbClr val="4F81BD"/>
            </a:solidFill>
            <a:prstDash val="solid"/>
            <a:tailEnd type="arrow"/>
          </a:ln>
          <a:effectLst>
            <a:outerShdw blurRad="40000" dist="20000" dir="5400000" rotWithShape="0">
              <a:srgbClr val="000000">
                <a:alpha val="38000"/>
              </a:srgbClr>
            </a:outerShdw>
          </a:effectLst>
        </p:spPr>
      </p:cxnSp>
      <p:cxnSp>
        <p:nvCxnSpPr>
          <p:cNvPr id="18" name="Straight Arrow Connector 17"/>
          <p:cNvCxnSpPr/>
          <p:nvPr/>
        </p:nvCxnSpPr>
        <p:spPr>
          <a:xfrm>
            <a:off x="3352800" y="6021388"/>
            <a:ext cx="800100" cy="1587"/>
          </a:xfrm>
          <a:prstGeom prst="straightConnector1">
            <a:avLst/>
          </a:prstGeom>
          <a:noFill/>
          <a:ln w="25400" cap="flat" cmpd="sng" algn="ctr">
            <a:solidFill>
              <a:srgbClr val="4F81BD"/>
            </a:solidFill>
            <a:prstDash val="solid"/>
            <a:tailEnd type="arrow"/>
          </a:ln>
          <a:effectLst>
            <a:outerShdw blurRad="40000" dist="20000" dir="5400000" rotWithShape="0">
              <a:srgbClr val="000000">
                <a:alpha val="38000"/>
              </a:srgbClr>
            </a:outerShdw>
          </a:effectLst>
        </p:spPr>
      </p:cxnSp>
      <p:cxnSp>
        <p:nvCxnSpPr>
          <p:cNvPr id="19" name="Straight Arrow Connector 18"/>
          <p:cNvCxnSpPr/>
          <p:nvPr/>
        </p:nvCxnSpPr>
        <p:spPr>
          <a:xfrm>
            <a:off x="3352800" y="2779713"/>
            <a:ext cx="800100" cy="1587"/>
          </a:xfrm>
          <a:prstGeom prst="straightConnector1">
            <a:avLst/>
          </a:prstGeom>
          <a:noFill/>
          <a:ln w="25400" cap="flat" cmpd="sng" algn="ctr">
            <a:solidFill>
              <a:srgbClr val="4F81BD"/>
            </a:solidFill>
            <a:prstDash val="solid"/>
            <a:tailEnd type="arrow"/>
          </a:ln>
          <a:effectLst>
            <a:outerShdw blurRad="40000" dist="20000" dir="5400000" rotWithShape="0">
              <a:srgbClr val="000000">
                <a:alpha val="38000"/>
              </a:srgbClr>
            </a:outerShdw>
          </a:effectLst>
        </p:spPr>
      </p:cxnSp>
    </p:spTree>
    <p:extLst>
      <p:ext uri="{BB962C8B-B14F-4D97-AF65-F5344CB8AC3E}">
        <p14:creationId xmlns:p14="http://schemas.microsoft.com/office/powerpoint/2010/main" xmlns="" val="127156352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22238" y="1052513"/>
            <a:ext cx="8626475" cy="719137"/>
          </a:xfrm>
        </p:spPr>
        <p:txBody>
          <a:bodyPr/>
          <a:lstStyle/>
          <a:p>
            <a:pPr indent="0" eaLnBrk="1" hangingPunct="1"/>
            <a:r>
              <a:rPr lang="en-GB" altLang="en-US" sz="1600" smtClean="0"/>
              <a:t>EXAMPLES OF GREEN ECONOMY PRODUCTIVE SECTORS AND MARKETS</a:t>
            </a:r>
          </a:p>
        </p:txBody>
      </p:sp>
      <p:sp>
        <p:nvSpPr>
          <p:cNvPr id="13315" name="Espace réservé du contenu 2"/>
          <p:cNvSpPr>
            <a:spLocks noGrp="1"/>
          </p:cNvSpPr>
          <p:nvPr>
            <p:ph idx="1"/>
          </p:nvPr>
        </p:nvSpPr>
        <p:spPr>
          <a:xfrm>
            <a:off x="539750" y="1412875"/>
            <a:ext cx="8280400" cy="5111750"/>
          </a:xfrm>
        </p:spPr>
        <p:txBody>
          <a:bodyPr/>
          <a:lstStyle/>
          <a:p>
            <a:pPr marL="0" indent="0" eaLnBrk="1" hangingPunct="1">
              <a:spcBef>
                <a:spcPct val="0"/>
              </a:spcBef>
              <a:buClrTx/>
              <a:buFontTx/>
              <a:buNone/>
            </a:pPr>
            <a:endParaRPr lang="en-US" altLang="en-US" sz="1800" i="0" smtClean="0">
              <a:solidFill>
                <a:srgbClr val="000000"/>
              </a:solidFill>
              <a:latin typeface="Century Gothic" pitchFamily="34" charset="0"/>
            </a:endParaRPr>
          </a:p>
          <a:p>
            <a:pPr marL="0" indent="0" eaLnBrk="1" hangingPunct="1">
              <a:spcBef>
                <a:spcPct val="0"/>
              </a:spcBef>
              <a:buClrTx/>
              <a:buFontTx/>
              <a:buNone/>
            </a:pPr>
            <a:endParaRPr lang="en-US" altLang="en-US" sz="1800" i="0" smtClean="0">
              <a:solidFill>
                <a:srgbClr val="000000"/>
              </a:solidFill>
              <a:latin typeface="Century Gothic" pitchFamily="34" charset="0"/>
            </a:endParaRPr>
          </a:p>
          <a:p>
            <a:pPr marL="0" indent="0" eaLnBrk="1" hangingPunct="1">
              <a:spcBef>
                <a:spcPct val="0"/>
              </a:spcBef>
              <a:buClrTx/>
              <a:buFontTx/>
              <a:buNone/>
            </a:pPr>
            <a:r>
              <a:rPr lang="en-US" altLang="en-US" sz="1600" b="1" i="0" smtClean="0">
                <a:solidFill>
                  <a:srgbClr val="1F497D"/>
                </a:solidFill>
                <a:latin typeface="Century Gothic" pitchFamily="34" charset="0"/>
              </a:rPr>
              <a:t>AGRIBUSINESS,</a:t>
            </a:r>
          </a:p>
          <a:p>
            <a:pPr marL="0" indent="0" eaLnBrk="1" hangingPunct="1">
              <a:spcBef>
                <a:spcPct val="0"/>
              </a:spcBef>
              <a:buClrTx/>
              <a:buFontTx/>
              <a:buNone/>
            </a:pPr>
            <a:r>
              <a:rPr lang="en-US" altLang="en-US" sz="1600" b="1" i="0" smtClean="0">
                <a:solidFill>
                  <a:srgbClr val="1F497D"/>
                </a:solidFill>
                <a:latin typeface="Century Gothic" pitchFamily="34" charset="0"/>
              </a:rPr>
              <a:t>COSMETICS, PHARMACEUTICAL</a:t>
            </a:r>
          </a:p>
          <a:p>
            <a:pPr marL="0" indent="0" eaLnBrk="1" hangingPunct="1">
              <a:spcBef>
                <a:spcPct val="0"/>
              </a:spcBef>
              <a:buClrTx/>
              <a:buFontTx/>
              <a:buNone/>
            </a:pPr>
            <a:endParaRPr lang="en-US" altLang="en-US" sz="1600" i="0" smtClean="0">
              <a:solidFill>
                <a:srgbClr val="000000"/>
              </a:solidFill>
              <a:latin typeface="Century Gothic" pitchFamily="34" charset="0"/>
            </a:endParaRPr>
          </a:p>
          <a:p>
            <a:pPr marL="0" indent="0" eaLnBrk="1" hangingPunct="1">
              <a:spcBef>
                <a:spcPct val="0"/>
              </a:spcBef>
              <a:buClrTx/>
              <a:buFontTx/>
              <a:buNone/>
            </a:pPr>
            <a:r>
              <a:rPr lang="en-GB" altLang="en-US" sz="1600" b="1" i="0" smtClean="0">
                <a:solidFill>
                  <a:srgbClr val="1F497D"/>
                </a:solidFill>
                <a:latin typeface="Century Gothic" pitchFamily="34" charset="0"/>
              </a:rPr>
              <a:t>BIODIVERSITY MANAGEMENT</a:t>
            </a:r>
          </a:p>
          <a:p>
            <a:pPr marL="0" indent="0" eaLnBrk="1" hangingPunct="1">
              <a:spcBef>
                <a:spcPct val="0"/>
              </a:spcBef>
              <a:buClrTx/>
              <a:buFontTx/>
              <a:buNone/>
            </a:pPr>
            <a:endParaRPr lang="en-US" altLang="en-US" sz="1600" b="1" i="0" smtClean="0">
              <a:solidFill>
                <a:srgbClr val="1F497D"/>
              </a:solidFill>
              <a:latin typeface="Century Gothic" pitchFamily="34" charset="0"/>
            </a:endParaRPr>
          </a:p>
          <a:p>
            <a:pPr marL="0" indent="0" eaLnBrk="1" hangingPunct="1">
              <a:spcBef>
                <a:spcPct val="0"/>
              </a:spcBef>
              <a:buClrTx/>
              <a:buFontTx/>
              <a:buNone/>
            </a:pPr>
            <a:endParaRPr lang="en-US" altLang="en-US" sz="1600" b="1" i="0" smtClean="0">
              <a:solidFill>
                <a:srgbClr val="1F497D"/>
              </a:solidFill>
              <a:latin typeface="Century Gothic" pitchFamily="34" charset="0"/>
            </a:endParaRPr>
          </a:p>
          <a:p>
            <a:pPr marL="0" indent="0" eaLnBrk="1" hangingPunct="1">
              <a:spcBef>
                <a:spcPct val="0"/>
              </a:spcBef>
              <a:buClrTx/>
              <a:buFontTx/>
              <a:buNone/>
            </a:pPr>
            <a:r>
              <a:rPr lang="en-US" altLang="en-US" sz="1600" b="1" i="0" smtClean="0">
                <a:solidFill>
                  <a:srgbClr val="1F497D"/>
                </a:solidFill>
                <a:latin typeface="Century Gothic" pitchFamily="34" charset="0"/>
              </a:rPr>
              <a:t>FURNITURE, BUILDING</a:t>
            </a:r>
          </a:p>
          <a:p>
            <a:pPr marL="0" indent="0" eaLnBrk="1" hangingPunct="1">
              <a:spcBef>
                <a:spcPct val="0"/>
              </a:spcBef>
              <a:buClrTx/>
              <a:buFontTx/>
              <a:buNone/>
            </a:pPr>
            <a:r>
              <a:rPr lang="en-US" altLang="en-US" sz="1600" b="1" i="0" smtClean="0">
                <a:solidFill>
                  <a:srgbClr val="1F497D"/>
                </a:solidFill>
                <a:latin typeface="Century Gothic" pitchFamily="34" charset="0"/>
              </a:rPr>
              <a:t>MATERIAL, …</a:t>
            </a:r>
          </a:p>
          <a:p>
            <a:pPr marL="0" indent="0" eaLnBrk="1" hangingPunct="1">
              <a:spcBef>
                <a:spcPct val="0"/>
              </a:spcBef>
              <a:buClrTx/>
              <a:buFontTx/>
              <a:buNone/>
            </a:pPr>
            <a:endParaRPr lang="en-US" altLang="en-US" sz="1600" b="1" i="0" smtClean="0">
              <a:solidFill>
                <a:srgbClr val="1F497D"/>
              </a:solidFill>
              <a:latin typeface="Century Gothic" pitchFamily="34" charset="0"/>
            </a:endParaRPr>
          </a:p>
          <a:p>
            <a:pPr marL="0" indent="0" eaLnBrk="1" hangingPunct="1">
              <a:spcBef>
                <a:spcPct val="0"/>
              </a:spcBef>
              <a:buClrTx/>
              <a:buFontTx/>
              <a:buNone/>
            </a:pPr>
            <a:r>
              <a:rPr lang="en-US" altLang="en-US" sz="1600" b="1" i="0" smtClean="0">
                <a:solidFill>
                  <a:srgbClr val="1F497D"/>
                </a:solidFill>
                <a:latin typeface="Century Gothic" pitchFamily="34" charset="0"/>
              </a:rPr>
              <a:t>TOURISM</a:t>
            </a:r>
          </a:p>
          <a:p>
            <a:pPr marL="0" indent="0" eaLnBrk="1" hangingPunct="1">
              <a:spcBef>
                <a:spcPct val="0"/>
              </a:spcBef>
              <a:buClrTx/>
              <a:buFontTx/>
              <a:buNone/>
            </a:pPr>
            <a:endParaRPr lang="en-US" altLang="en-US" sz="1600" b="1" i="0" smtClean="0">
              <a:solidFill>
                <a:srgbClr val="1F497D"/>
              </a:solidFill>
              <a:latin typeface="Century Gothic" pitchFamily="34" charset="0"/>
            </a:endParaRPr>
          </a:p>
          <a:p>
            <a:pPr marL="0" indent="0" eaLnBrk="1" hangingPunct="1">
              <a:spcBef>
                <a:spcPct val="0"/>
              </a:spcBef>
              <a:buClrTx/>
              <a:buFontTx/>
              <a:buNone/>
            </a:pPr>
            <a:r>
              <a:rPr lang="en-US" altLang="en-US" sz="1600" b="1" i="0" smtClean="0">
                <a:solidFill>
                  <a:srgbClr val="1F497D"/>
                </a:solidFill>
                <a:latin typeface="Century Gothic" pitchFamily="34" charset="0"/>
              </a:rPr>
              <a:t>PACKAGING, PLASTICS, </a:t>
            </a:r>
          </a:p>
          <a:p>
            <a:pPr marL="0" indent="0" eaLnBrk="1" hangingPunct="1">
              <a:spcBef>
                <a:spcPct val="0"/>
              </a:spcBef>
              <a:buClrTx/>
              <a:buFontTx/>
              <a:buNone/>
            </a:pPr>
            <a:endParaRPr lang="en-US" altLang="en-US" sz="1600" i="0" smtClean="0">
              <a:solidFill>
                <a:srgbClr val="000000"/>
              </a:solidFill>
              <a:latin typeface="Century Gothic" pitchFamily="34" charset="0"/>
            </a:endParaRPr>
          </a:p>
          <a:p>
            <a:pPr marL="0" indent="0" eaLnBrk="1" hangingPunct="1">
              <a:spcBef>
                <a:spcPct val="0"/>
              </a:spcBef>
              <a:buClrTx/>
              <a:buFontTx/>
              <a:buNone/>
            </a:pPr>
            <a:r>
              <a:rPr lang="en-US" altLang="en-US" sz="1600" b="1" i="0" smtClean="0">
                <a:solidFill>
                  <a:srgbClr val="1F497D"/>
                </a:solidFill>
                <a:latin typeface="Century Gothic" pitchFamily="34" charset="0"/>
              </a:rPr>
              <a:t>MANUFACTURING</a:t>
            </a:r>
          </a:p>
          <a:p>
            <a:pPr marL="0" indent="0" eaLnBrk="1" hangingPunct="1">
              <a:spcBef>
                <a:spcPct val="0"/>
              </a:spcBef>
              <a:buClrTx/>
              <a:buFontTx/>
              <a:buNone/>
            </a:pPr>
            <a:endParaRPr lang="en-US" altLang="en-US" sz="1600" b="1" i="0" smtClean="0">
              <a:solidFill>
                <a:srgbClr val="1F497D"/>
              </a:solidFill>
              <a:latin typeface="Century Gothic" pitchFamily="34" charset="0"/>
            </a:endParaRPr>
          </a:p>
          <a:p>
            <a:pPr marL="0" indent="0" eaLnBrk="1" hangingPunct="1">
              <a:spcBef>
                <a:spcPct val="0"/>
              </a:spcBef>
              <a:buClrTx/>
              <a:buFontTx/>
              <a:buNone/>
            </a:pPr>
            <a:endParaRPr lang="en-US" altLang="en-US" sz="1600" b="1" i="0" smtClean="0">
              <a:solidFill>
                <a:srgbClr val="1F497D"/>
              </a:solidFill>
              <a:latin typeface="Century Gothic" pitchFamily="34" charset="0"/>
            </a:endParaRPr>
          </a:p>
          <a:p>
            <a:pPr marL="0" indent="0" eaLnBrk="1" hangingPunct="1">
              <a:spcBef>
                <a:spcPct val="0"/>
              </a:spcBef>
              <a:buClrTx/>
              <a:buFontTx/>
              <a:buNone/>
            </a:pPr>
            <a:r>
              <a:rPr lang="en-US" altLang="en-US" sz="1600" b="1" i="0" smtClean="0">
                <a:solidFill>
                  <a:srgbClr val="1F497D"/>
                </a:solidFill>
                <a:latin typeface="Century Gothic" pitchFamily="34" charset="0"/>
              </a:rPr>
              <a:t>BUSINESS SERVICES</a:t>
            </a:r>
            <a:endParaRPr lang="en-US" altLang="en-US" sz="1600" i="0" smtClean="0">
              <a:solidFill>
                <a:srgbClr val="000000"/>
              </a:solidFill>
              <a:latin typeface="Century Gothic" pitchFamily="34" charset="0"/>
            </a:endParaRPr>
          </a:p>
          <a:p>
            <a:pPr marL="0" indent="0" eaLnBrk="1" hangingPunct="1">
              <a:spcBef>
                <a:spcPct val="0"/>
              </a:spcBef>
              <a:buClrTx/>
              <a:buFontTx/>
              <a:buNone/>
            </a:pPr>
            <a:endParaRPr lang="en-US" altLang="en-US" sz="1600" b="1" i="0" smtClean="0">
              <a:solidFill>
                <a:srgbClr val="1F497D"/>
              </a:solidFill>
              <a:latin typeface="Century Gothic" pitchFamily="34" charset="0"/>
            </a:endParaRPr>
          </a:p>
          <a:p>
            <a:pPr marL="0" indent="0" eaLnBrk="1" hangingPunct="1">
              <a:spcBef>
                <a:spcPct val="0"/>
              </a:spcBef>
              <a:buClrTx/>
              <a:buFontTx/>
              <a:buNone/>
            </a:pPr>
            <a:r>
              <a:rPr lang="en-US" altLang="en-US" sz="1800" i="0" smtClean="0">
                <a:solidFill>
                  <a:srgbClr val="000000"/>
                </a:solidFill>
                <a:latin typeface="Century Gothic" pitchFamily="34" charset="0"/>
              </a:rPr>
              <a:t> </a:t>
            </a:r>
          </a:p>
          <a:p>
            <a:pPr marL="0" indent="0" eaLnBrk="1" hangingPunct="1">
              <a:spcBef>
                <a:spcPct val="0"/>
              </a:spcBef>
              <a:buClrTx/>
              <a:buFontTx/>
              <a:buNone/>
            </a:pPr>
            <a:endParaRPr lang="en-US" altLang="en-US" sz="2000" i="0" smtClean="0">
              <a:solidFill>
                <a:srgbClr val="000000"/>
              </a:solidFill>
              <a:latin typeface="Century Gothic" pitchFamily="34" charset="0"/>
            </a:endParaRPr>
          </a:p>
          <a:p>
            <a:pPr marL="0" indent="0" eaLnBrk="1" hangingPunct="1">
              <a:spcBef>
                <a:spcPct val="0"/>
              </a:spcBef>
              <a:buClrTx/>
            </a:pPr>
            <a:endParaRPr lang="fr-CA" altLang="en-US" sz="2000" i="0" smtClean="0">
              <a:solidFill>
                <a:srgbClr val="4F6228"/>
              </a:solidFill>
              <a:latin typeface="Century Gothic" pitchFamily="34" charset="0"/>
            </a:endParaRPr>
          </a:p>
        </p:txBody>
      </p:sp>
      <p:sp>
        <p:nvSpPr>
          <p:cNvPr id="8" name="Rounded Rectangle 7"/>
          <p:cNvSpPr/>
          <p:nvPr/>
        </p:nvSpPr>
        <p:spPr>
          <a:xfrm>
            <a:off x="4343400" y="3416300"/>
            <a:ext cx="3892550" cy="468313"/>
          </a:xfrm>
          <a:prstGeom prst="roundRect">
            <a:avLst/>
          </a:prstGeom>
          <a:solidFill>
            <a:srgbClr val="92D050"/>
          </a:solidFill>
          <a:ln w="25400" cap="flat" cmpd="sng" algn="ctr">
            <a:solidFill>
              <a:srgbClr val="33CC33"/>
            </a:solidFill>
            <a:prstDash val="solid"/>
          </a:ln>
          <a:effectLst/>
        </p:spPr>
        <p:txBody>
          <a:bodyPr anchor="ctr"/>
          <a:lstStyle/>
          <a:p>
            <a:pPr eaLnBrk="1" fontAlgn="auto" hangingPunct="1">
              <a:spcBef>
                <a:spcPts val="0"/>
              </a:spcBef>
              <a:spcAft>
                <a:spcPts val="0"/>
              </a:spcAft>
              <a:defRPr/>
            </a:pPr>
            <a:r>
              <a:rPr lang="en-US" sz="1400" b="1" kern="0" dirty="0">
                <a:solidFill>
                  <a:srgbClr val="1F497D"/>
                </a:solidFill>
                <a:latin typeface="Century Gothic" pitchFamily="34" charset="0"/>
              </a:rPr>
              <a:t>Certified timber and timber related products, </a:t>
            </a:r>
          </a:p>
        </p:txBody>
      </p:sp>
      <p:sp>
        <p:nvSpPr>
          <p:cNvPr id="10" name="Rounded Rectangle 9"/>
          <p:cNvSpPr/>
          <p:nvPr/>
        </p:nvSpPr>
        <p:spPr>
          <a:xfrm>
            <a:off x="4310063" y="1917700"/>
            <a:ext cx="3925887" cy="503238"/>
          </a:xfrm>
          <a:prstGeom prst="roundRect">
            <a:avLst/>
          </a:prstGeom>
          <a:solidFill>
            <a:srgbClr val="92D050"/>
          </a:solidFill>
          <a:ln w="25400" cap="flat" cmpd="sng" algn="ctr">
            <a:solidFill>
              <a:srgbClr val="33CC33"/>
            </a:solidFill>
            <a:prstDash val="solid"/>
          </a:ln>
          <a:effectLst/>
        </p:spPr>
        <p:txBody>
          <a:bodyPr anchor="ctr"/>
          <a:lstStyle/>
          <a:p>
            <a:pPr eaLnBrk="1" fontAlgn="auto" hangingPunct="1">
              <a:spcBef>
                <a:spcPts val="0"/>
              </a:spcBef>
              <a:spcAft>
                <a:spcPts val="0"/>
              </a:spcAft>
              <a:defRPr/>
            </a:pPr>
            <a:r>
              <a:rPr lang="en-US" b="1" kern="0" dirty="0">
                <a:solidFill>
                  <a:srgbClr val="1F497D"/>
                </a:solidFill>
                <a:latin typeface="Century Gothic" pitchFamily="34" charset="0"/>
              </a:rPr>
              <a:t>Organic food, natural food additives, wild collected products (biodiversity products)</a:t>
            </a:r>
            <a:r>
              <a:rPr lang="fr-BE" dirty="0">
                <a:sym typeface="Wingdings" panose="05000000000000000000" pitchFamily="2" charset="2"/>
              </a:rPr>
              <a:t>, …</a:t>
            </a:r>
            <a:endParaRPr lang="en-US" b="1" kern="0" dirty="0">
              <a:solidFill>
                <a:srgbClr val="1F497D"/>
              </a:solidFill>
              <a:latin typeface="Century Gothic" pitchFamily="34" charset="0"/>
            </a:endParaRPr>
          </a:p>
        </p:txBody>
      </p:sp>
      <p:sp>
        <p:nvSpPr>
          <p:cNvPr id="11" name="Rounded Rectangle 10"/>
          <p:cNvSpPr/>
          <p:nvPr/>
        </p:nvSpPr>
        <p:spPr>
          <a:xfrm>
            <a:off x="4343400" y="4198938"/>
            <a:ext cx="3892550" cy="325437"/>
          </a:xfrm>
          <a:prstGeom prst="roundRect">
            <a:avLst/>
          </a:prstGeom>
          <a:solidFill>
            <a:srgbClr val="92D050"/>
          </a:solidFill>
          <a:ln w="25400" cap="flat" cmpd="sng" algn="ctr">
            <a:solidFill>
              <a:srgbClr val="33CC33"/>
            </a:solidFill>
            <a:prstDash val="solid"/>
          </a:ln>
          <a:effectLst/>
        </p:spPr>
        <p:txBody>
          <a:bodyPr anchor="ctr"/>
          <a:lstStyle/>
          <a:p>
            <a:pPr eaLnBrk="1" fontAlgn="auto" hangingPunct="1">
              <a:spcBef>
                <a:spcPts val="0"/>
              </a:spcBef>
              <a:spcAft>
                <a:spcPts val="0"/>
              </a:spcAft>
              <a:defRPr/>
            </a:pPr>
            <a:r>
              <a:rPr lang="en-US" sz="1400" b="1" kern="0" dirty="0">
                <a:solidFill>
                  <a:srgbClr val="1F497D"/>
                </a:solidFill>
                <a:latin typeface="Century Gothic" pitchFamily="34" charset="0"/>
              </a:rPr>
              <a:t>Sustainable tourism, eco tourism, </a:t>
            </a:r>
          </a:p>
        </p:txBody>
      </p:sp>
      <p:sp>
        <p:nvSpPr>
          <p:cNvPr id="12" name="Rounded Rectangle 11"/>
          <p:cNvSpPr/>
          <p:nvPr/>
        </p:nvSpPr>
        <p:spPr>
          <a:xfrm>
            <a:off x="4343400" y="4714875"/>
            <a:ext cx="3892550" cy="276225"/>
          </a:xfrm>
          <a:prstGeom prst="roundRect">
            <a:avLst/>
          </a:prstGeom>
          <a:solidFill>
            <a:srgbClr val="92D050"/>
          </a:solidFill>
          <a:ln w="25400" cap="flat" cmpd="sng" algn="ctr">
            <a:solidFill>
              <a:srgbClr val="33CC33"/>
            </a:solidFill>
            <a:prstDash val="solid"/>
          </a:ln>
          <a:effectLst/>
        </p:spPr>
        <p:txBody>
          <a:bodyPr anchor="ctr"/>
          <a:lstStyle/>
          <a:p>
            <a:pPr eaLnBrk="1" fontAlgn="auto" hangingPunct="1">
              <a:spcBef>
                <a:spcPts val="0"/>
              </a:spcBef>
              <a:spcAft>
                <a:spcPts val="0"/>
              </a:spcAft>
              <a:defRPr/>
            </a:pPr>
            <a:r>
              <a:rPr lang="en-US" sz="1400" b="1" kern="0" dirty="0" err="1">
                <a:solidFill>
                  <a:srgbClr val="1F497D"/>
                </a:solidFill>
                <a:latin typeface="Century Gothic" pitchFamily="34" charset="0"/>
              </a:rPr>
              <a:t>Bioplastics</a:t>
            </a:r>
            <a:r>
              <a:rPr lang="en-US" sz="1400" b="1" kern="0" dirty="0">
                <a:solidFill>
                  <a:srgbClr val="1F497D"/>
                </a:solidFill>
                <a:latin typeface="Century Gothic" pitchFamily="34" charset="0"/>
              </a:rPr>
              <a:t> and biodegradable plastics, </a:t>
            </a:r>
          </a:p>
        </p:txBody>
      </p:sp>
      <p:cxnSp>
        <p:nvCxnSpPr>
          <p:cNvPr id="14" name="Straight Arrow Connector 13"/>
          <p:cNvCxnSpPr/>
          <p:nvPr/>
        </p:nvCxnSpPr>
        <p:spPr>
          <a:xfrm>
            <a:off x="3352800" y="2198688"/>
            <a:ext cx="800100" cy="1587"/>
          </a:xfrm>
          <a:prstGeom prst="straightConnector1">
            <a:avLst/>
          </a:prstGeom>
          <a:noFill/>
          <a:ln w="25400" cap="flat" cmpd="sng" algn="ctr">
            <a:solidFill>
              <a:srgbClr val="4F81BD"/>
            </a:solidFill>
            <a:prstDash val="solid"/>
            <a:tailEnd type="arrow"/>
          </a:ln>
          <a:effectLst>
            <a:outerShdw blurRad="40000" dist="20000" dir="5400000" rotWithShape="0">
              <a:srgbClr val="000000">
                <a:alpha val="38000"/>
              </a:srgbClr>
            </a:outerShdw>
          </a:effectLst>
        </p:spPr>
      </p:cxnSp>
      <p:cxnSp>
        <p:nvCxnSpPr>
          <p:cNvPr id="16" name="Straight Arrow Connector 15"/>
          <p:cNvCxnSpPr/>
          <p:nvPr/>
        </p:nvCxnSpPr>
        <p:spPr>
          <a:xfrm>
            <a:off x="3357563" y="4352925"/>
            <a:ext cx="800100" cy="1588"/>
          </a:xfrm>
          <a:prstGeom prst="straightConnector1">
            <a:avLst/>
          </a:prstGeom>
          <a:noFill/>
          <a:ln w="25400" cap="flat" cmpd="sng" algn="ctr">
            <a:solidFill>
              <a:srgbClr val="4F81BD"/>
            </a:solidFill>
            <a:prstDash val="solid"/>
            <a:tailEnd type="arrow"/>
          </a:ln>
          <a:effectLst>
            <a:outerShdw blurRad="40000" dist="20000" dir="5400000" rotWithShape="0">
              <a:srgbClr val="000000">
                <a:alpha val="38000"/>
              </a:srgbClr>
            </a:outerShdw>
          </a:effectLst>
        </p:spPr>
      </p:cxnSp>
      <p:cxnSp>
        <p:nvCxnSpPr>
          <p:cNvPr id="17" name="Straight Arrow Connector 16"/>
          <p:cNvCxnSpPr/>
          <p:nvPr/>
        </p:nvCxnSpPr>
        <p:spPr>
          <a:xfrm>
            <a:off x="3352800" y="4873625"/>
            <a:ext cx="800100" cy="1588"/>
          </a:xfrm>
          <a:prstGeom prst="straightConnector1">
            <a:avLst/>
          </a:prstGeom>
          <a:noFill/>
          <a:ln w="25400" cap="flat" cmpd="sng" algn="ctr">
            <a:solidFill>
              <a:srgbClr val="4F81BD"/>
            </a:solidFill>
            <a:prstDash val="solid"/>
            <a:tailEnd type="arrow"/>
          </a:ln>
          <a:effectLst>
            <a:outerShdw blurRad="40000" dist="20000" dir="5400000" rotWithShape="0">
              <a:srgbClr val="000000">
                <a:alpha val="38000"/>
              </a:srgbClr>
            </a:outerShdw>
          </a:effectLst>
        </p:spPr>
      </p:cxnSp>
      <p:cxnSp>
        <p:nvCxnSpPr>
          <p:cNvPr id="19" name="Straight Arrow Connector 18"/>
          <p:cNvCxnSpPr/>
          <p:nvPr/>
        </p:nvCxnSpPr>
        <p:spPr>
          <a:xfrm>
            <a:off x="3311525" y="3651250"/>
            <a:ext cx="800100" cy="1588"/>
          </a:xfrm>
          <a:prstGeom prst="straightConnector1">
            <a:avLst/>
          </a:prstGeom>
          <a:noFill/>
          <a:ln w="25400" cap="flat" cmpd="sng" algn="ctr">
            <a:solidFill>
              <a:srgbClr val="4F81BD"/>
            </a:solidFill>
            <a:prstDash val="solid"/>
            <a:tailEnd type="arrow"/>
          </a:ln>
          <a:effectLst>
            <a:outerShdw blurRad="40000" dist="20000" dir="5400000" rotWithShape="0">
              <a:srgbClr val="000000">
                <a:alpha val="38000"/>
              </a:srgbClr>
            </a:outerShdw>
          </a:effectLst>
        </p:spPr>
      </p:cxnSp>
      <p:sp>
        <p:nvSpPr>
          <p:cNvPr id="13" name="Rounded Rectangle 12"/>
          <p:cNvSpPr/>
          <p:nvPr/>
        </p:nvSpPr>
        <p:spPr>
          <a:xfrm>
            <a:off x="4343400" y="5229225"/>
            <a:ext cx="3892550" cy="360363"/>
          </a:xfrm>
          <a:prstGeom prst="roundRect">
            <a:avLst/>
          </a:prstGeom>
          <a:solidFill>
            <a:srgbClr val="92D050"/>
          </a:solidFill>
          <a:ln w="25400" cap="flat" cmpd="sng" algn="ctr">
            <a:solidFill>
              <a:srgbClr val="33CC33"/>
            </a:solidFill>
            <a:prstDash val="solid"/>
          </a:ln>
          <a:effectLst/>
        </p:spPr>
        <p:txBody>
          <a:bodyPr anchor="ctr"/>
          <a:lstStyle/>
          <a:p>
            <a:pPr eaLnBrk="1" fontAlgn="auto" hangingPunct="1">
              <a:spcBef>
                <a:spcPts val="0"/>
              </a:spcBef>
              <a:spcAft>
                <a:spcPts val="0"/>
              </a:spcAft>
              <a:defRPr/>
            </a:pPr>
            <a:r>
              <a:rPr lang="en-US" sz="1400" b="1" kern="0" dirty="0">
                <a:solidFill>
                  <a:srgbClr val="1F497D"/>
                </a:solidFill>
                <a:latin typeface="Century Gothic" pitchFamily="34" charset="0"/>
              </a:rPr>
              <a:t>Recycling industry, remanufacturing, …</a:t>
            </a:r>
          </a:p>
        </p:txBody>
      </p:sp>
      <p:cxnSp>
        <p:nvCxnSpPr>
          <p:cNvPr id="15" name="Straight Arrow Connector 14"/>
          <p:cNvCxnSpPr/>
          <p:nvPr/>
        </p:nvCxnSpPr>
        <p:spPr>
          <a:xfrm>
            <a:off x="3376613" y="5370513"/>
            <a:ext cx="800100" cy="1587"/>
          </a:xfrm>
          <a:prstGeom prst="straightConnector1">
            <a:avLst/>
          </a:prstGeom>
          <a:noFill/>
          <a:ln w="25400" cap="flat" cmpd="sng" algn="ctr">
            <a:solidFill>
              <a:srgbClr val="4F81BD"/>
            </a:solidFill>
            <a:prstDash val="solid"/>
            <a:tailEnd type="arrow"/>
          </a:ln>
          <a:effectLst>
            <a:outerShdw blurRad="40000" dist="20000" dir="5400000" rotWithShape="0">
              <a:srgbClr val="000000">
                <a:alpha val="38000"/>
              </a:srgbClr>
            </a:outerShdw>
          </a:effectLst>
        </p:spPr>
      </p:cxnSp>
      <p:cxnSp>
        <p:nvCxnSpPr>
          <p:cNvPr id="18" name="Straight Arrow Connector 17"/>
          <p:cNvCxnSpPr/>
          <p:nvPr/>
        </p:nvCxnSpPr>
        <p:spPr>
          <a:xfrm>
            <a:off x="3352800" y="5949950"/>
            <a:ext cx="800100" cy="1588"/>
          </a:xfrm>
          <a:prstGeom prst="straightConnector1">
            <a:avLst/>
          </a:prstGeom>
          <a:noFill/>
          <a:ln w="25400" cap="flat" cmpd="sng" algn="ctr">
            <a:solidFill>
              <a:srgbClr val="4F81BD"/>
            </a:solidFill>
            <a:prstDash val="solid"/>
            <a:tailEnd type="arrow"/>
          </a:ln>
          <a:effectLst>
            <a:outerShdw blurRad="40000" dist="20000" dir="5400000" rotWithShape="0">
              <a:srgbClr val="000000">
                <a:alpha val="38000"/>
              </a:srgbClr>
            </a:outerShdw>
          </a:effectLst>
        </p:spPr>
      </p:cxnSp>
      <p:sp>
        <p:nvSpPr>
          <p:cNvPr id="20" name="Rounded Rectangle 19"/>
          <p:cNvSpPr/>
          <p:nvPr/>
        </p:nvSpPr>
        <p:spPr>
          <a:xfrm>
            <a:off x="4324350" y="5805488"/>
            <a:ext cx="3911600" cy="574675"/>
          </a:xfrm>
          <a:prstGeom prst="roundRect">
            <a:avLst/>
          </a:prstGeom>
          <a:solidFill>
            <a:srgbClr val="92D050"/>
          </a:solidFill>
          <a:ln w="25400" cap="flat" cmpd="sng" algn="ctr">
            <a:solidFill>
              <a:srgbClr val="33CC33"/>
            </a:solidFill>
            <a:prstDash val="solid"/>
          </a:ln>
          <a:effectLst/>
        </p:spPr>
        <p:txBody>
          <a:bodyPr anchor="ctr"/>
          <a:lstStyle/>
          <a:p>
            <a:pPr eaLnBrk="1" fontAlgn="auto" hangingPunct="1">
              <a:spcBef>
                <a:spcPts val="0"/>
              </a:spcBef>
              <a:spcAft>
                <a:spcPts val="0"/>
              </a:spcAft>
              <a:defRPr/>
            </a:pPr>
            <a:r>
              <a:rPr lang="en-US" b="1" kern="0" dirty="0">
                <a:solidFill>
                  <a:srgbClr val="1F497D"/>
                </a:solidFill>
                <a:latin typeface="Century Gothic" pitchFamily="34" charset="0"/>
              </a:rPr>
              <a:t>Energy audits, environmental management systems, carbon / ecological foot-printing, sustainability reports…</a:t>
            </a:r>
          </a:p>
        </p:txBody>
      </p:sp>
      <p:sp>
        <p:nvSpPr>
          <p:cNvPr id="21" name="Rounded Rectangle 20"/>
          <p:cNvSpPr/>
          <p:nvPr/>
        </p:nvSpPr>
        <p:spPr>
          <a:xfrm>
            <a:off x="4324350" y="2573338"/>
            <a:ext cx="3911600" cy="639762"/>
          </a:xfrm>
          <a:prstGeom prst="roundRect">
            <a:avLst/>
          </a:prstGeom>
          <a:solidFill>
            <a:srgbClr val="92D050"/>
          </a:solidFill>
          <a:ln w="25400" cap="flat" cmpd="sng" algn="ctr">
            <a:solidFill>
              <a:srgbClr val="33CC33"/>
            </a:solidFill>
            <a:prstDash val="solid"/>
          </a:ln>
          <a:effectLst/>
        </p:spPr>
        <p:txBody>
          <a:bodyPr anchor="ctr"/>
          <a:lstStyle/>
          <a:p>
            <a:pPr eaLnBrk="1" fontAlgn="auto" hangingPunct="1">
              <a:spcBef>
                <a:spcPts val="0"/>
              </a:spcBef>
              <a:spcAft>
                <a:spcPts val="0"/>
              </a:spcAft>
              <a:defRPr/>
            </a:pPr>
            <a:r>
              <a:rPr lang="en-GB" b="1" kern="0" dirty="0">
                <a:solidFill>
                  <a:srgbClr val="1F497D"/>
                </a:solidFill>
                <a:latin typeface="Century Gothic" pitchFamily="34" charset="0"/>
              </a:rPr>
              <a:t>Payment for ecosystem services, Access Benefit Sharing, PPP  for the management of protected areas, ecosystem restoration</a:t>
            </a:r>
          </a:p>
        </p:txBody>
      </p:sp>
      <p:pic>
        <p:nvPicPr>
          <p:cNvPr id="13329" name="Picture 17"/>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492500" y="2738438"/>
            <a:ext cx="762000" cy="3111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53882" dir="13500000" algn="ctr" rotWithShape="0">
                    <a:schemeClr val="bg2">
                      <a:alpha val="50000"/>
                    </a:schemeClr>
                  </a:outerShdw>
                </a:effectLst>
              </a14:hiddenEffects>
            </a:ext>
          </a:extLst>
        </p:spPr>
      </p:pic>
    </p:spTree>
    <p:extLst>
      <p:ext uri="{BB962C8B-B14F-4D97-AF65-F5344CB8AC3E}">
        <p14:creationId xmlns:p14="http://schemas.microsoft.com/office/powerpoint/2010/main" xmlns="" val="178366543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0AD28D7E-D476-4DCA-ADF6-176CB3ACEA03}" type="slidenum">
              <a:rPr lang="en-GB" smtClean="0"/>
              <a:pPr>
                <a:defRPr/>
              </a:pPr>
              <a:t>22</a:t>
            </a:fld>
            <a:endParaRPr lang="en-GB"/>
          </a:p>
        </p:txBody>
      </p:sp>
      <p:graphicFrame>
        <p:nvGraphicFramePr>
          <p:cNvPr id="3" name="Diagram 2"/>
          <p:cNvGraphicFramePr/>
          <p:nvPr>
            <p:extLst>
              <p:ext uri="{D42A27DB-BD31-4B8C-83A1-F6EECF244321}">
                <p14:modId xmlns:p14="http://schemas.microsoft.com/office/powerpoint/2010/main" xmlns="" val="770576217"/>
              </p:ext>
            </p:extLst>
          </p:nvPr>
        </p:nvGraphicFramePr>
        <p:xfrm>
          <a:off x="-1074057" y="1106713"/>
          <a:ext cx="9144000" cy="54610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angle 6"/>
          <p:cNvSpPr/>
          <p:nvPr/>
        </p:nvSpPr>
        <p:spPr>
          <a:xfrm>
            <a:off x="682680" y="1629191"/>
            <a:ext cx="3993773" cy="161507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pic>
        <p:nvPicPr>
          <p:cNvPr id="17" name="Picture 4" descr="suitcase.jpg"/>
          <p:cNvPicPr>
            <a:picLocks noChangeAspect="1"/>
          </p:cNvPicPr>
          <p:nvPr/>
        </p:nvPicPr>
        <p:blipFill>
          <a:blip r:embed="rId8" cstate="print"/>
          <a:srcRect/>
          <a:stretch>
            <a:fillRect/>
          </a:stretch>
        </p:blipFill>
        <p:spPr bwMode="auto">
          <a:xfrm>
            <a:off x="7480079" y="1141742"/>
            <a:ext cx="1407911" cy="892628"/>
          </a:xfrm>
          <a:prstGeom prst="rect">
            <a:avLst/>
          </a:prstGeom>
          <a:noFill/>
          <a:ln w="9525">
            <a:noFill/>
            <a:miter lim="800000"/>
            <a:headEnd/>
            <a:tailEnd/>
          </a:ln>
        </p:spPr>
      </p:pic>
    </p:spTree>
    <p:extLst>
      <p:ext uri="{BB962C8B-B14F-4D97-AF65-F5344CB8AC3E}">
        <p14:creationId xmlns:p14="http://schemas.microsoft.com/office/powerpoint/2010/main" xmlns="" val="3033755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5"/>
          <p:cNvSpPr>
            <a:spLocks noGrp="1"/>
          </p:cNvSpPr>
          <p:nvPr>
            <p:ph type="title"/>
          </p:nvPr>
        </p:nvSpPr>
        <p:spPr>
          <a:xfrm>
            <a:off x="0" y="1262389"/>
            <a:ext cx="9144000" cy="523220"/>
          </a:xfrm>
        </p:spPr>
        <p:txBody>
          <a:bodyPr>
            <a:spAutoFit/>
          </a:bodyPr>
          <a:lstStyle/>
          <a:p>
            <a:pPr indent="0" eaLnBrk="1" hangingPunct="1"/>
            <a:r>
              <a:rPr lang="en-GB" sz="2800" dirty="0" smtClean="0"/>
              <a:t>Concepts: Integration/mainstreaming</a:t>
            </a:r>
          </a:p>
        </p:txBody>
      </p:sp>
      <p:sp>
        <p:nvSpPr>
          <p:cNvPr id="21" name="TextBox 20"/>
          <p:cNvSpPr txBox="1"/>
          <p:nvPr/>
        </p:nvSpPr>
        <p:spPr>
          <a:xfrm>
            <a:off x="517502" y="4138248"/>
            <a:ext cx="8086725" cy="2246769"/>
          </a:xfrm>
          <a:prstGeom prst="rect">
            <a:avLst/>
          </a:prstGeom>
          <a:noFill/>
        </p:spPr>
        <p:txBody>
          <a:bodyPr wrap="square" rtlCol="0">
            <a:spAutoFit/>
          </a:bodyPr>
          <a:lstStyle/>
          <a:p>
            <a:pPr lvl="1" indent="-457200">
              <a:spcBef>
                <a:spcPts val="600"/>
              </a:spcBef>
              <a:spcAft>
                <a:spcPts val="600"/>
              </a:spcAft>
              <a:buFont typeface="Arial"/>
              <a:buChar char="•"/>
            </a:pPr>
            <a:endParaRPr lang="en-GB" sz="2000" dirty="0" smtClean="0"/>
          </a:p>
          <a:p>
            <a:pPr lvl="1" indent="-457200">
              <a:spcBef>
                <a:spcPts val="600"/>
              </a:spcBef>
              <a:spcAft>
                <a:spcPts val="600"/>
              </a:spcAft>
              <a:buFont typeface="Arial"/>
              <a:buChar char="•"/>
            </a:pPr>
            <a:r>
              <a:rPr lang="en-GB" sz="2000" b="1" dirty="0"/>
              <a:t>Country, regional and multi-country </a:t>
            </a:r>
            <a:r>
              <a:rPr lang="en-GB" sz="2000" dirty="0"/>
              <a:t>programmes</a:t>
            </a:r>
          </a:p>
          <a:p>
            <a:pPr lvl="1" indent="-457200">
              <a:spcBef>
                <a:spcPts val="600"/>
              </a:spcBef>
              <a:spcAft>
                <a:spcPts val="600"/>
              </a:spcAft>
              <a:buFont typeface="Arial"/>
              <a:buChar char="•"/>
            </a:pPr>
            <a:r>
              <a:rPr lang="en-GB" sz="2000" b="1" dirty="0"/>
              <a:t>At all stages </a:t>
            </a:r>
            <a:r>
              <a:rPr lang="en-GB" sz="2000" dirty="0"/>
              <a:t>in the cycle of operations</a:t>
            </a:r>
          </a:p>
          <a:p>
            <a:pPr lvl="1" indent="-457200">
              <a:spcBef>
                <a:spcPts val="600"/>
              </a:spcBef>
              <a:spcAft>
                <a:spcPts val="600"/>
              </a:spcAft>
              <a:buFont typeface="Arial"/>
              <a:buChar char="•"/>
            </a:pPr>
            <a:r>
              <a:rPr lang="en-GB" sz="2000" dirty="0"/>
              <a:t>With </a:t>
            </a:r>
            <a:r>
              <a:rPr lang="en-GB" sz="2000" b="1" dirty="0"/>
              <a:t>all aid delivery </a:t>
            </a:r>
            <a:r>
              <a:rPr lang="en-GB" sz="2000" b="1" dirty="0" smtClean="0"/>
              <a:t>methods</a:t>
            </a:r>
          </a:p>
          <a:p>
            <a:pPr lvl="1" indent="-457200">
              <a:spcBef>
                <a:spcPts val="600"/>
              </a:spcBef>
              <a:spcAft>
                <a:spcPts val="600"/>
              </a:spcAft>
              <a:buFont typeface="Arial"/>
              <a:buChar char="•"/>
            </a:pPr>
            <a:r>
              <a:rPr lang="en-GB" sz="2000" dirty="0" smtClean="0"/>
              <a:t>Using a variety of </a:t>
            </a:r>
            <a:r>
              <a:rPr lang="en-GB" sz="2000" b="1" dirty="0" smtClean="0"/>
              <a:t>tools and </a:t>
            </a:r>
            <a:r>
              <a:rPr lang="en-GB" sz="2000" b="1" smtClean="0"/>
              <a:t>approaches </a:t>
            </a:r>
            <a:endParaRPr lang="en-GB" sz="2000" dirty="0" smtClean="0"/>
          </a:p>
        </p:txBody>
      </p:sp>
      <p:sp>
        <p:nvSpPr>
          <p:cNvPr id="4" name="Oval Callout 3"/>
          <p:cNvSpPr>
            <a:spLocks noChangeArrowheads="1"/>
          </p:cNvSpPr>
          <p:nvPr/>
        </p:nvSpPr>
        <p:spPr bwMode="auto">
          <a:xfrm>
            <a:off x="1072628" y="1824783"/>
            <a:ext cx="6925478" cy="2469983"/>
          </a:xfrm>
          <a:prstGeom prst="wedgeEllipseCallout">
            <a:avLst>
              <a:gd name="adj1" fmla="val 25324"/>
              <a:gd name="adj2" fmla="val -53440"/>
            </a:avLst>
          </a:prstGeom>
          <a:solidFill>
            <a:schemeClr val="accent5"/>
          </a:solidFill>
          <a:ln w="25400">
            <a:noFill/>
            <a:miter lim="800000"/>
            <a:headEnd/>
            <a:tailEnd/>
          </a:ln>
          <a:effectLst>
            <a:outerShdw dist="279400" dir="1199996" algn="tl" rotWithShape="0">
              <a:schemeClr val="bg2">
                <a:alpha val="50000"/>
              </a:schemeClr>
            </a:outerShdw>
          </a:effectLst>
        </p:spPr>
        <p:txBody>
          <a:bodyPr wrap="square" lIns="90000" tIns="46800" rIns="90000" bIns="46800" anchor="ctr">
            <a:spAutoFit/>
          </a:bodyPr>
          <a:lstStyle/>
          <a:p>
            <a:pPr>
              <a:spcBef>
                <a:spcPts val="1200"/>
              </a:spcBef>
              <a:spcAft>
                <a:spcPts val="1200"/>
              </a:spcAft>
              <a:defRPr/>
            </a:pPr>
            <a:r>
              <a:rPr lang="en-GB" sz="1800" dirty="0">
                <a:solidFill>
                  <a:srgbClr val="000000"/>
                </a:solidFill>
              </a:rPr>
              <a:t>The process of </a:t>
            </a:r>
            <a:r>
              <a:rPr lang="en-GB" sz="1800" b="1" dirty="0"/>
              <a:t>systematically integrating a selected value/idea/theme into </a:t>
            </a:r>
            <a:r>
              <a:rPr lang="en-GB" sz="1800" b="1" u="sng" dirty="0"/>
              <a:t>all</a:t>
            </a:r>
            <a:r>
              <a:rPr lang="en-GB" sz="1800" b="1" dirty="0"/>
              <a:t> domains </a:t>
            </a:r>
            <a:r>
              <a:rPr lang="en-GB" sz="1800" dirty="0">
                <a:solidFill>
                  <a:srgbClr val="000000"/>
                </a:solidFill>
              </a:rPr>
              <a:t>of </a:t>
            </a:r>
            <a:r>
              <a:rPr lang="en-GB" sz="1800" b="1" dirty="0"/>
              <a:t>development co-operation </a:t>
            </a:r>
            <a:r>
              <a:rPr lang="en-GB" sz="1800" dirty="0">
                <a:solidFill>
                  <a:srgbClr val="000000"/>
                </a:solidFill>
              </a:rPr>
              <a:t>. A process aimed at </a:t>
            </a:r>
            <a:r>
              <a:rPr lang="en-GB" sz="1800" dirty="0">
                <a:solidFill>
                  <a:schemeClr val="tx1"/>
                </a:solidFill>
              </a:rPr>
              <a:t>transforming </a:t>
            </a:r>
            <a:r>
              <a:rPr lang="en-GB" sz="1800" dirty="0">
                <a:solidFill>
                  <a:srgbClr val="000000"/>
                </a:solidFill>
              </a:rPr>
              <a:t>ideas and practices </a:t>
            </a:r>
            <a:r>
              <a:rPr lang="en-GB" sz="1800" b="1" dirty="0">
                <a:solidFill>
                  <a:srgbClr val="000000"/>
                </a:solidFill>
              </a:rPr>
              <a:t>(EC)</a:t>
            </a:r>
          </a:p>
        </p:txBody>
      </p:sp>
      <p:sp>
        <p:nvSpPr>
          <p:cNvPr id="2" name="Slide Number Placeholder 1"/>
          <p:cNvSpPr>
            <a:spLocks noGrp="1"/>
          </p:cNvSpPr>
          <p:nvPr>
            <p:ph type="sldNum" sz="quarter" idx="12"/>
          </p:nvPr>
        </p:nvSpPr>
        <p:spPr/>
        <p:txBody>
          <a:bodyPr/>
          <a:lstStyle/>
          <a:p>
            <a:pPr>
              <a:defRPr/>
            </a:pPr>
            <a:fld id="{916DAE1D-D462-48BA-9F61-E8A0C1C51B5A}" type="slidenum">
              <a:rPr lang="en-GB" smtClean="0"/>
              <a:pPr>
                <a:defRPr/>
              </a:pPr>
              <a:t>23</a:t>
            </a:fld>
            <a:endParaRPr lang="en-GB"/>
          </a:p>
        </p:txBody>
      </p:sp>
    </p:spTree>
    <p:extLst>
      <p:ext uri="{BB962C8B-B14F-4D97-AF65-F5344CB8AC3E}">
        <p14:creationId xmlns:p14="http://schemas.microsoft.com/office/powerpoint/2010/main" xmlns="" val="198984608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14288" y="1248588"/>
            <a:ext cx="9129712" cy="553998"/>
          </a:xfrm>
        </p:spPr>
        <p:txBody>
          <a:bodyPr wrap="square">
            <a:spAutoFit/>
          </a:bodyPr>
          <a:lstStyle/>
          <a:p>
            <a:pPr indent="0" eaLnBrk="1" hangingPunct="1"/>
            <a:r>
              <a:rPr lang="en-GB" dirty="0" smtClean="0"/>
              <a:t>What have we learnt so far?</a:t>
            </a:r>
          </a:p>
        </p:txBody>
      </p:sp>
      <p:sp>
        <p:nvSpPr>
          <p:cNvPr id="18435" name="Content Placeholder 4"/>
          <p:cNvSpPr>
            <a:spLocks noGrp="1"/>
          </p:cNvSpPr>
          <p:nvPr>
            <p:ph idx="1"/>
          </p:nvPr>
        </p:nvSpPr>
        <p:spPr>
          <a:xfrm>
            <a:off x="508000" y="2233595"/>
            <a:ext cx="8115300" cy="3077766"/>
          </a:xfrm>
        </p:spPr>
        <p:txBody>
          <a:bodyPr wrap="square">
            <a:spAutoFit/>
          </a:bodyPr>
          <a:lstStyle/>
          <a:p>
            <a:pPr marL="361950" lvl="1" indent="-361950">
              <a:spcAft>
                <a:spcPts val="600"/>
              </a:spcAft>
              <a:buClrTx/>
            </a:pPr>
            <a:r>
              <a:rPr lang="en-US" dirty="0" smtClean="0"/>
              <a:t>Integration is not</a:t>
            </a:r>
            <a:r>
              <a:rPr lang="en-US" b="0" dirty="0" smtClean="0"/>
              <a:t> </a:t>
            </a:r>
            <a:r>
              <a:rPr lang="en-US" dirty="0" smtClean="0"/>
              <a:t>easy</a:t>
            </a:r>
            <a:r>
              <a:rPr lang="en-US" b="0" dirty="0" smtClean="0"/>
              <a:t> as a concept to grasp</a:t>
            </a:r>
          </a:p>
          <a:p>
            <a:pPr marL="361950" lvl="1" indent="-361950">
              <a:spcAft>
                <a:spcPts val="600"/>
              </a:spcAft>
              <a:buClrTx/>
            </a:pPr>
            <a:r>
              <a:rPr lang="en-US" b="0" dirty="0" smtClean="0"/>
              <a:t>A </a:t>
            </a:r>
            <a:r>
              <a:rPr lang="en-US" dirty="0" smtClean="0"/>
              <a:t>focus on ”tools”</a:t>
            </a:r>
            <a:r>
              <a:rPr lang="en-US" b="0" dirty="0" smtClean="0"/>
              <a:t> alone is not enough</a:t>
            </a:r>
            <a:r>
              <a:rPr lang="en-US" dirty="0" smtClean="0"/>
              <a:t>		</a:t>
            </a:r>
            <a:endParaRPr lang="en-US" b="0" dirty="0" smtClean="0"/>
          </a:p>
          <a:p>
            <a:pPr marL="361950" lvl="1" indent="-361950">
              <a:spcAft>
                <a:spcPts val="600"/>
              </a:spcAft>
              <a:buClrTx/>
            </a:pPr>
            <a:r>
              <a:rPr lang="en-US" dirty="0" smtClean="0"/>
              <a:t>Political economy, </a:t>
            </a:r>
            <a:r>
              <a:rPr lang="en-US" b="0" dirty="0" smtClean="0"/>
              <a:t>drivers of change, incentives crucial</a:t>
            </a:r>
          </a:p>
          <a:p>
            <a:pPr marL="361950" lvl="1" indent="-361950">
              <a:spcAft>
                <a:spcPts val="600"/>
              </a:spcAft>
              <a:buClrTx/>
            </a:pPr>
            <a:r>
              <a:rPr lang="en-US" dirty="0"/>
              <a:t>P</a:t>
            </a:r>
            <a:r>
              <a:rPr lang="en-US" dirty="0" smtClean="0"/>
              <a:t>rogress is [painfully] slow</a:t>
            </a:r>
          </a:p>
          <a:p>
            <a:pPr marL="361950" lvl="1" indent="-361950">
              <a:spcAft>
                <a:spcPts val="600"/>
              </a:spcAft>
              <a:buClrTx/>
            </a:pPr>
            <a:r>
              <a:rPr lang="en-US" b="0" dirty="0" smtClean="0"/>
              <a:t>Integration is a </a:t>
            </a:r>
            <a:r>
              <a:rPr lang="en-US" dirty="0" smtClean="0"/>
              <a:t>long term and continuing process</a:t>
            </a:r>
          </a:p>
          <a:p>
            <a:pPr marL="361950" lvl="1" indent="-361950">
              <a:spcAft>
                <a:spcPts val="600"/>
              </a:spcAft>
              <a:buClrTx/>
            </a:pPr>
            <a:r>
              <a:rPr lang="en-US" b="0" dirty="0"/>
              <a:t>U</a:t>
            </a:r>
            <a:r>
              <a:rPr lang="en-US" dirty="0" smtClean="0"/>
              <a:t>pstream</a:t>
            </a:r>
            <a:r>
              <a:rPr lang="en-US" b="0" dirty="0" smtClean="0"/>
              <a:t> (</a:t>
            </a:r>
            <a:r>
              <a:rPr lang="en-US" b="0" dirty="0" err="1" smtClean="0"/>
              <a:t>awareness,policy</a:t>
            </a:r>
            <a:r>
              <a:rPr lang="en-US" b="0" dirty="0" smtClean="0"/>
              <a:t>); </a:t>
            </a:r>
            <a:r>
              <a:rPr lang="en-US" dirty="0" smtClean="0"/>
              <a:t>downstream</a:t>
            </a:r>
            <a:r>
              <a:rPr lang="en-US" b="0" dirty="0" smtClean="0"/>
              <a:t> (implement)</a:t>
            </a:r>
          </a:p>
          <a:p>
            <a:pPr marL="361950" lvl="1" indent="-361950">
              <a:spcAft>
                <a:spcPts val="600"/>
              </a:spcAft>
              <a:buClrTx/>
            </a:pPr>
            <a:r>
              <a:rPr lang="en-US" b="0" dirty="0" smtClean="0"/>
              <a:t>Reacting to </a:t>
            </a:r>
            <a:r>
              <a:rPr lang="en-US" u="sng" dirty="0" smtClean="0"/>
              <a:t>opportunities</a:t>
            </a:r>
            <a:r>
              <a:rPr lang="en-US" b="0" dirty="0" smtClean="0"/>
              <a:t>  not just challenges</a:t>
            </a:r>
          </a:p>
        </p:txBody>
      </p:sp>
      <p:sp>
        <p:nvSpPr>
          <p:cNvPr id="5" name="TextBox 4"/>
          <p:cNvSpPr txBox="1"/>
          <p:nvPr/>
        </p:nvSpPr>
        <p:spPr>
          <a:xfrm>
            <a:off x="8039100" y="1879600"/>
            <a:ext cx="184666" cy="276999"/>
          </a:xfrm>
          <a:prstGeom prst="rect">
            <a:avLst/>
          </a:prstGeom>
          <a:noFill/>
        </p:spPr>
        <p:txBody>
          <a:bodyPr wrap="none" rtlCol="0">
            <a:spAutoFit/>
          </a:bodyPr>
          <a:lstStyle/>
          <a:p>
            <a:endParaRPr lang="en-GB" dirty="0"/>
          </a:p>
        </p:txBody>
      </p:sp>
      <p:sp>
        <p:nvSpPr>
          <p:cNvPr id="7" name="TextBox 6"/>
          <p:cNvSpPr txBox="1"/>
          <p:nvPr/>
        </p:nvSpPr>
        <p:spPr>
          <a:xfrm>
            <a:off x="6692900" y="1892300"/>
            <a:ext cx="184666" cy="276999"/>
          </a:xfrm>
          <a:prstGeom prst="rect">
            <a:avLst/>
          </a:prstGeom>
          <a:noFill/>
        </p:spPr>
        <p:txBody>
          <a:bodyPr wrap="none" rtlCol="0">
            <a:spAutoFit/>
          </a:bodyPr>
          <a:lstStyle/>
          <a:p>
            <a:endParaRPr lang="en-GB" dirty="0"/>
          </a:p>
        </p:txBody>
      </p:sp>
      <p:sp>
        <p:nvSpPr>
          <p:cNvPr id="2" name="Slide Number Placeholder 1"/>
          <p:cNvSpPr>
            <a:spLocks noGrp="1"/>
          </p:cNvSpPr>
          <p:nvPr>
            <p:ph type="sldNum" sz="quarter" idx="12"/>
          </p:nvPr>
        </p:nvSpPr>
        <p:spPr/>
        <p:txBody>
          <a:bodyPr/>
          <a:lstStyle/>
          <a:p>
            <a:pPr>
              <a:defRPr/>
            </a:pPr>
            <a:fld id="{916DAE1D-D462-48BA-9F61-E8A0C1C51B5A}" type="slidenum">
              <a:rPr lang="en-GB" smtClean="0"/>
              <a:pPr>
                <a:defRPr/>
              </a:pPr>
              <a:t>24</a:t>
            </a:fld>
            <a:endParaRPr lang="en-GB"/>
          </a:p>
        </p:txBody>
      </p:sp>
    </p:spTree>
    <p:extLst>
      <p:ext uri="{BB962C8B-B14F-4D97-AF65-F5344CB8AC3E}">
        <p14:creationId xmlns:p14="http://schemas.microsoft.com/office/powerpoint/2010/main" xmlns="" val="41317325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5"/>
          <p:cNvSpPr>
            <a:spLocks noGrp="1"/>
          </p:cNvSpPr>
          <p:nvPr>
            <p:ph type="title"/>
          </p:nvPr>
        </p:nvSpPr>
        <p:spPr>
          <a:xfrm>
            <a:off x="47870" y="1262537"/>
            <a:ext cx="8763000" cy="523220"/>
          </a:xfrm>
        </p:spPr>
        <p:txBody>
          <a:bodyPr>
            <a:spAutoFit/>
          </a:bodyPr>
          <a:lstStyle/>
          <a:p>
            <a:pPr indent="0"/>
            <a:r>
              <a:rPr lang="en-GB" sz="2800" dirty="0" smtClean="0"/>
              <a:t>Integration: drivers and incentives  </a:t>
            </a:r>
            <a:endParaRPr lang="en-US" sz="1200" dirty="0" smtClean="0"/>
          </a:p>
        </p:txBody>
      </p:sp>
      <p:sp>
        <p:nvSpPr>
          <p:cNvPr id="7" name="TextBox 6"/>
          <p:cNvSpPr txBox="1"/>
          <p:nvPr/>
        </p:nvSpPr>
        <p:spPr>
          <a:xfrm>
            <a:off x="365097" y="1836057"/>
            <a:ext cx="7901033" cy="4401205"/>
          </a:xfrm>
          <a:prstGeom prst="rect">
            <a:avLst/>
          </a:prstGeom>
          <a:noFill/>
        </p:spPr>
        <p:txBody>
          <a:bodyPr wrap="square" rtlCol="0">
            <a:spAutoFit/>
          </a:bodyPr>
          <a:lstStyle/>
          <a:p>
            <a:pPr marL="177800" lvl="1" indent="-177800">
              <a:buFont typeface="Arial"/>
              <a:buChar char="•"/>
              <a:tabLst>
                <a:tab pos="177800" algn="l"/>
              </a:tabLst>
            </a:pPr>
            <a:endParaRPr lang="en-GB" sz="2000" dirty="0" smtClean="0"/>
          </a:p>
          <a:p>
            <a:pPr marL="2684463" lvl="1" indent="-260350">
              <a:buFont typeface="Arial"/>
              <a:buChar char="•"/>
              <a:tabLst>
                <a:tab pos="177800" algn="l"/>
              </a:tabLst>
            </a:pPr>
            <a:r>
              <a:rPr lang="en-GB" sz="2000" dirty="0" smtClean="0"/>
              <a:t>International </a:t>
            </a:r>
            <a:r>
              <a:rPr lang="en-GB" sz="2000" b="1" dirty="0" smtClean="0"/>
              <a:t>commitments/ policy/ regulation/ planning</a:t>
            </a:r>
            <a:endParaRPr lang="en-GB" sz="2000" b="1" dirty="0"/>
          </a:p>
          <a:p>
            <a:pPr marL="177800" lvl="1" indent="-177800">
              <a:buFont typeface="Arial"/>
              <a:buChar char="•"/>
              <a:tabLst>
                <a:tab pos="177800" algn="l"/>
              </a:tabLst>
            </a:pPr>
            <a:endParaRPr lang="en-GB" sz="2000" dirty="0" smtClean="0"/>
          </a:p>
          <a:p>
            <a:pPr marL="177800" lvl="1" indent="-177800">
              <a:buFont typeface="Arial"/>
              <a:buChar char="•"/>
              <a:tabLst>
                <a:tab pos="177800" algn="l"/>
              </a:tabLst>
            </a:pPr>
            <a:endParaRPr lang="en-GB" sz="2000" dirty="0"/>
          </a:p>
          <a:p>
            <a:pPr marL="177800" lvl="1" indent="-177800">
              <a:buFont typeface="Arial"/>
              <a:buChar char="•"/>
              <a:tabLst>
                <a:tab pos="177800" algn="l"/>
              </a:tabLst>
            </a:pPr>
            <a:r>
              <a:rPr lang="en-GB" sz="2000" b="1" dirty="0" smtClean="0"/>
              <a:t>Leadership/ demand/ culture/norms</a:t>
            </a:r>
            <a:endParaRPr lang="en-GB" sz="2000" dirty="0" smtClean="0"/>
          </a:p>
          <a:p>
            <a:pPr marL="177800" lvl="1" indent="-177800">
              <a:buFont typeface="Arial"/>
              <a:buChar char="•"/>
              <a:tabLst>
                <a:tab pos="177800" algn="l"/>
              </a:tabLst>
            </a:pPr>
            <a:endParaRPr lang="en-GB" sz="2000" b="1" dirty="0" smtClean="0"/>
          </a:p>
          <a:p>
            <a:pPr marL="177800" lvl="1" indent="-177800">
              <a:buFont typeface="Arial"/>
              <a:buChar char="•"/>
              <a:tabLst>
                <a:tab pos="177800" algn="l"/>
              </a:tabLst>
            </a:pPr>
            <a:endParaRPr lang="en-GB" sz="2000" b="1" dirty="0" smtClean="0"/>
          </a:p>
          <a:p>
            <a:pPr marL="177800" lvl="1" indent="-177800">
              <a:buFont typeface="Arial"/>
              <a:buChar char="•"/>
              <a:tabLst>
                <a:tab pos="177800" algn="l"/>
              </a:tabLst>
            </a:pPr>
            <a:endParaRPr lang="en-GB" sz="2000" b="1" dirty="0" smtClean="0"/>
          </a:p>
          <a:p>
            <a:pPr marL="2684463" lvl="1" indent="-260350">
              <a:buFont typeface="Arial"/>
              <a:buChar char="•"/>
              <a:tabLst>
                <a:tab pos="177800" algn="l"/>
              </a:tabLst>
            </a:pPr>
            <a:r>
              <a:rPr lang="en-GB" sz="2000" b="1" dirty="0"/>
              <a:t>Disasters/ awareness </a:t>
            </a:r>
          </a:p>
          <a:p>
            <a:pPr marL="0" lvl="1" indent="0">
              <a:buFont typeface="Arial"/>
              <a:buChar char="•"/>
              <a:tabLst>
                <a:tab pos="177800" algn="l"/>
              </a:tabLst>
            </a:pPr>
            <a:endParaRPr lang="en-GB" sz="2000" dirty="0" smtClean="0"/>
          </a:p>
          <a:p>
            <a:pPr marL="0" lvl="1" indent="0">
              <a:buFont typeface="Arial"/>
              <a:buChar char="•"/>
              <a:tabLst>
                <a:tab pos="177800" algn="l"/>
              </a:tabLst>
            </a:pPr>
            <a:endParaRPr lang="en-GB" sz="2000" dirty="0" smtClean="0"/>
          </a:p>
          <a:p>
            <a:pPr marL="0" lvl="1" indent="0">
              <a:buFont typeface="Arial"/>
              <a:buChar char="•"/>
              <a:tabLst>
                <a:tab pos="177800" algn="l"/>
              </a:tabLst>
            </a:pPr>
            <a:endParaRPr lang="en-GB" sz="2000" dirty="0" smtClean="0"/>
          </a:p>
          <a:p>
            <a:pPr marL="177800" lvl="1" indent="-177800">
              <a:buFont typeface="Arial"/>
              <a:buChar char="•"/>
              <a:tabLst>
                <a:tab pos="177800" algn="l"/>
              </a:tabLst>
            </a:pPr>
            <a:r>
              <a:rPr lang="en-GB" sz="2000" dirty="0" smtClean="0"/>
              <a:t>Climate – environmental </a:t>
            </a:r>
            <a:r>
              <a:rPr lang="en-GB" sz="2000" b="1" dirty="0" smtClean="0"/>
              <a:t>funding/ targets</a:t>
            </a:r>
          </a:p>
        </p:txBody>
      </p:sp>
      <p:pic>
        <p:nvPicPr>
          <p:cNvPr id="8" name="Picture 5" descr="C:\Documents and Settings\Eric\Local Settings\Temporary Internet Files\Content.IE5\7BOWRUBB\MC900431631[1].png"/>
          <p:cNvPicPr>
            <a:picLocks noChangeAspect="1" noChangeArrowheads="1"/>
          </p:cNvPicPr>
          <p:nvPr/>
        </p:nvPicPr>
        <p:blipFill>
          <a:blip r:embed="rId3" cstate="print"/>
          <a:srcRect/>
          <a:stretch>
            <a:fillRect/>
          </a:stretch>
        </p:blipFill>
        <p:spPr bwMode="auto">
          <a:xfrm>
            <a:off x="7056665" y="5161665"/>
            <a:ext cx="1344540" cy="1346440"/>
          </a:xfrm>
          <a:prstGeom prst="rect">
            <a:avLst/>
          </a:prstGeom>
          <a:noFill/>
          <a:ln w="9525">
            <a:noFill/>
            <a:miter lim="800000"/>
            <a:headEnd/>
            <a:tailEnd/>
          </a:ln>
        </p:spPr>
      </p:pic>
      <p:pic>
        <p:nvPicPr>
          <p:cNvPr id="10" name="Picture 7" descr="C:\Documents and Settings\Eric\Local Settings\Temporary Internet Files\Content.IE5\3L84NECG\MC900160558[1].wmf"/>
          <p:cNvPicPr>
            <a:picLocks noChangeAspect="1" noChangeArrowheads="1"/>
          </p:cNvPicPr>
          <p:nvPr/>
        </p:nvPicPr>
        <p:blipFill>
          <a:blip r:embed="rId4" cstate="print"/>
          <a:srcRect/>
          <a:stretch>
            <a:fillRect/>
          </a:stretch>
        </p:blipFill>
        <p:spPr bwMode="auto">
          <a:xfrm>
            <a:off x="1096073" y="4412343"/>
            <a:ext cx="1404746" cy="1031195"/>
          </a:xfrm>
          <a:prstGeom prst="rect">
            <a:avLst/>
          </a:prstGeom>
          <a:noFill/>
          <a:ln w="9525">
            <a:noFill/>
            <a:miter lim="800000"/>
            <a:headEnd/>
            <a:tailEnd/>
          </a:ln>
        </p:spPr>
      </p:pic>
      <p:pic>
        <p:nvPicPr>
          <p:cNvPr id="12" name="Picture 11" descr="Screen shot 2013-03-18 at 22.49.19.png"/>
          <p:cNvPicPr>
            <a:picLocks noChangeAspect="1"/>
          </p:cNvPicPr>
          <p:nvPr/>
        </p:nvPicPr>
        <p:blipFill>
          <a:blip r:embed="rId5" cstate="print"/>
          <a:srcRect l="2410"/>
          <a:stretch>
            <a:fillRect/>
          </a:stretch>
        </p:blipFill>
        <p:spPr>
          <a:xfrm>
            <a:off x="953344" y="1986401"/>
            <a:ext cx="1690204" cy="1207652"/>
          </a:xfrm>
          <a:prstGeom prst="rect">
            <a:avLst/>
          </a:prstGeom>
        </p:spPr>
      </p:pic>
      <p:pic>
        <p:nvPicPr>
          <p:cNvPr id="13" name="Picture 12" descr="Screen shot 2013-03-18 at 22.53.59.png"/>
          <p:cNvPicPr>
            <a:picLocks noChangeAspect="1"/>
          </p:cNvPicPr>
          <p:nvPr/>
        </p:nvPicPr>
        <p:blipFill>
          <a:blip r:embed="rId6" cstate="print"/>
          <a:stretch>
            <a:fillRect/>
          </a:stretch>
        </p:blipFill>
        <p:spPr>
          <a:xfrm>
            <a:off x="6745270" y="3030281"/>
            <a:ext cx="1404746" cy="1160266"/>
          </a:xfrm>
          <a:prstGeom prst="rect">
            <a:avLst/>
          </a:prstGeom>
        </p:spPr>
      </p:pic>
      <p:sp>
        <p:nvSpPr>
          <p:cNvPr id="2" name="Slide Number Placeholder 1"/>
          <p:cNvSpPr>
            <a:spLocks noGrp="1"/>
          </p:cNvSpPr>
          <p:nvPr>
            <p:ph type="sldNum" sz="quarter" idx="12"/>
          </p:nvPr>
        </p:nvSpPr>
        <p:spPr/>
        <p:txBody>
          <a:bodyPr/>
          <a:lstStyle/>
          <a:p>
            <a:pPr>
              <a:defRPr/>
            </a:pPr>
            <a:fld id="{916DAE1D-D462-48BA-9F61-E8A0C1C51B5A}" type="slidenum">
              <a:rPr lang="en-GB" smtClean="0"/>
              <a:pPr>
                <a:defRPr/>
              </a:pPr>
              <a:t>25</a:t>
            </a:fld>
            <a:endParaRPr lang="en-GB"/>
          </a:p>
        </p:txBody>
      </p:sp>
    </p:spTree>
    <p:extLst>
      <p:ext uri="{BB962C8B-B14F-4D97-AF65-F5344CB8AC3E}">
        <p14:creationId xmlns:p14="http://schemas.microsoft.com/office/powerpoint/2010/main" xmlns="" val="1838559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0" y="1251763"/>
            <a:ext cx="9144000" cy="553998"/>
          </a:xfrm>
        </p:spPr>
        <p:txBody>
          <a:bodyPr wrap="square">
            <a:spAutoFit/>
          </a:bodyPr>
          <a:lstStyle/>
          <a:p>
            <a:pPr indent="0" eaLnBrk="1" hangingPunct="1"/>
            <a:r>
              <a:rPr lang="en-GB" dirty="0" smtClean="0"/>
              <a:t>Integration: barriers and disincentives</a:t>
            </a:r>
          </a:p>
        </p:txBody>
      </p:sp>
      <p:pic>
        <p:nvPicPr>
          <p:cNvPr id="21509" name="Picture 5" descr="C:\Documents and Settings\Eric\Local Settings\Temporary Internet Files\Content.IE5\7BOWRUBB\MC900431631[1].png"/>
          <p:cNvPicPr>
            <a:picLocks noChangeAspect="1" noChangeArrowheads="1"/>
          </p:cNvPicPr>
          <p:nvPr/>
        </p:nvPicPr>
        <p:blipFill>
          <a:blip r:embed="rId3" cstate="print"/>
          <a:srcRect/>
          <a:stretch>
            <a:fillRect/>
          </a:stretch>
        </p:blipFill>
        <p:spPr bwMode="auto">
          <a:xfrm>
            <a:off x="519271" y="4830541"/>
            <a:ext cx="1403192" cy="1405173"/>
          </a:xfrm>
          <a:prstGeom prst="rect">
            <a:avLst/>
          </a:prstGeom>
          <a:noFill/>
          <a:ln w="9525">
            <a:noFill/>
            <a:miter lim="800000"/>
            <a:headEnd/>
            <a:tailEnd/>
          </a:ln>
        </p:spPr>
      </p:pic>
      <p:pic>
        <p:nvPicPr>
          <p:cNvPr id="21511" name="Picture 13" descr="C:\Documents and Settings\Eric\Local Settings\Temporary Internet Files\Content.IE5\G4MIKIUB\MP900406774[1].jpg"/>
          <p:cNvPicPr>
            <a:picLocks noChangeAspect="1" noChangeArrowheads="1"/>
          </p:cNvPicPr>
          <p:nvPr/>
        </p:nvPicPr>
        <p:blipFill>
          <a:blip r:embed="rId4" cstate="print"/>
          <a:srcRect/>
          <a:stretch>
            <a:fillRect/>
          </a:stretch>
        </p:blipFill>
        <p:spPr bwMode="auto">
          <a:xfrm>
            <a:off x="493486" y="2190553"/>
            <a:ext cx="1413102" cy="1117797"/>
          </a:xfrm>
          <a:prstGeom prst="rect">
            <a:avLst/>
          </a:prstGeom>
          <a:noFill/>
          <a:ln w="9525">
            <a:noFill/>
            <a:miter lim="800000"/>
            <a:headEnd/>
            <a:tailEnd/>
          </a:ln>
        </p:spPr>
      </p:pic>
      <p:sp>
        <p:nvSpPr>
          <p:cNvPr id="9" name="TextBox 8"/>
          <p:cNvSpPr txBox="1"/>
          <p:nvPr/>
        </p:nvSpPr>
        <p:spPr>
          <a:xfrm>
            <a:off x="2303666" y="2362200"/>
            <a:ext cx="4750277" cy="3970318"/>
          </a:xfrm>
          <a:prstGeom prst="rect">
            <a:avLst/>
          </a:prstGeom>
          <a:noFill/>
        </p:spPr>
        <p:txBody>
          <a:bodyPr wrap="square" rtlCol="0">
            <a:spAutoFit/>
          </a:bodyPr>
          <a:lstStyle/>
          <a:p>
            <a:pPr marL="177800" lvl="1" indent="-177800">
              <a:buFont typeface="Arial"/>
              <a:buChar char="•"/>
              <a:tabLst>
                <a:tab pos="177800" algn="l"/>
              </a:tabLst>
            </a:pPr>
            <a:r>
              <a:rPr lang="en-GB" sz="2000" dirty="0" smtClean="0"/>
              <a:t>Data &amp; capacity</a:t>
            </a:r>
          </a:p>
          <a:p>
            <a:pPr marL="177800" lvl="1" indent="-177800">
              <a:buFont typeface="Arial"/>
              <a:buChar char="•"/>
              <a:tabLst>
                <a:tab pos="177800" algn="l"/>
              </a:tabLst>
            </a:pPr>
            <a:endParaRPr lang="en-GB" sz="2000" dirty="0"/>
          </a:p>
          <a:p>
            <a:pPr marL="177800" lvl="1" indent="-177800">
              <a:buFont typeface="Arial"/>
              <a:buChar char="•"/>
              <a:tabLst>
                <a:tab pos="177800" algn="l"/>
              </a:tabLst>
            </a:pPr>
            <a:endParaRPr lang="en-GB" sz="2000" dirty="0" smtClean="0"/>
          </a:p>
          <a:p>
            <a:pPr marL="177800" lvl="1" indent="-177800">
              <a:buFont typeface="Arial"/>
              <a:buChar char="•"/>
              <a:tabLst>
                <a:tab pos="177800" algn="l"/>
              </a:tabLst>
            </a:pPr>
            <a:endParaRPr lang="en-GB" sz="2000" dirty="0" smtClean="0"/>
          </a:p>
          <a:p>
            <a:pPr marL="177800" lvl="1" indent="-177800">
              <a:buFont typeface="Arial"/>
              <a:buChar char="•"/>
              <a:tabLst>
                <a:tab pos="177800" algn="l"/>
              </a:tabLst>
            </a:pPr>
            <a:r>
              <a:rPr lang="en-GB" sz="2000" b="1" dirty="0" smtClean="0"/>
              <a:t>Political factors/</a:t>
            </a:r>
            <a:r>
              <a:rPr lang="en-GB" sz="2000" dirty="0" smtClean="0"/>
              <a:t> </a:t>
            </a:r>
            <a:r>
              <a:rPr lang="en-GB" sz="2000" b="1" dirty="0" smtClean="0"/>
              <a:t>culture/Competing priorities</a:t>
            </a:r>
          </a:p>
          <a:p>
            <a:pPr marL="177800" lvl="1" indent="-177800">
              <a:tabLst>
                <a:tab pos="177800" algn="l"/>
              </a:tabLst>
            </a:pPr>
            <a:endParaRPr lang="en-GB" sz="2000" dirty="0" smtClean="0"/>
          </a:p>
          <a:p>
            <a:pPr marL="177800" lvl="1" indent="-177800">
              <a:tabLst>
                <a:tab pos="177800" algn="l"/>
              </a:tabLst>
            </a:pPr>
            <a:endParaRPr lang="en-GB" sz="2000" dirty="0"/>
          </a:p>
          <a:p>
            <a:pPr marL="177800" lvl="1" indent="-177800">
              <a:tabLst>
                <a:tab pos="177800" algn="l"/>
              </a:tabLst>
            </a:pPr>
            <a:endParaRPr lang="en-GB" sz="2000" dirty="0" smtClean="0"/>
          </a:p>
          <a:p>
            <a:pPr marL="177800" lvl="1" indent="-177800">
              <a:buFont typeface="Arial"/>
              <a:buChar char="•"/>
              <a:tabLst>
                <a:tab pos="177800" algn="l"/>
              </a:tabLst>
            </a:pPr>
            <a:r>
              <a:rPr lang="en-GB" sz="2000" dirty="0" smtClean="0"/>
              <a:t>Disconnect between losers and gainers</a:t>
            </a:r>
          </a:p>
          <a:p>
            <a:pPr marL="177800" lvl="1" indent="-177800">
              <a:buFont typeface="Arial"/>
              <a:buChar char="•"/>
              <a:tabLst>
                <a:tab pos="177800" algn="l"/>
              </a:tabLst>
            </a:pPr>
            <a:r>
              <a:rPr lang="en-GB" sz="2000" b="1" dirty="0" smtClean="0"/>
              <a:t>Vested interests </a:t>
            </a:r>
            <a:r>
              <a:rPr lang="en-GB" sz="2000" dirty="0" smtClean="0"/>
              <a:t>– gains</a:t>
            </a:r>
          </a:p>
          <a:p>
            <a:endParaRPr lang="en-GB" dirty="0"/>
          </a:p>
        </p:txBody>
      </p:sp>
      <p:pic>
        <p:nvPicPr>
          <p:cNvPr id="8" name="Picture 7" descr="Screen shot 2013-03-18 at 22.53.59.png"/>
          <p:cNvPicPr>
            <a:picLocks noChangeAspect="1"/>
          </p:cNvPicPr>
          <p:nvPr/>
        </p:nvPicPr>
        <p:blipFill>
          <a:blip r:embed="rId5" cstate="print"/>
          <a:stretch>
            <a:fillRect/>
          </a:stretch>
        </p:blipFill>
        <p:spPr>
          <a:xfrm>
            <a:off x="7249176" y="3494765"/>
            <a:ext cx="1480487" cy="1335776"/>
          </a:xfrm>
          <a:prstGeom prst="rect">
            <a:avLst/>
          </a:prstGeom>
        </p:spPr>
      </p:pic>
      <p:sp>
        <p:nvSpPr>
          <p:cNvPr id="2" name="Slide Number Placeholder 1"/>
          <p:cNvSpPr>
            <a:spLocks noGrp="1"/>
          </p:cNvSpPr>
          <p:nvPr>
            <p:ph type="sldNum" sz="quarter" idx="12"/>
          </p:nvPr>
        </p:nvSpPr>
        <p:spPr/>
        <p:txBody>
          <a:bodyPr/>
          <a:lstStyle/>
          <a:p>
            <a:pPr>
              <a:defRPr/>
            </a:pPr>
            <a:fld id="{916DAE1D-D462-48BA-9F61-E8A0C1C51B5A}" type="slidenum">
              <a:rPr lang="en-GB" smtClean="0"/>
              <a:pPr>
                <a:defRPr/>
              </a:pPr>
              <a:t>26</a:t>
            </a:fld>
            <a:endParaRPr lang="en-GB"/>
          </a:p>
        </p:txBody>
      </p:sp>
    </p:spTree>
    <p:extLst>
      <p:ext uri="{BB962C8B-B14F-4D97-AF65-F5344CB8AC3E}">
        <p14:creationId xmlns:p14="http://schemas.microsoft.com/office/powerpoint/2010/main" xmlns="" val="3722541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5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5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34506" y="970261"/>
            <a:ext cx="9144000" cy="1143000"/>
          </a:xfrm>
        </p:spPr>
        <p:txBody>
          <a:bodyPr/>
          <a:lstStyle/>
          <a:p>
            <a:pPr indent="0" eaLnBrk="1" hangingPunct="1"/>
            <a:r>
              <a:rPr lang="en-GB" dirty="0" smtClean="0"/>
              <a:t>Effective integration and organisations</a:t>
            </a:r>
          </a:p>
        </p:txBody>
      </p:sp>
      <p:sp>
        <p:nvSpPr>
          <p:cNvPr id="385027" name="Rectangle 3"/>
          <p:cNvSpPr>
            <a:spLocks noGrp="1" noChangeArrowheads="1"/>
          </p:cNvSpPr>
          <p:nvPr>
            <p:ph type="body" idx="1"/>
          </p:nvPr>
        </p:nvSpPr>
        <p:spPr>
          <a:xfrm>
            <a:off x="420688" y="2034131"/>
            <a:ext cx="7943850" cy="1512888"/>
          </a:xfrm>
        </p:spPr>
        <p:txBody>
          <a:bodyPr/>
          <a:lstStyle/>
          <a:p>
            <a:pPr marL="0" lvl="1" indent="0" eaLnBrk="1" hangingPunct="1">
              <a:spcBef>
                <a:spcPts val="600"/>
              </a:spcBef>
              <a:spcAft>
                <a:spcPts val="600"/>
              </a:spcAft>
              <a:buFontTx/>
              <a:buNone/>
            </a:pPr>
            <a:r>
              <a:rPr lang="en-GB" b="0" dirty="0" smtClean="0"/>
              <a:t>Application of a safeguard mechanism – a ‘tool’ – needs to be complemented by an </a:t>
            </a:r>
            <a:r>
              <a:rPr lang="en-GB" dirty="0" smtClean="0"/>
              <a:t>integrated and systematic institutional development approach</a:t>
            </a:r>
            <a:r>
              <a:rPr lang="en-GB" b="0" dirty="0" smtClean="0"/>
              <a:t> that realises the potential of environmental assets and recognises the limits. </a:t>
            </a:r>
          </a:p>
          <a:p>
            <a:pPr marL="0" lvl="1" indent="0" eaLnBrk="1" hangingPunct="1">
              <a:spcBef>
                <a:spcPts val="600"/>
              </a:spcBef>
              <a:spcAft>
                <a:spcPts val="600"/>
              </a:spcAft>
            </a:pPr>
            <a:endParaRPr lang="da-DK" sz="1800" b="0" dirty="0" smtClean="0"/>
          </a:p>
          <a:p>
            <a:pPr eaLnBrk="1" hangingPunct="1">
              <a:spcBef>
                <a:spcPts val="600"/>
              </a:spcBef>
              <a:spcAft>
                <a:spcPts val="600"/>
              </a:spcAft>
              <a:buFontTx/>
              <a:buChar char="-"/>
            </a:pPr>
            <a:endParaRPr lang="da-DK" sz="1800" dirty="0" smtClean="0"/>
          </a:p>
          <a:p>
            <a:pPr eaLnBrk="1" hangingPunct="1">
              <a:spcBef>
                <a:spcPts val="600"/>
              </a:spcBef>
              <a:spcAft>
                <a:spcPts val="600"/>
              </a:spcAft>
              <a:buFontTx/>
              <a:buNone/>
            </a:pPr>
            <a:r>
              <a:rPr lang="da-DK" dirty="0" smtClean="0"/>
              <a:t> </a:t>
            </a:r>
            <a:endParaRPr lang="en-GB" dirty="0" smtClean="0"/>
          </a:p>
          <a:p>
            <a:pPr eaLnBrk="1" hangingPunct="1">
              <a:spcBef>
                <a:spcPts val="600"/>
              </a:spcBef>
              <a:spcAft>
                <a:spcPts val="600"/>
              </a:spcAft>
              <a:buFontTx/>
              <a:buNone/>
            </a:pPr>
            <a:endParaRPr lang="en-GB" dirty="0" smtClean="0"/>
          </a:p>
          <a:p>
            <a:pPr eaLnBrk="1" hangingPunct="1">
              <a:spcBef>
                <a:spcPts val="600"/>
              </a:spcBef>
              <a:spcAft>
                <a:spcPts val="600"/>
              </a:spcAft>
              <a:buFontTx/>
              <a:buNone/>
            </a:pPr>
            <a:endParaRPr lang="en-GB" dirty="0" smtClean="0"/>
          </a:p>
        </p:txBody>
      </p:sp>
      <p:sp>
        <p:nvSpPr>
          <p:cNvPr id="5" name="TextBox 4"/>
          <p:cNvSpPr txBox="1">
            <a:spLocks noChangeArrowheads="1"/>
          </p:cNvSpPr>
          <p:nvPr/>
        </p:nvSpPr>
        <p:spPr bwMode="auto">
          <a:xfrm>
            <a:off x="420688" y="3860800"/>
            <a:ext cx="8850634" cy="2508379"/>
          </a:xfrm>
          <a:prstGeom prst="rect">
            <a:avLst/>
          </a:prstGeom>
          <a:noFill/>
          <a:ln w="9525">
            <a:noFill/>
            <a:miter lim="800000"/>
            <a:headEnd/>
            <a:tailEnd/>
          </a:ln>
        </p:spPr>
        <p:txBody>
          <a:bodyPr wrap="square">
            <a:spAutoFit/>
          </a:bodyPr>
          <a:lstStyle/>
          <a:p>
            <a:pPr marL="266700" lvl="1" indent="-266700">
              <a:spcBef>
                <a:spcPts val="600"/>
              </a:spcBef>
              <a:spcAft>
                <a:spcPts val="600"/>
              </a:spcAft>
            </a:pPr>
            <a:r>
              <a:rPr lang="en-GB" sz="2000" dirty="0"/>
              <a:t>But before we get that far…</a:t>
            </a:r>
          </a:p>
          <a:p>
            <a:pPr marL="342900" lvl="1" indent="-342900">
              <a:spcBef>
                <a:spcPts val="600"/>
              </a:spcBef>
              <a:spcAft>
                <a:spcPts val="600"/>
              </a:spcAft>
              <a:buFont typeface="Arial" panose="020B0604020202020204" pitchFamily="34" charset="0"/>
              <a:buChar char="•"/>
            </a:pPr>
            <a:r>
              <a:rPr lang="en-GB" sz="2000" dirty="0" smtClean="0"/>
              <a:t>What </a:t>
            </a:r>
            <a:r>
              <a:rPr lang="en-GB" sz="2000" dirty="0"/>
              <a:t>about the </a:t>
            </a:r>
            <a:r>
              <a:rPr lang="en-GB" sz="2000" b="1" dirty="0"/>
              <a:t>EU and EU Delegations </a:t>
            </a:r>
            <a:r>
              <a:rPr lang="en-GB" sz="2000" dirty="0"/>
              <a:t>themselves?</a:t>
            </a:r>
          </a:p>
          <a:p>
            <a:pPr marL="266700" lvl="1" indent="-266700">
              <a:spcBef>
                <a:spcPts val="600"/>
              </a:spcBef>
              <a:spcAft>
                <a:spcPts val="600"/>
              </a:spcAft>
            </a:pPr>
            <a:r>
              <a:rPr lang="en-GB" sz="2000" dirty="0" smtClean="0"/>
              <a:t>Is there:</a:t>
            </a:r>
          </a:p>
          <a:p>
            <a:pPr marL="285750" lvl="1" indent="-342900">
              <a:spcBef>
                <a:spcPts val="600"/>
              </a:spcBef>
              <a:spcAft>
                <a:spcPts val="600"/>
              </a:spcAft>
              <a:buFont typeface="Arial" panose="020B0604020202020204" pitchFamily="34" charset="0"/>
              <a:buChar char="•"/>
            </a:pPr>
            <a:r>
              <a:rPr lang="en-GB" sz="2000" dirty="0" smtClean="0"/>
              <a:t>Clear environmental </a:t>
            </a:r>
            <a:r>
              <a:rPr lang="en-GB" sz="2000" b="1" dirty="0" smtClean="0"/>
              <a:t>vision and leadership</a:t>
            </a:r>
            <a:r>
              <a:rPr lang="en-GB" sz="2000" dirty="0" smtClean="0"/>
              <a:t>?</a:t>
            </a:r>
          </a:p>
          <a:p>
            <a:pPr marL="285750" lvl="1" indent="-342900">
              <a:spcBef>
                <a:spcPts val="600"/>
              </a:spcBef>
              <a:spcAft>
                <a:spcPts val="600"/>
              </a:spcAft>
              <a:buFont typeface="Arial" panose="020B0604020202020204" pitchFamily="34" charset="0"/>
              <a:buChar char="•"/>
            </a:pPr>
            <a:r>
              <a:rPr lang="en-GB" sz="2000" b="1" dirty="0" smtClean="0"/>
              <a:t>Strategy and systems </a:t>
            </a:r>
            <a:r>
              <a:rPr lang="en-GB" sz="2000" dirty="0" smtClean="0"/>
              <a:t>for environmental mainstreaming</a:t>
            </a:r>
            <a:r>
              <a:rPr lang="da-DK" sz="2000" dirty="0" smtClean="0"/>
              <a:t>?</a:t>
            </a:r>
            <a:endParaRPr lang="da-DK" sz="2000" dirty="0"/>
          </a:p>
          <a:p>
            <a:endParaRPr lang="en-US" dirty="0"/>
          </a:p>
        </p:txBody>
      </p:sp>
      <p:sp>
        <p:nvSpPr>
          <p:cNvPr id="2" name="Slide Number Placeholder 1"/>
          <p:cNvSpPr>
            <a:spLocks noGrp="1"/>
          </p:cNvSpPr>
          <p:nvPr>
            <p:ph type="sldNum" sz="quarter" idx="12"/>
          </p:nvPr>
        </p:nvSpPr>
        <p:spPr/>
        <p:txBody>
          <a:bodyPr/>
          <a:lstStyle/>
          <a:p>
            <a:pPr>
              <a:defRPr/>
            </a:pPr>
            <a:fld id="{916DAE1D-D462-48BA-9F61-E8A0C1C51B5A}" type="slidenum">
              <a:rPr lang="en-GB" smtClean="0"/>
              <a:pPr>
                <a:defRPr/>
              </a:pPr>
              <a:t>27</a:t>
            </a:fld>
            <a:endParaRPr lang="en-GB"/>
          </a:p>
        </p:txBody>
      </p:sp>
    </p:spTree>
    <p:extLst>
      <p:ext uri="{BB962C8B-B14F-4D97-AF65-F5344CB8AC3E}">
        <p14:creationId xmlns:p14="http://schemas.microsoft.com/office/powerpoint/2010/main" xmlns="" val="7160631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38502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85027">
                                            <p:txEl>
                                              <p:pRg st="3" end="3"/>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ChangeArrowheads="1"/>
          </p:cNvSpPr>
          <p:nvPr>
            <p:ph type="title" idx="4294967295"/>
          </p:nvPr>
        </p:nvSpPr>
        <p:spPr>
          <a:xfrm rot="16200000">
            <a:off x="-4000500" y="1714500"/>
            <a:ext cx="9144000" cy="1143000"/>
          </a:xfrm>
        </p:spPr>
        <p:txBody>
          <a:bodyPr/>
          <a:lstStyle/>
          <a:p>
            <a:pPr indent="0" eaLnBrk="1" hangingPunct="1"/>
            <a:r>
              <a:rPr lang="en-GB" dirty="0" smtClean="0"/>
              <a:t>Effective Mainstreaming</a:t>
            </a:r>
            <a:br>
              <a:rPr lang="en-GB" dirty="0" smtClean="0"/>
            </a:br>
            <a:r>
              <a:rPr lang="en-GB" sz="2000" dirty="0" smtClean="0"/>
              <a:t>Institutional factors of importance</a:t>
            </a:r>
            <a:endParaRPr lang="en-GB" dirty="0" smtClean="0"/>
          </a:p>
        </p:txBody>
      </p:sp>
      <p:sp>
        <p:nvSpPr>
          <p:cNvPr id="24580" name="Oval 3"/>
          <p:cNvSpPr>
            <a:spLocks noChangeArrowheads="1"/>
          </p:cNvSpPr>
          <p:nvPr/>
        </p:nvSpPr>
        <p:spPr bwMode="auto">
          <a:xfrm>
            <a:off x="3614738" y="867775"/>
            <a:ext cx="1673225" cy="587375"/>
          </a:xfrm>
          <a:prstGeom prst="ellipse">
            <a:avLst/>
          </a:prstGeom>
          <a:solidFill>
            <a:srgbClr val="9EC2C4"/>
          </a:solidFill>
          <a:ln w="9525">
            <a:solidFill>
              <a:schemeClr val="tx1"/>
            </a:solidFill>
            <a:round/>
            <a:headEnd/>
            <a:tailEnd/>
          </a:ln>
        </p:spPr>
        <p:txBody>
          <a:bodyPr wrap="none" anchor="ctr"/>
          <a:lstStyle/>
          <a:p>
            <a:pPr algn="ctr"/>
            <a:endParaRPr lang="en-US" dirty="0"/>
          </a:p>
        </p:txBody>
      </p:sp>
      <p:sp>
        <p:nvSpPr>
          <p:cNvPr id="24581" name="Oval 4"/>
          <p:cNvSpPr>
            <a:spLocks noChangeArrowheads="1"/>
          </p:cNvSpPr>
          <p:nvPr/>
        </p:nvSpPr>
        <p:spPr bwMode="auto">
          <a:xfrm>
            <a:off x="1636313" y="1673300"/>
            <a:ext cx="5862637" cy="3962400"/>
          </a:xfrm>
          <a:prstGeom prst="ellipse">
            <a:avLst/>
          </a:prstGeom>
          <a:solidFill>
            <a:srgbClr val="9EC2C4"/>
          </a:solidFill>
          <a:ln w="9525">
            <a:solidFill>
              <a:schemeClr val="tx1"/>
            </a:solidFill>
            <a:round/>
            <a:headEnd/>
            <a:tailEnd/>
          </a:ln>
        </p:spPr>
        <p:txBody>
          <a:bodyPr wrap="none" anchor="ctr"/>
          <a:lstStyle/>
          <a:p>
            <a:pPr algn="ctr"/>
            <a:r>
              <a:rPr lang="en-GB" sz="1400" b="1" dirty="0">
                <a:solidFill>
                  <a:schemeClr val="tx1"/>
                </a:solidFill>
              </a:rPr>
              <a:t> </a:t>
            </a:r>
          </a:p>
          <a:p>
            <a:pPr algn="ctr"/>
            <a:endParaRPr lang="en-GB" sz="1400" b="1" dirty="0">
              <a:solidFill>
                <a:schemeClr val="tx1"/>
              </a:solidFill>
            </a:endParaRPr>
          </a:p>
        </p:txBody>
      </p:sp>
      <p:sp>
        <p:nvSpPr>
          <p:cNvPr id="24582" name="Text Box 5"/>
          <p:cNvSpPr txBox="1">
            <a:spLocks noChangeArrowheads="1"/>
          </p:cNvSpPr>
          <p:nvPr/>
        </p:nvSpPr>
        <p:spPr bwMode="auto">
          <a:xfrm>
            <a:off x="3641725" y="1968500"/>
            <a:ext cx="1628775" cy="584200"/>
          </a:xfrm>
          <a:prstGeom prst="rect">
            <a:avLst/>
          </a:prstGeom>
          <a:noFill/>
          <a:ln w="9525">
            <a:noFill/>
            <a:miter lim="800000"/>
            <a:headEnd/>
            <a:tailEnd/>
          </a:ln>
        </p:spPr>
        <p:txBody>
          <a:bodyPr wrap="none">
            <a:spAutoFit/>
          </a:bodyPr>
          <a:lstStyle/>
          <a:p>
            <a:pPr algn="ctr"/>
            <a:r>
              <a:rPr lang="en-GB" sz="1600" b="1" dirty="0">
                <a:solidFill>
                  <a:schemeClr val="tx1"/>
                </a:solidFill>
              </a:rPr>
              <a:t>Political will  &amp;</a:t>
            </a:r>
          </a:p>
          <a:p>
            <a:pPr algn="ctr"/>
            <a:r>
              <a:rPr lang="en-GB" sz="1600" b="1" dirty="0">
                <a:solidFill>
                  <a:schemeClr val="tx1"/>
                </a:solidFill>
              </a:rPr>
              <a:t>Leadership</a:t>
            </a:r>
          </a:p>
        </p:txBody>
      </p:sp>
      <p:sp>
        <p:nvSpPr>
          <p:cNvPr id="24583" name="Text Box 6"/>
          <p:cNvSpPr txBox="1">
            <a:spLocks noChangeArrowheads="1"/>
          </p:cNvSpPr>
          <p:nvPr/>
        </p:nvSpPr>
        <p:spPr bwMode="auto">
          <a:xfrm>
            <a:off x="5797550" y="2959100"/>
            <a:ext cx="1004888" cy="338138"/>
          </a:xfrm>
          <a:prstGeom prst="rect">
            <a:avLst/>
          </a:prstGeom>
          <a:noFill/>
          <a:ln w="9525">
            <a:noFill/>
            <a:miter lim="800000"/>
            <a:headEnd/>
            <a:tailEnd/>
          </a:ln>
        </p:spPr>
        <p:txBody>
          <a:bodyPr wrap="none">
            <a:spAutoFit/>
          </a:bodyPr>
          <a:lstStyle/>
          <a:p>
            <a:pPr algn="ctr"/>
            <a:r>
              <a:rPr lang="en-GB" sz="1600" b="1" dirty="0">
                <a:solidFill>
                  <a:schemeClr val="tx1"/>
                </a:solidFill>
              </a:rPr>
              <a:t>Strategy</a:t>
            </a:r>
          </a:p>
        </p:txBody>
      </p:sp>
      <p:sp>
        <p:nvSpPr>
          <p:cNvPr id="24584" name="Text Box 7"/>
          <p:cNvSpPr txBox="1">
            <a:spLocks noChangeArrowheads="1"/>
          </p:cNvSpPr>
          <p:nvPr/>
        </p:nvSpPr>
        <p:spPr bwMode="auto">
          <a:xfrm>
            <a:off x="3889375" y="5092700"/>
            <a:ext cx="1096963" cy="338138"/>
          </a:xfrm>
          <a:prstGeom prst="rect">
            <a:avLst/>
          </a:prstGeom>
          <a:noFill/>
          <a:ln w="9525">
            <a:noFill/>
            <a:miter lim="800000"/>
            <a:headEnd/>
            <a:tailEnd/>
          </a:ln>
        </p:spPr>
        <p:txBody>
          <a:bodyPr wrap="none">
            <a:spAutoFit/>
          </a:bodyPr>
          <a:lstStyle/>
          <a:p>
            <a:pPr algn="ctr"/>
            <a:r>
              <a:rPr lang="en-GB" sz="1600" b="1" dirty="0">
                <a:solidFill>
                  <a:schemeClr val="tx1"/>
                </a:solidFill>
              </a:rPr>
              <a:t>Structure</a:t>
            </a:r>
          </a:p>
        </p:txBody>
      </p:sp>
      <p:sp>
        <p:nvSpPr>
          <p:cNvPr id="24585" name="Text Box 8"/>
          <p:cNvSpPr txBox="1">
            <a:spLocks noChangeArrowheads="1"/>
          </p:cNvSpPr>
          <p:nvPr/>
        </p:nvSpPr>
        <p:spPr bwMode="auto">
          <a:xfrm>
            <a:off x="2128838" y="4406900"/>
            <a:ext cx="1019175" cy="336550"/>
          </a:xfrm>
          <a:prstGeom prst="rect">
            <a:avLst/>
          </a:prstGeom>
          <a:noFill/>
          <a:ln w="9525">
            <a:noFill/>
            <a:miter lim="800000"/>
            <a:headEnd/>
            <a:tailEnd/>
          </a:ln>
        </p:spPr>
        <p:txBody>
          <a:bodyPr wrap="none">
            <a:spAutoFit/>
          </a:bodyPr>
          <a:lstStyle/>
          <a:p>
            <a:pPr algn="ctr"/>
            <a:r>
              <a:rPr lang="en-GB" sz="1600" b="1" dirty="0">
                <a:solidFill>
                  <a:schemeClr val="tx1"/>
                </a:solidFill>
              </a:rPr>
              <a:t>Systems</a:t>
            </a:r>
          </a:p>
        </p:txBody>
      </p:sp>
      <p:sp>
        <p:nvSpPr>
          <p:cNvPr id="24586" name="Text Box 9"/>
          <p:cNvSpPr txBox="1">
            <a:spLocks noChangeArrowheads="1"/>
          </p:cNvSpPr>
          <p:nvPr/>
        </p:nvSpPr>
        <p:spPr bwMode="auto">
          <a:xfrm>
            <a:off x="5972175" y="4330700"/>
            <a:ext cx="641350" cy="338138"/>
          </a:xfrm>
          <a:prstGeom prst="rect">
            <a:avLst/>
          </a:prstGeom>
          <a:noFill/>
          <a:ln w="9525">
            <a:noFill/>
            <a:miter lim="800000"/>
            <a:headEnd/>
            <a:tailEnd/>
          </a:ln>
        </p:spPr>
        <p:txBody>
          <a:bodyPr wrap="none">
            <a:spAutoFit/>
          </a:bodyPr>
          <a:lstStyle/>
          <a:p>
            <a:pPr algn="ctr"/>
            <a:r>
              <a:rPr lang="en-GB" sz="1600" b="1" dirty="0">
                <a:solidFill>
                  <a:schemeClr val="tx1"/>
                </a:solidFill>
              </a:rPr>
              <a:t>Staff</a:t>
            </a:r>
          </a:p>
        </p:txBody>
      </p:sp>
      <p:sp>
        <p:nvSpPr>
          <p:cNvPr id="24587" name="Text Box 10"/>
          <p:cNvSpPr txBox="1">
            <a:spLocks noChangeArrowheads="1"/>
          </p:cNvSpPr>
          <p:nvPr/>
        </p:nvSpPr>
        <p:spPr bwMode="auto">
          <a:xfrm>
            <a:off x="2128838" y="2959100"/>
            <a:ext cx="895350" cy="336550"/>
          </a:xfrm>
          <a:prstGeom prst="rect">
            <a:avLst/>
          </a:prstGeom>
          <a:noFill/>
          <a:ln w="9525">
            <a:noFill/>
            <a:miter lim="800000"/>
            <a:headEnd/>
            <a:tailEnd/>
          </a:ln>
        </p:spPr>
        <p:txBody>
          <a:bodyPr wrap="none">
            <a:spAutoFit/>
          </a:bodyPr>
          <a:lstStyle/>
          <a:p>
            <a:pPr algn="ctr"/>
            <a:r>
              <a:rPr lang="en-GB" sz="1600" b="1" dirty="0">
                <a:solidFill>
                  <a:schemeClr val="tx1"/>
                </a:solidFill>
              </a:rPr>
              <a:t>Culture</a:t>
            </a:r>
          </a:p>
        </p:txBody>
      </p:sp>
      <p:sp>
        <p:nvSpPr>
          <p:cNvPr id="24588" name="Text Box 11"/>
          <p:cNvSpPr txBox="1">
            <a:spLocks noChangeArrowheads="1"/>
          </p:cNvSpPr>
          <p:nvPr/>
        </p:nvSpPr>
        <p:spPr bwMode="auto">
          <a:xfrm>
            <a:off x="3817938" y="1038363"/>
            <a:ext cx="1220787" cy="336550"/>
          </a:xfrm>
          <a:prstGeom prst="rect">
            <a:avLst/>
          </a:prstGeom>
          <a:noFill/>
          <a:ln w="9525">
            <a:noFill/>
            <a:miter lim="800000"/>
            <a:headEnd/>
            <a:tailEnd/>
          </a:ln>
        </p:spPr>
        <p:txBody>
          <a:bodyPr wrap="none">
            <a:spAutoFit/>
          </a:bodyPr>
          <a:lstStyle/>
          <a:p>
            <a:pPr algn="ctr"/>
            <a:r>
              <a:rPr lang="en-GB" sz="1600" b="1" dirty="0">
                <a:solidFill>
                  <a:schemeClr val="tx1"/>
                </a:solidFill>
              </a:rPr>
              <a:t>Resources</a:t>
            </a:r>
          </a:p>
        </p:txBody>
      </p:sp>
      <p:cxnSp>
        <p:nvCxnSpPr>
          <p:cNvPr id="24590" name="AutoShape 21"/>
          <p:cNvCxnSpPr>
            <a:cxnSpLocks noChangeShapeType="1"/>
          </p:cNvCxnSpPr>
          <p:nvPr/>
        </p:nvCxnSpPr>
        <p:spPr bwMode="auto">
          <a:xfrm flipV="1">
            <a:off x="4437063" y="2529550"/>
            <a:ext cx="19050" cy="2540000"/>
          </a:xfrm>
          <a:prstGeom prst="straightConnector1">
            <a:avLst/>
          </a:prstGeom>
          <a:noFill/>
          <a:ln w="9525">
            <a:solidFill>
              <a:schemeClr val="tx1"/>
            </a:solidFill>
            <a:round/>
            <a:headEnd type="triangle" w="med" len="med"/>
            <a:tailEnd type="triangle" w="med" len="med"/>
          </a:ln>
        </p:spPr>
      </p:cxnSp>
      <p:cxnSp>
        <p:nvCxnSpPr>
          <p:cNvPr id="24591" name="AutoShape 22"/>
          <p:cNvCxnSpPr>
            <a:cxnSpLocks noChangeShapeType="1"/>
            <a:stCxn id="24585" idx="3"/>
            <a:endCxn id="24583" idx="1"/>
          </p:cNvCxnSpPr>
          <p:nvPr/>
        </p:nvCxnSpPr>
        <p:spPr bwMode="auto">
          <a:xfrm flipV="1">
            <a:off x="3148013" y="3128963"/>
            <a:ext cx="2649537" cy="1446212"/>
          </a:xfrm>
          <a:prstGeom prst="straightConnector1">
            <a:avLst/>
          </a:prstGeom>
          <a:noFill/>
          <a:ln w="9525">
            <a:solidFill>
              <a:schemeClr val="tx1"/>
            </a:solidFill>
            <a:round/>
            <a:headEnd type="triangle" w="med" len="med"/>
            <a:tailEnd type="triangle" w="med" len="med"/>
          </a:ln>
        </p:spPr>
      </p:cxnSp>
      <p:cxnSp>
        <p:nvCxnSpPr>
          <p:cNvPr id="24592" name="AutoShape 23"/>
          <p:cNvCxnSpPr>
            <a:cxnSpLocks noChangeShapeType="1"/>
          </p:cNvCxnSpPr>
          <p:nvPr/>
        </p:nvCxnSpPr>
        <p:spPr bwMode="auto">
          <a:xfrm>
            <a:off x="2719451" y="4731875"/>
            <a:ext cx="1003299" cy="518319"/>
          </a:xfrm>
          <a:prstGeom prst="straightConnector1">
            <a:avLst/>
          </a:prstGeom>
          <a:noFill/>
          <a:ln w="9525">
            <a:solidFill>
              <a:schemeClr val="tx1"/>
            </a:solidFill>
            <a:round/>
            <a:headEnd type="triangle" w="med" len="med"/>
            <a:tailEnd type="triangle" w="med" len="med"/>
          </a:ln>
        </p:spPr>
      </p:cxnSp>
      <p:cxnSp>
        <p:nvCxnSpPr>
          <p:cNvPr id="24593" name="AutoShape 24"/>
          <p:cNvCxnSpPr>
            <a:cxnSpLocks noChangeShapeType="1"/>
          </p:cNvCxnSpPr>
          <p:nvPr/>
        </p:nvCxnSpPr>
        <p:spPr bwMode="auto">
          <a:xfrm flipH="1" flipV="1">
            <a:off x="2564938" y="3295650"/>
            <a:ext cx="36744" cy="1111250"/>
          </a:xfrm>
          <a:prstGeom prst="straightConnector1">
            <a:avLst/>
          </a:prstGeom>
          <a:noFill/>
          <a:ln w="9525">
            <a:solidFill>
              <a:schemeClr val="tx1"/>
            </a:solidFill>
            <a:round/>
            <a:headEnd type="triangle" w="med" len="med"/>
            <a:tailEnd type="triangle" w="med" len="med"/>
          </a:ln>
        </p:spPr>
      </p:cxnSp>
      <p:cxnSp>
        <p:nvCxnSpPr>
          <p:cNvPr id="24594" name="AutoShape 25"/>
          <p:cNvCxnSpPr>
            <a:cxnSpLocks noChangeShapeType="1"/>
            <a:stCxn id="24587" idx="0"/>
            <a:endCxn id="24582" idx="1"/>
          </p:cNvCxnSpPr>
          <p:nvPr/>
        </p:nvCxnSpPr>
        <p:spPr bwMode="auto">
          <a:xfrm flipV="1">
            <a:off x="2576513" y="2260600"/>
            <a:ext cx="1065212" cy="698500"/>
          </a:xfrm>
          <a:prstGeom prst="straightConnector1">
            <a:avLst/>
          </a:prstGeom>
          <a:noFill/>
          <a:ln w="9525">
            <a:solidFill>
              <a:schemeClr val="tx1"/>
            </a:solidFill>
            <a:round/>
            <a:headEnd type="triangle" w="med" len="med"/>
            <a:tailEnd type="triangle" w="med" len="med"/>
          </a:ln>
        </p:spPr>
      </p:cxnSp>
      <p:cxnSp>
        <p:nvCxnSpPr>
          <p:cNvPr id="24595" name="AutoShape 26"/>
          <p:cNvCxnSpPr>
            <a:cxnSpLocks noChangeShapeType="1"/>
            <a:stCxn id="24583" idx="0"/>
            <a:endCxn id="24582" idx="3"/>
          </p:cNvCxnSpPr>
          <p:nvPr/>
        </p:nvCxnSpPr>
        <p:spPr bwMode="auto">
          <a:xfrm flipH="1" flipV="1">
            <a:off x="5270500" y="2260600"/>
            <a:ext cx="1030288" cy="698500"/>
          </a:xfrm>
          <a:prstGeom prst="straightConnector1">
            <a:avLst/>
          </a:prstGeom>
          <a:noFill/>
          <a:ln w="9525">
            <a:solidFill>
              <a:schemeClr val="tx1"/>
            </a:solidFill>
            <a:round/>
            <a:headEnd type="triangle" w="med" len="med"/>
            <a:tailEnd type="triangle" w="med" len="med"/>
          </a:ln>
        </p:spPr>
      </p:cxnSp>
      <p:cxnSp>
        <p:nvCxnSpPr>
          <p:cNvPr id="24596" name="AutoShape 27"/>
          <p:cNvCxnSpPr>
            <a:cxnSpLocks noChangeShapeType="1"/>
            <a:stCxn id="24583" idx="2"/>
            <a:endCxn id="24586" idx="0"/>
          </p:cNvCxnSpPr>
          <p:nvPr/>
        </p:nvCxnSpPr>
        <p:spPr bwMode="auto">
          <a:xfrm flipH="1">
            <a:off x="6292850" y="3297238"/>
            <a:ext cx="7144" cy="1033462"/>
          </a:xfrm>
          <a:prstGeom prst="straightConnector1">
            <a:avLst/>
          </a:prstGeom>
          <a:noFill/>
          <a:ln w="9525">
            <a:solidFill>
              <a:schemeClr val="tx1"/>
            </a:solidFill>
            <a:round/>
            <a:headEnd type="triangle" w="med" len="med"/>
            <a:tailEnd type="triangle" w="med" len="med"/>
          </a:ln>
        </p:spPr>
      </p:cxnSp>
      <p:cxnSp>
        <p:nvCxnSpPr>
          <p:cNvPr id="24597" name="AutoShape 28"/>
          <p:cNvCxnSpPr>
            <a:cxnSpLocks noChangeShapeType="1"/>
          </p:cNvCxnSpPr>
          <p:nvPr/>
        </p:nvCxnSpPr>
        <p:spPr bwMode="auto">
          <a:xfrm flipV="1">
            <a:off x="5201050" y="4668838"/>
            <a:ext cx="1022350" cy="581356"/>
          </a:xfrm>
          <a:prstGeom prst="straightConnector1">
            <a:avLst/>
          </a:prstGeom>
          <a:noFill/>
          <a:ln w="9525">
            <a:solidFill>
              <a:schemeClr val="tx1"/>
            </a:solidFill>
            <a:round/>
            <a:headEnd type="triangle" w="med" len="med"/>
            <a:tailEnd type="triangle" w="med" len="med"/>
          </a:ln>
        </p:spPr>
      </p:cxnSp>
      <p:cxnSp>
        <p:nvCxnSpPr>
          <p:cNvPr id="24598" name="AutoShape 29"/>
          <p:cNvCxnSpPr>
            <a:cxnSpLocks noChangeShapeType="1"/>
            <a:stCxn id="24587" idx="3"/>
            <a:endCxn id="24586" idx="1"/>
          </p:cNvCxnSpPr>
          <p:nvPr/>
        </p:nvCxnSpPr>
        <p:spPr bwMode="auto">
          <a:xfrm>
            <a:off x="3024188" y="3127375"/>
            <a:ext cx="2947987" cy="1373188"/>
          </a:xfrm>
          <a:prstGeom prst="straightConnector1">
            <a:avLst/>
          </a:prstGeom>
          <a:noFill/>
          <a:ln w="9525">
            <a:solidFill>
              <a:schemeClr val="tx1"/>
            </a:solidFill>
            <a:round/>
            <a:headEnd type="triangle" w="med" len="med"/>
            <a:tailEnd type="triangle" w="med" len="med"/>
          </a:ln>
        </p:spPr>
      </p:cxnSp>
      <p:sp>
        <p:nvSpPr>
          <p:cNvPr id="24599" name="Oval 30"/>
          <p:cNvSpPr>
            <a:spLocks noChangeArrowheads="1"/>
          </p:cNvSpPr>
          <p:nvPr/>
        </p:nvSpPr>
        <p:spPr bwMode="auto">
          <a:xfrm>
            <a:off x="3805238" y="3111500"/>
            <a:ext cx="1143000" cy="1143000"/>
          </a:xfrm>
          <a:prstGeom prst="ellipse">
            <a:avLst/>
          </a:prstGeom>
          <a:solidFill>
            <a:srgbClr val="9EC2C4"/>
          </a:solidFill>
          <a:ln w="9525">
            <a:noFill/>
            <a:round/>
            <a:headEnd/>
            <a:tailEnd/>
          </a:ln>
        </p:spPr>
        <p:txBody>
          <a:bodyPr wrap="none" anchor="ctr"/>
          <a:lstStyle/>
          <a:p>
            <a:pPr algn="ctr"/>
            <a:endParaRPr lang="en-US" dirty="0"/>
          </a:p>
        </p:txBody>
      </p:sp>
      <p:sp>
        <p:nvSpPr>
          <p:cNvPr id="24600" name="Text Box 31"/>
          <p:cNvSpPr txBox="1">
            <a:spLocks noChangeArrowheads="1"/>
          </p:cNvSpPr>
          <p:nvPr/>
        </p:nvSpPr>
        <p:spPr bwMode="auto">
          <a:xfrm>
            <a:off x="3867150" y="3524250"/>
            <a:ext cx="1066800" cy="288925"/>
          </a:xfrm>
          <a:prstGeom prst="rect">
            <a:avLst/>
          </a:prstGeom>
          <a:noFill/>
          <a:ln w="9525">
            <a:noFill/>
            <a:miter lim="800000"/>
            <a:headEnd/>
            <a:tailEnd/>
          </a:ln>
        </p:spPr>
        <p:txBody>
          <a:bodyPr>
            <a:spAutoFit/>
          </a:bodyPr>
          <a:lstStyle/>
          <a:p>
            <a:pPr algn="ctr">
              <a:lnSpc>
                <a:spcPct val="80000"/>
              </a:lnSpc>
            </a:pPr>
            <a:r>
              <a:rPr lang="en-GB" sz="1600" b="1" dirty="0">
                <a:solidFill>
                  <a:schemeClr val="tx1"/>
                </a:solidFill>
              </a:rPr>
              <a:t>Vision</a:t>
            </a:r>
          </a:p>
        </p:txBody>
      </p:sp>
      <p:sp>
        <p:nvSpPr>
          <p:cNvPr id="35" name="Oval 32"/>
          <p:cNvSpPr>
            <a:spLocks noChangeArrowheads="1"/>
          </p:cNvSpPr>
          <p:nvPr/>
        </p:nvSpPr>
        <p:spPr bwMode="auto">
          <a:xfrm>
            <a:off x="2985688" y="5861375"/>
            <a:ext cx="2968625" cy="1008063"/>
          </a:xfrm>
          <a:prstGeom prst="ellipse">
            <a:avLst/>
          </a:prstGeom>
          <a:solidFill>
            <a:srgbClr val="9EC2C4"/>
          </a:solidFill>
          <a:ln w="9525">
            <a:solidFill>
              <a:schemeClr val="tx1"/>
            </a:solidFill>
            <a:round/>
            <a:headEnd/>
            <a:tailEnd/>
          </a:ln>
        </p:spPr>
        <p:txBody>
          <a:bodyPr wrap="none" anchor="ctr"/>
          <a:lstStyle/>
          <a:p>
            <a:pPr algn="ctr"/>
            <a:endParaRPr lang="en-US" dirty="0"/>
          </a:p>
        </p:txBody>
      </p:sp>
      <p:sp>
        <p:nvSpPr>
          <p:cNvPr id="36" name="Text Box 33"/>
          <p:cNvSpPr txBox="1">
            <a:spLocks noChangeArrowheads="1"/>
          </p:cNvSpPr>
          <p:nvPr/>
        </p:nvSpPr>
        <p:spPr bwMode="auto">
          <a:xfrm>
            <a:off x="3562276" y="6054725"/>
            <a:ext cx="1923924" cy="584775"/>
          </a:xfrm>
          <a:prstGeom prst="rect">
            <a:avLst/>
          </a:prstGeom>
          <a:noFill/>
          <a:ln w="9525">
            <a:noFill/>
            <a:miter lim="800000"/>
            <a:headEnd/>
            <a:tailEnd/>
          </a:ln>
        </p:spPr>
        <p:txBody>
          <a:bodyPr wrap="none">
            <a:spAutoFit/>
          </a:bodyPr>
          <a:lstStyle/>
          <a:p>
            <a:pPr algn="ctr"/>
            <a:r>
              <a:rPr lang="en-GB" sz="1600" b="1" dirty="0">
                <a:solidFill>
                  <a:schemeClr val="tx1"/>
                </a:solidFill>
              </a:rPr>
              <a:t>Effective </a:t>
            </a:r>
            <a:endParaRPr lang="en-GB" sz="1600" b="1" dirty="0" smtClean="0">
              <a:solidFill>
                <a:schemeClr val="tx1"/>
              </a:solidFill>
            </a:endParaRPr>
          </a:p>
          <a:p>
            <a:pPr algn="ctr"/>
            <a:r>
              <a:rPr lang="en-GB" sz="1600" b="1" dirty="0" smtClean="0">
                <a:solidFill>
                  <a:schemeClr val="tx1"/>
                </a:solidFill>
              </a:rPr>
              <a:t>mainstreaming</a:t>
            </a:r>
            <a:endParaRPr lang="en-GB" sz="1600" b="1" dirty="0">
              <a:solidFill>
                <a:schemeClr val="tx1"/>
              </a:solidFill>
            </a:endParaRPr>
          </a:p>
        </p:txBody>
      </p:sp>
      <p:sp>
        <p:nvSpPr>
          <p:cNvPr id="37" name="AutoShape 34"/>
          <p:cNvSpPr>
            <a:spLocks noChangeArrowheads="1"/>
          </p:cNvSpPr>
          <p:nvPr/>
        </p:nvSpPr>
        <p:spPr bwMode="auto">
          <a:xfrm>
            <a:off x="4211638" y="5610225"/>
            <a:ext cx="433387" cy="288925"/>
          </a:xfrm>
          <a:prstGeom prst="downArrow">
            <a:avLst>
              <a:gd name="adj1" fmla="val 63370"/>
              <a:gd name="adj2" fmla="val 54944"/>
            </a:avLst>
          </a:prstGeom>
          <a:solidFill>
            <a:schemeClr val="accent1"/>
          </a:solidFill>
          <a:ln w="9525">
            <a:solidFill>
              <a:schemeClr val="tx1"/>
            </a:solidFill>
            <a:miter lim="800000"/>
            <a:headEnd/>
            <a:tailEnd/>
          </a:ln>
        </p:spPr>
        <p:txBody>
          <a:bodyPr wrap="none" anchor="ctr"/>
          <a:lstStyle/>
          <a:p>
            <a:pPr algn="ctr"/>
            <a:endParaRPr lang="en-US" dirty="0"/>
          </a:p>
        </p:txBody>
      </p:sp>
      <p:sp>
        <p:nvSpPr>
          <p:cNvPr id="24604" name="AutoShape 35"/>
          <p:cNvSpPr>
            <a:spLocks noChangeArrowheads="1"/>
          </p:cNvSpPr>
          <p:nvPr/>
        </p:nvSpPr>
        <p:spPr bwMode="auto">
          <a:xfrm>
            <a:off x="4211638" y="1457400"/>
            <a:ext cx="433387" cy="288925"/>
          </a:xfrm>
          <a:prstGeom prst="downArrow">
            <a:avLst>
              <a:gd name="adj1" fmla="val 63370"/>
              <a:gd name="adj2" fmla="val 54944"/>
            </a:avLst>
          </a:prstGeom>
          <a:solidFill>
            <a:schemeClr val="accent1"/>
          </a:solidFill>
          <a:ln w="9525">
            <a:solidFill>
              <a:schemeClr val="tx1"/>
            </a:solidFill>
            <a:miter lim="800000"/>
            <a:headEnd/>
            <a:tailEnd/>
          </a:ln>
        </p:spPr>
        <p:txBody>
          <a:bodyPr wrap="none" anchor="ctr"/>
          <a:lstStyle/>
          <a:p>
            <a:pPr algn="ctr"/>
            <a:endParaRPr lang="en-US" dirty="0"/>
          </a:p>
        </p:txBody>
      </p:sp>
      <p:sp>
        <p:nvSpPr>
          <p:cNvPr id="41" name="Oval billedforklaring 40"/>
          <p:cNvSpPr>
            <a:spLocks noChangeArrowheads="1"/>
          </p:cNvSpPr>
          <p:nvPr/>
        </p:nvSpPr>
        <p:spPr bwMode="auto">
          <a:xfrm>
            <a:off x="3467100" y="2598738"/>
            <a:ext cx="2235200" cy="739775"/>
          </a:xfrm>
          <a:prstGeom prst="wedgeEllipseCallout">
            <a:avLst>
              <a:gd name="adj1" fmla="val -10824"/>
              <a:gd name="adj2" fmla="val 71551"/>
            </a:avLst>
          </a:prstGeom>
          <a:solidFill>
            <a:schemeClr val="accent5"/>
          </a:solidFill>
          <a:ln w="9525">
            <a:noFill/>
            <a:round/>
            <a:headEnd/>
            <a:tailEnd/>
          </a:ln>
        </p:spPr>
        <p:txBody>
          <a:bodyPr lIns="90000" tIns="46800" rIns="90000" bIns="46800" anchor="ctr">
            <a:spAutoFit/>
          </a:bodyPr>
          <a:lstStyle/>
          <a:p>
            <a:pPr algn="ctr"/>
            <a:r>
              <a:rPr lang="da-DK" sz="1400" dirty="0" err="1">
                <a:solidFill>
                  <a:schemeClr val="tx1"/>
                </a:solidFill>
              </a:rPr>
              <a:t>Goals</a:t>
            </a:r>
            <a:r>
              <a:rPr lang="da-DK" sz="1400" dirty="0">
                <a:solidFill>
                  <a:schemeClr val="tx1"/>
                </a:solidFill>
              </a:rPr>
              <a:t>; </a:t>
            </a:r>
            <a:r>
              <a:rPr lang="da-DK" sz="1400" dirty="0" err="1">
                <a:solidFill>
                  <a:schemeClr val="tx1"/>
                </a:solidFill>
              </a:rPr>
              <a:t>Policies</a:t>
            </a:r>
            <a:r>
              <a:rPr lang="da-DK" sz="1400" dirty="0">
                <a:solidFill>
                  <a:schemeClr val="tx1"/>
                </a:solidFill>
              </a:rPr>
              <a:t>; </a:t>
            </a:r>
            <a:r>
              <a:rPr lang="da-DK" sz="1400" dirty="0" smtClean="0">
                <a:solidFill>
                  <a:schemeClr val="tx1"/>
                </a:solidFill>
              </a:rPr>
              <a:t>plans</a:t>
            </a:r>
            <a:endParaRPr lang="en-GB" sz="1400" dirty="0">
              <a:solidFill>
                <a:schemeClr val="tx1"/>
              </a:solidFill>
            </a:endParaRPr>
          </a:p>
        </p:txBody>
      </p:sp>
      <p:sp>
        <p:nvSpPr>
          <p:cNvPr id="45" name="Oval billedforklaring 44"/>
          <p:cNvSpPr>
            <a:spLocks noChangeArrowheads="1"/>
          </p:cNvSpPr>
          <p:nvPr/>
        </p:nvSpPr>
        <p:spPr bwMode="auto">
          <a:xfrm>
            <a:off x="6096000" y="1608137"/>
            <a:ext cx="2540000" cy="1346200"/>
          </a:xfrm>
          <a:prstGeom prst="wedgeEllipseCallout">
            <a:avLst>
              <a:gd name="adj1" fmla="val -36662"/>
              <a:gd name="adj2" fmla="val 53292"/>
            </a:avLst>
          </a:prstGeom>
          <a:solidFill>
            <a:schemeClr val="accent5"/>
          </a:solidFill>
          <a:ln w="9525">
            <a:noFill/>
            <a:round/>
            <a:headEnd/>
            <a:tailEnd/>
          </a:ln>
        </p:spPr>
        <p:txBody>
          <a:bodyPr lIns="90000" tIns="46800" rIns="90000" bIns="46800" anchor="ctr">
            <a:spAutoFit/>
          </a:bodyPr>
          <a:lstStyle/>
          <a:p>
            <a:pPr algn="ctr"/>
            <a:r>
              <a:rPr lang="en-GB" sz="1400" dirty="0" smtClean="0"/>
              <a:t>Analysis of constraints; Objectives;   </a:t>
            </a:r>
          </a:p>
          <a:p>
            <a:pPr algn="ctr"/>
            <a:r>
              <a:rPr lang="en-GB" sz="1400" dirty="0" smtClean="0"/>
              <a:t>Road Map</a:t>
            </a:r>
            <a:endParaRPr lang="en-GB" sz="1400" dirty="0"/>
          </a:p>
        </p:txBody>
      </p:sp>
      <p:sp>
        <p:nvSpPr>
          <p:cNvPr id="46" name="Oval billedforklaring 45"/>
          <p:cNvSpPr>
            <a:spLocks noChangeArrowheads="1"/>
          </p:cNvSpPr>
          <p:nvPr/>
        </p:nvSpPr>
        <p:spPr bwMode="auto">
          <a:xfrm>
            <a:off x="6499225" y="3032125"/>
            <a:ext cx="2505075" cy="1647825"/>
          </a:xfrm>
          <a:prstGeom prst="wedgeEllipseCallout">
            <a:avLst>
              <a:gd name="adj1" fmla="val -43194"/>
              <a:gd name="adj2" fmla="val 41796"/>
            </a:avLst>
          </a:prstGeom>
          <a:solidFill>
            <a:schemeClr val="accent5"/>
          </a:solidFill>
          <a:ln w="9525">
            <a:noFill/>
            <a:round/>
            <a:headEnd/>
            <a:tailEnd/>
          </a:ln>
        </p:spPr>
        <p:txBody>
          <a:bodyPr lIns="90000" tIns="46800" rIns="90000" bIns="46800" anchor="ctr">
            <a:spAutoFit/>
          </a:bodyPr>
          <a:lstStyle/>
          <a:p>
            <a:pPr algn="ctr"/>
            <a:r>
              <a:rPr lang="da-DK" sz="1400" dirty="0" err="1"/>
              <a:t>Capacity</a:t>
            </a:r>
            <a:r>
              <a:rPr lang="da-DK" sz="1400" dirty="0"/>
              <a:t> </a:t>
            </a:r>
            <a:r>
              <a:rPr lang="da-DK" sz="1400" dirty="0" err="1"/>
              <a:t>strengthening</a:t>
            </a:r>
            <a:r>
              <a:rPr lang="da-DK" sz="1400" dirty="0"/>
              <a:t>; </a:t>
            </a:r>
            <a:r>
              <a:rPr lang="da-DK" sz="1400" dirty="0" err="1"/>
              <a:t>level</a:t>
            </a:r>
            <a:r>
              <a:rPr lang="da-DK" sz="1400" dirty="0"/>
              <a:t> of </a:t>
            </a:r>
            <a:r>
              <a:rPr lang="da-DK" sz="1400" dirty="0" err="1"/>
              <a:t>awareness</a:t>
            </a:r>
            <a:r>
              <a:rPr lang="da-DK" sz="1400" dirty="0"/>
              <a:t>, </a:t>
            </a:r>
            <a:r>
              <a:rPr lang="da-DK" sz="1400" dirty="0" err="1"/>
              <a:t>skills</a:t>
            </a:r>
            <a:r>
              <a:rPr lang="da-DK" sz="1400" dirty="0"/>
              <a:t> and </a:t>
            </a:r>
            <a:r>
              <a:rPr lang="da-DK" sz="1400" dirty="0" err="1"/>
              <a:t>capacity</a:t>
            </a:r>
            <a:endParaRPr lang="en-GB" sz="1400" dirty="0"/>
          </a:p>
        </p:txBody>
      </p:sp>
      <p:sp>
        <p:nvSpPr>
          <p:cNvPr id="47" name="Oval billedforklaring 46"/>
          <p:cNvSpPr>
            <a:spLocks noChangeArrowheads="1"/>
          </p:cNvSpPr>
          <p:nvPr/>
        </p:nvSpPr>
        <p:spPr bwMode="auto">
          <a:xfrm>
            <a:off x="855663" y="4856163"/>
            <a:ext cx="2292350" cy="1346200"/>
          </a:xfrm>
          <a:prstGeom prst="wedgeEllipseCallout">
            <a:avLst>
              <a:gd name="adj1" fmla="val -5356"/>
              <a:gd name="adj2" fmla="val -67565"/>
            </a:avLst>
          </a:prstGeom>
          <a:solidFill>
            <a:schemeClr val="accent5"/>
          </a:solidFill>
          <a:ln w="9525">
            <a:noFill/>
            <a:round/>
            <a:headEnd/>
            <a:tailEnd/>
          </a:ln>
        </p:spPr>
        <p:txBody>
          <a:bodyPr lIns="90000" tIns="46800" rIns="90000" bIns="46800" anchor="ctr">
            <a:spAutoFit/>
          </a:bodyPr>
          <a:lstStyle/>
          <a:p>
            <a:pPr algn="ctr"/>
            <a:r>
              <a:rPr lang="en-GB" sz="1400" dirty="0" smtClean="0"/>
              <a:t>Cross </a:t>
            </a:r>
            <a:r>
              <a:rPr lang="en-GB" sz="1400" dirty="0" err="1" smtClean="0"/>
              <a:t>sectoral</a:t>
            </a:r>
            <a:r>
              <a:rPr lang="en-GB" sz="1400" dirty="0" smtClean="0"/>
              <a:t> + cross level coordination; monitoring</a:t>
            </a:r>
            <a:endParaRPr lang="en-GB" sz="1400" dirty="0"/>
          </a:p>
        </p:txBody>
      </p:sp>
      <p:sp>
        <p:nvSpPr>
          <p:cNvPr id="48" name="Oval billedforklaring 47"/>
          <p:cNvSpPr>
            <a:spLocks noChangeArrowheads="1"/>
          </p:cNvSpPr>
          <p:nvPr/>
        </p:nvSpPr>
        <p:spPr bwMode="auto">
          <a:xfrm>
            <a:off x="1016000" y="595313"/>
            <a:ext cx="2451100" cy="1949450"/>
          </a:xfrm>
          <a:prstGeom prst="wedgeEllipseCallout">
            <a:avLst>
              <a:gd name="adj1" fmla="val 8190"/>
              <a:gd name="adj2" fmla="val 70824"/>
            </a:avLst>
          </a:prstGeom>
          <a:solidFill>
            <a:schemeClr val="accent5"/>
          </a:solidFill>
          <a:ln w="9525">
            <a:noFill/>
            <a:round/>
            <a:headEnd/>
            <a:tailEnd/>
          </a:ln>
        </p:spPr>
        <p:txBody>
          <a:bodyPr lIns="90000" tIns="46800" rIns="90000" bIns="46800" anchor="ctr">
            <a:spAutoFit/>
          </a:bodyPr>
          <a:lstStyle/>
          <a:p>
            <a:pPr algn="ctr"/>
            <a:r>
              <a:rPr lang="en-GB" sz="1400" dirty="0" smtClean="0"/>
              <a:t>Incentives; sharing of </a:t>
            </a:r>
            <a:r>
              <a:rPr lang="en-GB" sz="1400" dirty="0" err="1" smtClean="0"/>
              <a:t>expriences</a:t>
            </a:r>
            <a:r>
              <a:rPr lang="en-GB" sz="1400" dirty="0" smtClean="0"/>
              <a:t> and good practices; </a:t>
            </a:r>
          </a:p>
          <a:p>
            <a:pPr algn="ctr"/>
            <a:r>
              <a:rPr lang="en-GB" sz="1400" dirty="0" smtClean="0"/>
              <a:t>stakeholder participation  </a:t>
            </a:r>
            <a:endParaRPr lang="en-GB" sz="1400" dirty="0"/>
          </a:p>
        </p:txBody>
      </p:sp>
      <p:sp>
        <p:nvSpPr>
          <p:cNvPr id="49" name="Oval billedforklaring 48"/>
          <p:cNvSpPr>
            <a:spLocks noChangeArrowheads="1"/>
          </p:cNvSpPr>
          <p:nvPr/>
        </p:nvSpPr>
        <p:spPr bwMode="auto">
          <a:xfrm>
            <a:off x="5410200" y="684213"/>
            <a:ext cx="3322638" cy="738187"/>
          </a:xfrm>
          <a:prstGeom prst="wedgeEllipseCallout">
            <a:avLst>
              <a:gd name="adj1" fmla="val -50977"/>
              <a:gd name="adj2" fmla="val 132806"/>
            </a:avLst>
          </a:prstGeom>
          <a:solidFill>
            <a:schemeClr val="accent5"/>
          </a:solidFill>
          <a:ln w="9525">
            <a:noFill/>
            <a:round/>
            <a:headEnd/>
            <a:tailEnd/>
          </a:ln>
        </p:spPr>
        <p:txBody>
          <a:bodyPr lIns="90000" tIns="46800" rIns="90000" bIns="46800" anchor="ctr">
            <a:spAutoFit/>
          </a:bodyPr>
          <a:lstStyle/>
          <a:p>
            <a:pPr algn="ctr"/>
            <a:r>
              <a:rPr lang="en-GB" sz="1400" dirty="0" smtClean="0"/>
              <a:t>Political commitment; Champions </a:t>
            </a:r>
            <a:endParaRPr lang="en-GB" sz="1400" dirty="0"/>
          </a:p>
        </p:txBody>
      </p:sp>
      <p:sp>
        <p:nvSpPr>
          <p:cNvPr id="50" name="Oval billedforklaring 49"/>
          <p:cNvSpPr>
            <a:spLocks noChangeArrowheads="1"/>
          </p:cNvSpPr>
          <p:nvPr/>
        </p:nvSpPr>
        <p:spPr bwMode="auto">
          <a:xfrm>
            <a:off x="5745163" y="5426075"/>
            <a:ext cx="3122612" cy="739775"/>
          </a:xfrm>
          <a:prstGeom prst="wedgeEllipseCallout">
            <a:avLst>
              <a:gd name="adj1" fmla="val -72185"/>
              <a:gd name="adj2" fmla="val -57403"/>
            </a:avLst>
          </a:prstGeom>
          <a:solidFill>
            <a:schemeClr val="accent5"/>
          </a:solidFill>
          <a:ln w="9525">
            <a:noFill/>
            <a:round/>
            <a:headEnd/>
            <a:tailEnd/>
          </a:ln>
        </p:spPr>
        <p:txBody>
          <a:bodyPr lIns="90000" tIns="46800" rIns="90000" bIns="46800" anchor="ctr">
            <a:spAutoFit/>
          </a:bodyPr>
          <a:lstStyle/>
          <a:p>
            <a:pPr algn="ctr"/>
            <a:r>
              <a:rPr lang="da-DK" sz="1400" dirty="0"/>
              <a:t>Clear </a:t>
            </a:r>
            <a:r>
              <a:rPr lang="da-DK" sz="1400" dirty="0" err="1"/>
              <a:t>mainstreaming</a:t>
            </a:r>
            <a:r>
              <a:rPr lang="da-DK" sz="1400" dirty="0"/>
              <a:t> </a:t>
            </a:r>
            <a:r>
              <a:rPr lang="da-DK" sz="1400" dirty="0" err="1" smtClean="0"/>
              <a:t>responsibilities</a:t>
            </a:r>
            <a:r>
              <a:rPr lang="da-DK" sz="1400" dirty="0" smtClean="0"/>
              <a:t> </a:t>
            </a:r>
            <a:endParaRPr lang="en-GB" sz="1400" dirty="0"/>
          </a:p>
        </p:txBody>
      </p:sp>
      <p:sp>
        <p:nvSpPr>
          <p:cNvPr id="7" name="Slide Number Placeholder 6"/>
          <p:cNvSpPr>
            <a:spLocks noGrp="1"/>
          </p:cNvSpPr>
          <p:nvPr>
            <p:ph type="sldNum" sz="quarter" idx="12"/>
          </p:nvPr>
        </p:nvSpPr>
        <p:spPr/>
        <p:txBody>
          <a:bodyPr/>
          <a:lstStyle/>
          <a:p>
            <a:pPr>
              <a:defRPr/>
            </a:pPr>
            <a:fld id="{0AD28D7E-D476-4DCA-ADF6-176CB3ACEA03}" type="slidenum">
              <a:rPr lang="en-GB" smtClean="0"/>
              <a:pPr>
                <a:defRPr/>
              </a:pPr>
              <a:t>28</a:t>
            </a:fld>
            <a:endParaRPr lang="en-GB"/>
          </a:p>
        </p:txBody>
      </p:sp>
    </p:spTree>
    <p:extLst>
      <p:ext uri="{BB962C8B-B14F-4D97-AF65-F5344CB8AC3E}">
        <p14:creationId xmlns:p14="http://schemas.microsoft.com/office/powerpoint/2010/main" xmlns="" val="37631934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500"/>
                                        <p:tgtEl>
                                          <p:spTgt spid="4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fade">
                                      <p:cBhvr>
                                        <p:cTn id="12" dur="500"/>
                                        <p:tgtEl>
                                          <p:spTgt spid="49"/>
                                        </p:tgtEl>
                                      </p:cBhvr>
                                    </p:animEffect>
                                  </p:childTnLst>
                                </p:cTn>
                              </p:par>
                              <p:par>
                                <p:cTn id="13" presetID="10" presetClass="exit" presetSubtype="0" fill="hold" grpId="1" nodeType="withEffect">
                                  <p:stCondLst>
                                    <p:cond delay="0"/>
                                  </p:stCondLst>
                                  <p:childTnLst>
                                    <p:animEffect transition="out" filter="fade">
                                      <p:cBhvr>
                                        <p:cTn id="14" dur="500"/>
                                        <p:tgtEl>
                                          <p:spTgt spid="41"/>
                                        </p:tgtEl>
                                      </p:cBhvr>
                                    </p:animEffect>
                                    <p:set>
                                      <p:cBhvr>
                                        <p:cTn id="15" dur="1" fill="hold">
                                          <p:stCondLst>
                                            <p:cond delay="499"/>
                                          </p:stCondLst>
                                        </p:cTn>
                                        <p:tgtEl>
                                          <p:spTgt spid="41"/>
                                        </p:tgtEl>
                                        <p:attrNameLst>
                                          <p:attrName>style.visibility</p:attrName>
                                        </p:attrNameLst>
                                      </p:cBhvr>
                                      <p:to>
                                        <p:strVal val="hidden"/>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5"/>
                                        </p:tgtEl>
                                        <p:attrNameLst>
                                          <p:attrName>style.visibility</p:attrName>
                                        </p:attrNameLst>
                                      </p:cBhvr>
                                      <p:to>
                                        <p:strVal val="visible"/>
                                      </p:to>
                                    </p:set>
                                    <p:animEffect transition="in" filter="fade">
                                      <p:cBhvr>
                                        <p:cTn id="20" dur="500"/>
                                        <p:tgtEl>
                                          <p:spTgt spid="45"/>
                                        </p:tgtEl>
                                      </p:cBhvr>
                                    </p:animEffect>
                                  </p:childTnLst>
                                </p:cTn>
                              </p:par>
                              <p:par>
                                <p:cTn id="21" presetID="10" presetClass="exit" presetSubtype="0" fill="hold" grpId="1" nodeType="withEffect">
                                  <p:stCondLst>
                                    <p:cond delay="0"/>
                                  </p:stCondLst>
                                  <p:childTnLst>
                                    <p:animEffect transition="out" filter="fade">
                                      <p:cBhvr>
                                        <p:cTn id="22" dur="500"/>
                                        <p:tgtEl>
                                          <p:spTgt spid="49"/>
                                        </p:tgtEl>
                                      </p:cBhvr>
                                    </p:animEffect>
                                    <p:set>
                                      <p:cBhvr>
                                        <p:cTn id="23" dur="1" fill="hold">
                                          <p:stCondLst>
                                            <p:cond delay="499"/>
                                          </p:stCondLst>
                                        </p:cTn>
                                        <p:tgtEl>
                                          <p:spTgt spid="49"/>
                                        </p:tgtEl>
                                        <p:attrNameLst>
                                          <p:attrName>style.visibility</p:attrName>
                                        </p:attrNameLst>
                                      </p:cBhvr>
                                      <p:to>
                                        <p:strVal val="hidden"/>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46"/>
                                        </p:tgtEl>
                                        <p:attrNameLst>
                                          <p:attrName>style.visibility</p:attrName>
                                        </p:attrNameLst>
                                      </p:cBhvr>
                                      <p:to>
                                        <p:strVal val="visible"/>
                                      </p:to>
                                    </p:set>
                                    <p:animEffect transition="in" filter="fade">
                                      <p:cBhvr>
                                        <p:cTn id="28" dur="500"/>
                                        <p:tgtEl>
                                          <p:spTgt spid="46"/>
                                        </p:tgtEl>
                                      </p:cBhvr>
                                    </p:animEffect>
                                  </p:childTnLst>
                                </p:cTn>
                              </p:par>
                              <p:par>
                                <p:cTn id="29" presetID="10" presetClass="exit" presetSubtype="0" fill="hold" grpId="1" nodeType="withEffect">
                                  <p:stCondLst>
                                    <p:cond delay="0"/>
                                  </p:stCondLst>
                                  <p:childTnLst>
                                    <p:animEffect transition="out" filter="fade">
                                      <p:cBhvr>
                                        <p:cTn id="30" dur="500"/>
                                        <p:tgtEl>
                                          <p:spTgt spid="45"/>
                                        </p:tgtEl>
                                      </p:cBhvr>
                                    </p:animEffect>
                                    <p:set>
                                      <p:cBhvr>
                                        <p:cTn id="31" dur="1" fill="hold">
                                          <p:stCondLst>
                                            <p:cond delay="499"/>
                                          </p:stCondLst>
                                        </p:cTn>
                                        <p:tgtEl>
                                          <p:spTgt spid="45"/>
                                        </p:tgtEl>
                                        <p:attrNameLst>
                                          <p:attrName>style.visibility</p:attrName>
                                        </p:attrNameLst>
                                      </p:cBhvr>
                                      <p:to>
                                        <p:strVal val="hidden"/>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47"/>
                                        </p:tgtEl>
                                        <p:attrNameLst>
                                          <p:attrName>style.visibility</p:attrName>
                                        </p:attrNameLst>
                                      </p:cBhvr>
                                      <p:to>
                                        <p:strVal val="visible"/>
                                      </p:to>
                                    </p:set>
                                    <p:animEffect transition="in" filter="fade">
                                      <p:cBhvr>
                                        <p:cTn id="36" dur="500"/>
                                        <p:tgtEl>
                                          <p:spTgt spid="47"/>
                                        </p:tgtEl>
                                      </p:cBhvr>
                                    </p:animEffect>
                                  </p:childTnLst>
                                </p:cTn>
                              </p:par>
                              <p:par>
                                <p:cTn id="37" presetID="10" presetClass="exit" presetSubtype="0" fill="hold" grpId="1" nodeType="withEffect">
                                  <p:stCondLst>
                                    <p:cond delay="0"/>
                                  </p:stCondLst>
                                  <p:childTnLst>
                                    <p:animEffect transition="out" filter="fade">
                                      <p:cBhvr>
                                        <p:cTn id="38" dur="500"/>
                                        <p:tgtEl>
                                          <p:spTgt spid="46"/>
                                        </p:tgtEl>
                                      </p:cBhvr>
                                    </p:animEffect>
                                    <p:set>
                                      <p:cBhvr>
                                        <p:cTn id="39" dur="1" fill="hold">
                                          <p:stCondLst>
                                            <p:cond delay="499"/>
                                          </p:stCondLst>
                                        </p:cTn>
                                        <p:tgtEl>
                                          <p:spTgt spid="46"/>
                                        </p:tgtEl>
                                        <p:attrNameLst>
                                          <p:attrName>style.visibility</p:attrName>
                                        </p:attrNameLst>
                                      </p:cBhvr>
                                      <p:to>
                                        <p:strVal val="hidden"/>
                                      </p:to>
                                    </p:set>
                                  </p:childTnLst>
                                </p:cTn>
                              </p:par>
                            </p:childTnLst>
                          </p:cTn>
                        </p:par>
                      </p:childTnLst>
                    </p:cTn>
                  </p:par>
                  <p:par>
                    <p:cTn id="40" fill="hold" nodeType="clickPar">
                      <p:stCondLst>
                        <p:cond delay="indefinite"/>
                      </p:stCondLst>
                      <p:childTnLst>
                        <p:par>
                          <p:cTn id="41" fill="hold" nodeType="withGroup">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500"/>
                                        <p:tgtEl>
                                          <p:spTgt spid="48"/>
                                        </p:tgtEl>
                                      </p:cBhvr>
                                    </p:animEffect>
                                  </p:childTnLst>
                                </p:cTn>
                              </p:par>
                              <p:par>
                                <p:cTn id="45" presetID="10" presetClass="exit" presetSubtype="0" fill="hold" grpId="1" nodeType="withEffect">
                                  <p:stCondLst>
                                    <p:cond delay="0"/>
                                  </p:stCondLst>
                                  <p:childTnLst>
                                    <p:animEffect transition="out" filter="fade">
                                      <p:cBhvr>
                                        <p:cTn id="46" dur="500"/>
                                        <p:tgtEl>
                                          <p:spTgt spid="47"/>
                                        </p:tgtEl>
                                      </p:cBhvr>
                                    </p:animEffect>
                                    <p:set>
                                      <p:cBhvr>
                                        <p:cTn id="47" dur="1" fill="hold">
                                          <p:stCondLst>
                                            <p:cond delay="499"/>
                                          </p:stCondLst>
                                        </p:cTn>
                                        <p:tgtEl>
                                          <p:spTgt spid="47"/>
                                        </p:tgtEl>
                                        <p:attrNameLst>
                                          <p:attrName>style.visibility</p:attrName>
                                        </p:attrNameLst>
                                      </p:cBhvr>
                                      <p:to>
                                        <p:strVal val="hidden"/>
                                      </p:to>
                                    </p:set>
                                  </p:child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50"/>
                                        </p:tgtEl>
                                        <p:attrNameLst>
                                          <p:attrName>style.visibility</p:attrName>
                                        </p:attrNameLst>
                                      </p:cBhvr>
                                      <p:to>
                                        <p:strVal val="visible"/>
                                      </p:to>
                                    </p:set>
                                    <p:animEffect transition="in" filter="fade">
                                      <p:cBhvr>
                                        <p:cTn id="52" dur="500"/>
                                        <p:tgtEl>
                                          <p:spTgt spid="50"/>
                                        </p:tgtEl>
                                      </p:cBhvr>
                                    </p:animEffect>
                                  </p:childTnLst>
                                </p:cTn>
                              </p:par>
                              <p:par>
                                <p:cTn id="53" presetID="10" presetClass="exit" presetSubtype="0" fill="hold" grpId="1" nodeType="withEffect">
                                  <p:stCondLst>
                                    <p:cond delay="0"/>
                                  </p:stCondLst>
                                  <p:childTnLst>
                                    <p:animEffect transition="out" filter="fade">
                                      <p:cBhvr>
                                        <p:cTn id="54" dur="500"/>
                                        <p:tgtEl>
                                          <p:spTgt spid="48"/>
                                        </p:tgtEl>
                                      </p:cBhvr>
                                    </p:animEffect>
                                    <p:set>
                                      <p:cBhvr>
                                        <p:cTn id="55" dur="1" fill="hold">
                                          <p:stCondLst>
                                            <p:cond delay="499"/>
                                          </p:stCondLst>
                                        </p:cTn>
                                        <p:tgtEl>
                                          <p:spTgt spid="48"/>
                                        </p:tgtEl>
                                        <p:attrNameLst>
                                          <p:attrName>style.visibility</p:attrName>
                                        </p:attrNameLst>
                                      </p:cBhvr>
                                      <p:to>
                                        <p:strVal val="hidden"/>
                                      </p:to>
                                    </p:set>
                                  </p:childTnLst>
                                </p:cTn>
                              </p:par>
                            </p:childTnLst>
                          </p:cTn>
                        </p:par>
                      </p:childTnLst>
                    </p:cTn>
                  </p:par>
                  <p:par>
                    <p:cTn id="56" fill="hold" nodeType="clickPar">
                      <p:stCondLst>
                        <p:cond delay="indefinite"/>
                      </p:stCondLst>
                      <p:childTnLst>
                        <p:par>
                          <p:cTn id="57" fill="hold" nodeType="withGroup">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500"/>
                                        <p:tgtEl>
                                          <p:spTgt spid="35"/>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37"/>
                                        </p:tgtEl>
                                        <p:attrNameLst>
                                          <p:attrName>style.visibility</p:attrName>
                                        </p:attrNameLst>
                                      </p:cBhvr>
                                      <p:to>
                                        <p:strVal val="visible"/>
                                      </p:to>
                                    </p:set>
                                    <p:animEffect transition="in" filter="fade">
                                      <p:cBhvr>
                                        <p:cTn id="63" dur="500"/>
                                        <p:tgtEl>
                                          <p:spTgt spid="37"/>
                                        </p:tgtEl>
                                      </p:cBhvr>
                                    </p:animEffect>
                                  </p:childTnLst>
                                </p:cTn>
                              </p:par>
                              <p:par>
                                <p:cTn id="64" presetID="10" presetClass="exit" presetSubtype="0" fill="hold" grpId="1" nodeType="withEffect">
                                  <p:stCondLst>
                                    <p:cond delay="0"/>
                                  </p:stCondLst>
                                  <p:childTnLst>
                                    <p:animEffect transition="out" filter="fade">
                                      <p:cBhvr>
                                        <p:cTn id="65" dur="500"/>
                                        <p:tgtEl>
                                          <p:spTgt spid="50"/>
                                        </p:tgtEl>
                                      </p:cBhvr>
                                    </p:animEffect>
                                    <p:set>
                                      <p:cBhvr>
                                        <p:cTn id="66" dur="1" fill="hold">
                                          <p:stCondLst>
                                            <p:cond delay="499"/>
                                          </p:stCondLst>
                                        </p:cTn>
                                        <p:tgtEl>
                                          <p:spTgt spid="50"/>
                                        </p:tgtEl>
                                        <p:attrNameLst>
                                          <p:attrName>style.visibility</p:attrName>
                                        </p:attrNameLst>
                                      </p:cBhvr>
                                      <p:to>
                                        <p:strVal val="hidden"/>
                                      </p:to>
                                    </p:set>
                                  </p:childTnLst>
                                </p:cTn>
                              </p:par>
                              <p:par>
                                <p:cTn id="67" presetID="6" presetClass="emph" presetSubtype="0" fill="hold" grpId="1" nodeType="withEffect">
                                  <p:stCondLst>
                                    <p:cond delay="0"/>
                                  </p:stCondLst>
                                  <p:childTnLst>
                                    <p:animScale>
                                      <p:cBhvr>
                                        <p:cTn id="68" dur="2000" fill="hold"/>
                                        <p:tgtEl>
                                          <p:spTgt spid="35"/>
                                        </p:tgtEl>
                                      </p:cBhvr>
                                      <p:by x="125000" y="125000"/>
                                    </p:animScale>
                                  </p:childTnLst>
                                </p:cTn>
                              </p:par>
                              <p:par>
                                <p:cTn id="69" presetID="10" presetClass="entr" presetSubtype="0" fill="hold" grpId="0" nodeType="with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fade">
                                      <p:cBhvr>
                                        <p:cTn id="71" dur="500"/>
                                        <p:tgtEl>
                                          <p:spTgt spid="36"/>
                                        </p:tgtEl>
                                      </p:cBhvr>
                                    </p:animEffect>
                                  </p:childTnLst>
                                </p:cTn>
                              </p:par>
                              <p:par>
                                <p:cTn id="72" presetID="6" presetClass="emph" presetSubtype="0" fill="hold" grpId="1" nodeType="withEffect">
                                  <p:stCondLst>
                                    <p:cond delay="0"/>
                                  </p:stCondLst>
                                  <p:childTnLst>
                                    <p:animScale>
                                      <p:cBhvr>
                                        <p:cTn id="73" dur="2000" fill="hold"/>
                                        <p:tgtEl>
                                          <p:spTgt spid="37"/>
                                        </p:tgtEl>
                                      </p:cBhvr>
                                      <p:by x="125000" y="12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5" grpId="1" animBg="1"/>
      <p:bldP spid="36" grpId="0"/>
      <p:bldP spid="37" grpId="0" animBg="1"/>
      <p:bldP spid="37" grpId="1" animBg="1"/>
      <p:bldP spid="41" grpId="0" animBg="1"/>
      <p:bldP spid="41" grpId="1" animBg="1"/>
      <p:bldP spid="45" grpId="0" animBg="1"/>
      <p:bldP spid="45" grpId="1" animBg="1"/>
      <p:bldP spid="46" grpId="0" animBg="1"/>
      <p:bldP spid="46" grpId="1" animBg="1"/>
      <p:bldP spid="47" grpId="0" animBg="1"/>
      <p:bldP spid="47" grpId="1" animBg="1"/>
      <p:bldP spid="48" grpId="0" animBg="1"/>
      <p:bldP spid="48" grpId="1" animBg="1"/>
      <p:bldP spid="49" grpId="0" animBg="1"/>
      <p:bldP spid="49" grpId="1" animBg="1"/>
      <p:bldP spid="50" grpId="0" animBg="1"/>
      <p:bldP spid="50" grpId="1"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611188" y="333375"/>
            <a:ext cx="2520950" cy="863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600" b="1" dirty="0">
                <a:solidFill>
                  <a:srgbClr val="0F5494"/>
                </a:solidFill>
                <a:latin typeface="Calibri" pitchFamily="34" charset="0"/>
                <a:cs typeface="Calibri" pitchFamily="34" charset="0"/>
              </a:rPr>
              <a:t>Finding the entry points and making the case</a:t>
            </a:r>
          </a:p>
        </p:txBody>
      </p:sp>
      <p:sp>
        <p:nvSpPr>
          <p:cNvPr id="5" name="Rounded Rectangle 4"/>
          <p:cNvSpPr/>
          <p:nvPr/>
        </p:nvSpPr>
        <p:spPr>
          <a:xfrm>
            <a:off x="3455988" y="333375"/>
            <a:ext cx="2520950" cy="863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600" b="1" dirty="0">
                <a:solidFill>
                  <a:srgbClr val="0F5494"/>
                </a:solidFill>
                <a:latin typeface="Calibri" pitchFamily="34" charset="0"/>
                <a:cs typeface="Calibri" pitchFamily="34" charset="0"/>
              </a:rPr>
              <a:t>Mainstreaming </a:t>
            </a:r>
            <a:r>
              <a:rPr lang="en-GB" sz="1600" b="1" dirty="0" err="1">
                <a:solidFill>
                  <a:srgbClr val="0F5494"/>
                </a:solidFill>
                <a:latin typeface="Calibri" pitchFamily="34" charset="0"/>
                <a:cs typeface="Calibri" pitchFamily="34" charset="0"/>
              </a:rPr>
              <a:t>env</a:t>
            </a:r>
            <a:r>
              <a:rPr lang="en-GB" sz="1600" b="1" dirty="0">
                <a:solidFill>
                  <a:srgbClr val="0F5494"/>
                </a:solidFill>
                <a:latin typeface="Calibri" pitchFamily="34" charset="0"/>
                <a:cs typeface="Calibri" pitchFamily="34" charset="0"/>
              </a:rPr>
              <a:t> /cc into policy and planning processes</a:t>
            </a:r>
          </a:p>
        </p:txBody>
      </p:sp>
      <p:sp>
        <p:nvSpPr>
          <p:cNvPr id="6" name="Rounded Rectangle 5"/>
          <p:cNvSpPr/>
          <p:nvPr/>
        </p:nvSpPr>
        <p:spPr>
          <a:xfrm>
            <a:off x="6300788" y="333375"/>
            <a:ext cx="2519362" cy="863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600" b="1" dirty="0">
                <a:solidFill>
                  <a:srgbClr val="0F5494"/>
                </a:solidFill>
                <a:latin typeface="Calibri" pitchFamily="34" charset="0"/>
                <a:cs typeface="Calibri" pitchFamily="34" charset="0"/>
              </a:rPr>
              <a:t>Meeting the implementation challenge</a:t>
            </a:r>
          </a:p>
        </p:txBody>
      </p:sp>
      <p:sp>
        <p:nvSpPr>
          <p:cNvPr id="7" name="Rounded Rectangle 6"/>
          <p:cNvSpPr/>
          <p:nvPr/>
        </p:nvSpPr>
        <p:spPr>
          <a:xfrm>
            <a:off x="612775" y="1295400"/>
            <a:ext cx="2519363" cy="1631950"/>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500" b="1">
                <a:solidFill>
                  <a:srgbClr val="0F5494"/>
                </a:solidFill>
                <a:latin typeface="Calibri" charset="0"/>
                <a:ea typeface="ＭＳ Ｐゴシック" charset="-128"/>
              </a:rPr>
              <a:t>Preliminary assessments</a:t>
            </a:r>
          </a:p>
          <a:p>
            <a:pPr algn="ctr">
              <a:defRPr/>
            </a:pPr>
            <a:r>
              <a:rPr lang="en-GB" sz="1500">
                <a:solidFill>
                  <a:srgbClr val="0F5494"/>
                </a:solidFill>
                <a:latin typeface="Calibri" charset="0"/>
                <a:ea typeface="ＭＳ Ｐゴシック" charset="-128"/>
              </a:rPr>
              <a:t>Understanding env/ CC–development linkages</a:t>
            </a:r>
          </a:p>
          <a:p>
            <a:pPr algn="ctr">
              <a:defRPr/>
            </a:pPr>
            <a:r>
              <a:rPr lang="en-GB" sz="1500">
                <a:solidFill>
                  <a:srgbClr val="0F5494"/>
                </a:solidFill>
                <a:latin typeface="Calibri" charset="0"/>
                <a:ea typeface="ＭＳ Ｐゴシック" charset="-128"/>
              </a:rPr>
              <a:t>Understanding the science</a:t>
            </a:r>
          </a:p>
          <a:p>
            <a:pPr algn="ctr">
              <a:defRPr/>
            </a:pPr>
            <a:r>
              <a:rPr lang="en-GB" sz="1500">
                <a:solidFill>
                  <a:srgbClr val="0F5494"/>
                </a:solidFill>
                <a:latin typeface="Calibri" charset="0"/>
                <a:ea typeface="ＭＳ Ｐゴシック" charset="-128"/>
              </a:rPr>
              <a:t>Understanding env /climate-related uncertainties</a:t>
            </a:r>
          </a:p>
        </p:txBody>
      </p:sp>
      <p:sp>
        <p:nvSpPr>
          <p:cNvPr id="8" name="Rounded Rectangle 7"/>
          <p:cNvSpPr/>
          <p:nvPr/>
        </p:nvSpPr>
        <p:spPr>
          <a:xfrm>
            <a:off x="611188" y="3036888"/>
            <a:ext cx="2519362" cy="1398587"/>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500" b="1" dirty="0">
                <a:solidFill>
                  <a:srgbClr val="0F5494"/>
                </a:solidFill>
                <a:latin typeface="Calibri"/>
                <a:cs typeface="Calibri"/>
              </a:rPr>
              <a:t>Raising awareness  building partnerships</a:t>
            </a:r>
          </a:p>
          <a:p>
            <a:pPr algn="ctr">
              <a:defRPr/>
            </a:pPr>
            <a:r>
              <a:rPr lang="en-GB" sz="1500" dirty="0">
                <a:solidFill>
                  <a:srgbClr val="0F5494"/>
                </a:solidFill>
                <a:latin typeface="Calibri" pitchFamily="34" charset="0"/>
                <a:cs typeface="Calibri" pitchFamily="34" charset="0"/>
              </a:rPr>
              <a:t>National consensus and commitment to  environment / climate- friendly development</a:t>
            </a:r>
          </a:p>
        </p:txBody>
      </p:sp>
      <p:sp>
        <p:nvSpPr>
          <p:cNvPr id="9" name="Rounded Rectangle 8"/>
          <p:cNvSpPr/>
          <p:nvPr/>
        </p:nvSpPr>
        <p:spPr>
          <a:xfrm>
            <a:off x="612775" y="4513263"/>
            <a:ext cx="2519363" cy="1201737"/>
          </a:xfrm>
          <a:prstGeom prst="roundRect">
            <a:avLst/>
          </a:prstGeom>
          <a:solidFill>
            <a:schemeClr val="accent5">
              <a:lumMod val="60000"/>
              <a:lumOff val="40000"/>
            </a:schemeClr>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500" b="1" dirty="0">
                <a:solidFill>
                  <a:srgbClr val="0F5494"/>
                </a:solidFill>
                <a:latin typeface="Calibri" pitchFamily="34" charset="0"/>
                <a:cs typeface="Calibri" pitchFamily="34" charset="0"/>
              </a:rPr>
              <a:t>Strengthening institutions and capacities</a:t>
            </a:r>
          </a:p>
          <a:p>
            <a:pPr algn="ctr">
              <a:defRPr/>
            </a:pPr>
            <a:r>
              <a:rPr lang="en-GB" sz="1500" dirty="0">
                <a:solidFill>
                  <a:srgbClr val="0F5494"/>
                </a:solidFill>
                <a:latin typeface="Calibri" pitchFamily="34" charset="0"/>
                <a:cs typeface="Calibri" pitchFamily="34" charset="0"/>
              </a:rPr>
              <a:t>Needs assessment</a:t>
            </a:r>
          </a:p>
          <a:p>
            <a:pPr algn="ctr">
              <a:defRPr/>
            </a:pPr>
            <a:r>
              <a:rPr lang="en-GB" sz="1500" dirty="0">
                <a:solidFill>
                  <a:srgbClr val="0F5494"/>
                </a:solidFill>
                <a:latin typeface="Calibri" pitchFamily="34" charset="0"/>
                <a:cs typeface="Calibri" pitchFamily="34" charset="0"/>
              </a:rPr>
              <a:t>Working mechanisms</a:t>
            </a:r>
          </a:p>
        </p:txBody>
      </p:sp>
      <p:sp>
        <p:nvSpPr>
          <p:cNvPr id="10" name="Rounded Rectangle 9"/>
          <p:cNvSpPr/>
          <p:nvPr/>
        </p:nvSpPr>
        <p:spPr>
          <a:xfrm>
            <a:off x="3455988" y="1295400"/>
            <a:ext cx="2519362" cy="1905000"/>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500" b="1" dirty="0">
                <a:solidFill>
                  <a:srgbClr val="0F5494"/>
                </a:solidFill>
                <a:latin typeface="Calibri" pitchFamily="34" charset="0"/>
                <a:cs typeface="Calibri" pitchFamily="34" charset="0"/>
              </a:rPr>
              <a:t>Collecting country-specific evidence and influencing policy processes</a:t>
            </a:r>
          </a:p>
          <a:p>
            <a:pPr algn="ctr">
              <a:defRPr/>
            </a:pPr>
            <a:r>
              <a:rPr lang="en-GB" sz="1500" dirty="0">
                <a:solidFill>
                  <a:srgbClr val="0F5494"/>
                </a:solidFill>
                <a:latin typeface="Calibri" pitchFamily="34" charset="0"/>
                <a:cs typeface="Calibri" pitchFamily="34" charset="0"/>
              </a:rPr>
              <a:t>Mainstreaming CC in (sub)national and sector policies, strategies, programmes</a:t>
            </a:r>
          </a:p>
        </p:txBody>
      </p:sp>
      <p:sp>
        <p:nvSpPr>
          <p:cNvPr id="11" name="Rounded Rectangle 10"/>
          <p:cNvSpPr/>
          <p:nvPr/>
        </p:nvSpPr>
        <p:spPr>
          <a:xfrm>
            <a:off x="3455988" y="3289300"/>
            <a:ext cx="2519362" cy="1135063"/>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500" b="1">
                <a:solidFill>
                  <a:srgbClr val="0F5494"/>
                </a:solidFill>
                <a:latin typeface="Calibri" charset="0"/>
                <a:ea typeface="ＭＳ Ｐゴシック" charset="-128"/>
              </a:rPr>
              <a:t>Costing, assessing and selecting environment and CC adaptation and mitigation options and measures</a:t>
            </a:r>
            <a:endParaRPr lang="en-GB" sz="1500">
              <a:solidFill>
                <a:srgbClr val="0F5494"/>
              </a:solidFill>
              <a:latin typeface="Calibri" charset="0"/>
              <a:ea typeface="ＭＳ Ｐゴシック" charset="-128"/>
            </a:endParaRPr>
          </a:p>
        </p:txBody>
      </p:sp>
      <p:sp>
        <p:nvSpPr>
          <p:cNvPr id="12" name="Rounded Rectangle 11"/>
          <p:cNvSpPr/>
          <p:nvPr/>
        </p:nvSpPr>
        <p:spPr>
          <a:xfrm>
            <a:off x="3455988" y="4513263"/>
            <a:ext cx="2519362" cy="1201737"/>
          </a:xfrm>
          <a:prstGeom prst="roundRect">
            <a:avLst/>
          </a:prstGeom>
          <a:solidFill>
            <a:schemeClr val="accent5">
              <a:lumMod val="60000"/>
              <a:lumOff val="40000"/>
            </a:schemeClr>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500" b="1" dirty="0">
                <a:solidFill>
                  <a:srgbClr val="0F5494"/>
                </a:solidFill>
                <a:latin typeface="Calibri" pitchFamily="34" charset="0"/>
                <a:cs typeface="Calibri" pitchFamily="34" charset="0"/>
              </a:rPr>
              <a:t>Strengthening institutions and capacities</a:t>
            </a:r>
          </a:p>
          <a:p>
            <a:pPr algn="ctr">
              <a:defRPr/>
            </a:pPr>
            <a:r>
              <a:rPr lang="en-GB" sz="1500" dirty="0">
                <a:solidFill>
                  <a:srgbClr val="0F5494"/>
                </a:solidFill>
                <a:latin typeface="Calibri" pitchFamily="34" charset="0"/>
                <a:cs typeface="Calibri" pitchFamily="34" charset="0"/>
              </a:rPr>
              <a:t>Learning by doing</a:t>
            </a:r>
          </a:p>
        </p:txBody>
      </p:sp>
      <p:sp>
        <p:nvSpPr>
          <p:cNvPr id="13" name="Rounded Rectangle 12"/>
          <p:cNvSpPr/>
          <p:nvPr/>
        </p:nvSpPr>
        <p:spPr>
          <a:xfrm>
            <a:off x="6300788" y="1295400"/>
            <a:ext cx="2519362" cy="990600"/>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500" b="1" dirty="0">
                <a:solidFill>
                  <a:srgbClr val="0F5494"/>
                </a:solidFill>
                <a:latin typeface="Calibri" pitchFamily="34" charset="0"/>
                <a:cs typeface="Calibri" pitchFamily="34" charset="0"/>
              </a:rPr>
              <a:t>Budgeting and financing</a:t>
            </a:r>
          </a:p>
          <a:p>
            <a:pPr algn="ctr">
              <a:defRPr/>
            </a:pPr>
            <a:r>
              <a:rPr lang="en-GB" sz="1500" dirty="0">
                <a:solidFill>
                  <a:srgbClr val="0F5494"/>
                </a:solidFill>
                <a:latin typeface="Calibri" pitchFamily="34" charset="0"/>
                <a:cs typeface="Calibri" pitchFamily="34" charset="0"/>
              </a:rPr>
              <a:t>Mainstreaming  </a:t>
            </a:r>
            <a:r>
              <a:rPr lang="en-GB" sz="1500" dirty="0" err="1">
                <a:solidFill>
                  <a:srgbClr val="0F5494"/>
                </a:solidFill>
                <a:latin typeface="Calibri" pitchFamily="34" charset="0"/>
                <a:cs typeface="Calibri" pitchFamily="34" charset="0"/>
              </a:rPr>
              <a:t>env</a:t>
            </a:r>
            <a:r>
              <a:rPr lang="en-GB" sz="1500" dirty="0">
                <a:solidFill>
                  <a:srgbClr val="0F5494"/>
                </a:solidFill>
                <a:latin typeface="Calibri" pitchFamily="34" charset="0"/>
                <a:cs typeface="Calibri" pitchFamily="34" charset="0"/>
              </a:rPr>
              <a:t>/CC in the budgetary process</a:t>
            </a:r>
          </a:p>
        </p:txBody>
      </p:sp>
      <p:sp>
        <p:nvSpPr>
          <p:cNvPr id="14" name="Rounded Rectangle 13"/>
          <p:cNvSpPr/>
          <p:nvPr/>
        </p:nvSpPr>
        <p:spPr>
          <a:xfrm>
            <a:off x="6319838" y="2376488"/>
            <a:ext cx="2519362" cy="1076325"/>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500" b="1" dirty="0">
                <a:solidFill>
                  <a:srgbClr val="0F5494"/>
                </a:solidFill>
                <a:latin typeface="Calibri" pitchFamily="34" charset="0"/>
                <a:cs typeface="Calibri" pitchFamily="34" charset="0"/>
              </a:rPr>
              <a:t>Mainstreaming </a:t>
            </a:r>
            <a:r>
              <a:rPr lang="en-GB" sz="1500" b="1" dirty="0" err="1">
                <a:solidFill>
                  <a:srgbClr val="0F5494"/>
                </a:solidFill>
                <a:latin typeface="Calibri" pitchFamily="34" charset="0"/>
                <a:cs typeface="Calibri" pitchFamily="34" charset="0"/>
              </a:rPr>
              <a:t>env</a:t>
            </a:r>
            <a:r>
              <a:rPr lang="en-GB" sz="1500" b="1" dirty="0">
                <a:solidFill>
                  <a:srgbClr val="0F5494"/>
                </a:solidFill>
                <a:latin typeface="Calibri" pitchFamily="34" charset="0"/>
                <a:cs typeface="Calibri" pitchFamily="34" charset="0"/>
              </a:rPr>
              <a:t>/ CC in monitoring systems</a:t>
            </a:r>
          </a:p>
          <a:p>
            <a:pPr algn="ctr">
              <a:defRPr/>
            </a:pPr>
            <a:r>
              <a:rPr lang="en-GB" sz="1500" dirty="0">
                <a:solidFill>
                  <a:srgbClr val="0F5494"/>
                </a:solidFill>
                <a:latin typeface="Calibri" pitchFamily="34" charset="0"/>
                <a:cs typeface="Calibri" pitchFamily="34" charset="0"/>
              </a:rPr>
              <a:t>Performance assessment frameworks</a:t>
            </a:r>
          </a:p>
        </p:txBody>
      </p:sp>
      <p:sp>
        <p:nvSpPr>
          <p:cNvPr id="15" name="Rounded Rectangle 14"/>
          <p:cNvSpPr/>
          <p:nvPr/>
        </p:nvSpPr>
        <p:spPr>
          <a:xfrm>
            <a:off x="6300788" y="3559175"/>
            <a:ext cx="2519362" cy="865188"/>
          </a:xfrm>
          <a:prstGeom prst="roundRect">
            <a:avLst/>
          </a:prstGeom>
          <a:solidFill>
            <a:schemeClr val="accent5">
              <a:lumMod val="20000"/>
              <a:lumOff val="80000"/>
            </a:schemeClr>
          </a:solidFill>
          <a:ln>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500" b="1" dirty="0">
                <a:solidFill>
                  <a:srgbClr val="0F5494"/>
                </a:solidFill>
                <a:latin typeface="Calibri" pitchFamily="34" charset="0"/>
                <a:cs typeface="Calibri" pitchFamily="34" charset="0"/>
              </a:rPr>
              <a:t>Supporting policy measures</a:t>
            </a:r>
          </a:p>
          <a:p>
            <a:pPr algn="ctr">
              <a:defRPr/>
            </a:pPr>
            <a:r>
              <a:rPr lang="en-GB" sz="1500" dirty="0">
                <a:solidFill>
                  <a:srgbClr val="0F5494"/>
                </a:solidFill>
                <a:latin typeface="Calibri" pitchFamily="34" charset="0"/>
                <a:cs typeface="Calibri" pitchFamily="34" charset="0"/>
              </a:rPr>
              <a:t>National, sector and sub-national levels</a:t>
            </a:r>
          </a:p>
        </p:txBody>
      </p:sp>
      <p:sp>
        <p:nvSpPr>
          <p:cNvPr id="16" name="Rounded Rectangle 15"/>
          <p:cNvSpPr/>
          <p:nvPr/>
        </p:nvSpPr>
        <p:spPr>
          <a:xfrm>
            <a:off x="6300788" y="4513263"/>
            <a:ext cx="2519362" cy="1201737"/>
          </a:xfrm>
          <a:prstGeom prst="roundRect">
            <a:avLst/>
          </a:prstGeom>
          <a:solidFill>
            <a:schemeClr val="accent5">
              <a:lumMod val="60000"/>
              <a:lumOff val="40000"/>
            </a:schemeClr>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500" b="1" dirty="0">
                <a:solidFill>
                  <a:srgbClr val="0F5494"/>
                </a:solidFill>
                <a:latin typeface="Calibri" pitchFamily="34" charset="0"/>
                <a:cs typeface="Calibri" pitchFamily="34" charset="0"/>
              </a:rPr>
              <a:t>Strengthening institutions and capacities</a:t>
            </a:r>
          </a:p>
          <a:p>
            <a:pPr algn="ctr">
              <a:defRPr/>
            </a:pPr>
            <a:r>
              <a:rPr lang="en-GB" sz="1500" dirty="0">
                <a:solidFill>
                  <a:srgbClr val="0F5494"/>
                </a:solidFill>
                <a:latin typeface="Calibri" pitchFamily="34" charset="0"/>
                <a:cs typeface="Calibri" pitchFamily="34" charset="0"/>
              </a:rPr>
              <a:t>Mainstreaming </a:t>
            </a:r>
            <a:br>
              <a:rPr lang="en-GB" sz="1500" dirty="0">
                <a:solidFill>
                  <a:srgbClr val="0F5494"/>
                </a:solidFill>
                <a:latin typeface="Calibri" pitchFamily="34" charset="0"/>
                <a:cs typeface="Calibri" pitchFamily="34" charset="0"/>
              </a:rPr>
            </a:br>
            <a:r>
              <a:rPr lang="en-GB" sz="1500" dirty="0">
                <a:solidFill>
                  <a:srgbClr val="0F5494"/>
                </a:solidFill>
                <a:latin typeface="Calibri" pitchFamily="34" charset="0"/>
                <a:cs typeface="Calibri" pitchFamily="34" charset="0"/>
              </a:rPr>
              <a:t>as standard practice</a:t>
            </a:r>
          </a:p>
        </p:txBody>
      </p:sp>
      <p:sp>
        <p:nvSpPr>
          <p:cNvPr id="17" name="Rounded Rectangle 16"/>
          <p:cNvSpPr/>
          <p:nvPr/>
        </p:nvSpPr>
        <p:spPr>
          <a:xfrm>
            <a:off x="1331913" y="5816600"/>
            <a:ext cx="6769100" cy="431800"/>
          </a:xfrm>
          <a:prstGeom prst="roundRect">
            <a:avLst/>
          </a:prstGeom>
          <a:solidFill>
            <a:schemeClr val="accent5">
              <a:lumMod val="20000"/>
              <a:lumOff val="80000"/>
            </a:scheme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500" b="1" dirty="0">
                <a:solidFill>
                  <a:srgbClr val="0F5494"/>
                </a:solidFill>
                <a:latin typeface="Calibri" pitchFamily="34" charset="0"/>
                <a:cs typeface="Calibri" pitchFamily="34" charset="0"/>
              </a:rPr>
              <a:t>Engaging stakeholders and coordinating within the development community</a:t>
            </a:r>
          </a:p>
        </p:txBody>
      </p:sp>
      <p:sp>
        <p:nvSpPr>
          <p:cNvPr id="25616" name="TextBox 34"/>
          <p:cNvSpPr txBox="1">
            <a:spLocks noChangeArrowheads="1"/>
          </p:cNvSpPr>
          <p:nvPr/>
        </p:nvSpPr>
        <p:spPr bwMode="auto">
          <a:xfrm>
            <a:off x="584200" y="6329363"/>
            <a:ext cx="6840538" cy="276225"/>
          </a:xfrm>
          <a:prstGeom prst="rect">
            <a:avLst/>
          </a:prstGeom>
          <a:noFill/>
          <a:ln w="9525">
            <a:noFill/>
            <a:miter lim="800000"/>
            <a:headEnd/>
            <a:tailEnd/>
          </a:ln>
        </p:spPr>
        <p:txBody>
          <a:bodyPr>
            <a:spAutoFit/>
          </a:bodyPr>
          <a:lstStyle/>
          <a:p>
            <a:r>
              <a:rPr lang="en-GB" dirty="0"/>
              <a:t>Adapted from: UNDP-UNEP (2009) Figure 3.1, p. 15</a:t>
            </a:r>
          </a:p>
        </p:txBody>
      </p:sp>
      <p:sp>
        <p:nvSpPr>
          <p:cNvPr id="18" name="Rectangle 2"/>
          <p:cNvSpPr txBox="1">
            <a:spLocks noChangeArrowheads="1"/>
          </p:cNvSpPr>
          <p:nvPr/>
        </p:nvSpPr>
        <p:spPr bwMode="auto">
          <a:xfrm rot="16200000">
            <a:off x="-2671817" y="3601983"/>
            <a:ext cx="5927834" cy="584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358775" indent="-358775" algn="l" rtl="0" eaLnBrk="0" fontAlgn="base" hangingPunct="0">
              <a:spcBef>
                <a:spcPct val="0"/>
              </a:spcBef>
              <a:spcAft>
                <a:spcPct val="0"/>
              </a:spcAft>
              <a:defRPr sz="3000" b="1">
                <a:solidFill>
                  <a:srgbClr val="0F5494"/>
                </a:solidFill>
                <a:latin typeface="+mj-lt"/>
                <a:ea typeface="ＭＳ Ｐゴシック" charset="-128"/>
                <a:cs typeface="ＭＳ Ｐゴシック" charset="-128"/>
              </a:defRPr>
            </a:lvl1pPr>
            <a:lvl2pPr marL="358775" indent="-358775" algn="l" rtl="0" eaLnBrk="0" fontAlgn="base" hangingPunct="0">
              <a:spcBef>
                <a:spcPct val="0"/>
              </a:spcBef>
              <a:spcAft>
                <a:spcPct val="0"/>
              </a:spcAft>
              <a:defRPr sz="3000" b="1">
                <a:solidFill>
                  <a:srgbClr val="0F5494"/>
                </a:solidFill>
                <a:latin typeface="Verdana" pitchFamily="34" charset="0"/>
                <a:ea typeface="ＭＳ Ｐゴシック" charset="-128"/>
                <a:cs typeface="ＭＳ Ｐゴシック" charset="-128"/>
              </a:defRPr>
            </a:lvl2pPr>
            <a:lvl3pPr marL="358775" indent="-358775" algn="l" rtl="0" eaLnBrk="0" fontAlgn="base" hangingPunct="0">
              <a:spcBef>
                <a:spcPct val="0"/>
              </a:spcBef>
              <a:spcAft>
                <a:spcPct val="0"/>
              </a:spcAft>
              <a:defRPr sz="3000" b="1">
                <a:solidFill>
                  <a:srgbClr val="0F5494"/>
                </a:solidFill>
                <a:latin typeface="Verdana" pitchFamily="34" charset="0"/>
                <a:ea typeface="ＭＳ Ｐゴシック" charset="-128"/>
                <a:cs typeface="ＭＳ Ｐゴシック" charset="-128"/>
              </a:defRPr>
            </a:lvl3pPr>
            <a:lvl4pPr marL="358775" indent="-358775" algn="l" rtl="0" eaLnBrk="0" fontAlgn="base" hangingPunct="0">
              <a:spcBef>
                <a:spcPct val="0"/>
              </a:spcBef>
              <a:spcAft>
                <a:spcPct val="0"/>
              </a:spcAft>
              <a:defRPr sz="3000" b="1">
                <a:solidFill>
                  <a:srgbClr val="0F5494"/>
                </a:solidFill>
                <a:latin typeface="Verdana" pitchFamily="34" charset="0"/>
                <a:ea typeface="ＭＳ Ｐゴシック" charset="-128"/>
                <a:cs typeface="ＭＳ Ｐゴシック" charset="-128"/>
              </a:defRPr>
            </a:lvl4pPr>
            <a:lvl5pPr marL="358775" indent="-358775" algn="l" rtl="0" eaLnBrk="0" fontAlgn="base" hangingPunct="0">
              <a:spcBef>
                <a:spcPct val="0"/>
              </a:spcBef>
              <a:spcAft>
                <a:spcPct val="0"/>
              </a:spcAft>
              <a:defRPr sz="3000" b="1">
                <a:solidFill>
                  <a:srgbClr val="0F5494"/>
                </a:solidFill>
                <a:latin typeface="Verdana" pitchFamily="34" charset="0"/>
                <a:ea typeface="ＭＳ Ｐゴシック" charset="-128"/>
                <a:cs typeface="ＭＳ Ｐゴシック" charset="-128"/>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indent="0" algn="ctr" eaLnBrk="1" hangingPunct="1"/>
            <a:r>
              <a:rPr lang="en-GB" kern="0" dirty="0" smtClean="0">
                <a:latin typeface="+mn-lt"/>
              </a:rPr>
              <a:t>A model for integrating</a:t>
            </a:r>
          </a:p>
        </p:txBody>
      </p:sp>
      <p:sp>
        <p:nvSpPr>
          <p:cNvPr id="2" name="Slide Number Placeholder 1"/>
          <p:cNvSpPr>
            <a:spLocks noGrp="1"/>
          </p:cNvSpPr>
          <p:nvPr>
            <p:ph type="sldNum" sz="quarter" idx="12"/>
          </p:nvPr>
        </p:nvSpPr>
        <p:spPr/>
        <p:txBody>
          <a:bodyPr/>
          <a:lstStyle/>
          <a:p>
            <a:pPr>
              <a:defRPr/>
            </a:pPr>
            <a:fld id="{0AD28D7E-D476-4DCA-ADF6-176CB3ACEA03}" type="slidenum">
              <a:rPr lang="en-GB" smtClean="0"/>
              <a:pPr>
                <a:defRPr/>
              </a:pPr>
              <a:t>29</a:t>
            </a:fld>
            <a:endParaRPr lang="en-GB"/>
          </a:p>
        </p:txBody>
      </p:sp>
    </p:spTree>
    <p:extLst>
      <p:ext uri="{BB962C8B-B14F-4D97-AF65-F5344CB8AC3E}">
        <p14:creationId xmlns:p14="http://schemas.microsoft.com/office/powerpoint/2010/main" xmlns="" val="13782378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9" presetClass="emph" presetSubtype="0" grpId="1" nodeType="withEffect">
                                  <p:stCondLst>
                                    <p:cond delay="0"/>
                                  </p:stCondLst>
                                  <p:childTnLst>
                                    <p:set>
                                      <p:cBhvr rctx="PPT">
                                        <p:cTn id="20" dur="indefinite"/>
                                        <p:tgtEl>
                                          <p:spTgt spid="7"/>
                                        </p:tgtEl>
                                        <p:attrNameLst>
                                          <p:attrName>style.opacity</p:attrName>
                                        </p:attrNameLst>
                                      </p:cBhvr>
                                      <p:to>
                                        <p:strVal val="0.5"/>
                                      </p:to>
                                    </p:set>
                                    <p:animEffect filter="image" prLst="opacity: 0.5">
                                      <p:cBhvr rctx="IE">
                                        <p:cTn id="21" dur="indefinite"/>
                                        <p:tgtEl>
                                          <p:spTgt spid="7"/>
                                        </p:tgtEl>
                                      </p:cBhvr>
                                    </p:animEffect>
                                  </p:childTnLst>
                                </p:cTn>
                              </p:par>
                              <p:par>
                                <p:cTn id="22" presetID="9" presetClass="emph" presetSubtype="0" grpId="1" nodeType="withEffect">
                                  <p:stCondLst>
                                    <p:cond delay="0"/>
                                  </p:stCondLst>
                                  <p:childTnLst>
                                    <p:set>
                                      <p:cBhvr rctx="PPT">
                                        <p:cTn id="23" dur="indefinite"/>
                                        <p:tgtEl>
                                          <p:spTgt spid="8"/>
                                        </p:tgtEl>
                                        <p:attrNameLst>
                                          <p:attrName>style.opacity</p:attrName>
                                        </p:attrNameLst>
                                      </p:cBhvr>
                                      <p:to>
                                        <p:strVal val="0.5"/>
                                      </p:to>
                                    </p:set>
                                    <p:animEffect filter="image" prLst="opacity: 0.5">
                                      <p:cBhvr rctx="IE">
                                        <p:cTn id="24" dur="indefinite"/>
                                        <p:tgtEl>
                                          <p:spTgt spid="8"/>
                                        </p:tgtEl>
                                      </p:cBhvr>
                                    </p:animEffect>
                                  </p:childTnLst>
                                </p:cTn>
                              </p:par>
                              <p:par>
                                <p:cTn id="25" presetID="9" presetClass="emph" presetSubtype="0" grpId="1" nodeType="withEffect">
                                  <p:stCondLst>
                                    <p:cond delay="0"/>
                                  </p:stCondLst>
                                  <p:childTnLst>
                                    <p:set>
                                      <p:cBhvr rctx="PPT">
                                        <p:cTn id="26" dur="indefinite"/>
                                        <p:tgtEl>
                                          <p:spTgt spid="9"/>
                                        </p:tgtEl>
                                        <p:attrNameLst>
                                          <p:attrName>style.opacity</p:attrName>
                                        </p:attrNameLst>
                                      </p:cBhvr>
                                      <p:to>
                                        <p:strVal val="0.5"/>
                                      </p:to>
                                    </p:set>
                                    <p:animEffect filter="image" prLst="opacity: 0.5">
                                      <p:cBhvr rctx="IE">
                                        <p:cTn id="27" dur="indefinite"/>
                                        <p:tgtEl>
                                          <p:spTgt spid="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childTnLst>
                                </p:cTn>
                              </p:par>
                            </p:childTnLst>
                          </p:cTn>
                        </p:par>
                      </p:childTnLst>
                    </p:cTn>
                  </p:par>
                  <p:par>
                    <p:cTn id="36" fill="hold" nodeType="clickPar">
                      <p:stCondLst>
                        <p:cond delay="indefinite"/>
                      </p:stCondLst>
                      <p:childTnLst>
                        <p:par>
                          <p:cTn id="37" fill="hold" nodeType="withGroup">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13"/>
                                        </p:tgtEl>
                                        <p:attrNameLst>
                                          <p:attrName>style.visibility</p:attrName>
                                        </p:attrNameLst>
                                      </p:cBhvr>
                                      <p:to>
                                        <p:strVal val="visible"/>
                                      </p:to>
                                    </p:set>
                                  </p:childTnLst>
                                </p:cTn>
                              </p:par>
                              <p:par>
                                <p:cTn id="40" presetID="9" presetClass="emph" presetSubtype="0" grpId="1" nodeType="withEffect">
                                  <p:stCondLst>
                                    <p:cond delay="0"/>
                                  </p:stCondLst>
                                  <p:childTnLst>
                                    <p:set>
                                      <p:cBhvr rctx="PPT">
                                        <p:cTn id="41" dur="indefinite"/>
                                        <p:tgtEl>
                                          <p:spTgt spid="10"/>
                                        </p:tgtEl>
                                        <p:attrNameLst>
                                          <p:attrName>style.opacity</p:attrName>
                                        </p:attrNameLst>
                                      </p:cBhvr>
                                      <p:to>
                                        <p:strVal val="0.5"/>
                                      </p:to>
                                    </p:set>
                                    <p:animEffect filter="image" prLst="opacity: 0.5">
                                      <p:cBhvr rctx="IE">
                                        <p:cTn id="42" dur="indefinite"/>
                                        <p:tgtEl>
                                          <p:spTgt spid="10"/>
                                        </p:tgtEl>
                                      </p:cBhvr>
                                    </p:animEffect>
                                  </p:childTnLst>
                                </p:cTn>
                              </p:par>
                              <p:par>
                                <p:cTn id="43" presetID="9" presetClass="emph" presetSubtype="0" grpId="1" nodeType="withEffect">
                                  <p:stCondLst>
                                    <p:cond delay="0"/>
                                  </p:stCondLst>
                                  <p:childTnLst>
                                    <p:set>
                                      <p:cBhvr rctx="PPT">
                                        <p:cTn id="44" dur="indefinite"/>
                                        <p:tgtEl>
                                          <p:spTgt spid="11"/>
                                        </p:tgtEl>
                                        <p:attrNameLst>
                                          <p:attrName>style.opacity</p:attrName>
                                        </p:attrNameLst>
                                      </p:cBhvr>
                                      <p:to>
                                        <p:strVal val="0.5"/>
                                      </p:to>
                                    </p:set>
                                    <p:animEffect filter="image" prLst="opacity: 0.5">
                                      <p:cBhvr rctx="IE">
                                        <p:cTn id="45" dur="indefinite"/>
                                        <p:tgtEl>
                                          <p:spTgt spid="11"/>
                                        </p:tgtEl>
                                      </p:cBhvr>
                                    </p:animEffect>
                                  </p:childTnLst>
                                </p:cTn>
                              </p:par>
                              <p:par>
                                <p:cTn id="46" presetID="9" presetClass="emph" presetSubtype="0" grpId="1" nodeType="withEffect">
                                  <p:stCondLst>
                                    <p:cond delay="0"/>
                                  </p:stCondLst>
                                  <p:childTnLst>
                                    <p:set>
                                      <p:cBhvr rctx="PPT">
                                        <p:cTn id="47" dur="indefinite"/>
                                        <p:tgtEl>
                                          <p:spTgt spid="12"/>
                                        </p:tgtEl>
                                        <p:attrNameLst>
                                          <p:attrName>style.opacity</p:attrName>
                                        </p:attrNameLst>
                                      </p:cBhvr>
                                      <p:to>
                                        <p:strVal val="0.5"/>
                                      </p:to>
                                    </p:set>
                                    <p:animEffect filter="image" prLst="opacity: 0.5">
                                      <p:cBhvr rctx="IE">
                                        <p:cTn id="48" dur="indefinite"/>
                                        <p:tgtEl>
                                          <p:spTgt spid="12"/>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4"/>
                                        </p:tgtEl>
                                        <p:attrNameLst>
                                          <p:attrName>style.visibility</p:attrName>
                                        </p:attrNameLst>
                                      </p:cBhvr>
                                      <p:to>
                                        <p:strVal val="visible"/>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5"/>
                                        </p:tgtEl>
                                        <p:attrNameLst>
                                          <p:attrName>style.visibility</p:attrName>
                                        </p:attrNameLst>
                                      </p:cBhvr>
                                      <p:to>
                                        <p:strVal val="visible"/>
                                      </p:to>
                                    </p:set>
                                  </p:childTnLst>
                                </p:cTn>
                              </p:par>
                            </p:childTnLst>
                          </p:cTn>
                        </p:par>
                      </p:childTnLst>
                    </p:cTn>
                  </p:par>
                  <p:par>
                    <p:cTn id="57" fill="hold" nodeType="clickPar">
                      <p:stCondLst>
                        <p:cond delay="indefinite"/>
                      </p:stCondLst>
                      <p:childTnLst>
                        <p:par>
                          <p:cTn id="58" fill="hold" nodeType="withGroup">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16"/>
                                        </p:tgtEl>
                                        <p:attrNameLst>
                                          <p:attrName>style.visibility</p:attrName>
                                        </p:attrNameLst>
                                      </p:cBhvr>
                                      <p:to>
                                        <p:strVal val="visible"/>
                                      </p:to>
                                    </p:set>
                                  </p:childTnLst>
                                </p:cTn>
                              </p:par>
                            </p:childTnLst>
                          </p:cTn>
                        </p:par>
                      </p:childTnLst>
                    </p:cTn>
                  </p:par>
                  <p:par>
                    <p:cTn id="61" fill="hold" nodeType="clickPar">
                      <p:stCondLst>
                        <p:cond delay="indefinite"/>
                      </p:stCondLst>
                      <p:childTnLst>
                        <p:par>
                          <p:cTn id="62" fill="hold" nodeType="withGroup">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17"/>
                                        </p:tgtEl>
                                        <p:attrNameLst>
                                          <p:attrName>style.visibility</p:attrName>
                                        </p:attrNameLst>
                                      </p:cBhvr>
                                      <p:to>
                                        <p:strVal val="visible"/>
                                      </p:to>
                                    </p:set>
                                  </p:childTnLst>
                                </p:cTn>
                              </p:par>
                              <p:par>
                                <p:cTn id="65" presetID="9" presetClass="emph" presetSubtype="0" grpId="1" nodeType="withEffect">
                                  <p:stCondLst>
                                    <p:cond delay="0"/>
                                  </p:stCondLst>
                                  <p:childTnLst>
                                    <p:set>
                                      <p:cBhvr rctx="PPT">
                                        <p:cTn id="66" dur="indefinite"/>
                                        <p:tgtEl>
                                          <p:spTgt spid="13"/>
                                        </p:tgtEl>
                                        <p:attrNameLst>
                                          <p:attrName>style.opacity</p:attrName>
                                        </p:attrNameLst>
                                      </p:cBhvr>
                                      <p:to>
                                        <p:strVal val="0.5"/>
                                      </p:to>
                                    </p:set>
                                    <p:animEffect filter="image" prLst="opacity: 0.5">
                                      <p:cBhvr rctx="IE">
                                        <p:cTn id="67" dur="indefinite"/>
                                        <p:tgtEl>
                                          <p:spTgt spid="13"/>
                                        </p:tgtEl>
                                      </p:cBhvr>
                                    </p:animEffect>
                                  </p:childTnLst>
                                </p:cTn>
                              </p:par>
                              <p:par>
                                <p:cTn id="68" presetID="9" presetClass="emph" presetSubtype="0" grpId="1" nodeType="withEffect">
                                  <p:stCondLst>
                                    <p:cond delay="0"/>
                                  </p:stCondLst>
                                  <p:childTnLst>
                                    <p:set>
                                      <p:cBhvr rctx="PPT">
                                        <p:cTn id="69" dur="indefinite"/>
                                        <p:tgtEl>
                                          <p:spTgt spid="14"/>
                                        </p:tgtEl>
                                        <p:attrNameLst>
                                          <p:attrName>style.opacity</p:attrName>
                                        </p:attrNameLst>
                                      </p:cBhvr>
                                      <p:to>
                                        <p:strVal val="0.5"/>
                                      </p:to>
                                    </p:set>
                                    <p:animEffect filter="image" prLst="opacity: 0.5">
                                      <p:cBhvr rctx="IE">
                                        <p:cTn id="70" dur="indefinite"/>
                                        <p:tgtEl>
                                          <p:spTgt spid="14"/>
                                        </p:tgtEl>
                                      </p:cBhvr>
                                    </p:animEffect>
                                  </p:childTnLst>
                                </p:cTn>
                              </p:par>
                              <p:par>
                                <p:cTn id="71" presetID="9" presetClass="emph" presetSubtype="0" grpId="1" nodeType="withEffect">
                                  <p:stCondLst>
                                    <p:cond delay="0"/>
                                  </p:stCondLst>
                                  <p:childTnLst>
                                    <p:set>
                                      <p:cBhvr rctx="PPT">
                                        <p:cTn id="72" dur="indefinite"/>
                                        <p:tgtEl>
                                          <p:spTgt spid="15"/>
                                        </p:tgtEl>
                                        <p:attrNameLst>
                                          <p:attrName>style.opacity</p:attrName>
                                        </p:attrNameLst>
                                      </p:cBhvr>
                                      <p:to>
                                        <p:strVal val="0.5"/>
                                      </p:to>
                                    </p:set>
                                    <p:animEffect filter="image" prLst="opacity: 0.5">
                                      <p:cBhvr rctx="IE">
                                        <p:cTn id="73" dur="indefinite"/>
                                        <p:tgtEl>
                                          <p:spTgt spid="15"/>
                                        </p:tgtEl>
                                      </p:cBhvr>
                                    </p:animEffect>
                                  </p:childTnLst>
                                </p:cTn>
                              </p:par>
                              <p:par>
                                <p:cTn id="74" presetID="9" presetClass="emph" presetSubtype="0" grpId="1" nodeType="withEffect">
                                  <p:stCondLst>
                                    <p:cond delay="0"/>
                                  </p:stCondLst>
                                  <p:childTnLst>
                                    <p:set>
                                      <p:cBhvr rctx="PPT">
                                        <p:cTn id="75" dur="indefinite"/>
                                        <p:tgtEl>
                                          <p:spTgt spid="16"/>
                                        </p:tgtEl>
                                        <p:attrNameLst>
                                          <p:attrName>style.opacity</p:attrName>
                                        </p:attrNameLst>
                                      </p:cBhvr>
                                      <p:to>
                                        <p:strVal val="0.5"/>
                                      </p:to>
                                    </p:set>
                                    <p:animEffect filter="image" prLst="opacity: 0.5">
                                      <p:cBhvr rctx="IE">
                                        <p:cTn id="76" dur="indefinite"/>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P spid="1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C000">
            <a:alpha val="20000"/>
          </a:srgbClr>
        </a:solidFill>
        <a:effectLst/>
      </p:bgPr>
    </p:bg>
    <p:spTree>
      <p:nvGrpSpPr>
        <p:cNvPr id="1" name=""/>
        <p:cNvGrpSpPr/>
        <p:nvPr/>
      </p:nvGrpSpPr>
      <p:grpSpPr>
        <a:xfrm>
          <a:off x="0" y="0"/>
          <a:ext cx="0" cy="0"/>
          <a:chOff x="0" y="0"/>
          <a:chExt cx="0" cy="0"/>
        </a:xfrm>
      </p:grpSpPr>
      <p:sp>
        <p:nvSpPr>
          <p:cNvPr id="13315" name="Title 2"/>
          <p:cNvSpPr>
            <a:spLocks noGrp="1"/>
          </p:cNvSpPr>
          <p:nvPr>
            <p:ph type="title"/>
          </p:nvPr>
        </p:nvSpPr>
        <p:spPr>
          <a:xfrm>
            <a:off x="9525" y="1166407"/>
            <a:ext cx="9134475" cy="1938992"/>
          </a:xfrm>
        </p:spPr>
        <p:txBody>
          <a:bodyPr wrap="square">
            <a:spAutoFit/>
          </a:bodyPr>
          <a:lstStyle/>
          <a:p>
            <a:pPr indent="0" eaLnBrk="1" hangingPunct="1"/>
            <a:r>
              <a:rPr lang="en-US" dirty="0" smtClean="0"/>
              <a:t>Activity 1: Climate change &amp; Environment &amp; Green Economy &amp; Sustainable development -  </a:t>
            </a:r>
            <a:br>
              <a:rPr lang="en-US" dirty="0" smtClean="0"/>
            </a:br>
            <a:r>
              <a:rPr lang="en-US" dirty="0" smtClean="0"/>
              <a:t>What do all the terms mean ?</a:t>
            </a:r>
          </a:p>
        </p:txBody>
      </p:sp>
      <p:sp>
        <p:nvSpPr>
          <p:cNvPr id="13316" name="Slide Number Placeholder 3"/>
          <p:cNvSpPr>
            <a:spLocks noGrp="1"/>
          </p:cNvSpPr>
          <p:nvPr>
            <p:ph type="sldNum" sz="quarter" idx="12"/>
          </p:nvPr>
        </p:nvSpPr>
        <p:spPr>
          <a:xfrm>
            <a:off x="8316913" y="6337300"/>
            <a:ext cx="827087" cy="476250"/>
          </a:xfrm>
          <a:noFill/>
        </p:spPr>
        <p:txBody>
          <a:bodyPr/>
          <a:lstStyle/>
          <a:p>
            <a:pPr algn="l"/>
            <a:fld id="{2AAC6F65-C81C-409C-A38D-71974448C0A5}" type="slidenum">
              <a:rPr lang="en-GB">
                <a:latin typeface="Verdana" charset="0"/>
              </a:rPr>
              <a:pPr algn="l"/>
              <a:t>3</a:t>
            </a:fld>
            <a:endParaRPr lang="en-GB" dirty="0">
              <a:latin typeface="Verdana" charset="0"/>
            </a:endParaRPr>
          </a:p>
        </p:txBody>
      </p:sp>
      <p:pic>
        <p:nvPicPr>
          <p:cNvPr id="6" name="Picture 5" descr="7356434-climate-seamless--pattern-with-word-cloud.jpg"/>
          <p:cNvPicPr>
            <a:picLocks noChangeAspect="1"/>
          </p:cNvPicPr>
          <p:nvPr/>
        </p:nvPicPr>
        <p:blipFill>
          <a:blip r:embed="rId3" cstate="print"/>
          <a:stretch>
            <a:fillRect/>
          </a:stretch>
        </p:blipFill>
        <p:spPr>
          <a:xfrm>
            <a:off x="520700" y="3162300"/>
            <a:ext cx="8204200" cy="3421082"/>
          </a:xfrm>
          <a:prstGeom prst="rect">
            <a:avLst/>
          </a:prstGeom>
        </p:spPr>
      </p:pic>
    </p:spTree>
    <p:extLst>
      <p:ext uri="{BB962C8B-B14F-4D97-AF65-F5344CB8AC3E}">
        <p14:creationId xmlns:p14="http://schemas.microsoft.com/office/powerpoint/2010/main" xmlns="" val="4048131704"/>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1">
            <a:alpha val="20000"/>
          </a:schemeClr>
        </a:solidFill>
        <a:effectLst/>
      </p:bgPr>
    </p:bg>
    <p:spTree>
      <p:nvGrpSpPr>
        <p:cNvPr id="1" name=""/>
        <p:cNvGrpSpPr/>
        <p:nvPr/>
      </p:nvGrpSpPr>
      <p:grpSpPr>
        <a:xfrm>
          <a:off x="0" y="0"/>
          <a:ext cx="0" cy="0"/>
          <a:chOff x="0" y="0"/>
          <a:chExt cx="0" cy="0"/>
        </a:xfrm>
      </p:grpSpPr>
      <p:sp>
        <p:nvSpPr>
          <p:cNvPr id="41986" name="Title 1"/>
          <p:cNvSpPr>
            <a:spLocks noGrp="1"/>
          </p:cNvSpPr>
          <p:nvPr>
            <p:ph type="title"/>
          </p:nvPr>
        </p:nvSpPr>
        <p:spPr>
          <a:xfrm>
            <a:off x="0" y="1240651"/>
            <a:ext cx="9144000" cy="553998"/>
          </a:xfrm>
        </p:spPr>
        <p:txBody>
          <a:bodyPr>
            <a:spAutoFit/>
          </a:bodyPr>
          <a:lstStyle/>
          <a:p>
            <a:pPr indent="0" eaLnBrk="1" hangingPunct="1"/>
            <a:r>
              <a:rPr lang="da-DK" dirty="0" smtClean="0"/>
              <a:t>Module 1- Recap of main messages</a:t>
            </a:r>
            <a:endParaRPr lang="en-US" dirty="0" smtClean="0"/>
          </a:p>
        </p:txBody>
      </p:sp>
      <p:sp>
        <p:nvSpPr>
          <p:cNvPr id="2" name="TextBox 1"/>
          <p:cNvSpPr txBox="1"/>
          <p:nvPr/>
        </p:nvSpPr>
        <p:spPr>
          <a:xfrm>
            <a:off x="371475" y="2124075"/>
            <a:ext cx="8277225" cy="3693319"/>
          </a:xfrm>
          <a:prstGeom prst="rect">
            <a:avLst/>
          </a:prstGeom>
          <a:noFill/>
        </p:spPr>
        <p:txBody>
          <a:bodyPr wrap="square" rtlCol="0">
            <a:spAutoFit/>
          </a:bodyPr>
          <a:lstStyle/>
          <a:p>
            <a:r>
              <a:rPr lang="en-GB" sz="1800" b="1" smtClean="0"/>
              <a:t>Environment</a:t>
            </a:r>
            <a:r>
              <a:rPr lang="en-GB" sz="1800" smtClean="0"/>
              <a:t> – a term that means different things to different people – environment is where we live, development is what we do to improve where we live</a:t>
            </a:r>
          </a:p>
          <a:p>
            <a:endParaRPr lang="en-GB" sz="1800" smtClean="0"/>
          </a:p>
          <a:p>
            <a:r>
              <a:rPr lang="en-GB" sz="1800" b="1" smtClean="0"/>
              <a:t>Climate change   </a:t>
            </a:r>
            <a:r>
              <a:rPr lang="en-GB" sz="1800" smtClean="0"/>
              <a:t>– both mitigation and adaption – exposure/ sensitivity/ impact/ adaptive capacity/ vulnerablity</a:t>
            </a:r>
          </a:p>
          <a:p>
            <a:endParaRPr lang="en-GB" sz="1800" smtClean="0"/>
          </a:p>
          <a:p>
            <a:r>
              <a:rPr lang="en-GB" sz="1800" b="1" smtClean="0"/>
              <a:t>Green economy </a:t>
            </a:r>
            <a:r>
              <a:rPr lang="en-GB" sz="1800" smtClean="0"/>
              <a:t>-  sector examples – what government can do to promote and stimulate the green economy</a:t>
            </a:r>
          </a:p>
          <a:p>
            <a:endParaRPr lang="en-GB" sz="1800" smtClean="0"/>
          </a:p>
          <a:p>
            <a:r>
              <a:rPr lang="en-GB" sz="1800" b="1" smtClean="0"/>
              <a:t>Integration  </a:t>
            </a:r>
            <a:r>
              <a:rPr lang="en-GB" sz="1800" smtClean="0"/>
              <a:t>– a complex concept – need to understand drivers and barriers – institutions matter</a:t>
            </a:r>
          </a:p>
          <a:p>
            <a:endParaRPr lang="en-GB" sz="1800"/>
          </a:p>
        </p:txBody>
      </p:sp>
      <p:sp>
        <p:nvSpPr>
          <p:cNvPr id="3" name="Slide Number Placeholder 2"/>
          <p:cNvSpPr>
            <a:spLocks noGrp="1"/>
          </p:cNvSpPr>
          <p:nvPr>
            <p:ph type="sldNum" sz="quarter" idx="12"/>
          </p:nvPr>
        </p:nvSpPr>
        <p:spPr/>
        <p:txBody>
          <a:bodyPr/>
          <a:lstStyle/>
          <a:p>
            <a:pPr>
              <a:defRPr/>
            </a:pPr>
            <a:fld id="{916DAE1D-D462-48BA-9F61-E8A0C1C51B5A}" type="slidenum">
              <a:rPr lang="en-GB" smtClean="0"/>
              <a:pPr>
                <a:defRPr/>
              </a:pPr>
              <a:t>30</a:t>
            </a:fld>
            <a:endParaRPr lang="en-GB"/>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0" y="1292838"/>
            <a:ext cx="8229600" cy="553998"/>
          </a:xfrm>
        </p:spPr>
        <p:txBody>
          <a:bodyPr>
            <a:spAutoFit/>
          </a:bodyPr>
          <a:lstStyle/>
          <a:p>
            <a:pPr indent="0"/>
            <a:r>
              <a:rPr lang="da-DK" dirty="0" smtClean="0"/>
              <a:t>Resources</a:t>
            </a:r>
            <a:endParaRPr lang="en-US" dirty="0" smtClean="0"/>
          </a:p>
        </p:txBody>
      </p:sp>
      <p:sp>
        <p:nvSpPr>
          <p:cNvPr id="48131" name="Content Placeholder 2"/>
          <p:cNvSpPr>
            <a:spLocks noGrp="1"/>
          </p:cNvSpPr>
          <p:nvPr>
            <p:ph idx="1"/>
          </p:nvPr>
        </p:nvSpPr>
        <p:spPr>
          <a:xfrm>
            <a:off x="355600" y="1993900"/>
            <a:ext cx="8603205" cy="4696544"/>
          </a:xfrm>
        </p:spPr>
        <p:txBody>
          <a:bodyPr/>
          <a:lstStyle/>
          <a:p>
            <a:pPr>
              <a:buClr>
                <a:srgbClr val="0994A8"/>
              </a:buClr>
            </a:pPr>
            <a:r>
              <a:rPr lang="en-US" sz="2000" i="0" dirty="0" smtClean="0"/>
              <a:t>Guidelines on the Integration of Environment and Climate Change in Development Cooperation – EU</a:t>
            </a:r>
          </a:p>
          <a:p>
            <a:pPr>
              <a:buClr>
                <a:srgbClr val="0994A8"/>
              </a:buClr>
            </a:pPr>
            <a:r>
              <a:rPr lang="en-US" sz="2000" i="0" dirty="0" smtClean="0"/>
              <a:t>Climate Change Sector Scripts </a:t>
            </a:r>
            <a:r>
              <a:rPr lang="en-US" sz="2000" i="0" dirty="0"/>
              <a:t>– </a:t>
            </a:r>
            <a:r>
              <a:rPr lang="en-US" sz="2000" i="0" dirty="0" smtClean="0"/>
              <a:t>EU</a:t>
            </a:r>
          </a:p>
          <a:p>
            <a:pPr>
              <a:buClr>
                <a:srgbClr val="0994A8"/>
              </a:buClr>
            </a:pPr>
            <a:r>
              <a:rPr lang="en-US" sz="2000" i="0" dirty="0" smtClean="0"/>
              <a:t>Capacity4Development </a:t>
            </a:r>
            <a:br>
              <a:rPr lang="en-US" sz="2000" i="0" dirty="0" smtClean="0"/>
            </a:br>
            <a:r>
              <a:rPr lang="en-US" sz="1200" i="0" dirty="0" smtClean="0">
                <a:hlinkClick r:id="rId3"/>
              </a:rPr>
              <a:t>http</a:t>
            </a:r>
            <a:r>
              <a:rPr lang="en-US" sz="1200" i="0" dirty="0">
                <a:hlinkClick r:id="rId3"/>
              </a:rPr>
              <a:t>://</a:t>
            </a:r>
            <a:r>
              <a:rPr lang="en-US" sz="1200" i="0" dirty="0" smtClean="0">
                <a:hlinkClick r:id="rId3"/>
              </a:rPr>
              <a:t>capacity4dev.ec.europa.eu/public-environment-climate/documents</a:t>
            </a:r>
            <a:r>
              <a:rPr lang="en-US" sz="1200" i="0" dirty="0" smtClean="0"/>
              <a:t> </a:t>
            </a:r>
          </a:p>
          <a:p>
            <a:pPr>
              <a:buClr>
                <a:srgbClr val="0994A8"/>
              </a:buClr>
            </a:pPr>
            <a:r>
              <a:rPr lang="en-US" sz="2000" i="0" dirty="0" smtClean="0"/>
              <a:t>Integrating Climate </a:t>
            </a:r>
            <a:r>
              <a:rPr lang="en-US" sz="2000" i="0" dirty="0"/>
              <a:t>C</a:t>
            </a:r>
            <a:r>
              <a:rPr lang="en-US" sz="2000" i="0" dirty="0" smtClean="0"/>
              <a:t>hange </a:t>
            </a:r>
            <a:r>
              <a:rPr lang="en-US" sz="2000" i="0" dirty="0"/>
              <a:t>A</a:t>
            </a:r>
            <a:r>
              <a:rPr lang="en-US" sz="2000" i="0" dirty="0" smtClean="0"/>
              <a:t>daptation into Development Co-operation – Policy Guidance (OECD)</a:t>
            </a:r>
          </a:p>
          <a:p>
            <a:pPr>
              <a:buClr>
                <a:srgbClr val="0994A8"/>
              </a:buClr>
            </a:pPr>
            <a:r>
              <a:rPr lang="en-US" sz="2000" i="0" dirty="0" smtClean="0"/>
              <a:t>Global Climate Change Alliance </a:t>
            </a:r>
            <a:br>
              <a:rPr lang="en-US" sz="2000" i="0" dirty="0" smtClean="0"/>
            </a:br>
            <a:r>
              <a:rPr lang="en-US" sz="1200" i="0" dirty="0" smtClean="0">
                <a:hlinkClick r:id="rId4"/>
              </a:rPr>
              <a:t>http://www.gcca.eu</a:t>
            </a:r>
            <a:endParaRPr lang="en-US" sz="1200" i="0" dirty="0" smtClean="0"/>
          </a:p>
          <a:p>
            <a:pPr>
              <a:buClr>
                <a:srgbClr val="0994A8"/>
              </a:buClr>
            </a:pPr>
            <a:r>
              <a:rPr lang="en-US" sz="2000" i="0" dirty="0" smtClean="0"/>
              <a:t>International Institute for Environment and Development (IIED) </a:t>
            </a:r>
            <a:br>
              <a:rPr lang="en-US" sz="2000" i="0" dirty="0" smtClean="0"/>
            </a:br>
            <a:r>
              <a:rPr lang="en-US" sz="1200" i="0" dirty="0" smtClean="0">
                <a:hlinkClick r:id="rId5"/>
              </a:rPr>
              <a:t>http://www.environmental-mainstreaming.org</a:t>
            </a:r>
            <a:endParaRPr lang="en-US" sz="1200" i="0" dirty="0" smtClean="0"/>
          </a:p>
          <a:p>
            <a:pPr>
              <a:buClr>
                <a:srgbClr val="0994A8"/>
              </a:buClr>
            </a:pPr>
            <a:r>
              <a:rPr lang="en-US" sz="2000" i="0" dirty="0" smtClean="0"/>
              <a:t>UNDP-UNEP Poverty-Environment </a:t>
            </a:r>
            <a:r>
              <a:rPr lang="en-US" sz="2000" i="0" smtClean="0"/>
              <a:t>Initiative </a:t>
            </a:r>
            <a:br>
              <a:rPr lang="en-US" sz="2000" i="0" smtClean="0"/>
            </a:br>
            <a:r>
              <a:rPr lang="en-US" sz="1200" i="0" smtClean="0">
                <a:hlinkClick r:id="rId6"/>
              </a:rPr>
              <a:t>http</a:t>
            </a:r>
            <a:r>
              <a:rPr lang="en-US" sz="1200" i="0" dirty="0" smtClean="0">
                <a:hlinkClick r:id="rId6"/>
              </a:rPr>
              <a:t>://www.unpei.org</a:t>
            </a:r>
            <a:endParaRPr lang="en-US" sz="1200" i="0" dirty="0" smtClean="0"/>
          </a:p>
          <a:p>
            <a:pPr>
              <a:buClr>
                <a:srgbClr val="0994A8"/>
              </a:buClr>
            </a:pPr>
            <a:endParaRPr lang="en-US" sz="2000" i="0" dirty="0"/>
          </a:p>
          <a:p>
            <a:pPr>
              <a:buClr>
                <a:srgbClr val="0994A8"/>
              </a:buClr>
            </a:pPr>
            <a:endParaRPr lang="da-DK" sz="1300" dirty="0" smtClean="0"/>
          </a:p>
          <a:p>
            <a:endParaRPr lang="en-US" dirty="0" smtClean="0"/>
          </a:p>
        </p:txBody>
      </p:sp>
      <p:sp>
        <p:nvSpPr>
          <p:cNvPr id="2" name="Slide Number Placeholder 1"/>
          <p:cNvSpPr>
            <a:spLocks noGrp="1"/>
          </p:cNvSpPr>
          <p:nvPr>
            <p:ph type="sldNum" sz="quarter" idx="12"/>
          </p:nvPr>
        </p:nvSpPr>
        <p:spPr/>
        <p:txBody>
          <a:bodyPr/>
          <a:lstStyle/>
          <a:p>
            <a:pPr>
              <a:defRPr/>
            </a:pPr>
            <a:fld id="{916DAE1D-D462-48BA-9F61-E8A0C1C51B5A}" type="slidenum">
              <a:rPr lang="en-GB" smtClean="0"/>
              <a:pPr>
                <a:defRPr/>
              </a:pPr>
              <a:t>31</a:t>
            </a:fld>
            <a:endParaRPr lang="en-GB"/>
          </a:p>
        </p:txBody>
      </p:sp>
    </p:spTree>
    <p:extLst>
      <p:ext uri="{BB962C8B-B14F-4D97-AF65-F5344CB8AC3E}">
        <p14:creationId xmlns:p14="http://schemas.microsoft.com/office/powerpoint/2010/main" xmlns="" val="103706626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92D050">
            <a:alpha val="20000"/>
          </a:srgbClr>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916DAE1D-D462-48BA-9F61-E8A0C1C51B5A}" type="slidenum">
              <a:rPr lang="en-GB" smtClean="0"/>
              <a:pPr>
                <a:defRPr/>
              </a:pPr>
              <a:t>32</a:t>
            </a:fld>
            <a:endParaRPr lang="en-GB"/>
          </a:p>
        </p:txBody>
      </p:sp>
      <p:sp>
        <p:nvSpPr>
          <p:cNvPr id="2" name="Title 1"/>
          <p:cNvSpPr>
            <a:spLocks noGrp="1"/>
          </p:cNvSpPr>
          <p:nvPr>
            <p:ph type="title" idx="4294967295"/>
          </p:nvPr>
        </p:nvSpPr>
        <p:spPr>
          <a:xfrm>
            <a:off x="0" y="1339850"/>
            <a:ext cx="8229600" cy="936625"/>
          </a:xfrm>
        </p:spPr>
        <p:txBody>
          <a:bodyPr/>
          <a:lstStyle/>
          <a:p>
            <a:r>
              <a:rPr lang="en-GB" dirty="0" smtClean="0"/>
              <a:t>Optional slides</a:t>
            </a:r>
            <a:endParaRPr lang="en-GB" dirty="0"/>
          </a:p>
        </p:txBody>
      </p:sp>
    </p:spTree>
    <p:extLst>
      <p:ext uri="{BB962C8B-B14F-4D97-AF65-F5344CB8AC3E}">
        <p14:creationId xmlns:p14="http://schemas.microsoft.com/office/powerpoint/2010/main" xmlns="" val="246708594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92D050">
            <a:alpha val="20000"/>
          </a:srgbClr>
        </a:solidFill>
        <a:effectLst/>
      </p:bgPr>
    </p:bg>
    <p:spTree>
      <p:nvGrpSpPr>
        <p:cNvPr id="1" name=""/>
        <p:cNvGrpSpPr/>
        <p:nvPr/>
      </p:nvGrpSpPr>
      <p:grpSpPr>
        <a:xfrm>
          <a:off x="0" y="0"/>
          <a:ext cx="0" cy="0"/>
          <a:chOff x="0" y="0"/>
          <a:chExt cx="0" cy="0"/>
        </a:xfrm>
      </p:grpSpPr>
      <p:sp>
        <p:nvSpPr>
          <p:cNvPr id="8194" name="TextBox 2"/>
          <p:cNvSpPr txBox="1">
            <a:spLocks noChangeArrowheads="1"/>
          </p:cNvSpPr>
          <p:nvPr/>
        </p:nvSpPr>
        <p:spPr bwMode="auto">
          <a:xfrm>
            <a:off x="560388" y="4508500"/>
            <a:ext cx="8353425" cy="646113"/>
          </a:xfrm>
          <a:prstGeom prst="rect">
            <a:avLst/>
          </a:prstGeom>
          <a:noFill/>
          <a:ln w="9525">
            <a:noFill/>
            <a:miter lim="800000"/>
            <a:headEnd/>
            <a:tailEnd/>
          </a:ln>
        </p:spPr>
        <p:txBody>
          <a:bodyPr>
            <a:spAutoFit/>
          </a:bodyPr>
          <a:lstStyle/>
          <a:p>
            <a:pPr algn="ctr"/>
            <a:endParaRPr lang="en-GB" dirty="0">
              <a:solidFill>
                <a:schemeClr val="tx1"/>
              </a:solidFill>
            </a:endParaRPr>
          </a:p>
          <a:p>
            <a:pPr algn="ctr"/>
            <a:endParaRPr lang="en-US" dirty="0">
              <a:solidFill>
                <a:schemeClr val="tx1"/>
              </a:solidFill>
            </a:endParaRPr>
          </a:p>
        </p:txBody>
      </p:sp>
      <p:sp>
        <p:nvSpPr>
          <p:cNvPr id="8195" name="Title 1"/>
          <p:cNvSpPr>
            <a:spLocks noGrp="1"/>
          </p:cNvSpPr>
          <p:nvPr>
            <p:ph type="title"/>
          </p:nvPr>
        </p:nvSpPr>
        <p:spPr>
          <a:xfrm>
            <a:off x="0" y="1226940"/>
            <a:ext cx="8686800" cy="954107"/>
          </a:xfrm>
        </p:spPr>
        <p:txBody>
          <a:bodyPr>
            <a:spAutoFit/>
          </a:bodyPr>
          <a:lstStyle/>
          <a:p>
            <a:pPr indent="0" eaLnBrk="1" hangingPunct="1"/>
            <a:r>
              <a:rPr lang="en-GB" sz="2800" smtClean="0"/>
              <a:t>Definitions: Sustainable development - Environment</a:t>
            </a:r>
          </a:p>
        </p:txBody>
      </p:sp>
      <p:sp>
        <p:nvSpPr>
          <p:cNvPr id="8196" name="Oval Callout 4"/>
          <p:cNvSpPr>
            <a:spLocks noChangeArrowheads="1"/>
          </p:cNvSpPr>
          <p:nvPr/>
        </p:nvSpPr>
        <p:spPr bwMode="auto">
          <a:xfrm>
            <a:off x="666749" y="4897965"/>
            <a:ext cx="8140701" cy="1301444"/>
          </a:xfrm>
          <a:prstGeom prst="wedgeEllipseCallout">
            <a:avLst>
              <a:gd name="adj1" fmla="val -32662"/>
              <a:gd name="adj2" fmla="val -65050"/>
            </a:avLst>
          </a:prstGeom>
          <a:solidFill>
            <a:schemeClr val="accent5"/>
          </a:solidFill>
          <a:ln w="25400">
            <a:noFill/>
            <a:miter lim="800000"/>
            <a:headEnd/>
            <a:tailEnd/>
          </a:ln>
          <a:effectLst>
            <a:outerShdw dist="279400" dir="1199996" algn="tl" rotWithShape="0">
              <a:schemeClr val="bg2">
                <a:alpha val="50000"/>
              </a:schemeClr>
            </a:outerShdw>
          </a:effectLst>
        </p:spPr>
        <p:txBody>
          <a:bodyPr lIns="90000" tIns="46800" rIns="90000" bIns="46800" anchor="ctr">
            <a:spAutoFit/>
          </a:bodyPr>
          <a:lstStyle/>
          <a:p>
            <a:pPr>
              <a:spcBef>
                <a:spcPts val="1200"/>
              </a:spcBef>
              <a:spcAft>
                <a:spcPts val="1200"/>
              </a:spcAft>
              <a:defRPr/>
            </a:pPr>
            <a:r>
              <a:rPr lang="en-US" sz="1800" dirty="0" smtClean="0">
                <a:solidFill>
                  <a:schemeClr val="tx1"/>
                </a:solidFill>
              </a:rPr>
              <a:t>Environment includes all those biophysical resources and conditions on which human lives and activities depend </a:t>
            </a:r>
            <a:r>
              <a:rPr lang="en-US" sz="1800" b="1" dirty="0" smtClean="0">
                <a:solidFill>
                  <a:schemeClr val="tx1"/>
                </a:solidFill>
              </a:rPr>
              <a:t>(EU guidelines No4) </a:t>
            </a:r>
            <a:endParaRPr lang="en-GB" sz="1800" dirty="0">
              <a:solidFill>
                <a:srgbClr val="000000"/>
              </a:solidFill>
            </a:endParaRPr>
          </a:p>
        </p:txBody>
      </p:sp>
      <p:sp>
        <p:nvSpPr>
          <p:cNvPr id="7" name="Oval Callout 4"/>
          <p:cNvSpPr>
            <a:spLocks noChangeArrowheads="1"/>
          </p:cNvSpPr>
          <p:nvPr/>
        </p:nvSpPr>
        <p:spPr bwMode="auto">
          <a:xfrm>
            <a:off x="560388" y="2428030"/>
            <a:ext cx="8140701" cy="2080470"/>
          </a:xfrm>
          <a:prstGeom prst="wedgeEllipseCallout">
            <a:avLst>
              <a:gd name="adj1" fmla="val 24662"/>
              <a:gd name="adj2" fmla="val -57782"/>
            </a:avLst>
          </a:prstGeom>
          <a:solidFill>
            <a:schemeClr val="accent5"/>
          </a:solidFill>
          <a:ln w="25400">
            <a:noFill/>
            <a:miter lim="800000"/>
            <a:headEnd/>
            <a:tailEnd/>
          </a:ln>
          <a:effectLst>
            <a:outerShdw dist="279400" dir="1199996" algn="tl" rotWithShape="0">
              <a:schemeClr val="bg2">
                <a:alpha val="50000"/>
              </a:schemeClr>
            </a:outerShdw>
          </a:effectLst>
        </p:spPr>
        <p:txBody>
          <a:bodyPr lIns="90000" tIns="46800" rIns="90000" bIns="46800" anchor="ctr">
            <a:spAutoFit/>
          </a:bodyPr>
          <a:lstStyle/>
          <a:p>
            <a:pPr>
              <a:spcBef>
                <a:spcPts val="1200"/>
              </a:spcBef>
              <a:spcAft>
                <a:spcPts val="1200"/>
              </a:spcAft>
              <a:defRPr/>
            </a:pPr>
            <a:r>
              <a:rPr lang="en-US" sz="1800" dirty="0" smtClean="0">
                <a:solidFill>
                  <a:schemeClr val="tx1"/>
                </a:solidFill>
              </a:rPr>
              <a:t>Sustainable development is development that meets the needs of the present without compromising the ability of future generations to meet their own needs </a:t>
            </a:r>
            <a:r>
              <a:rPr lang="en-US" sz="1800" b="1" dirty="0" smtClean="0">
                <a:solidFill>
                  <a:schemeClr val="tx1"/>
                </a:solidFill>
              </a:rPr>
              <a:t>(</a:t>
            </a:r>
            <a:r>
              <a:rPr lang="da-DK" sz="1800" b="1" dirty="0" smtClean="0">
                <a:solidFill>
                  <a:schemeClr val="tx1"/>
                </a:solidFill>
              </a:rPr>
              <a:t>Brundtland </a:t>
            </a:r>
            <a:r>
              <a:rPr lang="da-DK" sz="1800" b="1" dirty="0" err="1" smtClean="0">
                <a:solidFill>
                  <a:schemeClr val="tx1"/>
                </a:solidFill>
              </a:rPr>
              <a:t>Commission</a:t>
            </a:r>
            <a:r>
              <a:rPr lang="da-DK" sz="1800" b="1" dirty="0" smtClean="0">
                <a:solidFill>
                  <a:schemeClr val="tx1"/>
                </a:solidFill>
              </a:rPr>
              <a:t>)</a:t>
            </a:r>
            <a:endParaRPr lang="en-GB" sz="1800" b="1" dirty="0">
              <a:solidFill>
                <a:srgbClr val="000000"/>
              </a:solidFill>
            </a:endParaRPr>
          </a:p>
        </p:txBody>
      </p:sp>
      <p:sp>
        <p:nvSpPr>
          <p:cNvPr id="2" name="Slide Number Placeholder 1"/>
          <p:cNvSpPr>
            <a:spLocks noGrp="1"/>
          </p:cNvSpPr>
          <p:nvPr>
            <p:ph type="sldNum" sz="quarter" idx="12"/>
          </p:nvPr>
        </p:nvSpPr>
        <p:spPr/>
        <p:txBody>
          <a:bodyPr/>
          <a:lstStyle/>
          <a:p>
            <a:pPr>
              <a:defRPr/>
            </a:pPr>
            <a:fld id="{916DAE1D-D462-48BA-9F61-E8A0C1C51B5A}" type="slidenum">
              <a:rPr lang="en-GB" smtClean="0"/>
              <a:pPr>
                <a:defRPr/>
              </a:pPr>
              <a:t>33</a:t>
            </a:fld>
            <a:endParaRPr lang="en-GB"/>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92D050">
            <a:alpha val="20000"/>
          </a:srgbClr>
        </a:solidFill>
        <a:effectLst/>
      </p:bgPr>
    </p:bg>
    <p:spTree>
      <p:nvGrpSpPr>
        <p:cNvPr id="1" name=""/>
        <p:cNvGrpSpPr/>
        <p:nvPr/>
      </p:nvGrpSpPr>
      <p:grpSpPr>
        <a:xfrm>
          <a:off x="0" y="0"/>
          <a:ext cx="0" cy="0"/>
          <a:chOff x="0" y="0"/>
          <a:chExt cx="0" cy="0"/>
        </a:xfrm>
      </p:grpSpPr>
      <p:sp>
        <p:nvSpPr>
          <p:cNvPr id="12290" name="Title 1"/>
          <p:cNvSpPr>
            <a:spLocks noGrp="1"/>
          </p:cNvSpPr>
          <p:nvPr>
            <p:ph type="title"/>
          </p:nvPr>
        </p:nvSpPr>
        <p:spPr>
          <a:xfrm>
            <a:off x="14288" y="1267152"/>
            <a:ext cx="8229600" cy="523220"/>
          </a:xfrm>
        </p:spPr>
        <p:txBody>
          <a:bodyPr>
            <a:spAutoFit/>
          </a:bodyPr>
          <a:lstStyle/>
          <a:p>
            <a:pPr indent="0" eaLnBrk="1" hangingPunct="1"/>
            <a:r>
              <a:rPr lang="en-GB" sz="2800" smtClean="0"/>
              <a:t>Definitions: Climate change</a:t>
            </a:r>
          </a:p>
        </p:txBody>
      </p:sp>
      <p:sp>
        <p:nvSpPr>
          <p:cNvPr id="12292" name="Oval Callout 3"/>
          <p:cNvSpPr>
            <a:spLocks noChangeArrowheads="1"/>
          </p:cNvSpPr>
          <p:nvPr/>
        </p:nvSpPr>
        <p:spPr bwMode="auto">
          <a:xfrm>
            <a:off x="611188" y="2655888"/>
            <a:ext cx="7777162" cy="3162300"/>
          </a:xfrm>
          <a:prstGeom prst="wedgeEllipseCallout">
            <a:avLst>
              <a:gd name="adj1" fmla="val 13537"/>
              <a:gd name="adj2" fmla="val -65995"/>
            </a:avLst>
          </a:prstGeom>
          <a:solidFill>
            <a:schemeClr val="accent5"/>
          </a:solidFill>
          <a:ln w="25400">
            <a:noFill/>
            <a:miter lim="800000"/>
            <a:headEnd/>
            <a:tailEnd/>
          </a:ln>
          <a:effectLst>
            <a:outerShdw dist="279400" dir="1199996" algn="tl" rotWithShape="0">
              <a:schemeClr val="bg2">
                <a:alpha val="50000"/>
              </a:schemeClr>
            </a:outerShdw>
          </a:effectLst>
        </p:spPr>
        <p:txBody>
          <a:bodyPr lIns="90000" tIns="46800" rIns="90000" bIns="46800" anchor="ctr">
            <a:spAutoFit/>
          </a:bodyPr>
          <a:lstStyle/>
          <a:p>
            <a:pPr algn="ctr">
              <a:defRPr/>
            </a:pPr>
            <a:r>
              <a:rPr lang="en-US" sz="2000" dirty="0">
                <a:solidFill>
                  <a:srgbClr val="000000"/>
                </a:solidFill>
              </a:rPr>
              <a:t>Climate change is ‘a change</a:t>
            </a:r>
          </a:p>
          <a:p>
            <a:pPr>
              <a:defRPr/>
            </a:pPr>
            <a:r>
              <a:rPr lang="en-US" sz="2000" dirty="0">
                <a:solidFill>
                  <a:srgbClr val="000000"/>
                </a:solidFill>
              </a:rPr>
              <a:t>of climate which is attributed directly or indirectly to human activity that alters the composition of the global atmosphere and which is in addition to</a:t>
            </a:r>
          </a:p>
          <a:p>
            <a:pPr algn="ctr">
              <a:defRPr/>
            </a:pPr>
            <a:r>
              <a:rPr lang="en-US" sz="2000" dirty="0">
                <a:solidFill>
                  <a:srgbClr val="000000"/>
                </a:solidFill>
              </a:rPr>
              <a:t>natural climate variability observed over comparable time periods’ </a:t>
            </a:r>
            <a:r>
              <a:rPr lang="en-US" sz="2000" b="1" dirty="0" smtClean="0">
                <a:solidFill>
                  <a:srgbClr val="000000"/>
                </a:solidFill>
              </a:rPr>
              <a:t>(</a:t>
            </a:r>
            <a:r>
              <a:rPr lang="en-GB" sz="2000" b="1" dirty="0" smtClean="0">
                <a:solidFill>
                  <a:schemeClr val="tx1"/>
                </a:solidFill>
              </a:rPr>
              <a:t>UNFCC)</a:t>
            </a:r>
            <a:endParaRPr lang="en-GB" sz="2000" b="1" dirty="0">
              <a:solidFill>
                <a:schemeClr val="tx1"/>
              </a:solidFill>
            </a:endParaRPr>
          </a:p>
        </p:txBody>
      </p:sp>
      <p:sp>
        <p:nvSpPr>
          <p:cNvPr id="2" name="Slide Number Placeholder 1"/>
          <p:cNvSpPr>
            <a:spLocks noGrp="1"/>
          </p:cNvSpPr>
          <p:nvPr>
            <p:ph type="sldNum" sz="quarter" idx="12"/>
          </p:nvPr>
        </p:nvSpPr>
        <p:spPr/>
        <p:txBody>
          <a:bodyPr/>
          <a:lstStyle/>
          <a:p>
            <a:pPr>
              <a:defRPr/>
            </a:pPr>
            <a:fld id="{35BD4F4F-7C66-4CAD-8C29-49E6D36B0242}" type="slidenum">
              <a:rPr lang="en-GB" smtClean="0"/>
              <a:pPr>
                <a:defRPr/>
              </a:pPr>
              <a:t>34</a:t>
            </a:fld>
            <a:endParaRPr lang="en-GB"/>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92D050">
            <a:alpha val="20000"/>
          </a:srgbClr>
        </a:solid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0" y="1251763"/>
            <a:ext cx="8229600" cy="553998"/>
          </a:xfrm>
        </p:spPr>
        <p:txBody>
          <a:bodyPr>
            <a:spAutoFit/>
          </a:bodyPr>
          <a:lstStyle/>
          <a:p>
            <a:pPr indent="0" eaLnBrk="1" hangingPunct="1"/>
            <a:r>
              <a:rPr lang="en-GB" dirty="0" smtClean="0"/>
              <a:t>Sustainable development</a:t>
            </a:r>
            <a:endParaRPr lang="en-GB" dirty="0" smtClean="0">
              <a:solidFill>
                <a:srgbClr val="00B050"/>
              </a:solidFill>
            </a:endParaRPr>
          </a:p>
        </p:txBody>
      </p:sp>
      <p:sp>
        <p:nvSpPr>
          <p:cNvPr id="326659" name="_s1028"/>
          <p:cNvSpPr>
            <a:spLocks noChangeArrowheads="1" noTextEdit="1"/>
          </p:cNvSpPr>
          <p:nvPr/>
        </p:nvSpPr>
        <p:spPr bwMode="auto">
          <a:xfrm>
            <a:off x="2179637" y="1844565"/>
            <a:ext cx="4438651" cy="3352909"/>
          </a:xfrm>
          <a:prstGeom prst="ellipse">
            <a:avLst/>
          </a:prstGeom>
          <a:solidFill>
            <a:srgbClr val="33CC33">
              <a:alpha val="50195"/>
            </a:srgbClr>
          </a:solidFill>
          <a:ln w="4699">
            <a:solidFill>
              <a:srgbClr val="000066"/>
            </a:solidFill>
            <a:round/>
            <a:headEnd/>
            <a:tailEnd/>
          </a:ln>
        </p:spPr>
        <p:txBody>
          <a:bodyPr lIns="0" tIns="0" rIns="0" bIns="0" anchor="ctr"/>
          <a:lstStyle/>
          <a:p>
            <a:endParaRPr lang="en-US" dirty="0"/>
          </a:p>
        </p:txBody>
      </p:sp>
      <p:sp>
        <p:nvSpPr>
          <p:cNvPr id="326660" name="_s1030"/>
          <p:cNvSpPr>
            <a:spLocks noChangeArrowheads="1" noTextEdit="1"/>
          </p:cNvSpPr>
          <p:nvPr/>
        </p:nvSpPr>
        <p:spPr bwMode="auto">
          <a:xfrm>
            <a:off x="3393965" y="3162301"/>
            <a:ext cx="4709511" cy="3427685"/>
          </a:xfrm>
          <a:prstGeom prst="ellipse">
            <a:avLst/>
          </a:prstGeom>
          <a:solidFill>
            <a:srgbClr val="92D050">
              <a:alpha val="50195"/>
            </a:srgbClr>
          </a:solidFill>
          <a:ln w="4699">
            <a:solidFill>
              <a:srgbClr val="000066"/>
            </a:solidFill>
            <a:round/>
            <a:headEnd/>
            <a:tailEnd/>
          </a:ln>
        </p:spPr>
        <p:txBody>
          <a:bodyPr lIns="0" tIns="0" rIns="0" bIns="0" anchor="ctr"/>
          <a:lstStyle/>
          <a:p>
            <a:endParaRPr lang="en-US" dirty="0"/>
          </a:p>
        </p:txBody>
      </p:sp>
      <p:sp>
        <p:nvSpPr>
          <p:cNvPr id="326661" name="_s1032"/>
          <p:cNvSpPr>
            <a:spLocks noChangeArrowheads="1" noTextEdit="1"/>
          </p:cNvSpPr>
          <p:nvPr/>
        </p:nvSpPr>
        <p:spPr bwMode="auto">
          <a:xfrm>
            <a:off x="1008993" y="3162301"/>
            <a:ext cx="4777445" cy="3427686"/>
          </a:xfrm>
          <a:prstGeom prst="ellipse">
            <a:avLst/>
          </a:prstGeom>
          <a:solidFill>
            <a:srgbClr val="33CCCC">
              <a:alpha val="50195"/>
            </a:srgbClr>
          </a:solidFill>
          <a:ln w="4699">
            <a:solidFill>
              <a:srgbClr val="000066"/>
            </a:solidFill>
            <a:round/>
            <a:headEnd/>
            <a:tailEnd/>
          </a:ln>
        </p:spPr>
        <p:txBody>
          <a:bodyPr lIns="0" tIns="0" rIns="0" bIns="0" anchor="ctr"/>
          <a:lstStyle/>
          <a:p>
            <a:endParaRPr lang="en-US" dirty="0"/>
          </a:p>
        </p:txBody>
      </p:sp>
      <p:sp>
        <p:nvSpPr>
          <p:cNvPr id="326662" name="Text Box 6"/>
          <p:cNvSpPr txBox="1">
            <a:spLocks noChangeArrowheads="1"/>
          </p:cNvSpPr>
          <p:nvPr/>
        </p:nvSpPr>
        <p:spPr bwMode="auto">
          <a:xfrm>
            <a:off x="3594100" y="2439440"/>
            <a:ext cx="1638300" cy="369332"/>
          </a:xfrm>
          <a:prstGeom prst="rect">
            <a:avLst/>
          </a:prstGeom>
          <a:noFill/>
          <a:ln w="9525">
            <a:noFill/>
            <a:miter lim="800000"/>
            <a:headEnd/>
            <a:tailEnd/>
          </a:ln>
        </p:spPr>
        <p:txBody>
          <a:bodyPr>
            <a:spAutoFit/>
          </a:bodyPr>
          <a:lstStyle/>
          <a:p>
            <a:pPr algn="ctr" eaLnBrk="0" hangingPunct="0">
              <a:spcBef>
                <a:spcPct val="50000"/>
              </a:spcBef>
            </a:pPr>
            <a:r>
              <a:rPr kumimoji="1" lang="en-GB" sz="1800" b="1" dirty="0">
                <a:cs typeface="Tahoma" charset="0"/>
              </a:rPr>
              <a:t>Economy</a:t>
            </a:r>
          </a:p>
        </p:txBody>
      </p:sp>
      <p:sp>
        <p:nvSpPr>
          <p:cNvPr id="326663" name="Text Box 7"/>
          <p:cNvSpPr txBox="1">
            <a:spLocks noChangeArrowheads="1"/>
          </p:cNvSpPr>
          <p:nvPr/>
        </p:nvSpPr>
        <p:spPr bwMode="auto">
          <a:xfrm>
            <a:off x="1738203" y="5082381"/>
            <a:ext cx="1655762" cy="646113"/>
          </a:xfrm>
          <a:prstGeom prst="rect">
            <a:avLst/>
          </a:prstGeom>
          <a:noFill/>
          <a:ln w="9525">
            <a:noFill/>
            <a:miter lim="800000"/>
            <a:headEnd/>
            <a:tailEnd/>
          </a:ln>
        </p:spPr>
        <p:txBody>
          <a:bodyPr>
            <a:spAutoFit/>
          </a:bodyPr>
          <a:lstStyle/>
          <a:p>
            <a:pPr algn="ctr" eaLnBrk="0" hangingPunct="0">
              <a:spcBef>
                <a:spcPct val="50000"/>
              </a:spcBef>
            </a:pPr>
            <a:r>
              <a:rPr kumimoji="1" lang="en-GB" sz="1800" b="1" dirty="0">
                <a:cs typeface="Tahoma" charset="0"/>
              </a:rPr>
              <a:t>Social dimension</a:t>
            </a:r>
          </a:p>
        </p:txBody>
      </p:sp>
      <p:sp>
        <p:nvSpPr>
          <p:cNvPr id="326664" name="Text Box 8"/>
          <p:cNvSpPr txBox="1">
            <a:spLocks noChangeArrowheads="1"/>
          </p:cNvSpPr>
          <p:nvPr/>
        </p:nvSpPr>
        <p:spPr bwMode="auto">
          <a:xfrm>
            <a:off x="5836444" y="4964907"/>
            <a:ext cx="1995487" cy="369887"/>
          </a:xfrm>
          <a:prstGeom prst="rect">
            <a:avLst/>
          </a:prstGeom>
          <a:noFill/>
          <a:ln w="9525">
            <a:noFill/>
            <a:miter lim="800000"/>
            <a:headEnd/>
            <a:tailEnd/>
          </a:ln>
        </p:spPr>
        <p:txBody>
          <a:bodyPr>
            <a:spAutoFit/>
          </a:bodyPr>
          <a:lstStyle/>
          <a:p>
            <a:pPr algn="ctr" eaLnBrk="0" hangingPunct="0">
              <a:spcBef>
                <a:spcPct val="50000"/>
              </a:spcBef>
            </a:pPr>
            <a:r>
              <a:rPr kumimoji="1" lang="en-GB" sz="1800" b="1" dirty="0">
                <a:cs typeface="Tahoma" charset="0"/>
              </a:rPr>
              <a:t>Environment</a:t>
            </a:r>
          </a:p>
        </p:txBody>
      </p:sp>
      <p:sp>
        <p:nvSpPr>
          <p:cNvPr id="40971" name="Oval Callout 11"/>
          <p:cNvSpPr>
            <a:spLocks noChangeArrowheads="1"/>
          </p:cNvSpPr>
          <p:nvPr/>
        </p:nvSpPr>
        <p:spPr bwMode="auto">
          <a:xfrm>
            <a:off x="3323137" y="1844565"/>
            <a:ext cx="4926601" cy="2126796"/>
          </a:xfrm>
          <a:prstGeom prst="wedgeEllipseCallout">
            <a:avLst>
              <a:gd name="adj1" fmla="val -20833"/>
              <a:gd name="adj2" fmla="val 62500"/>
            </a:avLst>
          </a:prstGeom>
          <a:solidFill>
            <a:schemeClr val="accent1"/>
          </a:solidFill>
          <a:ln w="9525">
            <a:noFill/>
            <a:round/>
            <a:headEnd/>
            <a:tailEnd/>
          </a:ln>
          <a:effectLst>
            <a:outerShdw dist="127000" dir="4199989" algn="tl" rotWithShape="0">
              <a:srgbClr val="808080">
                <a:alpha val="42998"/>
              </a:srgbClr>
            </a:outerShdw>
          </a:effectLst>
        </p:spPr>
        <p:txBody>
          <a:bodyPr anchor="ctr"/>
          <a:lstStyle/>
          <a:p>
            <a:pPr marL="3175" algn="ctr">
              <a:defRPr/>
            </a:pPr>
            <a:r>
              <a:rPr lang="en-GB" sz="1600" dirty="0" smtClean="0"/>
              <a:t>Still valid but green economy insight can inject new impetus by focusing on the importance of right economic models and decisions to reach environmental sustainability and social development</a:t>
            </a:r>
            <a:endParaRPr lang="en-GB" sz="1600" dirty="0"/>
          </a:p>
        </p:txBody>
      </p:sp>
      <p:sp>
        <p:nvSpPr>
          <p:cNvPr id="326665" name="Text Box 9"/>
          <p:cNvSpPr txBox="1">
            <a:spLocks noChangeArrowheads="1"/>
          </p:cNvSpPr>
          <p:nvPr/>
        </p:nvSpPr>
        <p:spPr bwMode="auto">
          <a:xfrm>
            <a:off x="3526220" y="4219575"/>
            <a:ext cx="2222500" cy="369888"/>
          </a:xfrm>
          <a:prstGeom prst="rect">
            <a:avLst/>
          </a:prstGeom>
          <a:noFill/>
          <a:ln w="9525">
            <a:noFill/>
            <a:miter lim="800000"/>
            <a:headEnd/>
            <a:tailEnd/>
          </a:ln>
        </p:spPr>
        <p:txBody>
          <a:bodyPr>
            <a:spAutoFit/>
          </a:bodyPr>
          <a:lstStyle/>
          <a:p>
            <a:pPr algn="ctr" eaLnBrk="0" hangingPunct="0">
              <a:spcBef>
                <a:spcPct val="50000"/>
              </a:spcBef>
            </a:pPr>
            <a:r>
              <a:rPr kumimoji="1" lang="en-GB" sz="1800" b="1" dirty="0">
                <a:cs typeface="Tahoma" charset="0"/>
              </a:rPr>
              <a:t>Sustainability</a:t>
            </a:r>
          </a:p>
        </p:txBody>
      </p:sp>
      <p:sp>
        <p:nvSpPr>
          <p:cNvPr id="2" name="Slide Number Placeholder 1"/>
          <p:cNvSpPr>
            <a:spLocks noGrp="1"/>
          </p:cNvSpPr>
          <p:nvPr>
            <p:ph type="sldNum" sz="quarter" idx="12"/>
          </p:nvPr>
        </p:nvSpPr>
        <p:spPr/>
        <p:txBody>
          <a:bodyPr/>
          <a:lstStyle/>
          <a:p>
            <a:pPr>
              <a:defRPr/>
            </a:pPr>
            <a:fld id="{35BD4F4F-7C66-4CAD-8C29-49E6D36B0242}" type="slidenum">
              <a:rPr lang="en-GB" smtClean="0">
                <a:solidFill>
                  <a:srgbClr val="000000"/>
                </a:solidFill>
              </a:rPr>
              <a:pPr>
                <a:defRPr/>
              </a:pPr>
              <a:t>35</a:t>
            </a:fld>
            <a:endParaRPr lang="en-GB">
              <a:solidFill>
                <a:srgbClr val="000000"/>
              </a:solidFill>
            </a:endParaRPr>
          </a:p>
        </p:txBody>
      </p:sp>
    </p:spTree>
    <p:extLst>
      <p:ext uri="{BB962C8B-B14F-4D97-AF65-F5344CB8AC3E}">
        <p14:creationId xmlns:p14="http://schemas.microsoft.com/office/powerpoint/2010/main" xmlns="" val="38356552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666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26659"/>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2666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2666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2666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26660"/>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2666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09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6659" grpId="0" animBg="1"/>
      <p:bldP spid="326660" grpId="0" animBg="1"/>
      <p:bldP spid="326661" grpId="0" animBg="1"/>
      <p:bldP spid="326662" grpId="0"/>
      <p:bldP spid="326663" grpId="0"/>
      <p:bldP spid="326664" grpId="0"/>
      <p:bldP spid="40971" grpId="0" animBg="1"/>
      <p:bldP spid="326665"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92D050">
            <a:alpha val="20000"/>
          </a:srgbClr>
        </a:solidFill>
        <a:effectLst/>
      </p:bgPr>
    </p:bg>
    <p:spTree>
      <p:nvGrpSpPr>
        <p:cNvPr id="1" name=""/>
        <p:cNvGrpSpPr/>
        <p:nvPr/>
      </p:nvGrpSpPr>
      <p:grpSpPr>
        <a:xfrm>
          <a:off x="0" y="0"/>
          <a:ext cx="0" cy="0"/>
          <a:chOff x="0" y="0"/>
          <a:chExt cx="0" cy="0"/>
        </a:xfrm>
      </p:grpSpPr>
      <p:sp>
        <p:nvSpPr>
          <p:cNvPr id="8194" name="TextBox 2"/>
          <p:cNvSpPr txBox="1">
            <a:spLocks noChangeArrowheads="1"/>
          </p:cNvSpPr>
          <p:nvPr/>
        </p:nvSpPr>
        <p:spPr bwMode="auto">
          <a:xfrm>
            <a:off x="560388" y="4508500"/>
            <a:ext cx="8353425" cy="646113"/>
          </a:xfrm>
          <a:prstGeom prst="rect">
            <a:avLst/>
          </a:prstGeom>
          <a:noFill/>
          <a:ln w="9525">
            <a:noFill/>
            <a:miter lim="800000"/>
            <a:headEnd/>
            <a:tailEnd/>
          </a:ln>
        </p:spPr>
        <p:txBody>
          <a:bodyPr>
            <a:spAutoFit/>
          </a:bodyPr>
          <a:lstStyle/>
          <a:p>
            <a:pPr algn="ctr"/>
            <a:endParaRPr lang="en-GB" dirty="0">
              <a:solidFill>
                <a:schemeClr val="tx1"/>
              </a:solidFill>
            </a:endParaRPr>
          </a:p>
          <a:p>
            <a:pPr algn="ctr"/>
            <a:endParaRPr lang="en-US" dirty="0">
              <a:solidFill>
                <a:schemeClr val="tx1"/>
              </a:solidFill>
            </a:endParaRPr>
          </a:p>
        </p:txBody>
      </p:sp>
      <p:sp>
        <p:nvSpPr>
          <p:cNvPr id="8195" name="Title 1"/>
          <p:cNvSpPr>
            <a:spLocks noGrp="1"/>
          </p:cNvSpPr>
          <p:nvPr>
            <p:ph type="title"/>
          </p:nvPr>
        </p:nvSpPr>
        <p:spPr>
          <a:xfrm>
            <a:off x="0" y="1247001"/>
            <a:ext cx="8686800" cy="553998"/>
          </a:xfrm>
        </p:spPr>
        <p:txBody>
          <a:bodyPr>
            <a:spAutoFit/>
          </a:bodyPr>
          <a:lstStyle/>
          <a:p>
            <a:pPr indent="0" eaLnBrk="1" hangingPunct="1"/>
            <a:r>
              <a:rPr lang="en-GB" smtClean="0"/>
              <a:t>Definitions: Green economy</a:t>
            </a:r>
          </a:p>
        </p:txBody>
      </p:sp>
      <p:sp>
        <p:nvSpPr>
          <p:cNvPr id="8196" name="Oval Callout 4"/>
          <p:cNvSpPr>
            <a:spLocks noChangeArrowheads="1"/>
          </p:cNvSpPr>
          <p:nvPr/>
        </p:nvSpPr>
        <p:spPr bwMode="auto">
          <a:xfrm>
            <a:off x="-257913" y="1995440"/>
            <a:ext cx="8140701" cy="3249613"/>
          </a:xfrm>
          <a:prstGeom prst="wedgeEllipseCallout">
            <a:avLst>
              <a:gd name="adj1" fmla="val 24662"/>
              <a:gd name="adj2" fmla="val -57782"/>
            </a:avLst>
          </a:prstGeom>
          <a:solidFill>
            <a:schemeClr val="accent5"/>
          </a:solidFill>
          <a:ln w="25400">
            <a:noFill/>
            <a:miter lim="800000"/>
            <a:headEnd/>
            <a:tailEnd/>
          </a:ln>
          <a:effectLst>
            <a:outerShdw dist="279400" dir="1199996" algn="tl" rotWithShape="0">
              <a:schemeClr val="bg2">
                <a:alpha val="50000"/>
              </a:schemeClr>
            </a:outerShdw>
          </a:effectLst>
        </p:spPr>
        <p:txBody>
          <a:bodyPr lIns="90000" tIns="46800" rIns="90000" bIns="46800" anchor="ctr">
            <a:spAutoFit/>
          </a:bodyPr>
          <a:lstStyle/>
          <a:p>
            <a:pPr>
              <a:spcBef>
                <a:spcPts val="1200"/>
              </a:spcBef>
              <a:spcAft>
                <a:spcPts val="1200"/>
              </a:spcAft>
              <a:defRPr/>
            </a:pPr>
            <a:r>
              <a:rPr lang="en-US" sz="1800" dirty="0">
                <a:solidFill>
                  <a:schemeClr val="tx1"/>
                </a:solidFill>
              </a:rPr>
              <a:t>Transition to a green economy is a process of reconfiguring businesses and infrastructure to deliver better returns on </a:t>
            </a:r>
            <a:r>
              <a:rPr lang="en-US" sz="1800" b="1" dirty="0">
                <a:solidFill>
                  <a:schemeClr val="tx1"/>
                </a:solidFill>
              </a:rPr>
              <a:t>natural, human, &amp; economic </a:t>
            </a:r>
            <a:r>
              <a:rPr lang="en-US" sz="1800" dirty="0">
                <a:solidFill>
                  <a:schemeClr val="tx1"/>
                </a:solidFill>
              </a:rPr>
              <a:t>capital investments while at the same time </a:t>
            </a:r>
            <a:r>
              <a:rPr lang="en-US" sz="1800" b="1" dirty="0">
                <a:solidFill>
                  <a:schemeClr val="tx1"/>
                </a:solidFill>
              </a:rPr>
              <a:t>reducing green house gas emissions</a:t>
            </a:r>
            <a:r>
              <a:rPr lang="en-US" sz="1800" dirty="0">
                <a:solidFill>
                  <a:schemeClr val="tx1"/>
                </a:solidFill>
              </a:rPr>
              <a:t>, extracting and using </a:t>
            </a:r>
            <a:r>
              <a:rPr lang="en-US" sz="1800" b="1" dirty="0">
                <a:solidFill>
                  <a:schemeClr val="tx1"/>
                </a:solidFill>
              </a:rPr>
              <a:t>less natural resources, </a:t>
            </a:r>
            <a:r>
              <a:rPr lang="en-US" sz="1800" dirty="0">
                <a:solidFill>
                  <a:schemeClr val="tx1"/>
                </a:solidFill>
              </a:rPr>
              <a:t>creating</a:t>
            </a:r>
            <a:r>
              <a:rPr lang="en-US" sz="1800" b="1" dirty="0">
                <a:solidFill>
                  <a:schemeClr val="tx1"/>
                </a:solidFill>
              </a:rPr>
              <a:t> less waste </a:t>
            </a:r>
            <a:r>
              <a:rPr lang="en-US" sz="1800" dirty="0">
                <a:solidFill>
                  <a:schemeClr val="tx1"/>
                </a:solidFill>
              </a:rPr>
              <a:t>and</a:t>
            </a:r>
            <a:r>
              <a:rPr lang="en-US" sz="1800" b="1" dirty="0">
                <a:solidFill>
                  <a:schemeClr val="tx1"/>
                </a:solidFill>
              </a:rPr>
              <a:t> reducing social disparities </a:t>
            </a:r>
            <a:r>
              <a:rPr lang="en-US" sz="1800" b="1" dirty="0" smtClean="0">
                <a:solidFill>
                  <a:schemeClr val="tx1"/>
                </a:solidFill>
              </a:rPr>
              <a:t>(OECD)</a:t>
            </a:r>
            <a:endParaRPr lang="en-GB" sz="1800" b="1" dirty="0">
              <a:solidFill>
                <a:srgbClr val="000000"/>
              </a:solidFill>
            </a:endParaRPr>
          </a:p>
        </p:txBody>
      </p:sp>
      <p:sp>
        <p:nvSpPr>
          <p:cNvPr id="8197" name="Oval Callout 6"/>
          <p:cNvSpPr>
            <a:spLocks noChangeArrowheads="1"/>
          </p:cNvSpPr>
          <p:nvPr/>
        </p:nvSpPr>
        <p:spPr bwMode="auto">
          <a:xfrm>
            <a:off x="1187450" y="4777446"/>
            <a:ext cx="7956550" cy="1690957"/>
          </a:xfrm>
          <a:prstGeom prst="wedgeEllipseCallout">
            <a:avLst>
              <a:gd name="adj1" fmla="val 13921"/>
              <a:gd name="adj2" fmla="val -65671"/>
            </a:avLst>
          </a:prstGeom>
          <a:solidFill>
            <a:schemeClr val="accent5"/>
          </a:solidFill>
          <a:ln w="25400">
            <a:noFill/>
            <a:miter lim="800000"/>
            <a:headEnd/>
            <a:tailEnd/>
          </a:ln>
          <a:effectLst>
            <a:outerShdw dist="279400" dir="1199996" algn="tl" rotWithShape="0">
              <a:schemeClr val="bg2">
                <a:alpha val="50000"/>
              </a:schemeClr>
            </a:outerShdw>
          </a:effectLst>
        </p:spPr>
        <p:txBody>
          <a:bodyPr lIns="90000" tIns="46800" rIns="90000" bIns="46800" anchor="ctr">
            <a:spAutoFit/>
          </a:bodyPr>
          <a:lstStyle/>
          <a:p>
            <a:pPr>
              <a:defRPr/>
            </a:pPr>
            <a:r>
              <a:rPr lang="en-US" sz="1800" dirty="0">
                <a:solidFill>
                  <a:schemeClr val="tx1"/>
                </a:solidFill>
              </a:rPr>
              <a:t>A green economy is one that results in “improved human well-being and social equity, while significantly reducing environmental risks and ecological </a:t>
            </a:r>
            <a:r>
              <a:rPr lang="en-GB" sz="1800" dirty="0">
                <a:solidFill>
                  <a:schemeClr val="tx1"/>
                </a:solidFill>
              </a:rPr>
              <a:t>scarcities</a:t>
            </a:r>
            <a:r>
              <a:rPr lang="en-GB" sz="1800" dirty="0" smtClean="0">
                <a:solidFill>
                  <a:schemeClr val="tx1"/>
                </a:solidFill>
              </a:rPr>
              <a:t>” (</a:t>
            </a:r>
            <a:r>
              <a:rPr lang="en-GB" sz="1800" b="1" dirty="0" smtClean="0">
                <a:solidFill>
                  <a:schemeClr val="tx1"/>
                </a:solidFill>
              </a:rPr>
              <a:t>UNEP 2010)</a:t>
            </a:r>
            <a:endParaRPr lang="en-GB" sz="1800" b="1" dirty="0">
              <a:solidFill>
                <a:schemeClr val="tx1"/>
              </a:solidFill>
            </a:endParaRPr>
          </a:p>
        </p:txBody>
      </p:sp>
      <p:sp>
        <p:nvSpPr>
          <p:cNvPr id="2" name="Slide Number Placeholder 1"/>
          <p:cNvSpPr>
            <a:spLocks noGrp="1"/>
          </p:cNvSpPr>
          <p:nvPr>
            <p:ph type="sldNum" sz="quarter" idx="12"/>
          </p:nvPr>
        </p:nvSpPr>
        <p:spPr/>
        <p:txBody>
          <a:bodyPr/>
          <a:lstStyle/>
          <a:p>
            <a:pPr>
              <a:defRPr/>
            </a:pPr>
            <a:fld id="{916DAE1D-D462-48BA-9F61-E8A0C1C51B5A}" type="slidenum">
              <a:rPr lang="en-GB" smtClean="0"/>
              <a:pPr>
                <a:defRPr/>
              </a:pPr>
              <a:t>36</a:t>
            </a:fld>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196"/>
                                        </p:tgtEl>
                                        <p:attrNameLst>
                                          <p:attrName>style.visibility</p:attrName>
                                        </p:attrNameLst>
                                      </p:cBhvr>
                                      <p:to>
                                        <p:strVal val="visible"/>
                                      </p:to>
                                    </p:set>
                                    <p:animEffect transition="in" filter="fade">
                                      <p:cBhvr>
                                        <p:cTn id="7" dur="500"/>
                                        <p:tgtEl>
                                          <p:spTgt spid="819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197"/>
                                        </p:tgtEl>
                                        <p:attrNameLst>
                                          <p:attrName>style.visibility</p:attrName>
                                        </p:attrNameLst>
                                      </p:cBhvr>
                                      <p:to>
                                        <p:strVal val="visible"/>
                                      </p:to>
                                    </p:set>
                                    <p:animEffect transition="in" filter="fade">
                                      <p:cBhvr>
                                        <p:cTn id="12" dur="500"/>
                                        <p:tgtEl>
                                          <p:spTgt spid="81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6" grpId="0" animBg="1"/>
      <p:bldP spid="819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92D050">
            <a:alpha val="20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226363"/>
            <a:ext cx="8229600" cy="553998"/>
          </a:xfrm>
        </p:spPr>
        <p:txBody>
          <a:bodyPr>
            <a:spAutoFit/>
          </a:bodyPr>
          <a:lstStyle/>
          <a:p>
            <a:pPr indent="-3175"/>
            <a:r>
              <a:rPr lang="da-DK" dirty="0" smtClean="0"/>
              <a:t>Integration tools and approaches</a:t>
            </a:r>
            <a:endParaRPr lang="da-DK" dirty="0"/>
          </a:p>
        </p:txBody>
      </p:sp>
      <p:sp>
        <p:nvSpPr>
          <p:cNvPr id="3" name="Content Placeholder 2"/>
          <p:cNvSpPr>
            <a:spLocks noGrp="1"/>
          </p:cNvSpPr>
          <p:nvPr>
            <p:ph idx="1"/>
          </p:nvPr>
        </p:nvSpPr>
        <p:spPr>
          <a:xfrm>
            <a:off x="289906" y="2263775"/>
            <a:ext cx="4542443" cy="3693319"/>
          </a:xfrm>
        </p:spPr>
        <p:txBody>
          <a:bodyPr>
            <a:spAutoFit/>
          </a:bodyPr>
          <a:lstStyle/>
          <a:p>
            <a:pPr marL="0" indent="0">
              <a:buNone/>
            </a:pPr>
            <a:r>
              <a:rPr lang="da-DK" sz="1800" b="1" i="0" kern="1200" dirty="0">
                <a:latin typeface="Arial" pitchFamily="34" charset="0"/>
              </a:rPr>
              <a:t>General Approaches include</a:t>
            </a:r>
            <a:r>
              <a:rPr lang="da-DK" sz="1800" b="1" i="0" kern="1200" dirty="0" smtClean="0">
                <a:latin typeface="Arial" pitchFamily="34" charset="0"/>
              </a:rPr>
              <a:t>:</a:t>
            </a:r>
          </a:p>
          <a:p>
            <a:pPr>
              <a:buClr>
                <a:schemeClr val="accent2"/>
              </a:buClr>
            </a:pPr>
            <a:r>
              <a:rPr lang="en-US" sz="1800" i="0" kern="1200" dirty="0">
                <a:latin typeface="Arial" pitchFamily="34" charset="0"/>
              </a:rPr>
              <a:t>b</a:t>
            </a:r>
            <a:r>
              <a:rPr lang="en-US" sz="1800" i="0" kern="1200" dirty="0" smtClean="0">
                <a:latin typeface="Arial" pitchFamily="34" charset="0"/>
              </a:rPr>
              <a:t>road tactics (raising issues and /getting heard, e.g. campaigns)</a:t>
            </a:r>
            <a:endParaRPr lang="en-US" sz="1800" i="0" kern="1200" dirty="0">
              <a:latin typeface="Arial" pitchFamily="34" charset="0"/>
            </a:endParaRPr>
          </a:p>
          <a:p>
            <a:pPr>
              <a:buClr>
                <a:schemeClr val="accent2"/>
              </a:buClr>
            </a:pPr>
            <a:r>
              <a:rPr lang="en-US" sz="1800" i="0" kern="1200" dirty="0" smtClean="0">
                <a:latin typeface="Arial" pitchFamily="34" charset="0"/>
              </a:rPr>
              <a:t>institutional </a:t>
            </a:r>
            <a:r>
              <a:rPr lang="en-US" sz="1800" i="0" kern="1200" dirty="0">
                <a:latin typeface="Arial" pitchFamily="34" charset="0"/>
              </a:rPr>
              <a:t>change (strategic </a:t>
            </a:r>
            <a:r>
              <a:rPr lang="en-US" sz="1800" i="0" kern="1200" dirty="0" smtClean="0">
                <a:latin typeface="Arial" pitchFamily="34" charset="0"/>
              </a:rPr>
              <a:t>approach); </a:t>
            </a:r>
            <a:endParaRPr lang="en-US" sz="1800" i="0" kern="1200" dirty="0">
              <a:latin typeface="Arial" pitchFamily="34" charset="0"/>
            </a:endParaRPr>
          </a:p>
          <a:p>
            <a:pPr>
              <a:buClr>
                <a:schemeClr val="accent2"/>
              </a:buClr>
            </a:pPr>
            <a:r>
              <a:rPr lang="en-US" sz="1800" i="0" kern="1200" dirty="0" smtClean="0">
                <a:latin typeface="Arial" pitchFamily="34" charset="0"/>
              </a:rPr>
              <a:t>more micro instruments and </a:t>
            </a:r>
            <a:r>
              <a:rPr lang="en-US" sz="1800" i="0" kern="1200" dirty="0">
                <a:latin typeface="Arial" pitchFamily="34" charset="0"/>
              </a:rPr>
              <a:t>analytical methods (</a:t>
            </a:r>
            <a:r>
              <a:rPr lang="en-US" sz="1800" i="0" kern="1200" dirty="0" smtClean="0">
                <a:latin typeface="Arial" pitchFamily="34" charset="0"/>
              </a:rPr>
              <a:t>e.g. </a:t>
            </a:r>
            <a:r>
              <a:rPr lang="en-US" sz="1800" i="0" kern="1200" dirty="0">
                <a:latin typeface="Arial" pitchFamily="34" charset="0"/>
              </a:rPr>
              <a:t>for gathering information, planning and monitoring);</a:t>
            </a:r>
          </a:p>
          <a:p>
            <a:pPr>
              <a:buClr>
                <a:schemeClr val="accent2"/>
              </a:buClr>
            </a:pPr>
            <a:r>
              <a:rPr lang="en-US" sz="1800" i="0" kern="1200" dirty="0" smtClean="0">
                <a:latin typeface="Arial" pitchFamily="34" charset="0"/>
              </a:rPr>
              <a:t>consultation </a:t>
            </a:r>
            <a:r>
              <a:rPr lang="en-US" sz="1800" i="0" kern="1200" dirty="0">
                <a:latin typeface="Arial" pitchFamily="34" charset="0"/>
              </a:rPr>
              <a:t>and engaging stakeholders; </a:t>
            </a:r>
          </a:p>
          <a:p>
            <a:pPr>
              <a:buClr>
                <a:schemeClr val="accent2"/>
              </a:buClr>
            </a:pPr>
            <a:r>
              <a:rPr lang="en-US" sz="1800" i="0" kern="1200" dirty="0" smtClean="0">
                <a:latin typeface="Arial" pitchFamily="34" charset="0"/>
              </a:rPr>
              <a:t>more </a:t>
            </a:r>
            <a:r>
              <a:rPr lang="en-US" sz="1800" i="0" kern="1200" dirty="0">
                <a:latin typeface="Arial" pitchFamily="34" charset="0"/>
              </a:rPr>
              <a:t>informal, voluntary and indigenous approaches</a:t>
            </a:r>
            <a:r>
              <a:rPr lang="en-US" sz="1800" i="0" kern="1200" dirty="0" smtClean="0">
                <a:latin typeface="Arial" pitchFamily="34" charset="0"/>
              </a:rPr>
              <a:t> </a:t>
            </a:r>
            <a:endParaRPr lang="en-US" sz="1800" i="0" kern="1200" dirty="0">
              <a:latin typeface="Arial" pitchFamily="34" charset="0"/>
            </a:endParaRPr>
          </a:p>
        </p:txBody>
      </p:sp>
      <p:pic>
        <p:nvPicPr>
          <p:cNvPr id="5"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857750" y="2501288"/>
            <a:ext cx="4286250" cy="3912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Slide Number Placeholder 6"/>
          <p:cNvSpPr>
            <a:spLocks noGrp="1"/>
          </p:cNvSpPr>
          <p:nvPr>
            <p:ph type="sldNum" sz="quarter" idx="12"/>
          </p:nvPr>
        </p:nvSpPr>
        <p:spPr/>
        <p:txBody>
          <a:bodyPr/>
          <a:lstStyle/>
          <a:p>
            <a:pPr>
              <a:defRPr/>
            </a:pPr>
            <a:fld id="{916DAE1D-D462-48BA-9F61-E8A0C1C51B5A}" type="slidenum">
              <a:rPr lang="en-GB" smtClean="0"/>
              <a:pPr>
                <a:defRPr/>
              </a:pPr>
              <a:t>37</a:t>
            </a:fld>
            <a:endParaRPr lang="en-GB"/>
          </a:p>
        </p:txBody>
      </p:sp>
    </p:spTree>
    <p:extLst>
      <p:ext uri="{BB962C8B-B14F-4D97-AF65-F5344CB8AC3E}">
        <p14:creationId xmlns:p14="http://schemas.microsoft.com/office/powerpoint/2010/main" xmlns="" val="2778229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0038" y="1016000"/>
            <a:ext cx="8229600" cy="936625"/>
          </a:xfrm>
        </p:spPr>
        <p:txBody>
          <a:bodyPr/>
          <a:lstStyle/>
          <a:p>
            <a:r>
              <a:rPr lang="en-GB" dirty="0"/>
              <a:t>C</a:t>
            </a:r>
            <a:r>
              <a:rPr lang="en-GB" dirty="0" smtClean="0"/>
              <a:t>oncepts</a:t>
            </a:r>
            <a:endParaRPr lang="en-GB" dirty="0"/>
          </a:p>
        </p:txBody>
      </p:sp>
      <p:graphicFrame>
        <p:nvGraphicFramePr>
          <p:cNvPr id="5" name="Diagram 4"/>
          <p:cNvGraphicFramePr/>
          <p:nvPr>
            <p:extLst>
              <p:ext uri="{D42A27DB-BD31-4B8C-83A1-F6EECF244321}">
                <p14:modId xmlns:p14="http://schemas.microsoft.com/office/powerpoint/2010/main" xmlns="" val="248361790"/>
              </p:ext>
            </p:extLst>
          </p:nvPr>
        </p:nvGraphicFramePr>
        <p:xfrm>
          <a:off x="0" y="1930401"/>
          <a:ext cx="9144000" cy="4927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p:cNvSpPr>
            <a:spLocks noGrp="1"/>
          </p:cNvSpPr>
          <p:nvPr>
            <p:ph type="sldNum" sz="quarter" idx="12"/>
          </p:nvPr>
        </p:nvSpPr>
        <p:spPr/>
        <p:txBody>
          <a:bodyPr/>
          <a:lstStyle/>
          <a:p>
            <a:pPr>
              <a:defRPr/>
            </a:pPr>
            <a:fld id="{35BD4F4F-7C66-4CAD-8C29-49E6D36B0242}" type="slidenum">
              <a:rPr lang="en-GB" smtClean="0"/>
              <a:pPr>
                <a:defRPr/>
              </a:pPr>
              <a:t>4</a:t>
            </a:fld>
            <a:endParaRPr lang="en-GB"/>
          </a:p>
        </p:txBody>
      </p:sp>
    </p:spTree>
    <p:extLst>
      <p:ext uri="{BB962C8B-B14F-4D97-AF65-F5344CB8AC3E}">
        <p14:creationId xmlns:p14="http://schemas.microsoft.com/office/powerpoint/2010/main" xmlns="" val="33002819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Title 1"/>
          <p:cNvSpPr>
            <a:spLocks noGrp="1"/>
          </p:cNvSpPr>
          <p:nvPr>
            <p:ph type="title"/>
          </p:nvPr>
        </p:nvSpPr>
        <p:spPr>
          <a:xfrm>
            <a:off x="0" y="1239063"/>
            <a:ext cx="8229600" cy="553998"/>
          </a:xfrm>
        </p:spPr>
        <p:txBody>
          <a:bodyPr>
            <a:spAutoFit/>
          </a:bodyPr>
          <a:lstStyle/>
          <a:p>
            <a:pPr indent="0" eaLnBrk="1" hangingPunct="1"/>
            <a:r>
              <a:rPr lang="en-GB" dirty="0" smtClean="0"/>
              <a:t>Concepts: Environment</a:t>
            </a:r>
          </a:p>
        </p:txBody>
      </p:sp>
      <p:sp>
        <p:nvSpPr>
          <p:cNvPr id="2" name="Slide Number Placeholder 1"/>
          <p:cNvSpPr>
            <a:spLocks noGrp="1"/>
          </p:cNvSpPr>
          <p:nvPr>
            <p:ph type="sldNum" sz="quarter" idx="12"/>
          </p:nvPr>
        </p:nvSpPr>
        <p:spPr/>
        <p:txBody>
          <a:bodyPr/>
          <a:lstStyle/>
          <a:p>
            <a:pPr>
              <a:defRPr/>
            </a:pPr>
            <a:fld id="{916DAE1D-D462-48BA-9F61-E8A0C1C51B5A}" type="slidenum">
              <a:rPr lang="en-GB" smtClean="0"/>
              <a:pPr>
                <a:defRPr/>
              </a:pPr>
              <a:t>5</a:t>
            </a:fld>
            <a:endParaRPr lang="en-GB"/>
          </a:p>
        </p:txBody>
      </p:sp>
      <p:sp>
        <p:nvSpPr>
          <p:cNvPr id="3" name="TextBox 2"/>
          <p:cNvSpPr txBox="1"/>
          <p:nvPr/>
        </p:nvSpPr>
        <p:spPr>
          <a:xfrm>
            <a:off x="478973" y="1961793"/>
            <a:ext cx="3309257" cy="2215991"/>
          </a:xfrm>
          <a:prstGeom prst="rect">
            <a:avLst/>
          </a:prstGeom>
          <a:noFill/>
          <a:ln w="9525"/>
        </p:spPr>
        <p:style>
          <a:lnRef idx="2">
            <a:schemeClr val="dk1"/>
          </a:lnRef>
          <a:fillRef idx="1">
            <a:schemeClr val="lt1"/>
          </a:fillRef>
          <a:effectRef idx="0">
            <a:schemeClr val="dk1"/>
          </a:effectRef>
          <a:fontRef idx="minor">
            <a:schemeClr val="dk1"/>
          </a:fontRef>
        </p:style>
        <p:txBody>
          <a:bodyPr wrap="square" rtlCol="0">
            <a:spAutoFit/>
          </a:bodyPr>
          <a:lstStyle/>
          <a:p>
            <a:pPr marL="0" lvl="1"/>
            <a:endParaRPr lang="en-GB" sz="2400" dirty="0" smtClean="0">
              <a:solidFill>
                <a:schemeClr val="accent2"/>
              </a:solidFill>
            </a:endParaRPr>
          </a:p>
          <a:p>
            <a:pPr marL="0" lvl="1"/>
            <a:endParaRPr lang="en-GB" sz="2400" dirty="0" smtClean="0">
              <a:solidFill>
                <a:schemeClr val="accent2"/>
              </a:solidFill>
            </a:endParaRPr>
          </a:p>
          <a:p>
            <a:pPr marL="0" lvl="1"/>
            <a:r>
              <a:rPr lang="en-GB" sz="2400" dirty="0" smtClean="0">
                <a:solidFill>
                  <a:srgbClr val="0F5494"/>
                </a:solidFill>
              </a:rPr>
              <a:t>What </a:t>
            </a:r>
            <a:r>
              <a:rPr lang="en-GB" sz="2400" dirty="0">
                <a:solidFill>
                  <a:srgbClr val="0F5494"/>
                </a:solidFill>
              </a:rPr>
              <a:t>do we </a:t>
            </a:r>
            <a:r>
              <a:rPr lang="en-GB" sz="2400" b="1" dirty="0">
                <a:solidFill>
                  <a:srgbClr val="0F5494"/>
                </a:solidFill>
              </a:rPr>
              <a:t>mean </a:t>
            </a:r>
            <a:r>
              <a:rPr lang="en-GB" sz="2400" dirty="0">
                <a:solidFill>
                  <a:srgbClr val="0F5494"/>
                </a:solidFill>
              </a:rPr>
              <a:t>by environment</a:t>
            </a:r>
            <a:r>
              <a:rPr lang="en-GB" sz="2400" dirty="0" smtClean="0">
                <a:solidFill>
                  <a:srgbClr val="0F5494"/>
                </a:solidFill>
              </a:rPr>
              <a:t>?</a:t>
            </a:r>
          </a:p>
          <a:p>
            <a:pPr marL="0" lvl="1"/>
            <a:endParaRPr lang="en-GB" sz="2400" dirty="0">
              <a:solidFill>
                <a:schemeClr val="accent2"/>
              </a:solidFill>
            </a:endParaRPr>
          </a:p>
          <a:p>
            <a:endParaRPr lang="da-DK" sz="1800" dirty="0" smtClean="0"/>
          </a:p>
        </p:txBody>
      </p:sp>
      <p:sp>
        <p:nvSpPr>
          <p:cNvPr id="7" name="TextBox 6"/>
          <p:cNvSpPr txBox="1"/>
          <p:nvPr/>
        </p:nvSpPr>
        <p:spPr>
          <a:xfrm>
            <a:off x="2982016" y="4299580"/>
            <a:ext cx="4333185" cy="2308324"/>
          </a:xfrm>
          <a:prstGeom prst="rect">
            <a:avLst/>
          </a:prstGeom>
          <a:ln w="9525"/>
        </p:spPr>
        <p:style>
          <a:lnRef idx="2">
            <a:schemeClr val="dk1"/>
          </a:lnRef>
          <a:fillRef idx="1">
            <a:schemeClr val="lt1"/>
          </a:fillRef>
          <a:effectRef idx="0">
            <a:schemeClr val="dk1"/>
          </a:effectRef>
          <a:fontRef idx="minor">
            <a:schemeClr val="dk1"/>
          </a:fontRef>
        </p:style>
        <p:txBody>
          <a:bodyPr wrap="square" rtlCol="0">
            <a:spAutoFit/>
          </a:bodyPr>
          <a:lstStyle/>
          <a:p>
            <a:pPr marL="0" lvl="1"/>
            <a:endParaRPr lang="en-GB" sz="2400" dirty="0" smtClean="0">
              <a:solidFill>
                <a:schemeClr val="accent2"/>
              </a:solidFill>
            </a:endParaRPr>
          </a:p>
          <a:p>
            <a:pPr marL="0" lvl="1"/>
            <a:endParaRPr lang="en-GB" sz="2400" dirty="0" smtClean="0">
              <a:solidFill>
                <a:schemeClr val="accent2"/>
              </a:solidFill>
            </a:endParaRPr>
          </a:p>
          <a:p>
            <a:pPr marL="0" lvl="1"/>
            <a:r>
              <a:rPr lang="en-GB" sz="2400" dirty="0" smtClean="0">
                <a:solidFill>
                  <a:srgbClr val="0F5494"/>
                </a:solidFill>
              </a:rPr>
              <a:t>What is the </a:t>
            </a:r>
            <a:r>
              <a:rPr lang="en-GB" sz="2400" b="1" dirty="0" smtClean="0">
                <a:solidFill>
                  <a:srgbClr val="0F5494"/>
                </a:solidFill>
              </a:rPr>
              <a:t>ecosystems services </a:t>
            </a:r>
            <a:r>
              <a:rPr lang="en-GB" sz="2400" dirty="0" smtClean="0">
                <a:solidFill>
                  <a:srgbClr val="0F5494"/>
                </a:solidFill>
              </a:rPr>
              <a:t> approach?</a:t>
            </a:r>
          </a:p>
          <a:p>
            <a:pPr marL="0" lvl="1"/>
            <a:endParaRPr lang="en-GB" sz="2400" dirty="0" smtClean="0">
              <a:solidFill>
                <a:schemeClr val="accent2"/>
              </a:solidFill>
            </a:endParaRPr>
          </a:p>
          <a:p>
            <a:pPr marL="0" lvl="1"/>
            <a:endParaRPr lang="en-GB" sz="2400" dirty="0">
              <a:solidFill>
                <a:schemeClr val="accent2"/>
              </a:solidFill>
            </a:endParaRPr>
          </a:p>
        </p:txBody>
      </p:sp>
      <p:pic>
        <p:nvPicPr>
          <p:cNvPr id="10" name="Picture 5" descr="Rochers_Costa_Rica_Locatelli"/>
          <p:cNvPicPr>
            <a:picLocks noChangeAspect="1" noChangeArrowheads="1"/>
          </p:cNvPicPr>
          <p:nvPr/>
        </p:nvPicPr>
        <p:blipFill rotWithShape="1">
          <a:blip r:embed="rId3" cstate="print"/>
          <a:srcRect b="28012"/>
          <a:stretch/>
        </p:blipFill>
        <p:spPr bwMode="auto">
          <a:xfrm rot="16200000">
            <a:off x="4497762" y="1368386"/>
            <a:ext cx="2224024" cy="3439882"/>
          </a:xfrm>
          <a:prstGeom prst="rect">
            <a:avLst/>
          </a:prstGeom>
          <a:noFill/>
          <a:ln w="9525">
            <a:noFill/>
            <a:miter lim="800000"/>
            <a:headEnd/>
            <a:tailEnd/>
          </a:ln>
        </p:spPr>
      </p:pic>
      <p:pic>
        <p:nvPicPr>
          <p:cNvPr id="5" name="Picture 4"/>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78973" y="4316450"/>
            <a:ext cx="2415959" cy="2291453"/>
          </a:xfrm>
          <a:prstGeom prst="rect">
            <a:avLst/>
          </a:prstGeom>
        </p:spPr>
      </p:pic>
      <p:pic>
        <p:nvPicPr>
          <p:cNvPr id="12" name="Picture 4" descr="suitcase.jpg"/>
          <p:cNvPicPr>
            <a:picLocks noChangeAspect="1"/>
          </p:cNvPicPr>
          <p:nvPr/>
        </p:nvPicPr>
        <p:blipFill>
          <a:blip r:embed="rId5" cstate="print"/>
          <a:srcRect/>
          <a:stretch>
            <a:fillRect/>
          </a:stretch>
        </p:blipFill>
        <p:spPr bwMode="auto">
          <a:xfrm>
            <a:off x="7480079" y="1141742"/>
            <a:ext cx="1407911" cy="89262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12700" y="1235888"/>
            <a:ext cx="8229600" cy="553998"/>
          </a:xfrm>
        </p:spPr>
        <p:txBody>
          <a:bodyPr>
            <a:spAutoFit/>
          </a:bodyPr>
          <a:lstStyle/>
          <a:p>
            <a:pPr indent="0" eaLnBrk="1" hangingPunct="1"/>
            <a:r>
              <a:rPr lang="en-GB" dirty="0" smtClean="0">
                <a:cs typeface="Tahoma" charset="0"/>
              </a:rPr>
              <a:t>The environment? </a:t>
            </a:r>
          </a:p>
        </p:txBody>
      </p:sp>
      <p:sp>
        <p:nvSpPr>
          <p:cNvPr id="539651" name="Rectangle 3"/>
          <p:cNvSpPr>
            <a:spLocks noGrp="1" noChangeArrowheads="1"/>
          </p:cNvSpPr>
          <p:nvPr>
            <p:ph type="body" sz="half" idx="1"/>
          </p:nvPr>
        </p:nvSpPr>
        <p:spPr>
          <a:xfrm>
            <a:off x="0" y="1873250"/>
            <a:ext cx="3048000" cy="4483279"/>
          </a:xfrm>
        </p:spPr>
        <p:txBody>
          <a:bodyPr>
            <a:spAutoFit/>
          </a:bodyPr>
          <a:lstStyle/>
          <a:p>
            <a:pPr algn="r" eaLnBrk="1" hangingPunct="1">
              <a:lnSpc>
                <a:spcPct val="80000"/>
              </a:lnSpc>
            </a:pPr>
            <a:r>
              <a:rPr lang="en-GB" sz="1600" dirty="0" smtClean="0">
                <a:cs typeface="Tahoma" charset="0"/>
              </a:rPr>
              <a:t>Rainforest </a:t>
            </a:r>
          </a:p>
          <a:p>
            <a:pPr algn="r" eaLnBrk="1" hangingPunct="1">
              <a:lnSpc>
                <a:spcPct val="80000"/>
              </a:lnSpc>
            </a:pPr>
            <a:r>
              <a:rPr lang="en-GB" sz="1600" dirty="0" smtClean="0">
                <a:cs typeface="Tahoma" charset="0"/>
              </a:rPr>
              <a:t>Climate change </a:t>
            </a:r>
          </a:p>
          <a:p>
            <a:pPr algn="r" eaLnBrk="1" hangingPunct="1">
              <a:lnSpc>
                <a:spcPct val="80000"/>
              </a:lnSpc>
            </a:pPr>
            <a:r>
              <a:rPr lang="en-GB" sz="1600" dirty="0" smtClean="0">
                <a:cs typeface="Tahoma" charset="0"/>
              </a:rPr>
              <a:t>Fish stocks </a:t>
            </a:r>
          </a:p>
          <a:p>
            <a:pPr algn="r" eaLnBrk="1" hangingPunct="1">
              <a:lnSpc>
                <a:spcPct val="80000"/>
              </a:lnSpc>
            </a:pPr>
            <a:r>
              <a:rPr lang="en-GB" sz="1600" dirty="0" smtClean="0">
                <a:cs typeface="Tahoma" charset="0"/>
              </a:rPr>
              <a:t>Waste management </a:t>
            </a:r>
          </a:p>
          <a:p>
            <a:pPr algn="r" eaLnBrk="1" hangingPunct="1">
              <a:lnSpc>
                <a:spcPct val="80000"/>
              </a:lnSpc>
            </a:pPr>
            <a:r>
              <a:rPr lang="en-GB" sz="1600" dirty="0" smtClean="0">
                <a:cs typeface="Tahoma" charset="0"/>
              </a:rPr>
              <a:t>Greenhouse gases</a:t>
            </a:r>
          </a:p>
          <a:p>
            <a:pPr algn="r" eaLnBrk="1" hangingPunct="1">
              <a:lnSpc>
                <a:spcPct val="80000"/>
              </a:lnSpc>
            </a:pPr>
            <a:r>
              <a:rPr lang="en-GB" sz="1600" dirty="0" smtClean="0">
                <a:cs typeface="Tahoma" charset="0"/>
              </a:rPr>
              <a:t>Pollution</a:t>
            </a:r>
          </a:p>
          <a:p>
            <a:pPr algn="r" eaLnBrk="1" hangingPunct="1">
              <a:lnSpc>
                <a:spcPct val="80000"/>
              </a:lnSpc>
            </a:pPr>
            <a:r>
              <a:rPr lang="en-GB" sz="1600" dirty="0" smtClean="0">
                <a:cs typeface="Tahoma" charset="0"/>
              </a:rPr>
              <a:t>Biodiversity</a:t>
            </a:r>
          </a:p>
          <a:p>
            <a:pPr algn="r" eaLnBrk="1" hangingPunct="1">
              <a:lnSpc>
                <a:spcPct val="80000"/>
              </a:lnSpc>
            </a:pPr>
            <a:r>
              <a:rPr lang="en-GB" sz="1600" dirty="0" smtClean="0">
                <a:cs typeface="Tahoma" charset="0"/>
              </a:rPr>
              <a:t>Energy</a:t>
            </a:r>
          </a:p>
          <a:p>
            <a:pPr algn="r" eaLnBrk="1" hangingPunct="1">
              <a:lnSpc>
                <a:spcPct val="80000"/>
              </a:lnSpc>
            </a:pPr>
            <a:r>
              <a:rPr lang="en-GB" sz="1600" dirty="0" smtClean="0">
                <a:cs typeface="Tahoma" charset="0"/>
              </a:rPr>
              <a:t>Water resources</a:t>
            </a:r>
          </a:p>
          <a:p>
            <a:pPr algn="r" eaLnBrk="1" hangingPunct="1">
              <a:lnSpc>
                <a:spcPct val="80000"/>
              </a:lnSpc>
            </a:pPr>
            <a:r>
              <a:rPr lang="en-GB" sz="1600" dirty="0" smtClean="0">
                <a:cs typeface="Tahoma" charset="0"/>
              </a:rPr>
              <a:t>Transport </a:t>
            </a:r>
          </a:p>
          <a:p>
            <a:pPr algn="r" eaLnBrk="1" hangingPunct="1">
              <a:lnSpc>
                <a:spcPct val="80000"/>
              </a:lnSpc>
            </a:pPr>
            <a:r>
              <a:rPr lang="en-GB" sz="1600" dirty="0" smtClean="0">
                <a:cs typeface="Tahoma" charset="0"/>
              </a:rPr>
              <a:t>Environmental health</a:t>
            </a:r>
          </a:p>
          <a:p>
            <a:pPr algn="r" eaLnBrk="1" hangingPunct="1">
              <a:lnSpc>
                <a:spcPct val="80000"/>
              </a:lnSpc>
            </a:pPr>
            <a:r>
              <a:rPr lang="en-GB" sz="1600" dirty="0" smtClean="0">
                <a:cs typeface="Tahoma" charset="0"/>
              </a:rPr>
              <a:t>Multilateral agreements </a:t>
            </a:r>
          </a:p>
          <a:p>
            <a:pPr algn="r" eaLnBrk="1" hangingPunct="1">
              <a:lnSpc>
                <a:spcPct val="80000"/>
              </a:lnSpc>
            </a:pPr>
            <a:r>
              <a:rPr lang="en-GB" sz="1600" dirty="0" smtClean="0">
                <a:cs typeface="Tahoma" charset="0"/>
              </a:rPr>
              <a:t>Ecology</a:t>
            </a:r>
          </a:p>
          <a:p>
            <a:pPr algn="r" eaLnBrk="1" hangingPunct="1">
              <a:lnSpc>
                <a:spcPct val="80000"/>
              </a:lnSpc>
            </a:pPr>
            <a:r>
              <a:rPr lang="en-GB" sz="1600" dirty="0" smtClean="0">
                <a:cs typeface="Tahoma" charset="0"/>
              </a:rPr>
              <a:t>Air quality</a:t>
            </a:r>
          </a:p>
          <a:p>
            <a:pPr algn="r" eaLnBrk="1" hangingPunct="1">
              <a:lnSpc>
                <a:spcPct val="80000"/>
              </a:lnSpc>
            </a:pPr>
            <a:r>
              <a:rPr lang="en-GB" sz="1600" dirty="0" smtClean="0">
                <a:cs typeface="Tahoma" charset="0"/>
              </a:rPr>
              <a:t>Endangered species </a:t>
            </a:r>
          </a:p>
          <a:p>
            <a:pPr algn="r" eaLnBrk="1" hangingPunct="1">
              <a:lnSpc>
                <a:spcPct val="80000"/>
              </a:lnSpc>
            </a:pPr>
            <a:r>
              <a:rPr lang="en-GB" sz="1600" dirty="0" smtClean="0">
                <a:cs typeface="Tahoma" charset="0"/>
              </a:rPr>
              <a:t>Noise pollution</a:t>
            </a:r>
          </a:p>
          <a:p>
            <a:pPr algn="r" eaLnBrk="1" hangingPunct="1">
              <a:lnSpc>
                <a:spcPct val="80000"/>
              </a:lnSpc>
            </a:pPr>
            <a:r>
              <a:rPr lang="en-GB" sz="1600" dirty="0" smtClean="0">
                <a:cs typeface="Tahoma" charset="0"/>
              </a:rPr>
              <a:t>Cultural heritage </a:t>
            </a:r>
          </a:p>
          <a:p>
            <a:pPr algn="r" eaLnBrk="1" hangingPunct="1">
              <a:lnSpc>
                <a:spcPct val="80000"/>
              </a:lnSpc>
            </a:pPr>
            <a:r>
              <a:rPr lang="en-GB" sz="1600" dirty="0" smtClean="0">
                <a:cs typeface="Tahoma" charset="0"/>
              </a:rPr>
              <a:t>Carbon trading </a:t>
            </a:r>
          </a:p>
        </p:txBody>
      </p:sp>
      <p:sp>
        <p:nvSpPr>
          <p:cNvPr id="539652" name="Rectangle 4"/>
          <p:cNvSpPr>
            <a:spLocks noGrp="1" noChangeArrowheads="1"/>
          </p:cNvSpPr>
          <p:nvPr>
            <p:ph type="body" sz="half" idx="2"/>
          </p:nvPr>
        </p:nvSpPr>
        <p:spPr>
          <a:xfrm>
            <a:off x="5867400" y="1893888"/>
            <a:ext cx="2517775" cy="4187813"/>
          </a:xfrm>
        </p:spPr>
        <p:txBody>
          <a:bodyPr>
            <a:spAutoFit/>
          </a:bodyPr>
          <a:lstStyle/>
          <a:p>
            <a:pPr eaLnBrk="1" hangingPunct="1">
              <a:lnSpc>
                <a:spcPct val="80000"/>
              </a:lnSpc>
            </a:pPr>
            <a:r>
              <a:rPr lang="en-GB" sz="1600" dirty="0" smtClean="0">
                <a:cs typeface="Tahoma" charset="0"/>
              </a:rPr>
              <a:t>Clean Development Mechanism </a:t>
            </a:r>
          </a:p>
          <a:p>
            <a:pPr eaLnBrk="1" hangingPunct="1">
              <a:lnSpc>
                <a:spcPct val="80000"/>
              </a:lnSpc>
            </a:pPr>
            <a:r>
              <a:rPr lang="en-GB" sz="1600" dirty="0" smtClean="0">
                <a:cs typeface="Tahoma" charset="0"/>
              </a:rPr>
              <a:t>Recycling </a:t>
            </a:r>
          </a:p>
          <a:p>
            <a:pPr eaLnBrk="1" hangingPunct="1">
              <a:lnSpc>
                <a:spcPct val="80000"/>
              </a:lnSpc>
            </a:pPr>
            <a:r>
              <a:rPr lang="en-GB" sz="1600" dirty="0" smtClean="0">
                <a:cs typeface="Tahoma" charset="0"/>
              </a:rPr>
              <a:t>Desertification</a:t>
            </a:r>
          </a:p>
          <a:p>
            <a:pPr eaLnBrk="1" hangingPunct="1">
              <a:lnSpc>
                <a:spcPct val="80000"/>
              </a:lnSpc>
            </a:pPr>
            <a:r>
              <a:rPr lang="en-GB" sz="1600" dirty="0" smtClean="0">
                <a:cs typeface="Tahoma" charset="0"/>
              </a:rPr>
              <a:t>Polluter pays</a:t>
            </a:r>
          </a:p>
          <a:p>
            <a:pPr eaLnBrk="1" hangingPunct="1">
              <a:lnSpc>
                <a:spcPct val="80000"/>
              </a:lnSpc>
            </a:pPr>
            <a:r>
              <a:rPr lang="en-GB" sz="1600" dirty="0" smtClean="0">
                <a:cs typeface="Tahoma" charset="0"/>
              </a:rPr>
              <a:t>Green Parties</a:t>
            </a:r>
          </a:p>
          <a:p>
            <a:pPr eaLnBrk="1" hangingPunct="1">
              <a:lnSpc>
                <a:spcPct val="80000"/>
              </a:lnSpc>
            </a:pPr>
            <a:r>
              <a:rPr lang="en-GB" sz="1600" dirty="0" smtClean="0">
                <a:cs typeface="Tahoma" charset="0"/>
              </a:rPr>
              <a:t>Soil conservation </a:t>
            </a:r>
          </a:p>
          <a:p>
            <a:pPr eaLnBrk="1" hangingPunct="1">
              <a:lnSpc>
                <a:spcPct val="80000"/>
              </a:lnSpc>
            </a:pPr>
            <a:r>
              <a:rPr lang="en-GB" sz="1600" dirty="0" smtClean="0">
                <a:cs typeface="Tahoma" charset="0"/>
              </a:rPr>
              <a:t>Ozone layer</a:t>
            </a:r>
          </a:p>
          <a:p>
            <a:pPr eaLnBrk="1" hangingPunct="1">
              <a:lnSpc>
                <a:spcPct val="80000"/>
              </a:lnSpc>
            </a:pPr>
            <a:r>
              <a:rPr lang="en-GB" sz="1600" dirty="0" smtClean="0">
                <a:cs typeface="Tahoma" charset="0"/>
              </a:rPr>
              <a:t>Green taxation </a:t>
            </a:r>
          </a:p>
          <a:p>
            <a:pPr eaLnBrk="1" hangingPunct="1">
              <a:lnSpc>
                <a:spcPct val="80000"/>
              </a:lnSpc>
            </a:pPr>
            <a:r>
              <a:rPr lang="en-GB" sz="1600" dirty="0" smtClean="0">
                <a:cs typeface="Tahoma" charset="0"/>
              </a:rPr>
              <a:t>Eco-tourism </a:t>
            </a:r>
          </a:p>
          <a:p>
            <a:pPr eaLnBrk="1" hangingPunct="1">
              <a:lnSpc>
                <a:spcPct val="80000"/>
              </a:lnSpc>
            </a:pPr>
            <a:r>
              <a:rPr lang="en-GB" sz="1600" dirty="0" smtClean="0">
                <a:cs typeface="Tahoma" charset="0"/>
              </a:rPr>
              <a:t>Protected areas</a:t>
            </a:r>
          </a:p>
          <a:p>
            <a:pPr eaLnBrk="1" hangingPunct="1">
              <a:lnSpc>
                <a:spcPct val="80000"/>
              </a:lnSpc>
            </a:pPr>
            <a:r>
              <a:rPr lang="en-GB" sz="1600" dirty="0" smtClean="0">
                <a:cs typeface="Tahoma" charset="0"/>
              </a:rPr>
              <a:t>Organic production </a:t>
            </a:r>
          </a:p>
          <a:p>
            <a:pPr eaLnBrk="1" hangingPunct="1">
              <a:lnSpc>
                <a:spcPct val="80000"/>
              </a:lnSpc>
            </a:pPr>
            <a:r>
              <a:rPr lang="en-GB" sz="1600" dirty="0" smtClean="0">
                <a:cs typeface="Tahoma" charset="0"/>
              </a:rPr>
              <a:t>Urban issues </a:t>
            </a:r>
          </a:p>
          <a:p>
            <a:pPr eaLnBrk="1" hangingPunct="1">
              <a:lnSpc>
                <a:spcPct val="80000"/>
              </a:lnSpc>
            </a:pPr>
            <a:r>
              <a:rPr lang="en-GB" sz="1600" dirty="0" smtClean="0">
                <a:cs typeface="Tahoma" charset="0"/>
              </a:rPr>
              <a:t>Eco-activists</a:t>
            </a:r>
          </a:p>
          <a:p>
            <a:pPr eaLnBrk="1" hangingPunct="1">
              <a:lnSpc>
                <a:spcPct val="80000"/>
              </a:lnSpc>
            </a:pPr>
            <a:r>
              <a:rPr lang="en-GB" sz="1600" dirty="0" err="1" smtClean="0">
                <a:cs typeface="Tahoma" charset="0"/>
              </a:rPr>
              <a:t>GMOs</a:t>
            </a:r>
            <a:r>
              <a:rPr lang="en-GB" sz="1600" dirty="0" smtClean="0">
                <a:cs typeface="Tahoma" charset="0"/>
              </a:rPr>
              <a:t> </a:t>
            </a:r>
          </a:p>
          <a:p>
            <a:pPr eaLnBrk="1" hangingPunct="1">
              <a:lnSpc>
                <a:spcPct val="80000"/>
              </a:lnSpc>
            </a:pPr>
            <a:r>
              <a:rPr lang="en-GB" sz="1600" dirty="0" smtClean="0">
                <a:cs typeface="Tahoma" charset="0"/>
              </a:rPr>
              <a:t>Religion</a:t>
            </a:r>
          </a:p>
          <a:p>
            <a:pPr eaLnBrk="1" hangingPunct="1">
              <a:lnSpc>
                <a:spcPct val="80000"/>
              </a:lnSpc>
            </a:pPr>
            <a:r>
              <a:rPr lang="en-GB" sz="1600" dirty="0" smtClean="0">
                <a:cs typeface="Tahoma" charset="0"/>
              </a:rPr>
              <a:t>etc.</a:t>
            </a:r>
          </a:p>
        </p:txBody>
      </p:sp>
      <p:pic>
        <p:nvPicPr>
          <p:cNvPr id="9221" name="Picture 5" descr="Rochers_Costa_Rica_Locatelli"/>
          <p:cNvPicPr>
            <a:picLocks noChangeAspect="1" noChangeArrowheads="1"/>
          </p:cNvPicPr>
          <p:nvPr/>
        </p:nvPicPr>
        <p:blipFill>
          <a:blip r:embed="rId3" cstate="print"/>
          <a:srcRect/>
          <a:stretch>
            <a:fillRect/>
          </a:stretch>
        </p:blipFill>
        <p:spPr bwMode="auto">
          <a:xfrm>
            <a:off x="3276600" y="2124075"/>
            <a:ext cx="2700338" cy="3971925"/>
          </a:xfrm>
          <a:prstGeom prst="rect">
            <a:avLst/>
          </a:prstGeom>
          <a:noFill/>
          <a:ln w="9525">
            <a:noFill/>
            <a:miter lim="800000"/>
            <a:headEnd/>
            <a:tailEnd/>
          </a:ln>
        </p:spPr>
      </p:pic>
      <p:sp>
        <p:nvSpPr>
          <p:cNvPr id="9222" name="Text Box 6"/>
          <p:cNvSpPr txBox="1">
            <a:spLocks noChangeArrowheads="1"/>
          </p:cNvSpPr>
          <p:nvPr/>
        </p:nvSpPr>
        <p:spPr bwMode="auto">
          <a:xfrm>
            <a:off x="3059113" y="5226050"/>
            <a:ext cx="3241675" cy="215900"/>
          </a:xfrm>
          <a:prstGeom prst="rect">
            <a:avLst/>
          </a:prstGeom>
          <a:noFill/>
          <a:ln w="9525">
            <a:noFill/>
            <a:miter lim="800000"/>
            <a:headEnd/>
            <a:tailEnd/>
          </a:ln>
        </p:spPr>
        <p:txBody>
          <a:bodyPr>
            <a:spAutoFit/>
          </a:bodyPr>
          <a:lstStyle/>
          <a:p>
            <a:pPr algn="ctr"/>
            <a:r>
              <a:rPr lang="fr-BE" sz="800">
                <a:solidFill>
                  <a:srgbClr val="2D8B2F"/>
                </a:solidFill>
              </a:rPr>
              <a:t>© Bruno Locatelli, 2005</a:t>
            </a:r>
          </a:p>
        </p:txBody>
      </p:sp>
      <p:sp>
        <p:nvSpPr>
          <p:cNvPr id="9223" name="Espace réservé du numéro de diapositive 8"/>
          <p:cNvSpPr>
            <a:spLocks noGrp="1"/>
          </p:cNvSpPr>
          <p:nvPr>
            <p:ph type="sldNum" sz="quarter" idx="12"/>
          </p:nvPr>
        </p:nvSpPr>
        <p:spPr>
          <a:xfrm>
            <a:off x="8153400" y="6172200"/>
            <a:ext cx="522288" cy="400050"/>
          </a:xfrm>
          <a:noFill/>
        </p:spPr>
        <p:txBody>
          <a:bodyPr anchor="b"/>
          <a:lstStyle/>
          <a:p>
            <a:pPr eaLnBrk="0" hangingPunct="0">
              <a:lnSpc>
                <a:spcPts val="1400"/>
              </a:lnSpc>
            </a:pPr>
            <a:fld id="{E81D2A17-F60F-4050-9EF5-2AB08CD2F577}" type="slidenum">
              <a:rPr lang="fr-FR" smtClean="0">
                <a:latin typeface="Verdana" charset="0"/>
              </a:rPr>
              <a:pPr eaLnBrk="0" hangingPunct="0">
                <a:lnSpc>
                  <a:spcPts val="1400"/>
                </a:lnSpc>
              </a:pPr>
              <a:t>6</a:t>
            </a:fld>
            <a:endParaRPr lang="fr-FR" smtClean="0">
              <a:latin typeface="Verdana" charset="0"/>
            </a:endParaRPr>
          </a:p>
        </p:txBody>
      </p:sp>
      <p:sp>
        <p:nvSpPr>
          <p:cNvPr id="2" name="TextBox 1"/>
          <p:cNvSpPr txBox="1"/>
          <p:nvPr/>
        </p:nvSpPr>
        <p:spPr>
          <a:xfrm>
            <a:off x="4548045" y="1414463"/>
            <a:ext cx="4595955" cy="276999"/>
          </a:xfrm>
          <a:prstGeom prst="rect">
            <a:avLst/>
          </a:prstGeom>
          <a:noFill/>
        </p:spPr>
        <p:txBody>
          <a:bodyPr wrap="none" rtlCol="0">
            <a:spAutoFit/>
          </a:bodyPr>
          <a:lstStyle/>
          <a:p>
            <a:r>
              <a:rPr lang="en-GB" dirty="0" smtClean="0"/>
              <a:t>Write  on up to 3 cards what environment means for you</a:t>
            </a:r>
            <a:endParaRPr lang="en-GB"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539651">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39651">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39651">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39651">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39651">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39651">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39651">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39651">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39651">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39651">
                                            <p:txEl>
                                              <p:pRg st="9" end="9"/>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39651">
                                            <p:txEl>
                                              <p:pRg st="10" end="10"/>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39651">
                                            <p:txEl>
                                              <p:pRg st="11" end="11"/>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39651">
                                            <p:txEl>
                                              <p:pRg st="12" end="12"/>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39651">
                                            <p:txEl>
                                              <p:pRg st="13" end="13"/>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39651">
                                            <p:txEl>
                                              <p:pRg st="14" end="14"/>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39651">
                                            <p:txEl>
                                              <p:pRg st="15" end="15"/>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539651">
                                            <p:txEl>
                                              <p:pRg st="16" end="16"/>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539651">
                                            <p:txEl>
                                              <p:pRg st="17" end="17"/>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39652">
                                            <p:txEl>
                                              <p:pRg st="0" end="0"/>
                                            </p:tx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539652">
                                            <p:txEl>
                                              <p:pRg st="1" end="1"/>
                                            </p:txEl>
                                          </p:spTgt>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539652">
                                            <p:txEl>
                                              <p:pRg st="2" end="2"/>
                                            </p:txEl>
                                          </p:spTgt>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539652">
                                            <p:txEl>
                                              <p:pRg st="3" end="3"/>
                                            </p:txEl>
                                          </p:spTgt>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539652">
                                            <p:txEl>
                                              <p:pRg st="4" end="4"/>
                                            </p:txEl>
                                          </p:spTgt>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539652">
                                            <p:txEl>
                                              <p:pRg st="5" end="5"/>
                                            </p:txEl>
                                          </p:spTgt>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539652">
                                            <p:txEl>
                                              <p:pRg st="6" end="6"/>
                                            </p:txEl>
                                          </p:spTgt>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539652">
                                            <p:txEl>
                                              <p:pRg st="7" end="7"/>
                                            </p:txEl>
                                          </p:spTgt>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539652">
                                            <p:txEl>
                                              <p:pRg st="8" end="8"/>
                                            </p:txEl>
                                          </p:spTgt>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539652">
                                            <p:txEl>
                                              <p:pRg st="9" end="9"/>
                                            </p:txEl>
                                          </p:spTgt>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539652">
                                            <p:txEl>
                                              <p:pRg st="10" end="10"/>
                                            </p:txEl>
                                          </p:spTgt>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539652">
                                            <p:txEl>
                                              <p:pRg st="11" end="11"/>
                                            </p:txEl>
                                          </p:spTgt>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539652">
                                            <p:txEl>
                                              <p:pRg st="12" end="12"/>
                                            </p:txEl>
                                          </p:spTgt>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539652">
                                            <p:txEl>
                                              <p:pRg st="13" end="13"/>
                                            </p:txEl>
                                          </p:spTgt>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539652">
                                            <p:txEl>
                                              <p:pRg st="14" end="14"/>
                                            </p:txEl>
                                          </p:spTgt>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539652">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9651" grpId="0" build="p"/>
      <p:bldP spid="539652" grpId="0" build="p"/>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0" y="1207314"/>
            <a:ext cx="9144000" cy="553998"/>
          </a:xfrm>
        </p:spPr>
        <p:txBody>
          <a:bodyPr>
            <a:spAutoFit/>
          </a:bodyPr>
          <a:lstStyle/>
          <a:p>
            <a:pPr indent="0" eaLnBrk="1" hangingPunct="1"/>
            <a:r>
              <a:rPr lang="en-GB" dirty="0" smtClean="0"/>
              <a:t>Ecosystem services</a:t>
            </a:r>
          </a:p>
        </p:txBody>
      </p:sp>
      <p:sp>
        <p:nvSpPr>
          <p:cNvPr id="454659" name="Rectangle 3"/>
          <p:cNvSpPr>
            <a:spLocks noChangeArrowheads="1"/>
          </p:cNvSpPr>
          <p:nvPr/>
        </p:nvSpPr>
        <p:spPr bwMode="auto">
          <a:xfrm>
            <a:off x="457200" y="1879600"/>
            <a:ext cx="3611563" cy="4248150"/>
          </a:xfrm>
          <a:prstGeom prst="rect">
            <a:avLst/>
          </a:prstGeom>
          <a:solidFill>
            <a:schemeClr val="bg1"/>
          </a:solidFill>
          <a:ln w="12700">
            <a:solidFill>
              <a:schemeClr val="accent2"/>
            </a:solidFill>
            <a:miter lim="800000"/>
            <a:headEnd type="none" w="sm" len="sm"/>
            <a:tailEnd type="none" w="sm" len="sm"/>
          </a:ln>
          <a:effectLst>
            <a:outerShdw dist="127000" dir="2399993" algn="tl" rotWithShape="0">
              <a:schemeClr val="bg2">
                <a:alpha val="50000"/>
              </a:schemeClr>
            </a:outerShdw>
          </a:effectLst>
        </p:spPr>
        <p:txBody>
          <a:bodyPr wrap="none" anchor="ctr"/>
          <a:lstStyle/>
          <a:p>
            <a:pPr algn="ctr" eaLnBrk="0" hangingPunct="0">
              <a:defRPr/>
            </a:pPr>
            <a:r>
              <a:rPr lang="en-GB" sz="2700" b="1" dirty="0"/>
              <a:t>Supporting</a:t>
            </a:r>
          </a:p>
          <a:p>
            <a:pPr algn="ctr" eaLnBrk="0" hangingPunct="0">
              <a:defRPr/>
            </a:pPr>
            <a:r>
              <a:rPr lang="en-GB" sz="2700" dirty="0"/>
              <a:t>Nutrient cycling</a:t>
            </a:r>
          </a:p>
          <a:p>
            <a:pPr algn="ctr" eaLnBrk="0" hangingPunct="0">
              <a:defRPr/>
            </a:pPr>
            <a:r>
              <a:rPr lang="en-GB" sz="2700" dirty="0"/>
              <a:t>Soil formation</a:t>
            </a:r>
          </a:p>
          <a:p>
            <a:pPr algn="ctr" eaLnBrk="0" hangingPunct="0">
              <a:defRPr/>
            </a:pPr>
            <a:r>
              <a:rPr lang="en-GB" sz="2700" dirty="0"/>
              <a:t>Primary production…</a:t>
            </a:r>
          </a:p>
        </p:txBody>
      </p:sp>
      <p:sp>
        <p:nvSpPr>
          <p:cNvPr id="454660" name="Rectangle 4"/>
          <p:cNvSpPr>
            <a:spLocks noChangeArrowheads="1"/>
          </p:cNvSpPr>
          <p:nvPr/>
        </p:nvSpPr>
        <p:spPr bwMode="auto">
          <a:xfrm>
            <a:off x="4427538" y="1879600"/>
            <a:ext cx="4392612" cy="1223963"/>
          </a:xfrm>
          <a:prstGeom prst="rect">
            <a:avLst/>
          </a:prstGeom>
          <a:solidFill>
            <a:schemeClr val="bg1"/>
          </a:solidFill>
          <a:ln w="12700">
            <a:solidFill>
              <a:schemeClr val="accent2"/>
            </a:solidFill>
            <a:miter lim="800000"/>
            <a:headEnd type="none" w="sm" len="sm"/>
            <a:tailEnd type="none" w="sm" len="sm"/>
          </a:ln>
          <a:effectLst>
            <a:outerShdw dist="127000" dir="2399993" algn="tl" rotWithShape="0">
              <a:schemeClr val="bg2">
                <a:alpha val="50000"/>
              </a:schemeClr>
            </a:outerShdw>
          </a:effectLst>
        </p:spPr>
        <p:txBody>
          <a:bodyPr wrap="none" anchor="ctr"/>
          <a:lstStyle/>
          <a:p>
            <a:pPr algn="ctr" eaLnBrk="0" hangingPunct="0">
              <a:defRPr/>
            </a:pPr>
            <a:r>
              <a:rPr lang="en-GB" sz="2400" b="1" dirty="0" smtClean="0"/>
              <a:t>Provisioning</a:t>
            </a:r>
          </a:p>
        </p:txBody>
      </p:sp>
      <p:sp>
        <p:nvSpPr>
          <p:cNvPr id="11269" name="Text Box 10"/>
          <p:cNvSpPr txBox="1">
            <a:spLocks noChangeArrowheads="1"/>
          </p:cNvSpPr>
          <p:nvPr/>
        </p:nvSpPr>
        <p:spPr bwMode="auto">
          <a:xfrm>
            <a:off x="457200" y="6224588"/>
            <a:ext cx="8001000" cy="461962"/>
          </a:xfrm>
          <a:prstGeom prst="rect">
            <a:avLst/>
          </a:prstGeom>
          <a:noFill/>
          <a:ln w="12700">
            <a:noFill/>
            <a:miter lim="800000"/>
            <a:headEnd type="none" w="sm" len="sm"/>
            <a:tailEnd type="none" w="sm" len="sm"/>
          </a:ln>
        </p:spPr>
        <p:txBody>
          <a:bodyPr>
            <a:spAutoFit/>
          </a:bodyPr>
          <a:lstStyle/>
          <a:p>
            <a:pPr eaLnBrk="0" hangingPunct="0">
              <a:spcBef>
                <a:spcPct val="50000"/>
              </a:spcBef>
            </a:pPr>
            <a:r>
              <a:rPr lang="en-GB" b="1" dirty="0"/>
              <a:t>Source: Millennium Ecosystem Assessment (2005) – </a:t>
            </a:r>
            <a:r>
              <a:rPr lang="en-GB" b="1" i="1" dirty="0"/>
              <a:t>Living Beyond Our Means: Natural Assets and Human Well-being</a:t>
            </a:r>
            <a:r>
              <a:rPr lang="en-GB" b="1" dirty="0"/>
              <a:t>, Statement from the Board, p</a:t>
            </a:r>
            <a:r>
              <a:rPr lang="en-GB" b="1" dirty="0" smtClean="0"/>
              <a:t>.7</a:t>
            </a:r>
            <a:r>
              <a:rPr lang="en-GB" b="1" dirty="0" smtClean="0">
                <a:latin typeface="Tahoma" charset="0"/>
              </a:rPr>
              <a:t> </a:t>
            </a:r>
            <a:endParaRPr lang="en-GB" b="1" dirty="0">
              <a:latin typeface="Tahoma" charset="0"/>
            </a:endParaRPr>
          </a:p>
        </p:txBody>
      </p:sp>
      <p:sp>
        <p:nvSpPr>
          <p:cNvPr id="454661" name="Rectangle 5"/>
          <p:cNvSpPr>
            <a:spLocks noChangeArrowheads="1"/>
          </p:cNvSpPr>
          <p:nvPr/>
        </p:nvSpPr>
        <p:spPr bwMode="auto">
          <a:xfrm>
            <a:off x="4427538" y="3319463"/>
            <a:ext cx="4392612" cy="1258887"/>
          </a:xfrm>
          <a:prstGeom prst="rect">
            <a:avLst/>
          </a:prstGeom>
          <a:solidFill>
            <a:schemeClr val="bg1"/>
          </a:solidFill>
          <a:ln w="12700">
            <a:solidFill>
              <a:schemeClr val="accent2"/>
            </a:solidFill>
            <a:miter lim="800000"/>
            <a:headEnd type="none" w="sm" len="sm"/>
            <a:tailEnd type="none" w="sm" len="sm"/>
          </a:ln>
          <a:effectLst>
            <a:outerShdw dist="127000" dir="2399993" algn="tl" rotWithShape="0">
              <a:schemeClr val="bg2">
                <a:alpha val="50000"/>
              </a:schemeClr>
            </a:outerShdw>
          </a:effectLst>
        </p:spPr>
        <p:txBody>
          <a:bodyPr wrap="none" anchor="ctr"/>
          <a:lstStyle/>
          <a:p>
            <a:pPr algn="ctr" eaLnBrk="0" hangingPunct="0">
              <a:defRPr/>
            </a:pPr>
            <a:r>
              <a:rPr lang="en-GB" sz="2400" b="1" dirty="0" smtClean="0"/>
              <a:t>Regulating</a:t>
            </a:r>
            <a:endParaRPr lang="en-GB" sz="2400" b="1" dirty="0"/>
          </a:p>
        </p:txBody>
      </p:sp>
      <p:sp>
        <p:nvSpPr>
          <p:cNvPr id="454662" name="Rectangle 6"/>
          <p:cNvSpPr>
            <a:spLocks noChangeArrowheads="1"/>
          </p:cNvSpPr>
          <p:nvPr/>
        </p:nvSpPr>
        <p:spPr bwMode="auto">
          <a:xfrm>
            <a:off x="4427538" y="4832350"/>
            <a:ext cx="4392612" cy="1295400"/>
          </a:xfrm>
          <a:prstGeom prst="rect">
            <a:avLst/>
          </a:prstGeom>
          <a:solidFill>
            <a:schemeClr val="bg1"/>
          </a:solidFill>
          <a:ln w="12700">
            <a:solidFill>
              <a:schemeClr val="accent2"/>
            </a:solidFill>
            <a:miter lim="800000"/>
            <a:headEnd type="none" w="sm" len="sm"/>
            <a:tailEnd type="none" w="sm" len="sm"/>
          </a:ln>
          <a:effectLst>
            <a:outerShdw dist="127000" dir="2399993" algn="tl" rotWithShape="0">
              <a:schemeClr val="bg2">
                <a:alpha val="50000"/>
              </a:schemeClr>
            </a:outerShdw>
          </a:effectLst>
        </p:spPr>
        <p:txBody>
          <a:bodyPr wrap="none" anchor="ctr"/>
          <a:lstStyle/>
          <a:p>
            <a:pPr algn="ctr" eaLnBrk="0" hangingPunct="0">
              <a:defRPr/>
            </a:pPr>
            <a:r>
              <a:rPr lang="en-GB" sz="2400" b="1" dirty="0" smtClean="0"/>
              <a:t>Cultural</a:t>
            </a:r>
            <a:endParaRPr lang="en-GB" sz="2400" b="1" dirty="0"/>
          </a:p>
        </p:txBody>
      </p:sp>
      <p:sp>
        <p:nvSpPr>
          <p:cNvPr id="454663" name="AutoShape 7"/>
          <p:cNvSpPr>
            <a:spLocks noChangeArrowheads="1"/>
          </p:cNvSpPr>
          <p:nvPr/>
        </p:nvSpPr>
        <p:spPr bwMode="auto">
          <a:xfrm>
            <a:off x="3708400" y="2319338"/>
            <a:ext cx="792163" cy="323850"/>
          </a:xfrm>
          <a:prstGeom prst="rightArrow">
            <a:avLst>
              <a:gd name="adj1" fmla="val 50000"/>
              <a:gd name="adj2" fmla="val 61152"/>
            </a:avLst>
          </a:prstGeom>
          <a:solidFill>
            <a:schemeClr val="accent5"/>
          </a:solidFill>
          <a:ln w="12700">
            <a:solidFill>
              <a:schemeClr val="tx1"/>
            </a:solidFill>
            <a:miter lim="800000"/>
            <a:headEnd type="none" w="sm" len="sm"/>
            <a:tailEnd type="none" w="sm" len="sm"/>
          </a:ln>
        </p:spPr>
        <p:txBody>
          <a:bodyPr wrap="none" anchor="ctr"/>
          <a:lstStyle/>
          <a:p>
            <a:pPr algn="ctr"/>
            <a:endParaRPr lang="en-US"/>
          </a:p>
        </p:txBody>
      </p:sp>
      <p:sp>
        <p:nvSpPr>
          <p:cNvPr id="454664" name="AutoShape 8"/>
          <p:cNvSpPr>
            <a:spLocks noChangeArrowheads="1"/>
          </p:cNvSpPr>
          <p:nvPr/>
        </p:nvSpPr>
        <p:spPr bwMode="auto">
          <a:xfrm>
            <a:off x="3708400" y="3784600"/>
            <a:ext cx="792163" cy="323850"/>
          </a:xfrm>
          <a:prstGeom prst="rightArrow">
            <a:avLst>
              <a:gd name="adj1" fmla="val 50000"/>
              <a:gd name="adj2" fmla="val 61152"/>
            </a:avLst>
          </a:prstGeom>
          <a:solidFill>
            <a:schemeClr val="accent5"/>
          </a:solidFill>
          <a:ln w="12700">
            <a:solidFill>
              <a:schemeClr val="tx1"/>
            </a:solidFill>
            <a:miter lim="800000"/>
            <a:headEnd type="none" w="sm" len="sm"/>
            <a:tailEnd type="none" w="sm" len="sm"/>
          </a:ln>
        </p:spPr>
        <p:txBody>
          <a:bodyPr wrap="none" anchor="ctr"/>
          <a:lstStyle/>
          <a:p>
            <a:pPr algn="ctr"/>
            <a:endParaRPr lang="en-US"/>
          </a:p>
        </p:txBody>
      </p:sp>
      <p:sp>
        <p:nvSpPr>
          <p:cNvPr id="454665" name="AutoShape 9"/>
          <p:cNvSpPr>
            <a:spLocks noChangeArrowheads="1"/>
          </p:cNvSpPr>
          <p:nvPr/>
        </p:nvSpPr>
        <p:spPr bwMode="auto">
          <a:xfrm>
            <a:off x="3708400" y="5260975"/>
            <a:ext cx="792163" cy="323850"/>
          </a:xfrm>
          <a:prstGeom prst="rightArrow">
            <a:avLst>
              <a:gd name="adj1" fmla="val 50000"/>
              <a:gd name="adj2" fmla="val 61152"/>
            </a:avLst>
          </a:prstGeom>
          <a:solidFill>
            <a:schemeClr val="accent5"/>
          </a:solidFill>
          <a:ln w="12700">
            <a:solidFill>
              <a:schemeClr val="tx1"/>
            </a:solidFill>
            <a:miter lim="800000"/>
            <a:headEnd type="none" w="sm" len="sm"/>
            <a:tailEnd type="none" w="sm" len="sm"/>
          </a:ln>
        </p:spPr>
        <p:txBody>
          <a:bodyPr wrap="none" anchor="ctr"/>
          <a:lstStyle/>
          <a:p>
            <a:pPr algn="ctr"/>
            <a:endParaRPr lang="en-US"/>
          </a:p>
        </p:txBody>
      </p:sp>
      <p:sp>
        <p:nvSpPr>
          <p:cNvPr id="2" name="Slide Number Placeholder 1"/>
          <p:cNvSpPr>
            <a:spLocks noGrp="1"/>
          </p:cNvSpPr>
          <p:nvPr>
            <p:ph type="sldNum" sz="quarter" idx="12"/>
          </p:nvPr>
        </p:nvSpPr>
        <p:spPr/>
        <p:txBody>
          <a:bodyPr/>
          <a:lstStyle/>
          <a:p>
            <a:pPr>
              <a:defRPr/>
            </a:pPr>
            <a:fld id="{916DAE1D-D462-48BA-9F61-E8A0C1C51B5A}" type="slidenum">
              <a:rPr lang="en-GB" smtClean="0"/>
              <a:pPr>
                <a:defRPr/>
              </a:pPr>
              <a:t>7</a:t>
            </a:fld>
            <a:endParaRPr lang="en-GB"/>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5465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54659">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54659">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54659">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5466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5466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5466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54661"/>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5466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546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4660" grpId="0" animBg="1"/>
      <p:bldP spid="454661" grpId="0" animBg="1"/>
      <p:bldP spid="454662" grpId="0" animBg="1"/>
      <p:bldP spid="454663" grpId="0" animBg="1"/>
      <p:bldP spid="454664" grpId="0" animBg="1"/>
      <p:bldP spid="45466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0AD28D7E-D476-4DCA-ADF6-176CB3ACEA03}" type="slidenum">
              <a:rPr lang="en-GB" smtClean="0"/>
              <a:pPr>
                <a:defRPr/>
              </a:pPr>
              <a:t>8</a:t>
            </a:fld>
            <a:endParaRPr lang="en-GB"/>
          </a:p>
        </p:txBody>
      </p:sp>
      <p:graphicFrame>
        <p:nvGraphicFramePr>
          <p:cNvPr id="4" name="Diagram 3"/>
          <p:cNvGraphicFramePr/>
          <p:nvPr>
            <p:extLst>
              <p:ext uri="{D42A27DB-BD31-4B8C-83A1-F6EECF244321}">
                <p14:modId xmlns:p14="http://schemas.microsoft.com/office/powerpoint/2010/main" xmlns="" val="1475261659"/>
              </p:ext>
            </p:extLst>
          </p:nvPr>
        </p:nvGraphicFramePr>
        <p:xfrm>
          <a:off x="-1074057" y="1106713"/>
          <a:ext cx="9144000" cy="54610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4" descr="suitcase.jpg"/>
          <p:cNvPicPr>
            <a:picLocks noChangeAspect="1"/>
          </p:cNvPicPr>
          <p:nvPr/>
        </p:nvPicPr>
        <p:blipFill>
          <a:blip r:embed="rId8" cstate="print"/>
          <a:srcRect/>
          <a:stretch>
            <a:fillRect/>
          </a:stretch>
        </p:blipFill>
        <p:spPr bwMode="auto">
          <a:xfrm>
            <a:off x="7480079" y="1141742"/>
            <a:ext cx="1407911" cy="892628"/>
          </a:xfrm>
          <a:prstGeom prst="rect">
            <a:avLst/>
          </a:prstGeom>
          <a:noFill/>
          <a:ln w="9525">
            <a:noFill/>
            <a:miter lim="800000"/>
            <a:headEnd/>
            <a:tailEnd/>
          </a:ln>
        </p:spPr>
      </p:pic>
    </p:spTree>
    <p:extLst>
      <p:ext uri="{BB962C8B-B14F-4D97-AF65-F5344CB8AC3E}">
        <p14:creationId xmlns:p14="http://schemas.microsoft.com/office/powerpoint/2010/main" xmlns="" val="19432901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3" cstate="print"/>
          <a:srcRect/>
          <a:stretch>
            <a:fillRect/>
          </a:stretch>
        </p:blipFill>
        <p:spPr bwMode="auto">
          <a:xfrm>
            <a:off x="506198" y="1844675"/>
            <a:ext cx="7360545" cy="4456113"/>
          </a:xfrm>
          <a:prstGeom prst="rect">
            <a:avLst/>
          </a:prstGeom>
          <a:noFill/>
          <a:ln w="9525">
            <a:noFill/>
            <a:miter lim="800000"/>
            <a:headEnd/>
            <a:tailEnd/>
          </a:ln>
        </p:spPr>
      </p:pic>
      <p:sp>
        <p:nvSpPr>
          <p:cNvPr id="27651" name="Text Box 3"/>
          <p:cNvSpPr txBox="1">
            <a:spLocks noChangeArrowheads="1"/>
          </p:cNvSpPr>
          <p:nvPr/>
        </p:nvSpPr>
        <p:spPr bwMode="auto">
          <a:xfrm>
            <a:off x="1154113" y="6345238"/>
            <a:ext cx="5976937" cy="276999"/>
          </a:xfrm>
          <a:prstGeom prst="rect">
            <a:avLst/>
          </a:prstGeom>
          <a:noFill/>
          <a:ln w="9525">
            <a:noFill/>
            <a:miter lim="800000"/>
            <a:headEnd/>
            <a:tailEnd/>
          </a:ln>
        </p:spPr>
        <p:txBody>
          <a:bodyPr>
            <a:spAutoFit/>
          </a:bodyPr>
          <a:lstStyle/>
          <a:p>
            <a:pPr eaLnBrk="0" hangingPunct="0">
              <a:spcBef>
                <a:spcPct val="50000"/>
              </a:spcBef>
            </a:pPr>
            <a:r>
              <a:rPr lang="en-US" b="1" dirty="0"/>
              <a:t>Source: IPCC WGI Ch.1 (Somerville et al., 2007a, </a:t>
            </a:r>
            <a:r>
              <a:rPr lang="en-US" b="1" dirty="0" err="1"/>
              <a:t>p</a:t>
            </a:r>
            <a:r>
              <a:rPr lang="en-US" b="1" dirty="0"/>
              <a:t>. 115)</a:t>
            </a:r>
          </a:p>
        </p:txBody>
      </p:sp>
      <p:sp>
        <p:nvSpPr>
          <p:cNvPr id="27652" name="Rectangle 2"/>
          <p:cNvSpPr>
            <a:spLocks noChangeArrowheads="1"/>
          </p:cNvSpPr>
          <p:nvPr/>
        </p:nvSpPr>
        <p:spPr bwMode="auto">
          <a:xfrm>
            <a:off x="9525" y="1245414"/>
            <a:ext cx="8713788" cy="553998"/>
          </a:xfrm>
          <a:prstGeom prst="rect">
            <a:avLst/>
          </a:prstGeom>
          <a:noFill/>
          <a:ln w="9525">
            <a:noFill/>
            <a:miter lim="800000"/>
            <a:headEnd/>
            <a:tailEnd/>
          </a:ln>
        </p:spPr>
        <p:txBody>
          <a:bodyPr anchor="ctr">
            <a:spAutoFit/>
          </a:bodyPr>
          <a:lstStyle/>
          <a:p>
            <a:pPr marL="1588" indent="-1588"/>
            <a:r>
              <a:rPr lang="en-GB" sz="3000" b="1" dirty="0">
                <a:solidFill>
                  <a:schemeClr val="accent2"/>
                </a:solidFill>
              </a:rPr>
              <a:t>	   </a:t>
            </a:r>
            <a:r>
              <a:rPr lang="en-GB" sz="3000" b="1" dirty="0"/>
              <a:t>The (enhanced) greenhouse effect </a:t>
            </a:r>
          </a:p>
        </p:txBody>
      </p:sp>
      <p:sp>
        <p:nvSpPr>
          <p:cNvPr id="2" name="Slide Number Placeholder 1"/>
          <p:cNvSpPr>
            <a:spLocks noGrp="1"/>
          </p:cNvSpPr>
          <p:nvPr>
            <p:ph type="sldNum" sz="quarter" idx="12"/>
          </p:nvPr>
        </p:nvSpPr>
        <p:spPr/>
        <p:txBody>
          <a:bodyPr/>
          <a:lstStyle/>
          <a:p>
            <a:pPr>
              <a:defRPr/>
            </a:pPr>
            <a:fld id="{916DAE1D-D462-48BA-9F61-E8A0C1C51B5A}" type="slidenum">
              <a:rPr lang="en-GB" smtClean="0"/>
              <a:pPr>
                <a:defRPr/>
              </a:pPr>
              <a:t>9</a:t>
            </a:fld>
            <a:endParaRPr lang="en-GB"/>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lide_Master">
  <a:themeElements>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lide_Master">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1200" b="0" i="0" u="none" strike="noStrike" cap="none" normalizeH="0" baseline="0" smtClean="0">
            <a:ln>
              <a:noFill/>
            </a:ln>
            <a:solidFill>
              <a:srgbClr val="0F5494"/>
            </a:solidFill>
            <a:effectLst/>
            <a:latin typeface="Verdan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1200" b="0" i="0" u="none" strike="noStrike" cap="none" normalizeH="0" baseline="0" smtClean="0">
            <a:ln>
              <a:noFill/>
            </a:ln>
            <a:solidFill>
              <a:srgbClr val="0F5494"/>
            </a:solidFill>
            <a:effectLst/>
            <a:latin typeface="Verdana" pitchFamily="34" charset="0"/>
          </a:defRPr>
        </a:defPPr>
      </a:lstStyle>
    </a:lnDef>
  </a:objectDefaults>
  <a:extraClrSchemeLst>
    <a:extraClrScheme>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lide_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lide_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lide_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lide_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lide_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lide_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lide_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lide_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lide_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lide_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lide_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Slide_Master">
  <a:themeElements>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lide_Master">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1200" b="0" i="0" u="none" strike="noStrike" cap="none" normalizeH="0" baseline="0" smtClean="0">
            <a:ln>
              <a:noFill/>
            </a:ln>
            <a:solidFill>
              <a:srgbClr val="0F5494"/>
            </a:solidFill>
            <a:effectLst/>
            <a:latin typeface="Verdan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1200" b="0" i="0" u="none" strike="noStrike" cap="none" normalizeH="0" baseline="0" smtClean="0">
            <a:ln>
              <a:noFill/>
            </a:ln>
            <a:solidFill>
              <a:srgbClr val="0F5494"/>
            </a:solidFill>
            <a:effectLst/>
            <a:latin typeface="Verdana" pitchFamily="34" charset="0"/>
          </a:defRPr>
        </a:defPPr>
      </a:lstStyle>
    </a:lnDef>
  </a:objectDefaults>
  <a:extraClrSchemeLst>
    <a:extraClrScheme>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lide_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lide_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lide_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lide_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lide_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lide_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lide_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lide_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lide_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lide_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lide_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6227</TotalTime>
  <Words>4129</Words>
  <Application>Microsoft Office PowerPoint</Application>
  <PresentationFormat>Affichage à l'écran (4:3)</PresentationFormat>
  <Paragraphs>724</Paragraphs>
  <Slides>37</Slides>
  <Notes>37</Notes>
  <HiddenSlides>0</HiddenSlides>
  <MMClips>0</MMClips>
  <ScaleCrop>false</ScaleCrop>
  <HeadingPairs>
    <vt:vector size="4" baseType="variant">
      <vt:variant>
        <vt:lpstr>Thème</vt:lpstr>
      </vt:variant>
      <vt:variant>
        <vt:i4>2</vt:i4>
      </vt:variant>
      <vt:variant>
        <vt:lpstr>Titres des diapositives</vt:lpstr>
      </vt:variant>
      <vt:variant>
        <vt:i4>37</vt:i4>
      </vt:variant>
    </vt:vector>
  </HeadingPairs>
  <TitlesOfParts>
    <vt:vector size="39" baseType="lpstr">
      <vt:lpstr>Slide_Master</vt:lpstr>
      <vt:lpstr>1_Slide_Master</vt:lpstr>
      <vt:lpstr>Diapositive 1</vt:lpstr>
      <vt:lpstr>Structure</vt:lpstr>
      <vt:lpstr>Activity 1: Climate change &amp; Environment &amp; Green Economy &amp; Sustainable development -   What do all the terms mean ?</vt:lpstr>
      <vt:lpstr>Concepts</vt:lpstr>
      <vt:lpstr>Concepts: Environment</vt:lpstr>
      <vt:lpstr>The environment? </vt:lpstr>
      <vt:lpstr>Ecosystem services</vt:lpstr>
      <vt:lpstr>Diapositive 8</vt:lpstr>
      <vt:lpstr>Diapositive 9</vt:lpstr>
      <vt:lpstr>Diapositive 10</vt:lpstr>
      <vt:lpstr>Consequences &amp; conceptual terms </vt:lpstr>
      <vt:lpstr>Diapositive 12</vt:lpstr>
      <vt:lpstr>Diapositive 13</vt:lpstr>
      <vt:lpstr>Diapositive 14</vt:lpstr>
      <vt:lpstr>Diapositive 15</vt:lpstr>
      <vt:lpstr>Diapositive 16</vt:lpstr>
      <vt:lpstr>Green Economy Principles  (Based on UN DESA 2012)</vt:lpstr>
      <vt:lpstr>Sustainable Development =  Green Economy?</vt:lpstr>
      <vt:lpstr>Key Elements of a Green Economy Transformation</vt:lpstr>
      <vt:lpstr> EXAMPLES OF GREEN ECONOMY SECTORS</vt:lpstr>
      <vt:lpstr>EXAMPLES OF GREEN ECONOMY PRODUCTIVE SECTORS AND MARKETS</vt:lpstr>
      <vt:lpstr>Diapositive 22</vt:lpstr>
      <vt:lpstr>Concepts: Integration/mainstreaming</vt:lpstr>
      <vt:lpstr>What have we learnt so far?</vt:lpstr>
      <vt:lpstr>Integration: drivers and incentives  </vt:lpstr>
      <vt:lpstr>Integration: barriers and disincentives</vt:lpstr>
      <vt:lpstr>Effective integration and organisations</vt:lpstr>
      <vt:lpstr>Effective Mainstreaming Institutional factors of importance</vt:lpstr>
      <vt:lpstr>Diapositive 29</vt:lpstr>
      <vt:lpstr>Module 1- Recap of main messages</vt:lpstr>
      <vt:lpstr>Resources</vt:lpstr>
      <vt:lpstr>Optional slides</vt:lpstr>
      <vt:lpstr>Definitions: Sustainable development - Environment</vt:lpstr>
      <vt:lpstr>Definitions: Climate change</vt:lpstr>
      <vt:lpstr>Sustainable development</vt:lpstr>
      <vt:lpstr>Definitions: Green economy</vt:lpstr>
      <vt:lpstr>Integration tools and approaches</vt:lpstr>
    </vt:vector>
  </TitlesOfParts>
  <Company>European Commission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Eric Buhl-Nielsen</dc:creator>
  <cp:lastModifiedBy> </cp:lastModifiedBy>
  <cp:revision>305</cp:revision>
  <cp:lastPrinted>2012-08-09T09:35:47Z</cp:lastPrinted>
  <dcterms:created xsi:type="dcterms:W3CDTF">2013-05-15T09:45:02Z</dcterms:created>
  <dcterms:modified xsi:type="dcterms:W3CDTF">2013-12-06T08:15:49Z</dcterms:modified>
</cp:coreProperties>
</file>