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58" r:id="rId2"/>
    <p:sldId id="437" r:id="rId3"/>
    <p:sldId id="418" r:id="rId4"/>
    <p:sldId id="419" r:id="rId5"/>
    <p:sldId id="451" r:id="rId6"/>
    <p:sldId id="452" r:id="rId7"/>
    <p:sldId id="420" r:id="rId8"/>
    <p:sldId id="453" r:id="rId9"/>
    <p:sldId id="391" r:id="rId10"/>
    <p:sldId id="447" r:id="rId11"/>
    <p:sldId id="442" r:id="rId12"/>
    <p:sldId id="370" r:id="rId13"/>
    <p:sldId id="445" r:id="rId14"/>
    <p:sldId id="443" r:id="rId15"/>
    <p:sldId id="377" r:id="rId16"/>
    <p:sldId id="444" r:id="rId17"/>
    <p:sldId id="380" r:id="rId18"/>
    <p:sldId id="446" r:id="rId19"/>
    <p:sldId id="381" r:id="rId20"/>
    <p:sldId id="382" r:id="rId21"/>
    <p:sldId id="383" r:id="rId22"/>
    <p:sldId id="426" r:id="rId23"/>
    <p:sldId id="427" r:id="rId24"/>
    <p:sldId id="428" r:id="rId25"/>
    <p:sldId id="429" r:id="rId26"/>
    <p:sldId id="431" r:id="rId27"/>
    <p:sldId id="432" r:id="rId28"/>
    <p:sldId id="421" r:id="rId29"/>
    <p:sldId id="422" r:id="rId30"/>
    <p:sldId id="439" r:id="rId31"/>
    <p:sldId id="440" r:id="rId32"/>
  </p:sldIdLst>
  <p:sldSz cx="9144000" cy="6858000" type="screen4x3"/>
  <p:notesSz cx="6805613" cy="99441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Arial" pitchFamily="34" charset="0"/>
      </a:defRPr>
    </a:lvl1pPr>
    <a:lvl2pPr marL="457200" algn="l" rtl="0" fontAlgn="base">
      <a:spcBef>
        <a:spcPct val="0"/>
      </a:spcBef>
      <a:spcAft>
        <a:spcPct val="0"/>
      </a:spcAft>
      <a:defRPr sz="1200" kern="1200">
        <a:solidFill>
          <a:srgbClr val="0F5494"/>
        </a:solidFill>
        <a:latin typeface="Verdana" pitchFamily="34" charset="0"/>
        <a:ea typeface="+mn-ea"/>
        <a:cs typeface="Arial" pitchFamily="34" charset="0"/>
      </a:defRPr>
    </a:lvl2pPr>
    <a:lvl3pPr marL="914400" algn="l" rtl="0" fontAlgn="base">
      <a:spcBef>
        <a:spcPct val="0"/>
      </a:spcBef>
      <a:spcAft>
        <a:spcPct val="0"/>
      </a:spcAft>
      <a:defRPr sz="1200" kern="1200">
        <a:solidFill>
          <a:srgbClr val="0F5494"/>
        </a:solidFill>
        <a:latin typeface="Verdana" pitchFamily="34" charset="0"/>
        <a:ea typeface="+mn-ea"/>
        <a:cs typeface="Arial" pitchFamily="34" charset="0"/>
      </a:defRPr>
    </a:lvl3pPr>
    <a:lvl4pPr marL="1371600" algn="l" rtl="0" fontAlgn="base">
      <a:spcBef>
        <a:spcPct val="0"/>
      </a:spcBef>
      <a:spcAft>
        <a:spcPct val="0"/>
      </a:spcAft>
      <a:defRPr sz="1200" kern="1200">
        <a:solidFill>
          <a:srgbClr val="0F5494"/>
        </a:solidFill>
        <a:latin typeface="Verdana" pitchFamily="34" charset="0"/>
        <a:ea typeface="+mn-ea"/>
        <a:cs typeface="Arial" pitchFamily="34" charset="0"/>
      </a:defRPr>
    </a:lvl4pPr>
    <a:lvl5pPr marL="1828800" algn="l" rtl="0" fontAlgn="base">
      <a:spcBef>
        <a:spcPct val="0"/>
      </a:spcBef>
      <a:spcAft>
        <a:spcPct val="0"/>
      </a:spcAft>
      <a:defRPr sz="1200" kern="1200">
        <a:solidFill>
          <a:srgbClr val="0F5494"/>
        </a:solidFill>
        <a:latin typeface="Verdana" pitchFamily="34" charset="0"/>
        <a:ea typeface="+mn-ea"/>
        <a:cs typeface="Arial" pitchFamily="34" charset="0"/>
      </a:defRPr>
    </a:lvl5pPr>
    <a:lvl6pPr marL="2286000" algn="l" defTabSz="914400" rtl="0" eaLnBrk="1" latinLnBrk="0" hangingPunct="1">
      <a:defRPr sz="1200" kern="1200">
        <a:solidFill>
          <a:srgbClr val="0F5494"/>
        </a:solidFill>
        <a:latin typeface="Verdana" pitchFamily="34" charset="0"/>
        <a:ea typeface="+mn-ea"/>
        <a:cs typeface="Arial" pitchFamily="34" charset="0"/>
      </a:defRPr>
    </a:lvl6pPr>
    <a:lvl7pPr marL="2743200" algn="l" defTabSz="914400" rtl="0" eaLnBrk="1" latinLnBrk="0" hangingPunct="1">
      <a:defRPr sz="1200" kern="1200">
        <a:solidFill>
          <a:srgbClr val="0F5494"/>
        </a:solidFill>
        <a:latin typeface="Verdana" pitchFamily="34" charset="0"/>
        <a:ea typeface="+mn-ea"/>
        <a:cs typeface="Arial" pitchFamily="34" charset="0"/>
      </a:defRPr>
    </a:lvl7pPr>
    <a:lvl8pPr marL="3200400" algn="l" defTabSz="914400" rtl="0" eaLnBrk="1" latinLnBrk="0" hangingPunct="1">
      <a:defRPr sz="1200" kern="1200">
        <a:solidFill>
          <a:srgbClr val="0F5494"/>
        </a:solidFill>
        <a:latin typeface="Verdana" pitchFamily="34" charset="0"/>
        <a:ea typeface="+mn-ea"/>
        <a:cs typeface="Arial" pitchFamily="34" charset="0"/>
      </a:defRPr>
    </a:lvl8pPr>
    <a:lvl9pPr marL="3657600" algn="l" defTabSz="914400" rtl="0" eaLnBrk="1" latinLnBrk="0" hangingPunct="1">
      <a:defRPr sz="1200" kern="1200">
        <a:solidFill>
          <a:srgbClr val="0F5494"/>
        </a:solidFill>
        <a:latin typeface="Verdana"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 CONINCK Sophie (DEVCO)" initials="DCS(" lastIdx="48" clrIdx="0"/>
  <p:cmAuthor id="1" name="eric" initials="e"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99"/>
    <a:srgbClr val="3166CF"/>
    <a:srgbClr val="FFFFDB"/>
    <a:srgbClr val="33CC33"/>
    <a:srgbClr val="009900"/>
    <a:srgbClr val="00FF00"/>
    <a:srgbClr val="00FF99"/>
    <a:srgbClr val="FCFFC5"/>
    <a:srgbClr val="FFD62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22" autoAdjust="0"/>
    <p:restoredTop sz="92466" autoAdjust="0"/>
  </p:normalViewPr>
  <p:slideViewPr>
    <p:cSldViewPr>
      <p:cViewPr>
        <p:scale>
          <a:sx n="90" d="100"/>
          <a:sy n="90" d="100"/>
        </p:scale>
        <p:origin x="-324" y="-72"/>
      </p:cViewPr>
      <p:guideLst>
        <p:guide orient="horz" pos="27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2736" y="-76"/>
      </p:cViewPr>
      <p:guideLst>
        <p:guide orient="horz" pos="3131"/>
        <p:guide pos="214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a:solidFill>
                  <a:schemeClr val="tx1"/>
                </a:solidFill>
                <a:latin typeface="Arial" pitchFamily="34" charset="0"/>
                <a:cs typeface="+mn-cs"/>
              </a:defRPr>
            </a:lvl1pPr>
          </a:lstStyle>
          <a:p>
            <a:pPr>
              <a:defRPr/>
            </a:pPr>
            <a:endParaRPr lang="en-GB"/>
          </a:p>
        </p:txBody>
      </p:sp>
      <p:sp>
        <p:nvSpPr>
          <p:cNvPr id="37891" name="Rectangle 3"/>
          <p:cNvSpPr>
            <a:spLocks noGrp="1" noChangeArrowheads="1"/>
          </p:cNvSpPr>
          <p:nvPr>
            <p:ph type="dt" sz="quarter" idx="1"/>
          </p:nvPr>
        </p:nvSpPr>
        <p:spPr bwMode="auto">
          <a:xfrm>
            <a:off x="3854183"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a:solidFill>
                  <a:schemeClr val="tx1"/>
                </a:solidFill>
                <a:latin typeface="Arial" pitchFamily="34" charset="0"/>
                <a:cs typeface="+mn-cs"/>
              </a:defRPr>
            </a:lvl1pPr>
          </a:lstStyle>
          <a:p>
            <a:pPr>
              <a:defRPr/>
            </a:pPr>
            <a:endParaRPr lang="en-GB"/>
          </a:p>
        </p:txBody>
      </p:sp>
      <p:sp>
        <p:nvSpPr>
          <p:cNvPr id="37892" name="Rectangle 4"/>
          <p:cNvSpPr>
            <a:spLocks noGrp="1" noChangeArrowheads="1"/>
          </p:cNvSpPr>
          <p:nvPr>
            <p:ph type="ftr" sz="quarter" idx="2"/>
          </p:nvPr>
        </p:nvSpPr>
        <p:spPr bwMode="auto">
          <a:xfrm>
            <a:off x="0"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a:solidFill>
                  <a:schemeClr val="tx1"/>
                </a:solidFill>
                <a:latin typeface="Arial" pitchFamily="34" charset="0"/>
                <a:cs typeface="+mn-cs"/>
              </a:defRPr>
            </a:lvl1pPr>
          </a:lstStyle>
          <a:p>
            <a:pPr>
              <a:defRPr/>
            </a:pPr>
            <a:endParaRPr lang="en-GB"/>
          </a:p>
        </p:txBody>
      </p:sp>
      <p:sp>
        <p:nvSpPr>
          <p:cNvPr id="37893" name="Rectangle 5"/>
          <p:cNvSpPr>
            <a:spLocks noGrp="1" noChangeArrowheads="1"/>
          </p:cNvSpPr>
          <p:nvPr>
            <p:ph type="sldNum" sz="quarter" idx="3"/>
          </p:nvPr>
        </p:nvSpPr>
        <p:spPr bwMode="auto">
          <a:xfrm>
            <a:off x="3854183"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a:solidFill>
                  <a:schemeClr val="tx1"/>
                </a:solidFill>
                <a:latin typeface="Arial" pitchFamily="34" charset="0"/>
                <a:cs typeface="+mn-cs"/>
              </a:defRPr>
            </a:lvl1pPr>
          </a:lstStyle>
          <a:p>
            <a:pPr>
              <a:defRPr/>
            </a:pPr>
            <a:fld id="{08F9EC2D-143D-4615-ACA6-737F35B0AC82}" type="slidenum">
              <a:rPr lang="en-GB"/>
              <a:pPr>
                <a:defRPr/>
              </a:pPr>
              <a:t>‹N°›</a:t>
            </a:fld>
            <a:endParaRPr lang="en-GB" dirty="0"/>
          </a:p>
        </p:txBody>
      </p:sp>
    </p:spTree>
    <p:extLst>
      <p:ext uri="{BB962C8B-B14F-4D97-AF65-F5344CB8AC3E}">
        <p14:creationId xmlns:p14="http://schemas.microsoft.com/office/powerpoint/2010/main" xmlns="" val="4137545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a:solidFill>
                  <a:schemeClr val="tx1"/>
                </a:solidFill>
                <a:latin typeface="Arial" pitchFamily="34" charset="0"/>
                <a:cs typeface="+mn-cs"/>
              </a:defRPr>
            </a:lvl1pPr>
          </a:lstStyle>
          <a:p>
            <a:pPr>
              <a:defRPr/>
            </a:pPr>
            <a:endParaRPr lang="en-GB"/>
          </a:p>
        </p:txBody>
      </p:sp>
      <p:sp>
        <p:nvSpPr>
          <p:cNvPr id="36867" name="Rectangle 3"/>
          <p:cNvSpPr>
            <a:spLocks noGrp="1" noChangeArrowheads="1"/>
          </p:cNvSpPr>
          <p:nvPr>
            <p:ph type="dt" idx="1"/>
          </p:nvPr>
        </p:nvSpPr>
        <p:spPr bwMode="auto">
          <a:xfrm>
            <a:off x="3854183"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a:solidFill>
                  <a:schemeClr val="tx1"/>
                </a:solidFill>
                <a:latin typeface="Arial" pitchFamily="34" charset="0"/>
                <a:cs typeface="+mn-cs"/>
              </a:defRPr>
            </a:lvl1pPr>
          </a:lstStyle>
          <a:p>
            <a:pPr>
              <a:defRPr/>
            </a:pPr>
            <a:endParaRPr lang="en-GB"/>
          </a:p>
        </p:txBody>
      </p:sp>
      <p:sp>
        <p:nvSpPr>
          <p:cNvPr id="53252"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9" name="Rectangle 5"/>
          <p:cNvSpPr>
            <a:spLocks noGrp="1" noChangeArrowheads="1"/>
          </p:cNvSpPr>
          <p:nvPr>
            <p:ph type="body" sz="quarter" idx="3"/>
          </p:nvPr>
        </p:nvSpPr>
        <p:spPr bwMode="auto">
          <a:xfrm>
            <a:off x="680244" y="4723170"/>
            <a:ext cx="5445126" cy="447508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a:solidFill>
                  <a:schemeClr val="tx1"/>
                </a:solidFill>
                <a:latin typeface="Arial" pitchFamily="34"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54183"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a:solidFill>
                  <a:schemeClr val="tx1"/>
                </a:solidFill>
                <a:latin typeface="Arial" pitchFamily="34" charset="0"/>
                <a:cs typeface="+mn-cs"/>
              </a:defRPr>
            </a:lvl1pPr>
          </a:lstStyle>
          <a:p>
            <a:pPr>
              <a:defRPr/>
            </a:pPr>
            <a:fld id="{F72DA950-D101-47F4-825E-A80F6D2BE7D0}" type="slidenum">
              <a:rPr lang="en-GB"/>
              <a:pPr>
                <a:defRPr/>
              </a:pPr>
              <a:t>‹N°›</a:t>
            </a:fld>
            <a:endParaRPr lang="en-GB" dirty="0"/>
          </a:p>
        </p:txBody>
      </p:sp>
    </p:spTree>
    <p:extLst>
      <p:ext uri="{BB962C8B-B14F-4D97-AF65-F5344CB8AC3E}">
        <p14:creationId xmlns:p14="http://schemas.microsoft.com/office/powerpoint/2010/main" xmlns="" val="2778596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F72DA950-D101-47F4-825E-A80F6D2BE7D0}" type="slidenum">
              <a:rPr lang="en-GB" smtClean="0"/>
              <a:pPr>
                <a:defRPr/>
              </a:pPr>
              <a:t>1</a:t>
            </a:fld>
            <a:endParaRPr lang="en-GB" dirty="0"/>
          </a:p>
        </p:txBody>
      </p:sp>
    </p:spTree>
    <p:extLst>
      <p:ext uri="{BB962C8B-B14F-4D97-AF65-F5344CB8AC3E}">
        <p14:creationId xmlns:p14="http://schemas.microsoft.com/office/powerpoint/2010/main" xmlns="" val="968079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pPr>
              <a:defRPr/>
            </a:pPr>
            <a:fld id="{F72DA950-D101-47F4-825E-A80F6D2BE7D0}" type="slidenum">
              <a:rPr lang="en-GB" smtClean="0"/>
              <a:pPr>
                <a:defRPr/>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919163" y="746125"/>
            <a:ext cx="4970462" cy="3729038"/>
          </a:xfrm>
          <a:ln/>
        </p:spPr>
      </p:sp>
      <p:sp>
        <p:nvSpPr>
          <p:cNvPr id="70659" name="Rectangle 3"/>
          <p:cNvSpPr>
            <a:spLocks noGrp="1" noChangeArrowheads="1"/>
          </p:cNvSpPr>
          <p:nvPr>
            <p:ph type="body" idx="1"/>
          </p:nvPr>
        </p:nvSpPr>
        <p:spPr>
          <a:xfrm>
            <a:off x="907522" y="4723170"/>
            <a:ext cx="4990571" cy="447508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Basically convey message that the EU "orchestra" is loud and strong and composed of a wide array of complementary instruments. Challenge: Bringing this together – "same hymn sheet" etc…</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endParaRPr lang="en-US" dirty="0" smtClean="0">
              <a:ea typeface="ＭＳ Ｐゴシック" pitchFamily="34" charset="-128"/>
            </a:endParaRPr>
          </a:p>
        </p:txBody>
      </p:sp>
      <p:sp>
        <p:nvSpPr>
          <p:cNvPr id="38916" name="Espace réservé du pied de page 4"/>
          <p:cNvSpPr>
            <a:spLocks noGrp="1"/>
          </p:cNvSpPr>
          <p:nvPr>
            <p:ph type="ftr" sz="quarter" idx="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4064" indent="-286179" eaLnBrk="0" hangingPunct="0">
              <a:defRPr sz="1200">
                <a:solidFill>
                  <a:srgbClr val="0F5494"/>
                </a:solidFill>
                <a:latin typeface="Verdana" pitchFamily="34" charset="0"/>
              </a:defRPr>
            </a:lvl2pPr>
            <a:lvl3pPr marL="1144715" indent="-228943" eaLnBrk="0" hangingPunct="0">
              <a:defRPr sz="1200">
                <a:solidFill>
                  <a:srgbClr val="0F5494"/>
                </a:solidFill>
                <a:latin typeface="Verdana" pitchFamily="34" charset="0"/>
              </a:defRPr>
            </a:lvl3pPr>
            <a:lvl4pPr marL="1602600" indent="-228943" eaLnBrk="0" hangingPunct="0">
              <a:defRPr sz="1200">
                <a:solidFill>
                  <a:srgbClr val="0F5494"/>
                </a:solidFill>
                <a:latin typeface="Verdana" pitchFamily="34" charset="0"/>
              </a:defRPr>
            </a:lvl4pPr>
            <a:lvl5pPr marL="2060486" indent="-228943" eaLnBrk="0" hangingPunct="0">
              <a:defRPr sz="1200">
                <a:solidFill>
                  <a:srgbClr val="0F5494"/>
                </a:solidFill>
                <a:latin typeface="Verdana" pitchFamily="34" charset="0"/>
              </a:defRPr>
            </a:lvl5pPr>
            <a:lvl6pPr marL="2518372" indent="-228943" eaLnBrk="0" fontAlgn="base" hangingPunct="0">
              <a:spcBef>
                <a:spcPct val="0"/>
              </a:spcBef>
              <a:spcAft>
                <a:spcPct val="0"/>
              </a:spcAft>
              <a:defRPr sz="1200">
                <a:solidFill>
                  <a:srgbClr val="0F5494"/>
                </a:solidFill>
                <a:latin typeface="Verdana" pitchFamily="34" charset="0"/>
              </a:defRPr>
            </a:lvl6pPr>
            <a:lvl7pPr marL="2976258" indent="-228943" eaLnBrk="0" fontAlgn="base" hangingPunct="0">
              <a:spcBef>
                <a:spcPct val="0"/>
              </a:spcBef>
              <a:spcAft>
                <a:spcPct val="0"/>
              </a:spcAft>
              <a:defRPr sz="1200">
                <a:solidFill>
                  <a:srgbClr val="0F5494"/>
                </a:solidFill>
                <a:latin typeface="Verdana" pitchFamily="34" charset="0"/>
              </a:defRPr>
            </a:lvl7pPr>
            <a:lvl8pPr marL="3434144" indent="-228943" eaLnBrk="0" fontAlgn="base" hangingPunct="0">
              <a:spcBef>
                <a:spcPct val="0"/>
              </a:spcBef>
              <a:spcAft>
                <a:spcPct val="0"/>
              </a:spcAft>
              <a:defRPr sz="1200">
                <a:solidFill>
                  <a:srgbClr val="0F5494"/>
                </a:solidFill>
                <a:latin typeface="Verdana" pitchFamily="34" charset="0"/>
              </a:defRPr>
            </a:lvl8pPr>
            <a:lvl9pPr marL="3892029" indent="-228943"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marL="228943" indent="-228943">
              <a:defRPr/>
            </a:pPr>
            <a:endParaRPr lang="da-DK" dirty="0" smtClean="0"/>
          </a:p>
        </p:txBody>
      </p:sp>
      <p:sp>
        <p:nvSpPr>
          <p:cNvPr id="46084"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4064" indent="-286179" eaLnBrk="0" hangingPunct="0">
              <a:defRPr sz="1200">
                <a:solidFill>
                  <a:srgbClr val="0F5494"/>
                </a:solidFill>
                <a:latin typeface="Verdana" pitchFamily="34" charset="0"/>
              </a:defRPr>
            </a:lvl2pPr>
            <a:lvl3pPr marL="1144715" indent="-228943" eaLnBrk="0" hangingPunct="0">
              <a:defRPr sz="1200">
                <a:solidFill>
                  <a:srgbClr val="0F5494"/>
                </a:solidFill>
                <a:latin typeface="Verdana" pitchFamily="34" charset="0"/>
              </a:defRPr>
            </a:lvl3pPr>
            <a:lvl4pPr marL="1602600" indent="-228943" eaLnBrk="0" hangingPunct="0">
              <a:defRPr sz="1200">
                <a:solidFill>
                  <a:srgbClr val="0F5494"/>
                </a:solidFill>
                <a:latin typeface="Verdana" pitchFamily="34" charset="0"/>
              </a:defRPr>
            </a:lvl4pPr>
            <a:lvl5pPr marL="2060486" indent="-228943" eaLnBrk="0" hangingPunct="0">
              <a:defRPr sz="1200">
                <a:solidFill>
                  <a:srgbClr val="0F5494"/>
                </a:solidFill>
                <a:latin typeface="Verdana" pitchFamily="34" charset="0"/>
              </a:defRPr>
            </a:lvl5pPr>
            <a:lvl6pPr marL="2518372" indent="-228943" eaLnBrk="0" fontAlgn="base" hangingPunct="0">
              <a:spcBef>
                <a:spcPct val="0"/>
              </a:spcBef>
              <a:spcAft>
                <a:spcPct val="0"/>
              </a:spcAft>
              <a:defRPr sz="1200">
                <a:solidFill>
                  <a:srgbClr val="0F5494"/>
                </a:solidFill>
                <a:latin typeface="Verdana" pitchFamily="34" charset="0"/>
              </a:defRPr>
            </a:lvl6pPr>
            <a:lvl7pPr marL="2976258" indent="-228943" eaLnBrk="0" fontAlgn="base" hangingPunct="0">
              <a:spcBef>
                <a:spcPct val="0"/>
              </a:spcBef>
              <a:spcAft>
                <a:spcPct val="0"/>
              </a:spcAft>
              <a:defRPr sz="1200">
                <a:solidFill>
                  <a:srgbClr val="0F5494"/>
                </a:solidFill>
                <a:latin typeface="Verdana" pitchFamily="34" charset="0"/>
              </a:defRPr>
            </a:lvl7pPr>
            <a:lvl8pPr marL="3434144" indent="-228943" eaLnBrk="0" fontAlgn="base" hangingPunct="0">
              <a:spcBef>
                <a:spcPct val="0"/>
              </a:spcBef>
              <a:spcAft>
                <a:spcPct val="0"/>
              </a:spcAft>
              <a:defRPr sz="1200">
                <a:solidFill>
                  <a:srgbClr val="0F5494"/>
                </a:solidFill>
                <a:latin typeface="Verdana" pitchFamily="34" charset="0"/>
              </a:defRPr>
            </a:lvl8pPr>
            <a:lvl9pPr marL="3892029" indent="-228943" eaLnBrk="0" fontAlgn="base" hangingPunct="0">
              <a:spcBef>
                <a:spcPct val="0"/>
              </a:spcBef>
              <a:spcAft>
                <a:spcPct val="0"/>
              </a:spcAft>
              <a:defRPr sz="1200">
                <a:solidFill>
                  <a:srgbClr val="0F5494"/>
                </a:solidFill>
                <a:latin typeface="Verdana" pitchFamily="34" charset="0"/>
              </a:defRPr>
            </a:lvl9pPr>
          </a:lstStyle>
          <a:p>
            <a:pPr eaLnBrk="1" hangingPunct="1">
              <a:defRPr/>
            </a:pPr>
            <a:fld id="{D3B78FB7-CCC2-4D3E-AFEC-94D318D58FD8}" type="slidenum">
              <a:rPr lang="fr-BE" smtClean="0">
                <a:solidFill>
                  <a:schemeClr val="tx1"/>
                </a:solidFill>
                <a:latin typeface="Arial" pitchFamily="34" charset="0"/>
                <a:ea typeface="ＭＳ Ｐゴシック" pitchFamily="34" charset="-128"/>
              </a:rPr>
              <a:pPr eaLnBrk="1" hangingPunct="1">
                <a:defRPr/>
              </a:pPr>
              <a:t>12</a:t>
            </a:fld>
            <a:endParaRPr lang="fr-BE"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pPr>
              <a:defRPr/>
            </a:pPr>
            <a:fld id="{F72DA950-D101-47F4-825E-A80F6D2BE7D0}" type="slidenum">
              <a:rPr lang="en-GB" smtClean="0"/>
              <a:pPr>
                <a:defRPr/>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pPr>
              <a:defRPr/>
            </a:pPr>
            <a:fld id="{F72DA950-D101-47F4-825E-A80F6D2BE7D0}" type="slidenum">
              <a:rPr lang="en-GB" smtClean="0"/>
              <a:pPr>
                <a:defRPr/>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pPr>
              <a:defRPr/>
            </a:pPr>
            <a:fld id="{F72DA950-D101-47F4-825E-A80F6D2BE7D0}" type="slidenum">
              <a:rPr lang="en-GB" smtClean="0"/>
              <a:pPr>
                <a:defRPr/>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pPr>
              <a:defRPr/>
            </a:pPr>
            <a:fld id="{F72DA950-D101-47F4-825E-A80F6D2BE7D0}" type="slidenum">
              <a:rPr lang="en-GB" smtClean="0"/>
              <a:pPr>
                <a:defRPr/>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a:ln/>
        </p:spPr>
      </p:sp>
      <p:sp>
        <p:nvSpPr>
          <p:cNvPr id="73731"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BE" smtClean="0">
              <a:ea typeface="ＭＳ Ｐゴシック" pitchFamily="34" charset="-128"/>
            </a:endParaRPr>
          </a:p>
        </p:txBody>
      </p:sp>
      <p:sp>
        <p:nvSpPr>
          <p:cNvPr id="53252" name="Espace réservé du pied de page 4"/>
          <p:cNvSpPr>
            <a:spLocks noGrp="1"/>
          </p:cNvSpPr>
          <p:nvPr>
            <p:ph type="ftr" sz="quarter" idx="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4064" indent="-286179" eaLnBrk="0" hangingPunct="0">
              <a:defRPr sz="1200">
                <a:solidFill>
                  <a:srgbClr val="0F5494"/>
                </a:solidFill>
                <a:latin typeface="Verdana" pitchFamily="34" charset="0"/>
              </a:defRPr>
            </a:lvl2pPr>
            <a:lvl3pPr marL="1144715" indent="-228943" eaLnBrk="0" hangingPunct="0">
              <a:defRPr sz="1200">
                <a:solidFill>
                  <a:srgbClr val="0F5494"/>
                </a:solidFill>
                <a:latin typeface="Verdana" pitchFamily="34" charset="0"/>
              </a:defRPr>
            </a:lvl3pPr>
            <a:lvl4pPr marL="1602600" indent="-228943" eaLnBrk="0" hangingPunct="0">
              <a:defRPr sz="1200">
                <a:solidFill>
                  <a:srgbClr val="0F5494"/>
                </a:solidFill>
                <a:latin typeface="Verdana" pitchFamily="34" charset="0"/>
              </a:defRPr>
            </a:lvl4pPr>
            <a:lvl5pPr marL="2060486" indent="-228943" eaLnBrk="0" hangingPunct="0">
              <a:defRPr sz="1200">
                <a:solidFill>
                  <a:srgbClr val="0F5494"/>
                </a:solidFill>
                <a:latin typeface="Verdana" pitchFamily="34" charset="0"/>
              </a:defRPr>
            </a:lvl5pPr>
            <a:lvl6pPr marL="2518372" indent="-228943" eaLnBrk="0" fontAlgn="base" hangingPunct="0">
              <a:spcBef>
                <a:spcPct val="0"/>
              </a:spcBef>
              <a:spcAft>
                <a:spcPct val="0"/>
              </a:spcAft>
              <a:defRPr sz="1200">
                <a:solidFill>
                  <a:srgbClr val="0F5494"/>
                </a:solidFill>
                <a:latin typeface="Verdana" pitchFamily="34" charset="0"/>
              </a:defRPr>
            </a:lvl6pPr>
            <a:lvl7pPr marL="2976258" indent="-228943" eaLnBrk="0" fontAlgn="base" hangingPunct="0">
              <a:spcBef>
                <a:spcPct val="0"/>
              </a:spcBef>
              <a:spcAft>
                <a:spcPct val="0"/>
              </a:spcAft>
              <a:defRPr sz="1200">
                <a:solidFill>
                  <a:srgbClr val="0F5494"/>
                </a:solidFill>
                <a:latin typeface="Verdana" pitchFamily="34" charset="0"/>
              </a:defRPr>
            </a:lvl7pPr>
            <a:lvl8pPr marL="3434144" indent="-228943" eaLnBrk="0" fontAlgn="base" hangingPunct="0">
              <a:spcBef>
                <a:spcPct val="0"/>
              </a:spcBef>
              <a:spcAft>
                <a:spcPct val="0"/>
              </a:spcAft>
              <a:defRPr sz="1200">
                <a:solidFill>
                  <a:srgbClr val="0F5494"/>
                </a:solidFill>
                <a:latin typeface="Verdana" pitchFamily="34" charset="0"/>
              </a:defRPr>
            </a:lvl8pPr>
            <a:lvl9pPr marL="3892029" indent="-228943"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pPr>
              <a:defRPr/>
            </a:pPr>
            <a:fld id="{F72DA950-D101-47F4-825E-A80F6D2BE7D0}" type="slidenum">
              <a:rPr lang="en-GB" smtClean="0"/>
              <a:pPr>
                <a:defRPr/>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a:ln/>
        </p:spPr>
      </p:sp>
      <p:sp>
        <p:nvSpPr>
          <p:cNvPr id="74755"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BE" smtClean="0">
              <a:ea typeface="ＭＳ Ｐゴシック" pitchFamily="34" charset="-128"/>
            </a:endParaRPr>
          </a:p>
        </p:txBody>
      </p:sp>
      <p:sp>
        <p:nvSpPr>
          <p:cNvPr id="54276" name="Espace réservé du pied de page 4"/>
          <p:cNvSpPr>
            <a:spLocks noGrp="1"/>
          </p:cNvSpPr>
          <p:nvPr>
            <p:ph type="ftr" sz="quarter" idx="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4064" indent="-286179" eaLnBrk="0" hangingPunct="0">
              <a:defRPr sz="1200">
                <a:solidFill>
                  <a:srgbClr val="0F5494"/>
                </a:solidFill>
                <a:latin typeface="Verdana" pitchFamily="34" charset="0"/>
              </a:defRPr>
            </a:lvl2pPr>
            <a:lvl3pPr marL="1144715" indent="-228943" eaLnBrk="0" hangingPunct="0">
              <a:defRPr sz="1200">
                <a:solidFill>
                  <a:srgbClr val="0F5494"/>
                </a:solidFill>
                <a:latin typeface="Verdana" pitchFamily="34" charset="0"/>
              </a:defRPr>
            </a:lvl3pPr>
            <a:lvl4pPr marL="1602600" indent="-228943" eaLnBrk="0" hangingPunct="0">
              <a:defRPr sz="1200">
                <a:solidFill>
                  <a:srgbClr val="0F5494"/>
                </a:solidFill>
                <a:latin typeface="Verdana" pitchFamily="34" charset="0"/>
              </a:defRPr>
            </a:lvl4pPr>
            <a:lvl5pPr marL="2060486" indent="-228943" eaLnBrk="0" hangingPunct="0">
              <a:defRPr sz="1200">
                <a:solidFill>
                  <a:srgbClr val="0F5494"/>
                </a:solidFill>
                <a:latin typeface="Verdana" pitchFamily="34" charset="0"/>
              </a:defRPr>
            </a:lvl5pPr>
            <a:lvl6pPr marL="2518372" indent="-228943" eaLnBrk="0" fontAlgn="base" hangingPunct="0">
              <a:spcBef>
                <a:spcPct val="0"/>
              </a:spcBef>
              <a:spcAft>
                <a:spcPct val="0"/>
              </a:spcAft>
              <a:defRPr sz="1200">
                <a:solidFill>
                  <a:srgbClr val="0F5494"/>
                </a:solidFill>
                <a:latin typeface="Verdana" pitchFamily="34" charset="0"/>
              </a:defRPr>
            </a:lvl6pPr>
            <a:lvl7pPr marL="2976258" indent="-228943" eaLnBrk="0" fontAlgn="base" hangingPunct="0">
              <a:spcBef>
                <a:spcPct val="0"/>
              </a:spcBef>
              <a:spcAft>
                <a:spcPct val="0"/>
              </a:spcAft>
              <a:defRPr sz="1200">
                <a:solidFill>
                  <a:srgbClr val="0F5494"/>
                </a:solidFill>
                <a:latin typeface="Verdana" pitchFamily="34" charset="0"/>
              </a:defRPr>
            </a:lvl7pPr>
            <a:lvl8pPr marL="3434144" indent="-228943" eaLnBrk="0" fontAlgn="base" hangingPunct="0">
              <a:spcBef>
                <a:spcPct val="0"/>
              </a:spcBef>
              <a:spcAft>
                <a:spcPct val="0"/>
              </a:spcAft>
              <a:defRPr sz="1200">
                <a:solidFill>
                  <a:srgbClr val="0F5494"/>
                </a:solidFill>
                <a:latin typeface="Verdana" pitchFamily="34" charset="0"/>
              </a:defRPr>
            </a:lvl8pPr>
            <a:lvl9pPr marL="3892029" indent="-228943"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F72DA950-D101-47F4-825E-A80F6D2BE7D0}" type="slidenum">
              <a:rPr lang="en-GB" smtClean="0"/>
              <a:pPr>
                <a:defRPr/>
              </a:pPr>
              <a:t>2</a:t>
            </a:fld>
            <a:endParaRPr lang="en-GB" dirty="0"/>
          </a:p>
        </p:txBody>
      </p:sp>
    </p:spTree>
    <p:extLst>
      <p:ext uri="{BB962C8B-B14F-4D97-AF65-F5344CB8AC3E}">
        <p14:creationId xmlns:p14="http://schemas.microsoft.com/office/powerpoint/2010/main" xmlns="" val="3385011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ln/>
        </p:spPr>
      </p:sp>
      <p:sp>
        <p:nvSpPr>
          <p:cNvPr id="75779"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BE" smtClean="0">
              <a:ea typeface="ＭＳ Ｐゴシック" pitchFamily="34" charset="-128"/>
            </a:endParaRPr>
          </a:p>
        </p:txBody>
      </p:sp>
      <p:sp>
        <p:nvSpPr>
          <p:cNvPr id="55300" name="Espace réservé du pied de page 4"/>
          <p:cNvSpPr>
            <a:spLocks noGrp="1"/>
          </p:cNvSpPr>
          <p:nvPr>
            <p:ph type="ftr" sz="quarter" idx="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4064" indent="-286179" eaLnBrk="0" hangingPunct="0">
              <a:defRPr sz="1200">
                <a:solidFill>
                  <a:srgbClr val="0F5494"/>
                </a:solidFill>
                <a:latin typeface="Verdana" pitchFamily="34" charset="0"/>
              </a:defRPr>
            </a:lvl2pPr>
            <a:lvl3pPr marL="1144715" indent="-228943" eaLnBrk="0" hangingPunct="0">
              <a:defRPr sz="1200">
                <a:solidFill>
                  <a:srgbClr val="0F5494"/>
                </a:solidFill>
                <a:latin typeface="Verdana" pitchFamily="34" charset="0"/>
              </a:defRPr>
            </a:lvl3pPr>
            <a:lvl4pPr marL="1602600" indent="-228943" eaLnBrk="0" hangingPunct="0">
              <a:defRPr sz="1200">
                <a:solidFill>
                  <a:srgbClr val="0F5494"/>
                </a:solidFill>
                <a:latin typeface="Verdana" pitchFamily="34" charset="0"/>
              </a:defRPr>
            </a:lvl4pPr>
            <a:lvl5pPr marL="2060486" indent="-228943" eaLnBrk="0" hangingPunct="0">
              <a:defRPr sz="1200">
                <a:solidFill>
                  <a:srgbClr val="0F5494"/>
                </a:solidFill>
                <a:latin typeface="Verdana" pitchFamily="34" charset="0"/>
              </a:defRPr>
            </a:lvl5pPr>
            <a:lvl6pPr marL="2518372" indent="-228943" eaLnBrk="0" fontAlgn="base" hangingPunct="0">
              <a:spcBef>
                <a:spcPct val="0"/>
              </a:spcBef>
              <a:spcAft>
                <a:spcPct val="0"/>
              </a:spcAft>
              <a:defRPr sz="1200">
                <a:solidFill>
                  <a:srgbClr val="0F5494"/>
                </a:solidFill>
                <a:latin typeface="Verdana" pitchFamily="34" charset="0"/>
              </a:defRPr>
            </a:lvl6pPr>
            <a:lvl7pPr marL="2976258" indent="-228943" eaLnBrk="0" fontAlgn="base" hangingPunct="0">
              <a:spcBef>
                <a:spcPct val="0"/>
              </a:spcBef>
              <a:spcAft>
                <a:spcPct val="0"/>
              </a:spcAft>
              <a:defRPr sz="1200">
                <a:solidFill>
                  <a:srgbClr val="0F5494"/>
                </a:solidFill>
                <a:latin typeface="Verdana" pitchFamily="34" charset="0"/>
              </a:defRPr>
            </a:lvl7pPr>
            <a:lvl8pPr marL="3434144" indent="-228943" eaLnBrk="0" fontAlgn="base" hangingPunct="0">
              <a:spcBef>
                <a:spcPct val="0"/>
              </a:spcBef>
              <a:spcAft>
                <a:spcPct val="0"/>
              </a:spcAft>
              <a:defRPr sz="1200">
                <a:solidFill>
                  <a:srgbClr val="0F5494"/>
                </a:solidFill>
                <a:latin typeface="Verdana" pitchFamily="34" charset="0"/>
              </a:defRPr>
            </a:lvl8pPr>
            <a:lvl9pPr marL="3892029" indent="-228943"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4064" indent="-286179" eaLnBrk="0" hangingPunct="0">
              <a:defRPr sz="1200">
                <a:solidFill>
                  <a:srgbClr val="0F5494"/>
                </a:solidFill>
                <a:latin typeface="Verdana" pitchFamily="34" charset="0"/>
              </a:defRPr>
            </a:lvl2pPr>
            <a:lvl3pPr marL="1144715" indent="-228943" eaLnBrk="0" hangingPunct="0">
              <a:defRPr sz="1200">
                <a:solidFill>
                  <a:srgbClr val="0F5494"/>
                </a:solidFill>
                <a:latin typeface="Verdana" pitchFamily="34" charset="0"/>
              </a:defRPr>
            </a:lvl3pPr>
            <a:lvl4pPr marL="1602600" indent="-228943" eaLnBrk="0" hangingPunct="0">
              <a:defRPr sz="1200">
                <a:solidFill>
                  <a:srgbClr val="0F5494"/>
                </a:solidFill>
                <a:latin typeface="Verdana" pitchFamily="34" charset="0"/>
              </a:defRPr>
            </a:lvl4pPr>
            <a:lvl5pPr marL="2060486" indent="-228943" eaLnBrk="0" hangingPunct="0">
              <a:defRPr sz="1200">
                <a:solidFill>
                  <a:srgbClr val="0F5494"/>
                </a:solidFill>
                <a:latin typeface="Verdana" pitchFamily="34" charset="0"/>
              </a:defRPr>
            </a:lvl5pPr>
            <a:lvl6pPr marL="2518372" indent="-228943" eaLnBrk="0" fontAlgn="base" hangingPunct="0">
              <a:spcBef>
                <a:spcPct val="0"/>
              </a:spcBef>
              <a:spcAft>
                <a:spcPct val="0"/>
              </a:spcAft>
              <a:defRPr sz="1200">
                <a:solidFill>
                  <a:srgbClr val="0F5494"/>
                </a:solidFill>
                <a:latin typeface="Verdana" pitchFamily="34" charset="0"/>
              </a:defRPr>
            </a:lvl6pPr>
            <a:lvl7pPr marL="2976258" indent="-228943" eaLnBrk="0" fontAlgn="base" hangingPunct="0">
              <a:spcBef>
                <a:spcPct val="0"/>
              </a:spcBef>
              <a:spcAft>
                <a:spcPct val="0"/>
              </a:spcAft>
              <a:defRPr sz="1200">
                <a:solidFill>
                  <a:srgbClr val="0F5494"/>
                </a:solidFill>
                <a:latin typeface="Verdana" pitchFamily="34" charset="0"/>
              </a:defRPr>
            </a:lvl7pPr>
            <a:lvl8pPr marL="3434144" indent="-228943" eaLnBrk="0" fontAlgn="base" hangingPunct="0">
              <a:spcBef>
                <a:spcPct val="0"/>
              </a:spcBef>
              <a:spcAft>
                <a:spcPct val="0"/>
              </a:spcAft>
              <a:defRPr sz="1200">
                <a:solidFill>
                  <a:srgbClr val="0F5494"/>
                </a:solidFill>
                <a:latin typeface="Verdana" pitchFamily="34" charset="0"/>
              </a:defRPr>
            </a:lvl8pPr>
            <a:lvl9pPr marL="3892029" indent="-228943" eaLnBrk="0" fontAlgn="base" hangingPunct="0">
              <a:spcBef>
                <a:spcPct val="0"/>
              </a:spcBef>
              <a:spcAft>
                <a:spcPct val="0"/>
              </a:spcAft>
              <a:defRPr sz="1200">
                <a:solidFill>
                  <a:srgbClr val="0F5494"/>
                </a:solidFill>
                <a:latin typeface="Verdana" pitchFamily="34" charset="0"/>
              </a:defRPr>
            </a:lvl9pPr>
          </a:lstStyle>
          <a:p>
            <a:pPr eaLnBrk="1" hangingPunct="1">
              <a:defRPr/>
            </a:pPr>
            <a:fld id="{C43A8D28-77F5-48C2-AC75-BC883E950C42}" type="slidenum">
              <a:rPr lang="en-GB" smtClean="0">
                <a:solidFill>
                  <a:schemeClr val="tx1"/>
                </a:solidFill>
                <a:latin typeface="Arial" pitchFamily="34" charset="0"/>
                <a:ea typeface="ＭＳ Ｐゴシック" pitchFamily="34" charset="-128"/>
              </a:rPr>
              <a:pPr eaLnBrk="1" hangingPunct="1">
                <a:defRPr/>
              </a:pPr>
              <a:t>21</a:t>
            </a:fld>
            <a:endParaRPr lang="en-GB" smtClean="0">
              <a:solidFill>
                <a:schemeClr val="tx1"/>
              </a:solidFill>
              <a:latin typeface="Arial" pitchFamily="34" charset="0"/>
              <a:ea typeface="ＭＳ Ｐゴシック" pitchFamily="34" charset="-128"/>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mtClean="0">
                <a:ea typeface="ＭＳ Ｐゴシック" pitchFamily="34" charset="-128"/>
              </a:rPr>
              <a:t>This document provides a framework for European support to climate change by establishing principles in the delivery, reporting and monitoring of climate finance, ensuring the alignment of EU support to agreed aid effectiveness principles and proposing reinforced EU coordination mechanisms. </a:t>
            </a:r>
            <a:r>
              <a:rPr lang="en-GB" dirty="0" smtClean="0">
                <a:ea typeface="ＭＳ Ｐゴシック" pitchFamily="34" charset="-128"/>
              </a:rPr>
              <a:t>It addresses some key issues of concern to developing countries and in particular it proposes a reinforced focus on Renewable Energies in Africa. </a:t>
            </a:r>
          </a:p>
          <a:p>
            <a:pPr eaLnBrk="1" hangingPunct="1"/>
            <a:r>
              <a:rPr lang="en-GB" dirty="0" smtClean="0">
                <a:ea typeface="ＭＳ Ｐゴシック" pitchFamily="34" charset="-128"/>
              </a:rPr>
              <a:t>Focuses on:</a:t>
            </a:r>
          </a:p>
          <a:p>
            <a:pPr lvl="1" eaLnBrk="1" hangingPunct="1"/>
            <a:r>
              <a:rPr lang="en-GB" dirty="0" smtClean="0">
                <a:ea typeface="ＭＳ Ｐゴシック" pitchFamily="34" charset="-128"/>
              </a:rPr>
              <a:t>Key issues where progress will help advancing discussions in view of the next round of climate negotiations in Cancun. </a:t>
            </a:r>
          </a:p>
          <a:p>
            <a:pPr lvl="1" eaLnBrk="1" hangingPunct="1"/>
            <a:r>
              <a:rPr lang="en-GB" dirty="0" smtClean="0">
                <a:ea typeface="ＭＳ Ｐゴシック" pitchFamily="34" charset="-128"/>
              </a:rPr>
              <a:t>It complements existing strategies and commitments, primarily focused on adaptation, by addressing issues related to delivery of climate finance and mitigation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919163" y="746125"/>
            <a:ext cx="4970462" cy="3729038"/>
          </a:xfrm>
          <a:noFill/>
          <a:ln>
            <a:solidFill>
              <a:srgbClr val="000000"/>
            </a:solidFill>
            <a:miter lim="800000"/>
            <a:headEnd/>
            <a:tailEnd/>
          </a:ln>
        </p:spPr>
      </p:sp>
      <p:sp>
        <p:nvSpPr>
          <p:cNvPr id="46083" name="Rectangle 3"/>
          <p:cNvSpPr>
            <a:spLocks noGrp="1" noChangeArrowheads="1"/>
          </p:cNvSpPr>
          <p:nvPr>
            <p:ph type="body" idx="1"/>
          </p:nvPr>
        </p:nvSpPr>
        <p:spPr bwMode="auto">
          <a:xfrm>
            <a:off x="907416" y="4723448"/>
            <a:ext cx="4990783" cy="4474845"/>
          </a:xfrm>
          <a:noFill/>
        </p:spPr>
        <p:txBody>
          <a:bodyPr/>
          <a:lstStyle/>
          <a:p>
            <a:pPr eaLnBrk="1" hangingPunct="1">
              <a:spcBef>
                <a:spcPct val="0"/>
              </a:spcBef>
            </a:pPr>
            <a:endParaRPr lang="en-US" smtClean="0">
              <a:ea typeface="ＭＳ Ｐゴシック" pitchFamily="34" charset="-128"/>
            </a:endParaRPr>
          </a:p>
        </p:txBody>
      </p:sp>
      <p:sp>
        <p:nvSpPr>
          <p:cNvPr id="46084" name="Espace réservé du pied de page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Arial" pitchFamily="34" charset="0"/>
                <a:ea typeface="ＭＳ Ｐゴシック" pitchFamily="34" charset="-128"/>
              </a:rPr>
              <a:t>Environment Integration in EC Development Co-operation</a:t>
            </a:r>
            <a:endParaRPr lang="en-GB" smtClean="0">
              <a:latin typeface="Arial"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a:p>
        </p:txBody>
      </p:sp>
      <p:sp>
        <p:nvSpPr>
          <p:cNvPr id="4" name="Espace réservé du numéro de diapositive 3"/>
          <p:cNvSpPr>
            <a:spLocks noGrp="1"/>
          </p:cNvSpPr>
          <p:nvPr>
            <p:ph type="sldNum" sz="quarter" idx="10"/>
          </p:nvPr>
        </p:nvSpPr>
        <p:spPr/>
        <p:txBody>
          <a:bodyPr/>
          <a:lstStyle/>
          <a:p>
            <a:pPr>
              <a:defRPr/>
            </a:pPr>
            <a:fld id="{CED4CB77-A853-4F37-A193-A9CB58291CBA}" type="slidenum">
              <a:rPr lang="en-GB" smtClean="0"/>
              <a:pPr>
                <a:defRPr/>
              </a:pPr>
              <a:t>23</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919163" y="746125"/>
            <a:ext cx="4970462" cy="3729038"/>
          </a:xfrm>
          <a:noFill/>
          <a:ln>
            <a:solidFill>
              <a:srgbClr val="000000"/>
            </a:solidFill>
            <a:miter lim="800000"/>
            <a:headEnd/>
            <a:tailEnd/>
          </a:ln>
        </p:spPr>
      </p:sp>
      <p:sp>
        <p:nvSpPr>
          <p:cNvPr id="47107" name="Rectangle 3"/>
          <p:cNvSpPr>
            <a:spLocks noGrp="1" noChangeArrowheads="1"/>
          </p:cNvSpPr>
          <p:nvPr>
            <p:ph type="body" idx="1"/>
          </p:nvPr>
        </p:nvSpPr>
        <p:spPr bwMode="auto">
          <a:xfrm>
            <a:off x="907416" y="4723448"/>
            <a:ext cx="4990783" cy="4474845"/>
          </a:xfrm>
          <a:noFill/>
        </p:spPr>
        <p:txBody>
          <a:bodyPr/>
          <a:lstStyle/>
          <a:p>
            <a:pPr eaLnBrk="1" hangingPunct="1">
              <a:spcBef>
                <a:spcPct val="0"/>
              </a:spcBef>
            </a:pPr>
            <a:endParaRPr lang="en-US" smtClean="0">
              <a:ea typeface="ＭＳ Ｐゴシック" pitchFamily="34" charset="-128"/>
            </a:endParaRPr>
          </a:p>
        </p:txBody>
      </p:sp>
      <p:sp>
        <p:nvSpPr>
          <p:cNvPr id="47108" name="Espace réservé du pied de page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Arial" pitchFamily="34" charset="0"/>
                <a:ea typeface="ＭＳ Ｐゴシック" pitchFamily="34" charset="-128"/>
              </a:rPr>
              <a:t>Environment Integration in EC Development Co-operation</a:t>
            </a:r>
            <a:endParaRPr lang="en-GB" smtClean="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noFill/>
        </p:spPr>
        <p:txBody>
          <a:bodyPr/>
          <a:lstStyle/>
          <a:p>
            <a:pPr eaLnBrk="1" hangingPunct="1">
              <a:spcBef>
                <a:spcPct val="0"/>
              </a:spcBef>
            </a:pPr>
            <a:endParaRPr lang="fr-BE" smtClean="0">
              <a:ea typeface="ＭＳ Ｐゴシック" pitchFamily="34" charset="-128"/>
            </a:endParaRPr>
          </a:p>
        </p:txBody>
      </p:sp>
      <p:sp>
        <p:nvSpPr>
          <p:cNvPr id="48132" name="Espace réservé du pied de page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Arial" pitchFamily="34" charset="0"/>
                <a:ea typeface="ＭＳ Ｐゴシック" pitchFamily="34" charset="-128"/>
              </a:rPr>
              <a:t>Environment Integration in EC Development Co-operation</a:t>
            </a:r>
            <a:endParaRPr lang="en-GB" smtClean="0">
              <a:latin typeface="Arial"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9155" name="Espace réservé des commentaires 2"/>
          <p:cNvSpPr>
            <a:spLocks noGrp="1"/>
          </p:cNvSpPr>
          <p:nvPr>
            <p:ph type="body" idx="1"/>
          </p:nvPr>
        </p:nvSpPr>
        <p:spPr bwMode="auto">
          <a:noFill/>
        </p:spPr>
        <p:txBody>
          <a:bodyPr/>
          <a:lstStyle/>
          <a:p>
            <a:pPr eaLnBrk="1" hangingPunct="1">
              <a:spcBef>
                <a:spcPct val="0"/>
              </a:spcBef>
            </a:pPr>
            <a:endParaRPr lang="fr-BE" smtClean="0">
              <a:ea typeface="ＭＳ Ｐゴシック" pitchFamily="34" charset="-128"/>
            </a:endParaRPr>
          </a:p>
        </p:txBody>
      </p:sp>
      <p:sp>
        <p:nvSpPr>
          <p:cNvPr id="49156" name="Espace réservé du pied de page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Arial" pitchFamily="34" charset="0"/>
                <a:ea typeface="ＭＳ Ｐゴシック" pitchFamily="34" charset="-128"/>
              </a:rPr>
              <a:t>Environment Integration in EC Development Co-operation</a:t>
            </a:r>
            <a:endParaRPr lang="en-GB" smtClean="0">
              <a:latin typeface="Arial"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a:lstStyle/>
          <a:p>
            <a:pPr eaLnBrk="1" hangingPunct="1">
              <a:spcBef>
                <a:spcPct val="0"/>
              </a:spcBef>
            </a:pPr>
            <a:endParaRPr lang="fr-BE" smtClean="0">
              <a:ea typeface="ＭＳ Ｐゴシック" pitchFamily="34" charset="-128"/>
            </a:endParaRPr>
          </a:p>
        </p:txBody>
      </p:sp>
      <p:sp>
        <p:nvSpPr>
          <p:cNvPr id="50180" name="Espace réservé du pied de page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Arial" pitchFamily="34" charset="0"/>
                <a:ea typeface="ＭＳ Ｐゴシック" pitchFamily="34" charset="-128"/>
              </a:rPr>
              <a:t>Environment Integration in EC Development Co-operation</a:t>
            </a:r>
            <a:endParaRPr lang="en-GB" smtClean="0">
              <a:latin typeface="Arial" pitchFamily="3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pPr>
              <a:defRPr/>
            </a:pPr>
            <a:fld id="{F72DA950-D101-47F4-825E-A80F6D2BE7D0}" type="slidenum">
              <a:rPr lang="en-GB" smtClean="0"/>
              <a:pPr>
                <a:defRPr/>
              </a:pPr>
              <a:t>28</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smtClean="0"/>
              <a:t>Note that WB have CEAs to complement / replace CEPs and UNDAF may also contain similar analysis</a:t>
            </a:r>
          </a:p>
        </p:txBody>
      </p:sp>
      <p:sp>
        <p:nvSpPr>
          <p:cNvPr id="4" name="Slide Number Placeholder 3"/>
          <p:cNvSpPr>
            <a:spLocks noGrp="1"/>
          </p:cNvSpPr>
          <p:nvPr>
            <p:ph type="sldNum" sz="quarter" idx="5"/>
          </p:nvPr>
        </p:nvSpPr>
        <p:spPr/>
        <p:txBody>
          <a:bodyPr/>
          <a:lstStyle/>
          <a:p>
            <a:pPr>
              <a:defRPr/>
            </a:pPr>
            <a:fld id="{DDC8BB1C-D1A5-4D80-9CA9-D8E598107A00}" type="slidenum">
              <a:rPr lang="en-GB" smtClean="0"/>
              <a:pPr>
                <a:defRPr/>
              </a:pPr>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919163" y="746125"/>
            <a:ext cx="4970462" cy="3729038"/>
          </a:xfrm>
          <a:noFill/>
          <a:ln>
            <a:solidFill>
              <a:srgbClr val="000000"/>
            </a:solidFill>
            <a:miter lim="800000"/>
            <a:headEnd/>
            <a:tailEnd/>
          </a:ln>
        </p:spPr>
      </p:sp>
      <p:sp>
        <p:nvSpPr>
          <p:cNvPr id="36867" name="Rectangle 3"/>
          <p:cNvSpPr>
            <a:spLocks noGrp="1" noChangeArrowheads="1"/>
          </p:cNvSpPr>
          <p:nvPr>
            <p:ph type="body" idx="1"/>
          </p:nvPr>
        </p:nvSpPr>
        <p:spPr bwMode="auto">
          <a:xfrm>
            <a:off x="907416" y="4723448"/>
            <a:ext cx="4990783" cy="4474845"/>
          </a:xfrm>
          <a:noFill/>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endParaRPr lang="en-US" dirty="0" smtClean="0">
              <a:ea typeface="ＭＳ Ｐゴシック" pitchFamily="34" charset="-128"/>
            </a:endParaRPr>
          </a:p>
        </p:txBody>
      </p:sp>
      <p:sp>
        <p:nvSpPr>
          <p:cNvPr id="36868" name="Espace réservé du pied de page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Arial" pitchFamily="34" charset="0"/>
                <a:ea typeface="ＭＳ Ｐゴシック" pitchFamily="34" charset="-128"/>
              </a:rPr>
              <a:t>Environment Integration in EC Development Co-operation</a:t>
            </a:r>
            <a:endParaRPr lang="en-GB" smtClean="0">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da-DK" dirty="0"/>
          </a:p>
        </p:txBody>
      </p:sp>
      <p:sp>
        <p:nvSpPr>
          <p:cNvPr id="4" name="Slide Number Placeholder 3"/>
          <p:cNvSpPr>
            <a:spLocks noGrp="1"/>
          </p:cNvSpPr>
          <p:nvPr>
            <p:ph type="sldNum" sz="quarter" idx="10"/>
          </p:nvPr>
        </p:nvSpPr>
        <p:spPr/>
        <p:txBody>
          <a:bodyPr/>
          <a:lstStyle/>
          <a:p>
            <a:pPr>
              <a:defRPr/>
            </a:pPr>
            <a:fld id="{F72DA950-D101-47F4-825E-A80F6D2BE7D0}" type="slidenum">
              <a:rPr lang="en-GB" smtClean="0"/>
              <a:pPr>
                <a:defRPr/>
              </a:pPr>
              <a:t>30</a:t>
            </a:fld>
            <a:endParaRPr lang="en-GB" dirty="0"/>
          </a:p>
        </p:txBody>
      </p:sp>
    </p:spTree>
    <p:extLst>
      <p:ext uri="{BB962C8B-B14F-4D97-AF65-F5344CB8AC3E}">
        <p14:creationId xmlns:p14="http://schemas.microsoft.com/office/powerpoint/2010/main" xmlns="" val="3885470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pPr>
              <a:defRPr/>
            </a:pPr>
            <a:fld id="{F72DA950-D101-47F4-825E-A80F6D2BE7D0}" type="slidenum">
              <a:rPr lang="en-GB" smtClean="0"/>
              <a:pPr>
                <a:defRPr/>
              </a:pPr>
              <a:t>31</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p:txBody>
      </p:sp>
      <p:sp>
        <p:nvSpPr>
          <p:cNvPr id="4" name="Espace réservé du numéro de diapositive 3"/>
          <p:cNvSpPr>
            <a:spLocks noGrp="1"/>
          </p:cNvSpPr>
          <p:nvPr>
            <p:ph type="sldNum" sz="quarter" idx="10"/>
          </p:nvPr>
        </p:nvSpPr>
        <p:spPr/>
        <p:txBody>
          <a:bodyPr/>
          <a:lstStyle/>
          <a:p>
            <a:pPr>
              <a:defRPr/>
            </a:pPr>
            <a:fld id="{CED4CB77-A853-4F37-A193-A9CB58291CBA}" type="slidenum">
              <a:rPr lang="en-GB" smtClean="0"/>
              <a:pPr>
                <a:defRPr/>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pPr>
              <a:defRPr/>
            </a:pPr>
            <a:fld id="{F72DA950-D101-47F4-825E-A80F6D2BE7D0}" type="slidenum">
              <a:rPr lang="en-GB" smtClean="0"/>
              <a:pPr>
                <a:defRPr/>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pPr>
              <a:defRPr/>
            </a:pPr>
            <a:fld id="{F72DA950-D101-47F4-825E-A80F6D2BE7D0}" type="slidenum">
              <a:rPr lang="en-GB" smtClean="0"/>
              <a:pPr>
                <a:defRPr/>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en-GB" dirty="0"/>
          </a:p>
        </p:txBody>
      </p:sp>
      <p:sp>
        <p:nvSpPr>
          <p:cNvPr id="4" name="Espace réservé du numéro de diapositive 3"/>
          <p:cNvSpPr>
            <a:spLocks noGrp="1"/>
          </p:cNvSpPr>
          <p:nvPr>
            <p:ph type="sldNum" sz="quarter" idx="10"/>
          </p:nvPr>
        </p:nvSpPr>
        <p:spPr/>
        <p:txBody>
          <a:bodyPr/>
          <a:lstStyle/>
          <a:p>
            <a:pPr>
              <a:defRPr/>
            </a:pPr>
            <a:fld id="{CED4CB77-A853-4F37-A193-A9CB58291CBA}" type="slidenum">
              <a:rPr lang="en-GB" smtClean="0"/>
              <a:pPr>
                <a:defRPr/>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72DA950-D101-47F4-825E-A80F6D2BE7D0}" type="slidenum">
              <a:rPr lang="en-GB" smtClean="0"/>
              <a:pPr>
                <a:defRPr/>
              </a:pPr>
              <a:t>8</a:t>
            </a:fld>
            <a:endParaRPr lang="en-GB" dirty="0"/>
          </a:p>
        </p:txBody>
      </p:sp>
    </p:spTree>
    <p:extLst>
      <p:ext uri="{BB962C8B-B14F-4D97-AF65-F5344CB8AC3E}">
        <p14:creationId xmlns:p14="http://schemas.microsoft.com/office/powerpoint/2010/main" xmlns="" val="1873490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r>
              <a:rPr lang="en-US" dirty="0" smtClean="0"/>
              <a:t>http://eeas.europa.eu/environment/gdn/index_en.htm</a:t>
            </a:r>
          </a:p>
        </p:txBody>
      </p:sp>
      <p:sp>
        <p:nvSpPr>
          <p:cNvPr id="45060"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4064" indent="-286179" eaLnBrk="0" hangingPunct="0">
              <a:defRPr sz="1200">
                <a:solidFill>
                  <a:srgbClr val="0F5494"/>
                </a:solidFill>
                <a:latin typeface="Verdana" pitchFamily="34" charset="0"/>
              </a:defRPr>
            </a:lvl2pPr>
            <a:lvl3pPr marL="1144715" indent="-228943" eaLnBrk="0" hangingPunct="0">
              <a:defRPr sz="1200">
                <a:solidFill>
                  <a:srgbClr val="0F5494"/>
                </a:solidFill>
                <a:latin typeface="Verdana" pitchFamily="34" charset="0"/>
              </a:defRPr>
            </a:lvl3pPr>
            <a:lvl4pPr marL="1602600" indent="-228943" eaLnBrk="0" hangingPunct="0">
              <a:defRPr sz="1200">
                <a:solidFill>
                  <a:srgbClr val="0F5494"/>
                </a:solidFill>
                <a:latin typeface="Verdana" pitchFamily="34" charset="0"/>
              </a:defRPr>
            </a:lvl4pPr>
            <a:lvl5pPr marL="2060486" indent="-228943" eaLnBrk="0" hangingPunct="0">
              <a:defRPr sz="1200">
                <a:solidFill>
                  <a:srgbClr val="0F5494"/>
                </a:solidFill>
                <a:latin typeface="Verdana" pitchFamily="34" charset="0"/>
              </a:defRPr>
            </a:lvl5pPr>
            <a:lvl6pPr marL="2518372" indent="-228943" eaLnBrk="0" fontAlgn="base" hangingPunct="0">
              <a:spcBef>
                <a:spcPct val="0"/>
              </a:spcBef>
              <a:spcAft>
                <a:spcPct val="0"/>
              </a:spcAft>
              <a:defRPr sz="1200">
                <a:solidFill>
                  <a:srgbClr val="0F5494"/>
                </a:solidFill>
                <a:latin typeface="Verdana" pitchFamily="34" charset="0"/>
              </a:defRPr>
            </a:lvl6pPr>
            <a:lvl7pPr marL="2976258" indent="-228943" eaLnBrk="0" fontAlgn="base" hangingPunct="0">
              <a:spcBef>
                <a:spcPct val="0"/>
              </a:spcBef>
              <a:spcAft>
                <a:spcPct val="0"/>
              </a:spcAft>
              <a:defRPr sz="1200">
                <a:solidFill>
                  <a:srgbClr val="0F5494"/>
                </a:solidFill>
                <a:latin typeface="Verdana" pitchFamily="34" charset="0"/>
              </a:defRPr>
            </a:lvl7pPr>
            <a:lvl8pPr marL="3434144" indent="-228943" eaLnBrk="0" fontAlgn="base" hangingPunct="0">
              <a:spcBef>
                <a:spcPct val="0"/>
              </a:spcBef>
              <a:spcAft>
                <a:spcPct val="0"/>
              </a:spcAft>
              <a:defRPr sz="1200">
                <a:solidFill>
                  <a:srgbClr val="0F5494"/>
                </a:solidFill>
                <a:latin typeface="Verdana" pitchFamily="34" charset="0"/>
              </a:defRPr>
            </a:lvl8pPr>
            <a:lvl9pPr marL="3892029" indent="-228943" eaLnBrk="0" fontAlgn="base" hangingPunct="0">
              <a:spcBef>
                <a:spcPct val="0"/>
              </a:spcBef>
              <a:spcAft>
                <a:spcPct val="0"/>
              </a:spcAft>
              <a:defRPr sz="1200">
                <a:solidFill>
                  <a:srgbClr val="0F5494"/>
                </a:solidFill>
                <a:latin typeface="Verdana" pitchFamily="34" charset="0"/>
              </a:defRPr>
            </a:lvl9pPr>
          </a:lstStyle>
          <a:p>
            <a:pPr eaLnBrk="1" hangingPunct="1">
              <a:defRPr/>
            </a:pPr>
            <a:fld id="{AF282E6B-BD6B-4765-A388-F11CA1D60AE2}" type="slidenum">
              <a:rPr lang="en-GB" smtClean="0">
                <a:solidFill>
                  <a:schemeClr val="tx1"/>
                </a:solidFill>
                <a:latin typeface="Arial" pitchFamily="34" charset="0"/>
              </a:rPr>
              <a:pPr eaLnBrk="1" hangingPunct="1">
                <a:defRPr/>
              </a:pPr>
              <a:t>9</a:t>
            </a:fld>
            <a:endParaRPr lang="en-GB" smtClean="0">
              <a:solidFill>
                <a:schemeClr val="tx1"/>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1E8170F0-5958-402D-9EA7-5DCA050D1360}" type="slidenum">
              <a:rPr lang="en-GB"/>
              <a:pPr>
                <a:defRPr/>
              </a:pPr>
              <a:t>‹N°›</a:t>
            </a:fld>
            <a:endParaRPr lang="en-GB" dirty="0"/>
          </a:p>
        </p:txBody>
      </p:sp>
    </p:spTree>
    <p:extLst>
      <p:ext uri="{BB962C8B-B14F-4D97-AF65-F5344CB8AC3E}">
        <p14:creationId xmlns:p14="http://schemas.microsoft.com/office/powerpoint/2010/main" xmlns="" val="219825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C321740-A64D-4930-B06F-16CAFD260F43}" type="slidenum">
              <a:rPr lang="en-GB"/>
              <a:pPr>
                <a:defRPr/>
              </a:pPr>
              <a:t>‹N°›</a:t>
            </a:fld>
            <a:endParaRPr lang="en-GB" dirty="0"/>
          </a:p>
        </p:txBody>
      </p:sp>
    </p:spTree>
    <p:extLst>
      <p:ext uri="{BB962C8B-B14F-4D97-AF65-F5344CB8AC3E}">
        <p14:creationId xmlns:p14="http://schemas.microsoft.com/office/powerpoint/2010/main" xmlns="" val="133154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29E4A6-FBE8-4023-8459-CC5CFF374154}" type="slidenum">
              <a:rPr lang="en-GB"/>
              <a:pPr>
                <a:defRPr/>
              </a:pPr>
              <a:t>‹N°›</a:t>
            </a:fld>
            <a:endParaRPr lang="en-GB" dirty="0"/>
          </a:p>
        </p:txBody>
      </p:sp>
    </p:spTree>
    <p:extLst>
      <p:ext uri="{BB962C8B-B14F-4D97-AF65-F5344CB8AC3E}">
        <p14:creationId xmlns:p14="http://schemas.microsoft.com/office/powerpoint/2010/main" xmlns="" val="2655412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5288" y="1339850"/>
            <a:ext cx="8229600" cy="936625"/>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2492375"/>
            <a:ext cx="4038600" cy="168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492375"/>
            <a:ext cx="4038600" cy="168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4332288"/>
            <a:ext cx="4038600" cy="1689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332288"/>
            <a:ext cx="4038600" cy="1689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74B1CAE-6BCC-4AA3-9E14-999FAAE109AC}" type="slidenum">
              <a:rPr lang="en-GB"/>
              <a:pPr>
                <a:defRPr/>
              </a:pPr>
              <a:t>‹N°›</a:t>
            </a:fld>
            <a:endParaRPr lang="en-GB" dirty="0"/>
          </a:p>
        </p:txBody>
      </p:sp>
    </p:spTree>
    <p:extLst>
      <p:ext uri="{BB962C8B-B14F-4D97-AF65-F5344CB8AC3E}">
        <p14:creationId xmlns:p14="http://schemas.microsoft.com/office/powerpoint/2010/main" xmlns="" val="4181527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89B393D-305D-4978-A420-3FD17B9AC79A}" type="slidenum">
              <a:rPr lang="en-GB"/>
              <a:pPr>
                <a:defRPr/>
              </a:pPr>
              <a:t>‹N°›</a:t>
            </a:fld>
            <a:endParaRPr lang="en-GB" dirty="0"/>
          </a:p>
        </p:txBody>
      </p:sp>
    </p:spTree>
    <p:extLst>
      <p:ext uri="{BB962C8B-B14F-4D97-AF65-F5344CB8AC3E}">
        <p14:creationId xmlns:p14="http://schemas.microsoft.com/office/powerpoint/2010/main" xmlns="" val="420748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17D3245-778A-44D1-B99A-3828E2E04200}" type="slidenum">
              <a:rPr lang="en-GB"/>
              <a:pPr>
                <a:defRPr/>
              </a:pPr>
              <a:t>‹N°›</a:t>
            </a:fld>
            <a:endParaRPr lang="en-GB" dirty="0"/>
          </a:p>
        </p:txBody>
      </p:sp>
    </p:spTree>
    <p:extLst>
      <p:ext uri="{BB962C8B-B14F-4D97-AF65-F5344CB8AC3E}">
        <p14:creationId xmlns:p14="http://schemas.microsoft.com/office/powerpoint/2010/main" xmlns="" val="1516412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576D292-C36F-4660-9292-E5CD833C8EAD}" type="slidenum">
              <a:rPr lang="en-GB"/>
              <a:pPr>
                <a:defRPr/>
              </a:pPr>
              <a:t>‹N°›</a:t>
            </a:fld>
            <a:endParaRPr lang="en-GB" dirty="0"/>
          </a:p>
        </p:txBody>
      </p:sp>
    </p:spTree>
    <p:extLst>
      <p:ext uri="{BB962C8B-B14F-4D97-AF65-F5344CB8AC3E}">
        <p14:creationId xmlns:p14="http://schemas.microsoft.com/office/powerpoint/2010/main" xmlns="" val="21971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C955AA7-AB39-41AF-8031-980A5253AFD2}" type="slidenum">
              <a:rPr lang="en-GB"/>
              <a:pPr>
                <a:defRPr/>
              </a:pPr>
              <a:t>‹N°›</a:t>
            </a:fld>
            <a:endParaRPr lang="en-GB" dirty="0"/>
          </a:p>
        </p:txBody>
      </p:sp>
    </p:spTree>
    <p:extLst>
      <p:ext uri="{BB962C8B-B14F-4D97-AF65-F5344CB8AC3E}">
        <p14:creationId xmlns:p14="http://schemas.microsoft.com/office/powerpoint/2010/main" xmlns="" val="3173723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A7E8C39-8C0F-4AA8-A60A-3F6226462377}" type="slidenum">
              <a:rPr lang="en-GB"/>
              <a:pPr>
                <a:defRPr/>
              </a:pPr>
              <a:t>‹N°›</a:t>
            </a:fld>
            <a:endParaRPr lang="en-GB" dirty="0"/>
          </a:p>
        </p:txBody>
      </p:sp>
    </p:spTree>
    <p:extLst>
      <p:ext uri="{BB962C8B-B14F-4D97-AF65-F5344CB8AC3E}">
        <p14:creationId xmlns:p14="http://schemas.microsoft.com/office/powerpoint/2010/main" xmlns="" val="230264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AFDFE5A-D2A8-409B-BF3F-499F13BD03D1}" type="slidenum">
              <a:rPr lang="en-GB"/>
              <a:pPr>
                <a:defRPr/>
              </a:pPr>
              <a:t>‹N°›</a:t>
            </a:fld>
            <a:endParaRPr lang="en-GB" dirty="0"/>
          </a:p>
        </p:txBody>
      </p:sp>
    </p:spTree>
    <p:extLst>
      <p:ext uri="{BB962C8B-B14F-4D97-AF65-F5344CB8AC3E}">
        <p14:creationId xmlns:p14="http://schemas.microsoft.com/office/powerpoint/2010/main" xmlns="" val="1954703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ED4E3E6-8359-43E3-9FAB-41E8969A4090}" type="slidenum">
              <a:rPr lang="en-GB"/>
              <a:pPr>
                <a:defRPr/>
              </a:pPr>
              <a:t>‹N°›</a:t>
            </a:fld>
            <a:endParaRPr lang="en-GB" dirty="0"/>
          </a:p>
        </p:txBody>
      </p:sp>
    </p:spTree>
    <p:extLst>
      <p:ext uri="{BB962C8B-B14F-4D97-AF65-F5344CB8AC3E}">
        <p14:creationId xmlns:p14="http://schemas.microsoft.com/office/powerpoint/2010/main" xmlns="" val="290803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8DDD0D6-4DF0-44FD-84D1-24507265BF01}" type="slidenum">
              <a:rPr lang="en-GB"/>
              <a:pPr>
                <a:defRPr/>
              </a:pPr>
              <a:t>‹N°›</a:t>
            </a:fld>
            <a:endParaRPr lang="en-GB" dirty="0"/>
          </a:p>
        </p:txBody>
      </p:sp>
    </p:spTree>
    <p:extLst>
      <p:ext uri="{BB962C8B-B14F-4D97-AF65-F5344CB8AC3E}">
        <p14:creationId xmlns:p14="http://schemas.microsoft.com/office/powerpoint/2010/main" xmlns="" val="1909774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cs typeface="+mn-cs"/>
              </a:defRPr>
            </a:lvl1pPr>
          </a:lstStyle>
          <a:p>
            <a:pPr>
              <a:defRPr/>
            </a:pPr>
            <a:fld id="{6B7C3824-C863-4C83-85F7-DC864C2111D8}" type="slidenum">
              <a:rPr lang="en-GB"/>
              <a:pPr>
                <a:defRPr/>
              </a:pPr>
              <a:t>‹N°›</a:t>
            </a:fld>
            <a:endParaRPr lang="en-GB" dirty="0"/>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pic>
        <p:nvPicPr>
          <p:cNvPr id="1033" name="Picture 17" descr="LOGO CE_Vertical_EN_NEG_quadri_HR"/>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eeas.europa.eu/environment/gdn/index_en.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catalyst-project.eu/" TargetMode="External"/><Relationship Id="rId7"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hyperlink" Target="http://www.i-redd.eu/" TargetMode="External"/><Relationship Id="rId11" Type="http://schemas.openxmlformats.org/officeDocument/2006/relationships/slide" Target="slide10.xml"/><Relationship Id="rId5" Type="http://schemas.openxmlformats.org/officeDocument/2006/relationships/hyperlink" Target="http://www.healthyfutures.eu/" TargetMode="External"/><Relationship Id="rId10" Type="http://schemas.openxmlformats.org/officeDocument/2006/relationships/image" Target="../media/image14.jpeg"/><Relationship Id="rId4" Type="http://schemas.openxmlformats.org/officeDocument/2006/relationships/hyperlink" Target="http://www.dewfora.net/" TargetMode="External"/><Relationship Id="rId9"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17.jpe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1.xml"/><Relationship Id="rId3" Type="http://schemas.openxmlformats.org/officeDocument/2006/relationships/image" Target="../media/image3.jpeg"/><Relationship Id="rId7" Type="http://schemas.openxmlformats.org/officeDocument/2006/relationships/slide" Target="slide18.xml"/><Relationship Id="rId12" Type="http://schemas.openxmlformats.org/officeDocument/2006/relationships/slide" Target="slide16.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slide" Target="slide17.xml"/><Relationship Id="rId11" Type="http://schemas.openxmlformats.org/officeDocument/2006/relationships/slide" Target="slide25.xml"/><Relationship Id="rId5" Type="http://schemas.openxmlformats.org/officeDocument/2006/relationships/slide" Target="slide22.xml"/><Relationship Id="rId15" Type="http://schemas.openxmlformats.org/officeDocument/2006/relationships/slide" Target="slide27.xml"/><Relationship Id="rId10" Type="http://schemas.openxmlformats.org/officeDocument/2006/relationships/slide" Target="slide19.xml"/><Relationship Id="rId4" Type="http://schemas.openxmlformats.org/officeDocument/2006/relationships/slide" Target="slide15.xml"/><Relationship Id="rId9" Type="http://schemas.openxmlformats.org/officeDocument/2006/relationships/slide" Target="slide24.xml"/><Relationship Id="rId14" Type="http://schemas.openxmlformats.org/officeDocument/2006/relationships/slide" Target="slide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oecd.org/dataoecd/54/17/44199310.pdf" TargetMode="External"/><Relationship Id="rId7" Type="http://schemas.openxmlformats.org/officeDocument/2006/relationships/hyperlink" Target="http://www.danidadevforum.um.dk/NR/rdonlyres/3409F0D0-D7BA-4815-BF49-C7420D8DC9CF/0/DanidaGuidetoEnvironmentalAssessmentefternyAMG.pd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idaenvironmenthelpdesk.se/our-services/" TargetMode="External"/><Relationship Id="rId10" Type="http://schemas.openxmlformats.org/officeDocument/2006/relationships/hyperlink" Target="http://www.eldis.org/vfile/upload/1/document/0708/DOC21344.pdf" TargetMode="External"/><Relationship Id="rId4" Type="http://schemas.openxmlformats.org/officeDocument/2006/relationships/image" Target="../media/image4.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eas.europa.eu/environment/gdn/index_en.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133600"/>
            <a:ext cx="9144000" cy="1143000"/>
          </a:xfrm>
          <a:prstGeom prst="rect">
            <a:avLst/>
          </a:prstGeom>
        </p:spPr>
        <p:txBody>
          <a:bodyPr/>
          <a:lstStyle/>
          <a:p>
            <a:pPr marL="1588" indent="-1588" eaLnBrk="0" hangingPunct="0">
              <a:defRPr/>
            </a:pPr>
            <a:endParaRPr lang="en-US" sz="3600" b="1" kern="0" dirty="0">
              <a:solidFill>
                <a:schemeClr val="tx1"/>
              </a:solidFill>
              <a:latin typeface="+mj-lt"/>
              <a:ea typeface="ＭＳ Ｐゴシック" charset="-128"/>
              <a:cs typeface="ＭＳ Ｐゴシック" charset="-128"/>
            </a:endParaRPr>
          </a:p>
        </p:txBody>
      </p:sp>
      <p:sp>
        <p:nvSpPr>
          <p:cNvPr id="4100" name="Subtitle 5"/>
          <p:cNvSpPr>
            <a:spLocks noGrp="1"/>
          </p:cNvSpPr>
          <p:nvPr>
            <p:ph type="subTitle" idx="1"/>
          </p:nvPr>
        </p:nvSpPr>
        <p:spPr>
          <a:xfrm>
            <a:off x="611188" y="4876800"/>
            <a:ext cx="8532812" cy="931863"/>
          </a:xfrm>
        </p:spPr>
        <p:txBody>
          <a:bodyPr/>
          <a:lstStyle/>
          <a:p>
            <a:r>
              <a:rPr lang="da-DK" sz="3200" dirty="0" smtClean="0">
                <a:ea typeface="ＭＳ Ｐゴシック" pitchFamily="34" charset="-128"/>
              </a:rPr>
              <a:t>The EU </a:t>
            </a:r>
            <a:r>
              <a:rPr lang="da-DK" sz="3200" dirty="0" err="1" smtClean="0">
                <a:ea typeface="ＭＳ Ｐゴシック" pitchFamily="34" charset="-128"/>
              </a:rPr>
              <a:t>perspective</a:t>
            </a:r>
            <a:r>
              <a:rPr lang="da-DK" sz="3200" dirty="0" smtClean="0">
                <a:ea typeface="ＭＳ Ｐゴシック" pitchFamily="34" charset="-128"/>
              </a:rPr>
              <a:t> – module 3 </a:t>
            </a:r>
          </a:p>
          <a:p>
            <a:endParaRPr lang="en-US" dirty="0" smtClean="0"/>
          </a:p>
        </p:txBody>
      </p:sp>
      <p:sp>
        <p:nvSpPr>
          <p:cNvPr id="4101" name="Slide Number Placeholder 4"/>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3540B094-5536-4C57-AA46-EA7F800A238E}" type="slidenum">
              <a:rPr lang="en-GB" sz="1400" smtClean="0">
                <a:solidFill>
                  <a:schemeClr val="bg1"/>
                </a:solidFill>
                <a:ea typeface="ＭＳ Ｐゴシック" pitchFamily="34" charset="-128"/>
              </a:rPr>
              <a:pPr eaLnBrk="1" hangingPunct="1">
                <a:defRPr/>
              </a:pPr>
              <a:t>1</a:t>
            </a:fld>
            <a:endParaRPr lang="en-GB" sz="1400" smtClean="0">
              <a:solidFill>
                <a:schemeClr val="bg1"/>
              </a:solidFill>
              <a:ea typeface="ＭＳ Ｐゴシック" pitchFamily="34" charset="-128"/>
            </a:endParaRPr>
          </a:p>
        </p:txBody>
      </p:sp>
      <p:sp>
        <p:nvSpPr>
          <p:cNvPr id="7" name="Rectangle 5"/>
          <p:cNvSpPr>
            <a:spLocks noGrp="1" noChangeArrowheads="1"/>
          </p:cNvSpPr>
          <p:nvPr>
            <p:ph type="ctrTitle"/>
          </p:nvPr>
        </p:nvSpPr>
        <p:spPr/>
        <p:txBody>
          <a:bodyPr/>
          <a:lstStyle/>
          <a:p>
            <a:pPr indent="0" eaLnBrk="1" hangingPunct="1"/>
            <a:r>
              <a:rPr lang="en-GB" sz="3200" dirty="0"/>
              <a:t>Environment and climate change in development cooperation</a:t>
            </a:r>
            <a:r>
              <a:rPr lang="da-DK" sz="3200" dirty="0"/>
              <a:t/>
            </a:r>
            <a:br>
              <a:rPr lang="da-DK" sz="3200" dirty="0"/>
            </a:br>
            <a:endParaRPr lang="en-GB" sz="3200" dirty="0" smtClean="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Integration</a:t>
            </a:r>
            <a:endParaRPr lang="da-DK" dirty="0"/>
          </a:p>
        </p:txBody>
      </p:sp>
      <p:sp>
        <p:nvSpPr>
          <p:cNvPr id="3" name="Slide Number Placeholder 2"/>
          <p:cNvSpPr>
            <a:spLocks noGrp="1"/>
          </p:cNvSpPr>
          <p:nvPr>
            <p:ph type="sldNum" sz="quarter" idx="12"/>
          </p:nvPr>
        </p:nvSpPr>
        <p:spPr/>
        <p:txBody>
          <a:bodyPr/>
          <a:lstStyle/>
          <a:p>
            <a:pPr>
              <a:defRPr/>
            </a:pPr>
            <a:fld id="{2A7E8C39-8C0F-4AA8-A60A-3F6226462377}" type="slidenum">
              <a:rPr lang="en-GB" smtClean="0"/>
              <a:pPr>
                <a:defRPr/>
              </a:pPr>
              <a:t>10</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18707" y="2712538"/>
            <a:ext cx="5829757" cy="3668790"/>
          </a:xfrm>
          <a:prstGeom prst="rect">
            <a:avLst/>
          </a:prstGeom>
        </p:spPr>
      </p:pic>
      <p:sp>
        <p:nvSpPr>
          <p:cNvPr id="5" name="TextBox 4"/>
          <p:cNvSpPr txBox="1"/>
          <p:nvPr/>
        </p:nvSpPr>
        <p:spPr>
          <a:xfrm>
            <a:off x="467544" y="2420888"/>
            <a:ext cx="2376264" cy="1477328"/>
          </a:xfrm>
          <a:prstGeom prst="rect">
            <a:avLst/>
          </a:prstGeom>
          <a:noFill/>
        </p:spPr>
        <p:txBody>
          <a:bodyPr wrap="square" rtlCol="0">
            <a:spAutoFit/>
          </a:bodyPr>
          <a:lstStyle/>
          <a:p>
            <a:r>
              <a:rPr lang="da-DK" sz="1800" dirty="0" smtClean="0"/>
              <a:t>Are there limits on how far and how fast to encourage partners to integrate?</a:t>
            </a:r>
            <a:endParaRPr lang="da-DK" sz="1800" dirty="0"/>
          </a:p>
        </p:txBody>
      </p:sp>
      <p:sp>
        <p:nvSpPr>
          <p:cNvPr id="6" name="TextBox 5"/>
          <p:cNvSpPr txBox="1"/>
          <p:nvPr/>
        </p:nvSpPr>
        <p:spPr>
          <a:xfrm>
            <a:off x="467544" y="4217020"/>
            <a:ext cx="2376264" cy="2308324"/>
          </a:xfrm>
          <a:prstGeom prst="rect">
            <a:avLst/>
          </a:prstGeom>
          <a:noFill/>
        </p:spPr>
        <p:txBody>
          <a:bodyPr wrap="square" rtlCol="0">
            <a:spAutoFit/>
          </a:bodyPr>
          <a:lstStyle/>
          <a:p>
            <a:r>
              <a:rPr lang="da-DK" sz="1800" dirty="0" smtClean="0"/>
              <a:t>A strategic approach –</a:t>
            </a:r>
          </a:p>
          <a:p>
            <a:pPr marL="285750" indent="-285750">
              <a:buFont typeface="Arial" pitchFamily="34" charset="0"/>
              <a:buChar char="•"/>
            </a:pPr>
            <a:r>
              <a:rPr lang="da-DK" sz="1800" dirty="0" smtClean="0"/>
              <a:t>Ambition level should be realistic, more trips</a:t>
            </a:r>
          </a:p>
          <a:p>
            <a:pPr marL="285750" indent="-285750">
              <a:buFont typeface="Arial" pitchFamily="34" charset="0"/>
              <a:buChar char="•"/>
            </a:pPr>
            <a:r>
              <a:rPr lang="da-DK" sz="1800" dirty="0" smtClean="0"/>
              <a:t>Harmonise and work together</a:t>
            </a:r>
            <a:endParaRPr lang="da-DK" sz="1800" dirty="0"/>
          </a:p>
        </p:txBody>
      </p:sp>
    </p:spTree>
    <p:extLst>
      <p:ext uri="{BB962C8B-B14F-4D97-AF65-F5344CB8AC3E}">
        <p14:creationId xmlns:p14="http://schemas.microsoft.com/office/powerpoint/2010/main" xmlns="" val="236472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8229600" cy="553998"/>
          </a:xfrm>
        </p:spPr>
        <p:txBody>
          <a:bodyPr>
            <a:spAutoFit/>
          </a:bodyPr>
          <a:lstStyle/>
          <a:p>
            <a:pPr indent="-3175"/>
            <a:r>
              <a:rPr lang="da-DK" dirty="0" smtClean="0"/>
              <a:t>EU working together </a:t>
            </a:r>
            <a:endParaRPr lang="da-DK" dirty="0"/>
          </a:p>
        </p:txBody>
      </p:sp>
      <p:sp>
        <p:nvSpPr>
          <p:cNvPr id="8197" name="Espace réservé du numéro de diapositive 18"/>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CB6BB9FD-2E27-403F-9B51-507431E2D247}" type="slidenum">
              <a:rPr lang="en-GB" sz="1400" smtClean="0">
                <a:solidFill>
                  <a:schemeClr val="tx1"/>
                </a:solidFill>
                <a:ea typeface="ＭＳ Ｐゴシック" pitchFamily="34" charset="-128"/>
              </a:rPr>
              <a:pPr eaLnBrk="1" hangingPunct="1">
                <a:defRPr/>
              </a:pPr>
              <a:t>11</a:t>
            </a:fld>
            <a:endParaRPr lang="en-GB" sz="1400" smtClean="0">
              <a:solidFill>
                <a:schemeClr val="tx1"/>
              </a:solidFill>
              <a:ea typeface="ＭＳ Ｐゴシック" pitchFamily="34" charset="-128"/>
            </a:endParaRPr>
          </a:p>
        </p:txBody>
      </p:sp>
      <p:pic>
        <p:nvPicPr>
          <p:cNvPr id="40963" name="Picture 5" descr="http://www.seenandheard-international.com/wp-content/uploads/2012/08/EU-Youth-Orchestra-credit-to-Tomasz-Ogrodowczy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8475" y="1972840"/>
            <a:ext cx="7426325" cy="440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74338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alpha val="20000"/>
          </a:schemeClr>
        </a:soli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0" y="1203811"/>
            <a:ext cx="8229600" cy="553998"/>
          </a:xfrm>
        </p:spPr>
        <p:txBody>
          <a:bodyPr>
            <a:spAutoFit/>
          </a:bodyPr>
          <a:lstStyle/>
          <a:p>
            <a:pPr indent="0"/>
            <a:r>
              <a:rPr lang="en-GB" dirty="0" smtClean="0">
                <a:solidFill>
                  <a:srgbClr val="006699"/>
                </a:solidFill>
                <a:ea typeface="ＭＳ Ｐゴシック" pitchFamily="34" charset="-128"/>
              </a:rPr>
              <a:t>Module 3 – recap main messages</a:t>
            </a:r>
          </a:p>
        </p:txBody>
      </p:sp>
      <p:sp>
        <p:nvSpPr>
          <p:cNvPr id="17411" name="Slide Number Placeholder 3"/>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602418E0-59FF-47AF-805F-D61D3BABC767}" type="slidenum">
              <a:rPr lang="en-GB" sz="1400" smtClean="0">
                <a:solidFill>
                  <a:schemeClr val="tx1"/>
                </a:solidFill>
                <a:ea typeface="ＭＳ Ｐゴシック" pitchFamily="34" charset="-128"/>
              </a:rPr>
              <a:pPr eaLnBrk="1" hangingPunct="1">
                <a:defRPr/>
              </a:pPr>
              <a:t>12</a:t>
            </a:fld>
            <a:endParaRPr lang="en-GB" sz="1400" smtClean="0">
              <a:solidFill>
                <a:schemeClr val="tx1"/>
              </a:solidFill>
              <a:ea typeface="ＭＳ Ｐゴシック" pitchFamily="34" charset="-128"/>
            </a:endParaRPr>
          </a:p>
        </p:txBody>
      </p:sp>
      <p:sp>
        <p:nvSpPr>
          <p:cNvPr id="32772" name="Rectangle 4"/>
          <p:cNvSpPr>
            <a:spLocks noChangeArrowheads="1"/>
          </p:cNvSpPr>
          <p:nvPr/>
        </p:nvSpPr>
        <p:spPr bwMode="auto">
          <a:xfrm>
            <a:off x="381000" y="2298680"/>
            <a:ext cx="8414643" cy="313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55600" indent="-355600">
              <a:buFont typeface="Arial" pitchFamily="34" charset="0"/>
              <a:buChar char="•"/>
              <a:defRPr/>
            </a:pPr>
            <a:r>
              <a:rPr lang="en-GB" sz="1800" dirty="0" smtClean="0">
                <a:solidFill>
                  <a:srgbClr val="006699"/>
                </a:solidFill>
                <a:ea typeface="ＭＳ Ｐゴシック" pitchFamily="34" charset="-128"/>
              </a:rPr>
              <a:t>EU is committed to environment and climate change mainstreaming</a:t>
            </a:r>
          </a:p>
          <a:p>
            <a:pPr marL="355600" indent="-355600">
              <a:buFont typeface="Arial" pitchFamily="34" charset="0"/>
              <a:buChar char="•"/>
              <a:defRPr/>
            </a:pPr>
            <a:endParaRPr lang="en-GB" sz="1800" dirty="0" smtClean="0">
              <a:solidFill>
                <a:srgbClr val="006699"/>
              </a:solidFill>
              <a:ea typeface="ＭＳ Ｐゴシック" pitchFamily="34" charset="-128"/>
            </a:endParaRPr>
          </a:p>
          <a:p>
            <a:pPr marL="355600" indent="-355600">
              <a:buFont typeface="Arial" pitchFamily="34" charset="0"/>
              <a:buChar char="•"/>
              <a:defRPr/>
            </a:pPr>
            <a:endParaRPr lang="en-GB" sz="1800" dirty="0" smtClean="0">
              <a:solidFill>
                <a:srgbClr val="006699"/>
              </a:solidFill>
              <a:ea typeface="ＭＳ Ｐゴシック" pitchFamily="34" charset="-128"/>
            </a:endParaRPr>
          </a:p>
          <a:p>
            <a:pPr marL="355600" indent="-355600">
              <a:buFont typeface="Arial" pitchFamily="34" charset="0"/>
              <a:buChar char="•"/>
              <a:defRPr/>
            </a:pPr>
            <a:r>
              <a:rPr lang="en-GB" sz="1800" dirty="0" smtClean="0">
                <a:solidFill>
                  <a:srgbClr val="006699"/>
                </a:solidFill>
                <a:ea typeface="ＭＳ Ｐゴシック" pitchFamily="34" charset="-128"/>
              </a:rPr>
              <a:t>Other donors are also taking similar actions</a:t>
            </a:r>
          </a:p>
          <a:p>
            <a:pPr marL="355600" indent="-355600">
              <a:defRPr/>
            </a:pPr>
            <a:endParaRPr lang="en-GB" sz="1800" dirty="0" smtClean="0">
              <a:solidFill>
                <a:srgbClr val="006699"/>
              </a:solidFill>
              <a:ea typeface="ＭＳ Ｐゴシック" pitchFamily="34" charset="-128"/>
            </a:endParaRPr>
          </a:p>
          <a:p>
            <a:pPr marL="355600" indent="-355600">
              <a:buFont typeface="Arial" pitchFamily="34" charset="0"/>
              <a:buChar char="•"/>
              <a:defRPr/>
            </a:pPr>
            <a:endParaRPr lang="en-GB" sz="1800" dirty="0" smtClean="0">
              <a:solidFill>
                <a:srgbClr val="006699"/>
              </a:solidFill>
              <a:ea typeface="ＭＳ Ｐゴシック" pitchFamily="34" charset="-128"/>
            </a:endParaRPr>
          </a:p>
          <a:p>
            <a:pPr marL="355600" indent="-355600">
              <a:buFont typeface="Arial" pitchFamily="34" charset="0"/>
              <a:buChar char="•"/>
              <a:defRPr/>
            </a:pPr>
            <a:r>
              <a:rPr lang="en-GB" sz="1800" dirty="0" smtClean="0">
                <a:solidFill>
                  <a:srgbClr val="006699"/>
                </a:solidFill>
                <a:ea typeface="ＭＳ Ｐゴシック" pitchFamily="34" charset="-128"/>
              </a:rPr>
              <a:t>EU contributes in a number of ways - Green Diplomacy Network – Research </a:t>
            </a:r>
          </a:p>
          <a:p>
            <a:pPr>
              <a:defRPr/>
            </a:pPr>
            <a:endParaRPr lang="en-GB" sz="1800" dirty="0" smtClean="0">
              <a:solidFill>
                <a:srgbClr val="006699"/>
              </a:solidFill>
              <a:ea typeface="ＭＳ Ｐゴシック" pitchFamily="34" charset="-128"/>
            </a:endParaRPr>
          </a:p>
          <a:p>
            <a:pPr marL="355600" indent="-355600">
              <a:buFont typeface="Arial" pitchFamily="34" charset="0"/>
              <a:buChar char="•"/>
              <a:defRPr/>
            </a:pPr>
            <a:endParaRPr lang="en-GB" sz="1800" dirty="0" smtClean="0">
              <a:solidFill>
                <a:srgbClr val="006699"/>
              </a:solidFill>
              <a:ea typeface="ＭＳ Ｐゴシック" pitchFamily="34" charset="-128"/>
            </a:endParaRPr>
          </a:p>
          <a:p>
            <a:pPr marL="355600" indent="-355600">
              <a:buFont typeface="Arial" pitchFamily="34" charset="0"/>
              <a:buChar char="•"/>
              <a:defRPr/>
            </a:pPr>
            <a:r>
              <a:rPr lang="en-GB" sz="1800" dirty="0" smtClean="0">
                <a:solidFill>
                  <a:srgbClr val="006699"/>
                </a:solidFill>
                <a:ea typeface="ＭＳ Ｐゴシック" pitchFamily="34" charset="-128"/>
              </a:rPr>
              <a:t>Wide array of EU actors – use them, involve them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1219200"/>
            <a:ext cx="8229600" cy="553998"/>
          </a:xfrm>
        </p:spPr>
        <p:txBody>
          <a:bodyPr>
            <a:spAutoFit/>
          </a:bodyPr>
          <a:lstStyle/>
          <a:p>
            <a:pPr indent="0"/>
            <a:r>
              <a:rPr lang="da-DK" dirty="0" smtClean="0">
                <a:solidFill>
                  <a:srgbClr val="006699"/>
                </a:solidFill>
              </a:rPr>
              <a:t>Resources</a:t>
            </a:r>
            <a:endParaRPr lang="en-US" dirty="0" smtClean="0">
              <a:solidFill>
                <a:srgbClr val="006699"/>
              </a:solidFill>
            </a:endParaRPr>
          </a:p>
        </p:txBody>
      </p:sp>
      <p:sp>
        <p:nvSpPr>
          <p:cNvPr id="46083" name="Content Placeholder 3"/>
          <p:cNvSpPr>
            <a:spLocks noGrp="1"/>
          </p:cNvSpPr>
          <p:nvPr>
            <p:ph idx="1"/>
          </p:nvPr>
        </p:nvSpPr>
        <p:spPr>
          <a:xfrm>
            <a:off x="457200" y="1916832"/>
            <a:ext cx="8507288" cy="4579715"/>
          </a:xfrm>
        </p:spPr>
        <p:txBody>
          <a:bodyPr wrap="square">
            <a:spAutoFit/>
          </a:bodyPr>
          <a:lstStyle/>
          <a:p>
            <a:pPr>
              <a:spcBef>
                <a:spcPts val="0"/>
              </a:spcBef>
              <a:buClr>
                <a:srgbClr val="006699"/>
              </a:buClr>
              <a:buFont typeface="Arial"/>
              <a:buChar char="•"/>
            </a:pPr>
            <a:r>
              <a:rPr lang="da-DK" sz="1800" i="0" kern="1200" dirty="0">
                <a:solidFill>
                  <a:srgbClr val="006E99"/>
                </a:solidFill>
                <a:latin typeface="Verdana" pitchFamily="34" charset="0"/>
                <a:cs typeface="Arial" pitchFamily="34" charset="0"/>
              </a:rPr>
              <a:t>EU Green </a:t>
            </a:r>
            <a:r>
              <a:rPr lang="da-DK" sz="1800" i="0" kern="1200" dirty="0" err="1">
                <a:solidFill>
                  <a:srgbClr val="006E99"/>
                </a:solidFill>
                <a:latin typeface="Verdana" pitchFamily="34" charset="0"/>
                <a:cs typeface="Arial" pitchFamily="34" charset="0"/>
              </a:rPr>
              <a:t>Diplomacy</a:t>
            </a:r>
            <a:r>
              <a:rPr lang="da-DK" sz="1800" i="0" kern="1200" dirty="0">
                <a:solidFill>
                  <a:srgbClr val="006E99"/>
                </a:solidFill>
                <a:latin typeface="Verdana" pitchFamily="34" charset="0"/>
                <a:cs typeface="Arial" pitchFamily="34" charset="0"/>
              </a:rPr>
              <a:t> </a:t>
            </a:r>
            <a:r>
              <a:rPr lang="da-DK" sz="1800" i="0" kern="1200" dirty="0" smtClean="0">
                <a:solidFill>
                  <a:srgbClr val="006E99"/>
                </a:solidFill>
                <a:latin typeface="Verdana" pitchFamily="34" charset="0"/>
                <a:cs typeface="Arial" pitchFamily="34" charset="0"/>
              </a:rPr>
              <a:t>Network</a:t>
            </a:r>
            <a:br>
              <a:rPr lang="da-DK" sz="1800" i="0" kern="1200" dirty="0" smtClean="0">
                <a:solidFill>
                  <a:srgbClr val="006E99"/>
                </a:solidFill>
                <a:latin typeface="Verdana" pitchFamily="34" charset="0"/>
                <a:cs typeface="Arial" pitchFamily="34" charset="0"/>
              </a:rPr>
            </a:br>
            <a:r>
              <a:rPr lang="da-DK" sz="1800" i="0" dirty="0" err="1" smtClean="0">
                <a:solidFill>
                  <a:srgbClr val="000000"/>
                </a:solidFill>
                <a:ea typeface="Lucida Grande"/>
                <a:cs typeface="Lucida Grande"/>
                <a:hlinkClick r:id="rId3"/>
              </a:rPr>
              <a:t>http://eeas.europa.eu/environment/gdn/index_en.htm</a:t>
            </a:r>
            <a:endParaRPr lang="da-DK" sz="1800" i="0" kern="1200" dirty="0" smtClean="0">
              <a:solidFill>
                <a:srgbClr val="006E99"/>
              </a:solidFill>
              <a:cs typeface="Arial" pitchFamily="34" charset="0"/>
            </a:endParaRPr>
          </a:p>
          <a:p>
            <a:pPr>
              <a:buClr>
                <a:srgbClr val="006699"/>
              </a:buClr>
              <a:buFont typeface="Arial"/>
              <a:buChar char="•"/>
            </a:pPr>
            <a:r>
              <a:rPr lang="en-GB" sz="1800" b="1" dirty="0">
                <a:solidFill>
                  <a:srgbClr val="006E99"/>
                </a:solidFill>
              </a:rPr>
              <a:t>Rio+20 </a:t>
            </a:r>
            <a:r>
              <a:rPr lang="en-GB" sz="1800" dirty="0">
                <a:solidFill>
                  <a:srgbClr val="006E99"/>
                </a:solidFill>
              </a:rPr>
              <a:t>- UN Conference on Sustainable Development: The </a:t>
            </a:r>
            <a:r>
              <a:rPr lang="en-GB" sz="1800" u="sng" dirty="0">
                <a:solidFill>
                  <a:srgbClr val="006E99"/>
                </a:solidFill>
              </a:rPr>
              <a:t>Future We Want</a:t>
            </a:r>
            <a:r>
              <a:rPr lang="en-GB" sz="1800" dirty="0">
                <a:solidFill>
                  <a:srgbClr val="006E99"/>
                </a:solidFill>
              </a:rPr>
              <a:t>  </a:t>
            </a:r>
          </a:p>
          <a:p>
            <a:pPr marL="0" indent="0">
              <a:buNone/>
            </a:pPr>
            <a:endParaRPr lang="da-DK" sz="1800" i="0" dirty="0">
              <a:solidFill>
                <a:srgbClr val="006699"/>
              </a:solidFill>
            </a:endParaRPr>
          </a:p>
          <a:p>
            <a:pPr marL="0" lvl="0" indent="0" eaLnBrk="1" hangingPunct="1">
              <a:spcBef>
                <a:spcPct val="0"/>
              </a:spcBef>
              <a:buClrTx/>
              <a:buNone/>
            </a:pPr>
            <a:r>
              <a:rPr lang="da-DK" sz="1800" i="0" kern="1200" dirty="0">
                <a:solidFill>
                  <a:srgbClr val="006E99"/>
                </a:solidFill>
                <a:latin typeface="Verdana" pitchFamily="34" charset="0"/>
                <a:cs typeface="Arial" pitchFamily="34" charset="0"/>
              </a:rPr>
              <a:t>Partners in civil society...just a </a:t>
            </a:r>
            <a:r>
              <a:rPr lang="da-DK" sz="1800" i="0" kern="1200" dirty="0" err="1">
                <a:solidFill>
                  <a:srgbClr val="006E99"/>
                </a:solidFill>
                <a:latin typeface="Verdana" pitchFamily="34" charset="0"/>
                <a:cs typeface="Arial" pitchFamily="34" charset="0"/>
              </a:rPr>
              <a:t>few</a:t>
            </a:r>
            <a:endParaRPr lang="da-DK" sz="1800" i="0" kern="1200" dirty="0">
              <a:solidFill>
                <a:srgbClr val="006E99"/>
              </a:solidFill>
              <a:latin typeface="Verdana" pitchFamily="34" charset="0"/>
              <a:cs typeface="Arial" pitchFamily="34" charset="0"/>
            </a:endParaRPr>
          </a:p>
          <a:p>
            <a:pPr marL="266700" lvl="0" indent="-266700" eaLnBrk="1" hangingPunct="1">
              <a:spcBef>
                <a:spcPct val="0"/>
              </a:spcBef>
              <a:buClrTx/>
              <a:buFont typeface="Arial"/>
              <a:buChar char="•"/>
            </a:pPr>
            <a:r>
              <a:rPr lang="en-GB" sz="1800" b="1" i="0" kern="1200" dirty="0">
                <a:solidFill>
                  <a:srgbClr val="006E99"/>
                </a:solidFill>
                <a:latin typeface="Verdana" pitchFamily="34" charset="0"/>
                <a:cs typeface="Arial" pitchFamily="34" charset="0"/>
              </a:rPr>
              <a:t>IUCN</a:t>
            </a:r>
            <a:r>
              <a:rPr lang="en-GB" sz="1800" i="0" kern="1200" dirty="0">
                <a:solidFill>
                  <a:srgbClr val="006E99"/>
                </a:solidFill>
                <a:latin typeface="Verdana" pitchFamily="34" charset="0"/>
                <a:cs typeface="Arial" pitchFamily="34" charset="0"/>
              </a:rPr>
              <a:t> -One of the international NGOs much involved in environment, climate change and green economy</a:t>
            </a:r>
          </a:p>
          <a:p>
            <a:pPr marL="266700" lvl="0" indent="-266700" eaLnBrk="1" hangingPunct="1">
              <a:spcBef>
                <a:spcPct val="0"/>
              </a:spcBef>
              <a:buClrTx/>
              <a:buFont typeface="Arial"/>
              <a:buChar char="•"/>
            </a:pPr>
            <a:r>
              <a:rPr lang="en-GB" sz="1800" b="1" i="0" kern="1200" dirty="0">
                <a:solidFill>
                  <a:srgbClr val="006E99"/>
                </a:solidFill>
                <a:latin typeface="Verdana" pitchFamily="34" charset="0"/>
                <a:cs typeface="Arial" pitchFamily="34" charset="0"/>
              </a:rPr>
              <a:t>WWF</a:t>
            </a:r>
            <a:r>
              <a:rPr lang="en-GB" sz="1800" i="0" kern="1200" dirty="0">
                <a:solidFill>
                  <a:srgbClr val="006E99"/>
                </a:solidFill>
                <a:latin typeface="Verdana" pitchFamily="34" charset="0"/>
                <a:cs typeface="Arial" pitchFamily="34" charset="0"/>
              </a:rPr>
              <a:t> </a:t>
            </a:r>
            <a:r>
              <a:rPr lang="en-US" sz="1800" i="0" u="sng" kern="1200" dirty="0">
                <a:solidFill>
                  <a:srgbClr val="006E99"/>
                </a:solidFill>
                <a:latin typeface="Verdana" pitchFamily="34" charset="0"/>
                <a:cs typeface="Arial" pitchFamily="34" charset="0"/>
              </a:rPr>
              <a:t>- Biodiversity: the magic of our planet!</a:t>
            </a:r>
            <a:r>
              <a:rPr lang="en-US" sz="1800" i="0" kern="1200" dirty="0">
                <a:solidFill>
                  <a:srgbClr val="006E99"/>
                </a:solidFill>
                <a:latin typeface="Verdana" pitchFamily="34" charset="0"/>
                <a:cs typeface="Arial" pitchFamily="34" charset="0"/>
              </a:rPr>
              <a:t> </a:t>
            </a:r>
          </a:p>
          <a:p>
            <a:pPr marL="266700" lvl="0" indent="-266700" eaLnBrk="1" hangingPunct="1">
              <a:spcBef>
                <a:spcPct val="0"/>
              </a:spcBef>
              <a:buClrTx/>
              <a:buFont typeface="Arial"/>
              <a:buChar char="•"/>
            </a:pPr>
            <a:r>
              <a:rPr lang="en-GB" sz="1800" b="1" i="0" kern="1200" dirty="0">
                <a:solidFill>
                  <a:srgbClr val="006E99"/>
                </a:solidFill>
                <a:latin typeface="Verdana" pitchFamily="34" charset="0"/>
                <a:cs typeface="Arial" pitchFamily="34" charset="0"/>
              </a:rPr>
              <a:t>Oxfam</a:t>
            </a:r>
            <a:r>
              <a:rPr lang="en-GB" sz="1800" i="0" kern="1200" dirty="0">
                <a:solidFill>
                  <a:srgbClr val="006E99"/>
                </a:solidFill>
                <a:latin typeface="Verdana" pitchFamily="34" charset="0"/>
                <a:cs typeface="Arial" pitchFamily="34" charset="0"/>
              </a:rPr>
              <a:t> </a:t>
            </a:r>
            <a:r>
              <a:rPr lang="en-GB" sz="1800" i="0" u="sng" kern="1200" dirty="0">
                <a:solidFill>
                  <a:srgbClr val="006E99"/>
                </a:solidFill>
                <a:latin typeface="Verdana" pitchFamily="34" charset="0"/>
                <a:cs typeface="Arial" pitchFamily="34" charset="0"/>
              </a:rPr>
              <a:t>A safe and just space for humanity</a:t>
            </a:r>
            <a:r>
              <a:rPr lang="en-GB" sz="1800" i="0" kern="1200" dirty="0">
                <a:solidFill>
                  <a:srgbClr val="006E99"/>
                </a:solidFill>
                <a:latin typeface="Verdana" pitchFamily="34" charset="0"/>
                <a:cs typeface="Arial" pitchFamily="34" charset="0"/>
              </a:rPr>
              <a:t> </a:t>
            </a:r>
            <a:endParaRPr lang="en-US" sz="1800" i="0" kern="1200" dirty="0" smtClean="0">
              <a:solidFill>
                <a:srgbClr val="006E99"/>
              </a:solidFill>
              <a:latin typeface="Verdana" pitchFamily="34" charset="0"/>
              <a:cs typeface="Arial" pitchFamily="34" charset="0"/>
            </a:endParaRPr>
          </a:p>
          <a:p>
            <a:pPr marL="0" indent="0">
              <a:buNone/>
            </a:pPr>
            <a:endParaRPr lang="da-DK" sz="1800" dirty="0" smtClean="0">
              <a:solidFill>
                <a:srgbClr val="006E99"/>
              </a:solidFill>
            </a:endParaRPr>
          </a:p>
          <a:p>
            <a:pPr marL="0" indent="0">
              <a:buNone/>
            </a:pPr>
            <a:r>
              <a:rPr lang="da-DK" sz="1800" i="0" kern="1200" dirty="0" err="1">
                <a:solidFill>
                  <a:srgbClr val="006E99"/>
                </a:solidFill>
                <a:latin typeface="Verdana" pitchFamily="34" charset="0"/>
                <a:cs typeface="Arial" pitchFamily="34" charset="0"/>
              </a:rPr>
              <a:t>Other</a:t>
            </a:r>
            <a:r>
              <a:rPr lang="da-DK" sz="1800" i="0" kern="1200" dirty="0">
                <a:solidFill>
                  <a:srgbClr val="006E99"/>
                </a:solidFill>
                <a:latin typeface="Verdana" pitchFamily="34" charset="0"/>
                <a:cs typeface="Arial" pitchFamily="34" charset="0"/>
              </a:rPr>
              <a:t> partners... just a </a:t>
            </a:r>
            <a:r>
              <a:rPr lang="da-DK" sz="1800" i="0" kern="1200" dirty="0" err="1">
                <a:solidFill>
                  <a:srgbClr val="006E99"/>
                </a:solidFill>
                <a:latin typeface="Verdana" pitchFamily="34" charset="0"/>
                <a:cs typeface="Arial" pitchFamily="34" charset="0"/>
              </a:rPr>
              <a:t>few</a:t>
            </a:r>
            <a:endParaRPr lang="da-DK" sz="1800" i="0" kern="1200" dirty="0">
              <a:solidFill>
                <a:srgbClr val="006E99"/>
              </a:solidFill>
              <a:latin typeface="Verdana" pitchFamily="34" charset="0"/>
              <a:cs typeface="Arial" pitchFamily="34" charset="0"/>
            </a:endParaRPr>
          </a:p>
          <a:p>
            <a:pPr marL="266700" indent="-266700">
              <a:buClr>
                <a:schemeClr val="accent2">
                  <a:lumMod val="50000"/>
                </a:schemeClr>
              </a:buClr>
              <a:buFont typeface="Arial"/>
              <a:buChar char="•"/>
            </a:pPr>
            <a:r>
              <a:rPr lang="en-GB" sz="1800" b="1" dirty="0" err="1">
                <a:solidFill>
                  <a:srgbClr val="006E99"/>
                </a:solidFill>
              </a:rPr>
              <a:t>Sida</a:t>
            </a:r>
            <a:r>
              <a:rPr lang="en-GB" sz="1800" b="1" dirty="0">
                <a:solidFill>
                  <a:srgbClr val="006E99"/>
                </a:solidFill>
              </a:rPr>
              <a:t> </a:t>
            </a:r>
            <a:r>
              <a:rPr lang="en-GB" sz="1800" dirty="0">
                <a:solidFill>
                  <a:srgbClr val="006E99"/>
                </a:solidFill>
              </a:rPr>
              <a:t>– environment and climate change help desk </a:t>
            </a:r>
          </a:p>
          <a:p>
            <a:pPr marL="266700" indent="-266700">
              <a:buClr>
                <a:schemeClr val="accent2">
                  <a:lumMod val="50000"/>
                </a:schemeClr>
              </a:buClr>
              <a:buFont typeface="Arial"/>
              <a:buChar char="•"/>
            </a:pPr>
            <a:r>
              <a:rPr lang="en-GB" sz="1800" b="1" dirty="0">
                <a:solidFill>
                  <a:srgbClr val="006E99"/>
                </a:solidFill>
              </a:rPr>
              <a:t>NCEA</a:t>
            </a:r>
            <a:r>
              <a:rPr lang="en-GB" sz="1800" dirty="0">
                <a:solidFill>
                  <a:srgbClr val="006E99"/>
                </a:solidFill>
              </a:rPr>
              <a:t> - Netherlands Commission for Environmental Impact Assessment </a:t>
            </a:r>
            <a:endParaRPr lang="en-US" sz="1800" dirty="0">
              <a:solidFill>
                <a:srgbClr val="006E99"/>
              </a:solidFill>
            </a:endParaRPr>
          </a:p>
        </p:txBody>
      </p:sp>
      <p:sp>
        <p:nvSpPr>
          <p:cNvPr id="19460" name="Slide Number Placeholder 2"/>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6B4DF9CE-94DF-4F87-AB4C-F688B769EE62}" type="slidenum">
              <a:rPr lang="en-GB" sz="1400" smtClean="0">
                <a:solidFill>
                  <a:schemeClr val="tx1"/>
                </a:solidFill>
                <a:latin typeface="Arial" pitchFamily="34" charset="0"/>
              </a:rPr>
              <a:pPr eaLnBrk="1" hangingPunct="1">
                <a:defRPr/>
              </a:pPr>
              <a:t>13</a:t>
            </a:fld>
            <a:endParaRPr lang="en-GB" sz="1400" smtClean="0">
              <a:solidFill>
                <a:schemeClr val="tx1"/>
              </a:solidFill>
              <a:latin typeface="Arial" pitchFamily="34" charset="0"/>
            </a:endParaRPr>
          </a:p>
        </p:txBody>
      </p:sp>
    </p:spTree>
    <p:extLst>
      <p:ext uri="{BB962C8B-B14F-4D97-AF65-F5344CB8AC3E}">
        <p14:creationId xmlns:p14="http://schemas.microsoft.com/office/powerpoint/2010/main" xmlns="" val="3421453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74802"/>
            <a:ext cx="8229600" cy="553998"/>
          </a:xfrm>
        </p:spPr>
        <p:txBody>
          <a:bodyPr>
            <a:spAutoFit/>
          </a:bodyPr>
          <a:lstStyle/>
          <a:p>
            <a:pPr indent="-3175"/>
            <a:r>
              <a:rPr lang="da-DK" dirty="0" smtClean="0"/>
              <a:t>Optional slides</a:t>
            </a:r>
            <a:endParaRPr lang="da-DK" dirty="0"/>
          </a:p>
        </p:txBody>
      </p:sp>
      <p:sp>
        <p:nvSpPr>
          <p:cNvPr id="3" name="Slide Number Placeholder 2"/>
          <p:cNvSpPr>
            <a:spLocks noGrp="1"/>
          </p:cNvSpPr>
          <p:nvPr>
            <p:ph type="sldNum" sz="quarter" idx="12"/>
          </p:nvPr>
        </p:nvSpPr>
        <p:spPr/>
        <p:txBody>
          <a:bodyPr/>
          <a:lstStyle/>
          <a:p>
            <a:pPr>
              <a:defRPr/>
            </a:pPr>
            <a:fld id="{2A7E8C39-8C0F-4AA8-A60A-3F6226462377}" type="slidenum">
              <a:rPr lang="en-GB" smtClean="0"/>
              <a:pPr>
                <a:defRPr/>
              </a:pPr>
              <a:t>14</a:t>
            </a:fld>
            <a:endParaRPr lang="en-GB" dirty="0"/>
          </a:p>
        </p:txBody>
      </p:sp>
    </p:spTree>
    <p:extLst>
      <p:ext uri="{BB962C8B-B14F-4D97-AF65-F5344CB8AC3E}">
        <p14:creationId xmlns:p14="http://schemas.microsoft.com/office/powerpoint/2010/main" xmlns="" val="3500194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1188422"/>
            <a:ext cx="9144000" cy="1015663"/>
          </a:xfrm>
        </p:spPr>
        <p:txBody>
          <a:bodyPr>
            <a:spAutoFit/>
          </a:bodyPr>
          <a:lstStyle/>
          <a:p>
            <a:pPr indent="0" eaLnBrk="1" hangingPunct="1"/>
            <a:r>
              <a:rPr lang="en-GB" dirty="0" smtClean="0">
                <a:ea typeface="ＭＳ Ｐゴシック" pitchFamily="34" charset="-128"/>
              </a:rPr>
              <a:t>Communication for Rio - Climate change policy future prospects </a:t>
            </a:r>
          </a:p>
        </p:txBody>
      </p:sp>
      <p:sp>
        <p:nvSpPr>
          <p:cNvPr id="25604" name="Slide Number Placeholder 4"/>
          <p:cNvSpPr>
            <a:spLocks noGrp="1"/>
          </p:cNvSpPr>
          <p:nvPr>
            <p:ph type="sldNum" sz="quarter" idx="12"/>
          </p:nvPr>
        </p:nvSpPr>
        <p:spPr>
          <a:xfrm>
            <a:off x="8153400" y="6324600"/>
            <a:ext cx="609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8C304363-12E4-4A3E-B63B-EA0D8B8CA2E3}" type="slidenum">
              <a:rPr lang="en-GB" sz="1400" smtClean="0">
                <a:solidFill>
                  <a:schemeClr val="tx1"/>
                </a:solidFill>
                <a:ea typeface="ＭＳ Ｐゴシック" pitchFamily="34" charset="-128"/>
              </a:rPr>
              <a:pPr eaLnBrk="1" hangingPunct="1">
                <a:defRPr/>
              </a:pPr>
              <a:t>15</a:t>
            </a:fld>
            <a:endParaRPr lang="en-GB" sz="1400" smtClean="0">
              <a:solidFill>
                <a:schemeClr val="tx1"/>
              </a:solidFill>
              <a:ea typeface="ＭＳ Ｐゴシック" pitchFamily="34" charset="-128"/>
            </a:endParaRPr>
          </a:p>
        </p:txBody>
      </p:sp>
      <p:sp>
        <p:nvSpPr>
          <p:cNvPr id="48133" name="Isosceles Triangle 3">
            <a:hlinkClick r:id="rId3" action="ppaction://hlinksldjump"/>
          </p:cNvPr>
          <p:cNvSpPr>
            <a:spLocks noChangeArrowheads="1"/>
          </p:cNvSpPr>
          <p:nvPr/>
        </p:nvSpPr>
        <p:spPr bwMode="auto">
          <a:xfrm rot="-5400000">
            <a:off x="7700169" y="6022181"/>
            <a:ext cx="647700" cy="503238"/>
          </a:xfrm>
          <a:prstGeom prst="triangle">
            <a:avLst>
              <a:gd name="adj" fmla="val 50000"/>
            </a:avLst>
          </a:prstGeom>
          <a:solidFill>
            <a:srgbClr val="103C7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lIns="90000" tIns="46800" rIns="90000" bIns="46800" anchor="ctr">
            <a:spAutoFit/>
          </a:bodyPr>
          <a:lstStyle/>
          <a:p>
            <a:endParaRPr lang="en-US"/>
          </a:p>
        </p:txBody>
      </p:sp>
      <p:sp>
        <p:nvSpPr>
          <p:cNvPr id="6" name="TextBox 5"/>
          <p:cNvSpPr txBox="1"/>
          <p:nvPr/>
        </p:nvSpPr>
        <p:spPr>
          <a:xfrm>
            <a:off x="457200" y="2354282"/>
            <a:ext cx="7620000" cy="3970318"/>
          </a:xfrm>
          <a:prstGeom prst="rect">
            <a:avLst/>
          </a:prstGeom>
          <a:noFill/>
        </p:spPr>
        <p:txBody>
          <a:bodyPr wrap="square" rtlCol="0">
            <a:spAutoFit/>
          </a:bodyPr>
          <a:lstStyle/>
          <a:p>
            <a:r>
              <a:rPr lang="en-GB" sz="1800" dirty="0" smtClean="0">
                <a:solidFill>
                  <a:srgbClr val="006699"/>
                </a:solidFill>
                <a:ea typeface="ＭＳ Ｐゴシック" pitchFamily="34" charset="-128"/>
              </a:rPr>
              <a:t>Increasing emphasis on green economy, within and outside Europe.</a:t>
            </a:r>
          </a:p>
          <a:p>
            <a:endParaRPr lang="en-GB" sz="1800" dirty="0" smtClean="0">
              <a:solidFill>
                <a:srgbClr val="006699"/>
              </a:solidFill>
              <a:ea typeface="ＭＳ Ｐゴシック" pitchFamily="34" charset="-128"/>
            </a:endParaRPr>
          </a:p>
          <a:p>
            <a:r>
              <a:rPr lang="en-GB" sz="1800" dirty="0" smtClean="0">
                <a:solidFill>
                  <a:srgbClr val="006699"/>
                </a:solidFill>
                <a:ea typeface="ＭＳ Ｐゴシック" pitchFamily="34" charset="-128"/>
              </a:rPr>
              <a:t>Renewed interest on CC in development policy. </a:t>
            </a:r>
          </a:p>
          <a:p>
            <a:endParaRPr lang="en-GB" sz="1800" dirty="0" smtClean="0">
              <a:solidFill>
                <a:srgbClr val="006699"/>
              </a:solidFill>
              <a:ea typeface="ＭＳ Ｐゴシック" pitchFamily="34" charset="-128"/>
            </a:endParaRPr>
          </a:p>
          <a:p>
            <a:r>
              <a:rPr lang="en-GB" sz="1800" dirty="0" smtClean="0">
                <a:solidFill>
                  <a:srgbClr val="006699"/>
                </a:solidFill>
                <a:ea typeface="ＭＳ Ｐゴシック" pitchFamily="34" charset="-128"/>
              </a:rPr>
              <a:t>Priorities for external actions: building capacity for mitigation, adaptation, technology, mainstreaming. </a:t>
            </a:r>
          </a:p>
          <a:p>
            <a:endParaRPr lang="en-GB" sz="1800" dirty="0" smtClean="0">
              <a:solidFill>
                <a:srgbClr val="006699"/>
              </a:solidFill>
              <a:ea typeface="ＭＳ Ｐゴシック" pitchFamily="34" charset="-128"/>
            </a:endParaRPr>
          </a:p>
          <a:p>
            <a:r>
              <a:rPr lang="en-GB" sz="1800" dirty="0" smtClean="0">
                <a:solidFill>
                  <a:srgbClr val="006699"/>
                </a:solidFill>
                <a:ea typeface="ＭＳ Ｐゴシック" pitchFamily="34" charset="-128"/>
              </a:rPr>
              <a:t>Immediate adaptation needs.</a:t>
            </a:r>
          </a:p>
          <a:p>
            <a:endParaRPr lang="en-GB" sz="1800" dirty="0" smtClean="0">
              <a:solidFill>
                <a:srgbClr val="006699"/>
              </a:solidFill>
              <a:ea typeface="ＭＳ Ｐゴシック" pitchFamily="34" charset="-128"/>
            </a:endParaRPr>
          </a:p>
          <a:p>
            <a:r>
              <a:rPr lang="en-GB" sz="1800" dirty="0" smtClean="0">
                <a:solidFill>
                  <a:srgbClr val="006699"/>
                </a:solidFill>
                <a:ea typeface="ＭＳ Ｐゴシック" pitchFamily="34" charset="-128"/>
              </a:rPr>
              <a:t>For the long term: leverage private sector and mobilise international carbon markets – increasing role for green technologies and innovative financing mechanisms to promote the</a:t>
            </a:r>
            <a:r>
              <a:rPr lang="en-GB" sz="1800" dirty="0" smtClean="0">
                <a:solidFill>
                  <a:srgbClr val="006699"/>
                </a:solidFill>
                <a:ea typeface="ＭＳ Ｐゴシック" pitchFamily="34" charset="-128"/>
                <a:sym typeface="Wingdings" pitchFamily="2" charset="2"/>
              </a:rPr>
              <a:t> green economy</a:t>
            </a:r>
            <a:endParaRPr lang="en-GB" sz="1800" dirty="0" smtClean="0">
              <a:solidFill>
                <a:srgbClr val="006699"/>
              </a:solidFill>
              <a:ea typeface="ＭＳ Ｐゴシック"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2286000"/>
            <a:ext cx="8077200" cy="3970318"/>
          </a:xfrm>
        </p:spPr>
        <p:txBody>
          <a:bodyPr wrap="square">
            <a:spAutoFit/>
          </a:bodyPr>
          <a:lstStyle/>
          <a:p>
            <a:pPr marL="0" lvl="4" indent="0"/>
            <a:r>
              <a:rPr lang="en-GB" sz="1800" b="0" dirty="0" smtClean="0">
                <a:solidFill>
                  <a:srgbClr val="006699"/>
                </a:solidFill>
              </a:rPr>
              <a:t>Joint statement by </a:t>
            </a:r>
            <a:r>
              <a:rPr lang="en-GB" sz="1800" b="0" dirty="0" err="1" smtClean="0">
                <a:solidFill>
                  <a:srgbClr val="006699"/>
                </a:solidFill>
              </a:rPr>
              <a:t>Janez</a:t>
            </a:r>
            <a:r>
              <a:rPr lang="en-GB" sz="1800" b="0" dirty="0" smtClean="0">
                <a:solidFill>
                  <a:srgbClr val="006699"/>
                </a:solidFill>
              </a:rPr>
              <a:t> </a:t>
            </a:r>
            <a:r>
              <a:rPr lang="en-GB" sz="1800" b="0" dirty="0" err="1" smtClean="0">
                <a:solidFill>
                  <a:srgbClr val="006699"/>
                </a:solidFill>
              </a:rPr>
              <a:t>Potočnik</a:t>
            </a:r>
            <a:r>
              <a:rPr lang="en-GB" sz="1800" b="0" dirty="0" smtClean="0">
                <a:solidFill>
                  <a:srgbClr val="006699"/>
                </a:solidFill>
              </a:rPr>
              <a:t> and Ida </a:t>
            </a:r>
            <a:r>
              <a:rPr lang="en-GB" sz="1800" b="0" dirty="0" err="1" smtClean="0">
                <a:solidFill>
                  <a:srgbClr val="006699"/>
                </a:solidFill>
              </a:rPr>
              <a:t>Auken</a:t>
            </a:r>
            <a:r>
              <a:rPr lang="en-GB" sz="1800" b="0" dirty="0" smtClean="0">
                <a:solidFill>
                  <a:srgbClr val="006699"/>
                </a:solidFill>
              </a:rPr>
              <a:t> on the Rio+20 Declaration</a:t>
            </a:r>
            <a:br>
              <a:rPr lang="en-GB" sz="1800" b="0" dirty="0" smtClean="0">
                <a:solidFill>
                  <a:srgbClr val="006699"/>
                </a:solidFill>
              </a:rPr>
            </a:br>
            <a:r>
              <a:rPr lang="en-GB" sz="1800" b="0" dirty="0" smtClean="0">
                <a:solidFill>
                  <a:srgbClr val="006699"/>
                </a:solidFill>
              </a:rPr>
              <a:t/>
            </a:r>
            <a:br>
              <a:rPr lang="en-GB" sz="1800" b="0" dirty="0" smtClean="0">
                <a:solidFill>
                  <a:srgbClr val="006699"/>
                </a:solidFill>
              </a:rPr>
            </a:br>
            <a:r>
              <a:rPr lang="en-US" sz="1800" b="0" dirty="0" smtClean="0">
                <a:solidFill>
                  <a:srgbClr val="006699"/>
                </a:solidFill>
              </a:rPr>
              <a:t>“Today the world has indicated that we must move towards sustainable development, and the inclusive green economy is a central pathway to achieve this. The EU has remained committed and constructive throughout the negotiations, and has spoken with one ambitious voice. We are pleased that this delivered results. However, we recognize that Rio is just the beginning and a range of activities have to be followed through at international level.”</a:t>
            </a:r>
            <a:br>
              <a:rPr lang="en-US" sz="1800" b="0" dirty="0" smtClean="0">
                <a:solidFill>
                  <a:srgbClr val="006699"/>
                </a:solidFill>
              </a:rPr>
            </a:br>
            <a:r>
              <a:rPr lang="en-US" sz="1800" b="0" dirty="0" smtClean="0">
                <a:solidFill>
                  <a:srgbClr val="006699"/>
                </a:solidFill>
              </a:rPr>
              <a:t/>
            </a:r>
            <a:br>
              <a:rPr lang="en-US" sz="1800" b="0" dirty="0" smtClean="0">
                <a:solidFill>
                  <a:srgbClr val="006699"/>
                </a:solidFill>
              </a:rPr>
            </a:br>
            <a:r>
              <a:rPr lang="en-US" sz="1800" b="0" dirty="0" smtClean="0">
                <a:solidFill>
                  <a:srgbClr val="006699"/>
                </a:solidFill>
              </a:rPr>
              <a:t/>
            </a:r>
            <a:br>
              <a:rPr lang="en-US" sz="1800" b="0" dirty="0" smtClean="0">
                <a:solidFill>
                  <a:srgbClr val="006699"/>
                </a:solidFill>
              </a:rPr>
            </a:br>
            <a:r>
              <a:rPr lang="en-US" sz="1800" b="0" dirty="0" smtClean="0">
                <a:solidFill>
                  <a:srgbClr val="006699"/>
                </a:solidFill>
              </a:rPr>
              <a:t/>
            </a:r>
            <a:br>
              <a:rPr lang="en-US" sz="1800" b="0" dirty="0" smtClean="0">
                <a:solidFill>
                  <a:srgbClr val="006699"/>
                </a:solidFill>
              </a:rPr>
            </a:br>
            <a:r>
              <a:rPr lang="en-US" sz="1800" b="0" dirty="0" smtClean="0">
                <a:solidFill>
                  <a:srgbClr val="006699"/>
                </a:solidFill>
                <a:sym typeface="Wingdings" pitchFamily="2" charset="2"/>
              </a:rPr>
              <a:t> </a:t>
            </a:r>
            <a:r>
              <a:rPr lang="en-US" sz="1800" b="0" dirty="0" smtClean="0">
                <a:solidFill>
                  <a:srgbClr val="006699"/>
                </a:solidFill>
              </a:rPr>
              <a:t>Sustainable Development Goals</a:t>
            </a:r>
            <a:endParaRPr lang="en-GB" sz="1800" b="0" dirty="0" smtClean="0">
              <a:solidFill>
                <a:srgbClr val="006699"/>
              </a:solidFill>
            </a:endParaRPr>
          </a:p>
        </p:txBody>
      </p:sp>
      <p:sp>
        <p:nvSpPr>
          <p:cNvPr id="3" name="Slide Number Placeholder 2"/>
          <p:cNvSpPr>
            <a:spLocks noGrp="1"/>
          </p:cNvSpPr>
          <p:nvPr>
            <p:ph type="sldNum" sz="quarter" idx="12"/>
          </p:nvPr>
        </p:nvSpPr>
        <p:spPr/>
        <p:txBody>
          <a:bodyPr/>
          <a:lstStyle/>
          <a:p>
            <a:pPr>
              <a:defRPr/>
            </a:pPr>
            <a:fld id="{AFF69471-61EB-476D-9E81-0F2E3FA56EAA}" type="slidenum">
              <a:rPr lang="en-GB" smtClean="0"/>
              <a:pPr>
                <a:defRPr/>
              </a:pPr>
              <a:t>16</a:t>
            </a:fld>
            <a:endParaRPr lang="en-GB" dirty="0"/>
          </a:p>
        </p:txBody>
      </p:sp>
      <p:sp>
        <p:nvSpPr>
          <p:cNvPr id="4" name="Isosceles Triangle 3">
            <a:hlinkClick r:id="rId3" action="ppaction://hlinksldjump"/>
          </p:cNvPr>
          <p:cNvSpPr>
            <a:spLocks noChangeArrowheads="1"/>
          </p:cNvSpPr>
          <p:nvPr/>
        </p:nvSpPr>
        <p:spPr bwMode="auto">
          <a:xfrm rot="-5400000">
            <a:off x="7700169" y="6022181"/>
            <a:ext cx="647700" cy="503238"/>
          </a:xfrm>
          <a:prstGeom prst="triangle">
            <a:avLst>
              <a:gd name="adj" fmla="val 50000"/>
            </a:avLst>
          </a:prstGeom>
          <a:solidFill>
            <a:srgbClr val="103C7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lIns="90000" tIns="46800" rIns="90000" bIns="46800" anchor="ctr">
            <a:spAutoFit/>
          </a:bodyPr>
          <a:lstStyle/>
          <a:p>
            <a:endParaRPr lang="en-US"/>
          </a:p>
        </p:txBody>
      </p:sp>
      <p:sp>
        <p:nvSpPr>
          <p:cNvPr id="5" name="TextBox 4"/>
          <p:cNvSpPr txBox="1"/>
          <p:nvPr/>
        </p:nvSpPr>
        <p:spPr>
          <a:xfrm>
            <a:off x="0" y="1247001"/>
            <a:ext cx="6248400" cy="553998"/>
          </a:xfrm>
          <a:prstGeom prst="rect">
            <a:avLst/>
          </a:prstGeom>
          <a:noFill/>
        </p:spPr>
        <p:txBody>
          <a:bodyPr wrap="square" rtlCol="0">
            <a:spAutoFit/>
          </a:bodyPr>
          <a:lstStyle/>
          <a:p>
            <a:pPr marL="355600"/>
            <a:r>
              <a:rPr lang="en-GB" sz="3000" b="1" dirty="0" smtClean="0">
                <a:solidFill>
                  <a:srgbClr val="006699"/>
                </a:solidFill>
              </a:rPr>
              <a:t>RIO+20</a:t>
            </a:r>
            <a:endParaRPr lang="en-GB" sz="3000" b="1" dirty="0"/>
          </a:p>
        </p:txBody>
      </p:sp>
    </p:spTree>
    <p:extLst>
      <p:ext uri="{BB962C8B-B14F-4D97-AF65-F5344CB8AC3E}">
        <p14:creationId xmlns:p14="http://schemas.microsoft.com/office/powerpoint/2010/main" xmlns="" val="949978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1059359"/>
            <a:ext cx="9296400" cy="1015663"/>
          </a:xfrm>
        </p:spPr>
        <p:txBody>
          <a:bodyPr wrap="square">
            <a:spAutoFit/>
          </a:bodyPr>
          <a:lstStyle/>
          <a:p>
            <a:pPr indent="0" eaLnBrk="1" hangingPunct="1"/>
            <a:r>
              <a:rPr lang="en-GB" dirty="0" smtClean="0">
                <a:solidFill>
                  <a:srgbClr val="006699"/>
                </a:solidFill>
                <a:ea typeface="ＭＳ Ｐゴシック" pitchFamily="34" charset="-128"/>
              </a:rPr>
              <a:t>EU cooperation and climate change (1/4)</a:t>
            </a:r>
          </a:p>
        </p:txBody>
      </p:sp>
      <p:sp>
        <p:nvSpPr>
          <p:cNvPr id="28676" name="Espace réservé du numéro de diapositive 5"/>
          <p:cNvSpPr>
            <a:spLocks noGrp="1"/>
          </p:cNvSpPr>
          <p:nvPr>
            <p:ph type="sldNum" sz="quarter" idx="12"/>
          </p:nvPr>
        </p:nvSpPr>
        <p:spPr>
          <a:xfrm>
            <a:off x="8382000" y="6381750"/>
            <a:ext cx="5334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4A8CC81F-1137-4577-9C1E-38902B36242A}" type="slidenum">
              <a:rPr lang="en-GB" sz="1400" smtClean="0">
                <a:solidFill>
                  <a:schemeClr val="tx1"/>
                </a:solidFill>
                <a:ea typeface="ＭＳ Ｐゴシック" pitchFamily="34" charset="-128"/>
              </a:rPr>
              <a:pPr eaLnBrk="1" hangingPunct="1">
                <a:defRPr/>
              </a:pPr>
              <a:t>17</a:t>
            </a:fld>
            <a:endParaRPr lang="en-GB" sz="1400" smtClean="0">
              <a:solidFill>
                <a:schemeClr val="tx1"/>
              </a:solidFill>
              <a:ea typeface="ＭＳ Ｐゴシック" pitchFamily="34" charset="-128"/>
            </a:endParaRPr>
          </a:p>
        </p:txBody>
      </p:sp>
      <p:sp>
        <p:nvSpPr>
          <p:cNvPr id="49157" name="Isosceles Triangle 4">
            <a:hlinkClick r:id="rId3" action="ppaction://hlinksldjump"/>
          </p:cNvPr>
          <p:cNvSpPr>
            <a:spLocks noChangeArrowheads="1"/>
          </p:cNvSpPr>
          <p:nvPr/>
        </p:nvSpPr>
        <p:spPr bwMode="auto">
          <a:xfrm rot="-5400000">
            <a:off x="7928769" y="6022181"/>
            <a:ext cx="647700" cy="503238"/>
          </a:xfrm>
          <a:prstGeom prst="triangle">
            <a:avLst>
              <a:gd name="adj" fmla="val 50000"/>
            </a:avLst>
          </a:prstGeom>
          <a:solidFill>
            <a:srgbClr val="103C7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lIns="90000" tIns="46800" rIns="90000" bIns="46800" anchor="ctr">
            <a:spAutoFit/>
          </a:bodyPr>
          <a:lstStyle/>
          <a:p>
            <a:endParaRPr lang="en-US"/>
          </a:p>
        </p:txBody>
      </p:sp>
      <p:sp>
        <p:nvSpPr>
          <p:cNvPr id="6" name="TextBox 5"/>
          <p:cNvSpPr txBox="1"/>
          <p:nvPr/>
        </p:nvSpPr>
        <p:spPr>
          <a:xfrm>
            <a:off x="381000" y="2590800"/>
            <a:ext cx="8534400" cy="2400657"/>
          </a:xfrm>
          <a:prstGeom prst="rect">
            <a:avLst/>
          </a:prstGeom>
          <a:noFill/>
        </p:spPr>
        <p:txBody>
          <a:bodyPr wrap="square" rtlCol="0">
            <a:spAutoFit/>
          </a:bodyPr>
          <a:lstStyle/>
          <a:p>
            <a:pPr marL="0" eaLnBrk="1" hangingPunct="1">
              <a:spcBef>
                <a:spcPts val="1200"/>
              </a:spcBef>
              <a:spcAft>
                <a:spcPts val="1200"/>
              </a:spcAft>
              <a:buFontTx/>
              <a:buNone/>
            </a:pPr>
            <a:r>
              <a:rPr lang="en-GB" sz="1800" dirty="0" smtClean="0">
                <a:solidFill>
                  <a:srgbClr val="006699"/>
                </a:solidFill>
                <a:ea typeface="ＭＳ Ｐゴシック" pitchFamily="34" charset="-128"/>
              </a:rPr>
              <a:t>Climate change in the context of development cooperation, COM(2003) 85 final (11.03.2003) + related Action Plan</a:t>
            </a:r>
          </a:p>
          <a:p>
            <a:pPr marL="342900" indent="-342900">
              <a:spcBef>
                <a:spcPts val="1200"/>
              </a:spcBef>
              <a:spcAft>
                <a:spcPts val="1200"/>
              </a:spcAft>
              <a:buFont typeface="Arial"/>
              <a:buChar char="•"/>
            </a:pPr>
            <a:r>
              <a:rPr lang="en-GB" sz="1800" b="1" dirty="0" smtClean="0">
                <a:solidFill>
                  <a:srgbClr val="006699"/>
                </a:solidFill>
                <a:ea typeface="ＭＳ Ｐゴシック" pitchFamily="34" charset="-128"/>
              </a:rPr>
              <a:t>Support for climate change adaptation</a:t>
            </a:r>
          </a:p>
          <a:p>
            <a:pPr marL="342900" indent="-342900">
              <a:spcBef>
                <a:spcPts val="1200"/>
              </a:spcBef>
              <a:spcAft>
                <a:spcPts val="1200"/>
              </a:spcAft>
              <a:buFont typeface="Arial"/>
              <a:buChar char="•"/>
            </a:pPr>
            <a:r>
              <a:rPr lang="en-GB" sz="1800" b="1" dirty="0" smtClean="0">
                <a:solidFill>
                  <a:srgbClr val="006699"/>
                </a:solidFill>
                <a:ea typeface="ＭＳ Ｐゴシック" pitchFamily="34" charset="-128"/>
              </a:rPr>
              <a:t>Support for mitigation efforts</a:t>
            </a:r>
          </a:p>
          <a:p>
            <a:pPr marL="342900" indent="-342900">
              <a:spcBef>
                <a:spcPts val="1200"/>
              </a:spcBef>
              <a:spcAft>
                <a:spcPts val="1200"/>
              </a:spcAft>
              <a:buFont typeface="Arial"/>
              <a:buChar char="•"/>
            </a:pPr>
            <a:r>
              <a:rPr lang="en-GB" sz="1800" b="1" dirty="0" smtClean="0">
                <a:solidFill>
                  <a:srgbClr val="006699"/>
                </a:solidFill>
                <a:ea typeface="ＭＳ Ｐゴシック" pitchFamily="34" charset="-128"/>
              </a:rPr>
              <a:t>Support for capacity development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FDFE5A-D2A8-409B-BF3F-499F13BD03D1}" type="slidenum">
              <a:rPr lang="en-GB" smtClean="0"/>
              <a:pPr>
                <a:defRPr/>
              </a:pPr>
              <a:t>18</a:t>
            </a:fld>
            <a:endParaRPr lang="en-GB" dirty="0"/>
          </a:p>
        </p:txBody>
      </p:sp>
      <p:sp>
        <p:nvSpPr>
          <p:cNvPr id="3" name="Title 1"/>
          <p:cNvSpPr>
            <a:spLocks noGrp="1"/>
          </p:cNvSpPr>
          <p:nvPr/>
        </p:nvSpPr>
        <p:spPr bwMode="auto">
          <a:xfrm>
            <a:off x="35496" y="1124223"/>
            <a:ext cx="8229600"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dirty="0" smtClean="0"/>
              <a:t> Agenda for change: making the links</a:t>
            </a:r>
            <a:endParaRPr lang="en-GB" dirty="0"/>
          </a:p>
        </p:txBody>
      </p:sp>
      <p:sp>
        <p:nvSpPr>
          <p:cNvPr id="4" name="TextBox 4"/>
          <p:cNvSpPr txBox="1"/>
          <p:nvPr/>
        </p:nvSpPr>
        <p:spPr>
          <a:xfrm>
            <a:off x="168052" y="1960379"/>
            <a:ext cx="8807896" cy="4893648"/>
          </a:xfrm>
          <a:prstGeom prst="rect">
            <a:avLst/>
          </a:prstGeom>
          <a:noFill/>
        </p:spPr>
        <p:txBody>
          <a:bodyPr wrap="square" rtlCol="0">
            <a:spAutoFit/>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Arial" pitchFamily="34" charset="0"/>
              </a:defRPr>
            </a:lvl1pPr>
            <a:lvl2pPr marL="457200" algn="l" rtl="0" fontAlgn="base">
              <a:spcBef>
                <a:spcPct val="0"/>
              </a:spcBef>
              <a:spcAft>
                <a:spcPct val="0"/>
              </a:spcAft>
              <a:defRPr sz="1200" kern="1200">
                <a:solidFill>
                  <a:srgbClr val="0F5494"/>
                </a:solidFill>
                <a:latin typeface="Verdana" pitchFamily="34" charset="0"/>
                <a:ea typeface="+mn-ea"/>
                <a:cs typeface="Arial" pitchFamily="34" charset="0"/>
              </a:defRPr>
            </a:lvl2pPr>
            <a:lvl3pPr marL="914400" algn="l" rtl="0" fontAlgn="base">
              <a:spcBef>
                <a:spcPct val="0"/>
              </a:spcBef>
              <a:spcAft>
                <a:spcPct val="0"/>
              </a:spcAft>
              <a:defRPr sz="1200" kern="1200">
                <a:solidFill>
                  <a:srgbClr val="0F5494"/>
                </a:solidFill>
                <a:latin typeface="Verdana" pitchFamily="34" charset="0"/>
                <a:ea typeface="+mn-ea"/>
                <a:cs typeface="Arial" pitchFamily="34" charset="0"/>
              </a:defRPr>
            </a:lvl3pPr>
            <a:lvl4pPr marL="1371600" algn="l" rtl="0" fontAlgn="base">
              <a:spcBef>
                <a:spcPct val="0"/>
              </a:spcBef>
              <a:spcAft>
                <a:spcPct val="0"/>
              </a:spcAft>
              <a:defRPr sz="1200" kern="1200">
                <a:solidFill>
                  <a:srgbClr val="0F5494"/>
                </a:solidFill>
                <a:latin typeface="Verdana" pitchFamily="34" charset="0"/>
                <a:ea typeface="+mn-ea"/>
                <a:cs typeface="Arial" pitchFamily="34" charset="0"/>
              </a:defRPr>
            </a:lvl4pPr>
            <a:lvl5pPr marL="1828800" algn="l" rtl="0" fontAlgn="base">
              <a:spcBef>
                <a:spcPct val="0"/>
              </a:spcBef>
              <a:spcAft>
                <a:spcPct val="0"/>
              </a:spcAft>
              <a:defRPr sz="1200" kern="1200">
                <a:solidFill>
                  <a:srgbClr val="0F5494"/>
                </a:solidFill>
                <a:latin typeface="Verdana" pitchFamily="34" charset="0"/>
                <a:ea typeface="+mn-ea"/>
                <a:cs typeface="Arial" pitchFamily="34" charset="0"/>
              </a:defRPr>
            </a:lvl5pPr>
            <a:lvl6pPr marL="2286000" algn="l" defTabSz="914400" rtl="0" eaLnBrk="1" latinLnBrk="0" hangingPunct="1">
              <a:defRPr sz="1200" kern="1200">
                <a:solidFill>
                  <a:srgbClr val="0F5494"/>
                </a:solidFill>
                <a:latin typeface="Verdana" pitchFamily="34" charset="0"/>
                <a:ea typeface="+mn-ea"/>
                <a:cs typeface="Arial" pitchFamily="34" charset="0"/>
              </a:defRPr>
            </a:lvl6pPr>
            <a:lvl7pPr marL="2743200" algn="l" defTabSz="914400" rtl="0" eaLnBrk="1" latinLnBrk="0" hangingPunct="1">
              <a:defRPr sz="1200" kern="1200">
                <a:solidFill>
                  <a:srgbClr val="0F5494"/>
                </a:solidFill>
                <a:latin typeface="Verdana" pitchFamily="34" charset="0"/>
                <a:ea typeface="+mn-ea"/>
                <a:cs typeface="Arial" pitchFamily="34" charset="0"/>
              </a:defRPr>
            </a:lvl7pPr>
            <a:lvl8pPr marL="3200400" algn="l" defTabSz="914400" rtl="0" eaLnBrk="1" latinLnBrk="0" hangingPunct="1">
              <a:defRPr sz="1200" kern="1200">
                <a:solidFill>
                  <a:srgbClr val="0F5494"/>
                </a:solidFill>
                <a:latin typeface="Verdana" pitchFamily="34" charset="0"/>
                <a:ea typeface="+mn-ea"/>
                <a:cs typeface="Arial" pitchFamily="34" charset="0"/>
              </a:defRPr>
            </a:lvl8pPr>
            <a:lvl9pPr marL="3657600" algn="l" defTabSz="914400" rtl="0" eaLnBrk="1" latinLnBrk="0" hangingPunct="1">
              <a:defRPr sz="1200" kern="1200">
                <a:solidFill>
                  <a:srgbClr val="0F5494"/>
                </a:solidFill>
                <a:latin typeface="Verdana" pitchFamily="34" charset="0"/>
                <a:ea typeface="+mn-ea"/>
                <a:cs typeface="Arial" pitchFamily="34" charset="0"/>
              </a:defRPr>
            </a:lvl9pPr>
          </a:lstStyle>
          <a:p>
            <a:pPr marL="285750" indent="-285750">
              <a:buFont typeface="Arial" pitchFamily="34" charset="0"/>
              <a:buChar char="•"/>
            </a:pPr>
            <a:endParaRPr lang="en-GB" sz="1800" dirty="0" smtClean="0"/>
          </a:p>
          <a:p>
            <a:pPr marL="285750" indent="-285750">
              <a:buFont typeface="Arial" pitchFamily="34" charset="0"/>
              <a:buChar char="•"/>
            </a:pPr>
            <a:r>
              <a:rPr lang="en-GB" sz="1800" dirty="0" smtClean="0"/>
              <a:t>Recognises </a:t>
            </a:r>
            <a:r>
              <a:rPr lang="en-GB" sz="1800" dirty="0"/>
              <a:t>the </a:t>
            </a:r>
            <a:r>
              <a:rPr lang="en-GB" sz="1800" b="1" dirty="0"/>
              <a:t>links </a:t>
            </a:r>
            <a:r>
              <a:rPr lang="en-GB" sz="1800" dirty="0"/>
              <a:t>between </a:t>
            </a:r>
            <a:r>
              <a:rPr lang="en-GB" sz="1800" b="1" dirty="0"/>
              <a:t>environment and natural resource management </a:t>
            </a:r>
            <a:r>
              <a:rPr lang="en-GB" sz="1800" dirty="0"/>
              <a:t>and </a:t>
            </a:r>
            <a:r>
              <a:rPr lang="en-GB" sz="1800" b="1" dirty="0"/>
              <a:t>poverty reduction and </a:t>
            </a:r>
            <a:r>
              <a:rPr lang="en-GB" sz="1800" b="1" dirty="0" smtClean="0"/>
              <a:t>growth</a:t>
            </a:r>
            <a:endParaRPr lang="en-GB" sz="1800" b="1" dirty="0"/>
          </a:p>
          <a:p>
            <a:pPr marL="285750" indent="-285750">
              <a:buFont typeface="Arial" pitchFamily="34" charset="0"/>
              <a:buChar char="•"/>
            </a:pPr>
            <a:endParaRPr lang="en-GB" sz="1800" b="1" dirty="0" smtClean="0"/>
          </a:p>
          <a:p>
            <a:pPr marL="285750" indent="-285750">
              <a:buFont typeface="Arial" pitchFamily="34" charset="0"/>
              <a:buChar char="•"/>
            </a:pPr>
            <a:r>
              <a:rPr lang="en-GB" sz="1800" b="1" dirty="0" smtClean="0"/>
              <a:t>Development </a:t>
            </a:r>
            <a:r>
              <a:rPr lang="en-GB" sz="1800" b="1" dirty="0"/>
              <a:t>is not sustainable if it damages </a:t>
            </a:r>
            <a:r>
              <a:rPr lang="en-GB" sz="1800" dirty="0"/>
              <a:t>the environment, biodiversity and natural resources and increases the exposure/vulnerability to natural disasters.</a:t>
            </a:r>
          </a:p>
          <a:p>
            <a:pPr marL="285750" indent="-285750">
              <a:buFont typeface="Arial" pitchFamily="34" charset="0"/>
              <a:buChar char="•"/>
            </a:pPr>
            <a:endParaRPr lang="en-GB" sz="1800" dirty="0" smtClean="0"/>
          </a:p>
          <a:p>
            <a:pPr marL="285750" indent="-285750">
              <a:buFont typeface="Arial" pitchFamily="34" charset="0"/>
              <a:buChar char="•"/>
            </a:pPr>
            <a:r>
              <a:rPr lang="en-GB" sz="1800" dirty="0" smtClean="0"/>
              <a:t>[EU </a:t>
            </a:r>
            <a:r>
              <a:rPr lang="en-GB" sz="1800" dirty="0"/>
              <a:t>development </a:t>
            </a:r>
            <a:r>
              <a:rPr lang="en-GB" sz="1800" dirty="0" smtClean="0"/>
              <a:t>policy] </a:t>
            </a:r>
            <a:r>
              <a:rPr lang="en-GB" sz="1800" dirty="0"/>
              <a:t>should </a:t>
            </a:r>
            <a:r>
              <a:rPr lang="en-GB" sz="1800" dirty="0" smtClean="0"/>
              <a:t>contribute </a:t>
            </a:r>
            <a:r>
              <a:rPr lang="en-GB" sz="1800" dirty="0"/>
              <a:t>to improving the resilience of developing countries to the consequences of </a:t>
            </a:r>
            <a:r>
              <a:rPr lang="en-GB" sz="1800" b="1" dirty="0"/>
              <a:t>climate change </a:t>
            </a:r>
          </a:p>
          <a:p>
            <a:pPr marL="285750" indent="-285750">
              <a:buFont typeface="Arial" pitchFamily="34" charset="0"/>
              <a:buChar char="•"/>
            </a:pPr>
            <a:endParaRPr lang="en-GB" sz="1800" dirty="0" smtClean="0"/>
          </a:p>
          <a:p>
            <a:pPr marL="285750" indent="-285750">
              <a:buFont typeface="Arial" pitchFamily="34" charset="0"/>
              <a:buChar char="•"/>
            </a:pPr>
            <a:r>
              <a:rPr lang="en-GB" sz="1800" dirty="0" smtClean="0"/>
              <a:t>EU </a:t>
            </a:r>
            <a:r>
              <a:rPr lang="en-GB" sz="1800" dirty="0"/>
              <a:t>development policy should promote a ‘</a:t>
            </a:r>
            <a:r>
              <a:rPr lang="en-GB" sz="1800" b="1" dirty="0"/>
              <a:t>green economy</a:t>
            </a:r>
            <a:r>
              <a:rPr lang="en-GB" sz="1800" dirty="0"/>
              <a:t>’ that can generate growth, create jobs and help reduce poverty by </a:t>
            </a:r>
            <a:r>
              <a:rPr lang="en-GB" sz="1800" b="1" dirty="0"/>
              <a:t>valuing and investing in natural capital</a:t>
            </a:r>
          </a:p>
          <a:p>
            <a:pPr marL="285750" indent="-285750">
              <a:buFont typeface="Arial" pitchFamily="34" charset="0"/>
              <a:buChar char="•"/>
            </a:pPr>
            <a:endParaRPr lang="en-GB" sz="2000" dirty="0"/>
          </a:p>
          <a:p>
            <a:pPr marL="285750" indent="-285750">
              <a:buFont typeface="Arial" pitchFamily="34" charset="0"/>
              <a:buChar char="•"/>
            </a:pPr>
            <a:endParaRPr lang="da-DK" sz="2000" b="1" dirty="0" smtClean="0"/>
          </a:p>
          <a:p>
            <a:pPr marL="285750" indent="-285750">
              <a:buFont typeface="Arial" pitchFamily="34" charset="0"/>
              <a:buChar char="•"/>
            </a:pPr>
            <a:endParaRPr lang="da-DK" sz="2000" dirty="0" smtClean="0"/>
          </a:p>
        </p:txBody>
      </p:sp>
      <p:sp>
        <p:nvSpPr>
          <p:cNvPr id="5" name="Isosceles Triangle 4">
            <a:hlinkClick r:id="rId3" action="ppaction://hlinksldjump"/>
          </p:cNvPr>
          <p:cNvSpPr>
            <a:spLocks noChangeArrowheads="1"/>
          </p:cNvSpPr>
          <p:nvPr/>
        </p:nvSpPr>
        <p:spPr bwMode="auto">
          <a:xfrm rot="-5400000">
            <a:off x="7668121" y="6022181"/>
            <a:ext cx="647700" cy="503238"/>
          </a:xfrm>
          <a:prstGeom prst="triangle">
            <a:avLst>
              <a:gd name="adj" fmla="val 50000"/>
            </a:avLst>
          </a:prstGeom>
          <a:solidFill>
            <a:srgbClr val="103C7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lIns="90000" tIns="46800" rIns="90000" bIns="46800" anchor="ctr">
            <a:spAutoFit/>
          </a:bodyPr>
          <a:lstStyle/>
          <a:p>
            <a:endParaRPr lang="en-US"/>
          </a:p>
        </p:txBody>
      </p:sp>
    </p:spTree>
    <p:extLst>
      <p:ext uri="{BB962C8B-B14F-4D97-AF65-F5344CB8AC3E}">
        <p14:creationId xmlns:p14="http://schemas.microsoft.com/office/powerpoint/2010/main" xmlns="" val="1287129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1305580"/>
            <a:ext cx="9144000" cy="523220"/>
          </a:xfrm>
        </p:spPr>
        <p:txBody>
          <a:bodyPr>
            <a:spAutoFit/>
          </a:bodyPr>
          <a:lstStyle/>
          <a:p>
            <a:pPr indent="0" eaLnBrk="1" hangingPunct="1"/>
            <a:r>
              <a:rPr lang="en-GB" sz="2800" dirty="0" smtClean="0">
                <a:solidFill>
                  <a:srgbClr val="006699"/>
                </a:solidFill>
                <a:ea typeface="ＭＳ Ｐゴシック" pitchFamily="34" charset="-128"/>
              </a:rPr>
              <a:t>EU cooperation and climate change (2/4)</a:t>
            </a:r>
          </a:p>
        </p:txBody>
      </p:sp>
      <p:sp>
        <p:nvSpPr>
          <p:cNvPr id="29700" name="Espace réservé du numéro de diapositive 5"/>
          <p:cNvSpPr>
            <a:spLocks noGrp="1"/>
          </p:cNvSpPr>
          <p:nvPr>
            <p:ph type="sldNum" sz="quarter" idx="12"/>
          </p:nvPr>
        </p:nvSpPr>
        <p:spPr>
          <a:xfrm>
            <a:off x="8382000" y="6381750"/>
            <a:ext cx="5334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15EB8E40-5732-460B-AB4D-420455D422CA}" type="slidenum">
              <a:rPr lang="en-GB" sz="1400" smtClean="0">
                <a:solidFill>
                  <a:schemeClr val="tx1"/>
                </a:solidFill>
                <a:ea typeface="ＭＳ Ｐゴシック" pitchFamily="34" charset="-128"/>
              </a:rPr>
              <a:pPr eaLnBrk="1" hangingPunct="1">
                <a:defRPr/>
              </a:pPr>
              <a:t>19</a:t>
            </a:fld>
            <a:endParaRPr lang="en-GB" sz="1400" smtClean="0">
              <a:solidFill>
                <a:schemeClr val="tx1"/>
              </a:solidFill>
              <a:ea typeface="ＭＳ Ｐゴシック" pitchFamily="34" charset="-128"/>
            </a:endParaRPr>
          </a:p>
        </p:txBody>
      </p:sp>
      <p:sp>
        <p:nvSpPr>
          <p:cNvPr id="6" name="Isosceles Triangle 4">
            <a:hlinkClick r:id="rId3" action="ppaction://hlinksldjump"/>
          </p:cNvPr>
          <p:cNvSpPr>
            <a:spLocks noChangeArrowheads="1"/>
          </p:cNvSpPr>
          <p:nvPr/>
        </p:nvSpPr>
        <p:spPr bwMode="auto">
          <a:xfrm rot="-5400000">
            <a:off x="7656626" y="6174581"/>
            <a:ext cx="647700" cy="503238"/>
          </a:xfrm>
          <a:prstGeom prst="triangle">
            <a:avLst>
              <a:gd name="adj" fmla="val 50000"/>
            </a:avLst>
          </a:prstGeom>
          <a:solidFill>
            <a:srgbClr val="103C7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lIns="90000" tIns="46800" rIns="90000" bIns="46800" anchor="ctr">
            <a:spAutoFit/>
          </a:bodyPr>
          <a:lstStyle/>
          <a:p>
            <a:endParaRPr lang="en-US"/>
          </a:p>
        </p:txBody>
      </p:sp>
      <p:sp>
        <p:nvSpPr>
          <p:cNvPr id="7" name="TextBox 6"/>
          <p:cNvSpPr txBox="1"/>
          <p:nvPr/>
        </p:nvSpPr>
        <p:spPr>
          <a:xfrm>
            <a:off x="533400" y="2209800"/>
            <a:ext cx="8229600" cy="3785652"/>
          </a:xfrm>
          <a:prstGeom prst="rect">
            <a:avLst/>
          </a:prstGeom>
          <a:noFill/>
        </p:spPr>
        <p:txBody>
          <a:bodyPr wrap="square" rtlCol="0">
            <a:spAutoFit/>
          </a:bodyPr>
          <a:lstStyle/>
          <a:p>
            <a:pPr marL="0" eaLnBrk="1" hangingPunct="1">
              <a:spcBef>
                <a:spcPts val="600"/>
              </a:spcBef>
              <a:spcAft>
                <a:spcPts val="600"/>
              </a:spcAft>
              <a:buFontTx/>
              <a:buNone/>
            </a:pPr>
            <a:r>
              <a:rPr lang="en-GB" sz="1800" dirty="0" smtClean="0">
                <a:solidFill>
                  <a:srgbClr val="006699"/>
                </a:solidFill>
                <a:ea typeface="ＭＳ Ｐゴシック" pitchFamily="34" charset="-128"/>
              </a:rPr>
              <a:t>Building a Global Climate Change Alliance  between the EU and poor developing countries most vulnerable to climate change, COM(2007) 540 final (18.09.2007)</a:t>
            </a:r>
          </a:p>
          <a:p>
            <a:pPr marL="0" eaLnBrk="1" hangingPunct="1">
              <a:spcBef>
                <a:spcPts val="600"/>
              </a:spcBef>
              <a:spcAft>
                <a:spcPts val="600"/>
              </a:spcAft>
              <a:buFontTx/>
              <a:buNone/>
            </a:pPr>
            <a:r>
              <a:rPr lang="en-GB" sz="1800" dirty="0" smtClean="0">
                <a:solidFill>
                  <a:srgbClr val="006699"/>
                </a:solidFill>
                <a:ea typeface="ＭＳ Ｐゴシック" pitchFamily="34" charset="-128"/>
              </a:rPr>
              <a:t> </a:t>
            </a:r>
          </a:p>
          <a:p>
            <a:pPr marL="355600" indent="-355600">
              <a:spcBef>
                <a:spcPts val="600"/>
              </a:spcBef>
              <a:spcAft>
                <a:spcPts val="600"/>
              </a:spcAft>
              <a:buFont typeface="Arial"/>
              <a:buChar char="•"/>
            </a:pPr>
            <a:r>
              <a:rPr lang="en-GB" sz="1800" b="1" dirty="0" smtClean="0">
                <a:solidFill>
                  <a:srgbClr val="006699"/>
                </a:solidFill>
                <a:ea typeface="ＭＳ Ｐゴシック" pitchFamily="34" charset="-128"/>
              </a:rPr>
              <a:t>Adaptation to climate change</a:t>
            </a:r>
          </a:p>
          <a:p>
            <a:pPr marL="355600" indent="-355600">
              <a:spcBef>
                <a:spcPts val="600"/>
              </a:spcBef>
              <a:spcAft>
                <a:spcPts val="600"/>
              </a:spcAft>
              <a:buFont typeface="Arial"/>
              <a:buChar char="•"/>
            </a:pPr>
            <a:r>
              <a:rPr lang="en-GB" sz="1800" b="1" dirty="0" smtClean="0">
                <a:solidFill>
                  <a:srgbClr val="006699"/>
                </a:solidFill>
                <a:ea typeface="ＭＳ Ｐゴシック" pitchFamily="34" charset="-128"/>
              </a:rPr>
              <a:t>Reducing emissions from deforestation </a:t>
            </a:r>
          </a:p>
          <a:p>
            <a:pPr marL="355600" indent="-355600">
              <a:spcBef>
                <a:spcPts val="600"/>
              </a:spcBef>
              <a:spcAft>
                <a:spcPts val="600"/>
              </a:spcAft>
              <a:buFont typeface="Arial"/>
              <a:buChar char="•"/>
            </a:pPr>
            <a:r>
              <a:rPr lang="en-GB" sz="1800" b="1" dirty="0" smtClean="0">
                <a:solidFill>
                  <a:srgbClr val="006699"/>
                </a:solidFill>
                <a:ea typeface="ＭＳ Ｐゴシック" pitchFamily="34" charset="-128"/>
              </a:rPr>
              <a:t>Enhancing participation in the Clean Development Mechanism</a:t>
            </a:r>
          </a:p>
          <a:p>
            <a:pPr marL="355600" indent="-355600">
              <a:spcBef>
                <a:spcPts val="600"/>
              </a:spcBef>
              <a:spcAft>
                <a:spcPts val="600"/>
              </a:spcAft>
              <a:buFont typeface="Arial"/>
              <a:buChar char="•"/>
            </a:pPr>
            <a:r>
              <a:rPr lang="en-GB" sz="1800" b="1" dirty="0" smtClean="0">
                <a:solidFill>
                  <a:srgbClr val="006699"/>
                </a:solidFill>
                <a:ea typeface="ＭＳ Ｐゴシック" pitchFamily="34" charset="-128"/>
              </a:rPr>
              <a:t>Promoting disaster risk reduction (DRR)</a:t>
            </a:r>
          </a:p>
          <a:p>
            <a:pPr marL="355600" indent="-355600">
              <a:spcBef>
                <a:spcPts val="600"/>
              </a:spcBef>
              <a:spcAft>
                <a:spcPts val="600"/>
              </a:spcAft>
              <a:buFont typeface="Arial"/>
              <a:buChar char="•"/>
            </a:pPr>
            <a:r>
              <a:rPr lang="en-GB" sz="1800" b="1" dirty="0" smtClean="0">
                <a:solidFill>
                  <a:srgbClr val="006699"/>
                </a:solidFill>
                <a:ea typeface="ＭＳ Ｐゴシック" pitchFamily="34" charset="-128"/>
              </a:rPr>
              <a:t>Integrating climate change into poverty reduction efforts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4802"/>
            <a:ext cx="8229600" cy="553998"/>
          </a:xfrm>
        </p:spPr>
        <p:txBody>
          <a:bodyPr>
            <a:spAutoFit/>
          </a:bodyPr>
          <a:lstStyle/>
          <a:p>
            <a:pPr indent="-3175"/>
            <a:r>
              <a:rPr lang="da-DK" dirty="0"/>
              <a:t>S</a:t>
            </a:r>
            <a:r>
              <a:rPr lang="da-DK" dirty="0" smtClean="0"/>
              <a:t>tructure</a:t>
            </a:r>
            <a:endParaRPr lang="da-DK" dirty="0"/>
          </a:p>
        </p:txBody>
      </p:sp>
      <p:sp>
        <p:nvSpPr>
          <p:cNvPr id="3" name="Slide Number Placeholder 2"/>
          <p:cNvSpPr>
            <a:spLocks noGrp="1"/>
          </p:cNvSpPr>
          <p:nvPr>
            <p:ph type="sldNum" sz="quarter" idx="12"/>
          </p:nvPr>
        </p:nvSpPr>
        <p:spPr/>
        <p:txBody>
          <a:bodyPr/>
          <a:lstStyle/>
          <a:p>
            <a:pPr>
              <a:defRPr/>
            </a:pPr>
            <a:fld id="{2A7E8C39-8C0F-4AA8-A60A-3F6226462377}" type="slidenum">
              <a:rPr lang="en-GB" smtClean="0"/>
              <a:pPr>
                <a:defRPr/>
              </a:pPr>
              <a:t>2</a:t>
            </a:fld>
            <a:endParaRPr lang="en-GB" dirty="0"/>
          </a:p>
        </p:txBody>
      </p:sp>
      <p:sp>
        <p:nvSpPr>
          <p:cNvPr id="4" name="TextBox 3"/>
          <p:cNvSpPr txBox="1"/>
          <p:nvPr/>
        </p:nvSpPr>
        <p:spPr>
          <a:xfrm>
            <a:off x="369565" y="2362200"/>
            <a:ext cx="8807896" cy="3457357"/>
          </a:xfrm>
          <a:prstGeom prst="rect">
            <a:avLst/>
          </a:prstGeom>
          <a:noFill/>
        </p:spPr>
        <p:txBody>
          <a:bodyPr wrap="square" rtlCol="0">
            <a:spAutoFit/>
          </a:bodyPr>
          <a:lstStyle/>
          <a:p>
            <a:pPr marL="285750" indent="-285750">
              <a:lnSpc>
                <a:spcPct val="200000"/>
              </a:lnSpc>
              <a:buFont typeface="Arial" pitchFamily="34" charset="0"/>
              <a:buChar char="•"/>
            </a:pPr>
            <a:r>
              <a:rPr lang="da-DK" sz="2000" dirty="0" err="1" smtClean="0"/>
              <a:t>Why</a:t>
            </a:r>
            <a:r>
              <a:rPr lang="da-DK" sz="2000" dirty="0" smtClean="0"/>
              <a:t> </a:t>
            </a:r>
            <a:r>
              <a:rPr lang="da-DK" sz="2000" dirty="0" err="1" smtClean="0"/>
              <a:t>integrate</a:t>
            </a:r>
            <a:r>
              <a:rPr lang="da-DK" sz="2000" dirty="0" smtClean="0"/>
              <a:t>? The policy basis</a:t>
            </a:r>
          </a:p>
          <a:p>
            <a:pPr marL="285750" indent="-285750">
              <a:lnSpc>
                <a:spcPct val="200000"/>
              </a:lnSpc>
              <a:buFont typeface="Arial" pitchFamily="34" charset="0"/>
              <a:buChar char="•"/>
            </a:pPr>
            <a:r>
              <a:rPr lang="da-DK" sz="2000" dirty="0" smtClean="0"/>
              <a:t>EU programmes and </a:t>
            </a:r>
            <a:r>
              <a:rPr lang="da-DK" sz="2000" dirty="0" err="1" smtClean="0"/>
              <a:t>flagship</a:t>
            </a:r>
            <a:r>
              <a:rPr lang="da-DK" sz="2000" dirty="0" smtClean="0"/>
              <a:t> </a:t>
            </a:r>
            <a:r>
              <a:rPr lang="da-DK" sz="2000" dirty="0" err="1" smtClean="0"/>
              <a:t>initiatives</a:t>
            </a:r>
            <a:r>
              <a:rPr lang="da-DK" sz="2000" dirty="0" smtClean="0"/>
              <a:t>  </a:t>
            </a:r>
          </a:p>
          <a:p>
            <a:pPr marL="285750" indent="-285750">
              <a:lnSpc>
                <a:spcPct val="200000"/>
              </a:lnSpc>
              <a:buFont typeface="Arial" pitchFamily="34" charset="0"/>
              <a:buChar char="•"/>
            </a:pPr>
            <a:r>
              <a:rPr lang="da-DK" sz="2000" dirty="0" smtClean="0"/>
              <a:t>Green Diplomacy Network </a:t>
            </a:r>
          </a:p>
          <a:p>
            <a:pPr marL="285750" indent="-285750">
              <a:lnSpc>
                <a:spcPct val="200000"/>
              </a:lnSpc>
              <a:buFont typeface="Arial" pitchFamily="34" charset="0"/>
              <a:buChar char="•"/>
            </a:pPr>
            <a:r>
              <a:rPr lang="da-DK" sz="2000" dirty="0" smtClean="0"/>
              <a:t>EU working together </a:t>
            </a:r>
          </a:p>
          <a:p>
            <a:pPr marL="285750" indent="-285750">
              <a:lnSpc>
                <a:spcPct val="200000"/>
              </a:lnSpc>
              <a:buFont typeface="Arial" pitchFamily="34" charset="0"/>
              <a:buChar char="•"/>
            </a:pPr>
            <a:endParaRPr lang="da-DK" sz="3200" dirty="0" smtClean="0"/>
          </a:p>
        </p:txBody>
      </p:sp>
    </p:spTree>
    <p:extLst>
      <p:ext uri="{BB962C8B-B14F-4D97-AF65-F5344CB8AC3E}">
        <p14:creationId xmlns:p14="http://schemas.microsoft.com/office/powerpoint/2010/main" xmlns="" val="2257393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054269"/>
            <a:ext cx="9144000" cy="1015663"/>
          </a:xfrm>
        </p:spPr>
        <p:txBody>
          <a:bodyPr>
            <a:spAutoFit/>
          </a:bodyPr>
          <a:lstStyle/>
          <a:p>
            <a:pPr indent="0" eaLnBrk="1" hangingPunct="1"/>
            <a:r>
              <a:rPr lang="en-GB" dirty="0" smtClean="0">
                <a:solidFill>
                  <a:srgbClr val="006699"/>
                </a:solidFill>
                <a:ea typeface="ＭＳ Ｐゴシック" pitchFamily="34" charset="-128"/>
              </a:rPr>
              <a:t>EU cooperation and climate change (3/4)</a:t>
            </a:r>
          </a:p>
        </p:txBody>
      </p:sp>
      <p:sp>
        <p:nvSpPr>
          <p:cNvPr id="30724" name="Espace réservé du numéro de diapositive 5"/>
          <p:cNvSpPr>
            <a:spLocks noGrp="1"/>
          </p:cNvSpPr>
          <p:nvPr>
            <p:ph type="sldNum" sz="quarter" idx="12"/>
          </p:nvPr>
        </p:nvSpPr>
        <p:spPr>
          <a:xfrm>
            <a:off x="8534400" y="6381750"/>
            <a:ext cx="4572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F7B603F2-4584-4A5E-84D1-D250FCAE720E}" type="slidenum">
              <a:rPr lang="en-GB" sz="1400" smtClean="0">
                <a:solidFill>
                  <a:schemeClr val="tx1"/>
                </a:solidFill>
                <a:ea typeface="ＭＳ Ｐゴシック" pitchFamily="34" charset="-128"/>
              </a:rPr>
              <a:pPr eaLnBrk="1" hangingPunct="1">
                <a:defRPr/>
              </a:pPr>
              <a:t>20</a:t>
            </a:fld>
            <a:endParaRPr lang="en-GB" sz="1400" smtClean="0">
              <a:solidFill>
                <a:schemeClr val="tx1"/>
              </a:solidFill>
              <a:ea typeface="ＭＳ Ｐゴシック" pitchFamily="34" charset="-128"/>
            </a:endParaRPr>
          </a:p>
        </p:txBody>
      </p:sp>
      <p:sp>
        <p:nvSpPr>
          <p:cNvPr id="6" name="Isosceles Triangle 4">
            <a:hlinkClick r:id="rId3" action="ppaction://hlinksldjump"/>
          </p:cNvPr>
          <p:cNvSpPr>
            <a:spLocks noChangeArrowheads="1"/>
          </p:cNvSpPr>
          <p:nvPr/>
        </p:nvSpPr>
        <p:spPr bwMode="auto">
          <a:xfrm rot="-5400000">
            <a:off x="7928769" y="6022181"/>
            <a:ext cx="647700" cy="503238"/>
          </a:xfrm>
          <a:prstGeom prst="triangle">
            <a:avLst>
              <a:gd name="adj" fmla="val 50000"/>
            </a:avLst>
          </a:prstGeom>
          <a:solidFill>
            <a:srgbClr val="103C7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lIns="90000" tIns="46800" rIns="90000" bIns="46800" anchor="ctr">
            <a:spAutoFit/>
          </a:bodyPr>
          <a:lstStyle/>
          <a:p>
            <a:endParaRPr lang="en-US"/>
          </a:p>
        </p:txBody>
      </p:sp>
      <p:sp>
        <p:nvSpPr>
          <p:cNvPr id="7" name="TextBox 6"/>
          <p:cNvSpPr txBox="1"/>
          <p:nvPr/>
        </p:nvSpPr>
        <p:spPr>
          <a:xfrm>
            <a:off x="457200" y="2218015"/>
            <a:ext cx="8153400" cy="3877985"/>
          </a:xfrm>
          <a:prstGeom prst="rect">
            <a:avLst/>
          </a:prstGeom>
          <a:noFill/>
        </p:spPr>
        <p:txBody>
          <a:bodyPr wrap="square" rtlCol="0">
            <a:spAutoFit/>
          </a:bodyPr>
          <a:lstStyle/>
          <a:p>
            <a:pPr marL="0" eaLnBrk="1" hangingPunct="1">
              <a:spcBef>
                <a:spcPts val="600"/>
              </a:spcBef>
              <a:spcAft>
                <a:spcPts val="600"/>
              </a:spcAft>
              <a:buFontTx/>
              <a:buNone/>
            </a:pPr>
            <a:r>
              <a:rPr lang="en-GB" sz="1800" dirty="0" smtClean="0">
                <a:solidFill>
                  <a:srgbClr val="006699"/>
                </a:solidFill>
                <a:ea typeface="ＭＳ Ｐゴシック" pitchFamily="34" charset="-128"/>
              </a:rPr>
              <a:t>Towards a comprehensive climate change agreement in Copenhagen, COM(2009) 39 final (28.01.2009)</a:t>
            </a:r>
          </a:p>
          <a:p>
            <a:pPr marL="355600" indent="-355600">
              <a:spcBef>
                <a:spcPts val="600"/>
              </a:spcBef>
              <a:spcAft>
                <a:spcPts val="600"/>
              </a:spcAft>
              <a:buFont typeface="Arial"/>
              <a:buChar char="•"/>
            </a:pPr>
            <a:r>
              <a:rPr lang="en-GB" sz="1800" dirty="0" smtClean="0">
                <a:solidFill>
                  <a:srgbClr val="006699"/>
                </a:solidFill>
                <a:ea typeface="ＭＳ Ｐゴシック" pitchFamily="34" charset="-128"/>
              </a:rPr>
              <a:t>“To meet the 2°C objective, (…) developing countries, as a group, will need to limit the rise in their GHG emissions (…) to 15-30% below baseline by 2020”</a:t>
            </a:r>
          </a:p>
          <a:p>
            <a:pPr marL="355600" indent="-355600">
              <a:spcBef>
                <a:spcPts val="600"/>
              </a:spcBef>
              <a:spcAft>
                <a:spcPts val="600"/>
              </a:spcAft>
              <a:buFont typeface="Arial"/>
              <a:buChar char="•"/>
            </a:pPr>
            <a:r>
              <a:rPr lang="en-GB" sz="1800" dirty="0" smtClean="0">
                <a:solidFill>
                  <a:srgbClr val="006699"/>
                </a:solidFill>
                <a:ea typeface="ＭＳ Ｐゴシック" pitchFamily="34" charset="-128"/>
              </a:rPr>
              <a:t>“All developing countries, except least developed countries (</a:t>
            </a:r>
            <a:r>
              <a:rPr lang="en-GB" sz="1800" dirty="0" err="1" smtClean="0">
                <a:solidFill>
                  <a:srgbClr val="006699"/>
                </a:solidFill>
                <a:ea typeface="ＭＳ Ｐゴシック" pitchFamily="34" charset="-128"/>
              </a:rPr>
              <a:t>LDCs</a:t>
            </a:r>
            <a:r>
              <a:rPr lang="en-GB" sz="1800" dirty="0" smtClean="0">
                <a:solidFill>
                  <a:srgbClr val="006699"/>
                </a:solidFill>
                <a:ea typeface="ＭＳ Ｐゴシック" pitchFamily="34" charset="-128"/>
              </a:rPr>
              <a:t>), should commit to adopting low-carbon development strategies by the end of 2011”</a:t>
            </a:r>
          </a:p>
          <a:p>
            <a:pPr marL="355600" indent="-355600">
              <a:spcBef>
                <a:spcPts val="600"/>
              </a:spcBef>
              <a:spcAft>
                <a:spcPts val="600"/>
              </a:spcAft>
              <a:buFont typeface="Arial"/>
              <a:buChar char="•"/>
            </a:pPr>
            <a:r>
              <a:rPr lang="en-GB" sz="1800" dirty="0" smtClean="0">
                <a:solidFill>
                  <a:srgbClr val="006699"/>
                </a:solidFill>
                <a:ea typeface="ＭＳ Ｐゴシック" pitchFamily="34" charset="-128"/>
              </a:rPr>
              <a:t>Innovative financing mechanisms will have to be set up to support the implementation of adaptation and mitigation measures by developing countries (e.g. Adaptation Fund, proposed Global Climate Financing Mechanism)</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371600"/>
            <a:ext cx="9144000" cy="1143000"/>
          </a:xfrm>
        </p:spPr>
        <p:txBody>
          <a:bodyPr/>
          <a:lstStyle/>
          <a:p>
            <a:pPr indent="0" eaLnBrk="1" hangingPunct="1"/>
            <a:r>
              <a:rPr lang="en-GB" dirty="0" smtClean="0">
                <a:solidFill>
                  <a:srgbClr val="006699"/>
                </a:solidFill>
                <a:ea typeface="ＭＳ Ｐゴシック" pitchFamily="34" charset="-128"/>
              </a:rPr>
              <a:t>Communication on “Effective and transparent delivery of climate finance in developing</a:t>
            </a:r>
            <a:r>
              <a:rPr lang="en-GB" dirty="0">
                <a:solidFill>
                  <a:srgbClr val="006699"/>
                </a:solidFill>
                <a:ea typeface="ＭＳ Ｐゴシック" pitchFamily="34" charset="-128"/>
              </a:rPr>
              <a:t> </a:t>
            </a:r>
            <a:r>
              <a:rPr lang="en-GB" dirty="0" smtClean="0">
                <a:solidFill>
                  <a:srgbClr val="006699"/>
                </a:solidFill>
                <a:ea typeface="ＭＳ Ｐゴシック" pitchFamily="34" charset="-128"/>
              </a:rPr>
              <a:t>countries” (4/4) </a:t>
            </a:r>
          </a:p>
        </p:txBody>
      </p:sp>
      <p:sp>
        <p:nvSpPr>
          <p:cNvPr id="31748" name="Slide Number Placeholder 3"/>
          <p:cNvSpPr>
            <a:spLocks noGrp="1"/>
          </p:cNvSpPr>
          <p:nvPr>
            <p:ph type="sldNum" sz="quarter" idx="12"/>
          </p:nvPr>
        </p:nvSpPr>
        <p:spPr>
          <a:xfrm>
            <a:off x="8305800" y="6381750"/>
            <a:ext cx="5334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DE97544C-188C-4BB9-896A-71F2C8DF6C70}" type="slidenum">
              <a:rPr lang="en-GB" sz="1400" smtClean="0">
                <a:solidFill>
                  <a:schemeClr val="tx1"/>
                </a:solidFill>
                <a:ea typeface="ＭＳ Ｐゴシック" pitchFamily="34" charset="-128"/>
              </a:rPr>
              <a:pPr eaLnBrk="1" hangingPunct="1">
                <a:defRPr/>
              </a:pPr>
              <a:t>21</a:t>
            </a:fld>
            <a:endParaRPr lang="en-GB" sz="1400" smtClean="0">
              <a:solidFill>
                <a:schemeClr val="tx1"/>
              </a:solidFill>
              <a:ea typeface="ＭＳ Ｐゴシック" pitchFamily="34" charset="-128"/>
            </a:endParaRPr>
          </a:p>
        </p:txBody>
      </p:sp>
      <p:sp>
        <p:nvSpPr>
          <p:cNvPr id="6" name="Isosceles Triangle 4">
            <a:hlinkClick r:id="rId3" action="ppaction://hlinksldjump"/>
          </p:cNvPr>
          <p:cNvSpPr>
            <a:spLocks noChangeArrowheads="1"/>
          </p:cNvSpPr>
          <p:nvPr/>
        </p:nvSpPr>
        <p:spPr bwMode="auto">
          <a:xfrm rot="-5400000">
            <a:off x="7524923" y="6022181"/>
            <a:ext cx="647700" cy="503238"/>
          </a:xfrm>
          <a:prstGeom prst="triangle">
            <a:avLst>
              <a:gd name="adj" fmla="val 50000"/>
            </a:avLst>
          </a:prstGeom>
          <a:solidFill>
            <a:srgbClr val="103C7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lIns="90000" tIns="46800" rIns="90000" bIns="46800" anchor="ctr">
            <a:spAutoFit/>
          </a:bodyPr>
          <a:lstStyle/>
          <a:p>
            <a:endParaRPr lang="en-US"/>
          </a:p>
        </p:txBody>
      </p:sp>
      <p:sp>
        <p:nvSpPr>
          <p:cNvPr id="7" name="TextBox 6"/>
          <p:cNvSpPr txBox="1"/>
          <p:nvPr/>
        </p:nvSpPr>
        <p:spPr>
          <a:xfrm>
            <a:off x="609600" y="2819400"/>
            <a:ext cx="7772400" cy="3393237"/>
          </a:xfrm>
          <a:prstGeom prst="rect">
            <a:avLst/>
          </a:prstGeom>
          <a:noFill/>
        </p:spPr>
        <p:txBody>
          <a:bodyPr wrap="square" rtlCol="0">
            <a:spAutoFit/>
          </a:bodyPr>
          <a:lstStyle/>
          <a:p>
            <a:pPr>
              <a:buFontTx/>
              <a:buNone/>
            </a:pPr>
            <a:r>
              <a:rPr lang="en-GB" sz="1800" dirty="0" smtClean="0">
                <a:solidFill>
                  <a:srgbClr val="006699"/>
                </a:solidFill>
                <a:ea typeface="ＭＳ Ｐゴシック" pitchFamily="34" charset="-128"/>
              </a:rPr>
              <a:t>Provides a framework for EU Climate Change support on:</a:t>
            </a:r>
          </a:p>
          <a:p>
            <a:pPr marL="355600" indent="-355600">
              <a:lnSpc>
                <a:spcPct val="150000"/>
              </a:lnSpc>
              <a:buFont typeface="Arial"/>
              <a:buChar char="•"/>
            </a:pPr>
            <a:r>
              <a:rPr lang="en-GB" sz="1800" dirty="0" smtClean="0">
                <a:solidFill>
                  <a:srgbClr val="006699"/>
                </a:solidFill>
                <a:ea typeface="ＭＳ Ｐゴシック" pitchFamily="34" charset="-128"/>
              </a:rPr>
              <a:t>EU response as one </a:t>
            </a:r>
          </a:p>
          <a:p>
            <a:pPr marL="355600" indent="-355600">
              <a:lnSpc>
                <a:spcPct val="150000"/>
              </a:lnSpc>
              <a:buFont typeface="Arial"/>
              <a:buChar char="•"/>
            </a:pPr>
            <a:r>
              <a:rPr lang="en-GB" sz="1800" dirty="0" smtClean="0">
                <a:solidFill>
                  <a:srgbClr val="006699"/>
                </a:solidFill>
                <a:ea typeface="ＭＳ Ｐゴシック" pitchFamily="34" charset="-128"/>
              </a:rPr>
              <a:t>Principles for delivery</a:t>
            </a:r>
          </a:p>
          <a:p>
            <a:pPr marL="355600" indent="-355600">
              <a:lnSpc>
                <a:spcPct val="150000"/>
              </a:lnSpc>
              <a:buFont typeface="Arial"/>
              <a:buChar char="•"/>
            </a:pPr>
            <a:r>
              <a:rPr lang="en-GB" sz="1800" dirty="0" smtClean="0">
                <a:solidFill>
                  <a:srgbClr val="006699"/>
                </a:solidFill>
                <a:ea typeface="ＭＳ Ｐゴシック" pitchFamily="34" charset="-128"/>
              </a:rPr>
              <a:t>Reporting of financial support</a:t>
            </a:r>
          </a:p>
          <a:p>
            <a:pPr marL="355600" indent="-355600">
              <a:lnSpc>
                <a:spcPct val="150000"/>
              </a:lnSpc>
              <a:buFont typeface="Arial"/>
              <a:buChar char="•"/>
            </a:pPr>
            <a:r>
              <a:rPr lang="en-GB" sz="1800" dirty="0" smtClean="0">
                <a:solidFill>
                  <a:srgbClr val="006699"/>
                </a:solidFill>
                <a:ea typeface="ＭＳ Ｐゴシック" pitchFamily="34" charset="-128"/>
              </a:rPr>
              <a:t>Alignment to aid effectiveness principles</a:t>
            </a:r>
          </a:p>
          <a:p>
            <a:pPr marL="355600" indent="-355600">
              <a:buFont typeface="Arial"/>
              <a:buChar char="•"/>
            </a:pPr>
            <a:endParaRPr lang="en-GB" sz="1800" dirty="0" smtClean="0">
              <a:solidFill>
                <a:srgbClr val="006699"/>
              </a:solidFill>
              <a:ea typeface="ＭＳ Ｐゴシック" pitchFamily="34" charset="-128"/>
            </a:endParaRPr>
          </a:p>
          <a:p>
            <a:pPr>
              <a:buFontTx/>
              <a:buNone/>
            </a:pPr>
            <a:r>
              <a:rPr lang="en-GB" sz="1800" dirty="0" smtClean="0">
                <a:solidFill>
                  <a:srgbClr val="006699"/>
                </a:solidFill>
                <a:ea typeface="ＭＳ Ｐゴシック" pitchFamily="34" charset="-128"/>
              </a:rPr>
              <a:t>Focuses on:</a:t>
            </a:r>
          </a:p>
          <a:p>
            <a:pPr marL="266700" indent="-177800">
              <a:lnSpc>
                <a:spcPct val="150000"/>
              </a:lnSpc>
              <a:buFont typeface="Arial"/>
              <a:buChar char="•"/>
            </a:pPr>
            <a:r>
              <a:rPr lang="en-GB" sz="1800" dirty="0" smtClean="0">
                <a:solidFill>
                  <a:srgbClr val="006699"/>
                </a:solidFill>
                <a:ea typeface="ＭＳ Ｐゴシック" pitchFamily="34" charset="-128"/>
              </a:rPr>
              <a:t>Progress in support to negotiations</a:t>
            </a:r>
          </a:p>
          <a:p>
            <a:pPr marL="266700" indent="-177800">
              <a:lnSpc>
                <a:spcPct val="150000"/>
              </a:lnSpc>
              <a:buFont typeface="Arial"/>
              <a:buChar char="•"/>
            </a:pPr>
            <a:r>
              <a:rPr lang="en-GB" sz="1800" dirty="0" smtClean="0">
                <a:solidFill>
                  <a:srgbClr val="006699"/>
                </a:solidFill>
                <a:ea typeface="ＭＳ Ｐゴシック" pitchFamily="34" charset="-128"/>
              </a:rPr>
              <a:t>Issues related to delivery of climate finance and mitigation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275229"/>
            <a:ext cx="8748712" cy="553998"/>
          </a:xfrm>
          <a:ln/>
        </p:spPr>
        <p:txBody>
          <a:bodyPr>
            <a:spAutoFit/>
          </a:bodyPr>
          <a:lstStyle/>
          <a:p>
            <a:pPr indent="0" eaLnBrk="1" hangingPunct="1"/>
            <a:r>
              <a:rPr lang="en-GB" dirty="0" smtClean="0">
                <a:solidFill>
                  <a:srgbClr val="006699"/>
                </a:solidFill>
                <a:ea typeface="ＭＳ Ｐゴシック" pitchFamily="34" charset="-128"/>
              </a:rPr>
              <a:t>EU treaties and policies</a:t>
            </a:r>
          </a:p>
        </p:txBody>
      </p:sp>
      <p:sp>
        <p:nvSpPr>
          <p:cNvPr id="20484" name="Espace réservé du numéro de diapositive 5"/>
          <p:cNvSpPr>
            <a:spLocks noGrp="1"/>
          </p:cNvSpPr>
          <p:nvPr>
            <p:ph type="sldNum" sz="quarter" idx="10"/>
          </p:nvPr>
        </p:nvSpPr>
        <p:spPr>
          <a:xfrm>
            <a:off x="8229600" y="6248400"/>
            <a:ext cx="457200" cy="476250"/>
          </a:xfrm>
          <a:noFill/>
        </p:spPr>
        <p:txBody>
          <a:bodyPr/>
          <a:lstStyle/>
          <a:p>
            <a:pPr algn="r"/>
            <a:fld id="{1CD55387-B3FF-4FEE-88FC-AB30324BC151}" type="slidenum">
              <a:rPr lang="en-GB" smtClean="0">
                <a:latin typeface="Verdana" pitchFamily="34" charset="0"/>
                <a:ea typeface="ＭＳ Ｐゴシック" pitchFamily="34" charset="-128"/>
              </a:rPr>
              <a:pPr algn="r"/>
              <a:t>22</a:t>
            </a:fld>
            <a:endParaRPr lang="en-GB" dirty="0" smtClean="0">
              <a:latin typeface="Verdana" pitchFamily="34" charset="0"/>
              <a:ea typeface="ＭＳ Ｐゴシック" pitchFamily="34" charset="-128"/>
            </a:endParaRPr>
          </a:p>
        </p:txBody>
      </p:sp>
      <p:sp>
        <p:nvSpPr>
          <p:cNvPr id="20485" name="Isosceles Triangle 4">
            <a:hlinkClick r:id="rId3" action="ppaction://hlinksldjump"/>
          </p:cNvPr>
          <p:cNvSpPr>
            <a:spLocks noChangeArrowheads="1"/>
          </p:cNvSpPr>
          <p:nvPr/>
        </p:nvSpPr>
        <p:spPr bwMode="auto">
          <a:xfrm rot="-5400000">
            <a:off x="7740651" y="5948362"/>
            <a:ext cx="647700" cy="504825"/>
          </a:xfrm>
          <a:prstGeom prst="triangle">
            <a:avLst>
              <a:gd name="adj" fmla="val 50000"/>
            </a:avLst>
          </a:prstGeom>
          <a:solidFill>
            <a:srgbClr val="103C72"/>
          </a:solidFill>
          <a:ln w="9525" algn="ctr">
            <a:noFill/>
            <a:round/>
            <a:headEnd/>
            <a:tailEnd/>
          </a:ln>
        </p:spPr>
        <p:txBody>
          <a:bodyPr wrap="none" lIns="90000" tIns="46800" rIns="90000" bIns="46800" anchor="ctr">
            <a:spAutoFit/>
          </a:bodyPr>
          <a:lstStyle/>
          <a:p>
            <a:endParaRPr lang="en-US"/>
          </a:p>
        </p:txBody>
      </p:sp>
      <p:sp>
        <p:nvSpPr>
          <p:cNvPr id="2" name="Rectangle 1"/>
          <p:cNvSpPr/>
          <p:nvPr/>
        </p:nvSpPr>
        <p:spPr>
          <a:xfrm>
            <a:off x="611560" y="2363212"/>
            <a:ext cx="7705354" cy="3046988"/>
          </a:xfrm>
          <a:prstGeom prst="rect">
            <a:avLst/>
          </a:prstGeom>
        </p:spPr>
        <p:txBody>
          <a:bodyPr wrap="square">
            <a:spAutoFit/>
          </a:bodyPr>
          <a:lstStyle/>
          <a:p>
            <a:pPr marL="355600" indent="0" eaLnBrk="1" hangingPunct="1">
              <a:spcBef>
                <a:spcPts val="0"/>
              </a:spcBef>
              <a:spcAft>
                <a:spcPts val="1800"/>
              </a:spcAft>
              <a:buNone/>
            </a:pPr>
            <a:r>
              <a:rPr lang="en-GB" sz="1800" b="1" dirty="0">
                <a:solidFill>
                  <a:srgbClr val="006699"/>
                </a:solidFill>
                <a:ea typeface="ＭＳ Ｐゴシック" pitchFamily="34" charset="-128"/>
              </a:rPr>
              <a:t>The Single European Act, 1987 </a:t>
            </a:r>
            <a:r>
              <a:rPr lang="en-GB" sz="1800" dirty="0">
                <a:solidFill>
                  <a:srgbClr val="006699"/>
                </a:solidFill>
                <a:ea typeface="ＭＳ Ｐゴシック" pitchFamily="34" charset="-128"/>
              </a:rPr>
              <a:t>- Establishes the legal basis for a community-wide environmental policies and  formulates the objective of integration into other policies</a:t>
            </a:r>
          </a:p>
          <a:p>
            <a:pPr marL="355600" indent="0" eaLnBrk="1" hangingPunct="1">
              <a:spcBef>
                <a:spcPts val="0"/>
              </a:spcBef>
              <a:spcAft>
                <a:spcPts val="1800"/>
              </a:spcAft>
              <a:buNone/>
            </a:pPr>
            <a:r>
              <a:rPr lang="en-GB" sz="1800" b="1" dirty="0">
                <a:solidFill>
                  <a:srgbClr val="006699"/>
                </a:solidFill>
                <a:ea typeface="ＭＳ Ｐゴシック" pitchFamily="34" charset="-128"/>
              </a:rPr>
              <a:t>Maastricht </a:t>
            </a:r>
            <a:r>
              <a:rPr lang="en-GB" sz="1800" b="1" dirty="0" smtClean="0">
                <a:solidFill>
                  <a:srgbClr val="006699"/>
                </a:solidFill>
                <a:ea typeface="ＭＳ Ｐゴシック" pitchFamily="34" charset="-128"/>
              </a:rPr>
              <a:t>Treaty, 1992 </a:t>
            </a:r>
            <a:r>
              <a:rPr lang="en-GB" sz="1800" dirty="0" smtClean="0">
                <a:solidFill>
                  <a:srgbClr val="006699"/>
                </a:solidFill>
                <a:ea typeface="ＭＳ Ｐゴシック" pitchFamily="34" charset="-128"/>
              </a:rPr>
              <a:t>- establishes the principle of integration of environmental aspects into all community policies (article: 130R/174)</a:t>
            </a:r>
          </a:p>
          <a:p>
            <a:pPr marL="355600" indent="0" eaLnBrk="1" hangingPunct="1">
              <a:spcBef>
                <a:spcPts val="0"/>
              </a:spcBef>
              <a:spcAft>
                <a:spcPts val="1800"/>
              </a:spcAft>
              <a:buNone/>
            </a:pPr>
            <a:r>
              <a:rPr lang="en-GB" sz="1800" b="1" dirty="0" smtClean="0">
                <a:solidFill>
                  <a:srgbClr val="006699"/>
                </a:solidFill>
                <a:ea typeface="ＭＳ Ｐゴシック" pitchFamily="34" charset="-128"/>
              </a:rPr>
              <a:t>Amsterdam </a:t>
            </a:r>
            <a:r>
              <a:rPr lang="en-GB" sz="1800" b="1" dirty="0">
                <a:solidFill>
                  <a:srgbClr val="006699"/>
                </a:solidFill>
                <a:ea typeface="ＭＳ Ｐゴシック" pitchFamily="34" charset="-128"/>
              </a:rPr>
              <a:t>Treaty, 1997 </a:t>
            </a:r>
            <a:r>
              <a:rPr lang="en-GB" sz="1800" dirty="0">
                <a:solidFill>
                  <a:srgbClr val="006699"/>
                </a:solidFill>
                <a:ea typeface="ＭＳ Ｐゴシック" pitchFamily="34" charset="-128"/>
              </a:rPr>
              <a:t>- makes the principle of environmental integration into all community policies a guiding principle of the EU</a:t>
            </a:r>
          </a:p>
        </p:txBody>
      </p:sp>
    </p:spTree>
    <p:extLst>
      <p:ext uri="{BB962C8B-B14F-4D97-AF65-F5344CB8AC3E}">
        <p14:creationId xmlns:p14="http://schemas.microsoft.com/office/powerpoint/2010/main" xmlns="" val="319138589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395288" y="-1603375"/>
            <a:ext cx="8280400" cy="646112"/>
          </a:xfrm>
          <a:prstGeom prst="rect">
            <a:avLst/>
          </a:prstGeom>
          <a:noFill/>
          <a:ln w="9525">
            <a:noFill/>
            <a:miter lim="800000"/>
            <a:headEnd/>
            <a:tailEnd/>
          </a:ln>
        </p:spPr>
        <p:txBody>
          <a:bodyPr>
            <a:spAutoFit/>
          </a:bodyPr>
          <a:lstStyle/>
          <a:p>
            <a:pPr algn="l"/>
            <a:endParaRPr lang="en-US">
              <a:solidFill>
                <a:schemeClr val="tx1"/>
              </a:solidFill>
            </a:endParaRPr>
          </a:p>
          <a:p>
            <a:pPr algn="l"/>
            <a:endParaRPr lang="en-US">
              <a:solidFill>
                <a:schemeClr val="tx1"/>
              </a:solidFill>
            </a:endParaRPr>
          </a:p>
        </p:txBody>
      </p:sp>
      <p:sp>
        <p:nvSpPr>
          <p:cNvPr id="4" name="TextBox 3"/>
          <p:cNvSpPr txBox="1"/>
          <p:nvPr/>
        </p:nvSpPr>
        <p:spPr>
          <a:xfrm>
            <a:off x="6162600" y="2274000"/>
            <a:ext cx="2448000" cy="3108543"/>
          </a:xfrm>
          <a:prstGeom prst="rect">
            <a:avLst/>
          </a:prstGeom>
          <a:ln>
            <a:noFill/>
          </a:ln>
          <a:effectLst>
            <a:outerShdw dist="127000" dir="3000000" rotWithShape="0">
              <a:schemeClr val="bg1">
                <a:lumMod val="50000"/>
              </a:schemeClr>
            </a:outerShdw>
          </a:effectLst>
        </p:spPr>
        <p:style>
          <a:lnRef idx="3">
            <a:schemeClr val="lt1"/>
          </a:lnRef>
          <a:fillRef idx="1">
            <a:schemeClr val="accent5"/>
          </a:fillRef>
          <a:effectRef idx="1">
            <a:schemeClr val="accent5"/>
          </a:effectRef>
          <a:fontRef idx="minor">
            <a:schemeClr val="lt1"/>
          </a:fontRef>
        </p:style>
        <p:txBody>
          <a:bodyPr wrap="square">
            <a:spAutoFit/>
          </a:bodyPr>
          <a:lstStyle/>
          <a:p>
            <a:pPr algn="l">
              <a:defRPr/>
            </a:pPr>
            <a:r>
              <a:rPr lang="en-US" dirty="0">
                <a:solidFill>
                  <a:schemeClr val="tx1"/>
                </a:solidFill>
              </a:rPr>
              <a:t>Climate Change Convention</a:t>
            </a:r>
          </a:p>
          <a:p>
            <a:pPr algn="l">
              <a:defRPr/>
            </a:pPr>
            <a:endParaRPr lang="en-US" dirty="0">
              <a:solidFill>
                <a:schemeClr val="tx1"/>
              </a:solidFill>
            </a:endParaRPr>
          </a:p>
          <a:p>
            <a:pPr algn="l">
              <a:defRPr/>
            </a:pPr>
            <a:r>
              <a:rPr lang="en-US" sz="1600" dirty="0">
                <a:solidFill>
                  <a:schemeClr val="tx1"/>
                </a:solidFill>
              </a:rPr>
              <a:t>To achieve stabilization of greenhouse gas</a:t>
            </a:r>
          </a:p>
          <a:p>
            <a:pPr algn="l">
              <a:defRPr/>
            </a:pPr>
            <a:r>
              <a:rPr lang="en-US" sz="1600" dirty="0">
                <a:solidFill>
                  <a:schemeClr val="tx1"/>
                </a:solidFill>
              </a:rPr>
              <a:t>concentrations in the</a:t>
            </a:r>
          </a:p>
          <a:p>
            <a:pPr algn="l">
              <a:defRPr/>
            </a:pPr>
            <a:r>
              <a:rPr lang="en-US" sz="1600" dirty="0">
                <a:solidFill>
                  <a:schemeClr val="tx1"/>
                </a:solidFill>
              </a:rPr>
              <a:t>atmosphere at a level that would prevent dangerous anthropogenic interference with the climate system.</a:t>
            </a:r>
          </a:p>
          <a:p>
            <a:pPr>
              <a:defRPr/>
            </a:pPr>
            <a:endParaRPr lang="en-US" dirty="0"/>
          </a:p>
        </p:txBody>
      </p:sp>
      <p:sp>
        <p:nvSpPr>
          <p:cNvPr id="5" name="TextBox 4"/>
          <p:cNvSpPr txBox="1"/>
          <p:nvPr/>
        </p:nvSpPr>
        <p:spPr>
          <a:xfrm>
            <a:off x="545281" y="2274000"/>
            <a:ext cx="2808000" cy="3060000"/>
          </a:xfrm>
          <a:prstGeom prst="rect">
            <a:avLst/>
          </a:prstGeom>
          <a:solidFill>
            <a:srgbClr val="FCFFC5"/>
          </a:solidFill>
          <a:ln>
            <a:noFill/>
          </a:ln>
          <a:effectLst>
            <a:outerShdw dist="127000" dir="3000000" rotWithShape="0">
              <a:schemeClr val="bg1">
                <a:lumMod val="50000"/>
              </a:schemeClr>
            </a:outerShdw>
          </a:effectLst>
        </p:spPr>
        <p:style>
          <a:lnRef idx="3">
            <a:schemeClr val="lt1"/>
          </a:lnRef>
          <a:fillRef idx="1">
            <a:schemeClr val="accent3"/>
          </a:fillRef>
          <a:effectRef idx="1">
            <a:schemeClr val="accent3"/>
          </a:effectRef>
          <a:fontRef idx="minor">
            <a:schemeClr val="lt1"/>
          </a:fontRef>
        </p:style>
        <p:txBody>
          <a:bodyPr wrap="square">
            <a:spAutoFit/>
          </a:bodyPr>
          <a:lstStyle/>
          <a:p>
            <a:pPr algn="l">
              <a:defRPr/>
            </a:pPr>
            <a:r>
              <a:rPr lang="en-US" dirty="0">
                <a:solidFill>
                  <a:schemeClr val="tx1"/>
                </a:solidFill>
              </a:rPr>
              <a:t>Desertification Convention</a:t>
            </a:r>
          </a:p>
          <a:p>
            <a:pPr algn="l">
              <a:defRPr/>
            </a:pPr>
            <a:endParaRPr lang="en-US" dirty="0">
              <a:solidFill>
                <a:schemeClr val="tx1"/>
              </a:solidFill>
            </a:endParaRPr>
          </a:p>
          <a:p>
            <a:pPr algn="l">
              <a:defRPr/>
            </a:pPr>
            <a:r>
              <a:rPr lang="en-US" sz="1600" dirty="0">
                <a:solidFill>
                  <a:schemeClr val="tx1"/>
                </a:solidFill>
              </a:rPr>
              <a:t>To combat desertification and mitigate the effects of drought, supported by  international cooperation &amp; partnership in the</a:t>
            </a:r>
          </a:p>
          <a:p>
            <a:pPr algn="l">
              <a:defRPr/>
            </a:pPr>
            <a:r>
              <a:rPr lang="en-US" sz="1600" dirty="0">
                <a:solidFill>
                  <a:schemeClr val="tx1"/>
                </a:solidFill>
              </a:rPr>
              <a:t>framework of an integrated</a:t>
            </a:r>
          </a:p>
          <a:p>
            <a:pPr algn="l">
              <a:defRPr/>
            </a:pPr>
            <a:r>
              <a:rPr lang="en-US" sz="1600" dirty="0">
                <a:solidFill>
                  <a:schemeClr val="tx1"/>
                </a:solidFill>
              </a:rPr>
              <a:t>approach,  to contribute to sustainable</a:t>
            </a:r>
          </a:p>
          <a:p>
            <a:pPr algn="l">
              <a:defRPr/>
            </a:pPr>
            <a:r>
              <a:rPr lang="en-US" sz="1600" dirty="0">
                <a:solidFill>
                  <a:schemeClr val="tx1"/>
                </a:solidFill>
              </a:rPr>
              <a:t>development</a:t>
            </a:r>
            <a:endParaRPr lang="en-US" sz="1600" dirty="0"/>
          </a:p>
        </p:txBody>
      </p:sp>
      <p:sp>
        <p:nvSpPr>
          <p:cNvPr id="6" name="TextBox 5"/>
          <p:cNvSpPr txBox="1"/>
          <p:nvPr/>
        </p:nvSpPr>
        <p:spPr>
          <a:xfrm>
            <a:off x="3606353" y="2274000"/>
            <a:ext cx="2448000" cy="3060000"/>
          </a:xfrm>
          <a:prstGeom prst="rect">
            <a:avLst/>
          </a:prstGeom>
          <a:solidFill>
            <a:srgbClr val="CCFFCC"/>
          </a:solidFill>
          <a:ln>
            <a:noFill/>
          </a:ln>
          <a:effectLst>
            <a:outerShdw dist="127000" dir="3000000" rotWithShape="0">
              <a:schemeClr val="bg1">
                <a:lumMod val="50000"/>
              </a:schemeClr>
            </a:outerShdw>
          </a:effectLst>
        </p:spPr>
        <p:style>
          <a:lnRef idx="3">
            <a:schemeClr val="lt1"/>
          </a:lnRef>
          <a:fillRef idx="1">
            <a:schemeClr val="accent4"/>
          </a:fillRef>
          <a:effectRef idx="1">
            <a:schemeClr val="accent4"/>
          </a:effectRef>
          <a:fontRef idx="minor">
            <a:schemeClr val="lt1"/>
          </a:fontRef>
        </p:style>
        <p:txBody>
          <a:bodyPr wrap="square">
            <a:spAutoFit/>
          </a:bodyPr>
          <a:lstStyle/>
          <a:p>
            <a:pPr algn="l">
              <a:defRPr/>
            </a:pPr>
            <a:r>
              <a:rPr lang="en-US" dirty="0">
                <a:solidFill>
                  <a:schemeClr val="tx1"/>
                </a:solidFill>
              </a:rPr>
              <a:t>Biodiversity Convention</a:t>
            </a:r>
          </a:p>
          <a:p>
            <a:pPr algn="l">
              <a:defRPr/>
            </a:pPr>
            <a:endParaRPr lang="en-US" dirty="0">
              <a:solidFill>
                <a:schemeClr val="tx1"/>
              </a:solidFill>
            </a:endParaRPr>
          </a:p>
          <a:p>
            <a:pPr marL="88900" indent="-88900" algn="l">
              <a:buFont typeface="Arial" pitchFamily="34" charset="0"/>
              <a:buChar char="•"/>
              <a:defRPr/>
            </a:pPr>
            <a:r>
              <a:rPr lang="en-US" sz="1600" dirty="0">
                <a:solidFill>
                  <a:schemeClr val="tx1"/>
                </a:solidFill>
              </a:rPr>
              <a:t>To conserve biological diversity.  </a:t>
            </a:r>
          </a:p>
          <a:p>
            <a:pPr marL="88900" indent="-88900" algn="l">
              <a:buFont typeface="Arial" pitchFamily="34" charset="0"/>
              <a:buChar char="•"/>
              <a:defRPr/>
            </a:pPr>
            <a:r>
              <a:rPr lang="en-US" sz="1600" dirty="0">
                <a:solidFill>
                  <a:schemeClr val="tx1"/>
                </a:solidFill>
              </a:rPr>
              <a:t>To use biological diversity in a</a:t>
            </a:r>
          </a:p>
          <a:p>
            <a:pPr marL="88900" indent="-88900" algn="l">
              <a:buFont typeface="Arial" pitchFamily="34" charset="0"/>
              <a:buChar char="•"/>
              <a:defRPr/>
            </a:pPr>
            <a:r>
              <a:rPr lang="en-US" sz="1600" dirty="0">
                <a:solidFill>
                  <a:schemeClr val="tx1"/>
                </a:solidFill>
              </a:rPr>
              <a:t>sustainable fashion</a:t>
            </a:r>
          </a:p>
          <a:p>
            <a:pPr marL="88900" indent="-88900" algn="l">
              <a:buFont typeface="Arial" pitchFamily="34" charset="0"/>
              <a:buChar char="•"/>
              <a:defRPr/>
            </a:pPr>
            <a:r>
              <a:rPr lang="en-US" sz="1600" dirty="0">
                <a:solidFill>
                  <a:schemeClr val="tx1"/>
                </a:solidFill>
              </a:rPr>
              <a:t>To share the benefits of biological diversity fairly and equitably</a:t>
            </a:r>
          </a:p>
          <a:p>
            <a:pPr marL="88900" indent="-88900" algn="l">
              <a:buFont typeface="Arial" pitchFamily="34" charset="0"/>
              <a:buChar char="•"/>
              <a:defRPr/>
            </a:pPr>
            <a:endParaRPr lang="en-US" sz="1600" dirty="0">
              <a:solidFill>
                <a:schemeClr val="tx1"/>
              </a:solidFill>
            </a:endParaRPr>
          </a:p>
          <a:p>
            <a:pPr>
              <a:defRPr/>
            </a:pPr>
            <a:endParaRPr lang="en-US" dirty="0"/>
          </a:p>
        </p:txBody>
      </p:sp>
      <p:sp>
        <p:nvSpPr>
          <p:cNvPr id="7" name="Rectangle 2"/>
          <p:cNvSpPr txBox="1">
            <a:spLocks noChangeArrowheads="1"/>
          </p:cNvSpPr>
          <p:nvPr/>
        </p:nvSpPr>
        <p:spPr>
          <a:xfrm>
            <a:off x="0" y="1205879"/>
            <a:ext cx="8748712" cy="646331"/>
          </a:xfrm>
          <a:prstGeom prst="rect">
            <a:avLst/>
          </a:prstGeom>
          <a:ln/>
        </p:spPr>
        <p:txBody>
          <a:bodyPr>
            <a:spAutoFit/>
          </a:bodyPr>
          <a:lstStyle/>
          <a:p>
            <a:pPr marL="1588" algn="l">
              <a:defRPr/>
            </a:pPr>
            <a:r>
              <a:rPr lang="en-GB" sz="3600" b="1" kern="0" dirty="0" smtClean="0">
                <a:solidFill>
                  <a:srgbClr val="006699"/>
                </a:solidFill>
                <a:latin typeface="+mj-lt"/>
                <a:ea typeface="ＭＳ Ｐゴシック" charset="-128"/>
                <a:cs typeface="ＭＳ Ｐゴシック" charset="-128"/>
              </a:rPr>
              <a:t>   </a:t>
            </a:r>
            <a:r>
              <a:rPr lang="en-GB" sz="3000" b="1" dirty="0" smtClean="0">
                <a:solidFill>
                  <a:srgbClr val="006699"/>
                </a:solidFill>
                <a:latin typeface="+mj-lt"/>
                <a:ea typeface="ＭＳ Ｐゴシック" pitchFamily="34" charset="-128"/>
                <a:cs typeface="+mj-cs"/>
              </a:rPr>
              <a:t>Rio </a:t>
            </a:r>
            <a:r>
              <a:rPr lang="en-GB" sz="3000" b="1" dirty="0">
                <a:solidFill>
                  <a:srgbClr val="006699"/>
                </a:solidFill>
                <a:latin typeface="+mj-lt"/>
                <a:ea typeface="ＭＳ Ｐゴシック" pitchFamily="34" charset="-128"/>
                <a:cs typeface="+mj-cs"/>
              </a:rPr>
              <a:t>1992 conventions</a:t>
            </a:r>
          </a:p>
        </p:txBody>
      </p:sp>
      <p:sp>
        <p:nvSpPr>
          <p:cNvPr id="21512" name="Slide Number Placeholder 7"/>
          <p:cNvSpPr>
            <a:spLocks noGrp="1"/>
          </p:cNvSpPr>
          <p:nvPr>
            <p:ph type="sldNum" sz="quarter" idx="12"/>
          </p:nvPr>
        </p:nvSpPr>
        <p:spPr>
          <a:noFill/>
        </p:spPr>
        <p:txBody>
          <a:bodyPr/>
          <a:lstStyle/>
          <a:p>
            <a:fld id="{3CE97636-EFC8-4E83-90B6-BF847171A1E5}" type="slidenum">
              <a:rPr lang="en-GB" smtClean="0">
                <a:latin typeface="Verdana" pitchFamily="34" charset="0"/>
                <a:ea typeface="ＭＳ Ｐゴシック" pitchFamily="34" charset="-128"/>
              </a:rPr>
              <a:pPr/>
              <a:t>23</a:t>
            </a:fld>
            <a:endParaRPr lang="en-GB" smtClean="0">
              <a:latin typeface="Verdana" pitchFamily="34" charset="0"/>
              <a:ea typeface="ＭＳ Ｐゴシック" pitchFamily="34" charset="-128"/>
            </a:endParaRPr>
          </a:p>
        </p:txBody>
      </p:sp>
      <p:sp>
        <p:nvSpPr>
          <p:cNvPr id="9" name="Isosceles Triangle 4">
            <a:hlinkClick r:id="rId3" action="ppaction://hlinksldjump"/>
          </p:cNvPr>
          <p:cNvSpPr>
            <a:spLocks noChangeArrowheads="1"/>
          </p:cNvSpPr>
          <p:nvPr/>
        </p:nvSpPr>
        <p:spPr bwMode="auto">
          <a:xfrm rot="-5400000">
            <a:off x="7893051" y="6100762"/>
            <a:ext cx="647700" cy="504825"/>
          </a:xfrm>
          <a:prstGeom prst="triangle">
            <a:avLst>
              <a:gd name="adj" fmla="val 50000"/>
            </a:avLst>
          </a:prstGeom>
          <a:solidFill>
            <a:srgbClr val="103C72"/>
          </a:solidFill>
          <a:ln w="9525" algn="ctr">
            <a:noFill/>
            <a:round/>
            <a:headEnd/>
            <a:tailEnd/>
          </a:ln>
        </p:spPr>
        <p:txBody>
          <a:bodyPr wrap="none" lIns="90000" tIns="46800" rIns="90000" bIns="46800" anchor="ctr">
            <a:spAutoFit/>
          </a:bodyPr>
          <a:lstStyle/>
          <a:p>
            <a:endParaRPr lang="en-US"/>
          </a:p>
        </p:txBody>
      </p:sp>
    </p:spTree>
    <p:extLst>
      <p:ext uri="{BB962C8B-B14F-4D97-AF65-F5344CB8AC3E}">
        <p14:creationId xmlns:p14="http://schemas.microsoft.com/office/powerpoint/2010/main" xmlns="" val="678806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2531" name="Espace réservé du numéro de diapositive 5"/>
          <p:cNvSpPr>
            <a:spLocks noGrp="1"/>
          </p:cNvSpPr>
          <p:nvPr>
            <p:ph type="sldNum" sz="quarter" idx="10"/>
          </p:nvPr>
        </p:nvSpPr>
        <p:spPr>
          <a:xfrm>
            <a:off x="8001000" y="6400800"/>
            <a:ext cx="762000" cy="476250"/>
          </a:xfrm>
          <a:noFill/>
        </p:spPr>
        <p:txBody>
          <a:bodyPr/>
          <a:lstStyle/>
          <a:p>
            <a:pPr algn="r"/>
            <a:fld id="{72FD6BA0-ABFB-42E7-B53A-224C9B2B1053}" type="slidenum">
              <a:rPr lang="en-GB" smtClean="0">
                <a:latin typeface="Verdana" pitchFamily="34" charset="0"/>
                <a:ea typeface="ＭＳ Ｐゴシック" pitchFamily="34" charset="-128"/>
              </a:rPr>
              <a:pPr algn="r"/>
              <a:t>24</a:t>
            </a:fld>
            <a:endParaRPr lang="en-GB" dirty="0" smtClean="0">
              <a:latin typeface="Verdana" pitchFamily="34" charset="0"/>
              <a:ea typeface="ＭＳ Ｐゴシック" pitchFamily="34" charset="-128"/>
            </a:endParaRPr>
          </a:p>
        </p:txBody>
      </p:sp>
      <p:sp>
        <p:nvSpPr>
          <p:cNvPr id="5" name="Rectangle 4"/>
          <p:cNvSpPr/>
          <p:nvPr/>
        </p:nvSpPr>
        <p:spPr>
          <a:xfrm>
            <a:off x="381000" y="1321713"/>
            <a:ext cx="8458200" cy="875111"/>
          </a:xfrm>
          <a:prstGeom prst="rect">
            <a:avLst/>
          </a:prstGeom>
        </p:spPr>
        <p:txBody>
          <a:bodyPr wrap="square">
            <a:spAutoFit/>
          </a:bodyPr>
          <a:lstStyle/>
          <a:p>
            <a:pPr eaLnBrk="1" hangingPunct="1">
              <a:lnSpc>
                <a:spcPct val="90000"/>
              </a:lnSpc>
              <a:spcBef>
                <a:spcPts val="1200"/>
              </a:spcBef>
              <a:spcAft>
                <a:spcPts val="600"/>
              </a:spcAft>
              <a:buFont typeface="Times" charset="0"/>
              <a:buNone/>
            </a:pPr>
            <a:r>
              <a:rPr lang="en-GB" sz="2800" b="1" dirty="0" smtClean="0">
                <a:solidFill>
                  <a:srgbClr val="006699"/>
                </a:solidFill>
                <a:ea typeface="ＭＳ Ｐゴシック" charset="-128"/>
                <a:cs typeface="ＭＳ Ｐゴシック" charset="-128"/>
              </a:rPr>
              <a:t> </a:t>
            </a:r>
            <a:r>
              <a:rPr lang="en-GB" sz="2800" b="1" dirty="0" smtClean="0">
                <a:solidFill>
                  <a:srgbClr val="006699"/>
                </a:solidFill>
                <a:latin typeface="+mj-lt"/>
                <a:ea typeface="ＭＳ Ｐゴシック" pitchFamily="34" charset="-128"/>
                <a:cs typeface="+mj-cs"/>
              </a:rPr>
              <a:t>European Consensus on Development (2005)</a:t>
            </a:r>
          </a:p>
        </p:txBody>
      </p:sp>
      <p:sp>
        <p:nvSpPr>
          <p:cNvPr id="6" name="Isosceles Triangle 4">
            <a:hlinkClick r:id="rId3" action="ppaction://hlinksldjump"/>
          </p:cNvPr>
          <p:cNvSpPr>
            <a:spLocks noChangeArrowheads="1"/>
          </p:cNvSpPr>
          <p:nvPr/>
        </p:nvSpPr>
        <p:spPr bwMode="auto">
          <a:xfrm rot="-5400000">
            <a:off x="7740651" y="5948362"/>
            <a:ext cx="647700" cy="504825"/>
          </a:xfrm>
          <a:prstGeom prst="triangle">
            <a:avLst>
              <a:gd name="adj" fmla="val 50000"/>
            </a:avLst>
          </a:prstGeom>
          <a:solidFill>
            <a:srgbClr val="103C72"/>
          </a:solidFill>
          <a:ln w="9525" algn="ctr">
            <a:noFill/>
            <a:round/>
            <a:headEnd/>
            <a:tailEnd/>
          </a:ln>
        </p:spPr>
        <p:txBody>
          <a:bodyPr wrap="none" lIns="90000" tIns="46800" rIns="90000" bIns="46800" anchor="ctr">
            <a:spAutoFit/>
          </a:bodyPr>
          <a:lstStyle/>
          <a:p>
            <a:endParaRPr lang="en-US"/>
          </a:p>
        </p:txBody>
      </p:sp>
      <p:sp>
        <p:nvSpPr>
          <p:cNvPr id="8" name="TextBox 7"/>
          <p:cNvSpPr txBox="1"/>
          <p:nvPr/>
        </p:nvSpPr>
        <p:spPr>
          <a:xfrm>
            <a:off x="457200" y="2209800"/>
            <a:ext cx="8003232" cy="4441216"/>
          </a:xfrm>
          <a:prstGeom prst="rect">
            <a:avLst/>
          </a:prstGeom>
          <a:noFill/>
        </p:spPr>
        <p:txBody>
          <a:bodyPr wrap="square" rtlCol="0">
            <a:spAutoFit/>
          </a:bodyPr>
          <a:lstStyle/>
          <a:p>
            <a:pPr eaLnBrk="1" hangingPunct="1">
              <a:lnSpc>
                <a:spcPct val="90000"/>
              </a:lnSpc>
              <a:spcBef>
                <a:spcPts val="0"/>
              </a:spcBef>
              <a:spcAft>
                <a:spcPts val="1200"/>
              </a:spcAft>
            </a:pPr>
            <a:r>
              <a:rPr lang="en-GB" sz="1400" dirty="0" smtClean="0">
                <a:solidFill>
                  <a:srgbClr val="006699"/>
                </a:solidFill>
                <a:ea typeface="ＭＳ Ｐゴシック" pitchFamily="34" charset="-128"/>
              </a:rPr>
              <a:t>“Protection of the environment must be included in the definition and implementation of all Community policies, particularly in order to promote sustainable development”</a:t>
            </a:r>
          </a:p>
          <a:p>
            <a:pPr eaLnBrk="1" hangingPunct="1">
              <a:lnSpc>
                <a:spcPct val="90000"/>
              </a:lnSpc>
              <a:spcBef>
                <a:spcPts val="0"/>
              </a:spcBef>
              <a:spcAft>
                <a:spcPts val="1200"/>
              </a:spcAft>
            </a:pPr>
            <a:r>
              <a:rPr lang="en-GB" sz="1400" dirty="0" smtClean="0">
                <a:solidFill>
                  <a:srgbClr val="006699"/>
                </a:solidFill>
                <a:ea typeface="ＭＳ Ｐゴシック" pitchFamily="34" charset="-128"/>
              </a:rPr>
              <a:t>“Strengthened approach to mainstreaming – the Commission will re-launch this approach, making systematic and strategic use of all resources at its disposal” </a:t>
            </a:r>
          </a:p>
          <a:p>
            <a:pPr eaLnBrk="1" hangingPunct="1">
              <a:lnSpc>
                <a:spcPct val="90000"/>
              </a:lnSpc>
              <a:spcBef>
                <a:spcPts val="0"/>
              </a:spcBef>
              <a:spcAft>
                <a:spcPts val="1200"/>
              </a:spcAft>
            </a:pPr>
            <a:r>
              <a:rPr lang="en-GB" sz="1400" dirty="0" smtClean="0">
                <a:solidFill>
                  <a:srgbClr val="006699"/>
                </a:solidFill>
                <a:ea typeface="ＭＳ Ｐゴシック" pitchFamily="34" charset="-128"/>
              </a:rPr>
              <a:t>“Strategic environmental assessments and gender-equality impact assessments will be carried out on a systematic basis, including in relation to budget (‘greening the budget’) and sector environmental aid” </a:t>
            </a:r>
          </a:p>
          <a:p>
            <a:pPr eaLnBrk="1" hangingPunct="1">
              <a:lnSpc>
                <a:spcPct val="90000"/>
              </a:lnSpc>
              <a:spcBef>
                <a:spcPts val="0"/>
              </a:spcBef>
              <a:spcAft>
                <a:spcPts val="1200"/>
              </a:spcAft>
            </a:pPr>
            <a:r>
              <a:rPr lang="en-GB" sz="1400" dirty="0" smtClean="0">
                <a:solidFill>
                  <a:srgbClr val="006699"/>
                </a:solidFill>
                <a:ea typeface="ＭＳ Ｐゴシック" pitchFamily="34" charset="-128"/>
              </a:rPr>
              <a:t>“The and the sustainable management of natural resources” becomes one of the areas for community action</a:t>
            </a:r>
          </a:p>
          <a:p>
            <a:pPr eaLnBrk="1" hangingPunct="1">
              <a:lnSpc>
                <a:spcPct val="90000"/>
              </a:lnSpc>
              <a:spcBef>
                <a:spcPts val="0"/>
              </a:spcBef>
              <a:spcAft>
                <a:spcPts val="1200"/>
              </a:spcAft>
              <a:buFont typeface="Times" charset="0"/>
              <a:buNone/>
            </a:pPr>
            <a:r>
              <a:rPr lang="en-GB" sz="1400" dirty="0" smtClean="0">
                <a:solidFill>
                  <a:srgbClr val="006699"/>
                </a:solidFill>
                <a:ea typeface="ＭＳ Ｐゴシック" pitchFamily="34" charset="-128"/>
              </a:rPr>
              <a:t>	Development Cooperation Instrument</a:t>
            </a:r>
          </a:p>
          <a:p>
            <a:pPr eaLnBrk="1" hangingPunct="1">
              <a:lnSpc>
                <a:spcPct val="90000"/>
              </a:lnSpc>
              <a:spcBef>
                <a:spcPts val="0"/>
              </a:spcBef>
              <a:spcAft>
                <a:spcPts val="1200"/>
              </a:spcAft>
            </a:pPr>
            <a:r>
              <a:rPr lang="en-GB" sz="1400" dirty="0" smtClean="0">
                <a:solidFill>
                  <a:srgbClr val="006699"/>
                </a:solidFill>
                <a:ea typeface="ＭＳ Ｐゴシック" pitchFamily="34" charset="-128"/>
              </a:rPr>
              <a:t>Article 22 – Adoption of annual action programmes</a:t>
            </a:r>
          </a:p>
          <a:p>
            <a:pPr eaLnBrk="1" hangingPunct="1">
              <a:lnSpc>
                <a:spcPct val="100000"/>
              </a:lnSpc>
              <a:spcBef>
                <a:spcPts val="0"/>
              </a:spcBef>
              <a:spcAft>
                <a:spcPts val="1200"/>
              </a:spcAft>
              <a:buFontTx/>
              <a:buNone/>
            </a:pPr>
            <a:r>
              <a:rPr lang="en-GB" sz="1400" dirty="0" smtClean="0">
                <a:solidFill>
                  <a:srgbClr val="006699"/>
                </a:solidFill>
                <a:ea typeface="ＭＳ Ｐゴシック" pitchFamily="34" charset="-128"/>
              </a:rPr>
              <a:t>	“4. Appropriate environmental screening shall be undertaken at project level including environmental impact assessment (EIA) for environmentally sensitive projects, in particular for major new infrastructure. Where relevant, strategic environmental assessments (SEA) shall be used in the implementation of </a:t>
            </a:r>
            <a:r>
              <a:rPr lang="en-GB" sz="1400" dirty="0" err="1" smtClean="0">
                <a:solidFill>
                  <a:srgbClr val="006699"/>
                </a:solidFill>
                <a:ea typeface="ＭＳ Ｐゴシック" pitchFamily="34" charset="-128"/>
              </a:rPr>
              <a:t>sectoral</a:t>
            </a:r>
            <a:r>
              <a:rPr lang="en-GB" sz="1400" dirty="0" smtClean="0">
                <a:solidFill>
                  <a:srgbClr val="006699"/>
                </a:solidFill>
                <a:ea typeface="ＭＳ Ｐゴシック" pitchFamily="34" charset="-128"/>
              </a:rPr>
              <a:t> programmes. The involvement of interested stakeholders in environmental assessments and public access to results shall be ensured.”</a:t>
            </a:r>
          </a:p>
        </p:txBody>
      </p:sp>
    </p:spTree>
    <p:extLst>
      <p:ext uri="{BB962C8B-B14F-4D97-AF65-F5344CB8AC3E}">
        <p14:creationId xmlns:p14="http://schemas.microsoft.com/office/powerpoint/2010/main" xmlns="" val="95184438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219200"/>
            <a:ext cx="9144000" cy="823913"/>
          </a:xfrm>
          <a:ln/>
        </p:spPr>
        <p:txBody>
          <a:bodyPr/>
          <a:lstStyle/>
          <a:p>
            <a:pPr indent="0" eaLnBrk="1" hangingPunct="1"/>
            <a:r>
              <a:rPr lang="en-GB" sz="2400" dirty="0" smtClean="0">
                <a:solidFill>
                  <a:srgbClr val="006699"/>
                </a:solidFill>
                <a:ea typeface="ＭＳ Ｐゴシック" pitchFamily="34" charset="-128"/>
              </a:rPr>
              <a:t>Cooperation instruments: </a:t>
            </a:r>
            <a:r>
              <a:rPr lang="en-GB" sz="2400" dirty="0" err="1" smtClean="0">
                <a:solidFill>
                  <a:srgbClr val="006699"/>
                </a:solidFill>
                <a:ea typeface="ＭＳ Ｐゴシック" pitchFamily="34" charset="-128"/>
              </a:rPr>
              <a:t>Cotonou</a:t>
            </a:r>
            <a:r>
              <a:rPr lang="en-GB" sz="2400" dirty="0" smtClean="0">
                <a:solidFill>
                  <a:srgbClr val="006699"/>
                </a:solidFill>
                <a:ea typeface="ＭＳ Ｐゴシック" pitchFamily="34" charset="-128"/>
              </a:rPr>
              <a:t> 2000-2020 </a:t>
            </a:r>
            <a:br>
              <a:rPr lang="en-GB" sz="2400" dirty="0" smtClean="0">
                <a:solidFill>
                  <a:srgbClr val="006699"/>
                </a:solidFill>
                <a:ea typeface="ＭＳ Ｐゴシック" pitchFamily="34" charset="-128"/>
              </a:rPr>
            </a:br>
            <a:r>
              <a:rPr lang="en-GB" sz="2400" dirty="0" smtClean="0">
                <a:solidFill>
                  <a:srgbClr val="006699"/>
                </a:solidFill>
                <a:ea typeface="ＭＳ Ｐゴシック" pitchFamily="34" charset="-128"/>
              </a:rPr>
              <a:t>ACP-EU Partnership Agreement </a:t>
            </a:r>
          </a:p>
        </p:txBody>
      </p:sp>
      <p:sp>
        <p:nvSpPr>
          <p:cNvPr id="23556" name="Espace réservé du numéro de diapositive 6"/>
          <p:cNvSpPr>
            <a:spLocks noGrp="1"/>
          </p:cNvSpPr>
          <p:nvPr>
            <p:ph type="sldNum" sz="quarter" idx="10"/>
          </p:nvPr>
        </p:nvSpPr>
        <p:spPr>
          <a:xfrm>
            <a:off x="8305800" y="6381750"/>
            <a:ext cx="457200" cy="476250"/>
          </a:xfrm>
          <a:noFill/>
        </p:spPr>
        <p:txBody>
          <a:bodyPr/>
          <a:lstStyle/>
          <a:p>
            <a:pPr algn="r"/>
            <a:fld id="{25A8864E-1342-497B-9559-D0E788A63AA5}" type="slidenum">
              <a:rPr lang="en-GB" smtClean="0">
                <a:latin typeface="Verdana" pitchFamily="34" charset="0"/>
                <a:ea typeface="ＭＳ Ｐゴシック" pitchFamily="34" charset="-128"/>
              </a:rPr>
              <a:pPr algn="r"/>
              <a:t>25</a:t>
            </a:fld>
            <a:endParaRPr lang="en-GB" dirty="0" smtClean="0">
              <a:latin typeface="Verdana" pitchFamily="34" charset="0"/>
              <a:ea typeface="ＭＳ Ｐゴシック" pitchFamily="34" charset="-128"/>
            </a:endParaRPr>
          </a:p>
        </p:txBody>
      </p:sp>
      <p:sp>
        <p:nvSpPr>
          <p:cNvPr id="23557" name="Rectangle 5"/>
          <p:cNvSpPr>
            <a:spLocks noChangeArrowheads="1"/>
          </p:cNvSpPr>
          <p:nvPr/>
        </p:nvSpPr>
        <p:spPr bwMode="auto">
          <a:xfrm>
            <a:off x="685800" y="4021918"/>
            <a:ext cx="7620000" cy="2302682"/>
          </a:xfrm>
          <a:prstGeom prst="rect">
            <a:avLst/>
          </a:prstGeom>
          <a:noFill/>
          <a:ln w="9525">
            <a:noFill/>
            <a:miter lim="800000"/>
            <a:headEnd/>
            <a:tailEnd/>
          </a:ln>
        </p:spPr>
        <p:txBody>
          <a:bodyPr wrap="square">
            <a:spAutoFit/>
          </a:bodyPr>
          <a:lstStyle/>
          <a:p>
            <a:pPr>
              <a:lnSpc>
                <a:spcPct val="90000"/>
              </a:lnSpc>
              <a:spcBef>
                <a:spcPts val="0"/>
              </a:spcBef>
              <a:spcAft>
                <a:spcPts val="1200"/>
              </a:spcAft>
              <a:buClr>
                <a:schemeClr val="bg1"/>
              </a:buClr>
            </a:pPr>
            <a:r>
              <a:rPr lang="en-GB" sz="1400" i="1" dirty="0">
                <a:solidFill>
                  <a:srgbClr val="006699"/>
                </a:solidFill>
                <a:latin typeface="+mn-lt"/>
                <a:ea typeface="ＭＳ Ｐゴシック" pitchFamily="34" charset="-128"/>
              </a:rPr>
              <a:t>Art. 32 - Environment and natural resources</a:t>
            </a:r>
          </a:p>
          <a:p>
            <a:pPr>
              <a:lnSpc>
                <a:spcPct val="90000"/>
              </a:lnSpc>
              <a:spcBef>
                <a:spcPts val="0"/>
              </a:spcBef>
              <a:spcAft>
                <a:spcPts val="1200"/>
              </a:spcAft>
              <a:buClr>
                <a:schemeClr val="bg1"/>
              </a:buClr>
            </a:pPr>
            <a:r>
              <a:rPr lang="en-GB" sz="1400" i="1" dirty="0">
                <a:solidFill>
                  <a:srgbClr val="006699"/>
                </a:solidFill>
                <a:latin typeface="+mn-lt"/>
                <a:ea typeface="ＭＳ Ｐゴシック" pitchFamily="34" charset="-128"/>
              </a:rPr>
              <a:t>“1. Cooperation on environmental protection and sustainable utilisation and management of natural resources shall aim at:</a:t>
            </a:r>
          </a:p>
          <a:p>
            <a:pPr>
              <a:lnSpc>
                <a:spcPct val="90000"/>
              </a:lnSpc>
              <a:spcBef>
                <a:spcPts val="0"/>
              </a:spcBef>
              <a:spcAft>
                <a:spcPts val="1200"/>
              </a:spcAft>
              <a:buClr>
                <a:schemeClr val="bg1"/>
              </a:buClr>
            </a:pPr>
            <a:r>
              <a:rPr lang="en-GB" sz="1400" i="1" dirty="0">
                <a:solidFill>
                  <a:srgbClr val="006699"/>
                </a:solidFill>
                <a:latin typeface="+mn-lt"/>
                <a:ea typeface="ＭＳ Ｐゴシック" pitchFamily="34" charset="-128"/>
              </a:rPr>
              <a:t>(a) mainstreaming environmental sustainability into all aspects of development cooperation and support programmes and projects implemented by the various actors</a:t>
            </a:r>
          </a:p>
          <a:p>
            <a:pPr>
              <a:lnSpc>
                <a:spcPct val="90000"/>
              </a:lnSpc>
              <a:spcBef>
                <a:spcPts val="0"/>
              </a:spcBef>
              <a:spcAft>
                <a:spcPts val="1200"/>
              </a:spcAft>
              <a:buClr>
                <a:schemeClr val="bg1"/>
              </a:buClr>
            </a:pPr>
            <a:r>
              <a:rPr lang="en-GB" sz="1400" i="1" dirty="0">
                <a:solidFill>
                  <a:srgbClr val="006699"/>
                </a:solidFill>
                <a:latin typeface="+mn-lt"/>
                <a:ea typeface="ＭＳ Ｐゴシック" pitchFamily="34" charset="-128"/>
              </a:rPr>
              <a:t>(b) building and/or strengthening the scientific and technical human and institutional capacity for environmental management for all environmental stakeholders”</a:t>
            </a:r>
          </a:p>
        </p:txBody>
      </p:sp>
      <p:sp>
        <p:nvSpPr>
          <p:cNvPr id="7" name="Isosceles Triangle 4">
            <a:hlinkClick r:id="rId3" action="ppaction://hlinksldjump"/>
          </p:cNvPr>
          <p:cNvSpPr>
            <a:spLocks noChangeArrowheads="1"/>
          </p:cNvSpPr>
          <p:nvPr/>
        </p:nvSpPr>
        <p:spPr bwMode="auto">
          <a:xfrm rot="-5400000">
            <a:off x="7740651" y="5948362"/>
            <a:ext cx="647700" cy="504825"/>
          </a:xfrm>
          <a:prstGeom prst="triangle">
            <a:avLst>
              <a:gd name="adj" fmla="val 50000"/>
            </a:avLst>
          </a:prstGeom>
          <a:solidFill>
            <a:srgbClr val="103C72"/>
          </a:solidFill>
          <a:ln w="9525" algn="ctr">
            <a:noFill/>
            <a:round/>
            <a:headEnd/>
            <a:tailEnd/>
          </a:ln>
        </p:spPr>
        <p:txBody>
          <a:bodyPr wrap="none" lIns="90000" tIns="46800" rIns="90000" bIns="46800" anchor="ctr">
            <a:spAutoFit/>
          </a:bodyPr>
          <a:lstStyle/>
          <a:p>
            <a:endParaRPr lang="en-US"/>
          </a:p>
        </p:txBody>
      </p:sp>
      <p:sp>
        <p:nvSpPr>
          <p:cNvPr id="9" name="TextBox 8"/>
          <p:cNvSpPr txBox="1"/>
          <p:nvPr/>
        </p:nvSpPr>
        <p:spPr>
          <a:xfrm>
            <a:off x="685800" y="2286000"/>
            <a:ext cx="7620000" cy="1477328"/>
          </a:xfrm>
          <a:prstGeom prst="rect">
            <a:avLst/>
          </a:prstGeom>
          <a:noFill/>
        </p:spPr>
        <p:txBody>
          <a:bodyPr wrap="square" rtlCol="0">
            <a:spAutoFit/>
          </a:bodyPr>
          <a:lstStyle/>
          <a:p>
            <a:pPr eaLnBrk="1" hangingPunct="1">
              <a:buClr>
                <a:schemeClr val="tx1"/>
              </a:buClr>
              <a:buFontTx/>
              <a:buNone/>
            </a:pPr>
            <a:r>
              <a:rPr lang="en-GB" sz="1800" dirty="0" smtClean="0">
                <a:solidFill>
                  <a:srgbClr val="006699"/>
                </a:solidFill>
                <a:ea typeface="ＭＳ Ｐゴシック" pitchFamily="34" charset="-128"/>
              </a:rPr>
              <a:t>Establishes the principle of mainstreaming three "cross-cutting" themes into all areas of co-operation:</a:t>
            </a:r>
          </a:p>
          <a:p>
            <a:pPr marL="355600" indent="-355600">
              <a:buFont typeface="Arial"/>
              <a:buChar char="•"/>
            </a:pPr>
            <a:r>
              <a:rPr lang="en-GB" sz="1800" b="1" dirty="0" smtClean="0">
                <a:solidFill>
                  <a:srgbClr val="006699"/>
                </a:solidFill>
                <a:ea typeface="ＭＳ Ｐゴシック" pitchFamily="34" charset="-128"/>
              </a:rPr>
              <a:t>gender equality</a:t>
            </a:r>
          </a:p>
          <a:p>
            <a:pPr marL="355600" indent="-355600">
              <a:buFont typeface="Arial"/>
              <a:buChar char="•"/>
            </a:pPr>
            <a:r>
              <a:rPr lang="en-GB" sz="1800" b="1" dirty="0" smtClean="0">
                <a:solidFill>
                  <a:srgbClr val="006699"/>
                </a:solidFill>
                <a:ea typeface="ＭＳ Ｐゴシック" pitchFamily="34" charset="-128"/>
              </a:rPr>
              <a:t>environmental sustainability</a:t>
            </a:r>
          </a:p>
          <a:p>
            <a:pPr marL="355600" indent="-355600">
              <a:buFont typeface="Arial"/>
              <a:buChar char="•"/>
            </a:pPr>
            <a:r>
              <a:rPr lang="en-GB" sz="1800" b="1" dirty="0" smtClean="0">
                <a:solidFill>
                  <a:srgbClr val="006699"/>
                </a:solidFill>
                <a:ea typeface="ＭＳ Ｐゴシック" pitchFamily="34" charset="-128"/>
              </a:rPr>
              <a:t>institutional development and capacity building</a:t>
            </a:r>
          </a:p>
        </p:txBody>
      </p:sp>
    </p:spTree>
    <p:extLst>
      <p:ext uri="{BB962C8B-B14F-4D97-AF65-F5344CB8AC3E}">
        <p14:creationId xmlns:p14="http://schemas.microsoft.com/office/powerpoint/2010/main" xmlns="" val="388719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188422"/>
            <a:ext cx="9144000" cy="1015663"/>
          </a:xfrm>
          <a:ln/>
        </p:spPr>
        <p:txBody>
          <a:bodyPr>
            <a:spAutoFit/>
          </a:bodyPr>
          <a:lstStyle/>
          <a:p>
            <a:pPr indent="0" eaLnBrk="1" hangingPunct="1"/>
            <a:r>
              <a:rPr lang="en-GB" dirty="0" smtClean="0">
                <a:solidFill>
                  <a:srgbClr val="006699"/>
                </a:solidFill>
                <a:ea typeface="ＭＳ Ｐゴシック" pitchFamily="34" charset="-128"/>
              </a:rPr>
              <a:t>Multilateral framework: the Millennium Development Goals (2000)</a:t>
            </a:r>
          </a:p>
        </p:txBody>
      </p:sp>
      <p:sp>
        <p:nvSpPr>
          <p:cNvPr id="25604" name="Espace réservé du numéro de diapositive 5"/>
          <p:cNvSpPr>
            <a:spLocks noGrp="1"/>
          </p:cNvSpPr>
          <p:nvPr>
            <p:ph type="sldNum" sz="quarter" idx="10"/>
          </p:nvPr>
        </p:nvSpPr>
        <p:spPr>
          <a:xfrm>
            <a:off x="8305800" y="6305550"/>
            <a:ext cx="533400" cy="476250"/>
          </a:xfrm>
          <a:noFill/>
        </p:spPr>
        <p:txBody>
          <a:bodyPr/>
          <a:lstStyle/>
          <a:p>
            <a:pPr algn="r"/>
            <a:fld id="{76ABEDCB-A99A-4EF9-976A-EEE4BF80580F}" type="slidenum">
              <a:rPr lang="en-GB" smtClean="0">
                <a:latin typeface="Verdana" pitchFamily="34" charset="0"/>
                <a:ea typeface="ＭＳ Ｐゴシック" pitchFamily="34" charset="-128"/>
              </a:rPr>
              <a:pPr algn="r"/>
              <a:t>26</a:t>
            </a:fld>
            <a:endParaRPr lang="en-GB" smtClean="0">
              <a:latin typeface="Verdana" pitchFamily="34" charset="0"/>
              <a:ea typeface="ＭＳ Ｐゴシック" pitchFamily="34" charset="-128"/>
            </a:endParaRPr>
          </a:p>
        </p:txBody>
      </p:sp>
      <p:sp>
        <p:nvSpPr>
          <p:cNvPr id="6" name="Isosceles Triangle 4">
            <a:hlinkClick r:id="rId3" action="ppaction://hlinksldjump"/>
          </p:cNvPr>
          <p:cNvSpPr>
            <a:spLocks noChangeArrowheads="1"/>
          </p:cNvSpPr>
          <p:nvPr/>
        </p:nvSpPr>
        <p:spPr bwMode="auto">
          <a:xfrm rot="-5400000">
            <a:off x="7740651" y="5948362"/>
            <a:ext cx="647700" cy="504825"/>
          </a:xfrm>
          <a:prstGeom prst="triangle">
            <a:avLst>
              <a:gd name="adj" fmla="val 50000"/>
            </a:avLst>
          </a:prstGeom>
          <a:solidFill>
            <a:srgbClr val="103C72"/>
          </a:solidFill>
          <a:ln w="9525" algn="ctr">
            <a:noFill/>
            <a:round/>
            <a:headEnd/>
            <a:tailEnd/>
          </a:ln>
        </p:spPr>
        <p:txBody>
          <a:bodyPr wrap="none" lIns="90000" tIns="46800" rIns="90000" bIns="46800" anchor="ctr">
            <a:spAutoFit/>
          </a:bodyPr>
          <a:lstStyle/>
          <a:p>
            <a:endParaRPr lang="en-US"/>
          </a:p>
        </p:txBody>
      </p:sp>
      <p:sp>
        <p:nvSpPr>
          <p:cNvPr id="8" name="TextBox 7"/>
          <p:cNvSpPr txBox="1"/>
          <p:nvPr/>
        </p:nvSpPr>
        <p:spPr>
          <a:xfrm>
            <a:off x="457200" y="2538948"/>
            <a:ext cx="8229600" cy="3785652"/>
          </a:xfrm>
          <a:prstGeom prst="rect">
            <a:avLst/>
          </a:prstGeom>
          <a:noFill/>
        </p:spPr>
        <p:txBody>
          <a:bodyPr wrap="square" rtlCol="0">
            <a:spAutoFit/>
          </a:bodyPr>
          <a:lstStyle/>
          <a:p>
            <a:pPr eaLnBrk="1" hangingPunct="1">
              <a:spcBef>
                <a:spcPts val="1200"/>
              </a:spcBef>
              <a:spcAft>
                <a:spcPts val="600"/>
              </a:spcAft>
              <a:buNone/>
            </a:pPr>
            <a:r>
              <a:rPr lang="en-GB" sz="1800" dirty="0" smtClean="0">
                <a:ea typeface="ＭＳ Ｐゴシック" pitchFamily="34" charset="-128"/>
              </a:rPr>
              <a:t>MDG 7: “Ensure environmental sustainability”</a:t>
            </a:r>
          </a:p>
          <a:p>
            <a:pPr marL="355600" indent="-355600">
              <a:spcBef>
                <a:spcPts val="1200"/>
              </a:spcBef>
              <a:spcAft>
                <a:spcPts val="600"/>
              </a:spcAft>
              <a:buFont typeface="Arial"/>
              <a:buChar char="•"/>
            </a:pPr>
            <a:r>
              <a:rPr lang="en-GB" sz="1800" dirty="0" smtClean="0">
                <a:ea typeface="ＭＳ Ｐゴシック" pitchFamily="34" charset="-128"/>
              </a:rPr>
              <a:t>Integrate the principles of sustainable development into country policies and programmes and reverse the loss of environmental resources</a:t>
            </a:r>
            <a:r>
              <a:rPr lang="fr-FR" sz="1800" dirty="0" smtClean="0">
                <a:ea typeface="ＭＳ Ｐゴシック" pitchFamily="34" charset="-128"/>
              </a:rPr>
              <a:t> </a:t>
            </a:r>
          </a:p>
          <a:p>
            <a:pPr marL="355600" indent="-355600">
              <a:spcBef>
                <a:spcPts val="1200"/>
              </a:spcBef>
              <a:spcAft>
                <a:spcPts val="600"/>
              </a:spcAft>
              <a:buFont typeface="Arial"/>
              <a:buChar char="•"/>
            </a:pPr>
            <a:r>
              <a:rPr lang="en-GB" sz="1800" dirty="0" smtClean="0">
                <a:ea typeface="ＭＳ Ｐゴシック" pitchFamily="34" charset="-128"/>
              </a:rPr>
              <a:t>Reduce biodiversity loss, achieving, by 2010, a significant reduction in the rate of loss</a:t>
            </a:r>
            <a:r>
              <a:rPr lang="fr-FR" sz="1800" dirty="0" smtClean="0">
                <a:ea typeface="ＭＳ Ｐゴシック" pitchFamily="34" charset="-128"/>
              </a:rPr>
              <a:t> </a:t>
            </a:r>
            <a:endParaRPr lang="en-GB" sz="1800" dirty="0" smtClean="0">
              <a:ea typeface="ＭＳ Ｐゴシック" pitchFamily="34" charset="-128"/>
            </a:endParaRPr>
          </a:p>
          <a:p>
            <a:pPr marL="355600" indent="-355600">
              <a:spcBef>
                <a:spcPts val="1200"/>
              </a:spcBef>
              <a:spcAft>
                <a:spcPts val="600"/>
              </a:spcAft>
              <a:buFont typeface="Arial"/>
              <a:buChar char="•"/>
            </a:pPr>
            <a:r>
              <a:rPr lang="en-GB" sz="1800" dirty="0" smtClean="0">
                <a:ea typeface="ＭＳ Ｐゴシック" pitchFamily="34" charset="-128"/>
              </a:rPr>
              <a:t>Halve, by 2015, the proportion of people without sustainable access to safe drinking water and basic sanitation</a:t>
            </a:r>
            <a:r>
              <a:rPr lang="fr-FR" sz="1800" dirty="0" smtClean="0">
                <a:ea typeface="ＭＳ Ｐゴシック" pitchFamily="34" charset="-128"/>
              </a:rPr>
              <a:t> </a:t>
            </a:r>
            <a:endParaRPr lang="en-GB" sz="1800" dirty="0" smtClean="0">
              <a:ea typeface="ＭＳ Ｐゴシック" pitchFamily="34" charset="-128"/>
            </a:endParaRPr>
          </a:p>
          <a:p>
            <a:pPr marL="355600" indent="-355600">
              <a:spcBef>
                <a:spcPts val="1200"/>
              </a:spcBef>
              <a:spcAft>
                <a:spcPts val="600"/>
              </a:spcAft>
              <a:buFont typeface="Arial"/>
              <a:buChar char="•"/>
            </a:pPr>
            <a:r>
              <a:rPr lang="en-GB" sz="1800" dirty="0" smtClean="0">
                <a:ea typeface="ＭＳ Ｐゴシック" pitchFamily="34" charset="-128"/>
              </a:rPr>
              <a:t>By 2020, to have achieved a significant improvement in the lives of at least 100 million slum dwellers</a:t>
            </a:r>
            <a:r>
              <a:rPr lang="fr-FR" sz="1800" dirty="0" smtClean="0">
                <a:ea typeface="ＭＳ Ｐゴシック" pitchFamily="34" charset="-128"/>
              </a:rPr>
              <a:t> </a:t>
            </a:r>
            <a:endParaRPr lang="en-GB" sz="1800" dirty="0" smtClean="0">
              <a:ea typeface="ＭＳ Ｐゴシック" pitchFamily="34" charset="-128"/>
            </a:endParaRPr>
          </a:p>
        </p:txBody>
      </p:sp>
    </p:spTree>
    <p:extLst>
      <p:ext uri="{BB962C8B-B14F-4D97-AF65-F5344CB8AC3E}">
        <p14:creationId xmlns:p14="http://schemas.microsoft.com/office/powerpoint/2010/main" xmlns="" val="3917877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281112"/>
            <a:ext cx="9144000" cy="776288"/>
          </a:xfrm>
          <a:ln/>
        </p:spPr>
        <p:txBody>
          <a:bodyPr/>
          <a:lstStyle/>
          <a:p>
            <a:pPr indent="0" eaLnBrk="1" hangingPunct="1"/>
            <a:r>
              <a:rPr lang="en-GB" dirty="0" smtClean="0">
                <a:solidFill>
                  <a:srgbClr val="006699"/>
                </a:solidFill>
                <a:ea typeface="ＭＳ Ｐゴシック" pitchFamily="34" charset="-128"/>
              </a:rPr>
              <a:t>Multilateral framework: Paris Declaration on Aid Effectiveness (2005)</a:t>
            </a:r>
          </a:p>
        </p:txBody>
      </p:sp>
      <p:sp>
        <p:nvSpPr>
          <p:cNvPr id="26628" name="Espace réservé du numéro de diapositive 5"/>
          <p:cNvSpPr>
            <a:spLocks noGrp="1"/>
          </p:cNvSpPr>
          <p:nvPr>
            <p:ph type="sldNum" sz="quarter" idx="10"/>
          </p:nvPr>
        </p:nvSpPr>
        <p:spPr>
          <a:xfrm>
            <a:off x="8382000" y="6324600"/>
            <a:ext cx="457200" cy="476250"/>
          </a:xfrm>
          <a:noFill/>
        </p:spPr>
        <p:txBody>
          <a:bodyPr/>
          <a:lstStyle/>
          <a:p>
            <a:pPr algn="r"/>
            <a:fld id="{4A19DBEA-B555-40A3-9739-072175046B5D}" type="slidenum">
              <a:rPr lang="en-GB" smtClean="0">
                <a:latin typeface="Verdana" pitchFamily="34" charset="0"/>
                <a:ea typeface="ＭＳ Ｐゴシック" pitchFamily="34" charset="-128"/>
              </a:rPr>
              <a:pPr algn="r"/>
              <a:t>27</a:t>
            </a:fld>
            <a:endParaRPr lang="en-GB" dirty="0" smtClean="0">
              <a:latin typeface="Verdana" pitchFamily="34" charset="0"/>
              <a:ea typeface="ＭＳ Ｐゴシック" pitchFamily="34" charset="-128"/>
            </a:endParaRPr>
          </a:p>
        </p:txBody>
      </p:sp>
      <p:sp>
        <p:nvSpPr>
          <p:cNvPr id="6" name="Isosceles Triangle 4">
            <a:hlinkClick r:id="rId3" action="ppaction://hlinksldjump"/>
          </p:cNvPr>
          <p:cNvSpPr>
            <a:spLocks noChangeArrowheads="1"/>
          </p:cNvSpPr>
          <p:nvPr/>
        </p:nvSpPr>
        <p:spPr bwMode="auto">
          <a:xfrm rot="-5400000">
            <a:off x="7740651" y="5948362"/>
            <a:ext cx="647700" cy="504825"/>
          </a:xfrm>
          <a:prstGeom prst="triangle">
            <a:avLst>
              <a:gd name="adj" fmla="val 50000"/>
            </a:avLst>
          </a:prstGeom>
          <a:solidFill>
            <a:srgbClr val="103C72"/>
          </a:solidFill>
          <a:ln w="9525" algn="ctr">
            <a:noFill/>
            <a:round/>
            <a:headEnd/>
            <a:tailEnd/>
          </a:ln>
        </p:spPr>
        <p:txBody>
          <a:bodyPr wrap="none" lIns="90000" tIns="46800" rIns="90000" bIns="46800" anchor="ctr">
            <a:spAutoFit/>
          </a:bodyPr>
          <a:lstStyle/>
          <a:p>
            <a:endParaRPr lang="en-US"/>
          </a:p>
        </p:txBody>
      </p:sp>
      <p:sp>
        <p:nvSpPr>
          <p:cNvPr id="8" name="TextBox 7"/>
          <p:cNvSpPr txBox="1"/>
          <p:nvPr/>
        </p:nvSpPr>
        <p:spPr>
          <a:xfrm>
            <a:off x="533400" y="2667000"/>
            <a:ext cx="7772400" cy="3247043"/>
          </a:xfrm>
          <a:prstGeom prst="rect">
            <a:avLst/>
          </a:prstGeom>
          <a:noFill/>
        </p:spPr>
        <p:txBody>
          <a:bodyPr wrap="square" rtlCol="0">
            <a:spAutoFit/>
          </a:bodyPr>
          <a:lstStyle/>
          <a:p>
            <a:pPr eaLnBrk="1" hangingPunct="1">
              <a:spcBef>
                <a:spcPts val="600"/>
              </a:spcBef>
              <a:spcAft>
                <a:spcPts val="1200"/>
              </a:spcAft>
              <a:buNone/>
            </a:pPr>
            <a:r>
              <a:rPr lang="en-GB" sz="2000" dirty="0" smtClean="0">
                <a:solidFill>
                  <a:srgbClr val="006699"/>
                </a:solidFill>
                <a:ea typeface="ＭＳ Ｐゴシック" pitchFamily="34" charset="-128"/>
              </a:rPr>
              <a:t>Commitments to:</a:t>
            </a:r>
          </a:p>
          <a:p>
            <a:pPr marL="355600" indent="-355600">
              <a:spcBef>
                <a:spcPts val="600"/>
              </a:spcBef>
              <a:spcAft>
                <a:spcPts val="1200"/>
              </a:spcAft>
              <a:buFont typeface="Arial"/>
              <a:buChar char="•"/>
            </a:pPr>
            <a:r>
              <a:rPr lang="en-GB" sz="2000" dirty="0" smtClean="0">
                <a:solidFill>
                  <a:srgbClr val="006699"/>
                </a:solidFill>
                <a:ea typeface="ＭＳ Ｐゴシック" pitchFamily="34" charset="-128"/>
              </a:rPr>
              <a:t>Deepen and continue harmonisation efforts with regard to environmental impact assessment (EIA)</a:t>
            </a:r>
          </a:p>
          <a:p>
            <a:pPr marL="355600" indent="-355600">
              <a:spcBef>
                <a:spcPts val="600"/>
              </a:spcBef>
              <a:spcAft>
                <a:spcPts val="1200"/>
              </a:spcAft>
              <a:buFont typeface="Arial"/>
              <a:buChar char="•"/>
            </a:pPr>
            <a:r>
              <a:rPr lang="en-GB" sz="2000" dirty="0" smtClean="0">
                <a:solidFill>
                  <a:srgbClr val="006699"/>
                </a:solidFill>
                <a:ea typeface="ＭＳ Ｐゴシック" pitchFamily="34" charset="-128"/>
              </a:rPr>
              <a:t>Strengthen the application of EIA and more systematically use common procedures</a:t>
            </a:r>
          </a:p>
          <a:p>
            <a:pPr marL="355600" indent="-355600">
              <a:spcBef>
                <a:spcPts val="600"/>
              </a:spcBef>
              <a:spcAft>
                <a:spcPts val="1200"/>
              </a:spcAft>
              <a:buFont typeface="Arial"/>
              <a:buChar char="•"/>
            </a:pPr>
            <a:r>
              <a:rPr lang="en-GB" sz="2000" dirty="0" smtClean="0">
                <a:solidFill>
                  <a:srgbClr val="006699"/>
                </a:solidFill>
                <a:ea typeface="ＭＳ Ｐゴシック" pitchFamily="34" charset="-128"/>
              </a:rPr>
              <a:t>Develop and apply common approaches for strategic environmental assessment (SEA) at the sector and national levels</a:t>
            </a:r>
          </a:p>
        </p:txBody>
      </p:sp>
    </p:spTree>
    <p:extLst>
      <p:ext uri="{BB962C8B-B14F-4D97-AF65-F5344CB8AC3E}">
        <p14:creationId xmlns:p14="http://schemas.microsoft.com/office/powerpoint/2010/main" xmlns="" val="3400354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DF4F7DD-8619-43D3-82DA-DD4CD251691C}" type="slidenum">
              <a:rPr lang="en-GB" smtClean="0"/>
              <a:pPr>
                <a:defRPr/>
              </a:pPr>
              <a:t>28</a:t>
            </a:fld>
            <a:endParaRPr lang="en-GB" dirty="0"/>
          </a:p>
        </p:txBody>
      </p:sp>
      <p:sp>
        <p:nvSpPr>
          <p:cNvPr id="3" name="Rectangle 2"/>
          <p:cNvSpPr/>
          <p:nvPr/>
        </p:nvSpPr>
        <p:spPr>
          <a:xfrm>
            <a:off x="398462" y="2209800"/>
            <a:ext cx="8135938" cy="3693319"/>
          </a:xfrm>
          <a:prstGeom prst="rect">
            <a:avLst/>
          </a:prstGeom>
        </p:spPr>
        <p:txBody>
          <a:bodyPr>
            <a:spAutoFit/>
          </a:bodyPr>
          <a:lstStyle/>
          <a:p>
            <a:pPr>
              <a:defRPr/>
            </a:pPr>
            <a:r>
              <a:rPr lang="en-GB" sz="1800" b="1" i="1" dirty="0" smtClean="0">
                <a:solidFill>
                  <a:srgbClr val="006699"/>
                </a:solidFill>
              </a:rPr>
              <a:t>MDGS </a:t>
            </a:r>
            <a:r>
              <a:rPr lang="en-GB" sz="1800" b="1" i="1" dirty="0">
                <a:solidFill>
                  <a:srgbClr val="006699"/>
                </a:solidFill>
              </a:rPr>
              <a:t>– notably no. 7</a:t>
            </a:r>
          </a:p>
          <a:p>
            <a:pPr>
              <a:tabLst>
                <a:tab pos="361950" algn="l"/>
              </a:tabLst>
              <a:defRPr/>
            </a:pPr>
            <a:r>
              <a:rPr lang="en-GB" sz="1800" i="1" dirty="0">
                <a:solidFill>
                  <a:srgbClr val="006699"/>
                </a:solidFill>
              </a:rPr>
              <a:t>	- Integrate SD in country policies</a:t>
            </a:r>
          </a:p>
          <a:p>
            <a:pPr>
              <a:tabLst>
                <a:tab pos="361950" algn="l"/>
              </a:tabLst>
              <a:defRPr/>
            </a:pPr>
            <a:r>
              <a:rPr lang="en-GB" sz="1800" i="1" dirty="0">
                <a:solidFill>
                  <a:srgbClr val="006699"/>
                </a:solidFill>
              </a:rPr>
              <a:t>	- Reduce biodiversity loss</a:t>
            </a:r>
          </a:p>
          <a:p>
            <a:pPr>
              <a:tabLst>
                <a:tab pos="361950" algn="l"/>
              </a:tabLst>
              <a:defRPr/>
            </a:pPr>
            <a:r>
              <a:rPr lang="en-GB" sz="1800" i="1" dirty="0">
                <a:solidFill>
                  <a:srgbClr val="006699"/>
                </a:solidFill>
              </a:rPr>
              <a:t>	- Access to safe drinking water and sanitation</a:t>
            </a:r>
          </a:p>
          <a:p>
            <a:pPr>
              <a:defRPr/>
            </a:pPr>
            <a:endParaRPr lang="en-GB" sz="1800" i="1" dirty="0">
              <a:solidFill>
                <a:srgbClr val="006699"/>
              </a:solidFill>
            </a:endParaRPr>
          </a:p>
          <a:p>
            <a:pPr>
              <a:defRPr/>
            </a:pPr>
            <a:r>
              <a:rPr lang="en-GB" sz="1800" b="1" i="1" dirty="0">
                <a:solidFill>
                  <a:srgbClr val="006699"/>
                </a:solidFill>
              </a:rPr>
              <a:t>PARIS DECLARATION </a:t>
            </a:r>
            <a:r>
              <a:rPr lang="en-GB" sz="1800" b="1" dirty="0">
                <a:solidFill>
                  <a:srgbClr val="006699"/>
                </a:solidFill>
              </a:rPr>
              <a:t>- 2005</a:t>
            </a:r>
          </a:p>
          <a:p>
            <a:pPr>
              <a:defRPr/>
            </a:pPr>
            <a:r>
              <a:rPr lang="en-GB" sz="1800" i="1" dirty="0">
                <a:solidFill>
                  <a:srgbClr val="006699"/>
                </a:solidFill>
              </a:rPr>
              <a:t>§§ 40 – 41 Harmonised approach to environmental assessments (EIAs and SEAs)</a:t>
            </a:r>
          </a:p>
          <a:p>
            <a:pPr>
              <a:defRPr/>
            </a:pPr>
            <a:endParaRPr lang="en-GB" sz="1800" i="1" dirty="0">
              <a:solidFill>
                <a:srgbClr val="006699"/>
              </a:solidFill>
            </a:endParaRPr>
          </a:p>
          <a:p>
            <a:pPr>
              <a:defRPr/>
            </a:pPr>
            <a:r>
              <a:rPr lang="en-GB" sz="1800" b="1" i="1" dirty="0">
                <a:solidFill>
                  <a:srgbClr val="006699"/>
                </a:solidFill>
              </a:rPr>
              <a:t>EUROPEAN CONSENSUS ON DEVELOPMENT </a:t>
            </a:r>
            <a:r>
              <a:rPr lang="en-GB" sz="1800" b="1" dirty="0">
                <a:solidFill>
                  <a:srgbClr val="006699"/>
                </a:solidFill>
              </a:rPr>
              <a:t>– 2005</a:t>
            </a:r>
          </a:p>
          <a:p>
            <a:pPr>
              <a:defRPr/>
            </a:pPr>
            <a:r>
              <a:rPr lang="en-GB" sz="1800" i="1" dirty="0">
                <a:solidFill>
                  <a:srgbClr val="006699"/>
                </a:solidFill>
              </a:rPr>
              <a:t>“Strategic Environmental Assessments will be carried out on a systematic basis, including in relation to budget (‘greening the budget’) and sectoral aid.</a:t>
            </a:r>
            <a:r>
              <a:rPr lang="en-GB" sz="1800" i="1" dirty="0" smtClean="0">
                <a:solidFill>
                  <a:srgbClr val="006699"/>
                </a:solidFill>
              </a:rPr>
              <a:t>”</a:t>
            </a:r>
            <a:endParaRPr lang="en-GB" sz="1800" i="1" dirty="0">
              <a:solidFill>
                <a:srgbClr val="006699"/>
              </a:solidFill>
            </a:endParaRPr>
          </a:p>
        </p:txBody>
      </p:sp>
      <p:sp>
        <p:nvSpPr>
          <p:cNvPr id="4" name="TextBox 3"/>
          <p:cNvSpPr txBox="1"/>
          <p:nvPr/>
        </p:nvSpPr>
        <p:spPr>
          <a:xfrm>
            <a:off x="0" y="1219200"/>
            <a:ext cx="9144000" cy="553998"/>
          </a:xfrm>
          <a:prstGeom prst="rect">
            <a:avLst/>
          </a:prstGeom>
          <a:noFill/>
        </p:spPr>
        <p:txBody>
          <a:bodyPr wrap="square" rtlCol="0">
            <a:spAutoFit/>
          </a:bodyPr>
          <a:lstStyle/>
          <a:p>
            <a:pPr marL="355600"/>
            <a:r>
              <a:rPr lang="da-DK" sz="3000" b="1" dirty="0" smtClean="0">
                <a:solidFill>
                  <a:srgbClr val="006699"/>
                </a:solidFill>
                <a:ea typeface="ＭＳ Ｐゴシック" pitchFamily="34" charset="-128"/>
              </a:rPr>
              <a:t>Policy Basis</a:t>
            </a:r>
            <a:endParaRPr lang="en-GB" sz="3000" b="1" dirty="0" smtClean="0">
              <a:solidFill>
                <a:srgbClr val="006699"/>
              </a:solidFill>
            </a:endParaRPr>
          </a:p>
        </p:txBody>
      </p:sp>
    </p:spTree>
    <p:extLst>
      <p:ext uri="{BB962C8B-B14F-4D97-AF65-F5344CB8AC3E}">
        <p14:creationId xmlns:p14="http://schemas.microsoft.com/office/powerpoint/2010/main" xmlns="" val="2273704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7" name="Rectangle 2"/>
          <p:cNvSpPr txBox="1">
            <a:spLocks noChangeArrowheads="1"/>
          </p:cNvSpPr>
          <p:nvPr/>
        </p:nvSpPr>
        <p:spPr>
          <a:xfrm>
            <a:off x="0" y="2298680"/>
            <a:ext cx="9144000" cy="3416320"/>
          </a:xfrm>
          <a:prstGeom prst="rect">
            <a:avLst/>
          </a:prstGeom>
          <a:ln/>
        </p:spPr>
        <p:txBody>
          <a:bodyPr wrap="square">
            <a:spAutoFit/>
          </a:bodyPr>
          <a:lstStyle/>
          <a:p>
            <a:pPr marL="631825" indent="-285750">
              <a:buFont typeface="Times" charset="0"/>
              <a:buNone/>
              <a:defRPr/>
            </a:pPr>
            <a:r>
              <a:rPr lang="en-GB" sz="1800" b="1" i="1" dirty="0" smtClean="0">
                <a:solidFill>
                  <a:srgbClr val="006699"/>
                </a:solidFill>
              </a:rPr>
              <a:t>AGENDA </a:t>
            </a:r>
            <a:r>
              <a:rPr lang="en-GB" sz="1800" b="1" i="1" dirty="0">
                <a:solidFill>
                  <a:srgbClr val="006699"/>
                </a:solidFill>
              </a:rPr>
              <a:t>FOR CHANGE (2011)</a:t>
            </a:r>
          </a:p>
          <a:p>
            <a:pPr marL="631825" lvl="1" indent="-285750">
              <a:buFont typeface="Verdana" pitchFamily="34" charset="0"/>
              <a:buChar char="‒"/>
              <a:defRPr/>
            </a:pPr>
            <a:r>
              <a:rPr lang="en-GB" sz="1800" i="1" dirty="0">
                <a:solidFill>
                  <a:srgbClr val="006699"/>
                </a:solidFill>
              </a:rPr>
              <a:t>Good governance – environment</a:t>
            </a:r>
          </a:p>
          <a:p>
            <a:pPr marL="631825" lvl="1" indent="-285750">
              <a:buFont typeface="Verdana" pitchFamily="34" charset="0"/>
              <a:buChar char="‒"/>
              <a:defRPr/>
            </a:pPr>
            <a:r>
              <a:rPr lang="en-GB" sz="1800" i="1" dirty="0">
                <a:solidFill>
                  <a:srgbClr val="006699"/>
                </a:solidFill>
              </a:rPr>
              <a:t>“Development is not sustainable if it damages the environment”</a:t>
            </a:r>
          </a:p>
          <a:p>
            <a:pPr marL="631825" lvl="1" indent="-285750">
              <a:buFont typeface="Verdana" pitchFamily="34" charset="0"/>
              <a:buChar char="‒"/>
              <a:defRPr/>
            </a:pPr>
            <a:r>
              <a:rPr lang="en-GB" sz="1800" i="1" dirty="0">
                <a:solidFill>
                  <a:srgbClr val="006699"/>
                </a:solidFill>
              </a:rPr>
              <a:t>CSR (i.e. private sector)</a:t>
            </a:r>
          </a:p>
          <a:p>
            <a:pPr marL="631825" lvl="1" indent="-285750">
              <a:buFont typeface="Verdana" pitchFamily="34" charset="0"/>
              <a:buChar char="‒"/>
              <a:defRPr/>
            </a:pPr>
            <a:r>
              <a:rPr lang="en-GB" sz="1800" i="1" dirty="0">
                <a:solidFill>
                  <a:srgbClr val="006699"/>
                </a:solidFill>
              </a:rPr>
              <a:t>environmental policy reforms</a:t>
            </a:r>
          </a:p>
          <a:p>
            <a:pPr marL="631825" lvl="1" indent="-285750">
              <a:buFont typeface="Verdana" pitchFamily="34" charset="0"/>
              <a:buChar char="‒"/>
              <a:defRPr/>
            </a:pPr>
            <a:r>
              <a:rPr lang="en-GB" sz="1800" i="1" dirty="0">
                <a:solidFill>
                  <a:srgbClr val="006699"/>
                </a:solidFill>
              </a:rPr>
              <a:t>global challenges &amp; shocks; resilience</a:t>
            </a:r>
          </a:p>
          <a:p>
            <a:pPr marL="631825" lvl="1" indent="-285750">
              <a:buFont typeface="Verdana" pitchFamily="34" charset="0"/>
              <a:buChar char="‒"/>
              <a:defRPr/>
            </a:pPr>
            <a:r>
              <a:rPr lang="en-GB" sz="1800" i="1" dirty="0">
                <a:solidFill>
                  <a:srgbClr val="006699"/>
                </a:solidFill>
              </a:rPr>
              <a:t>Highlights sustainable agriculture and energy sectors</a:t>
            </a:r>
          </a:p>
          <a:p>
            <a:pPr marL="631825" lvl="1" indent="-285750">
              <a:buFont typeface="Verdana" pitchFamily="34" charset="0"/>
              <a:buChar char="‒"/>
              <a:defRPr/>
            </a:pPr>
            <a:r>
              <a:rPr lang="en-GB" sz="1800" i="1" dirty="0">
                <a:solidFill>
                  <a:srgbClr val="006699"/>
                </a:solidFill>
              </a:rPr>
              <a:t>Should promote “green economy”</a:t>
            </a:r>
          </a:p>
          <a:p>
            <a:pPr marL="631825" lvl="1" indent="-285750">
              <a:defRPr/>
            </a:pPr>
            <a:endParaRPr lang="en-GB" sz="1800" dirty="0">
              <a:solidFill>
                <a:srgbClr val="006699"/>
              </a:solidFill>
            </a:endParaRPr>
          </a:p>
          <a:p>
            <a:pPr marL="631825" lvl="1" indent="-285750">
              <a:defRPr/>
            </a:pPr>
            <a:r>
              <a:rPr lang="en-GB" sz="1800" b="1" i="1" dirty="0">
                <a:solidFill>
                  <a:srgbClr val="006699"/>
                </a:solidFill>
              </a:rPr>
              <a:t>PROGRAMMING GUIDELINES (extensive references to AfC)</a:t>
            </a:r>
          </a:p>
          <a:p>
            <a:pPr marL="631825" lvl="1" indent="-285750">
              <a:buFont typeface="Verdana" pitchFamily="34" charset="0"/>
              <a:buChar char="‒"/>
              <a:defRPr/>
            </a:pPr>
            <a:r>
              <a:rPr lang="en-GB" sz="1800" i="1" dirty="0">
                <a:solidFill>
                  <a:srgbClr val="006699"/>
                </a:solidFill>
              </a:rPr>
              <a:t>20% </a:t>
            </a:r>
            <a:r>
              <a:rPr lang="en-GB" sz="1800" i="1" dirty="0" smtClean="0">
                <a:solidFill>
                  <a:srgbClr val="006699"/>
                </a:solidFill>
              </a:rPr>
              <a:t>for </a:t>
            </a:r>
            <a:r>
              <a:rPr lang="en-GB" sz="1800" i="1" dirty="0">
                <a:solidFill>
                  <a:srgbClr val="006699"/>
                </a:solidFill>
              </a:rPr>
              <a:t>climate related </a:t>
            </a:r>
            <a:r>
              <a:rPr lang="en-GB" sz="1800" i="1" dirty="0" smtClean="0">
                <a:solidFill>
                  <a:srgbClr val="006699"/>
                </a:solidFill>
              </a:rPr>
              <a:t>actions – EU BUDGET</a:t>
            </a:r>
            <a:endParaRPr lang="en-GB" sz="1800" i="1" dirty="0">
              <a:solidFill>
                <a:srgbClr val="006699"/>
              </a:solidFill>
            </a:endParaRPr>
          </a:p>
          <a:p>
            <a:pPr marL="631825" lvl="1" indent="-285750">
              <a:buFont typeface="Verdana" pitchFamily="34" charset="0"/>
              <a:buChar char="‒"/>
              <a:defRPr/>
            </a:pPr>
            <a:r>
              <a:rPr lang="en-GB" sz="1800" i="1" dirty="0">
                <a:solidFill>
                  <a:srgbClr val="006699"/>
                </a:solidFill>
              </a:rPr>
              <a:t>Analysis of Development Plans (CEPs); MIPs (</a:t>
            </a:r>
            <a:r>
              <a:rPr lang="en-GB" sz="1800" i="1" dirty="0" err="1">
                <a:solidFill>
                  <a:srgbClr val="006699"/>
                </a:solidFill>
              </a:rPr>
              <a:t>SEAs</a:t>
            </a:r>
            <a:r>
              <a:rPr lang="en-GB" sz="1800" i="1" dirty="0" smtClean="0">
                <a:solidFill>
                  <a:srgbClr val="006699"/>
                </a:solidFill>
              </a:rPr>
              <a:t>)</a:t>
            </a:r>
            <a:endParaRPr lang="en-GB" sz="1800" i="1" dirty="0">
              <a:solidFill>
                <a:srgbClr val="006699"/>
              </a:solidFill>
            </a:endParaRPr>
          </a:p>
        </p:txBody>
      </p:sp>
      <p:sp>
        <p:nvSpPr>
          <p:cNvPr id="6157" name="Slide Number Placeholder 12"/>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2CE6BF73-317E-409F-9875-118E67136341}" type="slidenum">
              <a:rPr lang="en-GB" sz="1400" smtClean="0">
                <a:solidFill>
                  <a:schemeClr val="tx1"/>
                </a:solidFill>
                <a:ea typeface="ＭＳ Ｐゴシック" pitchFamily="34" charset="-128"/>
              </a:rPr>
              <a:pPr eaLnBrk="1" hangingPunct="1">
                <a:defRPr/>
              </a:pPr>
              <a:t>29</a:t>
            </a:fld>
            <a:endParaRPr lang="en-GB" sz="1400" smtClean="0">
              <a:solidFill>
                <a:schemeClr val="tx1"/>
              </a:solidFill>
              <a:ea typeface="ＭＳ Ｐゴシック" pitchFamily="34" charset="-128"/>
            </a:endParaRPr>
          </a:p>
        </p:txBody>
      </p:sp>
      <p:sp>
        <p:nvSpPr>
          <p:cNvPr id="4" name="TextBox 3"/>
          <p:cNvSpPr txBox="1"/>
          <p:nvPr/>
        </p:nvSpPr>
        <p:spPr>
          <a:xfrm>
            <a:off x="0" y="1219200"/>
            <a:ext cx="9144000" cy="553998"/>
          </a:xfrm>
          <a:prstGeom prst="rect">
            <a:avLst/>
          </a:prstGeom>
          <a:noFill/>
        </p:spPr>
        <p:txBody>
          <a:bodyPr wrap="square" rtlCol="0">
            <a:spAutoFit/>
          </a:bodyPr>
          <a:lstStyle/>
          <a:p>
            <a:pPr marL="355600"/>
            <a:r>
              <a:rPr lang="da-DK" sz="3000" b="1" dirty="0" smtClean="0">
                <a:solidFill>
                  <a:srgbClr val="006699"/>
                </a:solidFill>
                <a:ea typeface="ＭＳ Ｐゴシック" pitchFamily="34" charset="-128"/>
              </a:rPr>
              <a:t>Policy Basis and </a:t>
            </a:r>
            <a:r>
              <a:rPr lang="da-DK" sz="3000" b="1" dirty="0" err="1" smtClean="0">
                <a:solidFill>
                  <a:srgbClr val="006699"/>
                </a:solidFill>
                <a:ea typeface="ＭＳ Ｐゴシック" pitchFamily="34" charset="-128"/>
              </a:rPr>
              <a:t>Programming</a:t>
            </a:r>
            <a:endParaRPr lang="en-GB" sz="3000" b="1" dirty="0" smtClean="0">
              <a:solidFill>
                <a:srgbClr val="006699"/>
              </a:solidFill>
            </a:endParaRPr>
          </a:p>
        </p:txBody>
      </p:sp>
    </p:spTree>
    <p:extLst>
      <p:ext uri="{BB962C8B-B14F-4D97-AF65-F5344CB8AC3E}">
        <p14:creationId xmlns:p14="http://schemas.microsoft.com/office/powerpoint/2010/main" xmlns="" val="2853581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261318"/>
            <a:ext cx="7632700" cy="871538"/>
          </a:xfrm>
          <a:ln/>
        </p:spPr>
        <p:txBody>
          <a:bodyPr/>
          <a:lstStyle/>
          <a:p>
            <a:pPr indent="0" eaLnBrk="1" hangingPunct="1"/>
            <a:r>
              <a:rPr lang="en-GB" dirty="0" smtClean="0">
                <a:ea typeface="ＭＳ Ｐゴシック" pitchFamily="34" charset="-128"/>
              </a:rPr>
              <a:t>Environmental integration in EC development policy</a:t>
            </a:r>
          </a:p>
        </p:txBody>
      </p:sp>
      <p:sp>
        <p:nvSpPr>
          <p:cNvPr id="464899" name="Rectangle 3"/>
          <p:cNvSpPr>
            <a:spLocks noGrp="1" noChangeArrowheads="1"/>
          </p:cNvSpPr>
          <p:nvPr>
            <p:ph type="body" idx="1"/>
          </p:nvPr>
        </p:nvSpPr>
        <p:spPr>
          <a:xfrm>
            <a:off x="251520" y="2432322"/>
            <a:ext cx="7775575" cy="3968478"/>
          </a:xfrm>
        </p:spPr>
        <p:txBody>
          <a:bodyPr/>
          <a:lstStyle/>
          <a:p>
            <a:pPr marL="180975" indent="-180975" eaLnBrk="1" hangingPunct="1">
              <a:spcBef>
                <a:spcPts val="1200"/>
              </a:spcBef>
              <a:spcAft>
                <a:spcPts val="600"/>
              </a:spcAft>
            </a:pPr>
            <a:r>
              <a:rPr lang="en-GB" sz="1800" b="1" i="0" dirty="0" smtClean="0">
                <a:ea typeface="ＭＳ Ｐゴシック" pitchFamily="34" charset="-128"/>
              </a:rPr>
              <a:t>Q </a:t>
            </a:r>
            <a:r>
              <a:rPr lang="en-GB" sz="1800" i="0" dirty="0" smtClean="0">
                <a:ea typeface="ＭＳ Ｐゴシック" pitchFamily="34" charset="-128"/>
              </a:rPr>
              <a:t>Why should we integrate the environment and climate change in EC development co-operation activities?</a:t>
            </a:r>
          </a:p>
          <a:p>
            <a:pPr marL="180975" indent="-180975" eaLnBrk="1" hangingPunct="1">
              <a:spcBef>
                <a:spcPts val="1200"/>
              </a:spcBef>
              <a:spcAft>
                <a:spcPts val="600"/>
              </a:spcAft>
            </a:pPr>
            <a:r>
              <a:rPr lang="en-GB" sz="1800" b="1" i="0" dirty="0" smtClean="0">
                <a:ea typeface="ＭＳ Ｐゴシック" pitchFamily="34" charset="-128"/>
              </a:rPr>
              <a:t>A </a:t>
            </a:r>
            <a:r>
              <a:rPr lang="en-GB" sz="1800" i="0" dirty="0" smtClean="0">
                <a:ea typeface="ＭＳ Ｐゴシック" pitchFamily="34" charset="-128"/>
              </a:rPr>
              <a:t>Because specific policy commitments have been made to this effect, which are reflected in:</a:t>
            </a:r>
          </a:p>
        </p:txBody>
      </p:sp>
      <p:sp>
        <p:nvSpPr>
          <p:cNvPr id="6148" name="Espace réservé du numéro de diapositive 5"/>
          <p:cNvSpPr>
            <a:spLocks noGrp="1"/>
          </p:cNvSpPr>
          <p:nvPr>
            <p:ph type="sldNum" sz="quarter" idx="10"/>
          </p:nvPr>
        </p:nvSpPr>
        <p:spPr>
          <a:xfrm>
            <a:off x="8610600" y="6245225"/>
            <a:ext cx="304800" cy="476250"/>
          </a:xfrm>
          <a:noFill/>
        </p:spPr>
        <p:txBody>
          <a:bodyPr/>
          <a:lstStyle/>
          <a:p>
            <a:pPr algn="r"/>
            <a:fld id="{C1423153-A83F-4F71-A573-5A371BE52879}" type="slidenum">
              <a:rPr lang="en-GB" smtClean="0">
                <a:latin typeface="Verdana" pitchFamily="34" charset="0"/>
                <a:ea typeface="ＭＳ Ｐゴシック" pitchFamily="34" charset="-128"/>
              </a:rPr>
              <a:pPr algn="r"/>
              <a:t>3</a:t>
            </a:fld>
            <a:endParaRPr lang="en-GB" dirty="0" smtClean="0">
              <a:latin typeface="Verdana" pitchFamily="34" charset="0"/>
              <a:ea typeface="ＭＳ Ｐゴシック" pitchFamily="34" charset="-128"/>
            </a:endParaRPr>
          </a:p>
        </p:txBody>
      </p:sp>
      <p:sp>
        <p:nvSpPr>
          <p:cNvPr id="5" name="TextBox 4"/>
          <p:cNvSpPr txBox="1"/>
          <p:nvPr/>
        </p:nvSpPr>
        <p:spPr>
          <a:xfrm>
            <a:off x="539552" y="4116327"/>
            <a:ext cx="7561262" cy="400110"/>
          </a:xfrm>
          <a:prstGeom prst="rect">
            <a:avLst/>
          </a:prstGeom>
          <a:solidFill>
            <a:srgbClr val="FFFF99"/>
          </a:solidFill>
          <a:ln>
            <a:noFill/>
          </a:ln>
          <a:effectLst>
            <a:outerShdw dist="127000" dir="3000000" rotWithShape="0">
              <a:schemeClr val="bg1">
                <a:lumMod val="75000"/>
              </a:schemeClr>
            </a:outerShdw>
          </a:effectLst>
        </p:spPr>
        <p:style>
          <a:lnRef idx="1">
            <a:schemeClr val="accent4"/>
          </a:lnRef>
          <a:fillRef idx="2">
            <a:schemeClr val="accent4"/>
          </a:fillRef>
          <a:effectRef idx="1">
            <a:schemeClr val="accent4"/>
          </a:effectRef>
          <a:fontRef idx="minor">
            <a:schemeClr val="dk1"/>
          </a:fontRef>
        </p:style>
        <p:txBody>
          <a:bodyPr anchor="ctr" anchorCtr="1">
            <a:spAutoFit/>
          </a:bodyPr>
          <a:lstStyle/>
          <a:p>
            <a:pPr algn="ctr">
              <a:defRPr/>
            </a:pPr>
            <a:r>
              <a:rPr lang="da-DK" sz="2000" dirty="0"/>
              <a:t>EUs founding Treaties &amp; policies</a:t>
            </a:r>
            <a:endParaRPr lang="en-US" sz="2000" dirty="0"/>
          </a:p>
        </p:txBody>
      </p:sp>
      <p:sp>
        <p:nvSpPr>
          <p:cNvPr id="6" name="TextBox 5"/>
          <p:cNvSpPr txBox="1"/>
          <p:nvPr/>
        </p:nvSpPr>
        <p:spPr>
          <a:xfrm>
            <a:off x="539552" y="4764027"/>
            <a:ext cx="7561262" cy="707886"/>
          </a:xfrm>
          <a:prstGeom prst="rect">
            <a:avLst/>
          </a:prstGeom>
          <a:solidFill>
            <a:srgbClr val="FF9966"/>
          </a:solidFill>
          <a:ln>
            <a:noFill/>
          </a:ln>
          <a:effectLst>
            <a:outerShdw dist="127000" dir="3000000" rotWithShape="0">
              <a:schemeClr val="bg1">
                <a:lumMod val="75000"/>
              </a:schemeClr>
            </a:outerShdw>
          </a:effectLst>
        </p:spPr>
        <p:style>
          <a:lnRef idx="1">
            <a:schemeClr val="accent3"/>
          </a:lnRef>
          <a:fillRef idx="2">
            <a:schemeClr val="accent3"/>
          </a:fillRef>
          <a:effectRef idx="1">
            <a:schemeClr val="accent3"/>
          </a:effectRef>
          <a:fontRef idx="minor">
            <a:schemeClr val="dk1"/>
          </a:fontRef>
        </p:style>
        <p:txBody>
          <a:bodyPr anchor="ctr" anchorCtr="1">
            <a:spAutoFit/>
          </a:bodyPr>
          <a:lstStyle/>
          <a:p>
            <a:pPr algn="ctr">
              <a:defRPr/>
            </a:pPr>
            <a:r>
              <a:rPr lang="da-DK" sz="2000" dirty="0"/>
              <a:t>Regulations &amp; Guidelines that govern EC development cooperation</a:t>
            </a:r>
            <a:endParaRPr lang="en-US" sz="2000" dirty="0"/>
          </a:p>
        </p:txBody>
      </p:sp>
      <p:sp>
        <p:nvSpPr>
          <p:cNvPr id="7" name="TextBox 6"/>
          <p:cNvSpPr txBox="1"/>
          <p:nvPr/>
        </p:nvSpPr>
        <p:spPr>
          <a:xfrm>
            <a:off x="539552" y="5772090"/>
            <a:ext cx="7561262" cy="400110"/>
          </a:xfrm>
          <a:prstGeom prst="rect">
            <a:avLst/>
          </a:prstGeom>
          <a:solidFill>
            <a:srgbClr val="FF99FF"/>
          </a:solidFill>
          <a:ln>
            <a:noFill/>
          </a:ln>
          <a:effectLst>
            <a:outerShdw dist="127000" dir="3000000" rotWithShape="0">
              <a:schemeClr val="bg1">
                <a:lumMod val="75000"/>
              </a:schemeClr>
            </a:outerShdw>
          </a:effectLst>
        </p:spPr>
        <p:style>
          <a:lnRef idx="1">
            <a:schemeClr val="accent2"/>
          </a:lnRef>
          <a:fillRef idx="2">
            <a:schemeClr val="accent2"/>
          </a:fillRef>
          <a:effectRef idx="1">
            <a:schemeClr val="accent2"/>
          </a:effectRef>
          <a:fontRef idx="minor">
            <a:schemeClr val="dk1"/>
          </a:fontRef>
        </p:style>
        <p:txBody>
          <a:bodyPr anchor="ctr" anchorCtr="1">
            <a:spAutoFit/>
          </a:bodyPr>
          <a:lstStyle/>
          <a:p>
            <a:pPr algn="ctr">
              <a:defRPr/>
            </a:pPr>
            <a:r>
              <a:rPr lang="da-DK" sz="2000" dirty="0"/>
              <a:t>Multi-lateral agreements</a:t>
            </a:r>
            <a:r>
              <a:rPr lang="da-DK" sz="2000" dirty="0" smtClean="0"/>
              <a:t> and </a:t>
            </a:r>
            <a:r>
              <a:rPr lang="da-DK" sz="2000" dirty="0"/>
              <a:t>development agenda</a:t>
            </a:r>
            <a:endParaRPr lang="en-US" sz="2000" dirty="0"/>
          </a:p>
        </p:txBody>
      </p:sp>
    </p:spTree>
    <p:extLst>
      <p:ext uri="{BB962C8B-B14F-4D97-AF65-F5344CB8AC3E}">
        <p14:creationId xmlns:p14="http://schemas.microsoft.com/office/powerpoint/2010/main" xmlns="" val="289661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48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sz="quarter" idx="1"/>
          </p:nvPr>
        </p:nvSpPr>
        <p:spPr>
          <a:xfrm>
            <a:off x="152400" y="1268413"/>
            <a:ext cx="4495800" cy="2517775"/>
          </a:xfrm>
        </p:spPr>
        <p:txBody>
          <a:bodyPr/>
          <a:lstStyle/>
          <a:p>
            <a:pPr marL="0" indent="0">
              <a:buFontTx/>
              <a:buNone/>
            </a:pPr>
            <a:r>
              <a:rPr lang="en-GB" sz="1400" b="1" dirty="0" smtClean="0">
                <a:solidFill>
                  <a:srgbClr val="006699"/>
                </a:solidFill>
              </a:rPr>
              <a:t>CATALYST 2011-2014</a:t>
            </a:r>
            <a:endParaRPr lang="en-GB" sz="1400" dirty="0" smtClean="0">
              <a:solidFill>
                <a:srgbClr val="006699"/>
              </a:solidFill>
            </a:endParaRPr>
          </a:p>
          <a:p>
            <a:pPr marL="0" indent="0">
              <a:buFontTx/>
              <a:buNone/>
            </a:pPr>
            <a:r>
              <a:rPr lang="en-GB" sz="1400" dirty="0" smtClean="0">
                <a:solidFill>
                  <a:srgbClr val="006699"/>
                </a:solidFill>
                <a:cs typeface="Arial" pitchFamily="34" charset="0"/>
              </a:rPr>
              <a:t>► </a:t>
            </a:r>
            <a:r>
              <a:rPr lang="en-GB" sz="1400" dirty="0" smtClean="0">
                <a:solidFill>
                  <a:srgbClr val="006699"/>
                </a:solidFill>
              </a:rPr>
              <a:t>identify and share the best of knowledge and practices related to natural hazard and disaster risk reduction (NH/DRR), including adaptation</a:t>
            </a:r>
            <a:endParaRPr lang="en-GB" sz="1400" dirty="0" smtClean="0">
              <a:solidFill>
                <a:srgbClr val="006699"/>
              </a:solidFill>
              <a:cs typeface="Arial" pitchFamily="34" charset="0"/>
            </a:endParaRPr>
          </a:p>
          <a:p>
            <a:pPr marL="0" indent="0">
              <a:buFontTx/>
              <a:buNone/>
            </a:pPr>
            <a:r>
              <a:rPr lang="en-GB" sz="1400" dirty="0" smtClean="0">
                <a:solidFill>
                  <a:srgbClr val="006699"/>
                </a:solidFill>
                <a:cs typeface="Arial" pitchFamily="34" charset="0"/>
              </a:rPr>
              <a:t>►provides Capacity Development for Disaster Risk Reduction and Adaptation in Central America and the Caribbean, Asia and Africa </a:t>
            </a:r>
          </a:p>
          <a:p>
            <a:pPr marL="0" indent="0">
              <a:buFontTx/>
              <a:buNone/>
            </a:pPr>
            <a:endParaRPr lang="en-GB" sz="1400" dirty="0" smtClean="0">
              <a:solidFill>
                <a:srgbClr val="006699"/>
              </a:solidFill>
            </a:endParaRPr>
          </a:p>
          <a:p>
            <a:pPr marL="0" indent="0">
              <a:buFontTx/>
              <a:buNone/>
            </a:pPr>
            <a:r>
              <a:rPr lang="en-GB" sz="1400" dirty="0" smtClean="0">
                <a:solidFill>
                  <a:srgbClr val="006699"/>
                </a:solidFill>
              </a:rPr>
              <a:t>FP7 Contribution: € 0.8m</a:t>
            </a:r>
          </a:p>
          <a:p>
            <a:pPr marL="0" indent="0">
              <a:buFontTx/>
              <a:buNone/>
            </a:pPr>
            <a:r>
              <a:rPr lang="en-GB" sz="1200" b="1" dirty="0" smtClean="0">
                <a:solidFill>
                  <a:srgbClr val="006699"/>
                </a:solidFill>
                <a:cs typeface="Arial" pitchFamily="34" charset="0"/>
                <a:hlinkClick r:id="rId3"/>
              </a:rPr>
              <a:t>www.catalyst-project.eu</a:t>
            </a:r>
            <a:r>
              <a:rPr lang="en-GB" sz="1400" dirty="0" smtClean="0">
                <a:solidFill>
                  <a:srgbClr val="006699"/>
                </a:solidFill>
                <a:cs typeface="Arial" pitchFamily="34" charset="0"/>
              </a:rPr>
              <a:t> </a:t>
            </a:r>
          </a:p>
        </p:txBody>
      </p:sp>
      <p:sp>
        <p:nvSpPr>
          <p:cNvPr id="31747" name="Rectangle 3"/>
          <p:cNvSpPr>
            <a:spLocks noGrp="1" noChangeArrowheads="1"/>
          </p:cNvSpPr>
          <p:nvPr>
            <p:ph sz="quarter" idx="2"/>
          </p:nvPr>
        </p:nvSpPr>
        <p:spPr>
          <a:xfrm>
            <a:off x="4675187" y="1268413"/>
            <a:ext cx="4316413" cy="2517775"/>
          </a:xfrm>
        </p:spPr>
        <p:txBody>
          <a:bodyPr/>
          <a:lstStyle/>
          <a:p>
            <a:pPr marL="0" indent="0">
              <a:buFontTx/>
              <a:buNone/>
            </a:pPr>
            <a:r>
              <a:rPr lang="en-GB" sz="1400" b="1" dirty="0" smtClean="0">
                <a:solidFill>
                  <a:srgbClr val="006699"/>
                </a:solidFill>
              </a:rPr>
              <a:t>DEWFORA (2010-2013): </a:t>
            </a:r>
            <a:br>
              <a:rPr lang="en-GB" sz="1400" b="1" dirty="0" smtClean="0">
                <a:solidFill>
                  <a:srgbClr val="006699"/>
                </a:solidFill>
              </a:rPr>
            </a:br>
            <a:endParaRPr lang="en-GB" sz="1000" dirty="0" smtClean="0">
              <a:solidFill>
                <a:srgbClr val="006699"/>
              </a:solidFill>
            </a:endParaRPr>
          </a:p>
          <a:p>
            <a:pPr marL="0" indent="0">
              <a:buFontTx/>
              <a:buNone/>
            </a:pPr>
            <a:r>
              <a:rPr lang="en-GB" sz="1400" dirty="0" smtClean="0">
                <a:solidFill>
                  <a:srgbClr val="006699"/>
                </a:solidFill>
                <a:cs typeface="Arial" pitchFamily="34" charset="0"/>
              </a:rPr>
              <a:t>►</a:t>
            </a:r>
            <a:r>
              <a:rPr lang="en-GB" sz="1400" dirty="0" smtClean="0">
                <a:solidFill>
                  <a:srgbClr val="006699"/>
                </a:solidFill>
              </a:rPr>
              <a:t> Improved </a:t>
            </a:r>
            <a:r>
              <a:rPr lang="en-GB" sz="1400" b="1" dirty="0" smtClean="0">
                <a:solidFill>
                  <a:srgbClr val="006699"/>
                </a:solidFill>
              </a:rPr>
              <a:t>drought early warning and forecasting </a:t>
            </a:r>
            <a:r>
              <a:rPr lang="en-GB" sz="1400" dirty="0" smtClean="0">
                <a:solidFill>
                  <a:srgbClr val="006699"/>
                </a:solidFill>
              </a:rPr>
              <a:t>to strengthen preparedness and adaptation to droughts in Africa </a:t>
            </a:r>
          </a:p>
          <a:p>
            <a:pPr marL="0" indent="0">
              <a:buFontTx/>
              <a:buNone/>
            </a:pPr>
            <a:endParaRPr lang="en-GB" sz="1400" b="1" dirty="0" smtClean="0">
              <a:solidFill>
                <a:srgbClr val="006699"/>
              </a:solidFill>
            </a:endParaRPr>
          </a:p>
          <a:p>
            <a:pPr marL="0" indent="0">
              <a:buFontTx/>
              <a:buNone/>
            </a:pPr>
            <a:r>
              <a:rPr lang="en-GB" sz="1200" dirty="0" smtClean="0">
                <a:solidFill>
                  <a:srgbClr val="006699"/>
                </a:solidFill>
              </a:rPr>
              <a:t>19 partners, of which 8 from </a:t>
            </a:r>
            <a:r>
              <a:rPr lang="en-GB" sz="1200" b="1" dirty="0" smtClean="0">
                <a:solidFill>
                  <a:srgbClr val="006699"/>
                </a:solidFill>
              </a:rPr>
              <a:t>African</a:t>
            </a:r>
            <a:r>
              <a:rPr lang="en-GB" sz="1200" dirty="0" smtClean="0">
                <a:solidFill>
                  <a:srgbClr val="006699"/>
                </a:solidFill>
              </a:rPr>
              <a:t> countries    </a:t>
            </a:r>
          </a:p>
          <a:p>
            <a:pPr marL="0" indent="0">
              <a:buFontTx/>
              <a:buNone/>
            </a:pPr>
            <a:r>
              <a:rPr lang="en-GB" sz="1200" dirty="0" smtClean="0">
                <a:solidFill>
                  <a:srgbClr val="006699"/>
                </a:solidFill>
              </a:rPr>
              <a:t>FP7 Contribution: € 3.5m</a:t>
            </a:r>
          </a:p>
          <a:p>
            <a:pPr marL="0" indent="0">
              <a:buFontTx/>
              <a:buNone/>
            </a:pPr>
            <a:endParaRPr lang="en-GB" sz="1200" b="1" dirty="0" smtClean="0">
              <a:solidFill>
                <a:srgbClr val="006699"/>
              </a:solidFill>
            </a:endParaRPr>
          </a:p>
          <a:p>
            <a:pPr marL="0" indent="0">
              <a:buFontTx/>
              <a:buNone/>
            </a:pPr>
            <a:r>
              <a:rPr lang="en-GB" sz="1200" b="1" dirty="0" smtClean="0">
                <a:solidFill>
                  <a:srgbClr val="006699"/>
                </a:solidFill>
                <a:hlinkClick r:id="rId4"/>
              </a:rPr>
              <a:t>www.dewfora.net</a:t>
            </a:r>
            <a:r>
              <a:rPr lang="en-GB" sz="1200" b="1" dirty="0" smtClean="0">
                <a:solidFill>
                  <a:srgbClr val="006699"/>
                </a:solidFill>
              </a:rPr>
              <a:t> </a:t>
            </a:r>
          </a:p>
        </p:txBody>
      </p:sp>
      <p:sp>
        <p:nvSpPr>
          <p:cNvPr id="31748" name="Rectangle 4"/>
          <p:cNvSpPr>
            <a:spLocks noGrp="1" noChangeArrowheads="1"/>
          </p:cNvSpPr>
          <p:nvPr>
            <p:ph sz="quarter" idx="3"/>
          </p:nvPr>
        </p:nvSpPr>
        <p:spPr>
          <a:xfrm>
            <a:off x="152400" y="3933825"/>
            <a:ext cx="4495800" cy="2514600"/>
          </a:xfrm>
        </p:spPr>
        <p:txBody>
          <a:bodyPr/>
          <a:lstStyle/>
          <a:p>
            <a:pPr marL="0" indent="0">
              <a:buFontTx/>
              <a:buNone/>
            </a:pPr>
            <a:r>
              <a:rPr lang="en-GB" sz="1400" b="1" dirty="0" smtClean="0">
                <a:solidFill>
                  <a:srgbClr val="006699"/>
                </a:solidFill>
              </a:rPr>
              <a:t>Healthy Futures (2011-2014)</a:t>
            </a:r>
          </a:p>
          <a:p>
            <a:pPr marL="0" indent="0">
              <a:buFontTx/>
              <a:buNone/>
            </a:pPr>
            <a:r>
              <a:rPr lang="en-GB" sz="1400" dirty="0" smtClean="0">
                <a:solidFill>
                  <a:srgbClr val="006699"/>
                </a:solidFill>
                <a:cs typeface="Arial" pitchFamily="34" charset="0"/>
              </a:rPr>
              <a:t>►</a:t>
            </a:r>
            <a:r>
              <a:rPr lang="en-GB" sz="1400" dirty="0" smtClean="0">
                <a:solidFill>
                  <a:srgbClr val="006699"/>
                </a:solidFill>
              </a:rPr>
              <a:t> Better understanding of links between </a:t>
            </a:r>
            <a:r>
              <a:rPr lang="en-GB" sz="1400" b="1" dirty="0" smtClean="0">
                <a:solidFill>
                  <a:srgbClr val="006699"/>
                </a:solidFill>
              </a:rPr>
              <a:t>environment and vector-borne infectious </a:t>
            </a:r>
            <a:r>
              <a:rPr lang="en-GB" sz="1400" dirty="0" smtClean="0">
                <a:solidFill>
                  <a:srgbClr val="006699"/>
                </a:solidFill>
              </a:rPr>
              <a:t>diseases</a:t>
            </a:r>
          </a:p>
          <a:p>
            <a:pPr marL="0" indent="0">
              <a:buFontTx/>
              <a:buNone/>
            </a:pPr>
            <a:r>
              <a:rPr lang="en-GB" sz="1400" dirty="0" smtClean="0">
                <a:solidFill>
                  <a:srgbClr val="006699"/>
                </a:solidFill>
                <a:cs typeface="Arial" pitchFamily="34" charset="0"/>
              </a:rPr>
              <a:t>► Improved modelling &amp; vulnerability assessments to support </a:t>
            </a:r>
            <a:r>
              <a:rPr lang="en-GB" sz="1400" b="1" dirty="0" smtClean="0">
                <a:solidFill>
                  <a:srgbClr val="006699"/>
                </a:solidFill>
                <a:cs typeface="Arial" pitchFamily="34" charset="0"/>
              </a:rPr>
              <a:t>decision-making</a:t>
            </a:r>
          </a:p>
          <a:p>
            <a:pPr marL="0" indent="0">
              <a:buFontTx/>
              <a:buNone/>
            </a:pPr>
            <a:endParaRPr lang="en-GB" sz="1400" b="1" dirty="0" smtClean="0">
              <a:solidFill>
                <a:srgbClr val="006699"/>
              </a:solidFill>
              <a:cs typeface="Arial" pitchFamily="34" charset="0"/>
            </a:endParaRPr>
          </a:p>
          <a:p>
            <a:pPr marL="0" indent="0">
              <a:buFontTx/>
              <a:buNone/>
            </a:pPr>
            <a:r>
              <a:rPr lang="en-GB" sz="1200" dirty="0" smtClean="0">
                <a:solidFill>
                  <a:srgbClr val="006699"/>
                </a:solidFill>
              </a:rPr>
              <a:t>15 partners, of which 7 from </a:t>
            </a:r>
            <a:r>
              <a:rPr lang="en-GB" sz="1200" b="1" dirty="0" smtClean="0">
                <a:solidFill>
                  <a:srgbClr val="006699"/>
                </a:solidFill>
              </a:rPr>
              <a:t>Eastern Africa</a:t>
            </a:r>
          </a:p>
          <a:p>
            <a:pPr marL="0" indent="0">
              <a:buFontTx/>
              <a:buNone/>
            </a:pPr>
            <a:r>
              <a:rPr lang="en-US" sz="1200" dirty="0" smtClean="0">
                <a:solidFill>
                  <a:srgbClr val="006699"/>
                </a:solidFill>
              </a:rPr>
              <a:t>FP7 Contribution: € 3.4m</a:t>
            </a:r>
            <a:endParaRPr lang="en-GB" sz="1200" dirty="0" smtClean="0">
              <a:solidFill>
                <a:srgbClr val="006699"/>
              </a:solidFill>
            </a:endParaRPr>
          </a:p>
          <a:p>
            <a:pPr marL="0" indent="0">
              <a:buFontTx/>
              <a:buNone/>
            </a:pPr>
            <a:endParaRPr lang="en-GB" sz="1400" b="1" dirty="0" smtClean="0">
              <a:solidFill>
                <a:srgbClr val="006699"/>
              </a:solidFill>
              <a:cs typeface="Arial" pitchFamily="34" charset="0"/>
            </a:endParaRPr>
          </a:p>
          <a:p>
            <a:pPr marL="0" indent="0">
              <a:buFontTx/>
              <a:buNone/>
            </a:pPr>
            <a:r>
              <a:rPr lang="en-GB" sz="1200" b="1" dirty="0" smtClean="0">
                <a:solidFill>
                  <a:srgbClr val="006699"/>
                </a:solidFill>
                <a:hlinkClick r:id="rId5"/>
              </a:rPr>
              <a:t>www.healthyfutures.eu</a:t>
            </a:r>
            <a:r>
              <a:rPr lang="en-GB" sz="1400" dirty="0" smtClean="0">
                <a:solidFill>
                  <a:srgbClr val="006699"/>
                </a:solidFill>
              </a:rPr>
              <a:t> </a:t>
            </a:r>
          </a:p>
        </p:txBody>
      </p:sp>
      <p:sp>
        <p:nvSpPr>
          <p:cNvPr id="31749" name="Rectangle 8"/>
          <p:cNvSpPr>
            <a:spLocks noGrp="1" noChangeArrowheads="1"/>
          </p:cNvSpPr>
          <p:nvPr>
            <p:ph sz="quarter" idx="4"/>
          </p:nvPr>
        </p:nvSpPr>
        <p:spPr>
          <a:xfrm>
            <a:off x="4675187" y="3938588"/>
            <a:ext cx="4316413" cy="2730500"/>
          </a:xfrm>
        </p:spPr>
        <p:txBody>
          <a:bodyPr/>
          <a:lstStyle/>
          <a:p>
            <a:pPr marL="0" indent="0">
              <a:buFontTx/>
              <a:buNone/>
            </a:pPr>
            <a:r>
              <a:rPr lang="en-GB" sz="1400" b="1" dirty="0" smtClean="0">
                <a:solidFill>
                  <a:srgbClr val="006699"/>
                </a:solidFill>
              </a:rPr>
              <a:t>I-REDD+ (2011-2014)</a:t>
            </a:r>
          </a:p>
          <a:p>
            <a:pPr marL="0" indent="0">
              <a:buFontTx/>
              <a:buNone/>
            </a:pPr>
            <a:r>
              <a:rPr lang="en-GB" sz="1400" dirty="0" smtClean="0">
                <a:solidFill>
                  <a:srgbClr val="006699"/>
                </a:solidFill>
                <a:cs typeface="Arial" pitchFamily="34" charset="0"/>
              </a:rPr>
              <a:t>►</a:t>
            </a:r>
            <a:r>
              <a:rPr lang="en-US" sz="1400" dirty="0" smtClean="0">
                <a:solidFill>
                  <a:srgbClr val="006699"/>
                </a:solidFill>
              </a:rPr>
              <a:t> </a:t>
            </a:r>
            <a:r>
              <a:rPr lang="en-US" sz="1400" b="1" dirty="0" smtClean="0">
                <a:solidFill>
                  <a:srgbClr val="006699"/>
                </a:solidFill>
              </a:rPr>
              <a:t>Quantifying GHG emissions</a:t>
            </a:r>
            <a:r>
              <a:rPr lang="en-US" sz="1400" dirty="0" smtClean="0">
                <a:solidFill>
                  <a:srgbClr val="006699"/>
                </a:solidFill>
              </a:rPr>
              <a:t> and removals </a:t>
            </a:r>
            <a:r>
              <a:rPr lang="en-GB" sz="1400" dirty="0" smtClean="0">
                <a:solidFill>
                  <a:srgbClr val="006699"/>
                </a:solidFill>
              </a:rPr>
              <a:t>in tropical forests and </a:t>
            </a:r>
            <a:r>
              <a:rPr lang="en-GB" sz="1400" dirty="0" err="1" smtClean="0">
                <a:solidFill>
                  <a:srgbClr val="006699"/>
                </a:solidFill>
              </a:rPr>
              <a:t>peatlands</a:t>
            </a:r>
            <a:r>
              <a:rPr lang="en-GB" sz="1400" dirty="0" smtClean="0">
                <a:solidFill>
                  <a:srgbClr val="006699"/>
                </a:solidFill>
              </a:rPr>
              <a:t> </a:t>
            </a:r>
          </a:p>
          <a:p>
            <a:pPr marL="0" indent="0">
              <a:buFontTx/>
              <a:buNone/>
            </a:pPr>
            <a:r>
              <a:rPr lang="en-GB" sz="1400" dirty="0" smtClean="0">
                <a:solidFill>
                  <a:srgbClr val="006699"/>
                </a:solidFill>
                <a:cs typeface="Arial" pitchFamily="34" charset="0"/>
              </a:rPr>
              <a:t>►</a:t>
            </a:r>
            <a:r>
              <a:rPr lang="en-US" sz="1400" dirty="0" smtClean="0">
                <a:solidFill>
                  <a:srgbClr val="006699"/>
                </a:solidFill>
              </a:rPr>
              <a:t> </a:t>
            </a:r>
            <a:r>
              <a:rPr lang="en-US" sz="1400" b="1" dirty="0" smtClean="0">
                <a:solidFill>
                  <a:srgbClr val="006699"/>
                </a:solidFill>
              </a:rPr>
              <a:t>Governance</a:t>
            </a:r>
            <a:r>
              <a:rPr lang="en-US" sz="1400" dirty="0" smtClean="0">
                <a:solidFill>
                  <a:srgbClr val="006699"/>
                </a:solidFill>
              </a:rPr>
              <a:t> of REDD </a:t>
            </a:r>
            <a:r>
              <a:rPr lang="en-GB" sz="1400" dirty="0" smtClean="0">
                <a:solidFill>
                  <a:srgbClr val="006699"/>
                </a:solidFill>
              </a:rPr>
              <a:t> and d</a:t>
            </a:r>
            <a:r>
              <a:rPr lang="en-US" sz="1400" dirty="0" err="1" smtClean="0">
                <a:solidFill>
                  <a:srgbClr val="006699"/>
                </a:solidFill>
              </a:rPr>
              <a:t>eveloping</a:t>
            </a:r>
            <a:r>
              <a:rPr lang="en-US" sz="1400" dirty="0" smtClean="0">
                <a:solidFill>
                  <a:srgbClr val="006699"/>
                </a:solidFill>
              </a:rPr>
              <a:t> and testing </a:t>
            </a:r>
            <a:r>
              <a:rPr lang="en-US" sz="1400" b="1" dirty="0" smtClean="0">
                <a:solidFill>
                  <a:srgbClr val="006699"/>
                </a:solidFill>
              </a:rPr>
              <a:t>MRV</a:t>
            </a:r>
            <a:r>
              <a:rPr lang="en-US" sz="1400" dirty="0" smtClean="0">
                <a:solidFill>
                  <a:srgbClr val="006699"/>
                </a:solidFill>
              </a:rPr>
              <a:t> systems.</a:t>
            </a:r>
          </a:p>
          <a:p>
            <a:pPr marL="0" indent="0">
              <a:lnSpc>
                <a:spcPct val="75000"/>
              </a:lnSpc>
              <a:buFontTx/>
              <a:buNone/>
            </a:pPr>
            <a:r>
              <a:rPr lang="en-GB" sz="1400" dirty="0" smtClean="0">
                <a:solidFill>
                  <a:srgbClr val="006699"/>
                </a:solidFill>
                <a:cs typeface="Arial" pitchFamily="34" charset="0"/>
              </a:rPr>
              <a:t>►</a:t>
            </a:r>
            <a:r>
              <a:rPr lang="en-US" sz="1400" dirty="0" smtClean="0">
                <a:solidFill>
                  <a:srgbClr val="006699"/>
                </a:solidFill>
              </a:rPr>
              <a:t> Assessing the benefits and costs of REDD+ policies  for livelihoods of local communities. </a:t>
            </a:r>
            <a:r>
              <a:rPr lang="en-US" dirty="0" smtClean="0">
                <a:solidFill>
                  <a:srgbClr val="006699"/>
                </a:solidFill>
              </a:rPr>
              <a:t> </a:t>
            </a:r>
          </a:p>
          <a:p>
            <a:pPr marL="0" indent="0">
              <a:lnSpc>
                <a:spcPct val="75000"/>
              </a:lnSpc>
              <a:buFontTx/>
              <a:buNone/>
            </a:pPr>
            <a:endParaRPr lang="en-US" sz="1400" dirty="0" smtClean="0">
              <a:solidFill>
                <a:srgbClr val="006699"/>
              </a:solidFill>
            </a:endParaRPr>
          </a:p>
          <a:p>
            <a:pPr marL="0" indent="0">
              <a:lnSpc>
                <a:spcPct val="75000"/>
              </a:lnSpc>
              <a:buFontTx/>
              <a:buNone/>
            </a:pPr>
            <a:r>
              <a:rPr lang="en-US" sz="1200" dirty="0" smtClean="0">
                <a:solidFill>
                  <a:srgbClr val="006699"/>
                </a:solidFill>
              </a:rPr>
              <a:t>14 partners, of which 6 from </a:t>
            </a:r>
            <a:r>
              <a:rPr lang="en-US" sz="1200" b="1" dirty="0" smtClean="0">
                <a:solidFill>
                  <a:srgbClr val="006699"/>
                </a:solidFill>
              </a:rPr>
              <a:t>Asia</a:t>
            </a:r>
            <a:r>
              <a:rPr lang="en-US" sz="1200" dirty="0" smtClean="0">
                <a:solidFill>
                  <a:srgbClr val="006699"/>
                </a:solidFill>
              </a:rPr>
              <a:t> and </a:t>
            </a:r>
            <a:r>
              <a:rPr lang="en-US" sz="1200" b="1" dirty="0" smtClean="0">
                <a:solidFill>
                  <a:srgbClr val="006699"/>
                </a:solidFill>
              </a:rPr>
              <a:t>Africa</a:t>
            </a:r>
          </a:p>
          <a:p>
            <a:pPr marL="0" indent="0">
              <a:lnSpc>
                <a:spcPct val="75000"/>
              </a:lnSpc>
              <a:buFontTx/>
              <a:buNone/>
            </a:pPr>
            <a:r>
              <a:rPr lang="en-US" sz="1200" dirty="0" smtClean="0">
                <a:solidFill>
                  <a:srgbClr val="006699"/>
                </a:solidFill>
              </a:rPr>
              <a:t>FP7 Contribution: € 3.2m</a:t>
            </a:r>
          </a:p>
          <a:p>
            <a:pPr marL="0" indent="0">
              <a:lnSpc>
                <a:spcPct val="75000"/>
              </a:lnSpc>
              <a:buFontTx/>
              <a:buNone/>
            </a:pPr>
            <a:endParaRPr lang="en-US" sz="1400" dirty="0" smtClean="0">
              <a:solidFill>
                <a:srgbClr val="006699"/>
              </a:solidFill>
            </a:endParaRPr>
          </a:p>
          <a:p>
            <a:pPr marL="0" indent="0">
              <a:lnSpc>
                <a:spcPct val="75000"/>
              </a:lnSpc>
              <a:buFontTx/>
              <a:buNone/>
            </a:pPr>
            <a:r>
              <a:rPr lang="en-GB" sz="1200" b="1" dirty="0" smtClean="0">
                <a:solidFill>
                  <a:srgbClr val="006699"/>
                </a:solidFill>
                <a:hlinkClick r:id="rId6"/>
              </a:rPr>
              <a:t>www.i-redd.eu</a:t>
            </a:r>
            <a:r>
              <a:rPr lang="en-GB" sz="1200" b="1" dirty="0" smtClean="0">
                <a:solidFill>
                  <a:srgbClr val="006699"/>
                </a:solidFill>
              </a:rPr>
              <a:t> </a:t>
            </a:r>
          </a:p>
        </p:txBody>
      </p:sp>
      <p:pic>
        <p:nvPicPr>
          <p:cNvPr id="31750" name="Picture 10" descr="Home">
            <a:hlinkClick r:id="rId6" tooltip="Home"/>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640638" y="6119813"/>
            <a:ext cx="1096962"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1" name="Picture 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339975" y="6119813"/>
            <a:ext cx="20574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2" name="Picture 1"/>
          <p:cNvPicPr>
            <a:picLocks noChangeAspect="1"/>
          </p:cNvPicPr>
          <p:nvPr/>
        </p:nvPicPr>
        <p:blipFill>
          <a:blip r:embed="rId9" cstate="print">
            <a:extLst>
              <a:ext uri="{28A0092B-C50C-407E-A947-70E740481C1C}">
                <a14:useLocalDpi xmlns:a14="http://schemas.microsoft.com/office/drawing/2010/main" xmlns="" val="0"/>
              </a:ext>
            </a:extLst>
          </a:blip>
          <a:srcRect r="45404"/>
          <a:stretch>
            <a:fillRect/>
          </a:stretch>
        </p:blipFill>
        <p:spPr bwMode="auto">
          <a:xfrm>
            <a:off x="2484438" y="3157538"/>
            <a:ext cx="1912937"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3" name="Picture 2"/>
          <p:cNvPicPr>
            <a:picLocks noChangeAspect="1"/>
          </p:cNvPicPr>
          <p:nvPr/>
        </p:nvPicPr>
        <p:blipFill>
          <a:blip r:embed="rId10" cstate="print">
            <a:extLst>
              <a:ext uri="{28A0092B-C50C-407E-A947-70E740481C1C}">
                <a14:useLocalDpi xmlns:a14="http://schemas.microsoft.com/office/drawing/2010/main" xmlns="" val="0"/>
              </a:ext>
            </a:extLst>
          </a:blip>
          <a:srcRect t="5556" r="71602" b="24074"/>
          <a:stretch>
            <a:fillRect/>
          </a:stretch>
        </p:blipFill>
        <p:spPr bwMode="auto">
          <a:xfrm>
            <a:off x="7640638" y="2947988"/>
            <a:ext cx="854075" cy="69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74B1CAE-6BCC-4AA3-9E14-999FAAE109AC}" type="slidenum">
              <a:rPr lang="en-GB" smtClean="0"/>
              <a:pPr>
                <a:defRPr/>
              </a:pPr>
              <a:t>30</a:t>
            </a:fld>
            <a:endParaRPr lang="en-GB" dirty="0"/>
          </a:p>
        </p:txBody>
      </p:sp>
      <p:sp>
        <p:nvSpPr>
          <p:cNvPr id="11" name="Isosceles Triangle 10">
            <a:hlinkClick r:id="rId11" action="ppaction://hlinksldjump"/>
          </p:cNvPr>
          <p:cNvSpPr>
            <a:spLocks noChangeArrowheads="1"/>
          </p:cNvSpPr>
          <p:nvPr/>
        </p:nvSpPr>
        <p:spPr bwMode="auto">
          <a:xfrm rot="-5400000">
            <a:off x="6804025" y="6165899"/>
            <a:ext cx="647700" cy="503237"/>
          </a:xfrm>
          <a:prstGeom prst="triangle">
            <a:avLst>
              <a:gd name="adj" fmla="val 50000"/>
            </a:avLst>
          </a:prstGeom>
          <a:solidFill>
            <a:srgbClr val="103C72"/>
          </a:solidFill>
          <a:ln w="9525" algn="ctr">
            <a:noFill/>
            <a:round/>
            <a:headEnd/>
            <a:tailEnd/>
          </a:ln>
        </p:spPr>
        <p:txBody>
          <a:bodyPr wrap="none" lIns="90000" tIns="46800" rIns="90000" bIns="46800" anchor="ctr">
            <a:spAutoFit/>
          </a:bodyPr>
          <a:lstStyle/>
          <a:p>
            <a:endParaRPr lang="en-US"/>
          </a:p>
        </p:txBody>
      </p:sp>
    </p:spTree>
    <p:extLst>
      <p:ext uri="{BB962C8B-B14F-4D97-AF65-F5344CB8AC3E}">
        <p14:creationId xmlns:p14="http://schemas.microsoft.com/office/powerpoint/2010/main" xmlns="" val="864912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pic>
        <p:nvPicPr>
          <p:cNvPr id="32771" name="Immagin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88658" y="4293096"/>
            <a:ext cx="1943868" cy="832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2"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72720" y="2996952"/>
            <a:ext cx="1150937" cy="8715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17961" dir="13500000" algn="ctr" rotWithShape="0">
                    <a:srgbClr val="999999"/>
                  </a:outerShdw>
                </a:effectLst>
              </a14:hiddenEffects>
            </a:ext>
          </a:extLst>
        </p:spPr>
      </p:pic>
      <p:pic>
        <p:nvPicPr>
          <p:cNvPr id="32773" name="Immagine 4" descr="R:\lavori\progettiAPRE\UE\3. INCONET\ENLACE - Centro America\WP5 dissemination\T5.2 promotional Material\Logo\Logo_Final\English\logo_en_small.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6652" t="10382" r="16740" b="9686"/>
          <a:stretch>
            <a:fillRect/>
          </a:stretch>
        </p:blipFill>
        <p:spPr bwMode="auto">
          <a:xfrm>
            <a:off x="7410967" y="5373216"/>
            <a:ext cx="874445" cy="935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589B393D-305D-4978-A420-3FD17B9AC79A}" type="slidenum">
              <a:rPr lang="en-GB" smtClean="0"/>
              <a:pPr>
                <a:defRPr/>
              </a:pPr>
              <a:t>31</a:t>
            </a:fld>
            <a:endParaRPr lang="en-GB" dirty="0"/>
          </a:p>
        </p:txBody>
      </p:sp>
      <p:sp>
        <p:nvSpPr>
          <p:cNvPr id="8" name="Isosceles Triangle 7">
            <a:hlinkClick r:id="rId6" action="ppaction://hlinksldjump"/>
          </p:cNvPr>
          <p:cNvSpPr>
            <a:spLocks noChangeArrowheads="1"/>
          </p:cNvSpPr>
          <p:nvPr/>
        </p:nvSpPr>
        <p:spPr bwMode="auto">
          <a:xfrm rot="-5400000">
            <a:off x="6732017" y="6165899"/>
            <a:ext cx="647700" cy="503237"/>
          </a:xfrm>
          <a:prstGeom prst="triangle">
            <a:avLst>
              <a:gd name="adj" fmla="val 50000"/>
            </a:avLst>
          </a:prstGeom>
          <a:solidFill>
            <a:srgbClr val="103C72"/>
          </a:solidFill>
          <a:ln w="9525" algn="ctr">
            <a:noFill/>
            <a:round/>
            <a:headEnd/>
            <a:tailEnd/>
          </a:ln>
        </p:spPr>
        <p:txBody>
          <a:bodyPr wrap="none" lIns="90000" tIns="46800" rIns="90000" bIns="46800" anchor="ctr">
            <a:spAutoFit/>
          </a:bodyPr>
          <a:lstStyle/>
          <a:p>
            <a:endParaRPr lang="en-US"/>
          </a:p>
        </p:txBody>
      </p:sp>
      <p:sp>
        <p:nvSpPr>
          <p:cNvPr id="9" name="TextBox 8"/>
          <p:cNvSpPr txBox="1"/>
          <p:nvPr/>
        </p:nvSpPr>
        <p:spPr>
          <a:xfrm>
            <a:off x="0" y="1219200"/>
            <a:ext cx="9144000" cy="553998"/>
          </a:xfrm>
          <a:prstGeom prst="rect">
            <a:avLst/>
          </a:prstGeom>
          <a:noFill/>
        </p:spPr>
        <p:txBody>
          <a:bodyPr wrap="square" rtlCol="0">
            <a:spAutoFit/>
          </a:bodyPr>
          <a:lstStyle/>
          <a:p>
            <a:pPr marL="355600"/>
            <a:r>
              <a:rPr lang="da-DK" sz="3000" b="1" dirty="0" smtClean="0">
                <a:solidFill>
                  <a:srgbClr val="006699"/>
                </a:solidFill>
                <a:ea typeface="ＭＳ Ｐゴシック" pitchFamily="34" charset="-128"/>
              </a:rPr>
              <a:t>FP7 </a:t>
            </a:r>
            <a:r>
              <a:rPr lang="da-DK" sz="3000" b="1" dirty="0" err="1" smtClean="0">
                <a:solidFill>
                  <a:srgbClr val="FF0000"/>
                </a:solidFill>
                <a:ea typeface="ＭＳ Ｐゴシック" pitchFamily="34" charset="-128"/>
              </a:rPr>
              <a:t>Capacities</a:t>
            </a:r>
            <a:r>
              <a:rPr lang="da-DK" sz="3000" b="1" dirty="0" smtClean="0">
                <a:solidFill>
                  <a:srgbClr val="FF0000"/>
                </a:solidFill>
                <a:ea typeface="ＭＳ Ｐゴシック" pitchFamily="34" charset="-128"/>
              </a:rPr>
              <a:t> </a:t>
            </a:r>
            <a:r>
              <a:rPr lang="da-DK" sz="3000" b="1" dirty="0" smtClean="0">
                <a:solidFill>
                  <a:srgbClr val="006699"/>
                </a:solidFill>
                <a:ea typeface="ＭＳ Ｐゴシック" pitchFamily="34" charset="-128"/>
              </a:rPr>
              <a:t>Program: </a:t>
            </a:r>
            <a:r>
              <a:rPr lang="da-DK" sz="3000" b="1" dirty="0" err="1" smtClean="0">
                <a:solidFill>
                  <a:srgbClr val="006699"/>
                </a:solidFill>
                <a:ea typeface="ＭＳ Ｐゴシック" pitchFamily="34" charset="-128"/>
              </a:rPr>
              <a:t>examples</a:t>
            </a:r>
            <a:endParaRPr lang="en-GB" sz="3000" b="1" dirty="0" smtClean="0">
              <a:solidFill>
                <a:srgbClr val="006699"/>
              </a:solidFill>
            </a:endParaRPr>
          </a:p>
        </p:txBody>
      </p:sp>
      <p:sp>
        <p:nvSpPr>
          <p:cNvPr id="11" name="TextBox 10"/>
          <p:cNvSpPr txBox="1"/>
          <p:nvPr/>
        </p:nvSpPr>
        <p:spPr>
          <a:xfrm>
            <a:off x="457200" y="2094261"/>
            <a:ext cx="6781800" cy="4185762"/>
          </a:xfrm>
          <a:prstGeom prst="rect">
            <a:avLst/>
          </a:prstGeom>
          <a:noFill/>
        </p:spPr>
        <p:txBody>
          <a:bodyPr wrap="square" rtlCol="0">
            <a:spAutoFit/>
          </a:bodyPr>
          <a:lstStyle/>
          <a:p>
            <a:pPr>
              <a:lnSpc>
                <a:spcPct val="80000"/>
              </a:lnSpc>
            </a:pPr>
            <a:r>
              <a:rPr lang="en-GB" sz="1800" b="1" dirty="0" smtClean="0">
                <a:solidFill>
                  <a:srgbClr val="006699"/>
                </a:solidFill>
              </a:rPr>
              <a:t>Platforms for International Cooperation (INCO-</a:t>
            </a:r>
            <a:r>
              <a:rPr lang="en-GB" sz="1800" b="1" dirty="0" err="1" smtClean="0">
                <a:solidFill>
                  <a:srgbClr val="006699"/>
                </a:solidFill>
              </a:rPr>
              <a:t>NETs</a:t>
            </a:r>
            <a:r>
              <a:rPr lang="en-GB" sz="1800" b="1" dirty="0" smtClean="0">
                <a:solidFill>
                  <a:srgbClr val="006699"/>
                </a:solidFill>
              </a:rPr>
              <a:t>) in Latin America and the Caribbean</a:t>
            </a:r>
            <a:r>
              <a:rPr lang="en-GB" sz="1800" dirty="0" smtClean="0">
                <a:solidFill>
                  <a:srgbClr val="006699"/>
                </a:solidFill>
              </a:rPr>
              <a:t> </a:t>
            </a:r>
          </a:p>
          <a:p>
            <a:pPr>
              <a:lnSpc>
                <a:spcPct val="80000"/>
              </a:lnSpc>
            </a:pPr>
            <a:endParaRPr lang="en-GB" dirty="0" smtClean="0">
              <a:solidFill>
                <a:srgbClr val="006699"/>
              </a:solidFill>
            </a:endParaRPr>
          </a:p>
          <a:p>
            <a:pPr>
              <a:lnSpc>
                <a:spcPct val="80000"/>
              </a:lnSpc>
            </a:pPr>
            <a:r>
              <a:rPr lang="en-GB" sz="1600" dirty="0" smtClean="0">
                <a:solidFill>
                  <a:srgbClr val="006699"/>
                </a:solidFill>
              </a:rPr>
              <a:t>EULARINET (2008-2012) </a:t>
            </a:r>
          </a:p>
          <a:p>
            <a:pPr marL="355600" indent="-355600">
              <a:lnSpc>
                <a:spcPct val="80000"/>
              </a:lnSpc>
            </a:pPr>
            <a:r>
              <a:rPr lang="en-GB" sz="1600" i="1" dirty="0" smtClean="0">
                <a:solidFill>
                  <a:srgbClr val="006699"/>
                </a:solidFill>
              </a:rPr>
              <a:t>EU–Latin American Research and Innovation Networks</a:t>
            </a:r>
          </a:p>
          <a:p>
            <a:pPr marL="355600" lvl="1" indent="-177800">
              <a:lnSpc>
                <a:spcPct val="80000"/>
              </a:lnSpc>
              <a:buFont typeface="Arial"/>
              <a:buChar char="•"/>
            </a:pPr>
            <a:r>
              <a:rPr lang="en-GB" sz="1600" i="1" dirty="0" smtClean="0">
                <a:solidFill>
                  <a:srgbClr val="006699"/>
                </a:solidFill>
              </a:rPr>
              <a:t>19 Partners: 11 from Europe + Colombia, Uruguay, Brazil, Chile, Nicaragua, Argentina, Mexico</a:t>
            </a:r>
          </a:p>
          <a:p>
            <a:pPr marL="355600" lvl="1" indent="-177800">
              <a:lnSpc>
                <a:spcPct val="80000"/>
              </a:lnSpc>
              <a:buFont typeface="Arial"/>
              <a:buChar char="•"/>
            </a:pPr>
            <a:r>
              <a:rPr lang="es-ES_tradnl" sz="1600" i="1" u="sng" dirty="0" err="1" smtClean="0">
                <a:solidFill>
                  <a:srgbClr val="006699"/>
                </a:solidFill>
              </a:rPr>
              <a:t>Biodiversity</a:t>
            </a:r>
            <a:r>
              <a:rPr lang="es-ES_tradnl" sz="1600" i="1" u="sng" dirty="0" smtClean="0">
                <a:solidFill>
                  <a:srgbClr val="006699"/>
                </a:solidFill>
              </a:rPr>
              <a:t> </a:t>
            </a:r>
            <a:r>
              <a:rPr lang="es-ES_tradnl" sz="1600" i="1" u="sng" dirty="0" err="1" smtClean="0">
                <a:solidFill>
                  <a:srgbClr val="006699"/>
                </a:solidFill>
              </a:rPr>
              <a:t>and</a:t>
            </a:r>
            <a:r>
              <a:rPr lang="es-ES_tradnl" sz="1600" i="1" u="sng" dirty="0" smtClean="0">
                <a:solidFill>
                  <a:srgbClr val="006699"/>
                </a:solidFill>
              </a:rPr>
              <a:t> </a:t>
            </a:r>
            <a:r>
              <a:rPr lang="es-ES_tradnl" sz="1600" i="1" u="sng" dirty="0" err="1" smtClean="0">
                <a:solidFill>
                  <a:srgbClr val="006699"/>
                </a:solidFill>
              </a:rPr>
              <a:t>Climate</a:t>
            </a:r>
            <a:r>
              <a:rPr lang="es-ES_tradnl" sz="1600" i="1" u="sng" dirty="0" smtClean="0">
                <a:solidFill>
                  <a:srgbClr val="006699"/>
                </a:solidFill>
              </a:rPr>
              <a:t> </a:t>
            </a:r>
            <a:r>
              <a:rPr lang="es-ES_tradnl" sz="1600" i="1" u="sng" dirty="0" err="1" smtClean="0">
                <a:solidFill>
                  <a:srgbClr val="006699"/>
                </a:solidFill>
              </a:rPr>
              <a:t>Change</a:t>
            </a:r>
            <a:r>
              <a:rPr lang="es-ES_tradnl" sz="1600" i="1" dirty="0" smtClean="0">
                <a:solidFill>
                  <a:srgbClr val="006699"/>
                </a:solidFill>
              </a:rPr>
              <a:t> </a:t>
            </a:r>
            <a:r>
              <a:rPr lang="es-ES_tradnl" sz="1600" i="1" dirty="0" err="1" smtClean="0">
                <a:solidFill>
                  <a:srgbClr val="006699"/>
                </a:solidFill>
              </a:rPr>
              <a:t>amongst</a:t>
            </a:r>
            <a:r>
              <a:rPr lang="es-ES_tradnl" sz="1600" i="1" dirty="0" smtClean="0">
                <a:solidFill>
                  <a:srgbClr val="006699"/>
                </a:solidFill>
              </a:rPr>
              <a:t> </a:t>
            </a:r>
            <a:r>
              <a:rPr lang="es-ES_tradnl" sz="1600" i="1" dirty="0" err="1" smtClean="0">
                <a:solidFill>
                  <a:srgbClr val="006699"/>
                </a:solidFill>
              </a:rPr>
              <a:t>identified</a:t>
            </a:r>
            <a:r>
              <a:rPr lang="es-ES_tradnl" sz="1600" i="1" dirty="0" smtClean="0">
                <a:solidFill>
                  <a:srgbClr val="006699"/>
                </a:solidFill>
              </a:rPr>
              <a:t> </a:t>
            </a:r>
            <a:r>
              <a:rPr lang="es-ES_tradnl" sz="1600" i="1" dirty="0" err="1" smtClean="0">
                <a:solidFill>
                  <a:srgbClr val="006699"/>
                </a:solidFill>
              </a:rPr>
              <a:t>priorities</a:t>
            </a:r>
            <a:endParaRPr lang="en-GB" sz="1600" i="1" dirty="0" smtClean="0">
              <a:solidFill>
                <a:srgbClr val="006699"/>
              </a:solidFill>
            </a:endParaRPr>
          </a:p>
          <a:p>
            <a:pPr lvl="1">
              <a:lnSpc>
                <a:spcPct val="80000"/>
              </a:lnSpc>
              <a:buFontTx/>
              <a:buNone/>
            </a:pPr>
            <a:endParaRPr lang="en-GB" sz="1600" i="1" dirty="0" smtClean="0">
              <a:solidFill>
                <a:srgbClr val="006699"/>
              </a:solidFill>
            </a:endParaRPr>
          </a:p>
          <a:p>
            <a:pPr>
              <a:lnSpc>
                <a:spcPct val="80000"/>
              </a:lnSpc>
            </a:pPr>
            <a:r>
              <a:rPr lang="en-GB" sz="1600" dirty="0" smtClean="0">
                <a:solidFill>
                  <a:srgbClr val="006699"/>
                </a:solidFill>
              </a:rPr>
              <a:t>EUCARINET (2010-2014)</a:t>
            </a:r>
          </a:p>
          <a:p>
            <a:pPr>
              <a:lnSpc>
                <a:spcPct val="80000"/>
              </a:lnSpc>
              <a:buFontTx/>
              <a:buNone/>
            </a:pPr>
            <a:r>
              <a:rPr lang="en-GB" sz="1600" i="1" dirty="0" smtClean="0">
                <a:solidFill>
                  <a:srgbClr val="006699"/>
                </a:solidFill>
              </a:rPr>
              <a:t>Fostering EU-Caribbean Research and Innovation Networks </a:t>
            </a:r>
          </a:p>
          <a:p>
            <a:pPr marL="355600" indent="-177800">
              <a:lnSpc>
                <a:spcPct val="80000"/>
              </a:lnSpc>
              <a:buFont typeface="Arial"/>
              <a:buChar char="•"/>
            </a:pPr>
            <a:r>
              <a:rPr lang="en-GB" sz="1600" i="1" dirty="0" smtClean="0">
                <a:solidFill>
                  <a:srgbClr val="006699"/>
                </a:solidFill>
              </a:rPr>
              <a:t>12 Partners: 5 from EU +Guyana, French Guyana, Cuba, Netherlands Antilles, Jamaica, Dominican Republic</a:t>
            </a:r>
          </a:p>
          <a:p>
            <a:pPr lvl="1">
              <a:lnSpc>
                <a:spcPct val="80000"/>
              </a:lnSpc>
              <a:buFontTx/>
              <a:buNone/>
            </a:pPr>
            <a:endParaRPr lang="en-GB" sz="1600" i="1" dirty="0" smtClean="0">
              <a:solidFill>
                <a:srgbClr val="006699"/>
              </a:solidFill>
            </a:endParaRPr>
          </a:p>
          <a:p>
            <a:pPr>
              <a:lnSpc>
                <a:spcPct val="80000"/>
              </a:lnSpc>
            </a:pPr>
            <a:r>
              <a:rPr lang="en-GB" sz="1600" dirty="0" smtClean="0">
                <a:solidFill>
                  <a:srgbClr val="006699"/>
                </a:solidFill>
              </a:rPr>
              <a:t>ENLACE (2009-2013)</a:t>
            </a:r>
          </a:p>
          <a:p>
            <a:pPr>
              <a:lnSpc>
                <a:spcPct val="80000"/>
              </a:lnSpc>
            </a:pPr>
            <a:r>
              <a:rPr lang="en-GB" sz="1600" i="1" dirty="0" smtClean="0">
                <a:solidFill>
                  <a:srgbClr val="006699"/>
                </a:solidFill>
              </a:rPr>
              <a:t>Enhancing Scientific Cooperation between the EU and Central America</a:t>
            </a:r>
          </a:p>
          <a:p>
            <a:pPr marL="355600" indent="-177800">
              <a:lnSpc>
                <a:spcPct val="80000"/>
              </a:lnSpc>
              <a:buFont typeface="Arial"/>
              <a:buChar char="•"/>
            </a:pPr>
            <a:r>
              <a:rPr lang="en-GB" sz="1600" i="1" dirty="0" smtClean="0">
                <a:solidFill>
                  <a:srgbClr val="006699"/>
                </a:solidFill>
              </a:rPr>
              <a:t>15 Partners: 7 from EU + Costa Rica, Guatemala, Mexico, Panama, Honduras, Panama, Nicaragua</a:t>
            </a:r>
          </a:p>
          <a:p>
            <a:endParaRPr lang="en-GB" dirty="0"/>
          </a:p>
        </p:txBody>
      </p:sp>
    </p:spTree>
    <p:extLst>
      <p:ext uri="{BB962C8B-B14F-4D97-AF65-F5344CB8AC3E}">
        <p14:creationId xmlns:p14="http://schemas.microsoft.com/office/powerpoint/2010/main" xmlns="" val="285433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SEO-Steps.jpg"/>
          <p:cNvPicPr>
            <a:picLocks noChangeAspect="1"/>
          </p:cNvPicPr>
          <p:nvPr/>
        </p:nvPicPr>
        <p:blipFill>
          <a:blip r:embed="rId3" cstate="print"/>
          <a:srcRect l="16335" t="30000" r="32327"/>
          <a:stretch>
            <a:fillRect/>
          </a:stretch>
        </p:blipFill>
        <p:spPr bwMode="auto">
          <a:xfrm>
            <a:off x="0" y="1916179"/>
            <a:ext cx="3168650" cy="4933883"/>
          </a:xfrm>
          <a:prstGeom prst="rect">
            <a:avLst/>
          </a:prstGeom>
          <a:noFill/>
          <a:ln w="9525">
            <a:noFill/>
            <a:miter lim="800000"/>
            <a:headEnd/>
            <a:tailEnd/>
          </a:ln>
        </p:spPr>
      </p:pic>
      <p:sp>
        <p:nvSpPr>
          <p:cNvPr id="3" name="TextBox 2">
            <a:hlinkClick r:id="rId4" action="ppaction://hlinksldjump"/>
          </p:cNvPr>
          <p:cNvSpPr txBox="1"/>
          <p:nvPr/>
        </p:nvSpPr>
        <p:spPr>
          <a:xfrm>
            <a:off x="179512" y="6403231"/>
            <a:ext cx="8064500" cy="338137"/>
          </a:xfrm>
          <a:prstGeom prst="rect">
            <a:avLst/>
          </a:prstGeom>
          <a:solidFill>
            <a:srgbClr val="FFFF99"/>
          </a:solidFill>
          <a:ln>
            <a:noFill/>
          </a:ln>
          <a:effectLst>
            <a:outerShdw dist="101600" dir="30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spAutoFit/>
          </a:bodyPr>
          <a:lstStyle/>
          <a:p>
            <a:pPr algn="l">
              <a:defRPr/>
            </a:pPr>
            <a:r>
              <a:rPr lang="da-DK" sz="1600" dirty="0">
                <a:solidFill>
                  <a:schemeClr val="tx1"/>
                </a:solidFill>
                <a:hlinkClick r:id="rId5" action="ppaction://hlinksldjump"/>
              </a:rPr>
              <a:t>Maastricht Treaty 1992;  Single European Act </a:t>
            </a:r>
            <a:r>
              <a:rPr lang="da-DK" sz="1600" dirty="0" smtClean="0">
                <a:solidFill>
                  <a:schemeClr val="tx1"/>
                </a:solidFill>
                <a:hlinkClick r:id="rId5" action="ppaction://hlinksldjump"/>
              </a:rPr>
              <a:t>1987  </a:t>
            </a:r>
            <a:endParaRPr lang="en-US" sz="1600" dirty="0">
              <a:solidFill>
                <a:schemeClr val="tx1"/>
              </a:solidFill>
            </a:endParaRPr>
          </a:p>
        </p:txBody>
      </p:sp>
      <p:sp>
        <p:nvSpPr>
          <p:cNvPr id="4" name="TextBox 3">
            <a:hlinkClick r:id="rId6" action="ppaction://hlinksldjump"/>
          </p:cNvPr>
          <p:cNvSpPr txBox="1"/>
          <p:nvPr/>
        </p:nvSpPr>
        <p:spPr>
          <a:xfrm>
            <a:off x="3240087" y="2348880"/>
            <a:ext cx="4968875" cy="1323439"/>
          </a:xfrm>
          <a:prstGeom prst="rect">
            <a:avLst/>
          </a:prstGeom>
          <a:solidFill>
            <a:srgbClr val="FF9966"/>
          </a:solidFill>
          <a:ln>
            <a:noFill/>
          </a:ln>
          <a:effectLst>
            <a:outerShdw dist="101600" dir="30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spAutoFit/>
          </a:bodyPr>
          <a:lstStyle/>
          <a:p>
            <a:pPr>
              <a:defRPr/>
            </a:pPr>
            <a:r>
              <a:rPr lang="da-DK" sz="1600" dirty="0">
                <a:solidFill>
                  <a:schemeClr val="tx1"/>
                </a:solidFill>
                <a:hlinkClick r:id="rId7" action="ppaction://hlinksldjump"/>
              </a:rPr>
              <a:t>Agenda for Change</a:t>
            </a:r>
            <a:r>
              <a:rPr lang="da-DK" sz="1600" dirty="0">
                <a:solidFill>
                  <a:schemeClr val="tx1"/>
                </a:solidFill>
              </a:rPr>
              <a:t>; 20% target 2011</a:t>
            </a:r>
            <a:endParaRPr lang="da-DK" sz="1600" dirty="0" smtClean="0">
              <a:solidFill>
                <a:schemeClr val="tx1"/>
              </a:solidFill>
            </a:endParaRPr>
          </a:p>
          <a:p>
            <a:pPr>
              <a:defRPr/>
            </a:pPr>
            <a:r>
              <a:rPr lang="da-DK" sz="1600" dirty="0" smtClean="0">
                <a:solidFill>
                  <a:schemeClr val="tx1"/>
                </a:solidFill>
              </a:rPr>
              <a:t>Guidelines </a:t>
            </a:r>
            <a:r>
              <a:rPr lang="da-DK" sz="1600" dirty="0">
                <a:solidFill>
                  <a:schemeClr val="tx1"/>
                </a:solidFill>
              </a:rPr>
              <a:t>on Environment and Climate </a:t>
            </a:r>
            <a:r>
              <a:rPr lang="da-DK" sz="1600" dirty="0">
                <a:solidFill>
                  <a:schemeClr val="tx1"/>
                </a:solidFill>
                <a:hlinkClick r:id="rId8" action="ppaction://hlinksldjump"/>
              </a:rPr>
              <a:t>Change</a:t>
            </a:r>
            <a:r>
              <a:rPr lang="da-DK" sz="1600" dirty="0">
                <a:solidFill>
                  <a:schemeClr val="tx1"/>
                </a:solidFill>
              </a:rPr>
              <a:t> in Development Cooperation 2009 </a:t>
            </a:r>
          </a:p>
          <a:p>
            <a:pPr algn="l">
              <a:defRPr/>
            </a:pPr>
            <a:r>
              <a:rPr lang="da-DK" sz="1600" dirty="0" smtClean="0">
                <a:solidFill>
                  <a:schemeClr val="tx1"/>
                </a:solidFill>
              </a:rPr>
              <a:t>Development </a:t>
            </a:r>
            <a:r>
              <a:rPr lang="da-DK" sz="1600" dirty="0">
                <a:solidFill>
                  <a:schemeClr val="tx1"/>
                </a:solidFill>
              </a:rPr>
              <a:t>Cooperation Instrument 2006</a:t>
            </a:r>
          </a:p>
          <a:p>
            <a:pPr algn="l">
              <a:defRPr/>
            </a:pPr>
            <a:r>
              <a:rPr lang="da-DK" sz="1600" dirty="0">
                <a:solidFill>
                  <a:schemeClr val="tx1"/>
                </a:solidFill>
                <a:hlinkClick r:id="rId9" action="ppaction://hlinksldjump"/>
              </a:rPr>
              <a:t>European Consensus on </a:t>
            </a:r>
            <a:r>
              <a:rPr lang="da-DK" sz="1600" dirty="0" smtClean="0">
                <a:solidFill>
                  <a:schemeClr val="tx1"/>
                </a:solidFill>
                <a:hlinkClick r:id="rId9" action="ppaction://hlinksldjump"/>
              </a:rPr>
              <a:t>Development </a:t>
            </a:r>
            <a:r>
              <a:rPr lang="da-DK" sz="1600" dirty="0">
                <a:solidFill>
                  <a:schemeClr val="tx1"/>
                </a:solidFill>
                <a:hlinkClick r:id="rId9" action="ppaction://hlinksldjump"/>
              </a:rPr>
              <a:t>2005 </a:t>
            </a:r>
            <a:endParaRPr lang="en-US" sz="1600" dirty="0">
              <a:solidFill>
                <a:schemeClr val="tx1"/>
              </a:solidFill>
            </a:endParaRPr>
          </a:p>
        </p:txBody>
      </p:sp>
      <p:sp>
        <p:nvSpPr>
          <p:cNvPr id="5" name="TextBox 4">
            <a:hlinkClick r:id="rId10" action="ppaction://hlinksldjump"/>
          </p:cNvPr>
          <p:cNvSpPr txBox="1"/>
          <p:nvPr/>
        </p:nvSpPr>
        <p:spPr>
          <a:xfrm>
            <a:off x="2808287" y="4293096"/>
            <a:ext cx="5400675" cy="339725"/>
          </a:xfrm>
          <a:prstGeom prst="rect">
            <a:avLst/>
          </a:prstGeom>
          <a:solidFill>
            <a:srgbClr val="FF9966"/>
          </a:solidFill>
          <a:ln>
            <a:noFill/>
          </a:ln>
          <a:effectLst>
            <a:outerShdw dist="101600" dir="30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spAutoFit/>
          </a:bodyPr>
          <a:lstStyle/>
          <a:p>
            <a:pPr algn="l">
              <a:defRPr/>
            </a:pPr>
            <a:r>
              <a:rPr lang="da-DK" sz="1600" dirty="0">
                <a:solidFill>
                  <a:schemeClr val="tx1"/>
                </a:solidFill>
                <a:hlinkClick r:id="rId11" action="ppaction://hlinksldjump"/>
              </a:rPr>
              <a:t>ACP-EU </a:t>
            </a:r>
            <a:r>
              <a:rPr lang="da-DK" sz="1600" dirty="0" smtClean="0">
                <a:solidFill>
                  <a:schemeClr val="tx1"/>
                </a:solidFill>
                <a:hlinkClick r:id="rId11" action="ppaction://hlinksldjump"/>
              </a:rPr>
              <a:t>Partnership agreement Cotonou </a:t>
            </a:r>
            <a:r>
              <a:rPr lang="da-DK" sz="1600" dirty="0">
                <a:solidFill>
                  <a:schemeClr val="tx1"/>
                </a:solidFill>
                <a:hlinkClick r:id="rId11" action="ppaction://hlinksldjump"/>
              </a:rPr>
              <a:t>2000/20 </a:t>
            </a:r>
            <a:endParaRPr lang="en-US" sz="1600" dirty="0">
              <a:solidFill>
                <a:schemeClr val="tx1"/>
              </a:solidFill>
            </a:endParaRPr>
          </a:p>
        </p:txBody>
      </p:sp>
      <p:sp>
        <p:nvSpPr>
          <p:cNvPr id="7" name="TextBox 6">
            <a:hlinkClick r:id="rId4" action="ppaction://hlinksldjump"/>
          </p:cNvPr>
          <p:cNvSpPr txBox="1"/>
          <p:nvPr/>
        </p:nvSpPr>
        <p:spPr>
          <a:xfrm>
            <a:off x="3707904" y="1794719"/>
            <a:ext cx="4501058" cy="338137"/>
          </a:xfrm>
          <a:prstGeom prst="rect">
            <a:avLst/>
          </a:prstGeom>
          <a:solidFill>
            <a:srgbClr val="FF99FF"/>
          </a:solidFill>
          <a:ln>
            <a:noFill/>
          </a:ln>
          <a:effectLst>
            <a:outerShdw dist="101600" dir="30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l">
              <a:defRPr/>
            </a:pPr>
            <a:r>
              <a:rPr lang="da-DK" sz="1600" dirty="0">
                <a:solidFill>
                  <a:schemeClr val="tx1"/>
                </a:solidFill>
                <a:hlinkClick r:id="rId4" action="ppaction://hlinksldjump"/>
              </a:rPr>
              <a:t>Communication </a:t>
            </a:r>
            <a:r>
              <a:rPr lang="da-DK" sz="1600" dirty="0">
                <a:solidFill>
                  <a:schemeClr val="tx1"/>
                </a:solidFill>
              </a:rPr>
              <a:t>on Rio 2012</a:t>
            </a:r>
            <a:endParaRPr lang="en-US" sz="1600" dirty="0">
              <a:solidFill>
                <a:schemeClr val="tx1"/>
              </a:solidFill>
            </a:endParaRPr>
          </a:p>
        </p:txBody>
      </p:sp>
      <p:sp>
        <p:nvSpPr>
          <p:cNvPr id="10" name="TextBox 9">
            <a:hlinkClick r:id="rId4" action="ppaction://hlinksldjump"/>
          </p:cNvPr>
          <p:cNvSpPr txBox="1"/>
          <p:nvPr/>
        </p:nvSpPr>
        <p:spPr>
          <a:xfrm>
            <a:off x="2376487" y="5229200"/>
            <a:ext cx="5832475" cy="338138"/>
          </a:xfrm>
          <a:prstGeom prst="rect">
            <a:avLst/>
          </a:prstGeom>
          <a:solidFill>
            <a:srgbClr val="FFFF99"/>
          </a:solidFill>
          <a:ln>
            <a:noFill/>
          </a:ln>
          <a:effectLst>
            <a:outerShdw dist="101600" dir="30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spAutoFit/>
          </a:bodyPr>
          <a:lstStyle/>
          <a:p>
            <a:pPr algn="l">
              <a:defRPr/>
            </a:pPr>
            <a:r>
              <a:rPr lang="da-DK" sz="1600" dirty="0">
                <a:solidFill>
                  <a:schemeClr val="tx1"/>
                </a:solidFill>
              </a:rPr>
              <a:t>Amsterdam Treaty 1997</a:t>
            </a:r>
            <a:endParaRPr lang="en-US" sz="1600" dirty="0">
              <a:solidFill>
                <a:schemeClr val="tx1"/>
              </a:solidFill>
            </a:endParaRPr>
          </a:p>
        </p:txBody>
      </p:sp>
      <p:sp>
        <p:nvSpPr>
          <p:cNvPr id="12" name="TextBox 11">
            <a:hlinkClick r:id="rId12" action="ppaction://hlinksldjump"/>
          </p:cNvPr>
          <p:cNvSpPr txBox="1"/>
          <p:nvPr/>
        </p:nvSpPr>
        <p:spPr>
          <a:xfrm>
            <a:off x="2051720" y="5725120"/>
            <a:ext cx="6192837" cy="830997"/>
          </a:xfrm>
          <a:prstGeom prst="rect">
            <a:avLst/>
          </a:prstGeom>
          <a:solidFill>
            <a:srgbClr val="FF99FF"/>
          </a:solidFill>
          <a:ln>
            <a:noFill/>
          </a:ln>
          <a:effectLst>
            <a:outerShdw dist="101600" dir="30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l">
              <a:defRPr/>
            </a:pPr>
            <a:r>
              <a:rPr lang="da-DK" sz="1600" dirty="0">
                <a:solidFill>
                  <a:schemeClr val="tx1"/>
                </a:solidFill>
                <a:hlinkClick r:id="rId8" action="ppaction://hlinksldjump"/>
              </a:rPr>
              <a:t>Convention on </a:t>
            </a:r>
            <a:r>
              <a:rPr lang="da-DK" sz="1600" dirty="0" smtClean="0">
                <a:solidFill>
                  <a:schemeClr val="tx1"/>
                </a:solidFill>
                <a:hlinkClick r:id="rId8" action="ppaction://hlinksldjump"/>
              </a:rPr>
              <a:t>Biodiversity; </a:t>
            </a:r>
            <a:r>
              <a:rPr lang="da-DK" sz="1600" dirty="0">
                <a:solidFill>
                  <a:schemeClr val="tx1"/>
                </a:solidFill>
                <a:hlinkClick r:id="rId8" action="ppaction://hlinksldjump"/>
              </a:rPr>
              <a:t>Convention to Combat Desertification; </a:t>
            </a:r>
            <a:r>
              <a:rPr lang="da-DK" sz="1600" dirty="0" smtClean="0">
                <a:solidFill>
                  <a:schemeClr val="tx1"/>
                </a:solidFill>
                <a:hlinkClick r:id="rId8" action="ppaction://hlinksldjump"/>
              </a:rPr>
              <a:t>Framework </a:t>
            </a:r>
            <a:r>
              <a:rPr lang="da-DK" sz="1600" dirty="0">
                <a:solidFill>
                  <a:schemeClr val="tx1"/>
                </a:solidFill>
                <a:hlinkClick r:id="rId8" action="ppaction://hlinksldjump"/>
              </a:rPr>
              <a:t>on CC and Kyoto Protocol 1992</a:t>
            </a:r>
            <a:endParaRPr lang="en-US" sz="1600" dirty="0">
              <a:solidFill>
                <a:schemeClr val="tx1"/>
              </a:solidFill>
            </a:endParaRPr>
          </a:p>
        </p:txBody>
      </p:sp>
      <p:sp>
        <p:nvSpPr>
          <p:cNvPr id="17" name="Rectangle 2"/>
          <p:cNvSpPr txBox="1">
            <a:spLocks noChangeArrowheads="1"/>
          </p:cNvSpPr>
          <p:nvPr/>
        </p:nvSpPr>
        <p:spPr>
          <a:xfrm>
            <a:off x="-4861048" y="3527822"/>
            <a:ext cx="8208764" cy="1143000"/>
          </a:xfrm>
          <a:prstGeom prst="rect">
            <a:avLst/>
          </a:prstGeom>
          <a:ln/>
        </p:spPr>
        <p:txBody>
          <a:bodyPr/>
          <a:lstStyle/>
          <a:p>
            <a:pPr marL="1588" algn="l">
              <a:defRPr/>
            </a:pPr>
            <a:endParaRPr lang="en-GB" sz="3600" b="1" kern="0" dirty="0">
              <a:solidFill>
                <a:schemeClr val="accent2"/>
              </a:solidFill>
              <a:latin typeface="+mj-lt"/>
              <a:ea typeface="ＭＳ Ｐゴシック" charset="-128"/>
              <a:cs typeface="ＭＳ Ｐゴシック" charset="-128"/>
            </a:endParaRPr>
          </a:p>
        </p:txBody>
      </p:sp>
      <p:sp>
        <p:nvSpPr>
          <p:cNvPr id="19" name="TextBox 18">
            <a:hlinkClick r:id="rId13" action="ppaction://hlinksldjump"/>
          </p:cNvPr>
          <p:cNvSpPr txBox="1"/>
          <p:nvPr/>
        </p:nvSpPr>
        <p:spPr>
          <a:xfrm>
            <a:off x="2592387" y="4747047"/>
            <a:ext cx="5616575" cy="338137"/>
          </a:xfrm>
          <a:prstGeom prst="rect">
            <a:avLst/>
          </a:prstGeom>
          <a:solidFill>
            <a:srgbClr val="FF99FF"/>
          </a:solidFill>
          <a:ln>
            <a:noFill/>
          </a:ln>
          <a:effectLst>
            <a:outerShdw dist="101600" dir="30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l">
              <a:defRPr/>
            </a:pPr>
            <a:r>
              <a:rPr lang="da-DK" sz="1600" dirty="0">
                <a:solidFill>
                  <a:schemeClr val="tx1"/>
                </a:solidFill>
                <a:hlinkClick r:id="rId14" action="ppaction://hlinksldjump"/>
              </a:rPr>
              <a:t>MDG #7 </a:t>
            </a:r>
            <a:r>
              <a:rPr lang="da-DK" sz="1600" dirty="0" smtClean="0">
                <a:solidFill>
                  <a:schemeClr val="tx1"/>
                </a:solidFill>
                <a:hlinkClick r:id="rId14" action="ppaction://hlinksldjump"/>
              </a:rPr>
              <a:t>Environmental Sustainability </a:t>
            </a:r>
            <a:r>
              <a:rPr lang="da-DK" sz="1600" dirty="0">
                <a:solidFill>
                  <a:schemeClr val="tx1"/>
                </a:solidFill>
                <a:hlinkClick r:id="rId14" action="ppaction://hlinksldjump"/>
              </a:rPr>
              <a:t>2000</a:t>
            </a:r>
            <a:endParaRPr lang="en-US" sz="1600" dirty="0">
              <a:solidFill>
                <a:schemeClr val="tx1"/>
              </a:solidFill>
            </a:endParaRPr>
          </a:p>
        </p:txBody>
      </p:sp>
      <p:sp>
        <p:nvSpPr>
          <p:cNvPr id="20" name="TextBox 19">
            <a:hlinkClick r:id="rId5" action="ppaction://hlinksldjump"/>
          </p:cNvPr>
          <p:cNvSpPr txBox="1"/>
          <p:nvPr/>
        </p:nvSpPr>
        <p:spPr>
          <a:xfrm>
            <a:off x="3024187" y="3809355"/>
            <a:ext cx="5184775" cy="339725"/>
          </a:xfrm>
          <a:prstGeom prst="rect">
            <a:avLst/>
          </a:prstGeom>
          <a:solidFill>
            <a:srgbClr val="FF99FF"/>
          </a:solidFill>
          <a:ln>
            <a:noFill/>
          </a:ln>
          <a:effectLst>
            <a:outerShdw dist="101600" dir="30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l">
              <a:defRPr/>
            </a:pPr>
            <a:r>
              <a:rPr lang="da-DK" sz="1600" dirty="0">
                <a:solidFill>
                  <a:schemeClr val="tx1"/>
                </a:solidFill>
                <a:hlinkClick r:id="rId15" action="ppaction://hlinksldjump"/>
              </a:rPr>
              <a:t>Paris Declaration 2005</a:t>
            </a:r>
            <a:endParaRPr lang="en-US" sz="1600" dirty="0">
              <a:solidFill>
                <a:schemeClr val="tx1"/>
              </a:solidFill>
            </a:endParaRPr>
          </a:p>
        </p:txBody>
      </p:sp>
      <p:sp>
        <p:nvSpPr>
          <p:cNvPr id="2" name="Title 1"/>
          <p:cNvSpPr>
            <a:spLocks noGrp="1"/>
          </p:cNvSpPr>
          <p:nvPr>
            <p:ph type="title"/>
          </p:nvPr>
        </p:nvSpPr>
        <p:spPr>
          <a:xfrm>
            <a:off x="0" y="1219200"/>
            <a:ext cx="9144000" cy="936625"/>
          </a:xfrm>
        </p:spPr>
        <p:txBody>
          <a:bodyPr/>
          <a:lstStyle/>
          <a:p>
            <a:pPr indent="-3175"/>
            <a:r>
              <a:rPr lang="da-DK" dirty="0" smtClean="0">
                <a:ea typeface="ＭＳ Ｐゴシック" pitchFamily="34" charset="-128"/>
              </a:rPr>
              <a:t>Stepping </a:t>
            </a:r>
            <a:r>
              <a:rPr lang="da-DK" dirty="0">
                <a:ea typeface="ＭＳ Ｐゴシック" pitchFamily="34" charset="-128"/>
              </a:rPr>
              <a:t>up </a:t>
            </a:r>
            <a:r>
              <a:rPr lang="da-DK" dirty="0" smtClean="0">
                <a:ea typeface="ＭＳ Ｐゴシック" pitchFamily="34" charset="-128"/>
              </a:rPr>
              <a:t>integration – the policy basis   </a:t>
            </a:r>
            <a:endParaRPr lang="da-DK" dirty="0"/>
          </a:p>
        </p:txBody>
      </p:sp>
      <p:sp>
        <p:nvSpPr>
          <p:cNvPr id="7181" name="Slide Number Placeholder 12"/>
          <p:cNvSpPr>
            <a:spLocks noGrp="1"/>
          </p:cNvSpPr>
          <p:nvPr>
            <p:ph type="sldNum" sz="quarter" idx="12"/>
          </p:nvPr>
        </p:nvSpPr>
        <p:spPr>
          <a:noFill/>
        </p:spPr>
        <p:txBody>
          <a:bodyPr/>
          <a:lstStyle/>
          <a:p>
            <a:fld id="{47283B73-CB30-4CAE-B9D7-DF00E9F06BC4}" type="slidenum">
              <a:rPr lang="en-GB" smtClean="0">
                <a:latin typeface="Verdana" pitchFamily="34" charset="0"/>
                <a:ea typeface="ＭＳ Ｐゴシック" pitchFamily="34" charset="-128"/>
              </a:rPr>
              <a:pPr/>
              <a:t>4</a:t>
            </a:fld>
            <a:endParaRPr lang="en-GB" smtClean="0">
              <a:latin typeface="Verdana" pitchFamily="34" charset="0"/>
              <a:ea typeface="ＭＳ Ｐゴシック" pitchFamily="34" charset="-128"/>
            </a:endParaRPr>
          </a:p>
        </p:txBody>
      </p:sp>
    </p:spTree>
    <p:extLst>
      <p:ext uri="{BB962C8B-B14F-4D97-AF65-F5344CB8AC3E}">
        <p14:creationId xmlns:p14="http://schemas.microsoft.com/office/powerpoint/2010/main" xmlns="" val="1422168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435" y="1143000"/>
            <a:ext cx="8229600" cy="936625"/>
          </a:xfrm>
        </p:spPr>
        <p:txBody>
          <a:bodyPr/>
          <a:lstStyle/>
          <a:p>
            <a:r>
              <a:rPr lang="en-GB" dirty="0" smtClean="0"/>
              <a:t> Agenda for change: making the links</a:t>
            </a:r>
            <a:endParaRPr lang="en-GB" dirty="0"/>
          </a:p>
        </p:txBody>
      </p:sp>
      <p:sp>
        <p:nvSpPr>
          <p:cNvPr id="3" name="Slide Number Placeholder 2"/>
          <p:cNvSpPr>
            <a:spLocks noGrp="1"/>
          </p:cNvSpPr>
          <p:nvPr>
            <p:ph type="sldNum" sz="quarter" idx="12"/>
          </p:nvPr>
        </p:nvSpPr>
        <p:spPr/>
        <p:txBody>
          <a:bodyPr/>
          <a:lstStyle/>
          <a:p>
            <a:pPr>
              <a:defRPr/>
            </a:pPr>
            <a:fld id="{2A7E8C39-8C0F-4AA8-A60A-3F6226462377}" type="slidenum">
              <a:rPr lang="en-GB" smtClean="0"/>
              <a:pPr>
                <a:defRPr/>
              </a:pPr>
              <a:t>5</a:t>
            </a:fld>
            <a:endParaRPr lang="en-GB" dirty="0"/>
          </a:p>
        </p:txBody>
      </p:sp>
      <p:sp>
        <p:nvSpPr>
          <p:cNvPr id="5" name="TextBox 4"/>
          <p:cNvSpPr txBox="1"/>
          <p:nvPr/>
        </p:nvSpPr>
        <p:spPr>
          <a:xfrm>
            <a:off x="488504" y="1905000"/>
            <a:ext cx="8655496" cy="4278095"/>
          </a:xfrm>
          <a:prstGeom prst="rect">
            <a:avLst/>
          </a:prstGeom>
          <a:noFill/>
        </p:spPr>
        <p:txBody>
          <a:bodyPr wrap="square" rtlCol="0">
            <a:spAutoFit/>
          </a:bodyPr>
          <a:lstStyle/>
          <a:p>
            <a:pPr marL="285750" indent="-285750">
              <a:buFont typeface="Arial" pitchFamily="34" charset="0"/>
              <a:buChar char="•"/>
            </a:pPr>
            <a:endParaRPr lang="en-GB" sz="1800" dirty="0" smtClean="0"/>
          </a:p>
          <a:p>
            <a:pPr marL="285750" indent="-285750">
              <a:buFont typeface="Arial" pitchFamily="34" charset="0"/>
              <a:buChar char="•"/>
            </a:pPr>
            <a:r>
              <a:rPr lang="en-GB" sz="1800" dirty="0" smtClean="0"/>
              <a:t>Recognises </a:t>
            </a:r>
            <a:r>
              <a:rPr lang="en-GB" sz="1800" dirty="0"/>
              <a:t>the </a:t>
            </a:r>
            <a:r>
              <a:rPr lang="en-GB" sz="1800" b="1" dirty="0"/>
              <a:t>links </a:t>
            </a:r>
            <a:r>
              <a:rPr lang="en-GB" sz="1800" dirty="0"/>
              <a:t>between </a:t>
            </a:r>
            <a:r>
              <a:rPr lang="en-GB" sz="1800" b="1" dirty="0"/>
              <a:t>environment and natural resource management </a:t>
            </a:r>
            <a:r>
              <a:rPr lang="en-GB" sz="1800" dirty="0"/>
              <a:t>and </a:t>
            </a:r>
            <a:r>
              <a:rPr lang="en-GB" sz="1800" b="1" dirty="0"/>
              <a:t>poverty reduction and </a:t>
            </a:r>
            <a:r>
              <a:rPr lang="en-GB" sz="1800" b="1" dirty="0" smtClean="0"/>
              <a:t>growth</a:t>
            </a:r>
            <a:endParaRPr lang="en-GB" sz="1800" b="1" dirty="0"/>
          </a:p>
          <a:p>
            <a:pPr marL="285750" indent="-285750">
              <a:buFont typeface="Arial" pitchFamily="34" charset="0"/>
              <a:buChar char="•"/>
            </a:pPr>
            <a:endParaRPr lang="en-GB" sz="1800" b="1" dirty="0" smtClean="0"/>
          </a:p>
          <a:p>
            <a:pPr marL="285750" indent="-285750">
              <a:buFont typeface="Arial" pitchFamily="34" charset="0"/>
              <a:buChar char="•"/>
            </a:pPr>
            <a:r>
              <a:rPr lang="en-GB" sz="1800" b="1" dirty="0" smtClean="0"/>
              <a:t>Development </a:t>
            </a:r>
            <a:r>
              <a:rPr lang="en-GB" sz="1800" b="1" dirty="0"/>
              <a:t>is not sustainable if it damages </a:t>
            </a:r>
            <a:r>
              <a:rPr lang="en-GB" sz="1800" dirty="0"/>
              <a:t>the environment, biodiversity and natural resources and increases the exposure/vulnerability to natural disasters</a:t>
            </a:r>
            <a:r>
              <a:rPr lang="en-GB" sz="1800" dirty="0" smtClean="0"/>
              <a:t>.</a:t>
            </a:r>
          </a:p>
          <a:p>
            <a:pPr marL="285750" indent="-285750">
              <a:buFont typeface="Arial" pitchFamily="34" charset="0"/>
              <a:buChar char="•"/>
            </a:pPr>
            <a:endParaRPr lang="en-GB" sz="1800" dirty="0"/>
          </a:p>
          <a:p>
            <a:pPr marL="285750" indent="-285750">
              <a:buFont typeface="Arial" pitchFamily="34" charset="0"/>
              <a:buChar char="•"/>
            </a:pPr>
            <a:r>
              <a:rPr lang="en-GB" sz="1800" dirty="0" smtClean="0"/>
              <a:t>[EU </a:t>
            </a:r>
            <a:r>
              <a:rPr lang="en-GB" sz="1800" dirty="0"/>
              <a:t>development </a:t>
            </a:r>
            <a:r>
              <a:rPr lang="en-GB" sz="1800" dirty="0" smtClean="0"/>
              <a:t>policy] </a:t>
            </a:r>
            <a:r>
              <a:rPr lang="en-GB" sz="1800" dirty="0"/>
              <a:t>should </a:t>
            </a:r>
            <a:r>
              <a:rPr lang="en-GB" sz="1800" dirty="0" smtClean="0"/>
              <a:t>contribute </a:t>
            </a:r>
            <a:r>
              <a:rPr lang="en-GB" sz="1800" dirty="0"/>
              <a:t>to improving the resilience of developing countries to the consequences of </a:t>
            </a:r>
            <a:r>
              <a:rPr lang="en-GB" sz="1800" b="1" dirty="0"/>
              <a:t>climate change </a:t>
            </a:r>
            <a:endParaRPr lang="en-GB" sz="1800" b="1" dirty="0" smtClean="0"/>
          </a:p>
          <a:p>
            <a:pPr marL="285750" indent="-285750">
              <a:buFont typeface="Arial" pitchFamily="34" charset="0"/>
              <a:buChar char="•"/>
            </a:pPr>
            <a:endParaRPr lang="en-GB" sz="1800" b="1" dirty="0"/>
          </a:p>
          <a:p>
            <a:pPr marL="285750" indent="-285750">
              <a:buFont typeface="Arial" pitchFamily="34" charset="0"/>
              <a:buChar char="•"/>
            </a:pPr>
            <a:r>
              <a:rPr lang="en-GB" sz="1800" dirty="0" smtClean="0"/>
              <a:t>EU </a:t>
            </a:r>
            <a:r>
              <a:rPr lang="en-GB" sz="1800" dirty="0"/>
              <a:t>development policy should promote a ‘</a:t>
            </a:r>
            <a:r>
              <a:rPr lang="en-GB" sz="1800" b="1" dirty="0"/>
              <a:t>green economy</a:t>
            </a:r>
            <a:r>
              <a:rPr lang="en-GB" sz="1800" dirty="0"/>
              <a:t>’ that can generate growth, create jobs and help reduce poverty by </a:t>
            </a:r>
            <a:r>
              <a:rPr lang="en-GB" sz="1800" b="1" dirty="0"/>
              <a:t>valuing and investing in natural capital</a:t>
            </a:r>
          </a:p>
          <a:p>
            <a:pPr marL="285750" indent="-285750">
              <a:buFont typeface="Arial" pitchFamily="34" charset="0"/>
              <a:buChar char="•"/>
            </a:pPr>
            <a:endParaRPr lang="en-GB" sz="2000" dirty="0"/>
          </a:p>
        </p:txBody>
      </p:sp>
    </p:spTree>
    <p:extLst>
      <p:ext uri="{BB962C8B-B14F-4D97-AF65-F5344CB8AC3E}">
        <p14:creationId xmlns:p14="http://schemas.microsoft.com/office/powerpoint/2010/main" xmlns="" val="4029723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9144000" cy="936625"/>
          </a:xfrm>
        </p:spPr>
        <p:txBody>
          <a:bodyPr/>
          <a:lstStyle/>
          <a:p>
            <a:r>
              <a:rPr lang="en-GB" dirty="0" smtClean="0"/>
              <a:t> Agenda for change: highlighting sectors</a:t>
            </a:r>
            <a:endParaRPr lang="en-GB" dirty="0"/>
          </a:p>
        </p:txBody>
      </p:sp>
      <p:sp>
        <p:nvSpPr>
          <p:cNvPr id="3" name="Slide Number Placeholder 2"/>
          <p:cNvSpPr>
            <a:spLocks noGrp="1"/>
          </p:cNvSpPr>
          <p:nvPr>
            <p:ph type="sldNum" sz="quarter" idx="12"/>
          </p:nvPr>
        </p:nvSpPr>
        <p:spPr/>
        <p:txBody>
          <a:bodyPr/>
          <a:lstStyle/>
          <a:p>
            <a:pPr>
              <a:defRPr/>
            </a:pPr>
            <a:fld id="{2A7E8C39-8C0F-4AA8-A60A-3F6226462377}" type="slidenum">
              <a:rPr lang="en-GB" smtClean="0"/>
              <a:pPr>
                <a:defRPr/>
              </a:pPr>
              <a:t>6</a:t>
            </a:fld>
            <a:endParaRPr lang="en-GB" dirty="0"/>
          </a:p>
        </p:txBody>
      </p:sp>
      <p:sp>
        <p:nvSpPr>
          <p:cNvPr id="5" name="TextBox 4"/>
          <p:cNvSpPr txBox="1"/>
          <p:nvPr/>
        </p:nvSpPr>
        <p:spPr>
          <a:xfrm>
            <a:off x="457200" y="2065109"/>
            <a:ext cx="8960296" cy="5016758"/>
          </a:xfrm>
          <a:prstGeom prst="rect">
            <a:avLst/>
          </a:prstGeom>
          <a:noFill/>
        </p:spPr>
        <p:txBody>
          <a:bodyPr wrap="square" rtlCol="0">
            <a:spAutoFit/>
          </a:bodyPr>
          <a:lstStyle/>
          <a:p>
            <a:pPr marL="285750" indent="-285750">
              <a:buFont typeface="Arial" pitchFamily="34" charset="0"/>
              <a:buChar char="•"/>
            </a:pPr>
            <a:r>
              <a:rPr lang="en-GB" sz="2000" b="1" dirty="0" smtClean="0"/>
              <a:t>Highlights sectors </a:t>
            </a:r>
            <a:r>
              <a:rPr lang="en-GB" sz="2000" dirty="0" smtClean="0"/>
              <a:t>relevant </a:t>
            </a:r>
            <a:r>
              <a:rPr lang="en-GB" sz="2000" dirty="0"/>
              <a:t>for </a:t>
            </a:r>
            <a:r>
              <a:rPr lang="en-GB" sz="2000" dirty="0" smtClean="0"/>
              <a:t>ENV and CC – Agriculture and Energy</a:t>
            </a:r>
            <a:endParaRPr lang="en-GB" sz="2000" dirty="0"/>
          </a:p>
          <a:p>
            <a:pPr marL="285750" indent="-285750">
              <a:buFont typeface="Arial" pitchFamily="34" charset="0"/>
              <a:buChar char="•"/>
            </a:pPr>
            <a:r>
              <a:rPr lang="en-GB" sz="2000" b="1" dirty="0" smtClean="0"/>
              <a:t>Good </a:t>
            </a:r>
            <a:r>
              <a:rPr lang="en-GB" sz="2000" b="1" dirty="0"/>
              <a:t>governance</a:t>
            </a:r>
            <a:r>
              <a:rPr lang="en-GB" sz="2000" dirty="0"/>
              <a:t>, in its political, economic, social and environmental terms, is vital for </a:t>
            </a:r>
            <a:r>
              <a:rPr lang="en-GB" sz="2000" dirty="0" smtClean="0"/>
              <a:t>[…] development</a:t>
            </a:r>
            <a:endParaRPr lang="en-GB" sz="2000" dirty="0"/>
          </a:p>
          <a:p>
            <a:pPr marL="285750" indent="-285750">
              <a:buFont typeface="Arial" pitchFamily="34" charset="0"/>
              <a:buChar char="•"/>
            </a:pPr>
            <a:r>
              <a:rPr lang="en-GB" sz="2000" dirty="0" smtClean="0"/>
              <a:t>Promote </a:t>
            </a:r>
            <a:r>
              <a:rPr lang="en-GB" sz="2000" dirty="0"/>
              <a:t>and support political, economic, social and environmental </a:t>
            </a:r>
            <a:r>
              <a:rPr lang="en-GB" sz="2000" b="1" dirty="0"/>
              <a:t>policy reforms </a:t>
            </a:r>
            <a:r>
              <a:rPr lang="en-GB" sz="2000" dirty="0"/>
              <a:t>in partner countries</a:t>
            </a:r>
          </a:p>
          <a:p>
            <a:pPr marL="285750" indent="-285750">
              <a:buFont typeface="Arial" pitchFamily="34" charset="0"/>
              <a:buChar char="•"/>
            </a:pPr>
            <a:r>
              <a:rPr lang="en-GB" sz="2000" dirty="0" smtClean="0"/>
              <a:t>Reduce </a:t>
            </a:r>
            <a:r>
              <a:rPr lang="en-GB" sz="2000" dirty="0"/>
              <a:t>developing countries' exposure to global shocks such as climate change, ecosystem and resource degradation, and volatile and escalating energy and agricultural prices, by concentrating investment in </a:t>
            </a:r>
            <a:r>
              <a:rPr lang="en-GB" sz="2000" b="1" dirty="0"/>
              <a:t>sustainable agriculture and energy</a:t>
            </a:r>
          </a:p>
          <a:p>
            <a:pPr marL="285750" indent="-285750">
              <a:buFont typeface="Arial" pitchFamily="34" charset="0"/>
              <a:buChar char="•"/>
            </a:pPr>
            <a:r>
              <a:rPr lang="en-GB" sz="2000" dirty="0" smtClean="0"/>
              <a:t>Tackle </a:t>
            </a:r>
            <a:r>
              <a:rPr lang="en-GB" sz="2000" dirty="0"/>
              <a:t>inequalities, in particular to give poor people better access to </a:t>
            </a:r>
            <a:r>
              <a:rPr lang="en-GB" sz="2000" b="1" dirty="0"/>
              <a:t>land, food, water and energy </a:t>
            </a:r>
            <a:r>
              <a:rPr lang="en-GB" sz="2000" dirty="0"/>
              <a:t>without harming the environment</a:t>
            </a:r>
          </a:p>
          <a:p>
            <a:pPr marL="285750" indent="-285750">
              <a:buFont typeface="Arial" pitchFamily="34" charset="0"/>
              <a:buChar char="•"/>
            </a:pPr>
            <a:endParaRPr lang="en-GB" sz="2000" dirty="0"/>
          </a:p>
          <a:p>
            <a:pPr marL="285750" indent="-285750">
              <a:buFont typeface="Arial" pitchFamily="34" charset="0"/>
              <a:buChar char="•"/>
            </a:pPr>
            <a:endParaRPr lang="da-DK" sz="2000" b="1" dirty="0" smtClean="0"/>
          </a:p>
          <a:p>
            <a:pPr marL="285750" indent="-285750">
              <a:buFont typeface="Arial" pitchFamily="34" charset="0"/>
              <a:buChar char="•"/>
            </a:pPr>
            <a:endParaRPr lang="da-DK" sz="2000" dirty="0" smtClean="0"/>
          </a:p>
        </p:txBody>
      </p:sp>
    </p:spTree>
    <p:extLst>
      <p:ext uri="{BB962C8B-B14F-4D97-AF65-F5344CB8AC3E}">
        <p14:creationId xmlns:p14="http://schemas.microsoft.com/office/powerpoint/2010/main" xmlns="" val="3163713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 y="1194137"/>
            <a:ext cx="7993063" cy="1015663"/>
          </a:xfrm>
        </p:spPr>
        <p:txBody>
          <a:bodyPr>
            <a:spAutoFit/>
          </a:bodyPr>
          <a:lstStyle/>
          <a:p>
            <a:pPr indent="-3175"/>
            <a:r>
              <a:rPr lang="da-DK" dirty="0" smtClean="0">
                <a:ea typeface="ＭＳ Ｐゴシック" pitchFamily="34" charset="-128"/>
              </a:rPr>
              <a:t>What are </a:t>
            </a:r>
            <a:r>
              <a:rPr lang="da-DK" dirty="0" err="1" smtClean="0">
                <a:ea typeface="ＭＳ Ｐゴシック" pitchFamily="34" charset="-128"/>
              </a:rPr>
              <a:t>other</a:t>
            </a:r>
            <a:r>
              <a:rPr lang="da-DK" dirty="0" smtClean="0">
                <a:ea typeface="ＭＳ Ｐゴシック" pitchFamily="34" charset="-128"/>
              </a:rPr>
              <a:t> (EU) donors doing?</a:t>
            </a:r>
            <a:endParaRPr lang="en-US" dirty="0" smtClean="0">
              <a:ea typeface="ＭＳ Ｐゴシック" pitchFamily="34" charset="-128"/>
            </a:endParaRPr>
          </a:p>
        </p:txBody>
      </p:sp>
      <p:sp>
        <p:nvSpPr>
          <p:cNvPr id="8195" name="Slide Number Placeholder 2"/>
          <p:cNvSpPr>
            <a:spLocks noGrp="1"/>
          </p:cNvSpPr>
          <p:nvPr>
            <p:ph type="sldNum" sz="quarter" idx="12"/>
          </p:nvPr>
        </p:nvSpPr>
        <p:spPr>
          <a:xfrm>
            <a:off x="8458200" y="6245225"/>
            <a:ext cx="381000" cy="476250"/>
          </a:xfrm>
          <a:noFill/>
        </p:spPr>
        <p:txBody>
          <a:bodyPr/>
          <a:lstStyle/>
          <a:p>
            <a:fld id="{B95D77FF-D0C7-4DC1-8DA1-E9EA161941B4}" type="slidenum">
              <a:rPr lang="en-GB" smtClean="0">
                <a:latin typeface="Verdana" pitchFamily="34" charset="0"/>
                <a:ea typeface="ＭＳ Ｐゴシック" pitchFamily="34" charset="-128"/>
              </a:rPr>
              <a:pPr/>
              <a:t>7</a:t>
            </a:fld>
            <a:endParaRPr lang="en-GB" smtClean="0">
              <a:latin typeface="Verdana" pitchFamily="34" charset="0"/>
              <a:ea typeface="ＭＳ Ｐゴシック" pitchFamily="34" charset="-128"/>
            </a:endParaRPr>
          </a:p>
        </p:txBody>
      </p:sp>
      <p:pic>
        <p:nvPicPr>
          <p:cNvPr id="8196" name="Picture 2">
            <a:hlinkClick r:id="rId3"/>
          </p:cNvPr>
          <p:cNvPicPr>
            <a:picLocks noChangeAspect="1" noChangeArrowheads="1"/>
          </p:cNvPicPr>
          <p:nvPr/>
        </p:nvPicPr>
        <p:blipFill>
          <a:blip r:embed="rId4" cstate="print"/>
          <a:srcRect/>
          <a:stretch>
            <a:fillRect/>
          </a:stretch>
        </p:blipFill>
        <p:spPr bwMode="auto">
          <a:xfrm>
            <a:off x="7034213" y="1371600"/>
            <a:ext cx="1728787" cy="2471737"/>
          </a:xfrm>
          <a:prstGeom prst="rect">
            <a:avLst/>
          </a:prstGeom>
          <a:noFill/>
          <a:ln w="9525" algn="ctr">
            <a:solidFill>
              <a:schemeClr val="bg2"/>
            </a:solidFill>
            <a:miter lim="800000"/>
            <a:headEnd/>
            <a:tailEnd/>
          </a:ln>
          <a:effectLst>
            <a:outerShdw dist="101600" dir="3000000" algn="tl" rotWithShape="0">
              <a:srgbClr val="000000">
                <a:alpha val="43000"/>
              </a:srgbClr>
            </a:outerShdw>
          </a:effectLst>
        </p:spPr>
      </p:pic>
      <p:pic>
        <p:nvPicPr>
          <p:cNvPr id="8197" name="Picture 3">
            <a:hlinkClick r:id="rId5"/>
          </p:cNvPr>
          <p:cNvPicPr>
            <a:picLocks noChangeAspect="1" noChangeArrowheads="1"/>
          </p:cNvPicPr>
          <p:nvPr/>
        </p:nvPicPr>
        <p:blipFill>
          <a:blip r:embed="rId6" cstate="print"/>
          <a:srcRect/>
          <a:stretch>
            <a:fillRect/>
          </a:stretch>
        </p:blipFill>
        <p:spPr bwMode="auto">
          <a:xfrm>
            <a:off x="6653212" y="4114800"/>
            <a:ext cx="1728788" cy="2466975"/>
          </a:xfrm>
          <a:prstGeom prst="rect">
            <a:avLst/>
          </a:prstGeom>
          <a:noFill/>
          <a:ln w="9525" algn="ctr">
            <a:solidFill>
              <a:schemeClr val="bg2"/>
            </a:solidFill>
            <a:miter lim="800000"/>
            <a:headEnd/>
            <a:tailEnd/>
          </a:ln>
          <a:effectLst>
            <a:outerShdw dist="101600" dir="3000000" algn="tl" rotWithShape="0">
              <a:srgbClr val="000000">
                <a:alpha val="43000"/>
              </a:srgbClr>
            </a:outerShdw>
          </a:effectLst>
        </p:spPr>
      </p:pic>
      <p:pic>
        <p:nvPicPr>
          <p:cNvPr id="8198" name="Picture 4">
            <a:hlinkClick r:id="rId7"/>
          </p:cNvPr>
          <p:cNvPicPr>
            <a:picLocks noChangeAspect="1" noChangeArrowheads="1"/>
          </p:cNvPicPr>
          <p:nvPr/>
        </p:nvPicPr>
        <p:blipFill>
          <a:blip r:embed="rId8" cstate="print"/>
          <a:srcRect/>
          <a:stretch>
            <a:fillRect/>
          </a:stretch>
        </p:blipFill>
        <p:spPr bwMode="auto">
          <a:xfrm>
            <a:off x="381000" y="2406650"/>
            <a:ext cx="1893888" cy="2012950"/>
          </a:xfrm>
          <a:prstGeom prst="rect">
            <a:avLst/>
          </a:prstGeom>
          <a:noFill/>
          <a:ln w="9525" algn="ctr">
            <a:solidFill>
              <a:schemeClr val="bg2"/>
            </a:solidFill>
            <a:miter lim="800000"/>
            <a:headEnd/>
            <a:tailEnd/>
          </a:ln>
          <a:effectLst>
            <a:outerShdw dist="101600" dir="3000000" algn="tl" rotWithShape="0">
              <a:srgbClr val="000000">
                <a:alpha val="43000"/>
              </a:srgbClr>
            </a:outerShdw>
          </a:effectLst>
        </p:spPr>
      </p:pic>
      <p:pic>
        <p:nvPicPr>
          <p:cNvPr id="8199" name="Picture 5"/>
          <p:cNvPicPr>
            <a:picLocks noChangeAspect="1" noChangeArrowheads="1"/>
          </p:cNvPicPr>
          <p:nvPr/>
        </p:nvPicPr>
        <p:blipFill>
          <a:blip r:embed="rId9" cstate="print"/>
          <a:srcRect/>
          <a:stretch>
            <a:fillRect/>
          </a:stretch>
        </p:blipFill>
        <p:spPr bwMode="auto">
          <a:xfrm>
            <a:off x="4419600" y="2378075"/>
            <a:ext cx="2016125" cy="2879725"/>
          </a:xfrm>
          <a:prstGeom prst="rect">
            <a:avLst/>
          </a:prstGeom>
          <a:noFill/>
          <a:ln w="9525" algn="ctr">
            <a:solidFill>
              <a:schemeClr val="bg2"/>
            </a:solidFill>
            <a:miter lim="800000"/>
            <a:headEnd/>
            <a:tailEnd/>
          </a:ln>
          <a:effectLst>
            <a:outerShdw dist="101600" dir="3000000" algn="tl" rotWithShape="0">
              <a:srgbClr val="000000">
                <a:alpha val="43000"/>
              </a:srgbClr>
            </a:outerShdw>
          </a:effectLst>
        </p:spPr>
      </p:pic>
      <p:sp>
        <p:nvSpPr>
          <p:cNvPr id="8200" name="TextBox 7"/>
          <p:cNvSpPr txBox="1">
            <a:spLocks noChangeArrowheads="1"/>
          </p:cNvSpPr>
          <p:nvPr/>
        </p:nvSpPr>
        <p:spPr bwMode="auto">
          <a:xfrm>
            <a:off x="381000" y="4549676"/>
            <a:ext cx="2209800" cy="2031325"/>
          </a:xfrm>
          <a:prstGeom prst="rect">
            <a:avLst/>
          </a:prstGeom>
          <a:noFill/>
          <a:ln w="9525">
            <a:noFill/>
            <a:miter lim="800000"/>
            <a:headEnd/>
            <a:tailEnd/>
          </a:ln>
        </p:spPr>
        <p:txBody>
          <a:bodyPr wrap="square">
            <a:spAutoFit/>
          </a:bodyPr>
          <a:lstStyle/>
          <a:p>
            <a:pPr algn="l"/>
            <a:r>
              <a:rPr lang="en-US" sz="1800" dirty="0">
                <a:solidFill>
                  <a:srgbClr val="006699"/>
                </a:solidFill>
              </a:rPr>
              <a:t>Mainstreaming tools and methods</a:t>
            </a:r>
          </a:p>
          <a:p>
            <a:pPr algn="l"/>
            <a:r>
              <a:rPr lang="en-US" sz="1800" dirty="0">
                <a:solidFill>
                  <a:srgbClr val="006699"/>
                </a:solidFill>
              </a:rPr>
              <a:t>Computer-based decision support </a:t>
            </a:r>
            <a:r>
              <a:rPr lang="en-US" sz="1800" dirty="0" smtClean="0">
                <a:solidFill>
                  <a:srgbClr val="006699"/>
                </a:solidFill>
              </a:rPr>
              <a:t>tools </a:t>
            </a:r>
            <a:r>
              <a:rPr lang="en-US" sz="1800" dirty="0">
                <a:solidFill>
                  <a:srgbClr val="006699"/>
                </a:solidFill>
              </a:rPr>
              <a:t/>
            </a:r>
            <a:br>
              <a:rPr lang="en-US" sz="1800" dirty="0">
                <a:solidFill>
                  <a:srgbClr val="006699"/>
                </a:solidFill>
              </a:rPr>
            </a:br>
            <a:endParaRPr lang="en-US" sz="1800" dirty="0">
              <a:solidFill>
                <a:srgbClr val="006699"/>
              </a:solidFill>
            </a:endParaRPr>
          </a:p>
        </p:txBody>
      </p:sp>
      <p:pic>
        <p:nvPicPr>
          <p:cNvPr id="8201" name="Picture 6">
            <a:hlinkClick r:id="rId10"/>
          </p:cNvPr>
          <p:cNvPicPr>
            <a:picLocks noChangeAspect="1" noChangeArrowheads="1"/>
          </p:cNvPicPr>
          <p:nvPr/>
        </p:nvPicPr>
        <p:blipFill>
          <a:blip r:embed="rId11" cstate="print"/>
          <a:srcRect/>
          <a:stretch>
            <a:fillRect/>
          </a:stretch>
        </p:blipFill>
        <p:spPr bwMode="auto">
          <a:xfrm>
            <a:off x="2590800" y="3117850"/>
            <a:ext cx="1512887" cy="2520950"/>
          </a:xfrm>
          <a:prstGeom prst="rect">
            <a:avLst/>
          </a:prstGeom>
          <a:noFill/>
          <a:ln w="9525" algn="ctr">
            <a:solidFill>
              <a:schemeClr val="bg2"/>
            </a:solidFill>
            <a:miter lim="800000"/>
            <a:headEnd/>
            <a:tailEnd/>
          </a:ln>
          <a:effectLst>
            <a:outerShdw dist="101600" dir="3000000" algn="tl" rotWithShape="0">
              <a:srgbClr val="000000">
                <a:alpha val="43000"/>
              </a:srgbClr>
            </a:outerShdw>
          </a:effectLst>
        </p:spPr>
      </p:pic>
    </p:spTree>
    <p:extLst>
      <p:ext uri="{BB962C8B-B14F-4D97-AF65-F5344CB8AC3E}">
        <p14:creationId xmlns:p14="http://schemas.microsoft.com/office/powerpoint/2010/main" xmlns="" val="2416969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219200"/>
            <a:ext cx="8748712" cy="936625"/>
          </a:xfrm>
        </p:spPr>
        <p:txBody>
          <a:bodyPr/>
          <a:lstStyle/>
          <a:p>
            <a:pPr marL="0"/>
            <a:r>
              <a:rPr lang="en-GB" sz="2800" dirty="0" smtClean="0"/>
              <a:t>EU Instruments, Initiatives and Facilities</a:t>
            </a:r>
            <a:endParaRPr lang="en-GB" sz="2800" dirty="0"/>
          </a:p>
        </p:txBody>
      </p:sp>
      <p:sp>
        <p:nvSpPr>
          <p:cNvPr id="3" name="Content Placeholder 2"/>
          <p:cNvSpPr>
            <a:spLocks noGrp="1"/>
          </p:cNvSpPr>
          <p:nvPr>
            <p:ph idx="1"/>
          </p:nvPr>
        </p:nvSpPr>
        <p:spPr>
          <a:xfrm>
            <a:off x="457200" y="2276872"/>
            <a:ext cx="8686800" cy="3529013"/>
          </a:xfrm>
        </p:spPr>
        <p:txBody>
          <a:bodyPr/>
          <a:lstStyle/>
          <a:p>
            <a:pPr>
              <a:buClr>
                <a:srgbClr val="0F5494"/>
              </a:buClr>
            </a:pPr>
            <a:r>
              <a:rPr lang="en-GB" sz="2000" b="1" i="0" dirty="0" smtClean="0"/>
              <a:t>Thematic programmes</a:t>
            </a:r>
          </a:p>
          <a:p>
            <a:pPr marL="685800">
              <a:buClr>
                <a:srgbClr val="0F5494"/>
              </a:buClr>
              <a:buFont typeface="Courier New" pitchFamily="49" charset="0"/>
              <a:buChar char="o"/>
            </a:pPr>
            <a:r>
              <a:rPr lang="en-GB" sz="2000" i="0" dirty="0" smtClean="0"/>
              <a:t>Environment </a:t>
            </a:r>
            <a:r>
              <a:rPr lang="en-GB" sz="2000" i="0" dirty="0"/>
              <a:t>and Natural Resources Thematic Programme </a:t>
            </a:r>
            <a:r>
              <a:rPr lang="en-GB" sz="2000" i="0" dirty="0" smtClean="0"/>
              <a:t>(ENRTP) </a:t>
            </a:r>
            <a:r>
              <a:rPr lang="en-GB" sz="2000" i="0" dirty="0" smtClean="0">
                <a:solidFill>
                  <a:srgbClr val="FF0000"/>
                </a:solidFill>
              </a:rPr>
              <a:t>(to be replaced in 2014)</a:t>
            </a:r>
          </a:p>
          <a:p>
            <a:pPr marL="685800" lvl="0">
              <a:buClr>
                <a:srgbClr val="0F5494"/>
              </a:buClr>
              <a:buFont typeface="Courier New" pitchFamily="49" charset="0"/>
              <a:buChar char="o"/>
            </a:pPr>
            <a:r>
              <a:rPr lang="en-GB" sz="2000" i="0" dirty="0" smtClean="0"/>
              <a:t>Global </a:t>
            </a:r>
            <a:r>
              <a:rPr lang="en-GB" sz="2000" i="0" dirty="0"/>
              <a:t>Public </a:t>
            </a:r>
            <a:r>
              <a:rPr lang="en-GB" sz="2000" i="0" dirty="0" smtClean="0"/>
              <a:t>Goods and </a:t>
            </a:r>
            <a:r>
              <a:rPr lang="en-GB" sz="2000" i="0" dirty="0"/>
              <a:t>Challenges </a:t>
            </a:r>
            <a:r>
              <a:rPr lang="en-GB" sz="2000" i="0" dirty="0" smtClean="0"/>
              <a:t>Programme </a:t>
            </a:r>
            <a:r>
              <a:rPr lang="en-GB" sz="2000" i="0" dirty="0"/>
              <a:t>(GPGC)</a:t>
            </a:r>
          </a:p>
          <a:p>
            <a:pPr>
              <a:buClr>
                <a:srgbClr val="0F5494"/>
              </a:buClr>
            </a:pPr>
            <a:r>
              <a:rPr lang="en-GB" sz="2000" b="1" i="0" dirty="0" smtClean="0"/>
              <a:t>Some flagship initiatives</a:t>
            </a:r>
          </a:p>
          <a:p>
            <a:pPr marL="685800" lvl="0">
              <a:buClr>
                <a:srgbClr val="0F5494"/>
              </a:buClr>
              <a:buFont typeface="Courier New" pitchFamily="49" charset="0"/>
              <a:buChar char="o"/>
            </a:pPr>
            <a:r>
              <a:rPr lang="en-GB" sz="2000" i="0" dirty="0" smtClean="0"/>
              <a:t>Global Climate Change Alliance+  (GCCA+)</a:t>
            </a:r>
          </a:p>
          <a:p>
            <a:pPr marL="685800" lvl="0">
              <a:buClr>
                <a:srgbClr val="0F5494"/>
              </a:buClr>
              <a:buFont typeface="Courier New" pitchFamily="49" charset="0"/>
              <a:buChar char="o"/>
            </a:pPr>
            <a:r>
              <a:rPr lang="en-GB" sz="2000" i="0" dirty="0" smtClean="0"/>
              <a:t>Forest </a:t>
            </a:r>
            <a:r>
              <a:rPr lang="en-GB" sz="2000" i="0" dirty="0"/>
              <a:t>Law Enforcement, Governance and </a:t>
            </a:r>
            <a:r>
              <a:rPr lang="en-GB" sz="2000" i="0" dirty="0" smtClean="0"/>
              <a:t>Trade</a:t>
            </a:r>
            <a:r>
              <a:rPr lang="en-GB" sz="2000" i="0" dirty="0"/>
              <a:t> </a:t>
            </a:r>
            <a:r>
              <a:rPr lang="en-GB" sz="2000" i="0" dirty="0" smtClean="0"/>
              <a:t>(FLEGT)</a:t>
            </a:r>
            <a:endParaRPr lang="en-GB" sz="2000" i="0" dirty="0"/>
          </a:p>
          <a:p>
            <a:pPr marL="685800" lvl="0">
              <a:buClr>
                <a:srgbClr val="0F5494"/>
              </a:buClr>
              <a:buFont typeface="Courier New" pitchFamily="49" charset="0"/>
              <a:buChar char="o"/>
            </a:pPr>
            <a:r>
              <a:rPr lang="en-GB" sz="2000" i="0" dirty="0"/>
              <a:t>SWITCH </a:t>
            </a:r>
            <a:r>
              <a:rPr lang="en-GB" sz="2000" i="0" dirty="0" smtClean="0"/>
              <a:t>TO GREEN</a:t>
            </a:r>
          </a:p>
          <a:p>
            <a:pPr marL="685800" lvl="0">
              <a:buClr>
                <a:srgbClr val="0F5494"/>
              </a:buClr>
              <a:buFont typeface="Courier New" pitchFamily="49" charset="0"/>
              <a:buChar char="o"/>
            </a:pPr>
            <a:r>
              <a:rPr lang="en-GB" sz="2000" i="0" dirty="0" smtClean="0"/>
              <a:t>EU Biodiversity for Lives Initiative (EUBLI)</a:t>
            </a:r>
            <a:endParaRPr lang="en-GB" sz="2000" i="0" dirty="0"/>
          </a:p>
          <a:p>
            <a:pPr>
              <a:buClr>
                <a:srgbClr val="0F5494"/>
              </a:buClr>
            </a:pPr>
            <a:r>
              <a:rPr lang="en-GB" sz="2000" b="1" i="0" dirty="0" smtClean="0"/>
              <a:t>Investment Facilities (climate windows)</a:t>
            </a:r>
          </a:p>
          <a:p>
            <a:pPr>
              <a:buClr>
                <a:srgbClr val="0F5494"/>
              </a:buClr>
            </a:pPr>
            <a:r>
              <a:rPr lang="en-GB" sz="2000" b="1" i="0" dirty="0"/>
              <a:t>Partnership instrument (climate is a priority)</a:t>
            </a:r>
          </a:p>
          <a:p>
            <a:pPr>
              <a:buClr>
                <a:srgbClr val="0F5494"/>
              </a:buClr>
            </a:pPr>
            <a:endParaRPr lang="en-GB" sz="2000" i="0" dirty="0"/>
          </a:p>
        </p:txBody>
      </p:sp>
    </p:spTree>
    <p:extLst>
      <p:ext uri="{BB962C8B-B14F-4D97-AF65-F5344CB8AC3E}">
        <p14:creationId xmlns:p14="http://schemas.microsoft.com/office/powerpoint/2010/main" xmlns="" val="941372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6200" y="1219200"/>
            <a:ext cx="8532813" cy="553998"/>
          </a:xfrm>
        </p:spPr>
        <p:txBody>
          <a:bodyPr>
            <a:spAutoFit/>
          </a:bodyPr>
          <a:lstStyle/>
          <a:p>
            <a:pPr indent="0"/>
            <a:r>
              <a:rPr lang="en-GB" dirty="0" smtClean="0">
                <a:solidFill>
                  <a:srgbClr val="006699"/>
                </a:solidFill>
              </a:rPr>
              <a:t>Green Diplomacy Network (GDN)</a:t>
            </a:r>
          </a:p>
        </p:txBody>
      </p:sp>
      <p:sp>
        <p:nvSpPr>
          <p:cNvPr id="22531" name="Content Placeholder 3"/>
          <p:cNvSpPr>
            <a:spLocks noGrp="1"/>
          </p:cNvSpPr>
          <p:nvPr>
            <p:ph idx="1"/>
          </p:nvPr>
        </p:nvSpPr>
        <p:spPr>
          <a:xfrm>
            <a:off x="0" y="1981200"/>
            <a:ext cx="8610600" cy="4062651"/>
          </a:xfrm>
        </p:spPr>
        <p:txBody>
          <a:bodyPr wrap="square">
            <a:spAutoFit/>
          </a:bodyPr>
          <a:lstStyle/>
          <a:p>
            <a:r>
              <a:rPr lang="en-US" sz="1800" i="0" dirty="0" smtClean="0">
                <a:solidFill>
                  <a:srgbClr val="006699"/>
                </a:solidFill>
              </a:rPr>
              <a:t>Using diplomatic networks promote environmental integration </a:t>
            </a:r>
          </a:p>
          <a:p>
            <a:pPr lvl="1" indent="-387350"/>
            <a:endParaRPr lang="en-US" sz="1800" b="0" dirty="0" smtClean="0">
              <a:solidFill>
                <a:srgbClr val="006699"/>
              </a:solidFill>
            </a:endParaRPr>
          </a:p>
          <a:p>
            <a:pPr lvl="1" indent="-387350">
              <a:buClrTx/>
            </a:pPr>
            <a:r>
              <a:rPr lang="en-US" sz="1800" b="0" dirty="0" smtClean="0">
                <a:solidFill>
                  <a:srgbClr val="006699"/>
                </a:solidFill>
              </a:rPr>
              <a:t>Uses EU’s diplomatic resources in support of environmental objectives (outreach and listening)</a:t>
            </a:r>
          </a:p>
          <a:p>
            <a:pPr lvl="1" indent="-387350">
              <a:buClrTx/>
            </a:pPr>
            <a:r>
              <a:rPr lang="en-US" sz="1800" b="0" dirty="0" smtClean="0">
                <a:solidFill>
                  <a:srgbClr val="006699"/>
                </a:solidFill>
              </a:rPr>
              <a:t>Shares  experiences on how Member States are integrating environmental concerns in diplomacy</a:t>
            </a:r>
          </a:p>
          <a:p>
            <a:pPr lvl="1" indent="-387350">
              <a:buClrTx/>
            </a:pPr>
            <a:r>
              <a:rPr lang="en-US" sz="1800" b="0" dirty="0" smtClean="0">
                <a:solidFill>
                  <a:srgbClr val="006699"/>
                </a:solidFill>
              </a:rPr>
              <a:t>Support local informal green diplomacy networks in third countries between EU Embassies and Delegations</a:t>
            </a:r>
          </a:p>
          <a:p>
            <a:pPr lvl="1" indent="-387350"/>
            <a:endParaRPr lang="en-US" sz="1800" b="0" dirty="0" smtClean="0">
              <a:solidFill>
                <a:srgbClr val="006699"/>
              </a:solidFill>
            </a:endParaRPr>
          </a:p>
          <a:p>
            <a:r>
              <a:rPr lang="en-US" sz="1800" i="0" dirty="0" smtClean="0">
                <a:solidFill>
                  <a:srgbClr val="006699"/>
                </a:solidFill>
              </a:rPr>
              <a:t>Focuses on topics related to EU’s external relations, such as climate change, biodiversity, land degradation and renewable energy</a:t>
            </a:r>
          </a:p>
          <a:p>
            <a:endParaRPr lang="da-DK" sz="1600" i="0" dirty="0" smtClean="0">
              <a:solidFill>
                <a:srgbClr val="006699"/>
              </a:solidFill>
              <a:hlinkClick r:id="rId3"/>
            </a:endParaRPr>
          </a:p>
          <a:p>
            <a:r>
              <a:rPr lang="da-DK" sz="1600" i="0" dirty="0" smtClean="0">
                <a:solidFill>
                  <a:srgbClr val="006699"/>
                </a:solidFill>
                <a:hlinkClick r:id="rId3"/>
              </a:rPr>
              <a:t>http://eeas.europa.eu/environment/gdn/index_en.htm</a:t>
            </a:r>
            <a:endParaRPr lang="da-DK" sz="1600" i="0" dirty="0" smtClean="0">
              <a:solidFill>
                <a:srgbClr val="006699"/>
              </a:solidFill>
            </a:endParaRPr>
          </a:p>
        </p:txBody>
      </p:sp>
      <p:sp>
        <p:nvSpPr>
          <p:cNvPr id="16388" name="Slide Number Placeholder 2"/>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3F904556-EC47-4FEE-BE69-CEA6F29E8F41}" type="slidenum">
              <a:rPr lang="en-GB" sz="1400" smtClean="0">
                <a:solidFill>
                  <a:schemeClr val="tx1"/>
                </a:solidFill>
                <a:latin typeface="Arial" pitchFamily="34" charset="0"/>
              </a:rPr>
              <a:pPr eaLnBrk="1" hangingPunct="1">
                <a:defRPr/>
              </a:pPr>
              <a:t>9</a:t>
            </a:fld>
            <a:endParaRPr lang="en-GB" sz="1400" smtClean="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9037</TotalTime>
  <Words>2288</Words>
  <Application>Microsoft Office PowerPoint</Application>
  <PresentationFormat>Affichage à l'écran (4:3)</PresentationFormat>
  <Paragraphs>362</Paragraphs>
  <Slides>31</Slides>
  <Notes>31</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Slide_Master</vt:lpstr>
      <vt:lpstr>Environment and climate change in development cooperation </vt:lpstr>
      <vt:lpstr>Structure</vt:lpstr>
      <vt:lpstr>Environmental integration in EC development policy</vt:lpstr>
      <vt:lpstr>Stepping up integration – the policy basis   </vt:lpstr>
      <vt:lpstr> Agenda for change: making the links</vt:lpstr>
      <vt:lpstr> Agenda for change: highlighting sectors</vt:lpstr>
      <vt:lpstr>What are other (EU) donors doing?</vt:lpstr>
      <vt:lpstr>EU Instruments, Initiatives and Facilities</vt:lpstr>
      <vt:lpstr>Green Diplomacy Network (GDN)</vt:lpstr>
      <vt:lpstr>Integration</vt:lpstr>
      <vt:lpstr>EU working together </vt:lpstr>
      <vt:lpstr>Module 3 – recap main messages</vt:lpstr>
      <vt:lpstr>Resources</vt:lpstr>
      <vt:lpstr>Optional slides</vt:lpstr>
      <vt:lpstr>Communication for Rio - Climate change policy future prospects </vt:lpstr>
      <vt:lpstr>Joint statement by Janez Potočnik and Ida Auken on the Rio+20 Declaration  “Today the world has indicated that we must move towards sustainable development, and the inclusive green economy is a central pathway to achieve this. The EU has remained committed and constructive throughout the negotiations, and has spoken with one ambitious voice. We are pleased that this delivered results. However, we recognize that Rio is just the beginning and a range of activities have to be followed through at international level.”     Sustainable Development Goals</vt:lpstr>
      <vt:lpstr>EU cooperation and climate change (1/4)</vt:lpstr>
      <vt:lpstr>Diapositive 18</vt:lpstr>
      <vt:lpstr>EU cooperation and climate change (2/4)</vt:lpstr>
      <vt:lpstr>EU cooperation and climate change (3/4)</vt:lpstr>
      <vt:lpstr>Communication on “Effective and transparent delivery of climate finance in developing countries” (4/4) </vt:lpstr>
      <vt:lpstr>EU treaties and policies</vt:lpstr>
      <vt:lpstr>Diapositive 23</vt:lpstr>
      <vt:lpstr>Diapositive 24</vt:lpstr>
      <vt:lpstr>Cooperation instruments: Cotonou 2000-2020  ACP-EU Partnership Agreement </vt:lpstr>
      <vt:lpstr>Multilateral framework: the Millennium Development Goals (2000)</vt:lpstr>
      <vt:lpstr>Multilateral framework: Paris Declaration on Aid Effectiveness (2005)</vt:lpstr>
      <vt:lpstr>Diapositive 28</vt:lpstr>
      <vt:lpstr>Diapositive 29</vt:lpstr>
      <vt:lpstr>Diapositive 30</vt:lpstr>
      <vt:lpstr>Diapositive 31</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Buhl-Nielsen</dc:creator>
  <cp:lastModifiedBy> </cp:lastModifiedBy>
  <cp:revision>478</cp:revision>
  <cp:lastPrinted>2012-09-10T06:07:38Z</cp:lastPrinted>
  <dcterms:created xsi:type="dcterms:W3CDTF">2013-05-15T10:18:44Z</dcterms:created>
  <dcterms:modified xsi:type="dcterms:W3CDTF">2013-12-06T08:16:58Z</dcterms:modified>
</cp:coreProperties>
</file>