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62" r:id="rId4"/>
    <p:sldId id="263" r:id="rId5"/>
    <p:sldId id="264" r:id="rId6"/>
    <p:sldId id="265" r:id="rId7"/>
    <p:sldId id="269" r:id="rId8"/>
    <p:sldId id="266" r:id="rId9"/>
    <p:sldId id="267" r:id="rId10"/>
    <p:sldId id="268" r:id="rId1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lia Falconer" initials="JF"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510" y="-7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FBA629BC-0DB8-47CD-8710-63A93D670242}" type="slidenum">
              <a:rPr lang="en-GB" altLang="en-US"/>
              <a:pPr/>
              <a:t>‹#›</a:t>
            </a:fld>
            <a:endParaRPr lang="en-GB" altLang="en-US"/>
          </a:p>
        </p:txBody>
      </p:sp>
    </p:spTree>
    <p:extLst>
      <p:ext uri="{BB962C8B-B14F-4D97-AF65-F5344CB8AC3E}">
        <p14:creationId xmlns:p14="http://schemas.microsoft.com/office/powerpoint/2010/main" val="20433824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819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7C3B298C-EFF1-4B6D-B594-9B2D40065050}" type="slidenum">
              <a:rPr lang="en-GB" altLang="en-US"/>
              <a:pPr/>
              <a:t>‹#›</a:t>
            </a:fld>
            <a:endParaRPr lang="en-GB" altLang="en-US"/>
          </a:p>
        </p:txBody>
      </p:sp>
    </p:spTree>
    <p:extLst>
      <p:ext uri="{BB962C8B-B14F-4D97-AF65-F5344CB8AC3E}">
        <p14:creationId xmlns:p14="http://schemas.microsoft.com/office/powerpoint/2010/main" val="34904364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u="sng" kern="1200" dirty="0" smtClean="0">
                <a:solidFill>
                  <a:schemeClr val="tx1"/>
                </a:solidFill>
                <a:effectLst/>
                <a:latin typeface="Arial" charset="0"/>
                <a:ea typeface="+mn-ea"/>
                <a:cs typeface="+mn-cs"/>
              </a:rPr>
              <a:t>Objectives:</a:t>
            </a:r>
            <a:endParaRPr lang="en-GB" sz="1200" kern="1200" dirty="0" smtClean="0">
              <a:solidFill>
                <a:schemeClr val="tx1"/>
              </a:solidFill>
              <a:effectLst/>
              <a:latin typeface="Arial" charset="0"/>
              <a:ea typeface="+mn-ea"/>
              <a:cs typeface="+mn-cs"/>
            </a:endParaRPr>
          </a:p>
          <a:p>
            <a:r>
              <a:rPr lang="en-GB" sz="1200" b="1" u="none" strike="noStrike" kern="1200" dirty="0" smtClean="0">
                <a:solidFill>
                  <a:schemeClr val="tx1"/>
                </a:solidFill>
                <a:effectLst/>
                <a:latin typeface="Arial" charset="0"/>
                <a:ea typeface="+mn-ea"/>
                <a:cs typeface="+mn-cs"/>
              </a:rPr>
              <a:t> </a:t>
            </a:r>
            <a:endParaRPr lang="en-GB" sz="1200" kern="1200" dirty="0" smtClean="0">
              <a:solidFill>
                <a:schemeClr val="tx1"/>
              </a:solidFill>
              <a:effectLst/>
              <a:latin typeface="Arial" charset="0"/>
              <a:ea typeface="+mn-ea"/>
              <a:cs typeface="+mn-cs"/>
            </a:endParaRPr>
          </a:p>
          <a:p>
            <a:pPr lvl="0"/>
            <a:r>
              <a:rPr lang="en-GB" sz="1200" kern="1200" dirty="0" smtClean="0">
                <a:solidFill>
                  <a:schemeClr val="tx1"/>
                </a:solidFill>
                <a:effectLst/>
                <a:latin typeface="Arial" charset="0"/>
                <a:ea typeface="+mn-ea"/>
                <a:cs typeface="+mn-cs"/>
              </a:rPr>
              <a:t>Assess and document achievements /shortcomings (what has been achieved? What has not? What could have been done better?); what has worked well? What have been the main challenges and limitations? What have been the impacts (intended and unintended)?</a:t>
            </a:r>
          </a:p>
          <a:p>
            <a:pPr lvl="0"/>
            <a:r>
              <a:rPr lang="en-GB" sz="1200" kern="1200" dirty="0" smtClean="0">
                <a:solidFill>
                  <a:schemeClr val="tx1"/>
                </a:solidFill>
                <a:effectLst/>
                <a:latin typeface="Arial" charset="0"/>
                <a:ea typeface="+mn-ea"/>
                <a:cs typeface="+mn-cs"/>
              </a:rPr>
              <a:t>Draw lessons (what has been learnt?); </a:t>
            </a:r>
          </a:p>
          <a:p>
            <a:pPr lvl="0"/>
            <a:r>
              <a:rPr lang="en-GB" sz="1200" kern="1200" dirty="0" smtClean="0">
                <a:solidFill>
                  <a:schemeClr val="tx1"/>
                </a:solidFill>
                <a:effectLst/>
                <a:latin typeface="Arial" charset="0"/>
                <a:ea typeface="+mn-ea"/>
                <a:cs typeface="+mn-cs"/>
              </a:rPr>
              <a:t>Assess changes in the global context (including the evolution of global timber trade flows, international policies on forests, drivers of deforestation and other policy initiatives complementing the AP) and how they affect the relevance and the implementation of the Action Plan. </a:t>
            </a:r>
          </a:p>
          <a:p>
            <a:pPr lvl="0"/>
            <a:r>
              <a:rPr lang="en-GB" sz="1200" kern="1200" dirty="0" smtClean="0">
                <a:solidFill>
                  <a:schemeClr val="tx1"/>
                </a:solidFill>
                <a:effectLst/>
                <a:latin typeface="Arial" charset="0"/>
                <a:ea typeface="+mn-ea"/>
                <a:cs typeface="+mn-cs"/>
              </a:rPr>
              <a:t>Guide future EU efforts on forest law enforcement, governance and trade (What is the way forward?), based also on the changing international context.</a:t>
            </a:r>
          </a:p>
          <a:p>
            <a:endParaRPr lang="en-GB" dirty="0"/>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3</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The review will cover the first 10 years of implementation (2004-2013).  </a:t>
            </a:r>
          </a:p>
          <a:p>
            <a:r>
              <a:rPr lang="en-GB" sz="1200" kern="1200" dirty="0" smtClean="0">
                <a:solidFill>
                  <a:schemeClr val="tx1"/>
                </a:solidFill>
                <a:effectLst/>
                <a:latin typeface="Arial" charset="0"/>
                <a:ea typeface="+mn-ea"/>
                <a:cs typeface="+mn-cs"/>
              </a:rPr>
              <a:t>The review will aim at covering all actions under the EU FLEGT AP, by EU institutions, Member States, partner countries, including efforts by state and non-state actors and international organizations.  It will look at the seven areas of the Action Plan and their interrelationships. Particular attention will be dedicated to the Voluntary Partnership Agreements (VPAs). </a:t>
            </a:r>
          </a:p>
          <a:p>
            <a:r>
              <a:rPr lang="en-GB" sz="1200" kern="1200" dirty="0" smtClean="0">
                <a:solidFill>
                  <a:schemeClr val="tx1"/>
                </a:solidFill>
                <a:effectLst/>
                <a:latin typeface="Arial" charset="0"/>
                <a:ea typeface="+mn-ea"/>
                <a:cs typeface="+mn-cs"/>
              </a:rPr>
              <a:t>The review will look both at action in the EU and other consumer markets and in producer countries (including VPA and non-VPA countries).</a:t>
            </a:r>
          </a:p>
          <a:p>
            <a:r>
              <a:rPr lang="en-GB" sz="1200" kern="1200" dirty="0" smtClean="0">
                <a:solidFill>
                  <a:schemeClr val="tx1"/>
                </a:solidFill>
                <a:effectLst/>
                <a:latin typeface="Arial" charset="0"/>
                <a:ea typeface="+mn-ea"/>
                <a:cs typeface="+mn-cs"/>
              </a:rPr>
              <a:t>A separate and parallel review will be carried out of the EU Timber Regulation and these two exercises will be closely coordinated.  </a:t>
            </a:r>
          </a:p>
          <a:p>
            <a:r>
              <a:rPr lang="en-GB" sz="1200" kern="1200" dirty="0" smtClean="0">
                <a:solidFill>
                  <a:schemeClr val="tx1"/>
                </a:solidFill>
                <a:effectLst/>
                <a:latin typeface="Arial" charset="0"/>
                <a:ea typeface="+mn-ea"/>
                <a:cs typeface="+mn-cs"/>
              </a:rPr>
              <a:t>As of December 2013, VPAs have been concluded with 6 countries and are in negotiation with 9 other countries.  Around 15 other countries have expressed strong interest in FLEGT and have benefitted from specific activities (information, awareness raising, stakeholder consultations, …).</a:t>
            </a:r>
          </a:p>
          <a:p>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The measures proposed are structured in seven areas: </a:t>
            </a:r>
          </a:p>
          <a:p>
            <a:pPr marL="228600" indent="-228600">
              <a:buAutoNum type="arabicParenR"/>
            </a:pPr>
            <a:r>
              <a:rPr lang="en-GB" sz="1200" kern="1200" dirty="0" smtClean="0">
                <a:solidFill>
                  <a:schemeClr val="tx1"/>
                </a:solidFill>
                <a:effectLst/>
                <a:latin typeface="Arial" charset="0"/>
                <a:ea typeface="+mn-ea"/>
                <a:cs typeface="+mn-cs"/>
              </a:rPr>
              <a:t>support to timber producing countries (development cooperation); </a:t>
            </a:r>
          </a:p>
          <a:p>
            <a:pPr marL="228600" indent="-228600">
              <a:buAutoNum type="arabicParenR"/>
            </a:pPr>
            <a:r>
              <a:rPr lang="en-GB" sz="1200" kern="1200" dirty="0" smtClean="0">
                <a:solidFill>
                  <a:schemeClr val="tx1"/>
                </a:solidFill>
                <a:effectLst/>
                <a:latin typeface="Arial" charset="0"/>
                <a:ea typeface="+mn-ea"/>
                <a:cs typeface="+mn-cs"/>
              </a:rPr>
              <a:t>2) trade in timber including the introduction of a voluntary licensing scheme and reviewing options for legislation to control the imports of illegally produced timber into the EU; </a:t>
            </a:r>
          </a:p>
          <a:p>
            <a:pPr marL="228600" indent="-228600">
              <a:buAutoNum type="arabicParenR"/>
            </a:pPr>
            <a:r>
              <a:rPr lang="en-GB" sz="1200" kern="1200" dirty="0" smtClean="0">
                <a:solidFill>
                  <a:schemeClr val="tx1"/>
                </a:solidFill>
                <a:effectLst/>
                <a:latin typeface="Arial" charset="0"/>
                <a:ea typeface="+mn-ea"/>
                <a:cs typeface="+mn-cs"/>
              </a:rPr>
              <a:t>public procurement; </a:t>
            </a:r>
          </a:p>
          <a:p>
            <a:pPr marL="228600" indent="-228600">
              <a:buAutoNum type="arabicParenR"/>
            </a:pPr>
            <a:r>
              <a:rPr lang="en-GB" sz="1200" kern="1200" dirty="0" smtClean="0">
                <a:solidFill>
                  <a:schemeClr val="tx1"/>
                </a:solidFill>
                <a:effectLst/>
                <a:latin typeface="Arial" charset="0"/>
                <a:ea typeface="+mn-ea"/>
                <a:cs typeface="+mn-cs"/>
              </a:rPr>
              <a:t>private sector initiatives; </a:t>
            </a:r>
          </a:p>
          <a:p>
            <a:pPr marL="228600" indent="-228600">
              <a:buAutoNum type="arabicParenR"/>
            </a:pPr>
            <a:r>
              <a:rPr lang="en-GB" sz="1200" kern="1200" dirty="0" smtClean="0">
                <a:solidFill>
                  <a:schemeClr val="tx1"/>
                </a:solidFill>
                <a:effectLst/>
                <a:latin typeface="Arial" charset="0"/>
                <a:ea typeface="+mn-ea"/>
                <a:cs typeface="+mn-cs"/>
              </a:rPr>
              <a:t>financing and investment safeguards and due diligence; </a:t>
            </a:r>
          </a:p>
          <a:p>
            <a:pPr marL="228600" indent="-228600">
              <a:buAutoNum type="arabicParenR"/>
            </a:pPr>
            <a:r>
              <a:rPr lang="en-GB" sz="1200" kern="1200" dirty="0" smtClean="0">
                <a:solidFill>
                  <a:schemeClr val="tx1"/>
                </a:solidFill>
                <a:effectLst/>
                <a:latin typeface="Arial" charset="0"/>
                <a:ea typeface="+mn-ea"/>
                <a:cs typeface="+mn-cs"/>
              </a:rPr>
              <a:t>supporting the AP with existing legislative instruments on money laundering, on trade in endangered species (CITES) and others; </a:t>
            </a:r>
          </a:p>
          <a:p>
            <a:pPr marL="228600" indent="-228600">
              <a:buAutoNum type="arabicParenR"/>
            </a:pPr>
            <a:r>
              <a:rPr lang="en-GB" sz="1200" kern="1200" dirty="0" smtClean="0">
                <a:solidFill>
                  <a:schemeClr val="tx1"/>
                </a:solidFill>
                <a:effectLst/>
                <a:latin typeface="Arial" charset="0"/>
                <a:ea typeface="+mn-ea"/>
                <a:cs typeface="+mn-cs"/>
              </a:rPr>
              <a:t>conflict timber.  </a:t>
            </a:r>
          </a:p>
          <a:p>
            <a:r>
              <a:rPr lang="en-GB" sz="1200" kern="1200" dirty="0" smtClean="0">
                <a:solidFill>
                  <a:schemeClr val="tx1"/>
                </a:solidFill>
                <a:effectLst/>
                <a:latin typeface="Arial" charset="0"/>
                <a:ea typeface="+mn-ea"/>
                <a:cs typeface="+mn-cs"/>
              </a:rPr>
              <a:t>  “Timber” refers to structural wood: FLEGT, and notably the EU Timber Regulation cover timber and a broader range of wood and wood-based products.</a:t>
            </a:r>
          </a:p>
          <a:p>
            <a:r>
              <a:rPr lang="en-GB" sz="1200" kern="1200" dirty="0" smtClean="0">
                <a:solidFill>
                  <a:schemeClr val="tx1"/>
                </a:solidFill>
                <a:effectLst/>
                <a:latin typeface="Arial" charset="0"/>
                <a:ea typeface="+mn-ea"/>
                <a:cs typeface="+mn-cs"/>
              </a:rPr>
              <a:t> </a:t>
            </a:r>
          </a:p>
          <a:p>
            <a:endParaRPr lang="en-GB" sz="1200" kern="1200" dirty="0" smtClean="0">
              <a:solidFill>
                <a:schemeClr val="tx1"/>
              </a:solidFill>
              <a:effectLst/>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4</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Arial" charset="0"/>
                <a:ea typeface="+mn-ea"/>
                <a:cs typeface="+mn-cs"/>
              </a:rPr>
              <a:t>Relevance </a:t>
            </a:r>
          </a:p>
          <a:p>
            <a:r>
              <a:rPr lang="en-GB" sz="1200" kern="1200" dirty="0" smtClean="0">
                <a:solidFill>
                  <a:schemeClr val="tx1"/>
                </a:solidFill>
                <a:effectLst/>
                <a:latin typeface="Arial" charset="0"/>
                <a:ea typeface="+mn-ea"/>
                <a:cs typeface="+mn-cs"/>
              </a:rPr>
              <a:t>Extent to which the objectives of the development intervention are consistent with beneficiaries’ requirements, country needs, global priorities and partners’ and EC’s policies.</a:t>
            </a:r>
            <a:endParaRPr lang="fr-BE" sz="1200" kern="1200" dirty="0" smtClean="0">
              <a:solidFill>
                <a:schemeClr val="tx1"/>
              </a:solidFill>
              <a:effectLst/>
              <a:latin typeface="Arial" charset="0"/>
              <a:ea typeface="+mn-ea"/>
              <a:cs typeface="+mn-cs"/>
            </a:endParaRPr>
          </a:p>
          <a:p>
            <a:endParaRPr lang="en-GB"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p>
          <a:p>
            <a:r>
              <a:rPr lang="en-GB" sz="1200" i="1" kern="1200" dirty="0" smtClean="0">
                <a:solidFill>
                  <a:schemeClr val="tx1"/>
                </a:solidFill>
                <a:effectLst/>
                <a:latin typeface="Arial" charset="0"/>
                <a:ea typeface="+mn-ea"/>
                <a:cs typeface="+mn-cs"/>
              </a:rPr>
              <a:t>- To what extent are the objectives, the approach, the structure and the measures proposed by the FLEGT AP appropriate to achieve its objectives; to what extent are they consistent with- and do they support EU policies, interests and global priorities?</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To what extent are the assumptions underlying the FLEGT AP still valid or need to be reviewed (legality as a stepping stone to sustainability; illegal logging as a major driver of deforestation; interest for the EU market as a driver for broad-based governance and law reforms in producer countries; the VPA as a process for these intended long-term changes )? </a:t>
            </a:r>
            <a:endParaRPr lang="en-GB" sz="1200" kern="1200" dirty="0" smtClean="0">
              <a:solidFill>
                <a:schemeClr val="tx1"/>
              </a:solidFill>
              <a:effectLst/>
              <a:latin typeface="Arial" charset="0"/>
              <a:ea typeface="+mn-ea"/>
              <a:cs typeface="+mn-cs"/>
            </a:endParaRPr>
          </a:p>
          <a:p>
            <a:r>
              <a:rPr lang="en-GB" sz="1200" b="1" kern="1200" dirty="0" smtClean="0">
                <a:solidFill>
                  <a:schemeClr val="tx1"/>
                </a:solidFill>
                <a:effectLst/>
                <a:latin typeface="Arial" charset="0"/>
                <a:ea typeface="+mn-ea"/>
                <a:cs typeface="+mn-cs"/>
              </a:rPr>
              <a:t>Effectiveness:</a:t>
            </a:r>
            <a:r>
              <a:rPr lang="en-GB" sz="1200" kern="1200" dirty="0" smtClean="0">
                <a:solidFill>
                  <a:schemeClr val="tx1"/>
                </a:solidFill>
                <a:effectLst/>
                <a:latin typeface="Arial" charset="0"/>
                <a:ea typeface="+mn-ea"/>
                <a:cs typeface="+mn-cs"/>
              </a:rPr>
              <a:t>  </a:t>
            </a:r>
          </a:p>
          <a:p>
            <a:r>
              <a:rPr lang="en-GB" sz="1200" kern="1200" dirty="0" smtClean="0">
                <a:solidFill>
                  <a:schemeClr val="tx1"/>
                </a:solidFill>
                <a:effectLst/>
                <a:latin typeface="Arial" charset="0"/>
                <a:ea typeface="+mn-ea"/>
                <a:cs typeface="+mn-cs"/>
              </a:rPr>
              <a:t>Extent to which the development intervention’s objectives were achieved, or are expected to be achieved, taking into account their relative importance.</a:t>
            </a:r>
            <a:endParaRPr lang="fr-BE" sz="1200" kern="1200" dirty="0" smtClean="0">
              <a:solidFill>
                <a:schemeClr val="tx1"/>
              </a:solidFill>
              <a:effectLst/>
              <a:latin typeface="Arial" charset="0"/>
              <a:ea typeface="+mn-ea"/>
              <a:cs typeface="+mn-cs"/>
            </a:endParaRPr>
          </a:p>
          <a:p>
            <a:endParaRPr lang="en-GB"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r>
              <a:rPr lang="en-GB" sz="1200" i="1" kern="1200" dirty="0" smtClean="0">
                <a:solidFill>
                  <a:schemeClr val="tx1"/>
                </a:solidFill>
                <a:effectLst/>
                <a:latin typeface="Arial" charset="0"/>
                <a:ea typeface="+mn-ea"/>
                <a:cs typeface="+mn-cs"/>
              </a:rPr>
              <a:t>What has been achieved:   assess and document the achievements under the seven components of the AP, using both quantitative and qualitative criteria.</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To what extent have the actions undertaken under the different areas of the EU FLEGT AP contributed towards reducing illegal logging and the associated trade, and improving  forest governance and law enforcement? (also covering possible unintended effects/outcomes)</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In those countries in which the EU/Commission has supported the largest efforts on FLEGT, to what extent have those efforts affected forest governance, the illegal logging and the volume, value and direction of associated trade?</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Can or could similar changes have been achieved without EU action, or did EU action make a difference? (EU added value).</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To what extent have external factors /other policy initiatives (such as changes in trade patterns and political context) influenced the effectiveness of the FLEGT AP?</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To what extent has the FLEGT AP contribute to alleviate poverty and/or to promote human rights and transparency in timber partner countries</a:t>
            </a:r>
            <a:endParaRPr lang="en-GB" sz="1200" kern="1200" dirty="0" smtClean="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5</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Arial" charset="0"/>
                <a:ea typeface="+mn-ea"/>
                <a:cs typeface="+mn-cs"/>
              </a:rPr>
              <a:t>Efficiency:</a:t>
            </a:r>
            <a:r>
              <a:rPr lang="en-GB" sz="1200" kern="1200" dirty="0" smtClean="0">
                <a:solidFill>
                  <a:schemeClr val="tx1"/>
                </a:solidFill>
                <a:effectLst/>
                <a:latin typeface="Arial" charset="0"/>
                <a:ea typeface="+mn-ea"/>
                <a:cs typeface="+mn-cs"/>
              </a:rPr>
              <a:t> </a:t>
            </a:r>
          </a:p>
          <a:p>
            <a:r>
              <a:rPr lang="en-GB" sz="1200" b="1" kern="1200" dirty="0" smtClean="0">
                <a:solidFill>
                  <a:schemeClr val="tx1"/>
                </a:solidFill>
                <a:effectLst/>
                <a:latin typeface="Arial" charset="0"/>
                <a:ea typeface="+mn-ea"/>
                <a:cs typeface="+mn-cs"/>
              </a:rPr>
              <a:t>Efficiency:</a:t>
            </a:r>
            <a:r>
              <a:rPr lang="en-GB" sz="1200" kern="1200" dirty="0" smtClean="0">
                <a:solidFill>
                  <a:schemeClr val="tx1"/>
                </a:solidFill>
                <a:effectLst/>
                <a:latin typeface="Arial" charset="0"/>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Extent to which the outputs and/or desired effects have been achieved with the lowest possible use of resources/inputs (funds, expertise, time, administrative costs, etc.</a:t>
            </a:r>
            <a:endParaRPr lang="fr-BE" sz="1200" kern="1200" dirty="0" smtClean="0">
              <a:solidFill>
                <a:schemeClr val="tx1"/>
              </a:solidFill>
              <a:effectLst/>
              <a:latin typeface="Arial" charset="0"/>
              <a:ea typeface="+mn-ea"/>
              <a:cs typeface="+mn-cs"/>
            </a:endParaRPr>
          </a:p>
          <a:p>
            <a:endParaRPr lang="en-GB"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r>
              <a:rPr lang="en-GB" sz="1200" i="1" kern="1200" dirty="0" smtClean="0">
                <a:solidFill>
                  <a:schemeClr val="tx1"/>
                </a:solidFill>
                <a:effectLst/>
                <a:latin typeface="Arial" charset="0"/>
                <a:ea typeface="+mn-ea"/>
                <a:cs typeface="+mn-cs"/>
              </a:rPr>
              <a:t>to what extent have EU efforts under the EU FLEGT AP been cost effective?</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What resources (financial, human, institutional, and political) have been used?  To what extent have these resources been used / or could have generated similar effects at a lower cost?  </a:t>
            </a:r>
            <a:endParaRPr lang="en-GB" sz="1200" kern="1200" dirty="0" smtClean="0">
              <a:solidFill>
                <a:schemeClr val="tx1"/>
              </a:solidFill>
              <a:effectLst/>
              <a:latin typeface="Arial" charset="0"/>
              <a:ea typeface="+mn-ea"/>
              <a:cs typeface="+mn-cs"/>
            </a:endParaRPr>
          </a:p>
          <a:p>
            <a:endParaRPr lang="en-GB" dirty="0" smtClean="0"/>
          </a:p>
          <a:p>
            <a:endParaRPr lang="en-GB"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r>
              <a:rPr lang="en-GB" sz="1200" i="1" kern="1200" dirty="0" smtClean="0">
                <a:solidFill>
                  <a:schemeClr val="tx1"/>
                </a:solidFill>
                <a:effectLst/>
                <a:latin typeface="Arial" charset="0"/>
                <a:ea typeface="+mn-ea"/>
                <a:cs typeface="+mn-cs"/>
              </a:rPr>
              <a:t>to what extent have EU efforts under the EU FLEGT AP been cost effective?</a:t>
            </a:r>
            <a:endParaRPr lang="en-GB"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What resources (financial, human, institutional, and political) have been used?  To what extent have these resources been used / or could have generated similar effects at a lower cost?  </a:t>
            </a:r>
            <a:endParaRPr lang="en-GB"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Extent to which the objectives of the development intervention are consistent with beneficiaries’ requirements, country needs, global priorities and partners’ and EC’s policies.</a:t>
            </a:r>
          </a:p>
          <a:p>
            <a:r>
              <a:rPr lang="en-GB" sz="1200" kern="1200" dirty="0" smtClean="0">
                <a:solidFill>
                  <a:schemeClr val="tx1"/>
                </a:solidFill>
                <a:effectLst/>
                <a:latin typeface="Arial" charset="0"/>
                <a:ea typeface="+mn-ea"/>
                <a:cs typeface="+mn-cs"/>
              </a:rPr>
              <a:t>Extent to which the development intervention’s objectives were achieved, or are expected to be achieved, taking into account their relative importance.</a:t>
            </a:r>
          </a:p>
          <a:p>
            <a:r>
              <a:rPr lang="en-GB" sz="1200" kern="1200" dirty="0" smtClean="0">
                <a:solidFill>
                  <a:schemeClr val="tx1"/>
                </a:solidFill>
                <a:effectLst/>
                <a:latin typeface="Arial" charset="0"/>
                <a:ea typeface="+mn-ea"/>
                <a:cs typeface="+mn-cs"/>
              </a:rPr>
              <a:t>Extent to which the outputs and/or desired effects have been achieved with the lowest possible use of resources/inputs (funds, expertise, time, administrative costs, etc.</a:t>
            </a:r>
          </a:p>
          <a:p>
            <a:r>
              <a:rPr lang="en-GB" sz="1200" b="1" kern="1200" dirty="0" smtClean="0">
                <a:solidFill>
                  <a:schemeClr val="tx1"/>
                </a:solidFill>
                <a:effectLst/>
                <a:latin typeface="Arial" charset="0"/>
                <a:ea typeface="+mn-ea"/>
                <a:cs typeface="+mn-cs"/>
              </a:rPr>
              <a:t>Sustainability:</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To what extent have the actions undertaken under the EU FLEGT AP contributed towards reducing illegal logging and the associated trade, and improving  forest governance and law enforcement in such a way that these changes will last after the end of its implementation (whether or not the EU’s financial and technical assistance to the process continues)? </a:t>
            </a:r>
            <a:endParaRPr lang="fr-BE" sz="1200" kern="1200" dirty="0" smtClean="0">
              <a:solidFill>
                <a:schemeClr val="tx1"/>
              </a:solidFill>
              <a:effectLst/>
              <a:latin typeface="Arial" charset="0"/>
              <a:ea typeface="+mn-ea"/>
              <a:cs typeface="+mn-cs"/>
            </a:endParaRPr>
          </a:p>
          <a:p>
            <a:r>
              <a:rPr lang="en-GB" sz="1200" b="1" kern="1200" dirty="0" smtClean="0">
                <a:solidFill>
                  <a:schemeClr val="tx1"/>
                </a:solidFill>
                <a:effectLst/>
                <a:latin typeface="Arial" charset="0"/>
                <a:ea typeface="+mn-ea"/>
                <a:cs typeface="+mn-cs"/>
              </a:rPr>
              <a:t>Impact </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Positive and negative, primary and secondary long-term effects produced by the FLEGT AP, directly or indirectly, intended or unintended. </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To what extent has the EU FLEGT AP contributed to improve forest governance and law enforcement? </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To what extent has the EU FLEGT AP contributed to reduce illegal logging and the associated trade and has had impacts on deforestation and forest degradation?</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To what extent has the EU FLEGT AP had intended or unintended impacts in terms of poverty reduction and sustainable development?</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Extent to which the benefits from the development intervention continue after termination of the external intervention, or the probability that they continue in the long-term in a way that is resilient to risks</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endParaRPr lang="en-GB" sz="1200" kern="1200" dirty="0" smtClean="0">
              <a:solidFill>
                <a:schemeClr val="tx1"/>
              </a:solidFill>
              <a:effectLst/>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6</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Arial" charset="0"/>
                <a:ea typeface="+mn-ea"/>
                <a:cs typeface="+mn-cs"/>
              </a:rPr>
              <a:t>Innovativeness and </a:t>
            </a:r>
            <a:r>
              <a:rPr lang="en-GB" sz="1200" b="1" kern="1200" dirty="0" err="1" smtClean="0">
                <a:solidFill>
                  <a:schemeClr val="tx1"/>
                </a:solidFill>
                <a:effectLst/>
                <a:latin typeface="Arial" charset="0"/>
                <a:ea typeface="+mn-ea"/>
                <a:cs typeface="+mn-cs"/>
              </a:rPr>
              <a:t>Replicability</a:t>
            </a:r>
            <a:r>
              <a:rPr lang="en-GB" sz="1200" b="1" kern="1200" dirty="0" smtClean="0">
                <a:solidFill>
                  <a:schemeClr val="tx1"/>
                </a:solidFill>
                <a:effectLst/>
                <a:latin typeface="Arial" charset="0"/>
                <a:ea typeface="+mn-ea"/>
                <a:cs typeface="+mn-cs"/>
              </a:rPr>
              <a:t>:</a:t>
            </a:r>
            <a:endParaRPr lang="fr-BE"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To what extent has the FLEGT AP introduced innovative approaches  and/or new standards in the way we deal with illegal logging and broader natural resource governance issues.  To what extent can the approach and/or model, or some of their elements,  be applied to other areas or commodities. </a:t>
            </a:r>
            <a:endParaRPr lang="fr-BE" sz="1200" kern="1200" dirty="0" smtClean="0">
              <a:solidFill>
                <a:schemeClr val="tx1"/>
              </a:solidFill>
              <a:effectLst/>
              <a:latin typeface="Arial" charset="0"/>
              <a:ea typeface="+mn-ea"/>
              <a:cs typeface="+mn-cs"/>
            </a:endParaRPr>
          </a:p>
          <a:p>
            <a:r>
              <a:rPr lang="en-GB" sz="1200" b="1" kern="1200" dirty="0" smtClean="0">
                <a:solidFill>
                  <a:schemeClr val="tx1"/>
                </a:solidFill>
                <a:effectLst/>
                <a:latin typeface="Arial" charset="0"/>
                <a:ea typeface="+mn-ea"/>
                <a:cs typeface="+mn-cs"/>
              </a:rPr>
              <a:t>Question: should we also cover coherence? Added value?</a:t>
            </a:r>
            <a:endParaRPr lang="fr-BE" sz="1200" kern="1200" dirty="0" smtClean="0">
              <a:solidFill>
                <a:schemeClr val="tx1"/>
              </a:solidFill>
              <a:effectLst/>
              <a:latin typeface="Arial" charset="0"/>
              <a:ea typeface="+mn-ea"/>
              <a:cs typeface="+mn-cs"/>
            </a:endParaRPr>
          </a:p>
          <a:p>
            <a:r>
              <a:rPr lang="en-GB" sz="1200" b="1" kern="1200" dirty="0" smtClean="0">
                <a:solidFill>
                  <a:schemeClr val="tx1"/>
                </a:solidFill>
                <a:effectLst/>
                <a:latin typeface="Arial" charset="0"/>
                <a:ea typeface="+mn-ea"/>
                <a:cs typeface="+mn-cs"/>
              </a:rPr>
              <a:t>Coherence </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r>
              <a:rPr lang="en-GB" sz="1200" i="1" kern="1200" dirty="0" smtClean="0">
                <a:solidFill>
                  <a:schemeClr val="tx1"/>
                </a:solidFill>
                <a:effectLst/>
                <a:latin typeface="Arial" charset="0"/>
                <a:ea typeface="+mn-ea"/>
                <a:cs typeface="+mn-cs"/>
              </a:rPr>
              <a:t>Extent to which activities undertaken allow the European Union to achieve its development / environment policy objectives without internal contradiction or without contradiction with other Community policies.  (Extent to which they complement other initiatives in the same area). </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fr-BE" sz="1200" kern="1200" dirty="0" smtClean="0">
              <a:solidFill>
                <a:schemeClr val="tx1"/>
              </a:solidFill>
              <a:effectLst/>
              <a:latin typeface="Arial" charset="0"/>
              <a:ea typeface="+mn-ea"/>
              <a:cs typeface="+mn-cs"/>
            </a:endParaRPr>
          </a:p>
          <a:p>
            <a:r>
              <a:rPr lang="en-GB" sz="1200" b="1" kern="1200" dirty="0" smtClean="0">
                <a:solidFill>
                  <a:schemeClr val="tx1"/>
                </a:solidFill>
                <a:effectLst/>
                <a:latin typeface="Arial" charset="0"/>
                <a:ea typeface="+mn-ea"/>
                <a:cs typeface="+mn-cs"/>
              </a:rPr>
              <a:t>(Community value added </a:t>
            </a:r>
            <a:endParaRPr lang="fr-BE"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Extent to which the EU FLEGT AP adds benefits to what would have resulted from Member States’ interventions in the same context. )</a:t>
            </a:r>
            <a:endParaRPr lang="fr-BE" sz="120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7</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8</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9</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3B298C-EFF1-4B6D-B594-9B2D40065050}" type="slidenum">
              <a:rPr lang="en-GB" altLang="en-US" smtClean="0"/>
              <a:pPr/>
              <a:t>10</a:t>
            </a:fld>
            <a:endParaRPr lang="en-GB" altLang="en-US"/>
          </a:p>
        </p:txBody>
      </p:sp>
    </p:spTree>
    <p:extLst>
      <p:ext uri="{BB962C8B-B14F-4D97-AF65-F5344CB8AC3E}">
        <p14:creationId xmlns:p14="http://schemas.microsoft.com/office/powerpoint/2010/main" val="38214697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a:endParaRPr lang="en-US"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smtClean="0"/>
              <a:t>Click to edit Master title style</a:t>
            </a:r>
            <a:endParaRPr lang="en-GB" altLang="en-US"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smtClean="0"/>
              <a:t>Click to edit Master subtitle style</a:t>
            </a:r>
            <a:endParaRPr lang="en-GB" altLang="en-US" noProof="0" smtClean="0"/>
          </a:p>
        </p:txBody>
      </p:sp>
      <p:sp>
        <p:nvSpPr>
          <p:cNvPr id="7" name="Rectangle 6"/>
          <p:cNvSpPr>
            <a:spLocks noGrp="1" noChangeArrowheads="1"/>
          </p:cNvSpPr>
          <p:nvPr>
            <p:ph type="dt" sz="half"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b="1">
                <a:solidFill>
                  <a:schemeClr val="bg1"/>
                </a:solidFill>
                <a:latin typeface="Verdana" pitchFamily="34" charset="0"/>
              </a:defRPr>
            </a:lvl1pPr>
          </a:lstStyle>
          <a:p>
            <a:endParaRPr lang="en-GB" altLang="en-US"/>
          </a:p>
        </p:txBody>
      </p:sp>
      <p:sp>
        <p:nvSpPr>
          <p:cNvPr id="8" name="Rectangle 7"/>
          <p:cNvSpPr>
            <a:spLocks noGrp="1" noChangeArrowheads="1"/>
          </p:cNvSpPr>
          <p:nvPr>
            <p:ph type="ftr"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1"/>
                </a:solidFill>
                <a:latin typeface="Verdana" pitchFamily="34" charset="0"/>
              </a:defRPr>
            </a:lvl1pPr>
          </a:lstStyle>
          <a:p>
            <a:endParaRPr lang="en-GB" altLang="en-US"/>
          </a:p>
        </p:txBody>
      </p:sp>
      <p:sp>
        <p:nvSpPr>
          <p:cNvPr id="9" name="Rectangle 8"/>
          <p:cNvSpPr>
            <a:spLocks noGrp="1" noChangeArrowheads="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1"/>
                </a:solidFill>
                <a:latin typeface="Verdana" pitchFamily="34" charset="0"/>
              </a:defRPr>
            </a:lvl1pPr>
          </a:lstStyle>
          <a:p>
            <a:fld id="{9167831B-AE53-41FB-ACE5-7E02968EB39B}"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E9DF5F1D-A9FD-4FEB-99D0-03F11F76816C}" type="slidenum">
              <a:rPr lang="en-GB" altLang="en-US"/>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168E32FA-76B6-4D86-94BD-822D644C6DB0}" type="slidenum">
              <a:rPr lang="en-GB" altLang="en-US"/>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2BE0028-01CB-4D46-9EBE-85484C84F660}" type="slidenum">
              <a:rPr lang="en-GB" altLang="en-US"/>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49E94D53-93D5-4EA3-A9CA-B66D54F77980}" type="slidenum">
              <a:rPr lang="en-GB" altLang="en-US"/>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GB" altLang="en-US"/>
          </a:p>
        </p:txBody>
      </p:sp>
      <p:sp>
        <p:nvSpPr>
          <p:cNvPr id="6" name="Rectangle 5"/>
          <p:cNvSpPr>
            <a:spLocks noGrp="1" noChangeArrowheads="1"/>
          </p:cNvSpPr>
          <p:nvPr>
            <p:ph type="ftr" sz="quarter" idx="11"/>
          </p:nvPr>
        </p:nvSpPr>
        <p:spPr>
          <a:ln/>
        </p:spPr>
        <p:txBody>
          <a:bodyPr/>
          <a:lstStyle>
            <a:lvl1pPr>
              <a:defRPr/>
            </a:lvl1pPr>
          </a:lstStyle>
          <a:p>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0F3E9DF6-ADF7-4434-B873-DACF2E6351CD}" type="slidenum">
              <a:rPr lang="en-GB" altLang="en-US"/>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GB" altLang="en-US"/>
          </a:p>
        </p:txBody>
      </p:sp>
      <p:sp>
        <p:nvSpPr>
          <p:cNvPr id="8" name="Rectangle 5"/>
          <p:cNvSpPr>
            <a:spLocks noGrp="1" noChangeArrowheads="1"/>
          </p:cNvSpPr>
          <p:nvPr>
            <p:ph type="ftr" sz="quarter" idx="11"/>
          </p:nvPr>
        </p:nvSpPr>
        <p:spPr>
          <a:ln/>
        </p:spPr>
        <p:txBody>
          <a:bodyPr/>
          <a:lstStyle>
            <a:lvl1pPr>
              <a:defRPr/>
            </a:lvl1pPr>
          </a:lstStyle>
          <a:p>
            <a:endParaRPr lang="en-GB" altLang="en-US"/>
          </a:p>
        </p:txBody>
      </p:sp>
      <p:sp>
        <p:nvSpPr>
          <p:cNvPr id="9" name="Rectangle 6"/>
          <p:cNvSpPr>
            <a:spLocks noGrp="1" noChangeArrowheads="1"/>
          </p:cNvSpPr>
          <p:nvPr>
            <p:ph type="sldNum" sz="quarter" idx="12"/>
          </p:nvPr>
        </p:nvSpPr>
        <p:spPr>
          <a:ln/>
        </p:spPr>
        <p:txBody>
          <a:bodyPr/>
          <a:lstStyle>
            <a:lvl1pPr>
              <a:defRPr/>
            </a:lvl1pPr>
          </a:lstStyle>
          <a:p>
            <a:fld id="{1266841E-56CC-4522-97D5-34466F761C9E}" type="slidenum">
              <a:rPr lang="en-GB" altLang="en-US"/>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GB" altLang="en-US"/>
          </a:p>
        </p:txBody>
      </p:sp>
      <p:sp>
        <p:nvSpPr>
          <p:cNvPr id="4" name="Rectangle 5"/>
          <p:cNvSpPr>
            <a:spLocks noGrp="1" noChangeArrowheads="1"/>
          </p:cNvSpPr>
          <p:nvPr>
            <p:ph type="ftr" sz="quarter" idx="11"/>
          </p:nvPr>
        </p:nvSpPr>
        <p:spPr>
          <a:ln/>
        </p:spPr>
        <p:txBody>
          <a:bodyPr/>
          <a:lstStyle>
            <a:lvl1pPr>
              <a:defRPr/>
            </a:lvl1pPr>
          </a:lstStyle>
          <a:p>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56EDCEF2-42C0-4E35-A7E4-FE74EB63EE05}" type="slidenum">
              <a:rPr lang="en-GB" altLang="en-US"/>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GB" altLang="en-US"/>
          </a:p>
        </p:txBody>
      </p:sp>
      <p:sp>
        <p:nvSpPr>
          <p:cNvPr id="3" name="Rectangle 5"/>
          <p:cNvSpPr>
            <a:spLocks noGrp="1" noChangeArrowheads="1"/>
          </p:cNvSpPr>
          <p:nvPr>
            <p:ph type="ftr" sz="quarter" idx="11"/>
          </p:nvPr>
        </p:nvSpPr>
        <p:spPr>
          <a:ln/>
        </p:spPr>
        <p:txBody>
          <a:bodyPr/>
          <a:lstStyle>
            <a:lvl1pPr>
              <a:defRPr/>
            </a:lvl1pPr>
          </a:lstStyle>
          <a:p>
            <a:endParaRPr lang="en-GB" altLang="en-US"/>
          </a:p>
        </p:txBody>
      </p:sp>
      <p:sp>
        <p:nvSpPr>
          <p:cNvPr id="4" name="Rectangle 6"/>
          <p:cNvSpPr>
            <a:spLocks noGrp="1" noChangeArrowheads="1"/>
          </p:cNvSpPr>
          <p:nvPr>
            <p:ph type="sldNum" sz="quarter" idx="12"/>
          </p:nvPr>
        </p:nvSpPr>
        <p:spPr>
          <a:ln/>
        </p:spPr>
        <p:txBody>
          <a:bodyPr/>
          <a:lstStyle>
            <a:lvl1pPr>
              <a:defRPr/>
            </a:lvl1pPr>
          </a:lstStyle>
          <a:p>
            <a:fld id="{20EADAD4-AF30-419B-9B48-A5346DDA36F1}" type="slidenum">
              <a:rPr lang="en-GB" altLang="en-US"/>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GB" altLang="en-US"/>
          </a:p>
        </p:txBody>
      </p:sp>
      <p:sp>
        <p:nvSpPr>
          <p:cNvPr id="6" name="Rectangle 5"/>
          <p:cNvSpPr>
            <a:spLocks noGrp="1" noChangeArrowheads="1"/>
          </p:cNvSpPr>
          <p:nvPr>
            <p:ph type="ftr" sz="quarter" idx="11"/>
          </p:nvPr>
        </p:nvSpPr>
        <p:spPr>
          <a:ln/>
        </p:spPr>
        <p:txBody>
          <a:bodyPr/>
          <a:lstStyle>
            <a:lvl1pPr>
              <a:defRPr/>
            </a:lvl1pPr>
          </a:lstStyle>
          <a:p>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CFE18A37-EC70-4BE5-BDA3-FE7151739A72}" type="slidenum">
              <a:rPr lang="en-GB" altLang="en-US"/>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GB" altLang="en-US"/>
          </a:p>
        </p:txBody>
      </p:sp>
      <p:sp>
        <p:nvSpPr>
          <p:cNvPr id="6" name="Rectangle 5"/>
          <p:cNvSpPr>
            <a:spLocks noGrp="1" noChangeArrowheads="1"/>
          </p:cNvSpPr>
          <p:nvPr>
            <p:ph type="ftr" sz="quarter" idx="11"/>
          </p:nvPr>
        </p:nvSpPr>
        <p:spPr>
          <a:ln/>
        </p:spPr>
        <p:txBody>
          <a:bodyPr/>
          <a:lstStyle>
            <a:lvl1pPr>
              <a:defRPr/>
            </a:lvl1pPr>
          </a:lstStyle>
          <a:p>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9D601A2A-64DE-414A-AAD3-3A303DA543D6}" type="slidenum">
              <a:rPr lang="en-GB" altLang="en-US"/>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01A504FC-7F1A-476A-B42D-58594641593F}" type="slidenum">
              <a:rPr lang="en-GB" altLang="en-US"/>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endParaRPr lang="en-US" sz="180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a:endParaRPr lang="en-US" sz="1800">
              <a:solidFill>
                <a:srgbClr val="FFFFFF"/>
              </a:solidFill>
            </a:endParaRPr>
          </a:p>
        </p:txBody>
      </p:sp>
      <p:pic>
        <p:nvPicPr>
          <p:cNvPr id="1033" name="Picture 17" descr="LOGO CE_Vertical_EN_NEG_quadri_HR"/>
          <p:cNvPicPr>
            <a:picLocks noChangeAspect="1" noChangeArrowheads="1"/>
          </p:cNvPicPr>
          <p:nvPr/>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251520" y="2348880"/>
            <a:ext cx="8785225" cy="1439862"/>
          </a:xfrm>
        </p:spPr>
        <p:txBody>
          <a:bodyPr/>
          <a:lstStyle/>
          <a:p>
            <a:pPr algn="ctr"/>
            <a:r>
              <a:rPr lang="fr-BE" altLang="en-US" sz="6600" dirty="0" smtClean="0"/>
              <a:t/>
            </a:r>
            <a:br>
              <a:rPr lang="fr-BE" altLang="en-US" sz="6600" dirty="0" smtClean="0"/>
            </a:br>
            <a:r>
              <a:rPr lang="en-GB" sz="4000" dirty="0"/>
              <a:t>FLEGT Action Plan </a:t>
            </a:r>
            <a:r>
              <a:rPr lang="en-GB" sz="4000" dirty="0" smtClean="0"/>
              <a:t/>
            </a:r>
            <a:br>
              <a:rPr lang="en-GB" sz="4000" dirty="0" smtClean="0"/>
            </a:br>
            <a:r>
              <a:rPr lang="en-GB" sz="4000" dirty="0" smtClean="0"/>
              <a:t>implementation review</a:t>
            </a:r>
            <a:br>
              <a:rPr lang="en-GB" sz="4000" dirty="0" smtClean="0"/>
            </a:br>
            <a:r>
              <a:rPr lang="en-GB" sz="4000" dirty="0" smtClean="0"/>
              <a:t>2003-2013</a:t>
            </a:r>
            <a:r>
              <a:rPr lang="en-GB" sz="4000" dirty="0"/>
              <a:t/>
            </a:r>
            <a:br>
              <a:rPr lang="en-GB" sz="4000" dirty="0"/>
            </a:br>
            <a:endParaRPr lang="en-GB" altLang="en-US" sz="4000" dirty="0" smtClean="0"/>
          </a:p>
        </p:txBody>
      </p:sp>
      <p:sp>
        <p:nvSpPr>
          <p:cNvPr id="3075" name="Rectangle 6"/>
          <p:cNvSpPr>
            <a:spLocks noGrp="1" noChangeArrowheads="1"/>
          </p:cNvSpPr>
          <p:nvPr>
            <p:ph type="subTitle" idx="1"/>
          </p:nvPr>
        </p:nvSpPr>
        <p:spPr/>
        <p:txBody>
          <a:bodyPr/>
          <a:lstStyle/>
          <a:p>
            <a:pPr algn="ctr"/>
            <a:endParaRPr lang="en-GB" alt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smtClean="0"/>
              <a:t>Thanks</a:t>
            </a:r>
            <a:r>
              <a:rPr lang="fr-BE" dirty="0" smtClean="0"/>
              <a:t> for </a:t>
            </a:r>
            <a:r>
              <a:rPr lang="fr-BE" dirty="0" err="1" smtClean="0"/>
              <a:t>your</a:t>
            </a:r>
            <a:r>
              <a:rPr lang="fr-BE" dirty="0" smtClean="0"/>
              <a:t> attention</a:t>
            </a:r>
            <a:br>
              <a:rPr lang="fr-BE" dirty="0" smtClean="0"/>
            </a:br>
            <a:endParaRPr lang="en-GB" dirty="0"/>
          </a:p>
        </p:txBody>
      </p:sp>
      <p:sp>
        <p:nvSpPr>
          <p:cNvPr id="5" name="Content Placeholder 2"/>
          <p:cNvSpPr>
            <a:spLocks noGrp="1"/>
          </p:cNvSpPr>
          <p:nvPr>
            <p:ph idx="1"/>
          </p:nvPr>
        </p:nvSpPr>
        <p:spPr>
          <a:xfrm>
            <a:off x="467544" y="2204864"/>
            <a:ext cx="8229600" cy="3529013"/>
          </a:xfrm>
        </p:spPr>
        <p:txBody>
          <a:bodyPr/>
          <a:lstStyle/>
          <a:p>
            <a:pPr marL="457200" lvl="1" indent="0">
              <a:buNone/>
            </a:pPr>
            <a:r>
              <a:rPr lang="fr-BE" dirty="0" smtClean="0"/>
              <a:t>Questions </a:t>
            </a:r>
            <a:r>
              <a:rPr lang="fr-BE" dirty="0"/>
              <a:t>for discussion</a:t>
            </a:r>
            <a:endParaRPr lang="en-GB" dirty="0"/>
          </a:p>
          <a:p>
            <a:pPr marL="914400" lvl="1" indent="-457200">
              <a:buFont typeface="+mj-lt"/>
              <a:buAutoNum type="arabicPeriod"/>
            </a:pPr>
            <a:r>
              <a:rPr lang="en-US" altLang="en-US" dirty="0" smtClean="0"/>
              <a:t>Reactions?</a:t>
            </a:r>
          </a:p>
          <a:p>
            <a:pPr marL="914400" lvl="1" indent="-457200">
              <a:buFont typeface="+mj-lt"/>
              <a:buAutoNum type="arabicPeriod"/>
            </a:pPr>
            <a:r>
              <a:rPr lang="en-US" altLang="en-US" dirty="0" smtClean="0"/>
              <a:t>What would you see as the key evaluation question(s</a:t>
            </a:r>
            <a:r>
              <a:rPr lang="en-US" altLang="en-US" dirty="0" smtClean="0"/>
              <a:t>)?  Your specific points of interest or concer</a:t>
            </a:r>
            <a:r>
              <a:rPr lang="en-US" altLang="en-US" dirty="0" smtClean="0"/>
              <a:t>n?</a:t>
            </a:r>
            <a:endParaRPr lang="en-US" altLang="en-US" dirty="0" smtClean="0"/>
          </a:p>
          <a:p>
            <a:pPr marL="914400" lvl="1" indent="-457200">
              <a:buFont typeface="+mj-lt"/>
              <a:buAutoNum type="arabicPeriod"/>
            </a:pPr>
            <a:r>
              <a:rPr lang="en-US" altLang="en-US" dirty="0" smtClean="0"/>
              <a:t>Have you done review of the AP from your national perspective?  Owing to resource constraints, we will need to concentrate; would you want to support complementary work?  How </a:t>
            </a:r>
            <a:r>
              <a:rPr lang="en-US" altLang="en-US" dirty="0" smtClean="0"/>
              <a:t>can we collaborate to cover both EU and Member States actions?</a:t>
            </a:r>
          </a:p>
          <a:p>
            <a:pPr marL="914400" lvl="1" indent="-457200">
              <a:buFont typeface="+mj-lt"/>
              <a:buAutoNum type="arabicPeriod"/>
            </a:pPr>
            <a:r>
              <a:rPr lang="en-US" altLang="en-US" dirty="0" smtClean="0"/>
              <a:t>What risks and opportunities do you see in the review exercise?</a:t>
            </a:r>
          </a:p>
        </p:txBody>
      </p:sp>
    </p:spTree>
    <p:extLst>
      <p:ext uri="{BB962C8B-B14F-4D97-AF65-F5344CB8AC3E}">
        <p14:creationId xmlns:p14="http://schemas.microsoft.com/office/powerpoint/2010/main" val="1921386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96752"/>
            <a:ext cx="8229600" cy="936625"/>
          </a:xfrm>
        </p:spPr>
        <p:txBody>
          <a:bodyPr/>
          <a:lstStyle/>
          <a:p>
            <a:pPr algn="ctr"/>
            <a:r>
              <a:rPr lang="fr-BE" dirty="0" smtClean="0"/>
              <a:t>Background</a:t>
            </a:r>
            <a:endParaRPr lang="en-GB" dirty="0"/>
          </a:p>
        </p:txBody>
      </p:sp>
      <p:sp>
        <p:nvSpPr>
          <p:cNvPr id="5" name="Content Placeholder 2"/>
          <p:cNvSpPr>
            <a:spLocks noGrp="1"/>
          </p:cNvSpPr>
          <p:nvPr>
            <p:ph idx="1"/>
          </p:nvPr>
        </p:nvSpPr>
        <p:spPr>
          <a:xfrm>
            <a:off x="467544" y="2060848"/>
            <a:ext cx="8229600" cy="3529013"/>
          </a:xfrm>
        </p:spPr>
        <p:txBody>
          <a:bodyPr/>
          <a:lstStyle/>
          <a:p>
            <a:pPr lvl="1"/>
            <a:r>
              <a:rPr lang="en-US" altLang="en-US" dirty="0" smtClean="0"/>
              <a:t>EU </a:t>
            </a:r>
            <a:r>
              <a:rPr lang="en-US" altLang="en-US" dirty="0"/>
              <a:t>FLEGT Action Plan adopted in </a:t>
            </a:r>
            <a:r>
              <a:rPr lang="en-US" altLang="en-US" dirty="0" smtClean="0"/>
              <a:t>2003</a:t>
            </a:r>
          </a:p>
          <a:p>
            <a:pPr lvl="1"/>
            <a:r>
              <a:rPr lang="en-US" altLang="en-US" sz="2000" i="0" dirty="0" smtClean="0"/>
              <a:t>A process and a package of measures – 7 areas</a:t>
            </a:r>
          </a:p>
          <a:p>
            <a:pPr lvl="1"/>
            <a:r>
              <a:rPr lang="en-US" altLang="en-US" sz="2000" i="0" dirty="0" smtClean="0"/>
              <a:t>Not </a:t>
            </a:r>
            <a:r>
              <a:rPr lang="en-US" altLang="en-US" sz="2000" i="0" dirty="0"/>
              <a:t>a traditional development </a:t>
            </a:r>
            <a:r>
              <a:rPr lang="en-US" altLang="en-US" sz="2000" i="0" dirty="0" err="1"/>
              <a:t>programme</a:t>
            </a:r>
            <a:r>
              <a:rPr lang="en-US" altLang="en-US" sz="2000" i="0" dirty="0"/>
              <a:t>; no defined timeline, budget, targets or log </a:t>
            </a:r>
            <a:r>
              <a:rPr lang="en-US" altLang="en-US" sz="2000" i="0" dirty="0" smtClean="0"/>
              <a:t>frame</a:t>
            </a:r>
          </a:p>
          <a:p>
            <a:pPr lvl="1"/>
            <a:r>
              <a:rPr lang="en-US" altLang="en-US" sz="2000" i="0" dirty="0" smtClean="0"/>
              <a:t>Considerable </a:t>
            </a:r>
            <a:r>
              <a:rPr lang="en-US" altLang="en-US" sz="2000" i="0" dirty="0"/>
              <a:t>investments of political, human and financial resources (EU + </a:t>
            </a:r>
            <a:r>
              <a:rPr lang="en-US" altLang="en-US" sz="2000" i="0" dirty="0" smtClean="0"/>
              <a:t>MS)</a:t>
            </a:r>
          </a:p>
          <a:p>
            <a:pPr lvl="1"/>
            <a:r>
              <a:rPr lang="en-US" altLang="en-US" sz="2000" i="0" dirty="0" smtClean="0"/>
              <a:t>No </a:t>
            </a:r>
            <a:r>
              <a:rPr lang="en-US" altLang="en-US" sz="2000" i="0" dirty="0"/>
              <a:t>review or evaluation so far (beyond individual projects) – a progress report in 2011 (methodology</a:t>
            </a:r>
            <a:r>
              <a:rPr lang="en-US" altLang="en-US" sz="2000" i="0" dirty="0" smtClean="0"/>
              <a:t>!)</a:t>
            </a:r>
          </a:p>
          <a:p>
            <a:pPr lvl="1"/>
            <a:r>
              <a:rPr lang="en-US" altLang="en-US" dirty="0" smtClean="0"/>
              <a:t>WPF – Council Conclusion EU Forest strategy</a:t>
            </a:r>
            <a:endParaRPr lang="en-US" altLang="en-US" sz="2000" i="0" dirty="0" smtClean="0"/>
          </a:p>
          <a:p>
            <a:pPr lvl="1"/>
            <a:r>
              <a:rPr lang="en-US" altLang="en-US" sz="2000" i="0" dirty="0" smtClean="0"/>
              <a:t>Time </a:t>
            </a:r>
            <a:r>
              <a:rPr lang="en-US" altLang="en-US" sz="2000" i="0" dirty="0"/>
              <a:t>to carry out a review of 10 years of </a:t>
            </a:r>
            <a:r>
              <a:rPr lang="en-US" altLang="en-US" sz="2000" i="0" dirty="0" smtClean="0"/>
              <a:t>implementation.</a:t>
            </a:r>
            <a:endParaRPr lang="en-US" altLang="en-US" sz="2000" i="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Objectives</a:t>
            </a:r>
            <a:endParaRPr lang="en-GB" dirty="0"/>
          </a:p>
        </p:txBody>
      </p:sp>
      <p:sp>
        <p:nvSpPr>
          <p:cNvPr id="5" name="Content Placeholder 2"/>
          <p:cNvSpPr>
            <a:spLocks noGrp="1"/>
          </p:cNvSpPr>
          <p:nvPr>
            <p:ph idx="1"/>
          </p:nvPr>
        </p:nvSpPr>
        <p:spPr>
          <a:xfrm>
            <a:off x="467544" y="2348880"/>
            <a:ext cx="8229600" cy="3529013"/>
          </a:xfrm>
        </p:spPr>
        <p:txBody>
          <a:bodyPr/>
          <a:lstStyle/>
          <a:p>
            <a:pPr marL="914400" lvl="1" indent="-457200">
              <a:buFont typeface="+mj-lt"/>
              <a:buAutoNum type="arabicPeriod"/>
            </a:pPr>
            <a:r>
              <a:rPr lang="en-US" altLang="en-US" sz="2400" dirty="0" smtClean="0"/>
              <a:t>Assess and document achievements, challenges and limitations</a:t>
            </a:r>
          </a:p>
          <a:p>
            <a:pPr marL="914400" lvl="1" indent="-457200">
              <a:buFont typeface="+mj-lt"/>
              <a:buAutoNum type="arabicPeriod"/>
            </a:pPr>
            <a:r>
              <a:rPr lang="en-US" altLang="en-US" sz="2400" dirty="0" smtClean="0"/>
              <a:t>Draw lessons</a:t>
            </a:r>
          </a:p>
          <a:p>
            <a:pPr marL="914400" lvl="1" indent="-457200">
              <a:buFont typeface="+mj-lt"/>
              <a:buAutoNum type="arabicPeriod"/>
            </a:pPr>
            <a:r>
              <a:rPr lang="en-US" altLang="en-US" sz="2400" dirty="0" smtClean="0"/>
              <a:t>Assess changes in the global context and how they affect the relevance and the implementation of the Action Plan</a:t>
            </a:r>
          </a:p>
          <a:p>
            <a:pPr marL="914400" lvl="1" indent="-457200">
              <a:buFont typeface="+mj-lt"/>
              <a:buAutoNum type="arabicPeriod"/>
            </a:pPr>
            <a:r>
              <a:rPr lang="en-US" altLang="en-US" sz="2400" dirty="0" smtClean="0"/>
              <a:t>Guide future EU efforts on forest law enforcement, governance and trade</a:t>
            </a:r>
            <a:endParaRPr lang="en-US" altLang="en-US" sz="2400" i="0" dirty="0"/>
          </a:p>
        </p:txBody>
      </p:sp>
    </p:spTree>
    <p:extLst>
      <p:ext uri="{BB962C8B-B14F-4D97-AF65-F5344CB8AC3E}">
        <p14:creationId xmlns:p14="http://schemas.microsoft.com/office/powerpoint/2010/main" val="1186788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Scope</a:t>
            </a:r>
            <a:endParaRPr lang="en-GB" dirty="0"/>
          </a:p>
        </p:txBody>
      </p:sp>
      <p:sp>
        <p:nvSpPr>
          <p:cNvPr id="5" name="Content Placeholder 2"/>
          <p:cNvSpPr>
            <a:spLocks noGrp="1"/>
          </p:cNvSpPr>
          <p:nvPr>
            <p:ph idx="1"/>
          </p:nvPr>
        </p:nvSpPr>
        <p:spPr>
          <a:xfrm>
            <a:off x="467544" y="2204864"/>
            <a:ext cx="8229600" cy="3529013"/>
          </a:xfrm>
        </p:spPr>
        <p:txBody>
          <a:bodyPr/>
          <a:lstStyle/>
          <a:p>
            <a:pPr marL="914400" lvl="1" indent="-457200">
              <a:buFont typeface="+mj-lt"/>
              <a:buAutoNum type="arabicPeriod"/>
            </a:pPr>
            <a:r>
              <a:rPr lang="en-US" altLang="en-US" sz="2300" dirty="0" smtClean="0"/>
              <a:t>10 years of implementation (2004-2013)</a:t>
            </a:r>
          </a:p>
          <a:p>
            <a:pPr marL="914400" lvl="1" indent="-457200">
              <a:buFont typeface="+mj-lt"/>
              <a:buAutoNum type="arabicPeriod"/>
            </a:pPr>
            <a:r>
              <a:rPr lang="en-US" altLang="en-US" sz="2300" dirty="0" smtClean="0"/>
              <a:t>A</a:t>
            </a:r>
            <a:r>
              <a:rPr lang="en-US" altLang="en-US" sz="2300" dirty="0" smtClean="0"/>
              <a:t>iming at covering all actions under the EU FLEGT </a:t>
            </a:r>
            <a:r>
              <a:rPr lang="en-US" altLang="en-US" sz="2300" dirty="0" smtClean="0"/>
              <a:t>AP </a:t>
            </a:r>
            <a:r>
              <a:rPr lang="en-US" altLang="en-US" sz="1800" dirty="0" smtClean="0"/>
              <a:t>(</a:t>
            </a:r>
            <a:r>
              <a:rPr lang="en-US" altLang="en-US" sz="1800" dirty="0"/>
              <a:t>EU, MS, partner countries, including State and non-state actors, IO</a:t>
            </a:r>
            <a:r>
              <a:rPr lang="en-US" altLang="en-US" sz="1800" dirty="0" smtClean="0"/>
              <a:t>)</a:t>
            </a:r>
            <a:r>
              <a:rPr lang="en-US" altLang="en-US" sz="1800" dirty="0"/>
              <a:t> </a:t>
            </a:r>
            <a:r>
              <a:rPr lang="en-US" altLang="en-US" sz="1800" dirty="0" smtClean="0"/>
              <a:t>;</a:t>
            </a:r>
          </a:p>
          <a:p>
            <a:pPr marL="857250" lvl="2" indent="0"/>
            <a:r>
              <a:rPr lang="en-US" altLang="en-US" sz="2400" b="1" dirty="0" smtClean="0"/>
              <a:t>at </a:t>
            </a:r>
            <a:r>
              <a:rPr lang="en-US" altLang="en-US" sz="2400" b="1" dirty="0"/>
              <a:t>Policy level  </a:t>
            </a:r>
            <a:r>
              <a:rPr lang="en-US" altLang="en-US" sz="1200" dirty="0" smtClean="0"/>
              <a:t> </a:t>
            </a:r>
            <a:endParaRPr lang="en-US" altLang="en-US" sz="1200" dirty="0"/>
          </a:p>
          <a:p>
            <a:pPr marL="914400" lvl="1" indent="-457200">
              <a:buFont typeface="+mj-lt"/>
              <a:buAutoNum type="arabicPeriod"/>
            </a:pPr>
            <a:r>
              <a:rPr lang="en-US" altLang="en-US" sz="2300" dirty="0" smtClean="0"/>
              <a:t>Seven </a:t>
            </a:r>
            <a:r>
              <a:rPr lang="en-US" altLang="en-US" sz="2300" dirty="0" smtClean="0"/>
              <a:t>areas of the AP</a:t>
            </a:r>
          </a:p>
          <a:p>
            <a:pPr marL="914400" lvl="1" indent="-457200">
              <a:buFont typeface="+mj-lt"/>
              <a:buAutoNum type="arabicPeriod"/>
            </a:pPr>
            <a:r>
              <a:rPr lang="en-US" altLang="en-US" sz="2300" dirty="0" smtClean="0"/>
              <a:t>In </a:t>
            </a:r>
            <a:r>
              <a:rPr lang="en-US" altLang="en-US" sz="2300" dirty="0" smtClean="0"/>
              <a:t>the EU, in other consumer markets and in producer countries (VPA and non-VPA countries)</a:t>
            </a:r>
          </a:p>
          <a:p>
            <a:pPr marL="914400" lvl="1" indent="-457200">
              <a:buFont typeface="+mj-lt"/>
              <a:buAutoNum type="arabicPeriod"/>
            </a:pPr>
            <a:r>
              <a:rPr lang="en-US" altLang="en-US" sz="2300" dirty="0" smtClean="0"/>
              <a:t>Close coordination with the EUTR review.</a:t>
            </a:r>
            <a:endParaRPr lang="en-US" altLang="en-US" sz="2300" i="0" dirty="0"/>
          </a:p>
        </p:txBody>
      </p:sp>
    </p:spTree>
    <p:extLst>
      <p:ext uri="{BB962C8B-B14F-4D97-AF65-F5344CB8AC3E}">
        <p14:creationId xmlns:p14="http://schemas.microsoft.com/office/powerpoint/2010/main" val="1407862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Key focus areas and questions (1)</a:t>
            </a:r>
            <a:endParaRPr lang="en-GB" dirty="0"/>
          </a:p>
        </p:txBody>
      </p:sp>
      <p:sp>
        <p:nvSpPr>
          <p:cNvPr id="5" name="Content Placeholder 2"/>
          <p:cNvSpPr>
            <a:spLocks noGrp="1"/>
          </p:cNvSpPr>
          <p:nvPr>
            <p:ph idx="1"/>
          </p:nvPr>
        </p:nvSpPr>
        <p:spPr>
          <a:xfrm>
            <a:off x="467544" y="2204864"/>
            <a:ext cx="8229600" cy="3529013"/>
          </a:xfrm>
        </p:spPr>
        <p:txBody>
          <a:bodyPr/>
          <a:lstStyle/>
          <a:p>
            <a:pPr marL="914400" lvl="1" indent="-457200">
              <a:buFont typeface="+mj-lt"/>
              <a:buAutoNum type="arabicPeriod"/>
            </a:pPr>
            <a:r>
              <a:rPr lang="en-US" altLang="en-US" sz="2300" dirty="0" smtClean="0"/>
              <a:t>Relevance</a:t>
            </a:r>
          </a:p>
          <a:p>
            <a:r>
              <a:rPr lang="en-GB" sz="1400" dirty="0"/>
              <a:t>- To what extent are the objectives, the </a:t>
            </a:r>
            <a:r>
              <a:rPr lang="en-GB" sz="1400" dirty="0" smtClean="0"/>
              <a:t>approach </a:t>
            </a:r>
            <a:r>
              <a:rPr lang="en-GB" sz="1400" dirty="0"/>
              <a:t>and the measures proposed by the FLEGT AP </a:t>
            </a:r>
            <a:r>
              <a:rPr lang="en-GB" sz="1400" dirty="0" smtClean="0"/>
              <a:t>consistent with the needs of partner countries and EU global priorities and policies?</a:t>
            </a:r>
            <a:endParaRPr lang="en-GB" sz="1400" dirty="0"/>
          </a:p>
          <a:p>
            <a:r>
              <a:rPr lang="en-GB" sz="1400" dirty="0"/>
              <a:t>- To what extent are the assumptions underlying the FLEGT AP still </a:t>
            </a:r>
            <a:r>
              <a:rPr lang="en-GB" sz="1400" dirty="0" smtClean="0"/>
              <a:t>valid?</a:t>
            </a:r>
          </a:p>
          <a:p>
            <a:r>
              <a:rPr lang="en-GB" sz="1400" dirty="0" smtClean="0"/>
              <a:t>- How are the above aspects affected by changes in the global context? </a:t>
            </a:r>
            <a:endParaRPr lang="en-GB" sz="1400" dirty="0"/>
          </a:p>
          <a:p>
            <a:pPr marL="914400" lvl="1" indent="-457200">
              <a:buFont typeface="+mj-lt"/>
              <a:buAutoNum type="arabicPeriod" startAt="2"/>
            </a:pPr>
            <a:r>
              <a:rPr lang="en-US" altLang="en-US" sz="2300" dirty="0" smtClean="0"/>
              <a:t>Effectiveness</a:t>
            </a:r>
          </a:p>
          <a:p>
            <a:r>
              <a:rPr lang="en-GB" sz="1400" dirty="0"/>
              <a:t>- What has been </a:t>
            </a:r>
            <a:r>
              <a:rPr lang="en-GB" sz="1400" dirty="0" smtClean="0"/>
              <a:t>achieved </a:t>
            </a:r>
            <a:r>
              <a:rPr lang="en-GB" sz="1400" dirty="0"/>
              <a:t>under the seven components of the </a:t>
            </a:r>
            <a:r>
              <a:rPr lang="en-GB" sz="1400" dirty="0" smtClean="0"/>
              <a:t>AP?</a:t>
            </a:r>
            <a:endParaRPr lang="en-GB" sz="1400" dirty="0"/>
          </a:p>
          <a:p>
            <a:r>
              <a:rPr lang="en-GB" sz="1400" dirty="0" smtClean="0"/>
              <a:t>- To what extent has the objective of reducing illegal logging and the associated trade been achieved or is expected to be achieved?</a:t>
            </a:r>
            <a:endParaRPr lang="en-GB" sz="1400" dirty="0"/>
          </a:p>
          <a:p>
            <a:r>
              <a:rPr lang="en-GB" sz="1400" dirty="0" smtClean="0"/>
              <a:t>- </a:t>
            </a:r>
            <a:r>
              <a:rPr lang="en-GB" sz="1400" dirty="0"/>
              <a:t>To what extent have external factors /other policy initiatives (such as changes in trade patterns and political context) influenced the effectiveness of the FLEGT AP?</a:t>
            </a:r>
          </a:p>
          <a:p>
            <a:pPr marL="914400" lvl="1" indent="-457200">
              <a:buFont typeface="+mj-lt"/>
              <a:buAutoNum type="arabicPeriod"/>
            </a:pPr>
            <a:endParaRPr lang="en-US" altLang="en-US" sz="2300" dirty="0" smtClean="0"/>
          </a:p>
          <a:p>
            <a:pPr marL="457200" lvl="1" indent="0">
              <a:buNone/>
            </a:pPr>
            <a:endParaRPr lang="en-US" altLang="en-US" sz="2300" dirty="0" smtClean="0"/>
          </a:p>
        </p:txBody>
      </p:sp>
    </p:spTree>
    <p:extLst>
      <p:ext uri="{BB962C8B-B14F-4D97-AF65-F5344CB8AC3E}">
        <p14:creationId xmlns:p14="http://schemas.microsoft.com/office/powerpoint/2010/main" val="2787216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Key focus areas and questions (2)</a:t>
            </a:r>
            <a:endParaRPr lang="en-GB" dirty="0"/>
          </a:p>
        </p:txBody>
      </p:sp>
      <p:sp>
        <p:nvSpPr>
          <p:cNvPr id="5" name="Content Placeholder 2"/>
          <p:cNvSpPr>
            <a:spLocks noGrp="1"/>
          </p:cNvSpPr>
          <p:nvPr>
            <p:ph idx="1"/>
          </p:nvPr>
        </p:nvSpPr>
        <p:spPr>
          <a:xfrm>
            <a:off x="467544" y="2204864"/>
            <a:ext cx="8229600" cy="3529013"/>
          </a:xfrm>
        </p:spPr>
        <p:txBody>
          <a:bodyPr/>
          <a:lstStyle/>
          <a:p>
            <a:pPr marL="914400" lvl="1" indent="-457200">
              <a:buFont typeface="+mj-lt"/>
              <a:buAutoNum type="arabicPeriod" startAt="3"/>
            </a:pPr>
            <a:r>
              <a:rPr lang="en-US" altLang="en-US" sz="2300" dirty="0" smtClean="0"/>
              <a:t>Efficiency</a:t>
            </a:r>
          </a:p>
          <a:p>
            <a:r>
              <a:rPr lang="en-GB" sz="1400" dirty="0" smtClean="0"/>
              <a:t>- To </a:t>
            </a:r>
            <a:r>
              <a:rPr lang="en-GB" sz="1400" dirty="0"/>
              <a:t>what extent have EU efforts under the EU FLEGT AP been cost effective?</a:t>
            </a:r>
          </a:p>
          <a:p>
            <a:r>
              <a:rPr lang="en-GB" sz="1400" dirty="0"/>
              <a:t>- What resources (financial, human, institutional, and political) have been used?  To what extent have these resources been </a:t>
            </a:r>
            <a:r>
              <a:rPr lang="en-GB" sz="1400" dirty="0" smtClean="0"/>
              <a:t>used efficiently </a:t>
            </a:r>
            <a:r>
              <a:rPr lang="en-GB" sz="1400" dirty="0"/>
              <a:t>/ or could </a:t>
            </a:r>
            <a:r>
              <a:rPr lang="en-GB" sz="1400" dirty="0" smtClean="0"/>
              <a:t>one have </a:t>
            </a:r>
            <a:r>
              <a:rPr lang="en-GB" sz="1400" dirty="0"/>
              <a:t>generated similar effects at a lower cost?  </a:t>
            </a:r>
          </a:p>
          <a:p>
            <a:pPr marL="914400" lvl="1" indent="-457200">
              <a:buFont typeface="+mj-lt"/>
              <a:buAutoNum type="arabicPeriod" startAt="4"/>
            </a:pPr>
            <a:r>
              <a:rPr lang="en-US" altLang="en-US" sz="2300" dirty="0" smtClean="0"/>
              <a:t>Sustainability</a:t>
            </a:r>
          </a:p>
          <a:p>
            <a:r>
              <a:rPr lang="en-GB" sz="1400" dirty="0"/>
              <a:t>- </a:t>
            </a:r>
            <a:r>
              <a:rPr lang="en-GB" sz="1400" dirty="0" smtClean="0"/>
              <a:t>To what extent </a:t>
            </a:r>
            <a:r>
              <a:rPr lang="en-GB" sz="1400" dirty="0" smtClean="0"/>
              <a:t>are the </a:t>
            </a:r>
            <a:r>
              <a:rPr lang="en-GB" sz="1400" dirty="0" smtClean="0"/>
              <a:t>benefits from the EU FLEGT AP </a:t>
            </a:r>
            <a:r>
              <a:rPr lang="en-GB" sz="1400" dirty="0" smtClean="0"/>
              <a:t>expected to last </a:t>
            </a:r>
            <a:r>
              <a:rPr lang="en-GB" sz="1400" dirty="0" smtClean="0"/>
              <a:t>after the end of EU/MS support?</a:t>
            </a:r>
            <a:endParaRPr lang="en-US" altLang="en-US" sz="2300" dirty="0" smtClean="0"/>
          </a:p>
          <a:p>
            <a:pPr marL="914400" lvl="1" indent="-457200">
              <a:buFont typeface="+mj-lt"/>
              <a:buAutoNum type="arabicPeriod" startAt="5"/>
            </a:pPr>
            <a:r>
              <a:rPr lang="en-US" altLang="en-US" sz="2300" dirty="0" smtClean="0"/>
              <a:t>Impact</a:t>
            </a:r>
          </a:p>
          <a:p>
            <a:r>
              <a:rPr lang="en-GB" sz="1400" dirty="0" smtClean="0"/>
              <a:t>- To what extent has the EU FLEGT AP contributed to improve forest governance and law enforcement? </a:t>
            </a:r>
            <a:r>
              <a:rPr lang="en-GB" sz="1400" dirty="0" smtClean="0"/>
              <a:t>To </a:t>
            </a:r>
            <a:r>
              <a:rPr lang="en-GB" sz="1400" dirty="0" smtClean="0"/>
              <a:t>reduce deforestation and forest degradation? </a:t>
            </a:r>
          </a:p>
          <a:p>
            <a:r>
              <a:rPr lang="en-GB" sz="1400" dirty="0" smtClean="0"/>
              <a:t>- To what extent has the EU FLEGT AP had intended or unintended impacts in terms of poverty reduction and sustainable development?</a:t>
            </a:r>
          </a:p>
          <a:p>
            <a:endParaRPr lang="en-US" altLang="en-US" sz="1400" dirty="0" smtClean="0"/>
          </a:p>
        </p:txBody>
      </p:sp>
    </p:spTree>
    <p:extLst>
      <p:ext uri="{BB962C8B-B14F-4D97-AF65-F5344CB8AC3E}">
        <p14:creationId xmlns:p14="http://schemas.microsoft.com/office/powerpoint/2010/main" val="3944076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Key focus areas and questions (3)</a:t>
            </a:r>
            <a:endParaRPr lang="en-GB" dirty="0"/>
          </a:p>
        </p:txBody>
      </p:sp>
      <p:sp>
        <p:nvSpPr>
          <p:cNvPr id="5" name="Content Placeholder 2"/>
          <p:cNvSpPr>
            <a:spLocks noGrp="1"/>
          </p:cNvSpPr>
          <p:nvPr>
            <p:ph idx="1"/>
          </p:nvPr>
        </p:nvSpPr>
        <p:spPr>
          <a:xfrm>
            <a:off x="467544" y="2204864"/>
            <a:ext cx="8229600" cy="3529013"/>
          </a:xfrm>
        </p:spPr>
        <p:txBody>
          <a:bodyPr/>
          <a:lstStyle/>
          <a:p>
            <a:pPr marL="914400" lvl="1" indent="-457200">
              <a:buFont typeface="+mj-lt"/>
              <a:buAutoNum type="arabicPeriod" startAt="6"/>
            </a:pPr>
            <a:r>
              <a:rPr lang="en-US" altLang="en-US" sz="2300" dirty="0" smtClean="0"/>
              <a:t>Innovativeness </a:t>
            </a:r>
            <a:r>
              <a:rPr lang="en-US" altLang="en-US" sz="2300" dirty="0"/>
              <a:t>and </a:t>
            </a:r>
            <a:r>
              <a:rPr lang="en-US" altLang="en-US" sz="2300" dirty="0" err="1" smtClean="0"/>
              <a:t>replicability</a:t>
            </a:r>
            <a:endParaRPr lang="en-US" altLang="en-US" sz="2300" dirty="0" smtClean="0"/>
          </a:p>
          <a:p>
            <a:pPr marL="457200" lvl="1" indent="0">
              <a:buNone/>
            </a:pPr>
            <a:r>
              <a:rPr lang="en-GB" sz="1400" b="0" dirty="0"/>
              <a:t>- To what extent has the EU FLEGT AP </a:t>
            </a:r>
            <a:r>
              <a:rPr lang="en-GB" sz="1400" b="0" dirty="0" smtClean="0"/>
              <a:t>introduced innovative approaches or standards in the way to deal with illegal logging and broader natural resource </a:t>
            </a:r>
            <a:r>
              <a:rPr lang="en-GB" sz="1400" b="0" dirty="0" smtClean="0"/>
              <a:t>governance?  </a:t>
            </a:r>
            <a:r>
              <a:rPr lang="en-GB" sz="1400" b="0" dirty="0" smtClean="0"/>
              <a:t>To what extent can the approach/model or some of their elements be applied to other areas or commodities?</a:t>
            </a:r>
            <a:endParaRPr lang="en-GB" sz="1400" b="0" dirty="0"/>
          </a:p>
          <a:p>
            <a:pPr marL="457200" lvl="1" indent="0">
              <a:buNone/>
            </a:pPr>
            <a:endParaRPr lang="en-US" altLang="en-US" sz="2300" dirty="0"/>
          </a:p>
          <a:p>
            <a:pPr marL="457200" lvl="1" indent="0">
              <a:buNone/>
            </a:pPr>
            <a:r>
              <a:rPr lang="en-US" altLang="en-US" sz="2300" dirty="0" smtClean="0"/>
              <a:t>… And possibly:</a:t>
            </a:r>
          </a:p>
          <a:p>
            <a:pPr marL="457200" lvl="1" indent="0">
              <a:buNone/>
            </a:pPr>
            <a:r>
              <a:rPr lang="en-US" altLang="en-US" sz="2300" dirty="0" smtClean="0"/>
              <a:t> Coherence </a:t>
            </a:r>
            <a:r>
              <a:rPr lang="en-US" altLang="en-US" sz="2300" dirty="0"/>
              <a:t>&amp; Community added value</a:t>
            </a:r>
          </a:p>
          <a:p>
            <a:endParaRPr lang="en-GB" altLang="en-US" sz="1400" dirty="0"/>
          </a:p>
          <a:p>
            <a:pPr marL="342900" lvl="1" indent="-342900">
              <a:buClr>
                <a:schemeClr val="bg1"/>
              </a:buClr>
            </a:pPr>
            <a:endParaRPr lang="en-US" altLang="en-US" sz="1400" dirty="0" smtClean="0"/>
          </a:p>
        </p:txBody>
      </p:sp>
    </p:spTree>
    <p:extLst>
      <p:ext uri="{BB962C8B-B14F-4D97-AF65-F5344CB8AC3E}">
        <p14:creationId xmlns:p14="http://schemas.microsoft.com/office/powerpoint/2010/main" val="848594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smtClean="0"/>
              <a:t>Methodology</a:t>
            </a:r>
            <a:endParaRPr lang="en-GB" dirty="0"/>
          </a:p>
        </p:txBody>
      </p:sp>
      <p:sp>
        <p:nvSpPr>
          <p:cNvPr id="5" name="Content Placeholder 2"/>
          <p:cNvSpPr>
            <a:spLocks noGrp="1"/>
          </p:cNvSpPr>
          <p:nvPr>
            <p:ph idx="1"/>
          </p:nvPr>
        </p:nvSpPr>
        <p:spPr>
          <a:xfrm>
            <a:off x="0" y="2204864"/>
            <a:ext cx="9144000" cy="3529013"/>
          </a:xfrm>
        </p:spPr>
        <p:txBody>
          <a:bodyPr/>
          <a:lstStyle/>
          <a:p>
            <a:pPr lvl="1"/>
            <a:r>
              <a:rPr lang="en-US" altLang="en-US" sz="1600" dirty="0" smtClean="0"/>
              <a:t>Preparatory work (documenting progress and achievements, …)</a:t>
            </a:r>
          </a:p>
          <a:p>
            <a:pPr lvl="1"/>
            <a:r>
              <a:rPr lang="en-US" altLang="en-US" sz="1600" dirty="0" smtClean="0"/>
              <a:t>Broad stakeholder consultations.</a:t>
            </a:r>
          </a:p>
          <a:p>
            <a:pPr lvl="1"/>
            <a:r>
              <a:rPr lang="en-US" altLang="en-US" sz="1600" dirty="0" smtClean="0"/>
              <a:t>Desk review</a:t>
            </a:r>
          </a:p>
          <a:p>
            <a:pPr lvl="1"/>
            <a:r>
              <a:rPr lang="en-US" altLang="en-US" sz="1600" dirty="0" smtClean="0"/>
              <a:t>Inventory of interventions</a:t>
            </a:r>
          </a:p>
          <a:p>
            <a:pPr lvl="1"/>
            <a:r>
              <a:rPr lang="en-US" altLang="en-US" sz="1600" dirty="0" smtClean="0"/>
              <a:t>Surveys of Member States, VPA partner countries, non-VPA partner countries, private sector and civil society organizations.</a:t>
            </a:r>
          </a:p>
          <a:p>
            <a:pPr lvl="1"/>
            <a:r>
              <a:rPr lang="en-US" altLang="en-US" sz="1600" dirty="0" smtClean="0"/>
              <a:t>Country visits (Member States; partner countries) </a:t>
            </a:r>
          </a:p>
          <a:p>
            <a:pPr lvl="1"/>
            <a:r>
              <a:rPr lang="en-US" altLang="en-US" sz="1600" dirty="0" smtClean="0"/>
              <a:t>Interviews with key stakeholders.</a:t>
            </a:r>
          </a:p>
          <a:p>
            <a:pPr lvl="1"/>
            <a:r>
              <a:rPr lang="en-US" altLang="en-US" sz="1600" dirty="0" smtClean="0"/>
              <a:t>Stakeholder workshops</a:t>
            </a:r>
          </a:p>
          <a:p>
            <a:pPr lvl="1"/>
            <a:r>
              <a:rPr lang="en-US" altLang="en-US" sz="1600" dirty="0" smtClean="0"/>
              <a:t>Web-based consultation mechanism?</a:t>
            </a:r>
          </a:p>
          <a:p>
            <a:pPr lvl="1"/>
            <a:r>
              <a:rPr lang="en-US" altLang="en-US" sz="1600" dirty="0" smtClean="0"/>
              <a:t>Impact study – separate?</a:t>
            </a:r>
          </a:p>
        </p:txBody>
      </p:sp>
    </p:spTree>
    <p:extLst>
      <p:ext uri="{BB962C8B-B14F-4D97-AF65-F5344CB8AC3E}">
        <p14:creationId xmlns:p14="http://schemas.microsoft.com/office/powerpoint/2010/main" val="4182657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936625"/>
          </a:xfrm>
        </p:spPr>
        <p:txBody>
          <a:bodyPr/>
          <a:lstStyle/>
          <a:p>
            <a:pPr algn="ctr"/>
            <a:r>
              <a:rPr lang="fr-BE" dirty="0" err="1" smtClean="0"/>
              <a:t>Process</a:t>
            </a:r>
            <a:r>
              <a:rPr lang="fr-BE" dirty="0" smtClean="0"/>
              <a:t> and </a:t>
            </a:r>
            <a:r>
              <a:rPr lang="fr-BE" dirty="0" err="1" smtClean="0"/>
              <a:t>timeline</a:t>
            </a:r>
            <a:endParaRPr lang="en-GB" dirty="0"/>
          </a:p>
        </p:txBody>
      </p:sp>
      <p:sp>
        <p:nvSpPr>
          <p:cNvPr id="5" name="Content Placeholder 2"/>
          <p:cNvSpPr>
            <a:spLocks noGrp="1"/>
          </p:cNvSpPr>
          <p:nvPr>
            <p:ph idx="1"/>
          </p:nvPr>
        </p:nvSpPr>
        <p:spPr>
          <a:xfrm>
            <a:off x="395536" y="1916832"/>
            <a:ext cx="8229600" cy="3529013"/>
          </a:xfrm>
        </p:spPr>
        <p:txBody>
          <a:bodyPr/>
          <a:lstStyle/>
          <a:p>
            <a:pPr marL="914400" lvl="1" indent="-457200">
              <a:buFont typeface="+mj-lt"/>
              <a:buAutoNum type="arabicPeriod"/>
            </a:pPr>
            <a:r>
              <a:rPr lang="en-US" altLang="en-US" sz="1800" b="0" i="1" dirty="0"/>
              <a:t>Discussion with stakeholders at FLEGT coordination meeting (October 2013) </a:t>
            </a:r>
            <a:endParaRPr lang="en-US" altLang="en-US" sz="1800" b="0" i="1" dirty="0" smtClean="0"/>
          </a:p>
          <a:p>
            <a:pPr marL="914400" lvl="1" indent="-457200">
              <a:buFont typeface="+mj-lt"/>
              <a:buAutoNum type="arabicPeriod"/>
            </a:pPr>
            <a:r>
              <a:rPr lang="en-US" altLang="en-US" sz="1800" b="0" i="1" dirty="0" smtClean="0"/>
              <a:t>Drafting the concept and initial internal consultations (Q4 2013)</a:t>
            </a:r>
          </a:p>
          <a:p>
            <a:pPr marL="914400" lvl="1" indent="-457200">
              <a:buFont typeface="+mj-lt"/>
              <a:buAutoNum type="arabicPeriod"/>
            </a:pPr>
            <a:r>
              <a:rPr lang="en-US" altLang="en-US" sz="1800" dirty="0" smtClean="0"/>
              <a:t>Discussion with MS at FLEGT ad-hoc (Jan </a:t>
            </a:r>
            <a:r>
              <a:rPr lang="en-US" altLang="en-US" sz="1800" dirty="0"/>
              <a:t>2014</a:t>
            </a:r>
            <a:r>
              <a:rPr lang="en-US" altLang="en-US" sz="1800" dirty="0" smtClean="0"/>
              <a:t>)</a:t>
            </a:r>
          </a:p>
          <a:p>
            <a:pPr marL="914400" lvl="1" indent="-457200">
              <a:buFont typeface="+mj-lt"/>
              <a:buAutoNum type="arabicPeriod"/>
            </a:pPr>
            <a:r>
              <a:rPr lang="en-US" altLang="en-US" sz="1800" dirty="0" smtClean="0"/>
              <a:t>Discussion with stakeholders at </a:t>
            </a:r>
            <a:r>
              <a:rPr lang="en-US" altLang="en-US" sz="1800" dirty="0"/>
              <a:t>Chatham House (February 2014</a:t>
            </a:r>
            <a:r>
              <a:rPr lang="en-US" altLang="en-US" sz="1800" dirty="0" smtClean="0"/>
              <a:t>).</a:t>
            </a:r>
          </a:p>
          <a:p>
            <a:pPr marL="914400" lvl="1" indent="-457200">
              <a:buFont typeface="+mj-lt"/>
              <a:buAutoNum type="arabicPeriod"/>
            </a:pPr>
            <a:r>
              <a:rPr lang="en-US" altLang="en-US" sz="1800" dirty="0" smtClean="0"/>
              <a:t>Finalizing concept and sharing with WPF (Q1 2014)</a:t>
            </a:r>
          </a:p>
          <a:p>
            <a:pPr marL="914400" lvl="1" indent="-457200">
              <a:buFont typeface="+mj-lt"/>
              <a:buAutoNum type="arabicPeriod"/>
            </a:pPr>
            <a:r>
              <a:rPr lang="en-US" altLang="en-US" sz="1800" dirty="0" smtClean="0"/>
              <a:t>Drafting and discussion of terms of reference: February-April 2014.</a:t>
            </a:r>
          </a:p>
          <a:p>
            <a:pPr marL="914400" lvl="1" indent="-457200">
              <a:buFont typeface="+mj-lt"/>
              <a:buAutoNum type="arabicPeriod"/>
            </a:pPr>
            <a:r>
              <a:rPr lang="en-US" altLang="en-US" sz="1800" dirty="0" smtClean="0"/>
              <a:t>Tendering: April-August 2014</a:t>
            </a:r>
          </a:p>
          <a:p>
            <a:pPr marL="914400" lvl="1" indent="-457200">
              <a:buFont typeface="+mj-lt"/>
              <a:buAutoNum type="arabicPeriod"/>
            </a:pPr>
            <a:r>
              <a:rPr lang="en-US" altLang="en-US" sz="1800" dirty="0" smtClean="0"/>
              <a:t>Contracting: September 2014</a:t>
            </a:r>
          </a:p>
          <a:p>
            <a:pPr marL="914400" lvl="1" indent="-457200">
              <a:buFont typeface="+mj-lt"/>
              <a:buAutoNum type="arabicPeriod"/>
            </a:pPr>
            <a:r>
              <a:rPr lang="en-US" altLang="en-US" sz="1800" dirty="0" smtClean="0"/>
              <a:t>Review: October 2014 – June 2015</a:t>
            </a:r>
            <a:endParaRPr lang="en-US" altLang="en-US" sz="1800" i="0" dirty="0"/>
          </a:p>
        </p:txBody>
      </p:sp>
    </p:spTree>
    <p:extLst>
      <p:ext uri="{BB962C8B-B14F-4D97-AF65-F5344CB8AC3E}">
        <p14:creationId xmlns:p14="http://schemas.microsoft.com/office/powerpoint/2010/main" val="327354758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359</TotalTime>
  <Words>1486</Words>
  <Application>Microsoft Office PowerPoint</Application>
  <PresentationFormat>On-screen Show (4:3)</PresentationFormat>
  <Paragraphs>152</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blank</vt:lpstr>
      <vt:lpstr> FLEGT Action Plan  implementation review 2003-2013 </vt:lpstr>
      <vt:lpstr>Background</vt:lpstr>
      <vt:lpstr>Objectives</vt:lpstr>
      <vt:lpstr>Scope</vt:lpstr>
      <vt:lpstr>Key focus areas and questions (1)</vt:lpstr>
      <vt:lpstr>Key focus areas and questions (2)</vt:lpstr>
      <vt:lpstr>Key focus areas and questions (3)</vt:lpstr>
      <vt:lpstr>Methodology</vt:lpstr>
      <vt:lpstr>Process and timeline</vt:lpstr>
      <vt:lpstr>Thanks for your attention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Monitoring</dc:title>
  <dc:creator>GORANSSON Emilie (DEVCO)</dc:creator>
  <cp:lastModifiedBy>CRABBE Bernard (DEVCO)</cp:lastModifiedBy>
  <cp:revision>30</cp:revision>
  <dcterms:created xsi:type="dcterms:W3CDTF">2014-01-16T08:38:16Z</dcterms:created>
  <dcterms:modified xsi:type="dcterms:W3CDTF">2014-01-17T07:52:40Z</dcterms:modified>
</cp:coreProperties>
</file>