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84" r:id="rId2"/>
  </p:sldMasterIdLst>
  <p:notesMasterIdLst>
    <p:notesMasterId r:id="rId18"/>
  </p:notesMasterIdLst>
  <p:handoutMasterIdLst>
    <p:handoutMasterId r:id="rId19"/>
  </p:handoutMasterIdLst>
  <p:sldIdLst>
    <p:sldId id="256" r:id="rId3"/>
    <p:sldId id="259" r:id="rId4"/>
    <p:sldId id="257" r:id="rId5"/>
    <p:sldId id="258" r:id="rId6"/>
    <p:sldId id="261" r:id="rId7"/>
    <p:sldId id="260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</p:sldIdLst>
  <p:sldSz cx="9144000" cy="6858000" type="screen4x3"/>
  <p:notesSz cx="6805613" cy="99441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Julia Falconer" initials="JF" lastIdx="5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166CF"/>
    <a:srgbClr val="3E6FD2"/>
    <a:srgbClr val="2D5EC1"/>
    <a:srgbClr val="BDDEFF"/>
    <a:srgbClr val="99CCFF"/>
    <a:srgbClr val="808080"/>
    <a:srgbClr val="FFD624"/>
    <a:srgbClr val="0F54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2664" y="-8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841" cy="497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77" tIns="45789" rIns="91577" bIns="45789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 altLang="en-US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4183" y="0"/>
            <a:ext cx="2949841" cy="497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77" tIns="45789" rIns="91577" bIns="45789" numCol="1" anchor="t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 altLang="en-US"/>
          </a:p>
        </p:txBody>
      </p:sp>
      <p:sp>
        <p:nvSpPr>
          <p:cNvPr id="378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44749"/>
            <a:ext cx="2949841" cy="4977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77" tIns="45789" rIns="91577" bIns="45789" numCol="1" anchor="b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 altLang="en-US"/>
          </a:p>
        </p:txBody>
      </p:sp>
      <p:sp>
        <p:nvSpPr>
          <p:cNvPr id="378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4183" y="9444749"/>
            <a:ext cx="2949841" cy="4977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77" tIns="45789" rIns="91577" bIns="45789" numCol="1" anchor="b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fld id="{FBA629BC-0DB8-47CD-8710-63A93D670242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0433824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841" cy="497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77" tIns="45789" rIns="91577" bIns="45789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 altLang="en-US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4183" y="0"/>
            <a:ext cx="2949841" cy="497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77" tIns="45789" rIns="91577" bIns="45789" numCol="1" anchor="t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 altLang="en-US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6125"/>
            <a:ext cx="4972050" cy="37290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68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0244" y="4723170"/>
            <a:ext cx="5445126" cy="44750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77" tIns="45789" rIns="91577" bIns="457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noProof="0" smtClean="0"/>
              <a:t>Click to edit Master text styles</a:t>
            </a:r>
          </a:p>
          <a:p>
            <a:pPr lvl="1"/>
            <a:r>
              <a:rPr lang="en-GB" altLang="en-US" noProof="0" smtClean="0"/>
              <a:t>Second level</a:t>
            </a:r>
          </a:p>
          <a:p>
            <a:pPr lvl="2"/>
            <a:r>
              <a:rPr lang="en-GB" altLang="en-US" noProof="0" smtClean="0"/>
              <a:t>Third level</a:t>
            </a:r>
          </a:p>
          <a:p>
            <a:pPr lvl="3"/>
            <a:r>
              <a:rPr lang="en-GB" altLang="en-US" noProof="0" smtClean="0"/>
              <a:t>Fourth level</a:t>
            </a:r>
          </a:p>
          <a:p>
            <a:pPr lvl="4"/>
            <a:r>
              <a:rPr lang="en-GB" altLang="en-US" noProof="0" smtClean="0"/>
              <a:t>Fifth level</a:t>
            </a:r>
          </a:p>
        </p:txBody>
      </p:sp>
      <p:sp>
        <p:nvSpPr>
          <p:cNvPr id="368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4749"/>
            <a:ext cx="2949841" cy="4977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77" tIns="45789" rIns="91577" bIns="45789" numCol="1" anchor="b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 altLang="en-US"/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4183" y="9444749"/>
            <a:ext cx="2949841" cy="4977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77" tIns="45789" rIns="91577" bIns="45789" numCol="1" anchor="b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fld id="{7C3B298C-EFF1-4B6D-B594-9B2D40065050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49043648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9"/>
          <p:cNvSpPr>
            <a:spLocks noChangeArrowheads="1"/>
          </p:cNvSpPr>
          <p:nvPr/>
        </p:nvSpPr>
        <p:spPr bwMode="auto">
          <a:xfrm>
            <a:off x="0" y="981075"/>
            <a:ext cx="9180513" cy="5876925"/>
          </a:xfrm>
          <a:prstGeom prst="rect">
            <a:avLst/>
          </a:prstGeom>
          <a:solidFill>
            <a:srgbClr val="0F5494"/>
          </a:solidFill>
          <a:ln w="25400" algn="ctr">
            <a:solidFill>
              <a:srgbClr val="0F5494"/>
            </a:solidFill>
            <a:miter lim="800000"/>
            <a:headEnd/>
            <a:tailEnd/>
          </a:ln>
          <a:effectLst>
            <a:outerShdw dist="23000" dir="5400000" rotWithShape="0">
              <a:srgbClr val="000000">
                <a:alpha val="34998"/>
              </a:srgbClr>
            </a:outerShdw>
          </a:effectLst>
        </p:spPr>
        <p:txBody>
          <a:bodyPr anchor="ctr"/>
          <a:lstStyle/>
          <a:p>
            <a:pPr algn="ctr" defTabSz="457200"/>
            <a:endParaRPr lang="en-US" sz="1800">
              <a:solidFill>
                <a:srgbClr val="FFFFFF"/>
              </a:solidFill>
            </a:endParaRPr>
          </a:p>
        </p:txBody>
      </p:sp>
      <p:pic>
        <p:nvPicPr>
          <p:cNvPr id="5" name="Picture 6" descr="LOGO CE-EN-quadri.eps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7638" y="258763"/>
            <a:ext cx="1436687" cy="998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/>
          <p:nvPr userDrawn="1"/>
        </p:nvSpPr>
        <p:spPr>
          <a:xfrm>
            <a:off x="4267200" y="6659563"/>
            <a:ext cx="611188" cy="215900"/>
          </a:xfrm>
          <a:prstGeom prst="rect">
            <a:avLst/>
          </a:prstGeom>
          <a:solidFill>
            <a:srgbClr val="133176"/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/>
            <a:endParaRPr lang="en-US" sz="1800">
              <a:solidFill>
                <a:srgbClr val="FFFFFF"/>
              </a:solidFill>
            </a:endParaRP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3995738" y="2565400"/>
            <a:ext cx="5040312" cy="790575"/>
          </a:xfrm>
        </p:spPr>
        <p:txBody>
          <a:bodyPr/>
          <a:lstStyle>
            <a:lvl1pPr marL="3175">
              <a:defRPr sz="7600">
                <a:solidFill>
                  <a:srgbClr val="FFD624"/>
                </a:solidFill>
              </a:defRPr>
            </a:lvl1pPr>
          </a:lstStyle>
          <a:p>
            <a:pPr lvl="0"/>
            <a:r>
              <a:rPr lang="en-US" altLang="en-US" noProof="0" smtClean="0"/>
              <a:t>Click to edit Master title style</a:t>
            </a:r>
            <a:endParaRPr lang="en-GB" altLang="en-US" noProof="0" smtClean="0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611188" y="3716338"/>
            <a:ext cx="8532812" cy="1728787"/>
          </a:xfrm>
        </p:spPr>
        <p:txBody>
          <a:bodyPr/>
          <a:lstStyle>
            <a:lvl1pPr marL="0" indent="0">
              <a:buFontTx/>
              <a:buNone/>
              <a:defRPr sz="3000" b="1" i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en-US" noProof="0" smtClean="0"/>
              <a:t>Click to edit Master subtitle style</a:t>
            </a:r>
            <a:endParaRPr lang="en-GB" altLang="en-US" noProof="0" smtClean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1200" b="1">
                <a:solidFill>
                  <a:schemeClr val="bg1"/>
                </a:solidFill>
                <a:latin typeface="Verdana" pitchFamily="34" charset="0"/>
              </a:defRPr>
            </a:lvl1pPr>
          </a:lstStyle>
          <a:p>
            <a:endParaRPr lang="en-GB" altLang="en-US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bg1"/>
                </a:solidFill>
                <a:latin typeface="Verdana" pitchFamily="34" charset="0"/>
              </a:defRPr>
            </a:lvl1pPr>
          </a:lstStyle>
          <a:p>
            <a:endParaRPr lang="en-GB" altLang="en-US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bg1"/>
                </a:solidFill>
                <a:latin typeface="Verdana" pitchFamily="34" charset="0"/>
              </a:defRPr>
            </a:lvl1pPr>
          </a:lstStyle>
          <a:p>
            <a:fld id="{9167831B-AE53-41FB-ACE5-7E02968EB39B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9DF5F1D-A9FD-4FEB-99D0-03F11F76816C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5113" y="1339850"/>
            <a:ext cx="2071687" cy="46815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5288" y="1339850"/>
            <a:ext cx="6067425" cy="46815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68E32FA-76B6-4D86-94BD-822D644C6DB0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7831B-AE53-41FB-ACE5-7E02968EB39B}" type="slidenum">
              <a:rPr lang="en-GB" altLang="en-US" smtClean="0"/>
              <a:pPr/>
              <a:t>‹#›</a:t>
            </a:fld>
            <a:endParaRPr lang="en-GB" alt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4267200" y="6659563"/>
            <a:ext cx="611188" cy="215900"/>
          </a:xfrm>
          <a:prstGeom prst="rect">
            <a:avLst/>
          </a:prstGeom>
          <a:solidFill>
            <a:srgbClr val="133176"/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/>
            <a:endParaRPr lang="en-US" sz="18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04183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E0028-01CB-4D46-9EBE-85484C84F660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0814200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94D53-93D5-4EA3-A9CA-B66D54F77980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97226738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E9DF6-ADF7-4434-B873-DACF2E6351CD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36469230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6841E-56CC-4522-97D5-34466F761C9E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30067617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DCEF2-42C0-4E35-A7E4-FE74EB63EE05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197452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EADAD4-AF30-419B-9B48-A5346DDA36F1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74635302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18A37-EC70-4BE5-BDA3-FE7151739A72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6430480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BE0028-01CB-4D46-9EBE-85484C84F660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01A2A-64DE-414A-AAD3-3A303DA543D6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94825153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F5F1D-A9FD-4FEB-99D0-03F11F76816C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50698817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E32FA-76B6-4D86-94BD-822D644C6DB0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3804527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9E94D53-93D5-4EA3-A9CA-B66D54F77980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F3E9DF6-ADF7-4434-B873-DACF2E6351CD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266841E-56CC-4522-97D5-34466F761C9E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6EDCEF2-42C0-4E35-A7E4-FE74EB63EE05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0EADAD4-AF30-419B-9B48-A5346DDA36F1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FE18A37-EC70-4BE5-BDA3-FE7151739A72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D601A2A-64DE-414A-AAD3-3A303DA543D6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95288" y="1339850"/>
            <a:ext cx="8229600" cy="93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Title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492375"/>
            <a:ext cx="8229600" cy="3529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BE" altLang="en-US" smtClean="0"/>
              <a:t>Second level</a:t>
            </a:r>
            <a:endParaRPr lang="en-GB" altLang="en-US" smtClean="0"/>
          </a:p>
          <a:p>
            <a:pPr lvl="1"/>
            <a:r>
              <a:rPr lang="en-GB" altLang="en-US" smtClean="0"/>
              <a:t>Third level</a:t>
            </a:r>
          </a:p>
          <a:p>
            <a:pPr lvl="2"/>
            <a:r>
              <a:rPr lang="en-GB" altLang="en-US" smtClean="0"/>
              <a:t>- Fourth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tx1"/>
                </a:solidFill>
                <a:latin typeface="Arial" charset="0"/>
              </a:defRPr>
            </a:lvl1pPr>
          </a:lstStyle>
          <a:p>
            <a:fld id="{01A504FC-7F1A-476A-B42D-58594641593F}" type="slidenum">
              <a:rPr lang="en-GB" altLang="en-US"/>
              <a:pPr/>
              <a:t>‹#›</a:t>
            </a:fld>
            <a:endParaRPr lang="en-GB" altLang="en-US"/>
          </a:p>
        </p:txBody>
      </p:sp>
      <p:sp>
        <p:nvSpPr>
          <p:cNvPr id="15" name="Rectangle 14"/>
          <p:cNvSpPr/>
          <p:nvPr/>
        </p:nvSpPr>
        <p:spPr>
          <a:xfrm>
            <a:off x="0" y="0"/>
            <a:ext cx="9144000" cy="957263"/>
          </a:xfrm>
          <a:prstGeom prst="rect">
            <a:avLst/>
          </a:prstGeom>
          <a:solidFill>
            <a:srgbClr val="0F5494"/>
          </a:solidFill>
          <a:ln>
            <a:solidFill>
              <a:srgbClr val="0F549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/>
            <a:endParaRPr lang="en-US" sz="1800">
              <a:solidFill>
                <a:srgbClr val="FFFFFF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262438" y="6659563"/>
            <a:ext cx="611187" cy="198437"/>
          </a:xfrm>
          <a:prstGeom prst="rect">
            <a:avLst/>
          </a:prstGeom>
          <a:solidFill>
            <a:srgbClr val="133176"/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/>
            <a:endParaRPr lang="en-US" sz="1800">
              <a:solidFill>
                <a:srgbClr val="FFFFFF"/>
              </a:solidFill>
            </a:endParaRPr>
          </a:p>
        </p:txBody>
      </p:sp>
      <p:pic>
        <p:nvPicPr>
          <p:cNvPr id="1033" name="Picture 17" descr="LOGO CE_Vertical_EN_NEG_quadri_HR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3957638" y="258763"/>
            <a:ext cx="1436687" cy="1004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</p:sldLayoutIdLst>
  <p:txStyles>
    <p:titleStyle>
      <a:lvl1pPr marL="3587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+mj-lt"/>
          <a:ea typeface="+mj-ea"/>
          <a:cs typeface="+mj-cs"/>
        </a:defRPr>
      </a:lvl1pPr>
      <a:lvl2pPr marL="3587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2pPr>
      <a:lvl3pPr marL="3587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3pPr>
      <a:lvl4pPr marL="3587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4pPr>
      <a:lvl5pPr marL="3587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5pPr>
      <a:lvl6pPr marL="8159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6pPr>
      <a:lvl7pPr marL="12731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7pPr>
      <a:lvl8pPr marL="17303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8pPr>
      <a:lvl9pPr marL="21875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bg1"/>
        </a:buClr>
        <a:buChar char="•"/>
        <a:defRPr sz="2400" i="1">
          <a:solidFill>
            <a:srgbClr val="0F5494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rgbClr val="009FBA"/>
        </a:buClr>
        <a:buChar char="•"/>
        <a:defRPr sz="2000" b="1">
          <a:solidFill>
            <a:srgbClr val="0F5494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defRPr sz="1400">
          <a:solidFill>
            <a:srgbClr val="0F5494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A504FC-7F1A-476A-B42D-58594641593F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21554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5"/>
          <p:cNvSpPr>
            <a:spLocks noGrp="1" noChangeArrowheads="1"/>
          </p:cNvSpPr>
          <p:nvPr>
            <p:ph type="ctrTitle"/>
          </p:nvPr>
        </p:nvSpPr>
        <p:spPr>
          <a:xfrm>
            <a:off x="250825" y="1916113"/>
            <a:ext cx="8785225" cy="1439862"/>
          </a:xfrm>
        </p:spPr>
        <p:txBody>
          <a:bodyPr/>
          <a:lstStyle/>
          <a:p>
            <a:pPr algn="ctr"/>
            <a:r>
              <a:rPr lang="fr-BE" altLang="en-US" sz="6600" smtClean="0"/>
              <a:t/>
            </a:r>
            <a:br>
              <a:rPr lang="fr-BE" altLang="en-US" sz="6600" smtClean="0"/>
            </a:br>
            <a:r>
              <a:rPr lang="fr-BE" altLang="en-US" sz="5400" smtClean="0"/>
              <a:t>Impact Monitoring and </a:t>
            </a:r>
            <a:br>
              <a:rPr lang="fr-BE" altLang="en-US" sz="5400" smtClean="0"/>
            </a:br>
            <a:r>
              <a:rPr lang="fr-BE" altLang="en-US" sz="5400" smtClean="0"/>
              <a:t>Social Safeguards</a:t>
            </a:r>
            <a:endParaRPr lang="en-GB" altLang="en-US" sz="5400" smtClean="0"/>
          </a:p>
        </p:txBody>
      </p:sp>
      <p:sp>
        <p:nvSpPr>
          <p:cNvPr id="3075" name="Rectangle 6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algn="ctr"/>
            <a:endParaRPr lang="en-GB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6672" y="260648"/>
            <a:ext cx="8867328" cy="994122"/>
          </a:xfrm>
        </p:spPr>
        <p:txBody>
          <a:bodyPr>
            <a:noAutofit/>
          </a:bodyPr>
          <a:lstStyle/>
          <a:p>
            <a:pPr algn="l"/>
            <a:r>
              <a:rPr lang="en-GB" sz="3600" dirty="0" smtClean="0">
                <a:solidFill>
                  <a:srgbClr val="002060"/>
                </a:solidFill>
              </a:rPr>
              <a:t>Principles to guide development of approach </a:t>
            </a:r>
            <a:endParaRPr lang="en-GB" sz="3600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196752"/>
            <a:ext cx="8748464" cy="4925144"/>
          </a:xfrm>
        </p:spPr>
        <p:txBody>
          <a:bodyPr>
            <a:normAutofit fontScale="92500"/>
          </a:bodyPr>
          <a:lstStyle/>
          <a:p>
            <a:r>
              <a:rPr lang="en-GB" dirty="0" smtClean="0"/>
              <a:t>Build from existing data and processes</a:t>
            </a:r>
          </a:p>
          <a:p>
            <a:r>
              <a:rPr lang="en-GB" dirty="0" smtClean="0"/>
              <a:t>Integrate if possible to existing monitoring functions</a:t>
            </a:r>
          </a:p>
          <a:p>
            <a:r>
              <a:rPr lang="en-GB" dirty="0" smtClean="0"/>
              <a:t>Explore a range of methods </a:t>
            </a:r>
          </a:p>
          <a:p>
            <a:r>
              <a:rPr lang="en-GB" dirty="0" smtClean="0"/>
              <a:t>When and how to deal with attribution &amp; social safeguards... </a:t>
            </a:r>
          </a:p>
          <a:p>
            <a:r>
              <a:rPr lang="en-GB" dirty="0" smtClean="0"/>
              <a:t>LOW cost  </a:t>
            </a:r>
          </a:p>
          <a:p>
            <a:r>
              <a:rPr lang="en-GB" dirty="0" smtClean="0"/>
              <a:t>Stakeholders consulted in developing approach</a:t>
            </a:r>
          </a:p>
          <a:p>
            <a:r>
              <a:rPr lang="en-GB" dirty="0" smtClean="0"/>
              <a:t>Stakeholders may be involved in implementation</a:t>
            </a:r>
          </a:p>
          <a:p>
            <a:r>
              <a:rPr lang="en-GB" dirty="0" smtClean="0"/>
              <a:t>Market monitoring at EU level (EC-  ITTO)</a:t>
            </a:r>
          </a:p>
        </p:txBody>
      </p:sp>
    </p:spTree>
    <p:extLst>
      <p:ext uri="{BB962C8B-B14F-4D97-AF65-F5344CB8AC3E}">
        <p14:creationId xmlns:p14="http://schemas.microsoft.com/office/powerpoint/2010/main" val="3937765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pPr algn="l"/>
            <a:r>
              <a:rPr lang="en-GB" sz="4000" dirty="0" smtClean="0">
                <a:solidFill>
                  <a:srgbClr val="002060"/>
                </a:solidFill>
              </a:rPr>
              <a:t>Agreed on purpose of IM: </a:t>
            </a:r>
            <a:r>
              <a:rPr lang="en-GB" sz="4000" b="1" dirty="0" smtClean="0">
                <a:solidFill>
                  <a:srgbClr val="002060"/>
                </a:solidFill>
              </a:rPr>
              <a:t>multiple </a:t>
            </a:r>
            <a:endParaRPr lang="en-GB" sz="4000" b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435280" cy="5256584"/>
          </a:xfrm>
        </p:spPr>
        <p:txBody>
          <a:bodyPr>
            <a:normAutofit fontScale="92500" lnSpcReduction="10000"/>
          </a:bodyPr>
          <a:lstStyle/>
          <a:p>
            <a:r>
              <a:rPr lang="en-GB" b="1" dirty="0" smtClean="0"/>
              <a:t>Accountability </a:t>
            </a:r>
          </a:p>
          <a:p>
            <a:pPr lvl="1"/>
            <a:r>
              <a:rPr lang="en-GB" dirty="0" smtClean="0"/>
              <a:t>National accountability (Parliament, Min Finance,….)  </a:t>
            </a:r>
          </a:p>
          <a:p>
            <a:pPr lvl="1"/>
            <a:r>
              <a:rPr lang="en-GB" dirty="0" smtClean="0"/>
              <a:t>EU Accountability (Parliament, Council, ……)</a:t>
            </a:r>
          </a:p>
          <a:p>
            <a:pPr marL="457200" lvl="1" indent="0">
              <a:buNone/>
            </a:pPr>
            <a:r>
              <a:rPr lang="en-GB" dirty="0" smtClean="0"/>
              <a:t> </a:t>
            </a:r>
          </a:p>
          <a:p>
            <a:r>
              <a:rPr lang="en-GB" b="1" dirty="0" smtClean="0"/>
              <a:t>Understanding and adaptation: social safeguard</a:t>
            </a:r>
          </a:p>
          <a:p>
            <a:pPr lvl="1"/>
            <a:r>
              <a:rPr lang="en-GB" dirty="0" smtClean="0"/>
              <a:t>Inform management about process/likely impacts</a:t>
            </a:r>
          </a:p>
          <a:p>
            <a:pPr lvl="1"/>
            <a:r>
              <a:rPr lang="en-GB" dirty="0" smtClean="0"/>
              <a:t>Informing responses to policy problems </a:t>
            </a:r>
            <a:r>
              <a:rPr lang="en-GB" dirty="0" err="1" smtClean="0"/>
              <a:t>etc</a:t>
            </a:r>
            <a:endParaRPr lang="en-GB" dirty="0" smtClean="0"/>
          </a:p>
          <a:p>
            <a:pPr marL="457200" lvl="1" indent="0">
              <a:buNone/>
            </a:pPr>
            <a:endParaRPr lang="en-GB" dirty="0"/>
          </a:p>
          <a:p>
            <a:r>
              <a:rPr lang="en-GB" b="1" dirty="0" smtClean="0"/>
              <a:t>VPA governance </a:t>
            </a:r>
          </a:p>
          <a:p>
            <a:pPr lvl="1"/>
            <a:r>
              <a:rPr lang="en-GB" dirty="0" smtClean="0"/>
              <a:t>Evidence for multi-stakeholder deliberation</a:t>
            </a:r>
          </a:p>
          <a:p>
            <a:pPr lvl="1"/>
            <a:r>
              <a:rPr lang="en-GB" dirty="0" smtClean="0"/>
              <a:t>Momentum – bring together stakeholders</a:t>
            </a:r>
          </a:p>
          <a:p>
            <a:pPr marL="457200" lvl="1" indent="0">
              <a:buNone/>
            </a:pP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285972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rmAutofit fontScale="90000"/>
          </a:bodyPr>
          <a:lstStyle/>
          <a:p>
            <a:r>
              <a:rPr lang="fi-FI" sz="4000" dirty="0" smtClean="0">
                <a:solidFill>
                  <a:srgbClr val="002060"/>
                </a:solidFill>
              </a:rPr>
              <a:t>To </a:t>
            </a:r>
            <a:r>
              <a:rPr lang="fi-FI" sz="4000" dirty="0" err="1" smtClean="0">
                <a:solidFill>
                  <a:srgbClr val="002060"/>
                </a:solidFill>
              </a:rPr>
              <a:t>start</a:t>
            </a:r>
            <a:r>
              <a:rPr lang="fi-FI" sz="4000" dirty="0" smtClean="0">
                <a:solidFill>
                  <a:srgbClr val="002060"/>
                </a:solidFill>
              </a:rPr>
              <a:t> </a:t>
            </a:r>
            <a:r>
              <a:rPr lang="fi-FI" sz="4000" dirty="0" err="1" smtClean="0">
                <a:solidFill>
                  <a:srgbClr val="002060"/>
                </a:solidFill>
              </a:rPr>
              <a:t>consolidated</a:t>
            </a:r>
            <a:r>
              <a:rPr lang="fi-FI" sz="4000" dirty="0" smtClean="0">
                <a:solidFill>
                  <a:srgbClr val="002060"/>
                </a:solidFill>
              </a:rPr>
              <a:t> </a:t>
            </a:r>
            <a:r>
              <a:rPr lang="fi-FI" sz="4000" dirty="0" err="1" smtClean="0">
                <a:solidFill>
                  <a:srgbClr val="002060"/>
                </a:solidFill>
              </a:rPr>
              <a:t>impact</a:t>
            </a:r>
            <a:r>
              <a:rPr lang="fi-FI" sz="4000" dirty="0" smtClean="0">
                <a:solidFill>
                  <a:srgbClr val="002060"/>
                </a:solidFill>
              </a:rPr>
              <a:t> </a:t>
            </a:r>
            <a:r>
              <a:rPr lang="fi-FI" sz="4000" dirty="0" err="1" smtClean="0">
                <a:solidFill>
                  <a:srgbClr val="002060"/>
                </a:solidFill>
              </a:rPr>
              <a:t>areas</a:t>
            </a:r>
            <a:r>
              <a:rPr lang="fi-FI" sz="4000" dirty="0" smtClean="0">
                <a:solidFill>
                  <a:srgbClr val="002060"/>
                </a:solidFill>
              </a:rPr>
              <a:t> (</a:t>
            </a:r>
            <a:r>
              <a:rPr lang="fi-FI" sz="4000" dirty="0" err="1" smtClean="0">
                <a:solidFill>
                  <a:srgbClr val="002060"/>
                </a:solidFill>
              </a:rPr>
              <a:t>Ghana-EU</a:t>
            </a:r>
            <a:r>
              <a:rPr lang="fi-FI" sz="4000" dirty="0" smtClean="0">
                <a:solidFill>
                  <a:srgbClr val="002060"/>
                </a:solidFill>
              </a:rPr>
              <a:t>):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>
            <a:normAutofit fontScale="85000" lnSpcReduction="20000"/>
          </a:bodyPr>
          <a:lstStyle/>
          <a:p>
            <a:pPr marL="457200" lvl="0" indent="-457200">
              <a:buNone/>
            </a:pPr>
            <a:endParaRPr lang="en-GB" dirty="0" smtClean="0"/>
          </a:p>
          <a:p>
            <a:pPr marL="457200" lvl="0" indent="-457200">
              <a:buFont typeface="+mj-lt"/>
              <a:buAutoNum type="arabicPeriod"/>
            </a:pPr>
            <a:r>
              <a:rPr lang="en-GB" dirty="0" smtClean="0"/>
              <a:t>Forest Condition</a:t>
            </a:r>
          </a:p>
          <a:p>
            <a:pPr marL="457200" lvl="0" indent="-457200">
              <a:buFont typeface="+mj-lt"/>
              <a:buAutoNum type="arabicPeriod"/>
            </a:pPr>
            <a:r>
              <a:rPr lang="en-GB" dirty="0" smtClean="0"/>
              <a:t>Domestic Market Development</a:t>
            </a:r>
            <a:endParaRPr lang="en-US" dirty="0" smtClean="0"/>
          </a:p>
          <a:p>
            <a:pPr marL="457200" lvl="0" indent="-457200">
              <a:buFont typeface="+mj-lt"/>
              <a:buAutoNum type="arabicPeriod"/>
            </a:pPr>
            <a:r>
              <a:rPr lang="en-GB" dirty="0" smtClean="0"/>
              <a:t>Rights of access and forest tenure</a:t>
            </a:r>
            <a:endParaRPr lang="en-US" dirty="0" smtClean="0"/>
          </a:p>
          <a:p>
            <a:pPr marL="457200" lvl="0" indent="-457200">
              <a:buFont typeface="+mj-lt"/>
              <a:buAutoNum type="arabicPeriod"/>
            </a:pPr>
            <a:r>
              <a:rPr lang="en-GB" dirty="0" smtClean="0"/>
              <a:t>Production of legal timber/illegal logging</a:t>
            </a:r>
            <a:endParaRPr lang="en-US" dirty="0" smtClean="0"/>
          </a:p>
          <a:p>
            <a:pPr marL="457200" lvl="0" indent="-457200">
              <a:buFont typeface="+mj-lt"/>
              <a:buAutoNum type="arabicPeriod"/>
            </a:pPr>
            <a:r>
              <a:rPr lang="en-GB" dirty="0" smtClean="0"/>
              <a:t>Timber trade and markets </a:t>
            </a:r>
            <a:endParaRPr lang="en-US" dirty="0" smtClean="0"/>
          </a:p>
          <a:p>
            <a:pPr marL="457200" lvl="0" indent="-457200">
              <a:buFont typeface="+mj-lt"/>
              <a:buAutoNum type="arabicPeriod"/>
            </a:pPr>
            <a:r>
              <a:rPr lang="en-GB" dirty="0" smtClean="0"/>
              <a:t>Accountability and transparency</a:t>
            </a:r>
            <a:endParaRPr lang="en-US" dirty="0" smtClean="0"/>
          </a:p>
          <a:p>
            <a:pPr marL="457200" lvl="0" indent="-457200">
              <a:buFont typeface="+mj-lt"/>
              <a:buAutoNum type="arabicPeriod"/>
            </a:pPr>
            <a:r>
              <a:rPr lang="en-GB" dirty="0" smtClean="0"/>
              <a:t>Institutional effectiveness and efficiency</a:t>
            </a:r>
            <a:endParaRPr lang="en-US" dirty="0" smtClean="0"/>
          </a:p>
          <a:p>
            <a:pPr marL="457200" lvl="0" indent="-457200">
              <a:buFont typeface="+mj-lt"/>
              <a:buAutoNum type="arabicPeriod"/>
            </a:pPr>
            <a:r>
              <a:rPr lang="en-GB" dirty="0" smtClean="0"/>
              <a:t>Law enforcement and compliance</a:t>
            </a:r>
            <a:endParaRPr lang="en-US" dirty="0" smtClean="0"/>
          </a:p>
          <a:p>
            <a:pPr marL="457200" lvl="0" indent="-457200">
              <a:buFont typeface="+mj-lt"/>
              <a:buAutoNum type="arabicPeriod"/>
            </a:pPr>
            <a:r>
              <a:rPr lang="en-GB" dirty="0" smtClean="0"/>
              <a:t>Livelihoods and poverty</a:t>
            </a:r>
            <a:endParaRPr lang="en-US" dirty="0" smtClean="0"/>
          </a:p>
          <a:p>
            <a:pPr marL="457200" lvl="0" indent="-457200">
              <a:buFont typeface="+mj-lt"/>
              <a:buAutoNum type="arabicPeriod"/>
            </a:pPr>
            <a:r>
              <a:rPr lang="en-GB" dirty="0" smtClean="0"/>
              <a:t>Stakeholder involvement in forest management and forest policy reform 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 flipH="1">
            <a:off x="508259" y="6021288"/>
            <a:ext cx="672803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3600" dirty="0" err="1" smtClean="0">
                <a:solidFill>
                  <a:srgbClr val="FF0000"/>
                </a:solidFill>
              </a:rPr>
              <a:t>Too</a:t>
            </a:r>
            <a:r>
              <a:rPr lang="fi-FI" sz="3600" dirty="0" smtClean="0">
                <a:solidFill>
                  <a:srgbClr val="FF0000"/>
                </a:solidFill>
              </a:rPr>
              <a:t> </a:t>
            </a:r>
            <a:r>
              <a:rPr lang="fi-FI" sz="3600" dirty="0" err="1" smtClean="0">
                <a:solidFill>
                  <a:srgbClr val="FF0000"/>
                </a:solidFill>
              </a:rPr>
              <a:t>many</a:t>
            </a:r>
            <a:r>
              <a:rPr lang="fi-FI" sz="3600" dirty="0" smtClean="0">
                <a:solidFill>
                  <a:srgbClr val="FF0000"/>
                </a:solidFill>
              </a:rPr>
              <a:t>……….</a:t>
            </a:r>
            <a:endParaRPr lang="en-US" sz="3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6513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43"/>
          <p:cNvSpPr/>
          <p:nvPr/>
        </p:nvSpPr>
        <p:spPr>
          <a:xfrm>
            <a:off x="5508104" y="1384063"/>
            <a:ext cx="1440160" cy="5132840"/>
          </a:xfrm>
          <a:prstGeom prst="rect">
            <a:avLst/>
          </a:prstGeom>
          <a:solidFill>
            <a:srgbClr val="00B050">
              <a:alpha val="35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b="1" dirty="0" smtClean="0">
                <a:solidFill>
                  <a:schemeClr val="tx1"/>
                </a:solidFill>
              </a:rPr>
              <a:t>Changes in practice</a:t>
            </a:r>
          </a:p>
          <a:p>
            <a:pPr algn="ctr"/>
            <a:endParaRPr lang="en-GB" sz="1400" b="1" dirty="0">
              <a:solidFill>
                <a:schemeClr val="tx1"/>
              </a:solidFill>
            </a:endParaRPr>
          </a:p>
          <a:p>
            <a:pPr algn="ctr"/>
            <a:endParaRPr lang="en-GB" sz="1400" b="1" dirty="0" smtClean="0">
              <a:solidFill>
                <a:schemeClr val="tx1"/>
              </a:solidFill>
            </a:endParaRPr>
          </a:p>
          <a:p>
            <a:pPr algn="ctr"/>
            <a:endParaRPr lang="en-GB" sz="1400" b="1" dirty="0" smtClean="0">
              <a:solidFill>
                <a:schemeClr val="tx1"/>
              </a:solidFill>
            </a:endParaRPr>
          </a:p>
          <a:p>
            <a:pPr algn="ctr"/>
            <a:endParaRPr lang="en-GB" sz="1400" b="1" dirty="0">
              <a:solidFill>
                <a:schemeClr val="tx1"/>
              </a:solidFill>
            </a:endParaRPr>
          </a:p>
          <a:p>
            <a:pPr algn="ctr"/>
            <a:endParaRPr lang="en-GB" sz="1400" b="1" dirty="0" smtClean="0">
              <a:solidFill>
                <a:schemeClr val="tx1"/>
              </a:solidFill>
            </a:endParaRPr>
          </a:p>
          <a:p>
            <a:pPr algn="ctr"/>
            <a:endParaRPr lang="en-GB" sz="1400" b="1" dirty="0">
              <a:solidFill>
                <a:schemeClr val="tx1"/>
              </a:solidFill>
            </a:endParaRPr>
          </a:p>
          <a:p>
            <a:pPr algn="ctr"/>
            <a:endParaRPr lang="en-GB" sz="1400" b="1" dirty="0" smtClean="0">
              <a:solidFill>
                <a:schemeClr val="tx1"/>
              </a:solidFill>
            </a:endParaRPr>
          </a:p>
          <a:p>
            <a:pPr algn="ctr"/>
            <a:endParaRPr lang="en-GB" sz="1400" b="1" dirty="0">
              <a:solidFill>
                <a:schemeClr val="tx1"/>
              </a:solidFill>
            </a:endParaRPr>
          </a:p>
          <a:p>
            <a:pPr algn="ctr"/>
            <a:endParaRPr lang="en-GB" sz="1400" b="1" dirty="0" smtClean="0">
              <a:solidFill>
                <a:schemeClr val="tx1"/>
              </a:solidFill>
            </a:endParaRPr>
          </a:p>
          <a:p>
            <a:pPr algn="ctr"/>
            <a:endParaRPr lang="en-GB" sz="1400" b="1" dirty="0">
              <a:solidFill>
                <a:schemeClr val="tx1"/>
              </a:solidFill>
            </a:endParaRPr>
          </a:p>
          <a:p>
            <a:pPr algn="ctr"/>
            <a:endParaRPr lang="en-GB" sz="1400" b="1" dirty="0" smtClean="0">
              <a:solidFill>
                <a:schemeClr val="tx1"/>
              </a:solidFill>
            </a:endParaRPr>
          </a:p>
          <a:p>
            <a:pPr algn="ctr"/>
            <a:endParaRPr lang="en-GB" sz="1400" b="1" dirty="0">
              <a:solidFill>
                <a:schemeClr val="tx1"/>
              </a:solidFill>
            </a:endParaRPr>
          </a:p>
          <a:p>
            <a:pPr algn="ctr"/>
            <a:endParaRPr lang="en-GB" sz="1400" b="1" dirty="0" smtClean="0">
              <a:solidFill>
                <a:schemeClr val="tx1"/>
              </a:solidFill>
            </a:endParaRPr>
          </a:p>
          <a:p>
            <a:pPr algn="ctr"/>
            <a:endParaRPr lang="en-GB" sz="1400" b="1" dirty="0">
              <a:solidFill>
                <a:schemeClr val="tx1"/>
              </a:solidFill>
            </a:endParaRPr>
          </a:p>
          <a:p>
            <a:pPr algn="ctr"/>
            <a:endParaRPr lang="en-GB" sz="1400" b="1" dirty="0" smtClean="0">
              <a:solidFill>
                <a:schemeClr val="tx1"/>
              </a:solidFill>
            </a:endParaRPr>
          </a:p>
          <a:p>
            <a:pPr algn="ctr"/>
            <a:endParaRPr lang="en-GB" sz="1400" b="1" dirty="0">
              <a:solidFill>
                <a:schemeClr val="tx1"/>
              </a:solidFill>
            </a:endParaRPr>
          </a:p>
          <a:p>
            <a:pPr algn="ctr"/>
            <a:endParaRPr lang="en-GB" sz="1400" b="1" dirty="0" smtClean="0">
              <a:solidFill>
                <a:schemeClr val="tx1"/>
              </a:solidFill>
            </a:endParaRPr>
          </a:p>
          <a:p>
            <a:pPr algn="ctr"/>
            <a:endParaRPr lang="en-GB" sz="1400" b="1" dirty="0">
              <a:solidFill>
                <a:schemeClr val="tx1"/>
              </a:solidFill>
            </a:endParaRPr>
          </a:p>
          <a:p>
            <a:pPr algn="ctr"/>
            <a:endParaRPr lang="en-GB" sz="1400" b="1" dirty="0" smtClean="0">
              <a:solidFill>
                <a:schemeClr val="tx1"/>
              </a:solidFill>
            </a:endParaRPr>
          </a:p>
          <a:p>
            <a:pPr algn="ctr"/>
            <a:endParaRPr lang="en-GB" sz="1400" b="1" dirty="0">
              <a:solidFill>
                <a:schemeClr val="tx1"/>
              </a:solidFill>
            </a:endParaRPr>
          </a:p>
          <a:p>
            <a:pPr algn="ctr"/>
            <a:endParaRPr lang="en-GB" sz="1400" b="1" dirty="0" smtClean="0">
              <a:solidFill>
                <a:schemeClr val="tx1"/>
              </a:solidFill>
            </a:endParaRPr>
          </a:p>
          <a:p>
            <a:pPr algn="ctr"/>
            <a:r>
              <a:rPr lang="en-GB" sz="1400" b="1" dirty="0" smtClean="0">
                <a:solidFill>
                  <a:schemeClr val="tx1"/>
                </a:solidFill>
              </a:rPr>
              <a:t> </a:t>
            </a:r>
            <a:endParaRPr lang="en-GB" sz="1400" b="1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8797" y="1384063"/>
            <a:ext cx="1487120" cy="5384868"/>
          </a:xfrm>
          <a:prstGeom prst="rect">
            <a:avLst/>
          </a:prstGeom>
          <a:solidFill>
            <a:schemeClr val="accent1">
              <a:lumMod val="20000"/>
              <a:lumOff val="80000"/>
              <a:alpha val="35000"/>
            </a:schemeClr>
          </a:solidFill>
          <a:ln w="38100"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1" name="Freeform 70"/>
          <p:cNvSpPr/>
          <p:nvPr/>
        </p:nvSpPr>
        <p:spPr>
          <a:xfrm>
            <a:off x="1975664" y="2052407"/>
            <a:ext cx="5633723" cy="4464496"/>
          </a:xfrm>
          <a:custGeom>
            <a:avLst/>
            <a:gdLst>
              <a:gd name="connsiteX0" fmla="*/ 1248936 w 4984085"/>
              <a:gd name="connsiteY0" fmla="*/ 44605 h 4864816"/>
              <a:gd name="connsiteX1" fmla="*/ 825190 w 4984085"/>
              <a:gd name="connsiteY1" fmla="*/ 11151 h 4864816"/>
              <a:gd name="connsiteX2" fmla="*/ 546409 w 4984085"/>
              <a:gd name="connsiteY2" fmla="*/ 0 h 4864816"/>
              <a:gd name="connsiteX3" fmla="*/ 211873 w 4984085"/>
              <a:gd name="connsiteY3" fmla="*/ 11151 h 4864816"/>
              <a:gd name="connsiteX4" fmla="*/ 178419 w 4984085"/>
              <a:gd name="connsiteY4" fmla="*/ 33453 h 4864816"/>
              <a:gd name="connsiteX5" fmla="*/ 111512 w 4984085"/>
              <a:gd name="connsiteY5" fmla="*/ 100361 h 4864816"/>
              <a:gd name="connsiteX6" fmla="*/ 133814 w 4984085"/>
              <a:gd name="connsiteY6" fmla="*/ 301083 h 4864816"/>
              <a:gd name="connsiteX7" fmla="*/ 167268 w 4984085"/>
              <a:gd name="connsiteY7" fmla="*/ 334536 h 4864816"/>
              <a:gd name="connsiteX8" fmla="*/ 200722 w 4984085"/>
              <a:gd name="connsiteY8" fmla="*/ 379141 h 4864816"/>
              <a:gd name="connsiteX9" fmla="*/ 256478 w 4984085"/>
              <a:gd name="connsiteY9" fmla="*/ 423746 h 4864816"/>
              <a:gd name="connsiteX10" fmla="*/ 278780 w 4984085"/>
              <a:gd name="connsiteY10" fmla="*/ 457200 h 4864816"/>
              <a:gd name="connsiteX11" fmla="*/ 234175 w 4984085"/>
              <a:gd name="connsiteY11" fmla="*/ 524107 h 4864816"/>
              <a:gd name="connsiteX12" fmla="*/ 167268 w 4984085"/>
              <a:gd name="connsiteY12" fmla="*/ 546409 h 4864816"/>
              <a:gd name="connsiteX13" fmla="*/ 133814 w 4984085"/>
              <a:gd name="connsiteY13" fmla="*/ 557561 h 4864816"/>
              <a:gd name="connsiteX14" fmla="*/ 55756 w 4984085"/>
              <a:gd name="connsiteY14" fmla="*/ 579863 h 4864816"/>
              <a:gd name="connsiteX15" fmla="*/ 22302 w 4984085"/>
              <a:gd name="connsiteY15" fmla="*/ 602166 h 4864816"/>
              <a:gd name="connsiteX16" fmla="*/ 22302 w 4984085"/>
              <a:gd name="connsiteY16" fmla="*/ 713678 h 4864816"/>
              <a:gd name="connsiteX17" fmla="*/ 33453 w 4984085"/>
              <a:gd name="connsiteY17" fmla="*/ 780585 h 4864816"/>
              <a:gd name="connsiteX18" fmla="*/ 22302 w 4984085"/>
              <a:gd name="connsiteY18" fmla="*/ 847492 h 4864816"/>
              <a:gd name="connsiteX19" fmla="*/ 11151 w 4984085"/>
              <a:gd name="connsiteY19" fmla="*/ 880946 h 4864816"/>
              <a:gd name="connsiteX20" fmla="*/ 22302 w 4984085"/>
              <a:gd name="connsiteY20" fmla="*/ 970156 h 4864816"/>
              <a:gd name="connsiteX21" fmla="*/ 44605 w 4984085"/>
              <a:gd name="connsiteY21" fmla="*/ 1037063 h 4864816"/>
              <a:gd name="connsiteX22" fmla="*/ 66907 w 4984085"/>
              <a:gd name="connsiteY22" fmla="*/ 1204331 h 4864816"/>
              <a:gd name="connsiteX23" fmla="*/ 78058 w 4984085"/>
              <a:gd name="connsiteY23" fmla="*/ 1237785 h 4864816"/>
              <a:gd name="connsiteX24" fmla="*/ 133814 w 4984085"/>
              <a:gd name="connsiteY24" fmla="*/ 1315844 h 4864816"/>
              <a:gd name="connsiteX25" fmla="*/ 178419 w 4984085"/>
              <a:gd name="connsiteY25" fmla="*/ 1382751 h 4864816"/>
              <a:gd name="connsiteX26" fmla="*/ 200722 w 4984085"/>
              <a:gd name="connsiteY26" fmla="*/ 1449658 h 4864816"/>
              <a:gd name="connsiteX27" fmla="*/ 223024 w 4984085"/>
              <a:gd name="connsiteY27" fmla="*/ 1483112 h 4864816"/>
              <a:gd name="connsiteX28" fmla="*/ 256478 w 4984085"/>
              <a:gd name="connsiteY28" fmla="*/ 1550019 h 4864816"/>
              <a:gd name="connsiteX29" fmla="*/ 278780 w 4984085"/>
              <a:gd name="connsiteY29" fmla="*/ 1628078 h 4864816"/>
              <a:gd name="connsiteX30" fmla="*/ 301083 w 4984085"/>
              <a:gd name="connsiteY30" fmla="*/ 1694985 h 4864816"/>
              <a:gd name="connsiteX31" fmla="*/ 289931 w 4984085"/>
              <a:gd name="connsiteY31" fmla="*/ 1828800 h 4864816"/>
              <a:gd name="connsiteX32" fmla="*/ 267629 w 4984085"/>
              <a:gd name="connsiteY32" fmla="*/ 1929161 h 4864816"/>
              <a:gd name="connsiteX33" fmla="*/ 256478 w 4984085"/>
              <a:gd name="connsiteY33" fmla="*/ 2274848 h 4864816"/>
              <a:gd name="connsiteX34" fmla="*/ 234175 w 4984085"/>
              <a:gd name="connsiteY34" fmla="*/ 2341756 h 4864816"/>
              <a:gd name="connsiteX35" fmla="*/ 223024 w 4984085"/>
              <a:gd name="connsiteY35" fmla="*/ 2375209 h 4864816"/>
              <a:gd name="connsiteX36" fmla="*/ 211873 w 4984085"/>
              <a:gd name="connsiteY36" fmla="*/ 2442117 h 4864816"/>
              <a:gd name="connsiteX37" fmla="*/ 178419 w 4984085"/>
              <a:gd name="connsiteY37" fmla="*/ 2475570 h 4864816"/>
              <a:gd name="connsiteX38" fmla="*/ 133814 w 4984085"/>
              <a:gd name="connsiteY38" fmla="*/ 2509024 h 4864816"/>
              <a:gd name="connsiteX39" fmla="*/ 100361 w 4984085"/>
              <a:gd name="connsiteY39" fmla="*/ 2542478 h 4864816"/>
              <a:gd name="connsiteX40" fmla="*/ 55756 w 4984085"/>
              <a:gd name="connsiteY40" fmla="*/ 2564780 h 4864816"/>
              <a:gd name="connsiteX41" fmla="*/ 33453 w 4984085"/>
              <a:gd name="connsiteY41" fmla="*/ 2665141 h 4864816"/>
              <a:gd name="connsiteX42" fmla="*/ 11151 w 4984085"/>
              <a:gd name="connsiteY42" fmla="*/ 2743200 h 4864816"/>
              <a:gd name="connsiteX43" fmla="*/ 0 w 4984085"/>
              <a:gd name="connsiteY43" fmla="*/ 2787805 h 4864816"/>
              <a:gd name="connsiteX44" fmla="*/ 11151 w 4984085"/>
              <a:gd name="connsiteY44" fmla="*/ 2955073 h 4864816"/>
              <a:gd name="connsiteX45" fmla="*/ 22302 w 4984085"/>
              <a:gd name="connsiteY45" fmla="*/ 3033131 h 4864816"/>
              <a:gd name="connsiteX46" fmla="*/ 89209 w 4984085"/>
              <a:gd name="connsiteY46" fmla="*/ 3055434 h 4864816"/>
              <a:gd name="connsiteX47" fmla="*/ 100361 w 4984085"/>
              <a:gd name="connsiteY47" fmla="*/ 3088887 h 4864816"/>
              <a:gd name="connsiteX48" fmla="*/ 78058 w 4984085"/>
              <a:gd name="connsiteY48" fmla="*/ 3245005 h 4864816"/>
              <a:gd name="connsiteX49" fmla="*/ 89209 w 4984085"/>
              <a:gd name="connsiteY49" fmla="*/ 3311912 h 4864816"/>
              <a:gd name="connsiteX50" fmla="*/ 133814 w 4984085"/>
              <a:gd name="connsiteY50" fmla="*/ 3401122 h 4864816"/>
              <a:gd name="connsiteX51" fmla="*/ 144965 w 4984085"/>
              <a:gd name="connsiteY51" fmla="*/ 3445726 h 4864816"/>
              <a:gd name="connsiteX52" fmla="*/ 111512 w 4984085"/>
              <a:gd name="connsiteY52" fmla="*/ 3534936 h 4864816"/>
              <a:gd name="connsiteX53" fmla="*/ 100361 w 4984085"/>
              <a:gd name="connsiteY53" fmla="*/ 3568390 h 4864816"/>
              <a:gd name="connsiteX54" fmla="*/ 78058 w 4984085"/>
              <a:gd name="connsiteY54" fmla="*/ 3590692 h 4864816"/>
              <a:gd name="connsiteX55" fmla="*/ 66907 w 4984085"/>
              <a:gd name="connsiteY55" fmla="*/ 3624146 h 4864816"/>
              <a:gd name="connsiteX56" fmla="*/ 33453 w 4984085"/>
              <a:gd name="connsiteY56" fmla="*/ 3691053 h 4864816"/>
              <a:gd name="connsiteX57" fmla="*/ 55756 w 4984085"/>
              <a:gd name="connsiteY57" fmla="*/ 4003287 h 4864816"/>
              <a:gd name="connsiteX58" fmla="*/ 89209 w 4984085"/>
              <a:gd name="connsiteY58" fmla="*/ 4103648 h 4864816"/>
              <a:gd name="connsiteX59" fmla="*/ 144965 w 4984085"/>
              <a:gd name="connsiteY59" fmla="*/ 4181707 h 4864816"/>
              <a:gd name="connsiteX60" fmla="*/ 189570 w 4984085"/>
              <a:gd name="connsiteY60" fmla="*/ 4226312 h 4864816"/>
              <a:gd name="connsiteX61" fmla="*/ 234175 w 4984085"/>
              <a:gd name="connsiteY61" fmla="*/ 4293219 h 4864816"/>
              <a:gd name="connsiteX62" fmla="*/ 267629 w 4984085"/>
              <a:gd name="connsiteY62" fmla="*/ 4371278 h 4864816"/>
              <a:gd name="connsiteX63" fmla="*/ 289931 w 4984085"/>
              <a:gd name="connsiteY63" fmla="*/ 4493941 h 4864816"/>
              <a:gd name="connsiteX64" fmla="*/ 301083 w 4984085"/>
              <a:gd name="connsiteY64" fmla="*/ 4538546 h 4864816"/>
              <a:gd name="connsiteX65" fmla="*/ 323385 w 4984085"/>
              <a:gd name="connsiteY65" fmla="*/ 4627756 h 4864816"/>
              <a:gd name="connsiteX66" fmla="*/ 367990 w 4984085"/>
              <a:gd name="connsiteY66" fmla="*/ 4683512 h 4864816"/>
              <a:gd name="connsiteX67" fmla="*/ 390292 w 4984085"/>
              <a:gd name="connsiteY67" fmla="*/ 4716966 h 4864816"/>
              <a:gd name="connsiteX68" fmla="*/ 434897 w 4984085"/>
              <a:gd name="connsiteY68" fmla="*/ 4728117 h 4864816"/>
              <a:gd name="connsiteX69" fmla="*/ 490653 w 4984085"/>
              <a:gd name="connsiteY69" fmla="*/ 4772722 h 4864816"/>
              <a:gd name="connsiteX70" fmla="*/ 535258 w 4984085"/>
              <a:gd name="connsiteY70" fmla="*/ 4783873 h 4864816"/>
              <a:gd name="connsiteX71" fmla="*/ 613317 w 4984085"/>
              <a:gd name="connsiteY71" fmla="*/ 4806175 h 4864816"/>
              <a:gd name="connsiteX72" fmla="*/ 669073 w 4984085"/>
              <a:gd name="connsiteY72" fmla="*/ 4817326 h 4864816"/>
              <a:gd name="connsiteX73" fmla="*/ 769434 w 4984085"/>
              <a:gd name="connsiteY73" fmla="*/ 4839629 h 4864816"/>
              <a:gd name="connsiteX74" fmla="*/ 1248936 w 4984085"/>
              <a:gd name="connsiteY74" fmla="*/ 4850780 h 4864816"/>
              <a:gd name="connsiteX75" fmla="*/ 1293541 w 4984085"/>
              <a:gd name="connsiteY75" fmla="*/ 4861931 h 4864816"/>
              <a:gd name="connsiteX76" fmla="*/ 1304692 w 4984085"/>
              <a:gd name="connsiteY76" fmla="*/ 4806175 h 4864816"/>
              <a:gd name="connsiteX77" fmla="*/ 1326995 w 4984085"/>
              <a:gd name="connsiteY77" fmla="*/ 4761570 h 4864816"/>
              <a:gd name="connsiteX78" fmla="*/ 1338146 w 4984085"/>
              <a:gd name="connsiteY78" fmla="*/ 4728117 h 4864816"/>
              <a:gd name="connsiteX79" fmla="*/ 1360448 w 4984085"/>
              <a:gd name="connsiteY79" fmla="*/ 4694663 h 4864816"/>
              <a:gd name="connsiteX80" fmla="*/ 1382751 w 4984085"/>
              <a:gd name="connsiteY80" fmla="*/ 4650058 h 4864816"/>
              <a:gd name="connsiteX81" fmla="*/ 1405053 w 4984085"/>
              <a:gd name="connsiteY81" fmla="*/ 4616605 h 4864816"/>
              <a:gd name="connsiteX82" fmla="*/ 1460809 w 4984085"/>
              <a:gd name="connsiteY82" fmla="*/ 4538546 h 4864816"/>
              <a:gd name="connsiteX83" fmla="*/ 1483112 w 4984085"/>
              <a:gd name="connsiteY83" fmla="*/ 4572000 h 4864816"/>
              <a:gd name="connsiteX84" fmla="*/ 1516565 w 4984085"/>
              <a:gd name="connsiteY84" fmla="*/ 4594302 h 4864816"/>
              <a:gd name="connsiteX85" fmla="*/ 1616926 w 4984085"/>
              <a:gd name="connsiteY85" fmla="*/ 4672361 h 4864816"/>
              <a:gd name="connsiteX86" fmla="*/ 1639229 w 4984085"/>
              <a:gd name="connsiteY86" fmla="*/ 4694663 h 4864816"/>
              <a:gd name="connsiteX87" fmla="*/ 1706136 w 4984085"/>
              <a:gd name="connsiteY87" fmla="*/ 4716966 h 4864816"/>
              <a:gd name="connsiteX88" fmla="*/ 1773044 w 4984085"/>
              <a:gd name="connsiteY88" fmla="*/ 4672361 h 4864816"/>
              <a:gd name="connsiteX89" fmla="*/ 1918009 w 4984085"/>
              <a:gd name="connsiteY89" fmla="*/ 4694663 h 4864816"/>
              <a:gd name="connsiteX90" fmla="*/ 1951463 w 4984085"/>
              <a:gd name="connsiteY90" fmla="*/ 4705814 h 4864816"/>
              <a:gd name="connsiteX91" fmla="*/ 2051824 w 4984085"/>
              <a:gd name="connsiteY91" fmla="*/ 4716966 h 4864816"/>
              <a:gd name="connsiteX92" fmla="*/ 2531326 w 4984085"/>
              <a:gd name="connsiteY92" fmla="*/ 4705814 h 4864816"/>
              <a:gd name="connsiteX93" fmla="*/ 2620536 w 4984085"/>
              <a:gd name="connsiteY93" fmla="*/ 4650058 h 4864816"/>
              <a:gd name="connsiteX94" fmla="*/ 2653990 w 4984085"/>
              <a:gd name="connsiteY94" fmla="*/ 4638907 h 4864816"/>
              <a:gd name="connsiteX95" fmla="*/ 2743200 w 4984085"/>
              <a:gd name="connsiteY95" fmla="*/ 4683512 h 4864816"/>
              <a:gd name="connsiteX96" fmla="*/ 2821258 w 4984085"/>
              <a:gd name="connsiteY96" fmla="*/ 4728117 h 4864816"/>
              <a:gd name="connsiteX97" fmla="*/ 2999678 w 4984085"/>
              <a:gd name="connsiteY97" fmla="*/ 4761570 h 4864816"/>
              <a:gd name="connsiteX98" fmla="*/ 3245005 w 4984085"/>
              <a:gd name="connsiteY98" fmla="*/ 4739268 h 4864816"/>
              <a:gd name="connsiteX99" fmla="*/ 3278458 w 4984085"/>
              <a:gd name="connsiteY99" fmla="*/ 4716966 h 4864816"/>
              <a:gd name="connsiteX100" fmla="*/ 3323063 w 4984085"/>
              <a:gd name="connsiteY100" fmla="*/ 4683512 h 4864816"/>
              <a:gd name="connsiteX101" fmla="*/ 3389970 w 4984085"/>
              <a:gd name="connsiteY101" fmla="*/ 4638907 h 4864816"/>
              <a:gd name="connsiteX102" fmla="*/ 3445726 w 4984085"/>
              <a:gd name="connsiteY102" fmla="*/ 4661209 h 4864816"/>
              <a:gd name="connsiteX103" fmla="*/ 3735658 w 4984085"/>
              <a:gd name="connsiteY103" fmla="*/ 4716966 h 4864816"/>
              <a:gd name="connsiteX104" fmla="*/ 3791414 w 4984085"/>
              <a:gd name="connsiteY104" fmla="*/ 4728117 h 4864816"/>
              <a:gd name="connsiteX105" fmla="*/ 3836019 w 4984085"/>
              <a:gd name="connsiteY105" fmla="*/ 4739268 h 4864816"/>
              <a:gd name="connsiteX106" fmla="*/ 3992136 w 4984085"/>
              <a:gd name="connsiteY106" fmla="*/ 4716966 h 4864816"/>
              <a:gd name="connsiteX107" fmla="*/ 4036741 w 4984085"/>
              <a:gd name="connsiteY107" fmla="*/ 4705814 h 4864816"/>
              <a:gd name="connsiteX108" fmla="*/ 4092497 w 4984085"/>
              <a:gd name="connsiteY108" fmla="*/ 4694663 h 4864816"/>
              <a:gd name="connsiteX109" fmla="*/ 4159405 w 4984085"/>
              <a:gd name="connsiteY109" fmla="*/ 4672361 h 4864816"/>
              <a:gd name="connsiteX110" fmla="*/ 4215161 w 4984085"/>
              <a:gd name="connsiteY110" fmla="*/ 4627756 h 4864816"/>
              <a:gd name="connsiteX111" fmla="*/ 4259765 w 4984085"/>
              <a:gd name="connsiteY111" fmla="*/ 4616605 h 4864816"/>
              <a:gd name="connsiteX112" fmla="*/ 4304370 w 4984085"/>
              <a:gd name="connsiteY112" fmla="*/ 4594302 h 4864816"/>
              <a:gd name="connsiteX113" fmla="*/ 4538546 w 4984085"/>
              <a:gd name="connsiteY113" fmla="*/ 4505092 h 4864816"/>
              <a:gd name="connsiteX114" fmla="*/ 4616605 w 4984085"/>
              <a:gd name="connsiteY114" fmla="*/ 4438185 h 4864816"/>
              <a:gd name="connsiteX115" fmla="*/ 4672361 w 4984085"/>
              <a:gd name="connsiteY115" fmla="*/ 4360126 h 4864816"/>
              <a:gd name="connsiteX116" fmla="*/ 4650058 w 4984085"/>
              <a:gd name="connsiteY116" fmla="*/ 4204009 h 4864816"/>
              <a:gd name="connsiteX117" fmla="*/ 4605453 w 4984085"/>
              <a:gd name="connsiteY117" fmla="*/ 4137102 h 4864816"/>
              <a:gd name="connsiteX118" fmla="*/ 4460487 w 4984085"/>
              <a:gd name="connsiteY118" fmla="*/ 3914078 h 4864816"/>
              <a:gd name="connsiteX119" fmla="*/ 4449336 w 4984085"/>
              <a:gd name="connsiteY119" fmla="*/ 3869473 h 4864816"/>
              <a:gd name="connsiteX120" fmla="*/ 4415883 w 4984085"/>
              <a:gd name="connsiteY120" fmla="*/ 3836019 h 4864816"/>
              <a:gd name="connsiteX121" fmla="*/ 4382429 w 4984085"/>
              <a:gd name="connsiteY121" fmla="*/ 3791414 h 4864816"/>
              <a:gd name="connsiteX122" fmla="*/ 4360126 w 4984085"/>
              <a:gd name="connsiteY122" fmla="*/ 3769112 h 4864816"/>
              <a:gd name="connsiteX123" fmla="*/ 4326673 w 4984085"/>
              <a:gd name="connsiteY123" fmla="*/ 3724507 h 4864816"/>
              <a:gd name="connsiteX124" fmla="*/ 4259765 w 4984085"/>
              <a:gd name="connsiteY124" fmla="*/ 3668751 h 4864816"/>
              <a:gd name="connsiteX125" fmla="*/ 4204009 w 4984085"/>
              <a:gd name="connsiteY125" fmla="*/ 3601844 h 4864816"/>
              <a:gd name="connsiteX126" fmla="*/ 4159405 w 4984085"/>
              <a:gd name="connsiteY126" fmla="*/ 3546087 h 4864816"/>
              <a:gd name="connsiteX127" fmla="*/ 4092497 w 4984085"/>
              <a:gd name="connsiteY127" fmla="*/ 3523785 h 4864816"/>
              <a:gd name="connsiteX128" fmla="*/ 4059044 w 4984085"/>
              <a:gd name="connsiteY128" fmla="*/ 3479180 h 4864816"/>
              <a:gd name="connsiteX129" fmla="*/ 4036741 w 4984085"/>
              <a:gd name="connsiteY129" fmla="*/ 3423424 h 4864816"/>
              <a:gd name="connsiteX130" fmla="*/ 4014439 w 4984085"/>
              <a:gd name="connsiteY130" fmla="*/ 3323063 h 4864816"/>
              <a:gd name="connsiteX131" fmla="*/ 3992136 w 4984085"/>
              <a:gd name="connsiteY131" fmla="*/ 3111190 h 4864816"/>
              <a:gd name="connsiteX132" fmla="*/ 3969834 w 4984085"/>
              <a:gd name="connsiteY132" fmla="*/ 3044283 h 4864816"/>
              <a:gd name="connsiteX133" fmla="*/ 3980985 w 4984085"/>
              <a:gd name="connsiteY133" fmla="*/ 2910468 h 4864816"/>
              <a:gd name="connsiteX134" fmla="*/ 4003287 w 4984085"/>
              <a:gd name="connsiteY134" fmla="*/ 2877014 h 4864816"/>
              <a:gd name="connsiteX135" fmla="*/ 3914078 w 4984085"/>
              <a:gd name="connsiteY135" fmla="*/ 2609385 h 4864816"/>
              <a:gd name="connsiteX136" fmla="*/ 3880624 w 4984085"/>
              <a:gd name="connsiteY136" fmla="*/ 2542478 h 4864816"/>
              <a:gd name="connsiteX137" fmla="*/ 3791414 w 4984085"/>
              <a:gd name="connsiteY137" fmla="*/ 2375209 h 4864816"/>
              <a:gd name="connsiteX138" fmla="*/ 3757961 w 4984085"/>
              <a:gd name="connsiteY138" fmla="*/ 2341756 h 4864816"/>
              <a:gd name="connsiteX139" fmla="*/ 3713356 w 4984085"/>
              <a:gd name="connsiteY139" fmla="*/ 2319453 h 4864816"/>
              <a:gd name="connsiteX140" fmla="*/ 3679902 w 4984085"/>
              <a:gd name="connsiteY140" fmla="*/ 2297151 h 4864816"/>
              <a:gd name="connsiteX141" fmla="*/ 3668751 w 4984085"/>
              <a:gd name="connsiteY141" fmla="*/ 2263697 h 4864816"/>
              <a:gd name="connsiteX142" fmla="*/ 3691053 w 4984085"/>
              <a:gd name="connsiteY142" fmla="*/ 2196790 h 4864816"/>
              <a:gd name="connsiteX143" fmla="*/ 3757961 w 4984085"/>
              <a:gd name="connsiteY143" fmla="*/ 2141034 h 4864816"/>
              <a:gd name="connsiteX144" fmla="*/ 3791414 w 4984085"/>
              <a:gd name="connsiteY144" fmla="*/ 2074126 h 4864816"/>
              <a:gd name="connsiteX145" fmla="*/ 3824868 w 4984085"/>
              <a:gd name="connsiteY145" fmla="*/ 2062975 h 4864816"/>
              <a:gd name="connsiteX146" fmla="*/ 3858322 w 4984085"/>
              <a:gd name="connsiteY146" fmla="*/ 2029522 h 4864816"/>
              <a:gd name="connsiteX147" fmla="*/ 3891775 w 4984085"/>
              <a:gd name="connsiteY147" fmla="*/ 2007219 h 4864816"/>
              <a:gd name="connsiteX148" fmla="*/ 3936380 w 4984085"/>
              <a:gd name="connsiteY148" fmla="*/ 1940312 h 4864816"/>
              <a:gd name="connsiteX149" fmla="*/ 3925229 w 4984085"/>
              <a:gd name="connsiteY149" fmla="*/ 1761892 h 4864816"/>
              <a:gd name="connsiteX150" fmla="*/ 3902926 w 4984085"/>
              <a:gd name="connsiteY150" fmla="*/ 1694985 h 4864816"/>
              <a:gd name="connsiteX151" fmla="*/ 3925229 w 4984085"/>
              <a:gd name="connsiteY151" fmla="*/ 1616926 h 4864816"/>
              <a:gd name="connsiteX152" fmla="*/ 3969834 w 4984085"/>
              <a:gd name="connsiteY152" fmla="*/ 1605775 h 4864816"/>
              <a:gd name="connsiteX153" fmla="*/ 4125951 w 4984085"/>
              <a:gd name="connsiteY153" fmla="*/ 1594624 h 4864816"/>
              <a:gd name="connsiteX154" fmla="*/ 4237463 w 4984085"/>
              <a:gd name="connsiteY154" fmla="*/ 1572322 h 4864816"/>
              <a:gd name="connsiteX155" fmla="*/ 4304370 w 4984085"/>
              <a:gd name="connsiteY155" fmla="*/ 1550019 h 4864816"/>
              <a:gd name="connsiteX156" fmla="*/ 4337824 w 4984085"/>
              <a:gd name="connsiteY156" fmla="*/ 1538868 h 4864816"/>
              <a:gd name="connsiteX157" fmla="*/ 4471639 w 4984085"/>
              <a:gd name="connsiteY157" fmla="*/ 1527717 h 4864816"/>
              <a:gd name="connsiteX158" fmla="*/ 4482790 w 4984085"/>
              <a:gd name="connsiteY158" fmla="*/ 1405053 h 4864816"/>
              <a:gd name="connsiteX159" fmla="*/ 4516244 w 4984085"/>
              <a:gd name="connsiteY159" fmla="*/ 1393902 h 4864816"/>
              <a:gd name="connsiteX160" fmla="*/ 4850780 w 4984085"/>
              <a:gd name="connsiteY160" fmla="*/ 1405053 h 4864816"/>
              <a:gd name="connsiteX161" fmla="*/ 4973444 w 4984085"/>
              <a:gd name="connsiteY161" fmla="*/ 1393902 h 4864816"/>
              <a:gd name="connsiteX162" fmla="*/ 4962292 w 4984085"/>
              <a:gd name="connsiteY162" fmla="*/ 1293541 h 4864816"/>
              <a:gd name="connsiteX163" fmla="*/ 4906536 w 4984085"/>
              <a:gd name="connsiteY163" fmla="*/ 1237785 h 4864816"/>
              <a:gd name="connsiteX164" fmla="*/ 4895385 w 4984085"/>
              <a:gd name="connsiteY164" fmla="*/ 1204331 h 4864816"/>
              <a:gd name="connsiteX165" fmla="*/ 4828478 w 4984085"/>
              <a:gd name="connsiteY165" fmla="*/ 1126273 h 4864816"/>
              <a:gd name="connsiteX166" fmla="*/ 4806175 w 4984085"/>
              <a:gd name="connsiteY166" fmla="*/ 1092819 h 4864816"/>
              <a:gd name="connsiteX167" fmla="*/ 4795024 w 4984085"/>
              <a:gd name="connsiteY167" fmla="*/ 1059366 h 4864816"/>
              <a:gd name="connsiteX168" fmla="*/ 4761570 w 4984085"/>
              <a:gd name="connsiteY168" fmla="*/ 1037063 h 4864816"/>
              <a:gd name="connsiteX169" fmla="*/ 4728117 w 4984085"/>
              <a:gd name="connsiteY169" fmla="*/ 1003609 h 4864816"/>
              <a:gd name="connsiteX170" fmla="*/ 4661209 w 4984085"/>
              <a:gd name="connsiteY170" fmla="*/ 914400 h 4864816"/>
              <a:gd name="connsiteX171" fmla="*/ 4638907 w 4984085"/>
              <a:gd name="connsiteY171" fmla="*/ 880946 h 4864816"/>
              <a:gd name="connsiteX172" fmla="*/ 4605453 w 4984085"/>
              <a:gd name="connsiteY172" fmla="*/ 858644 h 4864816"/>
              <a:gd name="connsiteX173" fmla="*/ 4560848 w 4984085"/>
              <a:gd name="connsiteY173" fmla="*/ 802887 h 4864816"/>
              <a:gd name="connsiteX174" fmla="*/ 4527395 w 4984085"/>
              <a:gd name="connsiteY174" fmla="*/ 791736 h 4864816"/>
              <a:gd name="connsiteX175" fmla="*/ 4505092 w 4984085"/>
              <a:gd name="connsiteY175" fmla="*/ 769434 h 4864816"/>
              <a:gd name="connsiteX176" fmla="*/ 4427034 w 4984085"/>
              <a:gd name="connsiteY176" fmla="*/ 747131 h 4864816"/>
              <a:gd name="connsiteX177" fmla="*/ 4415883 w 4984085"/>
              <a:gd name="connsiteY177" fmla="*/ 713678 h 4864816"/>
              <a:gd name="connsiteX178" fmla="*/ 4360126 w 4984085"/>
              <a:gd name="connsiteY178" fmla="*/ 669073 h 4864816"/>
              <a:gd name="connsiteX179" fmla="*/ 4337824 w 4984085"/>
              <a:gd name="connsiteY179" fmla="*/ 624468 h 4864816"/>
              <a:gd name="connsiteX180" fmla="*/ 4326673 w 4984085"/>
              <a:gd name="connsiteY180" fmla="*/ 591014 h 4864816"/>
              <a:gd name="connsiteX181" fmla="*/ 4259765 w 4984085"/>
              <a:gd name="connsiteY181" fmla="*/ 524107 h 4864816"/>
              <a:gd name="connsiteX182" fmla="*/ 4226312 w 4984085"/>
              <a:gd name="connsiteY182" fmla="*/ 501805 h 4864816"/>
              <a:gd name="connsiteX183" fmla="*/ 4148253 w 4984085"/>
              <a:gd name="connsiteY183" fmla="*/ 457200 h 4864816"/>
              <a:gd name="connsiteX184" fmla="*/ 4081346 w 4984085"/>
              <a:gd name="connsiteY184" fmla="*/ 446048 h 4864816"/>
              <a:gd name="connsiteX185" fmla="*/ 4014439 w 4984085"/>
              <a:gd name="connsiteY185" fmla="*/ 423746 h 4864816"/>
              <a:gd name="connsiteX186" fmla="*/ 3980985 w 4984085"/>
              <a:gd name="connsiteY186" fmla="*/ 390292 h 4864816"/>
              <a:gd name="connsiteX187" fmla="*/ 3958683 w 4984085"/>
              <a:gd name="connsiteY187" fmla="*/ 356839 h 4864816"/>
              <a:gd name="connsiteX188" fmla="*/ 3902926 w 4984085"/>
              <a:gd name="connsiteY188" fmla="*/ 334536 h 4864816"/>
              <a:gd name="connsiteX189" fmla="*/ 3813717 w 4984085"/>
              <a:gd name="connsiteY189" fmla="*/ 278780 h 4864816"/>
              <a:gd name="connsiteX190" fmla="*/ 3746809 w 4984085"/>
              <a:gd name="connsiteY190" fmla="*/ 267629 h 4864816"/>
              <a:gd name="connsiteX191" fmla="*/ 3702205 w 4984085"/>
              <a:gd name="connsiteY191" fmla="*/ 256478 h 4864816"/>
              <a:gd name="connsiteX192" fmla="*/ 3568390 w 4984085"/>
              <a:gd name="connsiteY192" fmla="*/ 234175 h 4864816"/>
              <a:gd name="connsiteX193" fmla="*/ 3222702 w 4984085"/>
              <a:gd name="connsiteY193" fmla="*/ 189570 h 4864816"/>
              <a:gd name="connsiteX194" fmla="*/ 2821258 w 4984085"/>
              <a:gd name="connsiteY194" fmla="*/ 156117 h 4864816"/>
              <a:gd name="connsiteX195" fmla="*/ 2286000 w 4984085"/>
              <a:gd name="connsiteY195" fmla="*/ 144966 h 4864816"/>
              <a:gd name="connsiteX196" fmla="*/ 2163336 w 4984085"/>
              <a:gd name="connsiteY196" fmla="*/ 122663 h 4864816"/>
              <a:gd name="connsiteX197" fmla="*/ 1851102 w 4984085"/>
              <a:gd name="connsiteY197" fmla="*/ 100361 h 4864816"/>
              <a:gd name="connsiteX198" fmla="*/ 1773044 w 4984085"/>
              <a:gd name="connsiteY198" fmla="*/ 89209 h 4864816"/>
              <a:gd name="connsiteX199" fmla="*/ 1717287 w 4984085"/>
              <a:gd name="connsiteY199" fmla="*/ 78058 h 4864816"/>
              <a:gd name="connsiteX200" fmla="*/ 1449658 w 4984085"/>
              <a:gd name="connsiteY200" fmla="*/ 55756 h 4864816"/>
              <a:gd name="connsiteX201" fmla="*/ 1393902 w 4984085"/>
              <a:gd name="connsiteY201" fmla="*/ 44605 h 4864816"/>
              <a:gd name="connsiteX202" fmla="*/ 1248936 w 4984085"/>
              <a:gd name="connsiteY202" fmla="*/ 44605 h 48648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</a:cxnLst>
            <a:rect l="l" t="t" r="r" b="b"/>
            <a:pathLst>
              <a:path w="4984085" h="4864816">
                <a:moveTo>
                  <a:pt x="1248936" y="44605"/>
                </a:moveTo>
                <a:cubicBezTo>
                  <a:pt x="1154151" y="39029"/>
                  <a:pt x="1171766" y="29391"/>
                  <a:pt x="825190" y="11151"/>
                </a:cubicBezTo>
                <a:cubicBezTo>
                  <a:pt x="732317" y="6263"/>
                  <a:pt x="639336" y="3717"/>
                  <a:pt x="546409" y="0"/>
                </a:cubicBezTo>
                <a:cubicBezTo>
                  <a:pt x="434897" y="3717"/>
                  <a:pt x="322989" y="1050"/>
                  <a:pt x="211873" y="11151"/>
                </a:cubicBezTo>
                <a:cubicBezTo>
                  <a:pt x="198526" y="12364"/>
                  <a:pt x="188436" y="24549"/>
                  <a:pt x="178419" y="33453"/>
                </a:cubicBezTo>
                <a:cubicBezTo>
                  <a:pt x="154845" y="54407"/>
                  <a:pt x="111512" y="100361"/>
                  <a:pt x="111512" y="100361"/>
                </a:cubicBezTo>
                <a:cubicBezTo>
                  <a:pt x="118946" y="167268"/>
                  <a:pt x="118222" y="235595"/>
                  <a:pt x="133814" y="301083"/>
                </a:cubicBezTo>
                <a:cubicBezTo>
                  <a:pt x="137467" y="316424"/>
                  <a:pt x="157005" y="322563"/>
                  <a:pt x="167268" y="334536"/>
                </a:cubicBezTo>
                <a:cubicBezTo>
                  <a:pt x="179363" y="348647"/>
                  <a:pt x="188824" y="364863"/>
                  <a:pt x="200722" y="379141"/>
                </a:cubicBezTo>
                <a:cubicBezTo>
                  <a:pt x="220586" y="402978"/>
                  <a:pt x="229464" y="405737"/>
                  <a:pt x="256478" y="423746"/>
                </a:cubicBezTo>
                <a:cubicBezTo>
                  <a:pt x="263912" y="434897"/>
                  <a:pt x="276885" y="443933"/>
                  <a:pt x="278780" y="457200"/>
                </a:cubicBezTo>
                <a:cubicBezTo>
                  <a:pt x="284081" y="494309"/>
                  <a:pt x="263152" y="511229"/>
                  <a:pt x="234175" y="524107"/>
                </a:cubicBezTo>
                <a:cubicBezTo>
                  <a:pt x="212692" y="533655"/>
                  <a:pt x="189570" y="538975"/>
                  <a:pt x="167268" y="546409"/>
                </a:cubicBezTo>
                <a:cubicBezTo>
                  <a:pt x="156117" y="550126"/>
                  <a:pt x="145218" y="554710"/>
                  <a:pt x="133814" y="557561"/>
                </a:cubicBezTo>
                <a:cubicBezTo>
                  <a:pt x="77806" y="571563"/>
                  <a:pt x="103748" y="563866"/>
                  <a:pt x="55756" y="579863"/>
                </a:cubicBezTo>
                <a:cubicBezTo>
                  <a:pt x="44605" y="587297"/>
                  <a:pt x="30674" y="591701"/>
                  <a:pt x="22302" y="602166"/>
                </a:cubicBezTo>
                <a:cubicBezTo>
                  <a:pt x="-1186" y="631525"/>
                  <a:pt x="18489" y="688894"/>
                  <a:pt x="22302" y="713678"/>
                </a:cubicBezTo>
                <a:cubicBezTo>
                  <a:pt x="25740" y="736025"/>
                  <a:pt x="29736" y="758283"/>
                  <a:pt x="33453" y="780585"/>
                </a:cubicBezTo>
                <a:cubicBezTo>
                  <a:pt x="29736" y="802887"/>
                  <a:pt x="27207" y="825420"/>
                  <a:pt x="22302" y="847492"/>
                </a:cubicBezTo>
                <a:cubicBezTo>
                  <a:pt x="19752" y="858967"/>
                  <a:pt x="11151" y="869191"/>
                  <a:pt x="11151" y="880946"/>
                </a:cubicBezTo>
                <a:cubicBezTo>
                  <a:pt x="11151" y="910914"/>
                  <a:pt x="16023" y="940853"/>
                  <a:pt x="22302" y="970156"/>
                </a:cubicBezTo>
                <a:cubicBezTo>
                  <a:pt x="27228" y="993143"/>
                  <a:pt x="44605" y="1037063"/>
                  <a:pt x="44605" y="1037063"/>
                </a:cubicBezTo>
                <a:cubicBezTo>
                  <a:pt x="53374" y="1133521"/>
                  <a:pt x="47206" y="1135375"/>
                  <a:pt x="66907" y="1204331"/>
                </a:cubicBezTo>
                <a:cubicBezTo>
                  <a:pt x="70136" y="1215633"/>
                  <a:pt x="72801" y="1227271"/>
                  <a:pt x="78058" y="1237785"/>
                </a:cubicBezTo>
                <a:cubicBezTo>
                  <a:pt x="87119" y="1255907"/>
                  <a:pt x="124979" y="1303223"/>
                  <a:pt x="133814" y="1315844"/>
                </a:cubicBezTo>
                <a:cubicBezTo>
                  <a:pt x="149185" y="1337803"/>
                  <a:pt x="163551" y="1360449"/>
                  <a:pt x="178419" y="1382751"/>
                </a:cubicBezTo>
                <a:cubicBezTo>
                  <a:pt x="191459" y="1402311"/>
                  <a:pt x="191174" y="1428175"/>
                  <a:pt x="200722" y="1449658"/>
                </a:cubicBezTo>
                <a:cubicBezTo>
                  <a:pt x="206165" y="1461905"/>
                  <a:pt x="215590" y="1471961"/>
                  <a:pt x="223024" y="1483112"/>
                </a:cubicBezTo>
                <a:cubicBezTo>
                  <a:pt x="250528" y="1593129"/>
                  <a:pt x="213869" y="1479005"/>
                  <a:pt x="256478" y="1550019"/>
                </a:cubicBezTo>
                <a:cubicBezTo>
                  <a:pt x="263973" y="1562510"/>
                  <a:pt x="275864" y="1618359"/>
                  <a:pt x="278780" y="1628078"/>
                </a:cubicBezTo>
                <a:cubicBezTo>
                  <a:pt x="285535" y="1650595"/>
                  <a:pt x="293649" y="1672683"/>
                  <a:pt x="301083" y="1694985"/>
                </a:cubicBezTo>
                <a:cubicBezTo>
                  <a:pt x="297366" y="1739590"/>
                  <a:pt x="295161" y="1784347"/>
                  <a:pt x="289931" y="1828800"/>
                </a:cubicBezTo>
                <a:cubicBezTo>
                  <a:pt x="286785" y="1855541"/>
                  <a:pt x="274474" y="1901782"/>
                  <a:pt x="267629" y="1929161"/>
                </a:cubicBezTo>
                <a:cubicBezTo>
                  <a:pt x="263912" y="2044390"/>
                  <a:pt x="265795" y="2159936"/>
                  <a:pt x="256478" y="2274848"/>
                </a:cubicBezTo>
                <a:cubicBezTo>
                  <a:pt x="254578" y="2298280"/>
                  <a:pt x="241609" y="2319453"/>
                  <a:pt x="234175" y="2341756"/>
                </a:cubicBezTo>
                <a:lnTo>
                  <a:pt x="223024" y="2375209"/>
                </a:lnTo>
                <a:cubicBezTo>
                  <a:pt x="219307" y="2397512"/>
                  <a:pt x="221056" y="2421455"/>
                  <a:pt x="211873" y="2442117"/>
                </a:cubicBezTo>
                <a:cubicBezTo>
                  <a:pt x="205468" y="2456528"/>
                  <a:pt x="190393" y="2465307"/>
                  <a:pt x="178419" y="2475570"/>
                </a:cubicBezTo>
                <a:cubicBezTo>
                  <a:pt x="164308" y="2487665"/>
                  <a:pt x="147925" y="2496929"/>
                  <a:pt x="133814" y="2509024"/>
                </a:cubicBezTo>
                <a:cubicBezTo>
                  <a:pt x="121841" y="2519287"/>
                  <a:pt x="113194" y="2533312"/>
                  <a:pt x="100361" y="2542478"/>
                </a:cubicBezTo>
                <a:cubicBezTo>
                  <a:pt x="86834" y="2552140"/>
                  <a:pt x="70624" y="2557346"/>
                  <a:pt x="55756" y="2564780"/>
                </a:cubicBezTo>
                <a:cubicBezTo>
                  <a:pt x="34055" y="2629886"/>
                  <a:pt x="53079" y="2567016"/>
                  <a:pt x="33453" y="2665141"/>
                </a:cubicBezTo>
                <a:cubicBezTo>
                  <a:pt x="21831" y="2723248"/>
                  <a:pt x="25323" y="2693597"/>
                  <a:pt x="11151" y="2743200"/>
                </a:cubicBezTo>
                <a:cubicBezTo>
                  <a:pt x="6941" y="2757936"/>
                  <a:pt x="3717" y="2772937"/>
                  <a:pt x="0" y="2787805"/>
                </a:cubicBezTo>
                <a:cubicBezTo>
                  <a:pt x="3717" y="2843561"/>
                  <a:pt x="6092" y="2899423"/>
                  <a:pt x="11151" y="2955073"/>
                </a:cubicBezTo>
                <a:cubicBezTo>
                  <a:pt x="13531" y="2981249"/>
                  <a:pt x="6166" y="3012384"/>
                  <a:pt x="22302" y="3033131"/>
                </a:cubicBezTo>
                <a:cubicBezTo>
                  <a:pt x="36735" y="3051688"/>
                  <a:pt x="89209" y="3055434"/>
                  <a:pt x="89209" y="3055434"/>
                </a:cubicBezTo>
                <a:cubicBezTo>
                  <a:pt x="92926" y="3066585"/>
                  <a:pt x="100361" y="3077133"/>
                  <a:pt x="100361" y="3088887"/>
                </a:cubicBezTo>
                <a:cubicBezTo>
                  <a:pt x="100361" y="3186607"/>
                  <a:pt x="98694" y="3183094"/>
                  <a:pt x="78058" y="3245005"/>
                </a:cubicBezTo>
                <a:cubicBezTo>
                  <a:pt x="81775" y="3267307"/>
                  <a:pt x="81604" y="3290619"/>
                  <a:pt x="89209" y="3311912"/>
                </a:cubicBezTo>
                <a:cubicBezTo>
                  <a:pt x="100391" y="3343222"/>
                  <a:pt x="125751" y="3368868"/>
                  <a:pt x="133814" y="3401122"/>
                </a:cubicBezTo>
                <a:lnTo>
                  <a:pt x="144965" y="3445726"/>
                </a:lnTo>
                <a:cubicBezTo>
                  <a:pt x="133814" y="3475463"/>
                  <a:pt x="122365" y="3505089"/>
                  <a:pt x="111512" y="3534936"/>
                </a:cubicBezTo>
                <a:cubicBezTo>
                  <a:pt x="107495" y="3545983"/>
                  <a:pt x="106409" y="3558311"/>
                  <a:pt x="100361" y="3568390"/>
                </a:cubicBezTo>
                <a:cubicBezTo>
                  <a:pt x="94952" y="3577405"/>
                  <a:pt x="85492" y="3583258"/>
                  <a:pt x="78058" y="3590692"/>
                </a:cubicBezTo>
                <a:cubicBezTo>
                  <a:pt x="74341" y="3601843"/>
                  <a:pt x="72164" y="3613632"/>
                  <a:pt x="66907" y="3624146"/>
                </a:cubicBezTo>
                <a:cubicBezTo>
                  <a:pt x="23669" y="3710625"/>
                  <a:pt x="61487" y="3606958"/>
                  <a:pt x="33453" y="3691053"/>
                </a:cubicBezTo>
                <a:cubicBezTo>
                  <a:pt x="38335" y="3808203"/>
                  <a:pt x="24135" y="3900519"/>
                  <a:pt x="55756" y="4003287"/>
                </a:cubicBezTo>
                <a:cubicBezTo>
                  <a:pt x="66126" y="4036991"/>
                  <a:pt x="64274" y="4078713"/>
                  <a:pt x="89209" y="4103648"/>
                </a:cubicBezTo>
                <a:cubicBezTo>
                  <a:pt x="151974" y="4166413"/>
                  <a:pt x="54285" y="4065118"/>
                  <a:pt x="144965" y="4181707"/>
                </a:cubicBezTo>
                <a:cubicBezTo>
                  <a:pt x="157874" y="4198305"/>
                  <a:pt x="174702" y="4211444"/>
                  <a:pt x="189570" y="4226312"/>
                </a:cubicBezTo>
                <a:cubicBezTo>
                  <a:pt x="208523" y="4245265"/>
                  <a:pt x="220384" y="4270235"/>
                  <a:pt x="234175" y="4293219"/>
                </a:cubicBezTo>
                <a:cubicBezTo>
                  <a:pt x="250397" y="4320255"/>
                  <a:pt x="259239" y="4341911"/>
                  <a:pt x="267629" y="4371278"/>
                </a:cubicBezTo>
                <a:cubicBezTo>
                  <a:pt x="286599" y="4437674"/>
                  <a:pt x="274136" y="4407070"/>
                  <a:pt x="289931" y="4493941"/>
                </a:cubicBezTo>
                <a:cubicBezTo>
                  <a:pt x="292673" y="4509020"/>
                  <a:pt x="297758" y="4523585"/>
                  <a:pt x="301083" y="4538546"/>
                </a:cubicBezTo>
                <a:cubicBezTo>
                  <a:pt x="306173" y="4561449"/>
                  <a:pt x="311429" y="4603844"/>
                  <a:pt x="323385" y="4627756"/>
                </a:cubicBezTo>
                <a:cubicBezTo>
                  <a:pt x="346266" y="4673519"/>
                  <a:pt x="340331" y="4648938"/>
                  <a:pt x="367990" y="4683512"/>
                </a:cubicBezTo>
                <a:cubicBezTo>
                  <a:pt x="376362" y="4693977"/>
                  <a:pt x="379141" y="4709532"/>
                  <a:pt x="390292" y="4716966"/>
                </a:cubicBezTo>
                <a:cubicBezTo>
                  <a:pt x="403044" y="4725467"/>
                  <a:pt x="420029" y="4724400"/>
                  <a:pt x="434897" y="4728117"/>
                </a:cubicBezTo>
                <a:cubicBezTo>
                  <a:pt x="453482" y="4742985"/>
                  <a:pt x="469847" y="4761163"/>
                  <a:pt x="490653" y="4772722"/>
                </a:cubicBezTo>
                <a:cubicBezTo>
                  <a:pt x="504050" y="4780165"/>
                  <a:pt x="520472" y="4779841"/>
                  <a:pt x="535258" y="4783873"/>
                </a:cubicBezTo>
                <a:cubicBezTo>
                  <a:pt x="561365" y="4790993"/>
                  <a:pt x="587064" y="4799612"/>
                  <a:pt x="613317" y="4806175"/>
                </a:cubicBezTo>
                <a:cubicBezTo>
                  <a:pt x="631705" y="4810772"/>
                  <a:pt x="650571" y="4813214"/>
                  <a:pt x="669073" y="4817326"/>
                </a:cubicBezTo>
                <a:cubicBezTo>
                  <a:pt x="691570" y="4822325"/>
                  <a:pt x="748729" y="4838766"/>
                  <a:pt x="769434" y="4839629"/>
                </a:cubicBezTo>
                <a:cubicBezTo>
                  <a:pt x="929173" y="4846285"/>
                  <a:pt x="1089102" y="4847063"/>
                  <a:pt x="1248936" y="4850780"/>
                </a:cubicBezTo>
                <a:cubicBezTo>
                  <a:pt x="1263804" y="4854497"/>
                  <a:pt x="1281573" y="4871505"/>
                  <a:pt x="1293541" y="4861931"/>
                </a:cubicBezTo>
                <a:cubicBezTo>
                  <a:pt x="1308341" y="4850091"/>
                  <a:pt x="1298698" y="4824156"/>
                  <a:pt x="1304692" y="4806175"/>
                </a:cubicBezTo>
                <a:cubicBezTo>
                  <a:pt x="1309949" y="4790405"/>
                  <a:pt x="1320447" y="4776849"/>
                  <a:pt x="1326995" y="4761570"/>
                </a:cubicBezTo>
                <a:cubicBezTo>
                  <a:pt x="1331625" y="4750766"/>
                  <a:pt x="1332889" y="4738630"/>
                  <a:pt x="1338146" y="4728117"/>
                </a:cubicBezTo>
                <a:cubicBezTo>
                  <a:pt x="1344140" y="4716130"/>
                  <a:pt x="1353799" y="4706299"/>
                  <a:pt x="1360448" y="4694663"/>
                </a:cubicBezTo>
                <a:cubicBezTo>
                  <a:pt x="1368695" y="4680230"/>
                  <a:pt x="1374503" y="4664491"/>
                  <a:pt x="1382751" y="4650058"/>
                </a:cubicBezTo>
                <a:cubicBezTo>
                  <a:pt x="1389400" y="4638422"/>
                  <a:pt x="1399610" y="4628852"/>
                  <a:pt x="1405053" y="4616605"/>
                </a:cubicBezTo>
                <a:cubicBezTo>
                  <a:pt x="1441254" y="4535152"/>
                  <a:pt x="1399963" y="4558828"/>
                  <a:pt x="1460809" y="4538546"/>
                </a:cubicBezTo>
                <a:cubicBezTo>
                  <a:pt x="1468243" y="4549697"/>
                  <a:pt x="1473635" y="4562523"/>
                  <a:pt x="1483112" y="4572000"/>
                </a:cubicBezTo>
                <a:cubicBezTo>
                  <a:pt x="1492589" y="4581477"/>
                  <a:pt x="1505844" y="4586261"/>
                  <a:pt x="1516565" y="4594302"/>
                </a:cubicBezTo>
                <a:cubicBezTo>
                  <a:pt x="1550470" y="4619731"/>
                  <a:pt x="1583472" y="4646341"/>
                  <a:pt x="1616926" y="4672361"/>
                </a:cubicBezTo>
                <a:cubicBezTo>
                  <a:pt x="1625225" y="4678816"/>
                  <a:pt x="1629825" y="4689961"/>
                  <a:pt x="1639229" y="4694663"/>
                </a:cubicBezTo>
                <a:cubicBezTo>
                  <a:pt x="1660256" y="4705176"/>
                  <a:pt x="1706136" y="4716966"/>
                  <a:pt x="1706136" y="4716966"/>
                </a:cubicBezTo>
                <a:cubicBezTo>
                  <a:pt x="1724822" y="4698280"/>
                  <a:pt x="1743339" y="4675061"/>
                  <a:pt x="1773044" y="4672361"/>
                </a:cubicBezTo>
                <a:cubicBezTo>
                  <a:pt x="1779355" y="4671787"/>
                  <a:pt x="1906150" y="4692028"/>
                  <a:pt x="1918009" y="4694663"/>
                </a:cubicBezTo>
                <a:cubicBezTo>
                  <a:pt x="1929484" y="4697213"/>
                  <a:pt x="1939868" y="4703882"/>
                  <a:pt x="1951463" y="4705814"/>
                </a:cubicBezTo>
                <a:cubicBezTo>
                  <a:pt x="1984665" y="4711348"/>
                  <a:pt x="2018370" y="4713249"/>
                  <a:pt x="2051824" y="4716966"/>
                </a:cubicBezTo>
                <a:cubicBezTo>
                  <a:pt x="2211658" y="4713249"/>
                  <a:pt x="2371979" y="4718822"/>
                  <a:pt x="2531326" y="4705814"/>
                </a:cubicBezTo>
                <a:cubicBezTo>
                  <a:pt x="2619140" y="4698645"/>
                  <a:pt x="2575753" y="4676928"/>
                  <a:pt x="2620536" y="4650058"/>
                </a:cubicBezTo>
                <a:cubicBezTo>
                  <a:pt x="2630615" y="4644010"/>
                  <a:pt x="2642839" y="4642624"/>
                  <a:pt x="2653990" y="4638907"/>
                </a:cubicBezTo>
                <a:cubicBezTo>
                  <a:pt x="2683727" y="4653775"/>
                  <a:pt x="2713865" y="4667866"/>
                  <a:pt x="2743200" y="4683512"/>
                </a:cubicBezTo>
                <a:cubicBezTo>
                  <a:pt x="2769642" y="4697615"/>
                  <a:pt x="2793434" y="4716987"/>
                  <a:pt x="2821258" y="4728117"/>
                </a:cubicBezTo>
                <a:cubicBezTo>
                  <a:pt x="2875022" y="4749622"/>
                  <a:pt x="2943133" y="4754502"/>
                  <a:pt x="2999678" y="4761570"/>
                </a:cubicBezTo>
                <a:cubicBezTo>
                  <a:pt x="3081454" y="4754136"/>
                  <a:pt x="3163923" y="4752241"/>
                  <a:pt x="3245005" y="4739268"/>
                </a:cubicBezTo>
                <a:cubicBezTo>
                  <a:pt x="3258239" y="4737151"/>
                  <a:pt x="3267552" y="4724756"/>
                  <a:pt x="3278458" y="4716966"/>
                </a:cubicBezTo>
                <a:cubicBezTo>
                  <a:pt x="3293582" y="4706163"/>
                  <a:pt x="3307837" y="4694170"/>
                  <a:pt x="3323063" y="4683512"/>
                </a:cubicBezTo>
                <a:cubicBezTo>
                  <a:pt x="3345022" y="4668141"/>
                  <a:pt x="3389970" y="4638907"/>
                  <a:pt x="3389970" y="4638907"/>
                </a:cubicBezTo>
                <a:cubicBezTo>
                  <a:pt x="3408555" y="4646341"/>
                  <a:pt x="3428153" y="4651624"/>
                  <a:pt x="3445726" y="4661209"/>
                </a:cubicBezTo>
                <a:cubicBezTo>
                  <a:pt x="3606089" y="4748679"/>
                  <a:pt x="3398330" y="4700098"/>
                  <a:pt x="3735658" y="4716966"/>
                </a:cubicBezTo>
                <a:cubicBezTo>
                  <a:pt x="3754243" y="4720683"/>
                  <a:pt x="3772912" y="4724006"/>
                  <a:pt x="3791414" y="4728117"/>
                </a:cubicBezTo>
                <a:cubicBezTo>
                  <a:pt x="3806375" y="4731442"/>
                  <a:pt x="3820693" y="4739268"/>
                  <a:pt x="3836019" y="4739268"/>
                </a:cubicBezTo>
                <a:cubicBezTo>
                  <a:pt x="3879851" y="4739268"/>
                  <a:pt x="3945812" y="4727260"/>
                  <a:pt x="3992136" y="4716966"/>
                </a:cubicBezTo>
                <a:cubicBezTo>
                  <a:pt x="4007097" y="4713641"/>
                  <a:pt x="4021780" y="4709139"/>
                  <a:pt x="4036741" y="4705814"/>
                </a:cubicBezTo>
                <a:cubicBezTo>
                  <a:pt x="4055243" y="4701702"/>
                  <a:pt x="4074211" y="4699650"/>
                  <a:pt x="4092497" y="4694663"/>
                </a:cubicBezTo>
                <a:cubicBezTo>
                  <a:pt x="4115178" y="4688478"/>
                  <a:pt x="4159405" y="4672361"/>
                  <a:pt x="4159405" y="4672361"/>
                </a:cubicBezTo>
                <a:cubicBezTo>
                  <a:pt x="4177391" y="4654374"/>
                  <a:pt x="4190541" y="4638307"/>
                  <a:pt x="4215161" y="4627756"/>
                </a:cubicBezTo>
                <a:cubicBezTo>
                  <a:pt x="4229247" y="4621719"/>
                  <a:pt x="4244897" y="4620322"/>
                  <a:pt x="4259765" y="4616605"/>
                </a:cubicBezTo>
                <a:cubicBezTo>
                  <a:pt x="4274633" y="4609171"/>
                  <a:pt x="4288772" y="4600049"/>
                  <a:pt x="4304370" y="4594302"/>
                </a:cubicBezTo>
                <a:cubicBezTo>
                  <a:pt x="4402632" y="4558100"/>
                  <a:pt x="4458385" y="4553189"/>
                  <a:pt x="4538546" y="4505092"/>
                </a:cubicBezTo>
                <a:cubicBezTo>
                  <a:pt x="4564471" y="4489537"/>
                  <a:pt x="4596566" y="4461564"/>
                  <a:pt x="4616605" y="4438185"/>
                </a:cubicBezTo>
                <a:cubicBezTo>
                  <a:pt x="4637348" y="4413985"/>
                  <a:pt x="4654713" y="4386598"/>
                  <a:pt x="4672361" y="4360126"/>
                </a:cubicBezTo>
                <a:cubicBezTo>
                  <a:pt x="4664927" y="4308087"/>
                  <a:pt x="4665163" y="4254359"/>
                  <a:pt x="4650058" y="4204009"/>
                </a:cubicBezTo>
                <a:cubicBezTo>
                  <a:pt x="4642356" y="4178335"/>
                  <a:pt x="4619244" y="4160086"/>
                  <a:pt x="4605453" y="4137102"/>
                </a:cubicBezTo>
                <a:cubicBezTo>
                  <a:pt x="4483337" y="3933575"/>
                  <a:pt x="4563577" y="4037783"/>
                  <a:pt x="4460487" y="3914078"/>
                </a:cubicBezTo>
                <a:cubicBezTo>
                  <a:pt x="4456770" y="3899210"/>
                  <a:pt x="4456940" y="3882780"/>
                  <a:pt x="4449336" y="3869473"/>
                </a:cubicBezTo>
                <a:cubicBezTo>
                  <a:pt x="4441512" y="3855781"/>
                  <a:pt x="4426146" y="3847993"/>
                  <a:pt x="4415883" y="3836019"/>
                </a:cubicBezTo>
                <a:cubicBezTo>
                  <a:pt x="4403788" y="3821908"/>
                  <a:pt x="4394327" y="3805692"/>
                  <a:pt x="4382429" y="3791414"/>
                </a:cubicBezTo>
                <a:cubicBezTo>
                  <a:pt x="4375698" y="3783337"/>
                  <a:pt x="4366857" y="3777189"/>
                  <a:pt x="4360126" y="3769112"/>
                </a:cubicBezTo>
                <a:cubicBezTo>
                  <a:pt x="4348228" y="3754834"/>
                  <a:pt x="4338768" y="3738618"/>
                  <a:pt x="4326673" y="3724507"/>
                </a:cubicBezTo>
                <a:cubicBezTo>
                  <a:pt x="4298053" y="3691116"/>
                  <a:pt x="4294179" y="3691693"/>
                  <a:pt x="4259765" y="3668751"/>
                </a:cubicBezTo>
                <a:cubicBezTo>
                  <a:pt x="4204393" y="3585691"/>
                  <a:pt x="4275560" y="3687704"/>
                  <a:pt x="4204009" y="3601844"/>
                </a:cubicBezTo>
                <a:cubicBezTo>
                  <a:pt x="4192754" y="3588338"/>
                  <a:pt x="4177943" y="3555356"/>
                  <a:pt x="4159405" y="3546087"/>
                </a:cubicBezTo>
                <a:cubicBezTo>
                  <a:pt x="4138378" y="3535573"/>
                  <a:pt x="4092497" y="3523785"/>
                  <a:pt x="4092497" y="3523785"/>
                </a:cubicBezTo>
                <a:cubicBezTo>
                  <a:pt x="4081346" y="3508917"/>
                  <a:pt x="4068070" y="3495426"/>
                  <a:pt x="4059044" y="3479180"/>
                </a:cubicBezTo>
                <a:cubicBezTo>
                  <a:pt x="4049323" y="3461682"/>
                  <a:pt x="4043071" y="3442414"/>
                  <a:pt x="4036741" y="3423424"/>
                </a:cubicBezTo>
                <a:cubicBezTo>
                  <a:pt x="4028868" y="3399804"/>
                  <a:pt x="4018857" y="3345156"/>
                  <a:pt x="4014439" y="3323063"/>
                </a:cubicBezTo>
                <a:cubicBezTo>
                  <a:pt x="4012288" y="3299402"/>
                  <a:pt x="3999829" y="3147090"/>
                  <a:pt x="3992136" y="3111190"/>
                </a:cubicBezTo>
                <a:cubicBezTo>
                  <a:pt x="3987210" y="3088203"/>
                  <a:pt x="3969834" y="3044283"/>
                  <a:pt x="3969834" y="3044283"/>
                </a:cubicBezTo>
                <a:cubicBezTo>
                  <a:pt x="3973551" y="2999678"/>
                  <a:pt x="3972207" y="2954358"/>
                  <a:pt x="3980985" y="2910468"/>
                </a:cubicBezTo>
                <a:cubicBezTo>
                  <a:pt x="3983613" y="2897326"/>
                  <a:pt x="4003287" y="2890416"/>
                  <a:pt x="4003287" y="2877014"/>
                </a:cubicBezTo>
                <a:cubicBezTo>
                  <a:pt x="4003287" y="2755011"/>
                  <a:pt x="3967571" y="2716371"/>
                  <a:pt x="3914078" y="2609385"/>
                </a:cubicBezTo>
                <a:cubicBezTo>
                  <a:pt x="3902927" y="2587083"/>
                  <a:pt x="3889885" y="2565629"/>
                  <a:pt x="3880624" y="2542478"/>
                </a:cubicBezTo>
                <a:cubicBezTo>
                  <a:pt x="3836424" y="2431979"/>
                  <a:pt x="3855532" y="2448487"/>
                  <a:pt x="3791414" y="2375209"/>
                </a:cubicBezTo>
                <a:cubicBezTo>
                  <a:pt x="3781030" y="2363341"/>
                  <a:pt x="3770793" y="2350922"/>
                  <a:pt x="3757961" y="2341756"/>
                </a:cubicBezTo>
                <a:cubicBezTo>
                  <a:pt x="3744434" y="2332094"/>
                  <a:pt x="3727789" y="2327700"/>
                  <a:pt x="3713356" y="2319453"/>
                </a:cubicBezTo>
                <a:cubicBezTo>
                  <a:pt x="3701720" y="2312804"/>
                  <a:pt x="3691053" y="2304585"/>
                  <a:pt x="3679902" y="2297151"/>
                </a:cubicBezTo>
                <a:cubicBezTo>
                  <a:pt x="3676185" y="2286000"/>
                  <a:pt x="3667453" y="2275380"/>
                  <a:pt x="3668751" y="2263697"/>
                </a:cubicBezTo>
                <a:cubicBezTo>
                  <a:pt x="3671347" y="2240332"/>
                  <a:pt x="3680540" y="2217817"/>
                  <a:pt x="3691053" y="2196790"/>
                </a:cubicBezTo>
                <a:cubicBezTo>
                  <a:pt x="3698142" y="2182611"/>
                  <a:pt x="3755069" y="2143203"/>
                  <a:pt x="3757961" y="2141034"/>
                </a:cubicBezTo>
                <a:cubicBezTo>
                  <a:pt x="3765978" y="2108964"/>
                  <a:pt x="3762174" y="2091670"/>
                  <a:pt x="3791414" y="2074126"/>
                </a:cubicBezTo>
                <a:cubicBezTo>
                  <a:pt x="3801493" y="2068078"/>
                  <a:pt x="3813717" y="2066692"/>
                  <a:pt x="3824868" y="2062975"/>
                </a:cubicBezTo>
                <a:cubicBezTo>
                  <a:pt x="3836019" y="2051824"/>
                  <a:pt x="3846207" y="2039618"/>
                  <a:pt x="3858322" y="2029522"/>
                </a:cubicBezTo>
                <a:cubicBezTo>
                  <a:pt x="3868618" y="2020942"/>
                  <a:pt x="3882950" y="2017305"/>
                  <a:pt x="3891775" y="2007219"/>
                </a:cubicBezTo>
                <a:cubicBezTo>
                  <a:pt x="3909426" y="1987047"/>
                  <a:pt x="3936380" y="1940312"/>
                  <a:pt x="3936380" y="1940312"/>
                </a:cubicBezTo>
                <a:cubicBezTo>
                  <a:pt x="3932663" y="1880839"/>
                  <a:pt x="3933280" y="1820935"/>
                  <a:pt x="3925229" y="1761892"/>
                </a:cubicBezTo>
                <a:cubicBezTo>
                  <a:pt x="3922053" y="1738599"/>
                  <a:pt x="3902926" y="1694985"/>
                  <a:pt x="3902926" y="1694985"/>
                </a:cubicBezTo>
                <a:cubicBezTo>
                  <a:pt x="3910360" y="1668965"/>
                  <a:pt x="3908992" y="1638575"/>
                  <a:pt x="3925229" y="1616926"/>
                </a:cubicBezTo>
                <a:cubicBezTo>
                  <a:pt x="3934425" y="1604665"/>
                  <a:pt x="3954602" y="1607467"/>
                  <a:pt x="3969834" y="1605775"/>
                </a:cubicBezTo>
                <a:cubicBezTo>
                  <a:pt x="4021686" y="1600014"/>
                  <a:pt x="4073912" y="1598341"/>
                  <a:pt x="4125951" y="1594624"/>
                </a:cubicBezTo>
                <a:cubicBezTo>
                  <a:pt x="4171159" y="1587090"/>
                  <a:pt x="4195879" y="1584797"/>
                  <a:pt x="4237463" y="1572322"/>
                </a:cubicBezTo>
                <a:cubicBezTo>
                  <a:pt x="4259980" y="1565567"/>
                  <a:pt x="4282068" y="1557453"/>
                  <a:pt x="4304370" y="1550019"/>
                </a:cubicBezTo>
                <a:cubicBezTo>
                  <a:pt x="4315521" y="1546302"/>
                  <a:pt x="4326110" y="1539844"/>
                  <a:pt x="4337824" y="1538868"/>
                </a:cubicBezTo>
                <a:lnTo>
                  <a:pt x="4471639" y="1527717"/>
                </a:lnTo>
                <a:cubicBezTo>
                  <a:pt x="4475356" y="1486829"/>
                  <a:pt x="4469807" y="1444003"/>
                  <a:pt x="4482790" y="1405053"/>
                </a:cubicBezTo>
                <a:cubicBezTo>
                  <a:pt x="4486507" y="1393902"/>
                  <a:pt x="4504489" y="1393902"/>
                  <a:pt x="4516244" y="1393902"/>
                </a:cubicBezTo>
                <a:cubicBezTo>
                  <a:pt x="4627818" y="1393902"/>
                  <a:pt x="4739268" y="1401336"/>
                  <a:pt x="4850780" y="1405053"/>
                </a:cubicBezTo>
                <a:cubicBezTo>
                  <a:pt x="4891668" y="1401336"/>
                  <a:pt x="4944413" y="1422933"/>
                  <a:pt x="4973444" y="1393902"/>
                </a:cubicBezTo>
                <a:cubicBezTo>
                  <a:pt x="4997245" y="1370101"/>
                  <a:pt x="4975551" y="1324479"/>
                  <a:pt x="4962292" y="1293541"/>
                </a:cubicBezTo>
                <a:cubicBezTo>
                  <a:pt x="4951938" y="1269383"/>
                  <a:pt x="4906536" y="1237785"/>
                  <a:pt x="4906536" y="1237785"/>
                </a:cubicBezTo>
                <a:cubicBezTo>
                  <a:pt x="4902819" y="1226634"/>
                  <a:pt x="4901217" y="1214537"/>
                  <a:pt x="4895385" y="1204331"/>
                </a:cubicBezTo>
                <a:cubicBezTo>
                  <a:pt x="4865014" y="1151181"/>
                  <a:pt x="4864429" y="1169414"/>
                  <a:pt x="4828478" y="1126273"/>
                </a:cubicBezTo>
                <a:cubicBezTo>
                  <a:pt x="4819898" y="1115977"/>
                  <a:pt x="4813609" y="1103970"/>
                  <a:pt x="4806175" y="1092819"/>
                </a:cubicBezTo>
                <a:cubicBezTo>
                  <a:pt x="4802458" y="1081668"/>
                  <a:pt x="4802367" y="1068544"/>
                  <a:pt x="4795024" y="1059366"/>
                </a:cubicBezTo>
                <a:cubicBezTo>
                  <a:pt x="4786652" y="1048901"/>
                  <a:pt x="4771866" y="1045643"/>
                  <a:pt x="4761570" y="1037063"/>
                </a:cubicBezTo>
                <a:cubicBezTo>
                  <a:pt x="4749455" y="1026967"/>
                  <a:pt x="4738103" y="1015814"/>
                  <a:pt x="4728117" y="1003609"/>
                </a:cubicBezTo>
                <a:cubicBezTo>
                  <a:pt x="4704579" y="974841"/>
                  <a:pt x="4683512" y="944136"/>
                  <a:pt x="4661209" y="914400"/>
                </a:cubicBezTo>
                <a:cubicBezTo>
                  <a:pt x="4653168" y="903678"/>
                  <a:pt x="4648384" y="890423"/>
                  <a:pt x="4638907" y="880946"/>
                </a:cubicBezTo>
                <a:cubicBezTo>
                  <a:pt x="4629430" y="871469"/>
                  <a:pt x="4616604" y="866078"/>
                  <a:pt x="4605453" y="858644"/>
                </a:cubicBezTo>
                <a:cubicBezTo>
                  <a:pt x="4595323" y="843448"/>
                  <a:pt x="4578504" y="813481"/>
                  <a:pt x="4560848" y="802887"/>
                </a:cubicBezTo>
                <a:cubicBezTo>
                  <a:pt x="4550769" y="796839"/>
                  <a:pt x="4538546" y="795453"/>
                  <a:pt x="4527395" y="791736"/>
                </a:cubicBezTo>
                <a:cubicBezTo>
                  <a:pt x="4519961" y="784302"/>
                  <a:pt x="4514107" y="774843"/>
                  <a:pt x="4505092" y="769434"/>
                </a:cubicBezTo>
                <a:cubicBezTo>
                  <a:pt x="4493667" y="762579"/>
                  <a:pt x="4435363" y="749213"/>
                  <a:pt x="4427034" y="747131"/>
                </a:cubicBezTo>
                <a:cubicBezTo>
                  <a:pt x="4423317" y="735980"/>
                  <a:pt x="4421931" y="723757"/>
                  <a:pt x="4415883" y="713678"/>
                </a:cubicBezTo>
                <a:cubicBezTo>
                  <a:pt x="4405289" y="696022"/>
                  <a:pt x="4375322" y="679203"/>
                  <a:pt x="4360126" y="669073"/>
                </a:cubicBezTo>
                <a:cubicBezTo>
                  <a:pt x="4352692" y="654205"/>
                  <a:pt x="4344372" y="639747"/>
                  <a:pt x="4337824" y="624468"/>
                </a:cubicBezTo>
                <a:cubicBezTo>
                  <a:pt x="4333194" y="613664"/>
                  <a:pt x="4333505" y="600579"/>
                  <a:pt x="4326673" y="591014"/>
                </a:cubicBezTo>
                <a:cubicBezTo>
                  <a:pt x="4326667" y="591006"/>
                  <a:pt x="4270920" y="535261"/>
                  <a:pt x="4259765" y="524107"/>
                </a:cubicBezTo>
                <a:cubicBezTo>
                  <a:pt x="4250288" y="514631"/>
                  <a:pt x="4236777" y="510177"/>
                  <a:pt x="4226312" y="501805"/>
                </a:cubicBezTo>
                <a:cubicBezTo>
                  <a:pt x="4184332" y="468221"/>
                  <a:pt x="4224285" y="477936"/>
                  <a:pt x="4148253" y="457200"/>
                </a:cubicBezTo>
                <a:cubicBezTo>
                  <a:pt x="4126440" y="451251"/>
                  <a:pt x="4103281" y="451532"/>
                  <a:pt x="4081346" y="446048"/>
                </a:cubicBezTo>
                <a:cubicBezTo>
                  <a:pt x="4058539" y="440346"/>
                  <a:pt x="4014439" y="423746"/>
                  <a:pt x="4014439" y="423746"/>
                </a:cubicBezTo>
                <a:cubicBezTo>
                  <a:pt x="4003288" y="412595"/>
                  <a:pt x="3991081" y="402407"/>
                  <a:pt x="3980985" y="390292"/>
                </a:cubicBezTo>
                <a:cubicBezTo>
                  <a:pt x="3972405" y="379996"/>
                  <a:pt x="3969589" y="364629"/>
                  <a:pt x="3958683" y="356839"/>
                </a:cubicBezTo>
                <a:cubicBezTo>
                  <a:pt x="3942394" y="345204"/>
                  <a:pt x="3920424" y="344257"/>
                  <a:pt x="3902926" y="334536"/>
                </a:cubicBezTo>
                <a:cubicBezTo>
                  <a:pt x="3854541" y="307656"/>
                  <a:pt x="3866431" y="294594"/>
                  <a:pt x="3813717" y="278780"/>
                </a:cubicBezTo>
                <a:cubicBezTo>
                  <a:pt x="3792060" y="272283"/>
                  <a:pt x="3768980" y="272063"/>
                  <a:pt x="3746809" y="267629"/>
                </a:cubicBezTo>
                <a:cubicBezTo>
                  <a:pt x="3731781" y="264623"/>
                  <a:pt x="3717268" y="259302"/>
                  <a:pt x="3702205" y="256478"/>
                </a:cubicBezTo>
                <a:cubicBezTo>
                  <a:pt x="3657759" y="248144"/>
                  <a:pt x="3612995" y="241609"/>
                  <a:pt x="3568390" y="234175"/>
                </a:cubicBezTo>
                <a:cubicBezTo>
                  <a:pt x="3302910" y="189927"/>
                  <a:pt x="3409984" y="211180"/>
                  <a:pt x="3222702" y="189570"/>
                </a:cubicBezTo>
                <a:cubicBezTo>
                  <a:pt x="2996765" y="163500"/>
                  <a:pt x="3071431" y="163475"/>
                  <a:pt x="2821258" y="156117"/>
                </a:cubicBezTo>
                <a:lnTo>
                  <a:pt x="2286000" y="144966"/>
                </a:lnTo>
                <a:cubicBezTo>
                  <a:pt x="2245112" y="137532"/>
                  <a:pt x="2204573" y="127818"/>
                  <a:pt x="2163336" y="122663"/>
                </a:cubicBezTo>
                <a:cubicBezTo>
                  <a:pt x="2128054" y="118253"/>
                  <a:pt x="1876022" y="102022"/>
                  <a:pt x="1851102" y="100361"/>
                </a:cubicBezTo>
                <a:cubicBezTo>
                  <a:pt x="1825083" y="96644"/>
                  <a:pt x="1798970" y="93530"/>
                  <a:pt x="1773044" y="89209"/>
                </a:cubicBezTo>
                <a:cubicBezTo>
                  <a:pt x="1754348" y="86093"/>
                  <a:pt x="1736137" y="80042"/>
                  <a:pt x="1717287" y="78058"/>
                </a:cubicBezTo>
                <a:cubicBezTo>
                  <a:pt x="1561856" y="61697"/>
                  <a:pt x="1585912" y="73923"/>
                  <a:pt x="1449658" y="55756"/>
                </a:cubicBezTo>
                <a:cubicBezTo>
                  <a:pt x="1430871" y="53251"/>
                  <a:pt x="1412665" y="47285"/>
                  <a:pt x="1393902" y="44605"/>
                </a:cubicBezTo>
                <a:cubicBezTo>
                  <a:pt x="1298599" y="30990"/>
                  <a:pt x="1343721" y="50181"/>
                  <a:pt x="1248936" y="44605"/>
                </a:cubicBezTo>
                <a:close/>
              </a:path>
            </a:pathLst>
          </a:custGeom>
          <a:solidFill>
            <a:srgbClr val="FFFF00">
              <a:alpha val="40000"/>
            </a:srgbClr>
          </a:solidFill>
          <a:ln w="22225">
            <a:solidFill>
              <a:schemeClr val="accent1">
                <a:shade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36512" y="-27384"/>
            <a:ext cx="5256584" cy="720080"/>
          </a:xfrm>
        </p:spPr>
        <p:txBody>
          <a:bodyPr>
            <a:normAutofit/>
          </a:bodyPr>
          <a:lstStyle/>
          <a:p>
            <a:pPr algn="l"/>
            <a:r>
              <a:rPr lang="en-GB" sz="3600" b="1" dirty="0" smtClean="0"/>
              <a:t>Agreed on the approach!!</a:t>
            </a:r>
            <a:endParaRPr lang="en-GB" sz="3600" b="1" dirty="0"/>
          </a:p>
        </p:txBody>
      </p:sp>
      <p:sp>
        <p:nvSpPr>
          <p:cNvPr id="4" name="Rectangle 3"/>
          <p:cNvSpPr/>
          <p:nvPr/>
        </p:nvSpPr>
        <p:spPr>
          <a:xfrm>
            <a:off x="182360" y="4365104"/>
            <a:ext cx="1340255" cy="57606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400" b="1" dirty="0" smtClean="0">
                <a:solidFill>
                  <a:schemeClr val="tx1"/>
                </a:solidFill>
              </a:rPr>
              <a:t>x. Industry restructuring</a:t>
            </a:r>
          </a:p>
        </p:txBody>
      </p:sp>
      <p:sp>
        <p:nvSpPr>
          <p:cNvPr id="5" name="Rectangle 4"/>
          <p:cNvSpPr/>
          <p:nvPr/>
        </p:nvSpPr>
        <p:spPr>
          <a:xfrm>
            <a:off x="166988" y="2395627"/>
            <a:ext cx="1368152" cy="50238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400" b="1" dirty="0" smtClean="0">
                <a:solidFill>
                  <a:schemeClr val="tx1"/>
                </a:solidFill>
              </a:rPr>
              <a:t>2. Legal reforms</a:t>
            </a:r>
          </a:p>
          <a:p>
            <a:r>
              <a:rPr lang="en-GB" sz="1400" b="1" dirty="0" smtClean="0">
                <a:solidFill>
                  <a:schemeClr val="tx1"/>
                </a:solidFill>
              </a:rPr>
              <a:t>Tier 1</a:t>
            </a:r>
            <a:endParaRPr lang="en-GB" sz="1400" b="1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54464" y="1889008"/>
            <a:ext cx="1368152" cy="38786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400" b="1" dirty="0" smtClean="0">
                <a:solidFill>
                  <a:schemeClr val="tx1"/>
                </a:solidFill>
              </a:rPr>
              <a:t>1. LAS</a:t>
            </a:r>
            <a:endParaRPr lang="en-GB" sz="1400" b="1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7452320" y="1384063"/>
            <a:ext cx="1368152" cy="5069273"/>
          </a:xfrm>
          <a:prstGeom prst="rect">
            <a:avLst/>
          </a:prstGeom>
          <a:solidFill>
            <a:schemeClr val="accent3">
              <a:lumMod val="60000"/>
              <a:lumOff val="40000"/>
              <a:alpha val="35000"/>
            </a:schemeClr>
          </a:solidFill>
          <a:ln w="38100"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7609386" y="3119933"/>
            <a:ext cx="1112773" cy="525091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b="1" dirty="0" smtClean="0">
                <a:solidFill>
                  <a:schemeClr val="tx1"/>
                </a:solidFill>
              </a:rPr>
              <a:t>Livelihoods</a:t>
            </a:r>
            <a:endParaRPr lang="en-GB" sz="1400" b="1" dirty="0">
              <a:solidFill>
                <a:schemeClr val="tx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7609386" y="4926966"/>
            <a:ext cx="1112773" cy="525091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b="1" dirty="0" smtClean="0">
                <a:solidFill>
                  <a:schemeClr val="tx1"/>
                </a:solidFill>
              </a:rPr>
              <a:t>Revenue</a:t>
            </a:r>
            <a:endParaRPr lang="en-GB" sz="1400" b="1" dirty="0">
              <a:solidFill>
                <a:schemeClr val="tx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7609386" y="3982008"/>
            <a:ext cx="1112773" cy="525091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b="1" dirty="0" smtClean="0">
                <a:solidFill>
                  <a:schemeClr val="tx1"/>
                </a:solidFill>
              </a:rPr>
              <a:t>Forest condition</a:t>
            </a:r>
            <a:endParaRPr lang="en-GB" sz="1400" b="1" dirty="0">
              <a:solidFill>
                <a:schemeClr val="tx1"/>
              </a:solidFill>
            </a:endParaRPr>
          </a:p>
        </p:txBody>
      </p:sp>
      <p:cxnSp>
        <p:nvCxnSpPr>
          <p:cNvPr id="17" name="Straight Arrow Connector 16"/>
          <p:cNvCxnSpPr>
            <a:stCxn id="14" idx="0"/>
            <a:endCxn id="10" idx="2"/>
          </p:cNvCxnSpPr>
          <p:nvPr/>
        </p:nvCxnSpPr>
        <p:spPr>
          <a:xfrm flipV="1">
            <a:off x="8165773" y="3645024"/>
            <a:ext cx="0" cy="336984"/>
          </a:xfrm>
          <a:prstGeom prst="straightConnector1">
            <a:avLst/>
          </a:prstGeom>
          <a:ln w="635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stCxn id="14" idx="2"/>
            <a:endCxn id="12" idx="0"/>
          </p:cNvCxnSpPr>
          <p:nvPr/>
        </p:nvCxnSpPr>
        <p:spPr>
          <a:xfrm>
            <a:off x="8165773" y="4507099"/>
            <a:ext cx="0" cy="419867"/>
          </a:xfrm>
          <a:prstGeom prst="straightConnector1">
            <a:avLst/>
          </a:prstGeom>
          <a:ln w="635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Rectangle 59"/>
          <p:cNvSpPr/>
          <p:nvPr/>
        </p:nvSpPr>
        <p:spPr>
          <a:xfrm>
            <a:off x="2123728" y="1319282"/>
            <a:ext cx="1368152" cy="5134054"/>
          </a:xfrm>
          <a:prstGeom prst="rect">
            <a:avLst/>
          </a:prstGeom>
          <a:solidFill>
            <a:srgbClr val="00B050">
              <a:alpha val="3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b="1" dirty="0" smtClean="0">
                <a:solidFill>
                  <a:schemeClr val="tx1"/>
                </a:solidFill>
              </a:rPr>
              <a:t>Changes to rules of the game</a:t>
            </a:r>
          </a:p>
          <a:p>
            <a:pPr algn="ctr"/>
            <a:endParaRPr lang="en-GB" sz="1400" b="1" dirty="0">
              <a:solidFill>
                <a:schemeClr val="tx1"/>
              </a:solidFill>
            </a:endParaRPr>
          </a:p>
          <a:p>
            <a:pPr algn="ctr"/>
            <a:endParaRPr lang="en-GB" sz="1400" b="1" dirty="0" smtClean="0">
              <a:solidFill>
                <a:schemeClr val="tx1"/>
              </a:solidFill>
            </a:endParaRPr>
          </a:p>
          <a:p>
            <a:pPr algn="ctr"/>
            <a:endParaRPr lang="en-GB" sz="1400" b="1" dirty="0">
              <a:solidFill>
                <a:schemeClr val="tx1"/>
              </a:solidFill>
            </a:endParaRPr>
          </a:p>
          <a:p>
            <a:pPr algn="ctr"/>
            <a:endParaRPr lang="en-GB" sz="1400" b="1" dirty="0" smtClean="0">
              <a:solidFill>
                <a:schemeClr val="tx1"/>
              </a:solidFill>
            </a:endParaRPr>
          </a:p>
          <a:p>
            <a:pPr algn="ctr"/>
            <a:endParaRPr lang="en-GB" sz="1400" b="1" dirty="0">
              <a:solidFill>
                <a:schemeClr val="tx1"/>
              </a:solidFill>
            </a:endParaRPr>
          </a:p>
          <a:p>
            <a:pPr algn="ctr"/>
            <a:endParaRPr lang="en-GB" sz="1400" b="1" dirty="0" smtClean="0">
              <a:solidFill>
                <a:schemeClr val="tx1"/>
              </a:solidFill>
            </a:endParaRPr>
          </a:p>
          <a:p>
            <a:pPr algn="ctr"/>
            <a:endParaRPr lang="en-GB" sz="1400" b="1" dirty="0">
              <a:solidFill>
                <a:schemeClr val="tx1"/>
              </a:solidFill>
            </a:endParaRPr>
          </a:p>
          <a:p>
            <a:pPr algn="ctr"/>
            <a:endParaRPr lang="en-GB" sz="1400" b="1" dirty="0" smtClean="0">
              <a:solidFill>
                <a:schemeClr val="tx1"/>
              </a:solidFill>
            </a:endParaRPr>
          </a:p>
          <a:p>
            <a:pPr algn="ctr"/>
            <a:endParaRPr lang="en-GB" sz="1400" b="1" dirty="0">
              <a:solidFill>
                <a:schemeClr val="tx1"/>
              </a:solidFill>
            </a:endParaRPr>
          </a:p>
          <a:p>
            <a:pPr algn="ctr"/>
            <a:endParaRPr lang="en-GB" sz="1400" b="1" dirty="0" smtClean="0">
              <a:solidFill>
                <a:schemeClr val="tx1"/>
              </a:solidFill>
            </a:endParaRPr>
          </a:p>
          <a:p>
            <a:pPr algn="ctr"/>
            <a:endParaRPr lang="en-GB" sz="1400" b="1" dirty="0">
              <a:solidFill>
                <a:schemeClr val="tx1"/>
              </a:solidFill>
            </a:endParaRPr>
          </a:p>
          <a:p>
            <a:pPr algn="ctr"/>
            <a:endParaRPr lang="en-GB" sz="1400" b="1" dirty="0" smtClean="0">
              <a:solidFill>
                <a:schemeClr val="tx1"/>
              </a:solidFill>
            </a:endParaRPr>
          </a:p>
          <a:p>
            <a:pPr algn="ctr"/>
            <a:endParaRPr lang="en-GB" sz="1400" b="1" dirty="0">
              <a:solidFill>
                <a:schemeClr val="tx1"/>
              </a:solidFill>
            </a:endParaRPr>
          </a:p>
          <a:p>
            <a:pPr algn="ctr"/>
            <a:endParaRPr lang="en-GB" sz="1400" b="1" dirty="0">
              <a:solidFill>
                <a:schemeClr val="tx1"/>
              </a:solidFill>
            </a:endParaRPr>
          </a:p>
          <a:p>
            <a:pPr algn="ctr"/>
            <a:endParaRPr lang="en-GB" sz="1400" b="1" dirty="0" smtClean="0">
              <a:solidFill>
                <a:schemeClr val="tx1"/>
              </a:solidFill>
            </a:endParaRPr>
          </a:p>
          <a:p>
            <a:pPr algn="ctr"/>
            <a:endParaRPr lang="en-GB" sz="1400" b="1" dirty="0">
              <a:solidFill>
                <a:schemeClr val="tx1"/>
              </a:solidFill>
            </a:endParaRPr>
          </a:p>
          <a:p>
            <a:pPr algn="ctr"/>
            <a:endParaRPr lang="en-GB" sz="1400" b="1" dirty="0" smtClean="0">
              <a:solidFill>
                <a:schemeClr val="tx1"/>
              </a:solidFill>
            </a:endParaRPr>
          </a:p>
          <a:p>
            <a:pPr algn="ctr"/>
            <a:endParaRPr lang="en-GB" sz="1400" b="1" dirty="0">
              <a:solidFill>
                <a:schemeClr val="tx1"/>
              </a:solidFill>
            </a:endParaRPr>
          </a:p>
          <a:p>
            <a:pPr algn="ctr"/>
            <a:endParaRPr lang="en-GB" sz="1400" b="1" dirty="0" smtClean="0">
              <a:solidFill>
                <a:schemeClr val="tx1"/>
              </a:solidFill>
            </a:endParaRPr>
          </a:p>
          <a:p>
            <a:pPr algn="ctr"/>
            <a:endParaRPr lang="en-GB" sz="1400" b="1" dirty="0">
              <a:solidFill>
                <a:schemeClr val="tx1"/>
              </a:solidFill>
            </a:endParaRPr>
          </a:p>
          <a:p>
            <a:pPr algn="ctr"/>
            <a:endParaRPr lang="en-GB" sz="1400" b="1" dirty="0" smtClean="0">
              <a:solidFill>
                <a:schemeClr val="tx1"/>
              </a:solidFill>
            </a:endParaRPr>
          </a:p>
        </p:txBody>
      </p:sp>
      <p:cxnSp>
        <p:nvCxnSpPr>
          <p:cNvPr id="61" name="Straight Arrow Connector 60"/>
          <p:cNvCxnSpPr>
            <a:stCxn id="6" idx="3"/>
          </p:cNvCxnSpPr>
          <p:nvPr/>
        </p:nvCxnSpPr>
        <p:spPr>
          <a:xfrm>
            <a:off x="1522616" y="2082940"/>
            <a:ext cx="411821" cy="570675"/>
          </a:xfrm>
          <a:prstGeom prst="straightConnector1">
            <a:avLst/>
          </a:prstGeom>
          <a:ln w="635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Arrow Connector 62"/>
          <p:cNvCxnSpPr>
            <a:endCxn id="71" idx="23"/>
          </p:cNvCxnSpPr>
          <p:nvPr/>
        </p:nvCxnSpPr>
        <p:spPr>
          <a:xfrm>
            <a:off x="1547664" y="2898010"/>
            <a:ext cx="516232" cy="290326"/>
          </a:xfrm>
          <a:prstGeom prst="straightConnector1">
            <a:avLst/>
          </a:prstGeom>
          <a:ln w="635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Arrow Connector 64"/>
          <p:cNvCxnSpPr/>
          <p:nvPr/>
        </p:nvCxnSpPr>
        <p:spPr>
          <a:xfrm flipV="1">
            <a:off x="1540312" y="4323080"/>
            <a:ext cx="511408" cy="184019"/>
          </a:xfrm>
          <a:prstGeom prst="straightConnector1">
            <a:avLst/>
          </a:prstGeom>
          <a:ln w="635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Arrow Connector 65"/>
          <p:cNvCxnSpPr>
            <a:endCxn id="71" idx="49"/>
          </p:cNvCxnSpPr>
          <p:nvPr/>
        </p:nvCxnSpPr>
        <p:spPr>
          <a:xfrm flipV="1">
            <a:off x="1594624" y="5091786"/>
            <a:ext cx="481877" cy="360271"/>
          </a:xfrm>
          <a:prstGeom prst="straightConnector1">
            <a:avLst/>
          </a:prstGeom>
          <a:ln w="635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Rectangle 66"/>
          <p:cNvSpPr/>
          <p:nvPr/>
        </p:nvSpPr>
        <p:spPr>
          <a:xfrm>
            <a:off x="154464" y="3007405"/>
            <a:ext cx="1368152" cy="56561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400" b="1" dirty="0" smtClean="0">
                <a:solidFill>
                  <a:schemeClr val="tx1"/>
                </a:solidFill>
              </a:rPr>
              <a:t>3. Domestic market reforms</a:t>
            </a:r>
            <a:endParaRPr lang="en-GB" sz="1400" b="1" dirty="0">
              <a:solidFill>
                <a:schemeClr val="tx1"/>
              </a:solidFill>
            </a:endParaRPr>
          </a:p>
        </p:txBody>
      </p:sp>
      <p:cxnSp>
        <p:nvCxnSpPr>
          <p:cNvPr id="68" name="Straight Arrow Connector 67"/>
          <p:cNvCxnSpPr>
            <a:stCxn id="67" idx="3"/>
          </p:cNvCxnSpPr>
          <p:nvPr/>
        </p:nvCxnSpPr>
        <p:spPr>
          <a:xfrm>
            <a:off x="1522616" y="3290211"/>
            <a:ext cx="553885" cy="298049"/>
          </a:xfrm>
          <a:prstGeom prst="straightConnector1">
            <a:avLst/>
          </a:prstGeom>
          <a:ln w="635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Rectangle 71"/>
          <p:cNvSpPr/>
          <p:nvPr/>
        </p:nvSpPr>
        <p:spPr>
          <a:xfrm>
            <a:off x="5580112" y="2564904"/>
            <a:ext cx="1296144" cy="1101248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b="1" dirty="0" smtClean="0">
                <a:solidFill>
                  <a:schemeClr val="tx1"/>
                </a:solidFill>
              </a:rPr>
              <a:t>Changes in Market Structure and Behaviour</a:t>
            </a:r>
            <a:endParaRPr lang="en-GB" sz="1400" b="1" dirty="0">
              <a:solidFill>
                <a:schemeClr val="tx1"/>
              </a:solidFill>
            </a:endParaRPr>
          </a:p>
        </p:txBody>
      </p:sp>
      <p:sp>
        <p:nvSpPr>
          <p:cNvPr id="73" name="Rectangle 72"/>
          <p:cNvSpPr/>
          <p:nvPr/>
        </p:nvSpPr>
        <p:spPr>
          <a:xfrm>
            <a:off x="5580112" y="3933056"/>
            <a:ext cx="1296144" cy="1071679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b="1" dirty="0" smtClean="0">
                <a:solidFill>
                  <a:schemeClr val="tx1"/>
                </a:solidFill>
              </a:rPr>
              <a:t>Changes in Forest  Sector Management</a:t>
            </a:r>
            <a:endParaRPr lang="en-GB" sz="1400" b="1" dirty="0">
              <a:solidFill>
                <a:schemeClr val="tx1"/>
              </a:solidFill>
            </a:endParaRPr>
          </a:p>
        </p:txBody>
      </p:sp>
      <p:cxnSp>
        <p:nvCxnSpPr>
          <p:cNvPr id="74" name="Straight Arrow Connector 73"/>
          <p:cNvCxnSpPr>
            <a:stCxn id="72" idx="3"/>
          </p:cNvCxnSpPr>
          <p:nvPr/>
        </p:nvCxnSpPr>
        <p:spPr>
          <a:xfrm>
            <a:off x="6876256" y="3115528"/>
            <a:ext cx="576064" cy="817528"/>
          </a:xfrm>
          <a:prstGeom prst="straightConnector1">
            <a:avLst/>
          </a:prstGeom>
          <a:ln w="635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Arrow Connector 76"/>
          <p:cNvCxnSpPr>
            <a:stCxn id="73" idx="3"/>
            <a:endCxn id="9" idx="1"/>
          </p:cNvCxnSpPr>
          <p:nvPr/>
        </p:nvCxnSpPr>
        <p:spPr>
          <a:xfrm flipV="1">
            <a:off x="6876256" y="3918700"/>
            <a:ext cx="576064" cy="550196"/>
          </a:xfrm>
          <a:prstGeom prst="straightConnector1">
            <a:avLst/>
          </a:prstGeom>
          <a:ln w="635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Arrow Connector 99"/>
          <p:cNvCxnSpPr>
            <a:stCxn id="60" idx="3"/>
          </p:cNvCxnSpPr>
          <p:nvPr/>
        </p:nvCxnSpPr>
        <p:spPr>
          <a:xfrm>
            <a:off x="3491880" y="3886309"/>
            <a:ext cx="1908212" cy="0"/>
          </a:xfrm>
          <a:prstGeom prst="straightConnector1">
            <a:avLst/>
          </a:prstGeom>
          <a:ln w="41275">
            <a:solidFill>
              <a:schemeClr val="tx1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" name="TextBox 103"/>
          <p:cNvSpPr txBox="1"/>
          <p:nvPr/>
        </p:nvSpPr>
        <p:spPr>
          <a:xfrm>
            <a:off x="56112" y="628927"/>
            <a:ext cx="16206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 smtClean="0"/>
              <a:t>VPA Measures</a:t>
            </a:r>
          </a:p>
          <a:p>
            <a:r>
              <a:rPr lang="en-GB" sz="1600" b="1" dirty="0" smtClean="0"/>
              <a:t>(Outputs)</a:t>
            </a:r>
          </a:p>
        </p:txBody>
      </p:sp>
      <p:sp>
        <p:nvSpPr>
          <p:cNvPr id="105" name="TextBox 104"/>
          <p:cNvSpPr txBox="1"/>
          <p:nvPr/>
        </p:nvSpPr>
        <p:spPr>
          <a:xfrm>
            <a:off x="6084168" y="921315"/>
            <a:ext cx="280212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b="1" dirty="0" smtClean="0"/>
              <a:t>Impacts</a:t>
            </a:r>
            <a:endParaRPr lang="en-GB" sz="1600" b="1" dirty="0"/>
          </a:p>
        </p:txBody>
      </p:sp>
      <p:sp>
        <p:nvSpPr>
          <p:cNvPr id="106" name="TextBox 105"/>
          <p:cNvSpPr txBox="1"/>
          <p:nvPr/>
        </p:nvSpPr>
        <p:spPr>
          <a:xfrm>
            <a:off x="3599892" y="2226350"/>
            <a:ext cx="1800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b="1" dirty="0" smtClean="0"/>
              <a:t>Outcome space</a:t>
            </a:r>
            <a:endParaRPr lang="en-GB" sz="1600" b="1" dirty="0"/>
          </a:p>
        </p:txBody>
      </p:sp>
      <p:sp>
        <p:nvSpPr>
          <p:cNvPr id="53" name="Rectangle 52"/>
          <p:cNvSpPr/>
          <p:nvPr/>
        </p:nvSpPr>
        <p:spPr>
          <a:xfrm>
            <a:off x="2160338" y="2947207"/>
            <a:ext cx="1259534" cy="2137977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b="1" dirty="0" smtClean="0">
                <a:solidFill>
                  <a:schemeClr val="tx1"/>
                </a:solidFill>
              </a:rPr>
              <a:t>Controls</a:t>
            </a:r>
          </a:p>
          <a:p>
            <a:pPr algn="ctr"/>
            <a:r>
              <a:rPr lang="en-GB" sz="1400" b="1" dirty="0" smtClean="0">
                <a:solidFill>
                  <a:schemeClr val="tx1"/>
                </a:solidFill>
              </a:rPr>
              <a:t>Rights</a:t>
            </a:r>
          </a:p>
          <a:p>
            <a:pPr algn="ctr"/>
            <a:r>
              <a:rPr lang="en-GB" sz="1400" b="1" dirty="0" smtClean="0">
                <a:solidFill>
                  <a:schemeClr val="tx1"/>
                </a:solidFill>
              </a:rPr>
              <a:t>Laws</a:t>
            </a:r>
          </a:p>
          <a:p>
            <a:pPr algn="ctr"/>
            <a:r>
              <a:rPr lang="en-GB" sz="1400" b="1" dirty="0" smtClean="0">
                <a:solidFill>
                  <a:schemeClr val="tx1"/>
                </a:solidFill>
              </a:rPr>
              <a:t>Incentives</a:t>
            </a:r>
          </a:p>
          <a:p>
            <a:pPr algn="ctr"/>
            <a:r>
              <a:rPr lang="en-GB" sz="1400" b="1" dirty="0" smtClean="0">
                <a:solidFill>
                  <a:schemeClr val="tx1"/>
                </a:solidFill>
              </a:rPr>
              <a:t>Restructuring</a:t>
            </a:r>
            <a:endParaRPr lang="en-GB" sz="1400" b="1" dirty="0">
              <a:solidFill>
                <a:schemeClr val="tx1"/>
              </a:solidFill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182361" y="5013175"/>
            <a:ext cx="1368152" cy="115212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400" b="1" dirty="0" smtClean="0">
                <a:solidFill>
                  <a:schemeClr val="tx1"/>
                </a:solidFill>
              </a:rPr>
              <a:t>2. Legal reforms</a:t>
            </a:r>
          </a:p>
          <a:p>
            <a:r>
              <a:rPr lang="en-GB" sz="1400" b="1" dirty="0" smtClean="0">
                <a:solidFill>
                  <a:schemeClr val="tx1"/>
                </a:solidFill>
              </a:rPr>
              <a:t>Tier 2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b="1" dirty="0" smtClean="0">
                <a:solidFill>
                  <a:schemeClr val="tx1"/>
                </a:solidFill>
              </a:rPr>
              <a:t>Tree tenure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b="1" dirty="0" smtClean="0">
                <a:solidFill>
                  <a:schemeClr val="tx1"/>
                </a:solidFill>
              </a:rPr>
              <a:t>S/H rights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b="1" dirty="0" smtClean="0">
                <a:solidFill>
                  <a:schemeClr val="tx1"/>
                </a:solidFill>
              </a:rPr>
              <a:t>Benefit sharing</a:t>
            </a:r>
          </a:p>
          <a:p>
            <a:endParaRPr lang="en-GB" sz="1400" b="1" dirty="0">
              <a:solidFill>
                <a:schemeClr val="tx1"/>
              </a:solidFill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172160" y="6219081"/>
            <a:ext cx="1368152" cy="45027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400" b="1" dirty="0" smtClean="0">
                <a:solidFill>
                  <a:schemeClr val="tx1"/>
                </a:solidFill>
              </a:rPr>
              <a:t>6. Stakeholder engagement</a:t>
            </a:r>
            <a:endParaRPr lang="en-GB" sz="1400" b="1" dirty="0">
              <a:solidFill>
                <a:schemeClr val="tx1"/>
              </a:solidFill>
            </a:endParaRPr>
          </a:p>
        </p:txBody>
      </p:sp>
      <p:cxnSp>
        <p:nvCxnSpPr>
          <p:cNvPr id="40" name="Straight Arrow Connector 39"/>
          <p:cNvCxnSpPr/>
          <p:nvPr/>
        </p:nvCxnSpPr>
        <p:spPr>
          <a:xfrm flipV="1">
            <a:off x="1594624" y="5877272"/>
            <a:ext cx="576064" cy="288032"/>
          </a:xfrm>
          <a:prstGeom prst="straightConnector1">
            <a:avLst/>
          </a:prstGeom>
          <a:ln w="635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3851920" y="3347700"/>
            <a:ext cx="12961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 smtClean="0"/>
              <a:t>Incentives</a:t>
            </a:r>
            <a:endParaRPr lang="en-GB" sz="1400" dirty="0"/>
          </a:p>
        </p:txBody>
      </p:sp>
      <p:sp>
        <p:nvSpPr>
          <p:cNvPr id="49" name="TextBox 48"/>
          <p:cNvSpPr txBox="1"/>
          <p:nvPr/>
        </p:nvSpPr>
        <p:spPr>
          <a:xfrm>
            <a:off x="3851920" y="3995772"/>
            <a:ext cx="12961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 smtClean="0"/>
              <a:t>Constraints</a:t>
            </a:r>
            <a:endParaRPr lang="en-GB" sz="1400" dirty="0"/>
          </a:p>
        </p:txBody>
      </p:sp>
      <p:sp>
        <p:nvSpPr>
          <p:cNvPr id="69" name="Rectangle 68"/>
          <p:cNvSpPr/>
          <p:nvPr/>
        </p:nvSpPr>
        <p:spPr>
          <a:xfrm>
            <a:off x="5580113" y="5229200"/>
            <a:ext cx="1296143" cy="848821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b="1" dirty="0" smtClean="0">
                <a:solidFill>
                  <a:schemeClr val="tx1"/>
                </a:solidFill>
              </a:rPr>
              <a:t>Changes in Forest Sector  Governance </a:t>
            </a:r>
            <a:endParaRPr lang="en-GB" sz="1400" b="1" dirty="0">
              <a:solidFill>
                <a:schemeClr val="tx1"/>
              </a:solidFill>
            </a:endParaRPr>
          </a:p>
        </p:txBody>
      </p:sp>
      <p:cxnSp>
        <p:nvCxnSpPr>
          <p:cNvPr id="75" name="Straight Arrow Connector 74"/>
          <p:cNvCxnSpPr>
            <a:stCxn id="69" idx="3"/>
          </p:cNvCxnSpPr>
          <p:nvPr/>
        </p:nvCxnSpPr>
        <p:spPr>
          <a:xfrm flipV="1">
            <a:off x="6876256" y="4507099"/>
            <a:ext cx="576064" cy="1146512"/>
          </a:xfrm>
          <a:prstGeom prst="straightConnector1">
            <a:avLst/>
          </a:prstGeom>
          <a:ln w="635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5" name="Rectangle 84"/>
          <p:cNvSpPr/>
          <p:nvPr/>
        </p:nvSpPr>
        <p:spPr>
          <a:xfrm>
            <a:off x="154464" y="3645024"/>
            <a:ext cx="1368152" cy="63963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400" b="1" dirty="0" smtClean="0">
                <a:solidFill>
                  <a:schemeClr val="tx1"/>
                </a:solidFill>
              </a:rPr>
              <a:t>3.1 Public procurement policy</a:t>
            </a:r>
            <a:endParaRPr lang="en-GB" sz="1400" b="1" dirty="0">
              <a:solidFill>
                <a:schemeClr val="tx1"/>
              </a:solidFill>
            </a:endParaRPr>
          </a:p>
        </p:txBody>
      </p:sp>
      <p:cxnSp>
        <p:nvCxnSpPr>
          <p:cNvPr id="90" name="Straight Arrow Connector 89"/>
          <p:cNvCxnSpPr>
            <a:endCxn id="60" idx="1"/>
          </p:cNvCxnSpPr>
          <p:nvPr/>
        </p:nvCxnSpPr>
        <p:spPr>
          <a:xfrm flipV="1">
            <a:off x="1579858" y="3886309"/>
            <a:ext cx="543870" cy="86368"/>
          </a:xfrm>
          <a:prstGeom prst="straightConnector1">
            <a:avLst/>
          </a:prstGeom>
          <a:ln w="635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6" name="Rectangle 95"/>
          <p:cNvSpPr/>
          <p:nvPr/>
        </p:nvSpPr>
        <p:spPr>
          <a:xfrm>
            <a:off x="2705047" y="567177"/>
            <a:ext cx="4819281" cy="341543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b="1" dirty="0" smtClean="0">
                <a:solidFill>
                  <a:schemeClr val="tx1"/>
                </a:solidFill>
              </a:rPr>
              <a:t>Strategic Governance</a:t>
            </a:r>
            <a:endParaRPr lang="en-GB" sz="1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01547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 animBg="1"/>
      <p:bldP spid="60" grpId="0" animBg="1"/>
      <p:bldP spid="72" grpId="0" animBg="1"/>
      <p:bldP spid="73" grpId="0" animBg="1"/>
      <p:bldP spid="53" grpId="0" animBg="1"/>
      <p:bldP spid="25" grpId="0"/>
      <p:bldP spid="49" grpId="0"/>
      <p:bldP spid="69" grpId="0" animBg="1"/>
      <p:bldP spid="9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 smtClean="0">
                <a:solidFill>
                  <a:srgbClr val="002060"/>
                </a:solidFill>
              </a:rPr>
              <a:t>Next</a:t>
            </a:r>
            <a:r>
              <a:rPr lang="fi-FI" dirty="0" smtClean="0">
                <a:solidFill>
                  <a:srgbClr val="002060"/>
                </a:solidFill>
              </a:rPr>
              <a:t> </a:t>
            </a:r>
            <a:r>
              <a:rPr lang="fi-FI" dirty="0" err="1" smtClean="0">
                <a:solidFill>
                  <a:srgbClr val="002060"/>
                </a:solidFill>
              </a:rPr>
              <a:t>steps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”0” </a:t>
            </a:r>
            <a:r>
              <a:rPr lang="fi-FI" dirty="0" err="1" smtClean="0"/>
              <a:t>draft</a:t>
            </a:r>
            <a:r>
              <a:rPr lang="fi-FI" dirty="0" smtClean="0"/>
              <a:t> of IM </a:t>
            </a:r>
            <a:r>
              <a:rPr lang="fi-FI" dirty="0" err="1" smtClean="0"/>
              <a:t>proposal</a:t>
            </a:r>
            <a:r>
              <a:rPr lang="fi-FI" dirty="0" smtClean="0"/>
              <a:t> </a:t>
            </a:r>
            <a:r>
              <a:rPr lang="fi-FI" dirty="0" err="1" smtClean="0"/>
              <a:t>will</a:t>
            </a:r>
            <a:r>
              <a:rPr lang="fi-FI" dirty="0" smtClean="0"/>
              <a:t> set out 6 </a:t>
            </a:r>
            <a:r>
              <a:rPr lang="fi-FI" dirty="0" err="1" smtClean="0"/>
              <a:t>work</a:t>
            </a:r>
            <a:r>
              <a:rPr lang="fi-FI" dirty="0" smtClean="0"/>
              <a:t> </a:t>
            </a:r>
            <a:r>
              <a:rPr lang="fi-FI" dirty="0" err="1" smtClean="0"/>
              <a:t>packages</a:t>
            </a:r>
            <a:r>
              <a:rPr lang="fi-FI" dirty="0" smtClean="0"/>
              <a:t> to </a:t>
            </a:r>
            <a:r>
              <a:rPr lang="fi-FI" dirty="0" err="1" smtClean="0"/>
              <a:t>monitor</a:t>
            </a:r>
            <a:r>
              <a:rPr lang="fi-FI" dirty="0" smtClean="0"/>
              <a:t> </a:t>
            </a:r>
            <a:r>
              <a:rPr lang="fi-FI" dirty="0" err="1" smtClean="0"/>
              <a:t>impact</a:t>
            </a:r>
            <a:r>
              <a:rPr lang="fi-FI" dirty="0" smtClean="0"/>
              <a:t> </a:t>
            </a:r>
            <a:r>
              <a:rPr lang="fi-FI" dirty="0" err="1" smtClean="0"/>
              <a:t>areas</a:t>
            </a:r>
            <a:r>
              <a:rPr lang="fi-FI" dirty="0" smtClean="0"/>
              <a:t> - </a:t>
            </a:r>
            <a:r>
              <a:rPr lang="fi-FI" dirty="0" err="1" smtClean="0"/>
              <a:t>Feb</a:t>
            </a:r>
            <a:endParaRPr lang="fi-FI" dirty="0" smtClean="0"/>
          </a:p>
          <a:p>
            <a:r>
              <a:rPr lang="fi-FI" dirty="0" err="1" smtClean="0"/>
              <a:t>Further</a:t>
            </a:r>
            <a:r>
              <a:rPr lang="fi-FI" dirty="0" smtClean="0"/>
              <a:t> </a:t>
            </a:r>
            <a:r>
              <a:rPr lang="fi-FI" dirty="0" err="1" smtClean="0"/>
              <a:t>drafting</a:t>
            </a:r>
            <a:r>
              <a:rPr lang="fi-FI" dirty="0" smtClean="0"/>
              <a:t> and </a:t>
            </a:r>
            <a:r>
              <a:rPr lang="fi-FI" dirty="0" err="1" smtClean="0"/>
              <a:t>details</a:t>
            </a:r>
            <a:r>
              <a:rPr lang="fi-FI" dirty="0" smtClean="0"/>
              <a:t> for </a:t>
            </a:r>
            <a:r>
              <a:rPr lang="fi-FI" dirty="0" err="1" smtClean="0"/>
              <a:t>each</a:t>
            </a:r>
            <a:r>
              <a:rPr lang="fi-FI" dirty="0" smtClean="0"/>
              <a:t> </a:t>
            </a:r>
            <a:r>
              <a:rPr lang="fi-FI" dirty="0" err="1" smtClean="0"/>
              <a:t>package</a:t>
            </a:r>
            <a:r>
              <a:rPr lang="fi-FI" dirty="0" smtClean="0"/>
              <a:t> </a:t>
            </a:r>
          </a:p>
          <a:p>
            <a:r>
              <a:rPr lang="fi-FI" dirty="0" err="1" smtClean="0"/>
              <a:t>Agree</a:t>
            </a:r>
            <a:r>
              <a:rPr lang="fi-FI" dirty="0" smtClean="0"/>
              <a:t> </a:t>
            </a:r>
            <a:r>
              <a:rPr lang="fi-FI" dirty="0" err="1" smtClean="0"/>
              <a:t>process</a:t>
            </a:r>
            <a:r>
              <a:rPr lang="fi-FI" dirty="0" smtClean="0"/>
              <a:t> for </a:t>
            </a:r>
            <a:r>
              <a:rPr lang="fi-FI" dirty="0" err="1" smtClean="0"/>
              <a:t>stakeholder</a:t>
            </a:r>
            <a:r>
              <a:rPr lang="fi-FI" dirty="0" smtClean="0"/>
              <a:t> </a:t>
            </a:r>
            <a:r>
              <a:rPr lang="fi-FI" dirty="0" err="1" smtClean="0"/>
              <a:t>consultations</a:t>
            </a:r>
            <a:r>
              <a:rPr lang="fi-FI" dirty="0" smtClean="0"/>
              <a:t> </a:t>
            </a:r>
          </a:p>
          <a:p>
            <a:r>
              <a:rPr lang="fi-FI" dirty="0" err="1" smtClean="0"/>
              <a:t>Draft</a:t>
            </a:r>
            <a:r>
              <a:rPr lang="fi-FI" dirty="0" smtClean="0"/>
              <a:t> </a:t>
            </a:r>
            <a:r>
              <a:rPr lang="fi-FI" dirty="0" err="1" smtClean="0"/>
              <a:t>proposal</a:t>
            </a:r>
            <a:r>
              <a:rPr lang="fi-FI" dirty="0" smtClean="0"/>
              <a:t> for the </a:t>
            </a:r>
            <a:r>
              <a:rPr lang="fi-FI" dirty="0" err="1" smtClean="0"/>
              <a:t>next</a:t>
            </a:r>
            <a:r>
              <a:rPr lang="fi-FI" dirty="0" smtClean="0"/>
              <a:t> JMRM – </a:t>
            </a:r>
            <a:r>
              <a:rPr lang="fi-FI" dirty="0" err="1" smtClean="0"/>
              <a:t>May</a:t>
            </a:r>
            <a:endParaRPr lang="fi-FI" dirty="0" smtClean="0"/>
          </a:p>
          <a:p>
            <a:r>
              <a:rPr lang="fi-FI" dirty="0" err="1" smtClean="0"/>
              <a:t>Stakeholder</a:t>
            </a:r>
            <a:r>
              <a:rPr lang="fi-FI" dirty="0" smtClean="0"/>
              <a:t> </a:t>
            </a:r>
            <a:r>
              <a:rPr lang="fi-FI" dirty="0" err="1" smtClean="0"/>
              <a:t>discussions</a:t>
            </a:r>
            <a:r>
              <a:rPr lang="fi-FI" dirty="0" smtClean="0"/>
              <a:t> to </a:t>
            </a:r>
            <a:r>
              <a:rPr lang="fi-FI" dirty="0" err="1" smtClean="0"/>
              <a:t>identify</a:t>
            </a:r>
            <a:r>
              <a:rPr lang="fi-FI" dirty="0" smtClean="0"/>
              <a:t>  </a:t>
            </a:r>
            <a:r>
              <a:rPr lang="fi-FI" dirty="0" err="1" smtClean="0"/>
              <a:t>interest</a:t>
            </a:r>
            <a:r>
              <a:rPr lang="fi-FI" dirty="0" smtClean="0"/>
              <a:t> in </a:t>
            </a:r>
            <a:r>
              <a:rPr lang="fi-FI" dirty="0" err="1" smtClean="0"/>
              <a:t>implementation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4194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 smtClean="0">
                <a:solidFill>
                  <a:srgbClr val="002060"/>
                </a:solidFill>
              </a:rPr>
              <a:t>Process</a:t>
            </a:r>
            <a:r>
              <a:rPr lang="fi-FI" dirty="0" smtClean="0">
                <a:solidFill>
                  <a:srgbClr val="002060"/>
                </a:solidFill>
              </a:rPr>
              <a:t>: </a:t>
            </a:r>
            <a:r>
              <a:rPr lang="fi-FI" dirty="0" err="1" smtClean="0">
                <a:solidFill>
                  <a:srgbClr val="002060"/>
                </a:solidFill>
              </a:rPr>
              <a:t>lessons</a:t>
            </a:r>
            <a:r>
              <a:rPr lang="fi-FI" dirty="0" smtClean="0">
                <a:solidFill>
                  <a:srgbClr val="002060"/>
                </a:solidFill>
              </a:rPr>
              <a:t> </a:t>
            </a:r>
            <a:r>
              <a:rPr lang="fi-FI" dirty="0" err="1" smtClean="0">
                <a:solidFill>
                  <a:srgbClr val="002060"/>
                </a:solidFill>
              </a:rPr>
              <a:t>from</a:t>
            </a:r>
            <a:r>
              <a:rPr lang="fi-FI" dirty="0" smtClean="0">
                <a:solidFill>
                  <a:srgbClr val="002060"/>
                </a:solidFill>
              </a:rPr>
              <a:t> Ghana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412777"/>
            <a:ext cx="8229600" cy="5040560"/>
          </a:xfrm>
        </p:spPr>
        <p:txBody>
          <a:bodyPr>
            <a:normAutofit fontScale="85000" lnSpcReduction="20000"/>
          </a:bodyPr>
          <a:lstStyle/>
          <a:p>
            <a:r>
              <a:rPr lang="en-US" sz="3000" dirty="0" smtClean="0"/>
              <a:t>Start early: process is useful to ”reengage” &amp; baseline before licensing will allow us to better capture change</a:t>
            </a:r>
          </a:p>
          <a:p>
            <a:r>
              <a:rPr lang="en-US" sz="3000" dirty="0" smtClean="0"/>
              <a:t>Start by identifying stakeholder interests (in VPA objectives) and identify what impacts they want to see monitored – avoid discussion on indicators</a:t>
            </a:r>
          </a:p>
          <a:p>
            <a:r>
              <a:rPr lang="en-US" sz="3000" dirty="0" smtClean="0"/>
              <a:t>Explore different approaches to impact monitoring: a unique system or a patchwork drawing from existing resources?</a:t>
            </a:r>
          </a:p>
          <a:p>
            <a:r>
              <a:rPr lang="en-US" sz="3000" dirty="0" smtClean="0"/>
              <a:t>We may need different approaches to have both quantitative information as well as studies that provide understanding and interpretation especially to reflect safeguard concerns</a:t>
            </a:r>
          </a:p>
          <a:p>
            <a:r>
              <a:rPr lang="en-US" sz="3000" dirty="0" smtClean="0"/>
              <a:t>Joint work important to build as </a:t>
            </a:r>
            <a:r>
              <a:rPr lang="en-US" sz="3000" smtClean="0"/>
              <a:t>it is a joint </a:t>
            </a:r>
            <a:r>
              <a:rPr lang="en-US" sz="3000" dirty="0" smtClean="0"/>
              <a:t>obligation </a:t>
            </a:r>
          </a:p>
        </p:txBody>
      </p:sp>
    </p:spTree>
    <p:extLst>
      <p:ext uri="{BB962C8B-B14F-4D97-AF65-F5344CB8AC3E}">
        <p14:creationId xmlns:p14="http://schemas.microsoft.com/office/powerpoint/2010/main" val="372764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Content Placeholder 2"/>
          <p:cNvSpPr>
            <a:spLocks noGrp="1"/>
          </p:cNvSpPr>
          <p:nvPr>
            <p:ph idx="1"/>
          </p:nvPr>
        </p:nvSpPr>
        <p:spPr>
          <a:xfrm>
            <a:off x="457200" y="1341438"/>
            <a:ext cx="8229600" cy="4679950"/>
          </a:xfrm>
        </p:spPr>
        <p:txBody>
          <a:bodyPr/>
          <a:lstStyle/>
          <a:p>
            <a:r>
              <a:rPr lang="en-GB" smtClean="0"/>
              <a:t>VPAs are framed by the assumption that greater transparency, improved accountability and better law enforcement will lead to improvements in forest condition and livelihoods. </a:t>
            </a:r>
          </a:p>
          <a:p>
            <a:endParaRPr lang="en-GB" smtClean="0"/>
          </a:p>
          <a:p>
            <a:r>
              <a:rPr lang="en-GB" smtClean="0"/>
              <a:t>Objective of Impact monitoring:</a:t>
            </a:r>
          </a:p>
          <a:p>
            <a:r>
              <a:rPr lang="en-GB" smtClean="0"/>
              <a:t>- Assess impacts – both desired and unintended - of the VPA and implement targeted mitigation measures should they prove necessary (complying with the social safeguard clause). </a:t>
            </a:r>
          </a:p>
          <a:p>
            <a:r>
              <a:rPr lang="en-GB" smtClean="0"/>
              <a:t>- To the extent possible try the above assumption </a:t>
            </a:r>
          </a:p>
          <a:p>
            <a:endParaRPr lang="en-GB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41438"/>
            <a:ext cx="8229600" cy="4679950"/>
          </a:xfrm>
        </p:spPr>
        <p:txBody>
          <a:bodyPr/>
          <a:lstStyle/>
          <a:p>
            <a:r>
              <a:rPr lang="en-US" altLang="en-US" dirty="0" smtClean="0"/>
              <a:t>- EU Action Plan:</a:t>
            </a:r>
          </a:p>
          <a:p>
            <a:r>
              <a:rPr lang="en-GB" sz="2000" dirty="0" smtClean="0"/>
              <a:t>“A coordination mechanism will be established within the Commission to: monitor the evolving impact of the programme on forest sector stakeholders, including forest-based industries in the EU and wood-producing countries, and governments and local communities in wood-producing countries” (EU FLEGT Action Plan 2003: Section 5 p 21-22).</a:t>
            </a:r>
          </a:p>
          <a:p>
            <a:r>
              <a:rPr lang="en-GB" dirty="0" smtClean="0"/>
              <a:t>- Each VPA includes commitment to monitor impacts; the article on </a:t>
            </a:r>
            <a:r>
              <a:rPr lang="en-GB" dirty="0"/>
              <a:t>“social </a:t>
            </a:r>
            <a:r>
              <a:rPr lang="en-GB" dirty="0" smtClean="0"/>
              <a:t>safeguards”. </a:t>
            </a:r>
            <a:r>
              <a:rPr lang="en-GB" dirty="0"/>
              <a:t>This is indicated in the Council negotiation directives, and </a:t>
            </a:r>
            <a:r>
              <a:rPr lang="en-GB" dirty="0" smtClean="0"/>
              <a:t>emphasized </a:t>
            </a:r>
            <a:r>
              <a:rPr lang="en-GB" dirty="0"/>
              <a:t>by the EU Parliament</a:t>
            </a:r>
          </a:p>
          <a:p>
            <a:r>
              <a:rPr lang="en-GB" dirty="0"/>
              <a:t>- </a:t>
            </a:r>
            <a:r>
              <a:rPr lang="en-GB" dirty="0" smtClean="0"/>
              <a:t>The Joint </a:t>
            </a:r>
            <a:r>
              <a:rPr lang="en-GB" dirty="0"/>
              <a:t>Implementation Committee </a:t>
            </a:r>
            <a:r>
              <a:rPr lang="en-GB" dirty="0" smtClean="0"/>
              <a:t>develops  the </a:t>
            </a:r>
            <a:r>
              <a:rPr lang="en-GB" dirty="0"/>
              <a:t>national </a:t>
            </a:r>
            <a:r>
              <a:rPr lang="en-GB" dirty="0" smtClean="0"/>
              <a:t>IM </a:t>
            </a:r>
            <a:r>
              <a:rPr lang="en-GB" dirty="0"/>
              <a:t>framework for each VPA</a:t>
            </a:r>
          </a:p>
          <a:p>
            <a:endParaRPr lang="en-US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2875"/>
            <a:ext cx="8229600" cy="4608513"/>
          </a:xfrm>
        </p:spPr>
        <p:txBody>
          <a:bodyPr/>
          <a:lstStyle/>
          <a:p>
            <a:r>
              <a:rPr lang="en-GB" dirty="0" smtClean="0"/>
              <a:t>- Presented and discussed at the Ad Hoc of January 2012. Conclusions:</a:t>
            </a:r>
          </a:p>
          <a:p>
            <a:endParaRPr lang="en-GB" dirty="0" smtClean="0"/>
          </a:p>
          <a:p>
            <a:pPr lvl="1"/>
            <a:r>
              <a:rPr lang="en-GB" dirty="0" smtClean="0"/>
              <a:t>Country specific and country led</a:t>
            </a:r>
          </a:p>
          <a:p>
            <a:pPr lvl="1"/>
            <a:r>
              <a:rPr lang="en-GB" dirty="0" smtClean="0"/>
              <a:t>Avoid additional structures and costs, as far as possible based on existing M&amp;E systems in-country</a:t>
            </a:r>
          </a:p>
          <a:p>
            <a:pPr lvl="1"/>
            <a:r>
              <a:rPr lang="en-GB" dirty="0" smtClean="0"/>
              <a:t>Aim for a common set of impact areas for all countries (nine </a:t>
            </a:r>
            <a:r>
              <a:rPr lang="en-GB" dirty="0" smtClean="0"/>
              <a:t>proposed)</a:t>
            </a:r>
            <a:endParaRPr lang="en-GB" dirty="0" smtClean="0"/>
          </a:p>
          <a:p>
            <a:pPr lvl="1"/>
            <a:r>
              <a:rPr lang="en-GB" dirty="0" smtClean="0"/>
              <a:t>Encourage countries to draw on international sources such as the PROFOR "governance indicators reviews".</a:t>
            </a:r>
          </a:p>
          <a:p>
            <a:pPr lvl="1">
              <a:buFontTx/>
              <a:buNone/>
            </a:pPr>
            <a:endParaRPr lang="en-GB" dirty="0" smtClean="0"/>
          </a:p>
          <a:p>
            <a:pPr lvl="1">
              <a:buFontTx/>
              <a:buNone/>
            </a:pPr>
            <a:r>
              <a:rPr lang="en-GB" sz="2400" b="0" i="1" dirty="0" smtClean="0"/>
              <a:t>	</a:t>
            </a:r>
          </a:p>
          <a:p>
            <a:pPr lvl="1">
              <a:buFontTx/>
              <a:buNone/>
            </a:pPr>
            <a:endParaRPr lang="en-GB" sz="2400" b="0" i="1" dirty="0" smtClean="0"/>
          </a:p>
          <a:p>
            <a:pPr lvl="1"/>
            <a:endParaRPr lang="en-GB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5"/>
            <a:ext cx="8229600" cy="4536604"/>
          </a:xfrm>
        </p:spPr>
        <p:txBody>
          <a:bodyPr/>
          <a:lstStyle/>
          <a:p>
            <a:pPr marL="457200" lvl="1" indent="0">
              <a:buNone/>
            </a:pPr>
            <a:r>
              <a:rPr lang="en-GB" sz="2400" b="0" i="1" dirty="0">
                <a:ea typeface="+mn-ea"/>
                <a:cs typeface="+mn-cs"/>
              </a:rPr>
              <a:t>Proposed areas to seek to be covered in all VPA IM </a:t>
            </a:r>
            <a:r>
              <a:rPr lang="en-GB" sz="2400" b="0" i="1" dirty="0" smtClean="0">
                <a:ea typeface="+mn-ea"/>
                <a:cs typeface="+mn-cs"/>
              </a:rPr>
              <a:t>frameworks</a:t>
            </a:r>
            <a:endParaRPr lang="en-GB" sz="2400" b="0" i="1" dirty="0">
              <a:ea typeface="+mn-ea"/>
              <a:cs typeface="+mn-cs"/>
            </a:endParaRPr>
          </a:p>
          <a:p>
            <a:pPr lvl="2">
              <a:buFont typeface="Wingdings" panose="05000000000000000000" pitchFamily="2" charset="2"/>
              <a:buChar char="ü"/>
            </a:pPr>
            <a:r>
              <a:rPr lang="en-GB" sz="2000" dirty="0"/>
              <a:t>Institutional effectiveness</a:t>
            </a:r>
          </a:p>
          <a:p>
            <a:pPr lvl="2">
              <a:buFont typeface="Wingdings" panose="05000000000000000000" pitchFamily="2" charset="2"/>
              <a:buChar char="ü"/>
            </a:pPr>
            <a:r>
              <a:rPr lang="en-GB" sz="2000" dirty="0"/>
              <a:t>Illegal logging</a:t>
            </a:r>
          </a:p>
          <a:p>
            <a:pPr lvl="2">
              <a:buFont typeface="Wingdings" panose="05000000000000000000" pitchFamily="2" charset="2"/>
              <a:buChar char="ü"/>
            </a:pPr>
            <a:r>
              <a:rPr lang="en-GB" sz="2000" dirty="0"/>
              <a:t>Forest condition</a:t>
            </a:r>
          </a:p>
          <a:p>
            <a:pPr lvl="2">
              <a:buFont typeface="Wingdings" panose="05000000000000000000" pitchFamily="2" charset="2"/>
              <a:buChar char="ü"/>
            </a:pPr>
            <a:r>
              <a:rPr lang="en-GB" sz="2000" dirty="0"/>
              <a:t>Livelihoods and poverty</a:t>
            </a:r>
          </a:p>
          <a:p>
            <a:pPr lvl="2">
              <a:buFont typeface="Wingdings" panose="05000000000000000000" pitchFamily="2" charset="2"/>
              <a:buChar char="ü"/>
            </a:pPr>
            <a:r>
              <a:rPr lang="en-GB" sz="2000" dirty="0"/>
              <a:t>Economic </a:t>
            </a:r>
            <a:r>
              <a:rPr lang="en-GB" sz="2000" dirty="0" smtClean="0"/>
              <a:t>development</a:t>
            </a:r>
          </a:p>
          <a:p>
            <a:pPr lvl="2">
              <a:buFont typeface="Wingdings" panose="05000000000000000000" pitchFamily="2" charset="2"/>
              <a:buChar char="ü"/>
            </a:pPr>
            <a:endParaRPr lang="en-GB" dirty="0"/>
          </a:p>
          <a:p>
            <a:pPr marL="457200" lvl="1" indent="0">
              <a:buNone/>
            </a:pPr>
            <a:r>
              <a:rPr lang="en-GB" sz="2400" b="0" i="1" dirty="0" smtClean="0">
                <a:ea typeface="+mn-ea"/>
                <a:cs typeface="+mn-cs"/>
              </a:rPr>
              <a:t>In parallel, the </a:t>
            </a:r>
            <a:r>
              <a:rPr lang="en-GB" sz="2400" b="0" i="1" dirty="0">
                <a:ea typeface="+mn-ea"/>
                <a:cs typeface="+mn-cs"/>
              </a:rPr>
              <a:t>Independent Market Monitoring of the ITTO, funded by the EU, will monitor: </a:t>
            </a:r>
          </a:p>
          <a:p>
            <a:pPr lvl="2">
              <a:buFont typeface="Wingdings" panose="05000000000000000000" pitchFamily="2" charset="2"/>
              <a:buChar char="ü"/>
            </a:pPr>
            <a:r>
              <a:rPr lang="en-US" sz="2000" dirty="0"/>
              <a:t>the </a:t>
            </a:r>
            <a:r>
              <a:rPr lang="en-US" sz="2000" dirty="0" smtClean="0"/>
              <a:t>acceptance/trends </a:t>
            </a:r>
            <a:r>
              <a:rPr lang="en-US" sz="2000" dirty="0"/>
              <a:t>of FLEGT licensed timber on the EU market  </a:t>
            </a:r>
            <a:r>
              <a:rPr lang="en-US" sz="2000" dirty="0" smtClean="0"/>
              <a:t> </a:t>
            </a:r>
          </a:p>
          <a:p>
            <a:pPr lvl="2">
              <a:buFont typeface="Wingdings" panose="05000000000000000000" pitchFamily="2" charset="2"/>
              <a:buChar char="ü"/>
            </a:pPr>
            <a:r>
              <a:rPr lang="en-US" sz="2000" dirty="0" smtClean="0"/>
              <a:t>the </a:t>
            </a:r>
            <a:r>
              <a:rPr lang="en-US" sz="2000" dirty="0"/>
              <a:t>impacts of VPA on timber </a:t>
            </a:r>
            <a:r>
              <a:rPr lang="en-US" sz="2000" dirty="0" smtClean="0"/>
              <a:t>prices, trade, </a:t>
            </a:r>
            <a:r>
              <a:rPr lang="en-US" sz="2000" dirty="0"/>
              <a:t>market </a:t>
            </a:r>
            <a:r>
              <a:rPr lang="en-US" sz="2000" dirty="0" smtClean="0"/>
              <a:t>developments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6943954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44824"/>
            <a:ext cx="7931224" cy="4176564"/>
          </a:xfrm>
        </p:spPr>
        <p:txBody>
          <a:bodyPr/>
          <a:lstStyle/>
          <a:p>
            <a:pPr marL="457200" lvl="1" indent="0">
              <a:buFontTx/>
              <a:buNone/>
            </a:pPr>
            <a:r>
              <a:rPr lang="en-GB" sz="2400" b="0" i="1" dirty="0" smtClean="0"/>
              <a:t>Remaining questions:</a:t>
            </a:r>
          </a:p>
          <a:p>
            <a:pPr marL="457200" lvl="1" indent="0">
              <a:buFontTx/>
              <a:buNone/>
            </a:pPr>
            <a:endParaRPr lang="en-GB" sz="2400" b="0" i="1" dirty="0" smtClean="0"/>
          </a:p>
          <a:p>
            <a:pPr marL="457200" lvl="1" indent="0">
              <a:buFontTx/>
              <a:buChar char="-"/>
            </a:pPr>
            <a:r>
              <a:rPr lang="en-GB" sz="2400" b="0" i="1" dirty="0" smtClean="0"/>
              <a:t>What are your expectations of the IM? </a:t>
            </a:r>
          </a:p>
          <a:p>
            <a:pPr marL="457200" lvl="1" indent="0">
              <a:buFontTx/>
              <a:buChar char="-"/>
            </a:pPr>
            <a:r>
              <a:rPr lang="en-GB" sz="2400" b="0" i="1" dirty="0" smtClean="0"/>
              <a:t>Considering that it is a joint obligation, how will the IM be funded?</a:t>
            </a:r>
          </a:p>
          <a:p>
            <a:pPr marL="457200" lvl="1" indent="0">
              <a:buFontTx/>
              <a:buChar char="-"/>
            </a:pPr>
            <a:r>
              <a:rPr lang="en-GB" sz="2400" b="0" i="1" dirty="0" smtClean="0"/>
              <a:t>In addition to the country level, is there a need for additional gathering of information and analysis at a global level? </a:t>
            </a:r>
          </a:p>
          <a:p>
            <a:pPr marL="457200" lvl="1" indent="0">
              <a:buFontTx/>
              <a:buChar char="-"/>
            </a:pPr>
            <a:r>
              <a:rPr lang="en-GB" sz="2400" b="0" i="1" dirty="0" smtClean="0"/>
              <a:t>Do you want to engage in the development of the IMs</a:t>
            </a:r>
            <a:r>
              <a:rPr lang="en-GB" sz="2400" b="0" i="1" smtClean="0"/>
              <a:t>? </a:t>
            </a:r>
            <a:endParaRPr lang="en-GB" sz="2400" b="0" i="1" dirty="0" smtClean="0"/>
          </a:p>
          <a:p>
            <a:pPr marL="457200" lvl="1" indent="0">
              <a:buFontTx/>
              <a:buChar char="-"/>
            </a:pPr>
            <a:endParaRPr lang="en-GB" sz="2400" b="0" i="1" dirty="0" smtClean="0"/>
          </a:p>
          <a:p>
            <a:endParaRPr lang="en-GB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b="1" dirty="0" smtClean="0">
                <a:solidFill>
                  <a:srgbClr val="002060"/>
                </a:solidFill>
              </a:rPr>
              <a:t>VPA Impact monitoring </a:t>
            </a:r>
            <a:br>
              <a:rPr lang="en-GB" b="1" dirty="0" smtClean="0">
                <a:solidFill>
                  <a:srgbClr val="002060"/>
                </a:solidFill>
              </a:rPr>
            </a:br>
            <a:r>
              <a:rPr lang="en-GB" b="1" dirty="0" smtClean="0">
                <a:solidFill>
                  <a:srgbClr val="002060"/>
                </a:solidFill>
              </a:rPr>
              <a:t>Example from Ghana</a:t>
            </a:r>
            <a:endParaRPr lang="en-GB" b="1" dirty="0">
              <a:solidFill>
                <a:srgbClr val="00206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27584" y="4484712"/>
            <a:ext cx="6400800" cy="1752600"/>
          </a:xfrm>
        </p:spPr>
        <p:txBody>
          <a:bodyPr>
            <a:normAutofit/>
          </a:bodyPr>
          <a:lstStyle/>
          <a:p>
            <a:pPr algn="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0307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188640"/>
            <a:ext cx="8507288" cy="1143000"/>
          </a:xfrm>
        </p:spPr>
        <p:txBody>
          <a:bodyPr>
            <a:normAutofit/>
          </a:bodyPr>
          <a:lstStyle/>
          <a:p>
            <a:r>
              <a:rPr lang="fi-FI" sz="4000" dirty="0" err="1" smtClean="0">
                <a:solidFill>
                  <a:srgbClr val="002060"/>
                </a:solidFill>
              </a:rPr>
              <a:t>Process</a:t>
            </a:r>
            <a:r>
              <a:rPr lang="fi-FI" sz="4000" dirty="0" smtClean="0">
                <a:solidFill>
                  <a:srgbClr val="002060"/>
                </a:solidFill>
              </a:rPr>
              <a:t> to </a:t>
            </a:r>
            <a:r>
              <a:rPr lang="fi-FI" sz="4000" dirty="0" err="1" smtClean="0">
                <a:solidFill>
                  <a:srgbClr val="002060"/>
                </a:solidFill>
              </a:rPr>
              <a:t>build</a:t>
            </a:r>
            <a:r>
              <a:rPr lang="fi-FI" sz="4000" dirty="0" smtClean="0">
                <a:solidFill>
                  <a:srgbClr val="002060"/>
                </a:solidFill>
              </a:rPr>
              <a:t> </a:t>
            </a:r>
            <a:r>
              <a:rPr lang="fi-FI" sz="4000" dirty="0" err="1" smtClean="0">
                <a:solidFill>
                  <a:srgbClr val="002060"/>
                </a:solidFill>
              </a:rPr>
              <a:t>Impact</a:t>
            </a:r>
            <a:r>
              <a:rPr lang="fi-FI" sz="4000" dirty="0" smtClean="0">
                <a:solidFill>
                  <a:srgbClr val="002060"/>
                </a:solidFill>
              </a:rPr>
              <a:t> </a:t>
            </a:r>
            <a:r>
              <a:rPr lang="fi-FI" sz="4000" dirty="0" err="1" smtClean="0">
                <a:solidFill>
                  <a:srgbClr val="002060"/>
                </a:solidFill>
              </a:rPr>
              <a:t>Monitoring</a:t>
            </a:r>
            <a:endParaRPr lang="en-US" sz="4000" dirty="0">
              <a:solidFill>
                <a:srgbClr val="00206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23528" y="1412776"/>
            <a:ext cx="8640960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400" dirty="0" smtClean="0"/>
              <a:t>At JMRM the need to establish baseline in advance of FLEGT licensing agreed</a:t>
            </a:r>
          </a:p>
          <a:p>
            <a:pPr>
              <a:buFont typeface="Arial" pitchFamily="34" charset="0"/>
              <a:buChar char="•"/>
            </a:pPr>
            <a:r>
              <a:rPr lang="fi-FI" sz="2400" dirty="0" smtClean="0"/>
              <a:t>EU (FLEGT </a:t>
            </a:r>
            <a:r>
              <a:rPr lang="fi-FI" sz="2400" dirty="0" err="1" smtClean="0"/>
              <a:t>Facility</a:t>
            </a:r>
            <a:r>
              <a:rPr lang="fi-FI" sz="2400" dirty="0" smtClean="0"/>
              <a:t>) </a:t>
            </a:r>
            <a:r>
              <a:rPr lang="fi-FI" sz="2400" dirty="0" err="1" smtClean="0"/>
              <a:t>commissioned</a:t>
            </a:r>
            <a:r>
              <a:rPr lang="fi-FI" sz="2400" dirty="0" smtClean="0"/>
              <a:t> </a:t>
            </a:r>
            <a:r>
              <a:rPr lang="fi-FI" sz="2400" dirty="0" err="1" smtClean="0"/>
              <a:t>studies</a:t>
            </a:r>
            <a:r>
              <a:rPr lang="fi-FI" sz="2400" dirty="0" smtClean="0"/>
              <a:t> &amp;</a:t>
            </a:r>
            <a:r>
              <a:rPr lang="fi-FI" sz="2400" dirty="0" err="1" smtClean="0"/>
              <a:t>consultations</a:t>
            </a:r>
            <a:r>
              <a:rPr lang="fi-FI" sz="2400" dirty="0" smtClean="0"/>
              <a:t> to </a:t>
            </a:r>
            <a:r>
              <a:rPr lang="fi-FI" sz="2400" dirty="0" err="1" smtClean="0"/>
              <a:t>draw</a:t>
            </a:r>
            <a:r>
              <a:rPr lang="fi-FI" sz="2400" dirty="0" smtClean="0"/>
              <a:t> </a:t>
            </a:r>
            <a:r>
              <a:rPr lang="fi-FI" sz="2400" dirty="0" err="1" smtClean="0"/>
              <a:t>from</a:t>
            </a:r>
            <a:r>
              <a:rPr lang="fi-FI" sz="2400" dirty="0" smtClean="0"/>
              <a:t> </a:t>
            </a:r>
            <a:r>
              <a:rPr lang="fi-FI" sz="2400" dirty="0" err="1" smtClean="0"/>
              <a:t>existing</a:t>
            </a:r>
            <a:r>
              <a:rPr lang="fi-FI" sz="2400" dirty="0" smtClean="0"/>
              <a:t> </a:t>
            </a:r>
            <a:r>
              <a:rPr lang="fi-FI" sz="2400" dirty="0" err="1" smtClean="0"/>
              <a:t>practice</a:t>
            </a:r>
            <a:r>
              <a:rPr lang="fi-FI" sz="2400" dirty="0" smtClean="0"/>
              <a:t> and </a:t>
            </a:r>
            <a:r>
              <a:rPr lang="fi-FI" sz="2400" dirty="0" err="1" smtClean="0"/>
              <a:t>thinking</a:t>
            </a:r>
            <a:r>
              <a:rPr lang="fi-FI" sz="2400" dirty="0" smtClean="0"/>
              <a:t> </a:t>
            </a:r>
            <a:endParaRPr lang="en-US" sz="2400" dirty="0" smtClean="0"/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Ghana established a </a:t>
            </a:r>
            <a:r>
              <a:rPr lang="en-US" sz="2400" dirty="0" err="1" smtClean="0"/>
              <a:t>multistakeholder</a:t>
            </a:r>
            <a:r>
              <a:rPr lang="en-US" sz="2400" dirty="0" smtClean="0"/>
              <a:t> </a:t>
            </a:r>
            <a:r>
              <a:rPr lang="en-GB" sz="2400" dirty="0" smtClean="0"/>
              <a:t>Impact Monitoring </a:t>
            </a:r>
          </a:p>
          <a:p>
            <a:r>
              <a:rPr lang="en-GB" sz="2400" dirty="0" smtClean="0"/>
              <a:t>Sub-Committee (of its national MSIC) to lead on this</a:t>
            </a:r>
          </a:p>
          <a:p>
            <a:pPr>
              <a:buFont typeface="Arial" pitchFamily="34" charset="0"/>
              <a:buChar char="•"/>
            </a:pPr>
            <a:r>
              <a:rPr lang="en-GB" sz="2400" dirty="0" smtClean="0"/>
              <a:t>Stakeholder workshop to explore options </a:t>
            </a:r>
          </a:p>
          <a:p>
            <a:pPr>
              <a:buFont typeface="Arial" pitchFamily="34" charset="0"/>
              <a:buChar char="•"/>
            </a:pPr>
            <a:r>
              <a:rPr lang="en-GB" sz="2400" dirty="0" smtClean="0"/>
              <a:t>Drawing from </a:t>
            </a:r>
            <a:r>
              <a:rPr lang="en-GB" sz="2400" dirty="0" err="1" smtClean="0"/>
              <a:t>Proforest</a:t>
            </a:r>
            <a:r>
              <a:rPr lang="en-GB" sz="2400" dirty="0" smtClean="0"/>
              <a:t> Options Paper, 8 impact areas plus 42 issues/indicators selected through consultation and analysis that reflected on relevance, availability of baseline information and possible attribution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157499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4000" dirty="0" smtClean="0">
                <a:solidFill>
                  <a:srgbClr val="002060"/>
                </a:solidFill>
              </a:rPr>
              <a:t>Ghana –EU </a:t>
            </a:r>
            <a:r>
              <a:rPr lang="fi-FI" sz="4000" dirty="0" err="1" smtClean="0">
                <a:solidFill>
                  <a:srgbClr val="002060"/>
                </a:solidFill>
              </a:rPr>
              <a:t>Joint</a:t>
            </a:r>
            <a:r>
              <a:rPr lang="fi-FI" sz="4000" dirty="0" smtClean="0">
                <a:solidFill>
                  <a:srgbClr val="002060"/>
                </a:solidFill>
              </a:rPr>
              <a:t> </a:t>
            </a:r>
            <a:r>
              <a:rPr lang="fi-FI" sz="4000" dirty="0" err="1" smtClean="0">
                <a:solidFill>
                  <a:srgbClr val="002060"/>
                </a:solidFill>
              </a:rPr>
              <a:t>team</a:t>
            </a:r>
            <a:r>
              <a:rPr lang="fi-FI" sz="4000" dirty="0" smtClean="0">
                <a:solidFill>
                  <a:srgbClr val="002060"/>
                </a:solidFill>
              </a:rPr>
              <a:t> </a:t>
            </a:r>
            <a:endParaRPr lang="en-US" sz="4000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 err="1" smtClean="0"/>
              <a:t>Both</a:t>
            </a:r>
            <a:r>
              <a:rPr lang="fi-FI" dirty="0" smtClean="0"/>
              <a:t> </a:t>
            </a:r>
            <a:r>
              <a:rPr lang="fi-FI" dirty="0" err="1" smtClean="0"/>
              <a:t>parties</a:t>
            </a:r>
            <a:r>
              <a:rPr lang="fi-FI" dirty="0" smtClean="0"/>
              <a:t> </a:t>
            </a:r>
            <a:r>
              <a:rPr lang="fi-FI" dirty="0" err="1" smtClean="0"/>
              <a:t>developed</a:t>
            </a:r>
            <a:r>
              <a:rPr lang="fi-FI" dirty="0" smtClean="0"/>
              <a:t> </a:t>
            </a:r>
            <a:r>
              <a:rPr lang="fi-FI" dirty="0" err="1" smtClean="0"/>
              <a:t>initial</a:t>
            </a:r>
            <a:r>
              <a:rPr lang="fi-FI" dirty="0" smtClean="0"/>
              <a:t> </a:t>
            </a:r>
            <a:r>
              <a:rPr lang="fi-FI" dirty="0" err="1" smtClean="0"/>
              <a:t>thinking</a:t>
            </a:r>
            <a:endParaRPr lang="fi-FI" dirty="0" smtClean="0"/>
          </a:p>
          <a:p>
            <a:r>
              <a:rPr lang="fi-FI" dirty="0" smtClean="0"/>
              <a:t>JMRM </a:t>
            </a:r>
            <a:r>
              <a:rPr lang="fi-FI" dirty="0" err="1" smtClean="0"/>
              <a:t>tasked</a:t>
            </a:r>
            <a:r>
              <a:rPr lang="fi-FI" dirty="0" smtClean="0"/>
              <a:t> a </a:t>
            </a:r>
            <a:r>
              <a:rPr lang="fi-FI" dirty="0" err="1" smtClean="0"/>
              <a:t>joint</a:t>
            </a:r>
            <a:r>
              <a:rPr lang="fi-FI" dirty="0" smtClean="0"/>
              <a:t> </a:t>
            </a:r>
            <a:r>
              <a:rPr lang="fi-FI" dirty="0" err="1" smtClean="0"/>
              <a:t>EU-Ghana</a:t>
            </a:r>
            <a:r>
              <a:rPr lang="fi-FI" dirty="0" smtClean="0"/>
              <a:t> </a:t>
            </a:r>
            <a:r>
              <a:rPr lang="fi-FI" dirty="0" err="1" smtClean="0"/>
              <a:t>team</a:t>
            </a:r>
            <a:r>
              <a:rPr lang="fi-FI" dirty="0" smtClean="0"/>
              <a:t> in </a:t>
            </a:r>
            <a:r>
              <a:rPr lang="fi-FI" dirty="0" err="1" smtClean="0"/>
              <a:t>July</a:t>
            </a:r>
            <a:r>
              <a:rPr lang="fi-FI" dirty="0" smtClean="0"/>
              <a:t> to </a:t>
            </a:r>
            <a:r>
              <a:rPr lang="fi-FI" dirty="0" err="1" smtClean="0"/>
              <a:t>develop</a:t>
            </a:r>
            <a:r>
              <a:rPr lang="fi-FI" dirty="0" smtClean="0"/>
              <a:t> a </a:t>
            </a:r>
            <a:r>
              <a:rPr lang="fi-FI" dirty="0" err="1" smtClean="0"/>
              <a:t>proposal</a:t>
            </a:r>
            <a:r>
              <a:rPr lang="fi-FI" dirty="0" smtClean="0"/>
              <a:t> for VPA </a:t>
            </a:r>
            <a:r>
              <a:rPr lang="fi-FI" dirty="0" err="1" smtClean="0"/>
              <a:t>Impact</a:t>
            </a:r>
            <a:r>
              <a:rPr lang="fi-FI" dirty="0" smtClean="0"/>
              <a:t> </a:t>
            </a:r>
            <a:r>
              <a:rPr lang="fi-FI" dirty="0" err="1" smtClean="0"/>
              <a:t>Monitoring</a:t>
            </a:r>
            <a:r>
              <a:rPr lang="fi-FI" dirty="0" smtClean="0"/>
              <a:t> for the JMRM</a:t>
            </a:r>
          </a:p>
          <a:p>
            <a:r>
              <a:rPr lang="fi-FI" dirty="0" smtClean="0"/>
              <a:t>Small </a:t>
            </a:r>
            <a:r>
              <a:rPr lang="fi-FI" dirty="0" err="1" smtClean="0"/>
              <a:t>team</a:t>
            </a:r>
            <a:r>
              <a:rPr lang="fi-FI" dirty="0" smtClean="0"/>
              <a:t> (10+) </a:t>
            </a:r>
            <a:r>
              <a:rPr lang="fi-FI" dirty="0" err="1" smtClean="0"/>
              <a:t>from</a:t>
            </a:r>
            <a:r>
              <a:rPr lang="fi-FI" dirty="0" smtClean="0"/>
              <a:t> Ghana and EU (</a:t>
            </a:r>
            <a:r>
              <a:rPr lang="fi-FI" dirty="0" err="1" smtClean="0"/>
              <a:t>different</a:t>
            </a:r>
            <a:r>
              <a:rPr lang="fi-FI" dirty="0" smtClean="0"/>
              <a:t> </a:t>
            </a:r>
            <a:r>
              <a:rPr lang="fi-FI" dirty="0" err="1" smtClean="0"/>
              <a:t>stakeholders</a:t>
            </a:r>
            <a:r>
              <a:rPr lang="fi-FI" dirty="0" smtClean="0"/>
              <a:t>: FC, </a:t>
            </a:r>
            <a:r>
              <a:rPr lang="fi-FI" dirty="0" err="1" smtClean="0"/>
              <a:t>civil</a:t>
            </a:r>
            <a:r>
              <a:rPr lang="fi-FI" dirty="0" smtClean="0"/>
              <a:t> </a:t>
            </a:r>
            <a:r>
              <a:rPr lang="fi-FI" dirty="0" err="1" smtClean="0"/>
              <a:t>society</a:t>
            </a:r>
            <a:r>
              <a:rPr lang="fi-FI" dirty="0" smtClean="0"/>
              <a:t>, </a:t>
            </a:r>
            <a:r>
              <a:rPr lang="fi-FI" dirty="0" err="1" smtClean="0"/>
              <a:t>private</a:t>
            </a:r>
            <a:r>
              <a:rPr lang="fi-FI" dirty="0" smtClean="0"/>
              <a:t> </a:t>
            </a:r>
            <a:r>
              <a:rPr lang="fi-FI" dirty="0" err="1" smtClean="0"/>
              <a:t>sector</a:t>
            </a:r>
            <a:r>
              <a:rPr lang="fi-FI" dirty="0" smtClean="0"/>
              <a:t>, EU, </a:t>
            </a:r>
            <a:r>
              <a:rPr lang="fi-FI" dirty="0" err="1" smtClean="0"/>
              <a:t>Facilitator</a:t>
            </a:r>
            <a:r>
              <a:rPr lang="fi-FI" dirty="0" smtClean="0"/>
              <a:t>)</a:t>
            </a:r>
          </a:p>
          <a:p>
            <a:r>
              <a:rPr lang="fi-FI" dirty="0" err="1" smtClean="0"/>
              <a:t>Aim</a:t>
            </a:r>
            <a:r>
              <a:rPr lang="fi-FI" dirty="0" smtClean="0"/>
              <a:t>: </a:t>
            </a:r>
            <a:r>
              <a:rPr lang="fi-FI" dirty="0" err="1" smtClean="0"/>
              <a:t>proposal</a:t>
            </a:r>
            <a:r>
              <a:rPr lang="fi-FI" dirty="0" smtClean="0"/>
              <a:t> </a:t>
            </a:r>
            <a:r>
              <a:rPr lang="fi-FI" dirty="0" err="1" smtClean="0"/>
              <a:t>by</a:t>
            </a:r>
            <a:r>
              <a:rPr lang="fi-FI" dirty="0" smtClean="0"/>
              <a:t> </a:t>
            </a:r>
            <a:r>
              <a:rPr lang="fi-FI" dirty="0" err="1" smtClean="0"/>
              <a:t>May</a:t>
            </a:r>
            <a:r>
              <a:rPr lang="fi-FI" dirty="0" smtClean="0"/>
              <a:t> 2014</a:t>
            </a:r>
          </a:p>
        </p:txBody>
      </p:sp>
    </p:spTree>
    <p:extLst>
      <p:ext uri="{BB962C8B-B14F-4D97-AF65-F5344CB8AC3E}">
        <p14:creationId xmlns:p14="http://schemas.microsoft.com/office/powerpoint/2010/main" val="3846097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">
  <a:themeElements>
    <a:clrScheme name="Slide_Master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lide_Master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Slide_Maste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495</TotalTime>
  <Words>917</Words>
  <Application>Microsoft Office PowerPoint</Application>
  <PresentationFormat>On-screen Show (4:3)</PresentationFormat>
  <Paragraphs>167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15</vt:i4>
      </vt:variant>
    </vt:vector>
  </HeadingPairs>
  <TitlesOfParts>
    <vt:vector size="17" baseType="lpstr">
      <vt:lpstr>blank</vt:lpstr>
      <vt:lpstr>Office Theme</vt:lpstr>
      <vt:lpstr> Impact Monitoring and  Social Safeguards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VPA Impact monitoring  Example from Ghana</vt:lpstr>
      <vt:lpstr>Process to build Impact Monitoring</vt:lpstr>
      <vt:lpstr>Ghana –EU Joint team </vt:lpstr>
      <vt:lpstr>Principles to guide development of approach </vt:lpstr>
      <vt:lpstr>Agreed on purpose of IM: multiple </vt:lpstr>
      <vt:lpstr>To start consolidated impact areas (Ghana-EU):</vt:lpstr>
      <vt:lpstr>Agreed on the approach!!</vt:lpstr>
      <vt:lpstr>Next steps</vt:lpstr>
      <vt:lpstr>Process: lessons from Ghana</vt:lpstr>
    </vt:vector>
  </TitlesOfParts>
  <Company>European Commission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Impact Monitoring</dc:title>
  <dc:creator>GORANSSON Emilie (DEVCO)</dc:creator>
  <cp:lastModifiedBy>GORANSSON Emilie (DEVCO)</cp:lastModifiedBy>
  <cp:revision>19</cp:revision>
  <cp:lastPrinted>2014-01-17T07:38:33Z</cp:lastPrinted>
  <dcterms:created xsi:type="dcterms:W3CDTF">2014-01-16T08:38:16Z</dcterms:created>
  <dcterms:modified xsi:type="dcterms:W3CDTF">2014-01-17T13:22:12Z</dcterms:modified>
</cp:coreProperties>
</file>