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343" r:id="rId2"/>
    <p:sldId id="279" r:id="rId3"/>
    <p:sldId id="334" r:id="rId4"/>
    <p:sldId id="270" r:id="rId5"/>
    <p:sldId id="337" r:id="rId6"/>
    <p:sldId id="265" r:id="rId7"/>
    <p:sldId id="296" r:id="rId8"/>
    <p:sldId id="298" r:id="rId9"/>
    <p:sldId id="299" r:id="rId10"/>
    <p:sldId id="300" r:id="rId11"/>
    <p:sldId id="301" r:id="rId12"/>
    <p:sldId id="302" r:id="rId13"/>
    <p:sldId id="303" r:id="rId14"/>
    <p:sldId id="304" r:id="rId15"/>
    <p:sldId id="305" r:id="rId16"/>
    <p:sldId id="306" r:id="rId17"/>
    <p:sldId id="307" r:id="rId18"/>
    <p:sldId id="308" r:id="rId19"/>
    <p:sldId id="310" r:id="rId20"/>
    <p:sldId id="311" r:id="rId21"/>
    <p:sldId id="312" r:id="rId22"/>
    <p:sldId id="313" r:id="rId23"/>
    <p:sldId id="314" r:id="rId24"/>
    <p:sldId id="315" r:id="rId25"/>
    <p:sldId id="316"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269" r:id="rId43"/>
    <p:sldId id="267" r:id="rId44"/>
    <p:sldId id="291" r:id="rId45"/>
    <p:sldId id="294" r:id="rId46"/>
    <p:sldId id="293" r:id="rId47"/>
    <p:sldId id="286" r:id="rId48"/>
    <p:sldId id="340" r:id="rId49"/>
    <p:sldId id="341" r:id="rId50"/>
    <p:sldId id="342" r:id="rId51"/>
    <p:sldId id="338" r:id="rId52"/>
    <p:sldId id="339" r:id="rId53"/>
    <p:sldId id="344" r:id="rId54"/>
    <p:sldId id="288" r:id="rId55"/>
    <p:sldId id="345" r:id="rId56"/>
    <p:sldId id="346" r:id="rId57"/>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627"/>
    <a:srgbClr val="6D6E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1" autoAdjust="0"/>
    <p:restoredTop sz="81537" autoAdjust="0"/>
  </p:normalViewPr>
  <p:slideViewPr>
    <p:cSldViewPr>
      <p:cViewPr>
        <p:scale>
          <a:sx n="50" d="100"/>
          <a:sy n="50" d="100"/>
        </p:scale>
        <p:origin x="-2112" y="-29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004" cy="496744"/>
          </a:xfrm>
          <a:prstGeom prst="rect">
            <a:avLst/>
          </a:prstGeom>
        </p:spPr>
        <p:txBody>
          <a:bodyPr vert="horz" lIns="88642" tIns="44321" rIns="88642" bIns="44321" rtlCol="0"/>
          <a:lstStyle>
            <a:lvl1pPr algn="l">
              <a:defRPr sz="1200"/>
            </a:lvl1pPr>
          </a:lstStyle>
          <a:p>
            <a:endParaRPr lang="en-GB"/>
          </a:p>
        </p:txBody>
      </p:sp>
      <p:sp>
        <p:nvSpPr>
          <p:cNvPr id="3" name="Date Placeholder 2"/>
          <p:cNvSpPr>
            <a:spLocks noGrp="1"/>
          </p:cNvSpPr>
          <p:nvPr>
            <p:ph type="dt" sz="quarter" idx="1"/>
          </p:nvPr>
        </p:nvSpPr>
        <p:spPr>
          <a:xfrm>
            <a:off x="3884463" y="1"/>
            <a:ext cx="2972004" cy="496744"/>
          </a:xfrm>
          <a:prstGeom prst="rect">
            <a:avLst/>
          </a:prstGeom>
        </p:spPr>
        <p:txBody>
          <a:bodyPr vert="horz" lIns="88642" tIns="44321" rIns="88642" bIns="44321" rtlCol="0"/>
          <a:lstStyle>
            <a:lvl1pPr algn="r">
              <a:defRPr sz="1200"/>
            </a:lvl1pPr>
          </a:lstStyle>
          <a:p>
            <a:fld id="{EE53D4AE-DD66-4622-8157-31F58CAD3318}" type="datetimeFigureOut">
              <a:rPr lang="en-GB" smtClean="0"/>
              <a:t>22/01/2014</a:t>
            </a:fld>
            <a:endParaRPr lang="en-GB"/>
          </a:p>
        </p:txBody>
      </p:sp>
      <p:sp>
        <p:nvSpPr>
          <p:cNvPr id="4" name="Footer Placeholder 3"/>
          <p:cNvSpPr>
            <a:spLocks noGrp="1"/>
          </p:cNvSpPr>
          <p:nvPr>
            <p:ph type="ftr" sz="quarter" idx="2"/>
          </p:nvPr>
        </p:nvSpPr>
        <p:spPr>
          <a:xfrm>
            <a:off x="1" y="9447401"/>
            <a:ext cx="2972004" cy="496744"/>
          </a:xfrm>
          <a:prstGeom prst="rect">
            <a:avLst/>
          </a:prstGeom>
        </p:spPr>
        <p:txBody>
          <a:bodyPr vert="horz" lIns="88642" tIns="44321" rIns="88642" bIns="44321" rtlCol="0" anchor="b"/>
          <a:lstStyle>
            <a:lvl1pPr algn="l">
              <a:defRPr sz="1200"/>
            </a:lvl1pPr>
          </a:lstStyle>
          <a:p>
            <a:endParaRPr lang="en-GB"/>
          </a:p>
        </p:txBody>
      </p:sp>
      <p:sp>
        <p:nvSpPr>
          <p:cNvPr id="5" name="Slide Number Placeholder 4"/>
          <p:cNvSpPr>
            <a:spLocks noGrp="1"/>
          </p:cNvSpPr>
          <p:nvPr>
            <p:ph type="sldNum" sz="quarter" idx="3"/>
          </p:nvPr>
        </p:nvSpPr>
        <p:spPr>
          <a:xfrm>
            <a:off x="3884463" y="9447401"/>
            <a:ext cx="2972004" cy="496744"/>
          </a:xfrm>
          <a:prstGeom prst="rect">
            <a:avLst/>
          </a:prstGeom>
        </p:spPr>
        <p:txBody>
          <a:bodyPr vert="horz" lIns="88642" tIns="44321" rIns="88642" bIns="44321" rtlCol="0" anchor="b"/>
          <a:lstStyle>
            <a:lvl1pPr algn="r">
              <a:defRPr sz="1200"/>
            </a:lvl1pPr>
          </a:lstStyle>
          <a:p>
            <a:fld id="{DC3A0A52-91EB-47D8-9144-7C43790C9937}" type="slidenum">
              <a:rPr lang="en-GB" smtClean="0"/>
              <a:t>‹#›</a:t>
            </a:fld>
            <a:endParaRPr lang="en-GB"/>
          </a:p>
        </p:txBody>
      </p:sp>
    </p:spTree>
    <p:extLst>
      <p:ext uri="{BB962C8B-B14F-4D97-AF65-F5344CB8AC3E}">
        <p14:creationId xmlns:p14="http://schemas.microsoft.com/office/powerpoint/2010/main" val="1109640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5"/>
          </a:xfrm>
          <a:prstGeom prst="rect">
            <a:avLst/>
          </a:prstGeom>
        </p:spPr>
        <p:txBody>
          <a:bodyPr vert="horz" lIns="96017" tIns="48009" rIns="96017" bIns="48009" rtlCol="0"/>
          <a:lstStyle>
            <a:lvl1pPr algn="l">
              <a:defRPr sz="1300"/>
            </a:lvl1pPr>
          </a:lstStyle>
          <a:p>
            <a:endParaRPr lang="en-GB"/>
          </a:p>
        </p:txBody>
      </p:sp>
      <p:sp>
        <p:nvSpPr>
          <p:cNvPr id="3" name="Date Placeholder 2"/>
          <p:cNvSpPr>
            <a:spLocks noGrp="1"/>
          </p:cNvSpPr>
          <p:nvPr>
            <p:ph type="dt" idx="1"/>
          </p:nvPr>
        </p:nvSpPr>
        <p:spPr>
          <a:xfrm>
            <a:off x="3884613" y="0"/>
            <a:ext cx="2971800" cy="497285"/>
          </a:xfrm>
          <a:prstGeom prst="rect">
            <a:avLst/>
          </a:prstGeom>
        </p:spPr>
        <p:txBody>
          <a:bodyPr vert="horz" lIns="96017" tIns="48009" rIns="96017" bIns="48009" rtlCol="0"/>
          <a:lstStyle>
            <a:lvl1pPr algn="r">
              <a:defRPr sz="1300"/>
            </a:lvl1pPr>
          </a:lstStyle>
          <a:p>
            <a:fld id="{A7F01920-A7D2-455F-BBD9-6FA24CD99925}" type="datetimeFigureOut">
              <a:rPr lang="en-US" smtClean="0"/>
              <a:pPr/>
              <a:t>1/22/2014</a:t>
            </a:fld>
            <a:endParaRPr lang="en-GB"/>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6017" tIns="48009" rIns="96017" bIns="48009" rtlCol="0" anchor="ctr"/>
          <a:lstStyle/>
          <a:p>
            <a:endParaRPr lang="en-GB"/>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6017" tIns="48009" rIns="96017" bIns="480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6678"/>
            <a:ext cx="2971800" cy="497285"/>
          </a:xfrm>
          <a:prstGeom prst="rect">
            <a:avLst/>
          </a:prstGeom>
        </p:spPr>
        <p:txBody>
          <a:bodyPr vert="horz" lIns="96017" tIns="48009" rIns="96017" bIns="48009" rtlCol="0" anchor="b"/>
          <a:lstStyle>
            <a:lvl1pPr algn="l">
              <a:defRPr sz="1300"/>
            </a:lvl1pPr>
          </a:lstStyle>
          <a:p>
            <a:endParaRPr lang="en-GB"/>
          </a:p>
        </p:txBody>
      </p:sp>
      <p:sp>
        <p:nvSpPr>
          <p:cNvPr id="7" name="Slide Number Placeholder 6"/>
          <p:cNvSpPr>
            <a:spLocks noGrp="1"/>
          </p:cNvSpPr>
          <p:nvPr>
            <p:ph type="sldNum" sz="quarter" idx="5"/>
          </p:nvPr>
        </p:nvSpPr>
        <p:spPr>
          <a:xfrm>
            <a:off x="3884613" y="9446678"/>
            <a:ext cx="2971800" cy="497285"/>
          </a:xfrm>
          <a:prstGeom prst="rect">
            <a:avLst/>
          </a:prstGeom>
        </p:spPr>
        <p:txBody>
          <a:bodyPr vert="horz" lIns="96017" tIns="48009" rIns="96017" bIns="48009" rtlCol="0" anchor="b"/>
          <a:lstStyle>
            <a:lvl1pPr algn="r">
              <a:defRPr sz="1300"/>
            </a:lvl1pPr>
          </a:lstStyle>
          <a:p>
            <a:fld id="{4ACBBAD0-9C93-4E5C-8F9E-CE80B3266E50}" type="slidenum">
              <a:rPr lang="en-GB" smtClean="0"/>
              <a:pPr/>
              <a:t>‹#›</a:t>
            </a:fld>
            <a:endParaRPr lang="en-GB"/>
          </a:p>
        </p:txBody>
      </p:sp>
    </p:spTree>
    <p:extLst>
      <p:ext uri="{BB962C8B-B14F-4D97-AF65-F5344CB8AC3E}">
        <p14:creationId xmlns:p14="http://schemas.microsoft.com/office/powerpoint/2010/main" val="899728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2</a:t>
            </a:fld>
            <a:endParaRPr lang="en-GB"/>
          </a:p>
        </p:txBody>
      </p:sp>
    </p:spTree>
    <p:extLst>
      <p:ext uri="{BB962C8B-B14F-4D97-AF65-F5344CB8AC3E}">
        <p14:creationId xmlns:p14="http://schemas.microsoft.com/office/powerpoint/2010/main" val="1880606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11</a:t>
            </a:fld>
            <a:endParaRPr lang="en-GB"/>
          </a:p>
        </p:txBody>
      </p:sp>
    </p:spTree>
    <p:extLst>
      <p:ext uri="{BB962C8B-B14F-4D97-AF65-F5344CB8AC3E}">
        <p14:creationId xmlns:p14="http://schemas.microsoft.com/office/powerpoint/2010/main" val="22239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12</a:t>
            </a:fld>
            <a:endParaRPr lang="en-GB"/>
          </a:p>
        </p:txBody>
      </p:sp>
    </p:spTree>
    <p:extLst>
      <p:ext uri="{BB962C8B-B14F-4D97-AF65-F5344CB8AC3E}">
        <p14:creationId xmlns:p14="http://schemas.microsoft.com/office/powerpoint/2010/main" val="2069617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13</a:t>
            </a:fld>
            <a:endParaRPr lang="en-GB"/>
          </a:p>
        </p:txBody>
      </p:sp>
    </p:spTree>
    <p:extLst>
      <p:ext uri="{BB962C8B-B14F-4D97-AF65-F5344CB8AC3E}">
        <p14:creationId xmlns:p14="http://schemas.microsoft.com/office/powerpoint/2010/main" val="2009957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6F5DDD2F-AB4A-4DB0-8A91-C33444BD348B}" type="slidenum">
              <a:rPr lang="en-US" smtClean="0"/>
              <a:pPr/>
              <a:t>14</a:t>
            </a:fld>
            <a:endParaRPr lang="en-US"/>
          </a:p>
        </p:txBody>
      </p:sp>
    </p:spTree>
    <p:extLst>
      <p:ext uri="{BB962C8B-B14F-4D97-AF65-F5344CB8AC3E}">
        <p14:creationId xmlns:p14="http://schemas.microsoft.com/office/powerpoint/2010/main" val="3584013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6F5DDD2F-AB4A-4DB0-8A91-C33444BD348B}" type="slidenum">
              <a:rPr lang="en-US" smtClean="0"/>
              <a:pPr/>
              <a:t>15</a:t>
            </a:fld>
            <a:endParaRPr lang="en-US"/>
          </a:p>
        </p:txBody>
      </p:sp>
    </p:spTree>
    <p:extLst>
      <p:ext uri="{BB962C8B-B14F-4D97-AF65-F5344CB8AC3E}">
        <p14:creationId xmlns:p14="http://schemas.microsoft.com/office/powerpoint/2010/main" val="1045579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Nutrition education training of trainers</a:t>
            </a:r>
          </a:p>
          <a:p>
            <a:r>
              <a:rPr lang="en-US" dirty="0" smtClean="0">
                <a:latin typeface="Times New Roman" pitchFamily="18" charset="0"/>
                <a:cs typeface="Times New Roman" pitchFamily="18" charset="0"/>
              </a:rPr>
              <a:t>Nutrition education session to farmer groups</a:t>
            </a:r>
          </a:p>
          <a:p>
            <a:r>
              <a:rPr lang="en-US" dirty="0" smtClean="0">
                <a:latin typeface="Times New Roman" pitchFamily="18" charset="0"/>
                <a:cs typeface="Times New Roman" pitchFamily="18" charset="0"/>
              </a:rPr>
              <a:t>Growth monitoring under 2 years children</a:t>
            </a:r>
          </a:p>
          <a:p>
            <a:r>
              <a:rPr lang="en-US" dirty="0" smtClean="0">
                <a:latin typeface="Times New Roman" pitchFamily="18" charset="0"/>
                <a:cs typeface="Times New Roman" pitchFamily="18" charset="0"/>
              </a:rPr>
              <a:t>Healthy baby competition</a:t>
            </a:r>
          </a:p>
          <a:p>
            <a:r>
              <a:rPr lang="en-US" dirty="0" err="1" smtClean="0">
                <a:latin typeface="Times New Roman" pitchFamily="18" charset="0"/>
                <a:cs typeface="Times New Roman" pitchFamily="18" charset="0"/>
              </a:rPr>
              <a:t>Nutition</a:t>
            </a:r>
            <a:r>
              <a:rPr lang="en-US" dirty="0" smtClean="0">
                <a:latin typeface="Times New Roman" pitchFamily="18" charset="0"/>
                <a:cs typeface="Times New Roman" pitchFamily="18" charset="0"/>
              </a:rPr>
              <a:t> Training</a:t>
            </a:r>
            <a:r>
              <a:rPr lang="en-US" baseline="0" dirty="0" smtClean="0">
                <a:latin typeface="Times New Roman" pitchFamily="18" charset="0"/>
                <a:cs typeface="Times New Roman" pitchFamily="18" charset="0"/>
              </a:rPr>
              <a:t> of Trainers (Tot)</a:t>
            </a:r>
            <a:endParaRPr lang="en-US" dirty="0" smtClean="0">
              <a:latin typeface="Times New Roman" pitchFamily="18" charset="0"/>
              <a:cs typeface="Times New Roman" pitchFamily="18" charset="0"/>
            </a:endParaRPr>
          </a:p>
          <a:p>
            <a:endParaRPr lang="fr-FR" dirty="0"/>
          </a:p>
        </p:txBody>
      </p:sp>
      <p:sp>
        <p:nvSpPr>
          <p:cNvPr id="4" name="Slide Number Placeholder 3"/>
          <p:cNvSpPr>
            <a:spLocks noGrp="1"/>
          </p:cNvSpPr>
          <p:nvPr>
            <p:ph type="sldNum" sz="quarter" idx="10"/>
          </p:nvPr>
        </p:nvSpPr>
        <p:spPr/>
        <p:txBody>
          <a:bodyPr/>
          <a:lstStyle/>
          <a:p>
            <a:fld id="{6F5DDD2F-AB4A-4DB0-8A91-C33444BD348B}" type="slidenum">
              <a:rPr lang="en-US" smtClean="0"/>
              <a:pPr/>
              <a:t>16</a:t>
            </a:fld>
            <a:endParaRPr lang="en-US"/>
          </a:p>
        </p:txBody>
      </p:sp>
    </p:spTree>
    <p:extLst>
      <p:ext uri="{BB962C8B-B14F-4D97-AF65-F5344CB8AC3E}">
        <p14:creationId xmlns:p14="http://schemas.microsoft.com/office/powerpoint/2010/main" val="889500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Times New Roman" pitchFamily="18" charset="0"/>
                <a:cs typeface="Times New Roman" pitchFamily="18" charset="0"/>
              </a:rPr>
              <a:t>Market led production planning</a:t>
            </a:r>
          </a:p>
          <a:p>
            <a:r>
              <a:rPr lang="en-US" sz="1300" dirty="0">
                <a:latin typeface="Times New Roman" pitchFamily="18" charset="0"/>
                <a:cs typeface="Times New Roman" pitchFamily="18" charset="0"/>
              </a:rPr>
              <a:t>Nursery raising training</a:t>
            </a:r>
          </a:p>
          <a:p>
            <a:r>
              <a:rPr lang="en-US" sz="1300" dirty="0">
                <a:latin typeface="Times New Roman" pitchFamily="18" charset="0"/>
                <a:cs typeface="Times New Roman" pitchFamily="18" charset="0"/>
              </a:rPr>
              <a:t>Off-season vegetable cultivation training</a:t>
            </a:r>
          </a:p>
          <a:p>
            <a:r>
              <a:rPr lang="en-US" sz="1300" dirty="0">
                <a:latin typeface="Times New Roman" pitchFamily="18" charset="0"/>
                <a:cs typeface="Times New Roman" pitchFamily="18" charset="0"/>
              </a:rPr>
              <a:t>Kitchen garden training</a:t>
            </a:r>
          </a:p>
          <a:p>
            <a:r>
              <a:rPr lang="en-US" sz="1300" dirty="0">
                <a:latin typeface="Times New Roman" pitchFamily="18" charset="0"/>
                <a:cs typeface="Times New Roman" pitchFamily="18" charset="0"/>
              </a:rPr>
              <a:t>Integrated Pest Management (IPM) technology training</a:t>
            </a:r>
          </a:p>
          <a:p>
            <a:r>
              <a:rPr lang="en-US" sz="1300" dirty="0">
                <a:latin typeface="Times New Roman" pitchFamily="18" charset="0"/>
                <a:cs typeface="Times New Roman" pitchFamily="18" charset="0"/>
              </a:rPr>
              <a:t>Kitchen garden / crop variety / IPM technology demonstration</a:t>
            </a:r>
          </a:p>
          <a:p>
            <a:r>
              <a:rPr lang="en-US" sz="1300" dirty="0">
                <a:latin typeface="Times New Roman" pitchFamily="18" charset="0"/>
                <a:cs typeface="Times New Roman" pitchFamily="18" charset="0"/>
              </a:rPr>
              <a:t>Micro irrigation technology (MIT) promotion </a:t>
            </a:r>
          </a:p>
          <a:p>
            <a:endParaRPr lang="fr-FR" dirty="0"/>
          </a:p>
        </p:txBody>
      </p:sp>
      <p:sp>
        <p:nvSpPr>
          <p:cNvPr id="4" name="Slide Number Placeholder 3"/>
          <p:cNvSpPr>
            <a:spLocks noGrp="1"/>
          </p:cNvSpPr>
          <p:nvPr>
            <p:ph type="sldNum" sz="quarter" idx="10"/>
          </p:nvPr>
        </p:nvSpPr>
        <p:spPr/>
        <p:txBody>
          <a:bodyPr/>
          <a:lstStyle/>
          <a:p>
            <a:fld id="{6F5DDD2F-AB4A-4DB0-8A91-C33444BD348B}" type="slidenum">
              <a:rPr lang="en-US" smtClean="0"/>
              <a:pPr/>
              <a:t>17</a:t>
            </a:fld>
            <a:endParaRPr lang="en-US"/>
          </a:p>
        </p:txBody>
      </p:sp>
    </p:spTree>
    <p:extLst>
      <p:ext uri="{BB962C8B-B14F-4D97-AF65-F5344CB8AC3E}">
        <p14:creationId xmlns:p14="http://schemas.microsoft.com/office/powerpoint/2010/main" val="3101866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18</a:t>
            </a:fld>
            <a:endParaRPr lang="en-GB"/>
          </a:p>
        </p:txBody>
      </p:sp>
    </p:spTree>
    <p:extLst>
      <p:ext uri="{BB962C8B-B14F-4D97-AF65-F5344CB8AC3E}">
        <p14:creationId xmlns:p14="http://schemas.microsoft.com/office/powerpoint/2010/main" val="451015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Scale up farm mechanization</a:t>
            </a:r>
          </a:p>
          <a:p>
            <a:r>
              <a:rPr lang="en-US" dirty="0" smtClean="0">
                <a:latin typeface="Times New Roman" pitchFamily="18" charset="0"/>
                <a:cs typeface="Times New Roman" pitchFamily="18" charset="0"/>
              </a:rPr>
              <a:t>Efficient nutrient management training and demonstration</a:t>
            </a:r>
          </a:p>
          <a:p>
            <a:r>
              <a:rPr lang="en-US" dirty="0" smtClean="0">
                <a:latin typeface="Times New Roman" pitchFamily="18" charset="0"/>
                <a:cs typeface="Times New Roman" pitchFamily="18" charset="0"/>
              </a:rPr>
              <a:t>Extension of best technology/practices (zero tillage, short duration / stress tolerant variety, weed management)</a:t>
            </a:r>
          </a:p>
          <a:p>
            <a:r>
              <a:rPr lang="en-US" dirty="0" smtClean="0">
                <a:latin typeface="Times New Roman" pitchFamily="18" charset="0"/>
                <a:cs typeface="Times New Roman" pitchFamily="18" charset="0"/>
              </a:rPr>
              <a:t>Efficient water management </a:t>
            </a:r>
          </a:p>
          <a:p>
            <a:r>
              <a:rPr lang="en-US" dirty="0" smtClean="0">
                <a:latin typeface="Times New Roman" pitchFamily="18" charset="0"/>
                <a:cs typeface="Times New Roman" pitchFamily="18" charset="0"/>
              </a:rPr>
              <a:t>Seed storage</a:t>
            </a:r>
          </a:p>
          <a:p>
            <a:endParaRPr lang="fr-FR" dirty="0"/>
          </a:p>
        </p:txBody>
      </p:sp>
      <p:sp>
        <p:nvSpPr>
          <p:cNvPr id="4" name="Slide Number Placeholder 3"/>
          <p:cNvSpPr>
            <a:spLocks noGrp="1"/>
          </p:cNvSpPr>
          <p:nvPr>
            <p:ph type="sldNum" sz="quarter" idx="10"/>
          </p:nvPr>
        </p:nvSpPr>
        <p:spPr/>
        <p:txBody>
          <a:bodyPr/>
          <a:lstStyle/>
          <a:p>
            <a:fld id="{6F5DDD2F-AB4A-4DB0-8A91-C33444BD348B}" type="slidenum">
              <a:rPr lang="en-US" smtClean="0"/>
              <a:pPr/>
              <a:t>19</a:t>
            </a:fld>
            <a:endParaRPr lang="en-US"/>
          </a:p>
        </p:txBody>
      </p:sp>
    </p:spTree>
    <p:extLst>
      <p:ext uri="{BB962C8B-B14F-4D97-AF65-F5344CB8AC3E}">
        <p14:creationId xmlns:p14="http://schemas.microsoft.com/office/powerpoint/2010/main" val="3121034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20</a:t>
            </a:fld>
            <a:endParaRPr lang="en-GB"/>
          </a:p>
        </p:txBody>
      </p:sp>
    </p:spTree>
    <p:extLst>
      <p:ext uri="{BB962C8B-B14F-4D97-AF65-F5344CB8AC3E}">
        <p14:creationId xmlns:p14="http://schemas.microsoft.com/office/powerpoint/2010/main" val="3083717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3</a:t>
            </a:fld>
            <a:endParaRPr lang="en-GB"/>
          </a:p>
        </p:txBody>
      </p:sp>
    </p:spTree>
    <p:extLst>
      <p:ext uri="{BB962C8B-B14F-4D97-AF65-F5344CB8AC3E}">
        <p14:creationId xmlns:p14="http://schemas.microsoft.com/office/powerpoint/2010/main" val="1405067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21</a:t>
            </a:fld>
            <a:endParaRPr lang="en-GB"/>
          </a:p>
        </p:txBody>
      </p:sp>
    </p:spTree>
    <p:extLst>
      <p:ext uri="{BB962C8B-B14F-4D97-AF65-F5344CB8AC3E}">
        <p14:creationId xmlns:p14="http://schemas.microsoft.com/office/powerpoint/2010/main" val="2575852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Pond construction</a:t>
            </a:r>
          </a:p>
          <a:p>
            <a:r>
              <a:rPr lang="en-US" dirty="0" smtClean="0">
                <a:latin typeface="Times New Roman" pitchFamily="18" charset="0"/>
                <a:cs typeface="Times New Roman" pitchFamily="18" charset="0"/>
              </a:rPr>
              <a:t>Capacity building training</a:t>
            </a:r>
          </a:p>
          <a:p>
            <a:r>
              <a:rPr lang="en-US" dirty="0" smtClean="0">
                <a:latin typeface="Times New Roman" pitchFamily="18" charset="0"/>
                <a:cs typeface="Times New Roman" pitchFamily="18" charset="0"/>
              </a:rPr>
              <a:t>Pond dike vegetable cultivation training</a:t>
            </a:r>
          </a:p>
          <a:p>
            <a:endParaRPr lang="fr-FR" dirty="0"/>
          </a:p>
        </p:txBody>
      </p:sp>
      <p:sp>
        <p:nvSpPr>
          <p:cNvPr id="4" name="Slide Number Placeholder 3"/>
          <p:cNvSpPr>
            <a:spLocks noGrp="1"/>
          </p:cNvSpPr>
          <p:nvPr>
            <p:ph type="sldNum" sz="quarter" idx="10"/>
          </p:nvPr>
        </p:nvSpPr>
        <p:spPr/>
        <p:txBody>
          <a:bodyPr/>
          <a:lstStyle/>
          <a:p>
            <a:fld id="{6F5DDD2F-AB4A-4DB0-8A91-C33444BD348B}" type="slidenum">
              <a:rPr lang="en-US" smtClean="0"/>
              <a:pPr/>
              <a:t>22</a:t>
            </a:fld>
            <a:endParaRPr lang="en-US"/>
          </a:p>
        </p:txBody>
      </p:sp>
    </p:spTree>
    <p:extLst>
      <p:ext uri="{BB962C8B-B14F-4D97-AF65-F5344CB8AC3E}">
        <p14:creationId xmlns:p14="http://schemas.microsoft.com/office/powerpoint/2010/main" val="266042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23</a:t>
            </a:fld>
            <a:endParaRPr lang="en-GB"/>
          </a:p>
        </p:txBody>
      </p:sp>
    </p:spTree>
    <p:extLst>
      <p:ext uri="{BB962C8B-B14F-4D97-AF65-F5344CB8AC3E}">
        <p14:creationId xmlns:p14="http://schemas.microsoft.com/office/powerpoint/2010/main" val="1577891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24</a:t>
            </a:fld>
            <a:endParaRPr lang="en-GB"/>
          </a:p>
        </p:txBody>
      </p:sp>
    </p:spTree>
    <p:extLst>
      <p:ext uri="{BB962C8B-B14F-4D97-AF65-F5344CB8AC3E}">
        <p14:creationId xmlns:p14="http://schemas.microsoft.com/office/powerpoint/2010/main" val="3083502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25</a:t>
            </a:fld>
            <a:endParaRPr lang="en-GB"/>
          </a:p>
        </p:txBody>
      </p:sp>
    </p:spTree>
    <p:extLst>
      <p:ext uri="{BB962C8B-B14F-4D97-AF65-F5344CB8AC3E}">
        <p14:creationId xmlns:p14="http://schemas.microsoft.com/office/powerpoint/2010/main" val="1449681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26</a:t>
            </a:fld>
            <a:endParaRPr lang="en-GB"/>
          </a:p>
        </p:txBody>
      </p:sp>
    </p:spTree>
    <p:extLst>
      <p:ext uri="{BB962C8B-B14F-4D97-AF65-F5344CB8AC3E}">
        <p14:creationId xmlns:p14="http://schemas.microsoft.com/office/powerpoint/2010/main" val="2490383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27</a:t>
            </a:fld>
            <a:endParaRPr lang="en-GB"/>
          </a:p>
        </p:txBody>
      </p:sp>
    </p:spTree>
    <p:extLst>
      <p:ext uri="{BB962C8B-B14F-4D97-AF65-F5344CB8AC3E}">
        <p14:creationId xmlns:p14="http://schemas.microsoft.com/office/powerpoint/2010/main" val="3676144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ANEP is uniquely strengthening marketing and planning committees running collection centers to make strong crop calendar recommendations to members that include high-value and integrate food crops. And provide detailed technologies recommendations for timing, variety, plant protection (IPM), irrigation/micro irrigation, agronomic practices, and post harvest.</a:t>
            </a:r>
          </a:p>
          <a:p>
            <a:r>
              <a:rPr lang="en-US" dirty="0" smtClean="0">
                <a:latin typeface="Times New Roman" pitchFamily="18" charset="0"/>
                <a:cs typeface="Times New Roman" pitchFamily="18" charset="0"/>
              </a:rPr>
              <a:t>Collection center have been developed and associated with Marketing Planning Committee.</a:t>
            </a:r>
          </a:p>
          <a:p>
            <a:endParaRPr lang="fr-FR" dirty="0"/>
          </a:p>
        </p:txBody>
      </p:sp>
      <p:sp>
        <p:nvSpPr>
          <p:cNvPr id="4" name="Slide Number Placeholder 3"/>
          <p:cNvSpPr>
            <a:spLocks noGrp="1"/>
          </p:cNvSpPr>
          <p:nvPr>
            <p:ph type="sldNum" sz="quarter" idx="10"/>
          </p:nvPr>
        </p:nvSpPr>
        <p:spPr/>
        <p:txBody>
          <a:bodyPr/>
          <a:lstStyle/>
          <a:p>
            <a:fld id="{6F5DDD2F-AB4A-4DB0-8A91-C33444BD348B}" type="slidenum">
              <a:rPr lang="en-US" smtClean="0"/>
              <a:pPr/>
              <a:t>28</a:t>
            </a:fld>
            <a:endParaRPr lang="en-US"/>
          </a:p>
        </p:txBody>
      </p:sp>
    </p:spTree>
    <p:extLst>
      <p:ext uri="{BB962C8B-B14F-4D97-AF65-F5344CB8AC3E}">
        <p14:creationId xmlns:p14="http://schemas.microsoft.com/office/powerpoint/2010/main" val="4117035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29</a:t>
            </a:fld>
            <a:endParaRPr lang="en-GB"/>
          </a:p>
        </p:txBody>
      </p:sp>
    </p:spTree>
    <p:extLst>
      <p:ext uri="{BB962C8B-B14F-4D97-AF65-F5344CB8AC3E}">
        <p14:creationId xmlns:p14="http://schemas.microsoft.com/office/powerpoint/2010/main" val="2046161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30</a:t>
            </a:fld>
            <a:endParaRPr lang="en-GB"/>
          </a:p>
        </p:txBody>
      </p:sp>
    </p:spTree>
    <p:extLst>
      <p:ext uri="{BB962C8B-B14F-4D97-AF65-F5344CB8AC3E}">
        <p14:creationId xmlns:p14="http://schemas.microsoft.com/office/powerpoint/2010/main" val="2297569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4</a:t>
            </a:fld>
            <a:endParaRPr lang="en-GB"/>
          </a:p>
        </p:txBody>
      </p:sp>
    </p:spTree>
    <p:extLst>
      <p:ext uri="{BB962C8B-B14F-4D97-AF65-F5344CB8AC3E}">
        <p14:creationId xmlns:p14="http://schemas.microsoft.com/office/powerpoint/2010/main" val="1042409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31</a:t>
            </a:fld>
            <a:endParaRPr lang="en-GB"/>
          </a:p>
        </p:txBody>
      </p:sp>
    </p:spTree>
    <p:extLst>
      <p:ext uri="{BB962C8B-B14F-4D97-AF65-F5344CB8AC3E}">
        <p14:creationId xmlns:p14="http://schemas.microsoft.com/office/powerpoint/2010/main" val="4206029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32</a:t>
            </a:fld>
            <a:endParaRPr lang="en-GB"/>
          </a:p>
        </p:txBody>
      </p:sp>
    </p:spTree>
    <p:extLst>
      <p:ext uri="{BB962C8B-B14F-4D97-AF65-F5344CB8AC3E}">
        <p14:creationId xmlns:p14="http://schemas.microsoft.com/office/powerpoint/2010/main" val="4259042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Vegetable seed quality control training</a:t>
            </a:r>
          </a:p>
          <a:p>
            <a:r>
              <a:rPr lang="en-US" dirty="0" smtClean="0">
                <a:latin typeface="Times New Roman" pitchFamily="18" charset="0"/>
                <a:cs typeface="Times New Roman" pitchFamily="18" charset="0"/>
              </a:rPr>
              <a:t>Post harvest training</a:t>
            </a:r>
          </a:p>
          <a:p>
            <a:r>
              <a:rPr lang="en-US" dirty="0" smtClean="0">
                <a:latin typeface="Times New Roman" pitchFamily="18" charset="0"/>
                <a:cs typeface="Times New Roman" pitchFamily="18" charset="0"/>
              </a:rPr>
              <a:t>Market management training</a:t>
            </a:r>
          </a:p>
          <a:p>
            <a:r>
              <a:rPr lang="en-US" dirty="0" smtClean="0">
                <a:latin typeface="Times New Roman" pitchFamily="18" charset="0"/>
                <a:cs typeface="Times New Roman" pitchFamily="18" charset="0"/>
              </a:rPr>
              <a:t>Hybrid tomato seed production training</a:t>
            </a:r>
          </a:p>
          <a:p>
            <a:r>
              <a:rPr lang="en-US" dirty="0" smtClean="0">
                <a:latin typeface="Times New Roman" pitchFamily="18" charset="0"/>
                <a:cs typeface="Times New Roman" pitchFamily="18" charset="0"/>
              </a:rPr>
              <a:t>Crop specific training </a:t>
            </a:r>
          </a:p>
          <a:p>
            <a:r>
              <a:rPr lang="en-US" dirty="0" smtClean="0">
                <a:latin typeface="Times New Roman" pitchFamily="18" charset="0"/>
                <a:cs typeface="Times New Roman" pitchFamily="18" charset="0"/>
              </a:rPr>
              <a:t>MPC/ cooperative strengthened  and supported for seed marketing</a:t>
            </a:r>
          </a:p>
          <a:p>
            <a:r>
              <a:rPr lang="en-US" dirty="0" smtClean="0">
                <a:latin typeface="Times New Roman" pitchFamily="18" charset="0"/>
                <a:cs typeface="Times New Roman" pitchFamily="18" charset="0"/>
              </a:rPr>
              <a:t>Plastic house demo conducted for seed production tomato hybrid</a:t>
            </a:r>
          </a:p>
          <a:p>
            <a:endParaRPr lang="fr-FR" dirty="0"/>
          </a:p>
        </p:txBody>
      </p:sp>
      <p:sp>
        <p:nvSpPr>
          <p:cNvPr id="4" name="Slide Number Placeholder 3"/>
          <p:cNvSpPr>
            <a:spLocks noGrp="1"/>
          </p:cNvSpPr>
          <p:nvPr>
            <p:ph type="sldNum" sz="quarter" idx="10"/>
          </p:nvPr>
        </p:nvSpPr>
        <p:spPr/>
        <p:txBody>
          <a:bodyPr/>
          <a:lstStyle/>
          <a:p>
            <a:fld id="{6F5DDD2F-AB4A-4DB0-8A91-C33444BD348B}" type="slidenum">
              <a:rPr lang="en-US" smtClean="0"/>
              <a:pPr/>
              <a:t>33</a:t>
            </a:fld>
            <a:endParaRPr lang="en-US"/>
          </a:p>
        </p:txBody>
      </p:sp>
    </p:spTree>
    <p:extLst>
      <p:ext uri="{BB962C8B-B14F-4D97-AF65-F5344CB8AC3E}">
        <p14:creationId xmlns:p14="http://schemas.microsoft.com/office/powerpoint/2010/main" val="1306828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34</a:t>
            </a:fld>
            <a:endParaRPr lang="en-GB"/>
          </a:p>
        </p:txBody>
      </p:sp>
    </p:spTree>
    <p:extLst>
      <p:ext uri="{BB962C8B-B14F-4D97-AF65-F5344CB8AC3E}">
        <p14:creationId xmlns:p14="http://schemas.microsoft.com/office/powerpoint/2010/main" val="755000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35</a:t>
            </a:fld>
            <a:endParaRPr lang="en-GB"/>
          </a:p>
        </p:txBody>
      </p:sp>
    </p:spTree>
    <p:extLst>
      <p:ext uri="{BB962C8B-B14F-4D97-AF65-F5344CB8AC3E}">
        <p14:creationId xmlns:p14="http://schemas.microsoft.com/office/powerpoint/2010/main" val="663859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High unmet demand of vegetables, cereals, legumes and fish due to less number of farmers involved in vegetable, cereals, legumes and fish farming</a:t>
            </a:r>
          </a:p>
          <a:p>
            <a:r>
              <a:rPr lang="en-US" dirty="0" smtClean="0">
                <a:latin typeface="Times New Roman" pitchFamily="18" charset="0"/>
                <a:cs typeface="Times New Roman" pitchFamily="18" charset="0"/>
              </a:rPr>
              <a:t>Poor and </a:t>
            </a:r>
            <a:r>
              <a:rPr lang="en-US" dirty="0" err="1" smtClean="0">
                <a:latin typeface="Times New Roman" pitchFamily="18" charset="0"/>
                <a:cs typeface="Times New Roman" pitchFamily="18" charset="0"/>
              </a:rPr>
              <a:t>marginalised</a:t>
            </a:r>
            <a:r>
              <a:rPr lang="en-US" dirty="0" smtClean="0">
                <a:latin typeface="Times New Roman" pitchFamily="18" charset="0"/>
                <a:cs typeface="Times New Roman" pitchFamily="18" charset="0"/>
              </a:rPr>
              <a:t> farmers have inadequate technical knowledge about new and improved technologies, and this lack leads to low production.</a:t>
            </a:r>
          </a:p>
          <a:p>
            <a:r>
              <a:rPr lang="en-US" dirty="0" smtClean="0">
                <a:latin typeface="Times New Roman" pitchFamily="18" charset="0"/>
                <a:cs typeface="Times New Roman" pitchFamily="18" charset="0"/>
              </a:rPr>
              <a:t>Small farmers are able to earn income from vegetable production in a short period.</a:t>
            </a:r>
          </a:p>
          <a:p>
            <a:r>
              <a:rPr lang="en-US" dirty="0" smtClean="0">
                <a:latin typeface="Times New Roman" pitchFamily="18" charset="0"/>
                <a:cs typeface="Times New Roman" pitchFamily="18" charset="0"/>
              </a:rPr>
              <a:t>Opportunities to link vegetables, cereals, fish farming with district’s high malnourished affected families. </a:t>
            </a:r>
          </a:p>
          <a:p>
            <a:endParaRPr lang="fr-FR" dirty="0"/>
          </a:p>
        </p:txBody>
      </p:sp>
      <p:sp>
        <p:nvSpPr>
          <p:cNvPr id="4" name="Slide Number Placeholder 3"/>
          <p:cNvSpPr>
            <a:spLocks noGrp="1"/>
          </p:cNvSpPr>
          <p:nvPr>
            <p:ph type="sldNum" sz="quarter" idx="10"/>
          </p:nvPr>
        </p:nvSpPr>
        <p:spPr/>
        <p:txBody>
          <a:bodyPr/>
          <a:lstStyle/>
          <a:p>
            <a:fld id="{6F5DDD2F-AB4A-4DB0-8A91-C33444BD348B}" type="slidenum">
              <a:rPr lang="en-US" smtClean="0"/>
              <a:pPr/>
              <a:t>36</a:t>
            </a:fld>
            <a:endParaRPr lang="en-US"/>
          </a:p>
        </p:txBody>
      </p:sp>
    </p:spTree>
    <p:extLst>
      <p:ext uri="{BB962C8B-B14F-4D97-AF65-F5344CB8AC3E}">
        <p14:creationId xmlns:p14="http://schemas.microsoft.com/office/powerpoint/2010/main" val="3223758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032" indent="-180032">
              <a:buFont typeface="Arial" panose="020B0604020202020204" pitchFamily="34" charset="0"/>
              <a:buChar char="•"/>
            </a:pPr>
            <a:r>
              <a:rPr lang="en-US" sz="1300" dirty="0">
                <a:latin typeface="Times New Roman" pitchFamily="18" charset="0"/>
                <a:cs typeface="Times New Roman" pitchFamily="18" charset="0"/>
              </a:rPr>
              <a:t>Development of crop calendars through collection centers with variety/technology for the cropping system is very important.</a:t>
            </a:r>
          </a:p>
          <a:p>
            <a:pPr marL="180032" indent="-180032">
              <a:buFont typeface="Arial" panose="020B0604020202020204" pitchFamily="34" charset="0"/>
              <a:buChar char="•"/>
            </a:pPr>
            <a:r>
              <a:rPr lang="en-US" sz="1300" dirty="0">
                <a:latin typeface="Times New Roman" pitchFamily="18" charset="0"/>
                <a:cs typeface="Times New Roman" pitchFamily="18" charset="0"/>
              </a:rPr>
              <a:t>Farmer exposure visit play a vital role on the dissemination of the new technologies</a:t>
            </a:r>
          </a:p>
          <a:p>
            <a:pPr marL="180032" indent="-180032">
              <a:buFont typeface="Arial" panose="020B0604020202020204" pitchFamily="34" charset="0"/>
              <a:buChar char="•"/>
            </a:pPr>
            <a:r>
              <a:rPr lang="en-US" sz="1300" dirty="0">
                <a:latin typeface="Times New Roman" pitchFamily="18" charset="0"/>
                <a:cs typeface="Times New Roman" pitchFamily="18" charset="0"/>
              </a:rPr>
              <a:t>Well trained service providers are needed for efficient use of machinery in cereals and legumes cultivation.   </a:t>
            </a:r>
          </a:p>
          <a:p>
            <a:pPr marL="180032" indent="-180032">
              <a:buFont typeface="Arial" panose="020B0604020202020204" pitchFamily="34" charset="0"/>
              <a:buChar char="•"/>
            </a:pPr>
            <a:r>
              <a:rPr lang="en-US" sz="1300" dirty="0">
                <a:latin typeface="Times New Roman" pitchFamily="18" charset="0"/>
                <a:cs typeface="Times New Roman" pitchFamily="18" charset="0"/>
              </a:rPr>
              <a:t>Match fund  can be generated from VDCs through regular coordination among line agencies.</a:t>
            </a:r>
          </a:p>
          <a:p>
            <a:pPr marL="180032" indent="-180032">
              <a:buFont typeface="Arial" panose="020B0604020202020204" pitchFamily="34" charset="0"/>
              <a:buChar char="•"/>
            </a:pPr>
            <a:r>
              <a:rPr lang="en-US" sz="1300" dirty="0">
                <a:latin typeface="Times New Roman" pitchFamily="18" charset="0"/>
                <a:cs typeface="Times New Roman" pitchFamily="18" charset="0"/>
              </a:rPr>
              <a:t>Assured markets resulting from collection centers encourage farmers to expand their cropped area</a:t>
            </a:r>
          </a:p>
          <a:p>
            <a:endParaRPr lang="fr-FR" dirty="0"/>
          </a:p>
        </p:txBody>
      </p:sp>
      <p:sp>
        <p:nvSpPr>
          <p:cNvPr id="4" name="Slide Number Placeholder 3"/>
          <p:cNvSpPr>
            <a:spLocks noGrp="1"/>
          </p:cNvSpPr>
          <p:nvPr>
            <p:ph type="sldNum" sz="quarter" idx="10"/>
          </p:nvPr>
        </p:nvSpPr>
        <p:spPr/>
        <p:txBody>
          <a:bodyPr/>
          <a:lstStyle/>
          <a:p>
            <a:fld id="{6F5DDD2F-AB4A-4DB0-8A91-C33444BD348B}" type="slidenum">
              <a:rPr lang="en-US" smtClean="0"/>
              <a:pPr/>
              <a:t>37</a:t>
            </a:fld>
            <a:endParaRPr lang="en-US"/>
          </a:p>
        </p:txBody>
      </p:sp>
    </p:spTree>
    <p:extLst>
      <p:ext uri="{BB962C8B-B14F-4D97-AF65-F5344CB8AC3E}">
        <p14:creationId xmlns:p14="http://schemas.microsoft.com/office/powerpoint/2010/main" val="3743075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latin typeface="Times New Roman" pitchFamily="18" charset="0"/>
                <a:cs typeface="Times New Roman" pitchFamily="18" charset="0"/>
              </a:rPr>
              <a:t>Income of farmers is in the growing trend. Currently the average  additional annual income has reached  Euro 155 per </a:t>
            </a:r>
            <a:r>
              <a:rPr lang="en-US" sz="1300" dirty="0" err="1">
                <a:latin typeface="Times New Roman" pitchFamily="18" charset="0"/>
                <a:cs typeface="Times New Roman" pitchFamily="18" charset="0"/>
              </a:rPr>
              <a:t>hh</a:t>
            </a:r>
            <a:r>
              <a:rPr lang="en-US" sz="1300" dirty="0">
                <a:latin typeface="Times New Roman" pitchFamily="18" charset="0"/>
                <a:cs typeface="Times New Roman" pitchFamily="18" charset="0"/>
              </a:rPr>
              <a:t> from vegetable and Euro 645.63 from fish.</a:t>
            </a:r>
          </a:p>
          <a:p>
            <a:pPr lvl="0"/>
            <a:r>
              <a:rPr lang="en-US" sz="1300" dirty="0">
                <a:latin typeface="Times New Roman" pitchFamily="18" charset="0"/>
                <a:cs typeface="Times New Roman" pitchFamily="18" charset="0"/>
              </a:rPr>
              <a:t>Existing dysfunctional  </a:t>
            </a:r>
            <a:r>
              <a:rPr lang="en-US" sz="1300" dirty="0" err="1">
                <a:latin typeface="Times New Roman" pitchFamily="18" charset="0"/>
                <a:cs typeface="Times New Roman" pitchFamily="18" charset="0"/>
              </a:rPr>
              <a:t>GoN</a:t>
            </a:r>
            <a:r>
              <a:rPr lang="en-US" sz="1300" dirty="0">
                <a:latin typeface="Times New Roman" pitchFamily="18" charset="0"/>
                <a:cs typeface="Times New Roman" pitchFamily="18" charset="0"/>
              </a:rPr>
              <a:t> built CC became functional because of PMCA activities which helped to build up trust and relationship among PMCA actors</a:t>
            </a:r>
          </a:p>
          <a:p>
            <a:pPr lvl="0"/>
            <a:r>
              <a:rPr lang="en-US" sz="1300" dirty="0">
                <a:latin typeface="Times New Roman" pitchFamily="18" charset="0"/>
                <a:cs typeface="Times New Roman" pitchFamily="18" charset="0"/>
              </a:rPr>
              <a:t>Farmers have realized the importance of nutritious vegetable and started growing nutritious vegetable on kitchen garden in their backyards.</a:t>
            </a:r>
          </a:p>
          <a:p>
            <a:pPr lvl="0"/>
            <a:r>
              <a:rPr lang="en-US" sz="1300" dirty="0">
                <a:latin typeface="Times New Roman" pitchFamily="18" charset="0"/>
                <a:cs typeface="Times New Roman" pitchFamily="18" charset="0"/>
              </a:rPr>
              <a:t>Farmer of </a:t>
            </a:r>
            <a:r>
              <a:rPr lang="en-US" sz="1300" dirty="0" err="1">
                <a:latin typeface="Times New Roman" pitchFamily="18" charset="0"/>
                <a:cs typeface="Times New Roman" pitchFamily="18" charset="0"/>
              </a:rPr>
              <a:t>Sikthan</a:t>
            </a:r>
            <a:r>
              <a:rPr lang="en-US" sz="1300" dirty="0">
                <a:latin typeface="Times New Roman" pitchFamily="18" charset="0"/>
                <a:cs typeface="Times New Roman" pitchFamily="18" charset="0"/>
              </a:rPr>
              <a:t> Mr. Shiva </a:t>
            </a:r>
            <a:r>
              <a:rPr lang="en-US" sz="1300" dirty="0" err="1">
                <a:latin typeface="Times New Roman" pitchFamily="18" charset="0"/>
                <a:cs typeface="Times New Roman" pitchFamily="18" charset="0"/>
              </a:rPr>
              <a:t>Tharu</a:t>
            </a:r>
            <a:r>
              <a:rPr lang="en-US" sz="1300" dirty="0">
                <a:latin typeface="Times New Roman" pitchFamily="18" charset="0"/>
                <a:cs typeface="Times New Roman" pitchFamily="18" charset="0"/>
              </a:rPr>
              <a:t> established a biogas plant by selling vegetable. </a:t>
            </a:r>
          </a:p>
          <a:p>
            <a:pPr eaLnBrk="0" hangingPunct="0">
              <a:buFont typeface="Arial" charset="0"/>
              <a:buChar char="•"/>
              <a:defRPr/>
            </a:pPr>
            <a:r>
              <a:rPr lang="en-US" sz="1300" dirty="0">
                <a:latin typeface="Times New Roman" pitchFamily="18" charset="0"/>
                <a:cs typeface="Times New Roman" pitchFamily="18" charset="0"/>
              </a:rPr>
              <a:t>Food consumption behavior has changed through nutrition class, like consumption and use of iodine, leafy vegetables.</a:t>
            </a:r>
          </a:p>
          <a:p>
            <a:pPr eaLnBrk="0" hangingPunct="0">
              <a:buFont typeface="Arial" charset="0"/>
              <a:buChar char="•"/>
              <a:defRPr/>
            </a:pPr>
            <a:r>
              <a:rPr lang="en-US" sz="1300" dirty="0">
                <a:latin typeface="Times New Roman" pitchFamily="18" charset="0"/>
                <a:cs typeface="Times New Roman" pitchFamily="18" charset="0"/>
              </a:rPr>
              <a:t>Practice of preparing and using home based super flour (</a:t>
            </a:r>
            <a:r>
              <a:rPr lang="en-US" sz="1300" b="1" dirty="0" err="1">
                <a:latin typeface="Times New Roman" pitchFamily="18" charset="0"/>
                <a:cs typeface="Times New Roman" pitchFamily="18" charset="0"/>
              </a:rPr>
              <a:t>Sarbottam</a:t>
            </a:r>
            <a:r>
              <a:rPr lang="en-US" sz="1300" b="1" dirty="0">
                <a:latin typeface="Times New Roman" pitchFamily="18" charset="0"/>
                <a:cs typeface="Times New Roman" pitchFamily="18" charset="0"/>
              </a:rPr>
              <a:t> </a:t>
            </a:r>
            <a:r>
              <a:rPr lang="en-US" sz="1300" b="1" dirty="0" err="1">
                <a:latin typeface="Times New Roman" pitchFamily="18" charset="0"/>
                <a:cs typeface="Times New Roman" pitchFamily="18" charset="0"/>
              </a:rPr>
              <a:t>Pitho</a:t>
            </a:r>
            <a:r>
              <a:rPr lang="en-US" sz="1300" dirty="0">
                <a:latin typeface="Times New Roman" pitchFamily="18" charset="0"/>
                <a:cs typeface="Times New Roman" pitchFamily="18" charset="0"/>
              </a:rPr>
              <a:t>) for their children is increasing </a:t>
            </a:r>
          </a:p>
          <a:p>
            <a:endParaRPr lang="fr-FR" dirty="0"/>
          </a:p>
        </p:txBody>
      </p:sp>
      <p:sp>
        <p:nvSpPr>
          <p:cNvPr id="4" name="Slide Number Placeholder 3"/>
          <p:cNvSpPr>
            <a:spLocks noGrp="1"/>
          </p:cNvSpPr>
          <p:nvPr>
            <p:ph type="sldNum" sz="quarter" idx="10"/>
          </p:nvPr>
        </p:nvSpPr>
        <p:spPr/>
        <p:txBody>
          <a:bodyPr/>
          <a:lstStyle/>
          <a:p>
            <a:fld id="{6F5DDD2F-AB4A-4DB0-8A91-C33444BD348B}" type="slidenum">
              <a:rPr lang="en-US" smtClean="0"/>
              <a:pPr/>
              <a:t>38</a:t>
            </a:fld>
            <a:endParaRPr lang="en-US"/>
          </a:p>
        </p:txBody>
      </p:sp>
    </p:spTree>
    <p:extLst>
      <p:ext uri="{BB962C8B-B14F-4D97-AF65-F5344CB8AC3E}">
        <p14:creationId xmlns:p14="http://schemas.microsoft.com/office/powerpoint/2010/main" val="3190994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smtClean="0">
                <a:latin typeface="VAGRounded-Light" panose="020B0400000000000000" pitchFamily="34" charset="0"/>
                <a:cs typeface="Times New Roman" pitchFamily="18" charset="0"/>
              </a:rPr>
              <a:t>Local farmer institutions are developed and registered: groups, collection centers and plans on way to develop cooperatives</a:t>
            </a:r>
          </a:p>
          <a:p>
            <a:pPr marL="171450" indent="-171450">
              <a:buFont typeface="Arial" panose="020B0604020202020204" pitchFamily="34" charset="0"/>
              <a:buChar char="•"/>
              <a:defRPr/>
            </a:pPr>
            <a:r>
              <a:rPr lang="en-US" dirty="0" smtClean="0">
                <a:latin typeface="VAGRounded-Light" panose="020B0400000000000000" pitchFamily="34" charset="0"/>
                <a:cs typeface="Times New Roman" pitchFamily="18" charset="0"/>
              </a:rPr>
              <a:t>Private sector developed and strengthened</a:t>
            </a:r>
          </a:p>
          <a:p>
            <a:pPr marL="171450" indent="-171450">
              <a:buFont typeface="Arial" panose="020B0604020202020204" pitchFamily="34" charset="0"/>
              <a:buChar char="•"/>
              <a:defRPr/>
            </a:pPr>
            <a:r>
              <a:rPr lang="en-US" dirty="0" smtClean="0">
                <a:latin typeface="VAGRounded-Light" panose="020B0400000000000000" pitchFamily="34" charset="0"/>
                <a:cs typeface="Times New Roman" pitchFamily="18" charset="0"/>
              </a:rPr>
              <a:t>Partnership and coordination with government agencies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4ACBBAD0-9C93-4E5C-8F9E-CE80B3266E50}" type="slidenum">
              <a:rPr lang="en-GB" smtClean="0"/>
              <a:pPr/>
              <a:t>39</a:t>
            </a:fld>
            <a:endParaRPr lang="en-GB"/>
          </a:p>
        </p:txBody>
      </p:sp>
    </p:spTree>
    <p:extLst>
      <p:ext uri="{BB962C8B-B14F-4D97-AF65-F5344CB8AC3E}">
        <p14:creationId xmlns:p14="http://schemas.microsoft.com/office/powerpoint/2010/main" val="2969575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40</a:t>
            </a:fld>
            <a:endParaRPr lang="en-GB"/>
          </a:p>
        </p:txBody>
      </p:sp>
    </p:spTree>
    <p:extLst>
      <p:ext uri="{BB962C8B-B14F-4D97-AF65-F5344CB8AC3E}">
        <p14:creationId xmlns:p14="http://schemas.microsoft.com/office/powerpoint/2010/main" val="1573847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5</a:t>
            </a:fld>
            <a:endParaRPr lang="en-GB"/>
          </a:p>
        </p:txBody>
      </p:sp>
    </p:spTree>
    <p:extLst>
      <p:ext uri="{BB962C8B-B14F-4D97-AF65-F5344CB8AC3E}">
        <p14:creationId xmlns:p14="http://schemas.microsoft.com/office/powerpoint/2010/main" val="11662276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BC329D3-E3C5-4509-B782-58FAB33742E0}"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GB" dirty="0">
                <a:solidFill>
                  <a:schemeClr val="bg1"/>
                </a:solidFill>
                <a:latin typeface="Arial" pitchFamily="34" charset="0"/>
                <a:cs typeface="Arial" pitchFamily="34" charset="0"/>
              </a:rPr>
              <a:t>Some of the lowest indicators of </a:t>
            </a:r>
            <a:r>
              <a:rPr lang="en-GB" b="1" dirty="0">
                <a:solidFill>
                  <a:schemeClr val="bg1"/>
                </a:solidFill>
                <a:latin typeface="Arial" pitchFamily="34" charset="0"/>
                <a:cs typeface="Arial" pitchFamily="34" charset="0"/>
              </a:rPr>
              <a:t>nutrition and health </a:t>
            </a:r>
            <a:r>
              <a:rPr lang="en-GB" dirty="0">
                <a:solidFill>
                  <a:schemeClr val="bg1"/>
                </a:solidFill>
                <a:latin typeface="Arial" pitchFamily="34" charset="0"/>
                <a:cs typeface="Arial" pitchFamily="34" charset="0"/>
              </a:rPr>
              <a:t>in Asia - 45% stunting in Bangladeshi </a:t>
            </a:r>
            <a:r>
              <a:rPr lang="en-GB" dirty="0" smtClean="0">
                <a:solidFill>
                  <a:schemeClr val="bg1"/>
                </a:solidFill>
                <a:latin typeface="Arial" pitchFamily="34" charset="0"/>
                <a:cs typeface="Arial" pitchFamily="34" charset="0"/>
              </a:rPr>
              <a:t>children</a:t>
            </a:r>
          </a:p>
          <a:p>
            <a:pPr>
              <a:buFont typeface="Arial" pitchFamily="34" charset="0"/>
              <a:buChar char="•"/>
            </a:pPr>
            <a:endParaRPr lang="en-GB" dirty="0" smtClean="0">
              <a:solidFill>
                <a:schemeClr val="bg1"/>
              </a:solidFill>
              <a:latin typeface="Arial" pitchFamily="34" charset="0"/>
              <a:cs typeface="Arial" pitchFamily="34" charset="0"/>
            </a:endParaRPr>
          </a:p>
          <a:p>
            <a:pPr>
              <a:buFont typeface="Arial" pitchFamily="34" charset="0"/>
              <a:buChar char="•"/>
            </a:pPr>
            <a:r>
              <a:rPr lang="en-GB" dirty="0" smtClean="0">
                <a:solidFill>
                  <a:schemeClr val="bg1"/>
                </a:solidFill>
                <a:latin typeface="Arial" pitchFamily="34" charset="0"/>
                <a:cs typeface="Arial" pitchFamily="34" charset="0"/>
              </a:rPr>
              <a:t> </a:t>
            </a:r>
            <a:r>
              <a:rPr lang="en-GB" dirty="0">
                <a:solidFill>
                  <a:schemeClr val="bg1"/>
                </a:solidFill>
                <a:latin typeface="Arial" pitchFamily="34" charset="0"/>
                <a:cs typeface="Arial" pitchFamily="34" charset="0"/>
              </a:rPr>
              <a:t>Smallholders in Bangladesh </a:t>
            </a:r>
            <a:r>
              <a:rPr lang="en-GB" b="1" dirty="0">
                <a:solidFill>
                  <a:schemeClr val="bg1"/>
                </a:solidFill>
                <a:latin typeface="Arial" pitchFamily="34" charset="0"/>
                <a:cs typeface="Arial" pitchFamily="34" charset="0"/>
              </a:rPr>
              <a:t>need access to improved agricultural technologies and markets </a:t>
            </a:r>
          </a:p>
          <a:p>
            <a:pPr>
              <a:buFont typeface="Arial" pitchFamily="34" charset="0"/>
              <a:buNone/>
            </a:pPr>
            <a:r>
              <a:rPr lang="en-GB" dirty="0">
                <a:solidFill>
                  <a:schemeClr val="bg1"/>
                </a:solidFill>
                <a:latin typeface="Arial" pitchFamily="34" charset="0"/>
                <a:cs typeface="Arial" pitchFamily="34" charset="0"/>
              </a:rPr>
              <a:t> </a:t>
            </a:r>
            <a:endParaRPr lang="en-GB" dirty="0" smtClean="0">
              <a:solidFill>
                <a:schemeClr val="bg1"/>
              </a:solidFill>
              <a:latin typeface="Arial" pitchFamily="34" charset="0"/>
              <a:cs typeface="Arial" pitchFamily="34" charset="0"/>
            </a:endParaRPr>
          </a:p>
          <a:p>
            <a:pPr>
              <a:buFont typeface="Arial" pitchFamily="34" charset="0"/>
              <a:buChar char="•"/>
            </a:pPr>
            <a:r>
              <a:rPr lang="en-GB" dirty="0" smtClean="0">
                <a:solidFill>
                  <a:schemeClr val="bg1"/>
                </a:solidFill>
                <a:latin typeface="Arial" pitchFamily="34" charset="0"/>
                <a:cs typeface="Arial" pitchFamily="34" charset="0"/>
              </a:rPr>
              <a:t>In </a:t>
            </a:r>
            <a:r>
              <a:rPr lang="en-GB" dirty="0">
                <a:solidFill>
                  <a:schemeClr val="bg1"/>
                </a:solidFill>
                <a:latin typeface="Arial" pitchFamily="34" charset="0"/>
                <a:cs typeface="Arial" pitchFamily="34" charset="0"/>
              </a:rPr>
              <a:t>the case of vulnerable communities the private sector has not established adequate input supply and output marketing systems, resulting in </a:t>
            </a:r>
            <a:r>
              <a:rPr lang="en-GB" b="1" dirty="0">
                <a:solidFill>
                  <a:schemeClr val="bg1"/>
                </a:solidFill>
                <a:latin typeface="Arial" pitchFamily="34" charset="0"/>
                <a:cs typeface="Arial" pitchFamily="34" charset="0"/>
              </a:rPr>
              <a:t>low productivity and reduced market opportunities</a:t>
            </a:r>
          </a:p>
          <a:p>
            <a:endParaRPr lang="en-GB" dirty="0"/>
          </a:p>
        </p:txBody>
      </p:sp>
      <p:sp>
        <p:nvSpPr>
          <p:cNvPr id="4" name="Slide Number Placeholder 3"/>
          <p:cNvSpPr>
            <a:spLocks noGrp="1"/>
          </p:cNvSpPr>
          <p:nvPr>
            <p:ph type="sldNum" sz="quarter" idx="10"/>
          </p:nvPr>
        </p:nvSpPr>
        <p:spPr/>
        <p:txBody>
          <a:bodyPr/>
          <a:lstStyle/>
          <a:p>
            <a:fld id="{4ACBBAD0-9C93-4E5C-8F9E-CE80B3266E50}" type="slidenum">
              <a:rPr lang="en-GB" smtClean="0"/>
              <a:pPr/>
              <a:t>42</a:t>
            </a:fld>
            <a:endParaRPr lang="en-GB"/>
          </a:p>
        </p:txBody>
      </p:sp>
    </p:spTree>
    <p:extLst>
      <p:ext uri="{BB962C8B-B14F-4D97-AF65-F5344CB8AC3E}">
        <p14:creationId xmlns:p14="http://schemas.microsoft.com/office/powerpoint/2010/main" val="3265917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GB" b="1" dirty="0">
                <a:solidFill>
                  <a:schemeClr val="bg1"/>
                </a:solidFill>
                <a:latin typeface="Arial" pitchFamily="34" charset="0"/>
                <a:cs typeface="Arial" pitchFamily="34" charset="0"/>
              </a:rPr>
              <a:t>Riverine area </a:t>
            </a:r>
            <a:r>
              <a:rPr lang="en-GB" dirty="0">
                <a:solidFill>
                  <a:schemeClr val="bg1"/>
                </a:solidFill>
                <a:latin typeface="Arial" pitchFamily="34" charset="0"/>
                <a:cs typeface="Arial" pitchFamily="34" charset="0"/>
              </a:rPr>
              <a:t>of southern  Bangladesh</a:t>
            </a:r>
          </a:p>
          <a:p>
            <a:pPr>
              <a:buFont typeface="Arial" pitchFamily="34" charset="0"/>
              <a:buChar char="•"/>
            </a:pPr>
            <a:r>
              <a:rPr lang="en-GB" dirty="0">
                <a:solidFill>
                  <a:schemeClr val="bg1"/>
                </a:solidFill>
                <a:latin typeface="Arial" pitchFamily="34" charset="0"/>
                <a:cs typeface="Arial" pitchFamily="34" charset="0"/>
              </a:rPr>
              <a:t> </a:t>
            </a:r>
            <a:r>
              <a:rPr lang="en-GB" b="1" dirty="0">
                <a:solidFill>
                  <a:schemeClr val="bg1"/>
                </a:solidFill>
                <a:latin typeface="Arial" pitchFamily="34" charset="0"/>
                <a:cs typeface="Arial" pitchFamily="34" charset="0"/>
              </a:rPr>
              <a:t>3 </a:t>
            </a:r>
            <a:r>
              <a:rPr lang="en-GB" b="1" dirty="0" err="1">
                <a:solidFill>
                  <a:schemeClr val="bg1"/>
                </a:solidFill>
                <a:latin typeface="Arial" pitchFamily="34" charset="0"/>
                <a:cs typeface="Arial" pitchFamily="34" charset="0"/>
              </a:rPr>
              <a:t>upazillas</a:t>
            </a:r>
            <a:r>
              <a:rPr lang="en-GB" b="1" dirty="0">
                <a:solidFill>
                  <a:schemeClr val="bg1"/>
                </a:solidFill>
                <a:latin typeface="Arial" pitchFamily="34" charset="0"/>
                <a:cs typeface="Arial" pitchFamily="34" charset="0"/>
              </a:rPr>
              <a:t> </a:t>
            </a:r>
            <a:r>
              <a:rPr lang="en-GB" dirty="0">
                <a:solidFill>
                  <a:schemeClr val="bg1"/>
                </a:solidFill>
                <a:latin typeface="Arial" pitchFamily="34" charset="0"/>
                <a:cs typeface="Arial" pitchFamily="34" charset="0"/>
              </a:rPr>
              <a:t>of Barisal Division</a:t>
            </a:r>
          </a:p>
          <a:p>
            <a:pPr>
              <a:buFont typeface="Arial" pitchFamily="34" charset="0"/>
              <a:buChar char="•"/>
            </a:pPr>
            <a:r>
              <a:rPr lang="en-GB" dirty="0">
                <a:solidFill>
                  <a:schemeClr val="bg1"/>
                </a:solidFill>
                <a:latin typeface="Arial" pitchFamily="34" charset="0"/>
                <a:cs typeface="Arial" pitchFamily="34" charset="0"/>
              </a:rPr>
              <a:t> Rural - </a:t>
            </a:r>
            <a:r>
              <a:rPr lang="en-GB" b="1" dirty="0">
                <a:solidFill>
                  <a:schemeClr val="bg1"/>
                </a:solidFill>
                <a:latin typeface="Arial" pitchFamily="34" charset="0"/>
                <a:cs typeface="Arial" pitchFamily="34" charset="0"/>
              </a:rPr>
              <a:t>low lying land and chars </a:t>
            </a:r>
            <a:r>
              <a:rPr lang="en-GB" dirty="0">
                <a:solidFill>
                  <a:schemeClr val="bg1"/>
                </a:solidFill>
                <a:latin typeface="Arial" pitchFamily="34" charset="0"/>
                <a:cs typeface="Arial" pitchFamily="34" charset="0"/>
              </a:rPr>
              <a:t>(islands) in the lower </a:t>
            </a:r>
            <a:r>
              <a:rPr lang="en-GB" dirty="0" err="1">
                <a:solidFill>
                  <a:schemeClr val="bg1"/>
                </a:solidFill>
                <a:latin typeface="Arial" pitchFamily="34" charset="0"/>
                <a:cs typeface="Arial" pitchFamily="34" charset="0"/>
              </a:rPr>
              <a:t>Megna</a:t>
            </a:r>
            <a:r>
              <a:rPr lang="en-GB" dirty="0">
                <a:solidFill>
                  <a:schemeClr val="bg1"/>
                </a:solidFill>
                <a:latin typeface="Arial" pitchFamily="34" charset="0"/>
                <a:cs typeface="Arial" pitchFamily="34" charset="0"/>
              </a:rPr>
              <a:t> river</a:t>
            </a:r>
          </a:p>
          <a:p>
            <a:pPr>
              <a:buFont typeface="Arial" pitchFamily="34" charset="0"/>
              <a:buChar char="•"/>
            </a:pPr>
            <a:r>
              <a:rPr lang="en-GB" dirty="0">
                <a:solidFill>
                  <a:schemeClr val="bg1"/>
                </a:solidFill>
                <a:latin typeface="Arial" pitchFamily="34" charset="0"/>
                <a:cs typeface="Arial" pitchFamily="34" charset="0"/>
              </a:rPr>
              <a:t> Urban – </a:t>
            </a:r>
            <a:r>
              <a:rPr lang="en-GB" b="1" dirty="0" err="1">
                <a:solidFill>
                  <a:schemeClr val="bg1"/>
                </a:solidFill>
                <a:latin typeface="Arial" pitchFamily="34" charset="0"/>
                <a:cs typeface="Arial" pitchFamily="34" charset="0"/>
              </a:rPr>
              <a:t>peri</a:t>
            </a:r>
            <a:r>
              <a:rPr lang="en-GB" b="1" dirty="0">
                <a:solidFill>
                  <a:schemeClr val="bg1"/>
                </a:solidFill>
                <a:latin typeface="Arial" pitchFamily="34" charset="0"/>
                <a:cs typeface="Arial" pitchFamily="34" charset="0"/>
              </a:rPr>
              <a:t>-urban areas of Barisal City</a:t>
            </a:r>
            <a:r>
              <a:rPr lang="en-GB" dirty="0">
                <a:solidFill>
                  <a:schemeClr val="bg1"/>
                </a:solidFill>
                <a:latin typeface="Arial" pitchFamily="34" charset="0"/>
                <a:cs typeface="Arial" pitchFamily="34" charset="0"/>
              </a:rPr>
              <a:t> (500,000 </a:t>
            </a:r>
            <a:r>
              <a:rPr lang="en-GB" dirty="0" err="1">
                <a:solidFill>
                  <a:schemeClr val="bg1"/>
                </a:solidFill>
                <a:latin typeface="Arial" pitchFamily="34" charset="0"/>
                <a:cs typeface="Arial" pitchFamily="34" charset="0"/>
              </a:rPr>
              <a:t>approx</a:t>
            </a:r>
            <a:r>
              <a:rPr lang="en-GB" dirty="0">
                <a:solidFill>
                  <a:schemeClr val="bg1"/>
                </a:solidFill>
                <a:latin typeface="Arial" pitchFamily="34" charset="0"/>
                <a:cs typeface="Arial" pitchFamily="34" charset="0"/>
              </a:rPr>
              <a:t>).</a:t>
            </a:r>
          </a:p>
          <a:p>
            <a:pPr>
              <a:buFont typeface="Arial" pitchFamily="34" charset="0"/>
              <a:buChar char="•"/>
            </a:pPr>
            <a:r>
              <a:rPr lang="en-GB" dirty="0">
                <a:solidFill>
                  <a:schemeClr val="bg1"/>
                </a:solidFill>
                <a:latin typeface="Arial" pitchFamily="34" charset="0"/>
                <a:cs typeface="Arial" pitchFamily="34" charset="0"/>
              </a:rPr>
              <a:t> The ANEP in Bangladesh is seeking to reach </a:t>
            </a:r>
            <a:r>
              <a:rPr lang="en-GB" b="1" dirty="0">
                <a:solidFill>
                  <a:schemeClr val="bg1"/>
                </a:solidFill>
                <a:latin typeface="Arial" pitchFamily="34" charset="0"/>
                <a:cs typeface="Arial" pitchFamily="34" charset="0"/>
              </a:rPr>
              <a:t>5,000 rural </a:t>
            </a:r>
            <a:r>
              <a:rPr lang="en-GB" dirty="0">
                <a:solidFill>
                  <a:schemeClr val="bg1"/>
                </a:solidFill>
                <a:latin typeface="Arial" pitchFamily="34" charset="0"/>
                <a:cs typeface="Arial" pitchFamily="34" charset="0"/>
              </a:rPr>
              <a:t>and </a:t>
            </a:r>
            <a:r>
              <a:rPr lang="en-GB" b="1" dirty="0">
                <a:solidFill>
                  <a:schemeClr val="bg1"/>
                </a:solidFill>
                <a:latin typeface="Arial" pitchFamily="34" charset="0"/>
                <a:cs typeface="Arial" pitchFamily="34" charset="0"/>
              </a:rPr>
              <a:t>5,000 urban </a:t>
            </a:r>
            <a:r>
              <a:rPr lang="en-GB" dirty="0">
                <a:solidFill>
                  <a:schemeClr val="bg1"/>
                </a:solidFill>
                <a:latin typeface="Arial" pitchFamily="34" charset="0"/>
                <a:cs typeface="Arial" pitchFamily="34" charset="0"/>
              </a:rPr>
              <a:t>HHs directly and </a:t>
            </a:r>
            <a:r>
              <a:rPr lang="en-GB" b="1" dirty="0">
                <a:solidFill>
                  <a:schemeClr val="bg1"/>
                </a:solidFill>
                <a:latin typeface="Arial" pitchFamily="34" charset="0"/>
                <a:cs typeface="Arial" pitchFamily="34" charset="0"/>
              </a:rPr>
              <a:t>30,000 through VCs</a:t>
            </a:r>
          </a:p>
          <a:p>
            <a:endParaRPr lang="en-GB" dirty="0"/>
          </a:p>
        </p:txBody>
      </p:sp>
      <p:sp>
        <p:nvSpPr>
          <p:cNvPr id="4" name="Slide Number Placeholder 3"/>
          <p:cNvSpPr>
            <a:spLocks noGrp="1"/>
          </p:cNvSpPr>
          <p:nvPr>
            <p:ph type="sldNum" sz="quarter" idx="10"/>
          </p:nvPr>
        </p:nvSpPr>
        <p:spPr/>
        <p:txBody>
          <a:bodyPr/>
          <a:lstStyle/>
          <a:p>
            <a:fld id="{4ACBBAD0-9C93-4E5C-8F9E-CE80B3266E50}" type="slidenum">
              <a:rPr lang="en-GB" smtClean="0"/>
              <a:pPr/>
              <a:t>43</a:t>
            </a:fld>
            <a:endParaRPr lang="en-GB"/>
          </a:p>
        </p:txBody>
      </p:sp>
    </p:spTree>
    <p:extLst>
      <p:ext uri="{BB962C8B-B14F-4D97-AF65-F5344CB8AC3E}">
        <p14:creationId xmlns:p14="http://schemas.microsoft.com/office/powerpoint/2010/main" val="1170448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44</a:t>
            </a:fld>
            <a:endParaRPr lang="en-GB"/>
          </a:p>
        </p:txBody>
      </p:sp>
    </p:spTree>
    <p:extLst>
      <p:ext uri="{BB962C8B-B14F-4D97-AF65-F5344CB8AC3E}">
        <p14:creationId xmlns:p14="http://schemas.microsoft.com/office/powerpoint/2010/main" val="25542796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Innovations in the ANEP</a:t>
            </a:r>
          </a:p>
          <a:p>
            <a:endParaRPr lang="en-GB" dirty="0" smtClean="0"/>
          </a:p>
          <a:p>
            <a:pPr marL="0" lvl="1">
              <a:buClr>
                <a:srgbClr val="FFFF00"/>
              </a:buClr>
              <a:buFont typeface="Wingdings 2" pitchFamily="18" charset="2"/>
              <a:buChar char=""/>
            </a:pPr>
            <a:r>
              <a:rPr lang="en-GB" sz="1600" b="1" dirty="0">
                <a:solidFill>
                  <a:schemeClr val="bg1"/>
                </a:solidFill>
                <a:latin typeface="Arial" pitchFamily="34" charset="0"/>
                <a:cs typeface="Arial" pitchFamily="34" charset="0"/>
              </a:rPr>
              <a:t> Developing local business strategies </a:t>
            </a:r>
          </a:p>
          <a:p>
            <a:pPr marL="0" lvl="1">
              <a:buClr>
                <a:srgbClr val="FFFF00"/>
              </a:buClr>
              <a:buFont typeface="Wingdings 2" pitchFamily="18" charset="2"/>
              <a:buChar char=""/>
            </a:pPr>
            <a:r>
              <a:rPr lang="en-GB" sz="1600" b="1" dirty="0">
                <a:solidFill>
                  <a:schemeClr val="bg1"/>
                </a:solidFill>
                <a:latin typeface="Arial" pitchFamily="34" charset="0"/>
                <a:cs typeface="Arial" pitchFamily="34" charset="0"/>
              </a:rPr>
              <a:t>The development of interactive nutrition messaging practices combines with commercial rural-urban linkages for nutritious foods</a:t>
            </a:r>
          </a:p>
          <a:p>
            <a:pPr marL="0" lvl="1">
              <a:buClr>
                <a:srgbClr val="FFFF00"/>
              </a:buClr>
              <a:buFont typeface="Wingdings 2" pitchFamily="18" charset="2"/>
              <a:buChar char="ê"/>
            </a:pPr>
            <a:r>
              <a:rPr lang="en-GB" sz="1600" b="1" dirty="0">
                <a:solidFill>
                  <a:schemeClr val="bg1"/>
                </a:solidFill>
                <a:latin typeface="Arial" pitchFamily="34" charset="0"/>
                <a:cs typeface="Arial" pitchFamily="34" charset="0"/>
              </a:rPr>
              <a:t>The mobilisation and capacity building of market actors through participatory market-chain approach (PMCA);</a:t>
            </a:r>
          </a:p>
          <a:p>
            <a:pPr marL="0" lvl="1">
              <a:buClr>
                <a:srgbClr val="FFFF00"/>
              </a:buClr>
              <a:buFont typeface="Wingdings 2" pitchFamily="18" charset="2"/>
              <a:buChar char="ê"/>
            </a:pPr>
            <a:r>
              <a:rPr lang="en-GB" sz="1600" b="1" dirty="0">
                <a:solidFill>
                  <a:schemeClr val="bg1"/>
                </a:solidFill>
                <a:latin typeface="Arial" pitchFamily="34" charset="0"/>
                <a:cs typeface="Arial" pitchFamily="34" charset="0"/>
              </a:rPr>
              <a:t>The market strategy being taken to improve and connect local maize farmers to a large source of demand from processing factories in a nearby area; </a:t>
            </a:r>
          </a:p>
          <a:p>
            <a:pPr marL="0" lvl="1">
              <a:buClr>
                <a:srgbClr val="FFFF00"/>
              </a:buClr>
              <a:buFont typeface="Wingdings 2" pitchFamily="18" charset="2"/>
              <a:buChar char="ê"/>
            </a:pPr>
            <a:r>
              <a:rPr lang="en-GB" sz="1600" b="1" dirty="0">
                <a:solidFill>
                  <a:schemeClr val="bg1"/>
                </a:solidFill>
                <a:latin typeface="Arial" pitchFamily="34" charset="0"/>
                <a:cs typeface="Arial" pitchFamily="34" charset="0"/>
              </a:rPr>
              <a:t>The business approach to commercialize technologies such as the Axial Flow Pump (AFP) through local service providers (LSPs)</a:t>
            </a:r>
          </a:p>
          <a:p>
            <a:pPr marL="0" lvl="1">
              <a:buClr>
                <a:srgbClr val="FFFF00"/>
              </a:buClr>
              <a:buFont typeface="Wingdings 2" pitchFamily="18" charset="2"/>
              <a:buChar char="ê"/>
            </a:pPr>
            <a:r>
              <a:rPr lang="en-GB" sz="1600" b="1" dirty="0">
                <a:solidFill>
                  <a:schemeClr val="bg1"/>
                </a:solidFill>
                <a:latin typeface="Arial" pitchFamily="34" charset="0"/>
                <a:cs typeface="Arial" pitchFamily="34" charset="0"/>
              </a:rPr>
              <a:t> The management and coordination systems have enabled the team to function efficiently and effectively</a:t>
            </a:r>
          </a:p>
          <a:p>
            <a:endParaRPr lang="en-GB" dirty="0"/>
          </a:p>
        </p:txBody>
      </p:sp>
      <p:sp>
        <p:nvSpPr>
          <p:cNvPr id="4" name="Slide Number Placeholder 3"/>
          <p:cNvSpPr>
            <a:spLocks noGrp="1"/>
          </p:cNvSpPr>
          <p:nvPr>
            <p:ph type="sldNum" sz="quarter" idx="10"/>
          </p:nvPr>
        </p:nvSpPr>
        <p:spPr/>
        <p:txBody>
          <a:bodyPr/>
          <a:lstStyle/>
          <a:p>
            <a:fld id="{4ACBBAD0-9C93-4E5C-8F9E-CE80B3266E50}" type="slidenum">
              <a:rPr lang="en-GB" smtClean="0"/>
              <a:pPr/>
              <a:t>45</a:t>
            </a:fld>
            <a:endParaRPr lang="en-GB"/>
          </a:p>
        </p:txBody>
      </p:sp>
    </p:spTree>
    <p:extLst>
      <p:ext uri="{BB962C8B-B14F-4D97-AF65-F5344CB8AC3E}">
        <p14:creationId xmlns:p14="http://schemas.microsoft.com/office/powerpoint/2010/main" val="897010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6D6E65"/>
                </a:solidFill>
                <a:latin typeface="VAG Rounded" pitchFamily="2" charset="0"/>
              </a:rPr>
              <a:t>EU visit to ANEP in Bangladesh: </a:t>
            </a:r>
          </a:p>
          <a:p>
            <a:pPr algn="l"/>
            <a:r>
              <a:rPr lang="en-US" b="1" dirty="0">
                <a:solidFill>
                  <a:srgbClr val="6D6E65"/>
                </a:solidFill>
                <a:latin typeface="VAG Rounded" pitchFamily="2" charset="0"/>
              </a:rPr>
              <a:t>February 2013</a:t>
            </a:r>
          </a:p>
          <a:p>
            <a:pPr algn="l"/>
            <a:endParaRPr lang="en-GB" dirty="0"/>
          </a:p>
        </p:txBody>
      </p:sp>
      <p:sp>
        <p:nvSpPr>
          <p:cNvPr id="4" name="Slide Number Placeholder 3"/>
          <p:cNvSpPr>
            <a:spLocks noGrp="1"/>
          </p:cNvSpPr>
          <p:nvPr>
            <p:ph type="sldNum" sz="quarter" idx="10"/>
          </p:nvPr>
        </p:nvSpPr>
        <p:spPr/>
        <p:txBody>
          <a:bodyPr/>
          <a:lstStyle/>
          <a:p>
            <a:fld id="{4ACBBAD0-9C93-4E5C-8F9E-CE80B3266E50}" type="slidenum">
              <a:rPr lang="en-GB" smtClean="0"/>
              <a:pPr/>
              <a:t>46</a:t>
            </a:fld>
            <a:endParaRPr lang="en-GB"/>
          </a:p>
        </p:txBody>
      </p:sp>
    </p:spTree>
    <p:extLst>
      <p:ext uri="{BB962C8B-B14F-4D97-AF65-F5344CB8AC3E}">
        <p14:creationId xmlns:p14="http://schemas.microsoft.com/office/powerpoint/2010/main" val="16535322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bg1"/>
                </a:solidFill>
                <a:latin typeface="Arial" pitchFamily="34" charset="0"/>
                <a:cs typeface="Arial" pitchFamily="34" charset="0"/>
              </a:rPr>
              <a:t>Embedding good management and quality assurance systems is vital</a:t>
            </a:r>
          </a:p>
          <a:p>
            <a:endParaRPr lang="en-GB" dirty="0">
              <a:solidFill>
                <a:schemeClr val="bg1"/>
              </a:solidFill>
              <a:latin typeface="Arial" pitchFamily="34" charset="0"/>
              <a:cs typeface="Arial" pitchFamily="34" charset="0"/>
            </a:endParaRPr>
          </a:p>
          <a:p>
            <a:pPr>
              <a:buFont typeface="Arial" pitchFamily="34" charset="0"/>
              <a:buChar char="•"/>
            </a:pPr>
            <a:r>
              <a:rPr lang="en-GB" b="1" dirty="0" smtClean="0">
                <a:solidFill>
                  <a:schemeClr val="bg1"/>
                </a:solidFill>
                <a:latin typeface="Arial" pitchFamily="34" charset="0"/>
                <a:cs typeface="Arial" pitchFamily="34" charset="0"/>
              </a:rPr>
              <a:t> Ongoing </a:t>
            </a:r>
            <a:r>
              <a:rPr lang="en-GB" b="1" dirty="0">
                <a:solidFill>
                  <a:schemeClr val="bg1"/>
                </a:solidFill>
                <a:latin typeface="Arial" pitchFamily="34" charset="0"/>
                <a:cs typeface="Arial" pitchFamily="34" charset="0"/>
              </a:rPr>
              <a:t>communication between partners with PMC meetings quarterly led by field managers</a:t>
            </a:r>
          </a:p>
          <a:p>
            <a:pPr>
              <a:buFont typeface="Arial" pitchFamily="34" charset="0"/>
              <a:buChar char="•"/>
            </a:pPr>
            <a:r>
              <a:rPr lang="en-GB" b="1" dirty="0">
                <a:solidFill>
                  <a:schemeClr val="bg1"/>
                </a:solidFill>
                <a:latin typeface="Arial" pitchFamily="34" charset="0"/>
                <a:cs typeface="Arial" pitchFamily="34" charset="0"/>
              </a:rPr>
              <a:t> Outcome monitoring has been undertaken to calculate outreach of enterprises supported through program activities</a:t>
            </a:r>
          </a:p>
          <a:p>
            <a:pPr>
              <a:buFont typeface="Arial" pitchFamily="34" charset="0"/>
              <a:buChar char="•"/>
            </a:pPr>
            <a:r>
              <a:rPr lang="en-GB" b="1" baseline="0" dirty="0" smtClean="0">
                <a:solidFill>
                  <a:schemeClr val="bg1"/>
                </a:solidFill>
                <a:latin typeface="Arial" pitchFamily="34" charset="0"/>
                <a:cs typeface="Arial" pitchFamily="34" charset="0"/>
              </a:rPr>
              <a:t> </a:t>
            </a:r>
            <a:r>
              <a:rPr lang="en-GB" b="1" dirty="0" smtClean="0">
                <a:solidFill>
                  <a:schemeClr val="bg1"/>
                </a:solidFill>
                <a:latin typeface="Arial" pitchFamily="34" charset="0"/>
                <a:cs typeface="Arial" pitchFamily="34" charset="0"/>
              </a:rPr>
              <a:t>Bangladesh </a:t>
            </a:r>
            <a:r>
              <a:rPr lang="en-GB" b="1" dirty="0">
                <a:solidFill>
                  <a:schemeClr val="bg1"/>
                </a:solidFill>
                <a:latin typeface="Arial" pitchFamily="34" charset="0"/>
                <a:cs typeface="Arial" pitchFamily="34" charset="0"/>
              </a:rPr>
              <a:t>ANEP MRM team will be sharing the outcome monitoring tools and methodology with the Nepal team.</a:t>
            </a:r>
          </a:p>
          <a:p>
            <a:endParaRPr lang="en-GB" dirty="0"/>
          </a:p>
        </p:txBody>
      </p:sp>
      <p:sp>
        <p:nvSpPr>
          <p:cNvPr id="4" name="Slide Number Placeholder 3"/>
          <p:cNvSpPr>
            <a:spLocks noGrp="1"/>
          </p:cNvSpPr>
          <p:nvPr>
            <p:ph type="sldNum" sz="quarter" idx="10"/>
          </p:nvPr>
        </p:nvSpPr>
        <p:spPr/>
        <p:txBody>
          <a:bodyPr/>
          <a:lstStyle/>
          <a:p>
            <a:fld id="{4ACBBAD0-9C93-4E5C-8F9E-CE80B3266E50}" type="slidenum">
              <a:rPr lang="en-GB" smtClean="0"/>
              <a:pPr/>
              <a:t>47</a:t>
            </a:fld>
            <a:endParaRPr lang="en-GB"/>
          </a:p>
        </p:txBody>
      </p:sp>
    </p:spTree>
    <p:extLst>
      <p:ext uri="{BB962C8B-B14F-4D97-AF65-F5344CB8AC3E}">
        <p14:creationId xmlns:p14="http://schemas.microsoft.com/office/powerpoint/2010/main" val="1391218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48</a:t>
            </a:fld>
            <a:endParaRPr lang="en-GB"/>
          </a:p>
        </p:txBody>
      </p:sp>
    </p:spTree>
    <p:extLst>
      <p:ext uri="{BB962C8B-B14F-4D97-AF65-F5344CB8AC3E}">
        <p14:creationId xmlns:p14="http://schemas.microsoft.com/office/powerpoint/2010/main" val="4140182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49</a:t>
            </a:fld>
            <a:endParaRPr lang="en-GB"/>
          </a:p>
        </p:txBody>
      </p:sp>
    </p:spTree>
    <p:extLst>
      <p:ext uri="{BB962C8B-B14F-4D97-AF65-F5344CB8AC3E}">
        <p14:creationId xmlns:p14="http://schemas.microsoft.com/office/powerpoint/2010/main" val="3324476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50</a:t>
            </a:fld>
            <a:endParaRPr lang="en-GB"/>
          </a:p>
        </p:txBody>
      </p:sp>
    </p:spTree>
    <p:extLst>
      <p:ext uri="{BB962C8B-B14F-4D97-AF65-F5344CB8AC3E}">
        <p14:creationId xmlns:p14="http://schemas.microsoft.com/office/powerpoint/2010/main" val="915382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6</a:t>
            </a:fld>
            <a:endParaRPr lang="en-GB"/>
          </a:p>
        </p:txBody>
      </p:sp>
    </p:spTree>
    <p:extLst>
      <p:ext uri="{BB962C8B-B14F-4D97-AF65-F5344CB8AC3E}">
        <p14:creationId xmlns:p14="http://schemas.microsoft.com/office/powerpoint/2010/main" val="39811400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51</a:t>
            </a:fld>
            <a:endParaRPr lang="en-GB"/>
          </a:p>
        </p:txBody>
      </p:sp>
    </p:spTree>
    <p:extLst>
      <p:ext uri="{BB962C8B-B14F-4D97-AF65-F5344CB8AC3E}">
        <p14:creationId xmlns:p14="http://schemas.microsoft.com/office/powerpoint/2010/main" val="21753338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BBAD0-9C93-4E5C-8F9E-CE80B3266E50}" type="slidenum">
              <a:rPr lang="en-GB" smtClean="0"/>
              <a:pPr/>
              <a:t>52</a:t>
            </a:fld>
            <a:endParaRPr lang="en-GB"/>
          </a:p>
        </p:txBody>
      </p:sp>
    </p:spTree>
    <p:extLst>
      <p:ext uri="{BB962C8B-B14F-4D97-AF65-F5344CB8AC3E}">
        <p14:creationId xmlns:p14="http://schemas.microsoft.com/office/powerpoint/2010/main" val="1411052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GB" dirty="0">
                <a:solidFill>
                  <a:schemeClr val="bg1"/>
                </a:solidFill>
                <a:latin typeface="Arial" pitchFamily="34" charset="0"/>
                <a:cs typeface="Arial" pitchFamily="34" charset="0"/>
              </a:rPr>
              <a:t> </a:t>
            </a:r>
            <a:r>
              <a:rPr lang="en-GB" b="1" dirty="0">
                <a:solidFill>
                  <a:schemeClr val="bg1"/>
                </a:solidFill>
                <a:latin typeface="Arial" pitchFamily="34" charset="0"/>
                <a:cs typeface="Arial" pitchFamily="34" charset="0"/>
              </a:rPr>
              <a:t>Focus on ‘winners’ – in Bangladesh Mechanisation, Maize marketing, and away from areas we are unlikely to achieve impact for ANEP goals (AWD, Cage culture).</a:t>
            </a:r>
          </a:p>
          <a:p>
            <a:pPr>
              <a:buFont typeface="Arial" pitchFamily="34" charset="0"/>
              <a:buChar char="•"/>
            </a:pPr>
            <a:r>
              <a:rPr lang="en-GB" b="1" dirty="0">
                <a:solidFill>
                  <a:schemeClr val="bg1"/>
                </a:solidFill>
                <a:latin typeface="Arial" pitchFamily="34" charset="0"/>
                <a:cs typeface="Arial" pitchFamily="34" charset="0"/>
              </a:rPr>
              <a:t> Linking maize production in </a:t>
            </a:r>
            <a:r>
              <a:rPr lang="en-GB" b="1" dirty="0" smtClean="0">
                <a:solidFill>
                  <a:schemeClr val="bg1"/>
                </a:solidFill>
                <a:latin typeface="Arial" pitchFamily="34" charset="0"/>
                <a:cs typeface="Arial" pitchFamily="34" charset="0"/>
              </a:rPr>
              <a:t>our target communities with processing </a:t>
            </a:r>
            <a:r>
              <a:rPr lang="en-GB" b="1" dirty="0">
                <a:solidFill>
                  <a:schemeClr val="bg1"/>
                </a:solidFill>
                <a:latin typeface="Arial" pitchFamily="34" charset="0"/>
                <a:cs typeface="Arial" pitchFamily="34" charset="0"/>
              </a:rPr>
              <a:t>plants in </a:t>
            </a:r>
            <a:r>
              <a:rPr lang="en-GB" b="1" dirty="0" smtClean="0">
                <a:solidFill>
                  <a:schemeClr val="bg1"/>
                </a:solidFill>
                <a:latin typeface="Arial" pitchFamily="34" charset="0"/>
                <a:cs typeface="Arial" pitchFamily="34" charset="0"/>
              </a:rPr>
              <a:t>the</a:t>
            </a:r>
            <a:r>
              <a:rPr lang="en-GB" b="1" baseline="0" dirty="0" smtClean="0">
                <a:solidFill>
                  <a:schemeClr val="bg1"/>
                </a:solidFill>
                <a:latin typeface="Arial" pitchFamily="34" charset="0"/>
                <a:cs typeface="Arial" pitchFamily="34" charset="0"/>
              </a:rPr>
              <a:t> local vicinity</a:t>
            </a:r>
            <a:r>
              <a:rPr lang="en-GB" b="1" dirty="0" smtClean="0">
                <a:solidFill>
                  <a:schemeClr val="bg1"/>
                </a:solidFill>
                <a:latin typeface="Arial" pitchFamily="34" charset="0"/>
                <a:cs typeface="Arial" pitchFamily="34" charset="0"/>
              </a:rPr>
              <a:t>.</a:t>
            </a:r>
            <a:endParaRPr lang="en-GB" b="1" dirty="0">
              <a:solidFill>
                <a:schemeClr val="bg1"/>
              </a:solidFill>
              <a:latin typeface="Arial" pitchFamily="34" charset="0"/>
              <a:cs typeface="Arial" pitchFamily="34" charset="0"/>
            </a:endParaRPr>
          </a:p>
          <a:p>
            <a:pPr>
              <a:buFont typeface="Arial" pitchFamily="34" charset="0"/>
              <a:buChar char="•"/>
            </a:pPr>
            <a:r>
              <a:rPr lang="en-GB" b="1" dirty="0">
                <a:solidFill>
                  <a:schemeClr val="bg1"/>
                </a:solidFill>
                <a:latin typeface="Arial" pitchFamily="34" charset="0"/>
                <a:cs typeface="Arial" pitchFamily="34" charset="0"/>
              </a:rPr>
              <a:t> Renewed focus on PSPM across all sub-sectors – not only to ensure PSA-led implementation and the creation of viable business plans (with local ownership) but also in the follow-up technical trainings, and ultimate sustainability through market actors</a:t>
            </a:r>
          </a:p>
          <a:p>
            <a:endParaRPr lang="en-GB" dirty="0"/>
          </a:p>
        </p:txBody>
      </p:sp>
      <p:sp>
        <p:nvSpPr>
          <p:cNvPr id="4" name="Slide Number Placeholder 3"/>
          <p:cNvSpPr>
            <a:spLocks noGrp="1"/>
          </p:cNvSpPr>
          <p:nvPr>
            <p:ph type="sldNum" sz="quarter" idx="10"/>
          </p:nvPr>
        </p:nvSpPr>
        <p:spPr/>
        <p:txBody>
          <a:bodyPr/>
          <a:lstStyle/>
          <a:p>
            <a:fld id="{4ACBBAD0-9C93-4E5C-8F9E-CE80B3266E50}" type="slidenum">
              <a:rPr lang="en-GB" smtClean="0"/>
              <a:pPr/>
              <a:t>54</a:t>
            </a:fld>
            <a:endParaRPr lang="en-GB"/>
          </a:p>
        </p:txBody>
      </p:sp>
    </p:spTree>
    <p:extLst>
      <p:ext uri="{BB962C8B-B14F-4D97-AF65-F5344CB8AC3E}">
        <p14:creationId xmlns:p14="http://schemas.microsoft.com/office/powerpoint/2010/main" val="2729566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BC329D3-E3C5-4509-B782-58FAB33742E0}"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60169" lvl="1" indent="-540095">
              <a:buFont typeface="+mj-lt"/>
              <a:buAutoNum type="arabicPeriod"/>
            </a:pPr>
            <a:r>
              <a:rPr lang="en-US" dirty="0" smtClean="0">
                <a:latin typeface="Times New Roman" pitchFamily="18" charset="0"/>
                <a:cs typeface="Times New Roman" pitchFamily="18" charset="0"/>
              </a:rPr>
              <a:t>Vegetable </a:t>
            </a:r>
          </a:p>
          <a:p>
            <a:pPr marL="960169" lvl="1" indent="-540095">
              <a:buFont typeface="+mj-lt"/>
              <a:buAutoNum type="arabicPeriod"/>
            </a:pPr>
            <a:r>
              <a:rPr lang="en-US" dirty="0" smtClean="0">
                <a:latin typeface="Times New Roman" pitchFamily="18" charset="0"/>
                <a:cs typeface="Times New Roman" pitchFamily="18" charset="0"/>
              </a:rPr>
              <a:t>Cereal food grain (rice, maize) and legume crops (lentil) </a:t>
            </a:r>
          </a:p>
          <a:p>
            <a:pPr marL="960169" lvl="1" indent="-540095">
              <a:buFont typeface="+mj-lt"/>
              <a:buAutoNum type="arabicPeriod"/>
            </a:pPr>
            <a:r>
              <a:rPr lang="en-US" dirty="0" smtClean="0">
                <a:latin typeface="Times New Roman" pitchFamily="18" charset="0"/>
                <a:cs typeface="Times New Roman" pitchFamily="18" charset="0"/>
              </a:rPr>
              <a:t>Carp </a:t>
            </a:r>
            <a:r>
              <a:rPr lang="en-US" dirty="0" err="1" smtClean="0">
                <a:latin typeface="Times New Roman" pitchFamily="18" charset="0"/>
                <a:cs typeface="Times New Roman" pitchFamily="18" charset="0"/>
              </a:rPr>
              <a:t>polyculture</a:t>
            </a:r>
            <a:r>
              <a:rPr lang="en-US" dirty="0" smtClean="0">
                <a:latin typeface="Times New Roman" pitchFamily="18" charset="0"/>
                <a:cs typeface="Times New Roman" pitchFamily="18" charset="0"/>
              </a:rPr>
              <a:t> with small fish</a:t>
            </a:r>
          </a:p>
          <a:p>
            <a:pPr marL="960169" lvl="1" indent="-540095">
              <a:buFont typeface="+mj-lt"/>
              <a:buAutoNum type="arabicPeriod"/>
            </a:pPr>
            <a:r>
              <a:rPr lang="en-US" dirty="0" smtClean="0">
                <a:latin typeface="Times New Roman" pitchFamily="18" charset="0"/>
                <a:cs typeface="Times New Roman" pitchFamily="18" charset="0"/>
              </a:rPr>
              <a:t>Nutrition &amp; health</a:t>
            </a:r>
          </a:p>
          <a:p>
            <a:endParaRPr lang="fr-FR" dirty="0"/>
          </a:p>
        </p:txBody>
      </p:sp>
      <p:sp>
        <p:nvSpPr>
          <p:cNvPr id="4" name="Slide Number Placeholder 3"/>
          <p:cNvSpPr>
            <a:spLocks noGrp="1"/>
          </p:cNvSpPr>
          <p:nvPr>
            <p:ph type="sldNum" sz="quarter" idx="10"/>
          </p:nvPr>
        </p:nvSpPr>
        <p:spPr/>
        <p:txBody>
          <a:bodyPr/>
          <a:lstStyle/>
          <a:p>
            <a:fld id="{6F5DDD2F-AB4A-4DB0-8A91-C33444BD348B}" type="slidenum">
              <a:rPr lang="en-US" smtClean="0"/>
              <a:pPr/>
              <a:t>8</a:t>
            </a:fld>
            <a:endParaRPr lang="en-US"/>
          </a:p>
        </p:txBody>
      </p:sp>
    </p:spTree>
    <p:extLst>
      <p:ext uri="{BB962C8B-B14F-4D97-AF65-F5344CB8AC3E}">
        <p14:creationId xmlns:p14="http://schemas.microsoft.com/office/powerpoint/2010/main" val="2216519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latin typeface="Times New Roman" pitchFamily="18" charset="0"/>
                <a:cs typeface="Times New Roman" pitchFamily="18" charset="0"/>
              </a:rPr>
              <a:t>Project Districts and Component</a:t>
            </a:r>
          </a:p>
          <a:p>
            <a:endParaRPr lang="en-US" sz="1300" b="1" dirty="0">
              <a:latin typeface="Times New Roman" pitchFamily="18" charset="0"/>
              <a:cs typeface="Times New Roman" pitchFamily="18" charset="0"/>
            </a:endParaRPr>
          </a:p>
          <a:p>
            <a:pPr>
              <a:buNone/>
            </a:pPr>
            <a:r>
              <a:rPr lang="en-US" sz="3100" dirty="0">
                <a:latin typeface="Times New Roman" pitchFamily="18" charset="0"/>
                <a:cs typeface="Times New Roman" pitchFamily="18" charset="0"/>
              </a:rPr>
              <a:t>Project districts:</a:t>
            </a:r>
          </a:p>
          <a:p>
            <a:pPr lvl="1"/>
            <a:r>
              <a:rPr lang="en-US" dirty="0" err="1" smtClean="0">
                <a:latin typeface="Times New Roman" pitchFamily="18" charset="0"/>
                <a:cs typeface="Times New Roman" pitchFamily="18" charset="0"/>
              </a:rPr>
              <a:t>Rupandehi</a:t>
            </a:r>
            <a:r>
              <a:rPr lang="en-US" dirty="0" smtClean="0">
                <a:latin typeface="Times New Roman" pitchFamily="18" charset="0"/>
                <a:cs typeface="Times New Roman" pitchFamily="18" charset="0"/>
              </a:rPr>
              <a:t> and </a:t>
            </a:r>
            <a:r>
              <a:rPr lang="en-US" dirty="0" err="1" smtClean="0">
                <a:latin typeface="Times New Roman" pitchFamily="18" charset="0"/>
                <a:cs typeface="Times New Roman" pitchFamily="18" charset="0"/>
              </a:rPr>
              <a:t>Nawalparasi</a:t>
            </a:r>
            <a:r>
              <a:rPr lang="en-US" dirty="0" smtClean="0">
                <a:latin typeface="Times New Roman" pitchFamily="18" charset="0"/>
                <a:cs typeface="Times New Roman" pitchFamily="18" charset="0"/>
              </a:rPr>
              <a:t> (2 </a:t>
            </a:r>
            <a:r>
              <a:rPr lang="en-US" dirty="0" err="1" smtClean="0">
                <a:latin typeface="Times New Roman" pitchFamily="18" charset="0"/>
                <a:cs typeface="Times New Roman" pitchFamily="18" charset="0"/>
              </a:rPr>
              <a:t>terai</a:t>
            </a:r>
            <a:r>
              <a:rPr lang="en-US" dirty="0" smtClean="0">
                <a:latin typeface="Times New Roman" pitchFamily="18" charset="0"/>
                <a:cs typeface="Times New Roman" pitchFamily="18" charset="0"/>
              </a:rPr>
              <a:t> districts) </a:t>
            </a:r>
          </a:p>
          <a:p>
            <a:pPr lvl="1"/>
            <a:r>
              <a:rPr lang="en-US" dirty="0" err="1" smtClean="0">
                <a:latin typeface="Times New Roman" pitchFamily="18" charset="0"/>
                <a:cs typeface="Times New Roman" pitchFamily="18" charset="0"/>
              </a:rPr>
              <a:t>Surkhet</a:t>
            </a:r>
            <a:r>
              <a:rPr lang="en-US" dirty="0" smtClean="0">
                <a:latin typeface="Times New Roman" pitchFamily="18" charset="0"/>
                <a:cs typeface="Times New Roman" pitchFamily="18" charset="0"/>
              </a:rPr>
              <a:t> and </a:t>
            </a:r>
            <a:r>
              <a:rPr lang="en-US" dirty="0" err="1" smtClean="0">
                <a:latin typeface="Times New Roman" pitchFamily="18" charset="0"/>
                <a:cs typeface="Times New Roman" pitchFamily="18" charset="0"/>
              </a:rPr>
              <a:t>Rukum</a:t>
            </a:r>
            <a:r>
              <a:rPr lang="en-US" dirty="0" smtClean="0">
                <a:latin typeface="Times New Roman" pitchFamily="18" charset="0"/>
                <a:cs typeface="Times New Roman" pitchFamily="18" charset="0"/>
              </a:rPr>
              <a:t> (2 hill districts)</a:t>
            </a:r>
          </a:p>
          <a:p>
            <a:pPr>
              <a:buNone/>
            </a:pPr>
            <a:r>
              <a:rPr lang="en-US" sz="3100" dirty="0">
                <a:latin typeface="Times New Roman" pitchFamily="18" charset="0"/>
                <a:cs typeface="Times New Roman" pitchFamily="18" charset="0"/>
              </a:rPr>
              <a:t>Components:</a:t>
            </a:r>
          </a:p>
          <a:p>
            <a:pPr>
              <a:buNone/>
            </a:pPr>
            <a:r>
              <a:rPr lang="en-US" sz="2900" dirty="0">
                <a:latin typeface="Times New Roman" pitchFamily="18" charset="0"/>
                <a:cs typeface="Times New Roman" pitchFamily="18" charset="0"/>
              </a:rPr>
              <a:t>(a) vegetable, cereal, fish &amp; nutrition component</a:t>
            </a:r>
          </a:p>
          <a:p>
            <a:pPr marL="960169" lvl="1" indent="-540095">
              <a:buFont typeface="+mj-lt"/>
              <a:buAutoNum type="arabicPeriod"/>
            </a:pPr>
            <a:r>
              <a:rPr lang="en-US" dirty="0" err="1" smtClean="0">
                <a:latin typeface="Times New Roman" pitchFamily="18" charset="0"/>
                <a:cs typeface="Times New Roman" pitchFamily="18" charset="0"/>
              </a:rPr>
              <a:t>Rupandehi</a:t>
            </a:r>
            <a:r>
              <a:rPr lang="en-US" dirty="0" smtClean="0">
                <a:latin typeface="Times New Roman" pitchFamily="18" charset="0"/>
                <a:cs typeface="Times New Roman" pitchFamily="18" charset="0"/>
              </a:rPr>
              <a:t> </a:t>
            </a:r>
          </a:p>
          <a:p>
            <a:pPr marL="960169" lvl="1" indent="-540095">
              <a:buFont typeface="+mj-lt"/>
              <a:buAutoNum type="arabicPeriod"/>
            </a:pPr>
            <a:r>
              <a:rPr lang="en-US" dirty="0" err="1" smtClean="0">
                <a:latin typeface="Times New Roman" pitchFamily="18" charset="0"/>
                <a:cs typeface="Times New Roman" pitchFamily="18" charset="0"/>
              </a:rPr>
              <a:t>Nawalparasi</a:t>
            </a:r>
            <a:r>
              <a:rPr lang="en-US" dirty="0" smtClean="0">
                <a:latin typeface="Times New Roman" pitchFamily="18" charset="0"/>
                <a:cs typeface="Times New Roman" pitchFamily="18" charset="0"/>
              </a:rPr>
              <a:t> </a:t>
            </a:r>
          </a:p>
          <a:p>
            <a:pPr>
              <a:buNone/>
            </a:pPr>
            <a:r>
              <a:rPr lang="en-US" sz="2900" dirty="0">
                <a:latin typeface="Times New Roman" pitchFamily="18" charset="0"/>
                <a:cs typeface="Times New Roman" pitchFamily="18" charset="0"/>
              </a:rPr>
              <a:t>(b) Vegetable seed component</a:t>
            </a:r>
          </a:p>
          <a:p>
            <a:pPr marL="960169" lvl="1" indent="-540095">
              <a:buFont typeface="+mj-lt"/>
              <a:buAutoNum type="arabicPeriod"/>
            </a:pPr>
            <a:r>
              <a:rPr lang="en-US" dirty="0" err="1" smtClean="0">
                <a:latin typeface="Times New Roman" pitchFamily="18" charset="0"/>
                <a:cs typeface="Times New Roman" pitchFamily="18" charset="0"/>
              </a:rPr>
              <a:t>Surkhet</a:t>
            </a:r>
            <a:r>
              <a:rPr lang="en-US" dirty="0" smtClean="0">
                <a:latin typeface="Times New Roman" pitchFamily="18" charset="0"/>
                <a:cs typeface="Times New Roman" pitchFamily="18" charset="0"/>
              </a:rPr>
              <a:t> </a:t>
            </a:r>
          </a:p>
          <a:p>
            <a:pPr marL="960169" lvl="1" indent="-540095">
              <a:buFont typeface="+mj-lt"/>
              <a:buAutoNum type="arabicPeriod"/>
            </a:pPr>
            <a:r>
              <a:rPr lang="en-US" dirty="0" err="1" smtClean="0">
                <a:latin typeface="Times New Roman" pitchFamily="18" charset="0"/>
                <a:cs typeface="Times New Roman" pitchFamily="18" charset="0"/>
              </a:rPr>
              <a:t>Rukum</a:t>
            </a:r>
            <a:r>
              <a:rPr lang="en-US" dirty="0" smtClean="0">
                <a:latin typeface="Times New Roman" pitchFamily="18" charset="0"/>
                <a:cs typeface="Times New Roman" pitchFamily="18" charset="0"/>
              </a:rPr>
              <a:t> </a:t>
            </a:r>
          </a:p>
          <a:p>
            <a:endParaRPr lang="en-US" sz="1300" b="1" dirty="0">
              <a:latin typeface="Times New Roman" pitchFamily="18" charset="0"/>
              <a:cs typeface="Times New Roman" pitchFamily="18" charset="0"/>
            </a:endParaRPr>
          </a:p>
          <a:p>
            <a:endParaRPr lang="en-US" sz="1300" b="1" dirty="0">
              <a:latin typeface="Times New Roman" pitchFamily="18" charset="0"/>
              <a:cs typeface="Times New Roman" pitchFamily="18" charset="0"/>
            </a:endParaRPr>
          </a:p>
          <a:p>
            <a:endParaRPr lang="fr-FR" dirty="0"/>
          </a:p>
        </p:txBody>
      </p:sp>
      <p:sp>
        <p:nvSpPr>
          <p:cNvPr id="4" name="Slide Number Placeholder 3"/>
          <p:cNvSpPr>
            <a:spLocks noGrp="1"/>
          </p:cNvSpPr>
          <p:nvPr>
            <p:ph type="sldNum" sz="quarter" idx="10"/>
          </p:nvPr>
        </p:nvSpPr>
        <p:spPr/>
        <p:txBody>
          <a:bodyPr/>
          <a:lstStyle/>
          <a:p>
            <a:fld id="{6F5DDD2F-AB4A-4DB0-8A91-C33444BD348B}" type="slidenum">
              <a:rPr lang="en-US" smtClean="0"/>
              <a:pPr/>
              <a:t>9</a:t>
            </a:fld>
            <a:endParaRPr lang="en-US"/>
          </a:p>
        </p:txBody>
      </p:sp>
    </p:spTree>
    <p:extLst>
      <p:ext uri="{BB962C8B-B14F-4D97-AF65-F5344CB8AC3E}">
        <p14:creationId xmlns:p14="http://schemas.microsoft.com/office/powerpoint/2010/main" val="3891893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5DDD2F-AB4A-4DB0-8A91-C33444BD348B}"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jpe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9.jpe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slides/_rels/slide5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jpeg"/><Relationship Id="rId7"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67.jpeg"/><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slides/_rels/slide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cid:image001.png@01CDE834.D9BB0BF0" TargetMode="External"/><Relationship Id="rId12"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9.jpeg"/><Relationship Id="rId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image" Target="../media/image12.jpeg"/><Relationship Id="rId9"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ropbox\IDE Bangladesh\20121008_Bangladesh_6159.jpg"/>
          <p:cNvPicPr>
            <a:picLocks noChangeAspect="1" noChangeArrowheads="1"/>
          </p:cNvPicPr>
          <p:nvPr/>
        </p:nvPicPr>
        <p:blipFill>
          <a:blip r:embed="rId2" cstate="print"/>
          <a:stretch>
            <a:fillRect/>
          </a:stretch>
        </p:blipFill>
        <p:spPr bwMode="auto">
          <a:xfrm>
            <a:off x="0" y="0"/>
            <a:ext cx="9144000" cy="6014900"/>
          </a:xfrm>
          <a:prstGeom prst="rect">
            <a:avLst/>
          </a:prstGeom>
          <a:noFill/>
        </p:spPr>
      </p:pic>
      <p:sp>
        <p:nvSpPr>
          <p:cNvPr id="5" name="Rectangle 4"/>
          <p:cNvSpPr/>
          <p:nvPr/>
        </p:nvSpPr>
        <p:spPr>
          <a:xfrm>
            <a:off x="0" y="4953000"/>
            <a:ext cx="91440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2743200" y="5029200"/>
            <a:ext cx="6324600" cy="1447800"/>
          </a:xfrm>
        </p:spPr>
        <p:txBody>
          <a:bodyPr>
            <a:normAutofit/>
          </a:bodyPr>
          <a:lstStyle/>
          <a:p>
            <a:pPr algn="r"/>
            <a:r>
              <a:rPr lang="en-GB" sz="2700" b="1" dirty="0" smtClean="0">
                <a:latin typeface="VAG Round" pitchFamily="82" charset="0"/>
              </a:rPr>
              <a:t>Agriculture and Nutrition Extension Project</a:t>
            </a:r>
            <a:br>
              <a:rPr lang="en-GB" sz="2700" b="1" dirty="0" smtClean="0">
                <a:latin typeface="VAG Round" pitchFamily="82" charset="0"/>
              </a:rPr>
            </a:br>
            <a:r>
              <a:rPr lang="en-GB" sz="2700" b="1" dirty="0" smtClean="0">
                <a:latin typeface="VAG Round" pitchFamily="82" charset="0"/>
              </a:rPr>
              <a:t>ANEP</a:t>
            </a:r>
            <a:br>
              <a:rPr lang="en-GB" sz="2700" b="1" dirty="0" smtClean="0">
                <a:latin typeface="VAG Round" pitchFamily="82" charset="0"/>
              </a:rPr>
            </a:br>
            <a:endParaRPr lang="en-GB" sz="2200" dirty="0">
              <a:latin typeface="VAG Round" pitchFamily="82" charset="0"/>
            </a:endParaRPr>
          </a:p>
        </p:txBody>
      </p:sp>
      <p:pic>
        <p:nvPicPr>
          <p:cNvPr id="1027" name="Picture 3" descr="C:\Users\user\AppData\Local\Microsoft\Windows\Temporary Internet Files\Content.Outlook\EPK7V3C0\ide_logo_hi_res- NEW (2).jpg"/>
          <p:cNvPicPr>
            <a:picLocks noChangeAspect="1" noChangeArrowheads="1"/>
          </p:cNvPicPr>
          <p:nvPr/>
        </p:nvPicPr>
        <p:blipFill>
          <a:blip r:embed="rId3" cstate="print"/>
          <a:srcRect/>
          <a:stretch>
            <a:fillRect/>
          </a:stretch>
        </p:blipFill>
        <p:spPr bwMode="auto">
          <a:xfrm>
            <a:off x="914400" y="5105400"/>
            <a:ext cx="1447800" cy="822698"/>
          </a:xfrm>
          <a:prstGeom prst="rect">
            <a:avLst/>
          </a:prstGeom>
          <a:noFill/>
        </p:spPr>
      </p:pic>
      <p:sp>
        <p:nvSpPr>
          <p:cNvPr id="7" name="Title 1"/>
          <p:cNvSpPr txBox="1">
            <a:spLocks/>
          </p:cNvSpPr>
          <p:nvPr/>
        </p:nvSpPr>
        <p:spPr>
          <a:xfrm>
            <a:off x="2819400" y="6324600"/>
            <a:ext cx="6324600" cy="533400"/>
          </a:xfrm>
          <a:prstGeom prst="rect">
            <a:avLst/>
          </a:prstGeom>
        </p:spPr>
        <p:txBody>
          <a:bodyPr vert="horz" lIns="91440" tIns="45720" rIns="91440" bIns="45720" rtlCol="0" anchor="ctr">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2200" dirty="0" smtClean="0">
                <a:latin typeface="VAG Round" pitchFamily="82" charset="0"/>
                <a:ea typeface="+mj-ea"/>
                <a:cs typeface="+mj-cs"/>
              </a:rPr>
              <a:t>EC</a:t>
            </a:r>
            <a:r>
              <a:rPr kumimoji="0" lang="en-US" sz="2200" b="0" u="none" strike="noStrike" kern="1200" cap="none" spc="0" normalizeH="0" baseline="0" noProof="0" dirty="0" smtClean="0">
                <a:ln>
                  <a:noFill/>
                </a:ln>
                <a:solidFill>
                  <a:schemeClr val="tx1"/>
                </a:solidFill>
                <a:effectLst/>
                <a:uLnTx/>
                <a:uFillTx/>
                <a:latin typeface="VAG Round" pitchFamily="82" charset="0"/>
                <a:ea typeface="+mj-ea"/>
                <a:cs typeface="+mj-cs"/>
              </a:rPr>
              <a:t>, Brussels, 22 January, 2014</a:t>
            </a:r>
            <a:endParaRPr kumimoji="0" lang="en-GB" sz="2200" b="0" u="none" strike="noStrike" kern="1200" cap="none" spc="0" normalizeH="0" baseline="0" noProof="0" dirty="0">
              <a:ln>
                <a:noFill/>
              </a:ln>
              <a:solidFill>
                <a:schemeClr val="tx1"/>
              </a:solidFill>
              <a:effectLst/>
              <a:uLnTx/>
              <a:uFillTx/>
              <a:latin typeface="VAG Round" pitchFamily="82" charset="0"/>
              <a:ea typeface="+mj-ea"/>
              <a:cs typeface="+mj-cs"/>
            </a:endParaRPr>
          </a:p>
        </p:txBody>
      </p:sp>
      <p:sp>
        <p:nvSpPr>
          <p:cNvPr id="8" name="Title 1"/>
          <p:cNvSpPr txBox="1">
            <a:spLocks/>
          </p:cNvSpPr>
          <p:nvPr/>
        </p:nvSpPr>
        <p:spPr>
          <a:xfrm>
            <a:off x="7010400" y="4648200"/>
            <a:ext cx="2209800" cy="304800"/>
          </a:xfrm>
          <a:prstGeom prst="rect">
            <a:avLst/>
          </a:prstGeom>
        </p:spPr>
        <p:txBody>
          <a:bodyPr vert="horz" lIns="91440" tIns="45720" rIns="91440" bIns="45720" rtlCol="0" anchor="ctr">
            <a:normAutofit fontScale="97500"/>
          </a:bodyPr>
          <a:lstStyle/>
          <a:p>
            <a:pPr lvl="0" algn="r">
              <a:spcBef>
                <a:spcPct val="0"/>
              </a:spcBef>
            </a:pPr>
            <a:r>
              <a:rPr lang="en-US" sz="1100" dirty="0" smtClean="0">
                <a:solidFill>
                  <a:schemeClr val="bg1"/>
                </a:solidFill>
                <a:latin typeface="VAG Round" pitchFamily="82" charset="0"/>
                <a:ea typeface="+mj-ea"/>
                <a:cs typeface="+mj-cs"/>
              </a:rPr>
              <a:t>Photo credit: iDE/ Allison Joyce</a:t>
            </a:r>
            <a:endParaRPr kumimoji="0" lang="en-GB" sz="1100" b="0" u="none" strike="noStrike" kern="1200" cap="none" spc="0" normalizeH="0" baseline="0" noProof="0" dirty="0">
              <a:ln>
                <a:noFill/>
              </a:ln>
              <a:solidFill>
                <a:schemeClr val="bg1"/>
              </a:solidFill>
              <a:effectLst/>
              <a:uLnTx/>
              <a:uFillTx/>
              <a:latin typeface="VAG Round" pitchFamily="82" charset="0"/>
              <a:ea typeface="+mj-ea"/>
              <a:cs typeface="+mj-cs"/>
            </a:endParaRPr>
          </a:p>
        </p:txBody>
      </p:sp>
    </p:spTree>
    <p:extLst>
      <p:ext uri="{BB962C8B-B14F-4D97-AF65-F5344CB8AC3E}">
        <p14:creationId xmlns:p14="http://schemas.microsoft.com/office/powerpoint/2010/main" val="25294605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56504192"/>
              </p:ext>
            </p:extLst>
          </p:nvPr>
        </p:nvGraphicFramePr>
        <p:xfrm>
          <a:off x="609600" y="1524000"/>
          <a:ext cx="7848600" cy="4811563"/>
        </p:xfrm>
        <a:graphic>
          <a:graphicData uri="http://schemas.openxmlformats.org/drawingml/2006/table">
            <a:tbl>
              <a:tblPr firstRow="1" bandRow="1">
                <a:tableStyleId>{5C22544A-7EE6-4342-B048-85BDC9FD1C3A}</a:tableStyleId>
              </a:tblPr>
              <a:tblGrid>
                <a:gridCol w="4038600"/>
                <a:gridCol w="3810000"/>
              </a:tblGrid>
              <a:tr h="723308">
                <a:tc>
                  <a:txBody>
                    <a:bodyPr/>
                    <a:lstStyle/>
                    <a:p>
                      <a:r>
                        <a:rPr lang="en-US" sz="2200" dirty="0" smtClean="0">
                          <a:solidFill>
                            <a:srgbClr val="F04627"/>
                          </a:solidFill>
                          <a:latin typeface="VAGRounded-Light" panose="020B0400000000000000" pitchFamily="34" charset="0"/>
                          <a:cs typeface="Times New Roman" pitchFamily="18" charset="0"/>
                        </a:rPr>
                        <a:t>Household Category</a:t>
                      </a:r>
                      <a:endParaRPr lang="en-US" sz="2200" dirty="0">
                        <a:solidFill>
                          <a:srgbClr val="F04627"/>
                        </a:solidFill>
                        <a:latin typeface="VAGRounded-Light" panose="020B0400000000000000" pitchFamily="34" charset="0"/>
                        <a:cs typeface="Times New Roman" pitchFamily="18"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dirty="0" smtClean="0">
                          <a:solidFill>
                            <a:srgbClr val="F04627"/>
                          </a:solidFill>
                          <a:latin typeface="VAGRounded-Light" panose="020B0400000000000000" pitchFamily="34" charset="0"/>
                          <a:cs typeface="Times New Roman" pitchFamily="18" charset="0"/>
                        </a:rPr>
                        <a:t>Nepal</a:t>
                      </a:r>
                      <a:endParaRPr lang="en-US" sz="2200" dirty="0">
                        <a:solidFill>
                          <a:srgbClr val="F04627"/>
                        </a:solidFill>
                        <a:latin typeface="VAGRounded-Light" panose="020B0400000000000000"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70844">
                <a:tc>
                  <a:txBody>
                    <a:bodyPr/>
                    <a:lstStyle/>
                    <a:p>
                      <a:r>
                        <a:rPr lang="en-US" sz="2200" b="1" dirty="0" smtClean="0">
                          <a:latin typeface="VAGRounded-Light" panose="020B0400000000000000" pitchFamily="34" charset="0"/>
                          <a:cs typeface="Times New Roman" pitchFamily="18" charset="0"/>
                        </a:rPr>
                        <a:t>Rural HH</a:t>
                      </a:r>
                      <a:endParaRPr lang="en-US" sz="2200" b="1" dirty="0">
                        <a:latin typeface="VAGRounded-Light" panose="020B0400000000000000" pitchFamily="34" charset="0"/>
                        <a:cs typeface="Times New Roman" pitchFamily="18"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1" dirty="0" smtClean="0">
                          <a:latin typeface="VAGRounded-Light" panose="020B0400000000000000" pitchFamily="34" charset="0"/>
                          <a:cs typeface="Times New Roman" pitchFamily="18" charset="0"/>
                        </a:rPr>
                        <a:t>16,000</a:t>
                      </a:r>
                      <a:endParaRPr lang="en-US" sz="2200" b="1" dirty="0">
                        <a:latin typeface="VAGRounded-Light" panose="020B0400000000000000"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59724">
                <a:tc>
                  <a:txBody>
                    <a:bodyPr/>
                    <a:lstStyle/>
                    <a:p>
                      <a:r>
                        <a:rPr lang="en-US" sz="2200" dirty="0" smtClean="0">
                          <a:latin typeface="VAGRounded-Light" panose="020B0400000000000000" pitchFamily="34" charset="0"/>
                          <a:cs typeface="Times New Roman" pitchFamily="18" charset="0"/>
                        </a:rPr>
                        <a:t>Core </a:t>
                      </a:r>
                      <a:r>
                        <a:rPr lang="en-US" sz="2200" baseline="0" dirty="0" smtClean="0">
                          <a:latin typeface="VAGRounded-Light" panose="020B0400000000000000" pitchFamily="34" charset="0"/>
                          <a:cs typeface="Times New Roman" pitchFamily="18" charset="0"/>
                        </a:rPr>
                        <a:t>HH</a:t>
                      </a:r>
                      <a:endParaRPr lang="en-US" sz="2200" dirty="0">
                        <a:latin typeface="VAGRounded-Light" panose="020B0400000000000000" pitchFamily="34" charset="0"/>
                        <a:cs typeface="Times New Roman" pitchFamily="18"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dirty="0" smtClean="0">
                          <a:latin typeface="VAGRounded-Light" panose="020B0400000000000000" pitchFamily="34" charset="0"/>
                          <a:cs typeface="Times New Roman" pitchFamily="18" charset="0"/>
                        </a:rPr>
                        <a:t>3,000</a:t>
                      </a:r>
                      <a:endParaRPr lang="en-US" sz="2200" dirty="0">
                        <a:latin typeface="VAGRounded-Light" panose="020B0400000000000000"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90516">
                <a:tc>
                  <a:txBody>
                    <a:bodyPr/>
                    <a:lstStyle/>
                    <a:p>
                      <a:r>
                        <a:rPr lang="en-US" sz="2200" dirty="0" smtClean="0">
                          <a:latin typeface="VAGRounded-Light" panose="020B0400000000000000" pitchFamily="34" charset="0"/>
                          <a:cs typeface="Times New Roman" pitchFamily="18" charset="0"/>
                        </a:rPr>
                        <a:t>Value Chain HH</a:t>
                      </a:r>
                      <a:endParaRPr lang="en-US" sz="2200" dirty="0">
                        <a:latin typeface="VAGRounded-Light" panose="020B0400000000000000" pitchFamily="34" charset="0"/>
                        <a:cs typeface="Times New Roman" pitchFamily="18"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dirty="0" smtClean="0">
                          <a:latin typeface="VAGRounded-Light" panose="020B0400000000000000" pitchFamily="34" charset="0"/>
                          <a:cs typeface="Times New Roman" pitchFamily="18" charset="0"/>
                        </a:rPr>
                        <a:t>13,000</a:t>
                      </a:r>
                      <a:endParaRPr lang="en-US" sz="2200" dirty="0">
                        <a:latin typeface="VAGRounded-Light" panose="020B0400000000000000"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70844">
                <a:tc>
                  <a:txBody>
                    <a:bodyPr/>
                    <a:lstStyle/>
                    <a:p>
                      <a:endParaRPr lang="en-US" sz="2200" b="1" i="0" dirty="0">
                        <a:latin typeface="VAGRounded-Light" panose="020B0400000000000000" pitchFamily="34" charset="0"/>
                        <a:cs typeface="Times New Roman" pitchFamily="18"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200" b="1" i="0" dirty="0">
                        <a:latin typeface="VAGRounded-Light" panose="020B0400000000000000"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70844">
                <a:tc>
                  <a:txBody>
                    <a:bodyPr/>
                    <a:lstStyle/>
                    <a:p>
                      <a:r>
                        <a:rPr lang="en-US" sz="2200" b="1" dirty="0" smtClean="0">
                          <a:latin typeface="VAGRounded-Light" panose="020B0400000000000000" pitchFamily="34" charset="0"/>
                          <a:cs typeface="Times New Roman" pitchFamily="18" charset="0"/>
                        </a:rPr>
                        <a:t>Urban</a:t>
                      </a:r>
                      <a:r>
                        <a:rPr lang="en-US" sz="2200" b="1" baseline="0" dirty="0" smtClean="0">
                          <a:latin typeface="VAGRounded-Light" panose="020B0400000000000000" pitchFamily="34" charset="0"/>
                          <a:cs typeface="Times New Roman" pitchFamily="18" charset="0"/>
                        </a:rPr>
                        <a:t> HH</a:t>
                      </a:r>
                      <a:endParaRPr lang="en-US" sz="2200" b="1" dirty="0">
                        <a:latin typeface="VAGRounded-Light" panose="020B0400000000000000" pitchFamily="34" charset="0"/>
                        <a:cs typeface="Times New Roman" pitchFamily="18"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1" dirty="0" smtClean="0">
                          <a:latin typeface="VAGRounded-Light" panose="020B0400000000000000" pitchFamily="34" charset="0"/>
                          <a:cs typeface="Times New Roman" pitchFamily="18" charset="0"/>
                        </a:rPr>
                        <a:t>3,000</a:t>
                      </a:r>
                      <a:endParaRPr lang="en-US" sz="2200" b="1" dirty="0">
                        <a:latin typeface="VAGRounded-Light" panose="020B0400000000000000"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70844">
                <a:tc>
                  <a:txBody>
                    <a:bodyPr/>
                    <a:lstStyle/>
                    <a:p>
                      <a:r>
                        <a:rPr lang="en-US" sz="2200" b="1" dirty="0" smtClean="0">
                          <a:latin typeface="VAGRounded-Light" panose="020B0400000000000000" pitchFamily="34" charset="0"/>
                          <a:cs typeface="Times New Roman" pitchFamily="18" charset="0"/>
                        </a:rPr>
                        <a:t>Seed</a:t>
                      </a:r>
                      <a:r>
                        <a:rPr lang="en-US" sz="2200" b="1" baseline="0" dirty="0" smtClean="0">
                          <a:latin typeface="VAGRounded-Light" panose="020B0400000000000000" pitchFamily="34" charset="0"/>
                          <a:cs typeface="Times New Roman" pitchFamily="18" charset="0"/>
                        </a:rPr>
                        <a:t> HH</a:t>
                      </a:r>
                      <a:endParaRPr lang="en-US" sz="2200" b="1" dirty="0">
                        <a:latin typeface="VAGRounded-Light" panose="020B0400000000000000" pitchFamily="34" charset="0"/>
                        <a:cs typeface="Times New Roman" pitchFamily="18"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1" dirty="0" smtClean="0">
                          <a:latin typeface="VAGRounded-Light" panose="020B0400000000000000" pitchFamily="34" charset="0"/>
                          <a:cs typeface="Times New Roman" pitchFamily="18" charset="0"/>
                        </a:rPr>
                        <a:t>1,000</a:t>
                      </a:r>
                      <a:endParaRPr lang="en-US" sz="2200" b="1" dirty="0">
                        <a:latin typeface="VAGRounded-Light" panose="020B0400000000000000"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54639">
                <a:tc>
                  <a:txBody>
                    <a:bodyPr/>
                    <a:lstStyle/>
                    <a:p>
                      <a:r>
                        <a:rPr lang="en-US" sz="2200" b="1" dirty="0" smtClean="0">
                          <a:latin typeface="VAGRounded-Light" panose="020B0400000000000000" pitchFamily="34" charset="0"/>
                          <a:cs typeface="Times New Roman" pitchFamily="18" charset="0"/>
                        </a:rPr>
                        <a:t>TOTAL</a:t>
                      </a:r>
                      <a:endParaRPr lang="en-US" sz="2200" b="1" dirty="0">
                        <a:latin typeface="VAGRounded-Light" panose="020B0400000000000000" pitchFamily="34" charset="0"/>
                        <a:cs typeface="Times New Roman" pitchFamily="18"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2200" b="1" dirty="0" smtClean="0">
                          <a:latin typeface="VAGRounded-Light" panose="020B0400000000000000" pitchFamily="34" charset="0"/>
                          <a:cs typeface="Times New Roman" pitchFamily="18" charset="0"/>
                        </a:rPr>
                        <a:t>20,000</a:t>
                      </a:r>
                      <a:endParaRPr lang="en-US" sz="2200" b="1" dirty="0">
                        <a:latin typeface="VAGRounded-Light" panose="020B0400000000000000"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grpSp>
        <p:nvGrpSpPr>
          <p:cNvPr id="4" name="Group 3"/>
          <p:cNvGrpSpPr/>
          <p:nvPr/>
        </p:nvGrpSpPr>
        <p:grpSpPr>
          <a:xfrm>
            <a:off x="-27277" y="6251156"/>
            <a:ext cx="9601200" cy="609600"/>
            <a:chOff x="0" y="6248400"/>
            <a:chExt cx="9601200" cy="609600"/>
          </a:xfrm>
        </p:grpSpPr>
        <p:sp>
          <p:nvSpPr>
            <p:cNvPr id="7" name="Rectangle 6"/>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6629400" y="6324600"/>
              <a:ext cx="2971800" cy="457200"/>
              <a:chOff x="4267200" y="5791200"/>
              <a:chExt cx="2971800" cy="457200"/>
            </a:xfrm>
          </p:grpSpPr>
          <p:grpSp>
            <p:nvGrpSpPr>
              <p:cNvPr id="11" name="Group 5"/>
              <p:cNvGrpSpPr>
                <a:grpSpLocks/>
              </p:cNvGrpSpPr>
              <p:nvPr/>
            </p:nvGrpSpPr>
            <p:grpSpPr bwMode="auto">
              <a:xfrm>
                <a:off x="4495800" y="5791200"/>
                <a:ext cx="2743200" cy="457200"/>
                <a:chOff x="6381" y="10624"/>
                <a:chExt cx="4320" cy="720"/>
              </a:xfrm>
            </p:grpSpPr>
            <p:sp>
              <p:nvSpPr>
                <p:cNvPr id="13"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2" name="Picture 8" descr="flag_2colors"/>
              <p:cNvPicPr>
                <a:picLocks noChangeAspect="1" noChangeArrowheads="1"/>
              </p:cNvPicPr>
              <p:nvPr/>
            </p:nvPicPr>
            <p:blipFill>
              <a:blip r:embed="rId3"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9" name="Picture 3" descr="C:\Users\user\AppData\Local\Microsoft\Windows\Temporary Internet Files\Content.Outlook\EPK7V3C0\ide_logo_hi_res- NEW (2).jpg"/>
            <p:cNvPicPr>
              <a:picLocks noChangeAspect="1" noChangeArrowheads="1"/>
            </p:cNvPicPr>
            <p:nvPr/>
          </p:nvPicPr>
          <p:blipFill>
            <a:blip r:embed="rId4" cstate="print"/>
            <a:srcRect/>
            <a:stretch>
              <a:fillRect/>
            </a:stretch>
          </p:blipFill>
          <p:spPr bwMode="auto">
            <a:xfrm>
              <a:off x="109810" y="6324600"/>
              <a:ext cx="804590" cy="457200"/>
            </a:xfrm>
            <a:prstGeom prst="rect">
              <a:avLst/>
            </a:prstGeom>
            <a:noFill/>
          </p:spPr>
        </p:pic>
        <p:pic>
          <p:nvPicPr>
            <p:cNvPr id="10" name="Picture 9"/>
            <p:cNvPicPr/>
            <p:nvPr/>
          </p:nvPicPr>
          <p:blipFill>
            <a:blip r:embed="rId5" cstate="print"/>
            <a:srcRect l="23958" t="20834" r="24167" b="39166"/>
            <a:stretch>
              <a:fillRect/>
            </a:stretch>
          </p:blipFill>
          <p:spPr bwMode="auto">
            <a:xfrm>
              <a:off x="5562600" y="6315075"/>
              <a:ext cx="914400" cy="542925"/>
            </a:xfrm>
            <a:prstGeom prst="rect">
              <a:avLst/>
            </a:prstGeom>
            <a:noFill/>
          </p:spPr>
        </p:pic>
      </p:grpSp>
      <p:sp>
        <p:nvSpPr>
          <p:cNvPr id="15" name="Title 2"/>
          <p:cNvSpPr txBox="1">
            <a:spLocks/>
          </p:cNvSpPr>
          <p:nvPr/>
        </p:nvSpPr>
        <p:spPr>
          <a:xfrm>
            <a:off x="0" y="589865"/>
            <a:ext cx="9144000" cy="610280"/>
          </a:xfrm>
          <a:prstGeom prst="rect">
            <a:avLst/>
          </a:prstGeom>
          <a:solidFill>
            <a:srgbClr val="C00000">
              <a:alpha val="90000"/>
            </a:srgbClr>
          </a:solidFill>
        </p:spPr>
        <p:txBody>
          <a:bodyPr vert="horz" rtlCol="0" anchor="ctr">
            <a:normAutofit/>
            <a:scene3d>
              <a:camera prst="orthographicFront"/>
              <a:lightRig rig="soft" dir="t"/>
            </a:scene3d>
            <a:sp3d prstMaterial="softEdge">
              <a:bevelT w="25400" h="25400"/>
            </a:sp3d>
          </a:bodyPr>
          <a:lstStyle/>
          <a:p>
            <a:pPr lvl="0">
              <a:spcBef>
                <a:spcPct val="0"/>
              </a:spcBef>
              <a:defRPr/>
            </a:pPr>
            <a:r>
              <a:rPr lang="en-GB" sz="2400" b="1" dirty="0">
                <a:solidFill>
                  <a:schemeClr val="bg1"/>
                </a:solidFill>
                <a:effectLst>
                  <a:outerShdw blurRad="31750" dist="25400" dir="5400000" algn="tl" rotWithShape="0">
                    <a:srgbClr val="000000">
                      <a:alpha val="25000"/>
                    </a:srgbClr>
                  </a:outerShdw>
                </a:effectLst>
                <a:latin typeface="VAG Round" pitchFamily="82" charset="0"/>
                <a:ea typeface="+mj-ea"/>
                <a:cs typeface="Arial" pitchFamily="34" charset="0"/>
              </a:rPr>
              <a:t>Project Households</a:t>
            </a:r>
          </a:p>
        </p:txBody>
      </p:sp>
    </p:spTree>
    <p:extLst>
      <p:ext uri="{BB962C8B-B14F-4D97-AF65-F5344CB8AC3E}">
        <p14:creationId xmlns:p14="http://schemas.microsoft.com/office/powerpoint/2010/main" val="716674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181600"/>
          </a:xfrm>
        </p:spPr>
        <p:txBody>
          <a:bodyPr>
            <a:normAutofit/>
          </a:bodyPr>
          <a:lstStyle/>
          <a:p>
            <a:pPr>
              <a:buNone/>
            </a:pPr>
            <a:endParaRPr lang="en-US" dirty="0" smtClean="0"/>
          </a:p>
          <a:p>
            <a:pPr>
              <a:buNone/>
            </a:pPr>
            <a:endParaRPr lang="en-US" dirty="0" smtClean="0"/>
          </a:p>
        </p:txBody>
      </p:sp>
      <p:graphicFrame>
        <p:nvGraphicFramePr>
          <p:cNvPr id="6" name="Table 5"/>
          <p:cNvGraphicFramePr>
            <a:graphicFrameLocks noGrp="1"/>
          </p:cNvGraphicFramePr>
          <p:nvPr>
            <p:extLst>
              <p:ext uri="{D42A27DB-BD31-4B8C-83A1-F6EECF244321}">
                <p14:modId xmlns:p14="http://schemas.microsoft.com/office/powerpoint/2010/main" val="3920108888"/>
              </p:ext>
            </p:extLst>
          </p:nvPr>
        </p:nvGraphicFramePr>
        <p:xfrm>
          <a:off x="1447801" y="1412776"/>
          <a:ext cx="6248399" cy="5008736"/>
        </p:xfrm>
        <a:graphic>
          <a:graphicData uri="http://schemas.openxmlformats.org/drawingml/2006/table">
            <a:tbl>
              <a:tblPr firstRow="1" bandRow="1">
                <a:tableStyleId>{5C22544A-7EE6-4342-B048-85BDC9FD1C3A}</a:tableStyleId>
              </a:tblPr>
              <a:tblGrid>
                <a:gridCol w="3321090"/>
                <a:gridCol w="2927309"/>
              </a:tblGrid>
              <a:tr h="545908">
                <a:tc>
                  <a:txBody>
                    <a:bodyPr/>
                    <a:lstStyle/>
                    <a:p>
                      <a:r>
                        <a:rPr lang="en-US" sz="2000" dirty="0" smtClean="0">
                          <a:solidFill>
                            <a:srgbClr val="F04627"/>
                          </a:solidFill>
                          <a:latin typeface="VAGRounded-Light" panose="020B0400000000000000" pitchFamily="34" charset="0"/>
                          <a:cs typeface="Times New Roman" pitchFamily="18" charset="0"/>
                        </a:rPr>
                        <a:t>Component</a:t>
                      </a:r>
                      <a:endParaRPr lang="en-US" sz="2000" dirty="0">
                        <a:solidFill>
                          <a:srgbClr val="F04627"/>
                        </a:solidFill>
                        <a:latin typeface="VAGRounded-Light" panose="020B0400000000000000" pitchFamily="34" charset="0"/>
                        <a:cs typeface="Times New Roman" pitchFamily="18"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smtClean="0">
                          <a:solidFill>
                            <a:srgbClr val="F04627"/>
                          </a:solidFill>
                          <a:latin typeface="VAGRounded-Light" panose="020B0400000000000000" pitchFamily="34" charset="0"/>
                          <a:cs typeface="Times New Roman" pitchFamily="18" charset="0"/>
                        </a:rPr>
                        <a:t>Nepal</a:t>
                      </a:r>
                      <a:endParaRPr lang="en-US" sz="2000" dirty="0">
                        <a:solidFill>
                          <a:srgbClr val="F04627"/>
                        </a:solidFill>
                        <a:latin typeface="VAGRounded-Light" panose="020B0400000000000000"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33322">
                <a:tc gridSpan="2">
                  <a:txBody>
                    <a:bodyPr/>
                    <a:lstStyle/>
                    <a:p>
                      <a:r>
                        <a:rPr lang="en-US" sz="2000" b="1" dirty="0" smtClean="0">
                          <a:solidFill>
                            <a:schemeClr val="tx1"/>
                          </a:solidFill>
                          <a:latin typeface="VAGRounded-Light" panose="020B0400000000000000" pitchFamily="34" charset="0"/>
                          <a:cs typeface="Times New Roman" pitchFamily="18" charset="0"/>
                        </a:rPr>
                        <a:t>Rural</a:t>
                      </a:r>
                      <a:r>
                        <a:rPr lang="en-US" sz="2000" b="1" baseline="0" dirty="0" smtClean="0">
                          <a:solidFill>
                            <a:schemeClr val="tx1"/>
                          </a:solidFill>
                          <a:latin typeface="VAGRounded-Light" panose="020B0400000000000000" pitchFamily="34" charset="0"/>
                          <a:cs typeface="Times New Roman" pitchFamily="18" charset="0"/>
                        </a:rPr>
                        <a:t> Core HH</a:t>
                      </a:r>
                      <a:endParaRPr lang="en-US" sz="2000" b="1" dirty="0">
                        <a:solidFill>
                          <a:schemeClr val="tx1"/>
                        </a:solidFill>
                        <a:latin typeface="VAGRounded-Light" panose="020B0400000000000000" pitchFamily="34" charset="0"/>
                        <a:cs typeface="Times New Roman" pitchFamily="18"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r>
              <a:tr h="545908">
                <a:tc>
                  <a:txBody>
                    <a:bodyPr/>
                    <a:lstStyle/>
                    <a:p>
                      <a:r>
                        <a:rPr lang="en-US" sz="2000" dirty="0" smtClean="0">
                          <a:solidFill>
                            <a:schemeClr val="tx1"/>
                          </a:solidFill>
                          <a:latin typeface="VAGRounded-Light" panose="020B0400000000000000" pitchFamily="34" charset="0"/>
                          <a:cs typeface="Times New Roman" pitchFamily="18" charset="0"/>
                        </a:rPr>
                        <a:t>Vegetable</a:t>
                      </a:r>
                      <a:endParaRPr lang="en-US" sz="2000" dirty="0">
                        <a:solidFill>
                          <a:schemeClr val="tx1"/>
                        </a:solidFill>
                        <a:latin typeface="VAGRounded-Light" panose="020B0400000000000000" pitchFamily="34" charset="0"/>
                        <a:cs typeface="Times New Roman" pitchFamily="18"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smtClean="0">
                          <a:solidFill>
                            <a:schemeClr val="tx1"/>
                          </a:solidFill>
                          <a:latin typeface="VAGRounded-Light" panose="020B0400000000000000" pitchFamily="34" charset="0"/>
                          <a:cs typeface="Times New Roman" pitchFamily="18" charset="0"/>
                        </a:rPr>
                        <a:t>2,394</a:t>
                      </a:r>
                      <a:endParaRPr lang="en-US" sz="2000" dirty="0">
                        <a:solidFill>
                          <a:schemeClr val="tx1"/>
                        </a:solidFill>
                        <a:latin typeface="VAGRounded-Light" panose="020B0400000000000000"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45908">
                <a:tc>
                  <a:txBody>
                    <a:bodyPr/>
                    <a:lstStyle/>
                    <a:p>
                      <a:r>
                        <a:rPr lang="en-US" sz="2000" dirty="0" smtClean="0">
                          <a:solidFill>
                            <a:schemeClr val="tx1"/>
                          </a:solidFill>
                          <a:latin typeface="VAGRounded-Light" panose="020B0400000000000000" pitchFamily="34" charset="0"/>
                          <a:cs typeface="Times New Roman" pitchFamily="18" charset="0"/>
                        </a:rPr>
                        <a:t>Cereal</a:t>
                      </a:r>
                      <a:endParaRPr lang="en-US" sz="2000" dirty="0">
                        <a:solidFill>
                          <a:schemeClr val="tx1"/>
                        </a:solidFill>
                        <a:latin typeface="VAGRounded-Light" panose="020B0400000000000000" pitchFamily="34" charset="0"/>
                        <a:cs typeface="Times New Roman" pitchFamily="18"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smtClean="0">
                          <a:solidFill>
                            <a:schemeClr val="tx1"/>
                          </a:solidFill>
                          <a:latin typeface="VAGRounded-Light" panose="020B0400000000000000" pitchFamily="34" charset="0"/>
                          <a:cs typeface="Times New Roman" pitchFamily="18" charset="0"/>
                        </a:rPr>
                        <a:t>2,400</a:t>
                      </a:r>
                      <a:endParaRPr lang="en-US" sz="2000" dirty="0">
                        <a:solidFill>
                          <a:schemeClr val="tx1"/>
                        </a:solidFill>
                        <a:latin typeface="VAGRounded-Light" panose="020B0400000000000000"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45908">
                <a:tc>
                  <a:txBody>
                    <a:bodyPr/>
                    <a:lstStyle/>
                    <a:p>
                      <a:r>
                        <a:rPr lang="en-US" sz="2000" dirty="0" smtClean="0">
                          <a:solidFill>
                            <a:schemeClr val="tx1"/>
                          </a:solidFill>
                          <a:latin typeface="VAGRounded-Light" panose="020B0400000000000000" pitchFamily="34" charset="0"/>
                          <a:cs typeface="Times New Roman" pitchFamily="18" charset="0"/>
                        </a:rPr>
                        <a:t>Fishery</a:t>
                      </a:r>
                      <a:endParaRPr lang="en-US" sz="2000" dirty="0">
                        <a:solidFill>
                          <a:schemeClr val="tx1"/>
                        </a:solidFill>
                        <a:latin typeface="VAGRounded-Light" panose="020B0400000000000000" pitchFamily="34" charset="0"/>
                        <a:cs typeface="Times New Roman" pitchFamily="18"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smtClean="0">
                          <a:solidFill>
                            <a:schemeClr val="tx1"/>
                          </a:solidFill>
                          <a:latin typeface="VAGRounded-Light" panose="020B0400000000000000" pitchFamily="34" charset="0"/>
                          <a:cs typeface="Times New Roman" pitchFamily="18" charset="0"/>
                        </a:rPr>
                        <a:t>   600</a:t>
                      </a:r>
                      <a:endParaRPr lang="en-US" sz="2000" dirty="0">
                        <a:solidFill>
                          <a:schemeClr val="tx1"/>
                        </a:solidFill>
                        <a:latin typeface="VAGRounded-Light" panose="020B0400000000000000"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33322">
                <a:tc>
                  <a:txBody>
                    <a:bodyPr/>
                    <a:lstStyle/>
                    <a:p>
                      <a:r>
                        <a:rPr lang="en-US" sz="2000" b="1" i="0" dirty="0" smtClean="0">
                          <a:solidFill>
                            <a:schemeClr val="tx1"/>
                          </a:solidFill>
                          <a:latin typeface="VAGRounded-Light" panose="020B0400000000000000" pitchFamily="34" charset="0"/>
                          <a:cs typeface="Times New Roman" pitchFamily="18" charset="0"/>
                        </a:rPr>
                        <a:t>Rural</a:t>
                      </a:r>
                      <a:r>
                        <a:rPr lang="en-US" sz="2000" b="1" i="0" baseline="0" dirty="0" smtClean="0">
                          <a:solidFill>
                            <a:schemeClr val="tx1"/>
                          </a:solidFill>
                          <a:latin typeface="VAGRounded-Light" panose="020B0400000000000000" pitchFamily="34" charset="0"/>
                          <a:cs typeface="Times New Roman" pitchFamily="18" charset="0"/>
                        </a:rPr>
                        <a:t> Unique HH</a:t>
                      </a:r>
                      <a:endParaRPr lang="en-US" sz="2000" b="1" i="0" dirty="0">
                        <a:solidFill>
                          <a:schemeClr val="tx1"/>
                        </a:solidFill>
                        <a:latin typeface="VAGRounded-Light" panose="020B0400000000000000" pitchFamily="34" charset="0"/>
                        <a:cs typeface="Times New Roman" pitchFamily="18"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i="0" dirty="0" smtClean="0">
                          <a:solidFill>
                            <a:schemeClr val="tx1"/>
                          </a:solidFill>
                          <a:latin typeface="VAGRounded-Light" panose="020B0400000000000000" pitchFamily="34" charset="0"/>
                          <a:cs typeface="Times New Roman" pitchFamily="18" charset="0"/>
                        </a:rPr>
                        <a:t>3,000</a:t>
                      </a:r>
                      <a:endParaRPr lang="en-US" sz="2000" b="1" i="0" dirty="0">
                        <a:solidFill>
                          <a:schemeClr val="tx1"/>
                        </a:solidFill>
                        <a:latin typeface="VAGRounded-Light" panose="020B0400000000000000"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45908">
                <a:tc>
                  <a:txBody>
                    <a:bodyPr/>
                    <a:lstStyle/>
                    <a:p>
                      <a:r>
                        <a:rPr lang="en-US" sz="2000" b="1" dirty="0" smtClean="0">
                          <a:solidFill>
                            <a:schemeClr val="tx1"/>
                          </a:solidFill>
                          <a:latin typeface="VAGRounded-Light" panose="020B0400000000000000" pitchFamily="34" charset="0"/>
                          <a:cs typeface="Times New Roman" pitchFamily="18" charset="0"/>
                        </a:rPr>
                        <a:t>Rural Value Chain HH</a:t>
                      </a:r>
                      <a:endParaRPr lang="en-US" sz="2000" b="1" dirty="0">
                        <a:solidFill>
                          <a:schemeClr val="tx1"/>
                        </a:solidFill>
                        <a:latin typeface="VAGRounded-Light" panose="020B0400000000000000" pitchFamily="34" charset="0"/>
                        <a:cs typeface="Times New Roman" pitchFamily="18"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smtClean="0">
                          <a:solidFill>
                            <a:schemeClr val="tx1"/>
                          </a:solidFill>
                          <a:latin typeface="VAGRounded-Light" panose="020B0400000000000000" pitchFamily="34" charset="0"/>
                          <a:cs typeface="Times New Roman" pitchFamily="18" charset="0"/>
                        </a:rPr>
                        <a:t>13,000</a:t>
                      </a:r>
                      <a:endParaRPr lang="en-US" sz="2000" dirty="0">
                        <a:solidFill>
                          <a:schemeClr val="tx1"/>
                        </a:solidFill>
                        <a:latin typeface="VAGRounded-Light" panose="020B0400000000000000"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45908">
                <a:tc>
                  <a:txBody>
                    <a:bodyPr/>
                    <a:lstStyle/>
                    <a:p>
                      <a:r>
                        <a:rPr lang="en-US" sz="2000" b="1" dirty="0" smtClean="0">
                          <a:solidFill>
                            <a:schemeClr val="tx1"/>
                          </a:solidFill>
                          <a:latin typeface="VAGRounded-Light" panose="020B0400000000000000" pitchFamily="34" charset="0"/>
                          <a:cs typeface="Times New Roman" pitchFamily="18" charset="0"/>
                        </a:rPr>
                        <a:t>Urban</a:t>
                      </a:r>
                      <a:r>
                        <a:rPr lang="en-US" sz="2000" b="1" baseline="0" dirty="0" smtClean="0">
                          <a:solidFill>
                            <a:schemeClr val="tx1"/>
                          </a:solidFill>
                          <a:latin typeface="VAGRounded-Light" panose="020B0400000000000000" pitchFamily="34" charset="0"/>
                          <a:cs typeface="Times New Roman" pitchFamily="18" charset="0"/>
                        </a:rPr>
                        <a:t> HH</a:t>
                      </a:r>
                      <a:endParaRPr lang="en-US" sz="2000" b="1" dirty="0">
                        <a:solidFill>
                          <a:schemeClr val="tx1"/>
                        </a:solidFill>
                        <a:latin typeface="VAGRounded-Light" panose="020B0400000000000000" pitchFamily="34" charset="0"/>
                        <a:cs typeface="Times New Roman" pitchFamily="18"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smtClean="0">
                          <a:solidFill>
                            <a:schemeClr val="tx1"/>
                          </a:solidFill>
                          <a:latin typeface="VAGRounded-Light" panose="020B0400000000000000" pitchFamily="34" charset="0"/>
                          <a:cs typeface="Times New Roman" pitchFamily="18" charset="0"/>
                        </a:rPr>
                        <a:t>3,000</a:t>
                      </a:r>
                      <a:endParaRPr lang="en-US" sz="2000" dirty="0">
                        <a:solidFill>
                          <a:schemeClr val="tx1"/>
                        </a:solidFill>
                        <a:latin typeface="VAGRounded-Light" panose="020B0400000000000000"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33322">
                <a:tc>
                  <a:txBody>
                    <a:bodyPr/>
                    <a:lstStyle/>
                    <a:p>
                      <a:r>
                        <a:rPr lang="en-US" sz="2000" b="1" dirty="0" smtClean="0">
                          <a:solidFill>
                            <a:schemeClr val="tx1"/>
                          </a:solidFill>
                          <a:latin typeface="VAGRounded-Light" panose="020B0400000000000000" pitchFamily="34" charset="0"/>
                          <a:cs typeface="Times New Roman" pitchFamily="18" charset="0"/>
                        </a:rPr>
                        <a:t>Seed</a:t>
                      </a:r>
                      <a:r>
                        <a:rPr lang="en-US" sz="2000" b="1" baseline="0" dirty="0" smtClean="0">
                          <a:solidFill>
                            <a:schemeClr val="tx1"/>
                          </a:solidFill>
                          <a:latin typeface="VAGRounded-Light" panose="020B0400000000000000" pitchFamily="34" charset="0"/>
                          <a:cs typeface="Times New Roman" pitchFamily="18" charset="0"/>
                        </a:rPr>
                        <a:t> HH</a:t>
                      </a:r>
                      <a:endParaRPr lang="en-US" sz="2000" b="1" dirty="0">
                        <a:solidFill>
                          <a:schemeClr val="tx1"/>
                        </a:solidFill>
                        <a:latin typeface="VAGRounded-Light" panose="020B0400000000000000" pitchFamily="34" charset="0"/>
                        <a:cs typeface="Times New Roman" pitchFamily="18"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smtClean="0">
                          <a:solidFill>
                            <a:schemeClr val="tx1"/>
                          </a:solidFill>
                          <a:latin typeface="VAGRounded-Light" panose="020B0400000000000000" pitchFamily="34" charset="0"/>
                          <a:cs typeface="Times New Roman" pitchFamily="18" charset="0"/>
                        </a:rPr>
                        <a:t>1,000</a:t>
                      </a:r>
                      <a:endParaRPr lang="en-US" sz="2000" dirty="0">
                        <a:solidFill>
                          <a:schemeClr val="tx1"/>
                        </a:solidFill>
                        <a:latin typeface="VAGRounded-Light" panose="020B0400000000000000"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33322">
                <a:tc>
                  <a:txBody>
                    <a:bodyPr/>
                    <a:lstStyle/>
                    <a:p>
                      <a:r>
                        <a:rPr lang="en-US" sz="2000" dirty="0" smtClean="0">
                          <a:solidFill>
                            <a:schemeClr val="tx1"/>
                          </a:solidFill>
                          <a:latin typeface="VAGRounded-Light" panose="020B0400000000000000" pitchFamily="34" charset="0"/>
                          <a:cs typeface="Times New Roman" pitchFamily="18" charset="0"/>
                        </a:rPr>
                        <a:t>TOTAL HH</a:t>
                      </a:r>
                      <a:endParaRPr lang="en-US" sz="2000" dirty="0">
                        <a:solidFill>
                          <a:schemeClr val="tx1"/>
                        </a:solidFill>
                        <a:latin typeface="VAGRounded-Light" panose="020B0400000000000000" pitchFamily="34" charset="0"/>
                        <a:cs typeface="Times New Roman" pitchFamily="18"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2000" dirty="0" smtClean="0">
                          <a:solidFill>
                            <a:schemeClr val="tx1"/>
                          </a:solidFill>
                          <a:latin typeface="VAGRounded-Light" panose="020B0400000000000000" pitchFamily="34" charset="0"/>
                          <a:cs typeface="Times New Roman" pitchFamily="18" charset="0"/>
                        </a:rPr>
                        <a:t>20,000</a:t>
                      </a:r>
                      <a:endParaRPr lang="en-US" sz="2000" dirty="0">
                        <a:solidFill>
                          <a:schemeClr val="tx1"/>
                        </a:solidFill>
                        <a:latin typeface="VAGRounded-Light" panose="020B0400000000000000"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7" name="Title 2"/>
          <p:cNvSpPr txBox="1">
            <a:spLocks/>
          </p:cNvSpPr>
          <p:nvPr/>
        </p:nvSpPr>
        <p:spPr>
          <a:xfrm>
            <a:off x="0" y="471165"/>
            <a:ext cx="9144000" cy="610280"/>
          </a:xfrm>
          <a:prstGeom prst="rect">
            <a:avLst/>
          </a:prstGeom>
          <a:solidFill>
            <a:srgbClr val="C00000">
              <a:alpha val="90000"/>
            </a:srgbClr>
          </a:solidFill>
        </p:spPr>
        <p:txBody>
          <a:bodyPr vert="horz" rtlCol="0" anchor="ctr">
            <a:normAutofit/>
            <a:scene3d>
              <a:camera prst="orthographicFront"/>
              <a:lightRig rig="soft" dir="t"/>
            </a:scene3d>
            <a:sp3d prstMaterial="softEdge">
              <a:bevelT w="25400" h="25400"/>
            </a:sp3d>
          </a:bodyPr>
          <a:lstStyle/>
          <a:p>
            <a:pPr lvl="0">
              <a:spcBef>
                <a:spcPct val="0"/>
              </a:spcBef>
              <a:defRPr/>
            </a:pPr>
            <a:r>
              <a:rPr lang="en-GB" sz="2400" b="1" dirty="0">
                <a:solidFill>
                  <a:schemeClr val="bg1"/>
                </a:solidFill>
                <a:effectLst>
                  <a:outerShdw blurRad="31750" dist="25400" dir="5400000" algn="tl" rotWithShape="0">
                    <a:srgbClr val="000000">
                      <a:alpha val="25000"/>
                    </a:srgbClr>
                  </a:outerShdw>
                </a:effectLst>
                <a:latin typeface="VAG Round" pitchFamily="82" charset="0"/>
                <a:ea typeface="+mj-ea"/>
                <a:cs typeface="Arial" pitchFamily="34" charset="0"/>
              </a:rPr>
              <a:t>Component Households </a:t>
            </a:r>
            <a:r>
              <a:rPr lang="en-GB" sz="2400" b="1" dirty="0" smtClean="0">
                <a:solidFill>
                  <a:schemeClr val="bg1"/>
                </a:solidFill>
                <a:effectLst>
                  <a:outerShdw blurRad="31750" dist="25400" dir="5400000" algn="tl" rotWithShape="0">
                    <a:srgbClr val="000000">
                      <a:alpha val="25000"/>
                    </a:srgbClr>
                  </a:outerShdw>
                </a:effectLst>
                <a:latin typeface="VAG Round" pitchFamily="82" charset="0"/>
                <a:ea typeface="+mj-ea"/>
                <a:cs typeface="Arial" pitchFamily="34" charset="0"/>
              </a:rPr>
              <a:t>Targeted</a:t>
            </a:r>
          </a:p>
        </p:txBody>
      </p:sp>
    </p:spTree>
    <p:extLst>
      <p:ext uri="{BB962C8B-B14F-4D97-AF65-F5344CB8AC3E}">
        <p14:creationId xmlns:p14="http://schemas.microsoft.com/office/powerpoint/2010/main" val="2192303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68495582"/>
              </p:ext>
            </p:extLst>
          </p:nvPr>
        </p:nvGraphicFramePr>
        <p:xfrm>
          <a:off x="228599" y="1219201"/>
          <a:ext cx="8610602" cy="5251443"/>
        </p:xfrm>
        <a:graphic>
          <a:graphicData uri="http://schemas.openxmlformats.org/drawingml/2006/table">
            <a:tbl>
              <a:tblPr firstRow="1" bandRow="1">
                <a:tableStyleId>{5C22544A-7EE6-4342-B048-85BDC9FD1C3A}</a:tableStyleId>
              </a:tblPr>
              <a:tblGrid>
                <a:gridCol w="2089953"/>
                <a:gridCol w="1086775"/>
                <a:gridCol w="1671964"/>
                <a:gridCol w="1939472"/>
                <a:gridCol w="1822438"/>
              </a:tblGrid>
              <a:tr h="405013">
                <a:tc>
                  <a:txBody>
                    <a:bodyPr/>
                    <a:lstStyle/>
                    <a:p>
                      <a:pPr algn="ctr"/>
                      <a:r>
                        <a:rPr lang="en-US" sz="1600" dirty="0" smtClean="0">
                          <a:solidFill>
                            <a:schemeClr val="tx1"/>
                          </a:solidFill>
                          <a:latin typeface="VAGRounded-Light" panose="020B0400000000000000" pitchFamily="34" charset="0"/>
                          <a:cs typeface="Times New Roman" pitchFamily="18" charset="0"/>
                        </a:rPr>
                        <a:t>Pocket</a:t>
                      </a:r>
                      <a:endParaRPr lang="en-US" sz="1600" dirty="0">
                        <a:solidFill>
                          <a:schemeClr val="tx1"/>
                        </a:solidFill>
                        <a:latin typeface="VAGRounded-Light" panose="020B0400000000000000" pitchFamily="34" charset="0"/>
                        <a:cs typeface="Times New Roman" pitchFamily="18" charset="0"/>
                      </a:endParaRPr>
                    </a:p>
                  </a:txBody>
                  <a:tcPr marL="91439" marR="91439" marT="45725" marB="4572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1600" dirty="0" smtClean="0">
                          <a:solidFill>
                            <a:schemeClr val="tx1"/>
                          </a:solidFill>
                          <a:latin typeface="VAGRounded-Light" panose="020B0400000000000000" pitchFamily="34" charset="0"/>
                          <a:cs typeface="Times New Roman" pitchFamily="18" charset="0"/>
                        </a:rPr>
                        <a:t>VDC (#)</a:t>
                      </a:r>
                      <a:endParaRPr lang="en-US" sz="16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1600" dirty="0" smtClean="0">
                          <a:solidFill>
                            <a:schemeClr val="tx1"/>
                          </a:solidFill>
                          <a:latin typeface="VAGRounded-Light" panose="020B0400000000000000" pitchFamily="34" charset="0"/>
                          <a:cs typeface="Times New Roman" pitchFamily="18" charset="0"/>
                        </a:rPr>
                        <a:t>Group (#)</a:t>
                      </a:r>
                      <a:endParaRPr lang="en-US" sz="16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1600" dirty="0" smtClean="0">
                          <a:solidFill>
                            <a:schemeClr val="tx1"/>
                          </a:solidFill>
                          <a:latin typeface="VAGRounded-Light" panose="020B0400000000000000" pitchFamily="34" charset="0"/>
                          <a:cs typeface="Times New Roman" pitchFamily="18" charset="0"/>
                        </a:rPr>
                        <a:t>HH Regd.</a:t>
                      </a:r>
                      <a:r>
                        <a:rPr lang="en-US" sz="1600" baseline="0" dirty="0" smtClean="0">
                          <a:solidFill>
                            <a:schemeClr val="tx1"/>
                          </a:solidFill>
                          <a:latin typeface="VAGRounded-Light" panose="020B0400000000000000" pitchFamily="34" charset="0"/>
                          <a:cs typeface="Times New Roman" pitchFamily="18" charset="0"/>
                        </a:rPr>
                        <a:t> </a:t>
                      </a:r>
                      <a:r>
                        <a:rPr lang="en-US" sz="1600" dirty="0" smtClean="0">
                          <a:solidFill>
                            <a:schemeClr val="tx1"/>
                          </a:solidFill>
                          <a:latin typeface="VAGRounded-Light" panose="020B0400000000000000" pitchFamily="34" charset="0"/>
                          <a:cs typeface="Times New Roman" pitchFamily="18" charset="0"/>
                        </a:rPr>
                        <a:t>(#)</a:t>
                      </a:r>
                      <a:endParaRPr lang="en-US" sz="16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1600" dirty="0" smtClean="0">
                          <a:solidFill>
                            <a:schemeClr val="tx1"/>
                          </a:solidFill>
                          <a:latin typeface="VAGRounded-Light" panose="020B0400000000000000" pitchFamily="34" charset="0"/>
                          <a:cs typeface="Times New Roman" pitchFamily="18" charset="0"/>
                        </a:rPr>
                        <a:t>Female (#)</a:t>
                      </a:r>
                      <a:endParaRPr lang="en-US" sz="16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r>
              <a:tr h="339456">
                <a:tc>
                  <a:txBody>
                    <a:bodyPr/>
                    <a:lstStyle/>
                    <a:p>
                      <a:r>
                        <a:rPr lang="en-US" sz="1800" b="1" dirty="0" smtClean="0">
                          <a:solidFill>
                            <a:schemeClr val="tx1"/>
                          </a:solidFill>
                          <a:latin typeface="VAGRounded-Light" panose="020B0400000000000000" pitchFamily="34" charset="0"/>
                          <a:cs typeface="Times New Roman" pitchFamily="18" charset="0"/>
                        </a:rPr>
                        <a:t>Rural Core</a:t>
                      </a:r>
                      <a:endParaRPr lang="en-US" sz="1800" b="1" dirty="0">
                        <a:solidFill>
                          <a:schemeClr val="tx1"/>
                        </a:solidFill>
                        <a:latin typeface="VAGRounded-Light" panose="020B0400000000000000" pitchFamily="34" charset="0"/>
                        <a:cs typeface="Times New Roman" pitchFamily="18" charset="0"/>
                      </a:endParaRPr>
                    </a:p>
                  </a:txBody>
                  <a:tcPr marL="91439" marR="91439" marT="45725" marB="4572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9456">
                <a:tc>
                  <a:txBody>
                    <a:bodyPr/>
                    <a:lstStyle/>
                    <a:p>
                      <a:r>
                        <a:rPr lang="en-US" sz="1800" dirty="0" smtClean="0">
                          <a:solidFill>
                            <a:schemeClr val="tx1"/>
                          </a:solidFill>
                          <a:latin typeface="VAGRounded-Light" panose="020B0400000000000000" pitchFamily="34" charset="0"/>
                          <a:cs typeface="Times New Roman" pitchFamily="18" charset="0"/>
                        </a:rPr>
                        <a:t>Gopigunj</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5</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42</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986</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711</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9456">
                <a:tc>
                  <a:txBody>
                    <a:bodyPr/>
                    <a:lstStyle/>
                    <a:p>
                      <a:r>
                        <a:rPr lang="en-US" sz="1800" dirty="0" smtClean="0">
                          <a:solidFill>
                            <a:schemeClr val="tx1"/>
                          </a:solidFill>
                          <a:latin typeface="VAGRounded-Light" panose="020B0400000000000000" pitchFamily="34" charset="0"/>
                          <a:cs typeface="Times New Roman" pitchFamily="18" charset="0"/>
                        </a:rPr>
                        <a:t>Ramgram</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6</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44</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1145</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828</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9456">
                <a:tc>
                  <a:txBody>
                    <a:bodyPr/>
                    <a:lstStyle/>
                    <a:p>
                      <a:r>
                        <a:rPr lang="en-US" sz="1800" dirty="0" smtClean="0">
                          <a:solidFill>
                            <a:schemeClr val="tx1"/>
                          </a:solidFill>
                          <a:latin typeface="VAGRounded-Light" panose="020B0400000000000000" pitchFamily="34" charset="0"/>
                          <a:cs typeface="Times New Roman" pitchFamily="18" charset="0"/>
                        </a:rPr>
                        <a:t>Dhakdhahi</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6</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41</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975</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829</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9456">
                <a:tc>
                  <a:txBody>
                    <a:bodyPr/>
                    <a:lstStyle/>
                    <a:p>
                      <a:r>
                        <a:rPr lang="en-US" sz="1800" b="1" dirty="0" smtClean="0">
                          <a:solidFill>
                            <a:schemeClr val="tx1"/>
                          </a:solidFill>
                          <a:latin typeface="VAGRounded-Light" panose="020B0400000000000000" pitchFamily="34" charset="0"/>
                          <a:cs typeface="Times New Roman" pitchFamily="18" charset="0"/>
                        </a:rPr>
                        <a:t>Total</a:t>
                      </a:r>
                      <a:endParaRPr lang="en-US" sz="1800" b="1" dirty="0">
                        <a:solidFill>
                          <a:schemeClr val="tx1"/>
                        </a:solidFill>
                        <a:latin typeface="VAGRounded-Light" panose="020B0400000000000000" pitchFamily="34" charset="0"/>
                        <a:cs typeface="Times New Roman" pitchFamily="18" charset="0"/>
                      </a:endParaRPr>
                    </a:p>
                  </a:txBody>
                  <a:tcPr marL="91439" marR="91439" marT="45725" marB="4572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smtClean="0">
                          <a:solidFill>
                            <a:schemeClr val="tx1"/>
                          </a:solidFill>
                          <a:latin typeface="VAGRounded-Light" panose="020B0400000000000000" pitchFamily="34" charset="0"/>
                          <a:cs typeface="Times New Roman" pitchFamily="18" charset="0"/>
                        </a:rPr>
                        <a:t>17</a:t>
                      </a:r>
                      <a:endParaRPr lang="en-US" sz="1800" b="1"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smtClean="0">
                          <a:solidFill>
                            <a:schemeClr val="tx1"/>
                          </a:solidFill>
                          <a:latin typeface="VAGRounded-Light" panose="020B0400000000000000" pitchFamily="34" charset="0"/>
                          <a:cs typeface="Times New Roman" pitchFamily="18" charset="0"/>
                        </a:rPr>
                        <a:t>127</a:t>
                      </a:r>
                      <a:endParaRPr lang="en-US" sz="1800" b="1"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smtClean="0">
                          <a:solidFill>
                            <a:schemeClr val="tx1"/>
                          </a:solidFill>
                          <a:latin typeface="VAGRounded-Light" panose="020B0400000000000000" pitchFamily="34" charset="0"/>
                          <a:cs typeface="Times New Roman" pitchFamily="18" charset="0"/>
                        </a:rPr>
                        <a:t>3,106</a:t>
                      </a:r>
                      <a:endParaRPr lang="en-US" sz="1800" b="1"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smtClean="0">
                          <a:solidFill>
                            <a:schemeClr val="tx1"/>
                          </a:solidFill>
                          <a:latin typeface="VAGRounded-Light" panose="020B0400000000000000" pitchFamily="34" charset="0"/>
                          <a:cs typeface="Times New Roman" pitchFamily="18" charset="0"/>
                        </a:rPr>
                        <a:t>2,368 (76.2%)</a:t>
                      </a:r>
                      <a:endParaRPr lang="en-US" sz="1800" b="1"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9456">
                <a:tc>
                  <a:txBody>
                    <a:bodyPr/>
                    <a:lstStyle/>
                    <a:p>
                      <a:r>
                        <a:rPr lang="en-US" sz="1800" b="1" dirty="0" smtClean="0">
                          <a:solidFill>
                            <a:schemeClr val="tx1"/>
                          </a:solidFill>
                          <a:latin typeface="VAGRounded-Light" panose="020B0400000000000000" pitchFamily="34" charset="0"/>
                          <a:cs typeface="Times New Roman" pitchFamily="18" charset="0"/>
                        </a:rPr>
                        <a:t>Urban Core</a:t>
                      </a:r>
                      <a:endParaRPr lang="en-US" sz="1800" b="1" dirty="0">
                        <a:solidFill>
                          <a:schemeClr val="tx1"/>
                        </a:solidFill>
                        <a:latin typeface="VAGRounded-Light" panose="020B0400000000000000" pitchFamily="34" charset="0"/>
                        <a:cs typeface="Times New Roman" pitchFamily="18" charset="0"/>
                      </a:endParaRPr>
                    </a:p>
                  </a:txBody>
                  <a:tcPr marL="91439" marR="91439" marT="45725" marB="4572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9456">
                <a:tc>
                  <a:txBody>
                    <a:bodyPr/>
                    <a:lstStyle/>
                    <a:p>
                      <a:r>
                        <a:rPr lang="en-US" sz="1800" dirty="0" smtClean="0">
                          <a:solidFill>
                            <a:schemeClr val="tx1"/>
                          </a:solidFill>
                          <a:latin typeface="VAGRounded-Light" panose="020B0400000000000000" pitchFamily="34" charset="0"/>
                          <a:cs typeface="Times New Roman" pitchFamily="18" charset="0"/>
                        </a:rPr>
                        <a:t>Ramgram</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35</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854</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854</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9456">
                <a:tc>
                  <a:txBody>
                    <a:bodyPr/>
                    <a:lstStyle/>
                    <a:p>
                      <a:r>
                        <a:rPr lang="en-US" sz="1800" dirty="0" smtClean="0">
                          <a:solidFill>
                            <a:schemeClr val="tx1"/>
                          </a:solidFill>
                          <a:latin typeface="VAGRounded-Light" panose="020B0400000000000000" pitchFamily="34" charset="0"/>
                          <a:cs typeface="Times New Roman" pitchFamily="18" charset="0"/>
                        </a:rPr>
                        <a:t>Bhairahawa</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5</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126</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126</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9456">
                <a:tc>
                  <a:txBody>
                    <a:bodyPr/>
                    <a:lstStyle/>
                    <a:p>
                      <a:r>
                        <a:rPr lang="en-US" sz="1800" dirty="0" smtClean="0">
                          <a:solidFill>
                            <a:schemeClr val="tx1"/>
                          </a:solidFill>
                          <a:latin typeface="VAGRounded-Light" panose="020B0400000000000000" pitchFamily="34" charset="0"/>
                          <a:cs typeface="Times New Roman" pitchFamily="18" charset="0"/>
                        </a:rPr>
                        <a:t>Butwal</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48</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1113</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solidFill>
                            <a:schemeClr val="tx1"/>
                          </a:solidFill>
                          <a:latin typeface="VAGRounded-Light" panose="020B0400000000000000" pitchFamily="34" charset="0"/>
                          <a:cs typeface="Times New Roman" pitchFamily="18" charset="0"/>
                        </a:rPr>
                        <a:t>1112</a:t>
                      </a:r>
                      <a:endParaRPr lang="en-US" sz="1800"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9456">
                <a:tc>
                  <a:txBody>
                    <a:bodyPr/>
                    <a:lstStyle/>
                    <a:p>
                      <a:r>
                        <a:rPr lang="en-US" sz="1800" b="1" dirty="0" smtClean="0">
                          <a:solidFill>
                            <a:schemeClr val="tx1"/>
                          </a:solidFill>
                          <a:latin typeface="VAGRounded-Light" panose="020B0400000000000000" pitchFamily="34" charset="0"/>
                          <a:cs typeface="Times New Roman" pitchFamily="18" charset="0"/>
                        </a:rPr>
                        <a:t>Total</a:t>
                      </a:r>
                      <a:endParaRPr lang="en-US" sz="1800" b="1" dirty="0">
                        <a:solidFill>
                          <a:schemeClr val="tx1"/>
                        </a:solidFill>
                        <a:latin typeface="VAGRounded-Light" panose="020B0400000000000000" pitchFamily="34" charset="0"/>
                        <a:cs typeface="Times New Roman" pitchFamily="18" charset="0"/>
                      </a:endParaRPr>
                    </a:p>
                  </a:txBody>
                  <a:tcPr marL="91439" marR="91439" marT="45725" marB="4572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b="1"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smtClean="0">
                          <a:solidFill>
                            <a:schemeClr val="tx1"/>
                          </a:solidFill>
                          <a:latin typeface="VAGRounded-Light" panose="020B0400000000000000" pitchFamily="34" charset="0"/>
                          <a:cs typeface="Times New Roman" pitchFamily="18" charset="0"/>
                        </a:rPr>
                        <a:t>88</a:t>
                      </a:r>
                      <a:endParaRPr lang="en-US" sz="1800" b="1"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smtClean="0">
                          <a:solidFill>
                            <a:schemeClr val="tx1"/>
                          </a:solidFill>
                          <a:latin typeface="VAGRounded-Light" panose="020B0400000000000000" pitchFamily="34" charset="0"/>
                          <a:cs typeface="Times New Roman" pitchFamily="18" charset="0"/>
                        </a:rPr>
                        <a:t>2,093</a:t>
                      </a:r>
                      <a:endParaRPr lang="en-US" sz="1800" b="1"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smtClean="0">
                          <a:solidFill>
                            <a:schemeClr val="tx1"/>
                          </a:solidFill>
                          <a:latin typeface="VAGRounded-Light" panose="020B0400000000000000" pitchFamily="34" charset="0"/>
                          <a:cs typeface="Times New Roman" pitchFamily="18" charset="0"/>
                        </a:rPr>
                        <a:t>2,092 (100%)</a:t>
                      </a:r>
                      <a:endParaRPr lang="en-US" sz="1800" b="1"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48626">
                <a:tc>
                  <a:txBody>
                    <a:bodyPr/>
                    <a:lstStyle/>
                    <a:p>
                      <a:r>
                        <a:rPr lang="en-US" sz="1800" b="1" dirty="0" smtClean="0">
                          <a:solidFill>
                            <a:schemeClr val="tx1"/>
                          </a:solidFill>
                          <a:latin typeface="VAGRounded-Light" panose="020B0400000000000000" pitchFamily="34" charset="0"/>
                          <a:cs typeface="Times New Roman" pitchFamily="18" charset="0"/>
                        </a:rPr>
                        <a:t>Value Chain HH</a:t>
                      </a:r>
                    </a:p>
                    <a:p>
                      <a:r>
                        <a:rPr lang="en-US" sz="1800" b="1" dirty="0" smtClean="0">
                          <a:solidFill>
                            <a:schemeClr val="tx1"/>
                          </a:solidFill>
                          <a:latin typeface="VAGRounded-Light" panose="020B0400000000000000" pitchFamily="34" charset="0"/>
                          <a:cs typeface="Times New Roman" pitchFamily="18" charset="0"/>
                        </a:rPr>
                        <a:t>Seed Household</a:t>
                      </a:r>
                    </a:p>
                    <a:p>
                      <a:endParaRPr lang="en-US" sz="1800" b="1" dirty="0" smtClean="0">
                        <a:solidFill>
                          <a:schemeClr val="tx1"/>
                        </a:solidFill>
                        <a:latin typeface="VAGRounded-Light" panose="020B0400000000000000" pitchFamily="34" charset="0"/>
                        <a:cs typeface="Times New Roman" pitchFamily="18" charset="0"/>
                      </a:endParaRPr>
                    </a:p>
                    <a:p>
                      <a:r>
                        <a:rPr lang="en-US" sz="1800" b="1" dirty="0" smtClean="0">
                          <a:solidFill>
                            <a:schemeClr val="tx1"/>
                          </a:solidFill>
                          <a:latin typeface="VAGRounded-Light" panose="020B0400000000000000" pitchFamily="34" charset="0"/>
                          <a:cs typeface="Times New Roman" pitchFamily="18" charset="0"/>
                        </a:rPr>
                        <a:t>TOTAL</a:t>
                      </a:r>
                      <a:endParaRPr lang="en-US" sz="1800" b="1" dirty="0">
                        <a:solidFill>
                          <a:schemeClr val="tx1"/>
                        </a:solidFill>
                        <a:latin typeface="VAGRounded-Light" panose="020B0400000000000000" pitchFamily="34" charset="0"/>
                        <a:cs typeface="Times New Roman" pitchFamily="18" charset="0"/>
                      </a:endParaRPr>
                    </a:p>
                  </a:txBody>
                  <a:tcPr marL="91439" marR="91439" marT="45725" marB="4572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sz="1800" b="1" dirty="0" smtClean="0">
                        <a:solidFill>
                          <a:schemeClr val="tx1"/>
                        </a:solidFill>
                        <a:latin typeface="VAGRounded-Light" panose="020B0400000000000000" pitchFamily="34" charset="0"/>
                        <a:cs typeface="Times New Roman" pitchFamily="18" charset="0"/>
                      </a:endParaRPr>
                    </a:p>
                    <a:p>
                      <a:r>
                        <a:rPr lang="en-US" sz="1800" b="1" dirty="0" smtClean="0">
                          <a:solidFill>
                            <a:schemeClr val="tx1"/>
                          </a:solidFill>
                          <a:latin typeface="VAGRounded-Light" panose="020B0400000000000000" pitchFamily="34" charset="0"/>
                          <a:cs typeface="Times New Roman" pitchFamily="18" charset="0"/>
                        </a:rPr>
                        <a:t>11</a:t>
                      </a:r>
                    </a:p>
                    <a:p>
                      <a:endParaRPr lang="en-US" sz="1800" b="1" dirty="0" smtClean="0">
                        <a:solidFill>
                          <a:schemeClr val="tx1"/>
                        </a:solidFill>
                        <a:latin typeface="VAGRounded-Light" panose="020B0400000000000000" pitchFamily="34" charset="0"/>
                        <a:cs typeface="Times New Roman" pitchFamily="18" charset="0"/>
                      </a:endParaRPr>
                    </a:p>
                    <a:p>
                      <a:r>
                        <a:rPr lang="en-US" sz="1800" b="1" dirty="0" smtClean="0">
                          <a:solidFill>
                            <a:schemeClr val="tx1"/>
                          </a:solidFill>
                          <a:latin typeface="VAGRounded-Light" panose="020B0400000000000000" pitchFamily="34" charset="0"/>
                          <a:cs typeface="Times New Roman" pitchFamily="18" charset="0"/>
                        </a:rPr>
                        <a:t>28</a:t>
                      </a:r>
                      <a:endParaRPr lang="en-US" sz="1800" b="1"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1800" b="1" dirty="0" smtClean="0">
                          <a:solidFill>
                            <a:schemeClr val="tx1"/>
                          </a:solidFill>
                          <a:latin typeface="VAGRounded-Light" panose="020B0400000000000000" pitchFamily="34" charset="0"/>
                          <a:cs typeface="Times New Roman" pitchFamily="18" charset="0"/>
                        </a:rPr>
                        <a:t>321</a:t>
                      </a:r>
                    </a:p>
                    <a:p>
                      <a:r>
                        <a:rPr lang="en-US" sz="1800" b="1" dirty="0" smtClean="0">
                          <a:solidFill>
                            <a:schemeClr val="tx1"/>
                          </a:solidFill>
                          <a:latin typeface="VAGRounded-Light" panose="020B0400000000000000" pitchFamily="34" charset="0"/>
                          <a:cs typeface="Times New Roman" pitchFamily="18" charset="0"/>
                        </a:rPr>
                        <a:t>47</a:t>
                      </a:r>
                    </a:p>
                    <a:p>
                      <a:endParaRPr lang="en-US" sz="1800" b="1" dirty="0" smtClean="0">
                        <a:solidFill>
                          <a:schemeClr val="tx1"/>
                        </a:solidFill>
                        <a:latin typeface="VAGRounded-Light" panose="020B0400000000000000" pitchFamily="34" charset="0"/>
                        <a:cs typeface="Times New Roman" pitchFamily="18" charset="0"/>
                      </a:endParaRPr>
                    </a:p>
                    <a:p>
                      <a:r>
                        <a:rPr lang="en-US" sz="1800" b="1" dirty="0" smtClean="0">
                          <a:solidFill>
                            <a:schemeClr val="tx1"/>
                          </a:solidFill>
                          <a:latin typeface="VAGRounded-Light" panose="020B0400000000000000" pitchFamily="34" charset="0"/>
                          <a:cs typeface="Times New Roman" pitchFamily="18" charset="0"/>
                        </a:rPr>
                        <a:t>563</a:t>
                      </a: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1800" b="1" dirty="0" smtClean="0">
                          <a:solidFill>
                            <a:schemeClr val="tx1"/>
                          </a:solidFill>
                          <a:latin typeface="VAGRounded-Light" panose="020B0400000000000000" pitchFamily="34" charset="0"/>
                          <a:cs typeface="Times New Roman" pitchFamily="18" charset="0"/>
                        </a:rPr>
                        <a:t>8,074</a:t>
                      </a:r>
                    </a:p>
                    <a:p>
                      <a:r>
                        <a:rPr lang="en-US" sz="1800" b="1" dirty="0" smtClean="0">
                          <a:solidFill>
                            <a:schemeClr val="tx1"/>
                          </a:solidFill>
                          <a:latin typeface="VAGRounded-Light" panose="020B0400000000000000" pitchFamily="34" charset="0"/>
                          <a:cs typeface="Times New Roman" pitchFamily="18" charset="0"/>
                        </a:rPr>
                        <a:t>1,094</a:t>
                      </a:r>
                    </a:p>
                    <a:p>
                      <a:endParaRPr lang="en-US" sz="1800" b="1" dirty="0" smtClean="0">
                        <a:solidFill>
                          <a:schemeClr val="tx1"/>
                        </a:solidFill>
                        <a:latin typeface="VAGRounded-Light" panose="020B0400000000000000" pitchFamily="34" charset="0"/>
                        <a:cs typeface="Times New Roman" pitchFamily="18" charset="0"/>
                      </a:endParaRPr>
                    </a:p>
                    <a:p>
                      <a:r>
                        <a:rPr lang="en-US" sz="1800" b="1" dirty="0" smtClean="0">
                          <a:solidFill>
                            <a:schemeClr val="tx1"/>
                          </a:solidFill>
                          <a:latin typeface="VAGRounded-Light" panose="020B0400000000000000" pitchFamily="34" charset="0"/>
                          <a:cs typeface="Times New Roman" pitchFamily="18" charset="0"/>
                        </a:rPr>
                        <a:t>14,367</a:t>
                      </a:r>
                      <a:endParaRPr lang="en-US" sz="1800" b="1"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1800" b="1" dirty="0" smtClean="0">
                          <a:solidFill>
                            <a:schemeClr val="tx1"/>
                          </a:solidFill>
                          <a:latin typeface="VAGRounded-Light" panose="020B0400000000000000" pitchFamily="34" charset="0"/>
                          <a:cs typeface="Times New Roman" pitchFamily="18" charset="0"/>
                        </a:rPr>
                        <a:t>990 (13%)</a:t>
                      </a:r>
                    </a:p>
                    <a:p>
                      <a:r>
                        <a:rPr lang="en-US" sz="1800" b="1" dirty="0" smtClean="0">
                          <a:solidFill>
                            <a:schemeClr val="tx1"/>
                          </a:solidFill>
                          <a:latin typeface="VAGRounded-Light" panose="020B0400000000000000" pitchFamily="34" charset="0"/>
                          <a:cs typeface="Times New Roman" pitchFamily="18" charset="0"/>
                        </a:rPr>
                        <a:t>660 (60%)</a:t>
                      </a:r>
                    </a:p>
                    <a:p>
                      <a:endParaRPr lang="en-US" sz="1800" b="1" dirty="0" smtClean="0">
                        <a:solidFill>
                          <a:schemeClr val="tx1"/>
                        </a:solidFill>
                        <a:latin typeface="VAGRounded-Light" panose="020B0400000000000000" pitchFamily="34" charset="0"/>
                        <a:cs typeface="Times New Roman" pitchFamily="18" charset="0"/>
                      </a:endParaRPr>
                    </a:p>
                    <a:p>
                      <a:r>
                        <a:rPr lang="en-US" sz="1800" b="1" dirty="0" smtClean="0">
                          <a:solidFill>
                            <a:schemeClr val="tx1"/>
                          </a:solidFill>
                          <a:latin typeface="VAGRounded-Light" panose="020B0400000000000000" pitchFamily="34" charset="0"/>
                          <a:cs typeface="Times New Roman" pitchFamily="18" charset="0"/>
                        </a:rPr>
                        <a:t>6,110 (42.5%)</a:t>
                      </a:r>
                      <a:endParaRPr lang="en-US" sz="1800" b="1" dirty="0">
                        <a:solidFill>
                          <a:schemeClr val="tx1"/>
                        </a:solidFill>
                        <a:latin typeface="VAGRounded-Light" panose="020B0400000000000000" pitchFamily="34" charset="0"/>
                        <a:cs typeface="Times New Roman" pitchFamily="18" charset="0"/>
                      </a:endParaRPr>
                    </a:p>
                  </a:txBody>
                  <a:tcPr marL="91439" marR="91439" marT="45725" marB="4572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r>
            </a:tbl>
          </a:graphicData>
        </a:graphic>
      </p:graphicFrame>
      <p:sp>
        <p:nvSpPr>
          <p:cNvPr id="6" name="Title 2"/>
          <p:cNvSpPr txBox="1">
            <a:spLocks/>
          </p:cNvSpPr>
          <p:nvPr/>
        </p:nvSpPr>
        <p:spPr>
          <a:xfrm>
            <a:off x="0" y="471165"/>
            <a:ext cx="9144000" cy="610280"/>
          </a:xfrm>
          <a:prstGeom prst="rect">
            <a:avLst/>
          </a:prstGeom>
          <a:solidFill>
            <a:srgbClr val="C00000">
              <a:alpha val="90000"/>
            </a:srgbClr>
          </a:solidFill>
        </p:spPr>
        <p:txBody>
          <a:bodyPr vert="horz" rtlCol="0" anchor="ctr">
            <a:normAutofit lnSpcReduction="10000"/>
            <a:scene3d>
              <a:camera prst="orthographicFront"/>
              <a:lightRig rig="soft" dir="t"/>
            </a:scene3d>
            <a:sp3d prstMaterial="softEdge">
              <a:bevelT w="25400" h="25400"/>
            </a:sp3d>
          </a:bodyPr>
          <a:lstStyle/>
          <a:p>
            <a:pPr lvl="0">
              <a:spcBef>
                <a:spcPct val="0"/>
              </a:spcBef>
              <a:defRPr/>
            </a:pPr>
            <a:r>
              <a:rPr lang="en-GB" sz="3600" b="1" dirty="0">
                <a:solidFill>
                  <a:schemeClr val="bg1"/>
                </a:solidFill>
                <a:latin typeface="VAG Round" pitchFamily="82" charset="0"/>
                <a:ea typeface="+mj-ea"/>
                <a:cs typeface="Arial" pitchFamily="34" charset="0"/>
              </a:rPr>
              <a:t>Reached (Year 1 &amp; 2</a:t>
            </a:r>
            <a:r>
              <a:rPr lang="en-GB" sz="3600" b="1" dirty="0" smtClean="0">
                <a:solidFill>
                  <a:schemeClr val="bg1"/>
                </a:solidFill>
                <a:effectLst>
                  <a:outerShdw blurRad="31750" dist="25400" dir="5400000" algn="tl" rotWithShape="0">
                    <a:srgbClr val="000000">
                      <a:alpha val="25000"/>
                    </a:srgbClr>
                  </a:outerShdw>
                </a:effectLst>
                <a:latin typeface="VAG Round" pitchFamily="82" charset="0"/>
                <a:ea typeface="+mj-ea"/>
                <a:cs typeface="Arial" pitchFamily="34" charset="0"/>
              </a:rPr>
              <a:t>)</a:t>
            </a:r>
            <a:endParaRPr lang="en-GB" sz="3600" b="1" dirty="0">
              <a:solidFill>
                <a:schemeClr val="bg1"/>
              </a:solidFill>
              <a:effectLst>
                <a:outerShdw blurRad="31750" dist="25400" dir="5400000" algn="tl" rotWithShape="0">
                  <a:srgbClr val="000000">
                    <a:alpha val="25000"/>
                  </a:srgbClr>
                </a:outerShdw>
              </a:effectLst>
              <a:latin typeface="VAG Round" pitchFamily="82" charset="0"/>
              <a:ea typeface="+mj-ea"/>
              <a:cs typeface="Arial" pitchFamily="34" charset="0"/>
            </a:endParaRPr>
          </a:p>
        </p:txBody>
      </p:sp>
    </p:spTree>
    <p:extLst>
      <p:ext uri="{BB962C8B-B14F-4D97-AF65-F5344CB8AC3E}">
        <p14:creationId xmlns:p14="http://schemas.microsoft.com/office/powerpoint/2010/main" val="33842248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Photo Gallery\Office\EC launching meeting\DSC_554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137"/>
            <a:ext cx="10472325" cy="701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5638800"/>
            <a:ext cx="5562600" cy="646331"/>
          </a:xfrm>
          <a:prstGeom prst="rect">
            <a:avLst/>
          </a:prstGeom>
          <a:solidFill>
            <a:srgbClr val="F04627">
              <a:alpha val="84000"/>
            </a:srgbClr>
          </a:solidFill>
        </p:spPr>
        <p:txBody>
          <a:bodyPr wrap="square" rtlCol="0">
            <a:spAutoFit/>
          </a:bodyPr>
          <a:lstStyle/>
          <a:p>
            <a:pPr algn="r"/>
            <a:r>
              <a:rPr lang="en-US" sz="3600" b="1" dirty="0" smtClean="0">
                <a:solidFill>
                  <a:schemeClr val="bg1"/>
                </a:solidFill>
                <a:latin typeface="VAG Round"/>
              </a:rPr>
              <a:t>Launch Meeting</a:t>
            </a:r>
            <a:endParaRPr lang="en-US" sz="3600" b="1" dirty="0">
              <a:solidFill>
                <a:schemeClr val="bg1"/>
              </a:solidFill>
              <a:latin typeface="VAG Round"/>
            </a:endParaRPr>
          </a:p>
        </p:txBody>
      </p:sp>
    </p:spTree>
    <p:extLst>
      <p:ext uri="{BB962C8B-B14F-4D97-AF65-F5344CB8AC3E}">
        <p14:creationId xmlns:p14="http://schemas.microsoft.com/office/powerpoint/2010/main" val="234420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endParaRPr lang="en-US" dirty="0"/>
          </a:p>
        </p:txBody>
      </p:sp>
      <p:pic>
        <p:nvPicPr>
          <p:cNvPr id="19458" name="Picture 2" descr="E:\Photo Gallery\Office\ANEP\Rupandehi District ANEP photos\DSC_024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0"/>
            <a:ext cx="10713113" cy="70956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5602069"/>
            <a:ext cx="9372600" cy="646331"/>
          </a:xfrm>
          <a:prstGeom prst="rect">
            <a:avLst/>
          </a:prstGeom>
          <a:solidFill>
            <a:srgbClr val="F04627">
              <a:alpha val="84000"/>
            </a:srgbClr>
          </a:solidFill>
        </p:spPr>
        <p:txBody>
          <a:bodyPr wrap="square" rtlCol="0">
            <a:spAutoFit/>
          </a:bodyPr>
          <a:lstStyle/>
          <a:p>
            <a:pPr algn="r"/>
            <a:r>
              <a:rPr lang="en-US" sz="3600" b="1" dirty="0" smtClean="0">
                <a:solidFill>
                  <a:schemeClr val="bg1"/>
                </a:solidFill>
                <a:latin typeface="VAG Round"/>
              </a:rPr>
              <a:t>New </a:t>
            </a:r>
            <a:r>
              <a:rPr lang="en-US" sz="3600" b="1" dirty="0" err="1">
                <a:solidFill>
                  <a:schemeClr val="bg1"/>
                </a:solidFill>
                <a:latin typeface="VAG Round"/>
              </a:rPr>
              <a:t>Thapa</a:t>
            </a:r>
            <a:r>
              <a:rPr lang="en-US" sz="3600" b="1" dirty="0">
                <a:solidFill>
                  <a:schemeClr val="bg1"/>
                </a:solidFill>
                <a:latin typeface="VAG Round"/>
              </a:rPr>
              <a:t> </a:t>
            </a:r>
            <a:r>
              <a:rPr lang="en-US" sz="3600" b="1" dirty="0" smtClean="0">
                <a:solidFill>
                  <a:schemeClr val="bg1"/>
                </a:solidFill>
                <a:latin typeface="VAG Round"/>
              </a:rPr>
              <a:t>Engineering, </a:t>
            </a:r>
            <a:r>
              <a:rPr lang="en-US" sz="3600" b="1" dirty="0" err="1">
                <a:solidFill>
                  <a:schemeClr val="bg1"/>
                </a:solidFill>
                <a:latin typeface="VAG Round"/>
              </a:rPr>
              <a:t>Bhairahawa</a:t>
            </a:r>
            <a:endParaRPr lang="en-US" sz="3600" b="1" dirty="0">
              <a:solidFill>
                <a:schemeClr val="bg1"/>
              </a:solidFill>
              <a:latin typeface="VAG Round"/>
            </a:endParaRPr>
          </a:p>
        </p:txBody>
      </p:sp>
    </p:spTree>
    <p:extLst>
      <p:ext uri="{BB962C8B-B14F-4D97-AF65-F5344CB8AC3E}">
        <p14:creationId xmlns:p14="http://schemas.microsoft.com/office/powerpoint/2010/main" val="279867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200" b="1" dirty="0">
              <a:latin typeface="Times New Roman" pitchFamily="18" charset="0"/>
              <a:cs typeface="Times New Roman" pitchFamily="18" charset="0"/>
            </a:endParaRPr>
          </a:p>
        </p:txBody>
      </p:sp>
      <p:pic>
        <p:nvPicPr>
          <p:cNvPr id="12290" name="Picture 2" descr="E:\Photo Gallery\Office\ANEP\ANEp field visit Jan 2013\Photo with caption\Micro Irrigation Technology installation Devgaun, Mahuwari, Nawalparasi.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0"/>
            <a:ext cx="10584328" cy="701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3200" y="5522893"/>
            <a:ext cx="10134600" cy="954107"/>
          </a:xfrm>
          <a:prstGeom prst="rect">
            <a:avLst/>
          </a:prstGeom>
          <a:solidFill>
            <a:srgbClr val="F04627">
              <a:alpha val="84000"/>
            </a:srgbClr>
          </a:solidFill>
        </p:spPr>
        <p:txBody>
          <a:bodyPr wrap="square" rtlCol="0">
            <a:spAutoFit/>
          </a:bodyPr>
          <a:lstStyle/>
          <a:p>
            <a:pPr algn="r"/>
            <a:r>
              <a:rPr lang="en-US" sz="3600" b="1" dirty="0" smtClean="0">
                <a:solidFill>
                  <a:schemeClr val="bg1"/>
                </a:solidFill>
                <a:latin typeface="VAG Round"/>
              </a:rPr>
              <a:t>Micro </a:t>
            </a:r>
            <a:r>
              <a:rPr lang="en-US" sz="3600" b="1" dirty="0">
                <a:solidFill>
                  <a:schemeClr val="bg1"/>
                </a:solidFill>
                <a:latin typeface="VAG Round"/>
              </a:rPr>
              <a:t>Irrigation Technology installation </a:t>
            </a:r>
            <a:endParaRPr lang="en-US" sz="3600" b="1" dirty="0" smtClean="0">
              <a:solidFill>
                <a:schemeClr val="bg1"/>
              </a:solidFill>
              <a:latin typeface="VAG Round"/>
            </a:endParaRPr>
          </a:p>
          <a:p>
            <a:pPr algn="r"/>
            <a:r>
              <a:rPr lang="en-US" sz="2000" b="1" dirty="0" err="1" smtClean="0">
                <a:solidFill>
                  <a:schemeClr val="bg1"/>
                </a:solidFill>
                <a:latin typeface="VAG Round"/>
              </a:rPr>
              <a:t>Devgaun</a:t>
            </a:r>
            <a:r>
              <a:rPr lang="en-US" sz="2000" b="1" dirty="0">
                <a:solidFill>
                  <a:schemeClr val="bg1"/>
                </a:solidFill>
                <a:latin typeface="VAG Round"/>
              </a:rPr>
              <a:t>, </a:t>
            </a:r>
            <a:r>
              <a:rPr lang="en-US" sz="2000" b="1" dirty="0" err="1">
                <a:solidFill>
                  <a:schemeClr val="bg1"/>
                </a:solidFill>
                <a:latin typeface="VAG Round"/>
              </a:rPr>
              <a:t>Mahuwari</a:t>
            </a:r>
            <a:r>
              <a:rPr lang="en-US" sz="2000" b="1" dirty="0">
                <a:solidFill>
                  <a:schemeClr val="bg1"/>
                </a:solidFill>
                <a:latin typeface="VAG Round"/>
              </a:rPr>
              <a:t>, </a:t>
            </a:r>
            <a:r>
              <a:rPr lang="en-US" sz="2000" b="1" dirty="0" err="1">
                <a:solidFill>
                  <a:schemeClr val="bg1"/>
                </a:solidFill>
                <a:latin typeface="VAG Round"/>
              </a:rPr>
              <a:t>Nawalparasi</a:t>
            </a:r>
            <a:endParaRPr lang="en-US" sz="2000" b="1" dirty="0">
              <a:solidFill>
                <a:schemeClr val="bg1"/>
              </a:solidFill>
              <a:latin typeface="VAG Round"/>
            </a:endParaRPr>
          </a:p>
        </p:txBody>
      </p:sp>
    </p:spTree>
    <p:extLst>
      <p:ext uri="{BB962C8B-B14F-4D97-AF65-F5344CB8AC3E}">
        <p14:creationId xmlns:p14="http://schemas.microsoft.com/office/powerpoint/2010/main" val="19464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152400"/>
            <a:ext cx="7772400" cy="1107996"/>
          </a:xfrm>
          <a:prstGeom prst="rect">
            <a:avLst/>
          </a:prstGeom>
          <a:noFill/>
        </p:spPr>
        <p:txBody>
          <a:bodyPr wrap="square" rtlCol="0">
            <a:spAutoFit/>
          </a:bodyPr>
          <a:lstStyle/>
          <a:p>
            <a:pPr algn="r"/>
            <a:r>
              <a:rPr lang="en-US" sz="6600" b="1" dirty="0" smtClean="0">
                <a:solidFill>
                  <a:srgbClr val="7F7F7F"/>
                </a:solidFill>
                <a:latin typeface="VAG Round"/>
              </a:rPr>
              <a:t>Nutrition &amp; Health  </a:t>
            </a:r>
            <a:r>
              <a:rPr lang="en-US" sz="3200" b="1" dirty="0" smtClean="0">
                <a:solidFill>
                  <a:srgbClr val="7F7F7F"/>
                </a:solidFill>
                <a:latin typeface="VAG Round"/>
              </a:rPr>
              <a:t>activities</a:t>
            </a:r>
            <a:endParaRPr lang="en-US" sz="3200" b="1" dirty="0">
              <a:solidFill>
                <a:srgbClr val="7F7F7F"/>
              </a:solidFill>
              <a:latin typeface="VAG Round"/>
            </a:endParaRPr>
          </a:p>
        </p:txBody>
      </p:sp>
      <p:pic>
        <p:nvPicPr>
          <p:cNvPr id="3074" name="Picture 2" descr="http://ide-uk.smugmug.com/Photos/Nepal/Nepal-Nutrition-Education/i-gVXLQJ2/0/L/20121003_Nepal_4827-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12796"/>
            <a:ext cx="9296400" cy="620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3261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211540"/>
            <a:ext cx="6341660" cy="1107996"/>
          </a:xfrm>
          <a:prstGeom prst="rect">
            <a:avLst/>
          </a:prstGeom>
          <a:noFill/>
        </p:spPr>
        <p:txBody>
          <a:bodyPr wrap="square" rtlCol="0">
            <a:spAutoFit/>
          </a:bodyPr>
          <a:lstStyle/>
          <a:p>
            <a:pPr algn="r"/>
            <a:r>
              <a:rPr lang="en-US" sz="6600" b="1" dirty="0" smtClean="0">
                <a:solidFill>
                  <a:srgbClr val="7F7F7F"/>
                </a:solidFill>
                <a:latin typeface="VAG Round"/>
              </a:rPr>
              <a:t>Vegetable </a:t>
            </a:r>
            <a:r>
              <a:rPr lang="en-US" sz="3200" b="1" dirty="0" smtClean="0">
                <a:solidFill>
                  <a:srgbClr val="7F7F7F"/>
                </a:solidFill>
                <a:latin typeface="VAG Round"/>
              </a:rPr>
              <a:t>activities</a:t>
            </a:r>
            <a:endParaRPr lang="en-US" sz="3200" b="1" dirty="0">
              <a:solidFill>
                <a:srgbClr val="7F7F7F"/>
              </a:solidFill>
              <a:latin typeface="VAG Round"/>
            </a:endParaRPr>
          </a:p>
        </p:txBody>
      </p:sp>
      <p:pic>
        <p:nvPicPr>
          <p:cNvPr id="8194" name="Picture 2" descr="C:\Users\Volunteer\Desktop\Pictures\New folder\Highlights-in-Nepal.jpg"/>
          <p:cNvPicPr>
            <a:picLocks noChangeAspect="1" noChangeArrowheads="1"/>
          </p:cNvPicPr>
          <p:nvPr/>
        </p:nvPicPr>
        <p:blipFill rotWithShape="1">
          <a:blip r:embed="rId3">
            <a:extLst>
              <a:ext uri="{28A0092B-C50C-407E-A947-70E740481C1C}">
                <a14:useLocalDpi xmlns:a14="http://schemas.microsoft.com/office/drawing/2010/main" val="0"/>
              </a:ext>
            </a:extLst>
          </a:blip>
          <a:srcRect t="15576"/>
          <a:stretch/>
        </p:blipFill>
        <p:spPr bwMode="auto">
          <a:xfrm>
            <a:off x="-63832" y="1440976"/>
            <a:ext cx="9207832" cy="5493224"/>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E:\Photo Gallery\Office\ANEP\Oct 2013\DSC_1023.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3832" y="1377002"/>
            <a:ext cx="9144000" cy="6054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6224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200" b="1" dirty="0">
              <a:latin typeface="Times New Roman" pitchFamily="18" charset="0"/>
              <a:cs typeface="Times New Roman" pitchFamily="18" charset="0"/>
            </a:endParaRPr>
          </a:p>
        </p:txBody>
      </p:sp>
      <p:pic>
        <p:nvPicPr>
          <p:cNvPr id="4098" name="Picture 2" descr="C:\Users\Rakesh\Desktop\Fish\DSC_0997.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76200"/>
            <a:ext cx="10699375" cy="708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67200" y="228599"/>
            <a:ext cx="4876800" cy="1508105"/>
          </a:xfrm>
          <a:prstGeom prst="rect">
            <a:avLst/>
          </a:prstGeom>
          <a:solidFill>
            <a:srgbClr val="F04627">
              <a:alpha val="84000"/>
            </a:srgbClr>
          </a:solidFill>
        </p:spPr>
        <p:txBody>
          <a:bodyPr wrap="square" rtlCol="0">
            <a:spAutoFit/>
          </a:bodyPr>
          <a:lstStyle/>
          <a:p>
            <a:pPr algn="r"/>
            <a:r>
              <a:rPr lang="en-US" sz="3600" b="1" dirty="0" smtClean="0">
                <a:solidFill>
                  <a:schemeClr val="bg1"/>
                </a:solidFill>
                <a:latin typeface="VAG Round"/>
              </a:rPr>
              <a:t>Vegetable </a:t>
            </a:r>
            <a:r>
              <a:rPr lang="en-US" sz="3600" b="1" dirty="0">
                <a:solidFill>
                  <a:schemeClr val="bg1"/>
                </a:solidFill>
                <a:latin typeface="VAG Round"/>
              </a:rPr>
              <a:t>farm with treadle pump </a:t>
            </a:r>
            <a:endParaRPr lang="en-US" sz="3600" b="1" dirty="0" smtClean="0">
              <a:solidFill>
                <a:schemeClr val="bg1"/>
              </a:solidFill>
              <a:latin typeface="VAG Round"/>
            </a:endParaRPr>
          </a:p>
          <a:p>
            <a:pPr algn="r"/>
            <a:r>
              <a:rPr lang="en-US" sz="2000" b="1" dirty="0">
                <a:solidFill>
                  <a:schemeClr val="bg1"/>
                </a:solidFill>
                <a:latin typeface="VAG Round"/>
              </a:rPr>
              <a:t>Devgaun-3, </a:t>
            </a:r>
            <a:r>
              <a:rPr lang="en-US" sz="2000" b="1" dirty="0" err="1">
                <a:solidFill>
                  <a:schemeClr val="bg1"/>
                </a:solidFill>
                <a:latin typeface="VAG Round"/>
              </a:rPr>
              <a:t>Phulbariya</a:t>
            </a:r>
            <a:r>
              <a:rPr lang="en-US" sz="2000" b="1" dirty="0">
                <a:solidFill>
                  <a:schemeClr val="bg1"/>
                </a:solidFill>
                <a:latin typeface="VAG Round"/>
              </a:rPr>
              <a:t>, </a:t>
            </a:r>
            <a:r>
              <a:rPr lang="en-US" sz="2000" b="1" dirty="0" err="1" smtClean="0">
                <a:solidFill>
                  <a:schemeClr val="bg1"/>
                </a:solidFill>
                <a:latin typeface="VAG Round"/>
              </a:rPr>
              <a:t>Nawalparasi</a:t>
            </a:r>
            <a:endParaRPr lang="en-US" sz="2000" b="1" dirty="0">
              <a:solidFill>
                <a:schemeClr val="bg1"/>
              </a:solidFill>
              <a:latin typeface="VAG Round"/>
            </a:endParaRPr>
          </a:p>
        </p:txBody>
      </p:sp>
    </p:spTree>
    <p:extLst>
      <p:ext uri="{BB962C8B-B14F-4D97-AF65-F5344CB8AC3E}">
        <p14:creationId xmlns:p14="http://schemas.microsoft.com/office/powerpoint/2010/main" val="170716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060" y="211540"/>
            <a:ext cx="4970060" cy="1107996"/>
          </a:xfrm>
          <a:prstGeom prst="rect">
            <a:avLst/>
          </a:prstGeom>
          <a:noFill/>
        </p:spPr>
        <p:txBody>
          <a:bodyPr wrap="square" rtlCol="0">
            <a:spAutoFit/>
          </a:bodyPr>
          <a:lstStyle/>
          <a:p>
            <a:pPr algn="r"/>
            <a:r>
              <a:rPr lang="en-US" sz="6600" b="1" dirty="0" smtClean="0">
                <a:solidFill>
                  <a:srgbClr val="7F7F7F"/>
                </a:solidFill>
                <a:latin typeface="VAG Round"/>
              </a:rPr>
              <a:t>Cereal </a:t>
            </a:r>
            <a:r>
              <a:rPr lang="en-US" sz="3200" b="1" dirty="0" smtClean="0">
                <a:solidFill>
                  <a:srgbClr val="7F7F7F"/>
                </a:solidFill>
                <a:latin typeface="VAG Round"/>
              </a:rPr>
              <a:t>activities</a:t>
            </a:r>
            <a:endParaRPr lang="en-US" sz="3200" b="1" dirty="0">
              <a:solidFill>
                <a:srgbClr val="7F7F7F"/>
              </a:solidFill>
              <a:latin typeface="VAG Round"/>
            </a:endParaRPr>
          </a:p>
        </p:txBody>
      </p:sp>
      <p:pic>
        <p:nvPicPr>
          <p:cNvPr id="9218" name="Picture 2" descr="C:\Users\Volunteer\Desktop\Pictures\New folder\Highlights-in-Nepal2.jpg"/>
          <p:cNvPicPr>
            <a:picLocks noChangeAspect="1" noChangeArrowheads="1"/>
          </p:cNvPicPr>
          <p:nvPr/>
        </p:nvPicPr>
        <p:blipFill rotWithShape="1">
          <a:blip r:embed="rId3">
            <a:extLst>
              <a:ext uri="{28A0092B-C50C-407E-A947-70E740481C1C}">
                <a14:useLocalDpi xmlns:a14="http://schemas.microsoft.com/office/drawing/2010/main" val="0"/>
              </a:ext>
            </a:extLst>
          </a:blip>
          <a:srcRect t="18217"/>
          <a:stretch/>
        </p:blipFill>
        <p:spPr bwMode="auto">
          <a:xfrm>
            <a:off x="-71671" y="1355930"/>
            <a:ext cx="9520471" cy="550207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endParaRPr lang="en-GB"/>
          </a:p>
        </p:txBody>
      </p:sp>
    </p:spTree>
    <p:extLst>
      <p:ext uri="{BB962C8B-B14F-4D97-AF65-F5344CB8AC3E}">
        <p14:creationId xmlns:p14="http://schemas.microsoft.com/office/powerpoint/2010/main" val="16316700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prstClr val="black"/>
              <a:schemeClr val="tx2">
                <a:tint val="45000"/>
                <a:satMod val="400000"/>
              </a:schemeClr>
            </a:duotone>
            <a:alphaModFix amt="18000"/>
          </a:blip>
          <a:srcRect l="12831" r="10186"/>
          <a:stretch>
            <a:fillRect/>
          </a:stretch>
        </p:blipFill>
        <p:spPr>
          <a:xfrm>
            <a:off x="0" y="0"/>
            <a:ext cx="9144000" cy="6857999"/>
          </a:xfrm>
          <a:prstGeom prst="rect">
            <a:avLst/>
          </a:prstGeom>
        </p:spPr>
      </p:pic>
      <p:sp>
        <p:nvSpPr>
          <p:cNvPr id="5" name="TextBox 4"/>
          <p:cNvSpPr txBox="1"/>
          <p:nvPr/>
        </p:nvSpPr>
        <p:spPr>
          <a:xfrm>
            <a:off x="262759" y="1576893"/>
            <a:ext cx="7696200" cy="584775"/>
          </a:xfrm>
          <a:prstGeom prst="rect">
            <a:avLst/>
          </a:prstGeom>
          <a:noFill/>
        </p:spPr>
        <p:txBody>
          <a:bodyPr wrap="square" rtlCol="0">
            <a:spAutoFit/>
          </a:bodyPr>
          <a:lstStyle/>
          <a:p>
            <a:r>
              <a:rPr lang="en-GB" sz="3200" dirty="0" smtClean="0">
                <a:solidFill>
                  <a:srgbClr val="F04627"/>
                </a:solidFill>
                <a:latin typeface="VAGRounded BT" panose="020F0702020204020204" pitchFamily="34" charset="0"/>
                <a:cs typeface="Arial" pitchFamily="34" charset="0"/>
              </a:rPr>
              <a:t>International Development Enterprises</a:t>
            </a:r>
          </a:p>
        </p:txBody>
      </p:sp>
      <p:sp>
        <p:nvSpPr>
          <p:cNvPr id="7" name="Rectangle 6"/>
          <p:cNvSpPr/>
          <p:nvPr/>
        </p:nvSpPr>
        <p:spPr>
          <a:xfrm>
            <a:off x="3429001" y="2286000"/>
            <a:ext cx="4800600" cy="3693319"/>
          </a:xfrm>
          <a:prstGeom prst="rect">
            <a:avLst/>
          </a:prstGeom>
        </p:spPr>
        <p:txBody>
          <a:bodyPr wrap="square">
            <a:spAutoFit/>
          </a:bodyPr>
          <a:lstStyle/>
          <a:p>
            <a:pPr algn="just"/>
            <a:r>
              <a:rPr lang="en-US" dirty="0" smtClean="0">
                <a:latin typeface="Arial Black" pitchFamily="34" charset="0"/>
                <a:cs typeface="Arial" pitchFamily="34" charset="0"/>
              </a:rPr>
              <a:t>Mission to </a:t>
            </a:r>
            <a:r>
              <a:rPr lang="en-GB" dirty="0" smtClean="0">
                <a:latin typeface="Arial Black" pitchFamily="34" charset="0"/>
                <a:cs typeface="Arial" pitchFamily="34" charset="0"/>
              </a:rPr>
              <a:t>create income and livelihood opportunities for poor rural households.</a:t>
            </a:r>
          </a:p>
          <a:p>
            <a:pPr algn="just"/>
            <a:endParaRPr lang="en-GB" dirty="0" smtClean="0">
              <a:latin typeface="Arial Black" pitchFamily="34" charset="0"/>
              <a:cs typeface="Arial" pitchFamily="34" charset="0"/>
            </a:endParaRPr>
          </a:p>
          <a:p>
            <a:pPr algn="just"/>
            <a:r>
              <a:rPr lang="en-GB" dirty="0" smtClean="0">
                <a:latin typeface="Arial Black" pitchFamily="34" charset="0"/>
                <a:cs typeface="Arial" pitchFamily="34" charset="0"/>
              </a:rPr>
              <a:t>iDE is focusing on:</a:t>
            </a:r>
          </a:p>
          <a:p>
            <a:pPr algn="just">
              <a:buFontTx/>
              <a:buChar char="-"/>
            </a:pPr>
            <a:r>
              <a:rPr lang="en-GB" dirty="0" smtClean="0">
                <a:latin typeface="Arial Black" pitchFamily="34" charset="0"/>
                <a:cs typeface="Arial" pitchFamily="34" charset="0"/>
              </a:rPr>
              <a:t> Product design and innovation </a:t>
            </a:r>
          </a:p>
          <a:p>
            <a:pPr algn="just">
              <a:buFontTx/>
              <a:buChar char="-"/>
            </a:pPr>
            <a:r>
              <a:rPr lang="en-GB" dirty="0" smtClean="0">
                <a:latin typeface="Arial Black" pitchFamily="34" charset="0"/>
                <a:cs typeface="Arial" pitchFamily="34" charset="0"/>
              </a:rPr>
              <a:t> Technology commercialisation</a:t>
            </a:r>
          </a:p>
          <a:p>
            <a:pPr algn="just">
              <a:buFontTx/>
              <a:buChar char="-"/>
            </a:pPr>
            <a:r>
              <a:rPr lang="en-GB" dirty="0" smtClean="0">
                <a:latin typeface="Arial Black" pitchFamily="34" charset="0"/>
                <a:cs typeface="Arial" pitchFamily="34" charset="0"/>
              </a:rPr>
              <a:t> Market systems development</a:t>
            </a:r>
          </a:p>
          <a:p>
            <a:pPr algn="just">
              <a:buFontTx/>
              <a:buChar char="-"/>
            </a:pPr>
            <a:endParaRPr lang="en-GB" dirty="0" smtClean="0">
              <a:latin typeface="Arial Black" pitchFamily="34" charset="0"/>
              <a:cs typeface="Arial" pitchFamily="34" charset="0"/>
            </a:endParaRPr>
          </a:p>
          <a:p>
            <a:r>
              <a:rPr lang="en-GB" dirty="0" smtClean="0">
                <a:latin typeface="Arial Black" pitchFamily="34" charset="0"/>
                <a:cs typeface="Arial" pitchFamily="34" charset="0"/>
              </a:rPr>
              <a:t>Working in agriculture, water and sanitation, access to finance, and energy and environment.</a:t>
            </a:r>
            <a:endParaRPr lang="en-GB" dirty="0" smtClean="0">
              <a:latin typeface="Arial" pitchFamily="34" charset="0"/>
              <a:cs typeface="Arial" pitchFamily="34" charset="0"/>
            </a:endParaRPr>
          </a:p>
          <a:p>
            <a:pPr algn="just">
              <a:buFontTx/>
              <a:buChar char="-"/>
            </a:pPr>
            <a:endParaRPr lang="es-ES" dirty="0">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958742296"/>
              </p:ext>
            </p:extLst>
          </p:nvPr>
        </p:nvGraphicFramePr>
        <p:xfrm>
          <a:off x="262759" y="2161668"/>
          <a:ext cx="2590800" cy="5029200"/>
        </p:xfrm>
        <a:graphic>
          <a:graphicData uri="http://schemas.openxmlformats.org/drawingml/2006/table">
            <a:tbl>
              <a:tblPr firstRow="1" bandRow="1">
                <a:tableStyleId>{5C22544A-7EE6-4342-B048-85BDC9FD1C3A}</a:tableStyleId>
              </a:tblPr>
              <a:tblGrid>
                <a:gridCol w="2590800"/>
              </a:tblGrid>
              <a:tr h="5029200">
                <a:tc>
                  <a:txBody>
                    <a:bodyPr/>
                    <a:lstStyle/>
                    <a:p>
                      <a:pPr marL="285750" indent="-285750">
                        <a:spcAft>
                          <a:spcPts val="600"/>
                        </a:spcAft>
                        <a:buFont typeface="Arial"/>
                        <a:buChar char="•"/>
                      </a:pPr>
                      <a:r>
                        <a:rPr lang="en-US" sz="1200" b="0" kern="1200" dirty="0" smtClean="0">
                          <a:solidFill>
                            <a:schemeClr val="tx1"/>
                          </a:solidFill>
                          <a:effectLst/>
                          <a:latin typeface="Arial Rounded MT Bold"/>
                          <a:ea typeface="+mn-ea"/>
                          <a:cs typeface="Arial Rounded MT Bold"/>
                        </a:rPr>
                        <a:t>Founded in 1982</a:t>
                      </a:r>
                    </a:p>
                    <a:p>
                      <a:pPr marL="285750" indent="-285750">
                        <a:spcAft>
                          <a:spcPts val="600"/>
                        </a:spcAft>
                        <a:buFont typeface="Arial"/>
                        <a:buChar char="•"/>
                      </a:pPr>
                      <a:r>
                        <a:rPr lang="en-US" sz="1200" b="0" kern="1200" dirty="0" smtClean="0">
                          <a:solidFill>
                            <a:schemeClr val="tx1"/>
                          </a:solidFill>
                          <a:effectLst/>
                          <a:latin typeface="Arial Rounded MT Bold"/>
                          <a:ea typeface="+mn-ea"/>
                          <a:cs typeface="Arial Rounded MT Bold"/>
                        </a:rPr>
                        <a:t>iDE currently operates 12</a:t>
                      </a:r>
                      <a:r>
                        <a:rPr lang="en-US" sz="1200" b="0" kern="1200" baseline="0" dirty="0" smtClean="0">
                          <a:solidFill>
                            <a:schemeClr val="tx1"/>
                          </a:solidFill>
                          <a:effectLst/>
                          <a:latin typeface="Arial Rounded MT Bold"/>
                          <a:ea typeface="+mn-ea"/>
                          <a:cs typeface="Arial Rounded MT Bold"/>
                        </a:rPr>
                        <a:t> </a:t>
                      </a:r>
                      <a:r>
                        <a:rPr lang="en-US" sz="1200" b="0" kern="1200" dirty="0" smtClean="0">
                          <a:solidFill>
                            <a:schemeClr val="tx1"/>
                          </a:solidFill>
                          <a:effectLst/>
                          <a:latin typeface="Arial Rounded MT Bold"/>
                          <a:ea typeface="+mn-ea"/>
                          <a:cs typeface="Arial Rounded MT Bold"/>
                        </a:rPr>
                        <a:t>country </a:t>
                      </a:r>
                      <a:r>
                        <a:rPr lang="en-US" sz="1200" b="0" kern="1200" dirty="0" err="1" smtClean="0">
                          <a:solidFill>
                            <a:schemeClr val="tx1"/>
                          </a:solidFill>
                          <a:effectLst/>
                          <a:latin typeface="Arial Rounded MT Bold"/>
                          <a:ea typeface="+mn-ea"/>
                          <a:cs typeface="Arial Rounded MT Bold"/>
                        </a:rPr>
                        <a:t>programmes</a:t>
                      </a:r>
                      <a:r>
                        <a:rPr lang="en-US" sz="1200" b="0" kern="1200" dirty="0" smtClean="0">
                          <a:solidFill>
                            <a:schemeClr val="tx1"/>
                          </a:solidFill>
                          <a:effectLst/>
                          <a:latin typeface="Arial Rounded MT Bold"/>
                          <a:ea typeface="+mn-ea"/>
                          <a:cs typeface="Arial Rounded MT Bold"/>
                        </a:rPr>
                        <a:t> in Asia, Africa, and Latin America</a:t>
                      </a:r>
                    </a:p>
                    <a:p>
                      <a:pPr marL="285750" indent="-285750">
                        <a:spcAft>
                          <a:spcPts val="600"/>
                        </a:spcAft>
                        <a:buFont typeface="Arial"/>
                        <a:buChar char="•"/>
                      </a:pPr>
                      <a:r>
                        <a:rPr lang="en-US" sz="1200" b="0" kern="1200" dirty="0" smtClean="0">
                          <a:solidFill>
                            <a:schemeClr val="tx1"/>
                          </a:solidFill>
                          <a:effectLst/>
                          <a:latin typeface="Arial Rounded MT Bold"/>
                          <a:ea typeface="+mn-ea"/>
                          <a:cs typeface="Arial Rounded MT Bold"/>
                        </a:rPr>
                        <a:t>Delivered more than 250 projects in market and private sector developed valued at over $150 million in over 20 countries worldwide </a:t>
                      </a:r>
                    </a:p>
                    <a:p>
                      <a:pPr marL="285750" indent="-285750">
                        <a:spcAft>
                          <a:spcPts val="600"/>
                        </a:spcAft>
                        <a:buFont typeface="Arial"/>
                        <a:buChar char="•"/>
                      </a:pPr>
                      <a:r>
                        <a:rPr lang="en-US" sz="1200" b="0" kern="1200" dirty="0" smtClean="0">
                          <a:solidFill>
                            <a:schemeClr val="tx1"/>
                          </a:solidFill>
                          <a:effectLst/>
                          <a:latin typeface="Arial Rounded MT Bold"/>
                          <a:ea typeface="+mn-ea"/>
                          <a:cs typeface="Arial Rounded MT Bold"/>
                        </a:rPr>
                        <a:t>Funding from more than 90 donors, including USAID, the Bill and Melinda Gates Foundation, DFID, CIDA, and the World Bank</a:t>
                      </a:r>
                    </a:p>
                    <a:p>
                      <a:pPr marL="285750" indent="-285750">
                        <a:spcAft>
                          <a:spcPts val="600"/>
                        </a:spcAft>
                        <a:buFont typeface="Arial"/>
                        <a:buChar char="•"/>
                      </a:pPr>
                      <a:r>
                        <a:rPr lang="en-US" sz="1200" b="0" kern="1200" dirty="0" smtClean="0">
                          <a:solidFill>
                            <a:schemeClr val="tx1"/>
                          </a:solidFill>
                          <a:effectLst/>
                          <a:latin typeface="Arial Rounded MT Bold"/>
                          <a:ea typeface="+mn-ea"/>
                          <a:cs typeface="Arial Rounded MT Bold"/>
                        </a:rPr>
                        <a:t>Recipient of over 10 international development and design awards since 2004</a:t>
                      </a:r>
                    </a:p>
                    <a:p>
                      <a:pPr marL="285750" indent="-285750">
                        <a:spcAft>
                          <a:spcPts val="600"/>
                        </a:spcAft>
                        <a:buFont typeface="Arial"/>
                        <a:buChar char="•"/>
                      </a:pPr>
                      <a:r>
                        <a:rPr lang="en-US" sz="1200" b="0" kern="1200" dirty="0" smtClean="0">
                          <a:solidFill>
                            <a:schemeClr val="tx1"/>
                          </a:solidFill>
                          <a:effectLst/>
                          <a:latin typeface="Arial Rounded MT Bold"/>
                          <a:ea typeface="+mn-ea"/>
                          <a:cs typeface="Arial Rounded MT Bold"/>
                        </a:rPr>
                        <a:t>Employs over 700 staff worldwide</a:t>
                      </a:r>
                    </a:p>
                    <a:p>
                      <a:pPr algn="ctr">
                        <a:spcAft>
                          <a:spcPts val="600"/>
                        </a:spcAft>
                      </a:pPr>
                      <a:endParaRPr lang="en-US" sz="1200" b="0" dirty="0">
                        <a:solidFill>
                          <a:schemeClr val="tx1"/>
                        </a:solidFill>
                        <a:latin typeface="Arial Rounded MT Bold"/>
                        <a:cs typeface="Arial Rounded MT Bol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9" name="Picture 2" descr="C:\Users\Lewis\Desktop\iDE_uk_logo.jpg"/>
          <p:cNvPicPr>
            <a:picLocks noChangeAspect="1" noChangeArrowheads="1"/>
          </p:cNvPicPr>
          <p:nvPr/>
        </p:nvPicPr>
        <p:blipFill>
          <a:blip r:embed="rId4" cstate="print"/>
          <a:srcRect/>
          <a:stretch>
            <a:fillRect/>
          </a:stretch>
        </p:blipFill>
        <p:spPr bwMode="auto">
          <a:xfrm>
            <a:off x="228600" y="457200"/>
            <a:ext cx="3200401" cy="113162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endParaRPr lang="en-US" sz="3200" b="1" dirty="0">
              <a:latin typeface="Times New Roman" pitchFamily="18" charset="0"/>
              <a:cs typeface="Times New Roman" pitchFamily="18" charset="0"/>
            </a:endParaRPr>
          </a:p>
        </p:txBody>
      </p:sp>
      <p:pic>
        <p:nvPicPr>
          <p:cNvPr id="18434" name="Picture 2" descr="E:\Photo Gallery\Office\ANEP\ANEp field visit Jan 2013\Photo with caption\Zero tillage seed dril of lentil seeding at Prasauni, Basantapur, Rupandehi, Nepa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14162" y="0"/>
            <a:ext cx="11851385" cy="7848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67399" y="152400"/>
            <a:ext cx="3281149" cy="1508105"/>
          </a:xfrm>
          <a:prstGeom prst="rect">
            <a:avLst/>
          </a:prstGeom>
          <a:solidFill>
            <a:srgbClr val="F04627">
              <a:alpha val="84000"/>
            </a:srgbClr>
          </a:solidFill>
        </p:spPr>
        <p:txBody>
          <a:bodyPr wrap="square" rtlCol="0">
            <a:spAutoFit/>
          </a:bodyPr>
          <a:lstStyle/>
          <a:p>
            <a:pPr algn="r"/>
            <a:r>
              <a:rPr lang="en-US" sz="3600" b="1" dirty="0" smtClean="0">
                <a:solidFill>
                  <a:schemeClr val="bg1"/>
                </a:solidFill>
                <a:latin typeface="VAG Round"/>
              </a:rPr>
              <a:t>Zero tillage lentil seed </a:t>
            </a:r>
            <a:r>
              <a:rPr lang="en-US" sz="3600" b="1" dirty="0">
                <a:solidFill>
                  <a:schemeClr val="bg1"/>
                </a:solidFill>
                <a:latin typeface="VAG Round"/>
              </a:rPr>
              <a:t>drill sowing </a:t>
            </a:r>
            <a:endParaRPr lang="en-US" sz="3600" b="1" dirty="0" smtClean="0">
              <a:solidFill>
                <a:schemeClr val="bg1"/>
              </a:solidFill>
              <a:latin typeface="VAG Round"/>
            </a:endParaRPr>
          </a:p>
          <a:p>
            <a:pPr algn="r"/>
            <a:r>
              <a:rPr lang="en-US" sz="2000" b="1" dirty="0" err="1" smtClean="0">
                <a:solidFill>
                  <a:schemeClr val="bg1"/>
                </a:solidFill>
                <a:latin typeface="VAG Round"/>
                <a:cs typeface="Times New Roman" pitchFamily="18" charset="0"/>
              </a:rPr>
              <a:t>Prasauni</a:t>
            </a:r>
            <a:r>
              <a:rPr lang="en-US" sz="2000" b="1" dirty="0">
                <a:solidFill>
                  <a:schemeClr val="bg1"/>
                </a:solidFill>
                <a:latin typeface="VAG Round"/>
                <a:cs typeface="Times New Roman" pitchFamily="18" charset="0"/>
              </a:rPr>
              <a:t>, </a:t>
            </a:r>
            <a:r>
              <a:rPr lang="en-US" sz="2000" b="1" dirty="0" err="1">
                <a:solidFill>
                  <a:schemeClr val="bg1"/>
                </a:solidFill>
                <a:latin typeface="VAG Round"/>
                <a:cs typeface="Times New Roman" pitchFamily="18" charset="0"/>
              </a:rPr>
              <a:t>Basantapur</a:t>
            </a:r>
            <a:r>
              <a:rPr lang="en-US" sz="2000" b="1" dirty="0">
                <a:solidFill>
                  <a:schemeClr val="bg1"/>
                </a:solidFill>
                <a:latin typeface="VAG Round"/>
                <a:cs typeface="Times New Roman" pitchFamily="18" charset="0"/>
              </a:rPr>
              <a:t>, </a:t>
            </a:r>
            <a:r>
              <a:rPr lang="en-US" sz="2000" b="1" dirty="0" err="1">
                <a:solidFill>
                  <a:schemeClr val="bg1"/>
                </a:solidFill>
                <a:latin typeface="VAG Round"/>
                <a:cs typeface="Times New Roman" pitchFamily="18" charset="0"/>
              </a:rPr>
              <a:t>Rupandehi</a:t>
            </a:r>
            <a:r>
              <a:rPr lang="en-US" sz="2000" b="1" dirty="0">
                <a:solidFill>
                  <a:schemeClr val="bg1"/>
                </a:solidFill>
                <a:latin typeface="VAG Round"/>
                <a:cs typeface="Times New Roman" pitchFamily="18" charset="0"/>
              </a:rPr>
              <a:t>, </a:t>
            </a:r>
            <a:endParaRPr lang="en-US" sz="2000" b="1" dirty="0" smtClean="0">
              <a:solidFill>
                <a:schemeClr val="bg1"/>
              </a:solidFill>
              <a:latin typeface="VAG Round"/>
            </a:endParaRPr>
          </a:p>
        </p:txBody>
      </p:sp>
    </p:spTree>
    <p:extLst>
      <p:ext uri="{BB962C8B-B14F-4D97-AF65-F5344CB8AC3E}">
        <p14:creationId xmlns:p14="http://schemas.microsoft.com/office/powerpoint/2010/main" val="181929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endParaRPr lang="en-US" sz="3200" b="1" dirty="0">
              <a:latin typeface="Times New Roman" pitchFamily="18" charset="0"/>
              <a:cs typeface="Times New Roman" pitchFamily="18" charset="0"/>
            </a:endParaRPr>
          </a:p>
        </p:txBody>
      </p:sp>
      <p:pic>
        <p:nvPicPr>
          <p:cNvPr id="2050" name="Picture 2" descr="C:\Users\Rakesh\Desktop\Rakesh sir Doc\DSC_0629.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64994"/>
            <a:ext cx="11222474" cy="71229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394" y="5486400"/>
            <a:ext cx="8001000" cy="954107"/>
          </a:xfrm>
          <a:prstGeom prst="rect">
            <a:avLst/>
          </a:prstGeom>
          <a:solidFill>
            <a:srgbClr val="F04627">
              <a:alpha val="84000"/>
            </a:srgbClr>
          </a:solidFill>
        </p:spPr>
        <p:txBody>
          <a:bodyPr wrap="square" rtlCol="0">
            <a:spAutoFit/>
          </a:bodyPr>
          <a:lstStyle/>
          <a:p>
            <a:pPr algn="r"/>
            <a:r>
              <a:rPr lang="en-US" sz="3600" b="1" dirty="0" smtClean="0">
                <a:solidFill>
                  <a:schemeClr val="bg1"/>
                </a:solidFill>
                <a:latin typeface="VAG Round"/>
              </a:rPr>
              <a:t>Mechanically </a:t>
            </a:r>
            <a:r>
              <a:rPr lang="en-US" sz="3600" b="1" dirty="0">
                <a:solidFill>
                  <a:schemeClr val="bg1"/>
                </a:solidFill>
                <a:latin typeface="VAG Round"/>
              </a:rPr>
              <a:t>transplanted </a:t>
            </a:r>
            <a:r>
              <a:rPr lang="en-US" sz="3600" b="1" dirty="0" smtClean="0">
                <a:solidFill>
                  <a:schemeClr val="bg1"/>
                </a:solidFill>
                <a:latin typeface="VAG Round"/>
              </a:rPr>
              <a:t>rice</a:t>
            </a:r>
          </a:p>
          <a:p>
            <a:pPr algn="r"/>
            <a:r>
              <a:rPr lang="en-US" sz="2000" b="1" dirty="0" err="1" smtClean="0">
                <a:solidFill>
                  <a:schemeClr val="bg1"/>
                </a:solidFill>
                <a:latin typeface="VAG Round"/>
                <a:cs typeface="Times New Roman" pitchFamily="18" charset="0"/>
              </a:rPr>
              <a:t>Jahada</a:t>
            </a:r>
            <a:r>
              <a:rPr lang="en-US" sz="2000" b="1" dirty="0">
                <a:solidFill>
                  <a:schemeClr val="bg1"/>
                </a:solidFill>
                <a:latin typeface="VAG Round"/>
                <a:cs typeface="Times New Roman" pitchFamily="18" charset="0"/>
              </a:rPr>
              <a:t>, </a:t>
            </a:r>
            <a:r>
              <a:rPr lang="en-US" sz="2000" b="1" dirty="0" err="1" smtClean="0">
                <a:solidFill>
                  <a:schemeClr val="bg1"/>
                </a:solidFill>
                <a:latin typeface="VAG Round"/>
                <a:cs typeface="Times New Roman" pitchFamily="18" charset="0"/>
              </a:rPr>
              <a:t>Nawalparasi</a:t>
            </a:r>
            <a:endParaRPr lang="en-US" sz="2000" b="1" dirty="0" smtClean="0">
              <a:solidFill>
                <a:schemeClr val="bg1"/>
              </a:solidFill>
              <a:latin typeface="VAG Round"/>
            </a:endParaRPr>
          </a:p>
        </p:txBody>
      </p:sp>
    </p:spTree>
    <p:extLst>
      <p:ext uri="{BB962C8B-B14F-4D97-AF65-F5344CB8AC3E}">
        <p14:creationId xmlns:p14="http://schemas.microsoft.com/office/powerpoint/2010/main" val="231217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060" y="211540"/>
            <a:ext cx="4131860" cy="1107996"/>
          </a:xfrm>
          <a:prstGeom prst="rect">
            <a:avLst/>
          </a:prstGeom>
          <a:noFill/>
        </p:spPr>
        <p:txBody>
          <a:bodyPr wrap="square" rtlCol="0">
            <a:spAutoFit/>
          </a:bodyPr>
          <a:lstStyle/>
          <a:p>
            <a:pPr algn="r"/>
            <a:r>
              <a:rPr lang="en-US" sz="6600" b="1" dirty="0" smtClean="0">
                <a:solidFill>
                  <a:srgbClr val="7F7F7F"/>
                </a:solidFill>
                <a:latin typeface="VAG Round"/>
              </a:rPr>
              <a:t>Fish </a:t>
            </a:r>
            <a:r>
              <a:rPr lang="en-US" sz="3200" b="1" dirty="0" smtClean="0">
                <a:solidFill>
                  <a:srgbClr val="7F7F7F"/>
                </a:solidFill>
                <a:latin typeface="VAG Round"/>
              </a:rPr>
              <a:t>activities</a:t>
            </a:r>
            <a:endParaRPr lang="en-US" sz="3200" b="1" dirty="0">
              <a:solidFill>
                <a:srgbClr val="7F7F7F"/>
              </a:solidFill>
              <a:latin typeface="VAG Round"/>
            </a:endParaRPr>
          </a:p>
        </p:txBody>
      </p:sp>
      <p:pic>
        <p:nvPicPr>
          <p:cNvPr id="10242" name="Picture 2" descr="C:\Users\Volunteer\Desktop\Pictures\New folder\Impact-Repor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95400"/>
            <a:ext cx="9296400" cy="6569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793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endParaRPr lang="en-US" sz="3200" b="1" dirty="0">
              <a:latin typeface="Times New Roman" pitchFamily="18" charset="0"/>
              <a:cs typeface="Times New Roman" pitchFamily="18" charset="0"/>
            </a:endParaRPr>
          </a:p>
        </p:txBody>
      </p:sp>
      <p:pic>
        <p:nvPicPr>
          <p:cNvPr id="6146" name="Picture 2" descr="E:\Photo Gallery\Office\ANEP\20 12 Nov Marion ANEP Visit Rupandehi &amp; Nwalparasi\With Caption\Pali Fish hatchery and Nursey, Pali, Nawalparasi.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28600"/>
            <a:ext cx="10814422" cy="7162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394" y="5486400"/>
            <a:ext cx="6056194" cy="954107"/>
          </a:xfrm>
          <a:prstGeom prst="rect">
            <a:avLst/>
          </a:prstGeom>
          <a:solidFill>
            <a:srgbClr val="F04627">
              <a:alpha val="84000"/>
            </a:srgbClr>
          </a:solidFill>
        </p:spPr>
        <p:txBody>
          <a:bodyPr wrap="square" rtlCol="0">
            <a:spAutoFit/>
          </a:bodyPr>
          <a:lstStyle/>
          <a:p>
            <a:pPr algn="r"/>
            <a:r>
              <a:rPr lang="en-US" sz="3600" b="1" dirty="0" smtClean="0">
                <a:solidFill>
                  <a:schemeClr val="bg1"/>
                </a:solidFill>
                <a:latin typeface="VAG Round"/>
              </a:rPr>
              <a:t>Fish </a:t>
            </a:r>
            <a:r>
              <a:rPr lang="en-US" sz="3600" b="1" dirty="0">
                <a:solidFill>
                  <a:schemeClr val="bg1"/>
                </a:solidFill>
                <a:latin typeface="VAG Round"/>
              </a:rPr>
              <a:t>hatchery and </a:t>
            </a:r>
            <a:r>
              <a:rPr lang="en-US" sz="3600" b="1" dirty="0" smtClean="0">
                <a:solidFill>
                  <a:schemeClr val="bg1"/>
                </a:solidFill>
                <a:latin typeface="VAG Round"/>
              </a:rPr>
              <a:t>nursery</a:t>
            </a:r>
          </a:p>
          <a:p>
            <a:pPr algn="r"/>
            <a:r>
              <a:rPr lang="en-US" sz="2000" b="1" dirty="0" err="1" smtClean="0">
                <a:solidFill>
                  <a:schemeClr val="bg1"/>
                </a:solidFill>
                <a:latin typeface="VAG Round"/>
                <a:cs typeface="Times New Roman" pitchFamily="18" charset="0"/>
              </a:rPr>
              <a:t>Pali</a:t>
            </a:r>
            <a:r>
              <a:rPr lang="en-US" sz="2000" b="1" dirty="0">
                <a:solidFill>
                  <a:schemeClr val="bg1"/>
                </a:solidFill>
                <a:latin typeface="VAG Round"/>
                <a:cs typeface="Times New Roman" pitchFamily="18" charset="0"/>
              </a:rPr>
              <a:t>, </a:t>
            </a:r>
            <a:r>
              <a:rPr lang="en-US" sz="2000" b="1" dirty="0" err="1" smtClean="0">
                <a:solidFill>
                  <a:schemeClr val="bg1"/>
                </a:solidFill>
                <a:latin typeface="VAG Round"/>
                <a:cs typeface="Times New Roman" pitchFamily="18" charset="0"/>
              </a:rPr>
              <a:t>Nawalparasi</a:t>
            </a:r>
            <a:r>
              <a:rPr lang="en-US" sz="2000" b="1" dirty="0" smtClean="0">
                <a:solidFill>
                  <a:schemeClr val="bg1"/>
                </a:solidFill>
                <a:latin typeface="VAG Round"/>
                <a:cs typeface="Times New Roman" pitchFamily="18" charset="0"/>
              </a:rPr>
              <a:t> </a:t>
            </a:r>
            <a:endParaRPr lang="en-US" sz="2000" b="1" dirty="0" smtClean="0">
              <a:solidFill>
                <a:schemeClr val="bg1"/>
              </a:solidFill>
              <a:latin typeface="VAG Round"/>
            </a:endParaRPr>
          </a:p>
        </p:txBody>
      </p:sp>
    </p:spTree>
    <p:extLst>
      <p:ext uri="{BB962C8B-B14F-4D97-AF65-F5344CB8AC3E}">
        <p14:creationId xmlns:p14="http://schemas.microsoft.com/office/powerpoint/2010/main" val="87940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Photo Gallery\Office\ANEP\20 12 Nov Marion ANEP Visit Rupandehi &amp; Nwalparasi\With Caption\Pali Fish hatchery and Nursey, Pali, Nawalparasi (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0"/>
            <a:ext cx="1035423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394" y="5486400"/>
            <a:ext cx="7961194" cy="954107"/>
          </a:xfrm>
          <a:prstGeom prst="rect">
            <a:avLst/>
          </a:prstGeom>
          <a:solidFill>
            <a:srgbClr val="F04627">
              <a:alpha val="84000"/>
            </a:srgbClr>
          </a:solidFill>
        </p:spPr>
        <p:txBody>
          <a:bodyPr wrap="square" rtlCol="0">
            <a:spAutoFit/>
          </a:bodyPr>
          <a:lstStyle/>
          <a:p>
            <a:pPr algn="r"/>
            <a:r>
              <a:rPr lang="en-US" sz="3600" b="1" dirty="0" smtClean="0">
                <a:solidFill>
                  <a:schemeClr val="bg1"/>
                </a:solidFill>
                <a:latin typeface="VAG Round"/>
              </a:rPr>
              <a:t>Brood at Fish </a:t>
            </a:r>
            <a:r>
              <a:rPr lang="en-US" sz="3600" b="1" dirty="0">
                <a:solidFill>
                  <a:schemeClr val="bg1"/>
                </a:solidFill>
                <a:latin typeface="VAG Round"/>
              </a:rPr>
              <a:t>hatchery and </a:t>
            </a:r>
            <a:r>
              <a:rPr lang="en-US" sz="3600" b="1" dirty="0" smtClean="0">
                <a:solidFill>
                  <a:schemeClr val="bg1"/>
                </a:solidFill>
                <a:latin typeface="VAG Round"/>
              </a:rPr>
              <a:t>nursery</a:t>
            </a:r>
          </a:p>
          <a:p>
            <a:pPr algn="r"/>
            <a:r>
              <a:rPr lang="en-US" sz="2000" b="1" dirty="0" err="1" smtClean="0">
                <a:solidFill>
                  <a:schemeClr val="bg1"/>
                </a:solidFill>
                <a:latin typeface="VAG Round"/>
                <a:cs typeface="Times New Roman" pitchFamily="18" charset="0"/>
              </a:rPr>
              <a:t>Pali</a:t>
            </a:r>
            <a:r>
              <a:rPr lang="en-US" sz="2000" b="1" dirty="0">
                <a:solidFill>
                  <a:schemeClr val="bg1"/>
                </a:solidFill>
                <a:latin typeface="VAG Round"/>
                <a:cs typeface="Times New Roman" pitchFamily="18" charset="0"/>
              </a:rPr>
              <a:t>, </a:t>
            </a:r>
            <a:r>
              <a:rPr lang="en-US" sz="2000" b="1" dirty="0" err="1" smtClean="0">
                <a:solidFill>
                  <a:schemeClr val="bg1"/>
                </a:solidFill>
                <a:latin typeface="VAG Round"/>
                <a:cs typeface="Times New Roman" pitchFamily="18" charset="0"/>
              </a:rPr>
              <a:t>Nawalparasi</a:t>
            </a:r>
            <a:r>
              <a:rPr lang="en-US" sz="2000" b="1" dirty="0" smtClean="0">
                <a:solidFill>
                  <a:schemeClr val="bg1"/>
                </a:solidFill>
                <a:latin typeface="VAG Round"/>
                <a:cs typeface="Times New Roman" pitchFamily="18" charset="0"/>
              </a:rPr>
              <a:t> </a:t>
            </a:r>
            <a:endParaRPr lang="en-US" sz="2000" b="1" dirty="0" smtClean="0">
              <a:solidFill>
                <a:schemeClr val="bg1"/>
              </a:solidFill>
              <a:latin typeface="VAG Round"/>
            </a:endParaRPr>
          </a:p>
        </p:txBody>
      </p:sp>
    </p:spTree>
    <p:extLst>
      <p:ext uri="{BB962C8B-B14F-4D97-AF65-F5344CB8AC3E}">
        <p14:creationId xmlns:p14="http://schemas.microsoft.com/office/powerpoint/2010/main" val="61182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endParaRPr lang="en-US" sz="3200" b="1" dirty="0">
              <a:latin typeface="Times New Roman" pitchFamily="18" charset="0"/>
              <a:cs typeface="Times New Roman" pitchFamily="18" charset="0"/>
            </a:endParaRPr>
          </a:p>
        </p:txBody>
      </p:sp>
      <p:pic>
        <p:nvPicPr>
          <p:cNvPr id="8194" name="Picture 2" descr="E:\Photo Gallery\Office\ANEP\ANEp field visit Jan 2013\Photo with caption\Feeding tray used on fish pond at Devgaun, Patkhauli, Nawalparasi.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78681" y="0"/>
            <a:ext cx="10699375" cy="7086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394" y="341293"/>
            <a:ext cx="4608394" cy="954107"/>
          </a:xfrm>
          <a:prstGeom prst="rect">
            <a:avLst/>
          </a:prstGeom>
          <a:solidFill>
            <a:srgbClr val="F04627">
              <a:alpha val="84000"/>
            </a:srgbClr>
          </a:solidFill>
        </p:spPr>
        <p:txBody>
          <a:bodyPr wrap="square" rtlCol="0">
            <a:spAutoFit/>
          </a:bodyPr>
          <a:lstStyle/>
          <a:p>
            <a:pPr algn="r"/>
            <a:r>
              <a:rPr lang="en-US" sz="3600" b="1" dirty="0" smtClean="0">
                <a:solidFill>
                  <a:schemeClr val="bg1"/>
                </a:solidFill>
                <a:latin typeface="VAG Round"/>
              </a:rPr>
              <a:t>Feeding </a:t>
            </a:r>
            <a:r>
              <a:rPr lang="en-US" sz="3600" b="1" dirty="0">
                <a:solidFill>
                  <a:schemeClr val="bg1"/>
                </a:solidFill>
                <a:latin typeface="VAG Round"/>
              </a:rPr>
              <a:t>tray used on fish pond </a:t>
            </a:r>
            <a:endParaRPr lang="en-US" sz="3600" b="1" dirty="0" smtClean="0">
              <a:solidFill>
                <a:schemeClr val="bg1"/>
              </a:solidFill>
              <a:latin typeface="VAG Round"/>
            </a:endParaRPr>
          </a:p>
          <a:p>
            <a:pPr algn="r"/>
            <a:r>
              <a:rPr lang="en-US" sz="2000" b="1" dirty="0" err="1" smtClean="0">
                <a:solidFill>
                  <a:schemeClr val="bg1"/>
                </a:solidFill>
                <a:latin typeface="VAG Round"/>
                <a:cs typeface="Times New Roman" pitchFamily="18" charset="0"/>
              </a:rPr>
              <a:t>Devgaun</a:t>
            </a:r>
            <a:r>
              <a:rPr lang="en-US" sz="2000" b="1" dirty="0">
                <a:solidFill>
                  <a:schemeClr val="bg1"/>
                </a:solidFill>
                <a:latin typeface="VAG Round"/>
                <a:cs typeface="Times New Roman" pitchFamily="18" charset="0"/>
              </a:rPr>
              <a:t>, </a:t>
            </a:r>
            <a:r>
              <a:rPr lang="en-US" sz="2000" b="1" dirty="0" err="1">
                <a:solidFill>
                  <a:schemeClr val="bg1"/>
                </a:solidFill>
                <a:latin typeface="VAG Round"/>
                <a:cs typeface="Times New Roman" pitchFamily="18" charset="0"/>
              </a:rPr>
              <a:t>Patkhauli</a:t>
            </a:r>
            <a:r>
              <a:rPr lang="en-US" sz="2000" b="1" dirty="0">
                <a:solidFill>
                  <a:schemeClr val="bg1"/>
                </a:solidFill>
                <a:latin typeface="VAG Round"/>
                <a:cs typeface="Times New Roman" pitchFamily="18" charset="0"/>
              </a:rPr>
              <a:t>, </a:t>
            </a:r>
            <a:r>
              <a:rPr lang="en-US" sz="2000" b="1" dirty="0" err="1" smtClean="0">
                <a:solidFill>
                  <a:schemeClr val="bg1"/>
                </a:solidFill>
                <a:latin typeface="VAG Round"/>
                <a:cs typeface="Times New Roman" pitchFamily="18" charset="0"/>
              </a:rPr>
              <a:t>Nawalparasi</a:t>
            </a:r>
            <a:endParaRPr lang="en-US" sz="2000" b="1" dirty="0" smtClean="0">
              <a:solidFill>
                <a:schemeClr val="bg1"/>
              </a:solidFill>
              <a:latin typeface="VAG Round"/>
            </a:endParaRPr>
          </a:p>
        </p:txBody>
      </p:sp>
    </p:spTree>
    <p:extLst>
      <p:ext uri="{BB962C8B-B14F-4D97-AF65-F5344CB8AC3E}">
        <p14:creationId xmlns:p14="http://schemas.microsoft.com/office/powerpoint/2010/main" val="7504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Photo Gallery\Office\ANEP\ANEp field visit Jan 2013\Photo with caption\Snake trap used on Fish pond at Devgaun, Patkhauli, Nawalparasi.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143301"/>
            <a:ext cx="10685637" cy="7077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81600" y="381000"/>
            <a:ext cx="3962400" cy="954107"/>
          </a:xfrm>
          <a:prstGeom prst="rect">
            <a:avLst/>
          </a:prstGeom>
          <a:solidFill>
            <a:srgbClr val="F04627">
              <a:alpha val="84000"/>
            </a:srgbClr>
          </a:solidFill>
        </p:spPr>
        <p:txBody>
          <a:bodyPr wrap="square" rtlCol="0">
            <a:spAutoFit/>
          </a:bodyPr>
          <a:lstStyle/>
          <a:p>
            <a:pPr algn="r"/>
            <a:r>
              <a:rPr lang="en-US" sz="3600" b="1" dirty="0" smtClean="0">
                <a:solidFill>
                  <a:schemeClr val="bg1"/>
                </a:solidFill>
                <a:latin typeface="VAG Round"/>
              </a:rPr>
              <a:t>Snake Trap</a:t>
            </a:r>
          </a:p>
          <a:p>
            <a:pPr algn="r"/>
            <a:r>
              <a:rPr lang="en-US" sz="2000" b="1" dirty="0" err="1" smtClean="0">
                <a:solidFill>
                  <a:schemeClr val="bg1"/>
                </a:solidFill>
                <a:latin typeface="VAG Round"/>
                <a:cs typeface="Times New Roman" pitchFamily="18" charset="0"/>
              </a:rPr>
              <a:t>Devgaun</a:t>
            </a:r>
            <a:r>
              <a:rPr lang="en-US" sz="2000" b="1" dirty="0" smtClean="0">
                <a:solidFill>
                  <a:schemeClr val="bg1"/>
                </a:solidFill>
                <a:latin typeface="VAG Round"/>
                <a:cs typeface="Times New Roman" pitchFamily="18" charset="0"/>
              </a:rPr>
              <a:t>, </a:t>
            </a:r>
            <a:r>
              <a:rPr lang="en-US" sz="2000" b="1" dirty="0" err="1" smtClean="0">
                <a:solidFill>
                  <a:schemeClr val="bg1"/>
                </a:solidFill>
                <a:latin typeface="VAG Round"/>
                <a:cs typeface="Times New Roman" pitchFamily="18" charset="0"/>
              </a:rPr>
              <a:t>Patkhauli</a:t>
            </a:r>
            <a:r>
              <a:rPr lang="en-US" sz="2000" b="1" dirty="0" smtClean="0">
                <a:solidFill>
                  <a:schemeClr val="bg1"/>
                </a:solidFill>
                <a:latin typeface="VAG Round"/>
                <a:cs typeface="Times New Roman" pitchFamily="18" charset="0"/>
              </a:rPr>
              <a:t>, </a:t>
            </a:r>
            <a:r>
              <a:rPr lang="en-US" sz="2000" b="1" dirty="0" err="1" smtClean="0">
                <a:solidFill>
                  <a:schemeClr val="bg1"/>
                </a:solidFill>
                <a:latin typeface="VAG Round"/>
                <a:cs typeface="Times New Roman" pitchFamily="18" charset="0"/>
              </a:rPr>
              <a:t>Nawalparasi</a:t>
            </a:r>
            <a:endParaRPr lang="en-US" sz="2000" b="1" dirty="0">
              <a:solidFill>
                <a:schemeClr val="bg1"/>
              </a:solidFill>
              <a:latin typeface="VAG Round"/>
            </a:endParaRPr>
          </a:p>
        </p:txBody>
      </p:sp>
    </p:spTree>
    <p:extLst>
      <p:ext uri="{BB962C8B-B14F-4D97-AF65-F5344CB8AC3E}">
        <p14:creationId xmlns:p14="http://schemas.microsoft.com/office/powerpoint/2010/main" val="287362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akesh\Desktop\Fish\DSC_0439.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877434" y="1219200"/>
            <a:ext cx="4342766"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Rakesh\Desktop\Fish\DSC_043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9772"/>
          <a:stretch/>
        </p:blipFill>
        <p:spPr bwMode="auto">
          <a:xfrm>
            <a:off x="-114764" y="1233055"/>
            <a:ext cx="4681681" cy="24245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Rakesh\Desktop\Fish\DSC_05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3873" y="3962400"/>
            <a:ext cx="4540158" cy="300709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akesh\Desktop\Fish\DSC_046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05"/>
          <a:stretch/>
        </p:blipFill>
        <p:spPr bwMode="auto">
          <a:xfrm>
            <a:off x="-258494" y="3962399"/>
            <a:ext cx="4825412" cy="30070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4764" y="304800"/>
            <a:ext cx="7353764" cy="646331"/>
          </a:xfrm>
          <a:prstGeom prst="rect">
            <a:avLst/>
          </a:prstGeom>
          <a:solidFill>
            <a:srgbClr val="F04627">
              <a:alpha val="84000"/>
            </a:srgbClr>
          </a:solidFill>
        </p:spPr>
        <p:txBody>
          <a:bodyPr wrap="square" rtlCol="0">
            <a:spAutoFit/>
          </a:bodyPr>
          <a:lstStyle/>
          <a:p>
            <a:pPr algn="r"/>
            <a:r>
              <a:rPr lang="en-US" sz="3600" b="1" dirty="0" smtClean="0">
                <a:solidFill>
                  <a:schemeClr val="bg1"/>
                </a:solidFill>
                <a:latin typeface="VAG Round"/>
              </a:rPr>
              <a:t>Pond Dyke Vegetable Cultivation</a:t>
            </a:r>
          </a:p>
        </p:txBody>
      </p:sp>
    </p:spTree>
    <p:extLst>
      <p:ext uri="{BB962C8B-B14F-4D97-AF65-F5344CB8AC3E}">
        <p14:creationId xmlns:p14="http://schemas.microsoft.com/office/powerpoint/2010/main" val="197848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6260" y="304800"/>
            <a:ext cx="7027460" cy="1107996"/>
          </a:xfrm>
          <a:prstGeom prst="rect">
            <a:avLst/>
          </a:prstGeom>
          <a:noFill/>
        </p:spPr>
        <p:txBody>
          <a:bodyPr wrap="square" rtlCol="0">
            <a:spAutoFit/>
          </a:bodyPr>
          <a:lstStyle/>
          <a:p>
            <a:pPr algn="r"/>
            <a:r>
              <a:rPr lang="en-US" sz="6600" b="1" dirty="0" smtClean="0">
                <a:solidFill>
                  <a:srgbClr val="7F7F7F"/>
                </a:solidFill>
                <a:latin typeface="VAG Round"/>
              </a:rPr>
              <a:t>Market </a:t>
            </a:r>
            <a:r>
              <a:rPr lang="en-US" sz="3200" b="1" dirty="0" smtClean="0">
                <a:solidFill>
                  <a:srgbClr val="7F7F7F"/>
                </a:solidFill>
                <a:latin typeface="VAG Round"/>
              </a:rPr>
              <a:t>development</a:t>
            </a:r>
            <a:endParaRPr lang="en-US" sz="3200" b="1" dirty="0">
              <a:solidFill>
                <a:srgbClr val="7F7F7F"/>
              </a:solidFill>
              <a:latin typeface="VAG Round"/>
            </a:endParaRPr>
          </a:p>
        </p:txBody>
      </p:sp>
      <p:pic>
        <p:nvPicPr>
          <p:cNvPr id="11266" name="Picture 2" descr="http://ide-uk.smugmug.com/Photos/Nepal/Nepal-Collection-Centres/i-3tJKnhD/0/L/20120930_Nepal_3911-L.jpg"/>
          <p:cNvPicPr>
            <a:picLocks noChangeAspect="1" noChangeArrowheads="1"/>
          </p:cNvPicPr>
          <p:nvPr/>
        </p:nvPicPr>
        <p:blipFill rotWithShape="1">
          <a:blip r:embed="rId3">
            <a:extLst>
              <a:ext uri="{28A0092B-C50C-407E-A947-70E740481C1C}">
                <a14:useLocalDpi xmlns:a14="http://schemas.microsoft.com/office/drawing/2010/main" val="0"/>
              </a:ext>
            </a:extLst>
          </a:blip>
          <a:srcRect t="11493" b="4119"/>
          <a:stretch/>
        </p:blipFill>
        <p:spPr bwMode="auto">
          <a:xfrm>
            <a:off x="-152400" y="1611845"/>
            <a:ext cx="9448800" cy="5322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5949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Photo Gallery\Office\ANEP\ANEp field visit Jan 2013\Photo with caption\Vegetable Hat Bazaar at Ramgram, Nawalparasi.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76200"/>
            <a:ext cx="10699375" cy="708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599093"/>
            <a:ext cx="4800600" cy="954107"/>
          </a:xfrm>
          <a:prstGeom prst="rect">
            <a:avLst/>
          </a:prstGeom>
          <a:solidFill>
            <a:srgbClr val="F04627">
              <a:alpha val="84000"/>
            </a:srgbClr>
          </a:solidFill>
        </p:spPr>
        <p:txBody>
          <a:bodyPr wrap="square" rtlCol="0">
            <a:spAutoFit/>
          </a:bodyPr>
          <a:lstStyle/>
          <a:p>
            <a:pPr algn="r"/>
            <a:r>
              <a:rPr lang="en-US" sz="3600" b="1" dirty="0" smtClean="0">
                <a:solidFill>
                  <a:schemeClr val="bg1"/>
                </a:solidFill>
                <a:latin typeface="VAG Round"/>
              </a:rPr>
              <a:t>Vegetable Hat Bazaar</a:t>
            </a:r>
          </a:p>
          <a:p>
            <a:pPr algn="r"/>
            <a:r>
              <a:rPr lang="en-US" sz="2000" b="1" dirty="0" err="1" smtClean="0">
                <a:solidFill>
                  <a:schemeClr val="bg1"/>
                </a:solidFill>
                <a:latin typeface="VAG Round"/>
                <a:cs typeface="Times New Roman" pitchFamily="18" charset="0"/>
              </a:rPr>
              <a:t>Ramgram</a:t>
            </a:r>
            <a:r>
              <a:rPr lang="en-US" sz="2000" b="1" dirty="0" smtClean="0">
                <a:solidFill>
                  <a:schemeClr val="bg1"/>
                </a:solidFill>
                <a:latin typeface="VAG Round"/>
                <a:cs typeface="Times New Roman" pitchFamily="18" charset="0"/>
              </a:rPr>
              <a:t>, </a:t>
            </a:r>
            <a:r>
              <a:rPr lang="en-US" sz="2000" b="1" dirty="0" err="1" smtClean="0">
                <a:solidFill>
                  <a:schemeClr val="bg1"/>
                </a:solidFill>
                <a:latin typeface="VAG Round"/>
                <a:cs typeface="Times New Roman" pitchFamily="18" charset="0"/>
              </a:rPr>
              <a:t>Nawalparasi</a:t>
            </a:r>
            <a:endParaRPr lang="en-US" sz="2000" b="1" dirty="0">
              <a:solidFill>
                <a:schemeClr val="bg1"/>
              </a:solidFill>
              <a:latin typeface="VAG Round"/>
            </a:endParaRPr>
          </a:p>
        </p:txBody>
      </p:sp>
    </p:spTree>
    <p:extLst>
      <p:ext uri="{BB962C8B-B14F-4D97-AF65-F5344CB8AC3E}">
        <p14:creationId xmlns:p14="http://schemas.microsoft.com/office/powerpoint/2010/main" val="118941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458200" cy="4953000"/>
          </a:xfrm>
        </p:spPr>
        <p:txBody>
          <a:bodyPr>
            <a:normAutofit/>
          </a:bodyPr>
          <a:lstStyle/>
          <a:p>
            <a:pPr algn="ctr">
              <a:buNone/>
            </a:pPr>
            <a:endParaRPr lang="en-US" sz="1000" b="1" u="sng" dirty="0" smtClean="0"/>
          </a:p>
          <a:p>
            <a:endParaRPr lang="en-US" sz="28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Contract: DCI-FOOD/2011/261-122 </a:t>
            </a:r>
            <a:r>
              <a:rPr lang="en-US" sz="2800" i="1" dirty="0" smtClean="0">
                <a:latin typeface="Times New Roman" pitchFamily="18" charset="0"/>
                <a:cs typeface="Times New Roman" pitchFamily="18" charset="0"/>
              </a:rPr>
              <a:t>signed 16/12/2011</a:t>
            </a:r>
          </a:p>
          <a:p>
            <a:pPr>
              <a:buNone/>
            </a:pP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3 years (Dec 2011- Dec 2014)</a:t>
            </a:r>
          </a:p>
          <a:p>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Nepal and Bangladesh</a:t>
            </a:r>
          </a:p>
        </p:txBody>
      </p:sp>
      <p:sp>
        <p:nvSpPr>
          <p:cNvPr id="5"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latin typeface="Times New Roman" pitchFamily="18" charset="0"/>
              <a:cs typeface="Times New Roman" pitchFamily="18" charset="0"/>
            </a:endParaRPr>
          </a:p>
        </p:txBody>
      </p:sp>
      <p:pic>
        <p:nvPicPr>
          <p:cNvPr id="6" name="Picture 5"/>
          <p:cNvPicPr/>
          <p:nvPr/>
        </p:nvPicPr>
        <p:blipFill>
          <a:blip r:embed="rId3" cstate="print"/>
          <a:srcRect l="23958" t="20834" r="24167" b="39166"/>
          <a:stretch>
            <a:fillRect/>
          </a:stretch>
        </p:blipFill>
        <p:spPr bwMode="auto">
          <a:xfrm>
            <a:off x="2870200" y="304800"/>
            <a:ext cx="3403600" cy="2438400"/>
          </a:xfrm>
          <a:prstGeom prst="rect">
            <a:avLst/>
          </a:prstGeom>
          <a:noFill/>
        </p:spPr>
      </p:pic>
      <p:sp>
        <p:nvSpPr>
          <p:cNvPr id="7" name="Title 6"/>
          <p:cNvSpPr>
            <a:spLocks noGrp="1"/>
          </p:cNvSpPr>
          <p:nvPr>
            <p:ph type="title"/>
          </p:nvPr>
        </p:nvSpPr>
        <p:spPr/>
        <p:txBody>
          <a:bodyPr/>
          <a:lstStyle/>
          <a:p>
            <a:endParaRPr lang="en-GB" dirty="0"/>
          </a:p>
        </p:txBody>
      </p:sp>
      <p:pic>
        <p:nvPicPr>
          <p:cNvPr id="8" name="Picture 7" descr="http://europa.eu/abc/symbols/emblem/images/europ_flag/jaune.jpg"/>
          <p:cNvPicPr/>
          <p:nvPr/>
        </p:nvPicPr>
        <p:blipFill>
          <a:blip r:embed="rId4" cstate="print"/>
          <a:srcRect/>
          <a:stretch>
            <a:fillRect/>
          </a:stretch>
        </p:blipFill>
        <p:spPr bwMode="auto">
          <a:xfrm>
            <a:off x="457200" y="304800"/>
            <a:ext cx="1085850" cy="731520"/>
          </a:xfrm>
          <a:prstGeom prst="rect">
            <a:avLst/>
          </a:prstGeom>
          <a:noFill/>
          <a:ln w="9525">
            <a:noFill/>
            <a:miter lim="800000"/>
            <a:headEnd/>
            <a:tailEnd/>
          </a:ln>
        </p:spPr>
      </p:pic>
      <p:sp>
        <p:nvSpPr>
          <p:cNvPr id="9" name="Text Box 2"/>
          <p:cNvSpPr txBox="1">
            <a:spLocks noChangeArrowheads="1"/>
          </p:cNvSpPr>
          <p:nvPr/>
        </p:nvSpPr>
        <p:spPr bwMode="auto">
          <a:xfrm>
            <a:off x="485775" y="1041400"/>
            <a:ext cx="1028700" cy="247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0" u="none" strike="noStrike" cap="none" normalizeH="0" baseline="0" smtClean="0">
                <a:ln>
                  <a:noFill/>
                </a:ln>
                <a:solidFill>
                  <a:schemeClr val="tx1"/>
                </a:solidFill>
                <a:effectLst/>
                <a:latin typeface="Calibri" pitchFamily="34" charset="0"/>
                <a:cs typeface="Arial" pitchFamily="34" charset="0"/>
              </a:rPr>
              <a:t>EU FUNDED</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Picture 2" descr="C:\Users\Lewis\Desktop\iDE_uk_logo.jpg"/>
          <p:cNvPicPr>
            <a:picLocks noChangeAspect="1" noChangeArrowheads="1"/>
          </p:cNvPicPr>
          <p:nvPr/>
        </p:nvPicPr>
        <p:blipFill>
          <a:blip r:embed="rId5" cstate="print"/>
          <a:srcRect/>
          <a:stretch>
            <a:fillRect/>
          </a:stretch>
        </p:blipFill>
        <p:spPr bwMode="auto">
          <a:xfrm>
            <a:off x="6858000" y="298450"/>
            <a:ext cx="1803400" cy="637661"/>
          </a:xfrm>
          <a:prstGeom prst="rect">
            <a:avLst/>
          </a:prstGeom>
          <a:noFill/>
        </p:spPr>
      </p:pic>
    </p:spTree>
    <p:extLst>
      <p:ext uri="{BB962C8B-B14F-4D97-AF65-F5344CB8AC3E}">
        <p14:creationId xmlns:p14="http://schemas.microsoft.com/office/powerpoint/2010/main" val="38533434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akesh\Desktop\Fish\DSC_091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78540" y="0"/>
            <a:ext cx="10814422" cy="7162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62200" y="152400"/>
            <a:ext cx="6781800" cy="954107"/>
          </a:xfrm>
          <a:prstGeom prst="rect">
            <a:avLst/>
          </a:prstGeom>
          <a:solidFill>
            <a:srgbClr val="F04627">
              <a:alpha val="84000"/>
            </a:srgbClr>
          </a:solidFill>
        </p:spPr>
        <p:txBody>
          <a:bodyPr wrap="square" rtlCol="0">
            <a:spAutoFit/>
          </a:bodyPr>
          <a:lstStyle/>
          <a:p>
            <a:pPr algn="r"/>
            <a:r>
              <a:rPr lang="en-US" sz="3600" b="1" dirty="0" smtClean="0">
                <a:solidFill>
                  <a:schemeClr val="bg1"/>
                </a:solidFill>
                <a:latin typeface="VAG Round"/>
              </a:rPr>
              <a:t>Marketing Planning Committee</a:t>
            </a:r>
          </a:p>
          <a:p>
            <a:pPr algn="r"/>
            <a:r>
              <a:rPr lang="en-US" sz="2000" b="1" dirty="0" err="1" smtClean="0">
                <a:solidFill>
                  <a:schemeClr val="bg1"/>
                </a:solidFill>
                <a:latin typeface="VAG Round"/>
                <a:cs typeface="Times New Roman" pitchFamily="18" charset="0"/>
              </a:rPr>
              <a:t>Devgaun</a:t>
            </a:r>
            <a:r>
              <a:rPr lang="en-US" sz="2000" b="1" dirty="0" smtClean="0">
                <a:solidFill>
                  <a:schemeClr val="bg1"/>
                </a:solidFill>
                <a:latin typeface="VAG Round"/>
                <a:cs typeface="Times New Roman" pitchFamily="18" charset="0"/>
              </a:rPr>
              <a:t> </a:t>
            </a:r>
            <a:r>
              <a:rPr lang="en-US" sz="2000" b="1" dirty="0">
                <a:solidFill>
                  <a:schemeClr val="bg1"/>
                </a:solidFill>
                <a:latin typeface="VAG Round"/>
                <a:cs typeface="Times New Roman" pitchFamily="18" charset="0"/>
              </a:rPr>
              <a:t>-9, </a:t>
            </a:r>
            <a:r>
              <a:rPr lang="en-US" sz="2000" b="1" dirty="0" err="1">
                <a:solidFill>
                  <a:schemeClr val="bg1"/>
                </a:solidFill>
                <a:latin typeface="VAG Round"/>
                <a:cs typeface="Times New Roman" pitchFamily="18" charset="0"/>
              </a:rPr>
              <a:t>Piprahiya</a:t>
            </a:r>
            <a:r>
              <a:rPr lang="en-US" sz="2000" b="1" dirty="0">
                <a:solidFill>
                  <a:schemeClr val="bg1"/>
                </a:solidFill>
                <a:latin typeface="VAG Round"/>
                <a:cs typeface="Times New Roman" pitchFamily="18" charset="0"/>
              </a:rPr>
              <a:t>, </a:t>
            </a:r>
            <a:r>
              <a:rPr lang="en-US" sz="2000" b="1" dirty="0" err="1">
                <a:solidFill>
                  <a:schemeClr val="bg1"/>
                </a:solidFill>
                <a:latin typeface="VAG Round"/>
                <a:cs typeface="Times New Roman" pitchFamily="18" charset="0"/>
              </a:rPr>
              <a:t>Nawlaparasi</a:t>
            </a:r>
            <a:endParaRPr lang="en-US" sz="2000" b="1" dirty="0">
              <a:solidFill>
                <a:schemeClr val="bg1"/>
              </a:solidFill>
              <a:latin typeface="VAG Round"/>
              <a:cs typeface="Times New Roman" pitchFamily="18" charset="0"/>
            </a:endParaRPr>
          </a:p>
        </p:txBody>
      </p:sp>
    </p:spTree>
    <p:extLst>
      <p:ext uri="{BB962C8B-B14F-4D97-AF65-F5344CB8AC3E}">
        <p14:creationId xmlns:p14="http://schemas.microsoft.com/office/powerpoint/2010/main" val="216654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akesh\Desktop\Fish\DSC_0983.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61052" y="-76200"/>
            <a:ext cx="10584328" cy="701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5830669"/>
            <a:ext cx="7162800" cy="646331"/>
          </a:xfrm>
          <a:prstGeom prst="rect">
            <a:avLst/>
          </a:prstGeom>
          <a:solidFill>
            <a:srgbClr val="F04627">
              <a:alpha val="84000"/>
            </a:srgbClr>
          </a:solidFill>
        </p:spPr>
        <p:txBody>
          <a:bodyPr wrap="square" rtlCol="0">
            <a:spAutoFit/>
          </a:bodyPr>
          <a:lstStyle/>
          <a:p>
            <a:pPr algn="r"/>
            <a:r>
              <a:rPr lang="en-US" sz="3600" b="1" dirty="0" smtClean="0">
                <a:solidFill>
                  <a:schemeClr val="bg1"/>
                </a:solidFill>
                <a:latin typeface="VAG Round"/>
              </a:rPr>
              <a:t>Traders from Marketing &amp; Planning Committees</a:t>
            </a:r>
          </a:p>
        </p:txBody>
      </p:sp>
    </p:spTree>
    <p:extLst>
      <p:ext uri="{BB962C8B-B14F-4D97-AF65-F5344CB8AC3E}">
        <p14:creationId xmlns:p14="http://schemas.microsoft.com/office/powerpoint/2010/main" val="164360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ide-uk.smugmug.com/Photos/Bangladesh/Bangladesh-Markets/i-HTbS2LJ/0/L/20121008_Bangladesh_5860-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10730787" cy="7162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5830669"/>
            <a:ext cx="4572000" cy="646331"/>
          </a:xfrm>
          <a:prstGeom prst="rect">
            <a:avLst/>
          </a:prstGeom>
          <a:solidFill>
            <a:srgbClr val="F04627">
              <a:alpha val="84000"/>
            </a:srgbClr>
          </a:solidFill>
        </p:spPr>
        <p:txBody>
          <a:bodyPr wrap="square" rtlCol="0">
            <a:spAutoFit/>
          </a:bodyPr>
          <a:lstStyle/>
          <a:p>
            <a:pPr algn="r"/>
            <a:r>
              <a:rPr lang="en-US" sz="3600" b="1" dirty="0" smtClean="0">
                <a:solidFill>
                  <a:schemeClr val="bg1"/>
                </a:solidFill>
                <a:latin typeface="VAG Round"/>
              </a:rPr>
              <a:t>Fish Market</a:t>
            </a:r>
          </a:p>
        </p:txBody>
      </p:sp>
    </p:spTree>
    <p:extLst>
      <p:ext uri="{BB962C8B-B14F-4D97-AF65-F5344CB8AC3E}">
        <p14:creationId xmlns:p14="http://schemas.microsoft.com/office/powerpoint/2010/main" val="17153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29436" y="304800"/>
            <a:ext cx="5801436" cy="1107996"/>
          </a:xfrm>
          <a:prstGeom prst="rect">
            <a:avLst/>
          </a:prstGeom>
          <a:noFill/>
        </p:spPr>
        <p:txBody>
          <a:bodyPr wrap="square" rtlCol="0">
            <a:spAutoFit/>
          </a:bodyPr>
          <a:lstStyle/>
          <a:p>
            <a:pPr algn="r"/>
            <a:r>
              <a:rPr lang="en-US" sz="6600" b="1" dirty="0" smtClean="0">
                <a:solidFill>
                  <a:srgbClr val="7F7F7F"/>
                </a:solidFill>
                <a:latin typeface="VAG Round"/>
              </a:rPr>
              <a:t>Seed </a:t>
            </a:r>
            <a:r>
              <a:rPr lang="en-US" sz="3200" b="1" dirty="0" smtClean="0">
                <a:solidFill>
                  <a:srgbClr val="7F7F7F"/>
                </a:solidFill>
                <a:latin typeface="VAG Round"/>
              </a:rPr>
              <a:t>activities</a:t>
            </a:r>
            <a:endParaRPr lang="en-US" sz="3200" b="1" dirty="0">
              <a:solidFill>
                <a:srgbClr val="7F7F7F"/>
              </a:solidFill>
              <a:latin typeface="VAG Round"/>
            </a:endParaRPr>
          </a:p>
        </p:txBody>
      </p:sp>
      <p:pic>
        <p:nvPicPr>
          <p:cNvPr id="7" name="Picture 4" descr="http://ide-uk.smugmug.com/Photos/Nepal/Nepal-Farming/i-TptvpRN/0/L/20120930_Nepal_3876-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9372600" cy="6042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9004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10"/>
          <p:cNvPicPr>
            <a:picLocks noChangeAspect="1" noChangeArrowheads="1"/>
          </p:cNvPicPr>
          <p:nvPr/>
        </p:nvPicPr>
        <p:blipFill rotWithShape="1">
          <a:blip r:embed="rId3" cstate="print"/>
          <a:srcRect t="23648"/>
          <a:stretch/>
        </p:blipFill>
        <p:spPr bwMode="auto">
          <a:xfrm>
            <a:off x="4916487" y="4343400"/>
            <a:ext cx="4227513" cy="2596107"/>
          </a:xfrm>
          <a:prstGeom prst="rect">
            <a:avLst/>
          </a:prstGeom>
          <a:noFill/>
          <a:ln w="9525">
            <a:noFill/>
            <a:miter lim="800000"/>
            <a:headEnd/>
            <a:tailEnd/>
          </a:ln>
        </p:spPr>
      </p:pic>
      <p:pic>
        <p:nvPicPr>
          <p:cNvPr id="31748" name="Picture 14" descr="B:\ANEP 2013\Photo of ANEP\DCIM\112___08\IMG_0669.JPG"/>
          <p:cNvPicPr>
            <a:picLocks noChangeAspect="1" noChangeArrowheads="1"/>
          </p:cNvPicPr>
          <p:nvPr/>
        </p:nvPicPr>
        <p:blipFill rotWithShape="1">
          <a:blip r:embed="rId4" cstate="print"/>
          <a:srcRect t="17456"/>
          <a:stretch/>
        </p:blipFill>
        <p:spPr bwMode="auto">
          <a:xfrm>
            <a:off x="-1" y="4316961"/>
            <a:ext cx="4508230" cy="2769639"/>
          </a:xfrm>
          <a:prstGeom prst="rect">
            <a:avLst/>
          </a:prstGeom>
          <a:noFill/>
          <a:ln w="9525">
            <a:noFill/>
            <a:miter lim="800000"/>
            <a:headEnd/>
            <a:tailEnd/>
          </a:ln>
        </p:spPr>
      </p:pic>
      <p:pic>
        <p:nvPicPr>
          <p:cNvPr id="31749" name="Picture 16" descr="B:\ANEP 2013\Photo of ANEP\DCIM\112___08\IMG_0648.JPG"/>
          <p:cNvPicPr>
            <a:picLocks noChangeAspect="1" noChangeArrowheads="1"/>
          </p:cNvPicPr>
          <p:nvPr/>
        </p:nvPicPr>
        <p:blipFill rotWithShape="1">
          <a:blip r:embed="rId5" cstate="print"/>
          <a:srcRect t="6098" b="17395"/>
          <a:stretch/>
        </p:blipFill>
        <p:spPr bwMode="auto">
          <a:xfrm>
            <a:off x="4916487" y="1447800"/>
            <a:ext cx="4584274" cy="2574473"/>
          </a:xfrm>
          <a:prstGeom prst="rect">
            <a:avLst/>
          </a:prstGeom>
          <a:noFill/>
          <a:ln w="9525">
            <a:noFill/>
            <a:miter lim="800000"/>
            <a:headEnd/>
            <a:tailEnd/>
          </a:ln>
        </p:spPr>
      </p:pic>
      <p:pic>
        <p:nvPicPr>
          <p:cNvPr id="31753" name="Picture 11" descr="B:\ANEP 2013\Photo of ANEP\DSC01391.JPG"/>
          <p:cNvPicPr>
            <a:picLocks noChangeAspect="1" noChangeArrowheads="1"/>
          </p:cNvPicPr>
          <p:nvPr/>
        </p:nvPicPr>
        <p:blipFill>
          <a:blip r:embed="rId6" cstate="print"/>
          <a:srcRect/>
          <a:stretch>
            <a:fillRect/>
          </a:stretch>
        </p:blipFill>
        <p:spPr bwMode="auto">
          <a:xfrm>
            <a:off x="-1" y="1219199"/>
            <a:ext cx="4509367" cy="2801937"/>
          </a:xfrm>
          <a:prstGeom prst="rect">
            <a:avLst/>
          </a:prstGeom>
          <a:noFill/>
          <a:ln w="9525">
            <a:noFill/>
            <a:miter lim="800000"/>
            <a:headEnd/>
            <a:tailEnd/>
          </a:ln>
        </p:spPr>
      </p:pic>
      <p:sp>
        <p:nvSpPr>
          <p:cNvPr id="11" name="TextBox 10"/>
          <p:cNvSpPr txBox="1"/>
          <p:nvPr/>
        </p:nvSpPr>
        <p:spPr>
          <a:xfrm>
            <a:off x="-358254" y="380999"/>
            <a:ext cx="6400800" cy="646331"/>
          </a:xfrm>
          <a:prstGeom prst="rect">
            <a:avLst/>
          </a:prstGeom>
          <a:solidFill>
            <a:srgbClr val="F04627">
              <a:alpha val="84000"/>
            </a:srgbClr>
          </a:solidFill>
        </p:spPr>
        <p:txBody>
          <a:bodyPr wrap="square" rtlCol="0">
            <a:spAutoFit/>
          </a:bodyPr>
          <a:lstStyle/>
          <a:p>
            <a:pPr algn="r"/>
            <a:r>
              <a:rPr lang="en-US" sz="3600" b="1" dirty="0" smtClean="0">
                <a:solidFill>
                  <a:schemeClr val="bg1"/>
                </a:solidFill>
                <a:latin typeface="VAG Rounded" pitchFamily="2" charset="0"/>
              </a:rPr>
              <a:t>Hybrid Seed Production</a:t>
            </a:r>
          </a:p>
        </p:txBody>
      </p:sp>
    </p:spTree>
    <p:extLst>
      <p:ext uri="{BB962C8B-B14F-4D97-AF65-F5344CB8AC3E}">
        <p14:creationId xmlns:p14="http://schemas.microsoft.com/office/powerpoint/2010/main" val="282573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p:cNvSpPr txBox="1">
            <a:spLocks noChangeArrowheads="1"/>
          </p:cNvSpPr>
          <p:nvPr/>
        </p:nvSpPr>
        <p:spPr bwMode="auto">
          <a:xfrm>
            <a:off x="152400" y="152400"/>
            <a:ext cx="3951453" cy="2123658"/>
          </a:xfrm>
          <a:prstGeom prst="rect">
            <a:avLst/>
          </a:prstGeom>
          <a:noFill/>
          <a:ln w="9525">
            <a:noFill/>
            <a:miter lim="800000"/>
            <a:headEnd/>
            <a:tailEnd/>
          </a:ln>
          <a:effectLst/>
        </p:spPr>
        <p:txBody>
          <a:bodyPr wrap="square">
            <a:spAutoFit/>
          </a:bodyPr>
          <a:lstStyle/>
          <a:p>
            <a:r>
              <a:rPr lang="en-US" sz="6600" b="1" dirty="0" smtClean="0">
                <a:ln w="18415" cmpd="sng">
                  <a:solidFill>
                    <a:srgbClr val="FFFFFF"/>
                  </a:solidFill>
                  <a:prstDash val="solid"/>
                </a:ln>
                <a:solidFill>
                  <a:srgbClr val="F04627"/>
                </a:solidFill>
                <a:latin typeface="VAG Round"/>
              </a:rPr>
              <a:t>Challenge Fund</a:t>
            </a:r>
            <a:endParaRPr lang="en-US" sz="6600" b="1" dirty="0">
              <a:ln w="18415" cmpd="sng">
                <a:solidFill>
                  <a:srgbClr val="FFFFFF"/>
                </a:solidFill>
                <a:prstDash val="solid"/>
              </a:ln>
              <a:solidFill>
                <a:srgbClr val="FFFFFF"/>
              </a:solidFill>
              <a:latin typeface="VAG Round"/>
            </a:endParaRPr>
          </a:p>
        </p:txBody>
      </p:sp>
      <p:pic>
        <p:nvPicPr>
          <p:cNvPr id="7" name="Picture 2" descr="E:\Photo Gallery\Office\ANEP\20 12 Nov Marion ANEP Visit Rupandehi &amp; Nwalparasi\With Caption\Challenge fund implementer, Ramgram Nawalparasi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778" t="435" r="27059" b="-3205"/>
          <a:stretch/>
        </p:blipFill>
        <p:spPr bwMode="auto">
          <a:xfrm>
            <a:off x="5159990" y="-52316"/>
            <a:ext cx="4593610" cy="75961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76199" y="3513382"/>
            <a:ext cx="5236190" cy="2462213"/>
          </a:xfrm>
          <a:prstGeom prst="rect">
            <a:avLst/>
          </a:prstGeom>
          <a:solidFill>
            <a:srgbClr val="F04627">
              <a:alpha val="84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sz="2200" dirty="0" smtClean="0">
                <a:solidFill>
                  <a:srgbClr val="FFFFFF"/>
                </a:solidFill>
                <a:latin typeface="VAG Rounded" pitchFamily="2" charset="0"/>
              </a:rPr>
              <a:t>Implemented </a:t>
            </a:r>
            <a:r>
              <a:rPr lang="en-US" sz="2200" dirty="0">
                <a:solidFill>
                  <a:srgbClr val="FFFFFF"/>
                </a:solidFill>
                <a:latin typeface="VAG Rounded" pitchFamily="2" charset="0"/>
              </a:rPr>
              <a:t>through agro-vets. </a:t>
            </a:r>
          </a:p>
          <a:p>
            <a:pPr marL="342900" indent="-342900">
              <a:buFont typeface="Arial" panose="020B0604020202020204" pitchFamily="34" charset="0"/>
              <a:buChar char="•"/>
            </a:pPr>
            <a:r>
              <a:rPr lang="en-US" sz="2200" dirty="0">
                <a:solidFill>
                  <a:srgbClr val="FFFFFF"/>
                </a:solidFill>
                <a:latin typeface="VAG Rounded" pitchFamily="2" charset="0"/>
              </a:rPr>
              <a:t>Community business facilitators (CBFs)  are developed for business promotion. CBFs are associated with the challenge fund implementer. They promote their business in the community on </a:t>
            </a:r>
            <a:r>
              <a:rPr lang="en-US" sz="2200" dirty="0" smtClean="0">
                <a:solidFill>
                  <a:srgbClr val="FFFFFF"/>
                </a:solidFill>
                <a:latin typeface="VAG Rounded" pitchFamily="2" charset="0"/>
              </a:rPr>
              <a:t>a commission </a:t>
            </a:r>
            <a:r>
              <a:rPr lang="en-US" sz="2200" dirty="0">
                <a:solidFill>
                  <a:srgbClr val="FFFFFF"/>
                </a:solidFill>
                <a:latin typeface="VAG Rounded" pitchFamily="2" charset="0"/>
              </a:rPr>
              <a:t>basis</a:t>
            </a:r>
            <a:r>
              <a:rPr lang="en-US" sz="2200" dirty="0" smtClean="0">
                <a:solidFill>
                  <a:srgbClr val="FFFFFF"/>
                </a:solidFill>
                <a:latin typeface="VAG Rounded" pitchFamily="2" charset="0"/>
              </a:rPr>
              <a:t>.</a:t>
            </a:r>
            <a:endParaRPr lang="en-US" sz="2200" dirty="0">
              <a:solidFill>
                <a:srgbClr val="FFFFFF"/>
              </a:solidFill>
              <a:latin typeface="VAG Rounded" pitchFamily="2" charset="0"/>
            </a:endParaRPr>
          </a:p>
        </p:txBody>
      </p:sp>
    </p:spTree>
    <p:extLst>
      <p:ext uri="{BB962C8B-B14F-4D97-AF65-F5344CB8AC3E}">
        <p14:creationId xmlns:p14="http://schemas.microsoft.com/office/powerpoint/2010/main" val="114237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686800" cy="4800600"/>
          </a:xfrm>
        </p:spPr>
        <p:txBody>
          <a:bodyPr>
            <a:normAutofit/>
          </a:bodyPr>
          <a:lstStyle/>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Text Box 10"/>
          <p:cNvSpPr txBox="1">
            <a:spLocks noChangeArrowheads="1"/>
          </p:cNvSpPr>
          <p:nvPr/>
        </p:nvSpPr>
        <p:spPr bwMode="auto">
          <a:xfrm>
            <a:off x="457200" y="322997"/>
            <a:ext cx="5638800" cy="1107996"/>
          </a:xfrm>
          <a:prstGeom prst="rect">
            <a:avLst/>
          </a:prstGeom>
          <a:noFill/>
          <a:ln w="9525">
            <a:noFill/>
            <a:miter lim="800000"/>
            <a:headEnd/>
            <a:tailEnd/>
          </a:ln>
          <a:effectLst/>
        </p:spPr>
        <p:txBody>
          <a:bodyPr wrap="square">
            <a:spAutoFit/>
          </a:bodyPr>
          <a:lstStyle/>
          <a:p>
            <a:r>
              <a:rPr lang="en-US" sz="6600" b="1" dirty="0" smtClean="0">
                <a:ln w="18415" cmpd="sng">
                  <a:solidFill>
                    <a:srgbClr val="FFFFFF"/>
                  </a:solidFill>
                  <a:prstDash val="solid"/>
                </a:ln>
                <a:solidFill>
                  <a:srgbClr val="F04627"/>
                </a:solidFill>
                <a:latin typeface="VAG Round"/>
              </a:rPr>
              <a:t>Opportunities</a:t>
            </a:r>
            <a:endParaRPr lang="en-US" sz="6600" b="1" dirty="0">
              <a:ln w="18415" cmpd="sng">
                <a:solidFill>
                  <a:srgbClr val="FFFFFF"/>
                </a:solidFill>
                <a:prstDash val="solid"/>
              </a:ln>
              <a:solidFill>
                <a:srgbClr val="FFFFFF"/>
              </a:solidFill>
              <a:latin typeface="VAG Round"/>
            </a:endParaRPr>
          </a:p>
        </p:txBody>
      </p:sp>
      <p:sp>
        <p:nvSpPr>
          <p:cNvPr id="6" name="Rectangle 3"/>
          <p:cNvSpPr txBox="1">
            <a:spLocks noChangeArrowheads="1"/>
          </p:cNvSpPr>
          <p:nvPr/>
        </p:nvSpPr>
        <p:spPr>
          <a:xfrm>
            <a:off x="-36091" y="2286000"/>
            <a:ext cx="4287672" cy="430887"/>
          </a:xfrm>
          <a:prstGeom prst="rect">
            <a:avLst/>
          </a:prstGeom>
          <a:solidFill>
            <a:srgbClr val="F04627">
              <a:alpha val="84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sz="2200" dirty="0" smtClean="0">
                <a:solidFill>
                  <a:srgbClr val="FFFFFF"/>
                </a:solidFill>
                <a:latin typeface="VAG Rounded" pitchFamily="2" charset="0"/>
              </a:rPr>
              <a:t>High unmet demand </a:t>
            </a:r>
            <a:endParaRPr lang="en-US" sz="2200" dirty="0">
              <a:solidFill>
                <a:srgbClr val="FFFFFF"/>
              </a:solidFill>
              <a:latin typeface="VAG Rounded" pitchFamily="2" charset="0"/>
            </a:endParaRPr>
          </a:p>
        </p:txBody>
      </p:sp>
      <p:sp>
        <p:nvSpPr>
          <p:cNvPr id="8" name="Rectangle 3"/>
          <p:cNvSpPr txBox="1">
            <a:spLocks noChangeArrowheads="1"/>
          </p:cNvSpPr>
          <p:nvPr/>
        </p:nvSpPr>
        <p:spPr>
          <a:xfrm>
            <a:off x="4267200" y="3446060"/>
            <a:ext cx="5029200" cy="430887"/>
          </a:xfrm>
          <a:prstGeom prst="rect">
            <a:avLst/>
          </a:prstGeom>
          <a:solidFill>
            <a:srgbClr val="F04627">
              <a:alpha val="84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sz="2200" dirty="0" smtClean="0">
                <a:solidFill>
                  <a:srgbClr val="FFFFFF"/>
                </a:solidFill>
                <a:latin typeface="VAG Rounded" pitchFamily="2" charset="0"/>
              </a:rPr>
              <a:t>Inadequate Technical Knowledge</a:t>
            </a:r>
            <a:endParaRPr lang="en-US" sz="2200" dirty="0">
              <a:solidFill>
                <a:srgbClr val="FFFFFF"/>
              </a:solidFill>
              <a:latin typeface="VAG Rounded" pitchFamily="2" charset="0"/>
            </a:endParaRPr>
          </a:p>
        </p:txBody>
      </p:sp>
      <p:sp>
        <p:nvSpPr>
          <p:cNvPr id="9" name="Rectangle 3"/>
          <p:cNvSpPr txBox="1">
            <a:spLocks noChangeArrowheads="1"/>
          </p:cNvSpPr>
          <p:nvPr/>
        </p:nvSpPr>
        <p:spPr>
          <a:xfrm>
            <a:off x="0" y="4876800"/>
            <a:ext cx="4287672" cy="430887"/>
          </a:xfrm>
          <a:prstGeom prst="rect">
            <a:avLst/>
          </a:prstGeom>
          <a:solidFill>
            <a:srgbClr val="F04627">
              <a:alpha val="84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sz="2200" dirty="0" smtClean="0">
                <a:solidFill>
                  <a:srgbClr val="FFFFFF"/>
                </a:solidFill>
                <a:latin typeface="VAG Rounded" pitchFamily="2" charset="0"/>
              </a:rPr>
              <a:t>Income earning potential</a:t>
            </a:r>
            <a:endParaRPr lang="en-US" sz="2200" dirty="0">
              <a:solidFill>
                <a:srgbClr val="FFFFFF"/>
              </a:solidFill>
              <a:latin typeface="VAG Rounded" pitchFamily="2" charset="0"/>
            </a:endParaRPr>
          </a:p>
        </p:txBody>
      </p:sp>
      <p:grpSp>
        <p:nvGrpSpPr>
          <p:cNvPr id="7" name="Group 6"/>
          <p:cNvGrpSpPr/>
          <p:nvPr/>
        </p:nvGrpSpPr>
        <p:grpSpPr>
          <a:xfrm>
            <a:off x="-27277" y="6251156"/>
            <a:ext cx="9601200" cy="609600"/>
            <a:chOff x="0" y="6248400"/>
            <a:chExt cx="9601200" cy="609600"/>
          </a:xfrm>
        </p:grpSpPr>
        <p:sp>
          <p:nvSpPr>
            <p:cNvPr id="10" name="Rectangle 9"/>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6629400" y="6324600"/>
              <a:ext cx="2971800" cy="457200"/>
              <a:chOff x="4267200" y="5791200"/>
              <a:chExt cx="2971800" cy="457200"/>
            </a:xfrm>
          </p:grpSpPr>
          <p:grpSp>
            <p:nvGrpSpPr>
              <p:cNvPr id="14" name="Group 5"/>
              <p:cNvGrpSpPr>
                <a:grpSpLocks/>
              </p:cNvGrpSpPr>
              <p:nvPr/>
            </p:nvGrpSpPr>
            <p:grpSpPr bwMode="auto">
              <a:xfrm>
                <a:off x="4495800" y="5791200"/>
                <a:ext cx="2743200" cy="457200"/>
                <a:chOff x="6381" y="10624"/>
                <a:chExt cx="4320" cy="720"/>
              </a:xfrm>
            </p:grpSpPr>
            <p:sp>
              <p:nvSpPr>
                <p:cNvPr id="16"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5" name="Picture 8" descr="flag_2colors"/>
              <p:cNvPicPr>
                <a:picLocks noChangeAspect="1" noChangeArrowheads="1"/>
              </p:cNvPicPr>
              <p:nvPr/>
            </p:nvPicPr>
            <p:blipFill>
              <a:blip r:embed="rId3"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12" name="Picture 3" descr="C:\Users\user\AppData\Local\Microsoft\Windows\Temporary Internet Files\Content.Outlook\EPK7V3C0\ide_logo_hi_res- NEW (2).jpg"/>
            <p:cNvPicPr>
              <a:picLocks noChangeAspect="1" noChangeArrowheads="1"/>
            </p:cNvPicPr>
            <p:nvPr/>
          </p:nvPicPr>
          <p:blipFill>
            <a:blip r:embed="rId4" cstate="print"/>
            <a:srcRect/>
            <a:stretch>
              <a:fillRect/>
            </a:stretch>
          </p:blipFill>
          <p:spPr bwMode="auto">
            <a:xfrm>
              <a:off x="109810" y="6324600"/>
              <a:ext cx="804590" cy="457200"/>
            </a:xfrm>
            <a:prstGeom prst="rect">
              <a:avLst/>
            </a:prstGeom>
            <a:noFill/>
          </p:spPr>
        </p:pic>
        <p:pic>
          <p:nvPicPr>
            <p:cNvPr id="13" name="Picture 12"/>
            <p:cNvPicPr/>
            <p:nvPr/>
          </p:nvPicPr>
          <p:blipFill>
            <a:blip r:embed="rId5" cstate="print"/>
            <a:srcRect l="23958" t="20834" r="24167" b="39166"/>
            <a:stretch>
              <a:fillRect/>
            </a:stretch>
          </p:blipFill>
          <p:spPr bwMode="auto">
            <a:xfrm>
              <a:off x="5562600" y="6315075"/>
              <a:ext cx="914400" cy="542925"/>
            </a:xfrm>
            <a:prstGeom prst="rect">
              <a:avLst/>
            </a:prstGeom>
            <a:noFill/>
          </p:spPr>
        </p:pic>
      </p:grpSp>
    </p:spTree>
    <p:extLst>
      <p:ext uri="{BB962C8B-B14F-4D97-AF65-F5344CB8AC3E}">
        <p14:creationId xmlns:p14="http://schemas.microsoft.com/office/powerpoint/2010/main" val="56673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19200"/>
            <a:ext cx="8839200" cy="5257800"/>
          </a:xfrm>
        </p:spPr>
        <p:txBody>
          <a:bodyPr>
            <a:noAutofit/>
          </a:bodyPr>
          <a:lstStyle/>
          <a:p>
            <a:pPr marL="0" lvl="0" indent="0">
              <a:buNone/>
            </a:pPr>
            <a:endParaRPr lang="en-US" sz="2800" dirty="0" smtClean="0">
              <a:latin typeface="Times New Roman" pitchFamily="18" charset="0"/>
              <a:cs typeface="Times New Roman" pitchFamily="18" charset="0"/>
            </a:endParaRPr>
          </a:p>
          <a:p>
            <a:pPr marL="0" lvl="0" indent="0">
              <a:buNone/>
            </a:pPr>
            <a:endParaRPr lang="en-US" sz="2800" dirty="0" smtClean="0">
              <a:latin typeface="Times New Roman" pitchFamily="18" charset="0"/>
              <a:cs typeface="Times New Roman" pitchFamily="18" charset="0"/>
            </a:endParaRPr>
          </a:p>
          <a:p>
            <a:pPr marL="0" indent="0">
              <a:buNone/>
            </a:pPr>
            <a:endParaRPr lang="en-US" sz="2800" dirty="0">
              <a:latin typeface="Times New Roman" pitchFamily="18" charset="0"/>
              <a:cs typeface="Times New Roman" pitchFamily="18" charset="0"/>
            </a:endParaRPr>
          </a:p>
        </p:txBody>
      </p:sp>
      <p:sp>
        <p:nvSpPr>
          <p:cNvPr id="5" name="Text Box 10"/>
          <p:cNvSpPr txBox="1">
            <a:spLocks noChangeArrowheads="1"/>
          </p:cNvSpPr>
          <p:nvPr/>
        </p:nvSpPr>
        <p:spPr bwMode="auto">
          <a:xfrm>
            <a:off x="457200" y="322997"/>
            <a:ext cx="5638800" cy="1107996"/>
          </a:xfrm>
          <a:prstGeom prst="rect">
            <a:avLst/>
          </a:prstGeom>
          <a:noFill/>
          <a:ln w="9525">
            <a:noFill/>
            <a:miter lim="800000"/>
            <a:headEnd/>
            <a:tailEnd/>
          </a:ln>
          <a:effectLst/>
        </p:spPr>
        <p:txBody>
          <a:bodyPr wrap="square">
            <a:spAutoFit/>
          </a:bodyPr>
          <a:lstStyle/>
          <a:p>
            <a:r>
              <a:rPr lang="en-US" sz="6600" b="1" dirty="0" smtClean="0">
                <a:ln w="18415" cmpd="sng">
                  <a:solidFill>
                    <a:srgbClr val="FFFFFF"/>
                  </a:solidFill>
                  <a:prstDash val="solid"/>
                </a:ln>
                <a:solidFill>
                  <a:srgbClr val="F04627"/>
                </a:solidFill>
                <a:latin typeface="VAG Round"/>
              </a:rPr>
              <a:t>Lessons Learnt</a:t>
            </a:r>
            <a:endParaRPr lang="en-US" sz="6600" b="1" dirty="0">
              <a:ln w="18415" cmpd="sng">
                <a:solidFill>
                  <a:srgbClr val="FFFFFF"/>
                </a:solidFill>
                <a:prstDash val="solid"/>
              </a:ln>
              <a:solidFill>
                <a:srgbClr val="FFFFFF"/>
              </a:solidFill>
              <a:latin typeface="VAG Round"/>
            </a:endParaRPr>
          </a:p>
        </p:txBody>
      </p:sp>
      <p:sp>
        <p:nvSpPr>
          <p:cNvPr id="6" name="Rectangle 3"/>
          <p:cNvSpPr txBox="1">
            <a:spLocks noChangeArrowheads="1"/>
          </p:cNvSpPr>
          <p:nvPr/>
        </p:nvSpPr>
        <p:spPr>
          <a:xfrm>
            <a:off x="-96672" y="1752600"/>
            <a:ext cx="4287672" cy="1107996"/>
          </a:xfrm>
          <a:prstGeom prst="rect">
            <a:avLst/>
          </a:prstGeom>
          <a:solidFill>
            <a:srgbClr val="F04627">
              <a:alpha val="84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sz="2200" dirty="0" smtClean="0">
                <a:solidFill>
                  <a:srgbClr val="FFFFFF"/>
                </a:solidFill>
                <a:latin typeface="VAG Rounded" pitchFamily="2" charset="0"/>
              </a:rPr>
              <a:t>Development </a:t>
            </a:r>
            <a:r>
              <a:rPr lang="en-US" sz="2200" dirty="0">
                <a:solidFill>
                  <a:srgbClr val="FFFFFF"/>
                </a:solidFill>
                <a:latin typeface="VAG Rounded" pitchFamily="2" charset="0"/>
              </a:rPr>
              <a:t>of crop calendars through collection centers </a:t>
            </a:r>
            <a:r>
              <a:rPr lang="en-US" sz="2200" dirty="0" smtClean="0">
                <a:solidFill>
                  <a:srgbClr val="FFFFFF"/>
                </a:solidFill>
                <a:latin typeface="VAG Rounded" pitchFamily="2" charset="0"/>
              </a:rPr>
              <a:t>is very </a:t>
            </a:r>
            <a:r>
              <a:rPr lang="en-US" sz="2200" dirty="0">
                <a:solidFill>
                  <a:srgbClr val="FFFFFF"/>
                </a:solidFill>
                <a:latin typeface="VAG Rounded" pitchFamily="2" charset="0"/>
              </a:rPr>
              <a:t>important </a:t>
            </a:r>
          </a:p>
        </p:txBody>
      </p:sp>
      <p:sp>
        <p:nvSpPr>
          <p:cNvPr id="7" name="Rectangle 3"/>
          <p:cNvSpPr txBox="1">
            <a:spLocks noChangeArrowheads="1"/>
          </p:cNvSpPr>
          <p:nvPr/>
        </p:nvSpPr>
        <p:spPr>
          <a:xfrm>
            <a:off x="-65965" y="3324535"/>
            <a:ext cx="4287672" cy="1107996"/>
          </a:xfrm>
          <a:prstGeom prst="rect">
            <a:avLst/>
          </a:prstGeom>
          <a:solidFill>
            <a:srgbClr val="F04627">
              <a:alpha val="84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lvl="0" indent="-342900">
              <a:buFont typeface="Arial" panose="020B0604020202020204" pitchFamily="34" charset="0"/>
              <a:buChar char="•"/>
            </a:pPr>
            <a:r>
              <a:rPr lang="en-US" sz="2200" dirty="0" smtClean="0">
                <a:solidFill>
                  <a:srgbClr val="FFFFFF"/>
                </a:solidFill>
                <a:latin typeface="VAG Rounded" pitchFamily="2" charset="0"/>
              </a:rPr>
              <a:t>Farmer </a:t>
            </a:r>
            <a:r>
              <a:rPr lang="en-US" sz="2200" dirty="0">
                <a:solidFill>
                  <a:srgbClr val="FFFFFF"/>
                </a:solidFill>
                <a:latin typeface="VAG Rounded" pitchFamily="2" charset="0"/>
              </a:rPr>
              <a:t>exposure visits play a vital role in the dissemination of the new technologies</a:t>
            </a:r>
          </a:p>
        </p:txBody>
      </p:sp>
      <p:sp>
        <p:nvSpPr>
          <p:cNvPr id="8" name="Rectangle 3"/>
          <p:cNvSpPr txBox="1">
            <a:spLocks noChangeArrowheads="1"/>
          </p:cNvSpPr>
          <p:nvPr/>
        </p:nvSpPr>
        <p:spPr>
          <a:xfrm>
            <a:off x="-65965" y="4896570"/>
            <a:ext cx="4287672" cy="1446550"/>
          </a:xfrm>
          <a:prstGeom prst="rect">
            <a:avLst/>
          </a:prstGeom>
          <a:solidFill>
            <a:srgbClr val="F04627">
              <a:alpha val="84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sz="2200" dirty="0" smtClean="0">
                <a:solidFill>
                  <a:srgbClr val="FFFFFF"/>
                </a:solidFill>
                <a:latin typeface="VAG Rounded" pitchFamily="2" charset="0"/>
              </a:rPr>
              <a:t>Well </a:t>
            </a:r>
            <a:r>
              <a:rPr lang="en-US" sz="2200" dirty="0">
                <a:solidFill>
                  <a:srgbClr val="FFFFFF"/>
                </a:solidFill>
                <a:latin typeface="VAG Rounded" pitchFamily="2" charset="0"/>
              </a:rPr>
              <a:t>trained service providers are needed for efficient use of machinery in cereals and legumes cultivation</a:t>
            </a:r>
          </a:p>
        </p:txBody>
      </p:sp>
      <p:sp>
        <p:nvSpPr>
          <p:cNvPr id="9" name="Rectangle 3"/>
          <p:cNvSpPr txBox="1">
            <a:spLocks noChangeArrowheads="1"/>
          </p:cNvSpPr>
          <p:nvPr/>
        </p:nvSpPr>
        <p:spPr>
          <a:xfrm>
            <a:off x="4897272" y="3657600"/>
            <a:ext cx="4287672" cy="769441"/>
          </a:xfrm>
          <a:prstGeom prst="rect">
            <a:avLst/>
          </a:prstGeom>
          <a:solidFill>
            <a:srgbClr val="F04627">
              <a:alpha val="84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lvl="0" indent="-342900">
              <a:buFont typeface="Arial" panose="020B0604020202020204" pitchFamily="34" charset="0"/>
              <a:buChar char="•"/>
            </a:pPr>
            <a:r>
              <a:rPr lang="en-US" sz="2200" dirty="0" smtClean="0">
                <a:solidFill>
                  <a:srgbClr val="FFFFFF"/>
                </a:solidFill>
                <a:latin typeface="VAG Rounded" pitchFamily="2" charset="0"/>
              </a:rPr>
              <a:t>Match </a:t>
            </a:r>
            <a:r>
              <a:rPr lang="en-US" sz="2200" dirty="0">
                <a:solidFill>
                  <a:srgbClr val="FFFFFF"/>
                </a:solidFill>
                <a:latin typeface="VAG Rounded" pitchFamily="2" charset="0"/>
              </a:rPr>
              <a:t>fund  can be generated from VDCs</a:t>
            </a:r>
          </a:p>
        </p:txBody>
      </p:sp>
      <p:sp>
        <p:nvSpPr>
          <p:cNvPr id="10" name="Rectangle 3"/>
          <p:cNvSpPr txBox="1">
            <a:spLocks noChangeArrowheads="1"/>
          </p:cNvSpPr>
          <p:nvPr/>
        </p:nvSpPr>
        <p:spPr>
          <a:xfrm>
            <a:off x="4901821" y="4773460"/>
            <a:ext cx="4287672" cy="1569660"/>
          </a:xfrm>
          <a:prstGeom prst="rect">
            <a:avLst/>
          </a:prstGeom>
          <a:solidFill>
            <a:srgbClr val="F04627">
              <a:alpha val="84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lvl="0" indent="-342900">
              <a:buFont typeface="Arial" panose="020B0604020202020204" pitchFamily="34" charset="0"/>
              <a:buChar char="•"/>
            </a:pPr>
            <a:r>
              <a:rPr lang="en-US" sz="2400" dirty="0" smtClean="0">
                <a:solidFill>
                  <a:srgbClr val="FFFFFF"/>
                </a:solidFill>
                <a:latin typeface="VAG Rounded" pitchFamily="2" charset="0"/>
              </a:rPr>
              <a:t>Assured </a:t>
            </a:r>
            <a:r>
              <a:rPr lang="en-US" sz="2400" dirty="0">
                <a:solidFill>
                  <a:srgbClr val="FFFFFF"/>
                </a:solidFill>
                <a:latin typeface="VAG Rounded" pitchFamily="2" charset="0"/>
              </a:rPr>
              <a:t>markets resulting from collection centers encourage farmers to expand their cropped area</a:t>
            </a:r>
          </a:p>
        </p:txBody>
      </p:sp>
      <p:grpSp>
        <p:nvGrpSpPr>
          <p:cNvPr id="11" name="Group 10"/>
          <p:cNvGrpSpPr/>
          <p:nvPr/>
        </p:nvGrpSpPr>
        <p:grpSpPr>
          <a:xfrm>
            <a:off x="-27277" y="6251156"/>
            <a:ext cx="9601200" cy="609600"/>
            <a:chOff x="0" y="6248400"/>
            <a:chExt cx="9601200" cy="609600"/>
          </a:xfrm>
        </p:grpSpPr>
        <p:sp>
          <p:nvSpPr>
            <p:cNvPr id="12" name="Rectangle 11"/>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6629400" y="6324600"/>
              <a:ext cx="2971800" cy="457200"/>
              <a:chOff x="4267200" y="5791200"/>
              <a:chExt cx="2971800" cy="457200"/>
            </a:xfrm>
          </p:grpSpPr>
          <p:grpSp>
            <p:nvGrpSpPr>
              <p:cNvPr id="16" name="Group 5"/>
              <p:cNvGrpSpPr>
                <a:grpSpLocks/>
              </p:cNvGrpSpPr>
              <p:nvPr/>
            </p:nvGrpSpPr>
            <p:grpSpPr bwMode="auto">
              <a:xfrm>
                <a:off x="4495800" y="5791200"/>
                <a:ext cx="2743200" cy="457200"/>
                <a:chOff x="6381" y="10624"/>
                <a:chExt cx="4320" cy="720"/>
              </a:xfrm>
            </p:grpSpPr>
            <p:sp>
              <p:nvSpPr>
                <p:cNvPr id="18"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7" name="Picture 8" descr="flag_2colors"/>
              <p:cNvPicPr>
                <a:picLocks noChangeAspect="1" noChangeArrowheads="1"/>
              </p:cNvPicPr>
              <p:nvPr/>
            </p:nvPicPr>
            <p:blipFill>
              <a:blip r:embed="rId3"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14" name="Picture 3" descr="C:\Users\user\AppData\Local\Microsoft\Windows\Temporary Internet Files\Content.Outlook\EPK7V3C0\ide_logo_hi_res- NEW (2).jpg"/>
            <p:cNvPicPr>
              <a:picLocks noChangeAspect="1" noChangeArrowheads="1"/>
            </p:cNvPicPr>
            <p:nvPr/>
          </p:nvPicPr>
          <p:blipFill>
            <a:blip r:embed="rId4" cstate="print"/>
            <a:srcRect/>
            <a:stretch>
              <a:fillRect/>
            </a:stretch>
          </p:blipFill>
          <p:spPr bwMode="auto">
            <a:xfrm>
              <a:off x="109810" y="6324600"/>
              <a:ext cx="804590" cy="457200"/>
            </a:xfrm>
            <a:prstGeom prst="rect">
              <a:avLst/>
            </a:prstGeom>
            <a:noFill/>
          </p:spPr>
        </p:pic>
        <p:pic>
          <p:nvPicPr>
            <p:cNvPr id="15" name="Picture 14"/>
            <p:cNvPicPr/>
            <p:nvPr/>
          </p:nvPicPr>
          <p:blipFill>
            <a:blip r:embed="rId5" cstate="print"/>
            <a:srcRect l="23958" t="20834" r="24167" b="39166"/>
            <a:stretch>
              <a:fillRect/>
            </a:stretch>
          </p:blipFill>
          <p:spPr bwMode="auto">
            <a:xfrm>
              <a:off x="5562600" y="6315075"/>
              <a:ext cx="914400" cy="542925"/>
            </a:xfrm>
            <a:prstGeom prst="rect">
              <a:avLst/>
            </a:prstGeom>
            <a:noFill/>
          </p:spPr>
        </p:pic>
      </p:grpSp>
    </p:spTree>
    <p:extLst>
      <p:ext uri="{BB962C8B-B14F-4D97-AF65-F5344CB8AC3E}">
        <p14:creationId xmlns:p14="http://schemas.microsoft.com/office/powerpoint/2010/main" val="317870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457200" y="322997"/>
            <a:ext cx="5638800" cy="1107996"/>
          </a:xfrm>
          <a:prstGeom prst="rect">
            <a:avLst/>
          </a:prstGeom>
          <a:noFill/>
          <a:ln w="9525">
            <a:noFill/>
            <a:miter lim="800000"/>
            <a:headEnd/>
            <a:tailEnd/>
          </a:ln>
          <a:effectLst/>
        </p:spPr>
        <p:txBody>
          <a:bodyPr wrap="square">
            <a:spAutoFit/>
          </a:bodyPr>
          <a:lstStyle/>
          <a:p>
            <a:r>
              <a:rPr lang="en-US" sz="6600" b="1" dirty="0" smtClean="0">
                <a:ln w="18415" cmpd="sng">
                  <a:solidFill>
                    <a:srgbClr val="FFFFFF"/>
                  </a:solidFill>
                  <a:prstDash val="solid"/>
                </a:ln>
                <a:solidFill>
                  <a:srgbClr val="F04627"/>
                </a:solidFill>
                <a:latin typeface="VAG Round"/>
              </a:rPr>
              <a:t>Impact</a:t>
            </a:r>
            <a:endParaRPr lang="en-US" sz="6600" b="1" dirty="0">
              <a:ln w="18415" cmpd="sng">
                <a:solidFill>
                  <a:srgbClr val="FFFFFF"/>
                </a:solidFill>
                <a:prstDash val="solid"/>
              </a:ln>
              <a:solidFill>
                <a:srgbClr val="FFFFFF"/>
              </a:solidFill>
              <a:latin typeface="VAG Round"/>
            </a:endParaRPr>
          </a:p>
        </p:txBody>
      </p:sp>
      <p:pic>
        <p:nvPicPr>
          <p:cNvPr id="15362" name="Picture 2" descr="http://ide-uk.smugmug.com/Photos/Nepal/Nepal-Portraits/i-8f5rMfh/0/L/20120930_Nepal_3528-L.jpg"/>
          <p:cNvPicPr>
            <a:picLocks noChangeAspect="1" noChangeArrowheads="1"/>
          </p:cNvPicPr>
          <p:nvPr/>
        </p:nvPicPr>
        <p:blipFill rotWithShape="1">
          <a:blip r:embed="rId3">
            <a:extLst>
              <a:ext uri="{28A0092B-C50C-407E-A947-70E740481C1C}">
                <a14:useLocalDpi xmlns:a14="http://schemas.microsoft.com/office/drawing/2010/main" val="0"/>
              </a:ext>
            </a:extLst>
          </a:blip>
          <a:srcRect t="13681"/>
          <a:stretch/>
        </p:blipFill>
        <p:spPr bwMode="auto">
          <a:xfrm>
            <a:off x="0" y="1741852"/>
            <a:ext cx="9144000" cy="5268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15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1600200"/>
            <a:ext cx="8763000" cy="5029200"/>
          </a:xfrm>
        </p:spPr>
        <p:txBody>
          <a:bodyPr>
            <a:normAutofit/>
          </a:bodyPr>
          <a:lstStyle/>
          <a:p>
            <a:pPr>
              <a:defRPr/>
            </a:pPr>
            <a:endParaRPr lang="en-US" dirty="0" smtClean="0">
              <a:latin typeface="VAGRounded-Light" panose="020B0400000000000000" pitchFamily="34" charset="0"/>
              <a:cs typeface="Times New Roman" pitchFamily="18" charset="0"/>
            </a:endParaRPr>
          </a:p>
        </p:txBody>
      </p:sp>
      <p:sp>
        <p:nvSpPr>
          <p:cNvPr id="5" name="Text Box 10"/>
          <p:cNvSpPr txBox="1">
            <a:spLocks noChangeArrowheads="1"/>
          </p:cNvSpPr>
          <p:nvPr/>
        </p:nvSpPr>
        <p:spPr bwMode="auto">
          <a:xfrm>
            <a:off x="533400" y="381000"/>
            <a:ext cx="5638800" cy="1107996"/>
          </a:xfrm>
          <a:prstGeom prst="rect">
            <a:avLst/>
          </a:prstGeom>
          <a:noFill/>
          <a:ln w="9525">
            <a:noFill/>
            <a:miter lim="800000"/>
            <a:headEnd/>
            <a:tailEnd/>
          </a:ln>
          <a:effectLst/>
        </p:spPr>
        <p:txBody>
          <a:bodyPr wrap="square">
            <a:spAutoFit/>
          </a:bodyPr>
          <a:lstStyle/>
          <a:p>
            <a:r>
              <a:rPr lang="en-US" sz="6600" b="1" dirty="0" smtClean="0">
                <a:ln w="18415" cmpd="sng">
                  <a:solidFill>
                    <a:srgbClr val="FFFFFF"/>
                  </a:solidFill>
                  <a:prstDash val="solid"/>
                </a:ln>
                <a:solidFill>
                  <a:srgbClr val="F04627"/>
                </a:solidFill>
                <a:latin typeface="VAG Round"/>
              </a:rPr>
              <a:t>Sustainability</a:t>
            </a:r>
            <a:endParaRPr lang="en-US" sz="6600" b="1" dirty="0">
              <a:ln w="18415" cmpd="sng">
                <a:solidFill>
                  <a:srgbClr val="FFFFFF"/>
                </a:solidFill>
                <a:prstDash val="solid"/>
              </a:ln>
              <a:solidFill>
                <a:srgbClr val="FFFFFF"/>
              </a:solidFill>
              <a:latin typeface="VAG Round"/>
            </a:endParaRPr>
          </a:p>
        </p:txBody>
      </p:sp>
      <p:grpSp>
        <p:nvGrpSpPr>
          <p:cNvPr id="6" name="Group 5"/>
          <p:cNvGrpSpPr/>
          <p:nvPr/>
        </p:nvGrpSpPr>
        <p:grpSpPr>
          <a:xfrm>
            <a:off x="-27277" y="6251156"/>
            <a:ext cx="9601200" cy="609600"/>
            <a:chOff x="0" y="6248400"/>
            <a:chExt cx="9601200" cy="609600"/>
          </a:xfrm>
        </p:grpSpPr>
        <p:sp>
          <p:nvSpPr>
            <p:cNvPr id="7" name="Rectangle 6"/>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6629400" y="6324600"/>
              <a:ext cx="2971800" cy="457200"/>
              <a:chOff x="4267200" y="5791200"/>
              <a:chExt cx="2971800" cy="457200"/>
            </a:xfrm>
          </p:grpSpPr>
          <p:grpSp>
            <p:nvGrpSpPr>
              <p:cNvPr id="11" name="Group 5"/>
              <p:cNvGrpSpPr>
                <a:grpSpLocks/>
              </p:cNvGrpSpPr>
              <p:nvPr/>
            </p:nvGrpSpPr>
            <p:grpSpPr bwMode="auto">
              <a:xfrm>
                <a:off x="4495800" y="5791200"/>
                <a:ext cx="2743200" cy="457200"/>
                <a:chOff x="6381" y="10624"/>
                <a:chExt cx="4320" cy="720"/>
              </a:xfrm>
            </p:grpSpPr>
            <p:sp>
              <p:nvSpPr>
                <p:cNvPr id="13"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2" name="Picture 8" descr="flag_2colors"/>
              <p:cNvPicPr>
                <a:picLocks noChangeAspect="1" noChangeArrowheads="1"/>
              </p:cNvPicPr>
              <p:nvPr/>
            </p:nvPicPr>
            <p:blipFill>
              <a:blip r:embed="rId3"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9" name="Picture 3" descr="C:\Users\user\AppData\Local\Microsoft\Windows\Temporary Internet Files\Content.Outlook\EPK7V3C0\ide_logo_hi_res- NEW (2).jpg"/>
            <p:cNvPicPr>
              <a:picLocks noChangeAspect="1" noChangeArrowheads="1"/>
            </p:cNvPicPr>
            <p:nvPr/>
          </p:nvPicPr>
          <p:blipFill>
            <a:blip r:embed="rId4" cstate="print"/>
            <a:srcRect/>
            <a:stretch>
              <a:fillRect/>
            </a:stretch>
          </p:blipFill>
          <p:spPr bwMode="auto">
            <a:xfrm>
              <a:off x="109810" y="6324600"/>
              <a:ext cx="804590" cy="457200"/>
            </a:xfrm>
            <a:prstGeom prst="rect">
              <a:avLst/>
            </a:prstGeom>
            <a:noFill/>
          </p:spPr>
        </p:pic>
        <p:pic>
          <p:nvPicPr>
            <p:cNvPr id="10" name="Picture 9"/>
            <p:cNvPicPr/>
            <p:nvPr/>
          </p:nvPicPr>
          <p:blipFill>
            <a:blip r:embed="rId5" cstate="print"/>
            <a:srcRect l="23958" t="20834" r="24167" b="39166"/>
            <a:stretch>
              <a:fillRect/>
            </a:stretch>
          </p:blipFill>
          <p:spPr bwMode="auto">
            <a:xfrm>
              <a:off x="5562600" y="6315075"/>
              <a:ext cx="914400" cy="542925"/>
            </a:xfrm>
            <a:prstGeom prst="rect">
              <a:avLst/>
            </a:prstGeom>
            <a:noFill/>
          </p:spPr>
        </p:pic>
      </p:grpSp>
      <p:pic>
        <p:nvPicPr>
          <p:cNvPr id="1026" name="Picture 2" descr="C:\Users\David\Dropbox\IDE Nepal\20120930_Nepal_361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354" y="1528763"/>
            <a:ext cx="9525000" cy="63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41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itle 2"/>
          <p:cNvSpPr txBox="1">
            <a:spLocks/>
          </p:cNvSpPr>
          <p:nvPr/>
        </p:nvSpPr>
        <p:spPr>
          <a:xfrm>
            <a:off x="0" y="1451089"/>
            <a:ext cx="9144000" cy="610280"/>
          </a:xfrm>
          <a:prstGeom prst="rect">
            <a:avLst/>
          </a:prstGeom>
          <a:solidFill>
            <a:srgbClr val="C00000">
              <a:alpha val="90000"/>
            </a:srgbClr>
          </a:solidFill>
        </p:spPr>
        <p:txBody>
          <a:bodyPr vert="horz" rtlCol="0" anchor="ctr">
            <a:normAutofit/>
            <a:scene3d>
              <a:camera prst="orthographicFront"/>
              <a:lightRig rig="soft" dir="t"/>
            </a:scene3d>
            <a:sp3d prstMaterial="softEdge">
              <a:bevelT w="25400" h="25400"/>
            </a:sp3d>
          </a:bodyPr>
          <a:lstStyle/>
          <a:p>
            <a:pPr lvl="0" defTabSz="914400">
              <a:spcBef>
                <a:spcPct val="0"/>
              </a:spcBef>
              <a:defRPr/>
            </a:pPr>
            <a:r>
              <a:rPr lang="en-GB" sz="2400" b="1" dirty="0" smtClean="0">
                <a:solidFill>
                  <a:schemeClr val="bg1"/>
                </a:solidFill>
                <a:effectLst>
                  <a:outerShdw blurRad="31750" dist="25400" dir="5400000" algn="tl" rotWithShape="0">
                    <a:srgbClr val="000000">
                      <a:alpha val="25000"/>
                    </a:srgbClr>
                  </a:outerShdw>
                </a:effectLst>
                <a:latin typeface="VAG Round" pitchFamily="82" charset="0"/>
                <a:ea typeface="+mj-ea"/>
                <a:cs typeface="Arial" pitchFamily="34" charset="0"/>
              </a:rPr>
              <a:t>ANEP Specific Objectives</a:t>
            </a:r>
          </a:p>
        </p:txBody>
      </p:sp>
      <p:sp>
        <p:nvSpPr>
          <p:cNvPr id="6" name="TextBox 5"/>
          <p:cNvSpPr txBox="1"/>
          <p:nvPr/>
        </p:nvSpPr>
        <p:spPr>
          <a:xfrm>
            <a:off x="304800" y="2743200"/>
            <a:ext cx="8153400" cy="3293209"/>
          </a:xfrm>
          <a:prstGeom prst="rect">
            <a:avLst/>
          </a:prstGeom>
          <a:solidFill>
            <a:schemeClr val="tx1">
              <a:alpha val="62000"/>
            </a:schemeClr>
          </a:solidFill>
        </p:spPr>
        <p:txBody>
          <a:bodyPr wrap="square" rtlCol="0">
            <a:spAutoFit/>
          </a:bodyPr>
          <a:lstStyle/>
          <a:p>
            <a:pPr marL="342900" indent="-342900">
              <a:buFont typeface="Arial" panose="020B0604020202020204" pitchFamily="34" charset="0"/>
              <a:buChar char="•"/>
            </a:pPr>
            <a:r>
              <a:rPr lang="en-GB" sz="2600" dirty="0">
                <a:solidFill>
                  <a:schemeClr val="bg1"/>
                </a:solidFill>
                <a:latin typeface="VAG Rounded"/>
                <a:cs typeface="Arial" pitchFamily="34" charset="0"/>
              </a:rPr>
              <a:t>Improve the food security and nutrition of smaller households by introducing &amp; facilitating the adoption of productive &amp; environmentally sustainable agricultural technologies which improve beneficiaries' </a:t>
            </a:r>
            <a:r>
              <a:rPr lang="en-GB" sz="2600" dirty="0" smtClean="0">
                <a:solidFill>
                  <a:schemeClr val="bg1"/>
                </a:solidFill>
                <a:latin typeface="VAG Rounded"/>
                <a:cs typeface="Arial" pitchFamily="34" charset="0"/>
              </a:rPr>
              <a:t>livelihoods</a:t>
            </a:r>
          </a:p>
          <a:p>
            <a:pPr marL="342900" indent="-342900">
              <a:buFont typeface="Arial" panose="020B0604020202020204" pitchFamily="34" charset="0"/>
              <a:buChar char="•"/>
            </a:pPr>
            <a:r>
              <a:rPr lang="en-GB" sz="2600" dirty="0">
                <a:solidFill>
                  <a:schemeClr val="bg1"/>
                </a:solidFill>
                <a:latin typeface="VAG Rounded"/>
                <a:cs typeface="Arial" pitchFamily="34" charset="0"/>
              </a:rPr>
              <a:t>Contribute to creating/improving market linkages to improve food &amp; nutritional security of both rural producers &amp; urban </a:t>
            </a:r>
            <a:r>
              <a:rPr lang="en-GB" sz="2600" dirty="0" smtClean="0">
                <a:solidFill>
                  <a:schemeClr val="bg1"/>
                </a:solidFill>
                <a:latin typeface="VAG Rounded"/>
                <a:cs typeface="Arial" pitchFamily="34" charset="0"/>
              </a:rPr>
              <a:t>consumers</a:t>
            </a:r>
            <a:endParaRPr lang="en-GB" sz="2600" dirty="0">
              <a:solidFill>
                <a:schemeClr val="bg1"/>
              </a:solidFill>
              <a:latin typeface="VAG Rounded"/>
              <a:cs typeface="Arial" pitchFamily="34" charset="0"/>
            </a:endParaRPr>
          </a:p>
        </p:txBody>
      </p:sp>
      <p:grpSp>
        <p:nvGrpSpPr>
          <p:cNvPr id="5" name="Group 4"/>
          <p:cNvGrpSpPr/>
          <p:nvPr/>
        </p:nvGrpSpPr>
        <p:grpSpPr>
          <a:xfrm>
            <a:off x="0" y="6248400"/>
            <a:ext cx="9601200" cy="609600"/>
            <a:chOff x="0" y="6248400"/>
            <a:chExt cx="9601200" cy="609600"/>
          </a:xfrm>
        </p:grpSpPr>
        <p:sp>
          <p:nvSpPr>
            <p:cNvPr id="7" name="Rectangle 6"/>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6629400" y="6324600"/>
              <a:ext cx="2971800" cy="457200"/>
              <a:chOff x="4267200" y="5791200"/>
              <a:chExt cx="2971800" cy="457200"/>
            </a:xfrm>
          </p:grpSpPr>
          <p:grpSp>
            <p:nvGrpSpPr>
              <p:cNvPr id="12" name="Group 5"/>
              <p:cNvGrpSpPr>
                <a:grpSpLocks/>
              </p:cNvGrpSpPr>
              <p:nvPr/>
            </p:nvGrpSpPr>
            <p:grpSpPr bwMode="auto">
              <a:xfrm>
                <a:off x="4495800" y="5791200"/>
                <a:ext cx="2743200" cy="457200"/>
                <a:chOff x="6381" y="10624"/>
                <a:chExt cx="4320" cy="720"/>
              </a:xfrm>
            </p:grpSpPr>
            <p:sp>
              <p:nvSpPr>
                <p:cNvPr id="14"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3" name="Picture 8" descr="flag_2colors"/>
              <p:cNvPicPr>
                <a:picLocks noChangeAspect="1" noChangeArrowheads="1"/>
              </p:cNvPicPr>
              <p:nvPr/>
            </p:nvPicPr>
            <p:blipFill>
              <a:blip r:embed="rId4"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9" name="Picture 3" descr="C:\Users\user\AppData\Local\Microsoft\Windows\Temporary Internet Files\Content.Outlook\EPK7V3C0\ide_logo_hi_res- NEW (2).jpg"/>
            <p:cNvPicPr>
              <a:picLocks noChangeAspect="1" noChangeArrowheads="1"/>
            </p:cNvPicPr>
            <p:nvPr/>
          </p:nvPicPr>
          <p:blipFill>
            <a:blip r:embed="rId5" cstate="print"/>
            <a:srcRect/>
            <a:stretch>
              <a:fillRect/>
            </a:stretch>
          </p:blipFill>
          <p:spPr bwMode="auto">
            <a:xfrm>
              <a:off x="109810" y="6324600"/>
              <a:ext cx="804590" cy="457200"/>
            </a:xfrm>
            <a:prstGeom prst="rect">
              <a:avLst/>
            </a:prstGeom>
            <a:noFill/>
          </p:spPr>
        </p:pic>
        <p:pic>
          <p:nvPicPr>
            <p:cNvPr id="11" name="Picture 10"/>
            <p:cNvPicPr/>
            <p:nvPr/>
          </p:nvPicPr>
          <p:blipFill>
            <a:blip r:embed="rId6" cstate="print"/>
            <a:srcRect l="23958" t="20834" r="24167" b="39166"/>
            <a:stretch>
              <a:fillRect/>
            </a:stretch>
          </p:blipFill>
          <p:spPr bwMode="auto">
            <a:xfrm>
              <a:off x="5562600" y="6315075"/>
              <a:ext cx="914400" cy="542925"/>
            </a:xfrm>
            <a:prstGeom prst="rect">
              <a:avLst/>
            </a:prstGeom>
            <a:noFill/>
          </p:spPr>
        </p:pic>
      </p:grpSp>
      <p:sp>
        <p:nvSpPr>
          <p:cNvPr id="16" name="Title 1"/>
          <p:cNvSpPr txBox="1">
            <a:spLocks/>
          </p:cNvSpPr>
          <p:nvPr/>
        </p:nvSpPr>
        <p:spPr>
          <a:xfrm>
            <a:off x="6934200" y="5943600"/>
            <a:ext cx="2209800" cy="304800"/>
          </a:xfrm>
          <a:prstGeom prst="rect">
            <a:avLst/>
          </a:prstGeom>
        </p:spPr>
        <p:txBody>
          <a:bodyPr vert="horz" lIns="91440" tIns="45720" rIns="91440" bIns="45720" rtlCol="0" anchor="ctr">
            <a:normAutofit fontScale="97500"/>
          </a:bodyPr>
          <a:lstStyle/>
          <a:p>
            <a:pPr lvl="0" algn="r">
              <a:spcBef>
                <a:spcPct val="0"/>
              </a:spcBef>
            </a:pPr>
            <a:r>
              <a:rPr lang="en-US" sz="1100" dirty="0" smtClean="0">
                <a:solidFill>
                  <a:schemeClr val="bg1"/>
                </a:solidFill>
                <a:latin typeface="VAG Round" pitchFamily="82" charset="0"/>
                <a:ea typeface="+mj-ea"/>
                <a:cs typeface="+mj-cs"/>
              </a:rPr>
              <a:t>Photo credit: iDE</a:t>
            </a:r>
            <a:endParaRPr kumimoji="0" lang="en-GB" sz="1100" b="0" u="none" strike="noStrike" kern="1200" cap="none" spc="0" normalizeH="0" baseline="0" noProof="0" dirty="0">
              <a:ln>
                <a:noFill/>
              </a:ln>
              <a:solidFill>
                <a:schemeClr val="bg1"/>
              </a:solidFill>
              <a:effectLst/>
              <a:uLnTx/>
              <a:uFillTx/>
              <a:latin typeface="VAG Round" pitchFamily="82"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linds(horizontal)">
                                      <p:cBhvr>
                                        <p:cTn id="7" dur="500"/>
                                        <p:tgtEl>
                                          <p:spTgt spid="6">
                                            <p:bg/>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linds(horizontal)">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blinds(horizontal)">
                                      <p:cBhvr>
                                        <p:cTn id="1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Fish\DSC_110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699376" cy="708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5867400"/>
            <a:ext cx="4876800" cy="646331"/>
          </a:xfrm>
          <a:prstGeom prst="rect">
            <a:avLst/>
          </a:prstGeom>
          <a:solidFill>
            <a:srgbClr val="F04627">
              <a:alpha val="84000"/>
            </a:srgbClr>
          </a:solidFill>
        </p:spPr>
        <p:txBody>
          <a:bodyPr wrap="square" rtlCol="0">
            <a:spAutoFit/>
          </a:bodyPr>
          <a:lstStyle/>
          <a:p>
            <a:pPr algn="r"/>
            <a:r>
              <a:rPr lang="en-US" sz="3600" b="1" dirty="0" smtClean="0">
                <a:solidFill>
                  <a:schemeClr val="bg1"/>
                </a:solidFill>
                <a:latin typeface="VAG Round"/>
              </a:rPr>
              <a:t>Visibility</a:t>
            </a:r>
          </a:p>
        </p:txBody>
      </p:sp>
    </p:spTree>
    <p:extLst>
      <p:ext uri="{BB962C8B-B14F-4D97-AF65-F5344CB8AC3E}">
        <p14:creationId xmlns:p14="http://schemas.microsoft.com/office/powerpoint/2010/main" val="121058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752600"/>
            <a:ext cx="6019800" cy="1295400"/>
          </a:xfrm>
          <a:noFill/>
        </p:spPr>
        <p:txBody>
          <a:bodyPr>
            <a:normAutofit/>
          </a:bodyPr>
          <a:lstStyle/>
          <a:p>
            <a:pPr algn="r"/>
            <a:r>
              <a:rPr lang="en-US" sz="4400" b="1" dirty="0" smtClean="0">
                <a:solidFill>
                  <a:srgbClr val="F04627"/>
                </a:solidFill>
                <a:latin typeface="VAG Round"/>
              </a:rPr>
              <a:t>ANEP in Bangladesh</a:t>
            </a:r>
          </a:p>
          <a:p>
            <a:pPr algn="l"/>
            <a:r>
              <a:rPr lang="en-US" sz="2200" b="1" dirty="0" smtClean="0">
                <a:solidFill>
                  <a:srgbClr val="7F7F7F"/>
                </a:solidFill>
                <a:latin typeface="VAG Round"/>
              </a:rPr>
              <a:t>A market-based </a:t>
            </a:r>
            <a:r>
              <a:rPr lang="en-US" sz="2200" b="1" dirty="0">
                <a:solidFill>
                  <a:srgbClr val="7F7F7F"/>
                </a:solidFill>
                <a:latin typeface="VAG Round"/>
              </a:rPr>
              <a:t>a</a:t>
            </a:r>
            <a:r>
              <a:rPr lang="en-US" sz="2200" b="1" dirty="0" smtClean="0">
                <a:solidFill>
                  <a:srgbClr val="7F7F7F"/>
                </a:solidFill>
                <a:latin typeface="VAG Round"/>
              </a:rPr>
              <a:t>pproach to rural </a:t>
            </a:r>
            <a:r>
              <a:rPr lang="en-US" sz="2200" b="1" dirty="0">
                <a:solidFill>
                  <a:srgbClr val="7F7F7F"/>
                </a:solidFill>
                <a:latin typeface="VAG Round"/>
              </a:rPr>
              <a:t>d</a:t>
            </a:r>
            <a:r>
              <a:rPr lang="en-US" sz="2200" b="1" dirty="0" smtClean="0">
                <a:solidFill>
                  <a:srgbClr val="7F7F7F"/>
                </a:solidFill>
                <a:latin typeface="VAG Round"/>
              </a:rPr>
              <a:t>evelopment</a:t>
            </a:r>
            <a:endParaRPr lang="en-US" sz="2200" b="1" dirty="0">
              <a:solidFill>
                <a:srgbClr val="7F7F7F"/>
              </a:solidFill>
              <a:latin typeface="VAG Round"/>
            </a:endParaRPr>
          </a:p>
        </p:txBody>
      </p:sp>
      <p:grpSp>
        <p:nvGrpSpPr>
          <p:cNvPr id="4" name="Group 3"/>
          <p:cNvGrpSpPr/>
          <p:nvPr/>
        </p:nvGrpSpPr>
        <p:grpSpPr>
          <a:xfrm>
            <a:off x="-27277" y="6251156"/>
            <a:ext cx="9601200" cy="609600"/>
            <a:chOff x="0" y="6248400"/>
            <a:chExt cx="9601200" cy="609600"/>
          </a:xfrm>
        </p:grpSpPr>
        <p:sp>
          <p:nvSpPr>
            <p:cNvPr id="5" name="Rectangle 4"/>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6629400" y="6324600"/>
              <a:ext cx="2971800" cy="457200"/>
              <a:chOff x="4267200" y="5791200"/>
              <a:chExt cx="2971800" cy="457200"/>
            </a:xfrm>
          </p:grpSpPr>
          <p:grpSp>
            <p:nvGrpSpPr>
              <p:cNvPr id="9" name="Group 5"/>
              <p:cNvGrpSpPr>
                <a:grpSpLocks/>
              </p:cNvGrpSpPr>
              <p:nvPr/>
            </p:nvGrpSpPr>
            <p:grpSpPr bwMode="auto">
              <a:xfrm>
                <a:off x="4495800" y="5791200"/>
                <a:ext cx="2743200" cy="457200"/>
                <a:chOff x="6381" y="10624"/>
                <a:chExt cx="4320" cy="720"/>
              </a:xfrm>
            </p:grpSpPr>
            <p:sp>
              <p:nvSpPr>
                <p:cNvPr id="11"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0" name="Picture 8" descr="flag_2colors"/>
              <p:cNvPicPr>
                <a:picLocks noChangeAspect="1" noChangeArrowheads="1"/>
              </p:cNvPicPr>
              <p:nvPr/>
            </p:nvPicPr>
            <p:blipFill>
              <a:blip r:embed="rId3"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7" name="Picture 3" descr="C:\Users\user\AppData\Local\Microsoft\Windows\Temporary Internet Files\Content.Outlook\EPK7V3C0\ide_logo_hi_res- NEW (2).jpg"/>
            <p:cNvPicPr>
              <a:picLocks noChangeAspect="1" noChangeArrowheads="1"/>
            </p:cNvPicPr>
            <p:nvPr/>
          </p:nvPicPr>
          <p:blipFill>
            <a:blip r:embed="rId4" cstate="print"/>
            <a:srcRect/>
            <a:stretch>
              <a:fillRect/>
            </a:stretch>
          </p:blipFill>
          <p:spPr bwMode="auto">
            <a:xfrm>
              <a:off x="109810" y="6324600"/>
              <a:ext cx="804590" cy="457200"/>
            </a:xfrm>
            <a:prstGeom prst="rect">
              <a:avLst/>
            </a:prstGeom>
            <a:noFill/>
          </p:spPr>
        </p:pic>
        <p:pic>
          <p:nvPicPr>
            <p:cNvPr id="8" name="Picture 7"/>
            <p:cNvPicPr/>
            <p:nvPr/>
          </p:nvPicPr>
          <p:blipFill>
            <a:blip r:embed="rId5" cstate="print"/>
            <a:srcRect l="23958" t="20834" r="24167" b="39166"/>
            <a:stretch>
              <a:fillRect/>
            </a:stretch>
          </p:blipFill>
          <p:spPr bwMode="auto">
            <a:xfrm>
              <a:off x="5562600" y="6315075"/>
              <a:ext cx="914400" cy="542925"/>
            </a:xfrm>
            <a:prstGeom prst="rect">
              <a:avLst/>
            </a:prstGeom>
            <a:noFill/>
          </p:spPr>
        </p:pic>
      </p:grpSp>
    </p:spTree>
    <p:extLst>
      <p:ext uri="{BB962C8B-B14F-4D97-AF65-F5344CB8AC3E}">
        <p14:creationId xmlns:p14="http://schemas.microsoft.com/office/powerpoint/2010/main" val="14238233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descr="http://ide-uk.smugmug.com/Photos/Bangladesh/Bangladesh-Other/i-FRHtv36/0/XL/20121009_Bangladesh_6701-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04" y="-130595"/>
            <a:ext cx="9753600" cy="65055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7277" y="6251156"/>
            <a:ext cx="9601200" cy="609600"/>
            <a:chOff x="0" y="6248400"/>
            <a:chExt cx="9601200" cy="609600"/>
          </a:xfrm>
        </p:grpSpPr>
        <p:sp>
          <p:nvSpPr>
            <p:cNvPr id="7" name="Rectangle 6"/>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6629400" y="6324600"/>
              <a:ext cx="2971800" cy="457200"/>
              <a:chOff x="4267200" y="5791200"/>
              <a:chExt cx="2971800" cy="457200"/>
            </a:xfrm>
          </p:grpSpPr>
          <p:grpSp>
            <p:nvGrpSpPr>
              <p:cNvPr id="12" name="Group 5"/>
              <p:cNvGrpSpPr>
                <a:grpSpLocks/>
              </p:cNvGrpSpPr>
              <p:nvPr/>
            </p:nvGrpSpPr>
            <p:grpSpPr bwMode="auto">
              <a:xfrm>
                <a:off x="4495800" y="5791200"/>
                <a:ext cx="2743200" cy="457200"/>
                <a:chOff x="6381" y="10624"/>
                <a:chExt cx="4320" cy="720"/>
              </a:xfrm>
            </p:grpSpPr>
            <p:sp>
              <p:nvSpPr>
                <p:cNvPr id="14"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3" name="Picture 8" descr="flag_2colors"/>
              <p:cNvPicPr>
                <a:picLocks noChangeAspect="1" noChangeArrowheads="1"/>
              </p:cNvPicPr>
              <p:nvPr/>
            </p:nvPicPr>
            <p:blipFill>
              <a:blip r:embed="rId4"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9" name="Picture 3" descr="C:\Users\user\AppData\Local\Microsoft\Windows\Temporary Internet Files\Content.Outlook\EPK7V3C0\ide_logo_hi_res- NEW (2).jpg"/>
            <p:cNvPicPr>
              <a:picLocks noChangeAspect="1" noChangeArrowheads="1"/>
            </p:cNvPicPr>
            <p:nvPr/>
          </p:nvPicPr>
          <p:blipFill>
            <a:blip r:embed="rId5" cstate="print"/>
            <a:srcRect/>
            <a:stretch>
              <a:fillRect/>
            </a:stretch>
          </p:blipFill>
          <p:spPr bwMode="auto">
            <a:xfrm>
              <a:off x="109810" y="6324600"/>
              <a:ext cx="804590" cy="457200"/>
            </a:xfrm>
            <a:prstGeom prst="rect">
              <a:avLst/>
            </a:prstGeom>
            <a:noFill/>
          </p:spPr>
        </p:pic>
        <p:pic>
          <p:nvPicPr>
            <p:cNvPr id="11" name="Picture 10"/>
            <p:cNvPicPr/>
            <p:nvPr/>
          </p:nvPicPr>
          <p:blipFill>
            <a:blip r:embed="rId6" cstate="print"/>
            <a:srcRect l="23958" t="20834" r="24167" b="39166"/>
            <a:stretch>
              <a:fillRect/>
            </a:stretch>
          </p:blipFill>
          <p:spPr bwMode="auto">
            <a:xfrm>
              <a:off x="5562600" y="6315075"/>
              <a:ext cx="914400" cy="542925"/>
            </a:xfrm>
            <a:prstGeom prst="rect">
              <a:avLst/>
            </a:prstGeom>
            <a:noFill/>
          </p:spPr>
        </p:pic>
      </p:grpSp>
      <p:sp>
        <p:nvSpPr>
          <p:cNvPr id="21" name="Rectangle 2"/>
          <p:cNvSpPr>
            <a:spLocks noChangeArrowheads="1"/>
          </p:cNvSpPr>
          <p:nvPr/>
        </p:nvSpPr>
        <p:spPr bwMode="auto">
          <a:xfrm>
            <a:off x="-160627" y="5269534"/>
            <a:ext cx="5132677" cy="486287"/>
          </a:xfrm>
          <a:prstGeom prst="rect">
            <a:avLst/>
          </a:prstGeom>
          <a:solidFill>
            <a:srgbClr val="F04627">
              <a:alpha val="84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r" fontAlgn="base">
              <a:lnSpc>
                <a:spcPct val="80000"/>
              </a:lnSpc>
              <a:spcBef>
                <a:spcPct val="40000"/>
              </a:spcBef>
              <a:spcAft>
                <a:spcPct val="0"/>
              </a:spcAft>
              <a:buClrTx/>
              <a:buSzTx/>
              <a:tabLst/>
            </a:pPr>
            <a:r>
              <a:rPr lang="en-US" sz="3200" b="1" dirty="0" smtClean="0">
                <a:solidFill>
                  <a:schemeClr val="bg1"/>
                </a:solidFill>
                <a:latin typeface="VAG Round"/>
              </a:rPr>
              <a:t>Why Bangladesh</a:t>
            </a:r>
            <a:r>
              <a:rPr lang="en-US" sz="3200" dirty="0" smtClean="0">
                <a:solidFill>
                  <a:schemeClr val="bg1"/>
                </a:solidFill>
                <a:latin typeface="VAG Rounded" pitchFamily="2" charset="0"/>
              </a:rPr>
              <a: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final_map"/>
          <p:cNvPicPr>
            <a:picLocks noChangeAspect="1" noChangeArrowheads="1"/>
          </p:cNvPicPr>
          <p:nvPr/>
        </p:nvPicPr>
        <p:blipFill>
          <a:blip r:embed="rId3" cstate="print"/>
          <a:srcRect/>
          <a:stretch>
            <a:fillRect/>
          </a:stretch>
        </p:blipFill>
        <p:spPr bwMode="auto">
          <a:xfrm>
            <a:off x="5348573" y="554182"/>
            <a:ext cx="3797364" cy="4749091"/>
          </a:xfrm>
          <a:prstGeom prst="rect">
            <a:avLst/>
          </a:prstGeom>
          <a:solidFill>
            <a:schemeClr val="bg1">
              <a:alpha val="49000"/>
            </a:schemeClr>
          </a:solidFill>
          <a:ln w="9525">
            <a:noFill/>
            <a:miter lim="800000"/>
            <a:headEnd/>
            <a:tailEnd/>
          </a:ln>
        </p:spPr>
      </p:pic>
      <p:grpSp>
        <p:nvGrpSpPr>
          <p:cNvPr id="7" name="Group 6"/>
          <p:cNvGrpSpPr/>
          <p:nvPr/>
        </p:nvGrpSpPr>
        <p:grpSpPr>
          <a:xfrm>
            <a:off x="0" y="6248400"/>
            <a:ext cx="9601200" cy="609600"/>
            <a:chOff x="0" y="6248400"/>
            <a:chExt cx="9601200" cy="609600"/>
          </a:xfrm>
        </p:grpSpPr>
        <p:sp>
          <p:nvSpPr>
            <p:cNvPr id="8" name="Rectangle 7"/>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6629400" y="6324600"/>
              <a:ext cx="2971800" cy="457200"/>
              <a:chOff x="4267200" y="5791200"/>
              <a:chExt cx="2971800" cy="457200"/>
            </a:xfrm>
          </p:grpSpPr>
          <p:grpSp>
            <p:nvGrpSpPr>
              <p:cNvPr id="13" name="Group 5"/>
              <p:cNvGrpSpPr>
                <a:grpSpLocks/>
              </p:cNvGrpSpPr>
              <p:nvPr/>
            </p:nvGrpSpPr>
            <p:grpSpPr bwMode="auto">
              <a:xfrm>
                <a:off x="4495800" y="5791200"/>
                <a:ext cx="2743200" cy="457200"/>
                <a:chOff x="6381" y="10624"/>
                <a:chExt cx="4320" cy="720"/>
              </a:xfrm>
            </p:grpSpPr>
            <p:sp>
              <p:nvSpPr>
                <p:cNvPr id="15"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4" name="Picture 8" descr="flag_2colors"/>
              <p:cNvPicPr>
                <a:picLocks noChangeAspect="1" noChangeArrowheads="1"/>
              </p:cNvPicPr>
              <p:nvPr/>
            </p:nvPicPr>
            <p:blipFill>
              <a:blip r:embed="rId4"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10" name="Picture 3" descr="C:\Users\user\AppData\Local\Microsoft\Windows\Temporary Internet Files\Content.Outlook\EPK7V3C0\ide_logo_hi_res- NEW (2).jpg"/>
            <p:cNvPicPr>
              <a:picLocks noChangeAspect="1" noChangeArrowheads="1"/>
            </p:cNvPicPr>
            <p:nvPr/>
          </p:nvPicPr>
          <p:blipFill>
            <a:blip r:embed="rId5" cstate="print"/>
            <a:srcRect/>
            <a:stretch>
              <a:fillRect/>
            </a:stretch>
          </p:blipFill>
          <p:spPr bwMode="auto">
            <a:xfrm>
              <a:off x="109810" y="6324600"/>
              <a:ext cx="804590" cy="457200"/>
            </a:xfrm>
            <a:prstGeom prst="rect">
              <a:avLst/>
            </a:prstGeom>
            <a:noFill/>
          </p:spPr>
        </p:pic>
        <p:pic>
          <p:nvPicPr>
            <p:cNvPr id="12" name="Picture 11"/>
            <p:cNvPicPr/>
            <p:nvPr/>
          </p:nvPicPr>
          <p:blipFill>
            <a:blip r:embed="rId6" cstate="print"/>
            <a:srcRect l="23958" t="20834" r="24167" b="39166"/>
            <a:stretch>
              <a:fillRect/>
            </a:stretch>
          </p:blipFill>
          <p:spPr bwMode="auto">
            <a:xfrm>
              <a:off x="5562600" y="6315075"/>
              <a:ext cx="914400" cy="542925"/>
            </a:xfrm>
            <a:prstGeom prst="rect">
              <a:avLst/>
            </a:prstGeom>
            <a:noFill/>
          </p:spPr>
        </p:pic>
      </p:grpSp>
      <p:sp>
        <p:nvSpPr>
          <p:cNvPr id="17" name="Title 1"/>
          <p:cNvSpPr txBox="1">
            <a:spLocks/>
          </p:cNvSpPr>
          <p:nvPr/>
        </p:nvSpPr>
        <p:spPr>
          <a:xfrm>
            <a:off x="6934200" y="5943600"/>
            <a:ext cx="2209800" cy="304800"/>
          </a:xfrm>
          <a:prstGeom prst="rect">
            <a:avLst/>
          </a:prstGeom>
        </p:spPr>
        <p:txBody>
          <a:bodyPr vert="horz" lIns="91440" tIns="45720" rIns="91440" bIns="45720" rtlCol="0" anchor="ctr">
            <a:normAutofit fontScale="97500"/>
          </a:bodyPr>
          <a:lstStyle/>
          <a:p>
            <a:pPr lvl="0" algn="r">
              <a:spcBef>
                <a:spcPct val="0"/>
              </a:spcBef>
            </a:pPr>
            <a:r>
              <a:rPr lang="en-US" sz="1100" dirty="0" smtClean="0">
                <a:solidFill>
                  <a:schemeClr val="bg1"/>
                </a:solidFill>
                <a:latin typeface="VAG Round" pitchFamily="82" charset="0"/>
                <a:ea typeface="+mj-ea"/>
                <a:cs typeface="+mj-cs"/>
              </a:rPr>
              <a:t>Photo credit: iDE</a:t>
            </a:r>
            <a:endParaRPr kumimoji="0" lang="en-GB" sz="1100" b="0" u="none" strike="noStrike" kern="1200" cap="none" spc="0" normalizeH="0" baseline="0" noProof="0" dirty="0">
              <a:ln>
                <a:noFill/>
              </a:ln>
              <a:solidFill>
                <a:schemeClr val="bg1"/>
              </a:solidFill>
              <a:effectLst/>
              <a:uLnTx/>
              <a:uFillTx/>
              <a:latin typeface="VAG Round" pitchFamily="82" charset="0"/>
              <a:ea typeface="+mj-ea"/>
              <a:cs typeface="+mj-cs"/>
            </a:endParaRPr>
          </a:p>
        </p:txBody>
      </p:sp>
      <p:sp>
        <p:nvSpPr>
          <p:cNvPr id="2" name="Rectangle 1"/>
          <p:cNvSpPr/>
          <p:nvPr/>
        </p:nvSpPr>
        <p:spPr>
          <a:xfrm>
            <a:off x="622519" y="685800"/>
            <a:ext cx="4572000" cy="1077218"/>
          </a:xfrm>
          <a:prstGeom prst="rect">
            <a:avLst/>
          </a:prstGeom>
        </p:spPr>
        <p:txBody>
          <a:bodyPr>
            <a:spAutoFit/>
          </a:bodyPr>
          <a:lstStyle/>
          <a:p>
            <a:pPr algn="r"/>
            <a:r>
              <a:rPr lang="en-US" sz="3200" b="1" dirty="0" smtClean="0">
                <a:solidFill>
                  <a:srgbClr val="6D6E65"/>
                </a:solidFill>
                <a:latin typeface="VAG Round"/>
              </a:rPr>
              <a:t>ANEP works in the southern costal belts of Bangladesh</a:t>
            </a:r>
            <a:endParaRPr lang="en-US" sz="3200" b="1" dirty="0">
              <a:solidFill>
                <a:srgbClr val="6D6E65"/>
              </a:solidFill>
              <a:latin typeface="VAG Round"/>
            </a:endParaRPr>
          </a:p>
        </p:txBody>
      </p:sp>
      <p:sp>
        <p:nvSpPr>
          <p:cNvPr id="19" name="Rectangle 2"/>
          <p:cNvSpPr>
            <a:spLocks noChangeArrowheads="1"/>
          </p:cNvSpPr>
          <p:nvPr/>
        </p:nvSpPr>
        <p:spPr bwMode="auto">
          <a:xfrm>
            <a:off x="1" y="2964504"/>
            <a:ext cx="5334000" cy="2640723"/>
          </a:xfrm>
          <a:prstGeom prst="rect">
            <a:avLst/>
          </a:prstGeom>
          <a:solidFill>
            <a:srgbClr val="F04627">
              <a:alpha val="84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indent="-285750">
              <a:buFont typeface="Arial" panose="020B0604020202020204" pitchFamily="34" charset="0"/>
              <a:buChar char="•"/>
            </a:pPr>
            <a:r>
              <a:rPr lang="en-GB" b="1" dirty="0" smtClean="0">
                <a:solidFill>
                  <a:schemeClr val="bg1"/>
                </a:solidFill>
                <a:latin typeface="Arial" pitchFamily="34" charset="0"/>
                <a:cs typeface="Arial" pitchFamily="34" charset="0"/>
              </a:rPr>
              <a:t>Riverine </a:t>
            </a:r>
            <a:r>
              <a:rPr lang="en-GB" b="1" dirty="0">
                <a:solidFill>
                  <a:schemeClr val="bg1"/>
                </a:solidFill>
                <a:latin typeface="Arial" pitchFamily="34" charset="0"/>
                <a:cs typeface="Arial" pitchFamily="34" charset="0"/>
              </a:rPr>
              <a:t>area </a:t>
            </a:r>
            <a:endParaRPr lang="en-GB" b="1" dirty="0" smtClean="0">
              <a:solidFill>
                <a:schemeClr val="bg1"/>
              </a:solidFill>
              <a:latin typeface="Arial" pitchFamily="34" charset="0"/>
              <a:cs typeface="Arial" pitchFamily="34" charset="0"/>
            </a:endParaRPr>
          </a:p>
          <a:p>
            <a:pPr marL="285750" indent="-285750">
              <a:buFont typeface="Arial" panose="020B0604020202020204" pitchFamily="34" charset="0"/>
              <a:buChar char="•"/>
            </a:pPr>
            <a:r>
              <a:rPr lang="en-GB" b="1" dirty="0" smtClean="0">
                <a:solidFill>
                  <a:schemeClr val="bg1"/>
                </a:solidFill>
                <a:latin typeface="Arial" pitchFamily="34" charset="0"/>
                <a:cs typeface="Arial" pitchFamily="34" charset="0"/>
              </a:rPr>
              <a:t>3 </a:t>
            </a:r>
            <a:r>
              <a:rPr lang="en-GB" b="1" dirty="0" err="1">
                <a:solidFill>
                  <a:schemeClr val="bg1"/>
                </a:solidFill>
                <a:latin typeface="Arial" pitchFamily="34" charset="0"/>
                <a:cs typeface="Arial" pitchFamily="34" charset="0"/>
              </a:rPr>
              <a:t>upazillas</a:t>
            </a:r>
            <a:r>
              <a:rPr lang="en-GB" b="1" dirty="0">
                <a:solidFill>
                  <a:schemeClr val="bg1"/>
                </a:solidFill>
                <a:latin typeface="Arial" pitchFamily="34" charset="0"/>
                <a:cs typeface="Arial" pitchFamily="34" charset="0"/>
              </a:rPr>
              <a:t> </a:t>
            </a:r>
            <a:r>
              <a:rPr lang="en-GB" dirty="0">
                <a:solidFill>
                  <a:schemeClr val="bg1"/>
                </a:solidFill>
                <a:latin typeface="Arial" pitchFamily="34" charset="0"/>
                <a:cs typeface="Arial" pitchFamily="34" charset="0"/>
              </a:rPr>
              <a:t>of Barisal Division</a:t>
            </a:r>
          </a:p>
          <a:p>
            <a:pPr marL="285750" indent="-285750">
              <a:buFont typeface="Arial" panose="020B0604020202020204" pitchFamily="34" charset="0"/>
              <a:buChar char="•"/>
            </a:pPr>
            <a:r>
              <a:rPr lang="en-GB" dirty="0">
                <a:solidFill>
                  <a:schemeClr val="bg1"/>
                </a:solidFill>
                <a:latin typeface="Arial" pitchFamily="34" charset="0"/>
                <a:cs typeface="Arial" pitchFamily="34" charset="0"/>
              </a:rPr>
              <a:t> Rural - </a:t>
            </a:r>
            <a:r>
              <a:rPr lang="en-GB" b="1" dirty="0">
                <a:solidFill>
                  <a:schemeClr val="bg1"/>
                </a:solidFill>
                <a:latin typeface="Arial" pitchFamily="34" charset="0"/>
                <a:cs typeface="Arial" pitchFamily="34" charset="0"/>
              </a:rPr>
              <a:t>low lying land and chars </a:t>
            </a:r>
            <a:r>
              <a:rPr lang="en-GB" dirty="0">
                <a:solidFill>
                  <a:schemeClr val="bg1"/>
                </a:solidFill>
                <a:latin typeface="Arial" pitchFamily="34" charset="0"/>
                <a:cs typeface="Arial" pitchFamily="34" charset="0"/>
              </a:rPr>
              <a:t>(islands) in the lower </a:t>
            </a:r>
            <a:r>
              <a:rPr lang="en-GB" dirty="0" err="1">
                <a:solidFill>
                  <a:schemeClr val="bg1"/>
                </a:solidFill>
                <a:latin typeface="Arial" pitchFamily="34" charset="0"/>
                <a:cs typeface="Arial" pitchFamily="34" charset="0"/>
              </a:rPr>
              <a:t>Megna</a:t>
            </a:r>
            <a:r>
              <a:rPr lang="en-GB" dirty="0">
                <a:solidFill>
                  <a:schemeClr val="bg1"/>
                </a:solidFill>
                <a:latin typeface="Arial" pitchFamily="34" charset="0"/>
                <a:cs typeface="Arial" pitchFamily="34" charset="0"/>
              </a:rPr>
              <a:t> river</a:t>
            </a:r>
          </a:p>
          <a:p>
            <a:pPr marL="285750" indent="-285750">
              <a:buFont typeface="Arial" panose="020B0604020202020204" pitchFamily="34" charset="0"/>
              <a:buChar char="•"/>
            </a:pPr>
            <a:r>
              <a:rPr lang="en-GB" dirty="0">
                <a:solidFill>
                  <a:schemeClr val="bg1"/>
                </a:solidFill>
                <a:latin typeface="Arial" pitchFamily="34" charset="0"/>
                <a:cs typeface="Arial" pitchFamily="34" charset="0"/>
              </a:rPr>
              <a:t> Urban </a:t>
            </a:r>
            <a:r>
              <a:rPr lang="en-GB" dirty="0" smtClean="0">
                <a:solidFill>
                  <a:schemeClr val="bg1"/>
                </a:solidFill>
                <a:latin typeface="Arial" pitchFamily="34" charset="0"/>
                <a:cs typeface="Arial" pitchFamily="34" charset="0"/>
              </a:rPr>
              <a:t>- </a:t>
            </a:r>
            <a:r>
              <a:rPr lang="en-GB" b="1" dirty="0" err="1">
                <a:solidFill>
                  <a:schemeClr val="bg1"/>
                </a:solidFill>
                <a:latin typeface="Arial" pitchFamily="34" charset="0"/>
                <a:cs typeface="Arial" pitchFamily="34" charset="0"/>
              </a:rPr>
              <a:t>peri</a:t>
            </a:r>
            <a:r>
              <a:rPr lang="en-GB" b="1" dirty="0">
                <a:solidFill>
                  <a:schemeClr val="bg1"/>
                </a:solidFill>
                <a:latin typeface="Arial" pitchFamily="34" charset="0"/>
                <a:cs typeface="Arial" pitchFamily="34" charset="0"/>
              </a:rPr>
              <a:t>-urban areas of Barisal City</a:t>
            </a:r>
            <a:r>
              <a:rPr lang="en-GB" dirty="0">
                <a:solidFill>
                  <a:schemeClr val="bg1"/>
                </a:solidFill>
                <a:latin typeface="Arial" pitchFamily="34" charset="0"/>
                <a:cs typeface="Arial" pitchFamily="34" charset="0"/>
              </a:rPr>
              <a:t> (500,000 </a:t>
            </a:r>
            <a:r>
              <a:rPr lang="en-GB" dirty="0" err="1">
                <a:solidFill>
                  <a:schemeClr val="bg1"/>
                </a:solidFill>
                <a:latin typeface="Arial" pitchFamily="34" charset="0"/>
                <a:cs typeface="Arial" pitchFamily="34" charset="0"/>
              </a:rPr>
              <a:t>approx</a:t>
            </a:r>
            <a:r>
              <a:rPr lang="en-GB" dirty="0">
                <a:solidFill>
                  <a:schemeClr val="bg1"/>
                </a:solidFill>
                <a:latin typeface="Arial" pitchFamily="34" charset="0"/>
                <a:cs typeface="Arial" pitchFamily="34" charset="0"/>
              </a:rPr>
              <a:t>).</a:t>
            </a:r>
          </a:p>
          <a:p>
            <a:pPr marL="285750" indent="-285750">
              <a:buFont typeface="Arial" panose="020B0604020202020204" pitchFamily="34" charset="0"/>
              <a:buChar char="•"/>
            </a:pPr>
            <a:r>
              <a:rPr lang="en-GB" b="1" dirty="0" smtClean="0">
                <a:solidFill>
                  <a:schemeClr val="bg1"/>
                </a:solidFill>
                <a:latin typeface="Arial" pitchFamily="34" charset="0"/>
                <a:cs typeface="Arial" pitchFamily="34" charset="0"/>
              </a:rPr>
              <a:t>5,000 </a:t>
            </a:r>
            <a:r>
              <a:rPr lang="en-GB" b="1" dirty="0">
                <a:solidFill>
                  <a:schemeClr val="bg1"/>
                </a:solidFill>
                <a:latin typeface="Arial" pitchFamily="34" charset="0"/>
                <a:cs typeface="Arial" pitchFamily="34" charset="0"/>
              </a:rPr>
              <a:t>rural </a:t>
            </a:r>
            <a:r>
              <a:rPr lang="en-GB" dirty="0">
                <a:solidFill>
                  <a:schemeClr val="bg1"/>
                </a:solidFill>
                <a:latin typeface="Arial" pitchFamily="34" charset="0"/>
                <a:cs typeface="Arial" pitchFamily="34" charset="0"/>
              </a:rPr>
              <a:t>and </a:t>
            </a:r>
            <a:r>
              <a:rPr lang="en-GB" b="1" dirty="0">
                <a:solidFill>
                  <a:schemeClr val="bg1"/>
                </a:solidFill>
                <a:latin typeface="Arial" pitchFamily="34" charset="0"/>
                <a:cs typeface="Arial" pitchFamily="34" charset="0"/>
              </a:rPr>
              <a:t>5,000 urban </a:t>
            </a:r>
            <a:r>
              <a:rPr lang="en-GB" dirty="0">
                <a:solidFill>
                  <a:schemeClr val="bg1"/>
                </a:solidFill>
                <a:latin typeface="Arial" pitchFamily="34" charset="0"/>
                <a:cs typeface="Arial" pitchFamily="34" charset="0"/>
              </a:rPr>
              <a:t>HHs directly </a:t>
            </a:r>
            <a:endParaRPr lang="en-GB" dirty="0" smtClean="0">
              <a:solidFill>
                <a:schemeClr val="bg1"/>
              </a:solidFill>
              <a:latin typeface="Arial" pitchFamily="34" charset="0"/>
              <a:cs typeface="Arial" pitchFamily="34" charset="0"/>
            </a:endParaRPr>
          </a:p>
          <a:p>
            <a:pPr marL="285750" indent="-285750">
              <a:buFont typeface="Arial" panose="020B0604020202020204" pitchFamily="34" charset="0"/>
              <a:buChar char="•"/>
            </a:pPr>
            <a:r>
              <a:rPr lang="en-GB" b="1" dirty="0" smtClean="0">
                <a:solidFill>
                  <a:schemeClr val="bg1"/>
                </a:solidFill>
                <a:latin typeface="Arial" pitchFamily="34" charset="0"/>
                <a:cs typeface="Arial" pitchFamily="34" charset="0"/>
              </a:rPr>
              <a:t>30,000 </a:t>
            </a:r>
            <a:r>
              <a:rPr lang="en-GB" dirty="0" smtClean="0">
                <a:solidFill>
                  <a:schemeClr val="bg1"/>
                </a:solidFill>
                <a:latin typeface="Arial" pitchFamily="34" charset="0"/>
                <a:cs typeface="Arial" pitchFamily="34" charset="0"/>
              </a:rPr>
              <a:t>HHs</a:t>
            </a:r>
            <a:r>
              <a:rPr lang="en-GB" b="1" dirty="0" smtClean="0">
                <a:solidFill>
                  <a:schemeClr val="bg1"/>
                </a:solidFill>
                <a:latin typeface="Arial" pitchFamily="34" charset="0"/>
                <a:cs typeface="Arial" pitchFamily="34" charset="0"/>
              </a:rPr>
              <a:t> </a:t>
            </a:r>
            <a:r>
              <a:rPr lang="en-GB" dirty="0">
                <a:solidFill>
                  <a:schemeClr val="bg1"/>
                </a:solidFill>
                <a:latin typeface="Arial" pitchFamily="34" charset="0"/>
                <a:cs typeface="Arial" pitchFamily="34" charset="0"/>
              </a:rPr>
              <a:t>through</a:t>
            </a:r>
            <a:r>
              <a:rPr lang="en-GB" b="1" dirty="0">
                <a:solidFill>
                  <a:schemeClr val="bg1"/>
                </a:solidFill>
                <a:latin typeface="Arial" pitchFamily="34" charset="0"/>
                <a:cs typeface="Arial" pitchFamily="34" charset="0"/>
              </a:rPr>
              <a:t> </a:t>
            </a:r>
            <a:r>
              <a:rPr lang="en-GB" dirty="0">
                <a:solidFill>
                  <a:schemeClr val="bg1"/>
                </a:solidFill>
                <a:latin typeface="Arial" pitchFamily="34" charset="0"/>
                <a:cs typeface="Arial" pitchFamily="34" charset="0"/>
              </a:rPr>
              <a:t>VCs</a:t>
            </a:r>
          </a:p>
          <a:p>
            <a:pPr marL="342900" marR="0" lvl="0" indent="-342900" algn="r" fontAlgn="base">
              <a:lnSpc>
                <a:spcPct val="80000"/>
              </a:lnSpc>
              <a:spcBef>
                <a:spcPct val="40000"/>
              </a:spcBef>
              <a:spcAft>
                <a:spcPct val="0"/>
              </a:spcAft>
              <a:buClrTx/>
              <a:buSzTx/>
              <a:tabLst/>
            </a:pPr>
            <a:endParaRPr lang="en-US" dirty="0" smtClean="0">
              <a:solidFill>
                <a:schemeClr val="bg1"/>
              </a:solidFill>
              <a:latin typeface="VAG Rounded" pitchFamily="2"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81000" y="3276600"/>
            <a:ext cx="1981200" cy="838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latin typeface="Century Gothic" pitchFamily="34" charset="0"/>
              </a:rPr>
              <a:t>ANEP </a:t>
            </a:r>
          </a:p>
          <a:p>
            <a:pPr algn="ctr"/>
            <a:r>
              <a:rPr lang="en-GB" b="1" dirty="0" smtClean="0">
                <a:solidFill>
                  <a:schemeClr val="tx1"/>
                </a:solidFill>
                <a:latin typeface="Century Gothic" pitchFamily="34" charset="0"/>
              </a:rPr>
              <a:t>Nutrition</a:t>
            </a:r>
            <a:endParaRPr lang="en-GB" b="1" dirty="0">
              <a:solidFill>
                <a:schemeClr val="tx1"/>
              </a:solidFill>
              <a:latin typeface="Century Gothic" pitchFamily="34" charset="0"/>
            </a:endParaRPr>
          </a:p>
        </p:txBody>
      </p:sp>
      <p:sp>
        <p:nvSpPr>
          <p:cNvPr id="6" name="Rectangle 5"/>
          <p:cNvSpPr/>
          <p:nvPr/>
        </p:nvSpPr>
        <p:spPr>
          <a:xfrm>
            <a:off x="6705600" y="3276600"/>
            <a:ext cx="1981200" cy="838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latin typeface="Century Gothic" pitchFamily="34" charset="0"/>
              </a:rPr>
              <a:t>ANEP Production</a:t>
            </a:r>
            <a:endParaRPr lang="en-GB" b="1" dirty="0">
              <a:solidFill>
                <a:schemeClr val="tx1"/>
              </a:solidFill>
              <a:latin typeface="Century Gothic" pitchFamily="34" charset="0"/>
            </a:endParaRPr>
          </a:p>
        </p:txBody>
      </p:sp>
      <p:sp>
        <p:nvSpPr>
          <p:cNvPr id="7" name="Rectangle 6"/>
          <p:cNvSpPr/>
          <p:nvPr/>
        </p:nvSpPr>
        <p:spPr>
          <a:xfrm>
            <a:off x="3581400" y="1066800"/>
            <a:ext cx="1981200" cy="838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latin typeface="Century Gothic" pitchFamily="34" charset="0"/>
              </a:rPr>
              <a:t>Rural Producer Households</a:t>
            </a:r>
            <a:endParaRPr lang="en-GB" b="1" dirty="0">
              <a:solidFill>
                <a:schemeClr val="tx1"/>
              </a:solidFill>
              <a:latin typeface="Century Gothic" pitchFamily="34" charset="0"/>
            </a:endParaRPr>
          </a:p>
        </p:txBody>
      </p:sp>
      <p:sp>
        <p:nvSpPr>
          <p:cNvPr id="8" name="Rectangle 7"/>
          <p:cNvSpPr/>
          <p:nvPr/>
        </p:nvSpPr>
        <p:spPr>
          <a:xfrm>
            <a:off x="3581400" y="3276600"/>
            <a:ext cx="1981200" cy="838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latin typeface="Century Gothic" pitchFamily="34" charset="0"/>
              </a:rPr>
              <a:t>Private Sector Actors (PSAs)</a:t>
            </a:r>
            <a:endParaRPr lang="en-GB" b="1" dirty="0">
              <a:solidFill>
                <a:schemeClr val="tx1"/>
              </a:solidFill>
              <a:latin typeface="Century Gothic" pitchFamily="34" charset="0"/>
            </a:endParaRPr>
          </a:p>
        </p:txBody>
      </p:sp>
      <p:sp>
        <p:nvSpPr>
          <p:cNvPr id="9" name="Rectangle 8"/>
          <p:cNvSpPr/>
          <p:nvPr/>
        </p:nvSpPr>
        <p:spPr>
          <a:xfrm>
            <a:off x="3581400" y="5715000"/>
            <a:ext cx="1981200" cy="838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latin typeface="Century Gothic" pitchFamily="34" charset="0"/>
              </a:rPr>
              <a:t>Urban Households</a:t>
            </a:r>
            <a:endParaRPr lang="en-GB" b="1" dirty="0">
              <a:solidFill>
                <a:schemeClr val="tx1"/>
              </a:solidFill>
              <a:latin typeface="Century Gothic" pitchFamily="34" charset="0"/>
            </a:endParaRPr>
          </a:p>
        </p:txBody>
      </p:sp>
      <p:cxnSp>
        <p:nvCxnSpPr>
          <p:cNvPr id="17" name="Shape 16"/>
          <p:cNvCxnSpPr>
            <a:stCxn id="4" idx="0"/>
            <a:endCxn id="7" idx="1"/>
          </p:cNvCxnSpPr>
          <p:nvPr/>
        </p:nvCxnSpPr>
        <p:spPr>
          <a:xfrm rot="5400000" flipH="1" flipV="1">
            <a:off x="1581150" y="1276350"/>
            <a:ext cx="1790700" cy="2209800"/>
          </a:xfrm>
          <a:prstGeom prst="bentConnector2">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hape 17"/>
          <p:cNvCxnSpPr>
            <a:stCxn id="6" idx="0"/>
            <a:endCxn id="7" idx="3"/>
          </p:cNvCxnSpPr>
          <p:nvPr/>
        </p:nvCxnSpPr>
        <p:spPr>
          <a:xfrm rot="16200000" flipV="1">
            <a:off x="5734050" y="1314450"/>
            <a:ext cx="1790700" cy="2133600"/>
          </a:xfrm>
          <a:prstGeom prst="bentConnector2">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hape 22"/>
          <p:cNvCxnSpPr>
            <a:stCxn id="4" idx="2"/>
            <a:endCxn id="9" idx="1"/>
          </p:cNvCxnSpPr>
          <p:nvPr/>
        </p:nvCxnSpPr>
        <p:spPr>
          <a:xfrm rot="16200000" flipH="1">
            <a:off x="1466850" y="4019550"/>
            <a:ext cx="2019300" cy="2209800"/>
          </a:xfrm>
          <a:prstGeom prst="bentConnector2">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hape 25"/>
          <p:cNvCxnSpPr>
            <a:stCxn id="6" idx="1"/>
            <a:endCxn id="8" idx="3"/>
          </p:cNvCxnSpPr>
          <p:nvPr/>
        </p:nvCxnSpPr>
        <p:spPr>
          <a:xfrm rot="10800000">
            <a:off x="5562600" y="3695700"/>
            <a:ext cx="1143000" cy="1588"/>
          </a:xfrm>
          <a:prstGeom prst="bentConnector3">
            <a:avLst>
              <a:gd name="adj1" fmla="val 50000"/>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8" idx="0"/>
            <a:endCxn id="7" idx="2"/>
          </p:cNvCxnSpPr>
          <p:nvPr/>
        </p:nvCxnSpPr>
        <p:spPr>
          <a:xfrm rot="5400000" flipH="1" flipV="1">
            <a:off x="3886200" y="2590800"/>
            <a:ext cx="1371600" cy="1588"/>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9" idx="0"/>
            <a:endCxn id="8" idx="2"/>
          </p:cNvCxnSpPr>
          <p:nvPr/>
        </p:nvCxnSpPr>
        <p:spPr>
          <a:xfrm rot="5400000" flipH="1" flipV="1">
            <a:off x="3771900" y="4914900"/>
            <a:ext cx="1600200" cy="1588"/>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105400" y="1940873"/>
            <a:ext cx="2286000" cy="1169551"/>
          </a:xfrm>
          <a:prstGeom prst="rect">
            <a:avLst/>
          </a:prstGeom>
          <a:solidFill>
            <a:schemeClr val="accent1">
              <a:lumMod val="40000"/>
              <a:lumOff val="60000"/>
              <a:alpha val="48000"/>
            </a:schemeClr>
          </a:solidFill>
        </p:spPr>
        <p:txBody>
          <a:bodyPr wrap="square" rtlCol="0">
            <a:spAutoFit/>
          </a:bodyPr>
          <a:lstStyle/>
          <a:p>
            <a:r>
              <a:rPr lang="en-GB" sz="1400" b="1" dirty="0" smtClean="0">
                <a:latin typeface="Century Gothic" pitchFamily="34" charset="0"/>
              </a:rPr>
              <a:t>Technology transfer </a:t>
            </a:r>
            <a:r>
              <a:rPr lang="en-GB" sz="1400" dirty="0" smtClean="0">
                <a:latin typeface="Century Gothic" pitchFamily="34" charset="0"/>
              </a:rPr>
              <a:t>through PSAs in:</a:t>
            </a:r>
          </a:p>
          <a:p>
            <a:pPr>
              <a:buFontTx/>
              <a:buChar char="-"/>
            </a:pPr>
            <a:r>
              <a:rPr lang="en-GB" sz="1400" dirty="0" smtClean="0">
                <a:latin typeface="Century Gothic" pitchFamily="34" charset="0"/>
              </a:rPr>
              <a:t> Aquaculture</a:t>
            </a:r>
          </a:p>
          <a:p>
            <a:pPr>
              <a:buFontTx/>
              <a:buChar char="-"/>
            </a:pPr>
            <a:r>
              <a:rPr lang="en-GB" sz="1400" dirty="0" smtClean="0">
                <a:latin typeface="Century Gothic" pitchFamily="34" charset="0"/>
              </a:rPr>
              <a:t> Field crops</a:t>
            </a:r>
          </a:p>
          <a:p>
            <a:pPr>
              <a:buFontTx/>
              <a:buChar char="-"/>
            </a:pPr>
            <a:r>
              <a:rPr lang="en-GB" sz="1400" dirty="0" smtClean="0">
                <a:latin typeface="Century Gothic" pitchFamily="34" charset="0"/>
              </a:rPr>
              <a:t> Vegetable</a:t>
            </a:r>
          </a:p>
        </p:txBody>
      </p:sp>
      <p:sp>
        <p:nvSpPr>
          <p:cNvPr id="37" name="TextBox 36"/>
          <p:cNvSpPr txBox="1"/>
          <p:nvPr/>
        </p:nvSpPr>
        <p:spPr>
          <a:xfrm>
            <a:off x="1676400" y="1981200"/>
            <a:ext cx="2286000" cy="1169551"/>
          </a:xfrm>
          <a:prstGeom prst="rect">
            <a:avLst/>
          </a:prstGeom>
          <a:solidFill>
            <a:schemeClr val="accent1">
              <a:lumMod val="40000"/>
              <a:lumOff val="60000"/>
              <a:alpha val="48000"/>
            </a:schemeClr>
          </a:solidFill>
        </p:spPr>
        <p:txBody>
          <a:bodyPr wrap="square" rtlCol="0">
            <a:spAutoFit/>
          </a:bodyPr>
          <a:lstStyle/>
          <a:p>
            <a:r>
              <a:rPr lang="en-GB" sz="1400" b="1" dirty="0" smtClean="0">
                <a:latin typeface="Century Gothic" pitchFamily="34" charset="0"/>
              </a:rPr>
              <a:t>Nutrition Education </a:t>
            </a:r>
            <a:r>
              <a:rPr lang="en-GB" sz="1400" dirty="0" smtClean="0">
                <a:latin typeface="Century Gothic" pitchFamily="34" charset="0"/>
              </a:rPr>
              <a:t>for households with:</a:t>
            </a:r>
          </a:p>
          <a:p>
            <a:pPr>
              <a:buFontTx/>
              <a:buChar char="-"/>
            </a:pPr>
            <a:r>
              <a:rPr lang="en-GB" sz="1400" dirty="0" smtClean="0">
                <a:latin typeface="Century Gothic" pitchFamily="34" charset="0"/>
              </a:rPr>
              <a:t> Pregnant women</a:t>
            </a:r>
          </a:p>
          <a:p>
            <a:pPr>
              <a:buFontTx/>
              <a:buChar char="-"/>
            </a:pPr>
            <a:r>
              <a:rPr lang="en-GB" sz="1400" dirty="0" smtClean="0">
                <a:latin typeface="Century Gothic" pitchFamily="34" charset="0"/>
              </a:rPr>
              <a:t> Lactating mothers</a:t>
            </a:r>
          </a:p>
          <a:p>
            <a:pPr>
              <a:buFontTx/>
              <a:buChar char="-"/>
            </a:pPr>
            <a:r>
              <a:rPr lang="en-GB" sz="1400" dirty="0" smtClean="0">
                <a:latin typeface="Century Gothic" pitchFamily="34" charset="0"/>
              </a:rPr>
              <a:t> Children under 5</a:t>
            </a:r>
            <a:endParaRPr lang="en-GB" sz="1400" dirty="0">
              <a:latin typeface="Century Gothic" pitchFamily="34" charset="0"/>
            </a:endParaRPr>
          </a:p>
        </p:txBody>
      </p:sp>
      <p:sp>
        <p:nvSpPr>
          <p:cNvPr id="38" name="TextBox 37"/>
          <p:cNvSpPr txBox="1"/>
          <p:nvPr/>
        </p:nvSpPr>
        <p:spPr>
          <a:xfrm>
            <a:off x="1676400" y="4343400"/>
            <a:ext cx="2286000" cy="1169551"/>
          </a:xfrm>
          <a:prstGeom prst="rect">
            <a:avLst/>
          </a:prstGeom>
          <a:solidFill>
            <a:schemeClr val="accent1">
              <a:lumMod val="40000"/>
              <a:lumOff val="60000"/>
              <a:alpha val="48000"/>
            </a:schemeClr>
          </a:solidFill>
        </p:spPr>
        <p:txBody>
          <a:bodyPr wrap="square" rtlCol="0">
            <a:spAutoFit/>
          </a:bodyPr>
          <a:lstStyle/>
          <a:p>
            <a:r>
              <a:rPr lang="en-GB" sz="1400" b="1" dirty="0" smtClean="0">
                <a:latin typeface="Century Gothic" pitchFamily="34" charset="0"/>
              </a:rPr>
              <a:t>Nutrition Education </a:t>
            </a:r>
            <a:r>
              <a:rPr lang="en-GB" sz="1400" dirty="0" smtClean="0">
                <a:latin typeface="Century Gothic" pitchFamily="34" charset="0"/>
              </a:rPr>
              <a:t>for:</a:t>
            </a:r>
          </a:p>
          <a:p>
            <a:pPr>
              <a:buFontTx/>
              <a:buChar char="-"/>
            </a:pPr>
            <a:r>
              <a:rPr lang="en-GB" sz="1400" dirty="0" smtClean="0">
                <a:latin typeface="Century Gothic" pitchFamily="34" charset="0"/>
              </a:rPr>
              <a:t> Pregnant women</a:t>
            </a:r>
          </a:p>
          <a:p>
            <a:pPr>
              <a:buFontTx/>
              <a:buChar char="-"/>
            </a:pPr>
            <a:r>
              <a:rPr lang="en-GB" sz="1400" dirty="0" smtClean="0">
                <a:latin typeface="Century Gothic" pitchFamily="34" charset="0"/>
              </a:rPr>
              <a:t> Lactating mothers</a:t>
            </a:r>
          </a:p>
          <a:p>
            <a:pPr>
              <a:buFontTx/>
              <a:buChar char="-"/>
            </a:pPr>
            <a:r>
              <a:rPr lang="en-GB" sz="1400" dirty="0" smtClean="0">
                <a:latin typeface="Century Gothic" pitchFamily="34" charset="0"/>
              </a:rPr>
              <a:t> Children under 5</a:t>
            </a:r>
          </a:p>
          <a:p>
            <a:pPr>
              <a:buFontTx/>
              <a:buChar char="-"/>
            </a:pPr>
            <a:r>
              <a:rPr lang="en-GB" sz="1400" dirty="0" smtClean="0">
                <a:latin typeface="Century Gothic" pitchFamily="34" charset="0"/>
              </a:rPr>
              <a:t> Adolescent Girls</a:t>
            </a:r>
            <a:endParaRPr lang="en-GB" sz="1400" dirty="0">
              <a:latin typeface="Century Gothic" pitchFamily="34" charset="0"/>
            </a:endParaRPr>
          </a:p>
        </p:txBody>
      </p:sp>
      <p:sp>
        <p:nvSpPr>
          <p:cNvPr id="39" name="TextBox 38"/>
          <p:cNvSpPr txBox="1"/>
          <p:nvPr/>
        </p:nvSpPr>
        <p:spPr>
          <a:xfrm>
            <a:off x="5105400" y="4379893"/>
            <a:ext cx="3124200" cy="1169551"/>
          </a:xfrm>
          <a:prstGeom prst="rect">
            <a:avLst/>
          </a:prstGeom>
          <a:solidFill>
            <a:schemeClr val="accent1">
              <a:lumMod val="40000"/>
              <a:lumOff val="60000"/>
              <a:alpha val="48000"/>
            </a:schemeClr>
          </a:solidFill>
        </p:spPr>
        <p:txBody>
          <a:bodyPr wrap="square" rtlCol="0">
            <a:spAutoFit/>
          </a:bodyPr>
          <a:lstStyle/>
          <a:p>
            <a:r>
              <a:rPr lang="en-GB" sz="1400" dirty="0" smtClean="0">
                <a:latin typeface="Century Gothic" pitchFamily="34" charset="0"/>
              </a:rPr>
              <a:t>Creating and developing </a:t>
            </a:r>
            <a:r>
              <a:rPr lang="en-GB" sz="1400" b="1" dirty="0" smtClean="0">
                <a:latin typeface="Century Gothic" pitchFamily="34" charset="0"/>
              </a:rPr>
              <a:t>sustainable market linkages </a:t>
            </a:r>
            <a:r>
              <a:rPr lang="en-GB" sz="1400" dirty="0" smtClean="0">
                <a:latin typeface="Century Gothic" pitchFamily="34" charset="0"/>
              </a:rPr>
              <a:t>for both rural producers and urban consumers  and the development of </a:t>
            </a:r>
            <a:r>
              <a:rPr lang="en-GB" sz="1400" b="1" dirty="0" smtClean="0">
                <a:latin typeface="Century Gothic" pitchFamily="34" charset="0"/>
              </a:rPr>
              <a:t>grass-roots institutions</a:t>
            </a:r>
            <a:r>
              <a:rPr lang="en-GB" sz="1400" dirty="0" smtClean="0">
                <a:latin typeface="Century Gothic" pitchFamily="34" charset="0"/>
              </a:rPr>
              <a:t>.</a:t>
            </a:r>
            <a:endParaRPr lang="en-GB" sz="1400" b="1" dirty="0">
              <a:latin typeface="Century Gothic" pitchFamily="34" charset="0"/>
            </a:endParaRPr>
          </a:p>
        </p:txBody>
      </p:sp>
      <p:sp>
        <p:nvSpPr>
          <p:cNvPr id="40" name="TextBox 39"/>
          <p:cNvSpPr txBox="1"/>
          <p:nvPr/>
        </p:nvSpPr>
        <p:spPr>
          <a:xfrm>
            <a:off x="5715000" y="1140023"/>
            <a:ext cx="1828800" cy="307777"/>
          </a:xfrm>
          <a:prstGeom prst="rect">
            <a:avLst/>
          </a:prstGeom>
          <a:solidFill>
            <a:schemeClr val="accent1">
              <a:lumMod val="40000"/>
              <a:lumOff val="60000"/>
              <a:alpha val="48000"/>
            </a:schemeClr>
          </a:solidFill>
        </p:spPr>
        <p:txBody>
          <a:bodyPr wrap="square" rtlCol="0">
            <a:spAutoFit/>
          </a:bodyPr>
          <a:lstStyle/>
          <a:p>
            <a:r>
              <a:rPr lang="en-GB" sz="1400" i="1" dirty="0" smtClean="0">
                <a:latin typeface="Century Gothic" pitchFamily="34" charset="0"/>
              </a:rPr>
              <a:t>Social mobilization</a:t>
            </a:r>
            <a:endParaRPr lang="en-GB" sz="1400" i="1" dirty="0">
              <a:latin typeface="Century Gothic" pitchFamily="34" charset="0"/>
            </a:endParaRPr>
          </a:p>
        </p:txBody>
      </p:sp>
      <p:sp>
        <p:nvSpPr>
          <p:cNvPr id="41" name="TextBox 40"/>
          <p:cNvSpPr txBox="1"/>
          <p:nvPr/>
        </p:nvSpPr>
        <p:spPr>
          <a:xfrm>
            <a:off x="1524000" y="1143000"/>
            <a:ext cx="1828800" cy="307777"/>
          </a:xfrm>
          <a:prstGeom prst="rect">
            <a:avLst/>
          </a:prstGeom>
          <a:solidFill>
            <a:schemeClr val="accent1">
              <a:lumMod val="40000"/>
              <a:lumOff val="60000"/>
              <a:alpha val="48000"/>
            </a:schemeClr>
          </a:solidFill>
        </p:spPr>
        <p:txBody>
          <a:bodyPr wrap="square" rtlCol="0">
            <a:spAutoFit/>
          </a:bodyPr>
          <a:lstStyle/>
          <a:p>
            <a:r>
              <a:rPr lang="en-GB" sz="1400" i="1" dirty="0" smtClean="0">
                <a:latin typeface="Century Gothic" pitchFamily="34" charset="0"/>
              </a:rPr>
              <a:t>Social mobilization</a:t>
            </a:r>
            <a:endParaRPr lang="en-GB" sz="1400" i="1" dirty="0">
              <a:latin typeface="Century Gothic" pitchFamily="34" charset="0"/>
            </a:endParaRPr>
          </a:p>
        </p:txBody>
      </p:sp>
      <p:sp>
        <p:nvSpPr>
          <p:cNvPr id="42" name="TextBox 41"/>
          <p:cNvSpPr txBox="1"/>
          <p:nvPr/>
        </p:nvSpPr>
        <p:spPr>
          <a:xfrm>
            <a:off x="1524000" y="6172200"/>
            <a:ext cx="1828800" cy="307777"/>
          </a:xfrm>
          <a:prstGeom prst="rect">
            <a:avLst/>
          </a:prstGeom>
          <a:solidFill>
            <a:schemeClr val="accent1">
              <a:lumMod val="40000"/>
              <a:lumOff val="60000"/>
              <a:alpha val="48000"/>
            </a:schemeClr>
          </a:solidFill>
        </p:spPr>
        <p:txBody>
          <a:bodyPr wrap="square" rtlCol="0">
            <a:spAutoFit/>
          </a:bodyPr>
          <a:lstStyle/>
          <a:p>
            <a:r>
              <a:rPr lang="en-GB" sz="1400" i="1" dirty="0" smtClean="0">
                <a:latin typeface="Century Gothic" pitchFamily="34" charset="0"/>
              </a:rPr>
              <a:t>Social mobilization</a:t>
            </a:r>
            <a:endParaRPr lang="en-GB" sz="1400" i="1" dirty="0">
              <a:latin typeface="Century Gothic" pitchFamily="34" charset="0"/>
            </a:endParaRPr>
          </a:p>
        </p:txBody>
      </p:sp>
      <p:sp>
        <p:nvSpPr>
          <p:cNvPr id="24" name="Rectangle 2"/>
          <p:cNvSpPr>
            <a:spLocks noChangeArrowheads="1"/>
          </p:cNvSpPr>
          <p:nvPr/>
        </p:nvSpPr>
        <p:spPr bwMode="auto">
          <a:xfrm>
            <a:off x="0" y="419552"/>
            <a:ext cx="7543800" cy="437043"/>
          </a:xfrm>
          <a:prstGeom prst="rect">
            <a:avLst/>
          </a:prstGeom>
          <a:solidFill>
            <a:srgbClr val="F04627">
              <a:alpha val="84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r" fontAlgn="base">
              <a:lnSpc>
                <a:spcPct val="80000"/>
              </a:lnSpc>
              <a:spcBef>
                <a:spcPct val="40000"/>
              </a:spcBef>
              <a:spcAft>
                <a:spcPct val="0"/>
              </a:spcAft>
              <a:buClrTx/>
              <a:buSzTx/>
              <a:tabLst/>
            </a:pPr>
            <a:r>
              <a:rPr lang="en-US" sz="2800" dirty="0" smtClean="0">
                <a:solidFill>
                  <a:schemeClr val="bg1"/>
                </a:solidFill>
                <a:latin typeface="VAG Round"/>
              </a:rPr>
              <a:t>A holistic approach to food security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par>
                          <p:cTn id="19" fill="hold">
                            <p:stCondLst>
                              <p:cond delay="500"/>
                            </p:stCondLst>
                            <p:childTnLst>
                              <p:par>
                                <p:cTn id="20" presetID="3"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par>
                                <p:cTn id="23" presetID="3"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linds(horizontal)">
                                      <p:cBhvr>
                                        <p:cTn id="25" dur="500"/>
                                        <p:tgtEl>
                                          <p:spTgt spid="23"/>
                                        </p:tgtEl>
                                      </p:cBhvr>
                                    </p:animEffect>
                                  </p:childTnLst>
                                </p:cTn>
                              </p:par>
                            </p:childTnLst>
                          </p:cTn>
                        </p:par>
                        <p:par>
                          <p:cTn id="26" fill="hold">
                            <p:stCondLst>
                              <p:cond delay="1000"/>
                            </p:stCondLst>
                            <p:childTnLst>
                              <p:par>
                                <p:cTn id="27" presetID="9"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dissolve">
                                      <p:cBhvr>
                                        <p:cTn id="29" dur="500"/>
                                        <p:tgtEl>
                                          <p:spTgt spid="41"/>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dissolv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dissolve">
                                      <p:cBhvr>
                                        <p:cTn id="37" dur="500"/>
                                        <p:tgtEl>
                                          <p:spTgt spid="3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dissolve">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dissolve">
                                      <p:cBhvr>
                                        <p:cTn id="45" dur="500"/>
                                        <p:tgtEl>
                                          <p:spTgt spid="6"/>
                                        </p:tgtEl>
                                      </p:cBhvr>
                                    </p:animEffect>
                                  </p:childTnLst>
                                </p:cTn>
                              </p:par>
                            </p:childTnLst>
                          </p:cTn>
                        </p:par>
                        <p:par>
                          <p:cTn id="46" fill="hold">
                            <p:stCondLst>
                              <p:cond delay="500"/>
                            </p:stCondLst>
                            <p:childTnLst>
                              <p:par>
                                <p:cTn id="47" presetID="3" presetClass="entr" presetSubtype="1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linds(horizontal)">
                                      <p:cBhvr>
                                        <p:cTn id="49" dur="500"/>
                                        <p:tgtEl>
                                          <p:spTgt spid="18"/>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dissolve">
                                      <p:cBhvr>
                                        <p:cTn id="52" dur="500"/>
                                        <p:tgtEl>
                                          <p:spTgt spid="40"/>
                                        </p:tgtEl>
                                      </p:cBhvr>
                                    </p:animEffect>
                                  </p:childTnLst>
                                </p:cTn>
                              </p:par>
                              <p:par>
                                <p:cTn id="53" presetID="3" presetClass="entr" presetSubtype="1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linds(horizontal)">
                                      <p:cBhvr>
                                        <p:cTn id="55" dur="500"/>
                                        <p:tgtEl>
                                          <p:spTgt spid="26"/>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dissolve">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dissolve">
                                      <p:cBhvr>
                                        <p:cTn id="63" dur="500"/>
                                        <p:tgtEl>
                                          <p:spTgt spid="39"/>
                                        </p:tgtEl>
                                      </p:cBhvr>
                                    </p:animEffect>
                                  </p:childTnLst>
                                </p:cTn>
                              </p:par>
                            </p:childTnLst>
                          </p:cTn>
                        </p:par>
                        <p:par>
                          <p:cTn id="64" fill="hold">
                            <p:stCondLst>
                              <p:cond delay="500"/>
                            </p:stCondLst>
                            <p:childTnLst>
                              <p:par>
                                <p:cTn id="65" presetID="3" presetClass="entr" presetSubtype="10"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linds(horizontal)">
                                      <p:cBhvr>
                                        <p:cTn id="67" dur="500"/>
                                        <p:tgtEl>
                                          <p:spTgt spid="30"/>
                                        </p:tgtEl>
                                      </p:cBhvr>
                                    </p:animEffect>
                                  </p:childTnLst>
                                </p:cTn>
                              </p:par>
                              <p:par>
                                <p:cTn id="68" presetID="3" presetClass="entr" presetSubtype="10"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blinds(horizontal)">
                                      <p:cBhvr>
                                        <p:cTn id="70" dur="5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xit" presetSubtype="10" fill="hold" nodeType="clickEffect">
                                  <p:stCondLst>
                                    <p:cond delay="0"/>
                                  </p:stCondLst>
                                  <p:childTnLst>
                                    <p:animEffect transition="out" filter="checkerboard(across)">
                                      <p:cBhvr>
                                        <p:cTn id="74" dur="500"/>
                                        <p:tgtEl>
                                          <p:spTgt spid="23"/>
                                        </p:tgtEl>
                                      </p:cBhvr>
                                    </p:animEffect>
                                    <p:set>
                                      <p:cBhvr>
                                        <p:cTn id="75" dur="1" fill="hold">
                                          <p:stCondLst>
                                            <p:cond delay="499"/>
                                          </p:stCondLst>
                                        </p:cTn>
                                        <p:tgtEl>
                                          <p:spTgt spid="23"/>
                                        </p:tgtEl>
                                        <p:attrNameLst>
                                          <p:attrName>style.visibility</p:attrName>
                                        </p:attrNameLst>
                                      </p:cBhvr>
                                      <p:to>
                                        <p:strVal val="hidden"/>
                                      </p:to>
                                    </p:set>
                                  </p:childTnLst>
                                </p:cTn>
                              </p:par>
                              <p:par>
                                <p:cTn id="76" presetID="5" presetClass="exit" presetSubtype="10" fill="hold" grpId="1" nodeType="withEffect">
                                  <p:stCondLst>
                                    <p:cond delay="0"/>
                                  </p:stCondLst>
                                  <p:childTnLst>
                                    <p:animEffect transition="out" filter="checkerboard(across)">
                                      <p:cBhvr>
                                        <p:cTn id="77" dur="500"/>
                                        <p:tgtEl>
                                          <p:spTgt spid="38"/>
                                        </p:tgtEl>
                                      </p:cBhvr>
                                    </p:animEffect>
                                    <p:set>
                                      <p:cBhvr>
                                        <p:cTn id="78" dur="1" fill="hold">
                                          <p:stCondLst>
                                            <p:cond delay="499"/>
                                          </p:stCondLst>
                                        </p:cTn>
                                        <p:tgtEl>
                                          <p:spTgt spid="38"/>
                                        </p:tgtEl>
                                        <p:attrNameLst>
                                          <p:attrName>style.visibility</p:attrName>
                                        </p:attrNameLst>
                                      </p:cBhvr>
                                      <p:to>
                                        <p:strVal val="hidden"/>
                                      </p:to>
                                    </p:set>
                                  </p:childTnLst>
                                </p:cTn>
                              </p:par>
                              <p:par>
                                <p:cTn id="79" presetID="5" presetClass="exit" presetSubtype="10" fill="hold" grpId="1" nodeType="withEffect">
                                  <p:stCondLst>
                                    <p:cond delay="0"/>
                                  </p:stCondLst>
                                  <p:childTnLst>
                                    <p:animEffect transition="out" filter="checkerboard(across)">
                                      <p:cBhvr>
                                        <p:cTn id="80" dur="500"/>
                                        <p:tgtEl>
                                          <p:spTgt spid="4"/>
                                        </p:tgtEl>
                                      </p:cBhvr>
                                    </p:animEffect>
                                    <p:set>
                                      <p:cBhvr>
                                        <p:cTn id="81" dur="1" fill="hold">
                                          <p:stCondLst>
                                            <p:cond delay="499"/>
                                          </p:stCondLst>
                                        </p:cTn>
                                        <p:tgtEl>
                                          <p:spTgt spid="4"/>
                                        </p:tgtEl>
                                        <p:attrNameLst>
                                          <p:attrName>style.visibility</p:attrName>
                                        </p:attrNameLst>
                                      </p:cBhvr>
                                      <p:to>
                                        <p:strVal val="hidden"/>
                                      </p:to>
                                    </p:set>
                                  </p:childTnLst>
                                </p:cTn>
                              </p:par>
                              <p:par>
                                <p:cTn id="82" presetID="5" presetClass="exit" presetSubtype="10" fill="hold" grpId="1" nodeType="withEffect">
                                  <p:stCondLst>
                                    <p:cond delay="0"/>
                                  </p:stCondLst>
                                  <p:childTnLst>
                                    <p:animEffect transition="out" filter="checkerboard(across)">
                                      <p:cBhvr>
                                        <p:cTn id="83" dur="500"/>
                                        <p:tgtEl>
                                          <p:spTgt spid="42"/>
                                        </p:tgtEl>
                                      </p:cBhvr>
                                    </p:animEffect>
                                    <p:set>
                                      <p:cBhvr>
                                        <p:cTn id="84" dur="1" fill="hold">
                                          <p:stCondLst>
                                            <p:cond delay="499"/>
                                          </p:stCondLst>
                                        </p:cTn>
                                        <p:tgtEl>
                                          <p:spTgt spid="42"/>
                                        </p:tgtEl>
                                        <p:attrNameLst>
                                          <p:attrName>style.visibility</p:attrName>
                                        </p:attrNameLst>
                                      </p:cBhvr>
                                      <p:to>
                                        <p:strVal val="hidden"/>
                                      </p:to>
                                    </p:set>
                                  </p:childTnLst>
                                </p:cTn>
                              </p:par>
                              <p:par>
                                <p:cTn id="85" presetID="5" presetClass="exit" presetSubtype="10" fill="hold" grpId="1" nodeType="withEffect">
                                  <p:stCondLst>
                                    <p:cond delay="0"/>
                                  </p:stCondLst>
                                  <p:childTnLst>
                                    <p:animEffect transition="out" filter="checkerboard(across)">
                                      <p:cBhvr>
                                        <p:cTn id="86" dur="500"/>
                                        <p:tgtEl>
                                          <p:spTgt spid="37"/>
                                        </p:tgtEl>
                                      </p:cBhvr>
                                    </p:animEffect>
                                    <p:set>
                                      <p:cBhvr>
                                        <p:cTn id="87" dur="1" fill="hold">
                                          <p:stCondLst>
                                            <p:cond delay="499"/>
                                          </p:stCondLst>
                                        </p:cTn>
                                        <p:tgtEl>
                                          <p:spTgt spid="37"/>
                                        </p:tgtEl>
                                        <p:attrNameLst>
                                          <p:attrName>style.visibility</p:attrName>
                                        </p:attrNameLst>
                                      </p:cBhvr>
                                      <p:to>
                                        <p:strVal val="hidden"/>
                                      </p:to>
                                    </p:set>
                                  </p:childTnLst>
                                </p:cTn>
                              </p:par>
                              <p:par>
                                <p:cTn id="88" presetID="5" presetClass="exit" presetSubtype="10" fill="hold" nodeType="withEffect">
                                  <p:stCondLst>
                                    <p:cond delay="0"/>
                                  </p:stCondLst>
                                  <p:childTnLst>
                                    <p:animEffect transition="out" filter="checkerboard(across)">
                                      <p:cBhvr>
                                        <p:cTn id="89" dur="500"/>
                                        <p:tgtEl>
                                          <p:spTgt spid="17"/>
                                        </p:tgtEl>
                                      </p:cBhvr>
                                    </p:animEffect>
                                    <p:set>
                                      <p:cBhvr>
                                        <p:cTn id="90" dur="1" fill="hold">
                                          <p:stCondLst>
                                            <p:cond delay="499"/>
                                          </p:stCondLst>
                                        </p:cTn>
                                        <p:tgtEl>
                                          <p:spTgt spid="17"/>
                                        </p:tgtEl>
                                        <p:attrNameLst>
                                          <p:attrName>style.visibility</p:attrName>
                                        </p:attrNameLst>
                                      </p:cBhvr>
                                      <p:to>
                                        <p:strVal val="hidden"/>
                                      </p:to>
                                    </p:set>
                                  </p:childTnLst>
                                </p:cTn>
                              </p:par>
                              <p:par>
                                <p:cTn id="91" presetID="5" presetClass="exit" presetSubtype="10" fill="hold" grpId="1" nodeType="withEffect">
                                  <p:stCondLst>
                                    <p:cond delay="0"/>
                                  </p:stCondLst>
                                  <p:childTnLst>
                                    <p:animEffect transition="out" filter="checkerboard(across)">
                                      <p:cBhvr>
                                        <p:cTn id="92" dur="500"/>
                                        <p:tgtEl>
                                          <p:spTgt spid="41"/>
                                        </p:tgtEl>
                                      </p:cBhvr>
                                    </p:animEffect>
                                    <p:set>
                                      <p:cBhvr>
                                        <p:cTn id="93" dur="1" fill="hold">
                                          <p:stCondLst>
                                            <p:cond delay="499"/>
                                          </p:stCondLst>
                                        </p:cTn>
                                        <p:tgtEl>
                                          <p:spTgt spid="41"/>
                                        </p:tgtEl>
                                        <p:attrNameLst>
                                          <p:attrName>style.visibility</p:attrName>
                                        </p:attrNameLst>
                                      </p:cBhvr>
                                      <p:to>
                                        <p:strVal val="hidden"/>
                                      </p:to>
                                    </p:set>
                                  </p:childTnLst>
                                </p:cTn>
                              </p:par>
                              <p:par>
                                <p:cTn id="94" presetID="5" presetClass="exit" presetSubtype="10" fill="hold" nodeType="withEffect">
                                  <p:stCondLst>
                                    <p:cond delay="0"/>
                                  </p:stCondLst>
                                  <p:childTnLst>
                                    <p:animEffect transition="out" filter="checkerboard(across)">
                                      <p:cBhvr>
                                        <p:cTn id="95" dur="500"/>
                                        <p:tgtEl>
                                          <p:spTgt spid="18"/>
                                        </p:tgtEl>
                                      </p:cBhvr>
                                    </p:animEffect>
                                    <p:set>
                                      <p:cBhvr>
                                        <p:cTn id="96" dur="1" fill="hold">
                                          <p:stCondLst>
                                            <p:cond delay="499"/>
                                          </p:stCondLst>
                                        </p:cTn>
                                        <p:tgtEl>
                                          <p:spTgt spid="18"/>
                                        </p:tgtEl>
                                        <p:attrNameLst>
                                          <p:attrName>style.visibility</p:attrName>
                                        </p:attrNameLst>
                                      </p:cBhvr>
                                      <p:to>
                                        <p:strVal val="hidden"/>
                                      </p:to>
                                    </p:set>
                                  </p:childTnLst>
                                </p:cTn>
                              </p:par>
                              <p:par>
                                <p:cTn id="97" presetID="5" presetClass="exit" presetSubtype="10" fill="hold" grpId="1" nodeType="withEffect">
                                  <p:stCondLst>
                                    <p:cond delay="0"/>
                                  </p:stCondLst>
                                  <p:childTnLst>
                                    <p:animEffect transition="out" filter="checkerboard(across)">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par>
                                <p:cTn id="100" presetID="5" presetClass="exit" presetSubtype="10" fill="hold" grpId="1" nodeType="withEffect">
                                  <p:stCondLst>
                                    <p:cond delay="0"/>
                                  </p:stCondLst>
                                  <p:childTnLst>
                                    <p:animEffect transition="out" filter="checkerboard(across)">
                                      <p:cBhvr>
                                        <p:cTn id="101" dur="500"/>
                                        <p:tgtEl>
                                          <p:spTgt spid="6"/>
                                        </p:tgtEl>
                                      </p:cBhvr>
                                    </p:animEffect>
                                    <p:set>
                                      <p:cBhvr>
                                        <p:cTn id="102" dur="1" fill="hold">
                                          <p:stCondLst>
                                            <p:cond delay="499"/>
                                          </p:stCondLst>
                                        </p:cTn>
                                        <p:tgtEl>
                                          <p:spTgt spid="6"/>
                                        </p:tgtEl>
                                        <p:attrNameLst>
                                          <p:attrName>style.visibility</p:attrName>
                                        </p:attrNameLst>
                                      </p:cBhvr>
                                      <p:to>
                                        <p:strVal val="hidden"/>
                                      </p:to>
                                    </p:set>
                                  </p:childTnLst>
                                </p:cTn>
                              </p:par>
                              <p:par>
                                <p:cTn id="103" presetID="5" presetClass="exit" presetSubtype="10" fill="hold" nodeType="withEffect">
                                  <p:stCondLst>
                                    <p:cond delay="0"/>
                                  </p:stCondLst>
                                  <p:childTnLst>
                                    <p:animEffect transition="out" filter="checkerboard(across)">
                                      <p:cBhvr>
                                        <p:cTn id="104" dur="500"/>
                                        <p:tgtEl>
                                          <p:spTgt spid="26"/>
                                        </p:tgtEl>
                                      </p:cBhvr>
                                    </p:animEffect>
                                    <p:set>
                                      <p:cBhvr>
                                        <p:cTn id="105" dur="1" fill="hold">
                                          <p:stCondLst>
                                            <p:cond delay="499"/>
                                          </p:stCondLst>
                                        </p:cTn>
                                        <p:tgtEl>
                                          <p:spTgt spid="26"/>
                                        </p:tgtEl>
                                        <p:attrNameLst>
                                          <p:attrName>style.visibility</p:attrName>
                                        </p:attrNameLst>
                                      </p:cBhvr>
                                      <p:to>
                                        <p:strVal val="hidden"/>
                                      </p:to>
                                    </p:set>
                                  </p:childTnLst>
                                </p:cTn>
                              </p:par>
                              <p:par>
                                <p:cTn id="106" presetID="5" presetClass="exit" presetSubtype="10" fill="hold" grpId="1" nodeType="withEffect">
                                  <p:stCondLst>
                                    <p:cond delay="0"/>
                                  </p:stCondLst>
                                  <p:childTnLst>
                                    <p:animEffect transition="out" filter="checkerboard(across)">
                                      <p:cBhvr>
                                        <p:cTn id="107" dur="500"/>
                                        <p:tgtEl>
                                          <p:spTgt spid="39"/>
                                        </p:tgtEl>
                                      </p:cBhvr>
                                    </p:animEffect>
                                    <p:set>
                                      <p:cBhvr>
                                        <p:cTn id="108" dur="1" fill="hold">
                                          <p:stCondLst>
                                            <p:cond delay="499"/>
                                          </p:stCondLst>
                                        </p:cTn>
                                        <p:tgtEl>
                                          <p:spTgt spid="39"/>
                                        </p:tgtEl>
                                        <p:attrNameLst>
                                          <p:attrName>style.visibility</p:attrName>
                                        </p:attrNameLst>
                                      </p:cBhvr>
                                      <p:to>
                                        <p:strVal val="hidden"/>
                                      </p:to>
                                    </p:set>
                                  </p:childTnLst>
                                </p:cTn>
                              </p:par>
                              <p:par>
                                <p:cTn id="109" presetID="5" presetClass="exit" presetSubtype="10" fill="hold" grpId="1" nodeType="withEffect">
                                  <p:stCondLst>
                                    <p:cond delay="0"/>
                                  </p:stCondLst>
                                  <p:childTnLst>
                                    <p:animEffect transition="out" filter="checkerboard(across)">
                                      <p:cBhvr>
                                        <p:cTn id="110" dur="500"/>
                                        <p:tgtEl>
                                          <p:spTgt spid="36"/>
                                        </p:tgtEl>
                                      </p:cBhvr>
                                    </p:animEffect>
                                    <p:set>
                                      <p:cBhvr>
                                        <p:cTn id="111"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8" grpId="0" animBg="1"/>
      <p:bldP spid="9" grpId="0"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C:\Users\Volunteers\Downloads\IMG_366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347" r="24011" b="-440"/>
          <a:stretch/>
        </p:blipFill>
        <p:spPr bwMode="auto">
          <a:xfrm>
            <a:off x="-1143000" y="0"/>
            <a:ext cx="10879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ChangeArrowheads="1"/>
          </p:cNvSpPr>
          <p:nvPr/>
        </p:nvSpPr>
        <p:spPr bwMode="auto">
          <a:xfrm>
            <a:off x="38100" y="5486400"/>
            <a:ext cx="7848600" cy="437043"/>
          </a:xfrm>
          <a:prstGeom prst="rect">
            <a:avLst/>
          </a:prstGeom>
          <a:solidFill>
            <a:srgbClr val="F04627">
              <a:alpha val="84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r" fontAlgn="base">
              <a:lnSpc>
                <a:spcPct val="80000"/>
              </a:lnSpc>
              <a:spcBef>
                <a:spcPct val="40000"/>
              </a:spcBef>
              <a:spcAft>
                <a:spcPct val="0"/>
              </a:spcAft>
              <a:buClrTx/>
              <a:buSzTx/>
              <a:tabLst/>
            </a:pPr>
            <a:r>
              <a:rPr lang="en-US" sz="2800" b="1" dirty="0" smtClean="0">
                <a:solidFill>
                  <a:schemeClr val="bg1"/>
                </a:solidFill>
                <a:latin typeface="VAG Round"/>
              </a:rPr>
              <a:t>EU Delegation visit to ANEP</a:t>
            </a:r>
          </a:p>
        </p:txBody>
      </p:sp>
      <p:grpSp>
        <p:nvGrpSpPr>
          <p:cNvPr id="11" name="Group 10"/>
          <p:cNvGrpSpPr/>
          <p:nvPr/>
        </p:nvGrpSpPr>
        <p:grpSpPr>
          <a:xfrm>
            <a:off x="-27277" y="6251156"/>
            <a:ext cx="9601200" cy="609600"/>
            <a:chOff x="0" y="6248400"/>
            <a:chExt cx="9601200" cy="609600"/>
          </a:xfrm>
        </p:grpSpPr>
        <p:sp>
          <p:nvSpPr>
            <p:cNvPr id="12" name="Rectangle 11"/>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6629400" y="6324600"/>
              <a:ext cx="2971800" cy="457200"/>
              <a:chOff x="4267200" y="5791200"/>
              <a:chExt cx="2971800" cy="457200"/>
            </a:xfrm>
          </p:grpSpPr>
          <p:grpSp>
            <p:nvGrpSpPr>
              <p:cNvPr id="17" name="Group 5"/>
              <p:cNvGrpSpPr>
                <a:grpSpLocks/>
              </p:cNvGrpSpPr>
              <p:nvPr/>
            </p:nvGrpSpPr>
            <p:grpSpPr bwMode="auto">
              <a:xfrm>
                <a:off x="4495800" y="5791200"/>
                <a:ext cx="2743200" cy="457200"/>
                <a:chOff x="6381" y="10624"/>
                <a:chExt cx="4320" cy="720"/>
              </a:xfrm>
            </p:grpSpPr>
            <p:sp>
              <p:nvSpPr>
                <p:cNvPr id="19"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8" name="Picture 8" descr="flag_2colors"/>
              <p:cNvPicPr>
                <a:picLocks noChangeAspect="1" noChangeArrowheads="1"/>
              </p:cNvPicPr>
              <p:nvPr/>
            </p:nvPicPr>
            <p:blipFill>
              <a:blip r:embed="rId4"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14" name="Picture 3" descr="C:\Users\user\AppData\Local\Microsoft\Windows\Temporary Internet Files\Content.Outlook\EPK7V3C0\ide_logo_hi_res- NEW (2).jpg"/>
            <p:cNvPicPr>
              <a:picLocks noChangeAspect="1" noChangeArrowheads="1"/>
            </p:cNvPicPr>
            <p:nvPr/>
          </p:nvPicPr>
          <p:blipFill>
            <a:blip r:embed="rId5" cstate="print"/>
            <a:srcRect/>
            <a:stretch>
              <a:fillRect/>
            </a:stretch>
          </p:blipFill>
          <p:spPr bwMode="auto">
            <a:xfrm>
              <a:off x="109810" y="6324600"/>
              <a:ext cx="804590" cy="457200"/>
            </a:xfrm>
            <a:prstGeom prst="rect">
              <a:avLst/>
            </a:prstGeom>
            <a:noFill/>
          </p:spPr>
        </p:pic>
        <p:pic>
          <p:nvPicPr>
            <p:cNvPr id="16" name="Picture 15"/>
            <p:cNvPicPr/>
            <p:nvPr/>
          </p:nvPicPr>
          <p:blipFill>
            <a:blip r:embed="rId6" cstate="print"/>
            <a:srcRect l="23958" t="20834" r="24167" b="39166"/>
            <a:stretch>
              <a:fillRect/>
            </a:stretch>
          </p:blipFill>
          <p:spPr bwMode="auto">
            <a:xfrm>
              <a:off x="5562600" y="6315075"/>
              <a:ext cx="914400" cy="542925"/>
            </a:xfrm>
            <a:prstGeom prst="rect">
              <a:avLst/>
            </a:prstGeom>
            <a:noFill/>
          </p:spPr>
        </p:pic>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Volunteers\Downloads\Visiting a homestead agriculture demonstration with sex pheromone trap (SPT) technology in Mehendigonj Upazill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62" r="15725" b="27907"/>
          <a:stretch/>
        </p:blipFill>
        <p:spPr bwMode="auto">
          <a:xfrm>
            <a:off x="4194387" y="1321254"/>
            <a:ext cx="4815471" cy="495847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533400" y="228600"/>
            <a:ext cx="4648200" cy="4965620"/>
          </a:xfrm>
          <a:prstGeom prst="rect">
            <a:avLst/>
          </a:prstGeom>
          <a:solidFill>
            <a:srgbClr val="F04627">
              <a:alpha val="84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GB" i="1" dirty="0">
                <a:solidFill>
                  <a:schemeClr val="bg1"/>
                </a:solidFill>
                <a:latin typeface="Arial"/>
              </a:rPr>
              <a:t>The management and logistics not only of the visit but the project generally are excellent, and we feel the project is making great headway in ensuring close cooperation between the consortium partners and with local government agencies in Barisal. The approach towards generating small-holder commercial strategies from the ‘ground-up’ was demonstrated well and appears to be a highly innovative means of supporting farmers to make better business decisions in cooperation with the local private sector. We will be following the progress of ANEP closely’  </a:t>
            </a:r>
          </a:p>
          <a:p>
            <a:pPr algn="r"/>
            <a:r>
              <a:rPr lang="en-GB" b="1" i="1" dirty="0">
                <a:solidFill>
                  <a:schemeClr val="bg1"/>
                </a:solidFill>
                <a:latin typeface="Arial"/>
              </a:rPr>
              <a:t>Joao </a:t>
            </a:r>
            <a:r>
              <a:rPr lang="en-GB" b="1" i="1" dirty="0" err="1">
                <a:solidFill>
                  <a:schemeClr val="bg1"/>
                </a:solidFill>
                <a:latin typeface="Arial"/>
              </a:rPr>
              <a:t>Anselmo</a:t>
            </a:r>
            <a:r>
              <a:rPr lang="en-GB" b="1" i="1" dirty="0">
                <a:solidFill>
                  <a:schemeClr val="bg1"/>
                </a:solidFill>
                <a:latin typeface="Arial"/>
              </a:rPr>
              <a:t>, Attaché Food Security, </a:t>
            </a:r>
          </a:p>
          <a:p>
            <a:pPr algn="r"/>
            <a:r>
              <a:rPr lang="en-GB" b="1" i="1" dirty="0">
                <a:solidFill>
                  <a:schemeClr val="bg1"/>
                </a:solidFill>
                <a:latin typeface="Arial"/>
              </a:rPr>
              <a:t>EU Delegation to Bangladesh</a:t>
            </a:r>
            <a:r>
              <a:rPr lang="en-GB" i="1" dirty="0">
                <a:solidFill>
                  <a:schemeClr val="bg1"/>
                </a:solidFill>
                <a:latin typeface="Arial"/>
              </a:rPr>
              <a:t>. </a:t>
            </a:r>
            <a:endParaRPr lang="en-GB" dirty="0">
              <a:solidFill>
                <a:schemeClr val="bg1"/>
              </a:solidFill>
              <a:latin typeface="Arial" pitchFamily="34" charset="0"/>
              <a:cs typeface="Arial" pitchFamily="34" charset="0"/>
            </a:endParaRPr>
          </a:p>
        </p:txBody>
      </p:sp>
      <p:grpSp>
        <p:nvGrpSpPr>
          <p:cNvPr id="9" name="Group 8"/>
          <p:cNvGrpSpPr/>
          <p:nvPr/>
        </p:nvGrpSpPr>
        <p:grpSpPr>
          <a:xfrm>
            <a:off x="-27277" y="6251156"/>
            <a:ext cx="9601200" cy="609600"/>
            <a:chOff x="0" y="6248400"/>
            <a:chExt cx="9601200" cy="609600"/>
          </a:xfrm>
        </p:grpSpPr>
        <p:sp>
          <p:nvSpPr>
            <p:cNvPr id="10" name="Rectangle 9"/>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6629400" y="6324600"/>
              <a:ext cx="2971800" cy="457200"/>
              <a:chOff x="4267200" y="5791200"/>
              <a:chExt cx="2971800" cy="457200"/>
            </a:xfrm>
          </p:grpSpPr>
          <p:grpSp>
            <p:nvGrpSpPr>
              <p:cNvPr id="15" name="Group 5"/>
              <p:cNvGrpSpPr>
                <a:grpSpLocks/>
              </p:cNvGrpSpPr>
              <p:nvPr/>
            </p:nvGrpSpPr>
            <p:grpSpPr bwMode="auto">
              <a:xfrm>
                <a:off x="4495800" y="5791200"/>
                <a:ext cx="2743200" cy="457200"/>
                <a:chOff x="6381" y="10624"/>
                <a:chExt cx="4320" cy="720"/>
              </a:xfrm>
            </p:grpSpPr>
            <p:sp>
              <p:nvSpPr>
                <p:cNvPr id="17"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6" name="Picture 8" descr="flag_2colors"/>
              <p:cNvPicPr>
                <a:picLocks noChangeAspect="1" noChangeArrowheads="1"/>
              </p:cNvPicPr>
              <p:nvPr/>
            </p:nvPicPr>
            <p:blipFill>
              <a:blip r:embed="rId4"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12" name="Picture 3" descr="C:\Users\user\AppData\Local\Microsoft\Windows\Temporary Internet Files\Content.Outlook\EPK7V3C0\ide_logo_hi_res- NEW (2).jpg"/>
            <p:cNvPicPr>
              <a:picLocks noChangeAspect="1" noChangeArrowheads="1"/>
            </p:cNvPicPr>
            <p:nvPr/>
          </p:nvPicPr>
          <p:blipFill>
            <a:blip r:embed="rId5" cstate="print"/>
            <a:srcRect/>
            <a:stretch>
              <a:fillRect/>
            </a:stretch>
          </p:blipFill>
          <p:spPr bwMode="auto">
            <a:xfrm>
              <a:off x="109810" y="6324600"/>
              <a:ext cx="804590" cy="457200"/>
            </a:xfrm>
            <a:prstGeom prst="rect">
              <a:avLst/>
            </a:prstGeom>
            <a:noFill/>
          </p:spPr>
        </p:pic>
        <p:pic>
          <p:nvPicPr>
            <p:cNvPr id="14" name="Picture 13"/>
            <p:cNvPicPr/>
            <p:nvPr/>
          </p:nvPicPr>
          <p:blipFill>
            <a:blip r:embed="rId6" cstate="print"/>
            <a:srcRect l="23958" t="20834" r="24167" b="39166"/>
            <a:stretch>
              <a:fillRect/>
            </a:stretch>
          </p:blipFill>
          <p:spPr bwMode="auto">
            <a:xfrm>
              <a:off x="5562600" y="6315075"/>
              <a:ext cx="914400" cy="542925"/>
            </a:xfrm>
            <a:prstGeom prst="rect">
              <a:avLst/>
            </a:prstGeom>
            <a:noFill/>
          </p:spPr>
        </p:pic>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l="-24000" r="-24000"/>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0" y="5257800"/>
            <a:ext cx="8001000" cy="535531"/>
          </a:xfrm>
          <a:prstGeom prst="rect">
            <a:avLst/>
          </a:prstGeom>
          <a:solidFill>
            <a:srgbClr val="F04627">
              <a:alpha val="84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r" fontAlgn="base">
              <a:lnSpc>
                <a:spcPct val="80000"/>
              </a:lnSpc>
              <a:spcBef>
                <a:spcPct val="40000"/>
              </a:spcBef>
              <a:spcAft>
                <a:spcPct val="0"/>
              </a:spcAft>
              <a:buClrTx/>
              <a:buSzTx/>
              <a:tabLst/>
            </a:pPr>
            <a:r>
              <a:rPr lang="en-US" sz="3600" b="1" dirty="0" smtClean="0">
                <a:solidFill>
                  <a:schemeClr val="bg1"/>
                </a:solidFill>
                <a:latin typeface="VAG Round"/>
              </a:rPr>
              <a:t>ANEP in Bangladesh: Some Lessons</a:t>
            </a:r>
          </a:p>
        </p:txBody>
      </p:sp>
      <p:grpSp>
        <p:nvGrpSpPr>
          <p:cNvPr id="5" name="Group 4"/>
          <p:cNvGrpSpPr/>
          <p:nvPr/>
        </p:nvGrpSpPr>
        <p:grpSpPr>
          <a:xfrm>
            <a:off x="-27277" y="6251156"/>
            <a:ext cx="9601200" cy="609600"/>
            <a:chOff x="0" y="6248400"/>
            <a:chExt cx="9601200" cy="609600"/>
          </a:xfrm>
        </p:grpSpPr>
        <p:sp>
          <p:nvSpPr>
            <p:cNvPr id="6" name="Rectangle 5"/>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6629400" y="6324600"/>
              <a:ext cx="2971800" cy="457200"/>
              <a:chOff x="4267200" y="5791200"/>
              <a:chExt cx="2971800" cy="457200"/>
            </a:xfrm>
          </p:grpSpPr>
          <p:grpSp>
            <p:nvGrpSpPr>
              <p:cNvPr id="11" name="Group 5"/>
              <p:cNvGrpSpPr>
                <a:grpSpLocks/>
              </p:cNvGrpSpPr>
              <p:nvPr/>
            </p:nvGrpSpPr>
            <p:grpSpPr bwMode="auto">
              <a:xfrm>
                <a:off x="4495800" y="5791200"/>
                <a:ext cx="2743200" cy="457200"/>
                <a:chOff x="6381" y="10624"/>
                <a:chExt cx="4320" cy="720"/>
              </a:xfrm>
            </p:grpSpPr>
            <p:sp>
              <p:nvSpPr>
                <p:cNvPr id="13"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2" name="Picture 8" descr="flag_2colors"/>
              <p:cNvPicPr>
                <a:picLocks noChangeAspect="1" noChangeArrowheads="1"/>
              </p:cNvPicPr>
              <p:nvPr/>
            </p:nvPicPr>
            <p:blipFill>
              <a:blip r:embed="rId4"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8" name="Picture 3" descr="C:\Users\user\AppData\Local\Microsoft\Windows\Temporary Internet Files\Content.Outlook\EPK7V3C0\ide_logo_hi_res- NEW (2).jpg"/>
            <p:cNvPicPr>
              <a:picLocks noChangeAspect="1" noChangeArrowheads="1"/>
            </p:cNvPicPr>
            <p:nvPr/>
          </p:nvPicPr>
          <p:blipFill>
            <a:blip r:embed="rId5" cstate="print"/>
            <a:srcRect/>
            <a:stretch>
              <a:fillRect/>
            </a:stretch>
          </p:blipFill>
          <p:spPr bwMode="auto">
            <a:xfrm>
              <a:off x="109810" y="6324600"/>
              <a:ext cx="804590" cy="457200"/>
            </a:xfrm>
            <a:prstGeom prst="rect">
              <a:avLst/>
            </a:prstGeom>
            <a:noFill/>
          </p:spPr>
        </p:pic>
        <p:pic>
          <p:nvPicPr>
            <p:cNvPr id="10" name="Picture 9"/>
            <p:cNvPicPr/>
            <p:nvPr/>
          </p:nvPicPr>
          <p:blipFill>
            <a:blip r:embed="rId6" cstate="print"/>
            <a:srcRect l="23958" t="20834" r="24167" b="39166"/>
            <a:stretch>
              <a:fillRect/>
            </a:stretch>
          </p:blipFill>
          <p:spPr bwMode="auto">
            <a:xfrm>
              <a:off x="5562600" y="6315075"/>
              <a:ext cx="914400" cy="542925"/>
            </a:xfrm>
            <a:prstGeom prst="rect">
              <a:avLst/>
            </a:prstGeom>
            <a:noFill/>
          </p:spPr>
        </p:pic>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ropbox\IDE Bangladesh\20121008_Bangladesh_6159.jpg"/>
          <p:cNvPicPr>
            <a:picLocks noChangeAspect="1" noChangeArrowheads="1"/>
          </p:cNvPicPr>
          <p:nvPr/>
        </p:nvPicPr>
        <p:blipFill>
          <a:blip r:embed="rId3" cstate="print"/>
          <a:srcRect b="31667"/>
          <a:stretch>
            <a:fillRect/>
          </a:stretch>
        </p:blipFill>
        <p:spPr bwMode="auto">
          <a:xfrm>
            <a:off x="0" y="0"/>
            <a:ext cx="9144000" cy="6248400"/>
          </a:xfrm>
          <a:prstGeom prst="rect">
            <a:avLst/>
          </a:prstGeom>
          <a:noFill/>
        </p:spPr>
      </p:pic>
      <p:grpSp>
        <p:nvGrpSpPr>
          <p:cNvPr id="2" name="Group 23"/>
          <p:cNvGrpSpPr/>
          <p:nvPr/>
        </p:nvGrpSpPr>
        <p:grpSpPr>
          <a:xfrm>
            <a:off x="0" y="6248400"/>
            <a:ext cx="9601200" cy="609600"/>
            <a:chOff x="0" y="6248400"/>
            <a:chExt cx="9601200" cy="609600"/>
          </a:xfrm>
        </p:grpSpPr>
        <p:sp>
          <p:nvSpPr>
            <p:cNvPr id="25" name="Rectangle 24"/>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5"/>
            <p:cNvGrpSpPr/>
            <p:nvPr/>
          </p:nvGrpSpPr>
          <p:grpSpPr>
            <a:xfrm>
              <a:off x="6629400" y="6324600"/>
              <a:ext cx="2971800" cy="457200"/>
              <a:chOff x="4267200" y="5791200"/>
              <a:chExt cx="2971800" cy="457200"/>
            </a:xfrm>
          </p:grpSpPr>
          <p:grpSp>
            <p:nvGrpSpPr>
              <p:cNvPr id="4" name="Group 5"/>
              <p:cNvGrpSpPr>
                <a:grpSpLocks/>
              </p:cNvGrpSpPr>
              <p:nvPr/>
            </p:nvGrpSpPr>
            <p:grpSpPr bwMode="auto">
              <a:xfrm>
                <a:off x="4495800" y="5791200"/>
                <a:ext cx="2743200" cy="457200"/>
                <a:chOff x="6381" y="10624"/>
                <a:chExt cx="4320" cy="720"/>
              </a:xfrm>
            </p:grpSpPr>
            <p:sp>
              <p:nvSpPr>
                <p:cNvPr id="32"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31" name="Picture 8" descr="flag_2colors"/>
              <p:cNvPicPr>
                <a:picLocks noChangeAspect="1" noChangeArrowheads="1"/>
              </p:cNvPicPr>
              <p:nvPr/>
            </p:nvPicPr>
            <p:blipFill>
              <a:blip r:embed="rId4"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27" name="Picture 3" descr="C:\Users\user\AppData\Local\Microsoft\Windows\Temporary Internet Files\Content.Outlook\EPK7V3C0\ide_logo_hi_res- NEW (2).jpg"/>
            <p:cNvPicPr>
              <a:picLocks noChangeAspect="1" noChangeArrowheads="1"/>
            </p:cNvPicPr>
            <p:nvPr/>
          </p:nvPicPr>
          <p:blipFill>
            <a:blip r:embed="rId5" cstate="print"/>
            <a:srcRect/>
            <a:stretch>
              <a:fillRect/>
            </a:stretch>
          </p:blipFill>
          <p:spPr bwMode="auto">
            <a:xfrm>
              <a:off x="109810" y="6324600"/>
              <a:ext cx="804590" cy="457200"/>
            </a:xfrm>
            <a:prstGeom prst="rect">
              <a:avLst/>
            </a:prstGeom>
            <a:noFill/>
          </p:spPr>
        </p:pic>
        <p:pic>
          <p:nvPicPr>
            <p:cNvPr id="29" name="Picture 28"/>
            <p:cNvPicPr/>
            <p:nvPr/>
          </p:nvPicPr>
          <p:blipFill>
            <a:blip r:embed="rId6" cstate="print"/>
            <a:srcRect l="23958" t="20834" r="24167" b="39166"/>
            <a:stretch>
              <a:fillRect/>
            </a:stretch>
          </p:blipFill>
          <p:spPr bwMode="auto">
            <a:xfrm>
              <a:off x="5562600" y="6315075"/>
              <a:ext cx="914400" cy="542925"/>
            </a:xfrm>
            <a:prstGeom prst="rect">
              <a:avLst/>
            </a:prstGeom>
            <a:noFill/>
          </p:spPr>
        </p:pic>
      </p:grpSp>
      <p:sp>
        <p:nvSpPr>
          <p:cNvPr id="34" name="TextBox 33"/>
          <p:cNvSpPr txBox="1"/>
          <p:nvPr/>
        </p:nvSpPr>
        <p:spPr>
          <a:xfrm>
            <a:off x="3352800" y="457200"/>
            <a:ext cx="5486400" cy="1384995"/>
          </a:xfrm>
          <a:prstGeom prst="rect">
            <a:avLst/>
          </a:prstGeom>
          <a:solidFill>
            <a:schemeClr val="tx1">
              <a:alpha val="62000"/>
            </a:schemeClr>
          </a:solidFill>
        </p:spPr>
        <p:txBody>
          <a:bodyPr wrap="square" rtlCol="0">
            <a:spAutoFit/>
          </a:bodyPr>
          <a:lstStyle/>
          <a:p>
            <a:pPr algn="r"/>
            <a:r>
              <a:rPr lang="en-GB" sz="2800" dirty="0" smtClean="0">
                <a:solidFill>
                  <a:schemeClr val="bg1"/>
                </a:solidFill>
                <a:latin typeface="VAG Round" pitchFamily="82" charset="0"/>
                <a:cs typeface="Arial" pitchFamily="34" charset="0"/>
              </a:rPr>
              <a:t>Generating Availability through Participatory Production &amp; Sales Planning Linkages</a:t>
            </a:r>
          </a:p>
        </p:txBody>
      </p:sp>
      <p:sp>
        <p:nvSpPr>
          <p:cNvPr id="14" name="Title 1"/>
          <p:cNvSpPr txBox="1">
            <a:spLocks/>
          </p:cNvSpPr>
          <p:nvPr/>
        </p:nvSpPr>
        <p:spPr>
          <a:xfrm>
            <a:off x="6934200" y="5943600"/>
            <a:ext cx="2209800" cy="304800"/>
          </a:xfrm>
          <a:prstGeom prst="rect">
            <a:avLst/>
          </a:prstGeom>
        </p:spPr>
        <p:txBody>
          <a:bodyPr vert="horz" lIns="91440" tIns="45720" rIns="91440" bIns="45720" rtlCol="0" anchor="ctr">
            <a:normAutofit fontScale="97500"/>
          </a:bodyPr>
          <a:lstStyle/>
          <a:p>
            <a:pPr lvl="0" algn="r">
              <a:spcBef>
                <a:spcPct val="0"/>
              </a:spcBef>
            </a:pPr>
            <a:r>
              <a:rPr lang="en-US" sz="1100" dirty="0" smtClean="0">
                <a:solidFill>
                  <a:schemeClr val="bg1"/>
                </a:solidFill>
                <a:latin typeface="VAG Round" pitchFamily="82" charset="0"/>
                <a:ea typeface="+mj-ea"/>
                <a:cs typeface="+mj-cs"/>
              </a:rPr>
              <a:t>Photo credit: iDE</a:t>
            </a:r>
            <a:endParaRPr kumimoji="0" lang="en-GB" sz="1100" b="0" u="none" strike="noStrike" kern="1200" cap="none" spc="0" normalizeH="0" baseline="0" noProof="0" dirty="0">
              <a:ln>
                <a:noFill/>
              </a:ln>
              <a:solidFill>
                <a:schemeClr val="bg1"/>
              </a:solidFill>
              <a:effectLst/>
              <a:uLnTx/>
              <a:uFillTx/>
              <a:latin typeface="VAG Round" pitchFamily="82" charset="0"/>
              <a:ea typeface="+mj-ea"/>
              <a:cs typeface="+mj-cs"/>
            </a:endParaRPr>
          </a:p>
        </p:txBody>
      </p:sp>
    </p:spTree>
    <p:extLst>
      <p:ext uri="{BB962C8B-B14F-4D97-AF65-F5344CB8AC3E}">
        <p14:creationId xmlns:p14="http://schemas.microsoft.com/office/powerpoint/2010/main" val="36048297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
          <p:cNvSpPr txBox="1">
            <a:spLocks/>
          </p:cNvSpPr>
          <p:nvPr/>
        </p:nvSpPr>
        <p:spPr>
          <a:xfrm>
            <a:off x="0" y="0"/>
            <a:ext cx="9144000" cy="610280"/>
          </a:xfrm>
          <a:prstGeom prst="rect">
            <a:avLst/>
          </a:prstGeom>
          <a:solidFill>
            <a:srgbClr val="C00000">
              <a:alpha val="90000"/>
            </a:srgbClr>
          </a:solidFill>
        </p:spPr>
        <p:txBody>
          <a:bodyPr vert="horz" rtlCol="0" anchor="ctr">
            <a:noAutofit/>
            <a:scene3d>
              <a:camera prst="orthographicFront"/>
              <a:lightRig rig="soft" dir="t"/>
            </a:scene3d>
            <a:sp3d prstMaterial="softEdge">
              <a:bevelT w="25400" h="25400"/>
            </a:sp3d>
          </a:bodyPr>
          <a:lstStyle/>
          <a:p>
            <a:pPr>
              <a:spcBef>
                <a:spcPct val="0"/>
              </a:spcBef>
              <a:defRPr/>
            </a:pPr>
            <a:r>
              <a:rPr lang="en-GB" sz="2400" b="1" dirty="0" smtClean="0">
                <a:solidFill>
                  <a:schemeClr val="bg1"/>
                </a:solidFill>
                <a:latin typeface="VAG Round" pitchFamily="82" charset="0"/>
                <a:cs typeface="Arial" pitchFamily="34" charset="0"/>
              </a:rPr>
              <a:t>Production &amp; Sales Planning Meeting (PSPM)</a:t>
            </a:r>
          </a:p>
        </p:txBody>
      </p:sp>
      <p:sp>
        <p:nvSpPr>
          <p:cNvPr id="14" name="Oval 13"/>
          <p:cNvSpPr/>
          <p:nvPr/>
        </p:nvSpPr>
        <p:spPr>
          <a:xfrm>
            <a:off x="4281055" y="4038600"/>
            <a:ext cx="1052945" cy="1026649"/>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Rural Producers</a:t>
            </a:r>
            <a:endParaRPr lang="en-GB" sz="1200" b="1" i="1" dirty="0">
              <a:solidFill>
                <a:schemeClr val="tx1"/>
              </a:solidFill>
              <a:latin typeface="Arial" pitchFamily="34" charset="0"/>
              <a:cs typeface="Arial" pitchFamily="34" charset="0"/>
            </a:endParaRPr>
          </a:p>
        </p:txBody>
      </p:sp>
      <p:sp>
        <p:nvSpPr>
          <p:cNvPr id="18" name="Oval 17"/>
          <p:cNvSpPr/>
          <p:nvPr/>
        </p:nvSpPr>
        <p:spPr>
          <a:xfrm>
            <a:off x="7467600" y="4038600"/>
            <a:ext cx="1052946" cy="1026649"/>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OMAs</a:t>
            </a:r>
            <a:endParaRPr lang="en-GB" sz="1200" b="1" i="1" dirty="0">
              <a:solidFill>
                <a:schemeClr val="tx1"/>
              </a:solidFill>
              <a:latin typeface="Arial" pitchFamily="34" charset="0"/>
              <a:cs typeface="Arial" pitchFamily="34" charset="0"/>
            </a:endParaRPr>
          </a:p>
        </p:txBody>
      </p:sp>
      <p:cxnSp>
        <p:nvCxnSpPr>
          <p:cNvPr id="22" name="Straight Arrow Connector 21"/>
          <p:cNvCxnSpPr>
            <a:stCxn id="46" idx="2"/>
            <a:endCxn id="14" idx="6"/>
          </p:cNvCxnSpPr>
          <p:nvPr/>
        </p:nvCxnSpPr>
        <p:spPr>
          <a:xfrm rot="10800000">
            <a:off x="5334000" y="4551925"/>
            <a:ext cx="533400" cy="1588"/>
          </a:xfrm>
          <a:prstGeom prst="straightConnector1">
            <a:avLst/>
          </a:prstGeom>
          <a:ln w="444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45" idx="6"/>
            <a:endCxn id="14" idx="2"/>
          </p:cNvCxnSpPr>
          <p:nvPr/>
        </p:nvCxnSpPr>
        <p:spPr>
          <a:xfrm>
            <a:off x="3796145" y="4551925"/>
            <a:ext cx="484910" cy="1588"/>
          </a:xfrm>
          <a:prstGeom prst="straightConnector1">
            <a:avLst/>
          </a:prstGeom>
          <a:ln w="444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1066800" y="4038600"/>
            <a:ext cx="1052945" cy="1026649"/>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IMAs</a:t>
            </a:r>
            <a:endParaRPr lang="en-GB" sz="1200" b="1" i="1" dirty="0">
              <a:solidFill>
                <a:schemeClr val="tx1"/>
              </a:solidFill>
              <a:latin typeface="Arial" pitchFamily="34" charset="0"/>
              <a:cs typeface="Arial" pitchFamily="34" charset="0"/>
            </a:endParaRPr>
          </a:p>
        </p:txBody>
      </p:sp>
      <p:sp>
        <p:nvSpPr>
          <p:cNvPr id="38" name="Hexagon 37"/>
          <p:cNvSpPr/>
          <p:nvPr/>
        </p:nvSpPr>
        <p:spPr>
          <a:xfrm>
            <a:off x="2438400" y="2895600"/>
            <a:ext cx="4800600" cy="3276600"/>
          </a:xfrm>
          <a:prstGeom prst="hexagon">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smtClean="0">
                <a:solidFill>
                  <a:sysClr val="windowText" lastClr="000000"/>
                </a:solidFill>
                <a:latin typeface="Arial Black" pitchFamily="34" charset="0"/>
              </a:rPr>
              <a:t>PSPM</a:t>
            </a:r>
            <a:endParaRPr lang="en-GB" sz="1600" b="1" dirty="0">
              <a:solidFill>
                <a:sysClr val="windowText" lastClr="000000"/>
              </a:solidFill>
              <a:latin typeface="Arial Black" pitchFamily="34" charset="0"/>
            </a:endParaRPr>
          </a:p>
        </p:txBody>
      </p:sp>
      <p:sp>
        <p:nvSpPr>
          <p:cNvPr id="41" name="Oval 40"/>
          <p:cNvSpPr/>
          <p:nvPr/>
        </p:nvSpPr>
        <p:spPr>
          <a:xfrm>
            <a:off x="1828800" y="1219200"/>
            <a:ext cx="1052945" cy="1026649"/>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LSPs</a:t>
            </a:r>
            <a:endParaRPr lang="en-GB" sz="1200" b="1" i="1" dirty="0">
              <a:solidFill>
                <a:schemeClr val="tx1"/>
              </a:solidFill>
              <a:latin typeface="Arial" pitchFamily="34" charset="0"/>
              <a:cs typeface="Arial" pitchFamily="34" charset="0"/>
            </a:endParaRPr>
          </a:p>
        </p:txBody>
      </p:sp>
      <p:sp>
        <p:nvSpPr>
          <p:cNvPr id="43" name="Rectangle 42"/>
          <p:cNvSpPr/>
          <p:nvPr/>
        </p:nvSpPr>
        <p:spPr>
          <a:xfrm>
            <a:off x="6400800" y="3352800"/>
            <a:ext cx="2514600" cy="584775"/>
          </a:xfrm>
          <a:prstGeom prst="rect">
            <a:avLst/>
          </a:prstGeom>
        </p:spPr>
        <p:txBody>
          <a:bodyPr wrap="square">
            <a:spAutoFit/>
          </a:bodyPr>
          <a:lstStyle/>
          <a:p>
            <a:pPr algn="r"/>
            <a:r>
              <a:rPr lang="en-GB" sz="1600" dirty="0" smtClean="0">
                <a:latin typeface="Arial Black" pitchFamily="34" charset="0"/>
                <a:cs typeface="Arial" pitchFamily="34" charset="0"/>
              </a:rPr>
              <a:t>Buyers of  </a:t>
            </a:r>
          </a:p>
          <a:p>
            <a:pPr algn="r"/>
            <a:r>
              <a:rPr lang="en-GB" sz="1600" dirty="0" smtClean="0">
                <a:latin typeface="Arial Black" pitchFamily="34" charset="0"/>
                <a:cs typeface="Arial" pitchFamily="34" charset="0"/>
              </a:rPr>
              <a:t>harvest</a:t>
            </a:r>
            <a:endParaRPr lang="en-US" sz="1600" dirty="0" smtClean="0">
              <a:latin typeface="Arial" pitchFamily="34" charset="0"/>
              <a:cs typeface="Arial" pitchFamily="34" charset="0"/>
            </a:endParaRPr>
          </a:p>
        </p:txBody>
      </p:sp>
      <p:sp>
        <p:nvSpPr>
          <p:cNvPr id="44" name="Rectangle 43"/>
          <p:cNvSpPr/>
          <p:nvPr/>
        </p:nvSpPr>
        <p:spPr>
          <a:xfrm>
            <a:off x="228600" y="3124200"/>
            <a:ext cx="2514600" cy="830997"/>
          </a:xfrm>
          <a:prstGeom prst="rect">
            <a:avLst/>
          </a:prstGeom>
        </p:spPr>
        <p:txBody>
          <a:bodyPr wrap="square">
            <a:spAutoFit/>
          </a:bodyPr>
          <a:lstStyle/>
          <a:p>
            <a:r>
              <a:rPr lang="en-GB" sz="1600" dirty="0" smtClean="0">
                <a:latin typeface="Arial Black" pitchFamily="34" charset="0"/>
                <a:cs typeface="Arial" pitchFamily="34" charset="0"/>
              </a:rPr>
              <a:t>Local existing retailers of improved inputs</a:t>
            </a:r>
            <a:endParaRPr lang="en-US" sz="1600" dirty="0" smtClean="0">
              <a:latin typeface="Arial" pitchFamily="34" charset="0"/>
              <a:cs typeface="Arial" pitchFamily="34" charset="0"/>
            </a:endParaRPr>
          </a:p>
        </p:txBody>
      </p:sp>
      <p:sp>
        <p:nvSpPr>
          <p:cNvPr id="45" name="Oval 44"/>
          <p:cNvSpPr/>
          <p:nvPr/>
        </p:nvSpPr>
        <p:spPr>
          <a:xfrm>
            <a:off x="2743200" y="4038600"/>
            <a:ext cx="1052945" cy="1026649"/>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IMAs</a:t>
            </a:r>
            <a:endParaRPr lang="en-GB" sz="1200" b="1" i="1" dirty="0">
              <a:solidFill>
                <a:schemeClr val="tx1"/>
              </a:solidFill>
              <a:latin typeface="Arial" pitchFamily="34" charset="0"/>
              <a:cs typeface="Arial" pitchFamily="34" charset="0"/>
            </a:endParaRPr>
          </a:p>
        </p:txBody>
      </p:sp>
      <p:sp>
        <p:nvSpPr>
          <p:cNvPr id="46" name="Oval 45"/>
          <p:cNvSpPr/>
          <p:nvPr/>
        </p:nvSpPr>
        <p:spPr>
          <a:xfrm>
            <a:off x="5867400" y="4038600"/>
            <a:ext cx="1052946" cy="1026649"/>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OMAs</a:t>
            </a:r>
            <a:endParaRPr lang="en-GB" sz="1200" b="1" i="1" dirty="0">
              <a:solidFill>
                <a:schemeClr val="tx1"/>
              </a:solidFill>
              <a:latin typeface="Arial" pitchFamily="34" charset="0"/>
              <a:cs typeface="Arial" pitchFamily="34" charset="0"/>
            </a:endParaRPr>
          </a:p>
        </p:txBody>
      </p:sp>
      <p:sp>
        <p:nvSpPr>
          <p:cNvPr id="47" name="Oval 46"/>
          <p:cNvSpPr/>
          <p:nvPr/>
        </p:nvSpPr>
        <p:spPr>
          <a:xfrm>
            <a:off x="3352800" y="5029200"/>
            <a:ext cx="1052945" cy="1026649"/>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LSPs</a:t>
            </a:r>
            <a:endParaRPr lang="en-GB" sz="1200" b="1" i="1" dirty="0">
              <a:solidFill>
                <a:schemeClr val="tx1"/>
              </a:solidFill>
              <a:latin typeface="Arial" pitchFamily="34" charset="0"/>
              <a:cs typeface="Arial" pitchFamily="34" charset="0"/>
            </a:endParaRPr>
          </a:p>
        </p:txBody>
      </p:sp>
      <p:cxnSp>
        <p:nvCxnSpPr>
          <p:cNvPr id="50" name="Straight Arrow Connector 49"/>
          <p:cNvCxnSpPr>
            <a:stCxn id="47" idx="7"/>
            <a:endCxn id="14" idx="3"/>
          </p:cNvCxnSpPr>
          <p:nvPr/>
        </p:nvCxnSpPr>
        <p:spPr>
          <a:xfrm rot="5400000" flipH="1" flipV="1">
            <a:off x="4211076" y="4955370"/>
            <a:ext cx="264649" cy="183710"/>
          </a:xfrm>
          <a:prstGeom prst="straightConnector1">
            <a:avLst/>
          </a:prstGeom>
          <a:ln w="444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8" name="Picture 2" descr="C:\Users\user\Dropbox\IDE Bangladesh\20121008_Bangladesh_6159.jpg"/>
          <p:cNvPicPr>
            <a:picLocks noChangeAspect="1" noChangeArrowheads="1"/>
          </p:cNvPicPr>
          <p:nvPr/>
        </p:nvPicPr>
        <p:blipFill>
          <a:blip r:embed="rId3"/>
          <a:srcRect l="11111" t="35185" r="24074" b="30833"/>
          <a:stretch>
            <a:fillRect/>
          </a:stretch>
        </p:blipFill>
        <p:spPr bwMode="auto">
          <a:xfrm rot="653411">
            <a:off x="6386155" y="1618380"/>
            <a:ext cx="2757845" cy="15255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2" name="Rectangle 41"/>
          <p:cNvSpPr/>
          <p:nvPr/>
        </p:nvSpPr>
        <p:spPr>
          <a:xfrm>
            <a:off x="2971800" y="762000"/>
            <a:ext cx="3810000" cy="2062103"/>
          </a:xfrm>
          <a:prstGeom prst="rect">
            <a:avLst/>
          </a:prstGeom>
        </p:spPr>
        <p:txBody>
          <a:bodyPr wrap="square">
            <a:spAutoFit/>
          </a:bodyPr>
          <a:lstStyle/>
          <a:p>
            <a:r>
              <a:rPr lang="en-GB" sz="1600" dirty="0" smtClean="0">
                <a:latin typeface="Arial Black" pitchFamily="34" charset="0"/>
                <a:cs typeface="Arial" pitchFamily="34" charset="0"/>
              </a:rPr>
              <a:t>Providers of productivity-enhancing services</a:t>
            </a:r>
          </a:p>
          <a:p>
            <a:r>
              <a:rPr lang="en-GB" sz="1600" dirty="0" smtClean="0">
                <a:latin typeface="Arial Black" pitchFamily="34" charset="0"/>
                <a:cs typeface="Arial" pitchFamily="34" charset="0"/>
              </a:rPr>
              <a:t>- Technology (bed-planting, tilling, sowing, fertilizer application etc)</a:t>
            </a:r>
          </a:p>
          <a:p>
            <a:pPr>
              <a:buFontTx/>
              <a:buChar char="-"/>
            </a:pPr>
            <a:r>
              <a:rPr lang="en-US" sz="1600" dirty="0" smtClean="0">
                <a:latin typeface="Arial Black" pitchFamily="34" charset="0"/>
                <a:cs typeface="Arial" pitchFamily="34" charset="0"/>
              </a:rPr>
              <a:t> Agro-veterinary/agronomic</a:t>
            </a:r>
          </a:p>
          <a:p>
            <a:r>
              <a:rPr lang="en-US" sz="1600" dirty="0" smtClean="0">
                <a:latin typeface="Arial Black" pitchFamily="34" charset="0"/>
                <a:cs typeface="Arial" pitchFamily="34" charset="0"/>
              </a:rPr>
              <a:t>advisory services</a:t>
            </a:r>
            <a:endParaRPr lang="en-US" sz="1600" dirty="0" smtClean="0">
              <a:latin typeface="Arial" pitchFamily="34" charset="0"/>
              <a:cs typeface="Arial" pitchFamily="34" charset="0"/>
            </a:endParaRPr>
          </a:p>
          <a:p>
            <a:pPr>
              <a:buFontTx/>
              <a:buChar char="-"/>
            </a:pPr>
            <a:r>
              <a:rPr lang="en-US" sz="1600" dirty="0" smtClean="0">
                <a:latin typeface="Arial Black" pitchFamily="34" charset="0"/>
                <a:cs typeface="Arial" pitchFamily="34" charset="0"/>
              </a:rPr>
              <a:t> Financial service providers</a:t>
            </a:r>
          </a:p>
        </p:txBody>
      </p:sp>
      <p:pic>
        <p:nvPicPr>
          <p:cNvPr id="4098" name="Picture 2" descr="C:\Users\user\Dropbox\ANEP Staff Team\ANEP Photos\EU Delegates visit to ANEP 12-14, feb, 2013\IMG_3619.JPG"/>
          <p:cNvPicPr>
            <a:picLocks noChangeAspect="1" noChangeArrowheads="1"/>
          </p:cNvPicPr>
          <p:nvPr/>
        </p:nvPicPr>
        <p:blipFill>
          <a:blip r:embed="rId4" cstate="print"/>
          <a:srcRect l="8781" t="9195" r="9680"/>
          <a:stretch>
            <a:fillRect/>
          </a:stretch>
        </p:blipFill>
        <p:spPr bwMode="auto">
          <a:xfrm>
            <a:off x="-1" y="1219199"/>
            <a:ext cx="1828801" cy="13891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099" name="Picture 3" descr="C:\Users\user\Dropbox\ANEP Staff Team\ANEP Photos\Vermi Compost\DSC00060.JPG"/>
          <p:cNvPicPr>
            <a:picLocks noChangeAspect="1" noChangeArrowheads="1"/>
          </p:cNvPicPr>
          <p:nvPr/>
        </p:nvPicPr>
        <p:blipFill>
          <a:blip r:embed="rId5"/>
          <a:srcRect l="17848" t="5263" r="18776"/>
          <a:stretch>
            <a:fillRect/>
          </a:stretch>
        </p:blipFill>
        <p:spPr bwMode="auto">
          <a:xfrm rot="861230">
            <a:off x="0" y="4952999"/>
            <a:ext cx="1524000" cy="18918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9" name="Picture 11" descr="C:\Users\user\Dropbox\IDE Bangladesh\20121008_Bangladesh_6048.jpg"/>
          <p:cNvPicPr>
            <a:picLocks noChangeAspect="1" noChangeArrowheads="1"/>
          </p:cNvPicPr>
          <p:nvPr/>
        </p:nvPicPr>
        <p:blipFill>
          <a:blip r:embed="rId6" cstate="print"/>
          <a:srcRect/>
          <a:stretch>
            <a:fillRect/>
          </a:stretch>
        </p:blipFill>
        <p:spPr bwMode="auto">
          <a:xfrm>
            <a:off x="4799571" y="5408904"/>
            <a:ext cx="1829829" cy="12204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Rectangle 20"/>
          <p:cNvSpPr/>
          <p:nvPr/>
        </p:nvSpPr>
        <p:spPr>
          <a:xfrm>
            <a:off x="4724400" y="762000"/>
            <a:ext cx="4343400" cy="646331"/>
          </a:xfrm>
          <a:prstGeom prst="rect">
            <a:avLst/>
          </a:prstGeom>
        </p:spPr>
        <p:txBody>
          <a:bodyPr wrap="square">
            <a:spAutoFit/>
          </a:bodyPr>
          <a:lstStyle/>
          <a:p>
            <a:pPr algn="r"/>
            <a:r>
              <a:rPr lang="en-GB" dirty="0" smtClean="0">
                <a:solidFill>
                  <a:schemeClr val="accent2"/>
                </a:solidFill>
                <a:latin typeface="Arial Black" pitchFamily="34" charset="0"/>
                <a:cs typeface="Arial" pitchFamily="34" charset="0"/>
              </a:rPr>
              <a:t>Who are the rural stakeholders...?</a:t>
            </a:r>
            <a:endParaRPr lang="en-US" dirty="0" smtClean="0">
              <a:solidFill>
                <a:schemeClr val="accent2"/>
              </a:solidFill>
              <a:latin typeface="Arial Black" pitchFamily="34" charset="0"/>
              <a:cs typeface="Arial" pitchFamily="34" charset="0"/>
            </a:endParaRPr>
          </a:p>
        </p:txBody>
      </p:sp>
    </p:spTree>
    <p:extLst>
      <p:ext uri="{BB962C8B-B14F-4D97-AF65-F5344CB8AC3E}">
        <p14:creationId xmlns:p14="http://schemas.microsoft.com/office/powerpoint/2010/main" val="402501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linds(horizont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linds(horizontal)">
                                      <p:cBhvr>
                                        <p:cTn id="12" dur="500"/>
                                        <p:tgtEl>
                                          <p:spTgt spid="43"/>
                                        </p:tgtEl>
                                      </p:cBhvr>
                                    </p:animEffect>
                                  </p:childTnLst>
                                </p:cTn>
                              </p:par>
                              <p:par>
                                <p:cTn id="13" presetID="3" presetClass="entr" presetSubtype="1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linds(horizontal)">
                                      <p:cBhvr>
                                        <p:cTn id="15" dur="5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linds(horizontal)">
                                      <p:cBhvr>
                                        <p:cTn id="20" dur="500"/>
                                        <p:tgtEl>
                                          <p:spTgt spid="44"/>
                                        </p:tgtEl>
                                      </p:cBhvr>
                                    </p:animEffect>
                                  </p:childTnLst>
                                </p:cTn>
                              </p:par>
                              <p:par>
                                <p:cTn id="21" presetID="3" presetClass="entr" presetSubtype="10" fill="hold" nodeType="withEffect">
                                  <p:stCondLst>
                                    <p:cond delay="0"/>
                                  </p:stCondLst>
                                  <p:childTnLst>
                                    <p:set>
                                      <p:cBhvr>
                                        <p:cTn id="22" dur="1" fill="hold">
                                          <p:stCondLst>
                                            <p:cond delay="0"/>
                                          </p:stCondLst>
                                        </p:cTn>
                                        <p:tgtEl>
                                          <p:spTgt spid="4099"/>
                                        </p:tgtEl>
                                        <p:attrNameLst>
                                          <p:attrName>style.visibility</p:attrName>
                                        </p:attrNameLst>
                                      </p:cBhvr>
                                      <p:to>
                                        <p:strVal val="visible"/>
                                      </p:to>
                                    </p:set>
                                    <p:animEffect transition="in" filter="blinds(horizontal)">
                                      <p:cBhvr>
                                        <p:cTn id="23" dur="500"/>
                                        <p:tgtEl>
                                          <p:spTgt spid="409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linds(horizontal)">
                                      <p:cBhvr>
                                        <p:cTn id="28" dur="500"/>
                                        <p:tgtEl>
                                          <p:spTgt spid="42"/>
                                        </p:tgtEl>
                                      </p:cBhvr>
                                    </p:animEffect>
                                  </p:childTnLst>
                                </p:cTn>
                              </p:par>
                              <p:par>
                                <p:cTn id="29" presetID="3" presetClass="entr" presetSubtype="10" fill="hold" nodeType="with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blinds(horizontal)">
                                      <p:cBhvr>
                                        <p:cTn id="31" dur="500"/>
                                        <p:tgtEl>
                                          <p:spTgt spid="409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grpId="1" nodeType="clickEffect">
                                  <p:stCondLst>
                                    <p:cond delay="0"/>
                                  </p:stCondLst>
                                  <p:childTnLst>
                                    <p:animEffect transition="out" filter="blinds(horizontal)">
                                      <p:cBhvr>
                                        <p:cTn id="35" dur="500"/>
                                        <p:tgtEl>
                                          <p:spTgt spid="42"/>
                                        </p:tgtEl>
                                      </p:cBhvr>
                                    </p:animEffect>
                                    <p:set>
                                      <p:cBhvr>
                                        <p:cTn id="36" dur="1" fill="hold">
                                          <p:stCondLst>
                                            <p:cond delay="499"/>
                                          </p:stCondLst>
                                        </p:cTn>
                                        <p:tgtEl>
                                          <p:spTgt spid="42"/>
                                        </p:tgtEl>
                                        <p:attrNameLst>
                                          <p:attrName>style.visibility</p:attrName>
                                        </p:attrNameLst>
                                      </p:cBhvr>
                                      <p:to>
                                        <p:strVal val="hidden"/>
                                      </p:to>
                                    </p:set>
                                  </p:childTnLst>
                                </p:cTn>
                              </p:par>
                              <p:par>
                                <p:cTn id="37" presetID="3" presetClass="exit" presetSubtype="10" fill="hold" grpId="1" nodeType="withEffect">
                                  <p:stCondLst>
                                    <p:cond delay="0"/>
                                  </p:stCondLst>
                                  <p:childTnLst>
                                    <p:animEffect transition="out" filter="blinds(horizontal)">
                                      <p:cBhvr>
                                        <p:cTn id="38" dur="500"/>
                                        <p:tgtEl>
                                          <p:spTgt spid="44"/>
                                        </p:tgtEl>
                                      </p:cBhvr>
                                    </p:animEffect>
                                    <p:set>
                                      <p:cBhvr>
                                        <p:cTn id="39" dur="1" fill="hold">
                                          <p:stCondLst>
                                            <p:cond delay="499"/>
                                          </p:stCondLst>
                                        </p:cTn>
                                        <p:tgtEl>
                                          <p:spTgt spid="44"/>
                                        </p:tgtEl>
                                        <p:attrNameLst>
                                          <p:attrName>style.visibility</p:attrName>
                                        </p:attrNameLst>
                                      </p:cBhvr>
                                      <p:to>
                                        <p:strVal val="hidden"/>
                                      </p:to>
                                    </p:set>
                                  </p:childTnLst>
                                </p:cTn>
                              </p:par>
                              <p:par>
                                <p:cTn id="40" presetID="3" presetClass="exit" presetSubtype="10" fill="hold" grpId="1" nodeType="withEffect">
                                  <p:stCondLst>
                                    <p:cond delay="0"/>
                                  </p:stCondLst>
                                  <p:childTnLst>
                                    <p:animEffect transition="out" filter="blinds(horizontal)">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exit" presetSubtype="10" fill="hold" nodeType="withEffect">
                                  <p:stCondLst>
                                    <p:cond delay="0"/>
                                  </p:stCondLst>
                                  <p:childTnLst>
                                    <p:animEffect transition="out" filter="blinds(horizontal)">
                                      <p:cBhvr>
                                        <p:cTn id="44" dur="500"/>
                                        <p:tgtEl>
                                          <p:spTgt spid="4098"/>
                                        </p:tgtEl>
                                      </p:cBhvr>
                                    </p:animEffect>
                                    <p:set>
                                      <p:cBhvr>
                                        <p:cTn id="45" dur="1" fill="hold">
                                          <p:stCondLst>
                                            <p:cond delay="499"/>
                                          </p:stCondLst>
                                        </p:cTn>
                                        <p:tgtEl>
                                          <p:spTgt spid="4098"/>
                                        </p:tgtEl>
                                        <p:attrNameLst>
                                          <p:attrName>style.visibility</p:attrName>
                                        </p:attrNameLst>
                                      </p:cBhvr>
                                      <p:to>
                                        <p:strVal val="hidden"/>
                                      </p:to>
                                    </p:set>
                                  </p:childTnLst>
                                </p:cTn>
                              </p:par>
                              <p:par>
                                <p:cTn id="46" presetID="3" presetClass="exit" presetSubtype="10" fill="hold" nodeType="withEffect">
                                  <p:stCondLst>
                                    <p:cond delay="0"/>
                                  </p:stCondLst>
                                  <p:childTnLst>
                                    <p:animEffect transition="out" filter="blinds(horizontal)">
                                      <p:cBhvr>
                                        <p:cTn id="47" dur="500"/>
                                        <p:tgtEl>
                                          <p:spTgt spid="58"/>
                                        </p:tgtEl>
                                      </p:cBhvr>
                                    </p:animEffect>
                                    <p:set>
                                      <p:cBhvr>
                                        <p:cTn id="48" dur="1" fill="hold">
                                          <p:stCondLst>
                                            <p:cond delay="499"/>
                                          </p:stCondLst>
                                        </p:cTn>
                                        <p:tgtEl>
                                          <p:spTgt spid="58"/>
                                        </p:tgtEl>
                                        <p:attrNameLst>
                                          <p:attrName>style.visibility</p:attrName>
                                        </p:attrNameLst>
                                      </p:cBhvr>
                                      <p:to>
                                        <p:strVal val="hidden"/>
                                      </p:to>
                                    </p:set>
                                  </p:childTnLst>
                                </p:cTn>
                              </p:par>
                              <p:par>
                                <p:cTn id="49" presetID="3" presetClass="exit" presetSubtype="10" fill="hold" nodeType="withEffect">
                                  <p:stCondLst>
                                    <p:cond delay="0"/>
                                  </p:stCondLst>
                                  <p:childTnLst>
                                    <p:animEffect transition="out" filter="blinds(horizontal)">
                                      <p:cBhvr>
                                        <p:cTn id="50" dur="500"/>
                                        <p:tgtEl>
                                          <p:spTgt spid="4099"/>
                                        </p:tgtEl>
                                      </p:cBhvr>
                                    </p:animEffect>
                                    <p:set>
                                      <p:cBhvr>
                                        <p:cTn id="51" dur="1" fill="hold">
                                          <p:stCondLst>
                                            <p:cond delay="499"/>
                                          </p:stCondLst>
                                        </p:cTn>
                                        <p:tgtEl>
                                          <p:spTgt spid="4099"/>
                                        </p:tgtEl>
                                        <p:attrNameLst>
                                          <p:attrName>style.visibility</p:attrName>
                                        </p:attrNameLst>
                                      </p:cBhvr>
                                      <p:to>
                                        <p:strVal val="hidden"/>
                                      </p:to>
                                    </p:set>
                                  </p:childTnLst>
                                </p:cTn>
                              </p:par>
                              <p:par>
                                <p:cTn id="52" presetID="3" presetClass="exit" presetSubtype="10" fill="hold" nodeType="withEffect">
                                  <p:stCondLst>
                                    <p:cond delay="0"/>
                                  </p:stCondLst>
                                  <p:childTnLst>
                                    <p:animEffect transition="out" filter="blinds(horizontal)">
                                      <p:cBhvr>
                                        <p:cTn id="53" dur="500"/>
                                        <p:tgtEl>
                                          <p:spTgt spid="59"/>
                                        </p:tgtEl>
                                      </p:cBhvr>
                                    </p:animEffect>
                                    <p:set>
                                      <p:cBhvr>
                                        <p:cTn id="54" dur="1" fill="hold">
                                          <p:stCondLst>
                                            <p:cond delay="499"/>
                                          </p:stCondLst>
                                        </p:cTn>
                                        <p:tgtEl>
                                          <p:spTgt spid="59"/>
                                        </p:tgtEl>
                                        <p:attrNameLst>
                                          <p:attrName>style.visibility</p:attrName>
                                        </p:attrNameLst>
                                      </p:cBhvr>
                                      <p:to>
                                        <p:strVal val="hidden"/>
                                      </p:to>
                                    </p:set>
                                  </p:childTnLst>
                                </p:cTn>
                              </p:par>
                            </p:childTnLst>
                          </p:cTn>
                        </p:par>
                        <p:par>
                          <p:cTn id="55" fill="hold">
                            <p:stCondLst>
                              <p:cond delay="500"/>
                            </p:stCondLst>
                            <p:childTnLst>
                              <p:par>
                                <p:cTn id="56" presetID="3" presetClass="entr" presetSubtype="10"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blinds(horizontal)">
                                      <p:cBhvr>
                                        <p:cTn id="58" dur="500"/>
                                        <p:tgtEl>
                                          <p:spTgt spid="38"/>
                                        </p:tgtEl>
                                      </p:cBhvr>
                                    </p:animEffect>
                                  </p:childTnLst>
                                </p:cTn>
                              </p:par>
                            </p:childTnLst>
                          </p:cTn>
                        </p:par>
                        <p:par>
                          <p:cTn id="59" fill="hold">
                            <p:stCondLst>
                              <p:cond delay="1000"/>
                            </p:stCondLst>
                            <p:childTnLst>
                              <p:par>
                                <p:cTn id="60" presetID="3" presetClass="exit" presetSubtype="10" fill="hold" grpId="0" nodeType="afterEffect">
                                  <p:stCondLst>
                                    <p:cond delay="0"/>
                                  </p:stCondLst>
                                  <p:childTnLst>
                                    <p:animEffect transition="out" filter="blinds(horizontal)">
                                      <p:cBhvr>
                                        <p:cTn id="61" dur="500"/>
                                        <p:tgtEl>
                                          <p:spTgt spid="25"/>
                                        </p:tgtEl>
                                      </p:cBhvr>
                                    </p:animEffect>
                                    <p:set>
                                      <p:cBhvr>
                                        <p:cTn id="62" dur="1" fill="hold">
                                          <p:stCondLst>
                                            <p:cond delay="499"/>
                                          </p:stCondLst>
                                        </p:cTn>
                                        <p:tgtEl>
                                          <p:spTgt spid="25"/>
                                        </p:tgtEl>
                                        <p:attrNameLst>
                                          <p:attrName>style.visibility</p:attrName>
                                        </p:attrNameLst>
                                      </p:cBhvr>
                                      <p:to>
                                        <p:strVal val="hidden"/>
                                      </p:to>
                                    </p:set>
                                  </p:childTnLst>
                                </p:cTn>
                              </p:par>
                              <p:par>
                                <p:cTn id="63" presetID="3" presetClass="exit" presetSubtype="10" fill="hold" grpId="0" nodeType="withEffect">
                                  <p:stCondLst>
                                    <p:cond delay="0"/>
                                  </p:stCondLst>
                                  <p:childTnLst>
                                    <p:animEffect transition="out" filter="blinds(horizontal)">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41"/>
                                        </p:tgtEl>
                                      </p:cBhvr>
                                    </p:animEffect>
                                    <p:set>
                                      <p:cBhvr>
                                        <p:cTn id="68" dur="1" fill="hold">
                                          <p:stCondLst>
                                            <p:cond delay="499"/>
                                          </p:stCondLst>
                                        </p:cTn>
                                        <p:tgtEl>
                                          <p:spTgt spid="41"/>
                                        </p:tgtEl>
                                        <p:attrNameLst>
                                          <p:attrName>style.visibility</p:attrName>
                                        </p:attrNameLst>
                                      </p:cBhvr>
                                      <p:to>
                                        <p:strVal val="hidden"/>
                                      </p:to>
                                    </p:set>
                                  </p:childTnLst>
                                </p:cTn>
                              </p:par>
                            </p:childTnLst>
                          </p:cTn>
                        </p:par>
                        <p:par>
                          <p:cTn id="69" fill="hold">
                            <p:stCondLst>
                              <p:cond delay="1500"/>
                            </p:stCondLst>
                            <p:childTnLst>
                              <p:par>
                                <p:cTn id="70" presetID="3" presetClass="entr" presetSubtype="10" fill="hold" grpId="0" nodeType="after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blinds(horizontal)">
                                      <p:cBhvr>
                                        <p:cTn id="72" dur="500"/>
                                        <p:tgtEl>
                                          <p:spTgt spid="45"/>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blinds(horizontal)">
                                      <p:cBhvr>
                                        <p:cTn id="75" dur="500"/>
                                        <p:tgtEl>
                                          <p:spTgt spid="46"/>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blinds(horizontal)">
                                      <p:cBhvr>
                                        <p:cTn id="78" dur="500"/>
                                        <p:tgtEl>
                                          <p:spTgt spid="47"/>
                                        </p:tgtEl>
                                      </p:cBhvr>
                                    </p:animEffect>
                                  </p:childTnLst>
                                </p:cTn>
                              </p:par>
                            </p:childTnLst>
                          </p:cTn>
                        </p:par>
                        <p:par>
                          <p:cTn id="79" fill="hold">
                            <p:stCondLst>
                              <p:cond delay="2000"/>
                            </p:stCondLst>
                            <p:childTnLst>
                              <p:par>
                                <p:cTn id="80" presetID="3" presetClass="entr" presetSubtype="10" fill="hold" nodeType="after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blinds(horizontal)">
                                      <p:cBhvr>
                                        <p:cTn id="82" dur="500"/>
                                        <p:tgtEl>
                                          <p:spTgt spid="50"/>
                                        </p:tgtEl>
                                      </p:cBhvr>
                                    </p:animEffect>
                                  </p:childTnLst>
                                </p:cTn>
                              </p:par>
                              <p:par>
                                <p:cTn id="83" presetID="3" presetClass="entr" presetSubtype="10"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blinds(horizontal)">
                                      <p:cBhvr>
                                        <p:cTn id="85" dur="500"/>
                                        <p:tgtEl>
                                          <p:spTgt spid="24"/>
                                        </p:tgtEl>
                                      </p:cBhvr>
                                    </p:animEffect>
                                  </p:childTnLst>
                                </p:cTn>
                              </p:par>
                              <p:par>
                                <p:cTn id="86" presetID="3" presetClass="entr" presetSubtype="10" fill="hold"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blinds(horizontal)">
                                      <p:cBhvr>
                                        <p:cTn id="8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P spid="38" grpId="0" animBg="1"/>
      <p:bldP spid="41" grpId="0" animBg="1"/>
      <p:bldP spid="43" grpId="0"/>
      <p:bldP spid="43" grpId="1"/>
      <p:bldP spid="44" grpId="0"/>
      <p:bldP spid="44" grpId="1"/>
      <p:bldP spid="45" grpId="0" animBg="1"/>
      <p:bldP spid="46" grpId="0" animBg="1"/>
      <p:bldP spid="47" grpId="0" animBg="1"/>
      <p:bldP spid="42" grpId="0"/>
      <p:bldP spid="42"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2"/>
          <p:cNvSpPr txBox="1">
            <a:spLocks/>
          </p:cNvSpPr>
          <p:nvPr/>
        </p:nvSpPr>
        <p:spPr>
          <a:xfrm>
            <a:off x="0" y="1451089"/>
            <a:ext cx="9144000" cy="610280"/>
          </a:xfrm>
          <a:prstGeom prst="rect">
            <a:avLst/>
          </a:prstGeom>
          <a:solidFill>
            <a:srgbClr val="C00000">
              <a:alpha val="90000"/>
            </a:srgbClr>
          </a:solidFill>
        </p:spPr>
        <p:txBody>
          <a:bodyPr vert="horz" rtlCol="0" anchor="ctr">
            <a:normAutofit/>
            <a:scene3d>
              <a:camera prst="orthographicFront"/>
              <a:lightRig rig="soft" dir="t"/>
            </a:scene3d>
            <a:sp3d prstMaterial="softEdge">
              <a:bevelT w="25400" h="25400"/>
            </a:sp3d>
          </a:bodyPr>
          <a:lstStyle/>
          <a:p>
            <a:pPr lvl="0" defTabSz="914400">
              <a:spcBef>
                <a:spcPct val="0"/>
              </a:spcBef>
              <a:defRPr/>
            </a:pPr>
            <a:r>
              <a:rPr lang="en-GB" sz="2400" b="1" dirty="0" smtClean="0">
                <a:solidFill>
                  <a:schemeClr val="bg1"/>
                </a:solidFill>
                <a:effectLst>
                  <a:outerShdw blurRad="31750" dist="25400" dir="5400000" algn="tl" rotWithShape="0">
                    <a:srgbClr val="000000">
                      <a:alpha val="25000"/>
                    </a:srgbClr>
                  </a:outerShdw>
                </a:effectLst>
                <a:latin typeface="VAG Round" pitchFamily="82" charset="0"/>
                <a:ea typeface="+mj-ea"/>
                <a:cs typeface="Arial" pitchFamily="34" charset="0"/>
              </a:rPr>
              <a:t>Main Focus of ANEP</a:t>
            </a:r>
            <a:endParaRPr lang="en-SG" sz="2400" b="1" dirty="0">
              <a:solidFill>
                <a:schemeClr val="bg1"/>
              </a:solidFill>
              <a:effectLst>
                <a:outerShdw blurRad="31750" dist="25400" dir="5400000" algn="tl" rotWithShape="0">
                  <a:srgbClr val="000000">
                    <a:alpha val="25000"/>
                  </a:srgbClr>
                </a:outerShdw>
              </a:effectLst>
              <a:latin typeface="VAG Round" pitchFamily="82" charset="0"/>
              <a:ea typeface="+mj-ea"/>
              <a:cs typeface="Arial" pitchFamily="34" charset="0"/>
            </a:endParaRPr>
          </a:p>
        </p:txBody>
      </p:sp>
      <p:sp>
        <p:nvSpPr>
          <p:cNvPr id="6" name="TextBox 5"/>
          <p:cNvSpPr txBox="1"/>
          <p:nvPr/>
        </p:nvSpPr>
        <p:spPr>
          <a:xfrm>
            <a:off x="304800" y="3389055"/>
            <a:ext cx="8200572" cy="2554545"/>
          </a:xfrm>
          <a:prstGeom prst="rect">
            <a:avLst/>
          </a:prstGeom>
          <a:solidFill>
            <a:schemeClr val="tx1">
              <a:alpha val="62000"/>
            </a:schemeClr>
          </a:solidFill>
        </p:spPr>
        <p:txBody>
          <a:bodyPr wrap="square" rtlCol="0">
            <a:spAutoFit/>
          </a:bodyPr>
          <a:lstStyle/>
          <a:p>
            <a:r>
              <a:rPr lang="en-GB" sz="2000" dirty="0">
                <a:solidFill>
                  <a:schemeClr val="bg1"/>
                </a:solidFill>
                <a:latin typeface="Arial" pitchFamily="34" charset="0"/>
                <a:cs typeface="Arial" pitchFamily="34" charset="0"/>
              </a:rPr>
              <a:t>Funded through the EU </a:t>
            </a:r>
            <a:r>
              <a:rPr lang="en-GB" sz="2000" b="1" i="1" dirty="0">
                <a:solidFill>
                  <a:schemeClr val="bg1"/>
                </a:solidFill>
                <a:latin typeface="Arial" pitchFamily="34" charset="0"/>
                <a:cs typeface="Arial" pitchFamily="34" charset="0"/>
              </a:rPr>
              <a:t>Technology Transfer for Food Security in Asia </a:t>
            </a:r>
            <a:r>
              <a:rPr lang="en-GB" sz="2000" b="1" dirty="0">
                <a:solidFill>
                  <a:schemeClr val="bg1"/>
                </a:solidFill>
                <a:latin typeface="Arial" pitchFamily="34" charset="0"/>
                <a:cs typeface="Arial" pitchFamily="34" charset="0"/>
              </a:rPr>
              <a:t>(TTFSA) Program,</a:t>
            </a:r>
            <a:r>
              <a:rPr lang="en-GB" sz="2000" dirty="0">
                <a:solidFill>
                  <a:schemeClr val="bg1"/>
                </a:solidFill>
                <a:latin typeface="Arial" pitchFamily="34" charset="0"/>
                <a:cs typeface="Arial" pitchFamily="34" charset="0"/>
              </a:rPr>
              <a:t> ANEP </a:t>
            </a:r>
            <a:r>
              <a:rPr lang="en-SG" sz="2000" dirty="0">
                <a:solidFill>
                  <a:schemeClr val="bg1"/>
                </a:solidFill>
                <a:latin typeface="Arial" pitchFamily="34" charset="0"/>
                <a:cs typeface="Arial" pitchFamily="34" charset="0"/>
              </a:rPr>
              <a:t>seeks to improve the food security and nutrition of poor and vulnerable households through:</a:t>
            </a:r>
          </a:p>
          <a:p>
            <a:pPr marL="514350" indent="-514350">
              <a:buFont typeface="+mj-lt"/>
              <a:buAutoNum type="arabicPeriod"/>
            </a:pPr>
            <a:endParaRPr lang="en-US" sz="2000" dirty="0" smtClean="0">
              <a:solidFill>
                <a:schemeClr val="bg1"/>
              </a:solidFill>
              <a:latin typeface="VAG Rounded"/>
              <a:cs typeface="Times New Roman" pitchFamily="18" charset="0"/>
            </a:endParaRPr>
          </a:p>
          <a:p>
            <a:pPr marL="514350" indent="-514350">
              <a:buFont typeface="+mj-lt"/>
              <a:buAutoNum type="arabicPeriod"/>
            </a:pPr>
            <a:r>
              <a:rPr lang="en-US" sz="2000" dirty="0" smtClean="0">
                <a:solidFill>
                  <a:schemeClr val="bg1"/>
                </a:solidFill>
                <a:latin typeface="VAG Rounded"/>
                <a:cs typeface="Times New Roman" pitchFamily="18" charset="0"/>
              </a:rPr>
              <a:t>Sustainable Production</a:t>
            </a:r>
            <a:endParaRPr lang="en-US" sz="2000" dirty="0">
              <a:solidFill>
                <a:schemeClr val="bg1"/>
              </a:solidFill>
              <a:latin typeface="VAG Rounded"/>
              <a:cs typeface="Times New Roman" pitchFamily="18" charset="0"/>
            </a:endParaRPr>
          </a:p>
          <a:p>
            <a:pPr marL="514350" indent="-514350">
              <a:buFont typeface="+mj-lt"/>
              <a:buAutoNum type="arabicPeriod"/>
            </a:pPr>
            <a:r>
              <a:rPr lang="en-US" sz="2000" dirty="0">
                <a:solidFill>
                  <a:schemeClr val="bg1"/>
                </a:solidFill>
                <a:latin typeface="VAG Rounded"/>
                <a:cs typeface="Times New Roman" pitchFamily="18" charset="0"/>
              </a:rPr>
              <a:t>Technology </a:t>
            </a:r>
            <a:r>
              <a:rPr lang="en-US" sz="2000" dirty="0" smtClean="0">
                <a:solidFill>
                  <a:schemeClr val="bg1"/>
                </a:solidFill>
                <a:latin typeface="VAG Rounded"/>
                <a:cs typeface="Times New Roman" pitchFamily="18" charset="0"/>
              </a:rPr>
              <a:t>Transfer</a:t>
            </a:r>
            <a:endParaRPr lang="en-US" sz="2000" dirty="0">
              <a:solidFill>
                <a:schemeClr val="bg1"/>
              </a:solidFill>
              <a:latin typeface="VAG Rounded"/>
              <a:cs typeface="Times New Roman" pitchFamily="18" charset="0"/>
            </a:endParaRPr>
          </a:p>
          <a:p>
            <a:pPr marL="514350" indent="-514350">
              <a:buFont typeface="+mj-lt"/>
              <a:buAutoNum type="arabicPeriod"/>
            </a:pPr>
            <a:r>
              <a:rPr lang="en-US" sz="2000" dirty="0">
                <a:solidFill>
                  <a:schemeClr val="bg1"/>
                </a:solidFill>
                <a:latin typeface="VAG Rounded"/>
                <a:cs typeface="Times New Roman" pitchFamily="18" charset="0"/>
              </a:rPr>
              <a:t>Market </a:t>
            </a:r>
            <a:r>
              <a:rPr lang="en-US" sz="2000" dirty="0" smtClean="0">
                <a:solidFill>
                  <a:schemeClr val="bg1"/>
                </a:solidFill>
                <a:latin typeface="VAG Rounded"/>
                <a:cs typeface="Times New Roman" pitchFamily="18" charset="0"/>
              </a:rPr>
              <a:t>Linkage</a:t>
            </a:r>
            <a:endParaRPr lang="en-US" sz="2000" dirty="0">
              <a:solidFill>
                <a:schemeClr val="bg1"/>
              </a:solidFill>
              <a:latin typeface="VAG Rounded"/>
              <a:cs typeface="Times New Roman" pitchFamily="18" charset="0"/>
            </a:endParaRPr>
          </a:p>
          <a:p>
            <a:pPr marL="514350" indent="-514350">
              <a:buFont typeface="+mj-lt"/>
              <a:buAutoNum type="arabicPeriod"/>
            </a:pPr>
            <a:r>
              <a:rPr lang="en-US" sz="2000" dirty="0">
                <a:solidFill>
                  <a:schemeClr val="bg1"/>
                </a:solidFill>
                <a:latin typeface="VAG Rounded"/>
                <a:cs typeface="Times New Roman" pitchFamily="18" charset="0"/>
              </a:rPr>
              <a:t>Nutrition</a:t>
            </a:r>
          </a:p>
        </p:txBody>
      </p:sp>
      <p:grpSp>
        <p:nvGrpSpPr>
          <p:cNvPr id="5" name="Group 4"/>
          <p:cNvGrpSpPr/>
          <p:nvPr/>
        </p:nvGrpSpPr>
        <p:grpSpPr>
          <a:xfrm>
            <a:off x="0" y="6248400"/>
            <a:ext cx="9601200" cy="609600"/>
            <a:chOff x="0" y="6248400"/>
            <a:chExt cx="9601200" cy="609600"/>
          </a:xfrm>
        </p:grpSpPr>
        <p:sp>
          <p:nvSpPr>
            <p:cNvPr id="7" name="Rectangle 6"/>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6629400" y="6324600"/>
              <a:ext cx="2971800" cy="457200"/>
              <a:chOff x="4267200" y="5791200"/>
              <a:chExt cx="2971800" cy="457200"/>
            </a:xfrm>
          </p:grpSpPr>
          <p:grpSp>
            <p:nvGrpSpPr>
              <p:cNvPr id="12" name="Group 5"/>
              <p:cNvGrpSpPr>
                <a:grpSpLocks/>
              </p:cNvGrpSpPr>
              <p:nvPr/>
            </p:nvGrpSpPr>
            <p:grpSpPr bwMode="auto">
              <a:xfrm>
                <a:off x="4495800" y="5791200"/>
                <a:ext cx="2743200" cy="457200"/>
                <a:chOff x="6381" y="10624"/>
                <a:chExt cx="4320" cy="720"/>
              </a:xfrm>
            </p:grpSpPr>
            <p:sp>
              <p:nvSpPr>
                <p:cNvPr id="14"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3" name="Picture 8" descr="flag_2colors"/>
              <p:cNvPicPr>
                <a:picLocks noChangeAspect="1" noChangeArrowheads="1"/>
              </p:cNvPicPr>
              <p:nvPr/>
            </p:nvPicPr>
            <p:blipFill>
              <a:blip r:embed="rId4"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9" name="Picture 3" descr="C:\Users\user\AppData\Local\Microsoft\Windows\Temporary Internet Files\Content.Outlook\EPK7V3C0\ide_logo_hi_res- NEW (2).jpg"/>
            <p:cNvPicPr>
              <a:picLocks noChangeAspect="1" noChangeArrowheads="1"/>
            </p:cNvPicPr>
            <p:nvPr/>
          </p:nvPicPr>
          <p:blipFill>
            <a:blip r:embed="rId5" cstate="print"/>
            <a:srcRect/>
            <a:stretch>
              <a:fillRect/>
            </a:stretch>
          </p:blipFill>
          <p:spPr bwMode="auto">
            <a:xfrm>
              <a:off x="109810" y="6324600"/>
              <a:ext cx="804590" cy="457200"/>
            </a:xfrm>
            <a:prstGeom prst="rect">
              <a:avLst/>
            </a:prstGeom>
            <a:noFill/>
          </p:spPr>
        </p:pic>
        <p:pic>
          <p:nvPicPr>
            <p:cNvPr id="11" name="Picture 10"/>
            <p:cNvPicPr/>
            <p:nvPr/>
          </p:nvPicPr>
          <p:blipFill>
            <a:blip r:embed="rId6" cstate="print"/>
            <a:srcRect l="23958" t="20834" r="24167" b="39166"/>
            <a:stretch>
              <a:fillRect/>
            </a:stretch>
          </p:blipFill>
          <p:spPr bwMode="auto">
            <a:xfrm>
              <a:off x="5562600" y="6315075"/>
              <a:ext cx="914400" cy="542925"/>
            </a:xfrm>
            <a:prstGeom prst="rect">
              <a:avLst/>
            </a:prstGeom>
            <a:noFill/>
          </p:spPr>
        </p:pic>
      </p:grpSp>
      <p:sp>
        <p:nvSpPr>
          <p:cNvPr id="16" name="Title 1"/>
          <p:cNvSpPr txBox="1">
            <a:spLocks/>
          </p:cNvSpPr>
          <p:nvPr/>
        </p:nvSpPr>
        <p:spPr>
          <a:xfrm>
            <a:off x="6934200" y="5943600"/>
            <a:ext cx="2209800" cy="304800"/>
          </a:xfrm>
          <a:prstGeom prst="rect">
            <a:avLst/>
          </a:prstGeom>
        </p:spPr>
        <p:txBody>
          <a:bodyPr vert="horz" lIns="91440" tIns="45720" rIns="91440" bIns="45720" rtlCol="0" anchor="ctr">
            <a:normAutofit fontScale="97500"/>
          </a:bodyPr>
          <a:lstStyle/>
          <a:p>
            <a:pPr lvl="0" algn="r">
              <a:spcBef>
                <a:spcPct val="0"/>
              </a:spcBef>
            </a:pPr>
            <a:r>
              <a:rPr lang="en-US" sz="1100" dirty="0" smtClean="0">
                <a:solidFill>
                  <a:schemeClr val="bg1"/>
                </a:solidFill>
                <a:latin typeface="VAG Round" pitchFamily="82" charset="0"/>
                <a:ea typeface="+mj-ea"/>
                <a:cs typeface="+mj-cs"/>
              </a:rPr>
              <a:t>Photo credit: iDE</a:t>
            </a:r>
            <a:endParaRPr kumimoji="0" lang="en-GB" sz="1100" b="0" u="none" strike="noStrike" kern="1200" cap="none" spc="0" normalizeH="0" baseline="0" noProof="0" dirty="0">
              <a:ln>
                <a:noFill/>
              </a:ln>
              <a:solidFill>
                <a:schemeClr val="bg1"/>
              </a:solidFill>
              <a:effectLst/>
              <a:uLnTx/>
              <a:uFillTx/>
              <a:latin typeface="VAG Round" pitchFamily="82" charset="0"/>
              <a:ea typeface="+mj-ea"/>
              <a:cs typeface="+mj-cs"/>
            </a:endParaRPr>
          </a:p>
        </p:txBody>
      </p:sp>
    </p:spTree>
    <p:extLst>
      <p:ext uri="{BB962C8B-B14F-4D97-AF65-F5344CB8AC3E}">
        <p14:creationId xmlns:p14="http://schemas.microsoft.com/office/powerpoint/2010/main" val="350826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linds(horizontal)">
                                      <p:cBhvr>
                                        <p:cTn id="7" dur="500"/>
                                        <p:tgtEl>
                                          <p:spTgt spid="6">
                                            <p:bg/>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linds(horizontal)">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blinds(horizontal)">
                                      <p:cBhvr>
                                        <p:cTn id="16" dur="500"/>
                                        <p:tgtEl>
                                          <p:spTgt spid="6">
                                            <p:txEl>
                                              <p:pRg st="2" end="2"/>
                                            </p:txEl>
                                          </p:spTgt>
                                        </p:tgtEl>
                                      </p:cBhvr>
                                    </p:animEffect>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blinds(horizontal)">
                                      <p:cBhvr>
                                        <p:cTn id="20" dur="500"/>
                                        <p:tgtEl>
                                          <p:spTgt spid="6">
                                            <p:txEl>
                                              <p:pRg st="3" end="3"/>
                                            </p:txEl>
                                          </p:spTgt>
                                        </p:tgtEl>
                                      </p:cBhvr>
                                    </p:animEffect>
                                  </p:childTnLst>
                                </p:cTn>
                              </p:par>
                            </p:childTnLst>
                          </p:cTn>
                        </p:par>
                        <p:par>
                          <p:cTn id="21" fill="hold">
                            <p:stCondLst>
                              <p:cond delay="1000"/>
                            </p:stCondLst>
                            <p:childTnLst>
                              <p:par>
                                <p:cTn id="22" presetID="3" presetClass="entr" presetSubtype="10" fill="hold" grpId="0" nodeType="after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blinds(horizontal)">
                                      <p:cBhvr>
                                        <p:cTn id="24" dur="500"/>
                                        <p:tgtEl>
                                          <p:spTgt spid="6">
                                            <p:txEl>
                                              <p:pRg st="4" end="4"/>
                                            </p:txEl>
                                          </p:spTgt>
                                        </p:tgtEl>
                                      </p:cBhvr>
                                    </p:animEffect>
                                  </p:childTnLst>
                                </p:cTn>
                              </p:par>
                            </p:childTnLst>
                          </p:cTn>
                        </p:par>
                        <p:par>
                          <p:cTn id="25" fill="hold">
                            <p:stCondLst>
                              <p:cond delay="1500"/>
                            </p:stCondLst>
                            <p:childTnLst>
                              <p:par>
                                <p:cTn id="26" presetID="3" presetClass="entr" presetSubtype="10" fill="hold" grpId="0" nodeType="after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blinds(horizontal)">
                                      <p:cBhvr>
                                        <p:cTn id="28"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
          <p:cNvSpPr txBox="1">
            <a:spLocks/>
          </p:cNvSpPr>
          <p:nvPr/>
        </p:nvSpPr>
        <p:spPr>
          <a:xfrm>
            <a:off x="0" y="0"/>
            <a:ext cx="9144000" cy="610280"/>
          </a:xfrm>
          <a:prstGeom prst="rect">
            <a:avLst/>
          </a:prstGeom>
          <a:solidFill>
            <a:srgbClr val="C00000">
              <a:alpha val="90000"/>
            </a:srgbClr>
          </a:solidFill>
        </p:spPr>
        <p:txBody>
          <a:bodyPr vert="horz" rtlCol="0" anchor="ctr">
            <a:noAutofit/>
            <a:scene3d>
              <a:camera prst="orthographicFront"/>
              <a:lightRig rig="soft" dir="t"/>
            </a:scene3d>
            <a:sp3d prstMaterial="softEdge">
              <a:bevelT w="25400" h="25400"/>
            </a:sp3d>
          </a:bodyPr>
          <a:lstStyle/>
          <a:p>
            <a:pPr>
              <a:spcBef>
                <a:spcPct val="0"/>
              </a:spcBef>
              <a:defRPr/>
            </a:pPr>
            <a:r>
              <a:rPr lang="en-GB" sz="2400" b="1" dirty="0" smtClean="0">
                <a:solidFill>
                  <a:schemeClr val="bg1"/>
                </a:solidFill>
                <a:latin typeface="VAG Round" pitchFamily="82" charset="0"/>
                <a:cs typeface="Arial" pitchFamily="34" charset="0"/>
              </a:rPr>
              <a:t>Production &amp; Sales Planning Meeting (PSPM)</a:t>
            </a:r>
          </a:p>
        </p:txBody>
      </p:sp>
      <p:sp>
        <p:nvSpPr>
          <p:cNvPr id="14" name="Oval 13"/>
          <p:cNvSpPr/>
          <p:nvPr/>
        </p:nvSpPr>
        <p:spPr>
          <a:xfrm>
            <a:off x="4281055" y="4038600"/>
            <a:ext cx="1052945" cy="1026649"/>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Rural Producers</a:t>
            </a:r>
            <a:endParaRPr lang="en-GB" sz="1200" b="1" i="1" dirty="0">
              <a:solidFill>
                <a:schemeClr val="tx1"/>
              </a:solidFill>
              <a:latin typeface="Arial" pitchFamily="34" charset="0"/>
              <a:cs typeface="Arial" pitchFamily="34" charset="0"/>
            </a:endParaRPr>
          </a:p>
        </p:txBody>
      </p:sp>
      <p:cxnSp>
        <p:nvCxnSpPr>
          <p:cNvPr id="22" name="Straight Arrow Connector 21"/>
          <p:cNvCxnSpPr>
            <a:stCxn id="46" idx="2"/>
            <a:endCxn id="14" idx="6"/>
          </p:cNvCxnSpPr>
          <p:nvPr/>
        </p:nvCxnSpPr>
        <p:spPr>
          <a:xfrm rot="10800000">
            <a:off x="5334000" y="4551925"/>
            <a:ext cx="533400" cy="1588"/>
          </a:xfrm>
          <a:prstGeom prst="straightConnector1">
            <a:avLst/>
          </a:prstGeom>
          <a:ln w="444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45" idx="6"/>
            <a:endCxn id="14" idx="2"/>
          </p:cNvCxnSpPr>
          <p:nvPr/>
        </p:nvCxnSpPr>
        <p:spPr>
          <a:xfrm>
            <a:off x="3796145" y="4551925"/>
            <a:ext cx="484910" cy="1588"/>
          </a:xfrm>
          <a:prstGeom prst="straightConnector1">
            <a:avLst/>
          </a:prstGeom>
          <a:ln w="444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Hexagon 37"/>
          <p:cNvSpPr/>
          <p:nvPr/>
        </p:nvSpPr>
        <p:spPr>
          <a:xfrm>
            <a:off x="2438400" y="2895600"/>
            <a:ext cx="4800600" cy="3276600"/>
          </a:xfrm>
          <a:prstGeom prst="hexagon">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smtClean="0">
                <a:solidFill>
                  <a:sysClr val="windowText" lastClr="000000"/>
                </a:solidFill>
                <a:latin typeface="Arial Black" pitchFamily="34" charset="0"/>
              </a:rPr>
              <a:t>PSPM</a:t>
            </a:r>
            <a:endParaRPr lang="en-GB" sz="1600" b="1" dirty="0">
              <a:solidFill>
                <a:sysClr val="windowText" lastClr="000000"/>
              </a:solidFill>
              <a:latin typeface="Arial Black" pitchFamily="34" charset="0"/>
            </a:endParaRPr>
          </a:p>
        </p:txBody>
      </p:sp>
      <p:sp>
        <p:nvSpPr>
          <p:cNvPr id="45" name="Oval 44"/>
          <p:cNvSpPr/>
          <p:nvPr/>
        </p:nvSpPr>
        <p:spPr>
          <a:xfrm>
            <a:off x="2743200" y="4038600"/>
            <a:ext cx="1052945" cy="1026649"/>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IMAs</a:t>
            </a:r>
            <a:endParaRPr lang="en-GB" sz="1200" b="1" i="1" dirty="0">
              <a:solidFill>
                <a:schemeClr val="tx1"/>
              </a:solidFill>
              <a:latin typeface="Arial" pitchFamily="34" charset="0"/>
              <a:cs typeface="Arial" pitchFamily="34" charset="0"/>
            </a:endParaRPr>
          </a:p>
        </p:txBody>
      </p:sp>
      <p:sp>
        <p:nvSpPr>
          <p:cNvPr id="46" name="Oval 45"/>
          <p:cNvSpPr/>
          <p:nvPr/>
        </p:nvSpPr>
        <p:spPr>
          <a:xfrm>
            <a:off x="5867400" y="4038600"/>
            <a:ext cx="1052946" cy="1026649"/>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OMAs</a:t>
            </a:r>
            <a:endParaRPr lang="en-GB" sz="1200" b="1" i="1" dirty="0">
              <a:solidFill>
                <a:schemeClr val="tx1"/>
              </a:solidFill>
              <a:latin typeface="Arial" pitchFamily="34" charset="0"/>
              <a:cs typeface="Arial" pitchFamily="34" charset="0"/>
            </a:endParaRPr>
          </a:p>
        </p:txBody>
      </p:sp>
      <p:sp>
        <p:nvSpPr>
          <p:cNvPr id="47" name="Oval 46"/>
          <p:cNvSpPr/>
          <p:nvPr/>
        </p:nvSpPr>
        <p:spPr>
          <a:xfrm>
            <a:off x="3352800" y="5029200"/>
            <a:ext cx="1052945" cy="1026649"/>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LSPs</a:t>
            </a:r>
            <a:endParaRPr lang="en-GB" sz="1200" b="1" i="1" dirty="0">
              <a:solidFill>
                <a:schemeClr val="tx1"/>
              </a:solidFill>
              <a:latin typeface="Arial" pitchFamily="34" charset="0"/>
              <a:cs typeface="Arial" pitchFamily="34" charset="0"/>
            </a:endParaRPr>
          </a:p>
        </p:txBody>
      </p:sp>
      <p:cxnSp>
        <p:nvCxnSpPr>
          <p:cNvPr id="50" name="Straight Arrow Connector 49"/>
          <p:cNvCxnSpPr>
            <a:stCxn id="47" idx="7"/>
            <a:endCxn id="14" idx="3"/>
          </p:cNvCxnSpPr>
          <p:nvPr/>
        </p:nvCxnSpPr>
        <p:spPr>
          <a:xfrm rot="5400000" flipH="1" flipV="1">
            <a:off x="4211076" y="4955370"/>
            <a:ext cx="264649" cy="183710"/>
          </a:xfrm>
          <a:prstGeom prst="straightConnector1">
            <a:avLst/>
          </a:prstGeom>
          <a:ln w="444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228600" y="1143000"/>
            <a:ext cx="4343400" cy="1200329"/>
          </a:xfrm>
          <a:prstGeom prst="rect">
            <a:avLst/>
          </a:prstGeom>
        </p:spPr>
        <p:txBody>
          <a:bodyPr wrap="square">
            <a:spAutoFit/>
          </a:bodyPr>
          <a:lstStyle/>
          <a:p>
            <a:r>
              <a:rPr lang="en-US" dirty="0" smtClean="0">
                <a:solidFill>
                  <a:schemeClr val="accent3">
                    <a:lumMod val="50000"/>
                  </a:schemeClr>
                </a:solidFill>
                <a:latin typeface="Arial Black" pitchFamily="34" charset="0"/>
                <a:cs typeface="Arial" pitchFamily="34" charset="0"/>
              </a:rPr>
              <a:t>Collaborative development of Production and Sales Plans (PSPs), informed by demand-side information from OMAs</a:t>
            </a:r>
          </a:p>
        </p:txBody>
      </p:sp>
      <p:sp>
        <p:nvSpPr>
          <p:cNvPr id="57" name="Rectangle 56"/>
          <p:cNvSpPr/>
          <p:nvPr/>
        </p:nvSpPr>
        <p:spPr>
          <a:xfrm>
            <a:off x="4419600" y="1219200"/>
            <a:ext cx="4495800" cy="1477328"/>
          </a:xfrm>
          <a:prstGeom prst="rect">
            <a:avLst/>
          </a:prstGeom>
        </p:spPr>
        <p:txBody>
          <a:bodyPr wrap="square">
            <a:spAutoFit/>
          </a:bodyPr>
          <a:lstStyle/>
          <a:p>
            <a:pPr algn="r"/>
            <a:r>
              <a:rPr lang="en-US" dirty="0" smtClean="0">
                <a:solidFill>
                  <a:schemeClr val="accent3">
                    <a:lumMod val="50000"/>
                  </a:schemeClr>
                </a:solidFill>
                <a:latin typeface="Arial Black" pitchFamily="34" charset="0"/>
                <a:cs typeface="Arial" pitchFamily="34" charset="0"/>
              </a:rPr>
              <a:t>PSPs provide information on constraints for particular production strategies, informs further programming requirements from ANEP</a:t>
            </a:r>
          </a:p>
        </p:txBody>
      </p:sp>
      <p:pic>
        <p:nvPicPr>
          <p:cNvPr id="29" name="Picture 2" descr="C:\Users\user\Dropbox\IDE Bangladesh\20121008_Bangladesh_6159.jpg"/>
          <p:cNvPicPr>
            <a:picLocks noChangeAspect="1" noChangeArrowheads="1"/>
          </p:cNvPicPr>
          <p:nvPr/>
        </p:nvPicPr>
        <p:blipFill>
          <a:blip r:embed="rId3" cstate="print"/>
          <a:srcRect t="4881" r="19464" b="31667"/>
          <a:stretch>
            <a:fillRect/>
          </a:stretch>
        </p:blipFill>
        <p:spPr bwMode="auto">
          <a:xfrm>
            <a:off x="0" y="2438400"/>
            <a:ext cx="2514600" cy="1981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1641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linds(horizontal)">
                                      <p:cBhvr>
                                        <p:cTn id="7" dur="500"/>
                                        <p:tgtEl>
                                          <p:spTgt spid="56"/>
                                        </p:tgtEl>
                                      </p:cBhvr>
                                    </p:animEffect>
                                  </p:childTnLst>
                                </p:cTn>
                              </p:par>
                              <p:par>
                                <p:cTn id="8" presetID="3"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blinds(horizontal)">
                                      <p:cBhvr>
                                        <p:cTn id="1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descr="C:\Users\user\Dropbox\ANEP Staff Team\ANEP Photos\Fresh &amp; safe food mela 29.11.2012\K1600_IMG_2556.JPG"/>
          <p:cNvPicPr>
            <a:picLocks noChangeAspect="1" noChangeArrowheads="1"/>
          </p:cNvPicPr>
          <p:nvPr/>
        </p:nvPicPr>
        <p:blipFill>
          <a:blip r:embed="rId3"/>
          <a:srcRect l="6250" t="10156" b="19532"/>
          <a:stretch>
            <a:fillRect/>
          </a:stretch>
        </p:blipFill>
        <p:spPr bwMode="auto">
          <a:xfrm>
            <a:off x="0" y="0"/>
            <a:ext cx="9144000" cy="6858000"/>
          </a:xfrm>
          <a:prstGeom prst="rect">
            <a:avLst/>
          </a:prstGeom>
          <a:noFill/>
        </p:spPr>
      </p:pic>
      <p:grpSp>
        <p:nvGrpSpPr>
          <p:cNvPr id="2" name="Group 23"/>
          <p:cNvGrpSpPr/>
          <p:nvPr/>
        </p:nvGrpSpPr>
        <p:grpSpPr>
          <a:xfrm>
            <a:off x="0" y="6248400"/>
            <a:ext cx="9601200" cy="609600"/>
            <a:chOff x="0" y="6248400"/>
            <a:chExt cx="9601200" cy="609600"/>
          </a:xfrm>
        </p:grpSpPr>
        <p:sp>
          <p:nvSpPr>
            <p:cNvPr id="25" name="Rectangle 24"/>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5"/>
            <p:cNvGrpSpPr/>
            <p:nvPr/>
          </p:nvGrpSpPr>
          <p:grpSpPr>
            <a:xfrm>
              <a:off x="6629400" y="6324600"/>
              <a:ext cx="2971800" cy="457200"/>
              <a:chOff x="4267200" y="5791200"/>
              <a:chExt cx="2971800" cy="457200"/>
            </a:xfrm>
          </p:grpSpPr>
          <p:grpSp>
            <p:nvGrpSpPr>
              <p:cNvPr id="4" name="Group 5"/>
              <p:cNvGrpSpPr>
                <a:grpSpLocks/>
              </p:cNvGrpSpPr>
              <p:nvPr/>
            </p:nvGrpSpPr>
            <p:grpSpPr bwMode="auto">
              <a:xfrm>
                <a:off x="4495800" y="5791200"/>
                <a:ext cx="2743200" cy="457200"/>
                <a:chOff x="6381" y="10624"/>
                <a:chExt cx="4320" cy="720"/>
              </a:xfrm>
            </p:grpSpPr>
            <p:sp>
              <p:nvSpPr>
                <p:cNvPr id="32"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31" name="Picture 8" descr="flag_2colors"/>
              <p:cNvPicPr>
                <a:picLocks noChangeAspect="1" noChangeArrowheads="1"/>
              </p:cNvPicPr>
              <p:nvPr/>
            </p:nvPicPr>
            <p:blipFill>
              <a:blip r:embed="rId4"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27" name="Picture 3" descr="C:\Users\user\AppData\Local\Microsoft\Windows\Temporary Internet Files\Content.Outlook\EPK7V3C0\ide_logo_hi_res- NEW (2).jpg"/>
            <p:cNvPicPr>
              <a:picLocks noChangeAspect="1" noChangeArrowheads="1"/>
            </p:cNvPicPr>
            <p:nvPr/>
          </p:nvPicPr>
          <p:blipFill>
            <a:blip r:embed="rId5" cstate="print"/>
            <a:srcRect/>
            <a:stretch>
              <a:fillRect/>
            </a:stretch>
          </p:blipFill>
          <p:spPr bwMode="auto">
            <a:xfrm>
              <a:off x="109810" y="6324600"/>
              <a:ext cx="804590" cy="457200"/>
            </a:xfrm>
            <a:prstGeom prst="rect">
              <a:avLst/>
            </a:prstGeom>
            <a:noFill/>
          </p:spPr>
        </p:pic>
        <p:pic>
          <p:nvPicPr>
            <p:cNvPr id="29" name="Picture 28"/>
            <p:cNvPicPr/>
            <p:nvPr/>
          </p:nvPicPr>
          <p:blipFill>
            <a:blip r:embed="rId6" cstate="print"/>
            <a:srcRect l="23958" t="20834" r="24167" b="39166"/>
            <a:stretch>
              <a:fillRect/>
            </a:stretch>
          </p:blipFill>
          <p:spPr bwMode="auto">
            <a:xfrm>
              <a:off x="5562600" y="6315075"/>
              <a:ext cx="914400" cy="542925"/>
            </a:xfrm>
            <a:prstGeom prst="rect">
              <a:avLst/>
            </a:prstGeom>
            <a:noFill/>
          </p:spPr>
        </p:pic>
      </p:grpSp>
      <p:sp>
        <p:nvSpPr>
          <p:cNvPr id="34" name="TextBox 33"/>
          <p:cNvSpPr txBox="1"/>
          <p:nvPr/>
        </p:nvSpPr>
        <p:spPr>
          <a:xfrm>
            <a:off x="228600" y="304800"/>
            <a:ext cx="7086600" cy="1384995"/>
          </a:xfrm>
          <a:prstGeom prst="rect">
            <a:avLst/>
          </a:prstGeom>
          <a:solidFill>
            <a:schemeClr val="tx1">
              <a:alpha val="62000"/>
            </a:schemeClr>
          </a:solidFill>
        </p:spPr>
        <p:txBody>
          <a:bodyPr wrap="square" rtlCol="0">
            <a:spAutoFit/>
          </a:bodyPr>
          <a:lstStyle/>
          <a:p>
            <a:r>
              <a:rPr lang="en-GB" sz="2800" dirty="0" smtClean="0">
                <a:solidFill>
                  <a:schemeClr val="bg1"/>
                </a:solidFill>
                <a:latin typeface="VAG Round" pitchFamily="82" charset="0"/>
                <a:cs typeface="Arial" pitchFamily="34" charset="0"/>
              </a:rPr>
              <a:t>Improving Access through rural-urban linkages to enable greater access to nutritious foods </a:t>
            </a:r>
          </a:p>
        </p:txBody>
      </p:sp>
      <p:sp>
        <p:nvSpPr>
          <p:cNvPr id="15" name="Title 1"/>
          <p:cNvSpPr txBox="1">
            <a:spLocks/>
          </p:cNvSpPr>
          <p:nvPr/>
        </p:nvSpPr>
        <p:spPr>
          <a:xfrm>
            <a:off x="6934200" y="5943600"/>
            <a:ext cx="2209800" cy="304800"/>
          </a:xfrm>
          <a:prstGeom prst="rect">
            <a:avLst/>
          </a:prstGeom>
        </p:spPr>
        <p:txBody>
          <a:bodyPr vert="horz" lIns="91440" tIns="45720" rIns="91440" bIns="45720" rtlCol="0" anchor="ctr">
            <a:normAutofit fontScale="97500"/>
          </a:bodyPr>
          <a:lstStyle/>
          <a:p>
            <a:pPr lvl="0" algn="r">
              <a:spcBef>
                <a:spcPct val="0"/>
              </a:spcBef>
            </a:pPr>
            <a:r>
              <a:rPr lang="en-US" sz="1100" dirty="0" smtClean="0">
                <a:solidFill>
                  <a:schemeClr val="bg1"/>
                </a:solidFill>
                <a:latin typeface="VAG Round" pitchFamily="82" charset="0"/>
                <a:ea typeface="+mj-ea"/>
                <a:cs typeface="+mj-cs"/>
              </a:rPr>
              <a:t>Photo credit: iDE</a:t>
            </a:r>
            <a:endParaRPr kumimoji="0" lang="en-GB" sz="1100" b="0" u="none" strike="noStrike" kern="1200" cap="none" spc="0" normalizeH="0" baseline="0" noProof="0" dirty="0">
              <a:ln>
                <a:noFill/>
              </a:ln>
              <a:solidFill>
                <a:schemeClr val="bg1"/>
              </a:solidFill>
              <a:effectLst/>
              <a:uLnTx/>
              <a:uFillTx/>
              <a:latin typeface="VAG Round" pitchFamily="82" charset="0"/>
              <a:ea typeface="+mj-ea"/>
              <a:cs typeface="+mj-cs"/>
            </a:endParaRPr>
          </a:p>
        </p:txBody>
      </p:sp>
    </p:spTree>
    <p:extLst>
      <p:ext uri="{BB962C8B-B14F-4D97-AF65-F5344CB8AC3E}">
        <p14:creationId xmlns:p14="http://schemas.microsoft.com/office/powerpoint/2010/main" val="24543690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
          <p:cNvSpPr txBox="1">
            <a:spLocks/>
          </p:cNvSpPr>
          <p:nvPr/>
        </p:nvSpPr>
        <p:spPr>
          <a:xfrm>
            <a:off x="0" y="0"/>
            <a:ext cx="9144000" cy="610280"/>
          </a:xfrm>
          <a:prstGeom prst="rect">
            <a:avLst/>
          </a:prstGeom>
          <a:solidFill>
            <a:srgbClr val="C00000">
              <a:alpha val="90000"/>
            </a:srgbClr>
          </a:solidFill>
        </p:spPr>
        <p:txBody>
          <a:bodyPr vert="horz" rtlCol="0" anchor="ctr">
            <a:noAutofit/>
            <a:scene3d>
              <a:camera prst="orthographicFront"/>
              <a:lightRig rig="soft" dir="t"/>
            </a:scene3d>
            <a:sp3d prstMaterial="softEdge">
              <a:bevelT w="25400" h="25400"/>
            </a:sp3d>
          </a:bodyPr>
          <a:lstStyle/>
          <a:p>
            <a:pPr>
              <a:spcBef>
                <a:spcPct val="0"/>
              </a:spcBef>
              <a:defRPr/>
            </a:pPr>
            <a:r>
              <a:rPr lang="en-GB" sz="2400" b="1" dirty="0" smtClean="0">
                <a:solidFill>
                  <a:schemeClr val="bg1"/>
                </a:solidFill>
                <a:latin typeface="VAG Round" pitchFamily="82" charset="0"/>
                <a:cs typeface="Arial" pitchFamily="34" charset="0"/>
              </a:rPr>
              <a:t>Rural-urban links to enabling greater access to nutritious foods</a:t>
            </a:r>
          </a:p>
        </p:txBody>
      </p:sp>
      <p:sp>
        <p:nvSpPr>
          <p:cNvPr id="38" name="Hexagon 37"/>
          <p:cNvSpPr/>
          <p:nvPr/>
        </p:nvSpPr>
        <p:spPr>
          <a:xfrm>
            <a:off x="1981200" y="2743200"/>
            <a:ext cx="5638800" cy="3657600"/>
          </a:xfrm>
          <a:prstGeom prst="hexagon">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smtClean="0">
                <a:solidFill>
                  <a:sysClr val="windowText" lastClr="000000"/>
                </a:solidFill>
                <a:latin typeface="Arial Black" pitchFamily="34" charset="0"/>
              </a:rPr>
              <a:t>FM</a:t>
            </a:r>
            <a:endParaRPr lang="en-GB" sz="1600" b="1" dirty="0">
              <a:solidFill>
                <a:sysClr val="windowText" lastClr="000000"/>
              </a:solidFill>
              <a:latin typeface="Arial Black" pitchFamily="34" charset="0"/>
            </a:endParaRPr>
          </a:p>
        </p:txBody>
      </p:sp>
      <p:sp>
        <p:nvSpPr>
          <p:cNvPr id="56" name="Rectangle 55"/>
          <p:cNvSpPr/>
          <p:nvPr/>
        </p:nvSpPr>
        <p:spPr>
          <a:xfrm>
            <a:off x="214746" y="634525"/>
            <a:ext cx="4343400" cy="646331"/>
          </a:xfrm>
          <a:prstGeom prst="rect">
            <a:avLst/>
          </a:prstGeom>
        </p:spPr>
        <p:txBody>
          <a:bodyPr wrap="square">
            <a:spAutoFit/>
          </a:bodyPr>
          <a:lstStyle/>
          <a:p>
            <a:r>
              <a:rPr lang="en-GB" dirty="0" smtClean="0">
                <a:solidFill>
                  <a:schemeClr val="accent2"/>
                </a:solidFill>
                <a:latin typeface="Arial Black" pitchFamily="34" charset="0"/>
                <a:cs typeface="Arial" pitchFamily="34" charset="0"/>
              </a:rPr>
              <a:t>Who are the urban stakeholders...?</a:t>
            </a:r>
            <a:endParaRPr lang="en-US" dirty="0" smtClean="0">
              <a:solidFill>
                <a:schemeClr val="accent2"/>
              </a:solidFill>
              <a:latin typeface="Arial Black" pitchFamily="34" charset="0"/>
              <a:cs typeface="Arial" pitchFamily="34" charset="0"/>
            </a:endParaRPr>
          </a:p>
        </p:txBody>
      </p:sp>
      <p:cxnSp>
        <p:nvCxnSpPr>
          <p:cNvPr id="15" name="Straight Arrow Connector 14"/>
          <p:cNvCxnSpPr/>
          <p:nvPr/>
        </p:nvCxnSpPr>
        <p:spPr>
          <a:xfrm>
            <a:off x="4121727" y="4437853"/>
            <a:ext cx="1440873" cy="1189"/>
          </a:xfrm>
          <a:prstGeom prst="straightConnector1">
            <a:avLst/>
          </a:prstGeom>
          <a:ln w="444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124199" y="4038600"/>
            <a:ext cx="1052946" cy="1026649"/>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Low income urban </a:t>
            </a:r>
          </a:p>
          <a:p>
            <a:pPr algn="ctr"/>
            <a:r>
              <a:rPr lang="en-GB" sz="1200" b="1" i="1" dirty="0" smtClean="0">
                <a:solidFill>
                  <a:schemeClr val="tx1"/>
                </a:solidFill>
                <a:latin typeface="Arial" pitchFamily="34" charset="0"/>
                <a:cs typeface="Arial" pitchFamily="34" charset="0"/>
              </a:rPr>
              <a:t>consumers</a:t>
            </a:r>
            <a:endParaRPr lang="en-GB" sz="1200" b="1" i="1" dirty="0">
              <a:solidFill>
                <a:schemeClr val="tx1"/>
              </a:solidFill>
              <a:latin typeface="Arial" pitchFamily="34" charset="0"/>
              <a:cs typeface="Arial" pitchFamily="34" charset="0"/>
            </a:endParaRPr>
          </a:p>
        </p:txBody>
      </p:sp>
      <p:sp>
        <p:nvSpPr>
          <p:cNvPr id="17" name="Oval 16"/>
          <p:cNvSpPr/>
          <p:nvPr/>
        </p:nvSpPr>
        <p:spPr>
          <a:xfrm>
            <a:off x="5562600" y="4038600"/>
            <a:ext cx="1052946" cy="1026649"/>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Mobile Traders</a:t>
            </a:r>
            <a:endParaRPr lang="en-GB" sz="1200" b="1" i="1" dirty="0">
              <a:solidFill>
                <a:schemeClr val="tx1"/>
              </a:solidFill>
              <a:latin typeface="Arial" pitchFamily="34" charset="0"/>
              <a:cs typeface="Arial" pitchFamily="34" charset="0"/>
            </a:endParaRPr>
          </a:p>
        </p:txBody>
      </p:sp>
      <p:sp>
        <p:nvSpPr>
          <p:cNvPr id="22" name="Oval 21"/>
          <p:cNvSpPr/>
          <p:nvPr/>
        </p:nvSpPr>
        <p:spPr>
          <a:xfrm>
            <a:off x="1981200" y="1524000"/>
            <a:ext cx="1052946" cy="1026649"/>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Local Govt.</a:t>
            </a:r>
            <a:endParaRPr lang="en-GB" sz="1200" b="1" i="1" dirty="0">
              <a:solidFill>
                <a:schemeClr val="tx1"/>
              </a:solidFill>
              <a:latin typeface="Arial" pitchFamily="34" charset="0"/>
              <a:cs typeface="Arial" pitchFamily="34" charset="0"/>
            </a:endParaRPr>
          </a:p>
        </p:txBody>
      </p:sp>
      <p:sp>
        <p:nvSpPr>
          <p:cNvPr id="24" name="Oval 23"/>
          <p:cNvSpPr/>
          <p:nvPr/>
        </p:nvSpPr>
        <p:spPr>
          <a:xfrm>
            <a:off x="5486400" y="1447800"/>
            <a:ext cx="1052946" cy="1026649"/>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Market/land owners</a:t>
            </a:r>
            <a:endParaRPr lang="en-GB" sz="1200" b="1" i="1" dirty="0">
              <a:solidFill>
                <a:schemeClr val="tx1"/>
              </a:solidFill>
              <a:latin typeface="Arial" pitchFamily="34" charset="0"/>
              <a:cs typeface="Arial" pitchFamily="34" charset="0"/>
            </a:endParaRPr>
          </a:p>
        </p:txBody>
      </p:sp>
      <p:sp>
        <p:nvSpPr>
          <p:cNvPr id="27" name="Oval 26"/>
          <p:cNvSpPr/>
          <p:nvPr/>
        </p:nvSpPr>
        <p:spPr>
          <a:xfrm>
            <a:off x="7543800" y="2971800"/>
            <a:ext cx="1052946" cy="1026649"/>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Local politicians</a:t>
            </a:r>
            <a:endParaRPr lang="en-GB" sz="1200" b="1" i="1" dirty="0">
              <a:solidFill>
                <a:schemeClr val="tx1"/>
              </a:solidFill>
              <a:latin typeface="Arial" pitchFamily="34" charset="0"/>
              <a:cs typeface="Arial" pitchFamily="34" charset="0"/>
            </a:endParaRPr>
          </a:p>
        </p:txBody>
      </p:sp>
      <p:sp>
        <p:nvSpPr>
          <p:cNvPr id="28" name="Oval 27"/>
          <p:cNvSpPr/>
          <p:nvPr/>
        </p:nvSpPr>
        <p:spPr>
          <a:xfrm>
            <a:off x="609600" y="3124200"/>
            <a:ext cx="1052946" cy="1026649"/>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Imams and comm. leaders</a:t>
            </a:r>
            <a:endParaRPr lang="en-GB" sz="1200" b="1" i="1" dirty="0">
              <a:solidFill>
                <a:schemeClr val="tx1"/>
              </a:solidFill>
              <a:latin typeface="Arial" pitchFamily="34" charset="0"/>
              <a:cs typeface="Arial" pitchFamily="34" charset="0"/>
            </a:endParaRPr>
          </a:p>
        </p:txBody>
      </p:sp>
      <p:pic>
        <p:nvPicPr>
          <p:cNvPr id="6146" name="Picture 2" descr="C:\Users\user\Dropbox\ANEP Staff Team\ANEP Photos\Safe &amp; fresh food festival\K1600_IMG_2617.JPG"/>
          <p:cNvPicPr>
            <a:picLocks noChangeAspect="1" noChangeArrowheads="1"/>
          </p:cNvPicPr>
          <p:nvPr/>
        </p:nvPicPr>
        <p:blipFill>
          <a:blip r:embed="rId3" cstate="print"/>
          <a:srcRect l="39062" r="12560"/>
          <a:stretch>
            <a:fillRect/>
          </a:stretch>
        </p:blipFill>
        <p:spPr bwMode="auto">
          <a:xfrm>
            <a:off x="3200400" y="1219200"/>
            <a:ext cx="1752600" cy="20378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47" name="Picture 3" descr="C:\Users\user\Dropbox\ANEP Staff Team\ANEP Photos\Secretary visit\IMG_3639.JPG"/>
          <p:cNvPicPr>
            <a:picLocks noChangeAspect="1" noChangeArrowheads="1"/>
          </p:cNvPicPr>
          <p:nvPr/>
        </p:nvPicPr>
        <p:blipFill>
          <a:blip r:embed="rId4" cstate="print"/>
          <a:srcRect l="5000" r="13437"/>
          <a:stretch>
            <a:fillRect/>
          </a:stretch>
        </p:blipFill>
        <p:spPr bwMode="auto">
          <a:xfrm rot="306465">
            <a:off x="7086600" y="4191000"/>
            <a:ext cx="2057400" cy="16774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49" name="Picture 5" descr="C:\Users\user\Dropbox\ANEP Staff Team\ANEP Photos\Fresh &amp; safe food mela 29.11.2012\K1600_IMG_2583.JPG"/>
          <p:cNvPicPr>
            <a:picLocks noChangeAspect="1" noChangeArrowheads="1"/>
          </p:cNvPicPr>
          <p:nvPr/>
        </p:nvPicPr>
        <p:blipFill>
          <a:blip r:embed="rId5"/>
          <a:srcRect l="22727" t="18182" r="27273" b="38636"/>
          <a:stretch>
            <a:fillRect/>
          </a:stretch>
        </p:blipFill>
        <p:spPr bwMode="auto">
          <a:xfrm rot="681852">
            <a:off x="6629400" y="762000"/>
            <a:ext cx="2438400" cy="21058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50" name="Picture 6" descr="C:\Users\user\Dropbox\ANEP Staff Team\ANEP Photos\Fresh &amp; safe food mela 29.11.2012\K1600_IMG_2540.JPG"/>
          <p:cNvPicPr>
            <a:picLocks noChangeAspect="1" noChangeArrowheads="1"/>
          </p:cNvPicPr>
          <p:nvPr/>
        </p:nvPicPr>
        <p:blipFill>
          <a:blip r:embed="rId6"/>
          <a:srcRect l="16250" t="36250" r="25000" b="26250"/>
          <a:stretch>
            <a:fillRect/>
          </a:stretch>
        </p:blipFill>
        <p:spPr bwMode="auto">
          <a:xfrm rot="21292038">
            <a:off x="4307839" y="5181600"/>
            <a:ext cx="2626361" cy="1676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9" name="Picture 10" descr="C:\Users\user\Dropbox\ANEP Staff Team\ANEP Photos\Fresh &amp; safe food mela 29.11.2012\K1600_IMG_2556.JPG"/>
          <p:cNvPicPr>
            <a:picLocks noChangeAspect="1" noChangeArrowheads="1"/>
          </p:cNvPicPr>
          <p:nvPr/>
        </p:nvPicPr>
        <p:blipFill>
          <a:blip r:embed="rId7" cstate="print"/>
          <a:srcRect l="46154" t="23143" b="26547"/>
          <a:stretch>
            <a:fillRect/>
          </a:stretch>
        </p:blipFill>
        <p:spPr bwMode="auto">
          <a:xfrm rot="626329">
            <a:off x="1905000" y="5217255"/>
            <a:ext cx="1981200" cy="16407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51" name="Picture 7" descr="C:\Users\user\Pictures\Deep Dive Noakhali\DSC00478.JPG"/>
          <p:cNvPicPr>
            <a:picLocks noChangeAspect="1" noChangeArrowheads="1"/>
          </p:cNvPicPr>
          <p:nvPr/>
        </p:nvPicPr>
        <p:blipFill>
          <a:blip r:embed="rId8" cstate="print"/>
          <a:srcRect l="8468" t="32258" r="60079"/>
          <a:stretch>
            <a:fillRect/>
          </a:stretch>
        </p:blipFill>
        <p:spPr bwMode="auto">
          <a:xfrm>
            <a:off x="228600" y="4267200"/>
            <a:ext cx="1320800" cy="2133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0" name="Oval 29"/>
          <p:cNvSpPr/>
          <p:nvPr/>
        </p:nvSpPr>
        <p:spPr>
          <a:xfrm>
            <a:off x="3505200" y="2971800"/>
            <a:ext cx="1052946" cy="1026649"/>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Imams and comm. leaders</a:t>
            </a:r>
            <a:endParaRPr lang="en-GB" sz="1200" b="1" i="1" dirty="0">
              <a:solidFill>
                <a:schemeClr val="tx1"/>
              </a:solidFill>
              <a:latin typeface="Arial" pitchFamily="34" charset="0"/>
              <a:cs typeface="Arial" pitchFamily="34" charset="0"/>
            </a:endParaRPr>
          </a:p>
        </p:txBody>
      </p:sp>
      <p:sp>
        <p:nvSpPr>
          <p:cNvPr id="31" name="Oval 30"/>
          <p:cNvSpPr/>
          <p:nvPr/>
        </p:nvSpPr>
        <p:spPr>
          <a:xfrm>
            <a:off x="3581400" y="5105400"/>
            <a:ext cx="1052946" cy="1026649"/>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Local Govt.</a:t>
            </a:r>
            <a:endParaRPr lang="en-GB" sz="1200" b="1" i="1" dirty="0">
              <a:solidFill>
                <a:schemeClr val="tx1"/>
              </a:solidFill>
              <a:latin typeface="Arial" pitchFamily="34" charset="0"/>
              <a:cs typeface="Arial" pitchFamily="34" charset="0"/>
            </a:endParaRPr>
          </a:p>
        </p:txBody>
      </p:sp>
      <p:sp>
        <p:nvSpPr>
          <p:cNvPr id="32" name="Oval 31"/>
          <p:cNvSpPr/>
          <p:nvPr/>
        </p:nvSpPr>
        <p:spPr>
          <a:xfrm>
            <a:off x="4890654" y="5069351"/>
            <a:ext cx="1052946" cy="1026649"/>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Market land owner</a:t>
            </a:r>
            <a:endParaRPr lang="en-GB" sz="1200" b="1" i="1" dirty="0">
              <a:solidFill>
                <a:schemeClr val="tx1"/>
              </a:solidFill>
              <a:latin typeface="Arial" pitchFamily="34" charset="0"/>
              <a:cs typeface="Arial" pitchFamily="34" charset="0"/>
            </a:endParaRPr>
          </a:p>
        </p:txBody>
      </p:sp>
      <p:sp>
        <p:nvSpPr>
          <p:cNvPr id="33" name="Oval 32"/>
          <p:cNvSpPr/>
          <p:nvPr/>
        </p:nvSpPr>
        <p:spPr>
          <a:xfrm>
            <a:off x="5257800" y="2895600"/>
            <a:ext cx="1052946" cy="1026649"/>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Local politicians</a:t>
            </a:r>
            <a:endParaRPr lang="en-GB" sz="1200" b="1" i="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74032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3" presetClass="entr" presetSubtype="10" fill="hold" nodeType="withEffect">
                                  <p:stCondLst>
                                    <p:cond delay="0"/>
                                  </p:stCondLst>
                                  <p:childTnLst>
                                    <p:set>
                                      <p:cBhvr>
                                        <p:cTn id="17" dur="1" fill="hold">
                                          <p:stCondLst>
                                            <p:cond delay="0"/>
                                          </p:stCondLst>
                                        </p:cTn>
                                        <p:tgtEl>
                                          <p:spTgt spid="6150"/>
                                        </p:tgtEl>
                                        <p:attrNameLst>
                                          <p:attrName>style.visibility</p:attrName>
                                        </p:attrNameLst>
                                      </p:cBhvr>
                                      <p:to>
                                        <p:strVal val="visible"/>
                                      </p:to>
                                    </p:set>
                                    <p:animEffect transition="in" filter="blinds(horizontal)">
                                      <p:cBhvr>
                                        <p:cTn id="18" dur="500"/>
                                        <p:tgtEl>
                                          <p:spTgt spid="6150"/>
                                        </p:tgtEl>
                                      </p:cBhvr>
                                    </p:animEffect>
                                  </p:childTnLst>
                                </p:cTn>
                              </p:par>
                            </p:childTnLst>
                          </p:cTn>
                        </p:par>
                        <p:par>
                          <p:cTn id="19" fill="hold">
                            <p:stCondLst>
                              <p:cond delay="500"/>
                            </p:stCondLst>
                            <p:childTnLst>
                              <p:par>
                                <p:cTn id="20" presetID="3" presetClass="entr" presetSubtype="1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par>
                                <p:cTn id="28" presetID="3" presetClass="entr" presetSubtype="10" fill="hold" nodeType="withEffect">
                                  <p:stCondLst>
                                    <p:cond delay="0"/>
                                  </p:stCondLst>
                                  <p:childTnLst>
                                    <p:set>
                                      <p:cBhvr>
                                        <p:cTn id="29" dur="1" fill="hold">
                                          <p:stCondLst>
                                            <p:cond delay="0"/>
                                          </p:stCondLst>
                                        </p:cTn>
                                        <p:tgtEl>
                                          <p:spTgt spid="6146"/>
                                        </p:tgtEl>
                                        <p:attrNameLst>
                                          <p:attrName>style.visibility</p:attrName>
                                        </p:attrNameLst>
                                      </p:cBhvr>
                                      <p:to>
                                        <p:strVal val="visible"/>
                                      </p:to>
                                    </p:set>
                                    <p:animEffect transition="in" filter="blinds(horizontal)">
                                      <p:cBhvr>
                                        <p:cTn id="30" dur="500"/>
                                        <p:tgtEl>
                                          <p:spTgt spid="614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linds(horizontal)">
                                      <p:cBhvr>
                                        <p:cTn id="35" dur="500"/>
                                        <p:tgtEl>
                                          <p:spTgt spid="28"/>
                                        </p:tgtEl>
                                      </p:cBhvr>
                                    </p:animEffect>
                                  </p:childTnLst>
                                </p:cTn>
                              </p:par>
                              <p:par>
                                <p:cTn id="36" presetID="3" presetClass="entr" presetSubtype="10" fill="hold" nodeType="withEffect">
                                  <p:stCondLst>
                                    <p:cond delay="0"/>
                                  </p:stCondLst>
                                  <p:childTnLst>
                                    <p:set>
                                      <p:cBhvr>
                                        <p:cTn id="37" dur="1" fill="hold">
                                          <p:stCondLst>
                                            <p:cond delay="0"/>
                                          </p:stCondLst>
                                        </p:cTn>
                                        <p:tgtEl>
                                          <p:spTgt spid="6151"/>
                                        </p:tgtEl>
                                        <p:attrNameLst>
                                          <p:attrName>style.visibility</p:attrName>
                                        </p:attrNameLst>
                                      </p:cBhvr>
                                      <p:to>
                                        <p:strVal val="visible"/>
                                      </p:to>
                                    </p:set>
                                    <p:animEffect transition="in" filter="blinds(horizontal)">
                                      <p:cBhvr>
                                        <p:cTn id="38" dur="500"/>
                                        <p:tgtEl>
                                          <p:spTgt spid="6151"/>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linds(horizontal)">
                                      <p:cBhvr>
                                        <p:cTn id="43" dur="500"/>
                                        <p:tgtEl>
                                          <p:spTgt spid="27"/>
                                        </p:tgtEl>
                                      </p:cBhvr>
                                    </p:animEffect>
                                  </p:childTnLst>
                                </p:cTn>
                              </p:par>
                              <p:par>
                                <p:cTn id="44" presetID="3" presetClass="entr" presetSubtype="10" fill="hold" nodeType="withEffect">
                                  <p:stCondLst>
                                    <p:cond delay="0"/>
                                  </p:stCondLst>
                                  <p:childTnLst>
                                    <p:set>
                                      <p:cBhvr>
                                        <p:cTn id="45" dur="1" fill="hold">
                                          <p:stCondLst>
                                            <p:cond delay="0"/>
                                          </p:stCondLst>
                                        </p:cTn>
                                        <p:tgtEl>
                                          <p:spTgt spid="6147"/>
                                        </p:tgtEl>
                                        <p:attrNameLst>
                                          <p:attrName>style.visibility</p:attrName>
                                        </p:attrNameLst>
                                      </p:cBhvr>
                                      <p:to>
                                        <p:strVal val="visible"/>
                                      </p:to>
                                    </p:set>
                                    <p:animEffect transition="in" filter="blinds(horizontal)">
                                      <p:cBhvr>
                                        <p:cTn id="46" dur="500"/>
                                        <p:tgtEl>
                                          <p:spTgt spid="6147"/>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linds(horizontal)">
                                      <p:cBhvr>
                                        <p:cTn id="51" dur="500"/>
                                        <p:tgtEl>
                                          <p:spTgt spid="24"/>
                                        </p:tgtEl>
                                      </p:cBhvr>
                                    </p:animEffect>
                                  </p:childTnLst>
                                </p:cTn>
                              </p:par>
                              <p:par>
                                <p:cTn id="52" presetID="3" presetClass="entr" presetSubtype="10" fill="hold" nodeType="withEffect">
                                  <p:stCondLst>
                                    <p:cond delay="0"/>
                                  </p:stCondLst>
                                  <p:childTnLst>
                                    <p:set>
                                      <p:cBhvr>
                                        <p:cTn id="53" dur="1" fill="hold">
                                          <p:stCondLst>
                                            <p:cond delay="0"/>
                                          </p:stCondLst>
                                        </p:cTn>
                                        <p:tgtEl>
                                          <p:spTgt spid="6149"/>
                                        </p:tgtEl>
                                        <p:attrNameLst>
                                          <p:attrName>style.visibility</p:attrName>
                                        </p:attrNameLst>
                                      </p:cBhvr>
                                      <p:to>
                                        <p:strVal val="visible"/>
                                      </p:to>
                                    </p:set>
                                    <p:animEffect transition="in" filter="blinds(horizontal)">
                                      <p:cBhvr>
                                        <p:cTn id="54" dur="500"/>
                                        <p:tgtEl>
                                          <p:spTgt spid="6149"/>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xit" presetSubtype="10" fill="hold" nodeType="clickEffect">
                                  <p:stCondLst>
                                    <p:cond delay="0"/>
                                  </p:stCondLst>
                                  <p:childTnLst>
                                    <p:animEffect transition="out" filter="blinds(horizontal)">
                                      <p:cBhvr>
                                        <p:cTn id="58" dur="500"/>
                                        <p:tgtEl>
                                          <p:spTgt spid="6151"/>
                                        </p:tgtEl>
                                      </p:cBhvr>
                                    </p:animEffect>
                                    <p:set>
                                      <p:cBhvr>
                                        <p:cTn id="59" dur="1" fill="hold">
                                          <p:stCondLst>
                                            <p:cond delay="499"/>
                                          </p:stCondLst>
                                        </p:cTn>
                                        <p:tgtEl>
                                          <p:spTgt spid="6151"/>
                                        </p:tgtEl>
                                        <p:attrNameLst>
                                          <p:attrName>style.visibility</p:attrName>
                                        </p:attrNameLst>
                                      </p:cBhvr>
                                      <p:to>
                                        <p:strVal val="hidden"/>
                                      </p:to>
                                    </p:set>
                                  </p:childTnLst>
                                </p:cTn>
                              </p:par>
                              <p:par>
                                <p:cTn id="60" presetID="3" presetClass="exit" presetSubtype="10" fill="hold" grpId="1" nodeType="withEffect">
                                  <p:stCondLst>
                                    <p:cond delay="0"/>
                                  </p:stCondLst>
                                  <p:childTnLst>
                                    <p:animEffect transition="out" filter="blinds(horizontal)">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3" presetClass="exit" presetSubtype="10" fill="hold" grpId="1" nodeType="withEffect">
                                  <p:stCondLst>
                                    <p:cond delay="0"/>
                                  </p:stCondLst>
                                  <p:childTnLst>
                                    <p:animEffect transition="out" filter="blinds(horizontal)">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par>
                                <p:cTn id="66" presetID="3" presetClass="exit" presetSubtype="10" fill="hold" nodeType="withEffect">
                                  <p:stCondLst>
                                    <p:cond delay="0"/>
                                  </p:stCondLst>
                                  <p:childTnLst>
                                    <p:animEffect transition="out" filter="blinds(horizontal)">
                                      <p:cBhvr>
                                        <p:cTn id="67" dur="500"/>
                                        <p:tgtEl>
                                          <p:spTgt spid="6146"/>
                                        </p:tgtEl>
                                      </p:cBhvr>
                                    </p:animEffect>
                                    <p:set>
                                      <p:cBhvr>
                                        <p:cTn id="68" dur="1" fill="hold">
                                          <p:stCondLst>
                                            <p:cond delay="499"/>
                                          </p:stCondLst>
                                        </p:cTn>
                                        <p:tgtEl>
                                          <p:spTgt spid="6146"/>
                                        </p:tgtEl>
                                        <p:attrNameLst>
                                          <p:attrName>style.visibility</p:attrName>
                                        </p:attrNameLst>
                                      </p:cBhvr>
                                      <p:to>
                                        <p:strVal val="hidden"/>
                                      </p:to>
                                    </p:set>
                                  </p:childTnLst>
                                </p:cTn>
                              </p:par>
                              <p:par>
                                <p:cTn id="69" presetID="3" presetClass="exit" presetSubtype="10" fill="hold" grpId="1" nodeType="withEffect">
                                  <p:stCondLst>
                                    <p:cond delay="0"/>
                                  </p:stCondLst>
                                  <p:childTnLst>
                                    <p:animEffect transition="out" filter="blinds(horizontal)">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3" presetClass="exit" presetSubtype="10" fill="hold" nodeType="withEffect">
                                  <p:stCondLst>
                                    <p:cond delay="0"/>
                                  </p:stCondLst>
                                  <p:childTnLst>
                                    <p:animEffect transition="out" filter="blinds(horizontal)">
                                      <p:cBhvr>
                                        <p:cTn id="73" dur="500"/>
                                        <p:tgtEl>
                                          <p:spTgt spid="6149"/>
                                        </p:tgtEl>
                                      </p:cBhvr>
                                    </p:animEffect>
                                    <p:set>
                                      <p:cBhvr>
                                        <p:cTn id="74" dur="1" fill="hold">
                                          <p:stCondLst>
                                            <p:cond delay="499"/>
                                          </p:stCondLst>
                                        </p:cTn>
                                        <p:tgtEl>
                                          <p:spTgt spid="6149"/>
                                        </p:tgtEl>
                                        <p:attrNameLst>
                                          <p:attrName>style.visibility</p:attrName>
                                        </p:attrNameLst>
                                      </p:cBhvr>
                                      <p:to>
                                        <p:strVal val="hidden"/>
                                      </p:to>
                                    </p:set>
                                  </p:childTnLst>
                                </p:cTn>
                              </p:par>
                              <p:par>
                                <p:cTn id="75" presetID="3" presetClass="exit" presetSubtype="10" fill="hold" grpId="1" nodeType="withEffect">
                                  <p:stCondLst>
                                    <p:cond delay="0"/>
                                  </p:stCondLst>
                                  <p:childTnLst>
                                    <p:animEffect transition="out" filter="blinds(horizontal)">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3" presetClass="exit" presetSubtype="10" fill="hold" nodeType="withEffect">
                                  <p:stCondLst>
                                    <p:cond delay="0"/>
                                  </p:stCondLst>
                                  <p:childTnLst>
                                    <p:animEffect transition="out" filter="blinds(horizontal)">
                                      <p:cBhvr>
                                        <p:cTn id="79" dur="500"/>
                                        <p:tgtEl>
                                          <p:spTgt spid="6147"/>
                                        </p:tgtEl>
                                      </p:cBhvr>
                                    </p:animEffect>
                                    <p:set>
                                      <p:cBhvr>
                                        <p:cTn id="80" dur="1" fill="hold">
                                          <p:stCondLst>
                                            <p:cond delay="499"/>
                                          </p:stCondLst>
                                        </p:cTn>
                                        <p:tgtEl>
                                          <p:spTgt spid="6147"/>
                                        </p:tgtEl>
                                        <p:attrNameLst>
                                          <p:attrName>style.visibility</p:attrName>
                                        </p:attrNameLst>
                                      </p:cBhvr>
                                      <p:to>
                                        <p:strVal val="hidden"/>
                                      </p:to>
                                    </p:set>
                                  </p:childTnLst>
                                </p:cTn>
                              </p:par>
                              <p:par>
                                <p:cTn id="81" presetID="3" presetClass="exit" presetSubtype="10" fill="hold" nodeType="withEffect">
                                  <p:stCondLst>
                                    <p:cond delay="0"/>
                                  </p:stCondLst>
                                  <p:childTnLst>
                                    <p:animEffect transition="out" filter="blinds(horizontal)">
                                      <p:cBhvr>
                                        <p:cTn id="82" dur="500"/>
                                        <p:tgtEl>
                                          <p:spTgt spid="6150"/>
                                        </p:tgtEl>
                                      </p:cBhvr>
                                    </p:animEffect>
                                    <p:set>
                                      <p:cBhvr>
                                        <p:cTn id="83" dur="1" fill="hold">
                                          <p:stCondLst>
                                            <p:cond delay="499"/>
                                          </p:stCondLst>
                                        </p:cTn>
                                        <p:tgtEl>
                                          <p:spTgt spid="6150"/>
                                        </p:tgtEl>
                                        <p:attrNameLst>
                                          <p:attrName>style.visibility</p:attrName>
                                        </p:attrNameLst>
                                      </p:cBhvr>
                                      <p:to>
                                        <p:strVal val="hidden"/>
                                      </p:to>
                                    </p:set>
                                  </p:childTnLst>
                                </p:cTn>
                              </p:par>
                              <p:par>
                                <p:cTn id="84" presetID="3" presetClass="exit" presetSubtype="10" fill="hold" nodeType="withEffect">
                                  <p:stCondLst>
                                    <p:cond delay="0"/>
                                  </p:stCondLst>
                                  <p:childTnLst>
                                    <p:animEffect transition="out" filter="blinds(horizontal)">
                                      <p:cBhvr>
                                        <p:cTn id="85" dur="500"/>
                                        <p:tgtEl>
                                          <p:spTgt spid="29"/>
                                        </p:tgtEl>
                                      </p:cBhvr>
                                    </p:animEffect>
                                    <p:set>
                                      <p:cBhvr>
                                        <p:cTn id="86" dur="1" fill="hold">
                                          <p:stCondLst>
                                            <p:cond delay="499"/>
                                          </p:stCondLst>
                                        </p:cTn>
                                        <p:tgtEl>
                                          <p:spTgt spid="29"/>
                                        </p:tgtEl>
                                        <p:attrNameLst>
                                          <p:attrName>style.visibility</p:attrName>
                                        </p:attrNameLst>
                                      </p:cBhvr>
                                      <p:to>
                                        <p:strVal val="hidden"/>
                                      </p:to>
                                    </p:set>
                                  </p:childTnLst>
                                </p:cTn>
                              </p:par>
                            </p:childTnLst>
                          </p:cTn>
                        </p:par>
                        <p:par>
                          <p:cTn id="87" fill="hold">
                            <p:stCondLst>
                              <p:cond delay="500"/>
                            </p:stCondLst>
                            <p:childTnLst>
                              <p:par>
                                <p:cTn id="88" presetID="3" presetClass="entr" presetSubtype="10" fill="hold" grpId="0"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blinds(horizontal)">
                                      <p:cBhvr>
                                        <p:cTn id="90" dur="500"/>
                                        <p:tgtEl>
                                          <p:spTgt spid="38"/>
                                        </p:tgtEl>
                                      </p:cBhvr>
                                    </p:animEffect>
                                  </p:childTnLst>
                                </p:cTn>
                              </p:par>
                            </p:childTnLst>
                          </p:cTn>
                        </p:par>
                        <p:par>
                          <p:cTn id="91" fill="hold">
                            <p:stCondLst>
                              <p:cond delay="1000"/>
                            </p:stCondLst>
                            <p:childTnLst>
                              <p:par>
                                <p:cTn id="92" presetID="3" presetClass="entr" presetSubtype="10" fill="hold" grpId="0" nodeType="after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blinds(horizontal)">
                                      <p:cBhvr>
                                        <p:cTn id="94" dur="500"/>
                                        <p:tgtEl>
                                          <p:spTgt spid="30"/>
                                        </p:tgtEl>
                                      </p:cBhvr>
                                    </p:animEffect>
                                  </p:childTnLst>
                                </p:cTn>
                              </p:par>
                            </p:childTnLst>
                          </p:cTn>
                        </p:par>
                        <p:par>
                          <p:cTn id="95" fill="hold">
                            <p:stCondLst>
                              <p:cond delay="1500"/>
                            </p:stCondLst>
                            <p:childTnLst>
                              <p:par>
                                <p:cTn id="96" presetID="3" presetClass="entr" presetSubtype="10" fill="hold" grpId="0" nodeType="after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blinds(horizontal)">
                                      <p:cBhvr>
                                        <p:cTn id="98" dur="500"/>
                                        <p:tgtEl>
                                          <p:spTgt spid="31"/>
                                        </p:tgtEl>
                                      </p:cBhvr>
                                    </p:animEffect>
                                  </p:childTnLst>
                                </p:cTn>
                              </p:par>
                            </p:childTnLst>
                          </p:cTn>
                        </p:par>
                        <p:par>
                          <p:cTn id="99" fill="hold">
                            <p:stCondLst>
                              <p:cond delay="2000"/>
                            </p:stCondLst>
                            <p:childTnLst>
                              <p:par>
                                <p:cTn id="100" presetID="3" presetClass="entr" presetSubtype="10" fill="hold" grpId="0" nodeType="after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blinds(horizontal)">
                                      <p:cBhvr>
                                        <p:cTn id="102" dur="500"/>
                                        <p:tgtEl>
                                          <p:spTgt spid="32"/>
                                        </p:tgtEl>
                                      </p:cBhvr>
                                    </p:animEffect>
                                  </p:childTnLst>
                                </p:cTn>
                              </p:par>
                            </p:childTnLst>
                          </p:cTn>
                        </p:par>
                        <p:par>
                          <p:cTn id="103" fill="hold">
                            <p:stCondLst>
                              <p:cond delay="2500"/>
                            </p:stCondLst>
                            <p:childTnLst>
                              <p:par>
                                <p:cTn id="104" presetID="3" presetClass="entr" presetSubtype="10" fill="hold" grpId="0" nodeType="after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blinds(horizontal)">
                                      <p:cBhvr>
                                        <p:cTn id="10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6" grpId="0" animBg="1"/>
      <p:bldP spid="17" grpId="0" animBg="1"/>
      <p:bldP spid="22" grpId="0" animBg="1"/>
      <p:bldP spid="22" grpId="1" animBg="1"/>
      <p:bldP spid="24" grpId="0" animBg="1"/>
      <p:bldP spid="24" grpId="1" animBg="1"/>
      <p:bldP spid="27" grpId="0" animBg="1"/>
      <p:bldP spid="27" grpId="1" animBg="1"/>
      <p:bldP spid="28" grpId="0" animBg="1"/>
      <p:bldP spid="28" grpId="1" animBg="1"/>
      <p:bldP spid="30" grpId="0" animBg="1"/>
      <p:bldP spid="31" grpId="0" animBg="1"/>
      <p:bldP spid="32" grpId="0" animBg="1"/>
      <p:bldP spid="3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Hexagon 26"/>
          <p:cNvSpPr/>
          <p:nvPr/>
        </p:nvSpPr>
        <p:spPr>
          <a:xfrm>
            <a:off x="1981200" y="2743200"/>
            <a:ext cx="5638800" cy="3657600"/>
          </a:xfrm>
          <a:prstGeom prst="hexagon">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smtClean="0">
                <a:solidFill>
                  <a:sysClr val="windowText" lastClr="000000"/>
                </a:solidFill>
                <a:latin typeface="Arial Black" pitchFamily="34" charset="0"/>
              </a:rPr>
              <a:t>FM</a:t>
            </a:r>
            <a:endParaRPr lang="en-GB" sz="1600" b="1" dirty="0">
              <a:solidFill>
                <a:sysClr val="windowText" lastClr="000000"/>
              </a:solidFill>
              <a:latin typeface="Arial Black" pitchFamily="34" charset="0"/>
            </a:endParaRPr>
          </a:p>
        </p:txBody>
      </p:sp>
      <p:sp>
        <p:nvSpPr>
          <p:cNvPr id="28" name="Oval 27"/>
          <p:cNvSpPr/>
          <p:nvPr/>
        </p:nvSpPr>
        <p:spPr>
          <a:xfrm>
            <a:off x="3505200" y="2971800"/>
            <a:ext cx="1052946" cy="1026649"/>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Imams and comm. leaders</a:t>
            </a:r>
            <a:endParaRPr lang="en-GB" sz="1200" b="1" i="1" dirty="0">
              <a:solidFill>
                <a:schemeClr val="tx1"/>
              </a:solidFill>
              <a:latin typeface="Arial" pitchFamily="34" charset="0"/>
              <a:cs typeface="Arial" pitchFamily="34" charset="0"/>
            </a:endParaRPr>
          </a:p>
        </p:txBody>
      </p:sp>
      <p:sp>
        <p:nvSpPr>
          <p:cNvPr id="30" name="Oval 29"/>
          <p:cNvSpPr/>
          <p:nvPr/>
        </p:nvSpPr>
        <p:spPr>
          <a:xfrm>
            <a:off x="3581400" y="5105400"/>
            <a:ext cx="1052946" cy="1026649"/>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Local Govt.</a:t>
            </a:r>
            <a:endParaRPr lang="en-GB" sz="1200" b="1" i="1" dirty="0">
              <a:solidFill>
                <a:schemeClr val="tx1"/>
              </a:solidFill>
              <a:latin typeface="Arial" pitchFamily="34" charset="0"/>
              <a:cs typeface="Arial" pitchFamily="34" charset="0"/>
            </a:endParaRPr>
          </a:p>
        </p:txBody>
      </p:sp>
      <p:sp>
        <p:nvSpPr>
          <p:cNvPr id="31" name="Oval 30"/>
          <p:cNvSpPr/>
          <p:nvPr/>
        </p:nvSpPr>
        <p:spPr>
          <a:xfrm>
            <a:off x="4890654" y="5069351"/>
            <a:ext cx="1052946" cy="1026649"/>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Market land owner</a:t>
            </a:r>
            <a:endParaRPr lang="en-GB" sz="1200" b="1" i="1" dirty="0">
              <a:solidFill>
                <a:schemeClr val="tx1"/>
              </a:solidFill>
              <a:latin typeface="Arial" pitchFamily="34" charset="0"/>
              <a:cs typeface="Arial" pitchFamily="34" charset="0"/>
            </a:endParaRPr>
          </a:p>
        </p:txBody>
      </p:sp>
      <p:sp>
        <p:nvSpPr>
          <p:cNvPr id="32" name="Oval 31"/>
          <p:cNvSpPr/>
          <p:nvPr/>
        </p:nvSpPr>
        <p:spPr>
          <a:xfrm>
            <a:off x="5257800" y="2895600"/>
            <a:ext cx="1052946" cy="1026649"/>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Local politicians</a:t>
            </a:r>
            <a:endParaRPr lang="en-GB" sz="1200" b="1" i="1" dirty="0">
              <a:solidFill>
                <a:schemeClr val="tx1"/>
              </a:solidFill>
              <a:latin typeface="Arial" pitchFamily="34" charset="0"/>
              <a:cs typeface="Arial" pitchFamily="34" charset="0"/>
            </a:endParaRPr>
          </a:p>
        </p:txBody>
      </p:sp>
      <p:sp>
        <p:nvSpPr>
          <p:cNvPr id="23" name="Title 2"/>
          <p:cNvSpPr txBox="1">
            <a:spLocks/>
          </p:cNvSpPr>
          <p:nvPr/>
        </p:nvSpPr>
        <p:spPr>
          <a:xfrm>
            <a:off x="0" y="0"/>
            <a:ext cx="9144000" cy="610280"/>
          </a:xfrm>
          <a:prstGeom prst="rect">
            <a:avLst/>
          </a:prstGeom>
          <a:solidFill>
            <a:srgbClr val="C00000">
              <a:alpha val="90000"/>
            </a:srgbClr>
          </a:solidFill>
        </p:spPr>
        <p:txBody>
          <a:bodyPr vert="horz" rtlCol="0" anchor="ctr">
            <a:noAutofit/>
            <a:scene3d>
              <a:camera prst="orthographicFront"/>
              <a:lightRig rig="soft" dir="t"/>
            </a:scene3d>
            <a:sp3d prstMaterial="softEdge">
              <a:bevelT w="25400" h="25400"/>
            </a:sp3d>
          </a:bodyPr>
          <a:lstStyle/>
          <a:p>
            <a:pPr>
              <a:spcBef>
                <a:spcPct val="0"/>
              </a:spcBef>
              <a:defRPr/>
            </a:pPr>
            <a:r>
              <a:rPr lang="en-GB" sz="2400" b="1" dirty="0" smtClean="0">
                <a:solidFill>
                  <a:schemeClr val="bg1"/>
                </a:solidFill>
                <a:latin typeface="VAG Round" pitchFamily="82" charset="0"/>
                <a:cs typeface="Arial" pitchFamily="34" charset="0"/>
              </a:rPr>
              <a:t>Rural-urban links to enabling greater access to nutritious foods</a:t>
            </a:r>
          </a:p>
        </p:txBody>
      </p:sp>
      <p:sp>
        <p:nvSpPr>
          <p:cNvPr id="56" name="Rectangle 55"/>
          <p:cNvSpPr/>
          <p:nvPr/>
        </p:nvSpPr>
        <p:spPr>
          <a:xfrm>
            <a:off x="228600" y="1219200"/>
            <a:ext cx="4343400" cy="1200329"/>
          </a:xfrm>
          <a:prstGeom prst="rect">
            <a:avLst/>
          </a:prstGeom>
        </p:spPr>
        <p:txBody>
          <a:bodyPr wrap="square">
            <a:spAutoFit/>
          </a:bodyPr>
          <a:lstStyle/>
          <a:p>
            <a:r>
              <a:rPr lang="en-GB" dirty="0" smtClean="0">
                <a:latin typeface="Arial Black" pitchFamily="34" charset="0"/>
                <a:cs typeface="Arial" pitchFamily="34" charset="0"/>
              </a:rPr>
              <a:t>Entertainments which attract urban consumers to whom the farmers and mobile traders can sell fresh produce</a:t>
            </a:r>
            <a:endParaRPr lang="en-US" dirty="0" smtClean="0">
              <a:latin typeface="Arial Black" pitchFamily="34" charset="0"/>
              <a:cs typeface="Arial" pitchFamily="34" charset="0"/>
            </a:endParaRPr>
          </a:p>
        </p:txBody>
      </p:sp>
      <p:cxnSp>
        <p:nvCxnSpPr>
          <p:cNvPr id="15" name="Straight Arrow Connector 14"/>
          <p:cNvCxnSpPr/>
          <p:nvPr/>
        </p:nvCxnSpPr>
        <p:spPr>
          <a:xfrm>
            <a:off x="4121727" y="4437853"/>
            <a:ext cx="1440873" cy="1189"/>
          </a:xfrm>
          <a:prstGeom prst="straightConnector1">
            <a:avLst/>
          </a:prstGeom>
          <a:ln w="444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124199" y="4038600"/>
            <a:ext cx="1052946" cy="1026649"/>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Low income urban </a:t>
            </a:r>
          </a:p>
          <a:p>
            <a:pPr algn="ctr"/>
            <a:r>
              <a:rPr lang="en-GB" sz="1200" b="1" i="1" dirty="0" smtClean="0">
                <a:solidFill>
                  <a:schemeClr val="tx1"/>
                </a:solidFill>
                <a:latin typeface="Arial" pitchFamily="34" charset="0"/>
                <a:cs typeface="Arial" pitchFamily="34" charset="0"/>
              </a:rPr>
              <a:t>consumers</a:t>
            </a:r>
            <a:endParaRPr lang="en-GB" sz="1200" b="1" i="1" dirty="0">
              <a:solidFill>
                <a:schemeClr val="tx1"/>
              </a:solidFill>
              <a:latin typeface="Arial" pitchFamily="34" charset="0"/>
              <a:cs typeface="Arial" pitchFamily="34" charset="0"/>
            </a:endParaRPr>
          </a:p>
        </p:txBody>
      </p:sp>
      <p:sp>
        <p:nvSpPr>
          <p:cNvPr id="17" name="Oval 16"/>
          <p:cNvSpPr/>
          <p:nvPr/>
        </p:nvSpPr>
        <p:spPr>
          <a:xfrm>
            <a:off x="5562600" y="4038600"/>
            <a:ext cx="1052946" cy="1026649"/>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smtClean="0">
                <a:solidFill>
                  <a:schemeClr val="tx1"/>
                </a:solidFill>
                <a:latin typeface="Arial" pitchFamily="34" charset="0"/>
                <a:cs typeface="Arial" pitchFamily="34" charset="0"/>
              </a:rPr>
              <a:t>Mobile Traders</a:t>
            </a:r>
            <a:endParaRPr lang="en-GB" sz="1200" b="1" i="1" dirty="0">
              <a:solidFill>
                <a:schemeClr val="tx1"/>
              </a:solidFill>
              <a:latin typeface="Arial" pitchFamily="34" charset="0"/>
              <a:cs typeface="Arial" pitchFamily="34" charset="0"/>
            </a:endParaRPr>
          </a:p>
        </p:txBody>
      </p:sp>
      <p:pic>
        <p:nvPicPr>
          <p:cNvPr id="18" name="Picture 2" descr="C:\Users\user\Dropbox\IDE Bangladesh\20121008_Bangladesh_6159.jpg"/>
          <p:cNvPicPr>
            <a:picLocks noChangeAspect="1" noChangeArrowheads="1"/>
          </p:cNvPicPr>
          <p:nvPr/>
        </p:nvPicPr>
        <p:blipFill>
          <a:blip r:embed="rId2" cstate="print"/>
          <a:stretch>
            <a:fillRect/>
          </a:stretch>
        </p:blipFill>
        <p:spPr bwMode="auto">
          <a:xfrm>
            <a:off x="0" y="2514600"/>
            <a:ext cx="2895600" cy="2895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Rectangle 20"/>
          <p:cNvSpPr/>
          <p:nvPr/>
        </p:nvSpPr>
        <p:spPr>
          <a:xfrm>
            <a:off x="0" y="5715000"/>
            <a:ext cx="4343400" cy="923330"/>
          </a:xfrm>
          <a:prstGeom prst="rect">
            <a:avLst/>
          </a:prstGeom>
        </p:spPr>
        <p:txBody>
          <a:bodyPr wrap="square">
            <a:spAutoFit/>
          </a:bodyPr>
          <a:lstStyle/>
          <a:p>
            <a:r>
              <a:rPr lang="en-US" dirty="0" smtClean="0">
                <a:latin typeface="Arial Black" pitchFamily="34" charset="0"/>
                <a:cs typeface="Arial" pitchFamily="34" charset="0"/>
              </a:rPr>
              <a:t>Entertainment choices to reinforce nutrition messages from the NE sessions </a:t>
            </a:r>
          </a:p>
        </p:txBody>
      </p:sp>
      <p:pic>
        <p:nvPicPr>
          <p:cNvPr id="25" name="Picture 2" descr="C:\Users\user\Dropbox\IDE Bangladesh\20121008_Bangladesh_6159.jpg"/>
          <p:cNvPicPr>
            <a:picLocks noChangeAspect="1" noChangeArrowheads="1"/>
          </p:cNvPicPr>
          <p:nvPr/>
        </p:nvPicPr>
        <p:blipFill>
          <a:blip r:embed="rId3" cstate="print"/>
          <a:srcRect b="20732"/>
          <a:stretch>
            <a:fillRect/>
          </a:stretch>
        </p:blipFill>
        <p:spPr bwMode="auto">
          <a:xfrm>
            <a:off x="4572000" y="5105400"/>
            <a:ext cx="2210972" cy="1752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122" name="Picture 2" descr="C:\Users\user\Dropbox\ANEP Staff Team\ANEP Photos\EU Delegates visit to ANEP 12-14, feb, 2013\IMG_4189.JPG"/>
          <p:cNvPicPr>
            <a:picLocks noChangeAspect="1" noChangeArrowheads="1"/>
          </p:cNvPicPr>
          <p:nvPr/>
        </p:nvPicPr>
        <p:blipFill>
          <a:blip r:embed="rId4" cstate="print"/>
          <a:srcRect/>
          <a:stretch>
            <a:fillRect/>
          </a:stretch>
        </p:blipFill>
        <p:spPr bwMode="auto">
          <a:xfrm rot="467521">
            <a:off x="1981200" y="2362200"/>
            <a:ext cx="1700121" cy="11306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123" name="Picture 3" descr="C:\Users\user\Dropbox\ANEP Staff Team\ANEP Photos\EU Delegates visit to ANEP 12-14, feb, 2013\IMG_4188.JPG"/>
          <p:cNvPicPr>
            <a:picLocks noChangeAspect="1" noChangeArrowheads="1"/>
          </p:cNvPicPr>
          <p:nvPr/>
        </p:nvPicPr>
        <p:blipFill>
          <a:blip r:embed="rId5" cstate="print"/>
          <a:srcRect/>
          <a:stretch>
            <a:fillRect/>
          </a:stretch>
        </p:blipFill>
        <p:spPr bwMode="auto">
          <a:xfrm>
            <a:off x="3352800" y="2133600"/>
            <a:ext cx="1656632" cy="11017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124" name="Picture 4" descr="C:\Users\user\Dropbox\ANEP Staff Team\ANEP Photos\EU Delegates visit to ANEP 12-14, feb, 2013\DSC02590.JPG"/>
          <p:cNvPicPr>
            <a:picLocks noChangeAspect="1" noChangeArrowheads="1"/>
          </p:cNvPicPr>
          <p:nvPr/>
        </p:nvPicPr>
        <p:blipFill>
          <a:blip r:embed="rId6" cstate="print"/>
          <a:srcRect/>
          <a:stretch>
            <a:fillRect/>
          </a:stretch>
        </p:blipFill>
        <p:spPr bwMode="auto">
          <a:xfrm rot="678271">
            <a:off x="4572000" y="1981200"/>
            <a:ext cx="1676400" cy="11156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2" descr="C:\Users\user\Dropbox\IDE Bangladesh\20121008_Bangladesh_6159.jpg"/>
          <p:cNvPicPr>
            <a:picLocks noChangeAspect="1" noChangeArrowheads="1"/>
          </p:cNvPicPr>
          <p:nvPr/>
        </p:nvPicPr>
        <p:blipFill>
          <a:blip r:embed="rId7" cstate="print"/>
          <a:stretch>
            <a:fillRect/>
          </a:stretch>
        </p:blipFill>
        <p:spPr bwMode="auto">
          <a:xfrm rot="959398">
            <a:off x="6019800" y="1752600"/>
            <a:ext cx="2711450" cy="1524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 name="Picture 2" descr="C:\Users\user\Dropbox\IDE Bangladesh\20121008_Bangladesh_6159.jpg"/>
          <p:cNvPicPr>
            <a:picLocks noChangeAspect="1" noChangeArrowheads="1"/>
          </p:cNvPicPr>
          <p:nvPr/>
        </p:nvPicPr>
        <p:blipFill>
          <a:blip r:embed="rId8" cstate="print"/>
          <a:stretch>
            <a:fillRect/>
          </a:stretch>
        </p:blipFill>
        <p:spPr bwMode="auto">
          <a:xfrm>
            <a:off x="6705600" y="2895600"/>
            <a:ext cx="2209800" cy="14695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6" name="Picture 2" descr="C:\Users\user\Dropbox\IDE Bangladesh\20121008_Bangladesh_6159.jpg"/>
          <p:cNvPicPr>
            <a:picLocks noChangeAspect="1" noChangeArrowheads="1"/>
          </p:cNvPicPr>
          <p:nvPr/>
        </p:nvPicPr>
        <p:blipFill>
          <a:blip r:embed="rId9" cstate="print"/>
          <a:srcRect l="29743"/>
          <a:stretch>
            <a:fillRect/>
          </a:stretch>
        </p:blipFill>
        <p:spPr bwMode="auto">
          <a:xfrm rot="414477">
            <a:off x="6934200" y="4038600"/>
            <a:ext cx="2209800" cy="17678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4" name="Rectangle 33"/>
          <p:cNvSpPr/>
          <p:nvPr/>
        </p:nvSpPr>
        <p:spPr>
          <a:xfrm>
            <a:off x="228600" y="762000"/>
            <a:ext cx="4572000" cy="369332"/>
          </a:xfrm>
          <a:prstGeom prst="rect">
            <a:avLst/>
          </a:prstGeom>
        </p:spPr>
        <p:txBody>
          <a:bodyPr wrap="square">
            <a:spAutoFit/>
          </a:bodyPr>
          <a:lstStyle/>
          <a:p>
            <a:r>
              <a:rPr lang="en-GB" i="1" dirty="0" err="1" smtClean="0">
                <a:solidFill>
                  <a:schemeClr val="accent3"/>
                </a:solidFill>
                <a:latin typeface="Arial Black" pitchFamily="34" charset="0"/>
                <a:cs typeface="Arial" pitchFamily="34" charset="0"/>
              </a:rPr>
              <a:t>Pushti-mela</a:t>
            </a:r>
            <a:r>
              <a:rPr lang="en-GB" dirty="0" smtClean="0">
                <a:solidFill>
                  <a:schemeClr val="accent3"/>
                </a:solidFill>
                <a:latin typeface="Arial Black" pitchFamily="34" charset="0"/>
                <a:cs typeface="Arial" pitchFamily="34" charset="0"/>
              </a:rPr>
              <a:t> or Farmers’ markets...</a:t>
            </a:r>
            <a:endParaRPr lang="en-US" dirty="0" smtClean="0">
              <a:solidFill>
                <a:schemeClr val="accent3"/>
              </a:solidFill>
              <a:latin typeface="Arial Black" pitchFamily="34" charset="0"/>
              <a:cs typeface="Arial" pitchFamily="34" charset="0"/>
            </a:endParaRPr>
          </a:p>
        </p:txBody>
      </p:sp>
      <p:sp>
        <p:nvSpPr>
          <p:cNvPr id="57" name="Rectangle 56"/>
          <p:cNvSpPr/>
          <p:nvPr/>
        </p:nvSpPr>
        <p:spPr>
          <a:xfrm>
            <a:off x="4267200" y="838200"/>
            <a:ext cx="4495800" cy="923330"/>
          </a:xfrm>
          <a:prstGeom prst="rect">
            <a:avLst/>
          </a:prstGeom>
        </p:spPr>
        <p:txBody>
          <a:bodyPr wrap="square">
            <a:spAutoFit/>
          </a:bodyPr>
          <a:lstStyle/>
          <a:p>
            <a:pPr algn="r"/>
            <a:r>
              <a:rPr lang="en-US" dirty="0" smtClean="0">
                <a:latin typeface="Arial Black" pitchFamily="34" charset="0"/>
                <a:cs typeface="Arial" pitchFamily="34" charset="0"/>
              </a:rPr>
              <a:t>Point of Sale with ‘healthy’ messages for mobile traders to promote nutritious foods</a:t>
            </a:r>
          </a:p>
        </p:txBody>
      </p:sp>
    </p:spTree>
    <p:extLst>
      <p:ext uri="{BB962C8B-B14F-4D97-AF65-F5344CB8AC3E}">
        <p14:creationId xmlns:p14="http://schemas.microsoft.com/office/powerpoint/2010/main" val="233194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linds(horizontal)">
                                      <p:cBhvr>
                                        <p:cTn id="7" dur="500"/>
                                        <p:tgtEl>
                                          <p:spTgt spid="56"/>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linds(horizontal)">
                                      <p:cBhvr>
                                        <p:cTn id="15" dur="500"/>
                                        <p:tgtEl>
                                          <p:spTgt spid="5122"/>
                                        </p:tgtEl>
                                      </p:cBhvr>
                                    </p:animEffec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5123"/>
                                        </p:tgtEl>
                                        <p:attrNameLst>
                                          <p:attrName>style.visibility</p:attrName>
                                        </p:attrNameLst>
                                      </p:cBhvr>
                                      <p:to>
                                        <p:strVal val="visible"/>
                                      </p:to>
                                    </p:set>
                                    <p:animEffect transition="in" filter="blinds(horizontal)">
                                      <p:cBhvr>
                                        <p:cTn id="19" dur="500"/>
                                        <p:tgtEl>
                                          <p:spTgt spid="5123"/>
                                        </p:tgtEl>
                                      </p:cBhvr>
                                    </p:animEffect>
                                  </p:childTnLst>
                                </p:cTn>
                              </p:par>
                            </p:childTnLst>
                          </p:cTn>
                        </p:par>
                        <p:par>
                          <p:cTn id="20" fill="hold">
                            <p:stCondLst>
                              <p:cond delay="1000"/>
                            </p:stCondLst>
                            <p:childTnLst>
                              <p:par>
                                <p:cTn id="21" presetID="3" presetClass="entr" presetSubtype="10" fill="hold" nodeType="after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blinds(horizontal)">
                                      <p:cBhvr>
                                        <p:cTn id="23" dur="500"/>
                                        <p:tgtEl>
                                          <p:spTgt spid="512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blinds(horizontal)">
                                      <p:cBhvr>
                                        <p:cTn id="28" dur="500"/>
                                        <p:tgtEl>
                                          <p:spTgt spid="57"/>
                                        </p:tgtEl>
                                      </p:cBhvr>
                                    </p:animEffect>
                                  </p:childTnLst>
                                </p:cTn>
                              </p:par>
                            </p:childTnLst>
                          </p:cTn>
                        </p:par>
                        <p:par>
                          <p:cTn id="29" fill="hold">
                            <p:stCondLst>
                              <p:cond delay="500"/>
                            </p:stCondLst>
                            <p:childTnLst>
                              <p:par>
                                <p:cTn id="30" presetID="3" presetClass="entr" presetSubtype="1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childTnLst>
                          </p:cTn>
                        </p:par>
                        <p:par>
                          <p:cTn id="33" fill="hold">
                            <p:stCondLst>
                              <p:cond delay="1000"/>
                            </p:stCondLst>
                            <p:childTnLst>
                              <p:par>
                                <p:cTn id="34" presetID="3" presetClass="entr" presetSubtype="10"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linds(horizontal)">
                                      <p:cBhvr>
                                        <p:cTn id="36" dur="500"/>
                                        <p:tgtEl>
                                          <p:spTgt spid="20"/>
                                        </p:tgtEl>
                                      </p:cBhvr>
                                    </p:animEffect>
                                  </p:childTnLst>
                                </p:cTn>
                              </p:par>
                            </p:childTnLst>
                          </p:cTn>
                        </p:par>
                        <p:par>
                          <p:cTn id="37" fill="hold">
                            <p:stCondLst>
                              <p:cond delay="1500"/>
                            </p:stCondLst>
                            <p:childTnLst>
                              <p:par>
                                <p:cTn id="38" presetID="3" presetClass="entr" presetSubtype="1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linds(horizont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childTnLst>
                          </p:cTn>
                        </p:par>
                        <p:par>
                          <p:cTn id="46" fill="hold">
                            <p:stCondLst>
                              <p:cond delay="500"/>
                            </p:stCondLst>
                            <p:childTnLst>
                              <p:par>
                                <p:cTn id="47" presetID="3" presetClass="entr" presetSubtype="10"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linds(horizontal)">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1" grpId="0"/>
      <p:bldP spid="57"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0" y="553354"/>
            <a:ext cx="6629400" cy="437043"/>
          </a:xfrm>
          <a:prstGeom prst="rect">
            <a:avLst/>
          </a:prstGeom>
          <a:solidFill>
            <a:srgbClr val="F04627">
              <a:alpha val="84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r" fontAlgn="base">
              <a:lnSpc>
                <a:spcPct val="80000"/>
              </a:lnSpc>
              <a:spcBef>
                <a:spcPct val="40000"/>
              </a:spcBef>
              <a:spcAft>
                <a:spcPct val="0"/>
              </a:spcAft>
              <a:buClrTx/>
              <a:buSzTx/>
              <a:tabLst/>
            </a:pPr>
            <a:r>
              <a:rPr lang="en-US" sz="2800" dirty="0" smtClean="0">
                <a:solidFill>
                  <a:schemeClr val="bg1"/>
                </a:solidFill>
                <a:latin typeface="VAG Round"/>
              </a:rPr>
              <a:t>Changing strategy according to field realities is essential</a:t>
            </a:r>
          </a:p>
        </p:txBody>
      </p:sp>
      <p:grpSp>
        <p:nvGrpSpPr>
          <p:cNvPr id="7" name="Group 6"/>
          <p:cNvGrpSpPr/>
          <p:nvPr/>
        </p:nvGrpSpPr>
        <p:grpSpPr>
          <a:xfrm>
            <a:off x="-27277" y="6251156"/>
            <a:ext cx="9601200" cy="609600"/>
            <a:chOff x="0" y="6248400"/>
            <a:chExt cx="9601200" cy="609600"/>
          </a:xfrm>
        </p:grpSpPr>
        <p:sp>
          <p:nvSpPr>
            <p:cNvPr id="8" name="Rectangle 7"/>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6629400" y="6324600"/>
              <a:ext cx="2971800" cy="457200"/>
              <a:chOff x="4267200" y="5791200"/>
              <a:chExt cx="2971800" cy="457200"/>
            </a:xfrm>
          </p:grpSpPr>
          <p:grpSp>
            <p:nvGrpSpPr>
              <p:cNvPr id="13" name="Group 5"/>
              <p:cNvGrpSpPr>
                <a:grpSpLocks/>
              </p:cNvGrpSpPr>
              <p:nvPr/>
            </p:nvGrpSpPr>
            <p:grpSpPr bwMode="auto">
              <a:xfrm>
                <a:off x="4495800" y="5791200"/>
                <a:ext cx="2743200" cy="457200"/>
                <a:chOff x="6381" y="10624"/>
                <a:chExt cx="4320" cy="720"/>
              </a:xfrm>
            </p:grpSpPr>
            <p:sp>
              <p:nvSpPr>
                <p:cNvPr id="15"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4" name="Picture 8" descr="flag_2colors"/>
              <p:cNvPicPr>
                <a:picLocks noChangeAspect="1" noChangeArrowheads="1"/>
              </p:cNvPicPr>
              <p:nvPr/>
            </p:nvPicPr>
            <p:blipFill>
              <a:blip r:embed="rId4"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10" name="Picture 3" descr="C:\Users\user\AppData\Local\Microsoft\Windows\Temporary Internet Files\Content.Outlook\EPK7V3C0\ide_logo_hi_res- NEW (2).jpg"/>
            <p:cNvPicPr>
              <a:picLocks noChangeAspect="1" noChangeArrowheads="1"/>
            </p:cNvPicPr>
            <p:nvPr/>
          </p:nvPicPr>
          <p:blipFill>
            <a:blip r:embed="rId5" cstate="print"/>
            <a:srcRect/>
            <a:stretch>
              <a:fillRect/>
            </a:stretch>
          </p:blipFill>
          <p:spPr bwMode="auto">
            <a:xfrm>
              <a:off x="109810" y="6324600"/>
              <a:ext cx="804590" cy="457200"/>
            </a:xfrm>
            <a:prstGeom prst="rect">
              <a:avLst/>
            </a:prstGeom>
            <a:noFill/>
          </p:spPr>
        </p:pic>
        <p:pic>
          <p:nvPicPr>
            <p:cNvPr id="12" name="Picture 11"/>
            <p:cNvPicPr/>
            <p:nvPr/>
          </p:nvPicPr>
          <p:blipFill>
            <a:blip r:embed="rId6" cstate="print"/>
            <a:srcRect l="23958" t="20834" r="24167" b="39166"/>
            <a:stretch>
              <a:fillRect/>
            </a:stretch>
          </p:blipFill>
          <p:spPr bwMode="auto">
            <a:xfrm>
              <a:off x="5562600" y="6315075"/>
              <a:ext cx="914400" cy="542925"/>
            </a:xfrm>
            <a:prstGeom prst="rect">
              <a:avLst/>
            </a:prstGeom>
            <a:noFill/>
          </p:spPr>
        </p:pic>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GB" sz="1800" b="1" dirty="0" smtClean="0"/>
              <a:t>Mid-term </a:t>
            </a:r>
            <a:r>
              <a:rPr lang="en-GB" sz="1800" b="1" dirty="0"/>
              <a:t>Evaluation of the Technology Transfer for Food Security in Asia Programme </a:t>
            </a:r>
          </a:p>
        </p:txBody>
      </p:sp>
      <p:sp>
        <p:nvSpPr>
          <p:cNvPr id="3" name="Content Placeholder 2"/>
          <p:cNvSpPr>
            <a:spLocks noGrp="1"/>
          </p:cNvSpPr>
          <p:nvPr>
            <p:ph idx="1"/>
          </p:nvPr>
        </p:nvSpPr>
        <p:spPr>
          <a:xfrm>
            <a:off x="457200" y="914400"/>
            <a:ext cx="8229600" cy="5211763"/>
          </a:xfrm>
        </p:spPr>
        <p:txBody>
          <a:bodyPr>
            <a:noAutofit/>
          </a:bodyPr>
          <a:lstStyle/>
          <a:p>
            <a:pPr lvl="0"/>
            <a:r>
              <a:rPr lang="en-GB" sz="1600" dirty="0" smtClean="0"/>
              <a:t>Partnerships </a:t>
            </a:r>
            <a:r>
              <a:rPr lang="en-GB" sz="1600" dirty="0"/>
              <a:t>approach (p.27) – ‘</a:t>
            </a:r>
            <a:r>
              <a:rPr lang="en-GB" sz="1600" b="1" i="1" dirty="0"/>
              <a:t>The ANEP project comes closest to the original intention, having a good mix of research and development-oriented partners, and integrating them effectively’</a:t>
            </a:r>
            <a:endParaRPr lang="en-GB" sz="1600" dirty="0"/>
          </a:p>
          <a:p>
            <a:pPr lvl="0"/>
            <a:r>
              <a:rPr lang="en-GB" sz="1600" dirty="0"/>
              <a:t>Use of the most effective organisations (p.28-29) – </a:t>
            </a:r>
            <a:r>
              <a:rPr lang="en-GB" sz="1600" b="1" i="1" dirty="0"/>
              <a:t>‘ANEP is the only action that really appears to be working with a wide range of effective organisations – not only limited to the partner organisations, but also including strong links with private sector organisations from very large multi-million euro agricultural processing and mechanisation companies, through sales networks of agricultural input suppliers, to relatively small traders’.</a:t>
            </a:r>
            <a:endParaRPr lang="en-GB" sz="1600" dirty="0"/>
          </a:p>
          <a:p>
            <a:pPr lvl="0"/>
            <a:r>
              <a:rPr lang="en-GB" sz="1600" dirty="0" smtClean="0"/>
              <a:t>Effectiveness </a:t>
            </a:r>
            <a:r>
              <a:rPr lang="en-GB" sz="1600" dirty="0"/>
              <a:t>and potential from impact (p.33</a:t>
            </a:r>
            <a:r>
              <a:rPr lang="en-GB" sz="1600" dirty="0" smtClean="0"/>
              <a:t>) - </a:t>
            </a:r>
            <a:r>
              <a:rPr lang="en-GB" sz="1600" b="1" i="1" dirty="0" smtClean="0"/>
              <a:t>‘</a:t>
            </a:r>
            <a:r>
              <a:rPr lang="en-GB" sz="1600" b="1" i="1" dirty="0"/>
              <a:t>Effectiveness: The project undertakes a wide range of technology adaptation/ demonstrations and studies the results carefully.  There is a Monitoring and Results Measurement programme which provides regular information including actual costs and returns for the beneficiaries, so firstly it is known already that many technologies are being used successfully and secondly management can respond quickly where issues are identified.  The guiding principle of ANEP is to make markets work for the poor, but it is the only TTFSA action to have developed an urban nutrition programme.  This appears to be a highly effective project.</a:t>
            </a:r>
            <a:endParaRPr lang="en-GB" sz="1600" dirty="0"/>
          </a:p>
          <a:p>
            <a:pPr lvl="0"/>
            <a:r>
              <a:rPr lang="en-GB" sz="1600" b="1" i="1" dirty="0"/>
              <a:t>Impact:  Beneficiary numbers are high, both in Bangladesh and Nepal.  [...] The association with major industries, for instance in supply of agricultural machinery and anticipated soon in the purchase of maize, will lead to wider impact through increased availability/ market demand respectively. </a:t>
            </a:r>
            <a:endParaRPr lang="en-GB" sz="1600" dirty="0"/>
          </a:p>
        </p:txBody>
      </p:sp>
      <p:grpSp>
        <p:nvGrpSpPr>
          <p:cNvPr id="4" name="Group 3"/>
          <p:cNvGrpSpPr/>
          <p:nvPr/>
        </p:nvGrpSpPr>
        <p:grpSpPr>
          <a:xfrm>
            <a:off x="-27277" y="6251156"/>
            <a:ext cx="9601200" cy="609600"/>
            <a:chOff x="0" y="6248400"/>
            <a:chExt cx="9601200" cy="609600"/>
          </a:xfrm>
        </p:grpSpPr>
        <p:sp>
          <p:nvSpPr>
            <p:cNvPr id="5" name="Rectangle 4"/>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6629400" y="6324600"/>
              <a:ext cx="2971800" cy="457200"/>
              <a:chOff x="4267200" y="5791200"/>
              <a:chExt cx="2971800" cy="457200"/>
            </a:xfrm>
          </p:grpSpPr>
          <p:grpSp>
            <p:nvGrpSpPr>
              <p:cNvPr id="9" name="Group 5"/>
              <p:cNvGrpSpPr>
                <a:grpSpLocks/>
              </p:cNvGrpSpPr>
              <p:nvPr/>
            </p:nvGrpSpPr>
            <p:grpSpPr bwMode="auto">
              <a:xfrm>
                <a:off x="4495800" y="5791200"/>
                <a:ext cx="2743200" cy="457200"/>
                <a:chOff x="6381" y="10624"/>
                <a:chExt cx="4320" cy="720"/>
              </a:xfrm>
            </p:grpSpPr>
            <p:sp>
              <p:nvSpPr>
                <p:cNvPr id="11"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0" name="Picture 8" descr="flag_2colors"/>
              <p:cNvPicPr>
                <a:picLocks noChangeAspect="1" noChangeArrowheads="1"/>
              </p:cNvPicPr>
              <p:nvPr/>
            </p:nvPicPr>
            <p:blipFill>
              <a:blip r:embed="rId2"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7" name="Picture 3" descr="C:\Users\user\AppData\Local\Microsoft\Windows\Temporary Internet Files\Content.Outlook\EPK7V3C0\ide_logo_hi_res- NEW (2).jpg"/>
            <p:cNvPicPr>
              <a:picLocks noChangeAspect="1" noChangeArrowheads="1"/>
            </p:cNvPicPr>
            <p:nvPr/>
          </p:nvPicPr>
          <p:blipFill>
            <a:blip r:embed="rId3" cstate="print"/>
            <a:srcRect/>
            <a:stretch>
              <a:fillRect/>
            </a:stretch>
          </p:blipFill>
          <p:spPr bwMode="auto">
            <a:xfrm>
              <a:off x="109810" y="6324600"/>
              <a:ext cx="804590" cy="457200"/>
            </a:xfrm>
            <a:prstGeom prst="rect">
              <a:avLst/>
            </a:prstGeom>
            <a:noFill/>
          </p:spPr>
        </p:pic>
        <p:pic>
          <p:nvPicPr>
            <p:cNvPr id="8" name="Picture 7"/>
            <p:cNvPicPr/>
            <p:nvPr/>
          </p:nvPicPr>
          <p:blipFill>
            <a:blip r:embed="rId4" cstate="print"/>
            <a:srcRect l="23958" t="20834" r="24167" b="39166"/>
            <a:stretch>
              <a:fillRect/>
            </a:stretch>
          </p:blipFill>
          <p:spPr bwMode="auto">
            <a:xfrm>
              <a:off x="5562600" y="6315075"/>
              <a:ext cx="914400" cy="542925"/>
            </a:xfrm>
            <a:prstGeom prst="rect">
              <a:avLst/>
            </a:prstGeom>
            <a:noFill/>
          </p:spPr>
        </p:pic>
      </p:grpSp>
    </p:spTree>
    <p:extLst>
      <p:ext uri="{BB962C8B-B14F-4D97-AF65-F5344CB8AC3E}">
        <p14:creationId xmlns:p14="http://schemas.microsoft.com/office/powerpoint/2010/main" val="4446142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ropbox\IDE Bangladesh\20121008_Bangladesh_6159.jpg"/>
          <p:cNvPicPr>
            <a:picLocks noChangeAspect="1" noChangeArrowheads="1"/>
          </p:cNvPicPr>
          <p:nvPr/>
        </p:nvPicPr>
        <p:blipFill>
          <a:blip r:embed="rId2" cstate="print"/>
          <a:stretch>
            <a:fillRect/>
          </a:stretch>
        </p:blipFill>
        <p:spPr bwMode="auto">
          <a:xfrm>
            <a:off x="0" y="0"/>
            <a:ext cx="9144000" cy="6014900"/>
          </a:xfrm>
          <a:prstGeom prst="rect">
            <a:avLst/>
          </a:prstGeom>
          <a:noFill/>
        </p:spPr>
      </p:pic>
      <p:sp>
        <p:nvSpPr>
          <p:cNvPr id="5" name="Rectangle 4"/>
          <p:cNvSpPr/>
          <p:nvPr/>
        </p:nvSpPr>
        <p:spPr>
          <a:xfrm>
            <a:off x="0" y="4953000"/>
            <a:ext cx="91440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2743200" y="5029200"/>
            <a:ext cx="6324600" cy="1447800"/>
          </a:xfrm>
        </p:spPr>
        <p:txBody>
          <a:bodyPr>
            <a:normAutofit/>
          </a:bodyPr>
          <a:lstStyle/>
          <a:p>
            <a:r>
              <a:rPr lang="en-GB" sz="2700" b="1" dirty="0" smtClean="0">
                <a:latin typeface="VAG Round" pitchFamily="82" charset="0"/>
              </a:rPr>
              <a:t>THANK YOU</a:t>
            </a:r>
            <a:r>
              <a:rPr lang="en-GB" sz="2700" b="1" dirty="0" smtClean="0">
                <a:latin typeface="VAG Round" pitchFamily="82" charset="0"/>
              </a:rPr>
              <a:t/>
            </a:r>
            <a:br>
              <a:rPr lang="en-GB" sz="2700" b="1" dirty="0" smtClean="0">
                <a:latin typeface="VAG Round" pitchFamily="82" charset="0"/>
              </a:rPr>
            </a:br>
            <a:endParaRPr lang="en-GB" sz="2200" dirty="0">
              <a:latin typeface="VAG Round" pitchFamily="82" charset="0"/>
            </a:endParaRPr>
          </a:p>
        </p:txBody>
      </p:sp>
      <p:pic>
        <p:nvPicPr>
          <p:cNvPr id="1027" name="Picture 3" descr="C:\Users\user\AppData\Local\Microsoft\Windows\Temporary Internet Files\Content.Outlook\EPK7V3C0\ide_logo_hi_res- NEW (2).jpg"/>
          <p:cNvPicPr>
            <a:picLocks noChangeAspect="1" noChangeArrowheads="1"/>
          </p:cNvPicPr>
          <p:nvPr/>
        </p:nvPicPr>
        <p:blipFill>
          <a:blip r:embed="rId3" cstate="print"/>
          <a:srcRect/>
          <a:stretch>
            <a:fillRect/>
          </a:stretch>
        </p:blipFill>
        <p:spPr bwMode="auto">
          <a:xfrm>
            <a:off x="914400" y="5105400"/>
            <a:ext cx="1447800" cy="822698"/>
          </a:xfrm>
          <a:prstGeom prst="rect">
            <a:avLst/>
          </a:prstGeom>
          <a:noFill/>
        </p:spPr>
      </p:pic>
      <p:sp>
        <p:nvSpPr>
          <p:cNvPr id="7" name="Title 1"/>
          <p:cNvSpPr txBox="1">
            <a:spLocks/>
          </p:cNvSpPr>
          <p:nvPr/>
        </p:nvSpPr>
        <p:spPr>
          <a:xfrm>
            <a:off x="2819400" y="6324600"/>
            <a:ext cx="6324600" cy="533400"/>
          </a:xfrm>
          <a:prstGeom prst="rect">
            <a:avLst/>
          </a:prstGeom>
        </p:spPr>
        <p:txBody>
          <a:bodyPr vert="horz" lIns="91440" tIns="45720" rIns="91440" bIns="45720" rtlCol="0" anchor="ctr">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2200" dirty="0" smtClean="0">
                <a:latin typeface="VAG Round" pitchFamily="82" charset="0"/>
                <a:ea typeface="+mj-ea"/>
                <a:cs typeface="+mj-cs"/>
              </a:rPr>
              <a:t>EC</a:t>
            </a:r>
            <a:r>
              <a:rPr kumimoji="0" lang="en-US" sz="2200" b="0" u="none" strike="noStrike" kern="1200" cap="none" spc="0" normalizeH="0" baseline="0" noProof="0" dirty="0" smtClean="0">
                <a:ln>
                  <a:noFill/>
                </a:ln>
                <a:solidFill>
                  <a:schemeClr val="tx1"/>
                </a:solidFill>
                <a:effectLst/>
                <a:uLnTx/>
                <a:uFillTx/>
                <a:latin typeface="VAG Round" pitchFamily="82" charset="0"/>
                <a:ea typeface="+mj-ea"/>
                <a:cs typeface="+mj-cs"/>
              </a:rPr>
              <a:t>, Brussels, 22 January, 2014</a:t>
            </a:r>
            <a:endParaRPr kumimoji="0" lang="en-GB" sz="2200" b="0" u="none" strike="noStrike" kern="1200" cap="none" spc="0" normalizeH="0" baseline="0" noProof="0" dirty="0">
              <a:ln>
                <a:noFill/>
              </a:ln>
              <a:solidFill>
                <a:schemeClr val="tx1"/>
              </a:solidFill>
              <a:effectLst/>
              <a:uLnTx/>
              <a:uFillTx/>
              <a:latin typeface="VAG Round" pitchFamily="82" charset="0"/>
              <a:ea typeface="+mj-ea"/>
              <a:cs typeface="+mj-cs"/>
            </a:endParaRPr>
          </a:p>
        </p:txBody>
      </p:sp>
      <p:sp>
        <p:nvSpPr>
          <p:cNvPr id="8" name="Title 1"/>
          <p:cNvSpPr txBox="1">
            <a:spLocks/>
          </p:cNvSpPr>
          <p:nvPr/>
        </p:nvSpPr>
        <p:spPr>
          <a:xfrm>
            <a:off x="7010400" y="4648200"/>
            <a:ext cx="2209800" cy="304800"/>
          </a:xfrm>
          <a:prstGeom prst="rect">
            <a:avLst/>
          </a:prstGeom>
        </p:spPr>
        <p:txBody>
          <a:bodyPr vert="horz" lIns="91440" tIns="45720" rIns="91440" bIns="45720" rtlCol="0" anchor="ctr">
            <a:normAutofit fontScale="97500"/>
          </a:bodyPr>
          <a:lstStyle/>
          <a:p>
            <a:pPr lvl="0" algn="r">
              <a:spcBef>
                <a:spcPct val="0"/>
              </a:spcBef>
            </a:pPr>
            <a:r>
              <a:rPr lang="en-US" sz="1100" dirty="0" smtClean="0">
                <a:solidFill>
                  <a:schemeClr val="bg1"/>
                </a:solidFill>
                <a:latin typeface="VAG Round" pitchFamily="82" charset="0"/>
                <a:ea typeface="+mj-ea"/>
                <a:cs typeface="+mj-cs"/>
              </a:rPr>
              <a:t>Photo credit: iDE/ Allison Joyce</a:t>
            </a:r>
            <a:endParaRPr kumimoji="0" lang="en-GB" sz="1100" b="0" u="none" strike="noStrike" kern="1200" cap="none" spc="0" normalizeH="0" baseline="0" noProof="0" dirty="0">
              <a:ln>
                <a:noFill/>
              </a:ln>
              <a:solidFill>
                <a:schemeClr val="bg1"/>
              </a:solidFill>
              <a:effectLst/>
              <a:uLnTx/>
              <a:uFillTx/>
              <a:latin typeface="VAG Round" pitchFamily="82" charset="0"/>
              <a:ea typeface="+mj-ea"/>
              <a:cs typeface="+mj-cs"/>
            </a:endParaRPr>
          </a:p>
        </p:txBody>
      </p:sp>
    </p:spTree>
    <p:extLst>
      <p:ext uri="{BB962C8B-B14F-4D97-AF65-F5344CB8AC3E}">
        <p14:creationId xmlns:p14="http://schemas.microsoft.com/office/powerpoint/2010/main" val="9742927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12" name="TextBox 11"/>
          <p:cNvSpPr txBox="1"/>
          <p:nvPr/>
        </p:nvSpPr>
        <p:spPr>
          <a:xfrm>
            <a:off x="152400" y="2133600"/>
            <a:ext cx="4267200" cy="4401205"/>
          </a:xfrm>
          <a:prstGeom prst="rect">
            <a:avLst/>
          </a:prstGeom>
          <a:solidFill>
            <a:schemeClr val="bg1">
              <a:alpha val="62000"/>
            </a:schemeClr>
          </a:solidFill>
        </p:spPr>
        <p:txBody>
          <a:bodyPr wrap="square" rtlCol="0">
            <a:spAutoFit/>
          </a:bodyPr>
          <a:lstStyle/>
          <a:p>
            <a:pPr>
              <a:buFont typeface="Arial" pitchFamily="34" charset="0"/>
              <a:buChar char="•"/>
            </a:pPr>
            <a:endParaRPr lang="en-GB" sz="2000" dirty="0" smtClean="0">
              <a:solidFill>
                <a:schemeClr val="bg1"/>
              </a:solidFill>
              <a:latin typeface="Arial" pitchFamily="34" charset="0"/>
              <a:cs typeface="Arial" pitchFamily="34" charset="0"/>
            </a:endParaRPr>
          </a:p>
          <a:p>
            <a:pPr>
              <a:buFont typeface="Arial" pitchFamily="34" charset="0"/>
              <a:buChar char="•"/>
            </a:pPr>
            <a:endParaRPr lang="en-GB" sz="2000" dirty="0" smtClean="0">
              <a:solidFill>
                <a:schemeClr val="bg1"/>
              </a:solidFill>
              <a:latin typeface="Arial" pitchFamily="34" charset="0"/>
              <a:cs typeface="Arial" pitchFamily="34" charset="0"/>
            </a:endParaRPr>
          </a:p>
          <a:p>
            <a:pPr>
              <a:buFont typeface="Arial" pitchFamily="34" charset="0"/>
              <a:buChar char="•"/>
            </a:pPr>
            <a:endParaRPr lang="en-GB" sz="2000" dirty="0" smtClean="0">
              <a:solidFill>
                <a:schemeClr val="bg1"/>
              </a:solidFill>
              <a:latin typeface="Arial" pitchFamily="34" charset="0"/>
              <a:cs typeface="Arial" pitchFamily="34" charset="0"/>
            </a:endParaRPr>
          </a:p>
          <a:p>
            <a:pPr>
              <a:buFont typeface="Arial" pitchFamily="34" charset="0"/>
              <a:buChar char="•"/>
            </a:pPr>
            <a:endParaRPr lang="en-GB" sz="2000" dirty="0" smtClean="0">
              <a:solidFill>
                <a:schemeClr val="bg1"/>
              </a:solidFill>
              <a:latin typeface="Arial" pitchFamily="34" charset="0"/>
              <a:cs typeface="Arial" pitchFamily="34" charset="0"/>
            </a:endParaRPr>
          </a:p>
          <a:p>
            <a:pPr>
              <a:buFont typeface="Arial" pitchFamily="34" charset="0"/>
              <a:buChar char="•"/>
            </a:pPr>
            <a:endParaRPr lang="en-GB" sz="2000" dirty="0" smtClean="0">
              <a:solidFill>
                <a:schemeClr val="bg1"/>
              </a:solidFill>
              <a:latin typeface="Arial" pitchFamily="34" charset="0"/>
              <a:cs typeface="Arial" pitchFamily="34" charset="0"/>
            </a:endParaRPr>
          </a:p>
          <a:p>
            <a:pPr>
              <a:buFont typeface="Arial" pitchFamily="34" charset="0"/>
              <a:buChar char="•"/>
            </a:pPr>
            <a:endParaRPr lang="en-GB" sz="2000" dirty="0" smtClean="0">
              <a:solidFill>
                <a:schemeClr val="bg1"/>
              </a:solidFill>
              <a:latin typeface="Arial" pitchFamily="34" charset="0"/>
              <a:cs typeface="Arial" pitchFamily="34" charset="0"/>
            </a:endParaRPr>
          </a:p>
          <a:p>
            <a:pPr>
              <a:buFont typeface="Arial" pitchFamily="34" charset="0"/>
              <a:buChar char="•"/>
            </a:pPr>
            <a:endParaRPr lang="en-GB" sz="2000" dirty="0" smtClean="0">
              <a:solidFill>
                <a:schemeClr val="bg1"/>
              </a:solidFill>
              <a:latin typeface="Arial" pitchFamily="34" charset="0"/>
              <a:cs typeface="Arial" pitchFamily="34" charset="0"/>
            </a:endParaRPr>
          </a:p>
          <a:p>
            <a:pPr>
              <a:buFont typeface="Arial" pitchFamily="34" charset="0"/>
              <a:buChar char="•"/>
            </a:pPr>
            <a:endParaRPr lang="en-GB" sz="2000" dirty="0" smtClean="0">
              <a:solidFill>
                <a:schemeClr val="bg1"/>
              </a:solidFill>
              <a:latin typeface="Arial" pitchFamily="34" charset="0"/>
              <a:cs typeface="Arial" pitchFamily="34" charset="0"/>
            </a:endParaRPr>
          </a:p>
          <a:p>
            <a:pPr>
              <a:buFont typeface="Arial" pitchFamily="34" charset="0"/>
              <a:buChar char="•"/>
            </a:pPr>
            <a:endParaRPr lang="en-GB" sz="2000" dirty="0" smtClean="0">
              <a:solidFill>
                <a:schemeClr val="bg1"/>
              </a:solidFill>
              <a:latin typeface="Arial" pitchFamily="34" charset="0"/>
              <a:cs typeface="Arial" pitchFamily="34" charset="0"/>
            </a:endParaRPr>
          </a:p>
          <a:p>
            <a:pPr>
              <a:buFont typeface="Arial" pitchFamily="34" charset="0"/>
              <a:buChar char="•"/>
            </a:pPr>
            <a:endParaRPr lang="en-GB" sz="2000" dirty="0" smtClean="0">
              <a:solidFill>
                <a:schemeClr val="bg1"/>
              </a:solidFill>
              <a:latin typeface="Arial" pitchFamily="34" charset="0"/>
              <a:cs typeface="Arial" pitchFamily="34" charset="0"/>
            </a:endParaRPr>
          </a:p>
          <a:p>
            <a:pPr>
              <a:buFont typeface="Arial" pitchFamily="34" charset="0"/>
              <a:buChar char="•"/>
            </a:pPr>
            <a:endParaRPr lang="en-GB" sz="2000" dirty="0" smtClean="0">
              <a:solidFill>
                <a:schemeClr val="bg1"/>
              </a:solidFill>
              <a:latin typeface="Arial" pitchFamily="34" charset="0"/>
              <a:cs typeface="Arial" pitchFamily="34" charset="0"/>
            </a:endParaRPr>
          </a:p>
          <a:p>
            <a:pPr>
              <a:buFont typeface="Arial" pitchFamily="34" charset="0"/>
              <a:buChar char="•"/>
            </a:pPr>
            <a:endParaRPr lang="en-GB" sz="2000" dirty="0" smtClean="0">
              <a:solidFill>
                <a:schemeClr val="bg1"/>
              </a:solidFill>
              <a:latin typeface="Arial" pitchFamily="34" charset="0"/>
              <a:cs typeface="Arial" pitchFamily="34" charset="0"/>
            </a:endParaRPr>
          </a:p>
          <a:p>
            <a:pPr>
              <a:buFont typeface="Arial" pitchFamily="34" charset="0"/>
              <a:buChar char="•"/>
            </a:pPr>
            <a:endParaRPr lang="en-GB" sz="2000" dirty="0" smtClean="0">
              <a:solidFill>
                <a:schemeClr val="bg1"/>
              </a:solidFill>
              <a:latin typeface="Arial" pitchFamily="34" charset="0"/>
              <a:cs typeface="Arial" pitchFamily="34" charset="0"/>
            </a:endParaRPr>
          </a:p>
          <a:p>
            <a:pPr>
              <a:buFont typeface="Arial" pitchFamily="34" charset="0"/>
              <a:buChar char="•"/>
            </a:pPr>
            <a:endParaRPr lang="en-GB" sz="2000" dirty="0" smtClean="0">
              <a:solidFill>
                <a:schemeClr val="bg1"/>
              </a:solidFill>
              <a:latin typeface="Arial" pitchFamily="34" charset="0"/>
              <a:cs typeface="Arial" pitchFamily="34" charset="0"/>
            </a:endParaRPr>
          </a:p>
        </p:txBody>
      </p:sp>
      <p:sp>
        <p:nvSpPr>
          <p:cNvPr id="5" name="TextBox 4"/>
          <p:cNvSpPr txBox="1"/>
          <p:nvPr/>
        </p:nvSpPr>
        <p:spPr>
          <a:xfrm>
            <a:off x="4648200" y="2133600"/>
            <a:ext cx="4161972" cy="3477875"/>
          </a:xfrm>
          <a:prstGeom prst="rect">
            <a:avLst/>
          </a:prstGeom>
          <a:solidFill>
            <a:schemeClr val="tx1">
              <a:alpha val="62000"/>
            </a:schemeClr>
          </a:solidFill>
        </p:spPr>
        <p:txBody>
          <a:bodyPr wrap="square" rtlCol="0">
            <a:spAutoFit/>
          </a:bodyPr>
          <a:lstStyle/>
          <a:p>
            <a:pPr>
              <a:buFont typeface="Arial" pitchFamily="34" charset="0"/>
              <a:buChar char="•"/>
            </a:pPr>
            <a:r>
              <a:rPr lang="en-GB" sz="2000" dirty="0" smtClean="0">
                <a:solidFill>
                  <a:schemeClr val="bg1"/>
                </a:solidFill>
                <a:latin typeface="Arial" pitchFamily="34" charset="0"/>
                <a:cs typeface="Arial" pitchFamily="34" charset="0"/>
              </a:rPr>
              <a:t> Bringing world-class research in agronomy and agro-technologies from the international centres</a:t>
            </a:r>
          </a:p>
          <a:p>
            <a:pPr>
              <a:buFont typeface="Arial" pitchFamily="34" charset="0"/>
              <a:buChar char="•"/>
            </a:pPr>
            <a:r>
              <a:rPr lang="en-GB" sz="2000" dirty="0" smtClean="0">
                <a:solidFill>
                  <a:schemeClr val="bg1"/>
                </a:solidFill>
                <a:latin typeface="Arial" pitchFamily="34" charset="0"/>
                <a:cs typeface="Arial" pitchFamily="34" charset="0"/>
              </a:rPr>
              <a:t> Deploying nutrition education techniques</a:t>
            </a:r>
            <a:endParaRPr lang="en-GB" sz="2000" i="1" dirty="0" smtClean="0">
              <a:solidFill>
                <a:schemeClr val="bg1"/>
              </a:solidFill>
              <a:latin typeface="Arial" pitchFamily="34" charset="0"/>
              <a:cs typeface="Arial" pitchFamily="34" charset="0"/>
            </a:endParaRPr>
          </a:p>
          <a:p>
            <a:pPr>
              <a:buFont typeface="Arial" pitchFamily="34" charset="0"/>
              <a:buChar char="•"/>
            </a:pPr>
            <a:r>
              <a:rPr lang="en-GB" sz="2000" i="1" dirty="0" smtClean="0">
                <a:solidFill>
                  <a:schemeClr val="bg1"/>
                </a:solidFill>
                <a:latin typeface="Arial" pitchFamily="34" charset="0"/>
                <a:cs typeface="Arial" pitchFamily="34" charset="0"/>
              </a:rPr>
              <a:t> </a:t>
            </a:r>
            <a:r>
              <a:rPr lang="en-GB" sz="2000" dirty="0" smtClean="0">
                <a:solidFill>
                  <a:schemeClr val="bg1"/>
                </a:solidFill>
                <a:latin typeface="Arial" pitchFamily="34" charset="0"/>
                <a:cs typeface="Arial" pitchFamily="34" charset="0"/>
              </a:rPr>
              <a:t>Implementing by building the capacity of local organizations</a:t>
            </a:r>
          </a:p>
          <a:p>
            <a:pPr>
              <a:buFont typeface="Arial" pitchFamily="34" charset="0"/>
              <a:buChar char="•"/>
            </a:pPr>
            <a:r>
              <a:rPr lang="en-GB" sz="2000" dirty="0" smtClean="0">
                <a:solidFill>
                  <a:schemeClr val="bg1"/>
                </a:solidFill>
                <a:latin typeface="Arial" pitchFamily="34" charset="0"/>
                <a:cs typeface="Arial" pitchFamily="34" charset="0"/>
              </a:rPr>
              <a:t> Ensuring greater efficiency, effectiveness and sustainability through the market-development approach </a:t>
            </a:r>
          </a:p>
        </p:txBody>
      </p:sp>
      <p:pic>
        <p:nvPicPr>
          <p:cNvPr id="6" name="Picture 5" descr="C:\Users\user\AppData\Local\Microsoft\Windows\Temporary Internet Files\Content.Outlook\EPK7V3C0\WorldFish-Logo-35mm.jpg"/>
          <p:cNvPicPr/>
          <p:nvPr/>
        </p:nvPicPr>
        <p:blipFill>
          <a:blip r:embed="rId4" cstate="print"/>
          <a:srcRect/>
          <a:stretch>
            <a:fillRect/>
          </a:stretch>
        </p:blipFill>
        <p:spPr bwMode="auto">
          <a:xfrm>
            <a:off x="381000" y="3048000"/>
            <a:ext cx="1482652" cy="837360"/>
          </a:xfrm>
          <a:prstGeom prst="rect">
            <a:avLst/>
          </a:prstGeom>
          <a:noFill/>
          <a:ln w="9525">
            <a:noFill/>
            <a:miter lim="800000"/>
            <a:headEnd/>
            <a:tailEnd/>
          </a:ln>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86000"/>
            <a:ext cx="2133600" cy="609600"/>
          </a:xfrm>
          <a:prstGeom prst="rect">
            <a:avLst/>
          </a:prstGeom>
          <a:noFill/>
          <a:ln>
            <a:noFill/>
          </a:ln>
        </p:spPr>
      </p:pic>
      <p:pic>
        <p:nvPicPr>
          <p:cNvPr id="8" name="ece95aa8-5aa2-475c-813a-0f41267486f7" descr="cid:image001.png@01CDE834.D9BB0BF0"/>
          <p:cNvPicPr/>
          <p:nvPr/>
        </p:nvPicPr>
        <p:blipFill>
          <a:blip r:embed="rId6" r:link="rId7" cstate="print"/>
          <a:srcRect/>
          <a:stretch>
            <a:fillRect/>
          </a:stretch>
        </p:blipFill>
        <p:spPr bwMode="auto">
          <a:xfrm>
            <a:off x="1981200" y="3048000"/>
            <a:ext cx="1295400" cy="838200"/>
          </a:xfrm>
          <a:prstGeom prst="rect">
            <a:avLst/>
          </a:prstGeom>
          <a:noFill/>
          <a:ln w="9525">
            <a:noFill/>
            <a:miter lim="800000"/>
            <a:headEnd/>
            <a:tailEnd/>
          </a:ln>
        </p:spPr>
      </p:pic>
      <p:pic>
        <p:nvPicPr>
          <p:cNvPr id="10" name="Picture 9"/>
          <p:cNvPicPr/>
          <p:nvPr/>
        </p:nvPicPr>
        <p:blipFill>
          <a:blip r:embed="rId8">
            <a:extLst>
              <a:ext uri="{28A0092B-C50C-407E-A947-70E740481C1C}">
                <a14:useLocalDpi xmlns:a14="http://schemas.microsoft.com/office/drawing/2010/main" val="0"/>
              </a:ext>
            </a:extLst>
          </a:blip>
          <a:srcRect/>
          <a:stretch>
            <a:fillRect/>
          </a:stretch>
        </p:blipFill>
        <p:spPr bwMode="auto">
          <a:xfrm>
            <a:off x="381000" y="4191000"/>
            <a:ext cx="2895600" cy="609600"/>
          </a:xfrm>
          <a:prstGeom prst="rect">
            <a:avLst/>
          </a:prstGeom>
          <a:noFill/>
          <a:ln>
            <a:noFill/>
          </a:ln>
        </p:spPr>
      </p:pic>
      <p:sp>
        <p:nvSpPr>
          <p:cNvPr id="14" name="Title 2"/>
          <p:cNvSpPr txBox="1">
            <a:spLocks/>
          </p:cNvSpPr>
          <p:nvPr/>
        </p:nvSpPr>
        <p:spPr>
          <a:xfrm>
            <a:off x="-794" y="1447460"/>
            <a:ext cx="9144000" cy="610280"/>
          </a:xfrm>
          <a:prstGeom prst="rect">
            <a:avLst/>
          </a:prstGeom>
          <a:solidFill>
            <a:srgbClr val="C00000">
              <a:alpha val="90000"/>
            </a:srgbClr>
          </a:solidFill>
        </p:spPr>
        <p:txBody>
          <a:bodyPr vert="horz" rtlCol="0" anchor="ctr">
            <a:noAutofit/>
            <a:scene3d>
              <a:camera prst="orthographicFront"/>
              <a:lightRig rig="soft" dir="t"/>
            </a:scene3d>
            <a:sp3d prstMaterial="softEdge">
              <a:bevelT w="25400" h="25400"/>
            </a:sp3d>
          </a:bodyPr>
          <a:lstStyle/>
          <a:p>
            <a:pPr marL="0" marR="0" lvl="0" indent="0" defTabSz="914400" fontAlgn="auto">
              <a:lnSpc>
                <a:spcPct val="100000"/>
              </a:lnSpc>
              <a:spcBef>
                <a:spcPct val="0"/>
              </a:spcBef>
              <a:spcAft>
                <a:spcPts val="0"/>
              </a:spcAft>
              <a:buClrTx/>
              <a:buSzTx/>
              <a:tabLst/>
              <a:defRPr/>
            </a:pPr>
            <a:r>
              <a:rPr lang="en-GB" sz="2400" b="1" dirty="0" smtClean="0">
                <a:solidFill>
                  <a:schemeClr val="bg1"/>
                </a:solidFill>
                <a:latin typeface="VAG Round" pitchFamily="82" charset="0"/>
                <a:ea typeface="+mj-ea"/>
                <a:cs typeface="Arial" pitchFamily="34" charset="0"/>
              </a:rPr>
              <a:t>ANEP is multi-disciplinary</a:t>
            </a:r>
            <a:endParaRPr lang="en-SG" sz="2400" b="1" dirty="0">
              <a:solidFill>
                <a:schemeClr val="bg1"/>
              </a:solidFill>
              <a:latin typeface="VAG Round" pitchFamily="82" charset="0"/>
              <a:ea typeface="+mj-ea"/>
              <a:cs typeface="Arial" pitchFamily="34" charset="0"/>
            </a:endParaRPr>
          </a:p>
        </p:txBody>
      </p:sp>
      <p:pic>
        <p:nvPicPr>
          <p:cNvPr id="15" name="Picture 3" descr="C:\Users\user\AppData\Local\Microsoft\Windows\Temporary Internet Files\Content.Outlook\EPK7V3C0\ide_logo_hi_res- NEW (2).jpg"/>
          <p:cNvPicPr>
            <a:picLocks noChangeAspect="1" noChangeArrowheads="1"/>
          </p:cNvPicPr>
          <p:nvPr/>
        </p:nvPicPr>
        <p:blipFill>
          <a:blip r:embed="rId9" cstate="print"/>
          <a:srcRect/>
          <a:stretch>
            <a:fillRect/>
          </a:stretch>
        </p:blipFill>
        <p:spPr bwMode="auto">
          <a:xfrm>
            <a:off x="1257300" y="5120902"/>
            <a:ext cx="1447800" cy="822698"/>
          </a:xfrm>
          <a:prstGeom prst="rect">
            <a:avLst/>
          </a:prstGeom>
          <a:noFill/>
        </p:spPr>
      </p:pic>
      <p:grpSp>
        <p:nvGrpSpPr>
          <p:cNvPr id="16" name="Group 15"/>
          <p:cNvGrpSpPr/>
          <p:nvPr/>
        </p:nvGrpSpPr>
        <p:grpSpPr>
          <a:xfrm>
            <a:off x="0" y="6248400"/>
            <a:ext cx="9601200" cy="609600"/>
            <a:chOff x="0" y="6248400"/>
            <a:chExt cx="9601200" cy="609600"/>
          </a:xfrm>
        </p:grpSpPr>
        <p:sp>
          <p:nvSpPr>
            <p:cNvPr id="17" name="Rectangle 16"/>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p:cNvGrpSpPr/>
            <p:nvPr/>
          </p:nvGrpSpPr>
          <p:grpSpPr>
            <a:xfrm>
              <a:off x="6629400" y="6324600"/>
              <a:ext cx="2971800" cy="457200"/>
              <a:chOff x="4267200" y="5791200"/>
              <a:chExt cx="2971800" cy="457200"/>
            </a:xfrm>
          </p:grpSpPr>
          <p:grpSp>
            <p:nvGrpSpPr>
              <p:cNvPr id="22" name="Group 5"/>
              <p:cNvGrpSpPr>
                <a:grpSpLocks/>
              </p:cNvGrpSpPr>
              <p:nvPr/>
            </p:nvGrpSpPr>
            <p:grpSpPr bwMode="auto">
              <a:xfrm>
                <a:off x="4495800" y="5791200"/>
                <a:ext cx="2743200" cy="457200"/>
                <a:chOff x="6381" y="10624"/>
                <a:chExt cx="4320" cy="720"/>
              </a:xfrm>
            </p:grpSpPr>
            <p:sp>
              <p:nvSpPr>
                <p:cNvPr id="24"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23" name="Picture 8" descr="flag_2colors"/>
              <p:cNvPicPr>
                <a:picLocks noChangeAspect="1" noChangeArrowheads="1"/>
              </p:cNvPicPr>
              <p:nvPr/>
            </p:nvPicPr>
            <p:blipFill>
              <a:blip r:embed="rId10"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19" name="Picture 3" descr="C:\Users\user\AppData\Local\Microsoft\Windows\Temporary Internet Files\Content.Outlook\EPK7V3C0\ide_logo_hi_res- NEW (2).jpg"/>
            <p:cNvPicPr>
              <a:picLocks noChangeAspect="1" noChangeArrowheads="1"/>
            </p:cNvPicPr>
            <p:nvPr/>
          </p:nvPicPr>
          <p:blipFill>
            <a:blip r:embed="rId11" cstate="print"/>
            <a:srcRect/>
            <a:stretch>
              <a:fillRect/>
            </a:stretch>
          </p:blipFill>
          <p:spPr bwMode="auto">
            <a:xfrm>
              <a:off x="109810" y="6324600"/>
              <a:ext cx="804590" cy="457200"/>
            </a:xfrm>
            <a:prstGeom prst="rect">
              <a:avLst/>
            </a:prstGeom>
            <a:noFill/>
          </p:spPr>
        </p:pic>
        <p:pic>
          <p:nvPicPr>
            <p:cNvPr id="21" name="Picture 20"/>
            <p:cNvPicPr/>
            <p:nvPr/>
          </p:nvPicPr>
          <p:blipFill>
            <a:blip r:embed="rId12" cstate="print"/>
            <a:srcRect l="23958" t="20834" r="24167" b="39166"/>
            <a:stretch>
              <a:fillRect/>
            </a:stretch>
          </p:blipFill>
          <p:spPr bwMode="auto">
            <a:xfrm>
              <a:off x="5562600" y="6315075"/>
              <a:ext cx="914400" cy="542925"/>
            </a:xfrm>
            <a:prstGeom prst="rect">
              <a:avLst/>
            </a:prstGeom>
            <a:noFill/>
          </p:spPr>
        </p:pic>
      </p:grpSp>
      <p:sp>
        <p:nvSpPr>
          <p:cNvPr id="26" name="Title 1"/>
          <p:cNvSpPr txBox="1">
            <a:spLocks/>
          </p:cNvSpPr>
          <p:nvPr/>
        </p:nvSpPr>
        <p:spPr>
          <a:xfrm>
            <a:off x="6934200" y="5943600"/>
            <a:ext cx="2209800" cy="304800"/>
          </a:xfrm>
          <a:prstGeom prst="rect">
            <a:avLst/>
          </a:prstGeom>
        </p:spPr>
        <p:txBody>
          <a:bodyPr vert="horz" lIns="91440" tIns="45720" rIns="91440" bIns="45720" rtlCol="0" anchor="ctr">
            <a:normAutofit fontScale="97500"/>
          </a:bodyPr>
          <a:lstStyle/>
          <a:p>
            <a:pPr lvl="0" algn="r">
              <a:spcBef>
                <a:spcPct val="0"/>
              </a:spcBef>
            </a:pPr>
            <a:r>
              <a:rPr lang="en-US" sz="1100" dirty="0" smtClean="0">
                <a:solidFill>
                  <a:schemeClr val="bg1"/>
                </a:solidFill>
                <a:latin typeface="VAG Round" pitchFamily="82" charset="0"/>
                <a:ea typeface="+mj-ea"/>
                <a:cs typeface="+mj-cs"/>
              </a:rPr>
              <a:t>Photo credit: iDE/ David Graham</a:t>
            </a:r>
            <a:endParaRPr kumimoji="0" lang="en-GB" sz="1100" b="0" u="none" strike="noStrike" kern="1200" cap="none" spc="0" normalizeH="0" baseline="0" noProof="0" dirty="0">
              <a:ln>
                <a:noFill/>
              </a:ln>
              <a:solidFill>
                <a:schemeClr val="bg1"/>
              </a:solidFill>
              <a:effectLst/>
              <a:uLnTx/>
              <a:uFillTx/>
              <a:latin typeface="VAG Round" pitchFamily="82"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linds(horizontal)">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12">
                                            <p:bg/>
                                          </p:spTgt>
                                        </p:tgtEl>
                                        <p:attrNameLst>
                                          <p:attrName>style.visibility</p:attrName>
                                        </p:attrNameLst>
                                      </p:cBhvr>
                                      <p:to>
                                        <p:strVal val="visible"/>
                                      </p:to>
                                    </p:set>
                                    <p:animEffect transition="in" filter="checkerboard(across)">
                                      <p:cBhvr>
                                        <p:cTn id="16" dur="500"/>
                                        <p:tgtEl>
                                          <p:spTgt spid="12">
                                            <p:bg/>
                                          </p:spTgt>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par>
                          <p:cTn id="21" fill="hold">
                            <p:stCondLst>
                              <p:cond delay="1500"/>
                            </p:stCondLst>
                            <p:childTnLst>
                              <p:par>
                                <p:cTn id="22" presetID="3" presetClass="entr" presetSubtype="1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par>
                          <p:cTn id="25" fill="hold">
                            <p:stCondLst>
                              <p:cond delay="2000"/>
                            </p:stCondLst>
                            <p:childTnLst>
                              <p:par>
                                <p:cTn id="26" presetID="3" presetClass="entr" presetSubtype="1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blinds(horizontal)">
                                      <p:cBhvr>
                                        <p:cTn id="33" dur="500"/>
                                        <p:tgtEl>
                                          <p:spTgt spid="5">
                                            <p:txEl>
                                              <p:pRg st="1" end="1"/>
                                            </p:txEl>
                                          </p:spTgt>
                                        </p:tgtEl>
                                      </p:cBhvr>
                                    </p:animEffect>
                                  </p:childTnLst>
                                </p:cTn>
                              </p:par>
                            </p:childTnLst>
                          </p:cTn>
                        </p:par>
                        <p:par>
                          <p:cTn id="34" fill="hold">
                            <p:stCondLst>
                              <p:cond delay="500"/>
                            </p:stCondLst>
                            <p:childTnLst>
                              <p:par>
                                <p:cTn id="35" presetID="3" presetClass="entr" presetSubtype="1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blinds(horizontal)">
                                      <p:cBhvr>
                                        <p:cTn id="42" dur="500"/>
                                        <p:tgtEl>
                                          <p:spTgt spid="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blinds(horizontal)">
                                      <p:cBhvr>
                                        <p:cTn id="47" dur="500"/>
                                        <p:tgtEl>
                                          <p:spTgt spid="5">
                                            <p:txEl>
                                              <p:pRg st="3" end="3"/>
                                            </p:txEl>
                                          </p:spTgt>
                                        </p:tgtEl>
                                      </p:cBhvr>
                                    </p:animEffect>
                                  </p:childTnLst>
                                </p:cTn>
                              </p:par>
                            </p:childTnLst>
                          </p:cTn>
                        </p:par>
                        <p:par>
                          <p:cTn id="48" fill="hold">
                            <p:stCondLst>
                              <p:cond delay="500"/>
                            </p:stCondLst>
                            <p:childTnLst>
                              <p:par>
                                <p:cTn id="49" presetID="3" presetClass="entr" presetSubtype="1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linds(horizont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animBg="1"/>
      <p:bldP spid="5"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752600"/>
            <a:ext cx="6019800" cy="1295400"/>
          </a:xfrm>
          <a:noFill/>
        </p:spPr>
        <p:txBody>
          <a:bodyPr>
            <a:normAutofit/>
          </a:bodyPr>
          <a:lstStyle/>
          <a:p>
            <a:pPr algn="r"/>
            <a:r>
              <a:rPr lang="en-US" sz="4400" b="1" dirty="0" smtClean="0">
                <a:solidFill>
                  <a:srgbClr val="F04627"/>
                </a:solidFill>
                <a:latin typeface="VAG Round"/>
              </a:rPr>
              <a:t>ANEP in Nepal</a:t>
            </a:r>
          </a:p>
          <a:p>
            <a:pPr algn="l"/>
            <a:r>
              <a:rPr lang="en-US" sz="2200" b="1" dirty="0" smtClean="0">
                <a:solidFill>
                  <a:srgbClr val="7F7F7F"/>
                </a:solidFill>
                <a:latin typeface="VAG Round"/>
              </a:rPr>
              <a:t>A market-based </a:t>
            </a:r>
            <a:r>
              <a:rPr lang="en-US" sz="2200" b="1" dirty="0">
                <a:solidFill>
                  <a:srgbClr val="7F7F7F"/>
                </a:solidFill>
                <a:latin typeface="VAG Round"/>
              </a:rPr>
              <a:t>a</a:t>
            </a:r>
            <a:r>
              <a:rPr lang="en-US" sz="2200" b="1" dirty="0" smtClean="0">
                <a:solidFill>
                  <a:srgbClr val="7F7F7F"/>
                </a:solidFill>
                <a:latin typeface="VAG Round"/>
              </a:rPr>
              <a:t>pproach to rural </a:t>
            </a:r>
            <a:r>
              <a:rPr lang="en-US" sz="2200" b="1" dirty="0">
                <a:solidFill>
                  <a:srgbClr val="7F7F7F"/>
                </a:solidFill>
                <a:latin typeface="VAG Round"/>
              </a:rPr>
              <a:t>d</a:t>
            </a:r>
            <a:r>
              <a:rPr lang="en-US" sz="2200" b="1" dirty="0" smtClean="0">
                <a:solidFill>
                  <a:srgbClr val="7F7F7F"/>
                </a:solidFill>
                <a:latin typeface="VAG Round"/>
              </a:rPr>
              <a:t>evelopment</a:t>
            </a:r>
            <a:endParaRPr lang="en-US" sz="2200" b="1" dirty="0">
              <a:solidFill>
                <a:srgbClr val="7F7F7F"/>
              </a:solidFill>
              <a:latin typeface="VAG Round"/>
            </a:endParaRPr>
          </a:p>
        </p:txBody>
      </p:sp>
      <p:grpSp>
        <p:nvGrpSpPr>
          <p:cNvPr id="4" name="Group 3"/>
          <p:cNvGrpSpPr/>
          <p:nvPr/>
        </p:nvGrpSpPr>
        <p:grpSpPr>
          <a:xfrm>
            <a:off x="-27277" y="6251156"/>
            <a:ext cx="9601200" cy="609600"/>
            <a:chOff x="0" y="6248400"/>
            <a:chExt cx="9601200" cy="609600"/>
          </a:xfrm>
        </p:grpSpPr>
        <p:sp>
          <p:nvSpPr>
            <p:cNvPr id="5" name="Rectangle 4"/>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6629400" y="6324600"/>
              <a:ext cx="2971800" cy="457200"/>
              <a:chOff x="4267200" y="5791200"/>
              <a:chExt cx="2971800" cy="457200"/>
            </a:xfrm>
          </p:grpSpPr>
          <p:grpSp>
            <p:nvGrpSpPr>
              <p:cNvPr id="9" name="Group 5"/>
              <p:cNvGrpSpPr>
                <a:grpSpLocks/>
              </p:cNvGrpSpPr>
              <p:nvPr/>
            </p:nvGrpSpPr>
            <p:grpSpPr bwMode="auto">
              <a:xfrm>
                <a:off x="4495800" y="5791200"/>
                <a:ext cx="2743200" cy="457200"/>
                <a:chOff x="6381" y="10624"/>
                <a:chExt cx="4320" cy="720"/>
              </a:xfrm>
            </p:grpSpPr>
            <p:sp>
              <p:nvSpPr>
                <p:cNvPr id="11" name="Text Box 6"/>
                <p:cNvSpPr txBox="1">
                  <a:spLocks noChangeArrowheads="1"/>
                </p:cNvSpPr>
                <p:nvPr/>
              </p:nvSpPr>
              <p:spPr bwMode="auto">
                <a:xfrm>
                  <a:off x="6381" y="10727"/>
                  <a:ext cx="613" cy="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Text Box 7"/>
                <p:cNvSpPr txBox="1">
                  <a:spLocks noChangeArrowheads="1"/>
                </p:cNvSpPr>
                <p:nvPr/>
              </p:nvSpPr>
              <p:spPr bwMode="auto">
                <a:xfrm>
                  <a:off x="7101" y="10624"/>
                  <a:ext cx="3600" cy="720"/>
                </a:xfrm>
                <a:prstGeom prst="rect">
                  <a:avLst/>
                </a:prstGeom>
                <a:noFill/>
                <a:ln w="9525">
                  <a:noFill/>
                  <a:miter lim="800000"/>
                  <a:headEnd/>
                  <a:tailEnd/>
                </a:ln>
              </p:spPr>
              <p:txBody>
                <a:bodyPr vert="horz" wrap="square" lIns="0" tIns="720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This project is funded by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1" i="0" u="none" strike="noStrike" cap="none" normalizeH="0" baseline="0" dirty="0" smtClean="0">
                      <a:ln>
                        <a:noFill/>
                      </a:ln>
                      <a:solidFill>
                        <a:schemeClr val="tx1"/>
                      </a:solidFill>
                      <a:effectLst/>
                      <a:latin typeface="Helvetica" charset="0"/>
                      <a:cs typeface="Arial" pitchFamily="34" charset="0"/>
                    </a:rPr>
                    <a:t>The European Union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0" name="Picture 8" descr="flag_2colors"/>
              <p:cNvPicPr>
                <a:picLocks noChangeAspect="1" noChangeArrowheads="1"/>
              </p:cNvPicPr>
              <p:nvPr/>
            </p:nvPicPr>
            <p:blipFill>
              <a:blip r:embed="rId3" cstate="print">
                <a:lum bright="-12000"/>
              </a:blip>
              <a:srcRect/>
              <a:stretch>
                <a:fillRect/>
              </a:stretch>
            </p:blipFill>
            <p:spPr bwMode="auto">
              <a:xfrm>
                <a:off x="4267200" y="5791200"/>
                <a:ext cx="609600" cy="431181"/>
              </a:xfrm>
              <a:prstGeom prst="rect">
                <a:avLst/>
              </a:prstGeom>
              <a:noFill/>
              <a:ln w="9525">
                <a:noFill/>
                <a:miter lim="800000"/>
                <a:headEnd/>
                <a:tailEnd/>
              </a:ln>
            </p:spPr>
          </p:pic>
        </p:grpSp>
        <p:pic>
          <p:nvPicPr>
            <p:cNvPr id="7" name="Picture 3" descr="C:\Users\user\AppData\Local\Microsoft\Windows\Temporary Internet Files\Content.Outlook\EPK7V3C0\ide_logo_hi_res- NEW (2).jpg"/>
            <p:cNvPicPr>
              <a:picLocks noChangeAspect="1" noChangeArrowheads="1"/>
            </p:cNvPicPr>
            <p:nvPr/>
          </p:nvPicPr>
          <p:blipFill>
            <a:blip r:embed="rId4" cstate="print"/>
            <a:srcRect/>
            <a:stretch>
              <a:fillRect/>
            </a:stretch>
          </p:blipFill>
          <p:spPr bwMode="auto">
            <a:xfrm>
              <a:off x="109810" y="6324600"/>
              <a:ext cx="804590" cy="457200"/>
            </a:xfrm>
            <a:prstGeom prst="rect">
              <a:avLst/>
            </a:prstGeom>
            <a:noFill/>
          </p:spPr>
        </p:pic>
        <p:pic>
          <p:nvPicPr>
            <p:cNvPr id="8" name="Picture 7"/>
            <p:cNvPicPr/>
            <p:nvPr/>
          </p:nvPicPr>
          <p:blipFill>
            <a:blip r:embed="rId5" cstate="print"/>
            <a:srcRect l="23958" t="20834" r="24167" b="39166"/>
            <a:stretch>
              <a:fillRect/>
            </a:stretch>
          </p:blipFill>
          <p:spPr bwMode="auto">
            <a:xfrm>
              <a:off x="5562600" y="6315075"/>
              <a:ext cx="914400" cy="542925"/>
            </a:xfrm>
            <a:prstGeom prst="rect">
              <a:avLst/>
            </a:prstGeom>
            <a:noFill/>
          </p:spPr>
        </p:pic>
      </p:grpSp>
    </p:spTree>
    <p:extLst>
      <p:ext uri="{BB962C8B-B14F-4D97-AF65-F5344CB8AC3E}">
        <p14:creationId xmlns:p14="http://schemas.microsoft.com/office/powerpoint/2010/main" val="37693828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de-uk.smugmug.com/Photos/Nepal/Nepal-Collection-Centres/i-FwRGkX8/0/XL/20120930_Nepal_3557-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77" y="1371600"/>
            <a:ext cx="4760271" cy="284618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0"/>
          <p:cNvSpPr txBox="1">
            <a:spLocks noChangeArrowheads="1"/>
          </p:cNvSpPr>
          <p:nvPr/>
        </p:nvSpPr>
        <p:spPr bwMode="auto">
          <a:xfrm>
            <a:off x="352887" y="152400"/>
            <a:ext cx="7610475" cy="1015663"/>
          </a:xfrm>
          <a:prstGeom prst="rect">
            <a:avLst/>
          </a:prstGeom>
          <a:noFill/>
          <a:ln w="9525">
            <a:noFill/>
            <a:miter lim="800000"/>
            <a:headEnd/>
            <a:tailEnd/>
          </a:ln>
          <a:effectLst/>
        </p:spPr>
        <p:txBody>
          <a:bodyPr>
            <a:spAutoFit/>
          </a:bodyPr>
          <a:lstStyle/>
          <a:p>
            <a:r>
              <a:rPr lang="en-US" sz="6000" b="1" dirty="0" smtClean="0">
                <a:ln w="18415" cmpd="sng">
                  <a:solidFill>
                    <a:srgbClr val="FFFFFF"/>
                  </a:solidFill>
                  <a:prstDash val="solid"/>
                </a:ln>
                <a:solidFill>
                  <a:srgbClr val="F04627"/>
                </a:solidFill>
                <a:latin typeface="VAG Round"/>
              </a:rPr>
              <a:t>Project Components</a:t>
            </a:r>
            <a:endParaRPr lang="en-US" sz="6000" b="1" dirty="0">
              <a:ln w="18415" cmpd="sng">
                <a:solidFill>
                  <a:srgbClr val="FFFFFF"/>
                </a:solidFill>
                <a:prstDash val="solid"/>
              </a:ln>
              <a:solidFill>
                <a:srgbClr val="FFFFFF"/>
              </a:solidFill>
              <a:latin typeface="VAG Round"/>
            </a:endParaRPr>
          </a:p>
        </p:txBody>
      </p:sp>
      <p:pic>
        <p:nvPicPr>
          <p:cNvPr id="2052" name="Picture 4" descr="http://ide-uk.smugmug.com/Photos/Nepal/Nepal-Farming/i-TptvpRN/0/L/20120930_Nepal_3876-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195" y="1346456"/>
            <a:ext cx="4492805" cy="28964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de-uk.smugmug.com/Photos/Bangladesh/Bangladesh-Markets/i-pFfb6zd/0/L/20121008_Bangladesh_5867-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76" y="3781484"/>
            <a:ext cx="4760271" cy="317748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de-uk.smugmug.com/Photos/Nepal/Nepal-Nutrition-Education/i-Qr32wnf/0/L/20121003_Nepal_4800-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1195" y="3818887"/>
            <a:ext cx="4648200" cy="31026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9077" y="3200400"/>
            <a:ext cx="2380136" cy="584775"/>
          </a:xfrm>
          <a:prstGeom prst="rect">
            <a:avLst/>
          </a:prstGeom>
          <a:solidFill>
            <a:srgbClr val="F04627">
              <a:alpha val="84000"/>
            </a:srgbClr>
          </a:solidFill>
          <a:ln>
            <a:noFill/>
          </a:ln>
        </p:spPr>
        <p:txBody>
          <a:bodyPr wrap="square" rtlCol="0">
            <a:spAutoFit/>
          </a:bodyPr>
          <a:lstStyle/>
          <a:p>
            <a:pPr algn="r"/>
            <a:r>
              <a:rPr lang="en-US" sz="3200" b="1" dirty="0" smtClean="0">
                <a:solidFill>
                  <a:schemeClr val="bg1"/>
                </a:solidFill>
                <a:latin typeface="VAG Rounded" pitchFamily="2" charset="0"/>
              </a:rPr>
              <a:t>Vegetables</a:t>
            </a:r>
            <a:endParaRPr lang="en-US" sz="3200" b="1" dirty="0">
              <a:solidFill>
                <a:schemeClr val="bg1"/>
              </a:solidFill>
              <a:latin typeface="VAG Rounded" pitchFamily="2" charset="0"/>
            </a:endParaRPr>
          </a:p>
        </p:txBody>
      </p:sp>
      <p:sp>
        <p:nvSpPr>
          <p:cNvPr id="11" name="TextBox 10"/>
          <p:cNvSpPr txBox="1"/>
          <p:nvPr/>
        </p:nvSpPr>
        <p:spPr>
          <a:xfrm>
            <a:off x="6773294" y="3225225"/>
            <a:ext cx="2380136" cy="584775"/>
          </a:xfrm>
          <a:prstGeom prst="rect">
            <a:avLst/>
          </a:prstGeom>
          <a:solidFill>
            <a:srgbClr val="F04627">
              <a:alpha val="84000"/>
            </a:srgbClr>
          </a:solidFill>
          <a:ln>
            <a:noFill/>
          </a:ln>
        </p:spPr>
        <p:txBody>
          <a:bodyPr wrap="square" rtlCol="0">
            <a:spAutoFit/>
          </a:bodyPr>
          <a:lstStyle/>
          <a:p>
            <a:pPr algn="r"/>
            <a:r>
              <a:rPr lang="en-US" sz="3200" b="1" dirty="0" smtClean="0">
                <a:solidFill>
                  <a:schemeClr val="bg1"/>
                </a:solidFill>
                <a:latin typeface="VAG Rounded" pitchFamily="2" charset="0"/>
              </a:rPr>
              <a:t>Cereals</a:t>
            </a:r>
            <a:endParaRPr lang="en-US" sz="3200" b="1" dirty="0">
              <a:solidFill>
                <a:schemeClr val="bg1"/>
              </a:solidFill>
              <a:latin typeface="VAG Rounded" pitchFamily="2" charset="0"/>
            </a:endParaRPr>
          </a:p>
        </p:txBody>
      </p:sp>
      <p:sp>
        <p:nvSpPr>
          <p:cNvPr id="12" name="TextBox 11"/>
          <p:cNvSpPr txBox="1"/>
          <p:nvPr/>
        </p:nvSpPr>
        <p:spPr>
          <a:xfrm>
            <a:off x="-109078" y="6255028"/>
            <a:ext cx="2380136" cy="584775"/>
          </a:xfrm>
          <a:prstGeom prst="rect">
            <a:avLst/>
          </a:prstGeom>
          <a:solidFill>
            <a:srgbClr val="F04627">
              <a:alpha val="84000"/>
            </a:srgbClr>
          </a:solidFill>
          <a:ln>
            <a:noFill/>
          </a:ln>
        </p:spPr>
        <p:txBody>
          <a:bodyPr wrap="square" rtlCol="0">
            <a:spAutoFit/>
          </a:bodyPr>
          <a:lstStyle/>
          <a:p>
            <a:pPr algn="r"/>
            <a:r>
              <a:rPr lang="en-US" sz="3200" b="1" dirty="0" smtClean="0">
                <a:solidFill>
                  <a:schemeClr val="bg1"/>
                </a:solidFill>
                <a:latin typeface="VAG Rounded" pitchFamily="2" charset="0"/>
              </a:rPr>
              <a:t>Fish</a:t>
            </a:r>
            <a:endParaRPr lang="en-US" sz="3200" b="1" dirty="0">
              <a:solidFill>
                <a:schemeClr val="bg1"/>
              </a:solidFill>
              <a:latin typeface="VAG Rounded" pitchFamily="2" charset="0"/>
            </a:endParaRPr>
          </a:p>
        </p:txBody>
      </p:sp>
      <p:sp>
        <p:nvSpPr>
          <p:cNvPr id="13" name="TextBox 12"/>
          <p:cNvSpPr txBox="1"/>
          <p:nvPr/>
        </p:nvSpPr>
        <p:spPr>
          <a:xfrm>
            <a:off x="6763864" y="6248400"/>
            <a:ext cx="2380136" cy="584775"/>
          </a:xfrm>
          <a:prstGeom prst="rect">
            <a:avLst/>
          </a:prstGeom>
          <a:solidFill>
            <a:srgbClr val="F04627">
              <a:alpha val="84000"/>
            </a:srgbClr>
          </a:solidFill>
          <a:ln>
            <a:noFill/>
          </a:ln>
        </p:spPr>
        <p:txBody>
          <a:bodyPr wrap="square" rtlCol="0">
            <a:spAutoFit/>
          </a:bodyPr>
          <a:lstStyle/>
          <a:p>
            <a:pPr algn="r"/>
            <a:r>
              <a:rPr lang="en-US" sz="3200" b="1" dirty="0" smtClean="0">
                <a:solidFill>
                  <a:schemeClr val="bg1"/>
                </a:solidFill>
                <a:latin typeface="VAG Rounded" pitchFamily="2" charset="0"/>
              </a:rPr>
              <a:t>Nutrition</a:t>
            </a:r>
            <a:endParaRPr lang="en-US" sz="3200" b="1" dirty="0">
              <a:solidFill>
                <a:schemeClr val="bg1"/>
              </a:solidFill>
              <a:latin typeface="VAG Rounded" pitchFamily="2" charset="0"/>
            </a:endParaRPr>
          </a:p>
        </p:txBody>
      </p:sp>
    </p:spTree>
    <p:extLst>
      <p:ext uri="{BB962C8B-B14F-4D97-AF65-F5344CB8AC3E}">
        <p14:creationId xmlns:p14="http://schemas.microsoft.com/office/powerpoint/2010/main" val="180180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GIS Maps\ANEP\ANEP Map no log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8791450" cy="5723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0"/>
          <p:cNvSpPr txBox="1">
            <a:spLocks noChangeArrowheads="1"/>
          </p:cNvSpPr>
          <p:nvPr/>
        </p:nvSpPr>
        <p:spPr bwMode="auto">
          <a:xfrm>
            <a:off x="352887" y="35004"/>
            <a:ext cx="7610475" cy="1107996"/>
          </a:xfrm>
          <a:prstGeom prst="rect">
            <a:avLst/>
          </a:prstGeom>
          <a:noFill/>
          <a:ln w="9525">
            <a:noFill/>
            <a:miter lim="800000"/>
            <a:headEnd/>
            <a:tailEnd/>
          </a:ln>
          <a:effectLst/>
        </p:spPr>
        <p:txBody>
          <a:bodyPr>
            <a:spAutoFit/>
          </a:bodyPr>
          <a:lstStyle/>
          <a:p>
            <a:r>
              <a:rPr lang="en-US" sz="6600" b="1" dirty="0" smtClean="0">
                <a:ln w="18415" cmpd="sng">
                  <a:solidFill>
                    <a:srgbClr val="FFFFFF"/>
                  </a:solidFill>
                  <a:prstDash val="solid"/>
                </a:ln>
                <a:solidFill>
                  <a:srgbClr val="F04627"/>
                </a:solidFill>
                <a:latin typeface="VAG Round"/>
              </a:rPr>
              <a:t>Project Districts</a:t>
            </a:r>
            <a:endParaRPr lang="en-US" sz="6600" b="1" dirty="0">
              <a:ln w="18415" cmpd="sng">
                <a:solidFill>
                  <a:srgbClr val="FFFFFF"/>
                </a:solidFill>
                <a:prstDash val="solid"/>
              </a:ln>
              <a:solidFill>
                <a:srgbClr val="FFFFFF"/>
              </a:solidFill>
              <a:latin typeface="VAG Round"/>
            </a:endParaRPr>
          </a:p>
        </p:txBody>
      </p:sp>
    </p:spTree>
    <p:extLst>
      <p:ext uri="{BB962C8B-B14F-4D97-AF65-F5344CB8AC3E}">
        <p14:creationId xmlns:p14="http://schemas.microsoft.com/office/powerpoint/2010/main" val="355697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5818</TotalTime>
  <Words>2572</Words>
  <Application>Microsoft Office PowerPoint</Application>
  <PresentationFormat>On-screen Show (4:3)</PresentationFormat>
  <Paragraphs>502</Paragraphs>
  <Slides>56</Slides>
  <Notes>52</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Agriculture and Nutrition Extension Project ANEP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Mid-term Evaluation of the Technology Transfer for Food Security in Asia Programme </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ms</cp:lastModifiedBy>
  <cp:revision>371</cp:revision>
  <cp:lastPrinted>2014-01-21T22:41:43Z</cp:lastPrinted>
  <dcterms:created xsi:type="dcterms:W3CDTF">2006-08-16T00:00:00Z</dcterms:created>
  <dcterms:modified xsi:type="dcterms:W3CDTF">2014-01-22T13:04:20Z</dcterms:modified>
</cp:coreProperties>
</file>