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Lst>
  <p:notesMasterIdLst>
    <p:notesMasterId r:id="rId14"/>
  </p:notesMasterIdLst>
  <p:sldIdLst>
    <p:sldId id="256" r:id="rId4"/>
    <p:sldId id="257" r:id="rId5"/>
    <p:sldId id="259" r:id="rId6"/>
    <p:sldId id="258" r:id="rId7"/>
    <p:sldId id="261" r:id="rId8"/>
    <p:sldId id="260" r:id="rId9"/>
    <p:sldId id="263" r:id="rId10"/>
    <p:sldId id="264" r:id="rId11"/>
    <p:sldId id="262" r:id="rId12"/>
    <p:sldId id="265"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80B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80287" autoAdjust="0"/>
  </p:normalViewPr>
  <p:slideViewPr>
    <p:cSldViewPr>
      <p:cViewPr>
        <p:scale>
          <a:sx n="93" d="100"/>
          <a:sy n="93" d="100"/>
        </p:scale>
        <p:origin x="-50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0BE409-4DC4-4825-8205-7C404DF85BEF}" type="datetimeFigureOut">
              <a:rPr lang="fr-FR" smtClean="0"/>
              <a:pPr/>
              <a:t>14/02/2014</a:t>
            </a:fld>
            <a:endParaRPr lang="fr-F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011C8AD-93B1-48BE-B1BA-2ABFCC48FE8E}" type="slidenum">
              <a:rPr lang="fr-FR" smtClean="0"/>
              <a:pPr/>
              <a:t>‹#›</a:t>
            </a:fld>
            <a:endParaRPr lang="fr-FR"/>
          </a:p>
        </p:txBody>
      </p:sp>
    </p:spTree>
    <p:extLst>
      <p:ext uri="{BB962C8B-B14F-4D97-AF65-F5344CB8AC3E}">
        <p14:creationId xmlns:p14="http://schemas.microsoft.com/office/powerpoint/2010/main" val="14229150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en-US" sz="1200" kern="1200" dirty="0" smtClean="0">
                <a:solidFill>
                  <a:schemeClr val="tx1"/>
                </a:solidFill>
                <a:latin typeface="+mn-lt"/>
                <a:ea typeface="+mn-ea"/>
                <a:cs typeface="+mn-cs"/>
              </a:rPr>
              <a:t>Responses from Burkina Faso</a:t>
            </a:r>
            <a:r>
              <a:rPr lang="fr-FR" sz="1200" kern="1200" dirty="0" smtClean="0">
                <a:solidFill>
                  <a:schemeClr val="tx1"/>
                </a:solidFill>
                <a:latin typeface="+mn-lt"/>
                <a:ea typeface="+mn-ea"/>
                <a:cs typeface="+mn-cs"/>
              </a:rPr>
              <a:t>,</a:t>
            </a:r>
            <a:r>
              <a:rPr lang="fr-FR"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Cameroun</a:t>
            </a:r>
            <a:r>
              <a:rPr lang="fr-FR" sz="1200" kern="1200" dirty="0" smtClean="0">
                <a:solidFill>
                  <a:schemeClr val="tx1"/>
                </a:solidFill>
                <a:latin typeface="+mn-lt"/>
                <a:ea typeface="+mn-ea"/>
                <a:cs typeface="+mn-cs"/>
              </a:rPr>
              <a:t>,</a:t>
            </a:r>
            <a:r>
              <a:rPr lang="fr-FR"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Cote d’Ivoire</a:t>
            </a:r>
            <a:r>
              <a:rPr lang="fr-FR" sz="1200" kern="1200" dirty="0" smtClean="0">
                <a:solidFill>
                  <a:schemeClr val="tx1"/>
                </a:solidFill>
                <a:latin typeface="+mn-lt"/>
                <a:ea typeface="+mn-ea"/>
                <a:cs typeface="+mn-cs"/>
              </a:rPr>
              <a:t>,</a:t>
            </a:r>
            <a:r>
              <a:rPr lang="fr-FR"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DRC</a:t>
            </a:r>
            <a:r>
              <a:rPr lang="fr-FR" sz="1200" kern="1200" dirty="0" smtClean="0">
                <a:solidFill>
                  <a:schemeClr val="tx1"/>
                </a:solidFill>
                <a:latin typeface="+mn-lt"/>
                <a:ea typeface="+mn-ea"/>
                <a:cs typeface="+mn-cs"/>
              </a:rPr>
              <a:t>,</a:t>
            </a:r>
            <a:r>
              <a:rPr lang="fr-FR"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Ethiopia</a:t>
            </a:r>
            <a:r>
              <a:rPr lang="fr-FR" sz="1200" kern="1200" dirty="0" smtClean="0">
                <a:solidFill>
                  <a:schemeClr val="tx1"/>
                </a:solidFill>
                <a:latin typeface="+mn-lt"/>
                <a:ea typeface="+mn-ea"/>
                <a:cs typeface="+mn-cs"/>
              </a:rPr>
              <a:t>,</a:t>
            </a:r>
            <a:r>
              <a:rPr lang="fr-FR"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Rwanda</a:t>
            </a:r>
            <a:r>
              <a:rPr lang="fr-FR" sz="1200" kern="1200" dirty="0" smtClean="0">
                <a:solidFill>
                  <a:schemeClr val="tx1"/>
                </a:solidFill>
                <a:latin typeface="+mn-lt"/>
                <a:ea typeface="+mn-ea"/>
                <a:cs typeface="+mn-cs"/>
              </a:rPr>
              <a:t>,</a:t>
            </a:r>
            <a:r>
              <a:rPr lang="fr-FR"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Malawi</a:t>
            </a:r>
            <a:r>
              <a:rPr lang="fr-FR" sz="1200" kern="1200" dirty="0" smtClean="0">
                <a:solidFill>
                  <a:schemeClr val="tx1"/>
                </a:solidFill>
                <a:latin typeface="+mn-lt"/>
                <a:ea typeface="+mn-ea"/>
                <a:cs typeface="+mn-cs"/>
              </a:rPr>
              <a:t>,</a:t>
            </a:r>
            <a:r>
              <a:rPr lang="fr-FR"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Mozambique</a:t>
            </a:r>
            <a:r>
              <a:rPr lang="fr-FR" sz="1200" kern="1200" dirty="0" smtClean="0">
                <a:solidFill>
                  <a:schemeClr val="tx1"/>
                </a:solidFill>
                <a:latin typeface="+mn-lt"/>
                <a:ea typeface="+mn-ea"/>
                <a:cs typeface="+mn-cs"/>
              </a:rPr>
              <a:t>,</a:t>
            </a:r>
            <a:r>
              <a:rPr lang="fr-FR"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Senegal</a:t>
            </a:r>
            <a:r>
              <a:rPr lang="fr-FR" sz="1200" kern="1200" dirty="0" smtClean="0">
                <a:solidFill>
                  <a:schemeClr val="tx1"/>
                </a:solidFill>
                <a:latin typeface="+mn-lt"/>
                <a:ea typeface="+mn-ea"/>
                <a:cs typeface="+mn-cs"/>
              </a:rPr>
              <a:t>,</a:t>
            </a:r>
            <a:r>
              <a:rPr lang="fr-FR"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Tanzania</a:t>
            </a:r>
            <a:r>
              <a:rPr lang="fr-FR" sz="1200" kern="1200" dirty="0" smtClean="0">
                <a:solidFill>
                  <a:schemeClr val="tx1"/>
                </a:solidFill>
                <a:latin typeface="+mn-lt"/>
                <a:ea typeface="+mn-ea"/>
                <a:cs typeface="+mn-cs"/>
              </a:rPr>
              <a:t>,</a:t>
            </a:r>
            <a:r>
              <a:rPr lang="fr-FR"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Togo</a:t>
            </a:r>
            <a:r>
              <a:rPr lang="fr-FR" sz="1200" kern="1200" dirty="0" smtClean="0">
                <a:solidFill>
                  <a:schemeClr val="tx1"/>
                </a:solidFill>
                <a:latin typeface="+mn-lt"/>
                <a:ea typeface="+mn-ea"/>
                <a:cs typeface="+mn-cs"/>
              </a:rPr>
              <a:t>,</a:t>
            </a:r>
            <a:r>
              <a:rPr lang="fr-FR"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Uganda</a:t>
            </a:r>
            <a:r>
              <a:rPr lang="fr-FR" sz="1200" kern="1200" dirty="0" smtClean="0">
                <a:solidFill>
                  <a:schemeClr val="tx1"/>
                </a:solidFill>
                <a:latin typeface="+mn-lt"/>
                <a:ea typeface="+mn-ea"/>
                <a:cs typeface="+mn-cs"/>
              </a:rPr>
              <a:t>,</a:t>
            </a:r>
            <a:r>
              <a:rPr lang="fr-FR"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Zambia</a:t>
            </a:r>
          </a:p>
          <a:p>
            <a:pPr lvl="0"/>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Some</a:t>
            </a:r>
            <a:r>
              <a:rPr lang="en-US" sz="1200" kern="1200" baseline="0" dirty="0" smtClean="0">
                <a:solidFill>
                  <a:schemeClr val="tx1"/>
                </a:solidFill>
                <a:latin typeface="+mn-lt"/>
                <a:ea typeface="+mn-ea"/>
                <a:cs typeface="+mn-cs"/>
              </a:rPr>
              <a:t> questionnaires represent DP view whereas others are shared (opinion expressed can be shared or represent the DP perspective)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latin typeface="+mn-lt"/>
                <a:ea typeface="+mn-ea"/>
                <a:cs typeface="+mn-cs"/>
              </a:rPr>
              <a:t>No time to share this presentation with ADWGs (or DPTT members) so please don’t hesitate to correct me if some of my interpretations don’t reflect faithfully your opinions.</a:t>
            </a:r>
            <a:endParaRPr lang="fr-FR" dirty="0" smtClean="0"/>
          </a:p>
          <a:p>
            <a:pPr lvl="0"/>
            <a:endParaRPr lang="en-US" sz="1200" kern="1200" dirty="0" smtClean="0">
              <a:solidFill>
                <a:schemeClr val="tx1"/>
              </a:solidFill>
              <a:latin typeface="+mn-lt"/>
              <a:ea typeface="+mn-ea"/>
              <a:cs typeface="+mn-cs"/>
            </a:endParaRPr>
          </a:p>
          <a:p>
            <a:pPr lvl="0"/>
            <a:endParaRPr lang="en-US" sz="1200" kern="1200" dirty="0" smtClean="0">
              <a:solidFill>
                <a:schemeClr val="tx1"/>
              </a:solidFill>
              <a:latin typeface="+mn-lt"/>
              <a:ea typeface="+mn-ea"/>
              <a:cs typeface="+mn-cs"/>
            </a:endParaRPr>
          </a:p>
          <a:p>
            <a:pPr lvl="0"/>
            <a:r>
              <a:rPr lang="en-US" sz="1200" u="sng" kern="1200" dirty="0" smtClean="0">
                <a:solidFill>
                  <a:schemeClr val="tx1"/>
                </a:solidFill>
                <a:latin typeface="+mn-lt"/>
                <a:ea typeface="+mn-ea"/>
                <a:cs typeface="+mn-cs"/>
              </a:rPr>
              <a:t>Purpose</a:t>
            </a:r>
            <a:r>
              <a:rPr lang="en-US" sz="1200" kern="1200" dirty="0" smtClean="0">
                <a:solidFill>
                  <a:schemeClr val="tx1"/>
                </a:solidFill>
                <a:latin typeface="+mn-lt"/>
                <a:ea typeface="+mn-ea"/>
                <a:cs typeface="+mn-cs"/>
              </a:rPr>
              <a:t>: to assess the level of mutual accountability related to donor alignment with country programs, donor coordination at the country level and the effectiveness of donor aid to the country.  This includes the status of the country’s commitments that donors require before they can commit to supporting NAIP programs.</a:t>
            </a:r>
          </a:p>
        </p:txBody>
      </p:sp>
      <p:sp>
        <p:nvSpPr>
          <p:cNvPr id="4" name="Slide Number Placeholder 3"/>
          <p:cNvSpPr>
            <a:spLocks noGrp="1"/>
          </p:cNvSpPr>
          <p:nvPr>
            <p:ph type="sldNum" sz="quarter" idx="10"/>
          </p:nvPr>
        </p:nvSpPr>
        <p:spPr/>
        <p:txBody>
          <a:bodyPr/>
          <a:lstStyle/>
          <a:p>
            <a:fld id="{B011C8AD-93B1-48BE-B1BA-2ABFCC48FE8E}" type="slidenum">
              <a:rPr lang="fr-FR" smtClean="0"/>
              <a:pPr/>
              <a:t>1</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FR" dirty="0" err="1" smtClean="0"/>
              <a:t>Many</a:t>
            </a:r>
            <a:r>
              <a:rPr lang="fr-FR" dirty="0" smtClean="0"/>
              <a:t> </a:t>
            </a:r>
            <a:r>
              <a:rPr lang="fr-FR" dirty="0" err="1" smtClean="0"/>
              <a:t>themes</a:t>
            </a:r>
            <a:r>
              <a:rPr lang="fr-FR" dirty="0" smtClean="0"/>
              <a:t> are </a:t>
            </a:r>
            <a:r>
              <a:rPr lang="fr-FR" dirty="0" err="1" smtClean="0"/>
              <a:t>interlinked</a:t>
            </a:r>
            <a:endParaRPr lang="fr-FR" dirty="0" smtClean="0"/>
          </a:p>
          <a:p>
            <a:r>
              <a:rPr lang="fr-FR" dirty="0" err="1" smtClean="0"/>
              <a:t>Some</a:t>
            </a:r>
            <a:r>
              <a:rPr lang="fr-FR" dirty="0" smtClean="0"/>
              <a:t> </a:t>
            </a:r>
            <a:r>
              <a:rPr lang="fr-FR" dirty="0" err="1" smtClean="0"/>
              <a:t>also</a:t>
            </a:r>
            <a:r>
              <a:rPr lang="fr-FR" dirty="0" smtClean="0"/>
              <a:t> came out </a:t>
            </a:r>
            <a:r>
              <a:rPr lang="fr-FR" dirty="0" err="1" smtClean="0"/>
              <a:t>from</a:t>
            </a:r>
            <a:r>
              <a:rPr lang="fr-FR" dirty="0" smtClean="0"/>
              <a:t> CAADP</a:t>
            </a:r>
            <a:r>
              <a:rPr lang="fr-FR" baseline="0" dirty="0" smtClean="0"/>
              <a:t> </a:t>
            </a:r>
            <a:r>
              <a:rPr lang="fr-FR" baseline="0" dirty="0" err="1" smtClean="0"/>
              <a:t>implementation</a:t>
            </a:r>
            <a:r>
              <a:rPr lang="fr-FR" baseline="0" dirty="0" smtClean="0"/>
              <a:t> </a:t>
            </a:r>
            <a:r>
              <a:rPr lang="fr-FR" baseline="0" dirty="0" err="1" smtClean="0"/>
              <a:t>stocktaking</a:t>
            </a:r>
            <a:r>
              <a:rPr lang="fr-FR" baseline="0" dirty="0" smtClean="0"/>
              <a:t> </a:t>
            </a:r>
            <a:r>
              <a:rPr lang="fr-FR" baseline="0" dirty="0" err="1" smtClean="0"/>
              <a:t>exercise</a:t>
            </a:r>
            <a:r>
              <a:rPr lang="fr-FR" baseline="0" dirty="0" smtClean="0"/>
              <a:t> and have been </a:t>
            </a:r>
            <a:r>
              <a:rPr lang="fr-FR" baseline="0" dirty="0" err="1" smtClean="0"/>
              <a:t>mentioned</a:t>
            </a:r>
            <a:r>
              <a:rPr lang="fr-FR" baseline="0" dirty="0" smtClean="0"/>
              <a:t> but not </a:t>
            </a:r>
            <a:r>
              <a:rPr lang="fr-FR" baseline="0" dirty="0" err="1" smtClean="0"/>
              <a:t>developed</a:t>
            </a:r>
            <a:r>
              <a:rPr lang="fr-FR" baseline="0" dirty="0" smtClean="0"/>
              <a:t>.</a:t>
            </a:r>
            <a:endParaRPr lang="fr-FR" dirty="0"/>
          </a:p>
        </p:txBody>
      </p:sp>
      <p:sp>
        <p:nvSpPr>
          <p:cNvPr id="4" name="Slide Number Placeholder 3"/>
          <p:cNvSpPr>
            <a:spLocks noGrp="1"/>
          </p:cNvSpPr>
          <p:nvPr>
            <p:ph type="sldNum" sz="quarter" idx="10"/>
          </p:nvPr>
        </p:nvSpPr>
        <p:spPr/>
        <p:txBody>
          <a:bodyPr/>
          <a:lstStyle/>
          <a:p>
            <a:fld id="{B011C8AD-93B1-48BE-B1BA-2ABFCC48FE8E}" type="slidenum">
              <a:rPr lang="fr-FR" smtClean="0"/>
              <a:pPr/>
              <a:t>2</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FR" dirty="0" smtClean="0"/>
              <a:t>All </a:t>
            </a:r>
            <a:r>
              <a:rPr lang="fr-FR" dirty="0" err="1" smtClean="0"/>
              <a:t>these</a:t>
            </a:r>
            <a:r>
              <a:rPr lang="fr-FR" dirty="0" smtClean="0"/>
              <a:t> </a:t>
            </a:r>
            <a:r>
              <a:rPr lang="fr-FR" dirty="0" err="1" smtClean="0"/>
              <a:t>factors</a:t>
            </a:r>
            <a:r>
              <a:rPr lang="fr-FR" dirty="0" smtClean="0"/>
              <a:t> </a:t>
            </a:r>
            <a:r>
              <a:rPr lang="fr-FR" b="0" dirty="0" err="1" smtClean="0"/>
              <a:t>favour</a:t>
            </a:r>
            <a:r>
              <a:rPr lang="en-US" b="0" baseline="0" dirty="0" smtClean="0">
                <a:solidFill>
                  <a:srgbClr val="380BF5"/>
                </a:solidFill>
              </a:rPr>
              <a:t> d</a:t>
            </a:r>
            <a:r>
              <a:rPr lang="en-US" b="0" dirty="0" smtClean="0">
                <a:solidFill>
                  <a:srgbClr val="380BF5"/>
                </a:solidFill>
              </a:rPr>
              <a:t>onor Alignment, coordination and aid effectiveness (and</a:t>
            </a:r>
            <a:r>
              <a:rPr lang="en-US" b="0" baseline="0" dirty="0" smtClean="0">
                <a:solidFill>
                  <a:srgbClr val="380BF5"/>
                </a:solidFill>
              </a:rPr>
              <a:t> are conducive to mutual accountability).</a:t>
            </a:r>
            <a:endParaRPr lang="en-US" b="0" dirty="0" smtClean="0">
              <a:solidFill>
                <a:srgbClr val="380BF5"/>
              </a:solidFill>
            </a:endParaRPr>
          </a:p>
          <a:p>
            <a:endParaRPr lang="fr-FR" dirty="0" smtClean="0"/>
          </a:p>
          <a:p>
            <a:endParaRPr lang="fr-FR" dirty="0" smtClean="0"/>
          </a:p>
          <a:p>
            <a:r>
              <a:rPr lang="fr-FR" dirty="0" err="1" smtClean="0"/>
              <a:t>These</a:t>
            </a:r>
            <a:r>
              <a:rPr lang="fr-FR" baseline="0" dirty="0" smtClean="0"/>
              <a:t> national </a:t>
            </a:r>
            <a:r>
              <a:rPr lang="fr-FR" baseline="0" dirty="0" err="1" smtClean="0"/>
              <a:t>level</a:t>
            </a:r>
            <a:r>
              <a:rPr lang="fr-FR" baseline="0" dirty="0" smtClean="0"/>
              <a:t> </a:t>
            </a:r>
            <a:r>
              <a:rPr lang="fr-FR" baseline="0" dirty="0" err="1" smtClean="0"/>
              <a:t>remarks</a:t>
            </a:r>
            <a:r>
              <a:rPr lang="fr-FR" baseline="0" dirty="0" smtClean="0"/>
              <a:t> </a:t>
            </a:r>
            <a:r>
              <a:rPr lang="fr-FR" baseline="0" dirty="0" err="1" smtClean="0"/>
              <a:t>dovetail</a:t>
            </a:r>
            <a:r>
              <a:rPr lang="fr-FR" baseline="0" dirty="0" smtClean="0"/>
              <a:t> </a:t>
            </a:r>
            <a:r>
              <a:rPr lang="fr-FR" baseline="0" dirty="0" err="1" smtClean="0"/>
              <a:t>with</a:t>
            </a:r>
            <a:r>
              <a:rPr lang="fr-FR" baseline="0" dirty="0" smtClean="0"/>
              <a:t> efforts </a:t>
            </a:r>
            <a:r>
              <a:rPr lang="fr-FR" baseline="0" dirty="0" err="1" smtClean="0"/>
              <a:t>around</a:t>
            </a:r>
            <a:r>
              <a:rPr lang="fr-FR" dirty="0" smtClean="0"/>
              <a:t> </a:t>
            </a:r>
            <a:r>
              <a:rPr lang="fr-FR" dirty="0" err="1" smtClean="0"/>
              <a:t>partnership</a:t>
            </a:r>
            <a:r>
              <a:rPr lang="fr-FR" dirty="0" smtClean="0"/>
              <a:t> agreement</a:t>
            </a:r>
            <a:r>
              <a:rPr lang="fr-FR" baseline="0" dirty="0" smtClean="0"/>
              <a:t> and </a:t>
            </a:r>
            <a:r>
              <a:rPr lang="fr-FR" dirty="0" err="1" smtClean="0"/>
              <a:t>results</a:t>
            </a:r>
            <a:r>
              <a:rPr lang="fr-FR" dirty="0" smtClean="0"/>
              <a:t> </a:t>
            </a:r>
            <a:r>
              <a:rPr lang="fr-FR" dirty="0" err="1" smtClean="0"/>
              <a:t>framework</a:t>
            </a:r>
            <a:r>
              <a:rPr lang="fr-FR" dirty="0" smtClean="0"/>
              <a:t> </a:t>
            </a:r>
            <a:r>
              <a:rPr lang="fr-FR" dirty="0" err="1" smtClean="0"/>
              <a:t>at</a:t>
            </a:r>
            <a:r>
              <a:rPr lang="fr-FR" dirty="0" smtClean="0"/>
              <a:t> continental </a:t>
            </a:r>
            <a:r>
              <a:rPr lang="fr-FR" dirty="0" err="1" smtClean="0"/>
              <a:t>level</a:t>
            </a:r>
            <a:r>
              <a:rPr lang="fr-FR" dirty="0" smtClean="0"/>
              <a:t>.</a:t>
            </a:r>
            <a:endParaRPr lang="fr-FR" dirty="0"/>
          </a:p>
        </p:txBody>
      </p:sp>
      <p:sp>
        <p:nvSpPr>
          <p:cNvPr id="4" name="Slide Number Placeholder 3"/>
          <p:cNvSpPr>
            <a:spLocks noGrp="1"/>
          </p:cNvSpPr>
          <p:nvPr>
            <p:ph type="sldNum" sz="quarter" idx="10"/>
          </p:nvPr>
        </p:nvSpPr>
        <p:spPr/>
        <p:txBody>
          <a:bodyPr/>
          <a:lstStyle/>
          <a:p>
            <a:fld id="{B011C8AD-93B1-48BE-B1BA-2ABFCC48FE8E}" type="slidenum">
              <a:rPr lang="fr-FR" smtClean="0"/>
              <a:pPr/>
              <a:t>3</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FR" dirty="0" err="1" smtClean="0"/>
              <a:t>FOs</a:t>
            </a:r>
            <a:r>
              <a:rPr lang="fr-FR" dirty="0" smtClean="0"/>
              <a:t>,</a:t>
            </a:r>
            <a:r>
              <a:rPr lang="fr-FR" baseline="0" dirty="0" smtClean="0"/>
              <a:t> </a:t>
            </a:r>
            <a:r>
              <a:rPr lang="fr-FR" baseline="0" dirty="0" err="1" smtClean="0"/>
              <a:t>CSO’s</a:t>
            </a:r>
            <a:r>
              <a:rPr lang="fr-FR" baseline="0" dirty="0" smtClean="0"/>
              <a:t> and </a:t>
            </a:r>
            <a:r>
              <a:rPr lang="fr-FR" baseline="0" dirty="0" err="1" smtClean="0"/>
              <a:t>private</a:t>
            </a:r>
            <a:r>
              <a:rPr lang="fr-FR" baseline="0" dirty="0" smtClean="0"/>
              <a:t> </a:t>
            </a:r>
            <a:r>
              <a:rPr lang="fr-FR" baseline="0" dirty="0" err="1" smtClean="0"/>
              <a:t>sector</a:t>
            </a:r>
            <a:r>
              <a:rPr lang="fr-FR" baseline="0" dirty="0" smtClean="0"/>
              <a:t> not </a:t>
            </a:r>
            <a:r>
              <a:rPr lang="fr-FR" baseline="0" dirty="0" err="1" smtClean="0"/>
              <a:t>always</a:t>
            </a:r>
            <a:r>
              <a:rPr lang="fr-FR" baseline="0" dirty="0" smtClean="0"/>
              <a:t> </a:t>
            </a:r>
            <a:r>
              <a:rPr lang="fr-FR" baseline="0" dirty="0" err="1" smtClean="0"/>
              <a:t>involved</a:t>
            </a:r>
            <a:r>
              <a:rPr lang="fr-FR" baseline="0" dirty="0" smtClean="0"/>
              <a:t>.</a:t>
            </a:r>
            <a:endParaRPr lang="fr-FR" dirty="0"/>
          </a:p>
        </p:txBody>
      </p:sp>
      <p:sp>
        <p:nvSpPr>
          <p:cNvPr id="4" name="Slide Number Placeholder 3"/>
          <p:cNvSpPr>
            <a:spLocks noGrp="1"/>
          </p:cNvSpPr>
          <p:nvPr>
            <p:ph type="sldNum" sz="quarter" idx="10"/>
          </p:nvPr>
        </p:nvSpPr>
        <p:spPr/>
        <p:txBody>
          <a:bodyPr/>
          <a:lstStyle/>
          <a:p>
            <a:fld id="{B011C8AD-93B1-48BE-B1BA-2ABFCC48FE8E}" type="slidenum">
              <a:rPr lang="fr-FR" smtClean="0"/>
              <a:pPr/>
              <a:t>4</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FR" dirty="0" smtClean="0"/>
              <a:t>Link </a:t>
            </a:r>
            <a:r>
              <a:rPr lang="fr-FR" dirty="0" err="1" smtClean="0"/>
              <a:t>with</a:t>
            </a:r>
            <a:r>
              <a:rPr lang="fr-FR" dirty="0" smtClean="0"/>
              <a:t> CAADP as a continental programme </a:t>
            </a:r>
            <a:r>
              <a:rPr lang="fr-FR" dirty="0" err="1" smtClean="0"/>
              <a:t>cae</a:t>
            </a:r>
            <a:r>
              <a:rPr lang="fr-FR" baseline="0" dirty="0" smtClean="0"/>
              <a:t> out as an issue but </a:t>
            </a:r>
            <a:r>
              <a:rPr lang="fr-FR" baseline="0" dirty="0" err="1" smtClean="0"/>
              <a:t>was</a:t>
            </a:r>
            <a:r>
              <a:rPr lang="fr-FR" baseline="0" dirty="0" smtClean="0"/>
              <a:t> </a:t>
            </a:r>
            <a:r>
              <a:rPr lang="fr-FR" baseline="0" dirty="0" err="1" smtClean="0"/>
              <a:t>dealt</a:t>
            </a:r>
            <a:r>
              <a:rPr lang="fr-FR" baseline="0" dirty="0" smtClean="0"/>
              <a:t> </a:t>
            </a:r>
            <a:r>
              <a:rPr lang="fr-FR" baseline="0" dirty="0" err="1" smtClean="0"/>
              <a:t>with</a:t>
            </a:r>
            <a:r>
              <a:rPr lang="fr-FR" baseline="0" dirty="0" smtClean="0"/>
              <a:t> in </a:t>
            </a:r>
            <a:r>
              <a:rPr lang="fr-FR" baseline="0" dirty="0" err="1" smtClean="0"/>
              <a:t>day</a:t>
            </a:r>
            <a:r>
              <a:rPr lang="fr-FR" baseline="0" dirty="0" smtClean="0"/>
              <a:t> 1</a:t>
            </a:r>
            <a:endParaRPr lang="fr-FR" dirty="0"/>
          </a:p>
        </p:txBody>
      </p:sp>
      <p:sp>
        <p:nvSpPr>
          <p:cNvPr id="4" name="Slide Number Placeholder 3"/>
          <p:cNvSpPr>
            <a:spLocks noGrp="1"/>
          </p:cNvSpPr>
          <p:nvPr>
            <p:ph type="sldNum" sz="quarter" idx="10"/>
          </p:nvPr>
        </p:nvSpPr>
        <p:spPr/>
        <p:txBody>
          <a:bodyPr/>
          <a:lstStyle/>
          <a:p>
            <a:fld id="{B011C8AD-93B1-48BE-B1BA-2ABFCC48FE8E}"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r-FR"/>
          </a:p>
        </p:txBody>
      </p:sp>
      <p:sp>
        <p:nvSpPr>
          <p:cNvPr id="4" name="Date Placeholder 3"/>
          <p:cNvSpPr>
            <a:spLocks noGrp="1"/>
          </p:cNvSpPr>
          <p:nvPr>
            <p:ph type="dt" sz="half" idx="10"/>
          </p:nvPr>
        </p:nvSpPr>
        <p:spPr/>
        <p:txBody>
          <a:bodyPr/>
          <a:lstStyle/>
          <a:p>
            <a:fld id="{1D8BD707-D9CF-40AE-B4C6-C98DA3205C09}" type="datetimeFigureOut">
              <a:rPr lang="en-US" smtClean="0"/>
              <a:pPr/>
              <a:t>2/14/2014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1D8BD707-D9CF-40AE-B4C6-C98DA3205C09}" type="datetimeFigureOut">
              <a:rPr lang="en-US" smtClean="0"/>
              <a:pPr/>
              <a:t>2/14/2014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1D8BD707-D9CF-40AE-B4C6-C98DA3205C09}" type="datetimeFigureOut">
              <a:rPr lang="en-US" smtClean="0"/>
              <a:pPr/>
              <a:t>2/14/2014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r-FR"/>
          </a:p>
        </p:txBody>
      </p:sp>
      <p:sp>
        <p:nvSpPr>
          <p:cNvPr id="4" name="Date Placeholder 3"/>
          <p:cNvSpPr>
            <a:spLocks noGrp="1"/>
          </p:cNvSpPr>
          <p:nvPr>
            <p:ph type="dt" sz="half" idx="10"/>
          </p:nvPr>
        </p:nvSpPr>
        <p:spPr/>
        <p:txBody>
          <a:bodyPr/>
          <a:lstStyle/>
          <a:p>
            <a:fld id="{583DA1B8-8E57-4E26-99D5-A2EA8EA2E61B}" type="datetimeFigureOut">
              <a:rPr lang="fr-FR" smtClean="0"/>
              <a:pPr/>
              <a:t>14/02/2014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A3DBB15-F834-4E62-AC3E-97B7B14E9C02}" type="slidenum">
              <a:rPr lang="fr-FR" smtClean="0"/>
              <a:pPr/>
              <a:t>‹#›</a:t>
            </a:fld>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583DA1B8-8E57-4E26-99D5-A2EA8EA2E61B}" type="datetimeFigureOut">
              <a:rPr lang="fr-FR" smtClean="0"/>
              <a:pPr/>
              <a:t>14/02/2014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A3DBB15-F834-4E62-AC3E-97B7B14E9C02}" type="slidenum">
              <a:rPr lang="fr-FR" smtClean="0"/>
              <a:pPr/>
              <a:t>‹#›</a:t>
            </a:fld>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3DA1B8-8E57-4E26-99D5-A2EA8EA2E61B}" type="datetimeFigureOut">
              <a:rPr lang="fr-FR" smtClean="0"/>
              <a:pPr/>
              <a:t>14/02/2014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A3DBB15-F834-4E62-AC3E-97B7B14E9C02}" type="slidenum">
              <a:rPr lang="fr-FR" smtClean="0"/>
              <a:pPr/>
              <a:t>‹#›</a:t>
            </a:fld>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Date Placeholder 4"/>
          <p:cNvSpPr>
            <a:spLocks noGrp="1"/>
          </p:cNvSpPr>
          <p:nvPr>
            <p:ph type="dt" sz="half" idx="10"/>
          </p:nvPr>
        </p:nvSpPr>
        <p:spPr/>
        <p:txBody>
          <a:bodyPr/>
          <a:lstStyle/>
          <a:p>
            <a:fld id="{583DA1B8-8E57-4E26-99D5-A2EA8EA2E61B}" type="datetimeFigureOut">
              <a:rPr lang="fr-FR" smtClean="0"/>
              <a:pPr/>
              <a:t>14/02/2014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A3DBB15-F834-4E62-AC3E-97B7B14E9C02}" type="slidenum">
              <a:rPr lang="fr-FR" smtClean="0"/>
              <a:pPr/>
              <a:t>‹#›</a:t>
            </a:fld>
            <a:endParaRPr lang="fr-F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Date Placeholder 6"/>
          <p:cNvSpPr>
            <a:spLocks noGrp="1"/>
          </p:cNvSpPr>
          <p:nvPr>
            <p:ph type="dt" sz="half" idx="10"/>
          </p:nvPr>
        </p:nvSpPr>
        <p:spPr/>
        <p:txBody>
          <a:bodyPr/>
          <a:lstStyle/>
          <a:p>
            <a:fld id="{583DA1B8-8E57-4E26-99D5-A2EA8EA2E61B}" type="datetimeFigureOut">
              <a:rPr lang="fr-FR" smtClean="0"/>
              <a:pPr/>
              <a:t>14/02/2014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9A3DBB15-F834-4E62-AC3E-97B7B14E9C02}" type="slidenum">
              <a:rPr lang="fr-FR" smtClean="0"/>
              <a:pPr/>
              <a:t>‹#›</a:t>
            </a:fld>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Date Placeholder 2"/>
          <p:cNvSpPr>
            <a:spLocks noGrp="1"/>
          </p:cNvSpPr>
          <p:nvPr>
            <p:ph type="dt" sz="half" idx="10"/>
          </p:nvPr>
        </p:nvSpPr>
        <p:spPr/>
        <p:txBody>
          <a:bodyPr/>
          <a:lstStyle/>
          <a:p>
            <a:fld id="{583DA1B8-8E57-4E26-99D5-A2EA8EA2E61B}" type="datetimeFigureOut">
              <a:rPr lang="fr-FR" smtClean="0"/>
              <a:pPr/>
              <a:t>14/02/2014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9A3DBB15-F834-4E62-AC3E-97B7B14E9C02}" type="slidenum">
              <a:rPr lang="fr-FR" smtClean="0"/>
              <a:pPr/>
              <a:t>‹#›</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3DA1B8-8E57-4E26-99D5-A2EA8EA2E61B}" type="datetimeFigureOut">
              <a:rPr lang="fr-FR" smtClean="0"/>
              <a:pPr/>
              <a:t>14/02/2014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9A3DBB15-F834-4E62-AC3E-97B7B14E9C02}" type="slidenum">
              <a:rPr lang="fr-FR" smtClean="0"/>
              <a:pPr/>
              <a:t>‹#›</a:t>
            </a:fld>
            <a:endParaRPr lang="fr-F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3DA1B8-8E57-4E26-99D5-A2EA8EA2E61B}" type="datetimeFigureOut">
              <a:rPr lang="fr-FR" smtClean="0"/>
              <a:pPr/>
              <a:t>14/02/2014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A3DBB15-F834-4E62-AC3E-97B7B14E9C02}" type="slidenum">
              <a:rPr lang="fr-FR" smtClean="0"/>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1D8BD707-D9CF-40AE-B4C6-C98DA3205C09}" type="datetimeFigureOut">
              <a:rPr lang="en-US" smtClean="0"/>
              <a:pPr/>
              <a:t>2/14/2014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3DA1B8-8E57-4E26-99D5-A2EA8EA2E61B}" type="datetimeFigureOut">
              <a:rPr lang="fr-FR" smtClean="0"/>
              <a:pPr/>
              <a:t>14/02/2014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A3DBB15-F834-4E62-AC3E-97B7B14E9C02}" type="slidenum">
              <a:rPr lang="fr-FR" smtClean="0"/>
              <a:pPr/>
              <a:t>‹#›</a:t>
            </a:fld>
            <a:endParaRPr lang="fr-F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583DA1B8-8E57-4E26-99D5-A2EA8EA2E61B}" type="datetimeFigureOut">
              <a:rPr lang="fr-FR" smtClean="0"/>
              <a:pPr/>
              <a:t>14/02/2014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A3DBB15-F834-4E62-AC3E-97B7B14E9C02}" type="slidenum">
              <a:rPr lang="fr-FR" smtClean="0"/>
              <a:pPr/>
              <a:t>‹#›</a:t>
            </a:fld>
            <a:endParaRPr lang="fr-F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583DA1B8-8E57-4E26-99D5-A2EA8EA2E61B}" type="datetimeFigureOut">
              <a:rPr lang="fr-FR" smtClean="0"/>
              <a:pPr/>
              <a:t>14/02/2014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A3DBB15-F834-4E62-AC3E-97B7B14E9C02}" type="slidenum">
              <a:rPr lang="fr-FR" smtClean="0"/>
              <a:pPr/>
              <a:t>‹#›</a:t>
            </a:fld>
            <a:endParaRPr lang="fr-F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2130425"/>
            <a:ext cx="7772400" cy="1470025"/>
          </a:xfrm>
        </p:spPr>
        <p:txBody>
          <a:bodyPr/>
          <a:lstStyle/>
          <a:p>
            <a:r>
              <a:rPr lang="en-US" b="1" dirty="0" smtClean="0">
                <a:solidFill>
                  <a:srgbClr val="C00000"/>
                </a:solidFill>
              </a:rPr>
              <a:t>Sample of Stocktaking Exercise Replies</a:t>
            </a:r>
            <a:endParaRPr lang="fr-F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r-FR"/>
          </a:p>
        </p:txBody>
      </p:sp>
      <p:sp>
        <p:nvSpPr>
          <p:cNvPr id="4" name="Date Placeholder 3"/>
          <p:cNvSpPr>
            <a:spLocks noGrp="1"/>
          </p:cNvSpPr>
          <p:nvPr>
            <p:ph type="dt" sz="half" idx="10"/>
          </p:nvPr>
        </p:nvSpPr>
        <p:spPr/>
        <p:txBody>
          <a:bodyPr/>
          <a:lstStyle/>
          <a:p>
            <a:fld id="{A5627663-C3B5-418B-9EA0-8C6D86F6E4BD}" type="datetimeFigureOut">
              <a:rPr lang="fr-FR" smtClean="0"/>
              <a:pPr/>
              <a:t>14/02/2014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C34C416-C144-4D05-A725-1B6C283E2CEB}" type="slidenum">
              <a:rPr lang="fr-FR" smtClean="0"/>
              <a:pPr/>
              <a:t>‹#›</a:t>
            </a:fld>
            <a:endParaRPr lang="fr-F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fr-FR" dirty="0"/>
          </a:p>
        </p:txBody>
      </p:sp>
      <p:sp>
        <p:nvSpPr>
          <p:cNvPr id="4" name="Date Placeholder 3"/>
          <p:cNvSpPr>
            <a:spLocks noGrp="1"/>
          </p:cNvSpPr>
          <p:nvPr>
            <p:ph type="dt" sz="half" idx="10"/>
          </p:nvPr>
        </p:nvSpPr>
        <p:spPr/>
        <p:txBody>
          <a:bodyPr/>
          <a:lstStyle/>
          <a:p>
            <a:fld id="{A5627663-C3B5-418B-9EA0-8C6D86F6E4BD}" type="datetimeFigureOut">
              <a:rPr lang="fr-FR" smtClean="0"/>
              <a:pPr/>
              <a:t>14/02/2014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C34C416-C144-4D05-A725-1B6C283E2CEB}" type="slidenum">
              <a:rPr lang="fr-FR" smtClean="0"/>
              <a:pPr/>
              <a:t>‹#›</a:t>
            </a:fld>
            <a:endParaRPr lang="fr-F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5627663-C3B5-418B-9EA0-8C6D86F6E4BD}" type="datetimeFigureOut">
              <a:rPr lang="fr-FR" smtClean="0"/>
              <a:pPr/>
              <a:t>14/02/2014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C34C416-C144-4D05-A725-1B6C283E2CEB}" type="slidenum">
              <a:rPr lang="fr-FR" smtClean="0"/>
              <a:pPr/>
              <a:t>‹#›</a:t>
            </a:fld>
            <a:endParaRPr lang="fr-F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Date Placeholder 4"/>
          <p:cNvSpPr>
            <a:spLocks noGrp="1"/>
          </p:cNvSpPr>
          <p:nvPr>
            <p:ph type="dt" sz="half" idx="10"/>
          </p:nvPr>
        </p:nvSpPr>
        <p:spPr/>
        <p:txBody>
          <a:bodyPr/>
          <a:lstStyle/>
          <a:p>
            <a:fld id="{A5627663-C3B5-418B-9EA0-8C6D86F6E4BD}" type="datetimeFigureOut">
              <a:rPr lang="fr-FR" smtClean="0"/>
              <a:pPr/>
              <a:t>14/02/2014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C34C416-C144-4D05-A725-1B6C283E2CEB}" type="slidenum">
              <a:rPr lang="fr-FR" smtClean="0"/>
              <a:pPr/>
              <a:t>‹#›</a:t>
            </a:fld>
            <a:endParaRPr lang="fr-F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Date Placeholder 6"/>
          <p:cNvSpPr>
            <a:spLocks noGrp="1"/>
          </p:cNvSpPr>
          <p:nvPr>
            <p:ph type="dt" sz="half" idx="10"/>
          </p:nvPr>
        </p:nvSpPr>
        <p:spPr/>
        <p:txBody>
          <a:bodyPr/>
          <a:lstStyle/>
          <a:p>
            <a:fld id="{A5627663-C3B5-418B-9EA0-8C6D86F6E4BD}" type="datetimeFigureOut">
              <a:rPr lang="fr-FR" smtClean="0"/>
              <a:pPr/>
              <a:t>14/02/2014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6C34C416-C144-4D05-A725-1B6C283E2CEB}" type="slidenum">
              <a:rPr lang="fr-FR" smtClean="0"/>
              <a:pPr/>
              <a:t>‹#›</a:t>
            </a:fld>
            <a:endParaRPr lang="fr-F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Date Placeholder 2"/>
          <p:cNvSpPr>
            <a:spLocks noGrp="1"/>
          </p:cNvSpPr>
          <p:nvPr>
            <p:ph type="dt" sz="half" idx="10"/>
          </p:nvPr>
        </p:nvSpPr>
        <p:spPr/>
        <p:txBody>
          <a:bodyPr/>
          <a:lstStyle/>
          <a:p>
            <a:fld id="{A5627663-C3B5-418B-9EA0-8C6D86F6E4BD}" type="datetimeFigureOut">
              <a:rPr lang="fr-FR" smtClean="0"/>
              <a:pPr/>
              <a:t>14/02/2014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6C34C416-C144-4D05-A725-1B6C283E2CEB}" type="slidenum">
              <a:rPr lang="fr-FR" smtClean="0"/>
              <a:pPr/>
              <a:t>‹#›</a:t>
            </a:fld>
            <a:endParaRPr lang="fr-F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627663-C3B5-418B-9EA0-8C6D86F6E4BD}" type="datetimeFigureOut">
              <a:rPr lang="fr-FR" smtClean="0"/>
              <a:pPr/>
              <a:t>14/02/2014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6C34C416-C144-4D05-A725-1B6C283E2CEB}" type="slidenum">
              <a:rPr lang="fr-FR" smtClean="0"/>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627663-C3B5-418B-9EA0-8C6D86F6E4BD}" type="datetimeFigureOut">
              <a:rPr lang="fr-FR" smtClean="0"/>
              <a:pPr/>
              <a:t>14/02/2014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C34C416-C144-4D05-A725-1B6C283E2CEB}" type="slidenum">
              <a:rPr lang="fr-FR" smtClean="0"/>
              <a:pPr/>
              <a:t>‹#›</a:t>
            </a:fld>
            <a:endParaRPr lang="fr-F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627663-C3B5-418B-9EA0-8C6D86F6E4BD}" type="datetimeFigureOut">
              <a:rPr lang="fr-FR" smtClean="0"/>
              <a:pPr/>
              <a:t>14/02/2014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C34C416-C144-4D05-A725-1B6C283E2CEB}" type="slidenum">
              <a:rPr lang="fr-FR" smtClean="0"/>
              <a:pPr/>
              <a:t>‹#›</a:t>
            </a:fld>
            <a:endParaRPr lang="fr-F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A5627663-C3B5-418B-9EA0-8C6D86F6E4BD}" type="datetimeFigureOut">
              <a:rPr lang="fr-FR" smtClean="0"/>
              <a:pPr/>
              <a:t>14/02/2014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C34C416-C144-4D05-A725-1B6C283E2CEB}" type="slidenum">
              <a:rPr lang="fr-FR" smtClean="0"/>
              <a:pPr/>
              <a:t>‹#›</a:t>
            </a:fld>
            <a:endParaRPr lang="fr-F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A5627663-C3B5-418B-9EA0-8C6D86F6E4BD}" type="datetimeFigureOut">
              <a:rPr lang="fr-FR" smtClean="0"/>
              <a:pPr/>
              <a:t>14/02/2014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C34C416-C144-4D05-A725-1B6C283E2CEB}" type="slidenum">
              <a:rPr lang="fr-FR" smtClean="0"/>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Date Placeholder 4"/>
          <p:cNvSpPr>
            <a:spLocks noGrp="1"/>
          </p:cNvSpPr>
          <p:nvPr>
            <p:ph type="dt" sz="half" idx="10"/>
          </p:nvPr>
        </p:nvSpPr>
        <p:spPr/>
        <p:txBody>
          <a:bodyPr/>
          <a:lstStyle/>
          <a:p>
            <a:fld id="{1D8BD707-D9CF-40AE-B4C6-C98DA3205C09}" type="datetimeFigureOut">
              <a:rPr lang="en-US" smtClean="0"/>
              <a:pPr/>
              <a:t>2/14/2014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Date Placeholder 6"/>
          <p:cNvSpPr>
            <a:spLocks noGrp="1"/>
          </p:cNvSpPr>
          <p:nvPr>
            <p:ph type="dt" sz="half" idx="10"/>
          </p:nvPr>
        </p:nvSpPr>
        <p:spPr/>
        <p:txBody>
          <a:bodyPr/>
          <a:lstStyle/>
          <a:p>
            <a:fld id="{1D8BD707-D9CF-40AE-B4C6-C98DA3205C09}" type="datetimeFigureOut">
              <a:rPr lang="en-US" smtClean="0"/>
              <a:pPr/>
              <a:t>2/14/2014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Date Placeholder 2"/>
          <p:cNvSpPr>
            <a:spLocks noGrp="1"/>
          </p:cNvSpPr>
          <p:nvPr>
            <p:ph type="dt" sz="half" idx="10"/>
          </p:nvPr>
        </p:nvSpPr>
        <p:spPr/>
        <p:txBody>
          <a:bodyPr/>
          <a:lstStyle/>
          <a:p>
            <a:fld id="{1D8BD707-D9CF-40AE-B4C6-C98DA3205C09}" type="datetimeFigureOut">
              <a:rPr lang="en-US" smtClean="0"/>
              <a:pPr/>
              <a:t>2/14/2014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fr-F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2/14/2014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fr-F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3DA1B8-8E57-4E26-99D5-A2EA8EA2E61B}" type="datetimeFigureOut">
              <a:rPr lang="fr-FR" smtClean="0"/>
              <a:pPr/>
              <a:t>14/02/2014</a:t>
            </a:fld>
            <a:endParaRPr lang="fr-F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3DBB15-F834-4E62-AC3E-97B7B14E9C02}" type="slidenum">
              <a:rPr lang="fr-FR" smtClean="0"/>
              <a:pPr/>
              <a:t>‹#›</a:t>
            </a:fld>
            <a:endParaRPr lang="fr-F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fr-FR"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fr-F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627663-C3B5-418B-9EA0-8C6D86F6E4BD}" type="datetimeFigureOut">
              <a:rPr lang="fr-FR" smtClean="0"/>
              <a:pPr/>
              <a:t>14/02/2014</a:t>
            </a:fld>
            <a:endParaRPr lang="fr-F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34C416-C144-4D05-A725-1B6C283E2CEB}" type="slidenum">
              <a:rPr lang="fr-FR" smtClean="0"/>
              <a:pPr/>
              <a:t>‹#›</a:t>
            </a:fld>
            <a:endParaRPr lang="fr-F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b="1" dirty="0" smtClean="0">
                <a:solidFill>
                  <a:srgbClr val="C00000"/>
                </a:solidFill>
              </a:rPr>
              <a:t>Sample of Responses to Stocktaking Exercise</a:t>
            </a:r>
            <a:endParaRPr lang="en-GB" dirty="0"/>
          </a:p>
        </p:txBody>
      </p:sp>
      <p:sp>
        <p:nvSpPr>
          <p:cNvPr id="3" name="Subtitle 2"/>
          <p:cNvSpPr>
            <a:spLocks noGrp="1"/>
          </p:cNvSpPr>
          <p:nvPr>
            <p:ph type="subTitle" idx="1"/>
          </p:nvPr>
        </p:nvSpPr>
        <p:spPr/>
        <p:txBody>
          <a:bodyPr>
            <a:normAutofit fontScale="70000" lnSpcReduction="20000"/>
          </a:bodyPr>
          <a:lstStyle/>
          <a:p>
            <a:r>
              <a:rPr lang="en-US" b="1" dirty="0" smtClean="0">
                <a:solidFill>
                  <a:schemeClr val="bg1">
                    <a:lumMod val="50000"/>
                  </a:schemeClr>
                </a:solidFill>
              </a:rPr>
              <a:t>on</a:t>
            </a:r>
          </a:p>
          <a:p>
            <a:r>
              <a:rPr lang="en-US" b="1" dirty="0" smtClean="0">
                <a:solidFill>
                  <a:srgbClr val="380BF5"/>
                </a:solidFill>
              </a:rPr>
              <a:t>Mutual Accountability, </a:t>
            </a:r>
          </a:p>
          <a:p>
            <a:r>
              <a:rPr lang="en-US" b="1" dirty="0" smtClean="0">
                <a:solidFill>
                  <a:srgbClr val="380BF5"/>
                </a:solidFill>
              </a:rPr>
              <a:t>Donor Alignment, Coordination and Aid Effectiveness</a:t>
            </a:r>
          </a:p>
          <a:p>
            <a:endParaRPr lang="en-US" dirty="0" smtClean="0"/>
          </a:p>
          <a:p>
            <a:pPr lvl="1"/>
            <a:r>
              <a:rPr lang="en-US" b="1" dirty="0" smtClean="0"/>
              <a:t>Hubert CATHALA, DPTT Secretariat</a:t>
            </a:r>
          </a:p>
          <a:p>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Link with regional level</a:t>
            </a:r>
            <a:endParaRPr lang="en-GB" dirty="0">
              <a:solidFill>
                <a:srgbClr val="FF0000"/>
              </a:solidFill>
            </a:endParaRPr>
          </a:p>
        </p:txBody>
      </p:sp>
      <p:sp>
        <p:nvSpPr>
          <p:cNvPr id="3" name="Content Placeholder 2"/>
          <p:cNvSpPr>
            <a:spLocks noGrp="1"/>
          </p:cNvSpPr>
          <p:nvPr>
            <p:ph idx="1"/>
          </p:nvPr>
        </p:nvSpPr>
        <p:spPr/>
        <p:txBody>
          <a:bodyPr/>
          <a:lstStyle/>
          <a:p>
            <a:r>
              <a:rPr lang="en-GB" dirty="0" smtClean="0"/>
              <a:t>Not always clear</a:t>
            </a:r>
          </a:p>
          <a:p>
            <a:r>
              <a:rPr lang="en-GB" dirty="0" smtClean="0"/>
              <a:t>Needs more attention</a:t>
            </a:r>
          </a:p>
          <a:p>
            <a:endParaRPr lang="en-GB" dirty="0" smtClean="0"/>
          </a:p>
          <a:p>
            <a:r>
              <a:rPr lang="en-GB" dirty="0" smtClean="0"/>
              <a:t>Example of ECOWAS shows how donors can coordinate at regional level to also align their regional programs on the PRIA.</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Main themes</a:t>
            </a:r>
            <a:endParaRPr lang="en-GB" dirty="0">
              <a:solidFill>
                <a:srgbClr val="FF0000"/>
              </a:solidFill>
            </a:endParaRPr>
          </a:p>
        </p:txBody>
      </p:sp>
      <p:sp>
        <p:nvSpPr>
          <p:cNvPr id="3" name="Content Placeholder 2"/>
          <p:cNvSpPr>
            <a:spLocks noGrp="1"/>
          </p:cNvSpPr>
          <p:nvPr>
            <p:ph idx="1"/>
          </p:nvPr>
        </p:nvSpPr>
        <p:spPr>
          <a:xfrm>
            <a:off x="457200" y="1371600"/>
            <a:ext cx="8229600" cy="5029200"/>
          </a:xfrm>
        </p:spPr>
        <p:txBody>
          <a:bodyPr>
            <a:normAutofit lnSpcReduction="10000"/>
          </a:bodyPr>
          <a:lstStyle/>
          <a:p>
            <a:r>
              <a:rPr lang="en-GB" dirty="0" smtClean="0"/>
              <a:t>Strong leadership and ownership</a:t>
            </a:r>
          </a:p>
          <a:p>
            <a:r>
              <a:rPr lang="en-GB" dirty="0" smtClean="0"/>
              <a:t>Consultation process</a:t>
            </a:r>
          </a:p>
          <a:p>
            <a:r>
              <a:rPr lang="en-GB" dirty="0" smtClean="0"/>
              <a:t>Financing levels and mechanisms</a:t>
            </a:r>
          </a:p>
          <a:p>
            <a:r>
              <a:rPr lang="en-GB" dirty="0" smtClean="0"/>
              <a:t>Availability of quality data</a:t>
            </a:r>
          </a:p>
          <a:p>
            <a:r>
              <a:rPr lang="en-GB" dirty="0" smtClean="0"/>
              <a:t>Holistic approach</a:t>
            </a:r>
          </a:p>
          <a:p>
            <a:r>
              <a:rPr lang="en-GB" dirty="0" smtClean="0"/>
              <a:t>Specific donor constraints</a:t>
            </a:r>
          </a:p>
          <a:p>
            <a:endParaRPr lang="en-GB" dirty="0" smtClean="0"/>
          </a:p>
          <a:p>
            <a:r>
              <a:rPr lang="en-GB" dirty="0" smtClean="0"/>
              <a:t>Private sector</a:t>
            </a:r>
          </a:p>
          <a:p>
            <a:r>
              <a:rPr lang="en-GB" dirty="0" smtClean="0"/>
              <a:t>Link with regional level</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Strong leadership and ownership</a:t>
            </a:r>
            <a:endParaRPr lang="en-GB"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r>
              <a:rPr lang="en-GB" dirty="0" smtClean="0"/>
              <a:t>High level of commitment (by all stakeholders)</a:t>
            </a:r>
          </a:p>
          <a:p>
            <a:r>
              <a:rPr lang="en-GB" dirty="0" smtClean="0"/>
              <a:t>Clear, consistent (&amp; stable) policies, strategies, work plans and budgets</a:t>
            </a:r>
          </a:p>
          <a:p>
            <a:pPr lvl="1"/>
            <a:r>
              <a:rPr lang="en-GB" dirty="0" smtClean="0"/>
              <a:t>Including existence of a NAIP, key performance indicators, good governance</a:t>
            </a:r>
          </a:p>
          <a:p>
            <a:r>
              <a:rPr lang="en-GB" dirty="0" smtClean="0"/>
              <a:t>Cooperation agreements with a clear division of roles and responsibilities</a:t>
            </a:r>
          </a:p>
          <a:p>
            <a:r>
              <a:rPr lang="en-GB" dirty="0" smtClean="0"/>
              <a:t>High institutional capacity and stability of national partners (authorities, FOs, private sector…at national and local level)</a:t>
            </a:r>
          </a:p>
          <a:p>
            <a:endParaRPr lang="fr-FR" dirty="0" smtClean="0"/>
          </a:p>
          <a:p>
            <a:endParaRPr lang="fr-FR" dirty="0" smtClean="0"/>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GB" dirty="0" smtClean="0">
                <a:solidFill>
                  <a:srgbClr val="FF0000"/>
                </a:solidFill>
              </a:rPr>
              <a:t>Consultation process</a:t>
            </a:r>
            <a:endParaRPr lang="en-GB" dirty="0">
              <a:solidFill>
                <a:srgbClr val="FF0000"/>
              </a:solidFill>
            </a:endParaRPr>
          </a:p>
        </p:txBody>
      </p:sp>
      <p:sp>
        <p:nvSpPr>
          <p:cNvPr id="3" name="Content Placeholder 2"/>
          <p:cNvSpPr>
            <a:spLocks noGrp="1"/>
          </p:cNvSpPr>
          <p:nvPr>
            <p:ph idx="1"/>
          </p:nvPr>
        </p:nvSpPr>
        <p:spPr>
          <a:xfrm>
            <a:off x="381000" y="1143000"/>
            <a:ext cx="8229600" cy="5715000"/>
          </a:xfrm>
        </p:spPr>
        <p:txBody>
          <a:bodyPr>
            <a:normAutofit fontScale="70000" lnSpcReduction="20000"/>
          </a:bodyPr>
          <a:lstStyle/>
          <a:p>
            <a:r>
              <a:rPr lang="en-GB" dirty="0" smtClean="0"/>
              <a:t>DPs appreciate strong level of consultation to establish NAIPs</a:t>
            </a:r>
          </a:p>
          <a:p>
            <a:pPr lvl="1"/>
            <a:r>
              <a:rPr lang="en-GB" dirty="0" smtClean="0"/>
              <a:t>Particularly when FOs, CSOs and private sector representatives are also involved</a:t>
            </a:r>
          </a:p>
          <a:p>
            <a:pPr lvl="1">
              <a:buNone/>
            </a:pPr>
            <a:endParaRPr lang="en-GB" dirty="0" smtClean="0"/>
          </a:p>
          <a:p>
            <a:r>
              <a:rPr lang="en-GB" dirty="0" smtClean="0"/>
              <a:t>CAADP implementation structures and mechanisms in place</a:t>
            </a:r>
          </a:p>
          <a:p>
            <a:pPr lvl="1"/>
            <a:r>
              <a:rPr lang="en-GB" dirty="0" smtClean="0"/>
              <a:t>JSRs, technical working groups</a:t>
            </a:r>
            <a:r>
              <a:rPr lang="en-US" dirty="0" smtClean="0"/>
              <a:t> for stakeholders to debate and monitor progress</a:t>
            </a:r>
          </a:p>
          <a:p>
            <a:pPr lvl="1">
              <a:buNone/>
            </a:pPr>
            <a:endParaRPr lang="en-GB" dirty="0" smtClean="0"/>
          </a:p>
          <a:p>
            <a:r>
              <a:rPr lang="en-GB" dirty="0" smtClean="0"/>
              <a:t>DPs organised amongst themselves (particularly efficient when coordinated at high level with national authorities)</a:t>
            </a:r>
          </a:p>
          <a:p>
            <a:pPr lvl="1"/>
            <a:r>
              <a:rPr lang="en-GB" dirty="0" smtClean="0"/>
              <a:t>Efforts expected from donors with respect to sharing future programme identification processes</a:t>
            </a:r>
          </a:p>
          <a:p>
            <a:endParaRPr lang="en-GB" dirty="0" smtClean="0"/>
          </a:p>
          <a:p>
            <a:r>
              <a:rPr lang="en-GB" dirty="0" smtClean="0"/>
              <a:t>Favours programme approach</a:t>
            </a:r>
          </a:p>
          <a:p>
            <a:r>
              <a:rPr lang="en-GB" dirty="0" smtClean="0"/>
              <a:t>Limits bilateral program implementation</a:t>
            </a:r>
          </a:p>
          <a:p>
            <a:r>
              <a:rPr lang="en-GB" dirty="0" smtClean="0"/>
              <a:t>Increases sustainability</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GB" dirty="0" smtClean="0">
                <a:solidFill>
                  <a:srgbClr val="FF0000"/>
                </a:solidFill>
              </a:rPr>
              <a:t>Financing levels and mechanisms</a:t>
            </a:r>
            <a:endParaRPr lang="en-GB" dirty="0">
              <a:solidFill>
                <a:srgbClr val="FF0000"/>
              </a:solidFill>
            </a:endParaRPr>
          </a:p>
        </p:txBody>
      </p:sp>
      <p:sp>
        <p:nvSpPr>
          <p:cNvPr id="3" name="Content Placeholder 2"/>
          <p:cNvSpPr>
            <a:spLocks noGrp="1"/>
          </p:cNvSpPr>
          <p:nvPr>
            <p:ph idx="1"/>
          </p:nvPr>
        </p:nvSpPr>
        <p:spPr>
          <a:xfrm>
            <a:off x="457200" y="1066800"/>
            <a:ext cx="8229600" cy="5791200"/>
          </a:xfrm>
        </p:spPr>
        <p:txBody>
          <a:bodyPr>
            <a:normAutofit fontScale="77500" lnSpcReduction="20000"/>
          </a:bodyPr>
          <a:lstStyle/>
          <a:p>
            <a:r>
              <a:rPr lang="en-GB" dirty="0" smtClean="0"/>
              <a:t>Reaching 10% benchmark</a:t>
            </a:r>
          </a:p>
          <a:p>
            <a:pPr>
              <a:buNone/>
            </a:pPr>
            <a:endParaRPr lang="en-GB" sz="1000" dirty="0" smtClean="0"/>
          </a:p>
          <a:p>
            <a:r>
              <a:rPr lang="en-GB" dirty="0" smtClean="0"/>
              <a:t>Need to better map CAADP support flows (from all stakeholders) and coordinate them</a:t>
            </a:r>
          </a:p>
          <a:p>
            <a:pPr lvl="1"/>
            <a:r>
              <a:rPr lang="en-GB" dirty="0" smtClean="0"/>
              <a:t>Including improved reporting on off budget financing</a:t>
            </a:r>
          </a:p>
          <a:p>
            <a:pPr lvl="1"/>
            <a:r>
              <a:rPr lang="en-GB" dirty="0" smtClean="0"/>
              <a:t>NAIP integration within state budget is appreciated as levels of national investment are not always clear to donors</a:t>
            </a:r>
          </a:p>
          <a:p>
            <a:endParaRPr lang="en-GB" sz="1000" dirty="0" smtClean="0"/>
          </a:p>
          <a:p>
            <a:r>
              <a:rPr lang="en-GB" dirty="0" smtClean="0"/>
              <a:t>Preoccupation about national absorption capacity</a:t>
            </a:r>
          </a:p>
          <a:p>
            <a:endParaRPr lang="en-GB" sz="1000" dirty="0" smtClean="0"/>
          </a:p>
          <a:p>
            <a:r>
              <a:rPr lang="en-GB" dirty="0" smtClean="0"/>
              <a:t>Funding gap must be closed through mutual efforts that reduce dependence on external donors</a:t>
            </a:r>
          </a:p>
          <a:p>
            <a:endParaRPr lang="en-GB" sz="1000" dirty="0" smtClean="0"/>
          </a:p>
          <a:p>
            <a:r>
              <a:rPr lang="en-GB" dirty="0" smtClean="0"/>
              <a:t>Multi donor basket funds (common procedures, reporting, clear responsibility division)</a:t>
            </a:r>
          </a:p>
          <a:p>
            <a:endParaRPr lang="en-GB" sz="1000" dirty="0" smtClean="0"/>
          </a:p>
          <a:p>
            <a:r>
              <a:rPr lang="en-GB" dirty="0" smtClean="0"/>
              <a:t>Private sector financing still limited</a:t>
            </a:r>
          </a:p>
          <a:p>
            <a:endParaRPr lang="en-GB" sz="1100" dirty="0" smtClean="0"/>
          </a:p>
          <a:p>
            <a:r>
              <a:rPr lang="en-GB" dirty="0" smtClean="0"/>
              <a:t>Coordination of disbursement could be improved</a:t>
            </a:r>
            <a:endParaRPr lang="fr-FR" dirty="0" smtClean="0"/>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GB" dirty="0" smtClean="0">
                <a:solidFill>
                  <a:srgbClr val="FF0000"/>
                </a:solidFill>
              </a:rPr>
              <a:t>Availability of quality data</a:t>
            </a:r>
            <a:endParaRPr lang="en-GB" dirty="0">
              <a:solidFill>
                <a:srgbClr val="FF0000"/>
              </a:solidFill>
            </a:endParaRPr>
          </a:p>
        </p:txBody>
      </p:sp>
      <p:sp>
        <p:nvSpPr>
          <p:cNvPr id="3" name="Content Placeholder 2"/>
          <p:cNvSpPr>
            <a:spLocks noGrp="1"/>
          </p:cNvSpPr>
          <p:nvPr>
            <p:ph idx="1"/>
          </p:nvPr>
        </p:nvSpPr>
        <p:spPr>
          <a:xfrm>
            <a:off x="457200" y="1219200"/>
            <a:ext cx="8229600" cy="5410200"/>
          </a:xfrm>
        </p:spPr>
        <p:txBody>
          <a:bodyPr>
            <a:normAutofit fontScale="85000" lnSpcReduction="20000"/>
          </a:bodyPr>
          <a:lstStyle/>
          <a:p>
            <a:r>
              <a:rPr lang="en-GB" dirty="0" smtClean="0"/>
              <a:t>Studies (evidence based planning)</a:t>
            </a:r>
          </a:p>
          <a:p>
            <a:endParaRPr lang="en-GB" sz="1300" dirty="0" smtClean="0"/>
          </a:p>
          <a:p>
            <a:r>
              <a:rPr lang="en-GB" dirty="0" smtClean="0"/>
              <a:t>Regular monitoring and evaluation (and reporting)</a:t>
            </a:r>
          </a:p>
          <a:p>
            <a:pPr lvl="1"/>
            <a:r>
              <a:rPr lang="en-GB" dirty="0" smtClean="0"/>
              <a:t>Needs to be results (not activity) based</a:t>
            </a:r>
          </a:p>
          <a:p>
            <a:pPr>
              <a:buNone/>
            </a:pPr>
            <a:endParaRPr lang="en-GB" sz="1000" dirty="0" smtClean="0"/>
          </a:p>
          <a:p>
            <a:r>
              <a:rPr lang="en-GB" dirty="0" smtClean="0"/>
              <a:t>Inter institutional  or </a:t>
            </a:r>
            <a:r>
              <a:rPr lang="en-GB" dirty="0" err="1" smtClean="0"/>
              <a:t>sectoral</a:t>
            </a:r>
            <a:r>
              <a:rPr lang="en-GB" dirty="0" smtClean="0"/>
              <a:t> information sharing (between donors and national authorities)</a:t>
            </a:r>
          </a:p>
          <a:p>
            <a:pPr>
              <a:buNone/>
            </a:pPr>
            <a:endParaRPr lang="en-GB" sz="1000" dirty="0" smtClean="0"/>
          </a:p>
          <a:p>
            <a:r>
              <a:rPr lang="en-GB" dirty="0" smtClean="0"/>
              <a:t>National (and harmonised) data collection systems</a:t>
            </a:r>
          </a:p>
          <a:p>
            <a:endParaRPr lang="en-GB" dirty="0" smtClean="0"/>
          </a:p>
          <a:p>
            <a:endParaRPr lang="en-GB" dirty="0" smtClean="0"/>
          </a:p>
          <a:p>
            <a:r>
              <a:rPr lang="en-GB" dirty="0" smtClean="0"/>
              <a:t>In all these areas significant progress can be made</a:t>
            </a:r>
          </a:p>
          <a:p>
            <a:pPr>
              <a:buNone/>
            </a:pPr>
            <a:endParaRPr lang="en-GB" sz="1000" dirty="0" smtClean="0"/>
          </a:p>
          <a:p>
            <a:r>
              <a:rPr lang="en-GB" dirty="0" smtClean="0"/>
              <a:t>SAKSS nodes are a positive step forward</a:t>
            </a:r>
          </a:p>
          <a:p>
            <a:pPr>
              <a:buNone/>
            </a:pPr>
            <a:endParaRPr lang="en-GB" sz="1000" dirty="0" smtClean="0"/>
          </a:p>
          <a:p>
            <a:r>
              <a:rPr lang="en-GB" dirty="0" smtClean="0"/>
              <a:t>National investments in data gathering is limited</a:t>
            </a:r>
          </a:p>
          <a:p>
            <a:pPr>
              <a:buNone/>
            </a:pPr>
            <a:endParaRPr lang="fr-FR"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GB" dirty="0" smtClean="0">
                <a:solidFill>
                  <a:srgbClr val="FF0000"/>
                </a:solidFill>
              </a:rPr>
              <a:t>Holistic approach</a:t>
            </a:r>
            <a:endParaRPr lang="en-GB" dirty="0">
              <a:solidFill>
                <a:srgbClr val="FF0000"/>
              </a:solidFill>
            </a:endParaRPr>
          </a:p>
        </p:txBody>
      </p:sp>
      <p:sp>
        <p:nvSpPr>
          <p:cNvPr id="3" name="Content Placeholder 2"/>
          <p:cNvSpPr>
            <a:spLocks noGrp="1"/>
          </p:cNvSpPr>
          <p:nvPr>
            <p:ph idx="1"/>
          </p:nvPr>
        </p:nvSpPr>
        <p:spPr/>
        <p:txBody>
          <a:bodyPr>
            <a:normAutofit fontScale="85000" lnSpcReduction="20000"/>
          </a:bodyPr>
          <a:lstStyle/>
          <a:p>
            <a:r>
              <a:rPr lang="en-GB" dirty="0" smtClean="0"/>
              <a:t>Cross ministerial consultation and planning</a:t>
            </a:r>
          </a:p>
          <a:p>
            <a:endParaRPr lang="en-GB" sz="900" dirty="0" smtClean="0"/>
          </a:p>
          <a:p>
            <a:r>
              <a:rPr lang="en-GB" dirty="0" smtClean="0"/>
              <a:t>Multi </a:t>
            </a:r>
            <a:r>
              <a:rPr lang="en-GB" dirty="0" err="1" smtClean="0"/>
              <a:t>sectoral</a:t>
            </a:r>
            <a:r>
              <a:rPr lang="en-GB" dirty="0" smtClean="0"/>
              <a:t> coordination</a:t>
            </a:r>
          </a:p>
          <a:p>
            <a:pPr lvl="1"/>
            <a:r>
              <a:rPr lang="en-US" dirty="0" smtClean="0"/>
              <a:t>Infrastructure (roads, stores…) are identified as having impact</a:t>
            </a:r>
            <a:endParaRPr lang="en-GB" dirty="0" smtClean="0"/>
          </a:p>
          <a:p>
            <a:endParaRPr lang="en-US" sz="900" dirty="0" smtClean="0"/>
          </a:p>
          <a:p>
            <a:r>
              <a:rPr lang="en-US" dirty="0" smtClean="0"/>
              <a:t>Multidisciplinary teams are an element of success</a:t>
            </a:r>
          </a:p>
          <a:p>
            <a:endParaRPr lang="en-US" sz="900" dirty="0" smtClean="0"/>
          </a:p>
          <a:p>
            <a:r>
              <a:rPr lang="en-US" dirty="0" smtClean="0"/>
              <a:t>Project approach remains too widespread</a:t>
            </a:r>
          </a:p>
          <a:p>
            <a:endParaRPr lang="en-US" sz="1000" dirty="0" smtClean="0"/>
          </a:p>
          <a:p>
            <a:r>
              <a:rPr lang="en-US" dirty="0" smtClean="0"/>
              <a:t>Tendency to focus on production and trade without livelihoods approach (nutrition, resilience…)</a:t>
            </a:r>
          </a:p>
          <a:p>
            <a:endParaRPr lang="en-US" sz="1000" dirty="0" smtClean="0"/>
          </a:p>
          <a:p>
            <a:r>
              <a:rPr lang="en-US" dirty="0" smtClean="0"/>
              <a:t>Commercial dimension of smallholder agriculture can be overlooked</a:t>
            </a:r>
          </a:p>
          <a:p>
            <a:pPr>
              <a:buNone/>
            </a:pPr>
            <a:endParaRPr 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1143000"/>
          </a:xfrm>
        </p:spPr>
        <p:txBody>
          <a:bodyPr/>
          <a:lstStyle/>
          <a:p>
            <a:r>
              <a:rPr lang="en-GB" dirty="0" smtClean="0">
                <a:solidFill>
                  <a:srgbClr val="FF0000"/>
                </a:solidFill>
              </a:rPr>
              <a:t>Specific donor constraints</a:t>
            </a:r>
            <a:endParaRPr lang="en-GB" dirty="0">
              <a:solidFill>
                <a:srgbClr val="FF0000"/>
              </a:solidFill>
            </a:endParaRPr>
          </a:p>
        </p:txBody>
      </p:sp>
      <p:sp>
        <p:nvSpPr>
          <p:cNvPr id="3" name="Content Placeholder 2"/>
          <p:cNvSpPr>
            <a:spLocks noGrp="1"/>
          </p:cNvSpPr>
          <p:nvPr>
            <p:ph idx="1"/>
          </p:nvPr>
        </p:nvSpPr>
        <p:spPr>
          <a:xfrm>
            <a:off x="381000" y="1143000"/>
            <a:ext cx="8229600" cy="5486400"/>
          </a:xfrm>
        </p:spPr>
        <p:txBody>
          <a:bodyPr>
            <a:normAutofit fontScale="70000" lnSpcReduction="20000"/>
          </a:bodyPr>
          <a:lstStyle/>
          <a:p>
            <a:r>
              <a:rPr lang="en-GB" dirty="0" smtClean="0"/>
              <a:t>Rigidity and specificity of donor procedures (Limits joint programmes)</a:t>
            </a:r>
          </a:p>
          <a:p>
            <a:endParaRPr lang="en-GB" sz="1300" dirty="0" smtClean="0"/>
          </a:p>
          <a:p>
            <a:r>
              <a:rPr lang="en-US" dirty="0" smtClean="0"/>
              <a:t>Different DP approaches / donor “sovereignty”</a:t>
            </a:r>
          </a:p>
          <a:p>
            <a:pPr lvl="1"/>
            <a:r>
              <a:rPr lang="en-US" dirty="0" smtClean="0"/>
              <a:t>Competing donor initiatives  and parallel “bilateral financing” remain unfortunate realities</a:t>
            </a:r>
          </a:p>
          <a:p>
            <a:endParaRPr lang="en-GB" sz="1100" dirty="0" smtClean="0"/>
          </a:p>
          <a:p>
            <a:endParaRPr lang="en-GB" sz="1100" dirty="0" smtClean="0"/>
          </a:p>
          <a:p>
            <a:r>
              <a:rPr lang="en-GB" dirty="0" smtClean="0"/>
              <a:t>Short financing cycles (not conducive to long term programming)</a:t>
            </a:r>
          </a:p>
          <a:p>
            <a:pPr>
              <a:buNone/>
            </a:pPr>
            <a:endParaRPr lang="en-GB" sz="1100" dirty="0" smtClean="0"/>
          </a:p>
          <a:p>
            <a:r>
              <a:rPr lang="en-US" dirty="0" smtClean="0"/>
              <a:t>Inability or reluctance of donors to provide unequivocal commitment to their investment plans</a:t>
            </a:r>
          </a:p>
          <a:p>
            <a:pPr>
              <a:buNone/>
            </a:pPr>
            <a:endParaRPr lang="en-GB" sz="1100" dirty="0" smtClean="0"/>
          </a:p>
          <a:p>
            <a:r>
              <a:rPr lang="en-US" dirty="0" smtClean="0"/>
              <a:t>International programs coordinated at headquarters difficult to monitor and coordinate with at country level</a:t>
            </a:r>
          </a:p>
          <a:p>
            <a:pPr>
              <a:buNone/>
            </a:pPr>
            <a:endParaRPr lang="en-US" sz="1100" dirty="0" smtClean="0"/>
          </a:p>
          <a:p>
            <a:r>
              <a:rPr lang="en-US" dirty="0" smtClean="0"/>
              <a:t>Doubts about engagement and partnership regarding specific issues (trade…) </a:t>
            </a:r>
          </a:p>
          <a:p>
            <a:pPr>
              <a:buNone/>
            </a:pPr>
            <a:endParaRPr lang="en-US" sz="1100" dirty="0" smtClean="0"/>
          </a:p>
          <a:p>
            <a:r>
              <a:rPr lang="en-US" dirty="0" smtClean="0"/>
              <a:t>Donor coordination limited by available time / staff</a:t>
            </a:r>
          </a:p>
          <a:p>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Private sector</a:t>
            </a:r>
            <a:endParaRPr lang="en-GB" dirty="0">
              <a:solidFill>
                <a:srgbClr val="FF0000"/>
              </a:solidFill>
            </a:endParaRPr>
          </a:p>
        </p:txBody>
      </p:sp>
      <p:sp>
        <p:nvSpPr>
          <p:cNvPr id="3" name="Content Placeholder 2"/>
          <p:cNvSpPr>
            <a:spLocks noGrp="1"/>
          </p:cNvSpPr>
          <p:nvPr>
            <p:ph idx="1"/>
          </p:nvPr>
        </p:nvSpPr>
        <p:spPr/>
        <p:txBody>
          <a:bodyPr/>
          <a:lstStyle/>
          <a:p>
            <a:r>
              <a:rPr lang="en-GB" dirty="0" smtClean="0"/>
              <a:t>Improved business environment (tax policy…)</a:t>
            </a:r>
          </a:p>
          <a:p>
            <a:r>
              <a:rPr lang="en-GB" dirty="0" smtClean="0"/>
              <a:t>Land policy reforms</a:t>
            </a:r>
          </a:p>
          <a:p>
            <a:r>
              <a:rPr lang="en-GB" dirty="0" smtClean="0"/>
              <a:t>Access to credit is limited</a:t>
            </a:r>
          </a:p>
          <a:p>
            <a:r>
              <a:rPr lang="en-GB" dirty="0" smtClean="0"/>
              <a:t>Level of inclusiveness / socio economical drive of private sector investments is a concern</a:t>
            </a:r>
            <a:endParaRPr lang="en-GB"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304</TotalTime>
  <Words>794</Words>
  <Application>Microsoft Office PowerPoint</Application>
  <PresentationFormat>On-screen Show (4:3)</PresentationFormat>
  <Paragraphs>128</Paragraphs>
  <Slides>10</Slides>
  <Notes>5</Notes>
  <HiddenSlides>0</HiddenSlides>
  <MMClips>0</MMClips>
  <ScaleCrop>false</ScaleCrop>
  <HeadingPairs>
    <vt:vector size="4" baseType="variant">
      <vt:variant>
        <vt:lpstr>Theme</vt:lpstr>
      </vt:variant>
      <vt:variant>
        <vt:i4>3</vt:i4>
      </vt:variant>
      <vt:variant>
        <vt:lpstr>Slide Titles</vt:lpstr>
      </vt:variant>
      <vt:variant>
        <vt:i4>10</vt:i4>
      </vt:variant>
    </vt:vector>
  </HeadingPairs>
  <TitlesOfParts>
    <vt:vector size="13" baseType="lpstr">
      <vt:lpstr>Office Theme</vt:lpstr>
      <vt:lpstr>Custom Design</vt:lpstr>
      <vt:lpstr>1_Custom Design</vt:lpstr>
      <vt:lpstr>Sample of Responses to Stocktaking Exercise</vt:lpstr>
      <vt:lpstr>Main themes</vt:lpstr>
      <vt:lpstr>Strong leadership and ownership</vt:lpstr>
      <vt:lpstr>Consultation process</vt:lpstr>
      <vt:lpstr>Financing levels and mechanisms</vt:lpstr>
      <vt:lpstr>Availability of quality data</vt:lpstr>
      <vt:lpstr>Holistic approach</vt:lpstr>
      <vt:lpstr>Specific donor constraints</vt:lpstr>
      <vt:lpstr>Private sector</vt:lpstr>
      <vt:lpstr>Link with regional level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Hubert</dc:creator>
  <cp:lastModifiedBy>NOVAK Marie Hélène (DEVCO)</cp:lastModifiedBy>
  <cp:revision>117</cp:revision>
  <dcterms:created xsi:type="dcterms:W3CDTF">2006-08-16T00:00:00Z</dcterms:created>
  <dcterms:modified xsi:type="dcterms:W3CDTF">2014-02-14T10:25:53Z</dcterms:modified>
</cp:coreProperties>
</file>