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66" r:id="rId2"/>
    <p:sldId id="281" r:id="rId3"/>
    <p:sldId id="282" r:id="rId4"/>
    <p:sldId id="283" r:id="rId5"/>
    <p:sldId id="267" r:id="rId6"/>
    <p:sldId id="269" r:id="rId7"/>
    <p:sldId id="284" r:id="rId8"/>
    <p:sldId id="285" r:id="rId9"/>
    <p:sldId id="286" r:id="rId10"/>
    <p:sldId id="268" r:id="rId11"/>
    <p:sldId id="258" r:id="rId12"/>
    <p:sldId id="259" r:id="rId13"/>
    <p:sldId id="270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7" r:id="rId23"/>
  </p:sldIdLst>
  <p:sldSz cx="9144000" cy="6858000" type="screen4x3"/>
  <p:notesSz cx="6858000" cy="9144000"/>
  <p:defaultTextStyle>
    <a:defPPr>
      <a:defRPr lang="oc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432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oc-F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BC50-D890-49CB-9751-4288F92DFDC7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oc-F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oc-F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CA8A8-101F-472C-BE5E-13E45244A172}" type="slidenum">
              <a:rPr lang="oc-FR" smtClean="0"/>
              <a:pPr/>
              <a:t>‹nº›</a:t>
            </a:fld>
            <a:endParaRPr lang="oc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8A143-710A-4CBC-8913-C177EF78EFEE}" type="slidenum">
              <a:rPr lang="pt-PT"/>
              <a:pPr/>
              <a:t>1</a:t>
            </a:fld>
            <a:endParaRPr lang="pt-PT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CA8A8-101F-472C-BE5E-13E45244A172}" type="slidenum">
              <a:rPr lang="oc-FR" smtClean="0"/>
              <a:pPr/>
              <a:t>20</a:t>
            </a:fld>
            <a:endParaRPr lang="oc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CA8A8-101F-472C-BE5E-13E45244A172}" type="slidenum">
              <a:rPr lang="oc-FR" smtClean="0"/>
              <a:pPr/>
              <a:t>21</a:t>
            </a:fld>
            <a:endParaRPr lang="oc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B9112E-017C-4564-BD58-9FA594B49054}" type="slidenum">
              <a:rPr lang="fr-FR"/>
              <a:pPr/>
              <a:t>22</a:t>
            </a:fld>
            <a:endParaRPr lang="fr-F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1805F-8383-4887-8654-E99C3C887E9E}" type="slidenum">
              <a:rPr lang="pt-PT"/>
              <a:pPr/>
              <a:t>2</a:t>
            </a:fld>
            <a:endParaRPr lang="pt-PT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E8E824-DA5E-4DE7-909E-46CFAF04ACF4}" type="slidenum">
              <a:rPr lang="pt-PT"/>
              <a:pPr/>
              <a:t>3</a:t>
            </a:fld>
            <a:endParaRPr lang="pt-PT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35F1D-8519-4064-AC3E-A33372CFE4E1}" type="slidenum">
              <a:rPr lang="pt-PT"/>
              <a:pPr/>
              <a:t>4</a:t>
            </a:fld>
            <a:endParaRPr lang="pt-P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51C6AF20-E637-4AC8-B638-10991CAB7487}" type="slidenum">
              <a:rPr lang="fr-FR"/>
              <a:pPr/>
              <a:t>5</a:t>
            </a:fld>
            <a:endParaRPr lang="fr-FR" dirty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1137ADF6-FF20-4E5F-9BA2-A0958ADF2876}" type="slidenum">
              <a:rPr lang="fr-FR"/>
              <a:pPr/>
              <a:t>6</a:t>
            </a:fld>
            <a:endParaRPr lang="fr-FR" dirty="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72A61-D854-40FA-B18F-0A9A73D486D7}" type="slidenum">
              <a:rPr lang="pt-PT"/>
              <a:pPr/>
              <a:t>7</a:t>
            </a:fld>
            <a:endParaRPr lang="pt-PT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4CF694E9-9300-46A8-BE4D-93741F4BF8C5}" type="slidenum">
              <a:rPr lang="fr-FR"/>
              <a:pPr/>
              <a:t>10</a:t>
            </a:fld>
            <a:endParaRPr lang="fr-FR" dirty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1C1E660F-7206-44DA-B4E6-3160E3585E4A}" type="slidenum">
              <a:rPr lang="fr-FR"/>
              <a:pPr/>
              <a:t>13</a:t>
            </a:fld>
            <a:endParaRPr lang="fr-FR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oc-F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B912D-686A-47C0-9F45-54936A89CD4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c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B257-C8EC-4C00-B63B-FC459765F76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oc-F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oc-F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oc-F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oc-F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0D2A-862F-4792-9691-63C13E740C36}" type="datetimeFigureOut">
              <a:rPr lang="oc-FR" smtClean="0"/>
              <a:pPr/>
              <a:t>20/02/2014</a:t>
            </a:fld>
            <a:endParaRPr lang="oc-F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oc-F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37499-DE75-4245-8B17-5B816E5BE7E9}" type="slidenum">
              <a:rPr lang="oc-FR" smtClean="0"/>
              <a:pPr/>
              <a:t>‹nº›</a:t>
            </a:fld>
            <a:endParaRPr lang="oc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oc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IMG_0479"/>
          <p:cNvPicPr>
            <a:picLocks noChangeAspect="1" noChangeArrowheads="1"/>
          </p:cNvPicPr>
          <p:nvPr/>
        </p:nvPicPr>
        <p:blipFill>
          <a:blip r:embed="rId3"/>
          <a:srcRect l="6238" r="9357" b="12477"/>
          <a:stretch>
            <a:fillRect/>
          </a:stretch>
        </p:blipFill>
        <p:spPr bwMode="auto">
          <a:xfrm>
            <a:off x="0" y="-242888"/>
            <a:ext cx="9129713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5795963" y="291465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endParaRPr lang="fr-FR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71472" y="214290"/>
            <a:ext cx="80010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buFontTx/>
              <a:buNone/>
              <a:defRPr/>
            </a:pPr>
            <a:r>
              <a:rPr lang="fr-FR" sz="3200" b="1" dirty="0" smtClean="0">
                <a:solidFill>
                  <a:srgbClr val="FF0000"/>
                </a:solidFill>
                <a:effectLst/>
                <a:latin typeface="Bauhaus 93" pitchFamily="82" charset="0"/>
              </a:rPr>
              <a:t>L’AIRE MARINE PROTÉGÉS COMMUNAUTAIRES  D’UROK</a:t>
            </a:r>
            <a:endParaRPr lang="fr-FR" sz="3200" b="1" dirty="0">
              <a:solidFill>
                <a:srgbClr val="FF0000"/>
              </a:solidFill>
              <a:effectLst/>
              <a:latin typeface="Bauhaus 93" pitchFamily="82" charset="0"/>
            </a:endParaRPr>
          </a:p>
          <a:p>
            <a:pPr algn="ctr">
              <a:spcBef>
                <a:spcPct val="25000"/>
              </a:spcBef>
              <a:defRPr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Myriad Web" pitchFamily="34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latin typeface="Bauhaus 93" pitchFamily="82" charset="0"/>
              </a:rPr>
              <a:t>Urok Osheni, Conservation Développement et souveraineté dans les îles </a:t>
            </a:r>
            <a:r>
              <a:rPr lang="fr-FR" sz="3200" b="1" dirty="0" smtClean="0">
                <a:solidFill>
                  <a:srgbClr val="FF0000"/>
                </a:solidFill>
                <a:latin typeface="Bauhaus 93" pitchFamily="82" charset="0"/>
              </a:rPr>
              <a:t>Urok</a:t>
            </a:r>
          </a:p>
          <a:p>
            <a:pPr algn="ctr">
              <a:spcBef>
                <a:spcPct val="25000"/>
              </a:spcBef>
              <a:defRPr/>
            </a:pPr>
            <a:r>
              <a:rPr lang="oc-FR" sz="3200" b="1" dirty="0" smtClean="0">
                <a:solidFill>
                  <a:srgbClr val="FF0000"/>
                </a:solidFill>
                <a:latin typeface="Bauhaus 93" pitchFamily="82" charset="0"/>
              </a:rPr>
              <a:t>DCI-NSAPVD/2009/225-765</a:t>
            </a:r>
            <a:endParaRPr lang="oc-FR" sz="3200" b="1" dirty="0">
              <a:solidFill>
                <a:srgbClr val="FF0000"/>
              </a:solidFill>
              <a:latin typeface="Bauhaus 93" pitchFamily="82" charset="0"/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580063" y="522922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endParaRPr lang="fr-FR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14282" y="6000768"/>
            <a:ext cx="3492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r>
              <a:rPr lang="fr-FR" sz="1600" b="1" dirty="0" smtClean="0">
                <a:effectLst/>
                <a:latin typeface="Arial" charset="0"/>
              </a:rPr>
              <a:t> </a:t>
            </a:r>
            <a:endParaRPr lang="fr-FR" sz="1600" b="1" dirty="0">
              <a:effectLst/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r>
              <a:rPr lang="fr-FR" sz="1600" b="1" dirty="0" smtClean="0">
                <a:solidFill>
                  <a:schemeClr val="tx1"/>
                </a:solidFill>
                <a:latin typeface="Arial" charset="0"/>
              </a:rPr>
              <a:t>Emanuel Ramos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r>
              <a:rPr lang="pt-PT" sz="1600" dirty="0" smtClean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lang="pt-PT" sz="16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7" descr="UROK 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14" y="6000768"/>
            <a:ext cx="65800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29520" y="6000768"/>
            <a:ext cx="866773" cy="730668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Urok 101204 008"/>
          <p:cNvPicPr>
            <a:picLocks noChangeAspect="1" noChangeArrowheads="1"/>
          </p:cNvPicPr>
          <p:nvPr/>
        </p:nvPicPr>
        <p:blipFill>
          <a:blip r:embed="rId3" cstate="print"/>
          <a:srcRect t="14679" b="17563"/>
          <a:stretch>
            <a:fillRect/>
          </a:stretch>
        </p:blipFill>
        <p:spPr bwMode="auto">
          <a:xfrm>
            <a:off x="0" y="4589462"/>
            <a:ext cx="44656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Urok Oct04 (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38877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5720" y="142852"/>
            <a:ext cx="8501122" cy="7858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fr-FR" sz="4000" b="1" dirty="0" smtClean="0">
                <a:solidFill>
                  <a:srgbClr val="FF0000"/>
                </a:solidFill>
                <a:latin typeface="Arial Black" pitchFamily="34" charset="0"/>
              </a:rPr>
              <a:t>Les piliers </a:t>
            </a:r>
            <a:r>
              <a:rPr lang="fr-FR" sz="4000" b="1" dirty="0">
                <a:solidFill>
                  <a:srgbClr val="FF0000"/>
                </a:solidFill>
                <a:latin typeface="Arial Black" pitchFamily="34" charset="0"/>
              </a:rPr>
              <a:t>de l</a:t>
            </a:r>
            <a:r>
              <a:rPr lang="ja-JP" altLang="fr-FR" sz="4000" b="1" dirty="0">
                <a:solidFill>
                  <a:srgbClr val="FF0000"/>
                </a:solidFill>
              </a:rPr>
              <a:t>’</a:t>
            </a:r>
            <a:r>
              <a:rPr lang="fr-FR" altLang="ja-JP" sz="4000" b="1" dirty="0">
                <a:solidFill>
                  <a:srgbClr val="FF0000"/>
                </a:solidFill>
                <a:latin typeface="Arial Black" pitchFamily="34" charset="0"/>
              </a:rPr>
              <a:t>AMPC Urok</a:t>
            </a:r>
            <a:r>
              <a:rPr lang="fr-FR" altLang="ja-JP" sz="48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fr-FR" sz="4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85720" y="6334780"/>
            <a:ext cx="40005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fr-FR" sz="2800" b="1" dirty="0">
                <a:solidFill>
                  <a:srgbClr val="FF0000"/>
                </a:solidFill>
              </a:rPr>
              <a:t>d</a:t>
            </a:r>
            <a:r>
              <a:rPr lang="fr-FR" sz="2800" b="1" dirty="0" smtClean="0">
                <a:solidFill>
                  <a:srgbClr val="FF0000"/>
                </a:solidFill>
              </a:rPr>
              <a:t>éveloppement </a:t>
            </a:r>
            <a:r>
              <a:rPr lang="fr-FR" sz="2800" b="1" dirty="0">
                <a:solidFill>
                  <a:srgbClr val="FF0000"/>
                </a:solidFill>
              </a:rPr>
              <a:t>durable</a:t>
            </a:r>
          </a:p>
        </p:txBody>
      </p:sp>
      <p:pic>
        <p:nvPicPr>
          <p:cNvPr id="9" name="Marcador de Posição de Conteúdo 4" descr="Formosa - Hellio &amp; van Inguen 124"/>
          <p:cNvPicPr>
            <a:picLocks/>
          </p:cNvPicPr>
          <p:nvPr/>
        </p:nvPicPr>
        <p:blipFill>
          <a:blip r:embed="rId5" cstate="print">
            <a:lum bright="6000" contrast="6000"/>
          </a:blip>
          <a:stretch>
            <a:fillRect/>
          </a:stretch>
        </p:blipFill>
        <p:spPr bwMode="auto">
          <a:xfrm>
            <a:off x="4143372" y="928670"/>
            <a:ext cx="45005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000496" y="3857628"/>
            <a:ext cx="45720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fr-FR" sz="3600" b="1" dirty="0" smtClean="0">
                <a:solidFill>
                  <a:srgbClr val="FF0000"/>
                </a:solidFill>
              </a:rPr>
              <a:t>Gouvernance partagée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8120" y="3581400"/>
            <a:ext cx="3321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fr-FR" altLang="ja-JP" sz="3600" b="1" dirty="0" smtClean="0">
                <a:solidFill>
                  <a:srgbClr val="FF0000"/>
                </a:solidFill>
              </a:rPr>
              <a:t>environnement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2" descr="AG Urok 03 2006 080"/>
          <p:cNvPicPr>
            <a:picLocks noChangeAspect="1" noChangeArrowheads="1"/>
          </p:cNvPicPr>
          <p:nvPr/>
        </p:nvPicPr>
        <p:blipFill>
          <a:blip r:embed="rId6" cstate="print"/>
          <a:srcRect l="14177" r="555"/>
          <a:stretch>
            <a:fillRect/>
          </a:stretch>
        </p:blipFill>
        <p:spPr bwMode="auto">
          <a:xfrm>
            <a:off x="4857752" y="4505916"/>
            <a:ext cx="4000528" cy="235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857884" y="6211669"/>
            <a:ext cx="1928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365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fr-FR" sz="3600" b="1" dirty="0" smtClean="0">
                <a:solidFill>
                  <a:srgbClr val="FF0000"/>
                </a:solidFill>
              </a:rPr>
              <a:t>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b="1" dirty="0" smtClean="0">
                <a:solidFill>
                  <a:srgbClr val="FF0000"/>
                </a:solidFill>
                <a:latin typeface="Arial Black" pitchFamily="34" charset="0"/>
              </a:rPr>
              <a:t>Urok Osheni!</a:t>
            </a:r>
            <a:br>
              <a:rPr lang="fr-FR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oc-FR" dirty="0"/>
              <a:t/>
            </a:r>
            <a:br>
              <a:rPr lang="oc-FR" dirty="0"/>
            </a:br>
            <a:endParaRPr lang="oc-FR" dirty="0"/>
          </a:p>
        </p:txBody>
      </p:sp>
      <p:pic>
        <p:nvPicPr>
          <p:cNvPr id="4" name="Marcador de Posição de Conteúdo 3" descr="C:\Users\SÁBADO VAZ\Documents\Imagens\Novas Fotografias\311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4143380"/>
            <a:ext cx="40386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ador de Posição de Conteúdo 5"/>
          <p:cNvSpPr>
            <a:spLocks noGrp="1"/>
          </p:cNvSpPr>
          <p:nvPr>
            <p:ph sz="half" idx="2"/>
          </p:nvPr>
        </p:nvSpPr>
        <p:spPr>
          <a:xfrm>
            <a:off x="4500562" y="2071678"/>
            <a:ext cx="4429156" cy="452596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80975" algn="r"/>
                <a:tab pos="539750" algn="r"/>
              </a:tabLst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Objectifs Générales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r"/>
                <a:tab pos="539750" algn="r"/>
              </a:tabLst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Contribuer au renforcement du processus de gouvernance partagée en cours dans l’Aire Marine Protégée Communautaire</a:t>
            </a:r>
            <a:endParaRPr kumimoji="0" 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r"/>
                <a:tab pos="539750" algn="r"/>
              </a:tabLst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Contribuer à l’amélioration des conditions de vie des populations résidents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r"/>
                <a:tab pos="539750" algn="r"/>
              </a:tabLst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80975" algn="r"/>
                <a:tab pos="539750" algn="r"/>
              </a:tabLst>
            </a:pPr>
            <a:r>
              <a:rPr lang="fr-FR" sz="2000" b="1" i="1" dirty="0" smtClean="0">
                <a:latin typeface="Arial" pitchFamily="34" charset="0"/>
                <a:cs typeface="Arial" pitchFamily="34" charset="0"/>
              </a:rPr>
              <a:t>Objectifs spécifique</a:t>
            </a:r>
            <a:endParaRPr lang="fr-FR" sz="2000" b="1" i="1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r"/>
                <a:tab pos="539750" algn="r"/>
              </a:tabLst>
            </a:pPr>
            <a:r>
              <a:rPr lang="oc-FR" sz="2000" dirty="0"/>
              <a:t> </a:t>
            </a:r>
            <a:r>
              <a:rPr lang="fr-F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Construire un modèle de développement durable et </a:t>
            </a:r>
            <a:r>
              <a:rPr lang="fr-F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intégré </a:t>
            </a:r>
            <a:r>
              <a:rPr lang="fr-F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pour l’Aire Marine Protégée communautaire</a:t>
            </a:r>
            <a:endParaRPr lang="oc-F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r"/>
                <a:tab pos="539750" algn="r"/>
              </a:tabLst>
            </a:pPr>
            <a:endParaRPr kumimoji="0" 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oc-FR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3000396" cy="3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4186238" cy="941372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fr-FR" sz="36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GROUP CIBLES</a:t>
            </a:r>
            <a:endParaRPr lang="oc-FR" sz="3600" dirty="0">
              <a:solidFill>
                <a:srgbClr val="FF0000"/>
              </a:solidFill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4" name="Marcador de Posição de Conteúdo 3" descr="C:\Users\SÁBADO VAZ\Documents\Imagens\CG Urok\DSC0165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2066" y="142852"/>
            <a:ext cx="40719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Posição do Texto 4"/>
          <p:cNvSpPr>
            <a:spLocks noGrp="1"/>
          </p:cNvSpPr>
          <p:nvPr>
            <p:ph type="body" sz="half" idx="2"/>
          </p:nvPr>
        </p:nvSpPr>
        <p:spPr>
          <a:xfrm>
            <a:off x="214282" y="1785926"/>
            <a:ext cx="3571900" cy="3429024"/>
          </a:xfrm>
        </p:spPr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000" dirty="0"/>
              <a:t>L’structure de gouvernance partagée de l’AMPC </a:t>
            </a:r>
            <a:r>
              <a:rPr lang="fr-FR" sz="2000" dirty="0" smtClean="0"/>
              <a:t>Urok</a:t>
            </a:r>
            <a:endParaRPr lang="oc-FR" sz="2000" dirty="0" smtClean="0"/>
          </a:p>
          <a:p>
            <a:pPr lvl="0">
              <a:buFont typeface="Arial" pitchFamily="34" charset="0"/>
              <a:buChar char="•"/>
            </a:pPr>
            <a:r>
              <a:rPr lang="fr-FR" sz="2000" dirty="0" smtClean="0"/>
              <a:t>Les </a:t>
            </a:r>
            <a:r>
              <a:rPr lang="fr-FR" sz="2000" dirty="0"/>
              <a:t>enfants et </a:t>
            </a:r>
            <a:r>
              <a:rPr lang="fr-FR" sz="2000" dirty="0" smtClean="0"/>
              <a:t>jeunes, les </a:t>
            </a:r>
            <a:r>
              <a:rPr lang="fr-FR" sz="2000" dirty="0"/>
              <a:t>adultes et enseignants qui participent dans les activités des écoles </a:t>
            </a:r>
            <a:r>
              <a:rPr lang="fr-FR" sz="2000" dirty="0" smtClean="0"/>
              <a:t>communautaires</a:t>
            </a:r>
            <a:endParaRPr lang="oc-FR" sz="2000" dirty="0" smtClean="0"/>
          </a:p>
          <a:p>
            <a:pPr lvl="0">
              <a:buFont typeface="Arial" pitchFamily="34" charset="0"/>
              <a:buChar char="•"/>
            </a:pPr>
            <a:r>
              <a:rPr lang="fr-FR" sz="2000" dirty="0" smtClean="0"/>
              <a:t>Les </a:t>
            </a:r>
            <a:r>
              <a:rPr lang="fr-FR" sz="2000" dirty="0"/>
              <a:t>femmes et jeunes bénéficiaires des actions d’appui aux initiatives d’entrepreneuriat </a:t>
            </a:r>
            <a:endParaRPr lang="oc-FR" sz="2000" dirty="0" smtClean="0"/>
          </a:p>
          <a:p>
            <a:pPr lvl="0">
              <a:buFont typeface="Arial" pitchFamily="34" charset="0"/>
              <a:buChar char="•"/>
            </a:pPr>
            <a:r>
              <a:rPr lang="fr-FR" sz="2000" dirty="0" smtClean="0"/>
              <a:t>Les </a:t>
            </a:r>
            <a:r>
              <a:rPr lang="fr-FR" sz="2000" dirty="0"/>
              <a:t>producteurs locaux</a:t>
            </a:r>
            <a:endParaRPr lang="oc-FR" sz="2000" dirty="0"/>
          </a:p>
        </p:txBody>
      </p:sp>
      <p:pic>
        <p:nvPicPr>
          <p:cNvPr id="7" name="Picture 7" descr="3ºForumJovem (107)"/>
          <p:cNvPicPr>
            <a:picLocks noChangeAspect="1" noChangeArrowheads="1"/>
          </p:cNvPicPr>
          <p:nvPr/>
        </p:nvPicPr>
        <p:blipFill>
          <a:blip r:embed="rId3" cstate="print"/>
          <a:srcRect t="2292"/>
          <a:stretch>
            <a:fillRect/>
          </a:stretch>
        </p:blipFill>
        <p:spPr bwMode="auto">
          <a:xfrm>
            <a:off x="3929058" y="2000240"/>
            <a:ext cx="3887787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Muscu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499992"/>
            <a:ext cx="3143240" cy="235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42844" y="1142984"/>
            <a:ext cx="885828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fr-FR" sz="2000" b="1" i="1" dirty="0" smtClean="0"/>
              <a:t>Les structures de gestion de l’AMPC Urok sont renforcées</a:t>
            </a:r>
            <a:endParaRPr lang="oc-FR" sz="2000" b="1" i="1" dirty="0" smtClean="0"/>
          </a:p>
          <a:p>
            <a:pPr marL="442913" lvl="0" indent="-266700">
              <a:buFont typeface="Arial" pitchFamily="34" charset="0"/>
              <a:buChar char="•"/>
            </a:pPr>
            <a:r>
              <a:rPr lang="fr-FR" dirty="0" smtClean="0"/>
              <a:t>Construction du siège de l’Aire Marine Protégée</a:t>
            </a:r>
            <a:endParaRPr lang="oc-FR" dirty="0" smtClean="0"/>
          </a:p>
          <a:p>
            <a:pPr marL="442913" lvl="0" indent="-266700">
              <a:buFont typeface="Arial" pitchFamily="34" charset="0"/>
              <a:buChar char="•"/>
            </a:pPr>
            <a:r>
              <a:rPr lang="fr-FR" dirty="0" smtClean="0"/>
              <a:t> Renforcement de capacités de gestion des acteurs impliqués dans le processus de cogestion et,  les mécanismes de suivi</a:t>
            </a:r>
            <a:endParaRPr lang="fr-FR" b="1" i="1" dirty="0">
              <a:solidFill>
                <a:srgbClr val="006600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121442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200" dirty="0" smtClean="0">
                <a:solidFill>
                  <a:srgbClr val="FF0000"/>
                </a:solidFill>
                <a:latin typeface="Arial Black" pitchFamily="34" charset="0"/>
              </a:rPr>
              <a:t>RÉSULTATS ATTENDUS (R1)</a:t>
            </a:r>
          </a:p>
          <a:p>
            <a:pPr algn="ctr"/>
            <a:r>
              <a:rPr lang="fr-FR" sz="2200" dirty="0" smtClean="0">
                <a:solidFill>
                  <a:srgbClr val="FF0000"/>
                </a:solidFill>
                <a:latin typeface="Arial Black" pitchFamily="34" charset="0"/>
              </a:rPr>
              <a:t>ET ACTIVITÉS</a:t>
            </a:r>
            <a:endParaRPr lang="fr-FR" sz="2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Imagem 4" descr="Emanuel Ramos_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57430"/>
            <a:ext cx="4488397" cy="3000396"/>
          </a:xfrm>
          <a:prstGeom prst="rect">
            <a:avLst/>
          </a:prstGeom>
        </p:spPr>
      </p:pic>
      <p:pic>
        <p:nvPicPr>
          <p:cNvPr id="13" name="Imagem 12" descr="DSC00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357430"/>
            <a:ext cx="4357686" cy="3214710"/>
          </a:xfrm>
          <a:prstGeom prst="rect">
            <a:avLst/>
          </a:prstGeom>
        </p:spPr>
      </p:pic>
      <p:pic>
        <p:nvPicPr>
          <p:cNvPr id="14" name="Imagem 13" descr="DSC00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4792441"/>
            <a:ext cx="3429024" cy="206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6715172" cy="714380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  <a:t>RÉSULTATS ATTENDUS (R2)</a:t>
            </a:r>
            <a:b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  <a:t>ET ACTIVITÉS</a:t>
            </a:r>
            <a:endParaRPr lang="oc-FR" sz="2400" dirty="0"/>
          </a:p>
        </p:txBody>
      </p:sp>
      <p:pic>
        <p:nvPicPr>
          <p:cNvPr id="6" name="Marcador de Posição de Conteúdo 3" descr="camera man (2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812593" y="4075044"/>
            <a:ext cx="3399751" cy="2166161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785926"/>
            <a:ext cx="61436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1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39750" algn="r"/>
              </a:tabLst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Dynamiser le centre de ressource éducative de 	 l’Urok</a:t>
            </a:r>
            <a:endParaRPr lang="fr-FR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marR="0" lvl="1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39750" algn="r"/>
              </a:tabLst>
            </a:pPr>
            <a:r>
              <a:rPr lang="fr-F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Soutenir la g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estion et dynamisation des  écoles communautaires</a:t>
            </a:r>
          </a:p>
          <a:p>
            <a:pPr marL="266700" marR="0" lvl="1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39750" algn="r"/>
              </a:tabLst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Dynamiser l’éducation des adultes</a:t>
            </a:r>
          </a:p>
          <a:p>
            <a:pPr marL="266700" marR="0" lvl="1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39750" algn="r"/>
              </a:tabLst>
            </a:pPr>
            <a:r>
              <a:rPr lang="fr-F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ormation pour l’insertion professionnelle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Marcador de Posição de Conteúdo 3" descr="T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714752"/>
            <a:ext cx="5572164" cy="3000396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714348" y="1214422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Les opportunités de l’accès à l’éducation et formation sont renforcées</a:t>
            </a:r>
            <a:endParaRPr lang="oc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5715040" cy="796908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  <a:t>RÉSULTATS ATTENDUS (R3)</a:t>
            </a:r>
            <a:b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fr-FR" sz="2400" b="1" dirty="0" smtClean="0">
                <a:solidFill>
                  <a:srgbClr val="FF0000"/>
                </a:solidFill>
                <a:latin typeface="Arial Black" pitchFamily="34" charset="0"/>
              </a:rPr>
              <a:t>ET ACTIVITÉS</a:t>
            </a:r>
            <a:endParaRPr lang="oc-FR" sz="2400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714348" y="1071546"/>
            <a:ext cx="6357982" cy="15001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000" b="1" i="1" dirty="0" smtClean="0"/>
              <a:t>L’économie locale dynamisée</a:t>
            </a:r>
          </a:p>
          <a:p>
            <a:pPr indent="-161925"/>
            <a:r>
              <a:rPr lang="fr-FR" sz="1800" dirty="0" smtClean="0">
                <a:latin typeface="Arial" pitchFamily="34" charset="0"/>
                <a:cs typeface="Arial" pitchFamily="34" charset="0"/>
              </a:rPr>
              <a:t>Diagnostique de l’économie locale/besoins et potentialité</a:t>
            </a:r>
          </a:p>
          <a:p>
            <a:pPr indent="-161925"/>
            <a:r>
              <a:rPr lang="fr-FR" sz="1800" dirty="0" smtClean="0">
                <a:latin typeface="Arial" pitchFamily="34" charset="0"/>
                <a:cs typeface="Arial" pitchFamily="34" charset="0"/>
              </a:rPr>
              <a:t>Mise en œuvre d’un Fond d’appui à l’ entrepreneuriat</a:t>
            </a:r>
          </a:p>
          <a:p>
            <a:pPr indent="-161925"/>
            <a:r>
              <a:rPr lang="fr-FR" sz="1800" dirty="0" smtClean="0">
                <a:latin typeface="Arial" pitchFamily="34" charset="0"/>
                <a:cs typeface="Arial" pitchFamily="34" charset="0"/>
              </a:rPr>
              <a:t>Soutenir les activités de valorisation des produits locaux</a:t>
            </a:r>
          </a:p>
          <a:p>
            <a:pPr>
              <a:buNone/>
            </a:pP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Marcador de Posição de Conteúdo 3" descr="C:\Users\SÁBADO VAZ\Documents\Imagens\Fotos da Formação e Intercambio\23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357430"/>
            <a:ext cx="33575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Posição de Conteúdo 3" descr="C:\Users\SÁBADO VAZ\Documents\Imagens\Novas Fotografias\31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8868"/>
            <a:ext cx="421484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SC_72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57628"/>
            <a:ext cx="264320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 Black" pitchFamily="34" charset="0"/>
              </a:rPr>
              <a:t>RÉSULTATS ATTENDUS (R4)</a:t>
            </a:r>
            <a:br>
              <a:rPr lang="fr-FR" sz="2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fr-FR" sz="2200" b="1" dirty="0" smtClean="0">
                <a:solidFill>
                  <a:srgbClr val="FF0000"/>
                </a:solidFill>
                <a:latin typeface="Arial Black" pitchFamily="34" charset="0"/>
              </a:rPr>
              <a:t>ET ACTIVITÉS</a:t>
            </a:r>
            <a:endParaRPr lang="oc-FR" sz="2200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285720" y="1500175"/>
            <a:ext cx="8258204" cy="157163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fr-FR" sz="3600" b="1" i="1" dirty="0" smtClean="0"/>
              <a:t>Patrimoine culturel valorisé</a:t>
            </a:r>
            <a:r>
              <a:rPr lang="fr-FR" sz="2800" b="1" i="1" dirty="0" smtClean="0"/>
              <a:t> 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3300" dirty="0" smtClean="0"/>
              <a:t>Dynamiser la maison de l’environnement et culture de l’Urok</a:t>
            </a:r>
            <a:endParaRPr lang="oc-FR" sz="3300" dirty="0" smtClean="0"/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3300" dirty="0" smtClean="0"/>
              <a:t>Promouvoir la créativité artistique et appuyer les groups juvéniles</a:t>
            </a:r>
            <a:endParaRPr lang="oc-FR" sz="3300" dirty="0" smtClean="0"/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3300" dirty="0" smtClean="0"/>
              <a:t>Créer et dynamiser la radio communautaire</a:t>
            </a:r>
            <a:endParaRPr lang="oc-FR" sz="3300" dirty="0" smtClean="0"/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3300" dirty="0" smtClean="0"/>
              <a:t>Elaborer l’étude sur le potentiel impact des initiatives touristiques dans l’AMPC Urok</a:t>
            </a:r>
            <a:endParaRPr lang="oc-FR" sz="3300" dirty="0" smtClean="0"/>
          </a:p>
        </p:txBody>
      </p:sp>
      <p:pic>
        <p:nvPicPr>
          <p:cNvPr id="7" name="Imagem 6" descr="Emanuel Ramos_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468" y="3286125"/>
            <a:ext cx="4629532" cy="3571876"/>
          </a:xfrm>
          <a:prstGeom prst="rect">
            <a:avLst/>
          </a:prstGeom>
        </p:spPr>
      </p:pic>
      <p:pic>
        <p:nvPicPr>
          <p:cNvPr id="9" name="Imagem 8" descr="OdP-R00960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6124"/>
            <a:ext cx="4500562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RÉSULTATS ATTENDUS (R5)</a:t>
            </a:r>
            <a:b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ET ACTIVITÉS</a:t>
            </a:r>
            <a:endParaRPr lang="oc-FR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285720" y="1500174"/>
            <a:ext cx="8258204" cy="1714511"/>
          </a:xfrm>
        </p:spPr>
        <p:txBody>
          <a:bodyPr>
            <a:normAutofit fontScale="25000" lnSpcReduction="20000"/>
          </a:bodyPr>
          <a:lstStyle/>
          <a:p>
            <a:pPr lvl="0" algn="ctr">
              <a:buNone/>
            </a:pPr>
            <a:r>
              <a:rPr lang="fr-FR" sz="8000" b="1" i="1" dirty="0" smtClean="0"/>
              <a:t>Services communautaires renforcés de manière équitable </a:t>
            </a:r>
          </a:p>
          <a:p>
            <a:pPr lvl="1"/>
            <a:endParaRPr lang="oc-FR" dirty="0" smtClean="0"/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7200" dirty="0" smtClean="0"/>
              <a:t>Renforcer le réseau de transports inter-îles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7200" dirty="0" smtClean="0"/>
              <a:t>Construire la maison de passage dans les îles de Nago et </a:t>
            </a:r>
            <a:r>
              <a:rPr lang="fr-FR" sz="7200" dirty="0" err="1" smtClean="0"/>
              <a:t>Chediã</a:t>
            </a:r>
            <a:endParaRPr lang="fr-FR" sz="7200" dirty="0" smtClean="0"/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7200" dirty="0" smtClean="0"/>
              <a:t>Renforcer l’accès au l’eau potable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fr-FR" sz="7200" dirty="0" smtClean="0"/>
              <a:t>Créer un fond d’appui social pour soutenir les efforts de couverture et capacitation dans le domaine de la santé</a:t>
            </a:r>
            <a:endParaRPr lang="oc-FR" sz="7200" dirty="0" smtClean="0"/>
          </a:p>
        </p:txBody>
      </p:sp>
      <p:pic>
        <p:nvPicPr>
          <p:cNvPr id="6" name="Imagem 5" descr="Canoa Mbamar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3071810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DSC01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4964918"/>
            <a:ext cx="2738423" cy="189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Emanuel Ramos_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68289"/>
            <a:ext cx="4214810" cy="31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PRINCIPAUX IMPACTS</a:t>
            </a:r>
            <a:endParaRPr lang="oc-FR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071538" y="1214422"/>
            <a:ext cx="7215238" cy="3357586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fr-FR" sz="7200" b="1" i="1" dirty="0" smtClean="0"/>
              <a:t>R1. Les structures de gestion de l’AMPC Urok sont renforcées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6400" i="1" dirty="0" smtClean="0"/>
              <a:t>Siège de l AMPC construit  </a:t>
            </a:r>
            <a:endParaRPr lang="oc-FR" sz="64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6400" i="1" dirty="0" smtClean="0"/>
              <a:t>Résidence pour le représentant de l’Etat construite (IBAP)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oc-FR" sz="6400" i="1" dirty="0" smtClean="0"/>
              <a:t>Representante de le IBAP dans l’AMP intégre l’équipe de gestion depuis 2010</a:t>
            </a:r>
          </a:p>
          <a:p>
            <a:r>
              <a:rPr lang="fr-FR" sz="6400" i="1" dirty="0" smtClean="0"/>
              <a:t>Les rencontres entre les membres du Comité Villageois ont passé de 11 en 2011 à 32 en 2012  </a:t>
            </a:r>
            <a:endParaRPr lang="oc-FR" sz="6400" dirty="0" smtClean="0"/>
          </a:p>
          <a:p>
            <a:r>
              <a:rPr lang="fr-FR" sz="6400" i="1" dirty="0" smtClean="0"/>
              <a:t>Les rencontres annuels du CGU sont réguliers (6 par ans).</a:t>
            </a:r>
            <a:endParaRPr lang="oc-FR" sz="6400" dirty="0" smtClean="0"/>
          </a:p>
          <a:p>
            <a:r>
              <a:rPr lang="fr-FR" sz="6400" i="1" dirty="0" smtClean="0"/>
              <a:t>Les assemblées insulaires et générales ont été tenues mêmes avec le coup d’état d’avril</a:t>
            </a:r>
            <a:r>
              <a:rPr lang="fr-FR" sz="6400" b="1" i="1" dirty="0" smtClean="0"/>
              <a:t> </a:t>
            </a:r>
            <a:endParaRPr lang="fr-FR" sz="6400" i="1" dirty="0" smtClean="0"/>
          </a:p>
          <a:p>
            <a:r>
              <a:rPr lang="fr-FR" sz="6400" i="1" dirty="0" smtClean="0"/>
              <a:t>La surveillance partagée de l’espace maritime et côtière est un des réussites de l’AMP.  Plus efficace et autonome</a:t>
            </a:r>
            <a:endParaRPr lang="fr-FR" sz="6400" b="1" i="1" dirty="0" smtClean="0"/>
          </a:p>
          <a:p>
            <a:pPr lvl="1"/>
            <a:endParaRPr lang="oc-FR" sz="7200" dirty="0" smtClean="0"/>
          </a:p>
          <a:p>
            <a:pPr marL="180975" lvl="1" indent="-180975">
              <a:buNone/>
            </a:pPr>
            <a:endParaRPr lang="fr-FR" sz="7200" dirty="0" smtClean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364546"/>
            <a:ext cx="3857620" cy="249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DSC_33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365625"/>
            <a:ext cx="41402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PRINCIPAUX IMPACTS</a:t>
            </a:r>
            <a:endParaRPr lang="oc-FR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071538" y="1214422"/>
            <a:ext cx="7215238" cy="292895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fr-FR" sz="1800" b="1" i="1" dirty="0" smtClean="0"/>
              <a:t>R2. </a:t>
            </a:r>
            <a:r>
              <a:rPr lang="fr-FR" sz="1800" b="1" i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Les opportunités de l’accès à l’éducation et formation sont renforcées</a:t>
            </a:r>
            <a:endParaRPr lang="oc-FR" sz="1800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oc-FR" sz="1800" i="1" dirty="0" smtClean="0"/>
              <a:t>Réseau des écoles communautaire (7 écoles)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oc-FR" sz="1800" i="1" dirty="0" smtClean="0"/>
              <a:t>les nombres d’éléves a monté de 75 à 450 dans les dérniers 6 ans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i="1" dirty="0" smtClean="0"/>
              <a:t>6 actions de formations de renforcement de capacité des  jeunes enseignants locaux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i="1" dirty="0" smtClean="0"/>
              <a:t>Les nombres des enseignants de l’’Etat ont passé de 3 a 7 de 2011 à 2012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i="1" dirty="0" smtClean="0"/>
              <a:t>Le centre de Ressources éducatifs est opérationnels et l’éducation environnemental a été introduite dans le programme scolaire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i="1" dirty="0" smtClean="0"/>
              <a:t>21 jeunes ont été formés dans le cadre d’insertion professionnel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i="1" dirty="0" smtClean="0"/>
              <a:t>Avancement dans le cadre de l’équité genre. Émergence de nouveaux leaders  féminins</a:t>
            </a:r>
          </a:p>
          <a:p>
            <a:pPr marL="180975" lvl="1" indent="-180975">
              <a:buNone/>
            </a:pPr>
            <a:endParaRPr lang="fr-FR" sz="1800" dirty="0" smtClean="0"/>
          </a:p>
        </p:txBody>
      </p:sp>
      <p:pic>
        <p:nvPicPr>
          <p:cNvPr id="10" name="Imagem 9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14818"/>
            <a:ext cx="3143240" cy="2500330"/>
          </a:xfrm>
          <a:prstGeom prst="rect">
            <a:avLst/>
          </a:prstGeom>
        </p:spPr>
      </p:pic>
      <p:pic>
        <p:nvPicPr>
          <p:cNvPr id="11" name="Imagem 10" descr="DSC01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214818"/>
            <a:ext cx="3333741" cy="2500306"/>
          </a:xfrm>
          <a:prstGeom prst="rect">
            <a:avLst/>
          </a:prstGeom>
        </p:spPr>
      </p:pic>
      <p:pic>
        <p:nvPicPr>
          <p:cNvPr id="12" name="Imagem 11" descr="DSC03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5510" y="4214818"/>
            <a:ext cx="3238490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 descr="Formosa - Hellio &amp; van Inguen 1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41338" y="0"/>
            <a:ext cx="10450513" cy="6953250"/>
          </a:xfrm>
          <a:noFill/>
        </p:spPr>
      </p:pic>
      <p:pic>
        <p:nvPicPr>
          <p:cNvPr id="62470" name="Picture 6" descr="CART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435600" y="692150"/>
            <a:ext cx="4498975" cy="6165850"/>
          </a:xfrm>
          <a:noFill/>
        </p:spPr>
      </p:pic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0" y="0"/>
            <a:ext cx="700089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sz="3400" b="1" dirty="0">
                <a:solidFill>
                  <a:srgbClr val="F80000"/>
                </a:solidFill>
                <a:effectLst/>
                <a:latin typeface="Bauhaus 93" pitchFamily="82" charset="0"/>
              </a:rPr>
              <a:t>Guinée-Bissau - Petit pays aux multiples visages</a:t>
            </a:r>
            <a:r>
              <a:rPr lang="pt-PT" sz="2800" dirty="0">
                <a:solidFill>
                  <a:srgbClr val="F80000"/>
                </a:solidFill>
                <a:effectLst/>
                <a:latin typeface="Bauhaus 93" pitchFamily="82" charset="0"/>
              </a:rPr>
              <a:t> </a:t>
            </a: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68313" y="4868863"/>
            <a:ext cx="43910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0" y="2863850"/>
            <a:ext cx="5616575" cy="399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fr-FR" sz="2400" b="1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36.000 Km2</a:t>
            </a: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de terres entre le Sénégal et la Guinée</a:t>
            </a:r>
          </a:p>
          <a:p>
            <a:pPr algn="l">
              <a:buFont typeface="Wingdings" pitchFamily="2" charset="2"/>
              <a:buNone/>
              <a:defRPr/>
            </a:pPr>
            <a:endParaRPr lang="fr-FR" sz="12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algn="l">
              <a:defRPr/>
            </a:pP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effectLst/>
                <a:latin typeface="Myriad Web" pitchFamily="34" charset="0"/>
              </a:rPr>
              <a:t>1.500.000</a:t>
            </a:r>
            <a:r>
              <a:rPr lang="fr-FR" sz="2800" dirty="0" smtClean="0">
                <a:solidFill>
                  <a:schemeClr val="bg1"/>
                </a:solidFill>
                <a:effectLst/>
                <a:latin typeface="Myriad Web" pitchFamily="34" charset="0"/>
              </a:rPr>
              <a:t>  </a:t>
            </a: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âmes environs</a:t>
            </a:r>
          </a:p>
          <a:p>
            <a:pPr algn="l">
              <a:buFont typeface="Wingdings" pitchFamily="2" charset="2"/>
              <a:buNone/>
              <a:defRPr/>
            </a:pPr>
            <a:endParaRPr lang="fr-FR" sz="12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algn="l">
              <a:defRPr/>
            </a:pP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Mosaïque culturel</a:t>
            </a: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 en harmonie </a:t>
            </a:r>
          </a:p>
          <a:p>
            <a:pPr algn="l">
              <a:buFont typeface="Wingdings" pitchFamily="2" charset="2"/>
              <a:buNone/>
              <a:defRPr/>
            </a:pPr>
            <a:endParaRPr lang="fr-FR" sz="12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algn="l">
              <a:defRPr/>
            </a:pP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Nature généreuse</a:t>
            </a:r>
          </a:p>
          <a:p>
            <a:pPr algn="l">
              <a:buFont typeface="Wingdings" pitchFamily="2" charset="2"/>
              <a:buNone/>
              <a:defRPr/>
            </a:pPr>
            <a:endParaRPr lang="fr-FR" sz="12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algn="l">
              <a:defRPr/>
            </a:pP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Mauvaise gouvernance</a:t>
            </a:r>
          </a:p>
          <a:p>
            <a:pPr algn="l">
              <a:buFont typeface="Wingdings" pitchFamily="2" charset="2"/>
              <a:buNone/>
              <a:defRPr/>
            </a:pPr>
            <a:endParaRPr lang="fr-FR" sz="12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algn="l">
              <a:defRPr/>
            </a:pP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Pauvreté</a:t>
            </a:r>
            <a:endParaRPr lang="pt-PT" sz="2800" b="1" dirty="0">
              <a:solidFill>
                <a:schemeClr val="bg1"/>
              </a:solidFill>
              <a:effectLst/>
              <a:latin typeface="Myriad We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PRINCIPAUX IMPACTS</a:t>
            </a:r>
            <a:endParaRPr lang="oc-FR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071538" y="1214422"/>
            <a:ext cx="7215238" cy="2928958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fr-FR" sz="2900" b="1" i="1" dirty="0" smtClean="0"/>
              <a:t>R3. </a:t>
            </a:r>
            <a:r>
              <a:rPr lang="fr-FR" sz="2400" b="1" i="1" dirty="0" smtClean="0"/>
              <a:t>L’économie locale dynamisée</a:t>
            </a:r>
            <a:endParaRPr lang="fr-FR" sz="2900" b="1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Le réseau de transport crée ont amélioré l’accès aux biens et services des communautés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La troque et la circulation monétaire ont augmenté dans le espace Urok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Nouveaux opportunités d’activités économiques et commerciales pour 45 femmes productrices du sel, 125 producteurs de huile de palm et 21 jeunes collecteurs du miel sauvage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/>
              <a:t>P</a:t>
            </a:r>
            <a:r>
              <a:rPr lang="fr-FR" sz="2100" i="1" dirty="0" smtClean="0"/>
              <a:t>roduits locaux valorisés (produits de la marque de l’AMP- fleur du sel, miel, petit piment)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2100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4000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40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6400" b="1" i="1" dirty="0" smtClean="0"/>
          </a:p>
          <a:p>
            <a:pPr lvl="1"/>
            <a:endParaRPr lang="oc-FR" sz="7200" dirty="0" smtClean="0"/>
          </a:p>
          <a:p>
            <a:pPr marL="180975" lvl="1" indent="-180975">
              <a:buNone/>
            </a:pPr>
            <a:endParaRPr lang="fr-FR" sz="7200" dirty="0" smtClean="0"/>
          </a:p>
        </p:txBody>
      </p:sp>
      <p:pic>
        <p:nvPicPr>
          <p:cNvPr id="7" name="Imagem 6" descr="Emanuel Ramos_1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478286" y="4450889"/>
            <a:ext cx="2885397" cy="1928825"/>
          </a:xfrm>
          <a:prstGeom prst="rect">
            <a:avLst/>
          </a:prstGeom>
        </p:spPr>
      </p:pic>
      <p:pic>
        <p:nvPicPr>
          <p:cNvPr id="8" name="Marcador de Posição de Conteúdo 3" descr="C:\Users\SÁBADO VAZ\Documents\Imagens\Novas Fotografias\Fotos trabalho\31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000504"/>
            <a:ext cx="357186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DSC00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4000504"/>
            <a:ext cx="3643338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Black" pitchFamily="34" charset="0"/>
              </a:rPr>
              <a:t>PRINCIPAUX IMPACTS</a:t>
            </a:r>
            <a:endParaRPr lang="oc-FR" dirty="0"/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785786" y="1214422"/>
            <a:ext cx="7215238" cy="2428892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fr-FR" sz="2900" b="1" i="1" dirty="0" smtClean="0"/>
              <a:t>R4. </a:t>
            </a:r>
            <a:r>
              <a:rPr lang="fr-FR" sz="2400" b="1" i="1" dirty="0" smtClean="0"/>
              <a:t>Patrimoine culturel valorisé</a:t>
            </a:r>
            <a:endParaRPr lang="fr-FR" sz="2900" b="1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L’animation culturel c’est un des point de référence de l’AMP de l’Urok par rapport aux </a:t>
            </a:r>
            <a:r>
              <a:rPr lang="fr-FR" sz="2100" i="1" dirty="0" err="1" smtClean="0"/>
              <a:t>AMPs</a:t>
            </a:r>
            <a:r>
              <a:rPr lang="fr-FR" sz="2100" i="1" dirty="0" smtClean="0"/>
              <a:t> de la RBABB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La maison d’environnement et culture est dynamisé de façon autonome par les jeunes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Diffusion culturel et des règles de gestion dans la radio communautaire de l’AMP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100" i="1" dirty="0" smtClean="0"/>
              <a:t>L’étude sur les potentiels impacts du tourisme sur l’AMP  </a:t>
            </a:r>
            <a:endParaRPr lang="fr-FR" sz="4000" i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40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r-FR" sz="6400" b="1" i="1" dirty="0" smtClean="0"/>
          </a:p>
          <a:p>
            <a:pPr lvl="1"/>
            <a:endParaRPr lang="oc-FR" sz="7200" dirty="0" smtClean="0"/>
          </a:p>
          <a:p>
            <a:pPr marL="180975" lvl="1" indent="-180975">
              <a:buNone/>
            </a:pPr>
            <a:endParaRPr lang="fr-FR" sz="7200" dirty="0" smtClean="0"/>
          </a:p>
        </p:txBody>
      </p:sp>
      <p:pic>
        <p:nvPicPr>
          <p:cNvPr id="14" name="Imagem 13" descr="Emanuel Ramos_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470" y="3929042"/>
            <a:ext cx="4381530" cy="2928958"/>
          </a:xfrm>
          <a:prstGeom prst="rect">
            <a:avLst/>
          </a:prstGeom>
        </p:spPr>
      </p:pic>
      <p:pic>
        <p:nvPicPr>
          <p:cNvPr id="15" name="Imagem 14" descr="Emanuel Ramos_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6994"/>
            <a:ext cx="3714776" cy="306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rmosa - Hellio &amp; van Inguen 108"/>
          <p:cNvPicPr>
            <a:picLocks noChangeAspect="1" noChangeArrowheads="1"/>
          </p:cNvPicPr>
          <p:nvPr/>
        </p:nvPicPr>
        <p:blipFill>
          <a:blip r:embed="rId3"/>
          <a:srcRect l="3127" r="8598"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-323850" y="188913"/>
            <a:ext cx="6048375" cy="993775"/>
          </a:xfrm>
          <a:effectLst>
            <a:outerShdw dist="35921" dir="2700000" algn="ctr" rotWithShape="0">
              <a:srgbClr val="FF0D0D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fr-FR" sz="4000" b="1" smtClean="0">
                <a:solidFill>
                  <a:srgbClr val="FFCC00"/>
                </a:solidFill>
              </a:rPr>
              <a:t>La création d’une AP</a:t>
            </a:r>
            <a:endParaRPr lang="fr-FR" sz="3600" b="1" smtClean="0">
              <a:solidFill>
                <a:srgbClr val="FFCC00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79388" y="1773238"/>
            <a:ext cx="9539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CC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4000" b="1">
                <a:solidFill>
                  <a:srgbClr val="FF0D0D"/>
                </a:solidFill>
              </a:rPr>
              <a:t>n’est que le début</a:t>
            </a:r>
            <a:endParaRPr lang="fr-FR" sz="3600" b="1">
              <a:solidFill>
                <a:srgbClr val="FF0D0D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1908175" y="5661025"/>
            <a:ext cx="68405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Franklin Gothic Heavy" pitchFamily="34" charset="0"/>
              </a:rPr>
              <a:t>d’une longue traversée…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ort de Bissau Août 200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36600"/>
            <a:ext cx="9144000" cy="6121400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 rot="487969">
            <a:off x="4427538" y="188913"/>
            <a:ext cx="4716462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9900"/>
            </a:outerShdw>
          </a:effec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None/>
              <a:defRPr/>
            </a:pPr>
            <a:r>
              <a:rPr lang="fr-FR" sz="3800" b="1">
                <a:solidFill>
                  <a:srgbClr val="DC0000"/>
                </a:solidFill>
                <a:effectLst/>
                <a:latin typeface="Bauhaus 93" pitchFamily="82" charset="0"/>
              </a:rPr>
              <a:t>Un équilibre rompu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620713"/>
            <a:ext cx="453548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2D2D89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  <a:buFontTx/>
              <a:buNone/>
              <a:defRPr/>
            </a:pPr>
            <a:r>
              <a:rPr lang="fr-FR" sz="3200" b="1">
                <a:solidFill>
                  <a:srgbClr val="00CC99"/>
                </a:solidFill>
                <a:effectLst/>
                <a:latin typeface="Myriad Web" pitchFamily="34" charset="0"/>
              </a:rPr>
              <a:t>Des nouveaux usagers imposent des nouvelles logiques…</a:t>
            </a:r>
            <a:r>
              <a:rPr lang="pt-PT" sz="3200">
                <a:solidFill>
                  <a:srgbClr val="00CC99"/>
                </a:solidFill>
                <a:effectLst/>
                <a:latin typeface="Bauhaus 93" pitchFamily="82" charset="0"/>
              </a:rPr>
              <a:t> 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608513" y="5373688"/>
            <a:ext cx="45354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CC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  <a:buFontTx/>
              <a:buNone/>
              <a:defRPr/>
            </a:pPr>
            <a:r>
              <a:rPr lang="fr-FR" sz="3200" b="1">
                <a:solidFill>
                  <a:srgbClr val="00CC99"/>
                </a:solidFill>
                <a:effectLst/>
                <a:latin typeface="Myriad Web" pitchFamily="34" charset="0"/>
              </a:rPr>
              <a:t>… et des nouveaux modes d’exploitation</a:t>
            </a:r>
            <a:endParaRPr lang="pt-PT" sz="3200" b="1">
              <a:solidFill>
                <a:srgbClr val="FF9900"/>
              </a:solidFill>
              <a:effectLst/>
              <a:latin typeface="Myriad We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/>
          <p:cNvSpPr txBox="1">
            <a:spLocks noChangeArrowheads="1"/>
          </p:cNvSpPr>
          <p:nvPr/>
        </p:nvSpPr>
        <p:spPr bwMode="auto">
          <a:xfrm>
            <a:off x="827088" y="260350"/>
            <a:ext cx="79216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endParaRPr lang="fr-FR">
              <a:effectLst/>
              <a:latin typeface="Arial" charset="0"/>
            </a:endParaRPr>
          </a:p>
        </p:txBody>
      </p:sp>
      <p:pic>
        <p:nvPicPr>
          <p:cNvPr id="7171" name="Picture 20" descr="A caminho de Formos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-1044575" y="-14288"/>
            <a:ext cx="10440988" cy="6872288"/>
          </a:xfrm>
          <a:noFill/>
        </p:spPr>
      </p:pic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-396875" y="1196975"/>
            <a:ext cx="5040313" cy="542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Jeunes attirés par la modernité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Désappropriation des autochtones de leurs espaces et RN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Appauvrissement des gens et de leur culture 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Crise économique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Convulsions politiques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État affaibli et absent</a:t>
            </a:r>
          </a:p>
          <a:p>
            <a:pPr marL="800100" lvl="1" indent="-342900" algn="l">
              <a:spcBef>
                <a:spcPct val="25000"/>
              </a:spcBef>
              <a:defRPr/>
            </a:pPr>
            <a:r>
              <a:rPr lang="fr-FR" sz="2800" b="1">
                <a:effectLst/>
                <a:latin typeface="Myriad Web" pitchFamily="34" charset="0"/>
              </a:rPr>
              <a:t>Pillage des ressources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 rot="1822536">
            <a:off x="4606925" y="1341438"/>
            <a:ext cx="45370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9900"/>
            </a:outerShdw>
          </a:effec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None/>
              <a:defRPr/>
            </a:pPr>
            <a:r>
              <a:rPr lang="fr-FR" sz="3800" b="1">
                <a:solidFill>
                  <a:srgbClr val="DC0000"/>
                </a:solidFill>
                <a:effectLst/>
                <a:latin typeface="Bauhaus 93" pitchFamily="82" charset="0"/>
              </a:rPr>
              <a:t>Un équilibre rompu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CART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3255963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643306" y="500042"/>
            <a:ext cx="5365780" cy="128588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5000" b="1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fr-FR" sz="5000" b="1" dirty="0">
                <a:solidFill>
                  <a:srgbClr val="FF0000"/>
                </a:solidFill>
                <a:latin typeface="Arial Black" pitchFamily="34" charset="0"/>
              </a:rPr>
              <a:t>l</a:t>
            </a:r>
            <a:r>
              <a:rPr lang="ja-JP" altLang="fr-FR" sz="5000" b="1" dirty="0">
                <a:solidFill>
                  <a:srgbClr val="FF0000"/>
                </a:solidFill>
              </a:rPr>
              <a:t>’</a:t>
            </a:r>
            <a:r>
              <a:rPr lang="fr-FR" altLang="ja-JP" sz="5000" b="1" dirty="0">
                <a:solidFill>
                  <a:srgbClr val="FF0000"/>
                </a:solidFill>
                <a:latin typeface="Arial Black" pitchFamily="34" charset="0"/>
              </a:rPr>
              <a:t>AMPC </a:t>
            </a:r>
            <a:r>
              <a:rPr lang="fr-FR" altLang="ja-JP" sz="5000" b="1" dirty="0" smtClean="0">
                <a:solidFill>
                  <a:srgbClr val="FF0000"/>
                </a:solidFill>
                <a:latin typeface="Arial Black" pitchFamily="34" charset="0"/>
              </a:rPr>
              <a:t>Urok</a:t>
            </a:r>
          </a:p>
          <a:p>
            <a:pPr algn="ctr"/>
            <a:r>
              <a:rPr lang="fr-FR" sz="2400" b="1" dirty="0" smtClean="0"/>
              <a:t>ZONE D’INTERVENTION</a:t>
            </a:r>
            <a:r>
              <a:rPr lang="fr-FR" altLang="ja-JP" sz="2400" b="1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endParaRPr lang="fr-FR" sz="2400" b="1" dirty="0">
              <a:solidFill>
                <a:srgbClr val="FF9933"/>
              </a:solidFill>
              <a:latin typeface="Arial Black" pitchFamily="34" charset="0"/>
            </a:endParaRPr>
          </a:p>
        </p:txBody>
      </p:sp>
      <p:pic>
        <p:nvPicPr>
          <p:cNvPr id="6148" name="Picture 12" descr="CARTE2  RBA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071678"/>
            <a:ext cx="50038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6786578" y="2285992"/>
            <a:ext cx="857256" cy="519351"/>
          </a:xfrm>
          <a:prstGeom prst="ellips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77F85">
                    <a:alpha val="73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142844" y="5429264"/>
            <a:ext cx="50720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smtClean="0"/>
              <a:t>processus démarré en 2001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l’officialisation par arrêt ministériel en 2005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Premier Plan de gestion officialisé en 2005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Règlement intérieur  </a:t>
            </a:r>
            <a:endParaRPr lang="oc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3" descr="Formosa - Hellio &amp; van Inguen 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29066"/>
            <a:ext cx="401637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 descr="Manu - mai03 008"/>
          <p:cNvPicPr>
            <a:picLocks noChangeAspect="1" noChangeArrowheads="1"/>
          </p:cNvPicPr>
          <p:nvPr/>
        </p:nvPicPr>
        <p:blipFill>
          <a:blip r:embed="rId4" cstate="print"/>
          <a:srcRect l="18640" t="6117"/>
          <a:stretch>
            <a:fillRect/>
          </a:stretch>
        </p:blipFill>
        <p:spPr bwMode="auto">
          <a:xfrm>
            <a:off x="250825" y="333375"/>
            <a:ext cx="432117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500562" y="142852"/>
            <a:ext cx="4214842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la société Bijagó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0" y="3662363"/>
            <a:ext cx="471646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49263" indent="-449263">
              <a:spcBef>
                <a:spcPct val="50000"/>
              </a:spcBef>
              <a:buFont typeface="Wingdings" pitchFamily="2" charset="2"/>
              <a:buChar char="ð"/>
            </a:pPr>
            <a:r>
              <a:rPr lang="fr-FR" sz="2400" b="1" dirty="0">
                <a:solidFill>
                  <a:srgbClr val="006600"/>
                </a:solidFill>
              </a:rPr>
              <a:t>Société matrilinéaire, gérontocratique</a:t>
            </a:r>
          </a:p>
          <a:p>
            <a:pPr marL="449263" indent="-449263">
              <a:spcBef>
                <a:spcPct val="50000"/>
              </a:spcBef>
              <a:buFont typeface="Wingdings" pitchFamily="2" charset="2"/>
              <a:buChar char="ð"/>
            </a:pPr>
            <a:r>
              <a:rPr lang="fr-FR" sz="2400" b="1" dirty="0">
                <a:solidFill>
                  <a:srgbClr val="006600"/>
                </a:solidFill>
              </a:rPr>
              <a:t>organisée par sexe et classe d</a:t>
            </a:r>
            <a:r>
              <a:rPr lang="ja-JP" altLang="fr-FR" sz="2400" b="1" dirty="0" smtClean="0">
                <a:solidFill>
                  <a:srgbClr val="006600"/>
                </a:solidFill>
              </a:rPr>
              <a:t>’</a:t>
            </a:r>
            <a:r>
              <a:rPr lang="fr-FR" altLang="ja-JP" sz="2400" b="1" dirty="0" smtClean="0">
                <a:solidFill>
                  <a:srgbClr val="006600"/>
                </a:solidFill>
              </a:rPr>
              <a:t>âge</a:t>
            </a:r>
            <a:endParaRPr lang="fr-FR" altLang="ja-JP" sz="2400" b="1" dirty="0">
              <a:solidFill>
                <a:srgbClr val="006600"/>
              </a:solidFill>
            </a:endParaRPr>
          </a:p>
          <a:p>
            <a:pPr marL="449263" indent="-449263">
              <a:spcBef>
                <a:spcPct val="50000"/>
              </a:spcBef>
              <a:buFont typeface="Wingdings" pitchFamily="2" charset="2"/>
              <a:buChar char="ð"/>
            </a:pPr>
            <a:r>
              <a:rPr lang="fr-FR" sz="2400" b="1" dirty="0">
                <a:solidFill>
                  <a:srgbClr val="006600"/>
                </a:solidFill>
              </a:rPr>
              <a:t>Des rites et cérémonies</a:t>
            </a:r>
          </a:p>
          <a:p>
            <a:pPr marL="449263" indent="-449263">
              <a:spcBef>
                <a:spcPct val="50000"/>
              </a:spcBef>
              <a:buFont typeface="Wingdings" pitchFamily="2" charset="2"/>
              <a:buChar char="ð"/>
            </a:pPr>
            <a:r>
              <a:rPr lang="fr-FR" sz="2400" b="1" dirty="0">
                <a:solidFill>
                  <a:srgbClr val="006600"/>
                </a:solidFill>
              </a:rPr>
              <a:t>Connaissance et liens avec la nature – des lieux sacrés</a:t>
            </a:r>
          </a:p>
        </p:txBody>
      </p:sp>
      <p:pic>
        <p:nvPicPr>
          <p:cNvPr id="9" name="Picture 7" descr="Urok 101204 012"/>
          <p:cNvPicPr>
            <a:picLocks noChangeAspect="1" noChangeArrowheads="1"/>
          </p:cNvPicPr>
          <p:nvPr/>
        </p:nvPicPr>
        <p:blipFill>
          <a:blip r:embed="rId5">
            <a:lum contrast="16000"/>
          </a:blip>
          <a:srcRect l="9099" b="12767"/>
          <a:stretch>
            <a:fillRect/>
          </a:stretch>
        </p:blipFill>
        <p:spPr bwMode="auto">
          <a:xfrm>
            <a:off x="4786314" y="1000108"/>
            <a:ext cx="403225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77F85">
                  <a:alpha val="73000"/>
                </a:srgbClr>
              </a:gs>
              <a:gs pos="100000">
                <a:srgbClr val="377F85">
                  <a:gamma/>
                  <a:tint val="86275"/>
                  <a:invGamma/>
                  <a:alpha val="22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PT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5516563"/>
            <a:ext cx="6877050" cy="1309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CC99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FontTx/>
              <a:buNone/>
              <a:defRPr/>
            </a:pPr>
            <a:r>
              <a:rPr lang="fr-FR" sz="3800" b="1" dirty="0">
                <a:solidFill>
                  <a:srgbClr val="004992"/>
                </a:solidFill>
                <a:effectLst/>
                <a:latin typeface="Bauhaus 93" pitchFamily="82" charset="0"/>
              </a:rPr>
              <a:t>Le pont </a:t>
            </a:r>
            <a:r>
              <a:rPr lang="fr-FR" sz="3800" b="1" dirty="0" smtClean="0">
                <a:solidFill>
                  <a:srgbClr val="004992"/>
                </a:solidFill>
                <a:effectLst/>
                <a:latin typeface="Bauhaus 93" pitchFamily="82" charset="0"/>
              </a:rPr>
              <a:t> entre </a:t>
            </a:r>
            <a:endParaRPr lang="fr-FR" sz="3800" b="1" dirty="0">
              <a:solidFill>
                <a:srgbClr val="004992"/>
              </a:solidFill>
              <a:effectLst/>
              <a:latin typeface="Bauhaus 93" pitchFamily="82" charset="0"/>
            </a:endParaRPr>
          </a:p>
          <a:p>
            <a:pPr marL="342900" indent="-342900">
              <a:spcBef>
                <a:spcPct val="10000"/>
              </a:spcBef>
              <a:buFontTx/>
              <a:buNone/>
              <a:defRPr/>
            </a:pPr>
            <a:r>
              <a:rPr lang="fr-FR" sz="3800" b="1" dirty="0">
                <a:solidFill>
                  <a:srgbClr val="004992"/>
                </a:solidFill>
                <a:effectLst/>
                <a:latin typeface="Bauhaus 93" pitchFamily="82" charset="0"/>
              </a:rPr>
              <a:t>la tradition et la modernité</a:t>
            </a:r>
            <a:endParaRPr lang="pt-PT" sz="3800" dirty="0">
              <a:solidFill>
                <a:srgbClr val="004992"/>
              </a:solidFill>
              <a:effectLst/>
              <a:latin typeface="Bauhaus 93" pitchFamily="82" charset="0"/>
            </a:endParaRP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7451725" y="765175"/>
            <a:ext cx="15128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fr-FR">
              <a:effectLst/>
              <a:latin typeface="Arial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623050" y="0"/>
            <a:ext cx="2520950" cy="655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100000"/>
              </a:spcBef>
              <a:buFontTx/>
              <a:buNone/>
            </a:pPr>
            <a:r>
              <a:rPr lang="fr-FR" sz="2600" b="1">
                <a:solidFill>
                  <a:srgbClr val="C61002"/>
                </a:solidFill>
                <a:effectLst/>
                <a:latin typeface="Myriad Web" pitchFamily="34" charset="0"/>
              </a:rPr>
              <a:t>Comment passer du système de gouvernance traditionnel  à des nouvelles formes de gestion, adaptées au nouveau contexte et nouvelles aspirations?</a:t>
            </a:r>
          </a:p>
        </p:txBody>
      </p:sp>
      <p:pic>
        <p:nvPicPr>
          <p:cNvPr id="8198" name="Picture 18" descr="1ª AG Extraordinária Urok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52413" y="188913"/>
            <a:ext cx="6877051" cy="5156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rok Oct04 (13)"/>
          <p:cNvPicPr>
            <a:picLocks noChangeAspect="1" noChangeArrowheads="1"/>
          </p:cNvPicPr>
          <p:nvPr/>
        </p:nvPicPr>
        <p:blipFill>
          <a:blip r:embed="rId2"/>
          <a:srcRect l="15038" t="14581" r="4102" b="3645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ctangle 3"/>
          <p:cNvSpPr>
            <a:spLocks noGrp="1" noChangeArrowheads="1"/>
          </p:cNvSpPr>
          <p:nvPr>
            <p:ph type="title"/>
          </p:nvPr>
        </p:nvSpPr>
        <p:spPr>
          <a:xfrm>
            <a:off x="1500166" y="-171450"/>
            <a:ext cx="5500726" cy="1143000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DC0000"/>
                </a:solidFill>
                <a:latin typeface="Bauhaus 93" pitchFamily="82" charset="0"/>
              </a:rPr>
              <a:t>L’exemple des îles Urok</a:t>
            </a:r>
            <a:endParaRPr lang="fr-FR" sz="2800" b="1" dirty="0" smtClean="0">
              <a:solidFill>
                <a:srgbClr val="DC0000"/>
              </a:solidFill>
              <a:latin typeface="Myriad Web" pitchFamily="34" charset="0"/>
            </a:endParaRP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3059113" y="2060574"/>
            <a:ext cx="6084887" cy="365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C1C56"/>
            </a:outerShdw>
          </a:effectLst>
        </p:spPr>
        <p:txBody>
          <a:bodyPr/>
          <a:lstStyle/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Développement communautaire</a:t>
            </a: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Animation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Myriad Web" pitchFamily="34" charset="0"/>
              </a:rPr>
              <a:t>socio-culturel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 </a:t>
            </a: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Formation et échanges</a:t>
            </a: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Meilleur connaissance</a:t>
            </a:r>
            <a:endParaRPr lang="fr-FR" sz="28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Actualisation des règles de gestion traditionnelles</a:t>
            </a:r>
            <a:r>
              <a:rPr lang="fr-FR" sz="2800" dirty="0">
                <a:solidFill>
                  <a:schemeClr val="bg1"/>
                </a:solidFill>
                <a:effectLst/>
                <a:latin typeface="Myriad Web" pitchFamily="34" charset="0"/>
              </a:rPr>
              <a:t> – Plan de Gestion</a:t>
            </a:r>
            <a:endParaRPr lang="fr-FR" sz="2800" b="1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Surveillance de base communautaire</a:t>
            </a: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Alliances stratégiques</a:t>
            </a:r>
            <a:endParaRPr lang="fr-FR" sz="28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Création </a:t>
            </a:r>
            <a:r>
              <a:rPr lang="fr-FR" sz="2800" b="1" dirty="0" smtClean="0">
                <a:solidFill>
                  <a:schemeClr val="bg1"/>
                </a:solidFill>
                <a:effectLst/>
                <a:latin typeface="Myriad Web" pitchFamily="34" charset="0"/>
              </a:rPr>
              <a:t>officielle</a:t>
            </a:r>
            <a:endParaRPr lang="fr-FR" sz="2800" dirty="0">
              <a:solidFill>
                <a:schemeClr val="bg1"/>
              </a:solidFill>
              <a:effectLst/>
              <a:latin typeface="Myriad Web" pitchFamily="34" charset="0"/>
            </a:endParaRPr>
          </a:p>
          <a:p>
            <a:pPr marL="342900" indent="-342900" algn="l">
              <a:lnSpc>
                <a:spcPct val="75000"/>
              </a:lnSpc>
              <a:spcBef>
                <a:spcPct val="20000"/>
              </a:spcBef>
              <a:spcAft>
                <a:spcPct val="25000"/>
              </a:spcAft>
              <a:buFontTx/>
              <a:buChar char="•"/>
              <a:defRPr/>
            </a:pPr>
            <a:endParaRPr lang="fr-FR" sz="2800" dirty="0">
              <a:solidFill>
                <a:schemeClr val="bg1"/>
              </a:solidFill>
              <a:effectLst/>
              <a:latin typeface="Myriad Web" pitchFamily="34" charset="0"/>
            </a:endParaRP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50825" y="1412875"/>
            <a:ext cx="3024188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fr-FR" sz="3200" b="1">
                <a:solidFill>
                  <a:srgbClr val="00003A"/>
                </a:solidFill>
                <a:effectLst/>
                <a:latin typeface="Myriad Web" pitchFamily="34" charset="0"/>
              </a:rPr>
              <a:t>La démarche 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3" descr="Formosa - Hellio &amp; van Inguen 05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81075"/>
            <a:ext cx="9144000" cy="6054725"/>
          </a:xfrm>
          <a:noFill/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DC0000"/>
                </a:solidFill>
                <a:latin typeface="Bauhaus 93" pitchFamily="82" charset="0"/>
              </a:rPr>
              <a:t>Les forces des APC</a:t>
            </a:r>
            <a:br>
              <a:rPr lang="fr-FR" sz="3600" b="1" smtClean="0">
                <a:solidFill>
                  <a:srgbClr val="DC0000"/>
                </a:solidFill>
                <a:latin typeface="Bauhaus 93" pitchFamily="82" charset="0"/>
              </a:rPr>
            </a:br>
            <a:r>
              <a:rPr lang="fr-FR" sz="2800" b="1" smtClean="0">
                <a:solidFill>
                  <a:srgbClr val="DC0000"/>
                </a:solidFill>
                <a:latin typeface="Myriad Web" pitchFamily="34" charset="0"/>
              </a:rPr>
              <a:t>L’exemple des îles Urok</a:t>
            </a:r>
          </a:p>
        </p:txBody>
      </p:sp>
      <p:sp>
        <p:nvSpPr>
          <p:cNvPr id="155675" name="Rectangle 27"/>
          <p:cNvSpPr>
            <a:spLocks noChangeArrowheads="1"/>
          </p:cNvSpPr>
          <p:nvPr/>
        </p:nvSpPr>
        <p:spPr bwMode="auto">
          <a:xfrm>
            <a:off x="1042988" y="2420938"/>
            <a:ext cx="81010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Responsabilisation des communautés /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Myriad Web" pitchFamily="34" charset="0"/>
              </a:rPr>
              <a:t>ownership</a:t>
            </a: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/fierté de leur patrimoine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Coûts réduites (fonctionnement, surveillance) 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Partage équitable des coûts et bénéfices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Résistance en situation de crise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Pont entre tradition et modernité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Préserve la culture et l’environnement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Assure un développement équitable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800" b="1" dirty="0">
                <a:solidFill>
                  <a:schemeClr val="bg1"/>
                </a:solidFill>
                <a:effectLst/>
                <a:latin typeface="Myriad Web" pitchFamily="34" charset="0"/>
              </a:rPr>
              <a:t>Exemple de bonne gouvernance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1856</TotalTime>
  <Words>895</Words>
  <Application>Microsoft Office PowerPoint</Application>
  <PresentationFormat>Apresentação no Ecrã (4:3)</PresentationFormat>
  <Paragraphs>159</Paragraphs>
  <Slides>22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3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L’exemple des îles Urok</vt:lpstr>
      <vt:lpstr>Les forces des APC L’exemple des îles Urok</vt:lpstr>
      <vt:lpstr>Diapositivo 10</vt:lpstr>
      <vt:lpstr>  Urok Osheni!  </vt:lpstr>
      <vt:lpstr> GROUP CIBLES</vt:lpstr>
      <vt:lpstr>Diapositivo 13</vt:lpstr>
      <vt:lpstr>RÉSULTATS ATTENDUS (R2) ET ACTIVITÉS</vt:lpstr>
      <vt:lpstr>RÉSULTATS ATTENDUS (R3) ET ACTIVITÉS</vt:lpstr>
      <vt:lpstr>RÉSULTATS ATTENDUS (R4) ET ACTIVITÉS</vt:lpstr>
      <vt:lpstr>RÉSULTATS ATTENDUS (R5) ET ACTIVITÉS</vt:lpstr>
      <vt:lpstr>PRINCIPAUX IMPACTS</vt:lpstr>
      <vt:lpstr>PRINCIPAUX IMPACTS</vt:lpstr>
      <vt:lpstr>PRINCIPAUX IMPACTS</vt:lpstr>
      <vt:lpstr>PRINCIPAUX IMPACTS</vt:lpstr>
      <vt:lpstr>La création d’une AP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Emanuel</dc:creator>
  <cp:lastModifiedBy>Emanuel</cp:lastModifiedBy>
  <cp:revision>132</cp:revision>
  <dcterms:created xsi:type="dcterms:W3CDTF">2014-02-18T16:00:02Z</dcterms:created>
  <dcterms:modified xsi:type="dcterms:W3CDTF">2014-02-20T14:15:11Z</dcterms:modified>
</cp:coreProperties>
</file>