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05" r:id="rId3"/>
    <p:sldId id="258" r:id="rId4"/>
    <p:sldId id="298" r:id="rId5"/>
    <p:sldId id="299" r:id="rId6"/>
    <p:sldId id="300" r:id="rId7"/>
    <p:sldId id="307" r:id="rId8"/>
    <p:sldId id="303" r:id="rId9"/>
    <p:sldId id="301" r:id="rId10"/>
    <p:sldId id="302" r:id="rId11"/>
    <p:sldId id="308" r:id="rId12"/>
    <p:sldId id="304" r:id="rId13"/>
    <p:sldId id="297" r:id="rId14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F5494"/>
    <a:srgbClr val="FFFFCC"/>
    <a:srgbClr val="3166CF"/>
    <a:srgbClr val="3E6FD2"/>
    <a:srgbClr val="2D5EC1"/>
    <a:srgbClr val="BDDEFF"/>
    <a:srgbClr val="99CCFF"/>
    <a:srgbClr val="808080"/>
    <a:srgbClr val="FFD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207" autoAdjust="0"/>
  </p:normalViewPr>
  <p:slideViewPr>
    <p:cSldViewPr>
      <p:cViewPr>
        <p:scale>
          <a:sx n="85" d="100"/>
          <a:sy n="85" d="100"/>
        </p:scale>
        <p:origin x="-1378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671"/>
            <a:ext cx="2946400" cy="496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671"/>
            <a:ext cx="2946400" cy="496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AD96B53C-803A-4F48-890D-25E80105D3C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60405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629"/>
            <a:ext cx="5438775" cy="4467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671"/>
            <a:ext cx="2946400" cy="496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671"/>
            <a:ext cx="2946400" cy="496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1F39348B-7A0C-4541-A741-6D31EE3E0B7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59794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39348B-7A0C-4541-A741-6D31EE3E0B70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95717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B59D64-6E1B-4D4E-A806-0415C8A7E3C9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2892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B59D64-6E1B-4D4E-A806-0415C8A7E3C9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2892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B59D64-6E1B-4D4E-A806-0415C8A7E3C9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2892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B59D64-6E1B-4D4E-A806-0415C8A7E3C9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2892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B59D64-6E1B-4D4E-A806-0415C8A7E3C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289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dirty="0" smtClean="0"/>
              <a:t>Complementarity: E.g.</a:t>
            </a:r>
            <a:r>
              <a:rPr lang="en-GB" baseline="0" dirty="0" smtClean="0"/>
              <a:t> Flexibility of Irish Aid for covering gaps, mobilizing </a:t>
            </a:r>
            <a:r>
              <a:rPr lang="en-GB" baseline="0" dirty="0" smtClean="0"/>
              <a:t>resources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baseline="0" dirty="0" smtClean="0"/>
              <a:t>Scaling up actions: reducing fragmentation</a:t>
            </a:r>
            <a:endParaRPr lang="en-GB" baseline="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baseline="0" dirty="0" smtClean="0"/>
              <a:t>Duplication: we finance often the same partner (UNICEF) for similar activities. Maybe Irish Aid giving to someone else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baseline="0" dirty="0" smtClean="0"/>
              <a:t>Sharing resources: NAS at the service of MS, training on nutrition sensitive interventions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B59D64-6E1B-4D4E-A806-0415C8A7E3C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2892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dirty="0" smtClean="0"/>
              <a:t>Draft proposal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dirty="0" smtClean="0"/>
              <a:t>In evolution till having a joint strategy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B59D64-6E1B-4D4E-A806-0415C8A7E3C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2892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dirty="0" smtClean="0"/>
              <a:t>Sound causal analysis of </a:t>
            </a:r>
            <a:r>
              <a:rPr lang="en-GB" dirty="0" err="1" smtClean="0"/>
              <a:t>undernutrition</a:t>
            </a:r>
            <a:r>
              <a:rPr lang="en-GB" dirty="0" smtClean="0"/>
              <a:t> in Ethiopia: different in different regions.</a:t>
            </a:r>
            <a:r>
              <a:rPr lang="en-GB" baseline="0" dirty="0" smtClean="0"/>
              <a:t> Sometimes it's poverty, sometimes it's diversity of the diet, etc. We'll built on already existing analysis (NNP, </a:t>
            </a:r>
            <a:r>
              <a:rPr lang="en-GB" baseline="0" dirty="0" err="1" smtClean="0"/>
              <a:t>Demographich</a:t>
            </a:r>
            <a:r>
              <a:rPr lang="en-GB" baseline="0" dirty="0" smtClean="0"/>
              <a:t> and Health Survey in ET, etc.)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baseline="0" dirty="0" smtClean="0"/>
              <a:t>Mapping: Keeping what already exist (</a:t>
            </a:r>
            <a:r>
              <a:rPr lang="en-GB" baseline="0" dirty="0" err="1" smtClean="0"/>
              <a:t>MoH</a:t>
            </a:r>
            <a:r>
              <a:rPr lang="en-GB" baseline="0" dirty="0" smtClean="0"/>
              <a:t>, etc.) and trying to build something sustainable beyond a picture of the situation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B59D64-6E1B-4D4E-A806-0415C8A7E3C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2892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Good Governance: supporting national</a:t>
            </a:r>
            <a:r>
              <a:rPr lang="en-GB" baseline="0" dirty="0" smtClean="0"/>
              <a:t> strategies, policies, legal framework, capacity building, etc. </a:t>
            </a:r>
            <a:r>
              <a:rPr lang="en-GB" dirty="0" smtClean="0"/>
              <a:t>Joint advocacy: Ambassadors &amp; technical </a:t>
            </a:r>
            <a:r>
              <a:rPr lang="en-GB" dirty="0" smtClean="0"/>
              <a:t>level. Influencing NNP &amp; GTP2</a:t>
            </a:r>
            <a:endParaRPr lang="en-GB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Scaling up nutrition actions: nutrition sensitive and specific. </a:t>
            </a:r>
            <a:r>
              <a:rPr lang="en-GB" dirty="0" smtClean="0"/>
              <a:t>Strategy towards flagship</a:t>
            </a:r>
            <a:r>
              <a:rPr lang="en-GB" baseline="0" dirty="0" smtClean="0"/>
              <a:t> programs, link towards humanitarian, etc.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Knowledge base: research, creating evidence, etc</a:t>
            </a:r>
            <a:r>
              <a:rPr lang="en-GB" baseline="0" dirty="0" smtClean="0"/>
              <a:t>. specially in other areas than health</a:t>
            </a:r>
            <a:endParaRPr lang="en-GB" baseline="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baseline="0" dirty="0" smtClean="0"/>
              <a:t>Division of responsibilities: matrix of </a:t>
            </a:r>
            <a:r>
              <a:rPr lang="en-GB" baseline="0" dirty="0" smtClean="0"/>
              <a:t>responsibilities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B59D64-6E1B-4D4E-A806-0415C8A7E3C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2892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B59D64-6E1B-4D4E-A806-0415C8A7E3C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2892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B59D64-6E1B-4D4E-A806-0415C8A7E3C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2892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B59D64-6E1B-4D4E-A806-0415C8A7E3C9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289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C7B7B019-8868-40C6-A7C5-87E39BAFDFC7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802BD0-C4D0-493F-A878-6EADC47A1F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20903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598773-515C-4E00-B792-1E70513A8A9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24487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2EB1B7-1C03-4A19-9732-81A7B716D5D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41826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07C45B-2C11-4948-8083-0DE0B31AADA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4905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E264FE-506D-43F8-A516-B6D5FB13053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28990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F386DE-BCA0-4EB4-9F1B-4CEDCCDBB6A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93719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C632BA-0939-4EE5-A10B-BFC02CE9E80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22717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4F1D3-1DCF-4286-B4A9-0AD936672DD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84578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1BD01A-87F6-487C-A83B-3C4573C3906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2645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8F3455-A69A-4BA3-9555-F53DAB3703B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14304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239EEDA6-19E4-4479-B812-DBB056899E0E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3568" y="1916832"/>
            <a:ext cx="7848872" cy="790575"/>
          </a:xfrm>
        </p:spPr>
        <p:txBody>
          <a:bodyPr/>
          <a:lstStyle/>
          <a:p>
            <a:pPr algn="ctr"/>
            <a:r>
              <a:rPr lang="fr-BE" altLang="en-US" sz="4800" dirty="0" smtClean="0"/>
              <a:t>Road </a:t>
            </a:r>
            <a:r>
              <a:rPr lang="fr-BE" altLang="en-US" sz="4800" dirty="0" err="1" smtClean="0"/>
              <a:t>Map</a:t>
            </a:r>
            <a:r>
              <a:rPr lang="fr-BE" altLang="en-US" sz="4800" dirty="0" smtClean="0"/>
              <a:t> </a:t>
            </a:r>
            <a:r>
              <a:rPr lang="fr-BE" altLang="en-US" sz="4800" dirty="0" err="1" smtClean="0"/>
              <a:t>on</a:t>
            </a:r>
            <a:r>
              <a:rPr lang="fr-BE" altLang="en-US" sz="4800" dirty="0" smtClean="0"/>
              <a:t> EU+ nutrition joint </a:t>
            </a:r>
            <a:r>
              <a:rPr lang="fr-BE" altLang="en-US" sz="4800" dirty="0" err="1" smtClean="0"/>
              <a:t>programming</a:t>
            </a:r>
            <a:r>
              <a:rPr lang="fr-BE" altLang="en-US" sz="4800" dirty="0" smtClean="0"/>
              <a:t> </a:t>
            </a:r>
            <a:endParaRPr lang="en-GB" altLang="en-US" sz="4800" dirty="0"/>
          </a:p>
        </p:txBody>
      </p:sp>
      <p:pic>
        <p:nvPicPr>
          <p:cNvPr id="81927" name="Picture 7" descr="U:\04. FOOD SECURITY\04.3 NUTRITION\Nutrition Publications\Photos Ref Doc\img493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92" t="19487" r="3356" b="33054"/>
          <a:stretch/>
        </p:blipFill>
        <p:spPr bwMode="auto">
          <a:xfrm>
            <a:off x="-216272" y="3683000"/>
            <a:ext cx="9360272" cy="3374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7B7B019-8868-40C6-A7C5-87E39BAFDFC7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196231"/>
            <a:ext cx="8229600" cy="936625"/>
          </a:xfrm>
        </p:spPr>
        <p:txBody>
          <a:bodyPr/>
          <a:lstStyle/>
          <a:p>
            <a:pPr algn="ctr"/>
            <a:r>
              <a:rPr lang="en-GB" dirty="0" smtClean="0">
                <a:ln>
                  <a:solidFill>
                    <a:schemeClr val="bg2"/>
                  </a:solidFill>
                </a:ln>
                <a:solidFill>
                  <a:srgbClr val="F79646"/>
                </a:solidFill>
              </a:rPr>
              <a:t>Timing</a:t>
            </a:r>
            <a:endParaRPr lang="en-GB" dirty="0">
              <a:ln>
                <a:solidFill>
                  <a:schemeClr val="bg2"/>
                </a:solidFill>
              </a:ln>
              <a:solidFill>
                <a:srgbClr val="F79646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612316"/>
              </p:ext>
            </p:extLst>
          </p:nvPr>
        </p:nvGraphicFramePr>
        <p:xfrm>
          <a:off x="1264925" y="2060848"/>
          <a:ext cx="6835467" cy="41772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98556"/>
                <a:gridCol w="1356489"/>
                <a:gridCol w="2580422"/>
              </a:tblGrid>
              <a:tr h="3632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Outcome</a:t>
                      </a:r>
                      <a:endParaRPr lang="en-GB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Completion Date</a:t>
                      </a:r>
                      <a:endParaRPr lang="en-GB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Responsibility</a:t>
                      </a:r>
                      <a:endParaRPr lang="en-GB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6600"/>
                    </a:solidFill>
                  </a:tcPr>
                </a:tc>
              </a:tr>
              <a:tr h="3632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Identify Membership of EU+ Nutrition Group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End February 2014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HoC group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32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Select (initial) Nutrition Core Team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End-Feb  2014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EU+ Nutrition Group</a:t>
                      </a:r>
                      <a:endParaRPr lang="en-GB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32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Identify Facilitator of EU+ Nutrition Group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Beginning March 2014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EU+ Nutrition Group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32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Update the Roadmap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Beginning March 2014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TF of Facilitator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32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Notify </a:t>
                      </a:r>
                      <a:r>
                        <a:rPr lang="en-GB" sz="1000" dirty="0" err="1">
                          <a:solidFill>
                            <a:schemeClr val="tx1"/>
                          </a:solidFill>
                          <a:effectLst/>
                        </a:rPr>
                        <a:t>GoE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 of the EU+ Nutrition Group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Mid- March 2014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Facilitator</a:t>
                      </a:r>
                      <a:endParaRPr lang="en-GB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95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Causal Analysis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May-June 2014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EU+ Nutrition Core Team</a:t>
                      </a:r>
                      <a:r>
                        <a:rPr lang="en-GB" sz="1200">
                          <a:effectLst/>
                        </a:rPr>
                        <a:t> </a:t>
                      </a:r>
                      <a:r>
                        <a:rPr lang="en-GB" sz="1000">
                          <a:effectLst/>
                        </a:rPr>
                        <a:t>+ Consultancy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95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Joint Mapping Analysis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May-June 2014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EU+ Nutrition Core Team</a:t>
                      </a:r>
                      <a:r>
                        <a:rPr lang="en-GB" sz="1200">
                          <a:effectLst/>
                        </a:rPr>
                        <a:t> </a:t>
                      </a:r>
                      <a:r>
                        <a:rPr lang="en-GB" sz="1000">
                          <a:effectLst/>
                        </a:rPr>
                        <a:t>+ Consultancy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95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Gap Analysis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July 2014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EU+ Nutrition Core Team</a:t>
                      </a:r>
                      <a:r>
                        <a:rPr lang="en-GB" sz="1200">
                          <a:effectLst/>
                        </a:rPr>
                        <a:t> </a:t>
                      </a:r>
                      <a:r>
                        <a:rPr lang="en-GB" sz="1000">
                          <a:effectLst/>
                        </a:rPr>
                        <a:t>+ Consultancy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95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Situation Analysis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July 2014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EU+ Nutrition Core Team</a:t>
                      </a:r>
                      <a:r>
                        <a:rPr lang="en-GB" sz="1200">
                          <a:effectLst/>
                        </a:rPr>
                        <a:t> </a:t>
                      </a:r>
                      <a:r>
                        <a:rPr lang="en-GB" sz="1000">
                          <a:effectLst/>
                        </a:rPr>
                        <a:t>+ Consultancy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95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Common Nutrition Strategy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End August 2014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EU+ Nutrition Core Team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000" dirty="0">
                          <a:effectLst/>
                        </a:rPr>
                        <a:t>+ Consultancy</a:t>
                      </a:r>
                      <a:endParaRPr lang="en-GB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451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196231"/>
            <a:ext cx="8229600" cy="936625"/>
          </a:xfrm>
        </p:spPr>
        <p:txBody>
          <a:bodyPr/>
          <a:lstStyle/>
          <a:p>
            <a:pPr algn="ctr"/>
            <a:r>
              <a:rPr lang="en-GB" dirty="0" smtClean="0">
                <a:ln>
                  <a:solidFill>
                    <a:schemeClr val="bg2"/>
                  </a:solidFill>
                </a:ln>
                <a:solidFill>
                  <a:srgbClr val="F79646"/>
                </a:solidFill>
              </a:rPr>
              <a:t>Timing</a:t>
            </a:r>
            <a:endParaRPr lang="en-GB" dirty="0">
              <a:ln>
                <a:solidFill>
                  <a:schemeClr val="bg2"/>
                </a:solidFill>
              </a:ln>
              <a:solidFill>
                <a:srgbClr val="F79646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571656"/>
              </p:ext>
            </p:extLst>
          </p:nvPr>
        </p:nvGraphicFramePr>
        <p:xfrm>
          <a:off x="1187624" y="2132856"/>
          <a:ext cx="6835467" cy="38697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98556"/>
                <a:gridCol w="1356489"/>
                <a:gridCol w="2580422"/>
              </a:tblGrid>
              <a:tr h="3720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Outcome</a:t>
                      </a:r>
                      <a:endParaRPr lang="en-GB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Completion Date</a:t>
                      </a:r>
                      <a:endParaRPr lang="en-GB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Responsibility</a:t>
                      </a:r>
                      <a:endParaRPr lang="en-GB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6600"/>
                    </a:solidFill>
                  </a:tcPr>
                </a:tc>
              </a:tr>
              <a:tr h="4093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Advocacy Framework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End August 2014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EU+ Nutrition Core Team</a:t>
                      </a:r>
                      <a:r>
                        <a:rPr lang="en-GB" sz="1200">
                          <a:effectLst/>
                        </a:rPr>
                        <a:t> </a:t>
                      </a:r>
                      <a:r>
                        <a:rPr lang="en-GB" sz="1000">
                          <a:effectLst/>
                        </a:rPr>
                        <a:t>+ Consultancy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93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Results Framework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End September 2014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EU+ Nutrition Core Team</a:t>
                      </a:r>
                      <a:r>
                        <a:rPr lang="en-GB" sz="1200">
                          <a:effectLst/>
                        </a:rPr>
                        <a:t> </a:t>
                      </a:r>
                      <a:r>
                        <a:rPr lang="en-GB" sz="1000">
                          <a:effectLst/>
                        </a:rPr>
                        <a:t>+ Consultancy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20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Assessment of C/Advantage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End August 2014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EU+ Nutrition Core Team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20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Review of Core Team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Mid-September 2014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EU+ Nutrition Core Team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93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Matrix of Responsibilities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End September 2014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EU+ Nutrition Core Team</a:t>
                      </a:r>
                      <a:r>
                        <a:rPr lang="en-GB" sz="1200">
                          <a:effectLst/>
                        </a:rPr>
                        <a:t> </a:t>
                      </a:r>
                      <a:r>
                        <a:rPr lang="en-GB" sz="1000">
                          <a:effectLst/>
                        </a:rPr>
                        <a:t>+ Consultancy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93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EU+ Nutrition Group Action Plan 2015-2020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June 2015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EU+ Nutrition Core Team</a:t>
                      </a:r>
                      <a:r>
                        <a:rPr lang="en-GB" sz="1200">
                          <a:effectLst/>
                        </a:rPr>
                        <a:t> </a:t>
                      </a:r>
                      <a:r>
                        <a:rPr lang="en-GB" sz="1000">
                          <a:effectLst/>
                        </a:rPr>
                        <a:t>+ Consultancy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20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Resource Tracking systems established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June 2015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EU+ Nutrition Core Team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20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Results Monitoring capacity established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June 2015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EU+ Nutrition Core Team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60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Nutrition Brief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June 2014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EU+ Nutrition Core Team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60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EU+ Group Annual Report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March 2015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EU+ Nutrition Core Team</a:t>
                      </a:r>
                      <a:endParaRPr lang="en-GB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182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196231"/>
            <a:ext cx="8229600" cy="936625"/>
          </a:xfrm>
        </p:spPr>
        <p:txBody>
          <a:bodyPr/>
          <a:lstStyle/>
          <a:p>
            <a:pPr algn="ctr"/>
            <a:r>
              <a:rPr lang="en-GB" dirty="0" smtClean="0">
                <a:ln>
                  <a:solidFill>
                    <a:schemeClr val="bg2"/>
                  </a:solidFill>
                </a:ln>
                <a:solidFill>
                  <a:srgbClr val="F79646"/>
                </a:solidFill>
              </a:rPr>
              <a:t>Open questions</a:t>
            </a:r>
            <a:endParaRPr lang="en-GB" dirty="0">
              <a:ln>
                <a:solidFill>
                  <a:schemeClr val="bg2"/>
                </a:solidFill>
              </a:ln>
              <a:solidFill>
                <a:srgbClr val="F7964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2132856"/>
            <a:ext cx="8208911" cy="4104456"/>
          </a:xfrm>
        </p:spPr>
        <p:txBody>
          <a:bodyPr/>
          <a:lstStyle/>
          <a:p>
            <a:pPr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600" i="0" dirty="0"/>
              <a:t>How far do we want to get?</a:t>
            </a:r>
          </a:p>
          <a:p>
            <a:pPr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600" i="0" dirty="0" smtClean="0"/>
              <a:t>Role </a:t>
            </a:r>
            <a:r>
              <a:rPr lang="en-GB" sz="2600" i="0" dirty="0" smtClean="0"/>
              <a:t>of the </a:t>
            </a:r>
            <a:r>
              <a:rPr lang="en-GB" sz="2600" i="0" dirty="0" err="1" smtClean="0"/>
              <a:t>GoE</a:t>
            </a:r>
            <a:r>
              <a:rPr lang="en-GB" sz="2600" i="0" dirty="0" smtClean="0"/>
              <a:t> in the process. When? How?</a:t>
            </a:r>
          </a:p>
          <a:p>
            <a:pPr>
              <a:lnSpc>
                <a:spcPct val="150000"/>
              </a:lnSpc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600" i="0" dirty="0" smtClean="0"/>
              <a:t>Link with humanitarian </a:t>
            </a:r>
            <a:r>
              <a:rPr lang="en-GB" sz="2600" i="0" dirty="0" smtClean="0"/>
              <a:t>interventions</a:t>
            </a:r>
            <a:endParaRPr lang="en-GB" sz="2600" i="0" dirty="0"/>
          </a:p>
          <a:p>
            <a:pPr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600" i="0" dirty="0"/>
              <a:t>S</a:t>
            </a:r>
            <a:r>
              <a:rPr lang="en-GB" sz="2600" i="0" dirty="0" smtClean="0"/>
              <a:t>hould </a:t>
            </a:r>
            <a:r>
              <a:rPr lang="en-GB" sz="2600" i="0" dirty="0"/>
              <a:t>the membership of the </a:t>
            </a:r>
            <a:r>
              <a:rPr lang="en-GB" sz="2600" i="0" dirty="0" smtClean="0"/>
              <a:t>EU+ Nutrition </a:t>
            </a:r>
            <a:r>
              <a:rPr lang="en-GB" sz="2600" i="0" dirty="0"/>
              <a:t>Group be open to </a:t>
            </a:r>
            <a:r>
              <a:rPr lang="en-GB" sz="2600" i="0" dirty="0"/>
              <a:t>others</a:t>
            </a:r>
            <a:r>
              <a:rPr lang="en-GB" sz="2600" i="0" dirty="0" smtClean="0"/>
              <a:t>?</a:t>
            </a:r>
            <a:endParaRPr lang="en-GB" sz="2600" i="0" dirty="0"/>
          </a:p>
          <a:p>
            <a:pPr marL="342900" lvl="1" indent="-342900"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600" b="0" dirty="0" smtClean="0">
                <a:ea typeface="+mn-ea"/>
                <a:cs typeface="+mn-cs"/>
              </a:rPr>
              <a:t>How </a:t>
            </a:r>
            <a:r>
              <a:rPr lang="en-GB" sz="2600" b="0" dirty="0">
                <a:ea typeface="+mn-ea"/>
                <a:cs typeface="+mn-cs"/>
              </a:rPr>
              <a:t>can we </a:t>
            </a:r>
            <a:r>
              <a:rPr lang="en-GB" sz="2600" b="0" dirty="0" smtClean="0">
                <a:ea typeface="+mn-ea"/>
                <a:cs typeface="+mn-cs"/>
              </a:rPr>
              <a:t>maximise </a:t>
            </a:r>
            <a:r>
              <a:rPr lang="en-GB" sz="2600" b="0" dirty="0">
                <a:ea typeface="+mn-ea"/>
                <a:cs typeface="+mn-cs"/>
              </a:rPr>
              <a:t>complementary with the SUN </a:t>
            </a:r>
            <a:r>
              <a:rPr lang="en-GB" sz="2600" b="0" dirty="0" smtClean="0">
                <a:ea typeface="+mn-ea"/>
                <a:cs typeface="+mn-cs"/>
              </a:rPr>
              <a:t>movement?</a:t>
            </a:r>
          </a:p>
          <a:p>
            <a:pPr marL="342900" lvl="1" indent="-342900"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600" b="0" i="0" dirty="0" smtClean="0"/>
              <a:t>Others</a:t>
            </a:r>
            <a:endParaRPr lang="en-GB" sz="2600" b="0" i="0" dirty="0"/>
          </a:p>
        </p:txBody>
      </p:sp>
    </p:spTree>
    <p:extLst>
      <p:ext uri="{BB962C8B-B14F-4D97-AF65-F5344CB8AC3E}">
        <p14:creationId xmlns:p14="http://schemas.microsoft.com/office/powerpoint/2010/main" val="333427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B1B7-1C03-4A19-9732-81A7B716D5D7}" type="slidenum">
              <a:rPr lang="en-GB" altLang="en-US" smtClean="0"/>
              <a:pPr/>
              <a:t>13</a:t>
            </a:fld>
            <a:endParaRPr lang="en-GB" alt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936625"/>
          </a:xfrm>
        </p:spPr>
        <p:txBody>
          <a:bodyPr/>
          <a:lstStyle/>
          <a:p>
            <a:r>
              <a:rPr lang="en-GB" dirty="0" smtClean="0">
                <a:ln>
                  <a:solidFill>
                    <a:schemeClr val="bg2"/>
                  </a:solidFill>
                </a:ln>
                <a:solidFill>
                  <a:srgbClr val="F79646"/>
                </a:solidFill>
              </a:rPr>
              <a:t>Next steps</a:t>
            </a:r>
            <a:endParaRPr lang="en-GB" dirty="0">
              <a:ln>
                <a:solidFill>
                  <a:schemeClr val="bg2"/>
                </a:solidFill>
              </a:ln>
              <a:solidFill>
                <a:srgbClr val="F79646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67545" y="2204864"/>
            <a:ext cx="8496943" cy="4104456"/>
          </a:xfrm>
        </p:spPr>
        <p:txBody>
          <a:bodyPr/>
          <a:lstStyle/>
          <a:p>
            <a:pPr>
              <a:lnSpc>
                <a:spcPct val="150000"/>
              </a:lnSpc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200" i="0" dirty="0" smtClean="0"/>
              <a:t>Identification of MS endorsing the approach</a:t>
            </a:r>
          </a:p>
          <a:p>
            <a:pPr>
              <a:lnSpc>
                <a:spcPct val="150000"/>
              </a:lnSpc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200" i="0" dirty="0" smtClean="0"/>
              <a:t>Identification of MS part of the EU+ nutrition core group</a:t>
            </a:r>
          </a:p>
          <a:p>
            <a:pPr>
              <a:lnSpc>
                <a:spcPct val="150000"/>
              </a:lnSpc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200" i="0" dirty="0"/>
              <a:t>Comments, improvement of </a:t>
            </a:r>
            <a:r>
              <a:rPr lang="en-GB" sz="2200" i="0" dirty="0" smtClean="0"/>
              <a:t>the Roadmap for EU+ joint programming on nutrition</a:t>
            </a:r>
          </a:p>
          <a:p>
            <a:pPr>
              <a:lnSpc>
                <a:spcPct val="150000"/>
              </a:lnSpc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200" i="0" dirty="0" smtClean="0"/>
              <a:t>Endorsement of the Roadmap</a:t>
            </a:r>
          </a:p>
          <a:p>
            <a:pPr>
              <a:lnSpc>
                <a:spcPct val="150000"/>
              </a:lnSpc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200" i="0" dirty="0" smtClean="0"/>
              <a:t>Creation and first meeting of the EU+ nutrition group</a:t>
            </a:r>
          </a:p>
          <a:p>
            <a:pPr>
              <a:lnSpc>
                <a:spcPct val="150000"/>
              </a:lnSpc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200" i="0" dirty="0" smtClean="0"/>
              <a:t>Informing the </a:t>
            </a:r>
            <a:r>
              <a:rPr lang="en-GB" sz="2200" i="0" dirty="0" err="1" smtClean="0"/>
              <a:t>GoE</a:t>
            </a:r>
            <a:r>
              <a:rPr lang="en-GB" sz="2200" i="0" dirty="0" smtClean="0"/>
              <a:t> on this initiative</a:t>
            </a:r>
            <a:endParaRPr lang="en-GB" sz="2200" i="0" dirty="0"/>
          </a:p>
          <a:p>
            <a:pPr>
              <a:lnSpc>
                <a:spcPct val="150000"/>
              </a:lnSpc>
              <a:buClr>
                <a:srgbClr val="0F5494"/>
              </a:buClr>
              <a:buFont typeface="Wingdings" panose="05000000000000000000" pitchFamily="2" charset="2"/>
              <a:buChar char="Ø"/>
            </a:pPr>
            <a:endParaRPr lang="en-GB" sz="2200" i="0" dirty="0"/>
          </a:p>
          <a:p>
            <a:pPr>
              <a:lnSpc>
                <a:spcPct val="150000"/>
              </a:lnSpc>
              <a:buClr>
                <a:srgbClr val="0F5494"/>
              </a:buClr>
              <a:buFont typeface="Wingdings" panose="05000000000000000000" pitchFamily="2" charset="2"/>
              <a:buChar char="Ø"/>
            </a:pPr>
            <a:endParaRPr lang="en-GB" sz="2200" i="0" dirty="0"/>
          </a:p>
        </p:txBody>
      </p:sp>
    </p:spTree>
    <p:extLst>
      <p:ext uri="{BB962C8B-B14F-4D97-AF65-F5344CB8AC3E}">
        <p14:creationId xmlns:p14="http://schemas.microsoft.com/office/powerpoint/2010/main" val="247740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980728"/>
            <a:ext cx="8229600" cy="936625"/>
          </a:xfrm>
        </p:spPr>
        <p:txBody>
          <a:bodyPr/>
          <a:lstStyle/>
          <a:p>
            <a:r>
              <a:rPr lang="en-GB" dirty="0" smtClean="0">
                <a:ln>
                  <a:solidFill>
                    <a:schemeClr val="bg2"/>
                  </a:solidFill>
                </a:ln>
                <a:solidFill>
                  <a:srgbClr val="F79646"/>
                </a:solidFill>
              </a:rPr>
              <a:t>Why nutrition in Ethiopia?</a:t>
            </a:r>
            <a:endParaRPr lang="en-GB" dirty="0">
              <a:ln>
                <a:solidFill>
                  <a:schemeClr val="bg2"/>
                </a:solidFill>
              </a:ln>
              <a:solidFill>
                <a:srgbClr val="F7964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6"/>
            <a:ext cx="8640959" cy="4320480"/>
          </a:xfrm>
        </p:spPr>
        <p:txBody>
          <a:bodyPr/>
          <a:lstStyle/>
          <a:p>
            <a:pPr marL="0" indent="0">
              <a:spcAft>
                <a:spcPts val="600"/>
              </a:spcAft>
              <a:buClr>
                <a:srgbClr val="0F5494"/>
              </a:buClr>
              <a:buNone/>
            </a:pPr>
            <a:r>
              <a:rPr lang="en-GB" sz="1800" u="sng" dirty="0" smtClean="0"/>
              <a:t>Figures Ethiopia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</a:pPr>
            <a:r>
              <a:rPr lang="en-GB" sz="1800" dirty="0" smtClean="0"/>
              <a:t>8</a:t>
            </a:r>
            <a:r>
              <a:rPr lang="en-GB" sz="1800" baseline="30000" dirty="0" smtClean="0"/>
              <a:t>th</a:t>
            </a:r>
            <a:r>
              <a:rPr lang="en-GB" sz="1800" dirty="0" smtClean="0"/>
              <a:t> World highest </a:t>
            </a:r>
            <a:r>
              <a:rPr lang="en-GB" sz="1800" dirty="0"/>
              <a:t>prevalence of </a:t>
            </a:r>
            <a:r>
              <a:rPr lang="en-GB" sz="1800" dirty="0" smtClean="0"/>
              <a:t>Stunting: 44,4% </a:t>
            </a:r>
            <a:r>
              <a:rPr lang="en-GB" sz="1800" dirty="0"/>
              <a:t>in 2011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</a:pPr>
            <a:r>
              <a:rPr lang="en-GB" sz="1800" dirty="0"/>
              <a:t>Wasting prevalence hovers 10-12% since 2000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</a:pPr>
            <a:r>
              <a:rPr lang="en-GB" sz="1800" dirty="0"/>
              <a:t>67% of the adult population in Ethiopia suffered from stunting as children</a:t>
            </a:r>
            <a:r>
              <a:rPr lang="en-GB" sz="1800" dirty="0" smtClean="0"/>
              <a:t>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</a:pPr>
            <a:r>
              <a:rPr lang="en-GB" sz="1800" dirty="0"/>
              <a:t>30 M people under the food poverty </a:t>
            </a:r>
            <a:r>
              <a:rPr lang="en-GB" sz="1800" dirty="0" smtClean="0"/>
              <a:t>line and 12 </a:t>
            </a:r>
            <a:r>
              <a:rPr lang="en-GB" sz="1800" dirty="0"/>
              <a:t>M people food </a:t>
            </a:r>
            <a:r>
              <a:rPr lang="en-GB" sz="1800" dirty="0" smtClean="0"/>
              <a:t>insecure</a:t>
            </a:r>
            <a:endParaRPr lang="en-GB" sz="1800" dirty="0"/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</a:pPr>
            <a:r>
              <a:rPr lang="en-GB" sz="1800" dirty="0"/>
              <a:t>The annual costs associated with child </a:t>
            </a:r>
            <a:r>
              <a:rPr lang="en-GB" sz="1800" dirty="0" err="1"/>
              <a:t>undernutrition</a:t>
            </a:r>
            <a:r>
              <a:rPr lang="en-GB" sz="1800" dirty="0"/>
              <a:t> </a:t>
            </a:r>
            <a:r>
              <a:rPr lang="en-GB" sz="1800" dirty="0" smtClean="0"/>
              <a:t>is </a:t>
            </a:r>
            <a:r>
              <a:rPr lang="en-GB" sz="1800" dirty="0"/>
              <a:t>equivalent to 16.5% of </a:t>
            </a:r>
            <a:r>
              <a:rPr lang="en-GB" sz="1800" dirty="0" smtClean="0"/>
              <a:t>GDP</a:t>
            </a:r>
            <a:r>
              <a:rPr lang="en-GB" sz="1800" baseline="30000" dirty="0" smtClean="0"/>
              <a:t>(*)</a:t>
            </a:r>
            <a:r>
              <a:rPr lang="en-GB" sz="1800" dirty="0" smtClean="0"/>
              <a:t>.</a:t>
            </a:r>
            <a:endParaRPr lang="en-GB" sz="1800" dirty="0"/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</a:pPr>
            <a:endParaRPr lang="fr-BE" sz="800" dirty="0" smtClean="0"/>
          </a:p>
          <a:p>
            <a:pPr marL="0" indent="0"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  <a:buNone/>
            </a:pPr>
            <a:r>
              <a:rPr lang="fr-BE" sz="1800" dirty="0" err="1" smtClean="0"/>
              <a:t>Priority</a:t>
            </a:r>
            <a:r>
              <a:rPr lang="fr-BE" sz="1800" dirty="0" smtClean="0"/>
              <a:t> </a:t>
            </a:r>
            <a:r>
              <a:rPr lang="fr-BE" sz="1800" dirty="0"/>
              <a:t>for the </a:t>
            </a:r>
            <a:r>
              <a:rPr lang="fr-BE" sz="1800" dirty="0" err="1"/>
              <a:t>GoE</a:t>
            </a:r>
            <a:r>
              <a:rPr lang="fr-BE" sz="1800" dirty="0"/>
              <a:t>: </a:t>
            </a:r>
            <a:r>
              <a:rPr lang="fr-BE" sz="1800" b="1" dirty="0"/>
              <a:t>National Nutrition Program </a:t>
            </a:r>
            <a:r>
              <a:rPr lang="fr-BE" sz="1800" dirty="0"/>
              <a:t>(NNP</a:t>
            </a:r>
            <a:r>
              <a:rPr lang="fr-BE" sz="1800" dirty="0" smtClean="0"/>
              <a:t>)        $ Gaps</a:t>
            </a:r>
            <a:endParaRPr lang="fr-BE" sz="1800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  <a:buNone/>
            </a:pPr>
            <a:endParaRPr lang="fr-BE" sz="600" b="1" dirty="0" smtClean="0"/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1800" dirty="0" smtClean="0"/>
              <a:t>Entry </a:t>
            </a:r>
            <a:r>
              <a:rPr lang="en-GB" sz="1800" dirty="0"/>
              <a:t>point for resilience building programmes </a:t>
            </a:r>
            <a:endParaRPr lang="fr-BE" sz="1800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  <a:buNone/>
            </a:pPr>
            <a:endParaRPr lang="fr-BE" sz="600" b="1" dirty="0" smtClean="0"/>
          </a:p>
          <a:p>
            <a:pPr marL="0" indent="0"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  <a:buNone/>
            </a:pPr>
            <a:r>
              <a:rPr lang="fr-BE" sz="1800" b="1" dirty="0" err="1" smtClean="0"/>
              <a:t>We</a:t>
            </a:r>
            <a:r>
              <a:rPr lang="fr-BE" sz="1800" b="1" dirty="0" smtClean="0"/>
              <a:t> all </a:t>
            </a:r>
            <a:r>
              <a:rPr lang="fr-BE" sz="1800" b="1" dirty="0" err="1" smtClean="0"/>
              <a:t>work</a:t>
            </a:r>
            <a:r>
              <a:rPr lang="fr-BE" sz="1800" b="1" dirty="0" smtClean="0"/>
              <a:t> on nutrition… </a:t>
            </a:r>
            <a:r>
              <a:rPr lang="fr-BE" sz="1800" b="1" dirty="0" err="1" smtClean="0"/>
              <a:t>from</a:t>
            </a:r>
            <a:r>
              <a:rPr lang="fr-BE" sz="1800" b="1" dirty="0" smtClean="0"/>
              <a:t> </a:t>
            </a:r>
            <a:r>
              <a:rPr lang="fr-BE" sz="1800" b="1" dirty="0" err="1" smtClean="0"/>
              <a:t>different</a:t>
            </a:r>
            <a:r>
              <a:rPr lang="fr-BE" sz="1800" b="1" dirty="0" smtClean="0"/>
              <a:t> </a:t>
            </a:r>
            <a:r>
              <a:rPr lang="fr-BE" sz="1800" b="1" dirty="0" err="1" smtClean="0"/>
              <a:t>sectors</a:t>
            </a:r>
            <a:r>
              <a:rPr lang="fr-BE" sz="1800" b="1" dirty="0" smtClean="0"/>
              <a:t> </a:t>
            </a:r>
          </a:p>
          <a:p>
            <a:pPr marL="0" indent="0">
              <a:spcBef>
                <a:spcPts val="0"/>
              </a:spcBef>
              <a:buClr>
                <a:srgbClr val="0F5494"/>
              </a:buClr>
              <a:buNone/>
            </a:pPr>
            <a:endParaRPr lang="en-GB" sz="500" i="0" baseline="30000" dirty="0" smtClean="0"/>
          </a:p>
          <a:p>
            <a:pPr marL="0" indent="0">
              <a:spcBef>
                <a:spcPts val="0"/>
              </a:spcBef>
              <a:buClr>
                <a:srgbClr val="0F5494"/>
              </a:buClr>
              <a:buNone/>
            </a:pPr>
            <a:r>
              <a:rPr lang="en-GB" sz="1400" i="0" baseline="30000" dirty="0" smtClean="0"/>
              <a:t>(*) Cost of Hunger report </a:t>
            </a:r>
            <a:r>
              <a:rPr lang="en-US" sz="1400" i="0" baseline="30000" dirty="0" smtClean="0"/>
              <a:t>(</a:t>
            </a:r>
            <a:r>
              <a:rPr lang="en-US" sz="1400" i="0" baseline="30000" dirty="0"/>
              <a:t>AU/NEPAD/UNECA/WFP) </a:t>
            </a:r>
          </a:p>
          <a:p>
            <a:pPr lvl="1">
              <a:buClr>
                <a:srgbClr val="0F5494"/>
              </a:buClr>
              <a:buFont typeface="Wingdings"/>
              <a:buChar char="à"/>
            </a:pPr>
            <a:endParaRPr lang="fr-BE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B1B7-1C03-4A19-9732-81A7B716D5D7}" type="slidenum">
              <a:rPr lang="en-GB" altLang="en-US" smtClean="0"/>
              <a:pPr/>
              <a:t>2</a:t>
            </a:fld>
            <a:endParaRPr lang="en-GB" altLang="en-US"/>
          </a:p>
        </p:txBody>
      </p:sp>
      <p:sp>
        <p:nvSpPr>
          <p:cNvPr id="6" name="2 Flecha derecha"/>
          <p:cNvSpPr/>
          <p:nvPr/>
        </p:nvSpPr>
        <p:spPr>
          <a:xfrm>
            <a:off x="7283152" y="4941168"/>
            <a:ext cx="457200" cy="304800"/>
          </a:xfrm>
          <a:prstGeom prst="rightArrow">
            <a:avLst/>
          </a:prstGeom>
          <a:gradFill flip="none" rotWithShape="1">
            <a:gsLst>
              <a:gs pos="50000">
                <a:srgbClr val="002060"/>
              </a:gs>
              <a:gs pos="83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585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196231"/>
            <a:ext cx="8229600" cy="936625"/>
          </a:xfrm>
        </p:spPr>
        <p:txBody>
          <a:bodyPr/>
          <a:lstStyle/>
          <a:p>
            <a:r>
              <a:rPr lang="en-GB" dirty="0" smtClean="0">
                <a:ln>
                  <a:solidFill>
                    <a:schemeClr val="bg2"/>
                  </a:solidFill>
                </a:ln>
                <a:solidFill>
                  <a:srgbClr val="F79646"/>
                </a:solidFill>
              </a:rPr>
              <a:t>Why EU+ joint action in nutrition?</a:t>
            </a:r>
            <a:endParaRPr lang="en-GB" dirty="0">
              <a:ln>
                <a:solidFill>
                  <a:schemeClr val="bg2"/>
                </a:solidFill>
              </a:ln>
              <a:solidFill>
                <a:srgbClr val="F7964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132856"/>
            <a:ext cx="8640959" cy="4221648"/>
          </a:xfrm>
        </p:spPr>
        <p:txBody>
          <a:bodyPr/>
          <a:lstStyle/>
          <a:p>
            <a:pPr>
              <a:spcAft>
                <a:spcPts val="300"/>
              </a:spcAft>
              <a:buClr>
                <a:srgbClr val="0F5494"/>
              </a:buClr>
            </a:pPr>
            <a:r>
              <a:rPr lang="en-GB" sz="2200" i="0" dirty="0" smtClean="0"/>
              <a:t>Coherent and cohesive response to ET challenges &amp; NNP</a:t>
            </a:r>
          </a:p>
          <a:p>
            <a:pPr>
              <a:spcAft>
                <a:spcPts val="300"/>
              </a:spcAft>
              <a:buClr>
                <a:srgbClr val="0F5494"/>
              </a:buClr>
            </a:pPr>
            <a:r>
              <a:rPr lang="en-GB" sz="2200" i="0" dirty="0" smtClean="0"/>
              <a:t>Improve harmonisation</a:t>
            </a:r>
          </a:p>
          <a:p>
            <a:pPr>
              <a:spcAft>
                <a:spcPts val="300"/>
              </a:spcAft>
              <a:buClr>
                <a:srgbClr val="0F5494"/>
              </a:buClr>
            </a:pPr>
            <a:endParaRPr lang="en-GB" sz="3000" i="0" dirty="0" smtClean="0"/>
          </a:p>
          <a:p>
            <a:pPr>
              <a:spcAft>
                <a:spcPts val="300"/>
              </a:spcAft>
              <a:buClr>
                <a:srgbClr val="0F5494"/>
              </a:buClr>
            </a:pPr>
            <a:r>
              <a:rPr lang="en-GB" sz="2200" i="0" dirty="0" smtClean="0"/>
              <a:t>Complementarity</a:t>
            </a:r>
          </a:p>
          <a:p>
            <a:pPr>
              <a:spcAft>
                <a:spcPts val="300"/>
              </a:spcAft>
              <a:buClr>
                <a:srgbClr val="0F5494"/>
              </a:buClr>
            </a:pPr>
            <a:endParaRPr lang="en-GB" sz="3000" i="0" dirty="0" smtClean="0"/>
          </a:p>
          <a:p>
            <a:pPr>
              <a:spcAft>
                <a:spcPts val="300"/>
              </a:spcAft>
              <a:buClr>
                <a:srgbClr val="0F5494"/>
              </a:buClr>
            </a:pPr>
            <a:r>
              <a:rPr lang="en-GB" sz="2200" i="0" dirty="0" smtClean="0"/>
              <a:t>Scaling up action &amp; increasing effectiveness</a:t>
            </a:r>
            <a:endParaRPr lang="en-GB" sz="2200" i="0" dirty="0"/>
          </a:p>
          <a:p>
            <a:pPr>
              <a:spcAft>
                <a:spcPts val="300"/>
              </a:spcAft>
              <a:buClr>
                <a:srgbClr val="0F5494"/>
              </a:buClr>
            </a:pPr>
            <a:r>
              <a:rPr lang="en-GB" sz="2200" i="0" dirty="0" smtClean="0"/>
              <a:t>Avoiding duplication </a:t>
            </a:r>
            <a:r>
              <a:rPr lang="en-GB" sz="1800" i="0" dirty="0" smtClean="0"/>
              <a:t>(same interventions, often same partners)</a:t>
            </a:r>
          </a:p>
          <a:p>
            <a:pPr>
              <a:spcAft>
                <a:spcPts val="300"/>
              </a:spcAft>
              <a:buClr>
                <a:srgbClr val="0F5494"/>
              </a:buClr>
            </a:pPr>
            <a:r>
              <a:rPr lang="en-GB" sz="2200" i="0" dirty="0" smtClean="0"/>
              <a:t>Joint advocacy and positions</a:t>
            </a:r>
          </a:p>
          <a:p>
            <a:pPr>
              <a:spcAft>
                <a:spcPts val="300"/>
              </a:spcAft>
              <a:buClr>
                <a:srgbClr val="0F5494"/>
              </a:buClr>
            </a:pPr>
            <a:r>
              <a:rPr lang="en-GB" sz="2200" i="0" dirty="0" smtClean="0"/>
              <a:t>Sharing of resources (expertise, trainings, etc.)</a:t>
            </a:r>
          </a:p>
          <a:p>
            <a:pPr>
              <a:buClr>
                <a:srgbClr val="0F5494"/>
              </a:buClr>
            </a:pPr>
            <a:endParaRPr lang="en-GB" sz="2200" i="0" dirty="0"/>
          </a:p>
        </p:txBody>
      </p:sp>
      <p:sp>
        <p:nvSpPr>
          <p:cNvPr id="26" name="Content Placeholder 2"/>
          <p:cNvSpPr txBox="1">
            <a:spLocks/>
          </p:cNvSpPr>
          <p:nvPr/>
        </p:nvSpPr>
        <p:spPr bwMode="auto">
          <a:xfrm>
            <a:off x="3491880" y="3140968"/>
            <a:ext cx="5400600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Clr>
                <a:srgbClr val="0F5494"/>
              </a:buClr>
              <a:buFontTx/>
              <a:buChar char="-"/>
            </a:pPr>
            <a:r>
              <a:rPr lang="en-GB" sz="1400" i="0" kern="0" dirty="0" smtClean="0"/>
              <a:t>Geographical</a:t>
            </a:r>
          </a:p>
          <a:p>
            <a:pPr>
              <a:buClr>
                <a:srgbClr val="0F5494"/>
              </a:buClr>
              <a:buFontTx/>
              <a:buChar char="-"/>
            </a:pPr>
            <a:r>
              <a:rPr lang="fr-BE" sz="1400" i="0" kern="0" dirty="0" err="1" smtClean="0"/>
              <a:t>Sectoral</a:t>
            </a:r>
            <a:endParaRPr lang="fr-BE" sz="1400" i="0" kern="0" dirty="0" smtClean="0"/>
          </a:p>
          <a:p>
            <a:pPr>
              <a:buClr>
                <a:srgbClr val="0F5494"/>
              </a:buClr>
              <a:buFontTx/>
              <a:buChar char="-"/>
            </a:pPr>
            <a:r>
              <a:rPr lang="en-GB" sz="1400" i="0" kern="0" dirty="0"/>
              <a:t>Financial instruments (flexibility, timing, etc</a:t>
            </a:r>
            <a:r>
              <a:rPr lang="en-GB" sz="1400" i="0" kern="0" dirty="0" smtClean="0"/>
              <a:t>.)</a:t>
            </a:r>
          </a:p>
          <a:p>
            <a:pPr>
              <a:buClr>
                <a:srgbClr val="0F5494"/>
              </a:buClr>
              <a:buFontTx/>
              <a:buChar char="-"/>
            </a:pPr>
            <a:r>
              <a:rPr lang="en-GB" sz="1400" i="0" kern="0" dirty="0"/>
              <a:t>Added value (access to </a:t>
            </a:r>
            <a:r>
              <a:rPr lang="en-GB" sz="1400" i="0" kern="0" dirty="0" err="1" smtClean="0"/>
              <a:t>GoE</a:t>
            </a:r>
            <a:r>
              <a:rPr lang="en-GB" sz="1400" i="0" kern="0" dirty="0" smtClean="0"/>
              <a:t> or to regional level, </a:t>
            </a:r>
            <a:r>
              <a:rPr lang="en-GB" sz="1400" i="0" kern="0" dirty="0"/>
              <a:t>presence on the field, etc</a:t>
            </a:r>
            <a:r>
              <a:rPr lang="en-GB" sz="1400" i="0" kern="0" dirty="0" smtClean="0"/>
              <a:t>.)</a:t>
            </a:r>
            <a:endParaRPr lang="fr-BE" sz="1400" kern="0" dirty="0"/>
          </a:p>
          <a:p>
            <a:pPr>
              <a:buClr>
                <a:srgbClr val="0F5494"/>
              </a:buClr>
              <a:buFontTx/>
              <a:buChar char="-"/>
            </a:pPr>
            <a:endParaRPr lang="en-GB" sz="1400" kern="0" dirty="0" smtClean="0"/>
          </a:p>
        </p:txBody>
      </p:sp>
      <p:sp>
        <p:nvSpPr>
          <p:cNvPr id="13" name="Left Brace 12"/>
          <p:cNvSpPr/>
          <p:nvPr/>
        </p:nvSpPr>
        <p:spPr bwMode="auto">
          <a:xfrm>
            <a:off x="3347864" y="3140968"/>
            <a:ext cx="324036" cy="1368152"/>
          </a:xfrm>
          <a:prstGeom prst="leftBrace">
            <a:avLst>
              <a:gd name="adj1" fmla="val 52599"/>
              <a:gd name="adj2" fmla="val 50593"/>
            </a:avLst>
          </a:prstGeom>
          <a:noFill/>
          <a:ln w="25400" cap="flat" cmpd="sng" algn="ctr">
            <a:solidFill>
              <a:srgbClr val="0F549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70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35"/>
          <a:stretch/>
        </p:blipFill>
        <p:spPr bwMode="auto">
          <a:xfrm>
            <a:off x="755576" y="1052737"/>
            <a:ext cx="7776864" cy="552735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840" y="1196231"/>
            <a:ext cx="8229600" cy="936625"/>
          </a:xfrm>
        </p:spPr>
        <p:txBody>
          <a:bodyPr/>
          <a:lstStyle/>
          <a:p>
            <a:pPr algn="ctr"/>
            <a:r>
              <a:rPr lang="en-GB" dirty="0" smtClean="0">
                <a:ln>
                  <a:solidFill>
                    <a:schemeClr val="bg2"/>
                  </a:solidFill>
                </a:ln>
                <a:solidFill>
                  <a:srgbClr val="F79646"/>
                </a:solidFill>
              </a:rPr>
              <a:t>Phases</a:t>
            </a:r>
            <a:endParaRPr lang="en-GB" dirty="0">
              <a:ln>
                <a:solidFill>
                  <a:schemeClr val="bg2"/>
                </a:solidFill>
              </a:ln>
              <a:solidFill>
                <a:srgbClr val="F7964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10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196231"/>
            <a:ext cx="8229600" cy="936625"/>
          </a:xfrm>
        </p:spPr>
        <p:txBody>
          <a:bodyPr/>
          <a:lstStyle/>
          <a:p>
            <a:pPr algn="ctr"/>
            <a:r>
              <a:rPr lang="en-GB" dirty="0" smtClean="0">
                <a:ln>
                  <a:solidFill>
                    <a:schemeClr val="bg2"/>
                  </a:solidFill>
                </a:ln>
                <a:solidFill>
                  <a:srgbClr val="F79646"/>
                </a:solidFill>
              </a:rPr>
              <a:t>Planning</a:t>
            </a:r>
            <a:endParaRPr lang="en-GB" dirty="0">
              <a:ln>
                <a:solidFill>
                  <a:schemeClr val="bg2"/>
                </a:solidFill>
              </a:ln>
              <a:solidFill>
                <a:srgbClr val="F79646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23528" y="2610088"/>
            <a:ext cx="8640959" cy="3771240"/>
          </a:xfrm>
        </p:spPr>
        <p:txBody>
          <a:bodyPr/>
          <a:lstStyle/>
          <a:p>
            <a:pPr>
              <a:lnSpc>
                <a:spcPct val="150000"/>
              </a:lnSpc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200" i="0" dirty="0" smtClean="0"/>
              <a:t>Defining </a:t>
            </a:r>
            <a:r>
              <a:rPr lang="en-GB" sz="2200" b="1" i="0" dirty="0" smtClean="0"/>
              <a:t>EU+ Nutrition Group</a:t>
            </a:r>
          </a:p>
          <a:p>
            <a:pPr>
              <a:lnSpc>
                <a:spcPct val="150000"/>
              </a:lnSpc>
              <a:buClr>
                <a:srgbClr val="0F5494"/>
              </a:buClr>
              <a:buFont typeface="Wingdings" panose="05000000000000000000" pitchFamily="2" charset="2"/>
              <a:buChar char="Ø"/>
            </a:pPr>
            <a:endParaRPr lang="en-GB" sz="2200" i="0" dirty="0"/>
          </a:p>
          <a:p>
            <a:pPr>
              <a:lnSpc>
                <a:spcPct val="150000"/>
              </a:lnSpc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200" b="1" i="0" dirty="0" smtClean="0"/>
              <a:t>Situation </a:t>
            </a:r>
            <a:r>
              <a:rPr lang="en-GB" sz="2200" b="1" i="0" dirty="0"/>
              <a:t>analysis </a:t>
            </a:r>
            <a:endParaRPr lang="en-GB" sz="2200" b="1" i="0" dirty="0" smtClean="0"/>
          </a:p>
          <a:p>
            <a:pPr lvl="1">
              <a:lnSpc>
                <a:spcPct val="150000"/>
              </a:lnSpc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sz="1800" b="0" i="0" dirty="0" smtClean="0"/>
              <a:t>Casual </a:t>
            </a:r>
            <a:r>
              <a:rPr lang="en-GB" sz="1800" b="0" i="0" dirty="0"/>
              <a:t>analysis of </a:t>
            </a:r>
            <a:r>
              <a:rPr lang="en-GB" sz="1800" b="0" i="0" dirty="0" err="1"/>
              <a:t>undernutrition</a:t>
            </a:r>
            <a:r>
              <a:rPr lang="en-GB" sz="1800" b="0" i="0" dirty="0"/>
              <a:t> in </a:t>
            </a:r>
            <a:r>
              <a:rPr lang="en-GB" sz="1800" b="0" i="0" dirty="0" smtClean="0"/>
              <a:t>ET</a:t>
            </a:r>
          </a:p>
          <a:p>
            <a:pPr lvl="1">
              <a:lnSpc>
                <a:spcPct val="150000"/>
              </a:lnSpc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sz="1800" b="0" dirty="0" smtClean="0"/>
              <a:t>Joint mapping of nutrition specific and sensitive interventions (present &amp; future)</a:t>
            </a:r>
          </a:p>
          <a:p>
            <a:pPr lvl="1">
              <a:lnSpc>
                <a:spcPct val="150000"/>
              </a:lnSpc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sz="1800" b="0" dirty="0" smtClean="0"/>
              <a:t>Gap / Opportunities </a:t>
            </a:r>
            <a:r>
              <a:rPr lang="en-GB" sz="1800" b="0" dirty="0" smtClean="0"/>
              <a:t>analysis</a:t>
            </a:r>
            <a:endParaRPr lang="en-GB" sz="2200" i="0" dirty="0" smtClean="0"/>
          </a:p>
          <a:p>
            <a:pPr>
              <a:lnSpc>
                <a:spcPct val="150000"/>
              </a:lnSpc>
              <a:buClr>
                <a:srgbClr val="0F5494"/>
              </a:buClr>
            </a:pPr>
            <a:endParaRPr lang="en-GB" sz="2200" i="0" dirty="0" smtClean="0"/>
          </a:p>
          <a:p>
            <a:pPr>
              <a:lnSpc>
                <a:spcPct val="150000"/>
              </a:lnSpc>
              <a:buClr>
                <a:srgbClr val="0F5494"/>
              </a:buClr>
            </a:pPr>
            <a:endParaRPr lang="en-GB" sz="2200" i="0" dirty="0"/>
          </a:p>
        </p:txBody>
      </p:sp>
      <p:sp>
        <p:nvSpPr>
          <p:cNvPr id="7" name="2 Flecha derecha"/>
          <p:cNvSpPr/>
          <p:nvPr/>
        </p:nvSpPr>
        <p:spPr>
          <a:xfrm rot="2090395">
            <a:off x="5326400" y="3199864"/>
            <a:ext cx="457200" cy="187338"/>
          </a:xfrm>
          <a:prstGeom prst="rightArrow">
            <a:avLst/>
          </a:prstGeom>
          <a:gradFill flip="none" rotWithShape="1">
            <a:gsLst>
              <a:gs pos="50000">
                <a:srgbClr val="002060"/>
              </a:gs>
              <a:gs pos="83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868144" y="2780928"/>
            <a:ext cx="1728192" cy="323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Clr>
                <a:srgbClr val="0F5494"/>
              </a:buClr>
              <a:buNone/>
            </a:pPr>
            <a:r>
              <a:rPr lang="en-GB" sz="1800" i="0" kern="0" dirty="0" smtClean="0"/>
              <a:t>Facilitator</a:t>
            </a:r>
            <a:endParaRPr lang="en-GB" sz="1800" kern="0" dirty="0" smtClean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5868144" y="2276872"/>
            <a:ext cx="2880320" cy="323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Clr>
                <a:srgbClr val="0F5494"/>
              </a:buClr>
              <a:buNone/>
            </a:pPr>
            <a:r>
              <a:rPr lang="en-GB" sz="1800" i="0" kern="0" dirty="0" smtClean="0"/>
              <a:t>2 levels of involvement</a:t>
            </a:r>
            <a:endParaRPr lang="en-GB" sz="1800" kern="0" dirty="0" smtClean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5868144" y="3284984"/>
            <a:ext cx="1728192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Clr>
                <a:srgbClr val="0F5494"/>
              </a:buClr>
              <a:buNone/>
            </a:pPr>
            <a:r>
              <a:rPr lang="fr-BE" sz="1800" i="0" kern="0" dirty="0" smtClean="0"/>
              <a:t>Focal points</a:t>
            </a:r>
            <a:endParaRPr lang="fr-BE" sz="1800" kern="0" dirty="0" smtClean="0"/>
          </a:p>
        </p:txBody>
      </p:sp>
      <p:sp>
        <p:nvSpPr>
          <p:cNvPr id="11" name="2 Flecha derecha"/>
          <p:cNvSpPr/>
          <p:nvPr/>
        </p:nvSpPr>
        <p:spPr>
          <a:xfrm rot="19491705">
            <a:off x="5304333" y="2535390"/>
            <a:ext cx="457200" cy="187338"/>
          </a:xfrm>
          <a:prstGeom prst="rightArrow">
            <a:avLst/>
          </a:prstGeom>
          <a:gradFill flip="none" rotWithShape="1">
            <a:gsLst>
              <a:gs pos="50000">
                <a:srgbClr val="002060"/>
              </a:gs>
              <a:gs pos="83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12" name="2 Flecha derecha"/>
          <p:cNvSpPr/>
          <p:nvPr/>
        </p:nvSpPr>
        <p:spPr>
          <a:xfrm>
            <a:off x="5398379" y="2879685"/>
            <a:ext cx="457200" cy="187338"/>
          </a:xfrm>
          <a:prstGeom prst="rightArrow">
            <a:avLst/>
          </a:prstGeom>
          <a:gradFill flip="none" rotWithShape="1">
            <a:gsLst>
              <a:gs pos="50000">
                <a:srgbClr val="002060"/>
              </a:gs>
              <a:gs pos="83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29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7" y="2204864"/>
            <a:ext cx="8280920" cy="4320480"/>
          </a:xfrm>
        </p:spPr>
        <p:txBody>
          <a:bodyPr/>
          <a:lstStyle/>
          <a:p>
            <a:pPr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b="1" i="0" dirty="0" smtClean="0"/>
              <a:t>Strategic Priorities</a:t>
            </a:r>
            <a:endParaRPr lang="en-GB" b="1" i="0" dirty="0" smtClean="0"/>
          </a:p>
          <a:p>
            <a:pPr>
              <a:buClr>
                <a:srgbClr val="0F5494"/>
              </a:buClr>
            </a:pPr>
            <a:endParaRPr lang="en-GB" sz="2200" i="0" dirty="0" smtClean="0"/>
          </a:p>
          <a:p>
            <a:pPr>
              <a:buClr>
                <a:srgbClr val="0F5494"/>
              </a:buClr>
            </a:pPr>
            <a:endParaRPr lang="en-GB" sz="2200" i="0" dirty="0" smtClean="0"/>
          </a:p>
          <a:p>
            <a:pPr>
              <a:buClr>
                <a:srgbClr val="0F5494"/>
              </a:buClr>
            </a:pPr>
            <a:endParaRPr lang="en-GB" sz="2200" i="0" dirty="0" smtClean="0"/>
          </a:p>
          <a:p>
            <a:pPr>
              <a:buClr>
                <a:srgbClr val="0F5494"/>
              </a:buClr>
            </a:pPr>
            <a:endParaRPr lang="en-GB" sz="2200" i="0" dirty="0" smtClean="0"/>
          </a:p>
          <a:p>
            <a:pPr>
              <a:buClr>
                <a:srgbClr val="0F5494"/>
              </a:buClr>
            </a:pPr>
            <a:endParaRPr lang="en-GB" sz="1400" i="0" dirty="0" smtClean="0"/>
          </a:p>
          <a:p>
            <a:pPr>
              <a:spcAft>
                <a:spcPts val="600"/>
              </a:spcAft>
              <a:buClr>
                <a:srgbClr val="0F5494"/>
              </a:buClr>
              <a:buFont typeface="Wingdings" panose="05000000000000000000" pitchFamily="2" charset="2"/>
              <a:buChar char="§"/>
            </a:pPr>
            <a:endParaRPr lang="en-GB" sz="2200" i="0" dirty="0" smtClean="0"/>
          </a:p>
          <a:p>
            <a:pPr lvl="1">
              <a:spcAft>
                <a:spcPts val="600"/>
              </a:spcAft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sz="1800" b="0" i="0" dirty="0" smtClean="0"/>
              <a:t>Main </a:t>
            </a:r>
            <a:r>
              <a:rPr lang="en-GB" sz="1800" b="0" i="0" dirty="0" smtClean="0"/>
              <a:t>reference National Nutrition Program</a:t>
            </a:r>
          </a:p>
          <a:p>
            <a:pPr lvl="1">
              <a:spcAft>
                <a:spcPts val="600"/>
              </a:spcAft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sz="1800" b="0" i="0" dirty="0" smtClean="0"/>
              <a:t>Common results framework</a:t>
            </a:r>
          </a:p>
          <a:p>
            <a:pPr lvl="1">
              <a:spcAft>
                <a:spcPts val="600"/>
              </a:spcAft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sz="1800" b="0" i="0" dirty="0" smtClean="0"/>
              <a:t>Division of responsibilities</a:t>
            </a:r>
            <a:endParaRPr lang="en-GB" sz="1800" b="0" dirty="0" smtClean="0"/>
          </a:p>
        </p:txBody>
      </p:sp>
      <p:sp>
        <p:nvSpPr>
          <p:cNvPr id="11" name="2 Flecha derecha"/>
          <p:cNvSpPr/>
          <p:nvPr/>
        </p:nvSpPr>
        <p:spPr>
          <a:xfrm rot="2090395">
            <a:off x="2712328" y="4135968"/>
            <a:ext cx="457200" cy="187338"/>
          </a:xfrm>
          <a:prstGeom prst="rightArrow">
            <a:avLst/>
          </a:prstGeom>
          <a:gradFill flip="none" rotWithShape="1">
            <a:gsLst>
              <a:gs pos="50000">
                <a:srgbClr val="002060"/>
              </a:gs>
              <a:gs pos="83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196231"/>
            <a:ext cx="8229600" cy="936625"/>
          </a:xfrm>
        </p:spPr>
        <p:txBody>
          <a:bodyPr/>
          <a:lstStyle/>
          <a:p>
            <a:pPr algn="ctr"/>
            <a:r>
              <a:rPr lang="en-GB" dirty="0" smtClean="0">
                <a:ln>
                  <a:solidFill>
                    <a:schemeClr val="bg2"/>
                  </a:solidFill>
                </a:ln>
                <a:solidFill>
                  <a:srgbClr val="F79646"/>
                </a:solidFill>
              </a:rPr>
              <a:t>Planning (cont.)</a:t>
            </a:r>
            <a:endParaRPr lang="en-GB" dirty="0">
              <a:ln>
                <a:solidFill>
                  <a:schemeClr val="bg2"/>
                </a:solidFill>
              </a:ln>
              <a:solidFill>
                <a:srgbClr val="F79646"/>
              </a:solidFill>
            </a:endParaRPr>
          </a:p>
        </p:txBody>
      </p:sp>
      <p:sp>
        <p:nvSpPr>
          <p:cNvPr id="9" name="2 Flecha derecha"/>
          <p:cNvSpPr/>
          <p:nvPr/>
        </p:nvSpPr>
        <p:spPr>
          <a:xfrm rot="19491705">
            <a:off x="2712045" y="3255470"/>
            <a:ext cx="457200" cy="187338"/>
          </a:xfrm>
          <a:prstGeom prst="rightArrow">
            <a:avLst/>
          </a:prstGeom>
          <a:gradFill flip="none" rotWithShape="1">
            <a:gsLst>
              <a:gs pos="50000">
                <a:srgbClr val="002060"/>
              </a:gs>
              <a:gs pos="83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10" name="2 Flecha derecha"/>
          <p:cNvSpPr/>
          <p:nvPr/>
        </p:nvSpPr>
        <p:spPr>
          <a:xfrm>
            <a:off x="2771800" y="3702598"/>
            <a:ext cx="457200" cy="187338"/>
          </a:xfrm>
          <a:prstGeom prst="rightArrow">
            <a:avLst/>
          </a:prstGeom>
          <a:gradFill flip="none" rotWithShape="1">
            <a:gsLst>
              <a:gs pos="50000">
                <a:srgbClr val="002060"/>
              </a:gs>
              <a:gs pos="83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13" name="Rectangle 12"/>
          <p:cNvSpPr/>
          <p:nvPr/>
        </p:nvSpPr>
        <p:spPr>
          <a:xfrm>
            <a:off x="755576" y="2868032"/>
            <a:ext cx="1681336" cy="1785104"/>
          </a:xfrm>
          <a:prstGeom prst="rect">
            <a:avLst/>
          </a:prstGeom>
          <a:gradFill>
            <a:gsLst>
              <a:gs pos="0">
                <a:srgbClr val="FFFFCC"/>
              </a:gs>
              <a:gs pos="50000">
                <a:schemeClr val="bg1"/>
              </a:gs>
              <a:gs pos="100000">
                <a:srgbClr val="FFFFCC"/>
              </a:gs>
            </a:gsLst>
            <a:lin ang="16200000" scaled="1"/>
          </a:gradFill>
          <a:ln w="63500" cmpd="thickThin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 algn="ctr" fontAlgn="auto">
              <a:spcAft>
                <a:spcPts val="0"/>
              </a:spcAft>
              <a:defRPr/>
            </a:pPr>
            <a:r>
              <a:rPr lang="fr-BE" sz="2200" dirty="0">
                <a:latin typeface="+mn-lt"/>
              </a:rPr>
              <a:t>EU+ </a:t>
            </a:r>
            <a:r>
              <a:rPr lang="fr-BE" sz="2200" dirty="0" smtClean="0">
                <a:latin typeface="+mn-lt"/>
              </a:rPr>
              <a:t>Nutrition </a:t>
            </a:r>
            <a:r>
              <a:rPr lang="fr-BE" sz="2200" dirty="0">
                <a:latin typeface="+mn-lt"/>
              </a:rPr>
              <a:t>Joint </a:t>
            </a:r>
            <a:r>
              <a:rPr lang="fr-BE" sz="2200" dirty="0" err="1" smtClean="0">
                <a:latin typeface="+mn-lt"/>
              </a:rPr>
              <a:t>S</a:t>
            </a:r>
            <a:r>
              <a:rPr lang="fr-BE" sz="2200" dirty="0" err="1" smtClean="0">
                <a:latin typeface="+mn-lt"/>
              </a:rPr>
              <a:t>trategic</a:t>
            </a:r>
            <a:r>
              <a:rPr lang="fr-BE" sz="2200" dirty="0" smtClean="0">
                <a:latin typeface="+mn-lt"/>
              </a:rPr>
              <a:t> </a:t>
            </a:r>
            <a:r>
              <a:rPr lang="fr-BE" sz="2200" dirty="0" err="1" smtClean="0">
                <a:latin typeface="+mn-lt"/>
              </a:rPr>
              <a:t>Response</a:t>
            </a:r>
            <a:endParaRPr lang="en-GB" sz="2200" dirty="0">
              <a:latin typeface="+mn-lt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3491880" y="2852936"/>
            <a:ext cx="5400600" cy="648072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50000">
                <a:schemeClr val="bg1"/>
              </a:gs>
              <a:gs pos="100000">
                <a:srgbClr val="FFFFCC"/>
              </a:gs>
            </a:gsLst>
            <a:lin ang="16200000" scaled="1"/>
            <a:tileRect/>
          </a:gradFill>
          <a:ln w="38100" cmpd="thickThin">
            <a:solidFill>
              <a:schemeClr val="accent2"/>
            </a:solidFill>
            <a:miter lim="800000"/>
            <a:headEnd/>
            <a:tailEnd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>
              <a:buClr>
                <a:srgbClr val="0F5494"/>
              </a:buClr>
              <a:buNone/>
            </a:pPr>
            <a:r>
              <a:rPr lang="en-GB" sz="1600" i="0" kern="0" dirty="0"/>
              <a:t>Strengthening the political commitment and good governance at federal and decentralised levels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3491880" y="3688144"/>
            <a:ext cx="5400600" cy="388928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50000">
                <a:schemeClr val="bg1"/>
              </a:gs>
              <a:gs pos="100000">
                <a:srgbClr val="FFFFCC"/>
              </a:gs>
            </a:gsLst>
            <a:lin ang="16200000" scaled="1"/>
            <a:tileRect/>
          </a:gradFill>
          <a:ln w="38100" cmpd="thickThin">
            <a:solidFill>
              <a:schemeClr val="accent2"/>
            </a:solidFill>
            <a:miter lim="800000"/>
            <a:headEnd/>
            <a:tailEnd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Clr>
                <a:srgbClr val="0F5494"/>
              </a:buClr>
              <a:buNone/>
            </a:pPr>
            <a:r>
              <a:rPr lang="en-GB" sz="1600" i="0" kern="0" dirty="0" smtClean="0"/>
              <a:t>Scaling </a:t>
            </a:r>
            <a:r>
              <a:rPr lang="en-GB" sz="1600" i="0" kern="0" dirty="0"/>
              <a:t>up nutrition actions</a:t>
            </a:r>
          </a:p>
          <a:p>
            <a:pPr marL="0" lvl="0" indent="0">
              <a:buClr>
                <a:srgbClr val="0F5494"/>
              </a:buClr>
              <a:buNone/>
            </a:pPr>
            <a:endParaRPr lang="en-GB" sz="1600" i="0" kern="0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3491880" y="4264208"/>
            <a:ext cx="5400600" cy="388928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50000">
                <a:schemeClr val="bg1"/>
              </a:gs>
              <a:gs pos="100000">
                <a:srgbClr val="FFFFCC"/>
              </a:gs>
            </a:gsLst>
            <a:lin ang="16200000" scaled="1"/>
            <a:tileRect/>
          </a:gradFill>
          <a:ln w="38100" cmpd="thickThin">
            <a:solidFill>
              <a:schemeClr val="accent2"/>
            </a:solidFill>
            <a:miter lim="800000"/>
            <a:headEnd/>
            <a:tailEnd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>
              <a:buClr>
                <a:srgbClr val="0F5494"/>
              </a:buClr>
              <a:buNone/>
            </a:pPr>
            <a:r>
              <a:rPr lang="en-GB" sz="1600" i="0" kern="0" dirty="0" smtClean="0"/>
              <a:t>Building </a:t>
            </a:r>
            <a:r>
              <a:rPr lang="en-GB" sz="1600" i="0" kern="0" dirty="0"/>
              <a:t>the knowledge-base on nutrition</a:t>
            </a:r>
          </a:p>
          <a:p>
            <a:pPr marL="0" indent="0">
              <a:buClr>
                <a:srgbClr val="0F5494"/>
              </a:buClr>
              <a:buNone/>
            </a:pPr>
            <a:endParaRPr lang="en-GB" sz="1600" i="0" kern="0" dirty="0"/>
          </a:p>
          <a:p>
            <a:pPr marL="0" lvl="0" indent="0">
              <a:buClr>
                <a:srgbClr val="0F5494"/>
              </a:buClr>
              <a:buNone/>
            </a:pPr>
            <a:endParaRPr lang="en-GB" sz="1600" i="0" kern="0" dirty="0"/>
          </a:p>
        </p:txBody>
      </p:sp>
    </p:spTree>
    <p:extLst>
      <p:ext uri="{BB962C8B-B14F-4D97-AF65-F5344CB8AC3E}">
        <p14:creationId xmlns:p14="http://schemas.microsoft.com/office/powerpoint/2010/main" val="30951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196231"/>
            <a:ext cx="8229600" cy="936625"/>
          </a:xfrm>
        </p:spPr>
        <p:txBody>
          <a:bodyPr/>
          <a:lstStyle/>
          <a:p>
            <a:pPr algn="ctr"/>
            <a:r>
              <a:rPr lang="en-GB" dirty="0" smtClean="0">
                <a:ln>
                  <a:solidFill>
                    <a:schemeClr val="bg2"/>
                  </a:solidFill>
                </a:ln>
                <a:solidFill>
                  <a:srgbClr val="F79646"/>
                </a:solidFill>
              </a:rPr>
              <a:t>Joint </a:t>
            </a:r>
            <a:r>
              <a:rPr lang="en-GB" dirty="0" smtClean="0">
                <a:ln>
                  <a:solidFill>
                    <a:schemeClr val="bg2"/>
                  </a:solidFill>
                </a:ln>
                <a:solidFill>
                  <a:srgbClr val="F79646"/>
                </a:solidFill>
              </a:rPr>
              <a:t>Action Framework</a:t>
            </a:r>
            <a:endParaRPr lang="en-GB" dirty="0">
              <a:ln>
                <a:solidFill>
                  <a:schemeClr val="bg2"/>
                </a:solidFill>
              </a:ln>
              <a:solidFill>
                <a:srgbClr val="F79646"/>
              </a:solidFill>
            </a:endParaRPr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323528" y="2132856"/>
            <a:ext cx="8640959" cy="4104456"/>
          </a:xfrm>
        </p:spPr>
        <p:txBody>
          <a:bodyPr/>
          <a:lstStyle/>
          <a:p>
            <a:pPr>
              <a:lnSpc>
                <a:spcPct val="150000"/>
              </a:lnSpc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200" b="1" i="0" dirty="0"/>
              <a:t>Joint EU+ Nutrition </a:t>
            </a:r>
            <a:r>
              <a:rPr lang="en-GB" sz="2200" b="1" i="0" dirty="0" smtClean="0"/>
              <a:t>Action </a:t>
            </a:r>
            <a:r>
              <a:rPr lang="en-GB" sz="2200" b="1" i="0" dirty="0" smtClean="0"/>
              <a:t>Framework</a:t>
            </a:r>
            <a:endParaRPr lang="en-GB" sz="2200" b="1" i="0" dirty="0" smtClean="0"/>
          </a:p>
          <a:p>
            <a:pPr lvl="1">
              <a:lnSpc>
                <a:spcPct val="150000"/>
              </a:lnSpc>
              <a:spcBef>
                <a:spcPts val="300"/>
              </a:spcBef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b="0" dirty="0" smtClean="0"/>
              <a:t>Framework for interventions. </a:t>
            </a:r>
          </a:p>
          <a:p>
            <a:pPr lvl="1">
              <a:lnSpc>
                <a:spcPct val="150000"/>
              </a:lnSpc>
              <a:spcBef>
                <a:spcPts val="300"/>
              </a:spcBef>
              <a:buClr>
                <a:srgbClr val="0F5494"/>
              </a:buClr>
              <a:buFont typeface="Wingdings" panose="05000000000000000000" pitchFamily="2" charset="2"/>
              <a:buChar char="§"/>
            </a:pPr>
            <a:endParaRPr lang="en-GB" sz="600" b="0" dirty="0" smtClean="0"/>
          </a:p>
          <a:p>
            <a:pPr lvl="1">
              <a:lnSpc>
                <a:spcPct val="150000"/>
              </a:lnSpc>
              <a:spcBef>
                <a:spcPts val="300"/>
              </a:spcBef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b="0" dirty="0" smtClean="0"/>
              <a:t>Implementation</a:t>
            </a:r>
          </a:p>
          <a:p>
            <a:pPr lvl="1">
              <a:lnSpc>
                <a:spcPct val="150000"/>
              </a:lnSpc>
              <a:spcBef>
                <a:spcPts val="300"/>
              </a:spcBef>
              <a:buClr>
                <a:srgbClr val="0F5494"/>
              </a:buClr>
              <a:buFont typeface="Wingdings" panose="05000000000000000000" pitchFamily="2" charset="2"/>
              <a:buChar char="§"/>
            </a:pPr>
            <a:endParaRPr lang="en-GB" sz="800" b="0" i="0" dirty="0"/>
          </a:p>
          <a:p>
            <a:pPr lvl="1">
              <a:lnSpc>
                <a:spcPct val="150000"/>
              </a:lnSpc>
              <a:spcBef>
                <a:spcPts val="300"/>
              </a:spcBef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b="0" dirty="0" smtClean="0"/>
              <a:t>Present &amp; Future</a:t>
            </a:r>
          </a:p>
          <a:p>
            <a:pPr lvl="1">
              <a:lnSpc>
                <a:spcPct val="150000"/>
              </a:lnSpc>
              <a:spcBef>
                <a:spcPts val="300"/>
              </a:spcBef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b="0" dirty="0" smtClean="0"/>
              <a:t>Different programming cycles: </a:t>
            </a:r>
            <a:r>
              <a:rPr lang="en-GB" b="0" dirty="0"/>
              <a:t>Alignment</a:t>
            </a:r>
          </a:p>
          <a:p>
            <a:pPr lvl="1">
              <a:lnSpc>
                <a:spcPct val="150000"/>
              </a:lnSpc>
              <a:spcBef>
                <a:spcPts val="300"/>
              </a:spcBef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b="0" dirty="0" smtClean="0"/>
              <a:t>Dynamic</a:t>
            </a:r>
          </a:p>
          <a:p>
            <a:pPr lvl="1">
              <a:spcBef>
                <a:spcPts val="300"/>
              </a:spcBef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b="0" dirty="0" smtClean="0"/>
              <a:t>Strategic and technical support for identification &amp; Formulation</a:t>
            </a:r>
            <a:endParaRPr lang="en-GB" sz="2200" i="0" dirty="0"/>
          </a:p>
        </p:txBody>
      </p:sp>
      <p:sp>
        <p:nvSpPr>
          <p:cNvPr id="14" name="2 Flecha derecha"/>
          <p:cNvSpPr/>
          <p:nvPr/>
        </p:nvSpPr>
        <p:spPr>
          <a:xfrm rot="2090395">
            <a:off x="3360400" y="3686822"/>
            <a:ext cx="457200" cy="187338"/>
          </a:xfrm>
          <a:prstGeom prst="rightArrow">
            <a:avLst/>
          </a:prstGeom>
          <a:gradFill flip="none" rotWithShape="1">
            <a:gsLst>
              <a:gs pos="50000">
                <a:srgbClr val="002060"/>
              </a:gs>
              <a:gs pos="83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15" name="2 Flecha derecha"/>
          <p:cNvSpPr/>
          <p:nvPr/>
        </p:nvSpPr>
        <p:spPr>
          <a:xfrm rot="19491705">
            <a:off x="3360683" y="3471494"/>
            <a:ext cx="457200" cy="187338"/>
          </a:xfrm>
          <a:prstGeom prst="rightArrow">
            <a:avLst/>
          </a:prstGeom>
          <a:gradFill flip="none" rotWithShape="1">
            <a:gsLst>
              <a:gs pos="50000">
                <a:srgbClr val="002060"/>
              </a:gs>
              <a:gs pos="83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3902144" y="3212976"/>
            <a:ext cx="5040560" cy="323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Clr>
                <a:srgbClr val="0F5494"/>
              </a:buClr>
              <a:buNone/>
            </a:pPr>
            <a:r>
              <a:rPr lang="en-GB" sz="1600" b="1" i="0" kern="0" dirty="0" smtClean="0"/>
              <a:t>Joint</a:t>
            </a:r>
            <a:r>
              <a:rPr lang="en-GB" sz="1600" i="0" kern="0" dirty="0" smtClean="0"/>
              <a:t>: flagship programs, delegated cooperation, pool funds</a:t>
            </a:r>
            <a:endParaRPr lang="en-GB" sz="1600" kern="0" dirty="0" smtClean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3902144" y="3753275"/>
            <a:ext cx="5040560" cy="323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Clr>
                <a:srgbClr val="0F5494"/>
              </a:buClr>
              <a:buNone/>
            </a:pPr>
            <a:r>
              <a:rPr lang="en-GB" sz="1600" b="1" i="0" kern="0" dirty="0" smtClean="0"/>
              <a:t>Bilateral interventions</a:t>
            </a:r>
            <a:endParaRPr lang="en-GB" sz="1600" kern="0" dirty="0" smtClean="0"/>
          </a:p>
        </p:txBody>
      </p:sp>
    </p:spTree>
    <p:extLst>
      <p:ext uri="{BB962C8B-B14F-4D97-AF65-F5344CB8AC3E}">
        <p14:creationId xmlns:p14="http://schemas.microsoft.com/office/powerpoint/2010/main" val="28027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268239"/>
            <a:ext cx="8229600" cy="936625"/>
          </a:xfrm>
        </p:spPr>
        <p:txBody>
          <a:bodyPr/>
          <a:lstStyle/>
          <a:p>
            <a:pPr algn="ctr"/>
            <a:r>
              <a:rPr lang="en-GB" dirty="0" smtClean="0">
                <a:ln>
                  <a:solidFill>
                    <a:schemeClr val="bg2"/>
                  </a:solidFill>
                </a:ln>
                <a:solidFill>
                  <a:srgbClr val="F79646"/>
                </a:solidFill>
              </a:rPr>
              <a:t>Accountability</a:t>
            </a:r>
            <a:endParaRPr lang="en-GB" dirty="0">
              <a:ln>
                <a:solidFill>
                  <a:schemeClr val="bg2"/>
                </a:solidFill>
              </a:ln>
              <a:solidFill>
                <a:srgbClr val="F79646"/>
              </a:solidFill>
            </a:endParaRPr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611561" y="2276872"/>
            <a:ext cx="7992887" cy="4104456"/>
          </a:xfrm>
        </p:spPr>
        <p:txBody>
          <a:bodyPr/>
          <a:lstStyle/>
          <a:p>
            <a:pPr>
              <a:lnSpc>
                <a:spcPct val="150000"/>
              </a:lnSpc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800" i="0" dirty="0" smtClean="0"/>
              <a:t>Resource tracking (based on SUN)</a:t>
            </a:r>
          </a:p>
          <a:p>
            <a:pPr>
              <a:lnSpc>
                <a:spcPct val="150000"/>
              </a:lnSpc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800" i="0" dirty="0" smtClean="0"/>
              <a:t>Results Monitoring</a:t>
            </a:r>
          </a:p>
          <a:p>
            <a:pPr>
              <a:lnSpc>
                <a:spcPct val="150000"/>
              </a:lnSpc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800" i="0" dirty="0" smtClean="0"/>
              <a:t>Evaluation</a:t>
            </a:r>
          </a:p>
          <a:p>
            <a:pPr>
              <a:lnSpc>
                <a:spcPct val="150000"/>
              </a:lnSpc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800" b="0" i="0" dirty="0" smtClean="0"/>
              <a:t>Communication and visibility</a:t>
            </a:r>
            <a:r>
              <a:rPr lang="en-GB" sz="2800" b="0" dirty="0" smtClean="0"/>
              <a:t> </a:t>
            </a:r>
          </a:p>
          <a:p>
            <a:pPr lvl="1">
              <a:lnSpc>
                <a:spcPct val="150000"/>
              </a:lnSpc>
              <a:spcBef>
                <a:spcPts val="300"/>
              </a:spcBef>
              <a:buClr>
                <a:srgbClr val="0F5494"/>
              </a:buClr>
              <a:buFont typeface="Wingdings" panose="05000000000000000000" pitchFamily="2" charset="2"/>
              <a:buChar char="§"/>
            </a:pPr>
            <a:endParaRPr lang="en-GB" sz="800" b="0" i="0" dirty="0"/>
          </a:p>
        </p:txBody>
      </p:sp>
    </p:spTree>
    <p:extLst>
      <p:ext uri="{BB962C8B-B14F-4D97-AF65-F5344CB8AC3E}">
        <p14:creationId xmlns:p14="http://schemas.microsoft.com/office/powerpoint/2010/main" val="97451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196231"/>
            <a:ext cx="8229600" cy="936625"/>
          </a:xfrm>
        </p:spPr>
        <p:txBody>
          <a:bodyPr/>
          <a:lstStyle/>
          <a:p>
            <a:pPr algn="ctr"/>
            <a:r>
              <a:rPr lang="en-GB" dirty="0" smtClean="0">
                <a:ln>
                  <a:solidFill>
                    <a:schemeClr val="bg2"/>
                  </a:solidFill>
                </a:ln>
                <a:solidFill>
                  <a:srgbClr val="F79646"/>
                </a:solidFill>
              </a:rPr>
              <a:t>Resources</a:t>
            </a:r>
            <a:endParaRPr lang="en-GB" dirty="0">
              <a:ln>
                <a:solidFill>
                  <a:schemeClr val="bg2"/>
                </a:solidFill>
              </a:ln>
              <a:solidFill>
                <a:srgbClr val="F79646"/>
              </a:solidFill>
            </a:endParaRPr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611561" y="2204864"/>
            <a:ext cx="7992887" cy="396044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300"/>
              </a:spcAft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600" i="0" dirty="0" smtClean="0"/>
              <a:t>Facilitation: Task Force EUD?</a:t>
            </a:r>
          </a:p>
          <a:p>
            <a:pPr>
              <a:lnSpc>
                <a:spcPct val="150000"/>
              </a:lnSpc>
              <a:spcAft>
                <a:spcPts val="300"/>
              </a:spcAft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600" i="0" dirty="0" smtClean="0"/>
              <a:t>Technical Assistance financed by EUD</a:t>
            </a:r>
          </a:p>
          <a:p>
            <a:pPr>
              <a:lnSpc>
                <a:spcPct val="150000"/>
              </a:lnSpc>
              <a:spcAft>
                <a:spcPts val="300"/>
              </a:spcAft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600" i="0" dirty="0" smtClean="0"/>
              <a:t>Alternatively: TA financed by a MS</a:t>
            </a:r>
          </a:p>
          <a:p>
            <a:pPr>
              <a:spcAft>
                <a:spcPts val="300"/>
              </a:spcAft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600" i="0" dirty="0" smtClean="0"/>
              <a:t>Support from UNICEF (under SHARE-EUD contract)</a:t>
            </a:r>
          </a:p>
          <a:p>
            <a:pPr>
              <a:spcAft>
                <a:spcPts val="300"/>
              </a:spcAft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600" i="0" dirty="0" smtClean="0"/>
              <a:t>EU+ Nutrition Core </a:t>
            </a:r>
            <a:r>
              <a:rPr lang="en-GB" sz="2600" i="0" dirty="0" smtClean="0"/>
              <a:t>Team</a:t>
            </a:r>
            <a:endParaRPr lang="en-GB" sz="2600" b="0" i="0" dirty="0"/>
          </a:p>
        </p:txBody>
      </p:sp>
    </p:spTree>
    <p:extLst>
      <p:ext uri="{BB962C8B-B14F-4D97-AF65-F5344CB8AC3E}">
        <p14:creationId xmlns:p14="http://schemas.microsoft.com/office/powerpoint/2010/main" val="2280513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4419</TotalTime>
  <Words>934</Words>
  <Application>Microsoft Office PowerPoint</Application>
  <PresentationFormat>On-screen Show (4:3)</PresentationFormat>
  <Paragraphs>189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Blank</vt:lpstr>
      <vt:lpstr>Road Map on EU+ nutrition joint programming </vt:lpstr>
      <vt:lpstr>Why nutrition in Ethiopia?</vt:lpstr>
      <vt:lpstr>Why EU+ joint action in nutrition?</vt:lpstr>
      <vt:lpstr>Phases</vt:lpstr>
      <vt:lpstr>Planning</vt:lpstr>
      <vt:lpstr>Planning (cont.)</vt:lpstr>
      <vt:lpstr>Joint Action Framework</vt:lpstr>
      <vt:lpstr>Accountability</vt:lpstr>
      <vt:lpstr>Resources</vt:lpstr>
      <vt:lpstr>Timing</vt:lpstr>
      <vt:lpstr>Timing</vt:lpstr>
      <vt:lpstr>Open questions</vt:lpstr>
      <vt:lpstr>Next steps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DE VANSSAY Arnaud (DEVCO)</dc:creator>
  <cp:lastModifiedBy>MOGOLLON David (EEAS-ADDIS ABABA)</cp:lastModifiedBy>
  <cp:revision>117</cp:revision>
  <cp:lastPrinted>2014-02-18T16:42:57Z</cp:lastPrinted>
  <dcterms:created xsi:type="dcterms:W3CDTF">2013-09-27T07:22:12Z</dcterms:created>
  <dcterms:modified xsi:type="dcterms:W3CDTF">2014-02-19T05:42:10Z</dcterms:modified>
</cp:coreProperties>
</file>