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7" r:id="rId2"/>
    <p:sldId id="267" r:id="rId3"/>
    <p:sldId id="258" r:id="rId4"/>
    <p:sldId id="259" r:id="rId5"/>
    <p:sldId id="261" r:id="rId6"/>
    <p:sldId id="569" r:id="rId7"/>
    <p:sldId id="570" r:id="rId8"/>
    <p:sldId id="262" r:id="rId9"/>
    <p:sldId id="266" r:id="rId10"/>
    <p:sldId id="481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hiddenSlides="1" frameSlides="1"/>
  <p:clrMru>
    <a:srgbClr val="AC8C7C"/>
    <a:srgbClr val="F2E945"/>
    <a:srgbClr val="FFB490"/>
    <a:srgbClr val="B5CC81"/>
    <a:srgbClr val="C1D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70" autoAdjust="0"/>
    <p:restoredTop sz="72712" autoAdjust="0"/>
  </p:normalViewPr>
  <p:slideViewPr>
    <p:cSldViewPr snapToGrid="0" snapToObjects="1">
      <p:cViewPr varScale="1">
        <p:scale>
          <a:sx n="35" d="100"/>
          <a:sy n="35" d="100"/>
        </p:scale>
        <p:origin x="-13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227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DE35DC-FCFC-0E46-B780-71F6D3139989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92019-1642-A84A-B0F5-501BB77F4EF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6474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9D0B00-ABF3-E743-BB16-B51AA2DCBA07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B61BA-BC8E-9343-8767-AC436442196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805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Programme</a:t>
            </a:r>
            <a:r>
              <a:rPr lang="en-US" dirty="0" smtClean="0"/>
              <a:t> managers refers</a:t>
            </a:r>
            <a:r>
              <a:rPr lang="en-US" baseline="0" dirty="0" smtClean="0"/>
              <a:t> to donor and partner staff.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3B61BA-BC8E-9343-8767-AC436442196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9372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ts val="3000"/>
              </a:lnSpc>
              <a:buFont typeface="Times" charset="0"/>
              <a:buNone/>
            </a:pPr>
            <a:r>
              <a:rPr lang="en-GB" dirty="0"/>
              <a:t>Capacity was one of the most addressed cross-cutting issues in </a:t>
            </a:r>
            <a:r>
              <a:rPr lang="en-GB" dirty="0" err="1"/>
              <a:t>Busan</a:t>
            </a:r>
            <a:r>
              <a:rPr lang="en-GB" dirty="0"/>
              <a:t>. </a:t>
            </a:r>
          </a:p>
          <a:p>
            <a:pPr>
              <a:lnSpc>
                <a:spcPts val="3000"/>
              </a:lnSpc>
              <a:buFont typeface="Times" charset="0"/>
              <a:buNone/>
            </a:pPr>
            <a:r>
              <a:rPr lang="en-GB" dirty="0"/>
              <a:t>References to ownership, effective institutions, country systems, the catalytic role of aid and knowledge sharing</a:t>
            </a:r>
            <a:endParaRPr lang="en-US" dirty="0"/>
          </a:p>
          <a:p>
            <a:endParaRPr lang="en-GB" dirty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CAC88C89-53E8-4B4A-A54C-355A9E10EE77}" type="slidenum">
              <a:rPr lang="en-GB">
                <a:solidFill>
                  <a:prstClr val="black"/>
                </a:solidFill>
                <a:latin typeface="Arial" charset="0"/>
              </a:rPr>
              <a:pPr eaLnBrk="1" hangingPunct="1"/>
              <a:t>4</a:t>
            </a:fld>
            <a:endParaRPr lang="en-GB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New kids:</a:t>
            </a:r>
            <a:r>
              <a:rPr lang="en-US" baseline="0" dirty="0" smtClean="0"/>
              <a:t> BRIC, but also (I)NGOs and more are coming, (private funds)</a:t>
            </a:r>
          </a:p>
          <a:p>
            <a:r>
              <a:rPr lang="en-US" baseline="0" dirty="0" smtClean="0"/>
              <a:t>Trade: both as a development sector, also as new instrument for international trade and help Northern interests</a:t>
            </a:r>
          </a:p>
          <a:p>
            <a:r>
              <a:rPr lang="en-US" baseline="0" dirty="0" smtClean="0"/>
              <a:t>Cross border: climate, fragility, terrorism, water</a:t>
            </a:r>
          </a:p>
          <a:p>
            <a:r>
              <a:rPr lang="en-US" baseline="0" dirty="0" smtClean="0"/>
              <a:t>Dialogue: international relations become more based on dialogue and negotiation, less on providing aid based on donor interests</a:t>
            </a:r>
          </a:p>
          <a:p>
            <a:r>
              <a:rPr lang="en-US" baseline="0" dirty="0" smtClean="0"/>
              <a:t>Context: in this changing situation it is even more important to take into account local circumstances and partner demand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3B61BA-BC8E-9343-8767-AC436442196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3046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 err="1" smtClean="0">
                <a:latin typeface="Calibri" charset="0"/>
              </a:rPr>
              <a:t>DPs</a:t>
            </a:r>
            <a:r>
              <a:rPr lang="fr-FR" dirty="0" smtClean="0">
                <a:latin typeface="Calibri" charset="0"/>
              </a:rPr>
              <a:t>: </a:t>
            </a:r>
            <a:r>
              <a:rPr lang="fr-FR" dirty="0" err="1" smtClean="0">
                <a:latin typeface="Calibri" charset="0"/>
              </a:rPr>
              <a:t>From</a:t>
            </a:r>
            <a:r>
              <a:rPr lang="fr-FR" dirty="0" smtClean="0">
                <a:latin typeface="Calibri" charset="0"/>
              </a:rPr>
              <a:t> </a:t>
            </a:r>
            <a:r>
              <a:rPr lang="fr-FR" dirty="0" err="1" smtClean="0">
                <a:latin typeface="Calibri" charset="0"/>
              </a:rPr>
              <a:t>primary</a:t>
            </a:r>
            <a:r>
              <a:rPr lang="fr-FR" dirty="0" smtClean="0">
                <a:latin typeface="Calibri" charset="0"/>
              </a:rPr>
              <a:t> </a:t>
            </a:r>
            <a:r>
              <a:rPr lang="fr-FR" dirty="0" err="1" smtClean="0">
                <a:latin typeface="Calibri" charset="0"/>
              </a:rPr>
              <a:t>emphasis</a:t>
            </a:r>
            <a:r>
              <a:rPr lang="fr-FR" dirty="0" smtClean="0">
                <a:latin typeface="Calibri" charset="0"/>
              </a:rPr>
              <a:t> of</a:t>
            </a:r>
            <a:r>
              <a:rPr lang="fr-FR" baseline="0" dirty="0" smtClean="0">
                <a:latin typeface="Calibri" charset="0"/>
              </a:rPr>
              <a:t> </a:t>
            </a:r>
            <a:r>
              <a:rPr lang="fr-FR" baseline="0" dirty="0" err="1" smtClean="0">
                <a:latin typeface="Calibri" charset="0"/>
              </a:rPr>
              <a:t>providing</a:t>
            </a:r>
            <a:r>
              <a:rPr lang="fr-FR" baseline="0" dirty="0" smtClean="0">
                <a:latin typeface="Calibri" charset="0"/>
              </a:rPr>
              <a:t> </a:t>
            </a:r>
            <a:r>
              <a:rPr lang="fr-FR" baseline="0" dirty="0" err="1" smtClean="0">
                <a:latin typeface="Calibri" charset="0"/>
              </a:rPr>
              <a:t>technical</a:t>
            </a:r>
            <a:r>
              <a:rPr lang="fr-FR" baseline="0" dirty="0" smtClean="0">
                <a:latin typeface="Calibri" charset="0"/>
              </a:rPr>
              <a:t> support </a:t>
            </a:r>
            <a:r>
              <a:rPr lang="fr-FR" baseline="0" dirty="0" err="1" smtClean="0">
                <a:latin typeface="Calibri" charset="0"/>
              </a:rPr>
              <a:t>towards</a:t>
            </a:r>
            <a:r>
              <a:rPr lang="fr-FR" baseline="0" dirty="0" smtClean="0">
                <a:latin typeface="Calibri" charset="0"/>
              </a:rPr>
              <a:t> </a:t>
            </a:r>
            <a:r>
              <a:rPr lang="fr-FR" baseline="0" dirty="0" err="1" smtClean="0">
                <a:latin typeface="Calibri" charset="0"/>
              </a:rPr>
              <a:t>demand</a:t>
            </a:r>
            <a:r>
              <a:rPr lang="fr-FR" baseline="0" dirty="0" smtClean="0">
                <a:latin typeface="Calibri" charset="0"/>
              </a:rPr>
              <a:t> </a:t>
            </a:r>
            <a:r>
              <a:rPr lang="fr-FR" baseline="0" dirty="0" err="1" smtClean="0">
                <a:latin typeface="Calibri" charset="0"/>
              </a:rPr>
              <a:t>driven</a:t>
            </a:r>
            <a:r>
              <a:rPr lang="fr-FR" baseline="0" dirty="0" smtClean="0">
                <a:latin typeface="Calibri" charset="0"/>
              </a:rPr>
              <a:t> focus (</a:t>
            </a:r>
            <a:r>
              <a:rPr lang="fr-FR" baseline="0" dirty="0" err="1" smtClean="0">
                <a:latin typeface="Calibri" charset="0"/>
              </a:rPr>
              <a:t>supply-demand</a:t>
            </a:r>
            <a:r>
              <a:rPr lang="fr-FR" baseline="0" dirty="0" smtClean="0">
                <a:latin typeface="Calibri" charset="0"/>
              </a:rPr>
              <a:t>)</a:t>
            </a:r>
          </a:p>
          <a:p>
            <a:r>
              <a:rPr lang="fr-FR" baseline="0" dirty="0" smtClean="0">
                <a:latin typeface="Calibri" charset="0"/>
              </a:rPr>
              <a:t>Partner countries: </a:t>
            </a:r>
            <a:r>
              <a:rPr lang="fr-FR" baseline="0" dirty="0" err="1" smtClean="0">
                <a:latin typeface="Calibri" charset="0"/>
              </a:rPr>
              <a:t>increased</a:t>
            </a:r>
            <a:r>
              <a:rPr lang="fr-FR" baseline="0" dirty="0" smtClean="0">
                <a:latin typeface="Calibri" charset="0"/>
              </a:rPr>
              <a:t> </a:t>
            </a:r>
            <a:r>
              <a:rPr lang="fr-FR" baseline="0" dirty="0" err="1" smtClean="0">
                <a:latin typeface="Calibri" charset="0"/>
              </a:rPr>
              <a:t>assertiveness</a:t>
            </a:r>
            <a:r>
              <a:rPr lang="fr-FR" baseline="0" dirty="0" smtClean="0">
                <a:latin typeface="Calibri" charset="0"/>
              </a:rPr>
              <a:t> on </a:t>
            </a:r>
            <a:r>
              <a:rPr lang="fr-FR" baseline="0" dirty="0" err="1" smtClean="0">
                <a:latin typeface="Calibri" charset="0"/>
              </a:rPr>
              <a:t>own</a:t>
            </a:r>
            <a:r>
              <a:rPr lang="fr-FR" baseline="0" dirty="0" smtClean="0">
                <a:latin typeface="Calibri" charset="0"/>
              </a:rPr>
              <a:t> </a:t>
            </a:r>
            <a:r>
              <a:rPr lang="fr-FR" baseline="0" dirty="0" err="1" smtClean="0">
                <a:latin typeface="Calibri" charset="0"/>
              </a:rPr>
              <a:t>development</a:t>
            </a:r>
            <a:r>
              <a:rPr lang="fr-FR" baseline="0" dirty="0" smtClean="0">
                <a:latin typeface="Calibri" charset="0"/>
              </a:rPr>
              <a:t> </a:t>
            </a:r>
            <a:r>
              <a:rPr lang="fr-FR" baseline="0" dirty="0" err="1" smtClean="0">
                <a:latin typeface="Calibri" charset="0"/>
              </a:rPr>
              <a:t>priorities</a:t>
            </a:r>
            <a:endParaRPr lang="fr-FR" baseline="0" dirty="0" smtClean="0">
              <a:latin typeface="Calibri" charset="0"/>
            </a:endParaRPr>
          </a:p>
          <a:p>
            <a:endParaRPr lang="fr-FR" baseline="0" dirty="0" smtClean="0">
              <a:latin typeface="Calibri" charset="0"/>
            </a:endParaRPr>
          </a:p>
          <a:p>
            <a:endParaRPr lang="fr-FR" dirty="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/>
              <a:t>The training is structured around the 5 Quality Criteria in the Quality Grid</a:t>
            </a:r>
          </a:p>
          <a:p>
            <a:r>
              <a:rPr lang="en-US" dirty="0"/>
              <a:t>T</a:t>
            </a:r>
            <a:r>
              <a:rPr lang="en-GB" dirty="0"/>
              <a:t>he Quality Criteria were originally formulated to assess TC projects </a:t>
            </a:r>
          </a:p>
          <a:p>
            <a:r>
              <a:rPr lang="en-GB" dirty="0"/>
              <a:t>These criteria are now proving effective as a guide for ensuring that capacity development is central to all forms of EC support</a:t>
            </a:r>
          </a:p>
          <a:p>
            <a:r>
              <a:rPr lang="en-GB" dirty="0"/>
              <a:t>They also have clear links to what is now known to be good practice for capacity development</a:t>
            </a:r>
          </a:p>
          <a:p>
            <a:r>
              <a:rPr lang="en-GB" dirty="0"/>
              <a:t>The last modules cover M&amp;E, and resources and follow up</a:t>
            </a:r>
          </a:p>
          <a:p>
            <a:endParaRPr lang="en-US" dirty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BEFA6AB3-944E-6F4A-A79E-651797E7FCBD}" type="slidenum">
              <a:rPr lang="en-GB">
                <a:solidFill>
                  <a:prstClr val="black"/>
                </a:solidFill>
                <a:latin typeface="Arial" charset="0"/>
              </a:rPr>
              <a:pPr eaLnBrk="1" hangingPunct="1"/>
              <a:t>9</a:t>
            </a:fld>
            <a:endParaRPr lang="en-GB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  <a:cs typeface="ＭＳ Ｐゴシック" charset="0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9" y="258765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  <a:cs typeface="ＭＳ Ｐゴシック" charset="0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2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 smtClean="0"/>
              <a:t>Title</a:t>
            </a:r>
            <a:endParaRPr lang="en-GB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40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 smtClean="0"/>
              <a:t>Subtitle</a:t>
            </a:r>
            <a:endParaRPr lang="en-GB" noProof="0" smtClean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9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Verdana" charset="0"/>
              </a:defRPr>
            </a:lvl1pPr>
          </a:lstStyle>
          <a:p>
            <a:fld id="{A2FCDD82-3184-094C-8D62-2581BD1EC5E1}" type="slidenum">
              <a:rPr lang="en-GB">
                <a:solidFill>
                  <a:srgbClr val="FFFFFF"/>
                </a:solidFill>
              </a:rPr>
              <a:pPr/>
              <a:t>‹N°›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015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FB1BDE13-CE4B-1E4A-824A-2F4CD1A08A7C}" type="slidenum">
              <a:rPr lang="en-GB">
                <a:solidFill>
                  <a:srgbClr val="000000"/>
                </a:solidFill>
              </a:rPr>
              <a:pPr/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908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4" y="1339850"/>
            <a:ext cx="2071687" cy="4681538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C9D70B72-3DE1-DC47-A1C8-323CD5B2C9CA}" type="slidenum">
              <a:rPr lang="en-GB">
                <a:solidFill>
                  <a:srgbClr val="000000"/>
                </a:solidFill>
              </a:rPr>
              <a:pPr/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887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989B88F7-18C3-2941-98CD-71B7F9BC40D0}" type="slidenum">
              <a:rPr lang="en-GB">
                <a:solidFill>
                  <a:srgbClr val="000000"/>
                </a:solidFill>
              </a:rPr>
              <a:pPr/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904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034DDA2-4E52-2A41-AADD-69C959DFE293}" type="slidenum">
              <a:rPr lang="en-GB">
                <a:solidFill>
                  <a:srgbClr val="000000"/>
                </a:solidFill>
              </a:rPr>
              <a:pPr/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07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7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7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3510F2EC-6B41-164F-856B-8F9321481A3C}" type="slidenum">
              <a:rPr lang="en-GB">
                <a:solidFill>
                  <a:srgbClr val="000000"/>
                </a:solidFill>
              </a:rPr>
              <a:pPr/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489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F2E421C-701B-7645-97E3-610B99339538}" type="slidenum">
              <a:rPr lang="en-GB">
                <a:solidFill>
                  <a:srgbClr val="000000"/>
                </a:solidFill>
              </a:rPr>
              <a:pPr/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546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98710B1A-C2E2-AE46-B2EB-9764A9CE1785}" type="slidenum">
              <a:rPr lang="en-GB">
                <a:solidFill>
                  <a:srgbClr val="000000"/>
                </a:solidFill>
              </a:rPr>
              <a:pPr/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867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51C98BD0-6B2E-4240-8EC7-9F4FA3C6CCDC}" type="slidenum">
              <a:rPr lang="en-GB">
                <a:solidFill>
                  <a:srgbClr val="000000"/>
                </a:solidFill>
              </a:rPr>
              <a:pPr/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766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7EB44F7C-27E9-0043-9A3C-A510B6A2FDF2}" type="slidenum">
              <a:rPr lang="en-GB">
                <a:solidFill>
                  <a:srgbClr val="000000"/>
                </a:solidFill>
              </a:rPr>
              <a:pPr/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450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E7E8CB21-4386-D346-BB82-F9BC5C91459A}" type="slidenum">
              <a:rPr lang="en-GB">
                <a:solidFill>
                  <a:srgbClr val="000000"/>
                </a:solidFill>
              </a:rPr>
              <a:pPr/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52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7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9" y="6659565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  <a:cs typeface="ＭＳ Ｐゴシック" charset="0"/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9" y="258765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2931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ＭＳ Ｐゴシック" charset="0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611188" y="4692210"/>
            <a:ext cx="8532812" cy="1081087"/>
          </a:xfrm>
        </p:spPr>
        <p:txBody>
          <a:bodyPr/>
          <a:lstStyle/>
          <a:p>
            <a:pPr algn="ctr" eaLnBrk="1" hangingPunct="1"/>
            <a:r>
              <a:rPr lang="fr-BE" dirty="0">
                <a:solidFill>
                  <a:srgbClr val="FFFFFF"/>
                </a:solidFill>
                <a:latin typeface="Verdana" charset="0"/>
                <a:ea typeface="ＭＳ Ｐゴシック" charset="0"/>
              </a:rPr>
              <a:t>Module 1: </a:t>
            </a:r>
          </a:p>
          <a:p>
            <a:pPr algn="ctr" eaLnBrk="1" hangingPunct="1"/>
            <a:r>
              <a:rPr lang="fr-BE" dirty="0" smtClean="0">
                <a:solidFill>
                  <a:srgbClr val="FFFFFF"/>
                </a:solidFill>
                <a:latin typeface="Verdana" charset="0"/>
                <a:ea typeface="ＭＳ Ｐゴシック" charset="0"/>
              </a:rPr>
              <a:t>Introduction</a:t>
            </a:r>
            <a:endParaRPr lang="en-GB" dirty="0">
              <a:latin typeface="Verdana" charset="0"/>
              <a:ea typeface="ＭＳ Ｐゴシック" charset="0"/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03350" y="2164915"/>
            <a:ext cx="6172200" cy="790575"/>
          </a:xfrm>
        </p:spPr>
        <p:txBody>
          <a:bodyPr/>
          <a:lstStyle/>
          <a:p>
            <a:pPr marL="0" indent="1588" algn="ctr" eaLnBrk="1" hangingPunct="1"/>
            <a:r>
              <a:rPr lang="fr-BE" sz="3200" dirty="0" smtClean="0">
                <a:latin typeface="Verdana" charset="0"/>
                <a:ea typeface="ＭＳ Ｐゴシック" charset="0"/>
              </a:rPr>
              <a:t>Supporting change through </a:t>
            </a:r>
            <a:br>
              <a:rPr lang="fr-BE" sz="3200" dirty="0" smtClean="0">
                <a:latin typeface="Verdana" charset="0"/>
                <a:ea typeface="ＭＳ Ｐゴシック" charset="0"/>
              </a:rPr>
            </a:br>
            <a:r>
              <a:rPr lang="fr-BE" sz="3200" dirty="0" smtClean="0">
                <a:latin typeface="Verdana" charset="0"/>
                <a:ea typeface="ＭＳ Ｐゴシック" charset="0"/>
              </a:rPr>
              <a:t>Capacity Development</a:t>
            </a:r>
            <a:endParaRPr lang="en-GB" sz="3600" dirty="0">
              <a:latin typeface="Verdan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91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Programme</a:t>
            </a:r>
            <a:r>
              <a:rPr lang="en-US" dirty="0" smtClean="0"/>
              <a:t>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00FF"/>
              </a:buClr>
            </a:pPr>
            <a:r>
              <a:rPr lang="en-US" dirty="0" smtClean="0"/>
              <a:t>Short introductions and discussions on QCs</a:t>
            </a:r>
          </a:p>
          <a:p>
            <a:pPr>
              <a:buClr>
                <a:srgbClr val="0000FF"/>
              </a:buClr>
            </a:pPr>
            <a:endParaRPr lang="en-US" dirty="0"/>
          </a:p>
          <a:p>
            <a:pPr>
              <a:buClr>
                <a:srgbClr val="0000FF"/>
              </a:buClr>
            </a:pPr>
            <a:r>
              <a:rPr lang="en-US" dirty="0" smtClean="0"/>
              <a:t>Application of QCs to your cases</a:t>
            </a:r>
          </a:p>
          <a:p>
            <a:pPr>
              <a:buClr>
                <a:srgbClr val="0000FF"/>
              </a:buClr>
            </a:pPr>
            <a:endParaRPr lang="en-US" dirty="0"/>
          </a:p>
          <a:p>
            <a:pPr>
              <a:buClr>
                <a:srgbClr val="0000FF"/>
              </a:buClr>
            </a:pPr>
            <a:r>
              <a:rPr lang="en-US" dirty="0" smtClean="0"/>
              <a:t>Implications for practice</a:t>
            </a:r>
          </a:p>
          <a:p>
            <a:pPr>
              <a:buClr>
                <a:srgbClr val="0000FF"/>
              </a:buClr>
            </a:pPr>
            <a:endParaRPr lang="en-US" dirty="0"/>
          </a:p>
          <a:p>
            <a:pPr>
              <a:buClr>
                <a:srgbClr val="0000FF"/>
              </a:buClr>
            </a:pPr>
            <a:r>
              <a:rPr lang="en-US" dirty="0" smtClean="0"/>
              <a:t>Hand-outs, binder and info disk</a:t>
            </a:r>
            <a:endParaRPr lang="en-US" dirty="0"/>
          </a:p>
        </p:txBody>
      </p:sp>
      <p:pic>
        <p:nvPicPr>
          <p:cNvPr id="4" name="Picture 6" descr="AG00372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1950" y="1953024"/>
            <a:ext cx="642938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bs02003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72" y="3774922"/>
            <a:ext cx="576" cy="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bs02003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248" y="4145386"/>
            <a:ext cx="576" cy="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096640" y="522178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8" name="Picture 4" descr="bs02003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295711"/>
            <a:ext cx="1365326" cy="1358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6" descr="pe03509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4941890"/>
            <a:ext cx="1295400" cy="107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7459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fr-FR" dirty="0" smtClean="0">
                <a:latin typeface="Verdana" charset="0"/>
                <a:ea typeface="ＭＳ Ｐゴシック" charset="0"/>
              </a:rPr>
              <a:t>Question:</a:t>
            </a:r>
            <a:endParaRPr lang="fr-FR" dirty="0">
              <a:latin typeface="Verdana" charset="0"/>
              <a:ea typeface="ＭＳ Ｐゴシック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algn="ctr">
              <a:lnSpc>
                <a:spcPct val="120000"/>
              </a:lnSpc>
            </a:pPr>
            <a:endParaRPr lang="fr-FR" dirty="0">
              <a:latin typeface="Verdana" charset="0"/>
              <a:ea typeface="ＭＳ Ｐゴシック" charset="0"/>
            </a:endParaRPr>
          </a:p>
          <a:p>
            <a:pPr algn="ctr">
              <a:lnSpc>
                <a:spcPct val="120000"/>
              </a:lnSpc>
              <a:buFontTx/>
              <a:buNone/>
            </a:pPr>
            <a:r>
              <a:rPr lang="fr-FR" sz="3200" dirty="0" err="1">
                <a:latin typeface="Verdana" charset="0"/>
                <a:ea typeface="ＭＳ Ｐゴシック" charset="0"/>
              </a:rPr>
              <a:t>What</a:t>
            </a:r>
            <a:r>
              <a:rPr lang="fr-FR" sz="3200" dirty="0">
                <a:latin typeface="Verdana" charset="0"/>
                <a:ea typeface="ＭＳ Ｐゴシック" charset="0"/>
              </a:rPr>
              <a:t> are the </a:t>
            </a:r>
            <a:r>
              <a:rPr lang="fr-FR" sz="3200" dirty="0" err="1">
                <a:latin typeface="Verdana" charset="0"/>
                <a:ea typeface="ＭＳ Ｐゴシック" charset="0"/>
              </a:rPr>
              <a:t>key</a:t>
            </a:r>
            <a:r>
              <a:rPr lang="fr-FR" sz="3200" dirty="0">
                <a:latin typeface="Verdana" charset="0"/>
                <a:ea typeface="ＭＳ Ｐゴシック" charset="0"/>
              </a:rPr>
              <a:t> </a:t>
            </a:r>
            <a:r>
              <a:rPr lang="fr-FR" sz="3200" dirty="0" err="1">
                <a:latin typeface="Verdana" charset="0"/>
                <a:ea typeface="ＭＳ Ｐゴシック" charset="0"/>
              </a:rPr>
              <a:t>words</a:t>
            </a:r>
            <a:r>
              <a:rPr lang="fr-FR" sz="3200" dirty="0">
                <a:latin typeface="Verdana" charset="0"/>
                <a:ea typeface="ＭＳ Ｐゴシック" charset="0"/>
              </a:rPr>
              <a:t> </a:t>
            </a:r>
            <a:r>
              <a:rPr lang="fr-FR" sz="3200" dirty="0" err="1" smtClean="0">
                <a:latin typeface="Verdana" charset="0"/>
                <a:ea typeface="ＭＳ Ｐゴシック" charset="0"/>
              </a:rPr>
              <a:t>that</a:t>
            </a:r>
            <a:r>
              <a:rPr lang="fr-FR" sz="3200" dirty="0" smtClean="0">
                <a:latin typeface="Verdana" charset="0"/>
                <a:ea typeface="ＭＳ Ｐゴシック" charset="0"/>
              </a:rPr>
              <a:t> come </a:t>
            </a:r>
          </a:p>
          <a:p>
            <a:pPr algn="ctr">
              <a:lnSpc>
                <a:spcPct val="120000"/>
              </a:lnSpc>
              <a:buFontTx/>
              <a:buNone/>
            </a:pPr>
            <a:r>
              <a:rPr lang="fr-FR" sz="3200" dirty="0" smtClean="0">
                <a:latin typeface="Verdana" charset="0"/>
                <a:ea typeface="ＭＳ Ｐゴシック" charset="0"/>
              </a:rPr>
              <a:t>to </a:t>
            </a:r>
            <a:r>
              <a:rPr lang="fr-FR" sz="3200" dirty="0" err="1" smtClean="0">
                <a:latin typeface="Verdana" charset="0"/>
                <a:ea typeface="ＭＳ Ｐゴシック" charset="0"/>
              </a:rPr>
              <a:t>your</a:t>
            </a:r>
            <a:r>
              <a:rPr lang="fr-FR" sz="3200" dirty="0" smtClean="0">
                <a:latin typeface="Verdana" charset="0"/>
                <a:ea typeface="ＭＳ Ｐゴシック" charset="0"/>
              </a:rPr>
              <a:t> </a:t>
            </a:r>
            <a:r>
              <a:rPr lang="fr-FR" sz="3200" dirty="0" err="1" smtClean="0">
                <a:latin typeface="Verdana" charset="0"/>
                <a:ea typeface="ＭＳ Ｐゴシック" charset="0"/>
              </a:rPr>
              <a:t>mind</a:t>
            </a:r>
            <a:r>
              <a:rPr lang="fr-FR" sz="3200" dirty="0" smtClean="0">
                <a:latin typeface="Verdana" charset="0"/>
                <a:ea typeface="ＭＳ Ｐゴシック" charset="0"/>
              </a:rPr>
              <a:t> </a:t>
            </a:r>
            <a:r>
              <a:rPr lang="fr-FR" sz="3200" dirty="0" err="1" smtClean="0">
                <a:latin typeface="Verdana" charset="0"/>
                <a:ea typeface="ＭＳ Ｐゴシック" charset="0"/>
              </a:rPr>
              <a:t>when</a:t>
            </a:r>
            <a:r>
              <a:rPr lang="fr-FR" sz="3200" dirty="0" smtClean="0">
                <a:latin typeface="Verdana" charset="0"/>
                <a:ea typeface="ＭＳ Ｐゴシック" charset="0"/>
              </a:rPr>
              <a:t> </a:t>
            </a:r>
            <a:r>
              <a:rPr lang="fr-FR" sz="3200" dirty="0" err="1" smtClean="0">
                <a:latin typeface="Verdana" charset="0"/>
                <a:ea typeface="ＭＳ Ｐゴシック" charset="0"/>
              </a:rPr>
              <a:t>thinking</a:t>
            </a:r>
            <a:r>
              <a:rPr lang="fr-FR" sz="3200" dirty="0" smtClean="0">
                <a:latin typeface="Verdana" charset="0"/>
                <a:ea typeface="ＭＳ Ｐゴシック" charset="0"/>
              </a:rPr>
              <a:t> of </a:t>
            </a:r>
          </a:p>
          <a:p>
            <a:pPr algn="ctr">
              <a:lnSpc>
                <a:spcPct val="120000"/>
              </a:lnSpc>
              <a:buFontTx/>
              <a:buNone/>
            </a:pPr>
            <a:r>
              <a:rPr lang="fr-FR" sz="3200" dirty="0" err="1" smtClean="0">
                <a:latin typeface="Verdana" charset="0"/>
                <a:ea typeface="ＭＳ Ｐゴシック" charset="0"/>
              </a:rPr>
              <a:t>Capacity</a:t>
            </a:r>
            <a:r>
              <a:rPr lang="fr-FR" sz="3200" dirty="0" smtClean="0">
                <a:latin typeface="Verdana" charset="0"/>
                <a:ea typeface="ＭＳ Ｐゴシック" charset="0"/>
              </a:rPr>
              <a:t> </a:t>
            </a:r>
            <a:r>
              <a:rPr lang="fr-FR" sz="3200" dirty="0" err="1" smtClean="0">
                <a:latin typeface="Verdana" charset="0"/>
                <a:ea typeface="ＭＳ Ｐゴシック" charset="0"/>
              </a:rPr>
              <a:t>Development</a:t>
            </a:r>
            <a:r>
              <a:rPr lang="fr-FR" sz="3200" dirty="0">
                <a:latin typeface="Verdana" charset="0"/>
                <a:ea typeface="ＭＳ Ｐゴシック" charset="0"/>
              </a:rPr>
              <a:t> </a:t>
            </a:r>
            <a:r>
              <a:rPr lang="fr-FR" sz="3200" dirty="0" smtClean="0">
                <a:latin typeface="Verdana" charset="0"/>
                <a:ea typeface="ＭＳ Ｐゴシック" charset="0"/>
              </a:rPr>
              <a:t>?</a:t>
            </a:r>
            <a:endParaRPr lang="fr-FR" sz="3200" dirty="0">
              <a:latin typeface="Verdan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619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900114" y="4065596"/>
            <a:ext cx="7907346" cy="769938"/>
            <a:chOff x="720" y="2959"/>
            <a:chExt cx="4981" cy="485"/>
          </a:xfrm>
        </p:grpSpPr>
        <p:sp>
          <p:nvSpPr>
            <p:cNvPr id="4107" name="Freeform 3"/>
            <p:cNvSpPr>
              <a:spLocks/>
            </p:cNvSpPr>
            <p:nvPr/>
          </p:nvSpPr>
          <p:spPr bwMode="auto">
            <a:xfrm>
              <a:off x="720" y="3034"/>
              <a:ext cx="2304" cy="386"/>
            </a:xfrm>
            <a:custGeom>
              <a:avLst/>
              <a:gdLst>
                <a:gd name="T0" fmla="*/ 0 w 3510"/>
                <a:gd name="T1" fmla="*/ 2 h 544"/>
                <a:gd name="T2" fmla="*/ 37 w 3510"/>
                <a:gd name="T3" fmla="*/ 2 h 544"/>
                <a:gd name="T4" fmla="*/ 37 w 3510"/>
                <a:gd name="T5" fmla="*/ 0 h 544"/>
                <a:gd name="T6" fmla="*/ 52 w 3510"/>
                <a:gd name="T7" fmla="*/ 9 h 544"/>
                <a:gd name="T8" fmla="*/ 37 w 3510"/>
                <a:gd name="T9" fmla="*/ 18 h 544"/>
                <a:gd name="T10" fmla="*/ 37 w 3510"/>
                <a:gd name="T11" fmla="*/ 16 h 544"/>
                <a:gd name="T12" fmla="*/ 0 w 3510"/>
                <a:gd name="T13" fmla="*/ 16 h 544"/>
                <a:gd name="T14" fmla="*/ 0 w 3510"/>
                <a:gd name="T15" fmla="*/ 2 h 5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510"/>
                <a:gd name="T25" fmla="*/ 0 h 544"/>
                <a:gd name="T26" fmla="*/ 3510 w 3510"/>
                <a:gd name="T27" fmla="*/ 544 h 5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510" h="544">
                  <a:moveTo>
                    <a:pt x="0" y="65"/>
                  </a:moveTo>
                  <a:lnTo>
                    <a:pt x="2528" y="65"/>
                  </a:lnTo>
                  <a:lnTo>
                    <a:pt x="2528" y="0"/>
                  </a:lnTo>
                  <a:lnTo>
                    <a:pt x="3510" y="266"/>
                  </a:lnTo>
                  <a:lnTo>
                    <a:pt x="2528" y="544"/>
                  </a:lnTo>
                  <a:lnTo>
                    <a:pt x="2528" y="470"/>
                  </a:lnTo>
                  <a:lnTo>
                    <a:pt x="0" y="470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FF0000"/>
            </a:solidFill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3033" y="2959"/>
              <a:ext cx="2668" cy="485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>
              <a:spAutoFit/>
            </a:bodyPr>
            <a:lstStyle>
              <a:lvl1pPr marL="4572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9144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3716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8288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2860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7432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32004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6576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41148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marL="0" indent="0" defTabSz="9144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FF">
                    <a:lumMod val="50000"/>
                  </a:srgbClr>
                </a:buClr>
                <a:buSzPct val="80000"/>
                <a:defRPr/>
              </a:pPr>
              <a:r>
                <a:rPr lang="en-US" sz="2000" kern="0" dirty="0" smtClean="0">
                  <a:solidFill>
                    <a:srgbClr val="0F5494"/>
                  </a:solidFill>
                  <a:latin typeface="Verdana"/>
                  <a:ea typeface="ＭＳ Ｐゴシック"/>
                  <a:cs typeface="ＭＳ Ｐゴシック" charset="0"/>
                </a:rPr>
                <a:t>Support task managers to</a:t>
              </a:r>
            </a:p>
            <a:p>
              <a:pPr marL="0" indent="0" defTabSz="9144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FF">
                    <a:lumMod val="50000"/>
                  </a:srgbClr>
                </a:buClr>
                <a:buSzPct val="80000"/>
                <a:defRPr/>
              </a:pPr>
              <a:r>
                <a:rPr lang="en-US" sz="2000" kern="0" dirty="0" smtClean="0">
                  <a:solidFill>
                    <a:srgbClr val="0F5494"/>
                  </a:solidFill>
                  <a:latin typeface="Verdana"/>
                  <a:ea typeface="ＭＳ Ｐゴシック"/>
                  <a:cs typeface="ＭＳ Ｐゴシック" charset="0"/>
                </a:rPr>
                <a:t>be more relevant  and effective</a:t>
              </a:r>
              <a:endParaRPr lang="en-GB" sz="2000" kern="0" dirty="0">
                <a:solidFill>
                  <a:srgbClr val="0F5494"/>
                </a:solidFill>
                <a:latin typeface="Verdana"/>
                <a:ea typeface="ＭＳ Ｐゴシック"/>
                <a:cs typeface="ＭＳ Ｐゴシック" charset="0"/>
              </a:endParaRP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1331913" y="2417235"/>
            <a:ext cx="7540802" cy="1016001"/>
            <a:chOff x="720" y="2067"/>
            <a:chExt cx="4641" cy="640"/>
          </a:xfrm>
        </p:grpSpPr>
        <p:sp>
          <p:nvSpPr>
            <p:cNvPr id="4105" name="Freeform 6"/>
            <p:cNvSpPr>
              <a:spLocks/>
            </p:cNvSpPr>
            <p:nvPr/>
          </p:nvSpPr>
          <p:spPr bwMode="auto">
            <a:xfrm>
              <a:off x="720" y="2158"/>
              <a:ext cx="1996" cy="386"/>
            </a:xfrm>
            <a:custGeom>
              <a:avLst/>
              <a:gdLst>
                <a:gd name="T0" fmla="*/ 0 w 3510"/>
                <a:gd name="T1" fmla="*/ 2 h 544"/>
                <a:gd name="T2" fmla="*/ 12 w 3510"/>
                <a:gd name="T3" fmla="*/ 2 h 544"/>
                <a:gd name="T4" fmla="*/ 12 w 3510"/>
                <a:gd name="T5" fmla="*/ 0 h 544"/>
                <a:gd name="T6" fmla="*/ 16 w 3510"/>
                <a:gd name="T7" fmla="*/ 9 h 544"/>
                <a:gd name="T8" fmla="*/ 12 w 3510"/>
                <a:gd name="T9" fmla="*/ 18 h 544"/>
                <a:gd name="T10" fmla="*/ 12 w 3510"/>
                <a:gd name="T11" fmla="*/ 16 h 544"/>
                <a:gd name="T12" fmla="*/ 0 w 3510"/>
                <a:gd name="T13" fmla="*/ 16 h 544"/>
                <a:gd name="T14" fmla="*/ 0 w 3510"/>
                <a:gd name="T15" fmla="*/ 2 h 5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510"/>
                <a:gd name="T25" fmla="*/ 0 h 544"/>
                <a:gd name="T26" fmla="*/ 3510 w 3510"/>
                <a:gd name="T27" fmla="*/ 544 h 5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510" h="544">
                  <a:moveTo>
                    <a:pt x="0" y="64"/>
                  </a:moveTo>
                  <a:lnTo>
                    <a:pt x="2528" y="64"/>
                  </a:lnTo>
                  <a:lnTo>
                    <a:pt x="2528" y="0"/>
                  </a:lnTo>
                  <a:lnTo>
                    <a:pt x="3510" y="269"/>
                  </a:lnTo>
                  <a:lnTo>
                    <a:pt x="2528" y="544"/>
                  </a:lnTo>
                  <a:lnTo>
                    <a:pt x="2528" y="472"/>
                  </a:lnTo>
                  <a:lnTo>
                    <a:pt x="0" y="472"/>
                  </a:lnTo>
                  <a:lnTo>
                    <a:pt x="0" y="64"/>
                  </a:lnTo>
                  <a:close/>
                </a:path>
              </a:pathLst>
            </a:custGeom>
            <a:solidFill>
              <a:srgbClr val="FF00FF"/>
            </a:solidFill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2761" y="2067"/>
              <a:ext cx="2600" cy="640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square">
              <a:spAutoFit/>
            </a:bodyPr>
            <a:lstStyle>
              <a:lvl1pPr marL="4572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9144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3716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8288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2860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7432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32004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6576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41148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marL="0" indent="0" defTabSz="9144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FF">
                    <a:lumMod val="50000"/>
                  </a:srgbClr>
                </a:buClr>
                <a:buSzPct val="80000"/>
                <a:defRPr/>
              </a:pPr>
              <a:r>
                <a:rPr lang="en-US" sz="2000" kern="0" dirty="0" smtClean="0">
                  <a:solidFill>
                    <a:srgbClr val="0F5494"/>
                  </a:solidFill>
                  <a:latin typeface="Verdana"/>
                  <a:ea typeface="ＭＳ Ｐゴシック"/>
                  <a:cs typeface="ＭＳ Ｐゴシック" charset="0"/>
                </a:rPr>
                <a:t>Linking capacity development to evolving trends in international cooperation</a:t>
              </a:r>
              <a:endParaRPr lang="en-US" sz="2000" kern="0" dirty="0">
                <a:solidFill>
                  <a:srgbClr val="0F5494"/>
                </a:solidFill>
                <a:latin typeface="Verdana"/>
                <a:ea typeface="ＭＳ Ｐゴシック"/>
                <a:cs typeface="ＭＳ Ｐゴシック" charset="0"/>
              </a:endParaRP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28576" y="2276475"/>
            <a:ext cx="2887663" cy="2808288"/>
            <a:chOff x="96" y="1392"/>
            <a:chExt cx="1920" cy="1824"/>
          </a:xfrm>
        </p:grpSpPr>
        <p:grpSp>
          <p:nvGrpSpPr>
            <p:cNvPr id="4101" name="Group 13"/>
            <p:cNvGrpSpPr>
              <a:grpSpLocks/>
            </p:cNvGrpSpPr>
            <p:nvPr/>
          </p:nvGrpSpPr>
          <p:grpSpPr bwMode="auto">
            <a:xfrm>
              <a:off x="96" y="1392"/>
              <a:ext cx="1920" cy="1824"/>
              <a:chOff x="248" y="1300"/>
              <a:chExt cx="3057" cy="2745"/>
            </a:xfrm>
          </p:grpSpPr>
          <p:sp>
            <p:nvSpPr>
              <p:cNvPr id="4103" name="Oval 14"/>
              <p:cNvSpPr>
                <a:spLocks noChangeArrowheads="1"/>
              </p:cNvSpPr>
              <p:nvPr/>
            </p:nvSpPr>
            <p:spPr bwMode="auto">
              <a:xfrm>
                <a:off x="248" y="1300"/>
                <a:ext cx="3057" cy="2745"/>
              </a:xfrm>
              <a:prstGeom prst="ellipse">
                <a:avLst/>
              </a:prstGeom>
              <a:solidFill>
                <a:srgbClr val="FFFF99"/>
              </a:solidFill>
              <a:ln w="2070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F5494"/>
                  </a:solidFill>
                  <a:latin typeface="Verdana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4104" name="Oval 15"/>
              <p:cNvSpPr>
                <a:spLocks noChangeArrowheads="1"/>
              </p:cNvSpPr>
              <p:nvPr/>
            </p:nvSpPr>
            <p:spPr bwMode="auto">
              <a:xfrm>
                <a:off x="301" y="1358"/>
                <a:ext cx="2949" cy="2630"/>
              </a:xfrm>
              <a:prstGeom prst="ellipse">
                <a:avLst/>
              </a:prstGeom>
              <a:solidFill>
                <a:srgbClr val="FFFF99"/>
              </a:solidFill>
              <a:ln w="2070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F5494"/>
                  </a:solidFill>
                  <a:latin typeface="Verdana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  <p:sp>
          <p:nvSpPr>
            <p:cNvPr id="4102" name="Text Box 16"/>
            <p:cNvSpPr txBox="1">
              <a:spLocks noChangeArrowheads="1"/>
            </p:cNvSpPr>
            <p:nvPr/>
          </p:nvSpPr>
          <p:spPr bwMode="auto">
            <a:xfrm>
              <a:off x="310" y="2148"/>
              <a:ext cx="1395" cy="3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2pPr>
              <a:lvl3pPr marL="11430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3pPr>
              <a:lvl4pPr marL="16002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4pPr>
              <a:lvl5pPr marL="20574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9pPr>
            </a:lstStyle>
            <a:p>
              <a:pPr algn="ctr"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800" dirty="0" smtClean="0">
                  <a:solidFill>
                    <a:srgbClr val="002060"/>
                  </a:solidFill>
                  <a:latin typeface="Arial" charset="0"/>
                </a:rPr>
                <a:t>Objectives</a:t>
              </a:r>
              <a:endParaRPr lang="en-US" sz="2800" dirty="0">
                <a:solidFill>
                  <a:srgbClr val="002060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23151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250825" y="1052515"/>
            <a:ext cx="8229600" cy="936625"/>
          </a:xfrm>
        </p:spPr>
        <p:txBody>
          <a:bodyPr/>
          <a:lstStyle/>
          <a:p>
            <a:r>
              <a:rPr lang="en-GB" dirty="0">
                <a:latin typeface="Verdana" charset="0"/>
                <a:ea typeface="ＭＳ Ｐゴシック" charset="0"/>
              </a:rPr>
              <a:t>This training in perspective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179388" y="1916115"/>
            <a:ext cx="8229600" cy="4746337"/>
          </a:xfrm>
        </p:spPr>
        <p:txBody>
          <a:bodyPr/>
          <a:lstStyle/>
          <a:p>
            <a:pPr>
              <a:buFontTx/>
              <a:buNone/>
            </a:pPr>
            <a:r>
              <a:rPr lang="en-GB" sz="2000" dirty="0">
                <a:latin typeface="Verdana" charset="0"/>
                <a:ea typeface="ＭＳ Ｐゴシック" charset="0"/>
              </a:rPr>
              <a:t>The EC </a:t>
            </a:r>
            <a:r>
              <a:rPr lang="en-GB" sz="2000" dirty="0" smtClean="0">
                <a:latin typeface="Verdana" charset="0"/>
                <a:ea typeface="ＭＳ Ｐゴシック" charset="0"/>
              </a:rPr>
              <a:t>focuses on being more effective, </a:t>
            </a:r>
          </a:p>
          <a:p>
            <a:pPr>
              <a:buFontTx/>
              <a:buNone/>
            </a:pPr>
            <a:r>
              <a:rPr lang="en-GB" sz="2000" b="1" dirty="0" smtClean="0">
                <a:latin typeface="Verdana" charset="0"/>
                <a:ea typeface="ＭＳ Ｐゴシック" charset="0"/>
              </a:rPr>
              <a:t>RELEVANT to the LOCAL CONTEXT</a:t>
            </a:r>
            <a:r>
              <a:rPr lang="en-GB" sz="2000" dirty="0" smtClean="0">
                <a:latin typeface="Verdana" charset="0"/>
                <a:ea typeface="ＭＳ Ｐゴシック" charset="0"/>
              </a:rPr>
              <a:t> and drawing on lessons learned in:</a:t>
            </a:r>
            <a:endParaRPr lang="en-GB" dirty="0">
              <a:latin typeface="Verdana" charset="0"/>
              <a:ea typeface="ＭＳ Ｐゴシック" charset="0"/>
            </a:endParaRPr>
          </a:p>
          <a:p>
            <a:pPr lvl="1">
              <a:spcBef>
                <a:spcPts val="600"/>
              </a:spcBef>
              <a:buClrTx/>
            </a:pPr>
            <a:r>
              <a:rPr lang="en-GB" b="0" dirty="0" smtClean="0">
                <a:latin typeface="Verdana" charset="0"/>
                <a:ea typeface="ＭＳ Ｐゴシック" charset="0"/>
              </a:rPr>
              <a:t>TC </a:t>
            </a:r>
            <a:r>
              <a:rPr lang="en-GB" b="0" dirty="0">
                <a:latin typeface="Verdana" charset="0"/>
                <a:ea typeface="ＭＳ Ｐゴシック" charset="0"/>
              </a:rPr>
              <a:t>reform, on the Aid Effectiveness agenda and is moving </a:t>
            </a:r>
            <a:r>
              <a:rPr lang="en-GB" b="0" dirty="0">
                <a:solidFill>
                  <a:srgbClr val="FF0000"/>
                </a:solidFill>
                <a:latin typeface="Verdana" charset="0"/>
                <a:ea typeface="ＭＳ Ｐゴシック" charset="0"/>
              </a:rPr>
              <a:t>towards an integrated PPCM approach</a:t>
            </a:r>
            <a:r>
              <a:rPr lang="en-GB" b="0" dirty="0">
                <a:latin typeface="Verdana" charset="0"/>
                <a:ea typeface="ＭＳ Ｐゴシック" charset="0"/>
              </a:rPr>
              <a:t>……</a:t>
            </a:r>
          </a:p>
          <a:p>
            <a:pPr lvl="1">
              <a:spcBef>
                <a:spcPts val="600"/>
              </a:spcBef>
              <a:buClrTx/>
            </a:pPr>
            <a:endParaRPr lang="en-GB" b="0" dirty="0">
              <a:latin typeface="Verdana" charset="0"/>
              <a:ea typeface="ＭＳ Ｐゴシック" charset="0"/>
            </a:endParaRPr>
          </a:p>
          <a:p>
            <a:pPr lvl="1">
              <a:spcBef>
                <a:spcPts val="600"/>
              </a:spcBef>
              <a:buClrTx/>
            </a:pPr>
            <a:r>
              <a:rPr lang="en-GB" b="0" dirty="0">
                <a:latin typeface="Verdana" charset="0"/>
                <a:ea typeface="ＭＳ Ｐゴシック" charset="0"/>
              </a:rPr>
              <a:t>The </a:t>
            </a:r>
            <a:r>
              <a:rPr lang="en-GB" b="0" dirty="0" err="1">
                <a:latin typeface="Verdana" charset="0"/>
                <a:ea typeface="ＭＳ Ｐゴシック" charset="0"/>
              </a:rPr>
              <a:t>Busan</a:t>
            </a:r>
            <a:r>
              <a:rPr lang="en-GB" b="0" dirty="0">
                <a:latin typeface="Verdana" charset="0"/>
                <a:ea typeface="ＭＳ Ｐゴシック" charset="0"/>
              </a:rPr>
              <a:t> outcomes makes Capacity Development a </a:t>
            </a:r>
            <a:r>
              <a:rPr lang="en-GB" b="0" dirty="0">
                <a:solidFill>
                  <a:srgbClr val="FF0000"/>
                </a:solidFill>
                <a:latin typeface="Verdana" charset="0"/>
                <a:ea typeface="ＭＳ Ｐゴシック" charset="0"/>
              </a:rPr>
              <a:t>strategic objective </a:t>
            </a:r>
            <a:r>
              <a:rPr lang="en-GB" b="0" dirty="0">
                <a:latin typeface="Verdana" charset="0"/>
                <a:ea typeface="ＭＳ Ｐゴシック" charset="0"/>
              </a:rPr>
              <a:t>of aid and development….</a:t>
            </a:r>
            <a:r>
              <a:rPr lang="en-GB" b="0" dirty="0" smtClean="0">
                <a:latin typeface="Verdana" charset="0"/>
                <a:ea typeface="ＭＳ Ｐゴシック" charset="0"/>
              </a:rPr>
              <a:t>. </a:t>
            </a:r>
          </a:p>
          <a:p>
            <a:pPr marL="457200" lvl="1" indent="0">
              <a:spcBef>
                <a:spcPts val="600"/>
              </a:spcBef>
              <a:buClrTx/>
              <a:buNone/>
            </a:pPr>
            <a:r>
              <a:rPr lang="en-GB" b="0" dirty="0" smtClean="0">
                <a:latin typeface="Verdana" charset="0"/>
                <a:ea typeface="ＭＳ Ｐゴシック" charset="0"/>
              </a:rPr>
              <a:t>   (BB effective institutions)</a:t>
            </a:r>
            <a:endParaRPr lang="en-GB" b="0" dirty="0">
              <a:latin typeface="Verdana" charset="0"/>
              <a:ea typeface="ＭＳ Ｐゴシック" charset="0"/>
            </a:endParaRPr>
          </a:p>
          <a:p>
            <a:pPr lvl="1">
              <a:spcBef>
                <a:spcPts val="600"/>
              </a:spcBef>
              <a:buClrTx/>
            </a:pPr>
            <a:endParaRPr lang="fr-BE" b="0" dirty="0">
              <a:latin typeface="Verdana" charset="0"/>
              <a:ea typeface="ＭＳ Ｐゴシック" charset="0"/>
            </a:endParaRPr>
          </a:p>
          <a:p>
            <a:pPr lvl="1">
              <a:spcBef>
                <a:spcPts val="600"/>
              </a:spcBef>
              <a:buClrTx/>
            </a:pPr>
            <a:r>
              <a:rPr lang="fr-BE" b="0" dirty="0">
                <a:latin typeface="Verdana" charset="0"/>
                <a:ea typeface="ＭＳ Ｐゴシック" charset="0"/>
              </a:rPr>
              <a:t>The </a:t>
            </a:r>
            <a:r>
              <a:rPr lang="fr-BE" b="0" dirty="0">
                <a:solidFill>
                  <a:srgbClr val="FF0000"/>
                </a:solidFill>
                <a:latin typeface="Verdana" charset="0"/>
                <a:ea typeface="ＭＳ Ｐゴシック" charset="0"/>
              </a:rPr>
              <a:t>Agenda for Change </a:t>
            </a:r>
            <a:r>
              <a:rPr lang="fr-BE" b="0" dirty="0" smtClean="0">
                <a:latin typeface="Verdana" charset="0"/>
                <a:ea typeface="ＭＳ Ｐゴシック" charset="0"/>
              </a:rPr>
              <a:t>communication emphasises </a:t>
            </a:r>
            <a:r>
              <a:rPr lang="fr-BE" b="0" dirty="0">
                <a:latin typeface="Verdana" charset="0"/>
                <a:ea typeface="ＭＳ Ｐゴシック" charset="0"/>
              </a:rPr>
              <a:t>capacity at local level…..</a:t>
            </a:r>
            <a:endParaRPr lang="en-GB" b="0" dirty="0">
              <a:latin typeface="Verdan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4636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  <a:ea typeface="ＭＳ Ｐゴシック" charset="0"/>
              </a:rPr>
              <a:t>Main message:</a:t>
            </a:r>
          </a:p>
        </p:txBody>
      </p:sp>
      <p:sp>
        <p:nvSpPr>
          <p:cNvPr id="36866" name="Rectangle 3"/>
          <p:cNvSpPr>
            <a:spLocks noChangeArrowheads="1"/>
          </p:cNvSpPr>
          <p:nvPr/>
        </p:nvSpPr>
        <p:spPr bwMode="auto">
          <a:xfrm>
            <a:off x="611188" y="2420938"/>
            <a:ext cx="8064500" cy="3744912"/>
          </a:xfrm>
          <a:prstGeom prst="rect">
            <a:avLst/>
          </a:prstGeom>
          <a:solidFill>
            <a:srgbClr val="9FBEFF"/>
          </a:solidFill>
          <a:ln>
            <a:noFill/>
          </a:ln>
          <a:extLst/>
        </p:spPr>
        <p:txBody>
          <a:bodyPr anchor="ctr"/>
          <a:lstStyle/>
          <a:p>
            <a:pPr marL="3175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dirty="0">
                <a:solidFill>
                  <a:srgbClr val="000000">
                    <a:lumMod val="75000"/>
                    <a:lumOff val="25000"/>
                  </a:srgbClr>
                </a:solidFill>
                <a:latin typeface="Verdana" charset="0"/>
                <a:ea typeface="ＭＳ Ｐゴシック" charset="0"/>
                <a:cs typeface="ＭＳ Ｐゴシック" charset="0"/>
              </a:rPr>
              <a:t>Development effectiveness</a:t>
            </a:r>
          </a:p>
          <a:p>
            <a:pPr marL="3175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dirty="0">
                <a:solidFill>
                  <a:srgbClr val="000000">
                    <a:lumMod val="75000"/>
                    <a:lumOff val="25000"/>
                  </a:srgbClr>
                </a:solidFill>
                <a:latin typeface="Verdana" charset="0"/>
                <a:ea typeface="ＭＳ Ｐゴシック" charset="0"/>
                <a:cs typeface="ＭＳ Ｐゴシック" charset="0"/>
              </a:rPr>
              <a:t>and</a:t>
            </a:r>
          </a:p>
          <a:p>
            <a:pPr marL="3175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dirty="0">
                <a:solidFill>
                  <a:srgbClr val="000000">
                    <a:lumMod val="75000"/>
                    <a:lumOff val="25000"/>
                  </a:srgbClr>
                </a:solidFill>
                <a:latin typeface="Verdana" charset="0"/>
                <a:ea typeface="ＭＳ Ｐゴシック" charset="0"/>
                <a:cs typeface="ＭＳ Ｐゴシック" charset="0"/>
              </a:rPr>
              <a:t>aid effectiveness</a:t>
            </a:r>
          </a:p>
          <a:p>
            <a:pPr marL="3175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dirty="0">
                <a:solidFill>
                  <a:srgbClr val="000000">
                    <a:lumMod val="75000"/>
                    <a:lumOff val="25000"/>
                  </a:srgbClr>
                </a:solidFill>
                <a:latin typeface="Verdana" charset="0"/>
                <a:ea typeface="ＭＳ Ｐゴシック" charset="0"/>
                <a:cs typeface="ＭＳ Ｐゴシック" charset="0"/>
              </a:rPr>
              <a:t>require</a:t>
            </a:r>
            <a:endParaRPr lang="en-US" sz="3200" dirty="0">
              <a:solidFill>
                <a:srgbClr val="FF0000"/>
              </a:solidFill>
              <a:latin typeface="Verdana" charset="0"/>
              <a:ea typeface="ＭＳ Ｐゴシック" charset="0"/>
              <a:cs typeface="ＭＳ Ｐゴシック" charset="0"/>
            </a:endParaRPr>
          </a:p>
          <a:p>
            <a:pPr marL="3175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dirty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a Capacity Development </a:t>
            </a:r>
          </a:p>
          <a:p>
            <a:pPr marL="3175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dirty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perspective</a:t>
            </a:r>
          </a:p>
        </p:txBody>
      </p:sp>
    </p:spTree>
    <p:extLst>
      <p:ext uri="{BB962C8B-B14F-4D97-AF65-F5344CB8AC3E}">
        <p14:creationId xmlns:p14="http://schemas.microsoft.com/office/powerpoint/2010/main" val="1573427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236" y="1269286"/>
            <a:ext cx="8861764" cy="936625"/>
          </a:xfrm>
        </p:spPr>
        <p:txBody>
          <a:bodyPr/>
          <a:lstStyle/>
          <a:p>
            <a:r>
              <a:rPr lang="en-US" sz="2800" dirty="0" smtClean="0"/>
              <a:t>Current trends in international </a:t>
            </a:r>
            <a:r>
              <a:rPr lang="en-US" sz="2800" dirty="0"/>
              <a:t>c</a:t>
            </a:r>
            <a:r>
              <a:rPr lang="en-US" sz="2800" dirty="0" smtClean="0"/>
              <a:t>ooperation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377"/>
            <a:ext cx="8229600" cy="3752593"/>
          </a:xfrm>
        </p:spPr>
        <p:txBody>
          <a:bodyPr/>
          <a:lstStyle/>
          <a:p>
            <a:r>
              <a:rPr lang="en-US" sz="3200" i="0" dirty="0" smtClean="0">
                <a:solidFill>
                  <a:srgbClr val="FF0000"/>
                </a:solidFill>
              </a:rPr>
              <a:t>Paris still OK, but …..</a:t>
            </a:r>
          </a:p>
          <a:p>
            <a:endParaRPr lang="en-US" i="0" dirty="0" smtClean="0"/>
          </a:p>
          <a:p>
            <a:pPr>
              <a:lnSpc>
                <a:spcPct val="120000"/>
              </a:lnSpc>
              <a:buClrTx/>
            </a:pPr>
            <a:r>
              <a:rPr lang="en-US" i="0" dirty="0" smtClean="0"/>
              <a:t>New kids on the block</a:t>
            </a:r>
          </a:p>
          <a:p>
            <a:pPr>
              <a:lnSpc>
                <a:spcPct val="120000"/>
              </a:lnSpc>
              <a:buClrTx/>
            </a:pPr>
            <a:r>
              <a:rPr lang="en-US" i="0" dirty="0" smtClean="0"/>
              <a:t>Increased </a:t>
            </a:r>
            <a:r>
              <a:rPr lang="en-US" i="0" dirty="0"/>
              <a:t>importance of </a:t>
            </a:r>
            <a:r>
              <a:rPr lang="en-US" i="0" dirty="0" smtClean="0"/>
              <a:t>trade</a:t>
            </a:r>
          </a:p>
          <a:p>
            <a:pPr marL="0" indent="0">
              <a:lnSpc>
                <a:spcPct val="120000"/>
              </a:lnSpc>
              <a:buClrTx/>
              <a:buNone/>
            </a:pPr>
            <a:r>
              <a:rPr lang="en-US" i="0" dirty="0" smtClean="0"/>
              <a:t>   lending, and investment </a:t>
            </a:r>
            <a:endParaRPr lang="en-US" i="0" dirty="0"/>
          </a:p>
          <a:p>
            <a:pPr>
              <a:lnSpc>
                <a:spcPct val="120000"/>
              </a:lnSpc>
              <a:buClrTx/>
            </a:pPr>
            <a:r>
              <a:rPr lang="en-US" i="0" dirty="0" smtClean="0"/>
              <a:t>More </a:t>
            </a:r>
            <a:r>
              <a:rPr lang="en-US" i="0" dirty="0"/>
              <a:t>cross border issues</a:t>
            </a:r>
          </a:p>
          <a:p>
            <a:pPr>
              <a:lnSpc>
                <a:spcPct val="120000"/>
              </a:lnSpc>
              <a:buClrTx/>
            </a:pPr>
            <a:r>
              <a:rPr lang="en-US" i="0" dirty="0" smtClean="0"/>
              <a:t>Dialogue essential to client </a:t>
            </a:r>
            <a:r>
              <a:rPr lang="en-US" i="0" dirty="0"/>
              <a:t>orientation</a:t>
            </a:r>
          </a:p>
          <a:p>
            <a:pPr>
              <a:lnSpc>
                <a:spcPct val="120000"/>
              </a:lnSpc>
              <a:buClrTx/>
            </a:pPr>
            <a:r>
              <a:rPr lang="en-US" i="0" dirty="0" smtClean="0"/>
              <a:t>Context </a:t>
            </a:r>
            <a:r>
              <a:rPr lang="en-US" i="0" dirty="0"/>
              <a:t>and ownership remain key</a:t>
            </a:r>
          </a:p>
        </p:txBody>
      </p:sp>
      <p:pic>
        <p:nvPicPr>
          <p:cNvPr id="4" name="Picture 3" descr="Trends.jpg"/>
          <p:cNvPicPr>
            <a:picLocks noChangeAspect="1"/>
          </p:cNvPicPr>
          <p:nvPr/>
        </p:nvPicPr>
        <p:blipFill rotWithShape="1">
          <a:blip r:embed="rId3">
            <a:alphaModFix amt="8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58" r="7355"/>
          <a:stretch/>
        </p:blipFill>
        <p:spPr>
          <a:xfrm>
            <a:off x="5622784" y="3051920"/>
            <a:ext cx="3532252" cy="1607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21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concern: am I still relevant?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en-US" i="0" dirty="0" smtClean="0"/>
              <a:t>New donors bring more competition</a:t>
            </a:r>
          </a:p>
          <a:p>
            <a:pPr>
              <a:buClrTx/>
            </a:pPr>
            <a:r>
              <a:rPr lang="en-US" i="0" dirty="0" err="1" smtClean="0"/>
              <a:t>Programmes</a:t>
            </a:r>
            <a:r>
              <a:rPr lang="en-US" i="0" dirty="0" smtClean="0"/>
              <a:t> sometimes do not fit to the context</a:t>
            </a:r>
          </a:p>
          <a:p>
            <a:pPr>
              <a:buClrTx/>
            </a:pPr>
            <a:r>
              <a:rPr lang="en-US" i="0" dirty="0" smtClean="0"/>
              <a:t>Mismatch between procedures and </a:t>
            </a:r>
          </a:p>
          <a:p>
            <a:pPr marL="0" indent="0">
              <a:buClrTx/>
              <a:buNone/>
            </a:pPr>
            <a:r>
              <a:rPr lang="en-US" i="0" dirty="0" smtClean="0"/>
              <a:t>   assistance needs</a:t>
            </a:r>
          </a:p>
          <a:p>
            <a:pPr>
              <a:buClrTx/>
            </a:pPr>
            <a:r>
              <a:rPr lang="en-US" i="0" dirty="0" smtClean="0"/>
              <a:t>Our </a:t>
            </a:r>
            <a:r>
              <a:rPr lang="en-US" i="0" dirty="0" err="1" smtClean="0"/>
              <a:t>programmes</a:t>
            </a:r>
            <a:r>
              <a:rPr lang="en-US" i="0" dirty="0" smtClean="0"/>
              <a:t> must respond to</a:t>
            </a:r>
          </a:p>
          <a:p>
            <a:pPr marL="0" indent="0">
              <a:buClrTx/>
              <a:buNone/>
            </a:pPr>
            <a:r>
              <a:rPr lang="en-US" i="0" dirty="0"/>
              <a:t> </a:t>
            </a:r>
            <a:r>
              <a:rPr lang="en-US" i="0" dirty="0" smtClean="0"/>
              <a:t>   the real political and economical </a:t>
            </a:r>
          </a:p>
          <a:p>
            <a:pPr marL="0" indent="0">
              <a:buClrTx/>
              <a:buNone/>
            </a:pPr>
            <a:r>
              <a:rPr lang="en-US" i="0" dirty="0" smtClean="0"/>
              <a:t>    incentives</a:t>
            </a:r>
            <a:endParaRPr lang="en-US" i="0" dirty="0"/>
          </a:p>
        </p:txBody>
      </p:sp>
      <p:pic>
        <p:nvPicPr>
          <p:cNvPr id="4" name="Picture 3" descr="Thinke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3398" y="3553182"/>
            <a:ext cx="2438400" cy="334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73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indset4.pngf"/>
          <p:cNvPicPr>
            <a:picLocks noChangeAspect="1"/>
          </p:cNvPicPr>
          <p:nvPr/>
        </p:nvPicPr>
        <p:blipFill rotWithShape="1">
          <a:blip r:embed="rId3">
            <a:alphaModFix amt="48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1508" r="9893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0745"/>
          <a:stretch/>
        </p:blipFill>
        <p:spPr>
          <a:xfrm flipH="1">
            <a:off x="6692187" y="4083052"/>
            <a:ext cx="2590800" cy="2774088"/>
          </a:xfrm>
          <a:prstGeom prst="rect">
            <a:avLst/>
          </a:prstGeom>
        </p:spPr>
      </p:pic>
      <p:sp>
        <p:nvSpPr>
          <p:cNvPr id="819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3F73EC44-187A-6A4B-85F3-5747F2ADB410}" type="slidenum">
              <a:rPr lang="en-GB" sz="1000">
                <a:solidFill>
                  <a:srgbClr val="00A6C8"/>
                </a:solidFill>
              </a:rPr>
              <a:pPr eaLnBrk="1" hangingPunct="1"/>
              <a:t>8</a:t>
            </a:fld>
            <a:endParaRPr lang="en-GB" sz="1000">
              <a:solidFill>
                <a:srgbClr val="00A6C8"/>
              </a:solidFill>
            </a:endParaRPr>
          </a:p>
        </p:txBody>
      </p:sp>
      <p:sp>
        <p:nvSpPr>
          <p:cNvPr id="8195" name="Title 1"/>
          <p:cNvSpPr>
            <a:spLocks noGrp="1"/>
          </p:cNvSpPr>
          <p:nvPr>
            <p:ph type="title"/>
          </p:nvPr>
        </p:nvSpPr>
        <p:spPr>
          <a:xfrm>
            <a:off x="323850" y="1125540"/>
            <a:ext cx="8229600" cy="936625"/>
          </a:xfrm>
        </p:spPr>
        <p:txBody>
          <a:bodyPr/>
          <a:lstStyle/>
          <a:p>
            <a:r>
              <a:rPr lang="en-GB" dirty="0">
                <a:latin typeface="Verdana" charset="0"/>
                <a:ea typeface="ＭＳ Ｐゴシック" charset="0"/>
              </a:rPr>
              <a:t>The changes needed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436895"/>
            <a:ext cx="8229600" cy="3197225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Moving towards a more effective approach for development of sustainable capacity requires a </a:t>
            </a:r>
            <a:r>
              <a:rPr lang="en-GB" dirty="0" smtClean="0">
                <a:solidFill>
                  <a:srgbClr val="FF0000"/>
                </a:solidFill>
              </a:rPr>
              <a:t>mind-set shift </a:t>
            </a:r>
            <a:r>
              <a:rPr lang="en-GB" dirty="0" smtClean="0"/>
              <a:t>on all sides. </a:t>
            </a:r>
          </a:p>
          <a:p>
            <a:pPr>
              <a:defRPr/>
            </a:pPr>
            <a:endParaRPr lang="en-GB" sz="1600" dirty="0" smtClean="0"/>
          </a:p>
          <a:p>
            <a:pPr>
              <a:defRPr/>
            </a:pP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Continuing TC business must adjust to changing contexts</a:t>
            </a:r>
          </a:p>
          <a:p>
            <a:pPr>
              <a:defRPr/>
            </a:pPr>
            <a:endParaRPr lang="en-GB" sz="1600" dirty="0" smtClean="0"/>
          </a:p>
          <a:p>
            <a:pPr>
              <a:defRPr/>
            </a:pPr>
            <a:r>
              <a:rPr lang="en-GB" dirty="0" smtClean="0">
                <a:solidFill>
                  <a:srgbClr val="FF0000"/>
                </a:solidFill>
              </a:rPr>
              <a:t>Development partners </a:t>
            </a:r>
            <a:r>
              <a:rPr lang="en-GB" dirty="0" smtClean="0"/>
              <a:t>need to change their approaches and practices, AND </a:t>
            </a:r>
            <a:r>
              <a:rPr lang="en-GB" dirty="0" smtClean="0">
                <a:solidFill>
                  <a:srgbClr val="FF0000"/>
                </a:solidFill>
              </a:rPr>
              <a:t>partner countries </a:t>
            </a:r>
            <a:r>
              <a:rPr lang="en-GB" dirty="0" smtClean="0"/>
              <a:t>need to be more effective at communicating their vision for change. </a:t>
            </a:r>
          </a:p>
          <a:p>
            <a:pPr marL="0" indent="0">
              <a:buFont typeface="Times" charset="0"/>
              <a:buNone/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697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0" y="1052736"/>
            <a:ext cx="8229600" cy="793750"/>
          </a:xfrm>
        </p:spPr>
        <p:txBody>
          <a:bodyPr/>
          <a:lstStyle/>
          <a:p>
            <a:pPr marL="0" indent="0"/>
            <a:r>
              <a:rPr lang="en-GB" dirty="0">
                <a:latin typeface="Verdana" charset="0"/>
                <a:ea typeface="ＭＳ Ｐゴシック" charset="0"/>
              </a:rPr>
              <a:t>Structure of the training: </a:t>
            </a:r>
            <a:endParaRPr lang="en-GB" b="0" dirty="0">
              <a:latin typeface="Verdana" charset="0"/>
              <a:ea typeface="ＭＳ Ｐゴシック" charset="0"/>
            </a:endParaRPr>
          </a:p>
        </p:txBody>
      </p:sp>
      <p:grpSp>
        <p:nvGrpSpPr>
          <p:cNvPr id="11267" name="Group 1"/>
          <p:cNvGrpSpPr>
            <a:grpSpLocks/>
          </p:cNvGrpSpPr>
          <p:nvPr/>
        </p:nvGrpSpPr>
        <p:grpSpPr bwMode="auto">
          <a:xfrm>
            <a:off x="970360" y="2428579"/>
            <a:ext cx="7058025" cy="3936718"/>
            <a:chOff x="951790" y="2133600"/>
            <a:chExt cx="7382162" cy="4073108"/>
          </a:xfrm>
        </p:grpSpPr>
        <p:grpSp>
          <p:nvGrpSpPr>
            <p:cNvPr id="11273" name="Group 42"/>
            <p:cNvGrpSpPr>
              <a:grpSpLocks/>
            </p:cNvGrpSpPr>
            <p:nvPr/>
          </p:nvGrpSpPr>
          <p:grpSpPr bwMode="auto">
            <a:xfrm>
              <a:off x="3508119" y="3475171"/>
              <a:ext cx="2428868" cy="2266956"/>
              <a:chOff x="1701" y="1616"/>
              <a:chExt cx="1582" cy="1582"/>
            </a:xfrm>
          </p:grpSpPr>
          <p:grpSp>
            <p:nvGrpSpPr>
              <p:cNvPr id="11279" name="Group 41"/>
              <p:cNvGrpSpPr>
                <a:grpSpLocks/>
              </p:cNvGrpSpPr>
              <p:nvPr/>
            </p:nvGrpSpPr>
            <p:grpSpPr bwMode="auto">
              <a:xfrm>
                <a:off x="1701" y="1616"/>
                <a:ext cx="1582" cy="1582"/>
                <a:chOff x="1701" y="1616"/>
                <a:chExt cx="1582" cy="1582"/>
              </a:xfrm>
            </p:grpSpPr>
            <p:sp>
              <p:nvSpPr>
                <p:cNvPr id="11281" name="AutoShape 6"/>
                <p:cNvSpPr>
                  <a:spLocks noChangeArrowheads="1"/>
                </p:cNvSpPr>
                <p:nvPr/>
              </p:nvSpPr>
              <p:spPr bwMode="invGray">
                <a:xfrm rot="-2749135">
                  <a:off x="1698" y="1664"/>
                  <a:ext cx="1582" cy="148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5407 w 21600"/>
                    <a:gd name="T13" fmla="*/ 5411 h 21600"/>
                    <a:gd name="T14" fmla="*/ 16193 w 21600"/>
                    <a:gd name="T15" fmla="*/ 16189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5400" y="5400"/>
                      </a:moveTo>
                      <a:lnTo>
                        <a:pt x="9450" y="5400"/>
                      </a:lnTo>
                      <a:lnTo>
                        <a:pt x="9450" y="2700"/>
                      </a:lnTo>
                      <a:lnTo>
                        <a:pt x="8100" y="2700"/>
                      </a:lnTo>
                      <a:lnTo>
                        <a:pt x="10800" y="0"/>
                      </a:lnTo>
                      <a:lnTo>
                        <a:pt x="13500" y="2700"/>
                      </a:lnTo>
                      <a:lnTo>
                        <a:pt x="12150" y="2700"/>
                      </a:lnTo>
                      <a:lnTo>
                        <a:pt x="12150" y="5400"/>
                      </a:lnTo>
                      <a:lnTo>
                        <a:pt x="16200" y="5400"/>
                      </a:lnTo>
                      <a:lnTo>
                        <a:pt x="16200" y="9450"/>
                      </a:lnTo>
                      <a:lnTo>
                        <a:pt x="18900" y="9450"/>
                      </a:lnTo>
                      <a:lnTo>
                        <a:pt x="18900" y="8100"/>
                      </a:lnTo>
                      <a:lnTo>
                        <a:pt x="21600" y="10800"/>
                      </a:lnTo>
                      <a:lnTo>
                        <a:pt x="18900" y="13500"/>
                      </a:lnTo>
                      <a:lnTo>
                        <a:pt x="18900" y="12150"/>
                      </a:lnTo>
                      <a:lnTo>
                        <a:pt x="16200" y="12150"/>
                      </a:lnTo>
                      <a:lnTo>
                        <a:pt x="16200" y="16200"/>
                      </a:lnTo>
                      <a:lnTo>
                        <a:pt x="12150" y="16200"/>
                      </a:lnTo>
                      <a:lnTo>
                        <a:pt x="12150" y="18900"/>
                      </a:lnTo>
                      <a:lnTo>
                        <a:pt x="13500" y="18900"/>
                      </a:lnTo>
                      <a:lnTo>
                        <a:pt x="10800" y="21600"/>
                      </a:lnTo>
                      <a:lnTo>
                        <a:pt x="8100" y="18900"/>
                      </a:lnTo>
                      <a:lnTo>
                        <a:pt x="9450" y="18900"/>
                      </a:lnTo>
                      <a:lnTo>
                        <a:pt x="9450" y="16200"/>
                      </a:lnTo>
                      <a:lnTo>
                        <a:pt x="5400" y="16200"/>
                      </a:lnTo>
                      <a:lnTo>
                        <a:pt x="5400" y="12150"/>
                      </a:lnTo>
                      <a:lnTo>
                        <a:pt x="2700" y="12150"/>
                      </a:lnTo>
                      <a:lnTo>
                        <a:pt x="2700" y="13500"/>
                      </a:lnTo>
                      <a:lnTo>
                        <a:pt x="0" y="10800"/>
                      </a:lnTo>
                      <a:lnTo>
                        <a:pt x="2700" y="8100"/>
                      </a:lnTo>
                      <a:lnTo>
                        <a:pt x="2700" y="9450"/>
                      </a:lnTo>
                      <a:lnTo>
                        <a:pt x="5400" y="9450"/>
                      </a:lnTo>
                      <a:lnTo>
                        <a:pt x="5400" y="5400"/>
                      </a:lnTo>
                      <a:close/>
                    </a:path>
                  </a:pathLst>
                </a:custGeom>
                <a:solidFill>
                  <a:srgbClr val="99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200">
                    <a:solidFill>
                      <a:srgbClr val="0F5494"/>
                    </a:solidFill>
                    <a:latin typeface="Verdana" charset="0"/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11282" name="AutoShape 6"/>
                <p:cNvSpPr>
                  <a:spLocks noChangeArrowheads="1"/>
                </p:cNvSpPr>
                <p:nvPr/>
              </p:nvSpPr>
              <p:spPr bwMode="invGray">
                <a:xfrm>
                  <a:off x="1701" y="1706"/>
                  <a:ext cx="1582" cy="140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5407 w 21600"/>
                    <a:gd name="T13" fmla="*/ 5404 h 21600"/>
                    <a:gd name="T14" fmla="*/ 16193 w 21600"/>
                    <a:gd name="T15" fmla="*/ 16196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5400" y="5400"/>
                      </a:moveTo>
                      <a:lnTo>
                        <a:pt x="9450" y="5400"/>
                      </a:lnTo>
                      <a:lnTo>
                        <a:pt x="9450" y="2700"/>
                      </a:lnTo>
                      <a:lnTo>
                        <a:pt x="8100" y="2700"/>
                      </a:lnTo>
                      <a:lnTo>
                        <a:pt x="10800" y="0"/>
                      </a:lnTo>
                      <a:lnTo>
                        <a:pt x="13500" y="2700"/>
                      </a:lnTo>
                      <a:lnTo>
                        <a:pt x="12150" y="2700"/>
                      </a:lnTo>
                      <a:lnTo>
                        <a:pt x="12150" y="5400"/>
                      </a:lnTo>
                      <a:lnTo>
                        <a:pt x="16200" y="5400"/>
                      </a:lnTo>
                      <a:lnTo>
                        <a:pt x="16200" y="9450"/>
                      </a:lnTo>
                      <a:lnTo>
                        <a:pt x="18900" y="9450"/>
                      </a:lnTo>
                      <a:lnTo>
                        <a:pt x="18900" y="8100"/>
                      </a:lnTo>
                      <a:lnTo>
                        <a:pt x="21600" y="10800"/>
                      </a:lnTo>
                      <a:lnTo>
                        <a:pt x="18900" y="13500"/>
                      </a:lnTo>
                      <a:lnTo>
                        <a:pt x="18900" y="12150"/>
                      </a:lnTo>
                      <a:lnTo>
                        <a:pt x="16200" y="12150"/>
                      </a:lnTo>
                      <a:lnTo>
                        <a:pt x="16200" y="16200"/>
                      </a:lnTo>
                      <a:lnTo>
                        <a:pt x="12150" y="16200"/>
                      </a:lnTo>
                      <a:lnTo>
                        <a:pt x="12150" y="18900"/>
                      </a:lnTo>
                      <a:lnTo>
                        <a:pt x="13500" y="18900"/>
                      </a:lnTo>
                      <a:lnTo>
                        <a:pt x="10800" y="21600"/>
                      </a:lnTo>
                      <a:lnTo>
                        <a:pt x="8100" y="18900"/>
                      </a:lnTo>
                      <a:lnTo>
                        <a:pt x="9450" y="18900"/>
                      </a:lnTo>
                      <a:lnTo>
                        <a:pt x="9450" y="16200"/>
                      </a:lnTo>
                      <a:lnTo>
                        <a:pt x="5400" y="16200"/>
                      </a:lnTo>
                      <a:lnTo>
                        <a:pt x="5400" y="12150"/>
                      </a:lnTo>
                      <a:lnTo>
                        <a:pt x="2700" y="12150"/>
                      </a:lnTo>
                      <a:lnTo>
                        <a:pt x="2700" y="13500"/>
                      </a:lnTo>
                      <a:lnTo>
                        <a:pt x="0" y="10800"/>
                      </a:lnTo>
                      <a:lnTo>
                        <a:pt x="2700" y="8100"/>
                      </a:lnTo>
                      <a:lnTo>
                        <a:pt x="2700" y="9450"/>
                      </a:lnTo>
                      <a:lnTo>
                        <a:pt x="5400" y="9450"/>
                      </a:lnTo>
                      <a:lnTo>
                        <a:pt x="5400" y="5400"/>
                      </a:lnTo>
                      <a:close/>
                    </a:path>
                  </a:pathLst>
                </a:custGeom>
                <a:solidFill>
                  <a:srgbClr val="FF66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200">
                    <a:solidFill>
                      <a:srgbClr val="0F5494"/>
                    </a:solidFill>
                    <a:latin typeface="Verdana" charset="0"/>
                    <a:ea typeface="ＭＳ Ｐゴシック" charset="0"/>
                    <a:cs typeface="ＭＳ Ｐゴシック" charset="0"/>
                  </a:endParaRPr>
                </a:p>
              </p:txBody>
            </p:sp>
          </p:grpSp>
          <p:sp>
            <p:nvSpPr>
              <p:cNvPr id="11280" name="Oval 8"/>
              <p:cNvSpPr>
                <a:spLocks noChangeArrowheads="1"/>
              </p:cNvSpPr>
              <p:nvPr/>
            </p:nvSpPr>
            <p:spPr bwMode="invGray">
              <a:xfrm>
                <a:off x="1973" y="1888"/>
                <a:ext cx="1057" cy="1043"/>
              </a:xfrm>
              <a:prstGeom prst="ellipse">
                <a:avLst/>
              </a:prstGeom>
              <a:solidFill>
                <a:srgbClr val="EBF5F5"/>
              </a:solidFill>
              <a:ln w="9525">
                <a:solidFill>
                  <a:srgbClr val="993300"/>
                </a:solidFill>
                <a:round/>
                <a:headEnd/>
                <a:tailEnd/>
              </a:ln>
            </p:spPr>
            <p:txBody>
              <a:bodyPr wrap="none" lIns="0" tIns="0" rIns="0" bIns="0"/>
              <a:lstStyle/>
              <a:p>
                <a:pPr algn="ctr" defTabSz="91440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GB" sz="1200" b="1">
                  <a:solidFill>
                    <a:srgbClr val="CC0000"/>
                  </a:solidFill>
                  <a:latin typeface="Verdana" charset="0"/>
                  <a:ea typeface="ＭＳ Ｐゴシック" charset="0"/>
                  <a:cs typeface="ＭＳ Ｐゴシック" charset="0"/>
                </a:endParaRPr>
              </a:p>
              <a:p>
                <a:pPr algn="ctr" defTabSz="91440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sz="1600" b="1">
                    <a:solidFill>
                      <a:srgbClr val="CC0000"/>
                    </a:solidFill>
                    <a:latin typeface="Verdana" charset="0"/>
                    <a:ea typeface="ＭＳ Ｐゴシック" charset="0"/>
                    <a:cs typeface="ＭＳ Ｐゴシック" charset="0"/>
                  </a:rPr>
                  <a:t>Quality EC</a:t>
                </a:r>
              </a:p>
              <a:p>
                <a:pPr algn="ctr" defTabSz="91440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sz="1600" b="1">
                    <a:solidFill>
                      <a:srgbClr val="CC0000"/>
                    </a:solidFill>
                    <a:latin typeface="Verdana" charset="0"/>
                    <a:ea typeface="ＭＳ Ｐゴシック" charset="0"/>
                    <a:cs typeface="ＭＳ Ｐゴシック" charset="0"/>
                  </a:rPr>
                  <a:t>Capacity </a:t>
                </a:r>
              </a:p>
              <a:p>
                <a:pPr algn="ctr" defTabSz="91440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sz="1600" b="1">
                    <a:solidFill>
                      <a:srgbClr val="CC0000"/>
                    </a:solidFill>
                    <a:latin typeface="Verdana" charset="0"/>
                    <a:ea typeface="ＭＳ Ｐゴシック" charset="0"/>
                    <a:cs typeface="ＭＳ Ｐゴシック" charset="0"/>
                  </a:rPr>
                  <a:t>Development</a:t>
                </a:r>
              </a:p>
            </p:txBody>
          </p:sp>
        </p:grpSp>
        <p:sp>
          <p:nvSpPr>
            <p:cNvPr id="11274" name="AutoShape 10"/>
            <p:cNvSpPr>
              <a:spLocks noChangeArrowheads="1"/>
            </p:cNvSpPr>
            <p:nvPr/>
          </p:nvSpPr>
          <p:spPr bwMode="gray">
            <a:xfrm>
              <a:off x="6016650" y="2872472"/>
              <a:ext cx="2303175" cy="1322465"/>
            </a:xfrm>
            <a:prstGeom prst="roundRect">
              <a:avLst>
                <a:gd name="adj" fmla="val 11130"/>
              </a:avLst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182563" indent="-7938"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>
                  <a:solidFill>
                    <a:srgbClr val="800000"/>
                  </a:solidFill>
                  <a:latin typeface="Verdana" charset="0"/>
                  <a:ea typeface="ＭＳ Ｐゴシック" charset="0"/>
                  <a:cs typeface="ＭＳ Ｐゴシック" charset="0"/>
                </a:rPr>
                <a:t>2. </a:t>
              </a:r>
            </a:p>
            <a:p>
              <a:pPr marL="182563" indent="-7938"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GB" sz="1600" b="1">
                  <a:solidFill>
                    <a:srgbClr val="800000"/>
                  </a:solidFill>
                  <a:latin typeface="Verdana" charset="0"/>
                  <a:ea typeface="ＭＳ Ｐゴシック" charset="0"/>
                  <a:cs typeface="ＭＳ Ｐゴシック" charset="0"/>
                </a:rPr>
                <a:t>Adequate demand, and ownership</a:t>
              </a:r>
            </a:p>
          </p:txBody>
        </p:sp>
        <p:sp>
          <p:nvSpPr>
            <p:cNvPr id="11275" name="AutoShape 12"/>
            <p:cNvSpPr>
              <a:spLocks noChangeArrowheads="1"/>
            </p:cNvSpPr>
            <p:nvPr/>
          </p:nvSpPr>
          <p:spPr bwMode="gray">
            <a:xfrm>
              <a:off x="3568310" y="2133600"/>
              <a:ext cx="2090738" cy="1316348"/>
            </a:xfrm>
            <a:prstGeom prst="roundRect">
              <a:avLst>
                <a:gd name="adj" fmla="val 11130"/>
              </a:avLst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182563" indent="-7938"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>
                  <a:solidFill>
                    <a:srgbClr val="800000"/>
                  </a:solidFill>
                  <a:latin typeface="Verdana" charset="0"/>
                  <a:ea typeface="ＭＳ Ｐゴシック" charset="0"/>
                  <a:cs typeface="ＭＳ Ｐゴシック" charset="0"/>
                </a:rPr>
                <a:t>1. </a:t>
              </a:r>
            </a:p>
            <a:p>
              <a:pPr marL="182563" indent="-7938"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>
                  <a:solidFill>
                    <a:srgbClr val="800000"/>
                  </a:solidFill>
                  <a:latin typeface="Verdana" charset="0"/>
                  <a:ea typeface="ＭＳ Ｐゴシック" charset="0"/>
                  <a:cs typeface="ＭＳ Ｐゴシック" charset="0"/>
                </a:rPr>
                <a:t>Fit to the context and existing capacity</a:t>
              </a:r>
              <a:endParaRPr lang="fr-FR" sz="1600" b="1">
                <a:solidFill>
                  <a:srgbClr val="800000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276" name="AutoShape 13"/>
            <p:cNvSpPr>
              <a:spLocks noChangeArrowheads="1"/>
            </p:cNvSpPr>
            <p:nvPr/>
          </p:nvSpPr>
          <p:spPr bwMode="gray">
            <a:xfrm>
              <a:off x="1190781" y="4941284"/>
              <a:ext cx="2088968" cy="1265424"/>
            </a:xfrm>
            <a:prstGeom prst="roundRect">
              <a:avLst>
                <a:gd name="adj" fmla="val 11130"/>
              </a:avLst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182563" indent="-7938"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>
                  <a:solidFill>
                    <a:srgbClr val="800000"/>
                  </a:solidFill>
                  <a:latin typeface="Verdana" charset="0"/>
                  <a:ea typeface="ＭＳ Ｐゴシック" charset="0"/>
                  <a:cs typeface="ＭＳ Ｐゴシック" charset="0"/>
                </a:rPr>
                <a:t>4.</a:t>
              </a:r>
            </a:p>
          </p:txBody>
        </p:sp>
        <p:sp>
          <p:nvSpPr>
            <p:cNvPr id="11277" name="AutoShape 15"/>
            <p:cNvSpPr>
              <a:spLocks noChangeArrowheads="1"/>
            </p:cNvSpPr>
            <p:nvPr/>
          </p:nvSpPr>
          <p:spPr bwMode="gray">
            <a:xfrm>
              <a:off x="5669633" y="4948740"/>
              <a:ext cx="2664319" cy="1257968"/>
            </a:xfrm>
            <a:prstGeom prst="roundRect">
              <a:avLst>
                <a:gd name="adj" fmla="val 11130"/>
              </a:avLst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182563" indent="-7938" algn="ctr" defTabSz="914400" eaLnBrk="0" fontAlgn="base" hangingPunct="0">
                <a:lnSpc>
                  <a:spcPts val="2000"/>
                </a:lnSpc>
                <a:spcBef>
                  <a:spcPct val="0"/>
                </a:spcBef>
                <a:spcAft>
                  <a:spcPct val="0"/>
                </a:spcAft>
                <a:buFont typeface="Wingdings 3" charset="0"/>
                <a:buNone/>
              </a:pPr>
              <a:r>
                <a:rPr lang="en-US" sz="1600" b="1">
                  <a:solidFill>
                    <a:srgbClr val="800000"/>
                  </a:solidFill>
                  <a:latin typeface="Verdana" charset="0"/>
                  <a:ea typeface="ＭＳ Ｐゴシック" charset="0"/>
                  <a:cs typeface="ＭＳ Ｐゴシック" charset="0"/>
                </a:rPr>
                <a:t>3. </a:t>
              </a:r>
            </a:p>
            <a:p>
              <a:pPr marL="182563" indent="-7938" algn="ctr" defTabSz="914400" eaLnBrk="0" fontAlgn="base" hangingPunct="0">
                <a:lnSpc>
                  <a:spcPts val="2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>
                  <a:solidFill>
                    <a:srgbClr val="800000"/>
                  </a:solidFill>
                  <a:latin typeface="Verdana" charset="0"/>
                  <a:ea typeface="ＭＳ Ｐゴシック" charset="0"/>
                  <a:cs typeface="ＭＳ Ｐゴシック" charset="0"/>
                </a:rPr>
                <a:t>Clear link to results and outcomes</a:t>
              </a:r>
              <a:endParaRPr lang="fr-FR" sz="1600" b="1">
                <a:solidFill>
                  <a:srgbClr val="800000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278" name="AutoShape 12"/>
            <p:cNvSpPr>
              <a:spLocks noChangeArrowheads="1"/>
            </p:cNvSpPr>
            <p:nvPr/>
          </p:nvSpPr>
          <p:spPr bwMode="gray">
            <a:xfrm>
              <a:off x="951790" y="3226284"/>
              <a:ext cx="2327960" cy="1042104"/>
            </a:xfrm>
            <a:prstGeom prst="roundRect">
              <a:avLst>
                <a:gd name="adj" fmla="val 11130"/>
              </a:avLst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182563" indent="-7938"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>
                  <a:solidFill>
                    <a:srgbClr val="800000"/>
                  </a:solidFill>
                  <a:latin typeface="Verdana" charset="0"/>
                  <a:ea typeface="ＭＳ Ｐゴシック" charset="0"/>
                  <a:cs typeface="ＭＳ Ｐゴシック" charset="0"/>
                </a:rPr>
                <a:t>5.</a:t>
              </a:r>
            </a:p>
            <a:p>
              <a:pPr marL="182563" indent="-7938"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>
                  <a:solidFill>
                    <a:srgbClr val="800000"/>
                  </a:solidFill>
                  <a:latin typeface="Verdana" charset="0"/>
                  <a:ea typeface="ＭＳ Ｐゴシック" charset="0"/>
                  <a:cs typeface="ＭＳ Ｐゴシック" charset="0"/>
                </a:rPr>
                <a:t>Appropriate</a:t>
              </a:r>
            </a:p>
            <a:p>
              <a:pPr marL="182563" indent="-7938"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>
                  <a:solidFill>
                    <a:srgbClr val="800000"/>
                  </a:solidFill>
                  <a:latin typeface="Verdana" charset="0"/>
                  <a:ea typeface="ＭＳ Ｐゴシック" charset="0"/>
                  <a:cs typeface="ＭＳ Ｐゴシック" charset="0"/>
                </a:rPr>
                <a:t>PIAs</a:t>
              </a:r>
            </a:p>
          </p:txBody>
        </p:sp>
      </p:grpSp>
      <p:sp>
        <p:nvSpPr>
          <p:cNvPr id="11268" name="Rectangle 13"/>
          <p:cNvSpPr>
            <a:spLocks noChangeArrowheads="1"/>
          </p:cNvSpPr>
          <p:nvPr/>
        </p:nvSpPr>
        <p:spPr bwMode="auto">
          <a:xfrm>
            <a:off x="1080108" y="5487990"/>
            <a:ext cx="2160588" cy="60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182563" indent="-7938" algn="ctr" defTabSz="914400" eaLnBrk="0" fontAlgn="base" hangingPunct="0">
              <a:lnSpc>
                <a:spcPts val="2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600" b="1" dirty="0" err="1" smtClean="0">
                <a:solidFill>
                  <a:srgbClr val="800000"/>
                </a:solidFill>
                <a:latin typeface="Verdana" charset="0"/>
                <a:ea typeface="ＭＳ Ｐゴシック" charset="0"/>
                <a:cs typeface="ＭＳ Ｐゴシック" charset="0"/>
              </a:rPr>
              <a:t>Harmonised</a:t>
            </a:r>
            <a:r>
              <a:rPr lang="en-US" sz="1600" b="1" dirty="0" smtClean="0">
                <a:solidFill>
                  <a:srgbClr val="800000"/>
                </a:solidFill>
                <a:latin typeface="Verdan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b="1" dirty="0">
                <a:solidFill>
                  <a:srgbClr val="800000"/>
                </a:solidFill>
                <a:latin typeface="Verdana" charset="0"/>
                <a:ea typeface="ＭＳ Ｐゴシック" charset="0"/>
                <a:cs typeface="ＭＳ Ｐゴシック" charset="0"/>
              </a:rPr>
              <a:t>support</a:t>
            </a:r>
          </a:p>
        </p:txBody>
      </p:sp>
      <p:sp>
        <p:nvSpPr>
          <p:cNvPr id="17" name="Title 1"/>
          <p:cNvSpPr txBox="1">
            <a:spLocks/>
          </p:cNvSpPr>
          <p:nvPr/>
        </p:nvSpPr>
        <p:spPr bwMode="auto">
          <a:xfrm>
            <a:off x="611561" y="1844305"/>
            <a:ext cx="2520280" cy="936625"/>
          </a:xfrm>
          <a:prstGeom prst="rect">
            <a:avLst/>
          </a:prstGeom>
          <a:solidFill>
            <a:schemeClr val="accent1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3000" dirty="0"/>
              <a:t>Basic concepts…. 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 bwMode="auto">
          <a:xfrm>
            <a:off x="5723062" y="1806205"/>
            <a:ext cx="2953394" cy="936625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noFill/>
          </a:ln>
        </p:spPr>
        <p:txBody>
          <a:bodyPr anchor="ctr"/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ＭＳ Ｐゴシック" charset="0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marL="0" indent="0" algn="ctr" defTabSz="914400">
              <a:defRPr/>
            </a:pPr>
            <a:r>
              <a:rPr lang="en-GB" b="0" dirty="0">
                <a:latin typeface="Verdana"/>
                <a:ea typeface="ＭＳ Ｐゴシック"/>
              </a:rPr>
              <a:t>CD Quality Criteria</a:t>
            </a:r>
          </a:p>
        </p:txBody>
      </p:sp>
      <p:sp>
        <p:nvSpPr>
          <p:cNvPr id="4" name="Cross 3"/>
          <p:cNvSpPr/>
          <p:nvPr/>
        </p:nvSpPr>
        <p:spPr bwMode="auto">
          <a:xfrm>
            <a:off x="3984625" y="1501775"/>
            <a:ext cx="914400" cy="914400"/>
          </a:xfrm>
          <a:prstGeom prst="plus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Plus 5"/>
          <p:cNvSpPr/>
          <p:nvPr/>
        </p:nvSpPr>
        <p:spPr bwMode="auto">
          <a:xfrm>
            <a:off x="4116389" y="1878089"/>
            <a:ext cx="650875" cy="506413"/>
          </a:xfrm>
          <a:prstGeom prst="mathPlus">
            <a:avLst/>
          </a:prstGeom>
          <a:solidFill>
            <a:schemeClr val="accent1">
              <a:lumMod val="90000"/>
            </a:schemeClr>
          </a:solidFill>
          <a:ln>
            <a:noFill/>
          </a:ln>
          <a:effectLst/>
          <a:extLst/>
        </p:spPr>
        <p:txBody>
          <a:bodyPr anchor="ctr"/>
          <a:lstStyle/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79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charset="0"/>
            <a:ea typeface="ＭＳ Ｐゴシック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79140</TotalTime>
  <Words>564</Words>
  <Application>Microsoft Office PowerPoint</Application>
  <PresentationFormat>Affichage à l'écran (4:3)</PresentationFormat>
  <Paragraphs>97</Paragraphs>
  <Slides>10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Slide_Master</vt:lpstr>
      <vt:lpstr>Supporting change through  Capacity Development</vt:lpstr>
      <vt:lpstr>Question:</vt:lpstr>
      <vt:lpstr>Présentation PowerPoint</vt:lpstr>
      <vt:lpstr>This training in perspective</vt:lpstr>
      <vt:lpstr>Main message:</vt:lpstr>
      <vt:lpstr>Current trends in international cooperation</vt:lpstr>
      <vt:lpstr>Your concern: am I still relevant?</vt:lpstr>
      <vt:lpstr>The changes needed</vt:lpstr>
      <vt:lpstr>Structure of the training: </vt:lpstr>
      <vt:lpstr>Programme approach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 Brand</dc:creator>
  <cp:lastModifiedBy>snez</cp:lastModifiedBy>
  <cp:revision>358</cp:revision>
  <cp:lastPrinted>2014-06-03T06:32:18Z</cp:lastPrinted>
  <dcterms:created xsi:type="dcterms:W3CDTF">2012-11-28T17:00:29Z</dcterms:created>
  <dcterms:modified xsi:type="dcterms:W3CDTF">2015-05-19T20:14:44Z</dcterms:modified>
</cp:coreProperties>
</file>