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7" r:id="rId2"/>
    <p:sldMasterId id="2147483700" r:id="rId3"/>
    <p:sldMasterId id="2147483713" r:id="rId4"/>
    <p:sldMasterId id="2147483726" r:id="rId5"/>
  </p:sldMasterIdLst>
  <p:notesMasterIdLst>
    <p:notesMasterId r:id="rId27"/>
  </p:notesMasterIdLst>
  <p:handoutMasterIdLst>
    <p:handoutMasterId r:id="rId28"/>
  </p:handoutMasterIdLst>
  <p:sldIdLst>
    <p:sldId id="574" r:id="rId6"/>
    <p:sldId id="447" r:id="rId7"/>
    <p:sldId id="448" r:id="rId8"/>
    <p:sldId id="385" r:id="rId9"/>
    <p:sldId id="472" r:id="rId10"/>
    <p:sldId id="451" r:id="rId11"/>
    <p:sldId id="452" r:id="rId12"/>
    <p:sldId id="480" r:id="rId13"/>
    <p:sldId id="474" r:id="rId14"/>
    <p:sldId id="477" r:id="rId15"/>
    <p:sldId id="389" r:id="rId16"/>
    <p:sldId id="388" r:id="rId17"/>
    <p:sldId id="478" r:id="rId18"/>
    <p:sldId id="383" r:id="rId19"/>
    <p:sldId id="463" r:id="rId20"/>
    <p:sldId id="479" r:id="rId21"/>
    <p:sldId id="468" r:id="rId22"/>
    <p:sldId id="568" r:id="rId23"/>
    <p:sldId id="633" r:id="rId24"/>
    <p:sldId id="395" r:id="rId25"/>
    <p:sldId id="397"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8C7C"/>
    <a:srgbClr val="F2E945"/>
    <a:srgbClr val="FFB490"/>
    <a:srgbClr val="B5CC81"/>
    <a:srgbClr val="C1D98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25" autoAdjust="0"/>
    <p:restoredTop sz="72712" autoAdjust="0"/>
  </p:normalViewPr>
  <p:slideViewPr>
    <p:cSldViewPr snapToGrid="0" snapToObjects="1">
      <p:cViewPr varScale="1">
        <p:scale>
          <a:sx n="54" d="100"/>
          <a:sy n="54" d="100"/>
        </p:scale>
        <p:origin x="1764" y="3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22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9388CF-41A3-6F44-961B-38359ED566C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en-US"/>
        </a:p>
      </dgm:t>
    </dgm:pt>
    <dgm:pt modelId="{2B40775A-8AAF-0F4F-AF3E-94AFFFC36B0B}">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smtClean="0">
              <a:ln w="11430"/>
              <a:solidFill>
                <a:srgbClr val="0B4377"/>
              </a:solidFill>
              <a:effectLst>
                <a:outerShdw blurRad="80000" dist="40000" dir="5040000" algn="tl">
                  <a:srgbClr val="000000">
                    <a:alpha val="30000"/>
                  </a:srgbClr>
                </a:outerShdw>
              </a:effectLst>
            </a:rPr>
            <a:t>Institutional</a:t>
          </a:r>
          <a:endParaRPr lang="en-US" sz="2400" b="1" cap="none" spc="0" dirty="0">
            <a:ln w="11430"/>
            <a:solidFill>
              <a:srgbClr val="0B4377"/>
            </a:solidFill>
            <a:effectLst>
              <a:outerShdw blurRad="80000" dist="40000" dir="5040000" algn="tl">
                <a:srgbClr val="000000">
                  <a:alpha val="30000"/>
                </a:srgbClr>
              </a:outerShdw>
            </a:effectLst>
          </a:endParaRPr>
        </a:p>
      </dgm:t>
    </dgm:pt>
    <dgm:pt modelId="{6EDB5612-7B1B-2140-A5DA-8994E571D192}" type="parTrans" cxnId="{FC0C6F89-A53D-B748-A0FD-91E7EC256F58}">
      <dgm:prSet/>
      <dgm:spPr/>
      <dgm:t>
        <a:bodyPr/>
        <a:lstStyle/>
        <a:p>
          <a:endParaRPr lang="en-US"/>
        </a:p>
      </dgm:t>
    </dgm:pt>
    <dgm:pt modelId="{C70322B7-C340-5D43-84EB-CEB8E4023EC9}" type="sibTrans" cxnId="{FC0C6F89-A53D-B748-A0FD-91E7EC256F58}">
      <dgm:prSet/>
      <dgm:spPr/>
      <dgm:t>
        <a:bodyPr/>
        <a:lstStyle/>
        <a:p>
          <a:endParaRPr lang="en-US"/>
        </a:p>
      </dgm:t>
    </dgm:pt>
    <dgm:pt modelId="{E2F4BA6B-F0E3-B247-AD10-82C6F44C43B8}">
      <dgm:prSet phldrT="[Text]" custT="1"/>
      <dgm:spPr/>
      <dgm:t>
        <a:bodyPr/>
        <a:lstStyle/>
        <a:p>
          <a:r>
            <a:rPr lang="en-US" sz="2000" dirty="0" smtClean="0">
              <a:solidFill>
                <a:srgbClr val="0F5494"/>
              </a:solidFill>
            </a:rPr>
            <a:t>Sectors, networks</a:t>
          </a:r>
          <a:endParaRPr lang="en-US" sz="2000" dirty="0">
            <a:solidFill>
              <a:srgbClr val="0F5494"/>
            </a:solidFill>
          </a:endParaRPr>
        </a:p>
      </dgm:t>
    </dgm:pt>
    <dgm:pt modelId="{F1332465-9F70-5A4F-BC9F-7CDC3DAB5D6F}" type="parTrans" cxnId="{455C6E1E-3AB9-1940-87C1-41E807986FFC}">
      <dgm:prSet/>
      <dgm:spPr/>
      <dgm:t>
        <a:bodyPr/>
        <a:lstStyle/>
        <a:p>
          <a:endParaRPr lang="en-US"/>
        </a:p>
      </dgm:t>
    </dgm:pt>
    <dgm:pt modelId="{3D49F06F-461E-4E4C-BCB3-04A4E17A53F9}" type="sibTrans" cxnId="{455C6E1E-3AB9-1940-87C1-41E807986FFC}">
      <dgm:prSet/>
      <dgm:spPr/>
      <dgm:t>
        <a:bodyPr/>
        <a:lstStyle/>
        <a:p>
          <a:endParaRPr lang="en-US"/>
        </a:p>
      </dgm:t>
    </dgm:pt>
    <dgm:pt modelId="{A05B8495-B853-7140-8E45-95FF7DBEF2C1}">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err="1" smtClean="0">
              <a:ln w="11430"/>
              <a:solidFill>
                <a:srgbClr val="0B4377"/>
              </a:solidFill>
              <a:effectLst>
                <a:outerShdw blurRad="80000" dist="40000" dir="5040000" algn="tl">
                  <a:srgbClr val="000000">
                    <a:alpha val="30000"/>
                  </a:srgbClr>
                </a:outerShdw>
              </a:effectLst>
            </a:rPr>
            <a:t>Organisationa</a:t>
          </a:r>
          <a:r>
            <a:rPr lang="en-US" sz="3000" b="1" cap="none" spc="0" dirty="0" err="1" smtClean="0">
              <a:ln w="11430"/>
              <a:solidFill>
                <a:srgbClr val="0B4377"/>
              </a:solidFill>
              <a:effectLst>
                <a:outerShdw blurRad="80000" dist="40000" dir="5040000" algn="tl">
                  <a:srgbClr val="000000">
                    <a:alpha val="30000"/>
                  </a:srgbClr>
                </a:outerShdw>
              </a:effectLst>
            </a:rPr>
            <a:t>l</a:t>
          </a:r>
          <a:endParaRPr lang="en-US" sz="3000" b="1" cap="none" spc="0" dirty="0">
            <a:ln w="11430"/>
            <a:solidFill>
              <a:srgbClr val="0B4377"/>
            </a:solidFill>
            <a:effectLst>
              <a:outerShdw blurRad="80000" dist="40000" dir="5040000" algn="tl">
                <a:srgbClr val="000000">
                  <a:alpha val="30000"/>
                </a:srgbClr>
              </a:outerShdw>
            </a:effectLst>
          </a:endParaRPr>
        </a:p>
      </dgm:t>
    </dgm:pt>
    <dgm:pt modelId="{9B5D29C2-8D9E-9A49-9682-193448D52A6F}" type="parTrans" cxnId="{1AFAF201-C1AD-7E41-8A36-FCE4D6FB4711}">
      <dgm:prSet/>
      <dgm:spPr/>
      <dgm:t>
        <a:bodyPr/>
        <a:lstStyle/>
        <a:p>
          <a:endParaRPr lang="en-US"/>
        </a:p>
      </dgm:t>
    </dgm:pt>
    <dgm:pt modelId="{3B4925A6-2509-5542-AA53-352AEE34001C}" type="sibTrans" cxnId="{1AFAF201-C1AD-7E41-8A36-FCE4D6FB4711}">
      <dgm:prSet/>
      <dgm:spPr/>
      <dgm:t>
        <a:bodyPr/>
        <a:lstStyle/>
        <a:p>
          <a:endParaRPr lang="en-US"/>
        </a:p>
      </dgm:t>
    </dgm:pt>
    <dgm:pt modelId="{CA3D6B88-AF01-484C-98C4-F4AF11F1C5AA}">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smtClean="0">
              <a:ln w="11430"/>
              <a:solidFill>
                <a:srgbClr val="0B4377"/>
              </a:solidFill>
              <a:effectLst>
                <a:outerShdw blurRad="80000" dist="40000" dir="5040000" algn="tl">
                  <a:srgbClr val="000000">
                    <a:alpha val="30000"/>
                  </a:srgbClr>
                </a:outerShdw>
              </a:effectLst>
            </a:rPr>
            <a:t>Individual</a:t>
          </a:r>
          <a:endParaRPr lang="en-US" sz="2400" b="1" dirty="0">
            <a:solidFill>
              <a:srgbClr val="0B4377"/>
            </a:solidFill>
          </a:endParaRPr>
        </a:p>
      </dgm:t>
    </dgm:pt>
    <dgm:pt modelId="{6E05DD6A-DA6C-8A45-8C5D-7AC90E88A170}" type="parTrans" cxnId="{997588C0-8032-DB45-9511-7DD862272D6F}">
      <dgm:prSet/>
      <dgm:spPr/>
      <dgm:t>
        <a:bodyPr/>
        <a:lstStyle/>
        <a:p>
          <a:endParaRPr lang="en-US"/>
        </a:p>
      </dgm:t>
    </dgm:pt>
    <dgm:pt modelId="{8F3D81FE-98E2-E142-8066-B4A93A381F78}" type="sibTrans" cxnId="{997588C0-8032-DB45-9511-7DD862272D6F}">
      <dgm:prSet/>
      <dgm:spPr/>
      <dgm:t>
        <a:bodyPr/>
        <a:lstStyle/>
        <a:p>
          <a:endParaRPr lang="en-US"/>
        </a:p>
      </dgm:t>
    </dgm:pt>
    <dgm:pt modelId="{8E777EA9-EF0A-2447-8DF6-6281F6CEC885}">
      <dgm:prSet phldrT="[Text]" custT="1"/>
      <dgm:spPr/>
      <dgm:t>
        <a:bodyPr/>
        <a:lstStyle/>
        <a:p>
          <a:r>
            <a:rPr lang="en-US" sz="2000" dirty="0" smtClean="0">
              <a:solidFill>
                <a:srgbClr val="0F5494"/>
              </a:solidFill>
            </a:rPr>
            <a:t>Skills, performance</a:t>
          </a:r>
          <a:endParaRPr lang="en-US" sz="2000" dirty="0">
            <a:solidFill>
              <a:srgbClr val="0F5494"/>
            </a:solidFill>
          </a:endParaRPr>
        </a:p>
      </dgm:t>
    </dgm:pt>
    <dgm:pt modelId="{DE5AEB22-52F8-AB44-BE1E-FC1E9C19EBFD}" type="parTrans" cxnId="{DE821335-1537-DB45-A5F6-FF7EE4A5AC05}">
      <dgm:prSet/>
      <dgm:spPr/>
      <dgm:t>
        <a:bodyPr/>
        <a:lstStyle/>
        <a:p>
          <a:endParaRPr lang="en-US"/>
        </a:p>
      </dgm:t>
    </dgm:pt>
    <dgm:pt modelId="{401FF729-5E95-9049-9B62-E756F7BE92FD}" type="sibTrans" cxnId="{DE821335-1537-DB45-A5F6-FF7EE4A5AC05}">
      <dgm:prSet/>
      <dgm:spPr/>
      <dgm:t>
        <a:bodyPr/>
        <a:lstStyle/>
        <a:p>
          <a:endParaRPr lang="en-US"/>
        </a:p>
      </dgm:t>
    </dgm:pt>
    <dgm:pt modelId="{FA3D9A23-BA31-E240-8180-CACF0F02A8B1}">
      <dgm:prSet phldrT="[Text]" custT="1"/>
      <dgm:spPr/>
      <dgm:t>
        <a:bodyPr/>
        <a:lstStyle/>
        <a:p>
          <a:r>
            <a:rPr lang="en-US" sz="2000" dirty="0" smtClean="0">
              <a:solidFill>
                <a:srgbClr val="0F5494"/>
              </a:solidFill>
            </a:rPr>
            <a:t>Ambition, drive</a:t>
          </a:r>
          <a:endParaRPr lang="en-US" sz="2000" dirty="0">
            <a:solidFill>
              <a:srgbClr val="0F5494"/>
            </a:solidFill>
          </a:endParaRPr>
        </a:p>
      </dgm:t>
    </dgm:pt>
    <dgm:pt modelId="{E463E6C9-2074-0C44-84E1-525F77230CD3}" type="parTrans" cxnId="{266DB74C-8D95-6D49-8741-9260CC2673CE}">
      <dgm:prSet/>
      <dgm:spPr/>
      <dgm:t>
        <a:bodyPr/>
        <a:lstStyle/>
        <a:p>
          <a:endParaRPr lang="en-US"/>
        </a:p>
      </dgm:t>
    </dgm:pt>
    <dgm:pt modelId="{6C1C5E41-0FDC-CF4C-B0A1-2B8496FBE6AF}" type="sibTrans" cxnId="{266DB74C-8D95-6D49-8741-9260CC2673CE}">
      <dgm:prSet/>
      <dgm:spPr/>
      <dgm:t>
        <a:bodyPr/>
        <a:lstStyle/>
        <a:p>
          <a:endParaRPr lang="en-US"/>
        </a:p>
      </dgm:t>
    </dgm:pt>
    <dgm:pt modelId="{374731FF-1D45-4248-8AB9-30514139E3B9}">
      <dgm:prSet phldrT="[Text]" custT="1"/>
      <dgm:spPr/>
      <dgm:t>
        <a:bodyPr/>
        <a:lstStyle/>
        <a:p>
          <a:r>
            <a:rPr lang="en-US" sz="2000" dirty="0" smtClean="0">
              <a:solidFill>
                <a:srgbClr val="0F5494"/>
              </a:solidFill>
            </a:rPr>
            <a:t>Enabling factors</a:t>
          </a:r>
          <a:endParaRPr lang="en-US" sz="2000" dirty="0">
            <a:solidFill>
              <a:srgbClr val="0F5494"/>
            </a:solidFill>
          </a:endParaRPr>
        </a:p>
      </dgm:t>
    </dgm:pt>
    <dgm:pt modelId="{E85C84B2-04E4-C048-842E-A9025A6E4278}" type="parTrans" cxnId="{2DC66761-4CE5-604A-8643-7B24E42C3C15}">
      <dgm:prSet/>
      <dgm:spPr/>
      <dgm:t>
        <a:bodyPr/>
        <a:lstStyle/>
        <a:p>
          <a:endParaRPr lang="en-US"/>
        </a:p>
      </dgm:t>
    </dgm:pt>
    <dgm:pt modelId="{AE626E6A-EDFD-EB47-9ADC-2CDA9D51BDFD}" type="sibTrans" cxnId="{2DC66761-4CE5-604A-8643-7B24E42C3C15}">
      <dgm:prSet/>
      <dgm:spPr/>
      <dgm:t>
        <a:bodyPr/>
        <a:lstStyle/>
        <a:p>
          <a:endParaRPr lang="en-US"/>
        </a:p>
      </dgm:t>
    </dgm:pt>
    <dgm:pt modelId="{8ED0CC43-AF26-0D46-B6CF-C1CA02153B5D}">
      <dgm:prSet phldrT="[Text]" custT="1"/>
      <dgm:spPr/>
      <dgm:t>
        <a:bodyPr/>
        <a:lstStyle/>
        <a:p>
          <a:r>
            <a:rPr lang="en-US" sz="2000" b="0" dirty="0" smtClean="0">
              <a:solidFill>
                <a:srgbClr val="0F5494"/>
              </a:solidFill>
            </a:rPr>
            <a:t>Leadership</a:t>
          </a:r>
          <a:endParaRPr lang="en-US" sz="2000" b="0" dirty="0">
            <a:solidFill>
              <a:srgbClr val="0F5494"/>
            </a:solidFill>
          </a:endParaRPr>
        </a:p>
      </dgm:t>
    </dgm:pt>
    <dgm:pt modelId="{F421DDE4-9E77-CF44-B939-8C0FFE187D55}" type="parTrans" cxnId="{9C493986-BB56-4D45-8E91-EAD46F3B0A57}">
      <dgm:prSet/>
      <dgm:spPr/>
      <dgm:t>
        <a:bodyPr/>
        <a:lstStyle/>
        <a:p>
          <a:endParaRPr lang="en-US"/>
        </a:p>
      </dgm:t>
    </dgm:pt>
    <dgm:pt modelId="{C2721555-A077-7B40-ABE4-A4A74ED41AF1}" type="sibTrans" cxnId="{9C493986-BB56-4D45-8E91-EAD46F3B0A57}">
      <dgm:prSet/>
      <dgm:spPr/>
      <dgm:t>
        <a:bodyPr/>
        <a:lstStyle/>
        <a:p>
          <a:endParaRPr lang="en-US"/>
        </a:p>
      </dgm:t>
    </dgm:pt>
    <dgm:pt modelId="{EDB7D317-CBC4-6C44-B96B-1369EA66BA5B}">
      <dgm:prSet phldrT="[Text]" custT="1"/>
      <dgm:spPr/>
      <dgm:t>
        <a:bodyPr/>
        <a:lstStyle/>
        <a:p>
          <a:r>
            <a:rPr lang="en-US" sz="2000" b="0" dirty="0" smtClean="0">
              <a:solidFill>
                <a:srgbClr val="0F5494"/>
              </a:solidFill>
            </a:rPr>
            <a:t>Service delivery</a:t>
          </a:r>
          <a:endParaRPr lang="en-US" sz="2000" b="0" dirty="0">
            <a:solidFill>
              <a:srgbClr val="0F5494"/>
            </a:solidFill>
          </a:endParaRPr>
        </a:p>
      </dgm:t>
    </dgm:pt>
    <dgm:pt modelId="{6F7FC460-52D2-0441-8629-B269FE618CF2}" type="parTrans" cxnId="{F3BFDFE1-AB38-2A49-8957-E70272845F0B}">
      <dgm:prSet/>
      <dgm:spPr/>
      <dgm:t>
        <a:bodyPr/>
        <a:lstStyle/>
        <a:p>
          <a:endParaRPr lang="en-US"/>
        </a:p>
      </dgm:t>
    </dgm:pt>
    <dgm:pt modelId="{2E9457B8-1BC2-C541-9985-64C6C108146F}" type="sibTrans" cxnId="{F3BFDFE1-AB38-2A49-8957-E70272845F0B}">
      <dgm:prSet/>
      <dgm:spPr/>
      <dgm:t>
        <a:bodyPr/>
        <a:lstStyle/>
        <a:p>
          <a:endParaRPr lang="en-US"/>
        </a:p>
      </dgm:t>
    </dgm:pt>
    <dgm:pt modelId="{3B9D72DC-3743-9C4F-B60F-71EC622A3A8D}">
      <dgm:prSet phldrT="[Text]" custT="1"/>
      <dgm:spPr/>
      <dgm:t>
        <a:bodyPr/>
        <a:lstStyle/>
        <a:p>
          <a:r>
            <a:rPr lang="en-US" sz="2000" b="0" smtClean="0">
              <a:solidFill>
                <a:srgbClr val="0F5494"/>
              </a:solidFill>
            </a:rPr>
            <a:t>Coordination</a:t>
          </a:r>
          <a:endParaRPr lang="en-US" sz="2000" b="0" dirty="0">
            <a:solidFill>
              <a:srgbClr val="0F5494"/>
            </a:solidFill>
          </a:endParaRPr>
        </a:p>
      </dgm:t>
    </dgm:pt>
    <dgm:pt modelId="{D1DCAE24-57CD-3146-9E67-2E2F7E94D127}" type="parTrans" cxnId="{9B09F394-4006-1A40-9947-E45C447B1E5A}">
      <dgm:prSet/>
      <dgm:spPr/>
      <dgm:t>
        <a:bodyPr/>
        <a:lstStyle/>
        <a:p>
          <a:endParaRPr lang="en-US"/>
        </a:p>
      </dgm:t>
    </dgm:pt>
    <dgm:pt modelId="{BF9EED07-3C4E-CE44-AFD7-FC72B05793CF}" type="sibTrans" cxnId="{9B09F394-4006-1A40-9947-E45C447B1E5A}">
      <dgm:prSet/>
      <dgm:spPr/>
      <dgm:t>
        <a:bodyPr/>
        <a:lstStyle/>
        <a:p>
          <a:endParaRPr lang="en-US"/>
        </a:p>
      </dgm:t>
    </dgm:pt>
    <dgm:pt modelId="{1C9E176D-DEE5-AC4E-BDB8-3B8887229FB4}" type="pres">
      <dgm:prSet presAssocID="{4E9388CF-41A3-6F44-961B-38359ED566CC}" presName="Name0" presStyleCnt="0">
        <dgm:presLayoutVars>
          <dgm:chMax val="7"/>
          <dgm:dir/>
          <dgm:animLvl val="lvl"/>
          <dgm:resizeHandles val="exact"/>
        </dgm:presLayoutVars>
      </dgm:prSet>
      <dgm:spPr/>
      <dgm:t>
        <a:bodyPr/>
        <a:lstStyle/>
        <a:p>
          <a:endParaRPr lang="en-US"/>
        </a:p>
      </dgm:t>
    </dgm:pt>
    <dgm:pt modelId="{4B6285DD-C635-654B-91B6-E8B823C703F7}" type="pres">
      <dgm:prSet presAssocID="{2B40775A-8AAF-0F4F-AF3E-94AFFFC36B0B}" presName="circle1" presStyleLbl="node1" presStyleIdx="0" presStyleCnt="3"/>
      <dgm:spPr>
        <a:solidFill>
          <a:srgbClr val="2D5EC1">
            <a:alpha val="30000"/>
          </a:srgbClr>
        </a:solidFill>
        <a:ln>
          <a:solidFill>
            <a:srgbClr val="FF0000"/>
          </a:solidFill>
        </a:ln>
      </dgm:spPr>
      <dgm:t>
        <a:bodyPr/>
        <a:lstStyle/>
        <a:p>
          <a:endParaRPr lang="en-US"/>
        </a:p>
      </dgm:t>
    </dgm:pt>
    <dgm:pt modelId="{67F33EE6-C3F7-4344-BCE6-D320A3B920AA}" type="pres">
      <dgm:prSet presAssocID="{2B40775A-8AAF-0F4F-AF3E-94AFFFC36B0B}" presName="space" presStyleCnt="0"/>
      <dgm:spPr/>
    </dgm:pt>
    <dgm:pt modelId="{716C4B47-FE68-7A47-8E2B-B9AFFCBEB6C6}" type="pres">
      <dgm:prSet presAssocID="{2B40775A-8AAF-0F4F-AF3E-94AFFFC36B0B}" presName="rect1" presStyleLbl="alignAcc1" presStyleIdx="0" presStyleCnt="3" custScaleX="100000" custLinFactNeighborY="381"/>
      <dgm:spPr/>
      <dgm:t>
        <a:bodyPr/>
        <a:lstStyle/>
        <a:p>
          <a:endParaRPr lang="en-US"/>
        </a:p>
      </dgm:t>
    </dgm:pt>
    <dgm:pt modelId="{69882492-1292-9847-A7B1-6E3F9066EBA6}" type="pres">
      <dgm:prSet presAssocID="{A05B8495-B853-7140-8E45-95FF7DBEF2C1}" presName="vertSpace2" presStyleLbl="node1" presStyleIdx="0" presStyleCnt="3"/>
      <dgm:spPr/>
    </dgm:pt>
    <dgm:pt modelId="{5C065000-61AC-B74B-9F23-E91657709389}" type="pres">
      <dgm:prSet presAssocID="{A05B8495-B853-7140-8E45-95FF7DBEF2C1}" presName="circle2" presStyleLbl="node1" presStyleIdx="1" presStyleCnt="3"/>
      <dgm:spPr>
        <a:solidFill>
          <a:srgbClr val="FF6600">
            <a:alpha val="50000"/>
          </a:srgbClr>
        </a:solidFill>
      </dgm:spPr>
      <dgm:t>
        <a:bodyPr/>
        <a:lstStyle/>
        <a:p>
          <a:endParaRPr lang="en-US"/>
        </a:p>
      </dgm:t>
    </dgm:pt>
    <dgm:pt modelId="{827CE1F7-5E06-9445-B4A0-450BBEA5C2AE}" type="pres">
      <dgm:prSet presAssocID="{A05B8495-B853-7140-8E45-95FF7DBEF2C1}" presName="rect2" presStyleLbl="alignAcc1" presStyleIdx="1" presStyleCnt="3" custScaleX="100000"/>
      <dgm:spPr/>
      <dgm:t>
        <a:bodyPr/>
        <a:lstStyle/>
        <a:p>
          <a:endParaRPr lang="en-US"/>
        </a:p>
      </dgm:t>
    </dgm:pt>
    <dgm:pt modelId="{4415EA89-23AA-B146-8579-4781D2111171}" type="pres">
      <dgm:prSet presAssocID="{CA3D6B88-AF01-484C-98C4-F4AF11F1C5AA}" presName="vertSpace3" presStyleLbl="node1" presStyleIdx="1" presStyleCnt="3"/>
      <dgm:spPr/>
    </dgm:pt>
    <dgm:pt modelId="{E34E2952-E6AC-394D-B9AF-3B22DC73E062}" type="pres">
      <dgm:prSet presAssocID="{CA3D6B88-AF01-484C-98C4-F4AF11F1C5AA}" presName="circle3" presStyleLbl="node1" presStyleIdx="2" presStyleCnt="3"/>
      <dgm:spPr>
        <a:solidFill>
          <a:srgbClr val="2D5EC1">
            <a:alpha val="22000"/>
          </a:srgbClr>
        </a:solidFill>
      </dgm:spPr>
    </dgm:pt>
    <dgm:pt modelId="{86AE6326-86FF-874E-8EC9-385EE4C0FFFD}" type="pres">
      <dgm:prSet presAssocID="{CA3D6B88-AF01-484C-98C4-F4AF11F1C5AA}" presName="rect3" presStyleLbl="alignAcc1" presStyleIdx="2" presStyleCnt="3"/>
      <dgm:spPr/>
      <dgm:t>
        <a:bodyPr/>
        <a:lstStyle/>
        <a:p>
          <a:endParaRPr lang="en-US"/>
        </a:p>
      </dgm:t>
    </dgm:pt>
    <dgm:pt modelId="{7924347D-317F-3246-A51C-BD7A4FF25013}" type="pres">
      <dgm:prSet presAssocID="{2B40775A-8AAF-0F4F-AF3E-94AFFFC36B0B}" presName="rect1ParTx" presStyleLbl="alignAcc1" presStyleIdx="2" presStyleCnt="3">
        <dgm:presLayoutVars>
          <dgm:chMax val="1"/>
          <dgm:bulletEnabled val="1"/>
        </dgm:presLayoutVars>
      </dgm:prSet>
      <dgm:spPr/>
      <dgm:t>
        <a:bodyPr/>
        <a:lstStyle/>
        <a:p>
          <a:endParaRPr lang="en-US"/>
        </a:p>
      </dgm:t>
    </dgm:pt>
    <dgm:pt modelId="{CE585146-9B42-9441-AD77-E9E70C91F9DA}" type="pres">
      <dgm:prSet presAssocID="{2B40775A-8AAF-0F4F-AF3E-94AFFFC36B0B}" presName="rect1ChTx" presStyleLbl="alignAcc1" presStyleIdx="2" presStyleCnt="3">
        <dgm:presLayoutVars>
          <dgm:bulletEnabled val="1"/>
        </dgm:presLayoutVars>
      </dgm:prSet>
      <dgm:spPr/>
      <dgm:t>
        <a:bodyPr/>
        <a:lstStyle/>
        <a:p>
          <a:endParaRPr lang="en-US"/>
        </a:p>
      </dgm:t>
    </dgm:pt>
    <dgm:pt modelId="{01A02A9F-6CCC-0742-936E-336170627AF3}" type="pres">
      <dgm:prSet presAssocID="{A05B8495-B853-7140-8E45-95FF7DBEF2C1}" presName="rect2ParTx" presStyleLbl="alignAcc1" presStyleIdx="2" presStyleCnt="3">
        <dgm:presLayoutVars>
          <dgm:chMax val="1"/>
          <dgm:bulletEnabled val="1"/>
        </dgm:presLayoutVars>
      </dgm:prSet>
      <dgm:spPr/>
      <dgm:t>
        <a:bodyPr/>
        <a:lstStyle/>
        <a:p>
          <a:endParaRPr lang="en-US"/>
        </a:p>
      </dgm:t>
    </dgm:pt>
    <dgm:pt modelId="{25BEF6FB-0B8E-0F42-AF39-7DE450984E86}" type="pres">
      <dgm:prSet presAssocID="{A05B8495-B853-7140-8E45-95FF7DBEF2C1}" presName="rect2ChTx" presStyleLbl="alignAcc1" presStyleIdx="2" presStyleCnt="3">
        <dgm:presLayoutVars>
          <dgm:bulletEnabled val="1"/>
        </dgm:presLayoutVars>
      </dgm:prSet>
      <dgm:spPr/>
      <dgm:t>
        <a:bodyPr/>
        <a:lstStyle/>
        <a:p>
          <a:endParaRPr lang="en-US"/>
        </a:p>
      </dgm:t>
    </dgm:pt>
    <dgm:pt modelId="{11776659-42A5-E14C-96B6-3B43EED6AB4D}" type="pres">
      <dgm:prSet presAssocID="{CA3D6B88-AF01-484C-98C4-F4AF11F1C5AA}" presName="rect3ParTx" presStyleLbl="alignAcc1" presStyleIdx="2" presStyleCnt="3">
        <dgm:presLayoutVars>
          <dgm:chMax val="1"/>
          <dgm:bulletEnabled val="1"/>
        </dgm:presLayoutVars>
      </dgm:prSet>
      <dgm:spPr/>
      <dgm:t>
        <a:bodyPr/>
        <a:lstStyle/>
        <a:p>
          <a:endParaRPr lang="en-US"/>
        </a:p>
      </dgm:t>
    </dgm:pt>
    <dgm:pt modelId="{A4B8274D-93C1-1A4D-9CC5-6130420609BF}" type="pres">
      <dgm:prSet presAssocID="{CA3D6B88-AF01-484C-98C4-F4AF11F1C5AA}" presName="rect3ChTx" presStyleLbl="alignAcc1" presStyleIdx="2" presStyleCnt="3">
        <dgm:presLayoutVars>
          <dgm:bulletEnabled val="1"/>
        </dgm:presLayoutVars>
      </dgm:prSet>
      <dgm:spPr/>
      <dgm:t>
        <a:bodyPr/>
        <a:lstStyle/>
        <a:p>
          <a:endParaRPr lang="en-US"/>
        </a:p>
      </dgm:t>
    </dgm:pt>
  </dgm:ptLst>
  <dgm:cxnLst>
    <dgm:cxn modelId="{DE821335-1537-DB45-A5F6-FF7EE4A5AC05}" srcId="{CA3D6B88-AF01-484C-98C4-F4AF11F1C5AA}" destId="{8E777EA9-EF0A-2447-8DF6-6281F6CEC885}" srcOrd="0" destOrd="0" parTransId="{DE5AEB22-52F8-AB44-BE1E-FC1E9C19EBFD}" sibTransId="{401FF729-5E95-9049-9B62-E756F7BE92FD}"/>
    <dgm:cxn modelId="{9B09F394-4006-1A40-9947-E45C447B1E5A}" srcId="{A05B8495-B853-7140-8E45-95FF7DBEF2C1}" destId="{3B9D72DC-3743-9C4F-B60F-71EC622A3A8D}" srcOrd="0" destOrd="0" parTransId="{D1DCAE24-57CD-3146-9E67-2E2F7E94D127}" sibTransId="{BF9EED07-3C4E-CE44-AFD7-FC72B05793CF}"/>
    <dgm:cxn modelId="{A1BD48D1-B093-BC46-97BA-9BAF7C275897}" type="presOf" srcId="{8ED0CC43-AF26-0D46-B6CF-C1CA02153B5D}" destId="{25BEF6FB-0B8E-0F42-AF39-7DE450984E86}" srcOrd="0" destOrd="1" presId="urn:microsoft.com/office/officeart/2005/8/layout/target3"/>
    <dgm:cxn modelId="{1AFAF201-C1AD-7E41-8A36-FCE4D6FB4711}" srcId="{4E9388CF-41A3-6F44-961B-38359ED566CC}" destId="{A05B8495-B853-7140-8E45-95FF7DBEF2C1}" srcOrd="1" destOrd="0" parTransId="{9B5D29C2-8D9E-9A49-9682-193448D52A6F}" sibTransId="{3B4925A6-2509-5542-AA53-352AEE34001C}"/>
    <dgm:cxn modelId="{17B23B48-A694-AE45-9358-7C22BE0A9BBC}" type="presOf" srcId="{E2F4BA6B-F0E3-B247-AD10-82C6F44C43B8}" destId="{CE585146-9B42-9441-AD77-E9E70C91F9DA}" srcOrd="0" destOrd="0" presId="urn:microsoft.com/office/officeart/2005/8/layout/target3"/>
    <dgm:cxn modelId="{9C493986-BB56-4D45-8E91-EAD46F3B0A57}" srcId="{A05B8495-B853-7140-8E45-95FF7DBEF2C1}" destId="{8ED0CC43-AF26-0D46-B6CF-C1CA02153B5D}" srcOrd="1" destOrd="0" parTransId="{F421DDE4-9E77-CF44-B939-8C0FFE187D55}" sibTransId="{C2721555-A077-7B40-ABE4-A4A74ED41AF1}"/>
    <dgm:cxn modelId="{FC0C6F89-A53D-B748-A0FD-91E7EC256F58}" srcId="{4E9388CF-41A3-6F44-961B-38359ED566CC}" destId="{2B40775A-8AAF-0F4F-AF3E-94AFFFC36B0B}" srcOrd="0" destOrd="0" parTransId="{6EDB5612-7B1B-2140-A5DA-8994E571D192}" sibTransId="{C70322B7-C340-5D43-84EB-CEB8E4023EC9}"/>
    <dgm:cxn modelId="{FE8904AB-54B7-AF4B-924D-79EBAC315EBB}" type="presOf" srcId="{3B9D72DC-3743-9C4F-B60F-71EC622A3A8D}" destId="{25BEF6FB-0B8E-0F42-AF39-7DE450984E86}" srcOrd="0" destOrd="0" presId="urn:microsoft.com/office/officeart/2005/8/layout/target3"/>
    <dgm:cxn modelId="{455C6E1E-3AB9-1940-87C1-41E807986FFC}" srcId="{2B40775A-8AAF-0F4F-AF3E-94AFFFC36B0B}" destId="{E2F4BA6B-F0E3-B247-AD10-82C6F44C43B8}" srcOrd="0" destOrd="0" parTransId="{F1332465-9F70-5A4F-BC9F-7CDC3DAB5D6F}" sibTransId="{3D49F06F-461E-4E4C-BCB3-04A4E17A53F9}"/>
    <dgm:cxn modelId="{266DB74C-8D95-6D49-8741-9260CC2673CE}" srcId="{CA3D6B88-AF01-484C-98C4-F4AF11F1C5AA}" destId="{FA3D9A23-BA31-E240-8180-CACF0F02A8B1}" srcOrd="1" destOrd="0" parTransId="{E463E6C9-2074-0C44-84E1-525F77230CD3}" sibTransId="{6C1C5E41-0FDC-CF4C-B0A1-2B8496FBE6AF}"/>
    <dgm:cxn modelId="{872B1CCD-7BC6-CA45-9F25-79005E6D6C38}" type="presOf" srcId="{2B40775A-8AAF-0F4F-AF3E-94AFFFC36B0B}" destId="{7924347D-317F-3246-A51C-BD7A4FF25013}" srcOrd="1" destOrd="0" presId="urn:microsoft.com/office/officeart/2005/8/layout/target3"/>
    <dgm:cxn modelId="{FE12766A-EAE1-764C-8D01-A4B6849708D9}" type="presOf" srcId="{CA3D6B88-AF01-484C-98C4-F4AF11F1C5AA}" destId="{11776659-42A5-E14C-96B6-3B43EED6AB4D}" srcOrd="1" destOrd="0" presId="urn:microsoft.com/office/officeart/2005/8/layout/target3"/>
    <dgm:cxn modelId="{22D89E56-E97E-8E40-9066-6EC31FCA9DF6}" type="presOf" srcId="{A05B8495-B853-7140-8E45-95FF7DBEF2C1}" destId="{827CE1F7-5E06-9445-B4A0-450BBEA5C2AE}" srcOrd="0" destOrd="0" presId="urn:microsoft.com/office/officeart/2005/8/layout/target3"/>
    <dgm:cxn modelId="{F3BFDFE1-AB38-2A49-8957-E70272845F0B}" srcId="{A05B8495-B853-7140-8E45-95FF7DBEF2C1}" destId="{EDB7D317-CBC4-6C44-B96B-1369EA66BA5B}" srcOrd="2" destOrd="0" parTransId="{6F7FC460-52D2-0441-8629-B269FE618CF2}" sibTransId="{2E9457B8-1BC2-C541-9985-64C6C108146F}"/>
    <dgm:cxn modelId="{4540D739-5DAF-F046-8DCC-0E2A83299549}" type="presOf" srcId="{FA3D9A23-BA31-E240-8180-CACF0F02A8B1}" destId="{A4B8274D-93C1-1A4D-9CC5-6130420609BF}" srcOrd="0" destOrd="1" presId="urn:microsoft.com/office/officeart/2005/8/layout/target3"/>
    <dgm:cxn modelId="{2DC66761-4CE5-604A-8643-7B24E42C3C15}" srcId="{2B40775A-8AAF-0F4F-AF3E-94AFFFC36B0B}" destId="{374731FF-1D45-4248-8AB9-30514139E3B9}" srcOrd="1" destOrd="0" parTransId="{E85C84B2-04E4-C048-842E-A9025A6E4278}" sibTransId="{AE626E6A-EDFD-EB47-9ADC-2CDA9D51BDFD}"/>
    <dgm:cxn modelId="{996F76B3-D51D-0D46-A86C-37BDEEC0B892}" type="presOf" srcId="{CA3D6B88-AF01-484C-98C4-F4AF11F1C5AA}" destId="{86AE6326-86FF-874E-8EC9-385EE4C0FFFD}" srcOrd="0" destOrd="0" presId="urn:microsoft.com/office/officeart/2005/8/layout/target3"/>
    <dgm:cxn modelId="{997588C0-8032-DB45-9511-7DD862272D6F}" srcId="{4E9388CF-41A3-6F44-961B-38359ED566CC}" destId="{CA3D6B88-AF01-484C-98C4-F4AF11F1C5AA}" srcOrd="2" destOrd="0" parTransId="{6E05DD6A-DA6C-8A45-8C5D-7AC90E88A170}" sibTransId="{8F3D81FE-98E2-E142-8066-B4A93A381F78}"/>
    <dgm:cxn modelId="{F59A61E6-7FD4-3049-AA30-E91BFE4524B0}" type="presOf" srcId="{A05B8495-B853-7140-8E45-95FF7DBEF2C1}" destId="{01A02A9F-6CCC-0742-936E-336170627AF3}" srcOrd="1" destOrd="0" presId="urn:microsoft.com/office/officeart/2005/8/layout/target3"/>
    <dgm:cxn modelId="{9518B618-47CA-DE49-889A-4FFE4D2FE435}" type="presOf" srcId="{374731FF-1D45-4248-8AB9-30514139E3B9}" destId="{CE585146-9B42-9441-AD77-E9E70C91F9DA}" srcOrd="0" destOrd="1" presId="urn:microsoft.com/office/officeart/2005/8/layout/target3"/>
    <dgm:cxn modelId="{0E79371A-0FB6-B640-8DEF-E0707A8AA24A}" type="presOf" srcId="{8E777EA9-EF0A-2447-8DF6-6281F6CEC885}" destId="{A4B8274D-93C1-1A4D-9CC5-6130420609BF}" srcOrd="0" destOrd="0" presId="urn:microsoft.com/office/officeart/2005/8/layout/target3"/>
    <dgm:cxn modelId="{2C49EB5B-7C21-204A-8B6D-5D5A8706B9DE}" type="presOf" srcId="{4E9388CF-41A3-6F44-961B-38359ED566CC}" destId="{1C9E176D-DEE5-AC4E-BDB8-3B8887229FB4}" srcOrd="0" destOrd="0" presId="urn:microsoft.com/office/officeart/2005/8/layout/target3"/>
    <dgm:cxn modelId="{64CC54EB-6F14-7C45-9CF1-E6AD49FDE2D4}" type="presOf" srcId="{2B40775A-8AAF-0F4F-AF3E-94AFFFC36B0B}" destId="{716C4B47-FE68-7A47-8E2B-B9AFFCBEB6C6}" srcOrd="0" destOrd="0" presId="urn:microsoft.com/office/officeart/2005/8/layout/target3"/>
    <dgm:cxn modelId="{378B4060-9095-8B40-83B4-667FE3611849}" type="presOf" srcId="{EDB7D317-CBC4-6C44-B96B-1369EA66BA5B}" destId="{25BEF6FB-0B8E-0F42-AF39-7DE450984E86}" srcOrd="0" destOrd="2" presId="urn:microsoft.com/office/officeart/2005/8/layout/target3"/>
    <dgm:cxn modelId="{33B606EA-C333-D844-AF9A-9B675BECB3CB}" type="presParOf" srcId="{1C9E176D-DEE5-AC4E-BDB8-3B8887229FB4}" destId="{4B6285DD-C635-654B-91B6-E8B823C703F7}" srcOrd="0" destOrd="0" presId="urn:microsoft.com/office/officeart/2005/8/layout/target3"/>
    <dgm:cxn modelId="{CF1BDE33-E036-3B40-BEFF-066385C51A4F}" type="presParOf" srcId="{1C9E176D-DEE5-AC4E-BDB8-3B8887229FB4}" destId="{67F33EE6-C3F7-4344-BCE6-D320A3B920AA}" srcOrd="1" destOrd="0" presId="urn:microsoft.com/office/officeart/2005/8/layout/target3"/>
    <dgm:cxn modelId="{2FF54CD9-E684-B440-ACB4-257F7525C3BB}" type="presParOf" srcId="{1C9E176D-DEE5-AC4E-BDB8-3B8887229FB4}" destId="{716C4B47-FE68-7A47-8E2B-B9AFFCBEB6C6}" srcOrd="2" destOrd="0" presId="urn:microsoft.com/office/officeart/2005/8/layout/target3"/>
    <dgm:cxn modelId="{B0487371-8733-8B4F-9339-F6235089B621}" type="presParOf" srcId="{1C9E176D-DEE5-AC4E-BDB8-3B8887229FB4}" destId="{69882492-1292-9847-A7B1-6E3F9066EBA6}" srcOrd="3" destOrd="0" presId="urn:microsoft.com/office/officeart/2005/8/layout/target3"/>
    <dgm:cxn modelId="{36F44ECB-BFAB-1B4A-A5CB-ABB1ECE02C90}" type="presParOf" srcId="{1C9E176D-DEE5-AC4E-BDB8-3B8887229FB4}" destId="{5C065000-61AC-B74B-9F23-E91657709389}" srcOrd="4" destOrd="0" presId="urn:microsoft.com/office/officeart/2005/8/layout/target3"/>
    <dgm:cxn modelId="{3BD547FA-50E7-C045-878F-6FE20065F638}" type="presParOf" srcId="{1C9E176D-DEE5-AC4E-BDB8-3B8887229FB4}" destId="{827CE1F7-5E06-9445-B4A0-450BBEA5C2AE}" srcOrd="5" destOrd="0" presId="urn:microsoft.com/office/officeart/2005/8/layout/target3"/>
    <dgm:cxn modelId="{B21AB455-133C-6D45-BED4-5C2503CFAC69}" type="presParOf" srcId="{1C9E176D-DEE5-AC4E-BDB8-3B8887229FB4}" destId="{4415EA89-23AA-B146-8579-4781D2111171}" srcOrd="6" destOrd="0" presId="urn:microsoft.com/office/officeart/2005/8/layout/target3"/>
    <dgm:cxn modelId="{5467AD33-2410-584A-B77C-AFDF4B4994D0}" type="presParOf" srcId="{1C9E176D-DEE5-AC4E-BDB8-3B8887229FB4}" destId="{E34E2952-E6AC-394D-B9AF-3B22DC73E062}" srcOrd="7" destOrd="0" presId="urn:microsoft.com/office/officeart/2005/8/layout/target3"/>
    <dgm:cxn modelId="{5093206D-72EB-6B49-90C2-B7BC05A31981}" type="presParOf" srcId="{1C9E176D-DEE5-AC4E-BDB8-3B8887229FB4}" destId="{86AE6326-86FF-874E-8EC9-385EE4C0FFFD}" srcOrd="8" destOrd="0" presId="urn:microsoft.com/office/officeart/2005/8/layout/target3"/>
    <dgm:cxn modelId="{E36D0276-75F6-4C49-A03F-97D41327CEF7}" type="presParOf" srcId="{1C9E176D-DEE5-AC4E-BDB8-3B8887229FB4}" destId="{7924347D-317F-3246-A51C-BD7A4FF25013}" srcOrd="9" destOrd="0" presId="urn:microsoft.com/office/officeart/2005/8/layout/target3"/>
    <dgm:cxn modelId="{A6E92464-352D-574A-B7F7-A5DA6EDE9AE6}" type="presParOf" srcId="{1C9E176D-DEE5-AC4E-BDB8-3B8887229FB4}" destId="{CE585146-9B42-9441-AD77-E9E70C91F9DA}" srcOrd="10" destOrd="0" presId="urn:microsoft.com/office/officeart/2005/8/layout/target3"/>
    <dgm:cxn modelId="{2A5E54E8-EC00-2B47-934B-B7D91015D519}" type="presParOf" srcId="{1C9E176D-DEE5-AC4E-BDB8-3B8887229FB4}" destId="{01A02A9F-6CCC-0742-936E-336170627AF3}" srcOrd="11" destOrd="0" presId="urn:microsoft.com/office/officeart/2005/8/layout/target3"/>
    <dgm:cxn modelId="{C56E1A15-D255-0E4E-8C1E-DA951574CE54}" type="presParOf" srcId="{1C9E176D-DEE5-AC4E-BDB8-3B8887229FB4}" destId="{25BEF6FB-0B8E-0F42-AF39-7DE450984E86}" srcOrd="12" destOrd="0" presId="urn:microsoft.com/office/officeart/2005/8/layout/target3"/>
    <dgm:cxn modelId="{20795FBC-0058-C24E-9099-09B80D31E377}" type="presParOf" srcId="{1C9E176D-DEE5-AC4E-BDB8-3B8887229FB4}" destId="{11776659-42A5-E14C-96B6-3B43EED6AB4D}" srcOrd="13" destOrd="0" presId="urn:microsoft.com/office/officeart/2005/8/layout/target3"/>
    <dgm:cxn modelId="{6302049D-0337-E94B-A212-948C3446717B}" type="presParOf" srcId="{1C9E176D-DEE5-AC4E-BDB8-3B8887229FB4}" destId="{A4B8274D-93C1-1A4D-9CC5-6130420609BF}" srcOrd="14"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3AE85E-57B2-4E69-BCC1-DD78F1993308}" type="doc">
      <dgm:prSet loTypeId="urn:microsoft.com/office/officeart/2005/8/layout/matrix1" loCatId="relationship" qsTypeId="urn:microsoft.com/office/officeart/2005/8/quickstyle/simple1" qsCatId="simple" csTypeId="urn:microsoft.com/office/officeart/2005/8/colors/accent1_4" csCatId="accent1" phldr="1"/>
      <dgm:spPr/>
    </dgm:pt>
    <dgm:pt modelId="{D3900E54-7F97-48BA-ADBC-E03695C5F42A}">
      <dgm:prSet phldrT="[Text]"/>
      <dgm:spPr>
        <a:solidFill>
          <a:srgbClr val="FF6600"/>
        </a:solidFill>
      </dgm:spPr>
      <dgm:t>
        <a:bodyPr/>
        <a:lstStyle/>
        <a:p>
          <a:r>
            <a:rPr lang="en-GB" dirty="0" smtClean="0">
              <a:solidFill>
                <a:srgbClr val="000000"/>
              </a:solidFill>
            </a:rPr>
            <a:t>Make capacity development support to a country led process</a:t>
          </a:r>
          <a:endParaRPr lang="en-GB" dirty="0">
            <a:solidFill>
              <a:srgbClr val="000000"/>
            </a:solidFill>
          </a:endParaRPr>
        </a:p>
      </dgm:t>
    </dgm:pt>
    <dgm:pt modelId="{03AB7929-AC51-4413-8330-5C9D2D348E92}" type="parTrans" cxnId="{1E6F5851-1D55-475C-B231-DC0BDF7C21D3}">
      <dgm:prSet/>
      <dgm:spPr/>
      <dgm:t>
        <a:bodyPr/>
        <a:lstStyle/>
        <a:p>
          <a:endParaRPr lang="en-GB"/>
        </a:p>
      </dgm:t>
    </dgm:pt>
    <dgm:pt modelId="{8B5E53FB-EE0C-48E6-AB3E-D04D7659CEE0}" type="sibTrans" cxnId="{1E6F5851-1D55-475C-B231-DC0BDF7C21D3}">
      <dgm:prSet/>
      <dgm:spPr/>
      <dgm:t>
        <a:bodyPr/>
        <a:lstStyle/>
        <a:p>
          <a:endParaRPr lang="en-GB"/>
        </a:p>
      </dgm:t>
    </dgm:pt>
    <dgm:pt modelId="{96413AB6-3571-4C1F-BAD7-47FFA8B0DDCD}">
      <dgm:prSet phldrT="[Text]"/>
      <dgm:spPr>
        <a:solidFill>
          <a:srgbClr val="FFFF00"/>
        </a:solidFill>
      </dgm:spPr>
      <dgm:t>
        <a:bodyPr/>
        <a:lstStyle/>
        <a:p>
          <a:r>
            <a:rPr lang="en-GB" dirty="0" smtClean="0">
              <a:solidFill>
                <a:srgbClr val="000000"/>
              </a:solidFill>
            </a:rPr>
            <a:t>Make existing capacities the strategic starting point</a:t>
          </a:r>
          <a:endParaRPr lang="en-GB" dirty="0"/>
        </a:p>
      </dgm:t>
    </dgm:pt>
    <dgm:pt modelId="{ED1E2111-76F0-4550-9484-6F463141AD82}" type="parTrans" cxnId="{E094470C-B1AC-478E-8CA7-49BBFF4191C5}">
      <dgm:prSet/>
      <dgm:spPr/>
      <dgm:t>
        <a:bodyPr/>
        <a:lstStyle/>
        <a:p>
          <a:endParaRPr lang="en-GB"/>
        </a:p>
      </dgm:t>
    </dgm:pt>
    <dgm:pt modelId="{EE28274A-AE6A-4064-A25B-F178B237975B}" type="sibTrans" cxnId="{E094470C-B1AC-478E-8CA7-49BBFF4191C5}">
      <dgm:prSet/>
      <dgm:spPr/>
      <dgm:t>
        <a:bodyPr/>
        <a:lstStyle/>
        <a:p>
          <a:endParaRPr lang="en-GB"/>
        </a:p>
      </dgm:t>
    </dgm:pt>
    <dgm:pt modelId="{07C80B13-1A8E-4D38-A10F-6AAC9FEB55C1}">
      <dgm:prSet phldrT="[Text]"/>
      <dgm:spPr>
        <a:solidFill>
          <a:srgbClr val="99CCFF"/>
        </a:solidFill>
      </dgm:spPr>
      <dgm:t>
        <a:bodyPr/>
        <a:lstStyle/>
        <a:p>
          <a:r>
            <a:rPr lang="en-GB" dirty="0" smtClean="0">
              <a:solidFill>
                <a:srgbClr val="000000"/>
              </a:solidFill>
            </a:rPr>
            <a:t>Be realistic (and innovative) about support options</a:t>
          </a:r>
          <a:endParaRPr lang="en-GB" dirty="0">
            <a:solidFill>
              <a:srgbClr val="000000"/>
            </a:solidFill>
          </a:endParaRPr>
        </a:p>
      </dgm:t>
    </dgm:pt>
    <dgm:pt modelId="{73C5BF95-573D-4173-8045-5F7192B2F086}" type="parTrans" cxnId="{FB114E59-C966-4CC4-80D7-05B68AD795CB}">
      <dgm:prSet/>
      <dgm:spPr/>
      <dgm:t>
        <a:bodyPr/>
        <a:lstStyle/>
        <a:p>
          <a:endParaRPr lang="en-GB"/>
        </a:p>
      </dgm:t>
    </dgm:pt>
    <dgm:pt modelId="{591925BA-3113-470D-A862-DE1C845A34C0}" type="sibTrans" cxnId="{FB114E59-C966-4CC4-80D7-05B68AD795CB}">
      <dgm:prSet/>
      <dgm:spPr/>
      <dgm:t>
        <a:bodyPr/>
        <a:lstStyle/>
        <a:p>
          <a:endParaRPr lang="en-GB"/>
        </a:p>
      </dgm:t>
    </dgm:pt>
    <dgm:pt modelId="{FB2B00BB-8F40-3047-980F-2C292F19BD4C}">
      <dgm:prSet phldrT="[Text]"/>
      <dgm:spPr/>
      <dgm:t>
        <a:bodyPr/>
        <a:lstStyle/>
        <a:p>
          <a:r>
            <a:rPr lang="en-GB" dirty="0" smtClean="0"/>
            <a:t>Challenges</a:t>
          </a:r>
          <a:endParaRPr lang="en-GB" dirty="0"/>
        </a:p>
      </dgm:t>
    </dgm:pt>
    <dgm:pt modelId="{3EC4D40E-C485-9C48-9688-46A6025BCB39}" type="parTrans" cxnId="{73050252-A14E-8543-BEBF-BD98BFB65634}">
      <dgm:prSet/>
      <dgm:spPr/>
      <dgm:t>
        <a:bodyPr/>
        <a:lstStyle/>
        <a:p>
          <a:endParaRPr lang="en-US"/>
        </a:p>
      </dgm:t>
    </dgm:pt>
    <dgm:pt modelId="{BCC60289-8E79-D54F-80CA-1F22706A9E56}" type="sibTrans" cxnId="{73050252-A14E-8543-BEBF-BD98BFB65634}">
      <dgm:prSet/>
      <dgm:spPr/>
      <dgm:t>
        <a:bodyPr/>
        <a:lstStyle/>
        <a:p>
          <a:endParaRPr lang="en-US"/>
        </a:p>
      </dgm:t>
    </dgm:pt>
    <dgm:pt modelId="{77377BFF-DC07-C940-8064-13C1C02BEEE0}">
      <dgm:prSet phldrT="[Text]"/>
      <dgm:spPr>
        <a:solidFill>
          <a:srgbClr val="FF6E71"/>
        </a:solidFill>
      </dgm:spPr>
      <dgm:t>
        <a:bodyPr/>
        <a:lstStyle/>
        <a:p>
          <a:r>
            <a:rPr lang="en-GB" dirty="0" smtClean="0">
              <a:solidFill>
                <a:srgbClr val="000000"/>
              </a:solidFill>
            </a:rPr>
            <a:t>Define and measure capacity results</a:t>
          </a:r>
          <a:endParaRPr lang="en-GB" dirty="0">
            <a:solidFill>
              <a:srgbClr val="000000"/>
            </a:solidFill>
          </a:endParaRPr>
        </a:p>
      </dgm:t>
    </dgm:pt>
    <dgm:pt modelId="{A60B8F74-3E0D-6E41-980C-3D052DFC02B8}" type="parTrans" cxnId="{ABEFED33-FCBB-B64E-8DDA-EA499F564140}">
      <dgm:prSet/>
      <dgm:spPr/>
      <dgm:t>
        <a:bodyPr/>
        <a:lstStyle/>
        <a:p>
          <a:endParaRPr lang="en-US"/>
        </a:p>
      </dgm:t>
    </dgm:pt>
    <dgm:pt modelId="{4D08CF88-BE54-A441-993F-E318CC91736F}" type="sibTrans" cxnId="{ABEFED33-FCBB-B64E-8DDA-EA499F564140}">
      <dgm:prSet/>
      <dgm:spPr/>
      <dgm:t>
        <a:bodyPr/>
        <a:lstStyle/>
        <a:p>
          <a:endParaRPr lang="en-US"/>
        </a:p>
      </dgm:t>
    </dgm:pt>
    <dgm:pt modelId="{B1D5D4AC-AF37-C549-9ECC-5999CDA6065B}" type="pres">
      <dgm:prSet presAssocID="{E93AE85E-57B2-4E69-BCC1-DD78F1993308}" presName="diagram" presStyleCnt="0">
        <dgm:presLayoutVars>
          <dgm:chMax val="1"/>
          <dgm:dir/>
          <dgm:animLvl val="ctr"/>
          <dgm:resizeHandles val="exact"/>
        </dgm:presLayoutVars>
      </dgm:prSet>
      <dgm:spPr/>
    </dgm:pt>
    <dgm:pt modelId="{FCA974CB-4778-544D-BF46-BC4D8E6B283D}" type="pres">
      <dgm:prSet presAssocID="{E93AE85E-57B2-4E69-BCC1-DD78F1993308}" presName="matrix" presStyleCnt="0"/>
      <dgm:spPr/>
    </dgm:pt>
    <dgm:pt modelId="{03424A22-E4F4-BB42-A693-2B5C173D05B3}" type="pres">
      <dgm:prSet presAssocID="{E93AE85E-57B2-4E69-BCC1-DD78F1993308}" presName="tile1" presStyleLbl="node1" presStyleIdx="0" presStyleCnt="4"/>
      <dgm:spPr/>
      <dgm:t>
        <a:bodyPr/>
        <a:lstStyle/>
        <a:p>
          <a:endParaRPr lang="en-US"/>
        </a:p>
      </dgm:t>
    </dgm:pt>
    <dgm:pt modelId="{E57B4C52-0EF8-234E-B04E-FF1A46921831}" type="pres">
      <dgm:prSet presAssocID="{E93AE85E-57B2-4E69-BCC1-DD78F1993308}" presName="tile1text" presStyleLbl="node1" presStyleIdx="0" presStyleCnt="4">
        <dgm:presLayoutVars>
          <dgm:chMax val="0"/>
          <dgm:chPref val="0"/>
          <dgm:bulletEnabled val="1"/>
        </dgm:presLayoutVars>
      </dgm:prSet>
      <dgm:spPr/>
      <dgm:t>
        <a:bodyPr/>
        <a:lstStyle/>
        <a:p>
          <a:endParaRPr lang="en-US"/>
        </a:p>
      </dgm:t>
    </dgm:pt>
    <dgm:pt modelId="{1A9DB0E1-1A35-6348-9D65-623CF094296A}" type="pres">
      <dgm:prSet presAssocID="{E93AE85E-57B2-4E69-BCC1-DD78F1993308}" presName="tile2" presStyleLbl="node1" presStyleIdx="1" presStyleCnt="4"/>
      <dgm:spPr/>
      <dgm:t>
        <a:bodyPr/>
        <a:lstStyle/>
        <a:p>
          <a:endParaRPr lang="en-US"/>
        </a:p>
      </dgm:t>
    </dgm:pt>
    <dgm:pt modelId="{FAF90ACC-FAD0-9E42-AC11-F789CA26845F}" type="pres">
      <dgm:prSet presAssocID="{E93AE85E-57B2-4E69-BCC1-DD78F1993308}" presName="tile2text" presStyleLbl="node1" presStyleIdx="1" presStyleCnt="4">
        <dgm:presLayoutVars>
          <dgm:chMax val="0"/>
          <dgm:chPref val="0"/>
          <dgm:bulletEnabled val="1"/>
        </dgm:presLayoutVars>
      </dgm:prSet>
      <dgm:spPr/>
      <dgm:t>
        <a:bodyPr/>
        <a:lstStyle/>
        <a:p>
          <a:endParaRPr lang="en-US"/>
        </a:p>
      </dgm:t>
    </dgm:pt>
    <dgm:pt modelId="{6A6175B6-DCA1-3A4B-BD22-7A1716722823}" type="pres">
      <dgm:prSet presAssocID="{E93AE85E-57B2-4E69-BCC1-DD78F1993308}" presName="tile3" presStyleLbl="node1" presStyleIdx="2" presStyleCnt="4"/>
      <dgm:spPr/>
      <dgm:t>
        <a:bodyPr/>
        <a:lstStyle/>
        <a:p>
          <a:endParaRPr lang="en-US"/>
        </a:p>
      </dgm:t>
    </dgm:pt>
    <dgm:pt modelId="{E5479CBC-994E-184B-90FE-A278C0E2AE60}" type="pres">
      <dgm:prSet presAssocID="{E93AE85E-57B2-4E69-BCC1-DD78F1993308}" presName="tile3text" presStyleLbl="node1" presStyleIdx="2" presStyleCnt="4">
        <dgm:presLayoutVars>
          <dgm:chMax val="0"/>
          <dgm:chPref val="0"/>
          <dgm:bulletEnabled val="1"/>
        </dgm:presLayoutVars>
      </dgm:prSet>
      <dgm:spPr/>
      <dgm:t>
        <a:bodyPr/>
        <a:lstStyle/>
        <a:p>
          <a:endParaRPr lang="en-US"/>
        </a:p>
      </dgm:t>
    </dgm:pt>
    <dgm:pt modelId="{BE8ABCD3-6D13-0140-98C1-4386BEEEE871}" type="pres">
      <dgm:prSet presAssocID="{E93AE85E-57B2-4E69-BCC1-DD78F1993308}" presName="tile4" presStyleLbl="node1" presStyleIdx="3" presStyleCnt="4"/>
      <dgm:spPr/>
      <dgm:t>
        <a:bodyPr/>
        <a:lstStyle/>
        <a:p>
          <a:endParaRPr lang="en-US"/>
        </a:p>
      </dgm:t>
    </dgm:pt>
    <dgm:pt modelId="{13D3A9EF-28B7-584C-82DD-8DFF93A4E915}" type="pres">
      <dgm:prSet presAssocID="{E93AE85E-57B2-4E69-BCC1-DD78F1993308}" presName="tile4text" presStyleLbl="node1" presStyleIdx="3" presStyleCnt="4">
        <dgm:presLayoutVars>
          <dgm:chMax val="0"/>
          <dgm:chPref val="0"/>
          <dgm:bulletEnabled val="1"/>
        </dgm:presLayoutVars>
      </dgm:prSet>
      <dgm:spPr/>
      <dgm:t>
        <a:bodyPr/>
        <a:lstStyle/>
        <a:p>
          <a:endParaRPr lang="en-US"/>
        </a:p>
      </dgm:t>
    </dgm:pt>
    <dgm:pt modelId="{6170072F-A6A2-3840-9E34-0EAB681162FB}" type="pres">
      <dgm:prSet presAssocID="{E93AE85E-57B2-4E69-BCC1-DD78F1993308}" presName="centerTile" presStyleLbl="fgShp" presStyleIdx="0" presStyleCnt="1">
        <dgm:presLayoutVars>
          <dgm:chMax val="0"/>
          <dgm:chPref val="0"/>
        </dgm:presLayoutVars>
      </dgm:prSet>
      <dgm:spPr/>
      <dgm:t>
        <a:bodyPr/>
        <a:lstStyle/>
        <a:p>
          <a:endParaRPr lang="en-US"/>
        </a:p>
      </dgm:t>
    </dgm:pt>
  </dgm:ptLst>
  <dgm:cxnLst>
    <dgm:cxn modelId="{E094470C-B1AC-478E-8CA7-49BBFF4191C5}" srcId="{FB2B00BB-8F40-3047-980F-2C292F19BD4C}" destId="{96413AB6-3571-4C1F-BAD7-47FFA8B0DDCD}" srcOrd="1" destOrd="0" parTransId="{ED1E2111-76F0-4550-9484-6F463141AD82}" sibTransId="{EE28274A-AE6A-4064-A25B-F178B237975B}"/>
    <dgm:cxn modelId="{34200B93-6B98-0046-9B56-080A5CB01B4B}" type="presOf" srcId="{FB2B00BB-8F40-3047-980F-2C292F19BD4C}" destId="{6170072F-A6A2-3840-9E34-0EAB681162FB}" srcOrd="0" destOrd="0" presId="urn:microsoft.com/office/officeart/2005/8/layout/matrix1"/>
    <dgm:cxn modelId="{407D7A5E-AF25-1F43-AA1F-2228A7BA20FD}" type="presOf" srcId="{77377BFF-DC07-C940-8064-13C1C02BEEE0}" destId="{BE8ABCD3-6D13-0140-98C1-4386BEEEE871}" srcOrd="0" destOrd="0" presId="urn:microsoft.com/office/officeart/2005/8/layout/matrix1"/>
    <dgm:cxn modelId="{FB114E59-C966-4CC4-80D7-05B68AD795CB}" srcId="{FB2B00BB-8F40-3047-980F-2C292F19BD4C}" destId="{07C80B13-1A8E-4D38-A10F-6AAC9FEB55C1}" srcOrd="2" destOrd="0" parTransId="{73C5BF95-573D-4173-8045-5F7192B2F086}" sibTransId="{591925BA-3113-470D-A862-DE1C845A34C0}"/>
    <dgm:cxn modelId="{347FEBDC-DB9A-F44B-BDAB-4F9A84D467D3}" type="presOf" srcId="{D3900E54-7F97-48BA-ADBC-E03695C5F42A}" destId="{03424A22-E4F4-BB42-A693-2B5C173D05B3}" srcOrd="0" destOrd="0" presId="urn:microsoft.com/office/officeart/2005/8/layout/matrix1"/>
    <dgm:cxn modelId="{A1F60118-E0FE-2E41-9248-3EEE36427EE6}" type="presOf" srcId="{07C80B13-1A8E-4D38-A10F-6AAC9FEB55C1}" destId="{E5479CBC-994E-184B-90FE-A278C0E2AE60}" srcOrd="1" destOrd="0" presId="urn:microsoft.com/office/officeart/2005/8/layout/matrix1"/>
    <dgm:cxn modelId="{1E6F5851-1D55-475C-B231-DC0BDF7C21D3}" srcId="{FB2B00BB-8F40-3047-980F-2C292F19BD4C}" destId="{D3900E54-7F97-48BA-ADBC-E03695C5F42A}" srcOrd="0" destOrd="0" parTransId="{03AB7929-AC51-4413-8330-5C9D2D348E92}" sibTransId="{8B5E53FB-EE0C-48E6-AB3E-D04D7659CEE0}"/>
    <dgm:cxn modelId="{FBF3E6E5-EEB6-804A-9754-ED4C3116A684}" type="presOf" srcId="{96413AB6-3571-4C1F-BAD7-47FFA8B0DDCD}" destId="{1A9DB0E1-1A35-6348-9D65-623CF094296A}" srcOrd="0" destOrd="0" presId="urn:microsoft.com/office/officeart/2005/8/layout/matrix1"/>
    <dgm:cxn modelId="{6CB412A1-CEDE-004C-BF23-477A16F5DD4D}" type="presOf" srcId="{E93AE85E-57B2-4E69-BCC1-DD78F1993308}" destId="{B1D5D4AC-AF37-C549-9ECC-5999CDA6065B}" srcOrd="0" destOrd="0" presId="urn:microsoft.com/office/officeart/2005/8/layout/matrix1"/>
    <dgm:cxn modelId="{ABEFED33-FCBB-B64E-8DDA-EA499F564140}" srcId="{FB2B00BB-8F40-3047-980F-2C292F19BD4C}" destId="{77377BFF-DC07-C940-8064-13C1C02BEEE0}" srcOrd="3" destOrd="0" parTransId="{A60B8F74-3E0D-6E41-980C-3D052DFC02B8}" sibTransId="{4D08CF88-BE54-A441-993F-E318CC91736F}"/>
    <dgm:cxn modelId="{100CF57E-F3BD-DF45-8354-E1701A1E5390}" type="presOf" srcId="{07C80B13-1A8E-4D38-A10F-6AAC9FEB55C1}" destId="{6A6175B6-DCA1-3A4B-BD22-7A1716722823}" srcOrd="0" destOrd="0" presId="urn:microsoft.com/office/officeart/2005/8/layout/matrix1"/>
    <dgm:cxn modelId="{C481FB4E-4C45-CE48-BB22-6A2151B5044A}" type="presOf" srcId="{77377BFF-DC07-C940-8064-13C1C02BEEE0}" destId="{13D3A9EF-28B7-584C-82DD-8DFF93A4E915}" srcOrd="1" destOrd="0" presId="urn:microsoft.com/office/officeart/2005/8/layout/matrix1"/>
    <dgm:cxn modelId="{AA677D6E-3E73-3B44-8D9E-E459B1C8A3AE}" type="presOf" srcId="{D3900E54-7F97-48BA-ADBC-E03695C5F42A}" destId="{E57B4C52-0EF8-234E-B04E-FF1A46921831}" srcOrd="1" destOrd="0" presId="urn:microsoft.com/office/officeart/2005/8/layout/matrix1"/>
    <dgm:cxn modelId="{7DB01D58-4761-9940-938F-5B0CDAB1F039}" type="presOf" srcId="{96413AB6-3571-4C1F-BAD7-47FFA8B0DDCD}" destId="{FAF90ACC-FAD0-9E42-AC11-F789CA26845F}" srcOrd="1" destOrd="0" presId="urn:microsoft.com/office/officeart/2005/8/layout/matrix1"/>
    <dgm:cxn modelId="{73050252-A14E-8543-BEBF-BD98BFB65634}" srcId="{E93AE85E-57B2-4E69-BCC1-DD78F1993308}" destId="{FB2B00BB-8F40-3047-980F-2C292F19BD4C}" srcOrd="0" destOrd="0" parTransId="{3EC4D40E-C485-9C48-9688-46A6025BCB39}" sibTransId="{BCC60289-8E79-D54F-80CA-1F22706A9E56}"/>
    <dgm:cxn modelId="{0A425703-F1D1-A64D-84C3-1E1FD5D445F2}" type="presParOf" srcId="{B1D5D4AC-AF37-C549-9ECC-5999CDA6065B}" destId="{FCA974CB-4778-544D-BF46-BC4D8E6B283D}" srcOrd="0" destOrd="0" presId="urn:microsoft.com/office/officeart/2005/8/layout/matrix1"/>
    <dgm:cxn modelId="{4E174D94-4A0B-6843-8339-5C33D0671218}" type="presParOf" srcId="{FCA974CB-4778-544D-BF46-BC4D8E6B283D}" destId="{03424A22-E4F4-BB42-A693-2B5C173D05B3}" srcOrd="0" destOrd="0" presId="urn:microsoft.com/office/officeart/2005/8/layout/matrix1"/>
    <dgm:cxn modelId="{88E11808-6AE7-3F4F-ABCE-8F2262E11672}" type="presParOf" srcId="{FCA974CB-4778-544D-BF46-BC4D8E6B283D}" destId="{E57B4C52-0EF8-234E-B04E-FF1A46921831}" srcOrd="1" destOrd="0" presId="urn:microsoft.com/office/officeart/2005/8/layout/matrix1"/>
    <dgm:cxn modelId="{7090EEAC-85E5-8140-B5FC-FEE94075BF2A}" type="presParOf" srcId="{FCA974CB-4778-544D-BF46-BC4D8E6B283D}" destId="{1A9DB0E1-1A35-6348-9D65-623CF094296A}" srcOrd="2" destOrd="0" presId="urn:microsoft.com/office/officeart/2005/8/layout/matrix1"/>
    <dgm:cxn modelId="{661A44F1-A46F-2F4B-91E7-1473DDE7F8E7}" type="presParOf" srcId="{FCA974CB-4778-544D-BF46-BC4D8E6B283D}" destId="{FAF90ACC-FAD0-9E42-AC11-F789CA26845F}" srcOrd="3" destOrd="0" presId="urn:microsoft.com/office/officeart/2005/8/layout/matrix1"/>
    <dgm:cxn modelId="{C5AECC97-ED00-1D42-BFCC-1AA0D73BA456}" type="presParOf" srcId="{FCA974CB-4778-544D-BF46-BC4D8E6B283D}" destId="{6A6175B6-DCA1-3A4B-BD22-7A1716722823}" srcOrd="4" destOrd="0" presId="urn:microsoft.com/office/officeart/2005/8/layout/matrix1"/>
    <dgm:cxn modelId="{13CE064A-65EB-E948-8D5A-0DB89B2DB629}" type="presParOf" srcId="{FCA974CB-4778-544D-BF46-BC4D8E6B283D}" destId="{E5479CBC-994E-184B-90FE-A278C0E2AE60}" srcOrd="5" destOrd="0" presId="urn:microsoft.com/office/officeart/2005/8/layout/matrix1"/>
    <dgm:cxn modelId="{3474A758-15B7-B541-BD44-ED12629EE19F}" type="presParOf" srcId="{FCA974CB-4778-544D-BF46-BC4D8E6B283D}" destId="{BE8ABCD3-6D13-0140-98C1-4386BEEEE871}" srcOrd="6" destOrd="0" presId="urn:microsoft.com/office/officeart/2005/8/layout/matrix1"/>
    <dgm:cxn modelId="{002E2923-7B07-1D44-B9CD-FC1E0DBEB32F}" type="presParOf" srcId="{FCA974CB-4778-544D-BF46-BC4D8E6B283D}" destId="{13D3A9EF-28B7-584C-82DD-8DFF93A4E915}" srcOrd="7" destOrd="0" presId="urn:microsoft.com/office/officeart/2005/8/layout/matrix1"/>
    <dgm:cxn modelId="{A6EFE2A8-7AE9-3440-8917-E37796F63659}" type="presParOf" srcId="{B1D5D4AC-AF37-C549-9ECC-5999CDA6065B}" destId="{6170072F-A6A2-3840-9E34-0EAB681162F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DE35DC-FCFC-0E46-B780-71F6D3139989}" type="datetimeFigureOut">
              <a:rPr lang="en-US" smtClean="0"/>
              <a:t>5/20/2015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F292019-1642-A84A-B0F5-501BB77F4EF0}" type="slidenum">
              <a:rPr lang="en-US" smtClean="0"/>
              <a:t>‹#›</a:t>
            </a:fld>
            <a:endParaRPr lang="en-US"/>
          </a:p>
        </p:txBody>
      </p:sp>
    </p:spTree>
    <p:extLst>
      <p:ext uri="{BB962C8B-B14F-4D97-AF65-F5344CB8AC3E}">
        <p14:creationId xmlns:p14="http://schemas.microsoft.com/office/powerpoint/2010/main" val="1054647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9D0B00-ABF3-E743-BB16-B51AA2DCBA07}" type="datetimeFigureOut">
              <a:rPr lang="en-US" smtClean="0"/>
              <a:t>5/20/2015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B61BA-BC8E-9343-8767-AC4364421968}" type="slidenum">
              <a:rPr lang="en-US" smtClean="0"/>
              <a:t>‹#›</a:t>
            </a:fld>
            <a:endParaRPr lang="en-US"/>
          </a:p>
        </p:txBody>
      </p:sp>
    </p:spTree>
    <p:extLst>
      <p:ext uri="{BB962C8B-B14F-4D97-AF65-F5344CB8AC3E}">
        <p14:creationId xmlns:p14="http://schemas.microsoft.com/office/powerpoint/2010/main" val="4838051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lnSpc>
                <a:spcPct val="90000"/>
              </a:lnSpc>
            </a:pPr>
            <a:endParaRPr lang="en-GB" sz="1000" dirty="0"/>
          </a:p>
          <a:p>
            <a:pPr>
              <a:lnSpc>
                <a:spcPct val="90000"/>
              </a:lnSpc>
            </a:pPr>
            <a:endParaRPr lang="en-GB" sz="1000" dirty="0"/>
          </a:p>
          <a:p>
            <a:pPr>
              <a:lnSpc>
                <a:spcPct val="90000"/>
              </a:lnSpc>
            </a:pPr>
            <a:endParaRPr lang="en-GB" sz="1000" dirty="0"/>
          </a:p>
          <a:p>
            <a:pPr>
              <a:lnSpc>
                <a:spcPct val="90000"/>
              </a:lnSpc>
            </a:pPr>
            <a:r>
              <a:rPr lang="en-GB" sz="1000" dirty="0"/>
              <a:t> </a:t>
            </a:r>
          </a:p>
          <a:p>
            <a:pPr>
              <a:lnSpc>
                <a:spcPct val="90000"/>
              </a:lnSpc>
            </a:pPr>
            <a:endParaRPr lang="en-US" sz="1000" dirty="0"/>
          </a:p>
        </p:txBody>
      </p:sp>
      <p:sp>
        <p:nvSpPr>
          <p:cNvPr id="225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4B7DCDF7-FC72-9A48-8141-7C9DA9795F71}" type="slidenum">
              <a:rPr lang="en-GB">
                <a:solidFill>
                  <a:schemeClr val="tx1"/>
                </a:solidFill>
                <a:latin typeface="Arial" charset="0"/>
              </a:rPr>
              <a:pPr eaLnBrk="1" hangingPunct="1"/>
              <a:t>3</a:t>
            </a:fld>
            <a:endParaRPr lang="en-GB">
              <a:solidFill>
                <a:schemeClr val="tx1"/>
              </a:solidFill>
              <a:latin typeface="Arial" charset="0"/>
            </a:endParaRPr>
          </a:p>
        </p:txBody>
      </p:sp>
    </p:spTree>
    <p:extLst>
      <p:ext uri="{BB962C8B-B14F-4D97-AF65-F5344CB8AC3E}">
        <p14:creationId xmlns:p14="http://schemas.microsoft.com/office/powerpoint/2010/main" val="475249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CD</a:t>
            </a:r>
            <a:r>
              <a:rPr lang="en-US" baseline="0" dirty="0" smtClean="0"/>
              <a:t> is a partner responsibility and reflected under ‘CD processes’</a:t>
            </a:r>
            <a:endParaRPr lang="en-US" dirty="0"/>
          </a:p>
        </p:txBody>
      </p:sp>
      <p:sp>
        <p:nvSpPr>
          <p:cNvPr id="450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9BA85158-0037-A54C-AB8F-E93000CC39EF}" type="slidenum">
              <a:rPr lang="en-GB">
                <a:solidFill>
                  <a:prstClr val="black"/>
                </a:solidFill>
                <a:latin typeface="Arial" charset="0"/>
              </a:rPr>
              <a:pPr eaLnBrk="1" hangingPunct="1"/>
              <a:t>13</a:t>
            </a:fld>
            <a:endParaRPr lang="en-GB">
              <a:solidFill>
                <a:prstClr val="black"/>
              </a:solidFill>
              <a:latin typeface="Arial" charset="0"/>
            </a:endParaRPr>
          </a:p>
        </p:txBody>
      </p:sp>
    </p:spTree>
    <p:extLst>
      <p:ext uri="{BB962C8B-B14F-4D97-AF65-F5344CB8AC3E}">
        <p14:creationId xmlns:p14="http://schemas.microsoft.com/office/powerpoint/2010/main" val="2212874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xfrm>
            <a:off x="1143000" y="685800"/>
            <a:ext cx="4572000" cy="3429000"/>
          </a:xfrm>
          <a:ln/>
        </p:spPr>
      </p:sp>
      <p:sp>
        <p:nvSpPr>
          <p:cNvPr id="235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a:t>
            </a:r>
            <a:r>
              <a:rPr lang="en-US" altLang="ja-JP" dirty="0"/>
              <a:t>what</a:t>
            </a:r>
            <a:r>
              <a:rPr lang="en-US" dirty="0"/>
              <a:t>’</a:t>
            </a:r>
            <a:r>
              <a:rPr lang="en-US" altLang="ja-JP" dirty="0"/>
              <a:t>s new or what have we learned about capacity and its development in recent years</a:t>
            </a:r>
            <a:r>
              <a:rPr lang="en-US" dirty="0"/>
              <a:t>”</a:t>
            </a:r>
            <a:r>
              <a:rPr lang="en-US" altLang="ja-JP" dirty="0"/>
              <a:t>; </a:t>
            </a:r>
            <a:endParaRPr lang="en-GB" altLang="ja-JP" dirty="0"/>
          </a:p>
          <a:p>
            <a:r>
              <a:rPr lang="en-GB" i="1" dirty="0"/>
              <a:t>Sources of this learning include: OECD </a:t>
            </a:r>
            <a:r>
              <a:rPr lang="en-US" i="1" dirty="0"/>
              <a:t>–</a:t>
            </a:r>
            <a:r>
              <a:rPr lang="en-GB" i="1" dirty="0"/>
              <a:t> The Challenge of Capacity Development, and Training and Beyond.</a:t>
            </a:r>
          </a:p>
          <a:p>
            <a:endParaRPr lang="en-GB" i="1" dirty="0"/>
          </a:p>
          <a:p>
            <a:r>
              <a:rPr lang="en-US" i="1" dirty="0"/>
              <a:t>CD is more than training</a:t>
            </a:r>
            <a:r>
              <a:rPr lang="en-US" dirty="0"/>
              <a:t>: focus for EC is on helping </a:t>
            </a:r>
            <a:r>
              <a:rPr lang="en-US" dirty="0" err="1"/>
              <a:t>organisations</a:t>
            </a:r>
            <a:r>
              <a:rPr lang="en-US" dirty="0"/>
              <a:t> and sectors to develop capacity to deliver development results</a:t>
            </a:r>
            <a:endParaRPr lang="en-GB" dirty="0"/>
          </a:p>
          <a:p>
            <a:r>
              <a:rPr lang="en-US" i="1" dirty="0"/>
              <a:t>Capacity needs to be unbundled</a:t>
            </a:r>
            <a:r>
              <a:rPr lang="en-US" dirty="0"/>
              <a:t>: there are hard and soft aspects; political and technical aspects; it can be looked at from individual, </a:t>
            </a:r>
            <a:r>
              <a:rPr lang="en-US" dirty="0" err="1"/>
              <a:t>organisational</a:t>
            </a:r>
            <a:r>
              <a:rPr lang="en-US" dirty="0"/>
              <a:t> levels </a:t>
            </a:r>
            <a:r>
              <a:rPr lang="en-US" dirty="0" err="1"/>
              <a:t>etc</a:t>
            </a:r>
            <a:r>
              <a:rPr lang="en-US" dirty="0"/>
              <a:t> etc.</a:t>
            </a:r>
            <a:endParaRPr lang="en-GB" dirty="0"/>
          </a:p>
          <a:p>
            <a:r>
              <a:rPr lang="en-US" i="1" dirty="0"/>
              <a:t>Capacity development should be looked at in context of </a:t>
            </a:r>
            <a:r>
              <a:rPr lang="en-US" i="1" dirty="0" err="1"/>
              <a:t>organisational</a:t>
            </a:r>
            <a:r>
              <a:rPr lang="en-US" i="1" dirty="0"/>
              <a:t>/ sector development strategies</a:t>
            </a:r>
            <a:r>
              <a:rPr lang="en-US" dirty="0"/>
              <a:t>, and not as isolated field etc. Moreover it is strategic and linked to achieving results</a:t>
            </a:r>
            <a:endParaRPr lang="en-GB" dirty="0"/>
          </a:p>
          <a:p>
            <a:r>
              <a:rPr lang="en-US" i="1" dirty="0"/>
              <a:t>Capacity development is change</a:t>
            </a:r>
            <a:r>
              <a:rPr lang="en-US" dirty="0"/>
              <a:t>, therefore principles of change management apply and issues of ownership, leadership and change readiness are critical </a:t>
            </a:r>
            <a:r>
              <a:rPr lang="en-US" dirty="0" err="1"/>
              <a:t>etc</a:t>
            </a:r>
            <a:endParaRPr lang="en-GB" dirty="0"/>
          </a:p>
          <a:p>
            <a:r>
              <a:rPr lang="en-US" i="1" dirty="0"/>
              <a:t>Capacity development takes place in a political context; </a:t>
            </a:r>
            <a:r>
              <a:rPr lang="en-US" dirty="0" err="1"/>
              <a:t>contextualising</a:t>
            </a:r>
            <a:r>
              <a:rPr lang="en-US" dirty="0"/>
              <a:t> CD is fundamental etc.</a:t>
            </a:r>
            <a:endParaRPr lang="en-GB" dirty="0"/>
          </a:p>
          <a:p>
            <a:r>
              <a:rPr lang="en-US" i="1" dirty="0"/>
              <a:t>Development partners can support endogenous driven change but cannot lead. </a:t>
            </a:r>
            <a:r>
              <a:rPr lang="en-US" dirty="0"/>
              <a:t>This also means </a:t>
            </a:r>
            <a:r>
              <a:rPr lang="en-US" dirty="0" err="1"/>
              <a:t>harmonising</a:t>
            </a:r>
            <a:r>
              <a:rPr lang="en-US" dirty="0"/>
              <a:t> and aligning support behind partner visions, strategies and resources</a:t>
            </a:r>
            <a:endParaRPr lang="en-GB" dirty="0"/>
          </a:p>
          <a:p>
            <a:r>
              <a:rPr lang="en-US" i="1" dirty="0"/>
              <a:t>CD support is more than TC.</a:t>
            </a:r>
            <a:r>
              <a:rPr lang="en-US" dirty="0"/>
              <a:t> Different modalities, different entry points </a:t>
            </a:r>
            <a:r>
              <a:rPr lang="en-US" dirty="0" err="1"/>
              <a:t>etc</a:t>
            </a:r>
            <a:r>
              <a:rPr lang="en-US" dirty="0"/>
              <a:t> available to EC to support CD and change</a:t>
            </a:r>
            <a:endParaRPr lang="en-GB" dirty="0"/>
          </a:p>
          <a:p>
            <a:endParaRPr lang="en-GB" dirty="0"/>
          </a:p>
        </p:txBody>
      </p:sp>
      <p:sp>
        <p:nvSpPr>
          <p:cNvPr id="235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8E3B912A-2B08-E341-B352-D8427229FA36}" type="slidenum">
              <a:rPr lang="en-GB">
                <a:solidFill>
                  <a:schemeClr val="tx1"/>
                </a:solidFill>
                <a:latin typeface="Arial" charset="0"/>
              </a:rPr>
              <a:pPr eaLnBrk="1" hangingPunct="1"/>
              <a:t>14</a:t>
            </a:fld>
            <a:endParaRPr lang="en-GB">
              <a:solidFill>
                <a:schemeClr val="tx1"/>
              </a:solidFill>
              <a:latin typeface="Arial" charset="0"/>
            </a:endParaRPr>
          </a:p>
        </p:txBody>
      </p:sp>
    </p:spTree>
    <p:extLst>
      <p:ext uri="{BB962C8B-B14F-4D97-AF65-F5344CB8AC3E}">
        <p14:creationId xmlns:p14="http://schemas.microsoft.com/office/powerpoint/2010/main" val="3630052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p:cNvSpPr>
          <p:nvPr>
            <p:ph type="sldImg"/>
          </p:nvPr>
        </p:nvSpPr>
        <p:spPr>
          <a:ln/>
        </p:spPr>
      </p:sp>
      <p:sp>
        <p:nvSpPr>
          <p:cNvPr id="522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dirty="0" smtClean="0"/>
              <a:t>This slide</a:t>
            </a:r>
            <a:r>
              <a:rPr lang="en-US" baseline="0" dirty="0" smtClean="0"/>
              <a:t> is to mention the complexity of change and its implications for CD programming. In a later module, change will be dealt with more elaborately.</a:t>
            </a:r>
          </a:p>
          <a:p>
            <a:r>
              <a:rPr lang="en-US" baseline="0" dirty="0" smtClean="0"/>
              <a:t>Further reading: http://</a:t>
            </a:r>
            <a:r>
              <a:rPr lang="en-US" baseline="0" dirty="0" err="1" smtClean="0"/>
              <a:t>www.odi.org.uk</a:t>
            </a:r>
            <a:r>
              <a:rPr lang="en-US" baseline="0" dirty="0" smtClean="0"/>
              <a:t>/publications/5275-complex-problems-complexity-implementation-policy</a:t>
            </a:r>
          </a:p>
          <a:p>
            <a:endParaRPr lang="en-US" dirty="0"/>
          </a:p>
        </p:txBody>
      </p:sp>
      <p:sp>
        <p:nvSpPr>
          <p:cNvPr id="522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E7F666F-DC0B-7746-A29E-1734E1AD3224}" type="slidenum">
              <a:rPr lang="en-GB">
                <a:solidFill>
                  <a:schemeClr val="tx1"/>
                </a:solidFill>
                <a:latin typeface="Arial" charset="0"/>
              </a:rPr>
              <a:pPr eaLnBrk="1" hangingPunct="1"/>
              <a:t>15</a:t>
            </a:fld>
            <a:endParaRPr lang="en-GB">
              <a:solidFill>
                <a:schemeClr val="tx1"/>
              </a:solidFill>
              <a:latin typeface="Arial" charset="0"/>
            </a:endParaRPr>
          </a:p>
        </p:txBody>
      </p:sp>
    </p:spTree>
    <p:extLst>
      <p:ext uri="{BB962C8B-B14F-4D97-AF65-F5344CB8AC3E}">
        <p14:creationId xmlns:p14="http://schemas.microsoft.com/office/powerpoint/2010/main" val="4170665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This slide emphasises the role of external support to a partner</a:t>
            </a:r>
            <a:r>
              <a:rPr lang="en-US" baseline="0" dirty="0" smtClean="0"/>
              <a:t> country’s change/development process</a:t>
            </a:r>
            <a:endParaRPr lang="en-US" dirty="0"/>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FEA49CA4-78C0-DC41-931F-9118A5FA4FD0}" type="slidenum">
              <a:rPr lang="en-GB">
                <a:solidFill>
                  <a:prstClr val="black"/>
                </a:solidFill>
                <a:latin typeface="Arial" charset="0"/>
              </a:rPr>
              <a:pPr eaLnBrk="1" hangingPunct="1"/>
              <a:t>16</a:t>
            </a:fld>
            <a:endParaRPr lang="en-GB">
              <a:solidFill>
                <a:prstClr val="black"/>
              </a:solidFill>
              <a:latin typeface="Arial" charset="0"/>
            </a:endParaRPr>
          </a:p>
        </p:txBody>
      </p:sp>
    </p:spTree>
    <p:extLst>
      <p:ext uri="{BB962C8B-B14F-4D97-AF65-F5344CB8AC3E}">
        <p14:creationId xmlns:p14="http://schemas.microsoft.com/office/powerpoint/2010/main" val="1290738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role of the donor changes from controlling, checking and monitoring inputs towards supporting and facilitating change, then the language will change</a:t>
            </a:r>
            <a:r>
              <a:rPr lang="en-US" baseline="0" dirty="0" smtClean="0"/>
              <a:t> from:</a:t>
            </a:r>
          </a:p>
          <a:p>
            <a:pPr marL="171450" indent="-171450">
              <a:buFontTx/>
              <a:buChar char="-"/>
            </a:pPr>
            <a:r>
              <a:rPr lang="en-US" baseline="0" dirty="0" smtClean="0"/>
              <a:t>‘shall we do a context analysis or base-line study to prepare our </a:t>
            </a:r>
            <a:r>
              <a:rPr lang="en-US" baseline="0" dirty="0" err="1" smtClean="0"/>
              <a:t>programme</a:t>
            </a:r>
            <a:r>
              <a:rPr lang="en-US" baseline="0" dirty="0" smtClean="0"/>
              <a:t>’ … towards: ‘what are you currently doing and where could we provide meaningful support’</a:t>
            </a:r>
          </a:p>
          <a:p>
            <a:pPr marL="171450" indent="-171450">
              <a:buFontTx/>
              <a:buChar char="-"/>
            </a:pPr>
            <a:r>
              <a:rPr lang="en-US" baseline="0" dirty="0" smtClean="0"/>
              <a:t>‘we believe that this </a:t>
            </a:r>
            <a:r>
              <a:rPr lang="en-US" baseline="0" dirty="0" err="1" smtClean="0"/>
              <a:t>programme</a:t>
            </a:r>
            <a:r>
              <a:rPr lang="en-US" baseline="0" dirty="0" smtClean="0"/>
              <a:t> will help you solve your problems’ …. towards: ’let’s look at the various options that may help you solve this problem’</a:t>
            </a:r>
            <a:endParaRPr lang="en-US" dirty="0" smtClean="0"/>
          </a:p>
          <a:p>
            <a:endParaRPr lang="en-US" dirty="0"/>
          </a:p>
        </p:txBody>
      </p:sp>
      <p:sp>
        <p:nvSpPr>
          <p:cNvPr id="4" name="Slide Number Placeholder 3"/>
          <p:cNvSpPr>
            <a:spLocks noGrp="1"/>
          </p:cNvSpPr>
          <p:nvPr>
            <p:ph type="sldNum" sz="quarter" idx="10"/>
          </p:nvPr>
        </p:nvSpPr>
        <p:spPr/>
        <p:txBody>
          <a:bodyPr/>
          <a:lstStyle/>
          <a:p>
            <a:fld id="{A23B61BA-BC8E-9343-8767-AC4364421968}" type="slidenum">
              <a:rPr lang="en-US" smtClean="0"/>
              <a:t>18</a:t>
            </a:fld>
            <a:endParaRPr lang="en-US"/>
          </a:p>
        </p:txBody>
      </p:sp>
    </p:spTree>
    <p:extLst>
      <p:ext uri="{BB962C8B-B14F-4D97-AF65-F5344CB8AC3E}">
        <p14:creationId xmlns:p14="http://schemas.microsoft.com/office/powerpoint/2010/main" val="2756479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xfrm>
            <a:off x="1143000" y="685800"/>
            <a:ext cx="4572000" cy="3429000"/>
          </a:xfrm>
          <a:ln/>
        </p:spPr>
      </p:sp>
      <p:sp>
        <p:nvSpPr>
          <p:cNvPr id="256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dirty="0"/>
              <a:t>The EC (along with many other agencies) has adopted the OECD DAC definitions, they come from  </a:t>
            </a:r>
            <a:r>
              <a:rPr lang="en-US" dirty="0"/>
              <a:t>DAC  (2006) The Challenge of Capacity Development: Working Towards Good Practice, OECD </a:t>
            </a:r>
            <a:endParaRPr lang="en-US" dirty="0" smtClean="0"/>
          </a:p>
          <a:p>
            <a:r>
              <a:rPr lang="en-US" dirty="0" smtClean="0"/>
              <a:t>http://</a:t>
            </a:r>
            <a:r>
              <a:rPr lang="en-US" dirty="0" err="1" smtClean="0"/>
              <a:t>www.oecd.org</a:t>
            </a:r>
            <a:r>
              <a:rPr lang="en-US" dirty="0" smtClean="0"/>
              <a:t>/development/governance-development/36326495.pdf</a:t>
            </a:r>
          </a:p>
          <a:p>
            <a:endParaRPr lang="en-GB" dirty="0"/>
          </a:p>
        </p:txBody>
      </p:sp>
      <p:sp>
        <p:nvSpPr>
          <p:cNvPr id="256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71351622-CE99-A444-8F34-37E8E52B449C}" type="slidenum">
              <a:rPr lang="en-GB">
                <a:solidFill>
                  <a:schemeClr val="tx1"/>
                </a:solidFill>
                <a:latin typeface="Arial" charset="0"/>
              </a:rPr>
              <a:pPr eaLnBrk="1" hangingPunct="1"/>
              <a:t>4</a:t>
            </a:fld>
            <a:endParaRPr lang="en-GB" dirty="0">
              <a:solidFill>
                <a:schemeClr val="tx1"/>
              </a:solidFill>
              <a:latin typeface="Arial" charset="0"/>
            </a:endParaRPr>
          </a:p>
        </p:txBody>
      </p:sp>
    </p:spTree>
    <p:extLst>
      <p:ext uri="{BB962C8B-B14F-4D97-AF65-F5344CB8AC3E}">
        <p14:creationId xmlns:p14="http://schemas.microsoft.com/office/powerpoint/2010/main" val="3690070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lnSpc>
                <a:spcPct val="80000"/>
              </a:lnSpc>
            </a:pPr>
            <a:r>
              <a:rPr lang="en-US" sz="1000" dirty="0" smtClean="0">
                <a:latin typeface="Calibri" charset="0"/>
              </a:rPr>
              <a:t>Mention that contextual factors will be dealt with in modules 3 and 4.</a:t>
            </a:r>
            <a:endParaRPr lang="en-US" sz="1000" dirty="0">
              <a:latin typeface="Calibri" charset="0"/>
            </a:endParaRPr>
          </a:p>
          <a:p>
            <a:pPr lvl="1">
              <a:lnSpc>
                <a:spcPct val="70000"/>
              </a:lnSpc>
            </a:pPr>
            <a:endParaRPr lang="fr-BE" sz="1000" dirty="0">
              <a:latin typeface="Verdana" charset="0"/>
            </a:endParaRPr>
          </a:p>
        </p:txBody>
      </p:sp>
      <p:sp>
        <p:nvSpPr>
          <p:cNvPr id="266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92671C5-A0D2-DD4E-9C71-B58A7AF2AFDA}" type="slidenum">
              <a:rPr lang="en-GB">
                <a:solidFill>
                  <a:prstClr val="black"/>
                </a:solidFill>
                <a:latin typeface="Arial" charset="0"/>
              </a:rPr>
              <a:pPr eaLnBrk="1" hangingPunct="1"/>
              <a:t>5</a:t>
            </a:fld>
            <a:endParaRPr lang="en-GB">
              <a:solidFill>
                <a:prstClr val="black"/>
              </a:solidFill>
              <a:latin typeface="Arial" charset="0"/>
            </a:endParaRPr>
          </a:p>
        </p:txBody>
      </p:sp>
    </p:spTree>
    <p:extLst>
      <p:ext uri="{BB962C8B-B14F-4D97-AF65-F5344CB8AC3E}">
        <p14:creationId xmlns:p14="http://schemas.microsoft.com/office/powerpoint/2010/main" val="3389481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Mention that the lines between the levels are fluid.</a:t>
            </a:r>
          </a:p>
          <a:p>
            <a:pPr>
              <a:defRPr/>
            </a:pPr>
            <a:r>
              <a:rPr lang="en-US" dirty="0" smtClean="0"/>
              <a:t>Some</a:t>
            </a:r>
            <a:r>
              <a:rPr lang="en-US" baseline="0" dirty="0" smtClean="0"/>
              <a:t> put sectors under ‘</a:t>
            </a:r>
            <a:r>
              <a:rPr lang="en-US" baseline="0" dirty="0" err="1" smtClean="0"/>
              <a:t>organisational</a:t>
            </a:r>
            <a:r>
              <a:rPr lang="en-US" baseline="0" dirty="0" smtClean="0"/>
              <a:t>’</a:t>
            </a:r>
          </a:p>
          <a:p>
            <a:pPr>
              <a:defRPr/>
            </a:pPr>
            <a:r>
              <a:rPr lang="en-US" baseline="0" dirty="0" smtClean="0"/>
              <a:t>Some change institutional to enabling environment</a:t>
            </a:r>
          </a:p>
          <a:p>
            <a:pPr>
              <a:defRPr/>
            </a:pPr>
            <a:r>
              <a:rPr lang="en-US" baseline="0" dirty="0" smtClean="0"/>
              <a:t>Main reason for levels is to focus on more than just one level</a:t>
            </a:r>
          </a:p>
          <a:p>
            <a:pPr>
              <a:defRPr/>
            </a:pPr>
            <a:r>
              <a:rPr lang="en-US" b="1" baseline="0" dirty="0" smtClean="0"/>
              <a:t>Having coffee after lunch is an institution – the coffee shop is an </a:t>
            </a:r>
            <a:r>
              <a:rPr lang="en-US" b="1" baseline="0" dirty="0" err="1" smtClean="0"/>
              <a:t>organisation</a:t>
            </a:r>
            <a:r>
              <a:rPr lang="en-US" b="1" baseline="0" dirty="0" smtClean="0"/>
              <a:t>.</a:t>
            </a:r>
          </a:p>
          <a:p>
            <a:pPr>
              <a:defRPr/>
            </a:pPr>
            <a:endParaRPr lang="en-US" dirty="0"/>
          </a:p>
        </p:txBody>
      </p:sp>
      <p:sp>
        <p:nvSpPr>
          <p:cNvPr id="317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6C1E35B9-D218-814A-A081-5AFF507DB962}" type="slidenum">
              <a:rPr lang="en-GB">
                <a:solidFill>
                  <a:schemeClr val="tx1"/>
                </a:solidFill>
                <a:latin typeface="Arial" charset="0"/>
              </a:rPr>
              <a:pPr eaLnBrk="1" hangingPunct="1"/>
              <a:t>7</a:t>
            </a:fld>
            <a:endParaRPr lang="en-GB">
              <a:solidFill>
                <a:schemeClr val="tx1"/>
              </a:solidFill>
              <a:latin typeface="Arial" charset="0"/>
            </a:endParaRPr>
          </a:p>
        </p:txBody>
      </p:sp>
    </p:spTree>
    <p:extLst>
      <p:ext uri="{BB962C8B-B14F-4D97-AF65-F5344CB8AC3E}">
        <p14:creationId xmlns:p14="http://schemas.microsoft.com/office/powerpoint/2010/main" val="3859603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a:xfrm>
            <a:off x="1143000" y="685800"/>
            <a:ext cx="4572000" cy="3429000"/>
          </a:xfrm>
          <a:ln/>
        </p:spPr>
      </p:sp>
      <p:sp>
        <p:nvSpPr>
          <p:cNvPr id="30723"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err="1"/>
              <a:t>Sustainablility</a:t>
            </a:r>
            <a:r>
              <a:rPr lang="fr-FR" dirty="0"/>
              <a:t> calls for </a:t>
            </a:r>
            <a:r>
              <a:rPr lang="fr-FR" dirty="0" err="1"/>
              <a:t>going</a:t>
            </a:r>
            <a:r>
              <a:rPr lang="fr-FR" dirty="0"/>
              <a:t> </a:t>
            </a:r>
            <a:r>
              <a:rPr lang="fr-FR" dirty="0" err="1"/>
              <a:t>beyond</a:t>
            </a:r>
            <a:r>
              <a:rPr lang="fr-FR" dirty="0"/>
              <a:t> </a:t>
            </a:r>
            <a:r>
              <a:rPr lang="fr-FR" dirty="0" err="1"/>
              <a:t>capacity</a:t>
            </a:r>
            <a:r>
              <a:rPr lang="fr-FR" dirty="0"/>
              <a:t> </a:t>
            </a:r>
            <a:r>
              <a:rPr lang="fr-FR" dirty="0" err="1"/>
              <a:t>development</a:t>
            </a:r>
            <a:r>
              <a:rPr lang="fr-FR" dirty="0"/>
              <a:t> to </a:t>
            </a:r>
            <a:r>
              <a:rPr lang="fr-FR" dirty="0" err="1"/>
              <a:t>ensuring</a:t>
            </a:r>
            <a:r>
              <a:rPr lang="fr-FR" dirty="0"/>
              <a:t> </a:t>
            </a:r>
            <a:r>
              <a:rPr lang="fr-FR" dirty="0" err="1"/>
              <a:t>that</a:t>
            </a:r>
            <a:r>
              <a:rPr lang="fr-FR" dirty="0"/>
              <a:t> once </a:t>
            </a:r>
            <a:r>
              <a:rPr lang="fr-FR" dirty="0" err="1"/>
              <a:t>developed</a:t>
            </a:r>
            <a:r>
              <a:rPr lang="fr-FR" dirty="0"/>
              <a:t> </a:t>
            </a:r>
            <a:r>
              <a:rPr lang="fr-FR" dirty="0" err="1"/>
              <a:t>capacity</a:t>
            </a:r>
            <a:r>
              <a:rPr lang="fr-FR" dirty="0"/>
              <a:t> </a:t>
            </a:r>
            <a:r>
              <a:rPr lang="fr-FR" dirty="0" err="1"/>
              <a:t>is</a:t>
            </a:r>
            <a:r>
              <a:rPr lang="fr-FR" dirty="0"/>
              <a:t> </a:t>
            </a:r>
            <a:r>
              <a:rPr lang="fr-FR" dirty="0" err="1"/>
              <a:t>both</a:t>
            </a:r>
            <a:r>
              <a:rPr lang="fr-FR" dirty="0"/>
              <a:t> </a:t>
            </a:r>
            <a:r>
              <a:rPr lang="fr-FR" dirty="0" err="1"/>
              <a:t>used</a:t>
            </a:r>
            <a:r>
              <a:rPr lang="fr-FR" dirty="0"/>
              <a:t> and </a:t>
            </a:r>
            <a:r>
              <a:rPr lang="fr-FR" dirty="0" err="1"/>
              <a:t>retained</a:t>
            </a:r>
            <a:r>
              <a:rPr lang="fr-FR" dirty="0"/>
              <a:t>.  </a:t>
            </a:r>
            <a:r>
              <a:rPr lang="fr-FR" dirty="0" err="1"/>
              <a:t>Too</a:t>
            </a:r>
            <a:r>
              <a:rPr lang="fr-FR" dirty="0"/>
              <a:t> </a:t>
            </a:r>
            <a:r>
              <a:rPr lang="fr-FR" dirty="0" err="1"/>
              <a:t>often</a:t>
            </a:r>
            <a:r>
              <a:rPr lang="fr-FR" dirty="0"/>
              <a:t> </a:t>
            </a:r>
            <a:r>
              <a:rPr lang="fr-FR" dirty="0" err="1"/>
              <a:t>there</a:t>
            </a:r>
            <a:r>
              <a:rPr lang="fr-FR" dirty="0"/>
              <a:t> </a:t>
            </a:r>
            <a:r>
              <a:rPr lang="fr-FR" dirty="0" err="1"/>
              <a:t>is</a:t>
            </a:r>
            <a:r>
              <a:rPr lang="fr-FR" dirty="0"/>
              <a:t> no </a:t>
            </a:r>
            <a:r>
              <a:rPr lang="fr-FR" dirty="0" err="1"/>
              <a:t>follow</a:t>
            </a:r>
            <a:r>
              <a:rPr lang="fr-FR" dirty="0"/>
              <a:t> up to </a:t>
            </a:r>
            <a:r>
              <a:rPr lang="fr-FR" dirty="0" err="1"/>
              <a:t>capacity</a:t>
            </a:r>
            <a:r>
              <a:rPr lang="fr-FR" dirty="0"/>
              <a:t> </a:t>
            </a:r>
            <a:r>
              <a:rPr lang="fr-FR" dirty="0" err="1"/>
              <a:t>development</a:t>
            </a:r>
            <a:r>
              <a:rPr lang="fr-FR" dirty="0"/>
              <a:t> interventions </a:t>
            </a:r>
            <a:r>
              <a:rPr lang="fr-FR" dirty="0" err="1"/>
              <a:t>which</a:t>
            </a:r>
            <a:r>
              <a:rPr lang="fr-FR" dirty="0"/>
              <a:t> </a:t>
            </a:r>
            <a:r>
              <a:rPr lang="fr-FR" dirty="0" err="1"/>
              <a:t>means</a:t>
            </a:r>
            <a:r>
              <a:rPr lang="fr-FR" dirty="0"/>
              <a:t> </a:t>
            </a:r>
            <a:r>
              <a:rPr lang="fr-FR" dirty="0" err="1"/>
              <a:t>it</a:t>
            </a:r>
            <a:r>
              <a:rPr lang="fr-FR" dirty="0"/>
              <a:t> </a:t>
            </a:r>
            <a:r>
              <a:rPr lang="fr-FR" dirty="0" err="1"/>
              <a:t>cannot</a:t>
            </a:r>
            <a:r>
              <a:rPr lang="fr-FR" dirty="0"/>
              <a:t> </a:t>
            </a:r>
            <a:r>
              <a:rPr lang="fr-FR" dirty="0" err="1"/>
              <a:t>be</a:t>
            </a:r>
            <a:r>
              <a:rPr lang="fr-FR" dirty="0"/>
              <a:t> </a:t>
            </a:r>
            <a:r>
              <a:rPr lang="fr-FR" dirty="0" err="1"/>
              <a:t>used</a:t>
            </a:r>
            <a:r>
              <a:rPr lang="fr-FR" dirty="0"/>
              <a:t>.  Or </a:t>
            </a:r>
            <a:r>
              <a:rPr lang="fr-FR" dirty="0" err="1"/>
              <a:t>incentives</a:t>
            </a:r>
            <a:r>
              <a:rPr lang="fr-FR" dirty="0"/>
              <a:t> for </a:t>
            </a:r>
            <a:r>
              <a:rPr lang="fr-FR" dirty="0" err="1"/>
              <a:t>capacity</a:t>
            </a:r>
            <a:r>
              <a:rPr lang="fr-FR" dirty="0"/>
              <a:t> to </a:t>
            </a:r>
            <a:r>
              <a:rPr lang="fr-FR" dirty="0" err="1"/>
              <a:t>stay</a:t>
            </a:r>
            <a:r>
              <a:rPr lang="fr-FR" dirty="0"/>
              <a:t> in place are not </a:t>
            </a:r>
            <a:r>
              <a:rPr lang="fr-FR" dirty="0" err="1"/>
              <a:t>available</a:t>
            </a:r>
            <a:r>
              <a:rPr lang="fr-FR" dirty="0"/>
              <a:t>.</a:t>
            </a:r>
          </a:p>
        </p:txBody>
      </p:sp>
    </p:spTree>
    <p:extLst>
      <p:ext uri="{BB962C8B-B14F-4D97-AF65-F5344CB8AC3E}">
        <p14:creationId xmlns:p14="http://schemas.microsoft.com/office/powerpoint/2010/main" val="3136124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lnSpc>
                <a:spcPct val="80000"/>
              </a:lnSpc>
            </a:pPr>
            <a:r>
              <a:rPr lang="en-US" sz="1000" dirty="0" smtClean="0">
                <a:latin typeface="Calibri" charset="0"/>
              </a:rPr>
              <a:t>The main reason for capacity development is that the </a:t>
            </a:r>
            <a:r>
              <a:rPr lang="en-US" sz="1000" dirty="0" err="1" smtClean="0">
                <a:latin typeface="Calibri" charset="0"/>
              </a:rPr>
              <a:t>organisation</a:t>
            </a:r>
            <a:r>
              <a:rPr lang="en-US" sz="1000" dirty="0" smtClean="0">
                <a:latin typeface="Calibri" charset="0"/>
              </a:rPr>
              <a:t>/sector provides better outputs, i.e. better services/products. What happens inside the </a:t>
            </a:r>
            <a:r>
              <a:rPr lang="en-US" sz="1000" dirty="0" err="1" smtClean="0">
                <a:latin typeface="Calibri" charset="0"/>
              </a:rPr>
              <a:t>organisation</a:t>
            </a:r>
            <a:r>
              <a:rPr lang="en-US" sz="1000" dirty="0" smtClean="0">
                <a:latin typeface="Calibri" charset="0"/>
              </a:rPr>
              <a:t>(s) providing these services is not</a:t>
            </a:r>
            <a:r>
              <a:rPr lang="en-US" sz="1000" baseline="0" dirty="0" smtClean="0">
                <a:latin typeface="Calibri" charset="0"/>
              </a:rPr>
              <a:t> essential for the public and politicians, and also for some development practitioners. For CD professionals it is important, see next slides. </a:t>
            </a:r>
          </a:p>
          <a:p>
            <a:pPr>
              <a:lnSpc>
                <a:spcPct val="80000"/>
              </a:lnSpc>
            </a:pPr>
            <a:r>
              <a:rPr lang="en-US" sz="1000" baseline="0" dirty="0" smtClean="0">
                <a:latin typeface="Calibri" charset="0"/>
              </a:rPr>
              <a:t>Capacity development can only be supported if DPs have a fairly good understanding of what constitutes capacity in a particular </a:t>
            </a:r>
            <a:r>
              <a:rPr lang="en-US" sz="1000" baseline="0" dirty="0" err="1" smtClean="0">
                <a:latin typeface="Calibri" charset="0"/>
              </a:rPr>
              <a:t>organisation</a:t>
            </a:r>
            <a:r>
              <a:rPr lang="en-US" sz="1000" baseline="0" dirty="0" smtClean="0">
                <a:latin typeface="Calibri" charset="0"/>
              </a:rPr>
              <a:t>/sector</a:t>
            </a:r>
            <a:endParaRPr lang="en-US" sz="1000" dirty="0">
              <a:latin typeface="Calibri" charset="0"/>
            </a:endParaRPr>
          </a:p>
          <a:p>
            <a:pPr lvl="1">
              <a:lnSpc>
                <a:spcPct val="70000"/>
              </a:lnSpc>
            </a:pPr>
            <a:endParaRPr lang="fr-BE" sz="1000" dirty="0">
              <a:latin typeface="Verdana" charset="0"/>
            </a:endParaRPr>
          </a:p>
        </p:txBody>
      </p:sp>
      <p:sp>
        <p:nvSpPr>
          <p:cNvPr id="266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92671C5-A0D2-DD4E-9C71-B58A7AF2AFDA}" type="slidenum">
              <a:rPr lang="en-GB">
                <a:solidFill>
                  <a:prstClr val="black"/>
                </a:solidFill>
                <a:latin typeface="Arial" charset="0"/>
              </a:rPr>
              <a:pPr eaLnBrk="1" hangingPunct="1"/>
              <a:t>9</a:t>
            </a:fld>
            <a:endParaRPr lang="en-GB">
              <a:solidFill>
                <a:prstClr val="black"/>
              </a:solidFill>
              <a:latin typeface="Arial" charset="0"/>
            </a:endParaRPr>
          </a:p>
        </p:txBody>
      </p:sp>
    </p:spTree>
    <p:extLst>
      <p:ext uri="{BB962C8B-B14F-4D97-AF65-F5344CB8AC3E}">
        <p14:creationId xmlns:p14="http://schemas.microsoft.com/office/powerpoint/2010/main" val="3453820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lnSpc>
                <a:spcPct val="80000"/>
              </a:lnSpc>
            </a:pPr>
            <a:r>
              <a:rPr lang="en-US" sz="1000" dirty="0" smtClean="0">
                <a:latin typeface="Calibri" charset="0"/>
              </a:rPr>
              <a:t>All</a:t>
            </a:r>
            <a:r>
              <a:rPr lang="en-US" sz="1000" baseline="0" dirty="0" smtClean="0">
                <a:latin typeface="Calibri" charset="0"/>
              </a:rPr>
              <a:t> sorts of capacities can be seen. This slide presents many of them.  The next four slides provide possible clustering of these capacities into theoretical models (models often used are 5C (ECDPM), 6 boxes (</a:t>
            </a:r>
            <a:r>
              <a:rPr lang="en-US" sz="1000" baseline="0" dirty="0" err="1" smtClean="0">
                <a:latin typeface="Calibri" charset="0"/>
              </a:rPr>
              <a:t>Weisbord</a:t>
            </a:r>
            <a:r>
              <a:rPr lang="en-US" sz="1000" baseline="0" dirty="0" smtClean="0">
                <a:latin typeface="Calibri" charset="0"/>
              </a:rPr>
              <a:t>) and 7S (McKinsey)</a:t>
            </a:r>
          </a:p>
          <a:p>
            <a:pPr>
              <a:lnSpc>
                <a:spcPct val="80000"/>
              </a:lnSpc>
            </a:pPr>
            <a:r>
              <a:rPr lang="en-US" sz="1000" baseline="0" dirty="0" smtClean="0">
                <a:latin typeface="Calibri" charset="0"/>
              </a:rPr>
              <a:t>see also http://</a:t>
            </a:r>
            <a:r>
              <a:rPr lang="en-US" sz="1000" baseline="0" dirty="0" err="1" smtClean="0">
                <a:latin typeface="Calibri" charset="0"/>
              </a:rPr>
              <a:t>www.reflectlearn.org</a:t>
            </a:r>
            <a:endParaRPr lang="en-US" sz="1000" baseline="0" dirty="0" smtClean="0">
              <a:latin typeface="Calibri" charset="0"/>
            </a:endParaRPr>
          </a:p>
          <a:p>
            <a:pPr>
              <a:lnSpc>
                <a:spcPct val="80000"/>
              </a:lnSpc>
            </a:pPr>
            <a:endParaRPr lang="en-US" sz="1000" baseline="0" dirty="0" smtClean="0">
              <a:latin typeface="Calibri" charset="0"/>
            </a:endParaRPr>
          </a:p>
          <a:p>
            <a:pPr>
              <a:lnSpc>
                <a:spcPct val="80000"/>
              </a:lnSpc>
            </a:pPr>
            <a:endParaRPr lang="en-US" sz="1000" dirty="0">
              <a:latin typeface="Calibri" charset="0"/>
            </a:endParaRPr>
          </a:p>
          <a:p>
            <a:pPr lvl="1">
              <a:lnSpc>
                <a:spcPct val="70000"/>
              </a:lnSpc>
            </a:pPr>
            <a:endParaRPr lang="fr-BE" sz="1000" dirty="0">
              <a:latin typeface="Verdana" charset="0"/>
            </a:endParaRPr>
          </a:p>
        </p:txBody>
      </p:sp>
      <p:sp>
        <p:nvSpPr>
          <p:cNvPr id="399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68D4B4DC-5B84-9A49-A97A-E343269AEF95}" type="slidenum">
              <a:rPr lang="en-GB">
                <a:solidFill>
                  <a:prstClr val="black"/>
                </a:solidFill>
                <a:latin typeface="Arial" charset="0"/>
              </a:rPr>
              <a:pPr eaLnBrk="1" hangingPunct="1"/>
              <a:t>10</a:t>
            </a:fld>
            <a:endParaRPr lang="en-GB">
              <a:solidFill>
                <a:prstClr val="black"/>
              </a:solidFill>
              <a:latin typeface="Arial" charset="0"/>
            </a:endParaRPr>
          </a:p>
        </p:txBody>
      </p:sp>
    </p:spTree>
    <p:extLst>
      <p:ext uri="{BB962C8B-B14F-4D97-AF65-F5344CB8AC3E}">
        <p14:creationId xmlns:p14="http://schemas.microsoft.com/office/powerpoint/2010/main" val="891524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900" dirty="0" smtClean="0"/>
              <a:t>Separate hand-out with explanation of the 5Cs.</a:t>
            </a:r>
          </a:p>
          <a:p>
            <a:r>
              <a:rPr lang="en-GB" sz="900" dirty="0" smtClean="0"/>
              <a:t>The </a:t>
            </a:r>
            <a:r>
              <a:rPr lang="en-GB" sz="900" dirty="0"/>
              <a:t>ECDPM study, published in 2008 after five years of research, is considered a seminal work on capacity and capacity development.</a:t>
            </a:r>
          </a:p>
          <a:p>
            <a:r>
              <a:rPr lang="en-GB" sz="900" dirty="0"/>
              <a:t>E</a:t>
            </a:r>
            <a:r>
              <a:rPr lang="en-US" sz="900" dirty="0"/>
              <a:t>a</a:t>
            </a:r>
            <a:r>
              <a:rPr lang="en-GB" sz="900" dirty="0" err="1"/>
              <a:t>ch</a:t>
            </a:r>
            <a:r>
              <a:rPr lang="en-GB" sz="900" dirty="0"/>
              <a:t> of the five core capabilities is dependent on having a set of skills and abilities as follows:</a:t>
            </a:r>
          </a:p>
          <a:p>
            <a:r>
              <a:rPr lang="en-GB" sz="900" dirty="0"/>
              <a:t>To commit and engage: </a:t>
            </a:r>
          </a:p>
          <a:p>
            <a:pPr>
              <a:buFontTx/>
              <a:buChar char="•"/>
            </a:pPr>
            <a:r>
              <a:rPr lang="en-US" sz="900" dirty="0"/>
              <a:t>the ability to encourage mindfulness; </a:t>
            </a:r>
          </a:p>
          <a:p>
            <a:pPr>
              <a:buFontTx/>
              <a:buChar char="•"/>
            </a:pPr>
            <a:r>
              <a:rPr lang="en-US" sz="900" dirty="0"/>
              <a:t>the ability and willingness to persevere; </a:t>
            </a:r>
          </a:p>
          <a:p>
            <a:pPr>
              <a:buFontTx/>
              <a:buChar char="•"/>
            </a:pPr>
            <a:r>
              <a:rPr lang="en-US" sz="900" dirty="0"/>
              <a:t>the ability to aspire; </a:t>
            </a:r>
          </a:p>
          <a:p>
            <a:pPr>
              <a:buFontTx/>
              <a:buChar char="•"/>
            </a:pPr>
            <a:r>
              <a:rPr lang="en-US" sz="900" dirty="0"/>
              <a:t>the ability to embed conviction; </a:t>
            </a:r>
          </a:p>
          <a:p>
            <a:pPr>
              <a:buFontTx/>
              <a:buChar char="•"/>
            </a:pPr>
            <a:r>
              <a:rPr lang="en-US" sz="900" dirty="0"/>
              <a:t>the ability to take ownership; and </a:t>
            </a:r>
          </a:p>
          <a:p>
            <a:pPr>
              <a:buFontTx/>
              <a:buChar char="•"/>
            </a:pPr>
            <a:r>
              <a:rPr lang="en-US" sz="900" dirty="0"/>
              <a:t>the ability to be determined. </a:t>
            </a:r>
            <a:endParaRPr lang="en-GB" sz="900" dirty="0"/>
          </a:p>
          <a:p>
            <a:endParaRPr lang="en-GB" sz="900" dirty="0"/>
          </a:p>
          <a:p>
            <a:r>
              <a:rPr lang="en-GB" sz="900" dirty="0"/>
              <a:t>To carry out technical, service delivery and logistical tasks: </a:t>
            </a:r>
          </a:p>
          <a:p>
            <a:pPr>
              <a:buFontTx/>
              <a:buChar char="•"/>
            </a:pPr>
            <a:r>
              <a:rPr lang="en-US" sz="900" dirty="0"/>
              <a:t>to deliver services; </a:t>
            </a:r>
          </a:p>
          <a:p>
            <a:pPr>
              <a:buFontTx/>
              <a:buChar char="•"/>
            </a:pPr>
            <a:r>
              <a:rPr lang="en-US" sz="900" dirty="0"/>
              <a:t>for strategic planning and management ; </a:t>
            </a:r>
          </a:p>
          <a:p>
            <a:pPr>
              <a:buFontTx/>
              <a:buChar char="•"/>
            </a:pPr>
            <a:r>
              <a:rPr lang="en-US" sz="900" dirty="0"/>
              <a:t>for financial management.</a:t>
            </a:r>
            <a:br>
              <a:rPr lang="en-US" sz="900" dirty="0"/>
            </a:br>
            <a:endParaRPr lang="en-US" sz="900" dirty="0"/>
          </a:p>
          <a:p>
            <a:r>
              <a:rPr lang="en-GB" sz="900" dirty="0"/>
              <a:t>To relate and attract </a:t>
            </a:r>
            <a:r>
              <a:rPr lang="en-GB" sz="900" b="1" dirty="0"/>
              <a:t>resources and support</a:t>
            </a:r>
            <a:r>
              <a:rPr lang="en-GB" sz="900" dirty="0"/>
              <a:t>:</a:t>
            </a:r>
          </a:p>
          <a:p>
            <a:pPr>
              <a:buFontTx/>
              <a:buChar char="•"/>
            </a:pPr>
            <a:r>
              <a:rPr lang="en-US" sz="900" dirty="0"/>
              <a:t>to earn credibility and legitimacy; </a:t>
            </a:r>
          </a:p>
          <a:p>
            <a:pPr>
              <a:buFontTx/>
              <a:buChar char="•"/>
            </a:pPr>
            <a:r>
              <a:rPr lang="en-US" sz="900" dirty="0"/>
              <a:t>to buffer the </a:t>
            </a:r>
            <a:r>
              <a:rPr lang="en-US" sz="900" dirty="0" err="1"/>
              <a:t>organisation</a:t>
            </a:r>
            <a:r>
              <a:rPr lang="en-US" sz="900" dirty="0"/>
              <a:t> or system from intrusions; </a:t>
            </a:r>
          </a:p>
          <a:p>
            <a:pPr>
              <a:buFontTx/>
              <a:buChar char="•"/>
            </a:pPr>
            <a:r>
              <a:rPr lang="en-US" sz="900" dirty="0"/>
              <a:t>to earn the trust of others, such as donors and clients; and </a:t>
            </a:r>
          </a:p>
          <a:p>
            <a:pPr>
              <a:buFontTx/>
              <a:buChar char="•"/>
            </a:pPr>
            <a:r>
              <a:rPr lang="en-US" sz="900" dirty="0"/>
              <a:t>to combine political neutrality and assertive advocacy. </a:t>
            </a:r>
            <a:endParaRPr lang="en-GB" sz="900" dirty="0"/>
          </a:p>
          <a:p>
            <a:endParaRPr lang="en-GB" sz="900" dirty="0"/>
          </a:p>
          <a:p>
            <a:r>
              <a:rPr lang="en-GB" sz="900" dirty="0"/>
              <a:t>To balance diversity and coherence:</a:t>
            </a:r>
          </a:p>
          <a:p>
            <a:pPr>
              <a:buFontTx/>
              <a:buChar char="•"/>
            </a:pPr>
            <a:r>
              <a:rPr lang="en-US" sz="900" dirty="0"/>
              <a:t>to communicate; </a:t>
            </a:r>
          </a:p>
          <a:p>
            <a:pPr>
              <a:buFontTx/>
              <a:buChar char="•"/>
            </a:pPr>
            <a:r>
              <a:rPr lang="en-US" sz="900" dirty="0"/>
              <a:t>to build connections; </a:t>
            </a:r>
          </a:p>
          <a:p>
            <a:pPr>
              <a:buFontTx/>
              <a:buChar char="•"/>
            </a:pPr>
            <a:r>
              <a:rPr lang="en-US" sz="900" dirty="0"/>
              <a:t>to manage diversity; and </a:t>
            </a:r>
          </a:p>
          <a:p>
            <a:pPr>
              <a:buFontTx/>
              <a:buChar char="•"/>
            </a:pPr>
            <a:r>
              <a:rPr lang="en-US" sz="900" dirty="0"/>
              <a:t>to manage paradox and tension. </a:t>
            </a:r>
            <a:endParaRPr lang="en-GB" sz="900" dirty="0"/>
          </a:p>
          <a:p>
            <a:endParaRPr lang="en-GB" sz="900" dirty="0"/>
          </a:p>
          <a:p>
            <a:r>
              <a:rPr lang="en-GB" sz="900" dirty="0"/>
              <a:t>To adapt and self renew:</a:t>
            </a:r>
          </a:p>
          <a:p>
            <a:pPr>
              <a:buFontTx/>
              <a:buChar char="•"/>
            </a:pPr>
            <a:r>
              <a:rPr lang="en-US" sz="900" dirty="0"/>
              <a:t>to improve individual and </a:t>
            </a:r>
            <a:r>
              <a:rPr lang="en-US" sz="900" dirty="0" err="1"/>
              <a:t>organisational</a:t>
            </a:r>
            <a:r>
              <a:rPr lang="en-US" sz="900" dirty="0"/>
              <a:t> learning; </a:t>
            </a:r>
          </a:p>
          <a:p>
            <a:pPr>
              <a:buFontTx/>
              <a:buChar char="•"/>
            </a:pPr>
            <a:r>
              <a:rPr lang="en-US" sz="900" dirty="0"/>
              <a:t>to foster internal dialogue; </a:t>
            </a:r>
          </a:p>
          <a:p>
            <a:pPr>
              <a:buFontTx/>
              <a:buChar char="•"/>
            </a:pPr>
            <a:r>
              <a:rPr lang="en-US" sz="900" dirty="0"/>
              <a:t>to reposition and reconfigure the </a:t>
            </a:r>
            <a:r>
              <a:rPr lang="en-US" sz="900" dirty="0" err="1"/>
              <a:t>organisation</a:t>
            </a:r>
            <a:r>
              <a:rPr lang="en-US" sz="900" dirty="0"/>
              <a:t>; </a:t>
            </a:r>
          </a:p>
          <a:p>
            <a:pPr>
              <a:buFontTx/>
              <a:buChar char="•"/>
            </a:pPr>
            <a:r>
              <a:rPr lang="en-US" sz="900" dirty="0"/>
              <a:t>to incorporate new ideas; and </a:t>
            </a:r>
          </a:p>
          <a:p>
            <a:pPr>
              <a:buFontTx/>
              <a:buChar char="•"/>
            </a:pPr>
            <a:r>
              <a:rPr lang="en-US" sz="900" dirty="0"/>
              <a:t>to map out a growth path</a:t>
            </a:r>
          </a:p>
          <a:p>
            <a:endParaRPr lang="en-GB" sz="900" dirty="0"/>
          </a:p>
          <a:p>
            <a:endParaRPr lang="en-GB" dirty="0"/>
          </a:p>
        </p:txBody>
      </p:sp>
      <p:sp>
        <p:nvSpPr>
          <p:cNvPr id="286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8D06BA46-2508-D747-91B5-70233C2A3FD0}" type="slidenum">
              <a:rPr lang="en-GB">
                <a:solidFill>
                  <a:schemeClr val="tx1"/>
                </a:solidFill>
                <a:latin typeface="Arial" charset="0"/>
              </a:rPr>
              <a:pPr eaLnBrk="1" hangingPunct="1"/>
              <a:t>11</a:t>
            </a:fld>
            <a:endParaRPr lang="en-GB">
              <a:solidFill>
                <a:schemeClr val="tx1"/>
              </a:solidFill>
              <a:latin typeface="Arial" charset="0"/>
            </a:endParaRPr>
          </a:p>
        </p:txBody>
      </p:sp>
    </p:spTree>
    <p:extLst>
      <p:ext uri="{BB962C8B-B14F-4D97-AF65-F5344CB8AC3E}">
        <p14:creationId xmlns:p14="http://schemas.microsoft.com/office/powerpoint/2010/main" val="277538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1143000" y="685800"/>
            <a:ext cx="4572000" cy="3429000"/>
          </a:xfrm>
          <a:ln/>
        </p:spPr>
      </p:sp>
      <p:sp>
        <p:nvSpPr>
          <p:cNvPr id="276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dirty="0"/>
              <a:t>The </a:t>
            </a:r>
            <a:r>
              <a:rPr lang="en-GB" dirty="0" smtClean="0"/>
              <a:t>capability </a:t>
            </a:r>
            <a:r>
              <a:rPr lang="en-GB" dirty="0"/>
              <a:t>to deliver covers many of </a:t>
            </a:r>
            <a:r>
              <a:rPr lang="en-GB" dirty="0" smtClean="0"/>
              <a:t>the attributes on the left side</a:t>
            </a:r>
            <a:endParaRPr lang="en-GB" dirty="0"/>
          </a:p>
          <a:p>
            <a:r>
              <a:rPr lang="en-GB" dirty="0" smtClean="0">
                <a:solidFill>
                  <a:srgbClr val="FF3300"/>
                </a:solidFill>
                <a:latin typeface="Verdana" charset="0"/>
              </a:rPr>
              <a:t>Capability </a:t>
            </a:r>
            <a:r>
              <a:rPr lang="en-GB" dirty="0">
                <a:solidFill>
                  <a:srgbClr val="FF3300"/>
                </a:solidFill>
                <a:latin typeface="Verdana" charset="0"/>
              </a:rPr>
              <a:t>to deliver</a:t>
            </a:r>
            <a:r>
              <a:rPr lang="en-GB" dirty="0">
                <a:latin typeface="Verdana" charset="0"/>
              </a:rPr>
              <a:t>: appropriate structures </a:t>
            </a:r>
            <a:r>
              <a:rPr lang="en-GB" dirty="0">
                <a:solidFill>
                  <a:srgbClr val="FF0000"/>
                </a:solidFill>
                <a:latin typeface="Verdana" charset="0"/>
              </a:rPr>
              <a:t>(Assets); </a:t>
            </a:r>
            <a:r>
              <a:rPr lang="en-GB" dirty="0">
                <a:latin typeface="Verdana" charset="0"/>
              </a:rPr>
              <a:t>systems and procedures for management, </a:t>
            </a:r>
            <a:r>
              <a:rPr lang="en-GB" dirty="0">
                <a:solidFill>
                  <a:srgbClr val="FF0000"/>
                </a:solidFill>
                <a:latin typeface="Verdana" charset="0"/>
              </a:rPr>
              <a:t>HR</a:t>
            </a:r>
            <a:r>
              <a:rPr lang="en-GB" dirty="0">
                <a:latin typeface="Verdana" charset="0"/>
              </a:rPr>
              <a:t>, planning, finance, human resources, monitoring and evaluation, and project cycle management; the ability to mobilise </a:t>
            </a:r>
            <a:r>
              <a:rPr lang="en-GB" dirty="0" smtClean="0">
                <a:latin typeface="Verdana" charset="0"/>
              </a:rPr>
              <a:t>resources</a:t>
            </a:r>
          </a:p>
          <a:p>
            <a:endParaRPr lang="en-GB" dirty="0" smtClean="0">
              <a:latin typeface="Verdana" charset="0"/>
            </a:endParaRPr>
          </a:p>
          <a:p>
            <a:r>
              <a:rPr lang="en-GB" dirty="0" smtClean="0">
                <a:latin typeface="Verdana" charset="0"/>
              </a:rPr>
              <a:t>The right side abilities are more found in the Capability to Commit and Capability to relate</a:t>
            </a:r>
            <a:endParaRPr lang="en-GB" dirty="0">
              <a:latin typeface="Verdana" charset="0"/>
            </a:endParaRPr>
          </a:p>
          <a:p>
            <a:endParaRPr lang="en-GB" dirty="0"/>
          </a:p>
        </p:txBody>
      </p:sp>
      <p:sp>
        <p:nvSpPr>
          <p:cNvPr id="276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695CED1C-AA69-2049-BFBF-7029BDB5DBF0}" type="slidenum">
              <a:rPr lang="en-GB">
                <a:solidFill>
                  <a:schemeClr val="tx1"/>
                </a:solidFill>
                <a:latin typeface="Arial" charset="0"/>
              </a:rPr>
              <a:pPr eaLnBrk="1" hangingPunct="1"/>
              <a:t>12</a:t>
            </a:fld>
            <a:endParaRPr lang="en-GB">
              <a:solidFill>
                <a:schemeClr val="tx1"/>
              </a:solidFill>
              <a:latin typeface="Arial" charset="0"/>
            </a:endParaRPr>
          </a:p>
        </p:txBody>
      </p:sp>
    </p:spTree>
    <p:extLst>
      <p:ext uri="{BB962C8B-B14F-4D97-AF65-F5344CB8AC3E}">
        <p14:creationId xmlns:p14="http://schemas.microsoft.com/office/powerpoint/2010/main" val="1811026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9" y="258765"/>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2"/>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40"/>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Slide Number Placeholder 8"/>
          <p:cNvSpPr>
            <a:spLocks noGrp="1" noChangeArrowheads="1"/>
          </p:cNvSpPr>
          <p:nvPr>
            <p:ph type="sldNum" sz="quarter" idx="12"/>
          </p:nvPr>
        </p:nvSpPr>
        <p:spPr>
          <a:xfrm>
            <a:off x="6553200" y="6245225"/>
            <a:ext cx="2133600" cy="476250"/>
          </a:xfrm>
          <a:prstGeom prst="rect">
            <a:avLst/>
          </a:prstGeom>
        </p:spPr>
        <p:txBody>
          <a:bodyPr/>
          <a:lstStyle>
            <a:lvl1pPr>
              <a:defRPr>
                <a:solidFill>
                  <a:schemeClr val="bg1"/>
                </a:solidFill>
                <a:latin typeface="Verdana" charset="0"/>
              </a:defRPr>
            </a:lvl1pPr>
          </a:lstStyle>
          <a:p>
            <a:fld id="{A2FCDD82-3184-094C-8D62-2581BD1EC5E1}"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196015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FB1BDE13-CE4B-1E4A-824A-2F4CD1A08A7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885908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4"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C9D70B72-3DE1-DC47-A1C8-323CD5B2C9CA}"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895887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p>
        </p:txBody>
      </p:sp>
      <p:sp>
        <p:nvSpPr>
          <p:cNvPr id="5" name="Slide Number Placeholder 4"/>
          <p:cNvSpPr>
            <a:spLocks noGrp="1"/>
          </p:cNvSpPr>
          <p:nvPr>
            <p:ph type="sldNum" sz="quarter" idx="11"/>
          </p:nvPr>
        </p:nvSpPr>
        <p:spPr>
          <a:xfrm>
            <a:off x="7524750" y="6248400"/>
            <a:ext cx="1162050" cy="457200"/>
          </a:xfrm>
          <a:prstGeom prst="rect">
            <a:avLst/>
          </a:prstGeom>
        </p:spPr>
        <p:txBody>
          <a:bodyPr/>
          <a:lstStyle>
            <a:lvl1pPr>
              <a:defRPr>
                <a:solidFill>
                  <a:srgbClr val="000000"/>
                </a:solidFill>
              </a:defRPr>
            </a:lvl1pPr>
          </a:lstStyle>
          <a:p>
            <a:fld id="{2E58D428-EB32-944C-BEE2-87C0707A22D1}" type="slidenum">
              <a:rPr lang="en-US"/>
              <a:pPr/>
              <a:t>‹#›</a:t>
            </a:fld>
            <a:endParaRPr lang="en-US"/>
          </a:p>
        </p:txBody>
      </p:sp>
    </p:spTree>
    <p:extLst>
      <p:ext uri="{BB962C8B-B14F-4D97-AF65-F5344CB8AC3E}">
        <p14:creationId xmlns:p14="http://schemas.microsoft.com/office/powerpoint/2010/main" val="3810031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30391D67-34CF-A64D-B33F-80554BFEC37B}"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306445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86E1996-5503-9645-8DB7-C8C60666FA8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331753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7794D9-05B6-CF4D-AA2C-06ABDB37D84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281875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4B1303F-D275-C044-9D17-CA27FE9895FF}"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511325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9F8278F-E740-194E-9718-90EE6329BDF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300864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5668EF2-2437-5E4B-84F3-64DB0A20D351}"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334088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FDD7FFAC-C157-5B45-9FB9-56E3C894C25E}"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41033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989B88F7-18C3-2941-98CD-71B7F9BC40D0}"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5549046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6AC9727-1BD0-6A48-ABC4-4CC25D1AD42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1225118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05B2F0A-76B8-CD45-845F-F285EB0AE8B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829268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9F400C8-7A86-034A-9F5B-5E4228CC5896}"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4096729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EBBCBF-CA93-6147-BDD2-AC9376CFCEF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2339758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p>
        </p:txBody>
      </p:sp>
      <p:sp>
        <p:nvSpPr>
          <p:cNvPr id="5" name="Slide Number Placeholder 4"/>
          <p:cNvSpPr>
            <a:spLocks noGrp="1"/>
          </p:cNvSpPr>
          <p:nvPr>
            <p:ph type="sldNum" sz="quarter" idx="11"/>
          </p:nvPr>
        </p:nvSpPr>
        <p:spPr>
          <a:xfrm>
            <a:off x="7524750" y="6248400"/>
            <a:ext cx="1162050" cy="457200"/>
          </a:xfrm>
        </p:spPr>
        <p:txBody>
          <a:bodyPr/>
          <a:lstStyle>
            <a:lvl1pPr>
              <a:defRPr>
                <a:solidFill>
                  <a:srgbClr val="000000"/>
                </a:solidFill>
              </a:defRPr>
            </a:lvl1pPr>
          </a:lstStyle>
          <a:p>
            <a:fld id="{2E58D428-EB32-944C-BEE2-87C0707A22D1}" type="slidenum">
              <a:rPr lang="en-US"/>
              <a:pPr/>
              <a:t>‹#›</a:t>
            </a:fld>
            <a:endParaRPr lang="en-US"/>
          </a:p>
        </p:txBody>
      </p:sp>
    </p:spTree>
    <p:extLst>
      <p:ext uri="{BB962C8B-B14F-4D97-AF65-F5344CB8AC3E}">
        <p14:creationId xmlns:p14="http://schemas.microsoft.com/office/powerpoint/2010/main" val="2556767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30391D67-34CF-A64D-B33F-80554BFEC37B}"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5688509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86E1996-5503-9645-8DB7-C8C60666FA8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44872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7794D9-05B6-CF4D-AA2C-06ABDB37D84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5548838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4B1303F-D275-C044-9D17-CA27FE9895FF}"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913524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9F8278F-E740-194E-9718-90EE6329BDF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20961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4034DDA2-4E52-2A41-AADD-69C959DFE293}"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340714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5668EF2-2437-5E4B-84F3-64DB0A20D351}"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389976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FDD7FFAC-C157-5B45-9FB9-56E3C894C25E}"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5700394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6AC9727-1BD0-6A48-ABC4-4CC25D1AD42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3110908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05B2F0A-76B8-CD45-845F-F285EB0AE8B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6703945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9F400C8-7A86-034A-9F5B-5E4228CC5896}"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824938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EBBCBF-CA93-6147-BDD2-AC9376CFCEF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9773614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p>
        </p:txBody>
      </p:sp>
      <p:sp>
        <p:nvSpPr>
          <p:cNvPr id="5" name="Slide Number Placeholder 4"/>
          <p:cNvSpPr>
            <a:spLocks noGrp="1"/>
          </p:cNvSpPr>
          <p:nvPr>
            <p:ph type="sldNum" sz="quarter" idx="11"/>
          </p:nvPr>
        </p:nvSpPr>
        <p:spPr>
          <a:xfrm>
            <a:off x="7524750" y="6248400"/>
            <a:ext cx="1162050" cy="457200"/>
          </a:xfrm>
        </p:spPr>
        <p:txBody>
          <a:bodyPr/>
          <a:lstStyle>
            <a:lvl1pPr>
              <a:defRPr>
                <a:solidFill>
                  <a:srgbClr val="000000"/>
                </a:solidFill>
              </a:defRPr>
            </a:lvl1pPr>
          </a:lstStyle>
          <a:p>
            <a:fld id="{2E58D428-EB32-944C-BEE2-87C0707A22D1}" type="slidenum">
              <a:rPr lang="en-US"/>
              <a:pPr/>
              <a:t>‹#›</a:t>
            </a:fld>
            <a:endParaRPr lang="en-US"/>
          </a:p>
        </p:txBody>
      </p:sp>
    </p:spTree>
    <p:extLst>
      <p:ext uri="{BB962C8B-B14F-4D97-AF65-F5344CB8AC3E}">
        <p14:creationId xmlns:p14="http://schemas.microsoft.com/office/powerpoint/2010/main" val="38385308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30391D67-34CF-A64D-B33F-80554BFEC37B}"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8878400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86E1996-5503-9645-8DB7-C8C60666FA8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149857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7794D9-05B6-CF4D-AA2C-06ABDB37D84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120963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3510F2EC-6B41-164F-856B-8F9321481A3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49148990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4B1303F-D275-C044-9D17-CA27FE9895FF}"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19571724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9F8278F-E740-194E-9718-90EE6329BDF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7214173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5668EF2-2437-5E4B-84F3-64DB0A20D351}"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5071166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FDD7FFAC-C157-5B45-9FB9-56E3C894C25E}"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2914154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6AC9727-1BD0-6A48-ABC4-4CC25D1AD42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2132386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05B2F0A-76B8-CD45-845F-F285EB0AE8B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147039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9F400C8-7A86-034A-9F5B-5E4228CC5896}"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0573769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EBBCBF-CA93-6147-BDD2-AC9376CFCEF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53942445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p>
        </p:txBody>
      </p:sp>
      <p:sp>
        <p:nvSpPr>
          <p:cNvPr id="5" name="Slide Number Placeholder 4"/>
          <p:cNvSpPr>
            <a:spLocks noGrp="1"/>
          </p:cNvSpPr>
          <p:nvPr>
            <p:ph type="sldNum" sz="quarter" idx="11"/>
          </p:nvPr>
        </p:nvSpPr>
        <p:spPr>
          <a:xfrm>
            <a:off x="7524750" y="6248400"/>
            <a:ext cx="1162050" cy="457200"/>
          </a:xfrm>
        </p:spPr>
        <p:txBody>
          <a:bodyPr/>
          <a:lstStyle>
            <a:lvl1pPr>
              <a:defRPr>
                <a:solidFill>
                  <a:srgbClr val="000000"/>
                </a:solidFill>
              </a:defRPr>
            </a:lvl1pPr>
          </a:lstStyle>
          <a:p>
            <a:fld id="{2E58D428-EB32-944C-BEE2-87C0707A22D1}" type="slidenum">
              <a:rPr lang="en-US"/>
              <a:pPr/>
              <a:t>‹#›</a:t>
            </a:fld>
            <a:endParaRPr lang="en-US"/>
          </a:p>
        </p:txBody>
      </p:sp>
    </p:spTree>
    <p:extLst>
      <p:ext uri="{BB962C8B-B14F-4D97-AF65-F5344CB8AC3E}">
        <p14:creationId xmlns:p14="http://schemas.microsoft.com/office/powerpoint/2010/main" val="294890436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30391D67-34CF-A64D-B33F-80554BFEC37B}"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331199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4F2E421C-701B-7645-97E3-610B9933953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855460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86E1996-5503-9645-8DB7-C8C60666FA8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9312215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7794D9-05B6-CF4D-AA2C-06ABDB37D84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86865994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4B1303F-D275-C044-9D17-CA27FE9895FF}"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65561093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9F8278F-E740-194E-9718-90EE6329BDF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38421502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5668EF2-2437-5E4B-84F3-64DB0A20D351}"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3929319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FDD7FFAC-C157-5B45-9FB9-56E3C894C25E}"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6470765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6AC9727-1BD0-6A48-ABC4-4CC25D1AD42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75181694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05B2F0A-76B8-CD45-845F-F285EB0AE8B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24887302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9F400C8-7A86-034A-9F5B-5E4228CC5896}"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41895532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EBBCBF-CA93-6147-BDD2-AC9376CFCEF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406346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98710B1A-C2E2-AE46-B2EB-9764A9CE1785}"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0138673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p>
        </p:txBody>
      </p:sp>
      <p:sp>
        <p:nvSpPr>
          <p:cNvPr id="5" name="Slide Number Placeholder 4"/>
          <p:cNvSpPr>
            <a:spLocks noGrp="1"/>
          </p:cNvSpPr>
          <p:nvPr>
            <p:ph type="sldNum" sz="quarter" idx="11"/>
          </p:nvPr>
        </p:nvSpPr>
        <p:spPr>
          <a:xfrm>
            <a:off x="7524750" y="6248400"/>
            <a:ext cx="1162050" cy="457200"/>
          </a:xfrm>
        </p:spPr>
        <p:txBody>
          <a:bodyPr/>
          <a:lstStyle>
            <a:lvl1pPr>
              <a:defRPr>
                <a:solidFill>
                  <a:srgbClr val="000000"/>
                </a:solidFill>
              </a:defRPr>
            </a:lvl1pPr>
          </a:lstStyle>
          <a:p>
            <a:fld id="{2E58D428-EB32-944C-BEE2-87C0707A22D1}" type="slidenum">
              <a:rPr lang="en-US"/>
              <a:pPr/>
              <a:t>‹#›</a:t>
            </a:fld>
            <a:endParaRPr lang="en-US"/>
          </a:p>
        </p:txBody>
      </p:sp>
    </p:spTree>
    <p:extLst>
      <p:ext uri="{BB962C8B-B14F-4D97-AF65-F5344CB8AC3E}">
        <p14:creationId xmlns:p14="http://schemas.microsoft.com/office/powerpoint/2010/main" val="264238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51C98BD0-6B2E-4240-8EC7-9F4FA3C6CCDC}"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013766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7EB44F7C-27E9-0043-9A3C-A510B6A2FDF2}"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03245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E7E8CB21-4386-D346-BB82-F9BC5C91459A}"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284520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7"/>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9" y="6659565"/>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9" y="258765"/>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2931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6"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defTabSz="914400" fontAlgn="base">
              <a:spcBef>
                <a:spcPct val="0"/>
              </a:spcBef>
              <a:spcAft>
                <a:spcPct val="0"/>
              </a:spcAft>
            </a:pPr>
            <a:fld id="{569FB811-2A9D-874A-BE90-A482AB5FD9A1}" type="slidenum">
              <a:rPr lang="en-GB" smtClean="0">
                <a:solidFill>
                  <a:srgbClr val="000000"/>
                </a:solidFill>
                <a:ea typeface="ＭＳ Ｐゴシック" charset="0"/>
                <a:cs typeface="ＭＳ Ｐゴシック" charset="0"/>
              </a:rPr>
              <a:pPr defTabSz="914400" fontAlgn="base">
                <a:spcBef>
                  <a:spcPct val="0"/>
                </a:spcBef>
                <a:spcAft>
                  <a:spcPct val="0"/>
                </a:spcAft>
              </a:pPr>
              <a:t>‹#›</a:t>
            </a:fld>
            <a:endParaRPr lang="en-GB" smtClean="0">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275012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defTabSz="914400" fontAlgn="base">
              <a:spcBef>
                <a:spcPct val="0"/>
              </a:spcBef>
              <a:spcAft>
                <a:spcPct val="0"/>
              </a:spcAft>
            </a:pPr>
            <a:fld id="{569FB811-2A9D-874A-BE90-A482AB5FD9A1}" type="slidenum">
              <a:rPr lang="en-GB" smtClean="0">
                <a:solidFill>
                  <a:srgbClr val="000000"/>
                </a:solidFill>
                <a:ea typeface="ＭＳ Ｐゴシック" charset="0"/>
                <a:cs typeface="ＭＳ Ｐゴシック" charset="0"/>
              </a:rPr>
              <a:pPr defTabSz="914400" fontAlgn="base">
                <a:spcBef>
                  <a:spcPct val="0"/>
                </a:spcBef>
                <a:spcAft>
                  <a:spcPct val="0"/>
                </a:spcAft>
              </a:pPr>
              <a:t>‹#›</a:t>
            </a:fld>
            <a:endParaRPr lang="en-GB" smtClean="0">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116122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defTabSz="914400" fontAlgn="base">
              <a:spcBef>
                <a:spcPct val="0"/>
              </a:spcBef>
              <a:spcAft>
                <a:spcPct val="0"/>
              </a:spcAft>
            </a:pPr>
            <a:fld id="{569FB811-2A9D-874A-BE90-A482AB5FD9A1}" type="slidenum">
              <a:rPr lang="en-GB" smtClean="0">
                <a:solidFill>
                  <a:srgbClr val="000000"/>
                </a:solidFill>
                <a:ea typeface="ＭＳ Ｐゴシック" charset="0"/>
                <a:cs typeface="ＭＳ Ｐゴシック" charset="0"/>
              </a:rPr>
              <a:pPr defTabSz="914400" fontAlgn="base">
                <a:spcBef>
                  <a:spcPct val="0"/>
                </a:spcBef>
                <a:spcAft>
                  <a:spcPct val="0"/>
                </a:spcAft>
              </a:pPr>
              <a:t>‹#›</a:t>
            </a:fld>
            <a:endParaRPr lang="en-GB" smtClean="0">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171014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defTabSz="914400" fontAlgn="base">
              <a:spcBef>
                <a:spcPct val="0"/>
              </a:spcBef>
              <a:spcAft>
                <a:spcPct val="0"/>
              </a:spcAft>
            </a:pPr>
            <a:fld id="{569FB811-2A9D-874A-BE90-A482AB5FD9A1}" type="slidenum">
              <a:rPr lang="en-GB" smtClean="0">
                <a:solidFill>
                  <a:srgbClr val="000000"/>
                </a:solidFill>
                <a:ea typeface="ＭＳ Ｐゴシック" charset="0"/>
                <a:cs typeface="ＭＳ Ｐゴシック" charset="0"/>
              </a:rPr>
              <a:pPr defTabSz="914400" fontAlgn="base">
                <a:spcBef>
                  <a:spcPct val="0"/>
                </a:spcBef>
                <a:spcAft>
                  <a:spcPct val="0"/>
                </a:spcAft>
              </a:pPr>
              <a:t>‹#›</a:t>
            </a:fld>
            <a:endParaRPr lang="en-GB" smtClean="0">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670211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5.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1.jp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0.jpg"/><Relationship Id="rId5" Type="http://schemas.openxmlformats.org/officeDocument/2006/relationships/image" Target="../media/image9.jpg"/><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resourcecentre.pscbs.gov.rw/bes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ubTitle" idx="1"/>
          </p:nvPr>
        </p:nvSpPr>
        <p:spPr>
          <a:xfrm>
            <a:off x="611188" y="4692210"/>
            <a:ext cx="8532812" cy="1081087"/>
          </a:xfrm>
        </p:spPr>
        <p:txBody>
          <a:bodyPr/>
          <a:lstStyle/>
          <a:p>
            <a:pPr algn="ctr" eaLnBrk="1" hangingPunct="1"/>
            <a:r>
              <a:rPr lang="fr-BE" dirty="0">
                <a:solidFill>
                  <a:srgbClr val="FFFFFF"/>
                </a:solidFill>
                <a:latin typeface="Verdana" charset="0"/>
                <a:ea typeface="ＭＳ Ｐゴシック" charset="0"/>
              </a:rPr>
              <a:t>Module </a:t>
            </a:r>
            <a:r>
              <a:rPr lang="fr-BE" dirty="0" smtClean="0">
                <a:solidFill>
                  <a:srgbClr val="FFFFFF"/>
                </a:solidFill>
                <a:latin typeface="Verdana" charset="0"/>
                <a:ea typeface="ＭＳ Ｐゴシック" charset="0"/>
              </a:rPr>
              <a:t>2: </a:t>
            </a:r>
            <a:endParaRPr lang="fr-BE" dirty="0">
              <a:solidFill>
                <a:srgbClr val="FFFFFF"/>
              </a:solidFill>
              <a:latin typeface="Verdana" charset="0"/>
              <a:ea typeface="ＭＳ Ｐゴシック" charset="0"/>
            </a:endParaRPr>
          </a:p>
          <a:p>
            <a:pPr algn="ctr" eaLnBrk="1" hangingPunct="1"/>
            <a:r>
              <a:rPr lang="fr-BE" dirty="0" smtClean="0">
                <a:solidFill>
                  <a:srgbClr val="FFFFFF"/>
                </a:solidFill>
                <a:latin typeface="Verdana" charset="0"/>
                <a:ea typeface="ＭＳ Ｐゴシック" charset="0"/>
              </a:rPr>
              <a:t>Concepts and Principles</a:t>
            </a:r>
            <a:endParaRPr lang="en-GB" dirty="0">
              <a:latin typeface="Verdana" charset="0"/>
              <a:ea typeface="ＭＳ Ｐゴシック" charset="0"/>
            </a:endParaRPr>
          </a:p>
        </p:txBody>
      </p:sp>
      <p:sp>
        <p:nvSpPr>
          <p:cNvPr id="4" name="Rectangle 2"/>
          <p:cNvSpPr txBox="1">
            <a:spLocks noChangeArrowheads="1"/>
          </p:cNvSpPr>
          <p:nvPr/>
        </p:nvSpPr>
        <p:spPr bwMode="auto">
          <a:xfrm>
            <a:off x="1555750" y="2317315"/>
            <a:ext cx="61722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marL="3175" indent="-358775" algn="l" rtl="0" eaLnBrk="0" fontAlgn="base" hangingPunct="0">
              <a:spcBef>
                <a:spcPct val="0"/>
              </a:spcBef>
              <a:spcAft>
                <a:spcPct val="0"/>
              </a:spcAft>
              <a:defRPr sz="7600" b="1">
                <a:solidFill>
                  <a:srgbClr val="FFD62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marL="0" indent="1588" algn="ctr" eaLnBrk="1" hangingPunct="1"/>
            <a:r>
              <a:rPr lang="fr-BE" sz="3200" smtClean="0">
                <a:latin typeface="Verdana" charset="0"/>
                <a:ea typeface="ＭＳ Ｐゴシック" charset="0"/>
              </a:rPr>
              <a:t>Supporting change through </a:t>
            </a:r>
            <a:br>
              <a:rPr lang="fr-BE" sz="3200" smtClean="0">
                <a:latin typeface="Verdana" charset="0"/>
                <a:ea typeface="ＭＳ Ｐゴシック" charset="0"/>
              </a:rPr>
            </a:br>
            <a:r>
              <a:rPr lang="fr-BE" sz="3200" smtClean="0">
                <a:latin typeface="Verdana" charset="0"/>
                <a:ea typeface="ＭＳ Ｐゴシック" charset="0"/>
              </a:rPr>
              <a:t>Capacity Development</a:t>
            </a:r>
            <a:endParaRPr lang="en-GB" sz="3600" dirty="0">
              <a:latin typeface="Verdana" charset="0"/>
              <a:ea typeface="ＭＳ Ｐゴシック" charset="0"/>
            </a:endParaRPr>
          </a:p>
        </p:txBody>
      </p:sp>
    </p:spTree>
    <p:extLst>
      <p:ext uri="{BB962C8B-B14F-4D97-AF65-F5344CB8AC3E}">
        <p14:creationId xmlns:p14="http://schemas.microsoft.com/office/powerpoint/2010/main" val="532968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ounded Rectangle 1"/>
          <p:cNvSpPr>
            <a:spLocks noChangeArrowheads="1"/>
          </p:cNvSpPr>
          <p:nvPr/>
        </p:nvSpPr>
        <p:spPr bwMode="auto">
          <a:xfrm>
            <a:off x="0" y="1524000"/>
            <a:ext cx="9144000" cy="5105400"/>
          </a:xfrm>
          <a:prstGeom prst="roundRect">
            <a:avLst>
              <a:gd name="adj" fmla="val 16667"/>
            </a:avLst>
          </a:prstGeom>
          <a:solidFill>
            <a:srgbClr val="3E6FD2">
              <a:alpha val="23921"/>
            </a:srgbClr>
          </a:solidFill>
          <a:ln w="9525">
            <a:solidFill>
              <a:schemeClr val="tx1"/>
            </a:solidFill>
            <a:round/>
            <a:headEnd/>
            <a:tailEnd/>
          </a:ln>
        </p:spPr>
        <p:txBody>
          <a:bodyPr/>
          <a:lstStyle/>
          <a:p>
            <a:pPr defTabSz="914400" fontAlgn="base">
              <a:spcBef>
                <a:spcPct val="0"/>
              </a:spcBef>
              <a:spcAft>
                <a:spcPct val="0"/>
              </a:spcAft>
            </a:pPr>
            <a:r>
              <a:rPr lang="en-US" sz="1200" b="1" smtClean="0">
                <a:solidFill>
                  <a:srgbClr val="FF0000"/>
                </a:solidFill>
                <a:latin typeface="Verdana" charset="0"/>
                <a:ea typeface="ＭＳ Ｐゴシック" charset="0"/>
                <a:cs typeface="ＭＳ Ｐゴシック" charset="0"/>
              </a:rPr>
              <a:t>CAPACITY</a:t>
            </a:r>
          </a:p>
        </p:txBody>
      </p:sp>
      <p:sp>
        <p:nvSpPr>
          <p:cNvPr id="3" name="Round Same Side Corner Rectangle 2"/>
          <p:cNvSpPr/>
          <p:nvPr/>
        </p:nvSpPr>
        <p:spPr bwMode="auto">
          <a:xfrm>
            <a:off x="3862388" y="3548063"/>
            <a:ext cx="822325" cy="822325"/>
          </a:xfrm>
          <a:prstGeom prst="round2SameRect">
            <a:avLst/>
          </a:prstGeom>
          <a:noFill/>
          <a:ln>
            <a:noFill/>
          </a:ln>
          <a:effectLst/>
          <a:extLst/>
        </p:spPr>
      </p:sp>
      <p:sp>
        <p:nvSpPr>
          <p:cNvPr id="38916" name="Oval 12"/>
          <p:cNvSpPr>
            <a:spLocks noChangeArrowheads="1"/>
          </p:cNvSpPr>
          <p:nvPr/>
        </p:nvSpPr>
        <p:spPr bwMode="auto">
          <a:xfrm>
            <a:off x="8058150" y="3581400"/>
            <a:ext cx="1085850" cy="1144588"/>
          </a:xfrm>
          <a:prstGeom prst="ellipse">
            <a:avLst/>
          </a:prstGeom>
          <a:solidFill>
            <a:srgbClr val="339966">
              <a:alpha val="21176"/>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da-DK" altLang="zh-CN" sz="8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endParaRPr lang="en-US" sz="1400" smtClean="0">
              <a:solidFill>
                <a:srgbClr val="000000"/>
              </a:solidFill>
              <a:latin typeface="Verdana" charset="0"/>
              <a:ea typeface="ＭＳ Ｐゴシック" charset="0"/>
              <a:cs typeface="Times New Roman" charset="0"/>
            </a:endParaRPr>
          </a:p>
        </p:txBody>
      </p:sp>
      <p:sp>
        <p:nvSpPr>
          <p:cNvPr id="38917" name="Oval 11"/>
          <p:cNvSpPr>
            <a:spLocks noChangeArrowheads="1"/>
          </p:cNvSpPr>
          <p:nvPr/>
        </p:nvSpPr>
        <p:spPr bwMode="auto">
          <a:xfrm>
            <a:off x="7010400" y="3581400"/>
            <a:ext cx="1066800" cy="1068388"/>
          </a:xfrm>
          <a:prstGeom prst="ellipse">
            <a:avLst/>
          </a:prstGeom>
          <a:solidFill>
            <a:srgbClr val="339966">
              <a:alpha val="21176"/>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endParaRPr lang="en-US" sz="1200" smtClean="0">
              <a:solidFill>
                <a:srgbClr val="000000"/>
              </a:solidFill>
              <a:latin typeface="Verdana" charset="0"/>
              <a:ea typeface="ＭＳ Ｐゴシック" charset="0"/>
              <a:cs typeface="Times New Roman" charset="0"/>
            </a:endParaRPr>
          </a:p>
        </p:txBody>
      </p:sp>
      <p:sp>
        <p:nvSpPr>
          <p:cNvPr id="38918" name="Oval 10"/>
          <p:cNvSpPr>
            <a:spLocks noChangeArrowheads="1"/>
          </p:cNvSpPr>
          <p:nvPr/>
        </p:nvSpPr>
        <p:spPr bwMode="auto">
          <a:xfrm>
            <a:off x="5943600" y="3581400"/>
            <a:ext cx="1084263" cy="1068388"/>
          </a:xfrm>
          <a:prstGeom prst="ellipse">
            <a:avLst/>
          </a:prstGeom>
          <a:solidFill>
            <a:srgbClr val="339966">
              <a:alpha val="21176"/>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endParaRPr lang="en-US" sz="1200" smtClean="0">
              <a:solidFill>
                <a:srgbClr val="000000"/>
              </a:solidFill>
              <a:latin typeface="Verdana" charset="0"/>
              <a:ea typeface="ＭＳ Ｐゴシック" charset="0"/>
              <a:cs typeface="Times New Roman" charset="0"/>
            </a:endParaRPr>
          </a:p>
        </p:txBody>
      </p:sp>
      <p:sp>
        <p:nvSpPr>
          <p:cNvPr id="38919" name="Oval 9"/>
          <p:cNvSpPr>
            <a:spLocks noChangeArrowheads="1"/>
          </p:cNvSpPr>
          <p:nvPr/>
        </p:nvSpPr>
        <p:spPr bwMode="auto">
          <a:xfrm>
            <a:off x="1219200" y="1752600"/>
            <a:ext cx="4648200" cy="4495800"/>
          </a:xfrm>
          <a:prstGeom prst="ellipse">
            <a:avLst/>
          </a:prstGeom>
          <a:solidFill>
            <a:srgbClr val="FF6600">
              <a:alpha val="36862"/>
            </a:srgbClr>
          </a:solidFill>
          <a:ln w="9525">
            <a:solidFill>
              <a:srgbClr val="FF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endParaRPr lang="en-US" altLang="zh-CN" sz="1400" b="1" smtClean="0">
              <a:solidFill>
                <a:srgbClr val="FF0000"/>
              </a:solidFill>
              <a:latin typeface="Trebuchet MS" charset="0"/>
              <a:ea typeface="ＭＳ Ｐゴシック" charset="0"/>
              <a:cs typeface="Times New Roman" charset="0"/>
            </a:endParaRPr>
          </a:p>
        </p:txBody>
      </p:sp>
      <p:sp>
        <p:nvSpPr>
          <p:cNvPr id="38920" name="Oval 8"/>
          <p:cNvSpPr>
            <a:spLocks noChangeArrowheads="1"/>
          </p:cNvSpPr>
          <p:nvPr/>
        </p:nvSpPr>
        <p:spPr bwMode="auto">
          <a:xfrm>
            <a:off x="0" y="3505200"/>
            <a:ext cx="1143000" cy="1143000"/>
          </a:xfrm>
          <a:prstGeom prst="ellipse">
            <a:avLst/>
          </a:prstGeom>
          <a:solidFill>
            <a:srgbClr val="339966">
              <a:alpha val="21176"/>
            </a:srgbClr>
          </a:solidFill>
          <a:ln w="9525">
            <a:solidFill>
              <a:srgbClr val="000000"/>
            </a:solidFill>
            <a:round/>
            <a:headEnd/>
            <a:tailEnd/>
          </a:ln>
        </p:spPr>
        <p:txBody>
          <a:bodyPr lIns="0" tIns="10800" rIns="0" bIns="10800"/>
          <a:lstStyle/>
          <a:p>
            <a:pPr algn="ctr" defTabSz="914400" fontAlgn="base">
              <a:spcBef>
                <a:spcPct val="0"/>
              </a:spcBef>
              <a:spcAft>
                <a:spcPct val="0"/>
              </a:spcAft>
            </a:pPr>
            <a:r>
              <a:rPr lang="en-US" altLang="zh-CN" sz="1000" b="1" smtClean="0">
                <a:solidFill>
                  <a:srgbClr val="0F5494"/>
                </a:solidFill>
                <a:latin typeface="Trebuchet MS" charset="0"/>
                <a:ea typeface="ＭＳ Ｐゴシック" charset="0"/>
                <a:cs typeface="Times New Roman" charset="0"/>
              </a:rPr>
              <a:t> </a:t>
            </a:r>
            <a:endParaRPr lang="en-US" sz="1200" smtClean="0">
              <a:solidFill>
                <a:srgbClr val="000000"/>
              </a:solidFill>
              <a:latin typeface="Verdana" charset="0"/>
              <a:ea typeface="ＭＳ Ｐゴシック" charset="0"/>
              <a:cs typeface="Times New Roman" charset="0"/>
            </a:endParaRPr>
          </a:p>
        </p:txBody>
      </p:sp>
      <p:sp>
        <p:nvSpPr>
          <p:cNvPr id="38921" name="Oval 7"/>
          <p:cNvSpPr>
            <a:spLocks noChangeArrowheads="1"/>
          </p:cNvSpPr>
          <p:nvPr/>
        </p:nvSpPr>
        <p:spPr bwMode="auto">
          <a:xfrm>
            <a:off x="762000" y="5105400"/>
            <a:ext cx="990600" cy="914400"/>
          </a:xfrm>
          <a:prstGeom prst="ellipse">
            <a:avLst/>
          </a:prstGeom>
          <a:solidFill>
            <a:srgbClr val="339966">
              <a:alpha val="21176"/>
            </a:srgbClr>
          </a:solidFill>
          <a:ln w="9525">
            <a:solidFill>
              <a:schemeClr val="tx1"/>
            </a:solidFill>
            <a:round/>
            <a:headEnd/>
            <a:tailEnd/>
          </a:ln>
        </p:spPr>
        <p:txBody>
          <a:bodyPr lIns="0" tIns="10800" rIns="0" bIns="10800"/>
          <a:lstStyle/>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000" b="1" smtClean="0">
                <a:solidFill>
                  <a:srgbClr val="000000"/>
                </a:solidFill>
                <a:latin typeface="Trebuchet MS" charset="0"/>
                <a:ea typeface="ＭＳ Ｐゴシック" charset="0"/>
                <a:cs typeface="Times New Roman" charset="0"/>
              </a:rPr>
              <a:t>  </a:t>
            </a:r>
            <a:endParaRPr lang="en-GB" sz="1200" b="1" smtClean="0">
              <a:solidFill>
                <a:srgbClr val="FF0000"/>
              </a:solidFill>
              <a:latin typeface="Verdana" charset="0"/>
              <a:ea typeface="ＭＳ Ｐゴシック" charset="0"/>
              <a:cs typeface="Times New Roman" charset="0"/>
            </a:endParaRPr>
          </a:p>
        </p:txBody>
      </p:sp>
      <p:sp>
        <p:nvSpPr>
          <p:cNvPr id="38922" name="Oval 6"/>
          <p:cNvSpPr>
            <a:spLocks noChangeArrowheads="1"/>
          </p:cNvSpPr>
          <p:nvPr/>
        </p:nvSpPr>
        <p:spPr bwMode="auto">
          <a:xfrm rot="-697881">
            <a:off x="292100" y="5837238"/>
            <a:ext cx="938213" cy="727075"/>
          </a:xfrm>
          <a:prstGeom prst="ellipse">
            <a:avLst/>
          </a:prstGeom>
          <a:solidFill>
            <a:srgbClr val="339966">
              <a:alpha val="21176"/>
            </a:srgbClr>
          </a:solidFill>
          <a:ln w="9525">
            <a:solidFill>
              <a:schemeClr val="tx1"/>
            </a:solidFill>
            <a:round/>
            <a:headEnd/>
            <a:tailEnd/>
          </a:ln>
        </p:spPr>
        <p:txBody>
          <a:bodyPr lIns="0" tIns="10800" rIns="0" bIns="10800"/>
          <a:lstStyle/>
          <a:p>
            <a:pPr algn="ctr" defTabSz="914400" fontAlgn="base">
              <a:spcBef>
                <a:spcPct val="0"/>
              </a:spcBef>
              <a:spcAft>
                <a:spcPct val="0"/>
              </a:spcAft>
            </a:pPr>
            <a:r>
              <a:rPr lang="da-DK" altLang="zh-CN" sz="1000" b="1" smtClean="0">
                <a:solidFill>
                  <a:srgbClr val="FF0000"/>
                </a:solidFill>
                <a:latin typeface="Trebuchet MS" charset="0"/>
                <a:ea typeface="ＭＳ Ｐゴシック" charset="0"/>
                <a:cs typeface="Times New Roman" charset="0"/>
              </a:rPr>
              <a:t> </a:t>
            </a:r>
            <a:endParaRPr lang="en-US" sz="1200" b="1" smtClean="0">
              <a:solidFill>
                <a:srgbClr val="FF0000"/>
              </a:solidFill>
              <a:latin typeface="Verdana" charset="0"/>
              <a:ea typeface="ＭＳ Ｐゴシック" charset="0"/>
              <a:cs typeface="Times New Roman" charset="0"/>
            </a:endParaRPr>
          </a:p>
        </p:txBody>
      </p:sp>
      <p:sp>
        <p:nvSpPr>
          <p:cNvPr id="38923" name="Oval 13"/>
          <p:cNvSpPr>
            <a:spLocks noChangeArrowheads="1"/>
          </p:cNvSpPr>
          <p:nvPr/>
        </p:nvSpPr>
        <p:spPr bwMode="auto">
          <a:xfrm>
            <a:off x="0" y="4648200"/>
            <a:ext cx="914400" cy="752475"/>
          </a:xfrm>
          <a:prstGeom prst="ellipse">
            <a:avLst/>
          </a:prstGeom>
          <a:solidFill>
            <a:srgbClr val="339966">
              <a:alpha val="21176"/>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sz="1300" b="1" smtClean="0">
              <a:solidFill>
                <a:srgbClr val="000000"/>
              </a:solidFill>
              <a:latin typeface="Verdana" charset="0"/>
              <a:ea typeface="ＭＳ Ｐゴシック" charset="0"/>
              <a:cs typeface="Times New Roman" charset="0"/>
            </a:endParaRPr>
          </a:p>
        </p:txBody>
      </p:sp>
      <p:sp>
        <p:nvSpPr>
          <p:cNvPr id="38924" name="TextBox 19"/>
          <p:cNvSpPr txBox="1">
            <a:spLocks noChangeArrowheads="1"/>
          </p:cNvSpPr>
          <p:nvPr/>
        </p:nvSpPr>
        <p:spPr bwMode="auto">
          <a:xfrm>
            <a:off x="1977203" y="2629872"/>
            <a:ext cx="1300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LEADERSHIP</a:t>
            </a:r>
          </a:p>
        </p:txBody>
      </p:sp>
      <p:sp>
        <p:nvSpPr>
          <p:cNvPr id="38925" name="TextBox 20"/>
          <p:cNvSpPr txBox="1">
            <a:spLocks noChangeArrowheads="1"/>
          </p:cNvSpPr>
          <p:nvPr/>
        </p:nvSpPr>
        <p:spPr bwMode="auto">
          <a:xfrm>
            <a:off x="3733800" y="3352800"/>
            <a:ext cx="19177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LEGAL FRAMEWORK</a:t>
            </a:r>
          </a:p>
        </p:txBody>
      </p:sp>
      <p:sp>
        <p:nvSpPr>
          <p:cNvPr id="38926" name="TextBox 21"/>
          <p:cNvSpPr txBox="1">
            <a:spLocks noChangeArrowheads="1"/>
          </p:cNvSpPr>
          <p:nvPr/>
        </p:nvSpPr>
        <p:spPr bwMode="auto">
          <a:xfrm>
            <a:off x="2895600" y="2057400"/>
            <a:ext cx="12109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STRUCTURE</a:t>
            </a:r>
          </a:p>
        </p:txBody>
      </p:sp>
      <p:sp>
        <p:nvSpPr>
          <p:cNvPr id="38927" name="TextBox 22"/>
          <p:cNvSpPr txBox="1">
            <a:spLocks noChangeArrowheads="1"/>
          </p:cNvSpPr>
          <p:nvPr/>
        </p:nvSpPr>
        <p:spPr bwMode="auto">
          <a:xfrm>
            <a:off x="2227262" y="4481512"/>
            <a:ext cx="9826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SYSTEMS</a:t>
            </a:r>
          </a:p>
        </p:txBody>
      </p:sp>
      <p:sp>
        <p:nvSpPr>
          <p:cNvPr id="38928" name="TextBox 23"/>
          <p:cNvSpPr txBox="1">
            <a:spLocks noChangeArrowheads="1"/>
          </p:cNvSpPr>
          <p:nvPr/>
        </p:nvSpPr>
        <p:spPr bwMode="auto">
          <a:xfrm>
            <a:off x="4428708" y="4267200"/>
            <a:ext cx="13885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STAFF SKILLS</a:t>
            </a:r>
          </a:p>
        </p:txBody>
      </p:sp>
      <p:sp>
        <p:nvSpPr>
          <p:cNvPr id="38929" name="TextBox 24"/>
          <p:cNvSpPr txBox="1">
            <a:spLocks noChangeArrowheads="1"/>
          </p:cNvSpPr>
          <p:nvPr/>
        </p:nvSpPr>
        <p:spPr bwMode="auto">
          <a:xfrm>
            <a:off x="1616868" y="3404021"/>
            <a:ext cx="12207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RESOURCES</a:t>
            </a:r>
          </a:p>
        </p:txBody>
      </p:sp>
      <p:sp>
        <p:nvSpPr>
          <p:cNvPr id="38930" name="TextBox 25"/>
          <p:cNvSpPr txBox="1">
            <a:spLocks noChangeArrowheads="1"/>
          </p:cNvSpPr>
          <p:nvPr/>
        </p:nvSpPr>
        <p:spPr bwMode="auto">
          <a:xfrm>
            <a:off x="2837656" y="5473899"/>
            <a:ext cx="17462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dirty="0" smtClean="0"/>
              <a:t>I</a:t>
            </a:r>
            <a:r>
              <a:rPr lang="en-US" b="1" dirty="0" smtClean="0"/>
              <a:t>NFRASTRUCTURE</a:t>
            </a:r>
          </a:p>
        </p:txBody>
      </p:sp>
      <p:sp>
        <p:nvSpPr>
          <p:cNvPr id="38931" name="TextBox 26"/>
          <p:cNvSpPr txBox="1">
            <a:spLocks noChangeArrowheads="1"/>
          </p:cNvSpPr>
          <p:nvPr/>
        </p:nvSpPr>
        <p:spPr bwMode="auto">
          <a:xfrm>
            <a:off x="1981200" y="4953000"/>
            <a:ext cx="12287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smtClean="0"/>
              <a:t>EQUIPMENT</a:t>
            </a:r>
          </a:p>
        </p:txBody>
      </p:sp>
      <p:cxnSp>
        <p:nvCxnSpPr>
          <p:cNvPr id="38932" name="Straight Arrow Connector 28"/>
          <p:cNvCxnSpPr>
            <a:cxnSpLocks noChangeShapeType="1"/>
          </p:cNvCxnSpPr>
          <p:nvPr/>
        </p:nvCxnSpPr>
        <p:spPr bwMode="auto">
          <a:xfrm>
            <a:off x="762000" y="1981200"/>
            <a:ext cx="609600" cy="533400"/>
          </a:xfrm>
          <a:prstGeom prst="straightConnector1">
            <a:avLst/>
          </a:prstGeom>
          <a:noFill/>
          <a:ln w="28575">
            <a:solidFill>
              <a:srgbClr val="FF0000"/>
            </a:solidFill>
            <a:round/>
            <a:headEnd/>
            <a:tailEnd type="arrow" w="med" len="med"/>
          </a:ln>
          <a:extLst>
            <a:ext uri="{909E8E84-426E-40DD-AFC4-6F175D3DCCD1}">
              <a14:hiddenFill xmlns:a14="http://schemas.microsoft.com/office/drawing/2010/main">
                <a:noFill/>
              </a14:hiddenFill>
            </a:ext>
          </a:extLst>
        </p:spPr>
      </p:cxnSp>
      <p:sp>
        <p:nvSpPr>
          <p:cNvPr id="38933" name="Title 20"/>
          <p:cNvSpPr>
            <a:spLocks noGrp="1"/>
          </p:cNvSpPr>
          <p:nvPr>
            <p:ph type="title"/>
          </p:nvPr>
        </p:nvSpPr>
        <p:spPr>
          <a:xfrm>
            <a:off x="0" y="990600"/>
            <a:ext cx="8229600" cy="609600"/>
          </a:xfrm>
        </p:spPr>
        <p:txBody>
          <a:bodyPr/>
          <a:lstStyle/>
          <a:p>
            <a:r>
              <a:rPr lang="en-US" sz="2400" i="1" dirty="0">
                <a:latin typeface="Verdana" charset="0"/>
                <a:ea typeface="ＭＳ Ｐゴシック" charset="0"/>
              </a:rPr>
              <a:t>Elements of Capacity</a:t>
            </a:r>
          </a:p>
        </p:txBody>
      </p:sp>
      <p:sp>
        <p:nvSpPr>
          <p:cNvPr id="22" name="TextBox 20"/>
          <p:cNvSpPr txBox="1">
            <a:spLocks noChangeArrowheads="1"/>
          </p:cNvSpPr>
          <p:nvPr/>
        </p:nvSpPr>
        <p:spPr bwMode="auto">
          <a:xfrm>
            <a:off x="3698064" y="2862320"/>
            <a:ext cx="127202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STRATEGIES</a:t>
            </a:r>
          </a:p>
        </p:txBody>
      </p:sp>
      <p:sp>
        <p:nvSpPr>
          <p:cNvPr id="23" name="TextBox 22"/>
          <p:cNvSpPr txBox="1">
            <a:spLocks noChangeArrowheads="1"/>
          </p:cNvSpPr>
          <p:nvPr/>
        </p:nvSpPr>
        <p:spPr bwMode="auto">
          <a:xfrm>
            <a:off x="3987429" y="4953000"/>
            <a:ext cx="9743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CULTURE</a:t>
            </a:r>
          </a:p>
        </p:txBody>
      </p:sp>
      <p:sp>
        <p:nvSpPr>
          <p:cNvPr id="24" name="TextBox 24"/>
          <p:cNvSpPr txBox="1">
            <a:spLocks noChangeArrowheads="1"/>
          </p:cNvSpPr>
          <p:nvPr/>
        </p:nvSpPr>
        <p:spPr bwMode="auto">
          <a:xfrm>
            <a:off x="1599406" y="4035007"/>
            <a:ext cx="268595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KNOWLEDGE/INFORMATION</a:t>
            </a:r>
          </a:p>
        </p:txBody>
      </p:sp>
      <p:sp>
        <p:nvSpPr>
          <p:cNvPr id="25" name="TextBox 23"/>
          <p:cNvSpPr txBox="1">
            <a:spLocks noChangeArrowheads="1"/>
          </p:cNvSpPr>
          <p:nvPr/>
        </p:nvSpPr>
        <p:spPr bwMode="auto">
          <a:xfrm>
            <a:off x="3412252" y="4648200"/>
            <a:ext cx="146544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defTabSz="914400" eaLnBrk="1" fontAlgn="base" hangingPunct="1">
              <a:spcBef>
                <a:spcPct val="0"/>
              </a:spcBef>
              <a:spcAft>
                <a:spcPct val="0"/>
              </a:spcAft>
            </a:pPr>
            <a:r>
              <a:rPr lang="en-US" b="1" dirty="0" smtClean="0"/>
              <a:t>COOPERATION</a:t>
            </a:r>
          </a:p>
        </p:txBody>
      </p:sp>
    </p:spTree>
    <p:extLst>
      <p:ext uri="{BB962C8B-B14F-4D97-AF65-F5344CB8AC3E}">
        <p14:creationId xmlns:p14="http://schemas.microsoft.com/office/powerpoint/2010/main" val="4015586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16"/>
          <p:cNvPicPr/>
          <p:nvPr/>
        </p:nvPicPr>
        <p:blipFill>
          <a:blip r:embed="rId3" cstate="print">
            <a:extLst>
              <a:ext uri="{28A0092B-C50C-407E-A947-70E740481C1C}">
                <a14:useLocalDpi xmlns:a14="http://schemas.microsoft.com/office/drawing/2010/main" val="0"/>
              </a:ext>
            </a:extLst>
          </a:blip>
          <a:stretch>
            <a:fillRect/>
          </a:stretch>
        </p:blipFill>
        <p:spPr>
          <a:xfrm>
            <a:off x="2947402" y="1395512"/>
            <a:ext cx="6196598" cy="6005672"/>
          </a:xfrm>
          <a:prstGeom prst="rect">
            <a:avLst/>
          </a:prstGeom>
        </p:spPr>
      </p:pic>
      <p:sp>
        <p:nvSpPr>
          <p:cNvPr id="12291" name="Title 1"/>
          <p:cNvSpPr>
            <a:spLocks noGrp="1"/>
          </p:cNvSpPr>
          <p:nvPr>
            <p:ph type="title"/>
          </p:nvPr>
        </p:nvSpPr>
        <p:spPr>
          <a:xfrm>
            <a:off x="357188" y="857250"/>
            <a:ext cx="7786687" cy="1143000"/>
          </a:xfrm>
        </p:spPr>
        <p:txBody>
          <a:bodyPr/>
          <a:lstStyle/>
          <a:p>
            <a:r>
              <a:rPr lang="en-GB" i="1" dirty="0" smtClean="0">
                <a:solidFill>
                  <a:srgbClr val="2D5EC1"/>
                </a:solidFill>
                <a:latin typeface="Verdana" charset="0"/>
                <a:ea typeface="ＭＳ Ｐゴシック" charset="0"/>
              </a:rPr>
              <a:t>Elements </a:t>
            </a:r>
            <a:r>
              <a:rPr lang="en-GB" i="1" dirty="0">
                <a:solidFill>
                  <a:srgbClr val="2D5EC1"/>
                </a:solidFill>
                <a:latin typeface="Verdana" charset="0"/>
                <a:ea typeface="ＭＳ Ｐゴシック" charset="0"/>
              </a:rPr>
              <a:t>of capacity </a:t>
            </a:r>
          </a:p>
        </p:txBody>
      </p:sp>
      <p:sp>
        <p:nvSpPr>
          <p:cNvPr id="12293" name="TextBox 1"/>
          <p:cNvSpPr txBox="1">
            <a:spLocks noChangeArrowheads="1"/>
          </p:cNvSpPr>
          <p:nvPr/>
        </p:nvSpPr>
        <p:spPr bwMode="auto">
          <a:xfrm>
            <a:off x="285750" y="1989138"/>
            <a:ext cx="3806121" cy="10156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r>
              <a:rPr lang="en-GB" sz="2000" dirty="0"/>
              <a:t>The ECDPM </a:t>
            </a:r>
            <a:endParaRPr lang="en-GB" sz="2000" dirty="0" smtClean="0"/>
          </a:p>
          <a:p>
            <a:pPr eaLnBrk="1" hangingPunct="1"/>
            <a:r>
              <a:rPr lang="en-GB" sz="2000" dirty="0" smtClean="0"/>
              <a:t>Five </a:t>
            </a:r>
            <a:r>
              <a:rPr lang="en-GB" sz="2000" dirty="0"/>
              <a:t>Core Capabilities Model </a:t>
            </a:r>
            <a:endParaRPr lang="en-GB" sz="2000" dirty="0" smtClean="0"/>
          </a:p>
          <a:p>
            <a:pPr eaLnBrk="1" hangingPunct="1"/>
            <a:r>
              <a:rPr lang="en-US" sz="2000" dirty="0" smtClean="0"/>
              <a:t>(</a:t>
            </a:r>
            <a:r>
              <a:rPr lang="en-US" sz="2000" dirty="0"/>
              <a:t>the 5Cs)</a:t>
            </a:r>
            <a:endParaRPr lang="en-GB" sz="2000" dirty="0"/>
          </a:p>
        </p:txBody>
      </p:sp>
    </p:spTree>
    <p:extLst>
      <p:ext uri="{BB962C8B-B14F-4D97-AF65-F5344CB8AC3E}">
        <p14:creationId xmlns:p14="http://schemas.microsoft.com/office/powerpoint/2010/main" val="27863724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71E52BD9-F3EB-FB4D-B1CB-34676C56AF75}" type="slidenum">
              <a:rPr lang="en-GB" sz="1400">
                <a:solidFill>
                  <a:schemeClr val="tx1"/>
                </a:solidFill>
                <a:latin typeface="Arial" charset="0"/>
              </a:rPr>
              <a:pPr eaLnBrk="1" hangingPunct="1"/>
              <a:t>12</a:t>
            </a:fld>
            <a:endParaRPr lang="en-GB" sz="1400">
              <a:solidFill>
                <a:schemeClr val="tx1"/>
              </a:solidFill>
              <a:latin typeface="Arial" charset="0"/>
            </a:endParaRPr>
          </a:p>
        </p:txBody>
      </p:sp>
      <p:sp>
        <p:nvSpPr>
          <p:cNvPr id="25602" name="Title 1"/>
          <p:cNvSpPr>
            <a:spLocks noGrp="1"/>
          </p:cNvSpPr>
          <p:nvPr>
            <p:ph type="title"/>
          </p:nvPr>
        </p:nvSpPr>
        <p:spPr>
          <a:xfrm>
            <a:off x="950913" y="1071563"/>
            <a:ext cx="8229600" cy="701675"/>
          </a:xfrm>
        </p:spPr>
        <p:txBody>
          <a:bodyPr/>
          <a:lstStyle/>
          <a:p>
            <a:pPr>
              <a:defRPr/>
            </a:pPr>
            <a:r>
              <a:rPr lang="en-GB" sz="2400" i="1" dirty="0" smtClean="0">
                <a:solidFill>
                  <a:schemeClr val="bg2">
                    <a:lumMod val="50000"/>
                  </a:schemeClr>
                </a:solidFill>
              </a:rPr>
              <a:t>Elements of capacity: tangible and intangible</a:t>
            </a:r>
          </a:p>
        </p:txBody>
      </p:sp>
      <p:graphicFrame>
        <p:nvGraphicFramePr>
          <p:cNvPr id="6" name="Table 5"/>
          <p:cNvGraphicFramePr>
            <a:graphicFrameLocks noGrp="1"/>
          </p:cNvGraphicFramePr>
          <p:nvPr>
            <p:extLst>
              <p:ext uri="{D42A27DB-BD31-4B8C-83A1-F6EECF244321}">
                <p14:modId xmlns:p14="http://schemas.microsoft.com/office/powerpoint/2010/main" val="1097629262"/>
              </p:ext>
            </p:extLst>
          </p:nvPr>
        </p:nvGraphicFramePr>
        <p:xfrm>
          <a:off x="275389" y="1828800"/>
          <a:ext cx="8675687" cy="5029210"/>
        </p:xfrm>
        <a:graphic>
          <a:graphicData uri="http://schemas.openxmlformats.org/drawingml/2006/table">
            <a:tbl>
              <a:tblPr/>
              <a:tblGrid>
                <a:gridCol w="4034111"/>
                <a:gridCol w="4641576"/>
              </a:tblGrid>
              <a:tr h="82296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rgbClr val="000000"/>
                          </a:solidFill>
                          <a:effectLst/>
                          <a:latin typeface="Verdana" pitchFamily="34" charset="0"/>
                          <a:ea typeface="ＭＳ Ｐゴシック" charset="-128"/>
                        </a:rPr>
                        <a:t>Technical, functional, </a:t>
                      </a:r>
                      <a:r>
                        <a:rPr kumimoji="0" lang="en-GB" sz="2400" b="1" i="0" u="none" strike="noStrike" cap="none" normalizeH="0" baseline="0" dirty="0" smtClean="0">
                          <a:ln>
                            <a:noFill/>
                          </a:ln>
                          <a:solidFill>
                            <a:srgbClr val="000000"/>
                          </a:solidFill>
                          <a:effectLst/>
                          <a:latin typeface="Verdana" pitchFamily="34" charset="0"/>
                          <a:ea typeface="ＭＳ Ｐゴシック" charset="-128"/>
                        </a:rPr>
                        <a:t>tangible</a:t>
                      </a:r>
                      <a:r>
                        <a:rPr kumimoji="0" lang="en-GB" sz="2400" b="0" i="0" u="none" strike="noStrike" cap="none" normalizeH="0" baseline="0" dirty="0" smtClean="0">
                          <a:ln>
                            <a:noFill/>
                          </a:ln>
                          <a:solidFill>
                            <a:srgbClr val="000000"/>
                          </a:solidFill>
                          <a:effectLst/>
                          <a:latin typeface="Verdana" pitchFamily="34" charset="0"/>
                          <a:ea typeface="ＭＳ Ｐゴシック" charset="-128"/>
                        </a:rPr>
                        <a:t> and visible</a:t>
                      </a:r>
                    </a:p>
                  </a:txBody>
                  <a:tcP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2B42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rgbClr val="000000"/>
                          </a:solidFill>
                          <a:effectLst/>
                          <a:latin typeface="Verdana" pitchFamily="34" charset="0"/>
                          <a:ea typeface="ＭＳ Ｐゴシック" charset="-128"/>
                        </a:rPr>
                        <a:t>Social, relational, </a:t>
                      </a:r>
                      <a:r>
                        <a:rPr kumimoji="0" lang="en-GB" sz="2400" b="1" i="0" u="none" strike="noStrike" cap="none" normalizeH="0" baseline="0" dirty="0" smtClean="0">
                          <a:ln>
                            <a:noFill/>
                          </a:ln>
                          <a:solidFill>
                            <a:srgbClr val="000000"/>
                          </a:solidFill>
                          <a:effectLst/>
                          <a:latin typeface="Verdana" pitchFamily="34" charset="0"/>
                          <a:ea typeface="ＭＳ Ｐゴシック" charset="-128"/>
                        </a:rPr>
                        <a:t>intangible</a:t>
                      </a:r>
                      <a:r>
                        <a:rPr kumimoji="0" lang="en-GB" sz="2400" b="0" i="0" u="none" strike="noStrike" cap="none" normalizeH="0" baseline="0" dirty="0" smtClean="0">
                          <a:ln>
                            <a:noFill/>
                          </a:ln>
                          <a:solidFill>
                            <a:srgbClr val="000000"/>
                          </a:solidFill>
                          <a:effectLst/>
                          <a:latin typeface="Verdana" pitchFamily="34" charset="0"/>
                          <a:ea typeface="ＭＳ Ｐゴシック" charset="-128"/>
                        </a:rPr>
                        <a:t> and invisible</a:t>
                      </a:r>
                    </a:p>
                  </a:txBody>
                  <a:tcP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2B428"/>
                    </a:solidFill>
                  </a:tcPr>
                </a:tc>
              </a:tr>
              <a:tr h="42062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Technical</a:t>
                      </a:r>
                      <a:r>
                        <a:rPr kumimoji="0" lang="en-GB" sz="1800" b="1" i="0" u="none" strike="noStrike" cap="none" normalizeH="0" baseline="0" dirty="0" smtClean="0">
                          <a:ln>
                            <a:noFill/>
                          </a:ln>
                          <a:solidFill>
                            <a:schemeClr val="tx1"/>
                          </a:solidFill>
                          <a:effectLst/>
                          <a:latin typeface="Verdana" pitchFamily="34" charset="0"/>
                          <a:ea typeface="ＭＳ Ｐゴシック" charset="-128"/>
                        </a:rPr>
                        <a:t>:</a:t>
                      </a:r>
                      <a:r>
                        <a:rPr kumimoji="0" lang="en-GB" sz="1800" b="0" i="0" u="none" strike="noStrike" cap="none" normalizeH="0" baseline="0" dirty="0" smtClean="0">
                          <a:ln>
                            <a:noFill/>
                          </a:ln>
                          <a:solidFill>
                            <a:schemeClr val="tx1"/>
                          </a:solidFill>
                          <a:effectLst/>
                          <a:latin typeface="Verdana" pitchFamily="34" charset="0"/>
                          <a:ea typeface="ＭＳ Ｐゴシック" charset="-128"/>
                        </a:rPr>
                        <a:t> skills, knowledge and methodologies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Verdan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Assets:</a:t>
                      </a:r>
                      <a:r>
                        <a:rPr kumimoji="0" lang="en-GB" sz="1800" b="0" i="0" u="none" strike="noStrike" cap="none" normalizeH="0" baseline="0" dirty="0" smtClean="0">
                          <a:ln>
                            <a:noFill/>
                          </a:ln>
                          <a:solidFill>
                            <a:schemeClr val="tx1"/>
                          </a:solidFill>
                          <a:effectLst/>
                          <a:latin typeface="Verdana" pitchFamily="34" charset="0"/>
                          <a:ea typeface="ＭＳ Ｐゴシック" charset="-128"/>
                        </a:rPr>
                        <a:t> staff, equipment, money, technical systems, etc.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Verdan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Empowerment and organisational attributes:</a:t>
                      </a:r>
                      <a:r>
                        <a:rPr kumimoji="0" lang="en-GB" sz="1800" b="0" i="0" u="none" strike="noStrike" cap="none" normalizeH="0" baseline="0" dirty="0" smtClean="0">
                          <a:ln>
                            <a:noFill/>
                          </a:ln>
                          <a:solidFill>
                            <a:srgbClr val="FF0000"/>
                          </a:solidFill>
                          <a:effectLst/>
                          <a:latin typeface="Verdana" pitchFamily="34" charset="0"/>
                          <a:ea typeface="ＭＳ Ｐゴシック" charset="-128"/>
                        </a:rPr>
                        <a:t> </a:t>
                      </a:r>
                      <a:r>
                        <a:rPr kumimoji="0" lang="en-GB" sz="1800" b="0" i="0" u="none" strike="noStrike" cap="none" normalizeH="0" baseline="0" dirty="0" smtClean="0">
                          <a:ln>
                            <a:noFill/>
                          </a:ln>
                          <a:solidFill>
                            <a:schemeClr val="tx1"/>
                          </a:solidFill>
                          <a:effectLst/>
                          <a:latin typeface="Verdana" pitchFamily="34" charset="0"/>
                          <a:ea typeface="ＭＳ Ｐゴシック" charset="-128"/>
                        </a:rPr>
                        <a:t>laws and regulations, structures, HRM systems, mandates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rgbClr val="FF0000"/>
                        </a:solidFill>
                        <a:effectLst/>
                        <a:latin typeface="Verdan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Strategic elements</a:t>
                      </a:r>
                      <a:r>
                        <a:rPr kumimoji="0" lang="en-GB" sz="1800" b="0" i="0" u="none" strike="noStrike" cap="none" normalizeH="0" baseline="0" dirty="0" smtClean="0">
                          <a:ln>
                            <a:noFill/>
                          </a:ln>
                          <a:solidFill>
                            <a:srgbClr val="FF0000"/>
                          </a:solidFill>
                          <a:effectLst/>
                          <a:latin typeface="Verdana" pitchFamily="34" charset="0"/>
                          <a:ea typeface="ＭＳ Ｐゴシック" charset="-128"/>
                        </a:rPr>
                        <a:t> </a:t>
                      </a:r>
                      <a:r>
                        <a:rPr kumimoji="0" lang="en-GB" sz="1800" b="0" i="0" u="none" strike="noStrike" cap="none" normalizeH="0" baseline="0" dirty="0" smtClean="0">
                          <a:ln>
                            <a:noFill/>
                          </a:ln>
                          <a:solidFill>
                            <a:schemeClr val="tx1"/>
                          </a:solidFill>
                          <a:effectLst/>
                          <a:latin typeface="Verdana" pitchFamily="34" charset="0"/>
                          <a:ea typeface="ＭＳ Ｐゴシック" charset="-128"/>
                        </a:rPr>
                        <a:t>such as policies and strategy, cooperation agreement</a:t>
                      </a:r>
                    </a:p>
                  </a:txBody>
                  <a:tcP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Operational capacities </a:t>
                      </a:r>
                      <a:r>
                        <a:rPr kumimoji="0" lang="en-GB" sz="1800" b="0" i="0" u="none" strike="noStrike" cap="none" normalizeH="0" baseline="0" dirty="0" smtClean="0">
                          <a:ln>
                            <a:noFill/>
                          </a:ln>
                          <a:solidFill>
                            <a:srgbClr val="000000"/>
                          </a:solidFill>
                          <a:effectLst/>
                          <a:latin typeface="Verdana" pitchFamily="34" charset="0"/>
                          <a:ea typeface="ＭＳ Ｐゴシック" charset="-128"/>
                        </a:rPr>
                        <a:t>such as: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Culture and values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Leadership, political relationships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Implicit knowledge and  experience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Relational skills: negotiation, teamwork, conflict resolution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Facilitation, problem solving skills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Intercultural communication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dirty="0" smtClean="0">
                        <a:ln>
                          <a:noFill/>
                        </a:ln>
                        <a:solidFill>
                          <a:srgbClr val="000000"/>
                        </a:solidFill>
                        <a:effectLst/>
                        <a:latin typeface="Verdan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0000"/>
                          </a:solidFill>
                          <a:effectLst/>
                          <a:latin typeface="Verdana" pitchFamily="34" charset="0"/>
                          <a:ea typeface="ＭＳ Ｐゴシック" charset="-128"/>
                        </a:rPr>
                        <a:t>Adaptive capacities </a:t>
                      </a:r>
                      <a:r>
                        <a:rPr kumimoji="0" lang="en-GB" sz="1800" b="0" i="0" u="none" strike="noStrike" cap="none" normalizeH="0" baseline="0" dirty="0" smtClean="0">
                          <a:ln>
                            <a:noFill/>
                          </a:ln>
                          <a:solidFill>
                            <a:srgbClr val="000000"/>
                          </a:solidFill>
                          <a:effectLst/>
                          <a:latin typeface="Verdana" pitchFamily="34" charset="0"/>
                          <a:ea typeface="ＭＳ Ｐゴシック" charset="-128"/>
                        </a:rPr>
                        <a:t>such as: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Ability and willingness to self-reflect and learn from experience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Ability to analyse and adapt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Verdana" pitchFamily="34" charset="0"/>
                          <a:ea typeface="ＭＳ Ｐゴシック" charset="-128"/>
                        </a:rPr>
                        <a:t>  Change readiness and change management</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bl>
          </a:graphicData>
        </a:graphic>
      </p:graphicFrame>
    </p:spTree>
    <p:extLst>
      <p:ext uri="{BB962C8B-B14F-4D97-AF65-F5344CB8AC3E}">
        <p14:creationId xmlns:p14="http://schemas.microsoft.com/office/powerpoint/2010/main" val="319866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ounded Rectangle 1"/>
          <p:cNvSpPr>
            <a:spLocks noChangeArrowheads="1"/>
          </p:cNvSpPr>
          <p:nvPr/>
        </p:nvSpPr>
        <p:spPr bwMode="auto">
          <a:xfrm>
            <a:off x="457200" y="1524000"/>
            <a:ext cx="8382000" cy="5105400"/>
          </a:xfrm>
          <a:prstGeom prst="roundRect">
            <a:avLst>
              <a:gd name="adj" fmla="val 16667"/>
            </a:avLst>
          </a:prstGeom>
          <a:solidFill>
            <a:srgbClr val="3E6FD2">
              <a:alpha val="23921"/>
            </a:srgbClr>
          </a:solidFill>
          <a:ln w="9525">
            <a:solidFill>
              <a:schemeClr val="tx1"/>
            </a:solidFill>
            <a:round/>
            <a:headEnd/>
            <a:tailEnd/>
          </a:ln>
        </p:spPr>
        <p:txBody>
          <a:bodyPr/>
          <a:lstStyle/>
          <a:p>
            <a:pPr defTabSz="914400" fontAlgn="base">
              <a:spcBef>
                <a:spcPct val="0"/>
              </a:spcBef>
              <a:spcAft>
                <a:spcPct val="0"/>
              </a:spcAft>
            </a:pPr>
            <a:r>
              <a:rPr lang="en-US" sz="1200" b="1" smtClean="0">
                <a:solidFill>
                  <a:srgbClr val="0F5494"/>
                </a:solidFill>
                <a:latin typeface="Verdana" charset="0"/>
                <a:ea typeface="ＭＳ Ｐゴシック" charset="0"/>
                <a:cs typeface="ＭＳ Ｐゴシック" charset="0"/>
              </a:rPr>
              <a:t>Contextual factors beyond influence</a:t>
            </a:r>
          </a:p>
        </p:txBody>
      </p:sp>
      <p:sp>
        <p:nvSpPr>
          <p:cNvPr id="3" name="Round Same Side Corner Rectangle 2"/>
          <p:cNvSpPr/>
          <p:nvPr/>
        </p:nvSpPr>
        <p:spPr bwMode="auto">
          <a:xfrm>
            <a:off x="3862388" y="3548063"/>
            <a:ext cx="822325" cy="822325"/>
          </a:xfrm>
          <a:prstGeom prst="round2SameRect">
            <a:avLst/>
          </a:prstGeom>
          <a:noFill/>
          <a:ln>
            <a:noFill/>
          </a:ln>
          <a:effectLst/>
          <a:extLst/>
        </p:spPr>
      </p:sp>
      <p:sp>
        <p:nvSpPr>
          <p:cNvPr id="4" name="Round Same Side Corner Rectangle 3"/>
          <p:cNvSpPr/>
          <p:nvPr/>
        </p:nvSpPr>
        <p:spPr bwMode="auto">
          <a:xfrm>
            <a:off x="1447800" y="2514600"/>
            <a:ext cx="5257800" cy="4114800"/>
          </a:xfrm>
          <a:prstGeom prst="round2SameRect">
            <a:avLst/>
          </a:prstGeom>
          <a:solidFill>
            <a:srgbClr val="3E6FD2">
              <a:alpha val="41000"/>
            </a:srgbClr>
          </a:solidFill>
          <a:ln>
            <a:noFill/>
          </a:ln>
          <a:effectLst/>
          <a:extLst/>
        </p:spPr>
        <p:txBody>
          <a:bodyPr anchor="ctr"/>
          <a:lstStyle/>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algn="ctr" defTabSz="914400" fontAlgn="base">
              <a:spcBef>
                <a:spcPct val="0"/>
              </a:spcBef>
              <a:spcAft>
                <a:spcPct val="0"/>
              </a:spcAft>
              <a:defRPr/>
            </a:pPr>
            <a:r>
              <a:rPr lang="en-US" sz="1200" b="1" dirty="0" smtClean="0">
                <a:solidFill>
                  <a:srgbClr val="0F5494"/>
                </a:solidFill>
                <a:latin typeface="Verdana" charset="0"/>
                <a:ea typeface="ＭＳ Ｐゴシック" charset="0"/>
                <a:cs typeface="ＭＳ Ｐゴシック" pitchFamily="-65" charset="-128"/>
              </a:rPr>
              <a:t>         Contextual </a:t>
            </a:r>
            <a:r>
              <a:rPr lang="en-US" sz="1200" b="1" dirty="0">
                <a:solidFill>
                  <a:srgbClr val="0F5494"/>
                </a:solidFill>
                <a:latin typeface="Verdana" charset="0"/>
                <a:ea typeface="ＭＳ Ｐゴシック" charset="0"/>
                <a:cs typeface="ＭＳ Ｐゴシック" pitchFamily="-65" charset="-128"/>
              </a:rPr>
              <a:t>factors and actors within influence</a:t>
            </a:r>
          </a:p>
        </p:txBody>
      </p:sp>
      <p:sp>
        <p:nvSpPr>
          <p:cNvPr id="44037" name="Oval 12"/>
          <p:cNvSpPr>
            <a:spLocks noChangeArrowheads="1"/>
          </p:cNvSpPr>
          <p:nvPr/>
        </p:nvSpPr>
        <p:spPr bwMode="auto">
          <a:xfrm>
            <a:off x="7315200" y="3352800"/>
            <a:ext cx="1390650"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da-DK" altLang="zh-CN" sz="8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400" b="1" smtClean="0">
                <a:solidFill>
                  <a:srgbClr val="000000"/>
                </a:solidFill>
                <a:latin typeface="Trebuchet MS" charset="0"/>
                <a:ea typeface="ＭＳ Ｐゴシック" charset="0"/>
                <a:cs typeface="Times New Roman" charset="0"/>
              </a:rPr>
              <a:t>Wider</a:t>
            </a:r>
            <a:r>
              <a:rPr lang="da-DK" altLang="zh-CN" sz="1200" b="1" smtClean="0">
                <a:solidFill>
                  <a:srgbClr val="000000"/>
                </a:solidFill>
                <a:latin typeface="Trebuchet MS" charset="0"/>
                <a:ea typeface="ＭＳ Ｐゴシック" charset="0"/>
                <a:cs typeface="Times New Roman" charset="0"/>
              </a:rPr>
              <a:t> </a:t>
            </a:r>
            <a:r>
              <a:rPr lang="da-DK" altLang="zh-CN" sz="1400" b="1" smtClean="0">
                <a:solidFill>
                  <a:srgbClr val="000000"/>
                </a:solidFill>
                <a:latin typeface="Trebuchet MS" charset="0"/>
                <a:ea typeface="ＭＳ Ｐゴシック" charset="0"/>
                <a:cs typeface="Times New Roman" charset="0"/>
              </a:rPr>
              <a:t>impact</a:t>
            </a:r>
            <a:endParaRPr lang="en-US" sz="1400" b="1" smtClean="0">
              <a:solidFill>
                <a:srgbClr val="000000"/>
              </a:solidFill>
              <a:latin typeface="Verdana" charset="0"/>
              <a:ea typeface="ＭＳ Ｐゴシック" charset="0"/>
              <a:cs typeface="Times New Roman" charset="0"/>
            </a:endParaRPr>
          </a:p>
        </p:txBody>
      </p:sp>
      <p:sp>
        <p:nvSpPr>
          <p:cNvPr id="44038" name="Oval 11"/>
          <p:cNvSpPr>
            <a:spLocks noChangeArrowheads="1"/>
          </p:cNvSpPr>
          <p:nvPr/>
        </p:nvSpPr>
        <p:spPr bwMode="auto">
          <a:xfrm>
            <a:off x="5943600" y="3352800"/>
            <a:ext cx="1389063"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Outcomes</a:t>
            </a:r>
            <a:endParaRPr lang="en-US" sz="1200" smtClean="0">
              <a:solidFill>
                <a:srgbClr val="000000"/>
              </a:solidFill>
              <a:latin typeface="Verdana" charset="0"/>
              <a:ea typeface="ＭＳ Ｐゴシック" charset="0"/>
              <a:cs typeface="Times New Roman" charset="0"/>
            </a:endParaRPr>
          </a:p>
        </p:txBody>
      </p:sp>
      <p:sp>
        <p:nvSpPr>
          <p:cNvPr id="44039" name="Oval 10"/>
          <p:cNvSpPr>
            <a:spLocks noChangeArrowheads="1"/>
          </p:cNvSpPr>
          <p:nvPr/>
        </p:nvSpPr>
        <p:spPr bwMode="auto">
          <a:xfrm>
            <a:off x="4572000" y="3352800"/>
            <a:ext cx="1389063" cy="1449388"/>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Outputs</a:t>
            </a:r>
            <a:endParaRPr lang="en-US" sz="1200" b="1" smtClean="0">
              <a:solidFill>
                <a:srgbClr val="000000"/>
              </a:solidFill>
              <a:latin typeface="Verdana" charset="0"/>
              <a:ea typeface="ＭＳ Ｐゴシック" charset="0"/>
              <a:cs typeface="Times New Roman" charset="0"/>
            </a:endParaRPr>
          </a:p>
        </p:txBody>
      </p:sp>
      <p:sp>
        <p:nvSpPr>
          <p:cNvPr id="44040" name="Oval 9"/>
          <p:cNvSpPr>
            <a:spLocks noChangeArrowheads="1"/>
          </p:cNvSpPr>
          <p:nvPr/>
        </p:nvSpPr>
        <p:spPr bwMode="auto">
          <a:xfrm>
            <a:off x="2438400" y="2819400"/>
            <a:ext cx="2155825" cy="2286000"/>
          </a:xfrm>
          <a:prstGeom prst="ellipse">
            <a:avLst/>
          </a:prstGeom>
          <a:solidFill>
            <a:srgbClr val="008000">
              <a:alpha val="25098"/>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Capacity</a:t>
            </a:r>
            <a:endParaRPr lang="en-US" altLang="zh-CN" sz="1000" b="1" smtClean="0">
              <a:solidFill>
                <a:srgbClr val="000000"/>
              </a:solidFill>
              <a:latin typeface="Trebuchet MS" charset="0"/>
              <a:ea typeface="ＭＳ Ｐゴシック" charset="0"/>
              <a:cs typeface="Times New Roman" charset="0"/>
            </a:endParaRPr>
          </a:p>
        </p:txBody>
      </p:sp>
      <p:sp>
        <p:nvSpPr>
          <p:cNvPr id="44041" name="Oval 8"/>
          <p:cNvSpPr>
            <a:spLocks noChangeArrowheads="1"/>
          </p:cNvSpPr>
          <p:nvPr/>
        </p:nvSpPr>
        <p:spPr bwMode="auto">
          <a:xfrm>
            <a:off x="990600" y="3200400"/>
            <a:ext cx="1468438" cy="1600200"/>
          </a:xfrm>
          <a:prstGeom prst="ellipse">
            <a:avLst/>
          </a:prstGeom>
          <a:solidFill>
            <a:srgbClr val="339966">
              <a:alpha val="43921"/>
            </a:srgbClr>
          </a:solidFill>
          <a:ln w="9525">
            <a:solidFill>
              <a:srgbClr val="000000"/>
            </a:solidFill>
            <a:round/>
            <a:headEnd/>
            <a:tailEnd/>
          </a:ln>
        </p:spPr>
        <p:txBody>
          <a:bodyPr lIns="0" tIns="10800" rIns="0" bIns="10800"/>
          <a:lstStyle/>
          <a:p>
            <a:pPr algn="ctr" defTabSz="914400" fontAlgn="base">
              <a:spcBef>
                <a:spcPct val="0"/>
              </a:spcBef>
              <a:spcAft>
                <a:spcPct val="0"/>
              </a:spcAft>
            </a:pPr>
            <a:r>
              <a:rPr lang="en-US" altLang="zh-CN" sz="1000" b="1" smtClean="0">
                <a:solidFill>
                  <a:srgbClr val="0F5494"/>
                </a:solidFill>
                <a:latin typeface="Trebuchet MS" charset="0"/>
                <a:ea typeface="ＭＳ Ｐゴシック" charset="0"/>
                <a:cs typeface="Times New Roman" charset="0"/>
              </a:rPr>
              <a:t> </a:t>
            </a:r>
            <a:r>
              <a:rPr lang="en-US" altLang="zh-CN" sz="1400" b="1" smtClean="0">
                <a:solidFill>
                  <a:srgbClr val="000000"/>
                </a:solidFill>
                <a:latin typeface="Trebuchet MS" charset="0"/>
                <a:ea typeface="ＭＳ Ｐゴシック" charset="0"/>
                <a:cs typeface="Times New Roman" charset="0"/>
              </a:rPr>
              <a:t>Recurrent inputs</a:t>
            </a:r>
            <a:endParaRPr lang="en-US" sz="1200" b="1" smtClean="0">
              <a:solidFill>
                <a:srgbClr val="000000"/>
              </a:solidFill>
              <a:latin typeface="Verdana" charset="0"/>
              <a:ea typeface="ＭＳ Ｐゴシック" charset="0"/>
              <a:cs typeface="Times New Roman" charset="0"/>
            </a:endParaRPr>
          </a:p>
        </p:txBody>
      </p:sp>
      <p:sp>
        <p:nvSpPr>
          <p:cNvPr id="44042" name="Oval 7"/>
          <p:cNvSpPr>
            <a:spLocks noChangeArrowheads="1"/>
          </p:cNvSpPr>
          <p:nvPr/>
        </p:nvSpPr>
        <p:spPr bwMode="auto">
          <a:xfrm>
            <a:off x="2209800" y="4495800"/>
            <a:ext cx="1683943" cy="1449388"/>
          </a:xfrm>
          <a:prstGeom prst="ellipse">
            <a:avLst/>
          </a:prstGeom>
          <a:solidFill>
            <a:srgbClr val="FF6600">
              <a:alpha val="38823"/>
            </a:srgbClr>
          </a:solidFill>
          <a:ln w="9525">
            <a:solidFill>
              <a:srgbClr val="FF0000"/>
            </a:solidFill>
            <a:round/>
            <a:headEnd/>
            <a:tailEnd/>
          </a:ln>
        </p:spPr>
        <p:txBody>
          <a:bodyPr lIns="0" tIns="10800" rIns="0" bIns="10800"/>
          <a:lstStyle/>
          <a:p>
            <a:pPr defTabSz="914400" fontAlgn="base">
              <a:spcBef>
                <a:spcPct val="0"/>
              </a:spcBef>
              <a:spcAft>
                <a:spcPct val="0"/>
              </a:spcAft>
            </a:pPr>
            <a:endParaRPr lang="da-DK" altLang="zh-CN" sz="1000" b="1" dirty="0" smtClean="0">
              <a:solidFill>
                <a:srgbClr val="0F5494"/>
              </a:solidFill>
              <a:latin typeface="Trebuchet MS" charset="0"/>
              <a:ea typeface="ＭＳ Ｐゴシック" charset="0"/>
              <a:cs typeface="Times New Roman" charset="0"/>
            </a:endParaRPr>
          </a:p>
          <a:p>
            <a:pPr defTabSz="914400" fontAlgn="base">
              <a:spcBef>
                <a:spcPct val="0"/>
              </a:spcBef>
              <a:spcAft>
                <a:spcPct val="0"/>
              </a:spcAft>
            </a:pPr>
            <a:endParaRPr lang="da-DK" altLang="zh-CN" sz="1000" b="1" dirty="0" smtClean="0">
              <a:solidFill>
                <a:srgbClr val="0F5494"/>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400" b="1" dirty="0" smtClean="0">
                <a:solidFill>
                  <a:srgbClr val="000000"/>
                </a:solidFill>
                <a:latin typeface="Trebuchet MS" charset="0"/>
                <a:ea typeface="ＭＳ Ｐゴシック" charset="0"/>
                <a:cs typeface="Times New Roman" charset="0"/>
              </a:rPr>
              <a:t>  </a:t>
            </a:r>
            <a:r>
              <a:rPr lang="da-DK" altLang="zh-CN" sz="2000" b="1" dirty="0" smtClean="0">
                <a:solidFill>
                  <a:srgbClr val="FF0000"/>
                </a:solidFill>
                <a:latin typeface="Trebuchet MS" charset="0"/>
                <a:ea typeface="ＭＳ Ｐゴシック" charset="0"/>
                <a:cs typeface="Times New Roman" charset="0"/>
              </a:rPr>
              <a:t>CD </a:t>
            </a:r>
            <a:r>
              <a:rPr lang="en-GB" altLang="zh-CN" sz="2000" b="1" dirty="0" smtClean="0">
                <a:solidFill>
                  <a:srgbClr val="FF0000"/>
                </a:solidFill>
                <a:latin typeface="Trebuchet MS" charset="0"/>
                <a:ea typeface="ＭＳ Ｐゴシック" charset="0"/>
                <a:cs typeface="Times New Roman" charset="0"/>
              </a:rPr>
              <a:t>processes</a:t>
            </a:r>
            <a:r>
              <a:rPr lang="en-GB" altLang="zh-CN" sz="1400" b="1" dirty="0" smtClean="0">
                <a:solidFill>
                  <a:srgbClr val="FF0000"/>
                </a:solidFill>
                <a:latin typeface="Trebuchet MS" charset="0"/>
                <a:ea typeface="ＭＳ Ｐゴシック" charset="0"/>
                <a:cs typeface="Times New Roman" charset="0"/>
              </a:rPr>
              <a:t> </a:t>
            </a:r>
            <a:endParaRPr lang="en-GB" sz="2000" b="1" dirty="0" smtClean="0">
              <a:solidFill>
                <a:srgbClr val="FF0000"/>
              </a:solidFill>
              <a:latin typeface="Verdana" charset="0"/>
              <a:ea typeface="ＭＳ Ｐゴシック" charset="0"/>
              <a:cs typeface="Times New Roman" charset="0"/>
            </a:endParaRPr>
          </a:p>
        </p:txBody>
      </p:sp>
      <p:sp>
        <p:nvSpPr>
          <p:cNvPr id="44043" name="Oval 6"/>
          <p:cNvSpPr>
            <a:spLocks noChangeArrowheads="1"/>
          </p:cNvSpPr>
          <p:nvPr/>
        </p:nvSpPr>
        <p:spPr bwMode="auto">
          <a:xfrm rot="-697881">
            <a:off x="1284288" y="5629275"/>
            <a:ext cx="1111250" cy="762000"/>
          </a:xfrm>
          <a:prstGeom prst="ellipse">
            <a:avLst/>
          </a:prstGeom>
          <a:solidFill>
            <a:srgbClr val="008000">
              <a:alpha val="25882"/>
            </a:srgbClr>
          </a:solidFill>
          <a:ln w="9525">
            <a:solidFill>
              <a:schemeClr val="tx1"/>
            </a:solidFill>
            <a:round/>
            <a:headEnd/>
            <a:tailEnd/>
          </a:ln>
        </p:spPr>
        <p:txBody>
          <a:bodyPr lIns="0" tIns="10800" rIns="0" bIns="10800"/>
          <a:lstStyle/>
          <a:p>
            <a:pPr algn="ctr" defTabSz="914400" fontAlgn="base">
              <a:spcBef>
                <a:spcPct val="0"/>
              </a:spcBef>
              <a:spcAft>
                <a:spcPct val="0"/>
              </a:spcAft>
            </a:pPr>
            <a:r>
              <a:rPr lang="en-GB" altLang="zh-CN" sz="1400" b="1" smtClean="0">
                <a:solidFill>
                  <a:srgbClr val="000000"/>
                </a:solidFill>
                <a:latin typeface="Trebuchet MS" charset="0"/>
                <a:ea typeface="ＭＳ Ｐゴシック" charset="0"/>
                <a:cs typeface="Times New Roman" charset="0"/>
              </a:rPr>
              <a:t>CD support</a:t>
            </a:r>
            <a:r>
              <a:rPr lang="da-DK" altLang="zh-CN" sz="1000" b="1" smtClean="0">
                <a:solidFill>
                  <a:srgbClr val="000000"/>
                </a:solidFill>
                <a:latin typeface="Trebuchet MS" charset="0"/>
                <a:ea typeface="ＭＳ Ｐゴシック" charset="0"/>
                <a:cs typeface="Times New Roman" charset="0"/>
              </a:rPr>
              <a:t> </a:t>
            </a:r>
            <a:endParaRPr lang="en-US" sz="1200" b="1" smtClean="0">
              <a:solidFill>
                <a:srgbClr val="000000"/>
              </a:solidFill>
              <a:latin typeface="Verdana" charset="0"/>
              <a:ea typeface="ＭＳ Ｐゴシック" charset="0"/>
              <a:cs typeface="Times New Roman" charset="0"/>
            </a:endParaRPr>
          </a:p>
        </p:txBody>
      </p:sp>
      <p:sp>
        <p:nvSpPr>
          <p:cNvPr id="44044" name="Oval 13"/>
          <p:cNvSpPr>
            <a:spLocks noChangeArrowheads="1"/>
          </p:cNvSpPr>
          <p:nvPr/>
        </p:nvSpPr>
        <p:spPr bwMode="auto">
          <a:xfrm>
            <a:off x="1143000" y="4800600"/>
            <a:ext cx="1066800" cy="828675"/>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r>
              <a:rPr lang="en-US" altLang="zh-CN" sz="1300" b="1" smtClean="0">
                <a:solidFill>
                  <a:srgbClr val="000000"/>
                </a:solidFill>
                <a:latin typeface="Trebuchet MS" charset="0"/>
                <a:ea typeface="ＭＳ Ｐゴシック" charset="0"/>
                <a:cs typeface="Times New Roman" charset="0"/>
              </a:rPr>
              <a:t>Internal resources </a:t>
            </a:r>
            <a:endParaRPr lang="en-US" sz="1300" b="1" smtClean="0">
              <a:solidFill>
                <a:srgbClr val="000000"/>
              </a:solidFill>
              <a:latin typeface="Verdana" charset="0"/>
              <a:ea typeface="ＭＳ Ｐゴシック" charset="0"/>
              <a:cs typeface="Times New Roman" charset="0"/>
            </a:endParaRPr>
          </a:p>
        </p:txBody>
      </p:sp>
      <p:sp>
        <p:nvSpPr>
          <p:cNvPr id="44045" name="Line 18"/>
          <p:cNvSpPr>
            <a:spLocks noChangeShapeType="1"/>
          </p:cNvSpPr>
          <p:nvPr/>
        </p:nvSpPr>
        <p:spPr bwMode="auto">
          <a:xfrm>
            <a:off x="70866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46" name="Line 18"/>
          <p:cNvSpPr>
            <a:spLocks noChangeShapeType="1"/>
          </p:cNvSpPr>
          <p:nvPr/>
        </p:nvSpPr>
        <p:spPr bwMode="auto">
          <a:xfrm>
            <a:off x="57150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47" name="Line 18"/>
          <p:cNvSpPr>
            <a:spLocks noChangeShapeType="1"/>
          </p:cNvSpPr>
          <p:nvPr/>
        </p:nvSpPr>
        <p:spPr bwMode="auto">
          <a:xfrm>
            <a:off x="43434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48" name="Line 18"/>
          <p:cNvSpPr>
            <a:spLocks noChangeShapeType="1"/>
          </p:cNvSpPr>
          <p:nvPr/>
        </p:nvSpPr>
        <p:spPr bwMode="auto">
          <a:xfrm>
            <a:off x="22098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49" name="Line 18"/>
          <p:cNvSpPr>
            <a:spLocks noChangeShapeType="1"/>
          </p:cNvSpPr>
          <p:nvPr/>
        </p:nvSpPr>
        <p:spPr bwMode="auto">
          <a:xfrm flipV="1">
            <a:off x="3048000" y="4343400"/>
            <a:ext cx="381000" cy="3048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50" name="Line 18"/>
          <p:cNvSpPr>
            <a:spLocks noChangeShapeType="1"/>
          </p:cNvSpPr>
          <p:nvPr/>
        </p:nvSpPr>
        <p:spPr bwMode="auto">
          <a:xfrm>
            <a:off x="1905000" y="5181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44051" name="Line 18"/>
          <p:cNvSpPr>
            <a:spLocks noChangeShapeType="1"/>
          </p:cNvSpPr>
          <p:nvPr/>
        </p:nvSpPr>
        <p:spPr bwMode="auto">
          <a:xfrm flipV="1">
            <a:off x="2176254" y="5611840"/>
            <a:ext cx="304800" cy="2286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0" name="Title 20"/>
          <p:cNvSpPr txBox="1">
            <a:spLocks/>
          </p:cNvSpPr>
          <p:nvPr/>
        </p:nvSpPr>
        <p:spPr>
          <a:xfrm>
            <a:off x="0" y="1084680"/>
            <a:ext cx="8229600" cy="609600"/>
          </a:xfrm>
          <a:prstGeom prst="rect">
            <a:avLst/>
          </a:prstGeom>
        </p:spPr>
        <p:txBody>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r>
              <a:rPr lang="en-US" sz="2400" i="1" dirty="0" smtClean="0">
                <a:latin typeface="Verdana" charset="0"/>
                <a:ea typeface="ＭＳ Ｐゴシック" charset="0"/>
              </a:rPr>
              <a:t>What is Capacity Development?</a:t>
            </a:r>
            <a:endParaRPr lang="en-US" sz="2400" i="1" dirty="0">
              <a:latin typeface="Verdana" charset="0"/>
              <a:ea typeface="ＭＳ Ｐゴシック" charset="0"/>
            </a:endParaRPr>
          </a:p>
        </p:txBody>
      </p:sp>
    </p:spTree>
    <p:extLst>
      <p:ext uri="{BB962C8B-B14F-4D97-AF65-F5344CB8AC3E}">
        <p14:creationId xmlns:p14="http://schemas.microsoft.com/office/powerpoint/2010/main" val="34311912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68313" y="1133475"/>
            <a:ext cx="7786687" cy="1143000"/>
          </a:xfrm>
        </p:spPr>
        <p:txBody>
          <a:bodyPr/>
          <a:lstStyle/>
          <a:p>
            <a:pPr algn="ctr"/>
            <a:r>
              <a:rPr lang="en-GB" sz="2800">
                <a:latin typeface="Verdana" charset="0"/>
                <a:ea typeface="ＭＳ Ｐゴシック" charset="0"/>
              </a:rPr>
              <a:t>What has been learned about capacity and its development</a:t>
            </a:r>
          </a:p>
        </p:txBody>
      </p:sp>
      <p:sp>
        <p:nvSpPr>
          <p:cNvPr id="6147" name="Content Placeholder 2"/>
          <p:cNvSpPr>
            <a:spLocks noGrp="1"/>
          </p:cNvSpPr>
          <p:nvPr>
            <p:ph idx="1"/>
          </p:nvPr>
        </p:nvSpPr>
        <p:spPr>
          <a:xfrm>
            <a:off x="611188" y="2506300"/>
            <a:ext cx="7850187" cy="3797024"/>
          </a:xfrm>
        </p:spPr>
        <p:txBody>
          <a:bodyPr/>
          <a:lstStyle/>
          <a:p>
            <a:pPr>
              <a:lnSpc>
                <a:spcPct val="130000"/>
              </a:lnSpc>
              <a:spcBef>
                <a:spcPts val="600"/>
              </a:spcBef>
              <a:spcAft>
                <a:spcPts val="600"/>
              </a:spcAft>
              <a:buClrTx/>
            </a:pPr>
            <a:r>
              <a:rPr lang="en-GB" dirty="0" smtClean="0">
                <a:latin typeface="Verdana" charset="0"/>
                <a:ea typeface="ＭＳ Ｐゴシック" charset="0"/>
              </a:rPr>
              <a:t>Strong </a:t>
            </a:r>
            <a:r>
              <a:rPr lang="en-GB" dirty="0">
                <a:solidFill>
                  <a:srgbClr val="FF0000"/>
                </a:solidFill>
                <a:latin typeface="Verdana" charset="0"/>
                <a:ea typeface="ＭＳ Ｐゴシック" charset="0"/>
              </a:rPr>
              <a:t>endogenous</a:t>
            </a:r>
            <a:r>
              <a:rPr lang="en-GB" dirty="0">
                <a:latin typeface="Verdana" charset="0"/>
                <a:ea typeface="ＭＳ Ｐゴシック" charset="0"/>
              </a:rPr>
              <a:t> </a:t>
            </a:r>
            <a:r>
              <a:rPr lang="en-GB" dirty="0" smtClean="0">
                <a:latin typeface="Verdana" charset="0"/>
                <a:ea typeface="ＭＳ Ｐゴシック" charset="0"/>
              </a:rPr>
              <a:t>dimension, development </a:t>
            </a:r>
            <a:r>
              <a:rPr lang="en-US" dirty="0" smtClean="0">
                <a:latin typeface="Verdana" charset="0"/>
                <a:ea typeface="ＭＳ Ｐゴシック" charset="0"/>
              </a:rPr>
              <a:t>partners </a:t>
            </a:r>
            <a:r>
              <a:rPr lang="en-US" dirty="0">
                <a:latin typeface="Verdana" charset="0"/>
                <a:ea typeface="ＭＳ Ｐゴシック" charset="0"/>
              </a:rPr>
              <a:t>can support, not lead </a:t>
            </a:r>
          </a:p>
          <a:p>
            <a:pPr>
              <a:lnSpc>
                <a:spcPct val="130000"/>
              </a:lnSpc>
              <a:spcBef>
                <a:spcPts val="600"/>
              </a:spcBef>
              <a:spcAft>
                <a:spcPts val="600"/>
              </a:spcAft>
              <a:buClrTx/>
            </a:pPr>
            <a:r>
              <a:rPr lang="en-GB" dirty="0" smtClean="0">
                <a:latin typeface="Verdana" charset="0"/>
                <a:ea typeface="ＭＳ Ｐゴシック" charset="0"/>
              </a:rPr>
              <a:t>Relies </a:t>
            </a:r>
            <a:r>
              <a:rPr lang="en-GB" dirty="0">
                <a:latin typeface="Verdana" charset="0"/>
                <a:ea typeface="ＭＳ Ｐゴシック" charset="0"/>
              </a:rPr>
              <a:t>on </a:t>
            </a:r>
            <a:r>
              <a:rPr lang="en-GB" dirty="0">
                <a:solidFill>
                  <a:srgbClr val="FF0000"/>
                </a:solidFill>
                <a:latin typeface="Verdana" charset="0"/>
                <a:ea typeface="ＭＳ Ｐゴシック" charset="0"/>
              </a:rPr>
              <a:t>knowledge</a:t>
            </a:r>
            <a:r>
              <a:rPr lang="en-GB" dirty="0">
                <a:latin typeface="Verdana" charset="0"/>
                <a:ea typeface="ＭＳ Ｐゴシック" charset="0"/>
              </a:rPr>
              <a:t> sharing </a:t>
            </a:r>
          </a:p>
          <a:p>
            <a:pPr>
              <a:lnSpc>
                <a:spcPct val="130000"/>
              </a:lnSpc>
              <a:spcBef>
                <a:spcPts val="600"/>
              </a:spcBef>
              <a:spcAft>
                <a:spcPts val="600"/>
              </a:spcAft>
              <a:buClrTx/>
            </a:pPr>
            <a:r>
              <a:rPr lang="en-GB" dirty="0">
                <a:latin typeface="Verdana" charset="0"/>
                <a:ea typeface="ＭＳ Ｐゴシック" charset="0"/>
              </a:rPr>
              <a:t>I</a:t>
            </a:r>
            <a:r>
              <a:rPr lang="en-GB" dirty="0" smtClean="0">
                <a:latin typeface="Verdana" charset="0"/>
                <a:ea typeface="ＭＳ Ｐゴシック" charset="0"/>
              </a:rPr>
              <a:t>nfluenced </a:t>
            </a:r>
            <a:r>
              <a:rPr lang="en-GB" dirty="0">
                <a:latin typeface="Verdana" charset="0"/>
                <a:ea typeface="ＭＳ Ｐゴシック" charset="0"/>
              </a:rPr>
              <a:t>by </a:t>
            </a:r>
            <a:r>
              <a:rPr lang="en-GB" dirty="0">
                <a:solidFill>
                  <a:srgbClr val="FF0000"/>
                </a:solidFill>
                <a:latin typeface="Verdana" charset="0"/>
                <a:ea typeface="ＭＳ Ｐゴシック" charset="0"/>
              </a:rPr>
              <a:t>incentives</a:t>
            </a:r>
            <a:r>
              <a:rPr lang="en-GB" dirty="0">
                <a:latin typeface="Verdana" charset="0"/>
                <a:ea typeface="ＭＳ Ｐゴシック" charset="0"/>
              </a:rPr>
              <a:t> and </a:t>
            </a:r>
            <a:r>
              <a:rPr lang="en-GB" dirty="0" smtClean="0">
                <a:solidFill>
                  <a:srgbClr val="FF0000"/>
                </a:solidFill>
                <a:latin typeface="Verdana" charset="0"/>
                <a:ea typeface="ＭＳ Ｐゴシック" charset="0"/>
              </a:rPr>
              <a:t>opportunity</a:t>
            </a:r>
          </a:p>
          <a:p>
            <a:pPr>
              <a:lnSpc>
                <a:spcPct val="130000"/>
              </a:lnSpc>
              <a:spcBef>
                <a:spcPts val="600"/>
              </a:spcBef>
              <a:spcAft>
                <a:spcPts val="600"/>
              </a:spcAft>
              <a:buClrTx/>
            </a:pPr>
            <a:r>
              <a:rPr lang="en-GB" dirty="0" smtClean="0">
                <a:latin typeface="Verdana" charset="0"/>
                <a:ea typeface="ＭＳ Ｐゴシック" charset="0"/>
              </a:rPr>
              <a:t>A </a:t>
            </a:r>
            <a:r>
              <a:rPr lang="en-GB" dirty="0" smtClean="0">
                <a:solidFill>
                  <a:srgbClr val="FF0000"/>
                </a:solidFill>
                <a:latin typeface="Verdana" charset="0"/>
                <a:ea typeface="ＭＳ Ｐゴシック" charset="0"/>
              </a:rPr>
              <a:t>change</a:t>
            </a:r>
            <a:r>
              <a:rPr lang="en-GB" dirty="0" smtClean="0">
                <a:latin typeface="Verdana" charset="0"/>
                <a:ea typeface="ＭＳ Ｐゴシック" charset="0"/>
              </a:rPr>
              <a:t> process (+ change is </a:t>
            </a:r>
            <a:r>
              <a:rPr lang="en-GB" dirty="0" smtClean="0">
                <a:solidFill>
                  <a:srgbClr val="FF0000"/>
                </a:solidFill>
                <a:latin typeface="Verdana" charset="0"/>
                <a:ea typeface="ＭＳ Ｐゴシック" charset="0"/>
              </a:rPr>
              <a:t>political: </a:t>
            </a:r>
            <a:r>
              <a:rPr lang="en-GB" dirty="0" smtClean="0">
                <a:latin typeface="Verdana" charset="0"/>
                <a:ea typeface="ＭＳ Ｐゴシック" charset="0"/>
              </a:rPr>
              <a:t>winners and losers)</a:t>
            </a:r>
          </a:p>
          <a:p>
            <a:pPr>
              <a:lnSpc>
                <a:spcPct val="130000"/>
              </a:lnSpc>
              <a:spcBef>
                <a:spcPts val="600"/>
              </a:spcBef>
              <a:spcAft>
                <a:spcPts val="600"/>
              </a:spcAft>
              <a:buClrTx/>
            </a:pPr>
            <a:r>
              <a:rPr lang="en-GB" dirty="0" smtClean="0">
                <a:latin typeface="Verdana" charset="0"/>
                <a:ea typeface="ＭＳ Ｐゴシック" charset="0"/>
              </a:rPr>
              <a:t>Involves </a:t>
            </a:r>
            <a:r>
              <a:rPr lang="en-GB" dirty="0" smtClean="0">
                <a:solidFill>
                  <a:srgbClr val="FF0000"/>
                </a:solidFill>
                <a:latin typeface="Verdana" charset="0"/>
                <a:ea typeface="ＭＳ Ｐゴシック" charset="0"/>
              </a:rPr>
              <a:t>complexity</a:t>
            </a:r>
            <a:r>
              <a:rPr lang="en-GB" dirty="0" smtClean="0">
                <a:latin typeface="Verdana" charset="0"/>
                <a:ea typeface="ＭＳ Ｐゴシック" charset="0"/>
              </a:rPr>
              <a:t> and </a:t>
            </a:r>
            <a:r>
              <a:rPr lang="en-GB" dirty="0" smtClean="0">
                <a:solidFill>
                  <a:srgbClr val="FF0000"/>
                </a:solidFill>
                <a:latin typeface="Verdana" charset="0"/>
                <a:ea typeface="ＭＳ Ｐゴシック" charset="0"/>
              </a:rPr>
              <a:t>uncertainty</a:t>
            </a:r>
            <a:endParaRPr lang="en-GB" dirty="0">
              <a:solidFill>
                <a:srgbClr val="FF0000"/>
              </a:solidFill>
              <a:latin typeface="Verdana" charset="0"/>
              <a:ea typeface="ＭＳ Ｐゴシック" charset="0"/>
            </a:endParaRPr>
          </a:p>
        </p:txBody>
      </p:sp>
      <p:pic>
        <p:nvPicPr>
          <p:cNvPr id="2" name="Picture 1" descr="Plu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5000" y="2835578"/>
            <a:ext cx="583423" cy="583423"/>
          </a:xfrm>
          <a:prstGeom prst="rect">
            <a:avLst/>
          </a:prstGeom>
        </p:spPr>
      </p:pic>
      <p:pic>
        <p:nvPicPr>
          <p:cNvPr id="5" name="Picture 4" descr="Plu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5000" y="4054213"/>
            <a:ext cx="583423" cy="583423"/>
          </a:xfrm>
          <a:prstGeom prst="rect">
            <a:avLst/>
          </a:prstGeom>
        </p:spPr>
      </p:pic>
      <p:pic>
        <p:nvPicPr>
          <p:cNvPr id="6" name="Picture 5" descr="Plu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5000" y="5319888"/>
            <a:ext cx="583423" cy="583423"/>
          </a:xfrm>
          <a:prstGeom prst="rect">
            <a:avLst/>
          </a:prstGeom>
        </p:spPr>
      </p:pic>
    </p:spTree>
    <p:extLst>
      <p:ext uri="{BB962C8B-B14F-4D97-AF65-F5344CB8AC3E}">
        <p14:creationId xmlns:p14="http://schemas.microsoft.com/office/powerpoint/2010/main" val="12264264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55593" y="1254960"/>
            <a:ext cx="8229600" cy="631825"/>
          </a:xfrm>
        </p:spPr>
        <p:txBody>
          <a:bodyPr/>
          <a:lstStyle/>
          <a:p>
            <a:pPr algn="ctr"/>
            <a:r>
              <a:rPr lang="en-GB" sz="2800" i="1" dirty="0" smtClean="0">
                <a:latin typeface="Verdana" charset="0"/>
                <a:ea typeface="ＭＳ Ｐゴシック" charset="0"/>
              </a:rPr>
              <a:t>Capacit</a:t>
            </a:r>
            <a:r>
              <a:rPr lang="en-GB" sz="2800" dirty="0" smtClean="0">
                <a:latin typeface="Verdana" charset="0"/>
                <a:ea typeface="ＭＳ Ｐゴシック" charset="0"/>
              </a:rPr>
              <a:t>y Development and Change</a:t>
            </a:r>
            <a:endParaRPr lang="en-GB" sz="2800" dirty="0">
              <a:latin typeface="Verdana" charset="0"/>
              <a:ea typeface="ＭＳ Ｐゴシック" charset="0"/>
            </a:endParaRPr>
          </a:p>
        </p:txBody>
      </p:sp>
      <p:graphicFrame>
        <p:nvGraphicFramePr>
          <p:cNvPr id="39939" name="Group 3"/>
          <p:cNvGraphicFramePr>
            <a:graphicFrameLocks noGrp="1"/>
          </p:cNvGraphicFramePr>
          <p:nvPr>
            <p:ph idx="1"/>
            <p:extLst>
              <p:ext uri="{D42A27DB-BD31-4B8C-83A1-F6EECF244321}">
                <p14:modId xmlns:p14="http://schemas.microsoft.com/office/powerpoint/2010/main" val="3188856112"/>
              </p:ext>
            </p:extLst>
          </p:nvPr>
        </p:nvGraphicFramePr>
        <p:xfrm>
          <a:off x="457200" y="2257906"/>
          <a:ext cx="8229600" cy="4076775"/>
        </p:xfrm>
        <a:graphic>
          <a:graphicData uri="http://schemas.openxmlformats.org/drawingml/2006/table">
            <a:tbl>
              <a:tblPr/>
              <a:tblGrid>
                <a:gridCol w="2057400"/>
                <a:gridCol w="2057400"/>
                <a:gridCol w="2057400"/>
                <a:gridCol w="2057400"/>
              </a:tblGrid>
              <a:tr h="88535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rPr>
                        <a:t>Far From Agreement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1" u="none" strike="noStrike" cap="none" normalizeH="0" baseline="0" dirty="0" smtClean="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rPr>
                        <a:t>Complex</a:t>
                      </a:r>
                      <a:endParaRPr kumimoji="0" lang="en-GB" sz="2000" b="0" i="1" u="none" strike="noStrike" cap="none" normalizeH="0" baseline="0" dirty="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US" sz="2800" b="0" i="0"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txBody>
                  <a:tcPr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chemeClr val="accent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sz="2000" b="0" i="1"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1" u="none" strike="noStrike" cap="none" normalizeH="0" baseline="0" dirty="0" smtClean="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rPr>
                        <a:t>Chaotic</a:t>
                      </a:r>
                      <a:endParaRPr kumimoji="0" lang="en-GB" sz="2000" b="0" i="1"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097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sz="2000" b="0" i="1"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1"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rPr>
                        <a:t>Complicated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altLang="zh-CN" sz="2000" b="0" i="1" u="none" strike="noStrike" cap="none" normalizeH="0" baseline="0">
                        <a:ln>
                          <a:noFill/>
                        </a:ln>
                        <a:solidFill>
                          <a:srgbClr val="0D4B83"/>
                        </a:solidFill>
                        <a:effectLst>
                          <a:outerShdw blurRad="38100" dist="38100" dir="2700000" algn="tl">
                            <a:srgbClr val="000000"/>
                          </a:outerShdw>
                        </a:effectLst>
                        <a:latin typeface="Verdana" charset="0"/>
                        <a:ea typeface="SimSun" charset="0"/>
                        <a:cs typeface="SimSun"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altLang="zh-CN" sz="2000" b="0" i="1" u="none" strike="noStrike" cap="none" normalizeH="0" baseline="0">
                          <a:ln>
                            <a:noFill/>
                          </a:ln>
                          <a:solidFill>
                            <a:srgbClr val="0D4B83"/>
                          </a:solidFill>
                          <a:effectLst>
                            <a:outerShdw blurRad="38100" dist="38100" dir="2700000" algn="tl">
                              <a:srgbClr val="000000"/>
                            </a:outerShdw>
                          </a:effectLst>
                          <a:latin typeface="Verdana" charset="0"/>
                          <a:ea typeface="SimSun" charset="0"/>
                          <a:cs typeface="SimSun" charset="0"/>
                        </a:rPr>
                        <a:t>Complex</a:t>
                      </a:r>
                      <a:r>
                        <a:rPr kumimoji="0" lang="en-GB" altLang="zh-CN" sz="2000" b="0" i="0" u="none" strike="noStrike" cap="none" normalizeH="0" baseline="0">
                          <a:ln>
                            <a:noFill/>
                          </a:ln>
                          <a:solidFill>
                            <a:srgbClr val="0D4B83"/>
                          </a:solidFill>
                          <a:effectLst>
                            <a:outerShdw blurRad="38100" dist="38100" dir="2700000" algn="tl">
                              <a:srgbClr val="000000"/>
                            </a:outerShdw>
                          </a:effectLst>
                          <a:latin typeface="Verdana" charset="0"/>
                          <a:ea typeface="SimSun" charset="0"/>
                          <a:cs typeface="SimSun" charset="0"/>
                        </a:rPr>
                        <a:t> </a:t>
                      </a:r>
                      <a:endParaRPr kumimoji="0" lang="en-GB" sz="2000" b="0" i="0"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accent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US" sz="2800" b="0" i="0"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txBody>
                  <a:tcPr marL="90000" marR="90000" marT="46800" marB="46800"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chemeClr val="accent1">
                        <a:alpha val="50195"/>
                      </a:schemeClr>
                    </a:solidFill>
                  </a:tcPr>
                </a:tc>
              </a:tr>
              <a:tr h="111714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rPr>
                        <a:t>Close to Agreement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sz="2000" b="0" i="1"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1"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rPr>
                        <a:t>Simple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altLang="zh-CN" sz="2000" b="0" i="1" u="none" strike="noStrike" cap="none" normalizeH="0" baseline="0">
                        <a:ln>
                          <a:noFill/>
                        </a:ln>
                        <a:solidFill>
                          <a:srgbClr val="0D4B83"/>
                        </a:solidFill>
                        <a:effectLst>
                          <a:outerShdw blurRad="38100" dist="38100" dir="2700000" algn="tl">
                            <a:srgbClr val="DDDDDD"/>
                          </a:outerShdw>
                        </a:effectLst>
                        <a:latin typeface="Verdana" charset="0"/>
                        <a:ea typeface="SimSun" charset="0"/>
                        <a:cs typeface="SimSun"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altLang="zh-CN" sz="2000" b="0" i="1" u="none" strike="noStrike" cap="none" normalizeH="0" baseline="0">
                          <a:ln>
                            <a:noFill/>
                          </a:ln>
                          <a:solidFill>
                            <a:srgbClr val="0D4B83"/>
                          </a:solidFill>
                          <a:effectLst>
                            <a:outerShdw blurRad="38100" dist="38100" dir="2700000" algn="tl">
                              <a:srgbClr val="DDDDDD"/>
                            </a:outerShdw>
                          </a:effectLst>
                          <a:latin typeface="Verdana" charset="0"/>
                          <a:ea typeface="SimSun" charset="0"/>
                          <a:cs typeface="SimSun" charset="0"/>
                        </a:rPr>
                        <a:t>Complicated</a:t>
                      </a:r>
                      <a:r>
                        <a:rPr kumimoji="0" lang="en-GB" altLang="zh-CN" sz="2000" b="0" i="0" u="none" strike="noStrike" cap="none" normalizeH="0" baseline="0">
                          <a:ln>
                            <a:noFill/>
                          </a:ln>
                          <a:solidFill>
                            <a:srgbClr val="0D4B83"/>
                          </a:solidFill>
                          <a:effectLst>
                            <a:outerShdw blurRad="38100" dist="38100" dir="2700000" algn="tl">
                              <a:srgbClr val="DDDDDD"/>
                            </a:outerShdw>
                          </a:effectLst>
                          <a:latin typeface="Verdana" charset="0"/>
                          <a:ea typeface="SimSun" charset="0"/>
                          <a:cs typeface="SimSun" charset="0"/>
                        </a:rPr>
                        <a:t> </a:t>
                      </a:r>
                      <a:endParaRPr kumimoji="0" lang="en-GB" sz="20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GB" sz="2000" b="0" i="1"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2000" b="0" i="1" u="none" strike="noStrike" cap="none" normalizeH="0" baseline="0">
                          <a:ln>
                            <a:noFill/>
                          </a:ln>
                          <a:solidFill>
                            <a:srgbClr val="0D4B83"/>
                          </a:solidFill>
                          <a:effectLst>
                            <a:outerShdw blurRad="38100" dist="38100" dir="2700000" algn="tl">
                              <a:srgbClr val="000000"/>
                            </a:outerShdw>
                          </a:effectLst>
                          <a:latin typeface="Verdana" charset="0"/>
                          <a:ea typeface="ＭＳ Ｐゴシック" charset="0"/>
                          <a:cs typeface="ＭＳ Ｐゴシック" charset="0"/>
                        </a:rPr>
                        <a:t>Complex</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solidFill>
                      <a:schemeClr val="accent1">
                        <a:alpha val="50195"/>
                      </a:schemeClr>
                    </a:solidFill>
                  </a:tcPr>
                </a:tc>
              </a:tr>
              <a:tr h="89330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charset="0"/>
                        <a:buNone/>
                        <a:tabLst/>
                      </a:pPr>
                      <a:endParaRPr kumimoji="0" lang="en-US" sz="2800" b="0" i="0" u="none" strike="noStrike" cap="none" normalizeH="0" baseline="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altLang="zh-CN" sz="2000" b="0" i="0" u="none" strike="noStrike" cap="none" normalizeH="0" baseline="0" dirty="0">
                          <a:ln>
                            <a:noFill/>
                          </a:ln>
                          <a:solidFill>
                            <a:srgbClr val="0D4B83"/>
                          </a:solidFill>
                          <a:effectLst>
                            <a:outerShdw blurRad="38100" dist="38100" dir="2700000" algn="tl">
                              <a:srgbClr val="DDDDDD"/>
                            </a:outerShdw>
                          </a:effectLst>
                          <a:latin typeface="Verdana" charset="0"/>
                          <a:ea typeface="SimSun" charset="0"/>
                          <a:cs typeface="SimSun" charset="0"/>
                        </a:rPr>
                        <a:t>Close to Certainty </a:t>
                      </a:r>
                      <a:endParaRPr kumimoji="0" lang="en-GB" sz="2000" b="0" i="0"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sz="4000" b="0" i="0" u="none" strike="noStrike" cap="none" normalizeH="0" baseline="0" dirty="0" smtClean="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r>
                        <a:rPr kumimoji="0" lang="en-GB" sz="4000" b="0" i="0"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r>
                        <a:rPr kumimoji="0" lang="en-GB" sz="4000" b="0" i="0" u="none" strike="noStrike" cap="none" normalizeH="0" baseline="0" dirty="0" smtClean="0">
                          <a:ln>
                            <a:noFill/>
                          </a:ln>
                          <a:solidFill>
                            <a:srgbClr val="0D4B83"/>
                          </a:solidFill>
                          <a:effectLst>
                            <a:outerShdw blurRad="38100" dist="38100" dir="2700000" algn="tl">
                              <a:srgbClr val="DDDDDD"/>
                            </a:outerShdw>
                          </a:effectLst>
                          <a:latin typeface="Verdana" charset="0"/>
                          <a:ea typeface="ＭＳ Ｐゴシック" charset="0"/>
                          <a:cs typeface="Arial" charset="0"/>
                        </a:rPr>
                        <a:t>►</a:t>
                      </a:r>
                      <a:endParaRPr kumimoji="0" lang="en-GB" sz="4000" b="0" i="0"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Arial" charset="0"/>
                      </a:endParaRPr>
                    </a:p>
                  </a:txBody>
                  <a:tcPr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60000"/>
                        <a:buFont typeface="Wingdings" charset="0"/>
                        <a:buNone/>
                        <a:tabLst/>
                      </a:pPr>
                      <a:r>
                        <a:rPr kumimoji="0" lang="en-GB" altLang="zh-CN" sz="2000" b="0" i="0" u="none" strike="noStrike" cap="none" normalizeH="0" baseline="0" dirty="0">
                          <a:ln>
                            <a:noFill/>
                          </a:ln>
                          <a:solidFill>
                            <a:srgbClr val="0D4B83"/>
                          </a:solidFill>
                          <a:effectLst>
                            <a:outerShdw blurRad="38100" dist="38100" dir="2700000" algn="tl">
                              <a:srgbClr val="DDDDDD"/>
                            </a:outerShdw>
                          </a:effectLst>
                          <a:latin typeface="Verdana" charset="0"/>
                          <a:ea typeface="SimSun" charset="0"/>
                          <a:cs typeface="SimSun" charset="0"/>
                        </a:rPr>
                        <a:t>Far From Certainty </a:t>
                      </a:r>
                      <a:endParaRPr kumimoji="0" lang="en-GB" sz="2000" b="0" i="0" u="none" strike="noStrike" cap="none" normalizeH="0" baseline="0" dirty="0">
                        <a:ln>
                          <a:noFill/>
                        </a:ln>
                        <a:solidFill>
                          <a:srgbClr val="0D4B83"/>
                        </a:solidFill>
                        <a:effectLst>
                          <a:outerShdw blurRad="38100" dist="38100" dir="2700000" algn="tl">
                            <a:srgbClr val="DDDDDD"/>
                          </a:outerShdw>
                        </a:effectLst>
                        <a:latin typeface="Verdana" charset="0"/>
                        <a:ea typeface="ＭＳ Ｐゴシック" charset="0"/>
                        <a:cs typeface="ＭＳ Ｐゴシック"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605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ounded Rectangle 1"/>
          <p:cNvSpPr>
            <a:spLocks noChangeArrowheads="1"/>
          </p:cNvSpPr>
          <p:nvPr/>
        </p:nvSpPr>
        <p:spPr bwMode="auto">
          <a:xfrm>
            <a:off x="457200" y="1524000"/>
            <a:ext cx="8382000" cy="5105400"/>
          </a:xfrm>
          <a:prstGeom prst="roundRect">
            <a:avLst>
              <a:gd name="adj" fmla="val 16667"/>
            </a:avLst>
          </a:prstGeom>
          <a:solidFill>
            <a:srgbClr val="3E6FD2">
              <a:alpha val="23921"/>
            </a:srgbClr>
          </a:solidFill>
          <a:ln w="9525">
            <a:solidFill>
              <a:schemeClr val="tx1"/>
            </a:solidFill>
            <a:round/>
            <a:headEnd/>
            <a:tailEnd/>
          </a:ln>
        </p:spPr>
        <p:txBody>
          <a:bodyPr/>
          <a:lstStyle/>
          <a:p>
            <a:pPr defTabSz="914400" fontAlgn="base">
              <a:spcBef>
                <a:spcPct val="0"/>
              </a:spcBef>
              <a:spcAft>
                <a:spcPct val="0"/>
              </a:spcAft>
            </a:pPr>
            <a:r>
              <a:rPr lang="en-US" sz="1200" b="1" smtClean="0">
                <a:solidFill>
                  <a:srgbClr val="0F5494"/>
                </a:solidFill>
                <a:latin typeface="Verdana" charset="0"/>
                <a:ea typeface="ＭＳ Ｐゴシック" charset="0"/>
                <a:cs typeface="ＭＳ Ｐゴシック" charset="0"/>
              </a:rPr>
              <a:t>Contextual factors beyond influence</a:t>
            </a:r>
          </a:p>
        </p:txBody>
      </p:sp>
      <p:sp>
        <p:nvSpPr>
          <p:cNvPr id="3" name="Round Same Side Corner Rectangle 2"/>
          <p:cNvSpPr/>
          <p:nvPr/>
        </p:nvSpPr>
        <p:spPr bwMode="auto">
          <a:xfrm>
            <a:off x="3862388" y="3548063"/>
            <a:ext cx="822325" cy="822325"/>
          </a:xfrm>
          <a:prstGeom prst="round2SameRect">
            <a:avLst/>
          </a:prstGeom>
          <a:noFill/>
          <a:ln>
            <a:noFill/>
          </a:ln>
          <a:effectLst/>
          <a:extLst/>
        </p:spPr>
      </p:sp>
      <p:sp>
        <p:nvSpPr>
          <p:cNvPr id="4" name="Round Same Side Corner Rectangle 3"/>
          <p:cNvSpPr/>
          <p:nvPr/>
        </p:nvSpPr>
        <p:spPr bwMode="auto">
          <a:xfrm>
            <a:off x="1447800" y="2514600"/>
            <a:ext cx="5257800" cy="4114800"/>
          </a:xfrm>
          <a:prstGeom prst="round2SameRect">
            <a:avLst/>
          </a:prstGeom>
          <a:solidFill>
            <a:srgbClr val="3E6FD2">
              <a:alpha val="41000"/>
            </a:srgbClr>
          </a:solidFill>
          <a:ln>
            <a:noFill/>
          </a:ln>
          <a:effectLst/>
          <a:extLst/>
        </p:spPr>
        <p:txBody>
          <a:bodyPr anchor="ctr"/>
          <a:lstStyle/>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algn="ctr" defTabSz="914400" fontAlgn="base">
              <a:spcBef>
                <a:spcPct val="0"/>
              </a:spcBef>
              <a:spcAft>
                <a:spcPct val="0"/>
              </a:spcAft>
              <a:defRPr/>
            </a:pPr>
            <a:r>
              <a:rPr lang="en-US" sz="1200" b="1" dirty="0" smtClean="0">
                <a:solidFill>
                  <a:srgbClr val="0F5494"/>
                </a:solidFill>
                <a:latin typeface="Verdana" charset="0"/>
                <a:ea typeface="ＭＳ Ｐゴシック" charset="0"/>
                <a:cs typeface="ＭＳ Ｐゴシック" pitchFamily="-65" charset="-128"/>
              </a:rPr>
              <a:t>       </a:t>
            </a:r>
          </a:p>
          <a:p>
            <a:pPr marL="3175" algn="ctr"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algn="ctr" defTabSz="914400" fontAlgn="base">
              <a:spcBef>
                <a:spcPct val="0"/>
              </a:spcBef>
              <a:spcAft>
                <a:spcPct val="0"/>
              </a:spcAft>
              <a:defRPr/>
            </a:pPr>
            <a:r>
              <a:rPr lang="en-US" sz="1200" b="1" dirty="0" smtClean="0">
                <a:solidFill>
                  <a:srgbClr val="0F5494"/>
                </a:solidFill>
                <a:latin typeface="Verdana" charset="0"/>
                <a:ea typeface="ＭＳ Ｐゴシック" charset="0"/>
                <a:cs typeface="ＭＳ Ｐゴシック" pitchFamily="-65" charset="-128"/>
              </a:rPr>
              <a:t>             Contextual </a:t>
            </a:r>
            <a:r>
              <a:rPr lang="en-US" sz="1200" b="1" dirty="0">
                <a:solidFill>
                  <a:srgbClr val="0F5494"/>
                </a:solidFill>
                <a:latin typeface="Verdana" charset="0"/>
                <a:ea typeface="ＭＳ Ｐゴシック" charset="0"/>
                <a:cs typeface="ＭＳ Ｐゴシック" pitchFamily="-65" charset="-128"/>
              </a:rPr>
              <a:t>factors and actors within influence</a:t>
            </a:r>
          </a:p>
        </p:txBody>
      </p:sp>
      <p:sp>
        <p:nvSpPr>
          <p:cNvPr id="56325" name="Oval 12"/>
          <p:cNvSpPr>
            <a:spLocks noChangeArrowheads="1"/>
          </p:cNvSpPr>
          <p:nvPr/>
        </p:nvSpPr>
        <p:spPr bwMode="auto">
          <a:xfrm>
            <a:off x="7315200" y="3352800"/>
            <a:ext cx="1390650"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da-DK" altLang="zh-CN" sz="8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400" b="1" smtClean="0">
                <a:solidFill>
                  <a:srgbClr val="000000"/>
                </a:solidFill>
                <a:latin typeface="Trebuchet MS" charset="0"/>
                <a:ea typeface="ＭＳ Ｐゴシック" charset="0"/>
                <a:cs typeface="Times New Roman" charset="0"/>
              </a:rPr>
              <a:t>Wider</a:t>
            </a:r>
            <a:r>
              <a:rPr lang="da-DK" altLang="zh-CN" sz="1200" b="1" smtClean="0">
                <a:solidFill>
                  <a:srgbClr val="000000"/>
                </a:solidFill>
                <a:latin typeface="Trebuchet MS" charset="0"/>
                <a:ea typeface="ＭＳ Ｐゴシック" charset="0"/>
                <a:cs typeface="Times New Roman" charset="0"/>
              </a:rPr>
              <a:t> </a:t>
            </a:r>
            <a:r>
              <a:rPr lang="da-DK" altLang="zh-CN" sz="1400" b="1" smtClean="0">
                <a:solidFill>
                  <a:srgbClr val="000000"/>
                </a:solidFill>
                <a:latin typeface="Trebuchet MS" charset="0"/>
                <a:ea typeface="ＭＳ Ｐゴシック" charset="0"/>
                <a:cs typeface="Times New Roman" charset="0"/>
              </a:rPr>
              <a:t>impact</a:t>
            </a:r>
            <a:endParaRPr lang="en-US" sz="1400" b="1" smtClean="0">
              <a:solidFill>
                <a:srgbClr val="000000"/>
              </a:solidFill>
              <a:latin typeface="Verdana" charset="0"/>
              <a:ea typeface="ＭＳ Ｐゴシック" charset="0"/>
              <a:cs typeface="Times New Roman" charset="0"/>
            </a:endParaRPr>
          </a:p>
        </p:txBody>
      </p:sp>
      <p:sp>
        <p:nvSpPr>
          <p:cNvPr id="56326" name="Oval 11"/>
          <p:cNvSpPr>
            <a:spLocks noChangeArrowheads="1"/>
          </p:cNvSpPr>
          <p:nvPr/>
        </p:nvSpPr>
        <p:spPr bwMode="auto">
          <a:xfrm>
            <a:off x="5943600" y="3352800"/>
            <a:ext cx="1389063"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Outcomes</a:t>
            </a:r>
            <a:endParaRPr lang="en-US" sz="1200" smtClean="0">
              <a:solidFill>
                <a:srgbClr val="000000"/>
              </a:solidFill>
              <a:latin typeface="Verdana" charset="0"/>
              <a:ea typeface="ＭＳ Ｐゴシック" charset="0"/>
              <a:cs typeface="Times New Roman" charset="0"/>
            </a:endParaRPr>
          </a:p>
        </p:txBody>
      </p:sp>
      <p:sp>
        <p:nvSpPr>
          <p:cNvPr id="56327" name="Oval 10"/>
          <p:cNvSpPr>
            <a:spLocks noChangeArrowheads="1"/>
          </p:cNvSpPr>
          <p:nvPr/>
        </p:nvSpPr>
        <p:spPr bwMode="auto">
          <a:xfrm>
            <a:off x="4572000" y="3352800"/>
            <a:ext cx="1389063" cy="1449388"/>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Outputs</a:t>
            </a:r>
            <a:endParaRPr lang="en-US" sz="1200" b="1" smtClean="0">
              <a:solidFill>
                <a:srgbClr val="000000"/>
              </a:solidFill>
              <a:latin typeface="Verdana" charset="0"/>
              <a:ea typeface="ＭＳ Ｐゴシック" charset="0"/>
              <a:cs typeface="Times New Roman" charset="0"/>
            </a:endParaRPr>
          </a:p>
        </p:txBody>
      </p:sp>
      <p:sp>
        <p:nvSpPr>
          <p:cNvPr id="56328" name="Oval 9"/>
          <p:cNvSpPr>
            <a:spLocks noChangeArrowheads="1"/>
          </p:cNvSpPr>
          <p:nvPr/>
        </p:nvSpPr>
        <p:spPr bwMode="auto">
          <a:xfrm>
            <a:off x="2438400" y="2819400"/>
            <a:ext cx="2155825" cy="2286000"/>
          </a:xfrm>
          <a:prstGeom prst="ellipse">
            <a:avLst/>
          </a:prstGeom>
          <a:solidFill>
            <a:srgbClr val="008000">
              <a:alpha val="25098"/>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Capacity</a:t>
            </a:r>
            <a:endParaRPr lang="en-US" altLang="zh-CN" sz="1000" b="1" smtClean="0">
              <a:solidFill>
                <a:srgbClr val="000000"/>
              </a:solidFill>
              <a:latin typeface="Trebuchet MS" charset="0"/>
              <a:ea typeface="ＭＳ Ｐゴシック" charset="0"/>
              <a:cs typeface="Times New Roman" charset="0"/>
            </a:endParaRPr>
          </a:p>
        </p:txBody>
      </p:sp>
      <p:sp>
        <p:nvSpPr>
          <p:cNvPr id="56329" name="Oval 8"/>
          <p:cNvSpPr>
            <a:spLocks noChangeArrowheads="1"/>
          </p:cNvSpPr>
          <p:nvPr/>
        </p:nvSpPr>
        <p:spPr bwMode="auto">
          <a:xfrm>
            <a:off x="990600" y="3200400"/>
            <a:ext cx="1468438" cy="1600200"/>
          </a:xfrm>
          <a:prstGeom prst="ellipse">
            <a:avLst/>
          </a:prstGeom>
          <a:solidFill>
            <a:srgbClr val="339966">
              <a:alpha val="43921"/>
            </a:srgbClr>
          </a:solidFill>
          <a:ln w="9525">
            <a:solidFill>
              <a:srgbClr val="000000"/>
            </a:solidFill>
            <a:round/>
            <a:headEnd/>
            <a:tailEnd/>
          </a:ln>
        </p:spPr>
        <p:txBody>
          <a:bodyPr lIns="0" tIns="10800" rIns="0" bIns="10800"/>
          <a:lstStyle/>
          <a:p>
            <a:pPr algn="ctr" defTabSz="914400" fontAlgn="base">
              <a:spcBef>
                <a:spcPct val="0"/>
              </a:spcBef>
              <a:spcAft>
                <a:spcPct val="0"/>
              </a:spcAft>
            </a:pPr>
            <a:r>
              <a:rPr lang="en-US" altLang="zh-CN" sz="1000" b="1" smtClean="0">
                <a:solidFill>
                  <a:srgbClr val="0F5494"/>
                </a:solidFill>
                <a:latin typeface="Trebuchet MS" charset="0"/>
                <a:ea typeface="ＭＳ Ｐゴシック" charset="0"/>
                <a:cs typeface="Times New Roman" charset="0"/>
              </a:rPr>
              <a:t> </a:t>
            </a:r>
            <a:r>
              <a:rPr lang="en-US" altLang="zh-CN" sz="1400" b="1" smtClean="0">
                <a:solidFill>
                  <a:srgbClr val="000000"/>
                </a:solidFill>
                <a:latin typeface="Trebuchet MS" charset="0"/>
                <a:ea typeface="ＭＳ Ｐゴシック" charset="0"/>
                <a:cs typeface="Times New Roman" charset="0"/>
              </a:rPr>
              <a:t>Recurrent inputs</a:t>
            </a:r>
            <a:endParaRPr lang="en-US" sz="1200" b="1" smtClean="0">
              <a:solidFill>
                <a:srgbClr val="000000"/>
              </a:solidFill>
              <a:latin typeface="Verdana" charset="0"/>
              <a:ea typeface="ＭＳ Ｐゴシック" charset="0"/>
              <a:cs typeface="Times New Roman" charset="0"/>
            </a:endParaRPr>
          </a:p>
        </p:txBody>
      </p:sp>
      <p:sp>
        <p:nvSpPr>
          <p:cNvPr id="56330" name="Oval 7"/>
          <p:cNvSpPr>
            <a:spLocks noChangeArrowheads="1"/>
          </p:cNvSpPr>
          <p:nvPr/>
        </p:nvSpPr>
        <p:spPr bwMode="auto">
          <a:xfrm>
            <a:off x="2209800" y="4495800"/>
            <a:ext cx="1387475" cy="1449388"/>
          </a:xfrm>
          <a:prstGeom prst="ellipse">
            <a:avLst/>
          </a:prstGeom>
          <a:solidFill>
            <a:srgbClr val="008000">
              <a:alpha val="25882"/>
            </a:srgbClr>
          </a:solidFill>
          <a:ln w="9525">
            <a:solidFill>
              <a:schemeClr val="tx1"/>
            </a:solidFill>
            <a:round/>
            <a:headEnd/>
            <a:tailEnd/>
          </a:ln>
        </p:spPr>
        <p:txBody>
          <a:bodyPr lIns="0" tIns="10800" rIns="0" bIns="10800"/>
          <a:lstStyle/>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000" b="1" smtClean="0">
                <a:solidFill>
                  <a:srgbClr val="000000"/>
                </a:solidFill>
                <a:latin typeface="Trebuchet MS" charset="0"/>
                <a:ea typeface="ＭＳ Ｐゴシック" charset="0"/>
                <a:cs typeface="Times New Roman" charset="0"/>
              </a:rPr>
              <a:t>  </a:t>
            </a:r>
            <a:r>
              <a:rPr lang="da-DK" altLang="zh-CN" sz="1200" b="1" smtClean="0">
                <a:solidFill>
                  <a:srgbClr val="000000"/>
                </a:solidFill>
                <a:latin typeface="Trebuchet MS" charset="0"/>
                <a:ea typeface="ＭＳ Ｐゴシック" charset="0"/>
                <a:cs typeface="Times New Roman" charset="0"/>
              </a:rPr>
              <a:t>CD </a:t>
            </a:r>
            <a:r>
              <a:rPr lang="en-GB" altLang="zh-CN" sz="1200" b="1" smtClean="0">
                <a:solidFill>
                  <a:srgbClr val="000000"/>
                </a:solidFill>
                <a:latin typeface="Trebuchet MS" charset="0"/>
                <a:ea typeface="ＭＳ Ｐゴシック" charset="0"/>
                <a:cs typeface="Times New Roman" charset="0"/>
              </a:rPr>
              <a:t>processes</a:t>
            </a:r>
            <a:r>
              <a:rPr lang="en-GB" altLang="zh-CN" sz="1000" b="1" smtClean="0">
                <a:solidFill>
                  <a:srgbClr val="000000"/>
                </a:solidFill>
                <a:latin typeface="Trebuchet MS" charset="0"/>
                <a:ea typeface="ＭＳ Ｐゴシック" charset="0"/>
                <a:cs typeface="Times New Roman" charset="0"/>
              </a:rPr>
              <a:t> </a:t>
            </a:r>
            <a:endParaRPr lang="en-GB" sz="1200" b="1" smtClean="0">
              <a:solidFill>
                <a:srgbClr val="000000"/>
              </a:solidFill>
              <a:latin typeface="Verdana" charset="0"/>
              <a:ea typeface="ＭＳ Ｐゴシック" charset="0"/>
              <a:cs typeface="Times New Roman" charset="0"/>
            </a:endParaRPr>
          </a:p>
        </p:txBody>
      </p:sp>
      <p:sp>
        <p:nvSpPr>
          <p:cNvPr id="56331" name="Oval 6"/>
          <p:cNvSpPr>
            <a:spLocks noChangeArrowheads="1"/>
          </p:cNvSpPr>
          <p:nvPr/>
        </p:nvSpPr>
        <p:spPr bwMode="auto">
          <a:xfrm rot="-697881">
            <a:off x="1284288" y="5629275"/>
            <a:ext cx="1111250" cy="762000"/>
          </a:xfrm>
          <a:prstGeom prst="ellipse">
            <a:avLst/>
          </a:prstGeom>
          <a:solidFill>
            <a:srgbClr val="FF6600">
              <a:alpha val="25882"/>
            </a:srgbClr>
          </a:solidFill>
          <a:ln w="9525">
            <a:solidFill>
              <a:srgbClr val="FF0000"/>
            </a:solidFill>
            <a:round/>
            <a:headEnd/>
            <a:tailEnd/>
          </a:ln>
        </p:spPr>
        <p:txBody>
          <a:bodyPr lIns="0" tIns="10800" rIns="0" bIns="10800"/>
          <a:lstStyle/>
          <a:p>
            <a:pPr algn="ctr" defTabSz="914400" fontAlgn="base">
              <a:spcBef>
                <a:spcPct val="0"/>
              </a:spcBef>
              <a:spcAft>
                <a:spcPct val="0"/>
              </a:spcAft>
            </a:pPr>
            <a:r>
              <a:rPr lang="en-GB" altLang="zh-CN" sz="1400" b="1" smtClean="0">
                <a:solidFill>
                  <a:srgbClr val="FF0000"/>
                </a:solidFill>
                <a:latin typeface="Trebuchet MS" charset="0"/>
                <a:ea typeface="ＭＳ Ｐゴシック" charset="0"/>
                <a:cs typeface="Times New Roman" charset="0"/>
              </a:rPr>
              <a:t>CD support</a:t>
            </a:r>
            <a:r>
              <a:rPr lang="da-DK" altLang="zh-CN" sz="1000" b="1" smtClean="0">
                <a:solidFill>
                  <a:srgbClr val="FF0000"/>
                </a:solidFill>
                <a:latin typeface="Trebuchet MS" charset="0"/>
                <a:ea typeface="ＭＳ Ｐゴシック" charset="0"/>
                <a:cs typeface="Times New Roman" charset="0"/>
              </a:rPr>
              <a:t> </a:t>
            </a:r>
            <a:endParaRPr lang="en-US" sz="1200" b="1" smtClean="0">
              <a:solidFill>
                <a:srgbClr val="FF0000"/>
              </a:solidFill>
              <a:latin typeface="Verdana" charset="0"/>
              <a:ea typeface="ＭＳ Ｐゴシック" charset="0"/>
              <a:cs typeface="Times New Roman" charset="0"/>
            </a:endParaRPr>
          </a:p>
        </p:txBody>
      </p:sp>
      <p:sp>
        <p:nvSpPr>
          <p:cNvPr id="56332" name="Oval 13"/>
          <p:cNvSpPr>
            <a:spLocks noChangeArrowheads="1"/>
          </p:cNvSpPr>
          <p:nvPr/>
        </p:nvSpPr>
        <p:spPr bwMode="auto">
          <a:xfrm>
            <a:off x="1143000" y="4800600"/>
            <a:ext cx="1066800" cy="828675"/>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r>
              <a:rPr lang="en-US" altLang="zh-CN" sz="1300" b="1" smtClean="0">
                <a:solidFill>
                  <a:srgbClr val="000000"/>
                </a:solidFill>
                <a:latin typeface="Trebuchet MS" charset="0"/>
                <a:ea typeface="ＭＳ Ｐゴシック" charset="0"/>
                <a:cs typeface="Times New Roman" charset="0"/>
              </a:rPr>
              <a:t>Internal resources </a:t>
            </a:r>
            <a:endParaRPr lang="en-US" sz="1300" b="1" smtClean="0">
              <a:solidFill>
                <a:srgbClr val="000000"/>
              </a:solidFill>
              <a:latin typeface="Verdana" charset="0"/>
              <a:ea typeface="ＭＳ Ｐゴシック" charset="0"/>
              <a:cs typeface="Times New Roman" charset="0"/>
            </a:endParaRPr>
          </a:p>
        </p:txBody>
      </p:sp>
      <p:sp>
        <p:nvSpPr>
          <p:cNvPr id="56333" name="Line 18"/>
          <p:cNvSpPr>
            <a:spLocks noChangeShapeType="1"/>
          </p:cNvSpPr>
          <p:nvPr/>
        </p:nvSpPr>
        <p:spPr bwMode="auto">
          <a:xfrm>
            <a:off x="70866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4" name="Line 18"/>
          <p:cNvSpPr>
            <a:spLocks noChangeShapeType="1"/>
          </p:cNvSpPr>
          <p:nvPr/>
        </p:nvSpPr>
        <p:spPr bwMode="auto">
          <a:xfrm>
            <a:off x="57150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5" name="Line 18"/>
          <p:cNvSpPr>
            <a:spLocks noChangeShapeType="1"/>
          </p:cNvSpPr>
          <p:nvPr/>
        </p:nvSpPr>
        <p:spPr bwMode="auto">
          <a:xfrm>
            <a:off x="43434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6" name="Line 18"/>
          <p:cNvSpPr>
            <a:spLocks noChangeShapeType="1"/>
          </p:cNvSpPr>
          <p:nvPr/>
        </p:nvSpPr>
        <p:spPr bwMode="auto">
          <a:xfrm>
            <a:off x="22098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7" name="Line 18"/>
          <p:cNvSpPr>
            <a:spLocks noChangeShapeType="1"/>
          </p:cNvSpPr>
          <p:nvPr/>
        </p:nvSpPr>
        <p:spPr bwMode="auto">
          <a:xfrm flipV="1">
            <a:off x="3048000" y="4343400"/>
            <a:ext cx="381000" cy="3048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8" name="Line 18"/>
          <p:cNvSpPr>
            <a:spLocks noChangeShapeType="1"/>
          </p:cNvSpPr>
          <p:nvPr/>
        </p:nvSpPr>
        <p:spPr bwMode="auto">
          <a:xfrm>
            <a:off x="1905000" y="5181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56339" name="Line 18"/>
          <p:cNvSpPr>
            <a:spLocks noChangeShapeType="1"/>
          </p:cNvSpPr>
          <p:nvPr/>
        </p:nvSpPr>
        <p:spPr bwMode="auto">
          <a:xfrm flipV="1">
            <a:off x="2286000" y="5486400"/>
            <a:ext cx="304800" cy="2286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0" name="Title 20"/>
          <p:cNvSpPr txBox="1">
            <a:spLocks/>
          </p:cNvSpPr>
          <p:nvPr/>
        </p:nvSpPr>
        <p:spPr>
          <a:xfrm>
            <a:off x="0" y="990600"/>
            <a:ext cx="8229600" cy="609600"/>
          </a:xfrm>
          <a:prstGeom prst="rect">
            <a:avLst/>
          </a:prstGeom>
        </p:spPr>
        <p:txBody>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r>
              <a:rPr lang="en-US" sz="2400" dirty="0" smtClean="0">
                <a:latin typeface="Verdana" charset="0"/>
                <a:ea typeface="ＭＳ Ｐゴシック" charset="0"/>
              </a:rPr>
              <a:t>Support to Capacity Development</a:t>
            </a:r>
            <a:endParaRPr lang="en-US" sz="2400" dirty="0">
              <a:latin typeface="Verdana" charset="0"/>
              <a:ea typeface="ＭＳ Ｐゴシック" charset="0"/>
            </a:endParaRPr>
          </a:p>
        </p:txBody>
      </p:sp>
      <p:grpSp>
        <p:nvGrpSpPr>
          <p:cNvPr id="7" name="Group 6"/>
          <p:cNvGrpSpPr/>
          <p:nvPr/>
        </p:nvGrpSpPr>
        <p:grpSpPr>
          <a:xfrm>
            <a:off x="2279048" y="5253335"/>
            <a:ext cx="6056223" cy="941604"/>
            <a:chOff x="2279048" y="5253335"/>
            <a:chExt cx="6056223" cy="941604"/>
          </a:xfrm>
        </p:grpSpPr>
        <p:sp>
          <p:nvSpPr>
            <p:cNvPr id="2" name="TextBox 1"/>
            <p:cNvSpPr txBox="1"/>
            <p:nvPr/>
          </p:nvSpPr>
          <p:spPr>
            <a:xfrm>
              <a:off x="5943600" y="5253335"/>
              <a:ext cx="2391671" cy="923330"/>
            </a:xfrm>
            <a:prstGeom prst="rect">
              <a:avLst/>
            </a:prstGeom>
            <a:noFill/>
            <a:ln>
              <a:solidFill>
                <a:schemeClr val="bg1">
                  <a:lumMod val="75000"/>
                </a:schemeClr>
              </a:solidFill>
            </a:ln>
          </p:spPr>
          <p:txBody>
            <a:bodyPr wrap="square" rtlCol="0">
              <a:spAutoFit/>
            </a:bodyPr>
            <a:lstStyle/>
            <a:p>
              <a:pPr marL="285750" indent="-285750">
                <a:buFont typeface="Arial"/>
                <a:buChar char="•"/>
              </a:pPr>
              <a:r>
                <a:rPr lang="en-US" dirty="0" smtClean="0">
                  <a:solidFill>
                    <a:srgbClr val="FF0000"/>
                  </a:solidFill>
                </a:rPr>
                <a:t>Modest role</a:t>
              </a:r>
            </a:p>
            <a:p>
              <a:pPr marL="285750" indent="-285750">
                <a:buFont typeface="Arial"/>
                <a:buChar char="•"/>
              </a:pPr>
              <a:r>
                <a:rPr lang="en-US" dirty="0" smtClean="0">
                  <a:solidFill>
                    <a:srgbClr val="FF0000"/>
                  </a:solidFill>
                </a:rPr>
                <a:t>Quality Criteria</a:t>
              </a:r>
            </a:p>
            <a:p>
              <a:pPr marL="285750" indent="-285750">
                <a:buFont typeface="Arial"/>
                <a:buChar char="•"/>
              </a:pPr>
              <a:r>
                <a:rPr lang="en-US" dirty="0" smtClean="0">
                  <a:solidFill>
                    <a:srgbClr val="FF0000"/>
                  </a:solidFill>
                </a:rPr>
                <a:t>Ownership</a:t>
              </a:r>
              <a:endParaRPr lang="en-US" dirty="0">
                <a:solidFill>
                  <a:srgbClr val="FF0000"/>
                </a:solidFill>
              </a:endParaRPr>
            </a:p>
          </p:txBody>
        </p:sp>
        <p:cxnSp>
          <p:nvCxnSpPr>
            <p:cNvPr id="6" name="Straight Connector 5"/>
            <p:cNvCxnSpPr>
              <a:stCxn id="56331" idx="5"/>
              <a:endCxn id="2" idx="1"/>
            </p:cNvCxnSpPr>
            <p:nvPr/>
          </p:nvCxnSpPr>
          <p:spPr bwMode="auto">
            <a:xfrm flipV="1">
              <a:off x="2279048" y="5715000"/>
              <a:ext cx="3664552" cy="479939"/>
            </a:xfrm>
            <a:prstGeom prst="line">
              <a:avLst/>
            </a:prstGeom>
            <a:noFill/>
            <a:ln w="9525" cap="flat" cmpd="sng" algn="ctr">
              <a:solidFill>
                <a:srgbClr val="FF0000"/>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grpSp>
    </p:spTree>
    <p:extLst>
      <p:ext uri="{BB962C8B-B14F-4D97-AF65-F5344CB8AC3E}">
        <p14:creationId xmlns:p14="http://schemas.microsoft.com/office/powerpoint/2010/main" val="3459665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37931725" indent="-37474525" eaLnBrk="0" hangingPunct="0">
              <a:defRPr sz="1200">
                <a:solidFill>
                  <a:srgbClr val="0F5494"/>
                </a:solidFill>
                <a:latin typeface="Verdana" charset="0"/>
                <a:ea typeface="ＭＳ Ｐゴシック" charset="0"/>
              </a:defRPr>
            </a:lvl2pPr>
            <a:lvl3pPr eaLnBrk="0" hangingPunct="0">
              <a:defRPr sz="1200">
                <a:solidFill>
                  <a:srgbClr val="0F5494"/>
                </a:solidFill>
                <a:latin typeface="Verdana" charset="0"/>
                <a:ea typeface="ＭＳ Ｐゴシック" charset="0"/>
              </a:defRPr>
            </a:lvl3pPr>
            <a:lvl4pPr eaLnBrk="0" hangingPunct="0">
              <a:defRPr sz="1200">
                <a:solidFill>
                  <a:srgbClr val="0F5494"/>
                </a:solidFill>
                <a:latin typeface="Verdana" charset="0"/>
                <a:ea typeface="ＭＳ Ｐゴシック" charset="0"/>
              </a:defRPr>
            </a:lvl4pPr>
            <a:lvl5pPr eaLnBrk="0" hangingPunct="0">
              <a:defRPr sz="1200">
                <a:solidFill>
                  <a:srgbClr val="0F5494"/>
                </a:solidFill>
                <a:latin typeface="Verdana" charset="0"/>
                <a:ea typeface="ＭＳ Ｐゴシック" charset="0"/>
              </a:defRPr>
            </a:lvl5pPr>
            <a:lvl6pPr marL="457200" eaLnBrk="0" fontAlgn="base" hangingPunct="0">
              <a:spcBef>
                <a:spcPct val="0"/>
              </a:spcBef>
              <a:spcAft>
                <a:spcPct val="0"/>
              </a:spcAft>
              <a:defRPr sz="1200">
                <a:solidFill>
                  <a:srgbClr val="0F5494"/>
                </a:solidFill>
                <a:latin typeface="Verdana" charset="0"/>
                <a:ea typeface="ＭＳ Ｐゴシック" charset="0"/>
              </a:defRPr>
            </a:lvl6pPr>
            <a:lvl7pPr marL="914400" eaLnBrk="0" fontAlgn="base" hangingPunct="0">
              <a:spcBef>
                <a:spcPct val="0"/>
              </a:spcBef>
              <a:spcAft>
                <a:spcPct val="0"/>
              </a:spcAft>
              <a:defRPr sz="1200">
                <a:solidFill>
                  <a:srgbClr val="0F5494"/>
                </a:solidFill>
                <a:latin typeface="Verdana" charset="0"/>
                <a:ea typeface="ＭＳ Ｐゴシック" charset="0"/>
              </a:defRPr>
            </a:lvl7pPr>
            <a:lvl8pPr marL="1371600" eaLnBrk="0" fontAlgn="base" hangingPunct="0">
              <a:spcBef>
                <a:spcPct val="0"/>
              </a:spcBef>
              <a:spcAft>
                <a:spcPct val="0"/>
              </a:spcAft>
              <a:defRPr sz="1200">
                <a:solidFill>
                  <a:srgbClr val="0F5494"/>
                </a:solidFill>
                <a:latin typeface="Verdana" charset="0"/>
                <a:ea typeface="ＭＳ Ｐゴシック" charset="0"/>
              </a:defRPr>
            </a:lvl8pPr>
            <a:lvl9pPr marL="18288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940262EB-16C4-B142-BA96-1F27299BF087}" type="slidenum">
              <a:rPr lang="en-GB" sz="1400">
                <a:solidFill>
                  <a:schemeClr val="tx1"/>
                </a:solidFill>
                <a:latin typeface="Arial" charset="0"/>
              </a:rPr>
              <a:pPr eaLnBrk="1" hangingPunct="1"/>
              <a:t>17</a:t>
            </a:fld>
            <a:endParaRPr lang="en-GB" sz="1400">
              <a:solidFill>
                <a:schemeClr val="tx1"/>
              </a:solidFill>
              <a:latin typeface="Arial" charset="0"/>
            </a:endParaRPr>
          </a:p>
        </p:txBody>
      </p:sp>
      <p:sp>
        <p:nvSpPr>
          <p:cNvPr id="120834" name="Rectangle 2"/>
          <p:cNvSpPr>
            <a:spLocks noGrp="1" noChangeArrowheads="1"/>
          </p:cNvSpPr>
          <p:nvPr>
            <p:ph type="title"/>
          </p:nvPr>
        </p:nvSpPr>
        <p:spPr>
          <a:xfrm>
            <a:off x="457200" y="1143000"/>
            <a:ext cx="8229600" cy="847725"/>
          </a:xfrm>
        </p:spPr>
        <p:txBody>
          <a:bodyPr/>
          <a:lstStyle/>
          <a:p>
            <a:pPr eaLnBrk="1" hangingPunct="1"/>
            <a:r>
              <a:rPr lang="en-GB" sz="2400" dirty="0">
                <a:latin typeface="Verdana" charset="0"/>
                <a:ea typeface="ＭＳ Ｐゴシック" charset="0"/>
              </a:rPr>
              <a:t>To play this role requires</a:t>
            </a:r>
            <a:r>
              <a:rPr lang="en-GB" sz="2400" i="1" dirty="0">
                <a:latin typeface="Verdana" charset="0"/>
                <a:ea typeface="ＭＳ Ｐゴシック" charset="0"/>
              </a:rPr>
              <a:t>:</a:t>
            </a:r>
          </a:p>
        </p:txBody>
      </p:sp>
      <p:sp>
        <p:nvSpPr>
          <p:cNvPr id="120835" name="Rectangle 3"/>
          <p:cNvSpPr>
            <a:spLocks noGrp="1" noChangeArrowheads="1"/>
          </p:cNvSpPr>
          <p:nvPr>
            <p:ph type="body" idx="1"/>
          </p:nvPr>
        </p:nvSpPr>
        <p:spPr>
          <a:xfrm>
            <a:off x="156773" y="2131400"/>
            <a:ext cx="8685429" cy="4038600"/>
          </a:xfrm>
        </p:spPr>
        <p:txBody>
          <a:bodyPr/>
          <a:lstStyle/>
          <a:p>
            <a:pPr eaLnBrk="1" hangingPunct="1">
              <a:buClrTx/>
            </a:pPr>
            <a:r>
              <a:rPr lang="en-GB" dirty="0" smtClean="0">
                <a:latin typeface="Verdana" charset="0"/>
                <a:ea typeface="ＭＳ Ｐゴシック" charset="0"/>
              </a:rPr>
              <a:t>A</a:t>
            </a:r>
            <a:r>
              <a:rPr lang="en-GB" b="0" dirty="0" smtClean="0">
                <a:latin typeface="Verdana" charset="0"/>
                <a:ea typeface="ＭＳ Ｐゴシック" charset="0"/>
              </a:rPr>
              <a:t> </a:t>
            </a:r>
            <a:r>
              <a:rPr lang="en-GB" b="0" dirty="0">
                <a:latin typeface="Verdana" charset="0"/>
                <a:ea typeface="ＭＳ Ｐゴシック" charset="0"/>
              </a:rPr>
              <a:t>thorough </a:t>
            </a:r>
            <a:r>
              <a:rPr lang="en-GB" b="0" dirty="0">
                <a:solidFill>
                  <a:srgbClr val="FF0000"/>
                </a:solidFill>
                <a:latin typeface="Verdana" charset="0"/>
                <a:ea typeface="ＭＳ Ｐゴシック" charset="0"/>
              </a:rPr>
              <a:t>understanding</a:t>
            </a:r>
            <a:r>
              <a:rPr lang="en-GB" b="0" dirty="0">
                <a:latin typeface="Verdana" charset="0"/>
                <a:ea typeface="ＭＳ Ｐゴシック" charset="0"/>
              </a:rPr>
              <a:t> of context, </a:t>
            </a:r>
            <a:endParaRPr lang="en-GB" b="0" dirty="0" smtClean="0">
              <a:latin typeface="Verdana" charset="0"/>
              <a:ea typeface="ＭＳ Ｐゴシック" charset="0"/>
            </a:endParaRPr>
          </a:p>
          <a:p>
            <a:pPr marL="0" indent="0" eaLnBrk="1" hangingPunct="1">
              <a:buClrTx/>
              <a:buNone/>
            </a:pPr>
            <a:r>
              <a:rPr lang="en-GB" dirty="0">
                <a:latin typeface="Verdana" charset="0"/>
                <a:ea typeface="ＭＳ Ｐゴシック" charset="0"/>
              </a:rPr>
              <a:t> </a:t>
            </a:r>
            <a:r>
              <a:rPr lang="en-GB" dirty="0" smtClean="0">
                <a:latin typeface="Verdana" charset="0"/>
                <a:ea typeface="ＭＳ Ｐゴシック" charset="0"/>
              </a:rPr>
              <a:t>  </a:t>
            </a:r>
            <a:r>
              <a:rPr lang="en-GB" b="0" dirty="0" smtClean="0">
                <a:latin typeface="Verdana" charset="0"/>
                <a:ea typeface="ＭＳ Ｐゴシック" charset="0"/>
              </a:rPr>
              <a:t>challenges </a:t>
            </a:r>
            <a:r>
              <a:rPr lang="en-GB" b="0" dirty="0">
                <a:latin typeface="Verdana" charset="0"/>
                <a:ea typeface="ＭＳ Ｐゴシック" charset="0"/>
              </a:rPr>
              <a:t>and opportunities for change</a:t>
            </a:r>
          </a:p>
          <a:p>
            <a:pPr eaLnBrk="1" hangingPunct="1">
              <a:buClrTx/>
              <a:buFontTx/>
              <a:buNone/>
            </a:pPr>
            <a:endParaRPr lang="en-GB" sz="1000" b="0" dirty="0">
              <a:latin typeface="Verdana" charset="0"/>
              <a:ea typeface="ＭＳ Ｐゴシック" charset="0"/>
            </a:endParaRPr>
          </a:p>
          <a:p>
            <a:pPr eaLnBrk="1" hangingPunct="1">
              <a:buClrTx/>
            </a:pPr>
            <a:r>
              <a:rPr lang="en-GB" dirty="0" smtClean="0">
                <a:latin typeface="Verdana" charset="0"/>
                <a:ea typeface="ＭＳ Ｐゴシック" charset="0"/>
              </a:rPr>
              <a:t>C</a:t>
            </a:r>
            <a:r>
              <a:rPr lang="en-GB" b="0" dirty="0" smtClean="0">
                <a:latin typeface="Verdana" charset="0"/>
                <a:ea typeface="ＭＳ Ｐゴシック" charset="0"/>
              </a:rPr>
              <a:t>onsideration </a:t>
            </a:r>
            <a:r>
              <a:rPr lang="en-GB" b="0" dirty="0">
                <a:latin typeface="Verdana" charset="0"/>
                <a:ea typeface="ＭＳ Ｐゴシック" charset="0"/>
              </a:rPr>
              <a:t>of range of </a:t>
            </a:r>
            <a:r>
              <a:rPr lang="en-GB" b="0" dirty="0">
                <a:solidFill>
                  <a:srgbClr val="FF0000"/>
                </a:solidFill>
                <a:latin typeface="Verdana" charset="0"/>
                <a:ea typeface="ＭＳ Ｐゴシック" charset="0"/>
              </a:rPr>
              <a:t>alternative </a:t>
            </a:r>
            <a:endParaRPr lang="en-GB" b="0" dirty="0" smtClean="0">
              <a:solidFill>
                <a:srgbClr val="FF0000"/>
              </a:solidFill>
              <a:latin typeface="Verdana" charset="0"/>
              <a:ea typeface="ＭＳ Ｐゴシック" charset="0"/>
            </a:endParaRPr>
          </a:p>
          <a:p>
            <a:pPr marL="0" indent="0" eaLnBrk="1" hangingPunct="1">
              <a:buClrTx/>
              <a:buNone/>
            </a:pPr>
            <a:r>
              <a:rPr lang="en-GB" dirty="0">
                <a:solidFill>
                  <a:srgbClr val="FF0000"/>
                </a:solidFill>
                <a:latin typeface="Verdana" charset="0"/>
                <a:ea typeface="ＭＳ Ｐゴシック" charset="0"/>
              </a:rPr>
              <a:t> </a:t>
            </a:r>
            <a:r>
              <a:rPr lang="en-GB" dirty="0" smtClean="0">
                <a:solidFill>
                  <a:srgbClr val="FF0000"/>
                </a:solidFill>
                <a:latin typeface="Verdana" charset="0"/>
                <a:ea typeface="ＭＳ Ｐゴシック" charset="0"/>
              </a:rPr>
              <a:t>  </a:t>
            </a:r>
            <a:r>
              <a:rPr lang="en-GB" b="0" dirty="0" smtClean="0">
                <a:solidFill>
                  <a:srgbClr val="FF0000"/>
                </a:solidFill>
                <a:latin typeface="Verdana" charset="0"/>
                <a:ea typeface="ＭＳ Ｐゴシック" charset="0"/>
              </a:rPr>
              <a:t>strategies</a:t>
            </a:r>
            <a:r>
              <a:rPr lang="en-GB" b="0" dirty="0" smtClean="0">
                <a:latin typeface="Verdana" charset="0"/>
                <a:ea typeface="ＭＳ Ｐゴシック" charset="0"/>
              </a:rPr>
              <a:t> </a:t>
            </a:r>
            <a:r>
              <a:rPr lang="en-GB" b="0" dirty="0">
                <a:latin typeface="Verdana" charset="0"/>
                <a:ea typeface="ＭＳ Ｐゴシック" charset="0"/>
              </a:rPr>
              <a:t>and entry points</a:t>
            </a:r>
          </a:p>
          <a:p>
            <a:pPr eaLnBrk="1" hangingPunct="1">
              <a:buClrTx/>
              <a:buFontTx/>
              <a:buNone/>
            </a:pPr>
            <a:endParaRPr lang="en-GB" sz="1000" b="0" dirty="0">
              <a:latin typeface="Verdana" charset="0"/>
              <a:ea typeface="ＭＳ Ｐゴシック" charset="0"/>
            </a:endParaRPr>
          </a:p>
          <a:p>
            <a:pPr eaLnBrk="1" hangingPunct="1">
              <a:buClrTx/>
            </a:pPr>
            <a:r>
              <a:rPr lang="en-GB" dirty="0" smtClean="0">
                <a:latin typeface="Verdana" charset="0"/>
                <a:ea typeface="ＭＳ Ｐゴシック" charset="0"/>
              </a:rPr>
              <a:t>B</a:t>
            </a:r>
            <a:r>
              <a:rPr lang="en-GB" b="0" dirty="0" smtClean="0">
                <a:latin typeface="Verdana" charset="0"/>
                <a:ea typeface="ＭＳ Ｐゴシック" charset="0"/>
              </a:rPr>
              <a:t>eing </a:t>
            </a:r>
            <a:r>
              <a:rPr lang="en-GB" b="0" dirty="0">
                <a:solidFill>
                  <a:srgbClr val="FF0000"/>
                </a:solidFill>
                <a:latin typeface="Verdana" charset="0"/>
                <a:ea typeface="ＭＳ Ｐゴシック" charset="0"/>
              </a:rPr>
              <a:t>open and explicit </a:t>
            </a:r>
            <a:r>
              <a:rPr lang="en-GB" b="0" dirty="0">
                <a:latin typeface="Verdana" charset="0"/>
                <a:ea typeface="ＭＳ Ｐゴシック" charset="0"/>
              </a:rPr>
              <a:t>in discussing </a:t>
            </a:r>
            <a:endParaRPr lang="en-GB" b="0" dirty="0" smtClean="0">
              <a:latin typeface="Verdana" charset="0"/>
              <a:ea typeface="ＭＳ Ｐゴシック" charset="0"/>
            </a:endParaRPr>
          </a:p>
          <a:p>
            <a:pPr marL="0" indent="0" eaLnBrk="1" hangingPunct="1">
              <a:buClrTx/>
              <a:buNone/>
            </a:pPr>
            <a:r>
              <a:rPr lang="en-GB" dirty="0">
                <a:latin typeface="Verdana" charset="0"/>
                <a:ea typeface="ＭＳ Ｐゴシック" charset="0"/>
              </a:rPr>
              <a:t> </a:t>
            </a:r>
            <a:r>
              <a:rPr lang="en-GB" dirty="0" smtClean="0">
                <a:latin typeface="Verdana" charset="0"/>
                <a:ea typeface="ＭＳ Ｐゴシック" charset="0"/>
              </a:rPr>
              <a:t>  </a:t>
            </a:r>
            <a:r>
              <a:rPr lang="en-GB" b="0" dirty="0" smtClean="0">
                <a:latin typeface="Verdana" charset="0"/>
                <a:ea typeface="ＭＳ Ｐゴシック" charset="0"/>
              </a:rPr>
              <a:t>approaches</a:t>
            </a:r>
            <a:r>
              <a:rPr lang="en-GB" b="0" dirty="0">
                <a:latin typeface="Verdana" charset="0"/>
                <a:ea typeface="ＭＳ Ｐゴシック" charset="0"/>
              </a:rPr>
              <a:t>/options</a:t>
            </a:r>
          </a:p>
          <a:p>
            <a:pPr eaLnBrk="1" hangingPunct="1">
              <a:buClrTx/>
              <a:buFontTx/>
              <a:buNone/>
            </a:pPr>
            <a:endParaRPr lang="en-GB" sz="1000" b="0" dirty="0">
              <a:latin typeface="Verdana" charset="0"/>
              <a:ea typeface="ＭＳ Ｐゴシック" charset="0"/>
            </a:endParaRPr>
          </a:p>
          <a:p>
            <a:pPr eaLnBrk="1" hangingPunct="1">
              <a:buClrTx/>
            </a:pPr>
            <a:r>
              <a:rPr lang="en-GB" b="0" dirty="0">
                <a:latin typeface="Verdana" charset="0"/>
                <a:ea typeface="ＭＳ Ｐゴシック" charset="0"/>
              </a:rPr>
              <a:t>Being flexible and ready to </a:t>
            </a:r>
            <a:r>
              <a:rPr lang="en-GB" b="0" dirty="0">
                <a:solidFill>
                  <a:srgbClr val="FF0000"/>
                </a:solidFill>
                <a:latin typeface="Verdana" charset="0"/>
                <a:ea typeface="ＭＳ Ｐゴシック" charset="0"/>
              </a:rPr>
              <a:t>adapt and learn </a:t>
            </a:r>
            <a:endParaRPr lang="en-GB" b="0" dirty="0" smtClean="0">
              <a:solidFill>
                <a:srgbClr val="FF0000"/>
              </a:solidFill>
              <a:latin typeface="Verdana" charset="0"/>
              <a:ea typeface="ＭＳ Ｐゴシック" charset="0"/>
            </a:endParaRPr>
          </a:p>
          <a:p>
            <a:pPr marL="0" indent="0" eaLnBrk="1" hangingPunct="1">
              <a:buClrTx/>
              <a:buNone/>
            </a:pPr>
            <a:r>
              <a:rPr lang="en-GB" dirty="0">
                <a:latin typeface="Verdana" charset="0"/>
                <a:ea typeface="ＭＳ Ｐゴシック" charset="0"/>
              </a:rPr>
              <a:t> </a:t>
            </a:r>
            <a:r>
              <a:rPr lang="en-GB" dirty="0" smtClean="0">
                <a:latin typeface="Verdana" charset="0"/>
                <a:ea typeface="ＭＳ Ｐゴシック" charset="0"/>
              </a:rPr>
              <a:t>  </a:t>
            </a:r>
            <a:r>
              <a:rPr lang="en-GB" b="0" dirty="0" smtClean="0">
                <a:latin typeface="Verdana" charset="0"/>
                <a:ea typeface="ＭＳ Ｐゴシック" charset="0"/>
              </a:rPr>
              <a:t>to </a:t>
            </a:r>
            <a:r>
              <a:rPr lang="en-GB" b="0" dirty="0">
                <a:latin typeface="Verdana" charset="0"/>
                <a:ea typeface="ＭＳ Ｐゴシック" charset="0"/>
              </a:rPr>
              <a:t>changing needs, and opportunities</a:t>
            </a:r>
          </a:p>
        </p:txBody>
      </p:sp>
      <p:pic>
        <p:nvPicPr>
          <p:cNvPr id="2" name="Picture 1" descr="Contex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1788" y="1142999"/>
            <a:ext cx="1688034" cy="1710743"/>
          </a:xfrm>
          <a:prstGeom prst="rect">
            <a:avLst/>
          </a:prstGeom>
        </p:spPr>
      </p:pic>
      <p:pic>
        <p:nvPicPr>
          <p:cNvPr id="3" name="Picture 2" descr="Alternativ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4369" y="3131798"/>
            <a:ext cx="2045452" cy="1242896"/>
          </a:xfrm>
          <a:prstGeom prst="rect">
            <a:avLst/>
          </a:prstGeom>
        </p:spPr>
      </p:pic>
      <p:pic>
        <p:nvPicPr>
          <p:cNvPr id="4" name="Picture 3" descr="Discussion.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1747" y="4536536"/>
            <a:ext cx="1518074" cy="1510879"/>
          </a:xfrm>
          <a:prstGeom prst="rect">
            <a:avLst/>
          </a:prstGeom>
        </p:spPr>
      </p:pic>
    </p:spTree>
    <p:extLst>
      <p:ext uri="{BB962C8B-B14F-4D97-AF65-F5344CB8AC3E}">
        <p14:creationId xmlns:p14="http://schemas.microsoft.com/office/powerpoint/2010/main" val="11998954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elcome.jpg"/>
          <p:cNvPicPr>
            <a:picLocks noChangeAspect="1"/>
          </p:cNvPicPr>
          <p:nvPr/>
        </p:nvPicPr>
        <p:blipFill>
          <a:blip r:embed="rId3">
            <a:extLst>
              <a:ext uri="{BEBA8EAE-BF5A-486C-A8C5-ECC9F3942E4B}">
                <a14:imgProps xmlns:a14="http://schemas.microsoft.com/office/drawing/2010/main">
                  <a14:imgLayer r:embed="rId4">
                    <a14:imgEffect>
                      <a14:backgroundRemoval t="546" b="98634" l="543" r="99638"/>
                    </a14:imgEffect>
                  </a14:imgLayer>
                </a14:imgProps>
              </a:ext>
              <a:ext uri="{28A0092B-C50C-407E-A947-70E740481C1C}">
                <a14:useLocalDpi xmlns:a14="http://schemas.microsoft.com/office/drawing/2010/main" val="0"/>
              </a:ext>
            </a:extLst>
          </a:blip>
          <a:stretch>
            <a:fillRect/>
          </a:stretch>
        </p:blipFill>
        <p:spPr>
          <a:xfrm>
            <a:off x="6491424" y="2483071"/>
            <a:ext cx="2645023" cy="1753766"/>
          </a:xfrm>
          <a:prstGeom prst="rect">
            <a:avLst/>
          </a:prstGeom>
        </p:spPr>
      </p:pic>
      <p:sp>
        <p:nvSpPr>
          <p:cNvPr id="2" name="Title 1"/>
          <p:cNvSpPr>
            <a:spLocks noGrp="1"/>
          </p:cNvSpPr>
          <p:nvPr>
            <p:ph type="title"/>
          </p:nvPr>
        </p:nvSpPr>
        <p:spPr/>
        <p:txBody>
          <a:bodyPr/>
          <a:lstStyle/>
          <a:p>
            <a:r>
              <a:rPr lang="en-US" dirty="0" smtClean="0"/>
              <a:t>The changing donor role</a:t>
            </a:r>
            <a:endParaRPr lang="en-US" dirty="0"/>
          </a:p>
        </p:txBody>
      </p:sp>
      <p:sp>
        <p:nvSpPr>
          <p:cNvPr id="3" name="Content Placeholder 2"/>
          <p:cNvSpPr>
            <a:spLocks noGrp="1"/>
          </p:cNvSpPr>
          <p:nvPr>
            <p:ph idx="1"/>
          </p:nvPr>
        </p:nvSpPr>
        <p:spPr>
          <a:xfrm>
            <a:off x="457200" y="2492377"/>
            <a:ext cx="8229600" cy="3117511"/>
          </a:xfrm>
        </p:spPr>
        <p:txBody>
          <a:bodyPr/>
          <a:lstStyle/>
          <a:p>
            <a:pPr>
              <a:buClrTx/>
            </a:pPr>
            <a:r>
              <a:rPr lang="en-US" i="0" dirty="0" smtClean="0"/>
              <a:t>First listen, listen again …..</a:t>
            </a:r>
          </a:p>
          <a:p>
            <a:pPr>
              <a:buClrTx/>
            </a:pPr>
            <a:endParaRPr lang="en-US" i="0" dirty="0"/>
          </a:p>
          <a:p>
            <a:pPr>
              <a:buClrTx/>
            </a:pPr>
            <a:r>
              <a:rPr lang="en-US" i="0" dirty="0" smtClean="0"/>
              <a:t>Are you relevant to your partner?</a:t>
            </a:r>
          </a:p>
          <a:p>
            <a:pPr>
              <a:buClrTx/>
            </a:pPr>
            <a:endParaRPr lang="en-US" i="0" dirty="0" smtClean="0"/>
          </a:p>
          <a:p>
            <a:pPr>
              <a:buClrTx/>
            </a:pPr>
            <a:r>
              <a:rPr lang="en-US" i="0" dirty="0"/>
              <a:t>D</a:t>
            </a:r>
            <a:r>
              <a:rPr lang="en-US" i="0" dirty="0" smtClean="0"/>
              <a:t>ialogue, facilitate, negotiate, influence</a:t>
            </a:r>
          </a:p>
          <a:p>
            <a:pPr>
              <a:buClrTx/>
            </a:pPr>
            <a:endParaRPr lang="en-US" i="0" dirty="0" smtClean="0"/>
          </a:p>
          <a:p>
            <a:pPr>
              <a:buClrTx/>
            </a:pPr>
            <a:r>
              <a:rPr lang="en-US" i="0" dirty="0" smtClean="0"/>
              <a:t>Broker</a:t>
            </a:r>
          </a:p>
        </p:txBody>
      </p:sp>
      <p:pic>
        <p:nvPicPr>
          <p:cNvPr id="4" name="Picture 3" descr="Ear.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33169" y="1823236"/>
            <a:ext cx="827117" cy="1319670"/>
          </a:xfrm>
          <a:prstGeom prst="rect">
            <a:avLst/>
          </a:prstGeom>
        </p:spPr>
      </p:pic>
      <p:pic>
        <p:nvPicPr>
          <p:cNvPr id="6" name="Picture 5" descr="Negotiate.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46728" y="4236837"/>
            <a:ext cx="1340072" cy="1608086"/>
          </a:xfrm>
          <a:prstGeom prst="rect">
            <a:avLst/>
          </a:prstGeom>
        </p:spPr>
      </p:pic>
      <p:pic>
        <p:nvPicPr>
          <p:cNvPr id="7" name="Picture 6" descr="Broker.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37288" y="4798366"/>
            <a:ext cx="1678734" cy="1117121"/>
          </a:xfrm>
          <a:prstGeom prst="rect">
            <a:avLst/>
          </a:prstGeom>
        </p:spPr>
      </p:pic>
      <p:sp>
        <p:nvSpPr>
          <p:cNvPr id="8" name="TextBox 7"/>
          <p:cNvSpPr txBox="1"/>
          <p:nvPr/>
        </p:nvSpPr>
        <p:spPr>
          <a:xfrm>
            <a:off x="959223" y="5933128"/>
            <a:ext cx="5913598" cy="584776"/>
          </a:xfrm>
          <a:prstGeom prst="rect">
            <a:avLst/>
          </a:prstGeom>
          <a:noFill/>
        </p:spPr>
        <p:txBody>
          <a:bodyPr wrap="none" rtlCol="0">
            <a:spAutoFit/>
          </a:bodyPr>
          <a:lstStyle/>
          <a:p>
            <a:r>
              <a:rPr lang="en-US" sz="3200" dirty="0" smtClean="0">
                <a:solidFill>
                  <a:srgbClr val="FF0000"/>
                </a:solidFill>
              </a:rPr>
              <a:t>…… so watch your language</a:t>
            </a:r>
            <a:endParaRPr lang="en-US" sz="3200" dirty="0">
              <a:solidFill>
                <a:srgbClr val="FF0000"/>
              </a:solidFill>
            </a:endParaRPr>
          </a:p>
        </p:txBody>
      </p:sp>
    </p:spTree>
    <p:extLst>
      <p:ext uri="{BB962C8B-B14F-4D97-AF65-F5344CB8AC3E}">
        <p14:creationId xmlns:p14="http://schemas.microsoft.com/office/powerpoint/2010/main" val="420539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dissolv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3366FF"/>
                </a:solidFill>
              </a:rPr>
              <a:t>Examples of language</a:t>
            </a:r>
            <a:endParaRPr lang="en-GB" dirty="0">
              <a:solidFill>
                <a:srgbClr val="3366FF"/>
              </a:solidFill>
            </a:endParaRPr>
          </a:p>
        </p:txBody>
      </p:sp>
      <p:sp>
        <p:nvSpPr>
          <p:cNvPr id="4" name="Content Placeholder 3"/>
          <p:cNvSpPr>
            <a:spLocks noGrp="1"/>
          </p:cNvSpPr>
          <p:nvPr>
            <p:ph sz="half" idx="1"/>
          </p:nvPr>
        </p:nvSpPr>
        <p:spPr>
          <a:xfrm>
            <a:off x="457200" y="2492377"/>
            <a:ext cx="4038600" cy="4123793"/>
          </a:xfrm>
        </p:spPr>
        <p:txBody>
          <a:bodyPr>
            <a:normAutofit fontScale="92500"/>
          </a:bodyPr>
          <a:lstStyle/>
          <a:p>
            <a:pPr marL="0" indent="0" algn="ctr">
              <a:buNone/>
            </a:pPr>
            <a:r>
              <a:rPr lang="en-US" sz="2400" dirty="0" smtClean="0"/>
              <a:t>			This?</a:t>
            </a:r>
          </a:p>
          <a:p>
            <a:r>
              <a:rPr lang="en-US" sz="2400" dirty="0" smtClean="0">
                <a:solidFill>
                  <a:srgbClr val="FF0000"/>
                </a:solidFill>
              </a:rPr>
              <a:t>“Shall </a:t>
            </a:r>
            <a:r>
              <a:rPr lang="en-US" sz="2400" dirty="0">
                <a:solidFill>
                  <a:srgbClr val="FF0000"/>
                </a:solidFill>
              </a:rPr>
              <a:t>we do a context analysis or base-line study to prepare our </a:t>
            </a:r>
            <a:r>
              <a:rPr lang="en-US" sz="2400" dirty="0" err="1" smtClean="0">
                <a:solidFill>
                  <a:srgbClr val="FF0000"/>
                </a:solidFill>
              </a:rPr>
              <a:t>programme</a:t>
            </a:r>
            <a:r>
              <a:rPr lang="en-US" sz="2400" dirty="0" smtClean="0">
                <a:solidFill>
                  <a:srgbClr val="FF0000"/>
                </a:solidFill>
              </a:rPr>
              <a:t>”</a:t>
            </a:r>
          </a:p>
          <a:p>
            <a:endParaRPr lang="en-US" sz="2400" dirty="0" smtClean="0"/>
          </a:p>
          <a:p>
            <a:r>
              <a:rPr lang="en-US" sz="2400" dirty="0" smtClean="0">
                <a:solidFill>
                  <a:srgbClr val="FF0000"/>
                </a:solidFill>
              </a:rPr>
              <a:t>“We </a:t>
            </a:r>
            <a:r>
              <a:rPr lang="en-US" sz="2400" dirty="0">
                <a:solidFill>
                  <a:srgbClr val="FF0000"/>
                </a:solidFill>
              </a:rPr>
              <a:t>believe that this </a:t>
            </a:r>
            <a:r>
              <a:rPr lang="en-US" sz="2400" dirty="0" err="1">
                <a:solidFill>
                  <a:srgbClr val="FF0000"/>
                </a:solidFill>
              </a:rPr>
              <a:t>programme</a:t>
            </a:r>
            <a:r>
              <a:rPr lang="en-US" sz="2400" dirty="0">
                <a:solidFill>
                  <a:srgbClr val="FF0000"/>
                </a:solidFill>
              </a:rPr>
              <a:t> will help you solve your </a:t>
            </a:r>
            <a:r>
              <a:rPr lang="en-US" sz="2400" dirty="0" smtClean="0">
                <a:solidFill>
                  <a:srgbClr val="FF0000"/>
                </a:solidFill>
              </a:rPr>
              <a:t>problems” </a:t>
            </a:r>
            <a:endParaRPr lang="en-GB" sz="2400" dirty="0">
              <a:solidFill>
                <a:srgbClr val="FF0000"/>
              </a:solidFill>
            </a:endParaRPr>
          </a:p>
        </p:txBody>
      </p:sp>
      <p:sp>
        <p:nvSpPr>
          <p:cNvPr id="5" name="Content Placeholder 4"/>
          <p:cNvSpPr>
            <a:spLocks noGrp="1"/>
          </p:cNvSpPr>
          <p:nvPr>
            <p:ph sz="half" idx="2"/>
          </p:nvPr>
        </p:nvSpPr>
        <p:spPr/>
        <p:txBody>
          <a:bodyPr>
            <a:normAutofit fontScale="92500"/>
          </a:bodyPr>
          <a:lstStyle/>
          <a:p>
            <a:pPr marL="0" indent="0" algn="ctr">
              <a:buNone/>
            </a:pPr>
            <a:r>
              <a:rPr lang="en-US" sz="2400" dirty="0" smtClean="0"/>
              <a:t>			Or this?</a:t>
            </a:r>
          </a:p>
          <a:p>
            <a:r>
              <a:rPr lang="en-US" sz="2400" dirty="0" smtClean="0">
                <a:solidFill>
                  <a:srgbClr val="0000FF"/>
                </a:solidFill>
              </a:rPr>
              <a:t>“What </a:t>
            </a:r>
            <a:r>
              <a:rPr lang="en-US" sz="2400" dirty="0">
                <a:solidFill>
                  <a:srgbClr val="0000FF"/>
                </a:solidFill>
              </a:rPr>
              <a:t>are you currently doing and where could we provide meaningful </a:t>
            </a:r>
            <a:r>
              <a:rPr lang="en-US" sz="2400" dirty="0" smtClean="0">
                <a:solidFill>
                  <a:srgbClr val="0000FF"/>
                </a:solidFill>
              </a:rPr>
              <a:t>support”</a:t>
            </a:r>
          </a:p>
          <a:p>
            <a:endParaRPr lang="en-US" sz="2400" dirty="0" smtClean="0"/>
          </a:p>
          <a:p>
            <a:r>
              <a:rPr lang="en-US" sz="2400" dirty="0" smtClean="0">
                <a:solidFill>
                  <a:srgbClr val="0000FF"/>
                </a:solidFill>
              </a:rPr>
              <a:t>“Let’s </a:t>
            </a:r>
            <a:r>
              <a:rPr lang="en-US" sz="2400" dirty="0">
                <a:solidFill>
                  <a:srgbClr val="0000FF"/>
                </a:solidFill>
              </a:rPr>
              <a:t>look at the various options that may help you solve this </a:t>
            </a:r>
            <a:r>
              <a:rPr lang="en-US" sz="2400" dirty="0" smtClean="0">
                <a:solidFill>
                  <a:srgbClr val="0000FF"/>
                </a:solidFill>
              </a:rPr>
              <a:t>problem”</a:t>
            </a:r>
          </a:p>
          <a:p>
            <a:endParaRPr lang="en-GB" sz="2400" dirty="0"/>
          </a:p>
        </p:txBody>
      </p:sp>
    </p:spTree>
    <p:extLst>
      <p:ext uri="{BB962C8B-B14F-4D97-AF65-F5344CB8AC3E}">
        <p14:creationId xmlns:p14="http://schemas.microsoft.com/office/powerpoint/2010/main" val="2567544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latin typeface="Verdana" charset="0"/>
                <a:ea typeface="ＭＳ Ｐゴシック" charset="0"/>
              </a:rPr>
              <a:t>This Module</a:t>
            </a:r>
          </a:p>
        </p:txBody>
      </p:sp>
      <p:sp>
        <p:nvSpPr>
          <p:cNvPr id="18435" name="Content Placeholder 2"/>
          <p:cNvSpPr>
            <a:spLocks noGrp="1"/>
          </p:cNvSpPr>
          <p:nvPr>
            <p:ph idx="1"/>
          </p:nvPr>
        </p:nvSpPr>
        <p:spPr>
          <a:xfrm>
            <a:off x="0" y="2334372"/>
            <a:ext cx="8924513" cy="3810946"/>
          </a:xfrm>
        </p:spPr>
        <p:txBody>
          <a:bodyPr/>
          <a:lstStyle/>
          <a:p>
            <a:pPr marL="857250" lvl="1" indent="-457200">
              <a:buFontTx/>
              <a:buNone/>
            </a:pPr>
            <a:endParaRPr lang="en-US" sz="2400" b="0" dirty="0">
              <a:latin typeface="Verdana" charset="0"/>
              <a:ea typeface="ＭＳ Ｐゴシック" charset="0"/>
              <a:cs typeface="ＭＳ Ｐゴシック" charset="0"/>
            </a:endParaRPr>
          </a:p>
          <a:p>
            <a:pPr marL="857250" lvl="1" indent="-457200"/>
            <a:r>
              <a:rPr lang="en-US" sz="2800" b="0" dirty="0">
                <a:latin typeface="Verdana" charset="0"/>
                <a:ea typeface="ＭＳ Ｐゴシック" charset="0"/>
                <a:cs typeface="ＭＳ Ｐゴシック" charset="0"/>
              </a:rPr>
              <a:t>Considers </a:t>
            </a:r>
            <a:r>
              <a:rPr lang="en-US" sz="2800" b="0" dirty="0" smtClean="0">
                <a:latin typeface="Verdana" charset="0"/>
                <a:ea typeface="ＭＳ Ｐゴシック" charset="0"/>
                <a:cs typeface="ＭＳ Ｐゴシック" charset="0"/>
              </a:rPr>
              <a:t>CD/Change Management </a:t>
            </a:r>
            <a:r>
              <a:rPr lang="en-US" sz="2800" b="0" dirty="0">
                <a:latin typeface="Verdana" charset="0"/>
                <a:ea typeface="ＭＳ Ｐゴシック" charset="0"/>
                <a:cs typeface="ＭＳ Ｐゴシック" charset="0"/>
              </a:rPr>
              <a:t>in EU cooperation</a:t>
            </a:r>
          </a:p>
          <a:p>
            <a:pPr marL="857250" lvl="1" indent="-457200"/>
            <a:endParaRPr lang="en-US" sz="2800" b="0" dirty="0" smtClean="0">
              <a:latin typeface="Verdana" charset="0"/>
              <a:ea typeface="ＭＳ Ｐゴシック" charset="0"/>
              <a:cs typeface="ＭＳ Ｐゴシック" charset="0"/>
            </a:endParaRPr>
          </a:p>
          <a:p>
            <a:pPr marL="857250" lvl="1" indent="-457200"/>
            <a:r>
              <a:rPr lang="en-US" sz="2800" b="0" dirty="0">
                <a:latin typeface="Verdana" charset="0"/>
                <a:ea typeface="ＭＳ Ｐゴシック" charset="0"/>
                <a:cs typeface="ＭＳ Ｐゴシック" charset="0"/>
              </a:rPr>
              <a:t>Provides an overview of Definitions and </a:t>
            </a:r>
            <a:r>
              <a:rPr lang="en-US" sz="2800" b="0" dirty="0" smtClean="0">
                <a:latin typeface="Verdana" charset="0"/>
                <a:ea typeface="ＭＳ Ｐゴシック" charset="0"/>
                <a:cs typeface="ＭＳ Ｐゴシック" charset="0"/>
              </a:rPr>
              <a:t>Concepts</a:t>
            </a:r>
          </a:p>
          <a:p>
            <a:pPr marL="857250" lvl="1" indent="-457200"/>
            <a:endParaRPr lang="en-US" sz="2800" b="0" dirty="0">
              <a:latin typeface="Verdana" charset="0"/>
              <a:ea typeface="ＭＳ Ｐゴシック" charset="0"/>
              <a:cs typeface="ＭＳ Ｐゴシック" charset="0"/>
            </a:endParaRPr>
          </a:p>
          <a:p>
            <a:pPr marL="857250" lvl="1" indent="-457200"/>
            <a:r>
              <a:rPr lang="en-US" sz="2800" b="0" dirty="0" smtClean="0">
                <a:latin typeface="Verdana" charset="0"/>
                <a:ea typeface="ＭＳ Ｐゴシック" charset="0"/>
                <a:cs typeface="ＭＳ Ｐゴシック" charset="0"/>
              </a:rPr>
              <a:t>Discusses </a:t>
            </a:r>
            <a:r>
              <a:rPr lang="en-US" sz="2800" b="0" dirty="0">
                <a:latin typeface="Verdana" charset="0"/>
                <a:ea typeface="ＭＳ Ｐゴシック" charset="0"/>
                <a:cs typeface="ＭＳ Ｐゴシック" charset="0"/>
              </a:rPr>
              <a:t>“What is Capacity Development?”</a:t>
            </a:r>
            <a:endParaRPr lang="en-US" sz="1050" b="0" dirty="0">
              <a:latin typeface="Verdana" charset="0"/>
              <a:ea typeface="ＭＳ Ｐゴシック" charset="0"/>
              <a:cs typeface="ＭＳ Ｐゴシック" charset="0"/>
            </a:endParaRPr>
          </a:p>
          <a:p>
            <a:pPr marL="857250" lvl="1" indent="-457200">
              <a:buFontTx/>
              <a:buNone/>
            </a:pPr>
            <a:r>
              <a:rPr lang="en-US" sz="1050" b="0" dirty="0" smtClean="0">
                <a:latin typeface="Verdana" charset="0"/>
                <a:ea typeface="ＭＳ Ｐゴシック" charset="0"/>
                <a:cs typeface="ＭＳ Ｐゴシック" charset="0"/>
              </a:rPr>
              <a:t> </a:t>
            </a:r>
            <a:endParaRPr lang="en-US" sz="1050" b="0" dirty="0">
              <a:latin typeface="Verdana" charset="0"/>
              <a:ea typeface="ＭＳ Ｐゴシック" charset="0"/>
              <a:cs typeface="ＭＳ Ｐゴシック" charset="0"/>
            </a:endParaRPr>
          </a:p>
          <a:p>
            <a:pPr marL="857250" lvl="1" indent="-457200">
              <a:buFontTx/>
              <a:buNone/>
            </a:pPr>
            <a:endParaRPr lang="en-US" sz="1050" b="0" dirty="0">
              <a:latin typeface="Verdana" charset="0"/>
              <a:ea typeface="ＭＳ Ｐゴシック" charset="0"/>
              <a:cs typeface="ＭＳ Ｐゴシック" charset="0"/>
            </a:endParaRPr>
          </a:p>
          <a:p>
            <a:pPr marL="857250" lvl="1" indent="-457200">
              <a:buFontTx/>
              <a:buNone/>
            </a:pPr>
            <a:endParaRPr lang="en-US" sz="2400" b="0" dirty="0">
              <a:latin typeface="Verdana" charset="0"/>
              <a:ea typeface="ＭＳ Ｐゴシック" charset="0"/>
              <a:cs typeface="ＭＳ Ｐゴシック" charset="0"/>
            </a:endParaRPr>
          </a:p>
          <a:p>
            <a:endParaRPr lang="en-US" sz="2800" dirty="0">
              <a:latin typeface="Verdana" charset="0"/>
              <a:ea typeface="ＭＳ Ｐゴシック" charset="0"/>
            </a:endParaRPr>
          </a:p>
        </p:txBody>
      </p:sp>
    </p:spTree>
    <p:extLst>
      <p:ext uri="{BB962C8B-B14F-4D97-AF65-F5344CB8AC3E}">
        <p14:creationId xmlns:p14="http://schemas.microsoft.com/office/powerpoint/2010/main" val="36283557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P spid="18435" grpId="0" build="p" bldLvl="4"/>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atin typeface="Verdana" charset="0"/>
                <a:ea typeface="ＭＳ Ｐゴシック" charset="0"/>
              </a:rPr>
              <a:t>The big picture challenges</a:t>
            </a:r>
          </a:p>
        </p:txBody>
      </p:sp>
      <p:graphicFrame>
        <p:nvGraphicFramePr>
          <p:cNvPr id="4" name="Diagram 3"/>
          <p:cNvGraphicFramePr/>
          <p:nvPr>
            <p:extLst>
              <p:ext uri="{D42A27DB-BD31-4B8C-83A1-F6EECF244321}">
                <p14:modId xmlns:p14="http://schemas.microsoft.com/office/powerpoint/2010/main" val="4275955994"/>
              </p:ext>
            </p:extLst>
          </p:nvPr>
        </p:nvGraphicFramePr>
        <p:xfrm>
          <a:off x="865684" y="2522240"/>
          <a:ext cx="7315746" cy="3726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6816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endParaRPr lang="fr-FR">
              <a:latin typeface="Verdana" charset="0"/>
              <a:ea typeface="ＭＳ Ｐゴシック" charset="0"/>
            </a:endParaRPr>
          </a:p>
        </p:txBody>
      </p:sp>
      <p:sp>
        <p:nvSpPr>
          <p:cNvPr id="20483" name="Rectangle 3"/>
          <p:cNvSpPr>
            <a:spLocks noGrp="1" noChangeArrowheads="1"/>
          </p:cNvSpPr>
          <p:nvPr>
            <p:ph type="body" idx="1"/>
          </p:nvPr>
        </p:nvSpPr>
        <p:spPr/>
        <p:txBody>
          <a:bodyPr/>
          <a:lstStyle/>
          <a:p>
            <a:pPr algn="ctr">
              <a:buFontTx/>
              <a:buNone/>
            </a:pPr>
            <a:r>
              <a:rPr lang="fr-FR" sz="3600" i="0" dirty="0" err="1" smtClean="0">
                <a:latin typeface="Verdana" charset="0"/>
                <a:ea typeface="ＭＳ Ｐゴシック" charset="0"/>
              </a:rPr>
              <a:t>What</a:t>
            </a:r>
            <a:r>
              <a:rPr lang="fr-FR" sz="3600" i="0" dirty="0" smtClean="0">
                <a:latin typeface="Verdana" charset="0"/>
                <a:ea typeface="ＭＳ Ｐゴシック" charset="0"/>
              </a:rPr>
              <a:t> are </a:t>
            </a:r>
          </a:p>
          <a:p>
            <a:pPr algn="ctr">
              <a:buFontTx/>
              <a:buNone/>
            </a:pPr>
            <a:r>
              <a:rPr lang="fr-FR" sz="3600" i="0" dirty="0" err="1" smtClean="0">
                <a:latin typeface="Verdana" charset="0"/>
                <a:ea typeface="ＭＳ Ｐゴシック" charset="0"/>
              </a:rPr>
              <a:t>your</a:t>
            </a:r>
            <a:r>
              <a:rPr lang="fr-FR" sz="3600" i="0" dirty="0" smtClean="0">
                <a:latin typeface="Verdana" charset="0"/>
                <a:ea typeface="ＭＳ Ｐゴシック" charset="0"/>
              </a:rPr>
              <a:t> main challenges to</a:t>
            </a:r>
          </a:p>
          <a:p>
            <a:pPr algn="ctr">
              <a:buFontTx/>
              <a:buNone/>
            </a:pPr>
            <a:r>
              <a:rPr lang="fr-FR" sz="3600" i="0" dirty="0" err="1" smtClean="0">
                <a:latin typeface="Verdana" charset="0"/>
                <a:ea typeface="ＭＳ Ｐゴシック" charset="0"/>
              </a:rPr>
              <a:t>Capacity</a:t>
            </a:r>
            <a:r>
              <a:rPr lang="fr-FR" sz="3600" i="0" dirty="0" smtClean="0">
                <a:latin typeface="Verdana" charset="0"/>
                <a:ea typeface="ＭＳ Ｐゴシック" charset="0"/>
              </a:rPr>
              <a:t> </a:t>
            </a:r>
            <a:r>
              <a:rPr lang="fr-FR" sz="3600" i="0" dirty="0" err="1" smtClean="0">
                <a:latin typeface="Verdana" charset="0"/>
                <a:ea typeface="ＭＳ Ｐゴシック" charset="0"/>
              </a:rPr>
              <a:t>Development</a:t>
            </a:r>
            <a:r>
              <a:rPr lang="fr-FR" sz="3600" i="0" dirty="0" smtClean="0">
                <a:latin typeface="Verdana" charset="0"/>
                <a:ea typeface="ＭＳ Ｐゴシック" charset="0"/>
              </a:rPr>
              <a:t>?</a:t>
            </a:r>
            <a:endParaRPr lang="fr-FR" sz="3600" i="0" dirty="0">
              <a:latin typeface="Verdana" charset="0"/>
              <a:ea typeface="ＭＳ Ｐゴシック" charset="0"/>
            </a:endParaRPr>
          </a:p>
        </p:txBody>
      </p:sp>
    </p:spTree>
    <p:extLst>
      <p:ext uri="{BB962C8B-B14F-4D97-AF65-F5344CB8AC3E}">
        <p14:creationId xmlns:p14="http://schemas.microsoft.com/office/powerpoint/2010/main" val="1322881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95288" y="1339850"/>
            <a:ext cx="8520112" cy="936625"/>
          </a:xfrm>
        </p:spPr>
        <p:txBody>
          <a:bodyPr/>
          <a:lstStyle/>
          <a:p>
            <a:r>
              <a:rPr lang="en-US" sz="2800" i="1" dirty="0" smtClean="0">
                <a:latin typeface="Verdana" charset="0"/>
                <a:ea typeface="ＭＳ Ｐゴシック" charset="0"/>
              </a:rPr>
              <a:t>Capacity </a:t>
            </a:r>
            <a:r>
              <a:rPr lang="en-US" sz="2800" i="1" dirty="0">
                <a:latin typeface="Verdana" charset="0"/>
                <a:ea typeface="ＭＳ Ｐゴシック" charset="0"/>
              </a:rPr>
              <a:t>Development in </a:t>
            </a:r>
            <a:r>
              <a:rPr lang="en-US" sz="2800" i="1" dirty="0" smtClean="0">
                <a:latin typeface="Verdana" charset="0"/>
                <a:ea typeface="ＭＳ Ｐゴシック" charset="0"/>
              </a:rPr>
              <a:t>EU Cooperation</a:t>
            </a:r>
            <a:endParaRPr lang="en-US" sz="2800" i="1" dirty="0">
              <a:latin typeface="Verdana" charset="0"/>
              <a:ea typeface="ＭＳ Ｐゴシック" charset="0"/>
            </a:endParaRPr>
          </a:p>
        </p:txBody>
      </p:sp>
      <p:sp>
        <p:nvSpPr>
          <p:cNvPr id="21507" name="Content Placeholder 2"/>
          <p:cNvSpPr>
            <a:spLocks noGrp="1"/>
          </p:cNvSpPr>
          <p:nvPr>
            <p:ph idx="1"/>
          </p:nvPr>
        </p:nvSpPr>
        <p:spPr>
          <a:xfrm>
            <a:off x="0" y="2438400"/>
            <a:ext cx="8915400" cy="4114800"/>
          </a:xfrm>
        </p:spPr>
        <p:txBody>
          <a:bodyPr/>
          <a:lstStyle/>
          <a:p>
            <a:pPr marL="857250" lvl="1" indent="-457200"/>
            <a:r>
              <a:rPr lang="en-US" sz="2400" b="0" dirty="0" smtClean="0">
                <a:latin typeface="Verdana" charset="0"/>
                <a:ea typeface="ＭＳ Ｐゴシック" charset="0"/>
                <a:cs typeface="ＭＳ Ｐゴシック" charset="0"/>
              </a:rPr>
              <a:t>Aid </a:t>
            </a:r>
            <a:r>
              <a:rPr lang="en-US" sz="2400" b="0" dirty="0">
                <a:latin typeface="Verdana" charset="0"/>
                <a:ea typeface="ＭＳ Ｐゴシック" charset="0"/>
                <a:cs typeface="ＭＳ Ｐゴシック" charset="0"/>
              </a:rPr>
              <a:t>and development </a:t>
            </a:r>
            <a:r>
              <a:rPr lang="en-US" sz="2400" b="0" dirty="0" smtClean="0">
                <a:latin typeface="Verdana" charset="0"/>
                <a:ea typeface="ＭＳ Ｐゴシック" charset="0"/>
                <a:cs typeface="ＭＳ Ｐゴシック" charset="0"/>
              </a:rPr>
              <a:t>effectiveness (</a:t>
            </a:r>
            <a:r>
              <a:rPr lang="en-US" sz="2400" b="0" dirty="0" smtClean="0">
                <a:solidFill>
                  <a:srgbClr val="FF0000"/>
                </a:solidFill>
                <a:latin typeface="Verdana" charset="0"/>
                <a:ea typeface="ＭＳ Ｐゴシック" charset="0"/>
                <a:cs typeface="ＭＳ Ｐゴシック" charset="0"/>
              </a:rPr>
              <a:t>Paris </a:t>
            </a:r>
            <a:r>
              <a:rPr lang="en-US" sz="2400" b="0" dirty="0">
                <a:solidFill>
                  <a:srgbClr val="FF0000"/>
                </a:solidFill>
                <a:latin typeface="Verdana" charset="0"/>
                <a:ea typeface="ＭＳ Ｐゴシック" charset="0"/>
                <a:cs typeface="ＭＳ Ｐゴシック" charset="0"/>
              </a:rPr>
              <a:t>to </a:t>
            </a:r>
            <a:r>
              <a:rPr lang="en-US" sz="2400" b="0" dirty="0" err="1" smtClean="0">
                <a:solidFill>
                  <a:srgbClr val="FF0000"/>
                </a:solidFill>
                <a:latin typeface="Verdana" charset="0"/>
                <a:ea typeface="ＭＳ Ｐゴシック" charset="0"/>
                <a:cs typeface="ＭＳ Ｐゴシック" charset="0"/>
              </a:rPr>
              <a:t>Busan</a:t>
            </a:r>
            <a:r>
              <a:rPr lang="en-US" sz="2400" b="0" dirty="0" smtClean="0">
                <a:solidFill>
                  <a:srgbClr val="FF0000"/>
                </a:solidFill>
                <a:latin typeface="Verdana" charset="0"/>
                <a:ea typeface="ＭＳ Ｐゴシック" charset="0"/>
                <a:cs typeface="ＭＳ Ｐゴシック" charset="0"/>
              </a:rPr>
              <a:t>/Mexico) </a:t>
            </a:r>
            <a:r>
              <a:rPr lang="en-US" sz="2400" b="0" dirty="0" smtClean="0">
                <a:latin typeface="Verdana" charset="0"/>
                <a:ea typeface="ＭＳ Ｐゴシック" charset="0"/>
                <a:cs typeface="ＭＳ Ｐゴシック" charset="0"/>
              </a:rPr>
              <a:t>is a means – not an end.</a:t>
            </a:r>
          </a:p>
          <a:p>
            <a:pPr marL="857250" lvl="1" indent="-457200"/>
            <a:endParaRPr lang="en-US" sz="1000" dirty="0">
              <a:latin typeface="Verdana" charset="0"/>
              <a:ea typeface="ＭＳ Ｐゴシック" charset="0"/>
            </a:endParaRPr>
          </a:p>
          <a:p>
            <a:pPr marL="857250" lvl="1" indent="-457200"/>
            <a:r>
              <a:rPr lang="en-US" sz="2400" b="0" dirty="0">
                <a:latin typeface="Verdana" charset="0"/>
                <a:ea typeface="ＭＳ Ｐゴシック" charset="0"/>
                <a:cs typeface="ＭＳ Ｐゴシック" charset="0"/>
              </a:rPr>
              <a:t>A central theme shaping the way the EU provides development </a:t>
            </a:r>
            <a:r>
              <a:rPr lang="en-US" sz="2400" b="0" dirty="0" smtClean="0">
                <a:latin typeface="Verdana" charset="0"/>
                <a:ea typeface="ＭＳ Ｐゴシック" charset="0"/>
                <a:cs typeface="ＭＳ Ｐゴシック" charset="0"/>
              </a:rPr>
              <a:t>assistance</a:t>
            </a:r>
            <a:r>
              <a:rPr lang="en-US" sz="2400" b="0" dirty="0">
                <a:latin typeface="Verdana" charset="0"/>
                <a:ea typeface="ＭＳ Ｐゴシック" charset="0"/>
                <a:cs typeface="ＭＳ Ｐゴシック" charset="0"/>
              </a:rPr>
              <a:t>:</a:t>
            </a:r>
            <a:r>
              <a:rPr lang="en-US" sz="2400" b="0" dirty="0" smtClean="0">
                <a:latin typeface="Verdana" charset="0"/>
                <a:ea typeface="ＭＳ Ｐゴシック" charset="0"/>
                <a:cs typeface="ＭＳ Ｐゴシック" charset="0"/>
              </a:rPr>
              <a:t> </a:t>
            </a:r>
            <a:r>
              <a:rPr lang="en-US" sz="2400" b="0" dirty="0">
                <a:solidFill>
                  <a:srgbClr val="FF0000"/>
                </a:solidFill>
                <a:latin typeface="Verdana" charset="0"/>
                <a:ea typeface="ＭＳ Ｐゴシック" charset="0"/>
                <a:cs typeface="ＭＳ Ｐゴシック" charset="0"/>
              </a:rPr>
              <a:t>Agenda for Change</a:t>
            </a:r>
          </a:p>
          <a:p>
            <a:pPr marL="457200" indent="-457200"/>
            <a:endParaRPr lang="en-US" sz="1000" dirty="0">
              <a:latin typeface="Verdana" charset="0"/>
              <a:ea typeface="ＭＳ Ｐゴシック" charset="0"/>
            </a:endParaRPr>
          </a:p>
          <a:p>
            <a:pPr marL="857250" lvl="1" indent="-457200"/>
            <a:r>
              <a:rPr lang="en-US" sz="2400" b="0" dirty="0" smtClean="0">
                <a:latin typeface="Verdana" charset="0"/>
                <a:ea typeface="ＭＳ Ｐゴシック" charset="0"/>
                <a:cs typeface="ＭＳ Ｐゴシック" charset="0"/>
              </a:rPr>
              <a:t>Main </a:t>
            </a:r>
            <a:r>
              <a:rPr lang="en-US" sz="2400" b="0" dirty="0">
                <a:latin typeface="Verdana" charset="0"/>
                <a:ea typeface="ＭＳ Ｐゴシック" charset="0"/>
                <a:cs typeface="ＭＳ Ｐゴシック" charset="0"/>
              </a:rPr>
              <a:t>feature of most if not all projects and </a:t>
            </a:r>
            <a:r>
              <a:rPr lang="en-US" sz="2400" b="0" dirty="0" err="1">
                <a:latin typeface="Verdana" charset="0"/>
                <a:ea typeface="ＭＳ Ｐゴシック" charset="0"/>
                <a:cs typeface="ＭＳ Ｐゴシック" charset="0"/>
              </a:rPr>
              <a:t>programmes</a:t>
            </a:r>
            <a:r>
              <a:rPr lang="en-US" sz="2400" b="0" dirty="0">
                <a:latin typeface="Verdana" charset="0"/>
                <a:ea typeface="ＭＳ Ｐゴシック" charset="0"/>
                <a:cs typeface="ＭＳ Ｐゴシック" charset="0"/>
              </a:rPr>
              <a:t> – much </a:t>
            </a:r>
            <a:r>
              <a:rPr lang="en-US" sz="2400" b="0" dirty="0">
                <a:solidFill>
                  <a:srgbClr val="FF0000"/>
                </a:solidFill>
                <a:latin typeface="Verdana" charset="0"/>
                <a:ea typeface="ＭＳ Ｐゴシック" charset="0"/>
                <a:cs typeface="ＭＳ Ｐゴシック" charset="0"/>
              </a:rPr>
              <a:t>more than TC</a:t>
            </a:r>
          </a:p>
          <a:p>
            <a:pPr marL="457200" indent="-457200"/>
            <a:endParaRPr lang="en-US" sz="1000" dirty="0">
              <a:latin typeface="Verdana" charset="0"/>
              <a:ea typeface="ＭＳ Ｐゴシック" charset="0"/>
            </a:endParaRPr>
          </a:p>
          <a:p>
            <a:pPr marL="857250" lvl="1" indent="-457200"/>
            <a:r>
              <a:rPr lang="en-US" sz="2400" b="0" dirty="0">
                <a:latin typeface="Verdana" charset="0"/>
                <a:ea typeface="ＭＳ Ｐゴシック" charset="0"/>
                <a:cs typeface="ＭＳ Ｐゴシック" charset="0"/>
              </a:rPr>
              <a:t>A distinct area of work or a key cross-cutting theme? </a:t>
            </a:r>
            <a:r>
              <a:rPr lang="en-US" sz="2400" b="0" dirty="0">
                <a:solidFill>
                  <a:srgbClr val="FF0000"/>
                </a:solidFill>
                <a:latin typeface="Verdana" charset="0"/>
                <a:ea typeface="ＭＳ Ｐゴシック" charset="0"/>
                <a:cs typeface="ＭＳ Ｐゴシック" charset="0"/>
              </a:rPr>
              <a:t>Primary or complementary action</a:t>
            </a:r>
            <a:r>
              <a:rPr lang="en-US" sz="2400" b="0" dirty="0">
                <a:latin typeface="Verdana" charset="0"/>
                <a:ea typeface="ＭＳ Ｐゴシック" charset="0"/>
                <a:cs typeface="ＭＳ Ｐゴシック" charset="0"/>
              </a:rPr>
              <a:t>?</a:t>
            </a:r>
          </a:p>
        </p:txBody>
      </p:sp>
    </p:spTree>
    <p:extLst>
      <p:ext uri="{BB962C8B-B14F-4D97-AF65-F5344CB8AC3E}">
        <p14:creationId xmlns:p14="http://schemas.microsoft.com/office/powerpoint/2010/main" val="17249332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bldLvl="4"/>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F354B31D-12CD-A348-9FB1-86425C290DE6}" type="slidenum">
              <a:rPr lang="en-GB" sz="1400">
                <a:solidFill>
                  <a:schemeClr val="tx1"/>
                </a:solidFill>
                <a:latin typeface="Arial" charset="0"/>
              </a:rPr>
              <a:pPr eaLnBrk="1" hangingPunct="1"/>
              <a:t>4</a:t>
            </a:fld>
            <a:endParaRPr lang="en-GB" sz="1400" dirty="0">
              <a:solidFill>
                <a:schemeClr val="tx1"/>
              </a:solidFill>
              <a:latin typeface="Arial" charset="0"/>
            </a:endParaRPr>
          </a:p>
        </p:txBody>
      </p:sp>
      <p:sp>
        <p:nvSpPr>
          <p:cNvPr id="8195" name="Title 1"/>
          <p:cNvSpPr>
            <a:spLocks noGrp="1"/>
          </p:cNvSpPr>
          <p:nvPr>
            <p:ph type="title"/>
          </p:nvPr>
        </p:nvSpPr>
        <p:spPr>
          <a:xfrm>
            <a:off x="0" y="857250"/>
            <a:ext cx="8229600" cy="936625"/>
          </a:xfrm>
        </p:spPr>
        <p:txBody>
          <a:bodyPr/>
          <a:lstStyle/>
          <a:p>
            <a:r>
              <a:rPr lang="en-GB" sz="2800" dirty="0">
                <a:solidFill>
                  <a:srgbClr val="2D5EC1"/>
                </a:solidFill>
                <a:latin typeface="Verdana" charset="0"/>
                <a:ea typeface="ＭＳ Ｐゴシック" charset="0"/>
              </a:rPr>
              <a:t>Definitions</a:t>
            </a:r>
          </a:p>
        </p:txBody>
      </p:sp>
      <p:sp>
        <p:nvSpPr>
          <p:cNvPr id="3" name="Content Placeholder 2"/>
          <p:cNvSpPr>
            <a:spLocks noGrp="1"/>
          </p:cNvSpPr>
          <p:nvPr>
            <p:ph idx="1"/>
          </p:nvPr>
        </p:nvSpPr>
        <p:spPr>
          <a:xfrm>
            <a:off x="571500" y="1857375"/>
            <a:ext cx="8229600" cy="3951288"/>
          </a:xfrm>
        </p:spPr>
        <p:txBody>
          <a:bodyPr/>
          <a:lstStyle/>
          <a:p>
            <a:pPr>
              <a:buFont typeface="Times" charset="0"/>
              <a:buNone/>
              <a:defRPr/>
            </a:pPr>
            <a:r>
              <a:rPr lang="en-GB" sz="2200" b="1" i="0" dirty="0" smtClean="0">
                <a:solidFill>
                  <a:schemeClr val="accent1">
                    <a:lumMod val="50000"/>
                  </a:schemeClr>
                </a:solidFill>
              </a:rPr>
              <a:t>Capacity</a:t>
            </a:r>
            <a:r>
              <a:rPr lang="en-GB" sz="2200" i="0" dirty="0" smtClean="0">
                <a:solidFill>
                  <a:schemeClr val="accent1">
                    <a:lumMod val="50000"/>
                  </a:schemeClr>
                </a:solidFill>
              </a:rPr>
              <a:t> </a:t>
            </a:r>
            <a:r>
              <a:rPr lang="en-GB" sz="2200" i="0" dirty="0" smtClean="0"/>
              <a:t>is the ability of people, organisations and society as a whole to manage their affairs successfully </a:t>
            </a:r>
            <a:r>
              <a:rPr lang="en-GB" sz="2200" i="0" dirty="0" smtClean="0">
                <a:solidFill>
                  <a:srgbClr val="C00000"/>
                </a:solidFill>
              </a:rPr>
              <a:t>=</a:t>
            </a:r>
            <a:r>
              <a:rPr lang="en-GB" sz="2200" i="0" dirty="0" smtClean="0">
                <a:solidFill>
                  <a:srgbClr val="3C8C93"/>
                </a:solidFill>
              </a:rPr>
              <a:t> </a:t>
            </a:r>
            <a:r>
              <a:rPr lang="en-GB" sz="2200" b="1" i="0"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cs typeface="ＭＳ Ｐゴシック" pitchFamily="-65" charset="-128"/>
              </a:rPr>
              <a:t>a result </a:t>
            </a:r>
            <a:endParaRPr lang="en-GB" sz="2200" i="0" dirty="0" smtClean="0">
              <a:solidFill>
                <a:srgbClr val="C00000"/>
              </a:solidFill>
            </a:endParaRPr>
          </a:p>
          <a:p>
            <a:pPr>
              <a:buFont typeface="Times" charset="0"/>
              <a:buNone/>
              <a:defRPr/>
            </a:pPr>
            <a:endParaRPr lang="en-GB" sz="1600" i="0" dirty="0" smtClean="0">
              <a:solidFill>
                <a:srgbClr val="CC0000"/>
              </a:solidFill>
            </a:endParaRPr>
          </a:p>
          <a:p>
            <a:pPr>
              <a:buFont typeface="Times" charset="0"/>
              <a:buNone/>
              <a:defRPr/>
            </a:pPr>
            <a:r>
              <a:rPr lang="en-GB" sz="2200" b="1" i="0" dirty="0" smtClean="0">
                <a:solidFill>
                  <a:schemeClr val="accent1">
                    <a:lumMod val="50000"/>
                  </a:schemeClr>
                </a:solidFill>
              </a:rPr>
              <a:t>Capacity </a:t>
            </a:r>
            <a:r>
              <a:rPr lang="en-GB" sz="2200" b="1" i="0" dirty="0">
                <a:solidFill>
                  <a:schemeClr val="accent1">
                    <a:lumMod val="50000"/>
                  </a:schemeClr>
                </a:solidFill>
              </a:rPr>
              <a:t>Development </a:t>
            </a:r>
            <a:r>
              <a:rPr lang="en-GB" sz="2200" i="0" dirty="0" smtClean="0"/>
              <a:t>is the process by which people, organisations and society as a whole strengthen, create, adapt and maintain capacity over time </a:t>
            </a:r>
          </a:p>
          <a:p>
            <a:pPr>
              <a:buNone/>
              <a:defRPr/>
            </a:pPr>
            <a:r>
              <a:rPr lang="en-GB" sz="2200" i="0" dirty="0" smtClean="0">
                <a:solidFill>
                  <a:srgbClr val="C00000"/>
                </a:solidFill>
              </a:rPr>
              <a:t>   = </a:t>
            </a:r>
            <a:r>
              <a:rPr lang="en-GB" sz="2200" b="1" i="0"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cs typeface="ＭＳ Ｐゴシック" pitchFamily="-65" charset="-128"/>
              </a:rPr>
              <a:t>a process</a:t>
            </a:r>
            <a:endParaRPr lang="en-GB" sz="2200" i="0" dirty="0" smtClean="0">
              <a:solidFill>
                <a:srgbClr val="FF0000"/>
              </a:solidFill>
              <a:cs typeface="ＭＳ Ｐゴシック" pitchFamily="-65" charset="-128"/>
            </a:endParaRPr>
          </a:p>
          <a:p>
            <a:pPr>
              <a:buNone/>
              <a:defRPr/>
            </a:pPr>
            <a:endParaRPr lang="en-GB" sz="1600" i="0" dirty="0" smtClean="0">
              <a:solidFill>
                <a:srgbClr val="CC0000"/>
              </a:solidFill>
            </a:endParaRPr>
          </a:p>
          <a:p>
            <a:pPr>
              <a:buNone/>
              <a:defRPr/>
            </a:pPr>
            <a:r>
              <a:rPr lang="en-GB" sz="2200" b="1" i="0" dirty="0">
                <a:solidFill>
                  <a:schemeClr val="accent1">
                    <a:lumMod val="50000"/>
                  </a:schemeClr>
                </a:solidFill>
              </a:rPr>
              <a:t>Capacity Development Support </a:t>
            </a:r>
            <a:r>
              <a:rPr lang="en-GB" sz="2200" i="0" dirty="0" smtClean="0"/>
              <a:t>refers to what outside partners (domestic or foreign) can do to support, facilitate or catalyse capacity development &amp; related change processes </a:t>
            </a:r>
            <a:r>
              <a:rPr lang="en-GB" sz="2200" i="0" dirty="0" smtClean="0">
                <a:solidFill>
                  <a:srgbClr val="C00000"/>
                </a:solidFill>
              </a:rPr>
              <a:t>= </a:t>
            </a:r>
            <a:r>
              <a:rPr lang="en-GB" sz="2200" b="1" i="0"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cs typeface="ＭＳ Ｐゴシック" pitchFamily="-65" charset="-128"/>
              </a:rPr>
              <a:t>an </a:t>
            </a:r>
            <a:r>
              <a:rPr lang="en-GB" sz="2200" b="1" i="0" dirty="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cs typeface="ＭＳ Ｐゴシック" pitchFamily="-65" charset="-128"/>
              </a:rPr>
              <a:t>input</a:t>
            </a:r>
            <a:endParaRPr lang="en-GB" sz="2200" i="0" dirty="0">
              <a:solidFill>
                <a:srgbClr val="FF0000"/>
              </a:solidFill>
              <a:cs typeface="ＭＳ Ｐゴシック" pitchFamily="-65" charset="-128"/>
            </a:endParaRPr>
          </a:p>
          <a:p>
            <a:pPr>
              <a:buFont typeface="Times" charset="0"/>
              <a:buNone/>
              <a:defRPr/>
            </a:pPr>
            <a:endParaRPr lang="en-GB" sz="2200" i="0" dirty="0" smtClean="0">
              <a:solidFill>
                <a:srgbClr val="C00000"/>
              </a:solidFill>
            </a:endParaRPr>
          </a:p>
          <a:p>
            <a:pPr>
              <a:defRPr/>
            </a:pPr>
            <a:endParaRPr lang="en-GB" sz="2200" dirty="0"/>
          </a:p>
        </p:txBody>
      </p:sp>
    </p:spTree>
    <p:extLst>
      <p:ext uri="{BB962C8B-B14F-4D97-AF65-F5344CB8AC3E}">
        <p14:creationId xmlns:p14="http://schemas.microsoft.com/office/powerpoint/2010/main" val="2474667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ounded Rectangle 1"/>
          <p:cNvSpPr>
            <a:spLocks noChangeArrowheads="1"/>
          </p:cNvSpPr>
          <p:nvPr/>
        </p:nvSpPr>
        <p:spPr bwMode="auto">
          <a:xfrm>
            <a:off x="457200" y="1652835"/>
            <a:ext cx="8382000" cy="5105400"/>
          </a:xfrm>
          <a:prstGeom prst="roundRect">
            <a:avLst>
              <a:gd name="adj" fmla="val 16667"/>
            </a:avLst>
          </a:prstGeom>
          <a:solidFill>
            <a:srgbClr val="3E6FD2">
              <a:alpha val="23921"/>
            </a:srgbClr>
          </a:solidFill>
          <a:ln w="9525">
            <a:solidFill>
              <a:schemeClr val="tx1"/>
            </a:solidFill>
            <a:round/>
            <a:headEnd/>
            <a:tailEnd/>
          </a:ln>
        </p:spPr>
        <p:txBody>
          <a:bodyPr/>
          <a:lstStyle/>
          <a:p>
            <a:pPr defTabSz="914400" fontAlgn="base">
              <a:spcBef>
                <a:spcPct val="0"/>
              </a:spcBef>
              <a:spcAft>
                <a:spcPct val="0"/>
              </a:spcAft>
            </a:pPr>
            <a:r>
              <a:rPr lang="en-US" sz="1600" dirty="0" smtClean="0">
                <a:solidFill>
                  <a:srgbClr val="0F5494"/>
                </a:solidFill>
                <a:latin typeface="Verdana" charset="0"/>
                <a:ea typeface="ＭＳ Ｐゴシック" charset="0"/>
                <a:cs typeface="ＭＳ Ｐゴシック" charset="0"/>
              </a:rPr>
              <a:t>Contextual factors beyond influence</a:t>
            </a:r>
          </a:p>
        </p:txBody>
      </p:sp>
      <p:sp>
        <p:nvSpPr>
          <p:cNvPr id="3" name="Round Same Side Corner Rectangle 2"/>
          <p:cNvSpPr/>
          <p:nvPr/>
        </p:nvSpPr>
        <p:spPr bwMode="auto">
          <a:xfrm>
            <a:off x="3862388" y="3548063"/>
            <a:ext cx="822325" cy="822325"/>
          </a:xfrm>
          <a:prstGeom prst="round2SameRect">
            <a:avLst/>
          </a:prstGeom>
          <a:noFill/>
          <a:ln>
            <a:noFill/>
          </a:ln>
          <a:effectLst/>
          <a:extLst/>
        </p:spPr>
      </p:sp>
      <p:sp>
        <p:nvSpPr>
          <p:cNvPr id="4" name="Round Same Side Corner Rectangle 3"/>
          <p:cNvSpPr/>
          <p:nvPr/>
        </p:nvSpPr>
        <p:spPr bwMode="auto">
          <a:xfrm>
            <a:off x="1447800" y="2590800"/>
            <a:ext cx="5257800" cy="4114800"/>
          </a:xfrm>
          <a:prstGeom prst="round2SameRect">
            <a:avLst/>
          </a:prstGeom>
          <a:solidFill>
            <a:srgbClr val="3E6FD2">
              <a:alpha val="41000"/>
            </a:srgbClr>
          </a:solidFill>
          <a:ln>
            <a:noFill/>
          </a:ln>
          <a:effectLst/>
          <a:extLst/>
        </p:spPr>
        <p:txBody>
          <a:bodyPr anchor="ctr"/>
          <a:lstStyle/>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600" dirty="0">
              <a:solidFill>
                <a:srgbClr val="0F5494"/>
              </a:solidFill>
              <a:latin typeface="Verdana" charset="0"/>
              <a:ea typeface="ＭＳ Ｐゴシック" charset="0"/>
              <a:cs typeface="ＭＳ Ｐゴシック" pitchFamily="-65" charset="-128"/>
            </a:endParaRPr>
          </a:p>
          <a:p>
            <a:pPr marL="3175" algn="ctr" defTabSz="914400" fontAlgn="base">
              <a:spcBef>
                <a:spcPct val="0"/>
              </a:spcBef>
              <a:spcAft>
                <a:spcPct val="0"/>
              </a:spcAft>
              <a:defRPr/>
            </a:pPr>
            <a:r>
              <a:rPr lang="en-US" sz="1600" dirty="0" smtClean="0">
                <a:solidFill>
                  <a:srgbClr val="0F5494"/>
                </a:solidFill>
                <a:latin typeface="Verdana" charset="0"/>
                <a:ea typeface="ＭＳ Ｐゴシック" charset="0"/>
                <a:cs typeface="ＭＳ Ｐゴシック" pitchFamily="-65" charset="-128"/>
              </a:rPr>
              <a:t>         </a:t>
            </a:r>
            <a:r>
              <a:rPr lang="en-US" sz="1200" b="1" dirty="0" smtClean="0">
                <a:solidFill>
                  <a:srgbClr val="0F5494"/>
                </a:solidFill>
                <a:latin typeface="Verdana" charset="0"/>
                <a:ea typeface="ＭＳ Ｐゴシック" charset="0"/>
                <a:cs typeface="ＭＳ Ｐゴシック" pitchFamily="-65" charset="-128"/>
              </a:rPr>
              <a:t>Contextual </a:t>
            </a:r>
            <a:r>
              <a:rPr lang="en-US" sz="1200" b="1" dirty="0">
                <a:solidFill>
                  <a:srgbClr val="0F5494"/>
                </a:solidFill>
                <a:latin typeface="Verdana" charset="0"/>
                <a:ea typeface="ＭＳ Ｐゴシック" charset="0"/>
                <a:cs typeface="ＭＳ Ｐゴシック" pitchFamily="-65" charset="-128"/>
              </a:rPr>
              <a:t>factors and actors within influence</a:t>
            </a:r>
            <a:endParaRPr lang="en-US" sz="1600" b="1" dirty="0">
              <a:solidFill>
                <a:srgbClr val="0F5494"/>
              </a:solidFill>
              <a:latin typeface="Verdana" charset="0"/>
              <a:ea typeface="ＭＳ Ｐゴシック" charset="0"/>
              <a:cs typeface="ＭＳ Ｐゴシック" pitchFamily="-65" charset="-128"/>
            </a:endParaRPr>
          </a:p>
        </p:txBody>
      </p:sp>
      <p:sp>
        <p:nvSpPr>
          <p:cNvPr id="25605" name="Oval 12"/>
          <p:cNvSpPr>
            <a:spLocks noChangeArrowheads="1"/>
          </p:cNvSpPr>
          <p:nvPr/>
        </p:nvSpPr>
        <p:spPr bwMode="auto">
          <a:xfrm>
            <a:off x="7315200" y="3352800"/>
            <a:ext cx="1390650"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da-DK" altLang="zh-CN" sz="8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400" b="1" smtClean="0">
                <a:solidFill>
                  <a:srgbClr val="000000"/>
                </a:solidFill>
                <a:latin typeface="Trebuchet MS" charset="0"/>
                <a:ea typeface="ＭＳ Ｐゴシック" charset="0"/>
                <a:cs typeface="Times New Roman" charset="0"/>
              </a:rPr>
              <a:t>Wider</a:t>
            </a:r>
            <a:r>
              <a:rPr lang="da-DK" altLang="zh-CN" sz="1200" b="1" smtClean="0">
                <a:solidFill>
                  <a:srgbClr val="000000"/>
                </a:solidFill>
                <a:latin typeface="Trebuchet MS" charset="0"/>
                <a:ea typeface="ＭＳ Ｐゴシック" charset="0"/>
                <a:cs typeface="Times New Roman" charset="0"/>
              </a:rPr>
              <a:t> </a:t>
            </a:r>
            <a:r>
              <a:rPr lang="da-DK" altLang="zh-CN" sz="1400" b="1" smtClean="0">
                <a:solidFill>
                  <a:srgbClr val="000000"/>
                </a:solidFill>
                <a:latin typeface="Trebuchet MS" charset="0"/>
                <a:ea typeface="ＭＳ Ｐゴシック" charset="0"/>
                <a:cs typeface="Times New Roman" charset="0"/>
              </a:rPr>
              <a:t>impact</a:t>
            </a:r>
            <a:endParaRPr lang="en-US" sz="1400" b="1" smtClean="0">
              <a:solidFill>
                <a:srgbClr val="000000"/>
              </a:solidFill>
              <a:latin typeface="Verdana" charset="0"/>
              <a:ea typeface="ＭＳ Ｐゴシック" charset="0"/>
              <a:cs typeface="Times New Roman" charset="0"/>
            </a:endParaRPr>
          </a:p>
        </p:txBody>
      </p:sp>
      <p:sp>
        <p:nvSpPr>
          <p:cNvPr id="25606" name="Oval 11"/>
          <p:cNvSpPr>
            <a:spLocks noChangeArrowheads="1"/>
          </p:cNvSpPr>
          <p:nvPr/>
        </p:nvSpPr>
        <p:spPr bwMode="auto">
          <a:xfrm>
            <a:off x="5943600" y="3352800"/>
            <a:ext cx="1389063"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Outcomes</a:t>
            </a:r>
            <a:endParaRPr lang="en-US" sz="1200" smtClean="0">
              <a:solidFill>
                <a:srgbClr val="000000"/>
              </a:solidFill>
              <a:latin typeface="Verdana" charset="0"/>
              <a:ea typeface="ＭＳ Ｐゴシック" charset="0"/>
              <a:cs typeface="Times New Roman" charset="0"/>
            </a:endParaRPr>
          </a:p>
        </p:txBody>
      </p:sp>
      <p:sp>
        <p:nvSpPr>
          <p:cNvPr id="25607" name="Oval 10"/>
          <p:cNvSpPr>
            <a:spLocks noChangeArrowheads="1"/>
          </p:cNvSpPr>
          <p:nvPr/>
        </p:nvSpPr>
        <p:spPr bwMode="auto">
          <a:xfrm>
            <a:off x="4572000" y="3352800"/>
            <a:ext cx="1389063" cy="1449388"/>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Outputs</a:t>
            </a:r>
            <a:endParaRPr lang="en-US" sz="1200" b="1" smtClean="0">
              <a:solidFill>
                <a:srgbClr val="000000"/>
              </a:solidFill>
              <a:latin typeface="Verdana" charset="0"/>
              <a:ea typeface="ＭＳ Ｐゴシック" charset="0"/>
              <a:cs typeface="Times New Roman" charset="0"/>
            </a:endParaRPr>
          </a:p>
        </p:txBody>
      </p:sp>
      <p:sp>
        <p:nvSpPr>
          <p:cNvPr id="25608" name="Oval 9"/>
          <p:cNvSpPr>
            <a:spLocks noChangeArrowheads="1"/>
          </p:cNvSpPr>
          <p:nvPr/>
        </p:nvSpPr>
        <p:spPr bwMode="auto">
          <a:xfrm>
            <a:off x="2438400" y="2819400"/>
            <a:ext cx="2155825" cy="2286000"/>
          </a:xfrm>
          <a:prstGeom prst="ellipse">
            <a:avLst/>
          </a:prstGeom>
          <a:solidFill>
            <a:srgbClr val="FF6600">
              <a:alpha val="36862"/>
            </a:srgbClr>
          </a:solidFill>
          <a:ln w="9525">
            <a:solidFill>
              <a:srgbClr val="FF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FF0000"/>
                </a:solidFill>
                <a:latin typeface="Trebuchet MS" charset="0"/>
                <a:ea typeface="ＭＳ Ｐゴシック" charset="0"/>
                <a:cs typeface="Times New Roman" charset="0"/>
              </a:rPr>
              <a:t>Capacity</a:t>
            </a:r>
            <a:endParaRPr lang="en-US" altLang="zh-CN" sz="1000" b="1" smtClean="0">
              <a:solidFill>
                <a:srgbClr val="FF0000"/>
              </a:solidFill>
              <a:latin typeface="Trebuchet MS" charset="0"/>
              <a:ea typeface="ＭＳ Ｐゴシック" charset="0"/>
              <a:cs typeface="Times New Roman" charset="0"/>
            </a:endParaRPr>
          </a:p>
        </p:txBody>
      </p:sp>
      <p:sp>
        <p:nvSpPr>
          <p:cNvPr id="25609" name="Oval 8"/>
          <p:cNvSpPr>
            <a:spLocks noChangeArrowheads="1"/>
          </p:cNvSpPr>
          <p:nvPr/>
        </p:nvSpPr>
        <p:spPr bwMode="auto">
          <a:xfrm>
            <a:off x="990600" y="3200400"/>
            <a:ext cx="1468438" cy="1600200"/>
          </a:xfrm>
          <a:prstGeom prst="ellipse">
            <a:avLst/>
          </a:prstGeom>
          <a:solidFill>
            <a:srgbClr val="339966">
              <a:alpha val="43921"/>
            </a:srgbClr>
          </a:solidFill>
          <a:ln w="9525">
            <a:solidFill>
              <a:srgbClr val="000000"/>
            </a:solidFill>
            <a:round/>
            <a:headEnd/>
            <a:tailEnd/>
          </a:ln>
        </p:spPr>
        <p:txBody>
          <a:bodyPr lIns="0" tIns="10800" rIns="0" bIns="10800"/>
          <a:lstStyle/>
          <a:p>
            <a:pPr algn="ctr" defTabSz="914400" fontAlgn="base">
              <a:spcBef>
                <a:spcPct val="0"/>
              </a:spcBef>
              <a:spcAft>
                <a:spcPct val="0"/>
              </a:spcAft>
            </a:pPr>
            <a:r>
              <a:rPr lang="en-US" altLang="zh-CN" sz="1000" b="1" smtClean="0">
                <a:solidFill>
                  <a:srgbClr val="0F5494"/>
                </a:solidFill>
                <a:latin typeface="Trebuchet MS" charset="0"/>
                <a:ea typeface="ＭＳ Ｐゴシック" charset="0"/>
                <a:cs typeface="Times New Roman" charset="0"/>
              </a:rPr>
              <a:t> </a:t>
            </a:r>
            <a:r>
              <a:rPr lang="en-US" altLang="zh-CN" sz="1400" b="1" smtClean="0">
                <a:solidFill>
                  <a:srgbClr val="000000"/>
                </a:solidFill>
                <a:latin typeface="Trebuchet MS" charset="0"/>
                <a:ea typeface="ＭＳ Ｐゴシック" charset="0"/>
                <a:cs typeface="Times New Roman" charset="0"/>
              </a:rPr>
              <a:t>Recurrent inputs</a:t>
            </a:r>
            <a:endParaRPr lang="en-US" sz="1200" b="1" smtClean="0">
              <a:solidFill>
                <a:srgbClr val="000000"/>
              </a:solidFill>
              <a:latin typeface="Verdana" charset="0"/>
              <a:ea typeface="ＭＳ Ｐゴシック" charset="0"/>
              <a:cs typeface="Times New Roman" charset="0"/>
            </a:endParaRPr>
          </a:p>
        </p:txBody>
      </p:sp>
      <p:sp>
        <p:nvSpPr>
          <p:cNvPr id="25610" name="Oval 7"/>
          <p:cNvSpPr>
            <a:spLocks noChangeArrowheads="1"/>
          </p:cNvSpPr>
          <p:nvPr/>
        </p:nvSpPr>
        <p:spPr bwMode="auto">
          <a:xfrm>
            <a:off x="2209800" y="4495800"/>
            <a:ext cx="1387475" cy="1449388"/>
          </a:xfrm>
          <a:prstGeom prst="ellipse">
            <a:avLst/>
          </a:prstGeom>
          <a:solidFill>
            <a:srgbClr val="FF6600">
              <a:alpha val="38823"/>
            </a:srgbClr>
          </a:solidFill>
          <a:ln w="9525">
            <a:solidFill>
              <a:srgbClr val="FF0000"/>
            </a:solidFill>
            <a:round/>
            <a:headEnd/>
            <a:tailEnd/>
          </a:ln>
        </p:spPr>
        <p:txBody>
          <a:bodyPr lIns="0" tIns="10800" rIns="0" bIns="10800"/>
          <a:lstStyle/>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defTabSz="914400" fontAlgn="base">
              <a:spcBef>
                <a:spcPct val="0"/>
              </a:spcBef>
              <a:spcAft>
                <a:spcPct val="0"/>
              </a:spcAft>
            </a:pPr>
            <a:endParaRPr lang="da-DK" altLang="zh-CN" sz="1000" b="1" smtClean="0">
              <a:solidFill>
                <a:srgbClr val="0F5494"/>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000" b="1" smtClean="0">
                <a:solidFill>
                  <a:srgbClr val="000000"/>
                </a:solidFill>
                <a:latin typeface="Trebuchet MS" charset="0"/>
                <a:ea typeface="ＭＳ Ｐゴシック" charset="0"/>
                <a:cs typeface="Times New Roman" charset="0"/>
              </a:rPr>
              <a:t>  </a:t>
            </a:r>
            <a:r>
              <a:rPr lang="da-DK" altLang="zh-CN" sz="1200" b="1" smtClean="0">
                <a:solidFill>
                  <a:srgbClr val="FF0000"/>
                </a:solidFill>
                <a:latin typeface="Trebuchet MS" charset="0"/>
                <a:ea typeface="ＭＳ Ｐゴシック" charset="0"/>
                <a:cs typeface="Times New Roman" charset="0"/>
              </a:rPr>
              <a:t>CD </a:t>
            </a:r>
            <a:r>
              <a:rPr lang="en-GB" altLang="zh-CN" sz="1200" b="1" smtClean="0">
                <a:solidFill>
                  <a:srgbClr val="FF0000"/>
                </a:solidFill>
                <a:latin typeface="Trebuchet MS" charset="0"/>
                <a:ea typeface="ＭＳ Ｐゴシック" charset="0"/>
                <a:cs typeface="Times New Roman" charset="0"/>
              </a:rPr>
              <a:t>processes</a:t>
            </a:r>
            <a:r>
              <a:rPr lang="en-GB" altLang="zh-CN" sz="1000" b="1" smtClean="0">
                <a:solidFill>
                  <a:srgbClr val="FF0000"/>
                </a:solidFill>
                <a:latin typeface="Trebuchet MS" charset="0"/>
                <a:ea typeface="ＭＳ Ｐゴシック" charset="0"/>
                <a:cs typeface="Times New Roman" charset="0"/>
              </a:rPr>
              <a:t> </a:t>
            </a:r>
            <a:endParaRPr lang="en-GB" sz="1200" b="1" smtClean="0">
              <a:solidFill>
                <a:srgbClr val="FF0000"/>
              </a:solidFill>
              <a:latin typeface="Verdana" charset="0"/>
              <a:ea typeface="ＭＳ Ｐゴシック" charset="0"/>
              <a:cs typeface="Times New Roman" charset="0"/>
            </a:endParaRPr>
          </a:p>
        </p:txBody>
      </p:sp>
      <p:sp>
        <p:nvSpPr>
          <p:cNvPr id="25611" name="Oval 6"/>
          <p:cNvSpPr>
            <a:spLocks noChangeArrowheads="1"/>
          </p:cNvSpPr>
          <p:nvPr/>
        </p:nvSpPr>
        <p:spPr bwMode="auto">
          <a:xfrm rot="-697881">
            <a:off x="1284288" y="5629275"/>
            <a:ext cx="1111250" cy="762000"/>
          </a:xfrm>
          <a:prstGeom prst="ellipse">
            <a:avLst/>
          </a:prstGeom>
          <a:solidFill>
            <a:srgbClr val="FF6600">
              <a:alpha val="36862"/>
            </a:srgbClr>
          </a:solidFill>
          <a:ln w="9525">
            <a:solidFill>
              <a:srgbClr val="FF0000"/>
            </a:solidFill>
            <a:round/>
            <a:headEnd/>
            <a:tailEnd/>
          </a:ln>
        </p:spPr>
        <p:txBody>
          <a:bodyPr lIns="0" tIns="10800" rIns="0" bIns="10800"/>
          <a:lstStyle/>
          <a:p>
            <a:pPr algn="ctr" defTabSz="914400" fontAlgn="base">
              <a:spcBef>
                <a:spcPct val="0"/>
              </a:spcBef>
              <a:spcAft>
                <a:spcPct val="0"/>
              </a:spcAft>
            </a:pPr>
            <a:r>
              <a:rPr lang="en-GB" altLang="zh-CN" sz="1400" b="1" smtClean="0">
                <a:solidFill>
                  <a:srgbClr val="FF0000"/>
                </a:solidFill>
                <a:latin typeface="Trebuchet MS" charset="0"/>
                <a:ea typeface="ＭＳ Ｐゴシック" charset="0"/>
                <a:cs typeface="Times New Roman" charset="0"/>
              </a:rPr>
              <a:t>CD support</a:t>
            </a:r>
            <a:r>
              <a:rPr lang="da-DK" altLang="zh-CN" sz="1000" b="1" smtClean="0">
                <a:solidFill>
                  <a:srgbClr val="FF0000"/>
                </a:solidFill>
                <a:latin typeface="Trebuchet MS" charset="0"/>
                <a:ea typeface="ＭＳ Ｐゴシック" charset="0"/>
                <a:cs typeface="Times New Roman" charset="0"/>
              </a:rPr>
              <a:t> </a:t>
            </a:r>
            <a:endParaRPr lang="en-US" sz="1200" b="1" smtClean="0">
              <a:solidFill>
                <a:srgbClr val="FF0000"/>
              </a:solidFill>
              <a:latin typeface="Verdana" charset="0"/>
              <a:ea typeface="ＭＳ Ｐゴシック" charset="0"/>
              <a:cs typeface="Times New Roman" charset="0"/>
            </a:endParaRPr>
          </a:p>
        </p:txBody>
      </p:sp>
      <p:sp>
        <p:nvSpPr>
          <p:cNvPr id="25612" name="Oval 13"/>
          <p:cNvSpPr>
            <a:spLocks noChangeArrowheads="1"/>
          </p:cNvSpPr>
          <p:nvPr/>
        </p:nvSpPr>
        <p:spPr bwMode="auto">
          <a:xfrm>
            <a:off x="1143000" y="4800600"/>
            <a:ext cx="1066800" cy="828675"/>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r>
              <a:rPr lang="en-US" altLang="zh-CN" sz="1300" b="1" smtClean="0">
                <a:solidFill>
                  <a:srgbClr val="000000"/>
                </a:solidFill>
                <a:latin typeface="Trebuchet MS" charset="0"/>
                <a:ea typeface="ＭＳ Ｐゴシック" charset="0"/>
                <a:cs typeface="Times New Roman" charset="0"/>
              </a:rPr>
              <a:t>Internal resources </a:t>
            </a:r>
            <a:endParaRPr lang="en-US" sz="1300" b="1" smtClean="0">
              <a:solidFill>
                <a:srgbClr val="000000"/>
              </a:solidFill>
              <a:latin typeface="Verdana" charset="0"/>
              <a:ea typeface="ＭＳ Ｐゴシック" charset="0"/>
              <a:cs typeface="Times New Roman" charset="0"/>
            </a:endParaRPr>
          </a:p>
        </p:txBody>
      </p:sp>
      <p:sp>
        <p:nvSpPr>
          <p:cNvPr id="25613" name="Line 18"/>
          <p:cNvSpPr>
            <a:spLocks noChangeShapeType="1"/>
          </p:cNvSpPr>
          <p:nvPr/>
        </p:nvSpPr>
        <p:spPr bwMode="auto">
          <a:xfrm>
            <a:off x="70866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4" name="Line 18"/>
          <p:cNvSpPr>
            <a:spLocks noChangeShapeType="1"/>
          </p:cNvSpPr>
          <p:nvPr/>
        </p:nvSpPr>
        <p:spPr bwMode="auto">
          <a:xfrm>
            <a:off x="57150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5" name="Line 18"/>
          <p:cNvSpPr>
            <a:spLocks noChangeShapeType="1"/>
          </p:cNvSpPr>
          <p:nvPr/>
        </p:nvSpPr>
        <p:spPr bwMode="auto">
          <a:xfrm>
            <a:off x="43434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6" name="Line 18"/>
          <p:cNvSpPr>
            <a:spLocks noChangeShapeType="1"/>
          </p:cNvSpPr>
          <p:nvPr/>
        </p:nvSpPr>
        <p:spPr bwMode="auto">
          <a:xfrm>
            <a:off x="22098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7" name="Line 18"/>
          <p:cNvSpPr>
            <a:spLocks noChangeShapeType="1"/>
          </p:cNvSpPr>
          <p:nvPr/>
        </p:nvSpPr>
        <p:spPr bwMode="auto">
          <a:xfrm flipV="1">
            <a:off x="3048000" y="4343400"/>
            <a:ext cx="381000" cy="3048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8" name="Line 18"/>
          <p:cNvSpPr>
            <a:spLocks noChangeShapeType="1"/>
          </p:cNvSpPr>
          <p:nvPr/>
        </p:nvSpPr>
        <p:spPr bwMode="auto">
          <a:xfrm>
            <a:off x="1905000" y="5181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9" name="Line 18"/>
          <p:cNvSpPr>
            <a:spLocks noChangeShapeType="1"/>
          </p:cNvSpPr>
          <p:nvPr/>
        </p:nvSpPr>
        <p:spPr bwMode="auto">
          <a:xfrm flipV="1">
            <a:off x="2286000" y="5486400"/>
            <a:ext cx="304800" cy="2286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20" name="Title 19"/>
          <p:cNvSpPr>
            <a:spLocks noGrp="1"/>
          </p:cNvSpPr>
          <p:nvPr>
            <p:ph type="title"/>
          </p:nvPr>
        </p:nvSpPr>
        <p:spPr>
          <a:xfrm>
            <a:off x="395288" y="1043235"/>
            <a:ext cx="6691312" cy="685800"/>
          </a:xfrm>
        </p:spPr>
        <p:txBody>
          <a:bodyPr/>
          <a:lstStyle/>
          <a:p>
            <a:r>
              <a:rPr lang="en-US" sz="2400" dirty="0">
                <a:latin typeface="Verdana" charset="0"/>
                <a:ea typeface="ＭＳ Ｐゴシック" charset="0"/>
              </a:rPr>
              <a:t>Conceptual </a:t>
            </a:r>
            <a:r>
              <a:rPr lang="en-US" sz="2400" dirty="0" smtClean="0">
                <a:latin typeface="Verdana" charset="0"/>
                <a:ea typeface="ＭＳ Ｐゴシック" charset="0"/>
              </a:rPr>
              <a:t>Model for change</a:t>
            </a:r>
            <a:endParaRPr lang="en-US" sz="2400" dirty="0">
              <a:latin typeface="Verdana" charset="0"/>
              <a:ea typeface="ＭＳ Ｐゴシック" charset="0"/>
            </a:endParaRPr>
          </a:p>
        </p:txBody>
      </p:sp>
    </p:spTree>
    <p:extLst>
      <p:ext uri="{BB962C8B-B14F-4D97-AF65-F5344CB8AC3E}">
        <p14:creationId xmlns:p14="http://schemas.microsoft.com/office/powerpoint/2010/main" val="3793019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atin typeface="Verdana" charset="0"/>
                <a:ea typeface="ＭＳ Ｐゴシック" charset="0"/>
              </a:rPr>
              <a:t/>
            </a:r>
            <a:br>
              <a:rPr lang="en-US">
                <a:latin typeface="Verdana" charset="0"/>
                <a:ea typeface="ＭＳ Ｐゴシック" charset="0"/>
              </a:rPr>
            </a:br>
            <a:r>
              <a:rPr lang="en-US" i="1">
                <a:latin typeface="Verdana" charset="0"/>
                <a:ea typeface="ＭＳ Ｐゴシック" charset="0"/>
              </a:rPr>
              <a:t>What is Capacity?</a:t>
            </a:r>
            <a:r>
              <a:rPr lang="en-US">
                <a:latin typeface="Verdana" charset="0"/>
                <a:ea typeface="ＭＳ Ｐゴシック" charset="0"/>
              </a:rPr>
              <a:t/>
            </a:r>
            <a:br>
              <a:rPr lang="en-US">
                <a:latin typeface="Verdana" charset="0"/>
                <a:ea typeface="ＭＳ Ｐゴシック" charset="0"/>
              </a:rPr>
            </a:br>
            <a:endParaRPr lang="en-US" i="1">
              <a:latin typeface="Verdana" charset="0"/>
              <a:ea typeface="ＭＳ Ｐゴシック" charset="0"/>
            </a:endParaRPr>
          </a:p>
        </p:txBody>
      </p:sp>
      <p:sp>
        <p:nvSpPr>
          <p:cNvPr id="25603" name="Content Placeholder 2"/>
          <p:cNvSpPr>
            <a:spLocks noGrp="1"/>
          </p:cNvSpPr>
          <p:nvPr>
            <p:ph idx="1"/>
          </p:nvPr>
        </p:nvSpPr>
        <p:spPr>
          <a:xfrm>
            <a:off x="457200" y="2756992"/>
            <a:ext cx="8229600" cy="3529013"/>
          </a:xfrm>
        </p:spPr>
        <p:txBody>
          <a:bodyPr/>
          <a:lstStyle/>
          <a:p>
            <a:pPr lvl="1">
              <a:buClr>
                <a:srgbClr val="B5CC81"/>
              </a:buClr>
              <a:buSzPct val="80000"/>
            </a:pPr>
            <a:r>
              <a:rPr lang="en-US" sz="3600" b="0" dirty="0" smtClean="0">
                <a:latin typeface="Verdana" charset="0"/>
                <a:ea typeface="ＭＳ Ｐゴシック" charset="0"/>
                <a:cs typeface="ＭＳ Ｐゴシック" charset="0"/>
              </a:rPr>
              <a:t> Capacity </a:t>
            </a:r>
            <a:r>
              <a:rPr lang="en-US" sz="3600" b="0" dirty="0">
                <a:solidFill>
                  <a:srgbClr val="FF0000"/>
                </a:solidFill>
                <a:latin typeface="Verdana" charset="0"/>
                <a:ea typeface="ＭＳ Ｐゴシック" charset="0"/>
                <a:cs typeface="ＭＳ Ｐゴシック" charset="0"/>
              </a:rPr>
              <a:t>Levels</a:t>
            </a:r>
          </a:p>
          <a:p>
            <a:pPr lvl="1">
              <a:buClr>
                <a:srgbClr val="B5CC81"/>
              </a:buClr>
              <a:buSzPct val="80000"/>
              <a:buFontTx/>
              <a:buNone/>
            </a:pPr>
            <a:endParaRPr lang="en-US" b="0" dirty="0">
              <a:latin typeface="Verdana" charset="0"/>
              <a:ea typeface="ＭＳ Ｐゴシック" charset="0"/>
              <a:cs typeface="ＭＳ Ｐゴシック" charset="0"/>
            </a:endParaRPr>
          </a:p>
          <a:p>
            <a:pPr lvl="1">
              <a:buClr>
                <a:srgbClr val="B5CC81"/>
              </a:buClr>
              <a:buSzPct val="80000"/>
            </a:pPr>
            <a:r>
              <a:rPr lang="en-US" sz="3600" b="0" dirty="0" smtClean="0">
                <a:latin typeface="Verdana" charset="0"/>
                <a:ea typeface="ＭＳ Ｐゴシック" charset="0"/>
                <a:cs typeface="ＭＳ Ｐゴシック" charset="0"/>
              </a:rPr>
              <a:t> Capacity for </a:t>
            </a:r>
            <a:r>
              <a:rPr lang="en-US" sz="3600" b="0" dirty="0">
                <a:solidFill>
                  <a:srgbClr val="FF0000"/>
                </a:solidFill>
                <a:latin typeface="Verdana" charset="0"/>
                <a:ea typeface="ＭＳ Ｐゴシック" charset="0"/>
                <a:cs typeface="ＭＳ Ｐゴシック" charset="0"/>
              </a:rPr>
              <a:t>What</a:t>
            </a:r>
            <a:r>
              <a:rPr lang="en-US" sz="3600" b="0" dirty="0">
                <a:latin typeface="Verdana" charset="0"/>
                <a:ea typeface="ＭＳ Ｐゴシック" charset="0"/>
                <a:cs typeface="ＭＳ Ｐゴシック" charset="0"/>
              </a:rPr>
              <a:t>?</a:t>
            </a:r>
          </a:p>
          <a:p>
            <a:pPr lvl="1">
              <a:buClr>
                <a:srgbClr val="B5CC81"/>
              </a:buClr>
              <a:buSzPct val="80000"/>
              <a:buFontTx/>
              <a:buNone/>
            </a:pPr>
            <a:endParaRPr lang="en-US" b="0" dirty="0">
              <a:latin typeface="Verdana" charset="0"/>
              <a:ea typeface="ＭＳ Ｐゴシック" charset="0"/>
              <a:cs typeface="ＭＳ Ｐゴシック" charset="0"/>
            </a:endParaRPr>
          </a:p>
          <a:p>
            <a:pPr lvl="1">
              <a:buClr>
                <a:srgbClr val="B5CC81"/>
              </a:buClr>
              <a:buSzPct val="80000"/>
            </a:pPr>
            <a:r>
              <a:rPr lang="en-US" sz="3600" b="0" dirty="0" smtClean="0">
                <a:latin typeface="Verdana" charset="0"/>
                <a:ea typeface="ＭＳ Ｐゴシック" charset="0"/>
                <a:cs typeface="ＭＳ Ｐゴシック" charset="0"/>
              </a:rPr>
              <a:t> </a:t>
            </a:r>
            <a:r>
              <a:rPr lang="en-US" sz="3600" b="0" dirty="0" smtClean="0">
                <a:solidFill>
                  <a:srgbClr val="FF0000"/>
                </a:solidFill>
                <a:latin typeface="Verdana" charset="0"/>
                <a:ea typeface="ＭＳ Ｐゴシック" charset="0"/>
                <a:cs typeface="ＭＳ Ｐゴシック" charset="0"/>
              </a:rPr>
              <a:t>Elements</a:t>
            </a:r>
            <a:r>
              <a:rPr lang="en-US" sz="3600" b="0" dirty="0" smtClean="0">
                <a:latin typeface="Verdana" charset="0"/>
                <a:ea typeface="ＭＳ Ｐゴシック" charset="0"/>
                <a:cs typeface="ＭＳ Ｐゴシック" charset="0"/>
              </a:rPr>
              <a:t> </a:t>
            </a:r>
            <a:r>
              <a:rPr lang="en-US" sz="3600" b="0" dirty="0">
                <a:latin typeface="Verdana" charset="0"/>
                <a:ea typeface="ＭＳ Ｐゴシック" charset="0"/>
                <a:cs typeface="ＭＳ Ｐゴシック" charset="0"/>
              </a:rPr>
              <a:t>of Capacity</a:t>
            </a:r>
          </a:p>
        </p:txBody>
      </p:sp>
    </p:spTree>
    <p:extLst>
      <p:ext uri="{BB962C8B-B14F-4D97-AF65-F5344CB8AC3E}">
        <p14:creationId xmlns:p14="http://schemas.microsoft.com/office/powerpoint/2010/main" val="1685459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0" y="1143000"/>
            <a:ext cx="5014913" cy="717550"/>
          </a:xfrm>
        </p:spPr>
        <p:txBody>
          <a:bodyPr/>
          <a:lstStyle/>
          <a:p>
            <a:r>
              <a:rPr lang="en-US" i="1">
                <a:latin typeface="Verdana" charset="0"/>
                <a:ea typeface="ＭＳ Ｐゴシック" charset="0"/>
              </a:rPr>
              <a:t>Capacity Levels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71522042"/>
              </p:ext>
            </p:extLst>
          </p:nvPr>
        </p:nvGraphicFramePr>
        <p:xfrm>
          <a:off x="269068" y="2328359"/>
          <a:ext cx="8686800" cy="41163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3339343" y="2163827"/>
            <a:ext cx="906355" cy="369332"/>
          </a:xfrm>
          <a:prstGeom prst="rect">
            <a:avLst/>
          </a:prstGeom>
          <a:noFill/>
        </p:spPr>
        <p:txBody>
          <a:bodyPr wrap="none" rtlCol="0">
            <a:spAutoFit/>
          </a:bodyPr>
          <a:lstStyle/>
          <a:p>
            <a:r>
              <a:rPr lang="en-US" dirty="0" smtClean="0"/>
              <a:t>Levels</a:t>
            </a:r>
            <a:endParaRPr lang="en-US" dirty="0"/>
          </a:p>
        </p:txBody>
      </p:sp>
      <p:sp>
        <p:nvSpPr>
          <p:cNvPr id="5" name="TextBox 4"/>
          <p:cNvSpPr txBox="1"/>
          <p:nvPr/>
        </p:nvSpPr>
        <p:spPr>
          <a:xfrm>
            <a:off x="6376434" y="2143693"/>
            <a:ext cx="2230373" cy="369332"/>
          </a:xfrm>
          <a:prstGeom prst="rect">
            <a:avLst/>
          </a:prstGeom>
          <a:noFill/>
        </p:spPr>
        <p:txBody>
          <a:bodyPr wrap="none" rtlCol="0">
            <a:spAutoFit/>
          </a:bodyPr>
          <a:lstStyle/>
          <a:p>
            <a:r>
              <a:rPr lang="en-US" dirty="0" smtClean="0"/>
              <a:t>Areas (examples)</a:t>
            </a:r>
            <a:endParaRPr lang="en-US" dirty="0"/>
          </a:p>
        </p:txBody>
      </p:sp>
    </p:spTree>
    <p:extLst>
      <p:ext uri="{BB962C8B-B14F-4D97-AF65-F5344CB8AC3E}">
        <p14:creationId xmlns:p14="http://schemas.microsoft.com/office/powerpoint/2010/main" val="463300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a:xfrm>
            <a:off x="673100" y="993775"/>
            <a:ext cx="7786688" cy="850900"/>
          </a:xfrm>
        </p:spPr>
        <p:txBody>
          <a:bodyPr/>
          <a:lstStyle/>
          <a:p>
            <a:r>
              <a:rPr lang="en-US" i="1" dirty="0" smtClean="0">
                <a:solidFill>
                  <a:srgbClr val="2D5EC1"/>
                </a:solidFill>
                <a:latin typeface="Verdana" charset="0"/>
                <a:ea typeface="ＭＳ Ｐゴシック" charset="0"/>
              </a:rPr>
              <a:t>Action fields</a:t>
            </a:r>
            <a:endParaRPr lang="en-GB" i="1" dirty="0">
              <a:solidFill>
                <a:srgbClr val="2D5EC1"/>
              </a:solidFill>
              <a:latin typeface="Verdana" charset="0"/>
              <a:ea typeface="ＭＳ Ｐゴシック"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0969897"/>
              </p:ext>
            </p:extLst>
          </p:nvPr>
        </p:nvGraphicFramePr>
        <p:xfrm>
          <a:off x="500063" y="2052638"/>
          <a:ext cx="8032750" cy="3914775"/>
        </p:xfrm>
        <a:graphic>
          <a:graphicData uri="http://schemas.openxmlformats.org/drawingml/2006/table">
            <a:tbl>
              <a:tblPr firstRow="1" firstCol="1">
                <a:tableStyleId>{21E4AEA4-8DFA-4A89-87EB-49C32662AFE0}</a:tableStyleId>
              </a:tblPr>
              <a:tblGrid>
                <a:gridCol w="1547902"/>
                <a:gridCol w="2161616"/>
                <a:gridCol w="2161616"/>
                <a:gridCol w="2161616"/>
              </a:tblGrid>
              <a:tr h="319581">
                <a:tc>
                  <a:txBody>
                    <a:bodyPr/>
                    <a:lstStyle/>
                    <a:p>
                      <a:pPr algn="ctr"/>
                      <a:endParaRPr lang="en-GB" sz="1400" noProof="0"/>
                    </a:p>
                  </a:txBody>
                  <a:tcPr marT="45737" marB="45737"/>
                </a:tc>
                <a:tc>
                  <a:txBody>
                    <a:bodyPr/>
                    <a:lstStyle/>
                    <a:p>
                      <a:pPr algn="ctr"/>
                      <a:r>
                        <a:rPr lang="en-GB" sz="1400" noProof="0" smtClean="0"/>
                        <a:t>Creation</a:t>
                      </a:r>
                      <a:endParaRPr lang="en-GB" sz="1400" noProof="0"/>
                    </a:p>
                  </a:txBody>
                  <a:tcPr marT="45737" marB="45737"/>
                </a:tc>
                <a:tc>
                  <a:txBody>
                    <a:bodyPr/>
                    <a:lstStyle/>
                    <a:p>
                      <a:pPr algn="ctr"/>
                      <a:r>
                        <a:rPr lang="en-GB" sz="1400" noProof="0" dirty="0" smtClean="0"/>
                        <a:t>Utilisation</a:t>
                      </a:r>
                      <a:endParaRPr lang="en-GB" sz="1400" noProof="0" dirty="0"/>
                    </a:p>
                  </a:txBody>
                  <a:tcPr marT="45737" marB="45737"/>
                </a:tc>
                <a:tc>
                  <a:txBody>
                    <a:bodyPr/>
                    <a:lstStyle/>
                    <a:p>
                      <a:pPr algn="ctr"/>
                      <a:r>
                        <a:rPr lang="en-GB" sz="1400" noProof="0" smtClean="0"/>
                        <a:t>Retention</a:t>
                      </a:r>
                      <a:endParaRPr lang="en-GB" sz="1400" noProof="0"/>
                    </a:p>
                  </a:txBody>
                  <a:tcPr marT="45737" marB="45737"/>
                </a:tc>
              </a:tr>
              <a:tr h="1280310">
                <a:tc>
                  <a:txBody>
                    <a:bodyPr/>
                    <a:lstStyle/>
                    <a:p>
                      <a:pPr algn="ctr"/>
                      <a:r>
                        <a:rPr lang="en-GB" sz="1400" noProof="0" smtClean="0"/>
                        <a:t>Individual</a:t>
                      </a:r>
                      <a:endParaRPr lang="en-GB" sz="1400" noProof="0"/>
                    </a:p>
                  </a:txBody>
                  <a:tcPr marT="45737" marB="45737" anchor="ctr"/>
                </a:tc>
                <a:tc>
                  <a:txBody>
                    <a:bodyPr/>
                    <a:lstStyle/>
                    <a:p>
                      <a:r>
                        <a:rPr lang="en-GB" sz="1400" noProof="0" smtClean="0"/>
                        <a:t>Development of adequate</a:t>
                      </a:r>
                      <a:r>
                        <a:rPr lang="en-GB" sz="1400" baseline="0" noProof="0" smtClean="0"/>
                        <a:t> </a:t>
                      </a:r>
                      <a:r>
                        <a:rPr lang="en-GB" sz="1600" baseline="0" noProof="0" smtClean="0">
                          <a:solidFill>
                            <a:srgbClr val="FF0000"/>
                          </a:solidFill>
                        </a:rPr>
                        <a:t>skills, knowledge, competencies and attitudes</a:t>
                      </a:r>
                      <a:endParaRPr lang="en-GB" sz="1600" noProof="0">
                        <a:solidFill>
                          <a:srgbClr val="FF0000"/>
                        </a:solidFill>
                      </a:endParaRPr>
                    </a:p>
                  </a:txBody>
                  <a:tcPr marT="45737" marB="45737"/>
                </a:tc>
                <a:tc>
                  <a:txBody>
                    <a:bodyPr/>
                    <a:lstStyle/>
                    <a:p>
                      <a:r>
                        <a:rPr lang="en-GB" sz="1600" noProof="0" smtClean="0">
                          <a:solidFill>
                            <a:srgbClr val="FF0000"/>
                          </a:solidFill>
                        </a:rPr>
                        <a:t>Application</a:t>
                      </a:r>
                      <a:r>
                        <a:rPr lang="en-GB" sz="1400" noProof="0" smtClean="0"/>
                        <a:t> of skills,</a:t>
                      </a:r>
                      <a:r>
                        <a:rPr lang="en-GB" sz="1400" baseline="0" noProof="0" smtClean="0"/>
                        <a:t> knowledge, competencies in the workplace</a:t>
                      </a:r>
                      <a:endParaRPr lang="en-GB" sz="1400" noProof="0"/>
                    </a:p>
                  </a:txBody>
                  <a:tcPr marT="45737" marB="45737"/>
                </a:tc>
                <a:tc>
                  <a:txBody>
                    <a:bodyPr/>
                    <a:lstStyle/>
                    <a:p>
                      <a:r>
                        <a:rPr lang="en-GB" sz="1400" noProof="0" smtClean="0"/>
                        <a:t>Reduction of staff turnover,</a:t>
                      </a:r>
                      <a:r>
                        <a:rPr lang="en-GB" sz="1400" baseline="0" noProof="0" smtClean="0"/>
                        <a:t> facilitation of skills and knowledge </a:t>
                      </a:r>
                      <a:r>
                        <a:rPr lang="en-GB" sz="1400" baseline="0" noProof="0" smtClean="0">
                          <a:solidFill>
                            <a:srgbClr val="FF0000"/>
                          </a:solidFill>
                        </a:rPr>
                        <a:t>transfer within institutions</a:t>
                      </a:r>
                      <a:endParaRPr lang="en-GB" sz="1400" noProof="0">
                        <a:solidFill>
                          <a:srgbClr val="FF0000"/>
                        </a:solidFill>
                      </a:endParaRPr>
                    </a:p>
                  </a:txBody>
                  <a:tcPr marT="45737" marB="45737"/>
                </a:tc>
              </a:tr>
              <a:tr h="1046213">
                <a:tc>
                  <a:txBody>
                    <a:bodyPr/>
                    <a:lstStyle/>
                    <a:p>
                      <a:pPr algn="ctr"/>
                      <a:r>
                        <a:rPr lang="en-GB" sz="1400" noProof="0" smtClean="0"/>
                        <a:t>Organisa-tional</a:t>
                      </a:r>
                      <a:endParaRPr lang="en-GB" sz="1400" noProof="0"/>
                    </a:p>
                  </a:txBody>
                  <a:tcPr marT="45737" marB="45737" anchor="ctr"/>
                </a:tc>
                <a:tc>
                  <a:txBody>
                    <a:bodyPr/>
                    <a:lstStyle/>
                    <a:p>
                      <a:r>
                        <a:rPr lang="en-GB" sz="1400" noProof="0" smtClean="0"/>
                        <a:t>Establishment of efficient </a:t>
                      </a:r>
                      <a:r>
                        <a:rPr lang="en-GB" sz="1600" noProof="0" smtClean="0">
                          <a:solidFill>
                            <a:srgbClr val="FF0000"/>
                          </a:solidFill>
                        </a:rPr>
                        <a:t>structures, processes and procedures</a:t>
                      </a:r>
                      <a:endParaRPr lang="en-GB" sz="1400" noProof="0">
                        <a:solidFill>
                          <a:srgbClr val="FF0000"/>
                        </a:solidFill>
                      </a:endParaRPr>
                    </a:p>
                  </a:txBody>
                  <a:tcPr marT="45737" marB="45737"/>
                </a:tc>
                <a:tc>
                  <a:txBody>
                    <a:bodyPr/>
                    <a:lstStyle/>
                    <a:p>
                      <a:r>
                        <a:rPr lang="en-GB" sz="1400" noProof="0" dirty="0" smtClean="0"/>
                        <a:t>Integration of structure, processes and procedures in the </a:t>
                      </a:r>
                      <a:r>
                        <a:rPr lang="en-GB" sz="1600" noProof="0" dirty="0" smtClean="0">
                          <a:solidFill>
                            <a:srgbClr val="FF0000"/>
                          </a:solidFill>
                        </a:rPr>
                        <a:t>daily workflows</a:t>
                      </a:r>
                      <a:endParaRPr lang="en-GB" sz="1600" noProof="0" dirty="0">
                        <a:solidFill>
                          <a:srgbClr val="FF0000"/>
                        </a:solidFill>
                      </a:endParaRPr>
                    </a:p>
                  </a:txBody>
                  <a:tcPr marT="45737" marB="45737"/>
                </a:tc>
                <a:tc>
                  <a:txBody>
                    <a:bodyPr/>
                    <a:lstStyle/>
                    <a:p>
                      <a:r>
                        <a:rPr lang="en-GB" sz="1600" noProof="0" smtClean="0">
                          <a:solidFill>
                            <a:srgbClr val="FF0000"/>
                          </a:solidFill>
                        </a:rPr>
                        <a:t>Regular adaptation </a:t>
                      </a:r>
                      <a:r>
                        <a:rPr lang="en-GB" sz="1400" noProof="0" smtClean="0"/>
                        <a:t>of structures, processes and procedures</a:t>
                      </a:r>
                      <a:endParaRPr lang="en-GB" sz="1400" noProof="0"/>
                    </a:p>
                  </a:txBody>
                  <a:tcPr marT="45737" marB="45737"/>
                </a:tc>
              </a:tr>
              <a:tr h="1268671">
                <a:tc>
                  <a:txBody>
                    <a:bodyPr/>
                    <a:lstStyle/>
                    <a:p>
                      <a:pPr algn="ctr"/>
                      <a:r>
                        <a:rPr lang="en-GB" sz="1400" noProof="0" smtClean="0"/>
                        <a:t>Institutional and policy environment</a:t>
                      </a:r>
                      <a:endParaRPr lang="en-GB" sz="1400" noProof="0"/>
                    </a:p>
                  </a:txBody>
                  <a:tcPr marT="45737" marB="45737" anchor="ctr"/>
                </a:tc>
                <a:tc>
                  <a:txBody>
                    <a:bodyPr/>
                    <a:lstStyle/>
                    <a:p>
                      <a:r>
                        <a:rPr lang="en-GB" sz="1600" noProof="0" dirty="0" smtClean="0">
                          <a:solidFill>
                            <a:srgbClr val="FF0000"/>
                          </a:solidFill>
                        </a:rPr>
                        <a:t>Establishment</a:t>
                      </a:r>
                      <a:r>
                        <a:rPr lang="en-GB" sz="1400" noProof="0" dirty="0" smtClean="0"/>
                        <a:t> of adequate</a:t>
                      </a:r>
                      <a:r>
                        <a:rPr lang="en-GB" sz="1400" baseline="0" noProof="0" dirty="0" smtClean="0"/>
                        <a:t> institutions, laws and regulations</a:t>
                      </a:r>
                      <a:endParaRPr lang="en-GB" sz="1400" noProof="0" dirty="0"/>
                    </a:p>
                  </a:txBody>
                  <a:tcPr marT="45737" marB="45737"/>
                </a:tc>
                <a:tc>
                  <a:txBody>
                    <a:bodyPr/>
                    <a:lstStyle/>
                    <a:p>
                      <a:r>
                        <a:rPr lang="en-GB" sz="1600" noProof="0" smtClean="0">
                          <a:solidFill>
                            <a:srgbClr val="FF0000"/>
                          </a:solidFill>
                        </a:rPr>
                        <a:t>Enforcemen</a:t>
                      </a:r>
                      <a:r>
                        <a:rPr lang="en-GB" sz="1400" noProof="0" smtClean="0"/>
                        <a:t>t</a:t>
                      </a:r>
                      <a:r>
                        <a:rPr lang="en-GB" sz="1400" baseline="0" noProof="0" smtClean="0"/>
                        <a:t> of laws and regulations for good governance</a:t>
                      </a:r>
                      <a:endParaRPr lang="en-GB" sz="1400" noProof="0"/>
                    </a:p>
                  </a:txBody>
                  <a:tcPr marT="45737" marB="45737"/>
                </a:tc>
                <a:tc>
                  <a:txBody>
                    <a:bodyPr/>
                    <a:lstStyle/>
                    <a:p>
                      <a:r>
                        <a:rPr lang="en-GB" sz="1600" noProof="0" dirty="0" smtClean="0">
                          <a:solidFill>
                            <a:srgbClr val="FF0000"/>
                          </a:solidFill>
                        </a:rPr>
                        <a:t>Regular adaptation </a:t>
                      </a:r>
                      <a:r>
                        <a:rPr lang="en-GB" sz="1400" noProof="0" dirty="0" smtClean="0"/>
                        <a:t>of institutions,</a:t>
                      </a:r>
                      <a:r>
                        <a:rPr lang="en-GB" sz="1400" baseline="0" noProof="0" dirty="0" smtClean="0"/>
                        <a:t> laws and regulations</a:t>
                      </a:r>
                      <a:endParaRPr lang="en-GB" sz="1400" noProof="0" dirty="0"/>
                    </a:p>
                  </a:txBody>
                  <a:tcPr marT="45737" marB="45737"/>
                </a:tc>
              </a:tr>
            </a:tbl>
          </a:graphicData>
        </a:graphic>
      </p:graphicFrame>
      <p:sp>
        <p:nvSpPr>
          <p:cNvPr id="14367" name="TextBox 8"/>
          <p:cNvSpPr txBox="1">
            <a:spLocks noChangeArrowheads="1"/>
          </p:cNvSpPr>
          <p:nvPr/>
        </p:nvSpPr>
        <p:spPr bwMode="auto">
          <a:xfrm>
            <a:off x="468313" y="6165850"/>
            <a:ext cx="6000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r>
              <a:rPr lang="en-GB" dirty="0"/>
              <a:t>Source: Rwanda Public Sector Capacity Building Secretariat available at </a:t>
            </a:r>
            <a:r>
              <a:rPr lang="sk-SK" dirty="0">
                <a:hlinkClick r:id="rId3"/>
              </a:rPr>
              <a:t>http://resourcecentre.pscbs.gov.rw/best</a:t>
            </a:r>
            <a:r>
              <a:rPr lang="sk-SK" dirty="0"/>
              <a:t> </a:t>
            </a:r>
            <a:r>
              <a:rPr lang="en-GB" dirty="0" smtClean="0"/>
              <a:t>  </a:t>
            </a:r>
            <a:endParaRPr lang="en-GB" dirty="0"/>
          </a:p>
        </p:txBody>
      </p:sp>
    </p:spTree>
    <p:extLst>
      <p:ext uri="{BB962C8B-B14F-4D97-AF65-F5344CB8AC3E}">
        <p14:creationId xmlns:p14="http://schemas.microsoft.com/office/powerpoint/2010/main" val="3764681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ounded Rectangle 1"/>
          <p:cNvSpPr>
            <a:spLocks noChangeArrowheads="1"/>
          </p:cNvSpPr>
          <p:nvPr/>
        </p:nvSpPr>
        <p:spPr bwMode="auto">
          <a:xfrm>
            <a:off x="457200" y="1524000"/>
            <a:ext cx="8382000" cy="5105400"/>
          </a:xfrm>
          <a:prstGeom prst="roundRect">
            <a:avLst>
              <a:gd name="adj" fmla="val 16667"/>
            </a:avLst>
          </a:prstGeom>
          <a:solidFill>
            <a:srgbClr val="3E6FD2">
              <a:alpha val="23921"/>
            </a:srgbClr>
          </a:solidFill>
          <a:ln w="9525">
            <a:solidFill>
              <a:schemeClr val="tx1"/>
            </a:solidFill>
            <a:round/>
            <a:headEnd/>
            <a:tailEnd/>
          </a:ln>
        </p:spPr>
        <p:txBody>
          <a:bodyPr/>
          <a:lstStyle/>
          <a:p>
            <a:pPr defTabSz="914400" fontAlgn="base">
              <a:spcBef>
                <a:spcPct val="0"/>
              </a:spcBef>
              <a:spcAft>
                <a:spcPct val="0"/>
              </a:spcAft>
            </a:pPr>
            <a:r>
              <a:rPr lang="en-US" sz="1200" b="1" smtClean="0">
                <a:solidFill>
                  <a:srgbClr val="0F5494"/>
                </a:solidFill>
                <a:latin typeface="Verdana" charset="0"/>
                <a:ea typeface="ＭＳ Ｐゴシック" charset="0"/>
                <a:cs typeface="ＭＳ Ｐゴシック" charset="0"/>
              </a:rPr>
              <a:t>Contextual factors beyond influence</a:t>
            </a:r>
          </a:p>
        </p:txBody>
      </p:sp>
      <p:sp>
        <p:nvSpPr>
          <p:cNvPr id="3" name="Round Same Side Corner Rectangle 2"/>
          <p:cNvSpPr/>
          <p:nvPr/>
        </p:nvSpPr>
        <p:spPr bwMode="auto">
          <a:xfrm>
            <a:off x="3862388" y="3548063"/>
            <a:ext cx="822325" cy="822325"/>
          </a:xfrm>
          <a:prstGeom prst="round2SameRect">
            <a:avLst/>
          </a:prstGeom>
          <a:noFill/>
          <a:ln>
            <a:noFill/>
          </a:ln>
          <a:effectLst/>
          <a:extLst/>
        </p:spPr>
      </p:sp>
      <p:sp>
        <p:nvSpPr>
          <p:cNvPr id="4" name="Round Same Side Corner Rectangle 3"/>
          <p:cNvSpPr/>
          <p:nvPr/>
        </p:nvSpPr>
        <p:spPr bwMode="auto">
          <a:xfrm>
            <a:off x="1447800" y="2514600"/>
            <a:ext cx="5257800" cy="4114800"/>
          </a:xfrm>
          <a:prstGeom prst="round2SameRect">
            <a:avLst/>
          </a:prstGeom>
          <a:solidFill>
            <a:srgbClr val="3E6FD2">
              <a:alpha val="41000"/>
            </a:srgbClr>
          </a:solidFill>
          <a:ln>
            <a:noFill/>
          </a:ln>
          <a:effectLst/>
          <a:extLst/>
        </p:spPr>
        <p:txBody>
          <a:bodyPr anchor="ctr"/>
          <a:lstStyle/>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defTabSz="914400" fontAlgn="base">
              <a:spcBef>
                <a:spcPct val="0"/>
              </a:spcBef>
              <a:spcAft>
                <a:spcPct val="0"/>
              </a:spcAft>
              <a:defRPr/>
            </a:pPr>
            <a:endParaRPr lang="en-US" sz="1200" b="1" dirty="0">
              <a:solidFill>
                <a:srgbClr val="0F5494"/>
              </a:solidFill>
              <a:latin typeface="Verdana" charset="0"/>
              <a:ea typeface="ＭＳ Ｐゴシック" charset="0"/>
              <a:cs typeface="ＭＳ Ｐゴシック" pitchFamily="-65" charset="-128"/>
            </a:endParaRPr>
          </a:p>
          <a:p>
            <a:pPr marL="3175" algn="ctr" defTabSz="914400" fontAlgn="base">
              <a:spcBef>
                <a:spcPct val="0"/>
              </a:spcBef>
              <a:spcAft>
                <a:spcPct val="0"/>
              </a:spcAft>
              <a:defRPr/>
            </a:pPr>
            <a:r>
              <a:rPr lang="en-US" sz="1200" b="1" dirty="0" smtClean="0">
                <a:solidFill>
                  <a:srgbClr val="0F5494"/>
                </a:solidFill>
                <a:latin typeface="Verdana" charset="0"/>
                <a:ea typeface="ＭＳ Ｐゴシック" charset="0"/>
                <a:cs typeface="ＭＳ Ｐゴシック" pitchFamily="-65" charset="-128"/>
              </a:rPr>
              <a:t>         Contextual </a:t>
            </a:r>
            <a:r>
              <a:rPr lang="en-US" sz="1200" b="1" dirty="0">
                <a:solidFill>
                  <a:srgbClr val="0F5494"/>
                </a:solidFill>
                <a:latin typeface="Verdana" charset="0"/>
                <a:ea typeface="ＭＳ Ｐゴシック" charset="0"/>
                <a:cs typeface="ＭＳ Ｐゴシック" pitchFamily="-65" charset="-128"/>
              </a:rPr>
              <a:t>factors and actors within influence</a:t>
            </a:r>
          </a:p>
        </p:txBody>
      </p:sp>
      <p:sp>
        <p:nvSpPr>
          <p:cNvPr id="25605" name="Oval 12"/>
          <p:cNvSpPr>
            <a:spLocks noChangeArrowheads="1"/>
          </p:cNvSpPr>
          <p:nvPr/>
        </p:nvSpPr>
        <p:spPr bwMode="auto">
          <a:xfrm>
            <a:off x="7315200" y="3352800"/>
            <a:ext cx="1390650"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da-DK" altLang="zh-CN" sz="8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400" b="1" smtClean="0">
                <a:solidFill>
                  <a:srgbClr val="000000"/>
                </a:solidFill>
                <a:latin typeface="Trebuchet MS" charset="0"/>
                <a:ea typeface="ＭＳ Ｐゴシック" charset="0"/>
                <a:cs typeface="Times New Roman" charset="0"/>
              </a:rPr>
              <a:t>Wider</a:t>
            </a:r>
            <a:r>
              <a:rPr lang="da-DK" altLang="zh-CN" sz="1200" b="1" smtClean="0">
                <a:solidFill>
                  <a:srgbClr val="000000"/>
                </a:solidFill>
                <a:latin typeface="Trebuchet MS" charset="0"/>
                <a:ea typeface="ＭＳ Ｐゴシック" charset="0"/>
                <a:cs typeface="Times New Roman" charset="0"/>
              </a:rPr>
              <a:t> </a:t>
            </a:r>
            <a:r>
              <a:rPr lang="da-DK" altLang="zh-CN" sz="1400" b="1" smtClean="0">
                <a:solidFill>
                  <a:srgbClr val="000000"/>
                </a:solidFill>
                <a:latin typeface="Trebuchet MS" charset="0"/>
                <a:ea typeface="ＭＳ Ｐゴシック" charset="0"/>
                <a:cs typeface="Times New Roman" charset="0"/>
              </a:rPr>
              <a:t>impact</a:t>
            </a:r>
            <a:endParaRPr lang="en-US" sz="1400" b="1" smtClean="0">
              <a:solidFill>
                <a:srgbClr val="000000"/>
              </a:solidFill>
              <a:latin typeface="Verdana" charset="0"/>
              <a:ea typeface="ＭＳ Ｐゴシック" charset="0"/>
              <a:cs typeface="Times New Roman" charset="0"/>
            </a:endParaRPr>
          </a:p>
        </p:txBody>
      </p:sp>
      <p:sp>
        <p:nvSpPr>
          <p:cNvPr id="25606" name="Oval 11"/>
          <p:cNvSpPr>
            <a:spLocks noChangeArrowheads="1"/>
          </p:cNvSpPr>
          <p:nvPr/>
        </p:nvSpPr>
        <p:spPr bwMode="auto">
          <a:xfrm>
            <a:off x="6131736" y="3352800"/>
            <a:ext cx="1389063" cy="1449388"/>
          </a:xfrm>
          <a:prstGeom prst="ellipse">
            <a:avLst/>
          </a:prstGeom>
          <a:solidFill>
            <a:srgbClr val="339966">
              <a:alpha val="43921"/>
            </a:srgbClr>
          </a:solidFill>
          <a:ln w="9525">
            <a:solidFill>
              <a:srgbClr val="000000"/>
            </a:solidFill>
            <a:round/>
            <a:headEnd/>
            <a:tailEnd/>
          </a:ln>
        </p:spPr>
        <p:txBody>
          <a:bodyPr lIns="0" tIns="10800" rIns="0" bIns="10800"/>
          <a:lstStyle/>
          <a:p>
            <a:pPr defTabSz="914400" fontAlgn="base">
              <a:spcBef>
                <a:spcPct val="0"/>
              </a:spcBef>
              <a:spcAft>
                <a:spcPct val="0"/>
              </a:spcAft>
            </a:pPr>
            <a:endParaRPr lang="en-US" altLang="zh-CN" sz="100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1400" b="1" smtClean="0">
                <a:solidFill>
                  <a:srgbClr val="000000"/>
                </a:solidFill>
                <a:latin typeface="Trebuchet MS" charset="0"/>
                <a:ea typeface="ＭＳ Ｐゴシック" charset="0"/>
                <a:cs typeface="Times New Roman" charset="0"/>
              </a:rPr>
              <a:t>Outcomes</a:t>
            </a:r>
            <a:endParaRPr lang="en-US" sz="1200" smtClean="0">
              <a:solidFill>
                <a:srgbClr val="000000"/>
              </a:solidFill>
              <a:latin typeface="Verdana" charset="0"/>
              <a:ea typeface="ＭＳ Ｐゴシック" charset="0"/>
              <a:cs typeface="Times New Roman" charset="0"/>
            </a:endParaRPr>
          </a:p>
        </p:txBody>
      </p:sp>
      <p:sp>
        <p:nvSpPr>
          <p:cNvPr id="25608" name="Oval 9"/>
          <p:cNvSpPr>
            <a:spLocks noChangeArrowheads="1"/>
          </p:cNvSpPr>
          <p:nvPr/>
        </p:nvSpPr>
        <p:spPr bwMode="auto">
          <a:xfrm>
            <a:off x="2312976" y="2819400"/>
            <a:ext cx="2155825" cy="2286000"/>
          </a:xfrm>
          <a:prstGeom prst="ellipse">
            <a:avLst/>
          </a:prstGeom>
          <a:solidFill>
            <a:schemeClr val="tx1"/>
          </a:solidFill>
          <a:ln w="9525">
            <a:solidFill>
              <a:schemeClr val="tx1"/>
            </a:solidFill>
            <a:round/>
            <a:headEnd/>
            <a:tailEnd/>
          </a:ln>
        </p:spPr>
        <p:txBody>
          <a:bodyPr lIns="0" tIns="10800" rIns="0" bIns="10800"/>
          <a:lstStyle/>
          <a:p>
            <a:pPr defTabSz="914400" fontAlgn="base">
              <a:spcBef>
                <a:spcPct val="0"/>
              </a:spcBef>
              <a:spcAft>
                <a:spcPct val="0"/>
              </a:spcAft>
            </a:pPr>
            <a:endParaRPr lang="en-US" altLang="zh-CN" sz="1000" dirty="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2000" b="1" dirty="0" smtClean="0">
                <a:solidFill>
                  <a:schemeClr val="bg1"/>
                </a:solidFill>
                <a:latin typeface="Trebuchet MS" charset="0"/>
                <a:ea typeface="ＭＳ Ｐゴシック" charset="0"/>
                <a:cs typeface="Times New Roman" charset="0"/>
              </a:rPr>
              <a:t>BLACK</a:t>
            </a:r>
          </a:p>
          <a:p>
            <a:pPr algn="ctr" defTabSz="914400" fontAlgn="base">
              <a:spcBef>
                <a:spcPct val="0"/>
              </a:spcBef>
              <a:spcAft>
                <a:spcPct val="0"/>
              </a:spcAft>
            </a:pPr>
            <a:r>
              <a:rPr lang="en-US" altLang="zh-CN" sz="2000" b="1" dirty="0" smtClean="0">
                <a:solidFill>
                  <a:schemeClr val="bg1"/>
                </a:solidFill>
                <a:latin typeface="Trebuchet MS" charset="0"/>
                <a:ea typeface="ＭＳ Ｐゴシック" charset="0"/>
                <a:cs typeface="Times New Roman" charset="0"/>
              </a:rPr>
              <a:t>BOX</a:t>
            </a:r>
            <a:endParaRPr lang="en-US" altLang="zh-CN" sz="1200" b="1" dirty="0" smtClean="0">
              <a:solidFill>
                <a:schemeClr val="bg1"/>
              </a:solidFill>
              <a:latin typeface="Trebuchet MS" charset="0"/>
              <a:ea typeface="ＭＳ Ｐゴシック" charset="0"/>
              <a:cs typeface="Times New Roman" charset="0"/>
            </a:endParaRPr>
          </a:p>
        </p:txBody>
      </p:sp>
      <p:sp>
        <p:nvSpPr>
          <p:cNvPr id="25609" name="Oval 8"/>
          <p:cNvSpPr>
            <a:spLocks noChangeArrowheads="1"/>
          </p:cNvSpPr>
          <p:nvPr/>
        </p:nvSpPr>
        <p:spPr bwMode="auto">
          <a:xfrm>
            <a:off x="990600" y="3200400"/>
            <a:ext cx="1468438" cy="1600200"/>
          </a:xfrm>
          <a:prstGeom prst="ellipse">
            <a:avLst/>
          </a:prstGeom>
          <a:solidFill>
            <a:srgbClr val="339966">
              <a:alpha val="43921"/>
            </a:srgbClr>
          </a:solidFill>
          <a:ln w="9525">
            <a:solidFill>
              <a:srgbClr val="000000"/>
            </a:solidFill>
            <a:round/>
            <a:headEnd/>
            <a:tailEnd/>
          </a:ln>
        </p:spPr>
        <p:txBody>
          <a:bodyPr lIns="0" tIns="10800" rIns="0" bIns="10800"/>
          <a:lstStyle/>
          <a:p>
            <a:pPr algn="ctr" defTabSz="914400" fontAlgn="base">
              <a:spcBef>
                <a:spcPct val="0"/>
              </a:spcBef>
              <a:spcAft>
                <a:spcPct val="0"/>
              </a:spcAft>
            </a:pPr>
            <a:r>
              <a:rPr lang="en-US" altLang="zh-CN" sz="1000" b="1" smtClean="0">
                <a:solidFill>
                  <a:srgbClr val="0F5494"/>
                </a:solidFill>
                <a:latin typeface="Trebuchet MS" charset="0"/>
                <a:ea typeface="ＭＳ Ｐゴシック" charset="0"/>
                <a:cs typeface="Times New Roman" charset="0"/>
              </a:rPr>
              <a:t> </a:t>
            </a:r>
            <a:r>
              <a:rPr lang="en-US" altLang="zh-CN" sz="1400" b="1" smtClean="0">
                <a:solidFill>
                  <a:srgbClr val="000000"/>
                </a:solidFill>
                <a:latin typeface="Trebuchet MS" charset="0"/>
                <a:ea typeface="ＭＳ Ｐゴシック" charset="0"/>
                <a:cs typeface="Times New Roman" charset="0"/>
              </a:rPr>
              <a:t>Recurrent inputs</a:t>
            </a:r>
            <a:endParaRPr lang="en-US" sz="1200" b="1" smtClean="0">
              <a:solidFill>
                <a:srgbClr val="000000"/>
              </a:solidFill>
              <a:latin typeface="Verdana" charset="0"/>
              <a:ea typeface="ＭＳ Ｐゴシック" charset="0"/>
              <a:cs typeface="Times New Roman" charset="0"/>
            </a:endParaRPr>
          </a:p>
        </p:txBody>
      </p:sp>
      <p:sp>
        <p:nvSpPr>
          <p:cNvPr id="25610" name="Oval 7"/>
          <p:cNvSpPr>
            <a:spLocks noChangeArrowheads="1"/>
          </p:cNvSpPr>
          <p:nvPr/>
        </p:nvSpPr>
        <p:spPr bwMode="auto">
          <a:xfrm>
            <a:off x="2209800" y="4495800"/>
            <a:ext cx="1387475" cy="1449388"/>
          </a:xfrm>
          <a:prstGeom prst="ellipse">
            <a:avLst/>
          </a:prstGeom>
          <a:solidFill>
            <a:schemeClr val="accent1">
              <a:lumMod val="75000"/>
            </a:schemeClr>
          </a:solidFill>
          <a:ln w="9525">
            <a:solidFill>
              <a:schemeClr val="tx1"/>
            </a:solidFill>
            <a:round/>
            <a:headEnd/>
            <a:tailEnd/>
          </a:ln>
        </p:spPr>
        <p:txBody>
          <a:bodyPr lIns="0" tIns="10800" rIns="0" bIns="10800"/>
          <a:lstStyle/>
          <a:p>
            <a:pPr defTabSz="914400" fontAlgn="base">
              <a:spcBef>
                <a:spcPct val="0"/>
              </a:spcBef>
              <a:spcAft>
                <a:spcPct val="0"/>
              </a:spcAft>
            </a:pPr>
            <a:endParaRPr lang="da-DK" altLang="zh-CN" sz="1000" b="1" dirty="0" smtClean="0">
              <a:solidFill>
                <a:srgbClr val="0F5494"/>
              </a:solidFill>
              <a:latin typeface="Trebuchet MS" charset="0"/>
              <a:ea typeface="ＭＳ Ｐゴシック" charset="0"/>
              <a:cs typeface="Times New Roman" charset="0"/>
            </a:endParaRPr>
          </a:p>
          <a:p>
            <a:pPr defTabSz="914400" fontAlgn="base">
              <a:spcBef>
                <a:spcPct val="0"/>
              </a:spcBef>
              <a:spcAft>
                <a:spcPct val="0"/>
              </a:spcAft>
            </a:pPr>
            <a:endParaRPr lang="da-DK" altLang="zh-CN" sz="1000" b="1" dirty="0" smtClean="0">
              <a:solidFill>
                <a:srgbClr val="0F5494"/>
              </a:solidFill>
              <a:latin typeface="Trebuchet MS" charset="0"/>
              <a:ea typeface="ＭＳ Ｐゴシック" charset="0"/>
              <a:cs typeface="Times New Roman" charset="0"/>
            </a:endParaRPr>
          </a:p>
          <a:p>
            <a:pPr algn="ctr" defTabSz="914400" fontAlgn="base">
              <a:spcBef>
                <a:spcPct val="0"/>
              </a:spcBef>
              <a:spcAft>
                <a:spcPct val="0"/>
              </a:spcAft>
            </a:pPr>
            <a:r>
              <a:rPr lang="da-DK" altLang="zh-CN" sz="1000" b="1" dirty="0" smtClean="0">
                <a:solidFill>
                  <a:srgbClr val="000000"/>
                </a:solidFill>
                <a:latin typeface="Trebuchet MS" charset="0"/>
                <a:ea typeface="ＭＳ Ｐゴシック" charset="0"/>
                <a:cs typeface="Times New Roman" charset="0"/>
              </a:rPr>
              <a:t>  </a:t>
            </a:r>
            <a:r>
              <a:rPr lang="da-DK" altLang="zh-CN" sz="1200" b="1" dirty="0" smtClean="0">
                <a:solidFill>
                  <a:srgbClr val="000000"/>
                </a:solidFill>
                <a:latin typeface="Trebuchet MS" charset="0"/>
                <a:ea typeface="ＭＳ Ｐゴシック" charset="0"/>
                <a:cs typeface="Times New Roman" charset="0"/>
              </a:rPr>
              <a:t>CD </a:t>
            </a:r>
            <a:r>
              <a:rPr lang="en-GB" altLang="zh-CN" sz="1200" b="1" dirty="0" smtClean="0">
                <a:solidFill>
                  <a:srgbClr val="000000"/>
                </a:solidFill>
                <a:latin typeface="Trebuchet MS" charset="0"/>
                <a:ea typeface="ＭＳ Ｐゴシック" charset="0"/>
                <a:cs typeface="Times New Roman" charset="0"/>
              </a:rPr>
              <a:t>processes</a:t>
            </a:r>
            <a:r>
              <a:rPr lang="en-GB" altLang="zh-CN" sz="1000" b="1" dirty="0" smtClean="0">
                <a:solidFill>
                  <a:srgbClr val="000000"/>
                </a:solidFill>
                <a:latin typeface="Trebuchet MS" charset="0"/>
                <a:ea typeface="ＭＳ Ｐゴシック" charset="0"/>
                <a:cs typeface="Times New Roman" charset="0"/>
              </a:rPr>
              <a:t> </a:t>
            </a:r>
            <a:endParaRPr lang="en-GB" sz="1200" b="1" dirty="0" smtClean="0">
              <a:solidFill>
                <a:srgbClr val="000000"/>
              </a:solidFill>
              <a:latin typeface="Verdana" charset="0"/>
              <a:ea typeface="ＭＳ Ｐゴシック" charset="0"/>
              <a:cs typeface="Times New Roman" charset="0"/>
            </a:endParaRPr>
          </a:p>
        </p:txBody>
      </p:sp>
      <p:sp>
        <p:nvSpPr>
          <p:cNvPr id="25611" name="Oval 6"/>
          <p:cNvSpPr>
            <a:spLocks noChangeArrowheads="1"/>
          </p:cNvSpPr>
          <p:nvPr/>
        </p:nvSpPr>
        <p:spPr bwMode="auto">
          <a:xfrm rot="-697881">
            <a:off x="1284288" y="5629275"/>
            <a:ext cx="1111250" cy="762000"/>
          </a:xfrm>
          <a:prstGeom prst="ellipse">
            <a:avLst/>
          </a:prstGeom>
          <a:solidFill>
            <a:schemeClr val="accent1">
              <a:lumMod val="75000"/>
            </a:schemeClr>
          </a:solidFill>
          <a:ln w="9525">
            <a:solidFill>
              <a:schemeClr val="tx1"/>
            </a:solidFill>
            <a:round/>
            <a:headEnd/>
            <a:tailEnd/>
          </a:ln>
        </p:spPr>
        <p:txBody>
          <a:bodyPr lIns="0" tIns="10800" rIns="0" bIns="10800"/>
          <a:lstStyle/>
          <a:p>
            <a:pPr algn="ctr" defTabSz="914400" fontAlgn="base">
              <a:spcBef>
                <a:spcPct val="0"/>
              </a:spcBef>
              <a:spcAft>
                <a:spcPct val="0"/>
              </a:spcAft>
            </a:pPr>
            <a:r>
              <a:rPr lang="en-GB" altLang="zh-CN" sz="1400" b="1" dirty="0" smtClean="0">
                <a:solidFill>
                  <a:srgbClr val="000000"/>
                </a:solidFill>
                <a:latin typeface="Trebuchet MS" charset="0"/>
                <a:ea typeface="ＭＳ Ｐゴシック" charset="0"/>
                <a:cs typeface="Times New Roman" charset="0"/>
              </a:rPr>
              <a:t>CD support</a:t>
            </a:r>
            <a:r>
              <a:rPr lang="da-DK" altLang="zh-CN" sz="1000" b="1" dirty="0" smtClean="0">
                <a:solidFill>
                  <a:srgbClr val="000000"/>
                </a:solidFill>
                <a:latin typeface="Trebuchet MS" charset="0"/>
                <a:ea typeface="ＭＳ Ｐゴシック" charset="0"/>
                <a:cs typeface="Times New Roman" charset="0"/>
              </a:rPr>
              <a:t> </a:t>
            </a:r>
            <a:endParaRPr lang="en-US" sz="1200" b="1" dirty="0" smtClean="0">
              <a:solidFill>
                <a:srgbClr val="000000"/>
              </a:solidFill>
              <a:latin typeface="Verdana" charset="0"/>
              <a:ea typeface="ＭＳ Ｐゴシック" charset="0"/>
              <a:cs typeface="Times New Roman" charset="0"/>
            </a:endParaRPr>
          </a:p>
        </p:txBody>
      </p:sp>
      <p:sp>
        <p:nvSpPr>
          <p:cNvPr id="25612" name="Oval 13"/>
          <p:cNvSpPr>
            <a:spLocks noChangeArrowheads="1"/>
          </p:cNvSpPr>
          <p:nvPr/>
        </p:nvSpPr>
        <p:spPr bwMode="auto">
          <a:xfrm>
            <a:off x="1143000" y="4800600"/>
            <a:ext cx="1066800" cy="828675"/>
          </a:xfrm>
          <a:prstGeom prst="ellipse">
            <a:avLst/>
          </a:prstGeom>
          <a:solidFill>
            <a:srgbClr val="339966">
              <a:alpha val="43921"/>
            </a:srgbClr>
          </a:solidFill>
          <a:ln w="9525">
            <a:solidFill>
              <a:schemeClr val="tx1"/>
            </a:solidFill>
            <a:round/>
            <a:headEnd/>
            <a:tailEnd/>
          </a:ln>
        </p:spPr>
        <p:txBody>
          <a:bodyPr lIns="0" tIns="10800" rIns="0" bIns="10800"/>
          <a:lstStyle/>
          <a:p>
            <a:pPr defTabSz="914400" fontAlgn="base">
              <a:spcBef>
                <a:spcPct val="0"/>
              </a:spcBef>
              <a:spcAft>
                <a:spcPct val="0"/>
              </a:spcAft>
            </a:pPr>
            <a:r>
              <a:rPr lang="en-US" altLang="zh-CN" sz="1300" b="1" smtClean="0">
                <a:solidFill>
                  <a:srgbClr val="000000"/>
                </a:solidFill>
                <a:latin typeface="Trebuchet MS" charset="0"/>
                <a:ea typeface="ＭＳ Ｐゴシック" charset="0"/>
                <a:cs typeface="Times New Roman" charset="0"/>
              </a:rPr>
              <a:t>Internal resources </a:t>
            </a:r>
            <a:endParaRPr lang="en-US" sz="1300" b="1" smtClean="0">
              <a:solidFill>
                <a:srgbClr val="000000"/>
              </a:solidFill>
              <a:latin typeface="Verdana" charset="0"/>
              <a:ea typeface="ＭＳ Ｐゴシック" charset="0"/>
              <a:cs typeface="Times New Roman" charset="0"/>
            </a:endParaRPr>
          </a:p>
        </p:txBody>
      </p:sp>
      <p:sp>
        <p:nvSpPr>
          <p:cNvPr id="25613" name="Line 18"/>
          <p:cNvSpPr>
            <a:spLocks noChangeShapeType="1"/>
          </p:cNvSpPr>
          <p:nvPr/>
        </p:nvSpPr>
        <p:spPr bwMode="auto">
          <a:xfrm>
            <a:off x="7086600"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4" name="Line 18"/>
          <p:cNvSpPr>
            <a:spLocks noChangeShapeType="1"/>
          </p:cNvSpPr>
          <p:nvPr/>
        </p:nvSpPr>
        <p:spPr bwMode="auto">
          <a:xfrm>
            <a:off x="6216696" y="41148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5" name="Line 18"/>
          <p:cNvSpPr>
            <a:spLocks noChangeShapeType="1"/>
          </p:cNvSpPr>
          <p:nvPr/>
        </p:nvSpPr>
        <p:spPr bwMode="auto">
          <a:xfrm>
            <a:off x="3684924"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6" name="Line 18"/>
          <p:cNvSpPr>
            <a:spLocks noChangeShapeType="1"/>
          </p:cNvSpPr>
          <p:nvPr/>
        </p:nvSpPr>
        <p:spPr bwMode="auto">
          <a:xfrm>
            <a:off x="2209800" y="4038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7" name="Line 18"/>
          <p:cNvSpPr>
            <a:spLocks noChangeShapeType="1"/>
          </p:cNvSpPr>
          <p:nvPr/>
        </p:nvSpPr>
        <p:spPr bwMode="auto">
          <a:xfrm flipV="1">
            <a:off x="3048000" y="4343400"/>
            <a:ext cx="381000" cy="3048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8" name="Line 18"/>
          <p:cNvSpPr>
            <a:spLocks noChangeShapeType="1"/>
          </p:cNvSpPr>
          <p:nvPr/>
        </p:nvSpPr>
        <p:spPr bwMode="auto">
          <a:xfrm>
            <a:off x="1905000" y="5181600"/>
            <a:ext cx="463550" cy="1588"/>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19" name="Line 18"/>
          <p:cNvSpPr>
            <a:spLocks noChangeShapeType="1"/>
          </p:cNvSpPr>
          <p:nvPr/>
        </p:nvSpPr>
        <p:spPr bwMode="auto">
          <a:xfrm flipV="1">
            <a:off x="2286000" y="5486400"/>
            <a:ext cx="304800" cy="228600"/>
          </a:xfrm>
          <a:prstGeom prst="line">
            <a:avLst/>
          </a:prstGeom>
          <a:noFill/>
          <a:ln w="82550" cmpd="dbl">
            <a:solidFill>
              <a:srgbClr val="FF6600"/>
            </a:solidFill>
            <a:round/>
            <a:headEnd/>
            <a:tailEnd type="triangle" w="med" len="med"/>
          </a:ln>
          <a:extLst>
            <a:ext uri="{909E8E84-426E-40DD-AFC4-6F175D3DCCD1}">
              <a14:hiddenFill xmlns:a14="http://schemas.microsoft.com/office/drawing/2010/main">
                <a:noFill/>
              </a14:hiddenFill>
            </a:ext>
          </a:extLst>
        </p:spPr>
        <p:txBody>
          <a:bodyPr lIns="0" tIns="10800" rIns="0" bIns="10800"/>
          <a:lstStyle/>
          <a:p>
            <a:pPr defTabSz="914400" fontAlgn="base">
              <a:spcBef>
                <a:spcPct val="0"/>
              </a:spcBef>
              <a:spcAft>
                <a:spcPct val="0"/>
              </a:spcAft>
            </a:pPr>
            <a:endParaRPr lang="en-US" sz="1200" smtClean="0">
              <a:solidFill>
                <a:srgbClr val="0F5494"/>
              </a:solidFill>
              <a:latin typeface="Verdana" charset="0"/>
              <a:ea typeface="ＭＳ Ｐゴシック" charset="0"/>
              <a:cs typeface="ＭＳ Ｐゴシック" charset="0"/>
            </a:endParaRPr>
          </a:p>
        </p:txBody>
      </p:sp>
      <p:sp>
        <p:nvSpPr>
          <p:cNvPr id="25620" name="Title 19"/>
          <p:cNvSpPr>
            <a:spLocks noGrp="1"/>
          </p:cNvSpPr>
          <p:nvPr>
            <p:ph type="title"/>
          </p:nvPr>
        </p:nvSpPr>
        <p:spPr>
          <a:xfrm>
            <a:off x="395288" y="914400"/>
            <a:ext cx="3414712" cy="685800"/>
          </a:xfrm>
        </p:spPr>
        <p:txBody>
          <a:bodyPr/>
          <a:lstStyle/>
          <a:p>
            <a:r>
              <a:rPr lang="en-US" sz="2400" i="1" dirty="0" smtClean="0">
                <a:latin typeface="Verdana" charset="0"/>
                <a:ea typeface="ＭＳ Ｐゴシック" charset="0"/>
              </a:rPr>
              <a:t>Capacity for what?</a:t>
            </a:r>
            <a:endParaRPr lang="en-US" sz="2400" i="1" dirty="0">
              <a:latin typeface="Verdana" charset="0"/>
              <a:ea typeface="ＭＳ Ｐゴシック" charset="0"/>
            </a:endParaRPr>
          </a:p>
        </p:txBody>
      </p:sp>
      <p:sp>
        <p:nvSpPr>
          <p:cNvPr id="25607" name="Oval 10"/>
          <p:cNvSpPr>
            <a:spLocks noChangeArrowheads="1"/>
          </p:cNvSpPr>
          <p:nvPr/>
        </p:nvSpPr>
        <p:spPr bwMode="auto">
          <a:xfrm>
            <a:off x="3975228" y="2867052"/>
            <a:ext cx="2608042" cy="2363788"/>
          </a:xfrm>
          <a:prstGeom prst="ellipse">
            <a:avLst/>
          </a:prstGeom>
          <a:solidFill>
            <a:srgbClr val="FFB490">
              <a:alpha val="43921"/>
            </a:srgbClr>
          </a:solidFill>
          <a:ln w="9525">
            <a:solidFill>
              <a:srgbClr val="FF0000"/>
            </a:solidFill>
            <a:round/>
            <a:headEnd/>
            <a:tailEnd/>
          </a:ln>
        </p:spPr>
        <p:txBody>
          <a:bodyPr lIns="0" tIns="10800" rIns="0" bIns="10800"/>
          <a:lstStyle/>
          <a:p>
            <a:pPr defTabSz="914400" fontAlgn="base">
              <a:spcBef>
                <a:spcPct val="0"/>
              </a:spcBef>
              <a:spcAft>
                <a:spcPct val="0"/>
              </a:spcAft>
            </a:pPr>
            <a:endParaRPr lang="en-US" altLang="zh-CN" sz="1000" dirty="0" smtClean="0">
              <a:solidFill>
                <a:srgbClr val="000000"/>
              </a:solidFill>
              <a:latin typeface="Trebuchet MS" charset="0"/>
              <a:ea typeface="ＭＳ Ｐゴシック" charset="0"/>
              <a:cs typeface="Times New Roman" charset="0"/>
            </a:endParaRPr>
          </a:p>
          <a:p>
            <a:pPr algn="ctr" defTabSz="914400" fontAlgn="base">
              <a:spcBef>
                <a:spcPct val="0"/>
              </a:spcBef>
              <a:spcAft>
                <a:spcPct val="0"/>
              </a:spcAft>
            </a:pPr>
            <a:r>
              <a:rPr lang="en-US" altLang="zh-CN" sz="2800" dirty="0" smtClean="0">
                <a:solidFill>
                  <a:srgbClr val="FF0000"/>
                </a:solidFill>
                <a:latin typeface="Trebuchet MS" charset="0"/>
                <a:ea typeface="ＭＳ Ｐゴシック" charset="0"/>
                <a:cs typeface="Times New Roman" charset="0"/>
              </a:rPr>
              <a:t>Capacity for what?</a:t>
            </a:r>
          </a:p>
          <a:p>
            <a:pPr algn="ctr" defTabSz="914400" fontAlgn="base">
              <a:spcBef>
                <a:spcPct val="0"/>
              </a:spcBef>
              <a:spcAft>
                <a:spcPct val="0"/>
              </a:spcAft>
            </a:pPr>
            <a:r>
              <a:rPr lang="en-US" sz="2000" dirty="0" smtClean="0">
                <a:solidFill>
                  <a:srgbClr val="FF0000"/>
                </a:solidFill>
                <a:latin typeface="Trebuchet MS" charset="0"/>
                <a:ea typeface="ＭＳ Ｐゴシック" charset="0"/>
                <a:cs typeface="Times New Roman" charset="0"/>
              </a:rPr>
              <a:t>(output)</a:t>
            </a:r>
            <a:endParaRPr lang="en-US" dirty="0" smtClean="0">
              <a:solidFill>
                <a:srgbClr val="FF0000"/>
              </a:solidFill>
              <a:latin typeface="Verdana" charset="0"/>
              <a:ea typeface="ＭＳ Ｐゴシック" charset="0"/>
              <a:cs typeface="Times New Roman" charset="0"/>
            </a:endParaRPr>
          </a:p>
        </p:txBody>
      </p:sp>
    </p:spTree>
    <p:extLst>
      <p:ext uri="{BB962C8B-B14F-4D97-AF65-F5344CB8AC3E}">
        <p14:creationId xmlns:p14="http://schemas.microsoft.com/office/powerpoint/2010/main" val="3368007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79140</TotalTime>
  <Words>1663</Words>
  <Application>Microsoft Office PowerPoint</Application>
  <PresentationFormat>On-screen Show (4:3)</PresentationFormat>
  <Paragraphs>411</Paragraphs>
  <Slides>21</Slides>
  <Notes>14</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21</vt:i4>
      </vt:variant>
    </vt:vector>
  </HeadingPairs>
  <TitlesOfParts>
    <vt:vector size="35" baseType="lpstr">
      <vt:lpstr>ＭＳ Ｐゴシック</vt:lpstr>
      <vt:lpstr>SimSun</vt:lpstr>
      <vt:lpstr>Arial</vt:lpstr>
      <vt:lpstr>Calibri</vt:lpstr>
      <vt:lpstr>Times</vt:lpstr>
      <vt:lpstr>Times New Roman</vt:lpstr>
      <vt:lpstr>Trebuchet MS</vt:lpstr>
      <vt:lpstr>Verdana</vt:lpstr>
      <vt:lpstr>Wingdings</vt:lpstr>
      <vt:lpstr>Slide_Master</vt:lpstr>
      <vt:lpstr>2_Slide_Master</vt:lpstr>
      <vt:lpstr>3_Slide_Master</vt:lpstr>
      <vt:lpstr>4_Slide_Master</vt:lpstr>
      <vt:lpstr>5_Slide_Master</vt:lpstr>
      <vt:lpstr>PowerPoint Presentation</vt:lpstr>
      <vt:lpstr>This Module</vt:lpstr>
      <vt:lpstr>Capacity Development in EU Cooperation</vt:lpstr>
      <vt:lpstr>Definitions</vt:lpstr>
      <vt:lpstr>Conceptual Model for change</vt:lpstr>
      <vt:lpstr> What is Capacity? </vt:lpstr>
      <vt:lpstr>Capacity Levels</vt:lpstr>
      <vt:lpstr>Action fields</vt:lpstr>
      <vt:lpstr>Capacity for what?</vt:lpstr>
      <vt:lpstr>Elements of Capacity</vt:lpstr>
      <vt:lpstr>Elements of capacity </vt:lpstr>
      <vt:lpstr>Elements of capacity: tangible and intangible</vt:lpstr>
      <vt:lpstr>PowerPoint Presentation</vt:lpstr>
      <vt:lpstr>What has been learned about capacity and its development</vt:lpstr>
      <vt:lpstr>Capacity Development and Change</vt:lpstr>
      <vt:lpstr>PowerPoint Presentation</vt:lpstr>
      <vt:lpstr>To play this role requires:</vt:lpstr>
      <vt:lpstr>The changing donor role</vt:lpstr>
      <vt:lpstr>Examples of language</vt:lpstr>
      <vt:lpstr>The big picture challenges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 Brand</dc:creator>
  <cp:lastModifiedBy>Snezana Andric</cp:lastModifiedBy>
  <cp:revision>359</cp:revision>
  <cp:lastPrinted>2014-06-03T06:32:18Z</cp:lastPrinted>
  <dcterms:created xsi:type="dcterms:W3CDTF">2012-11-28T17:00:29Z</dcterms:created>
  <dcterms:modified xsi:type="dcterms:W3CDTF">2015-05-20T07:29:22Z</dcterms:modified>
</cp:coreProperties>
</file>