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763" r:id="rId2"/>
    <p:sldMasterId id="2147483813" r:id="rId3"/>
  </p:sldMasterIdLst>
  <p:notesMasterIdLst>
    <p:notesMasterId r:id="rId31"/>
  </p:notesMasterIdLst>
  <p:handoutMasterIdLst>
    <p:handoutMasterId r:id="rId32"/>
  </p:handoutMasterIdLst>
  <p:sldIdLst>
    <p:sldId id="579" r:id="rId4"/>
    <p:sldId id="518" r:id="rId5"/>
    <p:sldId id="519" r:id="rId6"/>
    <p:sldId id="520" r:id="rId7"/>
    <p:sldId id="521" r:id="rId8"/>
    <p:sldId id="522" r:id="rId9"/>
    <p:sldId id="525" r:id="rId10"/>
    <p:sldId id="526" r:id="rId11"/>
    <p:sldId id="528" r:id="rId12"/>
    <p:sldId id="529" r:id="rId13"/>
    <p:sldId id="530" r:id="rId14"/>
    <p:sldId id="531" r:id="rId15"/>
    <p:sldId id="543" r:id="rId16"/>
    <p:sldId id="638" r:id="rId17"/>
    <p:sldId id="532" r:id="rId18"/>
    <p:sldId id="533" r:id="rId19"/>
    <p:sldId id="534" r:id="rId20"/>
    <p:sldId id="535" r:id="rId21"/>
    <p:sldId id="536" r:id="rId22"/>
    <p:sldId id="537" r:id="rId23"/>
    <p:sldId id="637" r:id="rId24"/>
    <p:sldId id="538" r:id="rId25"/>
    <p:sldId id="539" r:id="rId26"/>
    <p:sldId id="540" r:id="rId27"/>
    <p:sldId id="427" r:id="rId28"/>
    <p:sldId id="634" r:id="rId29"/>
    <p:sldId id="424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8C7C"/>
    <a:srgbClr val="F2E945"/>
    <a:srgbClr val="FFB490"/>
    <a:srgbClr val="B5CC81"/>
    <a:srgbClr val="C1D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8350" autoAdjust="0"/>
    <p:restoredTop sz="72712" autoAdjust="0"/>
  </p:normalViewPr>
  <p:slideViewPr>
    <p:cSldViewPr snapToGrid="0" snapToObjects="1">
      <p:cViewPr varScale="1">
        <p:scale>
          <a:sx n="54" d="100"/>
          <a:sy n="54" d="100"/>
        </p:scale>
        <p:origin x="12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27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E35DC-FCFC-0E46-B780-71F6D3139989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92019-1642-A84A-B0F5-501BB77F4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47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D0B00-ABF3-E743-BB16-B51AA2DCBA07}" type="datetimeFigureOut">
              <a:rPr lang="en-US" smtClean="0"/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B61BA-BC8E-9343-8767-AC436442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05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Intro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DB329B91-1A3D-734A-8646-6E43F8B8E70D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3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3663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9510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49034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E2369-B856-B940-8475-6ECE4D6DD7CA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7859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272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735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If</a:t>
            </a:r>
            <a:r>
              <a:rPr lang="en-GB" baseline="0" dirty="0" smtClean="0"/>
              <a:t> time available. Or skip earlier indicator exercise.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80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Thinking back from the partner’s impact/outcome you can formulate what the capacity</a:t>
            </a:r>
            <a:r>
              <a:rPr lang="en-US" baseline="0" dirty="0" smtClean="0"/>
              <a:t> outputs (</a:t>
            </a:r>
            <a:r>
              <a:rPr lang="en-US" baseline="0" dirty="0" err="1" smtClean="0"/>
              <a:t>organisational</a:t>
            </a:r>
            <a:r>
              <a:rPr lang="en-US" baseline="0" dirty="0" smtClean="0"/>
              <a:t>/institutional) will be (probably in terms of improved service delivery) and consequently what the results of the CD processes will be; this will be formulated in improved </a:t>
            </a:r>
            <a:r>
              <a:rPr lang="en-US" baseline="0" dirty="0" err="1" smtClean="0"/>
              <a:t>organisational</a:t>
            </a:r>
            <a:r>
              <a:rPr lang="en-US" baseline="0" dirty="0" smtClean="0"/>
              <a:t>/institutional functioning</a:t>
            </a:r>
            <a:endParaRPr 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D8D2F939-62AC-A049-86F4-0CBAC0A10BBD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5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850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emphasises the partner’s results chain and the CD process that influences the </a:t>
            </a:r>
            <a:r>
              <a:rPr lang="en-US" dirty="0" err="1" smtClean="0"/>
              <a:t>organisational</a:t>
            </a:r>
            <a:r>
              <a:rPr lang="en-US" dirty="0" smtClean="0"/>
              <a:t> or sector improvements. </a:t>
            </a:r>
          </a:p>
          <a:p>
            <a:r>
              <a:rPr lang="en-US" dirty="0" smtClean="0"/>
              <a:t>Be aware that the CD process</a:t>
            </a:r>
            <a:r>
              <a:rPr lang="en-US" baseline="0" dirty="0" smtClean="0"/>
              <a:t> is a partner owned and driven thing;</a:t>
            </a:r>
            <a:r>
              <a:rPr lang="en-US" dirty="0" smtClean="0"/>
              <a:t> DP’s CD</a:t>
            </a:r>
            <a:r>
              <a:rPr lang="en-US" baseline="0" dirty="0" smtClean="0"/>
              <a:t> support (part of CD inputs and activities) need to be designed in such a way that it realistically supports the capacity development process and leads to the desired results.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Provide the results chain hand-out for some examples.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14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2C80BBC-1909-764B-9FFF-3A37E7AC8034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8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329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8EBA411-ECB8-D447-AF59-11D4C63936CA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10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183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ct val="0"/>
              </a:spcBef>
              <a:spcAft>
                <a:spcPct val="0"/>
              </a:spcAft>
            </a:pPr>
            <a:fld id="{C5BEFB2F-AB61-414E-8B95-D63F45C9955B}" type="slidenum">
              <a:rPr lang="en-GB" smtClean="0"/>
              <a:pPr algn="r"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861892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Capacity development outcomes</a:t>
            </a:r>
            <a:r>
              <a:rPr lang="en-US" baseline="0" dirty="0" smtClean="0"/>
              <a:t> refer to the (</a:t>
            </a:r>
            <a:r>
              <a:rPr lang="en-US" baseline="0" dirty="0" err="1" smtClean="0"/>
              <a:t>behavioural</a:t>
            </a:r>
            <a:r>
              <a:rPr lang="en-US" baseline="0" dirty="0" smtClean="0"/>
              <a:t>) changes of the beneficiaries (e.g. more girls in the schools, increased client satisfaction on health services, improved access of poor people to community services)</a:t>
            </a:r>
          </a:p>
          <a:p>
            <a:r>
              <a:rPr lang="en-US" baseline="0" dirty="0" smtClean="0"/>
              <a:t>Capacity outputs refer to actual service delivery, e.g. campaigns/influencing tactics to get girls to school, improved coverage and services of health facilities, better and faster municipal one-window staff</a:t>
            </a:r>
            <a:endParaRPr lang="en-US" dirty="0" smtClean="0"/>
          </a:p>
          <a:p>
            <a:r>
              <a:rPr lang="en-US" dirty="0" err="1" smtClean="0"/>
              <a:t>Organisational</a:t>
            </a:r>
            <a:r>
              <a:rPr lang="en-US" dirty="0" smtClean="0"/>
              <a:t> Capacity results refer</a:t>
            </a:r>
            <a:r>
              <a:rPr lang="en-US" baseline="0" dirty="0" smtClean="0"/>
              <a:t> to the improved </a:t>
            </a:r>
            <a:r>
              <a:rPr lang="en-US" baseline="0" dirty="0" err="1" smtClean="0"/>
              <a:t>organisational</a:t>
            </a:r>
            <a:r>
              <a:rPr lang="en-US" baseline="0" dirty="0" smtClean="0"/>
              <a:t> conditions to deliver services, e.g. new policies, better internal coordination, better cooperation between </a:t>
            </a:r>
            <a:r>
              <a:rPr lang="en-US" baseline="0" dirty="0" err="1" smtClean="0"/>
              <a:t>organisations</a:t>
            </a:r>
            <a:r>
              <a:rPr lang="en-US" baseline="0" dirty="0" smtClean="0"/>
              <a:t>, internal (HR) systems, </a:t>
            </a:r>
          </a:p>
          <a:p>
            <a:r>
              <a:rPr lang="en-US" baseline="0" dirty="0" smtClean="0"/>
              <a:t>CD process results are the results of activities that together create the Capacity result, e.g. HRD plan, courses delivered, exchange visits done, policy advise accepted, multi-stakeholder agreements</a:t>
            </a:r>
          </a:p>
          <a:p>
            <a:r>
              <a:rPr lang="en-US" baseline="0" dirty="0" smtClean="0"/>
              <a:t>CD inputs are the internal, national and international support provided to make the CD processes run properly, e.g. HR department, temporary staff, TA, trainers, budget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exercise focuses on the capacity changes within the </a:t>
            </a:r>
            <a:r>
              <a:rPr lang="en-US" baseline="0" dirty="0" err="1" smtClean="0"/>
              <a:t>organisation</a:t>
            </a:r>
            <a:r>
              <a:rPr lang="en-US" baseline="0" dirty="0" smtClean="0"/>
              <a:t>/sector (black box results) and the capacity outputs (which can be externally perceived); see exercise hand-out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362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emphasises the partner’s results chain and the CD process that influences the </a:t>
            </a:r>
            <a:r>
              <a:rPr lang="en-US" dirty="0" err="1" smtClean="0"/>
              <a:t>organisational</a:t>
            </a:r>
            <a:r>
              <a:rPr lang="en-US" dirty="0" smtClean="0"/>
              <a:t> or sector improvements. </a:t>
            </a:r>
          </a:p>
          <a:p>
            <a:r>
              <a:rPr lang="en-US" dirty="0" smtClean="0"/>
              <a:t>Be aware that the CD process</a:t>
            </a:r>
            <a:r>
              <a:rPr lang="en-US" baseline="0" dirty="0" smtClean="0"/>
              <a:t> is a partner owned and driven thing;</a:t>
            </a:r>
            <a:r>
              <a:rPr lang="en-US" dirty="0" smtClean="0"/>
              <a:t> DP’s CD</a:t>
            </a:r>
            <a:r>
              <a:rPr lang="en-US" baseline="0" dirty="0" smtClean="0"/>
              <a:t> support (part of CD inputs and activities) need to be designed in such a way that it realistically supports the capacity development process and leads to the desired results.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Provide the results chain hand-out for some examples.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14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28148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dirty="0" smtClean="0"/>
              <a:t>When key assumptions are not met, there is a (legal) basis for changing a </a:t>
            </a:r>
            <a:r>
              <a:rPr lang="en-US" dirty="0" err="1" smtClean="0"/>
              <a:t>programme</a:t>
            </a:r>
            <a:r>
              <a:rPr lang="en-US" dirty="0" smtClean="0"/>
              <a:t>. We need to use M&amp;E to support a</a:t>
            </a:r>
            <a:r>
              <a:rPr lang="en-US" baseline="0" dirty="0" smtClean="0"/>
              <a:t> flexible approach</a:t>
            </a:r>
            <a:endParaRPr lang="en-US" dirty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16D07B8-C494-714A-9F0E-9E67A203B880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15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689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2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40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5310F79E-DD35-2843-90AF-31D6EF30B56C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716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AC377-C7AA-9349-87D5-93AA3EB46EB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561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4" y="1339850"/>
            <a:ext cx="2071687" cy="46815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B886A-5020-DC41-9728-F3F0D210052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636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fld id="{B882EF58-1EC4-D941-9ADE-728C57BD1C4D}" type="slidenum">
              <a:rPr lang="en-GB">
                <a:solidFill>
                  <a:srgbClr val="FFFFFF"/>
                </a:solidFill>
              </a:rPr>
              <a:pPr/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953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9748E3-13DC-854E-96DA-A001B896943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226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963F49-EE57-C84C-B81E-92D478F5FA6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502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89B9C2-1B5A-B14A-B652-1967305D51C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756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3F5A5C-31FD-5447-86DD-AA1AE738F2D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1962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29A73D-6864-064D-B107-EA6EB1D69A0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6431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921640-E519-3B4D-8C68-6054EC84AA86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636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2C95B0-8DF4-344A-8C51-8F056AC3EEB9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8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D172D-5449-2648-A82C-54C22211438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281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4E8B84-24D8-A942-A678-01BA3FE9CE9B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3039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CA79C3-06F6-7D44-8E25-551269C8A43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124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AA09A9-EF18-D540-9F7C-02064F15E4DB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271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44386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51931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02168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35273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55181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79519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142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EB811-B70B-BB48-A0F4-822026C73FE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3250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61647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5742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07931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05102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7"/>
            <a:ext cx="7313612" cy="6064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9751" y="1268413"/>
            <a:ext cx="8143875" cy="46736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68538" y="6248400"/>
            <a:ext cx="4751387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524750" y="6248400"/>
            <a:ext cx="116205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2E58D428-EB32-944C-BEE2-87C0707A22D1}" type="slidenum">
              <a:rPr lang="en-US">
                <a:latin typeface="Calibri"/>
              </a:rPr>
              <a:pPr/>
              <a:t>‹#›</a:t>
            </a:fld>
            <a:endParaRPr lang="en-US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392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7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7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43380-7DC1-F248-8A26-47D807ADC15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1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36D9E-D646-9042-B19D-DC78E291FBA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38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DCF20-0DE9-D740-908C-EFAF5C1C3EE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332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FEE74-46A4-ED4A-9EC9-BBBEE403FE2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64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82976-AC30-D549-B4F3-3D7982EA5AC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39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A1FF4-0B46-494C-A988-974B12116D1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18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7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805EEB3-4D14-7B4C-981F-5B84EF0D33F5}" type="slidenum">
              <a:rPr lang="en-GB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9" y="6659565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9422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CE00C522-1457-1741-8BE4-46FA978E0B0F}" type="slidenum">
              <a:rPr lang="en-GB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066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2C166-3ABA-7B46-A2EE-2E6518B0A7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5/20/2015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9965E-8830-9348-931B-4A9B318DAAF1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59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3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71414" y="4306878"/>
            <a:ext cx="7088187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Tx/>
              <a:buNone/>
              <a:defRPr sz="3000" b="1" i="0">
                <a:solidFill>
                  <a:schemeClr val="bg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+mn-ea"/>
              </a:defRPr>
            </a:lvl9pPr>
          </a:lstStyle>
          <a:p>
            <a:pPr algn="ctr"/>
            <a:r>
              <a:rPr lang="en-US" dirty="0">
                <a:latin typeface="Verdana" charset="0"/>
                <a:ea typeface="ＭＳ Ｐゴシック" charset="0"/>
              </a:rPr>
              <a:t>Module </a:t>
            </a:r>
            <a:r>
              <a:rPr lang="en-US" dirty="0" smtClean="0">
                <a:latin typeface="Verdana" charset="0"/>
                <a:ea typeface="ＭＳ Ｐゴシック" charset="0"/>
              </a:rPr>
              <a:t>5: </a:t>
            </a:r>
            <a:endParaRPr lang="en-US" dirty="0">
              <a:latin typeface="Verdana" charset="0"/>
              <a:ea typeface="ＭＳ Ｐゴシック" charset="0"/>
            </a:endParaRPr>
          </a:p>
          <a:p>
            <a:pPr algn="ctr"/>
            <a:r>
              <a:rPr lang="en-US" dirty="0">
                <a:latin typeface="Verdana" charset="0"/>
                <a:ea typeface="ＭＳ Ｐゴシック" charset="0"/>
              </a:rPr>
              <a:t>Clear link to results and monitoring of </a:t>
            </a:r>
          </a:p>
          <a:p>
            <a:pPr algn="ctr"/>
            <a:r>
              <a:rPr lang="en-US" dirty="0">
                <a:latin typeface="Verdana" charset="0"/>
                <a:ea typeface="ＭＳ Ｐゴシック" charset="0"/>
              </a:rPr>
              <a:t>capacity development </a:t>
            </a:r>
          </a:p>
          <a:p>
            <a:pPr algn="ctr"/>
            <a:endParaRPr lang="en-US" dirty="0">
              <a:latin typeface="Verdana" charset="0"/>
              <a:ea typeface="ＭＳ Ｐゴシック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2164915"/>
            <a:ext cx="6172200" cy="790575"/>
          </a:xfrm>
        </p:spPr>
        <p:txBody>
          <a:bodyPr/>
          <a:lstStyle/>
          <a:p>
            <a:pPr marL="0" indent="1588" algn="ctr" eaLnBrk="1" hangingPunct="1"/>
            <a:r>
              <a:rPr lang="fr-BE" sz="3200" dirty="0" smtClean="0">
                <a:latin typeface="Verdana" charset="0"/>
                <a:ea typeface="ＭＳ Ｐゴシック" charset="0"/>
              </a:rPr>
              <a:t>Supporting change through </a:t>
            </a:r>
            <a:br>
              <a:rPr lang="fr-BE" sz="3200" dirty="0" smtClean="0">
                <a:latin typeface="Verdana" charset="0"/>
                <a:ea typeface="ＭＳ Ｐゴシック" charset="0"/>
              </a:rPr>
            </a:br>
            <a:r>
              <a:rPr lang="fr-BE" sz="3200" dirty="0" smtClean="0">
                <a:latin typeface="Verdana" charset="0"/>
                <a:ea typeface="ＭＳ Ｐゴシック" charset="0"/>
              </a:rPr>
              <a:t>Capacity Development</a:t>
            </a:r>
            <a:endParaRPr lang="en-GB" sz="36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60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95287" y="1339850"/>
            <a:ext cx="3226253" cy="565150"/>
          </a:xfrm>
        </p:spPr>
        <p:txBody>
          <a:bodyPr/>
          <a:lstStyle/>
          <a:p>
            <a:r>
              <a:rPr lang="en-US" sz="2400" dirty="0" smtClean="0">
                <a:latin typeface="Verdana" charset="0"/>
                <a:ea typeface="ＭＳ Ｐゴシック" charset="0"/>
              </a:rPr>
              <a:t>Message 2</a:t>
            </a:r>
            <a:endParaRPr lang="en-US" sz="2400" dirty="0">
              <a:latin typeface="Verdana" charset="0"/>
              <a:ea typeface="ＭＳ Ｐゴシック" charset="0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16388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GB" sz="2000" dirty="0">
                <a:latin typeface="Verdana" charset="0"/>
                <a:ea typeface="ＭＳ Ｐゴシック" charset="0"/>
              </a:rPr>
              <a:t>Avoid</a:t>
            </a:r>
            <a:r>
              <a:rPr lang="en-GB" sz="2000" b="1" dirty="0">
                <a:latin typeface="Verdana" charset="0"/>
                <a:ea typeface="ＭＳ Ｐゴシック" charset="0"/>
              </a:rPr>
              <a:t> over-specifying results </a:t>
            </a:r>
            <a:r>
              <a:rPr lang="en-GB" sz="2000" dirty="0">
                <a:latin typeface="Verdana" charset="0"/>
                <a:ea typeface="ＭＳ Ｐゴシック" charset="0"/>
              </a:rPr>
              <a:t>given </a:t>
            </a:r>
            <a:endParaRPr lang="en-GB" sz="2000" dirty="0" smtClean="0">
              <a:latin typeface="Verdana" charset="0"/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GB" sz="2000" dirty="0" smtClean="0">
                <a:latin typeface="Verdana" charset="0"/>
                <a:ea typeface="ＭＳ Ｐゴシック" charset="0"/>
              </a:rPr>
              <a:t>complexity</a:t>
            </a:r>
            <a:r>
              <a:rPr lang="en-GB" sz="2000" dirty="0">
                <a:latin typeface="Verdana" charset="0"/>
                <a:ea typeface="ＭＳ Ｐゴシック" charset="0"/>
              </a:rPr>
              <a:t>/uncertainty of many CD processes</a:t>
            </a:r>
          </a:p>
          <a:p>
            <a:pPr>
              <a:buFont typeface="Wingdings" charset="0"/>
              <a:buNone/>
            </a:pPr>
            <a:endParaRPr lang="en-GB" sz="1000" dirty="0">
              <a:latin typeface="Verdana" charset="0"/>
              <a:ea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Need to be able to bargain and re-</a:t>
            </a:r>
            <a:r>
              <a:rPr lang="en-GB" b="0" dirty="0" err="1">
                <a:latin typeface="Verdana" charset="0"/>
                <a:ea typeface="ＭＳ Ｐゴシック" charset="0"/>
              </a:rPr>
              <a:t>strategise</a:t>
            </a:r>
            <a:r>
              <a:rPr lang="en-GB" b="0" dirty="0">
                <a:latin typeface="Verdana" charset="0"/>
                <a:ea typeface="ＭＳ Ｐゴシック" charset="0"/>
              </a:rPr>
              <a:t> along the way….</a:t>
            </a:r>
          </a:p>
          <a:p>
            <a:pPr lvl="1">
              <a:buFontTx/>
              <a:buNone/>
            </a:pPr>
            <a:endParaRPr lang="en-GB" sz="1000" b="0" dirty="0">
              <a:latin typeface="Verdana" charset="0"/>
              <a:ea typeface="ＭＳ Ｐゴシック" charset="0"/>
            </a:endParaRPr>
          </a:p>
          <a:p>
            <a:pPr lvl="1"/>
            <a:r>
              <a:rPr lang="en-GB" b="0" dirty="0" smtClean="0">
                <a:latin typeface="Verdana" charset="0"/>
                <a:ea typeface="ＭＳ Ｐゴシック" charset="0"/>
              </a:rPr>
              <a:t>Changing </a:t>
            </a:r>
            <a:r>
              <a:rPr lang="en-GB" b="0" dirty="0">
                <a:latin typeface="Verdana" charset="0"/>
                <a:ea typeface="ＭＳ Ｐゴシック" charset="0"/>
              </a:rPr>
              <a:t>needs arise from lag between design &amp; implementation</a:t>
            </a:r>
            <a:endParaRPr lang="en-GB" sz="1000" b="0" dirty="0">
              <a:latin typeface="Verdana" charset="0"/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GB" sz="1000" b="0" dirty="0">
                <a:latin typeface="Verdana" charset="0"/>
                <a:ea typeface="ＭＳ Ｐゴシック" charset="0"/>
              </a:rPr>
              <a:t> </a:t>
            </a:r>
          </a:p>
          <a:p>
            <a:pPr lvl="1"/>
            <a:r>
              <a:rPr lang="en-GB" b="0" dirty="0" smtClean="0">
                <a:latin typeface="Verdana" charset="0"/>
                <a:ea typeface="ＭＳ Ｐゴシック" charset="0"/>
              </a:rPr>
              <a:t>Imperfect </a:t>
            </a:r>
            <a:r>
              <a:rPr lang="en-GB" b="0" dirty="0">
                <a:latin typeface="Verdana" charset="0"/>
                <a:ea typeface="ＭＳ Ｐゴシック" charset="0"/>
              </a:rPr>
              <a:t>knowledge when </a:t>
            </a:r>
            <a:r>
              <a:rPr lang="en-GB" b="0" dirty="0" smtClean="0">
                <a:latin typeface="Verdana" charset="0"/>
                <a:ea typeface="ＭＳ Ｐゴシック" charset="0"/>
              </a:rPr>
              <a:t>entering </a:t>
            </a:r>
            <a:r>
              <a:rPr lang="en-GB" b="0" dirty="0">
                <a:latin typeface="Verdana" charset="0"/>
                <a:ea typeface="ＭＳ Ｐゴシック" charset="0"/>
              </a:rPr>
              <a:t>the process</a:t>
            </a:r>
          </a:p>
          <a:p>
            <a:pPr lvl="1">
              <a:buFontTx/>
              <a:buNone/>
            </a:pPr>
            <a:endParaRPr lang="en-GB" sz="1000" b="0" dirty="0">
              <a:latin typeface="Verdana" charset="0"/>
              <a:ea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Be clear on what you want to achieve, leave space to determine how you get </a:t>
            </a:r>
            <a:r>
              <a:rPr lang="en-GB" b="0" dirty="0" smtClean="0">
                <a:latin typeface="Verdana" charset="0"/>
                <a:ea typeface="ＭＳ Ｐゴシック" charset="0"/>
              </a:rPr>
              <a:t>there (programme estimates?)</a:t>
            </a:r>
            <a:endParaRPr lang="en-GB" b="0" dirty="0">
              <a:latin typeface="Verdana" charset="0"/>
              <a:ea typeface="ＭＳ Ｐゴシック" charset="0"/>
            </a:endParaRPr>
          </a:p>
          <a:p>
            <a:endParaRPr lang="en-US" dirty="0">
              <a:latin typeface="Verdana" charset="0"/>
              <a:ea typeface="ＭＳ Ｐゴシック" charset="0"/>
            </a:endParaRPr>
          </a:p>
        </p:txBody>
      </p:sp>
      <p:pic>
        <p:nvPicPr>
          <p:cNvPr id="4" name="Picture 3" descr="Message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485" l="459" r="9862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280" y="1095947"/>
            <a:ext cx="1293585" cy="137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ct val="0"/>
              </a:spcBef>
              <a:spcAft>
                <a:spcPct val="0"/>
              </a:spcAft>
            </a:pPr>
            <a:fld id="{2A59E25F-73DD-B84C-96A2-29DA18EBADA2}" type="slidenum">
              <a:rPr lang="en-GB" sz="1000" smtClean="0">
                <a:solidFill>
                  <a:srgbClr val="00A6C8"/>
                </a:solidFill>
              </a:rPr>
              <a:pPr algn="r"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sz="1000" smtClean="0">
              <a:solidFill>
                <a:srgbClr val="00A6C8"/>
              </a:solidFill>
            </a:endParaRPr>
          </a:p>
        </p:txBody>
      </p:sp>
      <p:sp>
        <p:nvSpPr>
          <p:cNvPr id="36867" name="Title 1"/>
          <p:cNvSpPr>
            <a:spLocks noGrp="1"/>
          </p:cNvSpPr>
          <p:nvPr>
            <p:ph type="title" idx="4294967295"/>
          </p:nvPr>
        </p:nvSpPr>
        <p:spPr>
          <a:xfrm>
            <a:off x="0" y="1143000"/>
            <a:ext cx="8991600" cy="914400"/>
          </a:xfrm>
        </p:spPr>
        <p:txBody>
          <a:bodyPr/>
          <a:lstStyle/>
          <a:p>
            <a:r>
              <a:rPr lang="en-US" sz="2400" i="1">
                <a:latin typeface="Verdana" charset="0"/>
                <a:ea typeface="ＭＳ Ｐゴシック" charset="0"/>
              </a:rPr>
              <a:t>Guiding questions for formulating </a:t>
            </a:r>
            <a:r>
              <a:rPr lang="en-GB" sz="2400" i="1">
                <a:latin typeface="Verdana" charset="0"/>
                <a:ea typeface="ＭＳ Ｐゴシック" charset="0"/>
              </a:rPr>
              <a:t>capacity results</a:t>
            </a:r>
          </a:p>
        </p:txBody>
      </p:sp>
      <p:sp>
        <p:nvSpPr>
          <p:cNvPr id="28676" name="Content Placeholder 2"/>
          <p:cNvSpPr>
            <a:spLocks noGrp="1"/>
          </p:cNvSpPr>
          <p:nvPr>
            <p:ph idx="4294967295"/>
          </p:nvPr>
        </p:nvSpPr>
        <p:spPr>
          <a:xfrm>
            <a:off x="-6570" y="2209800"/>
            <a:ext cx="8915400" cy="4316413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endParaRPr lang="en-GB" sz="1000" i="0" dirty="0">
              <a:latin typeface="Verdana" charset="0"/>
              <a:ea typeface="ＭＳ Ｐゴシック" charset="0"/>
            </a:endParaRPr>
          </a:p>
          <a:p>
            <a:pPr lvl="1">
              <a:spcBef>
                <a:spcPct val="0"/>
              </a:spcBef>
            </a:pP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Who or what </a:t>
            </a:r>
            <a:r>
              <a:rPr lang="en-GB" b="0" dirty="0">
                <a:latin typeface="Verdana" charset="0"/>
                <a:ea typeface="ＭＳ Ｐゴシック" charset="0"/>
              </a:rPr>
              <a:t>(organisation, target group, sector, etc.) needs capacity?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GB" b="0" dirty="0">
                <a:latin typeface="Verdana" charset="0"/>
                <a:ea typeface="ＭＳ Ｐゴシック" charset="0"/>
              </a:rPr>
              <a:t>  </a:t>
            </a:r>
          </a:p>
          <a:p>
            <a:pPr lvl="1">
              <a:spcBef>
                <a:spcPct val="0"/>
              </a:spcBef>
            </a:pP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Why</a:t>
            </a:r>
            <a:r>
              <a:rPr lang="en-GB" b="0" dirty="0">
                <a:latin typeface="Verdana" charset="0"/>
                <a:ea typeface="ＭＳ Ｐゴシック" charset="0"/>
              </a:rPr>
              <a:t> is the capacity needed – for what purpose?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GB" b="0" dirty="0">
                <a:latin typeface="Verdana" charset="0"/>
                <a:ea typeface="ＭＳ Ｐゴシック" charset="0"/>
              </a:rPr>
              <a:t> </a:t>
            </a:r>
          </a:p>
          <a:p>
            <a:pPr lvl="1">
              <a:spcBef>
                <a:spcPct val="0"/>
              </a:spcBef>
            </a:pP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What type </a:t>
            </a:r>
            <a:r>
              <a:rPr lang="en-GB" b="0" dirty="0">
                <a:latin typeface="Verdana" charset="0"/>
                <a:ea typeface="ＭＳ Ｐゴシック" charset="0"/>
              </a:rPr>
              <a:t>of capacity is needed in order to achieve the purpose?</a:t>
            </a:r>
          </a:p>
          <a:p>
            <a:pPr lvl="1">
              <a:spcBef>
                <a:spcPct val="0"/>
              </a:spcBef>
            </a:pPr>
            <a:endParaRPr lang="en-GB" b="0" dirty="0">
              <a:latin typeface="Verdana" charset="0"/>
              <a:ea typeface="ＭＳ Ｐゴシック" charset="0"/>
            </a:endParaRPr>
          </a:p>
          <a:p>
            <a:pPr marL="457200" lvl="1" indent="0">
              <a:spcBef>
                <a:spcPct val="0"/>
              </a:spcBef>
              <a:buNone/>
            </a:pPr>
            <a:r>
              <a:rPr lang="en-GB" dirty="0">
                <a:latin typeface="Verdana" charset="0"/>
                <a:ea typeface="ＭＳ Ｐゴシック" charset="0"/>
              </a:rPr>
              <a:t>Context and Capacity Assessment </a:t>
            </a:r>
            <a:r>
              <a:rPr lang="en-GB" dirty="0" smtClean="0">
                <a:latin typeface="Verdana" charset="0"/>
                <a:ea typeface="ＭＳ Ｐゴシック" charset="0"/>
              </a:rPr>
              <a:t>(QC1) </a:t>
            </a:r>
            <a:r>
              <a:rPr lang="en-GB" b="0" dirty="0">
                <a:latin typeface="Verdana" charset="0"/>
                <a:ea typeface="ＭＳ Ｐゴシック" charset="0"/>
              </a:rPr>
              <a:t>= key sources of information in formulating capacity results</a:t>
            </a:r>
          </a:p>
          <a:p>
            <a:pPr marL="457200" lvl="1" indent="0">
              <a:spcBef>
                <a:spcPct val="0"/>
              </a:spcBef>
              <a:buNone/>
            </a:pPr>
            <a:endParaRPr lang="en-GB" sz="1000" dirty="0" smtClean="0">
              <a:latin typeface="Verdana" charset="0"/>
              <a:ea typeface="ＭＳ Ｐゴシック" charset="0"/>
            </a:endParaRPr>
          </a:p>
          <a:p>
            <a:pPr marL="457200" lvl="1" indent="0">
              <a:spcBef>
                <a:spcPct val="0"/>
              </a:spcBef>
              <a:buNone/>
            </a:pPr>
            <a:r>
              <a:rPr lang="en-GB" dirty="0" smtClean="0">
                <a:latin typeface="Verdana" charset="0"/>
                <a:ea typeface="ＭＳ Ｐゴシック" charset="0"/>
              </a:rPr>
              <a:t>Quality </a:t>
            </a:r>
            <a:r>
              <a:rPr lang="en-GB" dirty="0">
                <a:latin typeface="Verdana" charset="0"/>
                <a:ea typeface="ＭＳ Ｐゴシック" charset="0"/>
              </a:rPr>
              <a:t>of </a:t>
            </a:r>
            <a:r>
              <a:rPr lang="en-GB" dirty="0" smtClean="0">
                <a:latin typeface="Verdana" charset="0"/>
                <a:ea typeface="ＭＳ Ｐゴシック" charset="0"/>
              </a:rPr>
              <a:t>dialogue, </a:t>
            </a:r>
            <a:r>
              <a:rPr lang="en-GB" dirty="0">
                <a:latin typeface="Verdana" charset="0"/>
                <a:ea typeface="ＭＳ Ｐゴシック" charset="0"/>
              </a:rPr>
              <a:t>level of ownership </a:t>
            </a:r>
            <a:r>
              <a:rPr lang="en-GB" dirty="0" smtClean="0">
                <a:latin typeface="Verdana" charset="0"/>
                <a:ea typeface="ＭＳ Ｐゴシック" charset="0"/>
              </a:rPr>
              <a:t>(QC2) </a:t>
            </a:r>
            <a:r>
              <a:rPr lang="en-GB" b="0" dirty="0" smtClean="0">
                <a:latin typeface="Verdana" charset="0"/>
                <a:ea typeface="ＭＳ Ｐゴシック" charset="0"/>
              </a:rPr>
              <a:t>and </a:t>
            </a:r>
            <a:r>
              <a:rPr lang="en-GB" b="0" dirty="0">
                <a:latin typeface="Verdana" charset="0"/>
                <a:ea typeface="ＭＳ Ｐゴシック" charset="0"/>
              </a:rPr>
              <a:t>change readiness will influence what can be realistically achieved</a:t>
            </a:r>
          </a:p>
          <a:p>
            <a:pPr lvl="1">
              <a:spcBef>
                <a:spcPct val="0"/>
              </a:spcBef>
            </a:pPr>
            <a:endParaRPr lang="en-GB" sz="2400" b="0" dirty="0">
              <a:latin typeface="Verdana" charset="0"/>
              <a:ea typeface="ＭＳ Ｐゴシック" charset="0"/>
            </a:endParaRPr>
          </a:p>
          <a:p>
            <a:pPr lvl="1">
              <a:spcBef>
                <a:spcPct val="0"/>
              </a:spcBef>
            </a:pPr>
            <a:endParaRPr lang="en-GB" sz="2400" b="0" dirty="0">
              <a:latin typeface="Verdana" charset="0"/>
              <a:ea typeface="ＭＳ Ｐゴシック" charset="0"/>
            </a:endParaRPr>
          </a:p>
          <a:p>
            <a:pPr lvl="1">
              <a:spcBef>
                <a:spcPct val="0"/>
              </a:spcBef>
            </a:pPr>
            <a:endParaRPr lang="en-GB" sz="2400" b="0" dirty="0">
              <a:latin typeface="Verdana" charset="0"/>
              <a:ea typeface="ＭＳ Ｐゴシック" charset="0"/>
            </a:endParaRPr>
          </a:p>
          <a:p>
            <a:pPr lvl="1">
              <a:spcBef>
                <a:spcPct val="0"/>
              </a:spcBef>
            </a:pPr>
            <a:endParaRPr lang="en-GB" sz="2800" b="0" dirty="0">
              <a:latin typeface="Verdana" charset="0"/>
              <a:ea typeface="ＭＳ Ｐゴシック" charset="0"/>
            </a:endParaRPr>
          </a:p>
          <a:p>
            <a:pPr lvl="1">
              <a:spcBef>
                <a:spcPct val="0"/>
              </a:spcBef>
            </a:pPr>
            <a:endParaRPr lang="en-GB" sz="2800" b="0" dirty="0">
              <a:latin typeface="Verdana" charset="0"/>
              <a:ea typeface="ＭＳ Ｐゴシック" charset="0"/>
            </a:endParaRPr>
          </a:p>
          <a:p>
            <a:pPr marL="0" indent="0">
              <a:spcBef>
                <a:spcPct val="0"/>
              </a:spcBef>
              <a:buFont typeface="Times" charset="0"/>
              <a:buNone/>
            </a:pPr>
            <a:r>
              <a:rPr lang="en-GB" sz="2000" i="0" dirty="0">
                <a:latin typeface="Verdana" charset="0"/>
                <a:ea typeface="ＭＳ Ｐゴシック" charset="0"/>
              </a:rPr>
              <a:t> </a:t>
            </a:r>
          </a:p>
          <a:p>
            <a:pPr marL="0" indent="0"/>
            <a:endParaRPr lang="en-GB" sz="32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92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793750"/>
          </a:xfrm>
        </p:spPr>
        <p:txBody>
          <a:bodyPr/>
          <a:lstStyle/>
          <a:p>
            <a:r>
              <a:rPr lang="en-US" i="1">
                <a:latin typeface="Verdana" charset="0"/>
                <a:ea typeface="ＭＳ Ｐゴシック" charset="0"/>
              </a:rPr>
              <a:t>Remember….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b="0" dirty="0">
                <a:latin typeface="Verdana" charset="0"/>
                <a:ea typeface="ＭＳ Ｐゴシック" charset="0"/>
                <a:cs typeface="ＭＳ Ｐゴシック" charset="0"/>
              </a:rPr>
              <a:t>This is</a:t>
            </a:r>
            <a:r>
              <a:rPr lang="en-US" sz="2400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 not </a:t>
            </a:r>
            <a:r>
              <a:rPr lang="en-US" sz="2400" b="0" dirty="0">
                <a:latin typeface="Verdana" charset="0"/>
                <a:ea typeface="ＭＳ Ｐゴシック" charset="0"/>
                <a:cs typeface="ＭＳ Ｐゴシック" charset="0"/>
              </a:rPr>
              <a:t>about specifying outputs of external assistance</a:t>
            </a:r>
          </a:p>
          <a:p>
            <a:pPr lvl="1">
              <a:buFontTx/>
              <a:buNone/>
            </a:pPr>
            <a:r>
              <a:rPr lang="en-US" sz="2400" b="0" dirty="0">
                <a:latin typeface="Verdana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/>
            <a:r>
              <a:rPr lang="en-US" sz="2400" b="0" dirty="0" smtClean="0">
                <a:latin typeface="Verdan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400" b="0" dirty="0">
                <a:latin typeface="Verdana" charset="0"/>
                <a:ea typeface="ＭＳ Ｐゴシック" charset="0"/>
                <a:cs typeface="ＭＳ Ｐゴシック" charset="0"/>
              </a:rPr>
              <a:t>results chain firmly belongs to the </a:t>
            </a:r>
            <a:r>
              <a:rPr lang="en-US" sz="2400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host</a:t>
            </a:r>
            <a:r>
              <a:rPr lang="en-US" sz="2400" b="0" dirty="0">
                <a:latin typeface="Verdana" charset="0"/>
                <a:ea typeface="ＭＳ Ｐゴシック" charset="0"/>
                <a:cs typeface="ＭＳ Ｐゴシック" charset="0"/>
              </a:rPr>
              <a:t> sector/ </a:t>
            </a:r>
            <a:r>
              <a:rPr lang="en-US" sz="2400" b="0" dirty="0" smtClean="0">
                <a:latin typeface="Verdana" charset="0"/>
                <a:ea typeface="ＭＳ Ｐゴシック" charset="0"/>
                <a:cs typeface="ＭＳ Ｐゴシック" charset="0"/>
              </a:rPr>
              <a:t>agency (‘country results framework’)</a:t>
            </a:r>
            <a:endParaRPr lang="en-US" sz="24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buFontTx/>
              <a:buNone/>
            </a:pPr>
            <a:endParaRPr lang="en-US" sz="24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400" b="0" dirty="0">
                <a:latin typeface="Verdana" charset="0"/>
                <a:ea typeface="ＭＳ Ｐゴシック" charset="0"/>
                <a:cs typeface="ＭＳ Ｐゴシック" charset="0"/>
              </a:rPr>
              <a:t>The role of external assistance comes </a:t>
            </a:r>
            <a:r>
              <a:rPr lang="en-US" sz="2400" b="0" dirty="0" smtClean="0">
                <a:latin typeface="Verdana" charset="0"/>
                <a:ea typeface="ＭＳ Ｐゴシック" charset="0"/>
                <a:cs typeface="ＭＳ Ｐゴシック" charset="0"/>
              </a:rPr>
              <a:t>later</a:t>
            </a:r>
            <a:endParaRPr lang="en-US" sz="2400" b="0" dirty="0"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Picture 1" descr="Lightni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429" y="995590"/>
            <a:ext cx="1614714" cy="1493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99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Exercise:</a:t>
            </a:r>
            <a:br>
              <a:rPr lang="en-US" sz="32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2276475"/>
            <a:ext cx="8504403" cy="3920708"/>
          </a:xfrm>
        </p:spPr>
        <p:txBody>
          <a:bodyPr/>
          <a:lstStyle/>
          <a:p>
            <a:pPr marL="0" indent="0">
              <a:buNone/>
            </a:pPr>
            <a:r>
              <a:rPr lang="en-US" sz="2800" i="0" dirty="0" smtClean="0"/>
              <a:t>Make the partner country </a:t>
            </a:r>
            <a:r>
              <a:rPr lang="en-US" sz="2800" i="0" dirty="0" smtClean="0">
                <a:solidFill>
                  <a:srgbClr val="FF0000"/>
                </a:solidFill>
              </a:rPr>
              <a:t>CD results chain</a:t>
            </a:r>
          </a:p>
          <a:p>
            <a:pPr marL="0" indent="0">
              <a:buNone/>
            </a:pPr>
            <a:r>
              <a:rPr lang="en-US" sz="2800" i="0" dirty="0" smtClean="0"/>
              <a:t>(what are the changes in capacity aimed for):</a:t>
            </a:r>
          </a:p>
          <a:p>
            <a:pPr marL="0" indent="0">
              <a:buNone/>
            </a:pPr>
            <a:endParaRPr lang="en-US" i="0" dirty="0" smtClean="0"/>
          </a:p>
          <a:p>
            <a:pPr>
              <a:buClrTx/>
            </a:pPr>
            <a:r>
              <a:rPr lang="en-US" sz="1600" i="0" dirty="0" smtClean="0"/>
              <a:t>CD outcome</a:t>
            </a:r>
          </a:p>
          <a:p>
            <a:pPr>
              <a:buClrTx/>
            </a:pPr>
            <a:r>
              <a:rPr lang="en-US" i="0" dirty="0" smtClean="0"/>
              <a:t>CD output(s)</a:t>
            </a:r>
          </a:p>
          <a:p>
            <a:pPr>
              <a:buClrTx/>
            </a:pPr>
            <a:r>
              <a:rPr lang="en-US" i="0" dirty="0" err="1" smtClean="0"/>
              <a:t>Organisational</a:t>
            </a:r>
            <a:r>
              <a:rPr lang="en-US" i="0" dirty="0" smtClean="0"/>
              <a:t>/Sector Capacity changes</a:t>
            </a:r>
          </a:p>
          <a:p>
            <a:pPr>
              <a:buClrTx/>
            </a:pPr>
            <a:r>
              <a:rPr lang="en-US" i="0" dirty="0" smtClean="0"/>
              <a:t>CD process</a:t>
            </a:r>
          </a:p>
          <a:p>
            <a:pPr>
              <a:buClrTx/>
            </a:pPr>
            <a:r>
              <a:rPr lang="en-US" sz="1600" i="0" dirty="0" smtClean="0"/>
              <a:t>CD inputs</a:t>
            </a:r>
            <a:endParaRPr lang="en-US" sz="1600" i="0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8091385" y="3496515"/>
            <a:ext cx="22144" cy="2590524"/>
          </a:xfrm>
          <a:prstGeom prst="straightConnector1">
            <a:avLst/>
          </a:prstGeom>
          <a:noFill/>
          <a:ln w="101600" cap="flat" cmpd="sng" algn="ctr">
            <a:solidFill>
              <a:srgbClr val="9C9CDF"/>
            </a:solidFill>
            <a:prstDash val="sys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9326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ounded Rectangle 2"/>
          <p:cNvSpPr>
            <a:spLocks noChangeArrowheads="1"/>
          </p:cNvSpPr>
          <p:nvPr/>
        </p:nvSpPr>
        <p:spPr bwMode="auto">
          <a:xfrm>
            <a:off x="3484904" y="2576560"/>
            <a:ext cx="4709772" cy="822325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                  CD DEVELOPMENT OBJ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                    Increased use of services  </a:t>
            </a:r>
          </a:p>
        </p:txBody>
      </p:sp>
      <p:sp>
        <p:nvSpPr>
          <p:cNvPr id="24579" name="Rounded Rectangle 3"/>
          <p:cNvSpPr>
            <a:spLocks noChangeArrowheads="1"/>
          </p:cNvSpPr>
          <p:nvPr/>
        </p:nvSpPr>
        <p:spPr bwMode="auto">
          <a:xfrm>
            <a:off x="3484904" y="3490960"/>
            <a:ext cx="4679609" cy="822325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             CD IMMEDIATE OBJ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              (capacity for what)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           Performance improved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Rounded Rectangle 4"/>
          <p:cNvSpPr>
            <a:spLocks noChangeArrowheads="1"/>
          </p:cNvSpPr>
          <p:nvPr/>
        </p:nvSpPr>
        <p:spPr bwMode="auto">
          <a:xfrm>
            <a:off x="3484904" y="4405360"/>
            <a:ext cx="4668496" cy="822325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                     ORGANISATIONAL CAPACITY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                  Knowledge, systems, rules,                     	structure, </a:t>
            </a:r>
            <a:r>
              <a:rPr lang="en-US" sz="1400" dirty="0" err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1400" dirty="0" err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etc</a:t>
            </a:r>
            <a:endParaRPr lang="en-US" sz="1400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1" name="Rounded Rectangle 5"/>
          <p:cNvSpPr>
            <a:spLocks noChangeArrowheads="1"/>
          </p:cNvSpPr>
          <p:nvPr/>
        </p:nvSpPr>
        <p:spPr bwMode="auto">
          <a:xfrm>
            <a:off x="5181600" y="1143000"/>
            <a:ext cx="2971800" cy="609600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CD PROCESS</a:t>
            </a:r>
          </a:p>
        </p:txBody>
      </p:sp>
      <p:sp>
        <p:nvSpPr>
          <p:cNvPr id="24582" name="Rounded Rectangle 6"/>
          <p:cNvSpPr>
            <a:spLocks noChangeArrowheads="1"/>
          </p:cNvSpPr>
          <p:nvPr/>
        </p:nvSpPr>
        <p:spPr bwMode="auto">
          <a:xfrm>
            <a:off x="3484904" y="5319760"/>
            <a:ext cx="4668496" cy="685800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CD ACTIVITIES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Courses, mentorship, advice, twinning, exchange, etc.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3" name="Rounded Rectangle 7"/>
          <p:cNvSpPr>
            <a:spLocks noChangeArrowheads="1"/>
          </p:cNvSpPr>
          <p:nvPr/>
        </p:nvSpPr>
        <p:spPr bwMode="auto">
          <a:xfrm>
            <a:off x="3484904" y="6081760"/>
            <a:ext cx="4668496" cy="669925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CD INPUTS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funds/contracts, trainers, TA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4" name="Rounded Rectangle 8"/>
          <p:cNvSpPr>
            <a:spLocks noChangeArrowheads="1"/>
          </p:cNvSpPr>
          <p:nvPr/>
        </p:nvSpPr>
        <p:spPr bwMode="auto">
          <a:xfrm>
            <a:off x="990600" y="1143000"/>
            <a:ext cx="2743200" cy="609600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PARTNER ORGANISATION/ SECTOR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RESULTS CHAIN</a:t>
            </a:r>
          </a:p>
        </p:txBody>
      </p:sp>
      <p:sp>
        <p:nvSpPr>
          <p:cNvPr id="24585" name="Rounded Rectangle 9"/>
          <p:cNvSpPr>
            <a:spLocks noChangeArrowheads="1"/>
          </p:cNvSpPr>
          <p:nvPr/>
        </p:nvSpPr>
        <p:spPr bwMode="auto">
          <a:xfrm>
            <a:off x="990600" y="2590800"/>
            <a:ext cx="2743200" cy="822325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OUTCOME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Use of products and services by clients/public</a:t>
            </a:r>
          </a:p>
        </p:txBody>
      </p:sp>
      <p:sp>
        <p:nvSpPr>
          <p:cNvPr id="24586" name="Rounded Rectangle 10"/>
          <p:cNvSpPr>
            <a:spLocks noChangeArrowheads="1"/>
          </p:cNvSpPr>
          <p:nvPr/>
        </p:nvSpPr>
        <p:spPr bwMode="auto">
          <a:xfrm>
            <a:off x="990600" y="1828800"/>
            <a:ext cx="2743200" cy="685800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IMPACT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Improved development result </a:t>
            </a:r>
            <a:r>
              <a:rPr lang="en-US" sz="1400" dirty="0" err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eg</a:t>
            </a: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: better health</a:t>
            </a:r>
          </a:p>
        </p:txBody>
      </p:sp>
      <p:sp>
        <p:nvSpPr>
          <p:cNvPr id="24587" name="Rounded Rectangle 11"/>
          <p:cNvSpPr>
            <a:spLocks noChangeArrowheads="1"/>
          </p:cNvSpPr>
          <p:nvPr/>
        </p:nvSpPr>
        <p:spPr bwMode="auto">
          <a:xfrm>
            <a:off x="990600" y="3505200"/>
            <a:ext cx="2743200" cy="822325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OUTPUTS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Improved products and service</a:t>
            </a:r>
            <a:r>
              <a:rPr lang="en-US" sz="14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s</a:t>
            </a:r>
          </a:p>
        </p:txBody>
      </p:sp>
      <p:sp>
        <p:nvSpPr>
          <p:cNvPr id="24588" name="Rounded Rectangle 12"/>
          <p:cNvSpPr>
            <a:spLocks noChangeArrowheads="1"/>
          </p:cNvSpPr>
          <p:nvPr/>
        </p:nvSpPr>
        <p:spPr bwMode="auto">
          <a:xfrm>
            <a:off x="990600" y="4419600"/>
            <a:ext cx="2743200" cy="822325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CAPACITY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EG: PFM, leadership, logistics, technical</a:t>
            </a:r>
          </a:p>
        </p:txBody>
      </p:sp>
      <p:sp>
        <p:nvSpPr>
          <p:cNvPr id="24589" name="Rounded Rectangle 13"/>
          <p:cNvSpPr>
            <a:spLocks noChangeArrowheads="1"/>
          </p:cNvSpPr>
          <p:nvPr/>
        </p:nvSpPr>
        <p:spPr bwMode="auto">
          <a:xfrm>
            <a:off x="990600" y="5334000"/>
            <a:ext cx="2743200" cy="685800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INPUTS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Budget &amp; Staff</a:t>
            </a:r>
          </a:p>
        </p:txBody>
      </p:sp>
      <p:sp>
        <p:nvSpPr>
          <p:cNvPr id="24590" name="Left Arrow 14"/>
          <p:cNvSpPr>
            <a:spLocks noChangeArrowheads="1"/>
          </p:cNvSpPr>
          <p:nvPr/>
        </p:nvSpPr>
        <p:spPr bwMode="auto">
          <a:xfrm>
            <a:off x="3962400" y="2590800"/>
            <a:ext cx="1050925" cy="822325"/>
          </a:xfrm>
          <a:prstGeom prst="leftArrow">
            <a:avLst>
              <a:gd name="adj1" fmla="val 50000"/>
              <a:gd name="adj2" fmla="val 50007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1" name="Left Arrow 15"/>
          <p:cNvSpPr>
            <a:spLocks noChangeArrowheads="1"/>
          </p:cNvSpPr>
          <p:nvPr/>
        </p:nvSpPr>
        <p:spPr bwMode="auto">
          <a:xfrm>
            <a:off x="3962400" y="3505200"/>
            <a:ext cx="1050925" cy="822325"/>
          </a:xfrm>
          <a:prstGeom prst="leftArrow">
            <a:avLst>
              <a:gd name="adj1" fmla="val 50000"/>
              <a:gd name="adj2" fmla="val 50007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2" name="Left Arrow 16"/>
          <p:cNvSpPr>
            <a:spLocks noChangeArrowheads="1"/>
          </p:cNvSpPr>
          <p:nvPr/>
        </p:nvSpPr>
        <p:spPr bwMode="auto">
          <a:xfrm>
            <a:off x="3962400" y="4495800"/>
            <a:ext cx="1050925" cy="822325"/>
          </a:xfrm>
          <a:prstGeom prst="leftArrow">
            <a:avLst>
              <a:gd name="adj1" fmla="val 50000"/>
              <a:gd name="adj2" fmla="val 50007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3" name="Curved Right Arrow 18"/>
          <p:cNvSpPr>
            <a:spLocks noChangeArrowheads="1"/>
          </p:cNvSpPr>
          <p:nvPr/>
        </p:nvSpPr>
        <p:spPr bwMode="auto">
          <a:xfrm rot="10800000">
            <a:off x="8153400" y="4800600"/>
            <a:ext cx="822325" cy="669925"/>
          </a:xfrm>
          <a:prstGeom prst="curvedRightArrow">
            <a:avLst>
              <a:gd name="adj1" fmla="val 25000"/>
              <a:gd name="adj2" fmla="val 50000"/>
              <a:gd name="adj3" fmla="val 250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4" name="Curved Right Arrow 19"/>
          <p:cNvSpPr>
            <a:spLocks noChangeArrowheads="1"/>
          </p:cNvSpPr>
          <p:nvPr/>
        </p:nvSpPr>
        <p:spPr bwMode="auto">
          <a:xfrm rot="10800000">
            <a:off x="8153400" y="3886200"/>
            <a:ext cx="822325" cy="669925"/>
          </a:xfrm>
          <a:prstGeom prst="curvedRightArrow">
            <a:avLst>
              <a:gd name="adj1" fmla="val 25000"/>
              <a:gd name="adj2" fmla="val 50000"/>
              <a:gd name="adj3" fmla="val 250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5" name="Curved Right Arrow 20"/>
          <p:cNvSpPr>
            <a:spLocks noChangeArrowheads="1"/>
          </p:cNvSpPr>
          <p:nvPr/>
        </p:nvSpPr>
        <p:spPr bwMode="auto">
          <a:xfrm rot="10800000">
            <a:off x="8153400" y="2971800"/>
            <a:ext cx="822325" cy="669925"/>
          </a:xfrm>
          <a:prstGeom prst="curvedRightArrow">
            <a:avLst>
              <a:gd name="adj1" fmla="val 25000"/>
              <a:gd name="adj2" fmla="val 50000"/>
              <a:gd name="adj3" fmla="val 250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6" name="Curved Right Arrow 22"/>
          <p:cNvSpPr>
            <a:spLocks noChangeArrowheads="1"/>
          </p:cNvSpPr>
          <p:nvPr/>
        </p:nvSpPr>
        <p:spPr bwMode="auto">
          <a:xfrm>
            <a:off x="8610600" y="6172200"/>
            <a:ext cx="731838" cy="1216025"/>
          </a:xfrm>
          <a:prstGeom prst="curvedRightArrow">
            <a:avLst>
              <a:gd name="adj1" fmla="val 24986"/>
              <a:gd name="adj2" fmla="val 49971"/>
              <a:gd name="adj3" fmla="val 25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7" name="Curved Right Arrow 23"/>
          <p:cNvSpPr>
            <a:spLocks noChangeArrowheads="1"/>
          </p:cNvSpPr>
          <p:nvPr/>
        </p:nvSpPr>
        <p:spPr bwMode="auto">
          <a:xfrm rot="10800000">
            <a:off x="8153400" y="5715000"/>
            <a:ext cx="822325" cy="669925"/>
          </a:xfrm>
          <a:prstGeom prst="curvedRightArrow">
            <a:avLst>
              <a:gd name="adj1" fmla="val 25000"/>
              <a:gd name="adj2" fmla="val 50000"/>
              <a:gd name="adj3" fmla="val 250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8" name="Curved Left Arrow 25"/>
          <p:cNvSpPr>
            <a:spLocks noChangeArrowheads="1"/>
          </p:cNvSpPr>
          <p:nvPr/>
        </p:nvSpPr>
        <p:spPr bwMode="auto">
          <a:xfrm rot="10800000">
            <a:off x="228600" y="3886200"/>
            <a:ext cx="731838" cy="838200"/>
          </a:xfrm>
          <a:prstGeom prst="curvedLeftArrow">
            <a:avLst>
              <a:gd name="adj1" fmla="val 24991"/>
              <a:gd name="adj2" fmla="val 49976"/>
              <a:gd name="adj3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9" name="Curved Left Arrow 27"/>
          <p:cNvSpPr>
            <a:spLocks noChangeArrowheads="1"/>
          </p:cNvSpPr>
          <p:nvPr/>
        </p:nvSpPr>
        <p:spPr bwMode="auto">
          <a:xfrm rot="10800000">
            <a:off x="228600" y="4876800"/>
            <a:ext cx="731838" cy="838200"/>
          </a:xfrm>
          <a:prstGeom prst="curvedLeftArrow">
            <a:avLst>
              <a:gd name="adj1" fmla="val 24991"/>
              <a:gd name="adj2" fmla="val 49976"/>
              <a:gd name="adj3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600" name="Curved Left Arrow 28"/>
          <p:cNvSpPr>
            <a:spLocks noChangeArrowheads="1"/>
          </p:cNvSpPr>
          <p:nvPr/>
        </p:nvSpPr>
        <p:spPr bwMode="auto">
          <a:xfrm rot="10800000">
            <a:off x="228600" y="2895600"/>
            <a:ext cx="731838" cy="762000"/>
          </a:xfrm>
          <a:prstGeom prst="curvedLeftArrow">
            <a:avLst>
              <a:gd name="adj1" fmla="val 24989"/>
              <a:gd name="adj2" fmla="val 49978"/>
              <a:gd name="adj3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601" name="Curved Left Arrow 29"/>
          <p:cNvSpPr>
            <a:spLocks noChangeArrowheads="1"/>
          </p:cNvSpPr>
          <p:nvPr/>
        </p:nvSpPr>
        <p:spPr bwMode="auto">
          <a:xfrm rot="10800000">
            <a:off x="228600" y="1981200"/>
            <a:ext cx="731838" cy="762000"/>
          </a:xfrm>
          <a:prstGeom prst="curvedLeftArrow">
            <a:avLst>
              <a:gd name="adj1" fmla="val 24989"/>
              <a:gd name="adj2" fmla="val 49978"/>
              <a:gd name="adj3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9965" y="170382"/>
            <a:ext cx="514839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2400" dirty="0" smtClean="0">
                <a:solidFill>
                  <a:srgbClr val="3366FF"/>
                </a:solidFill>
                <a:latin typeface="Calibri"/>
              </a:rPr>
              <a:t>Programme with a CD component </a:t>
            </a:r>
            <a:r>
              <a:rPr lang="en-GB" sz="2400" dirty="0" smtClean="0">
                <a:solidFill>
                  <a:srgbClr val="FF0000"/>
                </a:solidFill>
                <a:latin typeface="Calibri"/>
              </a:rPr>
              <a:t>or:</a:t>
            </a:r>
          </a:p>
          <a:p>
            <a:pPr algn="ctr">
              <a:spcAft>
                <a:spcPts val="600"/>
              </a:spcAft>
            </a:pPr>
            <a:r>
              <a:rPr lang="en-GB" sz="2400" dirty="0" smtClean="0">
                <a:solidFill>
                  <a:srgbClr val="3366FF"/>
                </a:solidFill>
                <a:latin typeface="Calibri"/>
              </a:rPr>
              <a:t>Programme = Capacity Development</a:t>
            </a:r>
            <a:endParaRPr lang="en-GB" sz="2400" dirty="0">
              <a:solidFill>
                <a:srgbClr val="3366FF"/>
              </a:solidFill>
              <a:latin typeface="Calibri"/>
            </a:endParaRPr>
          </a:p>
        </p:txBody>
      </p:sp>
      <p:pic>
        <p:nvPicPr>
          <p:cNvPr id="3" name="Picture 2" descr="Question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504" y="201362"/>
            <a:ext cx="740300" cy="740300"/>
          </a:xfrm>
          <a:prstGeom prst="rect">
            <a:avLst/>
          </a:prstGeom>
        </p:spPr>
      </p:pic>
      <p:pic>
        <p:nvPicPr>
          <p:cNvPr id="28" name="Picture 27" descr="Question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8364" y="170382"/>
            <a:ext cx="740300" cy="74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74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71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GB" sz="2700" i="1" dirty="0">
                <a:latin typeface="Verdana" charset="0"/>
                <a:ea typeface="ＭＳ Ｐゴシック" charset="0"/>
              </a:rPr>
              <a:t/>
            </a:r>
            <a:br>
              <a:rPr lang="en-GB" sz="2700" i="1" dirty="0">
                <a:latin typeface="Verdana" charset="0"/>
                <a:ea typeface="ＭＳ Ｐゴシック" charset="0"/>
              </a:rPr>
            </a:br>
            <a:r>
              <a:rPr lang="en-GB" sz="2700" dirty="0">
                <a:latin typeface="Verdana" charset="0"/>
                <a:ea typeface="ＭＳ Ｐゴシック" charset="0"/>
              </a:rPr>
              <a:t>Monitoring Capacity Results</a:t>
            </a:r>
            <a:br>
              <a:rPr lang="en-GB" sz="2700" dirty="0">
                <a:latin typeface="Verdana" charset="0"/>
                <a:ea typeface="ＭＳ Ｐゴシック" charset="0"/>
              </a:rPr>
            </a:br>
            <a:endParaRPr lang="en-US" sz="2700" dirty="0">
              <a:latin typeface="Verdana" charset="0"/>
              <a:ea typeface="ＭＳ Ｐゴシック" charset="0"/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470161"/>
          </a:xfrm>
        </p:spPr>
        <p:txBody>
          <a:bodyPr/>
          <a:lstStyle/>
          <a:p>
            <a:pPr>
              <a:buClrTx/>
            </a:pPr>
            <a:r>
              <a:rPr lang="en-GB" dirty="0" smtClean="0">
                <a:latin typeface="Verdana" charset="0"/>
                <a:ea typeface="ＭＳ Ｐゴシック" charset="0"/>
                <a:cs typeface="ＭＳ Ｐゴシック" charset="0"/>
              </a:rPr>
              <a:t>Monitoring</a:t>
            </a:r>
            <a:r>
              <a:rPr lang="en-GB" dirty="0" smtClean="0">
                <a:latin typeface="Verdana" charset="0"/>
                <a:ea typeface="ＭＳ Ｐゴシック" charset="0"/>
              </a:rPr>
              <a:t>: </a:t>
            </a:r>
            <a:r>
              <a:rPr lang="en-GB" dirty="0" smtClean="0">
                <a:latin typeface="Verdana" charset="0"/>
                <a:ea typeface="ＭＳ Ｐゴシック" charset="0"/>
                <a:cs typeface="ＭＳ Ｐゴシック" charset="0"/>
              </a:rPr>
              <a:t>processes, organisation </a:t>
            </a:r>
            <a:r>
              <a:rPr lang="en-GB" dirty="0">
                <a:latin typeface="Verdana" charset="0"/>
                <a:ea typeface="ＭＳ Ｐゴシック" charset="0"/>
                <a:cs typeface="ＭＳ Ｐゴシック" charset="0"/>
              </a:rPr>
              <a:t>and outputs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of capacity development</a:t>
            </a:r>
            <a:endParaRPr lang="en-GB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>
              <a:buClrTx/>
              <a:buFontTx/>
              <a:buNone/>
            </a:pPr>
            <a:r>
              <a:rPr lang="en-GB" sz="1200" b="0" dirty="0">
                <a:latin typeface="Verdana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buClrTx/>
            </a:pPr>
            <a:r>
              <a:rPr lang="en-GB" dirty="0" smtClean="0">
                <a:latin typeface="Verdana" charset="0"/>
                <a:ea typeface="ＭＳ Ｐゴシック" charset="0"/>
                <a:cs typeface="ＭＳ Ｐゴシック" charset="0"/>
              </a:rPr>
              <a:t>Evaluation</a:t>
            </a:r>
            <a:r>
              <a:rPr lang="en-GB" dirty="0" smtClean="0">
                <a:latin typeface="Verdana" charset="0"/>
                <a:ea typeface="ＭＳ Ｐゴシック" charset="0"/>
              </a:rPr>
              <a:t>: </a:t>
            </a:r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the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CD results produced and their </a:t>
            </a:r>
            <a:r>
              <a:rPr lang="en-GB" dirty="0">
                <a:latin typeface="Verdana" charset="0"/>
                <a:ea typeface="ＭＳ Ｐゴシック" charset="0"/>
                <a:cs typeface="ＭＳ Ｐゴシック" charset="0"/>
              </a:rPr>
              <a:t>effect on outcomes and impact</a:t>
            </a:r>
          </a:p>
          <a:p>
            <a:pPr>
              <a:buClrTx/>
              <a:buFontTx/>
              <a:buNone/>
            </a:pPr>
            <a:endParaRPr lang="en-GB" sz="12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>
              <a:buClrTx/>
            </a:pP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M&amp;E framework is the </a:t>
            </a:r>
            <a:r>
              <a:rPr lang="en-GB" dirty="0">
                <a:latin typeface="Verdana" charset="0"/>
                <a:ea typeface="ＭＳ Ｐゴシック" charset="0"/>
                <a:cs typeface="ＭＳ Ｐゴシック" charset="0"/>
              </a:rPr>
              <a:t>flip side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of the results framework and should be developed </a:t>
            </a:r>
            <a:r>
              <a:rPr lang="en-GB" dirty="0">
                <a:latin typeface="Verdana" charset="0"/>
                <a:ea typeface="ＭＳ Ｐゴシック" charset="0"/>
                <a:cs typeface="ＭＳ Ｐゴシック" charset="0"/>
              </a:rPr>
              <a:t>AT THE SAME </a:t>
            </a:r>
            <a:r>
              <a:rPr lang="en-GB" dirty="0" smtClean="0">
                <a:latin typeface="Verdana" charset="0"/>
                <a:ea typeface="ＭＳ Ｐゴシック" charset="0"/>
                <a:cs typeface="ＭＳ Ｐゴシック" charset="0"/>
              </a:rPr>
              <a:t>TIME</a:t>
            </a:r>
          </a:p>
          <a:p>
            <a:pPr marL="0" indent="0">
              <a:buClrTx/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	</a:t>
            </a:r>
          </a:p>
          <a:p>
            <a:pPr marL="0" indent="0">
              <a:buClrTx/>
              <a:buNone/>
            </a:pPr>
            <a:r>
              <a:rPr lang="en-US" sz="2000" b="1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M&amp;E is the basis for lessons learned and the 	justification for changing project structure.</a:t>
            </a:r>
            <a:endParaRPr lang="en-GB" sz="2000" dirty="0">
              <a:solidFill>
                <a:srgbClr val="FF0000"/>
              </a:solidFill>
              <a:latin typeface="Verdana" charset="0"/>
              <a:ea typeface="ＭＳ Ｐゴシック" charset="0"/>
            </a:endParaRPr>
          </a:p>
          <a:p>
            <a:endParaRPr lang="en-US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72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Oval 28"/>
          <p:cNvSpPr>
            <a:spLocks noChangeArrowheads="1"/>
          </p:cNvSpPr>
          <p:nvPr/>
        </p:nvSpPr>
        <p:spPr bwMode="auto">
          <a:xfrm rot="-542402">
            <a:off x="474130" y="2540794"/>
            <a:ext cx="4741341" cy="3179763"/>
          </a:xfrm>
          <a:prstGeom prst="ellipse">
            <a:avLst/>
          </a:prstGeom>
          <a:solidFill>
            <a:srgbClr val="FFFFFF">
              <a:alpha val="0"/>
            </a:srgbClr>
          </a:solidFill>
          <a:ln w="2857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3" name="Oval 22"/>
          <p:cNvSpPr>
            <a:spLocks noChangeArrowheads="1"/>
          </p:cNvSpPr>
          <p:nvPr/>
        </p:nvSpPr>
        <p:spPr bwMode="auto">
          <a:xfrm rot="-542402">
            <a:off x="705920" y="1772225"/>
            <a:ext cx="7970772" cy="3883025"/>
          </a:xfrm>
          <a:prstGeom prst="ellipse">
            <a:avLst/>
          </a:prstGeom>
          <a:solidFill>
            <a:srgbClr val="FFFFFF">
              <a:alpha val="0"/>
            </a:srgbClr>
          </a:solidFill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25463" y="1170138"/>
            <a:ext cx="2876550" cy="533400"/>
          </a:xfrm>
        </p:spPr>
        <p:txBody>
          <a:bodyPr/>
          <a:lstStyle/>
          <a:p>
            <a:r>
              <a:rPr lang="en-GB" sz="2800" b="0" dirty="0">
                <a:latin typeface="Verdana" charset="0"/>
                <a:ea typeface="ＭＳ Ｐゴシック" charset="0"/>
              </a:rPr>
              <a:t> </a:t>
            </a:r>
            <a:r>
              <a:rPr lang="en-GB" sz="2800" b="0" dirty="0" smtClean="0">
                <a:latin typeface="Verdana" charset="0"/>
                <a:ea typeface="ＭＳ Ｐゴシック" charset="0"/>
              </a:rPr>
              <a:t>M  and  E</a:t>
            </a:r>
            <a:endParaRPr lang="en-GB" sz="2800" b="0" dirty="0">
              <a:latin typeface="Verdana" charset="0"/>
              <a:ea typeface="ＭＳ Ｐゴシック" charset="0"/>
            </a:endParaRPr>
          </a:p>
        </p:txBody>
      </p:sp>
      <p:grpSp>
        <p:nvGrpSpPr>
          <p:cNvPr id="41988" name="Group 29"/>
          <p:cNvGrpSpPr>
            <a:grpSpLocks/>
          </p:cNvGrpSpPr>
          <p:nvPr/>
        </p:nvGrpSpPr>
        <p:grpSpPr bwMode="auto">
          <a:xfrm>
            <a:off x="757238" y="2889250"/>
            <a:ext cx="7780337" cy="2925763"/>
            <a:chOff x="283" y="1684"/>
            <a:chExt cx="4901" cy="1843"/>
          </a:xfrm>
        </p:grpSpPr>
        <p:sp>
          <p:nvSpPr>
            <p:cNvPr id="41994" name="Oval 6"/>
            <p:cNvSpPr>
              <a:spLocks noChangeArrowheads="1"/>
            </p:cNvSpPr>
            <p:nvPr/>
          </p:nvSpPr>
          <p:spPr bwMode="auto">
            <a:xfrm>
              <a:off x="675" y="3000"/>
              <a:ext cx="589" cy="527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TC support</a:t>
              </a:r>
              <a:r>
                <a:rPr lang="da-DK" altLang="zh-CN" sz="10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endParaRPr lang="en-US" sz="12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1995" name="Oval 7"/>
            <p:cNvSpPr>
              <a:spLocks noChangeArrowheads="1"/>
            </p:cNvSpPr>
            <p:nvPr/>
          </p:nvSpPr>
          <p:spPr bwMode="auto">
            <a:xfrm>
              <a:off x="1207" y="2538"/>
              <a:ext cx="881" cy="921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1000" b="1" smtClean="0">
                <a:solidFill>
                  <a:srgbClr val="0F5494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1000" b="1" smtClean="0">
                <a:solidFill>
                  <a:srgbClr val="0F5494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1000" b="1" smtClean="0">
                <a:solidFill>
                  <a:srgbClr val="0F5494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da-DK" altLang="zh-CN" sz="1000" b="1" smtClean="0">
                  <a:solidFill>
                    <a:srgbClr val="0F5494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 </a:t>
              </a:r>
              <a:r>
                <a:rPr lang="da-DK" altLang="zh-CN" sz="12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CD </a:t>
              </a:r>
              <a:r>
                <a:rPr lang="en-GB" altLang="zh-CN" sz="12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processes</a:t>
              </a:r>
              <a:r>
                <a:rPr lang="en-GB" altLang="zh-CN" sz="1000" b="1" smtClean="0">
                  <a:solidFill>
                    <a:srgbClr val="0F5494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endParaRPr lang="en-GB" sz="1200" b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1996" name="Oval 8"/>
            <p:cNvSpPr>
              <a:spLocks noChangeArrowheads="1"/>
            </p:cNvSpPr>
            <p:nvPr/>
          </p:nvSpPr>
          <p:spPr bwMode="auto">
            <a:xfrm>
              <a:off x="283" y="1815"/>
              <a:ext cx="1078" cy="1052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000" b="1" smtClean="0">
                  <a:solidFill>
                    <a:srgbClr val="0F5494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r>
                <a:rPr lang="en-US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Recurrent inputs</a:t>
              </a:r>
              <a:endParaRPr lang="en-US" sz="12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1997" name="Oval 9"/>
            <p:cNvSpPr>
              <a:spLocks noChangeArrowheads="1"/>
            </p:cNvSpPr>
            <p:nvPr/>
          </p:nvSpPr>
          <p:spPr bwMode="auto">
            <a:xfrm>
              <a:off x="1361" y="1684"/>
              <a:ext cx="1175" cy="1185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1000" dirty="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dirty="0" err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Organisational</a:t>
              </a:r>
              <a:r>
                <a:rPr lang="en-US" altLang="zh-CN" sz="1400" b="1" dirty="0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/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dirty="0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Sector Capacity</a:t>
              </a:r>
              <a:endParaRPr lang="en-US" altLang="zh-CN" sz="1000" b="1" dirty="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1998" name="Oval 10"/>
            <p:cNvSpPr>
              <a:spLocks noChangeArrowheads="1"/>
            </p:cNvSpPr>
            <p:nvPr/>
          </p:nvSpPr>
          <p:spPr bwMode="auto">
            <a:xfrm>
              <a:off x="2537" y="1815"/>
              <a:ext cx="883" cy="921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1000" dirty="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Outputs</a:t>
              </a:r>
              <a:endParaRPr lang="en-US" sz="1200" b="1" dirty="0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1999" name="Oval 11"/>
            <p:cNvSpPr>
              <a:spLocks noChangeArrowheads="1"/>
            </p:cNvSpPr>
            <p:nvPr/>
          </p:nvSpPr>
          <p:spPr bwMode="auto">
            <a:xfrm>
              <a:off x="3419" y="1815"/>
              <a:ext cx="882" cy="921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10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Outcomes</a:t>
              </a:r>
              <a:endParaRPr lang="en-US" sz="1200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2000" name="Oval 12"/>
            <p:cNvSpPr>
              <a:spLocks noChangeArrowheads="1"/>
            </p:cNvSpPr>
            <p:nvPr/>
          </p:nvSpPr>
          <p:spPr bwMode="auto">
            <a:xfrm>
              <a:off x="4301" y="1815"/>
              <a:ext cx="883" cy="921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8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da-DK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Wider</a:t>
              </a:r>
              <a:r>
                <a:rPr lang="da-DK" altLang="zh-CN" sz="12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r>
                <a:rPr lang="da-DK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impact</a:t>
              </a:r>
              <a:endParaRPr lang="en-US" sz="14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2001" name="Oval 13"/>
            <p:cNvSpPr>
              <a:spLocks noChangeArrowheads="1"/>
            </p:cNvSpPr>
            <p:nvPr/>
          </p:nvSpPr>
          <p:spPr bwMode="auto">
            <a:xfrm>
              <a:off x="631" y="2466"/>
              <a:ext cx="587" cy="526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3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Internal resour-ces </a:t>
              </a:r>
              <a:endParaRPr lang="en-US" sz="13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2002" name="Line 14"/>
            <p:cNvSpPr>
              <a:spLocks noChangeShapeType="1"/>
            </p:cNvSpPr>
            <p:nvPr/>
          </p:nvSpPr>
          <p:spPr bwMode="auto">
            <a:xfrm flipV="1">
              <a:off x="1165" y="3000"/>
              <a:ext cx="196" cy="132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2003" name="Line 15"/>
            <p:cNvSpPr>
              <a:spLocks noChangeShapeType="1"/>
            </p:cNvSpPr>
            <p:nvPr/>
          </p:nvSpPr>
          <p:spPr bwMode="auto">
            <a:xfrm flipV="1">
              <a:off x="1753" y="2473"/>
              <a:ext cx="196" cy="132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2004" name="Line 16"/>
            <p:cNvSpPr>
              <a:spLocks noChangeShapeType="1"/>
            </p:cNvSpPr>
            <p:nvPr/>
          </p:nvSpPr>
          <p:spPr bwMode="auto">
            <a:xfrm>
              <a:off x="1067" y="2737"/>
              <a:ext cx="294" cy="133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2005" name="Line 17"/>
            <p:cNvSpPr>
              <a:spLocks noChangeShapeType="1"/>
            </p:cNvSpPr>
            <p:nvPr/>
          </p:nvSpPr>
          <p:spPr bwMode="auto">
            <a:xfrm>
              <a:off x="1263" y="2342"/>
              <a:ext cx="294" cy="1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2006" name="Line 18"/>
            <p:cNvSpPr>
              <a:spLocks noChangeShapeType="1"/>
            </p:cNvSpPr>
            <p:nvPr/>
          </p:nvSpPr>
          <p:spPr bwMode="auto">
            <a:xfrm>
              <a:off x="4105" y="2342"/>
              <a:ext cx="294" cy="1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2007" name="Line 19"/>
            <p:cNvSpPr>
              <a:spLocks noChangeShapeType="1"/>
            </p:cNvSpPr>
            <p:nvPr/>
          </p:nvSpPr>
          <p:spPr bwMode="auto">
            <a:xfrm>
              <a:off x="3223" y="2342"/>
              <a:ext cx="293" cy="1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2008" name="Line 20"/>
            <p:cNvSpPr>
              <a:spLocks noChangeShapeType="1"/>
            </p:cNvSpPr>
            <p:nvPr/>
          </p:nvSpPr>
          <p:spPr bwMode="auto">
            <a:xfrm>
              <a:off x="2341" y="2342"/>
              <a:ext cx="294" cy="1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1989" name="Text Box 24"/>
          <p:cNvSpPr txBox="1">
            <a:spLocks noChangeArrowheads="1"/>
          </p:cNvSpPr>
          <p:nvPr/>
        </p:nvSpPr>
        <p:spPr bwMode="auto">
          <a:xfrm>
            <a:off x="4573588" y="4797425"/>
            <a:ext cx="36004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sz="2200" smtClean="0">
                <a:solidFill>
                  <a:srgbClr val="008000"/>
                </a:solidFill>
              </a:rPr>
              <a:t>Primary focus of evaluation</a:t>
            </a:r>
          </a:p>
        </p:txBody>
      </p:sp>
      <p:sp>
        <p:nvSpPr>
          <p:cNvPr id="41990" name="Text Box 25"/>
          <p:cNvSpPr txBox="1">
            <a:spLocks noChangeArrowheads="1"/>
          </p:cNvSpPr>
          <p:nvPr/>
        </p:nvSpPr>
        <p:spPr bwMode="auto">
          <a:xfrm>
            <a:off x="2844800" y="4365625"/>
            <a:ext cx="23764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sz="2000" smtClean="0">
                <a:solidFill>
                  <a:srgbClr val="CC0000"/>
                </a:solidFill>
              </a:rPr>
              <a:t>Primary focus of monitoring</a:t>
            </a:r>
          </a:p>
        </p:txBody>
      </p:sp>
      <p:sp>
        <p:nvSpPr>
          <p:cNvPr id="41992" name="Text Box 5"/>
          <p:cNvSpPr txBox="1">
            <a:spLocks noChangeArrowheads="1"/>
          </p:cNvSpPr>
          <p:nvPr/>
        </p:nvSpPr>
        <p:spPr bwMode="auto">
          <a:xfrm>
            <a:off x="-4763" y="0"/>
            <a:ext cx="460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800" smtClean="0"/>
          </a:p>
        </p:txBody>
      </p:sp>
    </p:spTree>
    <p:extLst>
      <p:ext uri="{BB962C8B-B14F-4D97-AF65-F5344CB8AC3E}">
        <p14:creationId xmlns:p14="http://schemas.microsoft.com/office/powerpoint/2010/main" val="232575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6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GB" sz="2400" i="1" dirty="0">
                <a:latin typeface="Verdana" charset="0"/>
                <a:ea typeface="ＭＳ Ｐゴシック" charset="0"/>
              </a:rPr>
              <a:t/>
            </a:r>
            <a:br>
              <a:rPr lang="en-GB" sz="2400" i="1" dirty="0">
                <a:latin typeface="Verdana" charset="0"/>
                <a:ea typeface="ＭＳ Ｐゴシック" charset="0"/>
              </a:rPr>
            </a:br>
            <a:r>
              <a:rPr lang="en-GB" sz="2400" dirty="0">
                <a:latin typeface="Verdana" charset="0"/>
                <a:ea typeface="ＭＳ Ｐゴシック" charset="0"/>
              </a:rPr>
              <a:t>Monitoring </a:t>
            </a:r>
            <a:r>
              <a:rPr lang="en-GB" sz="2400" dirty="0" smtClean="0">
                <a:latin typeface="Verdana" charset="0"/>
                <a:ea typeface="ＭＳ Ｐゴシック" charset="0"/>
              </a:rPr>
              <a:t>the Changes </a:t>
            </a:r>
            <a:r>
              <a:rPr lang="en-GB" sz="2400" dirty="0">
                <a:latin typeface="Verdana" charset="0"/>
                <a:ea typeface="ＭＳ Ｐゴシック" charset="0"/>
              </a:rPr>
              <a:t>in Capacity </a:t>
            </a:r>
            <a:r>
              <a:rPr lang="en-GB" sz="2700" dirty="0">
                <a:latin typeface="Verdana" charset="0"/>
                <a:ea typeface="ＭＳ Ｐゴシック" charset="0"/>
              </a:rPr>
              <a:t/>
            </a:r>
            <a:br>
              <a:rPr lang="en-GB" sz="2700" dirty="0">
                <a:latin typeface="Verdana" charset="0"/>
                <a:ea typeface="ＭＳ Ｐゴシック" charset="0"/>
              </a:rPr>
            </a:br>
            <a:endParaRPr lang="en-US" sz="2700" dirty="0">
              <a:latin typeface="Verdana" charset="0"/>
              <a:ea typeface="ＭＳ Ｐゴシック" charset="0"/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0" y="2590800"/>
            <a:ext cx="8915400" cy="3048000"/>
          </a:xfrm>
        </p:spPr>
        <p:txBody>
          <a:bodyPr/>
          <a:lstStyle/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Purpose is to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track changes</a:t>
            </a:r>
            <a:r>
              <a:rPr lang="en-GB" b="0" dirty="0">
                <a:latin typeface="Verdana" charset="0"/>
                <a:ea typeface="ＭＳ Ｐゴシック" charset="0"/>
              </a:rPr>
              <a:t> in capacity over time both for learning and accountability</a:t>
            </a:r>
          </a:p>
          <a:p>
            <a:pPr lvl="1"/>
            <a:endParaRPr lang="en-GB" b="0" dirty="0">
              <a:latin typeface="Verdana" charset="0"/>
              <a:ea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Can be done by looking </a:t>
            </a:r>
            <a:r>
              <a:rPr lang="en-GB" b="0" dirty="0" smtClean="0">
                <a:latin typeface="Verdana" charset="0"/>
                <a:ea typeface="ＭＳ Ｐゴシック" charset="0"/>
              </a:rPr>
              <a:t>at: </a:t>
            </a:r>
            <a:endParaRPr lang="en-GB" b="0" dirty="0">
              <a:latin typeface="Verdana" charset="0"/>
              <a:ea typeface="ＭＳ Ｐゴシック" charset="0"/>
            </a:endParaRPr>
          </a:p>
          <a:p>
            <a:pPr lvl="1">
              <a:buFontTx/>
              <a:buNone/>
            </a:pPr>
            <a:endParaRPr lang="en-GB" sz="1000" b="0" dirty="0">
              <a:latin typeface="Verdana" charset="0"/>
              <a:ea typeface="ＭＳ Ｐゴシック" charset="0"/>
            </a:endParaRPr>
          </a:p>
          <a:p>
            <a:pPr lvl="2">
              <a:buFontTx/>
              <a:buChar char="•"/>
            </a:pPr>
            <a:r>
              <a:rPr lang="en-GB" sz="2000" dirty="0">
                <a:latin typeface="Verdana" charset="0"/>
                <a:ea typeface="ＭＳ Ｐゴシック" charset="0"/>
              </a:rPr>
              <a:t>changes in organisational/ sector </a:t>
            </a:r>
            <a:r>
              <a:rPr lang="en-GB" sz="2000" b="1" dirty="0" smtClean="0">
                <a:latin typeface="Verdana" charset="0"/>
                <a:ea typeface="ＭＳ Ｐゴシック" charset="0"/>
              </a:rPr>
              <a:t>outputs</a:t>
            </a:r>
            <a:endParaRPr lang="en-GB" sz="1000" dirty="0">
              <a:latin typeface="Verdana" charset="0"/>
              <a:ea typeface="ＭＳ Ｐゴシック" charset="0"/>
            </a:endParaRPr>
          </a:p>
          <a:p>
            <a:pPr lvl="2"/>
            <a:r>
              <a:rPr lang="en-GB" sz="1000" dirty="0">
                <a:latin typeface="Verdana" charset="0"/>
                <a:ea typeface="ＭＳ Ｐゴシック" charset="0"/>
              </a:rPr>
              <a:t> </a:t>
            </a:r>
          </a:p>
          <a:p>
            <a:pPr lvl="2">
              <a:buFontTx/>
              <a:buChar char="•"/>
            </a:pPr>
            <a:r>
              <a:rPr lang="en-GB" sz="2000" dirty="0">
                <a:latin typeface="Verdana" charset="0"/>
                <a:ea typeface="ＭＳ Ｐゴシック" charset="0"/>
              </a:rPr>
              <a:t>changes in organisational/ sector </a:t>
            </a:r>
            <a:r>
              <a:rPr lang="en-GB" sz="2000" b="1" dirty="0" smtClean="0">
                <a:latin typeface="Verdana" charset="0"/>
                <a:ea typeface="ＭＳ Ｐゴシック" charset="0"/>
              </a:rPr>
              <a:t>capacity</a:t>
            </a:r>
          </a:p>
          <a:p>
            <a:pPr marL="914400" lvl="2" indent="0"/>
            <a:endParaRPr lang="en-GB" sz="1000" b="1" dirty="0" smtClean="0">
              <a:latin typeface="Verdana" charset="0"/>
              <a:ea typeface="ＭＳ Ｐゴシック" charset="0"/>
            </a:endParaRPr>
          </a:p>
          <a:p>
            <a:pPr lvl="2">
              <a:buFontTx/>
              <a:buChar char="•"/>
            </a:pPr>
            <a:r>
              <a:rPr lang="en-GB" sz="2000" dirty="0" smtClean="0">
                <a:latin typeface="Verdana" charset="0"/>
                <a:ea typeface="ＭＳ Ｐゴシック" charset="0"/>
              </a:rPr>
              <a:t>changes in </a:t>
            </a:r>
            <a:r>
              <a:rPr lang="en-GB" sz="2000" b="1" dirty="0" smtClean="0">
                <a:latin typeface="Verdana" charset="0"/>
                <a:ea typeface="ＭＳ Ｐゴシック" charset="0"/>
              </a:rPr>
              <a:t>CD processes</a:t>
            </a:r>
            <a:endParaRPr lang="en-GB" sz="2000" b="1" dirty="0">
              <a:latin typeface="Verdana" charset="0"/>
              <a:ea typeface="ＭＳ Ｐゴシック" charset="0"/>
            </a:endParaRPr>
          </a:p>
          <a:p>
            <a:pPr lvl="1"/>
            <a:endParaRPr lang="en-GB" b="0" dirty="0">
              <a:latin typeface="Verdana" charset="0"/>
              <a:ea typeface="ＭＳ Ｐゴシック" charset="0"/>
            </a:endParaRPr>
          </a:p>
          <a:p>
            <a:endParaRPr lang="en-GB" sz="900" dirty="0">
              <a:latin typeface="Verdana" charset="0"/>
              <a:ea typeface="ＭＳ Ｐゴシック" charset="0"/>
            </a:endParaRPr>
          </a:p>
          <a:p>
            <a:endParaRPr lang="en-GB" dirty="0">
              <a:latin typeface="Verdana" charset="0"/>
              <a:ea typeface="ＭＳ Ｐゴシック" charset="0"/>
            </a:endParaRPr>
          </a:p>
          <a:p>
            <a:endParaRPr lang="en-US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06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bldLvl="4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90600"/>
            <a:ext cx="8077200" cy="922338"/>
          </a:xfrm>
        </p:spPr>
        <p:txBody>
          <a:bodyPr/>
          <a:lstStyle/>
          <a:p>
            <a:r>
              <a:rPr lang="en-GB" sz="2400" dirty="0">
                <a:latin typeface="Verdana" charset="0"/>
                <a:ea typeface="ＭＳ Ｐゴシック" charset="0"/>
              </a:rPr>
              <a:t>Changes in Organisational/ Sector Outputs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05000"/>
            <a:ext cx="8305800" cy="4572000"/>
          </a:xfrm>
          <a:ln>
            <a:solidFill>
              <a:schemeClr val="tx1"/>
            </a:solidFill>
          </a:ln>
        </p:spPr>
        <p:txBody>
          <a:bodyPr vert="vert270">
            <a:normAutofit/>
          </a:bodyPr>
          <a:lstStyle/>
          <a:p>
            <a:pPr>
              <a:buFont typeface="Times" pitchFamily="-65" charset="0"/>
              <a:buNone/>
              <a:defRPr/>
            </a:pPr>
            <a:endParaRPr lang="en-US" sz="800" dirty="0">
              <a:cs typeface="ＭＳ Ｐゴシック" pitchFamily="-65" charset="-128"/>
            </a:endParaRPr>
          </a:p>
        </p:txBody>
      </p:sp>
      <p:grpSp>
        <p:nvGrpSpPr>
          <p:cNvPr id="44036" name="Group 4"/>
          <p:cNvGrpSpPr>
            <a:grpSpLocks noChangeAspect="1"/>
          </p:cNvGrpSpPr>
          <p:nvPr/>
        </p:nvGrpSpPr>
        <p:grpSpPr bwMode="auto">
          <a:xfrm>
            <a:off x="827088" y="1989138"/>
            <a:ext cx="7848600" cy="4306887"/>
            <a:chOff x="5360" y="1981"/>
            <a:chExt cx="5925" cy="3293"/>
          </a:xfrm>
        </p:grpSpPr>
        <p:sp>
          <p:nvSpPr>
            <p:cNvPr id="44040" name="AutoShape 5"/>
            <p:cNvSpPr>
              <a:spLocks noChangeAspect="1" noChangeArrowheads="1"/>
            </p:cNvSpPr>
            <p:nvPr/>
          </p:nvSpPr>
          <p:spPr bwMode="auto">
            <a:xfrm>
              <a:off x="5360" y="1981"/>
              <a:ext cx="5925" cy="3293"/>
            </a:xfrm>
            <a:prstGeom prst="rect">
              <a:avLst/>
            </a:prstGeom>
            <a:noFill/>
            <a:ln w="3810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41" name="Oval 6"/>
            <p:cNvSpPr>
              <a:spLocks noChangeArrowheads="1"/>
            </p:cNvSpPr>
            <p:nvPr/>
          </p:nvSpPr>
          <p:spPr bwMode="auto">
            <a:xfrm>
              <a:off x="5926" y="4357"/>
              <a:ext cx="700" cy="634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TC support</a:t>
              </a:r>
              <a:r>
                <a:rPr lang="da-DK" altLang="zh-CN" sz="10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endParaRPr lang="en-US" sz="12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4042" name="Oval 7"/>
            <p:cNvSpPr>
              <a:spLocks noChangeArrowheads="1"/>
            </p:cNvSpPr>
            <p:nvPr/>
          </p:nvSpPr>
          <p:spPr bwMode="auto">
            <a:xfrm>
              <a:off x="6558" y="3801"/>
              <a:ext cx="1047" cy="1108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1000" b="1" smtClean="0">
                <a:solidFill>
                  <a:srgbClr val="0F5494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1000" b="1" smtClean="0">
                <a:solidFill>
                  <a:srgbClr val="0F5494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da-DK" altLang="zh-CN" sz="1000" b="1" smtClean="0">
                  <a:solidFill>
                    <a:srgbClr val="0F5494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 </a:t>
              </a:r>
              <a:r>
                <a:rPr lang="da-DK" altLang="zh-CN" sz="12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CD </a:t>
              </a:r>
              <a:r>
                <a:rPr lang="en-GB" altLang="zh-CN" sz="12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processes</a:t>
              </a:r>
              <a:r>
                <a:rPr lang="en-GB" altLang="zh-CN" sz="1000" b="1" smtClean="0">
                  <a:solidFill>
                    <a:srgbClr val="0F5494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endParaRPr lang="en-GB" sz="1200" b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4043" name="Oval 8"/>
            <p:cNvSpPr>
              <a:spLocks noChangeArrowheads="1"/>
            </p:cNvSpPr>
            <p:nvPr/>
          </p:nvSpPr>
          <p:spPr bwMode="auto">
            <a:xfrm>
              <a:off x="5460" y="2931"/>
              <a:ext cx="1281" cy="1266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000" b="1" smtClean="0">
                  <a:solidFill>
                    <a:srgbClr val="0F5494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r>
                <a:rPr lang="en-US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Recurrent inputs</a:t>
              </a:r>
              <a:endParaRPr lang="en-US" sz="12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4044" name="Oval 9"/>
            <p:cNvSpPr>
              <a:spLocks noChangeArrowheads="1"/>
            </p:cNvSpPr>
            <p:nvPr/>
          </p:nvSpPr>
          <p:spPr bwMode="auto">
            <a:xfrm>
              <a:off x="6741" y="2773"/>
              <a:ext cx="1397" cy="1426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10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smtClean="0">
                  <a:solidFill>
                    <a:srgbClr val="FF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Capacity</a:t>
              </a:r>
              <a:endParaRPr lang="en-US" altLang="zh-CN" sz="1000" b="1" smtClean="0">
                <a:solidFill>
                  <a:srgbClr val="FF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31755" name="Oval 10"/>
            <p:cNvSpPr>
              <a:spLocks noChangeArrowheads="1"/>
            </p:cNvSpPr>
            <p:nvPr/>
          </p:nvSpPr>
          <p:spPr bwMode="auto">
            <a:xfrm>
              <a:off x="8093" y="2943"/>
              <a:ext cx="1049" cy="1108"/>
            </a:xfrm>
            <a:prstGeom prst="ellipse">
              <a:avLst/>
            </a:prstGeom>
            <a:solidFill>
              <a:schemeClr val="accent3">
                <a:lumMod val="95000"/>
                <a:alpha val="75000"/>
              </a:schemeClr>
            </a:solidFill>
            <a:ln w="6350" cmpd="sng">
              <a:solidFill>
                <a:srgbClr val="B5CC81"/>
              </a:solidFill>
              <a:round/>
              <a:headEnd/>
              <a:tailEnd/>
            </a:ln>
            <a:effectLst>
              <a:glow rad="101600">
                <a:srgbClr val="FF0000">
                  <a:alpha val="75000"/>
                </a:srgbClr>
              </a:glow>
            </a:effectLst>
          </p:spPr>
          <p:txBody>
            <a:bodyPr lIns="0" tIns="10800" rIns="0" bIns="10800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2pPr>
              <a:lvl3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3pPr>
              <a:lvl4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4pPr>
              <a:lvl5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zh-CN" sz="1000" dirty="0" smtClean="0">
                <a:solidFill>
                  <a:srgbClr val="000000"/>
                </a:solidFill>
                <a:latin typeface="Trebuchet MS" charset="0"/>
                <a:cs typeface="Times New Roman" charset="0"/>
              </a:endParaRPr>
            </a:p>
            <a:p>
              <a:pPr algn="ctr"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000" b="1" dirty="0" smtClean="0">
                  <a:solidFill>
                    <a:srgbClr val="FF0000"/>
                  </a:solidFill>
                  <a:latin typeface="Trebuchet MS" charset="0"/>
                  <a:cs typeface="Times New Roman" charset="0"/>
                </a:rPr>
                <a:t>Outputs</a:t>
              </a:r>
              <a:endParaRPr lang="en-US" sz="1800" b="1" dirty="0" smtClean="0">
                <a:solidFill>
                  <a:srgbClr val="FF0000"/>
                </a:solidFill>
                <a:cs typeface="Times New Roman" charset="0"/>
              </a:endParaRPr>
            </a:p>
          </p:txBody>
        </p:sp>
        <p:sp>
          <p:nvSpPr>
            <p:cNvPr id="44048" name="Oval 11"/>
            <p:cNvSpPr>
              <a:spLocks noChangeArrowheads="1"/>
            </p:cNvSpPr>
            <p:nvPr/>
          </p:nvSpPr>
          <p:spPr bwMode="auto">
            <a:xfrm>
              <a:off x="9187" y="2931"/>
              <a:ext cx="1049" cy="1108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10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Outcomes</a:t>
              </a:r>
              <a:endParaRPr lang="en-US" sz="1200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4049" name="Oval 12"/>
            <p:cNvSpPr>
              <a:spLocks noChangeArrowheads="1"/>
            </p:cNvSpPr>
            <p:nvPr/>
          </p:nvSpPr>
          <p:spPr bwMode="auto">
            <a:xfrm>
              <a:off x="10235" y="2931"/>
              <a:ext cx="1050" cy="1108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8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da-DK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Wider</a:t>
              </a:r>
              <a:r>
                <a:rPr lang="da-DK" altLang="zh-CN" sz="12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r>
                <a:rPr lang="da-DK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impact</a:t>
              </a:r>
              <a:endParaRPr lang="en-US" sz="14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4050" name="Oval 13"/>
            <p:cNvSpPr>
              <a:spLocks noChangeArrowheads="1"/>
            </p:cNvSpPr>
            <p:nvPr/>
          </p:nvSpPr>
          <p:spPr bwMode="auto">
            <a:xfrm>
              <a:off x="5873" y="3714"/>
              <a:ext cx="698" cy="633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3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Internal resour-ces </a:t>
              </a:r>
              <a:endParaRPr lang="en-US" sz="13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4051" name="Line 14"/>
            <p:cNvSpPr>
              <a:spLocks noChangeShapeType="1"/>
            </p:cNvSpPr>
            <p:nvPr/>
          </p:nvSpPr>
          <p:spPr bwMode="auto">
            <a:xfrm flipH="1">
              <a:off x="6404" y="4480"/>
              <a:ext cx="219" cy="19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52" name="Line 15"/>
            <p:cNvSpPr>
              <a:spLocks noChangeShapeType="1"/>
            </p:cNvSpPr>
            <p:nvPr/>
          </p:nvSpPr>
          <p:spPr bwMode="auto">
            <a:xfrm flipH="1">
              <a:off x="6979" y="3881"/>
              <a:ext cx="228" cy="250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53" name="Line 16"/>
            <p:cNvSpPr>
              <a:spLocks noChangeShapeType="1"/>
            </p:cNvSpPr>
            <p:nvPr/>
          </p:nvSpPr>
          <p:spPr bwMode="auto">
            <a:xfrm flipH="1" flipV="1">
              <a:off x="6404" y="4014"/>
              <a:ext cx="333" cy="142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54" name="Line 17"/>
            <p:cNvSpPr>
              <a:spLocks noChangeShapeType="1"/>
            </p:cNvSpPr>
            <p:nvPr/>
          </p:nvSpPr>
          <p:spPr bwMode="auto">
            <a:xfrm flipH="1" flipV="1">
              <a:off x="6461" y="3548"/>
              <a:ext cx="336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55" name="Line 18"/>
            <p:cNvSpPr>
              <a:spLocks noChangeShapeType="1"/>
            </p:cNvSpPr>
            <p:nvPr/>
          </p:nvSpPr>
          <p:spPr bwMode="auto">
            <a:xfrm flipH="1" flipV="1">
              <a:off x="9913" y="3548"/>
              <a:ext cx="492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56" name="Line 19"/>
            <p:cNvSpPr>
              <a:spLocks noChangeShapeType="1"/>
            </p:cNvSpPr>
            <p:nvPr/>
          </p:nvSpPr>
          <p:spPr bwMode="auto">
            <a:xfrm flipH="1" flipV="1">
              <a:off x="8877" y="3548"/>
              <a:ext cx="364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057" name="Line 20"/>
            <p:cNvSpPr>
              <a:spLocks noChangeShapeType="1"/>
            </p:cNvSpPr>
            <p:nvPr/>
          </p:nvSpPr>
          <p:spPr bwMode="auto">
            <a:xfrm flipH="1" flipV="1">
              <a:off x="7842" y="3548"/>
              <a:ext cx="409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4037" name="Text Box 5"/>
          <p:cNvSpPr txBox="1">
            <a:spLocks noChangeArrowheads="1"/>
          </p:cNvSpPr>
          <p:nvPr/>
        </p:nvSpPr>
        <p:spPr bwMode="auto">
          <a:xfrm flipH="1">
            <a:off x="-15875" y="26988"/>
            <a:ext cx="460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800" smtClean="0"/>
          </a:p>
        </p:txBody>
      </p:sp>
    </p:spTree>
    <p:extLst>
      <p:ext uri="{BB962C8B-B14F-4D97-AF65-F5344CB8AC3E}">
        <p14:creationId xmlns:p14="http://schemas.microsoft.com/office/powerpoint/2010/main" val="67714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>
                <a:latin typeface="Verdana" charset="0"/>
                <a:ea typeface="ＭＳ Ｐゴシック" charset="0"/>
              </a:rPr>
              <a:t>Changes in organisational/ sector outputs </a:t>
            </a:r>
            <a:endParaRPr lang="en-US" sz="2400" dirty="0">
              <a:latin typeface="Verdana" charset="0"/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14800"/>
          </a:xfrm>
        </p:spPr>
        <p:txBody>
          <a:bodyPr/>
          <a:lstStyle/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Delivery of products and services as foreseen in results </a:t>
            </a:r>
            <a:r>
              <a:rPr lang="en-GB" b="0" dirty="0" smtClean="0">
                <a:latin typeface="Verdana" charset="0"/>
                <a:ea typeface="ＭＳ Ｐゴシック" charset="0"/>
              </a:rPr>
              <a:t>framework – </a:t>
            </a:r>
            <a:r>
              <a:rPr lang="en-GB" b="0" dirty="0" smtClean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capacity for what</a:t>
            </a:r>
            <a:endParaRPr lang="en-GB" sz="1000" b="0" dirty="0">
              <a:solidFill>
                <a:srgbClr val="FF0000"/>
              </a:solidFill>
              <a:latin typeface="Verdana" charset="0"/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GB" sz="1000" b="0" dirty="0">
                <a:latin typeface="Verdana" charset="0"/>
                <a:ea typeface="ＭＳ Ｐゴシック" charset="0"/>
              </a:rPr>
              <a:t> </a:t>
            </a:r>
          </a:p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A helpful proxy indicator but;</a:t>
            </a:r>
          </a:p>
          <a:p>
            <a:pPr lvl="3"/>
            <a:r>
              <a:rPr lang="en-GB" dirty="0" smtClean="0">
                <a:solidFill>
                  <a:srgbClr val="0F5494"/>
                </a:solidFill>
                <a:ea typeface="ＭＳ Ｐゴシック" charset="0"/>
              </a:rPr>
              <a:t>Outputs </a:t>
            </a:r>
            <a:r>
              <a:rPr lang="en-GB" dirty="0">
                <a:solidFill>
                  <a:srgbClr val="0F5494"/>
                </a:solidFill>
                <a:ea typeface="ＭＳ Ｐゴシック" charset="0"/>
              </a:rPr>
              <a:t>can improve for reasons other than capacity enhancement</a:t>
            </a:r>
          </a:p>
          <a:p>
            <a:pPr lvl="3"/>
            <a:endParaRPr lang="en-GB" sz="900" dirty="0">
              <a:solidFill>
                <a:srgbClr val="0F5494"/>
              </a:solidFill>
              <a:ea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Indicators include: </a:t>
            </a:r>
          </a:p>
          <a:p>
            <a:pPr lvl="3"/>
            <a:r>
              <a:rPr lang="en-GB" dirty="0">
                <a:solidFill>
                  <a:srgbClr val="FF0000"/>
                </a:solidFill>
                <a:ea typeface="ＭＳ Ｐゴシック" charset="0"/>
              </a:rPr>
              <a:t>producer data: services, products, regulations</a:t>
            </a:r>
          </a:p>
          <a:p>
            <a:pPr lvl="3"/>
            <a:r>
              <a:rPr lang="en-GB" dirty="0">
                <a:solidFill>
                  <a:srgbClr val="FF0000"/>
                </a:solidFill>
                <a:ea typeface="ＭＳ Ｐゴシック" charset="0"/>
              </a:rPr>
              <a:t>client / customer satisfaction</a:t>
            </a:r>
          </a:p>
          <a:p>
            <a:endParaRPr lang="en-US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9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erdana" charset="0"/>
                <a:ea typeface="ＭＳ Ｐゴシック" charset="0"/>
              </a:rPr>
              <a:t>This </a:t>
            </a:r>
            <a:r>
              <a:rPr lang="en-US" dirty="0" smtClean="0">
                <a:latin typeface="Verdana" charset="0"/>
                <a:ea typeface="ＭＳ Ｐゴシック" charset="0"/>
              </a:rPr>
              <a:t>module discusses</a:t>
            </a:r>
            <a:endParaRPr lang="en-US" dirty="0">
              <a:latin typeface="Verdana" charset="0"/>
              <a:ea typeface="ＭＳ Ｐゴシック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354388"/>
          </a:xfrm>
        </p:spPr>
        <p:txBody>
          <a:bodyPr/>
          <a:lstStyle/>
          <a:p>
            <a:pPr lvl="1"/>
            <a:r>
              <a:rPr lang="en-US" sz="2800" b="0" dirty="0">
                <a:latin typeface="Verdana" charset="0"/>
                <a:ea typeface="ＭＳ Ｐゴシック" charset="0"/>
                <a:cs typeface="ＭＳ Ｐゴシック" charset="0"/>
              </a:rPr>
              <a:t>How to define capacity results</a:t>
            </a:r>
          </a:p>
          <a:p>
            <a:pPr lvl="1">
              <a:buFontTx/>
              <a:buNone/>
            </a:pPr>
            <a:endParaRPr lang="en-US" sz="28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800" b="0" dirty="0">
                <a:latin typeface="Verdana" charset="0"/>
                <a:ea typeface="ＭＳ Ｐゴシック" charset="0"/>
                <a:cs typeface="ＭＳ Ｐゴシック" charset="0"/>
              </a:rPr>
              <a:t>How to </a:t>
            </a:r>
            <a:r>
              <a:rPr lang="en-US" sz="2800" b="0" dirty="0" smtClean="0">
                <a:latin typeface="Verdana" charset="0"/>
                <a:ea typeface="ＭＳ Ｐゴシック" charset="0"/>
                <a:cs typeface="ＭＳ Ｐゴシック" charset="0"/>
              </a:rPr>
              <a:t>monitor </a:t>
            </a:r>
            <a:r>
              <a:rPr lang="en-US" sz="2800" b="0" dirty="0">
                <a:latin typeface="Verdana" charset="0"/>
                <a:ea typeface="ＭＳ Ｐゴシック" charset="0"/>
                <a:cs typeface="ＭＳ Ｐゴシック" charset="0"/>
              </a:rPr>
              <a:t>capacity results</a:t>
            </a:r>
          </a:p>
        </p:txBody>
      </p:sp>
      <p:pic>
        <p:nvPicPr>
          <p:cNvPr id="2" name="Picture 1" descr="Evaluation 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631" y="4272976"/>
            <a:ext cx="3970369" cy="258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38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90600"/>
            <a:ext cx="8077200" cy="922338"/>
          </a:xfrm>
        </p:spPr>
        <p:txBody>
          <a:bodyPr/>
          <a:lstStyle/>
          <a:p>
            <a:r>
              <a:rPr lang="en-GB" sz="2400" dirty="0">
                <a:latin typeface="Verdana" charset="0"/>
                <a:ea typeface="ＭＳ Ｐゴシック" charset="0"/>
              </a:rPr>
              <a:t>Changes in Organisational/ Sector Capacity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05000"/>
            <a:ext cx="8305800" cy="4572000"/>
          </a:xfrm>
          <a:ln>
            <a:solidFill>
              <a:schemeClr val="tx1"/>
            </a:solidFill>
          </a:ln>
        </p:spPr>
        <p:txBody>
          <a:bodyPr vert="vert270">
            <a:normAutofit/>
          </a:bodyPr>
          <a:lstStyle/>
          <a:p>
            <a:pPr>
              <a:buFont typeface="Times" pitchFamily="-65" charset="0"/>
              <a:buNone/>
              <a:defRPr/>
            </a:pPr>
            <a:endParaRPr lang="en-US" sz="800" dirty="0">
              <a:cs typeface="ＭＳ Ｐゴシック" pitchFamily="-65" charset="-128"/>
            </a:endParaRPr>
          </a:p>
        </p:txBody>
      </p:sp>
      <p:grpSp>
        <p:nvGrpSpPr>
          <p:cNvPr id="47108" name="Group 4"/>
          <p:cNvGrpSpPr>
            <a:grpSpLocks noChangeAspect="1"/>
          </p:cNvGrpSpPr>
          <p:nvPr/>
        </p:nvGrpSpPr>
        <p:grpSpPr bwMode="auto">
          <a:xfrm>
            <a:off x="827088" y="1989138"/>
            <a:ext cx="7848600" cy="4306887"/>
            <a:chOff x="5360" y="1981"/>
            <a:chExt cx="5925" cy="3293"/>
          </a:xfrm>
        </p:grpSpPr>
        <p:sp>
          <p:nvSpPr>
            <p:cNvPr id="47112" name="AutoShape 5"/>
            <p:cNvSpPr>
              <a:spLocks noChangeAspect="1" noChangeArrowheads="1"/>
            </p:cNvSpPr>
            <p:nvPr/>
          </p:nvSpPr>
          <p:spPr bwMode="auto">
            <a:xfrm>
              <a:off x="5360" y="1981"/>
              <a:ext cx="5925" cy="3293"/>
            </a:xfrm>
            <a:prstGeom prst="rect">
              <a:avLst/>
            </a:prstGeom>
            <a:noFill/>
            <a:ln w="3810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13" name="Oval 6"/>
            <p:cNvSpPr>
              <a:spLocks noChangeArrowheads="1"/>
            </p:cNvSpPr>
            <p:nvPr/>
          </p:nvSpPr>
          <p:spPr bwMode="auto">
            <a:xfrm>
              <a:off x="5926" y="4357"/>
              <a:ext cx="700" cy="634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TC support</a:t>
              </a:r>
              <a:r>
                <a:rPr lang="da-DK" altLang="zh-CN" sz="10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endParaRPr lang="en-US" sz="12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7114" name="Oval 7"/>
            <p:cNvSpPr>
              <a:spLocks noChangeArrowheads="1"/>
            </p:cNvSpPr>
            <p:nvPr/>
          </p:nvSpPr>
          <p:spPr bwMode="auto">
            <a:xfrm>
              <a:off x="6558" y="3801"/>
              <a:ext cx="1047" cy="1108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1000" b="1" smtClean="0">
                <a:solidFill>
                  <a:srgbClr val="0F5494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1000" b="1" smtClean="0">
                <a:solidFill>
                  <a:srgbClr val="0F5494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da-DK" altLang="zh-CN" sz="1000" b="1" smtClean="0">
                  <a:solidFill>
                    <a:srgbClr val="0F5494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 </a:t>
              </a:r>
              <a:r>
                <a:rPr lang="da-DK" altLang="zh-CN" sz="12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CD </a:t>
              </a:r>
              <a:r>
                <a:rPr lang="en-GB" altLang="zh-CN" sz="12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processes</a:t>
              </a:r>
              <a:r>
                <a:rPr lang="en-GB" altLang="zh-CN" sz="1000" b="1" smtClean="0">
                  <a:solidFill>
                    <a:srgbClr val="0F5494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endParaRPr lang="en-GB" sz="1200" b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7115" name="Oval 8"/>
            <p:cNvSpPr>
              <a:spLocks noChangeArrowheads="1"/>
            </p:cNvSpPr>
            <p:nvPr/>
          </p:nvSpPr>
          <p:spPr bwMode="auto">
            <a:xfrm>
              <a:off x="5460" y="2931"/>
              <a:ext cx="1281" cy="1266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000" b="1" smtClean="0">
                  <a:solidFill>
                    <a:srgbClr val="0F5494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r>
                <a:rPr lang="en-US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Recurrent inputs</a:t>
              </a:r>
              <a:endParaRPr lang="en-US" sz="12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31754" name="Oval 9"/>
            <p:cNvSpPr>
              <a:spLocks noChangeArrowheads="1"/>
            </p:cNvSpPr>
            <p:nvPr/>
          </p:nvSpPr>
          <p:spPr bwMode="auto">
            <a:xfrm>
              <a:off x="6741" y="2773"/>
              <a:ext cx="1397" cy="1426"/>
            </a:xfrm>
            <a:prstGeom prst="ellipse">
              <a:avLst/>
            </a:prstGeom>
            <a:solidFill>
              <a:srgbClr val="F2F2F2">
                <a:alpha val="83000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  <a:effectLst>
              <a:glow rad="101600">
                <a:srgbClr val="FF0000">
                  <a:alpha val="75000"/>
                </a:srgbClr>
              </a:glow>
            </a:effectLst>
          </p:spPr>
          <p:txBody>
            <a:bodyPr lIns="0" tIns="10800" rIns="0" bIns="10800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2pPr>
              <a:lvl3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3pPr>
              <a:lvl4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4pPr>
              <a:lvl5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zh-CN" sz="1000" dirty="0" smtClean="0">
                <a:solidFill>
                  <a:srgbClr val="000000"/>
                </a:solidFill>
                <a:latin typeface="Trebuchet MS" charset="0"/>
                <a:cs typeface="Times New Roman" charset="0"/>
              </a:endParaRPr>
            </a:p>
            <a:p>
              <a:pPr algn="ctr"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600" dirty="0" smtClean="0">
                  <a:solidFill>
                    <a:srgbClr val="FF0000"/>
                  </a:solidFill>
                  <a:latin typeface="Trebuchet MS" charset="0"/>
                  <a:cs typeface="Times New Roman" charset="0"/>
                </a:rPr>
                <a:t>Capacity</a:t>
              </a:r>
            </a:p>
          </p:txBody>
        </p:sp>
        <p:sp>
          <p:nvSpPr>
            <p:cNvPr id="47119" name="Oval 10"/>
            <p:cNvSpPr>
              <a:spLocks noChangeArrowheads="1"/>
            </p:cNvSpPr>
            <p:nvPr/>
          </p:nvSpPr>
          <p:spPr bwMode="auto">
            <a:xfrm>
              <a:off x="8139" y="2931"/>
              <a:ext cx="1049" cy="1108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10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smtClean="0">
                  <a:solidFill>
                    <a:srgbClr val="FF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Outputs</a:t>
              </a:r>
              <a:endParaRPr lang="en-US" sz="1200" b="1" smtClean="0">
                <a:solidFill>
                  <a:srgbClr val="FF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7120" name="Oval 11"/>
            <p:cNvSpPr>
              <a:spLocks noChangeArrowheads="1"/>
            </p:cNvSpPr>
            <p:nvPr/>
          </p:nvSpPr>
          <p:spPr bwMode="auto">
            <a:xfrm>
              <a:off x="9187" y="2931"/>
              <a:ext cx="1049" cy="1108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10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Outcomes</a:t>
              </a:r>
              <a:endParaRPr lang="en-US" sz="1200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7121" name="Oval 12"/>
            <p:cNvSpPr>
              <a:spLocks noChangeArrowheads="1"/>
            </p:cNvSpPr>
            <p:nvPr/>
          </p:nvSpPr>
          <p:spPr bwMode="auto">
            <a:xfrm>
              <a:off x="10235" y="2931"/>
              <a:ext cx="1050" cy="1108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8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da-DK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Wider</a:t>
              </a:r>
              <a:r>
                <a:rPr lang="da-DK" altLang="zh-CN" sz="12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r>
                <a:rPr lang="da-DK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impact</a:t>
              </a:r>
              <a:endParaRPr lang="en-US" sz="14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7122" name="Oval 13"/>
            <p:cNvSpPr>
              <a:spLocks noChangeArrowheads="1"/>
            </p:cNvSpPr>
            <p:nvPr/>
          </p:nvSpPr>
          <p:spPr bwMode="auto">
            <a:xfrm>
              <a:off x="5873" y="3714"/>
              <a:ext cx="698" cy="633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3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Internal resour-ces </a:t>
              </a:r>
              <a:endParaRPr lang="en-US" sz="13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47123" name="Line 14"/>
            <p:cNvSpPr>
              <a:spLocks noChangeShapeType="1"/>
            </p:cNvSpPr>
            <p:nvPr/>
          </p:nvSpPr>
          <p:spPr bwMode="auto">
            <a:xfrm flipH="1">
              <a:off x="6346" y="4422"/>
              <a:ext cx="277" cy="19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24" name="Line 15"/>
            <p:cNvSpPr>
              <a:spLocks noChangeShapeType="1"/>
            </p:cNvSpPr>
            <p:nvPr/>
          </p:nvSpPr>
          <p:spPr bwMode="auto">
            <a:xfrm flipH="1">
              <a:off x="6922" y="3881"/>
              <a:ext cx="285" cy="250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25" name="Line 16"/>
            <p:cNvSpPr>
              <a:spLocks noChangeShapeType="1"/>
            </p:cNvSpPr>
            <p:nvPr/>
          </p:nvSpPr>
          <p:spPr bwMode="auto">
            <a:xfrm flipH="1" flipV="1">
              <a:off x="6346" y="3898"/>
              <a:ext cx="333" cy="201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26" name="Line 17"/>
            <p:cNvSpPr>
              <a:spLocks noChangeShapeType="1"/>
            </p:cNvSpPr>
            <p:nvPr/>
          </p:nvSpPr>
          <p:spPr bwMode="auto">
            <a:xfrm flipH="1" flipV="1">
              <a:off x="6404" y="3490"/>
              <a:ext cx="394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27" name="Line 18"/>
            <p:cNvSpPr>
              <a:spLocks noChangeShapeType="1"/>
            </p:cNvSpPr>
            <p:nvPr/>
          </p:nvSpPr>
          <p:spPr bwMode="auto">
            <a:xfrm flipH="1">
              <a:off x="9970" y="3490"/>
              <a:ext cx="377" cy="0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28" name="Line 19"/>
            <p:cNvSpPr>
              <a:spLocks noChangeShapeType="1"/>
            </p:cNvSpPr>
            <p:nvPr/>
          </p:nvSpPr>
          <p:spPr bwMode="auto">
            <a:xfrm flipH="1" flipV="1">
              <a:off x="8877" y="3490"/>
              <a:ext cx="422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129" name="Line 20"/>
            <p:cNvSpPr>
              <a:spLocks noChangeShapeType="1"/>
            </p:cNvSpPr>
            <p:nvPr/>
          </p:nvSpPr>
          <p:spPr bwMode="auto">
            <a:xfrm flipH="1" flipV="1">
              <a:off x="7899" y="3548"/>
              <a:ext cx="352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7109" name="Text Box 5"/>
          <p:cNvSpPr txBox="1">
            <a:spLocks noChangeArrowheads="1"/>
          </p:cNvSpPr>
          <p:nvPr/>
        </p:nvSpPr>
        <p:spPr bwMode="auto">
          <a:xfrm flipH="1">
            <a:off x="-15875" y="26988"/>
            <a:ext cx="460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800" smtClean="0"/>
          </a:p>
        </p:txBody>
      </p:sp>
    </p:spTree>
    <p:extLst>
      <p:ext uri="{BB962C8B-B14F-4D97-AF65-F5344CB8AC3E}">
        <p14:creationId xmlns:p14="http://schemas.microsoft.com/office/powerpoint/2010/main" val="170955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999979"/>
            <a:ext cx="8229600" cy="717326"/>
          </a:xfrm>
        </p:spPr>
        <p:txBody>
          <a:bodyPr/>
          <a:lstStyle/>
          <a:p>
            <a:r>
              <a:rPr lang="en-GB" dirty="0" smtClean="0"/>
              <a:t>Formulate indicators</a:t>
            </a:r>
            <a:endParaRPr lang="en-GB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072701"/>
              </p:ext>
            </p:extLst>
          </p:nvPr>
        </p:nvGraphicFramePr>
        <p:xfrm>
          <a:off x="395288" y="1771333"/>
          <a:ext cx="6076950" cy="514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40" name="Document" r:id="rId5" imgW="6934200" imgH="8559800" progId="Word.Document.12">
                  <p:embed/>
                </p:oleObj>
              </mc:Choice>
              <mc:Fallback>
                <p:oleObj name="Document" r:id="rId5" imgW="6934200" imgH="8559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5288" y="1771333"/>
                        <a:ext cx="6076950" cy="5140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621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0" y="1219200"/>
            <a:ext cx="7529513" cy="793750"/>
          </a:xfrm>
        </p:spPr>
        <p:txBody>
          <a:bodyPr/>
          <a:lstStyle/>
          <a:p>
            <a:r>
              <a:rPr lang="en-GB" sz="2400" dirty="0">
                <a:latin typeface="Verdana" charset="0"/>
                <a:ea typeface="ＭＳ Ｐゴシック" charset="0"/>
              </a:rPr>
              <a:t>Changes in organisational/ sector capacity</a:t>
            </a:r>
            <a:endParaRPr lang="en-US" sz="2400" dirty="0">
              <a:latin typeface="Verdana" charset="0"/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305800" cy="4419600"/>
          </a:xfrm>
        </p:spPr>
        <p:txBody>
          <a:bodyPr/>
          <a:lstStyle/>
          <a:p>
            <a:pPr lvl="1"/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Can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be monitored in many </a:t>
            </a:r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ways (tools):</a:t>
            </a:r>
            <a:endParaRPr lang="en-GB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3"/>
            <a:r>
              <a:rPr lang="en-GB" dirty="0">
                <a:solidFill>
                  <a:srgbClr val="0F5494"/>
                </a:solidFill>
                <a:ea typeface="ＭＳ Ｐゴシック" charset="0"/>
              </a:rPr>
              <a:t>Conduct periodic (self) assessments against a baseline</a:t>
            </a:r>
          </a:p>
          <a:p>
            <a:pPr lvl="3"/>
            <a:r>
              <a:rPr lang="en-GB" dirty="0">
                <a:solidFill>
                  <a:srgbClr val="0F5494"/>
                </a:solidFill>
                <a:ea typeface="ＭＳ Ｐゴシック" charset="0"/>
              </a:rPr>
              <a:t>Conduct Assessments that are Peer-based or benchmarked against recognised standards</a:t>
            </a:r>
          </a:p>
          <a:p>
            <a:pPr lvl="3"/>
            <a:endParaRPr lang="en-GB" sz="800" dirty="0">
              <a:solidFill>
                <a:srgbClr val="0F5494"/>
              </a:solidFill>
              <a:ea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Indicators need to be jointly selected and understood, not imposed</a:t>
            </a:r>
          </a:p>
          <a:p>
            <a:pPr lvl="1">
              <a:buFontTx/>
              <a:buNone/>
            </a:pPr>
            <a:endParaRPr lang="en-GB" sz="10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Both quantitative and qualitative indicators required to capture both tangible and intangible elements of capacity</a:t>
            </a:r>
          </a:p>
          <a:p>
            <a:pPr lvl="1">
              <a:buFontTx/>
              <a:buNone/>
            </a:pPr>
            <a:endParaRPr lang="en-GB" sz="10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Consider use of </a:t>
            </a:r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other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methodologies such as MSC, outcome </a:t>
            </a:r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mapping;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and </a:t>
            </a:r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use appreciative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enquiry</a:t>
            </a:r>
          </a:p>
          <a:p>
            <a:endParaRPr lang="en-US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88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66800"/>
            <a:ext cx="8077200" cy="685800"/>
          </a:xfrm>
        </p:spPr>
        <p:txBody>
          <a:bodyPr/>
          <a:lstStyle/>
          <a:p>
            <a:r>
              <a:rPr lang="en-GB" sz="2400" dirty="0">
                <a:latin typeface="Verdana" charset="0"/>
                <a:ea typeface="ＭＳ Ｐゴシック" charset="0"/>
              </a:rPr>
              <a:t>Monitoring the Quality of the Change Process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05000"/>
            <a:ext cx="8305800" cy="4572000"/>
          </a:xfrm>
          <a:ln>
            <a:solidFill>
              <a:schemeClr val="tx1"/>
            </a:solidFill>
          </a:ln>
        </p:spPr>
        <p:txBody>
          <a:bodyPr vert="vert270">
            <a:normAutofit/>
          </a:bodyPr>
          <a:lstStyle/>
          <a:p>
            <a:pPr>
              <a:buFont typeface="Times" pitchFamily="-65" charset="0"/>
              <a:buNone/>
              <a:defRPr/>
            </a:pPr>
            <a:endParaRPr lang="en-US" sz="800" dirty="0">
              <a:cs typeface="ＭＳ Ｐゴシック" pitchFamily="-65" charset="-128"/>
            </a:endParaRPr>
          </a:p>
        </p:txBody>
      </p:sp>
      <p:grpSp>
        <p:nvGrpSpPr>
          <p:cNvPr id="50180" name="Group 4"/>
          <p:cNvGrpSpPr>
            <a:grpSpLocks noChangeAspect="1"/>
          </p:cNvGrpSpPr>
          <p:nvPr/>
        </p:nvGrpSpPr>
        <p:grpSpPr bwMode="auto">
          <a:xfrm>
            <a:off x="827088" y="1989138"/>
            <a:ext cx="7848600" cy="4306887"/>
            <a:chOff x="5360" y="1981"/>
            <a:chExt cx="5925" cy="3293"/>
          </a:xfrm>
        </p:grpSpPr>
        <p:sp>
          <p:nvSpPr>
            <p:cNvPr id="50184" name="AutoShape 5"/>
            <p:cNvSpPr>
              <a:spLocks noChangeAspect="1" noChangeArrowheads="1"/>
            </p:cNvSpPr>
            <p:nvPr/>
          </p:nvSpPr>
          <p:spPr bwMode="auto">
            <a:xfrm>
              <a:off x="5360" y="1981"/>
              <a:ext cx="5925" cy="3293"/>
            </a:xfrm>
            <a:prstGeom prst="rect">
              <a:avLst/>
            </a:prstGeom>
            <a:noFill/>
            <a:ln w="3810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1751" name="Oval 6"/>
            <p:cNvSpPr>
              <a:spLocks noChangeArrowheads="1"/>
            </p:cNvSpPr>
            <p:nvPr/>
          </p:nvSpPr>
          <p:spPr bwMode="auto">
            <a:xfrm>
              <a:off x="5926" y="4357"/>
              <a:ext cx="700" cy="634"/>
            </a:xfrm>
            <a:prstGeom prst="ellipse">
              <a:avLst/>
            </a:prstGeom>
            <a:solidFill>
              <a:srgbClr val="F2F2F2">
                <a:alpha val="74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glow rad="101600">
                <a:srgbClr val="FF0000">
                  <a:alpha val="75000"/>
                </a:srgbClr>
              </a:glow>
            </a:effectLst>
          </p:spPr>
          <p:txBody>
            <a:bodyPr lIns="0" tIns="10800" rIns="0" bIns="10800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2pPr>
              <a:lvl3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3pPr>
              <a:lvl4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4pPr>
              <a:lvl5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9pPr>
            </a:lstStyle>
            <a:p>
              <a:pPr algn="ctr"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GB" altLang="zh-CN" sz="1400" b="1" smtClean="0">
                  <a:solidFill>
                    <a:srgbClr val="000000"/>
                  </a:solidFill>
                  <a:latin typeface="Trebuchet MS" charset="0"/>
                  <a:cs typeface="Times New Roman" charset="0"/>
                </a:rPr>
                <a:t>TC support</a:t>
              </a:r>
              <a:r>
                <a:rPr lang="da-DK" altLang="zh-CN" sz="1000" b="1" smtClean="0">
                  <a:solidFill>
                    <a:srgbClr val="000000"/>
                  </a:solidFill>
                  <a:latin typeface="Trebuchet MS" charset="0"/>
                  <a:cs typeface="Times New Roman" charset="0"/>
                </a:rPr>
                <a:t> </a:t>
              </a:r>
              <a:endParaRPr lang="en-US" b="1" smtClean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31752" name="Oval 7"/>
            <p:cNvSpPr>
              <a:spLocks noChangeArrowheads="1"/>
            </p:cNvSpPr>
            <p:nvPr/>
          </p:nvSpPr>
          <p:spPr bwMode="auto">
            <a:xfrm>
              <a:off x="6558" y="3801"/>
              <a:ext cx="1047" cy="1108"/>
            </a:xfrm>
            <a:prstGeom prst="ellipse">
              <a:avLst/>
            </a:prstGeom>
            <a:solidFill>
              <a:srgbClr val="F2F2F2">
                <a:alpha val="74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glow rad="101600">
                <a:srgbClr val="FF0000">
                  <a:alpha val="75000"/>
                </a:srgbClr>
              </a:glow>
            </a:effectLst>
          </p:spPr>
          <p:txBody>
            <a:bodyPr lIns="0" tIns="10800" rIns="0" bIns="10800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2pPr>
              <a:lvl3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3pPr>
              <a:lvl4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4pPr>
              <a:lvl5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da-DK" altLang="zh-CN" sz="1000" b="1" smtClean="0">
                <a:latin typeface="Trebuchet MS" charset="0"/>
                <a:cs typeface="Times New Roman" charset="0"/>
              </a:endParaRPr>
            </a:p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da-DK" altLang="zh-CN" sz="1000" b="1" smtClean="0">
                <a:latin typeface="Trebuchet MS" charset="0"/>
                <a:cs typeface="Times New Roman" charset="0"/>
              </a:endParaRPr>
            </a:p>
            <a:p>
              <a:pPr algn="ctr"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da-DK" altLang="zh-CN" sz="1000" b="1" smtClean="0">
                  <a:latin typeface="Trebuchet MS" charset="0"/>
                  <a:cs typeface="Times New Roman" charset="0"/>
                </a:rPr>
                <a:t>  </a:t>
              </a:r>
              <a:r>
                <a:rPr lang="da-DK" altLang="zh-CN" b="1" smtClean="0">
                  <a:solidFill>
                    <a:srgbClr val="000000"/>
                  </a:solidFill>
                  <a:latin typeface="Trebuchet MS" charset="0"/>
                  <a:cs typeface="Times New Roman" charset="0"/>
                </a:rPr>
                <a:t>CD </a:t>
              </a:r>
              <a:r>
                <a:rPr lang="en-GB" altLang="zh-CN" b="1" smtClean="0">
                  <a:solidFill>
                    <a:srgbClr val="000000"/>
                  </a:solidFill>
                  <a:latin typeface="Trebuchet MS" charset="0"/>
                  <a:cs typeface="Times New Roman" charset="0"/>
                </a:rPr>
                <a:t>processes</a:t>
              </a:r>
              <a:r>
                <a:rPr lang="en-GB" altLang="zh-CN" sz="1000" b="1" smtClean="0">
                  <a:latin typeface="Trebuchet MS" charset="0"/>
                  <a:cs typeface="Times New Roman" charset="0"/>
                </a:rPr>
                <a:t> </a:t>
              </a:r>
              <a:endParaRPr lang="en-GB" b="1" smtClean="0">
                <a:cs typeface="Times New Roman" charset="0"/>
              </a:endParaRPr>
            </a:p>
          </p:txBody>
        </p:sp>
        <p:sp>
          <p:nvSpPr>
            <p:cNvPr id="50191" name="Oval 8"/>
            <p:cNvSpPr>
              <a:spLocks noChangeArrowheads="1"/>
            </p:cNvSpPr>
            <p:nvPr/>
          </p:nvSpPr>
          <p:spPr bwMode="auto">
            <a:xfrm>
              <a:off x="5460" y="2931"/>
              <a:ext cx="1281" cy="1266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000" b="1" smtClean="0">
                  <a:solidFill>
                    <a:srgbClr val="0F5494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r>
                <a:rPr lang="en-US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Recurrent inputs</a:t>
              </a:r>
              <a:endParaRPr lang="en-US" sz="12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50192" name="Oval 9"/>
            <p:cNvSpPr>
              <a:spLocks noChangeArrowheads="1"/>
            </p:cNvSpPr>
            <p:nvPr/>
          </p:nvSpPr>
          <p:spPr bwMode="auto">
            <a:xfrm>
              <a:off x="6741" y="2773"/>
              <a:ext cx="1397" cy="1426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10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smtClean="0">
                  <a:solidFill>
                    <a:srgbClr val="FF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Capacity</a:t>
              </a:r>
              <a:endParaRPr lang="en-US" altLang="zh-CN" sz="1000" b="1" smtClean="0">
                <a:solidFill>
                  <a:srgbClr val="FF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50193" name="Oval 10"/>
            <p:cNvSpPr>
              <a:spLocks noChangeArrowheads="1"/>
            </p:cNvSpPr>
            <p:nvPr/>
          </p:nvSpPr>
          <p:spPr bwMode="auto">
            <a:xfrm>
              <a:off x="8139" y="2931"/>
              <a:ext cx="1049" cy="1108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10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smtClean="0">
                  <a:solidFill>
                    <a:srgbClr val="FF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Outputs</a:t>
              </a:r>
              <a:endParaRPr lang="en-US" sz="1200" b="1" smtClean="0">
                <a:solidFill>
                  <a:srgbClr val="FF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50194" name="Oval 11"/>
            <p:cNvSpPr>
              <a:spLocks noChangeArrowheads="1"/>
            </p:cNvSpPr>
            <p:nvPr/>
          </p:nvSpPr>
          <p:spPr bwMode="auto">
            <a:xfrm>
              <a:off x="9187" y="2931"/>
              <a:ext cx="1049" cy="1108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10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Outcomes</a:t>
              </a:r>
              <a:endParaRPr lang="en-US" sz="1200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50195" name="Oval 12"/>
            <p:cNvSpPr>
              <a:spLocks noChangeArrowheads="1"/>
            </p:cNvSpPr>
            <p:nvPr/>
          </p:nvSpPr>
          <p:spPr bwMode="auto">
            <a:xfrm>
              <a:off x="10235" y="2931"/>
              <a:ext cx="1050" cy="1108"/>
            </a:xfrm>
            <a:prstGeom prst="ellipse">
              <a:avLst/>
            </a:prstGeom>
            <a:solidFill>
              <a:srgbClr val="339966">
                <a:alpha val="43921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a-DK" altLang="zh-CN" sz="800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da-DK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Wider</a:t>
              </a:r>
              <a:r>
                <a:rPr lang="da-DK" altLang="zh-CN" sz="12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 </a:t>
              </a:r>
              <a:r>
                <a:rPr lang="da-DK" altLang="zh-CN" sz="1400" b="1" smtClean="0">
                  <a:solidFill>
                    <a:srgbClr val="000000"/>
                  </a:solidFill>
                  <a:latin typeface="Trebuchet MS" charset="0"/>
                  <a:ea typeface="ＭＳ Ｐゴシック" charset="0"/>
                  <a:cs typeface="Times New Roman" charset="0"/>
                </a:rPr>
                <a:t>impact</a:t>
              </a:r>
              <a:endParaRPr lang="en-US" sz="1400" b="1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Times New Roman" charset="0"/>
              </a:endParaRPr>
            </a:p>
          </p:txBody>
        </p:sp>
        <p:sp>
          <p:nvSpPr>
            <p:cNvPr id="31758" name="Oval 13"/>
            <p:cNvSpPr>
              <a:spLocks noChangeArrowheads="1"/>
            </p:cNvSpPr>
            <p:nvPr/>
          </p:nvSpPr>
          <p:spPr bwMode="auto">
            <a:xfrm>
              <a:off x="5873" y="3714"/>
              <a:ext cx="698" cy="633"/>
            </a:xfrm>
            <a:prstGeom prst="ellipse">
              <a:avLst/>
            </a:prstGeom>
            <a:solidFill>
              <a:srgbClr val="F2F2F2">
                <a:alpha val="74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glow rad="101600">
                <a:srgbClr val="FF0000">
                  <a:alpha val="75000"/>
                </a:srgbClr>
              </a:glow>
            </a:effectLst>
          </p:spPr>
          <p:txBody>
            <a:bodyPr lIns="0" tIns="10800" rIns="0" bIns="10800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2pPr>
              <a:lvl3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3pPr>
              <a:lvl4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4pPr>
              <a:lvl5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300" b="1" dirty="0" smtClean="0">
                  <a:solidFill>
                    <a:srgbClr val="000000"/>
                  </a:solidFill>
                  <a:latin typeface="Trebuchet MS" charset="0"/>
                  <a:cs typeface="Times New Roman" charset="0"/>
                </a:rPr>
                <a:t>Internal </a:t>
              </a:r>
              <a:r>
                <a:rPr lang="en-US" altLang="zh-CN" sz="1300" b="1" dirty="0" err="1" smtClean="0">
                  <a:solidFill>
                    <a:srgbClr val="000000"/>
                  </a:solidFill>
                  <a:latin typeface="Trebuchet MS" charset="0"/>
                  <a:cs typeface="Times New Roman" charset="0"/>
                </a:rPr>
                <a:t>resour-ces</a:t>
              </a:r>
              <a:r>
                <a:rPr lang="en-US" altLang="zh-CN" sz="1300" b="1" dirty="0" smtClean="0">
                  <a:solidFill>
                    <a:srgbClr val="000000"/>
                  </a:solidFill>
                  <a:latin typeface="Trebuchet MS" charset="0"/>
                  <a:cs typeface="Times New Roman" charset="0"/>
                </a:rPr>
                <a:t> </a:t>
              </a:r>
              <a:endParaRPr lang="en-US" sz="1300" b="1" dirty="0" smtClean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50199" name="Line 14"/>
            <p:cNvSpPr>
              <a:spLocks noChangeShapeType="1"/>
            </p:cNvSpPr>
            <p:nvPr/>
          </p:nvSpPr>
          <p:spPr bwMode="auto">
            <a:xfrm flipH="1">
              <a:off x="6461" y="4480"/>
              <a:ext cx="277" cy="19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0200" name="Line 15"/>
            <p:cNvSpPr>
              <a:spLocks noChangeShapeType="1"/>
            </p:cNvSpPr>
            <p:nvPr/>
          </p:nvSpPr>
          <p:spPr bwMode="auto">
            <a:xfrm flipH="1">
              <a:off x="7094" y="3781"/>
              <a:ext cx="228" cy="250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0201" name="Line 16"/>
            <p:cNvSpPr>
              <a:spLocks noChangeShapeType="1"/>
            </p:cNvSpPr>
            <p:nvPr/>
          </p:nvSpPr>
          <p:spPr bwMode="auto">
            <a:xfrm flipH="1" flipV="1">
              <a:off x="6289" y="3956"/>
              <a:ext cx="391" cy="201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0202" name="Line 17"/>
            <p:cNvSpPr>
              <a:spLocks noChangeShapeType="1"/>
            </p:cNvSpPr>
            <p:nvPr/>
          </p:nvSpPr>
          <p:spPr bwMode="auto">
            <a:xfrm flipH="1" flipV="1">
              <a:off x="6461" y="3548"/>
              <a:ext cx="336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0203" name="Line 18"/>
            <p:cNvSpPr>
              <a:spLocks noChangeShapeType="1"/>
            </p:cNvSpPr>
            <p:nvPr/>
          </p:nvSpPr>
          <p:spPr bwMode="auto">
            <a:xfrm flipH="1" flipV="1">
              <a:off x="10028" y="3548"/>
              <a:ext cx="434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0204" name="Line 19"/>
            <p:cNvSpPr>
              <a:spLocks noChangeShapeType="1"/>
            </p:cNvSpPr>
            <p:nvPr/>
          </p:nvSpPr>
          <p:spPr bwMode="auto">
            <a:xfrm flipH="1" flipV="1">
              <a:off x="8877" y="3548"/>
              <a:ext cx="422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0205" name="Line 20"/>
            <p:cNvSpPr>
              <a:spLocks noChangeShapeType="1"/>
            </p:cNvSpPr>
            <p:nvPr/>
          </p:nvSpPr>
          <p:spPr bwMode="auto">
            <a:xfrm flipH="1" flipV="1">
              <a:off x="7899" y="3548"/>
              <a:ext cx="294" cy="17"/>
            </a:xfrm>
            <a:prstGeom prst="line">
              <a:avLst/>
            </a:prstGeom>
            <a:noFill/>
            <a:ln w="82550" cmpd="dbl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10800" rIns="0" bIns="10800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0181" name="Text Box 5"/>
          <p:cNvSpPr txBox="1">
            <a:spLocks noChangeArrowheads="1"/>
          </p:cNvSpPr>
          <p:nvPr/>
        </p:nvSpPr>
        <p:spPr bwMode="auto">
          <a:xfrm flipH="1">
            <a:off x="-15875" y="26988"/>
            <a:ext cx="460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800" smtClean="0"/>
          </a:p>
        </p:txBody>
      </p:sp>
    </p:spTree>
    <p:extLst>
      <p:ext uri="{BB962C8B-B14F-4D97-AF65-F5344CB8AC3E}">
        <p14:creationId xmlns:p14="http://schemas.microsoft.com/office/powerpoint/2010/main" val="326926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78644"/>
            <a:ext cx="8915400" cy="738188"/>
          </a:xfrm>
        </p:spPr>
        <p:txBody>
          <a:bodyPr>
            <a:normAutofit fontScale="90000"/>
          </a:bodyPr>
          <a:lstStyle/>
          <a:p>
            <a:r>
              <a:rPr lang="en-GB" sz="2700" dirty="0">
                <a:latin typeface="Verdana" charset="0"/>
                <a:ea typeface="ＭＳ Ｐゴシック" charset="0"/>
              </a:rPr>
              <a:t/>
            </a:r>
            <a:br>
              <a:rPr lang="en-GB" sz="2700" dirty="0">
                <a:latin typeface="Verdana" charset="0"/>
                <a:ea typeface="ＭＳ Ｐゴシック" charset="0"/>
              </a:rPr>
            </a:br>
            <a:r>
              <a:rPr lang="en-GB" sz="2400" dirty="0">
                <a:latin typeface="Verdana" charset="0"/>
                <a:ea typeface="ＭＳ Ｐゴシック" charset="0"/>
              </a:rPr>
              <a:t>Monitoring the Change Process  </a:t>
            </a:r>
            <a:r>
              <a:rPr lang="en-GB" sz="2700" dirty="0">
                <a:latin typeface="Verdana" charset="0"/>
                <a:ea typeface="ＭＳ Ｐゴシック" charset="0"/>
              </a:rPr>
              <a:t/>
            </a:r>
            <a:br>
              <a:rPr lang="en-GB" sz="2700" dirty="0">
                <a:latin typeface="Verdana" charset="0"/>
                <a:ea typeface="ＭＳ Ｐゴシック" charset="0"/>
              </a:rPr>
            </a:br>
            <a:endParaRPr lang="en-US" sz="2700" dirty="0">
              <a:latin typeface="Verdana" charset="0"/>
              <a:ea typeface="ＭＳ Ｐゴシック" charset="0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152400" y="1866155"/>
            <a:ext cx="8991600" cy="4875213"/>
          </a:xfrm>
        </p:spPr>
        <p:txBody>
          <a:bodyPr/>
          <a:lstStyle/>
          <a:p>
            <a:pPr lvl="1"/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Success depends on joint </a:t>
            </a:r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effort,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so </a:t>
            </a:r>
            <a:r>
              <a:rPr lang="en-GB" dirty="0">
                <a:latin typeface="Verdana" charset="0"/>
                <a:ea typeface="ＭＳ Ｐゴシック" charset="0"/>
                <a:cs typeface="ＭＳ Ｐゴシック" charset="0"/>
              </a:rPr>
              <a:t>mutual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 performance monitoring is important</a:t>
            </a:r>
          </a:p>
          <a:p>
            <a:pPr lvl="2">
              <a:buFontTx/>
              <a:buChar char="•"/>
            </a:pPr>
            <a:r>
              <a:rPr lang="en-GB" sz="2000" dirty="0">
                <a:latin typeface="Arial" charset="0"/>
                <a:ea typeface="ＭＳ Ｐゴシック" charset="0"/>
              </a:rPr>
              <a:t>What </a:t>
            </a:r>
            <a:r>
              <a:rPr lang="en-GB" sz="2000" dirty="0" smtClean="0">
                <a:latin typeface="Arial" charset="0"/>
                <a:ea typeface="ＭＳ Ｐゴシック" charset="0"/>
              </a:rPr>
              <a:t>the </a:t>
            </a:r>
            <a:r>
              <a:rPr lang="en-GB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partner </a:t>
            </a:r>
            <a:r>
              <a:rPr lang="en-GB" sz="2000" dirty="0" smtClean="0">
                <a:solidFill>
                  <a:srgbClr val="FF0000"/>
                </a:solidFill>
                <a:latin typeface="Arial" charset="0"/>
                <a:ea typeface="ＭＳ Ｐゴシック" charset="0"/>
              </a:rPr>
              <a:t>country </a:t>
            </a:r>
            <a:r>
              <a:rPr lang="en-GB" sz="2000" dirty="0" smtClean="0">
                <a:latin typeface="Arial" charset="0"/>
                <a:ea typeface="ＭＳ Ｐゴシック" charset="0"/>
              </a:rPr>
              <a:t>has </a:t>
            </a:r>
            <a:r>
              <a:rPr lang="en-GB" sz="2000" dirty="0">
                <a:latin typeface="Arial" charset="0"/>
                <a:ea typeface="ＭＳ Ｐゴシック" charset="0"/>
              </a:rPr>
              <a:t>done in terms of </a:t>
            </a:r>
            <a:r>
              <a:rPr lang="en-GB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leading</a:t>
            </a:r>
            <a:r>
              <a:rPr lang="en-GB" sz="2000" dirty="0">
                <a:latin typeface="Arial" charset="0"/>
                <a:ea typeface="ＭＳ Ｐゴシック" charset="0"/>
              </a:rPr>
              <a:t> the process</a:t>
            </a:r>
          </a:p>
          <a:p>
            <a:pPr lvl="2">
              <a:buFontTx/>
              <a:buChar char="•"/>
            </a:pPr>
            <a:r>
              <a:rPr lang="en-GB" sz="2000" dirty="0">
                <a:latin typeface="Arial" charset="0"/>
                <a:ea typeface="ＭＳ Ｐゴシック" charset="0"/>
              </a:rPr>
              <a:t>What </a:t>
            </a:r>
            <a:r>
              <a:rPr lang="en-GB" sz="2000" dirty="0" smtClean="0">
                <a:solidFill>
                  <a:srgbClr val="FF0000"/>
                </a:solidFill>
                <a:latin typeface="Arial" charset="0"/>
                <a:ea typeface="ＭＳ Ｐゴシック" charset="0"/>
              </a:rPr>
              <a:t>DP</a:t>
            </a:r>
            <a:r>
              <a:rPr lang="en-GB" sz="2000" dirty="0" smtClean="0">
                <a:latin typeface="Arial" charset="0"/>
                <a:ea typeface="ＭＳ Ｐゴシック" charset="0"/>
              </a:rPr>
              <a:t> has </a:t>
            </a:r>
            <a:r>
              <a:rPr lang="en-GB" sz="2000" dirty="0">
                <a:latin typeface="Arial" charset="0"/>
                <a:ea typeface="ＭＳ Ｐゴシック" charset="0"/>
              </a:rPr>
              <a:t>done in terms of </a:t>
            </a:r>
            <a:r>
              <a:rPr lang="en-GB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supporting</a:t>
            </a:r>
            <a:r>
              <a:rPr lang="en-GB" sz="2000" dirty="0">
                <a:latin typeface="Arial" charset="0"/>
                <a:ea typeface="ＭＳ Ｐゴシック" charset="0"/>
              </a:rPr>
              <a:t> the process</a:t>
            </a:r>
          </a:p>
          <a:p>
            <a:pPr lvl="3"/>
            <a:endParaRPr lang="en-GB" sz="800" dirty="0">
              <a:solidFill>
                <a:srgbClr val="0F5494"/>
              </a:solidFill>
              <a:ea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Can be applied at </a:t>
            </a:r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programme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level but also at level of individual expert, action</a:t>
            </a:r>
          </a:p>
          <a:p>
            <a:pPr lvl="1">
              <a:buFontTx/>
              <a:buNone/>
            </a:pPr>
            <a:endParaRPr lang="en-GB" sz="8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Need to also take account of changing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contextual/ PEA </a:t>
            </a:r>
            <a:r>
              <a:rPr lang="en-GB" b="0" dirty="0" smtClean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factors</a:t>
            </a:r>
          </a:p>
          <a:p>
            <a:pPr lvl="1"/>
            <a:endParaRPr lang="en-GB" sz="9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Arrange as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periodic performance dialogue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using a structured format</a:t>
            </a:r>
          </a:p>
          <a:p>
            <a:pPr lvl="1">
              <a:buFontTx/>
              <a:buNone/>
            </a:pPr>
            <a:endParaRPr lang="en-GB" sz="10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Use of QC in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EAMR and ROM</a:t>
            </a:r>
          </a:p>
          <a:p>
            <a:endParaRPr lang="en-US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bldLvl="4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089998"/>
            <a:ext cx="8229600" cy="936625"/>
          </a:xfrm>
        </p:spPr>
        <p:txBody>
          <a:bodyPr/>
          <a:lstStyle/>
          <a:p>
            <a:r>
              <a:rPr lang="en-US" sz="2800" dirty="0" smtClean="0"/>
              <a:t>Monitoring roles – who does what?</a:t>
            </a:r>
            <a:endParaRPr lang="en-US" sz="2800" dirty="0"/>
          </a:p>
        </p:txBody>
      </p:sp>
      <p:graphicFrame>
        <p:nvGraphicFramePr>
          <p:cNvPr id="5" name="Group 2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05996649"/>
              </p:ext>
            </p:extLst>
          </p:nvPr>
        </p:nvGraphicFramePr>
        <p:xfrm>
          <a:off x="147264" y="1930396"/>
          <a:ext cx="8881223" cy="4708149"/>
        </p:xfrm>
        <a:graphic>
          <a:graphicData uri="http://schemas.openxmlformats.org/drawingml/2006/table">
            <a:tbl>
              <a:tblPr/>
              <a:tblGrid>
                <a:gridCol w="1649325"/>
                <a:gridCol w="3304818"/>
                <a:gridCol w="3927080"/>
              </a:tblGrid>
              <a:tr h="72040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-128" charset="0"/>
                        </a:rPr>
                        <a:t>Who does what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-12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-128" charset="0"/>
                        </a:rPr>
                        <a:t>Monitoring of: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-12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-128" charset="0"/>
                        </a:rPr>
                        <a:t>The partner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-128" charset="0"/>
                        </a:rPr>
                        <a:t>The 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641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Inputs 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3C72"/>
                        </a:solidFill>
                        <a:effectLst/>
                        <a:latin typeface="Verdana" pitchFamily="-12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&amp; </a:t>
                      </a:r>
                      <a:r>
                        <a:rPr kumimoji="0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processes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... periodic, systematic dialogue about mutual performance with TC personnel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...together with partner; periodic dialogue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on performance 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assessment; brokering of conflicts,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adjustments in timeframes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103C72"/>
                        </a:solidFill>
                        <a:effectLst/>
                        <a:latin typeface="Verdana" pitchFamily="-1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332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Outputs 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3C72"/>
                        </a:solidFill>
                        <a:effectLst/>
                        <a:latin typeface="Verdana" pitchFamily="-12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&amp; </a:t>
                      </a:r>
                      <a:r>
                        <a:rPr kumimoji="0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outcomes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...has main responsibility;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serves 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learning, management and domestic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accountability (also others, ….)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103C72"/>
                        </a:solidFill>
                        <a:effectLst/>
                        <a:latin typeface="Verdana" pitchFamily="-1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...help ensure that results are monitored appropriately;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appropriate feedback of CD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mon.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 to program adjustments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103C72"/>
                        </a:solidFill>
                        <a:effectLst/>
                        <a:latin typeface="Verdana" pitchFamily="-1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641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Outcomes &amp; 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3C72"/>
                        </a:solidFill>
                        <a:effectLst/>
                        <a:latin typeface="Verdana" pitchFamily="-12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impact</a:t>
                      </a:r>
                      <a:endParaRPr kumimoji="0" lang="en-GB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103C72"/>
                        </a:solidFill>
                        <a:effectLst/>
                        <a:latin typeface="Verdana" pitchFamily="-12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...has prime responsibility;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serves 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learning and domestic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accountability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(also others like watchdogs, think-tanks, ….)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103C72"/>
                        </a:solidFill>
                        <a:effectLst/>
                        <a:latin typeface="Verdana" pitchFamily="-1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itchFamily="-128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...mainly to ‘monitor the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monitoring’ 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by the partner’ with focus on the capacity of the domestic monitoring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3C72"/>
                          </a:solidFill>
                          <a:effectLst/>
                          <a:latin typeface="Verdana" pitchFamily="-128" charset="0"/>
                        </a:rPr>
                        <a:t>system (and support it)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103C72"/>
                        </a:solidFill>
                        <a:effectLst/>
                        <a:latin typeface="Verdana" pitchFamily="-1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99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253" y="1107945"/>
            <a:ext cx="8229600" cy="936625"/>
          </a:xfrm>
        </p:spPr>
        <p:txBody>
          <a:bodyPr/>
          <a:lstStyle/>
          <a:p>
            <a:r>
              <a:rPr lang="en-GB" dirty="0" smtClean="0"/>
              <a:t>Quantity and quality</a:t>
            </a:r>
            <a:endParaRPr lang="en-GB" dirty="0"/>
          </a:p>
        </p:txBody>
      </p:sp>
      <p:pic>
        <p:nvPicPr>
          <p:cNvPr id="3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1" y="1882152"/>
            <a:ext cx="7680743" cy="5430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46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8790" y="2815898"/>
            <a:ext cx="71237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Formulate CD indicators</a:t>
            </a:r>
          </a:p>
          <a:p>
            <a:pPr algn="ctr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based on the results chain developed earlier</a:t>
            </a:r>
          </a:p>
          <a:p>
            <a:pPr algn="ctr"/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44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85750" y="1214438"/>
            <a:ext cx="8429625" cy="1143000"/>
          </a:xfrm>
        </p:spPr>
        <p:txBody>
          <a:bodyPr/>
          <a:lstStyle/>
          <a:p>
            <a:pPr algn="ctr"/>
            <a:r>
              <a:rPr lang="en-GB" sz="2700" b="0">
                <a:latin typeface="Verdana" charset="0"/>
                <a:ea typeface="ＭＳ Ｐゴシック" charset="0"/>
              </a:rPr>
              <a:t>CD Quality grid requirement: </a:t>
            </a:r>
            <a:br>
              <a:rPr lang="en-GB" sz="2700" b="0">
                <a:latin typeface="Verdana" charset="0"/>
                <a:ea typeface="ＭＳ Ｐゴシック" charset="0"/>
              </a:rPr>
            </a:br>
            <a:r>
              <a:rPr lang="en-GB" sz="2400">
                <a:latin typeface="Verdana" charset="0"/>
                <a:ea typeface="ＭＳ Ｐゴシック" charset="0"/>
              </a:rPr>
              <a:t>3. Clear link to results and expected outcomes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3748415"/>
              </p:ext>
            </p:extLst>
          </p:nvPr>
        </p:nvGraphicFramePr>
        <p:xfrm>
          <a:off x="395288" y="2420938"/>
          <a:ext cx="8229600" cy="4270375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17081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3.1 Are results and/or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outcomes defined beyond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what the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CD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suppport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will deliver? Please give examples of key targeted results at the level of enhanced capacity of organisation(s), if 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relevant,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outputs that the organisation(s) produce or at the level of outcomes.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</a:tr>
              <a:tr h="13112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3.2 Have the </a:t>
                      </a: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country partners' inputs</a:t>
                      </a: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, which are required to sustain the results of the programme, been identified and specified?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F5494"/>
                        </a:solidFill>
                        <a:effectLst/>
                        <a:latin typeface="Verdan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</a:tr>
              <a:tr h="12509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3.3 What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innovative forms of CD support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have been considered, e.g. regional sources, staff exchanges or networking?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56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229600" cy="717550"/>
          </a:xfrm>
        </p:spPr>
        <p:txBody>
          <a:bodyPr/>
          <a:lstStyle/>
          <a:p>
            <a:r>
              <a:rPr lang="en-US" sz="2400" dirty="0">
                <a:latin typeface="Verdana" charset="0"/>
                <a:ea typeface="ＭＳ Ｐゴシック" charset="0"/>
              </a:rPr>
              <a:t>Why Is this Criteria Important?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305800" cy="4343400"/>
          </a:xfrm>
        </p:spPr>
        <p:txBody>
          <a:bodyPr/>
          <a:lstStyle/>
          <a:p>
            <a:pPr lvl="1"/>
            <a:r>
              <a:rPr lang="en-US" sz="2400" b="0" dirty="0">
                <a:latin typeface="Verdana" charset="0"/>
                <a:ea typeface="ＭＳ Ｐゴシック" charset="0"/>
                <a:cs typeface="ＭＳ Ｐゴシック" charset="0"/>
              </a:rPr>
              <a:t>Thinking about results is at the heart of good </a:t>
            </a:r>
            <a:r>
              <a:rPr lang="en-US" sz="2400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design and management</a:t>
            </a:r>
          </a:p>
          <a:p>
            <a:pPr lvl="1">
              <a:buFontTx/>
              <a:buNone/>
            </a:pPr>
            <a:endParaRPr lang="en-US" sz="105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400" b="0" dirty="0">
                <a:solidFill>
                  <a:srgbClr val="000090"/>
                </a:solidFill>
                <a:latin typeface="Verdana" charset="0"/>
                <a:ea typeface="ＭＳ Ｐゴシック" charset="0"/>
                <a:cs typeface="ＭＳ Ｐゴシック" charset="0"/>
              </a:rPr>
              <a:t>Capacity results are </a:t>
            </a:r>
            <a:r>
              <a:rPr lang="en-US" sz="2400" b="0" dirty="0">
                <a:latin typeface="Verdana" charset="0"/>
                <a:ea typeface="ＭＳ Ｐゴシック" charset="0"/>
                <a:cs typeface="ＭＳ Ｐゴシック" charset="0"/>
              </a:rPr>
              <a:t>as important as other development results but </a:t>
            </a:r>
            <a:r>
              <a:rPr lang="en-US" sz="2400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easily lost in the results chain</a:t>
            </a:r>
          </a:p>
          <a:p>
            <a:pPr lvl="1">
              <a:buFontTx/>
              <a:buNone/>
            </a:pPr>
            <a:endParaRPr lang="en-US" sz="105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400" b="0" dirty="0">
                <a:latin typeface="Verdana" charset="0"/>
                <a:ea typeface="ＭＳ Ｐゴシック" charset="0"/>
                <a:cs typeface="ＭＳ Ｐゴシック" charset="0"/>
              </a:rPr>
              <a:t>How to capture Capacity Results?</a:t>
            </a:r>
            <a:endParaRPr lang="en-US" sz="105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buFontTx/>
              <a:buNone/>
            </a:pPr>
            <a:r>
              <a:rPr lang="en-US" sz="1000" b="0" dirty="0">
                <a:latin typeface="Verdana" charset="0"/>
                <a:ea typeface="ＭＳ Ｐゴシック" charset="0"/>
                <a:cs typeface="ＭＳ Ｐゴシック" charset="0"/>
              </a:rPr>
              <a:t>  </a:t>
            </a:r>
          </a:p>
          <a:p>
            <a:pPr lvl="2">
              <a:buFontTx/>
              <a:buChar char="•"/>
            </a:pPr>
            <a:r>
              <a:rPr lang="en-GB" sz="1800" dirty="0">
                <a:latin typeface="Verdana" charset="0"/>
                <a:ea typeface="ＭＳ Ｐゴシック" charset="0"/>
              </a:rPr>
              <a:t>Think in terms of the </a:t>
            </a:r>
            <a:r>
              <a:rPr lang="en-GB" altLang="zh-CN" sz="1800" dirty="0" smtClean="0">
                <a:latin typeface="Verdana" charset="0"/>
                <a:ea typeface="SimSun" charset="0"/>
                <a:cs typeface="SimSun" charset="0"/>
              </a:rPr>
              <a:t>outputs </a:t>
            </a:r>
            <a:r>
              <a:rPr lang="en-GB" altLang="zh-CN" sz="1800" dirty="0">
                <a:latin typeface="Verdana" charset="0"/>
                <a:ea typeface="SimSun" charset="0"/>
                <a:cs typeface="SimSun" charset="0"/>
              </a:rPr>
              <a:t>of the </a:t>
            </a:r>
            <a:r>
              <a:rPr lang="en-GB" altLang="zh-CN" sz="1800" dirty="0" smtClean="0">
                <a:latin typeface="Verdana" charset="0"/>
                <a:ea typeface="SimSun" charset="0"/>
                <a:cs typeface="SimSun" charset="0"/>
              </a:rPr>
              <a:t>organisation</a:t>
            </a:r>
            <a:r>
              <a:rPr lang="en-GB" altLang="zh-CN" sz="1800" dirty="0">
                <a:latin typeface="Verdana" charset="0"/>
                <a:ea typeface="SimSun" charset="0"/>
                <a:cs typeface="SimSun" charset="0"/>
              </a:rPr>
              <a:t>/system arising from CD </a:t>
            </a:r>
            <a:r>
              <a:rPr lang="en-GB" altLang="zh-CN" sz="1800" dirty="0" smtClean="0">
                <a:latin typeface="Verdana" charset="0"/>
                <a:ea typeface="SimSun" charset="0"/>
                <a:cs typeface="SimSun" charset="0"/>
              </a:rPr>
              <a:t>processes</a:t>
            </a:r>
            <a:endParaRPr lang="en-GB" altLang="zh-CN" sz="1800" b="0" dirty="0">
              <a:latin typeface="Verdana" charset="0"/>
              <a:ea typeface="SimSun" charset="0"/>
              <a:cs typeface="SimSun" charset="0"/>
            </a:endParaRPr>
          </a:p>
          <a:p>
            <a:pPr lvl="2" eaLnBrk="1" hangingPunct="1">
              <a:buFontTx/>
              <a:buChar char="•"/>
            </a:pPr>
            <a:r>
              <a:rPr lang="en-GB" sz="1800" dirty="0">
                <a:latin typeface="Verdana" charset="0"/>
                <a:ea typeface="ＭＳ Ｐゴシック" charset="0"/>
              </a:rPr>
              <a:t>Think beyond what external support will achieve…since </a:t>
            </a:r>
            <a:r>
              <a:rPr lang="en-GB" sz="1800" dirty="0" smtClean="0">
                <a:latin typeface="Verdana" charset="0"/>
                <a:ea typeface="ＭＳ Ｐゴシック" charset="0"/>
              </a:rPr>
              <a:t>it has </a:t>
            </a:r>
            <a:r>
              <a:rPr lang="en-GB" sz="1800" dirty="0">
                <a:latin typeface="Verdana" charset="0"/>
                <a:ea typeface="ＭＳ Ｐゴシック" charset="0"/>
              </a:rPr>
              <a:t>only limited bearing on outcome</a:t>
            </a:r>
          </a:p>
          <a:p>
            <a:pPr lvl="1" eaLnBrk="1" hangingPunct="1"/>
            <a:endParaRPr lang="en-GB" b="0" dirty="0">
              <a:latin typeface="Verdana" charset="0"/>
              <a:ea typeface="ＭＳ Ｐゴシック" charset="0"/>
            </a:endParaRPr>
          </a:p>
          <a:p>
            <a:endParaRPr lang="en-US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24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>
            <a:off x="1447800" y="2514600"/>
            <a:ext cx="5257800" cy="4114800"/>
          </a:xfrm>
          <a:prstGeom prst="round2SameRect">
            <a:avLst/>
          </a:prstGeom>
          <a:solidFill>
            <a:srgbClr val="3E6FD2">
              <a:alpha val="41000"/>
            </a:srgbClr>
          </a:solidFill>
          <a:ln>
            <a:noFill/>
          </a:ln>
          <a:effectLst/>
          <a:extLst/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pitchFamily="-65" charset="-128"/>
              </a:rPr>
              <a:t>     Contextual </a:t>
            </a:r>
            <a:r>
              <a:rPr lang="en-US" sz="1200" b="1" dirty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pitchFamily="-65" charset="-128"/>
              </a:rPr>
              <a:t>factors and actors within influence</a:t>
            </a:r>
          </a:p>
        </p:txBody>
      </p:sp>
      <p:sp>
        <p:nvSpPr>
          <p:cNvPr id="22530" name="Rounded Rectangle 1"/>
          <p:cNvSpPr>
            <a:spLocks noChangeArrowheads="1"/>
          </p:cNvSpPr>
          <p:nvPr/>
        </p:nvSpPr>
        <p:spPr bwMode="auto">
          <a:xfrm>
            <a:off x="457200" y="1524000"/>
            <a:ext cx="8382000" cy="5105400"/>
          </a:xfrm>
          <a:prstGeom prst="roundRect">
            <a:avLst>
              <a:gd name="adj" fmla="val 16667"/>
            </a:avLst>
          </a:prstGeom>
          <a:solidFill>
            <a:srgbClr val="3E6FD2">
              <a:alpha val="2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Contextual factors beyond influence</a:t>
            </a:r>
          </a:p>
        </p:txBody>
      </p:sp>
      <p:sp>
        <p:nvSpPr>
          <p:cNvPr id="3" name="Round Same Side Corner Rectangle 2"/>
          <p:cNvSpPr/>
          <p:nvPr/>
        </p:nvSpPr>
        <p:spPr bwMode="auto">
          <a:xfrm>
            <a:off x="3862388" y="3548063"/>
            <a:ext cx="822325" cy="822325"/>
          </a:xfrm>
          <a:prstGeom prst="round2SameRect">
            <a:avLst/>
          </a:prstGeom>
          <a:noFill/>
          <a:ln>
            <a:noFill/>
          </a:ln>
          <a:effectLst/>
          <a:extLst/>
        </p:spPr>
      </p:sp>
      <p:sp>
        <p:nvSpPr>
          <p:cNvPr id="22533" name="Oval 12"/>
          <p:cNvSpPr>
            <a:spLocks noChangeArrowheads="1"/>
          </p:cNvSpPr>
          <p:nvPr/>
        </p:nvSpPr>
        <p:spPr bwMode="auto">
          <a:xfrm>
            <a:off x="7315200" y="3352800"/>
            <a:ext cx="1390650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altLang="zh-CN" sz="8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a-DK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Wider</a:t>
            </a:r>
            <a:r>
              <a:rPr lang="da-DK" altLang="zh-CN" sz="12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r>
              <a:rPr lang="da-DK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impact</a:t>
            </a:r>
            <a:endParaRPr lang="en-US" sz="14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2534" name="Oval 11"/>
          <p:cNvSpPr>
            <a:spLocks noChangeArrowheads="1"/>
          </p:cNvSpPr>
          <p:nvPr/>
        </p:nvSpPr>
        <p:spPr bwMode="auto">
          <a:xfrm>
            <a:off x="5943600" y="3352800"/>
            <a:ext cx="1389063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sz="10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Outcomes</a:t>
            </a:r>
            <a:endParaRPr lang="en-US" sz="1200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2535" name="Oval 10"/>
          <p:cNvSpPr>
            <a:spLocks noChangeArrowheads="1"/>
          </p:cNvSpPr>
          <p:nvPr/>
        </p:nvSpPr>
        <p:spPr bwMode="auto">
          <a:xfrm>
            <a:off x="4572000" y="3352800"/>
            <a:ext cx="1389063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sz="10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Outputs</a:t>
            </a:r>
            <a:endParaRPr lang="en-US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2536" name="Oval 9"/>
          <p:cNvSpPr>
            <a:spLocks noChangeArrowheads="1"/>
          </p:cNvSpPr>
          <p:nvPr/>
        </p:nvSpPr>
        <p:spPr bwMode="auto">
          <a:xfrm>
            <a:off x="2438400" y="2819400"/>
            <a:ext cx="2155825" cy="2286000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sz="10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Capacity</a:t>
            </a:r>
            <a:endParaRPr lang="en-US" altLang="zh-CN" sz="1000" b="1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2537" name="Oval 8"/>
          <p:cNvSpPr>
            <a:spLocks noChangeArrowheads="1"/>
          </p:cNvSpPr>
          <p:nvPr/>
        </p:nvSpPr>
        <p:spPr bwMode="auto">
          <a:xfrm>
            <a:off x="990600" y="3200400"/>
            <a:ext cx="1468438" cy="1600200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000" b="1" smtClean="0">
                <a:solidFill>
                  <a:srgbClr val="0F5494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r>
              <a:rPr lang="en-US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Recurrent inputs</a:t>
            </a:r>
            <a:endParaRPr lang="en-US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2538" name="Oval 7"/>
          <p:cNvSpPr>
            <a:spLocks noChangeArrowheads="1"/>
          </p:cNvSpPr>
          <p:nvPr/>
        </p:nvSpPr>
        <p:spPr bwMode="auto">
          <a:xfrm>
            <a:off x="2209800" y="4495800"/>
            <a:ext cx="1387475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altLang="zh-CN" sz="1000" b="1" smtClean="0">
              <a:solidFill>
                <a:srgbClr val="0F5494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altLang="zh-CN" sz="1000" b="1" smtClean="0">
              <a:solidFill>
                <a:srgbClr val="0F5494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a-DK" altLang="zh-CN" sz="10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 </a:t>
            </a:r>
            <a:r>
              <a:rPr lang="da-DK" altLang="zh-CN" sz="12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CD </a:t>
            </a:r>
            <a:r>
              <a:rPr lang="en-GB" altLang="zh-CN" sz="12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processes</a:t>
            </a:r>
            <a:r>
              <a:rPr lang="en-GB" altLang="zh-CN" sz="10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endParaRPr lang="en-GB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2539" name="Oval 6"/>
          <p:cNvSpPr>
            <a:spLocks noChangeArrowheads="1"/>
          </p:cNvSpPr>
          <p:nvPr/>
        </p:nvSpPr>
        <p:spPr bwMode="auto">
          <a:xfrm rot="-697881">
            <a:off x="1284288" y="5629275"/>
            <a:ext cx="1111250" cy="762000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CD support</a:t>
            </a:r>
            <a:r>
              <a:rPr lang="da-DK" altLang="zh-CN" sz="10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endParaRPr lang="en-US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2540" name="Oval 13"/>
          <p:cNvSpPr>
            <a:spLocks noChangeArrowheads="1"/>
          </p:cNvSpPr>
          <p:nvPr/>
        </p:nvSpPr>
        <p:spPr bwMode="auto">
          <a:xfrm>
            <a:off x="1143000" y="4800600"/>
            <a:ext cx="1066800" cy="828675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3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Internal resources </a:t>
            </a:r>
            <a:endParaRPr lang="en-US" sz="13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2541" name="Line 18"/>
          <p:cNvSpPr>
            <a:spLocks noChangeShapeType="1"/>
          </p:cNvSpPr>
          <p:nvPr/>
        </p:nvSpPr>
        <p:spPr bwMode="auto">
          <a:xfrm flipH="1" flipV="1">
            <a:off x="6934200" y="4114800"/>
            <a:ext cx="533400" cy="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42" name="Line 18"/>
          <p:cNvSpPr>
            <a:spLocks noChangeShapeType="1"/>
          </p:cNvSpPr>
          <p:nvPr/>
        </p:nvSpPr>
        <p:spPr bwMode="auto">
          <a:xfrm flipH="1" flipV="1">
            <a:off x="5715000" y="4114800"/>
            <a:ext cx="533400" cy="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43" name="Line 18"/>
          <p:cNvSpPr>
            <a:spLocks noChangeShapeType="1"/>
          </p:cNvSpPr>
          <p:nvPr/>
        </p:nvSpPr>
        <p:spPr bwMode="auto">
          <a:xfrm flipH="1" flipV="1">
            <a:off x="4343400" y="4114800"/>
            <a:ext cx="533400" cy="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44" name="Line 18"/>
          <p:cNvSpPr>
            <a:spLocks noChangeShapeType="1"/>
          </p:cNvSpPr>
          <p:nvPr/>
        </p:nvSpPr>
        <p:spPr bwMode="auto">
          <a:xfrm flipH="1" flipV="1">
            <a:off x="2209800" y="4038600"/>
            <a:ext cx="533400" cy="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45" name="Line 18"/>
          <p:cNvSpPr>
            <a:spLocks noChangeShapeType="1"/>
          </p:cNvSpPr>
          <p:nvPr/>
        </p:nvSpPr>
        <p:spPr bwMode="auto">
          <a:xfrm flipH="1">
            <a:off x="2895600" y="4572000"/>
            <a:ext cx="381000" cy="53340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H="1" flipV="1">
            <a:off x="1905000" y="5181600"/>
            <a:ext cx="533400" cy="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47" name="Line 18"/>
          <p:cNvSpPr>
            <a:spLocks noChangeShapeType="1"/>
          </p:cNvSpPr>
          <p:nvPr/>
        </p:nvSpPr>
        <p:spPr bwMode="auto">
          <a:xfrm flipH="1">
            <a:off x="2057400" y="5562600"/>
            <a:ext cx="533400" cy="22860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Picture 1" descr="MC900441946.jpeg"/>
          <p:cNvPicPr>
            <a:picLocks noChangeAspect="1"/>
          </p:cNvPicPr>
          <p:nvPr/>
        </p:nvPicPr>
        <p:blipFill rotWithShape="1">
          <a:blip r:embed="rId3">
            <a:alphaModFix amt="7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50525" l="26216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5375" b="50000"/>
          <a:stretch/>
        </p:blipFill>
        <p:spPr>
          <a:xfrm rot="10800000">
            <a:off x="677040" y="1909191"/>
            <a:ext cx="8153398" cy="85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56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ounded Rectangle 2"/>
          <p:cNvSpPr>
            <a:spLocks noChangeArrowheads="1"/>
          </p:cNvSpPr>
          <p:nvPr/>
        </p:nvSpPr>
        <p:spPr bwMode="auto">
          <a:xfrm>
            <a:off x="5257800" y="2514600"/>
            <a:ext cx="2936875" cy="822325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CD DEVELOPMENT OBJ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Increased use of services  </a:t>
            </a:r>
          </a:p>
        </p:txBody>
      </p:sp>
      <p:sp>
        <p:nvSpPr>
          <p:cNvPr id="24579" name="Rounded Rectangle 3"/>
          <p:cNvSpPr>
            <a:spLocks noChangeArrowheads="1"/>
          </p:cNvSpPr>
          <p:nvPr/>
        </p:nvSpPr>
        <p:spPr bwMode="auto">
          <a:xfrm>
            <a:off x="5257800" y="3429000"/>
            <a:ext cx="2906713" cy="822325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CD IMMEDIATE OBJ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(capacity for what)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Performance improved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Rounded Rectangle 4"/>
          <p:cNvSpPr>
            <a:spLocks noChangeArrowheads="1"/>
          </p:cNvSpPr>
          <p:nvPr/>
        </p:nvSpPr>
        <p:spPr bwMode="auto">
          <a:xfrm>
            <a:off x="5257800" y="4343400"/>
            <a:ext cx="2895600" cy="822325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ORGANISATIONAL CAPACITY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Knowledge, systems, rules, structure, </a:t>
            </a:r>
            <a:r>
              <a:rPr lang="en-US" sz="1400" dirty="0" err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1400" dirty="0" err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etc</a:t>
            </a:r>
            <a:endParaRPr lang="en-US" sz="1400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1" name="Rounded Rectangle 5"/>
          <p:cNvSpPr>
            <a:spLocks noChangeArrowheads="1"/>
          </p:cNvSpPr>
          <p:nvPr/>
        </p:nvSpPr>
        <p:spPr bwMode="auto">
          <a:xfrm>
            <a:off x="5181600" y="1143000"/>
            <a:ext cx="2971800" cy="609600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CD PROCESS</a:t>
            </a:r>
          </a:p>
        </p:txBody>
      </p:sp>
      <p:sp>
        <p:nvSpPr>
          <p:cNvPr id="24582" name="Rounded Rectangle 6"/>
          <p:cNvSpPr>
            <a:spLocks noChangeArrowheads="1"/>
          </p:cNvSpPr>
          <p:nvPr/>
        </p:nvSpPr>
        <p:spPr bwMode="auto">
          <a:xfrm>
            <a:off x="5257800" y="5257800"/>
            <a:ext cx="2895600" cy="685800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CD ACTIVITIES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Courses, mentorship, advise, twinning, exchange, etc.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3" name="Rounded Rectangle 7"/>
          <p:cNvSpPr>
            <a:spLocks noChangeArrowheads="1"/>
          </p:cNvSpPr>
          <p:nvPr/>
        </p:nvSpPr>
        <p:spPr bwMode="auto">
          <a:xfrm>
            <a:off x="5257800" y="6019800"/>
            <a:ext cx="2895600" cy="669925"/>
          </a:xfrm>
          <a:prstGeom prst="roundRect">
            <a:avLst>
              <a:gd name="adj" fmla="val 16667"/>
            </a:avLst>
          </a:prstGeom>
          <a:solidFill>
            <a:srgbClr val="FF6600">
              <a:alpha val="38823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CD INPUTS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funds/contracts, trainers, TA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4" name="Rounded Rectangle 8"/>
          <p:cNvSpPr>
            <a:spLocks noChangeArrowheads="1"/>
          </p:cNvSpPr>
          <p:nvPr/>
        </p:nvSpPr>
        <p:spPr bwMode="auto">
          <a:xfrm>
            <a:off x="990600" y="1143000"/>
            <a:ext cx="2743200" cy="609600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PARTNER ORGANISATION/ SECTOR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RESULTS CHAIN</a:t>
            </a:r>
          </a:p>
        </p:txBody>
      </p:sp>
      <p:sp>
        <p:nvSpPr>
          <p:cNvPr id="24585" name="Rounded Rectangle 9"/>
          <p:cNvSpPr>
            <a:spLocks noChangeArrowheads="1"/>
          </p:cNvSpPr>
          <p:nvPr/>
        </p:nvSpPr>
        <p:spPr bwMode="auto">
          <a:xfrm>
            <a:off x="990600" y="2590800"/>
            <a:ext cx="2743200" cy="822325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OUTCOME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Use of products and services by clients/ public</a:t>
            </a:r>
          </a:p>
        </p:txBody>
      </p:sp>
      <p:sp>
        <p:nvSpPr>
          <p:cNvPr id="24586" name="Rounded Rectangle 10"/>
          <p:cNvSpPr>
            <a:spLocks noChangeArrowheads="1"/>
          </p:cNvSpPr>
          <p:nvPr/>
        </p:nvSpPr>
        <p:spPr bwMode="auto">
          <a:xfrm>
            <a:off x="990600" y="1828800"/>
            <a:ext cx="2743200" cy="685800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IMPACT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Improved development result </a:t>
            </a:r>
            <a:r>
              <a:rPr lang="en-US" sz="1400" dirty="0" err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eg</a:t>
            </a: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: better health</a:t>
            </a:r>
          </a:p>
        </p:txBody>
      </p:sp>
      <p:sp>
        <p:nvSpPr>
          <p:cNvPr id="24587" name="Rounded Rectangle 11"/>
          <p:cNvSpPr>
            <a:spLocks noChangeArrowheads="1"/>
          </p:cNvSpPr>
          <p:nvPr/>
        </p:nvSpPr>
        <p:spPr bwMode="auto">
          <a:xfrm>
            <a:off x="990600" y="3505200"/>
            <a:ext cx="2743200" cy="822325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OUTPUTS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Improved products and service</a:t>
            </a:r>
            <a:r>
              <a:rPr lang="en-US" sz="14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s</a:t>
            </a:r>
          </a:p>
        </p:txBody>
      </p:sp>
      <p:sp>
        <p:nvSpPr>
          <p:cNvPr id="24588" name="Rounded Rectangle 12"/>
          <p:cNvSpPr>
            <a:spLocks noChangeArrowheads="1"/>
          </p:cNvSpPr>
          <p:nvPr/>
        </p:nvSpPr>
        <p:spPr bwMode="auto">
          <a:xfrm>
            <a:off x="990600" y="4419600"/>
            <a:ext cx="2743200" cy="822325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CAPACITY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EG: PFM, leadership, logistics, technical</a:t>
            </a:r>
          </a:p>
        </p:txBody>
      </p:sp>
      <p:sp>
        <p:nvSpPr>
          <p:cNvPr id="24589" name="Rounded Rectangle 13"/>
          <p:cNvSpPr>
            <a:spLocks noChangeArrowheads="1"/>
          </p:cNvSpPr>
          <p:nvPr/>
        </p:nvSpPr>
        <p:spPr bwMode="auto">
          <a:xfrm>
            <a:off x="990600" y="5334000"/>
            <a:ext cx="2743200" cy="685800"/>
          </a:xfrm>
          <a:prstGeom prst="roundRect">
            <a:avLst>
              <a:gd name="adj" fmla="val 16667"/>
            </a:avLst>
          </a:prstGeom>
          <a:solidFill>
            <a:srgbClr val="008000">
              <a:alpha val="23921"/>
            </a:srgbClr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INPUTS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Budget &amp; Staff</a:t>
            </a:r>
          </a:p>
        </p:txBody>
      </p:sp>
      <p:sp>
        <p:nvSpPr>
          <p:cNvPr id="24590" name="Left Arrow 14"/>
          <p:cNvSpPr>
            <a:spLocks noChangeArrowheads="1"/>
          </p:cNvSpPr>
          <p:nvPr/>
        </p:nvSpPr>
        <p:spPr bwMode="auto">
          <a:xfrm>
            <a:off x="3962400" y="2590800"/>
            <a:ext cx="1050925" cy="822325"/>
          </a:xfrm>
          <a:prstGeom prst="leftArrow">
            <a:avLst>
              <a:gd name="adj1" fmla="val 50000"/>
              <a:gd name="adj2" fmla="val 50007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1" name="Left Arrow 15"/>
          <p:cNvSpPr>
            <a:spLocks noChangeArrowheads="1"/>
          </p:cNvSpPr>
          <p:nvPr/>
        </p:nvSpPr>
        <p:spPr bwMode="auto">
          <a:xfrm>
            <a:off x="3962400" y="3505200"/>
            <a:ext cx="1050925" cy="822325"/>
          </a:xfrm>
          <a:prstGeom prst="leftArrow">
            <a:avLst>
              <a:gd name="adj1" fmla="val 50000"/>
              <a:gd name="adj2" fmla="val 50007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2" name="Left Arrow 16"/>
          <p:cNvSpPr>
            <a:spLocks noChangeArrowheads="1"/>
          </p:cNvSpPr>
          <p:nvPr/>
        </p:nvSpPr>
        <p:spPr bwMode="auto">
          <a:xfrm>
            <a:off x="3962400" y="4495800"/>
            <a:ext cx="1050925" cy="822325"/>
          </a:xfrm>
          <a:prstGeom prst="leftArrow">
            <a:avLst>
              <a:gd name="adj1" fmla="val 50000"/>
              <a:gd name="adj2" fmla="val 50007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3" name="Curved Right Arrow 18"/>
          <p:cNvSpPr>
            <a:spLocks noChangeArrowheads="1"/>
          </p:cNvSpPr>
          <p:nvPr/>
        </p:nvSpPr>
        <p:spPr bwMode="auto">
          <a:xfrm rot="10800000">
            <a:off x="8153400" y="4800600"/>
            <a:ext cx="822325" cy="669925"/>
          </a:xfrm>
          <a:prstGeom prst="curvedRightArrow">
            <a:avLst>
              <a:gd name="adj1" fmla="val 25000"/>
              <a:gd name="adj2" fmla="val 50000"/>
              <a:gd name="adj3" fmla="val 250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4" name="Curved Right Arrow 19"/>
          <p:cNvSpPr>
            <a:spLocks noChangeArrowheads="1"/>
          </p:cNvSpPr>
          <p:nvPr/>
        </p:nvSpPr>
        <p:spPr bwMode="auto">
          <a:xfrm rot="10800000">
            <a:off x="8153400" y="3886200"/>
            <a:ext cx="822325" cy="669925"/>
          </a:xfrm>
          <a:prstGeom prst="curvedRightArrow">
            <a:avLst>
              <a:gd name="adj1" fmla="val 25000"/>
              <a:gd name="adj2" fmla="val 50000"/>
              <a:gd name="adj3" fmla="val 250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5" name="Curved Right Arrow 20"/>
          <p:cNvSpPr>
            <a:spLocks noChangeArrowheads="1"/>
          </p:cNvSpPr>
          <p:nvPr/>
        </p:nvSpPr>
        <p:spPr bwMode="auto">
          <a:xfrm rot="10800000">
            <a:off x="8153400" y="2971800"/>
            <a:ext cx="822325" cy="669925"/>
          </a:xfrm>
          <a:prstGeom prst="curvedRightArrow">
            <a:avLst>
              <a:gd name="adj1" fmla="val 25000"/>
              <a:gd name="adj2" fmla="val 50000"/>
              <a:gd name="adj3" fmla="val 250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6" name="Curved Right Arrow 22"/>
          <p:cNvSpPr>
            <a:spLocks noChangeArrowheads="1"/>
          </p:cNvSpPr>
          <p:nvPr/>
        </p:nvSpPr>
        <p:spPr bwMode="auto">
          <a:xfrm>
            <a:off x="8610600" y="6172200"/>
            <a:ext cx="731838" cy="1216025"/>
          </a:xfrm>
          <a:prstGeom prst="curvedRightArrow">
            <a:avLst>
              <a:gd name="adj1" fmla="val 24986"/>
              <a:gd name="adj2" fmla="val 49971"/>
              <a:gd name="adj3" fmla="val 25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7" name="Curved Right Arrow 23"/>
          <p:cNvSpPr>
            <a:spLocks noChangeArrowheads="1"/>
          </p:cNvSpPr>
          <p:nvPr/>
        </p:nvSpPr>
        <p:spPr bwMode="auto">
          <a:xfrm rot="10800000">
            <a:off x="8153400" y="5715000"/>
            <a:ext cx="822325" cy="669925"/>
          </a:xfrm>
          <a:prstGeom prst="curvedRightArrow">
            <a:avLst>
              <a:gd name="adj1" fmla="val 25000"/>
              <a:gd name="adj2" fmla="val 50000"/>
              <a:gd name="adj3" fmla="val 250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8" name="Curved Left Arrow 25"/>
          <p:cNvSpPr>
            <a:spLocks noChangeArrowheads="1"/>
          </p:cNvSpPr>
          <p:nvPr/>
        </p:nvSpPr>
        <p:spPr bwMode="auto">
          <a:xfrm rot="10800000">
            <a:off x="228600" y="3886200"/>
            <a:ext cx="731838" cy="838200"/>
          </a:xfrm>
          <a:prstGeom prst="curvedLeftArrow">
            <a:avLst>
              <a:gd name="adj1" fmla="val 24991"/>
              <a:gd name="adj2" fmla="val 49976"/>
              <a:gd name="adj3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99" name="Curved Left Arrow 27"/>
          <p:cNvSpPr>
            <a:spLocks noChangeArrowheads="1"/>
          </p:cNvSpPr>
          <p:nvPr/>
        </p:nvSpPr>
        <p:spPr bwMode="auto">
          <a:xfrm rot="10800000">
            <a:off x="228600" y="4876800"/>
            <a:ext cx="731838" cy="838200"/>
          </a:xfrm>
          <a:prstGeom prst="curvedLeftArrow">
            <a:avLst>
              <a:gd name="adj1" fmla="val 24991"/>
              <a:gd name="adj2" fmla="val 49976"/>
              <a:gd name="adj3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600" name="Curved Left Arrow 28"/>
          <p:cNvSpPr>
            <a:spLocks noChangeArrowheads="1"/>
          </p:cNvSpPr>
          <p:nvPr/>
        </p:nvSpPr>
        <p:spPr bwMode="auto">
          <a:xfrm rot="10800000">
            <a:off x="228600" y="2895600"/>
            <a:ext cx="731838" cy="762000"/>
          </a:xfrm>
          <a:prstGeom prst="curvedLeftArrow">
            <a:avLst>
              <a:gd name="adj1" fmla="val 24989"/>
              <a:gd name="adj2" fmla="val 49978"/>
              <a:gd name="adj3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601" name="Curved Left Arrow 29"/>
          <p:cNvSpPr>
            <a:spLocks noChangeArrowheads="1"/>
          </p:cNvSpPr>
          <p:nvPr/>
        </p:nvSpPr>
        <p:spPr bwMode="auto">
          <a:xfrm rot="10800000">
            <a:off x="228600" y="1981200"/>
            <a:ext cx="731838" cy="762000"/>
          </a:xfrm>
          <a:prstGeom prst="curvedLeftArrow">
            <a:avLst>
              <a:gd name="adj1" fmla="val 24989"/>
              <a:gd name="adj2" fmla="val 49978"/>
              <a:gd name="adj3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3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304800" y="1219200"/>
            <a:ext cx="5014913" cy="641350"/>
          </a:xfrm>
        </p:spPr>
        <p:txBody>
          <a:bodyPr/>
          <a:lstStyle/>
          <a:p>
            <a:r>
              <a:rPr lang="en-US" sz="2800" dirty="0" smtClean="0">
                <a:latin typeface="Verdana" charset="0"/>
                <a:ea typeface="ＭＳ Ｐゴシック" charset="0"/>
              </a:rPr>
              <a:t>Challenges</a:t>
            </a:r>
            <a:endParaRPr lang="en-US" sz="2800" dirty="0">
              <a:latin typeface="Verdana" charset="0"/>
              <a:ea typeface="ＭＳ Ｐゴシック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458200" cy="4267200"/>
          </a:xfrm>
        </p:spPr>
        <p:txBody>
          <a:bodyPr/>
          <a:lstStyle/>
          <a:p>
            <a:pPr lvl="1"/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Easy to fall into </a:t>
            </a:r>
            <a:r>
              <a:rPr lang="en-US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trap</a:t>
            </a:r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 of focusing on donor inputs and outputs, not </a:t>
            </a:r>
            <a:r>
              <a:rPr lang="en-US" b="0" dirty="0" err="1">
                <a:latin typeface="Verdana" charset="0"/>
                <a:ea typeface="ＭＳ Ｐゴシック" charset="0"/>
                <a:cs typeface="ＭＳ Ｐゴシック" charset="0"/>
              </a:rPr>
              <a:t>organisation</a:t>
            </a:r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/ sector outputs</a:t>
            </a:r>
          </a:p>
          <a:p>
            <a:pPr lvl="1">
              <a:buFontTx/>
              <a:buNone/>
            </a:pPr>
            <a:endParaRPr lang="en-US" sz="8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Difficulty to specify the </a:t>
            </a:r>
            <a:r>
              <a:rPr lang="en-US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performance and capacity changes </a:t>
            </a:r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that are sought, and to propose indicators</a:t>
            </a:r>
          </a:p>
          <a:p>
            <a:pPr lvl="1">
              <a:buFontTx/>
              <a:buNone/>
            </a:pPr>
            <a:endParaRPr lang="en-US" sz="8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Theory of change </a:t>
            </a:r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often un-developed/ </a:t>
            </a:r>
            <a:r>
              <a:rPr lang="en-US" b="0" dirty="0" smtClean="0">
                <a:latin typeface="Verdana" charset="0"/>
                <a:ea typeface="ＭＳ Ｐゴシック" charset="0"/>
                <a:cs typeface="ＭＳ Ｐゴシック" charset="0"/>
              </a:rPr>
              <a:t>incomplete </a:t>
            </a:r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Assumption of simple linear causality, and underestimation of impact of </a:t>
            </a:r>
            <a:r>
              <a:rPr lang="en-US" b="0" dirty="0" smtClean="0">
                <a:latin typeface="Verdana" charset="0"/>
                <a:ea typeface="ＭＳ Ｐゴシック" charset="0"/>
                <a:cs typeface="ＭＳ Ｐゴシック" charset="0"/>
              </a:rPr>
              <a:t>other </a:t>
            </a:r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factors on results.</a:t>
            </a:r>
          </a:p>
          <a:p>
            <a:pPr lvl="1">
              <a:buFontTx/>
              <a:buNone/>
            </a:pPr>
            <a:endParaRPr lang="en-US" sz="8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Pressure to deliver tangible products</a:t>
            </a:r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, less on facilitating processes, and building sustainable capacity for tomorrow </a:t>
            </a:r>
            <a:endParaRPr lang="en-US" sz="8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buFontTx/>
              <a:buNone/>
            </a:pPr>
            <a:endParaRPr lang="en-US" sz="800" b="0" dirty="0">
              <a:latin typeface="Verdan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39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4572000" cy="685800"/>
          </a:xfrm>
        </p:spPr>
        <p:txBody>
          <a:bodyPr/>
          <a:lstStyle/>
          <a:p>
            <a:r>
              <a:rPr lang="en-US" sz="2800" i="1">
                <a:latin typeface="Verdana" charset="0"/>
                <a:ea typeface="ＭＳ Ｐゴシック" charset="0"/>
              </a:rPr>
              <a:t>Specifying CD Results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458200" cy="4419600"/>
          </a:xfrm>
        </p:spPr>
        <p:txBody>
          <a:bodyPr/>
          <a:lstStyle/>
          <a:p>
            <a:r>
              <a:rPr lang="en-US" sz="2000" b="1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Link changes in capacity to proposed changes in performance</a:t>
            </a:r>
          </a:p>
          <a:p>
            <a:pPr lvl="1"/>
            <a:r>
              <a:rPr lang="en-US" dirty="0">
                <a:latin typeface="Verdana" charset="0"/>
                <a:ea typeface="ＭＳ Ｐゴシック" charset="0"/>
                <a:cs typeface="ＭＳ Ｐゴシック" charset="0"/>
              </a:rPr>
              <a:t>Performance</a:t>
            </a:r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 =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Performance change in organisational/ sector outputs (products and services)</a:t>
            </a:r>
            <a:endParaRPr lang="en-US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Verdana" charset="0"/>
                <a:ea typeface="ＭＳ Ｐゴシック" charset="0"/>
                <a:cs typeface="ＭＳ Ｐゴシック" charset="0"/>
              </a:rPr>
              <a:t>Capacity</a:t>
            </a:r>
            <a:r>
              <a:rPr lang="en-US" b="0" dirty="0">
                <a:latin typeface="Verdana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0" dirty="0" smtClean="0">
                <a:latin typeface="Verdana" charset="0"/>
                <a:ea typeface="ＭＳ Ｐゴシック" charset="0"/>
                <a:cs typeface="ＭＳ Ｐゴシック" charset="0"/>
              </a:rPr>
              <a:t>= </a:t>
            </a:r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Enhanced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or changed organisational / sector capacity</a:t>
            </a:r>
          </a:p>
          <a:p>
            <a:pPr lvl="1">
              <a:buFontTx/>
              <a:buNone/>
            </a:pPr>
            <a:endParaRPr lang="en-GB" sz="18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Aim at a realistic balance between</a:t>
            </a:r>
            <a:r>
              <a:rPr lang="en-GB" sz="2000" dirty="0">
                <a:latin typeface="Verdana" charset="0"/>
                <a:ea typeface="ＭＳ Ｐゴシック" charset="0"/>
              </a:rPr>
              <a:t>:</a:t>
            </a:r>
          </a:p>
          <a:p>
            <a:pPr lvl="1"/>
            <a:r>
              <a:rPr lang="en-GB" dirty="0" smtClean="0">
                <a:latin typeface="Verdana" charset="0"/>
                <a:ea typeface="ＭＳ Ｐゴシック" charset="0"/>
                <a:cs typeface="ＭＳ Ｐゴシック" charset="0"/>
              </a:rPr>
              <a:t>Improvements </a:t>
            </a:r>
            <a:r>
              <a:rPr lang="en-GB" dirty="0">
                <a:latin typeface="Verdana" charset="0"/>
                <a:ea typeface="ＭＳ Ｐゴシック" charset="0"/>
                <a:cs typeface="ＭＳ Ｐゴシック" charset="0"/>
              </a:rPr>
              <a:t>in capacity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that can be achieved over the short to medium term and </a:t>
            </a:r>
          </a:p>
          <a:p>
            <a:pPr lvl="1"/>
            <a:r>
              <a:rPr lang="en-GB" b="0" dirty="0" smtClean="0">
                <a:latin typeface="Verdana" charset="0"/>
                <a:ea typeface="ＭＳ Ｐゴシック" charset="0"/>
                <a:cs typeface="ＭＳ Ｐゴシック" charset="0"/>
              </a:rPr>
              <a:t>The </a:t>
            </a:r>
            <a:r>
              <a:rPr lang="en-GB" dirty="0">
                <a:latin typeface="Verdana" charset="0"/>
                <a:ea typeface="ＭＳ Ｐゴシック" charset="0"/>
                <a:cs typeface="ＭＳ Ｐゴシック" charset="0"/>
              </a:rPr>
              <a:t>level of performance 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that can be expected to accrue.</a:t>
            </a:r>
          </a:p>
          <a:p>
            <a:pPr lvl="1"/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Ideally reflected in a corporate/ sector development plan </a:t>
            </a:r>
            <a:endParaRPr lang="en-US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Verdana" charset="0"/>
              <a:ea typeface="ＭＳ Ｐゴシック" charset="0"/>
            </a:endParaRPr>
          </a:p>
          <a:p>
            <a:endParaRPr lang="en-US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14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60945" y="1363368"/>
            <a:ext cx="2774588" cy="457200"/>
          </a:xfrm>
        </p:spPr>
        <p:txBody>
          <a:bodyPr/>
          <a:lstStyle/>
          <a:p>
            <a:r>
              <a:rPr lang="en-US" sz="2400" dirty="0" smtClean="0">
                <a:latin typeface="Verdana" charset="0"/>
                <a:ea typeface="ＭＳ Ｐゴシック" charset="0"/>
              </a:rPr>
              <a:t>Message 1</a:t>
            </a:r>
            <a:endParaRPr lang="en-US" sz="2400" dirty="0">
              <a:latin typeface="Verdana" charset="0"/>
              <a:ea typeface="ＭＳ Ｐゴシック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133600"/>
            <a:ext cx="8610600" cy="44196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GB" sz="2000" dirty="0">
                <a:latin typeface="Verdana" charset="0"/>
                <a:ea typeface="ＭＳ Ｐゴシック" charset="0"/>
              </a:rPr>
              <a:t>Be </a:t>
            </a:r>
            <a:r>
              <a:rPr lang="en-GB" sz="2000" b="1" dirty="0">
                <a:latin typeface="Verdana" charset="0"/>
                <a:ea typeface="ＭＳ Ｐゴシック" charset="0"/>
              </a:rPr>
              <a:t>realistic </a:t>
            </a:r>
            <a:r>
              <a:rPr lang="en-GB" sz="2000" dirty="0">
                <a:latin typeface="Verdana" charset="0"/>
                <a:ea typeface="ＭＳ Ｐゴシック" charset="0"/>
              </a:rPr>
              <a:t>about what can be achieved:</a:t>
            </a:r>
          </a:p>
          <a:p>
            <a:pPr>
              <a:buFont typeface="Wingdings" charset="0"/>
              <a:buNone/>
            </a:pPr>
            <a:r>
              <a:rPr lang="en-GB" sz="2000" dirty="0">
                <a:latin typeface="Verdana" charset="0"/>
                <a:ea typeface="ＭＳ Ｐゴシック" charset="0"/>
              </a:rPr>
              <a:t> </a:t>
            </a:r>
          </a:p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Developing capacity is in most cases </a:t>
            </a:r>
            <a:r>
              <a:rPr lang="en-GB" dirty="0">
                <a:latin typeface="Verdana" charset="0"/>
                <a:ea typeface="ＭＳ Ｐゴシック" charset="0"/>
              </a:rPr>
              <a:t>harder</a:t>
            </a:r>
            <a:r>
              <a:rPr lang="en-GB" b="0" dirty="0">
                <a:latin typeface="Verdana" charset="0"/>
                <a:ea typeface="ＭＳ Ｐゴシック" charset="0"/>
              </a:rPr>
              <a:t> to achieve and support than envisaged</a:t>
            </a:r>
            <a:endParaRPr lang="en-GB" sz="1000" b="0" dirty="0">
              <a:latin typeface="Verdana" charset="0"/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GB" sz="1000" b="0" dirty="0">
                <a:latin typeface="Verdana" charset="0"/>
                <a:ea typeface="ＭＳ Ｐゴシック" charset="0"/>
              </a:rPr>
              <a:t> </a:t>
            </a:r>
          </a:p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CD and support processes </a:t>
            </a:r>
            <a:r>
              <a:rPr lang="en-GB" dirty="0">
                <a:latin typeface="Verdana" charset="0"/>
                <a:ea typeface="ＭＳ Ｐゴシック" charset="0"/>
              </a:rPr>
              <a:t>take longer time </a:t>
            </a:r>
            <a:r>
              <a:rPr lang="en-GB" b="0" dirty="0">
                <a:latin typeface="Verdana" charset="0"/>
                <a:ea typeface="ＭＳ Ｐゴシック" charset="0"/>
              </a:rPr>
              <a:t>than envisaged</a:t>
            </a:r>
            <a:endParaRPr lang="en-GB" sz="1000" b="0" dirty="0">
              <a:latin typeface="Verdana" charset="0"/>
              <a:ea typeface="ＭＳ Ｐゴシック" charset="0"/>
            </a:endParaRPr>
          </a:p>
          <a:p>
            <a:pPr lvl="1"/>
            <a:endParaRPr lang="en-GB" sz="1000" b="0" dirty="0">
              <a:latin typeface="Verdana" charset="0"/>
              <a:ea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CD support </a:t>
            </a:r>
            <a:r>
              <a:rPr lang="en-GB" b="0" dirty="0" smtClean="0">
                <a:latin typeface="Verdana" charset="0"/>
                <a:ea typeface="ＭＳ Ｐゴシック" charset="0"/>
              </a:rPr>
              <a:t>only </a:t>
            </a:r>
            <a:r>
              <a:rPr lang="en-GB" dirty="0" smtClean="0">
                <a:latin typeface="Verdana" charset="0"/>
                <a:ea typeface="ＭＳ Ｐゴシック" charset="0"/>
              </a:rPr>
              <a:t>effective </a:t>
            </a:r>
            <a:r>
              <a:rPr lang="en-GB" b="0" dirty="0" smtClean="0">
                <a:latin typeface="Verdana" charset="0"/>
                <a:ea typeface="ＭＳ Ｐゴシック" charset="0"/>
              </a:rPr>
              <a:t>when aligned to partner’s reform process</a:t>
            </a:r>
            <a:endParaRPr lang="en-GB" b="0" dirty="0">
              <a:latin typeface="Verdana" charset="0"/>
              <a:ea typeface="ＭＳ Ｐゴシック" charset="0"/>
            </a:endParaRPr>
          </a:p>
          <a:p>
            <a:pPr lvl="1">
              <a:buFontTx/>
              <a:buNone/>
            </a:pPr>
            <a:endParaRPr lang="en-GB" sz="1000" b="0" dirty="0">
              <a:latin typeface="Verdana" charset="0"/>
              <a:ea typeface="ＭＳ Ｐゴシック" charset="0"/>
            </a:endParaRPr>
          </a:p>
          <a:p>
            <a:pPr lvl="1"/>
            <a:r>
              <a:rPr lang="en-GB" b="0" dirty="0">
                <a:latin typeface="Verdana" charset="0"/>
                <a:ea typeface="ＭＳ Ｐゴシック" charset="0"/>
              </a:rPr>
              <a:t>Think carefully about the change process required to achieve desired results; is it simple, complicated, complex (next module)</a:t>
            </a:r>
            <a:endParaRPr lang="en-GB" dirty="0">
              <a:latin typeface="Verdana" charset="0"/>
              <a:ea typeface="ＭＳ Ｐゴシック" charset="0"/>
            </a:endParaRPr>
          </a:p>
          <a:p>
            <a:pPr>
              <a:buFont typeface="Wingdings" charset="0"/>
              <a:buNone/>
            </a:pPr>
            <a:endParaRPr lang="en-GB" sz="2000" dirty="0">
              <a:latin typeface="Verdana" charset="0"/>
              <a:ea typeface="ＭＳ Ｐゴシック" charset="0"/>
            </a:endParaRPr>
          </a:p>
          <a:p>
            <a:pPr lvl="1"/>
            <a:endParaRPr lang="fr-BE" sz="1800" b="0" dirty="0">
              <a:latin typeface="Verdana" charset="0"/>
              <a:ea typeface="ＭＳ Ｐゴシック" charset="0"/>
            </a:endParaRPr>
          </a:p>
          <a:p>
            <a:pPr>
              <a:buFont typeface="Wingdings" charset="0"/>
              <a:buNone/>
            </a:pPr>
            <a:endParaRPr lang="en-GB" sz="2800" dirty="0">
              <a:solidFill>
                <a:srgbClr val="DD0000"/>
              </a:solidFill>
              <a:latin typeface="Verdana" charset="0"/>
              <a:ea typeface="ＭＳ Ｐゴシック" charset="0"/>
            </a:endParaRPr>
          </a:p>
        </p:txBody>
      </p:sp>
      <p:pic>
        <p:nvPicPr>
          <p:cNvPr id="2" name="Picture 1" descr="Message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485" l="459" r="9862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280" y="1095947"/>
            <a:ext cx="1293585" cy="137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1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 bldLvl="3"/>
      <p:bldP spid="17411" grpId="1" build="p"/>
    </p:bldLst>
  </p:timing>
</p:sld>
</file>

<file path=ppt/theme/theme1.xml><?xml version="1.0" encoding="utf-8"?>
<a:theme xmlns:a="http://schemas.openxmlformats.org/drawingml/2006/main" name="1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8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79059</TotalTime>
  <Words>1828</Words>
  <Application>Microsoft Office PowerPoint</Application>
  <PresentationFormat>On-screen Show (4:3)</PresentationFormat>
  <Paragraphs>349</Paragraphs>
  <Slides>27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0" baseType="lpstr">
      <vt:lpstr>ＭＳ Ｐゴシック</vt:lpstr>
      <vt:lpstr>SimSun</vt:lpstr>
      <vt:lpstr>Arial</vt:lpstr>
      <vt:lpstr>Calibri</vt:lpstr>
      <vt:lpstr>Times</vt:lpstr>
      <vt:lpstr>Times New Roman</vt:lpstr>
      <vt:lpstr>Trebuchet MS</vt:lpstr>
      <vt:lpstr>Verdana</vt:lpstr>
      <vt:lpstr>Wingdings</vt:lpstr>
      <vt:lpstr>1_Slide_Master</vt:lpstr>
      <vt:lpstr>8_Slide_Master</vt:lpstr>
      <vt:lpstr>Office Theme</vt:lpstr>
      <vt:lpstr>Document</vt:lpstr>
      <vt:lpstr>Supporting change through  Capacity Development</vt:lpstr>
      <vt:lpstr>This module discusses</vt:lpstr>
      <vt:lpstr>CD Quality grid requirement:  3. Clear link to results and expected outcomes</vt:lpstr>
      <vt:lpstr>Why Is this Criteria Important?</vt:lpstr>
      <vt:lpstr>PowerPoint Presentation</vt:lpstr>
      <vt:lpstr>PowerPoint Presentation</vt:lpstr>
      <vt:lpstr>Challenges</vt:lpstr>
      <vt:lpstr>Specifying CD Results</vt:lpstr>
      <vt:lpstr>Message 1</vt:lpstr>
      <vt:lpstr>Message 2</vt:lpstr>
      <vt:lpstr>Guiding questions for formulating capacity results</vt:lpstr>
      <vt:lpstr>Remember….</vt:lpstr>
      <vt:lpstr>Exercise: </vt:lpstr>
      <vt:lpstr>PowerPoint Presentation</vt:lpstr>
      <vt:lpstr> Monitoring Capacity Results </vt:lpstr>
      <vt:lpstr> M  and  E</vt:lpstr>
      <vt:lpstr> Monitoring the Changes in Capacity  </vt:lpstr>
      <vt:lpstr>Changes in Organisational/ Sector Outputs</vt:lpstr>
      <vt:lpstr>Changes in organisational/ sector outputs </vt:lpstr>
      <vt:lpstr>Changes in Organisational/ Sector Capacity</vt:lpstr>
      <vt:lpstr>Formulate indicators</vt:lpstr>
      <vt:lpstr>Changes in organisational/ sector capacity</vt:lpstr>
      <vt:lpstr>Monitoring the Quality of the Change Process</vt:lpstr>
      <vt:lpstr> Monitoring the Change Process   </vt:lpstr>
      <vt:lpstr>Monitoring roles – who does what?</vt:lpstr>
      <vt:lpstr>Quantity and quality</vt:lpstr>
      <vt:lpstr>Exercise: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 Brand</dc:creator>
  <cp:lastModifiedBy>Snezana Andric</cp:lastModifiedBy>
  <cp:revision>359</cp:revision>
  <cp:lastPrinted>2014-06-03T06:32:18Z</cp:lastPrinted>
  <dcterms:created xsi:type="dcterms:W3CDTF">2012-11-28T17:00:29Z</dcterms:created>
  <dcterms:modified xsi:type="dcterms:W3CDTF">2015-05-20T07:32:08Z</dcterms:modified>
</cp:coreProperties>
</file>