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75" r:id="rId2"/>
  </p:sldMasterIdLst>
  <p:notesMasterIdLst>
    <p:notesMasterId r:id="rId29"/>
  </p:notesMasterIdLst>
  <p:handoutMasterIdLst>
    <p:handoutMasterId r:id="rId30"/>
  </p:handoutMasterIdLst>
  <p:sldIdLst>
    <p:sldId id="580" r:id="rId3"/>
    <p:sldId id="636" r:id="rId4"/>
    <p:sldId id="544" r:id="rId5"/>
    <p:sldId id="545" r:id="rId6"/>
    <p:sldId id="546" r:id="rId7"/>
    <p:sldId id="547" r:id="rId8"/>
    <p:sldId id="549" r:id="rId9"/>
    <p:sldId id="550" r:id="rId10"/>
    <p:sldId id="551" r:id="rId11"/>
    <p:sldId id="311" r:id="rId12"/>
    <p:sldId id="312" r:id="rId13"/>
    <p:sldId id="313" r:id="rId14"/>
    <p:sldId id="314" r:id="rId15"/>
    <p:sldId id="315" r:id="rId16"/>
    <p:sldId id="316" r:id="rId17"/>
    <p:sldId id="571" r:id="rId18"/>
    <p:sldId id="630" r:id="rId19"/>
    <p:sldId id="631" r:id="rId20"/>
    <p:sldId id="401" r:id="rId21"/>
    <p:sldId id="627" r:id="rId22"/>
    <p:sldId id="400" r:id="rId23"/>
    <p:sldId id="552" r:id="rId24"/>
    <p:sldId id="324" r:id="rId25"/>
    <p:sldId id="444" r:id="rId26"/>
    <p:sldId id="445" r:id="rId27"/>
    <p:sldId id="55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AC8C7C"/>
    <a:srgbClr val="F2E945"/>
    <a:srgbClr val="FFB490"/>
    <a:srgbClr val="B5CC81"/>
    <a:srgbClr val="C1D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8" autoAdjust="0"/>
    <p:restoredTop sz="72712" autoAdjust="0"/>
  </p:normalViewPr>
  <p:slideViewPr>
    <p:cSldViewPr snapToGrid="0" snapToObjects="1">
      <p:cViewPr varScale="1">
        <p:scale>
          <a:sx n="35" d="100"/>
          <a:sy n="35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0AD2F-614C-AC4B-A8D3-516FBC63CB97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148DE9-BCBF-684E-ABC7-A2B638AFE5BD}">
      <dgm:prSet phldrT="[Text]" custT="1"/>
      <dgm:spPr/>
      <dgm:t>
        <a:bodyPr/>
        <a:lstStyle/>
        <a:p>
          <a:r>
            <a:rPr lang="en-US" sz="2100" b="1" dirty="0" smtClean="0">
              <a:solidFill>
                <a:srgbClr val="008000"/>
              </a:solidFill>
            </a:rPr>
            <a:t>Simple</a:t>
          </a:r>
        </a:p>
        <a:p>
          <a:endParaRPr lang="en-US" sz="2100" b="1" dirty="0" smtClean="0">
            <a:solidFill>
              <a:srgbClr val="000000"/>
            </a:solidFill>
          </a:endParaRPr>
        </a:p>
        <a:p>
          <a:r>
            <a:rPr lang="en-US" sz="1600" b="1" dirty="0" smtClean="0">
              <a:solidFill>
                <a:srgbClr val="000000"/>
              </a:solidFill>
            </a:rPr>
            <a:t>e.g.</a:t>
          </a:r>
          <a:endParaRPr lang="en-US" sz="1600" b="1" dirty="0">
            <a:solidFill>
              <a:srgbClr val="000000"/>
            </a:solidFill>
          </a:endParaRPr>
        </a:p>
      </dgm:t>
    </dgm:pt>
    <dgm:pt modelId="{C28624D3-A9B3-D244-AF63-2270D2D39436}" type="parTrans" cxnId="{28B19695-1928-B349-8CA5-9BA81C21999D}">
      <dgm:prSet/>
      <dgm:spPr/>
      <dgm:t>
        <a:bodyPr/>
        <a:lstStyle/>
        <a:p>
          <a:endParaRPr lang="en-US"/>
        </a:p>
      </dgm:t>
    </dgm:pt>
    <dgm:pt modelId="{A20F6C31-0093-8340-8167-80384F8170AA}" type="sibTrans" cxnId="{28B19695-1928-B349-8CA5-9BA81C21999D}">
      <dgm:prSet/>
      <dgm:spPr/>
      <dgm:t>
        <a:bodyPr/>
        <a:lstStyle/>
        <a:p>
          <a:endParaRPr lang="en-US"/>
        </a:p>
      </dgm:t>
    </dgm:pt>
    <dgm:pt modelId="{7DF66250-9F1F-B54C-9C67-83869A1A6394}">
      <dgm:prSet phldrT="[Text]"/>
      <dgm:spPr/>
      <dgm:t>
        <a:bodyPr/>
        <a:lstStyle/>
        <a:p>
          <a:r>
            <a:rPr lang="en-US" sz="1600" b="1" dirty="0" smtClean="0">
              <a:solidFill>
                <a:srgbClr val="008000"/>
              </a:solidFill>
            </a:rPr>
            <a:t>Single Business Process</a:t>
          </a:r>
          <a:endParaRPr lang="en-US" sz="1600" b="1" dirty="0">
            <a:solidFill>
              <a:srgbClr val="008000"/>
            </a:solidFill>
          </a:endParaRPr>
        </a:p>
      </dgm:t>
    </dgm:pt>
    <dgm:pt modelId="{E5819EC5-40F9-B941-A2D1-E33BEC1825DC}" type="parTrans" cxnId="{4E424696-5C2C-9146-8FB1-6DABA7C255F4}">
      <dgm:prSet/>
      <dgm:spPr/>
      <dgm:t>
        <a:bodyPr/>
        <a:lstStyle/>
        <a:p>
          <a:endParaRPr lang="en-US"/>
        </a:p>
      </dgm:t>
    </dgm:pt>
    <dgm:pt modelId="{D2B2E961-3938-CB4D-90B1-1DA81CB41966}" type="sibTrans" cxnId="{4E424696-5C2C-9146-8FB1-6DABA7C255F4}">
      <dgm:prSet/>
      <dgm:spPr/>
      <dgm:t>
        <a:bodyPr/>
        <a:lstStyle/>
        <a:p>
          <a:endParaRPr lang="en-US"/>
        </a:p>
      </dgm:t>
    </dgm:pt>
    <dgm:pt modelId="{5B4FACB1-F5D3-B848-AF90-4A30A06710AD}">
      <dgm:prSet phldrT="[Text]" custT="1"/>
      <dgm:spPr/>
      <dgm:t>
        <a:bodyPr/>
        <a:lstStyle/>
        <a:p>
          <a:r>
            <a:rPr lang="en-US" sz="2200" b="1" dirty="0" smtClean="0">
              <a:solidFill>
                <a:srgbClr val="FF6600"/>
              </a:solidFill>
            </a:rPr>
            <a:t>Complicated</a:t>
          </a:r>
        </a:p>
        <a:p>
          <a:endParaRPr lang="en-US" sz="2200" b="1" dirty="0" smtClean="0">
            <a:solidFill>
              <a:schemeClr val="tx1"/>
            </a:solidFill>
          </a:endParaRPr>
        </a:p>
        <a:p>
          <a:r>
            <a:rPr lang="en-US" sz="1600" b="1" dirty="0" smtClean="0">
              <a:solidFill>
                <a:schemeClr val="tx1"/>
              </a:solidFill>
            </a:rPr>
            <a:t>e.g.</a:t>
          </a:r>
          <a:endParaRPr lang="en-US" sz="1600" b="1" dirty="0">
            <a:solidFill>
              <a:schemeClr val="tx1"/>
            </a:solidFill>
          </a:endParaRPr>
        </a:p>
      </dgm:t>
    </dgm:pt>
    <dgm:pt modelId="{310BB8FE-9D44-D14C-9D60-22498CAB3736}" type="parTrans" cxnId="{B63358A8-BFE4-6C49-AB99-CFEAE3B55E04}">
      <dgm:prSet/>
      <dgm:spPr/>
      <dgm:t>
        <a:bodyPr/>
        <a:lstStyle/>
        <a:p>
          <a:endParaRPr lang="en-US"/>
        </a:p>
      </dgm:t>
    </dgm:pt>
    <dgm:pt modelId="{182E3B1C-4993-AD4C-91C6-7104B47E3138}" type="sibTrans" cxnId="{B63358A8-BFE4-6C49-AB99-CFEAE3B55E04}">
      <dgm:prSet/>
      <dgm:spPr/>
      <dgm:t>
        <a:bodyPr/>
        <a:lstStyle/>
        <a:p>
          <a:endParaRPr lang="en-US"/>
        </a:p>
      </dgm:t>
    </dgm:pt>
    <dgm:pt modelId="{F5205109-0B73-4547-810D-A28B1C6FECAE}">
      <dgm:prSet phldrT="[Text]"/>
      <dgm:spPr/>
      <dgm:t>
        <a:bodyPr/>
        <a:lstStyle/>
        <a:p>
          <a:r>
            <a:rPr lang="en-US" sz="1700" b="1" dirty="0" err="1" smtClean="0">
              <a:solidFill>
                <a:srgbClr val="FF6600"/>
              </a:solidFill>
            </a:rPr>
            <a:t>Organisational</a:t>
          </a:r>
          <a:r>
            <a:rPr lang="en-US" sz="1700" b="1" dirty="0" smtClean="0">
              <a:solidFill>
                <a:srgbClr val="FF6600"/>
              </a:solidFill>
            </a:rPr>
            <a:t> change</a:t>
          </a:r>
          <a:endParaRPr lang="en-US" sz="1700" b="1" dirty="0">
            <a:solidFill>
              <a:srgbClr val="FF6600"/>
            </a:solidFill>
          </a:endParaRPr>
        </a:p>
      </dgm:t>
    </dgm:pt>
    <dgm:pt modelId="{E9ED7A38-AD66-8C42-8846-46BB681CBB6A}" type="parTrans" cxnId="{0714056D-3ECA-FB45-911D-D06DC746039A}">
      <dgm:prSet/>
      <dgm:spPr/>
      <dgm:t>
        <a:bodyPr/>
        <a:lstStyle/>
        <a:p>
          <a:endParaRPr lang="en-US"/>
        </a:p>
      </dgm:t>
    </dgm:pt>
    <dgm:pt modelId="{4CD31EB7-C715-CC4F-96E1-5C8F7DACD137}" type="sibTrans" cxnId="{0714056D-3ECA-FB45-911D-D06DC746039A}">
      <dgm:prSet/>
      <dgm:spPr/>
      <dgm:t>
        <a:bodyPr/>
        <a:lstStyle/>
        <a:p>
          <a:endParaRPr lang="en-US"/>
        </a:p>
      </dgm:t>
    </dgm:pt>
    <dgm:pt modelId="{D46C5A3A-16A0-8A4A-9FA2-FB7ADB0835B0}">
      <dgm:prSet phldrT="[Text]" custT="1"/>
      <dgm:spPr/>
      <dgm:t>
        <a:bodyPr/>
        <a:lstStyle/>
        <a:p>
          <a:r>
            <a:rPr lang="en-US" sz="2100" b="1" dirty="0" smtClean="0">
              <a:solidFill>
                <a:srgbClr val="FF0000"/>
              </a:solidFill>
            </a:rPr>
            <a:t>Complex</a:t>
          </a:r>
        </a:p>
        <a:p>
          <a:endParaRPr lang="en-US" sz="2100" b="1" dirty="0" smtClean="0">
            <a:solidFill>
              <a:srgbClr val="000000"/>
            </a:solidFill>
          </a:endParaRPr>
        </a:p>
        <a:p>
          <a:r>
            <a:rPr lang="en-US" sz="1600" b="1" dirty="0" smtClean="0">
              <a:solidFill>
                <a:srgbClr val="000000"/>
              </a:solidFill>
            </a:rPr>
            <a:t>e.g.</a:t>
          </a:r>
          <a:endParaRPr lang="en-US" sz="1600" b="1" dirty="0">
            <a:solidFill>
              <a:srgbClr val="000000"/>
            </a:solidFill>
          </a:endParaRPr>
        </a:p>
      </dgm:t>
    </dgm:pt>
    <dgm:pt modelId="{A4C5FFBE-46D7-A847-9C09-669818DF26DE}" type="parTrans" cxnId="{05BA39C6-D0C7-1B43-B44F-819C031D0E14}">
      <dgm:prSet/>
      <dgm:spPr/>
      <dgm:t>
        <a:bodyPr/>
        <a:lstStyle/>
        <a:p>
          <a:endParaRPr lang="en-US"/>
        </a:p>
      </dgm:t>
    </dgm:pt>
    <dgm:pt modelId="{764E70E6-A077-9E4A-B5C2-BEB37B33175F}" type="sibTrans" cxnId="{05BA39C6-D0C7-1B43-B44F-819C031D0E14}">
      <dgm:prSet/>
      <dgm:spPr/>
      <dgm:t>
        <a:bodyPr/>
        <a:lstStyle/>
        <a:p>
          <a:endParaRPr lang="en-US"/>
        </a:p>
      </dgm:t>
    </dgm:pt>
    <dgm:pt modelId="{8C1D1CDB-8F61-CD48-806B-C80C3E5AAF8D}">
      <dgm:prSet phldrT="[Text]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State Building</a:t>
          </a:r>
          <a:endParaRPr lang="en-US" sz="1600" b="1" dirty="0">
            <a:solidFill>
              <a:srgbClr val="FF0000"/>
            </a:solidFill>
          </a:endParaRPr>
        </a:p>
      </dgm:t>
    </dgm:pt>
    <dgm:pt modelId="{D521560D-FE87-714B-86FB-170429A85D80}" type="parTrans" cxnId="{7A3A15DD-3CBB-8445-BBCF-9C42ACBCC303}">
      <dgm:prSet/>
      <dgm:spPr/>
      <dgm:t>
        <a:bodyPr/>
        <a:lstStyle/>
        <a:p>
          <a:endParaRPr lang="en-US"/>
        </a:p>
      </dgm:t>
    </dgm:pt>
    <dgm:pt modelId="{E8657B16-647E-9348-B122-7974B617F9DB}" type="sibTrans" cxnId="{7A3A15DD-3CBB-8445-BBCF-9C42ACBCC303}">
      <dgm:prSet/>
      <dgm:spPr/>
      <dgm:t>
        <a:bodyPr/>
        <a:lstStyle/>
        <a:p>
          <a:endParaRPr lang="en-US"/>
        </a:p>
      </dgm:t>
    </dgm:pt>
    <dgm:pt modelId="{CB3EFA88-9B54-494E-8ED0-BC6588A099EE}">
      <dgm:prSet phldrT="[Text]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Post-Conflict</a:t>
          </a:r>
          <a:endParaRPr lang="en-US" sz="1600" b="1" dirty="0">
            <a:solidFill>
              <a:srgbClr val="FF0000"/>
            </a:solidFill>
          </a:endParaRPr>
        </a:p>
      </dgm:t>
    </dgm:pt>
    <dgm:pt modelId="{A34FDB6E-48CA-A74B-9A9B-0D11E551FD96}" type="parTrans" cxnId="{B561D083-D04B-514B-AF58-B3EB9874B4A3}">
      <dgm:prSet/>
      <dgm:spPr/>
      <dgm:t>
        <a:bodyPr/>
        <a:lstStyle/>
        <a:p>
          <a:endParaRPr lang="en-US"/>
        </a:p>
      </dgm:t>
    </dgm:pt>
    <dgm:pt modelId="{2C491ACF-4FBB-6942-BD98-926BB4FF4AA7}" type="sibTrans" cxnId="{B561D083-D04B-514B-AF58-B3EB9874B4A3}">
      <dgm:prSet/>
      <dgm:spPr/>
      <dgm:t>
        <a:bodyPr/>
        <a:lstStyle/>
        <a:p>
          <a:endParaRPr lang="en-US"/>
        </a:p>
      </dgm:t>
    </dgm:pt>
    <dgm:pt modelId="{48794DF7-093A-7540-9AAC-5D55D56F8667}">
      <dgm:prSet phldrT="[Text]"/>
      <dgm:spPr/>
      <dgm:t>
        <a:bodyPr/>
        <a:lstStyle/>
        <a:p>
          <a:r>
            <a:rPr lang="en-US" sz="1600" b="1" dirty="0" smtClean="0">
              <a:solidFill>
                <a:srgbClr val="008000"/>
              </a:solidFill>
            </a:rPr>
            <a:t>Planned</a:t>
          </a:r>
          <a:endParaRPr lang="en-US" sz="1600" b="1" dirty="0">
            <a:solidFill>
              <a:srgbClr val="008000"/>
            </a:solidFill>
          </a:endParaRPr>
        </a:p>
      </dgm:t>
    </dgm:pt>
    <dgm:pt modelId="{C668F417-6884-0540-8423-CB8D8C774F9A}" type="parTrans" cxnId="{ACE992DF-D406-7E44-A3A8-1670C70C9378}">
      <dgm:prSet/>
      <dgm:spPr/>
      <dgm:t>
        <a:bodyPr/>
        <a:lstStyle/>
        <a:p>
          <a:endParaRPr lang="en-US"/>
        </a:p>
      </dgm:t>
    </dgm:pt>
    <dgm:pt modelId="{956999F6-333D-7349-8381-B0024275DB8C}" type="sibTrans" cxnId="{ACE992DF-D406-7E44-A3A8-1670C70C9378}">
      <dgm:prSet/>
      <dgm:spPr/>
      <dgm:t>
        <a:bodyPr/>
        <a:lstStyle/>
        <a:p>
          <a:endParaRPr lang="en-US"/>
        </a:p>
      </dgm:t>
    </dgm:pt>
    <dgm:pt modelId="{4ED5FC4F-2CF4-DE44-AABD-169978ACAD8A}">
      <dgm:prSet phldrT="[Text]"/>
      <dgm:spPr/>
      <dgm:t>
        <a:bodyPr/>
        <a:lstStyle/>
        <a:p>
          <a:r>
            <a:rPr lang="en-US" sz="1700" b="1" dirty="0" smtClean="0">
              <a:solidFill>
                <a:srgbClr val="FF6600"/>
              </a:solidFill>
            </a:rPr>
            <a:t>Incremental</a:t>
          </a:r>
          <a:endParaRPr lang="en-US" sz="1700" b="1" dirty="0">
            <a:solidFill>
              <a:srgbClr val="FF6600"/>
            </a:solidFill>
          </a:endParaRPr>
        </a:p>
      </dgm:t>
    </dgm:pt>
    <dgm:pt modelId="{61AD5B3A-1559-964E-8D88-F7B986069EDD}" type="parTrans" cxnId="{0496B24A-6CBE-3C41-A2D7-E734354BC5A6}">
      <dgm:prSet/>
      <dgm:spPr/>
      <dgm:t>
        <a:bodyPr/>
        <a:lstStyle/>
        <a:p>
          <a:endParaRPr lang="en-US"/>
        </a:p>
      </dgm:t>
    </dgm:pt>
    <dgm:pt modelId="{2B9F5A5C-E115-744E-8BF5-B2BE1B89657F}" type="sibTrans" cxnId="{0496B24A-6CBE-3C41-A2D7-E734354BC5A6}">
      <dgm:prSet/>
      <dgm:spPr/>
      <dgm:t>
        <a:bodyPr/>
        <a:lstStyle/>
        <a:p>
          <a:endParaRPr lang="en-US"/>
        </a:p>
      </dgm:t>
    </dgm:pt>
    <dgm:pt modelId="{00850DF7-79D5-8E49-9CF4-A3C8CA57EF27}">
      <dgm:prSet phldrT="[Text]"/>
      <dgm:spPr/>
      <dgm:t>
        <a:bodyPr/>
        <a:lstStyle/>
        <a:p>
          <a:endParaRPr lang="en-US" sz="1700" b="1" dirty="0">
            <a:solidFill>
              <a:srgbClr val="000000"/>
            </a:solidFill>
          </a:endParaRPr>
        </a:p>
      </dgm:t>
    </dgm:pt>
    <dgm:pt modelId="{D795A8F8-C34C-C643-B4F1-2F5A9D5BF063}" type="parTrans" cxnId="{23D4C678-EFAC-154A-B3F1-754F1A479E06}">
      <dgm:prSet/>
      <dgm:spPr/>
      <dgm:t>
        <a:bodyPr/>
        <a:lstStyle/>
        <a:p>
          <a:endParaRPr lang="en-US"/>
        </a:p>
      </dgm:t>
    </dgm:pt>
    <dgm:pt modelId="{9D0BDB8D-3AC2-F741-B902-EE68A33CC527}" type="sibTrans" cxnId="{23D4C678-EFAC-154A-B3F1-754F1A479E06}">
      <dgm:prSet/>
      <dgm:spPr/>
      <dgm:t>
        <a:bodyPr/>
        <a:lstStyle/>
        <a:p>
          <a:endParaRPr lang="en-US"/>
        </a:p>
      </dgm:t>
    </dgm:pt>
    <dgm:pt modelId="{FC1AFAF2-B788-AB48-84BD-B01A89E5EE89}">
      <dgm:prSet phldrT="[Text]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Emergent</a:t>
          </a:r>
          <a:endParaRPr lang="en-US" sz="1600" b="1" dirty="0">
            <a:solidFill>
              <a:srgbClr val="FF0000"/>
            </a:solidFill>
          </a:endParaRPr>
        </a:p>
      </dgm:t>
    </dgm:pt>
    <dgm:pt modelId="{F7C16713-5F23-9D4D-85F5-72C35B60E1F6}" type="parTrans" cxnId="{18FF8D7C-65A6-7645-BEDC-FEBFAF162F5C}">
      <dgm:prSet/>
      <dgm:spPr/>
      <dgm:t>
        <a:bodyPr/>
        <a:lstStyle/>
        <a:p>
          <a:endParaRPr lang="en-US"/>
        </a:p>
      </dgm:t>
    </dgm:pt>
    <dgm:pt modelId="{A97ECAF5-822D-A14D-81CD-1D228D4E604E}" type="sibTrans" cxnId="{18FF8D7C-65A6-7645-BEDC-FEBFAF162F5C}">
      <dgm:prSet/>
      <dgm:spPr/>
      <dgm:t>
        <a:bodyPr/>
        <a:lstStyle/>
        <a:p>
          <a:endParaRPr lang="en-US"/>
        </a:p>
      </dgm:t>
    </dgm:pt>
    <dgm:pt modelId="{E22524A6-09EB-1C46-90F1-0E428A1F79AD}">
      <dgm:prSet phldrT="[Text]"/>
      <dgm:spPr/>
      <dgm:t>
        <a:bodyPr/>
        <a:lstStyle/>
        <a:p>
          <a:endParaRPr lang="en-US" sz="1600" b="1" dirty="0">
            <a:solidFill>
              <a:srgbClr val="008000"/>
            </a:solidFill>
          </a:endParaRPr>
        </a:p>
      </dgm:t>
    </dgm:pt>
    <dgm:pt modelId="{966884E6-E65A-2B4E-BA66-F5A93EDDACD5}" type="parTrans" cxnId="{2E15AC18-D513-854C-8C91-9E1E9A2DB4F0}">
      <dgm:prSet/>
      <dgm:spPr/>
      <dgm:t>
        <a:bodyPr/>
        <a:lstStyle/>
        <a:p>
          <a:endParaRPr lang="en-US"/>
        </a:p>
      </dgm:t>
    </dgm:pt>
    <dgm:pt modelId="{E53C6FA8-B147-644A-BBCA-31CE1D6743EA}" type="sibTrans" cxnId="{2E15AC18-D513-854C-8C91-9E1E9A2DB4F0}">
      <dgm:prSet/>
      <dgm:spPr/>
      <dgm:t>
        <a:bodyPr/>
        <a:lstStyle/>
        <a:p>
          <a:endParaRPr lang="en-US"/>
        </a:p>
      </dgm:t>
    </dgm:pt>
    <dgm:pt modelId="{904DB49B-73CA-1249-80C7-82820AF47D33}">
      <dgm:prSet phldrT="[Text]"/>
      <dgm:spPr/>
      <dgm:t>
        <a:bodyPr/>
        <a:lstStyle/>
        <a:p>
          <a:endParaRPr lang="en-US" sz="1600" b="1" dirty="0">
            <a:solidFill>
              <a:srgbClr val="008000"/>
            </a:solidFill>
          </a:endParaRPr>
        </a:p>
      </dgm:t>
    </dgm:pt>
    <dgm:pt modelId="{11A2AE78-A047-B147-AECA-26D3DE8D4D9F}" type="parTrans" cxnId="{8EA2E3C9-9AB1-0246-97A2-0FE2C401E39D}">
      <dgm:prSet/>
      <dgm:spPr/>
      <dgm:t>
        <a:bodyPr/>
        <a:lstStyle/>
        <a:p>
          <a:endParaRPr lang="en-US"/>
        </a:p>
      </dgm:t>
    </dgm:pt>
    <dgm:pt modelId="{8C83CA9C-D73C-7B40-AEEC-1C8EBB1E633E}" type="sibTrans" cxnId="{8EA2E3C9-9AB1-0246-97A2-0FE2C401E39D}">
      <dgm:prSet/>
      <dgm:spPr/>
      <dgm:t>
        <a:bodyPr/>
        <a:lstStyle/>
        <a:p>
          <a:endParaRPr lang="en-US"/>
        </a:p>
      </dgm:t>
    </dgm:pt>
    <dgm:pt modelId="{6282BA6D-DA8C-C442-B885-E8EB08F14298}">
      <dgm:prSet phldrT="[Text]"/>
      <dgm:spPr/>
      <dgm:t>
        <a:bodyPr/>
        <a:lstStyle/>
        <a:p>
          <a:endParaRPr lang="en-US" sz="1700" b="1" dirty="0">
            <a:solidFill>
              <a:srgbClr val="FF6600"/>
            </a:solidFill>
          </a:endParaRPr>
        </a:p>
      </dgm:t>
    </dgm:pt>
    <dgm:pt modelId="{F3297110-29DE-0841-998B-7192CC04C986}" type="parTrans" cxnId="{28F336A3-4F69-AA4C-AA82-28697FFE55BA}">
      <dgm:prSet/>
      <dgm:spPr/>
      <dgm:t>
        <a:bodyPr/>
        <a:lstStyle/>
        <a:p>
          <a:endParaRPr lang="en-US"/>
        </a:p>
      </dgm:t>
    </dgm:pt>
    <dgm:pt modelId="{3C42F449-AD5E-C04B-9D08-DA384FAC8C3B}" type="sibTrans" cxnId="{28F336A3-4F69-AA4C-AA82-28697FFE55BA}">
      <dgm:prSet/>
      <dgm:spPr/>
      <dgm:t>
        <a:bodyPr/>
        <a:lstStyle/>
        <a:p>
          <a:endParaRPr lang="en-US"/>
        </a:p>
      </dgm:t>
    </dgm:pt>
    <dgm:pt modelId="{FCD7E929-A23B-D749-82B5-E18BC3AEF062}">
      <dgm:prSet phldrT="[Text]"/>
      <dgm:spPr/>
      <dgm:t>
        <a:bodyPr/>
        <a:lstStyle/>
        <a:p>
          <a:endParaRPr lang="en-US" sz="1600" b="1" dirty="0">
            <a:solidFill>
              <a:srgbClr val="FF0000"/>
            </a:solidFill>
          </a:endParaRPr>
        </a:p>
      </dgm:t>
    </dgm:pt>
    <dgm:pt modelId="{685A4A3F-FD61-C747-A5B4-3BCDE4AF6724}" type="parTrans" cxnId="{41D53261-1E40-5047-B9CB-99C04C775015}">
      <dgm:prSet/>
      <dgm:spPr/>
      <dgm:t>
        <a:bodyPr/>
        <a:lstStyle/>
        <a:p>
          <a:endParaRPr lang="en-US"/>
        </a:p>
      </dgm:t>
    </dgm:pt>
    <dgm:pt modelId="{036B61EC-19D1-C54D-9AD0-3758C7B4A9E6}" type="sibTrans" cxnId="{41D53261-1E40-5047-B9CB-99C04C775015}">
      <dgm:prSet/>
      <dgm:spPr/>
      <dgm:t>
        <a:bodyPr/>
        <a:lstStyle/>
        <a:p>
          <a:endParaRPr lang="en-US"/>
        </a:p>
      </dgm:t>
    </dgm:pt>
    <dgm:pt modelId="{242CAEE7-6D8B-2540-B672-BC02F61A6685}">
      <dgm:prSet phldrT="[Text]"/>
      <dgm:spPr/>
      <dgm:t>
        <a:bodyPr/>
        <a:lstStyle/>
        <a:p>
          <a:r>
            <a:rPr lang="en-US" sz="1600" b="1" dirty="0" smtClean="0">
              <a:solidFill>
                <a:srgbClr val="008000"/>
              </a:solidFill>
            </a:rPr>
            <a:t>Attribution</a:t>
          </a:r>
          <a:endParaRPr lang="en-US" sz="1600" b="1" dirty="0">
            <a:solidFill>
              <a:srgbClr val="008000"/>
            </a:solidFill>
          </a:endParaRPr>
        </a:p>
      </dgm:t>
    </dgm:pt>
    <dgm:pt modelId="{F078FABB-F004-7345-83C5-05EB2FD995F4}" type="parTrans" cxnId="{6EB48FEE-570E-A745-B327-E4A7BE16D0A3}">
      <dgm:prSet/>
      <dgm:spPr/>
      <dgm:t>
        <a:bodyPr/>
        <a:lstStyle/>
        <a:p>
          <a:endParaRPr lang="en-US"/>
        </a:p>
      </dgm:t>
    </dgm:pt>
    <dgm:pt modelId="{5DEF0C8F-A6EB-3147-A4CD-95B0ECE80CB0}" type="sibTrans" cxnId="{6EB48FEE-570E-A745-B327-E4A7BE16D0A3}">
      <dgm:prSet/>
      <dgm:spPr/>
      <dgm:t>
        <a:bodyPr/>
        <a:lstStyle/>
        <a:p>
          <a:endParaRPr lang="en-US"/>
        </a:p>
      </dgm:t>
    </dgm:pt>
    <dgm:pt modelId="{8FD371A3-2CAE-9240-9F34-7F0F51E6C70B}">
      <dgm:prSet phldrT="[Text]"/>
      <dgm:spPr/>
      <dgm:t>
        <a:bodyPr/>
        <a:lstStyle/>
        <a:p>
          <a:r>
            <a:rPr lang="en-US" sz="1700" b="1" dirty="0" smtClean="0">
              <a:solidFill>
                <a:srgbClr val="FF6600"/>
              </a:solidFill>
            </a:rPr>
            <a:t>Contribution</a:t>
          </a:r>
          <a:endParaRPr lang="en-US" sz="1700" b="1" dirty="0">
            <a:solidFill>
              <a:srgbClr val="FF6600"/>
            </a:solidFill>
          </a:endParaRPr>
        </a:p>
      </dgm:t>
    </dgm:pt>
    <dgm:pt modelId="{6F9D59AC-C546-6442-841D-7ECC74E1E345}" type="parTrans" cxnId="{651BE76E-1AE4-6144-AC04-6F0789AD55B7}">
      <dgm:prSet/>
      <dgm:spPr/>
      <dgm:t>
        <a:bodyPr/>
        <a:lstStyle/>
        <a:p>
          <a:endParaRPr lang="en-US"/>
        </a:p>
      </dgm:t>
    </dgm:pt>
    <dgm:pt modelId="{F05172E6-757F-4849-8609-D44834C4772D}" type="sibTrans" cxnId="{651BE76E-1AE4-6144-AC04-6F0789AD55B7}">
      <dgm:prSet/>
      <dgm:spPr/>
      <dgm:t>
        <a:bodyPr/>
        <a:lstStyle/>
        <a:p>
          <a:endParaRPr lang="en-US"/>
        </a:p>
      </dgm:t>
    </dgm:pt>
    <dgm:pt modelId="{675B9C15-742E-FC46-BA61-683CEB2AFB62}">
      <dgm:prSet phldrT="[Text]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Justification, ‘Hope’</a:t>
          </a:r>
          <a:endParaRPr lang="en-US" sz="1600" b="1" dirty="0">
            <a:solidFill>
              <a:srgbClr val="FF0000"/>
            </a:solidFill>
          </a:endParaRPr>
        </a:p>
      </dgm:t>
    </dgm:pt>
    <dgm:pt modelId="{FBE0892C-9E20-AF48-A5C0-EB2535FD600E}" type="parTrans" cxnId="{1880C6A5-4F6D-5E40-BCB1-560C60F97F42}">
      <dgm:prSet/>
      <dgm:spPr/>
      <dgm:t>
        <a:bodyPr/>
        <a:lstStyle/>
        <a:p>
          <a:endParaRPr lang="en-US"/>
        </a:p>
      </dgm:t>
    </dgm:pt>
    <dgm:pt modelId="{70AAB2C6-5C26-B44A-8338-9AFD7DDB58DC}" type="sibTrans" cxnId="{1880C6A5-4F6D-5E40-BCB1-560C60F97F42}">
      <dgm:prSet/>
      <dgm:spPr/>
      <dgm:t>
        <a:bodyPr/>
        <a:lstStyle/>
        <a:p>
          <a:endParaRPr lang="en-US"/>
        </a:p>
      </dgm:t>
    </dgm:pt>
    <dgm:pt modelId="{D117C6F0-7657-3A4D-9822-1AD4E25CDDE2}">
      <dgm:prSet phldrT="[Text]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Sector reform</a:t>
          </a:r>
          <a:endParaRPr lang="en-US" sz="1600" b="1" dirty="0">
            <a:solidFill>
              <a:srgbClr val="FF0000"/>
            </a:solidFill>
          </a:endParaRPr>
        </a:p>
      </dgm:t>
    </dgm:pt>
    <dgm:pt modelId="{76C728FC-4CC8-794E-98B9-80C87A7F3C99}" type="parTrans" cxnId="{8C4A5DB5-122D-3C49-90A5-DBD832C21BF9}">
      <dgm:prSet/>
      <dgm:spPr/>
      <dgm:t>
        <a:bodyPr/>
        <a:lstStyle/>
        <a:p>
          <a:endParaRPr lang="en-US"/>
        </a:p>
      </dgm:t>
    </dgm:pt>
    <dgm:pt modelId="{F2776265-876A-E14D-A6A0-DFC34228760E}" type="sibTrans" cxnId="{8C4A5DB5-122D-3C49-90A5-DBD832C21BF9}">
      <dgm:prSet/>
      <dgm:spPr/>
      <dgm:t>
        <a:bodyPr/>
        <a:lstStyle/>
        <a:p>
          <a:endParaRPr lang="en-US"/>
        </a:p>
      </dgm:t>
    </dgm:pt>
    <dgm:pt modelId="{BFF97F0E-9C8E-CA4C-BAD4-10BEF70BB44A}" type="pres">
      <dgm:prSet presAssocID="{82C0AD2F-614C-AC4B-A8D3-516FBC63CB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AF13D2-6918-0D44-82BC-0CF15137ACD1}" type="pres">
      <dgm:prSet presAssocID="{5A148DE9-BCBF-684E-ABC7-A2B638AFE5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84166-5735-8E4D-B0A9-663ED1853890}" type="pres">
      <dgm:prSet presAssocID="{A20F6C31-0093-8340-8167-80384F8170AA}" presName="sibTrans" presStyleCnt="0"/>
      <dgm:spPr/>
    </dgm:pt>
    <dgm:pt modelId="{B398290D-2521-1C4A-AC33-4B78D21EB98E}" type="pres">
      <dgm:prSet presAssocID="{5B4FACB1-F5D3-B848-AF90-4A30A06710AD}" presName="node" presStyleLbl="node1" presStyleIdx="1" presStyleCnt="3" custLinFactNeighborX="-83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8DDC0-AB26-FD42-B01B-E60A4CDDB6AD}" type="pres">
      <dgm:prSet presAssocID="{182E3B1C-4993-AD4C-91C6-7104B47E3138}" presName="sibTrans" presStyleCnt="0"/>
      <dgm:spPr/>
    </dgm:pt>
    <dgm:pt modelId="{27282CDC-F1A1-1B47-8E63-4A38AE148449}" type="pres">
      <dgm:prSet presAssocID="{D46C5A3A-16A0-8A4A-9FA2-FB7ADB0835B0}" presName="node" presStyleLbl="node1" presStyleIdx="2" presStyleCnt="3" custScaleX="143506" custLinFactX="-542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424696-5C2C-9146-8FB1-6DABA7C255F4}" srcId="{5A148DE9-BCBF-684E-ABC7-A2B638AFE5BD}" destId="{7DF66250-9F1F-B54C-9C67-83869A1A6394}" srcOrd="0" destOrd="0" parTransId="{E5819EC5-40F9-B941-A2D1-E33BEC1825DC}" sibTransId="{D2B2E961-3938-CB4D-90B1-1DA81CB41966}"/>
    <dgm:cxn modelId="{28B19695-1928-B349-8CA5-9BA81C21999D}" srcId="{82C0AD2F-614C-AC4B-A8D3-516FBC63CB97}" destId="{5A148DE9-BCBF-684E-ABC7-A2B638AFE5BD}" srcOrd="0" destOrd="0" parTransId="{C28624D3-A9B3-D244-AF63-2270D2D39436}" sibTransId="{A20F6C31-0093-8340-8167-80384F8170AA}"/>
    <dgm:cxn modelId="{DC05E75A-48B2-DE48-AD89-7C96EED52A96}" type="presOf" srcId="{CB3EFA88-9B54-494E-8ED0-BC6588A099EE}" destId="{27282CDC-F1A1-1B47-8E63-4A38AE148449}" srcOrd="0" destOrd="3" presId="urn:microsoft.com/office/officeart/2005/8/layout/hList6"/>
    <dgm:cxn modelId="{651BE76E-1AE4-6144-AC04-6F0789AD55B7}" srcId="{5B4FACB1-F5D3-B848-AF90-4A30A06710AD}" destId="{8FD371A3-2CAE-9240-9F34-7F0F51E6C70B}" srcOrd="4" destOrd="0" parTransId="{6F9D59AC-C546-6442-841D-7ECC74E1E345}" sibTransId="{F05172E6-757F-4849-8609-D44834C4772D}"/>
    <dgm:cxn modelId="{58CF733B-A4B0-C546-80F2-7FBC66955AA7}" type="presOf" srcId="{00850DF7-79D5-8E49-9CF4-A3C8CA57EF27}" destId="{B398290D-2521-1C4A-AC33-4B78D21EB98E}" srcOrd="0" destOrd="3" presId="urn:microsoft.com/office/officeart/2005/8/layout/hList6"/>
    <dgm:cxn modelId="{0714056D-3ECA-FB45-911D-D06DC746039A}" srcId="{5B4FACB1-F5D3-B848-AF90-4A30A06710AD}" destId="{F5205109-0B73-4547-810D-A28B1C6FECAE}" srcOrd="0" destOrd="0" parTransId="{E9ED7A38-AD66-8C42-8846-46BB681CBB6A}" sibTransId="{4CD31EB7-C715-CC4F-96E1-5C8F7DACD137}"/>
    <dgm:cxn modelId="{A7C66A0C-F6D8-5C4E-8890-E738568A165E}" type="presOf" srcId="{904DB49B-73CA-1249-80C7-82820AF47D33}" destId="{5BAF13D2-6918-0D44-82BC-0CF15137ACD1}" srcOrd="0" destOrd="2" presId="urn:microsoft.com/office/officeart/2005/8/layout/hList6"/>
    <dgm:cxn modelId="{23D4C678-EFAC-154A-B3F1-754F1A479E06}" srcId="{5B4FACB1-F5D3-B848-AF90-4A30A06710AD}" destId="{00850DF7-79D5-8E49-9CF4-A3C8CA57EF27}" srcOrd="2" destOrd="0" parTransId="{D795A8F8-C34C-C643-B4F1-2F5A9D5BF063}" sibTransId="{9D0BDB8D-3AC2-F741-B902-EE68A33CC527}"/>
    <dgm:cxn modelId="{8EA2E3C9-9AB1-0246-97A2-0FE2C401E39D}" srcId="{5A148DE9-BCBF-684E-ABC7-A2B638AFE5BD}" destId="{904DB49B-73CA-1249-80C7-82820AF47D33}" srcOrd="1" destOrd="0" parTransId="{11A2AE78-A047-B147-AECA-26D3DE8D4D9F}" sibTransId="{8C83CA9C-D73C-7B40-AEEC-1C8EBB1E633E}"/>
    <dgm:cxn modelId="{1880C6A5-4F6D-5E40-BCB1-560C60F97F42}" srcId="{D46C5A3A-16A0-8A4A-9FA2-FB7ADB0835B0}" destId="{675B9C15-742E-FC46-BA61-683CEB2AFB62}" srcOrd="5" destOrd="0" parTransId="{FBE0892C-9E20-AF48-A5C0-EB2535FD600E}" sibTransId="{70AAB2C6-5C26-B44A-8338-9AFD7DDB58DC}"/>
    <dgm:cxn modelId="{05BA39C6-D0C7-1B43-B44F-819C031D0E14}" srcId="{82C0AD2F-614C-AC4B-A8D3-516FBC63CB97}" destId="{D46C5A3A-16A0-8A4A-9FA2-FB7ADB0835B0}" srcOrd="2" destOrd="0" parTransId="{A4C5FFBE-46D7-A847-9C09-669818DF26DE}" sibTransId="{764E70E6-A077-9E4A-B5C2-BEB37B33175F}"/>
    <dgm:cxn modelId="{1BB69F11-CF8F-8643-95C7-02BB81EE9D50}" type="presOf" srcId="{675B9C15-742E-FC46-BA61-683CEB2AFB62}" destId="{27282CDC-F1A1-1B47-8E63-4A38AE148449}" srcOrd="0" destOrd="6" presId="urn:microsoft.com/office/officeart/2005/8/layout/hList6"/>
    <dgm:cxn modelId="{A3F57A88-FEF5-2C4A-B9A4-E29B0835F573}" type="presOf" srcId="{8C1D1CDB-8F61-CD48-806B-C80C3E5AAF8D}" destId="{27282CDC-F1A1-1B47-8E63-4A38AE148449}" srcOrd="0" destOrd="2" presId="urn:microsoft.com/office/officeart/2005/8/layout/hList6"/>
    <dgm:cxn modelId="{88295D0E-B3AC-AC4D-AE5F-E78F22C3D575}" type="presOf" srcId="{6282BA6D-DA8C-C442-B885-E8EB08F14298}" destId="{B398290D-2521-1C4A-AC33-4B78D21EB98E}" srcOrd="0" destOrd="2" presId="urn:microsoft.com/office/officeart/2005/8/layout/hList6"/>
    <dgm:cxn modelId="{8C4A5DB5-122D-3C49-90A5-DBD832C21BF9}" srcId="{D46C5A3A-16A0-8A4A-9FA2-FB7ADB0835B0}" destId="{D117C6F0-7657-3A4D-9822-1AD4E25CDDE2}" srcOrd="0" destOrd="0" parTransId="{76C728FC-4CC8-794E-98B9-80C87A7F3C99}" sibTransId="{F2776265-876A-E14D-A6A0-DFC34228760E}"/>
    <dgm:cxn modelId="{8307054B-FA73-0E41-97DE-349DDD24846B}" type="presOf" srcId="{FC1AFAF2-B788-AB48-84BD-B01A89E5EE89}" destId="{27282CDC-F1A1-1B47-8E63-4A38AE148449}" srcOrd="0" destOrd="5" presId="urn:microsoft.com/office/officeart/2005/8/layout/hList6"/>
    <dgm:cxn modelId="{6EB48FEE-570E-A745-B327-E4A7BE16D0A3}" srcId="{5A148DE9-BCBF-684E-ABC7-A2B638AFE5BD}" destId="{242CAEE7-6D8B-2540-B672-BC02F61A6685}" srcOrd="4" destOrd="0" parTransId="{F078FABB-F004-7345-83C5-05EB2FD995F4}" sibTransId="{5DEF0C8F-A6EB-3147-A4CD-95B0ECE80CB0}"/>
    <dgm:cxn modelId="{9A71F4DA-7757-FC41-AB83-4C0139100049}" type="presOf" srcId="{E22524A6-09EB-1C46-90F1-0E428A1F79AD}" destId="{5BAF13D2-6918-0D44-82BC-0CF15137ACD1}" srcOrd="0" destOrd="3" presId="urn:microsoft.com/office/officeart/2005/8/layout/hList6"/>
    <dgm:cxn modelId="{0496B24A-6CBE-3C41-A2D7-E734354BC5A6}" srcId="{5B4FACB1-F5D3-B848-AF90-4A30A06710AD}" destId="{4ED5FC4F-2CF4-DE44-AABD-169978ACAD8A}" srcOrd="3" destOrd="0" parTransId="{61AD5B3A-1559-964E-8D88-F7B986069EDD}" sibTransId="{2B9F5A5C-E115-744E-8BF5-B2BE1B89657F}"/>
    <dgm:cxn modelId="{75C6B0D0-5345-5941-A973-6036B4BE98FD}" type="presOf" srcId="{D46C5A3A-16A0-8A4A-9FA2-FB7ADB0835B0}" destId="{27282CDC-F1A1-1B47-8E63-4A38AE148449}" srcOrd="0" destOrd="0" presId="urn:microsoft.com/office/officeart/2005/8/layout/hList6"/>
    <dgm:cxn modelId="{B63358A8-BFE4-6C49-AB99-CFEAE3B55E04}" srcId="{82C0AD2F-614C-AC4B-A8D3-516FBC63CB97}" destId="{5B4FACB1-F5D3-B848-AF90-4A30A06710AD}" srcOrd="1" destOrd="0" parTransId="{310BB8FE-9D44-D14C-9D60-22498CAB3736}" sibTransId="{182E3B1C-4993-AD4C-91C6-7104B47E3138}"/>
    <dgm:cxn modelId="{890D22F5-A229-1F42-9EBE-A96B18C8CF90}" type="presOf" srcId="{D117C6F0-7657-3A4D-9822-1AD4E25CDDE2}" destId="{27282CDC-F1A1-1B47-8E63-4A38AE148449}" srcOrd="0" destOrd="1" presId="urn:microsoft.com/office/officeart/2005/8/layout/hList6"/>
    <dgm:cxn modelId="{18FF8D7C-65A6-7645-BEDC-FEBFAF162F5C}" srcId="{D46C5A3A-16A0-8A4A-9FA2-FB7ADB0835B0}" destId="{FC1AFAF2-B788-AB48-84BD-B01A89E5EE89}" srcOrd="4" destOrd="0" parTransId="{F7C16713-5F23-9D4D-85F5-72C35B60E1F6}" sibTransId="{A97ECAF5-822D-A14D-81CD-1D228D4E604E}"/>
    <dgm:cxn modelId="{813CE4B6-5AFD-E046-8003-DF77B2B26CB0}" type="presOf" srcId="{7DF66250-9F1F-B54C-9C67-83869A1A6394}" destId="{5BAF13D2-6918-0D44-82BC-0CF15137ACD1}" srcOrd="0" destOrd="1" presId="urn:microsoft.com/office/officeart/2005/8/layout/hList6"/>
    <dgm:cxn modelId="{F25563ED-3345-B24F-B10C-2BC792E1F934}" type="presOf" srcId="{F5205109-0B73-4547-810D-A28B1C6FECAE}" destId="{B398290D-2521-1C4A-AC33-4B78D21EB98E}" srcOrd="0" destOrd="1" presId="urn:microsoft.com/office/officeart/2005/8/layout/hList6"/>
    <dgm:cxn modelId="{31C0D215-7146-914C-8BCD-E22D7DBEBFE3}" type="presOf" srcId="{4ED5FC4F-2CF4-DE44-AABD-169978ACAD8A}" destId="{B398290D-2521-1C4A-AC33-4B78D21EB98E}" srcOrd="0" destOrd="4" presId="urn:microsoft.com/office/officeart/2005/8/layout/hList6"/>
    <dgm:cxn modelId="{7F22A3C3-80EE-454E-A7EC-00B167AF8EAE}" type="presOf" srcId="{5A148DE9-BCBF-684E-ABC7-A2B638AFE5BD}" destId="{5BAF13D2-6918-0D44-82BC-0CF15137ACD1}" srcOrd="0" destOrd="0" presId="urn:microsoft.com/office/officeart/2005/8/layout/hList6"/>
    <dgm:cxn modelId="{EFE765B1-15C1-7C43-BEB2-41CC0BDF0010}" type="presOf" srcId="{5B4FACB1-F5D3-B848-AF90-4A30A06710AD}" destId="{B398290D-2521-1C4A-AC33-4B78D21EB98E}" srcOrd="0" destOrd="0" presId="urn:microsoft.com/office/officeart/2005/8/layout/hList6"/>
    <dgm:cxn modelId="{41D53261-1E40-5047-B9CB-99C04C775015}" srcId="{D46C5A3A-16A0-8A4A-9FA2-FB7ADB0835B0}" destId="{FCD7E929-A23B-D749-82B5-E18BC3AEF062}" srcOrd="3" destOrd="0" parTransId="{685A4A3F-FD61-C747-A5B4-3BCDE4AF6724}" sibTransId="{036B61EC-19D1-C54D-9AD0-3758C7B4A9E6}"/>
    <dgm:cxn modelId="{B561D083-D04B-514B-AF58-B3EB9874B4A3}" srcId="{D46C5A3A-16A0-8A4A-9FA2-FB7ADB0835B0}" destId="{CB3EFA88-9B54-494E-8ED0-BC6588A099EE}" srcOrd="2" destOrd="0" parTransId="{A34FDB6E-48CA-A74B-9A9B-0D11E551FD96}" sibTransId="{2C491ACF-4FBB-6942-BD98-926BB4FF4AA7}"/>
    <dgm:cxn modelId="{510B1902-644F-C540-8D9B-391690AB56CE}" type="presOf" srcId="{242CAEE7-6D8B-2540-B672-BC02F61A6685}" destId="{5BAF13D2-6918-0D44-82BC-0CF15137ACD1}" srcOrd="0" destOrd="5" presId="urn:microsoft.com/office/officeart/2005/8/layout/hList6"/>
    <dgm:cxn modelId="{8A1D4ADA-DA75-1A4D-B984-988E56986785}" type="presOf" srcId="{48794DF7-093A-7540-9AAC-5D55D56F8667}" destId="{5BAF13D2-6918-0D44-82BC-0CF15137ACD1}" srcOrd="0" destOrd="4" presId="urn:microsoft.com/office/officeart/2005/8/layout/hList6"/>
    <dgm:cxn modelId="{4AD6261A-05DB-6044-AC0C-900A278B53EB}" type="presOf" srcId="{82C0AD2F-614C-AC4B-A8D3-516FBC63CB97}" destId="{BFF97F0E-9C8E-CA4C-BAD4-10BEF70BB44A}" srcOrd="0" destOrd="0" presId="urn:microsoft.com/office/officeart/2005/8/layout/hList6"/>
    <dgm:cxn modelId="{02B7C203-17E1-5C4D-9B17-8E18B9D57BDE}" type="presOf" srcId="{8FD371A3-2CAE-9240-9F34-7F0F51E6C70B}" destId="{B398290D-2521-1C4A-AC33-4B78D21EB98E}" srcOrd="0" destOrd="5" presId="urn:microsoft.com/office/officeart/2005/8/layout/hList6"/>
    <dgm:cxn modelId="{ACE992DF-D406-7E44-A3A8-1670C70C9378}" srcId="{5A148DE9-BCBF-684E-ABC7-A2B638AFE5BD}" destId="{48794DF7-093A-7540-9AAC-5D55D56F8667}" srcOrd="3" destOrd="0" parTransId="{C668F417-6884-0540-8423-CB8D8C774F9A}" sibTransId="{956999F6-333D-7349-8381-B0024275DB8C}"/>
    <dgm:cxn modelId="{28F336A3-4F69-AA4C-AA82-28697FFE55BA}" srcId="{5B4FACB1-F5D3-B848-AF90-4A30A06710AD}" destId="{6282BA6D-DA8C-C442-B885-E8EB08F14298}" srcOrd="1" destOrd="0" parTransId="{F3297110-29DE-0841-998B-7192CC04C986}" sibTransId="{3C42F449-AD5E-C04B-9D08-DA384FAC8C3B}"/>
    <dgm:cxn modelId="{7A3A15DD-3CBB-8445-BBCF-9C42ACBCC303}" srcId="{D46C5A3A-16A0-8A4A-9FA2-FB7ADB0835B0}" destId="{8C1D1CDB-8F61-CD48-806B-C80C3E5AAF8D}" srcOrd="1" destOrd="0" parTransId="{D521560D-FE87-714B-86FB-170429A85D80}" sibTransId="{E8657B16-647E-9348-B122-7974B617F9DB}"/>
    <dgm:cxn modelId="{2E15AC18-D513-854C-8C91-9E1E9A2DB4F0}" srcId="{5A148DE9-BCBF-684E-ABC7-A2B638AFE5BD}" destId="{E22524A6-09EB-1C46-90F1-0E428A1F79AD}" srcOrd="2" destOrd="0" parTransId="{966884E6-E65A-2B4E-BA66-F5A93EDDACD5}" sibTransId="{E53C6FA8-B147-644A-BBCA-31CE1D6743EA}"/>
    <dgm:cxn modelId="{DD5C8EFD-D0F8-EC45-ACEC-37E82C81F667}" type="presOf" srcId="{FCD7E929-A23B-D749-82B5-E18BC3AEF062}" destId="{27282CDC-F1A1-1B47-8E63-4A38AE148449}" srcOrd="0" destOrd="4" presId="urn:microsoft.com/office/officeart/2005/8/layout/hList6"/>
    <dgm:cxn modelId="{30C0DD56-E393-124D-9AFB-9C824D6F2631}" type="presParOf" srcId="{BFF97F0E-9C8E-CA4C-BAD4-10BEF70BB44A}" destId="{5BAF13D2-6918-0D44-82BC-0CF15137ACD1}" srcOrd="0" destOrd="0" presId="urn:microsoft.com/office/officeart/2005/8/layout/hList6"/>
    <dgm:cxn modelId="{C1C6B283-3FC5-F948-92ED-6BFB853CDF46}" type="presParOf" srcId="{BFF97F0E-9C8E-CA4C-BAD4-10BEF70BB44A}" destId="{97C84166-5735-8E4D-B0A9-663ED1853890}" srcOrd="1" destOrd="0" presId="urn:microsoft.com/office/officeart/2005/8/layout/hList6"/>
    <dgm:cxn modelId="{01A560F9-C17C-2C40-9C53-5B3034B90447}" type="presParOf" srcId="{BFF97F0E-9C8E-CA4C-BAD4-10BEF70BB44A}" destId="{B398290D-2521-1C4A-AC33-4B78D21EB98E}" srcOrd="2" destOrd="0" presId="urn:microsoft.com/office/officeart/2005/8/layout/hList6"/>
    <dgm:cxn modelId="{E21A6E6D-D3CB-7946-8CA4-AC2FB89F60C6}" type="presParOf" srcId="{BFF97F0E-9C8E-CA4C-BAD4-10BEF70BB44A}" destId="{1F58DDC0-AB26-FD42-B01B-E60A4CDDB6AD}" srcOrd="3" destOrd="0" presId="urn:microsoft.com/office/officeart/2005/8/layout/hList6"/>
    <dgm:cxn modelId="{D71C1625-D6FB-6F41-8192-3DDF678EFC77}" type="presParOf" srcId="{BFF97F0E-9C8E-CA4C-BAD4-10BEF70BB44A}" destId="{27282CDC-F1A1-1B47-8E63-4A38AE14844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F13D2-6918-0D44-82BC-0CF15137ACD1}">
      <dsp:nvSpPr>
        <dsp:cNvPr id="0" name=""/>
        <dsp:cNvSpPr/>
      </dsp:nvSpPr>
      <dsp:spPr>
        <a:xfrm rot="16200000">
          <a:off x="-1289288" y="1291158"/>
          <a:ext cx="4876800" cy="229448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8000"/>
              </a:solidFill>
            </a:rPr>
            <a:t>Simple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rgbClr val="000000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e.g.</a:t>
          </a:r>
          <a:endParaRPr lang="en-US" sz="1600" b="1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8000"/>
              </a:solidFill>
            </a:rPr>
            <a:t>Single Business Process</a:t>
          </a:r>
          <a:endParaRPr lang="en-US" sz="1600" b="1" kern="1200" dirty="0">
            <a:solidFill>
              <a:srgbClr val="008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rgbClr val="008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rgbClr val="008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8000"/>
              </a:solidFill>
            </a:rPr>
            <a:t>Planned</a:t>
          </a:r>
          <a:endParaRPr lang="en-US" sz="1600" b="1" kern="1200" dirty="0">
            <a:solidFill>
              <a:srgbClr val="008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8000"/>
              </a:solidFill>
            </a:rPr>
            <a:t>Attribution</a:t>
          </a:r>
          <a:endParaRPr lang="en-US" sz="1600" b="1" kern="1200" dirty="0">
            <a:solidFill>
              <a:srgbClr val="008000"/>
            </a:solidFill>
          </a:endParaRPr>
        </a:p>
      </dsp:txBody>
      <dsp:txXfrm rot="5400000">
        <a:off x="1870" y="975360"/>
        <a:ext cx="2294483" cy="2926080"/>
      </dsp:txXfrm>
    </dsp:sp>
    <dsp:sp modelId="{B398290D-2521-1C4A-AC33-4B78D21EB98E}">
      <dsp:nvSpPr>
        <dsp:cNvPr id="0" name=""/>
        <dsp:cNvSpPr/>
      </dsp:nvSpPr>
      <dsp:spPr>
        <a:xfrm rot="16200000">
          <a:off x="1033213" y="1291158"/>
          <a:ext cx="4876800" cy="229448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FF6600"/>
              </a:solidFill>
            </a:rPr>
            <a:t>Complicated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e.g.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err="1" smtClean="0">
              <a:solidFill>
                <a:srgbClr val="FF6600"/>
              </a:solidFill>
            </a:rPr>
            <a:t>Organisational</a:t>
          </a:r>
          <a:r>
            <a:rPr lang="en-US" sz="1700" b="1" kern="1200" dirty="0" smtClean="0">
              <a:solidFill>
                <a:srgbClr val="FF6600"/>
              </a:solidFill>
            </a:rPr>
            <a:t> change</a:t>
          </a:r>
          <a:endParaRPr lang="en-US" sz="1700" b="1" kern="1200" dirty="0">
            <a:solidFill>
              <a:srgbClr val="FF66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b="1" kern="1200" dirty="0">
            <a:solidFill>
              <a:srgbClr val="FF66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b="1" kern="1200" dirty="0">
            <a:solidFill>
              <a:srgbClr val="00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rgbClr val="FF6600"/>
              </a:solidFill>
            </a:rPr>
            <a:t>Incremental</a:t>
          </a:r>
          <a:endParaRPr lang="en-US" sz="1700" b="1" kern="1200" dirty="0">
            <a:solidFill>
              <a:srgbClr val="FF66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rgbClr val="FF6600"/>
              </a:solidFill>
            </a:rPr>
            <a:t>Contribution</a:t>
          </a:r>
          <a:endParaRPr lang="en-US" sz="1700" b="1" kern="1200" dirty="0">
            <a:solidFill>
              <a:srgbClr val="FF6600"/>
            </a:solidFill>
          </a:endParaRPr>
        </a:p>
      </dsp:txBody>
      <dsp:txXfrm rot="5400000">
        <a:off x="2324371" y="975360"/>
        <a:ext cx="2294483" cy="2926080"/>
      </dsp:txXfrm>
    </dsp:sp>
    <dsp:sp modelId="{27282CDC-F1A1-1B47-8E63-4A38AE148449}">
      <dsp:nvSpPr>
        <dsp:cNvPr id="0" name=""/>
        <dsp:cNvSpPr/>
      </dsp:nvSpPr>
      <dsp:spPr>
        <a:xfrm rot="16200000">
          <a:off x="3846453" y="792039"/>
          <a:ext cx="4876800" cy="329272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0000"/>
              </a:solidFill>
            </a:rPr>
            <a:t>Complex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rgbClr val="000000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e.g.</a:t>
          </a:r>
          <a:endParaRPr lang="en-US" sz="1600" b="1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</a:rPr>
            <a:t>Sector reform</a:t>
          </a:r>
          <a:endParaRPr lang="en-US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</a:rPr>
            <a:t>State Building</a:t>
          </a:r>
          <a:endParaRPr lang="en-US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</a:rPr>
            <a:t>Post-Conflict</a:t>
          </a:r>
          <a:endParaRPr lang="en-US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</a:rPr>
            <a:t>Emergent</a:t>
          </a:r>
          <a:endParaRPr lang="en-US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</a:rPr>
            <a:t>Justification, ‘Hope’</a:t>
          </a:r>
          <a:endParaRPr lang="en-US" sz="1600" b="1" kern="1200" dirty="0">
            <a:solidFill>
              <a:srgbClr val="FF0000"/>
            </a:solidFill>
          </a:endParaRPr>
        </a:p>
      </dsp:txBody>
      <dsp:txXfrm rot="5400000">
        <a:off x="4638493" y="975359"/>
        <a:ext cx="3292721" cy="292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5DC-FCFC-0E46-B780-71F6D313998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92019-1642-A84A-B0F5-501BB77F4E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47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0B00-ABF3-E743-BB16-B51AA2DCBA07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B61BA-BC8E-9343-8767-AC4364421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0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Change</a:t>
            </a:r>
            <a:r>
              <a:rPr lang="en-US" baseline="0" dirty="0" smtClean="0"/>
              <a:t> design focuses on the CD processes that intend to create improved </a:t>
            </a:r>
            <a:r>
              <a:rPr lang="en-US" baseline="0" dirty="0" err="1" smtClean="0"/>
              <a:t>organisational</a:t>
            </a:r>
            <a:r>
              <a:rPr lang="en-US" baseline="0" dirty="0" smtClean="0"/>
              <a:t>/sector capacity. A proper design is based on a hypothesis how the Cd processes will lead to improved capacity and better outputs: a theory of change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435FD62-336E-0A49-B4C9-032BF3634BF1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0A7304-6417-034B-A7C7-5A6744CD43B9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9988" y="722313"/>
            <a:ext cx="4519612" cy="338931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9113"/>
            <a:ext cx="502920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61BA-BC8E-9343-8767-AC43644219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66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Taken from EU CD Methods </a:t>
            </a:r>
            <a:r>
              <a:rPr lang="en-US" dirty="0"/>
              <a:t>–</a:t>
            </a:r>
            <a:r>
              <a:rPr lang="en-GB" dirty="0"/>
              <a:t> Institutional Assessment and CD p21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D1B4100-00FD-7149-878D-466D11311DCC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Intervention</a:t>
            </a: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0BC9D42A-814F-AF43-933A-4CCF65F80C7A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22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200" dirty="0">
                <a:latin typeface="Verdana" charset="0"/>
              </a:rPr>
              <a:t>Comprehensive assessment and analysis of context will show that opportunities will arise for capacity development in all types of EC support, for example Budget Support, </a:t>
            </a:r>
          </a:p>
          <a:p>
            <a:r>
              <a:rPr lang="en-US" sz="2200" dirty="0">
                <a:latin typeface="Verdana" charset="0"/>
              </a:rPr>
              <a:t>and in TC for other purposes, for example working with learning processes to develop capacity around specific activities like policy development. </a:t>
            </a:r>
          </a:p>
          <a:p>
            <a:r>
              <a:rPr lang="en-US" sz="2200" dirty="0">
                <a:latin typeface="Verdana" charset="0"/>
              </a:rPr>
              <a:t>When such opportunities are </a:t>
            </a:r>
            <a:r>
              <a:rPr lang="en-US" sz="2200" dirty="0" err="1">
                <a:latin typeface="Verdana" charset="0"/>
              </a:rPr>
              <a:t>recognised</a:t>
            </a:r>
            <a:r>
              <a:rPr lang="en-US" sz="2200" dirty="0">
                <a:latin typeface="Verdana" charset="0"/>
              </a:rPr>
              <a:t> they should be integrated into the design by:  </a:t>
            </a:r>
          </a:p>
          <a:p>
            <a:pPr lvl="1"/>
            <a:r>
              <a:rPr lang="en-US" dirty="0">
                <a:latin typeface="Verdana" charset="0"/>
              </a:rPr>
              <a:t>Ensuring stakeholders understand the opportunities and give their support </a:t>
            </a:r>
          </a:p>
          <a:p>
            <a:pPr lvl="1"/>
            <a:r>
              <a:rPr lang="en-US" dirty="0">
                <a:latin typeface="Verdana" charset="0"/>
              </a:rPr>
              <a:t>Integrating capacity objectives into operational plans</a:t>
            </a:r>
          </a:p>
          <a:p>
            <a:pPr lvl="1"/>
            <a:r>
              <a:rPr lang="en-US" dirty="0">
                <a:latin typeface="Verdana" charset="0"/>
              </a:rPr>
              <a:t>Formulating activities to achieve both development results and capacity results</a:t>
            </a:r>
          </a:p>
          <a:p>
            <a:pPr lvl="1"/>
            <a:r>
              <a:rPr lang="en-US" dirty="0">
                <a:latin typeface="Verdana" charset="0"/>
              </a:rPr>
              <a:t>Selecting appropriate interventions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969FDD9A-3EF1-1243-A0D5-C0902FD2D5C2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lines between the three are not clear-cut, the main message is that when designing change you will need to see which parts are relatively</a:t>
            </a:r>
            <a:r>
              <a:rPr lang="en-US" baseline="0" dirty="0" smtClean="0"/>
              <a:t> easy and which ones are likely to be rather complex to deal with. Differs per situation. If more complex. more moments for reflection, monitoring and adjustments are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61BA-BC8E-9343-8767-AC43644219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920369F5-1A79-FF47-AAF1-3F3C3E620143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78358-A463-B14B-9951-6FBD41A460E5}" type="slidenum">
              <a:rPr lang="en-US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54B9F-A624-E944-93C3-D3ECAC8D5360}" type="slidenum">
              <a:rPr lang="en-US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DEEDC-41E4-8946-BF82-B93D9DA65E96}" type="slidenum">
              <a:rPr lang="en-US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D4BE-21DD-3B43-895F-87350A5EB260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FB577A-8C84-1041-889A-126707F6DD19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  <a:cs typeface="ＭＳ Ｐゴシック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  <a:cs typeface="ＭＳ Ｐゴシック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2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0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5310F79E-DD35-2843-90AF-31D6EF30B56C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1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C377-C7AA-9349-87D5-93AA3EB46E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6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4" y="1339850"/>
            <a:ext cx="2071687" cy="46815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B886A-5020-DC41-9728-F3F0D210052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36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  <a:cs typeface="ＭＳ Ｐゴシック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  <a:cs typeface="ＭＳ Ｐゴシック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A36D36DF-2960-6541-A600-C9B40CE08EC0}" type="slidenum">
              <a:rPr lang="en-GB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0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5E4CC-3664-6C45-9CE5-3845E19E5D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8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B4AAA-B0B7-1444-9A69-A182360D70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1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27E3A-7F24-CE4C-87EF-6E04B9BCD5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9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C9962-0E23-3A44-A812-453D34A110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81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3390-FA1B-7A45-9127-93FC394D134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86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69F2-E35E-0A41-90C5-826DFF2076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EC265-9C14-FA4B-95BE-A166F72A6D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1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172D-5449-2648-A82C-54C2221143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2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9324-03CA-F743-A11A-2764FA2BD99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70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EA6C-0C6F-CE4A-8436-6BAE71CF3B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6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00E9-93E9-C244-B793-F2C1809452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7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7"/>
            <a:ext cx="7313612" cy="6064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1" y="1268413"/>
            <a:ext cx="8143875" cy="4673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68538" y="6248400"/>
            <a:ext cx="4751387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248400"/>
            <a:ext cx="116205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CA350A-5AD2-5C49-8CFF-EE58593CD2E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EB811-B70B-BB48-A0F4-822026C73F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2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7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7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43380-7DC1-F248-8A26-47D807ADC1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6D9E-D646-9042-B19D-DC78E291FB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8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CF20-0DE9-D740-908C-EFAF5C1C3E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3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EE74-46A4-ED4A-9EC9-BBBEE403FE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4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2976-AC30-D549-B4F3-3D7982EA5A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1FF4-0B46-494C-A988-974B12116D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8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7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05EEB3-4D14-7B4C-981F-5B84EF0D33F5}" type="slidenum">
              <a:rPr lang="en-GB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9" y="6659565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  <a:cs typeface="ＭＳ Ｐゴシック" charset="0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42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E3DA8F8-4D8B-C346-9684-BED7425BBF88}" type="slidenum">
              <a:rPr lang="en-GB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  <a:cs typeface="ＭＳ Ｐゴシック" charset="0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3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1414" y="4694128"/>
            <a:ext cx="70881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/>
            <a:r>
              <a:rPr lang="en-US" dirty="0"/>
              <a:t>Module </a:t>
            </a:r>
            <a:r>
              <a:rPr lang="en-US" dirty="0" smtClean="0"/>
              <a:t>6</a:t>
            </a:r>
            <a:endParaRPr lang="en-US" dirty="0"/>
          </a:p>
          <a:p>
            <a:pPr algn="ctr"/>
            <a:r>
              <a:rPr lang="en-US" dirty="0"/>
              <a:t>Designing the change process</a:t>
            </a:r>
          </a:p>
          <a:p>
            <a:pPr algn="ctr"/>
            <a:endParaRPr lang="en-US" dirty="0">
              <a:latin typeface="Verdana" charset="0"/>
              <a:ea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164915"/>
            <a:ext cx="6172200" cy="790575"/>
          </a:xfrm>
        </p:spPr>
        <p:txBody>
          <a:bodyPr/>
          <a:lstStyle/>
          <a:p>
            <a:pPr marL="0" indent="1588" algn="ctr" eaLnBrk="1" hangingPunct="1"/>
            <a:r>
              <a:rPr lang="fr-BE" sz="3200" dirty="0" smtClean="0">
                <a:latin typeface="Verdana" charset="0"/>
                <a:ea typeface="ＭＳ Ｐゴシック" charset="0"/>
              </a:rPr>
              <a:t>Supporting change through </a:t>
            </a:r>
            <a:br>
              <a:rPr lang="fr-BE" sz="3200" dirty="0" smtClean="0">
                <a:latin typeface="Verdana" charset="0"/>
                <a:ea typeface="ＭＳ Ｐゴシック" charset="0"/>
              </a:rPr>
            </a:br>
            <a:r>
              <a:rPr lang="fr-BE" sz="3200" dirty="0" smtClean="0">
                <a:latin typeface="Verdana" charset="0"/>
                <a:ea typeface="ＭＳ Ｐゴシック" charset="0"/>
              </a:rPr>
              <a:t>Capacity Development</a:t>
            </a:r>
            <a:endParaRPr lang="en-GB" sz="3600" dirty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Verdana" charset="0"/>
                <a:ea typeface="ＭＳ Ｐゴシック" charset="0"/>
              </a:rPr>
              <a:t>Questionnaire </a:t>
            </a:r>
            <a:r>
              <a:rPr lang="fr-FR" dirty="0" err="1" smtClean="0">
                <a:latin typeface="Verdana" charset="0"/>
                <a:ea typeface="ＭＳ Ｐゴシック" charset="0"/>
              </a:rPr>
              <a:t>results</a:t>
            </a:r>
            <a:r>
              <a:rPr lang="fr-FR" dirty="0" smtClean="0">
                <a:latin typeface="Verdana" charset="0"/>
                <a:ea typeface="ＭＳ Ｐゴシック" charset="0"/>
              </a:rPr>
              <a:t>:</a:t>
            </a:r>
            <a:endParaRPr lang="fr-FR" dirty="0">
              <a:latin typeface="Verdana" charset="0"/>
              <a:ea typeface="ＭＳ Ｐゴシック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z="4400" dirty="0" err="1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Colours</a:t>
            </a:r>
            <a:r>
              <a:rPr lang="fr-FR" sz="44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</a:t>
            </a:r>
            <a:r>
              <a:rPr lang="fr-FR" sz="4400" dirty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of</a:t>
            </a:r>
            <a:r>
              <a:rPr lang="fr-FR" sz="4400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change</a:t>
            </a:r>
          </a:p>
        </p:txBody>
      </p:sp>
    </p:spTree>
    <p:extLst>
      <p:ext uri="{BB962C8B-B14F-4D97-AF65-F5344CB8AC3E}">
        <p14:creationId xmlns:p14="http://schemas.microsoft.com/office/powerpoint/2010/main" val="40904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201"/>
            <a:ext cx="8229600" cy="936625"/>
          </a:xfrm>
        </p:spPr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images</a:t>
            </a:r>
            <a:endParaRPr lang="en-US" dirty="0"/>
          </a:p>
        </p:txBody>
      </p:sp>
      <p:graphicFrame>
        <p:nvGraphicFramePr>
          <p:cNvPr id="3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68834"/>
              </p:ext>
            </p:extLst>
          </p:nvPr>
        </p:nvGraphicFramePr>
        <p:xfrm>
          <a:off x="495300" y="2045035"/>
          <a:ext cx="8153400" cy="4480560"/>
        </p:xfrm>
        <a:graphic>
          <a:graphicData uri="http://schemas.openxmlformats.org/drawingml/2006/table">
            <a:tbl>
              <a:tblPr/>
              <a:tblGrid>
                <a:gridCol w="1724025"/>
                <a:gridCol w="642937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Same wavelength = change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Difficult to predict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D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Rational design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Management forces change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0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Management attention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Soft aspects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E4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Trial and error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Ownership and support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Change is autonomous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Outside influence no effect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7" descr="bd0698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74" y="3673829"/>
            <a:ext cx="135890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d0108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36" y="4740916"/>
            <a:ext cx="1332703" cy="7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C900037055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79" y="2865885"/>
            <a:ext cx="1238053" cy="799973"/>
          </a:xfrm>
          <a:prstGeom prst="rect">
            <a:avLst/>
          </a:prstGeom>
        </p:spPr>
      </p:pic>
      <p:pic>
        <p:nvPicPr>
          <p:cNvPr id="7" name="Picture 6" descr="MC900058207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61" y="5654714"/>
            <a:ext cx="1096713" cy="1014646"/>
          </a:xfrm>
          <a:prstGeom prst="rect">
            <a:avLst/>
          </a:prstGeom>
        </p:spPr>
      </p:pic>
      <p:pic>
        <p:nvPicPr>
          <p:cNvPr id="8" name="Picture 7" descr="MC900287131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38" y="1633914"/>
            <a:ext cx="1110394" cy="12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73832"/>
            <a:ext cx="7772400" cy="1143000"/>
          </a:xfrm>
        </p:spPr>
        <p:txBody>
          <a:bodyPr/>
          <a:lstStyle/>
          <a:p>
            <a:r>
              <a:rPr lang="en-US" dirty="0"/>
              <a:t>Main orientation</a:t>
            </a:r>
          </a:p>
        </p:txBody>
      </p:sp>
      <p:graphicFrame>
        <p:nvGraphicFramePr>
          <p:cNvPr id="202958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72796"/>
              </p:ext>
            </p:extLst>
          </p:nvPr>
        </p:nvGraphicFramePr>
        <p:xfrm>
          <a:off x="495300" y="2033734"/>
          <a:ext cx="8153400" cy="4419602"/>
        </p:xfrm>
        <a:graphic>
          <a:graphicData uri="http://schemas.openxmlformats.org/drawingml/2006/table">
            <a:tbl>
              <a:tblPr/>
              <a:tblGrid>
                <a:gridCol w="1724025"/>
                <a:gridCol w="642937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Bring key players together and come to a consensus of best feasible solution.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D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Analyse situation and rationally plan for the pre-determined result. Implement accordingly.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0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Provide incentives and motivate for a 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best fit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between people and organisation.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E4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Create awareness and systematically develop joint learning opportunities. Coach for results.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Create space for self-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organised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change. Remove blockages, promote energy.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5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06624"/>
            <a:ext cx="7772400" cy="838200"/>
          </a:xfrm>
        </p:spPr>
        <p:txBody>
          <a:bodyPr/>
          <a:lstStyle/>
          <a:p>
            <a:r>
              <a:rPr lang="en-US" dirty="0"/>
              <a:t>Criteria for effect/success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915566"/>
              </p:ext>
            </p:extLst>
          </p:nvPr>
        </p:nvGraphicFramePr>
        <p:xfrm>
          <a:off x="495300" y="1961726"/>
          <a:ext cx="8153400" cy="4419602"/>
        </p:xfrm>
        <a:graphic>
          <a:graphicData uri="http://schemas.openxmlformats.org/drawingml/2006/table">
            <a:tbl>
              <a:tblPr/>
              <a:tblGrid>
                <a:gridCol w="1724025"/>
                <a:gridCol w="642937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Mutual interests, consensus, a 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good deal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no (more) resistance.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D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Results achieved, plan has been implemented, clear responsibilities.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0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People feel connected/at home/taken serious, good atmosphere and cooperation, proud.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E4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Staff experiment and ask for feedback, want to learn, good experiences are shared.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People adapt to new situations,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organise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themselves outside formal structure, energy.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8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02432"/>
            <a:ext cx="7772400" cy="914400"/>
          </a:xfrm>
        </p:spPr>
        <p:txBody>
          <a:bodyPr/>
          <a:lstStyle/>
          <a:p>
            <a:r>
              <a:rPr lang="en-US" dirty="0"/>
              <a:t>Ideals and pitfalls</a:t>
            </a:r>
          </a:p>
        </p:txBody>
      </p:sp>
      <p:graphicFrame>
        <p:nvGraphicFramePr>
          <p:cNvPr id="20482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87071"/>
              </p:ext>
            </p:extLst>
          </p:nvPr>
        </p:nvGraphicFramePr>
        <p:xfrm>
          <a:off x="467544" y="2044784"/>
          <a:ext cx="8153400" cy="4480560"/>
        </p:xfrm>
        <a:graphic>
          <a:graphicData uri="http://schemas.openxmlformats.org/drawingml/2006/table">
            <a:tbl>
              <a:tblPr/>
              <a:tblGrid>
                <a:gridCol w="1724025"/>
                <a:gridCol w="642937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  = mutual interest is primary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 = no real action (only on paper)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D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 = everything can be controlled and managed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 = relationships and emotions are neglected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0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 = the right man in the right place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 = resisting staff and powerful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E4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 = anything can be learned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 = rules and assignments also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 = progress will emerge by itself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 = laissez-faire, chaos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0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02432"/>
            <a:ext cx="7772400" cy="914400"/>
          </a:xfrm>
        </p:spPr>
        <p:txBody>
          <a:bodyPr/>
          <a:lstStyle/>
          <a:p>
            <a:r>
              <a:rPr lang="en-US" dirty="0"/>
              <a:t>Will not work when ...</a:t>
            </a:r>
          </a:p>
        </p:txBody>
      </p:sp>
      <p:graphicFrame>
        <p:nvGraphicFramePr>
          <p:cNvPr id="2058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116876"/>
              </p:ext>
            </p:extLst>
          </p:nvPr>
        </p:nvGraphicFramePr>
        <p:xfrm>
          <a:off x="495300" y="1961726"/>
          <a:ext cx="8153400" cy="4419602"/>
        </p:xfrm>
        <a:graphic>
          <a:graphicData uri="http://schemas.openxmlformats.org/drawingml/2006/table">
            <a:tbl>
              <a:tblPr/>
              <a:tblGrid>
                <a:gridCol w="1724025"/>
                <a:gridCol w="642937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Weak leaders, too much dissent, no urgency or ambition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D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Very dynamic environment, difficult to acquire expertise, unclear conditions and means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0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Staff do not wish to take responsibility, leaders cannot provide trust, little in common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E4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Little understanding towards change, hidden conflicts, no safety, leaders not accepted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Little dynamism and confrontation, no confidence/guts, too dependent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ng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00" y="4074380"/>
            <a:ext cx="4573600" cy="2779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2610"/>
            <a:ext cx="8229600" cy="936625"/>
          </a:xfrm>
        </p:spPr>
        <p:txBody>
          <a:bodyPr/>
          <a:lstStyle/>
          <a:p>
            <a:r>
              <a:rPr lang="en-US" sz="2400" dirty="0" smtClean="0"/>
              <a:t>Conclusions for working on your change plan</a:t>
            </a:r>
            <a:endParaRPr lang="en-US" sz="2400" dirty="0"/>
          </a:p>
        </p:txBody>
      </p:sp>
      <p:pic>
        <p:nvPicPr>
          <p:cNvPr id="5" name="Picture 4" descr="Change manage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00" y="2090435"/>
            <a:ext cx="3944040" cy="2624579"/>
          </a:xfrm>
          <a:prstGeom prst="rect">
            <a:avLst/>
          </a:prstGeom>
        </p:spPr>
      </p:pic>
      <p:pic>
        <p:nvPicPr>
          <p:cNvPr id="6" name="Picture 5" descr="Change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8280"/>
            <a:ext cx="4126325" cy="30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58" y="933408"/>
            <a:ext cx="7772400" cy="90487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Three types of change</a:t>
            </a:r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228600" y="2057400"/>
            <a:ext cx="8686800" cy="3886200"/>
          </a:xfrm>
          <a:prstGeom prst="triangle">
            <a:avLst>
              <a:gd name="adj" fmla="val 50000"/>
            </a:avLst>
          </a:prstGeom>
          <a:solidFill>
            <a:srgbClr val="F37D84">
              <a:alpha val="4800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>
              <a:defRPr/>
            </a:pPr>
            <a:endParaRPr lang="en-GB" sz="2400">
              <a:solidFill>
                <a:srgbClr val="FF0000"/>
              </a:solidFill>
              <a:latin typeface="Tahoma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52800" y="1597025"/>
            <a:ext cx="2454275" cy="765175"/>
            <a:chOff x="2112" y="1006"/>
            <a:chExt cx="1546" cy="482"/>
          </a:xfrm>
        </p:grpSpPr>
        <p:sp>
          <p:nvSpPr>
            <p:cNvPr id="46104" name="AutoShape 5"/>
            <p:cNvSpPr>
              <a:spLocks noChangeArrowheads="1"/>
            </p:cNvSpPr>
            <p:nvPr/>
          </p:nvSpPr>
          <p:spPr bwMode="auto">
            <a:xfrm>
              <a:off x="2832" y="12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105" name="Text Box 6"/>
            <p:cNvSpPr txBox="1">
              <a:spLocks noChangeArrowheads="1"/>
            </p:cNvSpPr>
            <p:nvPr/>
          </p:nvSpPr>
          <p:spPr bwMode="auto">
            <a:xfrm>
              <a:off x="2112" y="1006"/>
              <a:ext cx="15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>
                  <a:solidFill>
                    <a:srgbClr val="FF0000"/>
                  </a:solidFill>
                  <a:latin typeface="Tahoma" charset="0"/>
                </a:rPr>
                <a:t>Dramatic change</a:t>
              </a:r>
            </a:p>
          </p:txBody>
        </p:sp>
        <p:sp>
          <p:nvSpPr>
            <p:cNvPr id="46106" name="AutoShape 7"/>
            <p:cNvSpPr>
              <a:spLocks noChangeArrowheads="1"/>
            </p:cNvSpPr>
            <p:nvPr/>
          </p:nvSpPr>
          <p:spPr bwMode="auto">
            <a:xfrm>
              <a:off x="2640" y="12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107" name="AutoShape 8"/>
            <p:cNvSpPr>
              <a:spLocks noChangeArrowheads="1"/>
            </p:cNvSpPr>
            <p:nvPr/>
          </p:nvSpPr>
          <p:spPr bwMode="auto">
            <a:xfrm>
              <a:off x="2448" y="12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108" name="AutoShape 9"/>
            <p:cNvSpPr>
              <a:spLocks noChangeArrowheads="1"/>
            </p:cNvSpPr>
            <p:nvPr/>
          </p:nvSpPr>
          <p:spPr bwMode="auto">
            <a:xfrm>
              <a:off x="3024" y="12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109" name="AutoShape 10"/>
            <p:cNvSpPr>
              <a:spLocks noChangeArrowheads="1"/>
            </p:cNvSpPr>
            <p:nvPr/>
          </p:nvSpPr>
          <p:spPr bwMode="auto">
            <a:xfrm>
              <a:off x="3264" y="12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35050" y="2971800"/>
            <a:ext cx="2697163" cy="1295400"/>
            <a:chOff x="652" y="1872"/>
            <a:chExt cx="1699" cy="816"/>
          </a:xfrm>
        </p:grpSpPr>
        <p:sp>
          <p:nvSpPr>
            <p:cNvPr id="46098" name="AutoShape 12"/>
            <p:cNvSpPr>
              <a:spLocks noChangeArrowheads="1"/>
            </p:cNvSpPr>
            <p:nvPr/>
          </p:nvSpPr>
          <p:spPr bwMode="auto">
            <a:xfrm rot="-2700000">
              <a:off x="1968" y="1872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099" name="AutoShape 13"/>
            <p:cNvSpPr>
              <a:spLocks noChangeArrowheads="1"/>
            </p:cNvSpPr>
            <p:nvPr/>
          </p:nvSpPr>
          <p:spPr bwMode="auto">
            <a:xfrm rot="-2700000">
              <a:off x="1824" y="2016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100" name="AutoShape 14"/>
            <p:cNvSpPr>
              <a:spLocks noChangeArrowheads="1"/>
            </p:cNvSpPr>
            <p:nvPr/>
          </p:nvSpPr>
          <p:spPr bwMode="auto">
            <a:xfrm rot="-2700000">
              <a:off x="1680" y="2160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101" name="AutoShape 15"/>
            <p:cNvSpPr>
              <a:spLocks noChangeArrowheads="1"/>
            </p:cNvSpPr>
            <p:nvPr/>
          </p:nvSpPr>
          <p:spPr bwMode="auto">
            <a:xfrm rot="-2700000">
              <a:off x="1536" y="2304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102" name="AutoShape 16"/>
            <p:cNvSpPr>
              <a:spLocks noChangeArrowheads="1"/>
            </p:cNvSpPr>
            <p:nvPr/>
          </p:nvSpPr>
          <p:spPr bwMode="auto">
            <a:xfrm rot="-2700000">
              <a:off x="1392" y="24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103" name="Text Box 17"/>
            <p:cNvSpPr txBox="1">
              <a:spLocks noChangeArrowheads="1"/>
            </p:cNvSpPr>
            <p:nvPr/>
          </p:nvSpPr>
          <p:spPr bwMode="auto">
            <a:xfrm rot="-2508128">
              <a:off x="652" y="1920"/>
              <a:ext cx="16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>
                  <a:solidFill>
                    <a:srgbClr val="FF0000"/>
                  </a:solidFill>
                  <a:latin typeface="Tahoma" charset="0"/>
                </a:rPr>
                <a:t>Systematic change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432175" y="5791200"/>
            <a:ext cx="2282825" cy="758825"/>
            <a:chOff x="2162" y="3648"/>
            <a:chExt cx="1438" cy="478"/>
          </a:xfrm>
        </p:grpSpPr>
        <p:sp>
          <p:nvSpPr>
            <p:cNvPr id="46092" name="AutoShape 19"/>
            <p:cNvSpPr>
              <a:spLocks noChangeArrowheads="1"/>
            </p:cNvSpPr>
            <p:nvPr/>
          </p:nvSpPr>
          <p:spPr bwMode="auto">
            <a:xfrm rot="10800000">
              <a:off x="2448" y="36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093" name="AutoShape 20"/>
            <p:cNvSpPr>
              <a:spLocks noChangeArrowheads="1"/>
            </p:cNvSpPr>
            <p:nvPr/>
          </p:nvSpPr>
          <p:spPr bwMode="auto">
            <a:xfrm rot="10800000">
              <a:off x="2640" y="36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094" name="AutoShape 21"/>
            <p:cNvSpPr>
              <a:spLocks noChangeArrowheads="1"/>
            </p:cNvSpPr>
            <p:nvPr/>
          </p:nvSpPr>
          <p:spPr bwMode="auto">
            <a:xfrm rot="10800000">
              <a:off x="2832" y="36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095" name="AutoShape 22"/>
            <p:cNvSpPr>
              <a:spLocks noChangeArrowheads="1"/>
            </p:cNvSpPr>
            <p:nvPr/>
          </p:nvSpPr>
          <p:spPr bwMode="auto">
            <a:xfrm rot="10800000">
              <a:off x="3024" y="36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096" name="AutoShape 23"/>
            <p:cNvSpPr>
              <a:spLocks noChangeArrowheads="1"/>
            </p:cNvSpPr>
            <p:nvPr/>
          </p:nvSpPr>
          <p:spPr bwMode="auto">
            <a:xfrm rot="10800000">
              <a:off x="3216" y="3648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097" name="Text Box 24"/>
            <p:cNvSpPr txBox="1">
              <a:spLocks noChangeArrowheads="1"/>
            </p:cNvSpPr>
            <p:nvPr/>
          </p:nvSpPr>
          <p:spPr bwMode="auto">
            <a:xfrm>
              <a:off x="2162" y="3838"/>
              <a:ext cx="14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>
                  <a:solidFill>
                    <a:srgbClr val="FF0000"/>
                  </a:solidFill>
                  <a:latin typeface="Tahoma" charset="0"/>
                </a:rPr>
                <a:t>Organic change</a:t>
              </a:r>
            </a:p>
          </p:txBody>
        </p:sp>
      </p:grp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3886200" y="2667000"/>
            <a:ext cx="135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  <a:latin typeface="Tahoma" charset="0"/>
              </a:rPr>
              <a:t>Area of</a:t>
            </a:r>
          </a:p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  <a:latin typeface="Tahoma" charset="0"/>
              </a:rPr>
              <a:t>revolution</a:t>
            </a:r>
          </a:p>
        </p:txBody>
      </p:sp>
      <p:sp>
        <p:nvSpPr>
          <p:cNvPr id="123930" name="Text Box 26"/>
          <p:cNvSpPr txBox="1">
            <a:spLocks noChangeArrowheads="1"/>
          </p:cNvSpPr>
          <p:nvPr/>
        </p:nvSpPr>
        <p:spPr bwMode="auto">
          <a:xfrm>
            <a:off x="2919413" y="3581400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  <a:latin typeface="Tahoma" charset="0"/>
              </a:rPr>
              <a:t>Area of</a:t>
            </a:r>
          </a:p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  <a:latin typeface="Tahoma" charset="0"/>
              </a:rPr>
              <a:t>reform</a:t>
            </a:r>
          </a:p>
        </p:txBody>
      </p:sp>
      <p:sp>
        <p:nvSpPr>
          <p:cNvPr id="123931" name="Text Box 27"/>
          <p:cNvSpPr txBox="1">
            <a:spLocks noChangeArrowheads="1"/>
          </p:cNvSpPr>
          <p:nvPr/>
        </p:nvSpPr>
        <p:spPr bwMode="auto">
          <a:xfrm>
            <a:off x="3306763" y="5029200"/>
            <a:ext cx="263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  <a:latin typeface="Tahoma" charset="0"/>
              </a:rPr>
              <a:t>Area of rejuventation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43600" y="1687513"/>
            <a:ext cx="19939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+mn-ea"/>
                <a:cs typeface="+mn-cs"/>
              </a:rPr>
              <a:t>Provides impulses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613" y="2667000"/>
            <a:ext cx="24796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+mn-ea"/>
                <a:cs typeface="+mn-cs"/>
              </a:rPr>
              <a:t>Provides gradual order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43600" y="6180138"/>
            <a:ext cx="22685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+mn-ea"/>
                <a:cs typeface="+mn-cs"/>
              </a:rPr>
              <a:t>Provides enthusiasm</a:t>
            </a:r>
          </a:p>
        </p:txBody>
      </p:sp>
    </p:spTree>
    <p:extLst>
      <p:ext uri="{BB962C8B-B14F-4D97-AF65-F5344CB8AC3E}">
        <p14:creationId xmlns:p14="http://schemas.microsoft.com/office/powerpoint/2010/main" val="1146504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9" grpId="0"/>
      <p:bldP spid="123930" grpId="0"/>
      <p:bldP spid="123931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606425" y="1423122"/>
            <a:ext cx="792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914400" eaLnBrk="0" hangingPunct="0"/>
            <a:r>
              <a:rPr lang="en-GB" sz="2400" dirty="0">
                <a:solidFill>
                  <a:srgbClr val="000000"/>
                </a:solidFill>
              </a:rPr>
              <a:t>Time and degree of difficulty for different levels of change</a:t>
            </a:r>
          </a:p>
        </p:txBody>
      </p:sp>
      <p:sp>
        <p:nvSpPr>
          <p:cNvPr id="67586" name="Line 3"/>
          <p:cNvSpPr>
            <a:spLocks noChangeShapeType="1"/>
          </p:cNvSpPr>
          <p:nvPr/>
        </p:nvSpPr>
        <p:spPr bwMode="auto">
          <a:xfrm>
            <a:off x="2730496" y="2826518"/>
            <a:ext cx="4418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 flipV="1">
            <a:off x="7148508" y="2828105"/>
            <a:ext cx="0" cy="7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7148508" y="2828105"/>
            <a:ext cx="0" cy="2513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>
            <a:off x="2730496" y="3436118"/>
            <a:ext cx="373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0" name="Line 7"/>
          <p:cNvSpPr>
            <a:spLocks noChangeShapeType="1"/>
          </p:cNvSpPr>
          <p:nvPr/>
        </p:nvSpPr>
        <p:spPr bwMode="auto">
          <a:xfrm>
            <a:off x="6462708" y="3437705"/>
            <a:ext cx="0" cy="1903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1" name="Line 8"/>
          <p:cNvSpPr>
            <a:spLocks noChangeShapeType="1"/>
          </p:cNvSpPr>
          <p:nvPr/>
        </p:nvSpPr>
        <p:spPr bwMode="auto">
          <a:xfrm>
            <a:off x="2730496" y="4198118"/>
            <a:ext cx="289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2" name="Line 9"/>
          <p:cNvSpPr>
            <a:spLocks noChangeShapeType="1"/>
          </p:cNvSpPr>
          <p:nvPr/>
        </p:nvSpPr>
        <p:spPr bwMode="auto">
          <a:xfrm>
            <a:off x="5624508" y="4199705"/>
            <a:ext cx="0" cy="1141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>
            <a:off x="2728908" y="2370905"/>
            <a:ext cx="0" cy="297021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4" name="Line 11"/>
          <p:cNvSpPr>
            <a:spLocks noChangeShapeType="1"/>
          </p:cNvSpPr>
          <p:nvPr/>
        </p:nvSpPr>
        <p:spPr bwMode="auto">
          <a:xfrm>
            <a:off x="2714621" y="5341118"/>
            <a:ext cx="5484812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5" name="Rectangle 12"/>
          <p:cNvSpPr>
            <a:spLocks noChangeArrowheads="1"/>
          </p:cNvSpPr>
          <p:nvPr/>
        </p:nvSpPr>
        <p:spPr bwMode="auto">
          <a:xfrm>
            <a:off x="4575171" y="5645918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en-GB" b="1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67596" name="Rectangle 13"/>
          <p:cNvSpPr>
            <a:spLocks noChangeArrowheads="1"/>
          </p:cNvSpPr>
          <p:nvPr/>
        </p:nvSpPr>
        <p:spPr bwMode="auto">
          <a:xfrm>
            <a:off x="857246" y="3332941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en-GB" b="1" dirty="0">
                <a:solidFill>
                  <a:srgbClr val="000000"/>
                </a:solidFill>
              </a:rPr>
              <a:t>DEGREE OF</a:t>
            </a:r>
          </a:p>
          <a:p>
            <a:pPr defTabSz="914400" eaLnBrk="0" hangingPunct="0"/>
            <a:r>
              <a:rPr lang="en-GB" b="1" dirty="0">
                <a:solidFill>
                  <a:srgbClr val="000000"/>
                </a:solidFill>
              </a:rPr>
              <a:t>DIFFICULTY</a:t>
            </a:r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3389308" y="4502918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en-GB" sz="1600" b="1">
                <a:solidFill>
                  <a:srgbClr val="FF0000"/>
                </a:solidFill>
              </a:rPr>
              <a:t>KNOWLEDGE</a:t>
            </a: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3922708" y="3675830"/>
            <a:ext cx="1189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en-GB" sz="1600" b="1">
                <a:solidFill>
                  <a:srgbClr val="FF0000"/>
                </a:solidFill>
              </a:rPr>
              <a:t>ATTITUDE</a:t>
            </a:r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4167156" y="2369318"/>
            <a:ext cx="4473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en-GB" sz="1600" b="1" dirty="0">
                <a:solidFill>
                  <a:srgbClr val="FF0000"/>
                </a:solidFill>
              </a:rPr>
              <a:t>ORGANISATIONAL OR GROUP BEHAVIOUR</a:t>
            </a:r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4151308" y="2978918"/>
            <a:ext cx="2622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hangingPunct="0"/>
            <a:r>
              <a:rPr lang="en-GB" sz="1600" b="1">
                <a:solidFill>
                  <a:srgbClr val="FF0000"/>
                </a:solidFill>
              </a:rPr>
              <a:t>INDIVIDUAL BEHAVIOUR</a:t>
            </a:r>
          </a:p>
        </p:txBody>
      </p:sp>
      <p:graphicFrame>
        <p:nvGraphicFramePr>
          <p:cNvPr id="67601" name="Object 2"/>
          <p:cNvGraphicFramePr>
            <a:graphicFrameLocks/>
          </p:cNvGraphicFramePr>
          <p:nvPr/>
        </p:nvGraphicFramePr>
        <p:xfrm>
          <a:off x="762000" y="4343400"/>
          <a:ext cx="1524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5" name="Clip" r:id="rId4" imgW="1193800" imgH="1816100" progId="MS_ClipArt_Gallery.5">
                  <p:embed/>
                </p:oleObj>
              </mc:Choice>
              <mc:Fallback>
                <p:oleObj name="Clip" r:id="rId4" imgW="1193800" imgH="181610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43400"/>
                        <a:ext cx="1524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745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6" grpId="0" autoUpdateAnimBg="0"/>
      <p:bldP spid="136207" grpId="0" autoUpdateAnimBg="0"/>
      <p:bldP spid="136208" grpId="0" autoUpdateAnimBg="0"/>
      <p:bldP spid="13620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44" y="1118990"/>
            <a:ext cx="7998600" cy="936625"/>
          </a:xfrm>
        </p:spPr>
        <p:txBody>
          <a:bodyPr/>
          <a:lstStyle/>
          <a:p>
            <a:r>
              <a:rPr lang="en-GB" smtClean="0"/>
              <a:t>Consider at the start: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116668"/>
            <a:ext cx="8923867" cy="4291740"/>
          </a:xfrm>
        </p:spPr>
        <p:txBody>
          <a:bodyPr/>
          <a:lstStyle/>
          <a:p>
            <a:pPr lvl="1"/>
            <a:r>
              <a:rPr lang="en-GB" sz="2400" b="0" dirty="0" smtClean="0"/>
              <a:t>How to support </a:t>
            </a:r>
            <a:r>
              <a:rPr lang="en-GB" sz="2400" b="0" dirty="0" smtClean="0">
                <a:solidFill>
                  <a:srgbClr val="FF0000"/>
                </a:solidFill>
              </a:rPr>
              <a:t>internal drivers of change </a:t>
            </a:r>
          </a:p>
          <a:p>
            <a:pPr lvl="1"/>
            <a:r>
              <a:rPr lang="en-GB" sz="2400" b="0" dirty="0" smtClean="0"/>
              <a:t>How to link with, relate to and build on </a:t>
            </a:r>
            <a:r>
              <a:rPr lang="en-GB" sz="2400" b="0" dirty="0" smtClean="0">
                <a:solidFill>
                  <a:srgbClr val="FF0000"/>
                </a:solidFill>
              </a:rPr>
              <a:t>previous or existing initiatives </a:t>
            </a:r>
          </a:p>
          <a:p>
            <a:pPr lvl="1"/>
            <a:r>
              <a:rPr lang="en-GB" sz="2400" b="0" dirty="0" smtClean="0"/>
              <a:t>What is happening in </a:t>
            </a:r>
            <a:r>
              <a:rPr lang="en-GB" sz="2400" b="0" dirty="0" smtClean="0">
                <a:solidFill>
                  <a:srgbClr val="FF0000"/>
                </a:solidFill>
              </a:rPr>
              <a:t>other parts of the system </a:t>
            </a:r>
            <a:r>
              <a:rPr lang="en-GB" sz="2400" b="0" dirty="0" smtClean="0"/>
              <a:t>and how these interventions might interact with them</a:t>
            </a:r>
          </a:p>
          <a:p>
            <a:pPr lvl="1"/>
            <a:r>
              <a:rPr lang="en-GB" sz="2400" b="0" dirty="0" smtClean="0"/>
              <a:t>How interventions can be </a:t>
            </a:r>
            <a:r>
              <a:rPr lang="en-GB" sz="2400" b="0" dirty="0" smtClean="0">
                <a:solidFill>
                  <a:srgbClr val="FF0000"/>
                </a:solidFill>
              </a:rPr>
              <a:t>followed up </a:t>
            </a:r>
            <a:r>
              <a:rPr lang="en-GB" sz="2400" b="0" dirty="0" smtClean="0"/>
              <a:t>for sustainability</a:t>
            </a:r>
          </a:p>
          <a:p>
            <a:pPr lvl="1"/>
            <a:r>
              <a:rPr lang="en-GB" sz="2400" b="0" dirty="0" smtClean="0"/>
              <a:t>What to do first – </a:t>
            </a:r>
            <a:r>
              <a:rPr lang="en-GB" sz="2400" b="0" dirty="0" smtClean="0">
                <a:solidFill>
                  <a:srgbClr val="FF0000"/>
                </a:solidFill>
              </a:rPr>
              <a:t>sequencing</a:t>
            </a:r>
          </a:p>
          <a:p>
            <a:pPr marL="457200" lvl="1" indent="0">
              <a:buNone/>
            </a:pPr>
            <a:endParaRPr lang="en-GB" sz="2400" b="0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GB" sz="2400" b="0" dirty="0" smtClean="0">
                <a:solidFill>
                  <a:srgbClr val="FF0000"/>
                </a:solidFill>
              </a:rPr>
              <a:t>In all this: work first with individuals and their relations, then the systems behind them</a:t>
            </a:r>
          </a:p>
        </p:txBody>
      </p:sp>
    </p:spTree>
    <p:extLst>
      <p:ext uri="{BB962C8B-B14F-4D97-AF65-F5344CB8AC3E}">
        <p14:creationId xmlns:p14="http://schemas.microsoft.com/office/powerpoint/2010/main" val="41457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12141" y="2437254"/>
            <a:ext cx="4546037" cy="46292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 bwMode="auto">
          <a:xfrm>
            <a:off x="6159607" y="3961660"/>
            <a:ext cx="2119989" cy="1596646"/>
          </a:xfrm>
          <a:prstGeom prst="ellipse">
            <a:avLst/>
          </a:prstGeom>
          <a:solidFill>
            <a:srgbClr val="BFBFBF"/>
          </a:solidFill>
          <a:ln w="9525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charset="0"/>
                <a:ea typeface="ＭＳ Ｐゴシック" charset="0"/>
              </a:rPr>
              <a:t>Results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012141" y="2871767"/>
            <a:ext cx="1944898" cy="19448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charset="0"/>
                <a:ea typeface="ＭＳ Ｐゴシック" charset="0"/>
              </a:rPr>
              <a:t>Intention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5027" y="3298076"/>
            <a:ext cx="15460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Want to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012141" y="4816665"/>
            <a:ext cx="1944898" cy="1944898"/>
          </a:xfrm>
          <a:prstGeom prst="ellipse">
            <a:avLst/>
          </a:prstGeom>
          <a:solidFill>
            <a:srgbClr val="BFBFBF"/>
          </a:solidFill>
          <a:ln w="9525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charset="0"/>
                <a:ea typeface="ＭＳ Ｐゴシック" charset="0"/>
              </a:rPr>
              <a:t>Situation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031" y="5994013"/>
            <a:ext cx="14730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Have to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957039" y="3702973"/>
            <a:ext cx="2143358" cy="1944898"/>
          </a:xfrm>
          <a:prstGeom prst="ellipse">
            <a:avLst/>
          </a:prstGeom>
          <a:solidFill>
            <a:srgbClr val="BFBFBF"/>
          </a:solidFill>
          <a:ln w="9525" cap="flat" cmpd="sng" algn="ctr">
            <a:solidFill>
              <a:srgbClr val="BFBFBF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charset="0"/>
                <a:ea typeface="ＭＳ Ｐゴシック" charset="0"/>
              </a:rPr>
              <a:t>Behaviour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4390" y="3702973"/>
            <a:ext cx="13827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Able to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4" name="Picture 13" descr="Resistance 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4" b="99194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" y="2249118"/>
            <a:ext cx="2262337" cy="1558499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1" idx="3"/>
            <a:endCxn id="6" idx="2"/>
          </p:cNvCxnSpPr>
          <p:nvPr/>
        </p:nvCxnSpPr>
        <p:spPr>
          <a:xfrm>
            <a:off x="5558178" y="4751862"/>
            <a:ext cx="601429" cy="8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arrot 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9465" y="2117076"/>
            <a:ext cx="2057646" cy="136430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7322" y="1023655"/>
            <a:ext cx="9036678" cy="1145280"/>
          </a:xfrm>
        </p:spPr>
        <p:txBody>
          <a:bodyPr/>
          <a:lstStyle/>
          <a:p>
            <a:r>
              <a:rPr lang="en-GB" sz="2400" dirty="0"/>
              <a:t>Before talking about design: </a:t>
            </a:r>
            <a:r>
              <a:rPr lang="en-GB" sz="2400" dirty="0" smtClean="0"/>
              <a:t>how </a:t>
            </a:r>
            <a:r>
              <a:rPr lang="en-GB" sz="2400" dirty="0"/>
              <a:t>do people </a:t>
            </a:r>
            <a:r>
              <a:rPr lang="en-GB" sz="2400" dirty="0" smtClean="0"/>
              <a:t>change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370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2719294" y="904502"/>
            <a:ext cx="3875835" cy="936625"/>
          </a:xfrm>
        </p:spPr>
        <p:txBody>
          <a:bodyPr/>
          <a:lstStyle/>
          <a:p>
            <a:pPr algn="ctr" eaLnBrk="1" hangingPunct="1"/>
            <a:r>
              <a:rPr lang="en-US" sz="3600" b="0" dirty="0">
                <a:latin typeface="Calibri" charset="0"/>
                <a:ea typeface="ＭＳ Ｐゴシック" charset="0"/>
                <a:cs typeface="ＭＳ Ｐゴシック" charset="0"/>
              </a:rPr>
              <a:t>Actors and roles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6719" y="1897437"/>
            <a:ext cx="8062912" cy="47958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3000" dir="2052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 Initiators</a:t>
            </a:r>
          </a:p>
          <a:p>
            <a:pPr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 Sponsors</a:t>
            </a:r>
          </a:p>
          <a:p>
            <a:pPr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 Protagonists</a:t>
            </a:r>
          </a:p>
          <a:p>
            <a:pPr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 Antagonists</a:t>
            </a:r>
          </a:p>
          <a:p>
            <a:pPr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 Drivers</a:t>
            </a:r>
          </a:p>
          <a:p>
            <a:pPr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 Implementers</a:t>
            </a:r>
          </a:p>
          <a:p>
            <a:pPr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ja-JP" alt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Victims</a:t>
            </a:r>
            <a:r>
              <a:rPr lang="ja-JP" alt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en-US" sz="24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88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2131172"/>
            <a:ext cx="15367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99" y="2131172"/>
            <a:ext cx="12207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798172"/>
            <a:ext cx="10160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9" y="5641135"/>
            <a:ext cx="121443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187903"/>
            <a:ext cx="121443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86" y="462989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115422"/>
            <a:ext cx="3352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2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0" y="1125540"/>
            <a:ext cx="9144000" cy="936625"/>
          </a:xfrm>
        </p:spPr>
        <p:txBody>
          <a:bodyPr/>
          <a:lstStyle/>
          <a:p>
            <a:pPr algn="ctr"/>
            <a:r>
              <a:rPr lang="en-GB" sz="2800" i="1">
                <a:latin typeface="Verdana" charset="0"/>
                <a:ea typeface="ＭＳ Ｐゴシック" charset="0"/>
              </a:rPr>
              <a:t>Analysing four action fields for promoting change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696410"/>
              </p:ext>
            </p:extLst>
          </p:nvPr>
        </p:nvGraphicFramePr>
        <p:xfrm>
          <a:off x="323850" y="2133600"/>
          <a:ext cx="8218488" cy="4206876"/>
        </p:xfrm>
        <a:graphic>
          <a:graphicData uri="http://schemas.openxmlformats.org/drawingml/2006/table">
            <a:tbl>
              <a:tblPr/>
              <a:tblGrid>
                <a:gridCol w="2740025"/>
                <a:gridCol w="2738438"/>
                <a:gridCol w="2740025"/>
              </a:tblGrid>
              <a:tr h="1168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Focus on the </a:t>
                      </a:r>
                      <a:r>
                        <a:rPr kumimoji="0" lang="ja-JP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functional-rational</a:t>
                      </a:r>
                      <a:r>
                        <a:rPr kumimoji="0" lang="ja-JP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dimension 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Focus on the </a:t>
                      </a:r>
                      <a:r>
                        <a:rPr kumimoji="0" lang="ja-JP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political</a:t>
                      </a:r>
                      <a:r>
                        <a:rPr kumimoji="0" lang="ja-JP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dimension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1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Focus on factors within the organisation(s)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1. Getting the job done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2. G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etting the power right and accommodating interests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51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Focus on factors in the external environment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3. Creating an 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enabling environment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for doing the job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4. Forcing change in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the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power relations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5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33227D1-2CE4-5F48-9EC4-5B986ECCCFF7}" type="slidenum">
              <a:rPr lang="en-GB" sz="1400">
                <a:solidFill>
                  <a:srgbClr val="000000"/>
                </a:solidFill>
                <a:latin typeface="Arial" charset="0"/>
              </a:rPr>
              <a:pPr eaLnBrk="1" hangingPunct="1"/>
              <a:t>22</a:t>
            </a:fld>
            <a:endParaRPr lang="en-GB" sz="14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599107"/>
              </p:ext>
            </p:extLst>
          </p:nvPr>
        </p:nvGraphicFramePr>
        <p:xfrm>
          <a:off x="381000" y="1462272"/>
          <a:ext cx="8277225" cy="5274310"/>
        </p:xfrm>
        <a:graphic>
          <a:graphicData uri="http://schemas.openxmlformats.org/drawingml/2006/table">
            <a:tbl>
              <a:tblPr/>
              <a:tblGrid>
                <a:gridCol w="1382713"/>
                <a:gridCol w="3562981"/>
                <a:gridCol w="3331531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5494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Hard capacity needs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5494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Soft capacity needs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5494">
                        <a:alpha val="52940"/>
                      </a:srgbClr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Institu-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tional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5494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Formulation of enabling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legislation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Establishing necessary institutions to oversee legislation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enactment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and implementation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(sector)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results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framework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Public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awareness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campaigns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Lobbying and advocacy with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political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decision makers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Creating sector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consensus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Organisat-ional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5494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Development of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policies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and procedures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Development of strategic and operational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plans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ICT infrastructure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Facilitation of conflict resolution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Leadership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development programme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Introduction of reflective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learning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practices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Individual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5494">
                        <a:alpha val="5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Training to upgrade technical skills 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Creating a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results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orientation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7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0162" y="1125540"/>
            <a:ext cx="9144001" cy="936625"/>
          </a:xfrm>
        </p:spPr>
        <p:txBody>
          <a:bodyPr/>
          <a:lstStyle/>
          <a:p>
            <a:pPr algn="ctr"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lecting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a balanced set of interventions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3B4EDED-0766-BA40-80E9-909C3604ED23}" type="slidenum">
              <a:rPr lang="en-GB" sz="1400">
                <a:solidFill>
                  <a:schemeClr val="tx1"/>
                </a:solidFill>
              </a:rPr>
              <a:pPr eaLnBrk="1" hangingPunct="1"/>
              <a:t>23</a:t>
            </a:fld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0939" y="4941168"/>
            <a:ext cx="8137525" cy="16319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Lesson learned:</a:t>
            </a:r>
          </a:p>
          <a:p>
            <a:pPr>
              <a:defRPr/>
            </a:pPr>
            <a: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Technical skills, </a:t>
            </a:r>
            <a:r>
              <a:rPr lang="en-GB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laws, procedures or policies </a:t>
            </a:r>
            <a: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are rarely, if ever, enough on their own. Behaviour, attitudes and informal structures are usually </a:t>
            </a:r>
            <a:r>
              <a:rPr lang="en-GB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as important</a:t>
            </a:r>
            <a:endParaRPr lang="en-GB" sz="20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No single tool can provide the answer to a complex need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955" y="2349501"/>
            <a:ext cx="1680092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Learning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FF0000"/>
                </a:solidFill>
              </a:rPr>
              <a:t>programme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4163" y="2133600"/>
            <a:ext cx="1851789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Skills</a:t>
            </a:r>
          </a:p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691" y="2492376"/>
            <a:ext cx="1241771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Ministry</a:t>
            </a:r>
          </a:p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capacity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4978" y="3141664"/>
            <a:ext cx="1775020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Sector</a:t>
            </a:r>
          </a:p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coordination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1176" y="3429001"/>
            <a:ext cx="1616473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Trade</a:t>
            </a:r>
          </a:p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regulations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380" y="3573464"/>
            <a:ext cx="1446029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Education</a:t>
            </a:r>
          </a:p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7308893" y="4293096"/>
            <a:ext cx="1322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Etc.,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5305" y="1989139"/>
            <a:ext cx="1172116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NGO</a:t>
            </a:r>
          </a:p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support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8304" y="3356992"/>
            <a:ext cx="1569660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Legal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framework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641350"/>
          </a:xfrm>
        </p:spPr>
        <p:txBody>
          <a:bodyPr/>
          <a:lstStyle/>
          <a:p>
            <a:r>
              <a:rPr lang="en-US" dirty="0">
                <a:latin typeface="Verdana" charset="0"/>
                <a:ea typeface="ＭＳ Ｐゴシック" charset="0"/>
              </a:rPr>
              <a:t> </a:t>
            </a:r>
            <a:r>
              <a:rPr lang="en-US" sz="2800" dirty="0">
                <a:latin typeface="Verdana" charset="0"/>
                <a:ea typeface="ＭＳ Ｐゴシック" charset="0"/>
              </a:rPr>
              <a:t>Who Does What – </a:t>
            </a:r>
            <a:r>
              <a:rPr lang="en-US" sz="2800" smtClean="0">
                <a:latin typeface="Verdana" charset="0"/>
                <a:ea typeface="ＭＳ Ｐゴシック" charset="0"/>
              </a:rPr>
              <a:t>the partner country</a:t>
            </a:r>
            <a:r>
              <a:rPr lang="en-US" sz="2800" dirty="0" smtClean="0">
                <a:latin typeface="Verdana" charset="0"/>
                <a:ea typeface="ＭＳ Ｐゴシック" charset="0"/>
              </a:rPr>
              <a:t>?</a:t>
            </a:r>
            <a:endParaRPr lang="en-US" sz="2800" dirty="0">
              <a:latin typeface="Verdana" charset="0"/>
              <a:ea typeface="ＭＳ Ｐゴシック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91000"/>
          </a:xfrm>
        </p:spPr>
        <p:txBody>
          <a:bodyPr/>
          <a:lstStyle/>
          <a:p>
            <a:pPr lvl="1"/>
            <a:r>
              <a:rPr lang="en-GB" dirty="0">
                <a:latin typeface="Verdana" charset="0"/>
                <a:ea typeface="ＭＳ Ｐゴシック" charset="0"/>
              </a:rPr>
              <a:t>Focus first on what </a:t>
            </a:r>
            <a:r>
              <a:rPr lang="en-GB" dirty="0" smtClean="0">
                <a:latin typeface="Verdana" charset="0"/>
                <a:ea typeface="ＭＳ Ｐゴシック" charset="0"/>
              </a:rPr>
              <a:t>the </a:t>
            </a:r>
            <a:r>
              <a:rPr lang="en-GB" dirty="0">
                <a:latin typeface="Verdana" charset="0"/>
                <a:ea typeface="ＭＳ Ｐゴシック" charset="0"/>
              </a:rPr>
              <a:t>partner </a:t>
            </a:r>
            <a:r>
              <a:rPr lang="en-GB" dirty="0" smtClean="0">
                <a:latin typeface="Verdana" charset="0"/>
                <a:ea typeface="ＭＳ Ｐゴシック" charset="0"/>
              </a:rPr>
              <a:t>country will </a:t>
            </a:r>
            <a:r>
              <a:rPr lang="en-GB" dirty="0">
                <a:latin typeface="Verdana" charset="0"/>
                <a:ea typeface="ＭＳ Ｐゴシック" charset="0"/>
              </a:rPr>
              <a:t>bring to the process.</a:t>
            </a:r>
          </a:p>
          <a:p>
            <a:pPr lvl="3"/>
            <a:r>
              <a:rPr lang="en-GB" dirty="0">
                <a:solidFill>
                  <a:srgbClr val="3366FF"/>
                </a:solidFill>
                <a:ea typeface="ＭＳ Ｐゴシック" charset="0"/>
              </a:rPr>
              <a:t>the change management </a:t>
            </a:r>
            <a:r>
              <a:rPr lang="en-GB" dirty="0" smtClean="0">
                <a:solidFill>
                  <a:srgbClr val="3366FF"/>
                </a:solidFill>
                <a:ea typeface="ＭＳ Ｐゴシック" charset="0"/>
              </a:rPr>
              <a:t>responsibility; leadership</a:t>
            </a:r>
            <a:endParaRPr lang="en-GB" dirty="0">
              <a:solidFill>
                <a:srgbClr val="3366FF"/>
              </a:solidFill>
              <a:ea typeface="ＭＳ Ｐゴシック" charset="0"/>
            </a:endParaRPr>
          </a:p>
          <a:p>
            <a:pPr lvl="3"/>
            <a:r>
              <a:rPr lang="en-GB" dirty="0">
                <a:solidFill>
                  <a:srgbClr val="3366FF"/>
                </a:solidFill>
                <a:ea typeface="ＭＳ Ｐゴシック" charset="0"/>
              </a:rPr>
              <a:t>the practical actions the partner will do (time, money, </a:t>
            </a:r>
            <a:r>
              <a:rPr lang="en-GB" dirty="0" smtClean="0">
                <a:solidFill>
                  <a:srgbClr val="3366FF"/>
                </a:solidFill>
                <a:ea typeface="ＭＳ Ｐゴシック" charset="0"/>
              </a:rPr>
              <a:t>logistics, staff, activities</a:t>
            </a:r>
            <a:r>
              <a:rPr lang="en-GB" dirty="0" smtClean="0">
                <a:ea typeface="ＭＳ Ｐゴシック" charset="0"/>
              </a:rPr>
              <a:t>)  </a:t>
            </a:r>
            <a:endParaRPr lang="en-GB" dirty="0">
              <a:ea typeface="ＭＳ Ｐゴシック" charset="0"/>
            </a:endParaRPr>
          </a:p>
          <a:p>
            <a:r>
              <a:rPr lang="en-GB" dirty="0">
                <a:latin typeface="Verdana" charset="0"/>
                <a:ea typeface="ＭＳ Ｐゴシック" charset="0"/>
              </a:rPr>
              <a:t> </a:t>
            </a:r>
          </a:p>
          <a:p>
            <a:pPr lvl="1"/>
            <a:r>
              <a:rPr lang="en-GB" dirty="0">
                <a:latin typeface="Verdana" charset="0"/>
                <a:ea typeface="ＭＳ Ｐゴシック" charset="0"/>
              </a:rPr>
              <a:t>Only then consider need for external support including that of the Commission</a:t>
            </a:r>
            <a:endParaRPr lang="en-US" dirty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565150"/>
          </a:xfrm>
        </p:spPr>
        <p:txBody>
          <a:bodyPr/>
          <a:lstStyle/>
          <a:p>
            <a:r>
              <a:rPr lang="en-US">
                <a:latin typeface="Verdana" charset="0"/>
                <a:ea typeface="ＭＳ Ｐゴシック" charset="0"/>
              </a:rPr>
              <a:t>What External Partners can bring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84625"/>
          </a:xfrm>
        </p:spPr>
        <p:txBody>
          <a:bodyPr/>
          <a:lstStyle/>
          <a:p>
            <a:pPr lvl="1"/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Many roles</a:t>
            </a:r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: advice</a:t>
            </a:r>
            <a:r>
              <a:rPr lang="en-US" b="0" dirty="0">
                <a:latin typeface="Verdana" charset="0"/>
                <a:ea typeface="ＭＳ Ｐゴシック" charset="0"/>
                <a:cs typeface="ＭＳ Ｐゴシック" charset="0"/>
              </a:rPr>
              <a:t>, knowledge-ideas, funding, hands on deck, linkages, mentorship, sounding board</a:t>
            </a:r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endParaRPr lang="en-US" b="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Think beyond 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TC/TA</a:t>
            </a:r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>
                <a:latin typeface="Verdana" charset="0"/>
                <a:ea typeface="ＭＳ Ｐゴシック" charset="0"/>
                <a:cs typeface="ＭＳ Ｐゴシック" charset="0"/>
              </a:rPr>
              <a:t>consider if other instruments can </a:t>
            </a:r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help e.g. </a:t>
            </a:r>
            <a:r>
              <a:rPr lang="en-US" b="0" dirty="0">
                <a:latin typeface="Verdana" charset="0"/>
                <a:ea typeface="ＭＳ Ｐゴシック" charset="0"/>
                <a:cs typeface="ＭＳ Ｐゴシック" charset="0"/>
              </a:rPr>
              <a:t>NGO support, </a:t>
            </a:r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budget </a:t>
            </a:r>
            <a:r>
              <a:rPr lang="en-US" b="0" dirty="0">
                <a:latin typeface="Verdana" charset="0"/>
                <a:ea typeface="ＭＳ Ｐゴシック" charset="0"/>
                <a:cs typeface="ＭＳ Ｐゴシック" charset="0"/>
              </a:rPr>
              <a:t>support, </a:t>
            </a:r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facilitate dialogue</a:t>
            </a:r>
            <a:r>
              <a:rPr lang="en-US" b="0" dirty="0">
                <a:latin typeface="Verdana" charset="0"/>
                <a:ea typeface="ＭＳ Ｐゴシック" charset="0"/>
                <a:cs typeface="ＭＳ Ｐゴシック" charset="0"/>
              </a:rPr>
              <a:t>,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twinning</a:t>
            </a:r>
            <a:r>
              <a:rPr lang="en-US" b="0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(regional) knowledge exchange, </a:t>
            </a:r>
            <a:r>
              <a:rPr lang="en-US" b="0" dirty="0">
                <a:latin typeface="Verdana" charset="0"/>
                <a:ea typeface="ＭＳ Ｐゴシック" charset="0"/>
                <a:cs typeface="ＭＳ Ｐゴシック" charset="0"/>
              </a:rPr>
              <a:t>peer support</a:t>
            </a:r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>
                <a:latin typeface="Verdana" charset="0"/>
                <a:ea typeface="ＭＳ Ｐゴシック" charset="0"/>
                <a:cs typeface="ＭＳ Ｐゴシック" charset="0"/>
              </a:rPr>
              <a:t>pilots-experimentation</a:t>
            </a:r>
          </a:p>
          <a:p>
            <a:pPr lvl="1"/>
            <a:endParaRPr lang="en-US" b="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Inputs </a:t>
            </a:r>
            <a:r>
              <a:rPr lang="en-US" b="0" dirty="0">
                <a:latin typeface="Verdana" charset="0"/>
                <a:ea typeface="ＭＳ Ｐゴシック" charset="0"/>
                <a:cs typeface="ＭＳ Ｐゴシック" charset="0"/>
              </a:rPr>
              <a:t>without an 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influencing or engagement strategy </a:t>
            </a:r>
            <a:r>
              <a:rPr lang="en-US" b="0" dirty="0" smtClean="0">
                <a:latin typeface="Verdana" charset="0"/>
                <a:ea typeface="ＭＳ Ｐゴシック" charset="0"/>
                <a:cs typeface="ＭＳ Ｐゴシック" charset="0"/>
              </a:rPr>
              <a:t>are </a:t>
            </a:r>
            <a:r>
              <a:rPr lang="en-US" b="0" dirty="0">
                <a:latin typeface="Verdana" charset="0"/>
                <a:ea typeface="ＭＳ Ｐゴシック" charset="0"/>
                <a:cs typeface="ＭＳ Ｐゴシック" charset="0"/>
              </a:rPr>
              <a:t>likely to be ineffective</a:t>
            </a:r>
          </a:p>
        </p:txBody>
      </p:sp>
    </p:spTree>
    <p:extLst>
      <p:ext uri="{BB962C8B-B14F-4D97-AF65-F5344CB8AC3E}">
        <p14:creationId xmlns:p14="http://schemas.microsoft.com/office/powerpoint/2010/main" val="41804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850"/>
            <a:ext cx="9144000" cy="666247"/>
          </a:xfrm>
        </p:spPr>
        <p:txBody>
          <a:bodyPr/>
          <a:lstStyle/>
          <a:p>
            <a:pPr algn="ctr"/>
            <a:r>
              <a:rPr lang="en-US" sz="2400" dirty="0"/>
              <a:t>And be aware of your and your partner’s </a:t>
            </a:r>
            <a:r>
              <a:rPr lang="en-US" sz="2400" dirty="0" err="1"/>
              <a:t>colour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26796"/>
              </p:ext>
            </p:extLst>
          </p:nvPr>
        </p:nvGraphicFramePr>
        <p:xfrm>
          <a:off x="880576" y="2464217"/>
          <a:ext cx="7292421" cy="3657600"/>
        </p:xfrm>
        <a:graphic>
          <a:graphicData uri="http://schemas.openxmlformats.org/drawingml/2006/table">
            <a:tbl>
              <a:tblPr/>
              <a:tblGrid>
                <a:gridCol w="7292421"/>
              </a:tblGrid>
              <a:tr h="45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Yellow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33"/>
                    </a:solidFill>
                  </a:tcPr>
                </a:tc>
              </a:tr>
              <a:tr h="45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D8FC"/>
                    </a:solidFill>
                  </a:tcPr>
                </a:tc>
              </a:tr>
              <a:tr h="450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0200"/>
                    </a:solidFill>
                  </a:tcPr>
                </a:tc>
              </a:tr>
              <a:tr h="45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E408"/>
                    </a:solidFill>
                  </a:tcPr>
                </a:tc>
              </a:tr>
              <a:tr h="45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D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2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nge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14" y="3513483"/>
            <a:ext cx="4176486" cy="3344517"/>
          </a:xfrm>
          <a:prstGeom prst="rect">
            <a:avLst/>
          </a:prstGeom>
          <a:ln>
            <a:noFill/>
          </a:ln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ＭＳ Ｐゴシック" charset="0"/>
              </a:rPr>
              <a:t>This Module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197" y="2492375"/>
            <a:ext cx="8229600" cy="3529013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Discusses </a:t>
            </a:r>
            <a:r>
              <a:rPr lang="en-US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design considerations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for supporting a capacity development and change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programme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Tx/>
              <a:buFontTx/>
              <a:buNone/>
            </a:pPr>
            <a:endParaRPr lang="en-US" sz="1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Tx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Considers what </a:t>
            </a:r>
            <a:r>
              <a:rPr lang="en-US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strategies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can be used</a:t>
            </a:r>
          </a:p>
          <a:p>
            <a:pPr>
              <a:buClrTx/>
              <a:buFontTx/>
              <a:buNone/>
            </a:pPr>
            <a:endParaRPr lang="en-US" sz="1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Tx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Considers what </a:t>
            </a:r>
            <a:r>
              <a:rPr lang="en-US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inputs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en-US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0" indent="0">
              <a:buClrTx/>
              <a:buNone/>
            </a:pPr>
            <a:r>
              <a:rPr lang="en-US" dirty="0">
                <a:latin typeface="Verdana" charset="0"/>
                <a:ea typeface="ＭＳ Ｐゴシック" charset="0"/>
              </a:rPr>
              <a:t> </a:t>
            </a:r>
            <a:r>
              <a:rPr lang="en-US" dirty="0" smtClean="0">
                <a:latin typeface="Verdana" charset="0"/>
                <a:ea typeface="ＭＳ Ｐゴシック" charset="0"/>
              </a:rPr>
              <a:t>  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can 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be applied</a:t>
            </a:r>
          </a:p>
          <a:p>
            <a:pPr>
              <a:buClrTx/>
              <a:buFontTx/>
              <a:buNone/>
            </a:pPr>
            <a:endParaRPr lang="en-US" sz="1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ClrTx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Considers the respective </a:t>
            </a:r>
            <a:endParaRPr lang="en-US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0" indent="0">
              <a:buClrTx/>
              <a:buNone/>
            </a:pPr>
            <a:r>
              <a:rPr lang="en-US" dirty="0">
                <a:latin typeface="Verdana" charset="0"/>
                <a:ea typeface="ＭＳ Ｐゴシック" charset="0"/>
              </a:rPr>
              <a:t> </a:t>
            </a:r>
            <a:r>
              <a:rPr lang="en-US" dirty="0" smtClean="0">
                <a:latin typeface="Verdana" charset="0"/>
                <a:ea typeface="ＭＳ Ｐゴシック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roles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ounded Rectangle 1"/>
          <p:cNvSpPr>
            <a:spLocks noChangeArrowheads="1"/>
          </p:cNvSpPr>
          <p:nvPr/>
        </p:nvSpPr>
        <p:spPr bwMode="auto">
          <a:xfrm>
            <a:off x="457200" y="1676400"/>
            <a:ext cx="8382000" cy="4953000"/>
          </a:xfrm>
          <a:prstGeom prst="roundRect">
            <a:avLst>
              <a:gd name="adj" fmla="val 16667"/>
            </a:avLst>
          </a:prstGeom>
          <a:solidFill>
            <a:srgbClr val="3E6FD2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rPr>
              <a:t>Contextual factors beyond influence</a:t>
            </a:r>
          </a:p>
        </p:txBody>
      </p:sp>
      <p:sp>
        <p:nvSpPr>
          <p:cNvPr id="3" name="Round Same Side Corner Rectangle 2"/>
          <p:cNvSpPr/>
          <p:nvPr/>
        </p:nvSpPr>
        <p:spPr bwMode="auto">
          <a:xfrm>
            <a:off x="3862388" y="3548063"/>
            <a:ext cx="822325" cy="822325"/>
          </a:xfrm>
          <a:prstGeom prst="round2SameRect">
            <a:avLst/>
          </a:prstGeom>
          <a:noFill/>
          <a:ln>
            <a:noFill/>
          </a:ln>
          <a:effectLst/>
          <a:extLst/>
        </p:spPr>
      </p:sp>
      <p:sp>
        <p:nvSpPr>
          <p:cNvPr id="4" name="Round Same Side Corner Rectangle 3"/>
          <p:cNvSpPr/>
          <p:nvPr/>
        </p:nvSpPr>
        <p:spPr bwMode="auto">
          <a:xfrm>
            <a:off x="1447800" y="2514600"/>
            <a:ext cx="5257800" cy="4114800"/>
          </a:xfrm>
          <a:prstGeom prst="round2SameRect">
            <a:avLst/>
          </a:prstGeom>
          <a:solidFill>
            <a:srgbClr val="3E6FD2">
              <a:alpha val="41000"/>
            </a:srgbClr>
          </a:solidFill>
          <a:ln>
            <a:noFill/>
          </a:ln>
          <a:effectLst/>
          <a:extLst/>
        </p:spPr>
        <p:txBody>
          <a:bodyPr anchor="ctr"/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pitchFamily="-65" charset="-128"/>
            </a:endParaRPr>
          </a:p>
          <a:p>
            <a:pPr marL="3175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pitchFamily="-65" charset="-128"/>
              </a:rPr>
              <a:t>Contextual factors and actors within influence</a:t>
            </a:r>
          </a:p>
        </p:txBody>
      </p:sp>
      <p:sp>
        <p:nvSpPr>
          <p:cNvPr id="19460" name="Oval 12"/>
          <p:cNvSpPr>
            <a:spLocks noChangeArrowheads="1"/>
          </p:cNvSpPr>
          <p:nvPr/>
        </p:nvSpPr>
        <p:spPr bwMode="auto">
          <a:xfrm>
            <a:off x="7315200" y="3352800"/>
            <a:ext cx="1390650" cy="1449388"/>
          </a:xfrm>
          <a:prstGeom prst="ellipse">
            <a:avLst/>
          </a:prstGeom>
          <a:solidFill>
            <a:srgbClr val="339966">
              <a:alpha val="4392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altLang="zh-CN" sz="800" smtClean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altLang="zh-CN" sz="1400" b="1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Wider</a:t>
            </a:r>
            <a:r>
              <a:rPr lang="da-DK" altLang="zh-CN" sz="1200" b="1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da-DK" altLang="zh-CN" sz="1400" b="1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impact</a:t>
            </a:r>
            <a:endParaRPr lang="en-US" sz="1400" b="1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1" name="Oval 11"/>
          <p:cNvSpPr>
            <a:spLocks noChangeArrowheads="1"/>
          </p:cNvSpPr>
          <p:nvPr/>
        </p:nvSpPr>
        <p:spPr bwMode="auto">
          <a:xfrm>
            <a:off x="5943600" y="3352800"/>
            <a:ext cx="1389063" cy="1449388"/>
          </a:xfrm>
          <a:prstGeom prst="ellipse">
            <a:avLst/>
          </a:prstGeom>
          <a:solidFill>
            <a:srgbClr val="339966">
              <a:alpha val="4392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000" smtClean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Outcomes</a:t>
            </a:r>
            <a:endParaRPr lang="en-US" sz="12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Oval 10"/>
          <p:cNvSpPr>
            <a:spLocks noChangeArrowheads="1"/>
          </p:cNvSpPr>
          <p:nvPr/>
        </p:nvSpPr>
        <p:spPr bwMode="auto">
          <a:xfrm>
            <a:off x="4572000" y="3352800"/>
            <a:ext cx="1389063" cy="144938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000" smtClean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Outputs</a:t>
            </a:r>
            <a:endParaRPr lang="en-US" sz="1200" b="1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2438400" y="2819400"/>
            <a:ext cx="2155825" cy="2286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000" smtClean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Capacity</a:t>
            </a:r>
            <a:endParaRPr lang="en-US" altLang="zh-CN" sz="1000" b="1" smtClean="0">
              <a:solidFill>
                <a:srgbClr val="00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990600" y="3200400"/>
            <a:ext cx="1468438" cy="16002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10800" rIns="0" bIns="1080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smtClean="0">
                <a:solidFill>
                  <a:srgbClr val="0F5494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sz="1400" b="1" smtClean="0">
                <a:solidFill>
                  <a:srgbClr val="00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Recurrent inputs</a:t>
            </a:r>
            <a:endParaRPr lang="en-US" sz="1200" b="1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6" name="Oval 7"/>
          <p:cNvSpPr>
            <a:spLocks noChangeArrowheads="1"/>
          </p:cNvSpPr>
          <p:nvPr/>
        </p:nvSpPr>
        <p:spPr bwMode="auto">
          <a:xfrm>
            <a:off x="2209800" y="4370388"/>
            <a:ext cx="1652588" cy="1574800"/>
          </a:xfrm>
          <a:prstGeom prst="ellipse">
            <a:avLst/>
          </a:prstGeom>
          <a:solidFill>
            <a:srgbClr val="CCFFCC"/>
          </a:solidFill>
          <a:ln w="6350" cmpd="sng">
            <a:solidFill>
              <a:schemeClr val="tx1"/>
            </a:solidFill>
            <a:round/>
            <a:headEnd/>
            <a:tailEnd/>
          </a:ln>
          <a:effectLst>
            <a:glow rad="101600">
              <a:srgbClr val="FF0000">
                <a:alpha val="75000"/>
              </a:srgbClr>
            </a:glow>
          </a:effectLst>
        </p:spPr>
        <p:txBody>
          <a:bodyPr lIns="0" tIns="10800" rIns="0" bIns="10800"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a-DK" altLang="zh-CN" sz="1000" b="1" dirty="0" smtClean="0">
              <a:latin typeface="Trebuchet MS" charset="0"/>
              <a:cs typeface="Times New Roman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zh-CN" b="1" dirty="0" smtClean="0">
                <a:solidFill>
                  <a:srgbClr val="000000"/>
                </a:solidFill>
                <a:latin typeface="Trebuchet MS" charset="0"/>
                <a:cs typeface="Times New Roman" charset="0"/>
              </a:rPr>
              <a:t> </a:t>
            </a:r>
            <a:r>
              <a:rPr lang="da-DK" altLang="zh-CN" sz="1800" b="1" dirty="0" smtClean="0">
                <a:solidFill>
                  <a:srgbClr val="000000"/>
                </a:solidFill>
                <a:latin typeface="Trebuchet MS" charset="0"/>
                <a:cs typeface="Times New Roman" charset="0"/>
              </a:rPr>
              <a:t>CD </a:t>
            </a:r>
            <a:r>
              <a:rPr lang="en-GB" altLang="zh-CN" sz="1800" b="1" dirty="0" smtClean="0">
                <a:solidFill>
                  <a:srgbClr val="000000"/>
                </a:solidFill>
                <a:latin typeface="Trebuchet MS" charset="0"/>
                <a:cs typeface="Times New Roman" charset="0"/>
              </a:rPr>
              <a:t>processes</a:t>
            </a:r>
            <a:r>
              <a:rPr lang="en-GB" altLang="zh-CN" b="1" dirty="0" smtClean="0">
                <a:solidFill>
                  <a:srgbClr val="000000"/>
                </a:solidFill>
                <a:latin typeface="Trebuchet MS" charset="0"/>
                <a:cs typeface="Times New Roman" charset="0"/>
              </a:rPr>
              <a:t> </a:t>
            </a:r>
            <a:endParaRPr lang="en-GB" sz="1800" b="1" dirty="0" smtClean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9468" name="Oval 6"/>
          <p:cNvSpPr>
            <a:spLocks noChangeArrowheads="1"/>
          </p:cNvSpPr>
          <p:nvPr/>
        </p:nvSpPr>
        <p:spPr bwMode="auto">
          <a:xfrm rot="-697881">
            <a:off x="1284288" y="5629275"/>
            <a:ext cx="1111250" cy="7620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10800" rIns="0" bIns="1080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1400" b="1" dirty="0" smtClean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CD support</a:t>
            </a:r>
            <a:r>
              <a:rPr lang="da-DK" altLang="zh-CN" sz="1000" b="1" dirty="0" smtClean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endParaRPr lang="en-US" sz="1200" b="1" dirty="0" smtClean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1143000" y="4800600"/>
            <a:ext cx="1066800" cy="828675"/>
          </a:xfrm>
          <a:prstGeom prst="ellipse">
            <a:avLst/>
          </a:prstGeom>
          <a:solidFill>
            <a:srgbClr val="CC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00" b="1" smtClean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Internal resources </a:t>
            </a:r>
            <a:endParaRPr lang="en-US" sz="1300" b="1" smtClean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>
            <a:off x="7086600" y="4114800"/>
            <a:ext cx="463550" cy="1588"/>
          </a:xfrm>
          <a:prstGeom prst="line">
            <a:avLst/>
          </a:prstGeom>
          <a:noFill/>
          <a:ln w="82550" cmpd="dbl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1" name="Line 18"/>
          <p:cNvSpPr>
            <a:spLocks noChangeShapeType="1"/>
          </p:cNvSpPr>
          <p:nvPr/>
        </p:nvSpPr>
        <p:spPr bwMode="auto">
          <a:xfrm>
            <a:off x="5715000" y="4114800"/>
            <a:ext cx="463550" cy="1588"/>
          </a:xfrm>
          <a:prstGeom prst="line">
            <a:avLst/>
          </a:prstGeom>
          <a:noFill/>
          <a:ln w="82550" cmpd="dbl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>
            <a:off x="4343400" y="4038600"/>
            <a:ext cx="463550" cy="1588"/>
          </a:xfrm>
          <a:prstGeom prst="line">
            <a:avLst/>
          </a:prstGeom>
          <a:noFill/>
          <a:ln w="82550" cmpd="dbl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>
            <a:off x="2209800" y="4038600"/>
            <a:ext cx="463550" cy="1588"/>
          </a:xfrm>
          <a:prstGeom prst="line">
            <a:avLst/>
          </a:prstGeom>
          <a:noFill/>
          <a:ln w="82550" cmpd="dbl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3084816" y="4251375"/>
            <a:ext cx="381000" cy="304800"/>
          </a:xfrm>
          <a:prstGeom prst="line">
            <a:avLst/>
          </a:prstGeom>
          <a:noFill/>
          <a:ln w="82550" cmpd="dbl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>
            <a:off x="1905000" y="5181600"/>
            <a:ext cx="463550" cy="1588"/>
          </a:xfrm>
          <a:prstGeom prst="line">
            <a:avLst/>
          </a:prstGeom>
          <a:noFill/>
          <a:ln w="82550" cmpd="dbl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6" name="Line 18"/>
          <p:cNvSpPr>
            <a:spLocks noChangeShapeType="1"/>
          </p:cNvSpPr>
          <p:nvPr/>
        </p:nvSpPr>
        <p:spPr bwMode="auto">
          <a:xfrm flipV="1">
            <a:off x="2286000" y="5486400"/>
            <a:ext cx="304800" cy="228600"/>
          </a:xfrm>
          <a:prstGeom prst="line">
            <a:avLst/>
          </a:prstGeom>
          <a:noFill/>
          <a:ln w="82550" cmpd="dbl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10800" rIns="0" bIns="1080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7" name="Title 19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685800"/>
          </a:xfrm>
        </p:spPr>
        <p:txBody>
          <a:bodyPr/>
          <a:lstStyle/>
          <a:p>
            <a:r>
              <a:rPr lang="en-US" sz="2400" i="1">
                <a:latin typeface="Verdana" charset="0"/>
                <a:ea typeface="ＭＳ Ｐゴシック" charset="0"/>
              </a:rPr>
              <a:t>CD/ Change Process</a:t>
            </a:r>
          </a:p>
        </p:txBody>
      </p:sp>
    </p:spTree>
    <p:extLst>
      <p:ext uri="{BB962C8B-B14F-4D97-AF65-F5344CB8AC3E}">
        <p14:creationId xmlns:p14="http://schemas.microsoft.com/office/powerpoint/2010/main" val="11340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762000"/>
          </a:xfrm>
        </p:spPr>
        <p:txBody>
          <a:bodyPr/>
          <a:lstStyle/>
          <a:p>
            <a:r>
              <a:rPr lang="en-US" sz="2800" i="1">
                <a:latin typeface="Verdana" charset="0"/>
                <a:ea typeface="ＭＳ Ｐゴシック" charset="0"/>
              </a:rPr>
              <a:t>Theories of Change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495800"/>
          </a:xfrm>
        </p:spPr>
        <p:txBody>
          <a:bodyPr/>
          <a:lstStyle/>
          <a:p>
            <a:pPr lvl="1"/>
            <a:r>
              <a:rPr lang="en-US" sz="1800" b="0" dirty="0">
                <a:latin typeface="Verdana" charset="0"/>
                <a:ea typeface="ＭＳ Ｐゴシック" charset="0"/>
                <a:cs typeface="ＭＳ Ｐゴシック" charset="0"/>
              </a:rPr>
              <a:t>About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How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>
                <a:latin typeface="Verdana" charset="0"/>
                <a:ea typeface="ＭＳ Ｐゴシック" charset="0"/>
                <a:cs typeface="ＭＳ Ｐゴシック" charset="0"/>
              </a:rPr>
              <a:t>to </a:t>
            </a:r>
            <a:r>
              <a:rPr lang="en-US" sz="1800" b="0" dirty="0" smtClean="0">
                <a:latin typeface="Verdana" charset="0"/>
                <a:ea typeface="ＭＳ Ｐゴシック" charset="0"/>
                <a:cs typeface="ＭＳ Ｐゴシック" charset="0"/>
              </a:rPr>
              <a:t>arrive at </a:t>
            </a:r>
            <a:r>
              <a:rPr lang="en-US" sz="1800" b="0" dirty="0">
                <a:latin typeface="Verdana" charset="0"/>
                <a:ea typeface="ＭＳ Ｐゴシック" charset="0"/>
                <a:cs typeface="ＭＳ Ｐゴシック" charset="0"/>
              </a:rPr>
              <a:t>Capacity Results? </a:t>
            </a:r>
          </a:p>
          <a:p>
            <a:pPr lvl="3"/>
            <a:r>
              <a:rPr lang="en-US" sz="1800" dirty="0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From the WHAT to the HOW….</a:t>
            </a:r>
          </a:p>
          <a:p>
            <a:pPr lvl="3"/>
            <a:r>
              <a:rPr lang="en-US" sz="1800" b="1" dirty="0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A strategy to get from where we are to where we want to be?</a:t>
            </a:r>
          </a:p>
          <a:p>
            <a:pPr lvl="3">
              <a:buFontTx/>
              <a:buNone/>
            </a:pPr>
            <a:endParaRPr lang="en-US" sz="9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b="0" dirty="0">
                <a:latin typeface="Verdana" charset="0"/>
                <a:ea typeface="ＭＳ Ｐゴシック" charset="0"/>
                <a:cs typeface="ＭＳ Ｐゴシック" charset="0"/>
              </a:rPr>
              <a:t>Highlights our understanding of 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how change happens – what it will take to deliver results</a:t>
            </a:r>
            <a:r>
              <a:rPr lang="en-US" sz="1800" b="0" dirty="0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  <a:endParaRPr lang="en-US" sz="900" b="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900" b="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1800" b="0" dirty="0">
                <a:latin typeface="Verdana" charset="0"/>
                <a:ea typeface="ＭＳ Ｐゴシック" charset="0"/>
                <a:cs typeface="ＭＳ Ｐゴシック" charset="0"/>
              </a:rPr>
              <a:t>Builds on 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insights from earlier diagnostic work and dialogue</a:t>
            </a:r>
            <a:r>
              <a:rPr lang="en-US" sz="1800" b="0" dirty="0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3"/>
            <a:r>
              <a:rPr lang="en-US" sz="1800" dirty="0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Political economy, incentives and opportunities for change</a:t>
            </a:r>
          </a:p>
          <a:p>
            <a:pPr lvl="3"/>
            <a:r>
              <a:rPr lang="en-US" sz="1800" dirty="0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Change readiness, ownership and demand for support</a:t>
            </a:r>
          </a:p>
          <a:p>
            <a:pPr lvl="3"/>
            <a:r>
              <a:rPr lang="en-US" sz="1800" dirty="0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The nature of the capacity challenge; simple or transformational, supply side or demand side</a:t>
            </a:r>
          </a:p>
          <a:p>
            <a:pPr lvl="3"/>
            <a:r>
              <a:rPr lang="en-US" sz="1800" dirty="0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Single </a:t>
            </a:r>
            <a:r>
              <a:rPr lang="en-US" sz="1800" dirty="0" err="1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organisation</a:t>
            </a:r>
            <a:r>
              <a:rPr lang="en-US" sz="1800" dirty="0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 or multiple entities and stakeholders</a:t>
            </a:r>
          </a:p>
          <a:p>
            <a:pPr lvl="3"/>
            <a:r>
              <a:rPr lang="en-US" sz="1800" dirty="0">
                <a:solidFill>
                  <a:srgbClr val="0F5494"/>
                </a:solidFill>
                <a:ea typeface="ＭＳ Ｐゴシック" charset="0"/>
                <a:cs typeface="ＭＳ Ｐゴシック" charset="0"/>
              </a:rPr>
              <a:t>What has worked before and possible role for external assistance</a:t>
            </a:r>
          </a:p>
          <a:p>
            <a:pPr lvl="3"/>
            <a:endParaRPr lang="en-US" sz="1800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ersen lic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87" y="0"/>
            <a:ext cx="2878809" cy="25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717550"/>
          </a:xfrm>
        </p:spPr>
        <p:txBody>
          <a:bodyPr/>
          <a:lstStyle/>
          <a:p>
            <a:r>
              <a:rPr lang="en-US" sz="2800" i="1" dirty="0">
                <a:latin typeface="Verdana" charset="0"/>
                <a:ea typeface="ＭＳ Ｐゴシック" charset="0"/>
              </a:rPr>
              <a:t>Q</a:t>
            </a:r>
            <a:r>
              <a:rPr lang="en-US" sz="2800" i="1" dirty="0" smtClean="0">
                <a:latin typeface="Verdana" charset="0"/>
                <a:ea typeface="ＭＳ Ｐゴシック" charset="0"/>
              </a:rPr>
              <a:t>uestions </a:t>
            </a:r>
            <a:r>
              <a:rPr lang="en-US" sz="2800" i="1" dirty="0">
                <a:latin typeface="Verdana" charset="0"/>
                <a:ea typeface="ＭＳ Ｐゴシック" charset="0"/>
              </a:rPr>
              <a:t>to ask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839200" cy="3735388"/>
          </a:xfrm>
        </p:spPr>
        <p:txBody>
          <a:bodyPr/>
          <a:lstStyle/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to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engage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How directive, how facilitative?</a:t>
            </a:r>
          </a:p>
          <a:p>
            <a:pPr lvl="1">
              <a:buFontTx/>
              <a:buNone/>
            </a:pPr>
            <a:endParaRPr lang="en-US" sz="800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opportunities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Quick Wins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: versus longer processes?</a:t>
            </a:r>
          </a:p>
          <a:p>
            <a:pPr lvl="1">
              <a:buFontTx/>
              <a:buNone/>
            </a:pPr>
            <a:endParaRPr lang="en-US" sz="800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Where and with whom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best to engage and what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mix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: selecting “action fields”?</a:t>
            </a:r>
          </a:p>
          <a:p>
            <a:pPr lvl="1">
              <a:buFontTx/>
              <a:buNone/>
            </a:pPr>
            <a:endParaRPr lang="en-US" sz="800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inputs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required: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What combination is appropriate?</a:t>
            </a:r>
            <a:endParaRPr lang="en-US" sz="800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800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Roles and responsibilities of Partners: </a:t>
            </a:r>
            <a:r>
              <a:rPr lang="en-US" b="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Who does what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buFontTx/>
              <a:buNone/>
            </a:pPr>
            <a:endParaRPr lang="en-US" sz="800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kind of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programme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implementation arrangements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Leadership, oversight and accountability?</a:t>
            </a:r>
          </a:p>
        </p:txBody>
      </p:sp>
      <p:pic>
        <p:nvPicPr>
          <p:cNvPr id="2" name="Picture 1" descr="Discuss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62" y="969615"/>
            <a:ext cx="2239211" cy="16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631825"/>
          </a:xfrm>
        </p:spPr>
        <p:txBody>
          <a:bodyPr/>
          <a:lstStyle/>
          <a:p>
            <a:r>
              <a:rPr lang="en-GB" sz="2800" i="1">
                <a:latin typeface="Verdana" charset="0"/>
                <a:ea typeface="ＭＳ Ｐゴシック" charset="0"/>
              </a:rPr>
              <a:t>Complexity</a:t>
            </a:r>
            <a:r>
              <a:rPr lang="en-GB" sz="4000" i="1">
                <a:latin typeface="Verdana" charset="0"/>
                <a:ea typeface="ＭＳ Ｐゴシック" charset="0"/>
              </a:rPr>
              <a:t> </a:t>
            </a:r>
            <a:r>
              <a:rPr lang="en-GB" sz="2800" i="1">
                <a:latin typeface="Verdana" charset="0"/>
                <a:ea typeface="ＭＳ Ｐゴシック" charset="0"/>
              </a:rPr>
              <a:t>and Capacity</a:t>
            </a:r>
          </a:p>
        </p:txBody>
      </p:sp>
      <p:graphicFrame>
        <p:nvGraphicFramePr>
          <p:cNvPr id="399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254828"/>
              </p:ext>
            </p:extLst>
          </p:nvPr>
        </p:nvGraphicFramePr>
        <p:xfrm>
          <a:off x="457200" y="2187688"/>
          <a:ext cx="8229600" cy="4037237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60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Far From Agreement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Complex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GB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Chaotic</a:t>
                      </a:r>
                      <a:endParaRPr kumimoji="0" lang="en-GB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ＭＳ Ｐゴシック" charset="0"/>
                          <a:cs typeface="Arial" charset="0"/>
                        </a:rPr>
                        <a:t>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ＭＳ Ｐゴシック" charset="0"/>
                          <a:cs typeface="Arial" charset="0"/>
                        </a:rPr>
                        <a:t>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ＭＳ Ｐゴシック" charset="0"/>
                          <a:cs typeface="Arial" charset="0"/>
                        </a:rPr>
                        <a:t>▲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GB" sz="2000" b="0" i="1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Complicated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GB" altLang="zh-CN" sz="2000" b="0" i="1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altLang="zh-CN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SimSun" charset="0"/>
                          <a:cs typeface="SimSun" charset="0"/>
                        </a:rPr>
                        <a:t>Complex</a:t>
                      </a:r>
                      <a:r>
                        <a:rPr kumimoji="0" lang="en-GB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3" marB="468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1066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Close to Agreement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GB" sz="2000" b="0" i="1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Simple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GB" altLang="zh-CN" sz="2000" b="0" i="1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Verdana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altLang="zh-CN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SimSun" charset="0"/>
                          <a:cs typeface="SimSun" charset="0"/>
                        </a:rPr>
                        <a:t>Complicated</a:t>
                      </a:r>
                      <a:r>
                        <a:rPr kumimoji="0" lang="en-GB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SimSun" charset="0"/>
                          <a:cs typeface="SimSun" charset="0"/>
                        </a:rPr>
                        <a:t> 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GB" sz="2000" b="0" i="1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Complex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882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SimSun" charset="0"/>
                          <a:cs typeface="SimSun" charset="0"/>
                        </a:rPr>
                        <a:t>Close to Certainty 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ＭＳ Ｐゴシック" charset="0"/>
                          <a:cs typeface="Arial" charset="0"/>
                        </a:rPr>
                        <a:t>►</a:t>
                      </a: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ＭＳ Ｐゴシック" charset="0"/>
                          <a:cs typeface="Arial" charset="0"/>
                        </a:rPr>
                        <a:t>►</a:t>
                      </a: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ＭＳ Ｐゴシック" charset="0"/>
                          <a:cs typeface="Arial" charset="0"/>
                        </a:rPr>
                        <a:t>►</a:t>
                      </a:r>
                      <a:endParaRPr kumimoji="0" lang="en-GB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Verdana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GB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Verdana" charset="0"/>
                          <a:ea typeface="SimSun" charset="0"/>
                          <a:cs typeface="SimSun" charset="0"/>
                        </a:rPr>
                        <a:t>Far From Certainty 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3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6"/>
          <p:cNvSpPr>
            <a:spLocks noGrp="1"/>
          </p:cNvSpPr>
          <p:nvPr>
            <p:ph type="title"/>
          </p:nvPr>
        </p:nvSpPr>
        <p:spPr>
          <a:xfrm>
            <a:off x="53184" y="1169203"/>
            <a:ext cx="9036050" cy="617537"/>
          </a:xfrm>
        </p:spPr>
        <p:txBody>
          <a:bodyPr/>
          <a:lstStyle/>
          <a:p>
            <a:r>
              <a:rPr lang="en-US" sz="2000" dirty="0">
                <a:latin typeface="Verdana" charset="0"/>
                <a:ea typeface="ＭＳ Ｐゴシック" charset="0"/>
              </a:rPr>
              <a:t>Understanding the connections between inputs and outcomes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81782"/>
              </p:ext>
            </p:extLst>
          </p:nvPr>
        </p:nvGraphicFramePr>
        <p:xfrm>
          <a:off x="457200" y="1752601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4761" y="6232561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more complex, the more moments for reflection and adjustment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8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2588129-EFA8-E747-8854-4C8D96D234D8}" type="slidenum">
              <a:rPr lang="en-GB" sz="1400">
                <a:solidFill>
                  <a:srgbClr val="000000"/>
                </a:solidFill>
              </a:rPr>
              <a:pPr eaLnBrk="1" hangingPunct="1"/>
              <a:t>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0" y="1125538"/>
            <a:ext cx="9144000" cy="703262"/>
          </a:xfrm>
        </p:spPr>
        <p:txBody>
          <a:bodyPr/>
          <a:lstStyle/>
          <a:p>
            <a:r>
              <a:rPr lang="en-GB" sz="2400" i="1">
                <a:latin typeface="Verdana" charset="0"/>
                <a:ea typeface="ＭＳ Ｐゴシック" charset="0"/>
              </a:rPr>
              <a:t>Analysing four </a:t>
            </a:r>
            <a:r>
              <a:rPr lang="ja-JP" altLang="en-GB" sz="2400" i="1">
                <a:latin typeface="Verdana" charset="0"/>
                <a:ea typeface="ＭＳ Ｐゴシック" charset="0"/>
              </a:rPr>
              <a:t>“</a:t>
            </a:r>
            <a:r>
              <a:rPr lang="en-GB" altLang="ja-JP" sz="2400" i="1">
                <a:latin typeface="Verdana" charset="0"/>
                <a:ea typeface="ＭＳ Ｐゴシック" charset="0"/>
              </a:rPr>
              <a:t>action fields</a:t>
            </a:r>
            <a:r>
              <a:rPr lang="ja-JP" altLang="en-GB" sz="2400" i="1">
                <a:latin typeface="Verdana" charset="0"/>
                <a:ea typeface="ＭＳ Ｐゴシック" charset="0"/>
              </a:rPr>
              <a:t>”</a:t>
            </a:r>
            <a:r>
              <a:rPr lang="en-GB" altLang="ja-JP" sz="2400" i="1">
                <a:latin typeface="Verdana" charset="0"/>
                <a:ea typeface="ＭＳ Ｐゴシック" charset="0"/>
              </a:rPr>
              <a:t> for promoting change</a:t>
            </a:r>
            <a:endParaRPr lang="en-GB" sz="2400" i="1"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1378"/>
              </p:ext>
            </p:extLst>
          </p:nvPr>
        </p:nvGraphicFramePr>
        <p:xfrm>
          <a:off x="323850" y="2133600"/>
          <a:ext cx="8591550" cy="4497389"/>
        </p:xfrm>
        <a:graphic>
          <a:graphicData uri="http://schemas.openxmlformats.org/drawingml/2006/table">
            <a:tbl>
              <a:tblPr/>
              <a:tblGrid>
                <a:gridCol w="2863850"/>
                <a:gridCol w="2863850"/>
                <a:gridCol w="2863850"/>
              </a:tblGrid>
              <a:tr h="1249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Focus on the </a:t>
                      </a:r>
                      <a:r>
                        <a:rPr kumimoji="0" lang="ja-JP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functional-rational</a:t>
                      </a:r>
                      <a:r>
                        <a:rPr kumimoji="0" lang="ja-JP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dimension 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Focus on the </a:t>
                      </a:r>
                      <a:r>
                        <a:rPr kumimoji="0" lang="ja-JP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political</a:t>
                      </a:r>
                      <a:r>
                        <a:rPr kumimoji="0" lang="ja-JP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dimension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2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Focus on factors within the organisation(s)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1. Getting the job done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2. G</a:t>
                      </a:r>
                      <a:r>
                        <a:rPr kumimoji="0" lang="en-GB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etting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the power right and accommodating interests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62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Focus on factors in the external environment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3. Creating an </a:t>
                      </a:r>
                      <a:r>
                        <a:rPr kumimoji="0" lang="ja-JP" alt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GB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enabling environment</a:t>
                      </a:r>
                      <a:r>
                        <a:rPr kumimoji="0" lang="ja-JP" alt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GB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for doing the job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4. Forcing change in the internal power relations</a:t>
                      </a:r>
                    </a:p>
                  </a:txBody>
                  <a:tcPr marL="91431" marR="91431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8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79055</TotalTime>
  <Words>1493</Words>
  <Application>Microsoft Office PowerPoint</Application>
  <PresentationFormat>Affichage à l'écran (4:3)</PresentationFormat>
  <Paragraphs>336</Paragraphs>
  <Slides>26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1_Slide_Master</vt:lpstr>
      <vt:lpstr>9_Slide_Master</vt:lpstr>
      <vt:lpstr>Clip</vt:lpstr>
      <vt:lpstr>Supporting change through  Capacity Development</vt:lpstr>
      <vt:lpstr>Before talking about design: how do people change</vt:lpstr>
      <vt:lpstr>This Module</vt:lpstr>
      <vt:lpstr>CD/ Change Process</vt:lpstr>
      <vt:lpstr>Theories of Change </vt:lpstr>
      <vt:lpstr>Questions to ask</vt:lpstr>
      <vt:lpstr>Complexity and Capacity</vt:lpstr>
      <vt:lpstr>Understanding the connections between inputs and outcomes</vt:lpstr>
      <vt:lpstr>Analysing four “action fields” for promoting change</vt:lpstr>
      <vt:lpstr>Questionnaire results:</vt:lpstr>
      <vt:lpstr>Colour images</vt:lpstr>
      <vt:lpstr>Main orientation</vt:lpstr>
      <vt:lpstr>Criteria for effect/success</vt:lpstr>
      <vt:lpstr>Ideals and pitfalls</vt:lpstr>
      <vt:lpstr>Will not work when ...</vt:lpstr>
      <vt:lpstr>Conclusions for working on your change plan</vt:lpstr>
      <vt:lpstr>Three types of change</vt:lpstr>
      <vt:lpstr>Présentation PowerPoint</vt:lpstr>
      <vt:lpstr>Consider at the start:</vt:lpstr>
      <vt:lpstr>Actors and roles</vt:lpstr>
      <vt:lpstr>Analysing four action fields for promoting change</vt:lpstr>
      <vt:lpstr>Présentation PowerPoint</vt:lpstr>
      <vt:lpstr>Selecting a balanced set of interventions</vt:lpstr>
      <vt:lpstr> Who Does What – the partner country?</vt:lpstr>
      <vt:lpstr>What External Partners can bring </vt:lpstr>
      <vt:lpstr>And be aware of your and your partner’s colour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Brand</dc:creator>
  <cp:lastModifiedBy>snez</cp:lastModifiedBy>
  <cp:revision>358</cp:revision>
  <cp:lastPrinted>2014-06-03T06:32:18Z</cp:lastPrinted>
  <dcterms:created xsi:type="dcterms:W3CDTF">2012-11-28T17:00:29Z</dcterms:created>
  <dcterms:modified xsi:type="dcterms:W3CDTF">2015-05-19T20:59:09Z</dcterms:modified>
</cp:coreProperties>
</file>