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838" r:id="rId2"/>
  </p:sldMasterIdLst>
  <p:notesMasterIdLst>
    <p:notesMasterId r:id="rId8"/>
  </p:notesMasterIdLst>
  <p:handoutMasterIdLst>
    <p:handoutMasterId r:id="rId9"/>
  </p:handoutMasterIdLst>
  <p:sldIdLst>
    <p:sldId id="609" r:id="rId3"/>
    <p:sldId id="610" r:id="rId4"/>
    <p:sldId id="611" r:id="rId5"/>
    <p:sldId id="644" r:id="rId6"/>
    <p:sldId id="615"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8C7C"/>
    <a:srgbClr val="F2E945"/>
    <a:srgbClr val="FFB490"/>
    <a:srgbClr val="B5CC81"/>
    <a:srgbClr val="C1D98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72712" autoAdjust="0"/>
  </p:normalViewPr>
  <p:slideViewPr>
    <p:cSldViewPr snapToGrid="0" snapToObjects="1">
      <p:cViewPr varScale="1">
        <p:scale>
          <a:sx n="54" d="100"/>
          <a:sy n="54" d="100"/>
        </p:scale>
        <p:origin x="1872" y="60"/>
      </p:cViewPr>
      <p:guideLst>
        <p:guide orient="horz" pos="2160"/>
        <p:guide pos="2880"/>
      </p:guideLst>
    </p:cSldViewPr>
  </p:slideViewPr>
  <p:notesTextViewPr>
    <p:cViewPr>
      <p:scale>
        <a:sx n="100" d="100"/>
        <a:sy n="100" d="100"/>
      </p:scale>
      <p:origin x="0" y="0"/>
    </p:cViewPr>
  </p:notesTextViewPr>
  <p:sorterViewPr>
    <p:cViewPr>
      <p:scale>
        <a:sx n="75" d="100"/>
        <a:sy n="75" d="100"/>
      </p:scale>
      <p:origin x="0" y="22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DE35DC-FCFC-0E46-B780-71F6D3139989}" type="datetimeFigureOut">
              <a:rPr lang="en-US" smtClean="0"/>
              <a:t>5/20/2015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F292019-1642-A84A-B0F5-501BB77F4EF0}" type="slidenum">
              <a:rPr lang="en-US" smtClean="0"/>
              <a:t>‹#›</a:t>
            </a:fld>
            <a:endParaRPr lang="en-US"/>
          </a:p>
        </p:txBody>
      </p:sp>
    </p:spTree>
    <p:extLst>
      <p:ext uri="{BB962C8B-B14F-4D97-AF65-F5344CB8AC3E}">
        <p14:creationId xmlns:p14="http://schemas.microsoft.com/office/powerpoint/2010/main" val="1054647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9D0B00-ABF3-E743-BB16-B51AA2DCBA07}" type="datetimeFigureOut">
              <a:rPr lang="en-US" smtClean="0"/>
              <a:t>5/20/2015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B61BA-BC8E-9343-8767-AC4364421968}" type="slidenum">
              <a:rPr lang="en-US" smtClean="0"/>
              <a:t>‹#›</a:t>
            </a:fld>
            <a:endParaRPr lang="en-US"/>
          </a:p>
        </p:txBody>
      </p:sp>
    </p:spTree>
    <p:extLst>
      <p:ext uri="{BB962C8B-B14F-4D97-AF65-F5344CB8AC3E}">
        <p14:creationId xmlns:p14="http://schemas.microsoft.com/office/powerpoint/2010/main" val="4838051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Busan</a:t>
            </a:r>
            <a:r>
              <a:rPr lang="en-US" dirty="0" smtClean="0"/>
              <a:t> BB on Managing Diversity</a:t>
            </a:r>
            <a:r>
              <a:rPr lang="en-US" baseline="0" dirty="0" smtClean="0"/>
              <a:t> and Reducing Fragmentation </a:t>
            </a:r>
            <a:r>
              <a:rPr lang="en-US" dirty="0" smtClean="0"/>
              <a:t>specifically addresses this issue.</a:t>
            </a:r>
            <a:r>
              <a:rPr lang="en-US" baseline="0" dirty="0" smtClean="0"/>
              <a:t> </a:t>
            </a:r>
          </a:p>
          <a:p>
            <a:r>
              <a:rPr lang="en-US" baseline="0" dirty="0" smtClean="0"/>
              <a:t>EU Joint programming is on the rise.</a:t>
            </a:r>
          </a:p>
          <a:p>
            <a:endParaRPr lang="en-US" dirty="0"/>
          </a:p>
        </p:txBody>
      </p:sp>
      <p:sp>
        <p:nvSpPr>
          <p:cNvPr id="4" name="Slide Number Placeholder 3"/>
          <p:cNvSpPr>
            <a:spLocks noGrp="1"/>
          </p:cNvSpPr>
          <p:nvPr>
            <p:ph type="sldNum" sz="quarter" idx="10"/>
          </p:nvPr>
        </p:nvSpPr>
        <p:spPr/>
        <p:txBody>
          <a:bodyPr/>
          <a:lstStyle/>
          <a:p>
            <a:fld id="{A23B61BA-BC8E-9343-8767-AC4364421968}" type="slidenum">
              <a:rPr lang="en-US" smtClean="0"/>
              <a:t>3</a:t>
            </a:fld>
            <a:endParaRPr lang="en-US"/>
          </a:p>
        </p:txBody>
      </p:sp>
    </p:spTree>
    <p:extLst>
      <p:ext uri="{BB962C8B-B14F-4D97-AF65-F5344CB8AC3E}">
        <p14:creationId xmlns:p14="http://schemas.microsoft.com/office/powerpoint/2010/main" val="3873680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e l'image des diapositives 1"/>
          <p:cNvSpPr>
            <a:spLocks noGrp="1" noRot="1" noChangeAspect="1" noTextEdit="1"/>
          </p:cNvSpPr>
          <p:nvPr>
            <p:ph type="sldImg"/>
          </p:nvPr>
        </p:nvSpPr>
        <p:spPr>
          <a:ln/>
        </p:spPr>
      </p:sp>
      <p:sp>
        <p:nvSpPr>
          <p:cNvPr id="8195"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lnSpc>
                <a:spcPct val="90000"/>
              </a:lnSpc>
            </a:pPr>
            <a:endParaRPr lang="en-GB" dirty="0"/>
          </a:p>
        </p:txBody>
      </p:sp>
      <p:sp>
        <p:nvSpPr>
          <p:cNvPr id="8196"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D1A652AA-B01D-E446-8E5F-1D75378B3531}" type="slidenum">
              <a:rPr lang="en-GB">
                <a:solidFill>
                  <a:prstClr val="black"/>
                </a:solidFill>
                <a:latin typeface="Arial" charset="0"/>
              </a:rPr>
              <a:pPr eaLnBrk="1" hangingPunct="1"/>
              <a:t>4</a:t>
            </a:fld>
            <a:endParaRPr lang="en-GB">
              <a:solidFill>
                <a:prstClr val="black"/>
              </a:solidFill>
              <a:latin typeface="Arial" charset="0"/>
            </a:endParaRPr>
          </a:p>
        </p:txBody>
      </p:sp>
    </p:spTree>
    <p:extLst>
      <p:ext uri="{BB962C8B-B14F-4D97-AF65-F5344CB8AC3E}">
        <p14:creationId xmlns:p14="http://schemas.microsoft.com/office/powerpoint/2010/main" val="4203869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23B61BA-BC8E-9343-8767-AC4364421968}" type="slidenum">
              <a:rPr lang="en-US" smtClean="0"/>
              <a:t>5</a:t>
            </a:fld>
            <a:endParaRPr lang="en-US"/>
          </a:p>
        </p:txBody>
      </p:sp>
    </p:spTree>
    <p:extLst>
      <p:ext uri="{BB962C8B-B14F-4D97-AF65-F5344CB8AC3E}">
        <p14:creationId xmlns:p14="http://schemas.microsoft.com/office/powerpoint/2010/main" val="8716990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9" y="258765"/>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sp>
        <p:nvSpPr>
          <p:cNvPr id="3076" name="Rectangle 4"/>
          <p:cNvSpPr>
            <a:spLocks noGrp="1" noChangeArrowheads="1"/>
          </p:cNvSpPr>
          <p:nvPr>
            <p:ph type="ctrTitle"/>
          </p:nvPr>
        </p:nvSpPr>
        <p:spPr>
          <a:xfrm>
            <a:off x="3995738" y="2565402"/>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40"/>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latin typeface="Verdana"/>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latin typeface="Verdana"/>
            </a:endParaRPr>
          </a:p>
        </p:txBody>
      </p:sp>
      <p:sp>
        <p:nvSpPr>
          <p:cNvPr id="9" name="Rectangle 8"/>
          <p:cNvSpPr>
            <a:spLocks noGrp="1" noChangeArrowheads="1"/>
          </p:cNvSpPr>
          <p:nvPr>
            <p:ph type="sldNum" sz="quarter" idx="12"/>
          </p:nvPr>
        </p:nvSpPr>
        <p:spPr/>
        <p:txBody>
          <a:bodyPr/>
          <a:lstStyle>
            <a:lvl1pPr>
              <a:defRPr smtClean="0">
                <a:solidFill>
                  <a:schemeClr val="bg1"/>
                </a:solidFill>
                <a:latin typeface="Verdana" charset="0"/>
              </a:defRPr>
            </a:lvl1pPr>
          </a:lstStyle>
          <a:p>
            <a:pPr>
              <a:defRPr/>
            </a:pPr>
            <a:fld id="{5310F79E-DD35-2843-90AF-31D6EF30B56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773716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CAC377-C7AA-9349-87D5-93AA3EB46EB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964561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4" y="1339850"/>
            <a:ext cx="2071687" cy="4681538"/>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1EB886A-5020-DC41-9728-F3F0D210052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928636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Click to edit Master subtitle style</a:t>
            </a:r>
            <a:endParaRPr lang="en-GB"/>
          </a:p>
        </p:txBody>
      </p:sp>
      <p:sp>
        <p:nvSpPr>
          <p:cNvPr id="4" name="Date Placeholder 3"/>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188763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GB"/>
          </a:p>
        </p:txBody>
      </p:sp>
      <p:sp>
        <p:nvSpPr>
          <p:cNvPr id="3" name="Content Placeholder 2"/>
          <p:cNvSpPr>
            <a:spLocks noGrp="1"/>
          </p:cNvSpPr>
          <p:nvPr>
            <p:ph idx="1"/>
          </p:nvPr>
        </p:nvSpPr>
        <p:spPr/>
        <p:txBody>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Date Placeholder 3"/>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053845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Click to edit Master text styles</a:t>
            </a:r>
          </a:p>
        </p:txBody>
      </p:sp>
      <p:sp>
        <p:nvSpPr>
          <p:cNvPr id="4" name="Date Placeholder 3"/>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61778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5" name="Date Placeholder 4"/>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72206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7" name="Date Placeholder 6"/>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0292061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GB"/>
          </a:p>
        </p:txBody>
      </p:sp>
      <p:sp>
        <p:nvSpPr>
          <p:cNvPr id="3" name="Date Placeholder 2"/>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729564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0931325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42451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AAD172D-5449-2648-A82C-54C22211438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5612281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5927721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Date Placeholder 3"/>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801631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Date Placeholder 3"/>
          <p:cNvSpPr>
            <a:spLocks noGrp="1"/>
          </p:cNvSpPr>
          <p:nvPr>
            <p:ph type="dt" sz="half" idx="10"/>
          </p:nvPr>
        </p:nvSpPr>
        <p:spPr/>
        <p:txBody>
          <a:body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5891976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7"/>
            <a:ext cx="7313612" cy="606425"/>
          </a:xfrm>
        </p:spPr>
        <p:txBody>
          <a:bodyPr/>
          <a:lstStyle/>
          <a:p>
            <a:r>
              <a:rPr lang="nl-NL" smtClean="0"/>
              <a:t>Click to edit Master title style</a:t>
            </a:r>
            <a:endParaRPr lang="en-US"/>
          </a:p>
        </p:txBody>
      </p:sp>
      <p:sp>
        <p:nvSpPr>
          <p:cNvPr id="3" name="Table Placeholder 2"/>
          <p:cNvSpPr>
            <a:spLocks noGrp="1"/>
          </p:cNvSpPr>
          <p:nvPr>
            <p:ph type="tbl" idx="1"/>
          </p:nvPr>
        </p:nvSpPr>
        <p:spPr>
          <a:xfrm>
            <a:off x="539751" y="1268413"/>
            <a:ext cx="8143875" cy="4673600"/>
          </a:xfrm>
        </p:spPr>
        <p:txBody>
          <a:bodyPr/>
          <a:lstStyle/>
          <a:p>
            <a:pPr lvl="0"/>
            <a:endParaRPr lang="en-US" noProof="0"/>
          </a:p>
        </p:txBody>
      </p:sp>
      <p:sp>
        <p:nvSpPr>
          <p:cNvPr id="4" name="Footer Placeholder 3"/>
          <p:cNvSpPr>
            <a:spLocks noGrp="1"/>
          </p:cNvSpPr>
          <p:nvPr>
            <p:ph type="ftr" sz="quarter" idx="10"/>
          </p:nvPr>
        </p:nvSpPr>
        <p:spPr>
          <a:xfrm>
            <a:off x="2268538" y="6248400"/>
            <a:ext cx="4751387" cy="457200"/>
          </a:xfrm>
        </p:spPr>
        <p:txBody>
          <a:bodyPr/>
          <a:lstStyle>
            <a:lvl1pPr>
              <a:defRPr>
                <a:solidFill>
                  <a:srgbClr val="000000"/>
                </a:solidFill>
              </a:defRPr>
            </a:lvl1pPr>
          </a:lstStyle>
          <a:p>
            <a:pPr>
              <a:defRPr/>
            </a:pPr>
            <a:endParaRPr lang="en-US">
              <a:latin typeface="Calibri"/>
            </a:endParaRPr>
          </a:p>
        </p:txBody>
      </p:sp>
      <p:sp>
        <p:nvSpPr>
          <p:cNvPr id="5" name="Slide Number Placeholder 4"/>
          <p:cNvSpPr>
            <a:spLocks noGrp="1"/>
          </p:cNvSpPr>
          <p:nvPr>
            <p:ph type="sldNum" sz="quarter" idx="11"/>
          </p:nvPr>
        </p:nvSpPr>
        <p:spPr>
          <a:xfrm>
            <a:off x="7524750" y="6248400"/>
            <a:ext cx="1162050" cy="457200"/>
          </a:xfrm>
          <a:prstGeom prst="rect">
            <a:avLst/>
          </a:prstGeom>
        </p:spPr>
        <p:txBody>
          <a:bodyPr/>
          <a:lstStyle>
            <a:lvl1pPr>
              <a:defRPr>
                <a:solidFill>
                  <a:srgbClr val="000000"/>
                </a:solidFill>
              </a:defRPr>
            </a:lvl1pPr>
          </a:lstStyle>
          <a:p>
            <a:fld id="{2E58D428-EB32-944C-BEE2-87C0707A22D1}" type="slidenum">
              <a:rPr lang="en-US">
                <a:latin typeface="Calibri"/>
              </a:rPr>
              <a:pPr/>
              <a:t>‹#›</a:t>
            </a:fld>
            <a:endParaRPr lang="en-US">
              <a:latin typeface="Calibri"/>
            </a:endParaRPr>
          </a:p>
        </p:txBody>
      </p:sp>
    </p:spTree>
    <p:extLst>
      <p:ext uri="{BB962C8B-B14F-4D97-AF65-F5344CB8AC3E}">
        <p14:creationId xmlns:p14="http://schemas.microsoft.com/office/powerpoint/2010/main" val="1836222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5EB811-B70B-BB48-A0F4-822026C73FE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95132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2492377"/>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843380-7DC1-F248-8A26-47D807ADC15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6711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4A36D9E-D646-9042-B19D-DC78E291FBA3}"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55238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3DCF20-0DE9-D740-908C-EFAF5C1C3EEC}"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32233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ADFEE74-46A4-ED4A-9EC9-BBBEE403FE2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3641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B982976-AC30-D549-B4F3-3D7982EA5AC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509392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25A1FF4-0B46-494C-A988-974B12116D13}"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022185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7"/>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ＭＳ Ｐゴシック" charset="0"/>
                <a:cs typeface="+mn-cs"/>
              </a:defRPr>
            </a:lvl1pPr>
          </a:lstStyle>
          <a:p>
            <a:pPr defTabSz="914400"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defRPr>
            </a:lvl1pPr>
          </a:lstStyle>
          <a:p>
            <a:pPr defTabSz="914400" fontAlgn="base">
              <a:spcBef>
                <a:spcPct val="0"/>
              </a:spcBef>
              <a:spcAft>
                <a:spcPct val="0"/>
              </a:spcAft>
              <a:defRPr/>
            </a:pPr>
            <a:fld id="{A805EEB3-4D14-7B4C-981F-5B84EF0D33F5}" type="slidenum">
              <a:rPr lang="en-GB">
                <a:solidFill>
                  <a:srgbClr val="000000"/>
                </a:solidFill>
                <a:ea typeface="ＭＳ Ｐゴシック" charset="0"/>
                <a:cs typeface="ＭＳ Ｐゴシック" charset="0"/>
              </a:rPr>
              <a:pPr defTabSz="914400" fontAlgn="base">
                <a:spcBef>
                  <a:spcPct val="0"/>
                </a:spcBef>
                <a:spcAft>
                  <a:spcPct val="0"/>
                </a:spcAft>
                <a:defRPr/>
              </a:pPr>
              <a:t>‹#›</a:t>
            </a:fld>
            <a:endParaRPr lang="en-GB">
              <a:solidFill>
                <a:srgbClr val="000000"/>
              </a:solidFill>
              <a:ea typeface="ＭＳ Ｐゴシック" charset="0"/>
              <a:cs typeface="ＭＳ Ｐゴシック" charset="0"/>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Verdana"/>
              <a:ea typeface="ＭＳ Ｐゴシック"/>
            </a:endParaRPr>
          </a:p>
        </p:txBody>
      </p:sp>
      <p:sp>
        <p:nvSpPr>
          <p:cNvPr id="7" name="Rectangle 6"/>
          <p:cNvSpPr>
            <a:spLocks noChangeArrowheads="1"/>
          </p:cNvSpPr>
          <p:nvPr/>
        </p:nvSpPr>
        <p:spPr bwMode="auto">
          <a:xfrm>
            <a:off x="4262439" y="6659565"/>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a:defRPr/>
            </a:pPr>
            <a:endParaRPr lang="en-US">
              <a:solidFill>
                <a:srgbClr val="FFFFFF"/>
              </a:solidFill>
              <a:latin typeface="Verdana"/>
              <a:ea typeface="ＭＳ Ｐゴシック"/>
              <a:cs typeface="ＭＳ Ｐゴシック" charset="0"/>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9" y="258765"/>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9422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2C166-3ABA-7B46-A2EE-2E6518B0A770}" type="datetimeFigureOut">
              <a:rPr lang="en-US" smtClean="0">
                <a:solidFill>
                  <a:prstClr val="black">
                    <a:tint val="75000"/>
                  </a:prstClr>
                </a:solidFill>
                <a:latin typeface="Calibri"/>
              </a:rPr>
              <a:pPr/>
              <a:t>5/20/2015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9965E-8830-9348-931B-4A9B318DAAF1}"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961657088"/>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071414" y="4663148"/>
            <a:ext cx="7088187"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1"/>
              </a:buClr>
              <a:buFontTx/>
              <a:buNone/>
              <a:defRPr sz="3000" b="1" i="0">
                <a:solidFill>
                  <a:schemeClr val="bg1"/>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algn="ctr" eaLnBrk="1" hangingPunct="1">
              <a:defRPr/>
            </a:pPr>
            <a:r>
              <a:rPr lang="fr-BE" dirty="0"/>
              <a:t>Module </a:t>
            </a:r>
            <a:r>
              <a:rPr lang="fr-BE" dirty="0" smtClean="0"/>
              <a:t>7: </a:t>
            </a:r>
            <a:r>
              <a:rPr lang="fr-BE" dirty="0"/>
              <a:t>	</a:t>
            </a:r>
          </a:p>
          <a:p>
            <a:pPr algn="ctr" eaLnBrk="1" hangingPunct="1">
              <a:defRPr/>
            </a:pPr>
            <a:r>
              <a:rPr lang="fr-BE" dirty="0"/>
              <a:t>Be Contextually Relevant - </a:t>
            </a:r>
          </a:p>
          <a:p>
            <a:pPr algn="ctr" eaLnBrk="1" hangingPunct="1">
              <a:defRPr/>
            </a:pPr>
            <a:r>
              <a:rPr lang="fr-BE" dirty="0"/>
              <a:t>Harmonized Support</a:t>
            </a:r>
          </a:p>
          <a:p>
            <a:pPr algn="ctr"/>
            <a:endParaRPr lang="en-US" dirty="0">
              <a:latin typeface="Verdana" charset="0"/>
              <a:ea typeface="ＭＳ Ｐゴシック" charset="0"/>
            </a:endParaRPr>
          </a:p>
        </p:txBody>
      </p:sp>
      <p:sp>
        <p:nvSpPr>
          <p:cNvPr id="5" name="Rectangle 2"/>
          <p:cNvSpPr>
            <a:spLocks noGrp="1" noChangeArrowheads="1"/>
          </p:cNvSpPr>
          <p:nvPr>
            <p:ph type="ctrTitle"/>
          </p:nvPr>
        </p:nvSpPr>
        <p:spPr>
          <a:xfrm>
            <a:off x="1403350" y="2164915"/>
            <a:ext cx="6172200" cy="790575"/>
          </a:xfrm>
        </p:spPr>
        <p:txBody>
          <a:bodyPr/>
          <a:lstStyle/>
          <a:p>
            <a:pPr marL="0" indent="1588" algn="ctr" eaLnBrk="1" hangingPunct="1"/>
            <a:r>
              <a:rPr lang="fr-BE" sz="3200" dirty="0" smtClean="0">
                <a:latin typeface="Verdana" charset="0"/>
                <a:ea typeface="ＭＳ Ｐゴシック" charset="0"/>
              </a:rPr>
              <a:t>Supporting change through </a:t>
            </a:r>
            <a:br>
              <a:rPr lang="fr-BE" sz="3200" dirty="0" smtClean="0">
                <a:latin typeface="Verdana" charset="0"/>
                <a:ea typeface="ＭＳ Ｐゴシック" charset="0"/>
              </a:rPr>
            </a:br>
            <a:r>
              <a:rPr lang="fr-BE" sz="3200" dirty="0" smtClean="0">
                <a:latin typeface="Verdana" charset="0"/>
                <a:ea typeface="ＭＳ Ｐゴシック" charset="0"/>
              </a:rPr>
              <a:t>Capacity Development</a:t>
            </a:r>
            <a:endParaRPr lang="en-GB" sz="3600" dirty="0">
              <a:latin typeface="Verdana" charset="0"/>
              <a:ea typeface="ＭＳ Ｐゴシック" charset="0"/>
            </a:endParaRPr>
          </a:p>
        </p:txBody>
      </p:sp>
    </p:spTree>
    <p:extLst>
      <p:ext uri="{BB962C8B-B14F-4D97-AF65-F5344CB8AC3E}">
        <p14:creationId xmlns:p14="http://schemas.microsoft.com/office/powerpoint/2010/main" val="14597701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288" y="1412875"/>
            <a:ext cx="8229600" cy="936625"/>
          </a:xfrm>
        </p:spPr>
        <p:txBody>
          <a:bodyPr/>
          <a:lstStyle/>
          <a:p>
            <a:pPr algn="ctr"/>
            <a:r>
              <a:rPr lang="en-GB" sz="2700" b="0">
                <a:latin typeface="Verdana" charset="0"/>
                <a:ea typeface="ＭＳ Ｐゴシック" charset="0"/>
              </a:rPr>
              <a:t>CD Quality grid requirement:</a:t>
            </a:r>
            <a:br>
              <a:rPr lang="en-GB" sz="2700" b="0">
                <a:latin typeface="Verdana" charset="0"/>
                <a:ea typeface="ＭＳ Ｐゴシック" charset="0"/>
              </a:rPr>
            </a:br>
            <a:r>
              <a:rPr lang="en-GB" sz="2400" i="1">
                <a:latin typeface="Verdana" charset="0"/>
                <a:ea typeface="ＭＳ Ｐゴシック" charset="0"/>
              </a:rPr>
              <a:t>4. Harmonized support </a:t>
            </a:r>
            <a:r>
              <a:rPr lang="en-GB" sz="2400">
                <a:latin typeface="Verdana" charset="0"/>
                <a:ea typeface="ＭＳ Ｐゴシック" charset="0"/>
              </a:rPr>
              <a:t/>
            </a:r>
            <a:br>
              <a:rPr lang="en-GB" sz="2400">
                <a:latin typeface="Verdana" charset="0"/>
                <a:ea typeface="ＭＳ Ｐゴシック" charset="0"/>
              </a:rPr>
            </a:br>
            <a:endParaRPr lang="en-GB" sz="2400">
              <a:latin typeface="Verdana" charset="0"/>
              <a:ea typeface="ＭＳ Ｐゴシック" charset="0"/>
            </a:endParaRPr>
          </a:p>
        </p:txBody>
      </p:sp>
      <p:graphicFrame>
        <p:nvGraphicFramePr>
          <p:cNvPr id="4" name="Content Placeholder 3"/>
          <p:cNvGraphicFramePr>
            <a:graphicFrameLocks noGrp="1"/>
          </p:cNvGraphicFramePr>
          <p:nvPr>
            <p:ph idx="1"/>
          </p:nvPr>
        </p:nvGraphicFramePr>
        <p:xfrm>
          <a:off x="457200" y="2605088"/>
          <a:ext cx="8229600" cy="3848100"/>
        </p:xfrm>
        <a:graphic>
          <a:graphicData uri="http://schemas.openxmlformats.org/drawingml/2006/table">
            <a:tbl>
              <a:tblPr/>
              <a:tblGrid>
                <a:gridCol w="8229600"/>
              </a:tblGrid>
              <a:tr h="175895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a:ln>
                            <a:noFill/>
                          </a:ln>
                          <a:solidFill>
                            <a:srgbClr val="0F5494"/>
                          </a:solidFill>
                          <a:effectLst/>
                          <a:latin typeface="Verdana" charset="0"/>
                          <a:ea typeface="ＭＳ Ｐゴシック" charset="0"/>
                          <a:cs typeface="ＭＳ Ｐゴシック" charset="0"/>
                        </a:rPr>
                        <a:t>4.1 Has TC support from other donors in the sector been screened to ensure </a:t>
                      </a:r>
                      <a:r>
                        <a:rPr kumimoji="0" lang="en-GB" sz="2000" b="0" i="0" u="none" strike="noStrike" cap="none" normalizeH="0" baseline="0">
                          <a:ln>
                            <a:noFill/>
                          </a:ln>
                          <a:solidFill>
                            <a:srgbClr val="C00000"/>
                          </a:solidFill>
                          <a:effectLst/>
                          <a:latin typeface="Verdana" charset="0"/>
                          <a:ea typeface="ＭＳ Ｐゴシック" charset="0"/>
                          <a:cs typeface="ＭＳ Ｐゴシック" charset="0"/>
                        </a:rPr>
                        <a:t>complementarity</a:t>
                      </a:r>
                      <a:r>
                        <a:rPr kumimoji="0" lang="en-GB" sz="2000" b="0" i="0" u="none" strike="noStrike" cap="none" normalizeH="0" baseline="0">
                          <a:ln>
                            <a:noFill/>
                          </a:ln>
                          <a:solidFill>
                            <a:srgbClr val="0F5494"/>
                          </a:solidFill>
                          <a:effectLst/>
                          <a:latin typeface="Verdana" charset="0"/>
                          <a:ea typeface="ＭＳ Ｐゴシック" charset="0"/>
                          <a:cs typeface="ＭＳ Ｐゴシック" charset="0"/>
                        </a:rPr>
                        <a:t> with that proposed by the EU? Have other main donors been consulted on the proposed TC support and have they endorsed the proposal?</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rgbClr val="0F5494"/>
                        </a:solidFill>
                        <a:effectLst/>
                        <a:latin typeface="Verdana" charset="0"/>
                        <a:ea typeface="ＭＳ Ｐゴシック" charset="0"/>
                        <a:cs typeface="ＭＳ Ｐゴシック" charset="0"/>
                      </a:endParaRP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9ED3D7"/>
                    </a:solidFill>
                  </a:tcPr>
                </a:tc>
              </a:tr>
              <a:tr h="208915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a:ln>
                            <a:noFill/>
                          </a:ln>
                          <a:solidFill>
                            <a:srgbClr val="0F5494"/>
                          </a:solidFill>
                          <a:effectLst/>
                          <a:latin typeface="Verdana" charset="0"/>
                          <a:ea typeface="ＭＳ Ｐゴシック" charset="0"/>
                          <a:cs typeface="ＭＳ Ｐゴシック" charset="0"/>
                        </a:rPr>
                        <a:t>4.2 Which </a:t>
                      </a:r>
                      <a:r>
                        <a:rPr kumimoji="0" lang="en-GB" sz="2000" b="0" i="0" u="none" strike="noStrike" cap="none" normalizeH="0" baseline="0">
                          <a:ln>
                            <a:noFill/>
                          </a:ln>
                          <a:solidFill>
                            <a:srgbClr val="C00000"/>
                          </a:solidFill>
                          <a:effectLst/>
                          <a:latin typeface="Verdana" charset="0"/>
                          <a:ea typeface="ＭＳ Ｐゴシック" charset="0"/>
                          <a:cs typeface="ＭＳ Ｐゴシック" charset="0"/>
                        </a:rPr>
                        <a:t>synergies and harmonisation options </a:t>
                      </a:r>
                      <a:r>
                        <a:rPr kumimoji="0" lang="en-GB" sz="2000" b="0" i="0" u="none" strike="noStrike" cap="none" normalizeH="0" baseline="0">
                          <a:ln>
                            <a:noFill/>
                          </a:ln>
                          <a:solidFill>
                            <a:srgbClr val="0F5494"/>
                          </a:solidFill>
                          <a:effectLst/>
                          <a:latin typeface="Verdana" charset="0"/>
                          <a:ea typeface="ＭＳ Ｐゴシック" charset="0"/>
                          <a:cs typeface="ＭＳ Ｐゴシック" charset="0"/>
                        </a:rPr>
                        <a:t>have been explored with country partners and other donors? If no harmonisation is possible at this stage, which steps will be taken to ensure that the TC support from the EU will be harmonised with other donors</a:t>
                      </a:r>
                      <a:r>
                        <a:rPr kumimoji="0" lang="ja-JP" altLang="en-GB" sz="2000" b="0" i="0" u="none" strike="noStrike" cap="none" normalizeH="0" baseline="0">
                          <a:ln>
                            <a:noFill/>
                          </a:ln>
                          <a:solidFill>
                            <a:srgbClr val="0F5494"/>
                          </a:solidFill>
                          <a:effectLst/>
                          <a:latin typeface="Verdana" charset="0"/>
                          <a:ea typeface="ＭＳ Ｐゴシック" charset="0"/>
                          <a:cs typeface="ＭＳ Ｐゴシック" charset="0"/>
                        </a:rPr>
                        <a:t>’</a:t>
                      </a:r>
                      <a:r>
                        <a:rPr kumimoji="0" lang="en-GB" sz="2000" b="0" i="0" u="none" strike="noStrike" cap="none" normalizeH="0" baseline="0">
                          <a:ln>
                            <a:noFill/>
                          </a:ln>
                          <a:solidFill>
                            <a:srgbClr val="0F5494"/>
                          </a:solidFill>
                          <a:effectLst/>
                          <a:latin typeface="Verdana" charset="0"/>
                          <a:ea typeface="ＭＳ Ｐゴシック" charset="0"/>
                          <a:cs typeface="ＭＳ Ｐゴシック" charset="0"/>
                        </a:rPr>
                        <a:t> interventions in the future? </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9ED3D7"/>
                    </a:solidFill>
                  </a:tcPr>
                </a:tc>
              </a:tr>
            </a:tbl>
          </a:graphicData>
        </a:graphic>
      </p:graphicFrame>
    </p:spTree>
    <p:extLst>
      <p:ext uri="{BB962C8B-B14F-4D97-AF65-F5344CB8AC3E}">
        <p14:creationId xmlns:p14="http://schemas.microsoft.com/office/powerpoint/2010/main" val="3817072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81000" y="1143000"/>
            <a:ext cx="8229600" cy="641350"/>
          </a:xfrm>
        </p:spPr>
        <p:txBody>
          <a:bodyPr/>
          <a:lstStyle/>
          <a:p>
            <a:r>
              <a:rPr lang="en-US" i="1">
                <a:latin typeface="Verdana" charset="0"/>
                <a:ea typeface="ＭＳ Ｐゴシック" charset="0"/>
              </a:rPr>
              <a:t>Basics</a:t>
            </a:r>
          </a:p>
        </p:txBody>
      </p:sp>
      <p:sp>
        <p:nvSpPr>
          <p:cNvPr id="18435" name="Content Placeholder 2"/>
          <p:cNvSpPr>
            <a:spLocks noGrp="1"/>
          </p:cNvSpPr>
          <p:nvPr>
            <p:ph idx="1"/>
          </p:nvPr>
        </p:nvSpPr>
        <p:spPr>
          <a:xfrm>
            <a:off x="457200" y="1828800"/>
            <a:ext cx="8229600" cy="4648200"/>
          </a:xfrm>
        </p:spPr>
        <p:txBody>
          <a:bodyPr/>
          <a:lstStyle/>
          <a:p>
            <a:pPr lvl="1"/>
            <a:r>
              <a:rPr lang="en-US" sz="1800" b="0" dirty="0">
                <a:latin typeface="Verdana" charset="0"/>
                <a:ea typeface="ＭＳ Ｐゴシック" charset="0"/>
              </a:rPr>
              <a:t>Issue of coordinated CD support singled out as a particular concern in Paris </a:t>
            </a:r>
            <a:r>
              <a:rPr lang="en-US" sz="1800" b="0" dirty="0" smtClean="0">
                <a:latin typeface="Verdana" charset="0"/>
                <a:ea typeface="ＭＳ Ｐゴシック" charset="0"/>
              </a:rPr>
              <a:t>Declaration and </a:t>
            </a:r>
            <a:r>
              <a:rPr lang="en-US" sz="1800" b="0" dirty="0" err="1" smtClean="0">
                <a:latin typeface="Verdana" charset="0"/>
                <a:ea typeface="ＭＳ Ｐゴシック" charset="0"/>
              </a:rPr>
              <a:t>Busan</a:t>
            </a:r>
            <a:r>
              <a:rPr lang="en-US" sz="1800" b="0" dirty="0" smtClean="0">
                <a:latin typeface="Verdana" charset="0"/>
                <a:ea typeface="ＭＳ Ｐゴシック" charset="0"/>
              </a:rPr>
              <a:t>, </a:t>
            </a:r>
            <a:r>
              <a:rPr lang="en-US" sz="1800" b="0" dirty="0">
                <a:latin typeface="Verdana" charset="0"/>
                <a:ea typeface="ＭＳ Ｐゴシック" charset="0"/>
              </a:rPr>
              <a:t>for which a separate indicator was produced (indicator 4).</a:t>
            </a:r>
          </a:p>
          <a:p>
            <a:pPr lvl="1">
              <a:buFontTx/>
              <a:buNone/>
            </a:pPr>
            <a:endParaRPr lang="en-US" sz="1000" b="0" dirty="0">
              <a:latin typeface="Verdana" charset="0"/>
              <a:ea typeface="ＭＳ Ｐゴシック" charset="0"/>
            </a:endParaRPr>
          </a:p>
          <a:p>
            <a:pPr lvl="1"/>
            <a:r>
              <a:rPr lang="en-US" sz="1800" b="0" dirty="0">
                <a:latin typeface="Verdana" charset="0"/>
                <a:ea typeface="ＭＳ Ｐゴシック" charset="0"/>
              </a:rPr>
              <a:t>Although considerable progress reported, compliance was </a:t>
            </a:r>
            <a:r>
              <a:rPr lang="en-US" sz="1800" b="0" dirty="0" smtClean="0">
                <a:latin typeface="Verdana" charset="0"/>
                <a:ea typeface="ＭＳ Ｐゴシック" charset="0"/>
              </a:rPr>
              <a:t>not easily </a:t>
            </a:r>
            <a:r>
              <a:rPr lang="en-US" sz="1800" b="0" dirty="0">
                <a:latin typeface="Verdana" charset="0"/>
                <a:ea typeface="ＭＳ Ｐゴシック" charset="0"/>
              </a:rPr>
              <a:t>achieved. In practice, fragmented support is still a concern</a:t>
            </a:r>
          </a:p>
          <a:p>
            <a:pPr lvl="1"/>
            <a:endParaRPr lang="en-US" sz="1000" b="0" dirty="0">
              <a:latin typeface="Verdana" charset="0"/>
              <a:ea typeface="ＭＳ Ｐゴシック" charset="0"/>
            </a:endParaRPr>
          </a:p>
          <a:p>
            <a:pPr lvl="1"/>
            <a:r>
              <a:rPr lang="en-US" sz="1800" b="0" dirty="0" err="1">
                <a:latin typeface="Verdana" charset="0"/>
                <a:ea typeface="ＭＳ Ｐゴシック" charset="0"/>
              </a:rPr>
              <a:t>Harmonisation</a:t>
            </a:r>
            <a:r>
              <a:rPr lang="en-US" sz="1800" b="0" dirty="0">
                <a:latin typeface="Verdana" charset="0"/>
                <a:ea typeface="ＭＳ Ｐゴシック" charset="0"/>
              </a:rPr>
              <a:t> is a cross-cutting issue that needs consideration throughout the cycle of operations and has relevance across the </a:t>
            </a:r>
            <a:r>
              <a:rPr lang="en-US" sz="1800" b="0" dirty="0" smtClean="0">
                <a:latin typeface="Verdana" charset="0"/>
                <a:ea typeface="ＭＳ Ｐゴシック" charset="0"/>
              </a:rPr>
              <a:t>Quality Criteria</a:t>
            </a:r>
            <a:r>
              <a:rPr lang="en-US" sz="1800" b="0" dirty="0">
                <a:latin typeface="Verdana" charset="0"/>
                <a:ea typeface="ＭＳ Ｐゴシック" charset="0"/>
              </a:rPr>
              <a:t>. </a:t>
            </a:r>
          </a:p>
          <a:p>
            <a:pPr lvl="1"/>
            <a:endParaRPr lang="en-US" sz="1000" b="0" dirty="0">
              <a:latin typeface="Verdana" charset="0"/>
              <a:ea typeface="ＭＳ Ｐゴシック" charset="0"/>
            </a:endParaRPr>
          </a:p>
          <a:p>
            <a:pPr lvl="1"/>
            <a:r>
              <a:rPr lang="en-US" sz="1800" b="0" dirty="0">
                <a:latin typeface="Verdana" charset="0"/>
                <a:ea typeface="ＭＳ Ｐゴシック" charset="0"/>
              </a:rPr>
              <a:t>Link to principles of ownership and alignment: </a:t>
            </a:r>
          </a:p>
          <a:p>
            <a:pPr lvl="2">
              <a:buFontTx/>
              <a:buChar char="•"/>
            </a:pPr>
            <a:r>
              <a:rPr lang="en-US" sz="1800" dirty="0">
                <a:latin typeface="Verdana" charset="0"/>
                <a:ea typeface="ＭＳ Ｐゴシック" charset="0"/>
              </a:rPr>
              <a:t>partners exercise leadership of their CD</a:t>
            </a:r>
          </a:p>
          <a:p>
            <a:pPr lvl="2">
              <a:buFontTx/>
              <a:buChar char="•"/>
            </a:pPr>
            <a:r>
              <a:rPr lang="en-US" sz="1800" dirty="0">
                <a:latin typeface="Verdana" charset="0"/>
                <a:ea typeface="ＭＳ Ｐゴシック" charset="0"/>
              </a:rPr>
              <a:t>DP support aligns with country CD at org/ sector level.</a:t>
            </a:r>
          </a:p>
        </p:txBody>
      </p:sp>
    </p:spTree>
    <p:extLst>
      <p:ext uri="{BB962C8B-B14F-4D97-AF65-F5344CB8AC3E}">
        <p14:creationId xmlns:p14="http://schemas.microsoft.com/office/powerpoint/2010/main" val="6222110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a:xfrm>
            <a:off x="85725" y="293503"/>
            <a:ext cx="8839200" cy="936625"/>
          </a:xfrm>
        </p:spPr>
        <p:txBody>
          <a:bodyPr>
            <a:normAutofit/>
          </a:bodyPr>
          <a:lstStyle/>
          <a:p>
            <a:pPr algn="ctr"/>
            <a:r>
              <a:rPr lang="en-GB" sz="2800" dirty="0">
                <a:solidFill>
                  <a:srgbClr val="3366FF"/>
                </a:solidFill>
                <a:latin typeface="Verdana" charset="0"/>
              </a:rPr>
              <a:t>Recurrent Dialogues for Capacity Development</a:t>
            </a:r>
          </a:p>
        </p:txBody>
      </p:sp>
      <p:grpSp>
        <p:nvGrpSpPr>
          <p:cNvPr id="6" name="Group 5"/>
          <p:cNvGrpSpPr/>
          <p:nvPr/>
        </p:nvGrpSpPr>
        <p:grpSpPr>
          <a:xfrm>
            <a:off x="209629" y="1320779"/>
            <a:ext cx="8986372" cy="4892717"/>
            <a:chOff x="194141" y="1320779"/>
            <a:chExt cx="8986372" cy="4892717"/>
          </a:xfrm>
        </p:grpSpPr>
        <p:sp>
          <p:nvSpPr>
            <p:cNvPr id="4099" name="Rectángulo redondeado 2"/>
            <p:cNvSpPr>
              <a:spLocks noChangeArrowheads="1"/>
            </p:cNvSpPr>
            <p:nvPr/>
          </p:nvSpPr>
          <p:spPr bwMode="auto">
            <a:xfrm>
              <a:off x="194141" y="1320779"/>
              <a:ext cx="8785225" cy="4892717"/>
            </a:xfrm>
            <a:prstGeom prst="roundRect">
              <a:avLst>
                <a:gd name="adj" fmla="val 16667"/>
              </a:avLst>
            </a:prstGeom>
            <a:solidFill>
              <a:srgbClr val="FFFFFF">
                <a:alpha val="47842"/>
              </a:srgbClr>
            </a:solidFill>
            <a:ln w="19050">
              <a:solidFill>
                <a:srgbClr val="800000"/>
              </a:solidFill>
              <a:round/>
              <a:headEnd/>
              <a:tailEnd/>
            </a:ln>
          </p:spPr>
          <p:txBody>
            <a:bodyPr anchor="ctr"/>
            <a:lstStyle/>
            <a:p>
              <a:pPr marL="3175"/>
              <a:endParaRPr lang="en-US">
                <a:solidFill>
                  <a:prstClr val="black"/>
                </a:solidFill>
                <a:latin typeface="Calibri"/>
              </a:endParaRPr>
            </a:p>
          </p:txBody>
        </p:sp>
        <p:sp>
          <p:nvSpPr>
            <p:cNvPr id="4101" name="CuadroTexto 4"/>
            <p:cNvSpPr txBox="1">
              <a:spLocks noChangeArrowheads="1"/>
            </p:cNvSpPr>
            <p:nvPr/>
          </p:nvSpPr>
          <p:spPr bwMode="auto">
            <a:xfrm>
              <a:off x="7164388" y="2205038"/>
              <a:ext cx="2016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r>
                <a:rPr lang="en-GB" sz="1600" b="1" dirty="0">
                  <a:solidFill>
                    <a:prstClr val="black"/>
                  </a:solidFill>
                </a:rPr>
                <a:t>Partner's Development Framework</a:t>
              </a:r>
            </a:p>
          </p:txBody>
        </p:sp>
        <p:sp>
          <p:nvSpPr>
            <p:cNvPr id="4103" name="CuadroTexto 6"/>
            <p:cNvSpPr txBox="1">
              <a:spLocks noChangeArrowheads="1"/>
            </p:cNvSpPr>
            <p:nvPr/>
          </p:nvSpPr>
          <p:spPr bwMode="auto">
            <a:xfrm>
              <a:off x="7308850" y="3312053"/>
              <a:ext cx="1655763"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buFont typeface="Wingdings" charset="0"/>
                <a:buChar char="§"/>
              </a:pPr>
              <a:r>
                <a:rPr lang="en-GB" sz="1400" dirty="0" smtClean="0">
                  <a:solidFill>
                    <a:srgbClr val="000000"/>
                  </a:solidFill>
                </a:rPr>
                <a:t> Credible </a:t>
              </a:r>
              <a:r>
                <a:rPr lang="en-GB" sz="1400" dirty="0">
                  <a:solidFill>
                    <a:srgbClr val="000000"/>
                  </a:solidFill>
                </a:rPr>
                <a:t>and </a:t>
              </a:r>
              <a:r>
                <a:rPr lang="en-GB" sz="1400" dirty="0" smtClean="0">
                  <a:solidFill>
                    <a:srgbClr val="000000"/>
                  </a:solidFill>
                </a:rPr>
                <a:t>relevant policies</a:t>
              </a:r>
            </a:p>
            <a:p>
              <a:pPr eaLnBrk="1" hangingPunct="1">
                <a:buFont typeface="Wingdings" charset="0"/>
                <a:buChar char="§"/>
              </a:pPr>
              <a:endParaRPr lang="en-GB" sz="1400" dirty="0">
                <a:solidFill>
                  <a:srgbClr val="000000"/>
                </a:solidFill>
              </a:endParaRPr>
            </a:p>
            <a:p>
              <a:pPr eaLnBrk="1" hangingPunct="1">
                <a:buFont typeface="Wingdings" charset="0"/>
                <a:buChar char="§"/>
              </a:pPr>
              <a:r>
                <a:rPr lang="en-GB" sz="1400" dirty="0">
                  <a:solidFill>
                    <a:srgbClr val="000000"/>
                  </a:solidFill>
                </a:rPr>
                <a:t> CD orientation for:</a:t>
              </a:r>
            </a:p>
            <a:p>
              <a:pPr eaLnBrk="1" hangingPunct="1"/>
              <a:r>
                <a:rPr lang="en-GB" sz="1400" dirty="0">
                  <a:solidFill>
                    <a:srgbClr val="000000"/>
                  </a:solidFill>
                </a:rPr>
                <a:t>Government</a:t>
              </a:r>
              <a:r>
                <a:rPr lang="en-GB" sz="400" dirty="0">
                  <a:solidFill>
                    <a:srgbClr val="000000"/>
                  </a:solidFill>
                </a:rPr>
                <a:t> </a:t>
              </a:r>
            </a:p>
            <a:p>
              <a:pPr eaLnBrk="1" hangingPunct="1"/>
              <a:r>
                <a:rPr lang="en-GB" sz="1400" dirty="0">
                  <a:solidFill>
                    <a:srgbClr val="000000"/>
                  </a:solidFill>
                </a:rPr>
                <a:t>Civil </a:t>
              </a:r>
              <a:r>
                <a:rPr lang="en-GB" sz="1400" dirty="0" smtClean="0">
                  <a:solidFill>
                    <a:srgbClr val="000000"/>
                  </a:solidFill>
                </a:rPr>
                <a:t>society </a:t>
              </a:r>
              <a:r>
                <a:rPr lang="en-GB" sz="1400" dirty="0">
                  <a:solidFill>
                    <a:srgbClr val="000000"/>
                  </a:solidFill>
                </a:rPr>
                <a:t>L</a:t>
              </a:r>
              <a:r>
                <a:rPr lang="en-GB" sz="1400" dirty="0" smtClean="0">
                  <a:solidFill>
                    <a:srgbClr val="000000"/>
                  </a:solidFill>
                </a:rPr>
                <a:t>ocal </a:t>
              </a:r>
              <a:r>
                <a:rPr lang="en-GB" sz="1400" dirty="0">
                  <a:solidFill>
                    <a:srgbClr val="000000"/>
                  </a:solidFill>
                </a:rPr>
                <a:t>authorities</a:t>
              </a:r>
            </a:p>
          </p:txBody>
        </p:sp>
      </p:grpSp>
      <p:grpSp>
        <p:nvGrpSpPr>
          <p:cNvPr id="5" name="Group 4"/>
          <p:cNvGrpSpPr/>
          <p:nvPr/>
        </p:nvGrpSpPr>
        <p:grpSpPr>
          <a:xfrm>
            <a:off x="178653" y="1796285"/>
            <a:ext cx="7190562" cy="3960813"/>
            <a:chOff x="116701" y="1796285"/>
            <a:chExt cx="7190562" cy="3960813"/>
          </a:xfrm>
        </p:grpSpPr>
        <p:sp>
          <p:nvSpPr>
            <p:cNvPr id="4100" name="Rectángulo redondeado 3"/>
            <p:cNvSpPr>
              <a:spLocks noChangeArrowheads="1"/>
            </p:cNvSpPr>
            <p:nvPr/>
          </p:nvSpPr>
          <p:spPr bwMode="auto">
            <a:xfrm>
              <a:off x="116701" y="1796285"/>
              <a:ext cx="7078663" cy="3960813"/>
            </a:xfrm>
            <a:prstGeom prst="roundRect">
              <a:avLst>
                <a:gd name="adj" fmla="val 16667"/>
              </a:avLst>
            </a:prstGeom>
            <a:solidFill>
              <a:schemeClr val="bg1"/>
            </a:solidFill>
            <a:ln w="9525">
              <a:solidFill>
                <a:schemeClr val="accent2"/>
              </a:solidFill>
              <a:round/>
              <a:headEnd/>
              <a:tailEnd/>
            </a:ln>
          </p:spPr>
          <p:txBody>
            <a:bodyPr anchor="ctr"/>
            <a:lstStyle/>
            <a:p>
              <a:pPr marL="3175"/>
              <a:endParaRPr lang="en-US">
                <a:solidFill>
                  <a:prstClr val="black"/>
                </a:solidFill>
                <a:latin typeface="Calibri"/>
              </a:endParaRPr>
            </a:p>
          </p:txBody>
        </p:sp>
        <p:sp>
          <p:nvSpPr>
            <p:cNvPr id="4102" name="CuadroTexto 5"/>
            <p:cNvSpPr txBox="1">
              <a:spLocks noChangeArrowheads="1"/>
            </p:cNvSpPr>
            <p:nvPr/>
          </p:nvSpPr>
          <p:spPr bwMode="auto">
            <a:xfrm>
              <a:off x="5029706" y="2265363"/>
              <a:ext cx="202565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eaLnBrk="1" hangingPunct="1"/>
              <a:r>
                <a:rPr lang="en-GB" sz="1600" b="1" dirty="0">
                  <a:solidFill>
                    <a:prstClr val="black"/>
                  </a:solidFill>
                </a:rPr>
                <a:t>Partner's Aid Architecture</a:t>
              </a:r>
            </a:p>
          </p:txBody>
        </p:sp>
        <p:sp>
          <p:nvSpPr>
            <p:cNvPr id="8" name="CuadroTexto 7"/>
            <p:cNvSpPr txBox="1"/>
            <p:nvPr/>
          </p:nvSpPr>
          <p:spPr>
            <a:xfrm>
              <a:off x="5435600" y="2762250"/>
              <a:ext cx="1871663" cy="2431435"/>
            </a:xfrm>
            <a:prstGeom prst="rect">
              <a:avLst/>
            </a:prstGeom>
            <a:noFill/>
          </p:spPr>
          <p:txBody>
            <a:bodyPr>
              <a:spAutoFit/>
            </a:bodyPr>
            <a:lstStyle/>
            <a:p>
              <a:pPr>
                <a:defRPr/>
              </a:pPr>
              <a:endParaRPr lang="en-GB" sz="400" dirty="0">
                <a:solidFill>
                  <a:srgbClr val="000000"/>
                </a:solidFill>
                <a:latin typeface="Calibri"/>
              </a:endParaRPr>
            </a:p>
            <a:p>
              <a:pPr marL="285750" indent="-285750">
                <a:buFont typeface="Wingdings" charset="2"/>
                <a:buChar char="§"/>
                <a:defRPr/>
              </a:pPr>
              <a:r>
                <a:rPr lang="en-GB" sz="1400" dirty="0">
                  <a:solidFill>
                    <a:srgbClr val="000000"/>
                  </a:solidFill>
                  <a:latin typeface="Calibri"/>
                </a:rPr>
                <a:t>Sector working </a:t>
              </a:r>
              <a:r>
                <a:rPr lang="en-GB" sz="1400" dirty="0" smtClean="0">
                  <a:solidFill>
                    <a:srgbClr val="000000"/>
                  </a:solidFill>
                  <a:latin typeface="Calibri"/>
                </a:rPr>
                <a:t>groups; government</a:t>
              </a:r>
              <a:r>
                <a:rPr lang="en-GB" sz="1400" dirty="0">
                  <a:solidFill>
                    <a:srgbClr val="000000"/>
                  </a:solidFill>
                  <a:latin typeface="Calibri"/>
                </a:rPr>
                <a:t>-</a:t>
              </a:r>
              <a:r>
                <a:rPr lang="en-GB" sz="1400" dirty="0" smtClean="0">
                  <a:solidFill>
                    <a:srgbClr val="000000"/>
                  </a:solidFill>
                  <a:latin typeface="Calibri"/>
                </a:rPr>
                <a:t>led</a:t>
              </a:r>
            </a:p>
            <a:p>
              <a:pPr marL="285750" indent="-285750">
                <a:buFont typeface="Wingdings" charset="2"/>
                <a:buChar char="§"/>
                <a:defRPr/>
              </a:pPr>
              <a:endParaRPr lang="en-GB" sz="1400" dirty="0" smtClean="0">
                <a:solidFill>
                  <a:srgbClr val="000000"/>
                </a:solidFill>
                <a:latin typeface="Calibri"/>
              </a:endParaRPr>
            </a:p>
            <a:p>
              <a:pPr marL="285750" indent="-285750">
                <a:buFont typeface="Wingdings" charset="2"/>
                <a:buChar char="§"/>
                <a:defRPr/>
              </a:pPr>
              <a:endParaRPr lang="en-GB" sz="400" dirty="0">
                <a:solidFill>
                  <a:srgbClr val="000000"/>
                </a:solidFill>
                <a:latin typeface="Calibri"/>
              </a:endParaRPr>
            </a:p>
            <a:p>
              <a:pPr marL="285750" indent="-285750">
                <a:buFont typeface="Wingdings" charset="2"/>
                <a:buChar char="§"/>
                <a:defRPr/>
              </a:pPr>
              <a:r>
                <a:rPr lang="en-GB" sz="1400" dirty="0">
                  <a:solidFill>
                    <a:srgbClr val="000000"/>
                  </a:solidFill>
                  <a:latin typeface="Calibri"/>
                </a:rPr>
                <a:t>Organised </a:t>
              </a:r>
              <a:r>
                <a:rPr lang="en-GB" sz="1400" dirty="0" smtClean="0">
                  <a:solidFill>
                    <a:srgbClr val="000000"/>
                  </a:solidFill>
                  <a:latin typeface="Calibri"/>
                </a:rPr>
                <a:t>donors’ </a:t>
              </a:r>
              <a:r>
                <a:rPr lang="en-GB" sz="1400" dirty="0">
                  <a:solidFill>
                    <a:srgbClr val="000000"/>
                  </a:solidFill>
                  <a:latin typeface="Calibri"/>
                </a:rPr>
                <a:t>group for </a:t>
              </a:r>
              <a:r>
                <a:rPr lang="en-GB" sz="1400" dirty="0" smtClean="0">
                  <a:solidFill>
                    <a:srgbClr val="000000"/>
                  </a:solidFill>
                  <a:latin typeface="Calibri"/>
                </a:rPr>
                <a:t>dialogue</a:t>
              </a:r>
            </a:p>
            <a:p>
              <a:pPr marL="285750" indent="-285750">
                <a:buFont typeface="Wingdings" charset="2"/>
                <a:buChar char="§"/>
                <a:defRPr/>
              </a:pPr>
              <a:endParaRPr lang="en-GB" sz="1400" dirty="0">
                <a:solidFill>
                  <a:srgbClr val="000000"/>
                </a:solidFill>
                <a:latin typeface="Calibri"/>
              </a:endParaRPr>
            </a:p>
            <a:p>
              <a:pPr marL="285750" indent="-285750">
                <a:buFont typeface="Wingdings" charset="2"/>
                <a:buChar char="§"/>
                <a:defRPr/>
              </a:pPr>
              <a:endParaRPr lang="en-GB" sz="400" dirty="0">
                <a:solidFill>
                  <a:srgbClr val="000000"/>
                </a:solidFill>
                <a:latin typeface="Calibri"/>
              </a:endParaRPr>
            </a:p>
            <a:p>
              <a:pPr marL="285750" indent="-285750">
                <a:buFont typeface="Wingdings" charset="2"/>
                <a:buChar char="§"/>
                <a:defRPr/>
              </a:pPr>
              <a:r>
                <a:rPr lang="en-GB" sz="1400" dirty="0">
                  <a:solidFill>
                    <a:srgbClr val="000000"/>
                  </a:solidFill>
                  <a:latin typeface="Calibri"/>
                </a:rPr>
                <a:t>Inclusive of private sector, civil society &amp; local authorities</a:t>
              </a:r>
            </a:p>
          </p:txBody>
        </p:sp>
      </p:grpSp>
      <p:sp>
        <p:nvSpPr>
          <p:cNvPr id="4105" name="Rectángulo redondeado 24"/>
          <p:cNvSpPr>
            <a:spLocks noChangeArrowheads="1"/>
          </p:cNvSpPr>
          <p:nvPr/>
        </p:nvSpPr>
        <p:spPr bwMode="auto">
          <a:xfrm>
            <a:off x="3203575" y="2852738"/>
            <a:ext cx="914400" cy="9144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marL="3175"/>
            <a:endParaRPr lang="en-US">
              <a:solidFill>
                <a:prstClr val="black"/>
              </a:solidFill>
              <a:latin typeface="Calibri"/>
            </a:endParaRPr>
          </a:p>
        </p:txBody>
      </p:sp>
      <p:grpSp>
        <p:nvGrpSpPr>
          <p:cNvPr id="2" name="Group 1"/>
          <p:cNvGrpSpPr/>
          <p:nvPr/>
        </p:nvGrpSpPr>
        <p:grpSpPr>
          <a:xfrm>
            <a:off x="1206113" y="2044753"/>
            <a:ext cx="4318000" cy="3455987"/>
            <a:chOff x="1190625" y="2044753"/>
            <a:chExt cx="4318000" cy="3455987"/>
          </a:xfrm>
        </p:grpSpPr>
        <p:sp>
          <p:nvSpPr>
            <p:cNvPr id="26" name="Rectángulo redondeado 25"/>
            <p:cNvSpPr/>
            <p:nvPr/>
          </p:nvSpPr>
          <p:spPr bwMode="auto">
            <a:xfrm>
              <a:off x="1190625" y="2044753"/>
              <a:ext cx="4244975" cy="3455987"/>
            </a:xfrm>
            <a:prstGeom prst="roundRect">
              <a:avLst/>
            </a:prstGeom>
            <a:gradFill flip="none" rotWithShape="1">
              <a:gsLst>
                <a:gs pos="0">
                  <a:schemeClr val="accent1">
                    <a:lumMod val="90000"/>
                  </a:schemeClr>
                </a:gs>
                <a:gs pos="50000">
                  <a:schemeClr val="accent2"/>
                </a:gs>
              </a:gsLst>
              <a:lin ang="16200000" scaled="0"/>
              <a:tileRect/>
            </a:gradFill>
            <a:ln>
              <a:noFill/>
            </a:ln>
            <a:effectLst/>
            <a:extLst/>
          </p:spPr>
          <p:txBody>
            <a:bodyPr anchor="ctr"/>
            <a:lstStyle/>
            <a:p>
              <a:pPr marL="3175">
                <a:defRPr/>
              </a:pPr>
              <a:endParaRPr lang="en-GB" dirty="0">
                <a:solidFill>
                  <a:prstClr val="black"/>
                </a:solidFill>
                <a:latin typeface="Verdana" pitchFamily="34" charset="0"/>
              </a:endParaRPr>
            </a:p>
          </p:txBody>
        </p:sp>
        <p:sp>
          <p:nvSpPr>
            <p:cNvPr id="4109" name="CuadroTexto 26"/>
            <p:cNvSpPr txBox="1">
              <a:spLocks noChangeArrowheads="1"/>
            </p:cNvSpPr>
            <p:nvPr/>
          </p:nvSpPr>
          <p:spPr bwMode="auto">
            <a:xfrm>
              <a:off x="1423988" y="2449998"/>
              <a:ext cx="15113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r>
                <a:rPr lang="en-GB" sz="1400" dirty="0">
                  <a:solidFill>
                    <a:srgbClr val="FFFFFF"/>
                  </a:solidFill>
                </a:rPr>
                <a:t>Head of Delegation/</a:t>
              </a:r>
              <a:r>
                <a:rPr lang="en-GB" sz="1400" dirty="0" err="1">
                  <a:solidFill>
                    <a:srgbClr val="FFFFFF"/>
                  </a:solidFill>
                </a:rPr>
                <a:t>HoMs</a:t>
              </a:r>
              <a:endParaRPr lang="en-GB" sz="1400" dirty="0">
                <a:solidFill>
                  <a:srgbClr val="FFFFFF"/>
                </a:solidFill>
              </a:endParaRPr>
            </a:p>
          </p:txBody>
        </p:sp>
        <p:sp>
          <p:nvSpPr>
            <p:cNvPr id="4110" name="CuadroTexto 27"/>
            <p:cNvSpPr txBox="1">
              <a:spLocks noChangeArrowheads="1"/>
            </p:cNvSpPr>
            <p:nvPr/>
          </p:nvSpPr>
          <p:spPr bwMode="auto">
            <a:xfrm>
              <a:off x="1190625" y="3554898"/>
              <a:ext cx="13652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r>
                <a:rPr lang="en-GB" sz="1400" dirty="0">
                  <a:solidFill>
                    <a:srgbClr val="FFFFFF"/>
                  </a:solidFill>
                </a:rPr>
                <a:t>Head of Cooperation/Section/</a:t>
              </a:r>
            </a:p>
            <a:p>
              <a:pPr algn="ctr" eaLnBrk="1" hangingPunct="1"/>
              <a:r>
                <a:rPr lang="en-GB" sz="1400" dirty="0" err="1">
                  <a:solidFill>
                    <a:srgbClr val="FFFFFF"/>
                  </a:solidFill>
                </a:rPr>
                <a:t>HoCs</a:t>
              </a:r>
              <a:endParaRPr lang="en-GB" sz="1400" dirty="0">
                <a:solidFill>
                  <a:srgbClr val="FFFFFF"/>
                </a:solidFill>
              </a:endParaRPr>
            </a:p>
          </p:txBody>
        </p:sp>
        <p:sp>
          <p:nvSpPr>
            <p:cNvPr id="4111" name="CuadroTexto 28"/>
            <p:cNvSpPr txBox="1">
              <a:spLocks noChangeArrowheads="1"/>
            </p:cNvSpPr>
            <p:nvPr/>
          </p:nvSpPr>
          <p:spPr bwMode="auto">
            <a:xfrm>
              <a:off x="1666875" y="4767748"/>
              <a:ext cx="1295400"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r>
                <a:rPr lang="en-GB" sz="1400" dirty="0" smtClean="0">
                  <a:solidFill>
                    <a:srgbClr val="FFFFFF"/>
                  </a:solidFill>
                </a:rPr>
                <a:t>Programme </a:t>
              </a:r>
              <a:r>
                <a:rPr lang="en-GB" sz="1400" dirty="0">
                  <a:solidFill>
                    <a:srgbClr val="FFFFFF"/>
                  </a:solidFill>
                </a:rPr>
                <a:t>Manager</a:t>
              </a:r>
            </a:p>
          </p:txBody>
        </p:sp>
        <p:sp>
          <p:nvSpPr>
            <p:cNvPr id="4112" name="CuadroTexto 29"/>
            <p:cNvSpPr txBox="1">
              <a:spLocks noChangeArrowheads="1"/>
            </p:cNvSpPr>
            <p:nvPr/>
          </p:nvSpPr>
          <p:spPr bwMode="auto">
            <a:xfrm>
              <a:off x="3632200" y="2367448"/>
              <a:ext cx="1512888"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endParaRPr lang="en-GB" sz="1400">
                <a:solidFill>
                  <a:srgbClr val="FFFFFF"/>
                </a:solidFill>
              </a:endParaRPr>
            </a:p>
            <a:p>
              <a:pPr algn="ctr" eaLnBrk="1" hangingPunct="1"/>
              <a:r>
                <a:rPr lang="en-GB" sz="1400">
                  <a:solidFill>
                    <a:srgbClr val="FFFFFF"/>
                  </a:solidFill>
                </a:rPr>
                <a:t>Minister</a:t>
              </a:r>
            </a:p>
          </p:txBody>
        </p:sp>
        <p:sp>
          <p:nvSpPr>
            <p:cNvPr id="4113" name="CuadroTexto 30"/>
            <p:cNvSpPr txBox="1">
              <a:spLocks noChangeArrowheads="1"/>
            </p:cNvSpPr>
            <p:nvPr/>
          </p:nvSpPr>
          <p:spPr bwMode="auto">
            <a:xfrm>
              <a:off x="4210050" y="3465998"/>
              <a:ext cx="1298575"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r>
                <a:rPr lang="en-GB" sz="1400" dirty="0">
                  <a:solidFill>
                    <a:srgbClr val="FFFFFF"/>
                  </a:solidFill>
                </a:rPr>
                <a:t>Permanent Secretary/ DGs</a:t>
              </a:r>
            </a:p>
          </p:txBody>
        </p:sp>
        <p:sp>
          <p:nvSpPr>
            <p:cNvPr id="4114" name="CuadroTexto 31"/>
            <p:cNvSpPr txBox="1">
              <a:spLocks noChangeArrowheads="1"/>
            </p:cNvSpPr>
            <p:nvPr/>
          </p:nvSpPr>
          <p:spPr bwMode="auto">
            <a:xfrm>
              <a:off x="3838575" y="4843948"/>
              <a:ext cx="15113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eaLnBrk="1" hangingPunct="1"/>
              <a:r>
                <a:rPr lang="en-GB" sz="1400">
                  <a:solidFill>
                    <a:srgbClr val="FFFFFF"/>
                  </a:solidFill>
                </a:rPr>
                <a:t>Gov. Head of Unit</a:t>
              </a:r>
            </a:p>
          </p:txBody>
        </p:sp>
        <p:sp>
          <p:nvSpPr>
            <p:cNvPr id="4115" name="Curved Right Arrow 1"/>
            <p:cNvSpPr>
              <a:spLocks noChangeArrowheads="1"/>
            </p:cNvSpPr>
            <p:nvPr/>
          </p:nvSpPr>
          <p:spPr bwMode="auto">
            <a:xfrm>
              <a:off x="2482850" y="2975460"/>
              <a:ext cx="866775" cy="1868488"/>
            </a:xfrm>
            <a:prstGeom prst="curvedRightArrow">
              <a:avLst>
                <a:gd name="adj1" fmla="val 24970"/>
                <a:gd name="adj2" fmla="val 49940"/>
                <a:gd name="adj3" fmla="val 250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marL="3175"/>
              <a:endParaRPr lang="en-US">
                <a:solidFill>
                  <a:srgbClr val="FF0000"/>
                </a:solidFill>
                <a:latin typeface="Calibri"/>
              </a:endParaRPr>
            </a:p>
          </p:txBody>
        </p:sp>
        <p:sp>
          <p:nvSpPr>
            <p:cNvPr id="4116" name="Curved Left Arrow 3"/>
            <p:cNvSpPr>
              <a:spLocks noChangeArrowheads="1"/>
            </p:cNvSpPr>
            <p:nvPr/>
          </p:nvSpPr>
          <p:spPr bwMode="auto">
            <a:xfrm rot="10800000" flipH="1">
              <a:off x="3384550" y="2889735"/>
              <a:ext cx="825500" cy="1857375"/>
            </a:xfrm>
            <a:prstGeom prst="curvedLeftArrow">
              <a:avLst>
                <a:gd name="adj1" fmla="val 24990"/>
                <a:gd name="adj2" fmla="val 51052"/>
                <a:gd name="adj3" fmla="val 25000"/>
              </a:avLst>
            </a:prstGeom>
            <a:solidFill>
              <a:schemeClr val="bg1"/>
            </a:solidFill>
            <a:ln w="9525">
              <a:solidFill>
                <a:schemeClr val="bg1"/>
              </a:solidFill>
              <a:miter lim="800000"/>
              <a:headEnd/>
              <a:tailEnd/>
            </a:ln>
          </p:spPr>
          <p:txBody>
            <a:bodyPr anchor="ctr"/>
            <a:lstStyle/>
            <a:p>
              <a:pPr marL="3175"/>
              <a:endParaRPr lang="en-US">
                <a:solidFill>
                  <a:prstClr val="black"/>
                </a:solidFill>
                <a:latin typeface="Calibri"/>
              </a:endParaRPr>
            </a:p>
          </p:txBody>
        </p:sp>
      </p:grpSp>
      <p:grpSp>
        <p:nvGrpSpPr>
          <p:cNvPr id="4" name="Group 3"/>
          <p:cNvGrpSpPr/>
          <p:nvPr/>
        </p:nvGrpSpPr>
        <p:grpSpPr>
          <a:xfrm>
            <a:off x="116970" y="2400855"/>
            <a:ext cx="1466297" cy="2985105"/>
            <a:chOff x="116970" y="2407905"/>
            <a:chExt cx="1466297" cy="2985105"/>
          </a:xfrm>
        </p:grpSpPr>
        <p:sp>
          <p:nvSpPr>
            <p:cNvPr id="4107" name="CuadroTexto 10"/>
            <p:cNvSpPr txBox="1">
              <a:spLocks noChangeArrowheads="1"/>
            </p:cNvSpPr>
            <p:nvPr/>
          </p:nvSpPr>
          <p:spPr bwMode="auto">
            <a:xfrm>
              <a:off x="116970" y="2407905"/>
              <a:ext cx="146629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r>
                <a:rPr lang="en-GB" sz="2000" dirty="0" smtClean="0">
                  <a:solidFill>
                    <a:srgbClr val="000090"/>
                  </a:solidFill>
                  <a:latin typeface="Calibri"/>
                </a:rPr>
                <a:t>Political </a:t>
              </a:r>
              <a:r>
                <a:rPr lang="en-GB" sz="2000" dirty="0">
                  <a:solidFill>
                    <a:srgbClr val="000090"/>
                  </a:solidFill>
                  <a:latin typeface="Calibri"/>
                </a:rPr>
                <a:t>dialogue</a:t>
              </a:r>
            </a:p>
          </p:txBody>
        </p:sp>
        <p:sp>
          <p:nvSpPr>
            <p:cNvPr id="24" name="CuadroTexto 23"/>
            <p:cNvSpPr txBox="1"/>
            <p:nvPr/>
          </p:nvSpPr>
          <p:spPr>
            <a:xfrm>
              <a:off x="116970" y="3636388"/>
              <a:ext cx="1229578" cy="707886"/>
            </a:xfrm>
            <a:prstGeom prst="rect">
              <a:avLst/>
            </a:prstGeom>
            <a:noFill/>
          </p:spPr>
          <p:txBody>
            <a:bodyPr wrap="square">
              <a:spAutoFit/>
            </a:bodyPr>
            <a:lstStyle/>
            <a:p>
              <a:pPr>
                <a:defRPr/>
              </a:pPr>
              <a:r>
                <a:rPr lang="en-GB" sz="2000" dirty="0" smtClean="0">
                  <a:solidFill>
                    <a:srgbClr val="4F81BD">
                      <a:lumMod val="50000"/>
                    </a:srgbClr>
                  </a:solidFill>
                  <a:latin typeface="Calibri"/>
                </a:rPr>
                <a:t>Policy </a:t>
              </a:r>
              <a:r>
                <a:rPr lang="en-GB" sz="2000" dirty="0">
                  <a:solidFill>
                    <a:srgbClr val="4F81BD">
                      <a:lumMod val="50000"/>
                    </a:srgbClr>
                  </a:solidFill>
                  <a:latin typeface="Calibri"/>
                </a:rPr>
                <a:t>dialogue</a:t>
              </a:r>
            </a:p>
          </p:txBody>
        </p:sp>
        <p:sp>
          <p:nvSpPr>
            <p:cNvPr id="21" name="CuadroTexto 23"/>
            <p:cNvSpPr txBox="1"/>
            <p:nvPr/>
          </p:nvSpPr>
          <p:spPr>
            <a:xfrm>
              <a:off x="116970" y="4685124"/>
              <a:ext cx="1229578" cy="707886"/>
            </a:xfrm>
            <a:prstGeom prst="rect">
              <a:avLst/>
            </a:prstGeom>
            <a:noFill/>
          </p:spPr>
          <p:txBody>
            <a:bodyPr wrap="square">
              <a:spAutoFit/>
            </a:bodyPr>
            <a:lstStyle/>
            <a:p>
              <a:pPr>
                <a:defRPr/>
              </a:pPr>
              <a:r>
                <a:rPr lang="en-GB" sz="2000" dirty="0" smtClean="0">
                  <a:solidFill>
                    <a:srgbClr val="4F81BD">
                      <a:lumMod val="50000"/>
                    </a:srgbClr>
                  </a:solidFill>
                  <a:latin typeface="Calibri"/>
                </a:rPr>
                <a:t>Technical</a:t>
              </a:r>
            </a:p>
            <a:p>
              <a:pPr>
                <a:defRPr/>
              </a:pPr>
              <a:r>
                <a:rPr lang="en-GB" sz="2000" dirty="0" smtClean="0">
                  <a:solidFill>
                    <a:srgbClr val="4F81BD">
                      <a:lumMod val="50000"/>
                    </a:srgbClr>
                  </a:solidFill>
                  <a:latin typeface="Calibri"/>
                </a:rPr>
                <a:t>dialogue</a:t>
              </a:r>
              <a:endParaRPr lang="en-GB" sz="2000" dirty="0">
                <a:solidFill>
                  <a:srgbClr val="4F81BD">
                    <a:lumMod val="50000"/>
                  </a:srgbClr>
                </a:solidFill>
                <a:latin typeface="Calibri"/>
              </a:endParaRPr>
            </a:p>
          </p:txBody>
        </p:sp>
      </p:grpSp>
    </p:spTree>
    <p:extLst>
      <p:ext uri="{BB962C8B-B14F-4D97-AF65-F5344CB8AC3E}">
        <p14:creationId xmlns:p14="http://schemas.microsoft.com/office/powerpoint/2010/main" val="18269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p:spPr>
        <p:txBody>
          <a:bodyPr/>
          <a:lstStyle/>
          <a:p>
            <a:endParaRPr lang="fr-FR">
              <a:latin typeface="Verdana" charset="0"/>
              <a:ea typeface="ＭＳ Ｐゴシック" charset="0"/>
            </a:endParaRPr>
          </a:p>
        </p:txBody>
      </p:sp>
      <p:sp>
        <p:nvSpPr>
          <p:cNvPr id="7171" name="Rectangle 3"/>
          <p:cNvSpPr>
            <a:spLocks noGrp="1" noChangeArrowheads="1"/>
          </p:cNvSpPr>
          <p:nvPr>
            <p:ph type="body" idx="1"/>
          </p:nvPr>
        </p:nvSpPr>
        <p:spPr>
          <a:noFill/>
        </p:spPr>
        <p:txBody>
          <a:bodyPr/>
          <a:lstStyle/>
          <a:p>
            <a:pPr>
              <a:buFontTx/>
              <a:buNone/>
            </a:pPr>
            <a:r>
              <a:rPr lang="fr-FR" dirty="0" smtClean="0">
                <a:latin typeface="Verdana" charset="0"/>
                <a:ea typeface="ＭＳ Ｐゴシック" charset="0"/>
              </a:rPr>
              <a:t>Harmonisation </a:t>
            </a:r>
            <a:r>
              <a:rPr lang="fr-FR" dirty="0">
                <a:latin typeface="Verdana" charset="0"/>
                <a:ea typeface="ＭＳ Ｐゴシック" charset="0"/>
              </a:rPr>
              <a:t>options and </a:t>
            </a:r>
            <a:r>
              <a:rPr lang="fr-FR" dirty="0" err="1">
                <a:latin typeface="Verdana" charset="0"/>
                <a:ea typeface="ＭＳ Ｐゴシック" charset="0"/>
              </a:rPr>
              <a:t>experiences</a:t>
            </a:r>
            <a:r>
              <a:rPr lang="fr-FR" dirty="0" smtClean="0">
                <a:latin typeface="Verdana" charset="0"/>
                <a:ea typeface="ＭＳ Ｐゴシック" charset="0"/>
              </a:rPr>
              <a:t>?</a:t>
            </a:r>
          </a:p>
          <a:p>
            <a:pPr>
              <a:buFontTx/>
              <a:buNone/>
            </a:pPr>
            <a:endParaRPr lang="fr-FR" dirty="0">
              <a:latin typeface="Verdana" charset="0"/>
              <a:ea typeface="ＭＳ Ｐゴシック" charset="0"/>
            </a:endParaRPr>
          </a:p>
          <a:p>
            <a:pPr>
              <a:buFontTx/>
              <a:buNone/>
            </a:pPr>
            <a:r>
              <a:rPr lang="fr-FR" b="1" dirty="0" smtClean="0">
                <a:latin typeface="Verdana" charset="0"/>
                <a:ea typeface="ＭＳ Ｐゴシック" charset="0"/>
              </a:rPr>
              <a:t>	Do </a:t>
            </a:r>
            <a:r>
              <a:rPr lang="fr-FR" b="1" dirty="0" err="1" smtClean="0">
                <a:latin typeface="Verdana" charset="0"/>
                <a:ea typeface="ＭＳ Ｐゴシック" charset="0"/>
              </a:rPr>
              <a:t>you</a:t>
            </a:r>
            <a:r>
              <a:rPr lang="fr-FR" b="1" dirty="0" smtClean="0">
                <a:latin typeface="Verdana" charset="0"/>
                <a:ea typeface="ＭＳ Ｐゴシック" charset="0"/>
              </a:rPr>
              <a:t> have </a:t>
            </a:r>
            <a:r>
              <a:rPr lang="fr-FR" b="1" dirty="0" err="1" smtClean="0">
                <a:latin typeface="Verdana" charset="0"/>
                <a:ea typeface="ＭＳ Ｐゴシック" charset="0"/>
              </a:rPr>
              <a:t>experience</a:t>
            </a:r>
            <a:r>
              <a:rPr lang="fr-FR" b="1" dirty="0" smtClean="0">
                <a:latin typeface="Verdana" charset="0"/>
                <a:ea typeface="ＭＳ Ｐゴシック" charset="0"/>
              </a:rPr>
              <a:t> </a:t>
            </a:r>
            <a:r>
              <a:rPr lang="fr-FR" b="1" dirty="0" err="1" smtClean="0">
                <a:latin typeface="Verdana" charset="0"/>
                <a:ea typeface="ＭＳ Ｐゴシック" charset="0"/>
              </a:rPr>
              <a:t>working</a:t>
            </a:r>
            <a:r>
              <a:rPr lang="fr-FR" b="1" dirty="0" smtClean="0">
                <a:latin typeface="Verdana" charset="0"/>
                <a:ea typeface="ＭＳ Ｐゴシック" charset="0"/>
              </a:rPr>
              <a:t> in </a:t>
            </a:r>
            <a:r>
              <a:rPr lang="fr-FR" b="1" dirty="0" err="1" smtClean="0">
                <a:latin typeface="Verdana" charset="0"/>
                <a:ea typeface="ＭＳ Ｐゴシック" charset="0"/>
              </a:rPr>
              <a:t>partnership</a:t>
            </a:r>
            <a:r>
              <a:rPr lang="fr-FR" b="1" dirty="0" smtClean="0">
                <a:latin typeface="Verdana" charset="0"/>
                <a:ea typeface="ＭＳ Ｐゴシック" charset="0"/>
              </a:rPr>
              <a:t> or </a:t>
            </a:r>
            <a:r>
              <a:rPr lang="fr-FR" b="1" dirty="0" err="1" smtClean="0">
                <a:latin typeface="Verdana" charset="0"/>
                <a:ea typeface="ＭＳ Ｐゴシック" charset="0"/>
              </a:rPr>
              <a:t>complementary</a:t>
            </a:r>
            <a:r>
              <a:rPr lang="fr-FR" b="1" dirty="0" smtClean="0">
                <a:latin typeface="Verdana" charset="0"/>
                <a:ea typeface="ＭＳ Ｐゴシック" charset="0"/>
              </a:rPr>
              <a:t> to </a:t>
            </a:r>
            <a:r>
              <a:rPr lang="fr-FR" b="1" dirty="0" err="1" smtClean="0">
                <a:latin typeface="Verdana" charset="0"/>
                <a:ea typeface="ＭＳ Ｐゴシック" charset="0"/>
              </a:rPr>
              <a:t>other</a:t>
            </a:r>
            <a:r>
              <a:rPr lang="fr-FR" b="1" dirty="0" smtClean="0">
                <a:latin typeface="Verdana" charset="0"/>
                <a:ea typeface="ＭＳ Ｐゴシック" charset="0"/>
              </a:rPr>
              <a:t> </a:t>
            </a:r>
            <a:r>
              <a:rPr lang="fr-FR" b="1" dirty="0" err="1" smtClean="0">
                <a:latin typeface="Verdana" charset="0"/>
                <a:ea typeface="ＭＳ Ｐゴシック" charset="0"/>
              </a:rPr>
              <a:t>donors</a:t>
            </a:r>
            <a:r>
              <a:rPr lang="fr-FR" b="1" dirty="0" smtClean="0">
                <a:latin typeface="Verdana" charset="0"/>
                <a:ea typeface="ＭＳ Ｐゴシック" charset="0"/>
              </a:rPr>
              <a:t> to </a:t>
            </a:r>
            <a:r>
              <a:rPr lang="fr-FR" b="1" dirty="0" err="1" smtClean="0">
                <a:latin typeface="Verdana" charset="0"/>
                <a:ea typeface="ＭＳ Ｐゴシック" charset="0"/>
              </a:rPr>
              <a:t>improve</a:t>
            </a:r>
            <a:r>
              <a:rPr lang="fr-FR" b="1" dirty="0" smtClean="0">
                <a:latin typeface="Verdana" charset="0"/>
                <a:ea typeface="ＭＳ Ｐゴシック" charset="0"/>
              </a:rPr>
              <a:t> CD?</a:t>
            </a:r>
            <a:endParaRPr lang="fr-FR" b="1" dirty="0">
              <a:latin typeface="Verdana" charset="0"/>
              <a:ea typeface="ＭＳ Ｐゴシック" charset="0"/>
            </a:endParaRPr>
          </a:p>
        </p:txBody>
      </p:sp>
    </p:spTree>
    <p:extLst>
      <p:ext uri="{BB962C8B-B14F-4D97-AF65-F5344CB8AC3E}">
        <p14:creationId xmlns:p14="http://schemas.microsoft.com/office/powerpoint/2010/main" val="429498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79055</TotalTime>
  <Words>301</Words>
  <Application>Microsoft Office PowerPoint</Application>
  <PresentationFormat>On-screen Show (4:3)</PresentationFormat>
  <Paragraphs>53</Paragraphs>
  <Slides>5</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ＭＳ Ｐゴシック</vt:lpstr>
      <vt:lpstr>Arial</vt:lpstr>
      <vt:lpstr>Calibri</vt:lpstr>
      <vt:lpstr>Verdana</vt:lpstr>
      <vt:lpstr>Wingdings</vt:lpstr>
      <vt:lpstr>1_Slide_Master</vt:lpstr>
      <vt:lpstr>2_Office Theme</vt:lpstr>
      <vt:lpstr>Supporting change through  Capacity Development</vt:lpstr>
      <vt:lpstr>CD Quality grid requirement: 4. Harmonized support  </vt:lpstr>
      <vt:lpstr>Basics</vt:lpstr>
      <vt:lpstr>Recurrent Dialogues for Capacity Development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 Brand</dc:creator>
  <cp:lastModifiedBy>Snezana Andric</cp:lastModifiedBy>
  <cp:revision>359</cp:revision>
  <cp:lastPrinted>2014-06-03T06:32:18Z</cp:lastPrinted>
  <dcterms:created xsi:type="dcterms:W3CDTF">2012-11-28T17:00:29Z</dcterms:created>
  <dcterms:modified xsi:type="dcterms:W3CDTF">2015-05-20T07:33:29Z</dcterms:modified>
</cp:coreProperties>
</file>