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7"/>
  </p:notesMasterIdLst>
  <p:handoutMasterIdLst>
    <p:handoutMasterId r:id="rId8"/>
  </p:handoutMasterIdLst>
  <p:sldIdLst>
    <p:sldId id="360" r:id="rId3"/>
    <p:sldId id="361" r:id="rId4"/>
    <p:sldId id="359" r:id="rId5"/>
    <p:sldId id="363" r:id="rId6"/>
  </p:sldIdLst>
  <p:sldSz cx="9144000" cy="6858000" type="screen4x3"/>
  <p:notesSz cx="6797675" cy="9872663"/>
  <p:defaultTextStyle>
    <a:defPPr>
      <a:defRPr lang="en-GB"/>
    </a:defPPr>
    <a:lvl1pPr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B8113"/>
    <a:srgbClr val="EB9B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0989" autoAdjust="0"/>
    <p:restoredTop sz="97158" autoAdjust="0"/>
  </p:normalViewPr>
  <p:slideViewPr>
    <p:cSldViewPr>
      <p:cViewPr>
        <p:scale>
          <a:sx n="100" d="100"/>
          <a:sy n="100" d="100"/>
        </p:scale>
        <p:origin x="-492" y="-324"/>
      </p:cViewPr>
      <p:guideLst>
        <p:guide orient="horz" pos="2160"/>
        <p:guide pos="2880"/>
        <p:guide pos="249"/>
        <p:guide pos="551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3954" y="-84"/>
      </p:cViewPr>
      <p:guideLst>
        <p:guide orient="horz" pos="3109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7"/>
            <a:ext cx="29448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7" y="7"/>
            <a:ext cx="29448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7363"/>
            <a:ext cx="29448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7" y="9377363"/>
            <a:ext cx="29448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2CEDDC23-A46E-4AEE-8628-3A150530566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71187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7"/>
            <a:ext cx="29448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7" y="7"/>
            <a:ext cx="29448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39775"/>
            <a:ext cx="4937125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7" y="4689475"/>
            <a:ext cx="5438775" cy="444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7363"/>
            <a:ext cx="29448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7" y="9377363"/>
            <a:ext cx="29448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F1167CBA-DB10-4D0B-AEB1-F8676330854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3751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0"/>
          <p:cNvSpPr>
            <a:spLocks noChangeShapeType="1"/>
          </p:cNvSpPr>
          <p:nvPr/>
        </p:nvSpPr>
        <p:spPr bwMode="auto">
          <a:xfrm>
            <a:off x="395288" y="6453188"/>
            <a:ext cx="8353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36000" rIns="36000" bIns="36000" anchor="ctr"/>
          <a:lstStyle/>
          <a:p>
            <a:endParaRPr lang="fr-FR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2349500"/>
            <a:ext cx="8064500" cy="1655763"/>
          </a:xfrm>
        </p:spPr>
        <p:txBody>
          <a:bodyPr/>
          <a:lstStyle>
            <a:lvl1pPr algn="ctr">
              <a:defRPr sz="3000"/>
            </a:lvl1pPr>
          </a:lstStyle>
          <a:p>
            <a:pPr lvl="0"/>
            <a:r>
              <a:rPr lang="fr-FR" noProof="0" smtClean="0"/>
              <a:t>Cliquez pour modifier le style du titre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4437063"/>
            <a:ext cx="8064500" cy="647700"/>
          </a:xfrm>
        </p:spPr>
        <p:txBody>
          <a:bodyPr/>
          <a:lstStyle>
            <a:lvl1pPr marL="0" indent="0" algn="ctr">
              <a:spcBef>
                <a:spcPct val="0"/>
              </a:spcBef>
              <a:buFont typeface="Wingdings" pitchFamily="2" charset="2"/>
              <a:buNone/>
              <a:defRPr sz="2100"/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95288" y="6453188"/>
            <a:ext cx="4752975" cy="1857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C2D49-BA82-4DEE-BFAF-72B14E84E1F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1077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4CD32-0A53-4CB6-9B31-363E28CEB39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6240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94513" y="188913"/>
            <a:ext cx="1854200" cy="593725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331913" y="188913"/>
            <a:ext cx="5410200" cy="59372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44B41-24AE-470A-815B-F76742EE29B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2520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5A83A3-1C77-4412-86C5-3655734BB86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82483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486DB-9CD5-4663-91ED-D3D2D07A187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9374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F1AC6-1EC6-4786-9A68-D30BC26E78E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6544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331913" y="1628775"/>
            <a:ext cx="3632200" cy="4497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16513" y="1628775"/>
            <a:ext cx="3632200" cy="4497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752CDB-B055-4E55-9124-5800E093F58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3883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D77093-3C6F-4051-9496-80349329382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91672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DE12A9-8043-4065-9F4E-56C6A86B930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8953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4D233-2CB2-4298-81F7-2B7441BFE70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67567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D3E6C-8F69-4CF3-85E8-96573040F3A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0000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A2FCD-26B6-4E2D-9E60-1C870E46B9A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42040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16209B-660D-48BA-B938-AF92C0A6C54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08824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A8D54-9D2B-4439-AF61-E1F037B8AA2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85829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94513" y="188913"/>
            <a:ext cx="1854200" cy="593725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331913" y="188913"/>
            <a:ext cx="5410200" cy="59372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D4E38B-DFEC-44DF-8896-5AD4623A488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6315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F84BD-238D-4256-B375-BBD15D23A90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2917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331913" y="1628775"/>
            <a:ext cx="3632200" cy="4497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16513" y="1628775"/>
            <a:ext cx="3632200" cy="4497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08A91-0902-41FC-A1FA-751E46831EC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06433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96B5B-F1FC-4FCA-AB24-667DC912437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174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DE6FA-69DC-4D5A-BC14-DFAD35A1DB2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4418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05468-72BB-4648-9FB6-D046126935B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0796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610C6-20C1-4D3D-A0DD-75BC1FCFC2E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489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A5139-7C91-47A6-9E98-3F0C4C3A719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1026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5"/>
          <p:cNvGrpSpPr>
            <a:grpSpLocks/>
          </p:cNvGrpSpPr>
          <p:nvPr/>
        </p:nvGrpSpPr>
        <p:grpSpPr bwMode="auto">
          <a:xfrm>
            <a:off x="395288" y="6256338"/>
            <a:ext cx="8353425" cy="265112"/>
            <a:chOff x="249" y="3941"/>
            <a:chExt cx="5262" cy="167"/>
          </a:xfrm>
        </p:grpSpPr>
        <p:pic>
          <p:nvPicPr>
            <p:cNvPr id="1033" name="Picture 9" descr="developpeur_durables_v1"/>
            <p:cNvPicPr>
              <a:picLocks noChangeAspect="1" noChangeArrowheads="1"/>
            </p:cNvPicPr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" y="3941"/>
              <a:ext cx="1505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4" name="Line 10"/>
            <p:cNvSpPr>
              <a:spLocks noChangeShapeType="1"/>
            </p:cNvSpPr>
            <p:nvPr/>
          </p:nvSpPr>
          <p:spPr bwMode="auto">
            <a:xfrm>
              <a:off x="1791" y="4057"/>
              <a:ext cx="3720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5262" y="3968"/>
              <a:ext cx="68" cy="6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352" y="3968"/>
              <a:ext cx="68" cy="6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5443" y="3968"/>
              <a:ext cx="68" cy="6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31913" y="188913"/>
            <a:ext cx="7415212" cy="1008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31913" y="1628775"/>
            <a:ext cx="7416800" cy="4497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0" rIns="360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38850" y="6453188"/>
            <a:ext cx="2133600" cy="185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8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1638" y="6453188"/>
            <a:ext cx="4752975" cy="185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700" b="1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5475" y="6453188"/>
            <a:ext cx="503238" cy="185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900" b="1"/>
            </a:lvl1pPr>
          </a:lstStyle>
          <a:p>
            <a:pPr>
              <a:defRPr/>
            </a:pPr>
            <a:fld id="{221483C1-0E96-48A2-BB67-1BC1366CCAC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  <p:sp>
        <p:nvSpPr>
          <p:cNvPr id="1032" name="Rectangle 7"/>
          <p:cNvSpPr>
            <a:spLocks noChangeArrowheads="1"/>
          </p:cNvSpPr>
          <p:nvPr/>
        </p:nvSpPr>
        <p:spPr bwMode="auto">
          <a:xfrm>
            <a:off x="395288" y="369888"/>
            <a:ext cx="827087" cy="6477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fr-FR" sz="210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  <a:cs typeface="Arial" charset="0"/>
        </a:defRPr>
      </a:lvl9pPr>
    </p:titleStyle>
    <p:bodyStyle>
      <a:lvl1pPr marL="244475" indent="-244475" algn="l" rtl="0" eaLnBrk="0" fontAlgn="base" hangingPunct="0">
        <a:spcBef>
          <a:spcPct val="100000"/>
        </a:spcBef>
        <a:spcAft>
          <a:spcPct val="0"/>
        </a:spcAft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463550" indent="-217488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l"/>
        <a:defRPr sz="1400">
          <a:solidFill>
            <a:schemeClr val="accent2"/>
          </a:solidFill>
          <a:latin typeface="+mn-lt"/>
          <a:cs typeface="+mn-cs"/>
        </a:defRPr>
      </a:lvl2pPr>
      <a:lvl3pPr marL="646113" indent="-180975" algn="l" rtl="0" eaLnBrk="0" fontAlgn="base" hangingPunct="0">
        <a:spcBef>
          <a:spcPct val="20000"/>
        </a:spcBef>
        <a:spcAft>
          <a:spcPct val="0"/>
        </a:spcAft>
        <a:buSzPct val="70000"/>
        <a:buFont typeface="Wingdings" pitchFamily="2" charset="2"/>
        <a:buChar char="n"/>
        <a:defRPr sz="1400" i="1">
          <a:solidFill>
            <a:schemeClr val="accent2"/>
          </a:solidFill>
          <a:latin typeface="+mn-lt"/>
          <a:cs typeface="+mn-cs"/>
        </a:defRPr>
      </a:lvl3pPr>
      <a:lvl4pPr marL="828675" indent="-180975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  <a:cs typeface="+mn-cs"/>
        </a:defRPr>
      </a:lvl4pPr>
      <a:lvl5pPr marL="1000125" indent="-169863" algn="l" rtl="0" eaLnBrk="0" fontAlgn="base" hangingPunct="0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cs typeface="+mn-cs"/>
        </a:defRPr>
      </a:lvl5pPr>
      <a:lvl6pPr marL="1457325" indent="-169863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cs typeface="+mn-cs"/>
        </a:defRPr>
      </a:lvl6pPr>
      <a:lvl7pPr marL="1914525" indent="-169863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cs typeface="+mn-cs"/>
        </a:defRPr>
      </a:lvl7pPr>
      <a:lvl8pPr marL="2371725" indent="-169863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cs typeface="+mn-cs"/>
        </a:defRPr>
      </a:lvl8pPr>
      <a:lvl9pPr marL="2828925" indent="-169863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395288" y="6256338"/>
            <a:ext cx="8353425" cy="265112"/>
            <a:chOff x="249" y="3941"/>
            <a:chExt cx="5262" cy="167"/>
          </a:xfrm>
        </p:grpSpPr>
        <p:pic>
          <p:nvPicPr>
            <p:cNvPr id="2056" name="Picture 3" descr="developpeur_durables_v1"/>
            <p:cNvPicPr>
              <a:picLocks noChangeAspect="1" noChangeArrowheads="1"/>
            </p:cNvPicPr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" y="3941"/>
              <a:ext cx="1505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7" name="Line 4"/>
            <p:cNvSpPr>
              <a:spLocks noChangeShapeType="1"/>
            </p:cNvSpPr>
            <p:nvPr/>
          </p:nvSpPr>
          <p:spPr bwMode="auto">
            <a:xfrm>
              <a:off x="1791" y="4057"/>
              <a:ext cx="3720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058" name="Rectangle 5"/>
            <p:cNvSpPr>
              <a:spLocks noChangeArrowheads="1"/>
            </p:cNvSpPr>
            <p:nvPr/>
          </p:nvSpPr>
          <p:spPr bwMode="auto">
            <a:xfrm>
              <a:off x="5262" y="3968"/>
              <a:ext cx="68" cy="6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059" name="Rectangle 6"/>
            <p:cNvSpPr>
              <a:spLocks noChangeArrowheads="1"/>
            </p:cNvSpPr>
            <p:nvPr/>
          </p:nvSpPr>
          <p:spPr bwMode="auto">
            <a:xfrm>
              <a:off x="5352" y="3968"/>
              <a:ext cx="68" cy="6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060" name="Rectangle 7"/>
            <p:cNvSpPr>
              <a:spLocks noChangeArrowheads="1"/>
            </p:cNvSpPr>
            <p:nvPr/>
          </p:nvSpPr>
          <p:spPr bwMode="auto">
            <a:xfrm>
              <a:off x="5443" y="3968"/>
              <a:ext cx="68" cy="6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2051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331913" y="188913"/>
            <a:ext cx="7415212" cy="1008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2052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31913" y="1628775"/>
            <a:ext cx="7416800" cy="4497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0" rIns="360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59402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38850" y="6453188"/>
            <a:ext cx="2133600" cy="185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8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9403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1638" y="6453188"/>
            <a:ext cx="4752975" cy="185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700" b="1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9404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5475" y="6453188"/>
            <a:ext cx="503238" cy="185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900" b="1"/>
            </a:lvl1pPr>
          </a:lstStyle>
          <a:p>
            <a:pPr>
              <a:defRPr/>
            </a:pPr>
            <a:fld id="{3BF87973-9DD2-4274-89F2-C841F2BA9A8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  <a:cs typeface="Arial" charset="0"/>
        </a:defRPr>
      </a:lvl9pPr>
    </p:titleStyle>
    <p:bodyStyle>
      <a:lvl1pPr marL="244475" indent="-244475" algn="l" rtl="0" eaLnBrk="0" fontAlgn="base" hangingPunct="0">
        <a:spcBef>
          <a:spcPct val="100000"/>
        </a:spcBef>
        <a:spcAft>
          <a:spcPct val="0"/>
        </a:spcAft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463550" indent="-217488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l"/>
        <a:defRPr sz="1400">
          <a:solidFill>
            <a:schemeClr val="accent2"/>
          </a:solidFill>
          <a:latin typeface="+mn-lt"/>
          <a:cs typeface="+mn-cs"/>
        </a:defRPr>
      </a:lvl2pPr>
      <a:lvl3pPr marL="646113" indent="-180975" algn="l" rtl="0" eaLnBrk="0" fontAlgn="base" hangingPunct="0">
        <a:spcBef>
          <a:spcPct val="20000"/>
        </a:spcBef>
        <a:spcAft>
          <a:spcPct val="0"/>
        </a:spcAft>
        <a:buSzPct val="70000"/>
        <a:buFont typeface="Wingdings" pitchFamily="2" charset="2"/>
        <a:buChar char="n"/>
        <a:defRPr sz="1400" i="1">
          <a:solidFill>
            <a:schemeClr val="accent2"/>
          </a:solidFill>
          <a:latin typeface="+mn-lt"/>
          <a:cs typeface="+mn-cs"/>
        </a:defRPr>
      </a:lvl3pPr>
      <a:lvl4pPr marL="828675" indent="-180975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  <a:cs typeface="+mn-cs"/>
        </a:defRPr>
      </a:lvl4pPr>
      <a:lvl5pPr marL="1000125" indent="-169863" algn="l" rtl="0" eaLnBrk="0" fontAlgn="base" hangingPunct="0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cs typeface="+mn-cs"/>
        </a:defRPr>
      </a:lvl5pPr>
      <a:lvl6pPr marL="1457325" indent="-169863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cs typeface="+mn-cs"/>
        </a:defRPr>
      </a:lvl6pPr>
      <a:lvl7pPr marL="1914525" indent="-169863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cs typeface="+mn-cs"/>
        </a:defRPr>
      </a:lvl7pPr>
      <a:lvl8pPr marL="2371725" indent="-169863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cs typeface="+mn-cs"/>
        </a:defRPr>
      </a:lvl8pPr>
      <a:lvl9pPr marL="2828925" indent="-169863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669" y="0"/>
            <a:ext cx="9146232" cy="1008062"/>
          </a:xfrm>
        </p:spPr>
        <p:txBody>
          <a:bodyPr/>
          <a:lstStyle/>
          <a:p>
            <a:pPr algn="ctr" eaLnBrk="1" hangingPunct="1"/>
            <a:r>
              <a:rPr lang="fr-FR" sz="1800" dirty="0" smtClean="0">
                <a:solidFill>
                  <a:srgbClr val="000000"/>
                </a:solidFill>
              </a:rPr>
              <a:t>Principaux messages de l’atelier des 20 et 21 février à Bruxelles en matière d’</a:t>
            </a:r>
            <a:r>
              <a:rPr lang="fr-FR" sz="1800" u="sng" dirty="0" smtClean="0">
                <a:solidFill>
                  <a:srgbClr val="000000"/>
                </a:solidFill>
              </a:rPr>
              <a:t>approche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34641" y="1052736"/>
            <a:ext cx="8629847" cy="5838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44475" lvl="0" indent="-244475" algn="l">
              <a:spcBef>
                <a:spcPct val="100000"/>
              </a:spcBef>
              <a:buFont typeface="Wingdings" pitchFamily="2" charset="2"/>
              <a:buChar char="n"/>
            </a:pPr>
            <a:r>
              <a:rPr lang="fr-FR" sz="1600" u="sng" kern="0" dirty="0">
                <a:solidFill>
                  <a:srgbClr val="002395"/>
                </a:solidFill>
                <a:latin typeface="Arial"/>
                <a:cs typeface="Arial"/>
              </a:rPr>
              <a:t>Une lecture commune de la crise </a:t>
            </a:r>
            <a:r>
              <a:rPr lang="fr-FR" sz="1600" kern="0" dirty="0">
                <a:solidFill>
                  <a:srgbClr val="002395"/>
                </a:solidFill>
                <a:latin typeface="Arial"/>
                <a:cs typeface="Arial"/>
              </a:rPr>
              <a:t>en </a:t>
            </a:r>
            <a:r>
              <a:rPr lang="fr-FR" sz="1600" kern="0" dirty="0" smtClean="0">
                <a:solidFill>
                  <a:srgbClr val="002395"/>
                </a:solidFill>
                <a:latin typeface="Arial"/>
                <a:cs typeface="Arial"/>
              </a:rPr>
              <a:t>cours, qui incite au pragmatisme</a:t>
            </a:r>
            <a:endParaRPr lang="fr-FR" sz="1600" kern="0" dirty="0">
              <a:solidFill>
                <a:srgbClr val="002395"/>
              </a:solidFill>
              <a:latin typeface="Arial"/>
              <a:cs typeface="Arial"/>
            </a:endParaRPr>
          </a:p>
          <a:p>
            <a:pPr marL="463550" lvl="1" indent="-217488" algn="l">
              <a:spcBef>
                <a:spcPct val="30000"/>
              </a:spcBef>
              <a:buClr>
                <a:srgbClr val="97233F"/>
              </a:buClr>
              <a:buSzPct val="90000"/>
              <a:buFont typeface="Wingdings" pitchFamily="2" charset="2"/>
              <a:buChar char="l"/>
            </a:pPr>
            <a:r>
              <a:rPr lang="fr-FR" sz="1400" kern="0" dirty="0">
                <a:solidFill>
                  <a:srgbClr val="97233F"/>
                </a:solidFill>
                <a:latin typeface="Arial"/>
                <a:cs typeface="Arial"/>
              </a:rPr>
              <a:t>Un cas de </a:t>
            </a:r>
            <a:r>
              <a:rPr lang="fr-FR" sz="1400" kern="0" dirty="0" err="1">
                <a:solidFill>
                  <a:srgbClr val="97233F"/>
                </a:solidFill>
                <a:latin typeface="Arial"/>
                <a:cs typeface="Arial"/>
              </a:rPr>
              <a:t>contiguum</a:t>
            </a:r>
            <a:r>
              <a:rPr lang="fr-FR" sz="1400" kern="0" dirty="0">
                <a:solidFill>
                  <a:srgbClr val="97233F"/>
                </a:solidFill>
                <a:latin typeface="Arial"/>
                <a:cs typeface="Arial"/>
              </a:rPr>
              <a:t> entre humanitaire et </a:t>
            </a:r>
            <a:r>
              <a:rPr lang="fr-FR" sz="1400" kern="0" dirty="0" smtClean="0">
                <a:solidFill>
                  <a:srgbClr val="97233F"/>
                </a:solidFill>
                <a:latin typeface="Arial"/>
                <a:cs typeface="Arial"/>
              </a:rPr>
              <a:t>développement: </a:t>
            </a:r>
            <a:r>
              <a:rPr lang="fr-FR" sz="1400" kern="0" dirty="0">
                <a:solidFill>
                  <a:srgbClr val="97233F"/>
                </a:solidFill>
                <a:latin typeface="Arial"/>
                <a:cs typeface="Arial"/>
              </a:rPr>
              <a:t>coexistence </a:t>
            </a:r>
            <a:r>
              <a:rPr lang="fr-FR" sz="1400" kern="0" dirty="0" smtClean="0">
                <a:solidFill>
                  <a:srgbClr val="97233F"/>
                </a:solidFill>
                <a:latin typeface="Arial"/>
                <a:cs typeface="Arial"/>
              </a:rPr>
              <a:t>sur longue durée de </a:t>
            </a:r>
            <a:r>
              <a:rPr lang="fr-FR" sz="1400" kern="0" dirty="0">
                <a:solidFill>
                  <a:srgbClr val="97233F"/>
                </a:solidFill>
                <a:latin typeface="Arial"/>
                <a:cs typeface="Arial"/>
              </a:rPr>
              <a:t>situations </a:t>
            </a:r>
            <a:r>
              <a:rPr lang="fr-FR" sz="1400" kern="0" dirty="0" smtClean="0">
                <a:solidFill>
                  <a:srgbClr val="97233F"/>
                </a:solidFill>
                <a:latin typeface="Arial"/>
                <a:cs typeface="Arial"/>
              </a:rPr>
              <a:t>sécuritaires très différentes sur le territoire </a:t>
            </a:r>
            <a:r>
              <a:rPr lang="fr-FR" sz="1400" kern="0" dirty="0">
                <a:solidFill>
                  <a:srgbClr val="97233F"/>
                </a:solidFill>
                <a:latin typeface="Arial"/>
                <a:cs typeface="Arial"/>
              </a:rPr>
              <a:t>;</a:t>
            </a:r>
          </a:p>
          <a:p>
            <a:pPr marL="463550" lvl="1" indent="-217488" algn="l">
              <a:spcBef>
                <a:spcPct val="30000"/>
              </a:spcBef>
              <a:buClr>
                <a:srgbClr val="97233F"/>
              </a:buClr>
              <a:buSzPct val="90000"/>
              <a:buFont typeface="Wingdings" pitchFamily="2" charset="2"/>
              <a:buChar char="l"/>
            </a:pPr>
            <a:r>
              <a:rPr lang="fr-FR" sz="1400" kern="0" dirty="0">
                <a:solidFill>
                  <a:srgbClr val="97233F"/>
                </a:solidFill>
                <a:latin typeface="Arial"/>
                <a:cs typeface="Arial"/>
              </a:rPr>
              <a:t>Volatilité durable des situations humanitaire et </a:t>
            </a:r>
            <a:r>
              <a:rPr lang="fr-FR" sz="1400" kern="0" dirty="0" smtClean="0">
                <a:solidFill>
                  <a:srgbClr val="97233F"/>
                </a:solidFill>
                <a:latin typeface="Arial"/>
                <a:cs typeface="Arial"/>
              </a:rPr>
              <a:t>sécuritaire, polarisation forte et durable de la société ;</a:t>
            </a:r>
            <a:endParaRPr lang="fr-FR" sz="1400" kern="0" dirty="0">
              <a:solidFill>
                <a:srgbClr val="97233F"/>
              </a:solidFill>
              <a:latin typeface="Arial"/>
              <a:cs typeface="Arial"/>
            </a:endParaRPr>
          </a:p>
          <a:p>
            <a:pPr marL="463550" lvl="1" indent="-217488" algn="l">
              <a:spcBef>
                <a:spcPct val="30000"/>
              </a:spcBef>
              <a:buClr>
                <a:srgbClr val="97233F"/>
              </a:buClr>
              <a:buSzPct val="90000"/>
              <a:buFont typeface="Wingdings" pitchFamily="2" charset="2"/>
              <a:buChar char="l"/>
            </a:pPr>
            <a:r>
              <a:rPr lang="fr-FR" sz="1400" kern="0" dirty="0" smtClean="0">
                <a:solidFill>
                  <a:srgbClr val="97233F"/>
                </a:solidFill>
                <a:latin typeface="Arial"/>
                <a:cs typeface="Arial"/>
              </a:rPr>
              <a:t>Non-sens de revenir </a:t>
            </a:r>
            <a:r>
              <a:rPr lang="fr-FR" sz="1400" kern="0" dirty="0">
                <a:solidFill>
                  <a:srgbClr val="97233F"/>
                </a:solidFill>
                <a:latin typeface="Arial"/>
                <a:cs typeface="Arial"/>
              </a:rPr>
              <a:t>à la situation pré-crise </a:t>
            </a:r>
            <a:r>
              <a:rPr lang="fr-FR" sz="1400" kern="0" dirty="0" smtClean="0">
                <a:solidFill>
                  <a:srgbClr val="97233F"/>
                </a:solidFill>
                <a:latin typeface="Arial"/>
                <a:cs typeface="Arial"/>
              </a:rPr>
              <a:t>(Etat fantôme) =&gt; </a:t>
            </a:r>
            <a:r>
              <a:rPr lang="fr-FR" sz="1400" kern="0" dirty="0">
                <a:solidFill>
                  <a:srgbClr val="97233F"/>
                </a:solidFill>
                <a:latin typeface="Arial"/>
                <a:cs typeface="Arial"/>
              </a:rPr>
              <a:t>double enjeu de construire (et non reconstruire) un Etat et de répondre aux besoins essentiels de la population via les acteurs compétents (quels qu’ils soient</a:t>
            </a:r>
            <a:r>
              <a:rPr lang="fr-FR" sz="1400" kern="0" dirty="0" smtClean="0">
                <a:solidFill>
                  <a:srgbClr val="97233F"/>
                </a:solidFill>
                <a:latin typeface="Arial"/>
                <a:cs typeface="Arial"/>
              </a:rPr>
              <a:t>) ;</a:t>
            </a:r>
            <a:endParaRPr lang="fr-FR" sz="1400" kern="0" dirty="0">
              <a:solidFill>
                <a:srgbClr val="97233F"/>
              </a:solidFill>
              <a:latin typeface="Arial"/>
              <a:cs typeface="Arial"/>
            </a:endParaRPr>
          </a:p>
          <a:p>
            <a:pPr marL="463550" lvl="1" indent="-217488" algn="l">
              <a:spcBef>
                <a:spcPct val="30000"/>
              </a:spcBef>
              <a:buClr>
                <a:srgbClr val="97233F"/>
              </a:buClr>
              <a:buSzPct val="90000"/>
              <a:buFont typeface="Wingdings" pitchFamily="2" charset="2"/>
              <a:buChar char="l"/>
            </a:pPr>
            <a:r>
              <a:rPr lang="fr-FR" sz="1400" kern="0" dirty="0">
                <a:solidFill>
                  <a:srgbClr val="97233F"/>
                </a:solidFill>
                <a:latin typeface="Arial"/>
                <a:cs typeface="Arial"/>
              </a:rPr>
              <a:t>Des nouvelles autorités prometteuses mais </a:t>
            </a:r>
            <a:r>
              <a:rPr lang="fr-FR" sz="1400" kern="0" dirty="0" smtClean="0">
                <a:solidFill>
                  <a:srgbClr val="97233F"/>
                </a:solidFill>
                <a:latin typeface="Arial"/>
                <a:cs typeface="Arial"/>
              </a:rPr>
              <a:t>à très faibles capacités et très fragiles en </a:t>
            </a:r>
            <a:r>
              <a:rPr lang="fr-FR" sz="1400" kern="0" dirty="0">
                <a:solidFill>
                  <a:srgbClr val="97233F"/>
                </a:solidFill>
                <a:latin typeface="Arial"/>
                <a:cs typeface="Arial"/>
              </a:rPr>
              <a:t>l’absence de </a:t>
            </a:r>
            <a:r>
              <a:rPr lang="fr-FR" sz="1400" kern="0" dirty="0" smtClean="0">
                <a:solidFill>
                  <a:srgbClr val="97233F"/>
                </a:solidFill>
                <a:latin typeface="Arial"/>
                <a:cs typeface="Arial"/>
              </a:rPr>
              <a:t>progrès visibles et rapides pour la population. </a:t>
            </a:r>
            <a:endParaRPr lang="fr-FR" sz="1400" kern="0" dirty="0">
              <a:solidFill>
                <a:srgbClr val="97233F"/>
              </a:solidFill>
              <a:latin typeface="Arial"/>
              <a:cs typeface="Arial"/>
            </a:endParaRPr>
          </a:p>
          <a:p>
            <a:pPr marL="244475" lvl="0" indent="-244475" algn="l">
              <a:spcBef>
                <a:spcPct val="100000"/>
              </a:spcBef>
              <a:buFont typeface="Wingdings" pitchFamily="2" charset="2"/>
              <a:buChar char="n"/>
            </a:pPr>
            <a:r>
              <a:rPr lang="fr-FR" sz="1600" kern="0" dirty="0" smtClean="0">
                <a:solidFill>
                  <a:srgbClr val="002395"/>
                </a:solidFill>
                <a:latin typeface="Arial"/>
                <a:cs typeface="Arial"/>
              </a:rPr>
              <a:t>L’impératif de </a:t>
            </a:r>
            <a:r>
              <a:rPr lang="fr-FR" sz="1600" u="sng" kern="0" dirty="0" smtClean="0">
                <a:solidFill>
                  <a:srgbClr val="002395"/>
                </a:solidFill>
                <a:latin typeface="Arial"/>
                <a:cs typeface="Arial"/>
              </a:rPr>
              <a:t>sortir des approches habituelles</a:t>
            </a:r>
            <a:r>
              <a:rPr lang="fr-FR" sz="1600" kern="0" dirty="0" smtClean="0">
                <a:solidFill>
                  <a:srgbClr val="002395"/>
                </a:solidFill>
                <a:latin typeface="Arial"/>
                <a:cs typeface="Arial"/>
              </a:rPr>
              <a:t> de programmation de l’aide, et d’agir collectivement</a:t>
            </a:r>
          </a:p>
          <a:p>
            <a:pPr marL="463550" lvl="1" indent="-217488" algn="l">
              <a:spcBef>
                <a:spcPct val="30000"/>
              </a:spcBef>
              <a:buClr>
                <a:srgbClr val="97233F"/>
              </a:buClr>
              <a:buSzPct val="90000"/>
              <a:buFont typeface="Wingdings" pitchFamily="2" charset="2"/>
              <a:buChar char="l"/>
            </a:pPr>
            <a:r>
              <a:rPr lang="fr-FR" sz="1400" kern="0" dirty="0" smtClean="0">
                <a:solidFill>
                  <a:srgbClr val="97233F"/>
                </a:solidFill>
                <a:latin typeface="Arial"/>
                <a:cs typeface="Arial"/>
              </a:rPr>
              <a:t>Intégrer d’emblée les approches humanitaire et développement et structurer des liens entre acteurs au niveau des projets ; </a:t>
            </a:r>
          </a:p>
          <a:p>
            <a:pPr marL="463550" lvl="1" indent="-217488" algn="l">
              <a:spcBef>
                <a:spcPct val="30000"/>
              </a:spcBef>
              <a:buClr>
                <a:srgbClr val="97233F"/>
              </a:buClr>
              <a:buSzPct val="90000"/>
              <a:buFont typeface="Wingdings" pitchFamily="2" charset="2"/>
              <a:buChar char="l"/>
            </a:pPr>
            <a:r>
              <a:rPr lang="fr-FR" sz="1400" kern="0" dirty="0" smtClean="0">
                <a:solidFill>
                  <a:srgbClr val="97233F"/>
                </a:solidFill>
                <a:latin typeface="Arial"/>
                <a:cs typeface="Arial"/>
              </a:rPr>
              <a:t>Passer un cap en matière de coordination de l’aide :</a:t>
            </a:r>
          </a:p>
          <a:p>
            <a:pPr marL="646113" lvl="2" indent="-180975" algn="l">
              <a:spcBef>
                <a:spcPct val="20000"/>
              </a:spcBef>
              <a:buSzPct val="70000"/>
              <a:buFont typeface="Wingdings" pitchFamily="2" charset="2"/>
              <a:buChar char="n"/>
            </a:pPr>
            <a:r>
              <a:rPr lang="fr-FR" sz="1400" i="1" kern="0" dirty="0" smtClean="0">
                <a:solidFill>
                  <a:srgbClr val="97233F"/>
                </a:solidFill>
                <a:latin typeface="Arial"/>
                <a:cs typeface="Arial"/>
              </a:rPr>
              <a:t>Au niveau politique  et de pilotage de l’aide : agir dans le cadre d’</a:t>
            </a:r>
            <a:r>
              <a:rPr lang="fr-FR" sz="1400" i="1" u="sng" kern="0" dirty="0" smtClean="0">
                <a:solidFill>
                  <a:srgbClr val="97233F"/>
                </a:solidFill>
                <a:latin typeface="Arial"/>
                <a:cs typeface="Arial"/>
              </a:rPr>
              <a:t>une stratégie commune</a:t>
            </a:r>
          </a:p>
          <a:p>
            <a:pPr marL="646113" lvl="2" indent="-180975" algn="l">
              <a:spcBef>
                <a:spcPct val="20000"/>
              </a:spcBef>
              <a:buSzPct val="70000"/>
              <a:buFont typeface="Wingdings" pitchFamily="2" charset="2"/>
              <a:buChar char="n"/>
            </a:pPr>
            <a:r>
              <a:rPr lang="fr-FR" sz="1400" i="1" kern="0" dirty="0" smtClean="0">
                <a:solidFill>
                  <a:srgbClr val="97233F"/>
                </a:solidFill>
                <a:latin typeface="Arial"/>
                <a:cs typeface="Arial"/>
              </a:rPr>
              <a:t>Au niveau stratégique et financier: entrer dans </a:t>
            </a:r>
            <a:r>
              <a:rPr lang="fr-FR" sz="1400" i="1" u="sng" kern="0" dirty="0" smtClean="0">
                <a:solidFill>
                  <a:srgbClr val="97233F"/>
                </a:solidFill>
                <a:latin typeface="Arial"/>
                <a:cs typeface="Arial"/>
              </a:rPr>
              <a:t>une logique de </a:t>
            </a:r>
            <a:r>
              <a:rPr lang="fr-FR" sz="1400" i="1" u="sng" kern="0" dirty="0" err="1" smtClean="0">
                <a:solidFill>
                  <a:srgbClr val="97233F"/>
                </a:solidFill>
                <a:latin typeface="Arial"/>
                <a:cs typeface="Arial"/>
              </a:rPr>
              <a:t>co</a:t>
            </a:r>
            <a:r>
              <a:rPr lang="fr-FR" sz="1400" i="1" u="sng" kern="0" dirty="0" smtClean="0">
                <a:solidFill>
                  <a:srgbClr val="97233F"/>
                </a:solidFill>
                <a:latin typeface="Arial"/>
                <a:cs typeface="Arial"/>
              </a:rPr>
              <a:t>-programmation</a:t>
            </a:r>
          </a:p>
          <a:p>
            <a:pPr marL="646113" lvl="2" indent="-180975" algn="l">
              <a:spcBef>
                <a:spcPct val="20000"/>
              </a:spcBef>
              <a:buSzPct val="70000"/>
              <a:buFont typeface="Wingdings" pitchFamily="2" charset="2"/>
              <a:buChar char="n"/>
            </a:pPr>
            <a:r>
              <a:rPr lang="fr-FR" sz="1400" i="1" kern="0" dirty="0" smtClean="0">
                <a:solidFill>
                  <a:srgbClr val="97233F"/>
                </a:solidFill>
                <a:latin typeface="Arial"/>
                <a:cs typeface="Arial"/>
              </a:rPr>
              <a:t>Au niveau opérationnel, privilégier </a:t>
            </a:r>
            <a:r>
              <a:rPr lang="fr-FR" sz="1400" i="1" u="sng" kern="0" dirty="0" smtClean="0">
                <a:solidFill>
                  <a:srgbClr val="97233F"/>
                </a:solidFill>
                <a:latin typeface="Arial"/>
                <a:cs typeface="Arial"/>
              </a:rPr>
              <a:t>des projets intégrés</a:t>
            </a:r>
            <a:r>
              <a:rPr lang="fr-FR" sz="1400" i="1" kern="0" dirty="0" smtClean="0">
                <a:solidFill>
                  <a:srgbClr val="97233F"/>
                </a:solidFill>
                <a:latin typeface="Arial"/>
                <a:cs typeface="Arial"/>
              </a:rPr>
              <a:t> (approches sectorielles inadaptées) pour réunir localement (ville par ville, quartier par quartier) les conditions de la réussite.</a:t>
            </a:r>
          </a:p>
          <a:p>
            <a:pPr marL="465138" lvl="2" algn="l">
              <a:spcBef>
                <a:spcPct val="20000"/>
              </a:spcBef>
              <a:buSzPct val="70000"/>
            </a:pPr>
            <a:endParaRPr lang="fr-FR" sz="1400" i="1" kern="0" dirty="0" smtClean="0">
              <a:solidFill>
                <a:srgbClr val="97233F"/>
              </a:solidFill>
              <a:latin typeface="Arial"/>
              <a:cs typeface="Arial"/>
            </a:endParaRPr>
          </a:p>
          <a:p>
            <a:pPr marL="465138" lvl="2" algn="l">
              <a:spcBef>
                <a:spcPct val="20000"/>
              </a:spcBef>
              <a:buSzPct val="70000"/>
            </a:pPr>
            <a:r>
              <a:rPr lang="fr-FR" sz="1400" i="1" kern="0" dirty="0" smtClean="0">
                <a:solidFill>
                  <a:srgbClr val="97233F"/>
                </a:solidFill>
                <a:latin typeface="Arial"/>
                <a:cs typeface="Arial"/>
              </a:rPr>
              <a:t>=&gt; </a:t>
            </a:r>
            <a:r>
              <a:rPr lang="fr-FR" sz="1400" kern="0" dirty="0" smtClean="0">
                <a:solidFill>
                  <a:srgbClr val="97233F"/>
                </a:solidFill>
                <a:latin typeface="Arial"/>
                <a:cs typeface="Arial"/>
              </a:rPr>
              <a:t>Troquer </a:t>
            </a:r>
            <a:r>
              <a:rPr lang="fr-FR" sz="1400" kern="0" dirty="0">
                <a:solidFill>
                  <a:srgbClr val="97233F"/>
                </a:solidFill>
                <a:latin typeface="Arial"/>
                <a:cs typeface="Arial"/>
              </a:rPr>
              <a:t>une approche de coordination pour </a:t>
            </a:r>
            <a:r>
              <a:rPr lang="fr-FR" sz="1400" u="sng" kern="0" dirty="0">
                <a:solidFill>
                  <a:srgbClr val="97233F"/>
                </a:solidFill>
                <a:latin typeface="Arial"/>
                <a:cs typeface="Arial"/>
              </a:rPr>
              <a:t>une approche de mutualisation</a:t>
            </a:r>
            <a:r>
              <a:rPr lang="fr-FR" sz="1400" kern="0" dirty="0">
                <a:solidFill>
                  <a:srgbClr val="97233F"/>
                </a:solidFill>
                <a:latin typeface="Arial"/>
                <a:cs typeface="Arial"/>
              </a:rPr>
              <a:t> (des </a:t>
            </a:r>
            <a:r>
              <a:rPr lang="fr-FR" sz="1400" kern="0" dirty="0" smtClean="0">
                <a:solidFill>
                  <a:srgbClr val="97233F"/>
                </a:solidFill>
                <a:latin typeface="Arial"/>
                <a:cs typeface="Arial"/>
              </a:rPr>
              <a:t>diagnostics, des aide-mémoires, des missions, de l’expertise, des partenaires locaux, d’une unité de coordination…).</a:t>
            </a:r>
            <a:endParaRPr lang="fr-FR" sz="1400" kern="0" dirty="0">
              <a:solidFill>
                <a:srgbClr val="97233F"/>
              </a:solidFill>
              <a:latin typeface="Arial"/>
              <a:cs typeface="Arial"/>
            </a:endParaRPr>
          </a:p>
          <a:p>
            <a:pPr marL="463550" lvl="1" indent="-217488" algn="l">
              <a:spcBef>
                <a:spcPct val="30000"/>
              </a:spcBef>
              <a:buClr>
                <a:srgbClr val="97233F"/>
              </a:buClr>
              <a:buSzPct val="90000"/>
              <a:buFont typeface="Wingdings" pitchFamily="2" charset="2"/>
              <a:buChar char="l"/>
            </a:pPr>
            <a:endParaRPr lang="fr-FR" sz="1400" kern="0" dirty="0">
              <a:solidFill>
                <a:srgbClr val="97233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597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669" y="0"/>
            <a:ext cx="9146232" cy="1008062"/>
          </a:xfrm>
        </p:spPr>
        <p:txBody>
          <a:bodyPr/>
          <a:lstStyle/>
          <a:p>
            <a:pPr algn="ctr" eaLnBrk="1" hangingPunct="1"/>
            <a:r>
              <a:rPr lang="fr-FR" sz="1800" dirty="0" smtClean="0">
                <a:solidFill>
                  <a:srgbClr val="000000"/>
                </a:solidFill>
              </a:rPr>
              <a:t>Besoins identifiés lors de l’atelier des 20 et 21 février à Bruxelles en matière de </a:t>
            </a:r>
            <a:r>
              <a:rPr lang="fr-FR" sz="1800" u="sng" dirty="0" smtClean="0">
                <a:solidFill>
                  <a:srgbClr val="000000"/>
                </a:solidFill>
              </a:rPr>
              <a:t>coordination</a:t>
            </a:r>
            <a:r>
              <a:rPr lang="fr-FR" sz="1800" dirty="0" smtClean="0">
                <a:solidFill>
                  <a:srgbClr val="000000"/>
                </a:solidFill>
              </a:rPr>
              <a:t> de l’aide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09886" y="1052736"/>
            <a:ext cx="8510586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44475" indent="-244475" algn="l">
              <a:spcBef>
                <a:spcPct val="100000"/>
              </a:spcBef>
              <a:buFont typeface="Wingdings" pitchFamily="2" charset="2"/>
              <a:buChar char="n"/>
            </a:pPr>
            <a:r>
              <a:rPr lang="fr-FR" sz="1400" kern="0" dirty="0" smtClean="0">
                <a:solidFill>
                  <a:srgbClr val="002395"/>
                </a:solidFill>
                <a:latin typeface="Arial"/>
                <a:cs typeface="Arial"/>
              </a:rPr>
              <a:t>Un message clair: </a:t>
            </a:r>
            <a:r>
              <a:rPr lang="fr-FR" sz="1400" dirty="0" smtClean="0"/>
              <a:t>plusieurs </a:t>
            </a:r>
            <a:r>
              <a:rPr lang="fr-FR" sz="1400" dirty="0"/>
              <a:t>bailleurs (de l'humanitaire et du développement) travaillent côte-à-côte pour construire </a:t>
            </a:r>
            <a:r>
              <a:rPr lang="fr-FR" sz="1400" u="sng" dirty="0"/>
              <a:t>une vision commune des priorités et </a:t>
            </a:r>
            <a:r>
              <a:rPr lang="fr-FR" sz="1400" u="sng" dirty="0" smtClean="0"/>
              <a:t>une approche conjointe </a:t>
            </a:r>
            <a:r>
              <a:rPr lang="fr-FR" sz="1400" dirty="0" smtClean="0"/>
              <a:t>sur le continuum humanitaire-développement</a:t>
            </a:r>
          </a:p>
          <a:p>
            <a:pPr marL="244475" indent="-244475" algn="l">
              <a:spcBef>
                <a:spcPct val="100000"/>
              </a:spcBef>
              <a:buFont typeface="Wingdings" pitchFamily="2" charset="2"/>
              <a:buChar char="n"/>
            </a:pPr>
            <a:r>
              <a:rPr lang="fr-FR" sz="1400" dirty="0" smtClean="0"/>
              <a:t>Cette </a:t>
            </a:r>
            <a:r>
              <a:rPr lang="fr-FR" sz="1400" u="sng" dirty="0" smtClean="0"/>
              <a:t>réponse de coordination des PTF (pilotage stratégique de l’aide sur le continuum URD) est complémentaire au travail de coordination opérationnelle </a:t>
            </a:r>
            <a:r>
              <a:rPr lang="fr-FR" sz="1400" dirty="0" smtClean="0"/>
              <a:t>du système ONU, et articulée avec celui-ci</a:t>
            </a:r>
          </a:p>
          <a:p>
            <a:pPr marL="244475" indent="-244475" algn="l">
              <a:spcBef>
                <a:spcPct val="100000"/>
              </a:spcBef>
              <a:buFont typeface="Wingdings" pitchFamily="2" charset="2"/>
              <a:buChar char="n"/>
            </a:pPr>
            <a:r>
              <a:rPr lang="fr-FR" sz="1400" u="sng" kern="0" dirty="0" smtClean="0">
                <a:solidFill>
                  <a:srgbClr val="002395"/>
                </a:solidFill>
                <a:latin typeface="Arial"/>
                <a:cs typeface="Arial"/>
              </a:rPr>
              <a:t>Une approche commune des autorités politiques centrafricaines</a:t>
            </a:r>
            <a:r>
              <a:rPr lang="fr-FR" sz="1400" kern="0" dirty="0" smtClean="0">
                <a:solidFill>
                  <a:srgbClr val="002395"/>
                </a:solidFill>
                <a:latin typeface="Arial"/>
                <a:cs typeface="Arial"/>
              </a:rPr>
              <a:t> pour éviter de saturer les capacités de l’administration et du gouvernement de transition</a:t>
            </a:r>
          </a:p>
          <a:p>
            <a:pPr marL="244475" indent="-244475" algn="l">
              <a:spcBef>
                <a:spcPct val="100000"/>
              </a:spcBef>
              <a:buFont typeface="Wingdings" pitchFamily="2" charset="2"/>
              <a:buChar char="n"/>
            </a:pPr>
            <a:r>
              <a:rPr lang="fr-FR" sz="1400" kern="0" dirty="0" smtClean="0">
                <a:solidFill>
                  <a:srgbClr val="002395"/>
                </a:solidFill>
                <a:latin typeface="Arial"/>
                <a:cs typeface="Arial"/>
              </a:rPr>
              <a:t>Un </a:t>
            </a:r>
            <a:r>
              <a:rPr lang="fr-FR" sz="1400" u="sng" kern="0" dirty="0" smtClean="0">
                <a:solidFill>
                  <a:srgbClr val="002395"/>
                </a:solidFill>
                <a:latin typeface="Arial"/>
                <a:cs typeface="Arial"/>
              </a:rPr>
              <a:t>partage d’information </a:t>
            </a:r>
            <a:r>
              <a:rPr lang="fr-FR" sz="1400" kern="0" dirty="0" smtClean="0">
                <a:solidFill>
                  <a:srgbClr val="002395"/>
                </a:solidFill>
                <a:latin typeface="Arial"/>
                <a:cs typeface="Arial"/>
              </a:rPr>
              <a:t>au jour le jour en matière de sécurité</a:t>
            </a:r>
          </a:p>
          <a:p>
            <a:pPr marL="244475" indent="-244475" algn="l">
              <a:spcBef>
                <a:spcPct val="100000"/>
              </a:spcBef>
              <a:buFont typeface="Wingdings" pitchFamily="2" charset="2"/>
              <a:buChar char="n"/>
            </a:pPr>
            <a:r>
              <a:rPr lang="fr-FR" sz="1400" u="sng" kern="0" dirty="0" smtClean="0">
                <a:solidFill>
                  <a:srgbClr val="002395"/>
                </a:solidFill>
                <a:latin typeface="Arial"/>
                <a:cs typeface="Arial"/>
              </a:rPr>
              <a:t>Une vision partagée des capacités d’absorption</a:t>
            </a:r>
            <a:r>
              <a:rPr lang="fr-FR" sz="1400" kern="0" dirty="0" smtClean="0">
                <a:solidFill>
                  <a:srgbClr val="002395"/>
                </a:solidFill>
                <a:latin typeface="Arial"/>
                <a:cs typeface="Arial"/>
              </a:rPr>
              <a:t> et de la mobilisation des capacités locales par les PTF</a:t>
            </a:r>
          </a:p>
          <a:p>
            <a:pPr marL="244475" indent="-244475" algn="l">
              <a:spcBef>
                <a:spcPct val="100000"/>
              </a:spcBef>
              <a:buFont typeface="Wingdings" pitchFamily="2" charset="2"/>
              <a:buChar char="n"/>
            </a:pPr>
            <a:r>
              <a:rPr lang="fr-FR" sz="1400" kern="0" dirty="0" smtClean="0">
                <a:solidFill>
                  <a:srgbClr val="002395"/>
                </a:solidFill>
                <a:latin typeface="Arial"/>
                <a:cs typeface="Arial"/>
              </a:rPr>
              <a:t>Des </a:t>
            </a:r>
            <a:r>
              <a:rPr lang="fr-FR" sz="1400" u="sng" kern="0" dirty="0" smtClean="0">
                <a:solidFill>
                  <a:srgbClr val="002395"/>
                </a:solidFill>
                <a:latin typeface="Arial"/>
                <a:cs typeface="Arial"/>
              </a:rPr>
              <a:t>missions conjointes</a:t>
            </a:r>
            <a:r>
              <a:rPr lang="fr-FR" sz="1400" kern="0" dirty="0" smtClean="0">
                <a:solidFill>
                  <a:srgbClr val="002395"/>
                </a:solidFill>
                <a:latin typeface="Arial"/>
                <a:cs typeface="Arial"/>
              </a:rPr>
              <a:t> (d’identification, d’instruction, de monitoring, d’évaluation…)</a:t>
            </a:r>
            <a:endParaRPr lang="fr-FR" sz="1400" kern="0" dirty="0">
              <a:solidFill>
                <a:srgbClr val="002395"/>
              </a:solidFill>
              <a:latin typeface="Arial"/>
              <a:cs typeface="Arial"/>
            </a:endParaRPr>
          </a:p>
          <a:p>
            <a:pPr marL="244475" lvl="0" indent="-244475" algn="l">
              <a:spcBef>
                <a:spcPct val="100000"/>
              </a:spcBef>
              <a:buFont typeface="Wingdings" pitchFamily="2" charset="2"/>
              <a:buChar char="n"/>
            </a:pPr>
            <a:r>
              <a:rPr lang="fr-FR" sz="1400" u="sng" kern="0" dirty="0" smtClean="0">
                <a:solidFill>
                  <a:srgbClr val="002395"/>
                </a:solidFill>
                <a:latin typeface="Arial"/>
                <a:cs typeface="Arial"/>
              </a:rPr>
              <a:t>Une cellule de coordination inter-bailleurs</a:t>
            </a:r>
            <a:r>
              <a:rPr lang="fr-FR" sz="1400" kern="0" dirty="0" smtClean="0">
                <a:solidFill>
                  <a:srgbClr val="002395"/>
                </a:solidFill>
                <a:latin typeface="Arial"/>
                <a:cs typeface="Arial"/>
              </a:rPr>
              <a:t> avec une ressource humaine dédiée, facilitant le lien avec les ministères et le système onusien, permettant d’intégrer le travail des différents clusters opérationnels</a:t>
            </a:r>
          </a:p>
          <a:p>
            <a:pPr marL="244475" lvl="0" indent="-244475" algn="l">
              <a:spcBef>
                <a:spcPct val="100000"/>
              </a:spcBef>
              <a:buFont typeface="Wingdings" pitchFamily="2" charset="2"/>
              <a:buChar char="n"/>
            </a:pPr>
            <a:r>
              <a:rPr lang="fr-FR" sz="1400" u="sng" kern="0" dirty="0" smtClean="0">
                <a:solidFill>
                  <a:srgbClr val="002395"/>
                </a:solidFill>
                <a:latin typeface="Arial"/>
                <a:cs typeface="Arial"/>
              </a:rPr>
              <a:t>Une coordination des capitales</a:t>
            </a:r>
            <a:r>
              <a:rPr lang="fr-FR" sz="1400" kern="0" dirty="0" smtClean="0">
                <a:solidFill>
                  <a:srgbClr val="002395"/>
                </a:solidFill>
                <a:latin typeface="Arial"/>
                <a:cs typeface="Arial"/>
              </a:rPr>
              <a:t> / sièges au niveau du pilotage politique (</a:t>
            </a:r>
            <a:r>
              <a:rPr lang="fr-FR" sz="1400" kern="0" dirty="0" err="1">
                <a:solidFill>
                  <a:srgbClr val="002395"/>
                </a:solidFill>
                <a:latin typeface="Arial"/>
                <a:cs typeface="Arial"/>
              </a:rPr>
              <a:t>visio</a:t>
            </a:r>
            <a:r>
              <a:rPr lang="fr-FR" sz="1400" kern="0" dirty="0">
                <a:solidFill>
                  <a:srgbClr val="002395"/>
                </a:solidFill>
                <a:latin typeface="Arial"/>
                <a:cs typeface="Arial"/>
              </a:rPr>
              <a:t> </a:t>
            </a:r>
            <a:r>
              <a:rPr lang="fr-FR" sz="1400" kern="0" dirty="0" smtClean="0">
                <a:solidFill>
                  <a:srgbClr val="002395"/>
                </a:solidFill>
                <a:latin typeface="Arial"/>
                <a:cs typeface="Arial"/>
              </a:rPr>
              <a:t>régulières) et un support informatique pour le partage de l’information</a:t>
            </a:r>
          </a:p>
          <a:p>
            <a:pPr marL="244475" lvl="0" indent="-244475" algn="l">
              <a:spcBef>
                <a:spcPct val="100000"/>
              </a:spcBef>
              <a:buFont typeface="Wingdings" pitchFamily="2" charset="2"/>
              <a:buChar char="n"/>
            </a:pPr>
            <a:r>
              <a:rPr lang="fr-FR" sz="1400" u="sng" kern="0" dirty="0" smtClean="0">
                <a:solidFill>
                  <a:srgbClr val="002395"/>
                </a:solidFill>
                <a:latin typeface="Arial"/>
                <a:cs typeface="Arial"/>
              </a:rPr>
              <a:t>Une coordination de la communication</a:t>
            </a:r>
            <a:r>
              <a:rPr lang="fr-FR" sz="1400" kern="0" dirty="0" smtClean="0">
                <a:solidFill>
                  <a:srgbClr val="002395"/>
                </a:solidFill>
                <a:latin typeface="Arial"/>
                <a:cs typeface="Arial"/>
              </a:rPr>
              <a:t> vis-à-vis de la population centrafricaine et des opinions publiques internationales</a:t>
            </a:r>
          </a:p>
        </p:txBody>
      </p:sp>
    </p:spTree>
    <p:extLst>
      <p:ext uri="{BB962C8B-B14F-4D97-AF65-F5344CB8AC3E}">
        <p14:creationId xmlns:p14="http://schemas.microsoft.com/office/powerpoint/2010/main" val="165739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DEEFDBE-719B-49C8-89A7-4D9BEF68C9A6}" type="slidenum">
              <a:rPr lang="fr-FR" smtClean="0"/>
              <a:pPr eaLnBrk="1" hangingPunct="1"/>
              <a:t>3</a:t>
            </a:fld>
            <a:endParaRPr lang="fr-FR" dirty="0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4669" y="0"/>
            <a:ext cx="9146232" cy="1008062"/>
          </a:xfrm>
        </p:spPr>
        <p:txBody>
          <a:bodyPr/>
          <a:lstStyle/>
          <a:p>
            <a:pPr algn="ctr" eaLnBrk="1" hangingPunct="1"/>
            <a:r>
              <a:rPr lang="fr-FR" sz="1800" dirty="0" smtClean="0">
                <a:solidFill>
                  <a:srgbClr val="000000"/>
                </a:solidFill>
              </a:rPr>
              <a:t>Proposition de dispositif de coordination </a:t>
            </a:r>
            <a:r>
              <a:rPr lang="fr-FR" sz="1800" u="sng" dirty="0" smtClean="0">
                <a:solidFill>
                  <a:srgbClr val="000000"/>
                </a:solidFill>
              </a:rPr>
              <a:t>des PTF</a:t>
            </a:r>
            <a:r>
              <a:rPr lang="fr-FR" sz="1800" dirty="0" smtClean="0">
                <a:solidFill>
                  <a:srgbClr val="000000"/>
                </a:solidFill>
              </a:rPr>
              <a:t> et de pilotage de l’aide durant la phase de transition</a:t>
            </a:r>
          </a:p>
        </p:txBody>
      </p:sp>
      <p:sp>
        <p:nvSpPr>
          <p:cNvPr id="5" name="Ellipse 4"/>
          <p:cNvSpPr/>
          <p:nvPr/>
        </p:nvSpPr>
        <p:spPr bwMode="auto">
          <a:xfrm>
            <a:off x="323528" y="1700851"/>
            <a:ext cx="5472608" cy="792045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" name="Rectangle à coins arrondis 8"/>
          <p:cNvSpPr/>
          <p:nvPr/>
        </p:nvSpPr>
        <p:spPr bwMode="auto">
          <a:xfrm>
            <a:off x="1605364" y="2901282"/>
            <a:ext cx="2870092" cy="446185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200" dirty="0" smtClean="0"/>
              <a:t>Unité de coordination des PTF à Bangui (cofinancée par les principaux bailleurs)</a:t>
            </a:r>
          </a:p>
        </p:txBody>
      </p:sp>
      <p:sp>
        <p:nvSpPr>
          <p:cNvPr id="13" name="Rectangle à coins arrondis 12"/>
          <p:cNvSpPr/>
          <p:nvPr/>
        </p:nvSpPr>
        <p:spPr bwMode="auto">
          <a:xfrm>
            <a:off x="179512" y="3564260"/>
            <a:ext cx="1368152" cy="504056"/>
          </a:xfrm>
          <a:prstGeom prst="roundRect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Gouvernance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677564" y="1876516"/>
            <a:ext cx="48144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Approche LRRD commune des PTF </a:t>
            </a:r>
            <a:r>
              <a:rPr lang="fr-FR" sz="1400" dirty="0"/>
              <a:t>(ONU</a:t>
            </a:r>
            <a:r>
              <a:rPr lang="fr-FR" sz="1400" dirty="0" smtClean="0"/>
              <a:t>, Commission, Banque mondiale, France, BAD, etc…) </a:t>
            </a:r>
            <a:endParaRPr lang="fr-FR" sz="1400" dirty="0"/>
          </a:p>
        </p:txBody>
      </p:sp>
      <p:sp>
        <p:nvSpPr>
          <p:cNvPr id="19" name="Rectangle à coins arrondis 18"/>
          <p:cNvSpPr/>
          <p:nvPr/>
        </p:nvSpPr>
        <p:spPr bwMode="auto">
          <a:xfrm>
            <a:off x="1619672" y="3564260"/>
            <a:ext cx="1368152" cy="504056"/>
          </a:xfrm>
          <a:prstGeom prst="roundRect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Réconciliation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0" name="Rectangle à coins arrondis 19"/>
          <p:cNvSpPr/>
          <p:nvPr/>
        </p:nvSpPr>
        <p:spPr bwMode="auto">
          <a:xfrm>
            <a:off x="3084782" y="3573016"/>
            <a:ext cx="1368152" cy="504056"/>
          </a:xfrm>
          <a:prstGeom prst="roundRect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Services essentiels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1" name="Rectangle à coins arrondis 20"/>
          <p:cNvSpPr/>
          <p:nvPr/>
        </p:nvSpPr>
        <p:spPr bwMode="auto">
          <a:xfrm>
            <a:off x="4557709" y="3573016"/>
            <a:ext cx="1368152" cy="504056"/>
          </a:xfrm>
          <a:prstGeom prst="roundRect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rmAutofit fontScale="62500" lnSpcReduction="20000"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Relance économique</a:t>
            </a:r>
            <a:r>
              <a:rPr kumimoji="0" lang="fr-FR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(urbain &amp; rural)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058294" y="4139555"/>
            <a:ext cx="2888704" cy="504056"/>
          </a:xfrm>
          <a:prstGeom prst="rect">
            <a:avLst/>
          </a:prstGeom>
          <a:solidFill>
            <a:schemeClr val="tx2">
              <a:alpha val="5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Fonds LRRD</a:t>
            </a:r>
            <a:r>
              <a:rPr kumimoji="0" lang="fr-FR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commun**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151706" y="4139555"/>
            <a:ext cx="2888704" cy="504056"/>
          </a:xfrm>
          <a:prstGeom prst="rect">
            <a:avLst/>
          </a:prstGeom>
          <a:solidFill>
            <a:schemeClr val="tx2">
              <a:alpha val="5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Fonds multi-bailleurs?*</a:t>
            </a:r>
          </a:p>
        </p:txBody>
      </p:sp>
      <p:sp>
        <p:nvSpPr>
          <p:cNvPr id="18" name="Accolade fermante 17"/>
          <p:cNvSpPr/>
          <p:nvPr/>
        </p:nvSpPr>
        <p:spPr bwMode="auto">
          <a:xfrm>
            <a:off x="6394775" y="1650528"/>
            <a:ext cx="360040" cy="1652513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6" name="Accolade fermante 25"/>
          <p:cNvSpPr/>
          <p:nvPr/>
        </p:nvSpPr>
        <p:spPr bwMode="auto">
          <a:xfrm>
            <a:off x="6379071" y="3347467"/>
            <a:ext cx="286390" cy="1296144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6725702" y="1819643"/>
            <a:ext cx="216677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u="sng" dirty="0" smtClean="0"/>
              <a:t>Une stratégie commune </a:t>
            </a:r>
            <a:r>
              <a:rPr lang="fr-FR" sz="1200" b="1" dirty="0" smtClean="0"/>
              <a:t>pour la période de transition…</a:t>
            </a:r>
          </a:p>
          <a:p>
            <a:endParaRPr lang="fr-FR" sz="1200" b="1" dirty="0" smtClean="0"/>
          </a:p>
          <a:p>
            <a:r>
              <a:rPr lang="fr-FR" sz="1200" b="1" dirty="0" smtClean="0"/>
              <a:t>… adossée à </a:t>
            </a:r>
            <a:r>
              <a:rPr lang="fr-FR" sz="1200" b="1" u="sng" dirty="0" smtClean="0"/>
              <a:t>une unité de coordination conjointe</a:t>
            </a:r>
            <a:endParaRPr lang="fr-FR" sz="1200" b="1" u="sng" dirty="0"/>
          </a:p>
        </p:txBody>
      </p:sp>
      <p:sp>
        <p:nvSpPr>
          <p:cNvPr id="28" name="ZoneTexte 27"/>
          <p:cNvSpPr txBox="1"/>
          <p:nvPr/>
        </p:nvSpPr>
        <p:spPr>
          <a:xfrm>
            <a:off x="6717369" y="3303041"/>
            <a:ext cx="233809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u="sng" dirty="0" smtClean="0"/>
              <a:t>Une programmation commune </a:t>
            </a:r>
            <a:r>
              <a:rPr lang="fr-FR" sz="1200" b="1" dirty="0" smtClean="0"/>
              <a:t>(approche par grands objectifs prioritaires)…</a:t>
            </a:r>
          </a:p>
          <a:p>
            <a:r>
              <a:rPr lang="fr-FR" sz="1200" b="1" dirty="0" smtClean="0"/>
              <a:t>… progressivement adossée à des </a:t>
            </a:r>
            <a:r>
              <a:rPr lang="fr-FR" sz="1200" b="1" u="sng" dirty="0" smtClean="0"/>
              <a:t>outils de financement communs </a:t>
            </a:r>
            <a:endParaRPr lang="fr-FR" sz="1200" b="1" u="sng" dirty="0"/>
          </a:p>
        </p:txBody>
      </p:sp>
      <p:sp>
        <p:nvSpPr>
          <p:cNvPr id="30" name="Accolade fermante 29"/>
          <p:cNvSpPr/>
          <p:nvPr/>
        </p:nvSpPr>
        <p:spPr bwMode="auto">
          <a:xfrm>
            <a:off x="6372200" y="4809628"/>
            <a:ext cx="312311" cy="1871027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6802612" y="5231116"/>
            <a:ext cx="2236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/>
              <a:t>Des </a:t>
            </a:r>
            <a:r>
              <a:rPr lang="fr-FR" sz="1200" b="1" u="sng" dirty="0" smtClean="0"/>
              <a:t>projets et programmes</a:t>
            </a:r>
            <a:r>
              <a:rPr lang="fr-FR" sz="1200" b="1" dirty="0" smtClean="0"/>
              <a:t> articulés, intégrant acteurs de l’urgence et du développement</a:t>
            </a:r>
            <a:endParaRPr lang="fr-FR" sz="1200" b="1" dirty="0"/>
          </a:p>
        </p:txBody>
      </p:sp>
      <p:sp>
        <p:nvSpPr>
          <p:cNvPr id="23" name="Rectangle à coins arrondis 22"/>
          <p:cNvSpPr/>
          <p:nvPr/>
        </p:nvSpPr>
        <p:spPr bwMode="auto">
          <a:xfrm>
            <a:off x="2459973" y="927770"/>
            <a:ext cx="2006125" cy="509432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Autorités centrafricaines (PR, PM)</a:t>
            </a:r>
          </a:p>
        </p:txBody>
      </p:sp>
      <p:sp>
        <p:nvSpPr>
          <p:cNvPr id="33" name="Rectangle à coins arrondis 32"/>
          <p:cNvSpPr/>
          <p:nvPr/>
        </p:nvSpPr>
        <p:spPr bwMode="auto">
          <a:xfrm>
            <a:off x="112553" y="908720"/>
            <a:ext cx="2006125" cy="509432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Forces internationales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5" name="Ellipse 24"/>
          <p:cNvSpPr/>
          <p:nvPr/>
        </p:nvSpPr>
        <p:spPr bwMode="auto">
          <a:xfrm>
            <a:off x="251520" y="4733736"/>
            <a:ext cx="2448272" cy="308242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5" name="Ellipse 34"/>
          <p:cNvSpPr/>
          <p:nvPr/>
        </p:nvSpPr>
        <p:spPr bwMode="auto">
          <a:xfrm>
            <a:off x="3264801" y="4766749"/>
            <a:ext cx="2661059" cy="27874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6" name="Ellipse 35"/>
          <p:cNvSpPr/>
          <p:nvPr/>
        </p:nvSpPr>
        <p:spPr bwMode="auto">
          <a:xfrm>
            <a:off x="1846889" y="5410845"/>
            <a:ext cx="4066564" cy="27874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7" name="Ellipse 36"/>
          <p:cNvSpPr/>
          <p:nvPr/>
        </p:nvSpPr>
        <p:spPr bwMode="auto">
          <a:xfrm>
            <a:off x="3264801" y="5747555"/>
            <a:ext cx="2535945" cy="27874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8" name="Ellipse 37"/>
          <p:cNvSpPr/>
          <p:nvPr/>
        </p:nvSpPr>
        <p:spPr bwMode="auto">
          <a:xfrm>
            <a:off x="3618765" y="5114686"/>
            <a:ext cx="2376264" cy="27874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9" name="Ellipse 38"/>
          <p:cNvSpPr/>
          <p:nvPr/>
        </p:nvSpPr>
        <p:spPr bwMode="auto">
          <a:xfrm>
            <a:off x="1778716" y="6419126"/>
            <a:ext cx="4009408" cy="322082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0" name="Ellipse 39"/>
          <p:cNvSpPr/>
          <p:nvPr/>
        </p:nvSpPr>
        <p:spPr bwMode="auto">
          <a:xfrm>
            <a:off x="1979712" y="6077993"/>
            <a:ext cx="3857005" cy="27874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3392294" y="4737712"/>
            <a:ext cx="2223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Projets HIMO</a:t>
            </a:r>
            <a:endParaRPr lang="fr-FR" sz="1600" dirty="0"/>
          </a:p>
        </p:txBody>
      </p:sp>
      <p:sp>
        <p:nvSpPr>
          <p:cNvPr id="43" name="ZoneTexte 42"/>
          <p:cNvSpPr txBox="1"/>
          <p:nvPr/>
        </p:nvSpPr>
        <p:spPr>
          <a:xfrm>
            <a:off x="2196935" y="5370081"/>
            <a:ext cx="35721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Développement local intégré</a:t>
            </a:r>
            <a:endParaRPr lang="fr-FR" sz="1600" dirty="0"/>
          </a:p>
        </p:txBody>
      </p:sp>
      <p:sp>
        <p:nvSpPr>
          <p:cNvPr id="44" name="ZoneTexte 43"/>
          <p:cNvSpPr txBox="1"/>
          <p:nvPr/>
        </p:nvSpPr>
        <p:spPr>
          <a:xfrm>
            <a:off x="3198894" y="5702478"/>
            <a:ext cx="26006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Sécurité alimentaire</a:t>
            </a:r>
            <a:endParaRPr lang="fr-FR" sz="1600" dirty="0"/>
          </a:p>
        </p:txBody>
      </p:sp>
      <p:sp>
        <p:nvSpPr>
          <p:cNvPr id="45" name="ZoneTexte 44"/>
          <p:cNvSpPr txBox="1"/>
          <p:nvPr/>
        </p:nvSpPr>
        <p:spPr>
          <a:xfrm>
            <a:off x="3605826" y="5103068"/>
            <a:ext cx="23584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Chantiers-école</a:t>
            </a:r>
          </a:p>
        </p:txBody>
      </p:sp>
      <p:sp>
        <p:nvSpPr>
          <p:cNvPr id="46" name="ZoneTexte 45"/>
          <p:cNvSpPr txBox="1"/>
          <p:nvPr/>
        </p:nvSpPr>
        <p:spPr>
          <a:xfrm>
            <a:off x="1846889" y="6419126"/>
            <a:ext cx="38439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Scolarisation &amp; travail psychosocial</a:t>
            </a:r>
            <a:endParaRPr lang="fr-FR" sz="1600" dirty="0"/>
          </a:p>
        </p:txBody>
      </p:sp>
      <p:sp>
        <p:nvSpPr>
          <p:cNvPr id="34" name="Rectangle 33"/>
          <p:cNvSpPr/>
          <p:nvPr/>
        </p:nvSpPr>
        <p:spPr>
          <a:xfrm>
            <a:off x="2118678" y="6044723"/>
            <a:ext cx="332712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 smtClean="0"/>
              <a:t>Appui à la santé et travail psychosocial</a:t>
            </a:r>
            <a:endParaRPr lang="fr-FR" sz="1400" dirty="0"/>
          </a:p>
        </p:txBody>
      </p:sp>
      <p:sp>
        <p:nvSpPr>
          <p:cNvPr id="41" name="ZoneTexte 40"/>
          <p:cNvSpPr txBox="1"/>
          <p:nvPr/>
        </p:nvSpPr>
        <p:spPr>
          <a:xfrm>
            <a:off x="6427683" y="6435914"/>
            <a:ext cx="26277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/>
              <a:t>** AFD prête à contribuer à sa mise en place et à son financement</a:t>
            </a:r>
            <a:endParaRPr lang="fr-FR" sz="1100" dirty="0"/>
          </a:p>
        </p:txBody>
      </p:sp>
      <p:sp>
        <p:nvSpPr>
          <p:cNvPr id="51" name="ZoneTexte 50"/>
          <p:cNvSpPr txBox="1"/>
          <p:nvPr/>
        </p:nvSpPr>
        <p:spPr>
          <a:xfrm>
            <a:off x="175370" y="4737712"/>
            <a:ext cx="23584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Justice</a:t>
            </a:r>
            <a:endParaRPr lang="fr-FR" sz="1400" dirty="0"/>
          </a:p>
        </p:txBody>
      </p:sp>
      <p:sp>
        <p:nvSpPr>
          <p:cNvPr id="52" name="Ellipse 51"/>
          <p:cNvSpPr/>
          <p:nvPr/>
        </p:nvSpPr>
        <p:spPr bwMode="auto">
          <a:xfrm>
            <a:off x="123553" y="5231116"/>
            <a:ext cx="1368152" cy="308242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-457331" y="5210035"/>
            <a:ext cx="23584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Police</a:t>
            </a:r>
            <a:endParaRPr lang="fr-FR" sz="1400" dirty="0"/>
          </a:p>
        </p:txBody>
      </p:sp>
      <p:sp>
        <p:nvSpPr>
          <p:cNvPr id="54" name="Ellipse 53"/>
          <p:cNvSpPr/>
          <p:nvPr/>
        </p:nvSpPr>
        <p:spPr bwMode="auto">
          <a:xfrm>
            <a:off x="76150" y="5685609"/>
            <a:ext cx="2911674" cy="308242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0" y="5689585"/>
            <a:ext cx="2915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Réforme du secteur de sécurité</a:t>
            </a:r>
            <a:endParaRPr lang="fr-FR" sz="1400" dirty="0"/>
          </a:p>
        </p:txBody>
      </p:sp>
      <p:sp>
        <p:nvSpPr>
          <p:cNvPr id="48" name="Double flèche verticale 47"/>
          <p:cNvSpPr/>
          <p:nvPr/>
        </p:nvSpPr>
        <p:spPr bwMode="auto">
          <a:xfrm>
            <a:off x="587554" y="1490667"/>
            <a:ext cx="180020" cy="319724"/>
          </a:xfrm>
          <a:prstGeom prst="upDownArrow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7" name="Double flèche verticale 56"/>
          <p:cNvSpPr/>
          <p:nvPr/>
        </p:nvSpPr>
        <p:spPr bwMode="auto">
          <a:xfrm>
            <a:off x="5311980" y="1513359"/>
            <a:ext cx="180020" cy="319724"/>
          </a:xfrm>
          <a:prstGeom prst="upDownArrow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8" name="Double flèche verticale 57"/>
          <p:cNvSpPr/>
          <p:nvPr/>
        </p:nvSpPr>
        <p:spPr bwMode="auto">
          <a:xfrm>
            <a:off x="2950400" y="2564904"/>
            <a:ext cx="180020" cy="319724"/>
          </a:xfrm>
          <a:prstGeom prst="upDownArrow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0" name="Ellipse 59"/>
          <p:cNvSpPr/>
          <p:nvPr/>
        </p:nvSpPr>
        <p:spPr bwMode="auto">
          <a:xfrm>
            <a:off x="1565530" y="5070570"/>
            <a:ext cx="1368152" cy="308242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1" name="ZoneTexte 60"/>
          <p:cNvSpPr txBox="1"/>
          <p:nvPr/>
        </p:nvSpPr>
        <p:spPr>
          <a:xfrm>
            <a:off x="1070371" y="5070570"/>
            <a:ext cx="23584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Médiations</a:t>
            </a:r>
            <a:endParaRPr lang="fr-FR" sz="1400" dirty="0"/>
          </a:p>
        </p:txBody>
      </p:sp>
      <p:sp>
        <p:nvSpPr>
          <p:cNvPr id="50" name="ZoneTexte 49"/>
          <p:cNvSpPr txBox="1"/>
          <p:nvPr/>
        </p:nvSpPr>
        <p:spPr>
          <a:xfrm>
            <a:off x="186085" y="1490667"/>
            <a:ext cx="22211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Concertation </a:t>
            </a:r>
            <a:endParaRPr lang="fr-FR" sz="1200" dirty="0"/>
          </a:p>
        </p:txBody>
      </p:sp>
      <p:sp>
        <p:nvSpPr>
          <p:cNvPr id="64" name="ZoneTexte 63"/>
          <p:cNvSpPr txBox="1"/>
          <p:nvPr/>
        </p:nvSpPr>
        <p:spPr>
          <a:xfrm>
            <a:off x="2699792" y="1451995"/>
            <a:ext cx="22211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Concertation </a:t>
            </a:r>
            <a:endParaRPr lang="fr-FR" sz="1200" dirty="0"/>
          </a:p>
        </p:txBody>
      </p:sp>
      <p:sp>
        <p:nvSpPr>
          <p:cNvPr id="65" name="ZoneTexte 64"/>
          <p:cNvSpPr txBox="1"/>
          <p:nvPr/>
        </p:nvSpPr>
        <p:spPr>
          <a:xfrm>
            <a:off x="410442" y="2586266"/>
            <a:ext cx="25399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Analyse des besoins en temps réel </a:t>
            </a:r>
            <a:endParaRPr lang="fr-FR" sz="1200" dirty="0"/>
          </a:p>
        </p:txBody>
      </p:sp>
      <p:sp>
        <p:nvSpPr>
          <p:cNvPr id="66" name="ZoneTexte 65"/>
          <p:cNvSpPr txBox="1"/>
          <p:nvPr/>
        </p:nvSpPr>
        <p:spPr>
          <a:xfrm>
            <a:off x="3005533" y="2605316"/>
            <a:ext cx="28066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Adaptation de la stratégie commune</a:t>
            </a:r>
            <a:endParaRPr lang="fr-FR" sz="1200" dirty="0"/>
          </a:p>
        </p:txBody>
      </p:sp>
      <p:cxnSp>
        <p:nvCxnSpPr>
          <p:cNvPr id="59" name="Connecteur droit avec flèche 58"/>
          <p:cNvCxnSpPr/>
          <p:nvPr/>
        </p:nvCxnSpPr>
        <p:spPr bwMode="auto">
          <a:xfrm flipH="1">
            <a:off x="1115615" y="3303041"/>
            <a:ext cx="416372" cy="197967"/>
          </a:xfrm>
          <a:prstGeom prst="straightConnector1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" name="Connecteur droit avec flèche 68"/>
          <p:cNvCxnSpPr/>
          <p:nvPr/>
        </p:nvCxnSpPr>
        <p:spPr bwMode="auto">
          <a:xfrm>
            <a:off x="4566755" y="3318892"/>
            <a:ext cx="336710" cy="216793"/>
          </a:xfrm>
          <a:prstGeom prst="straightConnector1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3" name="Connecteur droit avec flèche 72"/>
          <p:cNvCxnSpPr/>
          <p:nvPr/>
        </p:nvCxnSpPr>
        <p:spPr bwMode="auto">
          <a:xfrm>
            <a:off x="3880171" y="3347467"/>
            <a:ext cx="81873" cy="285377"/>
          </a:xfrm>
          <a:prstGeom prst="straightConnector1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6" name="Connecteur droit avec flèche 75"/>
          <p:cNvCxnSpPr/>
          <p:nvPr/>
        </p:nvCxnSpPr>
        <p:spPr bwMode="auto">
          <a:xfrm flipH="1">
            <a:off x="2426279" y="3323083"/>
            <a:ext cx="126254" cy="309761"/>
          </a:xfrm>
          <a:prstGeom prst="straightConnector1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1" name="ZoneTexte 80"/>
          <p:cNvSpPr txBox="1"/>
          <p:nvPr/>
        </p:nvSpPr>
        <p:spPr>
          <a:xfrm>
            <a:off x="-32582" y="6549850"/>
            <a:ext cx="16804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/>
              <a:t>* ONU, CE, BM ?</a:t>
            </a:r>
            <a:endParaRPr lang="fr-FR" sz="1100" dirty="0"/>
          </a:p>
        </p:txBody>
      </p:sp>
      <p:sp>
        <p:nvSpPr>
          <p:cNvPr id="56" name="Rectangle à coins arrondis 55"/>
          <p:cNvSpPr/>
          <p:nvPr/>
        </p:nvSpPr>
        <p:spPr bwMode="auto">
          <a:xfrm>
            <a:off x="4796487" y="948206"/>
            <a:ext cx="2006125" cy="509432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Société</a:t>
            </a:r>
            <a:r>
              <a:rPr kumimoji="0" lang="fr-FR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civile locale et internationale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" name="Double flèche horizontale 1"/>
          <p:cNvSpPr/>
          <p:nvPr/>
        </p:nvSpPr>
        <p:spPr bwMode="auto">
          <a:xfrm>
            <a:off x="4557231" y="1145772"/>
            <a:ext cx="189730" cy="122988"/>
          </a:xfrm>
          <a:prstGeom prst="leftRightArrow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2" name="Double flèche verticale 61"/>
          <p:cNvSpPr/>
          <p:nvPr/>
        </p:nvSpPr>
        <p:spPr bwMode="auto">
          <a:xfrm>
            <a:off x="3130420" y="1418152"/>
            <a:ext cx="180020" cy="319724"/>
          </a:xfrm>
          <a:prstGeom prst="upDownArrow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3" name="ZoneTexte 62"/>
          <p:cNvSpPr txBox="1"/>
          <p:nvPr/>
        </p:nvSpPr>
        <p:spPr>
          <a:xfrm>
            <a:off x="4836401" y="1537675"/>
            <a:ext cx="22211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Concertation </a:t>
            </a:r>
            <a:endParaRPr lang="fr-FR" sz="1200" dirty="0"/>
          </a:p>
        </p:txBody>
      </p:sp>
      <p:sp>
        <p:nvSpPr>
          <p:cNvPr id="67" name="Double flèche horizontale 66"/>
          <p:cNvSpPr/>
          <p:nvPr/>
        </p:nvSpPr>
        <p:spPr bwMode="auto">
          <a:xfrm>
            <a:off x="2196935" y="1145772"/>
            <a:ext cx="189730" cy="122988"/>
          </a:xfrm>
          <a:prstGeom prst="leftRightArrow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llipse 11"/>
          <p:cNvSpPr/>
          <p:nvPr/>
        </p:nvSpPr>
        <p:spPr bwMode="auto">
          <a:xfrm>
            <a:off x="1497373" y="3429000"/>
            <a:ext cx="1872208" cy="80163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A2FCD-26B6-4E2D-9E60-1C870E46B9A1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355501" y="260647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Articulation du dispositif de coordination des PTF </a:t>
            </a:r>
            <a:r>
              <a:rPr lang="fr-FR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avec la mise en œuvre </a:t>
            </a:r>
            <a:r>
              <a:rPr lang="fr-FR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opérationnelle et le système ONU de gestion de crise</a:t>
            </a:r>
            <a:endParaRPr lang="fr-FR" dirty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Triangle isocèle 5"/>
          <p:cNvSpPr/>
          <p:nvPr/>
        </p:nvSpPr>
        <p:spPr bwMode="auto">
          <a:xfrm>
            <a:off x="1007605" y="4240138"/>
            <a:ext cx="2916324" cy="2592288"/>
          </a:xfrm>
          <a:prstGeom prst="triangle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" name="Triangle isocèle 7"/>
          <p:cNvSpPr/>
          <p:nvPr/>
        </p:nvSpPr>
        <p:spPr bwMode="auto">
          <a:xfrm rot="10800000">
            <a:off x="899593" y="971203"/>
            <a:ext cx="3067769" cy="2438722"/>
          </a:xfrm>
          <a:prstGeom prst="triangle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591867" y="1484784"/>
            <a:ext cx="18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Dispositif de coordination des PTF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1524621" y="5301208"/>
            <a:ext cx="1934691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Dispositif de coordination opérationnelle</a:t>
            </a:r>
          </a:p>
          <a:p>
            <a:r>
              <a:rPr lang="fr-FR" dirty="0" smtClean="0"/>
              <a:t>(ONU) 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1516076" y="3507332"/>
            <a:ext cx="188993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Articulation à Bangui, avec appui des sièges</a:t>
            </a:r>
            <a:endParaRPr lang="fr-FR" sz="1400" dirty="0"/>
          </a:p>
        </p:txBody>
      </p:sp>
      <p:sp>
        <p:nvSpPr>
          <p:cNvPr id="14" name="Accolade fermante 13"/>
          <p:cNvSpPr/>
          <p:nvPr/>
        </p:nvSpPr>
        <p:spPr bwMode="auto">
          <a:xfrm>
            <a:off x="4355977" y="971203"/>
            <a:ext cx="288032" cy="2457797"/>
          </a:xfrm>
          <a:prstGeom prst="rightBrac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5" name="Accolade fermante 14"/>
          <p:cNvSpPr/>
          <p:nvPr/>
        </p:nvSpPr>
        <p:spPr bwMode="auto">
          <a:xfrm>
            <a:off x="4365502" y="4209673"/>
            <a:ext cx="288032" cy="2457797"/>
          </a:xfrm>
          <a:prstGeom prst="rightBrac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5076056" y="1052736"/>
            <a:ext cx="35283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Monitoring des besoins de financement et priorisation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Programmation des interventions par grand objectif prioritaire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Dialogue sur les partenaires de mise en œuvre 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5088607" y="4699907"/>
            <a:ext cx="35283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Coordination des réponses opérationnelles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Animation des clusters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78456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FD Bleu_v1">
  <a:themeElements>
    <a:clrScheme name="AFD Bleu_v1 1">
      <a:dk1>
        <a:srgbClr val="002395"/>
      </a:dk1>
      <a:lt1>
        <a:srgbClr val="FFFFFF"/>
      </a:lt1>
      <a:dk2>
        <a:srgbClr val="677BC0"/>
      </a:dk2>
      <a:lt2>
        <a:srgbClr val="8996A0"/>
      </a:lt2>
      <a:accent1>
        <a:srgbClr val="9AA6D6"/>
      </a:accent1>
      <a:accent2>
        <a:srgbClr val="97233F"/>
      </a:accent2>
      <a:accent3>
        <a:srgbClr val="FFFFFF"/>
      </a:accent3>
      <a:accent4>
        <a:srgbClr val="001C7E"/>
      </a:accent4>
      <a:accent5>
        <a:srgbClr val="CAD0E8"/>
      </a:accent5>
      <a:accent6>
        <a:srgbClr val="881F38"/>
      </a:accent6>
      <a:hlink>
        <a:srgbClr val="693A77"/>
      </a:hlink>
      <a:folHlink>
        <a:srgbClr val="A8B400"/>
      </a:folHlink>
    </a:clrScheme>
    <a:fontScheme name="AFD Bleu_v1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36000" tIns="36000" rIns="36000" bIns="360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36000" tIns="36000" rIns="36000" bIns="360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AFD Bleu_v1 1">
        <a:dk1>
          <a:srgbClr val="002395"/>
        </a:dk1>
        <a:lt1>
          <a:srgbClr val="FFFFFF"/>
        </a:lt1>
        <a:dk2>
          <a:srgbClr val="677BC0"/>
        </a:dk2>
        <a:lt2>
          <a:srgbClr val="8996A0"/>
        </a:lt2>
        <a:accent1>
          <a:srgbClr val="9AA6D6"/>
        </a:accent1>
        <a:accent2>
          <a:srgbClr val="97233F"/>
        </a:accent2>
        <a:accent3>
          <a:srgbClr val="FFFFFF"/>
        </a:accent3>
        <a:accent4>
          <a:srgbClr val="001C7E"/>
        </a:accent4>
        <a:accent5>
          <a:srgbClr val="CAD0E8"/>
        </a:accent5>
        <a:accent6>
          <a:srgbClr val="881F38"/>
        </a:accent6>
        <a:hlink>
          <a:srgbClr val="693A77"/>
        </a:hlink>
        <a:folHlink>
          <a:srgbClr val="A8B4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AFD Bleu sans n°">
  <a:themeElements>
    <a:clrScheme name="AFD Bleu sans n° 1">
      <a:dk1>
        <a:srgbClr val="002395"/>
      </a:dk1>
      <a:lt1>
        <a:srgbClr val="FFFFFF"/>
      </a:lt1>
      <a:dk2>
        <a:srgbClr val="677BC0"/>
      </a:dk2>
      <a:lt2>
        <a:srgbClr val="8996A0"/>
      </a:lt2>
      <a:accent1>
        <a:srgbClr val="9AA6D6"/>
      </a:accent1>
      <a:accent2>
        <a:srgbClr val="97233F"/>
      </a:accent2>
      <a:accent3>
        <a:srgbClr val="FFFFFF"/>
      </a:accent3>
      <a:accent4>
        <a:srgbClr val="001C7E"/>
      </a:accent4>
      <a:accent5>
        <a:srgbClr val="CAD0E8"/>
      </a:accent5>
      <a:accent6>
        <a:srgbClr val="881F38"/>
      </a:accent6>
      <a:hlink>
        <a:srgbClr val="693A77"/>
      </a:hlink>
      <a:folHlink>
        <a:srgbClr val="A8B400"/>
      </a:folHlink>
    </a:clrScheme>
    <a:fontScheme name="AFD Bleu sans n°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36000" tIns="36000" rIns="36000" bIns="360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36000" tIns="36000" rIns="36000" bIns="360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AFD Bleu sans n° 1">
        <a:dk1>
          <a:srgbClr val="002395"/>
        </a:dk1>
        <a:lt1>
          <a:srgbClr val="FFFFFF"/>
        </a:lt1>
        <a:dk2>
          <a:srgbClr val="677BC0"/>
        </a:dk2>
        <a:lt2>
          <a:srgbClr val="8996A0"/>
        </a:lt2>
        <a:accent1>
          <a:srgbClr val="9AA6D6"/>
        </a:accent1>
        <a:accent2>
          <a:srgbClr val="97233F"/>
        </a:accent2>
        <a:accent3>
          <a:srgbClr val="FFFFFF"/>
        </a:accent3>
        <a:accent4>
          <a:srgbClr val="001C7E"/>
        </a:accent4>
        <a:accent5>
          <a:srgbClr val="CAD0E8"/>
        </a:accent5>
        <a:accent6>
          <a:srgbClr val="881F38"/>
        </a:accent6>
        <a:hlink>
          <a:srgbClr val="693A77"/>
        </a:hlink>
        <a:folHlink>
          <a:srgbClr val="A8B4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AFD Bleu_v1</Template>
  <TotalTime>13809</TotalTime>
  <Words>737</Words>
  <Application>Microsoft Office PowerPoint</Application>
  <PresentationFormat>On-screen Show (4:3)</PresentationFormat>
  <Paragraphs>71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AFD Bleu_v1</vt:lpstr>
      <vt:lpstr>AFD Bleu sans n°</vt:lpstr>
      <vt:lpstr>Principaux messages de l’atelier des 20 et 21 février à Bruxelles en matière d’approche</vt:lpstr>
      <vt:lpstr>Besoins identifiés lors de l’atelier des 20 et 21 février à Bruxelles en matière de coordination de l’aide</vt:lpstr>
      <vt:lpstr>Proposition de dispositif de coordination des PTF et de pilotage de l’aide durant la phase de transition</vt:lpstr>
      <vt:lpstr>PowerPoint Presentation</vt:lpstr>
    </vt:vector>
  </TitlesOfParts>
  <Company>AFD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 sur deux ou trois lignes</dc:title>
  <dc:creator>rayo@afd.fr</dc:creator>
  <cp:lastModifiedBy>ALBERT Dominique (ECHO)</cp:lastModifiedBy>
  <cp:revision>340</cp:revision>
  <cp:lastPrinted>2014-02-07T16:00:58Z</cp:lastPrinted>
  <dcterms:created xsi:type="dcterms:W3CDTF">2011-02-10T08:35:28Z</dcterms:created>
  <dcterms:modified xsi:type="dcterms:W3CDTF">2014-03-05T07:41:51Z</dcterms:modified>
</cp:coreProperties>
</file>