
<file path=[Content_Types].xml><?xml version="1.0" encoding="utf-8"?>
<Types xmlns="http://schemas.openxmlformats.org/package/2006/content-types">
  <Default Extension="png" ContentType="image/png"/>
  <Default Extension="xlsm" ContentType="application/vnd.ms-excel.sheet.macroEnabled.12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0" r:id="rId3"/>
    <p:sldId id="275" r:id="rId4"/>
    <p:sldId id="271" r:id="rId5"/>
    <p:sldId id="276" r:id="rId6"/>
    <p:sldId id="277" r:id="rId7"/>
    <p:sldId id="281" r:id="rId8"/>
    <p:sldId id="261" r:id="rId9"/>
    <p:sldId id="262" r:id="rId10"/>
    <p:sldId id="279" r:id="rId11"/>
    <p:sldId id="269" r:id="rId12"/>
  </p:sldIdLst>
  <p:sldSz cx="13004800" cy="9753600"/>
  <p:notesSz cx="6858000" cy="9144000"/>
  <p:defaultTextStyle>
    <a:defPPr>
      <a:defRPr lang="en-US"/>
    </a:defPPr>
    <a:lvl1pPr algn="ctr" defTabSz="583901" rtl="0" fontAlgn="base" hangingPunct="0">
      <a:spcBef>
        <a:spcPct val="0"/>
      </a:spcBef>
      <a:spcAft>
        <a:spcPct val="0"/>
      </a:spcAft>
      <a:defRPr sz="3800" kern="1200">
        <a:solidFill>
          <a:srgbClr val="FFFFFF"/>
        </a:solidFill>
        <a:latin typeface="Helvetica Light" charset="0"/>
        <a:ea typeface="ヒラギノ角ゴ Pro W3" charset="0"/>
        <a:cs typeface="Helvetica Light" charset="0"/>
        <a:sym typeface="Helvetica Light" charset="0"/>
      </a:defRPr>
    </a:lvl1pPr>
    <a:lvl2pPr marL="228484" algn="ctr" defTabSz="583901" rtl="0" fontAlgn="base" hangingPunct="0">
      <a:spcBef>
        <a:spcPct val="0"/>
      </a:spcBef>
      <a:spcAft>
        <a:spcPct val="0"/>
      </a:spcAft>
      <a:defRPr sz="3800" kern="1200">
        <a:solidFill>
          <a:srgbClr val="FFFFFF"/>
        </a:solidFill>
        <a:latin typeface="Helvetica Light" charset="0"/>
        <a:ea typeface="ヒラギノ角ゴ Pro W3" charset="0"/>
        <a:cs typeface="Helvetica Light" charset="0"/>
        <a:sym typeface="Helvetica Light" charset="0"/>
      </a:defRPr>
    </a:lvl2pPr>
    <a:lvl3pPr marL="456964" algn="ctr" defTabSz="583901" rtl="0" fontAlgn="base" hangingPunct="0">
      <a:spcBef>
        <a:spcPct val="0"/>
      </a:spcBef>
      <a:spcAft>
        <a:spcPct val="0"/>
      </a:spcAft>
      <a:defRPr sz="3800" kern="1200">
        <a:solidFill>
          <a:srgbClr val="FFFFFF"/>
        </a:solidFill>
        <a:latin typeface="Helvetica Light" charset="0"/>
        <a:ea typeface="ヒラギノ角ゴ Pro W3" charset="0"/>
        <a:cs typeface="Helvetica Light" charset="0"/>
        <a:sym typeface="Helvetica Light" charset="0"/>
      </a:defRPr>
    </a:lvl3pPr>
    <a:lvl4pPr marL="685448" algn="ctr" defTabSz="583901" rtl="0" fontAlgn="base" hangingPunct="0">
      <a:spcBef>
        <a:spcPct val="0"/>
      </a:spcBef>
      <a:spcAft>
        <a:spcPct val="0"/>
      </a:spcAft>
      <a:defRPr sz="3800" kern="1200">
        <a:solidFill>
          <a:srgbClr val="FFFFFF"/>
        </a:solidFill>
        <a:latin typeface="Helvetica Light" charset="0"/>
        <a:ea typeface="ヒラギノ角ゴ Pro W3" charset="0"/>
        <a:cs typeface="Helvetica Light" charset="0"/>
        <a:sym typeface="Helvetica Light" charset="0"/>
      </a:defRPr>
    </a:lvl4pPr>
    <a:lvl5pPr marL="913931" algn="ctr" defTabSz="583901" rtl="0" fontAlgn="base" hangingPunct="0">
      <a:spcBef>
        <a:spcPct val="0"/>
      </a:spcBef>
      <a:spcAft>
        <a:spcPct val="0"/>
      </a:spcAft>
      <a:defRPr sz="3800" kern="1200">
        <a:solidFill>
          <a:srgbClr val="FFFFFF"/>
        </a:solidFill>
        <a:latin typeface="Helvetica Light" charset="0"/>
        <a:ea typeface="ヒラギノ角ゴ Pro W3" charset="0"/>
        <a:cs typeface="Helvetica Light" charset="0"/>
        <a:sym typeface="Helvetica Light" charset="0"/>
      </a:defRPr>
    </a:lvl5pPr>
    <a:lvl6pPr marL="2284830" algn="l" defTabSz="456964" rtl="0" eaLnBrk="1" latinLnBrk="0" hangingPunct="1">
      <a:defRPr sz="3800" kern="1200">
        <a:solidFill>
          <a:srgbClr val="FFFFFF"/>
        </a:solidFill>
        <a:latin typeface="Helvetica Light" charset="0"/>
        <a:ea typeface="ヒラギノ角ゴ Pro W3" charset="0"/>
        <a:cs typeface="Helvetica Light" charset="0"/>
        <a:sym typeface="Helvetica Light" charset="0"/>
      </a:defRPr>
    </a:lvl6pPr>
    <a:lvl7pPr marL="2741795" algn="l" defTabSz="456964" rtl="0" eaLnBrk="1" latinLnBrk="0" hangingPunct="1">
      <a:defRPr sz="3800" kern="1200">
        <a:solidFill>
          <a:srgbClr val="FFFFFF"/>
        </a:solidFill>
        <a:latin typeface="Helvetica Light" charset="0"/>
        <a:ea typeface="ヒラギノ角ゴ Pro W3" charset="0"/>
        <a:cs typeface="Helvetica Light" charset="0"/>
        <a:sym typeface="Helvetica Light" charset="0"/>
      </a:defRPr>
    </a:lvl7pPr>
    <a:lvl8pPr marL="3198764" algn="l" defTabSz="456964" rtl="0" eaLnBrk="1" latinLnBrk="0" hangingPunct="1">
      <a:defRPr sz="3800" kern="1200">
        <a:solidFill>
          <a:srgbClr val="FFFFFF"/>
        </a:solidFill>
        <a:latin typeface="Helvetica Light" charset="0"/>
        <a:ea typeface="ヒラギノ角ゴ Pro W3" charset="0"/>
        <a:cs typeface="Helvetica Light" charset="0"/>
        <a:sym typeface="Helvetica Light" charset="0"/>
      </a:defRPr>
    </a:lvl8pPr>
    <a:lvl9pPr marL="3655730" algn="l" defTabSz="456964" rtl="0" eaLnBrk="1" latinLnBrk="0" hangingPunct="1">
      <a:defRPr sz="3800" kern="1200">
        <a:solidFill>
          <a:srgbClr val="FFFFFF"/>
        </a:solidFill>
        <a:latin typeface="Helvetica Light" charset="0"/>
        <a:ea typeface="ヒラギノ角ゴ Pro W3" charset="0"/>
        <a:cs typeface="Helvetica Light" charset="0"/>
        <a:sym typeface="Helvetica Light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97" autoAdjust="0"/>
    <p:restoredTop sz="98805" autoAdjust="0"/>
  </p:normalViewPr>
  <p:slideViewPr>
    <p:cSldViewPr>
      <p:cViewPr>
        <p:scale>
          <a:sx n="100" d="100"/>
          <a:sy n="100" d="100"/>
        </p:scale>
        <p:origin x="-72" y="121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Macro-Enabled_Worksheet1.xlsm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bailes\Desktop\PSNP\1%20Oromia%20TFP%20database_psnp%20analysis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367073681094901"/>
          <c:y val="0.113603909774407"/>
          <c:w val="0.62528754628561201"/>
          <c:h val="0.6537692752178090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Sheet1!$B$18</c:f>
              <c:strCache>
                <c:ptCount val="1"/>
                <c:pt idx="0">
                  <c:v>PSNP CASELOAD</c:v>
                </c:pt>
              </c:strCache>
            </c:strRef>
          </c:tx>
          <c:spPr>
            <a:ln w="25397">
              <a:solidFill>
                <a:schemeClr val="accent6">
                  <a:lumMod val="60000"/>
                  <a:lumOff val="40000"/>
                </a:schemeClr>
              </a:solidFill>
              <a:prstDash val="solid"/>
            </a:ln>
          </c:spPr>
          <c:marker>
            <c:symbol val="none"/>
          </c:marker>
          <c:cat>
            <c:strRef>
              <c:f>Sheet1!$A$19:$A$30</c:f>
              <c:strCache>
                <c:ptCount val="11"/>
                <c:pt idx="0">
                  <c:v>EFY 1994 (01-02)</c:v>
                </c:pt>
                <c:pt idx="1">
                  <c:v>EFY 1995 (02-03)</c:v>
                </c:pt>
                <c:pt idx="2">
                  <c:v> EFY 1996 (03-04)</c:v>
                </c:pt>
                <c:pt idx="3">
                  <c:v>EFY 1997 (04-05)</c:v>
                </c:pt>
                <c:pt idx="4">
                  <c:v>EFY1998 (05-06)</c:v>
                </c:pt>
                <c:pt idx="5">
                  <c:v>EFY1999 (06-07)</c:v>
                </c:pt>
                <c:pt idx="6">
                  <c:v>EFY 2000 (07-08)</c:v>
                </c:pt>
                <c:pt idx="7">
                  <c:v>EFY2001 (08/09)</c:v>
                </c:pt>
                <c:pt idx="8">
                  <c:v>EFY2002 (09/10)</c:v>
                </c:pt>
                <c:pt idx="9">
                  <c:v>EFY2003 (10/11)</c:v>
                </c:pt>
                <c:pt idx="10">
                  <c:v>EFY2004 (11/12)</c:v>
                </c:pt>
              </c:strCache>
            </c:strRef>
          </c:cat>
          <c:val>
            <c:numRef>
              <c:f>Sheet1!$B$19:$B$30</c:f>
              <c:numCache>
                <c:formatCode>General</c:formatCode>
                <c:ptCount val="12"/>
                <c:pt idx="4" formatCode="#,##0">
                  <c:v>5200000</c:v>
                </c:pt>
                <c:pt idx="5" formatCode="_(* #,##0_);_(* \(#,##0\);_(* &quot;-&quot;??_);_(@_)">
                  <c:v>7192072</c:v>
                </c:pt>
                <c:pt idx="6" formatCode="_(* #,##0_);_(* \(#,##0\);_(* &quot;-&quot;??_);_(@_)">
                  <c:v>7355043</c:v>
                </c:pt>
                <c:pt idx="7" formatCode="_(* #,##0_);_(* \(#,##0\);_(* &quot;-&quot;??_);_(@_)">
                  <c:v>7574480</c:v>
                </c:pt>
                <c:pt idx="8" formatCode="_(* #,##0_);_(* \(#,##0\);_(* &quot;-&quot;??_);_(@_)">
                  <c:v>7821003</c:v>
                </c:pt>
                <c:pt idx="9" formatCode="_(* #,##0_);_(* \(#,##0\);_(* &quot;-&quot;??_);_(@_)">
                  <c:v>7535496</c:v>
                </c:pt>
                <c:pt idx="10" formatCode="#,##0">
                  <c:v>7642068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Sheet1!$C$18</c:f>
              <c:strCache>
                <c:ptCount val="1"/>
                <c:pt idx="0">
                  <c:v>TOTAL FOOD INSECURE CASELOAD EACH YEAR</c:v>
                </c:pt>
              </c:strCache>
            </c:strRef>
          </c:tx>
          <c:spPr>
            <a:ln w="25397">
              <a:solidFill>
                <a:schemeClr val="accent1">
                  <a:lumMod val="60000"/>
                  <a:lumOff val="40000"/>
                </a:schemeClr>
              </a:solidFill>
              <a:prstDash val="solid"/>
            </a:ln>
          </c:spPr>
          <c:marker>
            <c:symbol val="none"/>
          </c:marker>
          <c:cat>
            <c:strRef>
              <c:f>Sheet1!$A$19:$A$30</c:f>
              <c:strCache>
                <c:ptCount val="11"/>
                <c:pt idx="0">
                  <c:v>EFY 1994 (01-02)</c:v>
                </c:pt>
                <c:pt idx="1">
                  <c:v>EFY 1995 (02-03)</c:v>
                </c:pt>
                <c:pt idx="2">
                  <c:v> EFY 1996 (03-04)</c:v>
                </c:pt>
                <c:pt idx="3">
                  <c:v>EFY 1997 (04-05)</c:v>
                </c:pt>
                <c:pt idx="4">
                  <c:v>EFY1998 (05-06)</c:v>
                </c:pt>
                <c:pt idx="5">
                  <c:v>EFY1999 (06-07)</c:v>
                </c:pt>
                <c:pt idx="6">
                  <c:v>EFY 2000 (07-08)</c:v>
                </c:pt>
                <c:pt idx="7">
                  <c:v>EFY2001 (08/09)</c:v>
                </c:pt>
                <c:pt idx="8">
                  <c:v>EFY2002 (09/10)</c:v>
                </c:pt>
                <c:pt idx="9">
                  <c:v>EFY2003 (10/11)</c:v>
                </c:pt>
                <c:pt idx="10">
                  <c:v>EFY2004 (11/12)</c:v>
                </c:pt>
              </c:strCache>
            </c:strRef>
          </c:cat>
          <c:val>
            <c:numRef>
              <c:f>Sheet1!$C$19:$C$30</c:f>
              <c:numCache>
                <c:formatCode>_(* #,##0_);_(* \(#,##0\);_(* "-"??_);_(@_)</c:formatCode>
                <c:ptCount val="12"/>
                <c:pt idx="0">
                  <c:v>14300000</c:v>
                </c:pt>
                <c:pt idx="1">
                  <c:v>11300000</c:v>
                </c:pt>
                <c:pt idx="2">
                  <c:v>13200000</c:v>
                </c:pt>
                <c:pt idx="3">
                  <c:v>7200000</c:v>
                </c:pt>
                <c:pt idx="4">
                  <c:v>7400000</c:v>
                </c:pt>
                <c:pt idx="5">
                  <c:v>8552072</c:v>
                </c:pt>
                <c:pt idx="6">
                  <c:v>13755043</c:v>
                </c:pt>
                <c:pt idx="7">
                  <c:v>12174480</c:v>
                </c:pt>
                <c:pt idx="8">
                  <c:v>13021003</c:v>
                </c:pt>
                <c:pt idx="9">
                  <c:v>12135496</c:v>
                </c:pt>
                <c:pt idx="10">
                  <c:v>12142068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Sheet1!$D$18</c:f>
              <c:strCache>
                <c:ptCount val="1"/>
                <c:pt idx="0">
                  <c:v>numbers of people under the Food Poverty Line</c:v>
                </c:pt>
              </c:strCache>
            </c:strRef>
          </c:tx>
          <c:spPr>
            <a:ln w="25397">
              <a:solidFill>
                <a:srgbClr val="DD0806"/>
              </a:solidFill>
              <a:prstDash val="solid"/>
            </a:ln>
          </c:spPr>
          <c:marker>
            <c:symbol val="none"/>
          </c:marker>
          <c:cat>
            <c:strRef>
              <c:f>Sheet1!$A$19:$A$30</c:f>
              <c:strCache>
                <c:ptCount val="11"/>
                <c:pt idx="0">
                  <c:v>EFY 1994 (01-02)</c:v>
                </c:pt>
                <c:pt idx="1">
                  <c:v>EFY 1995 (02-03)</c:v>
                </c:pt>
                <c:pt idx="2">
                  <c:v> EFY 1996 (03-04)</c:v>
                </c:pt>
                <c:pt idx="3">
                  <c:v>EFY 1997 (04-05)</c:v>
                </c:pt>
                <c:pt idx="4">
                  <c:v>EFY1998 (05-06)</c:v>
                </c:pt>
                <c:pt idx="5">
                  <c:v>EFY1999 (06-07)</c:v>
                </c:pt>
                <c:pt idx="6">
                  <c:v>EFY 2000 (07-08)</c:v>
                </c:pt>
                <c:pt idx="7">
                  <c:v>EFY2001 (08/09)</c:v>
                </c:pt>
                <c:pt idx="8">
                  <c:v>EFY2002 (09/10)</c:v>
                </c:pt>
                <c:pt idx="9">
                  <c:v>EFY2003 (10/11)</c:v>
                </c:pt>
                <c:pt idx="10">
                  <c:v>EFY2004 (11/12)</c:v>
                </c:pt>
              </c:strCache>
            </c:strRef>
          </c:cat>
          <c:val>
            <c:numRef>
              <c:f>Sheet1!$D$19:$D$30</c:f>
              <c:numCache>
                <c:formatCode>_-* #,##0.00_-;\-* #,##0.00_-;_-* "-"??_-;_-@_-</c:formatCode>
                <c:ptCount val="12"/>
                <c:pt idx="0">
                  <c:v>27745942</c:v>
                </c:pt>
                <c:pt idx="1">
                  <c:v>27288595</c:v>
                </c:pt>
                <c:pt idx="2">
                  <c:v>27819024</c:v>
                </c:pt>
                <c:pt idx="3">
                  <c:v>29951848</c:v>
                </c:pt>
                <c:pt idx="4">
                  <c:v>29163412</c:v>
                </c:pt>
                <c:pt idx="5">
                  <c:v>29839637</c:v>
                </c:pt>
                <c:pt idx="6">
                  <c:v>32192487</c:v>
                </c:pt>
                <c:pt idx="7">
                  <c:v>33242562</c:v>
                </c:pt>
                <c:pt idx="8">
                  <c:v>34325261</c:v>
                </c:pt>
                <c:pt idx="9">
                  <c:v>29988334</c:v>
                </c:pt>
                <c:pt idx="10">
                  <c:v>30677829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Sheet1!$E$18</c:f>
              <c:strCache>
                <c:ptCount val="1"/>
                <c:pt idx="0">
                  <c:v>POPULATION</c:v>
                </c:pt>
              </c:strCache>
            </c:strRef>
          </c:tx>
          <c:spPr>
            <a:ln w="25397">
              <a:solidFill>
                <a:schemeClr val="tx1"/>
              </a:solidFill>
              <a:prstDash val="solid"/>
            </a:ln>
          </c:spPr>
          <c:marker>
            <c:symbol val="none"/>
          </c:marker>
          <c:cat>
            <c:strRef>
              <c:f>Sheet1!$A$19:$A$30</c:f>
              <c:strCache>
                <c:ptCount val="11"/>
                <c:pt idx="0">
                  <c:v>EFY 1994 (01-02)</c:v>
                </c:pt>
                <c:pt idx="1">
                  <c:v>EFY 1995 (02-03)</c:v>
                </c:pt>
                <c:pt idx="2">
                  <c:v> EFY 1996 (03-04)</c:v>
                </c:pt>
                <c:pt idx="3">
                  <c:v>EFY 1997 (04-05)</c:v>
                </c:pt>
                <c:pt idx="4">
                  <c:v>EFY1998 (05-06)</c:v>
                </c:pt>
                <c:pt idx="5">
                  <c:v>EFY1999 (06-07)</c:v>
                </c:pt>
                <c:pt idx="6">
                  <c:v>EFY 2000 (07-08)</c:v>
                </c:pt>
                <c:pt idx="7">
                  <c:v>EFY2001 (08/09)</c:v>
                </c:pt>
                <c:pt idx="8">
                  <c:v>EFY2002 (09/10)</c:v>
                </c:pt>
                <c:pt idx="9">
                  <c:v>EFY2003 (10/11)</c:v>
                </c:pt>
                <c:pt idx="10">
                  <c:v>EFY2004 (11/12)</c:v>
                </c:pt>
              </c:strCache>
            </c:strRef>
          </c:cat>
          <c:val>
            <c:numRef>
              <c:f>Sheet1!$E$19:$E$30</c:f>
              <c:numCache>
                <c:formatCode>#,##0</c:formatCode>
                <c:ptCount val="12"/>
                <c:pt idx="0" formatCode="_-* #,##0.00_-;\-* #,##0.00_-;_-* &quot;-&quot;??_-;_-@_-">
                  <c:v>67673030</c:v>
                </c:pt>
                <c:pt idx="1">
                  <c:v>66557550</c:v>
                </c:pt>
                <c:pt idx="2">
                  <c:v>67851280</c:v>
                </c:pt>
                <c:pt idx="3">
                  <c:v>73053290</c:v>
                </c:pt>
                <c:pt idx="4">
                  <c:v>74777980</c:v>
                </c:pt>
                <c:pt idx="5">
                  <c:v>76511890</c:v>
                </c:pt>
                <c:pt idx="6">
                  <c:v>82544840</c:v>
                </c:pt>
                <c:pt idx="7">
                  <c:v>85237340</c:v>
                </c:pt>
                <c:pt idx="8">
                  <c:v>88013490</c:v>
                </c:pt>
                <c:pt idx="9">
                  <c:v>90873740</c:v>
                </c:pt>
                <c:pt idx="10">
                  <c:v>93815992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268032"/>
        <c:axId val="90269568"/>
      </c:lineChart>
      <c:catAx>
        <c:axId val="90268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lang="en-US" sz="1100"/>
            </a:pPr>
            <a:endParaRPr lang="en-US"/>
          </a:p>
        </c:txPr>
        <c:crossAx val="90269568"/>
        <c:crosses val="autoZero"/>
        <c:auto val="1"/>
        <c:lblAlgn val="ctr"/>
        <c:lblOffset val="100"/>
        <c:noMultiLvlLbl val="0"/>
      </c:catAx>
      <c:valAx>
        <c:axId val="90269568"/>
        <c:scaling>
          <c:orientation val="minMax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#,##0" sourceLinked="0"/>
        <c:majorTickMark val="none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lang="en-US" sz="1200" baseline="0"/>
            </a:pPr>
            <a:endParaRPr lang="en-US"/>
          </a:p>
        </c:txPr>
        <c:crossAx val="90268032"/>
        <c:crosses val="autoZero"/>
        <c:crossBetween val="between"/>
      </c:valAx>
      <c:spPr>
        <a:noFill/>
        <a:ln w="25397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lang="en-US"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lang="en-US" sz="14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400" cap="all" baseline="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lang="en-US" sz="1400"/>
            </a:pPr>
            <a:endParaRPr lang="en-US"/>
          </a:p>
        </c:txPr>
      </c:legendEntry>
      <c:layout>
        <c:manualLayout>
          <c:xMode val="edge"/>
          <c:yMode val="edge"/>
          <c:x val="5.0819626582485303E-2"/>
          <c:y val="0.83223700165706505"/>
          <c:w val="0.91755809194369398"/>
          <c:h val="7.0696710769801496E-2"/>
        </c:manualLayout>
      </c:layout>
      <c:overlay val="1"/>
      <c:spPr>
        <a:noFill/>
        <a:ln w="25397">
          <a:noFill/>
        </a:ln>
      </c:spPr>
      <c:txPr>
        <a:bodyPr/>
        <a:lstStyle/>
        <a:p>
          <a:pPr>
            <a:defRPr lang="en-US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/>
            </a:pPr>
            <a:r>
              <a:rPr lang="en-US" sz="1600" b="1" i="0" baseline="0">
                <a:effectLst/>
              </a:rPr>
              <a:t>East Hararghe Zone TFP SAM Admissions Trends </a:t>
            </a:r>
          </a:p>
          <a:p>
            <a:pPr>
              <a:defRPr sz="1600"/>
            </a:pPr>
            <a:r>
              <a:rPr lang="en-US" sz="1600" b="1" i="0" baseline="0">
                <a:effectLst/>
              </a:rPr>
              <a:t>(2010 - 2013)</a:t>
            </a:r>
            <a:endParaRPr lang="en-US" sz="1600">
              <a:effectLst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Sheet1!$H$6</c:f>
              <c:strCache>
                <c:ptCount val="1"/>
                <c:pt idx="0">
                  <c:v>Admissions</c:v>
                </c:pt>
              </c:strCache>
            </c:strRef>
          </c:tx>
          <c:spPr>
            <a:gradFill flip="none" rotWithShape="1">
              <a:gsLst>
                <a:gs pos="99000">
                  <a:srgbClr val="FF0000"/>
                </a:gs>
                <a:gs pos="100000">
                  <a:srgbClr val="FFFFFF"/>
                </a:gs>
                <a:gs pos="0">
                  <a:srgbClr val="FFFF00"/>
                </a:gs>
              </a:gsLst>
              <a:path path="circle">
                <a:fillToRect l="100000" t="100000"/>
              </a:path>
              <a:tileRect r="-100000" b="-100000"/>
            </a:gradFill>
          </c:spPr>
          <c:invertIfNegative val="0"/>
          <c:cat>
            <c:numRef>
              <c:f>Sheet1!$F$7:$F$52</c:f>
              <c:numCache>
                <c:formatCode>[$-409]mmm\-yy;@</c:formatCode>
                <c:ptCount val="46"/>
                <c:pt idx="0">
                  <c:v>40179</c:v>
                </c:pt>
                <c:pt idx="1">
                  <c:v>40210</c:v>
                </c:pt>
                <c:pt idx="2">
                  <c:v>40238</c:v>
                </c:pt>
                <c:pt idx="3">
                  <c:v>40269</c:v>
                </c:pt>
                <c:pt idx="4">
                  <c:v>40299</c:v>
                </c:pt>
                <c:pt idx="5">
                  <c:v>40330</c:v>
                </c:pt>
                <c:pt idx="6">
                  <c:v>40360</c:v>
                </c:pt>
                <c:pt idx="7">
                  <c:v>40391</c:v>
                </c:pt>
                <c:pt idx="8">
                  <c:v>40422</c:v>
                </c:pt>
                <c:pt idx="9">
                  <c:v>40452</c:v>
                </c:pt>
                <c:pt idx="10">
                  <c:v>40483</c:v>
                </c:pt>
                <c:pt idx="11">
                  <c:v>40513</c:v>
                </c:pt>
                <c:pt idx="12">
                  <c:v>40544</c:v>
                </c:pt>
                <c:pt idx="13">
                  <c:v>40575</c:v>
                </c:pt>
                <c:pt idx="14">
                  <c:v>40603</c:v>
                </c:pt>
                <c:pt idx="15">
                  <c:v>40634</c:v>
                </c:pt>
                <c:pt idx="16">
                  <c:v>40664</c:v>
                </c:pt>
                <c:pt idx="17">
                  <c:v>40695</c:v>
                </c:pt>
                <c:pt idx="18">
                  <c:v>40725</c:v>
                </c:pt>
                <c:pt idx="19">
                  <c:v>40756</c:v>
                </c:pt>
                <c:pt idx="20">
                  <c:v>40787</c:v>
                </c:pt>
                <c:pt idx="21">
                  <c:v>40817</c:v>
                </c:pt>
                <c:pt idx="22">
                  <c:v>40848</c:v>
                </c:pt>
                <c:pt idx="23">
                  <c:v>40878</c:v>
                </c:pt>
                <c:pt idx="24">
                  <c:v>40909</c:v>
                </c:pt>
                <c:pt idx="25">
                  <c:v>40940</c:v>
                </c:pt>
                <c:pt idx="26">
                  <c:v>40969</c:v>
                </c:pt>
                <c:pt idx="27">
                  <c:v>41000</c:v>
                </c:pt>
                <c:pt idx="28">
                  <c:v>41030</c:v>
                </c:pt>
                <c:pt idx="29">
                  <c:v>41061</c:v>
                </c:pt>
                <c:pt idx="30">
                  <c:v>41091</c:v>
                </c:pt>
                <c:pt idx="31">
                  <c:v>41122</c:v>
                </c:pt>
                <c:pt idx="32">
                  <c:v>41153</c:v>
                </c:pt>
                <c:pt idx="33">
                  <c:v>41183</c:v>
                </c:pt>
                <c:pt idx="34">
                  <c:v>41214</c:v>
                </c:pt>
                <c:pt idx="35">
                  <c:v>41244</c:v>
                </c:pt>
                <c:pt idx="36">
                  <c:v>41275</c:v>
                </c:pt>
                <c:pt idx="37">
                  <c:v>41306</c:v>
                </c:pt>
                <c:pt idx="38">
                  <c:v>41334</c:v>
                </c:pt>
                <c:pt idx="39">
                  <c:v>41365</c:v>
                </c:pt>
                <c:pt idx="40">
                  <c:v>41395</c:v>
                </c:pt>
                <c:pt idx="41">
                  <c:v>41426</c:v>
                </c:pt>
                <c:pt idx="42">
                  <c:v>41456</c:v>
                </c:pt>
                <c:pt idx="43">
                  <c:v>41487</c:v>
                </c:pt>
                <c:pt idx="44">
                  <c:v>41518</c:v>
                </c:pt>
                <c:pt idx="45">
                  <c:v>41548</c:v>
                </c:pt>
              </c:numCache>
            </c:numRef>
          </c:cat>
          <c:val>
            <c:numRef>
              <c:f>Sheet1!$H$7:$H$52</c:f>
              <c:numCache>
                <c:formatCode>General</c:formatCode>
                <c:ptCount val="46"/>
                <c:pt idx="0">
                  <c:v>1566</c:v>
                </c:pt>
                <c:pt idx="1">
                  <c:v>1677</c:v>
                </c:pt>
                <c:pt idx="2">
                  <c:v>1581</c:v>
                </c:pt>
                <c:pt idx="3">
                  <c:v>1305</c:v>
                </c:pt>
                <c:pt idx="4">
                  <c:v>1612</c:v>
                </c:pt>
                <c:pt idx="5">
                  <c:v>1806</c:v>
                </c:pt>
                <c:pt idx="6">
                  <c:v>2272</c:v>
                </c:pt>
                <c:pt idx="7">
                  <c:v>2075</c:v>
                </c:pt>
                <c:pt idx="8">
                  <c:v>1626</c:v>
                </c:pt>
                <c:pt idx="9">
                  <c:v>1657</c:v>
                </c:pt>
                <c:pt idx="10">
                  <c:v>1947</c:v>
                </c:pt>
                <c:pt idx="11">
                  <c:v>1622</c:v>
                </c:pt>
                <c:pt idx="12">
                  <c:v>904</c:v>
                </c:pt>
                <c:pt idx="13">
                  <c:v>1411</c:v>
                </c:pt>
                <c:pt idx="14">
                  <c:v>2161</c:v>
                </c:pt>
                <c:pt idx="15">
                  <c:v>2360</c:v>
                </c:pt>
                <c:pt idx="16">
                  <c:v>4251</c:v>
                </c:pt>
                <c:pt idx="17">
                  <c:v>3472</c:v>
                </c:pt>
                <c:pt idx="18">
                  <c:v>4103</c:v>
                </c:pt>
                <c:pt idx="19">
                  <c:v>4515</c:v>
                </c:pt>
                <c:pt idx="20">
                  <c:v>3229</c:v>
                </c:pt>
                <c:pt idx="21">
                  <c:v>2342</c:v>
                </c:pt>
                <c:pt idx="22">
                  <c:v>2354</c:v>
                </c:pt>
                <c:pt idx="23">
                  <c:v>2222</c:v>
                </c:pt>
                <c:pt idx="24">
                  <c:v>1193</c:v>
                </c:pt>
                <c:pt idx="25">
                  <c:v>1511</c:v>
                </c:pt>
                <c:pt idx="26">
                  <c:v>1991</c:v>
                </c:pt>
                <c:pt idx="27">
                  <c:v>2460</c:v>
                </c:pt>
                <c:pt idx="28">
                  <c:v>2448</c:v>
                </c:pt>
                <c:pt idx="29">
                  <c:v>2725</c:v>
                </c:pt>
                <c:pt idx="30">
                  <c:v>2158</c:v>
                </c:pt>
                <c:pt idx="31">
                  <c:v>2649</c:v>
                </c:pt>
                <c:pt idx="32">
                  <c:v>2011</c:v>
                </c:pt>
                <c:pt idx="33">
                  <c:v>2191</c:v>
                </c:pt>
                <c:pt idx="34">
                  <c:v>1881</c:v>
                </c:pt>
                <c:pt idx="35">
                  <c:v>1960</c:v>
                </c:pt>
                <c:pt idx="36">
                  <c:v>1545</c:v>
                </c:pt>
                <c:pt idx="37">
                  <c:v>2025</c:v>
                </c:pt>
                <c:pt idx="38">
                  <c:v>2806</c:v>
                </c:pt>
                <c:pt idx="39">
                  <c:v>2491</c:v>
                </c:pt>
                <c:pt idx="40">
                  <c:v>2420</c:v>
                </c:pt>
                <c:pt idx="41">
                  <c:v>3040</c:v>
                </c:pt>
                <c:pt idx="42">
                  <c:v>3657</c:v>
                </c:pt>
                <c:pt idx="43">
                  <c:v>2774</c:v>
                </c:pt>
                <c:pt idx="44">
                  <c:v>2403</c:v>
                </c:pt>
                <c:pt idx="45">
                  <c:v>2005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91493888"/>
        <c:axId val="91495424"/>
      </c:barChart>
      <c:lineChart>
        <c:grouping val="standard"/>
        <c:varyColors val="0"/>
        <c:ser>
          <c:idx val="0"/>
          <c:order val="0"/>
          <c:tx>
            <c:strRef>
              <c:f>Sheet1!$G$6</c:f>
              <c:strCache>
                <c:ptCount val="1"/>
                <c:pt idx="0">
                  <c:v>Collected Reports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Sheet1!$F$7:$F$52</c:f>
              <c:numCache>
                <c:formatCode>[$-409]mmm\-yy;@</c:formatCode>
                <c:ptCount val="46"/>
                <c:pt idx="0">
                  <c:v>40179</c:v>
                </c:pt>
                <c:pt idx="1">
                  <c:v>40210</c:v>
                </c:pt>
                <c:pt idx="2">
                  <c:v>40238</c:v>
                </c:pt>
                <c:pt idx="3">
                  <c:v>40269</c:v>
                </c:pt>
                <c:pt idx="4">
                  <c:v>40299</c:v>
                </c:pt>
                <c:pt idx="5">
                  <c:v>40330</c:v>
                </c:pt>
                <c:pt idx="6">
                  <c:v>40360</c:v>
                </c:pt>
                <c:pt idx="7">
                  <c:v>40391</c:v>
                </c:pt>
                <c:pt idx="8">
                  <c:v>40422</c:v>
                </c:pt>
                <c:pt idx="9">
                  <c:v>40452</c:v>
                </c:pt>
                <c:pt idx="10">
                  <c:v>40483</c:v>
                </c:pt>
                <c:pt idx="11">
                  <c:v>40513</c:v>
                </c:pt>
                <c:pt idx="12">
                  <c:v>40544</c:v>
                </c:pt>
                <c:pt idx="13">
                  <c:v>40575</c:v>
                </c:pt>
                <c:pt idx="14">
                  <c:v>40603</c:v>
                </c:pt>
                <c:pt idx="15">
                  <c:v>40634</c:v>
                </c:pt>
                <c:pt idx="16">
                  <c:v>40664</c:v>
                </c:pt>
                <c:pt idx="17">
                  <c:v>40695</c:v>
                </c:pt>
                <c:pt idx="18">
                  <c:v>40725</c:v>
                </c:pt>
                <c:pt idx="19">
                  <c:v>40756</c:v>
                </c:pt>
                <c:pt idx="20">
                  <c:v>40787</c:v>
                </c:pt>
                <c:pt idx="21">
                  <c:v>40817</c:v>
                </c:pt>
                <c:pt idx="22">
                  <c:v>40848</c:v>
                </c:pt>
                <c:pt idx="23">
                  <c:v>40878</c:v>
                </c:pt>
                <c:pt idx="24">
                  <c:v>40909</c:v>
                </c:pt>
                <c:pt idx="25">
                  <c:v>40940</c:v>
                </c:pt>
                <c:pt idx="26">
                  <c:v>40969</c:v>
                </c:pt>
                <c:pt idx="27">
                  <c:v>41000</c:v>
                </c:pt>
                <c:pt idx="28">
                  <c:v>41030</c:v>
                </c:pt>
                <c:pt idx="29">
                  <c:v>41061</c:v>
                </c:pt>
                <c:pt idx="30">
                  <c:v>41091</c:v>
                </c:pt>
                <c:pt idx="31">
                  <c:v>41122</c:v>
                </c:pt>
                <c:pt idx="32">
                  <c:v>41153</c:v>
                </c:pt>
                <c:pt idx="33">
                  <c:v>41183</c:v>
                </c:pt>
                <c:pt idx="34">
                  <c:v>41214</c:v>
                </c:pt>
                <c:pt idx="35">
                  <c:v>41244</c:v>
                </c:pt>
                <c:pt idx="36">
                  <c:v>41275</c:v>
                </c:pt>
                <c:pt idx="37">
                  <c:v>41306</c:v>
                </c:pt>
                <c:pt idx="38">
                  <c:v>41334</c:v>
                </c:pt>
                <c:pt idx="39">
                  <c:v>41365</c:v>
                </c:pt>
                <c:pt idx="40">
                  <c:v>41395</c:v>
                </c:pt>
                <c:pt idx="41">
                  <c:v>41426</c:v>
                </c:pt>
                <c:pt idx="42">
                  <c:v>41456</c:v>
                </c:pt>
                <c:pt idx="43">
                  <c:v>41487</c:v>
                </c:pt>
                <c:pt idx="44">
                  <c:v>41518</c:v>
                </c:pt>
                <c:pt idx="45">
                  <c:v>41548</c:v>
                </c:pt>
              </c:numCache>
            </c:numRef>
          </c:cat>
          <c:val>
            <c:numRef>
              <c:f>Sheet1!$G$7:$G$52</c:f>
              <c:numCache>
                <c:formatCode>General</c:formatCode>
                <c:ptCount val="46"/>
                <c:pt idx="0">
                  <c:v>363</c:v>
                </c:pt>
                <c:pt idx="1">
                  <c:v>401</c:v>
                </c:pt>
                <c:pt idx="2">
                  <c:v>445</c:v>
                </c:pt>
                <c:pt idx="3">
                  <c:v>440</c:v>
                </c:pt>
                <c:pt idx="4">
                  <c:v>447</c:v>
                </c:pt>
                <c:pt idx="5">
                  <c:v>465</c:v>
                </c:pt>
                <c:pt idx="6">
                  <c:v>472</c:v>
                </c:pt>
                <c:pt idx="7">
                  <c:v>478</c:v>
                </c:pt>
                <c:pt idx="8">
                  <c:v>465</c:v>
                </c:pt>
                <c:pt idx="9">
                  <c:v>489</c:v>
                </c:pt>
                <c:pt idx="10">
                  <c:v>485</c:v>
                </c:pt>
                <c:pt idx="11">
                  <c:v>494</c:v>
                </c:pt>
                <c:pt idx="12">
                  <c:v>511</c:v>
                </c:pt>
                <c:pt idx="13">
                  <c:v>445</c:v>
                </c:pt>
                <c:pt idx="14">
                  <c:v>492</c:v>
                </c:pt>
                <c:pt idx="15">
                  <c:v>520</c:v>
                </c:pt>
                <c:pt idx="16">
                  <c:v>527</c:v>
                </c:pt>
                <c:pt idx="17">
                  <c:v>541</c:v>
                </c:pt>
                <c:pt idx="18">
                  <c:v>556</c:v>
                </c:pt>
                <c:pt idx="19">
                  <c:v>562</c:v>
                </c:pt>
                <c:pt idx="20">
                  <c:v>556</c:v>
                </c:pt>
                <c:pt idx="21">
                  <c:v>583</c:v>
                </c:pt>
                <c:pt idx="22">
                  <c:v>568</c:v>
                </c:pt>
                <c:pt idx="23">
                  <c:v>568</c:v>
                </c:pt>
                <c:pt idx="24">
                  <c:v>595</c:v>
                </c:pt>
                <c:pt idx="25">
                  <c:v>577</c:v>
                </c:pt>
                <c:pt idx="26">
                  <c:v>584</c:v>
                </c:pt>
                <c:pt idx="27">
                  <c:v>567</c:v>
                </c:pt>
                <c:pt idx="28">
                  <c:v>586</c:v>
                </c:pt>
                <c:pt idx="29">
                  <c:v>578</c:v>
                </c:pt>
                <c:pt idx="30">
                  <c:v>579</c:v>
                </c:pt>
                <c:pt idx="31">
                  <c:v>590</c:v>
                </c:pt>
                <c:pt idx="32">
                  <c:v>614</c:v>
                </c:pt>
                <c:pt idx="33">
                  <c:v>625</c:v>
                </c:pt>
                <c:pt idx="34">
                  <c:v>616</c:v>
                </c:pt>
                <c:pt idx="35">
                  <c:v>580</c:v>
                </c:pt>
                <c:pt idx="36">
                  <c:v>568</c:v>
                </c:pt>
                <c:pt idx="37">
                  <c:v>620</c:v>
                </c:pt>
                <c:pt idx="38">
                  <c:v>613</c:v>
                </c:pt>
                <c:pt idx="39">
                  <c:v>618</c:v>
                </c:pt>
                <c:pt idx="40">
                  <c:v>637</c:v>
                </c:pt>
                <c:pt idx="41">
                  <c:v>628</c:v>
                </c:pt>
                <c:pt idx="42">
                  <c:v>633</c:v>
                </c:pt>
                <c:pt idx="43">
                  <c:v>645</c:v>
                </c:pt>
                <c:pt idx="44">
                  <c:v>680</c:v>
                </c:pt>
                <c:pt idx="45">
                  <c:v>664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1511808"/>
        <c:axId val="91509888"/>
      </c:lineChart>
      <c:dateAx>
        <c:axId val="91493888"/>
        <c:scaling>
          <c:orientation val="minMax"/>
        </c:scaling>
        <c:delete val="0"/>
        <c:axPos val="b"/>
        <c:numFmt formatCode="[$-409]mmm\-yy;@" sourceLinked="1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91495424"/>
        <c:crosses val="autoZero"/>
        <c:auto val="1"/>
        <c:lblOffset val="100"/>
        <c:baseTimeUnit val="months"/>
      </c:dateAx>
      <c:valAx>
        <c:axId val="9149542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800"/>
                </a:pPr>
                <a:r>
                  <a:rPr lang="en-US" sz="800"/>
                  <a:t>Admissions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800"/>
            </a:pPr>
            <a:endParaRPr lang="en-US"/>
          </a:p>
        </c:txPr>
        <c:crossAx val="91493888"/>
        <c:crosses val="autoZero"/>
        <c:crossBetween val="between"/>
      </c:valAx>
      <c:valAx>
        <c:axId val="91509888"/>
        <c:scaling>
          <c:orientation val="minMax"/>
          <c:max val="2000"/>
          <c:min val="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800"/>
                </a:pPr>
                <a:r>
                  <a:rPr lang="en-US" sz="800"/>
                  <a:t>Number Reports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91511808"/>
        <c:crosses val="max"/>
        <c:crossBetween val="between"/>
      </c:valAx>
      <c:dateAx>
        <c:axId val="91511808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91509888"/>
        <c:crosses val="autoZero"/>
        <c:auto val="1"/>
        <c:lblOffset val="100"/>
        <c:baseTimeUnit val="months"/>
      </c:dateAx>
    </c:plotArea>
    <c:legend>
      <c:legendPos val="b"/>
      <c:layout/>
      <c:overlay val="0"/>
    </c:legend>
    <c:plotVisOnly val="1"/>
    <c:dispBlanksAs val="gap"/>
    <c:showDLblsOverMax val="0"/>
  </c:chart>
  <c:spPr>
    <a:ln>
      <a:solidFill>
        <a:schemeClr val="tx1"/>
      </a:solidFill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26165-EFCE-E840-99B3-159D69199F46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FB93B9-DA23-C04D-8EF4-2A982176A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55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4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venir" charset="0"/>
              </a:rPr>
              <a:t>Click to edit Master text styles</a:t>
            </a:r>
          </a:p>
          <a:p>
            <a:pPr lvl="1"/>
            <a:r>
              <a:rPr lang="en-US">
                <a:sym typeface="Avenir" charset="0"/>
              </a:rPr>
              <a:t>Second level</a:t>
            </a:r>
          </a:p>
          <a:p>
            <a:pPr lvl="2"/>
            <a:r>
              <a:rPr lang="en-US">
                <a:sym typeface="Avenir" charset="0"/>
              </a:rPr>
              <a:t>Third level</a:t>
            </a:r>
          </a:p>
          <a:p>
            <a:pPr lvl="3"/>
            <a:r>
              <a:rPr lang="en-US">
                <a:sym typeface="Avenir" charset="0"/>
              </a:rPr>
              <a:t>Fourth level</a:t>
            </a:r>
          </a:p>
          <a:p>
            <a:pPr lvl="4"/>
            <a:r>
              <a:rPr lang="en-US">
                <a:sym typeface="Avenir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352324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6964" rtl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charset="0"/>
      </a:defRPr>
    </a:lvl1pPr>
    <a:lvl2pPr marL="228484" algn="l" defTabSz="456964" rtl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Avenir" charset="0"/>
        <a:cs typeface="Avenir" charset="0"/>
        <a:sym typeface="Avenir" charset="0"/>
      </a:defRPr>
    </a:lvl2pPr>
    <a:lvl3pPr marL="456964" algn="l" defTabSz="456964" rtl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Avenir" charset="0"/>
        <a:cs typeface="Avenir" charset="0"/>
        <a:sym typeface="Avenir" charset="0"/>
      </a:defRPr>
    </a:lvl3pPr>
    <a:lvl4pPr marL="685448" algn="l" defTabSz="456964" rtl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Avenir" charset="0"/>
        <a:cs typeface="Avenir" charset="0"/>
        <a:sym typeface="Avenir" charset="0"/>
      </a:defRPr>
    </a:lvl4pPr>
    <a:lvl5pPr marL="913931" algn="l" defTabSz="456964" rtl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Avenir" charset="0"/>
        <a:cs typeface="Avenir" charset="0"/>
        <a:sym typeface="Avenir" charset="0"/>
      </a:defRPr>
    </a:lvl5pPr>
    <a:lvl6pPr marL="2284830" algn="l" defTabSz="45696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741795" algn="l" defTabSz="45696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198764" algn="l" defTabSz="45696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655730" algn="l" defTabSz="45696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5.png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2800" dirty="0" smtClean="0">
                <a:solidFill>
                  <a:srgbClr val="0000FF"/>
                </a:solidFill>
                <a:latin typeface="Cambria" charset="0"/>
                <a:ea typeface="ＭＳ Ｐゴシック" charset="0"/>
                <a:cs typeface="ＭＳ Ｐゴシック" charset="0"/>
              </a:rPr>
              <a:t>NB:  from World </a:t>
            </a:r>
            <a:r>
              <a:rPr lang="en-US" sz="2800" smtClean="0">
                <a:solidFill>
                  <a:srgbClr val="0000FF"/>
                </a:solidFill>
                <a:latin typeface="Cambria" charset="0"/>
                <a:ea typeface="ＭＳ Ｐゴシック" charset="0"/>
                <a:cs typeface="ＭＳ Ｐゴシック" charset="0"/>
              </a:rPr>
              <a:t>Bank Presentation </a:t>
            </a:r>
            <a:r>
              <a:rPr lang="en-US" sz="2800" dirty="0" smtClean="0">
                <a:solidFill>
                  <a:srgbClr val="0000FF"/>
                </a:solidFill>
                <a:latin typeface="Cambria" charset="0"/>
                <a:ea typeface="ＭＳ Ｐゴシック" charset="0"/>
                <a:cs typeface="ＭＳ Ｐゴシック" charset="0"/>
              </a:rPr>
              <a:t>Oct</a:t>
            </a:r>
            <a:r>
              <a:rPr lang="en-US" sz="2800" baseline="0" dirty="0" smtClean="0">
                <a:solidFill>
                  <a:srgbClr val="0000FF"/>
                </a:solidFill>
                <a:latin typeface="Cambria" charset="0"/>
                <a:ea typeface="ＭＳ Ｐゴシック" charset="0"/>
                <a:cs typeface="ＭＳ Ｐゴシック" charset="0"/>
              </a:rPr>
              <a:t> 2013</a:t>
            </a:r>
            <a:endParaRPr lang="en-US" sz="2800" dirty="0" smtClean="0">
              <a:solidFill>
                <a:srgbClr val="0000FF"/>
              </a:solidFill>
              <a:latin typeface="Cambria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n-US" sz="2800" dirty="0" smtClean="0">
                <a:solidFill>
                  <a:srgbClr val="0000FF"/>
                </a:solidFill>
                <a:latin typeface="Cambria" charset="0"/>
                <a:ea typeface="ＭＳ Ｐゴシック" charset="0"/>
                <a:cs typeface="ＭＳ Ｐゴシック" charset="0"/>
              </a:rPr>
              <a:t>Size </a:t>
            </a:r>
            <a:r>
              <a:rPr lang="en-US" sz="2800" dirty="0">
                <a:solidFill>
                  <a:srgbClr val="0000FF"/>
                </a:solidFill>
                <a:latin typeface="Cambria" charset="0"/>
                <a:ea typeface="ＭＳ Ｐゴシック" charset="0"/>
                <a:cs typeface="ＭＳ Ｐゴシック" charset="0"/>
              </a:rPr>
              <a:t>of response is disproportionate to level of need</a:t>
            </a:r>
          </a:p>
          <a:p>
            <a:pPr>
              <a:buFontTx/>
              <a:buBlip>
                <a:blip r:embed="rId3"/>
              </a:buBlip>
            </a:pPr>
            <a:r>
              <a:rPr lang="en-US" sz="2800" dirty="0">
                <a:solidFill>
                  <a:srgbClr val="0000FF"/>
                </a:solidFill>
                <a:latin typeface="Cambria" charset="0"/>
                <a:ea typeface="ＭＳ Ｐゴシック" charset="0"/>
                <a:cs typeface="ＭＳ Ｐゴシック" charset="0"/>
              </a:rPr>
              <a:t>Implications:</a:t>
            </a:r>
          </a:p>
          <a:p>
            <a:pPr lvl="1">
              <a:buFontTx/>
              <a:buBlip>
                <a:blip r:embed="rId4"/>
              </a:buBlip>
            </a:pPr>
            <a:r>
              <a:rPr lang="en-US" sz="2400" dirty="0">
                <a:solidFill>
                  <a:srgbClr val="0000FF"/>
                </a:solidFill>
                <a:latin typeface="Cambria" charset="0"/>
                <a:ea typeface="ＭＳ Ｐゴシック" charset="0"/>
                <a:cs typeface="ＭＳ Ｐゴシック" charset="0"/>
              </a:rPr>
              <a:t>Dilution of transfers</a:t>
            </a:r>
          </a:p>
          <a:p>
            <a:pPr lvl="1">
              <a:buFontTx/>
              <a:buBlip>
                <a:blip r:embed="rId4"/>
              </a:buBlip>
            </a:pPr>
            <a:r>
              <a:rPr lang="en-US" sz="2400" dirty="0">
                <a:solidFill>
                  <a:srgbClr val="0000FF"/>
                </a:solidFill>
                <a:latin typeface="Cambria" charset="0"/>
                <a:ea typeface="ＭＳ Ｐゴシック" charset="0"/>
                <a:cs typeface="ＭＳ Ｐゴシック" charset="0"/>
              </a:rPr>
              <a:t>Footprint should be 3x the size</a:t>
            </a:r>
          </a:p>
          <a:p>
            <a:endParaRPr lang="en-US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Genev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Genev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Genev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Genev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Genev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Genev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Genev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Genev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Geneva" charset="0"/>
              </a:defRPr>
            </a:lvl9pPr>
          </a:lstStyle>
          <a:p>
            <a:pPr eaLnBrk="1" hangingPunct="1"/>
            <a:fld id="{CD9312EC-ADD3-5F44-BF4D-537CE079A435}" type="slidenum">
              <a:rPr lang="en-GB"/>
              <a:pPr eaLnBrk="1" hangingPunct="1"/>
              <a:t>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6" y="3030540"/>
            <a:ext cx="11055350" cy="20907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89"/>
            <a:ext cx="9102726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6964" indent="0" algn="ctr">
              <a:buNone/>
              <a:defRPr/>
            </a:lvl2pPr>
            <a:lvl3pPr marL="913931" indent="0" algn="ctr">
              <a:buNone/>
              <a:defRPr/>
            </a:lvl3pPr>
            <a:lvl4pPr marL="1370894" indent="0" algn="ctr">
              <a:buNone/>
              <a:defRPr/>
            </a:lvl4pPr>
            <a:lvl5pPr marL="1827864" indent="0" algn="ctr">
              <a:buNone/>
              <a:defRPr/>
            </a:lvl5pPr>
            <a:lvl6pPr marL="2284830" indent="0" algn="ctr">
              <a:buNone/>
              <a:defRPr/>
            </a:lvl6pPr>
            <a:lvl7pPr marL="2741795" indent="0" algn="ctr">
              <a:buNone/>
              <a:defRPr/>
            </a:lvl7pPr>
            <a:lvl8pPr marL="3198764" indent="0" algn="ctr">
              <a:buNone/>
              <a:defRPr/>
            </a:lvl8pPr>
            <a:lvl9pPr marL="365573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319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34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599" y="1638301"/>
            <a:ext cx="2616201" cy="452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14" y="1638301"/>
            <a:ext cx="7696201" cy="452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2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45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2"/>
            <a:ext cx="11053761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49"/>
            <a:ext cx="11053761" cy="2133601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964" indent="0">
              <a:buNone/>
              <a:defRPr sz="1800"/>
            </a:lvl2pPr>
            <a:lvl3pPr marL="913931" indent="0">
              <a:buNone/>
              <a:defRPr sz="1600"/>
            </a:lvl3pPr>
            <a:lvl4pPr marL="1370894" indent="0">
              <a:buNone/>
              <a:defRPr sz="1400"/>
            </a:lvl4pPr>
            <a:lvl5pPr marL="1827864" indent="0">
              <a:buNone/>
              <a:defRPr sz="1400"/>
            </a:lvl5pPr>
            <a:lvl6pPr marL="2284830" indent="0">
              <a:buNone/>
              <a:defRPr sz="1400"/>
            </a:lvl6pPr>
            <a:lvl7pPr marL="2741795" indent="0">
              <a:buNone/>
              <a:defRPr sz="1400"/>
            </a:lvl7pPr>
            <a:lvl8pPr marL="3198764" indent="0">
              <a:buNone/>
              <a:defRPr sz="1400"/>
            </a:lvl8pPr>
            <a:lvl9pPr marL="365573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253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2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701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6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6" y="2182814"/>
            <a:ext cx="5745163" cy="909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64" indent="0">
              <a:buNone/>
              <a:defRPr sz="2000" b="1"/>
            </a:lvl2pPr>
            <a:lvl3pPr marL="913931" indent="0">
              <a:buNone/>
              <a:defRPr sz="1800" b="1"/>
            </a:lvl3pPr>
            <a:lvl4pPr marL="1370894" indent="0">
              <a:buNone/>
              <a:defRPr sz="1600" b="1"/>
            </a:lvl4pPr>
            <a:lvl5pPr marL="1827864" indent="0">
              <a:buNone/>
              <a:defRPr sz="1600" b="1"/>
            </a:lvl5pPr>
            <a:lvl6pPr marL="2284830" indent="0">
              <a:buNone/>
              <a:defRPr sz="1600" b="1"/>
            </a:lvl6pPr>
            <a:lvl7pPr marL="2741795" indent="0">
              <a:buNone/>
              <a:defRPr sz="1600" b="1"/>
            </a:lvl7pPr>
            <a:lvl8pPr marL="3198764" indent="0">
              <a:buNone/>
              <a:defRPr sz="1600" b="1"/>
            </a:lvl8pPr>
            <a:lvl9pPr marL="365573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6" y="3092451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90" y="2182814"/>
            <a:ext cx="5748336" cy="9096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64" indent="0">
              <a:buNone/>
              <a:defRPr sz="2000" b="1"/>
            </a:lvl2pPr>
            <a:lvl3pPr marL="913931" indent="0">
              <a:buNone/>
              <a:defRPr sz="1800" b="1"/>
            </a:lvl3pPr>
            <a:lvl4pPr marL="1370894" indent="0">
              <a:buNone/>
              <a:defRPr sz="1600" b="1"/>
            </a:lvl4pPr>
            <a:lvl5pPr marL="1827864" indent="0">
              <a:buNone/>
              <a:defRPr sz="1600" b="1"/>
            </a:lvl5pPr>
            <a:lvl6pPr marL="2284830" indent="0">
              <a:buNone/>
              <a:defRPr sz="1600" b="1"/>
            </a:lvl6pPr>
            <a:lvl7pPr marL="2741795" indent="0">
              <a:buNone/>
              <a:defRPr sz="1600" b="1"/>
            </a:lvl7pPr>
            <a:lvl8pPr marL="3198764" indent="0">
              <a:buNone/>
              <a:defRPr sz="1600" b="1"/>
            </a:lvl8pPr>
            <a:lvl9pPr marL="365573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90" y="3092451"/>
            <a:ext cx="5748336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130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44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0111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89" y="388953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9"/>
            <a:ext cx="7269163" cy="8323263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89" y="2041526"/>
            <a:ext cx="4278313" cy="6670674"/>
          </a:xfrm>
        </p:spPr>
        <p:txBody>
          <a:bodyPr/>
          <a:lstStyle>
            <a:lvl1pPr marL="0" indent="0">
              <a:buNone/>
              <a:defRPr sz="1400"/>
            </a:lvl1pPr>
            <a:lvl2pPr marL="456964" indent="0">
              <a:buNone/>
              <a:defRPr sz="1100"/>
            </a:lvl2pPr>
            <a:lvl3pPr marL="913931" indent="0">
              <a:buNone/>
              <a:defRPr sz="1000"/>
            </a:lvl3pPr>
            <a:lvl4pPr marL="1370894" indent="0">
              <a:buNone/>
              <a:defRPr sz="900"/>
            </a:lvl4pPr>
            <a:lvl5pPr marL="1827864" indent="0">
              <a:buNone/>
              <a:defRPr sz="900"/>
            </a:lvl5pPr>
            <a:lvl6pPr marL="2284830" indent="0">
              <a:buNone/>
              <a:defRPr sz="900"/>
            </a:lvl6pPr>
            <a:lvl7pPr marL="2741795" indent="0">
              <a:buNone/>
              <a:defRPr sz="900"/>
            </a:lvl7pPr>
            <a:lvl8pPr marL="3198764" indent="0">
              <a:buNone/>
              <a:defRPr sz="900"/>
            </a:lvl8pPr>
            <a:lvl9pPr marL="365573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3092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39" y="6827839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39" y="871538"/>
            <a:ext cx="7802563" cy="5851526"/>
          </a:xfrm>
        </p:spPr>
        <p:txBody>
          <a:bodyPr/>
          <a:lstStyle>
            <a:lvl1pPr marL="0" indent="0">
              <a:buNone/>
              <a:defRPr sz="3100"/>
            </a:lvl1pPr>
            <a:lvl2pPr marL="456964" indent="0">
              <a:buNone/>
              <a:defRPr sz="2800"/>
            </a:lvl2pPr>
            <a:lvl3pPr marL="913931" indent="0">
              <a:buNone/>
              <a:defRPr sz="2400"/>
            </a:lvl3pPr>
            <a:lvl4pPr marL="1370894" indent="0">
              <a:buNone/>
              <a:defRPr sz="2000"/>
            </a:lvl4pPr>
            <a:lvl5pPr marL="1827864" indent="0">
              <a:buNone/>
              <a:defRPr sz="2000"/>
            </a:lvl5pPr>
            <a:lvl6pPr marL="2284830" indent="0">
              <a:buNone/>
              <a:defRPr sz="2000"/>
            </a:lvl6pPr>
            <a:lvl7pPr marL="2741795" indent="0">
              <a:buNone/>
              <a:defRPr sz="2000"/>
            </a:lvl7pPr>
            <a:lvl8pPr marL="3198764" indent="0">
              <a:buNone/>
              <a:defRPr sz="2000"/>
            </a:lvl8pPr>
            <a:lvl9pPr marL="365573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39" y="7634290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6964" indent="0">
              <a:buNone/>
              <a:defRPr sz="1100"/>
            </a:lvl2pPr>
            <a:lvl3pPr marL="913931" indent="0">
              <a:buNone/>
              <a:defRPr sz="1000"/>
            </a:lvl3pPr>
            <a:lvl4pPr marL="1370894" indent="0">
              <a:buNone/>
              <a:defRPr sz="900"/>
            </a:lvl4pPr>
            <a:lvl5pPr marL="1827864" indent="0">
              <a:buNone/>
              <a:defRPr sz="900"/>
            </a:lvl5pPr>
            <a:lvl6pPr marL="2284830" indent="0">
              <a:buNone/>
              <a:defRPr sz="900"/>
            </a:lvl6pPr>
            <a:lvl7pPr marL="2741795" indent="0">
              <a:buNone/>
              <a:defRPr sz="900"/>
            </a:lvl7pPr>
            <a:lvl8pPr marL="3198764" indent="0">
              <a:buNone/>
              <a:defRPr sz="900"/>
            </a:lvl8pPr>
            <a:lvl9pPr marL="365573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3915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/>
          </p:cNvSpPr>
          <p:nvPr>
            <p:ph type="title"/>
          </p:nvPr>
        </p:nvSpPr>
        <p:spPr bwMode="auto">
          <a:xfrm>
            <a:off x="1270014" y="1638301"/>
            <a:ext cx="10464801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Light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/>
          </p:cNvSpPr>
          <p:nvPr>
            <p:ph type="body" idx="1"/>
          </p:nvPr>
        </p:nvSpPr>
        <p:spPr bwMode="auto">
          <a:xfrm>
            <a:off x="1270014" y="5029200"/>
            <a:ext cx="10464801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Light" charset="0"/>
              </a:rPr>
              <a:t>Click to edit Master text styles</a:t>
            </a:r>
          </a:p>
          <a:p>
            <a:pPr lvl="1"/>
            <a:r>
              <a:rPr lang="en-US">
                <a:sym typeface="Helvetica Light" charset="0"/>
              </a:rPr>
              <a:t>Second level</a:t>
            </a:r>
          </a:p>
          <a:p>
            <a:pPr lvl="2"/>
            <a:r>
              <a:rPr lang="en-US">
                <a:sym typeface="Helvetica Light" charset="0"/>
              </a:rPr>
              <a:t>Third level</a:t>
            </a:r>
          </a:p>
          <a:p>
            <a:pPr lvl="3"/>
            <a:r>
              <a:rPr lang="en-US">
                <a:sym typeface="Helvetica Light" charset="0"/>
              </a:rPr>
              <a:t>Fourth level</a:t>
            </a:r>
          </a:p>
          <a:p>
            <a:pPr lvl="4"/>
            <a:r>
              <a:rPr lang="en-US">
                <a:sym typeface="Helvetica Light" charset="0"/>
              </a:rPr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583901" rtl="0" fontAlgn="base" hangingPunct="0">
        <a:spcBef>
          <a:spcPct val="0"/>
        </a:spcBef>
        <a:spcAft>
          <a:spcPct val="0"/>
        </a:spcAft>
        <a:defRPr sz="8000">
          <a:solidFill>
            <a:srgbClr val="FFFFFF"/>
          </a:solidFill>
          <a:latin typeface="+mj-lt"/>
          <a:ea typeface="+mj-ea"/>
          <a:cs typeface="+mj-cs"/>
          <a:sym typeface="Helvetica Light" charset="0"/>
        </a:defRPr>
      </a:lvl1pPr>
      <a:lvl2pPr algn="ctr" defTabSz="583901" rtl="0" fontAlgn="base" hangingPunct="0">
        <a:spcBef>
          <a:spcPct val="0"/>
        </a:spcBef>
        <a:spcAft>
          <a:spcPct val="0"/>
        </a:spcAft>
        <a:defRPr sz="8000">
          <a:solidFill>
            <a:srgbClr val="FFFFFF"/>
          </a:solidFill>
          <a:latin typeface="Helvetica Light" charset="0"/>
          <a:ea typeface="ヒラギノ角ゴ Pro W3" charset="0"/>
          <a:cs typeface="Helvetica Light" charset="0"/>
          <a:sym typeface="Helvetica Light" charset="0"/>
        </a:defRPr>
      </a:lvl2pPr>
      <a:lvl3pPr algn="ctr" defTabSz="583901" rtl="0" fontAlgn="base" hangingPunct="0">
        <a:spcBef>
          <a:spcPct val="0"/>
        </a:spcBef>
        <a:spcAft>
          <a:spcPct val="0"/>
        </a:spcAft>
        <a:defRPr sz="8000">
          <a:solidFill>
            <a:srgbClr val="FFFFFF"/>
          </a:solidFill>
          <a:latin typeface="Helvetica Light" charset="0"/>
          <a:ea typeface="ヒラギノ角ゴ Pro W3" charset="0"/>
          <a:cs typeface="Helvetica Light" charset="0"/>
          <a:sym typeface="Helvetica Light" charset="0"/>
        </a:defRPr>
      </a:lvl3pPr>
      <a:lvl4pPr algn="ctr" defTabSz="583901" rtl="0" fontAlgn="base" hangingPunct="0">
        <a:spcBef>
          <a:spcPct val="0"/>
        </a:spcBef>
        <a:spcAft>
          <a:spcPct val="0"/>
        </a:spcAft>
        <a:defRPr sz="8000">
          <a:solidFill>
            <a:srgbClr val="FFFFFF"/>
          </a:solidFill>
          <a:latin typeface="Helvetica Light" charset="0"/>
          <a:ea typeface="ヒラギノ角ゴ Pro W3" charset="0"/>
          <a:cs typeface="Helvetica Light" charset="0"/>
          <a:sym typeface="Helvetica Light" charset="0"/>
        </a:defRPr>
      </a:lvl4pPr>
      <a:lvl5pPr algn="ctr" defTabSz="583901" rtl="0" fontAlgn="base" hangingPunct="0">
        <a:spcBef>
          <a:spcPct val="0"/>
        </a:spcBef>
        <a:spcAft>
          <a:spcPct val="0"/>
        </a:spcAft>
        <a:defRPr sz="8000">
          <a:solidFill>
            <a:srgbClr val="FFFFFF"/>
          </a:solidFill>
          <a:latin typeface="Helvetica Light" charset="0"/>
          <a:ea typeface="ヒラギノ角ゴ Pro W3" charset="0"/>
          <a:cs typeface="Helvetica Light" charset="0"/>
          <a:sym typeface="Helvetica Light" charset="0"/>
        </a:defRPr>
      </a:lvl5pPr>
      <a:lvl6pPr marL="456964" algn="ctr" defTabSz="583901" rtl="0" fontAlgn="base" hangingPunct="0">
        <a:spcBef>
          <a:spcPct val="0"/>
        </a:spcBef>
        <a:spcAft>
          <a:spcPct val="0"/>
        </a:spcAft>
        <a:defRPr sz="8000">
          <a:solidFill>
            <a:srgbClr val="FFFFFF"/>
          </a:solidFill>
          <a:latin typeface="Helvetica Light" charset="0"/>
          <a:ea typeface="ヒラギノ角ゴ Pro W3" charset="0"/>
          <a:cs typeface="Helvetica Light" charset="0"/>
          <a:sym typeface="Helvetica Light" charset="0"/>
        </a:defRPr>
      </a:lvl6pPr>
      <a:lvl7pPr marL="913931" algn="ctr" defTabSz="583901" rtl="0" fontAlgn="base" hangingPunct="0">
        <a:spcBef>
          <a:spcPct val="0"/>
        </a:spcBef>
        <a:spcAft>
          <a:spcPct val="0"/>
        </a:spcAft>
        <a:defRPr sz="8000">
          <a:solidFill>
            <a:srgbClr val="FFFFFF"/>
          </a:solidFill>
          <a:latin typeface="Helvetica Light" charset="0"/>
          <a:ea typeface="ヒラギノ角ゴ Pro W3" charset="0"/>
          <a:cs typeface="Helvetica Light" charset="0"/>
          <a:sym typeface="Helvetica Light" charset="0"/>
        </a:defRPr>
      </a:lvl7pPr>
      <a:lvl8pPr marL="1370894" algn="ctr" defTabSz="583901" rtl="0" fontAlgn="base" hangingPunct="0">
        <a:spcBef>
          <a:spcPct val="0"/>
        </a:spcBef>
        <a:spcAft>
          <a:spcPct val="0"/>
        </a:spcAft>
        <a:defRPr sz="8000">
          <a:solidFill>
            <a:srgbClr val="FFFFFF"/>
          </a:solidFill>
          <a:latin typeface="Helvetica Light" charset="0"/>
          <a:ea typeface="ヒラギノ角ゴ Pro W3" charset="0"/>
          <a:cs typeface="Helvetica Light" charset="0"/>
          <a:sym typeface="Helvetica Light" charset="0"/>
        </a:defRPr>
      </a:lvl8pPr>
      <a:lvl9pPr marL="1827864" algn="ctr" defTabSz="583901" rtl="0" fontAlgn="base" hangingPunct="0">
        <a:spcBef>
          <a:spcPct val="0"/>
        </a:spcBef>
        <a:spcAft>
          <a:spcPct val="0"/>
        </a:spcAft>
        <a:defRPr sz="8000">
          <a:solidFill>
            <a:srgbClr val="FFFFFF"/>
          </a:solidFill>
          <a:latin typeface="Helvetica Light" charset="0"/>
          <a:ea typeface="ヒラギノ角ゴ Pro W3" charset="0"/>
          <a:cs typeface="Helvetica Light" charset="0"/>
          <a:sym typeface="Helvetica Light" charset="0"/>
        </a:defRPr>
      </a:lvl9pPr>
    </p:titleStyle>
    <p:bodyStyle>
      <a:lvl1pPr algn="l" defTabSz="583901" rtl="0" fontAlgn="base" hangingPunct="0">
        <a:spcBef>
          <a:spcPts val="4200"/>
        </a:spcBef>
        <a:spcAft>
          <a:spcPct val="0"/>
        </a:spcAft>
        <a:defRPr sz="3800">
          <a:solidFill>
            <a:srgbClr val="FFFFFF"/>
          </a:solidFill>
          <a:latin typeface="+mn-lt"/>
          <a:ea typeface="+mn-ea"/>
          <a:cs typeface="+mn-cs"/>
          <a:sym typeface="Helvetica Light" charset="0"/>
        </a:defRPr>
      </a:lvl1pPr>
      <a:lvl2pPr marL="228484" algn="l" defTabSz="583901" rtl="0" fontAlgn="base" hangingPunct="0">
        <a:spcBef>
          <a:spcPts val="4200"/>
        </a:spcBef>
        <a:spcAft>
          <a:spcPct val="0"/>
        </a:spcAft>
        <a:defRPr sz="3800">
          <a:solidFill>
            <a:srgbClr val="FFFFFF"/>
          </a:solidFill>
          <a:latin typeface="+mn-lt"/>
          <a:ea typeface="Helvetica Light" charset="0"/>
          <a:cs typeface="+mn-cs"/>
          <a:sym typeface="Helvetica Light" charset="0"/>
        </a:defRPr>
      </a:lvl2pPr>
      <a:lvl3pPr marL="456964" algn="l" defTabSz="583901" rtl="0" fontAlgn="base" hangingPunct="0">
        <a:spcBef>
          <a:spcPts val="4200"/>
        </a:spcBef>
        <a:spcAft>
          <a:spcPct val="0"/>
        </a:spcAft>
        <a:defRPr sz="3800">
          <a:solidFill>
            <a:srgbClr val="FFFFFF"/>
          </a:solidFill>
          <a:latin typeface="+mn-lt"/>
          <a:ea typeface="Helvetica Light" charset="0"/>
          <a:cs typeface="+mn-cs"/>
          <a:sym typeface="Helvetica Light" charset="0"/>
        </a:defRPr>
      </a:lvl3pPr>
      <a:lvl4pPr marL="685448" algn="l" defTabSz="583901" rtl="0" fontAlgn="base" hangingPunct="0">
        <a:spcBef>
          <a:spcPts val="4200"/>
        </a:spcBef>
        <a:spcAft>
          <a:spcPct val="0"/>
        </a:spcAft>
        <a:defRPr sz="3800">
          <a:solidFill>
            <a:srgbClr val="FFFFFF"/>
          </a:solidFill>
          <a:latin typeface="+mn-lt"/>
          <a:ea typeface="Helvetica Light" charset="0"/>
          <a:cs typeface="+mn-cs"/>
          <a:sym typeface="Helvetica Light" charset="0"/>
        </a:defRPr>
      </a:lvl4pPr>
      <a:lvl5pPr marL="913931" algn="l" defTabSz="583901" rtl="0" fontAlgn="base" hangingPunct="0">
        <a:spcBef>
          <a:spcPts val="4200"/>
        </a:spcBef>
        <a:spcAft>
          <a:spcPct val="0"/>
        </a:spcAft>
        <a:defRPr sz="3800">
          <a:solidFill>
            <a:srgbClr val="FFFFFF"/>
          </a:solidFill>
          <a:latin typeface="+mn-lt"/>
          <a:ea typeface="Helvetica Light" charset="0"/>
          <a:cs typeface="+mn-cs"/>
          <a:sym typeface="Helvetica Light" charset="0"/>
        </a:defRPr>
      </a:lvl5pPr>
      <a:lvl6pPr marL="1370894" algn="l" defTabSz="583901" rtl="0" fontAlgn="base" hangingPunct="0">
        <a:spcBef>
          <a:spcPts val="4200"/>
        </a:spcBef>
        <a:spcAft>
          <a:spcPct val="0"/>
        </a:spcAft>
        <a:defRPr sz="3800">
          <a:solidFill>
            <a:srgbClr val="FFFFFF"/>
          </a:solidFill>
          <a:latin typeface="+mn-lt"/>
          <a:ea typeface="Helvetica Light" charset="0"/>
          <a:cs typeface="+mn-cs"/>
          <a:sym typeface="Helvetica Light" charset="0"/>
        </a:defRPr>
      </a:lvl6pPr>
      <a:lvl7pPr marL="1827864" algn="l" defTabSz="583901" rtl="0" fontAlgn="base" hangingPunct="0">
        <a:spcBef>
          <a:spcPts val="4200"/>
        </a:spcBef>
        <a:spcAft>
          <a:spcPct val="0"/>
        </a:spcAft>
        <a:defRPr sz="3800">
          <a:solidFill>
            <a:srgbClr val="FFFFFF"/>
          </a:solidFill>
          <a:latin typeface="+mn-lt"/>
          <a:ea typeface="Helvetica Light" charset="0"/>
          <a:cs typeface="+mn-cs"/>
          <a:sym typeface="Helvetica Light" charset="0"/>
        </a:defRPr>
      </a:lvl7pPr>
      <a:lvl8pPr marL="2284830" algn="l" defTabSz="583901" rtl="0" fontAlgn="base" hangingPunct="0">
        <a:spcBef>
          <a:spcPts val="4200"/>
        </a:spcBef>
        <a:spcAft>
          <a:spcPct val="0"/>
        </a:spcAft>
        <a:defRPr sz="3800">
          <a:solidFill>
            <a:srgbClr val="FFFFFF"/>
          </a:solidFill>
          <a:latin typeface="+mn-lt"/>
          <a:ea typeface="Helvetica Light" charset="0"/>
          <a:cs typeface="+mn-cs"/>
          <a:sym typeface="Helvetica Light" charset="0"/>
        </a:defRPr>
      </a:lvl8pPr>
      <a:lvl9pPr marL="2741795" algn="l" defTabSz="583901" rtl="0" fontAlgn="base" hangingPunct="0">
        <a:spcBef>
          <a:spcPts val="4200"/>
        </a:spcBef>
        <a:spcAft>
          <a:spcPct val="0"/>
        </a:spcAft>
        <a:defRPr sz="3800">
          <a:solidFill>
            <a:srgbClr val="FFFFFF"/>
          </a:solidFill>
          <a:latin typeface="+mn-lt"/>
          <a:ea typeface="Helvetica Light" charset="0"/>
          <a:cs typeface="+mn-cs"/>
          <a:sym typeface="Helvetica Light" charset="0"/>
        </a:defRPr>
      </a:lvl9pPr>
    </p:bodyStyle>
    <p:otherStyle>
      <a:defPPr>
        <a:defRPr lang="en-US"/>
      </a:defPPr>
      <a:lvl1pPr marL="0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64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31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94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864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830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795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764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730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1367780" y="804839"/>
            <a:ext cx="10463214" cy="3300413"/>
          </a:xfrm>
        </p:spPr>
        <p:txBody>
          <a:bodyPr/>
          <a:lstStyle/>
          <a:p>
            <a:r>
              <a:rPr lang="en-US" sz="6000" dirty="0" smtClean="0">
                <a:solidFill>
                  <a:srgbClr val="FFFF00"/>
                </a:solidFill>
              </a:rPr>
              <a:t>Building Resilience</a:t>
            </a:r>
            <a:r>
              <a:rPr lang="en-US" sz="6000" dirty="0">
                <a:solidFill>
                  <a:srgbClr val="FFFF00"/>
                </a:solidFill>
              </a:rPr>
              <a:t/>
            </a:r>
            <a:br>
              <a:rPr lang="en-US" sz="6000" dirty="0">
                <a:solidFill>
                  <a:srgbClr val="FFFF00"/>
                </a:solidFill>
              </a:rPr>
            </a:br>
            <a:r>
              <a:rPr lang="en-US" sz="6000" dirty="0" smtClean="0">
                <a:solidFill>
                  <a:srgbClr val="FFFF00"/>
                </a:solidFill>
              </a:rPr>
              <a:t> in Ethiopia </a:t>
            </a:r>
            <a:endParaRPr lang="en-US" sz="6000" dirty="0">
              <a:solidFill>
                <a:srgbClr val="FFFF00"/>
              </a:solidFill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1270002" y="4448174"/>
            <a:ext cx="10463214" cy="1193798"/>
          </a:xfrm>
        </p:spPr>
        <p:txBody>
          <a:bodyPr/>
          <a:lstStyle/>
          <a:p>
            <a:pPr algn="ctr" defTabSz="233242">
              <a:spcBef>
                <a:spcPct val="0"/>
              </a:spcBef>
            </a:pPr>
            <a:endParaRPr lang="en-US" sz="1100" dirty="0"/>
          </a:p>
          <a:p>
            <a:pPr algn="ctr" defTabSz="233242">
              <a:spcBef>
                <a:spcPct val="0"/>
              </a:spcBef>
            </a:pPr>
            <a:r>
              <a:rPr lang="en-US" sz="4400" dirty="0"/>
              <a:t> </a:t>
            </a:r>
            <a:r>
              <a:rPr lang="en-US" sz="4000" dirty="0" smtClean="0">
                <a:solidFill>
                  <a:srgbClr val="FFFF00"/>
                </a:solidFill>
              </a:rPr>
              <a:t>A Joint Food and Nutrition Security Initiative</a:t>
            </a:r>
          </a:p>
          <a:p>
            <a:pPr algn="ctr" defTabSz="233242">
              <a:spcBef>
                <a:spcPct val="0"/>
              </a:spcBef>
            </a:pPr>
            <a:endParaRPr lang="en-US" sz="3600" dirty="0">
              <a:solidFill>
                <a:srgbClr val="FFFF00"/>
              </a:solidFill>
            </a:endParaRPr>
          </a:p>
          <a:p>
            <a:pPr algn="ctr" defTabSz="233242">
              <a:spcBef>
                <a:spcPct val="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  WFP,UNICEF &amp; FAO </a:t>
            </a:r>
            <a:endParaRPr lang="en-US" sz="4300" dirty="0">
              <a:solidFill>
                <a:srgbClr val="FFFF00"/>
              </a:solidFill>
            </a:endParaRPr>
          </a:p>
        </p:txBody>
      </p:sp>
      <p:pic>
        <p:nvPicPr>
          <p:cNvPr id="4099" name="Picture 3" descr="pasted-image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4041" y="6885266"/>
            <a:ext cx="1224137" cy="1224137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460000" algn="tl" rotWithShape="0">
              <a:schemeClr val="tx2">
                <a:lumMod val="10000"/>
                <a:alpha val="43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3859196" y="6885261"/>
            <a:ext cx="1357322" cy="1225276"/>
            <a:chOff x="5789960" y="6532984"/>
            <a:chExt cx="1440160" cy="1368152"/>
          </a:xfrm>
        </p:grpSpPr>
        <p:sp>
          <p:nvSpPr>
            <p:cNvPr id="3" name="Rectangle 2"/>
            <p:cNvSpPr/>
            <p:nvPr/>
          </p:nvSpPr>
          <p:spPr bwMode="auto">
            <a:xfrm>
              <a:off x="5861968" y="6532984"/>
              <a:ext cx="1368152" cy="1368152"/>
            </a:xfrm>
            <a:prstGeom prst="rect">
              <a:avLst/>
            </a:prstGeom>
            <a:ln>
              <a:headEnd type="none" w="med" len="med"/>
              <a:tailEnd type="none" w="med" len="med"/>
            </a:ln>
            <a:effectLst>
              <a:outerShdw blurRad="50800" dist="38100" dir="2460000" algn="tl" rotWithShape="0">
                <a:schemeClr val="tx2">
                  <a:lumMod val="10000"/>
                  <a:alpha val="43000"/>
                </a:scheme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50800" tIns="50800" rIns="50800" bIns="50800" numCol="1" rtlCol="0" anchor="ctr" anchorCtr="0" compatLnSpc="1">
              <a:prstTxWarp prst="textNoShape">
                <a:avLst/>
              </a:prstTxWarp>
            </a:bodyPr>
            <a:lstStyle/>
            <a:p>
              <a:pPr marL="228484"/>
              <a:endParaRPr lang="en-US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</a:endParaRPr>
            </a:p>
          </p:txBody>
        </p:sp>
        <p:pic>
          <p:nvPicPr>
            <p:cNvPr id="4100" name="Picture 4" descr="pasted-image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49" t="3249" r="3249" b="3249"/>
            <a:stretch>
              <a:fillRect/>
            </a:stretch>
          </p:blipFill>
          <p:spPr bwMode="auto">
            <a:xfrm>
              <a:off x="5789960" y="6604992"/>
              <a:ext cx="1296144" cy="12001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</p:grpSp>
      <p:pic>
        <p:nvPicPr>
          <p:cNvPr id="4101" name="Picture 5" descr="pasted-image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0896" y="6885260"/>
            <a:ext cx="1447799" cy="12319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460000" algn="tl" rotWithShape="0">
              <a:schemeClr val="tx2">
                <a:lumMod val="10000"/>
                <a:alpha val="43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804792" y="412305"/>
            <a:ext cx="11098213" cy="2119313"/>
          </a:xfrm>
        </p:spPr>
        <p:txBody>
          <a:bodyPr/>
          <a:lstStyle/>
          <a:p>
            <a:r>
              <a:rPr lang="en-US" sz="6000" dirty="0">
                <a:solidFill>
                  <a:srgbClr val="FFFF00"/>
                </a:solidFill>
              </a:rPr>
              <a:t>Resilience Strategy Overview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957784" y="2572544"/>
            <a:ext cx="11305256" cy="4643470"/>
          </a:xfrm>
        </p:spPr>
        <p:txBody>
          <a:bodyPr/>
          <a:lstStyle/>
          <a:p>
            <a:pPr marL="456964" indent="-456964">
              <a:buSzPct val="75000"/>
              <a:buFont typeface="Wingdings" pitchFamily="2" charset="2"/>
              <a:buChar char="§"/>
            </a:pPr>
            <a:r>
              <a:rPr lang="en-US" sz="3400" b="1" dirty="0">
                <a:solidFill>
                  <a:srgbClr val="FFFF00"/>
                </a:solidFill>
              </a:rPr>
              <a:t>UNICEF, WFP and FAO are exploring complementary </a:t>
            </a:r>
            <a:r>
              <a:rPr lang="en-US" sz="3400" b="1" dirty="0" smtClean="0">
                <a:solidFill>
                  <a:srgbClr val="FFFF00"/>
                </a:solidFill>
              </a:rPr>
              <a:t>ways of working </a:t>
            </a:r>
            <a:r>
              <a:rPr lang="en-US" sz="3400" b="1" dirty="0">
                <a:solidFill>
                  <a:srgbClr val="FFFF00"/>
                </a:solidFill>
              </a:rPr>
              <a:t>to </a:t>
            </a:r>
            <a:r>
              <a:rPr lang="en-US" sz="3400" b="1" dirty="0" smtClean="0">
                <a:solidFill>
                  <a:srgbClr val="FFFF00"/>
                </a:solidFill>
              </a:rPr>
              <a:t>achieve: </a:t>
            </a:r>
          </a:p>
          <a:p>
            <a:pPr marL="1246188" lvl="2" indent="-446088">
              <a:buSzPct val="75000"/>
              <a:buFont typeface="Wingdings" pitchFamily="2" charset="2"/>
              <a:buChar char="§"/>
            </a:pPr>
            <a:r>
              <a:rPr lang="en-US" sz="3400" b="1" dirty="0" smtClean="0">
                <a:solidFill>
                  <a:srgbClr val="FFFF00"/>
                </a:solidFill>
              </a:rPr>
              <a:t>improved food security &amp; nutrition outcomes</a:t>
            </a:r>
            <a:endParaRPr lang="en-US" sz="3400" b="1" dirty="0">
              <a:solidFill>
                <a:srgbClr val="FFFF00"/>
              </a:solidFill>
            </a:endParaRPr>
          </a:p>
          <a:p>
            <a:pPr marL="1246188" lvl="2" indent="-446088">
              <a:buSzPct val="75000"/>
              <a:buFont typeface="Wingdings" pitchFamily="2" charset="2"/>
              <a:buChar char="§"/>
            </a:pPr>
            <a:r>
              <a:rPr lang="en-US" sz="3400" b="1" dirty="0">
                <a:solidFill>
                  <a:srgbClr val="FFFF00"/>
                </a:solidFill>
              </a:rPr>
              <a:t>i</a:t>
            </a:r>
            <a:r>
              <a:rPr lang="en-US" sz="3400" b="1" dirty="0" smtClean="0">
                <a:solidFill>
                  <a:srgbClr val="FFFF00"/>
                </a:solidFill>
              </a:rPr>
              <a:t>mproved </a:t>
            </a:r>
            <a:r>
              <a:rPr lang="en-US" sz="3400" b="1" dirty="0">
                <a:solidFill>
                  <a:srgbClr val="FFFF00"/>
                </a:solidFill>
              </a:rPr>
              <a:t>quality of support to the PSNP and GoE flagships</a:t>
            </a:r>
          </a:p>
        </p:txBody>
      </p:sp>
    </p:spTree>
    <p:extLst>
      <p:ext uri="{BB962C8B-B14F-4D97-AF65-F5344CB8AC3E}">
        <p14:creationId xmlns:p14="http://schemas.microsoft.com/office/powerpoint/2010/main" val="7270797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390607"/>
            <a:ext cx="11704320" cy="1014037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>
                <a:solidFill>
                  <a:srgbClr val="FFFF00"/>
                </a:solidFill>
              </a:rPr>
              <a:t>Plan for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744" y="1348408"/>
            <a:ext cx="11704320" cy="7992888"/>
          </a:xfrm>
        </p:spPr>
        <p:txBody>
          <a:bodyPr anchor="t" anchorCtr="0">
            <a:normAutofit fontScale="92500" lnSpcReduction="10000"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endParaRPr lang="en-US" sz="1100" dirty="0" smtClean="0"/>
          </a:p>
          <a:p>
            <a:pPr>
              <a:spcBef>
                <a:spcPts val="1801"/>
              </a:spcBef>
              <a:spcAft>
                <a:spcPts val="600"/>
              </a:spcAft>
            </a:pPr>
            <a:r>
              <a:rPr lang="en-US" sz="3100" b="1" dirty="0">
                <a:solidFill>
                  <a:srgbClr val="FFFF00"/>
                </a:solidFill>
              </a:rPr>
              <a:t>Policy Support:</a:t>
            </a:r>
          </a:p>
          <a:p>
            <a:pPr marL="1030288" lvl="2" indent="-40322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dirty="0" smtClean="0">
                <a:solidFill>
                  <a:srgbClr val="FFFF00"/>
                </a:solidFill>
              </a:rPr>
              <a:t>National Nutrition </a:t>
            </a:r>
            <a:r>
              <a:rPr lang="en-US" sz="2400" b="1" dirty="0" err="1" smtClean="0">
                <a:solidFill>
                  <a:srgbClr val="FFFF00"/>
                </a:solidFill>
              </a:rPr>
              <a:t>Programme</a:t>
            </a:r>
            <a:r>
              <a:rPr lang="en-US" sz="2400" b="1" dirty="0" smtClean="0">
                <a:solidFill>
                  <a:srgbClr val="FFFF00"/>
                </a:solidFill>
              </a:rPr>
              <a:t> (NNP)</a:t>
            </a:r>
          </a:p>
          <a:p>
            <a:pPr marL="1030288" lvl="2" indent="-40322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dirty="0" smtClean="0">
                <a:solidFill>
                  <a:srgbClr val="FFFF00"/>
                </a:solidFill>
              </a:rPr>
              <a:t>PSNP/HABP </a:t>
            </a:r>
            <a:r>
              <a:rPr lang="en-US" sz="2400" b="1" dirty="0">
                <a:solidFill>
                  <a:srgbClr val="FFFF00"/>
                </a:solidFill>
              </a:rPr>
              <a:t>re-design</a:t>
            </a:r>
          </a:p>
          <a:p>
            <a:pPr marL="1030288" lvl="2" indent="-40322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dirty="0" smtClean="0">
                <a:solidFill>
                  <a:srgbClr val="FFFF00"/>
                </a:solidFill>
              </a:rPr>
              <a:t>DRM </a:t>
            </a:r>
            <a:r>
              <a:rPr lang="en-US" sz="2400" b="1" dirty="0">
                <a:solidFill>
                  <a:srgbClr val="FFFF00"/>
                </a:solidFill>
              </a:rPr>
              <a:t>SPIF</a:t>
            </a:r>
          </a:p>
          <a:p>
            <a:pPr marL="1030288" lvl="2" indent="-40322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dirty="0">
                <a:solidFill>
                  <a:srgbClr val="FFFF00"/>
                </a:solidFill>
              </a:rPr>
              <a:t>Social Protection policy</a:t>
            </a:r>
          </a:p>
          <a:p>
            <a:pPr marL="1030288" lvl="2" indent="-40322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dirty="0">
                <a:solidFill>
                  <a:srgbClr val="FFFF00"/>
                </a:solidFill>
              </a:rPr>
              <a:t>NNP</a:t>
            </a:r>
          </a:p>
          <a:p>
            <a:pPr marL="1030288" lvl="2" indent="-40322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dirty="0">
                <a:solidFill>
                  <a:srgbClr val="FFFF00"/>
                </a:solidFill>
              </a:rPr>
              <a:t>CRGE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endParaRPr lang="en-US" sz="3100" b="1" dirty="0" smtClean="0">
              <a:solidFill>
                <a:srgbClr val="FFFF00"/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3100" b="1" dirty="0" smtClean="0">
                <a:solidFill>
                  <a:srgbClr val="FFFF00"/>
                </a:solidFill>
              </a:rPr>
              <a:t>Integrate </a:t>
            </a:r>
            <a:r>
              <a:rPr lang="en-US" sz="3100" b="1" dirty="0">
                <a:solidFill>
                  <a:srgbClr val="FFFF00"/>
                </a:solidFill>
              </a:rPr>
              <a:t>and Align:</a:t>
            </a:r>
          </a:p>
          <a:p>
            <a:pPr marL="987425" lvl="2" indent="-3603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u="sng" dirty="0" smtClean="0">
                <a:solidFill>
                  <a:srgbClr val="FFFF00"/>
                </a:solidFill>
              </a:rPr>
              <a:t>Joint analysis and planning</a:t>
            </a:r>
            <a:r>
              <a:rPr lang="en-US" sz="2400" b="1" dirty="0" smtClean="0">
                <a:solidFill>
                  <a:srgbClr val="FFFF00"/>
                </a:solidFill>
              </a:rPr>
              <a:t> in food security and nutrition</a:t>
            </a:r>
          </a:p>
          <a:p>
            <a:pPr marL="987425" lvl="2" indent="-3603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dirty="0" err="1" smtClean="0">
                <a:solidFill>
                  <a:srgbClr val="FFFF00"/>
                </a:solidFill>
              </a:rPr>
              <a:t>Programmes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>
                <a:solidFill>
                  <a:srgbClr val="FFFF00"/>
                </a:solidFill>
              </a:rPr>
              <a:t>aligned through </a:t>
            </a:r>
            <a:r>
              <a:rPr lang="en-US" sz="2400" b="1" u="sng" dirty="0">
                <a:solidFill>
                  <a:srgbClr val="FFFF00"/>
                </a:solidFill>
              </a:rPr>
              <a:t>joint area </a:t>
            </a:r>
            <a:r>
              <a:rPr lang="en-US" sz="2400" b="1" u="sng" dirty="0" smtClean="0">
                <a:solidFill>
                  <a:srgbClr val="FFFF00"/>
                </a:solidFill>
              </a:rPr>
              <a:t>planning</a:t>
            </a:r>
            <a:endParaRPr lang="en-US" sz="2400" b="1" dirty="0">
              <a:solidFill>
                <a:srgbClr val="FFFF00"/>
              </a:solidFill>
            </a:endParaRPr>
          </a:p>
          <a:p>
            <a:pPr marL="987425" lvl="2" indent="-3603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dirty="0">
                <a:solidFill>
                  <a:srgbClr val="FFFF00"/>
                </a:solidFill>
              </a:rPr>
              <a:t>Develop a </a:t>
            </a:r>
            <a:r>
              <a:rPr lang="en-US" sz="2400" b="1" u="sng" dirty="0">
                <a:solidFill>
                  <a:srgbClr val="FFFF00"/>
                </a:solidFill>
              </a:rPr>
              <a:t>common results framework </a:t>
            </a:r>
            <a:r>
              <a:rPr lang="en-US" sz="2400" b="1" u="sng" dirty="0" smtClean="0">
                <a:solidFill>
                  <a:srgbClr val="FFFF00"/>
                </a:solidFill>
              </a:rPr>
              <a:t> </a:t>
            </a:r>
          </a:p>
          <a:p>
            <a:pPr marL="987425" lvl="2" indent="-3603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dirty="0" smtClean="0">
                <a:solidFill>
                  <a:srgbClr val="FFFF00"/>
                </a:solidFill>
              </a:rPr>
              <a:t>Complementary </a:t>
            </a:r>
            <a:r>
              <a:rPr lang="en-US" sz="2400" b="1" dirty="0">
                <a:solidFill>
                  <a:srgbClr val="FFFF00"/>
                </a:solidFill>
              </a:rPr>
              <a:t>joint regional/ woreda </a:t>
            </a:r>
            <a:r>
              <a:rPr lang="en-US" sz="2400" b="1" u="sng" dirty="0">
                <a:solidFill>
                  <a:srgbClr val="FFFF00"/>
                </a:solidFill>
              </a:rPr>
              <a:t>systems strengthening</a:t>
            </a:r>
          </a:p>
          <a:p>
            <a:pPr marL="987425" lvl="2" indent="-3603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u="sng" dirty="0" smtClean="0">
                <a:solidFill>
                  <a:srgbClr val="FFFF00"/>
                </a:solidFill>
              </a:rPr>
              <a:t>Shared </a:t>
            </a:r>
            <a:r>
              <a:rPr lang="en-US" sz="2400" b="1" u="sng" dirty="0">
                <a:solidFill>
                  <a:srgbClr val="FFFF00"/>
                </a:solidFill>
              </a:rPr>
              <a:t>knowledge management </a:t>
            </a:r>
            <a:r>
              <a:rPr lang="en-US" sz="2400" b="1" dirty="0">
                <a:solidFill>
                  <a:srgbClr val="FFFF00"/>
                </a:solidFill>
              </a:rPr>
              <a:t>- innovate, implement, learn, </a:t>
            </a:r>
            <a:r>
              <a:rPr lang="en-US" sz="2400" b="1" dirty="0" smtClean="0">
                <a:solidFill>
                  <a:srgbClr val="FFFF00"/>
                </a:solidFill>
              </a:rPr>
              <a:t>share</a:t>
            </a:r>
          </a:p>
          <a:p>
            <a:pPr marL="987425" lvl="2" indent="-3603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dirty="0" smtClean="0">
                <a:solidFill>
                  <a:srgbClr val="FFFF00"/>
                </a:solidFill>
              </a:rPr>
              <a:t>A </a:t>
            </a:r>
            <a:r>
              <a:rPr lang="en-US" sz="2400" b="1" u="sng" dirty="0">
                <a:solidFill>
                  <a:srgbClr val="FFFF00"/>
                </a:solidFill>
              </a:rPr>
              <a:t>scale-up </a:t>
            </a:r>
            <a:r>
              <a:rPr lang="en-US" sz="2400" b="1" u="sng" dirty="0" err="1">
                <a:solidFill>
                  <a:srgbClr val="FFFF00"/>
                </a:solidFill>
              </a:rPr>
              <a:t>programme</a:t>
            </a:r>
            <a:endParaRPr lang="en-US" sz="2400" b="1" u="sng" dirty="0">
              <a:solidFill>
                <a:srgbClr val="FFFF00"/>
              </a:solidFill>
            </a:endParaRPr>
          </a:p>
          <a:p>
            <a:pPr marL="987425" lvl="2" indent="-360363">
              <a:spcBef>
                <a:spcPts val="1200"/>
              </a:spcBef>
              <a:buFont typeface="Wingdings" pitchFamily="2" charset="2"/>
              <a:buChar char="§"/>
            </a:pPr>
            <a:endParaRPr lang="en-US" sz="3100" dirty="0" smtClean="0"/>
          </a:p>
        </p:txBody>
      </p:sp>
    </p:spTree>
    <p:extLst>
      <p:ext uri="{BB962C8B-B14F-4D97-AF65-F5344CB8AC3E}">
        <p14:creationId xmlns:p14="http://schemas.microsoft.com/office/powerpoint/2010/main" val="291549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550395"/>
            <a:ext cx="11704320" cy="1014037"/>
          </a:xfrm>
        </p:spPr>
        <p:txBody>
          <a:bodyPr>
            <a:normAutofit/>
          </a:bodyPr>
          <a:lstStyle/>
          <a:p>
            <a:pPr algn="l"/>
            <a:r>
              <a:rPr lang="en-US" sz="5400" dirty="0">
                <a:solidFill>
                  <a:srgbClr val="FFFF00"/>
                </a:solidFill>
              </a:rPr>
              <a:t>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752" y="1420416"/>
            <a:ext cx="11704320" cy="7992888"/>
          </a:xfrm>
        </p:spPr>
        <p:txBody>
          <a:bodyPr anchor="t" anchorCtr="0">
            <a:normAutofit fontScale="92500" lnSpcReduction="20000"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endParaRPr lang="en-US" sz="1600" dirty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3600" b="1" dirty="0" smtClean="0">
                <a:solidFill>
                  <a:srgbClr val="FFFF00"/>
                </a:solidFill>
              </a:rPr>
              <a:t>Global and regional response to chronic emergencies</a:t>
            </a:r>
          </a:p>
          <a:p>
            <a:pPr marL="799867" lvl="4" indent="-3429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srgbClr val="FFFF00"/>
                </a:solidFill>
              </a:rPr>
              <a:t>IGAD IDDRSI</a:t>
            </a:r>
          </a:p>
          <a:p>
            <a:pPr marL="799867" lvl="4" indent="-3429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srgbClr val="FFFF00"/>
                </a:solidFill>
              </a:rPr>
              <a:t>Global Climate Change Alliance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3600" b="1" dirty="0" smtClean="0">
                <a:solidFill>
                  <a:srgbClr val="FFFF00"/>
                </a:solidFill>
              </a:rPr>
              <a:t>Ethiopia </a:t>
            </a:r>
            <a:r>
              <a:rPr lang="en-US" sz="3600" b="1" dirty="0">
                <a:solidFill>
                  <a:srgbClr val="FFFF00"/>
                </a:solidFill>
              </a:rPr>
              <a:t>is </a:t>
            </a:r>
            <a:r>
              <a:rPr lang="en-US" sz="3600" b="1" dirty="0" smtClean="0">
                <a:solidFill>
                  <a:srgbClr val="FFFF00"/>
                </a:solidFill>
              </a:rPr>
              <a:t>progressing</a:t>
            </a:r>
            <a:endParaRPr lang="en-US" sz="3600" b="1" dirty="0">
              <a:solidFill>
                <a:srgbClr val="FFFF00"/>
              </a:solidFill>
            </a:endParaRPr>
          </a:p>
          <a:p>
            <a:pPr marL="803028" lvl="2" indent="-347559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dirty="0">
                <a:solidFill>
                  <a:srgbClr val="FFFF00"/>
                </a:solidFill>
              </a:rPr>
              <a:t>Economic growth </a:t>
            </a:r>
          </a:p>
          <a:p>
            <a:pPr marL="803028" lvl="2" indent="-347559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dirty="0">
                <a:solidFill>
                  <a:srgbClr val="FFFF00"/>
                </a:solidFill>
              </a:rPr>
              <a:t>Social services </a:t>
            </a:r>
          </a:p>
          <a:p>
            <a:pPr marL="803028" lvl="2" indent="-347559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dirty="0">
                <a:solidFill>
                  <a:srgbClr val="FFFF00"/>
                </a:solidFill>
              </a:rPr>
              <a:t>Social protection</a:t>
            </a:r>
          </a:p>
          <a:p>
            <a:pPr marL="803028" lvl="2" indent="-347559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dirty="0" smtClean="0">
                <a:solidFill>
                  <a:srgbClr val="FFFF00"/>
                </a:solidFill>
              </a:rPr>
              <a:t>Disaster Risk Management</a:t>
            </a:r>
            <a:endParaRPr lang="en-US" sz="2400" b="1" dirty="0">
              <a:solidFill>
                <a:srgbClr val="FFFF00"/>
              </a:solidFill>
            </a:endParaRPr>
          </a:p>
          <a:p>
            <a:pPr marL="803028" lvl="2" indent="-347559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dirty="0">
                <a:solidFill>
                  <a:srgbClr val="FFFF00"/>
                </a:solidFill>
              </a:rPr>
              <a:t>Underweight and stunting declined (32% &amp; 23%) 2000-2011 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pPr>
              <a:spcBef>
                <a:spcPts val="1801"/>
              </a:spcBef>
              <a:spcAft>
                <a:spcPts val="1800"/>
              </a:spcAft>
            </a:pPr>
            <a:r>
              <a:rPr lang="en-US" sz="3600" b="1" dirty="0" smtClean="0">
                <a:solidFill>
                  <a:srgbClr val="FFFF00"/>
                </a:solidFill>
              </a:rPr>
              <a:t>But </a:t>
            </a:r>
            <a:r>
              <a:rPr lang="en-US" sz="3600" b="1" dirty="0">
                <a:solidFill>
                  <a:srgbClr val="FFFF00"/>
                </a:solidFill>
              </a:rPr>
              <a:t>challenges remain</a:t>
            </a:r>
          </a:p>
          <a:p>
            <a:pPr marL="803028" lvl="2" indent="-347559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dirty="0">
                <a:solidFill>
                  <a:srgbClr val="FFFF00"/>
                </a:solidFill>
              </a:rPr>
              <a:t>Stunting remains at 44.4% (and above 50% in some districts)</a:t>
            </a:r>
          </a:p>
          <a:p>
            <a:pPr marL="803028" lvl="2" indent="-347559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dirty="0">
                <a:solidFill>
                  <a:srgbClr val="FFFF00"/>
                </a:solidFill>
              </a:rPr>
              <a:t>Trends (population, farm size), seasonality (</a:t>
            </a:r>
            <a:r>
              <a:rPr lang="en-US" sz="2400" b="1" i="1" dirty="0" err="1">
                <a:solidFill>
                  <a:srgbClr val="FFFF00"/>
                </a:solidFill>
              </a:rPr>
              <a:t>belg</a:t>
            </a:r>
            <a:r>
              <a:rPr lang="en-US" sz="2400" b="1" i="1" dirty="0">
                <a:solidFill>
                  <a:srgbClr val="FFFF00"/>
                </a:solidFill>
              </a:rPr>
              <a:t> </a:t>
            </a:r>
            <a:r>
              <a:rPr lang="en-US" sz="2400" b="1" dirty="0">
                <a:solidFill>
                  <a:srgbClr val="FFFF00"/>
                </a:solidFill>
              </a:rPr>
              <a:t>retreat/ CC), weather patterns, recurrent shocks and inequitable economic growth</a:t>
            </a:r>
          </a:p>
          <a:p>
            <a:pPr marL="803028" lvl="2" indent="-347559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dirty="0">
                <a:solidFill>
                  <a:srgbClr val="FFFF00"/>
                </a:solidFill>
              </a:rPr>
              <a:t>Variable quality of service delivery – education, health, WASH</a:t>
            </a:r>
          </a:p>
          <a:p>
            <a:pPr marL="803028" lvl="2" indent="-347559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b="1" dirty="0">
                <a:solidFill>
                  <a:srgbClr val="FFFF00"/>
                </a:solidFill>
              </a:rPr>
              <a:t>Policy and strategy constraints - lack of systems thinking and </a:t>
            </a:r>
            <a:r>
              <a:rPr lang="en-US" sz="2400" b="1" dirty="0" smtClean="0">
                <a:solidFill>
                  <a:srgbClr val="FFFF00"/>
                </a:solidFill>
              </a:rPr>
              <a:t>development</a:t>
            </a:r>
            <a:endParaRPr lang="en-US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51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4242119"/>
              </p:ext>
            </p:extLst>
          </p:nvPr>
        </p:nvGraphicFramePr>
        <p:xfrm>
          <a:off x="-698399" y="268288"/>
          <a:ext cx="13892546" cy="10205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 bwMode="auto">
          <a:xfrm>
            <a:off x="597744" y="844352"/>
            <a:ext cx="1224136" cy="360040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76200" algn="ctr" rotWithShape="0">
              <a:srgbClr val="000000">
                <a:alpha val="79999"/>
              </a:srgbClr>
            </a:outerShdw>
          </a:effectLst>
        </p:spPr>
        <p:txBody>
          <a:bodyPr vert="horz" wrap="square" lIns="50800" tIns="50800" rIns="50800" bIns="50800" numCol="1" rtlCol="0" anchor="ctr" anchorCtr="0" compatLnSpc="1">
            <a:prstTxWarp prst="textNoShape">
              <a:avLst/>
            </a:prstTxWarp>
          </a:bodyPr>
          <a:lstStyle/>
          <a:p>
            <a:pPr marR="0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rPr>
              <a:t>Population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Helvetica Light" charset="0"/>
              <a:ea typeface="ヒラギノ角ゴ Pro W3" charset="0"/>
              <a:cs typeface="Helvetica Light" charset="0"/>
              <a:sym typeface="Helvetica Light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741760" y="52265"/>
            <a:ext cx="11704320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>
            <a:lvl1pPr algn="ctr" defTabSz="583901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Light" charset="0"/>
              </a:defRPr>
            </a:lvl1pPr>
            <a:lvl2pPr algn="ctr" defTabSz="583901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2pPr>
            <a:lvl3pPr algn="ctr" defTabSz="583901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3pPr>
            <a:lvl4pPr algn="ctr" defTabSz="583901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4pPr>
            <a:lvl5pPr algn="ctr" defTabSz="583901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5pPr>
            <a:lvl6pPr marL="456964" algn="ctr" defTabSz="583901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6pPr>
            <a:lvl7pPr marL="913931" algn="ctr" defTabSz="583901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7pPr>
            <a:lvl8pPr marL="1370894" algn="ctr" defTabSz="583901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8pPr>
            <a:lvl9pPr marL="1827864" algn="ctr" defTabSz="583901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9pPr>
          </a:lstStyle>
          <a:p>
            <a:r>
              <a:rPr lang="en-US" sz="3200" b="1" dirty="0" smtClean="0">
                <a:solidFill>
                  <a:srgbClr val="FFFF00"/>
                </a:solidFill>
              </a:rPr>
              <a:t>Population &amp; Food Security in Ethiopia 2001-2012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20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390607"/>
            <a:ext cx="11704320" cy="813785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b="1" dirty="0" smtClean="0">
                <a:solidFill>
                  <a:srgbClr val="FFFF00"/>
                </a:solidFill>
              </a:rPr>
              <a:t>East </a:t>
            </a:r>
            <a:r>
              <a:rPr lang="en-US" sz="5400" b="1" dirty="0" err="1" smtClean="0">
                <a:solidFill>
                  <a:srgbClr val="FFFF00"/>
                </a:solidFill>
              </a:rPr>
              <a:t>Haraghe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752" y="1780457"/>
            <a:ext cx="11704320" cy="6912768"/>
          </a:xfrm>
        </p:spPr>
        <p:txBody>
          <a:bodyPr anchor="t" anchorCtr="0">
            <a:normAutofit/>
          </a:bodyPr>
          <a:lstStyle/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</a:rPr>
              <a:t>Despite several interventions [PSNP, Relief beneficiaries (WFP &amp; JEOP)], East </a:t>
            </a:r>
            <a:r>
              <a:rPr lang="en-US" sz="2400" dirty="0" err="1" smtClean="0">
                <a:solidFill>
                  <a:srgbClr val="FFFF00"/>
                </a:solidFill>
              </a:rPr>
              <a:t>Haraghe</a:t>
            </a:r>
            <a:r>
              <a:rPr lang="en-US" sz="2400" dirty="0" smtClean="0">
                <a:solidFill>
                  <a:srgbClr val="FFFF00"/>
                </a:solidFill>
              </a:rPr>
              <a:t> has consistent TFP SAM seasonal admission trends</a:t>
            </a:r>
            <a:endParaRPr lang="en-US" sz="2400" dirty="0">
              <a:solidFill>
                <a:srgbClr val="FFFF00"/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9946808"/>
              </p:ext>
            </p:extLst>
          </p:nvPr>
        </p:nvGraphicFramePr>
        <p:xfrm>
          <a:off x="885776" y="2068488"/>
          <a:ext cx="11089232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3846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5566296" y="988368"/>
            <a:ext cx="6840760" cy="741682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50800" tIns="50800" rIns="50800" bIns="50800" numCol="1" rtlCol="0" anchor="ctr" anchorCtr="0" compatLnSpc="1">
            <a:prstTxWarp prst="textNoShape">
              <a:avLst/>
            </a:prstTxWarp>
          </a:bodyPr>
          <a:lstStyle/>
          <a:p>
            <a:pPr marL="22860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800" b="0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Helvetica Light" charset="0"/>
              <a:ea typeface="ヒラギノ角ゴ Pro W3" charset="0"/>
              <a:cs typeface="Helvetica Light" charset="0"/>
              <a:sym typeface="Helvetica Light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862440" y="844352"/>
            <a:ext cx="4320480" cy="64807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50800" tIns="50800" rIns="50800" bIns="50800" numCol="1" rtlCol="0" anchor="ctr" anchorCtr="0" compatLnSpc="1">
            <a:prstTxWarp prst="textNoShape">
              <a:avLst/>
            </a:prstTxWarp>
          </a:bodyPr>
          <a:lstStyle/>
          <a:p>
            <a:pPr marL="22860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rPr>
              <a:t>Strengthened Systems to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rgbClr val="FFFFFF"/>
                </a:solidFill>
                <a:effectLst/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rPr>
              <a:t> Deliver  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Helvetica Light" charset="0"/>
              <a:ea typeface="ヒラギノ角ゴ Pro W3" charset="0"/>
              <a:cs typeface="Helvetica Light" charset="0"/>
              <a:sym typeface="Helvetica Light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720" y="911224"/>
            <a:ext cx="4278313" cy="487332"/>
          </a:xfrm>
        </p:spPr>
        <p:txBody>
          <a:bodyPr/>
          <a:lstStyle/>
          <a:p>
            <a:r>
              <a:rPr lang="en-US" sz="2800" dirty="0" smtClean="0">
                <a:solidFill>
                  <a:srgbClr val="FFFF00"/>
                </a:solidFill>
              </a:rPr>
              <a:t>Resilience Defined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36" y="1562151"/>
            <a:ext cx="4278313" cy="2882601"/>
          </a:xfrm>
        </p:spPr>
        <p:txBody>
          <a:bodyPr anchor="t" anchorCtr="0"/>
          <a:lstStyle/>
          <a:p>
            <a:pPr marL="285603" indent="-28560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1800" b="1" dirty="0">
                <a:solidFill>
                  <a:srgbClr val="FFFF00"/>
                </a:solidFill>
              </a:rPr>
              <a:t>Ability to anticipate, adapt and recover from shocks </a:t>
            </a:r>
          </a:p>
          <a:p>
            <a:pPr marL="285603" indent="-28560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1800" b="1" dirty="0">
                <a:solidFill>
                  <a:srgbClr val="FFFF00"/>
                </a:solidFill>
              </a:rPr>
              <a:t>Requires access to:</a:t>
            </a:r>
          </a:p>
          <a:p>
            <a:pPr marL="742573" lvl="1" indent="-285603">
              <a:spcBef>
                <a:spcPts val="1200"/>
              </a:spcBef>
              <a:buFont typeface="Arial"/>
              <a:buChar char="•"/>
            </a:pPr>
            <a:r>
              <a:rPr lang="en-US" sz="1800" b="1" dirty="0">
                <a:solidFill>
                  <a:srgbClr val="FFFF00"/>
                </a:solidFill>
              </a:rPr>
              <a:t>Basic Social Services</a:t>
            </a:r>
          </a:p>
          <a:p>
            <a:pPr marL="742573" lvl="1" indent="-285603">
              <a:spcBef>
                <a:spcPts val="1200"/>
              </a:spcBef>
              <a:buFont typeface="Arial"/>
              <a:buChar char="•"/>
            </a:pPr>
            <a:r>
              <a:rPr lang="en-US" sz="1800" b="1" dirty="0" smtClean="0">
                <a:solidFill>
                  <a:srgbClr val="FFFF00"/>
                </a:solidFill>
              </a:rPr>
              <a:t>Safety nets</a:t>
            </a:r>
            <a:endParaRPr lang="en-US" sz="1800" b="1" dirty="0">
              <a:solidFill>
                <a:srgbClr val="FFFF00"/>
              </a:solidFill>
            </a:endParaRPr>
          </a:p>
          <a:p>
            <a:pPr marL="742573" lvl="1" indent="-285603">
              <a:spcBef>
                <a:spcPts val="1200"/>
              </a:spcBef>
              <a:buFont typeface="Arial"/>
              <a:buChar char="•"/>
            </a:pPr>
            <a:r>
              <a:rPr lang="en-US" sz="1800" b="1" dirty="0">
                <a:solidFill>
                  <a:srgbClr val="FFFF00"/>
                </a:solidFill>
              </a:rPr>
              <a:t>Livelihood Support</a:t>
            </a:r>
          </a:p>
          <a:p>
            <a:pPr marL="742573" lvl="1" indent="-285603">
              <a:spcBef>
                <a:spcPts val="1200"/>
              </a:spcBef>
              <a:buFont typeface="Arial"/>
              <a:buChar char="•"/>
            </a:pPr>
            <a:r>
              <a:rPr lang="en-US" sz="1800" b="1" dirty="0">
                <a:solidFill>
                  <a:srgbClr val="FFFF00"/>
                </a:solidFill>
              </a:rPr>
              <a:t>DRR/ DRM</a:t>
            </a:r>
          </a:p>
          <a:p>
            <a:pPr marL="742573" lvl="1" indent="-285603">
              <a:buFont typeface="Arial"/>
              <a:buChar char="•"/>
            </a:pPr>
            <a:endParaRPr lang="en-US" sz="1600" dirty="0"/>
          </a:p>
          <a:p>
            <a:pPr marL="742573" lvl="1" indent="-285603">
              <a:buFont typeface="Arial"/>
              <a:buChar char="•"/>
            </a:pPr>
            <a:endParaRPr lang="en-US" sz="1600" dirty="0"/>
          </a:p>
        </p:txBody>
      </p:sp>
      <p:sp>
        <p:nvSpPr>
          <p:cNvPr id="5" name="Oval 4"/>
          <p:cNvSpPr/>
          <p:nvPr/>
        </p:nvSpPr>
        <p:spPr bwMode="auto">
          <a:xfrm>
            <a:off x="5763442" y="1636440"/>
            <a:ext cx="6480720" cy="6264696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square" lIns="50771" tIns="50771" rIns="50771" bIns="50771" numCol="1" spcCol="0" rtlCol="0" anchor="ctr" anchorCtr="0" compatLnSpc="1">
            <a:prstTxWarp prst="textNoShape">
              <a:avLst/>
            </a:prstTxWarp>
          </a:bodyPr>
          <a:lstStyle/>
          <a:p>
            <a:pPr marL="228484"/>
            <a:endParaRPr lang="en-US" dirty="0">
              <a:solidFill>
                <a:srgbClr val="FFFFFF"/>
              </a:solidFill>
              <a:latin typeface="Helvetica Light" charset="0"/>
              <a:ea typeface="ヒラギノ角ゴ Pro W3" charset="0"/>
              <a:cs typeface="Helvetica Light" charset="0"/>
            </a:endParaRPr>
          </a:p>
        </p:txBody>
      </p:sp>
      <p:cxnSp>
        <p:nvCxnSpPr>
          <p:cNvPr id="7" name="Straight Connector 6"/>
          <p:cNvCxnSpPr>
            <a:stCxn id="5" idx="0"/>
            <a:endCxn id="5" idx="4"/>
          </p:cNvCxnSpPr>
          <p:nvPr/>
        </p:nvCxnSpPr>
        <p:spPr bwMode="auto">
          <a:xfrm>
            <a:off x="9003802" y="1636440"/>
            <a:ext cx="0" cy="6264696"/>
          </a:xfrm>
          <a:prstGeom prst="line">
            <a:avLst/>
          </a:prstGeom>
          <a:gradFill rotWithShape="0"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  <a:ln w="25400" cap="flat" cmpd="sng" algn="ctr">
            <a:solidFill>
              <a:srgbClr val="FFFFFF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76200" algn="ctr" rotWithShape="0">
              <a:srgbClr val="000000">
                <a:alpha val="79999"/>
              </a:srgbClr>
            </a:outerShdw>
          </a:effectLst>
        </p:spPr>
      </p:cxnSp>
      <p:cxnSp>
        <p:nvCxnSpPr>
          <p:cNvPr id="10" name="Straight Connector 9"/>
          <p:cNvCxnSpPr>
            <a:stCxn id="5" idx="2"/>
            <a:endCxn id="5" idx="6"/>
          </p:cNvCxnSpPr>
          <p:nvPr/>
        </p:nvCxnSpPr>
        <p:spPr bwMode="auto">
          <a:xfrm>
            <a:off x="5763442" y="4768788"/>
            <a:ext cx="6480720" cy="0"/>
          </a:xfrm>
          <a:prstGeom prst="line">
            <a:avLst/>
          </a:prstGeom>
          <a:gradFill rotWithShape="0"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  <a:ln w="25400" cap="flat" cmpd="sng" algn="ctr">
            <a:solidFill>
              <a:srgbClr val="FFFFFF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76200" algn="ctr" rotWithShape="0">
              <a:srgbClr val="000000">
                <a:alpha val="79999"/>
              </a:srgbClr>
            </a:outerShdw>
          </a:effectLst>
        </p:spPr>
      </p:cxnSp>
      <p:sp>
        <p:nvSpPr>
          <p:cNvPr id="12" name="TextBox 11"/>
          <p:cNvSpPr txBox="1"/>
          <p:nvPr/>
        </p:nvSpPr>
        <p:spPr>
          <a:xfrm>
            <a:off x="6597595" y="2727630"/>
            <a:ext cx="2053297" cy="1200278"/>
          </a:xfrm>
          <a:prstGeom prst="rect">
            <a:avLst/>
          </a:prstGeom>
          <a:noFill/>
        </p:spPr>
        <p:txBody>
          <a:bodyPr wrap="square" lIns="91392" tIns="45695" rIns="91392" bIns="45695" rtlCol="0">
            <a:spAutoFit/>
          </a:bodyPr>
          <a:lstStyle/>
          <a:p>
            <a:r>
              <a:rPr lang="en-US" sz="2400" dirty="0"/>
              <a:t>Basic </a:t>
            </a:r>
          </a:p>
          <a:p>
            <a:r>
              <a:rPr lang="en-US" sz="2400" dirty="0"/>
              <a:t>Social Services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228381" y="2923524"/>
            <a:ext cx="2053297" cy="830946"/>
          </a:xfrm>
          <a:prstGeom prst="rect">
            <a:avLst/>
          </a:prstGeom>
          <a:noFill/>
        </p:spPr>
        <p:txBody>
          <a:bodyPr wrap="square" lIns="91392" tIns="45695" rIns="91392" bIns="45695" rtlCol="0">
            <a:spAutoFit/>
          </a:bodyPr>
          <a:lstStyle/>
          <a:p>
            <a:r>
              <a:rPr lang="en-US" sz="2400" dirty="0"/>
              <a:t>Safety </a:t>
            </a:r>
            <a:endParaRPr lang="en-US" sz="2400" dirty="0" smtClean="0"/>
          </a:p>
          <a:p>
            <a:r>
              <a:rPr lang="en-US" sz="2400" dirty="0" smtClean="0"/>
              <a:t>Nets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6597595" y="5724492"/>
            <a:ext cx="2053297" cy="830946"/>
          </a:xfrm>
          <a:prstGeom prst="rect">
            <a:avLst/>
          </a:prstGeom>
          <a:noFill/>
        </p:spPr>
        <p:txBody>
          <a:bodyPr wrap="square" lIns="91392" tIns="45695" rIns="91392" bIns="45695" rtlCol="0">
            <a:spAutoFit/>
          </a:bodyPr>
          <a:lstStyle/>
          <a:p>
            <a:r>
              <a:rPr lang="en-US" sz="2400" dirty="0"/>
              <a:t>Livelihood </a:t>
            </a:r>
          </a:p>
          <a:p>
            <a:r>
              <a:rPr lang="en-US" sz="2400" dirty="0"/>
              <a:t>Support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292547" y="5848279"/>
            <a:ext cx="2053297" cy="461614"/>
          </a:xfrm>
          <a:prstGeom prst="rect">
            <a:avLst/>
          </a:prstGeom>
          <a:noFill/>
        </p:spPr>
        <p:txBody>
          <a:bodyPr wrap="square" lIns="91392" tIns="45695" rIns="91392" bIns="45695" rtlCol="0">
            <a:spAutoFit/>
          </a:bodyPr>
          <a:lstStyle/>
          <a:p>
            <a:r>
              <a:rPr lang="en-US" sz="2400" dirty="0" smtClean="0"/>
              <a:t>DRR / </a:t>
            </a:r>
            <a:r>
              <a:rPr lang="en-US" sz="2400" dirty="0"/>
              <a:t>DRM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8139706" y="3940696"/>
            <a:ext cx="1739017" cy="1440161"/>
          </a:xfrm>
          <a:prstGeom prst="ellipse">
            <a:avLst/>
          </a:prstGeom>
          <a:gradFill rotWithShape="0"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  <a:ln w="25400" cap="flat" cmpd="sng" algn="ctr">
            <a:solidFill>
              <a:srgbClr val="FFFFFF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76200" algn="ctr" rotWithShape="0">
              <a:srgbClr val="000000">
                <a:alpha val="79999"/>
              </a:srgbClr>
            </a:outerShdw>
          </a:effectLst>
        </p:spPr>
        <p:txBody>
          <a:bodyPr vert="horz" wrap="square" lIns="50771" tIns="50771" rIns="50771" bIns="50771" numCol="1" spcCol="0" rtlCol="0" anchor="ctr" anchorCtr="1" compatLnSpc="1">
            <a:prstTxWarp prst="textNoShape">
              <a:avLst/>
            </a:prstTxWarp>
          </a:bodyPr>
          <a:lstStyle/>
          <a:p>
            <a:pPr algn="l"/>
            <a:r>
              <a:rPr lang="en-US" sz="1800" dirty="0" smtClean="0"/>
              <a:t>Food &amp; Nutrition Security           </a:t>
            </a:r>
            <a:endParaRPr lang="en-US" sz="1800" dirty="0"/>
          </a:p>
        </p:txBody>
      </p:sp>
      <p:sp>
        <p:nvSpPr>
          <p:cNvPr id="19" name="Title 1"/>
          <p:cNvSpPr txBox="1">
            <a:spLocks/>
          </p:cNvSpPr>
          <p:nvPr/>
        </p:nvSpPr>
        <p:spPr bwMode="auto">
          <a:xfrm>
            <a:off x="423878" y="4804792"/>
            <a:ext cx="4926394" cy="789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defTabSz="584200" rtl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Light" charset="0"/>
              </a:defRPr>
            </a:lvl1pPr>
            <a:lvl2pPr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2pPr>
            <a:lvl3pPr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3pPr>
            <a:lvl4pPr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4pPr>
            <a:lvl5pPr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5pPr>
            <a:lvl6pPr marL="4572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6pPr>
            <a:lvl7pPr marL="9144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7pPr>
            <a:lvl8pPr marL="13716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8pPr>
            <a:lvl9pPr marL="18288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9pPr>
          </a:lstStyle>
          <a:p>
            <a:r>
              <a:rPr lang="en-US" sz="2400" dirty="0" smtClean="0">
                <a:solidFill>
                  <a:srgbClr val="FFFF00"/>
                </a:solidFill>
              </a:rPr>
              <a:t>Food Security &amp; 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  Nutrition </a:t>
            </a:r>
            <a:r>
              <a:rPr lang="en-US" sz="2400" dirty="0">
                <a:solidFill>
                  <a:srgbClr val="FFFF00"/>
                </a:solidFill>
              </a:rPr>
              <a:t>Resilience</a:t>
            </a:r>
          </a:p>
        </p:txBody>
      </p:sp>
      <p:sp>
        <p:nvSpPr>
          <p:cNvPr id="20" name="Text Placeholder 3"/>
          <p:cNvSpPr txBox="1">
            <a:spLocks/>
          </p:cNvSpPr>
          <p:nvPr/>
        </p:nvSpPr>
        <p:spPr bwMode="auto">
          <a:xfrm>
            <a:off x="525736" y="5808346"/>
            <a:ext cx="4278313" cy="2143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>
              <a:spcBef>
                <a:spcPts val="4200"/>
              </a:spcBef>
              <a:buNone/>
              <a:defRPr sz="1400">
                <a:latin typeface="+mn-lt"/>
                <a:ea typeface="+mn-ea"/>
                <a:cs typeface="+mn-cs"/>
              </a:defRPr>
            </a:lvl1pPr>
            <a:lvl2pPr marL="457200" indent="0" algn="l">
              <a:spcBef>
                <a:spcPts val="4200"/>
              </a:spcBef>
              <a:buNone/>
              <a:defRPr sz="1200">
                <a:latin typeface="+mn-lt"/>
                <a:ea typeface="Helvetica Light" charset="0"/>
                <a:cs typeface="+mn-cs"/>
              </a:defRPr>
            </a:lvl2pPr>
            <a:lvl3pPr marL="914400" indent="0" algn="l">
              <a:spcBef>
                <a:spcPts val="4200"/>
              </a:spcBef>
              <a:buNone/>
              <a:defRPr sz="1000">
                <a:latin typeface="+mn-lt"/>
                <a:ea typeface="Helvetica Light" charset="0"/>
                <a:cs typeface="+mn-cs"/>
              </a:defRPr>
            </a:lvl3pPr>
            <a:lvl4pPr marL="1371600" indent="0" algn="l">
              <a:spcBef>
                <a:spcPts val="4200"/>
              </a:spcBef>
              <a:buNone/>
              <a:defRPr sz="900">
                <a:latin typeface="+mn-lt"/>
                <a:ea typeface="Helvetica Light" charset="0"/>
                <a:cs typeface="+mn-cs"/>
              </a:defRPr>
            </a:lvl4pPr>
            <a:lvl5pPr marL="1828800" indent="0" algn="l">
              <a:spcBef>
                <a:spcPts val="4200"/>
              </a:spcBef>
              <a:buNone/>
              <a:defRPr sz="900">
                <a:latin typeface="+mn-lt"/>
                <a:ea typeface="Helvetica Light" charset="0"/>
                <a:cs typeface="+mn-cs"/>
              </a:defRPr>
            </a:lvl5pPr>
            <a:lvl6pPr indent="0" defTabSz="584200" fontAlgn="base" hangingPunct="0">
              <a:spcBef>
                <a:spcPts val="4200"/>
              </a:spcBef>
              <a:spcAft>
                <a:spcPct val="0"/>
              </a:spcAft>
              <a:buNone/>
              <a:defRPr sz="900">
                <a:latin typeface="+mn-lt"/>
                <a:ea typeface="Helvetica Light" charset="0"/>
                <a:cs typeface="+mn-cs"/>
              </a:defRPr>
            </a:lvl6pPr>
            <a:lvl7pPr indent="0" defTabSz="584200" fontAlgn="base" hangingPunct="0">
              <a:spcBef>
                <a:spcPts val="4200"/>
              </a:spcBef>
              <a:spcAft>
                <a:spcPct val="0"/>
              </a:spcAft>
              <a:buNone/>
              <a:defRPr sz="900">
                <a:latin typeface="+mn-lt"/>
                <a:ea typeface="Helvetica Light" charset="0"/>
                <a:cs typeface="+mn-cs"/>
              </a:defRPr>
            </a:lvl7pPr>
            <a:lvl8pPr indent="0" defTabSz="584200" fontAlgn="base" hangingPunct="0">
              <a:spcBef>
                <a:spcPts val="4200"/>
              </a:spcBef>
              <a:spcAft>
                <a:spcPct val="0"/>
              </a:spcAft>
              <a:buNone/>
              <a:defRPr sz="900">
                <a:latin typeface="+mn-lt"/>
                <a:ea typeface="Helvetica Light" charset="0"/>
                <a:cs typeface="+mn-cs"/>
              </a:defRPr>
            </a:lvl8pPr>
            <a:lvl9pPr indent="0" defTabSz="584200" fontAlgn="base" hangingPunct="0">
              <a:spcBef>
                <a:spcPts val="4200"/>
              </a:spcBef>
              <a:spcAft>
                <a:spcPct val="0"/>
              </a:spcAft>
              <a:buNone/>
              <a:defRPr sz="900">
                <a:latin typeface="+mn-lt"/>
                <a:ea typeface="Helvetica Light" charset="0"/>
                <a:cs typeface="+mn-cs"/>
              </a:defRPr>
            </a:lvl9pPr>
          </a:lstStyle>
          <a:p>
            <a:pPr marL="285603" indent="-28560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1800" b="1" dirty="0">
                <a:solidFill>
                  <a:srgbClr val="FFFF00"/>
                </a:solidFill>
              </a:rPr>
              <a:t>Ability to anticipate, adapt and recover from shocks </a:t>
            </a:r>
            <a:r>
              <a:rPr lang="en-US" sz="1800" b="1" u="sng" dirty="0">
                <a:solidFill>
                  <a:srgbClr val="FFFF00"/>
                </a:solidFill>
              </a:rPr>
              <a:t>without </a:t>
            </a:r>
            <a:r>
              <a:rPr lang="en-US" sz="1800" b="1" dirty="0">
                <a:solidFill>
                  <a:srgbClr val="FFFF00"/>
                </a:solidFill>
              </a:rPr>
              <a:t>malnutrition spikes or damaging coping strategies</a:t>
            </a:r>
          </a:p>
          <a:p>
            <a:pPr marL="285603" indent="-28560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1800" b="1" dirty="0">
                <a:solidFill>
                  <a:srgbClr val="FFFF00"/>
                </a:solidFill>
              </a:rPr>
              <a:t>Strengthened </a:t>
            </a:r>
            <a:r>
              <a:rPr lang="en-US" sz="1800" b="1" u="sng" dirty="0">
                <a:solidFill>
                  <a:srgbClr val="FFFF00"/>
                </a:solidFill>
              </a:rPr>
              <a:t>systems</a:t>
            </a:r>
            <a:r>
              <a:rPr lang="en-US" sz="1800" b="1" dirty="0">
                <a:solidFill>
                  <a:srgbClr val="FFFF00"/>
                </a:solidFill>
              </a:rPr>
              <a:t> that accommodate shocks by scaling-up </a:t>
            </a:r>
            <a:r>
              <a:rPr lang="en-US" sz="1800" b="1" dirty="0" smtClean="0">
                <a:solidFill>
                  <a:srgbClr val="FFFF00"/>
                </a:solidFill>
              </a:rPr>
              <a:t>food and nutrition </a:t>
            </a:r>
            <a:r>
              <a:rPr lang="en-US" sz="1800" b="1" dirty="0">
                <a:solidFill>
                  <a:srgbClr val="FFFF00"/>
                </a:solidFill>
              </a:rPr>
              <a:t>response</a:t>
            </a:r>
          </a:p>
        </p:txBody>
      </p:sp>
    </p:spTree>
    <p:extLst>
      <p:ext uri="{BB962C8B-B14F-4D97-AF65-F5344CB8AC3E}">
        <p14:creationId xmlns:p14="http://schemas.microsoft.com/office/powerpoint/2010/main" val="237935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8" grpId="0" animBg="1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196280"/>
            <a:ext cx="11704320" cy="1014037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WFP, UNICEF, FAO in Ethiopia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752" y="1492424"/>
            <a:ext cx="11704320" cy="7992888"/>
          </a:xfrm>
        </p:spPr>
        <p:txBody>
          <a:bodyPr anchor="t" anchorCtr="0">
            <a:normAutofit fontScale="77500" lnSpcReduction="20000"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Broad geographic and sectoral coverage</a:t>
            </a:r>
          </a:p>
          <a:p>
            <a:pPr marL="803111" lvl="1" indent="-355526">
              <a:spcBef>
                <a:spcPts val="1801"/>
              </a:spcBef>
              <a:buFont typeface="Wingdings" pitchFamily="2" charset="2"/>
              <a:buChar char="§"/>
            </a:pPr>
            <a:r>
              <a:rPr lang="en-US" sz="2800" b="1" dirty="0">
                <a:solidFill>
                  <a:srgbClr val="FFFF00"/>
                </a:solidFill>
              </a:rPr>
              <a:t>Active nation-wide with focus on areas with high levels of </a:t>
            </a:r>
            <a:r>
              <a:rPr lang="en-US" sz="2800" b="1" dirty="0" smtClean="0">
                <a:solidFill>
                  <a:srgbClr val="FFFF00"/>
                </a:solidFill>
              </a:rPr>
              <a:t>malnutrition</a:t>
            </a:r>
            <a:endParaRPr lang="en-US" sz="2800" b="1" dirty="0">
              <a:solidFill>
                <a:srgbClr val="FFFF00"/>
              </a:solidFill>
            </a:endParaRPr>
          </a:p>
          <a:p>
            <a:pPr marL="455519" lvl="2">
              <a:spcBef>
                <a:spcPts val="1200"/>
              </a:spcBef>
            </a:pPr>
            <a:endParaRPr lang="en-US" sz="2400" b="1" dirty="0">
              <a:solidFill>
                <a:srgbClr val="FFFF00"/>
              </a:solidFill>
            </a:endParaRPr>
          </a:p>
          <a:p>
            <a:pPr>
              <a:spcBef>
                <a:spcPts val="1801"/>
              </a:spcBef>
              <a:spcAft>
                <a:spcPts val="600"/>
              </a:spcAft>
            </a:pPr>
            <a:r>
              <a:rPr lang="en-US" b="1" dirty="0">
                <a:solidFill>
                  <a:srgbClr val="FFFF00"/>
                </a:solidFill>
              </a:rPr>
              <a:t>Operating at scale with strong field presence</a:t>
            </a:r>
          </a:p>
          <a:p>
            <a:pPr marL="803111" lvl="1" indent="-355526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800" b="1" dirty="0">
                <a:solidFill>
                  <a:srgbClr val="FFFF00"/>
                </a:solidFill>
              </a:rPr>
              <a:t>$1 Billion </a:t>
            </a:r>
            <a:r>
              <a:rPr lang="en-US" sz="2800" b="1" dirty="0" smtClean="0">
                <a:solidFill>
                  <a:srgbClr val="FFFF00"/>
                </a:solidFill>
              </a:rPr>
              <a:t>total annual programming budget</a:t>
            </a:r>
          </a:p>
          <a:p>
            <a:pPr marL="803111" lvl="1" indent="-355526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FFFF00"/>
                </a:solidFill>
              </a:rPr>
              <a:t>Over 1,400 personnel in all regions of the country</a:t>
            </a:r>
            <a:endParaRPr lang="en-US" sz="2800" b="1" dirty="0">
              <a:solidFill>
                <a:srgbClr val="FFFF00"/>
              </a:solidFill>
            </a:endParaRPr>
          </a:p>
          <a:p>
            <a:pPr marL="447585" lvl="1">
              <a:spcBef>
                <a:spcPts val="1200"/>
              </a:spcBef>
            </a:pPr>
            <a:endParaRPr lang="en-US" sz="2400" b="1" dirty="0">
              <a:solidFill>
                <a:srgbClr val="FFFF00"/>
              </a:solidFill>
            </a:endParaRPr>
          </a:p>
          <a:p>
            <a:pPr marL="0" lvl="1">
              <a:spcBef>
                <a:spcPts val="1200"/>
              </a:spcBef>
            </a:pPr>
            <a:r>
              <a:rPr lang="en-US" b="1" dirty="0">
                <a:solidFill>
                  <a:srgbClr val="FFFF00"/>
                </a:solidFill>
              </a:rPr>
              <a:t>Complementary Programme </a:t>
            </a:r>
            <a:r>
              <a:rPr lang="en-US" b="1" dirty="0" smtClean="0">
                <a:solidFill>
                  <a:srgbClr val="FFFF00"/>
                </a:solidFill>
              </a:rPr>
              <a:t>Strategies</a:t>
            </a:r>
            <a:endParaRPr lang="en-US" b="1" dirty="0">
              <a:solidFill>
                <a:srgbClr val="FFFF00"/>
              </a:solidFill>
            </a:endParaRPr>
          </a:p>
          <a:p>
            <a:pPr marL="811048" lvl="1" indent="-36346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800" b="1" dirty="0">
                <a:solidFill>
                  <a:srgbClr val="FFFF00"/>
                </a:solidFill>
              </a:rPr>
              <a:t>WFP:  Food and nutrition security through livelihoods promotion, DRM and relief</a:t>
            </a:r>
          </a:p>
          <a:p>
            <a:pPr marL="811048" lvl="1" indent="-36346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800" b="1" dirty="0">
                <a:solidFill>
                  <a:srgbClr val="FFFF00"/>
                </a:solidFill>
              </a:rPr>
              <a:t>UNICEF:  Health </a:t>
            </a:r>
            <a:r>
              <a:rPr lang="en-US" sz="2800" b="1" dirty="0" smtClean="0">
                <a:solidFill>
                  <a:srgbClr val="FFFF00"/>
                </a:solidFill>
              </a:rPr>
              <a:t>(including WASH) and </a:t>
            </a:r>
            <a:r>
              <a:rPr lang="en-US" sz="2800" b="1" dirty="0">
                <a:solidFill>
                  <a:srgbClr val="FFFF00"/>
                </a:solidFill>
              </a:rPr>
              <a:t>nutrition focus within a health systems building approach</a:t>
            </a:r>
          </a:p>
          <a:p>
            <a:pPr marL="811048" lvl="1" indent="-36346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800" b="1" dirty="0">
                <a:solidFill>
                  <a:srgbClr val="FFFF00"/>
                </a:solidFill>
              </a:rPr>
              <a:t>FAO:  Food and nutrition security through agriculture, markets and pastoral </a:t>
            </a:r>
            <a:r>
              <a:rPr lang="en-US" sz="2800" b="1" dirty="0" smtClean="0">
                <a:solidFill>
                  <a:srgbClr val="FFFF00"/>
                </a:solidFill>
              </a:rPr>
              <a:t>development</a:t>
            </a:r>
          </a:p>
          <a:p>
            <a:pPr marL="447583" lvl="1">
              <a:spcBef>
                <a:spcPts val="1200"/>
              </a:spcBef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0" lvl="1">
              <a:spcBef>
                <a:spcPts val="1200"/>
              </a:spcBef>
            </a:pPr>
            <a:r>
              <a:rPr lang="en-US" b="1" dirty="0" smtClean="0">
                <a:solidFill>
                  <a:srgbClr val="FFFF00"/>
                </a:solidFill>
              </a:rPr>
              <a:t>Multi-lateral and Bilateral Initiatives</a:t>
            </a:r>
            <a:endParaRPr lang="en-US" b="1" dirty="0">
              <a:solidFill>
                <a:srgbClr val="FFFF00"/>
              </a:solidFill>
            </a:endParaRPr>
          </a:p>
          <a:p>
            <a:pPr marL="811048" lvl="1" indent="-36346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800" b="1" dirty="0">
                <a:solidFill>
                  <a:srgbClr val="FFFF00"/>
                </a:solidFill>
              </a:rPr>
              <a:t>FAO/WFP/UNICEF:   P4P/PAA the purchase of smallholder farmer produce for school feeding/ social protection </a:t>
            </a:r>
            <a:r>
              <a:rPr lang="en-US" sz="2800" b="1" dirty="0" err="1">
                <a:solidFill>
                  <a:srgbClr val="FFFF00"/>
                </a:solidFill>
              </a:rPr>
              <a:t>programmes</a:t>
            </a:r>
            <a:r>
              <a:rPr lang="en-US" sz="2800" b="1" dirty="0">
                <a:solidFill>
                  <a:srgbClr val="FFFF00"/>
                </a:solidFill>
              </a:rPr>
              <a:t>/ piloting cash transfers; </a:t>
            </a:r>
            <a:r>
              <a:rPr lang="en-US" sz="2800" b="1" dirty="0" smtClean="0">
                <a:solidFill>
                  <a:srgbClr val="FFFF00"/>
                </a:solidFill>
              </a:rPr>
              <a:t>Watershed Management Plus </a:t>
            </a:r>
            <a:r>
              <a:rPr lang="en-US" sz="2800" b="1" dirty="0">
                <a:solidFill>
                  <a:srgbClr val="FFFF00"/>
                </a:solidFill>
              </a:rPr>
              <a:t>(a joint planning initiative undertaken by the joint FAO/UNICEF/WFP resilience initiative)</a:t>
            </a:r>
          </a:p>
          <a:p>
            <a:pPr marL="811048" lvl="1" indent="-36346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800" b="1" dirty="0">
                <a:solidFill>
                  <a:srgbClr val="FFFF00"/>
                </a:solidFill>
              </a:rPr>
              <a:t>REACH &amp; Scaling Up Nutrition (SUN) initiatives</a:t>
            </a:r>
          </a:p>
          <a:p>
            <a:pPr marL="219099">
              <a:spcBef>
                <a:spcPts val="1200"/>
              </a:spcBef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2673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196281"/>
            <a:ext cx="11704320" cy="792087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Hotspot Woredas &amp; WFP-UNICEF-FAO field presence</a:t>
            </a:r>
            <a:endParaRPr lang="en-US" sz="32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8" b="3768"/>
          <a:stretch>
            <a:fillRect/>
          </a:stretch>
        </p:blipFill>
        <p:spPr bwMode="auto">
          <a:xfrm>
            <a:off x="669925" y="1060450"/>
            <a:ext cx="11704638" cy="842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6616" y="7325072"/>
            <a:ext cx="177397" cy="21602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6615" y="4976825"/>
            <a:ext cx="177397" cy="2160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688" y="4744988"/>
            <a:ext cx="177397" cy="21602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264" y="5370401"/>
            <a:ext cx="177397" cy="21602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978" y="7037040"/>
            <a:ext cx="177397" cy="21602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3386" y="9053264"/>
            <a:ext cx="177397" cy="21602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749" y="6273180"/>
            <a:ext cx="177397" cy="21602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013" y="4420952"/>
            <a:ext cx="177397" cy="21602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344" y="4204928"/>
            <a:ext cx="177397" cy="21602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448" y="3292624"/>
            <a:ext cx="177397" cy="21602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947" y="1780456"/>
            <a:ext cx="177397" cy="21602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0711" y="6832612"/>
            <a:ext cx="177397" cy="21602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0672" y="5956920"/>
            <a:ext cx="177397" cy="21602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5661" y="5848908"/>
            <a:ext cx="177397" cy="216024"/>
          </a:xfrm>
          <a:prstGeom prst="rect">
            <a:avLst/>
          </a:prstGeom>
        </p:spPr>
      </p:pic>
      <p:pic>
        <p:nvPicPr>
          <p:cNvPr id="19" name="Picture 3" descr="pasted-image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5928" y="5178645"/>
            <a:ext cx="176938" cy="176938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460000" algn="tl" rotWithShape="0">
              <a:schemeClr val="tx2">
                <a:lumMod val="10000"/>
                <a:alpha val="43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</a:extLst>
        </p:spPr>
      </p:pic>
      <p:pic>
        <p:nvPicPr>
          <p:cNvPr id="24" name="Picture 3" descr="pasted-image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715" y="6462322"/>
            <a:ext cx="176938" cy="176938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460000" algn="tl" rotWithShape="0">
              <a:schemeClr val="tx2">
                <a:lumMod val="10000"/>
                <a:alpha val="43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</a:extLst>
        </p:spPr>
      </p:pic>
      <p:pic>
        <p:nvPicPr>
          <p:cNvPr id="25" name="Picture 3" descr="pasted-image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8144" y="3420179"/>
            <a:ext cx="176938" cy="176938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460000" algn="tl" rotWithShape="0">
              <a:schemeClr val="tx2">
                <a:lumMod val="10000"/>
                <a:alpha val="43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</a:extLst>
        </p:spPr>
      </p:pic>
      <p:pic>
        <p:nvPicPr>
          <p:cNvPr id="26" name="Picture 3" descr="pasted-image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4009" y="2000064"/>
            <a:ext cx="176938" cy="176938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460000" algn="tl" rotWithShape="0">
              <a:schemeClr val="tx2">
                <a:lumMod val="10000"/>
                <a:alpha val="43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</a:extLst>
        </p:spPr>
      </p:pic>
      <p:pic>
        <p:nvPicPr>
          <p:cNvPr id="27" name="Picture 3" descr="pasted-image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581" y="4799887"/>
            <a:ext cx="176938" cy="176938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460000" algn="tl" rotWithShape="0">
              <a:schemeClr val="tx2">
                <a:lumMod val="10000"/>
                <a:alpha val="43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</a:extLst>
        </p:spPr>
      </p:pic>
      <p:pic>
        <p:nvPicPr>
          <p:cNvPr id="28" name="Picture 3" descr="pasted-image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0738" y="6832612"/>
            <a:ext cx="176938" cy="176938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460000" algn="tl" rotWithShape="0">
              <a:schemeClr val="tx2">
                <a:lumMod val="10000"/>
                <a:alpha val="43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</a:extLst>
        </p:spPr>
      </p:pic>
      <p:pic>
        <p:nvPicPr>
          <p:cNvPr id="29" name="Picture 3" descr="pasted-image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184" y="8876326"/>
            <a:ext cx="176938" cy="176938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460000" algn="tl" rotWithShape="0">
              <a:schemeClr val="tx2">
                <a:lumMod val="10000"/>
                <a:alpha val="43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</a:extLst>
        </p:spPr>
      </p:pic>
      <p:pic>
        <p:nvPicPr>
          <p:cNvPr id="30" name="Picture 3" descr="pasted-image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128" y="5175051"/>
            <a:ext cx="176938" cy="176938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460000" algn="tl" rotWithShape="0">
              <a:schemeClr val="tx2">
                <a:lumMod val="10000"/>
                <a:alpha val="43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811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840381"/>
              </p:ext>
            </p:extLst>
          </p:nvPr>
        </p:nvGraphicFramePr>
        <p:xfrm>
          <a:off x="309713" y="556327"/>
          <a:ext cx="12380640" cy="8281494"/>
        </p:xfrm>
        <a:graphic>
          <a:graphicData uri="http://schemas.openxmlformats.org/drawingml/2006/table">
            <a:tbl>
              <a:tblPr/>
              <a:tblGrid>
                <a:gridCol w="4176464"/>
                <a:gridCol w="3719531"/>
                <a:gridCol w="4484645"/>
              </a:tblGrid>
              <a:tr h="4653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1792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100000"/>
                        <a:buFont typeface="Symbo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 FAO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Integrated watershed management</a:t>
                      </a:r>
                    </a:p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Dietary diversity </a:t>
                      </a:r>
                    </a:p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P4P with WFP</a:t>
                      </a:r>
                    </a:p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Symbol" charset="0"/>
                        <a:buChar char="•"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>
                          <a:tab pos="914400" algn="l"/>
                        </a:tabLst>
                        <a:defRPr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Sustainable agriculture, crop diversification, livestock to improve dietary value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Community-led complementary food production </a:t>
                      </a:r>
                    </a:p>
                  </a:txBody>
                  <a:tcPr marL="50800" marR="50800" marT="50800" marB="50800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Hunger-free schools – P4P/ HGSF 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Policy support to PSNP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Policy support to NNP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Policy support to DRM 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50800" marR="50800" marT="50800" marB="50800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276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UNICEF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Community based nutrition (preventative nutrition) with community-led complementary food production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CMAM (curative nutrition)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Community-based WASH (water supply, sanitation, hygiene)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  <a:defRPr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Pilot cash transfer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HEP –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iCCM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immunization and primary health care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Education, especially access for adolescent girls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TVET (youth employment)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  <a:defRPr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50800" marR="50800" marT="50800" marB="50800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Decentralised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 woreda planning support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Knowledge management of best practice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Support to NNP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Policy engagement on SP policy </a:t>
                      </a:r>
                    </a:p>
                  </a:txBody>
                  <a:tcPr marL="50800" marR="50800" marT="50800" marB="50800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56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WFP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Watershed management/livelihood support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R4 Insurance schemes for farmers  and exploring livestock-based insurance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Urban HIV-Aids nutrition and livelihood saving &amp; loans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P4P with FAO</a:t>
                      </a:r>
                      <a:endParaRPr kumimoji="0" lang="en-US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  <a:defRPr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Food for assets support through PSNP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Home-grown school feeding initiative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Humanitarian relief food and cash transfers (including using ‘waiting time during distributions’ for messaging/awareness sessions)</a:t>
                      </a:r>
                    </a:p>
                  </a:txBody>
                  <a:tcPr marL="50800" marR="50800" marT="50800" marB="50800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Policy support for DRM - Woreda Risk Profiling, and Woreda DRR plans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Technical support to Early Warning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Dept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 including LEAP analysis and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GeoNetCast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 </a:t>
                      </a:r>
                    </a:p>
                  </a:txBody>
                  <a:tcPr marL="50800" marR="50800" marT="50800" marB="50800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5" name="8-Point Star 4"/>
          <p:cNvSpPr/>
          <p:nvPr/>
        </p:nvSpPr>
        <p:spPr bwMode="auto">
          <a:xfrm>
            <a:off x="11326936" y="268288"/>
            <a:ext cx="1512168" cy="1204392"/>
          </a:xfrm>
          <a:prstGeom prst="star8">
            <a:avLst/>
          </a:prstGeom>
          <a:gradFill rotWithShape="0"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  <a:ln w="25400" cap="flat" cmpd="sng" algn="ctr">
            <a:solidFill>
              <a:srgbClr val="FFFFFF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76200" algn="ctr" rotWithShape="0">
              <a:srgbClr val="000000">
                <a:alpha val="79999"/>
              </a:srgbClr>
            </a:outerShdw>
          </a:effectLst>
        </p:spPr>
        <p:txBody>
          <a:bodyPr vert="horz" wrap="square" lIns="50771" tIns="50771" rIns="50771" bIns="50771" numCol="1" spcCol="0" rtlCol="0" anchor="ctr" anchorCtr="0" compatLnSpc="1">
            <a:prstTxWarp prst="textNoShape">
              <a:avLst/>
            </a:prstTxWarp>
          </a:bodyPr>
          <a:lstStyle/>
          <a:p>
            <a:r>
              <a:rPr lang="en-US" sz="1800" b="1" dirty="0"/>
              <a:t>Chronic</a:t>
            </a:r>
          </a:p>
        </p:txBody>
      </p:sp>
      <p:sp>
        <p:nvSpPr>
          <p:cNvPr id="6" name="Rectangle 1"/>
          <p:cNvSpPr txBox="1">
            <a:spLocks noChangeArrowheads="1"/>
          </p:cNvSpPr>
          <p:nvPr/>
        </p:nvSpPr>
        <p:spPr>
          <a:xfrm>
            <a:off x="309726" y="196281"/>
            <a:ext cx="11741001" cy="581968"/>
          </a:xfrm>
          <a:prstGeom prst="rect">
            <a:avLst/>
          </a:prstGeom>
        </p:spPr>
        <p:txBody>
          <a:bodyPr lIns="91392" tIns="45695" rIns="91392" bIns="45695"/>
          <a:lstStyle>
            <a:lvl1pPr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Light" charset="0"/>
              </a:defRPr>
            </a:lvl1pPr>
            <a:lvl2pPr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2pPr>
            <a:lvl3pPr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3pPr>
            <a:lvl4pPr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4pPr>
            <a:lvl5pPr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5pPr>
            <a:lvl6pPr marL="4572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6pPr>
            <a:lvl7pPr marL="9144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7pPr>
            <a:lvl8pPr marL="13716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8pPr>
            <a:lvl9pPr marL="18288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9pPr>
          </a:lstStyle>
          <a:p>
            <a:pPr algn="l" defTabSz="913931" hangingPunct="1">
              <a:buClr>
                <a:srgbClr val="000000"/>
              </a:buClr>
              <a:buSzPct val="100000"/>
              <a:tabLst>
                <a:tab pos="913931" algn="l"/>
              </a:tabLst>
            </a:pPr>
            <a:r>
              <a:rPr lang="en-US" sz="3100" dirty="0"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Thematic Intervention Areas                </a:t>
            </a:r>
            <a:r>
              <a:rPr lang="en-US" sz="2800" dirty="0"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Stunting - Chronic Malnutrition</a:t>
            </a:r>
          </a:p>
        </p:txBody>
      </p:sp>
    </p:spTree>
    <p:extLst>
      <p:ext uri="{BB962C8B-B14F-4D97-AF65-F5344CB8AC3E}">
        <p14:creationId xmlns:p14="http://schemas.microsoft.com/office/powerpoint/2010/main" val="119442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500091"/>
              </p:ext>
            </p:extLst>
          </p:nvPr>
        </p:nvGraphicFramePr>
        <p:xfrm>
          <a:off x="309713" y="556333"/>
          <a:ext cx="12380640" cy="8446924"/>
        </p:xfrm>
        <a:graphic>
          <a:graphicData uri="http://schemas.openxmlformats.org/drawingml/2006/table">
            <a:tbl>
              <a:tblPr/>
              <a:tblGrid>
                <a:gridCol w="4176464"/>
                <a:gridCol w="3719531"/>
                <a:gridCol w="4484645"/>
              </a:tblGrid>
              <a:tr h="51638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38100" marR="38100" marT="38100" marB="38100"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16796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FAO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Agriculture sector EWS </a:t>
                      </a:r>
                    </a:p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Complementary nutrition-sensitive agriculture interventions (Milk Matters)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Livestock Emergency Guidelines and Standards </a:t>
                      </a:r>
                    </a:p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Seeds Emergency Interventions</a:t>
                      </a:r>
                    </a:p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Cash for work – flood response </a:t>
                      </a:r>
                    </a:p>
                  </a:txBody>
                  <a:tcPr marL="50800" marR="50800" marT="50800" marB="50800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  Support to DRM ATF at federal and regional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     levels 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50800" marR="50800" marT="50800" marB="50800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26375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UNICEF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Regional EPRP process and roll out of the DRM policy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Child sensitive cash transfer pilots (Tigray, SNNP and possibly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Oromia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)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Community Care Structures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CMAM (curative nutrition)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  <a:defRPr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HEP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programme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, particularly EPI and PHC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Community based WASH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programmes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 (water supply, sanitation, hygiene)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Access to education, especially for Adolescent girls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  <a:defRPr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50800" marR="50800" marT="50800" marB="50800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Decentralised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 planning (woreda level planning)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50800" marR="50800" marT="50800" marB="50800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13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WFP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Humanitarian relief food (35% caseload receiving CSB)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Cash transfers in relief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Targeted Supplementary Feeding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R4 Insurance schemes for farmers (exploring livestock index based insurance)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  <a:defRPr/>
                      </a:pPr>
                      <a:endParaRPr kumimoji="0" lang="en-US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50800" marR="50800" marT="50800" marB="50800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PSNP food transfers in Somali &amp; Afar regions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10000"/>
                            </a:schemeClr>
                          </a:solidFill>
                          <a:effectLst/>
                          <a:latin typeface="Calibri" charset="0"/>
                          <a:ea typeface="ヒラギノ角ゴ ProN W3" charset="0"/>
                          <a:cs typeface="ヒラギノ角ゴ ProN W3" charset="0"/>
                          <a:sym typeface="Calibri" charset="0"/>
                        </a:rPr>
                        <a:t>Chick-pea based ready to eat supplementary food initiative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914400" algn="l"/>
                        </a:tabLst>
                        <a:defRPr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10000"/>
                          </a:schemeClr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50800" marR="50800" marT="50800" marB="50800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4" name="8-Point Star 3"/>
          <p:cNvSpPr/>
          <p:nvPr/>
        </p:nvSpPr>
        <p:spPr bwMode="auto">
          <a:xfrm>
            <a:off x="11470952" y="268288"/>
            <a:ext cx="1368152" cy="1204392"/>
          </a:xfrm>
          <a:prstGeom prst="star8">
            <a:avLst/>
          </a:prstGeom>
          <a:gradFill rotWithShape="0"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  <a:ln w="25400" cap="flat" cmpd="sng" algn="ctr">
            <a:solidFill>
              <a:srgbClr val="FFFFFF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76200" algn="ctr" rotWithShape="0">
              <a:srgbClr val="000000">
                <a:alpha val="79999"/>
              </a:srgbClr>
            </a:outerShdw>
          </a:effectLst>
        </p:spPr>
        <p:txBody>
          <a:bodyPr vert="horz" wrap="square" lIns="50771" tIns="50771" rIns="50771" bIns="50771" numCol="1" spcCol="0" rtlCol="0" anchor="ctr" anchorCtr="0" compatLnSpc="1">
            <a:prstTxWarp prst="textNoShape">
              <a:avLst/>
            </a:prstTxWarp>
          </a:bodyPr>
          <a:lstStyle/>
          <a:p>
            <a:r>
              <a:rPr lang="en-US" sz="1800" b="1" dirty="0"/>
              <a:t>Acute</a:t>
            </a:r>
          </a:p>
        </p:txBody>
      </p:sp>
      <p:sp>
        <p:nvSpPr>
          <p:cNvPr id="5" name="Rectangle 1"/>
          <p:cNvSpPr txBox="1">
            <a:spLocks noChangeArrowheads="1"/>
          </p:cNvSpPr>
          <p:nvPr/>
        </p:nvSpPr>
        <p:spPr>
          <a:xfrm>
            <a:off x="309726" y="196281"/>
            <a:ext cx="11741001" cy="581968"/>
          </a:xfrm>
          <a:prstGeom prst="rect">
            <a:avLst/>
          </a:prstGeom>
        </p:spPr>
        <p:txBody>
          <a:bodyPr lIns="91392" tIns="45695" rIns="91392" bIns="45695"/>
          <a:lstStyle>
            <a:lvl1pPr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Light" charset="0"/>
              </a:defRPr>
            </a:lvl1pPr>
            <a:lvl2pPr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2pPr>
            <a:lvl3pPr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3pPr>
            <a:lvl4pPr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4pPr>
            <a:lvl5pPr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5pPr>
            <a:lvl6pPr marL="4572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6pPr>
            <a:lvl7pPr marL="9144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7pPr>
            <a:lvl8pPr marL="13716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8pPr>
            <a:lvl9pPr marL="18288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FFFFFF"/>
                </a:solidFill>
                <a:latin typeface="Helvetica Light" charset="0"/>
                <a:ea typeface="ヒラギノ角ゴ Pro W3" charset="0"/>
                <a:cs typeface="Helvetica Light" charset="0"/>
                <a:sym typeface="Helvetica Light" charset="0"/>
              </a:defRPr>
            </a:lvl9pPr>
          </a:lstStyle>
          <a:p>
            <a:pPr algn="l" defTabSz="913931" hangingPunct="1">
              <a:buClr>
                <a:srgbClr val="000000"/>
              </a:buClr>
              <a:buSzPct val="100000"/>
              <a:tabLst>
                <a:tab pos="913931" algn="l"/>
              </a:tabLst>
            </a:pPr>
            <a:r>
              <a:rPr lang="en-US" sz="3100" dirty="0"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Thematic Intervention Areas                </a:t>
            </a:r>
            <a:r>
              <a:rPr lang="en-US" sz="2800" dirty="0"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Wasting - Acute Malnutrition</a:t>
            </a:r>
          </a:p>
        </p:txBody>
      </p:sp>
    </p:spTree>
    <p:extLst>
      <p:ext uri="{BB962C8B-B14F-4D97-AF65-F5344CB8AC3E}">
        <p14:creationId xmlns:p14="http://schemas.microsoft.com/office/powerpoint/2010/main" val="80978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 Theme">
      <a:majorFont>
        <a:latin typeface="Helvetica Light"/>
        <a:ea typeface="ヒラギノ角ゴ Pro W3"/>
        <a:cs typeface="Helvetica Light"/>
      </a:majorFont>
      <a:minorFont>
        <a:latin typeface="Helvetica Light"/>
        <a:ea typeface="ヒラギノ角ゴ Pro W3"/>
        <a:cs typeface="Helvetica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66C1"/>
            </a:gs>
            <a:gs pos="100000">
              <a:srgbClr val="094593"/>
            </a:gs>
          </a:gsLst>
          <a:lin ang="5400000"/>
        </a:gradFill>
        <a:ln w="25400" cap="flat" cmpd="sng" algn="ctr">
          <a:solidFill>
            <a:srgbClr val="FFFFFF"/>
          </a:solidFill>
          <a:prstDash val="solid"/>
          <a:miter lim="0"/>
          <a:headEnd type="none" w="med" len="med"/>
          <a:tailEnd type="none" w="med" len="med"/>
        </a:ln>
        <a:effectLst>
          <a:outerShdw blurRad="76200" algn="ctr" rotWithShape="0">
            <a:srgbClr val="000000">
              <a:alpha val="79999"/>
            </a:srgbClr>
          </a:outerShdw>
        </a:effectLst>
      </a:spPr>
      <a:bodyPr vert="horz" wrap="square" lIns="50800" tIns="50800" rIns="50800" bIns="50800" numCol="1" anchor="ctr" anchorCtr="0" compatLnSpc="1">
        <a:prstTxWarp prst="textNoShape">
          <a:avLst/>
        </a:prstTxWarp>
      </a:bodyPr>
      <a:lstStyle>
        <a:defPPr marL="22860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Helvetica Light" charset="0"/>
            <a:ea typeface="ヒラギノ角ゴ Pro W3" charset="0"/>
            <a:cs typeface="Helvetica Light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66C1"/>
            </a:gs>
            <a:gs pos="100000">
              <a:srgbClr val="094593"/>
            </a:gs>
          </a:gsLst>
          <a:lin ang="5400000"/>
        </a:gradFill>
        <a:ln w="25400" cap="flat" cmpd="sng" algn="ctr">
          <a:solidFill>
            <a:srgbClr val="FFFFFF"/>
          </a:solidFill>
          <a:prstDash val="solid"/>
          <a:miter lim="0"/>
          <a:headEnd type="none" w="med" len="med"/>
          <a:tailEnd type="none" w="med" len="med"/>
        </a:ln>
        <a:effectLst>
          <a:outerShdw blurRad="76200" algn="ctr" rotWithShape="0">
            <a:srgbClr val="000000">
              <a:alpha val="79999"/>
            </a:srgbClr>
          </a:outerShdw>
        </a:effectLst>
      </a:spPr>
      <a:bodyPr vert="horz" wrap="square" lIns="50800" tIns="50800" rIns="50800" bIns="50800" numCol="1" anchor="ctr" anchorCtr="0" compatLnSpc="1">
        <a:prstTxWarp prst="textNoShape">
          <a:avLst/>
        </a:prstTxWarp>
      </a:bodyPr>
      <a:lstStyle>
        <a:defPPr marL="22860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Helvetica Light" charset="0"/>
            <a:ea typeface="ヒラギノ角ゴ Pro W3" charset="0"/>
            <a:cs typeface="Helvetica Light" charset="0"/>
            <a:sym typeface="Helvetica Light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FFFFFF"/>
      </a:accent3>
      <a:accent4>
        <a:srgbClr val="000000"/>
      </a:accent4>
      <a:accent5>
        <a:srgbClr val="AAB8DD"/>
      </a:accent5>
      <a:accent6>
        <a:srgbClr val="158C16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Custom 3">
    <a:dk1>
      <a:srgbClr val="53585F"/>
    </a:dk1>
    <a:lt1>
      <a:srgbClr val="FFFFFF"/>
    </a:lt1>
    <a:dk2>
      <a:srgbClr val="FF0000"/>
    </a:dk2>
    <a:lt2>
      <a:srgbClr val="DCDEE0"/>
    </a:lt2>
    <a:accent1>
      <a:srgbClr val="0065C1"/>
    </a:accent1>
    <a:accent2>
      <a:srgbClr val="189B1A"/>
    </a:accent2>
    <a:accent3>
      <a:srgbClr val="FFAAAA"/>
    </a:accent3>
    <a:accent4>
      <a:srgbClr val="DADADA"/>
    </a:accent4>
    <a:accent5>
      <a:srgbClr val="AAB8DD"/>
    </a:accent5>
    <a:accent6>
      <a:srgbClr val="158C16"/>
    </a:accent6>
    <a:hlink>
      <a:srgbClr val="0000FF"/>
    </a:hlink>
    <a:folHlink>
      <a:srgbClr val="FF00FF"/>
    </a:folHlink>
  </a:clrScheme>
  <a:fontScheme name="Office Theme">
    <a:majorFont>
      <a:latin typeface="Helvetica Light"/>
      <a:ea typeface="ヒラギノ角ゴ Pro W3"/>
      <a:cs typeface="Helvetica Light"/>
    </a:majorFont>
    <a:minorFont>
      <a:latin typeface="Helvetica Light"/>
      <a:ea typeface="ヒラギノ角ゴ Pro W3"/>
      <a:cs typeface="Helvetica Light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7701</TotalTime>
  <Words>865</Words>
  <Application>Microsoft Office PowerPoint</Application>
  <PresentationFormat>Custom</PresentationFormat>
  <Paragraphs>175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Building Resilience  in Ethiopia </vt:lpstr>
      <vt:lpstr>Context</vt:lpstr>
      <vt:lpstr>PowerPoint Presentation</vt:lpstr>
      <vt:lpstr>East Haraghe</vt:lpstr>
      <vt:lpstr>Resilience Defined</vt:lpstr>
      <vt:lpstr>WFP, UNICEF, FAO in Ethiopia</vt:lpstr>
      <vt:lpstr>Hotspot Woredas &amp; WFP-UNICEF-FAO field presence</vt:lpstr>
      <vt:lpstr>PowerPoint Presentation</vt:lpstr>
      <vt:lpstr>PowerPoint Presentation</vt:lpstr>
      <vt:lpstr>Resilience Strategy Overview</vt:lpstr>
      <vt:lpstr>Plan for Action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Nutrition Resilience in Ethiopia</dc:title>
  <dc:creator>Adrian Cullis</dc:creator>
  <cp:lastModifiedBy>hakan tongul</cp:lastModifiedBy>
  <cp:revision>103</cp:revision>
  <cp:lastPrinted>2013-11-18T15:48:01Z</cp:lastPrinted>
  <dcterms:modified xsi:type="dcterms:W3CDTF">2013-11-20T11:28:04Z</dcterms:modified>
</cp:coreProperties>
</file>