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CE8F010-55EF-46D2-BA97-B28C25F2E7D7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ACC493-7315-4E4A-93E9-7D2426B22F6A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214546" y="4929198"/>
            <a:ext cx="6560234" cy="1752600"/>
          </a:xfrm>
        </p:spPr>
        <p:txBody>
          <a:bodyPr/>
          <a:lstStyle/>
          <a:p>
            <a:r>
              <a:rPr lang="es-ES" dirty="0" smtClean="0"/>
              <a:t>Antigua, 20 January 2014</a:t>
            </a:r>
            <a:endParaRPr lang="es-ES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Joint Programming in Bolivia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 bit of background</a:t>
            </a:r>
            <a:endParaRPr lang="es-E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23 Donors, including 3 IFIs</a:t>
            </a:r>
          </a:p>
          <a:p>
            <a:r>
              <a:rPr lang="es-ES" dirty="0" smtClean="0"/>
              <a:t>3 big groups, EU (9), IFIs + UN, others</a:t>
            </a:r>
          </a:p>
          <a:p>
            <a:r>
              <a:rPr lang="es-ES" dirty="0" smtClean="0"/>
              <a:t>Not strong Goverment leadership for donor coordination</a:t>
            </a:r>
          </a:p>
          <a:p>
            <a:r>
              <a:rPr lang="es-ES" dirty="0" smtClean="0"/>
              <a:t>As in all MICs, aid decreasing as % </a:t>
            </a:r>
            <a:r>
              <a:rPr lang="es-ES" dirty="0" smtClean="0"/>
              <a:t>GDP</a:t>
            </a:r>
            <a:endParaRPr lang="es-ES" dirty="0" smtClean="0"/>
          </a:p>
          <a:p>
            <a:r>
              <a:rPr lang="es-ES" dirty="0" smtClean="0"/>
              <a:t>Only EU really </a:t>
            </a:r>
            <a:r>
              <a:rPr lang="es-ES" dirty="0" smtClean="0"/>
              <a:t>pushes </a:t>
            </a:r>
            <a:r>
              <a:rPr lang="es-ES" dirty="0" smtClean="0"/>
              <a:t>for aid efficiency agenda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Where are we today?</a:t>
            </a:r>
            <a:endParaRPr lang="es-E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EU and Member States agreed in 2010 to a Joint Assistance Framework (JAF) spelling out our commitments for Aid Efficiency</a:t>
            </a:r>
          </a:p>
          <a:p>
            <a:endParaRPr lang="es-ES" dirty="0" smtClean="0"/>
          </a:p>
          <a:p>
            <a:r>
              <a:rPr lang="es-ES" dirty="0" smtClean="0"/>
              <a:t>2012, European Coordinated Response</a:t>
            </a:r>
          </a:p>
          <a:p>
            <a:pPr lvl="1">
              <a:buNone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(As joint as possible without sincronizing, but not joint enough)</a:t>
            </a:r>
          </a:p>
          <a:p>
            <a:pPr lvl="1">
              <a:buNone/>
            </a:pP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dirty="0" smtClean="0"/>
              <a:t>Commitment for Joint Programming in 2017.</a:t>
            </a:r>
          </a:p>
          <a:p>
            <a:r>
              <a:rPr lang="es-ES" dirty="0" smtClean="0"/>
              <a:t>Roadmap with necessary steps. What, who, when.</a:t>
            </a:r>
          </a:p>
          <a:p>
            <a:r>
              <a:rPr lang="es-ES" dirty="0" smtClean="0"/>
              <a:t>Good prospects to achieve JP by 2017.</a:t>
            </a:r>
          </a:p>
          <a:p>
            <a:pPr lvl="1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None/>
            </a:pP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What made it easier?</a:t>
            </a:r>
            <a:endParaRPr lang="es-E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200" dirty="0" smtClean="0"/>
              <a:t>There had been much work prior to EU programming (</a:t>
            </a:r>
            <a:r>
              <a:rPr lang="es-ES" sz="2200" dirty="0" smtClean="0"/>
              <a:t>JAF, DoL)</a:t>
            </a:r>
            <a:endParaRPr lang="es-ES" sz="2200" dirty="0" smtClean="0"/>
          </a:p>
          <a:p>
            <a:r>
              <a:rPr lang="es-ES" sz="2200" dirty="0" smtClean="0"/>
              <a:t>Overall, good level of coordination and relationship in Bolivia</a:t>
            </a:r>
          </a:p>
          <a:p>
            <a:r>
              <a:rPr lang="es-ES" sz="2200" dirty="0" smtClean="0"/>
              <a:t>Flexible approach, nothing fits all countries </a:t>
            </a:r>
          </a:p>
          <a:p>
            <a:r>
              <a:rPr lang="es-ES" sz="2200" dirty="0" smtClean="0"/>
              <a:t>Pragmatism to overcome problems</a:t>
            </a:r>
          </a:p>
          <a:p>
            <a:r>
              <a:rPr lang="es-ES" sz="2200" dirty="0" smtClean="0"/>
              <a:t>Some MS push as much as the EU Delegation</a:t>
            </a:r>
          </a:p>
          <a:p>
            <a:r>
              <a:rPr lang="es-ES" sz="2200" dirty="0" smtClean="0"/>
              <a:t>At some point bring in external expertise</a:t>
            </a:r>
          </a:p>
          <a:p>
            <a:r>
              <a:rPr lang="es-ES" sz="2200" dirty="0" smtClean="0"/>
              <a:t>Participatory. Avoid </a:t>
            </a:r>
            <a:r>
              <a:rPr lang="es-ES" sz="2200" i="1" dirty="0" smtClean="0"/>
              <a:t>“EU produces first draft/others comment”</a:t>
            </a:r>
          </a:p>
          <a:p>
            <a:r>
              <a:rPr lang="es-ES" sz="2200" dirty="0" smtClean="0"/>
              <a:t>We all got involved in drafting roadmap. There was room for country specificities</a:t>
            </a:r>
          </a:p>
          <a:p>
            <a:r>
              <a:rPr lang="es-ES" sz="2200" dirty="0" smtClean="0"/>
              <a:t>...and yes, personalities</a:t>
            </a:r>
            <a:endParaRPr lang="es-E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What makes it more difficult</a:t>
            </a:r>
            <a:endParaRPr lang="es-E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Government happy with it </a:t>
            </a:r>
            <a:r>
              <a:rPr lang="es-ES" dirty="0" smtClean="0"/>
              <a:t>(???) but </a:t>
            </a:r>
            <a:r>
              <a:rPr lang="es-ES" dirty="0" smtClean="0"/>
              <a:t>not too involved so far</a:t>
            </a:r>
          </a:p>
          <a:p>
            <a:r>
              <a:rPr lang="es-ES" dirty="0" smtClean="0"/>
              <a:t>Lengthy and bureaucratic approval processes (HoCs, HoMs, HQs, Gvt)</a:t>
            </a:r>
          </a:p>
          <a:p>
            <a:r>
              <a:rPr lang="es-ES" dirty="0" smtClean="0"/>
              <a:t>Involvement of capitals. How much “ground-led” can it be?</a:t>
            </a:r>
          </a:p>
          <a:p>
            <a:r>
              <a:rPr lang="es-ES" dirty="0" smtClean="0"/>
              <a:t> Switzerland !!!  : - </a:t>
            </a:r>
            <a:r>
              <a:rPr lang="es-ES" dirty="0" smtClean="0"/>
              <a:t>)</a:t>
            </a:r>
          </a:p>
          <a:p>
            <a:r>
              <a:rPr lang="es-ES" dirty="0" smtClean="0"/>
              <a:t>Lack of formal EU-Bolivia High Level dialogue structure on cooperation matters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C00000"/>
                </a:solidFill>
              </a:rPr>
              <a:t>Main conclusion</a:t>
            </a:r>
            <a:endParaRPr lang="es-ES" sz="4000" dirty="0">
              <a:solidFill>
                <a:srgbClr val="C0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dirty="0" smtClean="0"/>
              <a:t>	</a:t>
            </a:r>
            <a:r>
              <a:rPr lang="es-ES" sz="4800" dirty="0" smtClean="0"/>
              <a:t>So far so good, but we all know that to date we have been dealing with the easy bits. The difficult part starts </a:t>
            </a:r>
            <a:r>
              <a:rPr lang="es-ES" sz="4800" dirty="0" smtClean="0">
                <a:solidFill>
                  <a:srgbClr val="C00000"/>
                </a:solidFill>
              </a:rPr>
              <a:t>now</a:t>
            </a:r>
            <a:r>
              <a:rPr lang="es-ES" sz="4800" dirty="0" smtClean="0"/>
              <a:t>. </a:t>
            </a:r>
            <a:endParaRPr lang="es-ES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Civie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</TotalTime>
  <Words>275</Words>
  <Application>Microsoft Office PowerPoint</Application>
  <PresentationFormat>Diavoorstelling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Civiel</vt:lpstr>
      <vt:lpstr>Joint Programming in Bolivia</vt:lpstr>
      <vt:lpstr>A bit of background</vt:lpstr>
      <vt:lpstr>Where are we today?</vt:lpstr>
      <vt:lpstr>What made it easier?</vt:lpstr>
      <vt:lpstr>What makes it more difficult</vt:lpstr>
      <vt:lpstr>Main conclusion</vt:lpstr>
    </vt:vector>
  </TitlesOfParts>
  <Company>Universiteit Gent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Programming in Bolivia</dc:title>
  <dc:creator>papa</dc:creator>
  <cp:lastModifiedBy>generic</cp:lastModifiedBy>
  <cp:revision>6</cp:revision>
  <dcterms:created xsi:type="dcterms:W3CDTF">2014-01-17T19:53:02Z</dcterms:created>
  <dcterms:modified xsi:type="dcterms:W3CDTF">2014-01-20T13:42:56Z</dcterms:modified>
</cp:coreProperties>
</file>