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261" r:id="rId4"/>
    <p:sldId id="262" r:id="rId5"/>
    <p:sldId id="263" r:id="rId6"/>
    <p:sldId id="264" r:id="rId7"/>
    <p:sldId id="274" r:id="rId8"/>
    <p:sldId id="275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VAGLIANO Eleonora (DEVCO)" initials="AE(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BF4B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9" autoAdjust="0"/>
    <p:restoredTop sz="66667" autoAdjust="0"/>
  </p:normalViewPr>
  <p:slideViewPr>
    <p:cSldViewPr>
      <p:cViewPr varScale="1">
        <p:scale>
          <a:sx n="48" d="100"/>
          <a:sy n="48" d="100"/>
        </p:scale>
        <p:origin x="-17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918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7D52C5C-AD58-476C-8B26-E2776326A4A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342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F5AF7FD0-3DC8-4972-86F2-278B28094C6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33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628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GT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8194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7588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8005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2018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408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408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408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GT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F7FD0-3DC8-4972-86F2-278B28094C6E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76329798-49A8-4FEB-8034-BF26125B2F1C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3098" name="Picture 26" descr="footer_white_transparent_en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3" name="Picture 13" descr="logoEC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02668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4" descr="EEAS_P_TXT_S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84271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BA8BD-A49D-4656-9848-48D9F37DE1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3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892694-19A3-4D71-A5F2-01B3076A15B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616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36FCD-9ECC-4C1D-841B-070126BE71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527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CACB1-8AA6-45E3-9868-9D952E32E16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766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2DEC6-B79D-40F4-BDAE-C5B021F6E1C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83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DDCAD-AF3B-4EEF-B42A-A7C2789198D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138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1E35C-FE78-4FF9-8956-CC4CB70D5FA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95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36A2B-83C5-4A49-8BE6-A5392DC2CD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83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34AB9-E6C2-40C0-83A3-051671AF7A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56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76079-9822-4689-82F5-8BEF62E641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07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46881" y="126876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E2094EB-4D0A-4749-B2C5-8D9467722E4F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7" name="Picture 23" descr="footer_white_transparent_e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088" y="6596063"/>
            <a:ext cx="611187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pic>
        <p:nvPicPr>
          <p:cNvPr id="12" name="Picture 13" descr="logoEC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9" y="188914"/>
            <a:ext cx="1279810" cy="889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EEAS_P_TXT_S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368276" cy="89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923928" y="2276872"/>
            <a:ext cx="5040312" cy="790575"/>
          </a:xfrm>
        </p:spPr>
        <p:txBody>
          <a:bodyPr/>
          <a:lstStyle/>
          <a:p>
            <a:r>
              <a:rPr lang="fr-BE" sz="4800" dirty="0" smtClean="0"/>
              <a:t>Joint </a:t>
            </a:r>
            <a:r>
              <a:rPr lang="fr-BE" sz="4800" dirty="0" err="1" smtClean="0"/>
              <a:t>Programming</a:t>
            </a:r>
            <a:r>
              <a:rPr lang="fr-BE" sz="4800" dirty="0" smtClean="0"/>
              <a:t/>
            </a:r>
            <a:br>
              <a:rPr lang="fr-BE" sz="4800" dirty="0" smtClean="0"/>
            </a:br>
            <a:r>
              <a:rPr lang="fr-BE" sz="4800" dirty="0" smtClean="0"/>
              <a:t>Workshop Conclusions</a:t>
            </a:r>
            <a:endParaRPr lang="en-GB" sz="48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611188" y="4149080"/>
            <a:ext cx="8532812" cy="1728787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21 January 2014,</a:t>
            </a:r>
          </a:p>
          <a:p>
            <a:r>
              <a:rPr lang="en-US" dirty="0" smtClean="0"/>
              <a:t>Antigua, Guatemala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 Salvador 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396054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Will dialogue with new government in Sep/Oct after elections – next steps in 2015,</a:t>
            </a:r>
          </a:p>
          <a:p>
            <a:pPr>
              <a:buNone/>
            </a:pPr>
            <a:r>
              <a:rPr lang="en-US" dirty="0" smtClean="0"/>
              <a:t>Will use existing good </a:t>
            </a:r>
            <a:r>
              <a:rPr lang="en-US" dirty="0" err="1" smtClean="0"/>
              <a:t>programmes</a:t>
            </a:r>
            <a:r>
              <a:rPr lang="en-US" dirty="0" smtClean="0"/>
              <a:t> to help coordination for 2015 onwards,</a:t>
            </a:r>
          </a:p>
          <a:p>
            <a:pPr>
              <a:buNone/>
            </a:pPr>
            <a:r>
              <a:rPr lang="en-US" dirty="0" smtClean="0"/>
              <a:t>Hold briefing with MS in first quarter 2014 and discuss the idea of developing a road map,</a:t>
            </a:r>
          </a:p>
          <a:p>
            <a:pPr>
              <a:buNone/>
            </a:pPr>
            <a:r>
              <a:rPr lang="en-US" dirty="0" smtClean="0"/>
              <a:t>2014 will begin joint analysis but common response only 2015 onwards when new government is in place,</a:t>
            </a:r>
          </a:p>
          <a:p>
            <a:pPr>
              <a:buNone/>
            </a:pPr>
            <a:r>
              <a:rPr lang="en-US" dirty="0" smtClean="0"/>
              <a:t>Will present the JP concept to the donor community.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490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Bolivia 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92589"/>
          </a:xfrm>
        </p:spPr>
        <p:txBody>
          <a:bodyPr/>
          <a:lstStyle/>
          <a:p>
            <a:endParaRPr lang="en-ZA" dirty="0" smtClean="0"/>
          </a:p>
          <a:p>
            <a:r>
              <a:rPr lang="en-ZA" dirty="0" smtClean="0"/>
              <a:t>Donor Sector Mapping with Financial Allocations,</a:t>
            </a:r>
          </a:p>
          <a:p>
            <a:r>
              <a:rPr lang="en-ZA" dirty="0" smtClean="0"/>
              <a:t>Discuss and define how to organize the workload and division of labour,</a:t>
            </a:r>
          </a:p>
          <a:p>
            <a:r>
              <a:rPr lang="en-ZA" dirty="0" smtClean="0"/>
              <a:t>Discussion on orphaned sectors and if the EU+ will respond,</a:t>
            </a:r>
          </a:p>
          <a:p>
            <a:r>
              <a:rPr lang="en-ZA" dirty="0" smtClean="0"/>
              <a:t>Identify Pilot Activities for the JP,</a:t>
            </a:r>
          </a:p>
          <a:p>
            <a:r>
              <a:rPr lang="en-ZA" dirty="0" smtClean="0"/>
              <a:t>Clarify the protocol around Switzerland’s involvement,</a:t>
            </a:r>
          </a:p>
          <a:p>
            <a:r>
              <a:rPr lang="en-ZA" dirty="0" smtClean="0"/>
              <a:t>Agree JP document by end 2015, </a:t>
            </a:r>
          </a:p>
          <a:p>
            <a:r>
              <a:rPr lang="en-ZA" dirty="0" smtClean="0"/>
              <a:t>Consultations with Government on JP (for 2017).</a:t>
            </a:r>
          </a:p>
          <a:p>
            <a:endParaRPr lang="en-ZA" dirty="0" smtClean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2956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Honduras 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53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JP in 2017 and will work to ensure flexibility in the roadmap (all donors already </a:t>
            </a:r>
            <a:r>
              <a:rPr lang="en-US" dirty="0" err="1" smtClean="0"/>
              <a:t>synchronised</a:t>
            </a:r>
            <a:r>
              <a:rPr lang="en-US" dirty="0" smtClean="0"/>
              <a:t>),</a:t>
            </a:r>
          </a:p>
          <a:p>
            <a:pPr>
              <a:buNone/>
            </a:pPr>
            <a:r>
              <a:rPr lang="en-US" dirty="0" smtClean="0"/>
              <a:t>JP will focus on a sector based approach grounded in current sector work (and looking closer at in sector </a:t>
            </a:r>
            <a:r>
              <a:rPr lang="en-US" dirty="0" err="1" smtClean="0"/>
              <a:t>DoL</a:t>
            </a:r>
            <a:r>
              <a:rPr lang="en-US" dirty="0" smtClean="0"/>
              <a:t>/ coordination of </a:t>
            </a:r>
            <a:r>
              <a:rPr lang="en-US" dirty="0" err="1" smtClean="0"/>
              <a:t>labour</a:t>
            </a:r>
            <a:r>
              <a:rPr lang="en-US" dirty="0" smtClean="0"/>
              <a:t>),</a:t>
            </a:r>
          </a:p>
          <a:p>
            <a:pPr>
              <a:buNone/>
            </a:pPr>
            <a:r>
              <a:rPr lang="en-US" dirty="0" smtClean="0"/>
              <a:t>A joint analysis will be conducted in 2014 based on the new government’s strategy and to check the EU’s approach (endorse and interim approach) – this will involve the desks in HQ through VC,</a:t>
            </a:r>
          </a:p>
          <a:p>
            <a:pPr>
              <a:buNone/>
            </a:pPr>
            <a:r>
              <a:rPr lang="en-US" dirty="0" smtClean="0"/>
              <a:t>Dialogue with government on joint programming in 2014 (for JP in 2017).</a:t>
            </a:r>
          </a:p>
          <a:p>
            <a:pPr>
              <a:buNone/>
            </a:pPr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457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Haiti Next Steps</a:t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3960540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Will hire an expert to help with coordination,</a:t>
            </a:r>
          </a:p>
          <a:p>
            <a:pPr>
              <a:buNone/>
            </a:pPr>
            <a:r>
              <a:rPr lang="en-GB" dirty="0" smtClean="0"/>
              <a:t>Will establish a calendar to coordinate better and exchange information,</a:t>
            </a:r>
          </a:p>
          <a:p>
            <a:pPr>
              <a:buNone/>
            </a:pPr>
            <a:r>
              <a:rPr lang="en-GB" dirty="0" smtClean="0"/>
              <a:t>11</a:t>
            </a:r>
            <a:r>
              <a:rPr lang="en-GB" baseline="30000" dirty="0" smtClean="0"/>
              <a:t>th</a:t>
            </a:r>
            <a:r>
              <a:rPr lang="en-GB" dirty="0" smtClean="0"/>
              <a:t> EDF Analysis supports coordinated EU approach in terms of sector concentrations,</a:t>
            </a:r>
          </a:p>
          <a:p>
            <a:pPr>
              <a:buNone/>
            </a:pPr>
            <a:r>
              <a:rPr lang="en-GB" dirty="0" smtClean="0"/>
              <a:t>Sector mapping to happen at a later stage,</a:t>
            </a:r>
          </a:p>
          <a:p>
            <a:pPr>
              <a:buNone/>
            </a:pPr>
            <a:r>
              <a:rPr lang="en-GB" dirty="0" smtClean="0"/>
              <a:t>Using state building contract to coordinate policy dialogue and monitoring with like-minded donors and Government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1572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936625"/>
          </a:xfrm>
        </p:spPr>
        <p:txBody>
          <a:bodyPr/>
          <a:lstStyle/>
          <a:p>
            <a:r>
              <a:rPr lang="en-US" dirty="0" smtClean="0"/>
              <a:t>Nicaragua 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92589"/>
          </a:xfrm>
        </p:spPr>
        <p:txBody>
          <a:bodyPr/>
          <a:lstStyle/>
          <a:p>
            <a:r>
              <a:rPr lang="en-GB" dirty="0" err="1" smtClean="0"/>
              <a:t>MoU</a:t>
            </a:r>
            <a:r>
              <a:rPr lang="en-GB" dirty="0" smtClean="0"/>
              <a:t> with Government Agreeing to do JP in 2018 under the leadership of Gov,</a:t>
            </a:r>
          </a:p>
          <a:p>
            <a:r>
              <a:rPr lang="en-GB" dirty="0" smtClean="0"/>
              <a:t>Updated roadmap with more detailed activities/ common positions to be approved by </a:t>
            </a:r>
            <a:r>
              <a:rPr lang="en-GB" dirty="0" err="1" smtClean="0"/>
              <a:t>HoMs</a:t>
            </a:r>
            <a:r>
              <a:rPr lang="en-GB" dirty="0" smtClean="0"/>
              <a:t> in 2014,</a:t>
            </a:r>
          </a:p>
          <a:p>
            <a:r>
              <a:rPr lang="en-GB" dirty="0" smtClean="0"/>
              <a:t>Establish a working group to elaborate a joint country analysis with sector mapping and identifying focal sectors (led by individual donors in dialogue with government),</a:t>
            </a:r>
          </a:p>
          <a:p>
            <a:r>
              <a:rPr lang="en-GB" dirty="0" smtClean="0"/>
              <a:t>Web portal and brochure (blue book) for information sharing (if possible),</a:t>
            </a:r>
          </a:p>
          <a:p>
            <a:r>
              <a:rPr lang="en-GB" dirty="0" smtClean="0"/>
              <a:t>Start discussion on a results oriented framework.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1572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36625"/>
          </a:xfrm>
        </p:spPr>
        <p:txBody>
          <a:bodyPr/>
          <a:lstStyle/>
          <a:p>
            <a:r>
              <a:rPr lang="en-US" dirty="0" smtClean="0"/>
              <a:t>Paraguay 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4968552"/>
          </a:xfrm>
        </p:spPr>
        <p:txBody>
          <a:bodyPr/>
          <a:lstStyle/>
          <a:p>
            <a:r>
              <a:rPr lang="en-GB" dirty="0" smtClean="0"/>
              <a:t>Only EU and Spain have large multi-annual programming – JP with Spain in 2018,</a:t>
            </a:r>
          </a:p>
          <a:p>
            <a:r>
              <a:rPr lang="en-GB" dirty="0" smtClean="0"/>
              <a:t>Joint analysis and joint response with common objectives will be attempted in 2014,</a:t>
            </a:r>
          </a:p>
          <a:p>
            <a:r>
              <a:rPr lang="en-GB" dirty="0" smtClean="0"/>
              <a:t>There is already good </a:t>
            </a:r>
            <a:r>
              <a:rPr lang="en-GB" dirty="0" err="1" smtClean="0"/>
              <a:t>DoL</a:t>
            </a:r>
            <a:r>
              <a:rPr lang="en-GB" dirty="0" smtClean="0"/>
              <a:t> and coordination – better communication to HQs,</a:t>
            </a:r>
          </a:p>
          <a:p>
            <a:r>
              <a:rPr lang="en-GB" dirty="0" smtClean="0"/>
              <a:t>Value Added in better distributing the workload and sharing information at sector levels, communication and possibly a brochure, will continue discussions on monitoring against a results framework with indicators from the development plan, sectors, process indicators,</a:t>
            </a:r>
          </a:p>
          <a:p>
            <a:r>
              <a:rPr lang="en-GB" dirty="0" smtClean="0"/>
              <a:t>Need more communication with government.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1572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4752629"/>
          </a:xfrm>
        </p:spPr>
        <p:txBody>
          <a:bodyPr/>
          <a:lstStyle/>
          <a:p>
            <a:pPr marL="365760" lvl="1"/>
            <a:r>
              <a:rPr lang="en-US" sz="3200" b="0" dirty="0" smtClean="0"/>
              <a:t>Joint Programming has added value in strengthening  political, policy and technical dialogue,</a:t>
            </a:r>
          </a:p>
          <a:p>
            <a:pPr marL="365760" lvl="1"/>
            <a:r>
              <a:rPr lang="en-US" sz="3200" b="0" dirty="0" smtClean="0"/>
              <a:t>JP has short term transaction costs but hope for long-term benefits,</a:t>
            </a:r>
          </a:p>
          <a:p>
            <a:pPr marL="365760" lvl="1"/>
            <a:r>
              <a:rPr lang="en-US" sz="3200" b="0" dirty="0" smtClean="0"/>
              <a:t>JP should develop common positions, improves access to and sharing of information and analysis through regular </a:t>
            </a:r>
            <a:r>
              <a:rPr lang="en-US" sz="3200" b="0" dirty="0" err="1" smtClean="0"/>
              <a:t>HoC</a:t>
            </a:r>
            <a:r>
              <a:rPr lang="en-US" sz="3200" b="0" dirty="0" smtClean="0"/>
              <a:t> meetings, </a:t>
            </a:r>
          </a:p>
          <a:p>
            <a:pPr marL="365760" lvl="1"/>
            <a:endParaRPr lang="en-GB" sz="2800" dirty="0" smtClean="0"/>
          </a:p>
          <a:p>
            <a:pPr lvl="1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5063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4752629"/>
          </a:xfrm>
        </p:spPr>
        <p:txBody>
          <a:bodyPr/>
          <a:lstStyle/>
          <a:p>
            <a:pPr marL="365760" lvl="1"/>
            <a:r>
              <a:rPr lang="en-US" sz="3200" b="0" dirty="0" smtClean="0"/>
              <a:t>JP is becoming a necessity with ODA shrinking as a proportion of national resources, the rise of emerging donors and increasing private sector investment in partner countries,</a:t>
            </a:r>
          </a:p>
          <a:p>
            <a:pPr marL="365760" lvl="1"/>
            <a:r>
              <a:rPr lang="en-US" sz="3200" b="0" dirty="0" smtClean="0"/>
              <a:t>Better coordination and sharing of responsibilities (</a:t>
            </a:r>
            <a:r>
              <a:rPr lang="en-US" sz="3200" b="0" dirty="0" err="1" smtClean="0"/>
              <a:t>labour</a:t>
            </a:r>
            <a:r>
              <a:rPr lang="en-US" sz="3200" b="0" dirty="0" smtClean="0"/>
              <a:t>)</a:t>
            </a:r>
            <a:r>
              <a:rPr lang="en-US" sz="3200" dirty="0" smtClean="0"/>
              <a:t> increases the EU’s reach</a:t>
            </a:r>
            <a:r>
              <a:rPr lang="en-US" sz="3200" b="0" dirty="0" smtClean="0"/>
              <a:t> and ability to </a:t>
            </a:r>
            <a:r>
              <a:rPr lang="en-US" sz="3200" b="0" dirty="0" err="1" smtClean="0"/>
              <a:t>analyse</a:t>
            </a:r>
            <a:r>
              <a:rPr lang="en-US" sz="3200" b="0" dirty="0"/>
              <a:t> </a:t>
            </a:r>
            <a:r>
              <a:rPr lang="en-US" sz="3200" b="0" dirty="0" smtClean="0"/>
              <a:t>and influence national and sector policies (e.g. in producing policy papers),</a:t>
            </a:r>
            <a:endParaRPr lang="en-GB" sz="2800" dirty="0" smtClean="0"/>
          </a:p>
          <a:p>
            <a:pPr lvl="1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951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4752629"/>
          </a:xfrm>
        </p:spPr>
        <p:txBody>
          <a:bodyPr/>
          <a:lstStyle/>
          <a:p>
            <a:pPr marL="365760" lvl="1"/>
            <a:r>
              <a:rPr lang="en-US" sz="3200" b="0" dirty="0" err="1" smtClean="0"/>
              <a:t>Synchronisation</a:t>
            </a:r>
            <a:r>
              <a:rPr lang="en-US" sz="3200" b="0" dirty="0" smtClean="0"/>
              <a:t> is the process of aligning the </a:t>
            </a:r>
            <a:r>
              <a:rPr lang="en-US" sz="3200" dirty="0" smtClean="0"/>
              <a:t>strategy part</a:t>
            </a:r>
            <a:r>
              <a:rPr lang="en-US" sz="3200" b="0" dirty="0" smtClean="0"/>
              <a:t> of the joint </a:t>
            </a:r>
            <a:r>
              <a:rPr lang="en-US" sz="3200" b="0" dirty="0" err="1" smtClean="0"/>
              <a:t>programme</a:t>
            </a:r>
            <a:r>
              <a:rPr lang="en-US" sz="3200" b="0" dirty="0" smtClean="0"/>
              <a:t> to a relevant timetable (e.g. a government development plan) and roadmap </a:t>
            </a:r>
            <a:r>
              <a:rPr lang="en-US" sz="3200" dirty="0" smtClean="0"/>
              <a:t>at country level</a:t>
            </a:r>
            <a:r>
              <a:rPr lang="en-US" sz="3200" b="0" dirty="0" smtClean="0"/>
              <a:t>,</a:t>
            </a:r>
          </a:p>
          <a:p>
            <a:pPr marL="365760" lvl="1"/>
            <a:r>
              <a:rPr lang="en-US" sz="3200" b="0" dirty="0" smtClean="0"/>
              <a:t>JP happens with the willing and able but is always open to increasing participation from like-minded donors,</a:t>
            </a:r>
          </a:p>
          <a:p>
            <a:pPr marL="365760" lvl="1"/>
            <a:r>
              <a:rPr lang="en-US" sz="3200" b="0" dirty="0" smtClean="0"/>
              <a:t>JP is built and focuses on policy and strategies donors </a:t>
            </a:r>
            <a:r>
              <a:rPr lang="en-US" sz="3200" b="0" i="1" dirty="0" smtClean="0"/>
              <a:t>agree on</a:t>
            </a:r>
            <a:r>
              <a:rPr lang="en-US" sz="3200" b="0" dirty="0" smtClean="0"/>
              <a:t>,</a:t>
            </a:r>
          </a:p>
          <a:p>
            <a:pPr marL="365760" lvl="1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8817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4752629"/>
          </a:xfrm>
        </p:spPr>
        <p:txBody>
          <a:bodyPr/>
          <a:lstStyle/>
          <a:p>
            <a:pPr marL="365760" lvl="1"/>
            <a:r>
              <a:rPr lang="en-US" sz="3200" b="0" dirty="0" smtClean="0"/>
              <a:t>Where disagreements and lack of consensus delay the process, HQs should be notified and requested to resolve,</a:t>
            </a:r>
          </a:p>
          <a:p>
            <a:pPr marL="365760" lvl="1"/>
            <a:r>
              <a:rPr lang="en-US" sz="3200" b="0" dirty="0" smtClean="0"/>
              <a:t>HQ services are available to support as requested,</a:t>
            </a:r>
          </a:p>
          <a:p>
            <a:pPr marL="365760" lvl="1"/>
            <a:r>
              <a:rPr lang="en-US" sz="3200" b="0" dirty="0" smtClean="0"/>
              <a:t>Share the workload with the MS and EUD (for ownership as well as quality),</a:t>
            </a:r>
          </a:p>
          <a:p>
            <a:pPr marL="365760" lvl="1"/>
            <a:r>
              <a:rPr lang="en-US" sz="3200" b="0" dirty="0" smtClean="0"/>
              <a:t>Elaborate results (if possible common results) at the country level,</a:t>
            </a:r>
          </a:p>
          <a:p>
            <a:pPr marL="365760" lvl="1"/>
            <a:endParaRPr lang="en-US" sz="3200" b="0" dirty="0" smtClean="0"/>
          </a:p>
          <a:p>
            <a:pPr marL="365760" lvl="1"/>
            <a:endParaRPr lang="en-GB" sz="2800" dirty="0" smtClean="0"/>
          </a:p>
          <a:p>
            <a:pPr lvl="1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943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040661"/>
          </a:xfrm>
        </p:spPr>
        <p:txBody>
          <a:bodyPr/>
          <a:lstStyle/>
          <a:p>
            <a:pPr marL="365760" lvl="1"/>
            <a:r>
              <a:rPr lang="en-US" sz="3200" b="0" dirty="0" smtClean="0"/>
              <a:t>JP builds on Division of </a:t>
            </a:r>
            <a:r>
              <a:rPr lang="en-US" sz="3200" b="0" dirty="0" err="1" smtClean="0"/>
              <a:t>Labour</a:t>
            </a:r>
            <a:r>
              <a:rPr lang="en-US" sz="3200" b="0" dirty="0" smtClean="0"/>
              <a:t> at sector level that should encourage </a:t>
            </a:r>
            <a:r>
              <a:rPr lang="en-US" sz="3200" dirty="0" smtClean="0"/>
              <a:t>EU</a:t>
            </a:r>
            <a:r>
              <a:rPr lang="en-US" sz="3200" b="0" dirty="0" smtClean="0"/>
              <a:t> </a:t>
            </a:r>
            <a:r>
              <a:rPr lang="en-US" sz="3200" dirty="0" smtClean="0"/>
              <a:t>sharing of workloads (and coordination)</a:t>
            </a:r>
            <a:r>
              <a:rPr lang="en-US" sz="3200" b="0" dirty="0" smtClean="0"/>
              <a:t>, accountability and ensure inclusivity,</a:t>
            </a:r>
          </a:p>
          <a:p>
            <a:pPr marL="365760" lvl="1"/>
            <a:r>
              <a:rPr lang="en-US" sz="3200" b="0" dirty="0" smtClean="0"/>
              <a:t>Look for added value opportunities at country level,</a:t>
            </a:r>
          </a:p>
          <a:p>
            <a:pPr marL="365760" lvl="1"/>
            <a:r>
              <a:rPr lang="en-US" sz="3200" b="0" dirty="0" smtClean="0"/>
              <a:t>Demonstrate value to partner countries; focus on better working relationships with government and policy makers as well as technical officers.</a:t>
            </a:r>
            <a:endParaRPr lang="en-GB" sz="2800" dirty="0" smtClean="0"/>
          </a:p>
          <a:p>
            <a:pPr lvl="1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3788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" y="1052736"/>
            <a:ext cx="8964488" cy="5040661"/>
          </a:xfrm>
        </p:spPr>
        <p:txBody>
          <a:bodyPr/>
          <a:lstStyle/>
          <a:p>
            <a:pPr marL="365760" lvl="1"/>
            <a:r>
              <a:rPr lang="en-US" sz="3200" b="0" dirty="0"/>
              <a:t>JP should focus on improving EU+ knowhow on government entry points and opportunities to influence positive policy change,</a:t>
            </a:r>
          </a:p>
          <a:p>
            <a:pPr marL="365760" lvl="1"/>
            <a:r>
              <a:rPr lang="en-US" sz="3200" b="0" dirty="0" err="1"/>
              <a:t>DoL</a:t>
            </a:r>
            <a:r>
              <a:rPr lang="en-US" sz="3200" b="0" dirty="0"/>
              <a:t> is based on a common vision,</a:t>
            </a:r>
          </a:p>
          <a:p>
            <a:pPr marL="365760" lvl="1"/>
            <a:r>
              <a:rPr lang="en-US" sz="3200" b="0" dirty="0"/>
              <a:t>Joint programming should commit to promoting joint analysis, monitoring, evaluation and implementation at the sector level,</a:t>
            </a:r>
          </a:p>
          <a:p>
            <a:pPr marL="365760" lvl="1"/>
            <a:r>
              <a:rPr lang="en-US" sz="3200" b="0" dirty="0"/>
              <a:t>Be flexible and </a:t>
            </a:r>
            <a:r>
              <a:rPr lang="en-US" sz="3200" b="0" dirty="0" smtClean="0"/>
              <a:t>simple</a:t>
            </a:r>
            <a:r>
              <a:rPr lang="fr-FR" sz="3200" b="0" dirty="0" smtClean="0"/>
              <a:t>,</a:t>
            </a:r>
            <a:endParaRPr lang="en-US" sz="3200" b="0" dirty="0"/>
          </a:p>
          <a:p>
            <a:pPr lvl="1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5282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" y="1052736"/>
            <a:ext cx="8964488" cy="5040661"/>
          </a:xfrm>
        </p:spPr>
        <p:txBody>
          <a:bodyPr/>
          <a:lstStyle/>
          <a:p>
            <a:pPr marL="365760" lvl="1"/>
            <a:r>
              <a:rPr lang="en-US" sz="2800" b="0" dirty="0"/>
              <a:t>JP should commit and contribute to effective government led sector coordination,</a:t>
            </a:r>
          </a:p>
          <a:p>
            <a:pPr marL="365760" lvl="1"/>
            <a:r>
              <a:rPr lang="en-US" sz="2800" b="0" dirty="0"/>
              <a:t>There is a need for JP guidance,</a:t>
            </a:r>
          </a:p>
          <a:p>
            <a:pPr marL="365760" lvl="1"/>
            <a:r>
              <a:rPr lang="en-US" sz="2800" b="0" dirty="0"/>
              <a:t>Implementation should be monitored and good practice examples shared for country level implementation,</a:t>
            </a:r>
          </a:p>
          <a:p>
            <a:pPr marL="365760" lvl="1"/>
            <a:r>
              <a:rPr lang="en-US" sz="2800" b="0" dirty="0"/>
              <a:t>The EU </a:t>
            </a:r>
            <a:r>
              <a:rPr lang="en-US" sz="2800" b="0" dirty="0" err="1"/>
              <a:t>HoCs</a:t>
            </a:r>
            <a:r>
              <a:rPr lang="en-US" sz="2800" b="0" dirty="0"/>
              <a:t> should meet regularly, jointly report on and monitor implementation of the JP,}</a:t>
            </a:r>
          </a:p>
          <a:p>
            <a:pPr marL="365760" lvl="1"/>
            <a:r>
              <a:rPr lang="en-US" sz="2800" b="0" dirty="0"/>
              <a:t>Modalities for including non-EU donors.</a:t>
            </a:r>
          </a:p>
          <a:p>
            <a:pPr lvl="1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79529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Guatemala 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1"/>
            <a:ext cx="8229600" cy="403254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Sign (</a:t>
            </a:r>
            <a:r>
              <a:rPr lang="en-US" dirty="0" err="1" smtClean="0"/>
              <a:t>MoU</a:t>
            </a:r>
            <a:r>
              <a:rPr lang="en-US" dirty="0" smtClean="0"/>
              <a:t>) by end May 2014,</a:t>
            </a:r>
          </a:p>
          <a:p>
            <a:pPr>
              <a:buNone/>
            </a:pPr>
            <a:r>
              <a:rPr lang="en-US" dirty="0" smtClean="0"/>
              <a:t>In 2015 conduct an analysis and propose a strategic response (based on existing coordination),</a:t>
            </a:r>
          </a:p>
          <a:p>
            <a:pPr>
              <a:buNone/>
            </a:pPr>
            <a:r>
              <a:rPr lang="en-US" dirty="0" smtClean="0"/>
              <a:t>From 2017 there will be a coordinated response in the sectors,</a:t>
            </a:r>
          </a:p>
          <a:p>
            <a:pPr>
              <a:buNone/>
            </a:pPr>
            <a:r>
              <a:rPr lang="en-US" dirty="0" smtClean="0"/>
              <a:t>Annual reporting and monitoring between now and 2017.</a:t>
            </a:r>
          </a:p>
        </p:txBody>
      </p:sp>
    </p:spTree>
    <p:extLst>
      <p:ext uri="{BB962C8B-B14F-4D97-AF65-F5344CB8AC3E}">
        <p14:creationId xmlns:p14="http://schemas.microsoft.com/office/powerpoint/2010/main" val="255695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g_devco_powerpoint_template-orange_en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dg_devco_powerpoint_template-orange_en</Template>
  <TotalTime>1186</TotalTime>
  <Words>935</Words>
  <Application>Microsoft Office PowerPoint</Application>
  <PresentationFormat>On-screen Show (4:3)</PresentationFormat>
  <Paragraphs>83</Paragraphs>
  <Slides>15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dg_devco_powerpoint_template-orange_en</vt:lpstr>
      <vt:lpstr>Joint Programming Workshop Conclusions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Guatemala Next Steps</vt:lpstr>
      <vt:lpstr>El Salvador Next Steps</vt:lpstr>
      <vt:lpstr>Bolivia Next Steps</vt:lpstr>
      <vt:lpstr>Honduras Next Steps</vt:lpstr>
      <vt:lpstr>Haiti Next Steps </vt:lpstr>
      <vt:lpstr>Nicaragua Next Steps</vt:lpstr>
      <vt:lpstr>Paraguay Next Steps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and Modality</dc:title>
  <dc:creator>Alexander ORIORDAN</dc:creator>
  <cp:keywords>alexanderoriordan@gmail.com</cp:keywords>
  <cp:lastModifiedBy>hahlere</cp:lastModifiedBy>
  <cp:revision>103</cp:revision>
  <dcterms:created xsi:type="dcterms:W3CDTF">2012-08-13T11:30:33Z</dcterms:created>
  <dcterms:modified xsi:type="dcterms:W3CDTF">2014-01-23T13:58:50Z</dcterms:modified>
</cp:coreProperties>
</file>