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handoutMasterIdLst>
    <p:handoutMasterId r:id="rId13"/>
  </p:handoutMasterIdLst>
  <p:sldIdLst>
    <p:sldId id="256" r:id="rId2"/>
    <p:sldId id="260" r:id="rId3"/>
    <p:sldId id="261" r:id="rId4"/>
    <p:sldId id="266" r:id="rId5"/>
    <p:sldId id="262" r:id="rId6"/>
    <p:sldId id="270" r:id="rId7"/>
    <p:sldId id="272" r:id="rId8"/>
    <p:sldId id="263" r:id="rId9"/>
    <p:sldId id="264" r:id="rId10"/>
    <p:sldId id="274" r:id="rId11"/>
  </p:sldIdLst>
  <p:sldSz cx="9144000" cy="6858000" type="screen4x3"/>
  <p:notesSz cx="6797675" cy="9926638"/>
  <p:defaultTextStyle>
    <a:defPPr>
      <a:defRPr lang="en-GB"/>
    </a:defPPr>
    <a:lvl1pPr algn="l" rtl="0" fontAlgn="base">
      <a:spcBef>
        <a:spcPct val="0"/>
      </a:spcBef>
      <a:spcAft>
        <a:spcPct val="0"/>
      </a:spcAft>
      <a:defRPr sz="1200" kern="1200">
        <a:solidFill>
          <a:srgbClr val="0F5494"/>
        </a:solidFill>
        <a:latin typeface="Verdana" pitchFamily="34" charset="0"/>
        <a:ea typeface="+mn-ea"/>
        <a:cs typeface="+mn-cs"/>
      </a:defRPr>
    </a:lvl1pPr>
    <a:lvl2pPr marL="457200" algn="l" rtl="0" fontAlgn="base">
      <a:spcBef>
        <a:spcPct val="0"/>
      </a:spcBef>
      <a:spcAft>
        <a:spcPct val="0"/>
      </a:spcAft>
      <a:defRPr sz="1200" kern="1200">
        <a:solidFill>
          <a:srgbClr val="0F5494"/>
        </a:solidFill>
        <a:latin typeface="Verdana" pitchFamily="34" charset="0"/>
        <a:ea typeface="+mn-ea"/>
        <a:cs typeface="+mn-cs"/>
      </a:defRPr>
    </a:lvl2pPr>
    <a:lvl3pPr marL="914400" algn="l" rtl="0" fontAlgn="base">
      <a:spcBef>
        <a:spcPct val="0"/>
      </a:spcBef>
      <a:spcAft>
        <a:spcPct val="0"/>
      </a:spcAft>
      <a:defRPr sz="1200" kern="1200">
        <a:solidFill>
          <a:srgbClr val="0F5494"/>
        </a:solidFill>
        <a:latin typeface="Verdana" pitchFamily="34" charset="0"/>
        <a:ea typeface="+mn-ea"/>
        <a:cs typeface="+mn-cs"/>
      </a:defRPr>
    </a:lvl3pPr>
    <a:lvl4pPr marL="1371600" algn="l" rtl="0" fontAlgn="base">
      <a:spcBef>
        <a:spcPct val="0"/>
      </a:spcBef>
      <a:spcAft>
        <a:spcPct val="0"/>
      </a:spcAft>
      <a:defRPr sz="1200" kern="1200">
        <a:solidFill>
          <a:srgbClr val="0F5494"/>
        </a:solidFill>
        <a:latin typeface="Verdana" pitchFamily="34" charset="0"/>
        <a:ea typeface="+mn-ea"/>
        <a:cs typeface="+mn-cs"/>
      </a:defRPr>
    </a:lvl4pPr>
    <a:lvl5pPr marL="1828800" algn="l" rtl="0" fontAlgn="base">
      <a:spcBef>
        <a:spcPct val="0"/>
      </a:spcBef>
      <a:spcAft>
        <a:spcPct val="0"/>
      </a:spcAft>
      <a:defRPr sz="1200" kern="1200">
        <a:solidFill>
          <a:srgbClr val="0F5494"/>
        </a:solidFill>
        <a:latin typeface="Verdana" pitchFamily="34" charset="0"/>
        <a:ea typeface="+mn-ea"/>
        <a:cs typeface="+mn-cs"/>
      </a:defRPr>
    </a:lvl5pPr>
    <a:lvl6pPr marL="2286000" algn="l" defTabSz="914400" rtl="0" eaLnBrk="1" latinLnBrk="0" hangingPunct="1">
      <a:defRPr sz="1200" kern="1200">
        <a:solidFill>
          <a:srgbClr val="0F5494"/>
        </a:solidFill>
        <a:latin typeface="Verdana" pitchFamily="34" charset="0"/>
        <a:ea typeface="+mn-ea"/>
        <a:cs typeface="+mn-cs"/>
      </a:defRPr>
    </a:lvl6pPr>
    <a:lvl7pPr marL="2743200" algn="l" defTabSz="914400" rtl="0" eaLnBrk="1" latinLnBrk="0" hangingPunct="1">
      <a:defRPr sz="1200" kern="1200">
        <a:solidFill>
          <a:srgbClr val="0F5494"/>
        </a:solidFill>
        <a:latin typeface="Verdana" pitchFamily="34" charset="0"/>
        <a:ea typeface="+mn-ea"/>
        <a:cs typeface="+mn-cs"/>
      </a:defRPr>
    </a:lvl7pPr>
    <a:lvl8pPr marL="3200400" algn="l" defTabSz="914400" rtl="0" eaLnBrk="1" latinLnBrk="0" hangingPunct="1">
      <a:defRPr sz="1200" kern="1200">
        <a:solidFill>
          <a:srgbClr val="0F5494"/>
        </a:solidFill>
        <a:latin typeface="Verdana" pitchFamily="34" charset="0"/>
        <a:ea typeface="+mn-ea"/>
        <a:cs typeface="+mn-cs"/>
      </a:defRPr>
    </a:lvl8pPr>
    <a:lvl9pPr marL="3657600" algn="l" defTabSz="914400" rtl="0" eaLnBrk="1" latinLnBrk="0" hangingPunct="1">
      <a:defRPr sz="1200" kern="1200">
        <a:solidFill>
          <a:srgbClr val="0F5494"/>
        </a:solidFill>
        <a:latin typeface="Verdana"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6">
          <p15:clr>
            <a:srgbClr val="A4A3A4"/>
          </p15:clr>
        </p15:guide>
        <p15:guide id="2" pos="214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VAGLIANO Eleonora (DEVCO)" initials="AE(" lastIdx="6"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166CF"/>
    <a:srgbClr val="3E6FD2"/>
    <a:srgbClr val="2D5EC1"/>
    <a:srgbClr val="BDDEFF"/>
    <a:srgbClr val="99CCFF"/>
    <a:srgbClr val="808080"/>
    <a:srgbClr val="FFD624"/>
    <a:srgbClr val="BF4B3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69" autoAdjust="0"/>
    <p:restoredTop sz="66667" autoAdjust="0"/>
  </p:normalViewPr>
  <p:slideViewPr>
    <p:cSldViewPr>
      <p:cViewPr varScale="1">
        <p:scale>
          <a:sx n="54" d="100"/>
          <a:sy n="54" d="100"/>
        </p:scale>
        <p:origin x="1860" y="72"/>
      </p:cViewPr>
      <p:guideLst>
        <p:guide orient="horz" pos="2160"/>
        <p:guide pos="2880"/>
      </p:guideLst>
    </p:cSldViewPr>
  </p:slideViewPr>
  <p:outlineViewPr>
    <p:cViewPr>
      <p:scale>
        <a:sx n="33" d="100"/>
        <a:sy n="33" d="100"/>
      </p:scale>
      <p:origin x="0" y="5322"/>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4" d="100"/>
          <a:sy n="84" d="100"/>
        </p:scale>
        <p:origin x="-918" y="-84"/>
      </p:cViewPr>
      <p:guideLst>
        <p:guide orient="horz" pos="3126"/>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hdr" sz="quarter"/>
          </p:nvPr>
        </p:nvSpPr>
        <p:spPr bwMode="auto">
          <a:xfrm>
            <a:off x="0"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a:solidFill>
                  <a:schemeClr val="tx1"/>
                </a:solidFill>
                <a:latin typeface="Arial" charset="0"/>
              </a:defRPr>
            </a:lvl1pPr>
          </a:lstStyle>
          <a:p>
            <a:endParaRPr lang="en-GB"/>
          </a:p>
        </p:txBody>
      </p:sp>
      <p:sp>
        <p:nvSpPr>
          <p:cNvPr id="37891" name="Rectangle 3"/>
          <p:cNvSpPr>
            <a:spLocks noGrp="1" noChangeArrowheads="1"/>
          </p:cNvSpPr>
          <p:nvPr>
            <p:ph type="dt" sz="quarter" idx="1"/>
          </p:nvPr>
        </p:nvSpPr>
        <p:spPr bwMode="auto">
          <a:xfrm>
            <a:off x="3849688"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a:solidFill>
                  <a:schemeClr val="tx1"/>
                </a:solidFill>
                <a:latin typeface="Arial" charset="0"/>
              </a:defRPr>
            </a:lvl1pPr>
          </a:lstStyle>
          <a:p>
            <a:endParaRPr lang="en-GB"/>
          </a:p>
        </p:txBody>
      </p:sp>
      <p:sp>
        <p:nvSpPr>
          <p:cNvPr id="37892" name="Rectangle 4"/>
          <p:cNvSpPr>
            <a:spLocks noGrp="1" noChangeArrowheads="1"/>
          </p:cNvSpPr>
          <p:nvPr>
            <p:ph type="ftr" sz="quarter" idx="2"/>
          </p:nvPr>
        </p:nvSpPr>
        <p:spPr bwMode="auto">
          <a:xfrm>
            <a:off x="0" y="9428163"/>
            <a:ext cx="2946400"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a:solidFill>
                  <a:schemeClr val="tx1"/>
                </a:solidFill>
                <a:latin typeface="Arial" charset="0"/>
              </a:defRPr>
            </a:lvl1pPr>
          </a:lstStyle>
          <a:p>
            <a:endParaRPr lang="en-GB"/>
          </a:p>
        </p:txBody>
      </p:sp>
      <p:sp>
        <p:nvSpPr>
          <p:cNvPr id="37893" name="Rectangle 5"/>
          <p:cNvSpPr>
            <a:spLocks noGrp="1" noChangeArrowheads="1"/>
          </p:cNvSpPr>
          <p:nvPr>
            <p:ph type="sldNum" sz="quarter" idx="3"/>
          </p:nvPr>
        </p:nvSpPr>
        <p:spPr bwMode="auto">
          <a:xfrm>
            <a:off x="3849688" y="9428163"/>
            <a:ext cx="2946400"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a:solidFill>
                  <a:schemeClr val="tx1"/>
                </a:solidFill>
                <a:latin typeface="Arial" charset="0"/>
              </a:defRPr>
            </a:lvl1pPr>
          </a:lstStyle>
          <a:p>
            <a:fld id="{27D52C5C-AD58-476C-8B26-E2776326A4A5}" type="slidenum">
              <a:rPr lang="en-GB"/>
              <a:pPr/>
              <a:t>‹#›</a:t>
            </a:fld>
            <a:endParaRPr lang="en-GB"/>
          </a:p>
        </p:txBody>
      </p:sp>
    </p:spTree>
    <p:extLst>
      <p:ext uri="{BB962C8B-B14F-4D97-AF65-F5344CB8AC3E}">
        <p14:creationId xmlns:p14="http://schemas.microsoft.com/office/powerpoint/2010/main" val="20723425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a:solidFill>
                  <a:schemeClr val="tx1"/>
                </a:solidFill>
                <a:latin typeface="Arial" charset="0"/>
              </a:defRPr>
            </a:lvl1pPr>
          </a:lstStyle>
          <a:p>
            <a:endParaRPr lang="en-GB"/>
          </a:p>
        </p:txBody>
      </p:sp>
      <p:sp>
        <p:nvSpPr>
          <p:cNvPr id="36867" name="Rectangle 3"/>
          <p:cNvSpPr>
            <a:spLocks noGrp="1" noChangeArrowheads="1"/>
          </p:cNvSpPr>
          <p:nvPr>
            <p:ph type="dt" idx="1"/>
          </p:nvPr>
        </p:nvSpPr>
        <p:spPr bwMode="auto">
          <a:xfrm>
            <a:off x="3849688"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a:solidFill>
                  <a:schemeClr val="tx1"/>
                </a:solidFill>
                <a:latin typeface="Arial" charset="0"/>
              </a:defRPr>
            </a:lvl1pPr>
          </a:lstStyle>
          <a:p>
            <a:endParaRPr lang="en-GB"/>
          </a:p>
        </p:txBody>
      </p:sp>
      <p:sp>
        <p:nvSpPr>
          <p:cNvPr id="36868" name="Rectangle 4"/>
          <p:cNvSpPr>
            <a:spLocks noGrp="1" noRot="1" noChangeAspect="1" noChangeArrowheads="1" noTextEdit="1"/>
          </p:cNvSpPr>
          <p:nvPr>
            <p:ph type="sldImg" idx="2"/>
          </p:nvPr>
        </p:nvSpPr>
        <p:spPr bwMode="auto">
          <a:xfrm>
            <a:off x="917575" y="744538"/>
            <a:ext cx="4964113" cy="3722687"/>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6869" name="Rectangle 5"/>
          <p:cNvSpPr>
            <a:spLocks noGrp="1" noChangeArrowheads="1"/>
          </p:cNvSpPr>
          <p:nvPr>
            <p:ph type="body" sz="quarter" idx="3"/>
          </p:nvPr>
        </p:nvSpPr>
        <p:spPr bwMode="auto">
          <a:xfrm>
            <a:off x="679450" y="4714875"/>
            <a:ext cx="5438775" cy="4467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36870" name="Rectangle 6"/>
          <p:cNvSpPr>
            <a:spLocks noGrp="1" noChangeArrowheads="1"/>
          </p:cNvSpPr>
          <p:nvPr>
            <p:ph type="ftr" sz="quarter" idx="4"/>
          </p:nvPr>
        </p:nvSpPr>
        <p:spPr bwMode="auto">
          <a:xfrm>
            <a:off x="0" y="9428163"/>
            <a:ext cx="2946400"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a:solidFill>
                  <a:schemeClr val="tx1"/>
                </a:solidFill>
                <a:latin typeface="Arial" charset="0"/>
              </a:defRPr>
            </a:lvl1pPr>
          </a:lstStyle>
          <a:p>
            <a:endParaRPr lang="en-GB"/>
          </a:p>
        </p:txBody>
      </p:sp>
      <p:sp>
        <p:nvSpPr>
          <p:cNvPr id="36871" name="Rectangle 7"/>
          <p:cNvSpPr>
            <a:spLocks noGrp="1" noChangeArrowheads="1"/>
          </p:cNvSpPr>
          <p:nvPr>
            <p:ph type="sldNum" sz="quarter" idx="5"/>
          </p:nvPr>
        </p:nvSpPr>
        <p:spPr bwMode="auto">
          <a:xfrm>
            <a:off x="3849688" y="9428163"/>
            <a:ext cx="2946400"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a:solidFill>
                  <a:schemeClr val="tx1"/>
                </a:solidFill>
                <a:latin typeface="Arial" charset="0"/>
              </a:defRPr>
            </a:lvl1pPr>
          </a:lstStyle>
          <a:p>
            <a:fld id="{F5AF7FD0-3DC8-4972-86F2-278B28094C6E}" type="slidenum">
              <a:rPr lang="en-GB"/>
              <a:pPr/>
              <a:t>‹#›</a:t>
            </a:fld>
            <a:endParaRPr lang="en-GB"/>
          </a:p>
        </p:txBody>
      </p:sp>
    </p:spTree>
    <p:extLst>
      <p:ext uri="{BB962C8B-B14F-4D97-AF65-F5344CB8AC3E}">
        <p14:creationId xmlns:p14="http://schemas.microsoft.com/office/powerpoint/2010/main" val="3494333122"/>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itchFamily="34" charset="0"/>
              <a:buNone/>
            </a:pPr>
            <a:r>
              <a:rPr lang="en-US" dirty="0" smtClean="0"/>
              <a:t>Key Messages:</a:t>
            </a:r>
          </a:p>
          <a:p>
            <a:pPr marL="0" indent="0">
              <a:buFont typeface="Arial" pitchFamily="34" charset="0"/>
              <a:buNone/>
            </a:pPr>
            <a:r>
              <a:rPr lang="en-US" dirty="0" smtClean="0"/>
              <a:t>This is gaining traction in other countries,</a:t>
            </a:r>
          </a:p>
          <a:p>
            <a:pPr marL="0" indent="0">
              <a:buFont typeface="Arial" pitchFamily="34" charset="0"/>
              <a:buNone/>
            </a:pPr>
            <a:r>
              <a:rPr lang="en-US" dirty="0" smtClean="0"/>
              <a:t>There are always</a:t>
            </a:r>
            <a:r>
              <a:rPr lang="en-US" baseline="0" dirty="0" smtClean="0"/>
              <a:t> solutions</a:t>
            </a:r>
            <a:endParaRPr lang="en-GB" dirty="0"/>
          </a:p>
        </p:txBody>
      </p:sp>
      <p:sp>
        <p:nvSpPr>
          <p:cNvPr id="4" name="Slide Number Placeholder 3"/>
          <p:cNvSpPr>
            <a:spLocks noGrp="1"/>
          </p:cNvSpPr>
          <p:nvPr>
            <p:ph type="sldNum" sz="quarter" idx="10"/>
          </p:nvPr>
        </p:nvSpPr>
        <p:spPr/>
        <p:txBody>
          <a:bodyPr/>
          <a:lstStyle/>
          <a:p>
            <a:fld id="{F5AF7FD0-3DC8-4972-86F2-278B28094C6E}" type="slidenum">
              <a:rPr lang="en-GB" smtClean="0"/>
              <a:pPr/>
              <a:t>1</a:t>
            </a:fld>
            <a:endParaRPr lang="en-GB" dirty="0"/>
          </a:p>
        </p:txBody>
      </p:sp>
    </p:spTree>
    <p:extLst>
      <p:ext uri="{BB962C8B-B14F-4D97-AF65-F5344CB8AC3E}">
        <p14:creationId xmlns:p14="http://schemas.microsoft.com/office/powerpoint/2010/main" val="179162851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 what can we conclude from the field</a:t>
            </a:r>
            <a:r>
              <a:rPr lang="en-US" baseline="0" dirty="0" smtClean="0"/>
              <a:t> and how can we best move forward? In my opinion we need to get beyond the question do we want to do JP or is it supported and RATHER ask simply who are we going to work with on this and go ahead. The EC effectively belongs to the MS and ass JP is now endorsed at council level really we should be in a position that so long as there is as little as one MS that wants to go ahead we should expect the EUD’s to facilitate this.</a:t>
            </a:r>
          </a:p>
          <a:p>
            <a:endParaRPr lang="en-US" baseline="0" dirty="0" smtClean="0"/>
          </a:p>
          <a:p>
            <a:r>
              <a:rPr lang="en-US" baseline="0" dirty="0" smtClean="0"/>
              <a:t>That being said, aside from the resistance to do something new we need to </a:t>
            </a:r>
            <a:r>
              <a:rPr lang="en-US" baseline="0" dirty="0" err="1" smtClean="0"/>
              <a:t>recognise</a:t>
            </a:r>
            <a:r>
              <a:rPr lang="en-US" baseline="0" dirty="0" smtClean="0"/>
              <a:t> that there is a lot of hard and good work being done in the field – JP quite reasonable becomes of secondary importance when more important issues come up – for this reason I am proposing we should all actively monitor our colleagues at country level to ensure that they make steady progress on their commitments towards JP.</a:t>
            </a:r>
          </a:p>
          <a:p>
            <a:endParaRPr lang="en-US" baseline="0" dirty="0" smtClean="0"/>
          </a:p>
          <a:p>
            <a:pPr marL="0" marR="0" indent="0" algn="l" defTabSz="914400" rtl="0" eaLnBrk="1" fontAlgn="base" latinLnBrk="0" hangingPunct="1">
              <a:lnSpc>
                <a:spcPct val="100000"/>
              </a:lnSpc>
              <a:spcBef>
                <a:spcPct val="30000"/>
              </a:spcBef>
              <a:spcAft>
                <a:spcPct val="0"/>
              </a:spcAft>
              <a:buClrTx/>
              <a:buSzTx/>
              <a:buFontTx/>
              <a:buNone/>
              <a:tabLst/>
              <a:defRPr/>
            </a:pPr>
            <a:r>
              <a:rPr lang="en-US" baseline="0" dirty="0" smtClean="0"/>
              <a:t>At the same time it is essential to keep in mind that different </a:t>
            </a:r>
            <a:r>
              <a:rPr lang="en-US" baseline="0" dirty="0" err="1" smtClean="0"/>
              <a:t>HoCs</a:t>
            </a:r>
            <a:r>
              <a:rPr lang="en-US" baseline="0" dirty="0" smtClean="0"/>
              <a:t> have different levels of autonomy from their HQ so in designing a JP allow time for </a:t>
            </a:r>
            <a:r>
              <a:rPr lang="en-US" baseline="0" dirty="0" err="1" smtClean="0"/>
              <a:t>HoCs</a:t>
            </a:r>
            <a:r>
              <a:rPr lang="en-US" baseline="0" dirty="0" smtClean="0"/>
              <a:t> to coordinate and get approvals from their respective HQ.</a:t>
            </a:r>
          </a:p>
          <a:p>
            <a:endParaRPr lang="en-US" baseline="0" dirty="0" smtClean="0"/>
          </a:p>
          <a:p>
            <a:r>
              <a:rPr lang="en-US" baseline="0" dirty="0" smtClean="0"/>
              <a:t>Equally important is to </a:t>
            </a:r>
            <a:r>
              <a:rPr lang="en-US" baseline="0" dirty="0" err="1" smtClean="0"/>
              <a:t>recognise</a:t>
            </a:r>
            <a:r>
              <a:rPr lang="en-US" baseline="0" dirty="0" smtClean="0"/>
              <a:t> that those colleagues that have done good work need to be </a:t>
            </a:r>
            <a:r>
              <a:rPr lang="en-US" baseline="0" dirty="0" err="1" smtClean="0"/>
              <a:t>recognised</a:t>
            </a:r>
            <a:r>
              <a:rPr lang="en-US" baseline="0" dirty="0" smtClean="0"/>
              <a:t> and we need to start sharing lessons on how to convert joint programming into real implementation – as the examples are few colleagues in the field want better information on how to move ahead and make joint implementation a reality. </a:t>
            </a:r>
          </a:p>
          <a:p>
            <a:endParaRPr lang="en-US" baseline="0" dirty="0" smtClean="0"/>
          </a:p>
          <a:p>
            <a:r>
              <a:rPr lang="en-US" baseline="0" dirty="0" smtClean="0"/>
              <a:t>Finally, I think we need to do a bit  more work in house and ensure that our various colleagues are speaking the same language – here JP would significantly benefit from Heads of Unit communicating to their staff regularly that they want to see progress on JP.</a:t>
            </a:r>
          </a:p>
          <a:p>
            <a:endParaRPr lang="en-US" baseline="0" dirty="0" smtClean="0"/>
          </a:p>
          <a:p>
            <a:r>
              <a:rPr lang="en-US" baseline="0" dirty="0" smtClean="0"/>
              <a:t>Thanks </a:t>
            </a:r>
            <a:endParaRPr lang="en-GB" dirty="0"/>
          </a:p>
        </p:txBody>
      </p:sp>
      <p:sp>
        <p:nvSpPr>
          <p:cNvPr id="4" name="Slide Number Placeholder 3"/>
          <p:cNvSpPr>
            <a:spLocks noGrp="1"/>
          </p:cNvSpPr>
          <p:nvPr>
            <p:ph type="sldNum" sz="quarter" idx="10"/>
          </p:nvPr>
        </p:nvSpPr>
        <p:spPr/>
        <p:txBody>
          <a:bodyPr/>
          <a:lstStyle/>
          <a:p>
            <a:fld id="{F5AF7FD0-3DC8-4972-86F2-278B28094C6E}" type="slidenum">
              <a:rPr lang="en-GB" smtClean="0"/>
              <a:pPr/>
              <a:t>10</a:t>
            </a:fld>
            <a:endParaRPr lang="en-GB"/>
          </a:p>
        </p:txBody>
      </p:sp>
    </p:spTree>
    <p:extLst>
      <p:ext uri="{BB962C8B-B14F-4D97-AF65-F5344CB8AC3E}">
        <p14:creationId xmlns:p14="http://schemas.microsoft.com/office/powerpoint/2010/main" val="18328108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itchFamily="34" charset="0"/>
              <a:buNone/>
            </a:pPr>
            <a:r>
              <a:rPr lang="en-US" dirty="0" smtClean="0"/>
              <a:t>While</a:t>
            </a:r>
            <a:r>
              <a:rPr lang="en-US" baseline="0" dirty="0" smtClean="0"/>
              <a:t> EU joint programming is still seen as a new concept we are already seeing recognition that there are benefits. In Ethiopia, for example, </a:t>
            </a:r>
            <a:r>
              <a:rPr lang="en-US" baseline="0" dirty="0" smtClean="0"/>
              <a:t>one MS </a:t>
            </a:r>
            <a:r>
              <a:rPr lang="en-US" baseline="0" dirty="0" smtClean="0"/>
              <a:t>replaced its country strategy with a one page note </a:t>
            </a:r>
            <a:r>
              <a:rPr lang="en-US" baseline="0" dirty="0" err="1" smtClean="0"/>
              <a:t>verbale</a:t>
            </a:r>
            <a:r>
              <a:rPr lang="en-US" baseline="0" dirty="0" smtClean="0"/>
              <a:t> that simply listed commitments by sector and </a:t>
            </a:r>
            <a:r>
              <a:rPr lang="en-US" baseline="0" dirty="0" err="1" smtClean="0"/>
              <a:t>refered</a:t>
            </a:r>
            <a:r>
              <a:rPr lang="en-US" baseline="0" dirty="0" smtClean="0"/>
              <a:t> to the </a:t>
            </a:r>
            <a:r>
              <a:rPr lang="en-US" i="1" baseline="0" dirty="0" smtClean="0"/>
              <a:t>EU Joint Country Strategy for Ethiopia</a:t>
            </a:r>
            <a:r>
              <a:rPr lang="en-US" baseline="0" dirty="0" smtClean="0"/>
              <a:t>. When the Ministry of Finance and Economic Development was asked their opinion on this change, the official questioned was pleased: he pointed out that in Ethiopia all donor strategies have to be approved at a senior level so to get approval of a country strategy paper and then again get approval of the strategy incorporated in project financing agreements duplicated his workload. By having a common EU strategy, the government official was pleased to note a reduction in transaction costs.</a:t>
            </a:r>
          </a:p>
          <a:p>
            <a:pPr marL="0" indent="0">
              <a:buFont typeface="Arial" pitchFamily="34" charset="0"/>
              <a:buNone/>
            </a:pPr>
            <a:endParaRPr lang="en-US" baseline="0" dirty="0" smtClean="0"/>
          </a:p>
          <a:p>
            <a:pPr marL="0" indent="0">
              <a:buFont typeface="Arial" pitchFamily="34" charset="0"/>
              <a:buNone/>
            </a:pPr>
            <a:r>
              <a:rPr lang="en-US" baseline="0" dirty="0" smtClean="0"/>
              <a:t>In Tanzania, the Ministry of Finance, saw EU joint programming as potentially improving effectiveness too – the officials in the NAO office welcomed the idea of EU joint programming because it is a basis to better integrate their work with their colleagues sitting on bilateral desks: as it stands senior management has expressed its concerns that the different government officials on the different donor desks appear to work on different strategies and not in coordination with each other causing duplication and confusion as well as making it more difficult for government to manage their donor relations.</a:t>
            </a:r>
            <a:endParaRPr lang="en-GB" dirty="0"/>
          </a:p>
        </p:txBody>
      </p:sp>
      <p:sp>
        <p:nvSpPr>
          <p:cNvPr id="4" name="Slide Number Placeholder 3"/>
          <p:cNvSpPr>
            <a:spLocks noGrp="1"/>
          </p:cNvSpPr>
          <p:nvPr>
            <p:ph type="sldNum" sz="quarter" idx="10"/>
          </p:nvPr>
        </p:nvSpPr>
        <p:spPr/>
        <p:txBody>
          <a:bodyPr/>
          <a:lstStyle/>
          <a:p>
            <a:fld id="{F5AF7FD0-3DC8-4972-86F2-278B28094C6E}" type="slidenum">
              <a:rPr lang="en-GB" smtClean="0"/>
              <a:pPr/>
              <a:t>2</a:t>
            </a:fld>
            <a:endParaRPr lang="en-GB" dirty="0"/>
          </a:p>
        </p:txBody>
      </p:sp>
    </p:spTree>
    <p:extLst>
      <p:ext uri="{BB962C8B-B14F-4D97-AF65-F5344CB8AC3E}">
        <p14:creationId xmlns:p14="http://schemas.microsoft.com/office/powerpoint/2010/main" val="12681944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itchFamily="34" charset="0"/>
              <a:buNone/>
            </a:pPr>
            <a:r>
              <a:rPr lang="en-US" dirty="0" smtClean="0"/>
              <a:t>While we are starting to see good</a:t>
            </a:r>
            <a:r>
              <a:rPr lang="en-US" baseline="0" dirty="0" smtClean="0"/>
              <a:t> experiences emerging in the field, we have a long way to go to ensure a common understanding of what we are trying to achieve. Many colleagues still think about joint programming as joint implementation or pooled funds. On the other hand, colleagues often see joint programming as parallel to our own programming processes. The problem is that many of our colleagues have not fully </a:t>
            </a:r>
            <a:r>
              <a:rPr lang="en-US" baseline="0" dirty="0" err="1" smtClean="0"/>
              <a:t>internalised</a:t>
            </a:r>
            <a:r>
              <a:rPr lang="en-US" baseline="0" dirty="0" smtClean="0"/>
              <a:t> that this is not on top of existing programming processes but an expansion of it and this is core to the existing project cycle.</a:t>
            </a:r>
          </a:p>
          <a:p>
            <a:pPr marL="0" indent="0">
              <a:buFont typeface="Arial" pitchFamily="34" charset="0"/>
              <a:buNone/>
            </a:pPr>
            <a:endParaRPr lang="en-US" baseline="0" dirty="0" smtClean="0"/>
          </a:p>
          <a:p>
            <a:pPr marL="0" indent="0">
              <a:buFont typeface="Arial" pitchFamily="34" charset="0"/>
              <a:buNone/>
            </a:pPr>
            <a:r>
              <a:rPr lang="en-US" baseline="0" dirty="0" smtClean="0"/>
              <a:t>Other misunderstandings include the perception that:</a:t>
            </a:r>
          </a:p>
          <a:p>
            <a:pPr marL="228600" indent="-228600">
              <a:buFont typeface="Arial" pitchFamily="34" charset="0"/>
              <a:buAutoNum type="arabicPeriod"/>
            </a:pPr>
            <a:r>
              <a:rPr lang="en-US" baseline="0" dirty="0" smtClean="0"/>
              <a:t>EU Joint Programming is not supported by HQ,</a:t>
            </a:r>
          </a:p>
          <a:p>
            <a:pPr marL="228600" indent="-228600">
              <a:buFont typeface="Arial" pitchFamily="34" charset="0"/>
              <a:buAutoNum type="arabicPeriod"/>
            </a:pPr>
            <a:r>
              <a:rPr lang="en-US" baseline="0" dirty="0" smtClean="0"/>
              <a:t>It is not necessary if there is good coordination with other donors,</a:t>
            </a:r>
          </a:p>
          <a:p>
            <a:pPr marL="228600" indent="-228600">
              <a:buFont typeface="Arial" pitchFamily="34" charset="0"/>
              <a:buAutoNum type="arabicPeriod"/>
            </a:pPr>
            <a:r>
              <a:rPr lang="en-US" baseline="0" dirty="0" smtClean="0"/>
              <a:t>It is purely administrative and does not mean we should work closer together,</a:t>
            </a:r>
          </a:p>
          <a:p>
            <a:pPr marL="228600" indent="-228600">
              <a:buFont typeface="Arial" pitchFamily="34" charset="0"/>
              <a:buAutoNum type="arabicPeriod"/>
            </a:pPr>
            <a:r>
              <a:rPr lang="en-US" baseline="0" dirty="0" smtClean="0"/>
              <a:t>The specific country case supports the idea that this is a ‘special case’ in which EU Joint Programming will not work. </a:t>
            </a:r>
            <a:endParaRPr lang="en-GB" dirty="0"/>
          </a:p>
        </p:txBody>
      </p:sp>
      <p:sp>
        <p:nvSpPr>
          <p:cNvPr id="4" name="Slide Number Placeholder 3"/>
          <p:cNvSpPr>
            <a:spLocks noGrp="1"/>
          </p:cNvSpPr>
          <p:nvPr>
            <p:ph type="sldNum" sz="quarter" idx="10"/>
          </p:nvPr>
        </p:nvSpPr>
        <p:spPr/>
        <p:txBody>
          <a:bodyPr/>
          <a:lstStyle/>
          <a:p>
            <a:fld id="{F5AF7FD0-3DC8-4972-86F2-278B28094C6E}" type="slidenum">
              <a:rPr lang="en-GB" smtClean="0"/>
              <a:pPr/>
              <a:t>3</a:t>
            </a:fld>
            <a:endParaRPr lang="en-GB" dirty="0"/>
          </a:p>
        </p:txBody>
      </p:sp>
    </p:spTree>
    <p:extLst>
      <p:ext uri="{BB962C8B-B14F-4D97-AF65-F5344CB8AC3E}">
        <p14:creationId xmlns:p14="http://schemas.microsoft.com/office/powerpoint/2010/main" val="12681944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What does joint programming</a:t>
            </a:r>
            <a:r>
              <a:rPr lang="en-US" baseline="0" dirty="0" smtClean="0"/>
              <a:t> look like? Typically joint programming involves joint analysis, division of </a:t>
            </a:r>
            <a:r>
              <a:rPr lang="en-US" baseline="0" dirty="0" err="1" smtClean="0"/>
              <a:t>labour</a:t>
            </a:r>
            <a:r>
              <a:rPr lang="en-US" baseline="0" dirty="0" smtClean="0"/>
              <a:t> and an indicative financial allocation by sector and aligned to the partner government’s national development plan. There is no standard format. This allows EU joint </a:t>
            </a:r>
            <a:r>
              <a:rPr lang="en-US" baseline="0" dirty="0" err="1" smtClean="0"/>
              <a:t>programmes</a:t>
            </a:r>
            <a:r>
              <a:rPr lang="en-US" baseline="0" dirty="0" smtClean="0"/>
              <a:t> to be designed in a way that reflect different circumstances at country level: for example in Ethiopia the programming includes commitments to joint implementation, data collection and analysis and moving towards joint results frameworks. South Sudan on the other hand includes a strong emphasis on linking recovery and rehabilitation to development alongside security and stability concerns.</a:t>
            </a:r>
          </a:p>
          <a:p>
            <a:endParaRPr lang="en-US" baseline="0" dirty="0" smtClean="0"/>
          </a:p>
          <a:p>
            <a:r>
              <a:rPr lang="en-US" baseline="0" dirty="0" smtClean="0"/>
              <a:t>In all cases, however, the JP is an opportunity to: 1. Better communicate how the EU is meeting its AE commitments, 2. Improve joint implementation and visibility, 3. Address fears that lower levels of funding in comparison to other donors can be mitigated by working better together and 4. It recognizes the need for programming to respond and </a:t>
            </a:r>
            <a:r>
              <a:rPr lang="en-US" baseline="0" dirty="0" err="1" smtClean="0"/>
              <a:t>synchronise</a:t>
            </a:r>
            <a:r>
              <a:rPr lang="en-US" baseline="0" dirty="0" smtClean="0"/>
              <a:t> to government’s own plan and timetable (even if implementation and funding will happen at different points).</a:t>
            </a:r>
            <a:endParaRPr lang="en-GB" dirty="0"/>
          </a:p>
        </p:txBody>
      </p:sp>
      <p:sp>
        <p:nvSpPr>
          <p:cNvPr id="4" name="Slide Number Placeholder 3"/>
          <p:cNvSpPr>
            <a:spLocks noGrp="1"/>
          </p:cNvSpPr>
          <p:nvPr>
            <p:ph type="sldNum" sz="quarter" idx="10"/>
          </p:nvPr>
        </p:nvSpPr>
        <p:spPr/>
        <p:txBody>
          <a:bodyPr/>
          <a:lstStyle/>
          <a:p>
            <a:fld id="{F5AF7FD0-3DC8-4972-86F2-278B28094C6E}" type="slidenum">
              <a:rPr lang="en-GB" smtClean="0"/>
              <a:pPr/>
              <a:t>4</a:t>
            </a:fld>
            <a:endParaRPr lang="en-GB"/>
          </a:p>
        </p:txBody>
      </p:sp>
    </p:spTree>
    <p:extLst>
      <p:ext uri="{BB962C8B-B14F-4D97-AF65-F5344CB8AC3E}">
        <p14:creationId xmlns:p14="http://schemas.microsoft.com/office/powerpoint/2010/main" val="10621008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Looking at the examples in Cambodia</a:t>
            </a:r>
            <a:r>
              <a:rPr lang="en-US" baseline="0" dirty="0" smtClean="0"/>
              <a:t> and Myanmar and in common with other countries, EU JP typically starts by </a:t>
            </a:r>
            <a:r>
              <a:rPr lang="en-US" baseline="0" dirty="0" err="1" smtClean="0"/>
              <a:t>analysing</a:t>
            </a:r>
            <a:r>
              <a:rPr lang="en-US" baseline="0" dirty="0" smtClean="0"/>
              <a:t> our respective programming cycles to look for an opportunity to </a:t>
            </a:r>
            <a:r>
              <a:rPr lang="en-US" baseline="0" dirty="0" err="1" smtClean="0"/>
              <a:t>synchronise</a:t>
            </a:r>
            <a:r>
              <a:rPr lang="en-US" baseline="0" dirty="0" smtClean="0"/>
              <a:t> programming (not financing). At the same time we look at the partner country’s development plan and identify when or how best to </a:t>
            </a:r>
            <a:r>
              <a:rPr lang="en-US" baseline="0" dirty="0" err="1" smtClean="0"/>
              <a:t>synchronise</a:t>
            </a:r>
            <a:r>
              <a:rPr lang="en-US" baseline="0" dirty="0" smtClean="0"/>
              <a:t> with the government’s plan. Because </a:t>
            </a:r>
            <a:r>
              <a:rPr lang="en-US" baseline="0" dirty="0" err="1" smtClean="0"/>
              <a:t>synchronising</a:t>
            </a:r>
            <a:r>
              <a:rPr lang="en-US" baseline="0" dirty="0" smtClean="0"/>
              <a:t> with the government’s development plan improves effectiveness, </a:t>
            </a:r>
            <a:r>
              <a:rPr lang="en-US" baseline="0" dirty="0" err="1" smtClean="0"/>
              <a:t>synchronising</a:t>
            </a:r>
            <a:r>
              <a:rPr lang="en-US" baseline="0" dirty="0" smtClean="0"/>
              <a:t> programming with government planning tends to be a good motivation for JP.</a:t>
            </a:r>
          </a:p>
          <a:p>
            <a:endParaRPr lang="en-US" baseline="0" dirty="0" smtClean="0"/>
          </a:p>
          <a:p>
            <a:r>
              <a:rPr lang="en-US" baseline="0" dirty="0" smtClean="0"/>
              <a:t>Then we look at what is already available and in this regard, typically collate commonly accepted or used analysis for example from common EU Heads of Mission policy statements or even from some of the multilateral institutions that may have consulted us in their own analysis. At the same time we identify common priorities at the sector and cross-cutting levels as a basis for the beginning of a JP. Typically we get a lot of traction with </a:t>
            </a:r>
            <a:r>
              <a:rPr lang="en-US" baseline="0" dirty="0" err="1" smtClean="0"/>
              <a:t>emphasising</a:t>
            </a:r>
            <a:r>
              <a:rPr lang="en-US" baseline="0" dirty="0" smtClean="0"/>
              <a:t> our mutual commitments to fundamental rights or environmental considerations. And at the same time there are usually good practices in terms of coordination in the more technical sectors such as health, transport or education.</a:t>
            </a:r>
          </a:p>
          <a:p>
            <a:endParaRPr lang="en-US" baseline="0" dirty="0" smtClean="0"/>
          </a:p>
          <a:p>
            <a:r>
              <a:rPr lang="en-US" baseline="0" dirty="0" smtClean="0"/>
              <a:t>Finally and most importantly we adopt a timetable or roadmap for implementation and design of the JP. In this regard, you will see the example roadmaps circulated.</a:t>
            </a:r>
            <a:endParaRPr lang="en-GB" dirty="0"/>
          </a:p>
        </p:txBody>
      </p:sp>
      <p:sp>
        <p:nvSpPr>
          <p:cNvPr id="4" name="Slide Number Placeholder 3"/>
          <p:cNvSpPr>
            <a:spLocks noGrp="1"/>
          </p:cNvSpPr>
          <p:nvPr>
            <p:ph type="sldNum" sz="quarter" idx="10"/>
          </p:nvPr>
        </p:nvSpPr>
        <p:spPr/>
        <p:txBody>
          <a:bodyPr/>
          <a:lstStyle/>
          <a:p>
            <a:fld id="{F5AF7FD0-3DC8-4972-86F2-278B28094C6E}" type="slidenum">
              <a:rPr lang="en-GB" smtClean="0"/>
              <a:pPr/>
              <a:t>5</a:t>
            </a:fld>
            <a:endParaRPr lang="en-GB"/>
          </a:p>
        </p:txBody>
      </p:sp>
    </p:spTree>
    <p:extLst>
      <p:ext uri="{BB962C8B-B14F-4D97-AF65-F5344CB8AC3E}">
        <p14:creationId xmlns:p14="http://schemas.microsoft.com/office/powerpoint/2010/main" val="31199755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a:t>
            </a:r>
            <a:r>
              <a:rPr lang="en-US" baseline="0" dirty="0" smtClean="0"/>
              <a:t> is a typical example of a table we put together to illustrate when our respective programming cycles occur. A table like this is usually a good starting point for talking about the need for JP and better </a:t>
            </a:r>
            <a:r>
              <a:rPr lang="en-US" baseline="0" dirty="0" err="1" smtClean="0"/>
              <a:t>synchronisation</a:t>
            </a:r>
            <a:r>
              <a:rPr lang="en-US" baseline="0" dirty="0" smtClean="0"/>
              <a:t>.</a:t>
            </a:r>
            <a:endParaRPr lang="en-GB" dirty="0"/>
          </a:p>
        </p:txBody>
      </p:sp>
      <p:sp>
        <p:nvSpPr>
          <p:cNvPr id="4" name="Slide Number Placeholder 3"/>
          <p:cNvSpPr>
            <a:spLocks noGrp="1"/>
          </p:cNvSpPr>
          <p:nvPr>
            <p:ph type="sldNum" sz="quarter" idx="10"/>
          </p:nvPr>
        </p:nvSpPr>
        <p:spPr/>
        <p:txBody>
          <a:bodyPr/>
          <a:lstStyle/>
          <a:p>
            <a:fld id="{F5AF7FD0-3DC8-4972-86F2-278B28094C6E}" type="slidenum">
              <a:rPr lang="en-GB" smtClean="0"/>
              <a:pPr/>
              <a:t>6</a:t>
            </a:fld>
            <a:endParaRPr lang="en-GB"/>
          </a:p>
        </p:txBody>
      </p:sp>
    </p:spTree>
    <p:extLst>
      <p:ext uri="{BB962C8B-B14F-4D97-AF65-F5344CB8AC3E}">
        <p14:creationId xmlns:p14="http://schemas.microsoft.com/office/powerpoint/2010/main" val="31199755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terms of</a:t>
            </a:r>
            <a:r>
              <a:rPr lang="en-US" baseline="0" dirty="0" smtClean="0"/>
              <a:t> implementation we are starting to see three broad categories emerge: 1. those countries where the concept is agreed and work is ongoing – perhaps we can call these advanced countries like Ethiopia or South Sudan. 2. countries where donors are willing and able but analytic, coordination and drafting work needs to be done and finally lie in Bolivia and Cambodia which I will treat as examples next and then (3.) countries where we are make slower progress – perhaps you will let me call them “slow joiners”. On the slides, I list a few features that commonly appear in each of these categories of countries.</a:t>
            </a:r>
            <a:endParaRPr lang="en-GB" dirty="0"/>
          </a:p>
        </p:txBody>
      </p:sp>
      <p:sp>
        <p:nvSpPr>
          <p:cNvPr id="4" name="Slide Number Placeholder 3"/>
          <p:cNvSpPr>
            <a:spLocks noGrp="1"/>
          </p:cNvSpPr>
          <p:nvPr>
            <p:ph type="sldNum" sz="quarter" idx="10"/>
          </p:nvPr>
        </p:nvSpPr>
        <p:spPr/>
        <p:txBody>
          <a:bodyPr/>
          <a:lstStyle/>
          <a:p>
            <a:fld id="{F5AF7FD0-3DC8-4972-86F2-278B28094C6E}" type="slidenum">
              <a:rPr lang="en-GB" smtClean="0"/>
              <a:pPr/>
              <a:t>7</a:t>
            </a:fld>
            <a:endParaRPr lang="en-GB"/>
          </a:p>
        </p:txBody>
      </p:sp>
    </p:spTree>
    <p:extLst>
      <p:ext uri="{BB962C8B-B14F-4D97-AF65-F5344CB8AC3E}">
        <p14:creationId xmlns:p14="http://schemas.microsoft.com/office/powerpoint/2010/main" val="311997558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F5AF7FD0-3DC8-4972-86F2-278B28094C6E}" type="slidenum">
              <a:rPr lang="en-GB" smtClean="0"/>
              <a:pPr/>
              <a:t>8</a:t>
            </a:fld>
            <a:endParaRPr lang="en-GB"/>
          </a:p>
        </p:txBody>
      </p:sp>
    </p:spTree>
    <p:extLst>
      <p:ext uri="{BB962C8B-B14F-4D97-AF65-F5344CB8AC3E}">
        <p14:creationId xmlns:p14="http://schemas.microsoft.com/office/powerpoint/2010/main" val="154046553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F5AF7FD0-3DC8-4972-86F2-278B28094C6E}" type="slidenum">
              <a:rPr lang="en-GB" smtClean="0"/>
              <a:pPr/>
              <a:t>9</a:t>
            </a:fld>
            <a:endParaRPr lang="en-GB"/>
          </a:p>
        </p:txBody>
      </p:sp>
    </p:spTree>
    <p:extLst>
      <p:ext uri="{BB962C8B-B14F-4D97-AF65-F5344CB8AC3E}">
        <p14:creationId xmlns:p14="http://schemas.microsoft.com/office/powerpoint/2010/main" val="48597090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a:spLocks noChangeArrowheads="1"/>
          </p:cNvSpPr>
          <p:nvPr/>
        </p:nvSpPr>
        <p:spPr bwMode="auto">
          <a:xfrm>
            <a:off x="0" y="981075"/>
            <a:ext cx="9180513" cy="5876925"/>
          </a:xfrm>
          <a:prstGeom prst="rect">
            <a:avLst/>
          </a:prstGeom>
          <a:solidFill>
            <a:srgbClr val="0F5494"/>
          </a:solidFill>
          <a:ln w="25400" algn="ctr">
            <a:solidFill>
              <a:srgbClr val="0F5494"/>
            </a:solidFill>
            <a:miter lim="800000"/>
            <a:headEnd/>
            <a:tailEnd/>
          </a:ln>
          <a:effectLst>
            <a:outerShdw dist="23000" dir="5400000" rotWithShape="0">
              <a:srgbClr val="000000">
                <a:alpha val="34999"/>
              </a:srgbClr>
            </a:outerShdw>
          </a:effectLst>
        </p:spPr>
        <p:txBody>
          <a:bodyPr anchor="ctr"/>
          <a:lstStyle/>
          <a:p>
            <a:pPr algn="ctr" defTabSz="457200" fontAlgn="auto">
              <a:spcBef>
                <a:spcPts val="0"/>
              </a:spcBef>
              <a:spcAft>
                <a:spcPts val="0"/>
              </a:spcAft>
              <a:defRPr/>
            </a:pPr>
            <a:endParaRPr lang="en-US" sz="1800">
              <a:solidFill>
                <a:schemeClr val="lt1"/>
              </a:solidFill>
              <a:latin typeface="+mn-lt"/>
            </a:endParaRPr>
          </a:p>
        </p:txBody>
      </p:sp>
      <p:sp>
        <p:nvSpPr>
          <p:cNvPr id="3076" name="Rectangle 4"/>
          <p:cNvSpPr>
            <a:spLocks noGrp="1" noChangeArrowheads="1"/>
          </p:cNvSpPr>
          <p:nvPr>
            <p:ph type="ctrTitle"/>
          </p:nvPr>
        </p:nvSpPr>
        <p:spPr>
          <a:xfrm>
            <a:off x="3995738" y="2565400"/>
            <a:ext cx="5040312" cy="790575"/>
          </a:xfrm>
        </p:spPr>
        <p:txBody>
          <a:bodyPr/>
          <a:lstStyle>
            <a:lvl1pPr marL="3175">
              <a:defRPr sz="7600">
                <a:solidFill>
                  <a:srgbClr val="FFD624"/>
                </a:solidFill>
              </a:defRPr>
            </a:lvl1pPr>
          </a:lstStyle>
          <a:p>
            <a:pPr lvl="0"/>
            <a:r>
              <a:rPr lang="en-US" noProof="0" dirty="0" smtClean="0"/>
              <a:t>Click to edit Master title style</a:t>
            </a:r>
            <a:endParaRPr lang="en-GB" noProof="0" dirty="0" smtClean="0"/>
          </a:p>
        </p:txBody>
      </p:sp>
      <p:sp>
        <p:nvSpPr>
          <p:cNvPr id="3077" name="Rectangle 5"/>
          <p:cNvSpPr>
            <a:spLocks noGrp="1" noChangeArrowheads="1"/>
          </p:cNvSpPr>
          <p:nvPr>
            <p:ph type="subTitle" idx="1"/>
          </p:nvPr>
        </p:nvSpPr>
        <p:spPr>
          <a:xfrm>
            <a:off x="611188" y="3716338"/>
            <a:ext cx="8532812" cy="1728787"/>
          </a:xfrm>
        </p:spPr>
        <p:txBody>
          <a:bodyPr/>
          <a:lstStyle>
            <a:lvl1pPr marL="0" indent="0">
              <a:buFontTx/>
              <a:buNone/>
              <a:defRPr sz="3000" b="1" i="0">
                <a:solidFill>
                  <a:schemeClr val="bg1"/>
                </a:solidFill>
              </a:defRPr>
            </a:lvl1pPr>
          </a:lstStyle>
          <a:p>
            <a:pPr lvl="0"/>
            <a:r>
              <a:rPr lang="en-US" noProof="0" smtClean="0"/>
              <a:t>Click to edit Master subtitle style</a:t>
            </a:r>
            <a:endParaRPr lang="en-GB" noProof="0" smtClean="0"/>
          </a:p>
        </p:txBody>
      </p:sp>
      <p:sp>
        <p:nvSpPr>
          <p:cNvPr id="3078" name="Rectangle 6"/>
          <p:cNvSpPr>
            <a:spLocks noGrp="1" noChangeArrowheads="1"/>
          </p:cNvSpPr>
          <p:nvPr>
            <p:ph type="dt" sz="half" idx="2"/>
          </p:nvPr>
        </p:nvSpPr>
        <p:spPr/>
        <p:txBody>
          <a:bodyPr/>
          <a:lstStyle>
            <a:lvl1pPr>
              <a:defRPr sz="1200" b="1">
                <a:solidFill>
                  <a:schemeClr val="bg1"/>
                </a:solidFill>
                <a:latin typeface="+mn-lt"/>
              </a:defRPr>
            </a:lvl1pPr>
          </a:lstStyle>
          <a:p>
            <a:endParaRPr lang="en-GB"/>
          </a:p>
        </p:txBody>
      </p:sp>
      <p:sp>
        <p:nvSpPr>
          <p:cNvPr id="3079" name="Rectangle 7"/>
          <p:cNvSpPr>
            <a:spLocks noGrp="1" noChangeArrowheads="1"/>
          </p:cNvSpPr>
          <p:nvPr>
            <p:ph type="ftr" sz="quarter" idx="3"/>
          </p:nvPr>
        </p:nvSpPr>
        <p:spPr/>
        <p:txBody>
          <a:bodyPr/>
          <a:lstStyle>
            <a:lvl1pPr>
              <a:defRPr>
                <a:solidFill>
                  <a:schemeClr val="bg1"/>
                </a:solidFill>
                <a:latin typeface="+mn-lt"/>
              </a:defRPr>
            </a:lvl1pPr>
          </a:lstStyle>
          <a:p>
            <a:endParaRPr lang="en-GB"/>
          </a:p>
        </p:txBody>
      </p:sp>
      <p:sp>
        <p:nvSpPr>
          <p:cNvPr id="3080" name="Rectangle 8"/>
          <p:cNvSpPr>
            <a:spLocks noGrp="1" noChangeArrowheads="1"/>
          </p:cNvSpPr>
          <p:nvPr>
            <p:ph type="sldNum" sz="quarter" idx="4"/>
          </p:nvPr>
        </p:nvSpPr>
        <p:spPr/>
        <p:txBody>
          <a:bodyPr/>
          <a:lstStyle>
            <a:lvl1pPr>
              <a:defRPr>
                <a:solidFill>
                  <a:schemeClr val="bg1"/>
                </a:solidFill>
                <a:latin typeface="+mn-lt"/>
              </a:defRPr>
            </a:lvl1pPr>
          </a:lstStyle>
          <a:p>
            <a:fld id="{76329798-49A8-4FEB-8034-BF26125B2F1C}" type="slidenum">
              <a:rPr lang="en-GB"/>
              <a:pPr/>
              <a:t>‹#›</a:t>
            </a:fld>
            <a:endParaRPr lang="en-GB"/>
          </a:p>
        </p:txBody>
      </p:sp>
      <p:pic>
        <p:nvPicPr>
          <p:cNvPr id="3098" name="Picture 26" descr="footer_white_transparent_en"/>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256088" y="6596063"/>
            <a:ext cx="647700" cy="268287"/>
          </a:xfrm>
          <a:prstGeom prst="rect">
            <a:avLst/>
          </a:prstGeom>
          <a:solidFill>
            <a:srgbClr val="BF4B36"/>
          </a:solidFill>
          <a:ln w="9525">
            <a:solidFill>
              <a:srgbClr val="BF4B36"/>
            </a:solidFill>
            <a:miter lim="800000"/>
            <a:headEnd/>
            <a:tailEnd/>
          </a:ln>
        </p:spPr>
      </p:pic>
      <p:pic>
        <p:nvPicPr>
          <p:cNvPr id="13" name="Picture 13" descr="logoEC.jpg"/>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916239" y="102668"/>
            <a:ext cx="1279810" cy="8893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Picture 14" descr="EEAS_P_TXT_S.jpg"/>
          <p:cNvPicPr>
            <a:picLocks noChangeAspect="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4787900" y="84271"/>
            <a:ext cx="1368276" cy="8964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D9BBA8BD-A49D-4656-9848-48D9F37DE13E}" type="slidenum">
              <a:rPr lang="en-GB"/>
              <a:pPr/>
              <a:t>‹#›</a:t>
            </a:fld>
            <a:endParaRPr lang="en-GB"/>
          </a:p>
        </p:txBody>
      </p:sp>
    </p:spTree>
    <p:extLst>
      <p:ext uri="{BB962C8B-B14F-4D97-AF65-F5344CB8AC3E}">
        <p14:creationId xmlns:p14="http://schemas.microsoft.com/office/powerpoint/2010/main" val="17941334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5113" y="1339850"/>
            <a:ext cx="2071687" cy="46815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395288" y="1339850"/>
            <a:ext cx="6067425" cy="46815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5E892694-19A3-4D71-A5F2-01B3076A15B7}" type="slidenum">
              <a:rPr lang="en-GB"/>
              <a:pPr/>
              <a:t>‹#›</a:t>
            </a:fld>
            <a:endParaRPr lang="en-GB"/>
          </a:p>
        </p:txBody>
      </p:sp>
    </p:spTree>
    <p:extLst>
      <p:ext uri="{BB962C8B-B14F-4D97-AF65-F5344CB8AC3E}">
        <p14:creationId xmlns:p14="http://schemas.microsoft.com/office/powerpoint/2010/main" val="41776164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E4036FCD-9ECC-4C1D-841B-070126BE71EA}" type="slidenum">
              <a:rPr lang="en-GB"/>
              <a:pPr/>
              <a:t>‹#›</a:t>
            </a:fld>
            <a:endParaRPr lang="en-GB"/>
          </a:p>
        </p:txBody>
      </p:sp>
    </p:spTree>
    <p:extLst>
      <p:ext uri="{BB962C8B-B14F-4D97-AF65-F5344CB8AC3E}">
        <p14:creationId xmlns:p14="http://schemas.microsoft.com/office/powerpoint/2010/main" val="624527431"/>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ED0CACB1-8AA6-45E3-9868-9D952E32E165}" type="slidenum">
              <a:rPr lang="en-GB"/>
              <a:pPr/>
              <a:t>‹#›</a:t>
            </a:fld>
            <a:endParaRPr lang="en-GB"/>
          </a:p>
        </p:txBody>
      </p:sp>
    </p:spTree>
    <p:extLst>
      <p:ext uri="{BB962C8B-B14F-4D97-AF65-F5344CB8AC3E}">
        <p14:creationId xmlns:p14="http://schemas.microsoft.com/office/powerpoint/2010/main" val="41307666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F002DEC6-B79D-40F4-BDAE-C5B021F6E1C4}" type="slidenum">
              <a:rPr lang="en-GB"/>
              <a:pPr/>
              <a:t>‹#›</a:t>
            </a:fld>
            <a:endParaRPr lang="en-GB"/>
          </a:p>
        </p:txBody>
      </p:sp>
    </p:spTree>
    <p:extLst>
      <p:ext uri="{BB962C8B-B14F-4D97-AF65-F5344CB8AC3E}">
        <p14:creationId xmlns:p14="http://schemas.microsoft.com/office/powerpoint/2010/main" val="27738354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lvl1pPr>
              <a:defRPr/>
            </a:lvl1pPr>
          </a:lstStyle>
          <a:p>
            <a:endParaRPr lang="en-GB"/>
          </a:p>
        </p:txBody>
      </p:sp>
      <p:sp>
        <p:nvSpPr>
          <p:cNvPr id="8" name="Footer Placeholder 7"/>
          <p:cNvSpPr>
            <a:spLocks noGrp="1"/>
          </p:cNvSpPr>
          <p:nvPr>
            <p:ph type="ftr" sz="quarter" idx="11"/>
          </p:nvPr>
        </p:nvSpPr>
        <p:spPr/>
        <p:txBody>
          <a:bodyPr/>
          <a:lstStyle>
            <a:lvl1pPr>
              <a:defRPr/>
            </a:lvl1pPr>
          </a:lstStyle>
          <a:p>
            <a:endParaRPr lang="en-GB"/>
          </a:p>
        </p:txBody>
      </p:sp>
      <p:sp>
        <p:nvSpPr>
          <p:cNvPr id="9" name="Slide Number Placeholder 8"/>
          <p:cNvSpPr>
            <a:spLocks noGrp="1"/>
          </p:cNvSpPr>
          <p:nvPr>
            <p:ph type="sldNum" sz="quarter" idx="12"/>
          </p:nvPr>
        </p:nvSpPr>
        <p:spPr/>
        <p:txBody>
          <a:bodyPr/>
          <a:lstStyle>
            <a:lvl1pPr>
              <a:defRPr/>
            </a:lvl1pPr>
          </a:lstStyle>
          <a:p>
            <a:fld id="{27BDDCAD-AF3B-4EEF-B42A-A7C2789198DF}" type="slidenum">
              <a:rPr lang="en-GB"/>
              <a:pPr/>
              <a:t>‹#›</a:t>
            </a:fld>
            <a:endParaRPr lang="en-GB"/>
          </a:p>
        </p:txBody>
      </p:sp>
    </p:spTree>
    <p:extLst>
      <p:ext uri="{BB962C8B-B14F-4D97-AF65-F5344CB8AC3E}">
        <p14:creationId xmlns:p14="http://schemas.microsoft.com/office/powerpoint/2010/main" val="4531383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lvl1pPr>
              <a:defRPr/>
            </a:lvl1pPr>
          </a:lstStyle>
          <a:p>
            <a:endParaRPr lang="en-GB"/>
          </a:p>
        </p:txBody>
      </p:sp>
      <p:sp>
        <p:nvSpPr>
          <p:cNvPr id="4" name="Footer Placeholder 3"/>
          <p:cNvSpPr>
            <a:spLocks noGrp="1"/>
          </p:cNvSpPr>
          <p:nvPr>
            <p:ph type="ftr" sz="quarter" idx="11"/>
          </p:nvPr>
        </p:nvSpPr>
        <p:spPr/>
        <p:txBody>
          <a:bodyPr/>
          <a:lstStyle>
            <a:lvl1pPr>
              <a:defRPr/>
            </a:lvl1pPr>
          </a:lstStyle>
          <a:p>
            <a:endParaRPr lang="en-GB"/>
          </a:p>
        </p:txBody>
      </p:sp>
      <p:sp>
        <p:nvSpPr>
          <p:cNvPr id="5" name="Slide Number Placeholder 4"/>
          <p:cNvSpPr>
            <a:spLocks noGrp="1"/>
          </p:cNvSpPr>
          <p:nvPr>
            <p:ph type="sldNum" sz="quarter" idx="12"/>
          </p:nvPr>
        </p:nvSpPr>
        <p:spPr/>
        <p:txBody>
          <a:bodyPr/>
          <a:lstStyle>
            <a:lvl1pPr>
              <a:defRPr/>
            </a:lvl1pPr>
          </a:lstStyle>
          <a:p>
            <a:fld id="{A0F1E35C-FE78-4FF9-8956-CC4CB70D5FAA}" type="slidenum">
              <a:rPr lang="en-GB"/>
              <a:pPr/>
              <a:t>‹#›</a:t>
            </a:fld>
            <a:endParaRPr lang="en-GB"/>
          </a:p>
        </p:txBody>
      </p:sp>
    </p:spTree>
    <p:extLst>
      <p:ext uri="{BB962C8B-B14F-4D97-AF65-F5344CB8AC3E}">
        <p14:creationId xmlns:p14="http://schemas.microsoft.com/office/powerpoint/2010/main" val="15949561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GB"/>
          </a:p>
        </p:txBody>
      </p:sp>
      <p:sp>
        <p:nvSpPr>
          <p:cNvPr id="3" name="Footer Placeholder 2"/>
          <p:cNvSpPr>
            <a:spLocks noGrp="1"/>
          </p:cNvSpPr>
          <p:nvPr>
            <p:ph type="ftr" sz="quarter" idx="11"/>
          </p:nvPr>
        </p:nvSpPr>
        <p:spPr/>
        <p:txBody>
          <a:bodyPr/>
          <a:lstStyle>
            <a:lvl1pPr>
              <a:defRPr/>
            </a:lvl1pPr>
          </a:lstStyle>
          <a:p>
            <a:endParaRPr lang="en-GB"/>
          </a:p>
        </p:txBody>
      </p:sp>
      <p:sp>
        <p:nvSpPr>
          <p:cNvPr id="4" name="Slide Number Placeholder 3"/>
          <p:cNvSpPr>
            <a:spLocks noGrp="1"/>
          </p:cNvSpPr>
          <p:nvPr>
            <p:ph type="sldNum" sz="quarter" idx="12"/>
          </p:nvPr>
        </p:nvSpPr>
        <p:spPr/>
        <p:txBody>
          <a:bodyPr/>
          <a:lstStyle>
            <a:lvl1pPr>
              <a:defRPr/>
            </a:lvl1pPr>
          </a:lstStyle>
          <a:p>
            <a:fld id="{7C736A2B-83C5-4A49-8BE6-A5392DC2CDD8}" type="slidenum">
              <a:rPr lang="en-GB"/>
              <a:pPr/>
              <a:t>‹#›</a:t>
            </a:fld>
            <a:endParaRPr lang="en-GB"/>
          </a:p>
        </p:txBody>
      </p:sp>
    </p:spTree>
    <p:extLst>
      <p:ext uri="{BB962C8B-B14F-4D97-AF65-F5344CB8AC3E}">
        <p14:creationId xmlns:p14="http://schemas.microsoft.com/office/powerpoint/2010/main" val="28548336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2B634AB9-E6C2-40C0-83A3-051671AF7A63}" type="slidenum">
              <a:rPr lang="en-GB"/>
              <a:pPr/>
              <a:t>‹#›</a:t>
            </a:fld>
            <a:endParaRPr lang="en-GB"/>
          </a:p>
        </p:txBody>
      </p:sp>
    </p:spTree>
    <p:extLst>
      <p:ext uri="{BB962C8B-B14F-4D97-AF65-F5344CB8AC3E}">
        <p14:creationId xmlns:p14="http://schemas.microsoft.com/office/powerpoint/2010/main" val="2491568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04176079-9822-4689-82F5-8BEF62E64176}" type="slidenum">
              <a:rPr lang="en-GB"/>
              <a:pPr/>
              <a:t>‹#›</a:t>
            </a:fld>
            <a:endParaRPr lang="en-GB"/>
          </a:p>
        </p:txBody>
      </p:sp>
    </p:spTree>
    <p:extLst>
      <p:ext uri="{BB962C8B-B14F-4D97-AF65-F5344CB8AC3E}">
        <p14:creationId xmlns:p14="http://schemas.microsoft.com/office/powerpoint/2010/main" val="26020724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46881" y="1268760"/>
            <a:ext cx="8229600" cy="936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smtClean="0"/>
              <a:t>Title</a:t>
            </a:r>
          </a:p>
        </p:txBody>
      </p:sp>
      <p:sp>
        <p:nvSpPr>
          <p:cNvPr id="1027" name="Rectangle 3"/>
          <p:cNvSpPr>
            <a:spLocks noGrp="1" noChangeArrowheads="1"/>
          </p:cNvSpPr>
          <p:nvPr>
            <p:ph type="body" idx="1"/>
          </p:nvPr>
        </p:nvSpPr>
        <p:spPr bwMode="auto">
          <a:xfrm>
            <a:off x="457200" y="2492375"/>
            <a:ext cx="8229600" cy="3529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fr-BE" smtClean="0"/>
              <a:t>Second level</a:t>
            </a:r>
            <a:endParaRPr lang="en-GB" smtClean="0"/>
          </a:p>
          <a:p>
            <a:pPr lvl="1"/>
            <a:r>
              <a:rPr lang="en-GB" smtClean="0"/>
              <a:t>Third level</a:t>
            </a:r>
          </a:p>
          <a:p>
            <a:pPr lvl="2"/>
            <a:r>
              <a:rPr lang="en-GB" smtClean="0"/>
              <a:t>- Fourth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solidFill>
                  <a:schemeClr val="tx1"/>
                </a:solidFill>
                <a:latin typeface="Arial" charset="0"/>
              </a:defRPr>
            </a:lvl1pPr>
          </a:lstStyle>
          <a:p>
            <a:endParaRPr lang="en-GB"/>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solidFill>
                  <a:schemeClr val="tx1"/>
                </a:solidFill>
                <a:latin typeface="Arial" charset="0"/>
              </a:defRPr>
            </a:lvl1pPr>
          </a:lstStyle>
          <a:p>
            <a:endParaRPr lang="en-GB"/>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solidFill>
                  <a:schemeClr val="tx1"/>
                </a:solidFill>
                <a:latin typeface="Arial" charset="0"/>
              </a:defRPr>
            </a:lvl1pPr>
          </a:lstStyle>
          <a:p>
            <a:fld id="{CE2094EB-4D0A-4749-B2C5-8D9467722E4F}" type="slidenum">
              <a:rPr lang="en-GB"/>
              <a:pPr/>
              <a:t>‹#›</a:t>
            </a:fld>
            <a:endParaRPr lang="en-GB"/>
          </a:p>
        </p:txBody>
      </p:sp>
      <p:sp>
        <p:nvSpPr>
          <p:cNvPr id="15" name="Rectangle 14"/>
          <p:cNvSpPr/>
          <p:nvPr/>
        </p:nvSpPr>
        <p:spPr>
          <a:xfrm>
            <a:off x="0" y="0"/>
            <a:ext cx="9144000" cy="957263"/>
          </a:xfrm>
          <a:prstGeom prst="rect">
            <a:avLst/>
          </a:prstGeom>
          <a:solidFill>
            <a:srgbClr val="0F5494"/>
          </a:solidFill>
          <a:ln>
            <a:solidFill>
              <a:srgbClr val="0F5494"/>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a:p>
        </p:txBody>
      </p:sp>
      <p:pic>
        <p:nvPicPr>
          <p:cNvPr id="1047" name="Picture 23" descr="footer_white_transparent_en"/>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256088" y="6596063"/>
            <a:ext cx="611187" cy="252412"/>
          </a:xfrm>
          <a:prstGeom prst="rect">
            <a:avLst/>
          </a:prstGeom>
          <a:solidFill>
            <a:srgbClr val="BF4B36"/>
          </a:solidFill>
          <a:ln w="9525">
            <a:solidFill>
              <a:srgbClr val="BF4B36"/>
            </a:solidFill>
            <a:miter lim="800000"/>
            <a:headEnd/>
            <a:tailEnd/>
          </a:ln>
        </p:spPr>
      </p:pic>
      <p:pic>
        <p:nvPicPr>
          <p:cNvPr id="12" name="Picture 13" descr="logoEC.jpg"/>
          <p:cNvPicPr>
            <a:picLocks noChangeAspect="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2916239" y="188914"/>
            <a:ext cx="1279810" cy="8893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14" descr="EEAS_P_TXT_S.jpg"/>
          <p:cNvPicPr>
            <a:picLocks noChangeAspect="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4787900" y="206375"/>
            <a:ext cx="1368276" cy="8964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marL="358775" algn="l" rtl="0" eaLnBrk="1" fontAlgn="base" hangingPunct="1">
        <a:spcBef>
          <a:spcPct val="0"/>
        </a:spcBef>
        <a:spcAft>
          <a:spcPct val="0"/>
        </a:spcAft>
        <a:defRPr sz="3000" b="1">
          <a:solidFill>
            <a:srgbClr val="0F5494"/>
          </a:solidFill>
          <a:latin typeface="+mj-lt"/>
          <a:ea typeface="+mj-ea"/>
          <a:cs typeface="+mj-cs"/>
        </a:defRPr>
      </a:lvl1pPr>
      <a:lvl2pPr marL="358775" algn="l" rtl="0" eaLnBrk="1" fontAlgn="base" hangingPunct="1">
        <a:spcBef>
          <a:spcPct val="0"/>
        </a:spcBef>
        <a:spcAft>
          <a:spcPct val="0"/>
        </a:spcAft>
        <a:defRPr sz="3000" b="1">
          <a:solidFill>
            <a:srgbClr val="0F5494"/>
          </a:solidFill>
          <a:latin typeface="Verdana" pitchFamily="34" charset="0"/>
        </a:defRPr>
      </a:lvl2pPr>
      <a:lvl3pPr marL="358775" algn="l" rtl="0" eaLnBrk="1" fontAlgn="base" hangingPunct="1">
        <a:spcBef>
          <a:spcPct val="0"/>
        </a:spcBef>
        <a:spcAft>
          <a:spcPct val="0"/>
        </a:spcAft>
        <a:defRPr sz="3000" b="1">
          <a:solidFill>
            <a:srgbClr val="0F5494"/>
          </a:solidFill>
          <a:latin typeface="Verdana" pitchFamily="34" charset="0"/>
        </a:defRPr>
      </a:lvl3pPr>
      <a:lvl4pPr marL="358775" algn="l" rtl="0" eaLnBrk="1" fontAlgn="base" hangingPunct="1">
        <a:spcBef>
          <a:spcPct val="0"/>
        </a:spcBef>
        <a:spcAft>
          <a:spcPct val="0"/>
        </a:spcAft>
        <a:defRPr sz="3000" b="1">
          <a:solidFill>
            <a:srgbClr val="0F5494"/>
          </a:solidFill>
          <a:latin typeface="Verdana" pitchFamily="34" charset="0"/>
        </a:defRPr>
      </a:lvl4pPr>
      <a:lvl5pPr marL="358775" algn="l" rtl="0" eaLnBrk="1" fontAlgn="base" hangingPunct="1">
        <a:spcBef>
          <a:spcPct val="0"/>
        </a:spcBef>
        <a:spcAft>
          <a:spcPct val="0"/>
        </a:spcAft>
        <a:defRPr sz="3000" b="1">
          <a:solidFill>
            <a:srgbClr val="0F5494"/>
          </a:solidFill>
          <a:latin typeface="Verdana" pitchFamily="34" charset="0"/>
        </a:defRPr>
      </a:lvl5pPr>
      <a:lvl6pPr marL="815975" algn="l" rtl="0" eaLnBrk="1" fontAlgn="base" hangingPunct="1">
        <a:spcBef>
          <a:spcPct val="0"/>
        </a:spcBef>
        <a:spcAft>
          <a:spcPct val="0"/>
        </a:spcAft>
        <a:defRPr sz="3000" b="1">
          <a:solidFill>
            <a:srgbClr val="0F5494"/>
          </a:solidFill>
          <a:latin typeface="Verdana" pitchFamily="34" charset="0"/>
        </a:defRPr>
      </a:lvl6pPr>
      <a:lvl7pPr marL="1273175" algn="l" rtl="0" eaLnBrk="1" fontAlgn="base" hangingPunct="1">
        <a:spcBef>
          <a:spcPct val="0"/>
        </a:spcBef>
        <a:spcAft>
          <a:spcPct val="0"/>
        </a:spcAft>
        <a:defRPr sz="3000" b="1">
          <a:solidFill>
            <a:srgbClr val="0F5494"/>
          </a:solidFill>
          <a:latin typeface="Verdana" pitchFamily="34" charset="0"/>
        </a:defRPr>
      </a:lvl7pPr>
      <a:lvl8pPr marL="1730375" algn="l" rtl="0" eaLnBrk="1" fontAlgn="base" hangingPunct="1">
        <a:spcBef>
          <a:spcPct val="0"/>
        </a:spcBef>
        <a:spcAft>
          <a:spcPct val="0"/>
        </a:spcAft>
        <a:defRPr sz="3000" b="1">
          <a:solidFill>
            <a:srgbClr val="0F5494"/>
          </a:solidFill>
          <a:latin typeface="Verdana" pitchFamily="34" charset="0"/>
        </a:defRPr>
      </a:lvl8pPr>
      <a:lvl9pPr marL="2187575" algn="l" rtl="0" eaLnBrk="1" fontAlgn="base" hangingPunct="1">
        <a:spcBef>
          <a:spcPct val="0"/>
        </a:spcBef>
        <a:spcAft>
          <a:spcPct val="0"/>
        </a:spcAft>
        <a:defRPr sz="3000" b="1">
          <a:solidFill>
            <a:srgbClr val="0F5494"/>
          </a:solidFill>
          <a:latin typeface="Verdana" pitchFamily="34" charset="0"/>
        </a:defRPr>
      </a:lvl9pPr>
    </p:titleStyle>
    <p:bodyStyle>
      <a:lvl1pPr marL="342900" indent="-342900" algn="l" rtl="0" eaLnBrk="1" fontAlgn="base" hangingPunct="1">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eaLnBrk="1" fontAlgn="base" hangingPunct="1">
        <a:spcBef>
          <a:spcPct val="20000"/>
        </a:spcBef>
        <a:spcAft>
          <a:spcPct val="0"/>
        </a:spcAft>
        <a:buClr>
          <a:srgbClr val="009FBA"/>
        </a:buClr>
        <a:buChar char="•"/>
        <a:defRPr sz="2000" b="1">
          <a:solidFill>
            <a:srgbClr val="0F5494"/>
          </a:solidFill>
          <a:latin typeface="+mn-lt"/>
        </a:defRPr>
      </a:lvl2pPr>
      <a:lvl3pPr marL="1143000" indent="-228600" algn="l" rtl="0" eaLnBrk="1" fontAlgn="base" hangingPunct="1">
        <a:spcBef>
          <a:spcPct val="20000"/>
        </a:spcBef>
        <a:spcAft>
          <a:spcPct val="0"/>
        </a:spcAft>
        <a:defRPr sz="1400">
          <a:solidFill>
            <a:srgbClr val="0F5494"/>
          </a:solidFill>
          <a:latin typeface="+mn-lt"/>
        </a:defRPr>
      </a:lvl3pPr>
      <a:lvl4pPr marL="1600200" indent="-228600" algn="l" rtl="0" eaLnBrk="1" fontAlgn="base" hangingPunct="1">
        <a:spcBef>
          <a:spcPct val="20000"/>
        </a:spcBef>
        <a:spcAft>
          <a:spcPct val="0"/>
        </a:spcAft>
        <a:buChar char="–"/>
        <a:defRPr sz="2000">
          <a:solidFill>
            <a:schemeClr val="tx1"/>
          </a:solidFill>
          <a:latin typeface="Arial" charset="0"/>
        </a:defRPr>
      </a:lvl4pPr>
      <a:lvl5pPr marL="2057400" indent="-228600" algn="l" rtl="0" eaLnBrk="1" fontAlgn="base" hangingPunct="1">
        <a:spcBef>
          <a:spcPct val="20000"/>
        </a:spcBef>
        <a:spcAft>
          <a:spcPct val="0"/>
        </a:spcAft>
        <a:buChar char="»"/>
        <a:defRPr sz="2000">
          <a:solidFill>
            <a:schemeClr val="tx1"/>
          </a:solidFill>
          <a:latin typeface="Arial" charset="0"/>
        </a:defRPr>
      </a:lvl5pPr>
      <a:lvl6pPr marL="2514600" indent="-228600" algn="l" rtl="0" eaLnBrk="1" fontAlgn="base" hangingPunct="1">
        <a:spcBef>
          <a:spcPct val="20000"/>
        </a:spcBef>
        <a:spcAft>
          <a:spcPct val="0"/>
        </a:spcAft>
        <a:buChar char="»"/>
        <a:defRPr sz="2000">
          <a:solidFill>
            <a:schemeClr val="tx1"/>
          </a:solidFill>
          <a:latin typeface="Arial" charset="0"/>
        </a:defRPr>
      </a:lvl6pPr>
      <a:lvl7pPr marL="2971800" indent="-228600" algn="l" rtl="0" eaLnBrk="1" fontAlgn="base" hangingPunct="1">
        <a:spcBef>
          <a:spcPct val="20000"/>
        </a:spcBef>
        <a:spcAft>
          <a:spcPct val="0"/>
        </a:spcAft>
        <a:buChar char="»"/>
        <a:defRPr sz="2000">
          <a:solidFill>
            <a:schemeClr val="tx1"/>
          </a:solidFill>
          <a:latin typeface="Arial" charset="0"/>
        </a:defRPr>
      </a:lvl7pPr>
      <a:lvl8pPr marL="3429000" indent="-228600" algn="l" rtl="0" eaLnBrk="1" fontAlgn="base" hangingPunct="1">
        <a:spcBef>
          <a:spcPct val="20000"/>
        </a:spcBef>
        <a:spcAft>
          <a:spcPct val="0"/>
        </a:spcAft>
        <a:buChar char="»"/>
        <a:defRPr sz="2000">
          <a:solidFill>
            <a:schemeClr val="tx1"/>
          </a:solidFill>
          <a:latin typeface="Arial" charset="0"/>
        </a:defRPr>
      </a:lvl8pPr>
      <a:lvl9pPr marL="3886200" indent="-228600" algn="l" rtl="0" eaLnBrk="1" fontAlgn="base" hangingPunct="1">
        <a:spcBef>
          <a:spcPct val="20000"/>
        </a:spcBef>
        <a:spcAft>
          <a:spcPct val="0"/>
        </a:spcAft>
        <a:buChar char="»"/>
        <a:defRPr sz="2000">
          <a:solidFill>
            <a:schemeClr val="tx1"/>
          </a:solidFill>
          <a:latin typeface="Arial"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5" name="Rectangle 5"/>
          <p:cNvSpPr>
            <a:spLocks noGrp="1" noChangeArrowheads="1"/>
          </p:cNvSpPr>
          <p:nvPr>
            <p:ph type="ctrTitle"/>
          </p:nvPr>
        </p:nvSpPr>
        <p:spPr/>
        <p:txBody>
          <a:bodyPr/>
          <a:lstStyle/>
          <a:p>
            <a:r>
              <a:rPr lang="fr-BE" sz="4800" dirty="0" smtClean="0"/>
              <a:t>Joint </a:t>
            </a:r>
            <a:r>
              <a:rPr lang="fr-BE" sz="4800" dirty="0" err="1" smtClean="0"/>
              <a:t>Programming</a:t>
            </a:r>
            <a:r>
              <a:rPr lang="fr-BE" sz="4800" dirty="0" smtClean="0"/>
              <a:t/>
            </a:r>
            <a:br>
              <a:rPr lang="fr-BE" sz="4800" dirty="0" smtClean="0"/>
            </a:br>
            <a:r>
              <a:rPr lang="fr-BE" sz="4800" dirty="0" smtClean="0"/>
              <a:t>Country </a:t>
            </a:r>
            <a:r>
              <a:rPr lang="fr-BE" sz="4800" dirty="0" err="1" smtClean="0"/>
              <a:t>Experiences</a:t>
            </a:r>
            <a:endParaRPr lang="en-GB" sz="4800" dirty="0"/>
          </a:p>
        </p:txBody>
      </p:sp>
      <p:sp>
        <p:nvSpPr>
          <p:cNvPr id="81926" name="Rectangle 6"/>
          <p:cNvSpPr>
            <a:spLocks noGrp="1" noChangeArrowheads="1"/>
          </p:cNvSpPr>
          <p:nvPr>
            <p:ph type="subTitle" idx="1"/>
          </p:nvPr>
        </p:nvSpPr>
        <p:spPr>
          <a:xfrm>
            <a:off x="611188" y="4149080"/>
            <a:ext cx="8532812" cy="1728787"/>
          </a:xfrm>
        </p:spPr>
        <p:txBody>
          <a:bodyPr/>
          <a:lstStyle/>
          <a:p>
            <a:endParaRPr lang="en-GB" dirty="0" smtClean="0"/>
          </a:p>
          <a:p>
            <a:r>
              <a:rPr lang="en-GB" dirty="0" smtClean="0"/>
              <a:t>Alexander </a:t>
            </a:r>
            <a:r>
              <a:rPr lang="en-GB" dirty="0" err="1" smtClean="0"/>
              <a:t>O’Riordan</a:t>
            </a:r>
            <a:endParaRPr lang="en-GB"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Conclusions</a:t>
            </a:r>
            <a:endParaRPr lang="en-GB" dirty="0"/>
          </a:p>
        </p:txBody>
      </p:sp>
      <p:sp>
        <p:nvSpPr>
          <p:cNvPr id="3" name="Content Placeholder 2"/>
          <p:cNvSpPr>
            <a:spLocks noGrp="1"/>
          </p:cNvSpPr>
          <p:nvPr>
            <p:ph idx="1"/>
          </p:nvPr>
        </p:nvSpPr>
        <p:spPr>
          <a:xfrm>
            <a:off x="457200" y="2132857"/>
            <a:ext cx="8229600" cy="3888532"/>
          </a:xfrm>
        </p:spPr>
        <p:txBody>
          <a:bodyPr/>
          <a:lstStyle/>
          <a:p>
            <a:pPr marL="0" indent="0">
              <a:buNone/>
            </a:pPr>
            <a:r>
              <a:rPr lang="en-US" dirty="0" smtClean="0"/>
              <a:t>Change the dynamic: we have agreed to do it so lets move ahead where there is value and </a:t>
            </a:r>
            <a:r>
              <a:rPr lang="en-US" smtClean="0"/>
              <a:t>with those ‘willing </a:t>
            </a:r>
            <a:r>
              <a:rPr lang="en-US" dirty="0" smtClean="0"/>
              <a:t>and able’?</a:t>
            </a:r>
          </a:p>
          <a:p>
            <a:pPr marL="0" indent="0">
              <a:buNone/>
            </a:pPr>
            <a:r>
              <a:rPr lang="en-US" dirty="0" smtClean="0"/>
              <a:t>Report progress consistently; maintain momentum.</a:t>
            </a:r>
          </a:p>
          <a:p>
            <a:pPr marL="0" indent="0">
              <a:buNone/>
            </a:pPr>
            <a:r>
              <a:rPr lang="en-US" dirty="0" err="1"/>
              <a:t>Recognise</a:t>
            </a:r>
            <a:r>
              <a:rPr lang="en-US" dirty="0"/>
              <a:t> </a:t>
            </a:r>
            <a:r>
              <a:rPr lang="en-US" dirty="0" smtClean="0"/>
              <a:t>different MS </a:t>
            </a:r>
            <a:r>
              <a:rPr lang="en-US" dirty="0" err="1" smtClean="0"/>
              <a:t>HoCs</a:t>
            </a:r>
            <a:r>
              <a:rPr lang="en-US" dirty="0" smtClean="0"/>
              <a:t> </a:t>
            </a:r>
            <a:r>
              <a:rPr lang="en-US" dirty="0"/>
              <a:t>have different levels of autonomy.</a:t>
            </a:r>
          </a:p>
          <a:p>
            <a:pPr marL="0" indent="0">
              <a:buNone/>
            </a:pPr>
            <a:r>
              <a:rPr lang="en-US" dirty="0" smtClean="0"/>
              <a:t>Share good practices, create positive reinforcement, </a:t>
            </a:r>
            <a:r>
              <a:rPr lang="en-US" dirty="0" err="1" smtClean="0"/>
              <a:t>recognise</a:t>
            </a:r>
            <a:r>
              <a:rPr lang="en-US" dirty="0" smtClean="0"/>
              <a:t> significant good work is already done by MS and EUDs.</a:t>
            </a:r>
          </a:p>
          <a:p>
            <a:pPr marL="0" indent="0">
              <a:buNone/>
            </a:pPr>
            <a:r>
              <a:rPr lang="en-US" dirty="0" smtClean="0"/>
              <a:t>Involve HQ colleagues if need be.</a:t>
            </a:r>
          </a:p>
        </p:txBody>
      </p:sp>
    </p:spTree>
    <p:extLst>
      <p:ext uri="{BB962C8B-B14F-4D97-AF65-F5344CB8AC3E}">
        <p14:creationId xmlns:p14="http://schemas.microsoft.com/office/powerpoint/2010/main" val="78354169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24744"/>
            <a:ext cx="8229600" cy="936625"/>
          </a:xfrm>
        </p:spPr>
        <p:txBody>
          <a:bodyPr/>
          <a:lstStyle/>
          <a:p>
            <a:r>
              <a:rPr lang="en-US" dirty="0" smtClean="0"/>
              <a:t>Introduction – JP is slowly accruing benefits</a:t>
            </a:r>
            <a:endParaRPr lang="en-GB" dirty="0"/>
          </a:p>
        </p:txBody>
      </p:sp>
      <p:sp>
        <p:nvSpPr>
          <p:cNvPr id="3" name="Content Placeholder 2"/>
          <p:cNvSpPr>
            <a:spLocks noGrp="1"/>
          </p:cNvSpPr>
          <p:nvPr>
            <p:ph idx="1"/>
          </p:nvPr>
        </p:nvSpPr>
        <p:spPr>
          <a:xfrm>
            <a:off x="179512" y="1700808"/>
            <a:ext cx="8784976" cy="4320581"/>
          </a:xfrm>
        </p:spPr>
        <p:txBody>
          <a:bodyPr/>
          <a:lstStyle/>
          <a:p>
            <a:pPr marL="457200" lvl="1" indent="0">
              <a:buNone/>
            </a:pPr>
            <a:endParaRPr lang="en-GB" dirty="0"/>
          </a:p>
          <a:p>
            <a:pPr marL="0" indent="0">
              <a:buNone/>
            </a:pPr>
            <a:r>
              <a:rPr lang="en-US" dirty="0" smtClean="0"/>
              <a:t>“Our new country strategy paper is a one page note </a:t>
            </a:r>
            <a:r>
              <a:rPr lang="en-US" dirty="0" err="1" smtClean="0"/>
              <a:t>verbale</a:t>
            </a:r>
            <a:r>
              <a:rPr lang="en-US" dirty="0" smtClean="0"/>
              <a:t> with the joint </a:t>
            </a:r>
            <a:r>
              <a:rPr lang="en-US" dirty="0" err="1" smtClean="0"/>
              <a:t>programme</a:t>
            </a:r>
            <a:r>
              <a:rPr lang="en-US" dirty="0" smtClean="0"/>
              <a:t> attached.” </a:t>
            </a:r>
          </a:p>
          <a:p>
            <a:r>
              <a:rPr lang="en-US" dirty="0"/>
              <a:t> </a:t>
            </a:r>
            <a:r>
              <a:rPr lang="en-US" dirty="0" smtClean="0"/>
              <a:t>                                                               EU MS</a:t>
            </a:r>
          </a:p>
          <a:p>
            <a:pPr marL="0" indent="0">
              <a:buNone/>
            </a:pPr>
            <a:r>
              <a:rPr lang="en-US" dirty="0" smtClean="0"/>
              <a:t>“Finally we have a meaningful basis to work with our colleagues on bilateral desks.”                            </a:t>
            </a:r>
          </a:p>
          <a:p>
            <a:r>
              <a:rPr lang="en-US" dirty="0"/>
              <a:t> </a:t>
            </a:r>
            <a:r>
              <a:rPr lang="en-US" dirty="0" smtClean="0"/>
              <a:t>                                    Ministry of Finance Official</a:t>
            </a:r>
          </a:p>
          <a:p>
            <a:endParaRPr lang="en-US" dirty="0" smtClean="0"/>
          </a:p>
          <a:p>
            <a:pPr marL="0" indent="0">
              <a:buNone/>
            </a:pPr>
            <a:r>
              <a:rPr lang="en-US" dirty="0" smtClean="0"/>
              <a:t>“This makes work easier: before we needed senior management to approve the country strategy and approve again the strategy aspects of each financing agreements.”                    </a:t>
            </a:r>
          </a:p>
          <a:p>
            <a:pPr marL="0" indent="0">
              <a:buNone/>
            </a:pPr>
            <a:r>
              <a:rPr lang="en-US" dirty="0"/>
              <a:t> </a:t>
            </a:r>
            <a:r>
              <a:rPr lang="en-US" dirty="0" smtClean="0"/>
              <a:t>                                       Ministry of Finance Official</a:t>
            </a:r>
            <a:endParaRPr lang="en-GB" dirty="0" smtClean="0"/>
          </a:p>
          <a:p>
            <a:pPr lvl="1"/>
            <a:endParaRPr lang="en-GB" dirty="0" smtClean="0"/>
          </a:p>
          <a:p>
            <a:pPr lvl="1"/>
            <a:endParaRPr lang="en-GB" dirty="0"/>
          </a:p>
        </p:txBody>
      </p:sp>
    </p:spTree>
    <p:extLst>
      <p:ext uri="{BB962C8B-B14F-4D97-AF65-F5344CB8AC3E}">
        <p14:creationId xmlns:p14="http://schemas.microsoft.com/office/powerpoint/2010/main" val="55063250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174944"/>
            <a:ext cx="8229600" cy="936625"/>
          </a:xfrm>
        </p:spPr>
        <p:txBody>
          <a:bodyPr/>
          <a:lstStyle/>
          <a:p>
            <a:r>
              <a:rPr lang="en-US" dirty="0" smtClean="0"/>
              <a:t>EU Joint Programming is at the </a:t>
            </a:r>
            <a:r>
              <a:rPr lang="en-US" i="1" dirty="0" smtClean="0"/>
              <a:t>Programming</a:t>
            </a:r>
            <a:r>
              <a:rPr lang="en-US" dirty="0" smtClean="0"/>
              <a:t> Level</a:t>
            </a:r>
            <a:endParaRPr lang="en-GB" dirty="0"/>
          </a:p>
        </p:txBody>
      </p:sp>
      <p:sp>
        <p:nvSpPr>
          <p:cNvPr id="3" name="Content Placeholder 2"/>
          <p:cNvSpPr>
            <a:spLocks noGrp="1"/>
          </p:cNvSpPr>
          <p:nvPr>
            <p:ph idx="1"/>
          </p:nvPr>
        </p:nvSpPr>
        <p:spPr>
          <a:xfrm>
            <a:off x="179512" y="1700808"/>
            <a:ext cx="8507288" cy="4320581"/>
          </a:xfrm>
        </p:spPr>
        <p:txBody>
          <a:bodyPr/>
          <a:lstStyle/>
          <a:p>
            <a:pPr marL="457200" lvl="1" indent="0">
              <a:buNone/>
            </a:pPr>
            <a:endParaRPr lang="en-GB" dirty="0"/>
          </a:p>
          <a:p>
            <a:pPr lvl="1"/>
            <a:endParaRPr lang="en-GB" dirty="0" smtClean="0"/>
          </a:p>
          <a:p>
            <a:pPr marL="457200" lvl="1" indent="0">
              <a:buNone/>
            </a:pPr>
            <a:r>
              <a:rPr lang="en-US" dirty="0" smtClean="0"/>
              <a:t>Joint….</a:t>
            </a:r>
          </a:p>
          <a:p>
            <a:pPr marL="457200" lvl="1" indent="0">
              <a:buNone/>
            </a:pPr>
            <a:endParaRPr lang="en-US" dirty="0"/>
          </a:p>
          <a:p>
            <a:pPr marL="457200" lvl="1" indent="0">
              <a:buNone/>
            </a:pPr>
            <a:endParaRPr lang="en-US" dirty="0" smtClean="0"/>
          </a:p>
          <a:p>
            <a:pPr marL="457200" lvl="1" indent="0">
              <a:buNone/>
            </a:pPr>
            <a:endParaRPr lang="en-US" dirty="0"/>
          </a:p>
          <a:p>
            <a:pPr marL="457200" lvl="1" indent="0">
              <a:buNone/>
            </a:pPr>
            <a:endParaRPr lang="en-US" dirty="0" smtClean="0"/>
          </a:p>
          <a:p>
            <a:pPr marL="457200" lvl="1" indent="0">
              <a:buNone/>
            </a:pPr>
            <a:endParaRPr lang="en-US" dirty="0"/>
          </a:p>
          <a:p>
            <a:pPr marL="457200" lvl="1" indent="0">
              <a:buNone/>
            </a:pPr>
            <a:endParaRPr lang="en-US" dirty="0" smtClean="0"/>
          </a:p>
          <a:p>
            <a:pPr marL="457200" lvl="1" indent="0">
              <a:buNone/>
            </a:pPr>
            <a:endParaRPr lang="en-US" dirty="0"/>
          </a:p>
          <a:p>
            <a:pPr marL="457200" lvl="1" indent="0">
              <a:buNone/>
            </a:pPr>
            <a:r>
              <a:rPr lang="en-US" dirty="0" smtClean="0"/>
              <a:t>Not Joint Implementation,</a:t>
            </a:r>
          </a:p>
          <a:p>
            <a:pPr marL="457200" lvl="1" indent="0">
              <a:buNone/>
            </a:pPr>
            <a:r>
              <a:rPr lang="en-US" dirty="0" err="1" smtClean="0"/>
              <a:t>Synchronisation</a:t>
            </a:r>
            <a:r>
              <a:rPr lang="en-US" dirty="0" smtClean="0"/>
              <a:t> of Programming not Financing.</a:t>
            </a:r>
          </a:p>
          <a:p>
            <a:pPr marL="457200" lvl="1" indent="0">
              <a:buNone/>
            </a:pPr>
            <a:endParaRPr lang="en-GB"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39752" y="2132856"/>
            <a:ext cx="4826645" cy="328309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11748643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does EU JP look like?	</a:t>
            </a:r>
            <a:endParaRPr lang="en-GB" dirty="0"/>
          </a:p>
        </p:txBody>
      </p:sp>
      <p:sp>
        <p:nvSpPr>
          <p:cNvPr id="3" name="Content Placeholder 2"/>
          <p:cNvSpPr>
            <a:spLocks noGrp="1"/>
          </p:cNvSpPr>
          <p:nvPr>
            <p:ph idx="1"/>
          </p:nvPr>
        </p:nvSpPr>
        <p:spPr>
          <a:xfrm>
            <a:off x="457200" y="1988840"/>
            <a:ext cx="8229600" cy="4032549"/>
          </a:xfrm>
        </p:spPr>
        <p:txBody>
          <a:bodyPr/>
          <a:lstStyle/>
          <a:p>
            <a:pPr marL="0" indent="0">
              <a:buNone/>
            </a:pPr>
            <a:r>
              <a:rPr lang="en-US" dirty="0" smtClean="0"/>
              <a:t>+ No standard format (DG letter: current coordination, joint analysis/response, </a:t>
            </a:r>
            <a:r>
              <a:rPr lang="en-US" dirty="0" err="1" smtClean="0"/>
              <a:t>DoL</a:t>
            </a:r>
            <a:r>
              <a:rPr lang="en-US" dirty="0" smtClean="0"/>
              <a:t>).</a:t>
            </a:r>
          </a:p>
          <a:p>
            <a:pPr marL="0" indent="0">
              <a:buNone/>
            </a:pPr>
            <a:r>
              <a:rPr lang="en-US" dirty="0" smtClean="0"/>
              <a:t>+ Ability to invoke our AE commitments (e.g. </a:t>
            </a:r>
            <a:r>
              <a:rPr lang="en-US" dirty="0" err="1" smtClean="0"/>
              <a:t>Busan</a:t>
            </a:r>
            <a:r>
              <a:rPr lang="en-US" dirty="0" smtClean="0"/>
              <a:t>).</a:t>
            </a:r>
          </a:p>
          <a:p>
            <a:pPr marL="0" indent="0">
              <a:buNone/>
            </a:pPr>
            <a:r>
              <a:rPr lang="en-US" dirty="0" smtClean="0"/>
              <a:t>+ Increases opportunities for joint implementation and better visibility.</a:t>
            </a:r>
          </a:p>
          <a:p>
            <a:pPr marL="0" indent="0">
              <a:buNone/>
            </a:pPr>
            <a:r>
              <a:rPr lang="en-US" dirty="0" smtClean="0"/>
              <a:t>+ Diminishes anxiety about diminishing funds (e.g. in the context of growing importance of South-South cooperation, investment).</a:t>
            </a:r>
          </a:p>
          <a:p>
            <a:pPr marL="0" indent="0">
              <a:buNone/>
            </a:pPr>
            <a:r>
              <a:rPr lang="en-US" dirty="0" smtClean="0"/>
              <a:t>+ </a:t>
            </a:r>
            <a:r>
              <a:rPr lang="en-US" dirty="0" err="1" smtClean="0"/>
              <a:t>Synchronises</a:t>
            </a:r>
            <a:r>
              <a:rPr lang="en-US" dirty="0" smtClean="0"/>
              <a:t> programming/strategy but not necessarily project implementation and funding.</a:t>
            </a:r>
            <a:endParaRPr lang="en-GB" dirty="0"/>
          </a:p>
        </p:txBody>
      </p:sp>
    </p:spTree>
    <p:extLst>
      <p:ext uri="{BB962C8B-B14F-4D97-AF65-F5344CB8AC3E}">
        <p14:creationId xmlns:p14="http://schemas.microsoft.com/office/powerpoint/2010/main" val="369526878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Do We do JP 	</a:t>
            </a:r>
            <a:endParaRPr lang="en-GB" dirty="0"/>
          </a:p>
        </p:txBody>
      </p:sp>
      <p:sp>
        <p:nvSpPr>
          <p:cNvPr id="3" name="Content Placeholder 2"/>
          <p:cNvSpPr>
            <a:spLocks noGrp="1"/>
          </p:cNvSpPr>
          <p:nvPr>
            <p:ph idx="1"/>
          </p:nvPr>
        </p:nvSpPr>
        <p:spPr>
          <a:xfrm>
            <a:off x="457200" y="2492895"/>
            <a:ext cx="8229600" cy="3528493"/>
          </a:xfrm>
        </p:spPr>
        <p:txBody>
          <a:bodyPr/>
          <a:lstStyle/>
          <a:p>
            <a:pPr marL="0" indent="0">
              <a:buNone/>
            </a:pPr>
            <a:r>
              <a:rPr lang="en-US" dirty="0" smtClean="0"/>
              <a:t>1.</a:t>
            </a:r>
            <a:r>
              <a:rPr lang="en-US" i="0" dirty="0" smtClean="0"/>
              <a:t> </a:t>
            </a:r>
            <a:r>
              <a:rPr lang="en-US" i="0" dirty="0" err="1" smtClean="0"/>
              <a:t>Analyse</a:t>
            </a:r>
            <a:r>
              <a:rPr lang="en-US" i="0" dirty="0" smtClean="0"/>
              <a:t> programming cycles</a:t>
            </a:r>
            <a:r>
              <a:rPr lang="en-US" i="0" dirty="0"/>
              <a:t>,</a:t>
            </a:r>
            <a:endParaRPr lang="en-US" i="0" dirty="0" smtClean="0"/>
          </a:p>
          <a:p>
            <a:pPr marL="0" indent="0">
              <a:buNone/>
            </a:pPr>
            <a:r>
              <a:rPr lang="en-US" dirty="0" smtClean="0"/>
              <a:t>2.</a:t>
            </a:r>
            <a:r>
              <a:rPr lang="en-US" i="0" dirty="0" smtClean="0"/>
              <a:t> Propose JP aligned with the partner’s plan (or use reporting, </a:t>
            </a:r>
            <a:r>
              <a:rPr lang="en-US" i="0" dirty="0" err="1" smtClean="0"/>
              <a:t>m&amp;e</a:t>
            </a:r>
            <a:r>
              <a:rPr lang="en-US" i="0" dirty="0" smtClean="0"/>
              <a:t> as entry points),</a:t>
            </a:r>
          </a:p>
          <a:p>
            <a:pPr marL="0" indent="0">
              <a:buNone/>
            </a:pPr>
            <a:r>
              <a:rPr lang="en-US" dirty="0"/>
              <a:t>3</a:t>
            </a:r>
            <a:r>
              <a:rPr lang="en-US" dirty="0" smtClean="0"/>
              <a:t>.</a:t>
            </a:r>
            <a:r>
              <a:rPr lang="en-US" i="0" dirty="0" smtClean="0"/>
              <a:t> Use existing analysis for common understanding of how to support the partner’s development plan,</a:t>
            </a:r>
          </a:p>
          <a:p>
            <a:pPr marL="0" indent="0">
              <a:buNone/>
            </a:pPr>
            <a:r>
              <a:rPr lang="en-US" dirty="0"/>
              <a:t>4</a:t>
            </a:r>
            <a:r>
              <a:rPr lang="en-US" dirty="0" smtClean="0"/>
              <a:t>. </a:t>
            </a:r>
            <a:r>
              <a:rPr lang="en-US" i="0" dirty="0" smtClean="0"/>
              <a:t>ID/start with common priorities (cross-cutting, sectors) as the foundation for a joint strategy.</a:t>
            </a:r>
          </a:p>
          <a:p>
            <a:pPr marL="0" indent="0">
              <a:buNone/>
            </a:pPr>
            <a:r>
              <a:rPr lang="en-US" dirty="0"/>
              <a:t>5</a:t>
            </a:r>
            <a:r>
              <a:rPr lang="en-US" dirty="0" smtClean="0"/>
              <a:t>.</a:t>
            </a:r>
            <a:r>
              <a:rPr lang="en-US" i="0" dirty="0" smtClean="0"/>
              <a:t> Timetable for implementation.</a:t>
            </a:r>
            <a:endParaRPr lang="en-US" dirty="0"/>
          </a:p>
        </p:txBody>
      </p:sp>
    </p:spTree>
    <p:extLst>
      <p:ext uri="{BB962C8B-B14F-4D97-AF65-F5344CB8AC3E}">
        <p14:creationId xmlns:p14="http://schemas.microsoft.com/office/powerpoint/2010/main" val="284748590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Bolivia Timetable Example	</a:t>
            </a:r>
            <a:endParaRPr lang="en-GB"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818054367"/>
              </p:ext>
            </p:extLst>
          </p:nvPr>
        </p:nvGraphicFramePr>
        <p:xfrm>
          <a:off x="467544" y="2060851"/>
          <a:ext cx="8352930" cy="4248468"/>
        </p:xfrm>
        <a:graphic>
          <a:graphicData uri="http://schemas.openxmlformats.org/drawingml/2006/table">
            <a:tbl>
              <a:tblPr/>
              <a:tblGrid>
                <a:gridCol w="1416750"/>
                <a:gridCol w="693618"/>
                <a:gridCol w="693618"/>
                <a:gridCol w="693618"/>
                <a:gridCol w="693618"/>
                <a:gridCol w="693618"/>
                <a:gridCol w="693618"/>
                <a:gridCol w="693618"/>
                <a:gridCol w="693618"/>
                <a:gridCol w="693618"/>
                <a:gridCol w="693618"/>
              </a:tblGrid>
              <a:tr h="462051">
                <a:tc>
                  <a:txBody>
                    <a:bodyPr/>
                    <a:lstStyle/>
                    <a:p>
                      <a:pPr algn="ctr" fontAlgn="ctr"/>
                      <a:r>
                        <a:rPr lang="en-GB" sz="800" b="0" i="0" u="none" strike="noStrike">
                          <a:solidFill>
                            <a:srgbClr val="FFFFFF"/>
                          </a:solidFill>
                          <a:effectLst/>
                          <a:latin typeface="Arial"/>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F2F2F2"/>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000000"/>
                    </a:solidFill>
                  </a:tcPr>
                </a:tc>
                <a:tc>
                  <a:txBody>
                    <a:bodyPr/>
                    <a:lstStyle/>
                    <a:p>
                      <a:pPr algn="ctr" fontAlgn="ctr"/>
                      <a:r>
                        <a:rPr lang="en-GB" sz="800" b="0" i="0" u="none" strike="noStrike">
                          <a:solidFill>
                            <a:srgbClr val="FFFFFF"/>
                          </a:solidFill>
                          <a:effectLst/>
                          <a:latin typeface="Arial"/>
                        </a:rPr>
                        <a:t>2006</a:t>
                      </a:r>
                    </a:p>
                  </a:txBody>
                  <a:tcPr marL="9525" marR="9525" marT="9525" marB="0" anchor="ctr">
                    <a:lnL w="6350" cap="flat" cmpd="sng" algn="ctr">
                      <a:solidFill>
                        <a:srgbClr val="F2F2F2"/>
                      </a:solidFill>
                      <a:prstDash val="solid"/>
                      <a:round/>
                      <a:headEnd type="none" w="med" len="med"/>
                      <a:tailEnd type="none" w="med" len="med"/>
                    </a:lnL>
                    <a:lnR w="6350" cap="flat" cmpd="sng" algn="ctr">
                      <a:solidFill>
                        <a:srgbClr val="F2F2F2"/>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04040"/>
                    </a:solidFill>
                  </a:tcPr>
                </a:tc>
                <a:tc>
                  <a:txBody>
                    <a:bodyPr/>
                    <a:lstStyle/>
                    <a:p>
                      <a:pPr algn="ctr" fontAlgn="ctr"/>
                      <a:r>
                        <a:rPr lang="en-GB" sz="800" b="0" i="0" u="none" strike="noStrike">
                          <a:solidFill>
                            <a:srgbClr val="FFFFFF"/>
                          </a:solidFill>
                          <a:effectLst/>
                          <a:latin typeface="Arial"/>
                        </a:rPr>
                        <a:t>2007</a:t>
                      </a:r>
                    </a:p>
                  </a:txBody>
                  <a:tcPr marL="9525" marR="9525" marT="9525" marB="0" anchor="ctr">
                    <a:lnL w="6350" cap="flat" cmpd="sng" algn="ctr">
                      <a:solidFill>
                        <a:srgbClr val="F2F2F2"/>
                      </a:solidFill>
                      <a:prstDash val="solid"/>
                      <a:round/>
                      <a:headEnd type="none" w="med" len="med"/>
                      <a:tailEnd type="none" w="med" len="med"/>
                    </a:lnL>
                    <a:lnR w="6350" cap="flat" cmpd="sng" algn="ctr">
                      <a:solidFill>
                        <a:srgbClr val="F2F2F2"/>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04040"/>
                    </a:solidFill>
                  </a:tcPr>
                </a:tc>
                <a:tc>
                  <a:txBody>
                    <a:bodyPr/>
                    <a:lstStyle/>
                    <a:p>
                      <a:pPr algn="ctr" fontAlgn="ctr"/>
                      <a:r>
                        <a:rPr lang="en-GB" sz="800" b="0" i="0" u="none" strike="noStrike">
                          <a:solidFill>
                            <a:srgbClr val="FFFFFF"/>
                          </a:solidFill>
                          <a:effectLst/>
                          <a:latin typeface="Arial"/>
                        </a:rPr>
                        <a:t>2008</a:t>
                      </a:r>
                    </a:p>
                  </a:txBody>
                  <a:tcPr marL="9525" marR="9525" marT="9525" marB="0" anchor="ctr">
                    <a:lnL w="6350" cap="flat" cmpd="sng" algn="ctr">
                      <a:solidFill>
                        <a:srgbClr val="F2F2F2"/>
                      </a:solidFill>
                      <a:prstDash val="solid"/>
                      <a:round/>
                      <a:headEnd type="none" w="med" len="med"/>
                      <a:tailEnd type="none" w="med" len="med"/>
                    </a:lnL>
                    <a:lnR w="6350" cap="flat" cmpd="sng" algn="ctr">
                      <a:solidFill>
                        <a:srgbClr val="F2F2F2"/>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04040"/>
                    </a:solidFill>
                  </a:tcPr>
                </a:tc>
                <a:tc>
                  <a:txBody>
                    <a:bodyPr/>
                    <a:lstStyle/>
                    <a:p>
                      <a:pPr algn="ctr" fontAlgn="ctr"/>
                      <a:r>
                        <a:rPr lang="en-GB" sz="800" b="0" i="0" u="none" strike="noStrike">
                          <a:solidFill>
                            <a:srgbClr val="FFFFFF"/>
                          </a:solidFill>
                          <a:effectLst/>
                          <a:latin typeface="Arial"/>
                        </a:rPr>
                        <a:t>2009</a:t>
                      </a:r>
                    </a:p>
                  </a:txBody>
                  <a:tcPr marL="9525" marR="9525" marT="9525" marB="0" anchor="ctr">
                    <a:lnL w="6350" cap="flat" cmpd="sng" algn="ctr">
                      <a:solidFill>
                        <a:srgbClr val="F2F2F2"/>
                      </a:solidFill>
                      <a:prstDash val="solid"/>
                      <a:round/>
                      <a:headEnd type="none" w="med" len="med"/>
                      <a:tailEnd type="none" w="med" len="med"/>
                    </a:lnL>
                    <a:lnR w="6350" cap="flat" cmpd="sng" algn="ctr">
                      <a:solidFill>
                        <a:srgbClr val="F2F2F2"/>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04040"/>
                    </a:solidFill>
                  </a:tcPr>
                </a:tc>
                <a:tc>
                  <a:txBody>
                    <a:bodyPr/>
                    <a:lstStyle/>
                    <a:p>
                      <a:pPr algn="ctr" fontAlgn="ctr"/>
                      <a:r>
                        <a:rPr lang="en-GB" sz="800" b="0" i="0" u="none" strike="noStrike">
                          <a:solidFill>
                            <a:srgbClr val="FFFFFF"/>
                          </a:solidFill>
                          <a:effectLst/>
                          <a:latin typeface="Arial"/>
                        </a:rPr>
                        <a:t>2010</a:t>
                      </a:r>
                    </a:p>
                  </a:txBody>
                  <a:tcPr marL="9525" marR="9525" marT="9525" marB="0" anchor="ctr">
                    <a:lnL w="6350" cap="flat" cmpd="sng" algn="ctr">
                      <a:solidFill>
                        <a:srgbClr val="F2F2F2"/>
                      </a:solidFill>
                      <a:prstDash val="solid"/>
                      <a:round/>
                      <a:headEnd type="none" w="med" len="med"/>
                      <a:tailEnd type="none" w="med" len="med"/>
                    </a:lnL>
                    <a:lnR w="6350" cap="flat" cmpd="sng" algn="ctr">
                      <a:solidFill>
                        <a:srgbClr val="F2F2F2"/>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04040"/>
                    </a:solidFill>
                  </a:tcPr>
                </a:tc>
                <a:tc>
                  <a:txBody>
                    <a:bodyPr/>
                    <a:lstStyle/>
                    <a:p>
                      <a:pPr algn="ctr" fontAlgn="ctr"/>
                      <a:r>
                        <a:rPr lang="en-GB" sz="800" b="0" i="0" u="none" strike="noStrike">
                          <a:solidFill>
                            <a:srgbClr val="FFFFFF"/>
                          </a:solidFill>
                          <a:effectLst/>
                          <a:latin typeface="Arial"/>
                        </a:rPr>
                        <a:t>2011</a:t>
                      </a:r>
                    </a:p>
                  </a:txBody>
                  <a:tcPr marL="9525" marR="9525" marT="9525" marB="0" anchor="ctr">
                    <a:lnL w="6350" cap="flat" cmpd="sng" algn="ctr">
                      <a:solidFill>
                        <a:srgbClr val="F2F2F2"/>
                      </a:solidFill>
                      <a:prstDash val="solid"/>
                      <a:round/>
                      <a:headEnd type="none" w="med" len="med"/>
                      <a:tailEnd type="none" w="med" len="med"/>
                    </a:lnL>
                    <a:lnR w="6350" cap="flat" cmpd="sng" algn="ctr">
                      <a:solidFill>
                        <a:srgbClr val="F2F2F2"/>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04040"/>
                    </a:solidFill>
                  </a:tcPr>
                </a:tc>
                <a:tc>
                  <a:txBody>
                    <a:bodyPr/>
                    <a:lstStyle/>
                    <a:p>
                      <a:pPr algn="ctr" fontAlgn="ctr"/>
                      <a:r>
                        <a:rPr lang="en-GB" sz="800" b="0" i="0" u="none" strike="noStrike">
                          <a:solidFill>
                            <a:srgbClr val="FFFFFF"/>
                          </a:solidFill>
                          <a:effectLst/>
                          <a:latin typeface="Arial"/>
                        </a:rPr>
                        <a:t>2012</a:t>
                      </a:r>
                    </a:p>
                  </a:txBody>
                  <a:tcPr marL="9525" marR="9525" marT="9525" marB="0" anchor="ctr">
                    <a:lnL w="6350" cap="flat" cmpd="sng" algn="ctr">
                      <a:solidFill>
                        <a:srgbClr val="F2F2F2"/>
                      </a:solidFill>
                      <a:prstDash val="solid"/>
                      <a:round/>
                      <a:headEnd type="none" w="med" len="med"/>
                      <a:tailEnd type="none" w="med" len="med"/>
                    </a:lnL>
                    <a:lnR w="6350" cap="flat" cmpd="sng" algn="ctr">
                      <a:solidFill>
                        <a:srgbClr val="F2F2F2"/>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04040"/>
                    </a:solidFill>
                  </a:tcPr>
                </a:tc>
                <a:tc>
                  <a:txBody>
                    <a:bodyPr/>
                    <a:lstStyle/>
                    <a:p>
                      <a:pPr algn="ctr" fontAlgn="ctr"/>
                      <a:r>
                        <a:rPr lang="en-GB" sz="800" b="0" i="0" u="none" strike="noStrike">
                          <a:solidFill>
                            <a:srgbClr val="FFFFFF"/>
                          </a:solidFill>
                          <a:effectLst/>
                          <a:latin typeface="Arial"/>
                        </a:rPr>
                        <a:t>2013</a:t>
                      </a:r>
                    </a:p>
                  </a:txBody>
                  <a:tcPr marL="9525" marR="9525" marT="9525" marB="0" anchor="ctr">
                    <a:lnL w="6350" cap="flat" cmpd="sng" algn="ctr">
                      <a:solidFill>
                        <a:srgbClr val="F2F2F2"/>
                      </a:solidFill>
                      <a:prstDash val="solid"/>
                      <a:round/>
                      <a:headEnd type="none" w="med" len="med"/>
                      <a:tailEnd type="none" w="med" len="med"/>
                    </a:lnL>
                    <a:lnR w="6350" cap="flat" cmpd="sng" algn="ctr">
                      <a:solidFill>
                        <a:srgbClr val="F2F2F2"/>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04040"/>
                    </a:solidFill>
                  </a:tcPr>
                </a:tc>
                <a:tc>
                  <a:txBody>
                    <a:bodyPr/>
                    <a:lstStyle/>
                    <a:p>
                      <a:pPr algn="ctr" fontAlgn="ctr"/>
                      <a:r>
                        <a:rPr lang="en-GB" sz="800" b="0" i="0" u="none" strike="noStrike">
                          <a:solidFill>
                            <a:srgbClr val="FFFFFF"/>
                          </a:solidFill>
                          <a:effectLst/>
                          <a:latin typeface="Arial"/>
                        </a:rPr>
                        <a:t>2014</a:t>
                      </a:r>
                    </a:p>
                  </a:txBody>
                  <a:tcPr marL="9525" marR="9525" marT="9525" marB="0" anchor="ctr">
                    <a:lnL w="6350" cap="flat" cmpd="sng" algn="ctr">
                      <a:solidFill>
                        <a:srgbClr val="F2F2F2"/>
                      </a:solidFill>
                      <a:prstDash val="solid"/>
                      <a:round/>
                      <a:headEnd type="none" w="med" len="med"/>
                      <a:tailEnd type="none" w="med" len="med"/>
                    </a:lnL>
                    <a:lnR w="6350" cap="flat" cmpd="sng" algn="ctr">
                      <a:solidFill>
                        <a:srgbClr val="F2F2F2"/>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04040"/>
                    </a:solidFill>
                  </a:tcPr>
                </a:tc>
                <a:tc>
                  <a:txBody>
                    <a:bodyPr/>
                    <a:lstStyle/>
                    <a:p>
                      <a:pPr algn="ctr" fontAlgn="ctr"/>
                      <a:r>
                        <a:rPr lang="en-GB" sz="800" b="0" i="0" u="none" strike="noStrike">
                          <a:solidFill>
                            <a:srgbClr val="FFFFFF"/>
                          </a:solidFill>
                          <a:effectLst/>
                          <a:latin typeface="Arial"/>
                        </a:rPr>
                        <a:t>2015</a:t>
                      </a:r>
                    </a:p>
                  </a:txBody>
                  <a:tcPr marL="9525" marR="9525" marT="9525" marB="0" anchor="ctr">
                    <a:lnL w="6350" cap="flat" cmpd="sng" algn="ctr">
                      <a:solidFill>
                        <a:srgbClr val="F2F2F2"/>
                      </a:solidFill>
                      <a:prstDash val="solid"/>
                      <a:round/>
                      <a:headEnd type="none" w="med" len="med"/>
                      <a:tailEnd type="none" w="med" len="med"/>
                    </a:lnL>
                    <a:lnR w="6350" cap="flat" cmpd="sng" algn="ctr">
                      <a:solidFill>
                        <a:srgbClr val="F2F2F2"/>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04040"/>
                    </a:solidFill>
                  </a:tcPr>
                </a:tc>
              </a:tr>
              <a:tr h="462051">
                <a:tc>
                  <a:txBody>
                    <a:bodyPr/>
                    <a:lstStyle/>
                    <a:p>
                      <a:pPr algn="ctr" fontAlgn="ctr"/>
                      <a:r>
                        <a:rPr lang="en-GB" sz="800" b="0" i="0" u="none" strike="noStrike">
                          <a:solidFill>
                            <a:srgbClr val="FFFFFF"/>
                          </a:solidFill>
                          <a:effectLst/>
                          <a:latin typeface="Arial"/>
                        </a:rPr>
                        <a:t>Total ODA</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000000"/>
                    </a:solidFill>
                  </a:tcPr>
                </a:tc>
                <a:tc>
                  <a:txBody>
                    <a:bodyPr/>
                    <a:lstStyle/>
                    <a:p>
                      <a:pPr algn="ctr" fontAlgn="ctr"/>
                      <a:r>
                        <a:rPr lang="en-GB" sz="800" b="0" i="0" u="none" strike="noStrike">
                          <a:effectLst/>
                          <a:latin typeface="Arial"/>
                        </a:rPr>
                        <a:t>$850m</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D9D9D9"/>
                    </a:solidFill>
                  </a:tcPr>
                </a:tc>
                <a:tc>
                  <a:txBody>
                    <a:bodyPr/>
                    <a:lstStyle/>
                    <a:p>
                      <a:pPr algn="ctr" fontAlgn="ctr"/>
                      <a:r>
                        <a:rPr lang="en-GB" sz="800" b="0" i="0" u="none" strike="noStrike">
                          <a:effectLst/>
                          <a:latin typeface="Arial"/>
                        </a:rPr>
                        <a:t>$477m</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D9D9D9"/>
                    </a:solidFill>
                  </a:tcPr>
                </a:tc>
                <a:tc>
                  <a:txBody>
                    <a:bodyPr/>
                    <a:lstStyle/>
                    <a:p>
                      <a:pPr algn="ctr" fontAlgn="ctr"/>
                      <a:r>
                        <a:rPr lang="en-GB" sz="800" b="0" i="0" u="none" strike="noStrike">
                          <a:effectLst/>
                          <a:latin typeface="Arial"/>
                        </a:rPr>
                        <a:t>$628m</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D9D9D9"/>
                    </a:solidFill>
                  </a:tcPr>
                </a:tc>
                <a:tc>
                  <a:txBody>
                    <a:bodyPr/>
                    <a:lstStyle/>
                    <a:p>
                      <a:pPr algn="l" fontAlgn="ctr"/>
                      <a:r>
                        <a:rPr lang="en-GB" sz="800" b="0" i="0" u="none" strike="noStrike">
                          <a:effectLst/>
                          <a:latin typeface="Arial"/>
                        </a:rPr>
                        <a:t> </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D9D9D9"/>
                    </a:solidFill>
                  </a:tcPr>
                </a:tc>
                <a:tc>
                  <a:txBody>
                    <a:bodyPr/>
                    <a:lstStyle/>
                    <a:p>
                      <a:pPr algn="l" fontAlgn="ctr"/>
                      <a:r>
                        <a:rPr lang="en-GB" sz="800" b="0" i="0" u="none" strike="noStrike">
                          <a:effectLst/>
                          <a:latin typeface="Arial"/>
                        </a:rPr>
                        <a:t> </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D9D9D9"/>
                    </a:solidFill>
                  </a:tcPr>
                </a:tc>
                <a:tc>
                  <a:txBody>
                    <a:bodyPr/>
                    <a:lstStyle/>
                    <a:p>
                      <a:pPr algn="l" fontAlgn="ctr"/>
                      <a:r>
                        <a:rPr lang="en-GB" sz="800" b="0" i="0" u="none" strike="noStrike">
                          <a:effectLst/>
                          <a:latin typeface="Arial"/>
                        </a:rPr>
                        <a:t> </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D9D9D9"/>
                    </a:solidFill>
                  </a:tcPr>
                </a:tc>
                <a:tc>
                  <a:txBody>
                    <a:bodyPr/>
                    <a:lstStyle/>
                    <a:p>
                      <a:pPr algn="l" fontAlgn="ctr"/>
                      <a:r>
                        <a:rPr lang="en-GB" sz="800" b="0" i="0" u="none" strike="noStrike">
                          <a:effectLst/>
                          <a:latin typeface="Arial"/>
                        </a:rPr>
                        <a:t> </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D9D9D9"/>
                    </a:solidFill>
                  </a:tcPr>
                </a:tc>
                <a:tc>
                  <a:txBody>
                    <a:bodyPr/>
                    <a:lstStyle/>
                    <a:p>
                      <a:pPr algn="l" fontAlgn="ctr"/>
                      <a:r>
                        <a:rPr lang="en-GB" sz="800" b="0" i="0" u="none" strike="noStrike">
                          <a:effectLst/>
                          <a:latin typeface="Arial"/>
                        </a:rPr>
                        <a:t> </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D9D9D9"/>
                    </a:solidFill>
                  </a:tcPr>
                </a:tc>
                <a:tc>
                  <a:txBody>
                    <a:bodyPr/>
                    <a:lstStyle/>
                    <a:p>
                      <a:pPr algn="l" fontAlgn="ctr"/>
                      <a:r>
                        <a:rPr lang="en-GB" sz="800" b="0" i="0" u="none" strike="noStrike">
                          <a:effectLst/>
                          <a:latin typeface="Arial"/>
                        </a:rPr>
                        <a:t> </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D9D9D9"/>
                    </a:solidFill>
                  </a:tcPr>
                </a:tc>
                <a:tc>
                  <a:txBody>
                    <a:bodyPr/>
                    <a:lstStyle/>
                    <a:p>
                      <a:pPr algn="l" fontAlgn="ctr"/>
                      <a:r>
                        <a:rPr lang="en-GB" sz="800" b="0" i="0" u="none" strike="noStrike">
                          <a:effectLst/>
                          <a:latin typeface="Arial"/>
                        </a:rPr>
                        <a:t> </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D9D9D9"/>
                    </a:solidFill>
                  </a:tcPr>
                </a:tc>
              </a:tr>
              <a:tr h="462051">
                <a:tc>
                  <a:txBody>
                    <a:bodyPr/>
                    <a:lstStyle/>
                    <a:p>
                      <a:pPr algn="ctr" fontAlgn="ctr"/>
                      <a:r>
                        <a:rPr lang="en-GB" sz="800" b="0" i="0" u="none" strike="noStrike">
                          <a:solidFill>
                            <a:srgbClr val="FFFFFF"/>
                          </a:solidFill>
                          <a:effectLst/>
                          <a:latin typeface="Arial"/>
                        </a:rPr>
                        <a:t>ODA per Capita</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D9D9D9"/>
                      </a:solidFill>
                      <a:prstDash val="solid"/>
                      <a:round/>
                      <a:headEnd type="none" w="med" len="med"/>
                      <a:tailEnd type="none" w="med" len="med"/>
                    </a:lnB>
                    <a:solidFill>
                      <a:srgbClr val="000000"/>
                    </a:solidFill>
                  </a:tcPr>
                </a:tc>
                <a:tc>
                  <a:txBody>
                    <a:bodyPr/>
                    <a:lstStyle/>
                    <a:p>
                      <a:pPr algn="ctr" fontAlgn="ctr"/>
                      <a:r>
                        <a:rPr lang="en-GB" sz="800" b="0" i="0" u="none" strike="noStrike">
                          <a:effectLst/>
                          <a:latin typeface="Arial"/>
                        </a:rPr>
                        <a:t>$91</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GB" sz="800" b="0" i="0" u="none" strike="noStrike">
                          <a:effectLst/>
                          <a:latin typeface="Arial"/>
                        </a:rPr>
                        <a:t>$50</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GB" sz="800" b="0" i="0" u="none" strike="noStrike">
                          <a:effectLst/>
                          <a:latin typeface="Arial"/>
                        </a:rPr>
                        <a:t>$65</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r>
                        <a:rPr lang="en-GB" sz="800" b="0" i="0" u="none" strike="noStrike">
                          <a:effectLst/>
                          <a:latin typeface="Arial"/>
                        </a:rPr>
                        <a:t> </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r>
                        <a:rPr lang="en-GB" sz="800" b="0" i="0" u="none" strike="noStrike">
                          <a:effectLst/>
                          <a:latin typeface="Arial"/>
                        </a:rPr>
                        <a:t> </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r>
                        <a:rPr lang="en-GB" sz="800" b="0" i="0" u="none" strike="noStrike">
                          <a:effectLst/>
                          <a:latin typeface="Arial"/>
                        </a:rPr>
                        <a:t> </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r>
                        <a:rPr lang="en-GB" sz="800" b="0" i="0" u="none" strike="noStrike">
                          <a:effectLst/>
                          <a:latin typeface="Arial"/>
                        </a:rPr>
                        <a:t> </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r>
                        <a:rPr lang="en-GB" sz="800" b="0" i="0" u="none" strike="noStrike">
                          <a:effectLst/>
                          <a:latin typeface="Arial"/>
                        </a:rPr>
                        <a:t> </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r>
                        <a:rPr lang="en-GB" sz="800" b="0" i="0" u="none" strike="noStrike">
                          <a:effectLst/>
                          <a:latin typeface="Arial"/>
                        </a:rPr>
                        <a:t> </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r>
                        <a:rPr lang="en-GB" sz="800" b="0" i="0" u="none" strike="noStrike">
                          <a:effectLst/>
                          <a:latin typeface="Arial"/>
                        </a:rPr>
                        <a:t> </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9D9D9"/>
                    </a:solidFill>
                  </a:tcPr>
                </a:tc>
              </a:tr>
              <a:tr h="462051">
                <a:tc>
                  <a:txBody>
                    <a:bodyPr/>
                    <a:lstStyle/>
                    <a:p>
                      <a:pPr algn="ctr" fontAlgn="ctr"/>
                      <a:r>
                        <a:rPr lang="en-GB" sz="800" b="0" i="0" u="none" strike="noStrike">
                          <a:solidFill>
                            <a:srgbClr val="FFFFFF"/>
                          </a:solidFill>
                          <a:effectLst/>
                          <a:latin typeface="Arial"/>
                        </a:rPr>
                        <a:t>National Strategy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solidFill>
                      <a:srgbClr val="366092"/>
                    </a:solidFill>
                  </a:tcPr>
                </a:tc>
                <a:tc>
                  <a:txBody>
                    <a:bodyPr/>
                    <a:lstStyle/>
                    <a:p>
                      <a:pPr algn="l" fontAlgn="ctr"/>
                      <a:r>
                        <a:rPr lang="en-GB" sz="800" b="0" i="0" u="none" strike="noStrike">
                          <a:effectLst/>
                          <a:latin typeface="Arial"/>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algn="l" fontAlgn="ctr"/>
                      <a:r>
                        <a:rPr lang="en-GB" sz="800" b="0" i="0" u="none" strike="noStrike">
                          <a:effectLst/>
                          <a:latin typeface="Arial"/>
                        </a:rPr>
                        <a:t> </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algn="l" fontAlgn="ctr"/>
                      <a:r>
                        <a:rPr lang="en-GB" sz="800" b="0" i="0" u="none" strike="noStrike">
                          <a:effectLst/>
                          <a:latin typeface="Arial"/>
                        </a:rPr>
                        <a:t> </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algn="l" fontAlgn="ctr"/>
                      <a:r>
                        <a:rPr lang="en-GB" sz="800" b="0" i="0" u="none" strike="noStrike">
                          <a:effectLst/>
                          <a:latin typeface="Arial"/>
                        </a:rPr>
                        <a:t> </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algn="l" fontAlgn="ctr"/>
                      <a:r>
                        <a:rPr lang="en-GB" sz="800" b="0" i="0" u="none" strike="noStrike">
                          <a:effectLst/>
                          <a:latin typeface="Arial"/>
                        </a:rPr>
                        <a:t> </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gridSpan="5">
                  <a:txBody>
                    <a:bodyPr/>
                    <a:lstStyle/>
                    <a:p>
                      <a:pPr algn="ctr" fontAlgn="ctr"/>
                      <a:r>
                        <a:rPr lang="en-GB" sz="800" b="0" i="0" u="none" strike="noStrike">
                          <a:effectLst/>
                          <a:latin typeface="Arial"/>
                        </a:rPr>
                        <a:t>Second National Development Plan</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B8CCE4"/>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r>
              <a:tr h="300033">
                <a:tc>
                  <a:txBody>
                    <a:bodyPr/>
                    <a:lstStyle/>
                    <a:p>
                      <a:pPr algn="ctr" fontAlgn="ctr"/>
                      <a:r>
                        <a:rPr lang="en-GB" sz="800" b="0" i="0" u="none" strike="noStrike">
                          <a:solidFill>
                            <a:srgbClr val="FFFFFF"/>
                          </a:solidFill>
                          <a:effectLst/>
                          <a:latin typeface="Arial"/>
                        </a:rPr>
                        <a:t>EC</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solidFill>
                      <a:srgbClr val="4F6228"/>
                    </a:solidFill>
                  </a:tcPr>
                </a:tc>
                <a:tc>
                  <a:txBody>
                    <a:bodyPr/>
                    <a:lstStyle/>
                    <a:p>
                      <a:pPr algn="l" fontAlgn="ctr"/>
                      <a:r>
                        <a:rPr lang="en-GB" sz="800" b="0" i="0" u="none" strike="noStrike">
                          <a:effectLst/>
                          <a:latin typeface="Arial"/>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gridSpan="7">
                  <a:txBody>
                    <a:bodyPr/>
                    <a:lstStyle/>
                    <a:p>
                      <a:pPr algn="ctr" fontAlgn="ctr"/>
                      <a:r>
                        <a:rPr lang="en-GB" sz="800" b="0" i="0" u="none" strike="noStrike">
                          <a:effectLst/>
                          <a:latin typeface="Arial"/>
                        </a:rPr>
                        <a:t> </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CCFFCC"/>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a:txBody>
                    <a:bodyPr/>
                    <a:lstStyle/>
                    <a:p>
                      <a:pPr algn="l" fontAlgn="ctr"/>
                      <a:r>
                        <a:rPr lang="en-GB" sz="800" b="0" i="0" u="none" strike="noStrike">
                          <a:effectLst/>
                          <a:latin typeface="Arial"/>
                        </a:rPr>
                        <a:t> </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algn="l" fontAlgn="ctr"/>
                      <a:r>
                        <a:rPr lang="en-GB" sz="800" b="0" i="0" u="none" strike="noStrike">
                          <a:effectLst/>
                          <a:latin typeface="Arial"/>
                        </a:rPr>
                        <a:t> </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r>
              <a:tr h="300033">
                <a:tc>
                  <a:txBody>
                    <a:bodyPr/>
                    <a:lstStyle/>
                    <a:p>
                      <a:pPr algn="ctr" fontAlgn="ctr"/>
                      <a:r>
                        <a:rPr lang="en-GB" sz="800" b="0" i="0" u="none" strike="noStrike">
                          <a:solidFill>
                            <a:srgbClr val="FFFFFF"/>
                          </a:solidFill>
                          <a:effectLst/>
                          <a:latin typeface="Arial"/>
                        </a:rPr>
                        <a:t>Belgium</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solidFill>
                      <a:srgbClr val="4F6228"/>
                    </a:solidFill>
                  </a:tcPr>
                </a:tc>
                <a:tc>
                  <a:txBody>
                    <a:bodyPr/>
                    <a:lstStyle/>
                    <a:p>
                      <a:pPr algn="l" fontAlgn="ctr"/>
                      <a:r>
                        <a:rPr lang="en-GB" sz="800" b="0" i="0" u="none" strike="noStrike">
                          <a:effectLst/>
                          <a:latin typeface="Arial"/>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algn="l" fontAlgn="ctr"/>
                      <a:r>
                        <a:rPr lang="en-GB" sz="800" b="0" i="0" u="none" strike="noStrike">
                          <a:effectLst/>
                          <a:latin typeface="Arial"/>
                        </a:rPr>
                        <a:t> </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gridSpan="4">
                  <a:txBody>
                    <a:bodyPr/>
                    <a:lstStyle/>
                    <a:p>
                      <a:pPr algn="ctr" fontAlgn="ctr"/>
                      <a:r>
                        <a:rPr lang="en-GB" sz="800" b="0" i="0" u="none" strike="noStrike">
                          <a:effectLst/>
                          <a:latin typeface="Arial"/>
                        </a:rPr>
                        <a:t> </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CCFFCC"/>
                    </a:solidFill>
                  </a:tcPr>
                </a:tc>
                <a:tc hMerge="1">
                  <a:txBody>
                    <a:bodyPr/>
                    <a:lstStyle/>
                    <a:p>
                      <a:endParaRPr lang="en-GB"/>
                    </a:p>
                  </a:txBody>
                  <a:tcPr/>
                </a:tc>
                <a:tc hMerge="1">
                  <a:txBody>
                    <a:bodyPr/>
                    <a:lstStyle/>
                    <a:p>
                      <a:endParaRPr lang="en-GB"/>
                    </a:p>
                  </a:txBody>
                  <a:tcPr/>
                </a:tc>
                <a:tc hMerge="1">
                  <a:txBody>
                    <a:bodyPr/>
                    <a:lstStyle/>
                    <a:p>
                      <a:endParaRPr lang="en-GB"/>
                    </a:p>
                  </a:txBody>
                  <a:tcPr/>
                </a:tc>
                <a:tc>
                  <a:txBody>
                    <a:bodyPr/>
                    <a:lstStyle/>
                    <a:p>
                      <a:pPr algn="l" fontAlgn="ctr"/>
                      <a:r>
                        <a:rPr lang="en-GB" sz="800" b="0" i="0" u="none" strike="noStrike">
                          <a:effectLst/>
                          <a:latin typeface="Arial"/>
                        </a:rPr>
                        <a:t> </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algn="l" fontAlgn="ctr"/>
                      <a:r>
                        <a:rPr lang="en-GB" sz="800" b="0" i="0" u="none" strike="noStrike">
                          <a:effectLst/>
                          <a:latin typeface="Arial"/>
                        </a:rPr>
                        <a:t> </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algn="l" fontAlgn="ctr"/>
                      <a:r>
                        <a:rPr lang="en-GB" sz="800" b="0" i="0" u="none" strike="noStrike">
                          <a:effectLst/>
                          <a:latin typeface="Arial"/>
                        </a:rPr>
                        <a:t> </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algn="l" fontAlgn="ctr"/>
                      <a:r>
                        <a:rPr lang="en-GB" sz="800" b="0" i="0" u="none" strike="noStrike">
                          <a:effectLst/>
                          <a:latin typeface="Arial"/>
                        </a:rPr>
                        <a:t> </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r>
              <a:tr h="300033">
                <a:tc>
                  <a:txBody>
                    <a:bodyPr/>
                    <a:lstStyle/>
                    <a:p>
                      <a:pPr algn="ctr" fontAlgn="ctr"/>
                      <a:r>
                        <a:rPr lang="en-GB" sz="800" b="0" i="0" u="none" strike="noStrike">
                          <a:solidFill>
                            <a:srgbClr val="FFFFFF"/>
                          </a:solidFill>
                          <a:effectLst/>
                          <a:latin typeface="Arial"/>
                        </a:rPr>
                        <a:t>Denmark</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solidFill>
                      <a:srgbClr val="4F6228"/>
                    </a:solidFill>
                  </a:tcPr>
                </a:tc>
                <a:tc gridSpan="5">
                  <a:txBody>
                    <a:bodyPr/>
                    <a:lstStyle/>
                    <a:p>
                      <a:pPr algn="ctr" fontAlgn="ctr"/>
                      <a:r>
                        <a:rPr lang="en-GB" sz="800" b="0" i="0" u="none" strike="noStrike">
                          <a:effectLst/>
                          <a:latin typeface="Arial"/>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CCFFCC"/>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a:txBody>
                    <a:bodyPr/>
                    <a:lstStyle/>
                    <a:p>
                      <a:pPr algn="l" fontAlgn="ctr"/>
                      <a:r>
                        <a:rPr lang="en-GB" sz="800" b="0" i="0" u="none" strike="noStrike">
                          <a:effectLst/>
                          <a:latin typeface="Arial"/>
                        </a:rPr>
                        <a:t> </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algn="l" fontAlgn="ctr"/>
                      <a:r>
                        <a:rPr lang="en-GB" sz="800" b="0" i="0" u="none" strike="noStrike">
                          <a:effectLst/>
                          <a:latin typeface="Arial"/>
                        </a:rPr>
                        <a:t> </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algn="l" fontAlgn="ctr"/>
                      <a:r>
                        <a:rPr lang="en-GB" sz="800" b="0" i="0" u="none" strike="noStrike">
                          <a:effectLst/>
                          <a:latin typeface="Arial"/>
                        </a:rPr>
                        <a:t> </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algn="l" fontAlgn="ctr"/>
                      <a:r>
                        <a:rPr lang="en-GB" sz="800" b="0" i="0" u="none" strike="noStrike">
                          <a:effectLst/>
                          <a:latin typeface="Arial"/>
                        </a:rPr>
                        <a:t> </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algn="l" fontAlgn="ctr"/>
                      <a:r>
                        <a:rPr lang="en-GB" sz="800" b="0" i="0" u="none" strike="noStrike">
                          <a:effectLst/>
                          <a:latin typeface="Arial"/>
                        </a:rPr>
                        <a:t> </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r>
              <a:tr h="300033">
                <a:tc>
                  <a:txBody>
                    <a:bodyPr/>
                    <a:lstStyle/>
                    <a:p>
                      <a:pPr algn="ctr" fontAlgn="ctr"/>
                      <a:r>
                        <a:rPr lang="en-GB" sz="800" b="0" i="0" u="none" strike="noStrike">
                          <a:solidFill>
                            <a:srgbClr val="FFFFFF"/>
                          </a:solidFill>
                          <a:effectLst/>
                          <a:latin typeface="Arial"/>
                        </a:rPr>
                        <a:t>Germany</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solidFill>
                      <a:srgbClr val="4F6228"/>
                    </a:solidFill>
                  </a:tcPr>
                </a:tc>
                <a:tc>
                  <a:txBody>
                    <a:bodyPr/>
                    <a:lstStyle/>
                    <a:p>
                      <a:pPr algn="l" fontAlgn="ctr"/>
                      <a:r>
                        <a:rPr lang="en-GB" sz="800" b="0" i="0" u="none" strike="noStrike">
                          <a:effectLst/>
                          <a:latin typeface="Arial"/>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gridSpan="6">
                  <a:txBody>
                    <a:bodyPr/>
                    <a:lstStyle/>
                    <a:p>
                      <a:pPr algn="ctr" fontAlgn="ctr"/>
                      <a:r>
                        <a:rPr lang="en-GB" sz="800" b="0" i="0" u="none" strike="noStrike">
                          <a:effectLst/>
                          <a:latin typeface="Arial"/>
                        </a:rPr>
                        <a:t> </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CCFFCC"/>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a:txBody>
                    <a:bodyPr/>
                    <a:lstStyle/>
                    <a:p>
                      <a:pPr algn="l" fontAlgn="ctr"/>
                      <a:r>
                        <a:rPr lang="en-GB" sz="800" b="0" i="0" u="none" strike="noStrike">
                          <a:effectLst/>
                          <a:latin typeface="Arial"/>
                        </a:rPr>
                        <a:t> </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algn="l" fontAlgn="ctr"/>
                      <a:r>
                        <a:rPr lang="en-GB" sz="800" b="0" i="0" u="none" strike="noStrike">
                          <a:effectLst/>
                          <a:latin typeface="Arial"/>
                        </a:rPr>
                        <a:t> </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algn="l" fontAlgn="ctr"/>
                      <a:r>
                        <a:rPr lang="en-GB" sz="800" b="0" i="0" u="none" strike="noStrike">
                          <a:effectLst/>
                          <a:latin typeface="Arial"/>
                        </a:rPr>
                        <a:t> </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r>
              <a:tr h="300033">
                <a:tc>
                  <a:txBody>
                    <a:bodyPr/>
                    <a:lstStyle/>
                    <a:p>
                      <a:pPr algn="ctr" fontAlgn="ctr"/>
                      <a:r>
                        <a:rPr lang="en-GB" sz="800" b="0" i="0" u="none" strike="noStrike">
                          <a:solidFill>
                            <a:srgbClr val="FFFFFF"/>
                          </a:solidFill>
                          <a:effectLst/>
                          <a:latin typeface="Arial"/>
                        </a:rPr>
                        <a:t>Italy</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solidFill>
                      <a:srgbClr val="4F6228"/>
                    </a:solidFill>
                  </a:tcPr>
                </a:tc>
                <a:tc>
                  <a:txBody>
                    <a:bodyPr/>
                    <a:lstStyle/>
                    <a:p>
                      <a:pPr algn="l" fontAlgn="ctr"/>
                      <a:r>
                        <a:rPr lang="en-GB" sz="800" b="0" i="0" u="none" strike="noStrike">
                          <a:effectLst/>
                          <a:latin typeface="Arial"/>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algn="l" fontAlgn="ctr"/>
                      <a:r>
                        <a:rPr lang="en-GB" sz="800" b="0" i="0" u="none" strike="noStrike">
                          <a:effectLst/>
                          <a:latin typeface="Arial"/>
                        </a:rPr>
                        <a:t> </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algn="l" fontAlgn="ctr"/>
                      <a:r>
                        <a:rPr lang="en-GB" sz="800" b="0" i="0" u="none" strike="noStrike">
                          <a:effectLst/>
                          <a:latin typeface="Arial"/>
                        </a:rPr>
                        <a:t> </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gridSpan="4">
                  <a:txBody>
                    <a:bodyPr/>
                    <a:lstStyle/>
                    <a:p>
                      <a:pPr algn="ctr" fontAlgn="ctr"/>
                      <a:r>
                        <a:rPr lang="en-GB" sz="800" b="0" i="0" u="none" strike="noStrike">
                          <a:effectLst/>
                          <a:latin typeface="Arial"/>
                        </a:rPr>
                        <a:t> </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CCFFCC"/>
                    </a:solidFill>
                  </a:tcPr>
                </a:tc>
                <a:tc hMerge="1">
                  <a:txBody>
                    <a:bodyPr/>
                    <a:lstStyle/>
                    <a:p>
                      <a:endParaRPr lang="en-GB"/>
                    </a:p>
                  </a:txBody>
                  <a:tcPr/>
                </a:tc>
                <a:tc hMerge="1">
                  <a:txBody>
                    <a:bodyPr/>
                    <a:lstStyle/>
                    <a:p>
                      <a:endParaRPr lang="en-GB"/>
                    </a:p>
                  </a:txBody>
                  <a:tcPr/>
                </a:tc>
                <a:tc hMerge="1">
                  <a:txBody>
                    <a:bodyPr/>
                    <a:lstStyle/>
                    <a:p>
                      <a:endParaRPr lang="en-GB"/>
                    </a:p>
                  </a:txBody>
                  <a:tcPr/>
                </a:tc>
                <a:tc>
                  <a:txBody>
                    <a:bodyPr/>
                    <a:lstStyle/>
                    <a:p>
                      <a:pPr algn="l" fontAlgn="ctr"/>
                      <a:r>
                        <a:rPr lang="en-GB" sz="800" b="0" i="0" u="none" strike="noStrike">
                          <a:effectLst/>
                          <a:latin typeface="Arial"/>
                        </a:rPr>
                        <a:t> </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algn="l" fontAlgn="ctr"/>
                      <a:r>
                        <a:rPr lang="en-GB" sz="800" b="0" i="0" u="none" strike="noStrike">
                          <a:effectLst/>
                          <a:latin typeface="Arial"/>
                        </a:rPr>
                        <a:t> </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algn="l" fontAlgn="ctr"/>
                      <a:r>
                        <a:rPr lang="en-GB" sz="800" b="0" i="0" u="none" strike="noStrike">
                          <a:effectLst/>
                          <a:latin typeface="Arial"/>
                        </a:rPr>
                        <a:t> </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r>
              <a:tr h="300033">
                <a:tc>
                  <a:txBody>
                    <a:bodyPr/>
                    <a:lstStyle/>
                    <a:p>
                      <a:pPr algn="ctr" fontAlgn="ctr"/>
                      <a:r>
                        <a:rPr lang="en-GB" sz="800" b="0" i="0" u="none" strike="noStrike">
                          <a:solidFill>
                            <a:srgbClr val="FFFFFF"/>
                          </a:solidFill>
                          <a:effectLst/>
                          <a:latin typeface="Arial"/>
                        </a:rPr>
                        <a:t>Netherlands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solidFill>
                      <a:srgbClr val="4F6228"/>
                    </a:solidFill>
                  </a:tcPr>
                </a:tc>
                <a:tc>
                  <a:txBody>
                    <a:bodyPr/>
                    <a:lstStyle/>
                    <a:p>
                      <a:pPr algn="l" fontAlgn="ctr"/>
                      <a:r>
                        <a:rPr lang="en-GB" sz="800" b="0" i="0" u="none" strike="noStrike">
                          <a:effectLst/>
                          <a:latin typeface="Arial"/>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algn="l" fontAlgn="ctr"/>
                      <a:r>
                        <a:rPr lang="en-GB" sz="800" b="0" i="0" u="none" strike="noStrike">
                          <a:effectLst/>
                          <a:latin typeface="Arial"/>
                        </a:rPr>
                        <a:t> </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gridSpan="4">
                  <a:txBody>
                    <a:bodyPr/>
                    <a:lstStyle/>
                    <a:p>
                      <a:pPr algn="ctr" fontAlgn="ctr"/>
                      <a:r>
                        <a:rPr lang="en-GB" sz="800" b="0" i="0" u="none" strike="noStrike">
                          <a:effectLst/>
                          <a:latin typeface="Arial"/>
                        </a:rPr>
                        <a:t> </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C4D79B"/>
                    </a:solidFill>
                  </a:tcPr>
                </a:tc>
                <a:tc hMerge="1">
                  <a:txBody>
                    <a:bodyPr/>
                    <a:lstStyle/>
                    <a:p>
                      <a:endParaRPr lang="en-GB"/>
                    </a:p>
                  </a:txBody>
                  <a:tcPr/>
                </a:tc>
                <a:tc hMerge="1">
                  <a:txBody>
                    <a:bodyPr/>
                    <a:lstStyle/>
                    <a:p>
                      <a:endParaRPr lang="en-GB"/>
                    </a:p>
                  </a:txBody>
                  <a:tcPr/>
                </a:tc>
                <a:tc hMerge="1">
                  <a:txBody>
                    <a:bodyPr/>
                    <a:lstStyle/>
                    <a:p>
                      <a:endParaRPr lang="en-GB"/>
                    </a:p>
                  </a:txBody>
                  <a:tcPr/>
                </a:tc>
                <a:tc>
                  <a:txBody>
                    <a:bodyPr/>
                    <a:lstStyle/>
                    <a:p>
                      <a:pPr algn="l" fontAlgn="ctr"/>
                      <a:r>
                        <a:rPr lang="en-GB" sz="800" b="0" i="0" u="none" strike="noStrike">
                          <a:effectLst/>
                          <a:latin typeface="Arial"/>
                        </a:rPr>
                        <a:t> </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algn="l" fontAlgn="ctr"/>
                      <a:r>
                        <a:rPr lang="en-GB" sz="800" b="0" i="0" u="none" strike="noStrike">
                          <a:effectLst/>
                          <a:latin typeface="Arial"/>
                        </a:rPr>
                        <a:t> </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algn="l" fontAlgn="ctr"/>
                      <a:r>
                        <a:rPr lang="en-GB" sz="800" b="0" i="0" u="none" strike="noStrike">
                          <a:effectLst/>
                          <a:latin typeface="Arial"/>
                        </a:rPr>
                        <a:t> </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algn="l" fontAlgn="ctr"/>
                      <a:r>
                        <a:rPr lang="en-GB" sz="800" b="0" i="0" u="none" strike="noStrike">
                          <a:effectLst/>
                          <a:latin typeface="Arial"/>
                        </a:rPr>
                        <a:t> </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r>
              <a:tr h="300033">
                <a:tc>
                  <a:txBody>
                    <a:bodyPr/>
                    <a:lstStyle/>
                    <a:p>
                      <a:pPr algn="ctr" fontAlgn="ctr"/>
                      <a:r>
                        <a:rPr lang="en-GB" sz="800" b="0" i="0" u="none" strike="noStrike">
                          <a:solidFill>
                            <a:srgbClr val="FFFFFF"/>
                          </a:solidFill>
                          <a:effectLst/>
                          <a:latin typeface="Arial"/>
                        </a:rPr>
                        <a:t>Spain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solidFill>
                      <a:srgbClr val="4F6228"/>
                    </a:solidFill>
                  </a:tcPr>
                </a:tc>
                <a:tc>
                  <a:txBody>
                    <a:bodyPr/>
                    <a:lstStyle/>
                    <a:p>
                      <a:pPr algn="l" fontAlgn="ctr"/>
                      <a:r>
                        <a:rPr lang="en-GB" sz="800" b="0" i="0" u="none" strike="noStrike">
                          <a:effectLst/>
                          <a:latin typeface="Arial"/>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algn="l" fontAlgn="ctr"/>
                      <a:r>
                        <a:rPr lang="en-GB" sz="800" b="0" i="0" u="none" strike="noStrike">
                          <a:effectLst/>
                          <a:latin typeface="Arial"/>
                        </a:rPr>
                        <a:t> </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algn="l" fontAlgn="ctr"/>
                      <a:r>
                        <a:rPr lang="en-GB" sz="800" b="0" i="0" u="none" strike="noStrike">
                          <a:effectLst/>
                          <a:latin typeface="Arial"/>
                        </a:rPr>
                        <a:t> </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algn="l" fontAlgn="ctr"/>
                      <a:r>
                        <a:rPr lang="en-GB" sz="800" b="0" i="0" u="none" strike="noStrike">
                          <a:effectLst/>
                          <a:latin typeface="Arial"/>
                        </a:rPr>
                        <a:t> </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algn="l" fontAlgn="ctr"/>
                      <a:r>
                        <a:rPr lang="en-GB" sz="800" b="0" i="0" u="none" strike="noStrike">
                          <a:effectLst/>
                          <a:latin typeface="Arial"/>
                        </a:rPr>
                        <a:t> </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gridSpan="4">
                  <a:txBody>
                    <a:bodyPr/>
                    <a:lstStyle/>
                    <a:p>
                      <a:pPr algn="ctr" fontAlgn="ctr"/>
                      <a:r>
                        <a:rPr lang="en-GB" sz="800" b="0" i="0" u="none" strike="noStrike">
                          <a:effectLst/>
                          <a:latin typeface="Arial"/>
                        </a:rPr>
                        <a:t> </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CCFFCC"/>
                    </a:solidFill>
                  </a:tcPr>
                </a:tc>
                <a:tc hMerge="1">
                  <a:txBody>
                    <a:bodyPr/>
                    <a:lstStyle/>
                    <a:p>
                      <a:endParaRPr lang="en-GB"/>
                    </a:p>
                  </a:txBody>
                  <a:tcPr/>
                </a:tc>
                <a:tc hMerge="1">
                  <a:txBody>
                    <a:bodyPr/>
                    <a:lstStyle/>
                    <a:p>
                      <a:endParaRPr lang="en-GB"/>
                    </a:p>
                  </a:txBody>
                  <a:tcPr/>
                </a:tc>
                <a:tc hMerge="1">
                  <a:txBody>
                    <a:bodyPr/>
                    <a:lstStyle/>
                    <a:p>
                      <a:endParaRPr lang="en-GB"/>
                    </a:p>
                  </a:txBody>
                  <a:tcPr/>
                </a:tc>
                <a:tc>
                  <a:txBody>
                    <a:bodyPr/>
                    <a:lstStyle/>
                    <a:p>
                      <a:pPr algn="l" fontAlgn="ctr"/>
                      <a:r>
                        <a:rPr lang="en-GB" sz="800" b="0" i="0" u="none" strike="noStrike">
                          <a:effectLst/>
                          <a:latin typeface="Arial"/>
                        </a:rPr>
                        <a:t> </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r>
              <a:tr h="300033">
                <a:tc>
                  <a:txBody>
                    <a:bodyPr/>
                    <a:lstStyle/>
                    <a:p>
                      <a:pPr algn="ctr" fontAlgn="ctr"/>
                      <a:r>
                        <a:rPr lang="en-GB" sz="800" b="0" i="0" u="none" strike="noStrike">
                          <a:solidFill>
                            <a:srgbClr val="FFFFFF"/>
                          </a:solidFill>
                          <a:effectLst/>
                          <a:latin typeface="Arial"/>
                        </a:rPr>
                        <a:t>Switzerland</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D9D9D9"/>
                      </a:solidFill>
                      <a:prstDash val="solid"/>
                      <a:round/>
                      <a:headEnd type="none" w="med" len="med"/>
                      <a:tailEnd type="none" w="med" len="med"/>
                    </a:lnT>
                    <a:lnB>
                      <a:noFill/>
                    </a:lnB>
                    <a:solidFill>
                      <a:srgbClr val="4F6228"/>
                    </a:solidFill>
                  </a:tcPr>
                </a:tc>
                <a:tc>
                  <a:txBody>
                    <a:bodyPr/>
                    <a:lstStyle/>
                    <a:p>
                      <a:pPr algn="l" fontAlgn="ctr"/>
                      <a:r>
                        <a:rPr lang="en-GB" sz="800" b="0" i="0" u="none" strike="noStrike">
                          <a:effectLst/>
                          <a:latin typeface="Arial"/>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GB" sz="800" b="0" i="0" u="none" strike="noStrike">
                          <a:effectLst/>
                          <a:latin typeface="Arial"/>
                        </a:rPr>
                        <a:t> </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GB" sz="800" b="0" i="0" u="none" strike="noStrike">
                          <a:effectLst/>
                          <a:latin typeface="Arial"/>
                        </a:rPr>
                        <a:t> </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5">
                  <a:txBody>
                    <a:bodyPr/>
                    <a:lstStyle/>
                    <a:p>
                      <a:pPr algn="ctr" fontAlgn="ctr"/>
                      <a:r>
                        <a:rPr lang="en-GB" sz="800" b="0" i="0" u="none" strike="noStrike">
                          <a:effectLst/>
                          <a:latin typeface="Arial"/>
                        </a:rPr>
                        <a:t> </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CC"/>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a:txBody>
                    <a:bodyPr/>
                    <a:lstStyle/>
                    <a:p>
                      <a:pPr algn="ctr" fontAlgn="ctr"/>
                      <a:r>
                        <a:rPr lang="en-GB" sz="800" b="0" i="0" u="none" strike="noStrike">
                          <a:effectLst/>
                          <a:latin typeface="Arial"/>
                        </a:rPr>
                        <a:t> </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GB" sz="800" b="0" i="0" u="none" strike="noStrike" dirty="0">
                          <a:effectLst/>
                          <a:latin typeface="Arial"/>
                        </a:rPr>
                        <a:t> </a:t>
                      </a:r>
                    </a:p>
                  </a:txBody>
                  <a:tcPr marL="9525" marR="9525" marT="9525" marB="0" anchor="ctr">
                    <a:lnL w="6350" cap="flat" cmpd="sng" algn="ctr">
                      <a:solidFill>
                        <a:srgbClr val="80808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69405032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Advanced Countries (e.g. South Sudan, Ethiopia)	</a:t>
            </a:r>
            <a:endParaRPr lang="en-GB" dirty="0"/>
          </a:p>
        </p:txBody>
      </p:sp>
      <p:sp>
        <p:nvSpPr>
          <p:cNvPr id="3" name="Content Placeholder 2"/>
          <p:cNvSpPr>
            <a:spLocks noGrp="1"/>
          </p:cNvSpPr>
          <p:nvPr>
            <p:ph idx="1"/>
          </p:nvPr>
        </p:nvSpPr>
        <p:spPr/>
        <p:txBody>
          <a:bodyPr/>
          <a:lstStyle/>
          <a:p>
            <a:pPr marL="0" indent="0">
              <a:buNone/>
            </a:pPr>
            <a:r>
              <a:rPr lang="en-US" dirty="0" smtClean="0"/>
              <a:t>+ </a:t>
            </a:r>
            <a:r>
              <a:rPr lang="en-US" i="0" dirty="0" smtClean="0"/>
              <a:t>Discussions on how to </a:t>
            </a:r>
            <a:r>
              <a:rPr lang="en-US" i="0" dirty="0" err="1" smtClean="0"/>
              <a:t>operationalise</a:t>
            </a:r>
            <a:r>
              <a:rPr lang="en-US" i="0" dirty="0" smtClean="0"/>
              <a:t> JP and what that means for implementation,</a:t>
            </a:r>
          </a:p>
          <a:p>
            <a:pPr marL="0" indent="0">
              <a:buNone/>
            </a:pPr>
            <a:r>
              <a:rPr lang="en-US" i="0" dirty="0" smtClean="0"/>
              <a:t>+ How to manage the work load,</a:t>
            </a:r>
          </a:p>
          <a:p>
            <a:pPr marL="0" indent="0">
              <a:buNone/>
            </a:pPr>
            <a:r>
              <a:rPr lang="en-US" i="0" dirty="0" smtClean="0"/>
              <a:t>+ Means and Mechanisms to update JP documents,</a:t>
            </a:r>
          </a:p>
          <a:p>
            <a:pPr marL="0" indent="0">
              <a:buNone/>
            </a:pPr>
            <a:r>
              <a:rPr lang="en-US" i="0" dirty="0" smtClean="0"/>
              <a:t>+ Monitoring and moving towards common results frameworks, joint strategic studies (e.g. PEA, scenario planning, risk management),</a:t>
            </a:r>
          </a:p>
          <a:p>
            <a:pPr marL="0" indent="0">
              <a:buNone/>
            </a:pPr>
            <a:r>
              <a:rPr lang="en-US" i="0" dirty="0" smtClean="0"/>
              <a:t>+ Sharing and lessons learning (call for regular workshops/seminars with practitioners).</a:t>
            </a:r>
            <a:endParaRPr lang="en-US" dirty="0"/>
          </a:p>
        </p:txBody>
      </p:sp>
    </p:spTree>
    <p:extLst>
      <p:ext uri="{BB962C8B-B14F-4D97-AF65-F5344CB8AC3E}">
        <p14:creationId xmlns:p14="http://schemas.microsoft.com/office/powerpoint/2010/main" val="314712139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Willing and Able Countries (e.g. Bolivia, Myanmar)</a:t>
            </a:r>
            <a:endParaRPr lang="en-GB" dirty="0"/>
          </a:p>
        </p:txBody>
      </p:sp>
      <p:sp>
        <p:nvSpPr>
          <p:cNvPr id="3" name="Content Placeholder 2"/>
          <p:cNvSpPr>
            <a:spLocks noGrp="1"/>
          </p:cNvSpPr>
          <p:nvPr>
            <p:ph idx="1"/>
          </p:nvPr>
        </p:nvSpPr>
        <p:spPr/>
        <p:txBody>
          <a:bodyPr/>
          <a:lstStyle/>
          <a:p>
            <a:pPr marL="0" indent="0">
              <a:buNone/>
            </a:pPr>
            <a:r>
              <a:rPr lang="en-US" i="0" dirty="0" smtClean="0"/>
              <a:t>+ How to manage the workload?</a:t>
            </a:r>
          </a:p>
          <a:p>
            <a:pPr marL="0" indent="0">
              <a:buNone/>
            </a:pPr>
            <a:r>
              <a:rPr lang="en-US" i="0" dirty="0" smtClean="0"/>
              <a:t>+ Who will do the initial analysis (particularly of sector concentration)?</a:t>
            </a:r>
          </a:p>
          <a:p>
            <a:pPr marL="0" indent="0">
              <a:buNone/>
            </a:pPr>
            <a:r>
              <a:rPr lang="en-US" i="0" dirty="0" smtClean="0"/>
              <a:t>+ Greater need for time to have discussions/ consultations to improve understanding.</a:t>
            </a:r>
          </a:p>
          <a:p>
            <a:pPr marL="0" indent="0">
              <a:buNone/>
            </a:pPr>
            <a:r>
              <a:rPr lang="en-US" i="0" dirty="0" smtClean="0"/>
              <a:t>+ Support from Headquarters (often plays a catalytic complementary role).</a:t>
            </a:r>
          </a:p>
          <a:p>
            <a:pPr marL="0" indent="0">
              <a:buNone/>
            </a:pPr>
            <a:r>
              <a:rPr lang="en-US" i="0" dirty="0" smtClean="0"/>
              <a:t>+ How to be inclusive (e.g. outside the EU family and with those less willing)?</a:t>
            </a:r>
          </a:p>
        </p:txBody>
      </p:sp>
    </p:spTree>
    <p:extLst>
      <p:ext uri="{BB962C8B-B14F-4D97-AF65-F5344CB8AC3E}">
        <p14:creationId xmlns:p14="http://schemas.microsoft.com/office/powerpoint/2010/main" val="67233243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Preparatory/Consultative Phase (e.g. Mozambique, Bangladesh)</a:t>
            </a:r>
            <a:endParaRPr lang="en-GB" dirty="0"/>
          </a:p>
        </p:txBody>
      </p:sp>
      <p:sp>
        <p:nvSpPr>
          <p:cNvPr id="3" name="Content Placeholder 2"/>
          <p:cNvSpPr>
            <a:spLocks noGrp="1"/>
          </p:cNvSpPr>
          <p:nvPr>
            <p:ph idx="1"/>
          </p:nvPr>
        </p:nvSpPr>
        <p:spPr/>
        <p:txBody>
          <a:bodyPr/>
          <a:lstStyle/>
          <a:p>
            <a:pPr marL="0" indent="0">
              <a:buNone/>
            </a:pPr>
            <a:r>
              <a:rPr lang="en-US" i="0" dirty="0" smtClean="0"/>
              <a:t>+ Consultation and analysis about how JP can add value to local context.</a:t>
            </a:r>
          </a:p>
          <a:p>
            <a:pPr marL="0" indent="0">
              <a:buNone/>
            </a:pPr>
            <a:r>
              <a:rPr lang="en-US" i="0" dirty="0" smtClean="0"/>
              <a:t>+ Identifying who can take the lead in consulting with government to make it relevant and ensure JP has demonstrable added value.</a:t>
            </a:r>
          </a:p>
          <a:p>
            <a:pPr marL="0" indent="0">
              <a:buNone/>
            </a:pPr>
            <a:r>
              <a:rPr lang="en-US" i="0" dirty="0" smtClean="0"/>
              <a:t>+ Agreement on sharing the workload amongst the MS and EU.</a:t>
            </a:r>
          </a:p>
          <a:p>
            <a:pPr marL="0" indent="0">
              <a:buNone/>
            </a:pPr>
            <a:r>
              <a:rPr lang="en-US" i="0" dirty="0" smtClean="0"/>
              <a:t>+ Dialogue with other donors to alleviate fears JP signals a changing of alliances.</a:t>
            </a:r>
          </a:p>
          <a:p>
            <a:pPr marL="0" indent="0">
              <a:buNone/>
            </a:pPr>
            <a:r>
              <a:rPr lang="en-US" i="0" dirty="0" smtClean="0"/>
              <a:t>+ Always involves focusing on </a:t>
            </a:r>
            <a:r>
              <a:rPr lang="en-US" b="1" i="0" dirty="0" smtClean="0"/>
              <a:t>opportunities</a:t>
            </a:r>
            <a:r>
              <a:rPr lang="en-US" i="0" dirty="0" smtClean="0"/>
              <a:t>.</a:t>
            </a:r>
            <a:endParaRPr lang="en-GB" i="0" dirty="0"/>
          </a:p>
        </p:txBody>
      </p:sp>
    </p:spTree>
    <p:extLst>
      <p:ext uri="{BB962C8B-B14F-4D97-AF65-F5344CB8AC3E}">
        <p14:creationId xmlns:p14="http://schemas.microsoft.com/office/powerpoint/2010/main" val="2128200374"/>
      </p:ext>
    </p:extLst>
  </p:cSld>
  <p:clrMapOvr>
    <a:masterClrMapping/>
  </p:clrMapOvr>
  <p:timing>
    <p:tnLst>
      <p:par>
        <p:cTn id="1" dur="indefinite" restart="never" nodeType="tmRoot"/>
      </p:par>
    </p:tnLst>
  </p:timing>
</p:sld>
</file>

<file path=ppt/theme/theme1.xml><?xml version="1.0" encoding="utf-8"?>
<a:theme xmlns:a="http://schemas.openxmlformats.org/drawingml/2006/main" name="dg_devco_powerpoint_template-orange_en">
  <a:themeElements>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lide_Master">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lnDef>
  </a:objectDefaults>
  <a:extraClrSchemeLst>
    <a:extraClrScheme>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lide_Mas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lide_Mas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lide_Mast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lide_Mast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lide_Mast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lide_Mast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lide_Mast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lide_Mast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lide_Mast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lide_Mast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lide_Mast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dg_devco_powerpoint_template-orange_en</Template>
  <TotalTime>1028</TotalTime>
  <Words>1946</Words>
  <Application>Microsoft Office PowerPoint</Application>
  <PresentationFormat>On-screen Show (4:3)</PresentationFormat>
  <Paragraphs>203</Paragraphs>
  <Slides>10</Slides>
  <Notes>10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Verdana</vt:lpstr>
      <vt:lpstr>dg_devco_powerpoint_template-orange_en</vt:lpstr>
      <vt:lpstr>Joint Programming Country Experiences</vt:lpstr>
      <vt:lpstr>Introduction – JP is slowly accruing benefits</vt:lpstr>
      <vt:lpstr>EU Joint Programming is at the Programming Level</vt:lpstr>
      <vt:lpstr>What does EU JP look like? </vt:lpstr>
      <vt:lpstr>How Do We do JP  </vt:lpstr>
      <vt:lpstr>Bolivia Timetable Example </vt:lpstr>
      <vt:lpstr>Advanced Countries (e.g. South Sudan, Ethiopia) </vt:lpstr>
      <vt:lpstr>Willing and Able Countries (e.g. Bolivia, Myanmar)</vt:lpstr>
      <vt:lpstr>Preparatory/Consultative Phase (e.g. Mozambique, Bangladesh)</vt:lpstr>
      <vt:lpstr>Conclusions</vt:lpstr>
    </vt:vector>
  </TitlesOfParts>
  <Company>European Commission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Approach and Modality</dc:title>
  <dc:creator>Alexander ORIORDAN</dc:creator>
  <cp:keywords>alexanderoriordan@gmail.com</cp:keywords>
  <cp:lastModifiedBy>Alexander ORIORDAN</cp:lastModifiedBy>
  <cp:revision>89</cp:revision>
  <dcterms:created xsi:type="dcterms:W3CDTF">2012-08-13T11:30:33Z</dcterms:created>
  <dcterms:modified xsi:type="dcterms:W3CDTF">2014-01-20T14:33:45Z</dcterms:modified>
</cp:coreProperties>
</file>