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24"/>
    <a:srgbClr val="3166CF"/>
    <a:srgbClr val="3E6FD2"/>
    <a:srgbClr val="2D5EC1"/>
    <a:srgbClr val="BDDEFF"/>
    <a:srgbClr val="99CCFF"/>
    <a:srgbClr val="808080"/>
    <a:srgbClr val="0F549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894" y="8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A0646D4-F764-4735-9913-88F99E2266F1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EC15DE4-B53F-43CE-A726-64BA243CCAA6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95778-CDC5-421F-BC1B-D2CA84685D00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646B3-9C2A-4477-B29E-B9C70DA6912B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07B7C-90BE-46D8-AFF1-D4CB60240C78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0FFEF-A74A-4233-85CF-C80E2EDC29E5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4C1F-9452-49BF-B75F-CC98F55A10E7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A3A1E-4F86-47D0-960A-C37DDA17C75E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1D194-76E6-4F7F-A5E8-C166265C81D4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5738E-72D2-4571-ABE8-3CF2ED3785AF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2903E-2322-4949-980C-4EE9EE766A7D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C7F72-2D51-429D-9FDF-528BDE2FFB18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DF015-AC18-4DAC-B24B-BD152AA368D5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404606-AA7F-4E14-A70D-1FA7A17907B5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187624" y="620689"/>
            <a:ext cx="6661150" cy="461665"/>
          </a:xfrm>
          <a:prstGeom prst="rect">
            <a:avLst/>
          </a:prstGeom>
          <a:noFill/>
          <a:ln w="31750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/>
              <a:t>Question 7: How does JP benefit partner countries? </a:t>
            </a:r>
            <a:endParaRPr lang="en-GB" dirty="0"/>
          </a:p>
          <a:p>
            <a:pPr algn="ctr"/>
            <a:endParaRPr lang="en-GB" b="1" dirty="0"/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576263" y="188913"/>
            <a:ext cx="81359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 smtClean="0"/>
              <a:t>January 21</a:t>
            </a:r>
            <a:r>
              <a:rPr lang="en-GB" b="1" baseline="30000" dirty="0" smtClean="0"/>
              <a:t>th</a:t>
            </a:r>
            <a:r>
              <a:rPr lang="en-GB" b="1" dirty="0" smtClean="0"/>
              <a:t> </a:t>
            </a:r>
            <a:r>
              <a:rPr lang="en-GB" b="1" dirty="0"/>
              <a:t>2013 – </a:t>
            </a:r>
            <a:r>
              <a:rPr lang="en-GB" b="1" dirty="0" smtClean="0"/>
              <a:t>Workshop LA on Joint Programming  </a:t>
            </a:r>
            <a:endParaRPr lang="en-GB" dirty="0"/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2411760" y="1772816"/>
            <a:ext cx="1152128" cy="1107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With JP less room for </a:t>
            </a:r>
            <a:r>
              <a:rPr lang="en-GB" sz="1100" dirty="0" err="1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gov</a:t>
            </a:r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. to manoeuvre between donors </a:t>
            </a:r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3851921" y="2852936"/>
            <a:ext cx="1368151" cy="9387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Debate &amp; strategic analysis on objectives for our cooperation</a:t>
            </a:r>
          </a:p>
        </p:txBody>
      </p: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0" y="1844824"/>
            <a:ext cx="2143125" cy="6001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Convince that JP does not lessen political leverage of the government </a:t>
            </a:r>
          </a:p>
        </p:txBody>
      </p:sp>
      <p:sp>
        <p:nvSpPr>
          <p:cNvPr id="3079" name="TextBox 8"/>
          <p:cNvSpPr txBox="1">
            <a:spLocks noChangeArrowheads="1"/>
          </p:cNvSpPr>
          <p:nvPr/>
        </p:nvSpPr>
        <p:spPr bwMode="auto">
          <a:xfrm>
            <a:off x="3851920" y="1340768"/>
            <a:ext cx="1368152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JP preparation</a:t>
            </a:r>
            <a:endParaRPr lang="en-GB" b="1" u="sng" dirty="0">
              <a:solidFill>
                <a:schemeClr val="accent2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080" name="TextBox 9"/>
          <p:cNvSpPr txBox="1">
            <a:spLocks noChangeArrowheads="1"/>
          </p:cNvSpPr>
          <p:nvPr/>
        </p:nvSpPr>
        <p:spPr bwMode="auto">
          <a:xfrm>
            <a:off x="323528" y="5013176"/>
            <a:ext cx="1080119" cy="938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Ensure increased alignment and ownership</a:t>
            </a:r>
          </a:p>
        </p:txBody>
      </p:sp>
      <p:sp>
        <p:nvSpPr>
          <p:cNvPr id="3081" name="TextBox 10"/>
          <p:cNvSpPr txBox="1">
            <a:spLocks noChangeArrowheads="1"/>
          </p:cNvSpPr>
          <p:nvPr/>
        </p:nvSpPr>
        <p:spPr bwMode="auto">
          <a:xfrm>
            <a:off x="1835696" y="5229200"/>
            <a:ext cx="1224136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Gov take lead, manage the process, set out priorities</a:t>
            </a:r>
          </a:p>
        </p:txBody>
      </p:sp>
      <p:sp>
        <p:nvSpPr>
          <p:cNvPr id="3082" name="TextBox 11"/>
          <p:cNvSpPr txBox="1">
            <a:spLocks noChangeArrowheads="1"/>
          </p:cNvSpPr>
          <p:nvPr/>
        </p:nvSpPr>
        <p:spPr bwMode="auto">
          <a:xfrm>
            <a:off x="0" y="4005064"/>
            <a:ext cx="1403648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Transparency (intra EU-</a:t>
            </a:r>
            <a:r>
              <a:rPr lang="en-GB" sz="1100" dirty="0" err="1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vis</a:t>
            </a:r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-a-</a:t>
            </a:r>
            <a:r>
              <a:rPr lang="en-GB" sz="1100" dirty="0" err="1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vis</a:t>
            </a:r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the government</a:t>
            </a:r>
          </a:p>
        </p:txBody>
      </p:sp>
      <p:sp>
        <p:nvSpPr>
          <p:cNvPr id="3083" name="TextBox 12"/>
          <p:cNvSpPr txBox="1">
            <a:spLocks noChangeArrowheads="1"/>
          </p:cNvSpPr>
          <p:nvPr/>
        </p:nvSpPr>
        <p:spPr bwMode="auto">
          <a:xfrm>
            <a:off x="0" y="1340768"/>
            <a:ext cx="35638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Partner country</a:t>
            </a:r>
            <a:endParaRPr lang="en-GB" b="1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084" name="TextBox 13"/>
          <p:cNvSpPr txBox="1">
            <a:spLocks noChangeArrowheads="1"/>
          </p:cNvSpPr>
          <p:nvPr/>
        </p:nvSpPr>
        <p:spPr bwMode="auto">
          <a:xfrm>
            <a:off x="5364088" y="1340768"/>
            <a:ext cx="1152128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1"/>
                </a:solidFill>
              </a:rPr>
              <a:t>Messages</a:t>
            </a:r>
            <a:r>
              <a:rPr lang="en-GB" b="1" dirty="0" smtClean="0">
                <a:solidFill>
                  <a:schemeClr val="tx1"/>
                </a:solidFill>
              </a:rPr>
              <a:t> JP to Gov 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087" name="TextBox 30"/>
          <p:cNvSpPr txBox="1">
            <a:spLocks noChangeArrowheads="1"/>
          </p:cNvSpPr>
          <p:nvPr/>
        </p:nvSpPr>
        <p:spPr bwMode="auto">
          <a:xfrm>
            <a:off x="0" y="2924944"/>
            <a:ext cx="2160240" cy="430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Increased certainty of resources flux</a:t>
            </a:r>
          </a:p>
        </p:txBody>
      </p:sp>
      <p:sp>
        <p:nvSpPr>
          <p:cNvPr id="3088" name="TextBox 31"/>
          <p:cNvSpPr txBox="1">
            <a:spLocks noChangeArrowheads="1"/>
          </p:cNvSpPr>
          <p:nvPr/>
        </p:nvSpPr>
        <p:spPr bwMode="auto">
          <a:xfrm>
            <a:off x="1763688" y="3501008"/>
            <a:ext cx="1152128" cy="1107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Join forces to have greater weight in our relation with other </a:t>
            </a:r>
            <a:r>
              <a:rPr lang="en-GB" sz="11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partners</a:t>
            </a:r>
            <a:endParaRPr lang="en-GB" sz="1100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089" name="TextBox 32"/>
          <p:cNvSpPr txBox="1">
            <a:spLocks noChangeArrowheads="1"/>
          </p:cNvSpPr>
          <p:nvPr/>
        </p:nvSpPr>
        <p:spPr bwMode="auto">
          <a:xfrm>
            <a:off x="6876256" y="1340768"/>
            <a:ext cx="1008112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Gov to pop + CS</a:t>
            </a:r>
            <a:endParaRPr lang="en-GB" b="1" u="sng" dirty="0">
              <a:solidFill>
                <a:schemeClr val="accent2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090" name="TextBox 33"/>
          <p:cNvSpPr txBox="1">
            <a:spLocks noChangeArrowheads="1"/>
          </p:cNvSpPr>
          <p:nvPr/>
        </p:nvSpPr>
        <p:spPr bwMode="auto">
          <a:xfrm>
            <a:off x="3851920" y="1916832"/>
            <a:ext cx="1368152" cy="76944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“one stop shop”</a:t>
            </a:r>
          </a:p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“joint dialogue” not beauty contest</a:t>
            </a:r>
          </a:p>
        </p:txBody>
      </p:sp>
      <p:sp>
        <p:nvSpPr>
          <p:cNvPr id="3091" name="TextBox 34"/>
          <p:cNvSpPr txBox="1">
            <a:spLocks noChangeArrowheads="1"/>
          </p:cNvSpPr>
          <p:nvPr/>
        </p:nvSpPr>
        <p:spPr bwMode="auto">
          <a:xfrm>
            <a:off x="2051720" y="6309320"/>
            <a:ext cx="2087562" cy="430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Explain process, involve </a:t>
            </a:r>
            <a:r>
              <a:rPr lang="en-GB" sz="1100" dirty="0" err="1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gov</a:t>
            </a:r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, CS, union, etc</a:t>
            </a:r>
          </a:p>
        </p:txBody>
      </p:sp>
      <p:cxnSp>
        <p:nvCxnSpPr>
          <p:cNvPr id="31" name="30 Conector recto de flecha"/>
          <p:cNvCxnSpPr/>
          <p:nvPr/>
        </p:nvCxnSpPr>
        <p:spPr>
          <a:xfrm>
            <a:off x="2843808" y="306896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 flipH="1" flipV="1">
            <a:off x="2123728" y="2492896"/>
            <a:ext cx="43204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>
            <a:off x="1475656" y="544522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/>
          <p:nvPr/>
        </p:nvCxnSpPr>
        <p:spPr>
          <a:xfrm>
            <a:off x="2483768" y="5949280"/>
            <a:ext cx="0" cy="28803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/>
          <p:nvPr/>
        </p:nvCxnSpPr>
        <p:spPr>
          <a:xfrm>
            <a:off x="2123728" y="2276872"/>
            <a:ext cx="28803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33"/>
          <p:cNvSpPr txBox="1">
            <a:spLocks noChangeArrowheads="1"/>
          </p:cNvSpPr>
          <p:nvPr/>
        </p:nvSpPr>
        <p:spPr bwMode="auto">
          <a:xfrm>
            <a:off x="5364088" y="1916832"/>
            <a:ext cx="1368152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</a:rPr>
              <a:t>Allows a long term relation based on strategic issues </a:t>
            </a:r>
          </a:p>
        </p:txBody>
      </p:sp>
      <p:sp>
        <p:nvSpPr>
          <p:cNvPr id="53" name="TextBox 33"/>
          <p:cNvSpPr txBox="1">
            <a:spLocks noChangeArrowheads="1"/>
          </p:cNvSpPr>
          <p:nvPr/>
        </p:nvSpPr>
        <p:spPr bwMode="auto">
          <a:xfrm>
            <a:off x="5364088" y="2780928"/>
            <a:ext cx="1368152" cy="1107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</a:rPr>
              <a:t>Less fragmented sectors, programs, dialogues: reduction of complexities (?) </a:t>
            </a:r>
          </a:p>
        </p:txBody>
      </p:sp>
      <p:sp>
        <p:nvSpPr>
          <p:cNvPr id="54" name="TextBox 33"/>
          <p:cNvSpPr txBox="1">
            <a:spLocks noChangeArrowheads="1"/>
          </p:cNvSpPr>
          <p:nvPr/>
        </p:nvSpPr>
        <p:spPr bwMode="auto">
          <a:xfrm>
            <a:off x="5364088" y="4005064"/>
            <a:ext cx="1368152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 err="1">
                <a:solidFill>
                  <a:schemeClr val="tx1"/>
                </a:solidFill>
              </a:rPr>
              <a:t>DoL</a:t>
            </a:r>
            <a:r>
              <a:rPr lang="en-GB" sz="1100" dirty="0">
                <a:solidFill>
                  <a:schemeClr val="tx1"/>
                </a:solidFill>
              </a:rPr>
              <a:t> facilitates united dialogue</a:t>
            </a:r>
          </a:p>
        </p:txBody>
      </p:sp>
      <p:sp>
        <p:nvSpPr>
          <p:cNvPr id="55" name="TextBox 33"/>
          <p:cNvSpPr txBox="1">
            <a:spLocks noChangeArrowheads="1"/>
          </p:cNvSpPr>
          <p:nvPr/>
        </p:nvSpPr>
        <p:spPr bwMode="auto">
          <a:xfrm>
            <a:off x="5364088" y="4581128"/>
            <a:ext cx="1368152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</a:rPr>
              <a:t>Better results</a:t>
            </a:r>
          </a:p>
          <a:p>
            <a:r>
              <a:rPr lang="en-GB" sz="1100" dirty="0">
                <a:solidFill>
                  <a:schemeClr val="tx1"/>
                </a:solidFill>
              </a:rPr>
              <a:t>Efficiency in the use of resources</a:t>
            </a:r>
          </a:p>
        </p:txBody>
      </p:sp>
      <p:sp>
        <p:nvSpPr>
          <p:cNvPr id="56" name="TextBox 33"/>
          <p:cNvSpPr txBox="1">
            <a:spLocks noChangeArrowheads="1"/>
          </p:cNvSpPr>
          <p:nvPr/>
        </p:nvSpPr>
        <p:spPr bwMode="auto">
          <a:xfrm>
            <a:off x="5364088" y="5229200"/>
            <a:ext cx="1368152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</a:rPr>
              <a:t>Decrease in the number programming meetings</a:t>
            </a:r>
          </a:p>
        </p:txBody>
      </p:sp>
      <p:sp>
        <p:nvSpPr>
          <p:cNvPr id="57" name="TextBox 33"/>
          <p:cNvSpPr txBox="1">
            <a:spLocks noChangeArrowheads="1"/>
          </p:cNvSpPr>
          <p:nvPr/>
        </p:nvSpPr>
        <p:spPr bwMode="auto">
          <a:xfrm>
            <a:off x="5364088" y="6093296"/>
            <a:ext cx="1368152" cy="6155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</a:rPr>
              <a:t>Cost savings? (not in the beginning) </a:t>
            </a:r>
          </a:p>
        </p:txBody>
      </p:sp>
      <p:sp>
        <p:nvSpPr>
          <p:cNvPr id="58" name="TextBox 33"/>
          <p:cNvSpPr txBox="1">
            <a:spLocks noChangeArrowheads="1"/>
          </p:cNvSpPr>
          <p:nvPr/>
        </p:nvSpPr>
        <p:spPr bwMode="auto">
          <a:xfrm>
            <a:off x="6876256" y="1916832"/>
            <a:ext cx="1368152" cy="43088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 smtClean="0">
                <a:solidFill>
                  <a:schemeClr val="tx1"/>
                </a:solidFill>
              </a:rPr>
              <a:t>Deliver on </a:t>
            </a:r>
            <a:r>
              <a:rPr lang="en-GB" sz="1100" dirty="0" err="1" smtClean="0">
                <a:solidFill>
                  <a:schemeClr val="tx1"/>
                </a:solidFill>
              </a:rPr>
              <a:t>Busan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59" name="TextBox 33"/>
          <p:cNvSpPr txBox="1">
            <a:spLocks noChangeArrowheads="1"/>
          </p:cNvSpPr>
          <p:nvPr/>
        </p:nvSpPr>
        <p:spPr bwMode="auto">
          <a:xfrm>
            <a:off x="6876256" y="2492896"/>
            <a:ext cx="1368152" cy="93871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</a:rPr>
              <a:t>Vis-a-</a:t>
            </a:r>
            <a:r>
              <a:rPr lang="en-GB" sz="1100" dirty="0" err="1">
                <a:solidFill>
                  <a:schemeClr val="tx1"/>
                </a:solidFill>
              </a:rPr>
              <a:t>vis</a:t>
            </a:r>
            <a:r>
              <a:rPr lang="en-GB" sz="1100" dirty="0">
                <a:solidFill>
                  <a:schemeClr val="tx1"/>
                </a:solidFill>
              </a:rPr>
              <a:t> population we can argue they are in the driving seat</a:t>
            </a:r>
          </a:p>
        </p:txBody>
      </p:sp>
      <p:sp>
        <p:nvSpPr>
          <p:cNvPr id="60" name="TextBox 33"/>
          <p:cNvSpPr txBox="1">
            <a:spLocks noChangeArrowheads="1"/>
          </p:cNvSpPr>
          <p:nvPr/>
        </p:nvSpPr>
        <p:spPr bwMode="auto">
          <a:xfrm>
            <a:off x="3059832" y="3861048"/>
            <a:ext cx="1368152" cy="12772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JP a condition for EU support / cooperation if </a:t>
            </a:r>
            <a:r>
              <a:rPr lang="en-GB" sz="1100" dirty="0" err="1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gov</a:t>
            </a:r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not interested?</a:t>
            </a:r>
          </a:p>
          <a:p>
            <a:r>
              <a:rPr lang="en-GB" sz="11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Or JP regardless? </a:t>
            </a:r>
          </a:p>
        </p:txBody>
      </p:sp>
      <p:cxnSp>
        <p:nvCxnSpPr>
          <p:cNvPr id="62" name="61 Conector recto de flecha"/>
          <p:cNvCxnSpPr/>
          <p:nvPr/>
        </p:nvCxnSpPr>
        <p:spPr>
          <a:xfrm>
            <a:off x="2483768" y="47251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Words>204</Words>
  <Application>Microsoft Office PowerPoint</Application>
  <PresentationFormat>Presentación en pantalla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Verdana</vt:lpstr>
      <vt:lpstr>Arial</vt:lpstr>
      <vt:lpstr>Calibri</vt:lpstr>
      <vt:lpstr>Wingdings</vt:lpstr>
      <vt:lpstr>Office Theme</vt:lpstr>
      <vt:lpstr>Diapositiva 1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ARBINOLO Roberta (DEVCO-EXT);P</dc:creator>
  <cp:lastModifiedBy>Salas</cp:lastModifiedBy>
  <cp:revision>28</cp:revision>
  <dcterms:created xsi:type="dcterms:W3CDTF">2013-11-14T09:08:31Z</dcterms:created>
  <dcterms:modified xsi:type="dcterms:W3CDTF">2014-01-21T21:10:16Z</dcterms:modified>
</cp:coreProperties>
</file>