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74" r:id="rId3"/>
    <p:sldId id="280" r:id="rId4"/>
    <p:sldId id="277" r:id="rId5"/>
    <p:sldId id="281" r:id="rId6"/>
    <p:sldId id="278" r:id="rId7"/>
    <p:sldId id="282" r:id="rId8"/>
    <p:sldId id="279" r:id="rId9"/>
    <p:sldId id="283" r:id="rId10"/>
    <p:sldId id="284" r:id="rId11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VAGLIANO Eleonora (DEVCO)" initials="AE(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6CF"/>
    <a:srgbClr val="3E6FD2"/>
    <a:srgbClr val="2D5EC1"/>
    <a:srgbClr val="BDDEFF"/>
    <a:srgbClr val="99CCFF"/>
    <a:srgbClr val="808080"/>
    <a:srgbClr val="FFD624"/>
    <a:srgbClr val="BF4B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9" autoAdjust="0"/>
    <p:restoredTop sz="66667" autoAdjust="0"/>
  </p:normalViewPr>
  <p:slideViewPr>
    <p:cSldViewPr>
      <p:cViewPr>
        <p:scale>
          <a:sx n="82" d="100"/>
          <a:sy n="82" d="100"/>
        </p:scale>
        <p:origin x="-245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3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918" y="-8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27D52C5C-AD58-476C-8B26-E2776326A4A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3425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F5AF7FD0-3DC8-4972-86F2-278B28094C6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3331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1628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976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810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615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6599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5553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1523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8963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8834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948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  <a:endParaRPr lang="en-GB" noProof="0" dirty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76329798-49A8-4FEB-8034-BF26125B2F1C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3098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13" name="Picture 13" descr="logoEC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02668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4" descr="EEAS_P_TXT_S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84271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BBA8BD-A49D-4656-9848-48D9F37DE13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133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892694-19A3-4D71-A5F2-01B3076A15B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616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36FCD-9ECC-4C1D-841B-070126BE71E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4527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0CACB1-8AA6-45E3-9868-9D952E32E16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766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02DEC6-B79D-40F4-BDAE-C5B021F6E1C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835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BDDCAD-AF3B-4EEF-B42A-A7C2789198D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138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1E35C-FE78-4FF9-8956-CC4CB70D5FA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956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736A2B-83C5-4A49-8BE6-A5392DC2CDD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833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34AB9-E6C2-40C0-83A3-051671AF7A6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56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76079-9822-4689-82F5-8BEF62E6417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2072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6881" y="126876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CE2094EB-4D0A-4749-B2C5-8D9467722E4F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7" name="Picture 23" descr="footer_white_transparent_e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11187" cy="252412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12" name="Picture 13" descr="logoEC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88914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EEAS_P_TXT_S.jp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2519784"/>
          </a:xfrm>
        </p:spPr>
        <p:txBody>
          <a:bodyPr/>
          <a:lstStyle/>
          <a:p>
            <a:r>
              <a:rPr lang="fr-BE" sz="4800" dirty="0" smtClean="0"/>
              <a:t>Joint </a:t>
            </a:r>
            <a:r>
              <a:rPr lang="fr-BE" sz="4800" dirty="0" err="1" smtClean="0"/>
              <a:t>Programming</a:t>
            </a:r>
            <a:r>
              <a:rPr lang="fr-BE" sz="4800" dirty="0" smtClean="0"/>
              <a:t> Workshop:</a:t>
            </a:r>
            <a:br>
              <a:rPr lang="fr-BE" sz="4800" dirty="0" smtClean="0"/>
            </a:br>
            <a:r>
              <a:rPr lang="fr-BE" sz="4800" dirty="0" smtClean="0"/>
              <a:t>East, Central and </a:t>
            </a:r>
            <a:r>
              <a:rPr lang="fr-BE" sz="4800" dirty="0" err="1" smtClean="0"/>
              <a:t>Southern</a:t>
            </a:r>
            <a:r>
              <a:rPr lang="fr-BE" sz="4800" dirty="0" smtClean="0"/>
              <a:t> </a:t>
            </a:r>
            <a:r>
              <a:rPr lang="fr-BE" sz="4800" dirty="0" err="1" smtClean="0"/>
              <a:t>Africa</a:t>
            </a:r>
            <a:r>
              <a:rPr lang="fr-BE" sz="4800" dirty="0" smtClean="0"/>
              <a:t/>
            </a:r>
            <a:br>
              <a:rPr lang="fr-BE" sz="4800" dirty="0" smtClean="0"/>
            </a:br>
            <a:endParaRPr lang="en-GB" sz="4800" dirty="0"/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611188" y="4149080"/>
            <a:ext cx="8532812" cy="1728787"/>
          </a:xfrm>
        </p:spPr>
        <p:txBody>
          <a:bodyPr/>
          <a:lstStyle/>
          <a:p>
            <a:endParaRPr lang="en-GB" dirty="0" smtClean="0"/>
          </a:p>
          <a:p>
            <a:r>
              <a:rPr lang="en-US" dirty="0" smtClean="0"/>
              <a:t>Addis Ababa,</a:t>
            </a:r>
          </a:p>
          <a:p>
            <a:r>
              <a:rPr lang="en-US" dirty="0" smtClean="0"/>
              <a:t>March 2014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12" y="1053258"/>
            <a:ext cx="8229600" cy="1223615"/>
          </a:xfrm>
        </p:spPr>
        <p:txBody>
          <a:bodyPr/>
          <a:lstStyle/>
          <a:p>
            <a:r>
              <a:rPr lang="en-US" u="sng" dirty="0" smtClean="0"/>
              <a:t>Fragile States Considerations</a:t>
            </a:r>
            <a:endParaRPr lang="en-GB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817" y="2132856"/>
            <a:ext cx="8229600" cy="4248472"/>
          </a:xfrm>
        </p:spPr>
        <p:txBody>
          <a:bodyPr/>
          <a:lstStyle/>
          <a:p>
            <a:pPr marL="0" indent="0">
              <a:buNone/>
            </a:pPr>
            <a:r>
              <a:rPr lang="en-US" b="1" i="0" dirty="0" smtClean="0"/>
              <a:t>Joint analysis and particularly conflict and risk analysis offers demonstrable added value,</a:t>
            </a:r>
          </a:p>
          <a:p>
            <a:pPr marL="0" indent="0">
              <a:buNone/>
            </a:pPr>
            <a:r>
              <a:rPr lang="en-US" b="1" i="0" dirty="0" smtClean="0"/>
              <a:t>Sharing human resource is essential in emergency situations,</a:t>
            </a:r>
          </a:p>
          <a:p>
            <a:pPr marL="0" indent="0">
              <a:buNone/>
            </a:pPr>
            <a:r>
              <a:rPr lang="en-US" b="1" i="0" dirty="0" smtClean="0"/>
              <a:t>Using JP to discuss a common vision with ECHO has demonstrable added value in LRRD,</a:t>
            </a:r>
          </a:p>
          <a:p>
            <a:pPr marL="0" indent="0">
              <a:buNone/>
            </a:pPr>
            <a:r>
              <a:rPr lang="en-US" b="1" i="0" dirty="0" smtClean="0"/>
              <a:t>New Deal could contextualize the JP better,</a:t>
            </a:r>
          </a:p>
          <a:p>
            <a:pPr marL="0" indent="0">
              <a:buNone/>
            </a:pPr>
            <a:r>
              <a:rPr lang="en-US" b="1" i="0" dirty="0" smtClean="0"/>
              <a:t>Scenario planning could be invaluable to preparing for shifting contexts,</a:t>
            </a:r>
          </a:p>
          <a:p>
            <a:pPr marL="0" indent="0">
              <a:buNone/>
            </a:pPr>
            <a:r>
              <a:rPr lang="en-US" b="1" i="0" dirty="0" smtClean="0"/>
              <a:t>The JP needs to be able to adapt to changing contexts.</a:t>
            </a:r>
            <a:endParaRPr lang="en-GB" b="1" i="0" dirty="0"/>
          </a:p>
        </p:txBody>
      </p:sp>
    </p:spTree>
    <p:extLst>
      <p:ext uri="{BB962C8B-B14F-4D97-AF65-F5344CB8AC3E}">
        <p14:creationId xmlns:p14="http://schemas.microsoft.com/office/powerpoint/2010/main" val="69643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Key Insights</a:t>
            </a:r>
            <a:endParaRPr lang="en-GB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7"/>
            <a:ext cx="8229600" cy="3888532"/>
          </a:xfrm>
        </p:spPr>
        <p:txBody>
          <a:bodyPr/>
          <a:lstStyle/>
          <a:p>
            <a:pPr marL="0" indent="0">
              <a:buNone/>
            </a:pPr>
            <a:r>
              <a:rPr lang="en-US" b="1" i="0" dirty="0" smtClean="0"/>
              <a:t>Work </a:t>
            </a:r>
            <a:r>
              <a:rPr lang="en-US" b="1" i="0" dirty="0"/>
              <a:t>s</a:t>
            </a:r>
            <a:r>
              <a:rPr lang="en-US" b="1" i="0" dirty="0" smtClean="0"/>
              <a:t>hould be done jointly by all involved,</a:t>
            </a:r>
          </a:p>
          <a:p>
            <a:pPr marL="0" indent="0">
              <a:buNone/>
            </a:pPr>
            <a:r>
              <a:rPr lang="en-US" b="1" i="0" dirty="0" smtClean="0"/>
              <a:t>JP speaks to gov. and donor interest,</a:t>
            </a:r>
          </a:p>
          <a:p>
            <a:pPr marL="0" indent="0">
              <a:buNone/>
            </a:pPr>
            <a:r>
              <a:rPr lang="en-US" b="1" i="0" dirty="0" smtClean="0"/>
              <a:t>Adjust to the changing context, comparatively smaller influence of aid,</a:t>
            </a:r>
          </a:p>
          <a:p>
            <a:pPr marL="0" indent="0">
              <a:buNone/>
            </a:pPr>
            <a:r>
              <a:rPr lang="en-US" b="1" i="0" dirty="0" smtClean="0"/>
              <a:t>Promote shared understanding and visions,</a:t>
            </a:r>
          </a:p>
          <a:p>
            <a:pPr marL="0" indent="0">
              <a:buNone/>
            </a:pPr>
            <a:r>
              <a:rPr lang="en-US" b="1" i="0" dirty="0" smtClean="0"/>
              <a:t>Clearer instructions from HQ,</a:t>
            </a:r>
          </a:p>
          <a:p>
            <a:pPr marL="0" indent="0">
              <a:buNone/>
            </a:pPr>
            <a:r>
              <a:rPr lang="en-US" b="1" i="0" dirty="0" smtClean="0"/>
              <a:t>Focus on where there is flexibility and make use of flexible arrangements,</a:t>
            </a:r>
          </a:p>
          <a:p>
            <a:pPr marL="0" indent="0">
              <a:buNone/>
            </a:pPr>
            <a:r>
              <a:rPr lang="en-US" b="1" i="0" dirty="0" smtClean="0"/>
              <a:t>Council conclusions are not uniformly understood or internalized,</a:t>
            </a:r>
          </a:p>
        </p:txBody>
      </p:sp>
    </p:spTree>
    <p:extLst>
      <p:ext uri="{BB962C8B-B14F-4D97-AF65-F5344CB8AC3E}">
        <p14:creationId xmlns:p14="http://schemas.microsoft.com/office/powerpoint/2010/main" val="78354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80728"/>
            <a:ext cx="8229600" cy="489664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Key insights continued….</a:t>
            </a:r>
          </a:p>
          <a:p>
            <a:pPr marL="0" indent="0">
              <a:buNone/>
            </a:pPr>
            <a:r>
              <a:rPr lang="en-US" b="1" i="0" dirty="0" smtClean="0"/>
              <a:t>Guidance could be of value but caution about guidelines,</a:t>
            </a:r>
          </a:p>
          <a:p>
            <a:pPr marL="0" indent="0">
              <a:buNone/>
            </a:pPr>
            <a:r>
              <a:rPr lang="en-US" b="1" i="0" dirty="0" smtClean="0"/>
              <a:t>Have to differentiate technical from political aspects of cooperation,</a:t>
            </a:r>
          </a:p>
          <a:p>
            <a:pPr marL="0" indent="0">
              <a:buNone/>
            </a:pPr>
            <a:r>
              <a:rPr lang="en-US" b="1" i="0" dirty="0" smtClean="0"/>
              <a:t>To be relevant we need more flexibility on choosing strategic sectors at country level,</a:t>
            </a:r>
          </a:p>
          <a:p>
            <a:pPr marL="0" indent="0">
              <a:buNone/>
            </a:pPr>
            <a:r>
              <a:rPr lang="en-US" b="1" i="0" dirty="0" smtClean="0"/>
              <a:t>Results should feature in the shared vision,</a:t>
            </a:r>
          </a:p>
          <a:p>
            <a:pPr marL="0" indent="0">
              <a:buNone/>
            </a:pPr>
            <a:r>
              <a:rPr lang="en-US" b="1" i="0" dirty="0" smtClean="0"/>
              <a:t>Joint implementation should be considered including complementary actions,</a:t>
            </a:r>
          </a:p>
          <a:p>
            <a:pPr marL="0" indent="0">
              <a:buNone/>
            </a:pPr>
            <a:r>
              <a:rPr lang="en-US" b="1" i="0" dirty="0" smtClean="0"/>
              <a:t>Influence of ODA is declining, we need to be more relevant both in MICs and fragile states,</a:t>
            </a:r>
          </a:p>
          <a:p>
            <a:pPr marL="0" indent="0">
              <a:buNone/>
            </a:pPr>
            <a:r>
              <a:rPr lang="en-US" b="1" i="0" dirty="0" err="1" smtClean="0"/>
              <a:t>Emphasise</a:t>
            </a:r>
            <a:r>
              <a:rPr lang="en-US" b="1" i="0" dirty="0" smtClean="0"/>
              <a:t> our joint priorities with multilaterals we fund.</a:t>
            </a:r>
          </a:p>
        </p:txBody>
      </p:sp>
    </p:spTree>
    <p:extLst>
      <p:ext uri="{BB962C8B-B14F-4D97-AF65-F5344CB8AC3E}">
        <p14:creationId xmlns:p14="http://schemas.microsoft.com/office/powerpoint/2010/main" val="142986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Consensus Points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7"/>
            <a:ext cx="8229600" cy="3888532"/>
          </a:xfrm>
        </p:spPr>
        <p:txBody>
          <a:bodyPr/>
          <a:lstStyle/>
          <a:p>
            <a:pPr marL="0" indent="0">
              <a:buNone/>
            </a:pPr>
            <a:r>
              <a:rPr lang="en-US" b="1" i="0" dirty="0" smtClean="0"/>
              <a:t>JP should be started as soon as possible being flexible,</a:t>
            </a:r>
          </a:p>
          <a:p>
            <a:pPr marL="0" indent="0">
              <a:buNone/>
            </a:pPr>
            <a:r>
              <a:rPr lang="en-US" b="1" i="0" dirty="0" smtClean="0"/>
              <a:t>Start with what we have, </a:t>
            </a:r>
            <a:r>
              <a:rPr lang="en-US" b="1" i="0" dirty="0" err="1" smtClean="0"/>
              <a:t>emphasise</a:t>
            </a:r>
            <a:r>
              <a:rPr lang="en-US" b="1" i="0" dirty="0" smtClean="0"/>
              <a:t> existing joint work/analysis, share good practices,</a:t>
            </a:r>
          </a:p>
          <a:p>
            <a:pPr marL="0" indent="0">
              <a:buNone/>
            </a:pPr>
            <a:r>
              <a:rPr lang="en-US" b="1" i="0" dirty="0" smtClean="0"/>
              <a:t>Show </a:t>
            </a:r>
            <a:r>
              <a:rPr lang="en-US" b="1" i="0" dirty="0"/>
              <a:t>w</a:t>
            </a:r>
            <a:r>
              <a:rPr lang="en-US" b="1" i="0" dirty="0" smtClean="0"/>
              <a:t>hat we will </a:t>
            </a:r>
            <a:r>
              <a:rPr lang="en-US" b="1" dirty="0" smtClean="0"/>
              <a:t>offer </a:t>
            </a:r>
            <a:r>
              <a:rPr lang="en-US" b="1" i="0" dirty="0" smtClean="0"/>
              <a:t>that is of importance for the partner government,</a:t>
            </a:r>
          </a:p>
          <a:p>
            <a:pPr marL="0" indent="0">
              <a:buNone/>
            </a:pPr>
            <a:r>
              <a:rPr lang="en-US" b="1" i="0" dirty="0" smtClean="0"/>
              <a:t>Better analysis of government interests, incentives (PEA), etc.</a:t>
            </a:r>
          </a:p>
          <a:p>
            <a:pPr marL="0" indent="0">
              <a:buNone/>
            </a:pPr>
            <a:r>
              <a:rPr lang="en-US" b="1" i="0" dirty="0" smtClean="0"/>
              <a:t>Remember we have more consensus than disagreements,</a:t>
            </a:r>
          </a:p>
          <a:p>
            <a:pPr marL="0" indent="0">
              <a:buNone/>
            </a:pPr>
            <a:r>
              <a:rPr lang="en-US" b="1" i="0" dirty="0" smtClean="0"/>
              <a:t>Greater </a:t>
            </a:r>
            <a:r>
              <a:rPr lang="en-US" b="1" i="0" dirty="0" err="1" smtClean="0"/>
              <a:t>decentralisation</a:t>
            </a:r>
            <a:r>
              <a:rPr lang="en-US" b="1" i="0" dirty="0"/>
              <a:t> </a:t>
            </a:r>
            <a:r>
              <a:rPr lang="en-US" b="1" i="0" dirty="0" smtClean="0"/>
              <a:t>by HQ needed,</a:t>
            </a:r>
          </a:p>
        </p:txBody>
      </p:sp>
    </p:spTree>
    <p:extLst>
      <p:ext uri="{BB962C8B-B14F-4D97-AF65-F5344CB8AC3E}">
        <p14:creationId xmlns:p14="http://schemas.microsoft.com/office/powerpoint/2010/main" val="13088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96865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Main consensus points continued….</a:t>
            </a:r>
          </a:p>
          <a:p>
            <a:pPr marL="0" indent="0">
              <a:buNone/>
            </a:pPr>
            <a:r>
              <a:rPr lang="en-US" b="1" i="0" dirty="0" smtClean="0"/>
              <a:t>Joint messages from EU (EAS, </a:t>
            </a:r>
            <a:r>
              <a:rPr lang="en-US" b="1" i="0" dirty="0" err="1" smtClean="0"/>
              <a:t>Devco</a:t>
            </a:r>
            <a:r>
              <a:rPr lang="en-US" b="1" i="0" dirty="0" smtClean="0"/>
              <a:t>) and MS HQ would improve a common understanding,</a:t>
            </a:r>
          </a:p>
          <a:p>
            <a:pPr marL="0" indent="0">
              <a:buNone/>
            </a:pPr>
            <a:r>
              <a:rPr lang="en-US" b="1" i="0" dirty="0" smtClean="0"/>
              <a:t>Must </a:t>
            </a:r>
            <a:r>
              <a:rPr lang="en-US" b="1" i="0" dirty="0" err="1" smtClean="0"/>
              <a:t>mobilise</a:t>
            </a:r>
            <a:r>
              <a:rPr lang="en-US" b="1" i="0" dirty="0" smtClean="0"/>
              <a:t> our combined technical expertise to improve strategy and dialogue,</a:t>
            </a:r>
          </a:p>
          <a:p>
            <a:pPr marL="0" indent="0">
              <a:buNone/>
            </a:pPr>
            <a:r>
              <a:rPr lang="en-US" b="1" i="0" dirty="0" smtClean="0"/>
              <a:t>Use partner government sector definitions and target relevant results,</a:t>
            </a:r>
          </a:p>
          <a:p>
            <a:pPr marL="0" indent="0">
              <a:buNone/>
            </a:pPr>
            <a:r>
              <a:rPr lang="en-US" b="1" i="0" dirty="0" smtClean="0"/>
              <a:t>We should focus on being more flexible and creative in using tools and approaches that will give us greater influence and impact,</a:t>
            </a:r>
          </a:p>
          <a:p>
            <a:pPr marL="0" indent="0">
              <a:buNone/>
            </a:pPr>
            <a:r>
              <a:rPr lang="en-US" b="1" i="0" dirty="0" smtClean="0"/>
              <a:t>The framework of our cooperation is also changing with </a:t>
            </a:r>
            <a:r>
              <a:rPr lang="en-US" b="1" i="0" dirty="0" err="1" smtClean="0"/>
              <a:t>Cotonou</a:t>
            </a:r>
            <a:r>
              <a:rPr lang="en-US" b="1" i="0" dirty="0" smtClean="0"/>
              <a:t> expiring in 2020 and increasing links between aid and foreign affairs.</a:t>
            </a:r>
          </a:p>
        </p:txBody>
      </p:sp>
    </p:spTree>
    <p:extLst>
      <p:ext uri="{BB962C8B-B14F-4D97-AF65-F5344CB8AC3E}">
        <p14:creationId xmlns:p14="http://schemas.microsoft.com/office/powerpoint/2010/main" val="82438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Remaining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7"/>
            <a:ext cx="8229600" cy="3888532"/>
          </a:xfrm>
        </p:spPr>
        <p:txBody>
          <a:bodyPr/>
          <a:lstStyle/>
          <a:p>
            <a:pPr marL="0" indent="0">
              <a:buNone/>
            </a:pPr>
            <a:r>
              <a:rPr lang="en-US" b="1" i="0" dirty="0" smtClean="0"/>
              <a:t>Could guidance/sharing good practices improve JP?</a:t>
            </a:r>
          </a:p>
          <a:p>
            <a:pPr marL="0" indent="0">
              <a:buNone/>
            </a:pPr>
            <a:r>
              <a:rPr lang="en-US" b="1" i="0" dirty="0" smtClean="0"/>
              <a:t>Will JP be sustainable? </a:t>
            </a:r>
          </a:p>
          <a:p>
            <a:pPr marL="0" indent="0">
              <a:buNone/>
            </a:pPr>
            <a:r>
              <a:rPr lang="en-US" b="1" i="0" dirty="0" smtClean="0"/>
              <a:t>How do we allow for changing circumstances in the JP process?</a:t>
            </a:r>
          </a:p>
          <a:p>
            <a:pPr marL="0" indent="0">
              <a:buNone/>
            </a:pPr>
            <a:r>
              <a:rPr lang="en-US" b="1" i="0" dirty="0" smtClean="0"/>
              <a:t>How to balance the need for government buy-in and the need to start working on JP to make a compelling case to government?</a:t>
            </a:r>
          </a:p>
          <a:p>
            <a:pPr marL="0" indent="0">
              <a:buNone/>
            </a:pPr>
            <a:r>
              <a:rPr lang="en-US" b="1" i="0" dirty="0" smtClean="0"/>
              <a:t>Is there a consensus understanding of what we mean by strategy at country level?</a:t>
            </a:r>
          </a:p>
          <a:p>
            <a:pPr marL="0" indent="0">
              <a:buNone/>
            </a:pPr>
            <a:endParaRPr lang="en-US" b="1" i="0" dirty="0" smtClean="0"/>
          </a:p>
        </p:txBody>
      </p:sp>
    </p:spTree>
    <p:extLst>
      <p:ext uri="{BB962C8B-B14F-4D97-AF65-F5344CB8AC3E}">
        <p14:creationId xmlns:p14="http://schemas.microsoft.com/office/powerpoint/2010/main" val="212911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2463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Questions remaining continued…..</a:t>
            </a:r>
          </a:p>
          <a:p>
            <a:pPr marL="0" indent="0">
              <a:buNone/>
            </a:pPr>
            <a:r>
              <a:rPr lang="en-US" b="1" i="0" dirty="0" smtClean="0"/>
              <a:t>Could we establish a JP help desk?</a:t>
            </a:r>
          </a:p>
          <a:p>
            <a:pPr marL="0" indent="0">
              <a:buNone/>
            </a:pPr>
            <a:r>
              <a:rPr lang="en-US" b="1" i="0" dirty="0" smtClean="0"/>
              <a:t>Can we get more flexibility on defining the number and type of sectors at country level to improve relevance?</a:t>
            </a:r>
          </a:p>
          <a:p>
            <a:pPr marL="0" indent="0">
              <a:buNone/>
            </a:pPr>
            <a:r>
              <a:rPr lang="en-US" b="1" i="0" dirty="0" smtClean="0"/>
              <a:t>Is it possible to convert HQ indicators into partner relevant/indigenous indicators?</a:t>
            </a:r>
          </a:p>
          <a:p>
            <a:pPr marL="0" indent="0">
              <a:buNone/>
            </a:pPr>
            <a:r>
              <a:rPr lang="en-US" b="1" i="0" dirty="0" smtClean="0"/>
              <a:t>Can JP results replace </a:t>
            </a:r>
            <a:r>
              <a:rPr lang="en-US" b="1" i="0" dirty="0" err="1" smtClean="0"/>
              <a:t>bilat</a:t>
            </a:r>
            <a:r>
              <a:rPr lang="en-US" b="1" i="0" dirty="0" smtClean="0"/>
              <a:t>. result f/works?</a:t>
            </a:r>
          </a:p>
          <a:p>
            <a:pPr marL="0" indent="0">
              <a:buNone/>
            </a:pPr>
            <a:r>
              <a:rPr lang="en-US" b="1" i="0" dirty="0" smtClean="0"/>
              <a:t>Can we do more to ensure visibility for all?</a:t>
            </a:r>
          </a:p>
          <a:p>
            <a:pPr marL="0" indent="0">
              <a:buNone/>
            </a:pPr>
            <a:r>
              <a:rPr lang="en-US" b="1" i="0" dirty="0" smtClean="0"/>
              <a:t>What can we do to promote more ambitious visions in JP particularly in the changing context and relevance of ODA?</a:t>
            </a:r>
          </a:p>
        </p:txBody>
      </p:sp>
    </p:spTree>
    <p:extLst>
      <p:ext uri="{BB962C8B-B14F-4D97-AF65-F5344CB8AC3E}">
        <p14:creationId xmlns:p14="http://schemas.microsoft.com/office/powerpoint/2010/main" val="135079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Practical Next Steps</a:t>
            </a:r>
            <a:endParaRPr lang="en-GB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563" y="1988840"/>
            <a:ext cx="8229600" cy="3888532"/>
          </a:xfrm>
        </p:spPr>
        <p:txBody>
          <a:bodyPr/>
          <a:lstStyle/>
          <a:p>
            <a:pPr marL="0" indent="0">
              <a:buNone/>
            </a:pPr>
            <a:r>
              <a:rPr lang="en-US" b="1" i="0" dirty="0" smtClean="0"/>
              <a:t>Start the JP </a:t>
            </a:r>
            <a:r>
              <a:rPr lang="en-US" b="1" dirty="0" smtClean="0"/>
              <a:t>process</a:t>
            </a:r>
            <a:r>
              <a:rPr lang="en-US" b="1" i="0" dirty="0" smtClean="0"/>
              <a:t> as soon as possible,</a:t>
            </a:r>
          </a:p>
          <a:p>
            <a:pPr marL="0" indent="0">
              <a:buNone/>
            </a:pPr>
            <a:r>
              <a:rPr lang="en-US" b="1" i="0" dirty="0" smtClean="0"/>
              <a:t>HQ should issue clear instructions to proceed ASAP,</a:t>
            </a:r>
          </a:p>
          <a:p>
            <a:pPr marL="0" indent="0">
              <a:buNone/>
            </a:pPr>
            <a:r>
              <a:rPr lang="en-US" b="1" i="0" dirty="0" smtClean="0"/>
              <a:t>Instructions need to be better followed up on and progress monitored,</a:t>
            </a:r>
          </a:p>
          <a:p>
            <a:pPr marL="0" indent="0">
              <a:buNone/>
            </a:pPr>
            <a:r>
              <a:rPr lang="en-US" b="1" i="0" dirty="0" smtClean="0"/>
              <a:t>Guidance needed on political economy and joint analysis on sensitive issues,</a:t>
            </a:r>
          </a:p>
          <a:p>
            <a:pPr marL="0" indent="0">
              <a:buNone/>
            </a:pPr>
            <a:r>
              <a:rPr lang="en-US" b="1" i="0" dirty="0" smtClean="0"/>
              <a:t>Better define joint implementation modalities,</a:t>
            </a:r>
          </a:p>
          <a:p>
            <a:pPr marL="0" indent="0">
              <a:buNone/>
            </a:pPr>
            <a:r>
              <a:rPr lang="en-US" b="1" i="0" dirty="0" smtClean="0"/>
              <a:t>Focus on government buy-in as a requirement,</a:t>
            </a:r>
          </a:p>
          <a:p>
            <a:pPr marL="0" indent="0">
              <a:buNone/>
            </a:pPr>
            <a:r>
              <a:rPr lang="en-US" b="1" i="0" dirty="0" smtClean="0"/>
              <a:t>Need fast-track procedures to review and change direction where necessary,</a:t>
            </a:r>
          </a:p>
        </p:txBody>
      </p:sp>
    </p:spTree>
    <p:extLst>
      <p:ext uri="{BB962C8B-B14F-4D97-AF65-F5344CB8AC3E}">
        <p14:creationId xmlns:p14="http://schemas.microsoft.com/office/powerpoint/2010/main" val="191037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9664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Next steps continued….</a:t>
            </a:r>
          </a:p>
          <a:p>
            <a:pPr marL="0" indent="0">
              <a:buNone/>
            </a:pPr>
            <a:r>
              <a:rPr lang="en-US" b="1" i="0" dirty="0" smtClean="0"/>
              <a:t>Consider greater use of joint reporting from county level to HQ,</a:t>
            </a:r>
          </a:p>
          <a:p>
            <a:pPr marL="0" indent="0">
              <a:buNone/>
            </a:pPr>
            <a:r>
              <a:rPr lang="en-US" b="1" i="0" dirty="0" smtClean="0"/>
              <a:t>For more centralized MS there is a need to give a greater mandate to country colleagues to proceed at country level,</a:t>
            </a:r>
          </a:p>
          <a:p>
            <a:pPr marL="0" indent="0">
              <a:buNone/>
            </a:pPr>
            <a:r>
              <a:rPr lang="en-US" b="1" i="0" dirty="0" smtClean="0"/>
              <a:t>Indicative allocations will only be resolved through greater work at HQ level,</a:t>
            </a:r>
          </a:p>
          <a:p>
            <a:pPr marL="0" indent="0">
              <a:buNone/>
            </a:pPr>
            <a:r>
              <a:rPr lang="en-US" b="1" i="0" dirty="0" smtClean="0"/>
              <a:t>Good practices better communicated,</a:t>
            </a:r>
          </a:p>
          <a:p>
            <a:pPr marL="0" indent="0">
              <a:buNone/>
            </a:pPr>
            <a:r>
              <a:rPr lang="en-US" b="1" i="0" dirty="0" smtClean="0"/>
              <a:t>Greater workloads and need for new skills by development counsellors (and EU </a:t>
            </a:r>
            <a:r>
              <a:rPr lang="en-US" b="1" i="0" dirty="0" err="1" smtClean="0"/>
              <a:t>HoCs</a:t>
            </a:r>
            <a:r>
              <a:rPr lang="en-US" b="1" i="0" dirty="0" smtClean="0"/>
              <a:t>) in terms of dialogue, trade related issues, coordination, pol-eco analysis, etc.</a:t>
            </a:r>
          </a:p>
        </p:txBody>
      </p:sp>
    </p:spTree>
    <p:extLst>
      <p:ext uri="{BB962C8B-B14F-4D97-AF65-F5344CB8AC3E}">
        <p14:creationId xmlns:p14="http://schemas.microsoft.com/office/powerpoint/2010/main" val="222068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g_devco_powerpoint_template-orange_en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dg_devco_powerpoint_template-orange_en</Template>
  <TotalTime>1356</TotalTime>
  <Words>705</Words>
  <Application>Microsoft Office PowerPoint</Application>
  <PresentationFormat>On-screen Show (4:3)</PresentationFormat>
  <Paragraphs>77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dg_devco_powerpoint_template-orange_en</vt:lpstr>
      <vt:lpstr>Joint Programming Workshop: East, Central and Southern Africa </vt:lpstr>
      <vt:lpstr>Key Insights</vt:lpstr>
      <vt:lpstr>PowerPoint Presentation</vt:lpstr>
      <vt:lpstr>Main Consensus Points</vt:lpstr>
      <vt:lpstr>PowerPoint Presentation</vt:lpstr>
      <vt:lpstr>Questions Remaining</vt:lpstr>
      <vt:lpstr>PowerPoint Presentation</vt:lpstr>
      <vt:lpstr>Practical Next Steps</vt:lpstr>
      <vt:lpstr>PowerPoint Presentation</vt:lpstr>
      <vt:lpstr>Fragile States Considerations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Approach and Modality</dc:title>
  <dc:creator>Alexander ORIORDAN</dc:creator>
  <cp:keywords>alexanderoriordan@gmail.com</cp:keywords>
  <cp:lastModifiedBy>SOCHR Zsofia</cp:lastModifiedBy>
  <cp:revision>119</cp:revision>
  <dcterms:created xsi:type="dcterms:W3CDTF">2012-08-13T11:30:33Z</dcterms:created>
  <dcterms:modified xsi:type="dcterms:W3CDTF">2014-04-09T13:26:23Z</dcterms:modified>
</cp:coreProperties>
</file>