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4" r:id="rId3"/>
    <p:sldId id="280" r:id="rId4"/>
    <p:sldId id="277" r:id="rId5"/>
    <p:sldId id="281" r:id="rId6"/>
    <p:sldId id="278" r:id="rId7"/>
    <p:sldId id="282" r:id="rId8"/>
    <p:sldId id="279" r:id="rId9"/>
    <p:sldId id="283" r:id="rId10"/>
    <p:sldId id="284" r:id="rId1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BF4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66667" autoAdjust="0"/>
  </p:normalViewPr>
  <p:slideViewPr>
    <p:cSldViewPr>
      <p:cViewPr>
        <p:scale>
          <a:sx n="82" d="100"/>
          <a:sy n="82" d="100"/>
        </p:scale>
        <p:origin x="-245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91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7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810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615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599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555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23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963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883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4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1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52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6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3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7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2519784"/>
          </a:xfrm>
        </p:spPr>
        <p:txBody>
          <a:bodyPr/>
          <a:lstStyle/>
          <a:p>
            <a:r>
              <a:rPr lang="fr-BE" sz="4800" dirty="0" smtClean="0"/>
              <a:t>Joint </a:t>
            </a:r>
            <a:r>
              <a:rPr lang="fr-BE" sz="4800" dirty="0" err="1" smtClean="0"/>
              <a:t>Programming</a:t>
            </a:r>
            <a:r>
              <a:rPr lang="fr-BE" sz="4800" dirty="0" smtClean="0"/>
              <a:t> Workshop:</a:t>
            </a:r>
            <a:br>
              <a:rPr lang="fr-BE" sz="4800" dirty="0" smtClean="0"/>
            </a:br>
            <a:r>
              <a:rPr lang="fr-BE" sz="4800" dirty="0" smtClean="0"/>
              <a:t>East, Central and </a:t>
            </a:r>
            <a:r>
              <a:rPr lang="fr-BE" sz="4800" dirty="0" err="1" smtClean="0"/>
              <a:t>Southern</a:t>
            </a:r>
            <a:r>
              <a:rPr lang="fr-BE" sz="4800" dirty="0" smtClean="0"/>
              <a:t> </a:t>
            </a:r>
            <a:r>
              <a:rPr lang="fr-BE" sz="4800" dirty="0" err="1" smtClean="0"/>
              <a:t>Africa</a:t>
            </a:r>
            <a:r>
              <a:rPr lang="fr-BE" sz="4800" dirty="0" smtClean="0"/>
              <a:t/>
            </a:r>
            <a:br>
              <a:rPr lang="fr-BE" sz="4800" dirty="0" smtClean="0"/>
            </a:br>
            <a:endParaRPr lang="en-GB" sz="48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149080"/>
            <a:ext cx="8532812" cy="1728787"/>
          </a:xfrm>
        </p:spPr>
        <p:txBody>
          <a:bodyPr/>
          <a:lstStyle/>
          <a:p>
            <a:endParaRPr lang="en-GB" dirty="0" smtClean="0"/>
          </a:p>
          <a:p>
            <a:r>
              <a:rPr lang="en-US" dirty="0" smtClean="0"/>
              <a:t>Addis Ababa,</a:t>
            </a:r>
          </a:p>
          <a:p>
            <a:r>
              <a:rPr lang="en-US" dirty="0" smtClean="0"/>
              <a:t>March 2014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12" y="1053258"/>
            <a:ext cx="8229600" cy="1223615"/>
          </a:xfrm>
        </p:spPr>
        <p:txBody>
          <a:bodyPr/>
          <a:lstStyle/>
          <a:p>
            <a:r>
              <a:rPr lang="en-US" u="sng" dirty="0" smtClean="0"/>
              <a:t>Fragile States Considerations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17" y="2132856"/>
            <a:ext cx="8229600" cy="424847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smtClean="0"/>
              <a:t>Joint analysis and particularly conflict and risk analysis offers demonstrable added value,</a:t>
            </a:r>
          </a:p>
          <a:p>
            <a:pPr marL="0" indent="0">
              <a:buNone/>
            </a:pPr>
            <a:r>
              <a:rPr lang="en-US" b="1" i="0" dirty="0" smtClean="0"/>
              <a:t>Sharing human resource is essential in emergency situations,</a:t>
            </a:r>
          </a:p>
          <a:p>
            <a:pPr marL="0" indent="0">
              <a:buNone/>
            </a:pPr>
            <a:r>
              <a:rPr lang="en-US" b="1" i="0" dirty="0" smtClean="0"/>
              <a:t>Using JP to discuss a common vision with ECHO has demonstrable added value in LRRD,</a:t>
            </a:r>
          </a:p>
          <a:p>
            <a:pPr marL="0" indent="0">
              <a:buNone/>
            </a:pPr>
            <a:r>
              <a:rPr lang="en-US" b="1" i="0" dirty="0" smtClean="0"/>
              <a:t>New Deal could contextualize the JP better,</a:t>
            </a:r>
          </a:p>
          <a:p>
            <a:pPr marL="0" indent="0">
              <a:buNone/>
            </a:pPr>
            <a:r>
              <a:rPr lang="en-US" b="1" i="0" dirty="0" smtClean="0"/>
              <a:t>Scenario planning could be invaluable to preparing for shifting contexts,</a:t>
            </a:r>
          </a:p>
          <a:p>
            <a:pPr marL="0" indent="0">
              <a:buNone/>
            </a:pPr>
            <a:r>
              <a:rPr lang="en-US" b="1" i="0" dirty="0" smtClean="0"/>
              <a:t>The JP needs to be able to adapt to changing contexts.</a:t>
            </a:r>
            <a:endParaRPr lang="en-GB" b="1" i="0" dirty="0"/>
          </a:p>
        </p:txBody>
      </p:sp>
    </p:spTree>
    <p:extLst>
      <p:ext uri="{BB962C8B-B14F-4D97-AF65-F5344CB8AC3E}">
        <p14:creationId xmlns:p14="http://schemas.microsoft.com/office/powerpoint/2010/main" val="69643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Key Insights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smtClean="0"/>
              <a:t>Work </a:t>
            </a:r>
            <a:r>
              <a:rPr lang="en-US" b="1" i="0" dirty="0"/>
              <a:t>s</a:t>
            </a:r>
            <a:r>
              <a:rPr lang="en-US" b="1" i="0" dirty="0" smtClean="0"/>
              <a:t>hould be done jointly by all involved,</a:t>
            </a:r>
          </a:p>
          <a:p>
            <a:pPr marL="0" indent="0">
              <a:buNone/>
            </a:pPr>
            <a:r>
              <a:rPr lang="en-US" b="1" i="0" dirty="0" smtClean="0"/>
              <a:t>JP speaks to gov. and donor interest,</a:t>
            </a:r>
          </a:p>
          <a:p>
            <a:pPr marL="0" indent="0">
              <a:buNone/>
            </a:pPr>
            <a:r>
              <a:rPr lang="en-US" b="1" i="0" dirty="0" smtClean="0"/>
              <a:t>Adjust to the changing context, comparatively smaller influence of aid,</a:t>
            </a:r>
          </a:p>
          <a:p>
            <a:pPr marL="0" indent="0">
              <a:buNone/>
            </a:pPr>
            <a:r>
              <a:rPr lang="en-US" b="1" i="0" dirty="0" smtClean="0"/>
              <a:t>Promote shared understanding and visions,</a:t>
            </a:r>
          </a:p>
          <a:p>
            <a:pPr marL="0" indent="0">
              <a:buNone/>
            </a:pPr>
            <a:r>
              <a:rPr lang="en-US" b="1" i="0" dirty="0" smtClean="0"/>
              <a:t>Clearer instructions from HQ,</a:t>
            </a:r>
          </a:p>
          <a:p>
            <a:pPr marL="0" indent="0">
              <a:buNone/>
            </a:pPr>
            <a:r>
              <a:rPr lang="en-US" b="1" i="0" dirty="0" smtClean="0"/>
              <a:t>Focus on where there is flexibility and make use of flexible arrangements,</a:t>
            </a:r>
          </a:p>
          <a:p>
            <a:pPr marL="0" indent="0">
              <a:buNone/>
            </a:pPr>
            <a:r>
              <a:rPr lang="en-US" b="1" i="0" dirty="0" smtClean="0"/>
              <a:t>Council conclusions are not uniformly understood or internalized,</a:t>
            </a:r>
          </a:p>
        </p:txBody>
      </p:sp>
    </p:spTree>
    <p:extLst>
      <p:ext uri="{BB962C8B-B14F-4D97-AF65-F5344CB8AC3E}">
        <p14:creationId xmlns:p14="http://schemas.microsoft.com/office/powerpoint/2010/main" val="78354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89664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Key insights continued….</a:t>
            </a:r>
          </a:p>
          <a:p>
            <a:pPr marL="0" indent="0">
              <a:buNone/>
            </a:pPr>
            <a:r>
              <a:rPr lang="en-US" b="1" i="0" dirty="0" smtClean="0"/>
              <a:t>Guidance could be of value but caution about guidelines,</a:t>
            </a:r>
          </a:p>
          <a:p>
            <a:pPr marL="0" indent="0">
              <a:buNone/>
            </a:pPr>
            <a:r>
              <a:rPr lang="en-US" b="1" i="0" dirty="0" smtClean="0"/>
              <a:t>Have to differentiate technical from political aspects of cooperation,</a:t>
            </a:r>
          </a:p>
          <a:p>
            <a:pPr marL="0" indent="0">
              <a:buNone/>
            </a:pPr>
            <a:r>
              <a:rPr lang="en-US" b="1" i="0" dirty="0" smtClean="0"/>
              <a:t>To be relevant we need more flexibility on choosing strategic sectors at country level,</a:t>
            </a:r>
          </a:p>
          <a:p>
            <a:pPr marL="0" indent="0">
              <a:buNone/>
            </a:pPr>
            <a:r>
              <a:rPr lang="en-US" b="1" i="0" dirty="0" smtClean="0"/>
              <a:t>Results should feature in the shared vision,</a:t>
            </a:r>
          </a:p>
          <a:p>
            <a:pPr marL="0" indent="0">
              <a:buNone/>
            </a:pPr>
            <a:r>
              <a:rPr lang="en-US" b="1" i="0" dirty="0" smtClean="0"/>
              <a:t>Joint implementation should be considered including complementary actions,</a:t>
            </a:r>
          </a:p>
          <a:p>
            <a:pPr marL="0" indent="0">
              <a:buNone/>
            </a:pPr>
            <a:r>
              <a:rPr lang="en-US" b="1" i="0" dirty="0" smtClean="0"/>
              <a:t>Influence of ODA is declining, we need to be more relevant both in MICs and fragile states,</a:t>
            </a:r>
          </a:p>
          <a:p>
            <a:pPr marL="0" indent="0">
              <a:buNone/>
            </a:pPr>
            <a:r>
              <a:rPr lang="en-US" b="1" i="0" dirty="0" err="1" smtClean="0"/>
              <a:t>Emphasise</a:t>
            </a:r>
            <a:r>
              <a:rPr lang="en-US" b="1" i="0" dirty="0" smtClean="0"/>
              <a:t> our joint priorities with multilaterals we fund.</a:t>
            </a:r>
          </a:p>
        </p:txBody>
      </p:sp>
    </p:spTree>
    <p:extLst>
      <p:ext uri="{BB962C8B-B14F-4D97-AF65-F5344CB8AC3E}">
        <p14:creationId xmlns:p14="http://schemas.microsoft.com/office/powerpoint/2010/main" val="14298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Consensus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smtClean="0"/>
              <a:t>JP should be started as soon as possible being flexible,</a:t>
            </a:r>
          </a:p>
          <a:p>
            <a:pPr marL="0" indent="0">
              <a:buNone/>
            </a:pPr>
            <a:r>
              <a:rPr lang="en-US" b="1" i="0" dirty="0" smtClean="0"/>
              <a:t>Start with what we have, </a:t>
            </a:r>
            <a:r>
              <a:rPr lang="en-US" b="1" i="0" dirty="0" err="1" smtClean="0"/>
              <a:t>emphasise</a:t>
            </a:r>
            <a:r>
              <a:rPr lang="en-US" b="1" i="0" dirty="0" smtClean="0"/>
              <a:t> existing joint work/analysis, share good practices,</a:t>
            </a:r>
          </a:p>
          <a:p>
            <a:pPr marL="0" indent="0">
              <a:buNone/>
            </a:pPr>
            <a:r>
              <a:rPr lang="en-US" b="1" i="0" dirty="0" smtClean="0"/>
              <a:t>Show </a:t>
            </a:r>
            <a:r>
              <a:rPr lang="en-US" b="1" i="0" dirty="0"/>
              <a:t>w</a:t>
            </a:r>
            <a:r>
              <a:rPr lang="en-US" b="1" i="0" dirty="0" smtClean="0"/>
              <a:t>hat we will </a:t>
            </a:r>
            <a:r>
              <a:rPr lang="en-US" b="1" dirty="0" smtClean="0"/>
              <a:t>offer </a:t>
            </a:r>
            <a:r>
              <a:rPr lang="en-US" b="1" i="0" dirty="0" smtClean="0"/>
              <a:t>that is of importance for the partner government,</a:t>
            </a:r>
          </a:p>
          <a:p>
            <a:pPr marL="0" indent="0">
              <a:buNone/>
            </a:pPr>
            <a:r>
              <a:rPr lang="en-US" b="1" i="0" dirty="0" smtClean="0"/>
              <a:t>Better analysis of government interests, incentives (PEA), etc.</a:t>
            </a:r>
          </a:p>
          <a:p>
            <a:pPr marL="0" indent="0">
              <a:buNone/>
            </a:pPr>
            <a:r>
              <a:rPr lang="en-US" b="1" i="0" dirty="0" smtClean="0"/>
              <a:t>Remember we have more consensus than disagreements,</a:t>
            </a:r>
          </a:p>
          <a:p>
            <a:pPr marL="0" indent="0">
              <a:buNone/>
            </a:pPr>
            <a:r>
              <a:rPr lang="en-US" b="1" i="0" dirty="0" smtClean="0"/>
              <a:t>Greater </a:t>
            </a:r>
            <a:r>
              <a:rPr lang="en-US" b="1" i="0" dirty="0" err="1" smtClean="0"/>
              <a:t>decentralisation</a:t>
            </a:r>
            <a:r>
              <a:rPr lang="en-US" b="1" i="0" dirty="0"/>
              <a:t> </a:t>
            </a:r>
            <a:r>
              <a:rPr lang="en-US" b="1" i="0" dirty="0" smtClean="0"/>
              <a:t>by HQ needed,</a:t>
            </a:r>
          </a:p>
        </p:txBody>
      </p:sp>
    </p:spTree>
    <p:extLst>
      <p:ext uri="{BB962C8B-B14F-4D97-AF65-F5344CB8AC3E}">
        <p14:creationId xmlns:p14="http://schemas.microsoft.com/office/powerpoint/2010/main" val="13088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6865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Main consensus points continued….</a:t>
            </a:r>
          </a:p>
          <a:p>
            <a:pPr marL="0" indent="0">
              <a:buNone/>
            </a:pPr>
            <a:r>
              <a:rPr lang="en-US" b="1" i="0" dirty="0" smtClean="0"/>
              <a:t>Joint messages from EU (EAS, </a:t>
            </a:r>
            <a:r>
              <a:rPr lang="en-US" b="1" i="0" dirty="0" err="1" smtClean="0"/>
              <a:t>Devco</a:t>
            </a:r>
            <a:r>
              <a:rPr lang="en-US" b="1" i="0" dirty="0" smtClean="0"/>
              <a:t>) and MS HQ would improve a common understanding,</a:t>
            </a:r>
          </a:p>
          <a:p>
            <a:pPr marL="0" indent="0">
              <a:buNone/>
            </a:pPr>
            <a:r>
              <a:rPr lang="en-US" b="1" i="0" dirty="0" smtClean="0"/>
              <a:t>Must </a:t>
            </a:r>
            <a:r>
              <a:rPr lang="en-US" b="1" i="0" dirty="0" err="1" smtClean="0"/>
              <a:t>mobilise</a:t>
            </a:r>
            <a:r>
              <a:rPr lang="en-US" b="1" i="0" dirty="0" smtClean="0"/>
              <a:t> our combined technical expertise to improve strategy and dialogue,</a:t>
            </a:r>
          </a:p>
          <a:p>
            <a:pPr marL="0" indent="0">
              <a:buNone/>
            </a:pPr>
            <a:r>
              <a:rPr lang="en-US" b="1" i="0" dirty="0" smtClean="0"/>
              <a:t>Use partner government sector definitions and target relevant results,</a:t>
            </a:r>
          </a:p>
          <a:p>
            <a:pPr marL="0" indent="0">
              <a:buNone/>
            </a:pPr>
            <a:r>
              <a:rPr lang="en-US" b="1" i="0" dirty="0" smtClean="0"/>
              <a:t>We should focus on being more flexible and creative in using tools and approaches that will give us greater influence and impact,</a:t>
            </a:r>
          </a:p>
          <a:p>
            <a:pPr marL="0" indent="0">
              <a:buNone/>
            </a:pPr>
            <a:r>
              <a:rPr lang="en-US" b="1" i="0" dirty="0" smtClean="0"/>
              <a:t>The framework of our cooperation is also changing with </a:t>
            </a:r>
            <a:r>
              <a:rPr lang="en-US" b="1" i="0" dirty="0" err="1" smtClean="0"/>
              <a:t>Cotonou</a:t>
            </a:r>
            <a:r>
              <a:rPr lang="en-US" b="1" i="0" dirty="0" smtClean="0"/>
              <a:t> expiring in 2020 and increasing links between aid and foreign affairs.</a:t>
            </a:r>
          </a:p>
        </p:txBody>
      </p:sp>
    </p:spTree>
    <p:extLst>
      <p:ext uri="{BB962C8B-B14F-4D97-AF65-F5344CB8AC3E}">
        <p14:creationId xmlns:p14="http://schemas.microsoft.com/office/powerpoint/2010/main" val="82438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Remaining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smtClean="0"/>
              <a:t>Could guidance/sharing good practices improve JP?</a:t>
            </a:r>
          </a:p>
          <a:p>
            <a:pPr marL="0" indent="0">
              <a:buNone/>
            </a:pPr>
            <a:r>
              <a:rPr lang="en-US" b="1" i="0" dirty="0" smtClean="0"/>
              <a:t>Will JP be sustainable? </a:t>
            </a:r>
          </a:p>
          <a:p>
            <a:pPr marL="0" indent="0">
              <a:buNone/>
            </a:pPr>
            <a:r>
              <a:rPr lang="en-US" b="1" i="0" dirty="0" smtClean="0"/>
              <a:t>How do we allow for changing circumstances in the JP process?</a:t>
            </a:r>
          </a:p>
          <a:p>
            <a:pPr marL="0" indent="0">
              <a:buNone/>
            </a:pPr>
            <a:r>
              <a:rPr lang="en-US" b="1" i="0" dirty="0" smtClean="0"/>
              <a:t>How to balance the need for government buy-in and the need to start working on JP to make a compelling case to government?</a:t>
            </a:r>
          </a:p>
          <a:p>
            <a:pPr marL="0" indent="0">
              <a:buNone/>
            </a:pPr>
            <a:r>
              <a:rPr lang="en-US" b="1" i="0" dirty="0" smtClean="0"/>
              <a:t>Is there a consensus understanding of what we mean by strategy at country level?</a:t>
            </a:r>
          </a:p>
          <a:p>
            <a:pPr marL="0" indent="0">
              <a:buNone/>
            </a:pPr>
            <a:endParaRPr lang="en-US" b="1" i="0" dirty="0" smtClean="0"/>
          </a:p>
        </p:txBody>
      </p:sp>
    </p:spTree>
    <p:extLst>
      <p:ext uri="{BB962C8B-B14F-4D97-AF65-F5344CB8AC3E}">
        <p14:creationId xmlns:p14="http://schemas.microsoft.com/office/powerpoint/2010/main" val="212911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246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Questions remaining continued…..</a:t>
            </a:r>
          </a:p>
          <a:p>
            <a:pPr marL="0" indent="0">
              <a:buNone/>
            </a:pPr>
            <a:r>
              <a:rPr lang="en-US" b="1" i="0" dirty="0" smtClean="0"/>
              <a:t>Could we establish a JP help desk?</a:t>
            </a:r>
          </a:p>
          <a:p>
            <a:pPr marL="0" indent="0">
              <a:buNone/>
            </a:pPr>
            <a:r>
              <a:rPr lang="en-US" b="1" i="0" dirty="0" smtClean="0"/>
              <a:t>Can we get more flexibility on defining the number and type of sectors at country level to improve relevance?</a:t>
            </a:r>
          </a:p>
          <a:p>
            <a:pPr marL="0" indent="0">
              <a:buNone/>
            </a:pPr>
            <a:r>
              <a:rPr lang="en-US" b="1" i="0" dirty="0" smtClean="0"/>
              <a:t>Is it possible to convert HQ indicators into partner relevant/indigenous indicators?</a:t>
            </a:r>
          </a:p>
          <a:p>
            <a:pPr marL="0" indent="0">
              <a:buNone/>
            </a:pPr>
            <a:r>
              <a:rPr lang="en-US" b="1" i="0" dirty="0" smtClean="0"/>
              <a:t>Can JP results replace </a:t>
            </a:r>
            <a:r>
              <a:rPr lang="en-US" b="1" i="0" dirty="0" err="1" smtClean="0"/>
              <a:t>bilat</a:t>
            </a:r>
            <a:r>
              <a:rPr lang="en-US" b="1" i="0" dirty="0" smtClean="0"/>
              <a:t>. result f/works?</a:t>
            </a:r>
          </a:p>
          <a:p>
            <a:pPr marL="0" indent="0">
              <a:buNone/>
            </a:pPr>
            <a:r>
              <a:rPr lang="en-US" b="1" i="0" dirty="0" smtClean="0"/>
              <a:t>Can we do more to ensure visibility for all?</a:t>
            </a:r>
          </a:p>
          <a:p>
            <a:pPr marL="0" indent="0">
              <a:buNone/>
            </a:pPr>
            <a:r>
              <a:rPr lang="en-US" b="1" i="0" dirty="0" smtClean="0"/>
              <a:t>What can we do to promote more ambitious visions in JP particularly in the changing context and relevance of ODA?</a:t>
            </a:r>
          </a:p>
        </p:txBody>
      </p:sp>
    </p:spTree>
    <p:extLst>
      <p:ext uri="{BB962C8B-B14F-4D97-AF65-F5344CB8AC3E}">
        <p14:creationId xmlns:p14="http://schemas.microsoft.com/office/powerpoint/2010/main" val="135079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Practical Next Steps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563" y="1988840"/>
            <a:ext cx="8229600" cy="388853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smtClean="0"/>
              <a:t>Start the JP </a:t>
            </a:r>
            <a:r>
              <a:rPr lang="en-US" b="1" dirty="0" smtClean="0"/>
              <a:t>process</a:t>
            </a:r>
            <a:r>
              <a:rPr lang="en-US" b="1" i="0" dirty="0" smtClean="0"/>
              <a:t> as soon as possible,</a:t>
            </a:r>
          </a:p>
          <a:p>
            <a:pPr marL="0" indent="0">
              <a:buNone/>
            </a:pPr>
            <a:r>
              <a:rPr lang="en-US" b="1" i="0" dirty="0" smtClean="0"/>
              <a:t>HQ should issue clear instructions to proceed ASAP,</a:t>
            </a:r>
          </a:p>
          <a:p>
            <a:pPr marL="0" indent="0">
              <a:buNone/>
            </a:pPr>
            <a:r>
              <a:rPr lang="en-US" b="1" i="0" dirty="0" smtClean="0"/>
              <a:t>Instructions need to be better followed up on and progress monitored,</a:t>
            </a:r>
          </a:p>
          <a:p>
            <a:pPr marL="0" indent="0">
              <a:buNone/>
            </a:pPr>
            <a:r>
              <a:rPr lang="en-US" b="1" i="0" dirty="0" smtClean="0"/>
              <a:t>Guidance needed on political economy and joint analysis on sensitive issues,</a:t>
            </a:r>
          </a:p>
          <a:p>
            <a:pPr marL="0" indent="0">
              <a:buNone/>
            </a:pPr>
            <a:r>
              <a:rPr lang="en-US" b="1" i="0" dirty="0" smtClean="0"/>
              <a:t>Better define joint implementation modalities,</a:t>
            </a:r>
          </a:p>
          <a:p>
            <a:pPr marL="0" indent="0">
              <a:buNone/>
            </a:pPr>
            <a:r>
              <a:rPr lang="en-US" b="1" i="0" dirty="0" smtClean="0"/>
              <a:t>Focus on government buy-in as a requirement,</a:t>
            </a:r>
          </a:p>
          <a:p>
            <a:pPr marL="0" indent="0">
              <a:buNone/>
            </a:pPr>
            <a:r>
              <a:rPr lang="en-US" b="1" i="0" dirty="0" smtClean="0"/>
              <a:t>Need fast-track procedures to review and change direction where necessary,</a:t>
            </a:r>
          </a:p>
        </p:txBody>
      </p:sp>
    </p:spTree>
    <p:extLst>
      <p:ext uri="{BB962C8B-B14F-4D97-AF65-F5344CB8AC3E}">
        <p14:creationId xmlns:p14="http://schemas.microsoft.com/office/powerpoint/2010/main" val="191037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9664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Next steps continued….</a:t>
            </a:r>
          </a:p>
          <a:p>
            <a:pPr marL="0" indent="0">
              <a:buNone/>
            </a:pPr>
            <a:r>
              <a:rPr lang="en-US" b="1" i="0" dirty="0" smtClean="0"/>
              <a:t>Consider greater use of joint reporting from county level to HQ,</a:t>
            </a:r>
          </a:p>
          <a:p>
            <a:pPr marL="0" indent="0">
              <a:buNone/>
            </a:pPr>
            <a:r>
              <a:rPr lang="en-US" b="1" i="0" dirty="0" smtClean="0"/>
              <a:t>For more centralized MS there is a need to give a greater mandate to country colleagues to proceed at country level,</a:t>
            </a:r>
          </a:p>
          <a:p>
            <a:pPr marL="0" indent="0">
              <a:buNone/>
            </a:pPr>
            <a:r>
              <a:rPr lang="en-US" b="1" i="0" dirty="0" smtClean="0"/>
              <a:t>Indicative allocations will only be resolved through greater work at HQ level,</a:t>
            </a:r>
          </a:p>
          <a:p>
            <a:pPr marL="0" indent="0">
              <a:buNone/>
            </a:pPr>
            <a:r>
              <a:rPr lang="en-US" b="1" i="0" dirty="0" smtClean="0"/>
              <a:t>Good practices better communicated,</a:t>
            </a:r>
          </a:p>
          <a:p>
            <a:pPr marL="0" indent="0">
              <a:buNone/>
            </a:pPr>
            <a:r>
              <a:rPr lang="en-US" b="1" i="0" dirty="0" smtClean="0"/>
              <a:t>Greater workloads and need for new skills by development counsellors (and EU </a:t>
            </a:r>
            <a:r>
              <a:rPr lang="en-US" b="1" i="0" dirty="0" err="1" smtClean="0"/>
              <a:t>HoCs</a:t>
            </a:r>
            <a:r>
              <a:rPr lang="en-US" b="1" i="0" dirty="0" smtClean="0"/>
              <a:t>) in terms of dialogue, trade related issues, coordination, pol-eco analysis, etc.</a:t>
            </a:r>
          </a:p>
        </p:txBody>
      </p:sp>
    </p:spTree>
    <p:extLst>
      <p:ext uri="{BB962C8B-B14F-4D97-AF65-F5344CB8AC3E}">
        <p14:creationId xmlns:p14="http://schemas.microsoft.com/office/powerpoint/2010/main" val="222068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dg_devco_powerpoint_template-orange_en</Template>
  <TotalTime>1356</TotalTime>
  <Words>705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dg_devco_powerpoint_template-orange_en</vt:lpstr>
      <vt:lpstr>Joint Programming Workshop: East, Central and Southern Africa </vt:lpstr>
      <vt:lpstr>Key Insights</vt:lpstr>
      <vt:lpstr>PowerPoint Presentation</vt:lpstr>
      <vt:lpstr>Main Consensus Points</vt:lpstr>
      <vt:lpstr>PowerPoint Presentation</vt:lpstr>
      <vt:lpstr>Questions Remaining</vt:lpstr>
      <vt:lpstr>PowerPoint Presentation</vt:lpstr>
      <vt:lpstr>Practical Next Steps</vt:lpstr>
      <vt:lpstr>PowerPoint Presentation</vt:lpstr>
      <vt:lpstr>Fragile States Considerations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SOCHR Zsofia</cp:lastModifiedBy>
  <cp:revision>119</cp:revision>
  <dcterms:created xsi:type="dcterms:W3CDTF">2012-08-13T11:30:33Z</dcterms:created>
  <dcterms:modified xsi:type="dcterms:W3CDTF">2014-04-09T13:26:23Z</dcterms:modified>
</cp:coreProperties>
</file>