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351" r:id="rId3"/>
    <p:sldId id="352" r:id="rId4"/>
    <p:sldId id="353" r:id="rId5"/>
    <p:sldId id="354" r:id="rId6"/>
    <p:sldId id="355" r:id="rId7"/>
    <p:sldId id="356" r:id="rId8"/>
  </p:sldIdLst>
  <p:sldSz cx="9144000" cy="6858000" type="screen4x3"/>
  <p:notesSz cx="6765925" cy="986790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5494"/>
    <a:srgbClr val="FFD624"/>
    <a:srgbClr val="99CCFF"/>
    <a:srgbClr val="BDDEFF"/>
    <a:srgbClr val="3166CF"/>
    <a:srgbClr val="3E6FD2"/>
    <a:srgbClr val="2D5EC1"/>
    <a:srgbClr val="808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879" autoAdjust="0"/>
  </p:normalViewPr>
  <p:slideViewPr>
    <p:cSldViewPr>
      <p:cViewPr>
        <p:scale>
          <a:sx n="75" d="100"/>
          <a:sy n="75" d="100"/>
        </p:scale>
        <p:origin x="-1014" y="21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32113" cy="493713"/>
          </a:xfrm>
          <a:prstGeom prst="rect">
            <a:avLst/>
          </a:prstGeom>
          <a:noFill/>
          <a:ln w="9525">
            <a:noFill/>
            <a:miter lim="800000"/>
            <a:headEnd/>
            <a:tailEnd/>
          </a:ln>
          <a:effectLst/>
        </p:spPr>
        <p:txBody>
          <a:bodyPr vert="horz" wrap="square" lIns="90937" tIns="45469" rIns="90937" bIns="45469"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32225" y="0"/>
            <a:ext cx="2932113" cy="493713"/>
          </a:xfrm>
          <a:prstGeom prst="rect">
            <a:avLst/>
          </a:prstGeom>
          <a:noFill/>
          <a:ln w="9525">
            <a:noFill/>
            <a:miter lim="800000"/>
            <a:headEnd/>
            <a:tailEnd/>
          </a:ln>
          <a:effectLst/>
        </p:spPr>
        <p:txBody>
          <a:bodyPr vert="horz" wrap="square" lIns="90937" tIns="45469" rIns="90937" bIns="45469"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372600"/>
            <a:ext cx="2932113" cy="493713"/>
          </a:xfrm>
          <a:prstGeom prst="rect">
            <a:avLst/>
          </a:prstGeom>
          <a:noFill/>
          <a:ln w="9525">
            <a:noFill/>
            <a:miter lim="800000"/>
            <a:headEnd/>
            <a:tailEnd/>
          </a:ln>
          <a:effectLst/>
        </p:spPr>
        <p:txBody>
          <a:bodyPr vert="horz" wrap="square" lIns="90937" tIns="45469" rIns="90937" bIns="45469"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32225" y="9372600"/>
            <a:ext cx="2932113" cy="493713"/>
          </a:xfrm>
          <a:prstGeom prst="rect">
            <a:avLst/>
          </a:prstGeom>
          <a:noFill/>
          <a:ln w="9525">
            <a:noFill/>
            <a:miter lim="800000"/>
            <a:headEnd/>
            <a:tailEnd/>
          </a:ln>
          <a:effectLst/>
        </p:spPr>
        <p:txBody>
          <a:bodyPr vert="horz" wrap="square" lIns="90937" tIns="45469" rIns="90937" bIns="45469" numCol="1" anchor="b" anchorCtr="0" compatLnSpc="1">
            <a:prstTxWarp prst="textNoShape">
              <a:avLst/>
            </a:prstTxWarp>
          </a:bodyPr>
          <a:lstStyle>
            <a:lvl1pPr algn="r">
              <a:defRPr>
                <a:solidFill>
                  <a:schemeClr val="tx1"/>
                </a:solidFill>
                <a:latin typeface="Arial" charset="0"/>
              </a:defRPr>
            </a:lvl1pPr>
          </a:lstStyle>
          <a:p>
            <a:pPr>
              <a:defRPr/>
            </a:pPr>
            <a:fld id="{CF6C4535-2951-42DC-A8AE-8D44144ADC4E}"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32113" cy="493713"/>
          </a:xfrm>
          <a:prstGeom prst="rect">
            <a:avLst/>
          </a:prstGeom>
          <a:noFill/>
          <a:ln w="9525">
            <a:noFill/>
            <a:miter lim="800000"/>
            <a:headEnd/>
            <a:tailEnd/>
          </a:ln>
          <a:effectLst/>
        </p:spPr>
        <p:txBody>
          <a:bodyPr vert="horz" wrap="square" lIns="90937" tIns="45469" rIns="90937" bIns="45469"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32225" y="0"/>
            <a:ext cx="2932113" cy="493713"/>
          </a:xfrm>
          <a:prstGeom prst="rect">
            <a:avLst/>
          </a:prstGeom>
          <a:noFill/>
          <a:ln w="9525">
            <a:noFill/>
            <a:miter lim="800000"/>
            <a:headEnd/>
            <a:tailEnd/>
          </a:ln>
          <a:effectLst/>
        </p:spPr>
        <p:txBody>
          <a:bodyPr vert="horz" wrap="square" lIns="90937" tIns="45469" rIns="90937" bIns="45469"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43012" name="Rectangle 4"/>
          <p:cNvSpPr>
            <a:spLocks noGrp="1" noRot="1" noChangeAspect="1" noChangeArrowheads="1" noTextEdit="1"/>
          </p:cNvSpPr>
          <p:nvPr>
            <p:ph type="sldImg" idx="2"/>
          </p:nvPr>
        </p:nvSpPr>
        <p:spPr bwMode="auto">
          <a:xfrm>
            <a:off x="915988" y="739775"/>
            <a:ext cx="4935537" cy="3700463"/>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6275" y="4686300"/>
            <a:ext cx="5413375" cy="4441825"/>
          </a:xfrm>
          <a:prstGeom prst="rect">
            <a:avLst/>
          </a:prstGeom>
          <a:noFill/>
          <a:ln w="9525">
            <a:noFill/>
            <a:miter lim="800000"/>
            <a:headEnd/>
            <a:tailEnd/>
          </a:ln>
          <a:effectLst/>
        </p:spPr>
        <p:txBody>
          <a:bodyPr vert="horz" wrap="square" lIns="90937" tIns="45469" rIns="90937" bIns="45469"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372600"/>
            <a:ext cx="2932113" cy="493713"/>
          </a:xfrm>
          <a:prstGeom prst="rect">
            <a:avLst/>
          </a:prstGeom>
          <a:noFill/>
          <a:ln w="9525">
            <a:noFill/>
            <a:miter lim="800000"/>
            <a:headEnd/>
            <a:tailEnd/>
          </a:ln>
          <a:effectLst/>
        </p:spPr>
        <p:txBody>
          <a:bodyPr vert="horz" wrap="square" lIns="90937" tIns="45469" rIns="90937" bIns="45469"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32225" y="9372600"/>
            <a:ext cx="2932113" cy="493713"/>
          </a:xfrm>
          <a:prstGeom prst="rect">
            <a:avLst/>
          </a:prstGeom>
          <a:noFill/>
          <a:ln w="9525">
            <a:noFill/>
            <a:miter lim="800000"/>
            <a:headEnd/>
            <a:tailEnd/>
          </a:ln>
          <a:effectLst/>
        </p:spPr>
        <p:txBody>
          <a:bodyPr vert="horz" wrap="square" lIns="90937" tIns="45469" rIns="90937" bIns="45469" numCol="1" anchor="b" anchorCtr="0" compatLnSpc="1">
            <a:prstTxWarp prst="textNoShape">
              <a:avLst/>
            </a:prstTxWarp>
          </a:bodyPr>
          <a:lstStyle>
            <a:lvl1pPr algn="r">
              <a:defRPr>
                <a:solidFill>
                  <a:schemeClr val="tx1"/>
                </a:solidFill>
                <a:latin typeface="Arial" charset="0"/>
              </a:defRPr>
            </a:lvl1pPr>
          </a:lstStyle>
          <a:p>
            <a:pPr>
              <a:defRPr/>
            </a:pPr>
            <a:fld id="{55B196C7-8570-4E8F-BA45-22F10CA617D5}"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e l'image des diapositives 1"/>
          <p:cNvSpPr>
            <a:spLocks noGrp="1" noRot="1" noChangeAspect="1" noTextEdit="1"/>
          </p:cNvSpPr>
          <p:nvPr>
            <p:ph type="sldImg"/>
          </p:nvPr>
        </p:nvSpPr>
        <p:spPr>
          <a:ln/>
        </p:spPr>
      </p:sp>
      <p:sp>
        <p:nvSpPr>
          <p:cNvPr id="44035" name="Espace réservé des commentaires 2"/>
          <p:cNvSpPr>
            <a:spLocks noGrp="1"/>
          </p:cNvSpPr>
          <p:nvPr>
            <p:ph type="body" idx="1"/>
          </p:nvPr>
        </p:nvSpPr>
        <p:spPr>
          <a:noFill/>
          <a:ln/>
        </p:spPr>
        <p:txBody>
          <a:bodyPr/>
          <a:lstStyle/>
          <a:p>
            <a:endParaRPr lang="fr-FR" smtClean="0"/>
          </a:p>
        </p:txBody>
      </p:sp>
      <p:sp>
        <p:nvSpPr>
          <p:cNvPr id="44036" name="Espace réservé du numéro de diapositive 3"/>
          <p:cNvSpPr>
            <a:spLocks noGrp="1"/>
          </p:cNvSpPr>
          <p:nvPr>
            <p:ph type="sldNum" sz="quarter" idx="5"/>
          </p:nvPr>
        </p:nvSpPr>
        <p:spPr>
          <a:noFill/>
        </p:spPr>
        <p:txBody>
          <a:bodyPr/>
          <a:lstStyle/>
          <a:p>
            <a:fld id="{C6FFCE88-AB07-46BD-B78E-F316E1F99509}" type="slidenum">
              <a:rPr lang="en-GB" smtClean="0"/>
              <a:pPr/>
              <a:t>1</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76803" name="Espace réservé des commentaires 2"/>
          <p:cNvSpPr>
            <a:spLocks noGrp="1"/>
          </p:cNvSpPr>
          <p:nvPr>
            <p:ph type="body" idx="1"/>
          </p:nvPr>
        </p:nvSpPr>
        <p:spPr>
          <a:ln/>
        </p:spPr>
        <p:txBody>
          <a:bodyPr/>
          <a:lstStyle/>
          <a:p>
            <a:pPr marL="0" marR="0" indent="0" algn="l" defTabSz="914400" rtl="0" eaLnBrk="0" fontAlgn="auto" latinLnBrk="0" hangingPunct="0">
              <a:lnSpc>
                <a:spcPct val="100000"/>
              </a:lnSpc>
              <a:spcBef>
                <a:spcPts val="0"/>
              </a:spcBef>
              <a:spcAft>
                <a:spcPts val="0"/>
              </a:spcAft>
              <a:buClrTx/>
              <a:buSzTx/>
              <a:buFontTx/>
              <a:buNone/>
              <a:tabLst/>
              <a:defRPr/>
            </a:pPr>
            <a:r>
              <a:rPr lang="fr-FR" sz="1200" kern="1200" dirty="0" smtClean="0">
                <a:solidFill>
                  <a:schemeClr val="tx1"/>
                </a:solidFill>
                <a:latin typeface="Arial" charset="0"/>
                <a:ea typeface="+mn-ea"/>
                <a:cs typeface="+mn-cs"/>
              </a:rPr>
              <a:t>Hypothèses: v, la vitesse de circulation de la monnaie a une valeur 4 et est stable. Donc dans le scenario de base le PIB nominal est 1600</a:t>
            </a:r>
            <a:endParaRPr lang="en-GB" sz="1200" kern="1200" dirty="0" smtClean="0">
              <a:solidFill>
                <a:schemeClr val="tx1"/>
              </a:solidFill>
              <a:latin typeface="Arial" charset="0"/>
              <a:ea typeface="+mn-ea"/>
              <a:cs typeface="+mn-cs"/>
            </a:endParaRPr>
          </a:p>
          <a:p>
            <a:pPr fontAlgn="auto">
              <a:spcBef>
                <a:spcPts val="0"/>
              </a:spcBef>
              <a:spcAft>
                <a:spcPts val="0"/>
              </a:spcAft>
              <a:defRPr/>
            </a:pPr>
            <a:endParaRPr lang="fr-BE" sz="1000" dirty="0" smtClean="0">
              <a:latin typeface="Times New Roman" pitchFamily="18" charset="0"/>
              <a:cs typeface="Times New Roman" pitchFamily="18" charset="0"/>
            </a:endParaRPr>
          </a:p>
          <a:p>
            <a:pPr fontAlgn="auto">
              <a:spcBef>
                <a:spcPts val="0"/>
              </a:spcBef>
              <a:spcAft>
                <a:spcPts val="0"/>
              </a:spcAft>
              <a:defRPr/>
            </a:pPr>
            <a:r>
              <a:rPr lang="fr-BE" sz="1000" dirty="0" smtClean="0">
                <a:latin typeface="Times New Roman" pitchFamily="18" charset="0"/>
                <a:cs typeface="Times New Roman" pitchFamily="18" charset="0"/>
              </a:rPr>
              <a:t>Exercice: Suite à un choc (interne ou externe) les revenus atteignent seulement 550 et les dépenses montent 750.</a:t>
            </a:r>
          </a:p>
          <a:p>
            <a:pPr fontAlgn="auto">
              <a:spcBef>
                <a:spcPts val="0"/>
              </a:spcBef>
              <a:spcAft>
                <a:spcPts val="0"/>
              </a:spcAft>
              <a:defRPr/>
            </a:pPr>
            <a:r>
              <a:rPr lang="fr-BE" sz="1000" dirty="0" smtClean="0">
                <a:latin typeface="Times New Roman" pitchFamily="18" charset="0"/>
                <a:cs typeface="Times New Roman" pitchFamily="18" charset="0"/>
              </a:rPr>
              <a:t>Le</a:t>
            </a:r>
            <a:r>
              <a:rPr lang="fr-BE" sz="1000" baseline="0" dirty="0" smtClean="0">
                <a:latin typeface="Times New Roman" pitchFamily="18" charset="0"/>
                <a:cs typeface="Times New Roman" pitchFamily="18" charset="0"/>
              </a:rPr>
              <a:t> déficit passe donc à -200. Comment le financer et avec quelles conséquences?</a:t>
            </a:r>
            <a:endParaRPr lang="fr-BE" sz="1000" dirty="0" smtClean="0">
              <a:latin typeface="Times New Roman" pitchFamily="18" charset="0"/>
              <a:cs typeface="Times New Roman" pitchFamily="18" charset="0"/>
            </a:endParaRPr>
          </a:p>
        </p:txBody>
      </p:sp>
      <p:sp>
        <p:nvSpPr>
          <p:cNvPr id="73732"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23C5BC3-A204-4863-8E98-7EE7CB56A217}" type="slidenum">
              <a:rPr lang="en-GB"/>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sz="1200" kern="1200" dirty="0" smtClean="0">
                <a:solidFill>
                  <a:schemeClr val="tx1"/>
                </a:solidFill>
                <a:latin typeface="Arial" charset="0"/>
                <a:ea typeface="+mn-ea"/>
                <a:cs typeface="+mn-cs"/>
              </a:rPr>
              <a:t>La ligne offre de monnaie devient 500 pour égaliser l’actif et le passif su système monétaire. </a:t>
            </a:r>
            <a:endParaRPr lang="en-GB" sz="1200" kern="1200" dirty="0" smtClean="0">
              <a:solidFill>
                <a:schemeClr val="tx1"/>
              </a:solidFill>
              <a:latin typeface="Arial" charset="0"/>
              <a:ea typeface="+mn-ea"/>
              <a:cs typeface="+mn-cs"/>
            </a:endParaRPr>
          </a:p>
          <a:p>
            <a:r>
              <a:rPr lang="fr-FR" sz="1200" kern="1200" dirty="0" smtClean="0">
                <a:solidFill>
                  <a:schemeClr val="tx1"/>
                </a:solidFill>
                <a:latin typeface="Arial" charset="0"/>
                <a:ea typeface="+mn-ea"/>
                <a:cs typeface="+mn-cs"/>
              </a:rPr>
              <a:t>Comme vu plus haut, Ms = Md, et le PIB nominal (= V. M) passe de  1600 à 2000, la variation étant exclusivement due au prix. </a:t>
            </a:r>
            <a:endParaRPr lang="en-GB" sz="1200" kern="1200" dirty="0" smtClean="0">
              <a:solidFill>
                <a:schemeClr val="tx1"/>
              </a:solidFill>
              <a:latin typeface="Arial"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55B196C7-8570-4E8F-BA45-22F10CA617D5}" type="slidenum">
              <a:rPr lang="en-GB" smtClean="0"/>
              <a:pPr>
                <a:defRPr/>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fr-FR" sz="1200" kern="1200" dirty="0" smtClean="0">
                <a:solidFill>
                  <a:schemeClr val="tx1"/>
                </a:solidFill>
                <a:latin typeface="Arial" charset="0"/>
                <a:ea typeface="+mn-ea"/>
                <a:cs typeface="+mn-cs"/>
              </a:rPr>
              <a:t>Les conséquences sont donc identiques à celles d’un financement inflationniste (à court terme; a long terme effets sur les intérêts et l’amortissement).</a:t>
            </a:r>
            <a:endParaRPr lang="en-GB" sz="1200" kern="1200" dirty="0" smtClean="0">
              <a:solidFill>
                <a:schemeClr val="tx1"/>
              </a:solidFill>
              <a:latin typeface="Arial"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55B196C7-8570-4E8F-BA45-22F10CA617D5}" type="slidenum">
              <a:rPr lang="en-GB" smtClean="0"/>
              <a:pPr>
                <a:defRPr/>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sz="1200" kern="1200" dirty="0" smtClean="0">
                <a:solidFill>
                  <a:schemeClr val="tx1"/>
                </a:solidFill>
                <a:latin typeface="Arial" charset="0"/>
                <a:ea typeface="+mn-ea"/>
                <a:cs typeface="+mn-cs"/>
              </a:rPr>
              <a:t>Dans ce cas le gouvernement tire sur son compte à la banque central mais celle-ci ne crée pas de monnaie supplémentaire. Le seul ajustement possible est dès lors une réduction du crédit au secteur privé provoquant un </a:t>
            </a:r>
            <a:r>
              <a:rPr lang="fr-FR" sz="1200" kern="1200" dirty="0" err="1" smtClean="0">
                <a:solidFill>
                  <a:schemeClr val="tx1"/>
                </a:solidFill>
                <a:latin typeface="Arial" charset="0"/>
                <a:ea typeface="+mn-ea"/>
                <a:cs typeface="+mn-cs"/>
              </a:rPr>
              <a:t>crowding</a:t>
            </a:r>
            <a:r>
              <a:rPr lang="fr-FR" sz="1200" kern="1200" dirty="0" smtClean="0">
                <a:solidFill>
                  <a:schemeClr val="tx1"/>
                </a:solidFill>
                <a:latin typeface="Arial" charset="0"/>
                <a:ea typeface="+mn-ea"/>
                <a:cs typeface="+mn-cs"/>
              </a:rPr>
              <a:t> out avec des effets négatives sur la croissance</a:t>
            </a:r>
            <a:endParaRPr lang="en-GB" dirty="0"/>
          </a:p>
        </p:txBody>
      </p:sp>
      <p:sp>
        <p:nvSpPr>
          <p:cNvPr id="4" name="Slide Number Placeholder 3"/>
          <p:cNvSpPr>
            <a:spLocks noGrp="1"/>
          </p:cNvSpPr>
          <p:nvPr>
            <p:ph type="sldNum" sz="quarter" idx="10"/>
          </p:nvPr>
        </p:nvSpPr>
        <p:spPr/>
        <p:txBody>
          <a:bodyPr/>
          <a:lstStyle/>
          <a:p>
            <a:pPr>
              <a:defRPr/>
            </a:pPr>
            <a:fld id="{55B196C7-8570-4E8F-BA45-22F10CA617D5}" type="slidenum">
              <a:rPr lang="en-GB" smtClean="0"/>
              <a:pPr>
                <a:defRPr/>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fr-FR" sz="1200" kern="1200" dirty="0" smtClean="0">
                <a:solidFill>
                  <a:schemeClr val="tx1"/>
                </a:solidFill>
                <a:latin typeface="Arial" charset="0"/>
                <a:ea typeface="+mn-ea"/>
                <a:cs typeface="+mn-cs"/>
              </a:rPr>
              <a:t>Comme dans le scenario  3, le gouvernement tire sur son compte auprès de la banque </a:t>
            </a:r>
            <a:r>
              <a:rPr lang="fr-FR" sz="1200" kern="1200" dirty="0" smtClean="0">
                <a:solidFill>
                  <a:schemeClr val="tx1"/>
                </a:solidFill>
                <a:latin typeface="Arial" charset="0"/>
                <a:ea typeface="+mn-ea"/>
                <a:cs typeface="+mn-cs"/>
              </a:rPr>
              <a:t>centrale </a:t>
            </a:r>
            <a:r>
              <a:rPr lang="fr-FR" sz="1200" kern="1200" dirty="0" smtClean="0">
                <a:solidFill>
                  <a:schemeClr val="tx1"/>
                </a:solidFill>
                <a:latin typeface="Arial" charset="0"/>
                <a:ea typeface="+mn-ea"/>
                <a:cs typeface="+mn-cs"/>
              </a:rPr>
              <a:t>mais cette dernière limite partiellement l’effet sur la quantité de monnaie en vendant des actifs extérieurs. Comme elle ne dispose que de 50 actifs de ce type, un ajustement complémentaire doit être fait : 2 alternatives</a:t>
            </a:r>
            <a:endParaRPr lang="en-GB" sz="1200" kern="1200" dirty="0" smtClean="0">
              <a:solidFill>
                <a:schemeClr val="tx1"/>
              </a:solidFill>
              <a:latin typeface="Arial" charset="0"/>
              <a:ea typeface="+mn-ea"/>
              <a:cs typeface="+mn-cs"/>
            </a:endParaRPr>
          </a:p>
          <a:p>
            <a:pPr marL="228600" indent="-228600">
              <a:buAutoNum type="alphaLcParenR"/>
            </a:pPr>
            <a:r>
              <a:rPr lang="fr-BE" dirty="0" smtClean="0"/>
              <a:t>Réduction crédit aux entreprises</a:t>
            </a:r>
          </a:p>
          <a:p>
            <a:r>
              <a:rPr lang="fr-FR" sz="1200" kern="1200" dirty="0" smtClean="0">
                <a:solidFill>
                  <a:schemeClr val="tx1"/>
                </a:solidFill>
                <a:latin typeface="Arial" charset="0"/>
                <a:ea typeface="+mn-ea"/>
                <a:cs typeface="+mn-cs"/>
              </a:rPr>
              <a:t>Dans cette alternative il n’y aura pas d’inflation additionnelle mais une perte d’actifs extérieurs et une réduction du crédit aux entreprises (</a:t>
            </a:r>
            <a:r>
              <a:rPr lang="fr-FR" sz="1200" kern="1200" dirty="0" err="1" smtClean="0">
                <a:solidFill>
                  <a:schemeClr val="tx1"/>
                </a:solidFill>
                <a:latin typeface="Arial" charset="0"/>
                <a:ea typeface="+mn-ea"/>
                <a:cs typeface="+mn-cs"/>
              </a:rPr>
              <a:t>crowding</a:t>
            </a:r>
            <a:r>
              <a:rPr lang="fr-FR" sz="1200" kern="1200" dirty="0" smtClean="0">
                <a:solidFill>
                  <a:schemeClr val="tx1"/>
                </a:solidFill>
                <a:latin typeface="Arial" charset="0"/>
                <a:ea typeface="+mn-ea"/>
                <a:cs typeface="+mn-cs"/>
              </a:rPr>
              <a:t> out). La vente d’actifs extérieurs va réduire leur prix et donc provoquer une appréciation de la monnaie nationale ce qui affectera négativement la compétitivité nationale et stimulera les importations..</a:t>
            </a:r>
            <a:endParaRPr lang="en-GB" sz="1200" kern="1200" dirty="0" smtClean="0">
              <a:solidFill>
                <a:schemeClr val="tx1"/>
              </a:solidFill>
              <a:latin typeface="Arial" charset="0"/>
              <a:ea typeface="+mn-ea"/>
              <a:cs typeface="+mn-cs"/>
            </a:endParaRPr>
          </a:p>
          <a:p>
            <a:r>
              <a:rPr lang="fr-FR" sz="1200" kern="1200" dirty="0" smtClean="0">
                <a:solidFill>
                  <a:schemeClr val="tx1"/>
                </a:solidFill>
                <a:latin typeface="Arial" charset="0"/>
                <a:ea typeface="+mn-ea"/>
                <a:cs typeface="+mn-cs"/>
              </a:rPr>
              <a:t> b) Financement monétaire pour le solde</a:t>
            </a:r>
            <a:endParaRPr lang="en-GB" sz="1200" kern="1200" dirty="0" smtClean="0">
              <a:solidFill>
                <a:schemeClr val="tx1"/>
              </a:solidFill>
              <a:latin typeface="Arial" charset="0"/>
              <a:ea typeface="+mn-ea"/>
              <a:cs typeface="+mn-cs"/>
            </a:endParaRPr>
          </a:p>
          <a:p>
            <a:r>
              <a:rPr lang="fr-FR" sz="1200" kern="1200" dirty="0" smtClean="0">
                <a:solidFill>
                  <a:schemeClr val="tx1"/>
                </a:solidFill>
                <a:latin typeface="Arial" charset="0"/>
                <a:ea typeface="+mn-ea"/>
                <a:cs typeface="+mn-cs"/>
              </a:rPr>
              <a:t>Au lieu de réduire de 50 son crédit au secteur privé la banque </a:t>
            </a:r>
            <a:r>
              <a:rPr lang="fr-FR" sz="1200" kern="1200" dirty="0" smtClean="0">
                <a:solidFill>
                  <a:schemeClr val="tx1"/>
                </a:solidFill>
                <a:latin typeface="Arial" charset="0"/>
                <a:ea typeface="+mn-ea"/>
                <a:cs typeface="+mn-cs"/>
              </a:rPr>
              <a:t>centrale </a:t>
            </a:r>
            <a:r>
              <a:rPr lang="fr-FR" sz="1200" kern="1200" dirty="0" smtClean="0">
                <a:solidFill>
                  <a:schemeClr val="tx1"/>
                </a:solidFill>
                <a:latin typeface="Arial" charset="0"/>
                <a:ea typeface="+mn-ea"/>
                <a:cs typeface="+mn-cs"/>
              </a:rPr>
              <a:t>pourrait opter pour un financement monétaire des 50  unités de crédit au gouvernement restant à financer: </a:t>
            </a:r>
            <a:endParaRPr lang="en-GB" sz="1200" kern="1200" dirty="0" smtClean="0">
              <a:solidFill>
                <a:schemeClr val="tx1"/>
              </a:solidFill>
              <a:latin typeface="Arial" charset="0"/>
              <a:ea typeface="+mn-ea"/>
              <a:cs typeface="+mn-cs"/>
            </a:endParaRPr>
          </a:p>
          <a:p>
            <a:r>
              <a:rPr lang="fr-FR" sz="1200" kern="1200" dirty="0" smtClean="0">
                <a:solidFill>
                  <a:schemeClr val="tx1"/>
                </a:solidFill>
                <a:latin typeface="Arial" charset="0"/>
                <a:ea typeface="+mn-ea"/>
                <a:cs typeface="+mn-cs"/>
              </a:rPr>
              <a:t> </a:t>
            </a:r>
            <a:endParaRPr lang="en-GB" sz="1200" kern="1200" dirty="0" smtClean="0">
              <a:solidFill>
                <a:schemeClr val="tx1"/>
              </a:solidFill>
              <a:latin typeface="Arial" charset="0"/>
              <a:ea typeface="+mn-ea"/>
              <a:cs typeface="+mn-cs"/>
            </a:endParaRPr>
          </a:p>
          <a:p>
            <a:r>
              <a:rPr lang="fr-FR" sz="1200" kern="1200" dirty="0" smtClean="0">
                <a:solidFill>
                  <a:schemeClr val="tx1"/>
                </a:solidFill>
                <a:latin typeface="Arial" charset="0"/>
                <a:ea typeface="+mn-ea"/>
                <a:cs typeface="+mn-cs"/>
              </a:rPr>
              <a:t>Soit un mélange de </a:t>
            </a:r>
            <a:r>
              <a:rPr lang="fr-FR" sz="1200" kern="1200" dirty="0" err="1" smtClean="0">
                <a:solidFill>
                  <a:schemeClr val="tx1"/>
                </a:solidFill>
                <a:latin typeface="Arial" charset="0"/>
                <a:ea typeface="+mn-ea"/>
                <a:cs typeface="+mn-cs"/>
              </a:rPr>
              <a:t>crowding</a:t>
            </a:r>
            <a:r>
              <a:rPr lang="fr-FR" sz="1200" kern="1200" dirty="0" smtClean="0">
                <a:solidFill>
                  <a:schemeClr val="tx1"/>
                </a:solidFill>
                <a:latin typeface="Arial" charset="0"/>
                <a:ea typeface="+mn-ea"/>
                <a:cs typeface="+mn-cs"/>
              </a:rPr>
              <a:t> out et d’inflation additionnelle</a:t>
            </a:r>
            <a:endParaRPr lang="en-GB" dirty="0"/>
          </a:p>
        </p:txBody>
      </p:sp>
      <p:sp>
        <p:nvSpPr>
          <p:cNvPr id="4" name="Slide Number Placeholder 3"/>
          <p:cNvSpPr>
            <a:spLocks noGrp="1"/>
          </p:cNvSpPr>
          <p:nvPr>
            <p:ph type="sldNum" sz="quarter" idx="10"/>
          </p:nvPr>
        </p:nvSpPr>
        <p:spPr/>
        <p:txBody>
          <a:bodyPr/>
          <a:lstStyle/>
          <a:p>
            <a:pPr>
              <a:defRPr/>
            </a:pPr>
            <a:fld id="{55B196C7-8570-4E8F-BA45-22F10CA617D5}" type="slidenum">
              <a:rPr lang="en-GB" smtClean="0"/>
              <a:pPr>
                <a:defRPr/>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fr-FR" sz="1200" kern="1200" dirty="0" smtClean="0">
                <a:solidFill>
                  <a:schemeClr val="tx1"/>
                </a:solidFill>
                <a:latin typeface="Arial" charset="0"/>
                <a:ea typeface="+mn-ea"/>
                <a:cs typeface="+mn-cs"/>
              </a:rPr>
              <a:t>Pour acheter les titres émis par le gouvernement les agents privés vont réduire leur avoirs monétaires, donc la quantité de monnaie va être réduite de 100 entrainant une réduction de 100 du crédit au secteur privé (les agents privés utilisent leurs lignes de crédit pour acheter des bons d’état et n’en disposent plus pour financer leurs activités de production). </a:t>
            </a:r>
            <a:endParaRPr lang="en-GB" sz="1200" kern="1200" dirty="0" smtClean="0">
              <a:solidFill>
                <a:schemeClr val="tx1"/>
              </a:solidFill>
              <a:latin typeface="Arial"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55B196C7-8570-4E8F-BA45-22F10CA617D5}" type="slidenum">
              <a:rPr lang="en-GB" smtClean="0"/>
              <a:pPr>
                <a:defRPr/>
              </a:pPr>
              <a:t>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a:defRPr/>
            </a:pPr>
            <a:endParaRPr lang="en-US" sz="1800">
              <a:solidFill>
                <a:srgbClr val="FFFFFF"/>
              </a:solidFill>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B99098C9-AAED-41A0-87E0-B03E3254356B}"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F29CF09-163C-4647-9827-AF68D1757569}"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9FEE34B-61AE-48FA-A5F4-91523FD25213}"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20B2CA4-6175-418F-86EC-E94A36E5A857}"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B2EAFA4-E6B0-4C5E-9E4B-BE4CC7F32CB7}"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44E2A2A3-DA79-4A25-8768-315B1FD47488}" type="slidenum">
              <a:rPr lang="en-GB" smtClean="0"/>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D6BEAC6-FFA5-4D43-A91C-AE3CEE622A1A}"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7542C66-1E66-4C94-8BCB-D1B31035CB9B}"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A0647C77-6C1F-40A4-8EE9-8FDAE686CE46}"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0F5859C-7683-46A6-B52F-74DF49E2168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46DCC354-176E-4EFE-AA2B-DD9043975415}"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87B2D7B-4144-4496-B8ED-4B97EB9780DC}"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Title</a:t>
            </a:r>
          </a:p>
        </p:txBody>
      </p:sp>
      <p:sp>
        <p:nvSpPr>
          <p:cNvPr id="3075"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44E2A2A3-DA79-4A25-8768-315B1FD47488}" type="slidenum">
              <a:rPr lang="en-GB"/>
              <a:pPr>
                <a:defRPr/>
              </a:pPr>
              <a:t>‹#›</a:t>
            </a:fld>
            <a:endParaRPr lang="en-GB"/>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 bg1="lt1" tx1="dk1" bg2="lt2" tx2="dk2" accent1="accent1" accent2="accent2" accent3="accent3" accent4="accent4" accent5="accent5" accent6="accent6" hlink="hlink" folHlink="folHlink"/>
  <p:sldLayoutIdLst>
    <p:sldLayoutId id="2147483815" r:id="rId1"/>
    <p:sldLayoutId id="2147483805" r:id="rId2"/>
    <p:sldLayoutId id="2147483816"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 id="2147483814" r:id="rId12"/>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8.xml"/><Relationship Id="rId5" Type="http://schemas.openxmlformats.org/officeDocument/2006/relationships/image" Target="../media/image8.emf"/><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ctrTitle"/>
          </p:nvPr>
        </p:nvSpPr>
        <p:spPr>
          <a:xfrm>
            <a:off x="857250" y="2071688"/>
            <a:ext cx="7215188" cy="790575"/>
          </a:xfrm>
        </p:spPr>
        <p:txBody>
          <a:bodyPr/>
          <a:lstStyle/>
          <a:p>
            <a:pPr indent="0" algn="ctr" eaLnBrk="1" hangingPunct="1"/>
            <a:r>
              <a:rPr lang="en-US" sz="3200" smtClean="0">
                <a:solidFill>
                  <a:schemeClr val="bg1"/>
                </a:solidFill>
              </a:rPr>
              <a:t>INTRODUCTION </a:t>
            </a:r>
            <a:r>
              <a:rPr lang="en-GB" sz="3200" smtClean="0">
                <a:solidFill>
                  <a:schemeClr val="bg1"/>
                </a:solidFill>
              </a:rPr>
              <a:t>À LA GESTION DES FINANCES PUBLIQUES</a:t>
            </a:r>
          </a:p>
        </p:txBody>
      </p:sp>
      <p:sp>
        <p:nvSpPr>
          <p:cNvPr id="5123" name="Rectangle 6"/>
          <p:cNvSpPr>
            <a:spLocks noGrp="1" noChangeArrowheads="1"/>
          </p:cNvSpPr>
          <p:nvPr>
            <p:ph type="subTitle" idx="1"/>
          </p:nvPr>
        </p:nvSpPr>
        <p:spPr>
          <a:xfrm>
            <a:off x="285750" y="3571875"/>
            <a:ext cx="8572500" cy="855663"/>
          </a:xfrm>
        </p:spPr>
        <p:txBody>
          <a:bodyPr/>
          <a:lstStyle/>
          <a:p>
            <a:pPr algn="ctr"/>
            <a:r>
              <a:rPr lang="en-US" sz="3200" dirty="0" smtClean="0">
                <a:solidFill>
                  <a:srgbClr val="FFD624"/>
                </a:solidFill>
              </a:rPr>
              <a:t>Module 2.4 : </a:t>
            </a:r>
            <a:r>
              <a:rPr lang="en-US" sz="3200" dirty="0" err="1" smtClean="0">
                <a:solidFill>
                  <a:srgbClr val="FFD624"/>
                </a:solidFill>
              </a:rPr>
              <a:t>Exercice</a:t>
            </a:r>
            <a:r>
              <a:rPr lang="en-US" sz="3200" dirty="0" smtClean="0">
                <a:solidFill>
                  <a:srgbClr val="FFD624"/>
                </a:solidFill>
              </a:rPr>
              <a:t> </a:t>
            </a:r>
            <a:r>
              <a:rPr lang="en-US" sz="3200" dirty="0" err="1" smtClean="0">
                <a:solidFill>
                  <a:srgbClr val="FFD624"/>
                </a:solidFill>
              </a:rPr>
              <a:t>sur</a:t>
            </a:r>
            <a:r>
              <a:rPr lang="en-US" sz="3200" dirty="0" smtClean="0">
                <a:solidFill>
                  <a:srgbClr val="FFD624"/>
                </a:solidFill>
              </a:rPr>
              <a:t> les </a:t>
            </a:r>
            <a:r>
              <a:rPr lang="en-US" sz="3200" dirty="0" err="1" smtClean="0">
                <a:solidFill>
                  <a:srgbClr val="FFD624"/>
                </a:solidFill>
              </a:rPr>
              <a:t>effets</a:t>
            </a:r>
            <a:r>
              <a:rPr lang="en-US" sz="3200" dirty="0" smtClean="0">
                <a:solidFill>
                  <a:srgbClr val="FFD624"/>
                </a:solidFill>
              </a:rPr>
              <a:t> </a:t>
            </a:r>
            <a:r>
              <a:rPr lang="en-US" sz="3200" dirty="0" err="1" smtClean="0">
                <a:solidFill>
                  <a:srgbClr val="FFD624"/>
                </a:solidFill>
              </a:rPr>
              <a:t>macroéconomiques</a:t>
            </a:r>
            <a:r>
              <a:rPr lang="en-US" sz="3200" dirty="0" smtClean="0">
                <a:solidFill>
                  <a:srgbClr val="FFD624"/>
                </a:solidFill>
              </a:rPr>
              <a:t> du </a:t>
            </a:r>
            <a:r>
              <a:rPr lang="en-US" sz="3200" dirty="0" err="1" smtClean="0">
                <a:solidFill>
                  <a:srgbClr val="FFD624"/>
                </a:solidFill>
              </a:rPr>
              <a:t>financement</a:t>
            </a:r>
            <a:r>
              <a:rPr lang="en-US" sz="3200" dirty="0" smtClean="0">
                <a:solidFill>
                  <a:srgbClr val="FFD624"/>
                </a:solidFill>
              </a:rPr>
              <a:t> du </a:t>
            </a:r>
            <a:r>
              <a:rPr lang="en-US" sz="3200" dirty="0" err="1" smtClean="0">
                <a:solidFill>
                  <a:srgbClr val="FFD624"/>
                </a:solidFill>
              </a:rPr>
              <a:t>déficit</a:t>
            </a:r>
            <a:r>
              <a:rPr lang="en-US" sz="3200" dirty="0" smtClean="0">
                <a:solidFill>
                  <a:srgbClr val="FFD624"/>
                </a:solidFill>
              </a:rPr>
              <a:t> du </a:t>
            </a:r>
            <a:r>
              <a:rPr lang="en-US" sz="3200" dirty="0" err="1" smtClean="0">
                <a:solidFill>
                  <a:srgbClr val="FFD624"/>
                </a:solidFill>
              </a:rPr>
              <a:t>gouvernement</a:t>
            </a:r>
            <a:endParaRPr lang="en-US" sz="3200" dirty="0" smtClean="0">
              <a:solidFill>
                <a:srgbClr val="FFD624"/>
              </a:solidFill>
            </a:endParaRPr>
          </a:p>
        </p:txBody>
      </p:sp>
      <p:sp>
        <p:nvSpPr>
          <p:cNvPr id="4" name="Espace réservé du numéro de diapositive 3"/>
          <p:cNvSpPr>
            <a:spLocks noGrp="1"/>
          </p:cNvSpPr>
          <p:nvPr>
            <p:ph type="sldNum" sz="quarter" idx="12"/>
          </p:nvPr>
        </p:nvSpPr>
        <p:spPr/>
        <p:txBody>
          <a:bodyPr/>
          <a:lstStyle/>
          <a:p>
            <a:pPr>
              <a:defRPr/>
            </a:pPr>
            <a:fld id="{5813BEBF-C3E3-413B-B50C-F8BDD0A31148}" type="slidenum">
              <a:rPr lang="en-GB" smtClean="0"/>
              <a:pPr>
                <a:defRPr/>
              </a:pPr>
              <a:t>1</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a:xfrm>
            <a:off x="8286776" y="6215082"/>
            <a:ext cx="471462" cy="476250"/>
          </a:xfrm>
        </p:spPr>
        <p:txBody>
          <a:bodyPr/>
          <a:lstStyle/>
          <a:p>
            <a:pPr>
              <a:defRPr/>
            </a:pPr>
            <a:fld id="{B1E368BA-54E9-4B42-BFDE-353A7982FC61}" type="slidenum">
              <a:rPr lang="en-GB" smtClean="0"/>
              <a:pPr>
                <a:defRPr/>
              </a:pPr>
              <a:t>2</a:t>
            </a:fld>
            <a:endParaRPr lang="en-GB"/>
          </a:p>
        </p:txBody>
      </p:sp>
      <p:pic>
        <p:nvPicPr>
          <p:cNvPr id="165890" name="Picture 2"/>
          <p:cNvPicPr>
            <a:picLocks noChangeAspect="1" noChangeArrowheads="1"/>
          </p:cNvPicPr>
          <p:nvPr/>
        </p:nvPicPr>
        <p:blipFill>
          <a:blip r:embed="rId3" cstate="print"/>
          <a:srcRect/>
          <a:stretch>
            <a:fillRect/>
          </a:stretch>
        </p:blipFill>
        <p:spPr bwMode="auto">
          <a:xfrm>
            <a:off x="1331913" y="0"/>
            <a:ext cx="6480175" cy="6438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6DCC354-176E-4EFE-AA2B-DD9043975415}" type="slidenum">
              <a:rPr lang="en-GB" smtClean="0"/>
              <a:pPr>
                <a:defRPr/>
              </a:pPr>
              <a:t>3</a:t>
            </a:fld>
            <a:endParaRPr lang="en-GB"/>
          </a:p>
        </p:txBody>
      </p:sp>
      <p:pic>
        <p:nvPicPr>
          <p:cNvPr id="167937" name="Picture 1"/>
          <p:cNvPicPr>
            <a:picLocks noChangeAspect="1" noChangeArrowheads="1"/>
          </p:cNvPicPr>
          <p:nvPr/>
        </p:nvPicPr>
        <p:blipFill>
          <a:blip r:embed="rId3" cstate="print"/>
          <a:srcRect/>
          <a:stretch>
            <a:fillRect/>
          </a:stretch>
        </p:blipFill>
        <p:spPr bwMode="auto">
          <a:xfrm>
            <a:off x="321485" y="571480"/>
            <a:ext cx="8980547" cy="4714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6DCC354-176E-4EFE-AA2B-DD9043975415}" type="slidenum">
              <a:rPr lang="en-GB" smtClean="0"/>
              <a:pPr>
                <a:defRPr/>
              </a:pPr>
              <a:t>4</a:t>
            </a:fld>
            <a:endParaRPr lang="en-GB"/>
          </a:p>
        </p:txBody>
      </p:sp>
      <p:pic>
        <p:nvPicPr>
          <p:cNvPr id="169986" name="Picture 2"/>
          <p:cNvPicPr>
            <a:picLocks noChangeAspect="1" noChangeArrowheads="1"/>
          </p:cNvPicPr>
          <p:nvPr/>
        </p:nvPicPr>
        <p:blipFill>
          <a:blip r:embed="rId3" cstate="print"/>
          <a:srcRect/>
          <a:stretch>
            <a:fillRect/>
          </a:stretch>
        </p:blipFill>
        <p:spPr bwMode="auto">
          <a:xfrm>
            <a:off x="446662" y="500042"/>
            <a:ext cx="8423270" cy="550072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6DCC354-176E-4EFE-AA2B-DD9043975415}" type="slidenum">
              <a:rPr lang="en-GB" smtClean="0"/>
              <a:pPr>
                <a:defRPr/>
              </a:pPr>
              <a:t>5</a:t>
            </a:fld>
            <a:endParaRPr lang="en-GB"/>
          </a:p>
        </p:txBody>
      </p:sp>
      <p:pic>
        <p:nvPicPr>
          <p:cNvPr id="171010" name="Picture 2"/>
          <p:cNvPicPr>
            <a:picLocks noChangeAspect="1" noChangeArrowheads="1"/>
          </p:cNvPicPr>
          <p:nvPr/>
        </p:nvPicPr>
        <p:blipFill>
          <a:blip r:embed="rId3" cstate="print"/>
          <a:srcRect/>
          <a:stretch>
            <a:fillRect/>
          </a:stretch>
        </p:blipFill>
        <p:spPr bwMode="auto">
          <a:xfrm>
            <a:off x="661449" y="1357298"/>
            <a:ext cx="9084259" cy="450059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6DCC354-176E-4EFE-AA2B-DD9043975415}" type="slidenum">
              <a:rPr lang="en-GB" smtClean="0"/>
              <a:pPr>
                <a:defRPr/>
              </a:pPr>
              <a:t>6</a:t>
            </a:fld>
            <a:endParaRPr lang="en-GB"/>
          </a:p>
        </p:txBody>
      </p:sp>
      <p:sp>
        <p:nvSpPr>
          <p:cNvPr id="17203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650670" tIns="228528" rIns="91440" bIns="152352"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72034" name="Picture 2"/>
          <p:cNvPicPr>
            <a:picLocks noChangeAspect="1" noChangeArrowheads="1"/>
          </p:cNvPicPr>
          <p:nvPr/>
        </p:nvPicPr>
        <p:blipFill>
          <a:blip r:embed="rId3" cstate="print"/>
          <a:srcRect/>
          <a:stretch>
            <a:fillRect/>
          </a:stretch>
        </p:blipFill>
        <p:spPr bwMode="auto">
          <a:xfrm>
            <a:off x="1155728" y="-642966"/>
            <a:ext cx="7988272" cy="3643314"/>
          </a:xfrm>
          <a:prstGeom prst="rect">
            <a:avLst/>
          </a:prstGeom>
          <a:noFill/>
          <a:ln w="9525">
            <a:noFill/>
            <a:miter lim="800000"/>
            <a:headEnd/>
            <a:tailEnd/>
          </a:ln>
          <a:effectLst/>
        </p:spPr>
      </p:pic>
      <p:pic>
        <p:nvPicPr>
          <p:cNvPr id="172036" name="Picture 4"/>
          <p:cNvPicPr>
            <a:picLocks noChangeAspect="1" noChangeArrowheads="1"/>
          </p:cNvPicPr>
          <p:nvPr/>
        </p:nvPicPr>
        <p:blipFill>
          <a:blip r:embed="rId4" cstate="print"/>
          <a:srcRect/>
          <a:stretch>
            <a:fillRect/>
          </a:stretch>
        </p:blipFill>
        <p:spPr bwMode="auto">
          <a:xfrm>
            <a:off x="1" y="3000372"/>
            <a:ext cx="6786577" cy="2357454"/>
          </a:xfrm>
          <a:prstGeom prst="rect">
            <a:avLst/>
          </a:prstGeom>
          <a:noFill/>
          <a:ln w="9525">
            <a:noFill/>
            <a:miter lim="800000"/>
            <a:headEnd/>
            <a:tailEnd/>
          </a:ln>
          <a:effectLst/>
        </p:spPr>
      </p:pic>
      <p:pic>
        <p:nvPicPr>
          <p:cNvPr id="172037" name="Picture 5"/>
          <p:cNvPicPr>
            <a:picLocks noChangeAspect="1" noChangeArrowheads="1"/>
          </p:cNvPicPr>
          <p:nvPr/>
        </p:nvPicPr>
        <p:blipFill>
          <a:blip r:embed="rId5" cstate="print"/>
          <a:srcRect/>
          <a:stretch>
            <a:fillRect/>
          </a:stretch>
        </p:blipFill>
        <p:spPr bwMode="auto">
          <a:xfrm>
            <a:off x="4429124" y="3000372"/>
            <a:ext cx="8358246" cy="228601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6DCC354-176E-4EFE-AA2B-DD9043975415}" type="slidenum">
              <a:rPr lang="en-GB" smtClean="0"/>
              <a:pPr>
                <a:defRPr/>
              </a:pPr>
              <a:t>7</a:t>
            </a:fld>
            <a:endParaRPr lang="en-GB"/>
          </a:p>
        </p:txBody>
      </p:sp>
      <p:pic>
        <p:nvPicPr>
          <p:cNvPr id="176132" name="Picture 4"/>
          <p:cNvPicPr>
            <a:picLocks noChangeAspect="1" noChangeArrowheads="1"/>
          </p:cNvPicPr>
          <p:nvPr/>
        </p:nvPicPr>
        <p:blipFill>
          <a:blip r:embed="rId3" cstate="print"/>
          <a:srcRect/>
          <a:stretch>
            <a:fillRect/>
          </a:stretch>
        </p:blipFill>
        <p:spPr bwMode="auto">
          <a:xfrm>
            <a:off x="262891" y="1071546"/>
            <a:ext cx="11881537" cy="4429156"/>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6528</TotalTime>
  <Words>338</Words>
  <Application>Microsoft Office PowerPoint</Application>
  <PresentationFormat>On-screen Show (4:3)</PresentationFormat>
  <Paragraphs>32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Slide_Master</vt:lpstr>
      <vt:lpstr>INTRODUCTION À LA GESTION DES FINANCES PUBLIQUES</vt:lpstr>
      <vt:lpstr>Slide 2</vt:lpstr>
      <vt:lpstr>Slide 3</vt:lpstr>
      <vt:lpstr>Slide 4</vt:lpstr>
      <vt:lpstr>Slide 5</vt:lpstr>
      <vt:lpstr>Slide 6</vt:lpstr>
      <vt:lpstr>Slide 7</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 Tanguy de Biolley</cp:lastModifiedBy>
  <cp:revision>189</cp:revision>
  <cp:lastPrinted>2012-05-15T07:50:01Z</cp:lastPrinted>
  <dcterms:created xsi:type="dcterms:W3CDTF">2011-10-28T10:25:18Z</dcterms:created>
  <dcterms:modified xsi:type="dcterms:W3CDTF">2013-02-04T21:56:44Z</dcterms:modified>
</cp:coreProperties>
</file>