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338" r:id="rId3"/>
    <p:sldId id="339" r:id="rId4"/>
    <p:sldId id="340" r:id="rId5"/>
    <p:sldId id="289" r:id="rId6"/>
    <p:sldId id="259" r:id="rId7"/>
    <p:sldId id="341" r:id="rId8"/>
    <p:sldId id="323" r:id="rId9"/>
    <p:sldId id="342" r:id="rId10"/>
    <p:sldId id="325" r:id="rId11"/>
    <p:sldId id="343" r:id="rId12"/>
    <p:sldId id="344" r:id="rId13"/>
    <p:sldId id="326" r:id="rId14"/>
    <p:sldId id="345" r:id="rId15"/>
    <p:sldId id="347" r:id="rId16"/>
    <p:sldId id="348" r:id="rId17"/>
    <p:sldId id="333" r:id="rId18"/>
    <p:sldId id="335" r:id="rId19"/>
    <p:sldId id="349" r:id="rId20"/>
    <p:sldId id="350" r:id="rId21"/>
    <p:sldId id="351" r:id="rId22"/>
    <p:sldId id="352" r:id="rId23"/>
    <p:sldId id="353" r:id="rId24"/>
    <p:sldId id="354" r:id="rId25"/>
    <p:sldId id="355" r:id="rId26"/>
    <p:sldId id="356" r:id="rId27"/>
    <p:sldId id="357" r:id="rId28"/>
    <p:sldId id="327" r:id="rId29"/>
    <p:sldId id="330" r:id="rId30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2F5"/>
    <a:srgbClr val="0F5494"/>
    <a:srgbClr val="3166CF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82321"/>
  </p:normalViewPr>
  <p:slideViewPr>
    <p:cSldViewPr>
      <p:cViewPr varScale="1">
        <p:scale>
          <a:sx n="56" d="100"/>
          <a:sy n="56" d="100"/>
        </p:scale>
        <p:origin x="1176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369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1E6B8422-D4BE-5F47-9155-1C63275727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29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02730B11-9701-A34D-8F7B-807777414C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5249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AB62C8D-C736-0B4A-8A8B-6D5577FCF183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5454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r-FR">
                <a:latin typeface="Times New Roman" charset="0"/>
              </a:rPr>
              <a:t>Public sector comprises</a:t>
            </a:r>
          </a:p>
          <a:p>
            <a:pPr eaLnBrk="1" hangingPunct="1">
              <a:spcBef>
                <a:spcPct val="0"/>
              </a:spcBef>
              <a:buFont typeface="Wingdings" charset="0"/>
              <a:buChar char="§"/>
            </a:pPr>
            <a:r>
              <a:rPr lang="fr-FR">
                <a:latin typeface="Times New Roman" charset="0"/>
              </a:rPr>
              <a:t>Public administrations</a:t>
            </a:r>
          </a:p>
          <a:p>
            <a:pPr marL="679450" lvl="1" indent="-225425" eaLnBrk="1" hangingPunct="1">
              <a:spcBef>
                <a:spcPct val="0"/>
              </a:spcBef>
              <a:buFont typeface="Wingdings" charset="0"/>
              <a:buChar char="Ø"/>
            </a:pPr>
            <a:r>
              <a:rPr lang="fr-FR">
                <a:latin typeface="Times New Roman" charset="0"/>
              </a:rPr>
              <a:t>Central, state, local collectivities, social security)</a:t>
            </a:r>
          </a:p>
          <a:p>
            <a:pPr marL="679450" lvl="1" indent="-225425" eaLnBrk="1" hangingPunct="1">
              <a:spcBef>
                <a:spcPct val="0"/>
              </a:spcBef>
              <a:buFont typeface="Wingdings" charset="0"/>
              <a:buChar char="Ø"/>
            </a:pPr>
            <a:r>
              <a:rPr lang="fr-FR">
                <a:latin typeface="Times New Roman" charset="0"/>
              </a:rPr>
              <a:t>These public administrations have legislative, judiciary of executive powers. They provide non merchant goods and services, raise taxes, redistribute income (cf. IMF/GFS)</a:t>
            </a:r>
          </a:p>
          <a:p>
            <a:pPr eaLnBrk="1" hangingPunct="1">
              <a:spcBef>
                <a:spcPct val="0"/>
              </a:spcBef>
              <a:buFont typeface="Wingdings" charset="0"/>
              <a:buChar char="§"/>
            </a:pPr>
            <a:r>
              <a:rPr lang="fr-FR">
                <a:latin typeface="Times New Roman" charset="0"/>
              </a:rPr>
              <a:t>Corporations and quasi-corporatoins controlled by the public administration</a:t>
            </a:r>
          </a:p>
          <a:p>
            <a:pPr eaLnBrk="1" hangingPunct="1">
              <a:spcBef>
                <a:spcPct val="0"/>
              </a:spcBef>
              <a:buFont typeface="Wingdings" charset="0"/>
              <a:buChar char="§"/>
            </a:pPr>
            <a:endParaRPr lang="fr-FR">
              <a:latin typeface="Times New Roman" charset="0"/>
            </a:endParaRPr>
          </a:p>
          <a:p>
            <a:pPr eaLnBrk="1" hangingPunct="1">
              <a:spcBef>
                <a:spcPct val="0"/>
              </a:spcBef>
            </a:pPr>
            <a:r>
              <a:rPr lang="fr-FR">
                <a:latin typeface="Times New Roman" charset="0"/>
              </a:rPr>
              <a:t>NB This course deals mainly with the central government.</a:t>
            </a:r>
            <a:endParaRPr lang="fr-BE"/>
          </a:p>
        </p:txBody>
      </p:sp>
      <p:sp>
        <p:nvSpPr>
          <p:cNvPr id="3584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1E8B22B7-9BC9-644C-A416-0D7866059EF8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10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9346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9C0E7FA-A0E3-BA4F-AE5F-5E8C07D98E04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11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8540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5044CD18-E4BE-0D4A-9F38-303BB472D96C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12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7877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/>
          </a:p>
        </p:txBody>
      </p:sp>
      <p:sp>
        <p:nvSpPr>
          <p:cNvPr id="4198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65702576-FB50-4A4D-AAC3-1B196A523B29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13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006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E7FB7D03-379E-C84C-A5BD-5215E934F83F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14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4119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730B11-9701-A34D-8F7B-807777414C8A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4159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5EC3EDE8-787F-2A43-A3EB-B8C054210C54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16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6118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730B11-9701-A34D-8F7B-807777414C8A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6673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730B11-9701-A34D-8F7B-807777414C8A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3447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730B11-9701-A34D-8F7B-807777414C8A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43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1945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AE67C3C8-13B8-4F42-9CF4-BE86736D4F2E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2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6591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7DC1FF8-81C8-9644-B3BD-B5BA8B97170D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20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181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/>
              <a:t>Focus on economy, controls and due processes. The MOF may perform tight control on spending</a:t>
            </a:r>
          </a:p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  <a:cs typeface="Arial" charset="0"/>
            </a:endParaRPr>
          </a:p>
        </p:txBody>
      </p:sp>
      <p:sp>
        <p:nvSpPr>
          <p:cNvPr id="5427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C7B285C-CBDB-4F4F-A6BB-B0B59E91845B}" type="slidenum">
              <a:rPr lang="en-GB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21</a:t>
            </a:fld>
            <a:endParaRPr lang="en-GB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1864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dirty="0"/>
              <a:t>Budgeting for results</a:t>
            </a:r>
          </a:p>
          <a:p>
            <a:pPr eaLnBrk="1" hangingPunct="1"/>
            <a:r>
              <a:rPr lang="en-GB" dirty="0"/>
              <a:t>Aimed at better achieving the 3 objectives of PFM</a:t>
            </a:r>
          </a:p>
          <a:p>
            <a:pPr eaLnBrk="1" hangingPunct="1"/>
            <a:r>
              <a:rPr lang="en-GB" dirty="0"/>
              <a:t>Different orientations depending on the focus: output/efficiency or outcome. </a:t>
            </a:r>
          </a:p>
          <a:p>
            <a:pPr eaLnBrk="1" hangingPunct="1"/>
            <a:r>
              <a:rPr lang="en-GB" dirty="0"/>
              <a:t>Various procedures and institutional arrangements are related to these approaches e.g.</a:t>
            </a:r>
          </a:p>
          <a:p>
            <a:pPr lvl="1" eaLnBrk="1" hangingPunct="1"/>
            <a:r>
              <a:rPr lang="en-GB" dirty="0"/>
              <a:t>Programme budgeting</a:t>
            </a:r>
          </a:p>
          <a:p>
            <a:pPr lvl="1" eaLnBrk="1" hangingPunct="1"/>
            <a:r>
              <a:rPr lang="en-GB" dirty="0" err="1"/>
              <a:t>Contractualist</a:t>
            </a:r>
            <a:r>
              <a:rPr lang="en-GB" dirty="0"/>
              <a:t> approaches</a:t>
            </a:r>
          </a:p>
          <a:p>
            <a:pPr lvl="1" eaLnBrk="1" hangingPunct="1"/>
            <a:r>
              <a:rPr lang="en-GB" dirty="0"/>
              <a:t>Creation of </a:t>
            </a:r>
            <a:r>
              <a:rPr lang="ja-JP" altLang="en-GB" dirty="0"/>
              <a:t>“</a:t>
            </a:r>
            <a:r>
              <a:rPr lang="en-GB" altLang="ja-JP" dirty="0"/>
              <a:t>arm</a:t>
            </a:r>
            <a:r>
              <a:rPr lang="ja-JP" altLang="en-GB" dirty="0"/>
              <a:t>’</a:t>
            </a:r>
            <a:r>
              <a:rPr lang="en-GB" altLang="ja-JP" dirty="0"/>
              <a:t>s length public agencies</a:t>
            </a:r>
            <a:r>
              <a:rPr lang="ja-JP" altLang="en-GB" dirty="0"/>
              <a:t>”</a:t>
            </a:r>
            <a:r>
              <a:rPr lang="en-GB" altLang="ja-JP" dirty="0"/>
              <a:t> accountable on results</a:t>
            </a:r>
          </a:p>
          <a:p>
            <a:pPr lvl="1" eaLnBrk="1" hangingPunct="1"/>
            <a:endParaRPr lang="en-GB" dirty="0"/>
          </a:p>
          <a:p>
            <a:pPr eaLnBrk="1" hangingPunct="1"/>
            <a:r>
              <a:rPr lang="en-GB" dirty="0"/>
              <a:t>However their effectiveness depends on the country context.  </a:t>
            </a:r>
          </a:p>
          <a:p>
            <a:pPr eaLnBrk="1" hangingPunct="1">
              <a:spcBef>
                <a:spcPct val="0"/>
              </a:spcBef>
            </a:pPr>
            <a:endParaRPr lang="fr-FR" dirty="0">
              <a:latin typeface="Times New Roman" charset="0"/>
              <a:cs typeface="Arial" charset="0"/>
            </a:endParaRPr>
          </a:p>
        </p:txBody>
      </p:sp>
      <p:sp>
        <p:nvSpPr>
          <p:cNvPr id="5632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85AAE9F3-807F-F841-BDD0-449926F3E5C4}" type="slidenum">
              <a:rPr lang="en-GB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22</a:t>
            </a:fld>
            <a:endParaRPr lang="en-GB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185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0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BE" dirty="0"/>
              <a:t>GBO: Gestion du Budget par Objectifs: </a:t>
            </a:r>
            <a:r>
              <a:rPr lang="fr-FR" dirty="0"/>
              <a:t>approche de gestion fondée sur des résultats mesurables devant répondre aux objectifs et aux indicateurs préalablement définis.</a:t>
            </a:r>
            <a:endParaRPr lang="fr-BE" dirty="0"/>
          </a:p>
          <a:p>
            <a:r>
              <a:rPr lang="fr-BE" dirty="0"/>
              <a:t>GAR: Gestion Axée sur les Résultats</a:t>
            </a:r>
          </a:p>
          <a:p>
            <a:endParaRPr lang="fr-BE" dirty="0"/>
          </a:p>
          <a:p>
            <a:r>
              <a:rPr lang="fr-BE" dirty="0"/>
              <a:t>ROM: </a:t>
            </a:r>
            <a:r>
              <a:rPr lang="fr-BE" dirty="0" err="1"/>
              <a:t>Result</a:t>
            </a:r>
            <a:r>
              <a:rPr lang="fr-BE" dirty="0"/>
              <a:t> </a:t>
            </a:r>
            <a:r>
              <a:rPr lang="fr-BE" dirty="0" err="1"/>
              <a:t>Oriented</a:t>
            </a:r>
            <a:r>
              <a:rPr lang="fr-BE" dirty="0"/>
              <a:t> Management</a:t>
            </a:r>
            <a:endParaRPr lang="en-GB" dirty="0"/>
          </a:p>
        </p:txBody>
      </p:sp>
      <p:sp>
        <p:nvSpPr>
          <p:cNvPr id="5837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3C2CE2D-5193-DC48-AB61-76D71FF25DD2}" type="slidenum">
              <a:rPr lang="en-US">
                <a:solidFill>
                  <a:schemeClr val="tx1"/>
                </a:solidFill>
                <a:latin typeface="Arial" charset="0"/>
              </a:rPr>
              <a:pPr eaLnBrk="1" hangingPunct="1"/>
              <a:t>23</a:t>
            </a:fld>
            <a:endParaRPr lang="en-US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6661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3335C9FA-12FB-2D45-A2AE-D4953972E38C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24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4900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730B11-9701-A34D-8F7B-807777414C8A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8198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730B11-9701-A34D-8F7B-807777414C8A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9820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730B11-9701-A34D-8F7B-807777414C8A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16618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 dirty="0"/>
          </a:p>
        </p:txBody>
      </p:sp>
      <p:sp>
        <p:nvSpPr>
          <p:cNvPr id="6553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365C9EB9-7DC8-E74F-B923-47232CC01C17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28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44031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 dirty="0"/>
          </a:p>
        </p:txBody>
      </p:sp>
      <p:sp>
        <p:nvSpPr>
          <p:cNvPr id="6758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E7124B2F-9E98-224B-96CF-37AE300265E2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29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9832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2150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3ACAE73A-A17E-AF45-8335-CFA7CF0A3F1E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3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018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2355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CEE5345-89B5-1F41-9777-BC786E9581B4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4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548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4E6B74C-CEB5-7843-AB63-4E2D63F5FB57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5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0066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0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cs typeface="Arial" charset="0"/>
            </a:endParaRPr>
          </a:p>
        </p:txBody>
      </p:sp>
      <p:sp>
        <p:nvSpPr>
          <p:cNvPr id="2765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ED24D43C-2E01-1246-9B46-70E89D6A9915}" type="slidenum">
              <a:rPr lang="en-GB">
                <a:solidFill>
                  <a:schemeClr val="tx1"/>
                </a:solidFill>
                <a:latin typeface="Arial" charset="0"/>
                <a:cs typeface="Arial" charset="0"/>
              </a:rPr>
              <a:pPr eaLnBrk="1" hangingPunct="1"/>
              <a:t>6</a:t>
            </a:fld>
            <a:endParaRPr lang="en-GB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9951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9AD634A-E779-074C-9282-DA36C4CED84F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7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620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/>
          </a:p>
        </p:txBody>
      </p:sp>
      <p:sp>
        <p:nvSpPr>
          <p:cNvPr id="3174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09FFECAE-771F-6240-9ABF-55B4E3E37C97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8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1023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b="1"/>
              <a:t>Government units</a:t>
            </a:r>
          </a:p>
          <a:p>
            <a:pPr lvl="1" eaLnBrk="1" hangingPunct="1"/>
            <a:r>
              <a:rPr lang="en-US" sz="2400"/>
              <a:t>have legislative, judicial, or executive authority ;</a:t>
            </a:r>
          </a:p>
          <a:p>
            <a:pPr lvl="1" eaLnBrk="1" hangingPunct="1"/>
            <a:r>
              <a:rPr lang="en-US" sz="2400"/>
              <a:t>provides  goods and services on a nonmarket basis</a:t>
            </a:r>
          </a:p>
          <a:p>
            <a:pPr lvl="1" eaLnBrk="1" hangingPunct="1"/>
            <a:r>
              <a:rPr lang="en-US" sz="2400"/>
              <a:t>redistribute income and wealth</a:t>
            </a:r>
          </a:p>
          <a:p>
            <a:pPr lvl="1" eaLnBrk="1" hangingPunct="1"/>
            <a:r>
              <a:rPr lang="en-US" sz="2400"/>
              <a:t>finance their activities mainly by means of taxes and other compulsory transfers</a:t>
            </a:r>
          </a:p>
          <a:p>
            <a:endParaRPr lang="en-GB"/>
          </a:p>
          <a:p>
            <a:pPr eaLnBrk="1" hangingPunct="1"/>
            <a:r>
              <a:rPr lang="en-GB"/>
              <a:t>The course will deal with the finance of the general government. </a:t>
            </a:r>
            <a:r>
              <a:rPr lang="en-GB" sz="2400"/>
              <a:t>With a focus on the central government, but there is a module on decentralisation</a:t>
            </a:r>
          </a:p>
          <a:p>
            <a:endParaRPr lang="en-GB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3A4E1842-1F12-2B4F-BF59-7D055BFF9EE2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9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692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pPr>
              <a:defRPr/>
            </a:pPr>
            <a:fld id="{4E5FB0F6-FEAF-D647-ACBE-D13BD1305A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" name="Picture 6" descr="LOGO CE-EN-quadri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58763"/>
            <a:ext cx="1555750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1856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7C2D5-D1C5-8449-BE01-16EB614856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588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F478F-90A3-544E-9D3B-F60628F630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432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D1706-C343-4E4A-AED2-118FB38231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572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C7444-01B8-D149-BF9A-D4A4EB0ECF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607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64583-7952-4045-89CB-15B5D0627A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772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56F63-6279-1543-B00D-8E3E37A84C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36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6CE91-4C24-9A44-B313-166C487E5A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84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7A964-38B6-0244-AA78-9927AD60FA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997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60F5C-2773-7245-AB65-8949F60CE4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15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8A504-8EF2-A048-AB5E-9F629F6C95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11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BDE81-61B9-464B-8ECB-711983C47D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534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EF49E34F-C709-DB46-AB68-72B24ABF66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Picture 6" descr="LOGO CE-EN-quadri.eps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58763"/>
            <a:ext cx="1555750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  <p:sldLayoutId id="2147483938" r:id="rId12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ＭＳ Ｐゴシック" charset="0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2.xls"/><Relationship Id="rId4" Type="http://schemas.openxmlformats.org/officeDocument/2006/relationships/oleObject" Target="../embeddings/oleObject2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908175" y="1916113"/>
            <a:ext cx="5040313" cy="790575"/>
          </a:xfrm>
        </p:spPr>
        <p:txBody>
          <a:bodyPr/>
          <a:lstStyle/>
          <a:p>
            <a:pPr indent="0" algn="ctr" eaLnBrk="1" hangingPunct="1"/>
            <a:r>
              <a:rPr lang="en-US" sz="7200">
                <a:latin typeface="Verdana" charset="0"/>
              </a:rPr>
              <a:t>PFM II</a:t>
            </a:r>
            <a:endParaRPr lang="en-GB" sz="7000">
              <a:latin typeface="Verdana" charset="0"/>
            </a:endParaRPr>
          </a:p>
        </p:txBody>
      </p:sp>
      <p:sp>
        <p:nvSpPr>
          <p:cNvPr id="1638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2997200"/>
            <a:ext cx="6929437" cy="1728788"/>
          </a:xfrm>
        </p:spPr>
        <p:txBody>
          <a:bodyPr/>
          <a:lstStyle/>
          <a:p>
            <a:pPr algn="ctr" eaLnBrk="1" hangingPunct="1"/>
            <a:r>
              <a:rPr lang="en-US" sz="3200" dirty="0">
                <a:latin typeface="Verdana" charset="0"/>
              </a:rPr>
              <a:t/>
            </a:r>
            <a:br>
              <a:rPr lang="en-US" sz="3200" dirty="0">
                <a:latin typeface="Verdana" charset="0"/>
              </a:rPr>
            </a:br>
            <a:r>
              <a:rPr lang="en-US" sz="3200" dirty="0" smtClean="0">
                <a:latin typeface="Verdana" charset="0"/>
              </a:rPr>
              <a:t>PFM Reform</a:t>
            </a:r>
          </a:p>
          <a:p>
            <a:pPr algn="ctr" eaLnBrk="1" hangingPunct="1"/>
            <a:endParaRPr lang="en-US" sz="3200" dirty="0">
              <a:latin typeface="Verdana" charset="0"/>
            </a:endParaRPr>
          </a:p>
          <a:p>
            <a:pPr algn="ctr" eaLnBrk="1" hangingPunct="1"/>
            <a:r>
              <a:rPr lang="en-US" sz="3200" dirty="0" smtClean="0">
                <a:latin typeface="Verdana" charset="0"/>
              </a:rPr>
              <a:t>INTRODUCTION</a:t>
            </a:r>
            <a:endParaRPr lang="en-GB" sz="3200" dirty="0">
              <a:latin typeface="Verdana" charset="0"/>
            </a:endParaRPr>
          </a:p>
        </p:txBody>
      </p:sp>
      <p:sp>
        <p:nvSpPr>
          <p:cNvPr id="1638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C7BC5C0-5357-8C42-9A17-113C2097FF03}" type="slidenum">
              <a:rPr lang="en-GB" sz="1400">
                <a:solidFill>
                  <a:schemeClr val="bg1"/>
                </a:solidFill>
              </a:rPr>
              <a:pPr eaLnBrk="1" hangingPunct="1"/>
              <a:t>1</a:t>
            </a:fld>
            <a:endParaRPr lang="en-GB" sz="1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oneTexte 5"/>
          <p:cNvSpPr txBox="1">
            <a:spLocks noChangeArrowheads="1"/>
          </p:cNvSpPr>
          <p:nvPr/>
        </p:nvSpPr>
        <p:spPr bwMode="auto">
          <a:xfrm>
            <a:off x="1835150" y="6308725"/>
            <a:ext cx="55006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GB" sz="1600" dirty="0">
                <a:solidFill>
                  <a:schemeClr val="tx1"/>
                </a:solidFill>
              </a:rPr>
              <a:t>Source: Government Finance Statistics (GFS). IMF</a:t>
            </a:r>
          </a:p>
        </p:txBody>
      </p:sp>
      <p:sp>
        <p:nvSpPr>
          <p:cNvPr id="34819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-1450578" y="6308725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A546A205-9932-2940-ADAA-2EED446ED21E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10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4822" name="ZoneTexte 5"/>
          <p:cNvSpPr txBox="1">
            <a:spLocks noChangeArrowheads="1"/>
          </p:cNvSpPr>
          <p:nvPr/>
        </p:nvSpPr>
        <p:spPr bwMode="auto">
          <a:xfrm>
            <a:off x="179512" y="1484313"/>
            <a:ext cx="2304256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2000" dirty="0"/>
              <a:t>Administrations encompassed in PFM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268760"/>
            <a:ext cx="6203032" cy="5039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23413" y="6356309"/>
            <a:ext cx="2133600" cy="4572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55BA6D81-03D8-6040-925E-DB8D0C11D7DA}" type="slidenum">
              <a:rPr lang="en-GB" sz="1400">
                <a:solidFill>
                  <a:schemeClr val="tx1"/>
                </a:solidFill>
              </a:rPr>
              <a:pPr algn="l">
                <a:lnSpc>
                  <a:spcPts val="1400"/>
                </a:lnSpc>
              </a:pPr>
              <a:t>11</a:t>
            </a:fld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25539"/>
            <a:ext cx="9144000" cy="719286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The </a:t>
            </a:r>
            <a:r>
              <a:rPr lang="en-GB" sz="2800" dirty="0" smtClean="0">
                <a:solidFill>
                  <a:srgbClr val="C00000"/>
                </a:solidFill>
                <a:latin typeface="Verdana" charset="0"/>
              </a:rPr>
              <a:t>purpose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of Public Finance Management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952774"/>
            <a:ext cx="9001125" cy="4752826"/>
          </a:xfrm>
        </p:spPr>
        <p:txBody>
          <a:bodyPr/>
          <a:lstStyle/>
          <a:p>
            <a:pPr>
              <a:spcBef>
                <a:spcPct val="0"/>
              </a:spcBef>
              <a:buClrTx/>
            </a:pPr>
            <a:r>
              <a:rPr lang="en-GB" sz="2350" b="0" i="0" dirty="0" smtClean="0">
                <a:latin typeface="Verdana" charset="0"/>
              </a:rPr>
              <a:t>PFM is an instrument used to implement public policies. </a:t>
            </a:r>
          </a:p>
          <a:p>
            <a:pPr marL="800100" lvl="1">
              <a:spcBef>
                <a:spcPct val="0"/>
              </a:spcBef>
              <a:buFont typeface="Courier New" charset="0"/>
              <a:buChar char="o"/>
            </a:pPr>
            <a:r>
              <a:rPr lang="en-GB" sz="2350" b="0" i="1" dirty="0" smtClean="0">
                <a:latin typeface="Verdana" charset="0"/>
              </a:rPr>
              <a:t>Public policies: e.g. growth, poverty reduction, macroeconomic stability, etc.</a:t>
            </a:r>
          </a:p>
          <a:p>
            <a:pPr marL="800100" lvl="1">
              <a:spcBef>
                <a:spcPct val="0"/>
              </a:spcBef>
              <a:buFont typeface="Courier New" charset="0"/>
              <a:buChar char="o"/>
            </a:pPr>
            <a:r>
              <a:rPr lang="en-GB" sz="2350" b="0" i="1" dirty="0" smtClean="0">
                <a:latin typeface="Verdana" charset="0"/>
              </a:rPr>
              <a:t>Instruments for implementing public policies: PFM, regulation, public corporations</a:t>
            </a:r>
          </a:p>
          <a:p>
            <a:pPr>
              <a:spcBef>
                <a:spcPct val="0"/>
              </a:spcBef>
              <a:buClrTx/>
            </a:pPr>
            <a:r>
              <a:rPr lang="en-GB" sz="2350" b="0" i="0" dirty="0" smtClean="0">
                <a:latin typeface="Verdana" charset="0"/>
              </a:rPr>
              <a:t>PFM must, as much as possible, be in line with the objectives of public policies.</a:t>
            </a:r>
          </a:p>
          <a:p>
            <a:pPr>
              <a:spcBef>
                <a:spcPct val="0"/>
              </a:spcBef>
              <a:buClrTx/>
            </a:pPr>
            <a:r>
              <a:rPr lang="en-GB" sz="2350" i="0" dirty="0" smtClean="0">
                <a:latin typeface="Verdana" charset="0"/>
              </a:rPr>
              <a:t>As an instrument, PFM is in part independent from public policies’ objectives, but only in part </a:t>
            </a:r>
          </a:p>
          <a:p>
            <a:pPr marL="800100" lvl="1">
              <a:spcBef>
                <a:spcPct val="0"/>
              </a:spcBef>
              <a:buFont typeface="Courier New" charset="0"/>
              <a:buChar char="o"/>
            </a:pPr>
            <a:r>
              <a:rPr lang="en-GB" sz="2350" b="0" i="1" dirty="0" smtClean="0">
                <a:latin typeface="Verdana" charset="0"/>
              </a:rPr>
              <a:t>Approaches that are adopted regarding PFM are in part influenced by societal choices and public policy objectives </a:t>
            </a:r>
            <a:endParaRPr lang="en-GB" sz="2350" b="0" i="1" dirty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8263" y="6267450"/>
            <a:ext cx="2133600" cy="4572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4AAF31C0-7D5D-1446-B06B-725CABE775F2}" type="slidenum">
              <a:rPr lang="en-GB" sz="1400">
                <a:solidFill>
                  <a:schemeClr val="tx1"/>
                </a:solidFill>
              </a:rPr>
              <a:pPr algn="l">
                <a:lnSpc>
                  <a:spcPts val="1400"/>
                </a:lnSpc>
              </a:pPr>
              <a:t>12</a:t>
            </a:fld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1000125"/>
            <a:ext cx="8664575" cy="1139825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	Module 1.1.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Outline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63" y="2349500"/>
            <a:ext cx="8229600" cy="3898900"/>
          </a:xfrm>
        </p:spPr>
        <p:txBody>
          <a:bodyPr/>
          <a:lstStyle/>
          <a:p>
            <a:pPr lvl="1">
              <a:buClrTx/>
            </a:pPr>
            <a:r>
              <a:rPr lang="en-GB" sz="2400" b="0" dirty="0" smtClean="0">
                <a:latin typeface="Verdana" charset="0"/>
              </a:rPr>
              <a:t>What is PFM ? </a:t>
            </a:r>
          </a:p>
          <a:p>
            <a:pPr lvl="1">
              <a:buClrTx/>
            </a:pPr>
            <a:endParaRPr lang="en-GB" sz="2400" b="0" dirty="0" smtClean="0">
              <a:latin typeface="Verdana" charset="0"/>
            </a:endParaRPr>
          </a:p>
          <a:p>
            <a:pPr lvl="1">
              <a:buClrTx/>
            </a:pPr>
            <a:r>
              <a:rPr lang="en-GB" sz="2400" b="0" dirty="0" smtClean="0">
                <a:latin typeface="Verdana" charset="0"/>
              </a:rPr>
              <a:t>Objectives of PFM</a:t>
            </a:r>
          </a:p>
          <a:p>
            <a:pPr lvl="1">
              <a:buClrTx/>
            </a:pPr>
            <a:endParaRPr lang="en-GB" sz="2400" b="0" dirty="0" smtClean="0">
              <a:latin typeface="Verdana" charset="0"/>
            </a:endParaRPr>
          </a:p>
          <a:p>
            <a:pPr lvl="1">
              <a:buClrTx/>
            </a:pPr>
            <a:r>
              <a:rPr lang="en-GB" sz="2400" b="0" dirty="0" smtClean="0">
                <a:latin typeface="Verdana" charset="0"/>
              </a:rPr>
              <a:t>Budgetary approaches and provision of public services</a:t>
            </a:r>
          </a:p>
          <a:p>
            <a:pPr lvl="1">
              <a:buClrTx/>
            </a:pPr>
            <a:endParaRPr lang="en-GB" sz="2400" b="0" dirty="0" smtClean="0">
              <a:latin typeface="Verdana" charset="0"/>
            </a:endParaRPr>
          </a:p>
          <a:p>
            <a:pPr lvl="1">
              <a:buClrTx/>
            </a:pPr>
            <a:r>
              <a:rPr lang="en-GB" sz="2400" b="0" dirty="0" smtClean="0">
                <a:latin typeface="Verdana" charset="0"/>
              </a:rPr>
              <a:t>Hierarchy amongst PFM objectives</a:t>
            </a:r>
            <a:endParaRPr lang="en-GB" dirty="0">
              <a:latin typeface="Verdana" charset="0"/>
            </a:endParaRPr>
          </a:p>
        </p:txBody>
      </p:sp>
      <p:sp>
        <p:nvSpPr>
          <p:cNvPr id="38916" name="AutoShape 4"/>
          <p:cNvSpPr>
            <a:spLocks noChangeArrowheads="1"/>
          </p:cNvSpPr>
          <p:nvPr/>
        </p:nvSpPr>
        <p:spPr bwMode="auto">
          <a:xfrm>
            <a:off x="841375" y="1668463"/>
            <a:ext cx="7359650" cy="1204912"/>
          </a:xfrm>
          <a:prstGeom prst="rightArrow">
            <a:avLst>
              <a:gd name="adj1" fmla="val 50000"/>
              <a:gd name="adj2" fmla="val 152701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  <p:sp>
        <p:nvSpPr>
          <p:cNvPr id="38917" name="AutoShape 5"/>
          <p:cNvSpPr>
            <a:spLocks noChangeArrowheads="1"/>
          </p:cNvSpPr>
          <p:nvPr/>
        </p:nvSpPr>
        <p:spPr bwMode="auto">
          <a:xfrm>
            <a:off x="1684338" y="1668463"/>
            <a:ext cx="7459662" cy="1509712"/>
          </a:xfrm>
          <a:prstGeom prst="rightArrow">
            <a:avLst>
              <a:gd name="adj1" fmla="val 50000"/>
              <a:gd name="adj2" fmla="val 123528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  <p:sp>
        <p:nvSpPr>
          <p:cNvPr id="38918" name="AutoShape 6"/>
          <p:cNvSpPr>
            <a:spLocks noChangeArrowheads="1"/>
          </p:cNvSpPr>
          <p:nvPr/>
        </p:nvSpPr>
        <p:spPr bwMode="auto">
          <a:xfrm>
            <a:off x="323850" y="2781300"/>
            <a:ext cx="8299450" cy="1368425"/>
          </a:xfrm>
          <a:prstGeom prst="rightArrow">
            <a:avLst>
              <a:gd name="adj1" fmla="val 50000"/>
              <a:gd name="adj2" fmla="val 53462"/>
            </a:avLst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179388" y="1125538"/>
            <a:ext cx="8229600" cy="936625"/>
          </a:xfrm>
        </p:spPr>
        <p:txBody>
          <a:bodyPr/>
          <a:lstStyle/>
          <a:p>
            <a:pPr marL="0" indent="0" algn="ctr" eaLnBrk="1" hangingPunct="1">
              <a:defRPr/>
            </a:pPr>
            <a:r>
              <a:rPr lang="en-GB" sz="2800" dirty="0">
                <a:solidFill>
                  <a:srgbClr val="C00000"/>
                </a:solidFill>
                <a:latin typeface="Verdana" charset="0"/>
              </a:rPr>
              <a:t>Approaches to PFM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250825" y="2133600"/>
            <a:ext cx="8642350" cy="4391025"/>
          </a:xfrm>
        </p:spPr>
        <p:txBody>
          <a:bodyPr/>
          <a:lstStyle/>
          <a:p>
            <a:pPr marL="73025" lvl="1" indent="0">
              <a:buClrTx/>
              <a:buNone/>
            </a:pPr>
            <a:r>
              <a:rPr lang="en-GB" sz="2800" b="0" dirty="0" smtClean="0">
                <a:latin typeface="Verdana" charset="0"/>
              </a:rPr>
              <a:t>“Traditional</a:t>
            </a:r>
            <a:r>
              <a:rPr lang="en-GB" sz="2800" b="0" dirty="0">
                <a:latin typeface="Verdana" charset="0"/>
              </a:rPr>
              <a:t>” approach </a:t>
            </a:r>
          </a:p>
          <a:p>
            <a:pPr marL="473075" lvl="1" indent="-342900">
              <a:buClrTx/>
              <a:buFont typeface="Arial" charset="0"/>
              <a:buChar char="•"/>
            </a:pPr>
            <a:r>
              <a:rPr lang="en-GB" sz="2400" b="0" dirty="0">
                <a:latin typeface="Verdana" charset="0"/>
              </a:rPr>
              <a:t>Focused on integrity, consistency, ethics of public service</a:t>
            </a:r>
          </a:p>
          <a:p>
            <a:pPr marL="473075" lvl="1" indent="-342900">
              <a:buClrTx/>
              <a:buFont typeface="Arial" charset="0"/>
              <a:buChar char="•"/>
            </a:pPr>
            <a:r>
              <a:rPr lang="en-GB" sz="2400" b="0" dirty="0">
                <a:latin typeface="Verdana" charset="0"/>
              </a:rPr>
              <a:t>Pre-eminence is given to respecting procedures,  </a:t>
            </a:r>
            <a:r>
              <a:rPr lang="en-GB" sz="2400" b="0" dirty="0" smtClean="0">
                <a:latin typeface="Verdana" charset="0"/>
              </a:rPr>
              <a:t>&amp; to </a:t>
            </a:r>
            <a:r>
              <a:rPr lang="en-GB" sz="2400" b="0" dirty="0">
                <a:latin typeface="Verdana" charset="0"/>
              </a:rPr>
              <a:t>implementing </a:t>
            </a:r>
            <a:r>
              <a:rPr lang="en-GB" sz="2400" b="0" dirty="0" smtClean="0">
                <a:latin typeface="Verdana" charset="0"/>
              </a:rPr>
              <a:t>performance tests in budget management</a:t>
            </a:r>
          </a:p>
          <a:p>
            <a:pPr marL="130175" lvl="1" indent="0">
              <a:buNone/>
            </a:pPr>
            <a:r>
              <a:rPr lang="en-GB" sz="2800" b="0" dirty="0" smtClean="0">
                <a:latin typeface="Verdana" charset="0"/>
              </a:rPr>
              <a:t>“Modern</a:t>
            </a:r>
            <a:r>
              <a:rPr lang="en-GB" sz="2800" b="0" dirty="0">
                <a:latin typeface="Verdana" charset="0"/>
              </a:rPr>
              <a:t>” </a:t>
            </a:r>
            <a:r>
              <a:rPr lang="en-GB" sz="2800" b="0" dirty="0" smtClean="0">
                <a:latin typeface="Verdana" charset="0"/>
              </a:rPr>
              <a:t>approach: </a:t>
            </a:r>
            <a:r>
              <a:rPr lang="en-GB" sz="2800" b="0" dirty="0">
                <a:latin typeface="Verdana" charset="0"/>
              </a:rPr>
              <a:t>f</a:t>
            </a:r>
            <a:r>
              <a:rPr lang="en-GB" sz="2800" b="0" dirty="0" smtClean="0">
                <a:latin typeface="Verdana" charset="0"/>
              </a:rPr>
              <a:t>ocuses </a:t>
            </a:r>
            <a:r>
              <a:rPr lang="en-GB" sz="2800" b="0" dirty="0">
                <a:latin typeface="Verdana" charset="0"/>
              </a:rPr>
              <a:t>on:</a:t>
            </a:r>
          </a:p>
          <a:p>
            <a:pPr marL="473075" lvl="1" indent="-342900">
              <a:buClrTx/>
              <a:buFont typeface="Arial" charset="0"/>
              <a:buChar char="•"/>
            </a:pPr>
            <a:r>
              <a:rPr lang="en-GB" sz="2400" b="0" dirty="0" smtClean="0">
                <a:latin typeface="Verdana" charset="0"/>
              </a:rPr>
              <a:t>formulation &amp; planning </a:t>
            </a:r>
            <a:r>
              <a:rPr lang="en-GB" sz="2400" b="0" dirty="0">
                <a:latin typeface="Verdana" charset="0"/>
              </a:rPr>
              <a:t>of public policies</a:t>
            </a:r>
          </a:p>
          <a:p>
            <a:pPr marL="473075" lvl="1" indent="-342900">
              <a:buClrTx/>
              <a:buFont typeface="Arial" charset="0"/>
              <a:buChar char="•"/>
            </a:pPr>
            <a:r>
              <a:rPr lang="en-GB" sz="2400" b="0" dirty="0" smtClean="0">
                <a:latin typeface="Verdana" charset="0"/>
              </a:rPr>
              <a:t>performance </a:t>
            </a:r>
            <a:r>
              <a:rPr lang="en-GB" sz="2400" b="0" dirty="0">
                <a:latin typeface="Verdana" charset="0"/>
              </a:rPr>
              <a:t>in </a:t>
            </a:r>
            <a:r>
              <a:rPr lang="en-GB" sz="2400" b="0" dirty="0" smtClean="0">
                <a:latin typeface="Verdana" charset="0"/>
              </a:rPr>
              <a:t>conduct </a:t>
            </a:r>
            <a:r>
              <a:rPr lang="en-GB" sz="2400" b="0" dirty="0">
                <a:latin typeface="Verdana" charset="0"/>
              </a:rPr>
              <a:t>of activities</a:t>
            </a:r>
          </a:p>
        </p:txBody>
      </p:sp>
      <p:sp>
        <p:nvSpPr>
          <p:cNvPr id="4096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-1620688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3C4E5E79-0AAC-024B-A0AB-9CF46CE8AD47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13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-1620688" y="6400800"/>
            <a:ext cx="2133600" cy="4572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66591024-852B-D84A-A8B7-9309BAD98D83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14</a:t>
            </a:fld>
            <a:endParaRPr lang="en-GB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43000"/>
            <a:ext cx="8897938" cy="895350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The objectives of PFM</a:t>
            </a:r>
            <a:endParaRPr lang="en-GB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560" y="2038350"/>
            <a:ext cx="8897939" cy="4400550"/>
          </a:xfrm>
        </p:spPr>
        <p:txBody>
          <a:bodyPr/>
          <a:lstStyle/>
          <a:p>
            <a:pPr marL="0" indent="0">
              <a:spcBef>
                <a:spcPct val="0"/>
              </a:spcBef>
              <a:buClrTx/>
              <a:buNone/>
            </a:pPr>
            <a:r>
              <a:rPr lang="en-GB" b="1" i="0" dirty="0" smtClean="0">
                <a:latin typeface="Verdana" charset="0"/>
              </a:rPr>
              <a:t>’Traditional’ approach: </a:t>
            </a:r>
          </a:p>
          <a:p>
            <a:pPr marL="0" indent="0">
              <a:spcBef>
                <a:spcPct val="0"/>
              </a:spcBef>
              <a:buClrTx/>
              <a:buNone/>
            </a:pPr>
            <a:r>
              <a:rPr lang="en-GB" sz="2400" b="1" i="0" dirty="0">
                <a:latin typeface="Verdana" charset="0"/>
              </a:rPr>
              <a:t>	</a:t>
            </a:r>
            <a:r>
              <a:rPr lang="en-GB" sz="2400" b="0" i="0" dirty="0" smtClean="0">
                <a:latin typeface="Verdana" charset="0"/>
              </a:rPr>
              <a:t>financial compliance (budget discipline)</a:t>
            </a:r>
          </a:p>
          <a:p>
            <a:pPr marL="0" indent="0">
              <a:spcBef>
                <a:spcPct val="0"/>
              </a:spcBef>
              <a:buClrTx/>
              <a:buNone/>
            </a:pPr>
            <a:r>
              <a:rPr lang="en-GB" sz="2400" b="0" i="0" dirty="0" smtClean="0">
                <a:latin typeface="Verdana" charset="0"/>
              </a:rPr>
              <a:t> /compliance to the law</a:t>
            </a:r>
          </a:p>
          <a:p>
            <a:pPr>
              <a:spcBef>
                <a:spcPct val="0"/>
              </a:spcBef>
              <a:buClrTx/>
            </a:pPr>
            <a:endParaRPr lang="en-GB" b="0" dirty="0" smtClean="0">
              <a:latin typeface="Verdana" charset="0"/>
            </a:endParaRPr>
          </a:p>
          <a:p>
            <a:pPr marL="0" indent="0">
              <a:spcBef>
                <a:spcPct val="0"/>
              </a:spcBef>
              <a:buClrTx/>
              <a:buNone/>
            </a:pPr>
            <a:r>
              <a:rPr lang="en-GB" b="1" i="0" dirty="0" smtClean="0">
                <a:latin typeface="Verdana" charset="0"/>
              </a:rPr>
              <a:t>Three objectives of ‘modern’ approach</a:t>
            </a:r>
          </a:p>
          <a:p>
            <a:pPr marL="0" indent="0">
              <a:spcBef>
                <a:spcPct val="0"/>
              </a:spcBef>
              <a:buClrTx/>
              <a:buNone/>
            </a:pPr>
            <a:r>
              <a:rPr lang="en-GB" sz="2400" b="1" i="0" dirty="0" smtClean="0">
                <a:latin typeface="Verdana" charset="0"/>
              </a:rPr>
              <a:t>	</a:t>
            </a:r>
            <a:r>
              <a:rPr lang="en-GB" sz="2400" b="0" i="0" dirty="0" smtClean="0">
                <a:latin typeface="Verdana" charset="0"/>
              </a:rPr>
              <a:t>1. Aggregate fiscal discipline	</a:t>
            </a:r>
          </a:p>
          <a:p>
            <a:pPr marL="0" indent="0">
              <a:spcBef>
                <a:spcPct val="0"/>
              </a:spcBef>
              <a:buClrTx/>
              <a:buNone/>
            </a:pPr>
            <a:r>
              <a:rPr lang="en-GB" i="0" dirty="0" smtClean="0">
                <a:latin typeface="Verdana" charset="0"/>
              </a:rPr>
              <a:t>	</a:t>
            </a:r>
            <a:r>
              <a:rPr lang="en-GB" sz="2400" b="0" i="0" dirty="0" smtClean="0">
                <a:latin typeface="Verdana" charset="0"/>
              </a:rPr>
              <a:t>2. </a:t>
            </a:r>
            <a:r>
              <a:rPr lang="en-GB" i="0" dirty="0" smtClean="0">
                <a:latin typeface="Verdana" charset="0"/>
              </a:rPr>
              <a:t>Strategic allocation </a:t>
            </a:r>
            <a:r>
              <a:rPr lang="en-GB" sz="2400" b="0" i="0" dirty="0" smtClean="0">
                <a:latin typeface="Verdana" charset="0"/>
              </a:rPr>
              <a:t>of resources in 	compliance with </a:t>
            </a:r>
            <a:r>
              <a:rPr lang="en-GB" i="0" dirty="0" smtClean="0">
                <a:latin typeface="Verdana" charset="0"/>
              </a:rPr>
              <a:t>public policy objectives</a:t>
            </a:r>
          </a:p>
          <a:p>
            <a:pPr marL="0" indent="0">
              <a:spcBef>
                <a:spcPct val="0"/>
              </a:spcBef>
              <a:buClrTx/>
              <a:buNone/>
            </a:pPr>
            <a:r>
              <a:rPr lang="en-GB" sz="2400" b="0" i="0" dirty="0" smtClean="0">
                <a:latin typeface="Verdana" charset="0"/>
              </a:rPr>
              <a:t>	3.Efficient delivery of public services</a:t>
            </a:r>
            <a:endParaRPr lang="en-GB" sz="2400" b="0" i="0" dirty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4"/>
          <p:cNvSpPr>
            <a:spLocks noGrp="1" noChangeArrowheads="1"/>
          </p:cNvSpPr>
          <p:nvPr>
            <p:ph type="title"/>
          </p:nvPr>
        </p:nvSpPr>
        <p:spPr>
          <a:xfrm>
            <a:off x="-611943" y="5904368"/>
            <a:ext cx="10297144" cy="503956"/>
          </a:xfrm>
        </p:spPr>
        <p:txBody>
          <a:bodyPr/>
          <a:lstStyle/>
          <a:p>
            <a:pPr algn="ctr" eaLnBrk="1" hangingPunct="1"/>
            <a:r>
              <a:rPr lang="fr-FR" sz="2400" b="0" dirty="0" smtClean="0">
                <a:latin typeface="Verdana" charset="0"/>
              </a:rPr>
              <a:t>  </a:t>
            </a:r>
            <a:r>
              <a:rPr lang="fr-FR" sz="2200" b="0" dirty="0" err="1" smtClean="0">
                <a:latin typeface="Verdana" charset="0"/>
              </a:rPr>
              <a:t>Process</a:t>
            </a:r>
            <a:r>
              <a:rPr lang="fr-FR" sz="2200" b="0" dirty="0" smtClean="0">
                <a:latin typeface="Verdana" charset="0"/>
              </a:rPr>
              <a:t> of public service provision &amp; aspects of performance</a:t>
            </a:r>
            <a:endParaRPr lang="fr-FR" sz="2200" b="0" dirty="0">
              <a:latin typeface="Verdana" charset="0"/>
            </a:endParaRPr>
          </a:p>
        </p:txBody>
      </p:sp>
      <p:sp>
        <p:nvSpPr>
          <p:cNvPr id="4505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53862" y="6408324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/>
            <a:fld id="{6A16D0B1-C880-D547-A8E7-2A3A4AE760DE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/>
              <a:t>15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5060" name="Rectangle 4"/>
          <p:cNvSpPr txBox="1">
            <a:spLocks noChangeArrowheads="1"/>
          </p:cNvSpPr>
          <p:nvPr/>
        </p:nvSpPr>
        <p:spPr bwMode="auto">
          <a:xfrm>
            <a:off x="107504" y="1443039"/>
            <a:ext cx="8858250" cy="104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8775" indent="-35877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fr-FR" sz="2800" dirty="0"/>
              <a:t>   </a:t>
            </a:r>
            <a:r>
              <a:rPr lang="fr-FR" sz="2800" b="1" dirty="0">
                <a:solidFill>
                  <a:srgbClr val="C00000"/>
                </a:solidFill>
              </a:rPr>
              <a:t>The concept of </a:t>
            </a:r>
            <a:r>
              <a:rPr lang="fr-FR" sz="2800" b="1" dirty="0" smtClean="0">
                <a:solidFill>
                  <a:srgbClr val="C00000"/>
                </a:solidFill>
              </a:rPr>
              <a:t>performance</a:t>
            </a:r>
          </a:p>
          <a:p>
            <a:pPr algn="ctr" eaLnBrk="1" hangingPunct="1">
              <a:lnSpc>
                <a:spcPct val="80000"/>
              </a:lnSpc>
            </a:pPr>
            <a:r>
              <a:rPr lang="en-GB" sz="2300" dirty="0" smtClean="0"/>
              <a:t>Effectiveness </a:t>
            </a:r>
            <a:r>
              <a:rPr lang="en-GB" sz="2300" dirty="0" smtClean="0"/>
              <a:t>(fulfil </a:t>
            </a:r>
            <a:r>
              <a:rPr lang="en-GB" sz="2300" dirty="0" smtClean="0"/>
              <a:t>objectives) &amp; efficiency (be productive) – take into account quality</a:t>
            </a:r>
          </a:p>
          <a:p>
            <a:pPr eaLnBrk="1" hangingPunct="1">
              <a:lnSpc>
                <a:spcPct val="80000"/>
              </a:lnSpc>
            </a:pPr>
            <a:endParaRPr lang="fr-FR" sz="1000" dirty="0"/>
          </a:p>
        </p:txBody>
      </p:sp>
      <p:graphicFrame>
        <p:nvGraphicFramePr>
          <p:cNvPr id="7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837710"/>
              </p:ext>
            </p:extLst>
          </p:nvPr>
        </p:nvGraphicFramePr>
        <p:xfrm>
          <a:off x="251520" y="2492376"/>
          <a:ext cx="8424936" cy="3411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4" name="Worksheet" r:id="rId5" imgW="9239266" imgH="4105150" progId="Excel.Sheet.8">
                  <p:embed/>
                </p:oleObj>
              </mc:Choice>
              <mc:Fallback>
                <p:oleObj name="Worksheet" r:id="rId5" imgW="9239266" imgH="410515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492376"/>
                        <a:ext cx="8424936" cy="34119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103C72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04" y="6525344"/>
            <a:ext cx="8579296" cy="180256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4388B7C8-1F43-894A-BF3F-BD2DB9835C28}" type="slidenum">
              <a:rPr lang="en-GB" sz="1400">
                <a:solidFill>
                  <a:schemeClr val="tx1"/>
                </a:solidFill>
              </a:rPr>
              <a:pPr algn="l">
                <a:lnSpc>
                  <a:spcPts val="1400"/>
                </a:lnSpc>
              </a:pPr>
              <a:t>16</a:t>
            </a:fld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196975"/>
            <a:ext cx="8474075" cy="576263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The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societal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dimension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33" y="1713273"/>
            <a:ext cx="8964613" cy="4872037"/>
          </a:xfrm>
        </p:spPr>
        <p:txBody>
          <a:bodyPr/>
          <a:lstStyle/>
          <a:p>
            <a:pPr>
              <a:spcBef>
                <a:spcPct val="0"/>
              </a:spcBef>
              <a:buClrTx/>
            </a:pPr>
            <a:r>
              <a:rPr lang="en-GB" sz="2350" b="0" i="0" dirty="0" smtClean="0">
                <a:latin typeface="Verdana" charset="0"/>
              </a:rPr>
              <a:t>Aids in achievement of PFM objectives, but also represents societal values</a:t>
            </a:r>
          </a:p>
          <a:p>
            <a:pPr>
              <a:spcBef>
                <a:spcPct val="0"/>
              </a:spcBef>
              <a:buClrTx/>
            </a:pPr>
            <a:r>
              <a:rPr lang="en-GB" sz="2350" b="0" i="0" dirty="0" smtClean="0">
                <a:latin typeface="Verdana" charset="0"/>
              </a:rPr>
              <a:t>Accountability/ Responsibility / Liability: </a:t>
            </a:r>
            <a:r>
              <a:rPr lang="en-GB" sz="2350" dirty="0">
                <a:latin typeface="Verdana" charset="0"/>
              </a:rPr>
              <a:t>t</a:t>
            </a:r>
            <a:r>
              <a:rPr lang="en-GB" sz="2350" dirty="0" smtClean="0">
                <a:latin typeface="Verdana" charset="0"/>
              </a:rPr>
              <a:t>wo aspects: reporting &amp; ensuring accountability to </a:t>
            </a:r>
            <a:r>
              <a:rPr lang="en-GB" sz="2350" dirty="0" smtClean="0">
                <a:latin typeface="Verdana" charset="0"/>
                <a:cs typeface="Arial" charset="0"/>
              </a:rPr>
              <a:t>Parliament &amp; citizens</a:t>
            </a:r>
          </a:p>
          <a:p>
            <a:pPr>
              <a:spcBef>
                <a:spcPct val="0"/>
              </a:spcBef>
              <a:buClrTx/>
            </a:pPr>
            <a:r>
              <a:rPr lang="en-GB" sz="2350" b="0" i="0" dirty="0" smtClean="0">
                <a:latin typeface="Verdana" charset="0"/>
                <a:cs typeface="Arial" charset="0"/>
              </a:rPr>
              <a:t>Being receptive</a:t>
            </a:r>
          </a:p>
          <a:p>
            <a:pPr>
              <a:spcBef>
                <a:spcPct val="0"/>
              </a:spcBef>
              <a:buClrTx/>
            </a:pPr>
            <a:r>
              <a:rPr lang="en-GB" sz="2350" b="0" i="0" dirty="0" smtClean="0">
                <a:latin typeface="Verdana" charset="0"/>
                <a:cs typeface="Arial" charset="0"/>
              </a:rPr>
              <a:t>Promoting democratic values</a:t>
            </a:r>
          </a:p>
          <a:p>
            <a:pPr>
              <a:spcBef>
                <a:spcPct val="0"/>
              </a:spcBef>
              <a:buClrTx/>
            </a:pPr>
            <a:r>
              <a:rPr lang="en-GB" sz="2350" b="0" i="0" dirty="0" smtClean="0">
                <a:latin typeface="Verdana" charset="0"/>
              </a:rPr>
              <a:t>Transparency</a:t>
            </a:r>
            <a:r>
              <a:rPr lang="en-GB" sz="2350" i="0" dirty="0" smtClean="0">
                <a:latin typeface="Verdana" charset="0"/>
              </a:rPr>
              <a:t> </a:t>
            </a:r>
            <a:r>
              <a:rPr lang="en-GB" sz="2350" dirty="0" smtClean="0">
                <a:latin typeface="Verdana" charset="0"/>
              </a:rPr>
              <a:t>(</a:t>
            </a:r>
            <a:r>
              <a:rPr lang="en-GB" sz="2350" dirty="0" smtClean="0">
                <a:solidFill>
                  <a:srgbClr val="0F5494"/>
                </a:solidFill>
                <a:latin typeface="Verdana" charset="0"/>
              </a:rPr>
              <a:t>IMF Manual on Fiscal Transparency)</a:t>
            </a:r>
          </a:p>
          <a:p>
            <a:pPr lvl="1">
              <a:spcBef>
                <a:spcPct val="0"/>
              </a:spcBef>
              <a:buClrTx/>
            </a:pPr>
            <a:r>
              <a:rPr lang="en-GB" sz="2350" b="0" dirty="0" smtClean="0">
                <a:latin typeface="Verdana" charset="0"/>
              </a:rPr>
              <a:t>Precision concerning roles &amp; responsibilities</a:t>
            </a:r>
          </a:p>
          <a:p>
            <a:pPr lvl="1">
              <a:spcBef>
                <a:spcPct val="0"/>
              </a:spcBef>
              <a:buClrTx/>
            </a:pPr>
            <a:r>
              <a:rPr lang="en-GB" sz="2350" b="0" dirty="0" smtClean="0">
                <a:latin typeface="Verdana" charset="0"/>
              </a:rPr>
              <a:t>Unrestricted public access to information</a:t>
            </a:r>
          </a:p>
          <a:p>
            <a:pPr lvl="1">
              <a:spcBef>
                <a:spcPct val="0"/>
              </a:spcBef>
              <a:buClrTx/>
            </a:pPr>
            <a:r>
              <a:rPr lang="en-GB" sz="2350" b="0" dirty="0" smtClean="0">
                <a:latin typeface="Verdana" charset="0"/>
              </a:rPr>
              <a:t>Transparency in preparation &amp; implementation of the budget, as well as all related information</a:t>
            </a:r>
          </a:p>
          <a:p>
            <a:pPr lvl="1">
              <a:spcBef>
                <a:spcPct val="0"/>
              </a:spcBef>
              <a:buClrTx/>
            </a:pPr>
            <a:r>
              <a:rPr lang="en-GB" sz="2350" b="0" dirty="0" smtClean="0">
                <a:latin typeface="Verdana" charset="0"/>
              </a:rPr>
              <a:t>Independent safeguard of integrity</a:t>
            </a:r>
          </a:p>
          <a:p>
            <a:pPr lvl="1"/>
            <a:endParaRPr lang="fr-FR" b="0" dirty="0">
              <a:latin typeface="Verdana" charset="0"/>
              <a:cs typeface="Arial" charset="0"/>
            </a:endParaRPr>
          </a:p>
          <a:p>
            <a:pPr lvl="1"/>
            <a:endParaRPr lang="fr-FR" sz="2400" b="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>
          <a:xfrm>
            <a:off x="251520" y="1124744"/>
            <a:ext cx="8568630" cy="868586"/>
          </a:xfrm>
        </p:spPr>
        <p:txBody>
          <a:bodyPr/>
          <a:lstStyle/>
          <a:p>
            <a:pPr marL="0" algn="ctr"/>
            <a:r>
              <a:rPr lang="en-US" sz="2800" dirty="0">
                <a:solidFill>
                  <a:srgbClr val="C00000"/>
                </a:solidFill>
                <a:latin typeface="Verdana" charset="0"/>
              </a:rPr>
              <a:t>Relations between the different objectives and dimensions (1)</a:t>
            </a:r>
          </a:p>
        </p:txBody>
      </p:sp>
      <p:sp>
        <p:nvSpPr>
          <p:cNvPr id="4813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1692696" y="6525344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01DD70F8-3943-724C-B80D-CFD18E0DAE1A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17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8131" name="Rectangle 3"/>
          <p:cNvSpPr txBox="1">
            <a:spLocks noChangeArrowheads="1"/>
          </p:cNvSpPr>
          <p:nvPr/>
        </p:nvSpPr>
        <p:spPr bwMode="auto">
          <a:xfrm>
            <a:off x="107504" y="1895476"/>
            <a:ext cx="8856984" cy="3693764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2573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marL="0" indent="0"/>
            <a:r>
              <a:rPr lang="en-GB" sz="2350" dirty="0" smtClean="0"/>
              <a:t>Essential to take into account risks of complementarity &amp; conflict between objectives &amp; dimensions</a:t>
            </a:r>
          </a:p>
          <a:p>
            <a:pPr marL="0" indent="0"/>
            <a:r>
              <a:rPr lang="en-GB" sz="2350" b="1" dirty="0" smtClean="0"/>
              <a:t>Complementarity</a:t>
            </a:r>
            <a:r>
              <a:rPr lang="en-GB" sz="2350" dirty="0" smtClean="0"/>
              <a:t>, examples: </a:t>
            </a:r>
          </a:p>
          <a:p>
            <a:pPr>
              <a:buFont typeface="Courier New" charset="0"/>
              <a:buChar char="o"/>
            </a:pPr>
            <a:r>
              <a:rPr lang="en-GB" sz="2350" dirty="0" smtClean="0"/>
              <a:t>Being accountable to Parliament strengthens control</a:t>
            </a:r>
          </a:p>
          <a:p>
            <a:pPr>
              <a:buFont typeface="Courier New" charset="0"/>
              <a:buChar char="o"/>
            </a:pPr>
            <a:r>
              <a:rPr lang="en-GB" sz="2350" dirty="0" smtClean="0"/>
              <a:t>Without fiscal discipline</a:t>
            </a:r>
            <a:r>
              <a:rPr lang="en-GB" sz="2350" dirty="0"/>
              <a:t>, provision </a:t>
            </a:r>
            <a:r>
              <a:rPr lang="en-GB" sz="2350" dirty="0" smtClean="0"/>
              <a:t>of public goods </a:t>
            </a:r>
            <a:r>
              <a:rPr lang="en-GB" sz="2350" dirty="0"/>
              <a:t>may </a:t>
            </a:r>
            <a:r>
              <a:rPr lang="en-GB" sz="2350" dirty="0" smtClean="0"/>
              <a:t>be wasteful</a:t>
            </a:r>
          </a:p>
          <a:p>
            <a:pPr marL="0" indent="0"/>
            <a:r>
              <a:rPr lang="en-GB" sz="2350" b="1" dirty="0" smtClean="0"/>
              <a:t>Conflict</a:t>
            </a:r>
            <a:r>
              <a:rPr lang="en-GB" sz="2350" dirty="0" smtClean="0"/>
              <a:t>, examples:</a:t>
            </a:r>
          </a:p>
          <a:p>
            <a:pPr>
              <a:buFont typeface="Courier New" charset="0"/>
              <a:buChar char="o"/>
            </a:pPr>
            <a:r>
              <a:rPr lang="en-GB" sz="2350" dirty="0"/>
              <a:t>More flexible management </a:t>
            </a:r>
            <a:r>
              <a:rPr lang="en-GB" sz="2350" dirty="0" smtClean="0"/>
              <a:t>may improve performance, but alter control system </a:t>
            </a:r>
          </a:p>
          <a:p>
            <a:pPr>
              <a:buFont typeface="Courier New" charset="0"/>
              <a:buChar char="o"/>
            </a:pPr>
            <a:r>
              <a:rPr lang="en-GB" sz="2350" dirty="0" smtClean="0"/>
              <a:t>Increasing power of Parliament may affect overall budgetary discipline</a:t>
            </a:r>
          </a:p>
          <a:p>
            <a:pPr>
              <a:buFont typeface="Courier New" charset="0"/>
              <a:buChar char="o"/>
            </a:pPr>
            <a:r>
              <a:rPr lang="en-GB" sz="2350" dirty="0" smtClean="0"/>
              <a:t>Poorly </a:t>
            </a:r>
            <a:r>
              <a:rPr lang="en-GB" sz="2350" dirty="0"/>
              <a:t>designed </a:t>
            </a:r>
            <a:r>
              <a:rPr lang="en-GB" sz="2350" dirty="0" smtClean="0"/>
              <a:t>measures to improve financial discipline may have negative effects on performance </a:t>
            </a:r>
          </a:p>
          <a:p>
            <a:pPr lvl="1">
              <a:buClr>
                <a:srgbClr val="009FBA"/>
              </a:buClr>
              <a:buFontTx/>
              <a:buChar char="•"/>
            </a:pPr>
            <a:endParaRPr lang="fr-FR" sz="23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algn="ctr"/>
            <a:r>
              <a:rPr lang="en-US" sz="2800" dirty="0">
                <a:solidFill>
                  <a:srgbClr val="C00000"/>
                </a:solidFill>
                <a:latin typeface="Verdana" charset="0"/>
              </a:rPr>
              <a:t>Relations between objectives and dimensions (2)</a:t>
            </a:r>
          </a:p>
        </p:txBody>
      </p:sp>
      <p:sp>
        <p:nvSpPr>
          <p:cNvPr id="4915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1620688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16D99674-67CC-3645-AB9B-D22B3BF255F1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18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9155" name="Rectangle 3"/>
          <p:cNvSpPr txBox="1">
            <a:spLocks noChangeArrowheads="1"/>
          </p:cNvSpPr>
          <p:nvPr/>
        </p:nvSpPr>
        <p:spPr bwMode="auto">
          <a:xfrm>
            <a:off x="395288" y="2420938"/>
            <a:ext cx="8389937" cy="396081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GB" sz="2800" dirty="0" smtClean="0"/>
              <a:t>Care should be taken to find optimal set of measures that will enable moving towards one or more objectives, without moving away from another</a:t>
            </a:r>
          </a:p>
          <a:p>
            <a:pPr>
              <a:spcBef>
                <a:spcPct val="20000"/>
              </a:spcBef>
              <a:buFont typeface="Wingdings" charset="0"/>
              <a:buNone/>
            </a:pPr>
            <a:endParaRPr lang="en-GB" sz="2800" dirty="0" smtClean="0"/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sz="2800" dirty="0"/>
              <a:t>O</a:t>
            </a:r>
            <a:r>
              <a:rPr lang="en-GB" sz="2800" dirty="0" smtClean="0"/>
              <a:t>ptimal composition of a set of objectives depends on the context of each country</a:t>
            </a:r>
          </a:p>
          <a:p>
            <a:pPr>
              <a:spcBef>
                <a:spcPct val="20000"/>
              </a:spcBef>
              <a:buClr>
                <a:schemeClr val="bg1"/>
              </a:buClr>
              <a:buFontTx/>
              <a:buChar char="•"/>
            </a:pPr>
            <a:endParaRPr lang="fr-F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re 1"/>
          <p:cNvSpPr>
            <a:spLocks noGrp="1"/>
          </p:cNvSpPr>
          <p:nvPr>
            <p:ph type="title"/>
          </p:nvPr>
        </p:nvSpPr>
        <p:spPr>
          <a:xfrm>
            <a:off x="421481" y="1196977"/>
            <a:ext cx="8229600" cy="431823"/>
          </a:xfrm>
        </p:spPr>
        <p:txBody>
          <a:bodyPr/>
          <a:lstStyle/>
          <a:p>
            <a:pPr marL="0" algn="ctr"/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Avoiding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schematisation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50178" name="Espace réservé du contenu 2"/>
          <p:cNvSpPr>
            <a:spLocks noGrp="1"/>
          </p:cNvSpPr>
          <p:nvPr>
            <p:ph idx="1"/>
          </p:nvPr>
        </p:nvSpPr>
        <p:spPr>
          <a:xfrm>
            <a:off x="0" y="1772817"/>
            <a:ext cx="9144000" cy="4680371"/>
          </a:xfrm>
        </p:spPr>
        <p:txBody>
          <a:bodyPr/>
          <a:lstStyle/>
          <a:p>
            <a:pPr>
              <a:buClrTx/>
            </a:pPr>
            <a:r>
              <a:rPr lang="en-GB" sz="2350" i="0" dirty="0" smtClean="0">
                <a:latin typeface="Verdana" charset="0"/>
              </a:rPr>
              <a:t>The depth &amp; method of taking into account interdependencies between objectives &amp; societal dimensions generally leads to consideration of various methods of achieving these objectives</a:t>
            </a:r>
          </a:p>
          <a:p>
            <a:pPr>
              <a:buClrTx/>
            </a:pPr>
            <a:r>
              <a:rPr lang="en-GB" sz="2350" i="0" dirty="0" smtClean="0">
                <a:latin typeface="Verdana" charset="0"/>
              </a:rPr>
              <a:t>For example, while setting an objective of ‘financial discipline’, emphasis may be on:</a:t>
            </a:r>
          </a:p>
          <a:p>
            <a:pPr lvl="1">
              <a:buClrTx/>
              <a:buFont typeface="Courier New" charset="0"/>
              <a:buChar char="o"/>
            </a:pPr>
            <a:r>
              <a:rPr lang="en-GB" sz="2350" b="0" dirty="0" smtClean="0">
                <a:latin typeface="Verdana" charset="0"/>
              </a:rPr>
              <a:t>‘hard’ control or on transparency of controls &amp; absence of any arbitrariness</a:t>
            </a:r>
          </a:p>
          <a:p>
            <a:pPr lvl="1">
              <a:buClrTx/>
              <a:buFont typeface="Courier New" charset="0"/>
              <a:buChar char="o"/>
            </a:pPr>
            <a:r>
              <a:rPr lang="en-GB" sz="2350" b="0" dirty="0" smtClean="0">
                <a:latin typeface="Verdana" charset="0"/>
              </a:rPr>
              <a:t>Compliance with budgetary authorizations, whether initial or revised, or on sole compliance with </a:t>
            </a:r>
            <a:r>
              <a:rPr lang="en-GB" sz="2350" b="0" i="1" dirty="0" smtClean="0">
                <a:latin typeface="Verdana" charset="0"/>
              </a:rPr>
              <a:t>initial</a:t>
            </a:r>
            <a:r>
              <a:rPr lang="en-GB" sz="2350" b="0" dirty="0" smtClean="0">
                <a:latin typeface="Verdana" charset="0"/>
              </a:rPr>
              <a:t> budgetary compliance, given that budget revisions are of small scale (credibility of budget as per PEFA</a:t>
            </a:r>
            <a:r>
              <a:rPr lang="fr-FR" sz="2350" b="0" dirty="0" smtClean="0">
                <a:latin typeface="Verdana" charset="0"/>
              </a:rPr>
              <a:t>)</a:t>
            </a:r>
            <a:endParaRPr lang="fr-FR" sz="2350" b="0" dirty="0">
              <a:latin typeface="Verdana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1620688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400" dirty="0" smtClean="0">
                <a:solidFill>
                  <a:schemeClr val="tx1"/>
                </a:solidFill>
                <a:latin typeface="Arial" charset="0"/>
              </a:rPr>
              <a:t>19</a:t>
            </a:r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re 2"/>
          <p:cNvSpPr>
            <a:spLocks noGrp="1"/>
          </p:cNvSpPr>
          <p:nvPr>
            <p:ph type="title"/>
          </p:nvPr>
        </p:nvSpPr>
        <p:spPr>
          <a:xfrm>
            <a:off x="0" y="1143000"/>
            <a:ext cx="9144000" cy="990600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	PFM </a:t>
            </a:r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Reform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: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Course Objectives</a:t>
            </a:r>
            <a:endParaRPr lang="fr-BE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620688" y="6350912"/>
            <a:ext cx="2074545" cy="472758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247BBDCC-09E4-BA4B-A268-B662EA57CB7A}" type="slidenum">
              <a:rPr lang="en-GB" sz="1400">
                <a:solidFill>
                  <a:schemeClr val="tx1"/>
                </a:solidFill>
                <a:latin typeface="Arial" charset="0"/>
                <a:cs typeface="+mn-cs"/>
              </a:rPr>
              <a:pPr eaLnBrk="1" hangingPunct="1">
                <a:defRPr/>
              </a:pPr>
              <a:t>2</a:t>
            </a:fld>
            <a:endParaRPr lang="en-GB" sz="1400" dirty="0">
              <a:solidFill>
                <a:schemeClr val="tx1"/>
              </a:solidFill>
              <a:latin typeface="Arial" charset="0"/>
              <a:cs typeface="+mn-cs"/>
            </a:endParaRPr>
          </a:p>
        </p:txBody>
      </p:sp>
      <p:sp>
        <p:nvSpPr>
          <p:cNvPr id="18435" name="Espace réservé du contenu 1"/>
          <p:cNvSpPr txBox="1">
            <a:spLocks/>
          </p:cNvSpPr>
          <p:nvPr/>
        </p:nvSpPr>
        <p:spPr bwMode="auto">
          <a:xfrm>
            <a:off x="-180528" y="1940520"/>
            <a:ext cx="8891588" cy="431958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lvl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r>
              <a:rPr lang="en-US" sz="2400" dirty="0"/>
              <a:t>To provide tools for understanding, analyzing and sequencing budgetary reform </a:t>
            </a:r>
          </a:p>
          <a:p>
            <a:pPr lvl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r>
              <a:rPr lang="en-US" sz="2400" dirty="0"/>
              <a:t>To introduce the importance </a:t>
            </a:r>
            <a:r>
              <a:rPr lang="en-US" sz="2400" dirty="0" smtClean="0"/>
              <a:t>of and </a:t>
            </a:r>
            <a:r>
              <a:rPr lang="en-US" sz="2400" dirty="0"/>
              <a:t>rationale for sequencing and scheduling PFM reforms</a:t>
            </a:r>
            <a:endParaRPr lang="fr-BE" sz="2400" b="1" dirty="0"/>
          </a:p>
          <a:p>
            <a:pPr lvl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r>
              <a:rPr lang="en-GB" sz="2400" dirty="0" smtClean="0"/>
              <a:t>The material is focused on the </a:t>
            </a:r>
            <a:r>
              <a:rPr lang="fr-BE" sz="2400" dirty="0" smtClean="0"/>
              <a:t>instruments </a:t>
            </a:r>
            <a:r>
              <a:rPr lang="fr-BE" sz="2400" dirty="0"/>
              <a:t>and processes to manage reform, and not on public policy itself</a:t>
            </a:r>
          </a:p>
          <a:p>
            <a:pPr lvl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r>
              <a:rPr lang="fr-BE" sz="2400" dirty="0"/>
              <a:t>The debate is centered around the public finance management at the level of the cenral administration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14313" y="6233160"/>
            <a:ext cx="2133600" cy="4572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19FF8299-0BFC-6841-826D-386FE8615E96}" type="slidenum">
              <a:rPr lang="en-GB" sz="1400">
                <a:solidFill>
                  <a:schemeClr val="tx1"/>
                </a:solidFill>
              </a:rPr>
              <a:pPr algn="l">
                <a:lnSpc>
                  <a:spcPts val="1400"/>
                </a:lnSpc>
              </a:pPr>
              <a:t>20</a:t>
            </a:fld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1000125"/>
            <a:ext cx="8664575" cy="1139825"/>
          </a:xfrm>
        </p:spPr>
        <p:txBody>
          <a:bodyPr/>
          <a:lstStyle/>
          <a:p>
            <a:pPr indent="0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	Module 1.1.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Outline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63" y="2349500"/>
            <a:ext cx="8229600" cy="3898900"/>
          </a:xfrm>
        </p:spPr>
        <p:txBody>
          <a:bodyPr/>
          <a:lstStyle/>
          <a:p>
            <a:pPr lvl="1">
              <a:buClrTx/>
            </a:pPr>
            <a:r>
              <a:rPr lang="en-GB" sz="2400" b="0" dirty="0" smtClean="0">
                <a:latin typeface="Verdana" charset="0"/>
              </a:rPr>
              <a:t>What is PFM ? </a:t>
            </a:r>
          </a:p>
          <a:p>
            <a:pPr lvl="1">
              <a:buClrTx/>
            </a:pPr>
            <a:endParaRPr lang="en-GB" sz="2400" b="0" dirty="0" smtClean="0">
              <a:latin typeface="Verdana" charset="0"/>
            </a:endParaRPr>
          </a:p>
          <a:p>
            <a:pPr lvl="1">
              <a:buClrTx/>
            </a:pPr>
            <a:r>
              <a:rPr lang="en-GB" sz="2400" b="0" dirty="0" smtClean="0">
                <a:latin typeface="Verdana" charset="0"/>
              </a:rPr>
              <a:t>Objectives of PFM</a:t>
            </a:r>
          </a:p>
          <a:p>
            <a:pPr lvl="1">
              <a:buClrTx/>
            </a:pPr>
            <a:endParaRPr lang="en-GB" sz="2400" b="0" dirty="0" smtClean="0">
              <a:latin typeface="Verdana" charset="0"/>
            </a:endParaRPr>
          </a:p>
          <a:p>
            <a:pPr lvl="1">
              <a:buClrTx/>
            </a:pPr>
            <a:r>
              <a:rPr lang="en-GB" sz="2400" b="0" dirty="0" smtClean="0">
                <a:latin typeface="Verdana" charset="0"/>
              </a:rPr>
              <a:t>Budgetary approaches and provision of public services</a:t>
            </a:r>
          </a:p>
          <a:p>
            <a:pPr lvl="1">
              <a:buClrTx/>
            </a:pPr>
            <a:endParaRPr lang="en-GB" sz="2400" b="0" dirty="0" smtClean="0">
              <a:latin typeface="Verdana" charset="0"/>
            </a:endParaRPr>
          </a:p>
          <a:p>
            <a:pPr lvl="1">
              <a:buClrTx/>
            </a:pPr>
            <a:r>
              <a:rPr lang="en-GB" sz="2400" b="0" dirty="0" smtClean="0">
                <a:latin typeface="Verdana" charset="0"/>
              </a:rPr>
              <a:t>Hierarchy amongst PFM objectives</a:t>
            </a:r>
            <a:endParaRPr lang="en-GB" dirty="0">
              <a:latin typeface="Verdana" charset="0"/>
            </a:endParaRPr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841375" y="1668463"/>
            <a:ext cx="7359650" cy="1204912"/>
          </a:xfrm>
          <a:prstGeom prst="rightArrow">
            <a:avLst>
              <a:gd name="adj1" fmla="val 50000"/>
              <a:gd name="adj2" fmla="val 152701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  <p:sp>
        <p:nvSpPr>
          <p:cNvPr id="51205" name="AutoShape 5"/>
          <p:cNvSpPr>
            <a:spLocks noChangeArrowheads="1"/>
          </p:cNvSpPr>
          <p:nvPr/>
        </p:nvSpPr>
        <p:spPr bwMode="auto">
          <a:xfrm>
            <a:off x="1684338" y="1668463"/>
            <a:ext cx="7459662" cy="1509712"/>
          </a:xfrm>
          <a:prstGeom prst="rightArrow">
            <a:avLst>
              <a:gd name="adj1" fmla="val 50000"/>
              <a:gd name="adj2" fmla="val 123528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  <p:sp>
        <p:nvSpPr>
          <p:cNvPr id="51206" name="AutoShape 6"/>
          <p:cNvSpPr>
            <a:spLocks noChangeArrowheads="1"/>
          </p:cNvSpPr>
          <p:nvPr/>
        </p:nvSpPr>
        <p:spPr bwMode="auto">
          <a:xfrm>
            <a:off x="468313" y="3644900"/>
            <a:ext cx="8299450" cy="1800225"/>
          </a:xfrm>
          <a:prstGeom prst="rightArrow">
            <a:avLst>
              <a:gd name="adj1" fmla="val 50000"/>
              <a:gd name="adj2" fmla="val 53466"/>
            </a:avLst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re 1"/>
          <p:cNvSpPr>
            <a:spLocks noGrp="1"/>
          </p:cNvSpPr>
          <p:nvPr>
            <p:ph type="title"/>
          </p:nvPr>
        </p:nvSpPr>
        <p:spPr>
          <a:xfrm>
            <a:off x="-1588" y="1196975"/>
            <a:ext cx="8715376" cy="792163"/>
          </a:xfrm>
        </p:spPr>
        <p:txBody>
          <a:bodyPr/>
          <a:lstStyle/>
          <a:p>
            <a:pPr marL="0" indent="0" algn="ctr" eaLnBrk="1" hangingPunct="1"/>
            <a:r>
              <a:rPr lang="en-GB" sz="2800" dirty="0">
                <a:solidFill>
                  <a:srgbClr val="C00000"/>
                </a:solidFill>
                <a:latin typeface="Verdana" charset="0"/>
              </a:rPr>
              <a:t>Budgetary approaches</a:t>
            </a:r>
          </a:p>
        </p:txBody>
      </p:sp>
      <p:sp>
        <p:nvSpPr>
          <p:cNvPr id="53250" name="Espace réservé du contenu 2"/>
          <p:cNvSpPr>
            <a:spLocks noGrp="1"/>
          </p:cNvSpPr>
          <p:nvPr>
            <p:ph idx="1"/>
          </p:nvPr>
        </p:nvSpPr>
        <p:spPr>
          <a:xfrm>
            <a:off x="323850" y="2060575"/>
            <a:ext cx="8572500" cy="4268788"/>
          </a:xfrm>
        </p:spPr>
        <p:txBody>
          <a:bodyPr/>
          <a:lstStyle/>
          <a:p>
            <a:pPr eaLnBrk="1" hangingPunct="1">
              <a:buClrTx/>
              <a:buNone/>
            </a:pPr>
            <a:r>
              <a:rPr lang="en-GB" b="1" i="0" dirty="0">
                <a:latin typeface="+mj-lt"/>
              </a:rPr>
              <a:t>1. </a:t>
            </a:r>
            <a:r>
              <a:rPr lang="en-GB" b="1" i="0" dirty="0" smtClean="0">
                <a:latin typeface="+mj-lt"/>
              </a:rPr>
              <a:t>‘Traditional’ budgeting: focused </a:t>
            </a:r>
            <a:r>
              <a:rPr lang="en-GB" b="1" i="0" dirty="0">
                <a:latin typeface="+mj-lt"/>
              </a:rPr>
              <a:t>on inputs </a:t>
            </a:r>
            <a:r>
              <a:rPr lang="en-GB" b="1" i="0" dirty="0" smtClean="0">
                <a:latin typeface="+mj-lt"/>
              </a:rPr>
              <a:t>&amp; means</a:t>
            </a:r>
            <a:endParaRPr lang="en-GB" b="1" i="0" dirty="0">
              <a:latin typeface="+mj-lt"/>
            </a:endParaRPr>
          </a:p>
          <a:p>
            <a:pPr eaLnBrk="1" hangingPunct="1">
              <a:buClrTx/>
            </a:pPr>
            <a:endParaRPr lang="en-GB" sz="2200" dirty="0">
              <a:latin typeface="Verdana" charset="0"/>
            </a:endParaRPr>
          </a:p>
          <a:p>
            <a:pPr eaLnBrk="1" hangingPunct="1">
              <a:buClrTx/>
            </a:pPr>
            <a:r>
              <a:rPr lang="en-GB" b="1" dirty="0">
                <a:latin typeface="Verdana" charset="0"/>
              </a:rPr>
              <a:t>Strengths</a:t>
            </a:r>
          </a:p>
          <a:p>
            <a:pPr lvl="1" eaLnBrk="1" hangingPunct="1">
              <a:buClrTx/>
            </a:pPr>
            <a:r>
              <a:rPr lang="en-GB" sz="2400" b="0" dirty="0">
                <a:latin typeface="Verdana" charset="0"/>
              </a:rPr>
              <a:t>Ensuring basic processes</a:t>
            </a:r>
          </a:p>
          <a:p>
            <a:pPr lvl="1" eaLnBrk="1" hangingPunct="1">
              <a:buClrTx/>
            </a:pPr>
            <a:r>
              <a:rPr lang="fr-FR" sz="2400" b="0" dirty="0">
                <a:latin typeface="Verdana" charset="0"/>
              </a:rPr>
              <a:t>Building a culture of discipline</a:t>
            </a:r>
            <a:endParaRPr lang="en-GB" altLang="ja-JP" sz="2400" b="0" dirty="0">
              <a:latin typeface="Verdana" charset="0"/>
            </a:endParaRPr>
          </a:p>
          <a:p>
            <a:pPr eaLnBrk="1" hangingPunct="1">
              <a:buClrTx/>
            </a:pPr>
            <a:r>
              <a:rPr lang="en-GB" b="1" dirty="0">
                <a:latin typeface="Verdana" charset="0"/>
              </a:rPr>
              <a:t>Weaknesses</a:t>
            </a:r>
          </a:p>
          <a:p>
            <a:pPr lvl="1" eaLnBrk="1" hangingPunct="1">
              <a:buClrTx/>
            </a:pPr>
            <a:r>
              <a:rPr lang="en-GB" sz="2400" b="0" dirty="0">
                <a:latin typeface="Verdana" charset="0"/>
              </a:rPr>
              <a:t>As a general rule, little consideration is given to public policies and their results</a:t>
            </a:r>
          </a:p>
          <a:p>
            <a:pPr lvl="1" eaLnBrk="1" hangingPunct="1">
              <a:buClrTx/>
            </a:pPr>
            <a:r>
              <a:rPr lang="en-GB" sz="2400" b="0" dirty="0">
                <a:latin typeface="Verdana" charset="0"/>
              </a:rPr>
              <a:t>Often, heavy bureaucratic processes</a:t>
            </a:r>
          </a:p>
        </p:txBody>
      </p:sp>
      <p:sp>
        <p:nvSpPr>
          <p:cNvPr id="5325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179512" y="6162675"/>
            <a:ext cx="388938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EBA79C8F-6BBD-E644-A829-C526D4E2AEA4}" type="slidenum">
              <a:rPr lang="en-US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21</a:t>
            </a:fld>
            <a:endParaRPr lang="en-US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re 1"/>
          <p:cNvSpPr>
            <a:spLocks noGrp="1"/>
          </p:cNvSpPr>
          <p:nvPr>
            <p:ph type="title"/>
          </p:nvPr>
        </p:nvSpPr>
        <p:spPr>
          <a:xfrm>
            <a:off x="0" y="1071563"/>
            <a:ext cx="8858250" cy="989012"/>
          </a:xfrm>
        </p:spPr>
        <p:txBody>
          <a:bodyPr/>
          <a:lstStyle/>
          <a:p>
            <a:pPr marL="0" indent="0" algn="ctr" eaLnBrk="1" hangingPunct="1"/>
            <a:r>
              <a:rPr lang="en-GB" sz="2800" dirty="0" smtClean="0">
                <a:solidFill>
                  <a:srgbClr val="C00000"/>
                </a:solidFill>
                <a:latin typeface="Verdana" charset="0"/>
              </a:rPr>
              <a:t>Budgetary approaches: result-oriented</a:t>
            </a:r>
            <a:endParaRPr lang="en-GB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55298" name="Espace réservé du contenu 2"/>
          <p:cNvSpPr>
            <a:spLocks noGrp="1"/>
          </p:cNvSpPr>
          <p:nvPr>
            <p:ph idx="1"/>
          </p:nvPr>
        </p:nvSpPr>
        <p:spPr>
          <a:xfrm>
            <a:off x="395288" y="2205038"/>
            <a:ext cx="8462962" cy="4440237"/>
          </a:xfrm>
        </p:spPr>
        <p:txBody>
          <a:bodyPr/>
          <a:lstStyle/>
          <a:p>
            <a:pPr eaLnBrk="1" hangingPunct="1">
              <a:buClrTx/>
              <a:buNone/>
            </a:pPr>
            <a:r>
              <a:rPr lang="en-GB" b="1" i="0" dirty="0">
                <a:latin typeface="+mj-lt"/>
              </a:rPr>
              <a:t>2. ‘Result-oriented’ Budgeting: focus on output /effectiveness &amp;/or outcome/efficiency </a:t>
            </a:r>
          </a:p>
          <a:p>
            <a:pPr eaLnBrk="1" hangingPunct="1">
              <a:buClrTx/>
              <a:buFontTx/>
              <a:buNone/>
            </a:pPr>
            <a:endParaRPr lang="en-GB" b="1" i="0" dirty="0" smtClean="0">
              <a:latin typeface="Verdana" charset="0"/>
            </a:endParaRPr>
          </a:p>
          <a:p>
            <a:pPr eaLnBrk="1" hangingPunct="1">
              <a:buClrTx/>
            </a:pPr>
            <a:r>
              <a:rPr lang="en-GB" b="1" dirty="0" smtClean="0">
                <a:latin typeface="Verdana" charset="0"/>
              </a:rPr>
              <a:t>Strengths:</a:t>
            </a:r>
            <a:endParaRPr lang="en-GB" dirty="0" smtClean="0">
              <a:latin typeface="Verdana" charset="0"/>
            </a:endParaRPr>
          </a:p>
          <a:p>
            <a:pPr lvl="1" eaLnBrk="1" hangingPunct="1">
              <a:buClrTx/>
            </a:pPr>
            <a:r>
              <a:rPr lang="en-GB" sz="2400" b="0" dirty="0" smtClean="0">
                <a:latin typeface="Verdana" charset="0"/>
              </a:rPr>
              <a:t>Reflect the actual objective of </a:t>
            </a:r>
            <a:r>
              <a:rPr lang="en-GB" sz="2400" b="0" dirty="0" smtClean="0">
                <a:latin typeface="Verdana" charset="0"/>
              </a:rPr>
              <a:t>budgeting</a:t>
            </a:r>
          </a:p>
          <a:p>
            <a:pPr marL="457200" lvl="1" indent="0" eaLnBrk="1" hangingPunct="1">
              <a:buClrTx/>
              <a:buNone/>
            </a:pPr>
            <a:endParaRPr lang="en-GB" sz="1200" b="0" dirty="0" smtClean="0">
              <a:latin typeface="Verdana" charset="0"/>
            </a:endParaRPr>
          </a:p>
          <a:p>
            <a:pPr eaLnBrk="1" hangingPunct="1">
              <a:buClrTx/>
            </a:pPr>
            <a:r>
              <a:rPr lang="en-GB" b="1" dirty="0" smtClean="0">
                <a:latin typeface="Verdana" charset="0"/>
              </a:rPr>
              <a:t>Weaknesses:</a:t>
            </a:r>
            <a:endParaRPr lang="en-GB" dirty="0" smtClean="0">
              <a:latin typeface="Verdana" charset="0"/>
            </a:endParaRPr>
          </a:p>
          <a:p>
            <a:pPr lvl="1" eaLnBrk="1" hangingPunct="1">
              <a:buClrTx/>
            </a:pPr>
            <a:r>
              <a:rPr lang="en-GB" sz="2400" b="0" dirty="0" smtClean="0">
                <a:latin typeface="Verdana" charset="0"/>
              </a:rPr>
              <a:t>Require solid institutional frameworks</a:t>
            </a:r>
          </a:p>
          <a:p>
            <a:pPr lvl="1" eaLnBrk="1" hangingPunct="1">
              <a:buClrTx/>
            </a:pPr>
            <a:r>
              <a:rPr lang="en-GB" sz="2400" b="0" dirty="0" smtClean="0">
                <a:latin typeface="Verdana" charset="0"/>
              </a:rPr>
              <a:t>Effectiveness depends on country context</a:t>
            </a:r>
            <a:endParaRPr lang="en-GB" sz="2400" b="0" dirty="0">
              <a:latin typeface="Verdana" charset="0"/>
            </a:endParaRPr>
          </a:p>
        </p:txBody>
      </p:sp>
      <p:sp>
        <p:nvSpPr>
          <p:cNvPr id="5529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200819" y="6169025"/>
            <a:ext cx="388937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DDF066A9-9F88-AD40-8FAB-47CEA91174D7}" type="slidenum">
              <a:rPr lang="en-US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22</a:t>
            </a:fld>
            <a:endParaRPr lang="en-US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071563"/>
            <a:ext cx="8153400" cy="704850"/>
          </a:xfrm>
        </p:spPr>
        <p:txBody>
          <a:bodyPr/>
          <a:lstStyle/>
          <a:p>
            <a:pPr marL="0" algn="ctr" eaLnBrk="1" hangingPunct="1"/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Budgetary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approaches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5734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04" y="6571983"/>
            <a:ext cx="233928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/>
            <a:fld id="{B63053E8-06EB-864A-ACED-3CF276D3A763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/>
              <a:t>23</a:t>
            </a:fld>
            <a:endParaRPr lang="en-GB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357188" y="1857375"/>
            <a:ext cx="2368550" cy="1160059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2039" tIns="41020" rIns="82039" bIns="41020">
            <a:spAutoFit/>
          </a:bodyPr>
          <a:lstStyle>
            <a:lvl1pPr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2000" b="1" i="1" dirty="0" smtClean="0">
                <a:latin typeface="+mj-lt"/>
              </a:rPr>
              <a:t>‘</a:t>
            </a:r>
            <a:r>
              <a:rPr lang="fr-FR" sz="2000" b="1" i="1" dirty="0" err="1" smtClean="0">
                <a:latin typeface="+mj-lt"/>
              </a:rPr>
              <a:t>Traditional</a:t>
            </a:r>
            <a:r>
              <a:rPr lang="fr-FR" sz="2000" b="1" i="1" dirty="0" smtClean="0">
                <a:latin typeface="+mj-lt"/>
              </a:rPr>
              <a:t>’</a:t>
            </a:r>
            <a:endParaRPr lang="fr-FR" sz="2000" b="1" dirty="0">
              <a:latin typeface="+mj-lt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fr-FR" sz="2000" dirty="0" err="1">
                <a:latin typeface="+mj-lt"/>
              </a:rPr>
              <a:t>Aims</a:t>
            </a:r>
            <a:r>
              <a:rPr lang="fr-FR" sz="2000" dirty="0">
                <a:latin typeface="+mj-lt"/>
              </a:rPr>
              <a:t> at </a:t>
            </a:r>
            <a:r>
              <a:rPr lang="fr-FR" sz="2000" dirty="0" err="1">
                <a:latin typeface="+mj-lt"/>
              </a:rPr>
              <a:t>saving</a:t>
            </a:r>
            <a:r>
              <a:rPr lang="fr-FR" sz="2000" dirty="0">
                <a:latin typeface="+mj-lt"/>
              </a:rPr>
              <a:t> </a:t>
            </a:r>
            <a:r>
              <a:rPr lang="fr-FR" sz="2000" dirty="0" smtClean="0">
                <a:latin typeface="+mj-lt"/>
              </a:rPr>
              <a:t>money</a:t>
            </a:r>
            <a:endParaRPr lang="fr-FR" sz="2000" dirty="0">
              <a:latin typeface="+mj-lt"/>
            </a:endParaRPr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>
            <a:off x="1143000" y="3429000"/>
            <a:ext cx="46038" cy="360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82039" tIns="41020" rIns="82039" bIns="41020"/>
          <a:lstStyle/>
          <a:p>
            <a:endParaRPr lang="en-GB"/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3357563" y="1878013"/>
            <a:ext cx="4022749" cy="1467836"/>
          </a:xfrm>
          <a:prstGeom prst="rect">
            <a:avLst/>
          </a:prstGeom>
          <a:noFill/>
          <a:ln w="1905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82039" tIns="41020" rIns="82039" bIns="41020">
            <a:spAutoFit/>
          </a:bodyPr>
          <a:lstStyle>
            <a:lvl1pPr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2000" b="1" dirty="0" smtClean="0"/>
              <a:t>‘</a:t>
            </a:r>
            <a:r>
              <a:rPr lang="fr-FR" sz="2000" b="1" i="1" dirty="0" smtClean="0"/>
              <a:t>ROM</a:t>
            </a:r>
            <a:r>
              <a:rPr lang="fr-FR" sz="2000" b="1" dirty="0" smtClean="0"/>
              <a:t>’, </a:t>
            </a:r>
            <a:r>
              <a:rPr lang="fr-FR" sz="2000" dirty="0" smtClean="0"/>
              <a:t>‘</a:t>
            </a:r>
            <a:r>
              <a:rPr lang="fr-FR" sz="2000" i="1" dirty="0" smtClean="0"/>
              <a:t>programme/performance budget’</a:t>
            </a:r>
            <a:endParaRPr lang="fr-FR" sz="2000" dirty="0"/>
          </a:p>
          <a:p>
            <a:pPr algn="ctr" eaLnBrk="1" hangingPunct="1">
              <a:spcBef>
                <a:spcPct val="50000"/>
              </a:spcBef>
            </a:pPr>
            <a:r>
              <a:rPr lang="fr-FR" sz="2000" dirty="0" err="1"/>
              <a:t>Aims</a:t>
            </a:r>
            <a:r>
              <a:rPr lang="fr-FR" sz="2000" dirty="0"/>
              <a:t> to </a:t>
            </a:r>
            <a:r>
              <a:rPr lang="fr-FR" sz="2000" dirty="0" err="1"/>
              <a:t>achieve</a:t>
            </a:r>
            <a:r>
              <a:rPr lang="fr-FR" sz="2000" dirty="0"/>
              <a:t> performance</a:t>
            </a:r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 flipH="1">
            <a:off x="3071813" y="3571875"/>
            <a:ext cx="642937" cy="1158875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82039" tIns="41020" rIns="82039" bIns="41020"/>
          <a:lstStyle/>
          <a:p>
            <a:endParaRPr lang="en-GB"/>
          </a:p>
        </p:txBody>
      </p:sp>
      <p:sp>
        <p:nvSpPr>
          <p:cNvPr id="57352" name="Line 9"/>
          <p:cNvSpPr>
            <a:spLocks noChangeShapeType="1"/>
          </p:cNvSpPr>
          <p:nvPr/>
        </p:nvSpPr>
        <p:spPr bwMode="auto">
          <a:xfrm>
            <a:off x="6215063" y="3714750"/>
            <a:ext cx="300037" cy="1011238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82039" tIns="41020" rIns="82039" bIns="41020"/>
          <a:lstStyle/>
          <a:p>
            <a:endParaRPr lang="en-GB"/>
          </a:p>
        </p:txBody>
      </p:sp>
      <p:graphicFrame>
        <p:nvGraphicFramePr>
          <p:cNvPr id="11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0820253"/>
              </p:ext>
            </p:extLst>
          </p:nvPr>
        </p:nvGraphicFramePr>
        <p:xfrm>
          <a:off x="207210" y="3429000"/>
          <a:ext cx="8739105" cy="3142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5" name="Worksheet" r:id="rId5" imgW="9239266" imgH="4105150" progId="Excel.Sheet.8">
                  <p:embed/>
                </p:oleObj>
              </mc:Choice>
              <mc:Fallback>
                <p:oleObj name="Worksheet" r:id="rId5" imgW="9239266" imgH="410515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210" y="3429000"/>
                        <a:ext cx="8739105" cy="31429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8263" y="6268928"/>
            <a:ext cx="2133600" cy="4572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B3D0AA4B-9828-9145-ACF7-B89CB74646ED}" type="slidenum">
              <a:rPr lang="en-GB" sz="1400">
                <a:solidFill>
                  <a:schemeClr val="tx1"/>
                </a:solidFill>
              </a:rPr>
              <a:pPr algn="l">
                <a:lnSpc>
                  <a:spcPts val="1400"/>
                </a:lnSpc>
              </a:pPr>
              <a:t>24</a:t>
            </a:fld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1000125"/>
            <a:ext cx="8664575" cy="1139825"/>
          </a:xfrm>
        </p:spPr>
        <p:txBody>
          <a:bodyPr/>
          <a:lstStyle/>
          <a:p>
            <a:pPr indent="0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	Module 1.1.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Outline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63" y="2349500"/>
            <a:ext cx="8229600" cy="3898900"/>
          </a:xfrm>
        </p:spPr>
        <p:txBody>
          <a:bodyPr/>
          <a:lstStyle/>
          <a:p>
            <a:pPr lvl="1">
              <a:buClrTx/>
            </a:pPr>
            <a:r>
              <a:rPr lang="fr-FR" sz="2400" b="0" dirty="0" err="1">
                <a:latin typeface="Verdana" charset="0"/>
              </a:rPr>
              <a:t>What</a:t>
            </a:r>
            <a:r>
              <a:rPr lang="fr-FR" sz="2400" b="0" dirty="0">
                <a:latin typeface="Verdana" charset="0"/>
              </a:rPr>
              <a:t> </a:t>
            </a:r>
            <a:r>
              <a:rPr lang="fr-FR" sz="2400" b="0" dirty="0" err="1">
                <a:latin typeface="Verdana" charset="0"/>
              </a:rPr>
              <a:t>is</a:t>
            </a:r>
            <a:r>
              <a:rPr lang="fr-FR" sz="2400" b="0" dirty="0">
                <a:latin typeface="Verdana" charset="0"/>
              </a:rPr>
              <a:t> PFM ? </a:t>
            </a:r>
          </a:p>
          <a:p>
            <a:pPr lvl="1">
              <a:buClrTx/>
            </a:pPr>
            <a:endParaRPr lang="fr-FR" sz="2400" b="0" dirty="0">
              <a:latin typeface="Verdana" charset="0"/>
            </a:endParaRPr>
          </a:p>
          <a:p>
            <a:pPr lvl="1">
              <a:buClrTx/>
            </a:pPr>
            <a:r>
              <a:rPr lang="fr-FR" sz="2400" b="0" dirty="0">
                <a:latin typeface="Verdana" charset="0"/>
              </a:rPr>
              <a:t>Objectives of PFM</a:t>
            </a:r>
          </a:p>
          <a:p>
            <a:pPr lvl="1">
              <a:buClrTx/>
            </a:pPr>
            <a:endParaRPr lang="fr-FR" sz="2400" b="0" dirty="0">
              <a:latin typeface="Verdana" charset="0"/>
            </a:endParaRPr>
          </a:p>
          <a:p>
            <a:pPr lvl="1">
              <a:buClrTx/>
            </a:pPr>
            <a:r>
              <a:rPr lang="fr-FR" sz="2400" b="0" dirty="0" err="1">
                <a:latin typeface="Verdana" charset="0"/>
              </a:rPr>
              <a:t>Budgetary</a:t>
            </a:r>
            <a:r>
              <a:rPr lang="fr-FR" sz="2400" b="0" dirty="0">
                <a:latin typeface="Verdana" charset="0"/>
              </a:rPr>
              <a:t> </a:t>
            </a:r>
            <a:r>
              <a:rPr lang="fr-FR" sz="2400" b="0" dirty="0" err="1">
                <a:latin typeface="Verdana" charset="0"/>
              </a:rPr>
              <a:t>approaches</a:t>
            </a:r>
            <a:r>
              <a:rPr lang="fr-FR" sz="2400" b="0" dirty="0">
                <a:latin typeface="Verdana" charset="0"/>
              </a:rPr>
              <a:t> and provision of public services</a:t>
            </a:r>
          </a:p>
          <a:p>
            <a:pPr lvl="1">
              <a:buClrTx/>
            </a:pPr>
            <a:endParaRPr lang="fr-FR" sz="2400" b="0" dirty="0">
              <a:latin typeface="Verdana" charset="0"/>
            </a:endParaRPr>
          </a:p>
          <a:p>
            <a:pPr lvl="1">
              <a:buClrTx/>
            </a:pPr>
            <a:r>
              <a:rPr lang="fr-FR" sz="2400" b="0" dirty="0" err="1">
                <a:latin typeface="Verdana" charset="0"/>
              </a:rPr>
              <a:t>Hierarchy</a:t>
            </a:r>
            <a:r>
              <a:rPr lang="fr-FR" sz="2400" b="0" dirty="0">
                <a:latin typeface="Verdana" charset="0"/>
              </a:rPr>
              <a:t> </a:t>
            </a:r>
            <a:r>
              <a:rPr lang="fr-FR" sz="2400" b="0" dirty="0" err="1">
                <a:latin typeface="Verdana" charset="0"/>
              </a:rPr>
              <a:t>amongst</a:t>
            </a:r>
            <a:r>
              <a:rPr lang="fr-FR" sz="2400" b="0" dirty="0">
                <a:latin typeface="Verdana" charset="0"/>
              </a:rPr>
              <a:t> PFM objectives</a:t>
            </a:r>
            <a:endParaRPr lang="fr-FR" dirty="0">
              <a:latin typeface="Verdana" charset="0"/>
            </a:endParaRPr>
          </a:p>
        </p:txBody>
      </p:sp>
      <p:sp>
        <p:nvSpPr>
          <p:cNvPr id="59396" name="AutoShape 4"/>
          <p:cNvSpPr>
            <a:spLocks noChangeArrowheads="1"/>
          </p:cNvSpPr>
          <p:nvPr/>
        </p:nvSpPr>
        <p:spPr bwMode="auto">
          <a:xfrm>
            <a:off x="841375" y="1668463"/>
            <a:ext cx="7359650" cy="1204912"/>
          </a:xfrm>
          <a:prstGeom prst="rightArrow">
            <a:avLst>
              <a:gd name="adj1" fmla="val 50000"/>
              <a:gd name="adj2" fmla="val 152701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  <p:sp>
        <p:nvSpPr>
          <p:cNvPr id="59397" name="AutoShape 5"/>
          <p:cNvSpPr>
            <a:spLocks noChangeArrowheads="1"/>
          </p:cNvSpPr>
          <p:nvPr/>
        </p:nvSpPr>
        <p:spPr bwMode="auto">
          <a:xfrm>
            <a:off x="1684338" y="1668463"/>
            <a:ext cx="7459662" cy="1509712"/>
          </a:xfrm>
          <a:prstGeom prst="rightArrow">
            <a:avLst>
              <a:gd name="adj1" fmla="val 50000"/>
              <a:gd name="adj2" fmla="val 123528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468313" y="4724400"/>
            <a:ext cx="8299450" cy="1728788"/>
          </a:xfrm>
          <a:prstGeom prst="rightArrow">
            <a:avLst>
              <a:gd name="adj1" fmla="val 50000"/>
              <a:gd name="adj2" fmla="val 53453"/>
            </a:avLst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re 2"/>
          <p:cNvSpPr>
            <a:spLocks noGrp="1"/>
          </p:cNvSpPr>
          <p:nvPr>
            <p:ph type="title"/>
          </p:nvPr>
        </p:nvSpPr>
        <p:spPr>
          <a:xfrm>
            <a:off x="179388" y="981075"/>
            <a:ext cx="8785225" cy="936625"/>
          </a:xfrm>
        </p:spPr>
        <p:txBody>
          <a:bodyPr/>
          <a:lstStyle/>
          <a:p>
            <a:pPr marL="0" algn="ctr"/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Hierarchy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amongst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PFM objectives (1)</a:t>
            </a:r>
          </a:p>
        </p:txBody>
      </p:sp>
      <p:sp>
        <p:nvSpPr>
          <p:cNvPr id="61442" name="Espace réservé du contenu 1"/>
          <p:cNvSpPr>
            <a:spLocks noGrp="1"/>
          </p:cNvSpPr>
          <p:nvPr>
            <p:ph idx="1"/>
          </p:nvPr>
        </p:nvSpPr>
        <p:spPr>
          <a:xfrm>
            <a:off x="323528" y="2105025"/>
            <a:ext cx="8964613" cy="4752975"/>
          </a:xfrm>
        </p:spPr>
        <p:txBody>
          <a:bodyPr/>
          <a:lstStyle/>
          <a:p>
            <a:pPr marL="0" indent="0">
              <a:spcBef>
                <a:spcPts val="600"/>
              </a:spcBef>
              <a:buClrTx/>
              <a:buNone/>
            </a:pPr>
            <a:r>
              <a:rPr lang="en-GB" i="0" dirty="0">
                <a:latin typeface="Verdana" charset="0"/>
              </a:rPr>
              <a:t>O</a:t>
            </a:r>
            <a:r>
              <a:rPr lang="en-GB" i="0" dirty="0" smtClean="0">
                <a:latin typeface="Verdana" charset="0"/>
              </a:rPr>
              <a:t>bjectives of PFM are interdependent</a:t>
            </a:r>
            <a:r>
              <a:rPr lang="en-GB" dirty="0" smtClean="0">
                <a:latin typeface="Verdana" charset="0"/>
              </a:rPr>
              <a:t>, but:</a:t>
            </a:r>
            <a:r>
              <a:rPr lang="en-GB" i="0" dirty="0" smtClean="0">
                <a:latin typeface="Verdana" charset="0"/>
              </a:rPr>
              <a:t> </a:t>
            </a:r>
          </a:p>
          <a:p>
            <a:pPr>
              <a:spcBef>
                <a:spcPts val="600"/>
              </a:spcBef>
              <a:buClrTx/>
            </a:pPr>
            <a:r>
              <a:rPr lang="en-GB" i="0" dirty="0" smtClean="0">
                <a:latin typeface="Verdana" charset="0"/>
              </a:rPr>
              <a:t>Maintaining an adequate level of </a:t>
            </a:r>
            <a:r>
              <a:rPr lang="en-GB" i="0" dirty="0" smtClean="0">
                <a:solidFill>
                  <a:srgbClr val="FF0000"/>
                </a:solidFill>
                <a:latin typeface="Verdana" charset="0"/>
              </a:rPr>
              <a:t>fiscal discipline </a:t>
            </a:r>
            <a:r>
              <a:rPr lang="en-GB" i="0" dirty="0" smtClean="0">
                <a:latin typeface="Verdana" charset="0"/>
              </a:rPr>
              <a:t>(probity, consistency) is a necessary condition to safeguarding other objectives</a:t>
            </a:r>
          </a:p>
          <a:p>
            <a:pPr>
              <a:spcBef>
                <a:spcPts val="600"/>
              </a:spcBef>
              <a:buClrTx/>
            </a:pPr>
            <a:r>
              <a:rPr lang="en-GB" sz="2400" b="0" i="0" dirty="0" smtClean="0">
                <a:latin typeface="Verdana" charset="0"/>
              </a:rPr>
              <a:t>Without fiscal discipline, there is no accounting/accountability, public policy choices may not be respected and there is no efficiency </a:t>
            </a:r>
          </a:p>
          <a:p>
            <a:pPr>
              <a:spcBef>
                <a:spcPts val="600"/>
              </a:spcBef>
              <a:buClrTx/>
            </a:pPr>
            <a:r>
              <a:rPr lang="en-GB" i="0" dirty="0" smtClean="0">
                <a:latin typeface="Verdana" charset="0"/>
              </a:rPr>
              <a:t>Without overall budgetary discipline it does not make sense to prioritize, and provision of public services is disorganized (e.g. Generation of arrears)</a:t>
            </a:r>
            <a:endParaRPr lang="en-GB" i="0" dirty="0">
              <a:latin typeface="Verdana" charset="0"/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8263" y="6268928"/>
            <a:ext cx="2133600" cy="4572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r>
              <a:rPr lang="en-GB" sz="1400" dirty="0" smtClean="0">
                <a:solidFill>
                  <a:schemeClr val="tx1"/>
                </a:solidFill>
              </a:rPr>
              <a:t>25</a:t>
            </a:r>
            <a:endParaRPr lang="en-GB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re 2"/>
          <p:cNvSpPr>
            <a:spLocks noGrp="1"/>
          </p:cNvSpPr>
          <p:nvPr>
            <p:ph type="title"/>
          </p:nvPr>
        </p:nvSpPr>
        <p:spPr>
          <a:xfrm>
            <a:off x="395288" y="981075"/>
            <a:ext cx="8569325" cy="936625"/>
          </a:xfrm>
        </p:spPr>
        <p:txBody>
          <a:bodyPr/>
          <a:lstStyle/>
          <a:p>
            <a:pPr marL="0" algn="ctr"/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Hierarchy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amongst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PFM objectives </a:t>
            </a:r>
          </a:p>
        </p:txBody>
      </p:sp>
      <p:sp>
        <p:nvSpPr>
          <p:cNvPr id="62466" name="Espace réservé du contenu 1"/>
          <p:cNvSpPr>
            <a:spLocks noGrp="1"/>
          </p:cNvSpPr>
          <p:nvPr>
            <p:ph idx="1"/>
          </p:nvPr>
        </p:nvSpPr>
        <p:spPr>
          <a:xfrm>
            <a:off x="395288" y="1989138"/>
            <a:ext cx="8497887" cy="3960812"/>
          </a:xfrm>
        </p:spPr>
        <p:txBody>
          <a:bodyPr/>
          <a:lstStyle/>
          <a:p>
            <a:pPr marL="0" indent="0">
              <a:buClrTx/>
              <a:buFontTx/>
              <a:buNone/>
            </a:pPr>
            <a:r>
              <a:rPr lang="en-GB" sz="2800" i="0" dirty="0">
                <a:latin typeface="Verdana" charset="0"/>
              </a:rPr>
              <a:t>T</a:t>
            </a:r>
            <a:r>
              <a:rPr lang="en-GB" sz="2800" i="0" dirty="0" smtClean="0">
                <a:latin typeface="Verdana" charset="0"/>
              </a:rPr>
              <a:t>he following hierarchy can be defined:</a:t>
            </a:r>
          </a:p>
          <a:p>
            <a:pPr>
              <a:buClrTx/>
              <a:buFont typeface="Arial" charset="0"/>
              <a:buChar char="•"/>
            </a:pPr>
            <a:r>
              <a:rPr lang="en-GB" sz="2800" dirty="0" smtClean="0">
                <a:latin typeface="Verdana" charset="0"/>
              </a:rPr>
              <a:t>First: </a:t>
            </a:r>
            <a:r>
              <a:rPr lang="en-GB" sz="2800" i="0" dirty="0" smtClean="0">
                <a:latin typeface="Verdana" charset="0"/>
              </a:rPr>
              <a:t> Budgetary discipline</a:t>
            </a:r>
          </a:p>
          <a:p>
            <a:pPr>
              <a:buClrTx/>
              <a:buFont typeface="Arial" charset="0"/>
              <a:buChar char="•"/>
            </a:pPr>
            <a:r>
              <a:rPr lang="en-GB" sz="2800" dirty="0" smtClean="0">
                <a:latin typeface="Verdana" charset="0"/>
              </a:rPr>
              <a:t>Then:</a:t>
            </a:r>
            <a:r>
              <a:rPr lang="en-GB" sz="2800" i="0" dirty="0" smtClean="0">
                <a:latin typeface="Verdana" charset="0"/>
              </a:rPr>
              <a:t> Aggregate fiscal discipline</a:t>
            </a:r>
          </a:p>
          <a:p>
            <a:pPr>
              <a:buClrTx/>
              <a:buFont typeface="Arial" charset="0"/>
              <a:buChar char="•"/>
            </a:pPr>
            <a:r>
              <a:rPr lang="en-GB" sz="2800" dirty="0" smtClean="0">
                <a:latin typeface="Verdana" charset="0"/>
              </a:rPr>
              <a:t>Then: </a:t>
            </a:r>
            <a:r>
              <a:rPr lang="en-GB" sz="2800" i="0" dirty="0" smtClean="0">
                <a:latin typeface="Verdana" charset="0"/>
              </a:rPr>
              <a:t>other objectives, </a:t>
            </a:r>
          </a:p>
          <a:p>
            <a:pPr lvl="1">
              <a:buClrTx/>
              <a:buFont typeface="Arial" charset="0"/>
              <a:buChar char="•"/>
            </a:pPr>
            <a:r>
              <a:rPr lang="en-GB" sz="2400" b="0" dirty="0" smtClean="0">
                <a:latin typeface="Verdana" charset="0"/>
              </a:rPr>
              <a:t>2. strategic allocation of resources;</a:t>
            </a:r>
          </a:p>
          <a:p>
            <a:pPr lvl="1">
              <a:buClrTx/>
              <a:buFont typeface="Arial" charset="0"/>
              <a:buChar char="•"/>
            </a:pPr>
            <a:r>
              <a:rPr lang="en-GB" sz="2400" b="0" dirty="0" smtClean="0">
                <a:latin typeface="Verdana" charset="0"/>
              </a:rPr>
              <a:t>3. Efficient provision of public services</a:t>
            </a:r>
          </a:p>
          <a:p>
            <a:pPr lvl="1">
              <a:buClrTx/>
              <a:buFont typeface="Arial" charset="0"/>
              <a:buChar char="•"/>
            </a:pPr>
            <a:endParaRPr lang="en-GB" sz="2400" b="0" dirty="0" smtClean="0">
              <a:latin typeface="Verdana" charset="0"/>
            </a:endParaRPr>
          </a:p>
          <a:p>
            <a:pPr marL="457200" lvl="1" indent="0">
              <a:buClrTx/>
              <a:buNone/>
            </a:pPr>
            <a:r>
              <a:rPr lang="en-GB" sz="2400" b="0" dirty="0" smtClean="0">
                <a:latin typeface="Verdana" charset="0"/>
              </a:rPr>
              <a:t>Is there a hierarchy between objectives 2 &amp; 3?</a:t>
            </a:r>
            <a:endParaRPr lang="en-GB" sz="2400" b="0" dirty="0">
              <a:latin typeface="Verdana" charset="0"/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8263" y="6268928"/>
            <a:ext cx="2133600" cy="4572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r>
              <a:rPr lang="en-GB" sz="1400" dirty="0" smtClean="0">
                <a:solidFill>
                  <a:schemeClr val="tx1"/>
                </a:solidFill>
              </a:rPr>
              <a:t>26</a:t>
            </a:r>
            <a:endParaRPr lang="en-GB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re 1"/>
          <p:cNvSpPr>
            <a:spLocks noGrp="1"/>
          </p:cNvSpPr>
          <p:nvPr>
            <p:ph type="title"/>
          </p:nvPr>
        </p:nvSpPr>
        <p:spPr>
          <a:xfrm>
            <a:off x="468313" y="1412875"/>
            <a:ext cx="8229600" cy="936625"/>
          </a:xfrm>
        </p:spPr>
        <p:txBody>
          <a:bodyPr/>
          <a:lstStyle/>
          <a:p>
            <a:pPr marL="0" algn="ctr"/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Hierarchy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amongst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PFM objectives and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budgetary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approach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63490" name="Espace réservé du contenu 2"/>
          <p:cNvSpPr>
            <a:spLocks noGrp="1"/>
          </p:cNvSpPr>
          <p:nvPr>
            <p:ph idx="1"/>
          </p:nvPr>
        </p:nvSpPr>
        <p:spPr>
          <a:xfrm>
            <a:off x="323528" y="2492896"/>
            <a:ext cx="8713092" cy="4104977"/>
          </a:xfrm>
        </p:spPr>
        <p:txBody>
          <a:bodyPr/>
          <a:lstStyle/>
          <a:p>
            <a:pPr marL="0" indent="0">
              <a:buClrTx/>
              <a:buNone/>
            </a:pPr>
            <a:r>
              <a:rPr lang="en-GB" sz="2350" i="0" dirty="0" smtClean="0">
                <a:latin typeface="Verdana" charset="0"/>
              </a:rPr>
              <a:t>The note on ‘Best practices on sequencing of reforms’ links objectives of PFM to budgetary approaches</a:t>
            </a:r>
          </a:p>
          <a:p>
            <a:pPr>
              <a:spcBef>
                <a:spcPts val="600"/>
              </a:spcBef>
              <a:buClrTx/>
              <a:buFont typeface="Arial" charset="0"/>
              <a:buChar char="•"/>
            </a:pPr>
            <a:r>
              <a:rPr lang="en-GB" sz="2350" i="0" dirty="0" smtClean="0">
                <a:latin typeface="Verdana" charset="0"/>
              </a:rPr>
              <a:t>Budget Discipline: traditional budget</a:t>
            </a:r>
          </a:p>
          <a:p>
            <a:pPr>
              <a:spcBef>
                <a:spcPts val="600"/>
              </a:spcBef>
              <a:buClrTx/>
              <a:buFont typeface="Arial" charset="0"/>
              <a:buChar char="•"/>
            </a:pPr>
            <a:r>
              <a:rPr lang="en-GB" sz="2350" i="0" dirty="0" smtClean="0">
                <a:latin typeface="Verdana" charset="0"/>
              </a:rPr>
              <a:t>Aggregate Fiscal Discipline: Traditional budget with an emphasis on macro-economic control</a:t>
            </a:r>
          </a:p>
          <a:p>
            <a:pPr>
              <a:spcBef>
                <a:spcPts val="600"/>
              </a:spcBef>
              <a:buClrTx/>
              <a:buFont typeface="Arial" charset="0"/>
              <a:buChar char="•"/>
            </a:pPr>
            <a:r>
              <a:rPr lang="en-GB" sz="2350" i="0" dirty="0" smtClean="0">
                <a:latin typeface="Verdana" charset="0"/>
              </a:rPr>
              <a:t>Efficiency &amp; Effectiveness: emphasis on results</a:t>
            </a:r>
          </a:p>
          <a:p>
            <a:pPr>
              <a:spcBef>
                <a:spcPts val="600"/>
              </a:spcBef>
              <a:buClrTx/>
              <a:buFont typeface="Arial" charset="0"/>
              <a:buChar char="•"/>
            </a:pPr>
            <a:r>
              <a:rPr lang="en-GB" sz="2350" b="0" i="0" dirty="0" smtClean="0">
                <a:latin typeface="Verdana" charset="0"/>
              </a:rPr>
              <a:t>The Note uses the term efficiency rather than strategic allocation of resources to avoid mixing up political &amp; managerial dimension of resource allocation </a:t>
            </a:r>
          </a:p>
          <a:p>
            <a:pPr marL="1371600" lvl="3" indent="0"/>
            <a:endParaRPr lang="fr-FR" sz="1600" dirty="0"/>
          </a:p>
          <a:p>
            <a:pPr>
              <a:buFontTx/>
              <a:buNone/>
            </a:pPr>
            <a:r>
              <a:rPr lang="fr-FR" i="0" dirty="0">
                <a:latin typeface="Verdana" charset="0"/>
              </a:rPr>
              <a:t> </a:t>
            </a:r>
          </a:p>
          <a:p>
            <a:pPr>
              <a:buFontTx/>
              <a:buNone/>
            </a:pPr>
            <a:endParaRPr lang="fr-FR" i="0" dirty="0">
              <a:latin typeface="Verdana" charset="0"/>
            </a:endParaRPr>
          </a:p>
          <a:p>
            <a:pPr>
              <a:buFontTx/>
              <a:buNone/>
            </a:pPr>
            <a:endParaRPr lang="fr-FR" i="0" dirty="0">
              <a:latin typeface="Verdana" charset="0"/>
            </a:endParaRPr>
          </a:p>
          <a:p>
            <a:pPr>
              <a:buFontTx/>
              <a:buNone/>
            </a:pPr>
            <a:r>
              <a:rPr lang="fr-FR" i="0" dirty="0">
                <a:latin typeface="Verdana" charset="0"/>
              </a:rPr>
              <a:t>  </a:t>
            </a:r>
            <a:r>
              <a:rPr lang="fr-FR" dirty="0">
                <a:latin typeface="Verdana" charset="0"/>
              </a:rPr>
              <a:t> </a:t>
            </a: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8263" y="6268928"/>
            <a:ext cx="2133600" cy="4572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r>
              <a:rPr lang="en-GB" sz="1400" dirty="0" smtClean="0">
                <a:solidFill>
                  <a:schemeClr val="tx1"/>
                </a:solidFill>
              </a:rPr>
              <a:t>27</a:t>
            </a:r>
            <a:endParaRPr lang="en-GB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-1692696" y="6518276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33552E6A-AEBB-094B-ACBE-3610D5372E61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28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4514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908050"/>
            <a:ext cx="8713092" cy="5761038"/>
          </a:xfrm>
        </p:spPr>
        <p:txBody>
          <a:bodyPr/>
          <a:lstStyle/>
          <a:p>
            <a:pPr lvl="2"/>
            <a:endParaRPr lang="en-US" i="1" dirty="0">
              <a:solidFill>
                <a:srgbClr val="FF0000"/>
              </a:solidFill>
              <a:latin typeface="Verdana" charset="0"/>
              <a:ea typeface="MS PGothic" charset="0"/>
              <a:cs typeface="MS PGothic" charset="0"/>
            </a:endParaRPr>
          </a:p>
          <a:p>
            <a:pPr lvl="1"/>
            <a:endParaRPr lang="en-US" dirty="0">
              <a:latin typeface="Verdana" charset="0"/>
              <a:ea typeface="MS PGothic" charset="0"/>
              <a:cs typeface="MS PGothic" charset="0"/>
            </a:endParaRPr>
          </a:p>
          <a:p>
            <a:pPr lvl="1"/>
            <a:endParaRPr lang="en-US" dirty="0">
              <a:latin typeface="Verdana" charset="0"/>
              <a:ea typeface="MS PGothic" charset="0"/>
              <a:cs typeface="MS PGothic" charset="0"/>
            </a:endParaRPr>
          </a:p>
          <a:p>
            <a:endParaRPr lang="en-US" b="1" dirty="0">
              <a:latin typeface="Verdana" charset="0"/>
            </a:endParaRPr>
          </a:p>
          <a:p>
            <a:endParaRPr lang="en-US" b="1" dirty="0">
              <a:latin typeface="Verdana" charset="0"/>
            </a:endParaRPr>
          </a:p>
          <a:p>
            <a:endParaRPr lang="en-US" b="1" dirty="0">
              <a:latin typeface="Verdana" charset="0"/>
            </a:endParaRPr>
          </a:p>
          <a:p>
            <a:endParaRPr lang="en-US" b="1" dirty="0">
              <a:latin typeface="Verdana" charset="0"/>
            </a:endParaRPr>
          </a:p>
          <a:p>
            <a:endParaRPr lang="en-US" b="1" dirty="0">
              <a:latin typeface="Verdana" charset="0"/>
            </a:endParaRPr>
          </a:p>
          <a:p>
            <a:endParaRPr lang="en-US" sz="1800" b="1" dirty="0">
              <a:latin typeface="Verdana" charset="0"/>
            </a:endParaRPr>
          </a:p>
          <a:p>
            <a:endParaRPr lang="en-US" sz="1800" b="1" dirty="0">
              <a:latin typeface="Verdana" charset="0"/>
            </a:endParaRPr>
          </a:p>
          <a:p>
            <a:endParaRPr lang="en-US" sz="1800" b="1" dirty="0">
              <a:latin typeface="Verdana" charset="0"/>
            </a:endParaRPr>
          </a:p>
          <a:p>
            <a:pPr lvl="1">
              <a:buFontTx/>
              <a:buNone/>
            </a:pPr>
            <a:endParaRPr lang="en-US" sz="1400" dirty="0">
              <a:latin typeface="Verdana" charset="0"/>
            </a:endParaRPr>
          </a:p>
          <a:p>
            <a:pPr lvl="1">
              <a:buFontTx/>
              <a:buNone/>
            </a:pPr>
            <a:endParaRPr lang="en-US" sz="1400" dirty="0">
              <a:latin typeface="Verdana" charset="0"/>
            </a:endParaRPr>
          </a:p>
          <a:p>
            <a:pPr lvl="1">
              <a:buFontTx/>
              <a:buNone/>
            </a:pPr>
            <a:endParaRPr lang="en-US" sz="1400" dirty="0">
              <a:latin typeface="Verdana" charset="0"/>
            </a:endParaRPr>
          </a:p>
          <a:p>
            <a:pPr marL="0" lvl="1" algn="ctr">
              <a:buFontTx/>
              <a:buNone/>
            </a:pPr>
            <a:endParaRPr lang="en-US" sz="1400" dirty="0">
              <a:latin typeface="Verdana" charset="0"/>
            </a:endParaRPr>
          </a:p>
          <a:p>
            <a:pPr marL="0" lvl="1" algn="ctr">
              <a:buFontTx/>
              <a:buNone/>
            </a:pPr>
            <a:r>
              <a:rPr lang="en-US" sz="1600" b="0" i="1" dirty="0" smtClean="0">
                <a:latin typeface="Verdana" charset="0"/>
              </a:rPr>
              <a:t>Good </a:t>
            </a:r>
            <a:r>
              <a:rPr lang="en-US" sz="1600" b="0" i="1" dirty="0">
                <a:latin typeface="Verdana" charset="0"/>
              </a:rPr>
              <a:t>Practice Note on Sequencing PFM Reforms, , Jack </a:t>
            </a:r>
            <a:r>
              <a:rPr lang="en-US" sz="1600" b="0" i="1" dirty="0" smtClean="0">
                <a:latin typeface="Verdana" charset="0"/>
              </a:rPr>
              <a:t>Diamond 2012</a:t>
            </a:r>
            <a:endParaRPr lang="en-GB" sz="1600" b="0" i="1" dirty="0">
              <a:latin typeface="Verdana" charset="0"/>
            </a:endParaRPr>
          </a:p>
          <a:p>
            <a:pPr lvl="1"/>
            <a:endParaRPr lang="en-US" dirty="0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64516" name="Titre 2"/>
          <p:cNvSpPr>
            <a:spLocks noGrp="1"/>
          </p:cNvSpPr>
          <p:nvPr>
            <p:ph type="title"/>
          </p:nvPr>
        </p:nvSpPr>
        <p:spPr>
          <a:xfrm>
            <a:off x="60326" y="0"/>
            <a:ext cx="4427538" cy="995363"/>
          </a:xfrm>
        </p:spPr>
        <p:txBody>
          <a:bodyPr/>
          <a:lstStyle/>
          <a:p>
            <a:pPr marL="0" algn="ctr"/>
            <a:r>
              <a:rPr lang="en-US" sz="2800" dirty="0">
                <a:solidFill>
                  <a:srgbClr val="FFC000"/>
                </a:solidFill>
                <a:latin typeface="Verdana" charset="0"/>
              </a:rPr>
              <a:t>Frameworks</a:t>
            </a:r>
            <a:r>
              <a:rPr lang="en-US" sz="3200" dirty="0">
                <a:solidFill>
                  <a:srgbClr val="FFC000"/>
                </a:solidFill>
                <a:latin typeface="Verdana" charset="0"/>
                <a:ea typeface="MS PGothic" charset="0"/>
                <a:cs typeface="MS PGothic" charset="0"/>
              </a:rPr>
              <a:t> </a:t>
            </a:r>
            <a:r>
              <a:rPr lang="en-US" sz="2800" dirty="0">
                <a:solidFill>
                  <a:srgbClr val="FFC000"/>
                </a:solidFill>
                <a:latin typeface="Verdana" charset="0"/>
              </a:rPr>
              <a:t>for</a:t>
            </a:r>
            <a:r>
              <a:rPr lang="en-US" sz="3200" dirty="0">
                <a:solidFill>
                  <a:srgbClr val="FFC000"/>
                </a:solidFill>
                <a:latin typeface="Verdana" charset="0"/>
                <a:ea typeface="MS PGothic" charset="0"/>
                <a:cs typeface="MS PGothic" charset="0"/>
              </a:rPr>
              <a:t> </a:t>
            </a:r>
            <a:r>
              <a:rPr lang="en-US" sz="2800" dirty="0">
                <a:solidFill>
                  <a:srgbClr val="FFC000"/>
                </a:solidFill>
                <a:latin typeface="Verdana" charset="0"/>
              </a:rPr>
              <a:t>looking</a:t>
            </a:r>
            <a:r>
              <a:rPr lang="en-US" sz="3200" dirty="0">
                <a:solidFill>
                  <a:srgbClr val="FFC000"/>
                </a:solidFill>
                <a:latin typeface="Verdana" charset="0"/>
                <a:ea typeface="MS PGothic" charset="0"/>
                <a:cs typeface="MS PGothic" charset="0"/>
              </a:rPr>
              <a:t> </a:t>
            </a:r>
            <a:r>
              <a:rPr lang="en-US" sz="2800" dirty="0">
                <a:solidFill>
                  <a:srgbClr val="FFC000"/>
                </a:solidFill>
                <a:latin typeface="Verdana" charset="0"/>
              </a:rPr>
              <a:t>at</a:t>
            </a:r>
            <a:r>
              <a:rPr lang="en-US" sz="3200" dirty="0">
                <a:solidFill>
                  <a:srgbClr val="FFC000"/>
                </a:solidFill>
                <a:latin typeface="Verdana" charset="0"/>
                <a:ea typeface="MS PGothic" charset="0"/>
                <a:cs typeface="MS PGothic" charset="0"/>
              </a:rPr>
              <a:t> </a:t>
            </a:r>
            <a:r>
              <a:rPr lang="en-US" sz="2800" dirty="0">
                <a:solidFill>
                  <a:srgbClr val="FFC000"/>
                </a:solidFill>
                <a:latin typeface="Verdana" charset="0"/>
              </a:rPr>
              <a:t>PFM</a:t>
            </a:r>
            <a:endParaRPr lang="fr-BE" sz="2800" dirty="0">
              <a:solidFill>
                <a:srgbClr val="FFC000"/>
              </a:solidFill>
              <a:latin typeface="Verdana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338430"/>
              </p:ext>
            </p:extLst>
          </p:nvPr>
        </p:nvGraphicFramePr>
        <p:xfrm>
          <a:off x="-257111" y="995363"/>
          <a:ext cx="8943911" cy="50486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1" name="Slide" r:id="rId4" imgW="4572000" imgH="3429000" progId="PowerPoint.Slide.12">
                  <p:embed/>
                </p:oleObj>
              </mc:Choice>
              <mc:Fallback>
                <p:oleObj name="Slide" r:id="rId4" imgW="4572000" imgH="3429000" progId="PowerPoint.Slide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57111" y="995363"/>
                        <a:ext cx="8943911" cy="50486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720725"/>
          </a:xfrm>
        </p:spPr>
        <p:txBody>
          <a:bodyPr/>
          <a:lstStyle/>
          <a:p>
            <a:pPr marL="0" algn="ctr">
              <a:defRPr/>
            </a:pPr>
            <a:r>
              <a:rPr lang="en-GB" sz="2800" dirty="0">
                <a:solidFill>
                  <a:srgbClr val="C00000"/>
                </a:solidFill>
                <a:latin typeface="Verdana" charset="0"/>
              </a:rPr>
              <a:t>Key messages</a:t>
            </a:r>
          </a:p>
        </p:txBody>
      </p:sp>
      <p:sp>
        <p:nvSpPr>
          <p:cNvPr id="66562" name="Content Placeholder 2"/>
          <p:cNvSpPr>
            <a:spLocks noGrp="1"/>
          </p:cNvSpPr>
          <p:nvPr>
            <p:ph idx="1"/>
          </p:nvPr>
        </p:nvSpPr>
        <p:spPr>
          <a:xfrm>
            <a:off x="179388" y="2060575"/>
            <a:ext cx="8785225" cy="4537075"/>
          </a:xfrm>
        </p:spPr>
        <p:txBody>
          <a:bodyPr/>
          <a:lstStyle/>
          <a:p>
            <a:pPr>
              <a:spcAft>
                <a:spcPts val="600"/>
              </a:spcAft>
              <a:buClrTx/>
              <a:defRPr/>
            </a:pPr>
            <a:r>
              <a:rPr lang="en-GB" sz="2700" b="0" i="0" dirty="0">
                <a:latin typeface="Verdana" charset="0"/>
              </a:rPr>
              <a:t>T</a:t>
            </a:r>
            <a:r>
              <a:rPr lang="en-GB" sz="2700" b="0" i="0" dirty="0" smtClean="0">
                <a:latin typeface="Verdana" charset="0"/>
              </a:rPr>
              <a:t>his module identified the main objectives of PFM: Budgetary discipline, aggregate fiscal discipline, strategic allocation of resources, efficient provision of public services. </a:t>
            </a:r>
          </a:p>
          <a:p>
            <a:pPr>
              <a:spcAft>
                <a:spcPts val="600"/>
              </a:spcAft>
              <a:buClrTx/>
              <a:defRPr/>
            </a:pPr>
            <a:r>
              <a:rPr lang="en-GB" sz="2700" b="0" i="0" dirty="0" smtClean="0">
                <a:latin typeface="Verdana" charset="0"/>
              </a:rPr>
              <a:t>Improving the performance of </a:t>
            </a:r>
            <a:r>
              <a:rPr lang="en-GB" sz="2700" b="0" i="0" dirty="0">
                <a:latin typeface="Verdana" charset="0"/>
              </a:rPr>
              <a:t>a </a:t>
            </a:r>
            <a:r>
              <a:rPr lang="en-GB" sz="2700" b="0" i="0" dirty="0" smtClean="0">
                <a:latin typeface="Verdana" charset="0"/>
              </a:rPr>
              <a:t>budgetary system aims at enabling a greater fulfilment of its objectives</a:t>
            </a:r>
            <a:endParaRPr lang="en-GB" sz="2700" b="0" i="0" dirty="0">
              <a:latin typeface="Verdana" charset="0"/>
            </a:endParaRPr>
          </a:p>
          <a:p>
            <a:pPr>
              <a:spcAft>
                <a:spcPts val="600"/>
              </a:spcAft>
              <a:buClrTx/>
              <a:buFontTx/>
              <a:buNone/>
              <a:defRPr/>
            </a:pPr>
            <a:r>
              <a:rPr lang="en-GB" sz="2700" b="0" i="0" dirty="0">
                <a:latin typeface="Verdana" charset="0"/>
              </a:rPr>
              <a:t>• </a:t>
            </a:r>
            <a:r>
              <a:rPr lang="en-GB" sz="2700" i="0" dirty="0">
                <a:latin typeface="Verdana" charset="0"/>
              </a:rPr>
              <a:t>S</a:t>
            </a:r>
            <a:r>
              <a:rPr lang="en-GB" sz="2700" b="0" i="0" dirty="0" smtClean="0">
                <a:latin typeface="Verdana" charset="0"/>
              </a:rPr>
              <a:t>atisfactory </a:t>
            </a:r>
            <a:r>
              <a:rPr lang="en-GB" sz="2700" b="0" i="0" dirty="0">
                <a:latin typeface="Verdana" charset="0"/>
              </a:rPr>
              <a:t>fiscal discipline is a </a:t>
            </a:r>
            <a:r>
              <a:rPr lang="en-GB" sz="2700" b="0" i="0" dirty="0">
                <a:solidFill>
                  <a:srgbClr val="FF0000"/>
                </a:solidFill>
                <a:latin typeface="Verdana" charset="0"/>
              </a:rPr>
              <a:t>necessary condition </a:t>
            </a:r>
            <a:r>
              <a:rPr lang="en-GB" sz="2700" b="0" i="0" dirty="0">
                <a:latin typeface="Verdana" charset="0"/>
              </a:rPr>
              <a:t>for </a:t>
            </a:r>
            <a:r>
              <a:rPr lang="en-GB" sz="2700" b="0" i="0" dirty="0" smtClean="0">
                <a:latin typeface="Verdana" charset="0"/>
              </a:rPr>
              <a:t>achieving its other objectives</a:t>
            </a:r>
            <a:endParaRPr lang="en-GB" sz="2700" b="0" i="0" dirty="0">
              <a:latin typeface="Verdana" charset="0"/>
            </a:endParaRPr>
          </a:p>
          <a:p>
            <a:pPr marL="457200" lvl="1" indent="0">
              <a:spcAft>
                <a:spcPts val="600"/>
              </a:spcAft>
              <a:buClrTx/>
              <a:buFontTx/>
              <a:buNone/>
              <a:defRPr/>
            </a:pPr>
            <a:endParaRPr lang="en-GB" sz="2200" b="0" dirty="0">
              <a:latin typeface="Verdana" charset="0"/>
            </a:endParaRPr>
          </a:p>
        </p:txBody>
      </p:sp>
      <p:sp>
        <p:nvSpPr>
          <p:cNvPr id="66563" name="Rectangle 4"/>
          <p:cNvSpPr>
            <a:spLocks noChangeArrowheads="1"/>
          </p:cNvSpPr>
          <p:nvPr/>
        </p:nvSpPr>
        <p:spPr bwMode="auto">
          <a:xfrm>
            <a:off x="6227763" y="5661025"/>
            <a:ext cx="1857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656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-1548680" y="6525344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3628897-08C9-DD41-8877-A3B163927676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29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Espace réservé du contenu 1"/>
          <p:cNvSpPr>
            <a:spLocks noGrp="1"/>
          </p:cNvSpPr>
          <p:nvPr>
            <p:ph idx="1"/>
          </p:nvPr>
        </p:nvSpPr>
        <p:spPr>
          <a:xfrm>
            <a:off x="500063" y="2500313"/>
            <a:ext cx="8229600" cy="4062412"/>
          </a:xfrm>
        </p:spPr>
        <p:txBody>
          <a:bodyPr/>
          <a:lstStyle/>
          <a:p>
            <a:pPr>
              <a:buClrTx/>
            </a:pPr>
            <a:r>
              <a:rPr lang="en-GB" sz="2800" b="0" i="0" dirty="0" smtClean="0">
                <a:solidFill>
                  <a:srgbClr val="C00000"/>
                </a:solidFill>
                <a:latin typeface="Verdana" charset="0"/>
              </a:rPr>
              <a:t>Day 1: Approaches to PFM reform</a:t>
            </a:r>
          </a:p>
          <a:p>
            <a:pPr>
              <a:buClrTx/>
            </a:pPr>
            <a:endParaRPr lang="en-GB" sz="2800" b="0" i="0" dirty="0" smtClean="0">
              <a:latin typeface="Verdana" charset="0"/>
            </a:endParaRPr>
          </a:p>
          <a:p>
            <a:pPr>
              <a:buClrTx/>
            </a:pPr>
            <a:r>
              <a:rPr lang="en-GB" sz="2800" b="0" i="0" dirty="0" smtClean="0">
                <a:latin typeface="Verdana" charset="0"/>
              </a:rPr>
              <a:t>Day 2 : PFM sub-systems and prioritization amongst them </a:t>
            </a:r>
          </a:p>
          <a:p>
            <a:pPr>
              <a:buClrTx/>
            </a:pPr>
            <a:endParaRPr lang="en-GB" sz="2800" b="0" i="0" dirty="0" smtClean="0">
              <a:latin typeface="Verdana" charset="0"/>
            </a:endParaRPr>
          </a:p>
          <a:p>
            <a:pPr>
              <a:buClrTx/>
            </a:pPr>
            <a:r>
              <a:rPr lang="en-GB" sz="2800" b="0" i="0" dirty="0" smtClean="0">
                <a:latin typeface="Verdana" charset="0"/>
              </a:rPr>
              <a:t>Day 3: Change management – Reform sequencing issues – Case study</a:t>
            </a:r>
          </a:p>
          <a:p>
            <a:pPr lvl="1">
              <a:buFont typeface="Wingdings" charset="0"/>
              <a:buNone/>
            </a:pPr>
            <a:endParaRPr lang="fr-FR" sz="2400" b="0" dirty="0">
              <a:latin typeface="Verdana" charset="0"/>
            </a:endParaRPr>
          </a:p>
          <a:p>
            <a:pPr lvl="1">
              <a:buFontTx/>
              <a:buNone/>
            </a:pPr>
            <a:endParaRPr lang="fr-FR" sz="2400" b="0" dirty="0">
              <a:latin typeface="Verdana" charset="0"/>
            </a:endParaRPr>
          </a:p>
          <a:p>
            <a:endParaRPr lang="fr-BE" sz="2800" dirty="0">
              <a:latin typeface="Verdana" charset="0"/>
            </a:endParaRPr>
          </a:p>
        </p:txBody>
      </p:sp>
      <p:sp>
        <p:nvSpPr>
          <p:cNvPr id="20482" name="Titre 2"/>
          <p:cNvSpPr>
            <a:spLocks noGrp="1"/>
          </p:cNvSpPr>
          <p:nvPr>
            <p:ph type="title"/>
          </p:nvPr>
        </p:nvSpPr>
        <p:spPr>
          <a:xfrm>
            <a:off x="0" y="1214438"/>
            <a:ext cx="9144000" cy="1143000"/>
          </a:xfrm>
        </p:spPr>
        <p:txBody>
          <a:bodyPr/>
          <a:lstStyle/>
          <a:p>
            <a:pPr indent="0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Course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outline</a:t>
            </a:r>
            <a:endParaRPr lang="fr-BE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1126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65ABE832-7F9E-B24E-AFE9-A271B8D7A28E}" type="slidenum">
              <a:rPr lang="en-GB" sz="1400">
                <a:solidFill>
                  <a:schemeClr val="tx1"/>
                </a:solidFill>
                <a:latin typeface="Arial" charset="0"/>
                <a:cs typeface="+mn-cs"/>
              </a:rPr>
              <a:pPr algn="l" eaLnBrk="1" hangingPunct="1">
                <a:defRPr/>
              </a:pPr>
              <a:t>3</a:t>
            </a:fld>
            <a:endParaRPr lang="en-GB" sz="1400">
              <a:solidFill>
                <a:schemeClr val="tx1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Espace réservé du contenu 1"/>
          <p:cNvSpPr>
            <a:spLocks noGrp="1"/>
          </p:cNvSpPr>
          <p:nvPr>
            <p:ph idx="1"/>
          </p:nvPr>
        </p:nvSpPr>
        <p:spPr>
          <a:xfrm>
            <a:off x="500063" y="2357438"/>
            <a:ext cx="8229600" cy="3705225"/>
          </a:xfrm>
        </p:spPr>
        <p:txBody>
          <a:bodyPr/>
          <a:lstStyle/>
          <a:p>
            <a:pPr marL="382950" lvl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400" b="0" dirty="0" smtClean="0">
                <a:solidFill>
                  <a:srgbClr val="C00000"/>
                </a:solidFill>
                <a:latin typeface="Verdana" charset="0"/>
              </a:rPr>
              <a:t>Module 1.1. PFM objectives and budgetary approaches</a:t>
            </a:r>
          </a:p>
          <a:p>
            <a:pPr marL="382950" lvl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400" b="0" dirty="0" smtClean="0">
                <a:latin typeface="Verdana" charset="0"/>
              </a:rPr>
              <a:t>Module 1.2. Why reform PFM systems? Why sequencing?</a:t>
            </a:r>
          </a:p>
          <a:p>
            <a:pPr marL="382950" lvl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400" b="0" dirty="0" smtClean="0">
                <a:latin typeface="Verdana" charset="0"/>
              </a:rPr>
              <a:t>Module 1.3. The starting point: assessing PFM systems</a:t>
            </a:r>
          </a:p>
          <a:p>
            <a:pPr marL="382950" lvl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400" b="0" dirty="0" smtClean="0">
                <a:latin typeface="Verdana" charset="0"/>
              </a:rPr>
              <a:t>Module 1.4. Conditions for successful reform</a:t>
            </a:r>
            <a:endParaRPr lang="en-GB" dirty="0">
              <a:latin typeface="Verdana" charset="0"/>
            </a:endParaRPr>
          </a:p>
        </p:txBody>
      </p:sp>
      <p:sp>
        <p:nvSpPr>
          <p:cNvPr id="22530" name="Titre 2"/>
          <p:cNvSpPr>
            <a:spLocks noGrp="1"/>
          </p:cNvSpPr>
          <p:nvPr>
            <p:ph type="title"/>
          </p:nvPr>
        </p:nvSpPr>
        <p:spPr>
          <a:xfrm>
            <a:off x="0" y="1143000"/>
            <a:ext cx="9144000" cy="1143000"/>
          </a:xfrm>
        </p:spPr>
        <p:txBody>
          <a:bodyPr/>
          <a:lstStyle/>
          <a:p>
            <a:pPr marL="342900" indent="-342900" algn="ctr" eaLnBrk="1" hangingPunct="1"/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Day 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1: </a:t>
            </a:r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Approaches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to PFM </a:t>
            </a:r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Reform</a:t>
            </a:r>
            <a:endParaRPr lang="fr-BE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9CC5C342-D0A1-FA43-89AF-83F844EB4D30}" type="slidenum">
              <a:rPr lang="en-GB" sz="1400">
                <a:solidFill>
                  <a:schemeClr val="tx1"/>
                </a:solidFill>
                <a:latin typeface="Arial" charset="0"/>
                <a:cs typeface="+mn-cs"/>
              </a:rPr>
              <a:pPr algn="l" eaLnBrk="1" hangingPunct="1">
                <a:defRPr/>
              </a:pPr>
              <a:t>4</a:t>
            </a:fld>
            <a:endParaRPr lang="en-GB" sz="1400">
              <a:solidFill>
                <a:schemeClr val="tx1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857375" y="1412777"/>
            <a:ext cx="5040313" cy="1878112"/>
          </a:xfrm>
        </p:spPr>
        <p:txBody>
          <a:bodyPr/>
          <a:lstStyle/>
          <a:p>
            <a:pPr indent="0" algn="ctr" eaLnBrk="1" hangingPunct="1"/>
            <a:r>
              <a:rPr lang="en-US" sz="4000" dirty="0" smtClean="0">
                <a:latin typeface="Verdana" charset="0"/>
              </a:rPr>
              <a:t>Approaches to PFM reform</a:t>
            </a:r>
            <a:br>
              <a:rPr lang="en-US" sz="4000" dirty="0" smtClean="0">
                <a:latin typeface="Verdana" charset="0"/>
              </a:rPr>
            </a:br>
            <a:r>
              <a:rPr lang="en-US" sz="4000" dirty="0">
                <a:latin typeface="Verdana" charset="0"/>
              </a:rPr>
              <a:t/>
            </a:r>
            <a:br>
              <a:rPr lang="en-US" sz="4000" dirty="0">
                <a:latin typeface="Verdana" charset="0"/>
              </a:rPr>
            </a:br>
            <a:r>
              <a:rPr lang="en-US" sz="4000" dirty="0" smtClean="0">
                <a:latin typeface="Verdana" charset="0"/>
              </a:rPr>
              <a:t>Module </a:t>
            </a:r>
            <a:r>
              <a:rPr lang="en-US" sz="4000" dirty="0">
                <a:latin typeface="Verdana" charset="0"/>
              </a:rPr>
              <a:t>1.1</a:t>
            </a:r>
            <a:endParaRPr lang="en-GB" sz="4000" dirty="0">
              <a:latin typeface="Verdana" charset="0"/>
            </a:endParaRPr>
          </a:p>
        </p:txBody>
      </p:sp>
      <p:sp>
        <p:nvSpPr>
          <p:cNvPr id="245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95288" y="4221088"/>
            <a:ext cx="7929562" cy="1224037"/>
          </a:xfrm>
        </p:spPr>
        <p:txBody>
          <a:bodyPr/>
          <a:lstStyle/>
          <a:p>
            <a:pPr algn="ctr" eaLnBrk="1" hangingPunct="1"/>
            <a:r>
              <a:rPr lang="en-US" sz="3200" dirty="0">
                <a:latin typeface="Verdana" charset="0"/>
              </a:rPr>
              <a:t>PFM objectives and budgetary approaches</a:t>
            </a:r>
            <a:endParaRPr lang="en-GB" sz="3200" dirty="0">
              <a:latin typeface="Verdana" charset="0"/>
            </a:endParaRPr>
          </a:p>
        </p:txBody>
      </p:sp>
      <p:sp>
        <p:nvSpPr>
          <p:cNvPr id="24579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-1404664" y="6348996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94D9C83-9BAD-1A40-947E-FF79BA9D52D8}" type="slidenum">
              <a:rPr lang="en-GB" sz="1400">
                <a:solidFill>
                  <a:schemeClr val="bg1"/>
                </a:solidFill>
              </a:rPr>
              <a:pPr eaLnBrk="1" hangingPunct="1"/>
              <a:t>5</a:t>
            </a:fld>
            <a:endParaRPr lang="en-GB" sz="1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re 2"/>
          <p:cNvSpPr>
            <a:spLocks noGrp="1"/>
          </p:cNvSpPr>
          <p:nvPr>
            <p:ph type="title"/>
          </p:nvPr>
        </p:nvSpPr>
        <p:spPr>
          <a:xfrm>
            <a:off x="285750" y="1214438"/>
            <a:ext cx="8678863" cy="981075"/>
          </a:xfrm>
        </p:spPr>
        <p:txBody>
          <a:bodyPr/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2800" dirty="0">
                <a:solidFill>
                  <a:srgbClr val="C00000"/>
                </a:solidFill>
                <a:latin typeface="Verdana" charset="0"/>
              </a:rPr>
              <a:t>Module </a:t>
            </a:r>
            <a:r>
              <a:rPr lang="en-US" sz="2800" dirty="0" smtClean="0">
                <a:solidFill>
                  <a:srgbClr val="C00000"/>
                </a:solidFill>
                <a:latin typeface="Verdana" charset="0"/>
              </a:rPr>
              <a:t>1.1: Objectives</a:t>
            </a:r>
            <a:endParaRPr lang="en-US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214313" y="2357438"/>
            <a:ext cx="8715375" cy="2800350"/>
          </a:xfrm>
        </p:spPr>
        <p:txBody>
          <a:bodyPr/>
          <a:lstStyle/>
          <a:p>
            <a:pPr lvl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US" sz="2400" b="0" dirty="0">
                <a:latin typeface="Verdana" charset="0"/>
              </a:rPr>
              <a:t>Fiscal reforms aim at enhancing systems of PFM according to their objectives. </a:t>
            </a:r>
            <a:endParaRPr lang="en-US" b="0" dirty="0">
              <a:latin typeface="Verdana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US" sz="2400" b="0" dirty="0">
                <a:latin typeface="Verdana" charset="0"/>
              </a:rPr>
              <a:t>In this module, after a brief reminder of the definition of PFM</a:t>
            </a:r>
            <a:r>
              <a:rPr lang="en-US" sz="2400" b="0" dirty="0" smtClean="0">
                <a:latin typeface="Verdana" charset="0"/>
              </a:rPr>
              <a:t>, </a:t>
            </a:r>
            <a:r>
              <a:rPr lang="en-US" sz="2400" b="0" dirty="0">
                <a:latin typeface="Verdana" charset="0"/>
              </a:rPr>
              <a:t>will look at the objectives of PFM and the  broad guidelines to budgetary approaches</a:t>
            </a:r>
          </a:p>
          <a:p>
            <a:pPr marL="1471613" lvl="2"/>
            <a:endParaRPr lang="en-US" dirty="0">
              <a:latin typeface="Verdana" charset="0"/>
            </a:endParaRPr>
          </a:p>
          <a:p>
            <a:pPr lvl="1"/>
            <a:endParaRPr lang="en-US" dirty="0">
              <a:latin typeface="Verdana" charset="0"/>
            </a:endParaRPr>
          </a:p>
          <a:p>
            <a:pPr lvl="1"/>
            <a:endParaRPr lang="en-US" dirty="0">
              <a:latin typeface="Verdana" charset="0"/>
            </a:endParaRPr>
          </a:p>
          <a:p>
            <a:pPr lvl="1"/>
            <a:endParaRPr lang="en-US" dirty="0">
              <a:latin typeface="Verdana" charset="0"/>
            </a:endParaRPr>
          </a:p>
        </p:txBody>
      </p:sp>
      <p:sp>
        <p:nvSpPr>
          <p:cNvPr id="2662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-1476672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3019BD9F-05F7-C445-A1F0-419FB898BAD7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6</a:t>
            </a:fld>
            <a:endParaRPr lang="en-GB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14313" y="6248400"/>
            <a:ext cx="2133600" cy="4572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9A14B3D7-3CED-2346-A051-27D3DB7E2F4A}" type="slidenum">
              <a:rPr lang="en-GB" sz="1400">
                <a:solidFill>
                  <a:schemeClr val="tx1"/>
                </a:solidFill>
              </a:rPr>
              <a:pPr algn="l">
                <a:lnSpc>
                  <a:spcPts val="1400"/>
                </a:lnSpc>
              </a:pPr>
              <a:t>7</a:t>
            </a:fld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1000125"/>
            <a:ext cx="8664575" cy="1139825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	Module 1.1.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Outline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63" y="2349500"/>
            <a:ext cx="8229600" cy="3898900"/>
          </a:xfrm>
        </p:spPr>
        <p:txBody>
          <a:bodyPr/>
          <a:lstStyle/>
          <a:p>
            <a:pPr lvl="1">
              <a:buClrTx/>
            </a:pPr>
            <a:r>
              <a:rPr lang="fr-FR" sz="2400" b="0" dirty="0" err="1">
                <a:latin typeface="Verdana" charset="0"/>
              </a:rPr>
              <a:t>What</a:t>
            </a:r>
            <a:r>
              <a:rPr lang="fr-FR" sz="2400" b="0" dirty="0">
                <a:latin typeface="Verdana" charset="0"/>
              </a:rPr>
              <a:t> </a:t>
            </a:r>
            <a:r>
              <a:rPr lang="fr-FR" sz="2400" b="0" dirty="0" err="1">
                <a:latin typeface="Verdana" charset="0"/>
              </a:rPr>
              <a:t>is</a:t>
            </a:r>
            <a:r>
              <a:rPr lang="fr-FR" sz="2400" b="0" dirty="0">
                <a:latin typeface="Verdana" charset="0"/>
              </a:rPr>
              <a:t> PFM ? </a:t>
            </a:r>
          </a:p>
          <a:p>
            <a:pPr lvl="1">
              <a:buClrTx/>
            </a:pPr>
            <a:endParaRPr lang="fr-FR" sz="2400" b="0" dirty="0">
              <a:latin typeface="Verdana" charset="0"/>
            </a:endParaRPr>
          </a:p>
          <a:p>
            <a:pPr lvl="1">
              <a:buClrTx/>
            </a:pPr>
            <a:r>
              <a:rPr lang="fr-FR" sz="2400" b="0" dirty="0">
                <a:latin typeface="Verdana" charset="0"/>
              </a:rPr>
              <a:t>Objectives of PFM</a:t>
            </a:r>
          </a:p>
          <a:p>
            <a:pPr lvl="1">
              <a:buClrTx/>
            </a:pPr>
            <a:endParaRPr lang="fr-FR" sz="2400" b="0" dirty="0">
              <a:latin typeface="Verdana" charset="0"/>
            </a:endParaRPr>
          </a:p>
          <a:p>
            <a:pPr lvl="1">
              <a:buClrTx/>
            </a:pPr>
            <a:r>
              <a:rPr lang="fr-FR" sz="2400" b="0" dirty="0" err="1">
                <a:latin typeface="Verdana" charset="0"/>
              </a:rPr>
              <a:t>Budgetary</a:t>
            </a:r>
            <a:r>
              <a:rPr lang="fr-FR" sz="2400" b="0" dirty="0">
                <a:latin typeface="Verdana" charset="0"/>
              </a:rPr>
              <a:t> </a:t>
            </a:r>
            <a:r>
              <a:rPr lang="fr-FR" sz="2400" b="0" dirty="0" err="1">
                <a:latin typeface="Verdana" charset="0"/>
              </a:rPr>
              <a:t>approaches</a:t>
            </a:r>
            <a:r>
              <a:rPr lang="fr-FR" sz="2400" b="0" dirty="0">
                <a:latin typeface="Verdana" charset="0"/>
              </a:rPr>
              <a:t> and provision of public services</a:t>
            </a:r>
          </a:p>
          <a:p>
            <a:pPr lvl="1">
              <a:buClrTx/>
            </a:pPr>
            <a:endParaRPr lang="fr-FR" sz="2400" b="0" dirty="0">
              <a:latin typeface="Verdana" charset="0"/>
            </a:endParaRPr>
          </a:p>
          <a:p>
            <a:pPr lvl="1">
              <a:buClrTx/>
            </a:pPr>
            <a:r>
              <a:rPr lang="fr-FR" sz="2400" b="0" dirty="0" err="1">
                <a:latin typeface="Verdana" charset="0"/>
              </a:rPr>
              <a:t>Hierarchy</a:t>
            </a:r>
            <a:r>
              <a:rPr lang="fr-FR" sz="2400" b="0" dirty="0">
                <a:latin typeface="Verdana" charset="0"/>
              </a:rPr>
              <a:t> </a:t>
            </a:r>
            <a:r>
              <a:rPr lang="fr-FR" sz="2400" b="0" dirty="0" err="1">
                <a:latin typeface="Verdana" charset="0"/>
              </a:rPr>
              <a:t>amongst</a:t>
            </a:r>
            <a:r>
              <a:rPr lang="fr-FR" sz="2400" b="0" dirty="0">
                <a:latin typeface="Verdana" charset="0"/>
              </a:rPr>
              <a:t> PFM objectives</a:t>
            </a:r>
            <a:endParaRPr lang="fr-FR" dirty="0">
              <a:latin typeface="Verdana" charset="0"/>
            </a:endParaRP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841375" y="1668463"/>
            <a:ext cx="7359650" cy="1204912"/>
          </a:xfrm>
          <a:prstGeom prst="rightArrow">
            <a:avLst>
              <a:gd name="adj1" fmla="val 50000"/>
              <a:gd name="adj2" fmla="val 152701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1684338" y="1668463"/>
            <a:ext cx="7459662" cy="1509712"/>
          </a:xfrm>
          <a:prstGeom prst="rightArrow">
            <a:avLst>
              <a:gd name="adj1" fmla="val 50000"/>
              <a:gd name="adj2" fmla="val 123528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223838" y="1989138"/>
            <a:ext cx="8299450" cy="1368425"/>
          </a:xfrm>
          <a:prstGeom prst="rightArrow">
            <a:avLst>
              <a:gd name="adj1" fmla="val 50000"/>
              <a:gd name="adj2" fmla="val 53462"/>
            </a:avLst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Espace réservé du contenu 1"/>
          <p:cNvSpPr>
            <a:spLocks noGrp="1"/>
          </p:cNvSpPr>
          <p:nvPr>
            <p:ph idx="1"/>
          </p:nvPr>
        </p:nvSpPr>
        <p:spPr>
          <a:xfrm>
            <a:off x="285750" y="2276475"/>
            <a:ext cx="8443913" cy="4152900"/>
          </a:xfrm>
        </p:spPr>
        <p:txBody>
          <a:bodyPr/>
          <a:lstStyle/>
          <a:p>
            <a:pPr marL="457200" lvl="1" indent="0" eaLnBrk="1" hangingPunct="1">
              <a:buFontTx/>
              <a:buNone/>
            </a:pPr>
            <a:r>
              <a:rPr lang="en-GB" sz="2400" dirty="0">
                <a:solidFill>
                  <a:srgbClr val="FF0000"/>
                </a:solidFill>
                <a:latin typeface="Verdana" charset="0"/>
              </a:rPr>
              <a:t>OECD DAC 2009 Definition of PFM: </a:t>
            </a:r>
          </a:p>
          <a:p>
            <a:pPr marL="457200" lvl="1" indent="0" eaLnBrk="1" hangingPunct="1">
              <a:buFontTx/>
              <a:buNone/>
            </a:pPr>
            <a:endParaRPr lang="en-GB" dirty="0">
              <a:latin typeface="Verdana" charset="0"/>
            </a:endParaRPr>
          </a:p>
          <a:p>
            <a:pPr marL="457200" lvl="1" indent="0" eaLnBrk="1" hangingPunct="1">
              <a:buFontTx/>
              <a:buNone/>
            </a:pPr>
            <a:r>
              <a:rPr lang="ja-JP" altLang="en-GB" sz="2400" b="0" dirty="0" smtClean="0">
                <a:latin typeface="Verdana" charset="0"/>
              </a:rPr>
              <a:t>“</a:t>
            </a:r>
            <a:r>
              <a:rPr lang="en-GB" altLang="ja-JP" sz="2400" b="0" dirty="0" smtClean="0">
                <a:latin typeface="Verdana" charset="0"/>
              </a:rPr>
              <a:t>PFM </a:t>
            </a:r>
            <a:r>
              <a:rPr lang="en-US" altLang="ja-JP" sz="2400" b="0" dirty="0">
                <a:latin typeface="Verdana" charset="0"/>
              </a:rPr>
              <a:t>includes all components of a national budget process… including strategic planning, medium-term expenditure framework, annual budgeting, as well as revenue management, procurement, controlling, accounting, reporting, monitoring and assessing, audit and external supervision.</a:t>
            </a:r>
            <a:r>
              <a:rPr lang="en-US" sz="2400" b="0" i="1" dirty="0">
                <a:latin typeface="Verdana" charset="0"/>
              </a:rPr>
              <a:t>“</a:t>
            </a:r>
            <a:endParaRPr lang="en-US" altLang="ja-JP" sz="2400" b="0" i="1" dirty="0">
              <a:latin typeface="Verdana" charset="0"/>
            </a:endParaRPr>
          </a:p>
          <a:p>
            <a:pPr marL="457200" lvl="1" indent="0" eaLnBrk="1" hangingPunct="1">
              <a:buFontTx/>
              <a:buNone/>
            </a:pPr>
            <a:endParaRPr lang="en-GB" dirty="0">
              <a:latin typeface="Verdana" charset="0"/>
            </a:endParaRPr>
          </a:p>
          <a:p>
            <a:pPr marL="457200" lvl="1" indent="0" eaLnBrk="1" hangingPunct="1"/>
            <a:endParaRPr lang="fr-FR" dirty="0">
              <a:latin typeface="Verdana" charset="0"/>
            </a:endParaRPr>
          </a:p>
          <a:p>
            <a:pPr eaLnBrk="1" hangingPunct="1"/>
            <a:endParaRPr lang="fr-FR" dirty="0">
              <a:latin typeface="Verdana" charset="0"/>
            </a:endParaRPr>
          </a:p>
        </p:txBody>
      </p:sp>
      <p:sp>
        <p:nvSpPr>
          <p:cNvPr id="26627" name="Titre 2"/>
          <p:cNvSpPr>
            <a:spLocks noGrp="1"/>
          </p:cNvSpPr>
          <p:nvPr>
            <p:ph type="title"/>
          </p:nvPr>
        </p:nvSpPr>
        <p:spPr>
          <a:xfrm>
            <a:off x="0" y="-14288"/>
            <a:ext cx="9144000" cy="1143001"/>
          </a:xfrm>
        </p:spPr>
        <p:txBody>
          <a:bodyPr/>
          <a:lstStyle/>
          <a:p>
            <a:pPr indent="0" eaLnBrk="1" hangingPunct="1">
              <a:defRPr/>
            </a:pPr>
            <a:r>
              <a:rPr lang="fr-FR" sz="2800" dirty="0" smtClean="0">
                <a:solidFill>
                  <a:schemeClr val="accent3"/>
                </a:solidFill>
                <a:ea typeface="+mj-ea"/>
                <a:cs typeface="+mj-cs"/>
              </a:rPr>
              <a:t> </a:t>
            </a:r>
          </a:p>
        </p:txBody>
      </p:sp>
      <p:sp>
        <p:nvSpPr>
          <p:cNvPr id="3072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-1404664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2E92A80-1BCA-294B-8635-7CB863D703BC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8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0724" name="Titre 2"/>
          <p:cNvSpPr txBox="1">
            <a:spLocks/>
          </p:cNvSpPr>
          <p:nvPr/>
        </p:nvSpPr>
        <p:spPr bwMode="auto">
          <a:xfrm>
            <a:off x="0" y="1125538"/>
            <a:ext cx="9144000" cy="935037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877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marL="0" algn="ctr" eaLnBrk="1" hangingPunct="1"/>
            <a:r>
              <a:rPr lang="fr-FR" sz="2800" b="1" dirty="0">
                <a:solidFill>
                  <a:srgbClr val="C00000"/>
                </a:solidFill>
              </a:rPr>
              <a:t>Public Finance Management (PFM)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u contenu 1"/>
          <p:cNvSpPr>
            <a:spLocks noGrp="1"/>
          </p:cNvSpPr>
          <p:nvPr>
            <p:ph idx="1"/>
          </p:nvPr>
        </p:nvSpPr>
        <p:spPr>
          <a:xfrm>
            <a:off x="285750" y="2133600"/>
            <a:ext cx="8572500" cy="4581525"/>
          </a:xfrm>
        </p:spPr>
        <p:txBody>
          <a:bodyPr/>
          <a:lstStyle/>
          <a:p>
            <a:pPr eaLnBrk="1" hangingPunct="1">
              <a:buClrTx/>
            </a:pPr>
            <a:r>
              <a:rPr lang="en-GB" i="0" dirty="0" smtClean="0">
                <a:latin typeface="Verdana" charset="0"/>
              </a:rPr>
              <a:t>Public administrations include:</a:t>
            </a:r>
          </a:p>
          <a:p>
            <a:pPr lvl="1" eaLnBrk="1" hangingPunct="1">
              <a:buClrTx/>
            </a:pPr>
            <a:r>
              <a:rPr lang="en-GB" sz="2400" b="0" dirty="0" smtClean="0">
                <a:latin typeface="Verdana" charset="0"/>
              </a:rPr>
              <a:t>Central government</a:t>
            </a:r>
          </a:p>
          <a:p>
            <a:pPr lvl="1" eaLnBrk="1" hangingPunct="1">
              <a:buClrTx/>
            </a:pPr>
            <a:r>
              <a:rPr lang="en-GB" sz="2400" b="0" dirty="0" smtClean="0">
                <a:latin typeface="Verdana" charset="0"/>
              </a:rPr>
              <a:t>State government in federal countries</a:t>
            </a:r>
          </a:p>
          <a:p>
            <a:pPr lvl="1" eaLnBrk="1" hangingPunct="1">
              <a:buClrTx/>
            </a:pPr>
            <a:r>
              <a:rPr lang="en-GB" sz="2400" b="0" dirty="0" smtClean="0">
                <a:latin typeface="Verdana" charset="0"/>
              </a:rPr>
              <a:t>Local government</a:t>
            </a:r>
          </a:p>
          <a:p>
            <a:pPr lvl="1" eaLnBrk="1" hangingPunct="1">
              <a:buClrTx/>
            </a:pPr>
            <a:r>
              <a:rPr lang="en-GB" sz="2400" b="0" dirty="0" smtClean="0">
                <a:latin typeface="Verdana" charset="0"/>
              </a:rPr>
              <a:t>Social security funds, that are sometimes considered as a separate sub-sector</a:t>
            </a:r>
          </a:p>
          <a:p>
            <a:pPr eaLnBrk="1" hangingPunct="1">
              <a:buClrTx/>
            </a:pPr>
            <a:r>
              <a:rPr lang="en-GB" i="0" dirty="0" smtClean="0">
                <a:latin typeface="Verdana" charset="0"/>
              </a:rPr>
              <a:t>Public sector also includes corporations and quasi-corporations controlled by the government units  </a:t>
            </a:r>
          </a:p>
          <a:p>
            <a:pPr lvl="1" eaLnBrk="1" hangingPunct="1"/>
            <a:endParaRPr lang="en-US" dirty="0">
              <a:latin typeface="Verdana" charset="0"/>
            </a:endParaRPr>
          </a:p>
          <a:p>
            <a:pPr lvl="1" eaLnBrk="1" hangingPunct="1"/>
            <a:endParaRPr lang="en-US" dirty="0">
              <a:latin typeface="Verdana" charset="0"/>
            </a:endParaRPr>
          </a:p>
          <a:p>
            <a:pPr lvl="1" eaLnBrk="1" hangingPunct="1"/>
            <a:endParaRPr lang="en-US" dirty="0">
              <a:latin typeface="Verdana" charset="0"/>
            </a:endParaRPr>
          </a:p>
          <a:p>
            <a:pPr eaLnBrk="1" hangingPunct="1"/>
            <a:endParaRPr lang="en-GB" dirty="0">
              <a:latin typeface="Verdana" charset="0"/>
            </a:endParaRPr>
          </a:p>
          <a:p>
            <a:pPr eaLnBrk="1" hangingPunct="1"/>
            <a:endParaRPr lang="en-GB" dirty="0">
              <a:latin typeface="Verdana" charset="0"/>
            </a:endParaRPr>
          </a:p>
        </p:txBody>
      </p:sp>
      <p:sp>
        <p:nvSpPr>
          <p:cNvPr id="32770" name="Titre 2"/>
          <p:cNvSpPr>
            <a:spLocks noGrp="1"/>
          </p:cNvSpPr>
          <p:nvPr>
            <p:ph type="title"/>
          </p:nvPr>
        </p:nvSpPr>
        <p:spPr>
          <a:xfrm>
            <a:off x="0" y="1196975"/>
            <a:ext cx="9144000" cy="800100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PFM </a:t>
            </a:r>
            <a:r>
              <a:rPr lang="en-GB" sz="2800" dirty="0" smtClean="0">
                <a:solidFill>
                  <a:srgbClr val="C00000"/>
                </a:solidFill>
                <a:latin typeface="Verdana" charset="0"/>
              </a:rPr>
              <a:t>encompasses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all public administrations</a:t>
            </a:r>
          </a:p>
        </p:txBody>
      </p:sp>
      <p:sp>
        <p:nvSpPr>
          <p:cNvPr id="3277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263976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/>
            <a:fld id="{BA4B326D-705F-5646-9984-17A43B391B0C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/>
              <a:t>9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/>
    </p:bld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13381</TotalTime>
  <Words>1537</Words>
  <Application>Microsoft Office PowerPoint</Application>
  <PresentationFormat>On-screen Show (4:3)</PresentationFormat>
  <Paragraphs>287</Paragraphs>
  <Slides>29</Slides>
  <Notes>29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ＭＳ Ｐゴシック</vt:lpstr>
      <vt:lpstr>ＭＳ Ｐゴシック</vt:lpstr>
      <vt:lpstr>Arial</vt:lpstr>
      <vt:lpstr>Courier New</vt:lpstr>
      <vt:lpstr>Times New Roman</vt:lpstr>
      <vt:lpstr>Verdana</vt:lpstr>
      <vt:lpstr>Wingdings</vt:lpstr>
      <vt:lpstr>Slide_Master</vt:lpstr>
      <vt:lpstr>Worksheet</vt:lpstr>
      <vt:lpstr>Slide</vt:lpstr>
      <vt:lpstr>PFM II</vt:lpstr>
      <vt:lpstr> PFM Reform: Course Objectives</vt:lpstr>
      <vt:lpstr>Course outline</vt:lpstr>
      <vt:lpstr>Day 1: Approaches to PFM Reform</vt:lpstr>
      <vt:lpstr>Approaches to PFM reform  Module 1.1</vt:lpstr>
      <vt:lpstr>Module 1.1: Objectives</vt:lpstr>
      <vt:lpstr> Module 1.1. Outline</vt:lpstr>
      <vt:lpstr> </vt:lpstr>
      <vt:lpstr>PFM encompasses all public administrations</vt:lpstr>
      <vt:lpstr>PowerPoint Presentation</vt:lpstr>
      <vt:lpstr>The purpose of Public Finance Management </vt:lpstr>
      <vt:lpstr> Module 1.1. Outline</vt:lpstr>
      <vt:lpstr>Approaches to PFM</vt:lpstr>
      <vt:lpstr>The objectives of PFM</vt:lpstr>
      <vt:lpstr>  Process of public service provision &amp; aspects of performance</vt:lpstr>
      <vt:lpstr>The societal dimension</vt:lpstr>
      <vt:lpstr>Relations between the different objectives and dimensions (1)</vt:lpstr>
      <vt:lpstr>Relations between objectives and dimensions (2)</vt:lpstr>
      <vt:lpstr>Avoiding schematisation</vt:lpstr>
      <vt:lpstr> Module 1.1. Outline</vt:lpstr>
      <vt:lpstr>Budgetary approaches</vt:lpstr>
      <vt:lpstr>Budgetary approaches: result-oriented</vt:lpstr>
      <vt:lpstr>Budgetary approaches</vt:lpstr>
      <vt:lpstr> Module 1.1. Outline</vt:lpstr>
      <vt:lpstr>Hierarchy amongst PFM objectives (1)</vt:lpstr>
      <vt:lpstr>Hierarchy amongst PFM objectives </vt:lpstr>
      <vt:lpstr>Hierarchy amongst PFM objectives and budgetary approach</vt:lpstr>
      <vt:lpstr>Frameworks for looking at PFM</vt:lpstr>
      <vt:lpstr>Key messages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199</cp:revision>
  <dcterms:created xsi:type="dcterms:W3CDTF">2011-10-28T10:25:18Z</dcterms:created>
  <dcterms:modified xsi:type="dcterms:W3CDTF">2016-02-08T14:37:48Z</dcterms:modified>
</cp:coreProperties>
</file>