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4" r:id="rId2"/>
    <p:sldId id="309" r:id="rId3"/>
    <p:sldId id="302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200" kern="1200">
        <a:solidFill>
          <a:srgbClr val="0F5494"/>
        </a:solidFill>
        <a:latin typeface="Verdan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0080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64" d="100"/>
          <a:sy n="64" d="100"/>
        </p:scale>
        <p:origin x="9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3288164-9D52-6C46-BD8D-616CA65EF3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542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FF11141-5232-6C4D-809B-AA9D50BF82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80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4E6B74C-CEB5-7843-AB63-4E2D63F5FB57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68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200FF69-28C7-B145-B487-7E35BF870899}" type="slidenum">
              <a:rPr lang="fr-BE">
                <a:solidFill>
                  <a:schemeClr val="tx1"/>
                </a:solidFill>
                <a:latin typeface="Arial" charset="0"/>
              </a:rPr>
              <a:pPr eaLnBrk="1" hangingPunct="1">
                <a:defRPr/>
              </a:pPr>
              <a:t>14</a:t>
            </a:fld>
            <a:endParaRPr lang="fr-BE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081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A6DB5AE-7A52-0948-AFB4-E98BD638C23C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17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095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CA515BFE-9FED-F44C-9C8D-B2F98EF65D94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19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37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AF769E19-CB3A-EF45-B6B7-51056B36EC2E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20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7898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Times New Roman" charset="0"/>
            </a:endParaRPr>
          </a:p>
        </p:txBody>
      </p:sp>
      <p:sp>
        <p:nvSpPr>
          <p:cNvPr id="5017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6EC05D42-4985-7D4E-9FFB-A5341485C399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21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3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latin typeface="Times New Roman" charset="0"/>
            </a:endParaRPr>
          </a:p>
        </p:txBody>
      </p:sp>
      <p:sp>
        <p:nvSpPr>
          <p:cNvPr id="5222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12EC923B-7303-1845-9B51-BE32F2B81B33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22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38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/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50157E9-A8FB-D44D-8A34-C138B0279D2A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075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>
              <a:cs typeface="Arial" charset="0"/>
            </a:endParaRP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DAEDD2F0-5ED4-FA47-9FAE-5543CF85A39A}" type="slidenum">
              <a:rPr lang="en-GB">
                <a:solidFill>
                  <a:schemeClr val="tx1"/>
                </a:solidFill>
                <a:latin typeface="Arial" charset="0"/>
                <a:cs typeface="Arial" charset="0"/>
              </a:rPr>
              <a:pPr eaLnBrk="1" hangingPunct="1"/>
              <a:t>3</a:t>
            </a:fld>
            <a:endParaRPr lang="en-GB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91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/>
              <a:t>Focus on economy, controls and due processes. The MOF may perform tight control on spending</a:t>
            </a:r>
          </a:p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  <a:cs typeface="Arial" charset="0"/>
            </a:endParaRPr>
          </a:p>
        </p:txBody>
      </p:sp>
      <p:sp>
        <p:nvSpPr>
          <p:cNvPr id="2355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9B15DCF1-CC27-F04E-8A6F-275D77BDBCB2}" type="slidenum">
              <a:rPr lang="en-GB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5</a:t>
            </a:fld>
            <a:endParaRPr lang="en-GB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924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29" tIns="46064" rIns="92129" bIns="46064" anchor="b"/>
          <a:lstStyle>
            <a:lvl1pPr defTabSz="920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920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920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920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920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738F7850-BFA5-0040-918B-382A1C080A63}" type="slidenum">
              <a:rPr lang="fr-FR">
                <a:cs typeface="Times New Roman" charset="0"/>
              </a:rPr>
              <a:pPr algn="r" eaLnBrk="1" hangingPunct="1"/>
              <a:t>6</a:t>
            </a:fld>
            <a:endParaRPr lang="fr-FR">
              <a:cs typeface="Times New Roman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3288"/>
            <a:ext cx="5438775" cy="446881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29" tIns="46064" rIns="92129" bIns="46064"/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817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336B5EDA-8E83-C940-9BD3-BD946E7EE346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8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2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46D9D055-CEC4-2E43-959B-2A19940B379C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9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554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EE17B9F8-E999-B449-8464-6F42E7A2DA95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11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236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B33C0674-7D73-5D42-B39B-F3DA0954C571}" type="slidenum">
              <a:rPr lang="fr-FR">
                <a:solidFill>
                  <a:schemeClr val="tx1"/>
                </a:solidFill>
                <a:latin typeface="Times New Roman" charset="0"/>
                <a:cs typeface="Times New Roman" charset="0"/>
              </a:rPr>
              <a:pPr eaLnBrk="1" hangingPunct="1"/>
              <a:t>13</a:t>
            </a:fld>
            <a:endParaRPr lang="fr-FR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879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DAB6F131-24F8-C045-9BD2-DC80793F36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41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E1F90-F1B4-CA4B-8090-9E82B83568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5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7BA0D-ADBB-9E4B-AC7E-BFCC206A6C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81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9D6BE-F2F6-BD4B-9851-38A46C86E6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97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F8DDC-D7C3-B446-B181-6C17544403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80C09-608E-3B41-9C61-D73778303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6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4B20C-967F-C94D-BD6F-11E18CC5F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153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C44A8-2A21-6F4B-862E-AD8595DB84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99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289B8-14E0-9D4C-A5DD-5D9AA0E7DA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089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55D6F-313E-F24C-8EA1-274779BE8E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7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FFE19-2691-4944-B781-F9CDAC1D8B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14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12E59E1-E04D-BC46-8E86-D4C51F24FA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charset="0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857375" y="1412777"/>
            <a:ext cx="5040313" cy="1878112"/>
          </a:xfrm>
        </p:spPr>
        <p:txBody>
          <a:bodyPr/>
          <a:lstStyle/>
          <a:p>
            <a:pPr indent="0" algn="ctr" eaLnBrk="1" hangingPunct="1"/>
            <a:r>
              <a:rPr lang="en-US" sz="4000" dirty="0" smtClean="0">
                <a:latin typeface="Verdana" charset="0"/>
              </a:rPr>
              <a:t>Approaches to PFM reform</a:t>
            </a:r>
            <a:br>
              <a:rPr lang="en-US" sz="4000" dirty="0" smtClean="0">
                <a:latin typeface="Verdana" charset="0"/>
              </a:rPr>
            </a:br>
            <a:r>
              <a:rPr lang="en-US" sz="4000" dirty="0">
                <a:latin typeface="Verdana" charset="0"/>
              </a:rPr>
              <a:t/>
            </a:r>
            <a:br>
              <a:rPr lang="en-US" sz="4000" dirty="0">
                <a:latin typeface="Verdana" charset="0"/>
              </a:rPr>
            </a:br>
            <a:r>
              <a:rPr lang="en-US" sz="4000" dirty="0" smtClean="0">
                <a:latin typeface="Verdana" charset="0"/>
              </a:rPr>
              <a:t>Module 1.2</a:t>
            </a:r>
            <a:endParaRPr lang="en-GB" sz="4000" dirty="0">
              <a:latin typeface="Verdana" charset="0"/>
            </a:endParaRPr>
          </a:p>
        </p:txBody>
      </p:sp>
      <p:sp>
        <p:nvSpPr>
          <p:cNvPr id="245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088"/>
            <a:ext cx="8291512" cy="1224037"/>
          </a:xfrm>
        </p:spPr>
        <p:txBody>
          <a:bodyPr/>
          <a:lstStyle/>
          <a:p>
            <a:pPr algn="ctr" eaLnBrk="1" hangingPunct="1"/>
            <a:r>
              <a:rPr lang="en-US" sz="3200" dirty="0">
                <a:latin typeface="Verdana" charset="0"/>
              </a:rPr>
              <a:t>Why reform PFM systems?</a:t>
            </a:r>
          </a:p>
          <a:p>
            <a:pPr algn="ctr" eaLnBrk="1" hangingPunct="1"/>
            <a:r>
              <a:rPr lang="en-US" sz="3200" dirty="0">
                <a:latin typeface="Verdana" charset="0"/>
              </a:rPr>
              <a:t>Why establish a sequence?</a:t>
            </a:r>
            <a:endParaRPr lang="en-GB" sz="3200" dirty="0">
              <a:latin typeface="Verdana" charset="0"/>
            </a:endParaRPr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fld id="{294D9C83-9BAD-1A40-947E-FF79BA9D52D8}" type="slidenum">
              <a:rPr lang="en-GB" sz="1400">
                <a:solidFill>
                  <a:schemeClr val="bg1"/>
                </a:solidFill>
              </a:rPr>
              <a:pPr eaLnBrk="1" hangingPunct="1"/>
              <a:t>1</a:t>
            </a:fld>
            <a:endParaRPr lang="en-GB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42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ce réservé du contenu 1"/>
          <p:cNvSpPr>
            <a:spLocks noGrp="1"/>
          </p:cNvSpPr>
          <p:nvPr>
            <p:ph idx="1"/>
          </p:nvPr>
        </p:nvSpPr>
        <p:spPr>
          <a:xfrm>
            <a:off x="395288" y="2271713"/>
            <a:ext cx="8229600" cy="4325937"/>
          </a:xfrm>
        </p:spPr>
        <p:txBody>
          <a:bodyPr/>
          <a:lstStyle/>
          <a:p>
            <a:pPr>
              <a:buClrTx/>
            </a:pPr>
            <a:r>
              <a:rPr lang="fr-FR" i="0">
                <a:latin typeface="Verdana" charset="0"/>
              </a:rPr>
              <a:t>Why reform?</a:t>
            </a:r>
          </a:p>
          <a:p>
            <a:pPr>
              <a:buClrTx/>
            </a:pPr>
            <a:endParaRPr lang="fr-FR" i="0">
              <a:latin typeface="Verdana" charset="0"/>
            </a:endParaRPr>
          </a:p>
          <a:p>
            <a:pPr>
              <a:buClrTx/>
            </a:pPr>
            <a:r>
              <a:rPr lang="fr-FR" i="0">
                <a:latin typeface="Verdana" charset="0"/>
              </a:rPr>
              <a:t>Why establish a sequencing?</a:t>
            </a:r>
          </a:p>
          <a:p>
            <a:pPr>
              <a:buClrTx/>
            </a:pPr>
            <a:endParaRPr lang="fr-FR" i="0">
              <a:latin typeface="Verdana" charset="0"/>
            </a:endParaRPr>
          </a:p>
          <a:p>
            <a:pPr>
              <a:buClrTx/>
            </a:pPr>
            <a:r>
              <a:rPr lang="en-US" i="0">
                <a:latin typeface="Verdana" charset="0"/>
              </a:rPr>
              <a:t>The foundations (or essential functions) of PFM</a:t>
            </a:r>
          </a:p>
          <a:p>
            <a:pPr>
              <a:buClrTx/>
            </a:pPr>
            <a:endParaRPr lang="fr-FR" i="0">
              <a:latin typeface="Verdana" charset="0"/>
            </a:endParaRPr>
          </a:p>
          <a:p>
            <a:pPr>
              <a:buClrTx/>
            </a:pPr>
            <a:r>
              <a:rPr lang="fr-FR" i="0">
                <a:latin typeface="Verdana" charset="0"/>
              </a:rPr>
              <a:t>The platform approach</a:t>
            </a:r>
          </a:p>
          <a:p>
            <a:pPr>
              <a:buClrTx/>
            </a:pPr>
            <a:endParaRPr lang="fr-FR" i="0">
              <a:latin typeface="Verdana" charset="0"/>
            </a:endParaRPr>
          </a:p>
          <a:p>
            <a:pPr>
              <a:buClrTx/>
            </a:pPr>
            <a:r>
              <a:rPr lang="fr-FR" i="0">
                <a:latin typeface="Verdana" charset="0"/>
              </a:rPr>
              <a:t>How to process reforms that are too complex for the context of a given country</a:t>
            </a:r>
          </a:p>
          <a:p>
            <a:pPr>
              <a:buClrTx/>
            </a:pPr>
            <a:endParaRPr lang="fr-FR" i="0">
              <a:latin typeface="Verdana" charset="0"/>
            </a:endParaRPr>
          </a:p>
        </p:txBody>
      </p:sp>
      <p:sp>
        <p:nvSpPr>
          <p:cNvPr id="31746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855662"/>
          </a:xfrm>
        </p:spPr>
        <p:txBody>
          <a:bodyPr/>
          <a:lstStyle/>
          <a:p>
            <a:r>
              <a:rPr lang="fr-FR" dirty="0" smtClean="0">
                <a:solidFill>
                  <a:srgbClr val="C00000"/>
                </a:solidFill>
                <a:latin typeface="Verdana" charset="0"/>
              </a:rPr>
              <a:t> Module 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1.2.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1747" name="Flèche droite 3"/>
          <p:cNvSpPr>
            <a:spLocks noChangeArrowheads="1"/>
          </p:cNvSpPr>
          <p:nvPr/>
        </p:nvSpPr>
        <p:spPr bwMode="auto">
          <a:xfrm>
            <a:off x="684213" y="3644900"/>
            <a:ext cx="7848600" cy="1296988"/>
          </a:xfrm>
          <a:prstGeom prst="rightArrow">
            <a:avLst>
              <a:gd name="adj1" fmla="val 50000"/>
              <a:gd name="adj2" fmla="val 49952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endParaRPr lang="fr-FR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07504" y="6399600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10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357313"/>
            <a:ext cx="7786688" cy="703262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Allen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Schick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 the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foundations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first!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2060576"/>
            <a:ext cx="8318500" cy="4154488"/>
          </a:xfrm>
        </p:spPr>
        <p:txBody>
          <a:bodyPr/>
          <a:lstStyle/>
          <a:p>
            <a:pPr eaLnBrk="1" hangingPunct="1">
              <a:buClrTx/>
            </a:pPr>
            <a:endParaRPr lang="fr-FR" sz="2000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>
                <a:latin typeface="Verdana" charset="0"/>
                <a:cs typeface="Arial" charset="0"/>
              </a:rPr>
              <a:t>In 1998, Schick decides to react against the </a:t>
            </a:r>
            <a:r>
              <a:rPr lang="en-GB" i="0" dirty="0" smtClean="0">
                <a:latin typeface="Verdana" charset="0"/>
                <a:cs typeface="Arial" charset="0"/>
              </a:rPr>
              <a:t>attempts to </a:t>
            </a:r>
            <a:r>
              <a:rPr lang="en-GB" i="0" dirty="0">
                <a:latin typeface="Verdana" charset="0"/>
                <a:cs typeface="Arial" charset="0"/>
              </a:rPr>
              <a:t>export the New </a:t>
            </a:r>
            <a:r>
              <a:rPr lang="en-GB" i="0" dirty="0" smtClean="0">
                <a:latin typeface="Verdana" charset="0"/>
                <a:cs typeface="Arial" charset="0"/>
              </a:rPr>
              <a:t>Zealand </a:t>
            </a:r>
            <a:r>
              <a:rPr lang="en-GB" i="0" dirty="0">
                <a:latin typeface="Verdana" charset="0"/>
                <a:cs typeface="Arial" charset="0"/>
              </a:rPr>
              <a:t>model </a:t>
            </a:r>
            <a:r>
              <a:rPr lang="en-GB" i="0" dirty="0" smtClean="0">
                <a:latin typeface="Verdana" charset="0"/>
                <a:cs typeface="Arial" charset="0"/>
              </a:rPr>
              <a:t>&amp; apply </a:t>
            </a:r>
            <a:r>
              <a:rPr lang="en-GB" i="0" dirty="0">
                <a:latin typeface="Verdana" charset="0"/>
                <a:cs typeface="Arial" charset="0"/>
              </a:rPr>
              <a:t>it to developing countries.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i="0" dirty="0">
              <a:latin typeface="Verdana" charset="0"/>
              <a:cs typeface="Arial" charset="0"/>
            </a:endParaRPr>
          </a:p>
          <a:p>
            <a:pPr eaLnBrk="1" hangingPunct="1">
              <a:buClrTx/>
            </a:pPr>
            <a:r>
              <a:rPr lang="en-GB" i="0" dirty="0" smtClean="0">
                <a:latin typeface="Verdana" charset="0"/>
                <a:cs typeface="Arial" charset="0"/>
              </a:rPr>
              <a:t>He </a:t>
            </a:r>
            <a:r>
              <a:rPr lang="en-GB" i="0" dirty="0">
                <a:latin typeface="Verdana" charset="0"/>
                <a:cs typeface="Arial" charset="0"/>
              </a:rPr>
              <a:t>recommends </a:t>
            </a:r>
            <a:r>
              <a:rPr lang="en-GB" i="0" dirty="0" smtClean="0">
                <a:latin typeface="Verdana" charset="0"/>
                <a:cs typeface="Arial" charset="0"/>
              </a:rPr>
              <a:t>to first consolidate ‘foundations’, </a:t>
            </a:r>
            <a:r>
              <a:rPr lang="en-GB" i="0" dirty="0">
                <a:latin typeface="Verdana" charset="0"/>
                <a:cs typeface="Arial" charset="0"/>
              </a:rPr>
              <a:t>rather </a:t>
            </a:r>
            <a:r>
              <a:rPr lang="en-GB" i="0" dirty="0" smtClean="0">
                <a:latin typeface="Verdana" charset="0"/>
                <a:cs typeface="Arial" charset="0"/>
              </a:rPr>
              <a:t>than </a:t>
            </a:r>
            <a:r>
              <a:rPr lang="en-GB" i="0" dirty="0">
                <a:latin typeface="Verdana" charset="0"/>
                <a:cs typeface="Arial" charset="0"/>
              </a:rPr>
              <a:t>“leapfrogging</a:t>
            </a:r>
            <a:r>
              <a:rPr lang="en-GB" i="0" dirty="0" smtClean="0">
                <a:latin typeface="Verdana" charset="0"/>
                <a:cs typeface="Arial" charset="0"/>
              </a:rPr>
              <a:t>”: often </a:t>
            </a:r>
            <a:r>
              <a:rPr lang="en-GB" sz="2400" b="0" i="0" dirty="0" smtClean="0">
                <a:latin typeface="Verdana" charset="0"/>
              </a:rPr>
              <a:t>referred </a:t>
            </a:r>
            <a:r>
              <a:rPr lang="en-GB" sz="2400" b="0" i="0" dirty="0">
                <a:latin typeface="Verdana" charset="0"/>
              </a:rPr>
              <a:t>to as “core functions</a:t>
            </a:r>
            <a:r>
              <a:rPr lang="en-GB" sz="2400" b="0" i="0" dirty="0" smtClean="0">
                <a:latin typeface="Verdana" charset="0"/>
              </a:rPr>
              <a:t>”</a:t>
            </a:r>
            <a:r>
              <a:rPr lang="en-GB" i="0" dirty="0">
                <a:latin typeface="Verdana" charset="0"/>
                <a:cs typeface="Arial" charset="0"/>
              </a:rPr>
              <a:t> </a:t>
            </a:r>
            <a:r>
              <a:rPr lang="en-GB" dirty="0" smtClean="0">
                <a:latin typeface="Verdana" charset="0"/>
                <a:cs typeface="Arial" charset="0"/>
              </a:rPr>
              <a:t>(</a:t>
            </a:r>
            <a:r>
              <a:rPr lang="en-GB" dirty="0">
                <a:latin typeface="Verdana" charset="0"/>
                <a:cs typeface="Arial" charset="0"/>
              </a:rPr>
              <a:t>Basic first)</a:t>
            </a:r>
            <a:endParaRPr lang="fr-FR" i="0" dirty="0">
              <a:latin typeface="Verdana" charset="0"/>
              <a:cs typeface="Arial" charset="0"/>
            </a:endParaRPr>
          </a:p>
        </p:txBody>
      </p:sp>
      <p:sp>
        <p:nvSpPr>
          <p:cNvPr id="1434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71450" y="6298407"/>
            <a:ext cx="2895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  <a:defRPr/>
            </a:pPr>
            <a:fld id="{679C4137-6DD3-5445-AC27-4E2B301C36A7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  <a:defRPr/>
              </a:pPr>
              <a:t>11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28625" y="5713632"/>
            <a:ext cx="82073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dirty="0" err="1"/>
              <a:t>Schick</a:t>
            </a:r>
            <a:r>
              <a:rPr lang="fr-FR" sz="1600" dirty="0"/>
              <a:t>, Allen. 1998. “</a:t>
            </a:r>
            <a:r>
              <a:rPr lang="fr-FR" sz="1600" dirty="0" err="1"/>
              <a:t>Why</a:t>
            </a:r>
            <a:r>
              <a:rPr lang="fr-FR" sz="1600" dirty="0"/>
              <a:t> Most </a:t>
            </a:r>
            <a:r>
              <a:rPr lang="fr-FR" sz="1600" dirty="0" err="1"/>
              <a:t>Developing</a:t>
            </a:r>
            <a:r>
              <a:rPr lang="fr-FR" sz="1600" dirty="0"/>
              <a:t> Countries </a:t>
            </a:r>
            <a:r>
              <a:rPr lang="fr-FR" sz="1600" dirty="0" err="1"/>
              <a:t>Should</a:t>
            </a:r>
            <a:r>
              <a:rPr lang="fr-FR" sz="1600" dirty="0"/>
              <a:t> Not </a:t>
            </a:r>
            <a:r>
              <a:rPr lang="fr-FR" sz="1600" dirty="0" err="1"/>
              <a:t>Try</a:t>
            </a:r>
            <a:r>
              <a:rPr lang="fr-FR" sz="1600" dirty="0"/>
              <a:t> New. </a:t>
            </a:r>
            <a:r>
              <a:rPr lang="fr-FR" sz="1600" dirty="0" err="1"/>
              <a:t>Zealand</a:t>
            </a:r>
            <a:r>
              <a:rPr lang="fr-FR" sz="1600" dirty="0"/>
              <a:t> </a:t>
            </a:r>
            <a:r>
              <a:rPr lang="fr-FR" sz="1600" dirty="0" err="1"/>
              <a:t>Reforms</a:t>
            </a:r>
            <a:r>
              <a:rPr lang="fr-FR" sz="1600" dirty="0"/>
              <a:t>.” The World Bank </a:t>
            </a:r>
            <a:r>
              <a:rPr lang="fr-FR" sz="1600" dirty="0" err="1"/>
              <a:t>Research</a:t>
            </a:r>
            <a:r>
              <a:rPr lang="fr-FR" sz="1600" dirty="0"/>
              <a:t> Observer </a:t>
            </a:r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128588"/>
            <a:ext cx="11684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7929563" y="292100"/>
            <a:ext cx="831850" cy="9763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82039" tIns="41020" rIns="82039" bIns="41020"/>
          <a:lstStyle/>
          <a:p>
            <a:endParaRPr lang="en-GB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flipV="1">
            <a:off x="7929563" y="127000"/>
            <a:ext cx="1025525" cy="1141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82039" tIns="41020" rIns="82039" bIns="41020"/>
          <a:lstStyle/>
          <a:p>
            <a:endParaRPr lang="en-GB"/>
          </a:p>
        </p:txBody>
      </p:sp>
      <p:pic>
        <p:nvPicPr>
          <p:cNvPr id="32776" name="Picture 1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0"/>
            <a:ext cx="7207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7" name="Line 13"/>
          <p:cNvSpPr>
            <a:spLocks noChangeShapeType="1"/>
          </p:cNvSpPr>
          <p:nvPr/>
        </p:nvSpPr>
        <p:spPr bwMode="auto">
          <a:xfrm>
            <a:off x="1692275" y="333375"/>
            <a:ext cx="6264275" cy="1698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79512" y="1652223"/>
            <a:ext cx="896448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create environment that enables &amp; demands performance before introducing results-based budgetary systems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control cash before products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account for disbursements before accruals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introduce external control over sector ministries before internal control</a:t>
            </a:r>
            <a:r>
              <a:rPr lang="fr-BE" sz="2200" dirty="0" smtClean="0">
                <a:latin typeface="+mn-lt"/>
                <a:cs typeface="Arial" pitchFamily="34" charset="0"/>
              </a:rPr>
              <a:t>, </a:t>
            </a:r>
            <a:r>
              <a:rPr lang="en-GB" sz="2200" dirty="0" smtClean="0">
                <a:latin typeface="+mn-lt"/>
                <a:cs typeface="Arial" pitchFamily="34" charset="0"/>
              </a:rPr>
              <a:t>only then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give responsibility to managers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have sound accounting system before establishing IFMIS </a:t>
            </a: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en-US" sz="2200" dirty="0">
                <a:latin typeface="+mn-lt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efine work to be done before defining expected results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ensure implementation of private sector contracts before introducing performance contracts in public sector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introduce performance audit only if financial audit effective</a:t>
            </a:r>
            <a:endParaRPr kumimoji="0" lang="fr-BE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adopt and execute reliable &amp; predictable budgets before asking managers to manage resources effectively</a:t>
            </a:r>
            <a:endParaRPr kumimoji="0" lang="en-US" sz="22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052736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800" b="1" dirty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Schick recommends a sound base, to:</a:t>
            </a:r>
            <a:endParaRPr lang="fr-BE" sz="28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263" y="6268928"/>
            <a:ext cx="2133600" cy="4572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</a:pPr>
            <a:r>
              <a:rPr lang="en-GB" sz="1400" dirty="0" smtClean="0">
                <a:solidFill>
                  <a:schemeClr val="tx1"/>
                </a:solidFill>
              </a:rPr>
              <a:t>12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-1" y="1143000"/>
            <a:ext cx="9144001" cy="114300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Guidance for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development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of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internal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supervision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2214563"/>
            <a:ext cx="8605838" cy="42386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Tx/>
              <a:buNone/>
            </a:pPr>
            <a:r>
              <a:rPr lang="en-GB" i="0" dirty="0" smtClean="0">
                <a:latin typeface="Verdana" charset="0"/>
              </a:rPr>
              <a:t>Following same thought,  Schick identifies 3 stages to the development of control systems:</a:t>
            </a:r>
          </a:p>
          <a:p>
            <a:pPr marL="457200" indent="-457200" eaLnBrk="1" hangingPunct="1">
              <a:lnSpc>
                <a:spcPct val="90000"/>
              </a:lnSpc>
              <a:buClrTx/>
              <a:buFont typeface="+mj-lt"/>
              <a:buAutoNum type="arabicPeriod"/>
            </a:pPr>
            <a:r>
              <a:rPr lang="en-GB" b="0" i="0" dirty="0" smtClean="0">
                <a:latin typeface="Verdana" charset="0"/>
              </a:rPr>
              <a:t>supervision by third party external to spending ministries (i.e. </a:t>
            </a:r>
            <a:r>
              <a:rPr lang="en-GB" b="0" i="0" dirty="0" err="1" smtClean="0">
                <a:latin typeface="Verdana" charset="0"/>
              </a:rPr>
              <a:t>MoF</a:t>
            </a:r>
            <a:r>
              <a:rPr lang="en-GB" b="0" i="0" dirty="0" smtClean="0">
                <a:latin typeface="Verdana" charset="0"/>
              </a:rPr>
              <a:t>)</a:t>
            </a:r>
          </a:p>
          <a:p>
            <a:pPr marL="457200" indent="-457200" eaLnBrk="1" hangingPunct="1">
              <a:lnSpc>
                <a:spcPct val="90000"/>
              </a:lnSpc>
              <a:buClrTx/>
              <a:buFont typeface="+mj-lt"/>
              <a:buAutoNum type="arabicPeriod"/>
            </a:pPr>
            <a:r>
              <a:rPr lang="en-GB" b="0" i="0" dirty="0" smtClean="0">
                <a:latin typeface="Verdana" charset="0"/>
              </a:rPr>
              <a:t>internal supervision within spending ministries</a:t>
            </a:r>
          </a:p>
          <a:p>
            <a:pPr marL="457200" indent="-457200" eaLnBrk="1" hangingPunct="1">
              <a:lnSpc>
                <a:spcPct val="90000"/>
              </a:lnSpc>
              <a:buClrTx/>
              <a:buFont typeface="+mj-lt"/>
              <a:buAutoNum type="arabicPeriod"/>
            </a:pPr>
            <a:r>
              <a:rPr lang="en-GB" b="0" i="0" dirty="0" smtClean="0">
                <a:latin typeface="Verdana" charset="0"/>
              </a:rPr>
              <a:t>Strengthen managerial accountability</a:t>
            </a:r>
            <a:endParaRPr lang="en-GB" i="0" dirty="0" smtClean="0">
              <a:latin typeface="Verdana" charset="0"/>
            </a:endParaRPr>
          </a:p>
          <a:p>
            <a:pPr marL="457200" indent="-457200" eaLnBrk="1" hangingPunct="1">
              <a:lnSpc>
                <a:spcPct val="90000"/>
              </a:lnSpc>
              <a:buClrTx/>
              <a:buFont typeface="+mj-lt"/>
              <a:buAutoNum type="arabicPeriod"/>
            </a:pPr>
            <a:endParaRPr lang="en-GB" i="0" dirty="0" smtClean="0">
              <a:latin typeface="Verdana" charset="0"/>
            </a:endParaRPr>
          </a:p>
          <a:p>
            <a:pPr marL="0" indent="0" eaLnBrk="1" hangingPunct="1">
              <a:lnSpc>
                <a:spcPct val="90000"/>
              </a:lnSpc>
              <a:buClrTx/>
              <a:buNone/>
            </a:pPr>
            <a:r>
              <a:rPr lang="en-GB" i="0" dirty="0" smtClean="0">
                <a:latin typeface="Verdana" charset="0"/>
              </a:rPr>
              <a:t>Schick considers following these 3 stages necessary to develop a budgetary culture: </a:t>
            </a:r>
            <a:r>
              <a:rPr lang="en-GB" i="0" dirty="0">
                <a:latin typeface="Verdana" charset="0"/>
              </a:rPr>
              <a:t>n</a:t>
            </a:r>
            <a:r>
              <a:rPr lang="en-GB" b="0" i="0" dirty="0" smtClean="0">
                <a:latin typeface="Verdana" charset="0"/>
              </a:rPr>
              <a:t>evertheless, third party supervision (1st stage) must be fair &amp; realistic in order to constitute a solid foundation</a:t>
            </a:r>
            <a:endParaRPr lang="en-GB" b="0" i="0" dirty="0">
              <a:latin typeface="Verdana" charset="0"/>
            </a:endParaRPr>
          </a:p>
        </p:txBody>
      </p:sp>
      <p:sp>
        <p:nvSpPr>
          <p:cNvPr id="1638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  <a:defRPr/>
            </a:pPr>
            <a:fld id="{3D0DDA79-62BD-6E42-80AB-27912C861E7B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  <a:defRPr/>
              </a:pPr>
              <a:t>13</a:t>
            </a:fld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>
          <a:xfrm>
            <a:off x="899593" y="1143000"/>
            <a:ext cx="8244408" cy="1143000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What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are the objectives and dimensions of the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foundations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?</a:t>
            </a:r>
          </a:p>
        </p:txBody>
      </p:sp>
      <p:sp>
        <p:nvSpPr>
          <p:cNvPr id="37890" name="Text Box 15"/>
          <p:cNvSpPr txBox="1">
            <a:spLocks noChangeArrowheads="1"/>
          </p:cNvSpPr>
          <p:nvPr/>
        </p:nvSpPr>
        <p:spPr bwMode="auto">
          <a:xfrm>
            <a:off x="714375" y="2571749"/>
            <a:ext cx="2881313" cy="1014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32004" rIns="36576" bIns="0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rtl="1" eaLnBrk="1" hangingPunct="1"/>
            <a:r>
              <a:rPr lang="fr-FR" sz="1800" dirty="0">
                <a:solidFill>
                  <a:srgbClr val="000000"/>
                </a:solidFill>
                <a:cs typeface="Arial" charset="0"/>
              </a:rPr>
              <a:t>Be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accountable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towards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citizens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be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receptive</a:t>
            </a:r>
            <a:endParaRPr lang="fr-FR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7891" name="Text Box 14"/>
          <p:cNvSpPr txBox="1">
            <a:spLocks noChangeArrowheads="1"/>
          </p:cNvSpPr>
          <p:nvPr/>
        </p:nvSpPr>
        <p:spPr bwMode="auto">
          <a:xfrm>
            <a:off x="3309938" y="3171825"/>
            <a:ext cx="2833687" cy="1114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32004" rIns="36576" bIns="0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rtl="1" eaLnBrk="1" hangingPunct="1"/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Role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of </a:t>
            </a:r>
            <a:r>
              <a:rPr lang="fr-FR" sz="1800" dirty="0" err="1" smtClean="0">
                <a:solidFill>
                  <a:srgbClr val="000000"/>
                </a:solidFill>
                <a:cs typeface="Arial" charset="0"/>
              </a:rPr>
              <a:t>Parliament</a:t>
            </a:r>
            <a:r>
              <a:rPr lang="fr-FR" sz="180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in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democratic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societies</a:t>
            </a:r>
            <a:endParaRPr lang="fr-FR" sz="1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7892" name="Text Box 15"/>
          <p:cNvSpPr txBox="1">
            <a:spLocks noChangeArrowheads="1"/>
          </p:cNvSpPr>
          <p:nvPr/>
        </p:nvSpPr>
        <p:spPr bwMode="auto">
          <a:xfrm>
            <a:off x="1928813" y="5286375"/>
            <a:ext cx="2571750" cy="1000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32004" rIns="36576" bIns="0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rtl="1" eaLnBrk="1" hangingPunct="1"/>
            <a:r>
              <a:rPr lang="en-GB" sz="1800" dirty="0" smtClean="0">
                <a:solidFill>
                  <a:srgbClr val="000000"/>
                </a:solidFill>
                <a:cs typeface="Arial" charset="0"/>
              </a:rPr>
              <a:t>Proper procedures (integrity, regularity</a:t>
            </a:r>
            <a:r>
              <a:rPr lang="fr-FR" sz="1600" dirty="0" smtClean="0">
                <a:solidFill>
                  <a:srgbClr val="000000"/>
                </a:solidFill>
                <a:cs typeface="Arial" charset="0"/>
              </a:rPr>
              <a:t>)</a:t>
            </a:r>
            <a:endParaRPr lang="fr-FR" sz="16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7893" name="Text Box 9"/>
          <p:cNvSpPr txBox="1">
            <a:spLocks noChangeArrowheads="1"/>
          </p:cNvSpPr>
          <p:nvPr/>
        </p:nvSpPr>
        <p:spPr bwMode="auto">
          <a:xfrm>
            <a:off x="5286375" y="2357438"/>
            <a:ext cx="2524125" cy="785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32004" rIns="36576" bIns="0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rtl="1" eaLnBrk="1" hangingPunct="1"/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Aggregate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fiscal discipline</a:t>
            </a:r>
          </a:p>
        </p:txBody>
      </p:sp>
      <p:sp>
        <p:nvSpPr>
          <p:cNvPr id="37894" name="Text Box 10"/>
          <p:cNvSpPr txBox="1">
            <a:spLocks noChangeArrowheads="1"/>
          </p:cNvSpPr>
          <p:nvPr/>
        </p:nvSpPr>
        <p:spPr bwMode="auto">
          <a:xfrm>
            <a:off x="714375" y="3929063"/>
            <a:ext cx="2571750" cy="1285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32004" rIns="36576" bIns="0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rtl="1" eaLnBrk="1" hangingPunct="1"/>
            <a:r>
              <a:rPr lang="fr-FR" sz="1800" dirty="0" smtClean="0">
                <a:solidFill>
                  <a:srgbClr val="000000"/>
                </a:solidFill>
                <a:cs typeface="Arial" charset="0"/>
              </a:rPr>
              <a:t>Resource 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allocation </a:t>
            </a:r>
            <a:r>
              <a:rPr lang="fr-FR" sz="1800" dirty="0" smtClean="0">
                <a:solidFill>
                  <a:srgbClr val="000000"/>
                </a:solidFill>
                <a:cs typeface="Arial" charset="0"/>
              </a:rPr>
              <a:t>&amp; fiscal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policy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consistent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with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objectives</a:t>
            </a:r>
          </a:p>
        </p:txBody>
      </p:sp>
      <p:sp>
        <p:nvSpPr>
          <p:cNvPr id="37895" name="Text Box 11"/>
          <p:cNvSpPr txBox="1">
            <a:spLocks noChangeArrowheads="1"/>
          </p:cNvSpPr>
          <p:nvPr/>
        </p:nvSpPr>
        <p:spPr bwMode="auto">
          <a:xfrm>
            <a:off x="4500563" y="4357688"/>
            <a:ext cx="2928937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576" tIns="32004" rIns="36576" bIns="0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rtl="1" eaLnBrk="1" hangingPunct="1"/>
            <a:r>
              <a:rPr lang="fr-FR" sz="1800" dirty="0">
                <a:solidFill>
                  <a:srgbClr val="000000"/>
                </a:solidFill>
                <a:cs typeface="Arial" charset="0"/>
              </a:rPr>
              <a:t>Efficient public service provision and </a:t>
            </a:r>
            <a:r>
              <a:rPr lang="fr-FR" sz="1800" dirty="0" err="1">
                <a:solidFill>
                  <a:srgbClr val="000000"/>
                </a:solidFill>
                <a:cs typeface="Arial" charset="0"/>
              </a:rPr>
              <a:t>tax</a:t>
            </a:r>
            <a:r>
              <a:rPr lang="fr-FR" sz="1800" dirty="0">
                <a:solidFill>
                  <a:srgbClr val="000000"/>
                </a:solidFill>
                <a:cs typeface="Arial" charset="0"/>
              </a:rPr>
              <a:t> administration</a:t>
            </a:r>
          </a:p>
        </p:txBody>
      </p:sp>
      <p:pic>
        <p:nvPicPr>
          <p:cNvPr id="3789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0"/>
            <a:ext cx="83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4"/>
          <p:cNvSpPr txBox="1">
            <a:spLocks noChangeArrowheads="1"/>
          </p:cNvSpPr>
          <p:nvPr/>
        </p:nvSpPr>
        <p:spPr bwMode="auto">
          <a:xfrm>
            <a:off x="7429500" y="5311775"/>
            <a:ext cx="1306513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39" tIns="41020" rIns="82039" bIns="41020">
            <a:spAutoFit/>
          </a:bodyPr>
          <a:lstStyle>
            <a:lvl1pPr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defTabSz="820738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9600" i="1">
                <a:latin typeface="Lydian" charset="0"/>
              </a:rPr>
              <a:t>?</a:t>
            </a:r>
          </a:p>
        </p:txBody>
      </p:sp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14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re 4"/>
          <p:cNvSpPr>
            <a:spLocks noGrp="1"/>
          </p:cNvSpPr>
          <p:nvPr>
            <p:ph type="title"/>
          </p:nvPr>
        </p:nvSpPr>
        <p:spPr>
          <a:xfrm>
            <a:off x="395288" y="1196975"/>
            <a:ext cx="8229600" cy="588963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How to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define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‘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foundations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’?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39938" name="Espace réservé du contenu 5"/>
          <p:cNvSpPr>
            <a:spLocks noGrp="1"/>
          </p:cNvSpPr>
          <p:nvPr>
            <p:ph idx="1"/>
          </p:nvPr>
        </p:nvSpPr>
        <p:spPr>
          <a:xfrm>
            <a:off x="322263" y="1752600"/>
            <a:ext cx="8821737" cy="4968875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sz="2350" i="0" dirty="0" smtClean="0">
                <a:latin typeface="Verdana" charset="0"/>
              </a:rPr>
              <a:t>Also called “core functions’’. Definitions linked to hierarchy amongst PFM objectives in module 1.1</a:t>
            </a:r>
          </a:p>
          <a:p>
            <a:pPr marL="0" indent="0">
              <a:buClrTx/>
              <a:buNone/>
            </a:pPr>
            <a:r>
              <a:rPr lang="en-GB" sz="2350" i="0" dirty="0" smtClean="0">
                <a:latin typeface="Verdana" charset="0"/>
              </a:rPr>
              <a:t>Suggested definitions:</a:t>
            </a:r>
          </a:p>
          <a:p>
            <a:pPr>
              <a:buClrTx/>
            </a:pPr>
            <a:r>
              <a:rPr lang="en-GB" sz="2350" b="0" i="0" dirty="0" smtClean="0">
                <a:latin typeface="Verdana" charset="0"/>
              </a:rPr>
              <a:t>Set of functions </a:t>
            </a:r>
            <a:r>
              <a:rPr lang="en-GB" sz="2350" b="0" i="0" dirty="0" smtClean="0">
                <a:solidFill>
                  <a:srgbClr val="FF0000"/>
                </a:solidFill>
                <a:latin typeface="Verdana" charset="0"/>
              </a:rPr>
              <a:t>necessary</a:t>
            </a:r>
            <a:r>
              <a:rPr lang="en-GB" sz="2350" b="0" i="0" dirty="0" smtClean="0">
                <a:latin typeface="Verdana" charset="0"/>
              </a:rPr>
              <a:t> to ensure that other functions are sustainably applicable, at limited cost</a:t>
            </a:r>
          </a:p>
          <a:p>
            <a:pPr>
              <a:buClrTx/>
            </a:pPr>
            <a:r>
              <a:rPr lang="en-GB" sz="2350" b="0" i="0" dirty="0" smtClean="0">
                <a:latin typeface="Verdana" charset="0"/>
              </a:rPr>
              <a:t>Functions aimed at ensuring budgetary discipline (integrity, regularity – financial compliance)</a:t>
            </a:r>
          </a:p>
          <a:p>
            <a:pPr>
              <a:buClrTx/>
            </a:pPr>
            <a:r>
              <a:rPr lang="en-GB" sz="2350" b="0" i="0" dirty="0" smtClean="0">
                <a:latin typeface="Verdana" charset="0"/>
              </a:rPr>
              <a:t>Taking in account, at least in the 2</a:t>
            </a:r>
            <a:r>
              <a:rPr lang="en-GB" sz="2350" b="0" i="0" baseline="30000" dirty="0" smtClean="0">
                <a:latin typeface="Verdana" charset="0"/>
              </a:rPr>
              <a:t>nd</a:t>
            </a:r>
            <a:r>
              <a:rPr lang="en-GB" sz="2350" b="0" i="0" dirty="0" smtClean="0">
                <a:latin typeface="Verdana" charset="0"/>
              </a:rPr>
              <a:t> stage, of ‘‘budget credibility’’ under PEFA (i.e. Budget executed according to initial provisions)</a:t>
            </a:r>
          </a:p>
          <a:p>
            <a:pPr>
              <a:buClrTx/>
            </a:pPr>
            <a:r>
              <a:rPr lang="en-GB" sz="2350" i="0" dirty="0" smtClean="0">
                <a:latin typeface="Verdana" charset="0"/>
              </a:rPr>
              <a:t>Budget credibility requires a level of aggregate fiscal discipline (consideration for macroeconomic stability)</a:t>
            </a:r>
          </a:p>
          <a:p>
            <a:pPr marL="1257300" lvl="2" indent="-342900">
              <a:buFont typeface="Courier New" charset="0"/>
              <a:buChar char="o"/>
            </a:pPr>
            <a:endParaRPr lang="en-GB" dirty="0">
              <a:latin typeface="Verdana" charset="0"/>
            </a:endParaRPr>
          </a:p>
          <a:p>
            <a:pPr>
              <a:buClrTx/>
            </a:pPr>
            <a:endParaRPr lang="en-GB" i="0" dirty="0">
              <a:latin typeface="Verdana" charset="0"/>
            </a:endParaRPr>
          </a:p>
          <a:p>
            <a:pPr>
              <a:buClrTx/>
            </a:pPr>
            <a:endParaRPr lang="en-GB" i="0" dirty="0">
              <a:latin typeface="Verdana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79512" y="6483350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15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re 1"/>
          <p:cNvSpPr>
            <a:spLocks noGrp="1"/>
          </p:cNvSpPr>
          <p:nvPr>
            <p:ph type="title"/>
          </p:nvPr>
        </p:nvSpPr>
        <p:spPr>
          <a:xfrm>
            <a:off x="0" y="1196753"/>
            <a:ext cx="9144000" cy="648072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Examples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of basic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functions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0962" name="Espace réservé du contenu 2"/>
          <p:cNvSpPr>
            <a:spLocks noGrp="1"/>
          </p:cNvSpPr>
          <p:nvPr>
            <p:ph idx="1"/>
          </p:nvPr>
        </p:nvSpPr>
        <p:spPr>
          <a:xfrm>
            <a:off x="179512" y="1844825"/>
            <a:ext cx="8964488" cy="4176563"/>
          </a:xfrm>
        </p:spPr>
        <p:txBody>
          <a:bodyPr/>
          <a:lstStyle/>
          <a:p>
            <a:pPr>
              <a:buClrTx/>
            </a:pPr>
            <a:r>
              <a:rPr lang="en-GB" sz="2350" i="0" dirty="0">
                <a:latin typeface="Verdana" charset="0"/>
              </a:rPr>
              <a:t>Administrative as well as economic classification of  expenses (consistent with </a:t>
            </a:r>
            <a:r>
              <a:rPr lang="en-GB" sz="2350" i="0" dirty="0" smtClean="0">
                <a:latin typeface="Verdana" charset="0"/>
              </a:rPr>
              <a:t>GFS)</a:t>
            </a:r>
            <a:endParaRPr lang="en-GB" sz="2350" i="0" dirty="0">
              <a:latin typeface="Verdana" charset="0"/>
            </a:endParaRPr>
          </a:p>
          <a:p>
            <a:pPr>
              <a:buClrTx/>
            </a:pPr>
            <a:r>
              <a:rPr lang="en-GB" sz="2350" i="0" dirty="0">
                <a:latin typeface="Verdana" charset="0"/>
              </a:rPr>
              <a:t>Satisfactory level of comprehensiveness of </a:t>
            </a:r>
            <a:r>
              <a:rPr lang="en-GB" sz="2350" i="0" dirty="0" smtClean="0">
                <a:latin typeface="Verdana" charset="0"/>
              </a:rPr>
              <a:t>budget</a:t>
            </a:r>
            <a:endParaRPr lang="en-GB" sz="2350" i="0" dirty="0">
              <a:latin typeface="Verdana" charset="0"/>
            </a:endParaRPr>
          </a:p>
          <a:p>
            <a:pPr>
              <a:buClrTx/>
            </a:pPr>
            <a:r>
              <a:rPr lang="en-GB" sz="2350" i="0" dirty="0">
                <a:latin typeface="Verdana" charset="0"/>
              </a:rPr>
              <a:t>Taxpayer registration</a:t>
            </a:r>
          </a:p>
          <a:p>
            <a:pPr>
              <a:buClrTx/>
            </a:pPr>
            <a:r>
              <a:rPr lang="en-GB" sz="2350" i="0" dirty="0">
                <a:latin typeface="Verdana" charset="0"/>
              </a:rPr>
              <a:t>Regular monitoring of </a:t>
            </a:r>
            <a:r>
              <a:rPr lang="en-GB" sz="2350" i="0" dirty="0" smtClean="0">
                <a:latin typeface="Verdana" charset="0"/>
              </a:rPr>
              <a:t>financial </a:t>
            </a:r>
            <a:r>
              <a:rPr lang="en-GB" sz="2350" i="0" dirty="0">
                <a:latin typeface="Verdana" charset="0"/>
              </a:rPr>
              <a:t>budget – cash </a:t>
            </a:r>
            <a:r>
              <a:rPr lang="en-GB" sz="2350" i="0" dirty="0" smtClean="0">
                <a:latin typeface="Verdana" charset="0"/>
              </a:rPr>
              <a:t>&amp; commitments</a:t>
            </a:r>
            <a:endParaRPr lang="en-GB" sz="2350" i="0" dirty="0">
              <a:latin typeface="Verdana" charset="0"/>
            </a:endParaRPr>
          </a:p>
          <a:p>
            <a:pPr>
              <a:buClrTx/>
            </a:pPr>
            <a:r>
              <a:rPr lang="en-GB" sz="2350" i="0" dirty="0">
                <a:latin typeface="Verdana" charset="0"/>
              </a:rPr>
              <a:t>Registry of physical assets for “risky” assets (</a:t>
            </a:r>
            <a:r>
              <a:rPr lang="en-GB" sz="2350" i="0" dirty="0" smtClean="0">
                <a:latin typeface="Verdana" charset="0"/>
              </a:rPr>
              <a:t>e.g</a:t>
            </a:r>
            <a:r>
              <a:rPr lang="en-GB" sz="2350" i="0" dirty="0">
                <a:latin typeface="Verdana" charset="0"/>
              </a:rPr>
              <a:t>. Vehicles, computers)</a:t>
            </a:r>
          </a:p>
          <a:p>
            <a:pPr>
              <a:buClrTx/>
            </a:pPr>
            <a:r>
              <a:rPr lang="en-GB" sz="2350" i="0" dirty="0">
                <a:latin typeface="Verdana" charset="0"/>
              </a:rPr>
              <a:t>End-of-year </a:t>
            </a:r>
            <a:r>
              <a:rPr lang="en-GB" sz="2350" i="0" dirty="0" smtClean="0">
                <a:latin typeface="Verdana" charset="0"/>
              </a:rPr>
              <a:t>accounts</a:t>
            </a:r>
          </a:p>
          <a:p>
            <a:pPr>
              <a:buClrTx/>
            </a:pPr>
            <a:r>
              <a:rPr lang="en-GB" sz="2350" i="0" dirty="0" smtClean="0">
                <a:latin typeface="Verdana" charset="0"/>
              </a:rPr>
              <a:t>Budget </a:t>
            </a:r>
            <a:r>
              <a:rPr lang="en-GB" sz="2350" i="0" dirty="0">
                <a:latin typeface="Verdana" charset="0"/>
              </a:rPr>
              <a:t>Review </a:t>
            </a:r>
            <a:r>
              <a:rPr lang="en-GB" sz="2350" i="0" dirty="0" smtClean="0">
                <a:latin typeface="Verdana" charset="0"/>
              </a:rPr>
              <a:t>for </a:t>
            </a:r>
            <a:r>
              <a:rPr lang="en-GB" sz="2350" i="0" dirty="0">
                <a:latin typeface="Verdana" charset="0"/>
              </a:rPr>
              <a:t>the n-1 Budget transmitted </a:t>
            </a:r>
            <a:r>
              <a:rPr lang="en-GB" sz="2350" i="0" dirty="0" smtClean="0">
                <a:latin typeface="Verdana" charset="0"/>
              </a:rPr>
              <a:t>to </a:t>
            </a:r>
            <a:r>
              <a:rPr lang="en-GB" sz="2350" i="0" dirty="0">
                <a:latin typeface="Verdana" charset="0"/>
              </a:rPr>
              <a:t>Parliament at </a:t>
            </a:r>
            <a:r>
              <a:rPr lang="en-GB" sz="2350" i="0" dirty="0" smtClean="0">
                <a:latin typeface="Verdana" charset="0"/>
              </a:rPr>
              <a:t>latest </a:t>
            </a:r>
            <a:r>
              <a:rPr lang="en-GB" sz="2350" i="0" dirty="0">
                <a:latin typeface="Verdana" charset="0"/>
              </a:rPr>
              <a:t>at </a:t>
            </a:r>
            <a:r>
              <a:rPr lang="en-GB" sz="2350" i="0" dirty="0" smtClean="0">
                <a:latin typeface="Verdana" charset="0"/>
              </a:rPr>
              <a:t>same </a:t>
            </a:r>
            <a:r>
              <a:rPr lang="en-GB" sz="2350" i="0" dirty="0">
                <a:latin typeface="Verdana" charset="0"/>
              </a:rPr>
              <a:t>time as </a:t>
            </a:r>
            <a:r>
              <a:rPr lang="en-GB" sz="2350" i="0" dirty="0" smtClean="0">
                <a:latin typeface="Verdana" charset="0"/>
              </a:rPr>
              <a:t>n+1 </a:t>
            </a:r>
            <a:r>
              <a:rPr lang="en-GB" sz="2350" i="0" dirty="0">
                <a:latin typeface="Verdana" charset="0"/>
              </a:rPr>
              <a:t>year </a:t>
            </a:r>
            <a:r>
              <a:rPr lang="en-GB" sz="2350" i="0" dirty="0" smtClean="0">
                <a:latin typeface="Verdana" charset="0"/>
              </a:rPr>
              <a:t>Budget</a:t>
            </a:r>
            <a:endParaRPr lang="en-GB" sz="2350" i="0" dirty="0">
              <a:latin typeface="Verdana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69978" y="6379722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 smtClean="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16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59681"/>
            <a:ext cx="9144000" cy="785813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‘‘</a:t>
            </a:r>
            <a:r>
              <a:rPr lang="fr-FR" altLang="ja-JP" sz="2800" dirty="0" err="1">
                <a:solidFill>
                  <a:srgbClr val="C00000"/>
                </a:solidFill>
                <a:latin typeface="Verdana" charset="0"/>
              </a:rPr>
              <a:t>Foundations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 first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’’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: </a:t>
            </a:r>
            <a:r>
              <a:rPr lang="fr-FR" altLang="ja-JP" sz="2800" dirty="0" err="1">
                <a:solidFill>
                  <a:srgbClr val="C00000"/>
                </a:solidFill>
                <a:latin typeface="Verdana" charset="0"/>
              </a:rPr>
              <a:t>Should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altLang="ja-JP" sz="2800" dirty="0" err="1">
                <a:solidFill>
                  <a:srgbClr val="C00000"/>
                </a:solidFill>
                <a:latin typeface="Verdana" charset="0"/>
              </a:rPr>
              <a:t>we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 have </a:t>
            </a:r>
            <a:r>
              <a:rPr lang="fr-FR" altLang="ja-JP" sz="2800" dirty="0" err="1" smtClean="0">
                <a:solidFill>
                  <a:srgbClr val="C00000"/>
                </a:solidFill>
                <a:latin typeface="Verdana" charset="0"/>
              </a:rPr>
              <a:t>reservations</a:t>
            </a:r>
            <a:r>
              <a:rPr lang="fr-FR" altLang="ja-JP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altLang="ja-JP" sz="2800" dirty="0" err="1">
                <a:solidFill>
                  <a:srgbClr val="C00000"/>
                </a:solidFill>
                <a:latin typeface="Verdana" charset="0"/>
              </a:rPr>
              <a:t>concerning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altLang="ja-JP" sz="2800" dirty="0" err="1">
                <a:solidFill>
                  <a:srgbClr val="C00000"/>
                </a:solidFill>
                <a:latin typeface="Verdana" charset="0"/>
              </a:rPr>
              <a:t>this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altLang="ja-JP" sz="2800" dirty="0" err="1">
                <a:solidFill>
                  <a:srgbClr val="C00000"/>
                </a:solidFill>
                <a:latin typeface="Verdana" charset="0"/>
              </a:rPr>
              <a:t>approach</a:t>
            </a:r>
            <a:r>
              <a:rPr lang="fr-FR" altLang="ja-JP" sz="2800" dirty="0">
                <a:solidFill>
                  <a:srgbClr val="C00000"/>
                </a:solidFill>
                <a:latin typeface="Verdana" charset="0"/>
              </a:rPr>
              <a:t>?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128838"/>
            <a:ext cx="8568952" cy="4108450"/>
          </a:xfrm>
        </p:spPr>
        <p:txBody>
          <a:bodyPr/>
          <a:lstStyle/>
          <a:p>
            <a:pPr eaLnBrk="1" hangingPunct="1">
              <a:buClrTx/>
            </a:pPr>
            <a:r>
              <a:rPr lang="en-GB" sz="2350" i="0" dirty="0">
                <a:latin typeface="+mj-lt"/>
                <a:cs typeface="Arial" charset="0"/>
              </a:rPr>
              <a:t>R</a:t>
            </a:r>
            <a:r>
              <a:rPr lang="en-GB" sz="2350" i="0" dirty="0" smtClean="0">
                <a:latin typeface="+mj-lt"/>
                <a:cs typeface="Arial" charset="0"/>
              </a:rPr>
              <a:t>arely </a:t>
            </a:r>
            <a:r>
              <a:rPr lang="en-GB" sz="2350" i="0" dirty="0">
                <a:latin typeface="+mj-lt"/>
                <a:cs typeface="Arial" charset="0"/>
              </a:rPr>
              <a:t>start from </a:t>
            </a:r>
            <a:r>
              <a:rPr lang="en-GB" sz="2350" i="0" dirty="0" smtClean="0">
                <a:latin typeface="+mj-lt"/>
                <a:cs typeface="Arial" charset="0"/>
              </a:rPr>
              <a:t>scratch:</a:t>
            </a:r>
            <a:endParaRPr lang="en-GB" sz="2350" i="0" dirty="0">
              <a:latin typeface="+mj-lt"/>
              <a:cs typeface="Arial" charset="0"/>
            </a:endParaRPr>
          </a:p>
          <a:p>
            <a:pPr lvl="1" eaLnBrk="1" hangingPunct="1">
              <a:buClrTx/>
            </a:pPr>
            <a:r>
              <a:rPr lang="en-GB" sz="2350" b="0" dirty="0">
                <a:latin typeface="+mj-lt"/>
                <a:cs typeface="Arial" charset="0"/>
              </a:rPr>
              <a:t>“Advanced” reforms may </a:t>
            </a:r>
            <a:r>
              <a:rPr lang="en-GB" sz="2350" b="0" dirty="0" smtClean="0">
                <a:latin typeface="+mj-lt"/>
                <a:cs typeface="Arial" charset="0"/>
              </a:rPr>
              <a:t>be implemented, even </a:t>
            </a:r>
            <a:r>
              <a:rPr lang="en-GB" sz="2350" b="0" dirty="0">
                <a:latin typeface="+mj-lt"/>
                <a:cs typeface="Arial" charset="0"/>
              </a:rPr>
              <a:t>if not all core functions </a:t>
            </a:r>
            <a:r>
              <a:rPr lang="en-GB" sz="2350" b="0" dirty="0" smtClean="0">
                <a:latin typeface="+mj-lt"/>
                <a:cs typeface="Arial" charset="0"/>
              </a:rPr>
              <a:t>have been</a:t>
            </a:r>
            <a:r>
              <a:rPr lang="en-GB" sz="2350" b="0" dirty="0" smtClean="0">
                <a:solidFill>
                  <a:srgbClr val="FF0000"/>
                </a:solidFill>
                <a:latin typeface="+mj-lt"/>
                <a:cs typeface="Arial" charset="0"/>
              </a:rPr>
              <a:t>(!)</a:t>
            </a:r>
            <a:endParaRPr lang="en-GB" sz="2350" b="0" dirty="0">
              <a:solidFill>
                <a:srgbClr val="FF0000"/>
              </a:solidFill>
              <a:latin typeface="+mj-lt"/>
              <a:cs typeface="Arial" charset="0"/>
            </a:endParaRPr>
          </a:p>
          <a:p>
            <a:pPr lvl="1" eaLnBrk="1" hangingPunct="1">
              <a:buClrTx/>
            </a:pPr>
            <a:r>
              <a:rPr lang="en-GB" sz="2350" b="0" dirty="0">
                <a:latin typeface="+mj-lt"/>
                <a:cs typeface="Arial" charset="0"/>
              </a:rPr>
              <a:t>Systems have strengths </a:t>
            </a:r>
            <a:r>
              <a:rPr lang="en-GB" sz="2350" b="0" dirty="0" smtClean="0">
                <a:latin typeface="+mj-lt"/>
                <a:cs typeface="Arial" charset="0"/>
              </a:rPr>
              <a:t>&amp; weaknesses: </a:t>
            </a:r>
            <a:r>
              <a:rPr lang="en-GB" sz="2350" b="0" dirty="0">
                <a:latin typeface="+mj-lt"/>
                <a:cs typeface="Arial" charset="0"/>
              </a:rPr>
              <a:t>always </a:t>
            </a:r>
            <a:r>
              <a:rPr lang="en-GB" sz="2350" b="0" dirty="0" smtClean="0">
                <a:latin typeface="+mj-lt"/>
                <a:cs typeface="Arial" charset="0"/>
              </a:rPr>
              <a:t>have to </a:t>
            </a:r>
            <a:r>
              <a:rPr lang="en-GB" sz="2350" b="0" dirty="0">
                <a:latin typeface="+mj-lt"/>
                <a:cs typeface="Arial" charset="0"/>
              </a:rPr>
              <a:t>have 100% of </a:t>
            </a:r>
            <a:r>
              <a:rPr lang="en-GB" sz="2350" b="0" dirty="0" smtClean="0">
                <a:latin typeface="+mj-lt"/>
                <a:cs typeface="Arial" charset="0"/>
              </a:rPr>
              <a:t>‘foundations’</a:t>
            </a:r>
            <a:r>
              <a:rPr lang="en-GB" sz="2350" b="0" dirty="0" smtClean="0">
                <a:solidFill>
                  <a:srgbClr val="FF0000"/>
                </a:solidFill>
                <a:latin typeface="+mj-lt"/>
                <a:cs typeface="Arial" charset="0"/>
              </a:rPr>
              <a:t>?</a:t>
            </a:r>
            <a:endParaRPr lang="en-GB" sz="2350" b="0" dirty="0">
              <a:solidFill>
                <a:srgbClr val="FF0000"/>
              </a:solidFill>
              <a:latin typeface="+mj-lt"/>
              <a:cs typeface="Arial" charset="0"/>
            </a:endParaRPr>
          </a:p>
          <a:p>
            <a:pPr eaLnBrk="1" hangingPunct="1">
              <a:buClrTx/>
            </a:pPr>
            <a:r>
              <a:rPr lang="en-GB" sz="2350" i="0" dirty="0">
                <a:latin typeface="+mj-lt"/>
                <a:cs typeface="Arial" charset="0"/>
              </a:rPr>
              <a:t>Reforms must be </a:t>
            </a:r>
            <a:r>
              <a:rPr lang="en-GB" sz="2350" i="0" dirty="0">
                <a:solidFill>
                  <a:srgbClr val="FF0000"/>
                </a:solidFill>
                <a:latin typeface="+mj-lt"/>
                <a:cs typeface="Arial" charset="0"/>
              </a:rPr>
              <a:t>attractive</a:t>
            </a:r>
            <a:r>
              <a:rPr lang="en-GB" sz="2350" i="0" dirty="0">
                <a:latin typeface="+mj-lt"/>
                <a:cs typeface="Arial" charset="0"/>
              </a:rPr>
              <a:t> from </a:t>
            </a:r>
            <a:r>
              <a:rPr lang="en-GB" sz="2350" i="0" dirty="0" smtClean="0">
                <a:latin typeface="+mj-lt"/>
                <a:cs typeface="Arial" charset="0"/>
              </a:rPr>
              <a:t>beginning</a:t>
            </a:r>
            <a:endParaRPr lang="en-GB" sz="2350" i="0" dirty="0">
              <a:latin typeface="+mj-lt"/>
              <a:cs typeface="Arial" charset="0"/>
            </a:endParaRPr>
          </a:p>
          <a:p>
            <a:pPr eaLnBrk="1" hangingPunct="1">
              <a:buClrTx/>
            </a:pPr>
            <a:r>
              <a:rPr lang="en-GB" sz="2350" i="0" dirty="0">
                <a:latin typeface="+mj-lt"/>
                <a:cs typeface="Arial" charset="0"/>
              </a:rPr>
              <a:t>Central control is </a:t>
            </a:r>
            <a:r>
              <a:rPr lang="en-GB" sz="2350" i="0" dirty="0" smtClean="0">
                <a:latin typeface="+mj-lt"/>
                <a:cs typeface="Arial" charset="0"/>
              </a:rPr>
              <a:t>not </a:t>
            </a:r>
            <a:r>
              <a:rPr lang="en-GB" sz="2350" i="0" dirty="0">
                <a:latin typeface="+mj-lt"/>
                <a:cs typeface="Arial" charset="0"/>
              </a:rPr>
              <a:t>panacea</a:t>
            </a:r>
          </a:p>
          <a:p>
            <a:pPr lvl="1" eaLnBrk="1" hangingPunct="1">
              <a:buClrTx/>
            </a:pPr>
            <a:r>
              <a:rPr lang="en-GB" sz="2350" b="0" dirty="0">
                <a:latin typeface="+mj-lt"/>
                <a:cs typeface="Arial" charset="0"/>
              </a:rPr>
              <a:t>Risks of </a:t>
            </a:r>
            <a:r>
              <a:rPr lang="en-GB" sz="2350" b="0" dirty="0" smtClean="0">
                <a:latin typeface="+mj-lt"/>
                <a:cs typeface="Arial" charset="0"/>
              </a:rPr>
              <a:t>hyper-centralisation, &amp; corruption </a:t>
            </a:r>
            <a:r>
              <a:rPr lang="en-GB" sz="2350" b="0" dirty="0">
                <a:latin typeface="+mj-lt"/>
                <a:cs typeface="Arial" charset="0"/>
              </a:rPr>
              <a:t>of </a:t>
            </a:r>
            <a:r>
              <a:rPr lang="en-GB" sz="2350" b="0" dirty="0" smtClean="0">
                <a:latin typeface="+mj-lt"/>
                <a:cs typeface="Arial" charset="0"/>
              </a:rPr>
              <a:t>supervisors: </a:t>
            </a:r>
            <a:r>
              <a:rPr lang="en-GB" sz="2350" b="0" dirty="0">
                <a:latin typeface="+mj-lt"/>
                <a:cs typeface="Arial" charset="0"/>
              </a:rPr>
              <a:t>Schick highlights </a:t>
            </a:r>
            <a:r>
              <a:rPr lang="en-GB" sz="2350" b="0" dirty="0" smtClean="0">
                <a:latin typeface="+mj-lt"/>
                <a:cs typeface="Arial" charset="0"/>
              </a:rPr>
              <a:t>loyalty of centre</a:t>
            </a:r>
            <a:endParaRPr lang="en-GB" sz="2350" b="0" dirty="0">
              <a:latin typeface="+mj-lt"/>
              <a:cs typeface="Arial" charset="0"/>
            </a:endParaRPr>
          </a:p>
          <a:p>
            <a:pPr lvl="1" eaLnBrk="1" hangingPunct="1">
              <a:buClrTx/>
            </a:pPr>
            <a:r>
              <a:rPr lang="en-GB" sz="2350" b="0" dirty="0" err="1">
                <a:latin typeface="+mj-lt"/>
                <a:cs typeface="Arial" charset="0"/>
              </a:rPr>
              <a:t>Sectoral</a:t>
            </a:r>
            <a:r>
              <a:rPr lang="en-GB" sz="2350" b="0" dirty="0">
                <a:latin typeface="+mj-lt"/>
                <a:cs typeface="Arial" charset="0"/>
              </a:rPr>
              <a:t> ministries must be </a:t>
            </a:r>
            <a:r>
              <a:rPr lang="en-GB" sz="2350" b="0" dirty="0">
                <a:solidFill>
                  <a:srgbClr val="FF0000"/>
                </a:solidFill>
                <a:latin typeface="+mj-lt"/>
                <a:cs typeface="Arial" charset="0"/>
              </a:rPr>
              <a:t>involved</a:t>
            </a:r>
            <a:r>
              <a:rPr lang="en-GB" sz="2350" b="0" dirty="0">
                <a:latin typeface="+mj-lt"/>
                <a:cs typeface="Arial" charset="0"/>
              </a:rPr>
              <a:t> in the </a:t>
            </a:r>
            <a:r>
              <a:rPr lang="en-GB" sz="2350" b="0" dirty="0" smtClean="0">
                <a:latin typeface="+mj-lt"/>
                <a:cs typeface="Arial" charset="0"/>
              </a:rPr>
              <a:t>reforms: cannot </a:t>
            </a:r>
            <a:r>
              <a:rPr lang="en-GB" sz="2350" b="0" dirty="0">
                <a:latin typeface="+mj-lt"/>
                <a:cs typeface="Arial" charset="0"/>
              </a:rPr>
              <a:t>only be controlled</a:t>
            </a:r>
            <a:endParaRPr lang="fr-FR" sz="2350" dirty="0">
              <a:latin typeface="+mj-lt"/>
              <a:cs typeface="Arial" charset="0"/>
            </a:endParaRPr>
          </a:p>
          <a:p>
            <a:pPr lvl="2" eaLnBrk="1" hangingPunct="1"/>
            <a:endParaRPr lang="fr-FR" sz="2200" dirty="0">
              <a:latin typeface="Arial" charset="0"/>
              <a:cs typeface="Arial" charset="0"/>
            </a:endParaRPr>
          </a:p>
        </p:txBody>
      </p:sp>
      <p:sp>
        <p:nvSpPr>
          <p:cNvPr id="2048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  <a:defRPr/>
            </a:pPr>
            <a:r>
              <a:rPr lang="fr-FR" sz="1400" dirty="0" smtClean="0">
                <a:solidFill>
                  <a:schemeClr val="tx1"/>
                </a:solidFill>
                <a:latin typeface="Arial" charset="0"/>
              </a:rPr>
              <a:t>17</a:t>
            </a:r>
            <a:endParaRPr lang="fr-FR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Espace réservé du contenu 1"/>
          <p:cNvSpPr>
            <a:spLocks noGrp="1"/>
          </p:cNvSpPr>
          <p:nvPr>
            <p:ph idx="1"/>
          </p:nvPr>
        </p:nvSpPr>
        <p:spPr>
          <a:xfrm>
            <a:off x="457200" y="2124075"/>
            <a:ext cx="8229600" cy="4325937"/>
          </a:xfrm>
        </p:spPr>
        <p:txBody>
          <a:bodyPr/>
          <a:lstStyle/>
          <a:p>
            <a:pPr>
              <a:buClrTx/>
            </a:pPr>
            <a:r>
              <a:rPr lang="fr-FR" i="0" dirty="0" err="1">
                <a:latin typeface="Verdana" charset="0"/>
              </a:rPr>
              <a:t>Why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reform</a:t>
            </a:r>
            <a:r>
              <a:rPr lang="fr-FR" i="0" dirty="0">
                <a:latin typeface="Verdana" charset="0"/>
              </a:rPr>
              <a:t>?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 err="1">
                <a:latin typeface="Verdana" charset="0"/>
              </a:rPr>
              <a:t>Why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establish</a:t>
            </a:r>
            <a:r>
              <a:rPr lang="fr-FR" i="0" dirty="0">
                <a:latin typeface="Verdana" charset="0"/>
              </a:rPr>
              <a:t> a </a:t>
            </a:r>
            <a:r>
              <a:rPr lang="fr-FR" i="0" dirty="0" err="1">
                <a:latin typeface="Verdana" charset="0"/>
              </a:rPr>
              <a:t>sequencing</a:t>
            </a:r>
            <a:r>
              <a:rPr lang="fr-FR" i="0" dirty="0">
                <a:latin typeface="Verdana" charset="0"/>
              </a:rPr>
              <a:t>?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en-US" i="0" dirty="0">
                <a:latin typeface="Verdana" charset="0"/>
              </a:rPr>
              <a:t>The foundations (or essential functions) of PFM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>
                <a:latin typeface="Verdana" charset="0"/>
              </a:rPr>
              <a:t>The </a:t>
            </a:r>
            <a:r>
              <a:rPr lang="fr-FR" i="0" dirty="0" err="1">
                <a:latin typeface="Verdana" charset="0"/>
              </a:rPr>
              <a:t>platform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approach</a:t>
            </a:r>
            <a:endParaRPr lang="fr-FR" i="0" dirty="0">
              <a:latin typeface="Verdana" charset="0"/>
            </a:endParaRP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>
                <a:latin typeface="Verdana" charset="0"/>
              </a:rPr>
              <a:t>How to </a:t>
            </a:r>
            <a:r>
              <a:rPr lang="fr-FR" i="0" dirty="0" err="1">
                <a:latin typeface="Verdana" charset="0"/>
              </a:rPr>
              <a:t>process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reforms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that</a:t>
            </a:r>
            <a:r>
              <a:rPr lang="fr-FR" i="0" dirty="0">
                <a:latin typeface="Verdana" charset="0"/>
              </a:rPr>
              <a:t> are </a:t>
            </a:r>
            <a:r>
              <a:rPr lang="fr-FR" i="0" dirty="0" err="1">
                <a:latin typeface="Verdana" charset="0"/>
              </a:rPr>
              <a:t>too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complex</a:t>
            </a:r>
            <a:r>
              <a:rPr lang="fr-FR" i="0" dirty="0">
                <a:latin typeface="Verdana" charset="0"/>
              </a:rPr>
              <a:t> for the </a:t>
            </a:r>
            <a:r>
              <a:rPr lang="fr-FR" i="0" dirty="0" err="1">
                <a:latin typeface="Verdana" charset="0"/>
              </a:rPr>
              <a:t>context</a:t>
            </a:r>
            <a:r>
              <a:rPr lang="fr-FR" i="0" dirty="0">
                <a:latin typeface="Verdana" charset="0"/>
              </a:rPr>
              <a:t> of a </a:t>
            </a:r>
            <a:r>
              <a:rPr lang="fr-FR" i="0" dirty="0" err="1">
                <a:latin typeface="Verdana" charset="0"/>
              </a:rPr>
              <a:t>given</a:t>
            </a:r>
            <a:r>
              <a:rPr lang="fr-FR" i="0" dirty="0">
                <a:latin typeface="Verdana" charset="0"/>
              </a:rPr>
              <a:t> country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</p:txBody>
      </p:sp>
      <p:sp>
        <p:nvSpPr>
          <p:cNvPr id="44034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855662"/>
          </a:xfrm>
        </p:spPr>
        <p:txBody>
          <a:bodyPr/>
          <a:lstStyle/>
          <a:p>
            <a:r>
              <a:rPr lang="fr-FR" dirty="0" smtClean="0">
                <a:solidFill>
                  <a:srgbClr val="C00000"/>
                </a:solidFill>
                <a:latin typeface="Verdana" charset="0"/>
              </a:rPr>
              <a:t> Module 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1.2.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4035" name="Flèche droite 3"/>
          <p:cNvSpPr>
            <a:spLocks noChangeArrowheads="1"/>
          </p:cNvSpPr>
          <p:nvPr/>
        </p:nvSpPr>
        <p:spPr bwMode="auto">
          <a:xfrm>
            <a:off x="809599" y="4365104"/>
            <a:ext cx="7848600" cy="1296988"/>
          </a:xfrm>
          <a:prstGeom prst="rightArrow">
            <a:avLst>
              <a:gd name="adj1" fmla="val 50000"/>
              <a:gd name="adj2" fmla="val 49952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endParaRPr lang="fr-FR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07504" y="6507163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18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1071563"/>
            <a:ext cx="8463284" cy="803830"/>
          </a:xfrm>
        </p:spPr>
        <p:txBody>
          <a:bodyPr/>
          <a:lstStyle/>
          <a:p>
            <a:pPr marL="0" indent="0" algn="ctr" eaLnBrk="1" hangingPunct="1"/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The </a:t>
            </a:r>
            <a:r>
              <a:rPr lang="en-GB" sz="2800" dirty="0" smtClean="0">
                <a:solidFill>
                  <a:srgbClr val="C00000"/>
                </a:solidFill>
                <a:latin typeface="Verdana" charset="0"/>
              </a:rPr>
              <a:t>‘platform approach’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713788" cy="4105275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The platform: a coherent set of measures that achieve a set of realistic improvements in public finance management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The platform strategy is composed of a sequence of different platforms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i="0" dirty="0">
              <a:latin typeface="Verdana" charset="0"/>
            </a:endParaRPr>
          </a:p>
          <a:p>
            <a:pPr eaLnBrk="1" hangingPunct="1">
              <a:buClrTx/>
            </a:pPr>
            <a:r>
              <a:rPr lang="en-GB" i="0" dirty="0">
                <a:latin typeface="Verdana" charset="0"/>
              </a:rPr>
              <a:t>Each platform sets the ground for the next one</a:t>
            </a:r>
          </a:p>
          <a:p>
            <a:pPr eaLnBrk="1" hangingPunct="1"/>
            <a:endParaRPr lang="en-GB" sz="2700" dirty="0">
              <a:latin typeface="Verdana" charset="0"/>
            </a:endParaRPr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35719" y="5845115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2000" dirty="0"/>
              <a:t>Cf. Peter Brooke. Rapport pour PEFA et DFID briefing </a:t>
            </a:r>
            <a:r>
              <a:rPr lang="fr-FR" sz="2000" dirty="0" err="1"/>
              <a:t>paper</a:t>
            </a:r>
            <a:r>
              <a:rPr lang="fr-FR" sz="2000" dirty="0"/>
              <a:t> </a:t>
            </a:r>
            <a:r>
              <a:rPr lang="fr-FR" sz="2000" dirty="0" smtClean="0"/>
              <a:t>2005 </a:t>
            </a:r>
            <a:endParaRPr lang="fr-FR" sz="2000" dirty="0"/>
          </a:p>
        </p:txBody>
      </p:sp>
      <p:sp>
        <p:nvSpPr>
          <p:cNvPr id="7" name="Espace réservé du numéro de diapositive 3"/>
          <p:cNvSpPr txBox="1">
            <a:spLocks/>
          </p:cNvSpPr>
          <p:nvPr/>
        </p:nvSpPr>
        <p:spPr bwMode="auto">
          <a:xfrm>
            <a:off x="106838" y="643075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 smtClean="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19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u contenu 1"/>
          <p:cNvSpPr>
            <a:spLocks noGrp="1"/>
          </p:cNvSpPr>
          <p:nvPr>
            <p:ph idx="1"/>
          </p:nvPr>
        </p:nvSpPr>
        <p:spPr>
          <a:xfrm>
            <a:off x="500063" y="2357438"/>
            <a:ext cx="8229600" cy="3705225"/>
          </a:xfrm>
        </p:spPr>
        <p:txBody>
          <a:bodyPr/>
          <a:lstStyle/>
          <a:p>
            <a:pPr marL="57150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i="0" dirty="0" smtClean="0">
                <a:latin typeface="Verdana" charset="0"/>
              </a:rPr>
              <a:t>Module 1.1. PFM objectives and budgetary approaches</a:t>
            </a:r>
          </a:p>
          <a:p>
            <a:pPr marL="57150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i="0" dirty="0" smtClean="0">
                <a:solidFill>
                  <a:srgbClr val="FF0000"/>
                </a:solidFill>
                <a:latin typeface="Verdana" charset="0"/>
              </a:rPr>
              <a:t>Module 1.2. Why reform PFM systems? Why establish a sequence?</a:t>
            </a:r>
          </a:p>
          <a:p>
            <a:pPr marL="57150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i="0" dirty="0" smtClean="0">
                <a:latin typeface="Verdana" charset="0"/>
              </a:rPr>
              <a:t>Module 1.3. The starting point: assessing PFM systems</a:t>
            </a:r>
          </a:p>
          <a:p>
            <a:pPr marL="57150" indent="0">
              <a:spcBef>
                <a:spcPts val="600"/>
              </a:spcBef>
              <a:spcAft>
                <a:spcPts val="600"/>
              </a:spcAft>
              <a:buClrTx/>
            </a:pPr>
            <a:r>
              <a:rPr lang="en-GB" b="0" i="0" dirty="0" smtClean="0">
                <a:latin typeface="Verdana" charset="0"/>
              </a:rPr>
              <a:t>Module 1.4. Conditions for successful reform</a:t>
            </a:r>
            <a:endParaRPr lang="en-GB" sz="2000" i="0" dirty="0">
              <a:latin typeface="Verdana" charset="0"/>
            </a:endParaRPr>
          </a:p>
        </p:txBody>
      </p:sp>
      <p:sp>
        <p:nvSpPr>
          <p:cNvPr id="17410" name="Titre 2"/>
          <p:cNvSpPr>
            <a:spLocks noGrp="1"/>
          </p:cNvSpPr>
          <p:nvPr>
            <p:ph type="title"/>
          </p:nvPr>
        </p:nvSpPr>
        <p:spPr>
          <a:xfrm>
            <a:off x="611188" y="1143000"/>
            <a:ext cx="7993062" cy="1143000"/>
          </a:xfrm>
        </p:spPr>
        <p:txBody>
          <a:bodyPr/>
          <a:lstStyle/>
          <a:p>
            <a:pPr marL="342900" indent="-342900" eaLnBrk="1" hangingPunct="1"/>
            <a:r>
              <a:rPr lang="fr-FR" sz="2800">
                <a:latin typeface="Verdana" charset="0"/>
              </a:rPr>
              <a:t>Day 1: Approaches to PFM reform</a:t>
            </a:r>
            <a:endParaRPr lang="fr-BE" sz="2800">
              <a:latin typeface="Verdana" charset="0"/>
            </a:endParaRPr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188"/>
            <a:ext cx="9144000" cy="650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88222" y="357188"/>
            <a:ext cx="45028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700" b="1" dirty="0" err="1" smtClean="0">
                <a:solidFill>
                  <a:srgbClr val="C00000"/>
                </a:solidFill>
              </a:rPr>
              <a:t>Example</a:t>
            </a:r>
            <a:r>
              <a:rPr lang="fr-FR" sz="2700" b="1" dirty="0" smtClean="0">
                <a:solidFill>
                  <a:srgbClr val="C00000"/>
                </a:solidFill>
              </a:rPr>
              <a:t>: </a:t>
            </a:r>
            <a:r>
              <a:rPr lang="fr-FR" sz="2700" b="1" dirty="0" err="1" smtClean="0">
                <a:solidFill>
                  <a:srgbClr val="C00000"/>
                </a:solidFill>
              </a:rPr>
              <a:t>Cambodia</a:t>
            </a:r>
            <a:endParaRPr lang="fr-FR" sz="2700" b="1" dirty="0">
              <a:solidFill>
                <a:srgbClr val="C00000"/>
              </a:solidFill>
            </a:endParaRPr>
          </a:p>
        </p:txBody>
      </p:sp>
      <p:sp>
        <p:nvSpPr>
          <p:cNvPr id="6" name="Espace réservé du numéro de diapositive 3"/>
          <p:cNvSpPr txBox="1">
            <a:spLocks/>
          </p:cNvSpPr>
          <p:nvPr/>
        </p:nvSpPr>
        <p:spPr bwMode="auto">
          <a:xfrm>
            <a:off x="206449" y="6453336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 smtClean="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20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00125"/>
            <a:ext cx="9144000" cy="916707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hortcomings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of the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platform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approach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2143125"/>
            <a:ext cx="8929687" cy="4525963"/>
          </a:xfrm>
        </p:spPr>
        <p:txBody>
          <a:bodyPr/>
          <a:lstStyle/>
          <a:p>
            <a:pPr marL="0" indent="0" eaLnBrk="1" hangingPunct="1">
              <a:buClrTx/>
              <a:buNone/>
            </a:pPr>
            <a:r>
              <a:rPr lang="en-GB" i="0" dirty="0">
                <a:latin typeface="+mj-lt"/>
                <a:cs typeface="Arial" charset="0"/>
              </a:rPr>
              <a:t>Implemented in Cambodia, Kenya</a:t>
            </a:r>
            <a:r>
              <a:rPr lang="en-GB" i="0" dirty="0" smtClean="0">
                <a:latin typeface="+mj-lt"/>
                <a:cs typeface="Arial" charset="0"/>
              </a:rPr>
              <a:t>,…Too </a:t>
            </a:r>
            <a:r>
              <a:rPr lang="en-GB" i="0" dirty="0">
                <a:latin typeface="+mj-lt"/>
                <a:cs typeface="Arial" charset="0"/>
              </a:rPr>
              <a:t>early to judge (?), but </a:t>
            </a:r>
            <a:r>
              <a:rPr lang="en-GB" i="0" dirty="0" smtClean="0">
                <a:latin typeface="+mj-lt"/>
                <a:cs typeface="Arial" charset="0"/>
              </a:rPr>
              <a:t>can </a:t>
            </a:r>
            <a:r>
              <a:rPr lang="en-GB" i="0" dirty="0">
                <a:latin typeface="+mj-lt"/>
                <a:cs typeface="Arial" charset="0"/>
              </a:rPr>
              <a:t>sometimes be very </a:t>
            </a:r>
            <a:r>
              <a:rPr lang="en-GB" i="0" dirty="0" smtClean="0">
                <a:latin typeface="+mj-lt"/>
                <a:cs typeface="Arial" charset="0"/>
              </a:rPr>
              <a:t>complex:</a:t>
            </a:r>
          </a:p>
          <a:p>
            <a:pPr marL="0" indent="0" eaLnBrk="1" hangingPunct="1">
              <a:buClrTx/>
              <a:buNone/>
            </a:pPr>
            <a:r>
              <a:rPr lang="en-GB" i="0" dirty="0" smtClean="0">
                <a:latin typeface="+mj-lt"/>
                <a:cs typeface="Arial" charset="0"/>
              </a:rPr>
              <a:t>According </a:t>
            </a:r>
            <a:r>
              <a:rPr lang="en-GB" i="0" dirty="0">
                <a:latin typeface="+mj-lt"/>
                <a:cs typeface="Arial" charset="0"/>
              </a:rPr>
              <a:t>to Allen</a:t>
            </a:r>
          </a:p>
          <a:p>
            <a:pPr eaLnBrk="1" hangingPunct="1">
              <a:buClrTx/>
            </a:pPr>
            <a:r>
              <a:rPr lang="en-GB" i="0" dirty="0">
                <a:latin typeface="+mj-lt"/>
                <a:cs typeface="Arial" charset="0"/>
              </a:rPr>
              <a:t>Insufficient emphasis on institutional constraints, underestimation of resistances</a:t>
            </a:r>
          </a:p>
          <a:p>
            <a:pPr eaLnBrk="1" hangingPunct="1">
              <a:buClrTx/>
            </a:pPr>
            <a:r>
              <a:rPr lang="en-GB" i="0" dirty="0">
                <a:latin typeface="+mj-lt"/>
                <a:cs typeface="Arial" charset="0"/>
              </a:rPr>
              <a:t>Activity overload. In Cambodia: </a:t>
            </a:r>
            <a:r>
              <a:rPr lang="en-GB" i="0" dirty="0" smtClean="0">
                <a:latin typeface="+mj-lt"/>
                <a:cs typeface="Arial" charset="0"/>
              </a:rPr>
              <a:t>platform </a:t>
            </a:r>
            <a:r>
              <a:rPr lang="en-GB" i="0" dirty="0">
                <a:latin typeface="+mj-lt"/>
                <a:cs typeface="Arial" charset="0"/>
              </a:rPr>
              <a:t>comprised 27 activities, 250 specific actions</a:t>
            </a:r>
          </a:p>
          <a:p>
            <a:pPr eaLnBrk="1" hangingPunct="1">
              <a:buClrTx/>
            </a:pPr>
            <a:r>
              <a:rPr lang="en-GB" i="0" dirty="0">
                <a:latin typeface="+mj-lt"/>
                <a:cs typeface="Arial" charset="0"/>
              </a:rPr>
              <a:t>Unrealistic time horizon, mediocre prioritization</a:t>
            </a:r>
            <a:endParaRPr lang="en-GB" i="0" dirty="0">
              <a:latin typeface="+mj-lt"/>
            </a:endParaRPr>
          </a:p>
          <a:p>
            <a:pPr eaLnBrk="1" hangingPunct="1">
              <a:buClrTx/>
            </a:pPr>
            <a:r>
              <a:rPr lang="en-GB" i="0" dirty="0">
                <a:latin typeface="+mj-lt"/>
                <a:cs typeface="Arial" charset="0"/>
              </a:rPr>
              <a:t>Micro-management</a:t>
            </a:r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 smtClean="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21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38"/>
            <a:ext cx="9144000" cy="1143000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P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latform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approach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: 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/>
            </a:r>
            <a:br>
              <a:rPr lang="fr-FR" sz="2800" dirty="0" smtClean="0">
                <a:solidFill>
                  <a:srgbClr val="C00000"/>
                </a:solidFill>
                <a:latin typeface="Verdana" charset="0"/>
              </a:rPr>
            </a:b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avoid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being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schematic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,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keep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it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simple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331" y="2492896"/>
            <a:ext cx="8923337" cy="4143375"/>
          </a:xfrm>
        </p:spPr>
        <p:txBody>
          <a:bodyPr/>
          <a:lstStyle/>
          <a:p>
            <a:pPr eaLnBrk="1" hangingPunct="1">
              <a:buClrTx/>
            </a:pPr>
            <a:r>
              <a:rPr lang="en-GB" i="0" dirty="0">
                <a:latin typeface="+mj-lt"/>
                <a:cs typeface="Arial" charset="0"/>
              </a:rPr>
              <a:t>As platforms follow each other, some will inevitably overlap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+mj-lt"/>
                <a:cs typeface="Arial" charset="0"/>
              </a:rPr>
              <a:t>existing </a:t>
            </a:r>
            <a:r>
              <a:rPr lang="en-GB" sz="2400" b="0" dirty="0">
                <a:latin typeface="+mj-lt"/>
                <a:cs typeface="Arial" charset="0"/>
              </a:rPr>
              <a:t>system must be taken into account, as it may be more “advanced”</a:t>
            </a:r>
          </a:p>
          <a:p>
            <a:pPr lvl="1" eaLnBrk="1" hangingPunct="1">
              <a:buClrTx/>
            </a:pPr>
            <a:r>
              <a:rPr lang="en-GB" sz="2400" b="0" dirty="0" smtClean="0">
                <a:latin typeface="+mj-lt"/>
                <a:cs typeface="Arial" charset="0"/>
              </a:rPr>
              <a:t>previous </a:t>
            </a:r>
            <a:r>
              <a:rPr lang="en-GB" sz="2400" b="0" dirty="0">
                <a:latin typeface="+mj-lt"/>
                <a:cs typeface="Arial" charset="0"/>
              </a:rPr>
              <a:t>“platforms” must be strengthened</a:t>
            </a:r>
          </a:p>
          <a:p>
            <a:pPr lvl="1" eaLnBrk="1" hangingPunct="1">
              <a:buClrTx/>
              <a:buFontTx/>
              <a:buNone/>
            </a:pPr>
            <a:endParaRPr lang="en-GB" sz="2400" b="0" dirty="0">
              <a:latin typeface="+mj-lt"/>
              <a:cs typeface="Arial" charset="0"/>
            </a:endParaRPr>
          </a:p>
          <a:p>
            <a:pPr eaLnBrk="1" hangingPunct="1">
              <a:buClrTx/>
            </a:pPr>
            <a:r>
              <a:rPr lang="en-GB" i="0" dirty="0">
                <a:latin typeface="+mj-lt"/>
                <a:cs typeface="Arial" charset="0"/>
              </a:rPr>
              <a:t>F</a:t>
            </a:r>
            <a:r>
              <a:rPr lang="en-GB" i="0" dirty="0" smtClean="0">
                <a:latin typeface="+mj-lt"/>
                <a:cs typeface="Arial" charset="0"/>
              </a:rPr>
              <a:t>irst </a:t>
            </a:r>
            <a:r>
              <a:rPr lang="en-GB" i="0" dirty="0">
                <a:latin typeface="+mj-lt"/>
                <a:cs typeface="Arial" charset="0"/>
              </a:rPr>
              <a:t>platform (foundations+?) can be defined, </a:t>
            </a:r>
            <a:r>
              <a:rPr lang="en-GB" i="0" dirty="0" smtClean="0">
                <a:latin typeface="+mj-lt"/>
                <a:cs typeface="Arial" charset="0"/>
              </a:rPr>
              <a:t>&amp; probably second: but </a:t>
            </a:r>
            <a:r>
              <a:rPr lang="en-GB" i="0" dirty="0">
                <a:latin typeface="+mj-lt"/>
                <a:cs typeface="Arial" charset="0"/>
              </a:rPr>
              <a:t>can we really go any further??</a:t>
            </a:r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 smtClean="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22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u contenu 1"/>
          <p:cNvSpPr>
            <a:spLocks noGrp="1"/>
          </p:cNvSpPr>
          <p:nvPr>
            <p:ph idx="1"/>
          </p:nvPr>
        </p:nvSpPr>
        <p:spPr>
          <a:xfrm>
            <a:off x="395288" y="2271713"/>
            <a:ext cx="8229600" cy="4325937"/>
          </a:xfrm>
        </p:spPr>
        <p:txBody>
          <a:bodyPr/>
          <a:lstStyle/>
          <a:p>
            <a:pPr>
              <a:buClrTx/>
            </a:pPr>
            <a:r>
              <a:rPr lang="fr-FR" i="0" dirty="0" err="1">
                <a:latin typeface="Verdana" charset="0"/>
              </a:rPr>
              <a:t>Why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reform</a:t>
            </a:r>
            <a:r>
              <a:rPr lang="fr-FR" i="0" dirty="0">
                <a:latin typeface="Verdana" charset="0"/>
              </a:rPr>
              <a:t>?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 err="1">
                <a:latin typeface="Verdana" charset="0"/>
              </a:rPr>
              <a:t>Why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establish</a:t>
            </a:r>
            <a:r>
              <a:rPr lang="fr-FR" i="0" dirty="0">
                <a:latin typeface="Verdana" charset="0"/>
              </a:rPr>
              <a:t> a </a:t>
            </a:r>
            <a:r>
              <a:rPr lang="fr-FR" i="0" dirty="0" err="1">
                <a:latin typeface="Verdana" charset="0"/>
              </a:rPr>
              <a:t>sequencing</a:t>
            </a:r>
            <a:r>
              <a:rPr lang="fr-FR" i="0" dirty="0">
                <a:latin typeface="Verdana" charset="0"/>
              </a:rPr>
              <a:t>?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en-US" i="0" dirty="0">
                <a:latin typeface="Verdana" charset="0"/>
              </a:rPr>
              <a:t>The foundations (or essential functions) of PFM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>
                <a:latin typeface="Verdana" charset="0"/>
              </a:rPr>
              <a:t>The </a:t>
            </a:r>
            <a:r>
              <a:rPr lang="fr-FR" i="0" dirty="0" err="1">
                <a:latin typeface="Verdana" charset="0"/>
              </a:rPr>
              <a:t>platform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approach</a:t>
            </a:r>
            <a:endParaRPr lang="fr-FR" i="0" dirty="0">
              <a:latin typeface="Verdana" charset="0"/>
            </a:endParaRP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>
                <a:latin typeface="Verdana" charset="0"/>
              </a:rPr>
              <a:t>How to </a:t>
            </a:r>
            <a:r>
              <a:rPr lang="fr-FR" i="0" dirty="0" err="1">
                <a:latin typeface="Verdana" charset="0"/>
              </a:rPr>
              <a:t>process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reforms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that</a:t>
            </a:r>
            <a:r>
              <a:rPr lang="fr-FR" i="0" dirty="0">
                <a:latin typeface="Verdana" charset="0"/>
              </a:rPr>
              <a:t> are </a:t>
            </a:r>
            <a:r>
              <a:rPr lang="fr-FR" i="0" dirty="0" err="1">
                <a:latin typeface="Verdana" charset="0"/>
              </a:rPr>
              <a:t>too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complex</a:t>
            </a:r>
            <a:r>
              <a:rPr lang="fr-FR" i="0" dirty="0">
                <a:latin typeface="Verdana" charset="0"/>
              </a:rPr>
              <a:t> for the </a:t>
            </a:r>
            <a:r>
              <a:rPr lang="fr-FR" i="0" dirty="0" err="1">
                <a:latin typeface="Verdana" charset="0"/>
              </a:rPr>
              <a:t>context</a:t>
            </a:r>
            <a:r>
              <a:rPr lang="fr-FR" i="0" dirty="0">
                <a:latin typeface="Verdana" charset="0"/>
              </a:rPr>
              <a:t> of a </a:t>
            </a:r>
            <a:r>
              <a:rPr lang="fr-FR" i="0" dirty="0" err="1">
                <a:latin typeface="Verdana" charset="0"/>
              </a:rPr>
              <a:t>given</a:t>
            </a:r>
            <a:r>
              <a:rPr lang="fr-FR" i="0" dirty="0">
                <a:latin typeface="Verdana" charset="0"/>
              </a:rPr>
              <a:t> country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</p:txBody>
      </p:sp>
      <p:sp>
        <p:nvSpPr>
          <p:cNvPr id="53250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855662"/>
          </a:xfrm>
        </p:spPr>
        <p:txBody>
          <a:bodyPr/>
          <a:lstStyle/>
          <a:p>
            <a:r>
              <a:rPr lang="fr-FR" dirty="0" smtClean="0">
                <a:solidFill>
                  <a:srgbClr val="C00000"/>
                </a:solidFill>
                <a:latin typeface="Verdana" charset="0"/>
              </a:rPr>
              <a:t> Module </a:t>
            </a:r>
            <a:r>
              <a:rPr lang="fr-FR" dirty="0">
                <a:solidFill>
                  <a:srgbClr val="C00000"/>
                </a:solidFill>
                <a:latin typeface="Verdana" charset="0"/>
              </a:rPr>
              <a:t>1.2.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53251" name="Flèche droite 3"/>
          <p:cNvSpPr>
            <a:spLocks noChangeArrowheads="1"/>
          </p:cNvSpPr>
          <p:nvPr/>
        </p:nvSpPr>
        <p:spPr bwMode="auto">
          <a:xfrm>
            <a:off x="755650" y="5300663"/>
            <a:ext cx="7848600" cy="1800225"/>
          </a:xfrm>
          <a:prstGeom prst="rightArrow">
            <a:avLst>
              <a:gd name="adj1" fmla="val 50000"/>
              <a:gd name="adj2" fmla="val 49996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endParaRPr lang="fr-FR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07504" y="6507163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23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Espace réservé du contenu 1"/>
          <p:cNvSpPr>
            <a:spLocks noGrp="1"/>
          </p:cNvSpPr>
          <p:nvPr>
            <p:ph idx="1"/>
          </p:nvPr>
        </p:nvSpPr>
        <p:spPr>
          <a:xfrm>
            <a:off x="250825" y="1844675"/>
            <a:ext cx="8642350" cy="4608513"/>
          </a:xfrm>
        </p:spPr>
        <p:txBody>
          <a:bodyPr/>
          <a:lstStyle/>
          <a:p>
            <a:pPr>
              <a:buClrTx/>
            </a:pPr>
            <a:r>
              <a:rPr lang="en-GB" i="0" dirty="0">
                <a:latin typeface="Verdana" charset="0"/>
              </a:rPr>
              <a:t>M</a:t>
            </a:r>
            <a:r>
              <a:rPr lang="en-GB" i="0" dirty="0" smtClean="0">
                <a:latin typeface="Verdana" charset="0"/>
              </a:rPr>
              <a:t>any </a:t>
            </a:r>
            <a:r>
              <a:rPr lang="en-GB" i="0" dirty="0">
                <a:latin typeface="Verdana" charset="0"/>
              </a:rPr>
              <a:t>developing countries implement complex reforms, whereas their foundations (or “core functions”) are only partially implemented </a:t>
            </a:r>
            <a:r>
              <a:rPr lang="en-GB" i="0" dirty="0" smtClean="0">
                <a:latin typeface="Verdana" charset="0"/>
              </a:rPr>
              <a:t>(c.f. module 1.4): </a:t>
            </a:r>
            <a:r>
              <a:rPr lang="en-GB" i="0" dirty="0">
                <a:latin typeface="Verdana" charset="0"/>
              </a:rPr>
              <a:t>e</a:t>
            </a:r>
            <a:r>
              <a:rPr lang="en-GB" sz="2400" b="0" i="0" dirty="0" smtClean="0">
                <a:latin typeface="Verdana" charset="0"/>
              </a:rPr>
              <a:t>.g. </a:t>
            </a:r>
            <a:r>
              <a:rPr lang="en-GB" sz="2400" b="0" i="0" dirty="0">
                <a:latin typeface="Verdana" charset="0"/>
              </a:rPr>
              <a:t>MTEF, programme budget, accrual accounting, etc.</a:t>
            </a:r>
          </a:p>
          <a:p>
            <a:pPr>
              <a:buClrTx/>
            </a:pPr>
            <a:r>
              <a:rPr lang="en-GB" i="0" dirty="0">
                <a:latin typeface="Verdana" charset="0"/>
              </a:rPr>
              <a:t>Implementing such reforms goes against </a:t>
            </a:r>
            <a:r>
              <a:rPr lang="en-GB" i="0" dirty="0" smtClean="0">
                <a:latin typeface="Verdana" charset="0"/>
              </a:rPr>
              <a:t>logical order, </a:t>
            </a:r>
            <a:r>
              <a:rPr lang="en-GB" i="0" dirty="0">
                <a:latin typeface="Verdana" charset="0"/>
              </a:rPr>
              <a:t>but it may be </a:t>
            </a:r>
            <a:r>
              <a:rPr lang="en-GB" i="0" dirty="0" smtClean="0">
                <a:latin typeface="Verdana" charset="0"/>
              </a:rPr>
              <a:t>driven by:</a:t>
            </a:r>
          </a:p>
          <a:p>
            <a:pPr lvl="1">
              <a:buClrTx/>
            </a:pPr>
            <a:r>
              <a:rPr lang="en-GB" sz="2400" b="0" dirty="0" smtClean="0">
                <a:latin typeface="Verdana" charset="0"/>
              </a:rPr>
              <a:t>Pressure </a:t>
            </a:r>
            <a:r>
              <a:rPr lang="en-GB" sz="2400" b="0" dirty="0">
                <a:latin typeface="Verdana" charset="0"/>
              </a:rPr>
              <a:t>from </a:t>
            </a:r>
            <a:r>
              <a:rPr lang="en-GB" sz="2400" b="0" dirty="0" smtClean="0">
                <a:latin typeface="Verdana" charset="0"/>
              </a:rPr>
              <a:t>donors</a:t>
            </a:r>
            <a:endParaRPr lang="en-GB" sz="2400" b="0" dirty="0">
              <a:latin typeface="Verdana" charset="0"/>
            </a:endParaRPr>
          </a:p>
          <a:p>
            <a:pPr lvl="1">
              <a:buClrTx/>
            </a:pPr>
            <a:r>
              <a:rPr lang="en-GB" sz="2400" b="0" dirty="0">
                <a:latin typeface="Verdana" charset="0"/>
              </a:rPr>
              <a:t>Internal determination to show that </a:t>
            </a:r>
            <a:r>
              <a:rPr lang="en-GB" sz="2400" b="0" dirty="0" smtClean="0">
                <a:latin typeface="Verdana" charset="0"/>
              </a:rPr>
              <a:t>country </a:t>
            </a:r>
            <a:r>
              <a:rPr lang="en-GB" sz="2400" b="0" dirty="0">
                <a:latin typeface="Verdana" charset="0"/>
              </a:rPr>
              <a:t>is on the path of modernisation </a:t>
            </a:r>
            <a:r>
              <a:rPr lang="en-GB" sz="2400" b="0" dirty="0" smtClean="0">
                <a:latin typeface="Verdana" charset="0"/>
              </a:rPr>
              <a:t>&amp; </a:t>
            </a:r>
            <a:r>
              <a:rPr lang="en-GB" sz="2400" b="0" dirty="0">
                <a:latin typeface="Verdana" charset="0"/>
              </a:rPr>
              <a:t>capable to carry out complex reforms, etc. </a:t>
            </a:r>
          </a:p>
        </p:txBody>
      </p:sp>
      <p:sp>
        <p:nvSpPr>
          <p:cNvPr id="54274" name="Titre 2"/>
          <p:cNvSpPr>
            <a:spLocks noGrp="1"/>
          </p:cNvSpPr>
          <p:nvPr>
            <p:ph type="title"/>
          </p:nvPr>
        </p:nvSpPr>
        <p:spPr>
          <a:xfrm>
            <a:off x="-180528" y="1190246"/>
            <a:ext cx="9144000" cy="646112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The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dilemma</a:t>
            </a:r>
            <a:endParaRPr lang="fr-FR" sz="2800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24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Espace réservé du contenu 1"/>
          <p:cNvSpPr>
            <a:spLocks noGrp="1"/>
          </p:cNvSpPr>
          <p:nvPr>
            <p:ph idx="1"/>
          </p:nvPr>
        </p:nvSpPr>
        <p:spPr>
          <a:xfrm>
            <a:off x="146989" y="1911350"/>
            <a:ext cx="8817499" cy="4826000"/>
          </a:xfrm>
        </p:spPr>
        <p:txBody>
          <a:bodyPr/>
          <a:lstStyle/>
          <a:p>
            <a:pPr marL="0" indent="0">
              <a:buClrTx/>
              <a:buNone/>
            </a:pPr>
            <a:r>
              <a:rPr lang="en-GB" i="0" dirty="0">
                <a:latin typeface="Verdana" charset="0"/>
              </a:rPr>
              <a:t>Strengthening </a:t>
            </a:r>
            <a:r>
              <a:rPr lang="en-GB" i="0" dirty="0" smtClean="0">
                <a:latin typeface="Verdana" charset="0"/>
              </a:rPr>
              <a:t>foundations </a:t>
            </a:r>
            <a:r>
              <a:rPr lang="en-GB" i="0" dirty="0">
                <a:latin typeface="Verdana" charset="0"/>
              </a:rPr>
              <a:t>must </a:t>
            </a:r>
            <a:r>
              <a:rPr lang="en-GB" i="0" dirty="0" smtClean="0">
                <a:latin typeface="Verdana" charset="0"/>
              </a:rPr>
              <a:t>be priority: however</a:t>
            </a:r>
            <a:r>
              <a:rPr lang="en-GB" i="0" dirty="0">
                <a:latin typeface="Verdana" charset="0"/>
              </a:rPr>
              <a:t>, </a:t>
            </a:r>
            <a:r>
              <a:rPr lang="en-GB" i="0" dirty="0" smtClean="0">
                <a:latin typeface="Verdana" charset="0"/>
              </a:rPr>
              <a:t>if not possible </a:t>
            </a:r>
            <a:r>
              <a:rPr lang="en-GB" i="0" dirty="0">
                <a:latin typeface="Verdana" charset="0"/>
              </a:rPr>
              <a:t>to avoid </a:t>
            </a:r>
            <a:r>
              <a:rPr lang="en-GB" i="0" dirty="0" smtClean="0">
                <a:latin typeface="Verdana" charset="0"/>
              </a:rPr>
              <a:t>complex </a:t>
            </a:r>
            <a:r>
              <a:rPr lang="en-GB" i="0" dirty="0">
                <a:latin typeface="Verdana" charset="0"/>
              </a:rPr>
              <a:t>reforms, </a:t>
            </a:r>
            <a:r>
              <a:rPr lang="en-GB" i="0" dirty="0" smtClean="0">
                <a:latin typeface="Verdana" charset="0"/>
              </a:rPr>
              <a:t>is </a:t>
            </a:r>
            <a:r>
              <a:rPr lang="en-GB" i="0" dirty="0">
                <a:latin typeface="Verdana" charset="0"/>
              </a:rPr>
              <a:t>necessary to:</a:t>
            </a:r>
          </a:p>
          <a:p>
            <a:pPr>
              <a:buClrTx/>
              <a:buFont typeface="Arial" charset="0"/>
              <a:buChar char="•"/>
            </a:pPr>
            <a:r>
              <a:rPr lang="en-GB" b="0" i="0" dirty="0">
                <a:latin typeface="Verdana" charset="0"/>
              </a:rPr>
              <a:t>Ensure that </a:t>
            </a:r>
            <a:r>
              <a:rPr lang="en-GB" b="0" i="0" dirty="0" smtClean="0">
                <a:latin typeface="Verdana" charset="0"/>
              </a:rPr>
              <a:t>basic </a:t>
            </a:r>
            <a:r>
              <a:rPr lang="en-GB" b="0" i="0" dirty="0">
                <a:latin typeface="Verdana" charset="0"/>
              </a:rPr>
              <a:t>measures </a:t>
            </a:r>
            <a:r>
              <a:rPr lang="en-GB" b="0" i="0" dirty="0" smtClean="0">
                <a:latin typeface="Verdana" charset="0"/>
              </a:rPr>
              <a:t>&amp; necessary </a:t>
            </a:r>
            <a:r>
              <a:rPr lang="en-GB" b="0" i="0" dirty="0">
                <a:latin typeface="Verdana" charset="0"/>
              </a:rPr>
              <a:t>pre-conditions </a:t>
            </a:r>
            <a:r>
              <a:rPr lang="en-GB" b="0" i="0" dirty="0" smtClean="0">
                <a:latin typeface="Verdana" charset="0"/>
              </a:rPr>
              <a:t>for the </a:t>
            </a:r>
            <a:r>
              <a:rPr lang="en-GB" b="0" i="0" dirty="0">
                <a:latin typeface="Verdana" charset="0"/>
              </a:rPr>
              <a:t>complex reform are included in </a:t>
            </a:r>
            <a:r>
              <a:rPr lang="en-GB" b="0" i="0" dirty="0" smtClean="0">
                <a:latin typeface="Verdana" charset="0"/>
              </a:rPr>
              <a:t>reform </a:t>
            </a:r>
            <a:r>
              <a:rPr lang="en-GB" b="0" i="0" dirty="0">
                <a:latin typeface="Verdana" charset="0"/>
              </a:rPr>
              <a:t>programme</a:t>
            </a:r>
          </a:p>
          <a:p>
            <a:pPr marL="857250" lvl="1" indent="-342900">
              <a:buFont typeface="Arial" charset="0"/>
              <a:buChar char="•"/>
            </a:pP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Cf</a:t>
            </a:r>
            <a:r>
              <a:rPr lang="en-GB" sz="2200" b="0" dirty="0">
                <a:solidFill>
                  <a:srgbClr val="0F5494"/>
                </a:solidFill>
                <a:latin typeface="Verdana" charset="0"/>
              </a:rPr>
              <a:t>. priorities defined by domains of PFM </a:t>
            </a: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(</a:t>
            </a:r>
            <a:r>
              <a:rPr lang="en-GB" sz="2200" b="0" dirty="0" err="1" smtClean="0">
                <a:solidFill>
                  <a:srgbClr val="0F5494"/>
                </a:solidFill>
                <a:latin typeface="Verdana" charset="0"/>
              </a:rPr>
              <a:t>Cf</a:t>
            </a: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 day </a:t>
            </a:r>
            <a:r>
              <a:rPr lang="en-GB" sz="2200" b="0" dirty="0">
                <a:solidFill>
                  <a:srgbClr val="0F5494"/>
                </a:solidFill>
                <a:latin typeface="Verdana" charset="0"/>
              </a:rPr>
              <a:t>2 </a:t>
            </a: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modules - e.g.: </a:t>
            </a:r>
            <a:r>
              <a:rPr lang="en-GB" sz="2200" b="0" dirty="0">
                <a:solidFill>
                  <a:srgbClr val="0F5494"/>
                </a:solidFill>
                <a:latin typeface="Verdana" charset="0"/>
              </a:rPr>
              <a:t>introducing assets registers if </a:t>
            </a: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country </a:t>
            </a:r>
            <a:r>
              <a:rPr lang="en-GB" sz="2200" b="0" dirty="0">
                <a:solidFill>
                  <a:srgbClr val="0F5494"/>
                </a:solidFill>
                <a:latin typeface="Verdana" charset="0"/>
              </a:rPr>
              <a:t>wishes to develop accrual </a:t>
            </a: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accounting)</a:t>
            </a:r>
            <a:endParaRPr lang="en-GB" sz="2200" b="0" dirty="0">
              <a:solidFill>
                <a:srgbClr val="0F5494"/>
              </a:solidFill>
              <a:latin typeface="Verdana" charset="0"/>
            </a:endParaRPr>
          </a:p>
          <a:p>
            <a:pPr>
              <a:buClrTx/>
              <a:buFont typeface="Arial" charset="0"/>
              <a:buChar char="•"/>
            </a:pPr>
            <a:r>
              <a:rPr lang="en-GB" b="0" i="0" dirty="0">
                <a:latin typeface="Verdana" charset="0"/>
              </a:rPr>
              <a:t>Reshape </a:t>
            </a:r>
            <a:r>
              <a:rPr lang="en-GB" b="0" i="0" dirty="0" smtClean="0">
                <a:latin typeface="Verdana" charset="0"/>
              </a:rPr>
              <a:t>complex </a:t>
            </a:r>
            <a:r>
              <a:rPr lang="en-GB" b="0" i="0" dirty="0">
                <a:latin typeface="Verdana" charset="0"/>
              </a:rPr>
              <a:t>reform measures </a:t>
            </a:r>
            <a:r>
              <a:rPr lang="en-GB" b="0" i="0" dirty="0" smtClean="0">
                <a:latin typeface="Verdana" charset="0"/>
              </a:rPr>
              <a:t>&amp; limit </a:t>
            </a:r>
            <a:r>
              <a:rPr lang="en-GB" b="0" i="0" dirty="0">
                <a:latin typeface="Verdana" charset="0"/>
              </a:rPr>
              <a:t>their ambition </a:t>
            </a:r>
          </a:p>
          <a:p>
            <a:pPr marL="857250" lvl="1" indent="-342900">
              <a:buFont typeface="Arial" charset="0"/>
              <a:buChar char="•"/>
            </a:pP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E.g., a programme budget may</a:t>
            </a:r>
            <a:r>
              <a:rPr lang="en-GB" sz="2200" b="0" dirty="0" smtClean="0">
                <a:latin typeface="Verdana" charset="0"/>
              </a:rPr>
              <a:t> initially</a:t>
            </a:r>
            <a:r>
              <a:rPr lang="en-GB" sz="2200" b="0" dirty="0" smtClean="0">
                <a:solidFill>
                  <a:srgbClr val="0F5494"/>
                </a:solidFill>
                <a:latin typeface="Verdana" charset="0"/>
              </a:rPr>
              <a:t> be limited to an information document</a:t>
            </a:r>
            <a:endParaRPr lang="en-GB" sz="2200" b="0" dirty="0" smtClean="0">
              <a:latin typeface="Verdana" charset="0"/>
            </a:endParaRPr>
          </a:p>
          <a:p>
            <a:pPr lvl="1">
              <a:buClrTx/>
            </a:pPr>
            <a:endParaRPr lang="fr-FR" b="0" i="1" dirty="0">
              <a:latin typeface="Verdana" charset="0"/>
            </a:endParaRPr>
          </a:p>
          <a:p>
            <a:endParaRPr lang="fr-FR" dirty="0">
              <a:latin typeface="Verdana" charset="0"/>
            </a:endParaRPr>
          </a:p>
        </p:txBody>
      </p:sp>
      <p:sp>
        <p:nvSpPr>
          <p:cNvPr id="55298" name="Titre 2"/>
          <p:cNvSpPr>
            <a:spLocks noGrp="1"/>
          </p:cNvSpPr>
          <p:nvPr>
            <p:ph type="title"/>
          </p:nvPr>
        </p:nvSpPr>
        <p:spPr>
          <a:xfrm>
            <a:off x="4763" y="1268413"/>
            <a:ext cx="9144000" cy="642937"/>
          </a:xfrm>
        </p:spPr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How to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handle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such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situations?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79512" y="6399600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25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 eaLnBrk="1" hangingPunct="1"/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Key message</a:t>
            </a:r>
          </a:p>
        </p:txBody>
      </p:sp>
      <p:sp>
        <p:nvSpPr>
          <p:cNvPr id="56322" name="Espace réservé du contenu 2"/>
          <p:cNvSpPr>
            <a:spLocks noGrp="1"/>
          </p:cNvSpPr>
          <p:nvPr>
            <p:ph idx="1"/>
          </p:nvPr>
        </p:nvSpPr>
        <p:spPr>
          <a:xfrm>
            <a:off x="395288" y="2492375"/>
            <a:ext cx="8291512" cy="3529013"/>
          </a:xfrm>
        </p:spPr>
        <p:txBody>
          <a:bodyPr/>
          <a:lstStyle/>
          <a:p>
            <a:r>
              <a:rPr lang="en-GB" sz="2800" i="0" dirty="0">
                <a:latin typeface="Verdana" charset="0"/>
              </a:rPr>
              <a:t>A budgetary reform encompasses a series of distinct stages. During </a:t>
            </a:r>
            <a:r>
              <a:rPr lang="en-GB" sz="2800" i="0" dirty="0" smtClean="0">
                <a:latin typeface="Verdana" charset="0"/>
              </a:rPr>
              <a:t>first </a:t>
            </a:r>
            <a:r>
              <a:rPr lang="en-GB" sz="2800" i="0" dirty="0">
                <a:latin typeface="Verdana" charset="0"/>
              </a:rPr>
              <a:t>stage of </a:t>
            </a:r>
            <a:r>
              <a:rPr lang="en-GB" sz="2800" i="0" dirty="0" smtClean="0">
                <a:latin typeface="Verdana" charset="0"/>
              </a:rPr>
              <a:t>reform</a:t>
            </a:r>
            <a:r>
              <a:rPr lang="en-GB" sz="2800" i="0" dirty="0">
                <a:latin typeface="Verdana" charset="0"/>
              </a:rPr>
              <a:t>, utmost attention should be paid to the foundations of </a:t>
            </a:r>
            <a:r>
              <a:rPr lang="en-GB" sz="2800" i="0" dirty="0" smtClean="0">
                <a:latin typeface="Verdana" charset="0"/>
              </a:rPr>
              <a:t>budgetary </a:t>
            </a:r>
            <a:r>
              <a:rPr lang="en-GB" sz="2800" i="0" dirty="0">
                <a:latin typeface="Verdana" charset="0"/>
              </a:rPr>
              <a:t>system, </a:t>
            </a:r>
            <a:r>
              <a:rPr lang="en-GB" sz="2800" i="0" dirty="0" smtClean="0">
                <a:latin typeface="Verdana" charset="0"/>
              </a:rPr>
              <a:t>i.e</a:t>
            </a:r>
            <a:r>
              <a:rPr lang="en-GB" sz="2800" i="0" dirty="0">
                <a:latin typeface="Verdana" charset="0"/>
              </a:rPr>
              <a:t>. </a:t>
            </a:r>
            <a:r>
              <a:rPr lang="en-GB" sz="2800" i="0" dirty="0" smtClean="0">
                <a:latin typeface="Verdana" charset="0"/>
              </a:rPr>
              <a:t>functions </a:t>
            </a:r>
            <a:r>
              <a:rPr lang="en-GB" sz="2800" i="0" dirty="0">
                <a:latin typeface="Verdana" charset="0"/>
              </a:rPr>
              <a:t>that ensure budgetary discipline.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26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/>
            <a:fld id="{951BFBC3-D4AE-1043-8AA0-05CCCDA756CE}" type="slidenum">
              <a:rPr lang="en-GB" sz="1400">
                <a:solidFill>
                  <a:schemeClr val="tx1"/>
                </a:solidFill>
                <a:latin typeface="Arial" charset="0"/>
                <a:cs typeface="Arial" charset="0"/>
              </a:rPr>
              <a:pPr algn="l" eaLnBrk="1" hangingPunct="1"/>
              <a:t>3</a:t>
            </a:fld>
            <a:endParaRPr lang="en-GB" sz="14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755575" y="2492375"/>
            <a:ext cx="7688337" cy="4079875"/>
          </a:xfrm>
        </p:spPr>
        <p:txBody>
          <a:bodyPr/>
          <a:lstStyle/>
          <a:p>
            <a:pPr marL="57150" indent="0">
              <a:spcBef>
                <a:spcPts val="600"/>
              </a:spcBef>
              <a:spcAft>
                <a:spcPts val="600"/>
              </a:spcAft>
              <a:buClrTx/>
              <a:buNone/>
            </a:pPr>
            <a:r>
              <a:rPr lang="en-US" sz="2800" b="0" i="0" dirty="0">
                <a:latin typeface="Verdana" charset="0"/>
                <a:cs typeface="ＭＳ Ｐゴシック" charset="0"/>
              </a:rPr>
              <a:t>After a brief presentation of the objectives of reform, this module introduces basic notions (or essential functions) of a budgetary system </a:t>
            </a:r>
            <a:r>
              <a:rPr lang="en-US" sz="2800" b="0" i="0" dirty="0" smtClean="0">
                <a:latin typeface="Verdana" charset="0"/>
                <a:cs typeface="ＭＳ Ｐゴシック" charset="0"/>
              </a:rPr>
              <a:t>&amp; examines </a:t>
            </a:r>
            <a:r>
              <a:rPr lang="en-US" sz="2800" b="0" i="0" dirty="0">
                <a:latin typeface="Verdana" charset="0"/>
                <a:cs typeface="ＭＳ Ｐゴシック" charset="0"/>
              </a:rPr>
              <a:t>issues related to “sequencing” (</a:t>
            </a:r>
            <a:r>
              <a:rPr lang="en-US" sz="2800" b="0" i="0" dirty="0" smtClean="0">
                <a:latin typeface="Verdana" charset="0"/>
                <a:cs typeface="ＭＳ Ｐゴシック" charset="0"/>
              </a:rPr>
              <a:t>determining </a:t>
            </a:r>
            <a:r>
              <a:rPr lang="en-US" sz="2800" b="0" i="0" dirty="0">
                <a:latin typeface="Verdana" charset="0"/>
                <a:cs typeface="ＭＳ Ｐゴシック" charset="0"/>
              </a:rPr>
              <a:t>the </a:t>
            </a:r>
            <a:r>
              <a:rPr lang="en-US" sz="2800" b="0" i="0">
                <a:latin typeface="Verdana" charset="0"/>
                <a:cs typeface="ＭＳ Ｐゴシック" charset="0"/>
              </a:rPr>
              <a:t>different </a:t>
            </a:r>
            <a:r>
              <a:rPr lang="en-US" sz="2800" b="0" i="0" smtClean="0">
                <a:latin typeface="Verdana" charset="0"/>
                <a:cs typeface="ＭＳ Ｐゴシック" charset="0"/>
              </a:rPr>
              <a:t>steps) </a:t>
            </a:r>
            <a:r>
              <a:rPr lang="en-US" sz="2800" b="0" i="0" dirty="0" smtClean="0">
                <a:latin typeface="Verdana" charset="0"/>
                <a:cs typeface="ＭＳ Ｐゴシック" charset="0"/>
              </a:rPr>
              <a:t>of </a:t>
            </a:r>
            <a:r>
              <a:rPr lang="en-US" sz="2800" b="0" i="0" dirty="0">
                <a:latin typeface="Verdana" charset="0"/>
                <a:cs typeface="ＭＳ Ｐゴシック" charset="0"/>
              </a:rPr>
              <a:t>budgetary reform</a:t>
            </a:r>
          </a:p>
          <a:p>
            <a:pPr marL="1471613" lvl="2"/>
            <a:endParaRPr lang="en-US" dirty="0">
              <a:latin typeface="Verdana" charset="0"/>
              <a:cs typeface="ＭＳ Ｐゴシック" charset="0"/>
            </a:endParaRPr>
          </a:p>
          <a:p>
            <a:pPr lvl="1"/>
            <a:endParaRPr lang="en-US" dirty="0">
              <a:latin typeface="Verdana" charset="0"/>
              <a:cs typeface="ＭＳ Ｐゴシック" charset="0"/>
            </a:endParaRPr>
          </a:p>
          <a:p>
            <a:pPr lvl="1"/>
            <a:endParaRPr lang="en-US" dirty="0">
              <a:latin typeface="Verdana" charset="0"/>
              <a:cs typeface="ＭＳ Ｐゴシック" charset="0"/>
            </a:endParaRPr>
          </a:p>
          <a:p>
            <a:pPr lvl="1"/>
            <a:endParaRPr lang="en-US" dirty="0">
              <a:latin typeface="Verdana" charset="0"/>
              <a:cs typeface="ＭＳ Ｐゴシック" charset="0"/>
            </a:endParaRPr>
          </a:p>
        </p:txBody>
      </p:sp>
      <p:sp>
        <p:nvSpPr>
          <p:cNvPr id="19459" name="Titre 4"/>
          <p:cNvSpPr>
            <a:spLocks noGrp="1"/>
          </p:cNvSpPr>
          <p:nvPr>
            <p:ph type="title"/>
          </p:nvPr>
        </p:nvSpPr>
        <p:spPr>
          <a:xfrm>
            <a:off x="395288" y="1268413"/>
            <a:ext cx="8229600" cy="1081087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Verdana" charset="0"/>
              </a:rPr>
              <a:t>Module 1.2.  </a:t>
            </a:r>
            <a:r>
              <a:rPr lang="en-US" sz="2800" dirty="0" smtClean="0">
                <a:solidFill>
                  <a:srgbClr val="C00000"/>
                </a:solidFill>
                <a:latin typeface="Verdana" charset="0"/>
              </a:rPr>
              <a:t>Objectives </a:t>
            </a:r>
            <a:r>
              <a:rPr lang="en-US" sz="2800" dirty="0">
                <a:solidFill>
                  <a:srgbClr val="C00000"/>
                </a:solidFill>
                <a:latin typeface="Verdana" charset="0"/>
              </a:rPr>
              <a:t>of the module</a:t>
            </a:r>
            <a:endParaRPr lang="en-GB" sz="2800" dirty="0">
              <a:solidFill>
                <a:srgbClr val="C00000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Espace réservé du contenu 1"/>
          <p:cNvSpPr>
            <a:spLocks noGrp="1"/>
          </p:cNvSpPr>
          <p:nvPr>
            <p:ph idx="1"/>
          </p:nvPr>
        </p:nvSpPr>
        <p:spPr>
          <a:xfrm>
            <a:off x="395288" y="2271713"/>
            <a:ext cx="8229600" cy="4325937"/>
          </a:xfrm>
        </p:spPr>
        <p:txBody>
          <a:bodyPr/>
          <a:lstStyle/>
          <a:p>
            <a:pPr>
              <a:buClrTx/>
            </a:pPr>
            <a:r>
              <a:rPr lang="fr-FR" i="0" dirty="0" err="1">
                <a:latin typeface="Verdana" charset="0"/>
              </a:rPr>
              <a:t>Why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reform</a:t>
            </a:r>
            <a:r>
              <a:rPr lang="fr-FR" i="0" dirty="0">
                <a:latin typeface="Verdana" charset="0"/>
              </a:rPr>
              <a:t>?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 err="1">
                <a:latin typeface="Verdana" charset="0"/>
              </a:rPr>
              <a:t>Why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establish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 smtClean="0">
                <a:latin typeface="Verdana" charset="0"/>
              </a:rPr>
              <a:t>sequence</a:t>
            </a:r>
            <a:r>
              <a:rPr lang="fr-FR" i="0" dirty="0" smtClean="0">
                <a:latin typeface="Verdana" charset="0"/>
              </a:rPr>
              <a:t>?</a:t>
            </a:r>
            <a:endParaRPr lang="fr-FR" i="0" dirty="0">
              <a:latin typeface="Verdana" charset="0"/>
            </a:endParaRP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en-US" i="0" dirty="0">
                <a:latin typeface="Verdana" charset="0"/>
              </a:rPr>
              <a:t>The foundations (or essential functions) of PFM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>
                <a:latin typeface="Verdana" charset="0"/>
              </a:rPr>
              <a:t>The </a:t>
            </a:r>
            <a:r>
              <a:rPr lang="fr-FR" i="0" dirty="0" err="1">
                <a:latin typeface="Verdana" charset="0"/>
              </a:rPr>
              <a:t>platform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approach</a:t>
            </a:r>
            <a:endParaRPr lang="fr-FR" i="0" dirty="0">
              <a:latin typeface="Verdana" charset="0"/>
            </a:endParaRPr>
          </a:p>
          <a:p>
            <a:pPr>
              <a:buClrTx/>
            </a:pPr>
            <a:endParaRPr lang="fr-FR" i="0" dirty="0">
              <a:latin typeface="Verdana" charset="0"/>
            </a:endParaRPr>
          </a:p>
          <a:p>
            <a:pPr>
              <a:buClrTx/>
            </a:pPr>
            <a:r>
              <a:rPr lang="fr-FR" i="0" dirty="0">
                <a:latin typeface="Verdana" charset="0"/>
              </a:rPr>
              <a:t>How to </a:t>
            </a:r>
            <a:r>
              <a:rPr lang="fr-FR" i="0" dirty="0" err="1">
                <a:latin typeface="Verdana" charset="0"/>
              </a:rPr>
              <a:t>address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reforms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that</a:t>
            </a:r>
            <a:r>
              <a:rPr lang="fr-FR" i="0" dirty="0">
                <a:latin typeface="Verdana" charset="0"/>
              </a:rPr>
              <a:t> are </a:t>
            </a:r>
            <a:r>
              <a:rPr lang="fr-FR" i="0" dirty="0" err="1">
                <a:latin typeface="Verdana" charset="0"/>
              </a:rPr>
              <a:t>too</a:t>
            </a:r>
            <a:r>
              <a:rPr lang="fr-FR" i="0" dirty="0">
                <a:latin typeface="Verdana" charset="0"/>
              </a:rPr>
              <a:t> </a:t>
            </a:r>
            <a:r>
              <a:rPr lang="fr-FR" i="0" dirty="0" err="1">
                <a:latin typeface="Verdana" charset="0"/>
              </a:rPr>
              <a:t>complex</a:t>
            </a:r>
            <a:r>
              <a:rPr lang="fr-FR" i="0" dirty="0">
                <a:latin typeface="Verdana" charset="0"/>
              </a:rPr>
              <a:t> in the </a:t>
            </a:r>
            <a:r>
              <a:rPr lang="fr-FR" i="0" dirty="0" err="1">
                <a:latin typeface="Verdana" charset="0"/>
              </a:rPr>
              <a:t>context</a:t>
            </a:r>
            <a:r>
              <a:rPr lang="fr-FR" i="0" dirty="0">
                <a:latin typeface="Verdana" charset="0"/>
              </a:rPr>
              <a:t> of a </a:t>
            </a:r>
            <a:r>
              <a:rPr lang="fr-FR" i="0" dirty="0" err="1">
                <a:latin typeface="Verdana" charset="0"/>
              </a:rPr>
              <a:t>given</a:t>
            </a:r>
            <a:r>
              <a:rPr lang="fr-FR" i="0" dirty="0">
                <a:latin typeface="Verdana" charset="0"/>
              </a:rPr>
              <a:t> country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</p:txBody>
      </p:sp>
      <p:sp>
        <p:nvSpPr>
          <p:cNvPr id="21506" name="Titre 2"/>
          <p:cNvSpPr>
            <a:spLocks noGrp="1"/>
          </p:cNvSpPr>
          <p:nvPr>
            <p:ph type="title"/>
          </p:nvPr>
        </p:nvSpPr>
        <p:spPr>
          <a:xfrm>
            <a:off x="323528" y="1274764"/>
            <a:ext cx="9144000" cy="855662"/>
          </a:xfrm>
        </p:spPr>
        <p:txBody>
          <a:bodyPr/>
          <a:lstStyle/>
          <a:p>
            <a:r>
              <a:rPr lang="fr-FR" dirty="0">
                <a:solidFill>
                  <a:srgbClr val="C00000"/>
                </a:solidFill>
                <a:latin typeface="Verdana" charset="0"/>
              </a:rPr>
              <a:t>Module 1.2.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1507" name="Flèche droite 3"/>
          <p:cNvSpPr>
            <a:spLocks noChangeArrowheads="1"/>
          </p:cNvSpPr>
          <p:nvPr/>
        </p:nvSpPr>
        <p:spPr bwMode="auto">
          <a:xfrm>
            <a:off x="684213" y="1989138"/>
            <a:ext cx="3240087" cy="1008062"/>
          </a:xfrm>
          <a:prstGeom prst="rightArrow">
            <a:avLst>
              <a:gd name="adj1" fmla="val 50000"/>
              <a:gd name="adj2" fmla="val 49998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endParaRPr lang="fr-FR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61122" y="6411974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4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re 1"/>
          <p:cNvSpPr>
            <a:spLocks noGrp="1"/>
          </p:cNvSpPr>
          <p:nvPr>
            <p:ph type="title"/>
          </p:nvPr>
        </p:nvSpPr>
        <p:spPr>
          <a:xfrm>
            <a:off x="-1588" y="1196975"/>
            <a:ext cx="9145588" cy="647849"/>
          </a:xfrm>
        </p:spPr>
        <p:txBody>
          <a:bodyPr/>
          <a:lstStyle/>
          <a:p>
            <a:pPr marL="0" indent="0" algn="ctr" eaLnBrk="1" hangingPunct="1"/>
            <a:r>
              <a:rPr lang="en-GB" sz="2800" dirty="0">
                <a:solidFill>
                  <a:srgbClr val="C00000"/>
                </a:solidFill>
                <a:latin typeface="Verdana" charset="0"/>
              </a:rPr>
              <a:t>Why reform a budgetary system?</a:t>
            </a:r>
          </a:p>
        </p:txBody>
      </p:sp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572500" cy="4484539"/>
          </a:xfrm>
        </p:spPr>
        <p:txBody>
          <a:bodyPr/>
          <a:lstStyle/>
          <a:p>
            <a:pPr eaLnBrk="1" hangingPunct="1">
              <a:buClrTx/>
            </a:pPr>
            <a:r>
              <a:rPr lang="en-GB" sz="2600" i="0" dirty="0" smtClean="0">
                <a:latin typeface="+mj-lt"/>
              </a:rPr>
              <a:t>Reforms of PFM system aim at improving </a:t>
            </a:r>
            <a:r>
              <a:rPr lang="en-GB" sz="2600" i="0" dirty="0" smtClean="0">
                <a:solidFill>
                  <a:srgbClr val="FF0000"/>
                </a:solidFill>
                <a:latin typeface="+mj-lt"/>
              </a:rPr>
              <a:t>performance</a:t>
            </a:r>
            <a:r>
              <a:rPr lang="en-GB" sz="2600" i="0" dirty="0" smtClean="0">
                <a:latin typeface="+mj-lt"/>
              </a:rPr>
              <a:t>: </a:t>
            </a:r>
            <a:r>
              <a:rPr lang="en-GB" sz="2600" b="0" dirty="0" smtClean="0">
                <a:latin typeface="+mj-lt"/>
              </a:rPr>
              <a:t>i.e. Strengthen at each stage of the PFM cycle</a:t>
            </a:r>
          </a:p>
          <a:p>
            <a:pPr eaLnBrk="1" hangingPunct="1">
              <a:buClrTx/>
            </a:pPr>
            <a:r>
              <a:rPr lang="en-GB" sz="2600" i="0" dirty="0" smtClean="0">
                <a:latin typeface="+mj-lt"/>
              </a:rPr>
              <a:t>Improving performance of a PFM system generally requires to combine three different approaches: (</a:t>
            </a:r>
            <a:r>
              <a:rPr lang="en-GB" sz="2600" i="0" dirty="0" err="1" smtClean="0">
                <a:latin typeface="+mj-lt"/>
              </a:rPr>
              <a:t>i</a:t>
            </a:r>
            <a:r>
              <a:rPr lang="en-GB" sz="2600" i="0" dirty="0" smtClean="0">
                <a:latin typeface="+mj-lt"/>
              </a:rPr>
              <a:t>) strengthen, (ii) improve, (iii) reform</a:t>
            </a:r>
          </a:p>
          <a:p>
            <a:pPr eaLnBrk="1" hangingPunct="1">
              <a:buClrTx/>
            </a:pPr>
            <a:r>
              <a:rPr lang="en-GB" sz="2600" i="0" dirty="0">
                <a:latin typeface="+mj-lt"/>
              </a:rPr>
              <a:t>R</a:t>
            </a:r>
            <a:r>
              <a:rPr lang="en-GB" sz="2600" b="0" i="0" dirty="0" smtClean="0">
                <a:latin typeface="+mj-lt"/>
              </a:rPr>
              <a:t>elative importance of each approach depends on the country context</a:t>
            </a:r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 smtClean="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5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u numéro de diapositive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r" eaLnBrk="1" hangingPunct="1"/>
            <a:fld id="{C007C844-5C7B-E34F-98B7-B3B45D813E2A}" type="slidenum">
              <a:rPr lang="fr-FR" sz="1000">
                <a:cs typeface="Times New Roman" charset="0"/>
              </a:rPr>
              <a:pPr algn="r" eaLnBrk="1" hangingPunct="1"/>
              <a:t>6</a:t>
            </a:fld>
            <a:endParaRPr lang="fr-FR" sz="1000">
              <a:cs typeface="Times New Roman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00250"/>
            <a:ext cx="4143375" cy="1143000"/>
          </a:xfrm>
        </p:spPr>
        <p:txBody>
          <a:bodyPr anchor="b"/>
          <a:lstStyle/>
          <a:p>
            <a:pPr indent="0" eaLnBrk="1" hangingPunct="1"/>
            <a:r>
              <a:rPr lang="fr-FR" sz="2800" dirty="0">
                <a:latin typeface="Verdana" charset="0"/>
              </a:rPr>
              <a:t>Combine:  </a:t>
            </a:r>
            <a:br>
              <a:rPr lang="fr-FR" sz="2800" dirty="0">
                <a:latin typeface="Verdana" charset="0"/>
              </a:rPr>
            </a:br>
            <a:r>
              <a:rPr lang="fr-FR" sz="2800" dirty="0">
                <a:latin typeface="Verdana" charset="0"/>
              </a:rPr>
              <a:t>(i) </a:t>
            </a:r>
            <a:r>
              <a:rPr lang="fr-FR" sz="2800" dirty="0" err="1">
                <a:latin typeface="Verdana" charset="0"/>
              </a:rPr>
              <a:t>strengthen</a:t>
            </a:r>
            <a:r>
              <a:rPr lang="fr-FR" sz="2800" dirty="0">
                <a:latin typeface="Verdana" charset="0"/>
              </a:rPr>
              <a:t>; (ii) </a:t>
            </a:r>
            <a:r>
              <a:rPr lang="fr-FR" sz="2800" dirty="0" err="1">
                <a:latin typeface="Verdana" charset="0"/>
              </a:rPr>
              <a:t>improve</a:t>
            </a:r>
            <a:r>
              <a:rPr lang="fr-FR" sz="2800" dirty="0">
                <a:latin typeface="Verdana" charset="0"/>
              </a:rPr>
              <a:t>;</a:t>
            </a:r>
            <a:br>
              <a:rPr lang="fr-FR" sz="2800" dirty="0">
                <a:latin typeface="Verdana" charset="0"/>
              </a:rPr>
            </a:br>
            <a:r>
              <a:rPr lang="fr-FR" sz="2800" dirty="0">
                <a:latin typeface="Verdana" charset="0"/>
              </a:rPr>
              <a:t>(iii) </a:t>
            </a:r>
            <a:r>
              <a:rPr lang="fr-FR" sz="2800" dirty="0" err="1">
                <a:latin typeface="Verdana" charset="0"/>
              </a:rPr>
              <a:t>reform</a:t>
            </a:r>
            <a:endParaRPr lang="fr-FR" sz="2800" dirty="0">
              <a:latin typeface="Verdana" charset="0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4313" y="1643063"/>
            <a:ext cx="3827462" cy="46085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1200" dirty="0">
                <a:latin typeface="Verdana" charset="0"/>
              </a:rPr>
              <a:t> </a:t>
            </a:r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473871" y="1268760"/>
            <a:ext cx="5621337" cy="5056187"/>
          </a:xfrm>
        </p:spPr>
        <p:txBody>
          <a:bodyPr/>
          <a:lstStyle/>
          <a:p>
            <a:pPr eaLnBrk="1" hangingPunct="1">
              <a:buClrTx/>
            </a:pPr>
            <a:r>
              <a:rPr lang="en-GB" sz="2350" b="1" i="0" dirty="0" smtClean="0">
                <a:latin typeface="Verdana" charset="0"/>
              </a:rPr>
              <a:t>Strengthen existing </a:t>
            </a:r>
            <a:r>
              <a:rPr lang="fr-FR" sz="2350" b="1" i="0" dirty="0" smtClean="0">
                <a:latin typeface="Verdana" charset="0"/>
              </a:rPr>
              <a:t>system</a:t>
            </a:r>
            <a:endParaRPr lang="fr-FR" sz="2350" b="1" i="0" dirty="0">
              <a:latin typeface="Verdana" charset="0"/>
            </a:endParaRP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Training</a:t>
            </a: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Introduce tools</a:t>
            </a:r>
          </a:p>
          <a:p>
            <a:pPr eaLnBrk="1" hangingPunct="1">
              <a:buClrTx/>
            </a:pPr>
            <a:r>
              <a:rPr lang="en-GB" sz="2350" i="0" dirty="0" smtClean="0">
                <a:latin typeface="Verdana" charset="0"/>
              </a:rPr>
              <a:t> </a:t>
            </a:r>
            <a:r>
              <a:rPr lang="en-GB" sz="2350" b="1" i="0" dirty="0" smtClean="0">
                <a:latin typeface="Verdana" charset="0"/>
              </a:rPr>
              <a:t>Improve</a:t>
            </a: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Manuals, systems &amp; processes </a:t>
            </a: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Training</a:t>
            </a:r>
          </a:p>
          <a:p>
            <a:pPr eaLnBrk="1" hangingPunct="1">
              <a:buClrTx/>
            </a:pPr>
            <a:r>
              <a:rPr lang="en-GB" sz="2350" b="1" i="0" dirty="0" smtClean="0">
                <a:latin typeface="Verdana" charset="0"/>
              </a:rPr>
              <a:t>Reform</a:t>
            </a: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Reshape laws, regulations, processes</a:t>
            </a: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Change institutional arrangements</a:t>
            </a:r>
          </a:p>
          <a:p>
            <a:pPr lvl="1" eaLnBrk="1" hangingPunct="1">
              <a:buClrTx/>
            </a:pPr>
            <a:r>
              <a:rPr lang="en-GB" sz="2350" b="0" dirty="0" smtClean="0">
                <a:latin typeface="Verdana" charset="0"/>
              </a:rPr>
              <a:t>Create structures to manage reforms</a:t>
            </a:r>
          </a:p>
          <a:p>
            <a:pPr lvl="1" eaLnBrk="1" hangingPunct="1">
              <a:lnSpc>
                <a:spcPct val="80000"/>
              </a:lnSpc>
            </a:pPr>
            <a:endParaRPr lang="fr-FR" sz="2400" dirty="0">
              <a:latin typeface="Verdana" charset="0"/>
            </a:endParaRPr>
          </a:p>
        </p:txBody>
      </p:sp>
      <p:pic>
        <p:nvPicPr>
          <p:cNvPr id="2458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52" y="3351212"/>
            <a:ext cx="2808288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6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u contenu 1"/>
          <p:cNvSpPr>
            <a:spLocks noGrp="1"/>
          </p:cNvSpPr>
          <p:nvPr>
            <p:ph idx="1"/>
          </p:nvPr>
        </p:nvSpPr>
        <p:spPr>
          <a:xfrm>
            <a:off x="395288" y="2271713"/>
            <a:ext cx="8229600" cy="4325937"/>
          </a:xfrm>
        </p:spPr>
        <p:txBody>
          <a:bodyPr/>
          <a:lstStyle/>
          <a:p>
            <a:pPr>
              <a:buClrTx/>
            </a:pPr>
            <a:r>
              <a:rPr lang="en-GB" i="0" dirty="0" smtClean="0">
                <a:latin typeface="Verdana" charset="0"/>
              </a:rPr>
              <a:t>Why reform?</a:t>
            </a:r>
          </a:p>
          <a:p>
            <a:pPr>
              <a:buClrTx/>
            </a:pPr>
            <a:endParaRPr lang="en-GB" i="0" dirty="0" smtClean="0">
              <a:latin typeface="Verdana" charset="0"/>
            </a:endParaRP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Why establish sequence?</a:t>
            </a:r>
          </a:p>
          <a:p>
            <a:pPr>
              <a:buClrTx/>
            </a:pPr>
            <a:endParaRPr lang="en-GB" i="0" dirty="0" smtClean="0">
              <a:latin typeface="Verdana" charset="0"/>
            </a:endParaRP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The foundations (or essential functions) of PFM</a:t>
            </a:r>
          </a:p>
          <a:p>
            <a:pPr>
              <a:buClrTx/>
            </a:pPr>
            <a:endParaRPr lang="en-GB" i="0" dirty="0" smtClean="0">
              <a:latin typeface="Verdana" charset="0"/>
            </a:endParaRP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The platform approach</a:t>
            </a:r>
          </a:p>
          <a:p>
            <a:pPr>
              <a:buClrTx/>
            </a:pPr>
            <a:endParaRPr lang="en-GB" i="0" dirty="0" smtClean="0">
              <a:latin typeface="Verdana" charset="0"/>
            </a:endParaRPr>
          </a:p>
          <a:p>
            <a:pPr>
              <a:buClrTx/>
            </a:pPr>
            <a:r>
              <a:rPr lang="en-GB" i="0" dirty="0" smtClean="0">
                <a:latin typeface="Verdana" charset="0"/>
              </a:rPr>
              <a:t>How to process reforms that are too complex for the context of a given country</a:t>
            </a:r>
          </a:p>
          <a:p>
            <a:pPr>
              <a:buClrTx/>
            </a:pPr>
            <a:endParaRPr lang="fr-FR" i="0" dirty="0">
              <a:latin typeface="Verdana" charset="0"/>
            </a:endParaRPr>
          </a:p>
        </p:txBody>
      </p:sp>
      <p:sp>
        <p:nvSpPr>
          <p:cNvPr id="26626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855662"/>
          </a:xfrm>
        </p:spPr>
        <p:txBody>
          <a:bodyPr/>
          <a:lstStyle/>
          <a:p>
            <a:r>
              <a:rPr lang="fr-FR" dirty="0">
                <a:solidFill>
                  <a:srgbClr val="C00000"/>
                </a:solidFill>
                <a:latin typeface="Verdana" charset="0"/>
              </a:rPr>
              <a:t>Module 1.2. </a:t>
            </a:r>
            <a:r>
              <a:rPr lang="fr-FR" dirty="0" err="1">
                <a:solidFill>
                  <a:srgbClr val="C00000"/>
                </a:solidFill>
                <a:latin typeface="Verdana" charset="0"/>
              </a:rPr>
              <a:t>Outline</a:t>
            </a:r>
            <a:endParaRPr lang="fr-FR" dirty="0">
              <a:solidFill>
                <a:srgbClr val="C00000"/>
              </a:solidFill>
              <a:latin typeface="Verdana" charset="0"/>
            </a:endParaRPr>
          </a:p>
        </p:txBody>
      </p:sp>
      <p:sp>
        <p:nvSpPr>
          <p:cNvPr id="26627" name="Flèche droite 3"/>
          <p:cNvSpPr>
            <a:spLocks noChangeArrowheads="1"/>
          </p:cNvSpPr>
          <p:nvPr/>
        </p:nvSpPr>
        <p:spPr bwMode="auto">
          <a:xfrm>
            <a:off x="684213" y="2852738"/>
            <a:ext cx="5543550" cy="1152525"/>
          </a:xfrm>
          <a:prstGeom prst="rightArrow">
            <a:avLst>
              <a:gd name="adj1" fmla="val 50000"/>
              <a:gd name="adj2" fmla="val 4997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endParaRPr lang="fr-FR"/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07504" y="6507163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7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57250"/>
            <a:ext cx="9144000" cy="1143000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Why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establish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a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sequence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of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reforms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? (1)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063158"/>
            <a:ext cx="8820472" cy="4813300"/>
          </a:xfrm>
        </p:spPr>
        <p:txBody>
          <a:bodyPr/>
          <a:lstStyle/>
          <a:p>
            <a:pPr eaLnBrk="1" hangingPunct="1">
              <a:buClrTx/>
            </a:pPr>
            <a:r>
              <a:rPr lang="en-GB" sz="2350" b="0" i="0" dirty="0" smtClean="0">
                <a:latin typeface="Verdana" charset="0"/>
              </a:rPr>
              <a:t>In developed countries, experience demonstrates that budgetary reform takes a long time</a:t>
            </a:r>
          </a:p>
          <a:p>
            <a:pPr marL="857250" lvl="1" indent="-342900" eaLnBrk="1" hangingPunct="1">
              <a:buClrTx/>
              <a:buFont typeface="Arial" charset="0"/>
              <a:buChar char="•"/>
            </a:pPr>
            <a:r>
              <a:rPr lang="en-GB" sz="2350" b="0" dirty="0" smtClean="0">
                <a:solidFill>
                  <a:srgbClr val="0F5494"/>
                </a:solidFill>
                <a:latin typeface="Verdana" charset="0"/>
              </a:rPr>
              <a:t>Over 5 years for an accounting reform in UK</a:t>
            </a:r>
            <a:endParaRPr lang="en-GB" sz="2350" b="0" dirty="0" smtClean="0">
              <a:latin typeface="Verdana" charset="0"/>
            </a:endParaRPr>
          </a:p>
          <a:p>
            <a:pPr marL="857250" lvl="1" indent="-342900" eaLnBrk="1" hangingPunct="1">
              <a:buClrTx/>
              <a:buFont typeface="Arial" charset="0"/>
              <a:buChar char="•"/>
            </a:pPr>
            <a:r>
              <a:rPr lang="en-GB" sz="2350" b="0" dirty="0" smtClean="0">
                <a:solidFill>
                  <a:srgbClr val="0F5494"/>
                </a:solidFill>
                <a:latin typeface="Verdana" charset="0"/>
              </a:rPr>
              <a:t>In France: </a:t>
            </a:r>
            <a:r>
              <a:rPr lang="en-GB" sz="2350" b="0" dirty="0" smtClean="0">
                <a:latin typeface="Verdana" charset="0"/>
              </a:rPr>
              <a:t>LOLF – prepared in 1999; voted in 2001; </a:t>
            </a:r>
            <a:r>
              <a:rPr lang="en-GB" sz="2350" b="0" dirty="0" smtClean="0">
                <a:solidFill>
                  <a:srgbClr val="0F5494"/>
                </a:solidFill>
                <a:latin typeface="Verdana" charset="0"/>
              </a:rPr>
              <a:t>Implemented in 2006 Budget</a:t>
            </a:r>
          </a:p>
          <a:p>
            <a:pPr lvl="2" eaLnBrk="1" hangingPunct="1"/>
            <a:endParaRPr lang="en-GB" sz="2350" dirty="0" smtClean="0">
              <a:solidFill>
                <a:srgbClr val="0F5494"/>
              </a:solidFill>
              <a:latin typeface="Verdana" charset="0"/>
            </a:endParaRPr>
          </a:p>
          <a:p>
            <a:pPr eaLnBrk="1" hangingPunct="1">
              <a:buClrTx/>
            </a:pPr>
            <a:r>
              <a:rPr lang="en-GB" sz="2350" b="0" i="0" dirty="0" smtClean="0">
                <a:latin typeface="Verdana" charset="0"/>
              </a:rPr>
              <a:t>Experience shows that premature introduction of complex instruments in developing/transition countries is counterproductive </a:t>
            </a:r>
          </a:p>
          <a:p>
            <a:pPr lvl="1" eaLnBrk="1" hangingPunct="1">
              <a:buClrTx/>
              <a:buFont typeface="Wingdings" charset="0"/>
              <a:buNone/>
            </a:pPr>
            <a:endParaRPr lang="fr-FR" b="0" dirty="0">
              <a:latin typeface="Verdana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18F764F0-4824-8243-BA3F-EBAADEB1D700}" type="slidenum">
              <a:rPr lang="en-GB" sz="1400">
                <a:solidFill>
                  <a:schemeClr val="tx1"/>
                </a:solidFill>
                <a:latin typeface="Arial" charset="0"/>
              </a:rPr>
              <a:pPr algn="l" eaLnBrk="1" hangingPunct="1">
                <a:defRPr/>
              </a:pPr>
              <a:t>8</a:t>
            </a:fld>
            <a:endParaRPr lang="en-GB" sz="14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-1" y="836613"/>
            <a:ext cx="9144001" cy="1143000"/>
          </a:xfrm>
        </p:spPr>
        <p:txBody>
          <a:bodyPr/>
          <a:lstStyle/>
          <a:p>
            <a:pPr marL="0" indent="0" algn="ctr" eaLnBrk="1" hangingPunct="1"/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Why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establish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 a </a:t>
            </a:r>
            <a:r>
              <a:rPr lang="fr-FR" sz="2800" dirty="0" err="1" smtClean="0">
                <a:solidFill>
                  <a:srgbClr val="C00000"/>
                </a:solidFill>
                <a:latin typeface="Verdana" charset="0"/>
              </a:rPr>
              <a:t>sequence</a:t>
            </a:r>
            <a:r>
              <a:rPr lang="fr-FR" sz="2800" dirty="0" smtClean="0">
                <a:solidFill>
                  <a:srgbClr val="C00000"/>
                </a:solidFill>
                <a:latin typeface="Verdana" charset="0"/>
              </a:rPr>
              <a:t> 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of </a:t>
            </a:r>
            <a:r>
              <a:rPr lang="fr-FR" sz="2800" dirty="0" err="1">
                <a:solidFill>
                  <a:srgbClr val="C00000"/>
                </a:solidFill>
                <a:latin typeface="Verdana" charset="0"/>
              </a:rPr>
              <a:t>reforms</a:t>
            </a:r>
            <a:r>
              <a:rPr lang="fr-FR" sz="2800" dirty="0">
                <a:solidFill>
                  <a:srgbClr val="C00000"/>
                </a:solidFill>
                <a:latin typeface="Verdana" charset="0"/>
              </a:rPr>
              <a:t>? (2)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928813"/>
            <a:ext cx="9001125" cy="4095750"/>
          </a:xfrm>
        </p:spPr>
        <p:txBody>
          <a:bodyPr/>
          <a:lstStyle/>
          <a:p>
            <a:pPr eaLnBrk="1" hangingPunct="1">
              <a:buClrTx/>
            </a:pPr>
            <a:r>
              <a:rPr lang="en-GB" b="0" i="0" dirty="0" smtClean="0">
                <a:latin typeface="Verdana" charset="0"/>
              </a:rPr>
              <a:t>A budgetary system is shaped by a number of factors, both political &amp; cultural - changing these to reshape the system takes time.</a:t>
            </a:r>
          </a:p>
          <a:p>
            <a:pPr eaLnBrk="1" hangingPunct="1">
              <a:buClrTx/>
              <a:buFont typeface="Wingdings" charset="0"/>
              <a:buNone/>
            </a:pPr>
            <a:endParaRPr lang="en-GB" b="0" i="0" dirty="0" smtClean="0">
              <a:latin typeface="Verdana" charset="0"/>
            </a:endParaRPr>
          </a:p>
          <a:p>
            <a:pPr eaLnBrk="1" hangingPunct="1">
              <a:buClrTx/>
            </a:pPr>
            <a:r>
              <a:rPr lang="en-GB" b="0" i="0" dirty="0" smtClean="0">
                <a:latin typeface="Verdana" charset="0"/>
              </a:rPr>
              <a:t>Reform is a continuous &amp; permanent process: crucial to go through the process of learning by experience (There is no magic formula!)</a:t>
            </a:r>
          </a:p>
          <a:p>
            <a:pPr lvl="2" eaLnBrk="1" hangingPunct="1"/>
            <a:r>
              <a:rPr lang="en-GB" sz="2400" dirty="0" smtClean="0">
                <a:solidFill>
                  <a:srgbClr val="0F5494"/>
                </a:solidFill>
                <a:latin typeface="Verdana" charset="0"/>
              </a:rPr>
              <a:t>Correct errors,</a:t>
            </a:r>
          </a:p>
          <a:p>
            <a:pPr lvl="2" eaLnBrk="1" hangingPunct="1"/>
            <a:r>
              <a:rPr lang="en-GB" sz="2400" dirty="0" smtClean="0">
                <a:solidFill>
                  <a:srgbClr val="0F5494"/>
                </a:solidFill>
                <a:latin typeface="Verdana" charset="0"/>
              </a:rPr>
              <a:t>Adapt to changes</a:t>
            </a:r>
          </a:p>
          <a:p>
            <a:pPr lvl="2" eaLnBrk="1" hangingPunct="1"/>
            <a:r>
              <a:rPr lang="en-GB" sz="2400" dirty="0" smtClean="0">
                <a:solidFill>
                  <a:srgbClr val="0F5494"/>
                </a:solidFill>
                <a:latin typeface="Verdana" charset="0"/>
              </a:rPr>
              <a:t>Step by step improvement</a:t>
            </a:r>
          </a:p>
          <a:p>
            <a:pPr eaLnBrk="1" hangingPunct="1"/>
            <a:endParaRPr lang="fr-FR" sz="1800" dirty="0">
              <a:latin typeface="Verdana" charset="0"/>
            </a:endParaRPr>
          </a:p>
          <a:p>
            <a:pPr lvl="1" eaLnBrk="1" hangingPunct="1">
              <a:buClrTx/>
            </a:pPr>
            <a:endParaRPr lang="fr-FR" b="0" dirty="0">
              <a:latin typeface="Verdana" charset="0"/>
            </a:endParaRPr>
          </a:p>
          <a:p>
            <a:pPr eaLnBrk="1" hangingPunct="1"/>
            <a:endParaRPr lang="fr-FR" dirty="0">
              <a:latin typeface="Verdana" charset="0"/>
            </a:endParaRPr>
          </a:p>
        </p:txBody>
      </p:sp>
      <p:sp>
        <p:nvSpPr>
          <p:cNvPr id="1229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68313" y="6237288"/>
            <a:ext cx="2895600" cy="47625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l">
              <a:lnSpc>
                <a:spcPts val="1400"/>
              </a:lnSpc>
              <a:defRPr/>
            </a:pPr>
            <a:fld id="{6E21B5BF-083F-1448-96E0-ABBB3A8DDA22}" type="slidenum">
              <a:rPr lang="fr-FR" sz="1400">
                <a:solidFill>
                  <a:schemeClr val="tx1"/>
                </a:solidFill>
                <a:latin typeface="Arial" charset="0"/>
              </a:rPr>
              <a:pPr algn="l">
                <a:lnSpc>
                  <a:spcPts val="1400"/>
                </a:lnSpc>
                <a:defRPr/>
              </a:pPr>
              <a:t>9</a:t>
            </a:fld>
            <a:endParaRPr lang="fr-FR" sz="14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13629</TotalTime>
  <Words>1526</Words>
  <Application>Microsoft Office PowerPoint</Application>
  <PresentationFormat>On-screen Show (4:3)</PresentationFormat>
  <Paragraphs>224</Paragraphs>
  <Slides>26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ＭＳ Ｐゴシック</vt:lpstr>
      <vt:lpstr>Arial</vt:lpstr>
      <vt:lpstr>Calibri</vt:lpstr>
      <vt:lpstr>Courier New</vt:lpstr>
      <vt:lpstr>Lydian</vt:lpstr>
      <vt:lpstr>Times New Roman</vt:lpstr>
      <vt:lpstr>Verdana</vt:lpstr>
      <vt:lpstr>Wingdings</vt:lpstr>
      <vt:lpstr>Slide_Master</vt:lpstr>
      <vt:lpstr>Approaches to PFM reform  Module 1.2</vt:lpstr>
      <vt:lpstr>Day 1: Approaches to PFM reform</vt:lpstr>
      <vt:lpstr>Module 1.2.  Objectives of the module</vt:lpstr>
      <vt:lpstr>Module 1.2. Outline</vt:lpstr>
      <vt:lpstr>Why reform a budgetary system?</vt:lpstr>
      <vt:lpstr>Combine:   (i) strengthen; (ii) improve; (iii) reform</vt:lpstr>
      <vt:lpstr>Module 1.2. Outline</vt:lpstr>
      <vt:lpstr>Why establish a sequence of reforms? (1)</vt:lpstr>
      <vt:lpstr>Why establish a sequence of reforms? (2)</vt:lpstr>
      <vt:lpstr> Module 1.2. Outline</vt:lpstr>
      <vt:lpstr>Allen Schick: the foundations first!</vt:lpstr>
      <vt:lpstr>PowerPoint Presentation</vt:lpstr>
      <vt:lpstr>Guidance for development of internal supervision</vt:lpstr>
      <vt:lpstr>What are the objectives and dimensions of the foundations?</vt:lpstr>
      <vt:lpstr>How to define ‘foundations’?</vt:lpstr>
      <vt:lpstr>Examples of basic functions</vt:lpstr>
      <vt:lpstr>‘‘Foundations first’’: Should we have reservations concerning this approach?</vt:lpstr>
      <vt:lpstr> Module 1.2. Outline</vt:lpstr>
      <vt:lpstr>The ‘platform approach’</vt:lpstr>
      <vt:lpstr>PowerPoint Presentation</vt:lpstr>
      <vt:lpstr>Shortcomings of the platform approach</vt:lpstr>
      <vt:lpstr>Platform approach:  avoid being schematic, keep it simple</vt:lpstr>
      <vt:lpstr> Module 1.2. Outline</vt:lpstr>
      <vt:lpstr>The dilemma</vt:lpstr>
      <vt:lpstr>How to handle such situations?</vt:lpstr>
      <vt:lpstr>Key message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Florence Brosset-Heckel</cp:lastModifiedBy>
  <cp:revision>379</cp:revision>
  <dcterms:created xsi:type="dcterms:W3CDTF">2011-10-28T10:25:18Z</dcterms:created>
  <dcterms:modified xsi:type="dcterms:W3CDTF">2016-02-08T14:40:05Z</dcterms:modified>
</cp:coreProperties>
</file>