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81" r:id="rId2"/>
    <p:sldId id="327" r:id="rId3"/>
    <p:sldId id="328" r:id="rId4"/>
    <p:sldId id="329" r:id="rId5"/>
    <p:sldId id="373" r:id="rId6"/>
    <p:sldId id="382" r:id="rId7"/>
    <p:sldId id="383" r:id="rId8"/>
    <p:sldId id="384" r:id="rId9"/>
    <p:sldId id="385" r:id="rId10"/>
    <p:sldId id="388" r:id="rId11"/>
    <p:sldId id="389" r:id="rId12"/>
    <p:sldId id="390" r:id="rId13"/>
    <p:sldId id="391" r:id="rId14"/>
    <p:sldId id="392" r:id="rId15"/>
    <p:sldId id="393" r:id="rId16"/>
    <p:sldId id="394" r:id="rId17"/>
    <p:sldId id="335" r:id="rId18"/>
    <p:sldId id="336" r:id="rId19"/>
    <p:sldId id="376" r:id="rId20"/>
    <p:sldId id="386" r:id="rId21"/>
    <p:sldId id="387" r:id="rId22"/>
    <p:sldId id="375" r:id="rId23"/>
    <p:sldId id="338" r:id="rId24"/>
    <p:sldId id="340" r:id="rId25"/>
    <p:sldId id="300" r:id="rId26"/>
    <p:sldId id="341" r:id="rId27"/>
    <p:sldId id="378" r:id="rId28"/>
    <p:sldId id="379" r:id="rId29"/>
    <p:sldId id="380" r:id="rId30"/>
    <p:sldId id="347" r:id="rId31"/>
    <p:sldId id="348" r:id="rId32"/>
    <p:sldId id="349" r:id="rId33"/>
    <p:sldId id="350" r:id="rId34"/>
    <p:sldId id="351" r:id="rId35"/>
    <p:sldId id="360" r:id="rId36"/>
    <p:sldId id="361" r:id="rId37"/>
    <p:sldId id="362" r:id="rId38"/>
    <p:sldId id="363" r:id="rId39"/>
    <p:sldId id="364" r:id="rId40"/>
    <p:sldId id="365" r:id="rId41"/>
    <p:sldId id="366" r:id="rId42"/>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1pPr>
    <a:lvl2pPr marL="4572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2pPr>
    <a:lvl3pPr marL="9144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3pPr>
    <a:lvl4pPr marL="13716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4pPr>
    <a:lvl5pPr marL="18288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5pPr>
    <a:lvl6pPr marL="2286000" algn="l" defTabSz="457200" rtl="0" eaLnBrk="1" latinLnBrk="0" hangingPunct="1">
      <a:defRPr sz="1200" kern="1200">
        <a:solidFill>
          <a:srgbClr val="0F5494"/>
        </a:solidFill>
        <a:latin typeface="Verdana" charset="0"/>
        <a:ea typeface="ＭＳ Ｐゴシック" charset="0"/>
        <a:cs typeface="ＭＳ Ｐゴシック" charset="0"/>
      </a:defRPr>
    </a:lvl6pPr>
    <a:lvl7pPr marL="2743200" algn="l" defTabSz="457200" rtl="0" eaLnBrk="1" latinLnBrk="0" hangingPunct="1">
      <a:defRPr sz="1200" kern="1200">
        <a:solidFill>
          <a:srgbClr val="0F5494"/>
        </a:solidFill>
        <a:latin typeface="Verdana" charset="0"/>
        <a:ea typeface="ＭＳ Ｐゴシック" charset="0"/>
        <a:cs typeface="ＭＳ Ｐゴシック" charset="0"/>
      </a:defRPr>
    </a:lvl7pPr>
    <a:lvl8pPr marL="3200400" algn="l" defTabSz="457200" rtl="0" eaLnBrk="1" latinLnBrk="0" hangingPunct="1">
      <a:defRPr sz="1200" kern="1200">
        <a:solidFill>
          <a:srgbClr val="0F5494"/>
        </a:solidFill>
        <a:latin typeface="Verdana" charset="0"/>
        <a:ea typeface="ＭＳ Ｐゴシック" charset="0"/>
        <a:cs typeface="ＭＳ Ｐゴシック" charset="0"/>
      </a:defRPr>
    </a:lvl8pPr>
    <a:lvl9pPr marL="3657600" algn="l" defTabSz="457200" rtl="0" eaLnBrk="1" latinLnBrk="0" hangingPunct="1">
      <a:defRPr sz="1200" kern="1200">
        <a:solidFill>
          <a:srgbClr val="0F5494"/>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0268"/>
  </p:normalViewPr>
  <p:slideViewPr>
    <p:cSldViewPr>
      <p:cViewPr varScale="1">
        <p:scale>
          <a:sx n="61" d="100"/>
          <a:sy n="61" d="100"/>
        </p:scale>
        <p:origin x="1036" y="4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0C274-3CBD-4AC5-8621-F6B8BA2EE53B}" type="doc">
      <dgm:prSet loTypeId="urn:microsoft.com/office/officeart/2005/8/layout/cycle3" loCatId="cycle" qsTypeId="urn:microsoft.com/office/officeart/2005/8/quickstyle/3d2" qsCatId="3D" csTypeId="urn:microsoft.com/office/officeart/2005/8/colors/colorful4" csCatId="colorful" phldr="1"/>
      <dgm:spPr/>
    </dgm:pt>
    <dgm:pt modelId="{04ACBE61-F46D-43E4-8F9E-6FB73986F8C4}">
      <dgm:prSet phldrT="[Text]"/>
      <dgm:spPr>
        <a:solidFill>
          <a:srgbClr val="3E6FD2"/>
        </a:solidFill>
      </dgm:spPr>
      <dgm:t>
        <a:bodyPr/>
        <a:lstStyle/>
        <a:p>
          <a:r>
            <a:rPr lang="en-GB" dirty="0" smtClean="0"/>
            <a:t>1 policy design &amp; review</a:t>
          </a:r>
          <a:endParaRPr lang="en-US" dirty="0"/>
        </a:p>
      </dgm:t>
    </dgm:pt>
    <dgm:pt modelId="{E2C58F62-D997-45CC-A657-6D3D11C1ED52}" type="parTrans" cxnId="{A93476B2-FF0F-4014-8282-E7760B4DAC7B}">
      <dgm:prSet/>
      <dgm:spPr/>
      <dgm:t>
        <a:bodyPr/>
        <a:lstStyle/>
        <a:p>
          <a:endParaRPr lang="en-US"/>
        </a:p>
      </dgm:t>
    </dgm:pt>
    <dgm:pt modelId="{E82F7126-DBBD-4A75-B3FC-6C464A80729F}" type="sibTrans" cxnId="{A93476B2-FF0F-4014-8282-E7760B4DAC7B}">
      <dgm:prSet/>
      <dgm:spPr/>
      <dgm:t>
        <a:bodyPr/>
        <a:lstStyle/>
        <a:p>
          <a:endParaRPr lang="en-US"/>
        </a:p>
      </dgm:t>
    </dgm:pt>
    <dgm:pt modelId="{96963D7B-F96C-4BAF-BD00-2C2124C782FA}">
      <dgm:prSet phldrT="[Text]"/>
      <dgm:spPr>
        <a:solidFill>
          <a:srgbClr val="3E6FD2"/>
        </a:solidFill>
      </dgm:spPr>
      <dgm:t>
        <a:bodyPr/>
        <a:lstStyle/>
        <a:p>
          <a:r>
            <a:rPr lang="en-GB" dirty="0" smtClean="0"/>
            <a:t>3 budget Preparation</a:t>
          </a:r>
          <a:endParaRPr lang="en-US" dirty="0"/>
        </a:p>
      </dgm:t>
    </dgm:pt>
    <dgm:pt modelId="{6CE4A550-350F-4D68-A032-EB4EB3C4E745}" type="parTrans" cxnId="{627C21D7-D69F-4B7D-BA7F-C4231C0F3254}">
      <dgm:prSet/>
      <dgm:spPr/>
      <dgm:t>
        <a:bodyPr/>
        <a:lstStyle/>
        <a:p>
          <a:endParaRPr lang="en-US"/>
        </a:p>
      </dgm:t>
    </dgm:pt>
    <dgm:pt modelId="{B54D9F3C-489E-45F3-A1FF-C9972F6AB960}" type="sibTrans" cxnId="{627C21D7-D69F-4B7D-BA7F-C4231C0F3254}">
      <dgm:prSet/>
      <dgm:spPr/>
      <dgm:t>
        <a:bodyPr/>
        <a:lstStyle/>
        <a:p>
          <a:endParaRPr lang="en-US"/>
        </a:p>
      </dgm:t>
    </dgm:pt>
    <dgm:pt modelId="{935811A9-694B-428B-86B9-27C8A70F30A5}">
      <dgm:prSet phldrT="[Text]"/>
      <dgm:spPr>
        <a:solidFill>
          <a:srgbClr val="3E6FD2"/>
        </a:solidFill>
      </dgm:spPr>
      <dgm:t>
        <a:bodyPr/>
        <a:lstStyle/>
        <a:p>
          <a:r>
            <a:rPr lang="en-GB" dirty="0" smtClean="0"/>
            <a:t>4 budget Execution</a:t>
          </a:r>
          <a:endParaRPr lang="en-US" dirty="0"/>
        </a:p>
      </dgm:t>
    </dgm:pt>
    <dgm:pt modelId="{A0D697D1-1907-416E-9111-85595B32F1AB}" type="parTrans" cxnId="{1A606B0E-4ED1-48B8-92D6-1FB1AB171919}">
      <dgm:prSet/>
      <dgm:spPr/>
      <dgm:t>
        <a:bodyPr/>
        <a:lstStyle/>
        <a:p>
          <a:endParaRPr lang="en-US"/>
        </a:p>
      </dgm:t>
    </dgm:pt>
    <dgm:pt modelId="{E06E9B97-C1E2-4045-9926-69E77E482B77}" type="sibTrans" cxnId="{1A606B0E-4ED1-48B8-92D6-1FB1AB171919}">
      <dgm:prSet/>
      <dgm:spPr/>
      <dgm:t>
        <a:bodyPr/>
        <a:lstStyle/>
        <a:p>
          <a:endParaRPr lang="en-US"/>
        </a:p>
      </dgm:t>
    </dgm:pt>
    <dgm:pt modelId="{F5B9A151-2835-4D94-A889-522FD9910F44}">
      <dgm:prSet phldrT="[Text]"/>
      <dgm:spPr>
        <a:solidFill>
          <a:srgbClr val="3E6FD2"/>
        </a:solidFill>
        <a:ln>
          <a:solidFill>
            <a:srgbClr val="0F5494"/>
          </a:solidFill>
        </a:ln>
      </dgm:spPr>
      <dgm:t>
        <a:bodyPr/>
        <a:lstStyle/>
        <a:p>
          <a:r>
            <a:rPr lang="en-GB" dirty="0" smtClean="0"/>
            <a:t>5 accounting &amp; Reporting</a:t>
          </a:r>
          <a:endParaRPr lang="en-US" dirty="0"/>
        </a:p>
      </dgm:t>
    </dgm:pt>
    <dgm:pt modelId="{E643DD11-1445-4043-AFA8-4CD4BD22AEF9}" type="parTrans" cxnId="{F2CDEB26-44D6-4EAE-8261-ECCA7B26ECA2}">
      <dgm:prSet/>
      <dgm:spPr/>
      <dgm:t>
        <a:bodyPr/>
        <a:lstStyle/>
        <a:p>
          <a:endParaRPr lang="en-US"/>
        </a:p>
      </dgm:t>
    </dgm:pt>
    <dgm:pt modelId="{CF11460A-AEA6-4463-8889-DA2A5F82DF7B}" type="sibTrans" cxnId="{F2CDEB26-44D6-4EAE-8261-ECCA7B26ECA2}">
      <dgm:prSet/>
      <dgm:spPr/>
      <dgm:t>
        <a:bodyPr/>
        <a:lstStyle/>
        <a:p>
          <a:endParaRPr lang="en-US"/>
        </a:p>
      </dgm:t>
    </dgm:pt>
    <dgm:pt modelId="{EF1228B4-9F4F-4713-9295-AF285F61079A}">
      <dgm:prSet phldrT="[Text]"/>
      <dgm:spPr>
        <a:solidFill>
          <a:srgbClr val="3166CF"/>
        </a:solidFill>
      </dgm:spPr>
      <dgm:t>
        <a:bodyPr/>
        <a:lstStyle/>
        <a:p>
          <a:r>
            <a:rPr lang="en-GB" dirty="0" smtClean="0"/>
            <a:t>6 external audit &amp; scrutiny</a:t>
          </a:r>
        </a:p>
      </dgm:t>
    </dgm:pt>
    <dgm:pt modelId="{9A4074BF-77FC-417A-BAB0-96E170D1CFCB}" type="parTrans" cxnId="{3CE17A96-BA21-433C-B8B2-AA99BED3863D}">
      <dgm:prSet/>
      <dgm:spPr/>
      <dgm:t>
        <a:bodyPr/>
        <a:lstStyle/>
        <a:p>
          <a:endParaRPr lang="en-US"/>
        </a:p>
      </dgm:t>
    </dgm:pt>
    <dgm:pt modelId="{EA455501-D8F1-43FA-8BE3-A0F60DDC6053}" type="sibTrans" cxnId="{3CE17A96-BA21-433C-B8B2-AA99BED3863D}">
      <dgm:prSet/>
      <dgm:spPr/>
      <dgm:t>
        <a:bodyPr/>
        <a:lstStyle/>
        <a:p>
          <a:endParaRPr lang="en-US"/>
        </a:p>
      </dgm:t>
    </dgm:pt>
    <dgm:pt modelId="{123A39DE-20A2-42E1-8EB4-B6B9FBA5B2E9}">
      <dgm:prSet phldrT="[Text]"/>
      <dgm:spPr>
        <a:solidFill>
          <a:srgbClr val="3E6FD2"/>
        </a:solidFill>
        <a:ln>
          <a:solidFill>
            <a:srgbClr val="0F5494"/>
          </a:solidFill>
        </a:ln>
      </dgm:spPr>
      <dgm:t>
        <a:bodyPr/>
        <a:lstStyle/>
        <a:p>
          <a:r>
            <a:rPr lang="en-GB" dirty="0" smtClean="0"/>
            <a:t>2 strategic Planning</a:t>
          </a:r>
          <a:endParaRPr lang="en-US" dirty="0"/>
        </a:p>
      </dgm:t>
    </dgm:pt>
    <dgm:pt modelId="{11F6533D-BE28-4842-BBB6-A12E7F8C38B0}" type="parTrans" cxnId="{9BE6FB43-D0EA-4157-9F35-AA1142E381C2}">
      <dgm:prSet/>
      <dgm:spPr/>
      <dgm:t>
        <a:bodyPr/>
        <a:lstStyle/>
        <a:p>
          <a:endParaRPr lang="en-US"/>
        </a:p>
      </dgm:t>
    </dgm:pt>
    <dgm:pt modelId="{B849948B-33FA-4D15-9063-32758E151140}" type="sibTrans" cxnId="{9BE6FB43-D0EA-4157-9F35-AA1142E381C2}">
      <dgm:prSet/>
      <dgm:spPr/>
      <dgm:t>
        <a:bodyPr/>
        <a:lstStyle/>
        <a:p>
          <a:endParaRPr lang="en-US"/>
        </a:p>
      </dgm:t>
    </dgm:pt>
    <dgm:pt modelId="{D54DC876-820A-427D-A97E-00638C4453B2}" type="pres">
      <dgm:prSet presAssocID="{B580C274-3CBD-4AC5-8621-F6B8BA2EE53B}" presName="Name0" presStyleCnt="0">
        <dgm:presLayoutVars>
          <dgm:dir/>
          <dgm:resizeHandles val="exact"/>
        </dgm:presLayoutVars>
      </dgm:prSet>
      <dgm:spPr/>
    </dgm:pt>
    <dgm:pt modelId="{4BC1EB7D-86C3-4CAB-9141-A5EF32FBE8B9}" type="pres">
      <dgm:prSet presAssocID="{B580C274-3CBD-4AC5-8621-F6B8BA2EE53B}" presName="cycle" presStyleCnt="0"/>
      <dgm:spPr/>
    </dgm:pt>
    <dgm:pt modelId="{FED85AF2-E736-44DF-8567-0E1C28AA414F}" type="pres">
      <dgm:prSet presAssocID="{04ACBE61-F46D-43E4-8F9E-6FB73986F8C4}" presName="nodeFirstNode" presStyleLbl="node1" presStyleIdx="0" presStyleCnt="6">
        <dgm:presLayoutVars>
          <dgm:bulletEnabled val="1"/>
        </dgm:presLayoutVars>
      </dgm:prSet>
      <dgm:spPr/>
      <dgm:t>
        <a:bodyPr/>
        <a:lstStyle/>
        <a:p>
          <a:endParaRPr lang="en-US"/>
        </a:p>
      </dgm:t>
    </dgm:pt>
    <dgm:pt modelId="{94E74A53-02BB-4A87-941B-D1F4B9F0F1E0}" type="pres">
      <dgm:prSet presAssocID="{E82F7126-DBBD-4A75-B3FC-6C464A80729F}" presName="sibTransFirstNode" presStyleLbl="bgShp" presStyleIdx="0" presStyleCnt="1"/>
      <dgm:spPr/>
      <dgm:t>
        <a:bodyPr/>
        <a:lstStyle/>
        <a:p>
          <a:endParaRPr lang="en-US"/>
        </a:p>
      </dgm:t>
    </dgm:pt>
    <dgm:pt modelId="{62EFD92F-BF48-496C-B159-5EA66A0496E3}" type="pres">
      <dgm:prSet presAssocID="{123A39DE-20A2-42E1-8EB4-B6B9FBA5B2E9}" presName="nodeFollowingNodes" presStyleLbl="node1" presStyleIdx="1" presStyleCnt="6">
        <dgm:presLayoutVars>
          <dgm:bulletEnabled val="1"/>
        </dgm:presLayoutVars>
      </dgm:prSet>
      <dgm:spPr/>
      <dgm:t>
        <a:bodyPr/>
        <a:lstStyle/>
        <a:p>
          <a:endParaRPr lang="en-US"/>
        </a:p>
      </dgm:t>
    </dgm:pt>
    <dgm:pt modelId="{ADDFE904-8168-4F2F-B32D-E18DFD83C449}" type="pres">
      <dgm:prSet presAssocID="{96963D7B-F96C-4BAF-BD00-2C2124C782FA}" presName="nodeFollowingNodes" presStyleLbl="node1" presStyleIdx="2" presStyleCnt="6">
        <dgm:presLayoutVars>
          <dgm:bulletEnabled val="1"/>
        </dgm:presLayoutVars>
      </dgm:prSet>
      <dgm:spPr/>
      <dgm:t>
        <a:bodyPr/>
        <a:lstStyle/>
        <a:p>
          <a:endParaRPr lang="en-US"/>
        </a:p>
      </dgm:t>
    </dgm:pt>
    <dgm:pt modelId="{37BF9DE5-E902-4560-A38B-C17A3C85A681}" type="pres">
      <dgm:prSet presAssocID="{935811A9-694B-428B-86B9-27C8A70F30A5}" presName="nodeFollowingNodes" presStyleLbl="node1" presStyleIdx="3" presStyleCnt="6">
        <dgm:presLayoutVars>
          <dgm:bulletEnabled val="1"/>
        </dgm:presLayoutVars>
      </dgm:prSet>
      <dgm:spPr/>
      <dgm:t>
        <a:bodyPr/>
        <a:lstStyle/>
        <a:p>
          <a:endParaRPr lang="en-US"/>
        </a:p>
      </dgm:t>
    </dgm:pt>
    <dgm:pt modelId="{9FCA0B59-D199-4D50-8B1A-F7724183087E}" type="pres">
      <dgm:prSet presAssocID="{F5B9A151-2835-4D94-A889-522FD9910F44}" presName="nodeFollowingNodes" presStyleLbl="node1" presStyleIdx="4" presStyleCnt="6">
        <dgm:presLayoutVars>
          <dgm:bulletEnabled val="1"/>
        </dgm:presLayoutVars>
      </dgm:prSet>
      <dgm:spPr/>
      <dgm:t>
        <a:bodyPr/>
        <a:lstStyle/>
        <a:p>
          <a:endParaRPr lang="en-US"/>
        </a:p>
      </dgm:t>
    </dgm:pt>
    <dgm:pt modelId="{D33EB3C0-9463-4737-89B5-12B7A0741F53}" type="pres">
      <dgm:prSet presAssocID="{EF1228B4-9F4F-4713-9295-AF285F61079A}" presName="nodeFollowingNodes" presStyleLbl="node1" presStyleIdx="5" presStyleCnt="6">
        <dgm:presLayoutVars>
          <dgm:bulletEnabled val="1"/>
        </dgm:presLayoutVars>
      </dgm:prSet>
      <dgm:spPr/>
      <dgm:t>
        <a:bodyPr/>
        <a:lstStyle/>
        <a:p>
          <a:endParaRPr lang="en-US"/>
        </a:p>
      </dgm:t>
    </dgm:pt>
  </dgm:ptLst>
  <dgm:cxnLst>
    <dgm:cxn modelId="{F2CDEB26-44D6-4EAE-8261-ECCA7B26ECA2}" srcId="{B580C274-3CBD-4AC5-8621-F6B8BA2EE53B}" destId="{F5B9A151-2835-4D94-A889-522FD9910F44}" srcOrd="4" destOrd="0" parTransId="{E643DD11-1445-4043-AFA8-4CD4BD22AEF9}" sibTransId="{CF11460A-AEA6-4463-8889-DA2A5F82DF7B}"/>
    <dgm:cxn modelId="{53CF0CCC-98AF-E144-9097-875E5C596F08}" type="presOf" srcId="{935811A9-694B-428B-86B9-27C8A70F30A5}" destId="{37BF9DE5-E902-4560-A38B-C17A3C85A681}" srcOrd="0" destOrd="0" presId="urn:microsoft.com/office/officeart/2005/8/layout/cycle3"/>
    <dgm:cxn modelId="{1ED83759-8638-4443-9AEB-E90D010785C9}" type="presOf" srcId="{04ACBE61-F46D-43E4-8F9E-6FB73986F8C4}" destId="{FED85AF2-E736-44DF-8567-0E1C28AA414F}" srcOrd="0" destOrd="0" presId="urn:microsoft.com/office/officeart/2005/8/layout/cycle3"/>
    <dgm:cxn modelId="{A93476B2-FF0F-4014-8282-E7760B4DAC7B}" srcId="{B580C274-3CBD-4AC5-8621-F6B8BA2EE53B}" destId="{04ACBE61-F46D-43E4-8F9E-6FB73986F8C4}" srcOrd="0" destOrd="0" parTransId="{E2C58F62-D997-45CC-A657-6D3D11C1ED52}" sibTransId="{E82F7126-DBBD-4A75-B3FC-6C464A80729F}"/>
    <dgm:cxn modelId="{CEC851F9-E0EE-6540-BCC2-79B0A526144C}" type="presOf" srcId="{F5B9A151-2835-4D94-A889-522FD9910F44}" destId="{9FCA0B59-D199-4D50-8B1A-F7724183087E}" srcOrd="0" destOrd="0" presId="urn:microsoft.com/office/officeart/2005/8/layout/cycle3"/>
    <dgm:cxn modelId="{D1D8A525-1D3C-6744-B094-2863CE7A9CD6}" type="presOf" srcId="{96963D7B-F96C-4BAF-BD00-2C2124C782FA}" destId="{ADDFE904-8168-4F2F-B32D-E18DFD83C449}" srcOrd="0" destOrd="0" presId="urn:microsoft.com/office/officeart/2005/8/layout/cycle3"/>
    <dgm:cxn modelId="{C221FD89-65C6-4A4F-8B4B-73845D00E2D6}" type="presOf" srcId="{123A39DE-20A2-42E1-8EB4-B6B9FBA5B2E9}" destId="{62EFD92F-BF48-496C-B159-5EA66A0496E3}" srcOrd="0" destOrd="0" presId="urn:microsoft.com/office/officeart/2005/8/layout/cycle3"/>
    <dgm:cxn modelId="{9BE6FB43-D0EA-4157-9F35-AA1142E381C2}" srcId="{B580C274-3CBD-4AC5-8621-F6B8BA2EE53B}" destId="{123A39DE-20A2-42E1-8EB4-B6B9FBA5B2E9}" srcOrd="1" destOrd="0" parTransId="{11F6533D-BE28-4842-BBB6-A12E7F8C38B0}" sibTransId="{B849948B-33FA-4D15-9063-32758E151140}"/>
    <dgm:cxn modelId="{1A606B0E-4ED1-48B8-92D6-1FB1AB171919}" srcId="{B580C274-3CBD-4AC5-8621-F6B8BA2EE53B}" destId="{935811A9-694B-428B-86B9-27C8A70F30A5}" srcOrd="3" destOrd="0" parTransId="{A0D697D1-1907-416E-9111-85595B32F1AB}" sibTransId="{E06E9B97-C1E2-4045-9926-69E77E482B77}"/>
    <dgm:cxn modelId="{63EE0401-DEA6-E944-BADD-0A8F25D1674C}" type="presOf" srcId="{EF1228B4-9F4F-4713-9295-AF285F61079A}" destId="{D33EB3C0-9463-4737-89B5-12B7A0741F53}" srcOrd="0" destOrd="0" presId="urn:microsoft.com/office/officeart/2005/8/layout/cycle3"/>
    <dgm:cxn modelId="{3CE17A96-BA21-433C-B8B2-AA99BED3863D}" srcId="{B580C274-3CBD-4AC5-8621-F6B8BA2EE53B}" destId="{EF1228B4-9F4F-4713-9295-AF285F61079A}" srcOrd="5" destOrd="0" parTransId="{9A4074BF-77FC-417A-BAB0-96E170D1CFCB}" sibTransId="{EA455501-D8F1-43FA-8BE3-A0F60DDC6053}"/>
    <dgm:cxn modelId="{D36320DC-9475-BD4A-B960-B619B22B91A5}" type="presOf" srcId="{B580C274-3CBD-4AC5-8621-F6B8BA2EE53B}" destId="{D54DC876-820A-427D-A97E-00638C4453B2}" srcOrd="0" destOrd="0" presId="urn:microsoft.com/office/officeart/2005/8/layout/cycle3"/>
    <dgm:cxn modelId="{C78F8E57-4D69-FE4D-89AF-3B34B64F5A37}" type="presOf" srcId="{E82F7126-DBBD-4A75-B3FC-6C464A80729F}" destId="{94E74A53-02BB-4A87-941B-D1F4B9F0F1E0}" srcOrd="0" destOrd="0" presId="urn:microsoft.com/office/officeart/2005/8/layout/cycle3"/>
    <dgm:cxn modelId="{627C21D7-D69F-4B7D-BA7F-C4231C0F3254}" srcId="{B580C274-3CBD-4AC5-8621-F6B8BA2EE53B}" destId="{96963D7B-F96C-4BAF-BD00-2C2124C782FA}" srcOrd="2" destOrd="0" parTransId="{6CE4A550-350F-4D68-A032-EB4EB3C4E745}" sibTransId="{B54D9F3C-489E-45F3-A1FF-C9972F6AB960}"/>
    <dgm:cxn modelId="{E741A149-03B9-C04F-B5D7-49499C55D6A5}" type="presParOf" srcId="{D54DC876-820A-427D-A97E-00638C4453B2}" destId="{4BC1EB7D-86C3-4CAB-9141-A5EF32FBE8B9}" srcOrd="0" destOrd="0" presId="urn:microsoft.com/office/officeart/2005/8/layout/cycle3"/>
    <dgm:cxn modelId="{A618EA09-EDB1-A74C-B87D-D85025680380}" type="presParOf" srcId="{4BC1EB7D-86C3-4CAB-9141-A5EF32FBE8B9}" destId="{FED85AF2-E736-44DF-8567-0E1C28AA414F}" srcOrd="0" destOrd="0" presId="urn:microsoft.com/office/officeart/2005/8/layout/cycle3"/>
    <dgm:cxn modelId="{41CCA31E-A080-0344-AD4C-9D38623787A4}" type="presParOf" srcId="{4BC1EB7D-86C3-4CAB-9141-A5EF32FBE8B9}" destId="{94E74A53-02BB-4A87-941B-D1F4B9F0F1E0}" srcOrd="1" destOrd="0" presId="urn:microsoft.com/office/officeart/2005/8/layout/cycle3"/>
    <dgm:cxn modelId="{9AA9B042-95A1-D949-AA76-88ED19E3D96D}" type="presParOf" srcId="{4BC1EB7D-86C3-4CAB-9141-A5EF32FBE8B9}" destId="{62EFD92F-BF48-496C-B159-5EA66A0496E3}" srcOrd="2" destOrd="0" presId="urn:microsoft.com/office/officeart/2005/8/layout/cycle3"/>
    <dgm:cxn modelId="{515A8CB4-5A1A-9246-BD51-21C7DE7C70D4}" type="presParOf" srcId="{4BC1EB7D-86C3-4CAB-9141-A5EF32FBE8B9}" destId="{ADDFE904-8168-4F2F-B32D-E18DFD83C449}" srcOrd="3" destOrd="0" presId="urn:microsoft.com/office/officeart/2005/8/layout/cycle3"/>
    <dgm:cxn modelId="{0AF62980-1EA3-4E44-8696-18F8CE0ED047}" type="presParOf" srcId="{4BC1EB7D-86C3-4CAB-9141-A5EF32FBE8B9}" destId="{37BF9DE5-E902-4560-A38B-C17A3C85A681}" srcOrd="4" destOrd="0" presId="urn:microsoft.com/office/officeart/2005/8/layout/cycle3"/>
    <dgm:cxn modelId="{03E60BCE-42FE-7F40-8639-2908A296873B}" type="presParOf" srcId="{4BC1EB7D-86C3-4CAB-9141-A5EF32FBE8B9}" destId="{9FCA0B59-D199-4D50-8B1A-F7724183087E}" srcOrd="5" destOrd="0" presId="urn:microsoft.com/office/officeart/2005/8/layout/cycle3"/>
    <dgm:cxn modelId="{B7E5330A-0BC5-864B-BAA9-636EA6D07FF1}" type="presParOf" srcId="{4BC1EB7D-86C3-4CAB-9141-A5EF32FBE8B9}" destId="{D33EB3C0-9463-4737-89B5-12B7A0741F53}"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74A53-02BB-4A87-941B-D1F4B9F0F1E0}">
      <dsp:nvSpPr>
        <dsp:cNvPr id="0" name=""/>
        <dsp:cNvSpPr/>
      </dsp:nvSpPr>
      <dsp:spPr>
        <a:xfrm>
          <a:off x="690574" y="-4410"/>
          <a:ext cx="4758393" cy="4758393"/>
        </a:xfrm>
        <a:prstGeom prst="circularArrow">
          <a:avLst>
            <a:gd name="adj1" fmla="val 5274"/>
            <a:gd name="adj2" fmla="val 312630"/>
            <a:gd name="adj3" fmla="val 14264538"/>
            <a:gd name="adj4" fmla="val 17105746"/>
            <a:gd name="adj5" fmla="val 5477"/>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ED85AF2-E736-44DF-8567-0E1C28AA414F}">
      <dsp:nvSpPr>
        <dsp:cNvPr id="0" name=""/>
        <dsp:cNvSpPr/>
      </dsp:nvSpPr>
      <dsp:spPr>
        <a:xfrm>
          <a:off x="2183914" y="2045"/>
          <a:ext cx="1771713" cy="885856"/>
        </a:xfrm>
        <a:prstGeom prst="roundRect">
          <a:avLst/>
        </a:prstGeom>
        <a:solidFill>
          <a:srgbClr val="3E6FD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1 policy design &amp; review</a:t>
          </a:r>
          <a:endParaRPr lang="en-US" sz="1600" kern="1200" dirty="0"/>
        </a:p>
      </dsp:txBody>
      <dsp:txXfrm>
        <a:off x="2227158" y="45289"/>
        <a:ext cx="1685225" cy="799368"/>
      </dsp:txXfrm>
    </dsp:sp>
    <dsp:sp modelId="{62EFD92F-BF48-496C-B159-5EA66A0496E3}">
      <dsp:nvSpPr>
        <dsp:cNvPr id="0" name=""/>
        <dsp:cNvSpPr/>
      </dsp:nvSpPr>
      <dsp:spPr>
        <a:xfrm>
          <a:off x="3855674" y="967236"/>
          <a:ext cx="1771713" cy="885856"/>
        </a:xfrm>
        <a:prstGeom prst="roundRect">
          <a:avLst/>
        </a:prstGeom>
        <a:solidFill>
          <a:srgbClr val="3E6FD2"/>
        </a:solidFill>
        <a:ln>
          <a:solidFill>
            <a:srgbClr val="0F5494"/>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2 strategic Planning</a:t>
          </a:r>
          <a:endParaRPr lang="en-US" sz="1600" kern="1200" dirty="0"/>
        </a:p>
      </dsp:txBody>
      <dsp:txXfrm>
        <a:off x="3898918" y="1010480"/>
        <a:ext cx="1685225" cy="799368"/>
      </dsp:txXfrm>
    </dsp:sp>
    <dsp:sp modelId="{ADDFE904-8168-4F2F-B32D-E18DFD83C449}">
      <dsp:nvSpPr>
        <dsp:cNvPr id="0" name=""/>
        <dsp:cNvSpPr/>
      </dsp:nvSpPr>
      <dsp:spPr>
        <a:xfrm>
          <a:off x="3855674" y="2897619"/>
          <a:ext cx="1771713" cy="885856"/>
        </a:xfrm>
        <a:prstGeom prst="roundRect">
          <a:avLst/>
        </a:prstGeom>
        <a:solidFill>
          <a:srgbClr val="3E6FD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3 budget Preparation</a:t>
          </a:r>
          <a:endParaRPr lang="en-US" sz="1600" kern="1200" dirty="0"/>
        </a:p>
      </dsp:txBody>
      <dsp:txXfrm>
        <a:off x="3898918" y="2940863"/>
        <a:ext cx="1685225" cy="799368"/>
      </dsp:txXfrm>
    </dsp:sp>
    <dsp:sp modelId="{37BF9DE5-E902-4560-A38B-C17A3C85A681}">
      <dsp:nvSpPr>
        <dsp:cNvPr id="0" name=""/>
        <dsp:cNvSpPr/>
      </dsp:nvSpPr>
      <dsp:spPr>
        <a:xfrm>
          <a:off x="2183914" y="3862810"/>
          <a:ext cx="1771713" cy="885856"/>
        </a:xfrm>
        <a:prstGeom prst="roundRect">
          <a:avLst/>
        </a:prstGeom>
        <a:solidFill>
          <a:srgbClr val="3E6FD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4 budget Execution</a:t>
          </a:r>
          <a:endParaRPr lang="en-US" sz="1600" kern="1200" dirty="0"/>
        </a:p>
      </dsp:txBody>
      <dsp:txXfrm>
        <a:off x="2227158" y="3906054"/>
        <a:ext cx="1685225" cy="799368"/>
      </dsp:txXfrm>
    </dsp:sp>
    <dsp:sp modelId="{9FCA0B59-D199-4D50-8B1A-F7724183087E}">
      <dsp:nvSpPr>
        <dsp:cNvPr id="0" name=""/>
        <dsp:cNvSpPr/>
      </dsp:nvSpPr>
      <dsp:spPr>
        <a:xfrm>
          <a:off x="512153" y="2897619"/>
          <a:ext cx="1771713" cy="885856"/>
        </a:xfrm>
        <a:prstGeom prst="roundRect">
          <a:avLst/>
        </a:prstGeom>
        <a:solidFill>
          <a:srgbClr val="3E6FD2"/>
        </a:solidFill>
        <a:ln>
          <a:solidFill>
            <a:srgbClr val="0F5494"/>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5 accounting &amp; Reporting</a:t>
          </a:r>
          <a:endParaRPr lang="en-US" sz="1600" kern="1200" dirty="0"/>
        </a:p>
      </dsp:txBody>
      <dsp:txXfrm>
        <a:off x="555397" y="2940863"/>
        <a:ext cx="1685225" cy="799368"/>
      </dsp:txXfrm>
    </dsp:sp>
    <dsp:sp modelId="{D33EB3C0-9463-4737-89B5-12B7A0741F53}">
      <dsp:nvSpPr>
        <dsp:cNvPr id="0" name=""/>
        <dsp:cNvSpPr/>
      </dsp:nvSpPr>
      <dsp:spPr>
        <a:xfrm>
          <a:off x="512153" y="967236"/>
          <a:ext cx="1771713" cy="885856"/>
        </a:xfrm>
        <a:prstGeom prst="roundRect">
          <a:avLst/>
        </a:prstGeom>
        <a:solidFill>
          <a:srgbClr val="3166C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6 external audit &amp; scrutiny</a:t>
          </a:r>
        </a:p>
      </dsp:txBody>
      <dsp:txXfrm>
        <a:off x="555397" y="1010480"/>
        <a:ext cx="1685225" cy="79936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ea typeface="+mn-ea"/>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9D479043-E90E-CB4C-A969-CDBA8DF1E7BA}" type="slidenum">
              <a:rPr lang="en-GB"/>
              <a:pPr>
                <a:defRPr/>
              </a:pPr>
              <a:t>‹#›</a:t>
            </a:fld>
            <a:endParaRPr lang="en-GB"/>
          </a:p>
        </p:txBody>
      </p:sp>
    </p:spTree>
    <p:extLst>
      <p:ext uri="{BB962C8B-B14F-4D97-AF65-F5344CB8AC3E}">
        <p14:creationId xmlns:p14="http://schemas.microsoft.com/office/powerpoint/2010/main" val="440491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ea typeface="+mn-ea"/>
                <a:cs typeface="+mn-cs"/>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FAF88154-A686-4C44-B74C-8D35562212DD}" type="slidenum">
              <a:rPr lang="en-GB"/>
              <a:pPr>
                <a:defRPr/>
              </a:pPr>
              <a:t>‹#›</a:t>
            </a:fld>
            <a:endParaRPr lang="en-GB"/>
          </a:p>
        </p:txBody>
      </p:sp>
    </p:spTree>
    <p:extLst>
      <p:ext uri="{BB962C8B-B14F-4D97-AF65-F5344CB8AC3E}">
        <p14:creationId xmlns:p14="http://schemas.microsoft.com/office/powerpoint/2010/main" val="3529756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560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4E6B74C-CEB5-7843-AB63-4E2D63F5FB57}" type="slidenum">
              <a:rPr lang="en-GB">
                <a:solidFill>
                  <a:schemeClr val="tx1"/>
                </a:solidFill>
                <a:latin typeface="Arial" charset="0"/>
              </a:rPr>
              <a:pPr eaLnBrk="1" hangingPunct="1"/>
              <a:t>1</a:t>
            </a:fld>
            <a:endParaRPr lang="en-GB">
              <a:solidFill>
                <a:schemeClr val="tx1"/>
              </a:solidFill>
              <a:latin typeface="Arial" charset="0"/>
            </a:endParaRPr>
          </a:p>
        </p:txBody>
      </p:sp>
    </p:spTree>
    <p:extLst>
      <p:ext uri="{BB962C8B-B14F-4D97-AF65-F5344CB8AC3E}">
        <p14:creationId xmlns:p14="http://schemas.microsoft.com/office/powerpoint/2010/main" val="133860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04A98198-9AE8-0E4F-9C3B-2C294D367BCB}" type="slidenum">
              <a:rPr lang="fr-FR">
                <a:solidFill>
                  <a:schemeClr val="tx1"/>
                </a:solidFill>
                <a:latin typeface="Times New Roman" charset="0"/>
                <a:cs typeface="Times New Roman" charset="0"/>
              </a:rPr>
              <a:pPr eaLnBrk="1" hangingPunct="1"/>
              <a:t>26</a:t>
            </a:fld>
            <a:endParaRPr lang="fr-FR">
              <a:solidFill>
                <a:schemeClr val="tx1"/>
              </a:solidFill>
              <a:latin typeface="Times New Roman" charset="0"/>
              <a:cs typeface="Times New Roman" charset="0"/>
            </a:endParaRPr>
          </a:p>
        </p:txBody>
      </p:sp>
      <p:sp>
        <p:nvSpPr>
          <p:cNvPr id="39938" name="Rectangle 2"/>
          <p:cNvSpPr>
            <a:spLocks noGrp="1" noRot="1" noChangeAspect="1" noChangeArrowheads="1" noTextEdit="1"/>
          </p:cNvSpPr>
          <p:nvPr>
            <p:ph type="sldImg"/>
          </p:nvPr>
        </p:nvSpPr>
        <p:spPr>
          <a:xfrm>
            <a:off x="915988" y="744538"/>
            <a:ext cx="4967287" cy="3724275"/>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100730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en-US" dirty="0" smtClean="0"/>
              <a:t> </a:t>
            </a:r>
          </a:p>
        </p:txBody>
      </p:sp>
    </p:spTree>
    <p:extLst>
      <p:ext uri="{BB962C8B-B14F-4D97-AF65-F5344CB8AC3E}">
        <p14:creationId xmlns:p14="http://schemas.microsoft.com/office/powerpoint/2010/main" val="190228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336675" y="819150"/>
            <a:ext cx="4313238" cy="3235325"/>
          </a:xfrm>
          <a:prstGeom prst="rect">
            <a:avLst/>
          </a:prstGeom>
          <a:solidFill>
            <a:srgbClr val="FFFFFF"/>
          </a:solidFill>
          <a:ln>
            <a:solidFill>
              <a:srgbClr val="000000"/>
            </a:solidFill>
            <a:miter lim="800000"/>
            <a:headEnd/>
            <a:tailEnd/>
          </a:ln>
        </p:spPr>
      </p:sp>
      <p:sp>
        <p:nvSpPr>
          <p:cNvPr id="262147" name="Rectangle 3"/>
          <p:cNvSpPr>
            <a:spLocks noGrp="1" noChangeArrowheads="1"/>
          </p:cNvSpPr>
          <p:nvPr>
            <p:ph type="body" idx="1"/>
          </p:nvPr>
        </p:nvSpPr>
        <p:spPr bwMode="auto">
          <a:xfrm>
            <a:off x="931756" y="4409760"/>
            <a:ext cx="5121488" cy="4352529"/>
          </a:xfrm>
          <a:prstGeom prst="rect">
            <a:avLst/>
          </a:prstGeom>
          <a:solidFill>
            <a:srgbClr val="FFFFFF"/>
          </a:solidFill>
          <a:ln>
            <a:solidFill>
              <a:srgbClr val="000000"/>
            </a:solidFill>
            <a:miter lim="800000"/>
            <a:headEnd/>
            <a:tailEnd/>
          </a:ln>
        </p:spPr>
        <p:txBody>
          <a:bodyPr lIns="92876" tIns="46437" rIns="92876" bIns="46437"/>
          <a:lstStyle/>
          <a:p>
            <a:pPr>
              <a:lnSpc>
                <a:spcPct val="80000"/>
              </a:lnSpc>
            </a:pPr>
            <a:r>
              <a:rPr lang="en-US" sz="900" dirty="0"/>
              <a:t>The scoring system is </a:t>
            </a:r>
            <a:r>
              <a:rPr lang="en-US" sz="900" dirty="0" smtClean="0"/>
              <a:t>based on </a:t>
            </a:r>
            <a:r>
              <a:rPr lang="en-US" sz="900" dirty="0"/>
              <a:t>a four point ordinal scale (A, B, C, D). </a:t>
            </a:r>
          </a:p>
          <a:p>
            <a:pPr>
              <a:lnSpc>
                <a:spcPct val="80000"/>
              </a:lnSpc>
            </a:pPr>
            <a:r>
              <a:rPr lang="en-US" sz="900" dirty="0"/>
              <a:t>Performance is measured against a calibration based on ‘internationally accepted </a:t>
            </a:r>
            <a:r>
              <a:rPr lang="en-US" sz="900" b="1" dirty="0"/>
              <a:t>good practice</a:t>
            </a:r>
            <a:r>
              <a:rPr lang="en-US" sz="900" dirty="0"/>
              <a:t>’ representing a score ‘A’. This is not necessarily the same as international  ‘best practice’.  </a:t>
            </a:r>
          </a:p>
          <a:p>
            <a:pPr>
              <a:lnSpc>
                <a:spcPct val="80000"/>
              </a:lnSpc>
            </a:pPr>
            <a:r>
              <a:rPr lang="en-US" sz="900" dirty="0"/>
              <a:t>Sophisticated reforms such as performance based budgeting are not incorporated in the Framework, since the salient features of such reforms often lack international consensus. So ‘A’ ratings do not mean New Zealand standard of system.</a:t>
            </a:r>
          </a:p>
          <a:p>
            <a:pPr>
              <a:lnSpc>
                <a:spcPct val="80000"/>
              </a:lnSpc>
            </a:pPr>
            <a:endParaRPr lang="en-US" sz="900" dirty="0"/>
          </a:p>
          <a:p>
            <a:pPr>
              <a:lnSpc>
                <a:spcPct val="80000"/>
              </a:lnSpc>
            </a:pPr>
            <a:r>
              <a:rPr lang="en-US" sz="900" dirty="0"/>
              <a:t>Performance is not measured against the local legislation, because this legislation may not always represent internationally accepted good practice. E.g. PI-11(iii) on approval of the budget before the start of the fiscal year.</a:t>
            </a:r>
          </a:p>
          <a:p>
            <a:pPr>
              <a:lnSpc>
                <a:spcPct val="80000"/>
              </a:lnSpc>
            </a:pPr>
            <a:endParaRPr lang="en-US" sz="900" dirty="0"/>
          </a:p>
          <a:p>
            <a:pPr>
              <a:lnSpc>
                <a:spcPct val="80000"/>
              </a:lnSpc>
            </a:pPr>
            <a:r>
              <a:rPr lang="en-US" sz="900" dirty="0"/>
              <a:t>A numerical scale has deliberately been avoided in order to discourage simplistic numerical aggregation, which may serve only the purpose of cross-country comparison. Such cross-country comparison was not the purpose of developing the PEFA  framework and therefore not the basis for its design.</a:t>
            </a:r>
          </a:p>
          <a:p>
            <a:pPr>
              <a:lnSpc>
                <a:spcPct val="80000"/>
              </a:lnSpc>
            </a:pPr>
            <a:r>
              <a:rPr lang="en-US" sz="900" dirty="0"/>
              <a:t>Look at an indicator example in the blue booklet e.g. PI-19 pages 38-39. Note the 4 parts for each indicator: general description; definition of dimensions; calibration table with specific requirements for each score; scoring aggregation method.</a:t>
            </a:r>
          </a:p>
          <a:p>
            <a:pPr>
              <a:lnSpc>
                <a:spcPct val="80000"/>
              </a:lnSpc>
            </a:pPr>
            <a:endParaRPr lang="en-US" sz="900" dirty="0"/>
          </a:p>
          <a:p>
            <a:pPr>
              <a:lnSpc>
                <a:spcPct val="80000"/>
              </a:lnSpc>
            </a:pPr>
            <a:r>
              <a:rPr lang="en-US" sz="900" dirty="0"/>
              <a:t>It is useful to start scoring by considering the description of the D rating and whether the PFM system meets the requirements of a C rating. If so, would it also meet the criteria for a B rating etc. In this way, none of the requirements will be overlooked. </a:t>
            </a:r>
          </a:p>
          <a:p>
            <a:pPr>
              <a:lnSpc>
                <a:spcPct val="80000"/>
              </a:lnSpc>
            </a:pPr>
            <a:endParaRPr lang="en-US" sz="900" dirty="0"/>
          </a:p>
          <a:p>
            <a:pPr>
              <a:lnSpc>
                <a:spcPct val="80000"/>
              </a:lnSpc>
            </a:pPr>
            <a:r>
              <a:rPr lang="en-US" sz="900" dirty="0"/>
              <a:t>Do not score if evidence is insufficient. A ‘no score’ indicates a serious gap in information which the government should normally possess. This information gap should be a focus for improvement before the next assessment takes place. Do not score ‘D’ if there is no information available</a:t>
            </a:r>
          </a:p>
          <a:p>
            <a:pPr>
              <a:lnSpc>
                <a:spcPct val="80000"/>
              </a:lnSpc>
            </a:pPr>
            <a:endParaRPr lang="en-US" sz="900" dirty="0"/>
          </a:p>
          <a:p>
            <a:pPr>
              <a:lnSpc>
                <a:spcPct val="80000"/>
              </a:lnSpc>
            </a:pPr>
            <a:r>
              <a:rPr lang="en-US" sz="900" dirty="0"/>
              <a:t>Use of Arrow: (</a:t>
            </a:r>
            <a:r>
              <a:rPr lang="en-US" sz="900" dirty="0" err="1"/>
              <a:t>i</a:t>
            </a:r>
            <a:r>
              <a:rPr lang="en-US" sz="900" dirty="0"/>
              <a:t>) a performance change from last assessment , not reflected in the score (ii) a recent change in systems which is certain to have brought an improvement for which hard evidence is not yet available due to the time lag of obtaining such data – the use of arrows will increase as more repeat assessments come forward.</a:t>
            </a:r>
          </a:p>
        </p:txBody>
      </p:sp>
    </p:spTree>
    <p:extLst>
      <p:ext uri="{BB962C8B-B14F-4D97-AF65-F5344CB8AC3E}">
        <p14:creationId xmlns:p14="http://schemas.microsoft.com/office/powerpoint/2010/main" val="157294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336675" y="819150"/>
            <a:ext cx="4313238" cy="3235325"/>
          </a:xfrm>
          <a:prstGeom prst="rect">
            <a:avLst/>
          </a:prstGeom>
          <a:solidFill>
            <a:srgbClr val="FFFFFF"/>
          </a:solidFill>
          <a:ln>
            <a:solidFill>
              <a:srgbClr val="000000"/>
            </a:solidFill>
            <a:miter lim="800000"/>
            <a:headEnd/>
            <a:tailEnd/>
          </a:ln>
        </p:spPr>
      </p:sp>
      <p:sp>
        <p:nvSpPr>
          <p:cNvPr id="262147" name="Rectangle 3"/>
          <p:cNvSpPr>
            <a:spLocks noGrp="1" noChangeArrowheads="1"/>
          </p:cNvSpPr>
          <p:nvPr>
            <p:ph type="body" idx="1"/>
          </p:nvPr>
        </p:nvSpPr>
        <p:spPr bwMode="auto">
          <a:xfrm>
            <a:off x="931756" y="4409760"/>
            <a:ext cx="5121488" cy="4352529"/>
          </a:xfrm>
          <a:prstGeom prst="rect">
            <a:avLst/>
          </a:prstGeom>
          <a:solidFill>
            <a:srgbClr val="FFFFFF"/>
          </a:solidFill>
          <a:ln>
            <a:solidFill>
              <a:srgbClr val="000000"/>
            </a:solidFill>
            <a:miter lim="800000"/>
            <a:headEnd/>
            <a:tailEnd/>
          </a:ln>
        </p:spPr>
        <p:txBody>
          <a:bodyPr lIns="92876" tIns="46437" rIns="92876" bIns="46437"/>
          <a:lstStyle/>
          <a:p>
            <a:pPr>
              <a:lnSpc>
                <a:spcPct val="80000"/>
              </a:lnSpc>
            </a:pPr>
            <a:r>
              <a:rPr lang="en-US" sz="900"/>
              <a:t>The scoring system is base don a four point ordinal scale (A, B, C, D). </a:t>
            </a:r>
          </a:p>
          <a:p>
            <a:pPr>
              <a:lnSpc>
                <a:spcPct val="80000"/>
              </a:lnSpc>
            </a:pPr>
            <a:r>
              <a:rPr lang="en-US" sz="900"/>
              <a:t>Performance is measured against a calibration based on ‘internationally accepted </a:t>
            </a:r>
            <a:r>
              <a:rPr lang="en-US" sz="900" b="1"/>
              <a:t>good practice</a:t>
            </a:r>
            <a:r>
              <a:rPr lang="en-US" sz="900"/>
              <a:t>’ representing a score ‘A’. This is not necessarily the same as international  ‘best practice’.  </a:t>
            </a:r>
          </a:p>
          <a:p>
            <a:pPr>
              <a:lnSpc>
                <a:spcPct val="80000"/>
              </a:lnSpc>
            </a:pPr>
            <a:r>
              <a:rPr lang="en-US" sz="900"/>
              <a:t>Sophisticated reforms such as performance based budgeting are not incorporated in the Framework, since the salient features of such reforms often lack international consensus. So ‘A’ ratings do not mean New Zealand standard of system.</a:t>
            </a:r>
          </a:p>
          <a:p>
            <a:pPr>
              <a:lnSpc>
                <a:spcPct val="80000"/>
              </a:lnSpc>
            </a:pPr>
            <a:r>
              <a:rPr lang="en-US" sz="900"/>
              <a:t>‘D’ represents poor/unsatisfactory performance. ‘C’ a rudimentary but crudely functioning system.</a:t>
            </a:r>
          </a:p>
          <a:p>
            <a:pPr>
              <a:lnSpc>
                <a:spcPct val="80000"/>
              </a:lnSpc>
            </a:pPr>
            <a:r>
              <a:rPr lang="en-US" sz="900"/>
              <a:t>Performance is not measured against the local legislation, because this legislation may not always represent internationally accepted good practice. E.g. PI-11(iii) on approval of the budget before the start of the fiscal year.</a:t>
            </a:r>
          </a:p>
          <a:p>
            <a:pPr>
              <a:lnSpc>
                <a:spcPct val="80000"/>
              </a:lnSpc>
            </a:pPr>
            <a:endParaRPr lang="en-US" sz="900"/>
          </a:p>
          <a:p>
            <a:pPr>
              <a:lnSpc>
                <a:spcPct val="80000"/>
              </a:lnSpc>
            </a:pPr>
            <a:r>
              <a:rPr lang="en-US" sz="900"/>
              <a:t>A numerical scale has deliberately been avoided in order to discourage simplistic numerical aggregation, which may serve only the purpose of cross-country comparison. Such cross-country comparison was not the purpose of developing the PEFA  framework and therefore not the basis for its design.</a:t>
            </a:r>
          </a:p>
          <a:p>
            <a:pPr>
              <a:lnSpc>
                <a:spcPct val="80000"/>
              </a:lnSpc>
            </a:pPr>
            <a:r>
              <a:rPr lang="en-US" sz="900"/>
              <a:t>Look at an indicator example in the blue booklet e.g. PI-19 pages 38-39. Note the 4 parts for each indicator: general description; definition of dimensions; calibration table with specific requirements for each score; scoring aggregation method.</a:t>
            </a:r>
          </a:p>
          <a:p>
            <a:pPr>
              <a:lnSpc>
                <a:spcPct val="80000"/>
              </a:lnSpc>
            </a:pPr>
            <a:endParaRPr lang="en-US" sz="900"/>
          </a:p>
          <a:p>
            <a:pPr>
              <a:lnSpc>
                <a:spcPct val="80000"/>
              </a:lnSpc>
            </a:pPr>
            <a:r>
              <a:rPr lang="en-US" sz="900"/>
              <a:t>It is useful to start scoring by considering the description of the D rating and whether the PFM system meets the requirements of a C rating. If so, would it also meet the criteria for a B rating etc. In this way, none of the requirements will be overlooked. </a:t>
            </a:r>
          </a:p>
          <a:p>
            <a:pPr>
              <a:lnSpc>
                <a:spcPct val="80000"/>
              </a:lnSpc>
            </a:pPr>
            <a:endParaRPr lang="en-US" sz="900"/>
          </a:p>
          <a:p>
            <a:pPr>
              <a:lnSpc>
                <a:spcPct val="80000"/>
              </a:lnSpc>
            </a:pPr>
            <a:r>
              <a:rPr lang="en-US" sz="900"/>
              <a:t>Do not score if evidence is insufficient. A ‘no score’ indicates a serious gap in information which the government should normally possess. This information gap should be a focus for improvement before the next assessment takes place. Do not score ‘D’ if there is no information available</a:t>
            </a:r>
          </a:p>
          <a:p>
            <a:pPr>
              <a:lnSpc>
                <a:spcPct val="80000"/>
              </a:lnSpc>
            </a:pPr>
            <a:endParaRPr lang="en-US" sz="900"/>
          </a:p>
          <a:p>
            <a:pPr>
              <a:lnSpc>
                <a:spcPct val="80000"/>
              </a:lnSpc>
            </a:pPr>
            <a:r>
              <a:rPr lang="en-US" sz="900"/>
              <a:t>Use of Arrow: (i) a performance change from last assessment , not reflected in the score (ii) a recent change in systems which is certain to have brought an improvement for which hard evidence is not yet available due to the time lag of obtaining such data – the use of arrows will increase as more repeat assessments come forward.</a:t>
            </a:r>
          </a:p>
        </p:txBody>
      </p:sp>
    </p:spTree>
    <p:extLst>
      <p:ext uri="{BB962C8B-B14F-4D97-AF65-F5344CB8AC3E}">
        <p14:creationId xmlns:p14="http://schemas.microsoft.com/office/powerpoint/2010/main" val="1211371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85F0F034-CBC2-5049-A42A-B4B09AB128BC}" type="slidenum">
              <a:rPr lang="fr-FR">
                <a:solidFill>
                  <a:schemeClr val="tx1"/>
                </a:solidFill>
                <a:latin typeface="Times New Roman" charset="0"/>
                <a:cs typeface="Times New Roman" charset="0"/>
              </a:rPr>
              <a:pPr eaLnBrk="1" hangingPunct="1"/>
              <a:t>30</a:t>
            </a:fld>
            <a:endParaRPr lang="fr-FR">
              <a:solidFill>
                <a:schemeClr val="tx1"/>
              </a:solidFill>
              <a:latin typeface="Times New Roman" charset="0"/>
              <a:cs typeface="Times New Roman" charset="0"/>
            </a:endParaRPr>
          </a:p>
        </p:txBody>
      </p:sp>
      <p:sp>
        <p:nvSpPr>
          <p:cNvPr id="52226" name="Rectangle 2"/>
          <p:cNvSpPr>
            <a:spLocks noGrp="1" noRot="1" noChangeAspect="1" noChangeArrowheads="1" noTextEdit="1"/>
          </p:cNvSpPr>
          <p:nvPr>
            <p:ph type="sldImg"/>
          </p:nvPr>
        </p:nvSpPr>
        <p:spPr>
          <a:xfrm>
            <a:off x="915988" y="744538"/>
            <a:ext cx="4967287" cy="3724275"/>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82426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2329014E-8CE3-084D-9914-4F4D4C62CA8B}" type="slidenum">
              <a:rPr lang="fr-FR">
                <a:solidFill>
                  <a:schemeClr val="tx1"/>
                </a:solidFill>
                <a:latin typeface="Times New Roman" charset="0"/>
                <a:cs typeface="Times New Roman" charset="0"/>
              </a:rPr>
              <a:pPr eaLnBrk="1" hangingPunct="1"/>
              <a:t>31</a:t>
            </a:fld>
            <a:endParaRPr lang="fr-FR">
              <a:solidFill>
                <a:schemeClr val="tx1"/>
              </a:solidFill>
              <a:latin typeface="Times New Roman" charset="0"/>
              <a:cs typeface="Times New Roman"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207485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4DF9DD60-BE71-8340-8A56-BC76EDA625CA}" type="slidenum">
              <a:rPr lang="fr-FR">
                <a:solidFill>
                  <a:schemeClr val="tx1"/>
                </a:solidFill>
                <a:latin typeface="Times New Roman" charset="0"/>
                <a:cs typeface="Times New Roman" charset="0"/>
              </a:rPr>
              <a:pPr eaLnBrk="1" hangingPunct="1"/>
              <a:t>32</a:t>
            </a:fld>
            <a:endParaRPr lang="fr-FR">
              <a:solidFill>
                <a:schemeClr val="tx1"/>
              </a:solidFill>
              <a:latin typeface="Times New Roman" charset="0"/>
              <a:cs typeface="Times New Roman"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183709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5149B8BA-A41A-EE41-95A2-FD92D761FD9B}" type="slidenum">
              <a:rPr lang="fr-FR">
                <a:solidFill>
                  <a:schemeClr val="tx1"/>
                </a:solidFill>
                <a:latin typeface="Times New Roman" charset="0"/>
                <a:cs typeface="Times New Roman" charset="0"/>
              </a:rPr>
              <a:pPr eaLnBrk="1" hangingPunct="1"/>
              <a:t>33</a:t>
            </a:fld>
            <a:endParaRPr lang="fr-FR">
              <a:solidFill>
                <a:schemeClr val="tx1"/>
              </a:solidFill>
              <a:latin typeface="Times New Roman" charset="0"/>
              <a:cs typeface="Times New Roman" charset="0"/>
            </a:endParaRPr>
          </a:p>
        </p:txBody>
      </p:sp>
      <p:sp>
        <p:nvSpPr>
          <p:cNvPr id="58370" name="Rectangle 2"/>
          <p:cNvSpPr>
            <a:spLocks noGrp="1" noRot="1" noChangeAspect="1" noChangeArrowheads="1" noTextEdit="1"/>
          </p:cNvSpPr>
          <p:nvPr>
            <p:ph type="sldImg"/>
          </p:nvPr>
        </p:nvSpPr>
        <p:spPr>
          <a:xfrm>
            <a:off x="915988" y="744538"/>
            <a:ext cx="4967287" cy="3724275"/>
          </a:xfrm>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1623187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C448ADE6-A2DC-E54E-86B9-5F687DB09054}" type="slidenum">
              <a:rPr lang="fr-FR">
                <a:solidFill>
                  <a:schemeClr val="tx1"/>
                </a:solidFill>
                <a:latin typeface="Times New Roman" charset="0"/>
                <a:cs typeface="Times New Roman" charset="0"/>
              </a:rPr>
              <a:pPr eaLnBrk="1" hangingPunct="1"/>
              <a:t>34</a:t>
            </a:fld>
            <a:endParaRPr lang="fr-FR">
              <a:solidFill>
                <a:schemeClr val="tx1"/>
              </a:solidFill>
              <a:latin typeface="Times New Roman" charset="0"/>
              <a:cs typeface="Times New Roman" charset="0"/>
            </a:endParaRPr>
          </a:p>
        </p:txBody>
      </p:sp>
      <p:sp>
        <p:nvSpPr>
          <p:cNvPr id="60418" name="Rectangle 2"/>
          <p:cNvSpPr>
            <a:spLocks noGrp="1" noRot="1" noChangeAspect="1" noChangeArrowheads="1" noTextEdit="1"/>
          </p:cNvSpPr>
          <p:nvPr>
            <p:ph type="sldImg"/>
          </p:nvPr>
        </p:nvSpPr>
        <p:spPr>
          <a:xfrm>
            <a:off x="915988" y="744538"/>
            <a:ext cx="4967287" cy="3724275"/>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1420082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07F0470D-7DE0-BA40-9968-D73F5FFD1445}" type="slidenum">
              <a:rPr lang="fr-FR">
                <a:solidFill>
                  <a:schemeClr val="tx1"/>
                </a:solidFill>
                <a:latin typeface="Times New Roman" charset="0"/>
                <a:cs typeface="Times New Roman" charset="0"/>
              </a:rPr>
              <a:pPr eaLnBrk="1" hangingPunct="1"/>
              <a:t>35</a:t>
            </a:fld>
            <a:endParaRPr lang="fr-FR">
              <a:solidFill>
                <a:schemeClr val="tx1"/>
              </a:solidFill>
              <a:latin typeface="Times New Roman" charset="0"/>
              <a:cs typeface="Times New Roman" charset="0"/>
            </a:endParaRPr>
          </a:p>
        </p:txBody>
      </p:sp>
      <p:sp>
        <p:nvSpPr>
          <p:cNvPr id="71682" name="Rectangle 2"/>
          <p:cNvSpPr>
            <a:spLocks noGrp="1" noRot="1" noChangeAspect="1" noChangeArrowheads="1" noTextEdit="1"/>
          </p:cNvSpPr>
          <p:nvPr>
            <p:ph type="sldImg"/>
          </p:nvPr>
        </p:nvSpPr>
        <p:spPr>
          <a:xfrm>
            <a:off x="915988" y="744538"/>
            <a:ext cx="4967287" cy="3724275"/>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214076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a:ln/>
        </p:spPr>
      </p:sp>
      <p:sp>
        <p:nvSpPr>
          <p:cNvPr id="1843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BE"/>
          </a:p>
        </p:txBody>
      </p:sp>
      <p:sp>
        <p:nvSpPr>
          <p:cNvPr id="1843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1E566653-F299-854F-AE9F-15716EC51FF1}" type="slidenum">
              <a:rPr lang="en-GB">
                <a:solidFill>
                  <a:schemeClr val="tx1"/>
                </a:solidFill>
                <a:latin typeface="Arial" charset="0"/>
              </a:rPr>
              <a:pPr eaLnBrk="1" hangingPunct="1"/>
              <a:t>2</a:t>
            </a:fld>
            <a:endParaRPr lang="en-GB">
              <a:solidFill>
                <a:schemeClr val="tx1"/>
              </a:solidFill>
              <a:latin typeface="Arial" charset="0"/>
            </a:endParaRPr>
          </a:p>
        </p:txBody>
      </p:sp>
    </p:spTree>
    <p:extLst>
      <p:ext uri="{BB962C8B-B14F-4D97-AF65-F5344CB8AC3E}">
        <p14:creationId xmlns:p14="http://schemas.microsoft.com/office/powerpoint/2010/main" val="926079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60AD716-BFCB-C345-8EB3-6883E6EB3454}" type="slidenum">
              <a:rPr lang="fr-FR">
                <a:solidFill>
                  <a:schemeClr val="tx1"/>
                </a:solidFill>
                <a:latin typeface="Times New Roman" charset="0"/>
                <a:cs typeface="Times New Roman" charset="0"/>
              </a:rPr>
              <a:pPr eaLnBrk="1" hangingPunct="1"/>
              <a:t>36</a:t>
            </a:fld>
            <a:endParaRPr lang="fr-FR">
              <a:solidFill>
                <a:schemeClr val="tx1"/>
              </a:solidFill>
              <a:latin typeface="Times New Roman" charset="0"/>
              <a:cs typeface="Times New Roman"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821054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D61894D2-25B2-FB43-8306-0291CFFE8E72}" type="slidenum">
              <a:rPr lang="fr-FR">
                <a:solidFill>
                  <a:schemeClr val="tx1"/>
                </a:solidFill>
                <a:latin typeface="Times New Roman" charset="0"/>
                <a:cs typeface="Times New Roman" charset="0"/>
              </a:rPr>
              <a:pPr eaLnBrk="1" hangingPunct="1"/>
              <a:t>37</a:t>
            </a:fld>
            <a:endParaRPr lang="fr-FR">
              <a:solidFill>
                <a:schemeClr val="tx1"/>
              </a:solidFill>
              <a:latin typeface="Times New Roman" charset="0"/>
              <a:cs typeface="Times New Roman"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1882381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3FFDB97C-735E-7446-96AB-49AA35A7F7F2}" type="slidenum">
              <a:rPr lang="fr-FR">
                <a:solidFill>
                  <a:schemeClr val="tx1"/>
                </a:solidFill>
                <a:latin typeface="Times New Roman" charset="0"/>
                <a:cs typeface="Times New Roman" charset="0"/>
              </a:rPr>
              <a:pPr eaLnBrk="1" hangingPunct="1"/>
              <a:t>38</a:t>
            </a:fld>
            <a:endParaRPr lang="fr-FR">
              <a:solidFill>
                <a:schemeClr val="tx1"/>
              </a:solidFill>
              <a:latin typeface="Times New Roman" charset="0"/>
              <a:cs typeface="Times New Roman"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456581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F2E82F5-1616-AA44-97C4-F74016E0BEC1}" type="slidenum">
              <a:rPr lang="fr-FR">
                <a:solidFill>
                  <a:schemeClr val="tx1"/>
                </a:solidFill>
                <a:latin typeface="Times New Roman" charset="0"/>
                <a:cs typeface="Times New Roman" charset="0"/>
              </a:rPr>
              <a:pPr eaLnBrk="1" hangingPunct="1"/>
              <a:t>39</a:t>
            </a:fld>
            <a:endParaRPr lang="fr-FR">
              <a:solidFill>
                <a:schemeClr val="tx1"/>
              </a:solidFill>
              <a:latin typeface="Times New Roman" charset="0"/>
              <a:cs typeface="Times New Roman"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801359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AF68FF6A-CCF3-6E43-BB52-339AE6DBE1B7}" type="slidenum">
              <a:rPr lang="fr-FR">
                <a:solidFill>
                  <a:schemeClr val="tx1"/>
                </a:solidFill>
                <a:latin typeface="Times New Roman" charset="0"/>
                <a:cs typeface="Times New Roman" charset="0"/>
              </a:rPr>
              <a:pPr eaLnBrk="1" hangingPunct="1"/>
              <a:t>40</a:t>
            </a:fld>
            <a:endParaRPr lang="fr-FR">
              <a:solidFill>
                <a:schemeClr val="tx1"/>
              </a:solidFill>
              <a:latin typeface="Times New Roman" charset="0"/>
              <a:cs typeface="Times New Roman"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157669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C1C43A78-25CA-6247-8ED6-1D1C13DAE834}" type="slidenum">
              <a:rPr lang="fr-FR">
                <a:solidFill>
                  <a:schemeClr val="tx1"/>
                </a:solidFill>
                <a:latin typeface="Times New Roman" charset="0"/>
                <a:cs typeface="Times New Roman" charset="0"/>
              </a:rPr>
              <a:pPr eaLnBrk="1" hangingPunct="1"/>
              <a:t>4</a:t>
            </a:fld>
            <a:endParaRPr lang="fr-FR">
              <a:solidFill>
                <a:schemeClr val="tx1"/>
              </a:solidFill>
              <a:latin typeface="Times New Roman" charset="0"/>
              <a:cs typeface="Times New Roman" charset="0"/>
            </a:endParaRPr>
          </a:p>
        </p:txBody>
      </p:sp>
      <p:sp>
        <p:nvSpPr>
          <p:cNvPr id="21506" name="Rectangle 2"/>
          <p:cNvSpPr>
            <a:spLocks noGrp="1" noRot="1" noChangeAspect="1" noChangeArrowheads="1" noTextEdit="1"/>
          </p:cNvSpPr>
          <p:nvPr>
            <p:ph type="sldImg"/>
          </p:nvPr>
        </p:nvSpPr>
        <p:spPr>
          <a:xfrm>
            <a:off x="915988" y="744538"/>
            <a:ext cx="4967287" cy="3724275"/>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180739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E3AC15-E7EE-0D47-A204-EA4AC7113311}" type="slidenum">
              <a:rPr lang="en-GB" smtClean="0"/>
              <a:pPr>
                <a:defRPr/>
              </a:pPr>
              <a:t>11</a:t>
            </a:fld>
            <a:endParaRPr lang="en-GB"/>
          </a:p>
        </p:txBody>
      </p:sp>
    </p:spTree>
    <p:extLst>
      <p:ext uri="{BB962C8B-B14F-4D97-AF65-F5344CB8AC3E}">
        <p14:creationId xmlns:p14="http://schemas.microsoft.com/office/powerpoint/2010/main" val="126953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77CE06F-DACF-1A4C-8729-F7131512E0E4}" type="slidenum">
              <a:rPr lang="fr-FR">
                <a:solidFill>
                  <a:schemeClr val="tx1"/>
                </a:solidFill>
                <a:latin typeface="Times New Roman" charset="0"/>
                <a:cs typeface="Times New Roman" charset="0"/>
              </a:rPr>
              <a:pPr eaLnBrk="1" hangingPunct="1"/>
              <a:t>17</a:t>
            </a:fld>
            <a:endParaRPr lang="fr-FR">
              <a:solidFill>
                <a:schemeClr val="tx1"/>
              </a:solidFill>
              <a:latin typeface="Times New Roman" charset="0"/>
              <a:cs typeface="Times New Roman" charset="0"/>
            </a:endParaRPr>
          </a:p>
        </p:txBody>
      </p:sp>
      <p:sp>
        <p:nvSpPr>
          <p:cNvPr id="31746" name="Rectangle 2"/>
          <p:cNvSpPr>
            <a:spLocks noGrp="1" noRot="1" noChangeAspect="1" noChangeArrowheads="1" noTextEdit="1"/>
          </p:cNvSpPr>
          <p:nvPr>
            <p:ph type="sldImg"/>
          </p:nvPr>
        </p:nvSpPr>
        <p:spPr>
          <a:xfrm>
            <a:off x="915988" y="744538"/>
            <a:ext cx="4967287" cy="37242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27992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3CAA797A-A85A-7D4A-946B-BF6BCE1AA4C6}" type="slidenum">
              <a:rPr lang="fr-FR">
                <a:solidFill>
                  <a:schemeClr val="tx1"/>
                </a:solidFill>
                <a:latin typeface="Times New Roman" charset="0"/>
                <a:cs typeface="Times New Roman" charset="0"/>
              </a:rPr>
              <a:pPr eaLnBrk="1" hangingPunct="1"/>
              <a:t>18</a:t>
            </a:fld>
            <a:endParaRPr lang="fr-FR">
              <a:solidFill>
                <a:schemeClr val="tx1"/>
              </a:solidFill>
              <a:latin typeface="Times New Roman" charset="0"/>
              <a:cs typeface="Times New Roman" charset="0"/>
            </a:endParaRPr>
          </a:p>
        </p:txBody>
      </p:sp>
      <p:sp>
        <p:nvSpPr>
          <p:cNvPr id="33794" name="Rectangle 2"/>
          <p:cNvSpPr>
            <a:spLocks noGrp="1" noRot="1" noChangeAspect="1" noChangeArrowheads="1" noTextEdit="1"/>
          </p:cNvSpPr>
          <p:nvPr>
            <p:ph type="sldImg"/>
          </p:nvPr>
        </p:nvSpPr>
        <p:spPr>
          <a:xfrm>
            <a:off x="1092200" y="874713"/>
            <a:ext cx="4618038" cy="3462337"/>
          </a:xfrm>
          <a:ln/>
        </p:spPr>
      </p:sp>
      <p:sp>
        <p:nvSpPr>
          <p:cNvPr id="33795" name="Rectangle 3"/>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65" tIns="46432" rIns="92865" bIns="46432"/>
          <a:lstStyle/>
          <a:p>
            <a:pPr eaLnBrk="1" hangingPunct="1">
              <a:spcBef>
                <a:spcPct val="0"/>
              </a:spcBef>
            </a:pPr>
            <a:r>
              <a:rPr lang="en-US">
                <a:latin typeface="Times New Roman" charset="0"/>
              </a:rPr>
              <a:t>Le programme de réforme PFM doit tenir compte des recommandations issues d’une étude effectuée pour identifier les points faibles dans les systèmes, procédures et institutions PFM. Cet examen de haut niveau de la performance du système PFM peut être effectué en utilisant le cadre PEFA. Le diagramme illustre la place du PFM-PR dans le cycle de réforme de la gestion des finances publiques et les éléments couverts. Le PFM-PR tient compte de l’examen de haut niveau et identifie les principaux points faibles dans la gestion des finances publiques.</a:t>
            </a:r>
          </a:p>
        </p:txBody>
      </p:sp>
    </p:spTree>
    <p:extLst>
      <p:ext uri="{BB962C8B-B14F-4D97-AF65-F5344CB8AC3E}">
        <p14:creationId xmlns:p14="http://schemas.microsoft.com/office/powerpoint/2010/main" val="179376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6DA8684-D141-4D00-A02A-CF30792E2A6F}" type="slidenum">
              <a:rPr lang="nl-NL" altLang="en-US" smtClean="0"/>
              <a:pPr/>
              <a:t>19</a:t>
            </a:fld>
            <a:endParaRPr lang="nl-NL"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altLang="en-US" dirty="0" smtClean="0"/>
          </a:p>
        </p:txBody>
      </p:sp>
      <p:sp>
        <p:nvSpPr>
          <p:cNvPr id="47109" name="Tijdelijke aanduiding voor voettekst 1"/>
          <p:cNvSpPr>
            <a:spLocks noGrp="1"/>
          </p:cNvSpPr>
          <p:nvPr>
            <p:ph type="ftr" sz="quarter" idx="4"/>
          </p:nvPr>
        </p:nvSpPr>
        <p:spPr>
          <a:noFill/>
        </p:spPr>
        <p:txBody>
          <a:bodyPr/>
          <a:lstStyle/>
          <a:p>
            <a:r>
              <a:rPr lang="nl-NL" altLang="en-US" smtClean="0"/>
              <a:t>Public Expenditure Analysis and Management Course Zimbabwe 2014</a:t>
            </a:r>
          </a:p>
        </p:txBody>
      </p:sp>
    </p:spTree>
    <p:extLst>
      <p:ext uri="{BB962C8B-B14F-4D97-AF65-F5344CB8AC3E}">
        <p14:creationId xmlns:p14="http://schemas.microsoft.com/office/powerpoint/2010/main" val="220723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E1923B5-AB5C-434A-8395-E3CAB6D1381A}" type="slidenum">
              <a:rPr lang="fr-FR">
                <a:solidFill>
                  <a:schemeClr val="tx1"/>
                </a:solidFill>
                <a:latin typeface="Times New Roman" charset="0"/>
                <a:cs typeface="Times New Roman" charset="0"/>
              </a:rPr>
              <a:pPr eaLnBrk="1" hangingPunct="1"/>
              <a:t>24</a:t>
            </a:fld>
            <a:endParaRPr lang="fr-FR">
              <a:solidFill>
                <a:schemeClr val="tx1"/>
              </a:solidFill>
              <a:latin typeface="Times New Roman" charset="0"/>
              <a:cs typeface="Times New Roman" charset="0"/>
            </a:endParaRPr>
          </a:p>
        </p:txBody>
      </p:sp>
      <p:sp>
        <p:nvSpPr>
          <p:cNvPr id="37890" name="Rectangle 2"/>
          <p:cNvSpPr>
            <a:spLocks noGrp="1" noRot="1" noChangeAspect="1" noChangeArrowheads="1" noTextEdit="1"/>
          </p:cNvSpPr>
          <p:nvPr>
            <p:ph type="sldImg"/>
          </p:nvPr>
        </p:nvSpPr>
        <p:spPr>
          <a:xfrm>
            <a:off x="915988" y="744538"/>
            <a:ext cx="4967287" cy="3724275"/>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169739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ce réservé de l'image des diapositives 1"/>
          <p:cNvSpPr>
            <a:spLocks noGrp="1" noRot="1" noChangeAspect="1" noTextEdit="1"/>
          </p:cNvSpPr>
          <p:nvPr>
            <p:ph type="sldImg"/>
          </p:nvPr>
        </p:nvSpPr>
        <p:spPr>
          <a:ln/>
        </p:spPr>
      </p:sp>
      <p:sp>
        <p:nvSpPr>
          <p:cNvPr id="6963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BE">
              <a:cs typeface="Arial" charset="0"/>
            </a:endParaRPr>
          </a:p>
        </p:txBody>
      </p:sp>
      <p:sp>
        <p:nvSpPr>
          <p:cNvPr id="6963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F0D6F03E-91FB-0442-8ED0-41057813016F}" type="slidenum">
              <a:rPr lang="en-GB">
                <a:solidFill>
                  <a:schemeClr val="tx1"/>
                </a:solidFill>
                <a:latin typeface="Arial" charset="0"/>
                <a:cs typeface="Arial" charset="0"/>
              </a:rPr>
              <a:pPr eaLnBrk="1" hangingPunct="1"/>
              <a:t>25</a:t>
            </a:fld>
            <a:endParaRPr lang="en-GB">
              <a:solidFill>
                <a:schemeClr val="tx1"/>
              </a:solidFill>
              <a:latin typeface="Arial" charset="0"/>
              <a:cs typeface="Arial" charset="0"/>
            </a:endParaRPr>
          </a:p>
        </p:txBody>
      </p:sp>
    </p:spTree>
    <p:extLst>
      <p:ext uri="{BB962C8B-B14F-4D97-AF65-F5344CB8AC3E}">
        <p14:creationId xmlns:p14="http://schemas.microsoft.com/office/powerpoint/2010/main" val="658798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pic>
        <p:nvPicPr>
          <p:cNvPr id="5" name="Picture 6" descr="LOGO CE-EN-quadri.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Verdana" charset="0"/>
              </a:defRPr>
            </a:lvl1pPr>
          </a:lstStyle>
          <a:p>
            <a:pPr>
              <a:defRPr/>
            </a:pPr>
            <a:fld id="{49A89055-19F0-6945-BEC2-8B038AB7B0E3}" type="slidenum">
              <a:rPr lang="en-GB"/>
              <a:pPr>
                <a:defRPr/>
              </a:pPr>
              <a:t>‹#›</a:t>
            </a:fld>
            <a:endParaRPr lang="en-GB"/>
          </a:p>
        </p:txBody>
      </p:sp>
    </p:spTree>
    <p:extLst>
      <p:ext uri="{BB962C8B-B14F-4D97-AF65-F5344CB8AC3E}">
        <p14:creationId xmlns:p14="http://schemas.microsoft.com/office/powerpoint/2010/main" val="161144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23E7E8-0A46-E84D-9A33-E6F8612F435F}" type="slidenum">
              <a:rPr lang="en-GB"/>
              <a:pPr>
                <a:defRPr/>
              </a:pPr>
              <a:t>‹#›</a:t>
            </a:fld>
            <a:endParaRPr lang="en-GB"/>
          </a:p>
        </p:txBody>
      </p:sp>
    </p:spTree>
    <p:extLst>
      <p:ext uri="{BB962C8B-B14F-4D97-AF65-F5344CB8AC3E}">
        <p14:creationId xmlns:p14="http://schemas.microsoft.com/office/powerpoint/2010/main" val="419507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A6981D6-57FD-FA45-BDB9-209C69346366}" type="slidenum">
              <a:rPr lang="en-GB"/>
              <a:pPr>
                <a:defRPr/>
              </a:pPr>
              <a:t>‹#›</a:t>
            </a:fld>
            <a:endParaRPr lang="en-GB"/>
          </a:p>
        </p:txBody>
      </p:sp>
    </p:spTree>
    <p:extLst>
      <p:ext uri="{BB962C8B-B14F-4D97-AF65-F5344CB8AC3E}">
        <p14:creationId xmlns:p14="http://schemas.microsoft.com/office/powerpoint/2010/main" val="2980492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Tekstvak 6"/>
          <p:cNvSpPr txBox="1">
            <a:spLocks noChangeArrowheads="1"/>
          </p:cNvSpPr>
          <p:nvPr userDrawn="1"/>
        </p:nvSpPr>
        <p:spPr bwMode="auto">
          <a:xfrm>
            <a:off x="347663" y="6256338"/>
            <a:ext cx="1960562" cy="554037"/>
          </a:xfrm>
          <a:prstGeom prst="rect">
            <a:avLst/>
          </a:prstGeom>
          <a:solidFill>
            <a:schemeClr val="bg1"/>
          </a:solidFill>
          <a:ln>
            <a:noFill/>
          </a:ln>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endParaRPr lang="en-US" altLang="en-US" smtClean="0"/>
          </a:p>
        </p:txBody>
      </p:sp>
      <p:sp>
        <p:nvSpPr>
          <p:cNvPr id="2" name="Title 1"/>
          <p:cNvSpPr>
            <a:spLocks noGrp="1"/>
          </p:cNvSpPr>
          <p:nvPr>
            <p:ph type="title"/>
          </p:nvPr>
        </p:nvSpPr>
        <p:spPr>
          <a:xfrm>
            <a:off x="990600" y="609600"/>
            <a:ext cx="7467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676400"/>
            <a:ext cx="7467600" cy="4114800"/>
          </a:xfrm>
        </p:spPr>
        <p:txBody>
          <a:bodyPr/>
          <a:lstStyle/>
          <a:p>
            <a:pPr lvl="0"/>
            <a:endParaRPr lang="en-US" noProof="0"/>
          </a:p>
        </p:txBody>
      </p:sp>
    </p:spTree>
    <p:extLst>
      <p:ext uri="{BB962C8B-B14F-4D97-AF65-F5344CB8AC3E}">
        <p14:creationId xmlns:p14="http://schemas.microsoft.com/office/powerpoint/2010/main" val="244458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C8ED18-6B67-6645-922D-D04DCAF7DBAA}" type="slidenum">
              <a:rPr lang="en-GB"/>
              <a:pPr>
                <a:defRPr/>
              </a:pPr>
              <a:t>‹#›</a:t>
            </a:fld>
            <a:endParaRPr lang="en-GB"/>
          </a:p>
        </p:txBody>
      </p:sp>
    </p:spTree>
    <p:extLst>
      <p:ext uri="{BB962C8B-B14F-4D97-AF65-F5344CB8AC3E}">
        <p14:creationId xmlns:p14="http://schemas.microsoft.com/office/powerpoint/2010/main" val="239760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B022B4A-4126-B14B-9941-11F6C5441B87}" type="slidenum">
              <a:rPr lang="en-GB"/>
              <a:pPr>
                <a:defRPr/>
              </a:pPr>
              <a:t>‹#›</a:t>
            </a:fld>
            <a:endParaRPr lang="en-GB"/>
          </a:p>
        </p:txBody>
      </p:sp>
    </p:spTree>
    <p:extLst>
      <p:ext uri="{BB962C8B-B14F-4D97-AF65-F5344CB8AC3E}">
        <p14:creationId xmlns:p14="http://schemas.microsoft.com/office/powerpoint/2010/main" val="393923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76048A0-04B2-1C46-BD77-FA4AD8AF0DAD}" type="slidenum">
              <a:rPr lang="en-GB"/>
              <a:pPr>
                <a:defRPr/>
              </a:pPr>
              <a:t>‹#›</a:t>
            </a:fld>
            <a:endParaRPr lang="en-GB"/>
          </a:p>
        </p:txBody>
      </p:sp>
    </p:spTree>
    <p:extLst>
      <p:ext uri="{BB962C8B-B14F-4D97-AF65-F5344CB8AC3E}">
        <p14:creationId xmlns:p14="http://schemas.microsoft.com/office/powerpoint/2010/main" val="324196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D9A18A4-BA54-2244-8651-F4D02195D86A}" type="slidenum">
              <a:rPr lang="en-GB"/>
              <a:pPr>
                <a:defRPr/>
              </a:pPr>
              <a:t>‹#›</a:t>
            </a:fld>
            <a:endParaRPr lang="en-GB"/>
          </a:p>
        </p:txBody>
      </p:sp>
    </p:spTree>
    <p:extLst>
      <p:ext uri="{BB962C8B-B14F-4D97-AF65-F5344CB8AC3E}">
        <p14:creationId xmlns:p14="http://schemas.microsoft.com/office/powerpoint/2010/main" val="119352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D00B456-3DC9-2149-8C49-69A5D144F102}" type="slidenum">
              <a:rPr lang="en-GB"/>
              <a:pPr>
                <a:defRPr/>
              </a:pPr>
              <a:t>‹#›</a:t>
            </a:fld>
            <a:endParaRPr lang="en-GB"/>
          </a:p>
        </p:txBody>
      </p:sp>
    </p:spTree>
    <p:extLst>
      <p:ext uri="{BB962C8B-B14F-4D97-AF65-F5344CB8AC3E}">
        <p14:creationId xmlns:p14="http://schemas.microsoft.com/office/powerpoint/2010/main" val="97603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A5738A8-9E45-9142-AF9D-9E2A5948EB56}" type="slidenum">
              <a:rPr lang="en-GB"/>
              <a:pPr>
                <a:defRPr/>
              </a:pPr>
              <a:t>‹#›</a:t>
            </a:fld>
            <a:endParaRPr lang="en-GB"/>
          </a:p>
        </p:txBody>
      </p:sp>
    </p:spTree>
    <p:extLst>
      <p:ext uri="{BB962C8B-B14F-4D97-AF65-F5344CB8AC3E}">
        <p14:creationId xmlns:p14="http://schemas.microsoft.com/office/powerpoint/2010/main" val="171761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8833D72-80E7-4843-AE93-94E6B490D1A7}" type="slidenum">
              <a:rPr lang="en-GB"/>
              <a:pPr>
                <a:defRPr/>
              </a:pPr>
              <a:t>‹#›</a:t>
            </a:fld>
            <a:endParaRPr lang="en-GB"/>
          </a:p>
        </p:txBody>
      </p:sp>
    </p:spTree>
    <p:extLst>
      <p:ext uri="{BB962C8B-B14F-4D97-AF65-F5344CB8AC3E}">
        <p14:creationId xmlns:p14="http://schemas.microsoft.com/office/powerpoint/2010/main" val="15329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922A1FF-50DB-F74D-B7F0-57DB8E858C32}" type="slidenum">
              <a:rPr lang="en-GB"/>
              <a:pPr>
                <a:defRPr/>
              </a:pPr>
              <a:t>‹#›</a:t>
            </a:fld>
            <a:endParaRPr lang="en-GB"/>
          </a:p>
        </p:txBody>
      </p:sp>
    </p:spTree>
    <p:extLst>
      <p:ext uri="{BB962C8B-B14F-4D97-AF65-F5344CB8AC3E}">
        <p14:creationId xmlns:p14="http://schemas.microsoft.com/office/powerpoint/2010/main" val="391811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0BF4389D-2C5E-BD4F-84D1-F61D1D93DC98}"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pic>
        <p:nvPicPr>
          <p:cNvPr id="1033" name="Picture 17" descr="LOGO CE_Vertical_EN_NEG_quadri_HR"/>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8"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charset="0"/>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0"/>
        </a:defRPr>
      </a:lvl2pPr>
      <a:lvl3pPr marL="1143000" indent="-228600" algn="l" rtl="0" eaLnBrk="0" fontAlgn="base" hangingPunct="0">
        <a:spcBef>
          <a:spcPct val="20000"/>
        </a:spcBef>
        <a:spcAft>
          <a:spcPct val="0"/>
        </a:spcAft>
        <a:defRPr sz="1400">
          <a:solidFill>
            <a:srgbClr val="0F5494"/>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www.tadat.org/"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iamtax.org/IAMTA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p:cNvSpPr>
            <a:spLocks noGrp="1" noChangeArrowheads="1"/>
          </p:cNvSpPr>
          <p:nvPr>
            <p:ph type="ctrTitle"/>
          </p:nvPr>
        </p:nvSpPr>
        <p:spPr>
          <a:xfrm>
            <a:off x="1857375" y="1412777"/>
            <a:ext cx="5040313" cy="1878112"/>
          </a:xfrm>
        </p:spPr>
        <p:txBody>
          <a:bodyPr/>
          <a:lstStyle/>
          <a:p>
            <a:pPr indent="0" algn="ctr" eaLnBrk="1" hangingPunct="1"/>
            <a:r>
              <a:rPr lang="en-US" sz="4000" dirty="0" smtClean="0">
                <a:latin typeface="Verdana" charset="0"/>
              </a:rPr>
              <a:t>Approaches to PFM reform</a:t>
            </a:r>
            <a:br>
              <a:rPr lang="en-US" sz="4000" dirty="0" smtClean="0">
                <a:latin typeface="Verdana" charset="0"/>
              </a:rPr>
            </a:br>
            <a:r>
              <a:rPr lang="en-US" sz="4000" dirty="0">
                <a:latin typeface="Verdana" charset="0"/>
              </a:rPr>
              <a:t/>
            </a:r>
            <a:br>
              <a:rPr lang="en-US" sz="4000" dirty="0">
                <a:latin typeface="Verdana" charset="0"/>
              </a:rPr>
            </a:br>
            <a:r>
              <a:rPr lang="en-US" sz="4000" dirty="0" smtClean="0">
                <a:latin typeface="Verdana" charset="0"/>
              </a:rPr>
              <a:t>Module 1.3</a:t>
            </a:r>
            <a:endParaRPr lang="en-GB" sz="4000" dirty="0">
              <a:latin typeface="Verdana" charset="0"/>
            </a:endParaRPr>
          </a:p>
        </p:txBody>
      </p:sp>
      <p:sp>
        <p:nvSpPr>
          <p:cNvPr id="24578" name="Rectangle 6"/>
          <p:cNvSpPr>
            <a:spLocks noGrp="1" noChangeArrowheads="1"/>
          </p:cNvSpPr>
          <p:nvPr>
            <p:ph type="subTitle" idx="1"/>
          </p:nvPr>
        </p:nvSpPr>
        <p:spPr>
          <a:xfrm>
            <a:off x="395288" y="4221088"/>
            <a:ext cx="7929562" cy="1224037"/>
          </a:xfrm>
        </p:spPr>
        <p:txBody>
          <a:bodyPr/>
          <a:lstStyle/>
          <a:p>
            <a:pPr algn="ctr" eaLnBrk="1" hangingPunct="1"/>
            <a:r>
              <a:rPr lang="en-US" sz="3200" dirty="0" smtClean="0">
                <a:latin typeface="Verdana" charset="0"/>
              </a:rPr>
              <a:t>The starting point: </a:t>
            </a:r>
          </a:p>
          <a:p>
            <a:pPr algn="ctr" eaLnBrk="1" hangingPunct="1"/>
            <a:r>
              <a:rPr lang="en-US" sz="3200" dirty="0" smtClean="0">
                <a:latin typeface="Verdana" charset="0"/>
              </a:rPr>
              <a:t>assessing PFM systems</a:t>
            </a:r>
            <a:endParaRPr lang="en-GB" sz="3200" dirty="0">
              <a:latin typeface="Verdana" charset="0"/>
            </a:endParaRPr>
          </a:p>
        </p:txBody>
      </p:sp>
      <p:sp>
        <p:nvSpPr>
          <p:cNvPr id="24579"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294D9C83-9BAD-1A40-947E-FF79BA9D52D8}" type="slidenum">
              <a:rPr lang="en-GB" sz="1400">
                <a:solidFill>
                  <a:schemeClr val="bg1"/>
                </a:solidFill>
              </a:rPr>
              <a:pPr eaLnBrk="1" hangingPunct="1"/>
              <a:t>1</a:t>
            </a:fld>
            <a:endParaRPr lang="en-GB" sz="1400">
              <a:solidFill>
                <a:schemeClr val="bg1"/>
              </a:solidFill>
            </a:endParaRPr>
          </a:p>
        </p:txBody>
      </p:sp>
    </p:spTree>
    <p:extLst>
      <p:ext uri="{BB962C8B-B14F-4D97-AF65-F5344CB8AC3E}">
        <p14:creationId xmlns:p14="http://schemas.microsoft.com/office/powerpoint/2010/main" val="1158215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411762"/>
            <a:ext cx="8491884" cy="3986086"/>
          </a:xfrm>
        </p:spPr>
        <p:txBody>
          <a:bodyPr/>
          <a:lstStyle/>
          <a:p>
            <a:pPr marL="0" indent="0">
              <a:buNone/>
            </a:pPr>
            <a:r>
              <a:rPr lang="en-US" sz="2800" i="0" dirty="0">
                <a:latin typeface="Calibri" charset="0"/>
                <a:ea typeface="Calibri" charset="0"/>
                <a:cs typeface="Calibri" charset="0"/>
              </a:rPr>
              <a:t>TADAT is supported by international development partners </a:t>
            </a:r>
            <a:r>
              <a:rPr lang="en-US" sz="2800" i="0" dirty="0" smtClean="0">
                <a:latin typeface="Calibri" charset="0"/>
                <a:ea typeface="Calibri" charset="0"/>
                <a:cs typeface="Calibri" charset="0"/>
              </a:rPr>
              <a:t>&amp; institutions, including EC, </a:t>
            </a:r>
            <a:r>
              <a:rPr lang="en-US" sz="2800" i="0" dirty="0">
                <a:latin typeface="Calibri" charset="0"/>
                <a:ea typeface="Calibri" charset="0"/>
                <a:cs typeface="Calibri" charset="0"/>
              </a:rPr>
              <a:t>Germany, </a:t>
            </a:r>
            <a:r>
              <a:rPr lang="en-US" sz="2800" i="0" dirty="0" smtClean="0">
                <a:latin typeface="Calibri" charset="0"/>
                <a:ea typeface="Calibri" charset="0"/>
                <a:cs typeface="Calibri" charset="0"/>
              </a:rPr>
              <a:t>IMF, </a:t>
            </a:r>
            <a:r>
              <a:rPr lang="en-US" sz="2800" i="0" dirty="0">
                <a:latin typeface="Calibri" charset="0"/>
                <a:ea typeface="Calibri" charset="0"/>
                <a:cs typeface="Calibri" charset="0"/>
              </a:rPr>
              <a:t>Japan, Netherlands, Norway, Switzerland, </a:t>
            </a:r>
            <a:r>
              <a:rPr lang="en-US" sz="2800" i="0" dirty="0" smtClean="0">
                <a:latin typeface="Calibri" charset="0"/>
                <a:ea typeface="Calibri" charset="0"/>
                <a:cs typeface="Calibri" charset="0"/>
              </a:rPr>
              <a:t>UK </a:t>
            </a:r>
            <a:r>
              <a:rPr lang="en-US" sz="2800" i="0" smtClean="0">
                <a:latin typeface="Calibri" charset="0"/>
                <a:ea typeface="Calibri" charset="0"/>
                <a:cs typeface="Calibri" charset="0"/>
              </a:rPr>
              <a:t>&amp; WB</a:t>
            </a:r>
            <a:endParaRPr lang="en-US" sz="2800" i="0" dirty="0">
              <a:latin typeface="Calibri" charset="0"/>
              <a:ea typeface="Calibri" charset="0"/>
              <a:cs typeface="Calibri" charset="0"/>
            </a:endParaRPr>
          </a:p>
          <a:p>
            <a:pPr marL="0" indent="0">
              <a:buNone/>
            </a:pPr>
            <a:r>
              <a:rPr lang="en-US" u="sng" dirty="0">
                <a:hlinkClick r:id="rId2"/>
              </a:rPr>
              <a:t>http://www.tadat.org/</a:t>
            </a:r>
            <a:r>
              <a:rPr lang="en-US" dirty="0"/>
              <a:t> </a:t>
            </a:r>
            <a:endParaRPr lang="en-US" dirty="0" smtClean="0"/>
          </a:p>
          <a:p>
            <a:pPr marL="0" indent="0">
              <a:buNone/>
            </a:pPr>
            <a:endParaRPr lang="en-US" i="0" dirty="0" smtClean="0"/>
          </a:p>
          <a:p>
            <a:pPr marL="0" indent="0">
              <a:buNone/>
            </a:pPr>
            <a:r>
              <a:rPr lang="en-US" i="0" dirty="0" smtClean="0"/>
              <a:t>Piloted in several countries from late 2013 – now in use </a:t>
            </a:r>
            <a:endParaRPr lang="en-US" i="0" dirty="0"/>
          </a:p>
          <a:p>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a:xfrm>
            <a:off x="107504" y="1268761"/>
            <a:ext cx="8856984" cy="910210"/>
          </a:xfrm>
        </p:spPr>
        <p:txBody>
          <a:bodyPr/>
          <a:lstStyle/>
          <a:p>
            <a:pPr marL="0" algn="ctr"/>
            <a:r>
              <a:rPr lang="en-US" sz="2800" dirty="0" smtClean="0">
                <a:solidFill>
                  <a:srgbClr val="C00000"/>
                </a:solidFill>
              </a:rPr>
              <a:t>TADAT – Tax Administration Diagnostic Assessment Tool</a:t>
            </a:r>
            <a:endParaRPr lang="en-US" sz="2800" dirty="0">
              <a:solidFill>
                <a:srgbClr val="C00000"/>
              </a:solidFill>
            </a:endParaRPr>
          </a:p>
        </p:txBody>
      </p:sp>
      <p:pic>
        <p:nvPicPr>
          <p:cNvPr id="4" name="Picture 3"/>
          <p:cNvPicPr>
            <a:picLocks noChangeAspect="1"/>
          </p:cNvPicPr>
          <p:nvPr/>
        </p:nvPicPr>
        <p:blipFill>
          <a:blip r:embed="rId3"/>
          <a:stretch>
            <a:fillRect/>
          </a:stretch>
        </p:blipFill>
        <p:spPr>
          <a:xfrm>
            <a:off x="107504" y="5589240"/>
            <a:ext cx="1498600" cy="1016000"/>
          </a:xfrm>
          <a:prstGeom prst="rect">
            <a:avLst/>
          </a:prstGeom>
        </p:spPr>
      </p:pic>
      <p:pic>
        <p:nvPicPr>
          <p:cNvPr id="5" name="Picture 4"/>
          <p:cNvPicPr>
            <a:picLocks noChangeAspect="1"/>
          </p:cNvPicPr>
          <p:nvPr/>
        </p:nvPicPr>
        <p:blipFill>
          <a:blip r:embed="rId4"/>
          <a:stretch>
            <a:fillRect/>
          </a:stretch>
        </p:blipFill>
        <p:spPr>
          <a:xfrm>
            <a:off x="1763688" y="5661248"/>
            <a:ext cx="736600" cy="736600"/>
          </a:xfrm>
          <a:prstGeom prst="rect">
            <a:avLst/>
          </a:prstGeom>
        </p:spPr>
      </p:pic>
      <p:pic>
        <p:nvPicPr>
          <p:cNvPr id="6" name="Picture 5"/>
          <p:cNvPicPr>
            <a:picLocks noChangeAspect="1"/>
          </p:cNvPicPr>
          <p:nvPr/>
        </p:nvPicPr>
        <p:blipFill>
          <a:blip r:embed="rId5"/>
          <a:stretch>
            <a:fillRect/>
          </a:stretch>
        </p:blipFill>
        <p:spPr>
          <a:xfrm>
            <a:off x="2699792" y="5733256"/>
            <a:ext cx="1333500" cy="596900"/>
          </a:xfrm>
          <a:prstGeom prst="rect">
            <a:avLst/>
          </a:prstGeom>
        </p:spPr>
      </p:pic>
      <p:pic>
        <p:nvPicPr>
          <p:cNvPr id="7" name="Picture 6"/>
          <p:cNvPicPr>
            <a:picLocks noChangeAspect="1"/>
          </p:cNvPicPr>
          <p:nvPr/>
        </p:nvPicPr>
        <p:blipFill>
          <a:blip r:embed="rId6"/>
          <a:stretch>
            <a:fillRect/>
          </a:stretch>
        </p:blipFill>
        <p:spPr>
          <a:xfrm>
            <a:off x="4139952" y="5733256"/>
            <a:ext cx="1485900" cy="444500"/>
          </a:xfrm>
          <a:prstGeom prst="rect">
            <a:avLst/>
          </a:prstGeom>
        </p:spPr>
      </p:pic>
      <p:pic>
        <p:nvPicPr>
          <p:cNvPr id="8" name="Picture 7"/>
          <p:cNvPicPr>
            <a:picLocks noChangeAspect="1"/>
          </p:cNvPicPr>
          <p:nvPr/>
        </p:nvPicPr>
        <p:blipFill>
          <a:blip r:embed="rId7"/>
          <a:stretch>
            <a:fillRect/>
          </a:stretch>
        </p:blipFill>
        <p:spPr>
          <a:xfrm>
            <a:off x="5652120" y="5589240"/>
            <a:ext cx="990600" cy="1041400"/>
          </a:xfrm>
          <a:prstGeom prst="rect">
            <a:avLst/>
          </a:prstGeom>
        </p:spPr>
      </p:pic>
      <p:pic>
        <p:nvPicPr>
          <p:cNvPr id="9" name="Picture 8"/>
          <p:cNvPicPr>
            <a:picLocks noChangeAspect="1"/>
          </p:cNvPicPr>
          <p:nvPr/>
        </p:nvPicPr>
        <p:blipFill>
          <a:blip r:embed="rId8"/>
          <a:stretch>
            <a:fillRect/>
          </a:stretch>
        </p:blipFill>
        <p:spPr>
          <a:xfrm>
            <a:off x="6948264" y="5373216"/>
            <a:ext cx="1485900" cy="850900"/>
          </a:xfrm>
          <a:prstGeom prst="rect">
            <a:avLst/>
          </a:prstGeom>
        </p:spPr>
      </p:pic>
      <p:pic>
        <p:nvPicPr>
          <p:cNvPr id="10" name="Picture 9"/>
          <p:cNvPicPr>
            <a:picLocks noChangeAspect="1"/>
          </p:cNvPicPr>
          <p:nvPr/>
        </p:nvPicPr>
        <p:blipFill>
          <a:blip r:embed="rId9"/>
          <a:stretch>
            <a:fillRect/>
          </a:stretch>
        </p:blipFill>
        <p:spPr>
          <a:xfrm>
            <a:off x="7380312" y="6324600"/>
            <a:ext cx="1435100" cy="533400"/>
          </a:xfrm>
          <a:prstGeom prst="rect">
            <a:avLst/>
          </a:prstGeom>
        </p:spPr>
      </p:pic>
      <p:sp>
        <p:nvSpPr>
          <p:cNvPr id="11" name="Slide Number Placeholder 2"/>
          <p:cNvSpPr>
            <a:spLocks noGrp="1"/>
          </p:cNvSpPr>
          <p:nvPr>
            <p:ph type="sldNum" sz="quarter" idx="12"/>
          </p:nvPr>
        </p:nvSpPr>
        <p:spPr>
          <a:xfrm>
            <a:off x="-1696888" y="6591300"/>
            <a:ext cx="2133600" cy="476250"/>
          </a:xfrm>
        </p:spPr>
        <p:txBody>
          <a:bodyPr/>
          <a:lstStyle/>
          <a:p>
            <a:pPr>
              <a:defRPr/>
            </a:pPr>
            <a:r>
              <a:rPr lang="en-GB" altLang="en-US" dirty="0" smtClean="0"/>
              <a:t>10</a:t>
            </a:r>
            <a:endParaRPr lang="en-GB" altLang="en-US" dirty="0"/>
          </a:p>
        </p:txBody>
      </p:sp>
    </p:spTree>
    <p:extLst>
      <p:ext uri="{BB962C8B-B14F-4D97-AF65-F5344CB8AC3E}">
        <p14:creationId xmlns:p14="http://schemas.microsoft.com/office/powerpoint/2010/main" val="154431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srcRect/>
          <a:stretch>
            <a:fillRect/>
          </a:stretch>
        </p:blipFill>
        <p:spPr bwMode="auto">
          <a:xfrm>
            <a:off x="1981200" y="1569368"/>
            <a:ext cx="4963495" cy="4267200"/>
          </a:xfrm>
          <a:prstGeom prst="rect">
            <a:avLst/>
          </a:prstGeom>
          <a:noFill/>
          <a:ln w="9525">
            <a:noFill/>
            <a:miter lim="800000"/>
            <a:headEnd/>
            <a:tailEnd/>
          </a:ln>
        </p:spPr>
      </p:pic>
      <p:grpSp>
        <p:nvGrpSpPr>
          <p:cNvPr id="15" name="Group 12"/>
          <p:cNvGrpSpPr/>
          <p:nvPr/>
        </p:nvGrpSpPr>
        <p:grpSpPr>
          <a:xfrm>
            <a:off x="6553200" y="2788568"/>
            <a:ext cx="2286000" cy="990600"/>
            <a:chOff x="1451" y="136445"/>
            <a:chExt cx="2968897" cy="1188208"/>
          </a:xfrm>
        </p:grpSpPr>
        <p:sp>
          <p:nvSpPr>
            <p:cNvPr id="16" name="Rounded Rectangle 15"/>
            <p:cNvSpPr/>
            <p:nvPr/>
          </p:nvSpPr>
          <p:spPr>
            <a:xfrm>
              <a:off x="1451" y="136445"/>
              <a:ext cx="2968897" cy="1188208"/>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7" name="Rounded Rectangle 4"/>
            <p:cNvSpPr/>
            <p:nvPr/>
          </p:nvSpPr>
          <p:spPr>
            <a:xfrm>
              <a:off x="20381" y="195201"/>
              <a:ext cx="2949967" cy="1038053"/>
            </a:xfrm>
            <a:prstGeom prst="rect">
              <a:avLst/>
            </a:prstGeom>
            <a:ln w="635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a:lnSpc>
                  <a:spcPct val="90000"/>
                </a:lnSpc>
                <a:spcBef>
                  <a:spcPct val="0"/>
                </a:spcBef>
                <a:spcAft>
                  <a:spcPct val="35000"/>
                </a:spcAft>
              </a:pPr>
              <a:r>
                <a:rPr lang="en-US" sz="1000" dirty="0"/>
                <a:t>The tax administration’s management of compliance risks results in higher levels of voluntary compliance and community confidence in the tax administration</a:t>
              </a:r>
              <a:r>
                <a:rPr lang="en-US" sz="1000" dirty="0" smtClean="0"/>
                <a:t>.</a:t>
              </a:r>
              <a:endParaRPr lang="en-US" sz="1200" dirty="0" smtClean="0"/>
            </a:p>
          </p:txBody>
        </p:sp>
      </p:grpSp>
      <p:grpSp>
        <p:nvGrpSpPr>
          <p:cNvPr id="18" name="Group 16"/>
          <p:cNvGrpSpPr/>
          <p:nvPr/>
        </p:nvGrpSpPr>
        <p:grpSpPr>
          <a:xfrm>
            <a:off x="6553200" y="4275837"/>
            <a:ext cx="2286000" cy="646331"/>
            <a:chOff x="1451" y="0"/>
            <a:chExt cx="2968897" cy="646331"/>
          </a:xfrm>
        </p:grpSpPr>
        <p:sp>
          <p:nvSpPr>
            <p:cNvPr id="19" name="Rounded Rectangle 18"/>
            <p:cNvSpPr/>
            <p:nvPr/>
          </p:nvSpPr>
          <p:spPr>
            <a:xfrm>
              <a:off x="1451" y="0"/>
              <a:ext cx="2968897" cy="646331"/>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0" name="Rounded Rectangle 4"/>
            <p:cNvSpPr/>
            <p:nvPr/>
          </p:nvSpPr>
          <p:spPr>
            <a:xfrm>
              <a:off x="20381" y="18930"/>
              <a:ext cx="2931037" cy="608471"/>
            </a:xfrm>
            <a:prstGeom prst="rect">
              <a:avLst/>
            </a:prstGeom>
            <a:ln w="635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a:r>
                <a:rPr lang="en-US" sz="1000" dirty="0"/>
                <a:t>Taxpayers have the necessary information and support to voluntarily comply at a reasonable cost to themselves.</a:t>
              </a:r>
            </a:p>
          </p:txBody>
        </p:sp>
      </p:grpSp>
      <p:grpSp>
        <p:nvGrpSpPr>
          <p:cNvPr id="21" name="Group 20"/>
          <p:cNvGrpSpPr/>
          <p:nvPr/>
        </p:nvGrpSpPr>
        <p:grpSpPr>
          <a:xfrm>
            <a:off x="6248400" y="5531768"/>
            <a:ext cx="2286000" cy="591746"/>
            <a:chOff x="1451" y="0"/>
            <a:chExt cx="2968897" cy="627401"/>
          </a:xfrm>
        </p:grpSpPr>
        <p:sp>
          <p:nvSpPr>
            <p:cNvPr id="22" name="Rounded Rectangle 21"/>
            <p:cNvSpPr/>
            <p:nvPr/>
          </p:nvSpPr>
          <p:spPr>
            <a:xfrm>
              <a:off x="1451" y="0"/>
              <a:ext cx="2968897" cy="323165"/>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a:r>
                <a:rPr lang="en-US" sz="1000" dirty="0"/>
                <a:t>Taxpayers file returns on time.</a:t>
              </a:r>
            </a:p>
          </p:txBody>
        </p:sp>
        <p:sp>
          <p:nvSpPr>
            <p:cNvPr id="23" name="Rounded Rectangle 4"/>
            <p:cNvSpPr/>
            <p:nvPr/>
          </p:nvSpPr>
          <p:spPr>
            <a:xfrm>
              <a:off x="20381" y="18930"/>
              <a:ext cx="2931037" cy="608471"/>
            </a:xfrm>
            <a:prstGeom prst="rect">
              <a:avLst/>
            </a:prstGeom>
            <a:ln w="635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dirty="0" smtClean="0"/>
            </a:p>
          </p:txBody>
        </p:sp>
      </p:grpSp>
      <p:grpSp>
        <p:nvGrpSpPr>
          <p:cNvPr id="24" name="Group 28"/>
          <p:cNvGrpSpPr/>
          <p:nvPr/>
        </p:nvGrpSpPr>
        <p:grpSpPr>
          <a:xfrm>
            <a:off x="3276600" y="6041959"/>
            <a:ext cx="2286000" cy="627401"/>
            <a:chOff x="1451" y="0"/>
            <a:chExt cx="2968897" cy="627401"/>
          </a:xfrm>
        </p:grpSpPr>
        <p:sp>
          <p:nvSpPr>
            <p:cNvPr id="25" name="Rounded Rectangle 24"/>
            <p:cNvSpPr/>
            <p:nvPr/>
          </p:nvSpPr>
          <p:spPr>
            <a:xfrm>
              <a:off x="1451" y="0"/>
              <a:ext cx="2968897" cy="493931"/>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a:r>
                <a:rPr lang="en-US" sz="1000" dirty="0"/>
                <a:t>Taxpayers pay their taxes in full on time.</a:t>
              </a:r>
            </a:p>
          </p:txBody>
        </p:sp>
        <p:sp>
          <p:nvSpPr>
            <p:cNvPr id="26" name="Rounded Rectangle 4"/>
            <p:cNvSpPr/>
            <p:nvPr/>
          </p:nvSpPr>
          <p:spPr>
            <a:xfrm>
              <a:off x="20381" y="18930"/>
              <a:ext cx="2931037" cy="608471"/>
            </a:xfrm>
            <a:prstGeom prst="rect">
              <a:avLst/>
            </a:prstGeom>
            <a:ln w="635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dirty="0" smtClean="0"/>
            </a:p>
          </p:txBody>
        </p:sp>
      </p:grpSp>
      <p:grpSp>
        <p:nvGrpSpPr>
          <p:cNvPr id="27" name="Group 31"/>
          <p:cNvGrpSpPr/>
          <p:nvPr/>
        </p:nvGrpSpPr>
        <p:grpSpPr>
          <a:xfrm>
            <a:off x="228600" y="4922168"/>
            <a:ext cx="2286000" cy="627401"/>
            <a:chOff x="1451" y="0"/>
            <a:chExt cx="2968897" cy="627401"/>
          </a:xfrm>
        </p:grpSpPr>
        <p:sp>
          <p:nvSpPr>
            <p:cNvPr id="28" name="Rounded Rectangle 27"/>
            <p:cNvSpPr/>
            <p:nvPr/>
          </p:nvSpPr>
          <p:spPr>
            <a:xfrm>
              <a:off x="1451" y="0"/>
              <a:ext cx="2968897" cy="609600"/>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a:r>
                <a:rPr lang="en-US" sz="1000" dirty="0"/>
                <a:t>Taxpayers report complete and accurate information in their tax returns. </a:t>
              </a:r>
            </a:p>
          </p:txBody>
        </p:sp>
        <p:sp>
          <p:nvSpPr>
            <p:cNvPr id="29" name="Rounded Rectangle 4"/>
            <p:cNvSpPr/>
            <p:nvPr/>
          </p:nvSpPr>
          <p:spPr>
            <a:xfrm>
              <a:off x="20381" y="18930"/>
              <a:ext cx="2931037" cy="608471"/>
            </a:xfrm>
            <a:prstGeom prst="rect">
              <a:avLst/>
            </a:prstGeom>
            <a:ln w="635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dirty="0" smtClean="0"/>
            </a:p>
          </p:txBody>
        </p:sp>
      </p:grpSp>
      <p:sp>
        <p:nvSpPr>
          <p:cNvPr id="30" name="Rounded Rectangle 29"/>
          <p:cNvSpPr/>
          <p:nvPr/>
        </p:nvSpPr>
        <p:spPr>
          <a:xfrm>
            <a:off x="228600" y="3855368"/>
            <a:ext cx="1981200" cy="978768"/>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a:r>
              <a:rPr lang="en-US" sz="1000" dirty="0"/>
              <a:t>The tax dispute resolution process is independent, accessible to taxpayers, and effective in resolving disputed matters in a timely manner.</a:t>
            </a:r>
          </a:p>
        </p:txBody>
      </p:sp>
      <p:sp>
        <p:nvSpPr>
          <p:cNvPr id="31" name="Rounded Rectangle 30"/>
          <p:cNvSpPr/>
          <p:nvPr/>
        </p:nvSpPr>
        <p:spPr>
          <a:xfrm>
            <a:off x="228600" y="2407568"/>
            <a:ext cx="1981200" cy="990600"/>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a:r>
              <a:rPr lang="en-US" sz="1000" dirty="0"/>
              <a:t>Tax administration operations are efficient and effective in performing key functions and achieving expected outcomes.</a:t>
            </a:r>
          </a:p>
        </p:txBody>
      </p:sp>
      <p:sp>
        <p:nvSpPr>
          <p:cNvPr id="32" name="Rounded Rectangle 31"/>
          <p:cNvSpPr/>
          <p:nvPr/>
        </p:nvSpPr>
        <p:spPr>
          <a:xfrm>
            <a:off x="228600" y="1340768"/>
            <a:ext cx="2971800" cy="762000"/>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a:r>
              <a:rPr lang="en-US" sz="1000" dirty="0"/>
              <a:t>The tax administration is transparent in the conduct of its activities and accountable to the government and the </a:t>
            </a:r>
            <a:r>
              <a:rPr lang="en-US" sz="1000" dirty="0" smtClean="0"/>
              <a:t>community.</a:t>
            </a:r>
            <a:endParaRPr lang="en-US" sz="1000" dirty="0"/>
          </a:p>
        </p:txBody>
      </p:sp>
      <p:sp>
        <p:nvSpPr>
          <p:cNvPr id="33" name="Rounded Rectangle 32"/>
          <p:cNvSpPr/>
          <p:nvPr/>
        </p:nvSpPr>
        <p:spPr>
          <a:xfrm>
            <a:off x="5867400" y="1340768"/>
            <a:ext cx="2971800" cy="973088"/>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a:r>
              <a:rPr lang="en-US" sz="1000" dirty="0" smtClean="0"/>
              <a:t>All </a:t>
            </a:r>
            <a:r>
              <a:rPr lang="en-US" sz="1000" dirty="0"/>
              <a:t>businesses, individuals, and other entities that are required to register are included in a taxpayer registration database. Information held in the database is complete and accurate.</a:t>
            </a:r>
          </a:p>
          <a:p>
            <a:pPr algn="ctr"/>
            <a:endParaRPr lang="en-US" sz="1200" dirty="0" smtClean="0"/>
          </a:p>
        </p:txBody>
      </p:sp>
      <p:cxnSp>
        <p:nvCxnSpPr>
          <p:cNvPr id="34" name="Elbow Connector 33"/>
          <p:cNvCxnSpPr>
            <a:endCxn id="33" idx="1"/>
          </p:cNvCxnSpPr>
          <p:nvPr/>
        </p:nvCxnSpPr>
        <p:spPr>
          <a:xfrm>
            <a:off x="5105400" y="1797968"/>
            <a:ext cx="762000" cy="2934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5" name="Shape 34"/>
          <p:cNvCxnSpPr>
            <a:stCxn id="16" idx="0"/>
          </p:cNvCxnSpPr>
          <p:nvPr/>
        </p:nvCxnSpPr>
        <p:spPr>
          <a:xfrm rot="16200000" flipV="1">
            <a:off x="6667500" y="1759868"/>
            <a:ext cx="304800" cy="17526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6" name="Elbow Connector 53"/>
          <p:cNvCxnSpPr>
            <a:stCxn id="20" idx="0"/>
          </p:cNvCxnSpPr>
          <p:nvPr/>
        </p:nvCxnSpPr>
        <p:spPr>
          <a:xfrm rot="16200000" flipV="1">
            <a:off x="6905001" y="3503568"/>
            <a:ext cx="210799" cy="13716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5486400" y="5379368"/>
            <a:ext cx="762000" cy="3810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419600" y="5684168"/>
            <a:ext cx="0" cy="363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29" idx="3"/>
          </p:cNvCxnSpPr>
          <p:nvPr/>
        </p:nvCxnSpPr>
        <p:spPr>
          <a:xfrm flipV="1">
            <a:off x="2500024" y="4998368"/>
            <a:ext cx="319376" cy="24696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0" name="Shape 39"/>
          <p:cNvCxnSpPr/>
          <p:nvPr/>
        </p:nvCxnSpPr>
        <p:spPr>
          <a:xfrm rot="5400000" flipH="1" flipV="1">
            <a:off x="1714500" y="3131468"/>
            <a:ext cx="152400" cy="1143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1" name="Shape 40"/>
          <p:cNvCxnSpPr>
            <a:stCxn id="31" idx="0"/>
          </p:cNvCxnSpPr>
          <p:nvPr/>
        </p:nvCxnSpPr>
        <p:spPr>
          <a:xfrm rot="16200000" flipH="1">
            <a:off x="1866900" y="1759868"/>
            <a:ext cx="152400" cy="1447800"/>
          </a:xfrm>
          <a:prstGeom prst="bentConnector4">
            <a:avLst>
              <a:gd name="adj1" fmla="val -150000"/>
              <a:gd name="adj2" fmla="val 84211"/>
            </a:avLst>
          </a:prstGeom>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32" idx="3"/>
          </p:cNvCxnSpPr>
          <p:nvPr/>
        </p:nvCxnSpPr>
        <p:spPr>
          <a:xfrm>
            <a:off x="3200400" y="1721768"/>
            <a:ext cx="457200" cy="76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29050" y="1057275"/>
            <a:ext cx="1914307" cy="646331"/>
          </a:xfrm>
          <a:prstGeom prst="rect">
            <a:avLst/>
          </a:prstGeom>
          <a:noFill/>
        </p:spPr>
        <p:txBody>
          <a:bodyPr wrap="none" rtlCol="0">
            <a:spAutoFit/>
          </a:bodyPr>
          <a:lstStyle/>
          <a:p>
            <a:r>
              <a:rPr lang="en-GB" sz="3600" b="1" dirty="0" smtClean="0">
                <a:solidFill>
                  <a:srgbClr val="C00000"/>
                </a:solidFill>
              </a:rPr>
              <a:t>TADAT</a:t>
            </a:r>
            <a:endParaRPr lang="en-GB" sz="3600" b="1" dirty="0">
              <a:solidFill>
                <a:srgbClr val="C00000"/>
              </a:solidFill>
            </a:endParaRPr>
          </a:p>
        </p:txBody>
      </p:sp>
      <p:sp>
        <p:nvSpPr>
          <p:cNvPr id="43" name="Slide Number Placeholder 2"/>
          <p:cNvSpPr>
            <a:spLocks noGrp="1"/>
          </p:cNvSpPr>
          <p:nvPr>
            <p:ph type="sldNum" sz="quarter" idx="12"/>
          </p:nvPr>
        </p:nvSpPr>
        <p:spPr>
          <a:xfrm>
            <a:off x="-1705612" y="6483350"/>
            <a:ext cx="2133600" cy="476250"/>
          </a:xfrm>
        </p:spPr>
        <p:txBody>
          <a:bodyPr/>
          <a:lstStyle/>
          <a:p>
            <a:pPr>
              <a:defRPr/>
            </a:pPr>
            <a:r>
              <a:rPr lang="en-GB" altLang="en-US" dirty="0" smtClean="0"/>
              <a:t>11</a:t>
            </a:r>
            <a:endParaRPr lang="en-GB" altLang="en-US" dirty="0"/>
          </a:p>
        </p:txBody>
      </p:sp>
    </p:spTree>
    <p:extLst>
      <p:ext uri="{BB962C8B-B14F-4D97-AF65-F5344CB8AC3E}">
        <p14:creationId xmlns:p14="http://schemas.microsoft.com/office/powerpoint/2010/main" val="866377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51520" y="2492375"/>
            <a:ext cx="8435280" cy="3529013"/>
          </a:xfrm>
        </p:spPr>
        <p:txBody>
          <a:bodyPr/>
          <a:lstStyle/>
          <a:p>
            <a:r>
              <a:rPr lang="en-US" i="0" dirty="0" smtClean="0"/>
              <a:t>The </a:t>
            </a:r>
            <a:r>
              <a:rPr lang="en-US" i="0" dirty="0"/>
              <a:t>model recently developed by </a:t>
            </a:r>
            <a:r>
              <a:rPr lang="en-US" i="0" dirty="0" smtClean="0"/>
              <a:t>WB </a:t>
            </a:r>
            <a:r>
              <a:rPr lang="en-US" i="0" dirty="0"/>
              <a:t>is made available to tax </a:t>
            </a:r>
            <a:r>
              <a:rPr lang="en-US" i="0" dirty="0" smtClean="0"/>
              <a:t>administrations: assesses &amp; monitors performance </a:t>
            </a:r>
            <a:r>
              <a:rPr lang="en-US" i="0" dirty="0"/>
              <a:t>of tax administration over </a:t>
            </a:r>
            <a:r>
              <a:rPr lang="en-US" i="0" dirty="0" smtClean="0"/>
              <a:t>time</a:t>
            </a:r>
            <a:endParaRPr lang="en-US" i="0" dirty="0"/>
          </a:p>
          <a:p>
            <a:endParaRPr lang="en-US" i="0" dirty="0"/>
          </a:p>
          <a:p>
            <a:r>
              <a:rPr lang="en-US" i="0" dirty="0" smtClean="0"/>
              <a:t>The </a:t>
            </a:r>
            <a:r>
              <a:rPr lang="en-US" i="0" dirty="0"/>
              <a:t>measurement framework of IAMTAX can be used both as a benchmarking tool and a monitoring and diagnostic </a:t>
            </a:r>
            <a:r>
              <a:rPr lang="en-US" i="0" dirty="0" smtClean="0"/>
              <a:t>tool </a:t>
            </a:r>
          </a:p>
          <a:p>
            <a:endParaRPr lang="en-US" i="0" dirty="0"/>
          </a:p>
          <a:p>
            <a:r>
              <a:rPr lang="en-US" sz="2200" u="sng" dirty="0">
                <a:hlinkClick r:id="rId2"/>
              </a:rPr>
              <a:t>http://www.iamtax.org/IAMTAX/</a:t>
            </a:r>
            <a:r>
              <a:rPr lang="en-GB" sz="2200" dirty="0"/>
              <a:t> </a:t>
            </a:r>
            <a:endParaRPr lang="en-US" sz="2200" i="0" dirty="0"/>
          </a:p>
        </p:txBody>
      </p:sp>
      <p:sp>
        <p:nvSpPr>
          <p:cNvPr id="11" name="TextBox 10"/>
          <p:cNvSpPr txBox="1"/>
          <p:nvPr/>
        </p:nvSpPr>
        <p:spPr>
          <a:xfrm>
            <a:off x="107504" y="1628800"/>
            <a:ext cx="8928992" cy="954107"/>
          </a:xfrm>
          <a:prstGeom prst="rect">
            <a:avLst/>
          </a:prstGeom>
          <a:noFill/>
        </p:spPr>
        <p:txBody>
          <a:bodyPr wrap="square" rtlCol="0">
            <a:spAutoFit/>
          </a:bodyPr>
          <a:lstStyle/>
          <a:p>
            <a:pPr algn="ctr"/>
            <a:r>
              <a:rPr lang="en-US" sz="2800" b="1" dirty="0">
                <a:solidFill>
                  <a:srgbClr val="C00000"/>
                </a:solidFill>
              </a:rPr>
              <a:t>INTEGRATED ASSESSMENT MODEL FOR TAX </a:t>
            </a:r>
            <a:r>
              <a:rPr lang="en-US" sz="2800" b="1" dirty="0" smtClean="0">
                <a:solidFill>
                  <a:srgbClr val="C00000"/>
                </a:solidFill>
              </a:rPr>
              <a:t>ADMINISTRATION (IAMTA)</a:t>
            </a:r>
            <a:endParaRPr lang="en-US" sz="2800" b="1" dirty="0">
              <a:solidFill>
                <a:srgbClr val="C00000"/>
              </a:solidFill>
            </a:endParaRPr>
          </a:p>
        </p:txBody>
      </p:sp>
      <p:sp>
        <p:nvSpPr>
          <p:cNvPr id="4" name="Slide Number Placeholder 2"/>
          <p:cNvSpPr>
            <a:spLocks noGrp="1"/>
          </p:cNvSpPr>
          <p:nvPr>
            <p:ph type="sldNum" sz="quarter" idx="12"/>
          </p:nvPr>
        </p:nvSpPr>
        <p:spPr>
          <a:xfrm>
            <a:off x="-1705612" y="6483350"/>
            <a:ext cx="2133600" cy="476250"/>
          </a:xfrm>
        </p:spPr>
        <p:txBody>
          <a:bodyPr/>
          <a:lstStyle/>
          <a:p>
            <a:pPr>
              <a:defRPr/>
            </a:pPr>
            <a:r>
              <a:rPr lang="en-GB" altLang="en-US" dirty="0" smtClean="0"/>
              <a:t>12</a:t>
            </a:r>
            <a:endParaRPr lang="en-GB" altLang="en-US" dirty="0"/>
          </a:p>
        </p:txBody>
      </p:sp>
    </p:spTree>
    <p:extLst>
      <p:ext uri="{BB962C8B-B14F-4D97-AF65-F5344CB8AC3E}">
        <p14:creationId xmlns:p14="http://schemas.microsoft.com/office/powerpoint/2010/main" val="178571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990600"/>
            <a:ext cx="8153400" cy="914400"/>
          </a:xfrm>
        </p:spPr>
        <p:txBody>
          <a:bodyPr>
            <a:normAutofit/>
          </a:bodyPr>
          <a:lstStyle/>
          <a:p>
            <a:pPr algn="ctr"/>
            <a:r>
              <a:rPr lang="en-US" sz="3200" dirty="0">
                <a:solidFill>
                  <a:srgbClr val="C00000"/>
                </a:solidFill>
              </a:rPr>
              <a:t>Why is procurement important?</a:t>
            </a:r>
          </a:p>
        </p:txBody>
      </p:sp>
      <p:sp>
        <p:nvSpPr>
          <p:cNvPr id="7171" name="Rectangle 3"/>
          <p:cNvSpPr>
            <a:spLocks noGrp="1" noChangeArrowheads="1"/>
          </p:cNvSpPr>
          <p:nvPr>
            <p:ph idx="1"/>
          </p:nvPr>
        </p:nvSpPr>
        <p:spPr>
          <a:xfrm>
            <a:off x="304800" y="1700808"/>
            <a:ext cx="8458200" cy="4752528"/>
          </a:xfrm>
        </p:spPr>
        <p:txBody>
          <a:bodyPr/>
          <a:lstStyle/>
          <a:p>
            <a:pPr>
              <a:lnSpc>
                <a:spcPts val="2800"/>
              </a:lnSpc>
              <a:spcBef>
                <a:spcPts val="600"/>
              </a:spcBef>
              <a:buClrTx/>
              <a:buSzPct val="100000"/>
              <a:buFont typeface="Arial" pitchFamily="34" charset="0"/>
              <a:buChar char="•"/>
            </a:pPr>
            <a:r>
              <a:rPr lang="en-US" sz="2800" i="0" dirty="0" smtClean="0">
                <a:latin typeface="Calibri" charset="0"/>
                <a:ea typeface="Calibri" charset="0"/>
                <a:cs typeface="Calibri" charset="0"/>
              </a:rPr>
              <a:t>Public Procurement systems at centre of  spending public money: 30% to 70% of budgets are translated into services by government purchasing goods &amp; services: e.g. -</a:t>
            </a:r>
          </a:p>
          <a:p>
            <a:pPr lvl="1">
              <a:lnSpc>
                <a:spcPts val="2800"/>
              </a:lnSpc>
              <a:spcBef>
                <a:spcPts val="600"/>
              </a:spcBef>
              <a:buClrTx/>
              <a:buSzPct val="100000"/>
              <a:buFont typeface="Arial" pitchFamily="34" charset="0"/>
              <a:buChar char="•"/>
            </a:pPr>
            <a:r>
              <a:rPr lang="en-US" sz="2400" b="0" dirty="0" smtClean="0">
                <a:latin typeface="Calibri" charset="0"/>
                <a:ea typeface="Calibri" charset="0"/>
                <a:cs typeface="Calibri" charset="0"/>
              </a:rPr>
              <a:t>Azerbaijan: 58%</a:t>
            </a:r>
          </a:p>
          <a:p>
            <a:pPr lvl="1">
              <a:lnSpc>
                <a:spcPts val="2800"/>
              </a:lnSpc>
              <a:spcBef>
                <a:spcPts val="600"/>
              </a:spcBef>
              <a:buClrTx/>
              <a:buSzPct val="100000"/>
              <a:buFont typeface="Arial" pitchFamily="34" charset="0"/>
              <a:buChar char="•"/>
            </a:pPr>
            <a:r>
              <a:rPr lang="en-US" sz="2400" b="0" i="0" dirty="0" smtClean="0">
                <a:latin typeface="Calibri" charset="0"/>
                <a:ea typeface="Calibri" charset="0"/>
                <a:cs typeface="Calibri" charset="0"/>
              </a:rPr>
              <a:t>Angola: 30%</a:t>
            </a:r>
          </a:p>
          <a:p>
            <a:pPr lvl="1">
              <a:lnSpc>
                <a:spcPts val="2800"/>
              </a:lnSpc>
              <a:spcBef>
                <a:spcPts val="600"/>
              </a:spcBef>
              <a:buClrTx/>
              <a:buSzPct val="100000"/>
              <a:buFont typeface="Arial" pitchFamily="34" charset="0"/>
              <a:buChar char="•"/>
            </a:pPr>
            <a:r>
              <a:rPr lang="en-US" sz="2400" b="0" dirty="0" smtClean="0">
                <a:latin typeface="Calibri" charset="0"/>
                <a:ea typeface="Calibri" charset="0"/>
                <a:cs typeface="Calibri" charset="0"/>
              </a:rPr>
              <a:t>Bulgaria: 34%</a:t>
            </a:r>
            <a:endParaRPr lang="en-US" sz="2400" b="0" i="0" dirty="0" smtClean="0">
              <a:latin typeface="Calibri" charset="0"/>
              <a:ea typeface="Calibri" charset="0"/>
              <a:cs typeface="Calibri" charset="0"/>
            </a:endParaRPr>
          </a:p>
          <a:p>
            <a:pPr lvl="1">
              <a:lnSpc>
                <a:spcPts val="2800"/>
              </a:lnSpc>
              <a:spcBef>
                <a:spcPts val="600"/>
              </a:spcBef>
              <a:buClrTx/>
              <a:buSzPct val="100000"/>
              <a:buFont typeface="Arial" pitchFamily="34" charset="0"/>
              <a:buChar char="•"/>
            </a:pPr>
            <a:r>
              <a:rPr lang="en-US" sz="2400" b="0" dirty="0" smtClean="0">
                <a:latin typeface="Calibri" charset="0"/>
                <a:ea typeface="Calibri" charset="0"/>
                <a:cs typeface="Calibri" charset="0"/>
              </a:rPr>
              <a:t>Malawi &amp; Vietnam: 40%</a:t>
            </a:r>
            <a:endParaRPr lang="en-US" sz="2400" b="0" i="0" dirty="0" smtClean="0">
              <a:latin typeface="Calibri" charset="0"/>
              <a:ea typeface="Calibri" charset="0"/>
              <a:cs typeface="Calibri" charset="0"/>
            </a:endParaRPr>
          </a:p>
          <a:p>
            <a:pPr>
              <a:lnSpc>
                <a:spcPts val="2800"/>
              </a:lnSpc>
              <a:spcBef>
                <a:spcPts val="600"/>
              </a:spcBef>
              <a:buClrTx/>
              <a:buSzPct val="100000"/>
              <a:buFont typeface="Arial" pitchFamily="34" charset="0"/>
              <a:buChar char="•"/>
            </a:pPr>
            <a:r>
              <a:rPr lang="en-US" sz="2800" i="0" dirty="0" smtClean="0">
                <a:latin typeface="Calibri" charset="0"/>
                <a:ea typeface="Calibri" charset="0"/>
                <a:cs typeface="Calibri" charset="0"/>
              </a:rPr>
              <a:t>Key area for countries to increase efficiency of expenditure &amp; improve service delivery</a:t>
            </a:r>
          </a:p>
          <a:p>
            <a:pPr>
              <a:lnSpc>
                <a:spcPts val="2800"/>
              </a:lnSpc>
              <a:spcBef>
                <a:spcPts val="600"/>
              </a:spcBef>
              <a:buClrTx/>
              <a:buSzPct val="100000"/>
              <a:buFont typeface="Arial" pitchFamily="34" charset="0"/>
              <a:buChar char="•"/>
            </a:pPr>
            <a:r>
              <a:rPr lang="en-US" sz="2800" i="0" dirty="0" smtClean="0">
                <a:latin typeface="Calibri" charset="0"/>
                <a:ea typeface="Calibri" charset="0"/>
                <a:cs typeface="Calibri" charset="0"/>
              </a:rPr>
              <a:t>Key area for donors: to help manage risk of misuse of funds &amp; achieve development objectives</a:t>
            </a:r>
          </a:p>
        </p:txBody>
      </p:sp>
      <p:sp>
        <p:nvSpPr>
          <p:cNvPr id="4" name="Slide Number Placeholder 3"/>
          <p:cNvSpPr>
            <a:spLocks noGrp="1"/>
          </p:cNvSpPr>
          <p:nvPr>
            <p:ph type="sldNum" sz="quarter" idx="12"/>
          </p:nvPr>
        </p:nvSpPr>
        <p:spPr>
          <a:xfrm>
            <a:off x="-1569065" y="6453336"/>
            <a:ext cx="2133600" cy="476250"/>
          </a:xfrm>
        </p:spPr>
        <p:txBody>
          <a:bodyPr/>
          <a:lstStyle/>
          <a:p>
            <a:fld id="{6CC40309-A242-4697-B3C1-F37AD51A5C02}" type="slidenum">
              <a:rPr lang="en-US" smtClean="0"/>
              <a:pPr/>
              <a:t>13</a:t>
            </a:fld>
            <a:endParaRPr lang="en-US" dirty="0"/>
          </a:p>
        </p:txBody>
      </p:sp>
    </p:spTree>
    <p:extLst>
      <p:ext uri="{BB962C8B-B14F-4D97-AF65-F5344CB8AC3E}">
        <p14:creationId xmlns:p14="http://schemas.microsoft.com/office/powerpoint/2010/main" val="1508963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990601"/>
            <a:ext cx="9144000" cy="782216"/>
          </a:xfrm>
        </p:spPr>
        <p:txBody>
          <a:bodyPr>
            <a:normAutofit/>
          </a:bodyPr>
          <a:lstStyle/>
          <a:p>
            <a:pPr marL="0" algn="ctr">
              <a:lnSpc>
                <a:spcPct val="100000"/>
              </a:lnSpc>
            </a:pPr>
            <a:r>
              <a:rPr lang="en-US" sz="3200" dirty="0" smtClean="0">
                <a:solidFill>
                  <a:srgbClr val="C00000"/>
                </a:solidFill>
                <a:latin typeface="+mj-lt"/>
              </a:rPr>
              <a:t>Measuring Procurement Performance</a:t>
            </a:r>
          </a:p>
        </p:txBody>
      </p:sp>
      <p:sp>
        <p:nvSpPr>
          <p:cNvPr id="24579" name="Rectangle 3"/>
          <p:cNvSpPr>
            <a:spLocks noGrp="1" noChangeArrowheads="1"/>
          </p:cNvSpPr>
          <p:nvPr>
            <p:ph idx="1"/>
          </p:nvPr>
        </p:nvSpPr>
        <p:spPr>
          <a:xfrm>
            <a:off x="251520" y="1772815"/>
            <a:ext cx="8892480" cy="4948659"/>
          </a:xfrm>
        </p:spPr>
        <p:txBody>
          <a:bodyPr>
            <a:normAutofit fontScale="70000" lnSpcReduction="20000"/>
          </a:bodyPr>
          <a:lstStyle/>
          <a:p>
            <a:pPr marL="0" indent="0">
              <a:lnSpc>
                <a:spcPts val="3000"/>
              </a:lnSpc>
              <a:spcBef>
                <a:spcPts val="600"/>
              </a:spcBef>
              <a:buClrTx/>
              <a:buSzPct val="125000"/>
              <a:buNone/>
            </a:pPr>
            <a:r>
              <a:rPr lang="en-US" sz="4000" b="1" i="0" dirty="0">
                <a:latin typeface="Calibri" charset="0"/>
                <a:ea typeface="Calibri" charset="0"/>
                <a:cs typeface="Calibri" charset="0"/>
              </a:rPr>
              <a:t>OECD/DAC </a:t>
            </a:r>
            <a:r>
              <a:rPr lang="en-US" sz="4000" i="0" dirty="0">
                <a:latin typeface="Calibri" charset="0"/>
                <a:ea typeface="Calibri" charset="0"/>
                <a:cs typeface="Calibri" charset="0"/>
              </a:rPr>
              <a:t>&amp; World Bank Joint Procurement Roundtable developed detailed procurement benchmarking &amp; measurement tools: </a:t>
            </a:r>
            <a:r>
              <a:rPr lang="en-US" sz="4000" b="1" i="0" dirty="0" smtClean="0">
                <a:latin typeface="Calibri" charset="0"/>
                <a:ea typeface="Calibri" charset="0"/>
                <a:cs typeface="Calibri" charset="0"/>
              </a:rPr>
              <a:t>WHY? To:</a:t>
            </a:r>
          </a:p>
          <a:p>
            <a:pPr>
              <a:lnSpc>
                <a:spcPct val="90000"/>
              </a:lnSpc>
              <a:spcBef>
                <a:spcPts val="600"/>
              </a:spcBef>
              <a:buClrTx/>
              <a:buSzPct val="100000"/>
              <a:buFont typeface="Arial" pitchFamily="34" charset="0"/>
              <a:buChar char="•"/>
            </a:pPr>
            <a:r>
              <a:rPr lang="en-US" sz="3400" i="0" dirty="0" smtClean="0">
                <a:latin typeface="Calibri" charset="0"/>
                <a:ea typeface="Calibri" charset="0"/>
                <a:cs typeface="Calibri" charset="0"/>
              </a:rPr>
              <a:t>provide international standards &amp; stop imposing individual donor standards</a:t>
            </a:r>
          </a:p>
          <a:p>
            <a:pPr>
              <a:lnSpc>
                <a:spcPct val="90000"/>
              </a:lnSpc>
              <a:spcBef>
                <a:spcPts val="600"/>
              </a:spcBef>
              <a:buClrTx/>
              <a:buSzPct val="100000"/>
              <a:buFont typeface="Arial" pitchFamily="34" charset="0"/>
              <a:buChar char="•"/>
            </a:pPr>
            <a:r>
              <a:rPr lang="en-US" sz="3400" i="0" dirty="0" smtClean="0">
                <a:latin typeface="Calibri" charset="0"/>
                <a:ea typeface="Calibri" charset="0"/>
                <a:cs typeface="Calibri" charset="0"/>
              </a:rPr>
              <a:t>facilitate integration of CPAR with strengthened approach to PFM </a:t>
            </a:r>
          </a:p>
          <a:p>
            <a:pPr>
              <a:buClrTx/>
              <a:buNone/>
              <a:defRPr/>
            </a:pPr>
            <a:endParaRPr lang="en-US" sz="2800" i="0" dirty="0" smtClean="0">
              <a:latin typeface="Calibri" charset="0"/>
              <a:ea typeface="Calibri" charset="0"/>
              <a:cs typeface="Calibri" charset="0"/>
            </a:endParaRPr>
          </a:p>
          <a:p>
            <a:pPr marL="0" indent="0">
              <a:lnSpc>
                <a:spcPts val="3000"/>
              </a:lnSpc>
              <a:spcBef>
                <a:spcPts val="600"/>
              </a:spcBef>
              <a:buClrTx/>
              <a:buSzPct val="125000"/>
              <a:buNone/>
              <a:defRPr/>
            </a:pPr>
            <a:r>
              <a:rPr lang="en-US" sz="4000" b="1" i="0" dirty="0">
                <a:latin typeface="Calibri" charset="0"/>
                <a:ea typeface="Calibri" charset="0"/>
                <a:cs typeface="Calibri" charset="0"/>
              </a:rPr>
              <a:t>OECD/DAC</a:t>
            </a:r>
            <a:r>
              <a:rPr lang="en-US" sz="4000" i="0" dirty="0">
                <a:latin typeface="Calibri" charset="0"/>
                <a:ea typeface="Calibri" charset="0"/>
                <a:cs typeface="Calibri" charset="0"/>
              </a:rPr>
              <a:t> Procurement Indicators: 4 Pillars, 12 Indicators, 55 </a:t>
            </a:r>
            <a:r>
              <a:rPr lang="en-US" sz="4000" i="0" dirty="0" smtClean="0">
                <a:latin typeface="Calibri" charset="0"/>
                <a:ea typeface="Calibri" charset="0"/>
                <a:cs typeface="Calibri" charset="0"/>
              </a:rPr>
              <a:t>sub-Indicators</a:t>
            </a:r>
            <a:endParaRPr lang="en-US" sz="4000" i="0" dirty="0">
              <a:latin typeface="Calibri" charset="0"/>
              <a:ea typeface="Calibri" charset="0"/>
              <a:cs typeface="Calibri" charset="0"/>
            </a:endParaRPr>
          </a:p>
          <a:p>
            <a:pPr marL="571500" indent="-571500" eaLnBrk="1" hangingPunct="1">
              <a:buClrTx/>
              <a:buFont typeface="+mj-lt"/>
              <a:buAutoNum type="romanUcPeriod"/>
              <a:defRPr/>
            </a:pPr>
            <a:r>
              <a:rPr lang="en-US" sz="3400" i="0" dirty="0">
                <a:latin typeface="Calibri" charset="0"/>
                <a:ea typeface="Calibri" charset="0"/>
                <a:cs typeface="Calibri" charset="0"/>
              </a:rPr>
              <a:t>Legislative &amp; Regulatory Framework</a:t>
            </a:r>
          </a:p>
          <a:p>
            <a:pPr marL="571500" indent="-571500" eaLnBrk="1" hangingPunct="1">
              <a:buClrTx/>
              <a:buFont typeface="+mj-lt"/>
              <a:buAutoNum type="romanUcPeriod"/>
              <a:defRPr/>
            </a:pPr>
            <a:r>
              <a:rPr lang="en-US" sz="3400" i="0" dirty="0">
                <a:latin typeface="Calibri" charset="0"/>
                <a:ea typeface="Calibri" charset="0"/>
                <a:cs typeface="Calibri" charset="0"/>
              </a:rPr>
              <a:t>Institutional Framework &amp; Management Capacity</a:t>
            </a:r>
          </a:p>
          <a:p>
            <a:pPr marL="571500" indent="-571500" eaLnBrk="1" hangingPunct="1">
              <a:buClrTx/>
              <a:buFont typeface="+mj-lt"/>
              <a:buAutoNum type="romanUcPeriod"/>
              <a:defRPr/>
            </a:pPr>
            <a:r>
              <a:rPr lang="en-US" sz="3400" i="0" dirty="0">
                <a:latin typeface="Calibri" charset="0"/>
                <a:ea typeface="Calibri" charset="0"/>
                <a:cs typeface="Calibri" charset="0"/>
              </a:rPr>
              <a:t>Procurement Operations &amp; Market Practices</a:t>
            </a:r>
          </a:p>
          <a:p>
            <a:pPr marL="571500" indent="-571500" eaLnBrk="1" hangingPunct="1">
              <a:buClrTx/>
              <a:buFont typeface="+mj-lt"/>
              <a:buAutoNum type="romanUcPeriod"/>
              <a:defRPr/>
            </a:pPr>
            <a:r>
              <a:rPr lang="en-US" sz="3400" i="0" dirty="0">
                <a:latin typeface="Calibri" charset="0"/>
                <a:ea typeface="Calibri" charset="0"/>
                <a:cs typeface="Calibri" charset="0"/>
              </a:rPr>
              <a:t>Integrity of Public Procurement System</a:t>
            </a:r>
          </a:p>
          <a:p>
            <a:pPr>
              <a:lnSpc>
                <a:spcPct val="90000"/>
              </a:lnSpc>
              <a:spcBef>
                <a:spcPts val="600"/>
              </a:spcBef>
              <a:buClrTx/>
              <a:buSzPct val="100000"/>
              <a:buFont typeface="Arial" pitchFamily="34" charset="0"/>
              <a:buChar char="•"/>
            </a:pPr>
            <a:endParaRPr lang="en-US" sz="2800" i="0" dirty="0" smtClean="0">
              <a:latin typeface="Calibri" charset="0"/>
              <a:ea typeface="Calibri" charset="0"/>
              <a:cs typeface="Calibri" charset="0"/>
            </a:endParaRPr>
          </a:p>
          <a:p>
            <a:pPr algn="ctr" eaLnBrk="1" hangingPunct="1">
              <a:buFont typeface="Wingdings" pitchFamily="2" charset="2"/>
              <a:buNone/>
            </a:pPr>
            <a:endParaRPr lang="en-US" dirty="0"/>
          </a:p>
        </p:txBody>
      </p:sp>
      <p:sp>
        <p:nvSpPr>
          <p:cNvPr id="4" name="Slide Number Placeholder 3"/>
          <p:cNvSpPr>
            <a:spLocks noGrp="1"/>
          </p:cNvSpPr>
          <p:nvPr>
            <p:ph type="sldNum" sz="quarter" idx="12"/>
          </p:nvPr>
        </p:nvSpPr>
        <p:spPr>
          <a:xfrm>
            <a:off x="-1764704" y="6483349"/>
            <a:ext cx="2133600" cy="476250"/>
          </a:xfrm>
        </p:spPr>
        <p:txBody>
          <a:bodyPr/>
          <a:lstStyle/>
          <a:p>
            <a:fld id="{6CC40309-A242-4697-B3C1-F37AD51A5C02}" type="slidenum">
              <a:rPr lang="en-US" smtClean="0"/>
              <a:pPr/>
              <a:t>14</a:t>
            </a:fld>
            <a:endParaRPr lang="en-US" dirty="0"/>
          </a:p>
        </p:txBody>
      </p:sp>
    </p:spTree>
    <p:extLst>
      <p:ext uri="{BB962C8B-B14F-4D97-AF65-F5344CB8AC3E}">
        <p14:creationId xmlns:p14="http://schemas.microsoft.com/office/powerpoint/2010/main" val="152154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990600"/>
            <a:ext cx="9144000" cy="838200"/>
          </a:xfrm>
        </p:spPr>
        <p:txBody>
          <a:bodyPr>
            <a:normAutofit/>
          </a:bodyPr>
          <a:lstStyle/>
          <a:p>
            <a:pPr marL="0" algn="ctr"/>
            <a:r>
              <a:rPr lang="en-US" sz="3200" dirty="0">
                <a:solidFill>
                  <a:srgbClr val="C00000"/>
                </a:solidFill>
              </a:rPr>
              <a:t>Procurement in PEFA Indicators</a:t>
            </a:r>
          </a:p>
        </p:txBody>
      </p:sp>
      <p:sp>
        <p:nvSpPr>
          <p:cNvPr id="11267" name="Rectangle 3"/>
          <p:cNvSpPr>
            <a:spLocks noGrp="1" noChangeArrowheads="1"/>
          </p:cNvSpPr>
          <p:nvPr>
            <p:ph idx="1"/>
          </p:nvPr>
        </p:nvSpPr>
        <p:spPr>
          <a:xfrm>
            <a:off x="107504" y="1828800"/>
            <a:ext cx="8607873" cy="4080510"/>
          </a:xfrm>
          <a:noFill/>
        </p:spPr>
        <p:txBody>
          <a:bodyPr/>
          <a:lstStyle/>
          <a:p>
            <a:pPr>
              <a:lnSpc>
                <a:spcPct val="90000"/>
              </a:lnSpc>
              <a:spcBef>
                <a:spcPts val="600"/>
              </a:spcBef>
              <a:buSzPct val="100000"/>
              <a:buFont typeface="Arial" pitchFamily="34" charset="0"/>
              <a:buChar char="•"/>
            </a:pPr>
            <a:r>
              <a:rPr lang="en-US" sz="3200" i="0" dirty="0" smtClean="0">
                <a:latin typeface="Calibri" charset="0"/>
                <a:ea typeface="Calibri" charset="0"/>
                <a:cs typeface="Calibri" charset="0"/>
              </a:rPr>
              <a:t>Dedicated indicator PI-24 focuses on unique aspects of procurement system not captured in other indicators</a:t>
            </a:r>
          </a:p>
          <a:p>
            <a:pPr lvl="1" eaLnBrk="1" hangingPunct="1">
              <a:lnSpc>
                <a:spcPct val="90000"/>
              </a:lnSpc>
              <a:buClrTx/>
            </a:pPr>
            <a:r>
              <a:rPr lang="en-US" sz="2800" b="0" dirty="0" smtClean="0">
                <a:latin typeface="Calibri" charset="0"/>
                <a:ea typeface="Calibri" charset="0"/>
                <a:cs typeface="Calibri" charset="0"/>
              </a:rPr>
              <a:t>Degree of competition in system</a:t>
            </a:r>
          </a:p>
          <a:p>
            <a:pPr lvl="1" eaLnBrk="1" hangingPunct="1">
              <a:lnSpc>
                <a:spcPct val="90000"/>
              </a:lnSpc>
              <a:buClrTx/>
            </a:pPr>
            <a:r>
              <a:rPr lang="en-US" sz="2800" b="0" dirty="0" smtClean="0">
                <a:latin typeface="Calibri" charset="0"/>
                <a:ea typeface="Calibri" charset="0"/>
                <a:cs typeface="Calibri" charset="0"/>
              </a:rPr>
              <a:t>Dispute resolution to augment controls</a:t>
            </a:r>
          </a:p>
          <a:p>
            <a:pPr lvl="1" eaLnBrk="1" hangingPunct="1">
              <a:lnSpc>
                <a:spcPct val="90000"/>
              </a:lnSpc>
              <a:buFontTx/>
              <a:buNone/>
            </a:pPr>
            <a:r>
              <a:rPr lang="en-US" sz="2800" dirty="0" smtClean="0">
                <a:latin typeface="Calibri" charset="0"/>
                <a:ea typeface="Calibri" charset="0"/>
                <a:cs typeface="Calibri" charset="0"/>
              </a:rPr>
              <a:t> </a:t>
            </a:r>
          </a:p>
          <a:p>
            <a:pPr>
              <a:lnSpc>
                <a:spcPct val="90000"/>
              </a:lnSpc>
              <a:spcBef>
                <a:spcPts val="600"/>
              </a:spcBef>
              <a:buSzPct val="100000"/>
              <a:buFont typeface="Arial" pitchFamily="34" charset="0"/>
              <a:buChar char="•"/>
            </a:pPr>
            <a:r>
              <a:rPr lang="en-US" sz="3200" i="0" dirty="0" smtClean="0">
                <a:latin typeface="Calibri" charset="0"/>
                <a:ea typeface="Calibri" charset="0"/>
                <a:cs typeface="Calibri" charset="0"/>
              </a:rPr>
              <a:t>Related indicators PI- 9, 13, 16, 21, 25, 26 &amp; 30 capture aspects of procurement performance </a:t>
            </a:r>
          </a:p>
          <a:p>
            <a:pPr algn="ct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endParaRPr lang="en-US" dirty="0" smtClean="0"/>
          </a:p>
        </p:txBody>
      </p:sp>
      <p:sp>
        <p:nvSpPr>
          <p:cNvPr id="4" name="Slide Number Placeholder 3"/>
          <p:cNvSpPr>
            <a:spLocks noGrp="1"/>
          </p:cNvSpPr>
          <p:nvPr>
            <p:ph type="sldNum" sz="quarter" idx="12"/>
          </p:nvPr>
        </p:nvSpPr>
        <p:spPr>
          <a:xfrm>
            <a:off x="-1692696" y="6509385"/>
            <a:ext cx="2133600" cy="476250"/>
          </a:xfrm>
        </p:spPr>
        <p:txBody>
          <a:bodyPr/>
          <a:lstStyle/>
          <a:p>
            <a:fld id="{6CC40309-A242-4697-B3C1-F37AD51A5C02}" type="slidenum">
              <a:rPr lang="en-US" smtClean="0"/>
              <a:pPr/>
              <a:t>15</a:t>
            </a:fld>
            <a:endParaRPr lang="en-US"/>
          </a:p>
        </p:txBody>
      </p:sp>
    </p:spTree>
    <p:extLst>
      <p:ext uri="{BB962C8B-B14F-4D97-AF65-F5344CB8AC3E}">
        <p14:creationId xmlns:p14="http://schemas.microsoft.com/office/powerpoint/2010/main" val="350319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371600"/>
          </a:xfrm>
        </p:spPr>
        <p:txBody>
          <a:bodyPr>
            <a:normAutofit/>
          </a:bodyPr>
          <a:lstStyle/>
          <a:p>
            <a:pPr marL="0" algn="ctr"/>
            <a:r>
              <a:rPr lang="en-US" sz="3200" dirty="0" smtClean="0">
                <a:solidFill>
                  <a:srgbClr val="C00000"/>
                </a:solidFill>
                <a:latin typeface="+mj-lt"/>
              </a:rPr>
              <a:t>Debt Management Performance</a:t>
            </a:r>
            <a:br>
              <a:rPr lang="en-US" sz="3200" dirty="0" smtClean="0">
                <a:solidFill>
                  <a:srgbClr val="C00000"/>
                </a:solidFill>
                <a:latin typeface="+mj-lt"/>
              </a:rPr>
            </a:br>
            <a:r>
              <a:rPr lang="en-US" sz="3200" dirty="0" smtClean="0">
                <a:solidFill>
                  <a:srgbClr val="C00000"/>
                </a:solidFill>
                <a:latin typeface="+mj-lt"/>
              </a:rPr>
              <a:t>Assessment Tool (</a:t>
            </a:r>
            <a:r>
              <a:rPr lang="en-US" sz="3200" dirty="0" err="1" smtClean="0">
                <a:solidFill>
                  <a:srgbClr val="C00000"/>
                </a:solidFill>
                <a:latin typeface="+mj-lt"/>
              </a:rPr>
              <a:t>DeMPA</a:t>
            </a:r>
            <a:r>
              <a:rPr lang="en-US" sz="3200" dirty="0" smtClean="0">
                <a:solidFill>
                  <a:srgbClr val="C00000"/>
                </a:solidFill>
                <a:latin typeface="+mj-lt"/>
              </a:rPr>
              <a:t>)</a:t>
            </a:r>
          </a:p>
        </p:txBody>
      </p:sp>
      <p:sp>
        <p:nvSpPr>
          <p:cNvPr id="3" name="Content Placeholder 2"/>
          <p:cNvSpPr>
            <a:spLocks noGrp="1"/>
          </p:cNvSpPr>
          <p:nvPr>
            <p:ph idx="1"/>
          </p:nvPr>
        </p:nvSpPr>
        <p:spPr>
          <a:xfrm>
            <a:off x="323528" y="2209800"/>
            <a:ext cx="8668072" cy="4114800"/>
          </a:xfrm>
        </p:spPr>
        <p:txBody>
          <a:bodyPr>
            <a:noAutofit/>
          </a:bodyPr>
          <a:lstStyle/>
          <a:p>
            <a:pPr marL="0" indent="0">
              <a:buSzPct val="100000"/>
              <a:buNone/>
            </a:pPr>
            <a:r>
              <a:rPr lang="en-US" sz="3000" i="0" dirty="0">
                <a:latin typeface="Calibri" charset="0"/>
                <a:ea typeface="Calibri" charset="0"/>
                <a:cs typeface="Calibri" charset="0"/>
              </a:rPr>
              <a:t>Modeled on </a:t>
            </a:r>
            <a:r>
              <a:rPr lang="en-US" sz="3000" i="0" dirty="0" smtClean="0">
                <a:latin typeface="Calibri" charset="0"/>
                <a:ea typeface="Calibri" charset="0"/>
                <a:cs typeface="Calibri" charset="0"/>
              </a:rPr>
              <a:t>PEFA: 15 </a:t>
            </a:r>
            <a:r>
              <a:rPr lang="en-US" sz="3000" i="0" dirty="0">
                <a:latin typeface="Calibri" charset="0"/>
                <a:ea typeface="Calibri" charset="0"/>
                <a:cs typeface="Calibri" charset="0"/>
              </a:rPr>
              <a:t>indicators, 34 dimensions, </a:t>
            </a:r>
          </a:p>
          <a:p>
            <a:pPr>
              <a:buClrTx/>
              <a:buSzPct val="100000"/>
              <a:buFont typeface="Arial" pitchFamily="34" charset="0"/>
              <a:buChar char="•"/>
            </a:pPr>
            <a:r>
              <a:rPr lang="en-US" sz="3000" b="0" i="0" dirty="0">
                <a:latin typeface="Calibri" charset="0"/>
                <a:ea typeface="Calibri" charset="0"/>
                <a:cs typeface="Calibri" charset="0"/>
              </a:rPr>
              <a:t>Governance &amp; Strategy Development</a:t>
            </a:r>
          </a:p>
          <a:p>
            <a:pPr>
              <a:buClrTx/>
              <a:buSzPct val="100000"/>
              <a:buFont typeface="Arial" pitchFamily="34" charset="0"/>
              <a:buChar char="•"/>
            </a:pPr>
            <a:r>
              <a:rPr lang="en-US" sz="3000" b="0" i="0" dirty="0">
                <a:latin typeface="Calibri" charset="0"/>
                <a:ea typeface="Calibri" charset="0"/>
                <a:cs typeface="Calibri" charset="0"/>
              </a:rPr>
              <a:t>Coordination with Macroeconomic Policies</a:t>
            </a:r>
          </a:p>
          <a:p>
            <a:pPr>
              <a:buClrTx/>
              <a:buSzPct val="100000"/>
              <a:buFont typeface="Arial" pitchFamily="34" charset="0"/>
              <a:buChar char="•"/>
            </a:pPr>
            <a:r>
              <a:rPr lang="en-US" sz="3000" b="0" i="0" dirty="0">
                <a:latin typeface="Calibri" charset="0"/>
                <a:ea typeface="Calibri" charset="0"/>
                <a:cs typeface="Calibri" charset="0"/>
              </a:rPr>
              <a:t>Borrowing &amp; Related Financing Activities</a:t>
            </a:r>
          </a:p>
          <a:p>
            <a:pPr>
              <a:buClrTx/>
              <a:buSzPct val="100000"/>
              <a:buFont typeface="Arial" pitchFamily="34" charset="0"/>
              <a:buChar char="•"/>
            </a:pPr>
            <a:r>
              <a:rPr lang="en-US" sz="3000" b="0" i="0" dirty="0">
                <a:latin typeface="Calibri" charset="0"/>
                <a:ea typeface="Calibri" charset="0"/>
                <a:cs typeface="Calibri" charset="0"/>
              </a:rPr>
              <a:t>Cash Flow Forecasting &amp; Cash Balance Management</a:t>
            </a:r>
          </a:p>
          <a:p>
            <a:pPr>
              <a:buClrTx/>
              <a:buSzPct val="100000"/>
              <a:buFont typeface="Arial" pitchFamily="34" charset="0"/>
              <a:buChar char="•"/>
            </a:pPr>
            <a:r>
              <a:rPr lang="en-US" sz="3000" b="0" i="0" dirty="0">
                <a:latin typeface="Calibri" charset="0"/>
                <a:ea typeface="Calibri" charset="0"/>
                <a:cs typeface="Calibri" charset="0"/>
              </a:rPr>
              <a:t>Operational Risk Management</a:t>
            </a:r>
          </a:p>
          <a:p>
            <a:pPr>
              <a:buClrTx/>
              <a:buSzPct val="100000"/>
              <a:buFont typeface="Arial" pitchFamily="34" charset="0"/>
              <a:buChar char="•"/>
            </a:pPr>
            <a:r>
              <a:rPr lang="en-US" sz="3000" b="0" i="0" dirty="0">
                <a:latin typeface="Calibri" charset="0"/>
                <a:ea typeface="Calibri" charset="0"/>
                <a:cs typeface="Calibri" charset="0"/>
              </a:rPr>
              <a:t>Debt Records and Reporting</a:t>
            </a:r>
          </a:p>
        </p:txBody>
      </p:sp>
      <p:sp>
        <p:nvSpPr>
          <p:cNvPr id="4" name="Slide Number Placeholder 3"/>
          <p:cNvSpPr>
            <a:spLocks noGrp="1"/>
          </p:cNvSpPr>
          <p:nvPr>
            <p:ph type="sldNum" sz="quarter" idx="12"/>
          </p:nvPr>
        </p:nvSpPr>
        <p:spPr>
          <a:xfrm>
            <a:off x="-1620688" y="6452695"/>
            <a:ext cx="2133600" cy="476250"/>
          </a:xfrm>
        </p:spPr>
        <p:txBody>
          <a:bodyPr/>
          <a:lstStyle/>
          <a:p>
            <a:fld id="{6CC40309-A242-4697-B3C1-F37AD51A5C02}" type="slidenum">
              <a:rPr lang="en-US" smtClean="0"/>
              <a:pPr/>
              <a:t>16</a:t>
            </a:fld>
            <a:endParaRPr lang="en-US" dirty="0"/>
          </a:p>
        </p:txBody>
      </p:sp>
    </p:spTree>
    <p:extLst>
      <p:ext uri="{BB962C8B-B14F-4D97-AF65-F5344CB8AC3E}">
        <p14:creationId xmlns:p14="http://schemas.microsoft.com/office/powerpoint/2010/main" val="1563512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714375" y="1000125"/>
            <a:ext cx="7786688" cy="988715"/>
          </a:xfrm>
        </p:spPr>
        <p:txBody>
          <a:bodyPr/>
          <a:lstStyle/>
          <a:p>
            <a:pPr marL="0" indent="0" algn="ctr" eaLnBrk="1" hangingPunct="1"/>
            <a:r>
              <a:rPr lang="fr-FR" sz="2800" dirty="0">
                <a:solidFill>
                  <a:srgbClr val="C00000"/>
                </a:solidFill>
                <a:latin typeface="Verdana" charset="0"/>
              </a:rPr>
              <a:t>PEFA</a:t>
            </a:r>
          </a:p>
        </p:txBody>
      </p:sp>
      <p:sp>
        <p:nvSpPr>
          <p:cNvPr id="30722" name="Rectangle 3"/>
          <p:cNvSpPr>
            <a:spLocks noGrp="1" noChangeArrowheads="1"/>
          </p:cNvSpPr>
          <p:nvPr>
            <p:ph type="body" idx="1"/>
          </p:nvPr>
        </p:nvSpPr>
        <p:spPr>
          <a:xfrm>
            <a:off x="179388" y="1844824"/>
            <a:ext cx="8640762" cy="4432151"/>
          </a:xfrm>
        </p:spPr>
        <p:txBody>
          <a:bodyPr/>
          <a:lstStyle/>
          <a:p>
            <a:pPr eaLnBrk="1" hangingPunct="1">
              <a:buClrTx/>
              <a:buFont typeface="Arial" charset="0"/>
              <a:buChar char="•"/>
            </a:pPr>
            <a:r>
              <a:rPr lang="en-GB" b="0" i="0" dirty="0">
                <a:latin typeface="Verdana" charset="0"/>
              </a:rPr>
              <a:t>Instrument to measure performance </a:t>
            </a:r>
            <a:r>
              <a:rPr lang="en-GB" b="0" i="0" dirty="0" smtClean="0">
                <a:latin typeface="Verdana" charset="0"/>
              </a:rPr>
              <a:t>&amp; progress </a:t>
            </a:r>
            <a:r>
              <a:rPr lang="en-GB" b="0" i="0" dirty="0">
                <a:latin typeface="Verdana" charset="0"/>
              </a:rPr>
              <a:t>according to the </a:t>
            </a:r>
            <a:r>
              <a:rPr lang="en-GB" b="0" i="0" dirty="0" smtClean="0">
                <a:latin typeface="Verdana" charset="0"/>
              </a:rPr>
              <a:t>three budgetary objectives</a:t>
            </a:r>
            <a:endParaRPr lang="en-GB" b="0" i="0" dirty="0">
              <a:latin typeface="Verdana" charset="0"/>
            </a:endParaRPr>
          </a:p>
          <a:p>
            <a:pPr eaLnBrk="1" hangingPunct="1">
              <a:buClrTx/>
              <a:buFont typeface="Arial" charset="0"/>
              <a:buChar char="•"/>
            </a:pPr>
            <a:r>
              <a:rPr lang="en-GB" b="0" i="0" dirty="0">
                <a:latin typeface="Verdana" charset="0"/>
              </a:rPr>
              <a:t>“High level” </a:t>
            </a:r>
            <a:r>
              <a:rPr lang="en-GB" b="0" i="0" dirty="0" smtClean="0">
                <a:latin typeface="Verdana" charset="0"/>
              </a:rPr>
              <a:t>indicators</a:t>
            </a:r>
            <a:endParaRPr lang="en-GB" b="0" i="0" dirty="0">
              <a:latin typeface="Verdana" charset="0"/>
            </a:endParaRPr>
          </a:p>
          <a:p>
            <a:pPr eaLnBrk="1" hangingPunct="1">
              <a:buClrTx/>
              <a:buFont typeface="Arial" charset="0"/>
              <a:buChar char="•"/>
            </a:pPr>
            <a:r>
              <a:rPr lang="en-GB" b="0" i="0" dirty="0" smtClean="0">
                <a:latin typeface="Verdana" charset="0"/>
              </a:rPr>
              <a:t>Part </a:t>
            </a:r>
            <a:r>
              <a:rPr lang="en-GB" b="0" i="0" dirty="0">
                <a:latin typeface="Verdana" charset="0"/>
              </a:rPr>
              <a:t>of the </a:t>
            </a:r>
            <a:r>
              <a:rPr lang="en-GB" i="0" dirty="0" smtClean="0">
                <a:latin typeface="Verdana" charset="0"/>
              </a:rPr>
              <a:t>“strengthened approach” </a:t>
            </a:r>
            <a:r>
              <a:rPr lang="en-GB" b="0" i="0" dirty="0" smtClean="0">
                <a:latin typeface="Verdana" charset="0"/>
              </a:rPr>
              <a:t>to </a:t>
            </a:r>
            <a:r>
              <a:rPr lang="en-GB" b="0" i="0" dirty="0">
                <a:latin typeface="Verdana" charset="0"/>
              </a:rPr>
              <a:t>PFM reform</a:t>
            </a:r>
          </a:p>
          <a:p>
            <a:pPr lvl="1" eaLnBrk="1" hangingPunct="1">
              <a:buClrTx/>
              <a:buFont typeface="Arial" charset="0"/>
              <a:buChar char="•"/>
            </a:pPr>
            <a:r>
              <a:rPr lang="en-GB" sz="2400" b="0" dirty="0">
                <a:latin typeface="Verdana" charset="0"/>
              </a:rPr>
              <a:t>A reform programme </a:t>
            </a:r>
            <a:r>
              <a:rPr lang="en-GB" sz="2400" b="0" dirty="0" smtClean="0">
                <a:latin typeface="Verdana" charset="0"/>
              </a:rPr>
              <a:t>led by government</a:t>
            </a:r>
            <a:endParaRPr lang="en-GB" sz="2400" b="0" dirty="0">
              <a:latin typeface="Verdana" charset="0"/>
            </a:endParaRPr>
          </a:p>
          <a:p>
            <a:pPr lvl="1" eaLnBrk="1" hangingPunct="1">
              <a:buClrTx/>
              <a:buFont typeface="Arial" charset="0"/>
              <a:buChar char="•"/>
            </a:pPr>
            <a:r>
              <a:rPr lang="en-GB" sz="2400" b="0" dirty="0">
                <a:latin typeface="Verdana" charset="0"/>
              </a:rPr>
              <a:t>A coordinated </a:t>
            </a:r>
            <a:r>
              <a:rPr lang="en-GB" sz="2400" b="0" dirty="0" smtClean="0">
                <a:latin typeface="Verdana" charset="0"/>
              </a:rPr>
              <a:t>programme of support </a:t>
            </a:r>
            <a:r>
              <a:rPr lang="en-GB" sz="2400" b="0" dirty="0">
                <a:latin typeface="Verdana" charset="0"/>
              </a:rPr>
              <a:t>by </a:t>
            </a:r>
            <a:r>
              <a:rPr lang="en-GB" sz="2400" b="0" dirty="0" smtClean="0">
                <a:latin typeface="Verdana" charset="0"/>
              </a:rPr>
              <a:t>donors</a:t>
            </a:r>
            <a:endParaRPr lang="en-GB" sz="2400" b="0" dirty="0">
              <a:latin typeface="Verdana" charset="0"/>
            </a:endParaRPr>
          </a:p>
          <a:p>
            <a:pPr lvl="1" eaLnBrk="1" hangingPunct="1">
              <a:buClrTx/>
              <a:buFont typeface="Arial" charset="0"/>
              <a:buChar char="•"/>
            </a:pPr>
            <a:r>
              <a:rPr lang="en-GB" sz="2400" b="0" dirty="0">
                <a:latin typeface="Verdana" charset="0"/>
              </a:rPr>
              <a:t>A common assessment </a:t>
            </a:r>
            <a:r>
              <a:rPr lang="en-GB" sz="2400" b="0" dirty="0" smtClean="0">
                <a:latin typeface="Verdana" charset="0"/>
              </a:rPr>
              <a:t>framework, to monitor results</a:t>
            </a:r>
            <a:endParaRPr lang="en-GB" sz="2400" b="0" dirty="0">
              <a:latin typeface="Verdana" charset="0"/>
            </a:endParaRPr>
          </a:p>
        </p:txBody>
      </p:sp>
      <p:sp>
        <p:nvSpPr>
          <p:cNvPr id="30723" name="Espace réservé du numéro de diapositive 4"/>
          <p:cNvSpPr>
            <a:spLocks noGrp="1"/>
          </p:cNvSpPr>
          <p:nvPr>
            <p:ph type="sldNum" sz="quarter" idx="12"/>
          </p:nvPr>
        </p:nvSpPr>
        <p:spPr>
          <a:xfrm>
            <a:off x="468313" y="6237288"/>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36F8B577-2F4C-5240-9270-D3F36D079B78}" type="slidenum">
              <a:rPr lang="en-US" sz="1400">
                <a:solidFill>
                  <a:schemeClr val="tx1"/>
                </a:solidFill>
                <a:latin typeface="Arial" charset="0"/>
                <a:cs typeface="Arial" charset="0"/>
              </a:rPr>
              <a:pPr algn="l">
                <a:lnSpc>
                  <a:spcPts val="1400"/>
                </a:lnSpc>
              </a:pPr>
              <a:t>17</a:t>
            </a:fld>
            <a:endParaRPr lang="en-US" sz="14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304800" y="1889125"/>
            <a:ext cx="8610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fr-BE"/>
          </a:p>
        </p:txBody>
      </p:sp>
      <p:sp>
        <p:nvSpPr>
          <p:cNvPr id="32770" name="Oval 3"/>
          <p:cNvSpPr>
            <a:spLocks noChangeArrowheads="1"/>
          </p:cNvSpPr>
          <p:nvPr/>
        </p:nvSpPr>
        <p:spPr bwMode="auto">
          <a:xfrm>
            <a:off x="1214438" y="2073275"/>
            <a:ext cx="5867400" cy="4244975"/>
          </a:xfrm>
          <a:prstGeom prst="ellipse">
            <a:avLst/>
          </a:prstGeom>
          <a:noFill/>
          <a:ln w="38100">
            <a:solidFill>
              <a:srgbClr val="207BB4"/>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fr-BE"/>
          </a:p>
        </p:txBody>
      </p:sp>
      <p:sp>
        <p:nvSpPr>
          <p:cNvPr id="32771" name="Oval 4"/>
          <p:cNvSpPr>
            <a:spLocks noChangeArrowheads="1"/>
          </p:cNvSpPr>
          <p:nvPr/>
        </p:nvSpPr>
        <p:spPr bwMode="auto">
          <a:xfrm>
            <a:off x="2209800" y="4094163"/>
            <a:ext cx="2058988" cy="17145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0" tIns="0" rIns="0" bIns="0" anchor="ctr">
            <a:spAutoFit/>
          </a:bodyPr>
          <a:lstStyle/>
          <a:p>
            <a:endParaRPr lang="fr-BE"/>
          </a:p>
        </p:txBody>
      </p:sp>
      <p:sp>
        <p:nvSpPr>
          <p:cNvPr id="32772" name="Rectangle 5"/>
          <p:cNvSpPr>
            <a:spLocks noChangeArrowheads="1"/>
          </p:cNvSpPr>
          <p:nvPr/>
        </p:nvSpPr>
        <p:spPr bwMode="auto">
          <a:xfrm>
            <a:off x="2133600" y="4094163"/>
            <a:ext cx="20589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eaLnBrk="0" hangingPunct="0">
              <a:lnSpc>
                <a:spcPct val="90000"/>
              </a:lnSpc>
            </a:pPr>
            <a:endParaRPr lang="en-US" sz="1400" b="1" i="1" u="sng"/>
          </a:p>
        </p:txBody>
      </p:sp>
      <p:sp>
        <p:nvSpPr>
          <p:cNvPr id="32773" name="Oval 6"/>
          <p:cNvSpPr>
            <a:spLocks noChangeArrowheads="1"/>
          </p:cNvSpPr>
          <p:nvPr/>
        </p:nvSpPr>
        <p:spPr bwMode="auto">
          <a:xfrm>
            <a:off x="4716463" y="1914525"/>
            <a:ext cx="915987" cy="10604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0" tIns="0" rIns="0" bIns="0" anchor="ctr">
            <a:spAutoFit/>
          </a:bodyPr>
          <a:lstStyle/>
          <a:p>
            <a:endParaRPr lang="fr-BE"/>
          </a:p>
        </p:txBody>
      </p:sp>
      <p:grpSp>
        <p:nvGrpSpPr>
          <p:cNvPr id="32774" name="Group 7"/>
          <p:cNvGrpSpPr>
            <a:grpSpLocks/>
          </p:cNvGrpSpPr>
          <p:nvPr/>
        </p:nvGrpSpPr>
        <p:grpSpPr bwMode="auto">
          <a:xfrm>
            <a:off x="3517900" y="1643063"/>
            <a:ext cx="1524000" cy="1357312"/>
            <a:chOff x="2352" y="771"/>
            <a:chExt cx="960" cy="669"/>
          </a:xfrm>
        </p:grpSpPr>
        <p:sp>
          <p:nvSpPr>
            <p:cNvPr id="32798" name="Oval 8"/>
            <p:cNvSpPr>
              <a:spLocks noChangeArrowheads="1"/>
            </p:cNvSpPr>
            <p:nvPr/>
          </p:nvSpPr>
          <p:spPr bwMode="auto">
            <a:xfrm>
              <a:off x="2352" y="771"/>
              <a:ext cx="960" cy="669"/>
            </a:xfrm>
            <a:prstGeom prst="ellipse">
              <a:avLst/>
            </a:prstGeom>
            <a:solidFill>
              <a:schemeClr val="bg1"/>
            </a:solidFill>
            <a:ln w="38100">
              <a:solidFill>
                <a:srgbClr val="207BB4"/>
              </a:solidFill>
              <a:round/>
              <a:headEnd/>
              <a:tailEnd/>
            </a:ln>
          </p:spPr>
          <p:txBody>
            <a:bodyPr lIns="0" tIns="0" rIns="0" bIns="0" anchor="ctr">
              <a:spAutoFit/>
            </a:bodyPr>
            <a:lstStyle/>
            <a:p>
              <a:endParaRPr lang="fr-BE"/>
            </a:p>
          </p:txBody>
        </p:sp>
        <p:sp>
          <p:nvSpPr>
            <p:cNvPr id="32799" name="Rectangle 9"/>
            <p:cNvSpPr>
              <a:spLocks noChangeArrowheads="1"/>
            </p:cNvSpPr>
            <p:nvPr/>
          </p:nvSpPr>
          <p:spPr bwMode="auto">
            <a:xfrm>
              <a:off x="2352" y="926"/>
              <a:ext cx="91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eaLnBrk="0" hangingPunct="0">
                <a:lnSpc>
                  <a:spcPct val="90000"/>
                </a:lnSpc>
              </a:pPr>
              <a:r>
                <a:rPr lang="fr-FR" sz="1400" b="1">
                  <a:solidFill>
                    <a:srgbClr val="353B55"/>
                  </a:solidFill>
                </a:rPr>
                <a:t>Carry out PFM reforms</a:t>
              </a:r>
              <a:endParaRPr lang="en-US" sz="1400" b="1">
                <a:solidFill>
                  <a:srgbClr val="0033CC"/>
                </a:solidFill>
              </a:endParaRPr>
            </a:p>
          </p:txBody>
        </p:sp>
      </p:grpSp>
      <p:sp>
        <p:nvSpPr>
          <p:cNvPr id="32775" name="Rectangle 10"/>
          <p:cNvSpPr>
            <a:spLocks noChangeArrowheads="1"/>
          </p:cNvSpPr>
          <p:nvPr/>
        </p:nvSpPr>
        <p:spPr bwMode="auto">
          <a:xfrm>
            <a:off x="1219200" y="4992688"/>
            <a:ext cx="1371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eaLnBrk="0" hangingPunct="0">
              <a:lnSpc>
                <a:spcPct val="90000"/>
              </a:lnSpc>
            </a:pPr>
            <a:r>
              <a:rPr lang="en-US" sz="1400" b="1">
                <a:solidFill>
                  <a:schemeClr val="bg1"/>
                </a:solidFill>
              </a:rPr>
              <a:t>Recommend PFM reform measures</a:t>
            </a:r>
          </a:p>
        </p:txBody>
      </p:sp>
      <p:sp>
        <p:nvSpPr>
          <p:cNvPr id="32776" name="Rectangle 11"/>
          <p:cNvSpPr>
            <a:spLocks noChangeArrowheads="1"/>
          </p:cNvSpPr>
          <p:nvPr/>
        </p:nvSpPr>
        <p:spPr bwMode="auto">
          <a:xfrm>
            <a:off x="6400800" y="4992688"/>
            <a:ext cx="1295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eaLnBrk="0" hangingPunct="0">
              <a:lnSpc>
                <a:spcPct val="90000"/>
              </a:lnSpc>
            </a:pPr>
            <a:r>
              <a:rPr lang="en-US" sz="1400" b="1">
                <a:solidFill>
                  <a:schemeClr val="bg1"/>
                </a:solidFill>
              </a:rPr>
              <a:t>Identify main PFM weaknesses</a:t>
            </a:r>
          </a:p>
        </p:txBody>
      </p:sp>
      <p:grpSp>
        <p:nvGrpSpPr>
          <p:cNvPr id="32777" name="Group 12"/>
          <p:cNvGrpSpPr>
            <a:grpSpLocks/>
          </p:cNvGrpSpPr>
          <p:nvPr/>
        </p:nvGrpSpPr>
        <p:grpSpPr bwMode="auto">
          <a:xfrm>
            <a:off x="6372225" y="2562225"/>
            <a:ext cx="1727200" cy="1162050"/>
            <a:chOff x="3888" y="1337"/>
            <a:chExt cx="1065" cy="720"/>
          </a:xfrm>
        </p:grpSpPr>
        <p:sp>
          <p:nvSpPr>
            <p:cNvPr id="32796" name="Oval 13"/>
            <p:cNvSpPr>
              <a:spLocks noChangeArrowheads="1"/>
            </p:cNvSpPr>
            <p:nvPr/>
          </p:nvSpPr>
          <p:spPr bwMode="auto">
            <a:xfrm>
              <a:off x="3888" y="1337"/>
              <a:ext cx="1056" cy="720"/>
            </a:xfrm>
            <a:prstGeom prst="ellipse">
              <a:avLst/>
            </a:prstGeom>
            <a:solidFill>
              <a:schemeClr val="bg1"/>
            </a:solidFill>
            <a:ln w="38100">
              <a:solidFill>
                <a:srgbClr val="207BB4"/>
              </a:solidFill>
              <a:round/>
              <a:headEnd/>
              <a:tailEnd/>
            </a:ln>
          </p:spPr>
          <p:txBody>
            <a:bodyPr lIns="0" tIns="0" rIns="0" bIns="0" anchor="ctr">
              <a:spAutoFit/>
            </a:bodyPr>
            <a:lstStyle/>
            <a:p>
              <a:endParaRPr lang="fr-BE"/>
            </a:p>
          </p:txBody>
        </p:sp>
        <p:sp>
          <p:nvSpPr>
            <p:cNvPr id="32797" name="Rectangle 14"/>
            <p:cNvSpPr>
              <a:spLocks noChangeArrowheads="1"/>
            </p:cNvSpPr>
            <p:nvPr/>
          </p:nvSpPr>
          <p:spPr bwMode="auto">
            <a:xfrm>
              <a:off x="3984" y="1440"/>
              <a:ext cx="96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eaLnBrk="0" hangingPunct="0">
                <a:lnSpc>
                  <a:spcPct val="90000"/>
                </a:lnSpc>
              </a:pPr>
              <a:r>
                <a:rPr lang="en-US" sz="1400" b="1">
                  <a:solidFill>
                    <a:srgbClr val="353B55"/>
                  </a:solidFill>
                </a:rPr>
                <a:t>High level assessment of performance</a:t>
              </a:r>
            </a:p>
          </p:txBody>
        </p:sp>
      </p:grpSp>
      <p:sp>
        <p:nvSpPr>
          <p:cNvPr id="32778" name="Oval 15"/>
          <p:cNvSpPr>
            <a:spLocks noChangeArrowheads="1"/>
          </p:cNvSpPr>
          <p:nvPr/>
        </p:nvSpPr>
        <p:spPr bwMode="auto">
          <a:xfrm>
            <a:off x="2438400" y="4421188"/>
            <a:ext cx="1676400" cy="8969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0" tIns="0" rIns="0" bIns="0" anchor="ctr">
            <a:spAutoFit/>
          </a:bodyPr>
          <a:lstStyle/>
          <a:p>
            <a:endParaRPr lang="fr-BE"/>
          </a:p>
        </p:txBody>
      </p:sp>
      <p:sp>
        <p:nvSpPr>
          <p:cNvPr id="32779" name="Rectangle 16"/>
          <p:cNvSpPr>
            <a:spLocks noChangeArrowheads="1"/>
          </p:cNvSpPr>
          <p:nvPr/>
        </p:nvSpPr>
        <p:spPr bwMode="auto">
          <a:xfrm>
            <a:off x="250825" y="1269664"/>
            <a:ext cx="87137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pPr marL="1588" algn="ctr">
              <a:tabLst>
                <a:tab pos="7600950" algn="r"/>
              </a:tabLst>
            </a:pPr>
            <a:r>
              <a:rPr lang="fr-FR" sz="2800" b="1" dirty="0" smtClean="0">
                <a:solidFill>
                  <a:srgbClr val="C00000"/>
                </a:solidFill>
              </a:rPr>
              <a:t>PEFA report </a:t>
            </a:r>
            <a:r>
              <a:rPr lang="fr-FR" sz="2800" b="1" dirty="0">
                <a:solidFill>
                  <a:srgbClr val="C00000"/>
                </a:solidFill>
              </a:rPr>
              <a:t>in the PFM </a:t>
            </a:r>
            <a:r>
              <a:rPr lang="fr-FR" sz="2800" b="1" dirty="0" err="1">
                <a:solidFill>
                  <a:srgbClr val="C00000"/>
                </a:solidFill>
              </a:rPr>
              <a:t>reform</a:t>
            </a:r>
            <a:r>
              <a:rPr lang="fr-FR" sz="2800" b="1" dirty="0">
                <a:solidFill>
                  <a:srgbClr val="C00000"/>
                </a:solidFill>
              </a:rPr>
              <a:t> cycle </a:t>
            </a:r>
          </a:p>
        </p:txBody>
      </p:sp>
      <p:grpSp>
        <p:nvGrpSpPr>
          <p:cNvPr id="32780" name="Group 17"/>
          <p:cNvGrpSpPr>
            <a:grpSpLocks/>
          </p:cNvGrpSpPr>
          <p:nvPr/>
        </p:nvGrpSpPr>
        <p:grpSpPr bwMode="auto">
          <a:xfrm>
            <a:off x="3924300" y="5730875"/>
            <a:ext cx="1752600" cy="981075"/>
            <a:chOff x="2352" y="3291"/>
            <a:chExt cx="1104" cy="618"/>
          </a:xfrm>
        </p:grpSpPr>
        <p:sp>
          <p:nvSpPr>
            <p:cNvPr id="32794" name="Oval 18"/>
            <p:cNvSpPr>
              <a:spLocks noChangeArrowheads="1"/>
            </p:cNvSpPr>
            <p:nvPr/>
          </p:nvSpPr>
          <p:spPr bwMode="auto">
            <a:xfrm>
              <a:off x="2352" y="3291"/>
              <a:ext cx="1104" cy="618"/>
            </a:xfrm>
            <a:prstGeom prst="ellipse">
              <a:avLst/>
            </a:prstGeom>
            <a:solidFill>
              <a:schemeClr val="bg1"/>
            </a:solidFill>
            <a:ln w="38100">
              <a:solidFill>
                <a:srgbClr val="207BB4"/>
              </a:solidFill>
              <a:round/>
              <a:headEnd/>
              <a:tailEnd/>
            </a:ln>
          </p:spPr>
          <p:txBody>
            <a:bodyPr lIns="0" tIns="0" rIns="0" bIns="0" anchor="ctr">
              <a:spAutoFit/>
            </a:bodyPr>
            <a:lstStyle/>
            <a:p>
              <a:endParaRPr lang="fr-BE"/>
            </a:p>
          </p:txBody>
        </p:sp>
        <p:sp>
          <p:nvSpPr>
            <p:cNvPr id="32795" name="Text Box 19"/>
            <p:cNvSpPr txBox="1">
              <a:spLocks noChangeArrowheads="1"/>
            </p:cNvSpPr>
            <p:nvPr/>
          </p:nvSpPr>
          <p:spPr bwMode="auto">
            <a:xfrm>
              <a:off x="2496" y="3394"/>
              <a:ext cx="81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en-US" sz="1400" b="1">
                  <a:solidFill>
                    <a:srgbClr val="353B55"/>
                  </a:solidFill>
                  <a:cs typeface="Arial" charset="0"/>
                </a:rPr>
                <a:t>Examine root causes</a:t>
              </a:r>
            </a:p>
          </p:txBody>
        </p:sp>
      </p:grpSp>
      <p:grpSp>
        <p:nvGrpSpPr>
          <p:cNvPr id="32781" name="Group 20"/>
          <p:cNvGrpSpPr>
            <a:grpSpLocks/>
          </p:cNvGrpSpPr>
          <p:nvPr/>
        </p:nvGrpSpPr>
        <p:grpSpPr bwMode="auto">
          <a:xfrm>
            <a:off x="6588125" y="4362450"/>
            <a:ext cx="1752600" cy="982663"/>
            <a:chOff x="3888" y="2674"/>
            <a:chExt cx="1104" cy="619"/>
          </a:xfrm>
        </p:grpSpPr>
        <p:sp>
          <p:nvSpPr>
            <p:cNvPr id="32792" name="Oval 21"/>
            <p:cNvSpPr>
              <a:spLocks noChangeArrowheads="1"/>
            </p:cNvSpPr>
            <p:nvPr/>
          </p:nvSpPr>
          <p:spPr bwMode="auto">
            <a:xfrm>
              <a:off x="3888" y="2674"/>
              <a:ext cx="1104" cy="617"/>
            </a:xfrm>
            <a:prstGeom prst="ellipse">
              <a:avLst/>
            </a:prstGeom>
            <a:solidFill>
              <a:schemeClr val="bg1"/>
            </a:solidFill>
            <a:ln w="38100">
              <a:solidFill>
                <a:srgbClr val="207BB4"/>
              </a:solidFill>
              <a:round/>
              <a:headEnd/>
              <a:tailEnd/>
            </a:ln>
          </p:spPr>
          <p:txBody>
            <a:bodyPr lIns="0" tIns="0" rIns="0" bIns="0" anchor="ctr">
              <a:spAutoFit/>
            </a:bodyPr>
            <a:lstStyle/>
            <a:p>
              <a:endParaRPr lang="fr-BE"/>
            </a:p>
          </p:txBody>
        </p:sp>
        <p:sp>
          <p:nvSpPr>
            <p:cNvPr id="32793" name="Text Box 22"/>
            <p:cNvSpPr txBox="1">
              <a:spLocks noChangeArrowheads="1"/>
            </p:cNvSpPr>
            <p:nvPr/>
          </p:nvSpPr>
          <p:spPr bwMode="auto">
            <a:xfrm>
              <a:off x="4014" y="2750"/>
              <a:ext cx="872"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en-US" sz="1400" b="1">
                  <a:solidFill>
                    <a:srgbClr val="353B55"/>
                  </a:solidFill>
                  <a:cs typeface="Arial" charset="0"/>
                </a:rPr>
                <a:t>Indentifying the main weaknesses of PFM</a:t>
              </a:r>
            </a:p>
          </p:txBody>
        </p:sp>
      </p:grpSp>
      <p:grpSp>
        <p:nvGrpSpPr>
          <p:cNvPr id="32782" name="Group 23"/>
          <p:cNvGrpSpPr>
            <a:grpSpLocks/>
          </p:cNvGrpSpPr>
          <p:nvPr/>
        </p:nvGrpSpPr>
        <p:grpSpPr bwMode="auto">
          <a:xfrm>
            <a:off x="638175" y="2143125"/>
            <a:ext cx="1784350" cy="2887663"/>
            <a:chOff x="672" y="1752"/>
            <a:chExt cx="1124" cy="1591"/>
          </a:xfrm>
        </p:grpSpPr>
        <p:sp>
          <p:nvSpPr>
            <p:cNvPr id="32787" name="Oval 24"/>
            <p:cNvSpPr>
              <a:spLocks noChangeArrowheads="1"/>
            </p:cNvSpPr>
            <p:nvPr/>
          </p:nvSpPr>
          <p:spPr bwMode="auto">
            <a:xfrm>
              <a:off x="672" y="2726"/>
              <a:ext cx="1104" cy="617"/>
            </a:xfrm>
            <a:prstGeom prst="ellipse">
              <a:avLst/>
            </a:prstGeom>
            <a:solidFill>
              <a:schemeClr val="bg1"/>
            </a:solidFill>
            <a:ln w="38100">
              <a:solidFill>
                <a:srgbClr val="207BB4"/>
              </a:solidFill>
              <a:round/>
              <a:headEnd/>
              <a:tailEnd/>
            </a:ln>
          </p:spPr>
          <p:txBody>
            <a:bodyPr lIns="0" tIns="0" rIns="0" bIns="0" anchor="ctr">
              <a:spAutoFit/>
            </a:bodyPr>
            <a:lstStyle/>
            <a:p>
              <a:endParaRPr lang="fr-BE"/>
            </a:p>
          </p:txBody>
        </p:sp>
        <p:grpSp>
          <p:nvGrpSpPr>
            <p:cNvPr id="32788" name="Group 25"/>
            <p:cNvGrpSpPr>
              <a:grpSpLocks/>
            </p:cNvGrpSpPr>
            <p:nvPr/>
          </p:nvGrpSpPr>
          <p:grpSpPr bwMode="auto">
            <a:xfrm>
              <a:off x="884" y="1752"/>
              <a:ext cx="912" cy="669"/>
              <a:chOff x="768" y="1491"/>
              <a:chExt cx="912" cy="669"/>
            </a:xfrm>
          </p:grpSpPr>
          <p:sp>
            <p:nvSpPr>
              <p:cNvPr id="32790" name="Oval 26"/>
              <p:cNvSpPr>
                <a:spLocks noChangeArrowheads="1"/>
              </p:cNvSpPr>
              <p:nvPr/>
            </p:nvSpPr>
            <p:spPr bwMode="auto">
              <a:xfrm>
                <a:off x="768" y="1491"/>
                <a:ext cx="912" cy="669"/>
              </a:xfrm>
              <a:prstGeom prst="ellipse">
                <a:avLst/>
              </a:prstGeom>
              <a:solidFill>
                <a:schemeClr val="bg1"/>
              </a:solidFill>
              <a:ln w="38100">
                <a:solidFill>
                  <a:srgbClr val="207BB4"/>
                </a:solidFill>
                <a:round/>
                <a:headEnd/>
                <a:tailEnd/>
              </a:ln>
            </p:spPr>
            <p:txBody>
              <a:bodyPr lIns="0" tIns="0" rIns="0" bIns="0" anchor="ctr">
                <a:spAutoFit/>
              </a:bodyPr>
              <a:lstStyle/>
              <a:p>
                <a:endParaRPr lang="fr-BE"/>
              </a:p>
            </p:txBody>
          </p:sp>
          <p:sp>
            <p:nvSpPr>
              <p:cNvPr id="32791" name="Text Box 27"/>
              <p:cNvSpPr txBox="1">
                <a:spLocks noChangeArrowheads="1"/>
              </p:cNvSpPr>
              <p:nvPr/>
            </p:nvSpPr>
            <p:spPr bwMode="auto">
              <a:xfrm>
                <a:off x="815" y="1594"/>
                <a:ext cx="768"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en-US" sz="1400" b="1">
                    <a:solidFill>
                      <a:srgbClr val="353B55"/>
                    </a:solidFill>
                    <a:cs typeface="Arial" charset="0"/>
                  </a:rPr>
                  <a:t>Formulate a reform programme</a:t>
                </a:r>
              </a:p>
            </p:txBody>
          </p:sp>
        </p:grpSp>
        <p:sp>
          <p:nvSpPr>
            <p:cNvPr id="32789" name="Text Box 28"/>
            <p:cNvSpPr txBox="1">
              <a:spLocks noChangeArrowheads="1"/>
            </p:cNvSpPr>
            <p:nvPr/>
          </p:nvSpPr>
          <p:spPr bwMode="auto">
            <a:xfrm>
              <a:off x="816" y="2795"/>
              <a:ext cx="88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en-US" sz="1400" b="1">
                  <a:solidFill>
                    <a:srgbClr val="353B55"/>
                  </a:solidFill>
                  <a:cs typeface="Arial" charset="0"/>
                </a:rPr>
                <a:t>Recommend measures for PFM reform</a:t>
              </a:r>
              <a:endParaRPr lang="en-US" sz="1400" b="1">
                <a:cs typeface="Arial" charset="0"/>
              </a:endParaRPr>
            </a:p>
          </p:txBody>
        </p:sp>
      </p:grpSp>
      <p:sp>
        <p:nvSpPr>
          <p:cNvPr id="32783" name="Oval 29"/>
          <p:cNvSpPr>
            <a:spLocks noChangeArrowheads="1"/>
          </p:cNvSpPr>
          <p:nvPr/>
        </p:nvSpPr>
        <p:spPr bwMode="auto">
          <a:xfrm>
            <a:off x="5364163" y="1700213"/>
            <a:ext cx="3530600" cy="4489450"/>
          </a:xfrm>
          <a:prstGeom prst="ellipse">
            <a:avLst/>
          </a:prstGeom>
          <a:solidFill>
            <a:srgbClr val="FF00FF">
              <a:alpha val="47058"/>
            </a:srgbClr>
          </a:solidFill>
          <a:ln w="12700">
            <a:solidFill>
              <a:srgbClr val="207BB4"/>
            </a:solidFill>
            <a:round/>
            <a:headEnd/>
            <a:tailEnd/>
          </a:ln>
        </p:spPr>
        <p:txBody>
          <a:bodyPr lIns="0" tIns="0" rIns="0" bIns="0" anchor="ctr">
            <a:spAutoFit/>
          </a:bodyPr>
          <a:lstStyle/>
          <a:p>
            <a:endParaRPr lang="fr-BE"/>
          </a:p>
        </p:txBody>
      </p:sp>
      <p:sp>
        <p:nvSpPr>
          <p:cNvPr id="32784" name="Text Box 30"/>
          <p:cNvSpPr txBox="1">
            <a:spLocks noChangeArrowheads="1"/>
          </p:cNvSpPr>
          <p:nvPr/>
        </p:nvSpPr>
        <p:spPr bwMode="auto">
          <a:xfrm>
            <a:off x="4356100" y="3500438"/>
            <a:ext cx="20161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spAutoFit/>
          </a:bodyPr>
          <a:lstStyle>
            <a:lvl1pPr defTabSz="820738" eaLnBrk="0" hangingPunct="0">
              <a:defRPr sz="1200">
                <a:solidFill>
                  <a:srgbClr val="0F5494"/>
                </a:solidFill>
                <a:latin typeface="Verdana" charset="0"/>
                <a:ea typeface="ＭＳ Ｐゴシック" charset="0"/>
                <a:cs typeface="ＭＳ Ｐゴシック" charset="0"/>
              </a:defRPr>
            </a:lvl1pPr>
            <a:lvl2pPr marL="742950" indent="-285750" defTabSz="820738" eaLnBrk="0" hangingPunct="0">
              <a:defRPr sz="1200">
                <a:solidFill>
                  <a:srgbClr val="0F5494"/>
                </a:solidFill>
                <a:latin typeface="Verdana" charset="0"/>
                <a:ea typeface="ＭＳ Ｐゴシック" charset="0"/>
              </a:defRPr>
            </a:lvl2pPr>
            <a:lvl3pPr marL="1143000" indent="-228600" defTabSz="820738" eaLnBrk="0" hangingPunct="0">
              <a:defRPr sz="1200">
                <a:solidFill>
                  <a:srgbClr val="0F5494"/>
                </a:solidFill>
                <a:latin typeface="Verdana" charset="0"/>
                <a:ea typeface="ＭＳ Ｐゴシック" charset="0"/>
              </a:defRPr>
            </a:lvl3pPr>
            <a:lvl4pPr marL="1600200" indent="-228600" defTabSz="820738" eaLnBrk="0" hangingPunct="0">
              <a:defRPr sz="1200">
                <a:solidFill>
                  <a:srgbClr val="0F5494"/>
                </a:solidFill>
                <a:latin typeface="Verdana" charset="0"/>
                <a:ea typeface="ＭＳ Ｐゴシック" charset="0"/>
              </a:defRPr>
            </a:lvl4pPr>
            <a:lvl5pPr marL="2057400" indent="-228600" defTabSz="820738" eaLnBrk="0" hangingPunct="0">
              <a:defRPr sz="1200">
                <a:solidFill>
                  <a:srgbClr val="0F5494"/>
                </a:solidFill>
                <a:latin typeface="Verdana" charset="0"/>
                <a:ea typeface="ＭＳ Ｐゴシック" charset="0"/>
              </a:defRPr>
            </a:lvl5pPr>
            <a:lvl6pPr marL="2514600" indent="-228600" defTabSz="820738"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820738"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820738"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820738"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fr-FR">
                <a:cs typeface="Arial" charset="0"/>
              </a:rPr>
              <a:t>PFM performance report</a:t>
            </a:r>
          </a:p>
        </p:txBody>
      </p:sp>
      <p:sp>
        <p:nvSpPr>
          <p:cNvPr id="32785" name="Espace réservé du numéro de diapositive 4"/>
          <p:cNvSpPr>
            <a:spLocks noGrp="1"/>
          </p:cNvSpPr>
          <p:nvPr>
            <p:ph type="sldNum" sz="quarter" idx="12"/>
          </p:nvPr>
        </p:nvSpPr>
        <p:spPr>
          <a:xfrm>
            <a:off x="0" y="6351314"/>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B091E198-C030-A147-8945-A3D3E64F590F}" type="slidenum">
              <a:rPr lang="en-US" sz="1400">
                <a:solidFill>
                  <a:schemeClr val="tx1"/>
                </a:solidFill>
                <a:latin typeface="Arial" charset="0"/>
                <a:cs typeface="Arial" charset="0"/>
              </a:rPr>
              <a:pPr algn="l">
                <a:lnSpc>
                  <a:spcPts val="1400"/>
                </a:lnSpc>
              </a:pPr>
              <a:t>18</a:t>
            </a:fld>
            <a:endParaRPr lang="en-US" sz="1400">
              <a:solidFill>
                <a:schemeClr val="tx1"/>
              </a:solidFill>
              <a:latin typeface="Arial" charset="0"/>
              <a:cs typeface="Arial" charset="0"/>
            </a:endParaRPr>
          </a:p>
        </p:txBody>
      </p:sp>
      <p:sp>
        <p:nvSpPr>
          <p:cNvPr id="32786" name="TextBox 1"/>
          <p:cNvSpPr txBox="1">
            <a:spLocks noChangeArrowheads="1"/>
          </p:cNvSpPr>
          <p:nvPr/>
        </p:nvSpPr>
        <p:spPr bwMode="auto">
          <a:xfrm>
            <a:off x="4911725" y="1531938"/>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endParaRPr lang="en-GB"/>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g" descr="dia-w"/>
          <p:cNvPicPr>
            <a:picLocks noChangeAspect="1" noChangeArrowheads="1"/>
          </p:cNvPicPr>
          <p:nvPr>
            <p:custDataLst>
              <p:tags r:id="rId2"/>
            </p:custDataLst>
          </p:nvPr>
        </p:nvPicPr>
        <p:blipFill>
          <a:blip r:embed="rId5"/>
          <a:srcRect/>
          <a:stretch>
            <a:fillRect/>
          </a:stretch>
        </p:blipFill>
        <p:spPr bwMode="auto">
          <a:xfrm>
            <a:off x="0" y="0"/>
            <a:ext cx="1588" cy="1588"/>
          </a:xfrm>
          <a:prstGeom prst="rect">
            <a:avLst/>
          </a:prstGeom>
          <a:noFill/>
          <a:ln w="9525">
            <a:noFill/>
            <a:miter lim="800000"/>
            <a:headEnd/>
            <a:tailEnd/>
          </a:ln>
        </p:spPr>
      </p:pic>
      <p:graphicFrame>
        <p:nvGraphicFramePr>
          <p:cNvPr id="6" name="Table Placeholder 5"/>
          <p:cNvGraphicFramePr>
            <a:graphicFrameLocks noGrp="1"/>
          </p:cNvGraphicFramePr>
          <p:nvPr>
            <p:ph type="tbl" idx="1"/>
            <p:extLst>
              <p:ext uri="{D42A27DB-BD31-4B8C-83A1-F6EECF244321}">
                <p14:modId xmlns:p14="http://schemas.microsoft.com/office/powerpoint/2010/main" val="2047081760"/>
              </p:ext>
            </p:extLst>
          </p:nvPr>
        </p:nvGraphicFramePr>
        <p:xfrm>
          <a:off x="107506" y="1700810"/>
          <a:ext cx="8928991" cy="4926024"/>
        </p:xfrm>
        <a:graphic>
          <a:graphicData uri="http://schemas.openxmlformats.org/drawingml/2006/table">
            <a:tbl>
              <a:tblPr firstRow="1" bandRow="1">
                <a:tableStyleId>{7DF18680-E054-41AD-8BC1-D1AEF772440D}</a:tableStyleId>
              </a:tblPr>
              <a:tblGrid>
                <a:gridCol w="3119855"/>
                <a:gridCol w="726142"/>
                <a:gridCol w="726142"/>
                <a:gridCol w="726142"/>
                <a:gridCol w="726142"/>
                <a:gridCol w="726142"/>
                <a:gridCol w="726142"/>
                <a:gridCol w="726142"/>
                <a:gridCol w="726142"/>
              </a:tblGrid>
              <a:tr h="1111714">
                <a:tc>
                  <a:txBody>
                    <a:bodyPr/>
                    <a:lstStyle/>
                    <a:p>
                      <a:pPr marL="180975" marR="0" lvl="0" indent="-180975" algn="l" defTabSz="642938" rtl="0" eaLnBrk="1" fontAlgn="b"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 </a:t>
                      </a:r>
                      <a:endParaRPr kumimoji="0" lang="en-GB" sz="1600" b="0" i="0" u="none" strike="noStrike" cap="none" normalizeH="0" baseline="0" dirty="0" smtClean="0">
                        <a:ln>
                          <a:noFill/>
                        </a:ln>
                        <a:solidFill>
                          <a:schemeClr val="tx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solidFill>
                            <a:srgbClr val="0F5494"/>
                          </a:solidFill>
                          <a:effectLst/>
                        </a:rPr>
                        <a:t>PEFA</a:t>
                      </a:r>
                      <a:endParaRPr kumimoji="0" lang="en-GB" sz="2000" b="0" i="0" u="none" strike="noStrike" cap="none" normalizeH="0" baseline="0" dirty="0" smtClean="0">
                        <a:ln>
                          <a:noFill/>
                        </a:ln>
                        <a:solidFill>
                          <a:srgbClr val="0F5494"/>
                        </a:solidFill>
                        <a:effectLst/>
                        <a:latin typeface="Arial" charset="0"/>
                        <a:cs typeface="Arial" charset="0"/>
                      </a:endParaRPr>
                    </a:p>
                  </a:txBody>
                  <a:tcPr marL="0" marR="0" marT="0" marB="0" vert="vert27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solidFill>
                            <a:srgbClr val="0F5494"/>
                          </a:solidFill>
                          <a:effectLst/>
                        </a:rPr>
                        <a:t>FTA</a:t>
                      </a:r>
                      <a:endParaRPr kumimoji="0" lang="en-GB" sz="2000" b="0" i="0" u="none" strike="noStrike" cap="none" normalizeH="0" baseline="0" dirty="0" smtClean="0">
                        <a:ln>
                          <a:noFill/>
                        </a:ln>
                        <a:solidFill>
                          <a:srgbClr val="0F5494"/>
                        </a:solidFill>
                        <a:effectLst/>
                        <a:latin typeface="Arial" charset="0"/>
                        <a:cs typeface="Arial" charset="0"/>
                      </a:endParaRPr>
                    </a:p>
                  </a:txBody>
                  <a:tcPr marL="0" marR="0" marT="0" marB="0" vert="vert27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b="1" u="none" strike="noStrike" kern="1200" cap="none" normalizeH="0" baseline="0" dirty="0" smtClean="0">
                          <a:ln>
                            <a:noFill/>
                          </a:ln>
                          <a:solidFill>
                            <a:srgbClr val="0F5494"/>
                          </a:solidFill>
                          <a:effectLst/>
                          <a:latin typeface="+mn-lt"/>
                          <a:ea typeface="+mn-ea"/>
                          <a:cs typeface="+mn-cs"/>
                        </a:rPr>
                        <a:t>ECFIN/</a:t>
                      </a:r>
                    </a:p>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b="1" u="none" strike="noStrike" kern="1200" cap="none" normalizeH="0" baseline="0" dirty="0" smtClean="0">
                          <a:ln>
                            <a:noFill/>
                          </a:ln>
                          <a:solidFill>
                            <a:srgbClr val="0F5494"/>
                          </a:solidFill>
                          <a:effectLst/>
                          <a:latin typeface="+mn-lt"/>
                          <a:ea typeface="+mn-ea"/>
                          <a:cs typeface="+mn-cs"/>
                        </a:rPr>
                        <a:t>OA</a:t>
                      </a:r>
                    </a:p>
                  </a:txBody>
                  <a:tcPr marL="0" marR="0" marT="0" marB="0" vert="vert27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solidFill>
                            <a:srgbClr val="0F5494"/>
                          </a:solidFill>
                          <a:effectLst/>
                        </a:rPr>
                        <a:t>PER</a:t>
                      </a:r>
                      <a:endParaRPr kumimoji="0" lang="en-GB" sz="2000" b="0" i="0" u="none" strike="noStrike" cap="none" normalizeH="0" baseline="0" dirty="0" smtClean="0">
                        <a:ln>
                          <a:noFill/>
                        </a:ln>
                        <a:solidFill>
                          <a:srgbClr val="0F5494"/>
                        </a:solidFill>
                        <a:effectLst/>
                        <a:latin typeface="Arial" charset="0"/>
                      </a:endParaRPr>
                    </a:p>
                  </a:txBody>
                  <a:tcPr marL="0" marR="0" marT="0" marB="0" vert="vert27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solidFill>
                            <a:srgbClr val="0F5494"/>
                          </a:solidFill>
                          <a:effectLst/>
                        </a:rPr>
                        <a:t>PETS</a:t>
                      </a:r>
                      <a:endParaRPr kumimoji="0" lang="en-GB" sz="2000" b="0" i="0" u="none" strike="noStrike" cap="none" normalizeH="0" baseline="0" dirty="0" smtClean="0">
                        <a:ln>
                          <a:noFill/>
                        </a:ln>
                        <a:solidFill>
                          <a:srgbClr val="0F5494"/>
                        </a:solidFill>
                        <a:effectLst/>
                        <a:latin typeface="Arial" charset="0"/>
                        <a:cs typeface="Arial" charset="0"/>
                      </a:endParaRPr>
                    </a:p>
                  </a:txBody>
                  <a:tcPr marL="0" marR="0" marT="0" marB="0" vert="vert27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solidFill>
                            <a:srgbClr val="0F5494"/>
                          </a:solidFill>
                          <a:effectLst/>
                        </a:rPr>
                        <a:t>MAPS</a:t>
                      </a:r>
                      <a:endParaRPr kumimoji="0" lang="en-GB" sz="2000" b="0" i="0" u="none" strike="noStrike" cap="none" normalizeH="0" baseline="0" dirty="0" smtClean="0">
                        <a:ln>
                          <a:noFill/>
                        </a:ln>
                        <a:solidFill>
                          <a:srgbClr val="0F5494"/>
                        </a:solidFill>
                        <a:effectLst/>
                        <a:latin typeface="Arial" charset="0"/>
                        <a:cs typeface="Arial" charset="0"/>
                      </a:endParaRPr>
                    </a:p>
                  </a:txBody>
                  <a:tcPr marL="0" marR="0" marT="0" marB="0" vert="vert27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err="1" smtClean="0">
                          <a:ln>
                            <a:noFill/>
                          </a:ln>
                          <a:solidFill>
                            <a:srgbClr val="0F5494"/>
                          </a:solidFill>
                          <a:effectLst/>
                        </a:rPr>
                        <a:t>DeMPA</a:t>
                      </a:r>
                      <a:endParaRPr kumimoji="0" lang="en-GB" sz="2000" b="0" i="0" u="none" strike="noStrike" cap="none" normalizeH="0" baseline="0" dirty="0" smtClean="0">
                        <a:ln>
                          <a:noFill/>
                        </a:ln>
                        <a:solidFill>
                          <a:srgbClr val="0F5494"/>
                        </a:solidFill>
                        <a:effectLst/>
                        <a:latin typeface="Arial" charset="0"/>
                        <a:cs typeface="Arial" charset="0"/>
                      </a:endParaRPr>
                    </a:p>
                  </a:txBody>
                  <a:tcPr marL="0" marR="0" marT="0" marB="0" vert="vert27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solidFill>
                            <a:srgbClr val="0F5494"/>
                          </a:solidFill>
                          <a:effectLst/>
                        </a:rPr>
                        <a:t>TADAT</a:t>
                      </a:r>
                      <a:endParaRPr kumimoji="0" lang="en-GB" sz="2000" b="0" i="0" u="none" strike="noStrike" cap="none" normalizeH="0" baseline="0" dirty="0" smtClean="0">
                        <a:ln>
                          <a:noFill/>
                        </a:ln>
                        <a:solidFill>
                          <a:srgbClr val="0F5494"/>
                        </a:solidFill>
                        <a:effectLst/>
                        <a:latin typeface="Arial" charset="0"/>
                        <a:cs typeface="Arial" charset="0"/>
                      </a:endParaRPr>
                    </a:p>
                  </a:txBody>
                  <a:tcPr marL="0" marR="0" marT="0" marB="0" vert="vert270" anchor="ctr" horzOverflow="overflow"/>
                </a:tc>
              </a:tr>
              <a:tr h="602559">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Identification of PFM strengths &amp; weaknesses</a:t>
                      </a:r>
                      <a:endParaRPr kumimoji="0" lang="en-GB" sz="1600" b="1"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X</a:t>
                      </a:r>
                      <a:endParaRPr kumimoji="0" lang="en-GB" sz="20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X</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kern="1200" cap="none" normalizeH="0" baseline="0" dirty="0" smtClean="0">
                          <a:ln>
                            <a:noFill/>
                          </a:ln>
                          <a:solidFill>
                            <a:schemeClr val="dk1"/>
                          </a:solidFill>
                          <a:effectLst/>
                          <a:latin typeface="+mn-lt"/>
                          <a:ea typeface="+mn-ea"/>
                          <a:cs typeface="+mn-cs"/>
                        </a:rPr>
                        <a:t>X</a:t>
                      </a: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X</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X</a:t>
                      </a:r>
                      <a:endParaRPr kumimoji="0" lang="en-US" sz="2000" b="1" i="0" u="none" strike="noStrike" cap="none" normalizeH="0" baseline="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X</a:t>
                      </a:r>
                      <a:endParaRPr kumimoji="0" lang="en-US" sz="2000" b="1" i="0" u="none" strike="noStrike" cap="none" normalizeH="0" baseline="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r>
              <a:tr h="602559">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Focused on part of the Budget Cycle</a:t>
                      </a:r>
                      <a:endParaRPr kumimoji="0" lang="en-GB" sz="16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endParaRPr kumimoji="0" lang="en-US"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kern="1200" cap="none" normalizeH="0" baseline="0" dirty="0" smtClean="0">
                          <a:ln>
                            <a:noFill/>
                          </a:ln>
                          <a:effectLst/>
                        </a:rPr>
                        <a:t>X</a:t>
                      </a:r>
                      <a:endParaRPr kumimoji="0" lang="en-US"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kern="1200" cap="none" normalizeH="0" baseline="0" dirty="0" smtClean="0">
                          <a:ln>
                            <a:noFill/>
                          </a:ln>
                          <a:effectLst/>
                        </a:rPr>
                        <a:t>X</a:t>
                      </a:r>
                      <a:endParaRPr kumimoji="0" lang="en-US"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kern="1200" cap="none" normalizeH="0" baseline="0" dirty="0" smtClean="0">
                          <a:ln>
                            <a:noFill/>
                          </a:ln>
                          <a:effectLst/>
                        </a:rPr>
                        <a:t>X</a:t>
                      </a:r>
                      <a:endParaRPr kumimoji="0" lang="en-US"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kern="1200" cap="none" normalizeH="0" baseline="0" dirty="0" smtClean="0">
                          <a:ln>
                            <a:noFill/>
                          </a:ln>
                          <a:effectLst/>
                        </a:rPr>
                        <a:t>X</a:t>
                      </a:r>
                      <a:endParaRPr kumimoji="0" lang="en-US"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kern="1200" cap="none" normalizeH="0" baseline="0" dirty="0" smtClean="0">
                          <a:ln>
                            <a:noFill/>
                          </a:ln>
                          <a:effectLst/>
                        </a:rPr>
                        <a:t>X</a:t>
                      </a:r>
                      <a:endParaRPr kumimoji="0" lang="en-US"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r>
              <a:tr h="458197">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Integrated Focus</a:t>
                      </a:r>
                      <a:endParaRPr kumimoji="0" lang="en-GB" sz="16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kern="1200" cap="none" normalizeH="0" baseline="0" dirty="0" smtClean="0">
                          <a:ln>
                            <a:noFill/>
                          </a:ln>
                          <a:effectLst/>
                        </a:rPr>
                        <a:t>X</a:t>
                      </a:r>
                      <a:endParaRPr kumimoji="0" lang="en-US"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cap="none" normalizeH="0" baseline="0" dirty="0" smtClean="0">
                          <a:ln>
                            <a:noFill/>
                          </a:ln>
                          <a:effectLst/>
                        </a:rPr>
                        <a:t>X</a:t>
                      </a:r>
                      <a:endParaRPr kumimoji="0" lang="en-US" sz="20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cap="none" normalizeH="0" baseline="0" dirty="0" smtClean="0">
                          <a:ln>
                            <a:noFill/>
                          </a:ln>
                          <a:effectLst/>
                        </a:rPr>
                        <a:t>X</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2000" b="1" i="0" u="none" strike="noStrike" kern="1200" cap="none" normalizeH="0" baseline="0" dirty="0" smtClean="0">
                        <a:ln>
                          <a:noFill/>
                        </a:ln>
                        <a:solidFill>
                          <a:schemeClr val="bg1"/>
                        </a:solidFill>
                        <a:effectLst/>
                        <a:latin typeface="Arial" charset="0"/>
                        <a:ea typeface="+mn-ea"/>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r>
              <a:tr h="602559">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In-depth analysis of capacity factors</a:t>
                      </a:r>
                      <a:endParaRPr kumimoji="0" lang="en-GB" sz="1600" b="1"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 </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X</a:t>
                      </a:r>
                      <a:endParaRPr kumimoji="0" lang="en-GB" sz="20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X</a:t>
                      </a:r>
                      <a:endParaRPr kumimoji="0" lang="en-GB" sz="20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X</a:t>
                      </a:r>
                      <a:endParaRPr kumimoji="0" lang="en-GB" sz="2000" b="1" i="0" u="none" strike="noStrike" cap="none" normalizeH="0" baseline="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cap="none" normalizeH="0" baseline="0" dirty="0" smtClean="0">
                          <a:ln>
                            <a:noFill/>
                          </a:ln>
                          <a:effectLst/>
                        </a:rPr>
                        <a:t>X</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r>
              <a:tr h="458197">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Recommendations for reform </a:t>
                      </a:r>
                      <a:endParaRPr kumimoji="0" lang="en-GB" sz="1600" b="1"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 </a:t>
                      </a:r>
                      <a:endParaRPr kumimoji="0" lang="en-GB" sz="2000" b="0" i="0" u="none" strike="noStrike" cap="none" normalizeH="0" baseline="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X</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cap="none" normalizeH="0" baseline="0" dirty="0" smtClean="0">
                          <a:ln>
                            <a:noFill/>
                          </a:ln>
                          <a:effectLst/>
                        </a:rPr>
                        <a:t>X</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X</a:t>
                      </a:r>
                      <a:endParaRPr kumimoji="0" lang="en-GB" sz="2000" b="1" i="0" u="none" strike="noStrike" cap="none" normalizeH="0" baseline="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X</a:t>
                      </a:r>
                      <a:endParaRPr kumimoji="0" lang="en-US" sz="20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a:txBody>
                  <a:tcPr marL="0" marR="0" marT="0" marB="0" anchor="ctr" horzOverflow="overflow"/>
                </a:tc>
              </a:tr>
              <a:tr h="602559">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Assess fiduciary risk to public/external funds</a:t>
                      </a:r>
                      <a:endParaRPr kumimoji="0" lang="en-GB" sz="1600" b="1"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 </a:t>
                      </a:r>
                      <a:endParaRPr kumimoji="0" lang="en-GB" sz="2000" b="0" i="0" u="none" strike="noStrike" cap="none" normalizeH="0" baseline="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cap="none" normalizeH="0" baseline="0" dirty="0" smtClean="0">
                          <a:ln>
                            <a:noFill/>
                          </a:ln>
                          <a:effectLst/>
                        </a:rPr>
                        <a:t>X</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cap="none" normalizeH="0" baseline="0" dirty="0" smtClean="0">
                          <a:ln>
                            <a:noFill/>
                          </a:ln>
                          <a:effectLst/>
                        </a:rPr>
                        <a:t>X</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 </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 </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r>
              <a:tr h="458197">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smtClean="0">
                          <a:ln>
                            <a:noFill/>
                          </a:ln>
                          <a:effectLst/>
                        </a:rPr>
                        <a:t>Track progress over time</a:t>
                      </a:r>
                      <a:endParaRPr kumimoji="0" lang="en-GB" sz="1600" b="1"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X</a:t>
                      </a:r>
                      <a:endParaRPr kumimoji="0" lang="en-GB" sz="20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 </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X</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X</a:t>
                      </a:r>
                      <a:endParaRPr kumimoji="0" lang="en-US" sz="2000" b="0" i="0" u="none" strike="noStrike" cap="none" normalizeH="0" baseline="0" dirty="0" smtClean="0">
                        <a:ln>
                          <a:noFill/>
                        </a:ln>
                        <a:solidFill>
                          <a:schemeClr val="bg1"/>
                        </a:solidFill>
                        <a:effectLst/>
                        <a:latin typeface="Arial" charset="0"/>
                      </a:endParaRPr>
                    </a:p>
                  </a:txBody>
                  <a:tcPr marL="0" marR="0" marT="0" marB="0" anchor="ctr" horzOverflow="overflow"/>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2000" u="none" strike="noStrike" cap="none" normalizeH="0" baseline="0" dirty="0" smtClean="0">
                          <a:ln>
                            <a:noFill/>
                          </a:ln>
                          <a:effectLst/>
                        </a:rPr>
                        <a:t>X</a:t>
                      </a:r>
                      <a:endParaRPr kumimoji="0" lang="en-GB" sz="2000" b="0" i="0" u="none" strike="noStrike" cap="none" normalizeH="0" baseline="0" dirty="0" smtClean="0">
                        <a:ln>
                          <a:noFill/>
                        </a:ln>
                        <a:solidFill>
                          <a:schemeClr val="bg1"/>
                        </a:solidFill>
                        <a:effectLst/>
                        <a:latin typeface="Arial" charset="0"/>
                      </a:endParaRPr>
                    </a:p>
                  </a:txBody>
                  <a:tcPr marL="0" marR="0" marT="0" marB="0" anchor="ctr" horzOverflow="overflow"/>
                </a:tc>
              </a:tr>
            </a:tbl>
          </a:graphicData>
        </a:graphic>
      </p:graphicFrame>
      <p:sp>
        <p:nvSpPr>
          <p:cNvPr id="8" name="Titre 1"/>
          <p:cNvSpPr>
            <a:spLocks noGrp="1"/>
          </p:cNvSpPr>
          <p:nvPr>
            <p:ph type="title"/>
          </p:nvPr>
        </p:nvSpPr>
        <p:spPr>
          <a:xfrm>
            <a:off x="395288" y="1206491"/>
            <a:ext cx="8229600" cy="494317"/>
          </a:xfrm>
        </p:spPr>
        <p:txBody>
          <a:bodyPr/>
          <a:lstStyle/>
          <a:p>
            <a:pPr marL="0" algn="ctr"/>
            <a:r>
              <a:rPr lang="en-GB" altLang="en-US" sz="2800" dirty="0" smtClean="0">
                <a:solidFill>
                  <a:srgbClr val="C00000"/>
                </a:solidFill>
              </a:rPr>
              <a:t>PFM diagnostic tools</a:t>
            </a:r>
          </a:p>
        </p:txBody>
      </p:sp>
      <p:sp>
        <p:nvSpPr>
          <p:cNvPr id="5" name="Slide Number Placeholder 2"/>
          <p:cNvSpPr txBox="1">
            <a:spLocks/>
          </p:cNvSpPr>
          <p:nvPr/>
        </p:nvSpPr>
        <p:spPr>
          <a:xfrm>
            <a:off x="124867" y="6595287"/>
            <a:ext cx="2133600" cy="476250"/>
          </a:xfrm>
          <a:prstGeom prst="rect">
            <a:avLst/>
          </a:prstGeom>
        </p:spPr>
        <p:txBody>
          <a:bodyPr/>
          <a:lstStyle>
            <a:defPPr>
              <a:defRPr lang="en-GB"/>
            </a:defPPr>
            <a:lvl1pPr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1pPr>
            <a:lvl2pPr marL="4572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2pPr>
            <a:lvl3pPr marL="9144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3pPr>
            <a:lvl4pPr marL="13716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4pPr>
            <a:lvl5pPr marL="18288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5pPr>
            <a:lvl6pPr marL="2286000" algn="l" defTabSz="457200" rtl="0" eaLnBrk="1" latinLnBrk="0" hangingPunct="1">
              <a:defRPr sz="1200" kern="1200">
                <a:solidFill>
                  <a:srgbClr val="0F5494"/>
                </a:solidFill>
                <a:latin typeface="Verdana" charset="0"/>
                <a:ea typeface="ＭＳ Ｐゴシック" charset="0"/>
                <a:cs typeface="ＭＳ Ｐゴシック" charset="0"/>
              </a:defRPr>
            </a:lvl6pPr>
            <a:lvl7pPr marL="2743200" algn="l" defTabSz="457200" rtl="0" eaLnBrk="1" latinLnBrk="0" hangingPunct="1">
              <a:defRPr sz="1200" kern="1200">
                <a:solidFill>
                  <a:srgbClr val="0F5494"/>
                </a:solidFill>
                <a:latin typeface="Verdana" charset="0"/>
                <a:ea typeface="ＭＳ Ｐゴシック" charset="0"/>
                <a:cs typeface="ＭＳ Ｐゴシック" charset="0"/>
              </a:defRPr>
            </a:lvl7pPr>
            <a:lvl8pPr marL="3200400" algn="l" defTabSz="457200" rtl="0" eaLnBrk="1" latinLnBrk="0" hangingPunct="1">
              <a:defRPr sz="1200" kern="1200">
                <a:solidFill>
                  <a:srgbClr val="0F5494"/>
                </a:solidFill>
                <a:latin typeface="Verdana" charset="0"/>
                <a:ea typeface="ＭＳ Ｐゴシック" charset="0"/>
                <a:cs typeface="ＭＳ Ｐゴシック" charset="0"/>
              </a:defRPr>
            </a:lvl8pPr>
            <a:lvl9pPr marL="3657600" algn="l" defTabSz="457200" rtl="0" eaLnBrk="1" latinLnBrk="0" hangingPunct="1">
              <a:defRPr sz="1200" kern="1200">
                <a:solidFill>
                  <a:srgbClr val="0F5494"/>
                </a:solidFill>
                <a:latin typeface="Verdana" charset="0"/>
                <a:ea typeface="ＭＳ Ｐゴシック" charset="0"/>
                <a:cs typeface="ＭＳ Ｐゴシック" charset="0"/>
              </a:defRPr>
            </a:lvl9pPr>
          </a:lstStyle>
          <a:p>
            <a:pPr>
              <a:defRPr/>
            </a:pPr>
            <a:r>
              <a:rPr lang="en-GB" altLang="en-US" dirty="0" smtClean="0">
                <a:solidFill>
                  <a:schemeClr val="tx1"/>
                </a:solidFill>
              </a:rPr>
              <a:t>19</a:t>
            </a:r>
            <a:endParaRPr lang="en-GB" altLang="en-US" dirty="0">
              <a:solidFill>
                <a:schemeClr val="tx1"/>
              </a:solidFill>
            </a:endParaRPr>
          </a:p>
        </p:txBody>
      </p:sp>
    </p:spTree>
    <p:custDataLst>
      <p:tags r:id="rId1"/>
    </p:custDataLst>
    <p:extLst>
      <p:ext uri="{BB962C8B-B14F-4D97-AF65-F5344CB8AC3E}">
        <p14:creationId xmlns:p14="http://schemas.microsoft.com/office/powerpoint/2010/main" val="25370170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u contenu 1"/>
          <p:cNvSpPr>
            <a:spLocks noGrp="1"/>
          </p:cNvSpPr>
          <p:nvPr>
            <p:ph idx="1"/>
          </p:nvPr>
        </p:nvSpPr>
        <p:spPr>
          <a:xfrm>
            <a:off x="500063" y="2357438"/>
            <a:ext cx="8229600" cy="3705225"/>
          </a:xfrm>
        </p:spPr>
        <p:txBody>
          <a:bodyPr/>
          <a:lstStyle/>
          <a:p>
            <a:pPr marL="400050">
              <a:spcBef>
                <a:spcPts val="600"/>
              </a:spcBef>
              <a:spcAft>
                <a:spcPts val="600"/>
              </a:spcAft>
              <a:buClrTx/>
            </a:pPr>
            <a:r>
              <a:rPr lang="en-GB" b="0" i="0" dirty="0" smtClean="0">
                <a:latin typeface="Verdana" charset="0"/>
              </a:rPr>
              <a:t>Module 1.1. PFM objectives and budgetary approaches</a:t>
            </a:r>
          </a:p>
          <a:p>
            <a:pPr marL="400050">
              <a:spcBef>
                <a:spcPts val="600"/>
              </a:spcBef>
              <a:spcAft>
                <a:spcPts val="600"/>
              </a:spcAft>
              <a:buClrTx/>
            </a:pPr>
            <a:r>
              <a:rPr lang="en-GB" b="0" i="0" dirty="0" smtClean="0">
                <a:latin typeface="Verdana" charset="0"/>
              </a:rPr>
              <a:t>Module 1.2. Why reform PFM systems? Why establish a sequence?</a:t>
            </a:r>
          </a:p>
          <a:p>
            <a:pPr marL="400050">
              <a:spcBef>
                <a:spcPts val="600"/>
              </a:spcBef>
              <a:spcAft>
                <a:spcPts val="600"/>
              </a:spcAft>
              <a:buClrTx/>
            </a:pPr>
            <a:r>
              <a:rPr lang="en-GB" b="0" i="0" dirty="0" smtClean="0">
                <a:solidFill>
                  <a:srgbClr val="FF0000"/>
                </a:solidFill>
                <a:latin typeface="Verdana" charset="0"/>
              </a:rPr>
              <a:t>Module 1.3. The starting point: assessing PFM systems</a:t>
            </a:r>
          </a:p>
          <a:p>
            <a:pPr marL="400050">
              <a:spcBef>
                <a:spcPts val="600"/>
              </a:spcBef>
              <a:spcAft>
                <a:spcPts val="600"/>
              </a:spcAft>
              <a:buClrTx/>
            </a:pPr>
            <a:r>
              <a:rPr lang="en-GB" b="0" i="0" dirty="0" smtClean="0">
                <a:latin typeface="Verdana" charset="0"/>
              </a:rPr>
              <a:t>Module 1.4. Conditions for successful reform</a:t>
            </a:r>
            <a:endParaRPr lang="en-GB" sz="2000" i="0" dirty="0">
              <a:latin typeface="Verdana" charset="0"/>
            </a:endParaRPr>
          </a:p>
        </p:txBody>
      </p:sp>
      <p:sp>
        <p:nvSpPr>
          <p:cNvPr id="17410" name="Titre 2"/>
          <p:cNvSpPr>
            <a:spLocks noGrp="1"/>
          </p:cNvSpPr>
          <p:nvPr>
            <p:ph type="title"/>
          </p:nvPr>
        </p:nvSpPr>
        <p:spPr>
          <a:xfrm>
            <a:off x="611188" y="1143000"/>
            <a:ext cx="7993062" cy="1143000"/>
          </a:xfrm>
        </p:spPr>
        <p:txBody>
          <a:bodyPr/>
          <a:lstStyle/>
          <a:p>
            <a:pPr marL="342900" indent="-342900" eaLnBrk="1" hangingPunct="1"/>
            <a:r>
              <a:rPr lang="fr-FR" sz="2800">
                <a:latin typeface="Verdana" charset="0"/>
              </a:rPr>
              <a:t>Day 1: Approaches to PFM reform</a:t>
            </a:r>
            <a:endParaRPr lang="fr-BE" sz="2800">
              <a:latin typeface="Verdana" charset="0"/>
            </a:endParaRPr>
          </a:p>
        </p:txBody>
      </p:sp>
      <p:sp>
        <p:nvSpPr>
          <p:cNvPr id="17411" name="Espace réservé du numéro de diapositive 3"/>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fld id="{BF61512D-9BB5-3C42-A449-97473DE8EF9F}" type="slidenum">
              <a:rPr lang="en-GB" sz="1400">
                <a:solidFill>
                  <a:schemeClr val="tx1"/>
                </a:solidFill>
                <a:latin typeface="Arial" charset="0"/>
              </a:rPr>
              <a:pPr algn="l" eaLnBrk="1" hangingPunct="1"/>
              <a:t>2</a:t>
            </a:fld>
            <a:endParaRPr lang="en-GB"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533400" y="990600"/>
            <a:ext cx="8147050" cy="838200"/>
          </a:xfrm>
        </p:spPr>
        <p:txBody>
          <a:bodyPr>
            <a:normAutofit/>
          </a:bodyPr>
          <a:lstStyle/>
          <a:p>
            <a:pPr algn="ctr"/>
            <a:r>
              <a:rPr lang="en-GB" sz="3200" dirty="0">
                <a:solidFill>
                  <a:srgbClr val="C00000"/>
                </a:solidFill>
              </a:rPr>
              <a:t>Why do donors require FRA? </a:t>
            </a:r>
          </a:p>
        </p:txBody>
      </p:sp>
      <p:sp>
        <p:nvSpPr>
          <p:cNvPr id="18435" name="Rectangle 3"/>
          <p:cNvSpPr>
            <a:spLocks noGrp="1" noChangeArrowheads="1"/>
          </p:cNvSpPr>
          <p:nvPr>
            <p:ph idx="1"/>
          </p:nvPr>
        </p:nvSpPr>
        <p:spPr>
          <a:xfrm>
            <a:off x="323528" y="1828800"/>
            <a:ext cx="8496944" cy="4495800"/>
          </a:xfrm>
        </p:spPr>
        <p:txBody>
          <a:bodyPr/>
          <a:lstStyle/>
          <a:p>
            <a:pPr marL="0" indent="0" algn="ctr">
              <a:lnSpc>
                <a:spcPct val="90000"/>
              </a:lnSpc>
              <a:spcBef>
                <a:spcPts val="600"/>
              </a:spcBef>
              <a:buClrTx/>
              <a:buSzPct val="100000"/>
              <a:buNone/>
            </a:pPr>
            <a:r>
              <a:rPr lang="en-GB" sz="2800" b="1" dirty="0" smtClean="0">
                <a:latin typeface="Calibri" charset="0"/>
                <a:ea typeface="Calibri" charset="0"/>
                <a:cs typeface="Calibri" charset="0"/>
              </a:rPr>
              <a:t>“Giving aid is a risky business”!</a:t>
            </a:r>
            <a:endParaRPr lang="en-GB" sz="2800" b="1" i="0" dirty="0" smtClean="0">
              <a:latin typeface="Calibri" charset="0"/>
              <a:ea typeface="Calibri" charset="0"/>
              <a:cs typeface="Calibri" charset="0"/>
            </a:endParaRPr>
          </a:p>
          <a:p>
            <a:pPr>
              <a:lnSpc>
                <a:spcPct val="90000"/>
              </a:lnSpc>
              <a:spcBef>
                <a:spcPts val="600"/>
              </a:spcBef>
              <a:buClrTx/>
              <a:buSzPct val="100000"/>
              <a:buFont typeface="Arial" charset="0"/>
              <a:buChar char="•"/>
            </a:pPr>
            <a:r>
              <a:rPr lang="en-GB" sz="2800" i="0" dirty="0" smtClean="0">
                <a:latin typeface="Calibri" charset="0"/>
                <a:ea typeface="Calibri" charset="0"/>
                <a:cs typeface="Calibri" charset="0"/>
              </a:rPr>
              <a:t>Aspects of Fiduciary risk</a:t>
            </a:r>
          </a:p>
          <a:p>
            <a:pPr lvl="1" eaLnBrk="1" hangingPunct="1">
              <a:lnSpc>
                <a:spcPct val="80000"/>
              </a:lnSpc>
              <a:buClrTx/>
              <a:buFont typeface="Arial" charset="0"/>
              <a:buChar char="•"/>
            </a:pPr>
            <a:r>
              <a:rPr lang="en-GB" sz="2800" b="0" dirty="0" smtClean="0">
                <a:latin typeface="Calibri" charset="0"/>
                <a:ea typeface="Calibri" charset="0"/>
                <a:cs typeface="Calibri" charset="0"/>
              </a:rPr>
              <a:t>Funds not used for intended purposes</a:t>
            </a:r>
          </a:p>
          <a:p>
            <a:pPr lvl="1" eaLnBrk="1" hangingPunct="1">
              <a:lnSpc>
                <a:spcPct val="80000"/>
              </a:lnSpc>
              <a:buClrTx/>
              <a:buFont typeface="Arial" charset="0"/>
              <a:buChar char="•"/>
            </a:pPr>
            <a:r>
              <a:rPr lang="en-GB" sz="2800" b="0" dirty="0" smtClean="0">
                <a:latin typeface="Calibri" charset="0"/>
                <a:ea typeface="Calibri" charset="0"/>
                <a:cs typeface="Calibri" charset="0"/>
              </a:rPr>
              <a:t>Funds not properly accounted for</a:t>
            </a:r>
          </a:p>
          <a:p>
            <a:pPr lvl="1" eaLnBrk="1" hangingPunct="1">
              <a:lnSpc>
                <a:spcPct val="80000"/>
              </a:lnSpc>
              <a:buClrTx/>
              <a:buFont typeface="Arial" charset="0"/>
              <a:buChar char="•"/>
            </a:pPr>
            <a:r>
              <a:rPr lang="en-GB" sz="2800" b="0" dirty="0" smtClean="0">
                <a:latin typeface="Calibri" charset="0"/>
                <a:ea typeface="Calibri" charset="0"/>
                <a:cs typeface="Calibri" charset="0"/>
              </a:rPr>
              <a:t>Funds do not achieve ‘value for money’</a:t>
            </a:r>
          </a:p>
          <a:p>
            <a:pPr>
              <a:lnSpc>
                <a:spcPct val="90000"/>
              </a:lnSpc>
              <a:spcBef>
                <a:spcPts val="600"/>
              </a:spcBef>
              <a:buClrTx/>
              <a:buSzPct val="100000"/>
              <a:buFont typeface="Arial" charset="0"/>
              <a:buChar char="•"/>
            </a:pPr>
            <a:r>
              <a:rPr lang="en-GB" sz="2800" i="0" dirty="0" smtClean="0">
                <a:latin typeface="Calibri" charset="0"/>
                <a:ea typeface="Calibri" charset="0"/>
                <a:cs typeface="Calibri" charset="0"/>
              </a:rPr>
              <a:t>Principles of assessing risk</a:t>
            </a:r>
          </a:p>
          <a:p>
            <a:pPr lvl="1" eaLnBrk="1" hangingPunct="1">
              <a:lnSpc>
                <a:spcPct val="80000"/>
              </a:lnSpc>
              <a:buClrTx/>
              <a:buFont typeface="Arial" charset="0"/>
              <a:buChar char="•"/>
            </a:pPr>
            <a:r>
              <a:rPr lang="en-GB" sz="2800" b="0" dirty="0" smtClean="0">
                <a:latin typeface="Calibri" charset="0"/>
                <a:ea typeface="Calibri" charset="0"/>
                <a:cs typeface="Calibri" charset="0"/>
              </a:rPr>
              <a:t>Structured process: likelihood &amp; impact</a:t>
            </a:r>
          </a:p>
          <a:p>
            <a:pPr lvl="1" eaLnBrk="1" hangingPunct="1">
              <a:lnSpc>
                <a:spcPct val="80000"/>
              </a:lnSpc>
              <a:buClrTx/>
              <a:buFont typeface="Arial" charset="0"/>
              <a:buChar char="•"/>
            </a:pPr>
            <a:r>
              <a:rPr lang="en-GB" sz="2800" b="0" dirty="0" smtClean="0">
                <a:latin typeface="Calibri" charset="0"/>
                <a:ea typeface="Calibri" charset="0"/>
                <a:cs typeface="Calibri" charset="0"/>
              </a:rPr>
              <a:t>Record risk in order to monitor</a:t>
            </a:r>
          </a:p>
          <a:p>
            <a:pPr lvl="1" eaLnBrk="1" hangingPunct="1">
              <a:lnSpc>
                <a:spcPct val="80000"/>
              </a:lnSpc>
              <a:buClrTx/>
              <a:buFont typeface="Arial" charset="0"/>
              <a:buChar char="•"/>
            </a:pPr>
            <a:r>
              <a:rPr lang="en-GB" sz="2800" b="0" dirty="0" smtClean="0">
                <a:latin typeface="Calibri" charset="0"/>
                <a:ea typeface="Calibri" charset="0"/>
                <a:cs typeface="Calibri" charset="0"/>
              </a:rPr>
              <a:t>Differentiate inherent &amp; residual</a:t>
            </a:r>
          </a:p>
          <a:p>
            <a:pPr lvl="1" eaLnBrk="1" hangingPunct="1">
              <a:lnSpc>
                <a:spcPct val="80000"/>
              </a:lnSpc>
            </a:pPr>
            <a:endParaRPr lang="en-GB" dirty="0" smtClean="0"/>
          </a:p>
          <a:p>
            <a:pPr lvl="1" eaLnBrk="1" hangingPunct="1">
              <a:lnSpc>
                <a:spcPct val="80000"/>
              </a:lnSpc>
              <a:buNone/>
            </a:pPr>
            <a:endParaRPr lang="en-GB" dirty="0" smtClean="0"/>
          </a:p>
        </p:txBody>
      </p:sp>
      <p:sp>
        <p:nvSpPr>
          <p:cNvPr id="4" name="Slide Number Placeholder 3"/>
          <p:cNvSpPr>
            <a:spLocks noGrp="1"/>
          </p:cNvSpPr>
          <p:nvPr>
            <p:ph type="sldNum" sz="quarter" idx="12"/>
          </p:nvPr>
        </p:nvSpPr>
        <p:spPr>
          <a:xfrm>
            <a:off x="-1810072" y="6452695"/>
            <a:ext cx="2133600" cy="476250"/>
          </a:xfrm>
        </p:spPr>
        <p:txBody>
          <a:bodyPr/>
          <a:lstStyle/>
          <a:p>
            <a:fld id="{6CC40309-A242-4697-B3C1-F37AD51A5C02}" type="slidenum">
              <a:rPr lang="en-US" smtClean="0"/>
              <a:pPr/>
              <a:t>20</a:t>
            </a:fld>
            <a:endParaRPr lang="en-US" dirty="0"/>
          </a:p>
        </p:txBody>
      </p:sp>
    </p:spTree>
    <p:extLst>
      <p:ext uri="{BB962C8B-B14F-4D97-AF65-F5344CB8AC3E}">
        <p14:creationId xmlns:p14="http://schemas.microsoft.com/office/powerpoint/2010/main" val="2095472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685800"/>
          </a:xfrm>
        </p:spPr>
        <p:txBody>
          <a:bodyPr>
            <a:normAutofit/>
          </a:bodyPr>
          <a:lstStyle/>
          <a:p>
            <a:pPr algn="ctr"/>
            <a:r>
              <a:rPr lang="en-GB" sz="3200" dirty="0" smtClean="0">
                <a:solidFill>
                  <a:srgbClr val="C00000"/>
                </a:solidFill>
                <a:latin typeface="+mj-lt"/>
              </a:rPr>
              <a:t>PEFA &amp; typical FRA requirements</a:t>
            </a:r>
            <a:endParaRPr lang="en-US" sz="3200" dirty="0">
              <a:solidFill>
                <a:srgbClr val="C00000"/>
              </a:solidFill>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9306032"/>
              </p:ext>
            </p:extLst>
          </p:nvPr>
        </p:nvGraphicFramePr>
        <p:xfrm>
          <a:off x="179512" y="1752600"/>
          <a:ext cx="8892480" cy="5002770"/>
        </p:xfrm>
        <a:graphic>
          <a:graphicData uri="http://schemas.openxmlformats.org/drawingml/2006/table">
            <a:tbl>
              <a:tblPr firstRow="1" bandRow="1">
                <a:tableStyleId>{5C22544A-7EE6-4342-B048-85BDC9FD1C3A}</a:tableStyleId>
              </a:tblPr>
              <a:tblGrid>
                <a:gridCol w="7410400"/>
                <a:gridCol w="1482080"/>
              </a:tblGrid>
              <a:tr h="518835">
                <a:tc>
                  <a:txBody>
                    <a:bodyPr/>
                    <a:lstStyle/>
                    <a:p>
                      <a:pPr algn="ctr"/>
                      <a:r>
                        <a:rPr lang="en-US" sz="2800" dirty="0" smtClean="0">
                          <a:latin typeface="Calibri" charset="0"/>
                          <a:ea typeface="Calibri" charset="0"/>
                          <a:cs typeface="Calibri" charset="0"/>
                        </a:rPr>
                        <a:t>FRA Issues</a:t>
                      </a:r>
                      <a:endParaRPr lang="en-US" sz="2800" dirty="0">
                        <a:latin typeface="Calibri" charset="0"/>
                        <a:ea typeface="Calibri" charset="0"/>
                        <a:cs typeface="Calibri" charset="0"/>
                      </a:endParaRPr>
                    </a:p>
                  </a:txBody>
                  <a:tcPr/>
                </a:tc>
                <a:tc>
                  <a:txBody>
                    <a:bodyPr/>
                    <a:lstStyle/>
                    <a:p>
                      <a:pPr algn="ctr"/>
                      <a:r>
                        <a:rPr lang="en-US" sz="2800" dirty="0" smtClean="0">
                          <a:latin typeface="Calibri" charset="0"/>
                          <a:ea typeface="Calibri" charset="0"/>
                          <a:cs typeface="Calibri" charset="0"/>
                        </a:rPr>
                        <a:t>PEFA</a:t>
                      </a:r>
                      <a:endParaRPr lang="en-US" sz="2800" dirty="0">
                        <a:latin typeface="Calibri" charset="0"/>
                        <a:ea typeface="Calibri" charset="0"/>
                        <a:cs typeface="Calibri" charset="0"/>
                      </a:endParaRPr>
                    </a:p>
                  </a:txBody>
                  <a:tcPr/>
                </a:tc>
              </a:tr>
              <a:tr h="927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Calibri" charset="0"/>
                          <a:ea typeface="Calibri" charset="0"/>
                          <a:cs typeface="Calibri" charset="0"/>
                        </a:rPr>
                        <a:t>Analysis of historical, governance &amp; institutional context</a:t>
                      </a:r>
                    </a:p>
                  </a:txBody>
                  <a:tcPr/>
                </a:tc>
                <a:tc>
                  <a:txBody>
                    <a:bodyPr/>
                    <a:lstStyle/>
                    <a:p>
                      <a:r>
                        <a:rPr lang="en-US" sz="2800" dirty="0" smtClean="0">
                          <a:solidFill>
                            <a:srgbClr val="FF0000"/>
                          </a:solidFill>
                          <a:latin typeface="Calibri" charset="0"/>
                          <a:ea typeface="Calibri" charset="0"/>
                          <a:cs typeface="Calibri" charset="0"/>
                        </a:rPr>
                        <a:t>Helpful</a:t>
                      </a:r>
                      <a:endParaRPr lang="en-US" sz="2800" dirty="0">
                        <a:solidFill>
                          <a:srgbClr val="FF0000"/>
                        </a:solidFill>
                        <a:latin typeface="Calibri" charset="0"/>
                        <a:ea typeface="Calibri" charset="0"/>
                        <a:cs typeface="Calibri" charset="0"/>
                      </a:endParaRPr>
                    </a:p>
                  </a:txBody>
                  <a:tcPr/>
                </a:tc>
              </a:tr>
              <a:tr h="518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Calibri" charset="0"/>
                          <a:ea typeface="Calibri" charset="0"/>
                          <a:cs typeface="Calibri" charset="0"/>
                        </a:rPr>
                        <a:t>How well is PFM system currently performing?</a:t>
                      </a:r>
                    </a:p>
                  </a:txBody>
                  <a:tcPr/>
                </a:tc>
                <a:tc>
                  <a:txBody>
                    <a:bodyPr/>
                    <a:lstStyle/>
                    <a:p>
                      <a:r>
                        <a:rPr lang="en-US" sz="2800" dirty="0" smtClean="0">
                          <a:solidFill>
                            <a:srgbClr val="FF0000"/>
                          </a:solidFill>
                          <a:latin typeface="Calibri" charset="0"/>
                          <a:ea typeface="Calibri" charset="0"/>
                          <a:cs typeface="Calibri" charset="0"/>
                        </a:rPr>
                        <a:t>Yes</a:t>
                      </a:r>
                      <a:endParaRPr lang="en-US" sz="2800" dirty="0">
                        <a:solidFill>
                          <a:srgbClr val="FF0000"/>
                        </a:solidFill>
                        <a:latin typeface="Calibri" charset="0"/>
                        <a:ea typeface="Calibri" charset="0"/>
                        <a:cs typeface="Calibri" charset="0"/>
                      </a:endParaRPr>
                    </a:p>
                  </a:txBody>
                  <a:tcPr/>
                </a:tc>
              </a:tr>
              <a:tr h="518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Calibri" charset="0"/>
                          <a:ea typeface="Calibri" charset="0"/>
                          <a:cs typeface="Calibri" charset="0"/>
                        </a:rPr>
                        <a:t>What are the key risks?  </a:t>
                      </a:r>
                    </a:p>
                  </a:txBody>
                  <a:tcPr/>
                </a:tc>
                <a:tc>
                  <a:txBody>
                    <a:bodyPr/>
                    <a:lstStyle/>
                    <a:p>
                      <a:r>
                        <a:rPr lang="en-US" sz="2800" dirty="0" smtClean="0">
                          <a:solidFill>
                            <a:srgbClr val="FF0000"/>
                          </a:solidFill>
                          <a:latin typeface="Calibri" charset="0"/>
                          <a:ea typeface="Calibri" charset="0"/>
                          <a:cs typeface="Calibri" charset="0"/>
                        </a:rPr>
                        <a:t>Helpful</a:t>
                      </a:r>
                      <a:endParaRPr lang="en-US" sz="2800" dirty="0">
                        <a:solidFill>
                          <a:srgbClr val="FF0000"/>
                        </a:solidFill>
                        <a:latin typeface="Calibri" charset="0"/>
                        <a:ea typeface="Calibri" charset="0"/>
                        <a:cs typeface="Calibri" charset="0"/>
                      </a:endParaRPr>
                    </a:p>
                  </a:txBody>
                  <a:tcPr/>
                </a:tc>
              </a:tr>
              <a:tr h="518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Calibri" charset="0"/>
                          <a:ea typeface="Calibri" charset="0"/>
                          <a:cs typeface="Calibri" charset="0"/>
                        </a:rPr>
                        <a:t>What is the overall level of fiduciary risk?</a:t>
                      </a:r>
                    </a:p>
                  </a:txBody>
                  <a:tcPr/>
                </a:tc>
                <a:tc>
                  <a:txBody>
                    <a:bodyPr/>
                    <a:lstStyle/>
                    <a:p>
                      <a:r>
                        <a:rPr lang="en-US" sz="2800" dirty="0" smtClean="0">
                          <a:solidFill>
                            <a:srgbClr val="FF0000"/>
                          </a:solidFill>
                          <a:latin typeface="Calibri" charset="0"/>
                          <a:ea typeface="Calibri" charset="0"/>
                          <a:cs typeface="Calibri" charset="0"/>
                        </a:rPr>
                        <a:t>Helpful</a:t>
                      </a:r>
                      <a:endParaRPr lang="en-US" sz="2800" dirty="0">
                        <a:solidFill>
                          <a:srgbClr val="FF0000"/>
                        </a:solidFill>
                        <a:latin typeface="Calibri" charset="0"/>
                        <a:ea typeface="Calibri" charset="0"/>
                        <a:cs typeface="Calibri" charset="0"/>
                      </a:endParaRPr>
                    </a:p>
                  </a:txBody>
                  <a:tcPr/>
                </a:tc>
              </a:tr>
              <a:tr h="518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Calibri" charset="0"/>
                          <a:ea typeface="Calibri" charset="0"/>
                          <a:cs typeface="Calibri" charset="0"/>
                        </a:rPr>
                        <a:t>What is the overall risk of corruption?</a:t>
                      </a:r>
                    </a:p>
                  </a:txBody>
                  <a:tcPr/>
                </a:tc>
                <a:tc>
                  <a:txBody>
                    <a:bodyPr/>
                    <a:lstStyle/>
                    <a:p>
                      <a:r>
                        <a:rPr lang="en-US" sz="2800" dirty="0" smtClean="0">
                          <a:solidFill>
                            <a:srgbClr val="FF0000"/>
                          </a:solidFill>
                          <a:latin typeface="Calibri" charset="0"/>
                          <a:ea typeface="Calibri" charset="0"/>
                          <a:cs typeface="Calibri" charset="0"/>
                        </a:rPr>
                        <a:t>No</a:t>
                      </a:r>
                      <a:endParaRPr lang="en-US" sz="2800" dirty="0">
                        <a:solidFill>
                          <a:srgbClr val="FF0000"/>
                        </a:solidFill>
                        <a:latin typeface="Calibri" charset="0"/>
                        <a:ea typeface="Calibri" charset="0"/>
                        <a:cs typeface="Calibri" charset="0"/>
                      </a:endParaRPr>
                    </a:p>
                  </a:txBody>
                  <a:tcPr/>
                </a:tc>
              </a:tr>
              <a:tr h="518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Calibri" charset="0"/>
                          <a:ea typeface="Calibri" charset="0"/>
                          <a:cs typeface="Calibri" charset="0"/>
                        </a:rPr>
                        <a:t>Is there a credible programme to reform?</a:t>
                      </a:r>
                    </a:p>
                  </a:txBody>
                  <a:tcPr/>
                </a:tc>
                <a:tc>
                  <a:txBody>
                    <a:bodyPr/>
                    <a:lstStyle/>
                    <a:p>
                      <a:r>
                        <a:rPr lang="en-US" sz="2800" dirty="0" smtClean="0">
                          <a:solidFill>
                            <a:srgbClr val="FF0000"/>
                          </a:solidFill>
                          <a:latin typeface="Calibri" charset="0"/>
                          <a:ea typeface="Calibri" charset="0"/>
                          <a:cs typeface="Calibri" charset="0"/>
                        </a:rPr>
                        <a:t>Helpful</a:t>
                      </a:r>
                      <a:endParaRPr lang="en-US" sz="2800" dirty="0">
                        <a:solidFill>
                          <a:srgbClr val="FF0000"/>
                        </a:solidFill>
                        <a:latin typeface="Calibri" charset="0"/>
                        <a:ea typeface="Calibri" charset="0"/>
                        <a:cs typeface="Calibri" charset="0"/>
                      </a:endParaRPr>
                    </a:p>
                  </a:txBody>
                  <a:tcPr/>
                </a:tc>
              </a:tr>
              <a:tr h="927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Calibri" charset="0"/>
                          <a:ea typeface="Calibri" charset="0"/>
                          <a:cs typeface="Calibri" charset="0"/>
                        </a:rPr>
                        <a:t>What risks are not addressed by existing programmes? </a:t>
                      </a:r>
                    </a:p>
                  </a:txBody>
                  <a:tcPr/>
                </a:tc>
                <a:tc>
                  <a:txBody>
                    <a:bodyPr/>
                    <a:lstStyle/>
                    <a:p>
                      <a:r>
                        <a:rPr lang="en-US" sz="2800" dirty="0" smtClean="0">
                          <a:solidFill>
                            <a:srgbClr val="FF0000"/>
                          </a:solidFill>
                          <a:latin typeface="Calibri" charset="0"/>
                          <a:ea typeface="Calibri" charset="0"/>
                          <a:cs typeface="Calibri" charset="0"/>
                        </a:rPr>
                        <a:t>Helpful</a:t>
                      </a:r>
                    </a:p>
                    <a:p>
                      <a:endParaRPr lang="en-US" sz="2800" dirty="0">
                        <a:solidFill>
                          <a:srgbClr val="FF0000"/>
                        </a:solidFill>
                        <a:latin typeface="Calibri" charset="0"/>
                        <a:ea typeface="Calibri" charset="0"/>
                        <a:cs typeface="Calibri" charset="0"/>
                      </a:endParaRPr>
                    </a:p>
                  </a:txBody>
                  <a:tcPr/>
                </a:tc>
              </a:tr>
            </a:tbl>
          </a:graphicData>
        </a:graphic>
      </p:graphicFrame>
      <p:sp>
        <p:nvSpPr>
          <p:cNvPr id="5" name="Slide Number Placeholder 4"/>
          <p:cNvSpPr>
            <a:spLocks noGrp="1"/>
          </p:cNvSpPr>
          <p:nvPr>
            <p:ph type="sldNum" sz="quarter" idx="12"/>
          </p:nvPr>
        </p:nvSpPr>
        <p:spPr>
          <a:xfrm>
            <a:off x="-1836712" y="6619875"/>
            <a:ext cx="2133600" cy="476250"/>
          </a:xfrm>
        </p:spPr>
        <p:txBody>
          <a:bodyPr/>
          <a:lstStyle/>
          <a:p>
            <a:fld id="{6CC40309-A242-4697-B3C1-F37AD51A5C02}" type="slidenum">
              <a:rPr lang="en-US" smtClean="0"/>
              <a:pPr/>
              <a:t>21</a:t>
            </a:fld>
            <a:endParaRPr lang="en-US" dirty="0"/>
          </a:p>
        </p:txBody>
      </p:sp>
    </p:spTree>
    <p:extLst>
      <p:ext uri="{BB962C8B-B14F-4D97-AF65-F5344CB8AC3E}">
        <p14:creationId xmlns:p14="http://schemas.microsoft.com/office/powerpoint/2010/main" val="2029896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365819" y="1287229"/>
          <a:ext cx="6139542" cy="475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0" name="Freeform 5"/>
          <p:cNvSpPr>
            <a:spLocks/>
          </p:cNvSpPr>
          <p:nvPr/>
        </p:nvSpPr>
        <p:spPr bwMode="auto">
          <a:xfrm>
            <a:off x="4106863" y="1087438"/>
            <a:ext cx="4645025" cy="4094162"/>
          </a:xfrm>
          <a:custGeom>
            <a:avLst/>
            <a:gdLst>
              <a:gd name="T0" fmla="*/ 121157 w 5130801"/>
              <a:gd name="T1" fmla="*/ 5751 h 5643638"/>
              <a:gd name="T2" fmla="*/ 22921 w 5130801"/>
              <a:gd name="T3" fmla="*/ 46941 h 5643638"/>
              <a:gd name="T4" fmla="*/ 258686 w 5130801"/>
              <a:gd name="T5" fmla="*/ 143792 h 5643638"/>
              <a:gd name="T6" fmla="*/ 835000 w 5130801"/>
              <a:gd name="T7" fmla="*/ 182755 h 5643638"/>
              <a:gd name="T8" fmla="*/ 1116608 w 5130801"/>
              <a:gd name="T9" fmla="*/ 243983 h 5643638"/>
              <a:gd name="T10" fmla="*/ 979079 w 5130801"/>
              <a:gd name="T11" fmla="*/ 310776 h 5643638"/>
              <a:gd name="T12" fmla="*/ 1011825 w 5130801"/>
              <a:gd name="T13" fmla="*/ 370890 h 5643638"/>
              <a:gd name="T14" fmla="*/ 1385119 w 5130801"/>
              <a:gd name="T15" fmla="*/ 423212 h 5643638"/>
              <a:gd name="T16" fmla="*/ 2184098 w 5130801"/>
              <a:gd name="T17" fmla="*/ 412080 h 5643638"/>
              <a:gd name="T18" fmla="*/ 2171000 w 5130801"/>
              <a:gd name="T19" fmla="*/ 298530 h 5643638"/>
              <a:gd name="T20" fmla="*/ 2177549 w 5130801"/>
              <a:gd name="T21" fmla="*/ 190548 h 5643638"/>
              <a:gd name="T22" fmla="*/ 2125158 w 5130801"/>
              <a:gd name="T23" fmla="*/ 70319 h 5643638"/>
              <a:gd name="T24" fmla="*/ 1607784 w 5130801"/>
              <a:gd name="T25" fmla="*/ 42488 h 5643638"/>
              <a:gd name="T26" fmla="*/ 1103510 w 5130801"/>
              <a:gd name="T27" fmla="*/ 6865 h 5643638"/>
              <a:gd name="T28" fmla="*/ 442059 w 5130801"/>
              <a:gd name="T29" fmla="*/ 1299 h 5643638"/>
              <a:gd name="T30" fmla="*/ 88412 w 5130801"/>
              <a:gd name="T31" fmla="*/ 7978 h 56436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0801"/>
              <a:gd name="T49" fmla="*/ 0 h 5643638"/>
              <a:gd name="T50" fmla="*/ 5130801 w 5130801"/>
              <a:gd name="T51" fmla="*/ 5643638 h 56436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0801" h="5643638">
                <a:moveTo>
                  <a:pt x="268515" y="74991"/>
                </a:moveTo>
                <a:cubicBezTo>
                  <a:pt x="134257" y="193524"/>
                  <a:pt x="0" y="312058"/>
                  <a:pt x="50800" y="612020"/>
                </a:cubicBezTo>
                <a:cubicBezTo>
                  <a:pt x="101600" y="911982"/>
                  <a:pt x="273353" y="1579639"/>
                  <a:pt x="573315" y="1874763"/>
                </a:cubicBezTo>
                <a:cubicBezTo>
                  <a:pt x="873277" y="2169887"/>
                  <a:pt x="1533677" y="2165049"/>
                  <a:pt x="1850572" y="2382763"/>
                </a:cubicBezTo>
                <a:cubicBezTo>
                  <a:pt x="2167467" y="2600477"/>
                  <a:pt x="2421467" y="2902858"/>
                  <a:pt x="2474686" y="3181048"/>
                </a:cubicBezTo>
                <a:cubicBezTo>
                  <a:pt x="2527905" y="3459238"/>
                  <a:pt x="2208591" y="3776133"/>
                  <a:pt x="2169886" y="4051905"/>
                </a:cubicBezTo>
                <a:cubicBezTo>
                  <a:pt x="2131181" y="4327677"/>
                  <a:pt x="2092476" y="4591353"/>
                  <a:pt x="2242457" y="4835677"/>
                </a:cubicBezTo>
                <a:cubicBezTo>
                  <a:pt x="2392438" y="5080001"/>
                  <a:pt x="2636762" y="5428343"/>
                  <a:pt x="3069772" y="5517848"/>
                </a:cubicBezTo>
                <a:cubicBezTo>
                  <a:pt x="3502782" y="5607353"/>
                  <a:pt x="4550229" y="5643638"/>
                  <a:pt x="4840515" y="5372705"/>
                </a:cubicBezTo>
                <a:cubicBezTo>
                  <a:pt x="5130801" y="5101772"/>
                  <a:pt x="4813905" y="4373638"/>
                  <a:pt x="4811486" y="3892248"/>
                </a:cubicBezTo>
                <a:cubicBezTo>
                  <a:pt x="4809067" y="3410858"/>
                  <a:pt x="4842933" y="2980268"/>
                  <a:pt x="4826000" y="2484363"/>
                </a:cubicBezTo>
                <a:cubicBezTo>
                  <a:pt x="4809067" y="1988458"/>
                  <a:pt x="4920343" y="1238553"/>
                  <a:pt x="4709886" y="916820"/>
                </a:cubicBezTo>
                <a:cubicBezTo>
                  <a:pt x="4499429" y="595087"/>
                  <a:pt x="3940629" y="691849"/>
                  <a:pt x="3563257" y="553963"/>
                </a:cubicBezTo>
                <a:cubicBezTo>
                  <a:pt x="3185886" y="416077"/>
                  <a:pt x="2876247" y="179010"/>
                  <a:pt x="2445657" y="89505"/>
                </a:cubicBezTo>
                <a:cubicBezTo>
                  <a:pt x="2015067" y="0"/>
                  <a:pt x="1354667" y="14515"/>
                  <a:pt x="979715" y="16934"/>
                </a:cubicBezTo>
                <a:cubicBezTo>
                  <a:pt x="604763" y="19353"/>
                  <a:pt x="400353" y="61686"/>
                  <a:pt x="195943" y="104020"/>
                </a:cubicBezTo>
              </a:path>
            </a:pathLst>
          </a:custGeom>
          <a:noFill/>
          <a:ln w="63500" cap="flat" cmpd="sng" algn="ctr">
            <a:solidFill>
              <a:srgbClr val="EC7405"/>
            </a:solidFill>
            <a:prstDash val="solid"/>
            <a:round/>
            <a:headEnd type="none" w="med" len="med"/>
            <a:tailEnd type="none" w="med" len="med"/>
          </a:ln>
        </p:spPr>
        <p:txBody>
          <a:bodyPr/>
          <a:lstStyle/>
          <a:p>
            <a:endParaRPr lang="el-GR"/>
          </a:p>
        </p:txBody>
      </p:sp>
      <p:sp>
        <p:nvSpPr>
          <p:cNvPr id="14" name="Freeform 13"/>
          <p:cNvSpPr/>
          <p:nvPr/>
        </p:nvSpPr>
        <p:spPr bwMode="auto">
          <a:xfrm>
            <a:off x="1403350" y="3752850"/>
            <a:ext cx="3651250" cy="1822450"/>
          </a:xfrm>
          <a:custGeom>
            <a:avLst/>
            <a:gdLst>
              <a:gd name="connsiteX0" fmla="*/ 541867 w 4511524"/>
              <a:gd name="connsiteY0" fmla="*/ 590247 h 2034418"/>
              <a:gd name="connsiteX1" fmla="*/ 1253067 w 4511524"/>
              <a:gd name="connsiteY1" fmla="*/ 358019 h 2034418"/>
              <a:gd name="connsiteX2" fmla="*/ 2036838 w 4511524"/>
              <a:gd name="connsiteY2" fmla="*/ 198362 h 2034418"/>
              <a:gd name="connsiteX3" fmla="*/ 3110895 w 4511524"/>
              <a:gd name="connsiteY3" fmla="*/ 140304 h 2034418"/>
              <a:gd name="connsiteX4" fmla="*/ 4243010 w 4511524"/>
              <a:gd name="connsiteY4" fmla="*/ 125790 h 2034418"/>
              <a:gd name="connsiteX5" fmla="*/ 4489752 w 4511524"/>
              <a:gd name="connsiteY5" fmla="*/ 895047 h 2034418"/>
              <a:gd name="connsiteX6" fmla="*/ 4112381 w 4511524"/>
              <a:gd name="connsiteY6" fmla="*/ 1344990 h 2034418"/>
              <a:gd name="connsiteX7" fmla="*/ 3299581 w 4511524"/>
              <a:gd name="connsiteY7" fmla="*/ 1635276 h 2034418"/>
              <a:gd name="connsiteX8" fmla="*/ 1717524 w 4511524"/>
              <a:gd name="connsiteY8" fmla="*/ 2012647 h 2034418"/>
              <a:gd name="connsiteX9" fmla="*/ 237067 w 4511524"/>
              <a:gd name="connsiteY9" fmla="*/ 1504647 h 2034418"/>
              <a:gd name="connsiteX10" fmla="*/ 295124 w 4511524"/>
              <a:gd name="connsiteY10" fmla="*/ 807962 h 2034418"/>
              <a:gd name="connsiteX11" fmla="*/ 585410 w 4511524"/>
              <a:gd name="connsiteY11" fmla="*/ 546704 h 203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1524" h="2034418">
                <a:moveTo>
                  <a:pt x="541867" y="590247"/>
                </a:moveTo>
                <a:cubicBezTo>
                  <a:pt x="772886" y="506790"/>
                  <a:pt x="1003905" y="423333"/>
                  <a:pt x="1253067" y="358019"/>
                </a:cubicBezTo>
                <a:cubicBezTo>
                  <a:pt x="1502229" y="292705"/>
                  <a:pt x="1727200" y="234648"/>
                  <a:pt x="2036838" y="198362"/>
                </a:cubicBezTo>
                <a:cubicBezTo>
                  <a:pt x="2346476" y="162076"/>
                  <a:pt x="2743200" y="152399"/>
                  <a:pt x="3110895" y="140304"/>
                </a:cubicBezTo>
                <a:cubicBezTo>
                  <a:pt x="3478590" y="128209"/>
                  <a:pt x="4013201" y="0"/>
                  <a:pt x="4243010" y="125790"/>
                </a:cubicBezTo>
                <a:cubicBezTo>
                  <a:pt x="4472819" y="251580"/>
                  <a:pt x="4511524" y="691847"/>
                  <a:pt x="4489752" y="895047"/>
                </a:cubicBezTo>
                <a:cubicBezTo>
                  <a:pt x="4467981" y="1098247"/>
                  <a:pt x="4310743" y="1221619"/>
                  <a:pt x="4112381" y="1344990"/>
                </a:cubicBezTo>
                <a:cubicBezTo>
                  <a:pt x="3914019" y="1468361"/>
                  <a:pt x="3698724" y="1524000"/>
                  <a:pt x="3299581" y="1635276"/>
                </a:cubicBezTo>
                <a:cubicBezTo>
                  <a:pt x="2900438" y="1746552"/>
                  <a:pt x="2227943" y="2034418"/>
                  <a:pt x="1717524" y="2012647"/>
                </a:cubicBezTo>
                <a:cubicBezTo>
                  <a:pt x="1207105" y="1990876"/>
                  <a:pt x="474134" y="1705428"/>
                  <a:pt x="237067" y="1504647"/>
                </a:cubicBezTo>
                <a:cubicBezTo>
                  <a:pt x="0" y="1303866"/>
                  <a:pt x="237067" y="967619"/>
                  <a:pt x="295124" y="807962"/>
                </a:cubicBezTo>
                <a:cubicBezTo>
                  <a:pt x="353181" y="648305"/>
                  <a:pt x="469295" y="597504"/>
                  <a:pt x="585410" y="546704"/>
                </a:cubicBezTo>
              </a:path>
            </a:pathLst>
          </a:custGeom>
          <a:noFill/>
          <a:ln w="63500" cap="flat" cmpd="sng" algn="ctr">
            <a:solidFill>
              <a:schemeClr val="accent6"/>
            </a:solidFill>
            <a:prstDash val="solid"/>
            <a:round/>
            <a:headEnd type="none" w="med" len="med"/>
            <a:tailEnd type="none" w="med" len="med"/>
          </a:ln>
          <a:effectLst/>
          <a:extLst/>
        </p:spPr>
        <p:txBody>
          <a:bodyPr/>
          <a:lstStyle/>
          <a:p>
            <a:pPr>
              <a:defRPr/>
            </a:pPr>
            <a:endParaRPr lang="en-US"/>
          </a:p>
        </p:txBody>
      </p:sp>
      <p:sp>
        <p:nvSpPr>
          <p:cNvPr id="15" name="TextBox 14"/>
          <p:cNvSpPr txBox="1"/>
          <p:nvPr/>
        </p:nvSpPr>
        <p:spPr>
          <a:xfrm>
            <a:off x="1652588" y="4448175"/>
            <a:ext cx="1168400" cy="431800"/>
          </a:xfrm>
          <a:prstGeom prst="rect">
            <a:avLst/>
          </a:prstGeom>
          <a:noFill/>
        </p:spPr>
        <p:txBody>
          <a:bodyPr>
            <a:spAutoFit/>
          </a:bodyPr>
          <a:lstStyle/>
          <a:p>
            <a:pPr>
              <a:defRPr/>
            </a:pPr>
            <a:r>
              <a:rPr lang="en-GB" sz="2200" dirty="0" smtClean="0">
                <a:solidFill>
                  <a:schemeClr val="accent6"/>
                </a:solidFill>
              </a:rPr>
              <a:t>FTA</a:t>
            </a:r>
            <a:endParaRPr lang="en-US" sz="2200" dirty="0">
              <a:solidFill>
                <a:schemeClr val="accent6"/>
              </a:solidFill>
            </a:endParaRPr>
          </a:p>
        </p:txBody>
      </p:sp>
      <p:sp>
        <p:nvSpPr>
          <p:cNvPr id="18" name="Rounded Rectangular Callout 17"/>
          <p:cNvSpPr/>
          <p:nvPr/>
        </p:nvSpPr>
        <p:spPr bwMode="auto">
          <a:xfrm>
            <a:off x="101600" y="2706688"/>
            <a:ext cx="2206625" cy="578882"/>
          </a:xfrm>
          <a:prstGeom prst="wedgeRoundRectCallout">
            <a:avLst>
              <a:gd name="adj1" fmla="val 180406"/>
              <a:gd name="adj2" fmla="val 7097"/>
              <a:gd name="adj3" fmla="val 16667"/>
            </a:avLst>
          </a:prstGeom>
          <a:ln w="31750">
            <a:solidFill>
              <a:srgbClr val="FF0000"/>
            </a:solidFill>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a:spAutoFit/>
          </a:bodyPr>
          <a:lstStyle/>
          <a:p>
            <a:pPr algn="ctr">
              <a:spcBef>
                <a:spcPct val="50000"/>
              </a:spcBef>
              <a:defRPr/>
            </a:pPr>
            <a:r>
              <a:rPr lang="en-GB" sz="2800" dirty="0" smtClean="0">
                <a:solidFill>
                  <a:srgbClr val="FF0000"/>
                </a:solidFill>
                <a:latin typeface="Arial" charset="0"/>
              </a:rPr>
              <a:t>PEFA</a:t>
            </a:r>
            <a:r>
              <a:rPr lang="en-GB" sz="2800" dirty="0" smtClean="0">
                <a:solidFill>
                  <a:srgbClr val="0F5494"/>
                </a:solidFill>
                <a:latin typeface="Arial" charset="0"/>
              </a:rPr>
              <a:t>/FTA</a:t>
            </a:r>
            <a:endParaRPr lang="en-US" sz="2800" dirty="0">
              <a:solidFill>
                <a:srgbClr val="FF0000"/>
              </a:solidFill>
              <a:latin typeface="Arial" charset="0"/>
            </a:endParaRPr>
          </a:p>
        </p:txBody>
      </p:sp>
      <p:sp>
        <p:nvSpPr>
          <p:cNvPr id="14347" name="Freeform 6"/>
          <p:cNvSpPr>
            <a:spLocks/>
          </p:cNvSpPr>
          <p:nvPr/>
        </p:nvSpPr>
        <p:spPr bwMode="auto">
          <a:xfrm>
            <a:off x="4194175" y="4746625"/>
            <a:ext cx="4413250" cy="2111375"/>
          </a:xfrm>
          <a:custGeom>
            <a:avLst/>
            <a:gdLst>
              <a:gd name="T0" fmla="*/ 403148 w 5159829"/>
              <a:gd name="T1" fmla="*/ 11452 h 2254552"/>
              <a:gd name="T2" fmla="*/ 153779 w 5159829"/>
              <a:gd name="T3" fmla="*/ 105929 h 2254552"/>
              <a:gd name="T4" fmla="*/ 20781 w 5159829"/>
              <a:gd name="T5" fmla="*/ 449478 h 2254552"/>
              <a:gd name="T6" fmla="*/ 33249 w 5159829"/>
              <a:gd name="T7" fmla="*/ 939037 h 2254552"/>
              <a:gd name="T8" fmla="*/ 220276 w 5159829"/>
              <a:gd name="T9" fmla="*/ 1213876 h 2254552"/>
              <a:gd name="T10" fmla="*/ 835388 w 5159829"/>
              <a:gd name="T11" fmla="*/ 1196698 h 2254552"/>
              <a:gd name="T12" fmla="*/ 1375689 w 5159829"/>
              <a:gd name="T13" fmla="*/ 1205287 h 2254552"/>
              <a:gd name="T14" fmla="*/ 1408938 w 5159829"/>
              <a:gd name="T15" fmla="*/ 423711 h 2254552"/>
              <a:gd name="T16" fmla="*/ 964229 w 5159829"/>
              <a:gd name="T17" fmla="*/ 397944 h 2254552"/>
              <a:gd name="T18" fmla="*/ 760578 w 5159829"/>
              <a:gd name="T19" fmla="*/ 208994 h 2254552"/>
              <a:gd name="T20" fmla="*/ 565237 w 5159829"/>
              <a:gd name="T21" fmla="*/ 37217 h 2254552"/>
              <a:gd name="T22" fmla="*/ 403148 w 5159829"/>
              <a:gd name="T23" fmla="*/ 11452 h 22545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59829"/>
              <a:gd name="T37" fmla="*/ 0 h 2254552"/>
              <a:gd name="T38" fmla="*/ 5159829 w 5159829"/>
              <a:gd name="T39" fmla="*/ 2254552 h 22545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59829" h="2254552">
                <a:moveTo>
                  <a:pt x="1407886" y="19352"/>
                </a:moveTo>
                <a:cubicBezTo>
                  <a:pt x="1168400" y="38704"/>
                  <a:pt x="759582" y="55639"/>
                  <a:pt x="537029" y="179010"/>
                </a:cubicBezTo>
                <a:cubicBezTo>
                  <a:pt x="314477" y="302382"/>
                  <a:pt x="142724" y="524933"/>
                  <a:pt x="72571" y="759581"/>
                </a:cubicBezTo>
                <a:cubicBezTo>
                  <a:pt x="2418" y="994229"/>
                  <a:pt x="0" y="1371600"/>
                  <a:pt x="116114" y="1586895"/>
                </a:cubicBezTo>
                <a:cubicBezTo>
                  <a:pt x="232228" y="1802190"/>
                  <a:pt x="302381" y="1978781"/>
                  <a:pt x="769257" y="2051352"/>
                </a:cubicBezTo>
                <a:cubicBezTo>
                  <a:pt x="1236133" y="2123923"/>
                  <a:pt x="2917371" y="2022324"/>
                  <a:pt x="2917371" y="2022324"/>
                </a:cubicBezTo>
                <a:cubicBezTo>
                  <a:pt x="3589866" y="2019905"/>
                  <a:pt x="4470400" y="2254552"/>
                  <a:pt x="4804229" y="2036838"/>
                </a:cubicBezTo>
                <a:cubicBezTo>
                  <a:pt x="5138058" y="1819124"/>
                  <a:pt x="5159829" y="943428"/>
                  <a:pt x="4920343" y="716038"/>
                </a:cubicBezTo>
                <a:cubicBezTo>
                  <a:pt x="4680857" y="488648"/>
                  <a:pt x="3744685" y="732971"/>
                  <a:pt x="3367314" y="672495"/>
                </a:cubicBezTo>
                <a:cubicBezTo>
                  <a:pt x="2989943" y="612019"/>
                  <a:pt x="2888343" y="454781"/>
                  <a:pt x="2656114" y="353181"/>
                </a:cubicBezTo>
                <a:cubicBezTo>
                  <a:pt x="2423886" y="251581"/>
                  <a:pt x="2186819" y="116114"/>
                  <a:pt x="1973943" y="62895"/>
                </a:cubicBezTo>
                <a:cubicBezTo>
                  <a:pt x="1761067" y="9676"/>
                  <a:pt x="1647372" y="0"/>
                  <a:pt x="1407886" y="19352"/>
                </a:cubicBezTo>
                <a:close/>
              </a:path>
            </a:pathLst>
          </a:custGeom>
          <a:noFill/>
          <a:ln w="63500" cap="flat" cmpd="sng" algn="ctr">
            <a:solidFill>
              <a:schemeClr val="bg2"/>
            </a:solidFill>
            <a:prstDash val="solid"/>
            <a:round/>
            <a:headEnd type="none" w="med" len="med"/>
            <a:tailEnd type="none" w="med" len="med"/>
          </a:ln>
        </p:spPr>
        <p:txBody>
          <a:bodyPr/>
          <a:lstStyle/>
          <a:p>
            <a:endParaRPr lang="el-GR"/>
          </a:p>
        </p:txBody>
      </p:sp>
      <p:sp>
        <p:nvSpPr>
          <p:cNvPr id="14348" name="TextBox 7"/>
          <p:cNvSpPr txBox="1">
            <a:spLocks noChangeArrowheads="1"/>
          </p:cNvSpPr>
          <p:nvPr/>
        </p:nvSpPr>
        <p:spPr bwMode="auto">
          <a:xfrm>
            <a:off x="6364288" y="5421313"/>
            <a:ext cx="2351116" cy="769441"/>
          </a:xfrm>
          <a:prstGeom prst="rect">
            <a:avLst/>
          </a:prstGeom>
          <a:noFill/>
          <a:ln w="9525">
            <a:noFill/>
            <a:miter lim="800000"/>
            <a:headEnd/>
            <a:tailEnd/>
          </a:ln>
        </p:spPr>
        <p:txBody>
          <a:bodyPr wrap="square">
            <a:spAutoFit/>
          </a:bodyPr>
          <a:lstStyle/>
          <a:p>
            <a:r>
              <a:rPr lang="en-GB" altLang="en-US" sz="2200" dirty="0" smtClean="0"/>
              <a:t>PETS, TADAT</a:t>
            </a:r>
            <a:endParaRPr lang="en-GB" altLang="en-US" sz="2200" dirty="0"/>
          </a:p>
          <a:p>
            <a:r>
              <a:rPr lang="en-GB" altLang="en-US" sz="2200" dirty="0" smtClean="0"/>
              <a:t>MAPS, </a:t>
            </a:r>
            <a:r>
              <a:rPr lang="en-GB" altLang="en-US" sz="2200" dirty="0" err="1" smtClean="0"/>
              <a:t>DeMPA</a:t>
            </a:r>
            <a:r>
              <a:rPr lang="en-GB" altLang="en-US" sz="2200" dirty="0" smtClean="0"/>
              <a:t> </a:t>
            </a:r>
            <a:endParaRPr lang="en-US" altLang="en-US" sz="2200" dirty="0"/>
          </a:p>
        </p:txBody>
      </p:sp>
      <p:sp>
        <p:nvSpPr>
          <p:cNvPr id="9" name="TextBox 8"/>
          <p:cNvSpPr txBox="1"/>
          <p:nvPr/>
        </p:nvSpPr>
        <p:spPr>
          <a:xfrm>
            <a:off x="7547004" y="3429000"/>
            <a:ext cx="1168400" cy="431800"/>
          </a:xfrm>
          <a:prstGeom prst="rect">
            <a:avLst/>
          </a:prstGeom>
          <a:noFill/>
        </p:spPr>
        <p:txBody>
          <a:bodyPr>
            <a:spAutoFit/>
          </a:bodyPr>
          <a:lstStyle/>
          <a:p>
            <a:pPr>
              <a:defRPr/>
            </a:pPr>
            <a:r>
              <a:rPr lang="en-GB" sz="2200" dirty="0" smtClean="0">
                <a:solidFill>
                  <a:schemeClr val="accent6"/>
                </a:solidFill>
              </a:rPr>
              <a:t>PER</a:t>
            </a:r>
            <a:endParaRPr lang="en-US" sz="2200" dirty="0">
              <a:solidFill>
                <a:schemeClr val="accent6"/>
              </a:solidFill>
            </a:endParaRPr>
          </a:p>
        </p:txBody>
      </p:sp>
      <p:sp>
        <p:nvSpPr>
          <p:cNvPr id="10" name="Slide Number Placeholder 2"/>
          <p:cNvSpPr>
            <a:spLocks noGrp="1"/>
          </p:cNvSpPr>
          <p:nvPr>
            <p:ph type="sldNum" sz="quarter" idx="12"/>
          </p:nvPr>
        </p:nvSpPr>
        <p:spPr>
          <a:xfrm>
            <a:off x="-1705612" y="6483350"/>
            <a:ext cx="2133600" cy="476250"/>
          </a:xfrm>
        </p:spPr>
        <p:txBody>
          <a:bodyPr/>
          <a:lstStyle/>
          <a:p>
            <a:pPr>
              <a:defRPr/>
            </a:pPr>
            <a:r>
              <a:rPr lang="en-GB" altLang="en-US" dirty="0" smtClean="0"/>
              <a:t>22</a:t>
            </a:r>
            <a:endParaRPr lang="en-GB" altLang="en-US" dirty="0"/>
          </a:p>
        </p:txBody>
      </p:sp>
    </p:spTree>
    <p:extLst>
      <p:ext uri="{BB962C8B-B14F-4D97-AF65-F5344CB8AC3E}">
        <p14:creationId xmlns:p14="http://schemas.microsoft.com/office/powerpoint/2010/main" val="36727940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p:txBody>
          <a:bodyPr/>
          <a:lstStyle/>
          <a:p>
            <a:pPr algn="ctr"/>
            <a:r>
              <a:rPr lang="fr-FR" dirty="0">
                <a:solidFill>
                  <a:srgbClr val="C00000"/>
                </a:solidFill>
                <a:latin typeface="Verdana" charset="0"/>
              </a:rPr>
              <a:t>The </a:t>
            </a:r>
            <a:r>
              <a:rPr lang="fr-FR" dirty="0" smtClean="0">
                <a:solidFill>
                  <a:srgbClr val="C00000"/>
                </a:solidFill>
                <a:latin typeface="Verdana" charset="0"/>
              </a:rPr>
              <a:t>socio-</a:t>
            </a:r>
            <a:r>
              <a:rPr lang="fr-FR" dirty="0" err="1" smtClean="0">
                <a:solidFill>
                  <a:srgbClr val="C00000"/>
                </a:solidFill>
                <a:latin typeface="Verdana" charset="0"/>
              </a:rPr>
              <a:t>political</a:t>
            </a:r>
            <a:r>
              <a:rPr lang="fr-FR" dirty="0" smtClean="0">
                <a:solidFill>
                  <a:srgbClr val="C00000"/>
                </a:solidFill>
                <a:latin typeface="Verdana" charset="0"/>
              </a:rPr>
              <a:t> </a:t>
            </a:r>
            <a:r>
              <a:rPr lang="fr-FR" dirty="0">
                <a:solidFill>
                  <a:srgbClr val="C00000"/>
                </a:solidFill>
                <a:latin typeface="Verdana" charset="0"/>
              </a:rPr>
              <a:t>background</a:t>
            </a:r>
          </a:p>
        </p:txBody>
      </p:sp>
      <p:sp>
        <p:nvSpPr>
          <p:cNvPr id="35842" name="Espace réservé du contenu 2"/>
          <p:cNvSpPr>
            <a:spLocks noGrp="1"/>
          </p:cNvSpPr>
          <p:nvPr>
            <p:ph idx="1"/>
          </p:nvPr>
        </p:nvSpPr>
        <p:spPr/>
        <p:txBody>
          <a:bodyPr/>
          <a:lstStyle/>
          <a:p>
            <a:pPr marL="0" indent="0">
              <a:buClrTx/>
              <a:buNone/>
            </a:pPr>
            <a:r>
              <a:rPr lang="en-GB" i="0" dirty="0">
                <a:latin typeface="Verdana" charset="0"/>
              </a:rPr>
              <a:t>The importance of external factors (cultural, political, etc.) led to developing studies of the </a:t>
            </a:r>
            <a:r>
              <a:rPr lang="en-GB" i="0" dirty="0" smtClean="0">
                <a:latin typeface="Verdana" charset="0"/>
              </a:rPr>
              <a:t>socio-political </a:t>
            </a:r>
            <a:r>
              <a:rPr lang="en-GB" i="0" dirty="0">
                <a:latin typeface="Verdana" charset="0"/>
              </a:rPr>
              <a:t>background</a:t>
            </a:r>
          </a:p>
          <a:p>
            <a:pPr lvl="1">
              <a:buClrTx/>
            </a:pPr>
            <a:r>
              <a:rPr lang="en-GB" sz="2400" b="0" dirty="0">
                <a:latin typeface="Verdana" charset="0"/>
              </a:rPr>
              <a:t>Drivers of change (DFID)</a:t>
            </a:r>
          </a:p>
          <a:p>
            <a:pPr lvl="1">
              <a:buClrTx/>
            </a:pPr>
            <a:r>
              <a:rPr lang="en-GB" sz="2400" b="0" dirty="0">
                <a:latin typeface="Verdana" charset="0"/>
              </a:rPr>
              <a:t>Public Policy Analysis</a:t>
            </a:r>
          </a:p>
          <a:p>
            <a:pPr lvl="1">
              <a:buClrTx/>
            </a:pPr>
            <a:r>
              <a:rPr lang="en-GB" sz="2400" b="0" dirty="0">
                <a:latin typeface="Verdana" charset="0"/>
              </a:rPr>
              <a:t>Etc.</a:t>
            </a:r>
          </a:p>
          <a:p>
            <a:endParaRPr lang="en-GB" i="0" dirty="0">
              <a:latin typeface="Verdana" charset="0"/>
            </a:endParaRPr>
          </a:p>
        </p:txBody>
      </p:sp>
      <p:sp>
        <p:nvSpPr>
          <p:cNvPr id="4" name="Espace réservé du numéro de diapositive 3"/>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fld id="{BF61512D-9BB5-3C42-A449-97473DE8EF9F}" type="slidenum">
              <a:rPr lang="en-GB" sz="1400">
                <a:solidFill>
                  <a:schemeClr val="tx1"/>
                </a:solidFill>
                <a:latin typeface="Arial" charset="0"/>
              </a:rPr>
              <a:pPr algn="l" eaLnBrk="1" hangingPunct="1"/>
              <a:t>23</a:t>
            </a:fld>
            <a:endParaRPr lang="en-GB" sz="1400">
              <a:solidFill>
                <a:schemeClr val="tx1"/>
              </a:solidFill>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2863" y="1208088"/>
            <a:ext cx="9144001" cy="561975"/>
          </a:xfrm>
        </p:spPr>
        <p:txBody>
          <a:bodyPr/>
          <a:lstStyle/>
          <a:p>
            <a:pPr indent="0" algn="ctr" eaLnBrk="1" hangingPunct="1"/>
            <a:r>
              <a:rPr lang="fr-FR" sz="2800" dirty="0">
                <a:latin typeface="Verdana" charset="0"/>
              </a:rPr>
              <a:t>Module 1.3 </a:t>
            </a:r>
            <a:r>
              <a:rPr lang="fr-FR" sz="2800" dirty="0" err="1">
                <a:latin typeface="Verdana" charset="0"/>
              </a:rPr>
              <a:t>Outline</a:t>
            </a:r>
            <a:endParaRPr lang="fr-FR" sz="2800" dirty="0">
              <a:latin typeface="Verdana" charset="0"/>
            </a:endParaRPr>
          </a:p>
        </p:txBody>
      </p:sp>
      <p:sp>
        <p:nvSpPr>
          <p:cNvPr id="36866" name="Rectangle 3"/>
          <p:cNvSpPr>
            <a:spLocks noGrp="1" noChangeArrowheads="1"/>
          </p:cNvSpPr>
          <p:nvPr>
            <p:ph type="body" idx="1"/>
          </p:nvPr>
        </p:nvSpPr>
        <p:spPr>
          <a:xfrm>
            <a:off x="187325" y="1809750"/>
            <a:ext cx="8416925" cy="4643438"/>
          </a:xfrm>
        </p:spPr>
        <p:txBody>
          <a:bodyPr/>
          <a:lstStyle/>
          <a:p>
            <a:pPr eaLnBrk="1" hangingPunct="1">
              <a:spcBef>
                <a:spcPct val="0"/>
              </a:spcBef>
              <a:buClrTx/>
            </a:pPr>
            <a:endParaRPr lang="en-GB" sz="2000" i="0" dirty="0">
              <a:latin typeface="Verdana" charset="0"/>
            </a:endParaRPr>
          </a:p>
          <a:p>
            <a:pPr eaLnBrk="1" hangingPunct="1">
              <a:spcBef>
                <a:spcPct val="0"/>
              </a:spcBef>
              <a:buClrTx/>
            </a:pPr>
            <a:r>
              <a:rPr lang="en-GB" i="0" dirty="0">
                <a:latin typeface="Verdana" charset="0"/>
              </a:rPr>
              <a:t>Presentation of PFM assessment tools</a:t>
            </a:r>
          </a:p>
          <a:p>
            <a:pPr eaLnBrk="1" hangingPunct="1">
              <a:spcBef>
                <a:spcPct val="0"/>
              </a:spcBef>
              <a:buClrTx/>
              <a:buFont typeface="Wingdings" charset="0"/>
              <a:buNone/>
            </a:pPr>
            <a:endParaRPr lang="en-GB" i="0" dirty="0">
              <a:latin typeface="Verdana" charset="0"/>
            </a:endParaRPr>
          </a:p>
          <a:p>
            <a:pPr eaLnBrk="1" hangingPunct="1">
              <a:spcBef>
                <a:spcPct val="0"/>
              </a:spcBef>
              <a:buClrTx/>
            </a:pPr>
            <a:r>
              <a:rPr lang="en-GB" i="0" dirty="0">
                <a:latin typeface="Verdana" charset="0"/>
              </a:rPr>
              <a:t>The PEFA performance indicators</a:t>
            </a:r>
          </a:p>
          <a:p>
            <a:pPr eaLnBrk="1" hangingPunct="1">
              <a:spcBef>
                <a:spcPct val="0"/>
              </a:spcBef>
              <a:buClrTx/>
            </a:pPr>
            <a:endParaRPr lang="en-GB" i="0" dirty="0">
              <a:latin typeface="Verdana" charset="0"/>
            </a:endParaRPr>
          </a:p>
          <a:p>
            <a:pPr eaLnBrk="1" hangingPunct="1">
              <a:spcBef>
                <a:spcPct val="0"/>
              </a:spcBef>
              <a:buClrTx/>
            </a:pPr>
            <a:r>
              <a:rPr lang="en-GB" i="0" dirty="0">
                <a:latin typeface="Verdana" charset="0"/>
              </a:rPr>
              <a:t>Advantages and shortcomings of </a:t>
            </a:r>
            <a:r>
              <a:rPr lang="en-GB" i="0" dirty="0" smtClean="0">
                <a:latin typeface="Verdana" charset="0"/>
              </a:rPr>
              <a:t>PEFA</a:t>
            </a:r>
            <a:endParaRPr lang="en-GB" i="0" dirty="0">
              <a:latin typeface="Verdana" charset="0"/>
            </a:endParaRPr>
          </a:p>
          <a:p>
            <a:pPr eaLnBrk="1" hangingPunct="1">
              <a:spcBef>
                <a:spcPct val="0"/>
              </a:spcBef>
              <a:buClrTx/>
            </a:pPr>
            <a:endParaRPr lang="en-GB" i="0" dirty="0">
              <a:latin typeface="Verdana" charset="0"/>
            </a:endParaRPr>
          </a:p>
          <a:p>
            <a:pPr eaLnBrk="1" hangingPunct="1">
              <a:spcBef>
                <a:spcPct val="0"/>
              </a:spcBef>
              <a:buClrTx/>
            </a:pPr>
            <a:r>
              <a:rPr lang="en-GB" i="0" dirty="0">
                <a:latin typeface="Verdana" charset="0"/>
              </a:rPr>
              <a:t>Issues linked to corruption</a:t>
            </a:r>
          </a:p>
          <a:p>
            <a:pPr lvl="1" eaLnBrk="1" hangingPunct="1">
              <a:buFont typeface="Wingdings" charset="0"/>
              <a:buNone/>
            </a:pPr>
            <a:r>
              <a:rPr lang="en-GB" sz="2400" b="0" dirty="0">
                <a:latin typeface="Verdana" charset="0"/>
              </a:rPr>
              <a:t> </a:t>
            </a:r>
          </a:p>
        </p:txBody>
      </p:sp>
      <p:sp>
        <p:nvSpPr>
          <p:cNvPr id="36867" name="AutoShape 4"/>
          <p:cNvSpPr>
            <a:spLocks noChangeArrowheads="1"/>
          </p:cNvSpPr>
          <p:nvPr/>
        </p:nvSpPr>
        <p:spPr bwMode="auto">
          <a:xfrm>
            <a:off x="866775" y="1208088"/>
            <a:ext cx="7359650" cy="601662"/>
          </a:xfrm>
          <a:prstGeom prst="rightArrow">
            <a:avLst>
              <a:gd name="adj1" fmla="val 50000"/>
              <a:gd name="adj2" fmla="val 15290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nchor="ctr"/>
          <a:lstStyle/>
          <a:p>
            <a:endParaRPr lang="fr-BE"/>
          </a:p>
        </p:txBody>
      </p:sp>
      <p:sp>
        <p:nvSpPr>
          <p:cNvPr id="36868" name="AutoShape 6"/>
          <p:cNvSpPr>
            <a:spLocks noChangeArrowheads="1"/>
          </p:cNvSpPr>
          <p:nvPr/>
        </p:nvSpPr>
        <p:spPr bwMode="auto">
          <a:xfrm>
            <a:off x="467544" y="2420938"/>
            <a:ext cx="8497069" cy="1270000"/>
          </a:xfrm>
          <a:prstGeom prst="rightArrow">
            <a:avLst>
              <a:gd name="adj1" fmla="val 50000"/>
              <a:gd name="adj2" fmla="val 26053"/>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2039" tIns="41020" rIns="82039" bIns="41020" anchor="ctr"/>
          <a:lstStyle/>
          <a:p>
            <a:endParaRPr lang="fr-BE"/>
          </a:p>
        </p:txBody>
      </p:sp>
      <p:sp>
        <p:nvSpPr>
          <p:cNvPr id="36869" name="Espace réservé du numéro de diapositive 4"/>
          <p:cNvSpPr>
            <a:spLocks noGrp="1"/>
          </p:cNvSpPr>
          <p:nvPr>
            <p:ph type="sldNum" sz="quarter" idx="12"/>
          </p:nvPr>
        </p:nvSpPr>
        <p:spPr>
          <a:xfrm>
            <a:off x="107504" y="6264275"/>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F657AD57-79A5-0444-BD65-4ACEEA255E34}" type="slidenum">
              <a:rPr lang="en-US" sz="1400">
                <a:solidFill>
                  <a:schemeClr val="tx1"/>
                </a:solidFill>
                <a:latin typeface="Arial" charset="0"/>
                <a:cs typeface="Arial" charset="0"/>
              </a:rPr>
              <a:pPr algn="l">
                <a:lnSpc>
                  <a:spcPts val="1400"/>
                </a:lnSpc>
              </a:pPr>
              <a:t>24</a:t>
            </a:fld>
            <a:endParaRPr lang="en-US" sz="14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2"/>
          <p:cNvSpPr>
            <a:spLocks noGrp="1"/>
          </p:cNvSpPr>
          <p:nvPr>
            <p:ph type="title"/>
          </p:nvPr>
        </p:nvSpPr>
        <p:spPr>
          <a:xfrm>
            <a:off x="250825" y="1125538"/>
            <a:ext cx="8893175" cy="922337"/>
          </a:xfrm>
        </p:spPr>
        <p:txBody>
          <a:bodyPr/>
          <a:lstStyle/>
          <a:p>
            <a:pPr marL="0" algn="ctr">
              <a:spcBef>
                <a:spcPts val="500"/>
              </a:spcBef>
              <a:spcAft>
                <a:spcPts val="300"/>
              </a:spcAft>
              <a:defRPr/>
            </a:pPr>
            <a:r>
              <a:rPr lang="en-US" sz="2800" dirty="0" smtClean="0">
                <a:solidFill>
                  <a:srgbClr val="C00000"/>
                </a:solidFill>
                <a:ea typeface="ＭＳ Ｐゴシック" pitchFamily="-84" charset="-128"/>
              </a:rPr>
              <a:t>The PEFA Assessment Tool </a:t>
            </a:r>
          </a:p>
        </p:txBody>
      </p:sp>
      <p:sp>
        <p:nvSpPr>
          <p:cNvPr id="68610" name="Rectangle 3"/>
          <p:cNvSpPr>
            <a:spLocks noGrp="1" noChangeArrowheads="1"/>
          </p:cNvSpPr>
          <p:nvPr>
            <p:ph idx="1"/>
          </p:nvPr>
        </p:nvSpPr>
        <p:spPr>
          <a:xfrm>
            <a:off x="467544" y="1938338"/>
            <a:ext cx="9144000" cy="4306887"/>
          </a:xfrm>
        </p:spPr>
        <p:txBody>
          <a:bodyPr/>
          <a:lstStyle/>
          <a:p>
            <a:pPr marL="0" indent="0">
              <a:spcBef>
                <a:spcPts val="500"/>
              </a:spcBef>
              <a:spcAft>
                <a:spcPts val="300"/>
              </a:spcAft>
              <a:buClrTx/>
              <a:buNone/>
            </a:pPr>
            <a:r>
              <a:rPr lang="en-US" b="1" i="0" dirty="0">
                <a:latin typeface="Verdana" charset="0"/>
              </a:rPr>
              <a:t>Analytical Framework</a:t>
            </a:r>
          </a:p>
          <a:p>
            <a:pPr>
              <a:spcBef>
                <a:spcPts val="500"/>
              </a:spcBef>
              <a:spcAft>
                <a:spcPts val="300"/>
              </a:spcAft>
              <a:buClrTx/>
              <a:buFont typeface="Arial" charset="0"/>
              <a:buChar char="•"/>
            </a:pPr>
            <a:r>
              <a:rPr lang="en-US" b="0" i="0" dirty="0">
                <a:latin typeface="Verdana" charset="0"/>
              </a:rPr>
              <a:t>Fiscal discipline, strategic allocation of resources, efficient service delivery</a:t>
            </a:r>
          </a:p>
          <a:p>
            <a:pPr>
              <a:spcBef>
                <a:spcPts val="500"/>
              </a:spcBef>
              <a:spcAft>
                <a:spcPts val="300"/>
              </a:spcAft>
              <a:buClrTx/>
              <a:buFont typeface="Arial" charset="0"/>
              <a:buChar char="•"/>
            </a:pPr>
            <a:r>
              <a:rPr lang="en-US" b="0" i="0" dirty="0" smtClean="0">
                <a:latin typeface="Verdana" charset="0"/>
              </a:rPr>
              <a:t>7 pillars;</a:t>
            </a:r>
            <a:r>
              <a:rPr lang="en-US" i="0" dirty="0">
                <a:latin typeface="Verdana" charset="0"/>
              </a:rPr>
              <a:t> </a:t>
            </a:r>
            <a:r>
              <a:rPr lang="en-US" b="0" i="0" dirty="0" smtClean="0">
                <a:latin typeface="Verdana" charset="0"/>
              </a:rPr>
              <a:t>31 </a:t>
            </a:r>
            <a:r>
              <a:rPr lang="en-US" b="0" i="0" dirty="0">
                <a:latin typeface="Verdana" charset="0"/>
              </a:rPr>
              <a:t>high level performance indicators</a:t>
            </a:r>
          </a:p>
          <a:p>
            <a:pPr>
              <a:spcBef>
                <a:spcPts val="500"/>
              </a:spcBef>
              <a:spcAft>
                <a:spcPts val="300"/>
              </a:spcAft>
              <a:buClrTx/>
              <a:buFont typeface="Arial" charset="0"/>
              <a:buChar char="•"/>
            </a:pPr>
            <a:r>
              <a:rPr lang="en-US" b="0" i="0" dirty="0">
                <a:latin typeface="Verdana" charset="0"/>
              </a:rPr>
              <a:t>Legal and Regulatory Framework</a:t>
            </a:r>
          </a:p>
          <a:p>
            <a:pPr>
              <a:spcBef>
                <a:spcPts val="500"/>
              </a:spcBef>
              <a:spcAft>
                <a:spcPts val="300"/>
              </a:spcAft>
              <a:buClrTx/>
              <a:buFont typeface="Arial" charset="0"/>
              <a:buChar char="•"/>
            </a:pPr>
            <a:r>
              <a:rPr lang="en-US" b="0" i="0" dirty="0">
                <a:latin typeface="Verdana" charset="0"/>
              </a:rPr>
              <a:t>Institutional </a:t>
            </a:r>
            <a:r>
              <a:rPr lang="en-US" b="0" i="0" dirty="0" smtClean="0">
                <a:latin typeface="Verdana" charset="0"/>
              </a:rPr>
              <a:t>Arrangements</a:t>
            </a:r>
          </a:p>
          <a:p>
            <a:pPr>
              <a:spcBef>
                <a:spcPts val="500"/>
              </a:spcBef>
              <a:spcAft>
                <a:spcPts val="300"/>
              </a:spcAft>
              <a:buFont typeface="Wingdings" charset="0"/>
              <a:buChar char="Ø"/>
            </a:pPr>
            <a:r>
              <a:rPr lang="en-US" b="1" i="0" dirty="0" smtClean="0">
                <a:latin typeface="Verdana" charset="0"/>
              </a:rPr>
              <a:t>Reform </a:t>
            </a:r>
            <a:r>
              <a:rPr lang="en-US" b="1" i="0" dirty="0">
                <a:latin typeface="Verdana" charset="0"/>
              </a:rPr>
              <a:t>Process</a:t>
            </a:r>
          </a:p>
          <a:p>
            <a:pPr>
              <a:spcBef>
                <a:spcPts val="500"/>
              </a:spcBef>
              <a:spcAft>
                <a:spcPts val="300"/>
              </a:spcAft>
              <a:buClrTx/>
              <a:buFont typeface="Arial" charset="0"/>
              <a:buChar char="•"/>
            </a:pPr>
            <a:r>
              <a:rPr lang="en-US" i="0" dirty="0">
                <a:latin typeface="Verdana" charset="0"/>
              </a:rPr>
              <a:t>Progress on Government PFM reforms</a:t>
            </a:r>
          </a:p>
          <a:p>
            <a:pPr>
              <a:spcBef>
                <a:spcPts val="500"/>
              </a:spcBef>
              <a:spcAft>
                <a:spcPts val="300"/>
              </a:spcAft>
              <a:buClrTx/>
              <a:buFont typeface="Arial" charset="0"/>
              <a:buChar char="•"/>
            </a:pPr>
            <a:r>
              <a:rPr lang="en-US" i="0" dirty="0">
                <a:latin typeface="Verdana" charset="0"/>
              </a:rPr>
              <a:t>Institutional arrangements for planning and implementing PFM reform</a:t>
            </a:r>
          </a:p>
          <a:p>
            <a:pPr lvl="2"/>
            <a:endParaRPr lang="en-US" dirty="0">
              <a:latin typeface="Verdana" charset="0"/>
            </a:endParaRPr>
          </a:p>
          <a:p>
            <a:pPr lvl="2"/>
            <a:endParaRPr lang="en-US" dirty="0">
              <a:latin typeface="Verdana" charset="0"/>
            </a:endParaRPr>
          </a:p>
          <a:p>
            <a:pPr lvl="1"/>
            <a:endParaRPr lang="en-US" sz="2400" dirty="0">
              <a:latin typeface="Verdana" charset="0"/>
            </a:endParaRPr>
          </a:p>
          <a:p>
            <a:pPr lvl="1"/>
            <a:endParaRPr lang="en-US" sz="2400" dirty="0">
              <a:latin typeface="Verdana" charset="0"/>
            </a:endParaRPr>
          </a:p>
          <a:p>
            <a:pPr lvl="1"/>
            <a:endParaRPr lang="en-US" sz="2400" dirty="0">
              <a:latin typeface="Verdana" charset="0"/>
            </a:endParaRPr>
          </a:p>
        </p:txBody>
      </p:sp>
      <p:sp>
        <p:nvSpPr>
          <p:cNvPr id="68611" name="Espace réservé du numéro de diapositive 4"/>
          <p:cNvSpPr>
            <a:spLocks noGrp="1"/>
          </p:cNvSpPr>
          <p:nvPr>
            <p:ph type="sldNum" sz="quarter" idx="12"/>
          </p:nvPr>
        </p:nvSpPr>
        <p:spPr>
          <a:xfrm>
            <a:off x="-1699547" y="6394341"/>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7213A02F-4060-D54B-9A35-BB33D4B3ED76}" type="slidenum">
              <a:rPr lang="en-GB" sz="1400">
                <a:solidFill>
                  <a:schemeClr val="tx1"/>
                </a:solidFill>
                <a:latin typeface="Arial" charset="0"/>
              </a:rPr>
              <a:pPr eaLnBrk="1" hangingPunct="1"/>
              <a:t>25</a:t>
            </a:fld>
            <a:endParaRPr lang="en-GB"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0" y="1125538"/>
            <a:ext cx="9144000" cy="1143000"/>
          </a:xfrm>
        </p:spPr>
        <p:txBody>
          <a:bodyPr/>
          <a:lstStyle/>
          <a:p>
            <a:pPr indent="0" algn="ctr" eaLnBrk="1" hangingPunct="1"/>
            <a:r>
              <a:rPr lang="fr-FR" sz="2800" dirty="0" smtClean="0">
                <a:solidFill>
                  <a:srgbClr val="C00000"/>
                </a:solidFill>
                <a:latin typeface="Verdana" charset="0"/>
              </a:rPr>
              <a:t>PEFA</a:t>
            </a:r>
            <a:r>
              <a:rPr lang="fr-FR" sz="2800" dirty="0">
                <a:solidFill>
                  <a:srgbClr val="C00000"/>
                </a:solidFill>
                <a:latin typeface="Verdana" charset="0"/>
              </a:rPr>
              <a:t>: </a:t>
            </a:r>
            <a:r>
              <a:rPr lang="en-GB" sz="2800" dirty="0" smtClean="0">
                <a:solidFill>
                  <a:srgbClr val="C00000"/>
                </a:solidFill>
                <a:latin typeface="Verdana" charset="0"/>
              </a:rPr>
              <a:t>seven performance pillars</a:t>
            </a:r>
            <a:endParaRPr lang="en-GB" sz="2800" dirty="0">
              <a:solidFill>
                <a:srgbClr val="C00000"/>
              </a:solidFill>
              <a:latin typeface="Verdana" charset="0"/>
            </a:endParaRPr>
          </a:p>
        </p:txBody>
      </p:sp>
      <p:sp>
        <p:nvSpPr>
          <p:cNvPr id="38914" name="Rectangle 3"/>
          <p:cNvSpPr>
            <a:spLocks noGrp="1" noChangeArrowheads="1"/>
          </p:cNvSpPr>
          <p:nvPr>
            <p:ph type="body" idx="1"/>
          </p:nvPr>
        </p:nvSpPr>
        <p:spPr>
          <a:xfrm>
            <a:off x="0" y="2116138"/>
            <a:ext cx="9396536" cy="4741862"/>
          </a:xfrm>
        </p:spPr>
        <p:txBody>
          <a:bodyPr/>
          <a:lstStyle/>
          <a:p>
            <a:pPr marL="57150" indent="0" eaLnBrk="1" hangingPunct="1">
              <a:spcBef>
                <a:spcPts val="1200"/>
              </a:spcBef>
              <a:spcAft>
                <a:spcPts val="1200"/>
              </a:spcAft>
              <a:buClrTx/>
              <a:buNone/>
            </a:pPr>
            <a:r>
              <a:rPr lang="en-GB" sz="2350" i="0" dirty="0" smtClean="0">
                <a:latin typeface="Verdana" charset="0"/>
              </a:rPr>
              <a:t>PEFA </a:t>
            </a:r>
            <a:r>
              <a:rPr lang="en-GB" sz="2350" i="0" dirty="0">
                <a:latin typeface="Verdana" charset="0"/>
              </a:rPr>
              <a:t>indicators are </a:t>
            </a:r>
            <a:r>
              <a:rPr lang="en-GB" sz="2350" i="0" dirty="0" smtClean="0">
                <a:latin typeface="Verdana" charset="0"/>
              </a:rPr>
              <a:t>grouped around 7 PFM pillars</a:t>
            </a:r>
            <a:endParaRPr lang="en-GB" sz="2350" dirty="0">
              <a:latin typeface="Verdana" charset="0"/>
            </a:endParaRPr>
          </a:p>
          <a:p>
            <a:pPr marL="0" indent="0">
              <a:lnSpc>
                <a:spcPts val="3600"/>
              </a:lnSpc>
              <a:spcBef>
                <a:spcPts val="0"/>
              </a:spcBef>
              <a:buClr>
                <a:srgbClr val="002060"/>
              </a:buClr>
              <a:buSzPct val="100000"/>
              <a:buNone/>
            </a:pPr>
            <a:r>
              <a:rPr lang="en-US" sz="2350" i="0" dirty="0">
                <a:latin typeface="+mj-lt"/>
                <a:ea typeface="Calibri" charset="0"/>
                <a:cs typeface="Calibri" charset="0"/>
              </a:rPr>
              <a:t> </a:t>
            </a:r>
            <a:r>
              <a:rPr lang="en-US" sz="2350" i="0" dirty="0" smtClean="0">
                <a:latin typeface="+mj-lt"/>
                <a:ea typeface="Calibri" charset="0"/>
                <a:cs typeface="Calibri" charset="0"/>
              </a:rPr>
              <a:t>I	Budget </a:t>
            </a:r>
            <a:r>
              <a:rPr lang="en-US" sz="2350" i="0" dirty="0">
                <a:latin typeface="+mj-lt"/>
                <a:ea typeface="Calibri" charset="0"/>
                <a:cs typeface="Calibri" charset="0"/>
              </a:rPr>
              <a:t>reliability (</a:t>
            </a:r>
            <a:r>
              <a:rPr lang="en-US" sz="2350" i="0" dirty="0">
                <a:solidFill>
                  <a:srgbClr val="FF0000"/>
                </a:solidFill>
                <a:latin typeface="+mj-lt"/>
                <a:ea typeface="Calibri" charset="0"/>
                <a:cs typeface="Calibri" charset="0"/>
              </a:rPr>
              <a:t>1 – 3</a:t>
            </a:r>
            <a:r>
              <a:rPr lang="en-US" sz="2350" i="0" dirty="0">
                <a:latin typeface="+mj-lt"/>
                <a:ea typeface="Calibri" charset="0"/>
                <a:cs typeface="Calibri" charset="0"/>
              </a:rPr>
              <a:t>)</a:t>
            </a:r>
          </a:p>
          <a:p>
            <a:pPr marL="0" indent="0">
              <a:lnSpc>
                <a:spcPts val="3600"/>
              </a:lnSpc>
              <a:spcBef>
                <a:spcPts val="0"/>
              </a:spcBef>
              <a:buClr>
                <a:srgbClr val="002060"/>
              </a:buClr>
              <a:buSzPct val="100000"/>
              <a:buNone/>
            </a:pPr>
            <a:r>
              <a:rPr lang="en-US" sz="2350" i="0" dirty="0">
                <a:latin typeface="+mj-lt"/>
                <a:ea typeface="Calibri" charset="0"/>
                <a:cs typeface="Calibri" charset="0"/>
              </a:rPr>
              <a:t> II	Transparency of Public Finances (</a:t>
            </a:r>
            <a:r>
              <a:rPr lang="en-US" sz="2350" i="0" dirty="0">
                <a:solidFill>
                  <a:srgbClr val="FF0000"/>
                </a:solidFill>
                <a:latin typeface="+mj-lt"/>
                <a:ea typeface="Calibri" charset="0"/>
                <a:cs typeface="Calibri" charset="0"/>
              </a:rPr>
              <a:t>4 – 9</a:t>
            </a:r>
            <a:r>
              <a:rPr lang="en-US" sz="2350" i="0" dirty="0">
                <a:latin typeface="+mj-lt"/>
                <a:ea typeface="Calibri" charset="0"/>
                <a:cs typeface="Calibri" charset="0"/>
              </a:rPr>
              <a:t>)</a:t>
            </a:r>
          </a:p>
          <a:p>
            <a:pPr marL="0" indent="0">
              <a:lnSpc>
                <a:spcPts val="3600"/>
              </a:lnSpc>
              <a:spcBef>
                <a:spcPts val="0"/>
              </a:spcBef>
              <a:buClr>
                <a:srgbClr val="002060"/>
              </a:buClr>
              <a:buSzPct val="100000"/>
              <a:buNone/>
            </a:pPr>
            <a:r>
              <a:rPr lang="en-US" sz="2350" i="0" dirty="0">
                <a:latin typeface="+mj-lt"/>
                <a:ea typeface="Calibri" charset="0"/>
                <a:cs typeface="Calibri" charset="0"/>
              </a:rPr>
              <a:t> III	Management of Assets &amp; Liabilities (</a:t>
            </a:r>
            <a:r>
              <a:rPr lang="en-US" sz="2350" i="0" dirty="0">
                <a:solidFill>
                  <a:srgbClr val="FF0000"/>
                </a:solidFill>
                <a:latin typeface="+mj-lt"/>
                <a:ea typeface="Calibri" charset="0"/>
                <a:cs typeface="Calibri" charset="0"/>
              </a:rPr>
              <a:t>10 – 13</a:t>
            </a:r>
            <a:r>
              <a:rPr lang="en-US" sz="2350" i="0" dirty="0">
                <a:latin typeface="+mj-lt"/>
                <a:ea typeface="Calibri" charset="0"/>
                <a:cs typeface="Calibri" charset="0"/>
              </a:rPr>
              <a:t>)	</a:t>
            </a:r>
          </a:p>
          <a:p>
            <a:pPr marL="540000" lvl="2" indent="-457200">
              <a:lnSpc>
                <a:spcPts val="3600"/>
              </a:lnSpc>
              <a:spcBef>
                <a:spcPts val="0"/>
              </a:spcBef>
              <a:buClr>
                <a:srgbClr val="002060"/>
              </a:buClr>
              <a:buSzPct val="100000"/>
              <a:buNone/>
            </a:pPr>
            <a:r>
              <a:rPr lang="en-US" sz="2350" dirty="0">
                <a:latin typeface="+mj-lt"/>
                <a:ea typeface="Calibri" charset="0"/>
                <a:cs typeface="Calibri" charset="0"/>
              </a:rPr>
              <a:t>IV		Policy-based fiscal strategy &amp; budgeting (</a:t>
            </a:r>
            <a:r>
              <a:rPr lang="en-US" sz="2350" dirty="0">
                <a:solidFill>
                  <a:srgbClr val="FF0000"/>
                </a:solidFill>
                <a:latin typeface="+mj-lt"/>
                <a:ea typeface="Calibri" charset="0"/>
                <a:cs typeface="Calibri" charset="0"/>
              </a:rPr>
              <a:t>14 – 18</a:t>
            </a:r>
            <a:r>
              <a:rPr lang="en-US" sz="2350" dirty="0">
                <a:latin typeface="+mj-lt"/>
                <a:ea typeface="Calibri" charset="0"/>
                <a:cs typeface="Calibri" charset="0"/>
              </a:rPr>
              <a:t>)</a:t>
            </a:r>
          </a:p>
          <a:p>
            <a:pPr marL="540000" lvl="2" indent="-457200">
              <a:lnSpc>
                <a:spcPts val="3600"/>
              </a:lnSpc>
              <a:spcBef>
                <a:spcPts val="0"/>
              </a:spcBef>
              <a:buClr>
                <a:srgbClr val="002060"/>
              </a:buClr>
              <a:buSzPct val="100000"/>
              <a:buNone/>
            </a:pPr>
            <a:r>
              <a:rPr lang="en-US" sz="2350" dirty="0">
                <a:latin typeface="+mj-lt"/>
                <a:ea typeface="Calibri" charset="0"/>
                <a:cs typeface="Calibri" charset="0"/>
              </a:rPr>
              <a:t>V		Predictability &amp; Control in </a:t>
            </a:r>
            <a:r>
              <a:rPr lang="en-US" sz="2350" dirty="0" smtClean="0">
                <a:latin typeface="+mj-lt"/>
                <a:ea typeface="Calibri" charset="0"/>
                <a:cs typeface="Calibri" charset="0"/>
              </a:rPr>
              <a:t>Budget </a:t>
            </a:r>
            <a:r>
              <a:rPr lang="en-US" sz="2350" dirty="0">
                <a:latin typeface="+mj-lt"/>
                <a:ea typeface="Calibri" charset="0"/>
                <a:cs typeface="Calibri" charset="0"/>
              </a:rPr>
              <a:t>Execution (</a:t>
            </a:r>
            <a:r>
              <a:rPr lang="en-US" sz="2350" dirty="0">
                <a:solidFill>
                  <a:srgbClr val="FF0000"/>
                </a:solidFill>
                <a:latin typeface="+mj-lt"/>
                <a:ea typeface="Calibri" charset="0"/>
                <a:cs typeface="Calibri" charset="0"/>
              </a:rPr>
              <a:t>19 – 26</a:t>
            </a:r>
            <a:r>
              <a:rPr lang="en-US" sz="2350" dirty="0">
                <a:latin typeface="+mj-lt"/>
                <a:ea typeface="Calibri" charset="0"/>
                <a:cs typeface="Calibri" charset="0"/>
              </a:rPr>
              <a:t>)</a:t>
            </a:r>
          </a:p>
          <a:p>
            <a:pPr marL="540000" lvl="2" indent="-457200">
              <a:lnSpc>
                <a:spcPts val="3600"/>
              </a:lnSpc>
              <a:spcBef>
                <a:spcPts val="600"/>
              </a:spcBef>
              <a:buClr>
                <a:srgbClr val="002060"/>
              </a:buClr>
              <a:buSzPct val="100000"/>
              <a:buNone/>
            </a:pPr>
            <a:r>
              <a:rPr lang="en-US" sz="2350" dirty="0">
                <a:latin typeface="+mj-lt"/>
                <a:ea typeface="Calibri" charset="0"/>
                <a:cs typeface="Calibri" charset="0"/>
              </a:rPr>
              <a:t>VI		Accounting &amp; Reporting (</a:t>
            </a:r>
            <a:r>
              <a:rPr lang="en-US" sz="2350" dirty="0">
                <a:solidFill>
                  <a:srgbClr val="FF0000"/>
                </a:solidFill>
                <a:latin typeface="+mj-lt"/>
                <a:ea typeface="Calibri" charset="0"/>
                <a:cs typeface="Calibri" charset="0"/>
              </a:rPr>
              <a:t>27 – 29</a:t>
            </a:r>
            <a:r>
              <a:rPr lang="en-US" sz="2350" dirty="0">
                <a:latin typeface="+mj-lt"/>
                <a:ea typeface="Calibri" charset="0"/>
                <a:cs typeface="Calibri" charset="0"/>
              </a:rPr>
              <a:t>)</a:t>
            </a:r>
          </a:p>
          <a:p>
            <a:pPr marL="540000" lvl="2" indent="-457200">
              <a:lnSpc>
                <a:spcPts val="3600"/>
              </a:lnSpc>
              <a:spcBef>
                <a:spcPts val="600"/>
              </a:spcBef>
              <a:buClr>
                <a:srgbClr val="002060"/>
              </a:buClr>
              <a:buSzPct val="100000"/>
              <a:buNone/>
            </a:pPr>
            <a:r>
              <a:rPr lang="en-US" sz="2350" dirty="0">
                <a:latin typeface="+mj-lt"/>
                <a:ea typeface="Calibri" charset="0"/>
                <a:cs typeface="Calibri" charset="0"/>
              </a:rPr>
              <a:t>VII		</a:t>
            </a:r>
            <a:r>
              <a:rPr lang="en-US" sz="2350" dirty="0" smtClean="0">
                <a:latin typeface="+mj-lt"/>
                <a:ea typeface="Calibri" charset="0"/>
                <a:cs typeface="Calibri" charset="0"/>
              </a:rPr>
              <a:t>External </a:t>
            </a:r>
            <a:r>
              <a:rPr lang="en-US" sz="2350" dirty="0">
                <a:latin typeface="+mj-lt"/>
                <a:ea typeface="Calibri" charset="0"/>
                <a:cs typeface="Calibri" charset="0"/>
              </a:rPr>
              <a:t>Scrutiny &amp; Audit (</a:t>
            </a:r>
            <a:r>
              <a:rPr lang="en-US" sz="2350" dirty="0">
                <a:solidFill>
                  <a:srgbClr val="FF0000"/>
                </a:solidFill>
                <a:latin typeface="+mj-lt"/>
                <a:ea typeface="Calibri" charset="0"/>
                <a:cs typeface="Calibri" charset="0"/>
              </a:rPr>
              <a:t>30 – 31</a:t>
            </a:r>
            <a:r>
              <a:rPr lang="en-US" sz="2350" dirty="0">
                <a:latin typeface="+mj-lt"/>
                <a:ea typeface="Calibri" charset="0"/>
                <a:cs typeface="Calibri" charset="0"/>
              </a:rPr>
              <a:t>)</a:t>
            </a:r>
            <a:endParaRPr lang="en-GB" sz="2350" i="0" dirty="0">
              <a:latin typeface="+mj-lt"/>
            </a:endParaRPr>
          </a:p>
        </p:txBody>
      </p:sp>
      <p:sp>
        <p:nvSpPr>
          <p:cNvPr id="38915" name="Espace réservé du numéro de diapositive 4"/>
          <p:cNvSpPr>
            <a:spLocks noGrp="1"/>
          </p:cNvSpPr>
          <p:nvPr>
            <p:ph type="sldNum" sz="quarter" idx="12"/>
          </p:nvPr>
        </p:nvSpPr>
        <p:spPr>
          <a:xfrm>
            <a:off x="107504" y="6237312"/>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93189825-0554-9F4F-AC7E-E2E8E5A8AED0}" type="slidenum">
              <a:rPr lang="en-US" sz="1400">
                <a:solidFill>
                  <a:schemeClr val="tx1"/>
                </a:solidFill>
                <a:latin typeface="Arial" charset="0"/>
              </a:rPr>
              <a:pPr algn="l">
                <a:lnSpc>
                  <a:spcPts val="1400"/>
                </a:lnSpc>
              </a:pPr>
              <a:t>26</a:t>
            </a:fld>
            <a:endParaRPr lang="en-US" sz="14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77568"/>
            <a:ext cx="9144000" cy="453427"/>
          </a:xfrm>
        </p:spPr>
        <p:txBody>
          <a:bodyPr/>
          <a:lstStyle/>
          <a:p>
            <a:pPr algn="ctr"/>
            <a:r>
              <a:rPr lang="en-US" sz="2800" dirty="0" smtClean="0">
                <a:solidFill>
                  <a:srgbClr val="C00000"/>
                </a:solidFill>
              </a:rPr>
              <a:t>Overview</a:t>
            </a:r>
            <a:endParaRPr lang="en-US" sz="2800" dirty="0">
              <a:solidFill>
                <a:srgbClr val="C00000"/>
              </a:solidFill>
            </a:endParaRPr>
          </a:p>
        </p:txBody>
      </p:sp>
      <p:grpSp>
        <p:nvGrpSpPr>
          <p:cNvPr id="3" name="Group 2"/>
          <p:cNvGrpSpPr/>
          <p:nvPr/>
        </p:nvGrpSpPr>
        <p:grpSpPr>
          <a:xfrm>
            <a:off x="899592" y="1762230"/>
            <a:ext cx="7416824" cy="4763114"/>
            <a:chOff x="1043608" y="2011002"/>
            <a:chExt cx="6774506" cy="4586349"/>
          </a:xfrm>
        </p:grpSpPr>
        <p:sp>
          <p:nvSpPr>
            <p:cNvPr id="40" name="AutoShape 7"/>
            <p:cNvSpPr>
              <a:spLocks noChangeArrowheads="1"/>
            </p:cNvSpPr>
            <p:nvPr/>
          </p:nvSpPr>
          <p:spPr bwMode="auto">
            <a:xfrm>
              <a:off x="2214228" y="2922312"/>
              <a:ext cx="3221868" cy="2609359"/>
            </a:xfrm>
            <a:custGeom>
              <a:avLst/>
              <a:gdLst>
                <a:gd name="T0" fmla="*/ 2895600 w 21600"/>
                <a:gd name="T1" fmla="*/ 914400 h 21600"/>
                <a:gd name="T2" fmla="*/ 1447800 w 21600"/>
                <a:gd name="T3" fmla="*/ 1828800 h 21600"/>
                <a:gd name="T4" fmla="*/ 0 w 21600"/>
                <a:gd name="T5" fmla="*/ 914400 h 21600"/>
                <a:gd name="T6" fmla="*/ 1447800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CEA839"/>
            </a:solidFill>
            <a:ln w="9525">
              <a:solidFill>
                <a:srgbClr val="000000"/>
              </a:solidFill>
              <a:miter lim="800000"/>
              <a:headEnd/>
              <a:tailEnd/>
            </a:ln>
          </p:spPr>
          <p:txBody>
            <a:bodyPr wrap="none" anchor="ctr"/>
            <a:lstStyle/>
            <a:p>
              <a:pPr algn="ctr"/>
              <a:endParaRPr lang="en-US" sz="1050" b="1" dirty="0">
                <a:solidFill>
                  <a:srgbClr val="000000"/>
                </a:solidFill>
                <a:latin typeface="Universe"/>
              </a:endParaRPr>
            </a:p>
            <a:p>
              <a:pPr algn="ctr"/>
              <a:endParaRPr lang="en-US" b="1" dirty="0">
                <a:solidFill>
                  <a:srgbClr val="000000"/>
                </a:solidFill>
                <a:latin typeface="Calibri" charset="0"/>
                <a:ea typeface="Calibri" charset="0"/>
                <a:cs typeface="Calibri" charset="0"/>
              </a:endParaRPr>
            </a:p>
            <a:p>
              <a:pPr algn="ctr"/>
              <a:r>
                <a:rPr lang="en-US" sz="1400" dirty="0" smtClean="0">
                  <a:solidFill>
                    <a:srgbClr val="000000"/>
                  </a:solidFill>
                  <a:latin typeface="Calibri" charset="0"/>
                  <a:ea typeface="Calibri" charset="0"/>
                  <a:cs typeface="Calibri" charset="0"/>
                </a:rPr>
                <a:t>II. Transparency of </a:t>
              </a:r>
            </a:p>
            <a:p>
              <a:pPr algn="ctr"/>
              <a:r>
                <a:rPr lang="en-US" sz="1400" dirty="0" smtClean="0">
                  <a:solidFill>
                    <a:srgbClr val="000000"/>
                  </a:solidFill>
                  <a:latin typeface="Calibri" charset="0"/>
                  <a:ea typeface="Calibri" charset="0"/>
                  <a:cs typeface="Calibri" charset="0"/>
                </a:rPr>
                <a:t>public finances </a:t>
              </a:r>
              <a:endParaRPr lang="en-US" sz="1400" dirty="0">
                <a:solidFill>
                  <a:srgbClr val="000000"/>
                </a:solidFill>
                <a:latin typeface="Calibri" charset="0"/>
                <a:ea typeface="Calibri" charset="0"/>
                <a:cs typeface="Calibri" charset="0"/>
              </a:endParaRPr>
            </a:p>
            <a:p>
              <a:pPr algn="ctr"/>
              <a:r>
                <a:rPr lang="en-US" sz="1400" dirty="0">
                  <a:solidFill>
                    <a:srgbClr val="000000"/>
                  </a:solidFill>
                  <a:latin typeface="Calibri" charset="0"/>
                  <a:ea typeface="Calibri" charset="0"/>
                  <a:cs typeface="Calibri" charset="0"/>
                </a:rPr>
                <a:t>(PI:4-9</a:t>
              </a:r>
              <a:r>
                <a:rPr lang="en-US" sz="1400" dirty="0" smtClean="0">
                  <a:solidFill>
                    <a:srgbClr val="000000"/>
                  </a:solidFill>
                  <a:latin typeface="Calibri" charset="0"/>
                  <a:ea typeface="Calibri" charset="0"/>
                  <a:cs typeface="Calibri" charset="0"/>
                </a:rPr>
                <a:t>)</a:t>
              </a:r>
              <a:endParaRPr lang="en-US" sz="1400" dirty="0">
                <a:solidFill>
                  <a:srgbClr val="000000"/>
                </a:solidFill>
                <a:latin typeface="Calibri" charset="0"/>
                <a:ea typeface="Calibri" charset="0"/>
                <a:cs typeface="Calibri" charset="0"/>
              </a:endParaRPr>
            </a:p>
            <a:p>
              <a:pPr algn="ctr"/>
              <a:r>
                <a:rPr lang="en-US" sz="1400" dirty="0" smtClean="0">
                  <a:solidFill>
                    <a:srgbClr val="000000"/>
                  </a:solidFill>
                  <a:latin typeface="Calibri" charset="0"/>
                  <a:ea typeface="Calibri" charset="0"/>
                  <a:cs typeface="Calibri" charset="0"/>
                </a:rPr>
                <a:t>III. Management of</a:t>
              </a:r>
            </a:p>
            <a:p>
              <a:pPr algn="ctr"/>
              <a:r>
                <a:rPr lang="en-US" sz="1400" dirty="0" smtClean="0">
                  <a:solidFill>
                    <a:srgbClr val="000000"/>
                  </a:solidFill>
                  <a:latin typeface="Calibri" charset="0"/>
                  <a:ea typeface="Calibri" charset="0"/>
                  <a:cs typeface="Calibri" charset="0"/>
                </a:rPr>
                <a:t>Assets &amp; Liabilities</a:t>
              </a:r>
              <a:endParaRPr lang="en-US" sz="1400" dirty="0">
                <a:solidFill>
                  <a:srgbClr val="000000"/>
                </a:solidFill>
                <a:latin typeface="Calibri" charset="0"/>
                <a:ea typeface="Calibri" charset="0"/>
                <a:cs typeface="Calibri" charset="0"/>
              </a:endParaRPr>
            </a:p>
            <a:p>
              <a:pPr algn="ctr"/>
              <a:r>
                <a:rPr lang="en-US" sz="1400" dirty="0">
                  <a:solidFill>
                    <a:srgbClr val="000000"/>
                  </a:solidFill>
                  <a:latin typeface="Calibri" charset="0"/>
                  <a:ea typeface="Calibri" charset="0"/>
                  <a:cs typeface="Calibri" charset="0"/>
                </a:rPr>
                <a:t>(PI:10-13</a:t>
              </a:r>
              <a:r>
                <a:rPr lang="en-US" sz="1400" dirty="0" smtClean="0">
                  <a:solidFill>
                    <a:srgbClr val="000000"/>
                  </a:solidFill>
                  <a:latin typeface="Calibri" charset="0"/>
                  <a:ea typeface="Calibri" charset="0"/>
                  <a:cs typeface="Calibri" charset="0"/>
                </a:rPr>
                <a:t>)</a:t>
              </a:r>
              <a:endParaRPr lang="en-US" sz="1400" dirty="0">
                <a:solidFill>
                  <a:srgbClr val="000000"/>
                </a:solidFill>
                <a:latin typeface="Calibri" charset="0"/>
                <a:ea typeface="Calibri" charset="0"/>
                <a:cs typeface="Calibri" charset="0"/>
              </a:endParaRPr>
            </a:p>
            <a:p>
              <a:pPr algn="ctr"/>
              <a:endParaRPr lang="en-US" sz="825" b="1" dirty="0">
                <a:solidFill>
                  <a:srgbClr val="000000"/>
                </a:solidFill>
                <a:latin typeface="Universe"/>
              </a:endParaRPr>
            </a:p>
            <a:p>
              <a:pPr algn="ctr"/>
              <a:endParaRPr lang="en-US" sz="825" b="1" dirty="0">
                <a:solidFill>
                  <a:srgbClr val="000000"/>
                </a:solidFill>
                <a:latin typeface="Universe"/>
              </a:endParaRPr>
            </a:p>
          </p:txBody>
        </p:sp>
        <p:sp>
          <p:nvSpPr>
            <p:cNvPr id="42" name="AutoShape 9"/>
            <p:cNvSpPr>
              <a:spLocks noChangeArrowheads="1"/>
            </p:cNvSpPr>
            <p:nvPr/>
          </p:nvSpPr>
          <p:spPr bwMode="auto">
            <a:xfrm>
              <a:off x="6496818" y="4024688"/>
              <a:ext cx="457200" cy="484432"/>
            </a:xfrm>
            <a:prstGeom prst="notchedRightArrow">
              <a:avLst>
                <a:gd name="adj1" fmla="val 50000"/>
                <a:gd name="adj2" fmla="val 37500"/>
              </a:avLst>
            </a:prstGeom>
            <a:solidFill>
              <a:srgbClr val="E13124"/>
            </a:solidFill>
            <a:ln w="9525">
              <a:solidFill>
                <a:srgbClr val="000000"/>
              </a:solidFill>
              <a:miter lim="800000"/>
              <a:headEnd/>
              <a:tailEnd/>
            </a:ln>
          </p:spPr>
          <p:txBody>
            <a:bodyPr wrap="none" anchor="ctr"/>
            <a:lstStyle/>
            <a:p>
              <a:endParaRPr lang="en-US" sz="750">
                <a:solidFill>
                  <a:schemeClr val="bg1"/>
                </a:solidFill>
              </a:endParaRPr>
            </a:p>
          </p:txBody>
        </p:sp>
        <p:sp>
          <p:nvSpPr>
            <p:cNvPr id="45" name="AutoShape 15"/>
            <p:cNvSpPr>
              <a:spLocks noChangeArrowheads="1"/>
            </p:cNvSpPr>
            <p:nvPr/>
          </p:nvSpPr>
          <p:spPr bwMode="auto">
            <a:xfrm>
              <a:off x="2847296" y="2011002"/>
              <a:ext cx="1875835" cy="848930"/>
            </a:xfrm>
            <a:prstGeom prst="flowChartAlternateProcess">
              <a:avLst/>
            </a:prstGeom>
            <a:solidFill>
              <a:schemeClr val="tx1">
                <a:lumMod val="60000"/>
                <a:lumOff val="40000"/>
              </a:schemeClr>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400" dirty="0" smtClean="0">
                  <a:solidFill>
                    <a:schemeClr val="bg1"/>
                  </a:solidFill>
                  <a:latin typeface="Calibri" charset="0"/>
                  <a:ea typeface="Calibri" charset="0"/>
                  <a:cs typeface="Calibri" charset="0"/>
                </a:rPr>
                <a:t>IV. Policy-based fiscal </a:t>
              </a:r>
            </a:p>
            <a:p>
              <a:pPr algn="ctr"/>
              <a:r>
                <a:rPr lang="en-US" sz="1400" dirty="0" smtClean="0">
                  <a:solidFill>
                    <a:schemeClr val="bg1"/>
                  </a:solidFill>
                  <a:latin typeface="Calibri" charset="0"/>
                  <a:ea typeface="Calibri" charset="0"/>
                  <a:cs typeface="Calibri" charset="0"/>
                </a:rPr>
                <a:t>strategy &amp; budgeting</a:t>
              </a:r>
              <a:endParaRPr lang="en-US" sz="1400" dirty="0">
                <a:solidFill>
                  <a:schemeClr val="bg1"/>
                </a:solidFill>
                <a:latin typeface="Calibri" charset="0"/>
                <a:ea typeface="Calibri" charset="0"/>
                <a:cs typeface="Calibri" charset="0"/>
              </a:endParaRPr>
            </a:p>
            <a:p>
              <a:pPr algn="ctr"/>
              <a:r>
                <a:rPr lang="en-US" sz="1400" dirty="0">
                  <a:solidFill>
                    <a:schemeClr val="bg1"/>
                  </a:solidFill>
                  <a:latin typeface="Calibri" charset="0"/>
                  <a:ea typeface="Calibri" charset="0"/>
                  <a:cs typeface="Calibri" charset="0"/>
                </a:rPr>
                <a:t> (PI:14-18)</a:t>
              </a:r>
            </a:p>
          </p:txBody>
        </p:sp>
        <p:sp>
          <p:nvSpPr>
            <p:cNvPr id="46" name="AutoShape 16"/>
            <p:cNvSpPr>
              <a:spLocks noChangeArrowheads="1"/>
            </p:cNvSpPr>
            <p:nvPr/>
          </p:nvSpPr>
          <p:spPr bwMode="auto">
            <a:xfrm>
              <a:off x="3006316" y="5545535"/>
              <a:ext cx="1584176" cy="1051816"/>
            </a:xfrm>
            <a:prstGeom prst="flowChartAlternateProcess">
              <a:avLst/>
            </a:prstGeom>
            <a:solidFill>
              <a:schemeClr val="tx1">
                <a:lumMod val="60000"/>
                <a:lumOff val="40000"/>
              </a:schemeClr>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400" dirty="0" smtClean="0">
                  <a:solidFill>
                    <a:schemeClr val="bg1"/>
                  </a:solidFill>
                  <a:latin typeface="Calibri" charset="0"/>
                  <a:ea typeface="Calibri" charset="0"/>
                  <a:cs typeface="Calibri" charset="0"/>
                </a:rPr>
                <a:t>VI.  </a:t>
              </a:r>
              <a:endParaRPr lang="en-US" sz="1400" dirty="0">
                <a:solidFill>
                  <a:schemeClr val="bg1"/>
                </a:solidFill>
                <a:latin typeface="Calibri" charset="0"/>
                <a:ea typeface="Calibri" charset="0"/>
                <a:cs typeface="Calibri" charset="0"/>
              </a:endParaRPr>
            </a:p>
            <a:p>
              <a:pPr algn="ctr"/>
              <a:r>
                <a:rPr lang="en-US" sz="1400" dirty="0">
                  <a:solidFill>
                    <a:schemeClr val="bg1"/>
                  </a:solidFill>
                  <a:latin typeface="Calibri" charset="0"/>
                  <a:ea typeface="Calibri" charset="0"/>
                  <a:cs typeface="Calibri" charset="0"/>
                </a:rPr>
                <a:t>Accounting, Recording</a:t>
              </a:r>
            </a:p>
            <a:p>
              <a:pPr algn="ctr"/>
              <a:r>
                <a:rPr lang="en-US" sz="1400" dirty="0">
                  <a:solidFill>
                    <a:schemeClr val="bg1"/>
                  </a:solidFill>
                  <a:latin typeface="Calibri" charset="0"/>
                  <a:ea typeface="Calibri" charset="0"/>
                  <a:cs typeface="Calibri" charset="0"/>
                </a:rPr>
                <a:t> and Reporting </a:t>
              </a:r>
            </a:p>
            <a:p>
              <a:pPr algn="ctr"/>
              <a:r>
                <a:rPr lang="en-US" sz="1400" dirty="0">
                  <a:solidFill>
                    <a:schemeClr val="bg1"/>
                  </a:solidFill>
                  <a:latin typeface="Calibri" charset="0"/>
                  <a:ea typeface="Calibri" charset="0"/>
                  <a:cs typeface="Calibri" charset="0"/>
                </a:rPr>
                <a:t>(</a:t>
              </a:r>
              <a:r>
                <a:rPr lang="en-US" sz="1400" dirty="0" smtClean="0">
                  <a:solidFill>
                    <a:schemeClr val="bg1"/>
                  </a:solidFill>
                  <a:latin typeface="Calibri" charset="0"/>
                  <a:ea typeface="Calibri" charset="0"/>
                  <a:cs typeface="Calibri" charset="0"/>
                </a:rPr>
                <a:t>PI:27-29)</a:t>
              </a:r>
              <a:endParaRPr lang="en-US" sz="1400" dirty="0">
                <a:solidFill>
                  <a:schemeClr val="bg1"/>
                </a:solidFill>
                <a:latin typeface="Calibri" charset="0"/>
                <a:ea typeface="Calibri" charset="0"/>
                <a:cs typeface="Calibri" charset="0"/>
              </a:endParaRPr>
            </a:p>
          </p:txBody>
        </p:sp>
        <p:sp>
          <p:nvSpPr>
            <p:cNvPr id="47" name="AutoShape 17"/>
            <p:cNvSpPr>
              <a:spLocks noChangeArrowheads="1"/>
            </p:cNvSpPr>
            <p:nvPr/>
          </p:nvSpPr>
          <p:spPr bwMode="auto">
            <a:xfrm>
              <a:off x="1043608" y="3530210"/>
              <a:ext cx="1170620" cy="1458627"/>
            </a:xfrm>
            <a:prstGeom prst="flowChartAlternateProcess">
              <a:avLst/>
            </a:prstGeom>
            <a:solidFill>
              <a:schemeClr val="tx1">
                <a:lumMod val="60000"/>
                <a:lumOff val="40000"/>
              </a:schemeClr>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400" dirty="0" smtClean="0">
                  <a:solidFill>
                    <a:schemeClr val="bg1"/>
                  </a:solidFill>
                  <a:latin typeface="Calibri" charset="0"/>
                  <a:ea typeface="Calibri" charset="0"/>
                  <a:cs typeface="Calibri" charset="0"/>
                </a:rPr>
                <a:t>VII. </a:t>
              </a:r>
              <a:endParaRPr lang="en-US" sz="1400" dirty="0">
                <a:solidFill>
                  <a:schemeClr val="bg1"/>
                </a:solidFill>
                <a:latin typeface="Calibri" charset="0"/>
                <a:ea typeface="Calibri" charset="0"/>
                <a:cs typeface="Calibri" charset="0"/>
              </a:endParaRPr>
            </a:p>
            <a:p>
              <a:pPr algn="ctr"/>
              <a:r>
                <a:rPr lang="en-US" sz="1400" dirty="0">
                  <a:solidFill>
                    <a:schemeClr val="bg1"/>
                  </a:solidFill>
                  <a:latin typeface="Calibri" charset="0"/>
                  <a:ea typeface="Calibri" charset="0"/>
                  <a:cs typeface="Calibri" charset="0"/>
                </a:rPr>
                <a:t>External </a:t>
              </a:r>
            </a:p>
            <a:p>
              <a:pPr algn="ctr"/>
              <a:r>
                <a:rPr lang="en-US" sz="1400" dirty="0">
                  <a:solidFill>
                    <a:schemeClr val="bg1"/>
                  </a:solidFill>
                  <a:latin typeface="Calibri" charset="0"/>
                  <a:ea typeface="Calibri" charset="0"/>
                  <a:cs typeface="Calibri" charset="0"/>
                </a:rPr>
                <a:t>scrutiny </a:t>
              </a:r>
            </a:p>
            <a:p>
              <a:pPr algn="ctr"/>
              <a:r>
                <a:rPr lang="en-US" sz="1400" dirty="0">
                  <a:solidFill>
                    <a:schemeClr val="bg1"/>
                  </a:solidFill>
                  <a:latin typeface="Calibri" charset="0"/>
                  <a:ea typeface="Calibri" charset="0"/>
                  <a:cs typeface="Calibri" charset="0"/>
                </a:rPr>
                <a:t>and audit </a:t>
              </a:r>
            </a:p>
            <a:p>
              <a:pPr algn="ctr"/>
              <a:r>
                <a:rPr lang="en-US" sz="1400" dirty="0">
                  <a:solidFill>
                    <a:schemeClr val="bg1"/>
                  </a:solidFill>
                  <a:latin typeface="Calibri" charset="0"/>
                  <a:ea typeface="Calibri" charset="0"/>
                  <a:cs typeface="Calibri" charset="0"/>
                </a:rPr>
                <a:t>(</a:t>
              </a:r>
              <a:r>
                <a:rPr lang="en-US" sz="1400" dirty="0" smtClean="0">
                  <a:solidFill>
                    <a:schemeClr val="bg1"/>
                  </a:solidFill>
                  <a:latin typeface="Calibri" charset="0"/>
                  <a:ea typeface="Calibri" charset="0"/>
                  <a:cs typeface="Calibri" charset="0"/>
                </a:rPr>
                <a:t>PI:30-31)</a:t>
              </a:r>
              <a:endParaRPr lang="en-US" sz="1400" dirty="0">
                <a:solidFill>
                  <a:schemeClr val="bg1"/>
                </a:solidFill>
                <a:latin typeface="Calibri" charset="0"/>
                <a:ea typeface="Calibri" charset="0"/>
                <a:cs typeface="Calibri" charset="0"/>
              </a:endParaRPr>
            </a:p>
          </p:txBody>
        </p:sp>
        <p:sp>
          <p:nvSpPr>
            <p:cNvPr id="48" name="AutoShape 18"/>
            <p:cNvSpPr>
              <a:spLocks noChangeArrowheads="1"/>
            </p:cNvSpPr>
            <p:nvPr/>
          </p:nvSpPr>
          <p:spPr bwMode="auto">
            <a:xfrm>
              <a:off x="5436096" y="3571725"/>
              <a:ext cx="1008112" cy="1458627"/>
            </a:xfrm>
            <a:prstGeom prst="flowChartAlternateProcess">
              <a:avLst/>
            </a:prstGeom>
            <a:solidFill>
              <a:schemeClr val="tx1">
                <a:lumMod val="60000"/>
                <a:lumOff val="40000"/>
              </a:schemeClr>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marL="257175" indent="-257175" algn="ctr">
                <a:lnSpc>
                  <a:spcPct val="85000"/>
                </a:lnSpc>
                <a:spcBef>
                  <a:spcPct val="50000"/>
                </a:spcBef>
              </a:pPr>
              <a:r>
                <a:rPr lang="en-US" sz="1400" dirty="0" smtClean="0">
                  <a:solidFill>
                    <a:schemeClr val="bg1"/>
                  </a:solidFill>
                  <a:latin typeface="Calibri" charset="0"/>
                  <a:ea typeface="Calibri" charset="0"/>
                  <a:cs typeface="Calibri" charset="0"/>
                </a:rPr>
                <a:t>V.</a:t>
              </a:r>
              <a:endParaRPr lang="en-US" sz="1400" dirty="0">
                <a:solidFill>
                  <a:schemeClr val="bg1"/>
                </a:solidFill>
                <a:latin typeface="Calibri" charset="0"/>
                <a:ea typeface="Calibri" charset="0"/>
                <a:cs typeface="Calibri" charset="0"/>
              </a:endParaRPr>
            </a:p>
            <a:p>
              <a:pPr algn="ctr"/>
              <a:r>
                <a:rPr lang="en-US" sz="1400" dirty="0">
                  <a:solidFill>
                    <a:schemeClr val="bg1"/>
                  </a:solidFill>
                  <a:latin typeface="Calibri" charset="0"/>
                  <a:ea typeface="Calibri" charset="0"/>
                  <a:cs typeface="Calibri" charset="0"/>
                </a:rPr>
                <a:t>Predictability </a:t>
              </a:r>
            </a:p>
            <a:p>
              <a:pPr algn="ctr"/>
              <a:r>
                <a:rPr lang="en-US" sz="1400" dirty="0">
                  <a:solidFill>
                    <a:schemeClr val="bg1"/>
                  </a:solidFill>
                  <a:latin typeface="Calibri" charset="0"/>
                  <a:ea typeface="Calibri" charset="0"/>
                  <a:cs typeface="Calibri" charset="0"/>
                </a:rPr>
                <a:t>and control </a:t>
              </a:r>
            </a:p>
            <a:p>
              <a:pPr algn="ctr"/>
              <a:r>
                <a:rPr lang="en-US" sz="1400" dirty="0">
                  <a:solidFill>
                    <a:schemeClr val="bg1"/>
                  </a:solidFill>
                  <a:latin typeface="Calibri" charset="0"/>
                  <a:ea typeface="Calibri" charset="0"/>
                  <a:cs typeface="Calibri" charset="0"/>
                </a:rPr>
                <a:t>in budget </a:t>
              </a:r>
            </a:p>
            <a:p>
              <a:pPr algn="ctr"/>
              <a:r>
                <a:rPr lang="en-US" sz="1400" dirty="0">
                  <a:solidFill>
                    <a:schemeClr val="bg1"/>
                  </a:solidFill>
                  <a:latin typeface="Calibri" charset="0"/>
                  <a:ea typeface="Calibri" charset="0"/>
                  <a:cs typeface="Calibri" charset="0"/>
                </a:rPr>
                <a:t>execution </a:t>
              </a:r>
            </a:p>
            <a:p>
              <a:pPr algn="ctr"/>
              <a:r>
                <a:rPr lang="en-US" sz="1400" dirty="0">
                  <a:solidFill>
                    <a:schemeClr val="bg1"/>
                  </a:solidFill>
                  <a:latin typeface="Calibri" charset="0"/>
                  <a:ea typeface="Calibri" charset="0"/>
                  <a:cs typeface="Calibri" charset="0"/>
                </a:rPr>
                <a:t>(</a:t>
              </a:r>
              <a:r>
                <a:rPr lang="en-US" sz="1400" dirty="0" smtClean="0">
                  <a:solidFill>
                    <a:schemeClr val="bg1"/>
                  </a:solidFill>
                  <a:latin typeface="Calibri" charset="0"/>
                  <a:ea typeface="Calibri" charset="0"/>
                  <a:cs typeface="Calibri" charset="0"/>
                </a:rPr>
                <a:t>PI:19-26)</a:t>
              </a:r>
              <a:endParaRPr lang="en-US" sz="1400" dirty="0">
                <a:solidFill>
                  <a:schemeClr val="bg1"/>
                </a:solidFill>
                <a:latin typeface="Calibri" charset="0"/>
                <a:ea typeface="Calibri" charset="0"/>
                <a:cs typeface="Calibri" charset="0"/>
              </a:endParaRPr>
            </a:p>
          </p:txBody>
        </p:sp>
        <p:sp>
          <p:nvSpPr>
            <p:cNvPr id="49" name="AutoShape 19"/>
            <p:cNvSpPr>
              <a:spLocks noChangeArrowheads="1"/>
            </p:cNvSpPr>
            <p:nvPr/>
          </p:nvSpPr>
          <p:spPr bwMode="auto">
            <a:xfrm>
              <a:off x="6954018" y="3451269"/>
              <a:ext cx="864096" cy="1635401"/>
            </a:xfrm>
            <a:prstGeom prst="flowChartAlternateProcess">
              <a:avLst/>
            </a:prstGeom>
            <a:solidFill>
              <a:srgbClr val="E13124"/>
            </a:solidFill>
            <a:ln w="9525">
              <a:solidFill>
                <a:srgbClr val="000000"/>
              </a:solidFill>
              <a:miter lim="800000"/>
              <a:headEnd/>
              <a:tailEnd/>
            </a:ln>
          </p:spPr>
          <p:txBody>
            <a:bodyPr wrap="none" anchor="ctr"/>
            <a:lstStyle/>
            <a:p>
              <a:pPr algn="ctr"/>
              <a:r>
                <a:rPr lang="en-US" sz="1400" dirty="0" smtClean="0">
                  <a:solidFill>
                    <a:schemeClr val="bg1"/>
                  </a:solidFill>
                  <a:latin typeface="Calibri" charset="0"/>
                  <a:ea typeface="Calibri" charset="0"/>
                  <a:cs typeface="Calibri" charset="0"/>
                </a:rPr>
                <a:t>I.</a:t>
              </a:r>
            </a:p>
            <a:p>
              <a:pPr algn="ctr"/>
              <a:r>
                <a:rPr lang="en-US" sz="1400" dirty="0" smtClean="0">
                  <a:solidFill>
                    <a:schemeClr val="bg1"/>
                  </a:solidFill>
                  <a:latin typeface="Calibri" charset="0"/>
                  <a:ea typeface="Calibri" charset="0"/>
                  <a:cs typeface="Calibri" charset="0"/>
                </a:rPr>
                <a:t> Budget </a:t>
              </a:r>
              <a:endParaRPr lang="en-US" sz="1400" dirty="0">
                <a:solidFill>
                  <a:schemeClr val="bg1"/>
                </a:solidFill>
                <a:latin typeface="Calibri" charset="0"/>
                <a:ea typeface="Calibri" charset="0"/>
                <a:cs typeface="Calibri" charset="0"/>
              </a:endParaRPr>
            </a:p>
            <a:p>
              <a:pPr algn="ctr"/>
              <a:r>
                <a:rPr lang="en-US" sz="1400" dirty="0" smtClean="0">
                  <a:solidFill>
                    <a:schemeClr val="bg1"/>
                  </a:solidFill>
                  <a:latin typeface="Calibri" charset="0"/>
                  <a:ea typeface="Calibri" charset="0"/>
                  <a:cs typeface="Calibri" charset="0"/>
                </a:rPr>
                <a:t>reliability</a:t>
              </a:r>
              <a:endParaRPr lang="en-US" sz="1400" dirty="0">
                <a:solidFill>
                  <a:schemeClr val="bg1"/>
                </a:solidFill>
                <a:latin typeface="Calibri" charset="0"/>
                <a:ea typeface="Calibri" charset="0"/>
                <a:cs typeface="Calibri" charset="0"/>
              </a:endParaRPr>
            </a:p>
            <a:p>
              <a:pPr algn="ctr"/>
              <a:r>
                <a:rPr lang="en-US" sz="1400" dirty="0">
                  <a:solidFill>
                    <a:schemeClr val="bg1"/>
                  </a:solidFill>
                  <a:latin typeface="Calibri" charset="0"/>
                  <a:ea typeface="Calibri" charset="0"/>
                  <a:cs typeface="Calibri" charset="0"/>
                </a:rPr>
                <a:t>(PI:1-3)</a:t>
              </a:r>
            </a:p>
          </p:txBody>
        </p:sp>
        <p:sp>
          <p:nvSpPr>
            <p:cNvPr id="50" name="AutoShape 24"/>
            <p:cNvSpPr>
              <a:spLocks noChangeArrowheads="1"/>
            </p:cNvSpPr>
            <p:nvPr/>
          </p:nvSpPr>
          <p:spPr bwMode="auto">
            <a:xfrm rot="14869957">
              <a:off x="2142962" y="2812888"/>
              <a:ext cx="900587" cy="840995"/>
            </a:xfrm>
            <a:custGeom>
              <a:avLst/>
              <a:gdLst>
                <a:gd name="T0" fmla="*/ 905530 w 21600"/>
                <a:gd name="T1" fmla="*/ 293511 h 21600"/>
                <a:gd name="T2" fmla="*/ 657384 w 21600"/>
                <a:gd name="T3" fmla="*/ 204160 h 21600"/>
                <a:gd name="T4" fmla="*/ 696843 w 21600"/>
                <a:gd name="T5" fmla="*/ 451556 h 21600"/>
                <a:gd name="T6" fmla="*/ 1098352 w 21600"/>
                <a:gd name="T7" fmla="*/ 609600 h 21600"/>
                <a:gd name="T8" fmla="*/ 854274 w 21600"/>
                <a:gd name="T9" fmla="*/ 914400 h 21600"/>
                <a:gd name="T10" fmla="*/ 610196 w 21600"/>
                <a:gd name="T11" fmla="*/ 6096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787"/>
                    <a:pt x="15080" y="6942"/>
                    <a:pt x="13296" y="6011"/>
                  </a:cubicBezTo>
                  <a:lnTo>
                    <a:pt x="15793" y="1223"/>
                  </a:lnTo>
                  <a:cubicBezTo>
                    <a:pt x="19361" y="3084"/>
                    <a:pt x="21599" y="6775"/>
                    <a:pt x="21600" y="10799"/>
                  </a:cubicBezTo>
                  <a:lnTo>
                    <a:pt x="21600" y="10800"/>
                  </a:lnTo>
                  <a:lnTo>
                    <a:pt x="24300" y="10800"/>
                  </a:lnTo>
                  <a:lnTo>
                    <a:pt x="18900" y="16200"/>
                  </a:lnTo>
                  <a:lnTo>
                    <a:pt x="13500" y="10800"/>
                  </a:lnTo>
                  <a:lnTo>
                    <a:pt x="16200" y="10800"/>
                  </a:lnTo>
                  <a:close/>
                </a:path>
              </a:pathLst>
            </a:custGeom>
            <a:solidFill>
              <a:schemeClr val="tx1">
                <a:lumMod val="60000"/>
                <a:lumOff val="40000"/>
              </a:schemeClr>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sz="750">
                <a:solidFill>
                  <a:srgbClr val="000000"/>
                </a:solidFill>
              </a:endParaRPr>
            </a:p>
          </p:txBody>
        </p:sp>
        <p:sp>
          <p:nvSpPr>
            <p:cNvPr id="51" name="AutoShape 26"/>
            <p:cNvSpPr>
              <a:spLocks noChangeArrowheads="1"/>
            </p:cNvSpPr>
            <p:nvPr/>
          </p:nvSpPr>
          <p:spPr bwMode="auto">
            <a:xfrm rot="20062273">
              <a:off x="4656056" y="2670636"/>
              <a:ext cx="718431" cy="1016588"/>
            </a:xfrm>
            <a:custGeom>
              <a:avLst/>
              <a:gdLst>
                <a:gd name="T0" fmla="*/ 880716 w 21600"/>
                <a:gd name="T1" fmla="*/ 247283 h 21600"/>
                <a:gd name="T2" fmla="*/ 595641 w 21600"/>
                <a:gd name="T3" fmla="*/ 172551 h 21600"/>
                <a:gd name="T4" fmla="*/ 684413 w 21600"/>
                <a:gd name="T5" fmla="*/ 428413 h 21600"/>
                <a:gd name="T6" fmla="*/ 1098352 w 21600"/>
                <a:gd name="T7" fmla="*/ 609600 h 21600"/>
                <a:gd name="T8" fmla="*/ 854274 w 21600"/>
                <a:gd name="T9" fmla="*/ 914400 h 21600"/>
                <a:gd name="T10" fmla="*/ 610196 w 21600"/>
                <a:gd name="T11" fmla="*/ 6096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428"/>
                    <a:pt x="14652" y="6334"/>
                    <a:pt x="12385" y="5638"/>
                  </a:cubicBezTo>
                  <a:lnTo>
                    <a:pt x="13971" y="476"/>
                  </a:lnTo>
                  <a:cubicBezTo>
                    <a:pt x="18505" y="1868"/>
                    <a:pt x="21599" y="6056"/>
                    <a:pt x="21600" y="10799"/>
                  </a:cubicBezTo>
                  <a:lnTo>
                    <a:pt x="21600" y="10800"/>
                  </a:lnTo>
                  <a:lnTo>
                    <a:pt x="24300" y="10800"/>
                  </a:lnTo>
                  <a:lnTo>
                    <a:pt x="18900" y="16200"/>
                  </a:lnTo>
                  <a:lnTo>
                    <a:pt x="13500" y="10800"/>
                  </a:lnTo>
                  <a:lnTo>
                    <a:pt x="16200" y="10800"/>
                  </a:lnTo>
                  <a:close/>
                </a:path>
              </a:pathLst>
            </a:custGeom>
            <a:solidFill>
              <a:schemeClr val="tx1">
                <a:lumMod val="60000"/>
                <a:lumOff val="40000"/>
              </a:schemeClr>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sz="750">
                <a:solidFill>
                  <a:srgbClr val="000000"/>
                </a:solidFill>
              </a:endParaRPr>
            </a:p>
          </p:txBody>
        </p:sp>
        <p:sp>
          <p:nvSpPr>
            <p:cNvPr id="52" name="AutoShape 27"/>
            <p:cNvSpPr>
              <a:spLocks noChangeArrowheads="1"/>
            </p:cNvSpPr>
            <p:nvPr/>
          </p:nvSpPr>
          <p:spPr bwMode="auto">
            <a:xfrm rot="4122286">
              <a:off x="4574662" y="4802214"/>
              <a:ext cx="953188" cy="1005985"/>
            </a:xfrm>
            <a:custGeom>
              <a:avLst/>
              <a:gdLst>
                <a:gd name="T0" fmla="*/ 899338 w 21600"/>
                <a:gd name="T1" fmla="*/ 280980 h 21600"/>
                <a:gd name="T2" fmla="*/ 641519 w 21600"/>
                <a:gd name="T3" fmla="*/ 194451 h 21600"/>
                <a:gd name="T4" fmla="*/ 693725 w 21600"/>
                <a:gd name="T5" fmla="*/ 445290 h 21600"/>
                <a:gd name="T6" fmla="*/ 1098352 w 21600"/>
                <a:gd name="T7" fmla="*/ 609600 h 21600"/>
                <a:gd name="T8" fmla="*/ 854274 w 21600"/>
                <a:gd name="T9" fmla="*/ 914400 h 21600"/>
                <a:gd name="T10" fmla="*/ 610196 w 21600"/>
                <a:gd name="T11" fmla="*/ 6096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693"/>
                    <a:pt x="14975" y="6779"/>
                    <a:pt x="13062" y="5896"/>
                  </a:cubicBezTo>
                  <a:lnTo>
                    <a:pt x="15325" y="993"/>
                  </a:lnTo>
                  <a:cubicBezTo>
                    <a:pt x="19150" y="2758"/>
                    <a:pt x="21599" y="6587"/>
                    <a:pt x="21600" y="10799"/>
                  </a:cubicBezTo>
                  <a:lnTo>
                    <a:pt x="21600" y="10800"/>
                  </a:lnTo>
                  <a:lnTo>
                    <a:pt x="24300" y="10800"/>
                  </a:lnTo>
                  <a:lnTo>
                    <a:pt x="18900" y="16200"/>
                  </a:lnTo>
                  <a:lnTo>
                    <a:pt x="13500" y="10800"/>
                  </a:lnTo>
                  <a:lnTo>
                    <a:pt x="16200" y="10800"/>
                  </a:lnTo>
                  <a:close/>
                </a:path>
              </a:pathLst>
            </a:custGeom>
            <a:solidFill>
              <a:schemeClr val="tx1">
                <a:lumMod val="40000"/>
                <a:lumOff val="60000"/>
              </a:schemeClr>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sz="750">
                <a:solidFill>
                  <a:srgbClr val="000000"/>
                </a:solidFill>
              </a:endParaRPr>
            </a:p>
          </p:txBody>
        </p:sp>
        <p:sp>
          <p:nvSpPr>
            <p:cNvPr id="54" name="AutoShape 29"/>
            <p:cNvSpPr>
              <a:spLocks noChangeArrowheads="1"/>
            </p:cNvSpPr>
            <p:nvPr/>
          </p:nvSpPr>
          <p:spPr bwMode="auto">
            <a:xfrm rot="9127350">
              <a:off x="2268506" y="4664988"/>
              <a:ext cx="681961" cy="1293636"/>
            </a:xfrm>
            <a:custGeom>
              <a:avLst/>
              <a:gdLst>
                <a:gd name="T0" fmla="*/ 889394 w 21600"/>
                <a:gd name="T1" fmla="*/ 262410 h 21600"/>
                <a:gd name="T2" fmla="*/ 616750 w 21600"/>
                <a:gd name="T3" fmla="*/ 181525 h 21600"/>
                <a:gd name="T4" fmla="*/ 688753 w 21600"/>
                <a:gd name="T5" fmla="*/ 435977 h 21600"/>
                <a:gd name="T6" fmla="*/ 1098352 w 21600"/>
                <a:gd name="T7" fmla="*/ 609600 h 21600"/>
                <a:gd name="T8" fmla="*/ 854274 w 21600"/>
                <a:gd name="T9" fmla="*/ 914400 h 21600"/>
                <a:gd name="T10" fmla="*/ 610196 w 21600"/>
                <a:gd name="T11" fmla="*/ 6096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549"/>
                    <a:pt x="14804" y="6534"/>
                    <a:pt x="12697" y="5744"/>
                  </a:cubicBezTo>
                  <a:lnTo>
                    <a:pt x="14594" y="688"/>
                  </a:lnTo>
                  <a:cubicBezTo>
                    <a:pt x="18808" y="2269"/>
                    <a:pt x="21599" y="6298"/>
                    <a:pt x="21600" y="10799"/>
                  </a:cubicBezTo>
                  <a:lnTo>
                    <a:pt x="21600" y="10800"/>
                  </a:lnTo>
                  <a:lnTo>
                    <a:pt x="24300" y="10800"/>
                  </a:lnTo>
                  <a:lnTo>
                    <a:pt x="18900" y="16200"/>
                  </a:lnTo>
                  <a:lnTo>
                    <a:pt x="13500" y="10800"/>
                  </a:lnTo>
                  <a:lnTo>
                    <a:pt x="16200" y="10800"/>
                  </a:lnTo>
                  <a:close/>
                </a:path>
              </a:pathLst>
            </a:custGeom>
            <a:solidFill>
              <a:schemeClr val="tx1">
                <a:lumMod val="60000"/>
                <a:lumOff val="40000"/>
              </a:schemeClr>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sz="750">
                <a:solidFill>
                  <a:srgbClr val="000000"/>
                </a:solidFill>
              </a:endParaRPr>
            </a:p>
          </p:txBody>
        </p:sp>
      </p:grpSp>
      <p:sp>
        <p:nvSpPr>
          <p:cNvPr id="16" name="Espace réservé du numéro de diapositive 4"/>
          <p:cNvSpPr>
            <a:spLocks noGrp="1"/>
          </p:cNvSpPr>
          <p:nvPr>
            <p:ph type="sldNum" sz="quarter" idx="12"/>
          </p:nvPr>
        </p:nvSpPr>
        <p:spPr>
          <a:xfrm>
            <a:off x="107504" y="6264275"/>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r>
              <a:rPr lang="en-US" sz="1400" dirty="0" smtClean="0">
                <a:solidFill>
                  <a:schemeClr val="tx1"/>
                </a:solidFill>
                <a:latin typeface="Arial" charset="0"/>
                <a:cs typeface="Arial" charset="0"/>
              </a:rPr>
              <a:t>27</a:t>
            </a:r>
            <a:endParaRPr lang="en-US" sz="1400" dirty="0">
              <a:solidFill>
                <a:schemeClr val="tx1"/>
              </a:solidFill>
              <a:latin typeface="Arial" charset="0"/>
              <a:cs typeface="Arial" charset="0"/>
            </a:endParaRPr>
          </a:p>
        </p:txBody>
      </p:sp>
    </p:spTree>
    <p:extLst>
      <p:ext uri="{BB962C8B-B14F-4D97-AF65-F5344CB8AC3E}">
        <p14:creationId xmlns:p14="http://schemas.microsoft.com/office/powerpoint/2010/main" val="215666520"/>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ChangeArrowheads="1"/>
          </p:cNvSpPr>
          <p:nvPr/>
        </p:nvSpPr>
        <p:spPr bwMode="auto">
          <a:xfrm>
            <a:off x="611560" y="1332981"/>
            <a:ext cx="7694240" cy="443198"/>
          </a:xfrm>
          <a:prstGeom prst="rect">
            <a:avLst/>
          </a:prstGeom>
          <a:noFill/>
          <a:ln w="12700">
            <a:noFill/>
            <a:miter lim="800000"/>
            <a:headEnd/>
            <a:tailEnd/>
          </a:ln>
          <a:effectLst/>
        </p:spPr>
        <p:txBody>
          <a:bodyPr wrap="square" lIns="0" tIns="0" rIns="0" bIns="0" anchor="ctr">
            <a:spAutoFit/>
          </a:bodyPr>
          <a:lstStyle/>
          <a:p>
            <a:pPr algn="ctr" eaLnBrk="0" hangingPunct="0">
              <a:lnSpc>
                <a:spcPct val="90000"/>
              </a:lnSpc>
              <a:tabLst>
                <a:tab pos="7600950" algn="r"/>
              </a:tabLst>
            </a:pPr>
            <a:r>
              <a:rPr lang="en-US" sz="2800" b="1" dirty="0" smtClean="0">
                <a:solidFill>
                  <a:srgbClr val="C00000"/>
                </a:solidFill>
                <a:latin typeface="+mj-lt"/>
                <a:ea typeface="+mj-ea"/>
                <a:cs typeface="+mj-cs"/>
              </a:rPr>
              <a:t>Calibration</a:t>
            </a:r>
            <a:r>
              <a:rPr lang="en-US" sz="3200" b="1" dirty="0" smtClean="0">
                <a:solidFill>
                  <a:srgbClr val="C00000"/>
                </a:solidFill>
                <a:latin typeface="+mj-lt"/>
                <a:ea typeface="+mj-ea"/>
                <a:cs typeface="+mj-cs"/>
              </a:rPr>
              <a:t> &amp; scoring</a:t>
            </a:r>
            <a:endParaRPr lang="en-US" sz="3200" b="1" dirty="0">
              <a:solidFill>
                <a:srgbClr val="C00000"/>
              </a:solidFill>
              <a:latin typeface="+mj-lt"/>
              <a:ea typeface="+mj-ea"/>
              <a:cs typeface="+mj-cs"/>
            </a:endParaRPr>
          </a:p>
        </p:txBody>
      </p:sp>
      <p:sp>
        <p:nvSpPr>
          <p:cNvPr id="261132" name="Rectangle 12"/>
          <p:cNvSpPr>
            <a:spLocks noChangeArrowheads="1"/>
          </p:cNvSpPr>
          <p:nvPr/>
        </p:nvSpPr>
        <p:spPr bwMode="auto">
          <a:xfrm>
            <a:off x="179512" y="2060848"/>
            <a:ext cx="8812088" cy="4464496"/>
          </a:xfrm>
          <a:prstGeom prst="rect">
            <a:avLst/>
          </a:prstGeom>
          <a:noFill/>
          <a:ln w="9525">
            <a:noFill/>
            <a:miter lim="800000"/>
            <a:headEnd/>
            <a:tailEnd/>
          </a:ln>
          <a:effectLst/>
        </p:spPr>
        <p:txBody>
          <a:bodyPr/>
          <a:lstStyle/>
          <a:p>
            <a:pPr marL="347472" indent="-347472">
              <a:lnSpc>
                <a:spcPct val="90000"/>
              </a:lnSpc>
              <a:spcBef>
                <a:spcPts val="600"/>
              </a:spcBef>
              <a:spcAft>
                <a:spcPts val="0"/>
              </a:spcAft>
              <a:buSzPct val="75000"/>
              <a:buFont typeface="Wingdings" pitchFamily="2" charset="2"/>
              <a:buNone/>
            </a:pPr>
            <a:r>
              <a:rPr lang="en-US" sz="2800" dirty="0">
                <a:latin typeface="+mj-lt"/>
              </a:rPr>
              <a:t>Calibrated </a:t>
            </a:r>
            <a:r>
              <a:rPr lang="en-US" sz="2800" dirty="0" smtClean="0">
                <a:latin typeface="+mj-lt"/>
              </a:rPr>
              <a:t>on 4 </a:t>
            </a:r>
            <a:r>
              <a:rPr lang="en-US" sz="2800" dirty="0">
                <a:latin typeface="+mj-lt"/>
              </a:rPr>
              <a:t>Point Cardinal Scale (A, B, C, D</a:t>
            </a:r>
            <a:r>
              <a:rPr lang="en-US" sz="2800" dirty="0" smtClean="0">
                <a:latin typeface="+mj-lt"/>
              </a:rPr>
              <a:t>)</a:t>
            </a:r>
          </a:p>
          <a:p>
            <a:pPr marL="347472" indent="-347472">
              <a:lnSpc>
                <a:spcPct val="90000"/>
              </a:lnSpc>
              <a:spcBef>
                <a:spcPts val="600"/>
              </a:spcBef>
              <a:spcAft>
                <a:spcPts val="0"/>
              </a:spcAft>
              <a:buSzPct val="75000"/>
              <a:buFont typeface="Wingdings" pitchFamily="2" charset="2"/>
              <a:buNone/>
            </a:pPr>
            <a:endParaRPr lang="en-US" sz="2400" b="1" dirty="0">
              <a:latin typeface="+mj-lt"/>
            </a:endParaRPr>
          </a:p>
          <a:p>
            <a:pPr marL="347472" indent="-347472">
              <a:lnSpc>
                <a:spcPct val="90000"/>
              </a:lnSpc>
              <a:spcBef>
                <a:spcPts val="600"/>
              </a:spcBef>
              <a:spcAft>
                <a:spcPts val="0"/>
              </a:spcAft>
              <a:buSzPct val="100000"/>
              <a:buFont typeface="Arial" pitchFamily="34" charset="0"/>
              <a:buChar char="•"/>
            </a:pPr>
            <a:r>
              <a:rPr lang="en-US" sz="2400" b="1" dirty="0" smtClean="0">
                <a:solidFill>
                  <a:srgbClr val="FF0000"/>
                </a:solidFill>
                <a:latin typeface="+mj-lt"/>
              </a:rPr>
              <a:t>Evidence-based</a:t>
            </a:r>
            <a:r>
              <a:rPr lang="en-US" sz="2400" dirty="0" smtClean="0">
                <a:solidFill>
                  <a:srgbClr val="FF0000"/>
                </a:solidFill>
                <a:latin typeface="+mj-lt"/>
              </a:rPr>
              <a:t> </a:t>
            </a:r>
            <a:r>
              <a:rPr lang="en-US" sz="2400" dirty="0" smtClean="0">
                <a:latin typeface="+mj-lt"/>
              </a:rPr>
              <a:t>– use ‘Guidance’ issued by Secretariat</a:t>
            </a:r>
          </a:p>
          <a:p>
            <a:pPr marL="347472" indent="-347472">
              <a:lnSpc>
                <a:spcPct val="90000"/>
              </a:lnSpc>
              <a:spcBef>
                <a:spcPts val="600"/>
              </a:spcBef>
              <a:spcAft>
                <a:spcPts val="0"/>
              </a:spcAft>
              <a:buSzPct val="100000"/>
              <a:buFont typeface="Arial" pitchFamily="34" charset="0"/>
              <a:buChar char="•"/>
            </a:pPr>
            <a:r>
              <a:rPr lang="en-US" sz="2400" dirty="0" smtClean="0">
                <a:latin typeface="+mj-lt"/>
              </a:rPr>
              <a:t>Do </a:t>
            </a:r>
            <a:r>
              <a:rPr lang="en-US" sz="2400" b="1" dirty="0">
                <a:solidFill>
                  <a:srgbClr val="FF0000"/>
                </a:solidFill>
                <a:latin typeface="+mj-lt"/>
              </a:rPr>
              <a:t>not</a:t>
            </a:r>
            <a:r>
              <a:rPr lang="en-US" sz="2400" dirty="0">
                <a:solidFill>
                  <a:srgbClr val="FF0000"/>
                </a:solidFill>
                <a:latin typeface="+mj-lt"/>
              </a:rPr>
              <a:t> </a:t>
            </a:r>
            <a:r>
              <a:rPr lang="en-US" sz="2400" dirty="0">
                <a:latin typeface="+mj-lt"/>
              </a:rPr>
              <a:t>score above ‘</a:t>
            </a:r>
            <a:r>
              <a:rPr lang="en-US" sz="2400" b="1" dirty="0">
                <a:latin typeface="+mj-lt"/>
              </a:rPr>
              <a:t>D’ </a:t>
            </a:r>
            <a:r>
              <a:rPr lang="en-US" sz="2400" dirty="0">
                <a:latin typeface="+mj-lt"/>
              </a:rPr>
              <a:t>if evidence is insufficient</a:t>
            </a:r>
          </a:p>
          <a:p>
            <a:pPr marL="347472" indent="-347472">
              <a:lnSpc>
                <a:spcPct val="90000"/>
              </a:lnSpc>
              <a:spcBef>
                <a:spcPts val="600"/>
              </a:spcBef>
              <a:spcAft>
                <a:spcPts val="0"/>
              </a:spcAft>
              <a:buSzPct val="100000"/>
              <a:buFont typeface="Arial" pitchFamily="34" charset="0"/>
              <a:buChar char="•"/>
            </a:pPr>
            <a:r>
              <a:rPr lang="en-US" sz="2400" dirty="0" smtClean="0">
                <a:latin typeface="+mj-lt"/>
              </a:rPr>
              <a:t>‘A’ reflects </a:t>
            </a:r>
            <a:r>
              <a:rPr lang="en-US" sz="2400" dirty="0">
                <a:latin typeface="+mj-lt"/>
              </a:rPr>
              <a:t>internationally accepted </a:t>
            </a:r>
            <a:r>
              <a:rPr lang="en-US" sz="2400" b="1" dirty="0">
                <a:latin typeface="+mj-lt"/>
              </a:rPr>
              <a:t>‘</a:t>
            </a:r>
            <a:r>
              <a:rPr lang="en-US" sz="2400" b="1" dirty="0">
                <a:solidFill>
                  <a:srgbClr val="FF0000"/>
                </a:solidFill>
                <a:latin typeface="+mj-lt"/>
              </a:rPr>
              <a:t>good</a:t>
            </a:r>
            <a:r>
              <a:rPr lang="en-US" sz="2400" b="1" dirty="0">
                <a:latin typeface="+mj-lt"/>
              </a:rPr>
              <a:t> practice’</a:t>
            </a:r>
          </a:p>
          <a:p>
            <a:pPr marL="347472" indent="-347472">
              <a:lnSpc>
                <a:spcPct val="90000"/>
              </a:lnSpc>
              <a:spcBef>
                <a:spcPts val="600"/>
              </a:spcBef>
              <a:spcAft>
                <a:spcPts val="0"/>
              </a:spcAft>
              <a:buSzPct val="100000"/>
              <a:buFont typeface="Arial" pitchFamily="34" charset="0"/>
              <a:buChar char="•"/>
            </a:pPr>
            <a:r>
              <a:rPr lang="en-US" sz="2400" dirty="0" smtClean="0">
                <a:latin typeface="+mj-lt"/>
              </a:rPr>
              <a:t>Determine score by starting from </a:t>
            </a:r>
            <a:r>
              <a:rPr lang="en-US" sz="2400" b="1" dirty="0" smtClean="0">
                <a:latin typeface="+mj-lt"/>
              </a:rPr>
              <a:t>‘C’</a:t>
            </a:r>
            <a:r>
              <a:rPr lang="en-US" sz="2400" dirty="0" smtClean="0">
                <a:latin typeface="+mj-lt"/>
              </a:rPr>
              <a:t>, go upwards</a:t>
            </a:r>
          </a:p>
          <a:p>
            <a:pPr marL="347472" indent="-347472">
              <a:lnSpc>
                <a:spcPct val="90000"/>
              </a:lnSpc>
              <a:spcBef>
                <a:spcPts val="600"/>
              </a:spcBef>
              <a:spcAft>
                <a:spcPts val="0"/>
              </a:spcAft>
              <a:buClr>
                <a:srgbClr val="353B55"/>
              </a:buClr>
              <a:buSzPct val="150000"/>
              <a:buFont typeface="Wingdings" pitchFamily="2" charset="2"/>
              <a:buNone/>
            </a:pPr>
            <a:endParaRPr lang="en-US" dirty="0">
              <a:solidFill>
                <a:srgbClr val="353B55"/>
              </a:solidFill>
              <a:latin typeface="Calibri" pitchFamily="34" charset="0"/>
            </a:endParaRPr>
          </a:p>
          <a:p>
            <a:pPr marL="465138" indent="-465138">
              <a:spcBef>
                <a:spcPct val="20000"/>
              </a:spcBef>
              <a:buClr>
                <a:srgbClr val="353B55"/>
              </a:buClr>
              <a:buFont typeface="Wingdings" pitchFamily="2" charset="2"/>
              <a:buNone/>
            </a:pPr>
            <a:endParaRPr lang="en-US" dirty="0">
              <a:solidFill>
                <a:srgbClr val="353B55"/>
              </a:solidFill>
            </a:endParaRPr>
          </a:p>
        </p:txBody>
      </p:sp>
      <p:sp>
        <p:nvSpPr>
          <p:cNvPr id="4" name="Slide Number Placeholder 3"/>
          <p:cNvSpPr>
            <a:spLocks noGrp="1"/>
          </p:cNvSpPr>
          <p:nvPr>
            <p:ph type="sldNum" sz="quarter" idx="4294967295"/>
          </p:nvPr>
        </p:nvSpPr>
        <p:spPr>
          <a:xfrm>
            <a:off x="-1522040" y="6444888"/>
            <a:ext cx="2133600" cy="365125"/>
          </a:xfrm>
          <a:prstGeom prst="rect">
            <a:avLst/>
          </a:prstGeom>
        </p:spPr>
        <p:txBody>
          <a:bodyPr/>
          <a:lstStyle/>
          <a:p>
            <a:fld id="{6CC40309-A242-4697-B3C1-F37AD51A5C02}" type="slidenum">
              <a:rPr lang="en-US" smtClean="0"/>
              <a:pPr/>
              <a:t>28</a:t>
            </a:fld>
            <a:endParaRPr lang="en-US" dirty="0"/>
          </a:p>
        </p:txBody>
      </p:sp>
    </p:spTree>
    <p:extLst>
      <p:ext uri="{BB962C8B-B14F-4D97-AF65-F5344CB8AC3E}">
        <p14:creationId xmlns:p14="http://schemas.microsoft.com/office/powerpoint/2010/main" val="5426184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ChangeArrowheads="1"/>
          </p:cNvSpPr>
          <p:nvPr/>
        </p:nvSpPr>
        <p:spPr bwMode="auto">
          <a:xfrm>
            <a:off x="685800" y="1266519"/>
            <a:ext cx="7558608" cy="387798"/>
          </a:xfrm>
          <a:prstGeom prst="rect">
            <a:avLst/>
          </a:prstGeom>
          <a:noFill/>
          <a:ln w="12700">
            <a:noFill/>
            <a:miter lim="800000"/>
            <a:headEnd/>
            <a:tailEnd/>
          </a:ln>
          <a:effectLst/>
        </p:spPr>
        <p:txBody>
          <a:bodyPr wrap="square" lIns="0" tIns="0" rIns="0" bIns="0" anchor="ctr">
            <a:spAutoFit/>
          </a:bodyPr>
          <a:lstStyle/>
          <a:p>
            <a:pPr algn="ctr" eaLnBrk="0" hangingPunct="0">
              <a:lnSpc>
                <a:spcPct val="90000"/>
              </a:lnSpc>
              <a:tabLst>
                <a:tab pos="7600950" algn="r"/>
              </a:tabLst>
            </a:pPr>
            <a:r>
              <a:rPr lang="en-US" sz="2800" b="1" dirty="0" smtClean="0">
                <a:solidFill>
                  <a:srgbClr val="C00000"/>
                </a:solidFill>
                <a:latin typeface="+mj-lt"/>
                <a:ea typeface="+mj-ea"/>
                <a:cs typeface="+mj-cs"/>
              </a:rPr>
              <a:t>Calibration &amp; scoring</a:t>
            </a:r>
            <a:endParaRPr lang="en-US" sz="2800" b="1" dirty="0">
              <a:solidFill>
                <a:srgbClr val="C00000"/>
              </a:solidFill>
              <a:latin typeface="+mj-lt"/>
              <a:ea typeface="+mj-ea"/>
              <a:cs typeface="+mj-cs"/>
            </a:endParaRPr>
          </a:p>
        </p:txBody>
      </p:sp>
      <p:sp>
        <p:nvSpPr>
          <p:cNvPr id="261132" name="Rectangle 12"/>
          <p:cNvSpPr>
            <a:spLocks noChangeArrowheads="1"/>
          </p:cNvSpPr>
          <p:nvPr/>
        </p:nvSpPr>
        <p:spPr bwMode="auto">
          <a:xfrm>
            <a:off x="251520" y="1700808"/>
            <a:ext cx="8892480" cy="4824536"/>
          </a:xfrm>
          <a:prstGeom prst="rect">
            <a:avLst/>
          </a:prstGeom>
          <a:noFill/>
          <a:ln w="9525">
            <a:noFill/>
            <a:miter lim="800000"/>
            <a:headEnd/>
            <a:tailEnd/>
          </a:ln>
          <a:effectLst/>
        </p:spPr>
        <p:txBody>
          <a:bodyPr/>
          <a:lstStyle/>
          <a:p>
            <a:pPr marL="465138" indent="-465138">
              <a:spcBef>
                <a:spcPct val="20000"/>
              </a:spcBef>
              <a:buSzPct val="75000"/>
              <a:buFont typeface="Wingdings" pitchFamily="2" charset="2"/>
              <a:buNone/>
            </a:pPr>
            <a:r>
              <a:rPr lang="en-US" sz="2400" dirty="0" smtClean="0">
                <a:latin typeface="+mj-lt"/>
              </a:rPr>
              <a:t>Most indicators have 2, 3 or 4</a:t>
            </a:r>
            <a:r>
              <a:rPr lang="en-US" sz="2400" b="1" dirty="0" smtClean="0">
                <a:latin typeface="+mj-lt"/>
              </a:rPr>
              <a:t> dimensions </a:t>
            </a:r>
            <a:r>
              <a:rPr lang="en-US" sz="2400" i="1" dirty="0" smtClean="0">
                <a:solidFill>
                  <a:srgbClr val="FF0000"/>
                </a:solidFill>
                <a:latin typeface="+mj-lt"/>
              </a:rPr>
              <a:t>(total: 94)</a:t>
            </a:r>
          </a:p>
          <a:p>
            <a:pPr marL="465138" indent="-465138">
              <a:spcBef>
                <a:spcPct val="20000"/>
              </a:spcBef>
              <a:buSzPct val="100000"/>
              <a:buFont typeface="Arial" pitchFamily="34" charset="0"/>
              <a:buChar char="•"/>
            </a:pPr>
            <a:r>
              <a:rPr lang="en-US" sz="2400" dirty="0" smtClean="0">
                <a:latin typeface="+mj-lt"/>
              </a:rPr>
              <a:t>Each dimension </a:t>
            </a:r>
            <a:r>
              <a:rPr lang="en-US" sz="2400" b="1" dirty="0" smtClean="0">
                <a:solidFill>
                  <a:srgbClr val="FF0000"/>
                </a:solidFill>
                <a:latin typeface="+mj-lt"/>
              </a:rPr>
              <a:t>must</a:t>
            </a:r>
            <a:r>
              <a:rPr lang="en-US" sz="2400" dirty="0" smtClean="0">
                <a:solidFill>
                  <a:srgbClr val="FF0000"/>
                </a:solidFill>
                <a:latin typeface="+mj-lt"/>
              </a:rPr>
              <a:t> </a:t>
            </a:r>
            <a:r>
              <a:rPr lang="en-US" sz="2400" dirty="0" smtClean="0">
                <a:latin typeface="+mj-lt"/>
              </a:rPr>
              <a:t>be rated separately</a:t>
            </a:r>
          </a:p>
          <a:p>
            <a:pPr marL="465138" indent="-465138">
              <a:spcBef>
                <a:spcPct val="20000"/>
              </a:spcBef>
              <a:buSzPct val="100000"/>
              <a:buFont typeface="Arial" pitchFamily="34" charset="0"/>
              <a:buChar char="•"/>
            </a:pPr>
            <a:r>
              <a:rPr lang="en-US" sz="2400" dirty="0" smtClean="0">
                <a:latin typeface="+mj-lt"/>
              </a:rPr>
              <a:t>Aggregate dimension scores for indicator; two methods </a:t>
            </a:r>
            <a:r>
              <a:rPr lang="en-US" sz="2400" b="1" dirty="0" smtClean="0">
                <a:latin typeface="+mj-lt"/>
              </a:rPr>
              <a:t>WL</a:t>
            </a:r>
            <a:r>
              <a:rPr lang="en-US" sz="2400" dirty="0" smtClean="0">
                <a:latin typeface="+mj-lt"/>
              </a:rPr>
              <a:t> or </a:t>
            </a:r>
            <a:r>
              <a:rPr lang="en-US" sz="2400" b="1" dirty="0" smtClean="0">
                <a:latin typeface="+mj-lt"/>
              </a:rPr>
              <a:t>AV</a:t>
            </a:r>
            <a:r>
              <a:rPr lang="en-US" sz="2400" dirty="0" smtClean="0">
                <a:latin typeface="+mj-lt"/>
              </a:rPr>
              <a:t>, </a:t>
            </a:r>
            <a:r>
              <a:rPr lang="en-US" sz="2400" b="1" i="1" dirty="0" smtClean="0">
                <a:solidFill>
                  <a:srgbClr val="FF0000"/>
                </a:solidFill>
                <a:latin typeface="+mj-lt"/>
              </a:rPr>
              <a:t>SPECIFIED</a:t>
            </a:r>
            <a:r>
              <a:rPr lang="en-US" sz="2400" dirty="0" smtClean="0">
                <a:solidFill>
                  <a:srgbClr val="FF0000"/>
                </a:solidFill>
                <a:latin typeface="+mj-lt"/>
              </a:rPr>
              <a:t> </a:t>
            </a:r>
            <a:r>
              <a:rPr lang="en-US" sz="2400" dirty="0" smtClean="0">
                <a:latin typeface="+mj-lt"/>
              </a:rPr>
              <a:t>for each indicator</a:t>
            </a:r>
            <a:r>
              <a:rPr lang="en-US" sz="2400" dirty="0" smtClean="0">
                <a:solidFill>
                  <a:srgbClr val="FF0000"/>
                </a:solidFill>
                <a:latin typeface="+mj-lt"/>
              </a:rPr>
              <a:t>*</a:t>
            </a:r>
          </a:p>
          <a:p>
            <a:pPr marL="465138" indent="-465138">
              <a:spcBef>
                <a:spcPct val="20000"/>
              </a:spcBef>
              <a:buSzPct val="100000"/>
              <a:buFont typeface="Arial" pitchFamily="34" charset="0"/>
              <a:buChar char="•"/>
            </a:pPr>
            <a:r>
              <a:rPr lang="en-US" sz="2400" b="1" dirty="0" smtClean="0">
                <a:latin typeface="+mj-lt"/>
              </a:rPr>
              <a:t>Intermediate scores</a:t>
            </a:r>
            <a:r>
              <a:rPr lang="en-US" sz="2400" dirty="0" smtClean="0">
                <a:latin typeface="+mj-lt"/>
              </a:rPr>
              <a:t> (B+, C+) for multi-dimensional indicators, where dimensions score differently </a:t>
            </a:r>
          </a:p>
          <a:p>
            <a:pPr marL="465138" indent="-465138">
              <a:spcBef>
                <a:spcPct val="20000"/>
              </a:spcBef>
              <a:buSzPct val="100000"/>
              <a:buFont typeface="Arial" pitchFamily="34" charset="0"/>
              <a:buChar char="•"/>
            </a:pPr>
            <a:endParaRPr lang="en-US" sz="2400" dirty="0">
              <a:latin typeface="+mj-lt"/>
            </a:endParaRPr>
          </a:p>
          <a:p>
            <a:pPr>
              <a:spcBef>
                <a:spcPct val="20000"/>
              </a:spcBef>
              <a:buSzPct val="100000"/>
            </a:pPr>
            <a:r>
              <a:rPr lang="en-US" sz="2200" dirty="0" smtClean="0">
                <a:solidFill>
                  <a:srgbClr val="FF0000"/>
                </a:solidFill>
                <a:latin typeface="+mj-lt"/>
              </a:rPr>
              <a:t>*</a:t>
            </a:r>
            <a:r>
              <a:rPr lang="en-US" sz="2200" dirty="0" smtClean="0">
                <a:latin typeface="+mj-lt"/>
              </a:rPr>
              <a:t>For example: for PI with 3 </a:t>
            </a:r>
            <a:r>
              <a:rPr lang="en-US" sz="2200" dirty="0">
                <a:latin typeface="+mj-lt"/>
              </a:rPr>
              <a:t>dims </a:t>
            </a:r>
            <a:r>
              <a:rPr lang="en-US" sz="2200" dirty="0" smtClean="0">
                <a:latin typeface="+mj-lt"/>
              </a:rPr>
              <a:t>rated </a:t>
            </a:r>
            <a:r>
              <a:rPr lang="en-US" sz="2200" dirty="0">
                <a:latin typeface="+mj-lt"/>
              </a:rPr>
              <a:t>A; B; C</a:t>
            </a:r>
            <a:endParaRPr lang="en-US" sz="2200" dirty="0" smtClean="0">
              <a:latin typeface="+mj-lt"/>
            </a:endParaRPr>
          </a:p>
          <a:p>
            <a:pPr>
              <a:spcBef>
                <a:spcPct val="20000"/>
              </a:spcBef>
              <a:buSzPct val="100000"/>
            </a:pPr>
            <a:r>
              <a:rPr lang="en-US" sz="2200" dirty="0" smtClean="0">
                <a:latin typeface="+mj-lt"/>
              </a:rPr>
              <a:t>    If </a:t>
            </a:r>
            <a:r>
              <a:rPr lang="en-US" sz="2200" b="1" dirty="0" smtClean="0">
                <a:solidFill>
                  <a:srgbClr val="FF0000"/>
                </a:solidFill>
                <a:latin typeface="+mj-lt"/>
              </a:rPr>
              <a:t>WL</a:t>
            </a:r>
            <a:r>
              <a:rPr lang="en-US" sz="2200" dirty="0" smtClean="0">
                <a:latin typeface="+mj-lt"/>
              </a:rPr>
              <a:t> (e.g. PI-20): then score = C+</a:t>
            </a:r>
          </a:p>
          <a:p>
            <a:pPr>
              <a:spcBef>
                <a:spcPct val="20000"/>
              </a:spcBef>
              <a:buSzPct val="100000"/>
            </a:pPr>
            <a:r>
              <a:rPr lang="en-US" sz="2200" dirty="0">
                <a:latin typeface="+mj-lt"/>
              </a:rPr>
              <a:t> </a:t>
            </a:r>
            <a:r>
              <a:rPr lang="en-US" sz="2200" dirty="0" smtClean="0">
                <a:latin typeface="+mj-lt"/>
              </a:rPr>
              <a:t>   but if </a:t>
            </a:r>
            <a:r>
              <a:rPr lang="en-US" sz="2200" b="1" dirty="0" smtClean="0">
                <a:solidFill>
                  <a:srgbClr val="FF0000"/>
                </a:solidFill>
                <a:latin typeface="+mj-lt"/>
              </a:rPr>
              <a:t>AV</a:t>
            </a:r>
            <a:r>
              <a:rPr lang="en-US" sz="2200" dirty="0" smtClean="0">
                <a:latin typeface="+mj-lt"/>
              </a:rPr>
              <a:t> (</a:t>
            </a:r>
            <a:r>
              <a:rPr lang="en-US" sz="2200" dirty="0" err="1" smtClean="0">
                <a:latin typeface="+mj-lt"/>
              </a:rPr>
              <a:t>e.g</a:t>
            </a:r>
            <a:r>
              <a:rPr lang="en-US" sz="2200" dirty="0" smtClean="0">
                <a:latin typeface="+mj-lt"/>
              </a:rPr>
              <a:t> PI-25):  then </a:t>
            </a:r>
            <a:r>
              <a:rPr lang="en-US" sz="2200" dirty="0">
                <a:latin typeface="+mj-lt"/>
              </a:rPr>
              <a:t>score = </a:t>
            </a:r>
            <a:r>
              <a:rPr lang="en-US" sz="2200" dirty="0" smtClean="0">
                <a:latin typeface="+mj-lt"/>
              </a:rPr>
              <a:t>B (from table)</a:t>
            </a:r>
            <a:endParaRPr lang="en-US" sz="2200" dirty="0">
              <a:latin typeface="+mj-lt"/>
            </a:endParaRPr>
          </a:p>
          <a:p>
            <a:pPr>
              <a:spcBef>
                <a:spcPct val="20000"/>
              </a:spcBef>
              <a:buSzPct val="100000"/>
            </a:pPr>
            <a:endParaRPr lang="en-US" sz="2800" dirty="0" smtClean="0">
              <a:latin typeface="Calibri" pitchFamily="34" charset="0"/>
            </a:endParaRPr>
          </a:p>
          <a:p>
            <a:pPr>
              <a:spcBef>
                <a:spcPct val="20000"/>
              </a:spcBef>
              <a:buSzPct val="100000"/>
            </a:pPr>
            <a:r>
              <a:rPr lang="en-US" sz="2800" dirty="0">
                <a:latin typeface="Calibri" pitchFamily="34" charset="0"/>
              </a:rPr>
              <a:t>	</a:t>
            </a:r>
            <a:endParaRPr lang="en-US" sz="2800" dirty="0" smtClean="0">
              <a:latin typeface="Calibri" pitchFamily="34" charset="0"/>
            </a:endParaRPr>
          </a:p>
          <a:p>
            <a:pPr marL="347472" indent="-347472">
              <a:lnSpc>
                <a:spcPct val="90000"/>
              </a:lnSpc>
              <a:spcBef>
                <a:spcPts val="600"/>
              </a:spcBef>
              <a:spcAft>
                <a:spcPts val="0"/>
              </a:spcAft>
              <a:buClr>
                <a:srgbClr val="353B55"/>
              </a:buClr>
              <a:buSzPct val="150000"/>
              <a:buFont typeface="Wingdings" pitchFamily="2" charset="2"/>
              <a:buNone/>
            </a:pPr>
            <a:endParaRPr lang="en-US" dirty="0">
              <a:solidFill>
                <a:srgbClr val="353B55"/>
              </a:solidFill>
              <a:latin typeface="Calibri" pitchFamily="34" charset="0"/>
            </a:endParaRPr>
          </a:p>
          <a:p>
            <a:pPr marL="465138" indent="-465138">
              <a:spcBef>
                <a:spcPct val="20000"/>
              </a:spcBef>
              <a:buClr>
                <a:srgbClr val="353B55"/>
              </a:buClr>
              <a:buFont typeface="Wingdings" pitchFamily="2" charset="2"/>
              <a:buNone/>
            </a:pPr>
            <a:endParaRPr lang="en-US" dirty="0">
              <a:solidFill>
                <a:srgbClr val="353B55"/>
              </a:solidFill>
            </a:endParaRPr>
          </a:p>
        </p:txBody>
      </p:sp>
      <p:sp>
        <p:nvSpPr>
          <p:cNvPr id="4" name="Slide Number Placeholder 3"/>
          <p:cNvSpPr>
            <a:spLocks noGrp="1"/>
          </p:cNvSpPr>
          <p:nvPr>
            <p:ph type="sldNum" sz="quarter" idx="4294967295"/>
          </p:nvPr>
        </p:nvSpPr>
        <p:spPr>
          <a:xfrm>
            <a:off x="-1620688" y="6492875"/>
            <a:ext cx="2133600" cy="365125"/>
          </a:xfrm>
          <a:prstGeom prst="rect">
            <a:avLst/>
          </a:prstGeom>
        </p:spPr>
        <p:txBody>
          <a:bodyPr/>
          <a:lstStyle/>
          <a:p>
            <a:fld id="{6CC40309-A242-4697-B3C1-F37AD51A5C02}" type="slidenum">
              <a:rPr lang="en-US" smtClean="0"/>
              <a:pPr/>
              <a:t>29</a:t>
            </a:fld>
            <a:endParaRPr lang="en-US" dirty="0"/>
          </a:p>
        </p:txBody>
      </p:sp>
    </p:spTree>
    <p:extLst>
      <p:ext uri="{BB962C8B-B14F-4D97-AF65-F5344CB8AC3E}">
        <p14:creationId xmlns:p14="http://schemas.microsoft.com/office/powerpoint/2010/main" val="9205499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3"/>
          <p:cNvSpPr>
            <a:spLocks noGrp="1"/>
          </p:cNvSpPr>
          <p:nvPr>
            <p:ph type="title"/>
          </p:nvPr>
        </p:nvSpPr>
        <p:spPr>
          <a:xfrm>
            <a:off x="107950" y="1339850"/>
            <a:ext cx="8928100" cy="936625"/>
          </a:xfrm>
        </p:spPr>
        <p:txBody>
          <a:bodyPr/>
          <a:lstStyle/>
          <a:p>
            <a:pPr marL="342900" indent="-342900"/>
            <a:r>
              <a:rPr lang="fr-FR" sz="2800" dirty="0">
                <a:latin typeface="Verdana" charset="0"/>
              </a:rPr>
              <a:t>   Module 1.3. The </a:t>
            </a:r>
            <a:r>
              <a:rPr lang="fr-FR" sz="2800" dirty="0" err="1">
                <a:latin typeface="Verdana" charset="0"/>
              </a:rPr>
              <a:t>starting</a:t>
            </a:r>
            <a:r>
              <a:rPr lang="fr-FR" sz="2800" dirty="0">
                <a:latin typeface="Verdana" charset="0"/>
              </a:rPr>
              <a:t> point: </a:t>
            </a:r>
            <a:r>
              <a:rPr lang="fr-FR" sz="2800" dirty="0" err="1">
                <a:latin typeface="Verdana" charset="0"/>
              </a:rPr>
              <a:t>assessing</a:t>
            </a:r>
            <a:r>
              <a:rPr lang="fr-FR" sz="2800" dirty="0">
                <a:latin typeface="Verdana" charset="0"/>
              </a:rPr>
              <a:t> PFM </a:t>
            </a:r>
            <a:r>
              <a:rPr lang="fr-FR" sz="2800" dirty="0" err="1" smtClean="0">
                <a:latin typeface="Verdana" charset="0"/>
              </a:rPr>
              <a:t>systems</a:t>
            </a:r>
            <a:r>
              <a:rPr lang="fr-FR" sz="2800" dirty="0">
                <a:latin typeface="Verdana" charset="0"/>
              </a:rPr>
              <a:t> </a:t>
            </a:r>
            <a:r>
              <a:rPr lang="fr-FR" sz="2800" dirty="0" smtClean="0">
                <a:latin typeface="Verdana" charset="0"/>
              </a:rPr>
              <a:t>- </a:t>
            </a:r>
            <a:r>
              <a:rPr lang="fr-FR" sz="2800" dirty="0">
                <a:latin typeface="Verdana" charset="0"/>
              </a:rPr>
              <a:t>Objectives of the module</a:t>
            </a:r>
          </a:p>
        </p:txBody>
      </p:sp>
      <p:sp>
        <p:nvSpPr>
          <p:cNvPr id="19458" name="Espace réservé du contenu 4"/>
          <p:cNvSpPr>
            <a:spLocks noGrp="1"/>
          </p:cNvSpPr>
          <p:nvPr>
            <p:ph idx="1"/>
          </p:nvPr>
        </p:nvSpPr>
        <p:spPr/>
        <p:txBody>
          <a:bodyPr/>
          <a:lstStyle/>
          <a:p>
            <a:pPr>
              <a:buClrTx/>
            </a:pPr>
            <a:r>
              <a:rPr lang="en-GB" i="0" dirty="0">
                <a:latin typeface="Verdana" charset="0"/>
              </a:rPr>
              <a:t>Before reforming a budgetary system, it is necessary to </a:t>
            </a:r>
            <a:r>
              <a:rPr lang="en-GB" i="0" dirty="0" smtClean="0">
                <a:latin typeface="Verdana" charset="0"/>
              </a:rPr>
              <a:t>identify </a:t>
            </a:r>
            <a:r>
              <a:rPr lang="en-GB" i="0" dirty="0">
                <a:latin typeface="Verdana" charset="0"/>
              </a:rPr>
              <a:t>weaknesses and their causes</a:t>
            </a:r>
          </a:p>
          <a:p>
            <a:pPr>
              <a:buClrTx/>
            </a:pPr>
            <a:r>
              <a:rPr lang="en-GB" i="0" dirty="0">
                <a:latin typeface="Verdana" charset="0"/>
              </a:rPr>
              <a:t>This module examines the instruments to assess PFM, including PEFA, looking at both their advantages and their shortcomings</a:t>
            </a:r>
          </a:p>
        </p:txBody>
      </p:sp>
      <p:sp>
        <p:nvSpPr>
          <p:cNvPr id="4" name="Espace réservé du numéro de diapositive 3"/>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fld id="{BF61512D-9BB5-3C42-A449-97473DE8EF9F}" type="slidenum">
              <a:rPr lang="en-GB" sz="1400">
                <a:solidFill>
                  <a:schemeClr val="tx1"/>
                </a:solidFill>
                <a:latin typeface="Arial" charset="0"/>
              </a:rPr>
              <a:pPr algn="l" eaLnBrk="1" hangingPunct="1"/>
              <a:t>3</a:t>
            </a:fld>
            <a:endParaRPr lang="en-GB"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2863" y="1208088"/>
            <a:ext cx="9144001" cy="561975"/>
          </a:xfrm>
        </p:spPr>
        <p:txBody>
          <a:bodyPr/>
          <a:lstStyle/>
          <a:p>
            <a:pPr indent="0" algn="ctr" eaLnBrk="1" hangingPunct="1"/>
            <a:r>
              <a:rPr lang="fr-FR" sz="2800">
                <a:latin typeface="Verdana" charset="0"/>
              </a:rPr>
              <a:t>Module 1.3 Outline</a:t>
            </a:r>
          </a:p>
        </p:txBody>
      </p:sp>
      <p:sp>
        <p:nvSpPr>
          <p:cNvPr id="51202" name="Rectangle 3"/>
          <p:cNvSpPr>
            <a:spLocks noGrp="1" noChangeArrowheads="1"/>
          </p:cNvSpPr>
          <p:nvPr>
            <p:ph type="body" idx="1"/>
          </p:nvPr>
        </p:nvSpPr>
        <p:spPr>
          <a:xfrm>
            <a:off x="187325" y="1809750"/>
            <a:ext cx="8416925" cy="4643438"/>
          </a:xfrm>
        </p:spPr>
        <p:txBody>
          <a:bodyPr/>
          <a:lstStyle/>
          <a:p>
            <a:pPr eaLnBrk="1" hangingPunct="1">
              <a:spcBef>
                <a:spcPct val="0"/>
              </a:spcBef>
              <a:buClrTx/>
            </a:pPr>
            <a:endParaRPr lang="en-GB" sz="2000" i="0" dirty="0">
              <a:latin typeface="Verdana" charset="0"/>
            </a:endParaRPr>
          </a:p>
          <a:p>
            <a:pPr eaLnBrk="1" hangingPunct="1">
              <a:spcBef>
                <a:spcPct val="0"/>
              </a:spcBef>
              <a:buClrTx/>
            </a:pPr>
            <a:r>
              <a:rPr lang="en-GB" i="0" dirty="0">
                <a:latin typeface="Verdana" charset="0"/>
              </a:rPr>
              <a:t>Presentation of PFM assessment tools</a:t>
            </a:r>
          </a:p>
          <a:p>
            <a:pPr eaLnBrk="1" hangingPunct="1">
              <a:spcBef>
                <a:spcPct val="0"/>
              </a:spcBef>
              <a:buClrTx/>
              <a:buFont typeface="Wingdings" charset="0"/>
              <a:buNone/>
            </a:pPr>
            <a:endParaRPr lang="en-GB" i="0" dirty="0">
              <a:latin typeface="Verdana" charset="0"/>
            </a:endParaRPr>
          </a:p>
          <a:p>
            <a:pPr eaLnBrk="1" hangingPunct="1">
              <a:spcBef>
                <a:spcPct val="0"/>
              </a:spcBef>
              <a:buClrTx/>
            </a:pPr>
            <a:r>
              <a:rPr lang="en-GB" i="0" dirty="0">
                <a:latin typeface="Verdana" charset="0"/>
              </a:rPr>
              <a:t>The PEFA performance indicators</a:t>
            </a:r>
          </a:p>
          <a:p>
            <a:pPr eaLnBrk="1" hangingPunct="1">
              <a:spcBef>
                <a:spcPct val="0"/>
              </a:spcBef>
              <a:buClrTx/>
            </a:pPr>
            <a:endParaRPr lang="en-GB" i="0" dirty="0">
              <a:latin typeface="Verdana" charset="0"/>
            </a:endParaRPr>
          </a:p>
          <a:p>
            <a:pPr eaLnBrk="1" hangingPunct="1">
              <a:spcBef>
                <a:spcPct val="0"/>
              </a:spcBef>
              <a:buClrTx/>
            </a:pPr>
            <a:r>
              <a:rPr lang="en-GB" i="0" dirty="0">
                <a:latin typeface="Verdana" charset="0"/>
              </a:rPr>
              <a:t>Advantages and shortcomings of </a:t>
            </a:r>
            <a:r>
              <a:rPr lang="en-GB" i="0" dirty="0" smtClean="0">
                <a:latin typeface="Verdana" charset="0"/>
              </a:rPr>
              <a:t>PEFA</a:t>
            </a:r>
            <a:endParaRPr lang="en-GB" i="0" dirty="0">
              <a:latin typeface="Verdana" charset="0"/>
            </a:endParaRPr>
          </a:p>
          <a:p>
            <a:pPr eaLnBrk="1" hangingPunct="1">
              <a:spcBef>
                <a:spcPct val="0"/>
              </a:spcBef>
              <a:buClrTx/>
            </a:pPr>
            <a:endParaRPr lang="en-GB" i="0" dirty="0">
              <a:latin typeface="Verdana" charset="0"/>
            </a:endParaRPr>
          </a:p>
          <a:p>
            <a:pPr eaLnBrk="1" hangingPunct="1">
              <a:spcBef>
                <a:spcPct val="0"/>
              </a:spcBef>
              <a:buClrTx/>
            </a:pPr>
            <a:r>
              <a:rPr lang="en-GB" i="0" dirty="0">
                <a:latin typeface="Verdana" charset="0"/>
              </a:rPr>
              <a:t>Issues linked to corruption</a:t>
            </a:r>
          </a:p>
          <a:p>
            <a:pPr lvl="1" eaLnBrk="1" hangingPunct="1">
              <a:buFont typeface="Wingdings" charset="0"/>
              <a:buNone/>
            </a:pPr>
            <a:r>
              <a:rPr lang="en-GB" sz="2400" b="0" dirty="0">
                <a:latin typeface="Verdana" charset="0"/>
              </a:rPr>
              <a:t> </a:t>
            </a:r>
          </a:p>
        </p:txBody>
      </p:sp>
      <p:sp>
        <p:nvSpPr>
          <p:cNvPr id="51203" name="AutoShape 4"/>
          <p:cNvSpPr>
            <a:spLocks noChangeArrowheads="1"/>
          </p:cNvSpPr>
          <p:nvPr/>
        </p:nvSpPr>
        <p:spPr bwMode="auto">
          <a:xfrm>
            <a:off x="866775" y="1208088"/>
            <a:ext cx="7359650" cy="601662"/>
          </a:xfrm>
          <a:prstGeom prst="rightArrow">
            <a:avLst>
              <a:gd name="adj1" fmla="val 50000"/>
              <a:gd name="adj2" fmla="val 15290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nchor="ctr"/>
          <a:lstStyle/>
          <a:p>
            <a:endParaRPr lang="fr-BE"/>
          </a:p>
        </p:txBody>
      </p:sp>
      <p:sp>
        <p:nvSpPr>
          <p:cNvPr id="51204" name="AutoShape 6"/>
          <p:cNvSpPr>
            <a:spLocks noChangeArrowheads="1"/>
          </p:cNvSpPr>
          <p:nvPr/>
        </p:nvSpPr>
        <p:spPr bwMode="auto">
          <a:xfrm>
            <a:off x="539552" y="3141663"/>
            <a:ext cx="8425061" cy="1270000"/>
          </a:xfrm>
          <a:prstGeom prst="rightArrow">
            <a:avLst>
              <a:gd name="adj1" fmla="val 50000"/>
              <a:gd name="adj2" fmla="val 26053"/>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2039" tIns="41020" rIns="82039" bIns="41020" anchor="ctr"/>
          <a:lstStyle/>
          <a:p>
            <a:endParaRPr lang="fr-BE"/>
          </a:p>
        </p:txBody>
      </p:sp>
      <p:sp>
        <p:nvSpPr>
          <p:cNvPr id="51205" name="Espace réservé du numéro de diapositive 4"/>
          <p:cNvSpPr>
            <a:spLocks noGrp="1"/>
          </p:cNvSpPr>
          <p:nvPr>
            <p:ph type="sldNum" sz="quarter" idx="12"/>
          </p:nvPr>
        </p:nvSpPr>
        <p:spPr>
          <a:xfrm>
            <a:off x="15249" y="6264275"/>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C7CD5AFC-670C-2F4F-8958-F49AB12179B5}" type="slidenum">
              <a:rPr lang="en-US" sz="1400">
                <a:solidFill>
                  <a:schemeClr val="tx1"/>
                </a:solidFill>
                <a:latin typeface="Arial" charset="0"/>
                <a:cs typeface="Arial" charset="0"/>
              </a:rPr>
              <a:pPr algn="l">
                <a:lnSpc>
                  <a:spcPts val="1400"/>
                </a:lnSpc>
              </a:pPr>
              <a:t>30</a:t>
            </a:fld>
            <a:endParaRPr lang="en-US" sz="1400" dirty="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831" y="1223963"/>
            <a:ext cx="9144000" cy="990600"/>
          </a:xfrm>
        </p:spPr>
        <p:txBody>
          <a:bodyPr/>
          <a:lstStyle/>
          <a:p>
            <a:pPr indent="0" algn="ctr" eaLnBrk="1" hangingPunct="1"/>
            <a:r>
              <a:rPr lang="en-GB" sz="2800" dirty="0">
                <a:solidFill>
                  <a:srgbClr val="C00000"/>
                </a:solidFill>
                <a:latin typeface="Verdana" charset="0"/>
              </a:rPr>
              <a:t>Advantages of using </a:t>
            </a:r>
            <a:r>
              <a:rPr lang="en-GB" sz="2800" dirty="0" smtClean="0">
                <a:solidFill>
                  <a:srgbClr val="C00000"/>
                </a:solidFill>
                <a:latin typeface="Verdana" charset="0"/>
              </a:rPr>
              <a:t>PEFA </a:t>
            </a:r>
            <a:r>
              <a:rPr lang="en-GB" sz="2800" dirty="0">
                <a:solidFill>
                  <a:srgbClr val="C00000"/>
                </a:solidFill>
                <a:latin typeface="Verdana" charset="0"/>
              </a:rPr>
              <a:t>in </a:t>
            </a:r>
            <a:r>
              <a:rPr lang="en-GB" sz="2800" dirty="0" smtClean="0">
                <a:solidFill>
                  <a:srgbClr val="C00000"/>
                </a:solidFill>
                <a:latin typeface="Verdana" charset="0"/>
              </a:rPr>
              <a:t>preparing </a:t>
            </a:r>
            <a:r>
              <a:rPr lang="en-GB" sz="2800" dirty="0">
                <a:solidFill>
                  <a:srgbClr val="C00000"/>
                </a:solidFill>
                <a:latin typeface="Verdana" charset="0"/>
              </a:rPr>
              <a:t>reforms</a:t>
            </a:r>
          </a:p>
        </p:txBody>
      </p:sp>
      <p:sp>
        <p:nvSpPr>
          <p:cNvPr id="53250" name="Rectangle 3"/>
          <p:cNvSpPr>
            <a:spLocks noGrp="1" noChangeArrowheads="1"/>
          </p:cNvSpPr>
          <p:nvPr>
            <p:ph type="body" idx="1"/>
          </p:nvPr>
        </p:nvSpPr>
        <p:spPr>
          <a:xfrm>
            <a:off x="321064" y="2486321"/>
            <a:ext cx="8498210" cy="4364037"/>
          </a:xfrm>
        </p:spPr>
        <p:txBody>
          <a:bodyPr/>
          <a:lstStyle/>
          <a:p>
            <a:pPr eaLnBrk="1" hangingPunct="1">
              <a:spcBef>
                <a:spcPct val="0"/>
              </a:spcBef>
              <a:buClrTx/>
            </a:pPr>
            <a:r>
              <a:rPr lang="en-GB" b="0" i="0" dirty="0" smtClean="0">
                <a:latin typeface="Verdana" charset="0"/>
              </a:rPr>
              <a:t>PEFA is </a:t>
            </a:r>
            <a:r>
              <a:rPr lang="en-GB" b="0" i="0" dirty="0">
                <a:latin typeface="Verdana" charset="0"/>
              </a:rPr>
              <a:t>a very useful tool </a:t>
            </a:r>
            <a:r>
              <a:rPr lang="en-GB" b="0" i="0" dirty="0" smtClean="0">
                <a:latin typeface="Verdana" charset="0"/>
              </a:rPr>
              <a:t>to provide a </a:t>
            </a:r>
            <a:r>
              <a:rPr lang="en-GB" b="0" i="0" dirty="0">
                <a:latin typeface="Verdana" charset="0"/>
              </a:rPr>
              <a:t>global view of a PFM </a:t>
            </a:r>
            <a:r>
              <a:rPr lang="en-GB" b="0" i="0" dirty="0" smtClean="0">
                <a:latin typeface="Verdana" charset="0"/>
              </a:rPr>
              <a:t>system, &amp; to identify </a:t>
            </a:r>
            <a:r>
              <a:rPr lang="en-GB" b="0" i="0" dirty="0">
                <a:latin typeface="Verdana" charset="0"/>
              </a:rPr>
              <a:t>its strengths </a:t>
            </a:r>
            <a:r>
              <a:rPr lang="en-GB" b="0" i="0" dirty="0" smtClean="0">
                <a:latin typeface="Verdana" charset="0"/>
              </a:rPr>
              <a:t>&amp; weaknesses</a:t>
            </a:r>
            <a:endParaRPr lang="en-GB" b="0" i="0" dirty="0">
              <a:latin typeface="Verdana" charset="0"/>
            </a:endParaRPr>
          </a:p>
          <a:p>
            <a:pPr eaLnBrk="1" hangingPunct="1">
              <a:spcBef>
                <a:spcPct val="0"/>
              </a:spcBef>
              <a:buClrTx/>
            </a:pPr>
            <a:endParaRPr lang="en-GB" b="0" i="0" dirty="0">
              <a:latin typeface="Verdana" charset="0"/>
            </a:endParaRPr>
          </a:p>
          <a:p>
            <a:pPr eaLnBrk="1" hangingPunct="1">
              <a:spcBef>
                <a:spcPct val="0"/>
              </a:spcBef>
              <a:buClrTx/>
            </a:pPr>
            <a:r>
              <a:rPr lang="en-GB" b="0" i="0" dirty="0">
                <a:latin typeface="Verdana" charset="0"/>
              </a:rPr>
              <a:t>PEFA covers </a:t>
            </a:r>
            <a:r>
              <a:rPr lang="en-GB" b="0" i="0" dirty="0" smtClean="0">
                <a:latin typeface="Verdana" charset="0"/>
              </a:rPr>
              <a:t>the </a:t>
            </a:r>
            <a:r>
              <a:rPr lang="en-GB" b="0" i="0" dirty="0">
                <a:latin typeface="Verdana" charset="0"/>
              </a:rPr>
              <a:t>core functions of a PFM </a:t>
            </a:r>
            <a:r>
              <a:rPr lang="en-GB" b="0" i="0" dirty="0" smtClean="0">
                <a:latin typeface="Verdana" charset="0"/>
              </a:rPr>
              <a:t>system</a:t>
            </a:r>
          </a:p>
          <a:p>
            <a:pPr eaLnBrk="1" hangingPunct="1">
              <a:spcBef>
                <a:spcPct val="0"/>
              </a:spcBef>
              <a:buClrTx/>
            </a:pPr>
            <a:endParaRPr lang="en-GB" i="0" dirty="0">
              <a:latin typeface="Verdana" charset="0"/>
            </a:endParaRPr>
          </a:p>
          <a:p>
            <a:pPr eaLnBrk="1" hangingPunct="1">
              <a:spcBef>
                <a:spcPct val="0"/>
              </a:spcBef>
              <a:buClrTx/>
            </a:pPr>
            <a:r>
              <a:rPr lang="en-GB" i="0" dirty="0" smtClean="0">
                <a:latin typeface="Verdana" charset="0"/>
              </a:rPr>
              <a:t>Remember the ‘mirror’!</a:t>
            </a:r>
            <a:endParaRPr lang="en-GB" b="0" i="0" dirty="0">
              <a:latin typeface="Verdana" charset="0"/>
            </a:endParaRPr>
          </a:p>
        </p:txBody>
      </p:sp>
      <p:sp>
        <p:nvSpPr>
          <p:cNvPr id="53251" name="Espace réservé du numéro de diapositive 4"/>
          <p:cNvSpPr>
            <a:spLocks noGrp="1"/>
          </p:cNvSpPr>
          <p:nvPr>
            <p:ph type="sldNum" sz="quarter" idx="12"/>
          </p:nvPr>
        </p:nvSpPr>
        <p:spPr>
          <a:xfrm>
            <a:off x="179512" y="6237312"/>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594399EC-7DA2-6445-A286-D6EDD2EBD678}" type="slidenum">
              <a:rPr lang="en-US" sz="1400">
                <a:solidFill>
                  <a:schemeClr val="tx1"/>
                </a:solidFill>
                <a:latin typeface="Arial" charset="0"/>
              </a:rPr>
              <a:pPr algn="l">
                <a:lnSpc>
                  <a:spcPts val="1400"/>
                </a:lnSpc>
              </a:pPr>
              <a:t>31</a:t>
            </a:fld>
            <a:endParaRPr lang="en-US" sz="14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323850" y="1125538"/>
            <a:ext cx="8496300" cy="590550"/>
          </a:xfrm>
        </p:spPr>
        <p:txBody>
          <a:bodyPr/>
          <a:lstStyle/>
          <a:p>
            <a:pPr marL="0" indent="0" algn="ctr" eaLnBrk="1" hangingPunct="1"/>
            <a:r>
              <a:rPr lang="fr-FR" sz="2800" dirty="0" smtClean="0">
                <a:solidFill>
                  <a:srgbClr val="C00000"/>
                </a:solidFill>
                <a:latin typeface="Verdana" charset="0"/>
              </a:rPr>
              <a:t>Short-</a:t>
            </a:r>
            <a:r>
              <a:rPr lang="fr-FR" sz="2800" dirty="0" err="1" smtClean="0">
                <a:solidFill>
                  <a:srgbClr val="C00000"/>
                </a:solidFill>
                <a:latin typeface="Verdana" charset="0"/>
              </a:rPr>
              <a:t>comings</a:t>
            </a:r>
            <a:r>
              <a:rPr lang="fr-FR" sz="2800" dirty="0" smtClean="0">
                <a:solidFill>
                  <a:srgbClr val="C00000"/>
                </a:solidFill>
                <a:latin typeface="Verdana" charset="0"/>
              </a:rPr>
              <a:t> </a:t>
            </a:r>
            <a:r>
              <a:rPr lang="fr-FR" sz="2800" dirty="0">
                <a:solidFill>
                  <a:srgbClr val="C00000"/>
                </a:solidFill>
                <a:latin typeface="Verdana" charset="0"/>
              </a:rPr>
              <a:t>of PEFA</a:t>
            </a:r>
          </a:p>
        </p:txBody>
      </p:sp>
      <p:sp>
        <p:nvSpPr>
          <p:cNvPr id="56322" name="Rectangle 3"/>
          <p:cNvSpPr>
            <a:spLocks noGrp="1" noChangeArrowheads="1"/>
          </p:cNvSpPr>
          <p:nvPr>
            <p:ph type="body" idx="1"/>
          </p:nvPr>
        </p:nvSpPr>
        <p:spPr>
          <a:xfrm>
            <a:off x="322262" y="2195513"/>
            <a:ext cx="8821738" cy="4662487"/>
          </a:xfrm>
        </p:spPr>
        <p:txBody>
          <a:bodyPr>
            <a:noAutofit/>
          </a:bodyPr>
          <a:lstStyle/>
          <a:p>
            <a:pPr eaLnBrk="1" hangingPunct="1">
              <a:spcBef>
                <a:spcPts val="600"/>
              </a:spcBef>
              <a:buClrTx/>
              <a:defRPr/>
            </a:pPr>
            <a:r>
              <a:rPr lang="en-GB" i="0" dirty="0" smtClean="0">
                <a:latin typeface="Verdana" charset="0"/>
              </a:rPr>
              <a:t>Some aspects of PFM not or insufficiently covered: e.g. </a:t>
            </a:r>
            <a:r>
              <a:rPr lang="en-GB" sz="2400" b="0" i="0" dirty="0" smtClean="0">
                <a:latin typeface="Verdana" charset="0"/>
              </a:rPr>
              <a:t>Legislative &amp; regulatory framework; IT; capacity; </a:t>
            </a:r>
            <a:r>
              <a:rPr lang="en-GB" sz="2400" b="0" i="0" dirty="0" err="1" smtClean="0">
                <a:latin typeface="Verdana" charset="0"/>
              </a:rPr>
              <a:t>sectoral</a:t>
            </a:r>
            <a:r>
              <a:rPr lang="en-GB" sz="2400" b="0" i="0" dirty="0" smtClean="0">
                <a:latin typeface="Verdana" charset="0"/>
              </a:rPr>
              <a:t> management; Accounting methods; decentralisation</a:t>
            </a:r>
            <a:endParaRPr lang="en-GB" sz="2400" i="0" dirty="0" smtClean="0">
              <a:latin typeface="Verdana" charset="0"/>
            </a:endParaRPr>
          </a:p>
          <a:p>
            <a:pPr eaLnBrk="1" hangingPunct="1">
              <a:spcBef>
                <a:spcPts val="600"/>
              </a:spcBef>
              <a:buClrTx/>
              <a:defRPr/>
            </a:pPr>
            <a:r>
              <a:rPr lang="en-GB" i="0" dirty="0" smtClean="0">
                <a:latin typeface="Verdana" charset="0"/>
              </a:rPr>
              <a:t>PEFA usually concerns processes, but does not necessarily provide information on their results</a:t>
            </a:r>
          </a:p>
          <a:p>
            <a:pPr eaLnBrk="1" hangingPunct="1">
              <a:spcBef>
                <a:spcPts val="600"/>
              </a:spcBef>
              <a:buClrTx/>
              <a:defRPr/>
            </a:pPr>
            <a:r>
              <a:rPr lang="en-GB" i="0" dirty="0" smtClean="0">
                <a:latin typeface="Verdana" charset="0"/>
              </a:rPr>
              <a:t>PEFA does not take into account external factors (e.g. Role of political environment; corruption)</a:t>
            </a:r>
          </a:p>
        </p:txBody>
      </p:sp>
      <p:sp>
        <p:nvSpPr>
          <p:cNvPr id="55299" name="Espace réservé du numéro de diapositive 4"/>
          <p:cNvSpPr>
            <a:spLocks noGrp="1"/>
          </p:cNvSpPr>
          <p:nvPr>
            <p:ph type="sldNum" sz="quarter" idx="12"/>
          </p:nvPr>
        </p:nvSpPr>
        <p:spPr>
          <a:xfrm>
            <a:off x="0" y="6237312"/>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2C1FAAC3-A984-BF44-9C99-F9A6EBA322FD}" type="slidenum">
              <a:rPr lang="en-US" sz="1400">
                <a:solidFill>
                  <a:schemeClr val="tx1"/>
                </a:solidFill>
                <a:latin typeface="Arial" charset="0"/>
              </a:rPr>
              <a:pPr algn="l">
                <a:lnSpc>
                  <a:spcPts val="1400"/>
                </a:lnSpc>
              </a:pPr>
              <a:t>32</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0" y="1143000"/>
            <a:ext cx="9144000" cy="857250"/>
          </a:xfrm>
        </p:spPr>
        <p:txBody>
          <a:bodyPr/>
          <a:lstStyle/>
          <a:p>
            <a:pPr marL="0" indent="0" algn="ctr" eaLnBrk="1" hangingPunct="1"/>
            <a:r>
              <a:rPr lang="fr-FR" sz="2800" dirty="0" err="1">
                <a:solidFill>
                  <a:srgbClr val="C00000"/>
                </a:solidFill>
                <a:latin typeface="Verdana" charset="0"/>
              </a:rPr>
              <a:t>Avoiding</a:t>
            </a:r>
            <a:r>
              <a:rPr lang="fr-FR" sz="2800" dirty="0">
                <a:solidFill>
                  <a:srgbClr val="C00000"/>
                </a:solidFill>
                <a:latin typeface="Verdana" charset="0"/>
              </a:rPr>
              <a:t> the </a:t>
            </a:r>
            <a:r>
              <a:rPr lang="fr-FR" sz="2800" dirty="0" smtClean="0">
                <a:solidFill>
                  <a:srgbClr val="C00000"/>
                </a:solidFill>
                <a:latin typeface="Verdana" charset="0"/>
              </a:rPr>
              <a:t>‘</a:t>
            </a:r>
            <a:r>
              <a:rPr lang="fr-FR" sz="2800" dirty="0" err="1" smtClean="0">
                <a:solidFill>
                  <a:srgbClr val="C00000"/>
                </a:solidFill>
                <a:latin typeface="Verdana" charset="0"/>
              </a:rPr>
              <a:t>cult</a:t>
            </a:r>
            <a:r>
              <a:rPr lang="fr-FR" sz="2800" dirty="0" smtClean="0">
                <a:solidFill>
                  <a:srgbClr val="C00000"/>
                </a:solidFill>
                <a:latin typeface="Verdana" charset="0"/>
              </a:rPr>
              <a:t> </a:t>
            </a:r>
            <a:r>
              <a:rPr lang="fr-FR" sz="2800" dirty="0">
                <a:solidFill>
                  <a:srgbClr val="C00000"/>
                </a:solidFill>
                <a:latin typeface="Verdana" charset="0"/>
              </a:rPr>
              <a:t>of </a:t>
            </a:r>
            <a:r>
              <a:rPr lang="fr-FR" sz="2800" dirty="0" err="1" smtClean="0">
                <a:solidFill>
                  <a:srgbClr val="C00000"/>
                </a:solidFill>
                <a:latin typeface="Verdana" charset="0"/>
              </a:rPr>
              <a:t>grading</a:t>
            </a:r>
            <a:r>
              <a:rPr lang="fr-FR" sz="2800" dirty="0" smtClean="0">
                <a:solidFill>
                  <a:srgbClr val="C00000"/>
                </a:solidFill>
                <a:latin typeface="Verdana" charset="0"/>
              </a:rPr>
              <a:t>’ </a:t>
            </a:r>
            <a:endParaRPr lang="fr-FR" sz="2800" dirty="0">
              <a:solidFill>
                <a:srgbClr val="C00000"/>
              </a:solidFill>
              <a:latin typeface="Verdana" charset="0"/>
            </a:endParaRPr>
          </a:p>
        </p:txBody>
      </p:sp>
      <p:sp>
        <p:nvSpPr>
          <p:cNvPr id="57346" name="Rectangle 3"/>
          <p:cNvSpPr>
            <a:spLocks noGrp="1" noChangeArrowheads="1"/>
          </p:cNvSpPr>
          <p:nvPr>
            <p:ph type="body" idx="1"/>
          </p:nvPr>
        </p:nvSpPr>
        <p:spPr>
          <a:xfrm>
            <a:off x="251520" y="2000250"/>
            <a:ext cx="8352928" cy="4572000"/>
          </a:xfrm>
        </p:spPr>
        <p:txBody>
          <a:bodyPr>
            <a:normAutofit fontScale="62500" lnSpcReduction="20000"/>
          </a:bodyPr>
          <a:lstStyle/>
          <a:p>
            <a:pPr eaLnBrk="1" hangingPunct="1">
              <a:lnSpc>
                <a:spcPct val="120000"/>
              </a:lnSpc>
              <a:spcBef>
                <a:spcPts val="600"/>
              </a:spcBef>
              <a:buClrTx/>
            </a:pPr>
            <a:r>
              <a:rPr lang="en-GB" sz="3800" b="0" i="0" dirty="0" smtClean="0">
                <a:latin typeface="Verdana" charset="0"/>
              </a:rPr>
              <a:t>“A</a:t>
            </a:r>
            <a:r>
              <a:rPr lang="en-GB" sz="3800" b="0" i="0" dirty="0">
                <a:latin typeface="Verdana" charset="0"/>
              </a:rPr>
              <a:t>” </a:t>
            </a:r>
            <a:r>
              <a:rPr lang="en-GB" sz="3800" b="0" i="0" dirty="0" smtClean="0">
                <a:latin typeface="Verdana" charset="0"/>
              </a:rPr>
              <a:t>rating reveals a </a:t>
            </a:r>
            <a:r>
              <a:rPr lang="en-GB" sz="3800" b="0" i="0" dirty="0">
                <a:latin typeface="Verdana" charset="0"/>
              </a:rPr>
              <a:t>good </a:t>
            </a:r>
            <a:r>
              <a:rPr lang="en-GB" sz="3800" b="0" i="0" dirty="0" smtClean="0">
                <a:latin typeface="Verdana" charset="0"/>
              </a:rPr>
              <a:t>practice, </a:t>
            </a:r>
            <a:r>
              <a:rPr lang="en-GB" sz="3800" b="0" i="0" dirty="0">
                <a:latin typeface="Verdana" charset="0"/>
              </a:rPr>
              <a:t>but does not necessarily guarantee good </a:t>
            </a:r>
            <a:r>
              <a:rPr lang="en-GB" sz="3800" b="0" i="0" dirty="0" smtClean="0">
                <a:latin typeface="Verdana" charset="0"/>
              </a:rPr>
              <a:t>result: there may be factors not captured in rating criteria</a:t>
            </a:r>
          </a:p>
          <a:p>
            <a:pPr eaLnBrk="1" hangingPunct="1">
              <a:lnSpc>
                <a:spcPct val="120000"/>
              </a:lnSpc>
              <a:spcBef>
                <a:spcPts val="600"/>
              </a:spcBef>
              <a:buClrTx/>
            </a:pPr>
            <a:r>
              <a:rPr lang="en-GB" sz="3800" b="0" i="0" dirty="0" smtClean="0">
                <a:latin typeface="Verdana" charset="0"/>
              </a:rPr>
              <a:t>“D</a:t>
            </a:r>
            <a:r>
              <a:rPr lang="en-GB" sz="3800" b="0" i="0" dirty="0">
                <a:latin typeface="Verdana" charset="0"/>
              </a:rPr>
              <a:t>” </a:t>
            </a:r>
            <a:r>
              <a:rPr lang="en-GB" sz="3800" b="0" i="0" dirty="0" smtClean="0">
                <a:latin typeface="Verdana" charset="0"/>
              </a:rPr>
              <a:t>rating reveals </a:t>
            </a:r>
            <a:r>
              <a:rPr lang="en-GB" sz="3800" b="0" i="0" dirty="0">
                <a:latin typeface="Verdana" charset="0"/>
              </a:rPr>
              <a:t>lack of a some </a:t>
            </a:r>
            <a:r>
              <a:rPr lang="en-GB" sz="3800" b="0" i="0" dirty="0" smtClean="0">
                <a:latin typeface="Verdana" charset="0"/>
              </a:rPr>
              <a:t>function(s), </a:t>
            </a:r>
            <a:r>
              <a:rPr lang="en-GB" sz="3800" b="0" i="0" dirty="0">
                <a:latin typeface="Verdana" charset="0"/>
              </a:rPr>
              <a:t>but priority should not </a:t>
            </a:r>
            <a:r>
              <a:rPr lang="en-GB" sz="3800" b="0" i="0" dirty="0">
                <a:solidFill>
                  <a:srgbClr val="FF0000"/>
                </a:solidFill>
                <a:latin typeface="Verdana" charset="0"/>
              </a:rPr>
              <a:t>necessarily</a:t>
            </a:r>
            <a:r>
              <a:rPr lang="en-GB" sz="3800" b="0" i="0" dirty="0">
                <a:latin typeface="Verdana" charset="0"/>
              </a:rPr>
              <a:t> go to focusing </a:t>
            </a:r>
            <a:r>
              <a:rPr lang="en-GB" sz="3800" b="0" i="0" dirty="0" smtClean="0">
                <a:latin typeface="Verdana" charset="0"/>
              </a:rPr>
              <a:t>reform efforts </a:t>
            </a:r>
            <a:r>
              <a:rPr lang="en-GB" sz="3800" b="0" i="0" dirty="0">
                <a:latin typeface="Verdana" charset="0"/>
              </a:rPr>
              <a:t>on the processes graded with a </a:t>
            </a:r>
            <a:r>
              <a:rPr lang="en-GB" sz="3800" b="0" i="0" dirty="0" smtClean="0">
                <a:latin typeface="Verdana" charset="0"/>
              </a:rPr>
              <a:t>D</a:t>
            </a:r>
          </a:p>
          <a:p>
            <a:pPr eaLnBrk="1" hangingPunct="1">
              <a:lnSpc>
                <a:spcPct val="120000"/>
              </a:lnSpc>
              <a:spcBef>
                <a:spcPts val="600"/>
              </a:spcBef>
              <a:buClrTx/>
            </a:pPr>
            <a:r>
              <a:rPr lang="en-GB" sz="3800" b="0" i="0" dirty="0" smtClean="0">
                <a:latin typeface="Verdana" charset="0"/>
              </a:rPr>
              <a:t>Ratings plus PEFA </a:t>
            </a:r>
            <a:r>
              <a:rPr lang="en-GB" sz="3800" b="0" i="0" dirty="0">
                <a:latin typeface="Verdana" charset="0"/>
              </a:rPr>
              <a:t>report </a:t>
            </a:r>
            <a:r>
              <a:rPr lang="en-GB" sz="3800" b="0" i="0" dirty="0" smtClean="0">
                <a:latin typeface="Verdana" charset="0"/>
              </a:rPr>
              <a:t>provide good knowledge </a:t>
            </a:r>
            <a:r>
              <a:rPr lang="en-GB" sz="3800" b="0" i="0" dirty="0">
                <a:latin typeface="Verdana" charset="0"/>
              </a:rPr>
              <a:t>of a PFM system, but </a:t>
            </a:r>
            <a:r>
              <a:rPr lang="en-GB" sz="3800" b="0" i="0" dirty="0" smtClean="0">
                <a:latin typeface="Verdana" charset="0"/>
              </a:rPr>
              <a:t>preparing </a:t>
            </a:r>
            <a:r>
              <a:rPr lang="en-GB" sz="3800" b="0" i="0" dirty="0">
                <a:latin typeface="Verdana" charset="0"/>
              </a:rPr>
              <a:t>a reform </a:t>
            </a:r>
            <a:r>
              <a:rPr lang="en-GB" sz="3800" b="0" i="0" dirty="0" smtClean="0">
                <a:latin typeface="Verdana" charset="0"/>
              </a:rPr>
              <a:t>programme must </a:t>
            </a:r>
            <a:r>
              <a:rPr lang="en-GB" sz="3800" b="0" i="0" dirty="0">
                <a:latin typeface="Verdana" charset="0"/>
              </a:rPr>
              <a:t>also take into account external factors </a:t>
            </a:r>
            <a:r>
              <a:rPr lang="en-GB" sz="3800" b="0" i="0" dirty="0" smtClean="0">
                <a:latin typeface="Verdana" charset="0"/>
              </a:rPr>
              <a:t>&amp; priorities </a:t>
            </a:r>
            <a:r>
              <a:rPr lang="en-GB" sz="3800" b="0" i="0" dirty="0">
                <a:latin typeface="Verdana" charset="0"/>
              </a:rPr>
              <a:t>assigned to different PFM objectives</a:t>
            </a:r>
          </a:p>
          <a:p>
            <a:pPr lvl="1" eaLnBrk="1" hangingPunct="1">
              <a:spcBef>
                <a:spcPts val="600"/>
              </a:spcBef>
              <a:buClrTx/>
            </a:pPr>
            <a:endParaRPr lang="fr-FR" sz="2200" b="0" dirty="0">
              <a:latin typeface="Verdana" charset="0"/>
            </a:endParaRPr>
          </a:p>
        </p:txBody>
      </p:sp>
      <p:sp>
        <p:nvSpPr>
          <p:cNvPr id="57347" name="Espace réservé du numéro de diapositive 4"/>
          <p:cNvSpPr>
            <a:spLocks noGrp="1"/>
          </p:cNvSpPr>
          <p:nvPr>
            <p:ph type="sldNum" sz="quarter" idx="12"/>
          </p:nvPr>
        </p:nvSpPr>
        <p:spPr>
          <a:xfrm>
            <a:off x="107504" y="6237312"/>
            <a:ext cx="1096169" cy="548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52AD17CA-8699-BD43-A747-A2DC7D07DC28}" type="slidenum">
              <a:rPr lang="en-US" sz="1400">
                <a:solidFill>
                  <a:schemeClr val="tx1"/>
                </a:solidFill>
                <a:latin typeface="Arial" charset="0"/>
              </a:rPr>
              <a:pPr algn="l">
                <a:lnSpc>
                  <a:spcPts val="1400"/>
                </a:lnSpc>
              </a:pPr>
              <a:t>33</a:t>
            </a:fld>
            <a:endParaRPr lang="en-US" sz="14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07504" y="1268760"/>
            <a:ext cx="9036496" cy="792088"/>
          </a:xfrm>
        </p:spPr>
        <p:txBody>
          <a:bodyPr/>
          <a:lstStyle/>
          <a:p>
            <a:pPr marL="0" indent="0" algn="ctr" eaLnBrk="1" hangingPunct="1"/>
            <a:r>
              <a:rPr lang="en-GB" sz="2800" dirty="0" smtClean="0">
                <a:solidFill>
                  <a:srgbClr val="C00000"/>
                </a:solidFill>
                <a:latin typeface="Verdana" charset="0"/>
              </a:rPr>
              <a:t>Placing PEFA indicators in ‘results chain’</a:t>
            </a:r>
            <a:endParaRPr lang="en-GB" sz="2800" dirty="0">
              <a:solidFill>
                <a:srgbClr val="C00000"/>
              </a:solidFill>
              <a:latin typeface="Verdana" charset="0"/>
            </a:endParaRPr>
          </a:p>
        </p:txBody>
      </p:sp>
      <p:graphicFrame>
        <p:nvGraphicFramePr>
          <p:cNvPr id="59394" name="Object 2"/>
          <p:cNvGraphicFramePr>
            <a:graphicFrameLocks noGrp="1" noChangeAspect="1"/>
          </p:cNvGraphicFramePr>
          <p:nvPr>
            <p:ph idx="1"/>
            <p:extLst>
              <p:ext uri="{D42A27DB-BD31-4B8C-83A1-F6EECF244321}">
                <p14:modId xmlns:p14="http://schemas.microsoft.com/office/powerpoint/2010/main" val="1111331911"/>
              </p:ext>
            </p:extLst>
          </p:nvPr>
        </p:nvGraphicFramePr>
        <p:xfrm>
          <a:off x="107950" y="2343150"/>
          <a:ext cx="8856663" cy="3900488"/>
        </p:xfrm>
        <a:graphic>
          <a:graphicData uri="http://schemas.openxmlformats.org/presentationml/2006/ole">
            <mc:AlternateContent xmlns:mc="http://schemas.openxmlformats.org/markup-compatibility/2006">
              <mc:Choice xmlns:v="urn:schemas-microsoft-com:vml" Requires="v">
                <p:oleObj spid="_x0000_s59424" name="Worksheet" r:id="rId5" imgW="13741400" imgH="4635500" progId="Excel.Sheet.8">
                  <p:embed/>
                </p:oleObj>
              </mc:Choice>
              <mc:Fallback>
                <p:oleObj name="Worksheet" r:id="rId5" imgW="13741400" imgH="4635500" progId="Excel.Sheet.8">
                  <p:embed/>
                  <p:pic>
                    <p:nvPicPr>
                      <p:cNvPr id="0" name="Object 2"/>
                      <p:cNvPicPr>
                        <a:picLocks noChangeAspect="1" noChangeArrowheads="1"/>
                      </p:cNvPicPr>
                      <p:nvPr/>
                    </p:nvPicPr>
                    <p:blipFill>
                      <a:blip r:embed="rId6"/>
                      <a:srcRect/>
                      <a:stretch>
                        <a:fillRect/>
                      </a:stretch>
                    </p:blipFill>
                    <p:spPr bwMode="auto">
                      <a:xfrm>
                        <a:off x="107950" y="2343150"/>
                        <a:ext cx="8856663" cy="3900488"/>
                      </a:xfrm>
                      <a:prstGeom prst="rect">
                        <a:avLst/>
                      </a:prstGeom>
                      <a:noFill/>
                      <a:ln>
                        <a:noFill/>
                      </a:ln>
                      <a:extLst/>
                    </p:spPr>
                  </p:pic>
                </p:oleObj>
              </mc:Fallback>
            </mc:AlternateContent>
          </a:graphicData>
        </a:graphic>
      </p:graphicFrame>
      <p:sp>
        <p:nvSpPr>
          <p:cNvPr id="59395" name="Espace réservé du numéro de diapositive 4"/>
          <p:cNvSpPr>
            <a:spLocks noGrp="1"/>
          </p:cNvSpPr>
          <p:nvPr>
            <p:ph type="sldNum" sz="quarter" idx="12"/>
          </p:nvPr>
        </p:nvSpPr>
        <p:spPr>
          <a:xfrm>
            <a:off x="92786" y="6297340"/>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F69A6767-F590-E748-A786-6E50C08AED39}" type="slidenum">
              <a:rPr lang="en-US" sz="1400">
                <a:solidFill>
                  <a:schemeClr val="tx1"/>
                </a:solidFill>
                <a:latin typeface="Arial" charset="0"/>
              </a:rPr>
              <a:pPr algn="l">
                <a:lnSpc>
                  <a:spcPts val="1400"/>
                </a:lnSpc>
              </a:pPr>
              <a:t>34</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2863" y="1208088"/>
            <a:ext cx="9144001" cy="561975"/>
          </a:xfrm>
        </p:spPr>
        <p:txBody>
          <a:bodyPr/>
          <a:lstStyle/>
          <a:p>
            <a:pPr indent="0" algn="ctr" eaLnBrk="1" hangingPunct="1"/>
            <a:r>
              <a:rPr lang="fr-FR" sz="2800">
                <a:latin typeface="Verdana" charset="0"/>
              </a:rPr>
              <a:t>Module 1.3 Outline</a:t>
            </a:r>
          </a:p>
        </p:txBody>
      </p:sp>
      <p:sp>
        <p:nvSpPr>
          <p:cNvPr id="70658" name="Rectangle 3"/>
          <p:cNvSpPr>
            <a:spLocks noGrp="1" noChangeArrowheads="1"/>
          </p:cNvSpPr>
          <p:nvPr>
            <p:ph type="body" idx="1"/>
          </p:nvPr>
        </p:nvSpPr>
        <p:spPr>
          <a:xfrm>
            <a:off x="187325" y="1809750"/>
            <a:ext cx="8705850" cy="4643438"/>
          </a:xfrm>
        </p:spPr>
        <p:txBody>
          <a:bodyPr/>
          <a:lstStyle/>
          <a:p>
            <a:pPr eaLnBrk="1" hangingPunct="1">
              <a:spcBef>
                <a:spcPct val="0"/>
              </a:spcBef>
              <a:buClrTx/>
            </a:pPr>
            <a:endParaRPr lang="en-GB" sz="2000" i="0" dirty="0">
              <a:latin typeface="Verdana" charset="0"/>
            </a:endParaRPr>
          </a:p>
          <a:p>
            <a:pPr eaLnBrk="1" hangingPunct="1">
              <a:spcBef>
                <a:spcPct val="0"/>
              </a:spcBef>
              <a:buClrTx/>
            </a:pPr>
            <a:r>
              <a:rPr lang="en-GB" i="0" dirty="0">
                <a:latin typeface="Verdana" charset="0"/>
              </a:rPr>
              <a:t>Presentation of PFM assessment tools</a:t>
            </a:r>
          </a:p>
          <a:p>
            <a:pPr eaLnBrk="1" hangingPunct="1">
              <a:spcBef>
                <a:spcPct val="0"/>
              </a:spcBef>
              <a:buClrTx/>
              <a:buFont typeface="Wingdings" charset="0"/>
              <a:buNone/>
            </a:pPr>
            <a:endParaRPr lang="en-GB" i="0" dirty="0">
              <a:latin typeface="Verdana" charset="0"/>
            </a:endParaRPr>
          </a:p>
          <a:p>
            <a:pPr eaLnBrk="1" hangingPunct="1">
              <a:spcBef>
                <a:spcPct val="0"/>
              </a:spcBef>
              <a:buClrTx/>
            </a:pPr>
            <a:r>
              <a:rPr lang="en-GB" i="0" dirty="0">
                <a:latin typeface="Verdana" charset="0"/>
              </a:rPr>
              <a:t>The PEFA performance indicators</a:t>
            </a:r>
          </a:p>
          <a:p>
            <a:pPr eaLnBrk="1" hangingPunct="1">
              <a:spcBef>
                <a:spcPct val="0"/>
              </a:spcBef>
              <a:buClrTx/>
            </a:pPr>
            <a:endParaRPr lang="en-GB" i="0" dirty="0">
              <a:latin typeface="Verdana" charset="0"/>
            </a:endParaRPr>
          </a:p>
          <a:p>
            <a:pPr eaLnBrk="1" hangingPunct="1">
              <a:spcBef>
                <a:spcPct val="0"/>
              </a:spcBef>
              <a:buClrTx/>
            </a:pPr>
            <a:r>
              <a:rPr lang="en-GB" i="0" dirty="0">
                <a:latin typeface="Verdana" charset="0"/>
              </a:rPr>
              <a:t>Advantages and shortcomings of </a:t>
            </a:r>
            <a:r>
              <a:rPr lang="en-GB" i="0" dirty="0" smtClean="0">
                <a:latin typeface="Verdana" charset="0"/>
              </a:rPr>
              <a:t>PEFA</a:t>
            </a:r>
            <a:endParaRPr lang="en-GB" i="0" dirty="0">
              <a:latin typeface="Verdana" charset="0"/>
            </a:endParaRPr>
          </a:p>
          <a:p>
            <a:pPr eaLnBrk="1" hangingPunct="1">
              <a:spcBef>
                <a:spcPct val="0"/>
              </a:spcBef>
              <a:buClrTx/>
            </a:pPr>
            <a:endParaRPr lang="en-GB" i="0" dirty="0">
              <a:latin typeface="Verdana" charset="0"/>
            </a:endParaRPr>
          </a:p>
          <a:p>
            <a:pPr eaLnBrk="1" hangingPunct="1">
              <a:spcBef>
                <a:spcPct val="0"/>
              </a:spcBef>
              <a:buClrTx/>
            </a:pPr>
            <a:r>
              <a:rPr lang="en-GB" i="0" dirty="0">
                <a:latin typeface="Verdana" charset="0"/>
              </a:rPr>
              <a:t>Issues linked to corruption</a:t>
            </a:r>
          </a:p>
          <a:p>
            <a:pPr lvl="1" eaLnBrk="1" hangingPunct="1">
              <a:buFont typeface="Wingdings" charset="0"/>
              <a:buNone/>
            </a:pPr>
            <a:r>
              <a:rPr lang="en-GB" sz="2400" b="0" dirty="0">
                <a:latin typeface="Verdana" charset="0"/>
              </a:rPr>
              <a:t> </a:t>
            </a:r>
          </a:p>
        </p:txBody>
      </p:sp>
      <p:sp>
        <p:nvSpPr>
          <p:cNvPr id="70659" name="AutoShape 4"/>
          <p:cNvSpPr>
            <a:spLocks noChangeArrowheads="1"/>
          </p:cNvSpPr>
          <p:nvPr/>
        </p:nvSpPr>
        <p:spPr bwMode="auto">
          <a:xfrm>
            <a:off x="866775" y="1208088"/>
            <a:ext cx="7359650" cy="601662"/>
          </a:xfrm>
          <a:prstGeom prst="rightArrow">
            <a:avLst>
              <a:gd name="adj1" fmla="val 50000"/>
              <a:gd name="adj2" fmla="val 15290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nchor="ctr"/>
          <a:lstStyle/>
          <a:p>
            <a:endParaRPr lang="fr-BE"/>
          </a:p>
        </p:txBody>
      </p:sp>
      <p:sp>
        <p:nvSpPr>
          <p:cNvPr id="70660" name="AutoShape 5"/>
          <p:cNvSpPr>
            <a:spLocks noChangeArrowheads="1"/>
          </p:cNvSpPr>
          <p:nvPr/>
        </p:nvSpPr>
        <p:spPr bwMode="auto">
          <a:xfrm>
            <a:off x="798513" y="1597025"/>
            <a:ext cx="7459662" cy="1509713"/>
          </a:xfrm>
          <a:prstGeom prst="rightArrow">
            <a:avLst>
              <a:gd name="adj1" fmla="val 50000"/>
              <a:gd name="adj2" fmla="val 12352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nchor="ctr"/>
          <a:lstStyle/>
          <a:p>
            <a:endParaRPr lang="fr-BE"/>
          </a:p>
        </p:txBody>
      </p:sp>
      <p:sp>
        <p:nvSpPr>
          <p:cNvPr id="70661" name="AutoShape 6"/>
          <p:cNvSpPr>
            <a:spLocks noChangeArrowheads="1"/>
          </p:cNvSpPr>
          <p:nvPr/>
        </p:nvSpPr>
        <p:spPr bwMode="auto">
          <a:xfrm>
            <a:off x="563563" y="3717033"/>
            <a:ext cx="8569325" cy="1728192"/>
          </a:xfrm>
          <a:prstGeom prst="rightArrow">
            <a:avLst>
              <a:gd name="adj1" fmla="val 50000"/>
              <a:gd name="adj2" fmla="val 26053"/>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2039" tIns="41020" rIns="82039" bIns="41020" anchor="ctr"/>
          <a:lstStyle/>
          <a:p>
            <a:endParaRPr lang="fr-BE"/>
          </a:p>
        </p:txBody>
      </p:sp>
      <p:sp>
        <p:nvSpPr>
          <p:cNvPr id="70662" name="Espace réservé du numéro de diapositive 4"/>
          <p:cNvSpPr>
            <a:spLocks noGrp="1"/>
          </p:cNvSpPr>
          <p:nvPr>
            <p:ph type="sldNum" sz="quarter" idx="12"/>
          </p:nvPr>
        </p:nvSpPr>
        <p:spPr>
          <a:xfrm>
            <a:off x="107504" y="6271369"/>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1927BE72-73DF-3F4B-BE76-DC6004BDE1B5}" type="slidenum">
              <a:rPr lang="en-US" sz="1400">
                <a:solidFill>
                  <a:schemeClr val="tx1"/>
                </a:solidFill>
                <a:latin typeface="Arial" charset="0"/>
                <a:cs typeface="Arial" charset="0"/>
              </a:rPr>
              <a:pPr algn="l">
                <a:lnSpc>
                  <a:spcPts val="1400"/>
                </a:lnSpc>
              </a:pPr>
              <a:t>35</a:t>
            </a:fld>
            <a:endParaRPr lang="en-US" sz="1400" dirty="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0" y="928688"/>
            <a:ext cx="9036050" cy="871537"/>
          </a:xfrm>
        </p:spPr>
        <p:txBody>
          <a:bodyPr/>
          <a:lstStyle/>
          <a:p>
            <a:pPr indent="0" algn="ctr" eaLnBrk="1" hangingPunct="1"/>
            <a:r>
              <a:rPr lang="en-GB" sz="2800" dirty="0" smtClean="0">
                <a:solidFill>
                  <a:srgbClr val="C00000"/>
                </a:solidFill>
                <a:latin typeface="Verdana" charset="0"/>
              </a:rPr>
              <a:t>Concerning</a:t>
            </a:r>
            <a:r>
              <a:rPr lang="fr-FR" sz="2800" dirty="0" smtClean="0">
                <a:solidFill>
                  <a:srgbClr val="C00000"/>
                </a:solidFill>
                <a:latin typeface="Verdana" charset="0"/>
              </a:rPr>
              <a:t> </a:t>
            </a:r>
            <a:r>
              <a:rPr lang="fr-FR" sz="2800" dirty="0">
                <a:solidFill>
                  <a:srgbClr val="C00000"/>
                </a:solidFill>
                <a:latin typeface="Verdana" charset="0"/>
              </a:rPr>
              <a:t>corruption</a:t>
            </a:r>
          </a:p>
        </p:txBody>
      </p:sp>
      <p:sp>
        <p:nvSpPr>
          <p:cNvPr id="72706" name="Rectangle 3"/>
          <p:cNvSpPr>
            <a:spLocks noGrp="1" noChangeArrowheads="1"/>
          </p:cNvSpPr>
          <p:nvPr>
            <p:ph type="body" idx="1"/>
          </p:nvPr>
        </p:nvSpPr>
        <p:spPr>
          <a:xfrm>
            <a:off x="107504" y="1628800"/>
            <a:ext cx="8928546" cy="4968552"/>
          </a:xfrm>
        </p:spPr>
        <p:txBody>
          <a:bodyPr/>
          <a:lstStyle/>
          <a:p>
            <a:pPr eaLnBrk="1" hangingPunct="1">
              <a:spcBef>
                <a:spcPts val="600"/>
              </a:spcBef>
              <a:spcAft>
                <a:spcPts val="600"/>
              </a:spcAft>
              <a:buClrTx/>
            </a:pPr>
            <a:r>
              <a:rPr lang="en-GB" i="0" dirty="0">
                <a:latin typeface="Verdana" charset="0"/>
              </a:rPr>
              <a:t>Reinforcing </a:t>
            </a:r>
            <a:r>
              <a:rPr lang="en-GB" i="0" dirty="0" smtClean="0">
                <a:latin typeface="Verdana" charset="0"/>
              </a:rPr>
              <a:t>budgetary </a:t>
            </a:r>
            <a:r>
              <a:rPr lang="en-GB" i="0" dirty="0">
                <a:latin typeface="Verdana" charset="0"/>
              </a:rPr>
              <a:t>system is only </a:t>
            </a:r>
            <a:r>
              <a:rPr lang="en-GB" i="0" dirty="0" smtClean="0">
                <a:latin typeface="Verdana" charset="0"/>
              </a:rPr>
              <a:t>one aspect of fight </a:t>
            </a:r>
            <a:r>
              <a:rPr lang="en-GB" i="0" dirty="0">
                <a:latin typeface="Verdana" charset="0"/>
              </a:rPr>
              <a:t>against corruption</a:t>
            </a:r>
          </a:p>
          <a:p>
            <a:pPr lvl="1" eaLnBrk="1" hangingPunct="1">
              <a:spcBef>
                <a:spcPts val="600"/>
              </a:spcBef>
              <a:spcAft>
                <a:spcPts val="600"/>
              </a:spcAft>
              <a:buClrTx/>
            </a:pPr>
            <a:r>
              <a:rPr lang="en-GB" b="0" dirty="0">
                <a:latin typeface="Verdana" charset="0"/>
              </a:rPr>
              <a:t>Often necessary, never sufficient</a:t>
            </a:r>
          </a:p>
          <a:p>
            <a:pPr lvl="1" eaLnBrk="1" hangingPunct="1">
              <a:spcBef>
                <a:spcPts val="600"/>
              </a:spcBef>
              <a:spcAft>
                <a:spcPts val="600"/>
              </a:spcAft>
              <a:buClrTx/>
            </a:pPr>
            <a:r>
              <a:rPr lang="en-GB" b="0" dirty="0">
                <a:latin typeface="Verdana" charset="0"/>
              </a:rPr>
              <a:t>Beware of “easy </a:t>
            </a:r>
            <a:r>
              <a:rPr lang="en-GB" b="0" dirty="0" smtClean="0">
                <a:latin typeface="Verdana" charset="0"/>
              </a:rPr>
              <a:t>solutions”: </a:t>
            </a:r>
            <a:r>
              <a:rPr lang="en-GB" b="0" dirty="0">
                <a:latin typeface="Verdana" charset="0"/>
              </a:rPr>
              <a:t>accumulation of controls can have perverse effects</a:t>
            </a:r>
          </a:p>
          <a:p>
            <a:pPr eaLnBrk="1" hangingPunct="1">
              <a:spcBef>
                <a:spcPts val="600"/>
              </a:spcBef>
              <a:spcAft>
                <a:spcPts val="600"/>
              </a:spcAft>
              <a:buClrTx/>
            </a:pPr>
            <a:r>
              <a:rPr lang="en-GB" i="0" dirty="0">
                <a:latin typeface="Verdana" charset="0"/>
              </a:rPr>
              <a:t>High priority must be granted to improving transparency </a:t>
            </a:r>
            <a:r>
              <a:rPr lang="en-GB" i="0" dirty="0" smtClean="0">
                <a:latin typeface="Verdana" charset="0"/>
              </a:rPr>
              <a:t>&amp; reinforcing </a:t>
            </a:r>
            <a:r>
              <a:rPr lang="en-GB" i="0" dirty="0">
                <a:latin typeface="Verdana" charset="0"/>
              </a:rPr>
              <a:t>external </a:t>
            </a:r>
            <a:r>
              <a:rPr lang="en-GB" i="0" dirty="0" smtClean="0">
                <a:latin typeface="Verdana" charset="0"/>
              </a:rPr>
              <a:t>surveys/reviews </a:t>
            </a:r>
            <a:r>
              <a:rPr lang="en-GB" i="0" dirty="0">
                <a:latin typeface="Verdana" charset="0"/>
              </a:rPr>
              <a:t>of the executive</a:t>
            </a:r>
          </a:p>
          <a:p>
            <a:pPr eaLnBrk="1" hangingPunct="1">
              <a:spcBef>
                <a:spcPts val="600"/>
              </a:spcBef>
              <a:spcAft>
                <a:spcPts val="600"/>
              </a:spcAft>
              <a:buClrTx/>
            </a:pPr>
            <a:r>
              <a:rPr lang="en-GB" i="0" dirty="0">
                <a:latin typeface="Verdana" charset="0"/>
              </a:rPr>
              <a:t>A few restrictions must be kept in mind</a:t>
            </a:r>
          </a:p>
          <a:p>
            <a:pPr lvl="1" eaLnBrk="1" hangingPunct="1">
              <a:spcBef>
                <a:spcPts val="600"/>
              </a:spcBef>
              <a:spcAft>
                <a:spcPts val="600"/>
              </a:spcAft>
              <a:buClrTx/>
            </a:pPr>
            <a:r>
              <a:rPr lang="en-GB" b="0" dirty="0">
                <a:latin typeface="Verdana" charset="0"/>
              </a:rPr>
              <a:t>Does this action </a:t>
            </a:r>
            <a:r>
              <a:rPr lang="en-GB" b="0" dirty="0" smtClean="0">
                <a:latin typeface="Verdana" charset="0"/>
              </a:rPr>
              <a:t>contribute </a:t>
            </a:r>
            <a:r>
              <a:rPr lang="en-GB" b="0" dirty="0">
                <a:latin typeface="Verdana" charset="0"/>
              </a:rPr>
              <a:t>to </a:t>
            </a:r>
            <a:r>
              <a:rPr lang="en-GB" b="0" dirty="0" smtClean="0">
                <a:latin typeface="Verdana" charset="0"/>
              </a:rPr>
              <a:t>fight </a:t>
            </a:r>
            <a:r>
              <a:rPr lang="en-GB" b="0" dirty="0">
                <a:latin typeface="Verdana" charset="0"/>
              </a:rPr>
              <a:t>against corruption?</a:t>
            </a:r>
          </a:p>
          <a:p>
            <a:pPr lvl="1" eaLnBrk="1" hangingPunct="1">
              <a:spcBef>
                <a:spcPts val="600"/>
              </a:spcBef>
              <a:spcAft>
                <a:spcPts val="600"/>
              </a:spcAft>
              <a:buClrTx/>
            </a:pPr>
            <a:r>
              <a:rPr lang="en-GB" b="0" dirty="0">
                <a:latin typeface="Verdana" charset="0"/>
              </a:rPr>
              <a:t>What </a:t>
            </a:r>
            <a:r>
              <a:rPr lang="en-GB" b="0" dirty="0" smtClean="0">
                <a:latin typeface="Verdana" charset="0"/>
              </a:rPr>
              <a:t>else must </a:t>
            </a:r>
            <a:r>
              <a:rPr lang="en-GB" b="0" dirty="0">
                <a:latin typeface="Verdana" charset="0"/>
              </a:rPr>
              <a:t>be </a:t>
            </a:r>
            <a:r>
              <a:rPr lang="en-GB" b="0" dirty="0" smtClean="0">
                <a:latin typeface="Verdana" charset="0"/>
              </a:rPr>
              <a:t>done? </a:t>
            </a:r>
            <a:r>
              <a:rPr lang="en-GB" b="0" dirty="0">
                <a:latin typeface="Verdana" charset="0"/>
              </a:rPr>
              <a:t>How to make </a:t>
            </a:r>
            <a:r>
              <a:rPr lang="en-GB" b="0" dirty="0" smtClean="0">
                <a:latin typeface="Verdana" charset="0"/>
              </a:rPr>
              <a:t>actions </a:t>
            </a:r>
            <a:r>
              <a:rPr lang="en-GB" b="0" dirty="0">
                <a:latin typeface="Verdana" charset="0"/>
              </a:rPr>
              <a:t>more effective to fight corruption?</a:t>
            </a:r>
          </a:p>
          <a:p>
            <a:pPr lvl="1" eaLnBrk="1" hangingPunct="1">
              <a:spcBef>
                <a:spcPts val="600"/>
              </a:spcBef>
              <a:spcAft>
                <a:spcPts val="600"/>
              </a:spcAft>
            </a:pPr>
            <a:endParaRPr lang="fr-FR" dirty="0">
              <a:latin typeface="Verdana" charset="0"/>
            </a:endParaRPr>
          </a:p>
          <a:p>
            <a:pPr lvl="1" eaLnBrk="1" hangingPunct="1">
              <a:spcBef>
                <a:spcPts val="600"/>
              </a:spcBef>
              <a:spcAft>
                <a:spcPts val="600"/>
              </a:spcAft>
            </a:pPr>
            <a:endParaRPr lang="fr-FR" dirty="0">
              <a:latin typeface="Verdana" charset="0"/>
            </a:endParaRPr>
          </a:p>
        </p:txBody>
      </p:sp>
      <p:sp>
        <p:nvSpPr>
          <p:cNvPr id="72707" name="Espace réservé du numéro de diapositive 5"/>
          <p:cNvSpPr>
            <a:spLocks noGrp="1"/>
          </p:cNvSpPr>
          <p:nvPr>
            <p:ph type="sldNum" sz="quarter" idx="12"/>
          </p:nvPr>
        </p:nvSpPr>
        <p:spPr>
          <a:xfrm>
            <a:off x="77933" y="6359227"/>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71797F22-8327-604A-9E89-0C583012A594}" type="slidenum">
              <a:rPr lang="fr-FR" sz="1400">
                <a:solidFill>
                  <a:schemeClr val="tx1"/>
                </a:solidFill>
                <a:latin typeface="Arial" charset="0"/>
              </a:rPr>
              <a:pPr algn="l">
                <a:lnSpc>
                  <a:spcPts val="1400"/>
                </a:lnSpc>
              </a:pPr>
              <a:t>36</a:t>
            </a:fld>
            <a:endParaRPr lang="fr-FR" sz="14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0" y="1052513"/>
            <a:ext cx="9093200" cy="804862"/>
          </a:xfrm>
        </p:spPr>
        <p:txBody>
          <a:bodyPr/>
          <a:lstStyle/>
          <a:p>
            <a:pPr marL="0" indent="0" algn="ctr" eaLnBrk="1" hangingPunct="1"/>
            <a:r>
              <a:rPr lang="en-GB" sz="2800" dirty="0" smtClean="0">
                <a:solidFill>
                  <a:srgbClr val="C00000"/>
                </a:solidFill>
                <a:latin typeface="Verdana" charset="0"/>
              </a:rPr>
              <a:t>Examples of corruption in </a:t>
            </a:r>
            <a:r>
              <a:rPr lang="en-GB" sz="2800" dirty="0">
                <a:solidFill>
                  <a:srgbClr val="C00000"/>
                </a:solidFill>
                <a:latin typeface="Verdana" charset="0"/>
              </a:rPr>
              <a:t>the PFM </a:t>
            </a:r>
            <a:r>
              <a:rPr lang="en-GB" sz="2800" dirty="0" smtClean="0">
                <a:solidFill>
                  <a:srgbClr val="C00000"/>
                </a:solidFill>
                <a:latin typeface="Verdana" charset="0"/>
              </a:rPr>
              <a:t>cycle</a:t>
            </a:r>
            <a:endParaRPr lang="en-GB" sz="2800" dirty="0">
              <a:solidFill>
                <a:srgbClr val="C00000"/>
              </a:solidFill>
              <a:latin typeface="Verdana" charset="0"/>
            </a:endParaRPr>
          </a:p>
        </p:txBody>
      </p:sp>
      <p:sp>
        <p:nvSpPr>
          <p:cNvPr id="74754" name="Rectangle 3"/>
          <p:cNvSpPr>
            <a:spLocks noGrp="1" noChangeArrowheads="1"/>
          </p:cNvSpPr>
          <p:nvPr>
            <p:ph type="body" idx="1"/>
          </p:nvPr>
        </p:nvSpPr>
        <p:spPr>
          <a:xfrm>
            <a:off x="344736" y="1988840"/>
            <a:ext cx="8748464" cy="4391025"/>
          </a:xfrm>
        </p:spPr>
        <p:txBody>
          <a:bodyPr/>
          <a:lstStyle/>
          <a:p>
            <a:pPr marL="0" indent="0" eaLnBrk="1" hangingPunct="1">
              <a:spcBef>
                <a:spcPct val="0"/>
              </a:spcBef>
              <a:buClrTx/>
              <a:buNone/>
            </a:pPr>
            <a:r>
              <a:rPr lang="en-GB" sz="2800" b="1" i="0" dirty="0" smtClean="0">
                <a:latin typeface="Verdana" charset="0"/>
              </a:rPr>
              <a:t>Budget preparation</a:t>
            </a:r>
          </a:p>
          <a:p>
            <a:pPr marL="0" indent="0" eaLnBrk="1" hangingPunct="1">
              <a:spcBef>
                <a:spcPct val="0"/>
              </a:spcBef>
              <a:buClrTx/>
              <a:buNone/>
            </a:pPr>
            <a:endParaRPr lang="en-GB" sz="2800" b="1" i="0" dirty="0">
              <a:latin typeface="Verdana" charset="0"/>
            </a:endParaRPr>
          </a:p>
          <a:p>
            <a:pPr eaLnBrk="1" hangingPunct="1">
              <a:lnSpc>
                <a:spcPts val="3000"/>
              </a:lnSpc>
              <a:spcBef>
                <a:spcPct val="0"/>
              </a:spcBef>
              <a:buClrTx/>
            </a:pPr>
            <a:r>
              <a:rPr lang="en-GB" i="0" dirty="0">
                <a:latin typeface="Verdana" charset="0"/>
              </a:rPr>
              <a:t>C</a:t>
            </a:r>
            <a:r>
              <a:rPr lang="en-GB" b="0" i="0" dirty="0" smtClean="0">
                <a:latin typeface="Verdana" charset="0"/>
              </a:rPr>
              <a:t>lassic </a:t>
            </a:r>
            <a:r>
              <a:rPr lang="en-GB" b="0" i="0" dirty="0">
                <a:latin typeface="Verdana" charset="0"/>
              </a:rPr>
              <a:t>example: the white elephant</a:t>
            </a:r>
          </a:p>
          <a:p>
            <a:pPr eaLnBrk="1" hangingPunct="1">
              <a:lnSpc>
                <a:spcPts val="3000"/>
              </a:lnSpc>
              <a:spcBef>
                <a:spcPct val="0"/>
              </a:spcBef>
              <a:buClrTx/>
            </a:pPr>
            <a:r>
              <a:rPr lang="en-GB" b="0" i="0" dirty="0">
                <a:latin typeface="Verdana" charset="0"/>
              </a:rPr>
              <a:t>Actors: powerful decision-makers</a:t>
            </a:r>
          </a:p>
          <a:p>
            <a:pPr eaLnBrk="1" hangingPunct="1">
              <a:lnSpc>
                <a:spcPts val="3000"/>
              </a:lnSpc>
              <a:spcBef>
                <a:spcPct val="0"/>
              </a:spcBef>
              <a:buClrTx/>
            </a:pPr>
            <a:r>
              <a:rPr lang="en-GB" b="0" i="0" dirty="0">
                <a:latin typeface="Verdana" charset="0"/>
              </a:rPr>
              <a:t>How to fight </a:t>
            </a:r>
            <a:r>
              <a:rPr lang="en-GB" b="0" i="0" dirty="0" smtClean="0">
                <a:latin typeface="Verdana" charset="0"/>
              </a:rPr>
              <a:t>it? </a:t>
            </a:r>
            <a:r>
              <a:rPr lang="en-GB" i="0" dirty="0" smtClean="0">
                <a:solidFill>
                  <a:srgbClr val="0F5494"/>
                </a:solidFill>
              </a:rPr>
              <a:t>Transparency</a:t>
            </a:r>
            <a:r>
              <a:rPr lang="en-GB" i="0" dirty="0">
                <a:solidFill>
                  <a:srgbClr val="0F5494"/>
                </a:solidFill>
              </a:rPr>
              <a:t>? Checks and balances from administrative technicians? … </a:t>
            </a:r>
          </a:p>
        </p:txBody>
      </p:sp>
      <p:sp>
        <p:nvSpPr>
          <p:cNvPr id="74755" name="Espace réservé du numéro de diapositive 5"/>
          <p:cNvSpPr>
            <a:spLocks noGrp="1"/>
          </p:cNvSpPr>
          <p:nvPr>
            <p:ph type="sldNum" sz="quarter" idx="12"/>
          </p:nvPr>
        </p:nvSpPr>
        <p:spPr>
          <a:xfrm>
            <a:off x="344736" y="6282730"/>
            <a:ext cx="116205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29C175E6-405E-224D-B6F8-3E1799F97259}" type="slidenum">
              <a:rPr lang="fr-FR" sz="1400">
                <a:solidFill>
                  <a:schemeClr val="tx1"/>
                </a:solidFill>
                <a:latin typeface="Arial" charset="0"/>
              </a:rPr>
              <a:pPr algn="l">
                <a:lnSpc>
                  <a:spcPts val="1400"/>
                </a:lnSpc>
              </a:pPr>
              <a:t>37</a:t>
            </a:fld>
            <a:endParaRPr lang="fr-FR" sz="14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142875" y="1700808"/>
            <a:ext cx="9001125" cy="4968552"/>
          </a:xfrm>
        </p:spPr>
        <p:txBody>
          <a:bodyPr/>
          <a:lstStyle/>
          <a:p>
            <a:pPr marL="0" indent="0" eaLnBrk="1" hangingPunct="1">
              <a:spcBef>
                <a:spcPct val="0"/>
              </a:spcBef>
              <a:buClrTx/>
              <a:buNone/>
            </a:pPr>
            <a:r>
              <a:rPr lang="en-GB" sz="2800" b="1" i="0" dirty="0">
                <a:latin typeface="Verdana" charset="0"/>
              </a:rPr>
              <a:t>Budget </a:t>
            </a:r>
            <a:r>
              <a:rPr lang="en-GB" sz="2800" b="1" i="0" dirty="0" smtClean="0">
                <a:latin typeface="Verdana" charset="0"/>
              </a:rPr>
              <a:t>execution</a:t>
            </a:r>
          </a:p>
          <a:p>
            <a:pPr marL="0" indent="0" eaLnBrk="1" hangingPunct="1">
              <a:spcBef>
                <a:spcPct val="0"/>
              </a:spcBef>
              <a:buClrTx/>
              <a:buNone/>
            </a:pPr>
            <a:r>
              <a:rPr lang="en-GB" sz="2200" i="0" dirty="0" smtClean="0">
                <a:latin typeface="Verdana" charset="0"/>
              </a:rPr>
              <a:t>1: </a:t>
            </a:r>
            <a:r>
              <a:rPr lang="en-GB" sz="2200" i="0" dirty="0">
                <a:latin typeface="Verdana" charset="0"/>
              </a:rPr>
              <a:t>O</a:t>
            </a:r>
            <a:r>
              <a:rPr lang="en-GB" sz="2200" i="0" dirty="0" smtClean="0">
                <a:latin typeface="Verdana" charset="0"/>
              </a:rPr>
              <a:t>ff-budget </a:t>
            </a:r>
            <a:r>
              <a:rPr lang="en-GB" sz="2200" i="0" dirty="0">
                <a:latin typeface="Verdana" charset="0"/>
              </a:rPr>
              <a:t>expenditure</a:t>
            </a:r>
          </a:p>
          <a:p>
            <a:pPr lvl="1" eaLnBrk="1" hangingPunct="1">
              <a:spcBef>
                <a:spcPct val="0"/>
              </a:spcBef>
              <a:buClrTx/>
            </a:pPr>
            <a:r>
              <a:rPr lang="en-GB" sz="2200" b="0" dirty="0">
                <a:latin typeface="+mj-lt"/>
              </a:rPr>
              <a:t>Actors: </a:t>
            </a:r>
            <a:r>
              <a:rPr lang="en-GB" sz="2200" b="0" dirty="0" err="1" smtClean="0">
                <a:latin typeface="+mj-lt"/>
              </a:rPr>
              <a:t>MoF</a:t>
            </a:r>
            <a:r>
              <a:rPr lang="en-GB" sz="2200" b="0" dirty="0" smtClean="0">
                <a:latin typeface="+mj-lt"/>
              </a:rPr>
              <a:t>, </a:t>
            </a:r>
            <a:r>
              <a:rPr lang="en-GB" sz="2200" b="0" dirty="0">
                <a:latin typeface="+mj-lt"/>
              </a:rPr>
              <a:t>powerful decision-makers, </a:t>
            </a:r>
            <a:r>
              <a:rPr lang="en-GB" sz="2200" b="0" dirty="0" smtClean="0">
                <a:latin typeface="+mj-lt"/>
              </a:rPr>
              <a:t>&amp; </a:t>
            </a:r>
            <a:r>
              <a:rPr lang="en-GB" sz="2200" b="0" dirty="0">
                <a:latin typeface="+mj-lt"/>
              </a:rPr>
              <a:t>voluntarily blind Tax Office</a:t>
            </a:r>
          </a:p>
          <a:p>
            <a:pPr lvl="1" eaLnBrk="1" hangingPunct="1">
              <a:spcBef>
                <a:spcPct val="0"/>
              </a:spcBef>
              <a:buClrTx/>
            </a:pPr>
            <a:r>
              <a:rPr lang="en-GB" sz="2200" b="0" dirty="0">
                <a:latin typeface="+mj-lt"/>
              </a:rPr>
              <a:t>How to fight </a:t>
            </a:r>
            <a:r>
              <a:rPr lang="en-GB" sz="2200" b="0" dirty="0" smtClean="0">
                <a:latin typeface="+mj-lt"/>
              </a:rPr>
              <a:t>it? </a:t>
            </a:r>
            <a:r>
              <a:rPr lang="en-GB" sz="2200" b="0" dirty="0" smtClean="0">
                <a:solidFill>
                  <a:srgbClr val="0F5494"/>
                </a:solidFill>
                <a:latin typeface="+mj-lt"/>
              </a:rPr>
              <a:t>Transparency </a:t>
            </a:r>
            <a:r>
              <a:rPr lang="en-GB" sz="2200" b="0" dirty="0">
                <a:solidFill>
                  <a:srgbClr val="0F5494"/>
                </a:solidFill>
                <a:latin typeface="+mj-lt"/>
              </a:rPr>
              <a:t>of </a:t>
            </a:r>
            <a:r>
              <a:rPr lang="en-GB" sz="2200" b="0" dirty="0" smtClean="0">
                <a:solidFill>
                  <a:srgbClr val="0F5494"/>
                </a:solidFill>
                <a:latin typeface="+mj-lt"/>
              </a:rPr>
              <a:t>Tax </a:t>
            </a:r>
            <a:r>
              <a:rPr lang="en-GB" sz="2200" b="0" dirty="0">
                <a:solidFill>
                  <a:srgbClr val="0F5494"/>
                </a:solidFill>
                <a:latin typeface="+mj-lt"/>
              </a:rPr>
              <a:t>Office </a:t>
            </a:r>
            <a:r>
              <a:rPr lang="en-GB" sz="2200" b="0" dirty="0" smtClean="0">
                <a:solidFill>
                  <a:srgbClr val="0F5494"/>
                </a:solidFill>
                <a:latin typeface="+mj-lt"/>
              </a:rPr>
              <a:t>accounts; </a:t>
            </a:r>
            <a:r>
              <a:rPr lang="en-GB" sz="2200" b="0" dirty="0">
                <a:solidFill>
                  <a:srgbClr val="0F5494"/>
                </a:solidFill>
                <a:latin typeface="+mj-lt"/>
              </a:rPr>
              <a:t>external </a:t>
            </a:r>
            <a:r>
              <a:rPr lang="en-GB" sz="2200" b="0" dirty="0" smtClean="0">
                <a:solidFill>
                  <a:srgbClr val="0F5494"/>
                </a:solidFill>
                <a:latin typeface="+mj-lt"/>
              </a:rPr>
              <a:t>audit?</a:t>
            </a:r>
            <a:endParaRPr lang="en-GB" sz="2200" b="0" dirty="0" smtClean="0">
              <a:latin typeface="+mj-lt"/>
            </a:endParaRPr>
          </a:p>
          <a:p>
            <a:pPr marL="0" indent="-306900" eaLnBrk="1" hangingPunct="1">
              <a:spcBef>
                <a:spcPct val="0"/>
              </a:spcBef>
            </a:pPr>
            <a:r>
              <a:rPr lang="en-GB" sz="2200" i="0" dirty="0" smtClean="0">
                <a:latin typeface="Verdana" charset="0"/>
              </a:rPr>
              <a:t>2: (bought off) Delays in the processing of operations</a:t>
            </a:r>
          </a:p>
          <a:p>
            <a:pPr lvl="1" eaLnBrk="1" hangingPunct="1">
              <a:spcBef>
                <a:spcPct val="0"/>
              </a:spcBef>
              <a:buClrTx/>
              <a:defRPr/>
            </a:pPr>
            <a:r>
              <a:rPr lang="en-GB" sz="2200" b="0" dirty="0">
                <a:latin typeface="+mj-lt"/>
              </a:rPr>
              <a:t>Actors: financial control, Tax Office, sectorial ministries</a:t>
            </a:r>
          </a:p>
          <a:p>
            <a:pPr lvl="1" eaLnBrk="1" hangingPunct="1">
              <a:spcBef>
                <a:spcPct val="0"/>
              </a:spcBef>
              <a:buClrTx/>
              <a:defRPr/>
            </a:pPr>
            <a:r>
              <a:rPr lang="en-GB" sz="2200" b="0" dirty="0">
                <a:latin typeface="+mj-lt"/>
              </a:rPr>
              <a:t>How to fight it? Impose operations </a:t>
            </a:r>
            <a:r>
              <a:rPr lang="en-GB" sz="2200" b="0" dirty="0" smtClean="0">
                <a:latin typeface="+mj-lt"/>
              </a:rPr>
              <a:t>deadlines; Establish </a:t>
            </a:r>
            <a:r>
              <a:rPr lang="en-GB" sz="2200" b="0" dirty="0">
                <a:latin typeface="+mj-lt"/>
              </a:rPr>
              <a:t>an “audit trail”</a:t>
            </a:r>
          </a:p>
          <a:p>
            <a:pPr eaLnBrk="1" hangingPunct="1">
              <a:spcBef>
                <a:spcPts val="400"/>
              </a:spcBef>
              <a:defRPr/>
            </a:pPr>
            <a:r>
              <a:rPr lang="en-GB" sz="2200" i="0" dirty="0" smtClean="0">
                <a:latin typeface="Verdana" charset="0"/>
              </a:rPr>
              <a:t>3: Services not provided; missing stocks</a:t>
            </a:r>
          </a:p>
          <a:p>
            <a:pPr lvl="1" eaLnBrk="1" hangingPunct="1">
              <a:spcBef>
                <a:spcPct val="0"/>
              </a:spcBef>
              <a:buClrTx/>
              <a:defRPr/>
            </a:pPr>
            <a:r>
              <a:rPr lang="en-GB" sz="2200" b="0" dirty="0">
                <a:latin typeface="+mj-lt"/>
              </a:rPr>
              <a:t>Actors: managers, </a:t>
            </a:r>
            <a:r>
              <a:rPr lang="en-GB" sz="2200" b="0" dirty="0" smtClean="0">
                <a:latin typeface="+mj-lt"/>
              </a:rPr>
              <a:t>&amp; sometimes financial </a:t>
            </a:r>
            <a:r>
              <a:rPr lang="en-GB" sz="2200" b="0" dirty="0">
                <a:latin typeface="+mj-lt"/>
              </a:rPr>
              <a:t>control </a:t>
            </a:r>
            <a:r>
              <a:rPr lang="en-GB" sz="2200" b="0" dirty="0" smtClean="0">
                <a:latin typeface="+mj-lt"/>
              </a:rPr>
              <a:t>unit</a:t>
            </a:r>
            <a:endParaRPr lang="en-GB" sz="2200" b="0" dirty="0">
              <a:latin typeface="+mj-lt"/>
            </a:endParaRPr>
          </a:p>
          <a:p>
            <a:pPr lvl="1" eaLnBrk="1" hangingPunct="1">
              <a:spcBef>
                <a:spcPct val="0"/>
              </a:spcBef>
              <a:buClrTx/>
              <a:defRPr/>
            </a:pPr>
            <a:r>
              <a:rPr lang="en-GB" sz="2200" b="0" dirty="0">
                <a:latin typeface="+mj-lt"/>
              </a:rPr>
              <a:t>How to fight </a:t>
            </a:r>
            <a:r>
              <a:rPr lang="en-GB" sz="2200" b="0" dirty="0" smtClean="0">
                <a:latin typeface="+mj-lt"/>
              </a:rPr>
              <a:t>it? Reinforce </a:t>
            </a:r>
            <a:r>
              <a:rPr lang="en-GB" sz="2200" b="0" dirty="0">
                <a:latin typeface="+mj-lt"/>
              </a:rPr>
              <a:t>internal control, inspections </a:t>
            </a:r>
            <a:r>
              <a:rPr lang="en-GB" sz="2200" b="0" dirty="0" smtClean="0">
                <a:latin typeface="+mj-lt"/>
              </a:rPr>
              <a:t>&amp; audit</a:t>
            </a:r>
            <a:endParaRPr lang="en-GB" sz="2200" b="0" dirty="0">
              <a:latin typeface="+mj-lt"/>
            </a:endParaRPr>
          </a:p>
          <a:p>
            <a:pPr lvl="2" eaLnBrk="1" hangingPunct="1">
              <a:defRPr/>
            </a:pPr>
            <a:endParaRPr lang="fr-FR" dirty="0">
              <a:latin typeface="Verdana" charset="0"/>
            </a:endParaRPr>
          </a:p>
        </p:txBody>
      </p:sp>
      <p:sp>
        <p:nvSpPr>
          <p:cNvPr id="76803" name="Rectangle 2"/>
          <p:cNvSpPr>
            <a:spLocks noGrp="1" noChangeArrowheads="1"/>
          </p:cNvSpPr>
          <p:nvPr>
            <p:ph type="title"/>
          </p:nvPr>
        </p:nvSpPr>
        <p:spPr>
          <a:xfrm>
            <a:off x="142876" y="1052513"/>
            <a:ext cx="8821612" cy="742949"/>
          </a:xfrm>
        </p:spPr>
        <p:txBody>
          <a:bodyPr/>
          <a:lstStyle/>
          <a:p>
            <a:pPr marL="0" indent="0" algn="ctr" eaLnBrk="1" hangingPunct="1"/>
            <a:r>
              <a:rPr lang="en-GB" sz="2800" dirty="0" smtClean="0">
                <a:solidFill>
                  <a:srgbClr val="C00000"/>
                </a:solidFill>
                <a:latin typeface="Verdana" charset="0"/>
              </a:rPr>
              <a:t>Examples of corruption in the PFM cycle</a:t>
            </a:r>
            <a:endParaRPr lang="en-GB" sz="2800" dirty="0">
              <a:latin typeface="Verdana" charset="0"/>
            </a:endParaRPr>
          </a:p>
        </p:txBody>
      </p:sp>
      <p:sp>
        <p:nvSpPr>
          <p:cNvPr id="4" name="Espace réservé du numéro de diapositive 4"/>
          <p:cNvSpPr>
            <a:spLocks noGrp="1"/>
          </p:cNvSpPr>
          <p:nvPr>
            <p:ph type="sldNum" sz="quarter" idx="12"/>
          </p:nvPr>
        </p:nvSpPr>
        <p:spPr>
          <a:xfrm>
            <a:off x="107504" y="6264275"/>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r>
              <a:rPr lang="en-US" sz="1400" dirty="0" smtClean="0">
                <a:solidFill>
                  <a:schemeClr val="tx1"/>
                </a:solidFill>
                <a:latin typeface="Arial" charset="0"/>
                <a:cs typeface="Arial" charset="0"/>
              </a:rPr>
              <a:t>38</a:t>
            </a:r>
            <a:endParaRPr lang="en-US" sz="1400" dirty="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type="body" idx="1"/>
          </p:nvPr>
        </p:nvSpPr>
        <p:spPr/>
        <p:txBody>
          <a:bodyPr/>
          <a:lstStyle/>
          <a:p>
            <a:pPr eaLnBrk="1" hangingPunct="1">
              <a:buClrTx/>
            </a:pPr>
            <a:r>
              <a:rPr lang="en-GB" sz="2600" i="0" dirty="0" smtClean="0">
                <a:latin typeface="Verdana" charset="0"/>
              </a:rPr>
              <a:t>Procurement</a:t>
            </a:r>
            <a:endParaRPr lang="en-GB" sz="2600" i="0" dirty="0">
              <a:latin typeface="Verdana" charset="0"/>
            </a:endParaRPr>
          </a:p>
          <a:p>
            <a:pPr lvl="1" eaLnBrk="1" hangingPunct="1">
              <a:buClrTx/>
              <a:buFont typeface="Wingdings" charset="0"/>
              <a:buChar char="§"/>
            </a:pPr>
            <a:r>
              <a:rPr lang="en-GB" sz="2600" dirty="0">
                <a:latin typeface="Verdana" charset="0"/>
              </a:rPr>
              <a:t>..</a:t>
            </a:r>
          </a:p>
          <a:p>
            <a:pPr eaLnBrk="1" hangingPunct="1">
              <a:buClrTx/>
              <a:buFont typeface="Wingdings" charset="0"/>
              <a:buChar char="§"/>
            </a:pPr>
            <a:r>
              <a:rPr lang="en-GB" sz="2600" i="0" dirty="0">
                <a:latin typeface="Verdana" charset="0"/>
              </a:rPr>
              <a:t>Personnel administration</a:t>
            </a:r>
          </a:p>
          <a:p>
            <a:pPr lvl="1" eaLnBrk="1" hangingPunct="1">
              <a:buClrTx/>
              <a:buFont typeface="Wingdings" charset="0"/>
              <a:buChar char="§"/>
            </a:pPr>
            <a:r>
              <a:rPr lang="en-GB" sz="2600" dirty="0">
                <a:latin typeface="Verdana" charset="0"/>
              </a:rPr>
              <a:t>…</a:t>
            </a:r>
          </a:p>
          <a:p>
            <a:pPr eaLnBrk="1" hangingPunct="1">
              <a:buClrTx/>
              <a:buFont typeface="Wingdings" charset="0"/>
              <a:buChar char="§"/>
            </a:pPr>
            <a:r>
              <a:rPr lang="en-GB" sz="2600" i="0" dirty="0">
                <a:latin typeface="Verdana" charset="0"/>
              </a:rPr>
              <a:t>Revenue management</a:t>
            </a:r>
          </a:p>
          <a:p>
            <a:pPr lvl="1" eaLnBrk="1" hangingPunct="1">
              <a:buClrTx/>
              <a:buFont typeface="Wingdings" charset="0"/>
              <a:buChar char="§"/>
            </a:pPr>
            <a:r>
              <a:rPr lang="en-GB" sz="2600" dirty="0">
                <a:latin typeface="Verdana" charset="0"/>
              </a:rPr>
              <a:t>….</a:t>
            </a:r>
          </a:p>
          <a:p>
            <a:pPr eaLnBrk="1" hangingPunct="1">
              <a:buClrTx/>
            </a:pPr>
            <a:r>
              <a:rPr lang="en-GB" sz="2600" i="0" dirty="0">
                <a:latin typeface="Verdana" charset="0"/>
              </a:rPr>
              <a:t>Etc. </a:t>
            </a:r>
            <a:r>
              <a:rPr lang="en-GB" i="0" dirty="0">
                <a:latin typeface="Verdana" charset="0"/>
              </a:rPr>
              <a:t>	</a:t>
            </a:r>
          </a:p>
          <a:p>
            <a:pPr lvl="2" eaLnBrk="1" hangingPunct="1"/>
            <a:endParaRPr lang="en-GB" dirty="0">
              <a:latin typeface="Verdana" charset="0"/>
            </a:endParaRPr>
          </a:p>
        </p:txBody>
      </p:sp>
      <p:sp>
        <p:nvSpPr>
          <p:cNvPr id="78850" name="Espace réservé du numéro de diapositive 5"/>
          <p:cNvSpPr>
            <a:spLocks noGrp="1"/>
          </p:cNvSpPr>
          <p:nvPr>
            <p:ph type="sldNum" sz="quarter" idx="12"/>
          </p:nvPr>
        </p:nvSpPr>
        <p:spPr>
          <a:xfrm>
            <a:off x="468313" y="6237288"/>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98540A2A-E362-8741-A0CD-1804105E941F}" type="slidenum">
              <a:rPr lang="fr-FR" sz="1400">
                <a:solidFill>
                  <a:schemeClr val="tx1"/>
                </a:solidFill>
                <a:latin typeface="Arial" charset="0"/>
              </a:rPr>
              <a:pPr algn="l">
                <a:lnSpc>
                  <a:spcPts val="1400"/>
                </a:lnSpc>
              </a:pPr>
              <a:t>39</a:t>
            </a:fld>
            <a:endParaRPr lang="fr-FR" sz="1400" dirty="0">
              <a:solidFill>
                <a:schemeClr val="tx1"/>
              </a:solidFill>
              <a:latin typeface="Arial" charset="0"/>
            </a:endParaRPr>
          </a:p>
        </p:txBody>
      </p:sp>
      <p:pic>
        <p:nvPicPr>
          <p:cNvPr id="788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4143375"/>
            <a:ext cx="11557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AutoShape 5"/>
          <p:cNvSpPr>
            <a:spLocks noChangeArrowheads="1"/>
          </p:cNvSpPr>
          <p:nvPr/>
        </p:nvSpPr>
        <p:spPr bwMode="auto">
          <a:xfrm>
            <a:off x="5824538" y="3206750"/>
            <a:ext cx="2708275" cy="1008063"/>
          </a:xfrm>
          <a:prstGeom prst="wedgeRectCallout">
            <a:avLst>
              <a:gd name="adj1" fmla="val -65491"/>
              <a:gd name="adj2" fmla="val 124329"/>
            </a:avLst>
          </a:prstGeom>
          <a:solidFill>
            <a:srgbClr val="FFCC00"/>
          </a:solidFill>
          <a:ln w="9525">
            <a:solidFill>
              <a:srgbClr val="FF0000"/>
            </a:solidFill>
            <a:miter lim="800000"/>
            <a:headEnd/>
            <a:tailEnd/>
          </a:ln>
        </p:spPr>
        <p:txBody>
          <a:bodyPr/>
          <a:lstStyle/>
          <a:p>
            <a:r>
              <a:rPr lang="fr-FR" sz="2000" b="1"/>
              <a:t>What are your observations? Any suggestions?</a:t>
            </a:r>
            <a:endParaRPr lang="fr-FR" sz="2000"/>
          </a:p>
          <a:p>
            <a:endParaRPr lang="fr-FR"/>
          </a:p>
        </p:txBody>
      </p:sp>
      <p:sp>
        <p:nvSpPr>
          <p:cNvPr id="78853" name="Rectangle 2"/>
          <p:cNvSpPr>
            <a:spLocks noGrp="1" noChangeArrowheads="1"/>
          </p:cNvSpPr>
          <p:nvPr>
            <p:ph type="title"/>
          </p:nvPr>
        </p:nvSpPr>
        <p:spPr>
          <a:xfrm>
            <a:off x="0" y="1052513"/>
            <a:ext cx="9144000" cy="792311"/>
          </a:xfrm>
        </p:spPr>
        <p:txBody>
          <a:bodyPr/>
          <a:lstStyle/>
          <a:p>
            <a:pPr marL="0" indent="0" algn="ctr" eaLnBrk="1" hangingPunct="1"/>
            <a:r>
              <a:rPr lang="en-GB" sz="2800" dirty="0">
                <a:solidFill>
                  <a:srgbClr val="C00000"/>
                </a:solidFill>
                <a:latin typeface="Verdana" charset="0"/>
              </a:rPr>
              <a:t>Examples of corruption in the PFM cycle</a:t>
            </a:r>
            <a:endParaRPr lang="en-GB" sz="2800" dirty="0">
              <a:latin typeface="Verdana"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2863" y="1208088"/>
            <a:ext cx="9144001" cy="561975"/>
          </a:xfrm>
        </p:spPr>
        <p:txBody>
          <a:bodyPr/>
          <a:lstStyle/>
          <a:p>
            <a:pPr indent="0" algn="ctr" eaLnBrk="1" hangingPunct="1"/>
            <a:r>
              <a:rPr lang="fr-FR" sz="2800">
                <a:latin typeface="Verdana" charset="0"/>
              </a:rPr>
              <a:t>Module 1.3 Outline</a:t>
            </a:r>
          </a:p>
        </p:txBody>
      </p:sp>
      <p:sp>
        <p:nvSpPr>
          <p:cNvPr id="20482" name="Rectangle 3"/>
          <p:cNvSpPr>
            <a:spLocks noGrp="1" noChangeArrowheads="1"/>
          </p:cNvSpPr>
          <p:nvPr>
            <p:ph type="body" idx="1"/>
          </p:nvPr>
        </p:nvSpPr>
        <p:spPr>
          <a:xfrm>
            <a:off x="187325" y="1809750"/>
            <a:ext cx="8705850" cy="4643438"/>
          </a:xfrm>
        </p:spPr>
        <p:txBody>
          <a:bodyPr/>
          <a:lstStyle/>
          <a:p>
            <a:pPr eaLnBrk="1" hangingPunct="1">
              <a:spcBef>
                <a:spcPct val="0"/>
              </a:spcBef>
              <a:buClrTx/>
            </a:pPr>
            <a:endParaRPr lang="en-GB" sz="2000" i="0" dirty="0">
              <a:latin typeface="Verdana" charset="0"/>
            </a:endParaRPr>
          </a:p>
          <a:p>
            <a:pPr eaLnBrk="1" hangingPunct="1">
              <a:spcBef>
                <a:spcPct val="0"/>
              </a:spcBef>
              <a:buClrTx/>
            </a:pPr>
            <a:r>
              <a:rPr lang="en-GB" i="0" dirty="0">
                <a:latin typeface="Verdana" charset="0"/>
              </a:rPr>
              <a:t>Presentation of PFM assessment tools</a:t>
            </a:r>
          </a:p>
          <a:p>
            <a:pPr eaLnBrk="1" hangingPunct="1">
              <a:spcBef>
                <a:spcPct val="0"/>
              </a:spcBef>
              <a:buClrTx/>
              <a:buFont typeface="Wingdings" charset="0"/>
              <a:buNone/>
            </a:pPr>
            <a:endParaRPr lang="en-GB" i="0" dirty="0">
              <a:latin typeface="Verdana" charset="0"/>
            </a:endParaRPr>
          </a:p>
          <a:p>
            <a:pPr eaLnBrk="1" hangingPunct="1">
              <a:spcBef>
                <a:spcPct val="0"/>
              </a:spcBef>
              <a:buClrTx/>
            </a:pPr>
            <a:r>
              <a:rPr lang="en-GB" i="0" dirty="0">
                <a:latin typeface="Verdana" charset="0"/>
              </a:rPr>
              <a:t>The PEFA performance indicators</a:t>
            </a:r>
          </a:p>
          <a:p>
            <a:pPr eaLnBrk="1" hangingPunct="1">
              <a:spcBef>
                <a:spcPct val="0"/>
              </a:spcBef>
              <a:buClrTx/>
            </a:pPr>
            <a:endParaRPr lang="en-GB" i="0" dirty="0">
              <a:latin typeface="Verdana" charset="0"/>
            </a:endParaRPr>
          </a:p>
          <a:p>
            <a:pPr eaLnBrk="1" hangingPunct="1">
              <a:spcBef>
                <a:spcPct val="0"/>
              </a:spcBef>
              <a:buClrTx/>
            </a:pPr>
            <a:r>
              <a:rPr lang="en-GB" i="0" dirty="0">
                <a:latin typeface="Verdana" charset="0"/>
              </a:rPr>
              <a:t>Advantages and shortcomings of </a:t>
            </a:r>
            <a:r>
              <a:rPr lang="en-GB" i="0" dirty="0" smtClean="0">
                <a:latin typeface="Verdana" charset="0"/>
              </a:rPr>
              <a:t>PEFA</a:t>
            </a:r>
            <a:endParaRPr lang="en-GB" i="0" dirty="0">
              <a:latin typeface="Verdana" charset="0"/>
            </a:endParaRPr>
          </a:p>
          <a:p>
            <a:pPr eaLnBrk="1" hangingPunct="1">
              <a:spcBef>
                <a:spcPct val="0"/>
              </a:spcBef>
              <a:buClrTx/>
            </a:pPr>
            <a:endParaRPr lang="en-GB" i="0" dirty="0">
              <a:latin typeface="Verdana" charset="0"/>
            </a:endParaRPr>
          </a:p>
          <a:p>
            <a:pPr eaLnBrk="1" hangingPunct="1">
              <a:spcBef>
                <a:spcPct val="0"/>
              </a:spcBef>
              <a:buClrTx/>
            </a:pPr>
            <a:r>
              <a:rPr lang="en-GB" i="0" dirty="0">
                <a:latin typeface="Verdana" charset="0"/>
              </a:rPr>
              <a:t>Issues linked to corruption</a:t>
            </a:r>
          </a:p>
          <a:p>
            <a:pPr lvl="1" eaLnBrk="1" hangingPunct="1">
              <a:buFont typeface="Wingdings" charset="0"/>
              <a:buNone/>
            </a:pPr>
            <a:r>
              <a:rPr lang="en-GB" sz="2400" b="0" dirty="0">
                <a:latin typeface="Verdana" charset="0"/>
              </a:rPr>
              <a:t> </a:t>
            </a:r>
          </a:p>
        </p:txBody>
      </p:sp>
      <p:sp>
        <p:nvSpPr>
          <p:cNvPr id="20483" name="AutoShape 4"/>
          <p:cNvSpPr>
            <a:spLocks noChangeArrowheads="1"/>
          </p:cNvSpPr>
          <p:nvPr/>
        </p:nvSpPr>
        <p:spPr bwMode="auto">
          <a:xfrm>
            <a:off x="866775" y="1208088"/>
            <a:ext cx="7359650" cy="601662"/>
          </a:xfrm>
          <a:prstGeom prst="rightArrow">
            <a:avLst>
              <a:gd name="adj1" fmla="val 50000"/>
              <a:gd name="adj2" fmla="val 15290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nchor="ctr"/>
          <a:lstStyle/>
          <a:p>
            <a:endParaRPr lang="fr-BE"/>
          </a:p>
        </p:txBody>
      </p:sp>
      <p:sp>
        <p:nvSpPr>
          <p:cNvPr id="20484" name="AutoShape 5"/>
          <p:cNvSpPr>
            <a:spLocks noChangeArrowheads="1"/>
          </p:cNvSpPr>
          <p:nvPr/>
        </p:nvSpPr>
        <p:spPr bwMode="auto">
          <a:xfrm>
            <a:off x="798513" y="1597025"/>
            <a:ext cx="7459662" cy="1509713"/>
          </a:xfrm>
          <a:prstGeom prst="rightArrow">
            <a:avLst>
              <a:gd name="adj1" fmla="val 50000"/>
              <a:gd name="adj2" fmla="val 12352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nchor="ctr"/>
          <a:lstStyle/>
          <a:p>
            <a:endParaRPr lang="fr-BE"/>
          </a:p>
        </p:txBody>
      </p:sp>
      <p:sp>
        <p:nvSpPr>
          <p:cNvPr id="20485" name="AutoShape 6"/>
          <p:cNvSpPr>
            <a:spLocks noChangeArrowheads="1"/>
          </p:cNvSpPr>
          <p:nvPr/>
        </p:nvSpPr>
        <p:spPr bwMode="auto">
          <a:xfrm>
            <a:off x="539552" y="1809750"/>
            <a:ext cx="8425061" cy="1270000"/>
          </a:xfrm>
          <a:prstGeom prst="rightArrow">
            <a:avLst>
              <a:gd name="adj1" fmla="val 50000"/>
              <a:gd name="adj2" fmla="val 26053"/>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2039" tIns="41020" rIns="82039" bIns="41020" anchor="ctr"/>
          <a:lstStyle/>
          <a:p>
            <a:endParaRPr lang="fr-BE"/>
          </a:p>
        </p:txBody>
      </p:sp>
      <p:sp>
        <p:nvSpPr>
          <p:cNvPr id="20486" name="Espace réservé du numéro de diapositive 4"/>
          <p:cNvSpPr>
            <a:spLocks noGrp="1"/>
          </p:cNvSpPr>
          <p:nvPr>
            <p:ph type="sldNum" sz="quarter" idx="12"/>
          </p:nvPr>
        </p:nvSpPr>
        <p:spPr>
          <a:xfrm>
            <a:off x="219075" y="6224588"/>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DC07D4B1-04A5-6F43-A915-DE2641C14C74}" type="slidenum">
              <a:rPr lang="en-US" sz="1400">
                <a:solidFill>
                  <a:schemeClr val="tx1"/>
                </a:solidFill>
                <a:latin typeface="Arial" charset="0"/>
                <a:cs typeface="Arial" charset="0"/>
              </a:rPr>
              <a:pPr algn="l">
                <a:lnSpc>
                  <a:spcPts val="1400"/>
                </a:lnSpc>
              </a:pPr>
              <a:t>4</a:t>
            </a:fld>
            <a:endParaRPr lang="en-US" sz="1400" dirty="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0" y="1285875"/>
            <a:ext cx="9143999" cy="630957"/>
          </a:xfrm>
        </p:spPr>
        <p:txBody>
          <a:bodyPr/>
          <a:lstStyle/>
          <a:p>
            <a:pPr marL="0" indent="0" algn="ctr" eaLnBrk="1" hangingPunct="1"/>
            <a:r>
              <a:rPr lang="fr-FR" sz="2800" dirty="0">
                <a:solidFill>
                  <a:srgbClr val="C00000"/>
                </a:solidFill>
                <a:latin typeface="Verdana" charset="0"/>
              </a:rPr>
              <a:t>Sanctions</a:t>
            </a:r>
          </a:p>
        </p:txBody>
      </p:sp>
      <p:sp>
        <p:nvSpPr>
          <p:cNvPr id="80898" name="Rectangle 3"/>
          <p:cNvSpPr>
            <a:spLocks noGrp="1" noChangeArrowheads="1"/>
          </p:cNvSpPr>
          <p:nvPr>
            <p:ph type="body" idx="1"/>
          </p:nvPr>
        </p:nvSpPr>
        <p:spPr>
          <a:xfrm>
            <a:off x="571500" y="2132856"/>
            <a:ext cx="8229600" cy="4118719"/>
          </a:xfrm>
        </p:spPr>
        <p:txBody>
          <a:bodyPr/>
          <a:lstStyle/>
          <a:p>
            <a:pPr eaLnBrk="1" hangingPunct="1">
              <a:spcBef>
                <a:spcPct val="0"/>
              </a:spcBef>
              <a:buClrTx/>
            </a:pPr>
            <a:r>
              <a:rPr lang="en-GB" i="0" dirty="0" smtClean="0">
                <a:latin typeface="Verdana" charset="0"/>
              </a:rPr>
              <a:t>Adopted </a:t>
            </a:r>
            <a:r>
              <a:rPr lang="en-GB" i="0" dirty="0">
                <a:latin typeface="Verdana" charset="0"/>
              </a:rPr>
              <a:t>sanction systems are crucial</a:t>
            </a:r>
          </a:p>
          <a:p>
            <a:pPr eaLnBrk="1" hangingPunct="1">
              <a:spcBef>
                <a:spcPct val="0"/>
              </a:spcBef>
              <a:buClrTx/>
              <a:buFont typeface="Wingdings" charset="0"/>
              <a:buNone/>
            </a:pPr>
            <a:endParaRPr lang="en-GB" i="0" dirty="0">
              <a:latin typeface="Verdana" charset="0"/>
            </a:endParaRPr>
          </a:p>
          <a:p>
            <a:pPr eaLnBrk="1" hangingPunct="1">
              <a:spcBef>
                <a:spcPct val="0"/>
              </a:spcBef>
              <a:buClrTx/>
            </a:pPr>
            <a:r>
              <a:rPr lang="en-GB" i="0" dirty="0">
                <a:latin typeface="Verdana" charset="0"/>
              </a:rPr>
              <a:t>Sanctions </a:t>
            </a:r>
            <a:r>
              <a:rPr lang="en-GB" i="0" dirty="0">
                <a:solidFill>
                  <a:srgbClr val="FF0000"/>
                </a:solidFill>
                <a:latin typeface="Verdana" charset="0"/>
              </a:rPr>
              <a:t>must </a:t>
            </a:r>
            <a:r>
              <a:rPr lang="en-GB" i="0" dirty="0">
                <a:latin typeface="Verdana" charset="0"/>
              </a:rPr>
              <a:t>be applied</a:t>
            </a:r>
          </a:p>
          <a:p>
            <a:pPr eaLnBrk="1" hangingPunct="1">
              <a:spcBef>
                <a:spcPct val="0"/>
              </a:spcBef>
              <a:buClrTx/>
              <a:buFont typeface="Wingdings" charset="0"/>
              <a:buNone/>
            </a:pPr>
            <a:endParaRPr lang="en-GB" i="0" dirty="0">
              <a:latin typeface="Verdana" charset="0"/>
            </a:endParaRPr>
          </a:p>
          <a:p>
            <a:pPr eaLnBrk="1" hangingPunct="1">
              <a:spcBef>
                <a:spcPct val="0"/>
              </a:spcBef>
              <a:buClrTx/>
            </a:pPr>
            <a:r>
              <a:rPr lang="en-GB" i="0" dirty="0">
                <a:latin typeface="Verdana" charset="0"/>
              </a:rPr>
              <a:t>Warning</a:t>
            </a:r>
          </a:p>
          <a:p>
            <a:pPr lvl="1" eaLnBrk="1" hangingPunct="1">
              <a:spcBef>
                <a:spcPts val="600"/>
              </a:spcBef>
              <a:spcAft>
                <a:spcPts val="600"/>
              </a:spcAft>
              <a:buClrTx/>
            </a:pPr>
            <a:r>
              <a:rPr lang="en-GB" sz="2200" b="0" dirty="0">
                <a:latin typeface="Verdana" charset="0"/>
              </a:rPr>
              <a:t>Administrative mistakes must not be confused for </a:t>
            </a:r>
            <a:r>
              <a:rPr lang="en-GB" sz="2200" b="0" dirty="0" smtClean="0">
                <a:latin typeface="Verdana" charset="0"/>
              </a:rPr>
              <a:t>either </a:t>
            </a:r>
            <a:r>
              <a:rPr lang="en-GB" sz="2200" b="0" dirty="0">
                <a:latin typeface="Verdana" charset="0"/>
              </a:rPr>
              <a:t>fraud nor corruption</a:t>
            </a:r>
          </a:p>
          <a:p>
            <a:pPr lvl="1" eaLnBrk="1" hangingPunct="1">
              <a:spcBef>
                <a:spcPts val="600"/>
              </a:spcBef>
              <a:spcAft>
                <a:spcPts val="600"/>
              </a:spcAft>
              <a:buClrTx/>
            </a:pPr>
            <a:r>
              <a:rPr lang="en-GB" sz="2200" b="0" dirty="0">
                <a:latin typeface="Verdana" charset="0"/>
              </a:rPr>
              <a:t>The fight against corruption can be misguided to serve political ambitions</a:t>
            </a:r>
          </a:p>
        </p:txBody>
      </p:sp>
      <p:sp>
        <p:nvSpPr>
          <p:cNvPr id="80899" name="Espace réservé du numéro de diapositive 5"/>
          <p:cNvSpPr>
            <a:spLocks noGrp="1"/>
          </p:cNvSpPr>
          <p:nvPr>
            <p:ph type="sldNum" sz="quarter" idx="12"/>
          </p:nvPr>
        </p:nvSpPr>
        <p:spPr>
          <a:xfrm>
            <a:off x="468313" y="6237288"/>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fld id="{7DE81EE3-0D2D-2C41-A50A-0912DB0EF092}" type="slidenum">
              <a:rPr lang="fr-FR" sz="1400">
                <a:solidFill>
                  <a:schemeClr val="tx1"/>
                </a:solidFill>
                <a:latin typeface="Arial" charset="0"/>
              </a:rPr>
              <a:pPr algn="l">
                <a:lnSpc>
                  <a:spcPts val="1400"/>
                </a:lnSpc>
              </a:pPr>
              <a:t>40</a:t>
            </a:fld>
            <a:endParaRPr lang="fr-FR"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re 1"/>
          <p:cNvSpPr>
            <a:spLocks noGrp="1"/>
          </p:cNvSpPr>
          <p:nvPr>
            <p:ph type="title"/>
          </p:nvPr>
        </p:nvSpPr>
        <p:spPr>
          <a:xfrm>
            <a:off x="0" y="1339850"/>
            <a:ext cx="9144000" cy="936625"/>
          </a:xfrm>
        </p:spPr>
        <p:txBody>
          <a:bodyPr/>
          <a:lstStyle/>
          <a:p>
            <a:pPr marL="0" algn="ctr"/>
            <a:r>
              <a:rPr lang="fr-FR">
                <a:solidFill>
                  <a:srgbClr val="C00000"/>
                </a:solidFill>
                <a:latin typeface="Verdana" charset="0"/>
              </a:rPr>
              <a:t>Key </a:t>
            </a:r>
            <a:r>
              <a:rPr lang="fr-FR" smtClean="0">
                <a:solidFill>
                  <a:srgbClr val="C00000"/>
                </a:solidFill>
                <a:latin typeface="Verdana" charset="0"/>
              </a:rPr>
              <a:t>messages</a:t>
            </a:r>
            <a:endParaRPr lang="fr-FR" dirty="0">
              <a:solidFill>
                <a:srgbClr val="C00000"/>
              </a:solidFill>
              <a:latin typeface="Verdana" charset="0"/>
            </a:endParaRPr>
          </a:p>
        </p:txBody>
      </p:sp>
      <p:sp>
        <p:nvSpPr>
          <p:cNvPr id="82946" name="Espace réservé du contenu 2"/>
          <p:cNvSpPr>
            <a:spLocks noGrp="1"/>
          </p:cNvSpPr>
          <p:nvPr>
            <p:ph idx="1"/>
          </p:nvPr>
        </p:nvSpPr>
        <p:spPr>
          <a:xfrm>
            <a:off x="457200" y="2132857"/>
            <a:ext cx="8229600" cy="3888532"/>
          </a:xfrm>
        </p:spPr>
        <p:txBody>
          <a:bodyPr/>
          <a:lstStyle/>
          <a:p>
            <a:pPr>
              <a:buClrTx/>
            </a:pPr>
            <a:r>
              <a:rPr lang="en-GB" i="0" dirty="0">
                <a:latin typeface="Verdana" charset="0"/>
              </a:rPr>
              <a:t>Prior to the launch of </a:t>
            </a:r>
            <a:r>
              <a:rPr lang="en-GB" i="0" dirty="0" smtClean="0">
                <a:latin typeface="Verdana" charset="0"/>
              </a:rPr>
              <a:t>PFM </a:t>
            </a:r>
            <a:r>
              <a:rPr lang="en-GB" i="0" dirty="0">
                <a:latin typeface="Verdana" charset="0"/>
              </a:rPr>
              <a:t>reform programme, an overview of the situation is </a:t>
            </a:r>
            <a:r>
              <a:rPr lang="en-GB" i="0" dirty="0" smtClean="0">
                <a:latin typeface="Verdana" charset="0"/>
              </a:rPr>
              <a:t>necessary</a:t>
            </a:r>
            <a:endParaRPr lang="en-GB" i="0" dirty="0">
              <a:latin typeface="Verdana" charset="0"/>
            </a:endParaRPr>
          </a:p>
          <a:p>
            <a:pPr>
              <a:buClrTx/>
            </a:pPr>
            <a:r>
              <a:rPr lang="en-GB" i="0" dirty="0" smtClean="0">
                <a:latin typeface="Verdana" charset="0"/>
              </a:rPr>
              <a:t>PEFA is </a:t>
            </a:r>
            <a:r>
              <a:rPr lang="en-GB" i="0" dirty="0">
                <a:latin typeface="Verdana" charset="0"/>
              </a:rPr>
              <a:t>essential instrument to </a:t>
            </a:r>
            <a:r>
              <a:rPr lang="en-GB" i="0" dirty="0" smtClean="0">
                <a:latin typeface="Verdana" charset="0"/>
              </a:rPr>
              <a:t>establish </a:t>
            </a:r>
            <a:r>
              <a:rPr lang="en-GB" i="0" dirty="0">
                <a:latin typeface="Verdana" charset="0"/>
              </a:rPr>
              <a:t>overview of </a:t>
            </a:r>
            <a:r>
              <a:rPr lang="en-GB" i="0" dirty="0" smtClean="0">
                <a:latin typeface="Verdana" charset="0"/>
              </a:rPr>
              <a:t>situation</a:t>
            </a:r>
            <a:r>
              <a:rPr lang="en-GB" i="0" dirty="0">
                <a:latin typeface="Verdana" charset="0"/>
              </a:rPr>
              <a:t>, but other analyses must be added to it, specifically analyses concerning </a:t>
            </a:r>
            <a:r>
              <a:rPr lang="en-GB" i="0" dirty="0" smtClean="0">
                <a:latin typeface="Verdana" charset="0"/>
              </a:rPr>
              <a:t>external </a:t>
            </a:r>
            <a:r>
              <a:rPr lang="en-GB" i="0" dirty="0">
                <a:latin typeface="Verdana" charset="0"/>
              </a:rPr>
              <a:t>factors &amp; capacity issues</a:t>
            </a:r>
          </a:p>
          <a:p>
            <a:pPr>
              <a:buClrTx/>
            </a:pPr>
            <a:r>
              <a:rPr lang="en-GB" altLang="en-US" i="0" dirty="0">
                <a:latin typeface="Verdana" charset="0"/>
              </a:rPr>
              <a:t>Specific diagnostic tools – relatives of PEFA – for tax administration (IAMTAX; TADAT), for debt management (DEMPA) &amp; for public procurement systems (OECD DAC)</a:t>
            </a:r>
          </a:p>
          <a:p>
            <a:pPr>
              <a:buClrTx/>
            </a:pPr>
            <a:endParaRPr lang="en-GB" i="0" dirty="0">
              <a:latin typeface="Verdana" charset="0"/>
            </a:endParaRPr>
          </a:p>
          <a:p>
            <a:endParaRPr lang="en-GB" dirty="0">
              <a:latin typeface="Verdana" charset="0"/>
            </a:endParaRPr>
          </a:p>
        </p:txBody>
      </p:sp>
      <p:sp>
        <p:nvSpPr>
          <p:cNvPr id="4" name="Espace réservé du numéro de diapositive 3"/>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fld id="{BF61512D-9BB5-3C42-A449-97473DE8EF9F}" type="slidenum">
              <a:rPr lang="en-GB" sz="1400">
                <a:solidFill>
                  <a:schemeClr val="tx1"/>
                </a:solidFill>
                <a:latin typeface="Arial" charset="0"/>
              </a:rPr>
              <a:pPr algn="l" eaLnBrk="1" hangingPunct="1"/>
              <a:t>41</a:t>
            </a:fld>
            <a:endParaRPr lang="en-GB" sz="1400">
              <a:solidFill>
                <a:schemeClr val="tx1"/>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512" y="1772816"/>
            <a:ext cx="8750206" cy="4870894"/>
          </a:xfrm>
        </p:spPr>
        <p:txBody>
          <a:bodyPr>
            <a:noAutofit/>
          </a:bodyPr>
          <a:lstStyle/>
          <a:p>
            <a:pPr marL="381000" indent="-285750">
              <a:spcBef>
                <a:spcPts val="0"/>
              </a:spcBef>
              <a:spcAft>
                <a:spcPts val="0"/>
              </a:spcAft>
              <a:buClrTx/>
              <a:buFont typeface="Arial" charset="0"/>
              <a:buChar char="•"/>
              <a:defRPr/>
            </a:pPr>
            <a:r>
              <a:rPr lang="en-GB" sz="2350" i="0" dirty="0" smtClean="0"/>
              <a:t>Public Expenditure &amp; Financial Accountability Assessment (</a:t>
            </a:r>
            <a:r>
              <a:rPr lang="en-GB" sz="2350" i="0" dirty="0" smtClean="0">
                <a:solidFill>
                  <a:srgbClr val="FF0000"/>
                </a:solidFill>
              </a:rPr>
              <a:t>PEFA</a:t>
            </a:r>
            <a:r>
              <a:rPr lang="en-GB" sz="2350" i="0" dirty="0" smtClean="0"/>
              <a:t>) – 7 partners</a:t>
            </a:r>
          </a:p>
          <a:p>
            <a:pPr marL="381000" indent="-285750">
              <a:spcBef>
                <a:spcPts val="0"/>
              </a:spcBef>
              <a:spcAft>
                <a:spcPts val="0"/>
              </a:spcAft>
              <a:buClrTx/>
              <a:buFont typeface="Arial" charset="0"/>
              <a:buChar char="•"/>
              <a:defRPr/>
            </a:pPr>
            <a:r>
              <a:rPr lang="en-GB" sz="2350" i="0" dirty="0" smtClean="0"/>
              <a:t>Fiscal Transparency Assessment (</a:t>
            </a:r>
            <a:r>
              <a:rPr lang="en-GB" sz="2350" i="0" dirty="0" smtClean="0">
                <a:solidFill>
                  <a:srgbClr val="FF0000"/>
                </a:solidFill>
              </a:rPr>
              <a:t>FTA</a:t>
            </a:r>
            <a:r>
              <a:rPr lang="en-GB" sz="2350" i="0" dirty="0" smtClean="0"/>
              <a:t>) – IMF</a:t>
            </a:r>
          </a:p>
          <a:p>
            <a:pPr marL="381000" indent="-285750">
              <a:spcBef>
                <a:spcPts val="0"/>
              </a:spcBef>
              <a:spcAft>
                <a:spcPts val="0"/>
              </a:spcAft>
              <a:buClrTx/>
              <a:buFont typeface="Arial" charset="0"/>
              <a:buChar char="•"/>
              <a:defRPr/>
            </a:pPr>
            <a:r>
              <a:rPr lang="en-GB" sz="2350" i="0" dirty="0" smtClean="0"/>
              <a:t>Operational Assessment (</a:t>
            </a:r>
            <a:r>
              <a:rPr lang="en-GB" sz="2350" i="0" dirty="0" smtClean="0">
                <a:solidFill>
                  <a:srgbClr val="FF0000"/>
                </a:solidFill>
              </a:rPr>
              <a:t>OA</a:t>
            </a:r>
            <a:r>
              <a:rPr lang="en-GB" sz="2350" i="0" dirty="0" smtClean="0"/>
              <a:t>) for Macro-Financial Assistance – DG ECFIN</a:t>
            </a:r>
          </a:p>
          <a:p>
            <a:pPr marL="381000" indent="-285750">
              <a:spcBef>
                <a:spcPts val="0"/>
              </a:spcBef>
              <a:spcAft>
                <a:spcPts val="0"/>
              </a:spcAft>
              <a:buClrTx/>
              <a:buFont typeface="Arial" charset="0"/>
              <a:buChar char="•"/>
              <a:defRPr/>
            </a:pPr>
            <a:r>
              <a:rPr lang="en-US" sz="2350" i="0" dirty="0" smtClean="0"/>
              <a:t>Public Expenditure Review (</a:t>
            </a:r>
            <a:r>
              <a:rPr lang="en-US" sz="2350" i="0" dirty="0" smtClean="0">
                <a:solidFill>
                  <a:srgbClr val="FF0000"/>
                </a:solidFill>
              </a:rPr>
              <a:t>PER</a:t>
            </a:r>
            <a:r>
              <a:rPr lang="en-US" sz="2350" i="0" dirty="0" smtClean="0"/>
              <a:t>) – World Bank</a:t>
            </a:r>
            <a:endParaRPr lang="en-GB" sz="2350" i="0" dirty="0" smtClean="0"/>
          </a:p>
          <a:p>
            <a:pPr marL="381000" indent="-285750">
              <a:spcBef>
                <a:spcPts val="0"/>
              </a:spcBef>
              <a:spcAft>
                <a:spcPts val="0"/>
              </a:spcAft>
              <a:buClrTx/>
              <a:buFont typeface="Arial" charset="0"/>
              <a:buChar char="•"/>
              <a:defRPr/>
            </a:pPr>
            <a:r>
              <a:rPr lang="en-GB" sz="2350" i="0" dirty="0" smtClean="0"/>
              <a:t>Public Expenditure Tracking Surveys (</a:t>
            </a:r>
            <a:r>
              <a:rPr lang="en-GB" sz="2350" i="0" dirty="0" smtClean="0">
                <a:solidFill>
                  <a:srgbClr val="FF0000"/>
                </a:solidFill>
              </a:rPr>
              <a:t>PETS</a:t>
            </a:r>
            <a:r>
              <a:rPr lang="en-GB" sz="2350" i="0" dirty="0" smtClean="0"/>
              <a:t>) – WB</a:t>
            </a:r>
          </a:p>
          <a:p>
            <a:pPr marL="381000" indent="-285750">
              <a:spcBef>
                <a:spcPts val="0"/>
              </a:spcBef>
              <a:spcAft>
                <a:spcPts val="0"/>
              </a:spcAft>
              <a:buClrTx/>
              <a:buFont typeface="Arial" charset="0"/>
              <a:buChar char="•"/>
              <a:defRPr/>
            </a:pPr>
            <a:r>
              <a:rPr lang="en-US" sz="2350" i="0" dirty="0" smtClean="0"/>
              <a:t>Methodology for Assessing Procurement Systems (</a:t>
            </a:r>
            <a:r>
              <a:rPr lang="en-US" sz="2350" i="0" dirty="0" smtClean="0">
                <a:solidFill>
                  <a:srgbClr val="FF0000"/>
                </a:solidFill>
              </a:rPr>
              <a:t>MAPS</a:t>
            </a:r>
            <a:r>
              <a:rPr lang="en-US" sz="2350" i="0" dirty="0" smtClean="0"/>
              <a:t>) – OECD/DAC</a:t>
            </a:r>
          </a:p>
          <a:p>
            <a:pPr marL="381000" indent="-285750">
              <a:spcBef>
                <a:spcPts val="0"/>
              </a:spcBef>
              <a:spcAft>
                <a:spcPts val="0"/>
              </a:spcAft>
              <a:buClrTx/>
              <a:buFont typeface="Arial" charset="0"/>
              <a:buChar char="•"/>
              <a:defRPr/>
            </a:pPr>
            <a:r>
              <a:rPr lang="en-US" altLang="en-US" sz="2350" i="0" dirty="0" smtClean="0"/>
              <a:t>Debt Management Performance Assessment (</a:t>
            </a:r>
            <a:r>
              <a:rPr lang="en-US" altLang="en-US" sz="2350" i="0" dirty="0" err="1" smtClean="0">
                <a:solidFill>
                  <a:srgbClr val="FF0000"/>
                </a:solidFill>
              </a:rPr>
              <a:t>DeMPA</a:t>
            </a:r>
            <a:r>
              <a:rPr lang="en-US" altLang="en-US" sz="2350" i="0" dirty="0" smtClean="0"/>
              <a:t>) – IMF &amp; WB</a:t>
            </a:r>
          </a:p>
          <a:p>
            <a:pPr marL="381000" indent="-285750">
              <a:spcBef>
                <a:spcPts val="0"/>
              </a:spcBef>
              <a:spcAft>
                <a:spcPts val="0"/>
              </a:spcAft>
              <a:buClrTx/>
              <a:buFont typeface="Arial" charset="0"/>
              <a:buChar char="•"/>
              <a:defRPr/>
            </a:pPr>
            <a:r>
              <a:rPr lang="en-GB" sz="2350" i="0" dirty="0" smtClean="0"/>
              <a:t>Tax Administration Diagnostic Assessment Tool (</a:t>
            </a:r>
            <a:r>
              <a:rPr lang="en-GB" sz="2350" i="0" dirty="0" smtClean="0">
                <a:solidFill>
                  <a:srgbClr val="FF0000"/>
                </a:solidFill>
              </a:rPr>
              <a:t>TADAT</a:t>
            </a:r>
            <a:r>
              <a:rPr lang="en-GB" sz="2350" i="0" dirty="0" smtClean="0"/>
              <a:t>) - IMF</a:t>
            </a:r>
            <a:endParaRPr lang="el-GR" sz="2350" i="0" dirty="0"/>
          </a:p>
        </p:txBody>
      </p:sp>
      <p:sp>
        <p:nvSpPr>
          <p:cNvPr id="3" name="Titre 1"/>
          <p:cNvSpPr>
            <a:spLocks noGrp="1"/>
          </p:cNvSpPr>
          <p:nvPr>
            <p:ph type="title"/>
          </p:nvPr>
        </p:nvSpPr>
        <p:spPr>
          <a:xfrm>
            <a:off x="395288" y="1206491"/>
            <a:ext cx="8229600" cy="566325"/>
          </a:xfrm>
        </p:spPr>
        <p:txBody>
          <a:bodyPr/>
          <a:lstStyle/>
          <a:p>
            <a:pPr algn="ctr"/>
            <a:r>
              <a:rPr lang="en-GB" altLang="en-US" sz="2800" dirty="0" smtClean="0"/>
              <a:t>PFM diagnostic tools</a:t>
            </a:r>
          </a:p>
        </p:txBody>
      </p:sp>
      <p:sp>
        <p:nvSpPr>
          <p:cNvPr id="5" name="Espace réservé du numéro de diapositive 4"/>
          <p:cNvSpPr>
            <a:spLocks noGrp="1"/>
          </p:cNvSpPr>
          <p:nvPr>
            <p:ph type="sldNum" sz="quarter" idx="12"/>
          </p:nvPr>
        </p:nvSpPr>
        <p:spPr>
          <a:xfrm>
            <a:off x="219075" y="6224588"/>
            <a:ext cx="11588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a:lnSpc>
                <a:spcPts val="1400"/>
              </a:lnSpc>
            </a:pPr>
            <a:r>
              <a:rPr lang="en-US" sz="1400" dirty="0">
                <a:solidFill>
                  <a:schemeClr val="tx1"/>
                </a:solidFill>
                <a:latin typeface="Arial" charset="0"/>
                <a:cs typeface="Arial" charset="0"/>
              </a:rPr>
              <a:t>5</a:t>
            </a:r>
          </a:p>
        </p:txBody>
      </p:sp>
    </p:spTree>
    <p:extLst>
      <p:ext uri="{BB962C8B-B14F-4D97-AF65-F5344CB8AC3E}">
        <p14:creationId xmlns:p14="http://schemas.microsoft.com/office/powerpoint/2010/main" val="357484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752"/>
            <a:ext cx="8229600" cy="604635"/>
          </a:xfrm>
        </p:spPr>
        <p:txBody>
          <a:bodyPr/>
          <a:lstStyle/>
          <a:p>
            <a:pPr marL="0" algn="ctr"/>
            <a:r>
              <a:rPr lang="en-GB" sz="3200" dirty="0" smtClean="0">
                <a:solidFill>
                  <a:srgbClr val="C00000"/>
                </a:solidFill>
              </a:rPr>
              <a:t>Other PFM tools</a:t>
            </a:r>
            <a:endParaRPr lang="en-GB" sz="3200" dirty="0">
              <a:solidFill>
                <a:srgbClr val="C00000"/>
              </a:solidFill>
            </a:endParaRPr>
          </a:p>
        </p:txBody>
      </p:sp>
      <p:sp>
        <p:nvSpPr>
          <p:cNvPr id="3" name="Slide Number Placeholder 2"/>
          <p:cNvSpPr>
            <a:spLocks noGrp="1"/>
          </p:cNvSpPr>
          <p:nvPr>
            <p:ph type="sldNum" sz="quarter" idx="12"/>
          </p:nvPr>
        </p:nvSpPr>
        <p:spPr>
          <a:xfrm>
            <a:off x="-1705612" y="6483350"/>
            <a:ext cx="2133600" cy="476250"/>
          </a:xfrm>
        </p:spPr>
        <p:txBody>
          <a:bodyPr/>
          <a:lstStyle/>
          <a:p>
            <a:pPr>
              <a:defRPr/>
            </a:pPr>
            <a:fld id="{B3855CF7-741A-5042-84E5-B2441FF69194}" type="slidenum">
              <a:rPr lang="en-GB" altLang="en-US" smtClean="0"/>
              <a:pPr>
                <a:defRPr/>
              </a:pPr>
              <a:t>6</a:t>
            </a:fld>
            <a:endParaRPr lang="en-GB" altLang="en-US"/>
          </a:p>
        </p:txBody>
      </p:sp>
      <p:pic>
        <p:nvPicPr>
          <p:cNvPr id="4" name="Picture 3"/>
          <p:cNvPicPr>
            <a:picLocks noChangeAspect="1"/>
          </p:cNvPicPr>
          <p:nvPr/>
        </p:nvPicPr>
        <p:blipFill>
          <a:blip r:embed="rId2"/>
          <a:stretch>
            <a:fillRect/>
          </a:stretch>
        </p:blipFill>
        <p:spPr>
          <a:xfrm>
            <a:off x="0" y="1801387"/>
            <a:ext cx="9144001" cy="4920088"/>
          </a:xfrm>
          <a:prstGeom prst="rect">
            <a:avLst/>
          </a:prstGeom>
        </p:spPr>
      </p:pic>
    </p:spTree>
    <p:extLst>
      <p:ext uri="{BB962C8B-B14F-4D97-AF65-F5344CB8AC3E}">
        <p14:creationId xmlns:p14="http://schemas.microsoft.com/office/powerpoint/2010/main" val="2039987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6753"/>
            <a:ext cx="9144000" cy="603472"/>
          </a:xfrm>
        </p:spPr>
        <p:txBody>
          <a:bodyPr/>
          <a:lstStyle/>
          <a:p>
            <a:pPr algn="ctr"/>
            <a:r>
              <a:rPr lang="en-US" sz="2800" dirty="0" smtClean="0">
                <a:solidFill>
                  <a:srgbClr val="C00000"/>
                </a:solidFill>
              </a:rPr>
              <a:t>SIGMA – Principles of </a:t>
            </a:r>
            <a:r>
              <a:rPr lang="en-US" sz="2800" smtClean="0">
                <a:solidFill>
                  <a:srgbClr val="C00000"/>
                </a:solidFill>
              </a:rPr>
              <a:t>Public Admin</a:t>
            </a:r>
            <a:endParaRPr lang="en-US" sz="2800" dirty="0">
              <a:solidFill>
                <a:srgbClr val="C00000"/>
              </a:solidFill>
            </a:endParaRPr>
          </a:p>
        </p:txBody>
      </p:sp>
      <p:sp>
        <p:nvSpPr>
          <p:cNvPr id="4" name="Slide Number Placeholder 3"/>
          <p:cNvSpPr>
            <a:spLocks noGrp="1"/>
          </p:cNvSpPr>
          <p:nvPr>
            <p:ph type="sldNum" sz="quarter" idx="12"/>
          </p:nvPr>
        </p:nvSpPr>
        <p:spPr/>
        <p:txBody>
          <a:bodyPr/>
          <a:lstStyle/>
          <a:p>
            <a:fld id="{669D288C-2A83-47C5-A241-A22CCD461939}" type="slidenum">
              <a:rPr lang="en-US" smtClean="0">
                <a:solidFill>
                  <a:srgbClr val="003366"/>
                </a:solidFill>
              </a:rPr>
              <a:pPr/>
              <a:t>7</a:t>
            </a:fld>
            <a:endParaRPr lang="en-US">
              <a:solidFill>
                <a:srgbClr val="003366"/>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69942714"/>
              </p:ext>
            </p:extLst>
          </p:nvPr>
        </p:nvGraphicFramePr>
        <p:xfrm>
          <a:off x="107504" y="1952290"/>
          <a:ext cx="7925499" cy="4512766"/>
        </p:xfrm>
        <a:graphic>
          <a:graphicData uri="http://schemas.openxmlformats.org/drawingml/2006/table">
            <a:tbl>
              <a:tblPr firstRow="1" firstCol="1" lastRow="1" lastCol="1" bandRow="1" bandCol="1"/>
              <a:tblGrid>
                <a:gridCol w="3872548"/>
                <a:gridCol w="1970304"/>
                <a:gridCol w="2082647"/>
              </a:tblGrid>
              <a:tr h="1058437">
                <a:tc>
                  <a:txBody>
                    <a:bodyPr/>
                    <a:lstStyle/>
                    <a:p>
                      <a:pPr marL="0" marR="0">
                        <a:lnSpc>
                          <a:spcPct val="115000"/>
                        </a:lnSpc>
                        <a:spcBef>
                          <a:spcPts val="0"/>
                        </a:spcBef>
                        <a:spcAft>
                          <a:spcPts val="10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A9E"/>
                    </a:solidFill>
                  </a:tcPr>
                </a:tc>
                <a:tc>
                  <a:txBody>
                    <a:bodyPr/>
                    <a:lstStyle/>
                    <a:p>
                      <a:pPr marL="166370" marR="155575" algn="ctr">
                        <a:lnSpc>
                          <a:spcPts val="1320"/>
                        </a:lnSpc>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Q</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ua</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li</a:t>
                      </a:r>
                      <a:r>
                        <a:rPr lang="en-US" sz="2000" b="1" spc="-1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t>
                      </a:r>
                      <a:r>
                        <a:rPr lang="en-US" sz="2000" b="1" spc="-2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a:t>
                      </a: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iv</a:t>
                      </a: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 </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nd</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a:t>
                      </a:r>
                      <a:r>
                        <a:rPr lang="en-US" sz="2000" b="1" spc="-2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a:t>
                      </a:r>
                      <a:r>
                        <a:rPr lang="en-US" sz="2000" b="1" spc="-1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a:t>
                      </a:r>
                      <a:r>
                        <a:rPr lang="en-US" sz="2000" b="1" spc="-2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a:t>
                      </a: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74370" marR="661035" algn="ctr">
                        <a:lnSpc>
                          <a:spcPct val="115000"/>
                        </a:lnSpc>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r>
                        <a:rPr lang="en-US" sz="2000" b="1" spc="-1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5</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6</a:t>
                      </a: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A9E"/>
                    </a:solidFill>
                  </a:tcPr>
                </a:tc>
                <a:tc>
                  <a:txBody>
                    <a:bodyPr/>
                    <a:lstStyle/>
                    <a:p>
                      <a:pPr marL="230505" marR="222250" algn="ctr">
                        <a:lnSpc>
                          <a:spcPts val="1320"/>
                        </a:lnSpc>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Q</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ua</a:t>
                      </a:r>
                      <a:r>
                        <a:rPr lang="en-US" sz="2000" b="1" spc="-1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a:t>
                      </a: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a:t>
                      </a:r>
                      <a:r>
                        <a:rPr lang="en-US" sz="2000" b="1" spc="-1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t>
                      </a:r>
                      <a:r>
                        <a:rPr lang="en-US" sz="2000" b="1" spc="-2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a:t>
                      </a: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v</a:t>
                      </a: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a:t>
                      </a:r>
                      <a:r>
                        <a:rPr lang="en-US" sz="2000" b="1" spc="-1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nd</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a:t>
                      </a:r>
                      <a:r>
                        <a:rPr lang="en-US" sz="2000" b="1" spc="-2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a:t>
                      </a:r>
                      <a:r>
                        <a:rPr lang="en-US" sz="2000" b="1" spc="-1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a:t>
                      </a:r>
                      <a:r>
                        <a:rPr lang="en-US" sz="2000" b="1" spc="-1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a:t>
                      </a: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7395" marR="735965" algn="ctr">
                        <a:lnSpc>
                          <a:spcPct val="115000"/>
                        </a:lnSpc>
                        <a:spcBef>
                          <a:spcPts val="0"/>
                        </a:spcBef>
                        <a:spcAft>
                          <a:spcPts val="0"/>
                        </a:spcAft>
                      </a:pP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r>
                        <a:rPr lang="en-US" sz="2000" b="1" spc="-1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a:t>
                      </a:r>
                      <a:r>
                        <a:rPr lang="en-US" sz="2000" b="1"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02</a:t>
                      </a:r>
                      <a:r>
                        <a:rPr lang="en-US"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A9E"/>
                    </a:solidFill>
                  </a:tcPr>
                </a:tc>
              </a:tr>
              <a:tr h="543622">
                <a:tc>
                  <a:txBody>
                    <a:bodyPr/>
                    <a:lstStyle/>
                    <a:p>
                      <a:pPr marL="63500" marR="0">
                        <a:lnSpc>
                          <a:spcPts val="132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St</a:t>
                      </a:r>
                      <a:r>
                        <a:rPr lang="en-US" sz="2400" spc="-25" dirty="0">
                          <a:effectLst/>
                          <a:latin typeface="Calibri" panose="020F0502020204030204" pitchFamily="34" charset="0"/>
                          <a:ea typeface="Calibri" panose="020F0502020204030204" pitchFamily="34" charset="0"/>
                          <a:cs typeface="Calibri" panose="020F0502020204030204" pitchFamily="34" charset="0"/>
                        </a:rPr>
                        <a:t>r</a:t>
                      </a:r>
                      <a:r>
                        <a:rPr lang="en-US" sz="2400" spc="-15" dirty="0">
                          <a:effectLst/>
                          <a:latin typeface="Calibri" panose="020F0502020204030204" pitchFamily="34" charset="0"/>
                          <a:ea typeface="Calibri" panose="020F0502020204030204" pitchFamily="34" charset="0"/>
                          <a:cs typeface="Calibri" panose="020F0502020204030204" pitchFamily="34" charset="0"/>
                        </a:rPr>
                        <a:t>a</a:t>
                      </a:r>
                      <a:r>
                        <a:rPr lang="en-US" sz="2400" spc="-10" dirty="0">
                          <a:effectLst/>
                          <a:latin typeface="Calibri" panose="020F0502020204030204" pitchFamily="34" charset="0"/>
                          <a:ea typeface="Calibri" panose="020F0502020204030204" pitchFamily="34" charset="0"/>
                          <a:cs typeface="Calibri" panose="020F0502020204030204" pitchFamily="34" charset="0"/>
                        </a:rPr>
                        <a:t>t</a:t>
                      </a:r>
                      <a:r>
                        <a:rPr lang="en-US" sz="2400" dirty="0">
                          <a:effectLst/>
                          <a:latin typeface="Calibri" panose="020F0502020204030204" pitchFamily="34" charset="0"/>
                          <a:ea typeface="Calibri" panose="020F0502020204030204" pitchFamily="34" charset="0"/>
                          <a:cs typeface="Calibri" panose="020F0502020204030204" pitchFamily="34" charset="0"/>
                        </a:rPr>
                        <a:t>eg</a:t>
                      </a:r>
                      <a:r>
                        <a:rPr lang="en-US" sz="2400" spc="-5" dirty="0">
                          <a:effectLst/>
                          <a:latin typeface="Calibri" panose="020F0502020204030204" pitchFamily="34" charset="0"/>
                          <a:ea typeface="Calibri" panose="020F0502020204030204" pitchFamily="34" charset="0"/>
                          <a:cs typeface="Calibri" panose="020F0502020204030204" pitchFamily="34" charset="0"/>
                        </a:rPr>
                        <a:t>i</a:t>
                      </a:r>
                      <a:r>
                        <a:rPr lang="en-US" sz="2400" dirty="0">
                          <a:effectLst/>
                          <a:latin typeface="Calibri" panose="020F0502020204030204" pitchFamily="34" charset="0"/>
                          <a:ea typeface="Calibri" panose="020F0502020204030204" pitchFamily="34" charset="0"/>
                          <a:cs typeface="Calibri" panose="020F0502020204030204" pitchFamily="34" charset="0"/>
                        </a:rPr>
                        <a:t>c</a:t>
                      </a:r>
                      <a:r>
                        <a:rPr lang="en-US" sz="2400" spc="5"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f</a:t>
                      </a:r>
                      <a:r>
                        <a:rPr lang="en-US" sz="2400" spc="-25" dirty="0">
                          <a:effectLst/>
                          <a:latin typeface="Calibri" panose="020F0502020204030204" pitchFamily="34" charset="0"/>
                          <a:ea typeface="Calibri" panose="020F0502020204030204" pitchFamily="34" charset="0"/>
                          <a:cs typeface="Calibri" panose="020F0502020204030204" pitchFamily="34" charset="0"/>
                        </a:rPr>
                        <a:t>r</a:t>
                      </a:r>
                      <a:r>
                        <a:rPr lang="en-US" sz="2400" spc="-15" dirty="0">
                          <a:effectLst/>
                          <a:latin typeface="Calibri" panose="020F0502020204030204" pitchFamily="34" charset="0"/>
                          <a:ea typeface="Calibri" panose="020F0502020204030204" pitchFamily="34" charset="0"/>
                          <a:cs typeface="Calibri" panose="020F0502020204030204" pitchFamily="34" charset="0"/>
                        </a:rPr>
                        <a:t>a</a:t>
                      </a:r>
                      <a:r>
                        <a:rPr lang="en-US" sz="2400" spc="-5" dirty="0">
                          <a:effectLst/>
                          <a:latin typeface="Calibri" panose="020F0502020204030204" pitchFamily="34" charset="0"/>
                          <a:ea typeface="Calibri" panose="020F0502020204030204" pitchFamily="34" charset="0"/>
                          <a:cs typeface="Calibri" panose="020F0502020204030204" pitchFamily="34" charset="0"/>
                        </a:rPr>
                        <a:t>m</a:t>
                      </a:r>
                      <a:r>
                        <a:rPr lang="en-US" sz="2400" dirty="0">
                          <a:effectLst/>
                          <a:latin typeface="Calibri" panose="020F0502020204030204" pitchFamily="34" charset="0"/>
                          <a:ea typeface="Calibri" panose="020F0502020204030204" pitchFamily="34" charset="0"/>
                          <a:cs typeface="Calibri" panose="020F0502020204030204" pitchFamily="34" charset="0"/>
                        </a:rPr>
                        <a:t>e</a:t>
                      </a:r>
                      <a:r>
                        <a:rPr lang="en-US" sz="2400" spc="-20" dirty="0">
                          <a:effectLst/>
                          <a:latin typeface="Calibri" panose="020F0502020204030204" pitchFamily="34" charset="0"/>
                          <a:ea typeface="Calibri" panose="020F0502020204030204" pitchFamily="34" charset="0"/>
                          <a:cs typeface="Calibri" panose="020F0502020204030204" pitchFamily="34" charset="0"/>
                        </a:rPr>
                        <a:t>w</a:t>
                      </a:r>
                      <a:r>
                        <a:rPr lang="en-US" sz="2400" spc="5" dirty="0">
                          <a:effectLst/>
                          <a:latin typeface="Calibri" panose="020F0502020204030204" pitchFamily="34" charset="0"/>
                          <a:ea typeface="Calibri" panose="020F0502020204030204" pitchFamily="34" charset="0"/>
                          <a:cs typeface="Calibri" panose="020F0502020204030204" pitchFamily="34" charset="0"/>
                        </a:rPr>
                        <a:t>o</a:t>
                      </a:r>
                      <a:r>
                        <a:rPr lang="en-US" sz="2400" dirty="0">
                          <a:effectLst/>
                          <a:latin typeface="Calibri" panose="020F0502020204030204" pitchFamily="34" charset="0"/>
                          <a:ea typeface="Calibri" panose="020F0502020204030204" pitchFamily="34" charset="0"/>
                          <a:cs typeface="Calibri" panose="020F0502020204030204" pitchFamily="34" charset="0"/>
                        </a:rPr>
                        <a:t>rk</a:t>
                      </a:r>
                      <a:r>
                        <a:rPr lang="en-US" sz="2400" spc="-10" dirty="0">
                          <a:effectLst/>
                          <a:latin typeface="Calibri" panose="020F0502020204030204" pitchFamily="34" charset="0"/>
                          <a:ea typeface="Calibri" panose="020F0502020204030204" pitchFamily="34" charset="0"/>
                          <a:cs typeface="Calibri" panose="020F0502020204030204" pitchFamily="34" charset="0"/>
                        </a:rPr>
                        <a:t> </a:t>
                      </a:r>
                      <a:r>
                        <a:rPr lang="en-US" sz="2400" spc="5" dirty="0">
                          <a:effectLst/>
                          <a:latin typeface="Calibri" panose="020F0502020204030204" pitchFamily="34" charset="0"/>
                          <a:ea typeface="Calibri" panose="020F0502020204030204" pitchFamily="34" charset="0"/>
                          <a:cs typeface="Calibri" panose="020F0502020204030204" pitchFamily="34" charset="0"/>
                        </a:rPr>
                        <a:t>o</a:t>
                      </a:r>
                      <a:r>
                        <a:rPr lang="en-US" sz="2400" dirty="0">
                          <a:effectLst/>
                          <a:latin typeface="Calibri" panose="020F0502020204030204" pitchFamily="34" charset="0"/>
                          <a:ea typeface="Calibri" panose="020F0502020204030204" pitchFamily="34" charset="0"/>
                          <a:cs typeface="Calibri" panose="020F0502020204030204" pitchFamily="34" charset="0"/>
                        </a:rPr>
                        <a:t>f</a:t>
                      </a:r>
                      <a:r>
                        <a:rPr lang="en-US" sz="2400" spc="-10" dirty="0">
                          <a:effectLst/>
                          <a:latin typeface="Calibri" panose="020F0502020204030204" pitchFamily="34" charset="0"/>
                          <a:ea typeface="Calibri" panose="020F0502020204030204" pitchFamily="34" charset="0"/>
                          <a:cs typeface="Calibri" panose="020F0502020204030204" pitchFamily="34" charset="0"/>
                        </a:rPr>
                        <a:t> </a:t>
                      </a:r>
                      <a:r>
                        <a:rPr lang="en-US" sz="2400" spc="-80" dirty="0">
                          <a:effectLst/>
                          <a:latin typeface="Calibri" panose="020F0502020204030204" pitchFamily="34" charset="0"/>
                          <a:ea typeface="Calibri" panose="020F0502020204030204" pitchFamily="34" charset="0"/>
                          <a:cs typeface="Calibri" panose="020F0502020204030204" pitchFamily="34" charset="0"/>
                        </a:rPr>
                        <a:t>P</a:t>
                      </a:r>
                      <a:r>
                        <a:rPr lang="en-US" sz="2400" dirty="0">
                          <a:effectLst/>
                          <a:latin typeface="Calibri" panose="020F0502020204030204" pitchFamily="34" charset="0"/>
                          <a:ea typeface="Calibri" panose="020F0502020204030204" pitchFamily="34" charset="0"/>
                          <a:cs typeface="Calibri" panose="020F0502020204030204" pitchFamily="34" charset="0"/>
                        </a:rPr>
                        <a:t>A</a:t>
                      </a:r>
                      <a:r>
                        <a:rPr lang="en-US" sz="2400" spc="-15" dirty="0">
                          <a:effectLst/>
                          <a:latin typeface="Calibri" panose="020F0502020204030204" pitchFamily="34" charset="0"/>
                          <a:ea typeface="Calibri" panose="020F0502020204030204" pitchFamily="34" charset="0"/>
                          <a:cs typeface="Calibri" panose="020F0502020204030204" pitchFamily="34" charset="0"/>
                        </a:rPr>
                        <a:t>R</a:t>
                      </a:r>
                      <a:r>
                        <a:rPr lang="en-US" sz="2400"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3110" marR="739775" algn="ctr">
                        <a:lnSpc>
                          <a:spcPts val="132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6770" marR="814070" algn="ctr">
                        <a:lnSpc>
                          <a:spcPts val="1320"/>
                        </a:lnSpc>
                        <a:spcBef>
                          <a:spcPts val="0"/>
                        </a:spcBef>
                        <a:spcAft>
                          <a:spcPts val="0"/>
                        </a:spcAft>
                      </a:pPr>
                      <a:r>
                        <a:rPr lang="en-US" sz="2400" spc="5">
                          <a:effectLst/>
                          <a:latin typeface="Calibri" panose="020F0502020204030204" pitchFamily="34" charset="0"/>
                          <a:ea typeface="Calibri" panose="020F0502020204030204" pitchFamily="34" charset="0"/>
                          <a:cs typeface="Calibri" panose="020F0502020204030204" pitchFamily="34" charset="0"/>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146">
                <a:tc>
                  <a:txBody>
                    <a:bodyPr/>
                    <a:lstStyle/>
                    <a:p>
                      <a:pPr marL="63500" marR="0">
                        <a:lnSpc>
                          <a:spcPct val="100000"/>
                        </a:lnSpc>
                        <a:spcBef>
                          <a:spcPts val="0"/>
                        </a:spcBef>
                        <a:spcAft>
                          <a:spcPts val="0"/>
                        </a:spcAft>
                      </a:pPr>
                      <a:r>
                        <a:rPr lang="en-US" sz="2400" spc="-20" dirty="0">
                          <a:effectLst/>
                          <a:latin typeface="Calibri" panose="020F0502020204030204" pitchFamily="34" charset="0"/>
                          <a:ea typeface="Calibri" panose="020F0502020204030204" pitchFamily="34" charset="0"/>
                          <a:cs typeface="Calibri" panose="020F0502020204030204" pitchFamily="34" charset="0"/>
                        </a:rPr>
                        <a:t>P</a:t>
                      </a:r>
                      <a:r>
                        <a:rPr lang="en-US" sz="2400" spc="5" dirty="0">
                          <a:effectLst/>
                          <a:latin typeface="Calibri" panose="020F0502020204030204" pitchFamily="34" charset="0"/>
                          <a:ea typeface="Calibri" panose="020F0502020204030204" pitchFamily="34" charset="0"/>
                          <a:cs typeface="Calibri" panose="020F0502020204030204" pitchFamily="34" charset="0"/>
                        </a:rPr>
                        <a:t>o</a:t>
                      </a:r>
                      <a:r>
                        <a:rPr lang="en-US" sz="2400" dirty="0">
                          <a:effectLst/>
                          <a:latin typeface="Calibri" panose="020F0502020204030204" pitchFamily="34" charset="0"/>
                          <a:ea typeface="Calibri" panose="020F0502020204030204" pitchFamily="34" charset="0"/>
                          <a:cs typeface="Calibri" panose="020F0502020204030204" pitchFamily="34" charset="0"/>
                        </a:rPr>
                        <a:t>l</a:t>
                      </a:r>
                      <a:r>
                        <a:rPr lang="en-US" sz="2400" spc="-5" dirty="0">
                          <a:effectLst/>
                          <a:latin typeface="Calibri" panose="020F0502020204030204" pitchFamily="34" charset="0"/>
                          <a:ea typeface="Calibri" panose="020F0502020204030204" pitchFamily="34" charset="0"/>
                          <a:cs typeface="Calibri" panose="020F0502020204030204" pitchFamily="34" charset="0"/>
                        </a:rPr>
                        <a:t>i</a:t>
                      </a:r>
                      <a:r>
                        <a:rPr lang="en-US" sz="2400" spc="-10" dirty="0">
                          <a:effectLst/>
                          <a:latin typeface="Calibri" panose="020F0502020204030204" pitchFamily="34" charset="0"/>
                          <a:ea typeface="Calibri" panose="020F0502020204030204" pitchFamily="34" charset="0"/>
                          <a:cs typeface="Calibri" panose="020F0502020204030204" pitchFamily="34" charset="0"/>
                        </a:rPr>
                        <a:t>c</a:t>
                      </a:r>
                      <a:r>
                        <a:rPr lang="en-US" sz="2400" dirty="0">
                          <a:effectLst/>
                          <a:latin typeface="Calibri" panose="020F0502020204030204" pitchFamily="34" charset="0"/>
                          <a:ea typeface="Calibri" panose="020F0502020204030204" pitchFamily="34" charset="0"/>
                          <a:cs typeface="Calibri" panose="020F0502020204030204" pitchFamily="34" charset="0"/>
                        </a:rPr>
                        <a:t>y</a:t>
                      </a:r>
                      <a:r>
                        <a:rPr lang="en-US" sz="2400" spc="5" dirty="0">
                          <a:effectLst/>
                          <a:latin typeface="Calibri" panose="020F0502020204030204" pitchFamily="34" charset="0"/>
                          <a:ea typeface="Calibri" panose="020F0502020204030204" pitchFamily="34" charset="0"/>
                          <a:cs typeface="Calibri" panose="020F0502020204030204" pitchFamily="34" charset="0"/>
                        </a:rPr>
                        <a:t> </a:t>
                      </a:r>
                      <a:r>
                        <a:rPr lang="en-US" sz="2400" spc="-15" dirty="0">
                          <a:effectLst/>
                          <a:latin typeface="Calibri" panose="020F0502020204030204" pitchFamily="34" charset="0"/>
                          <a:ea typeface="Calibri" panose="020F0502020204030204" pitchFamily="34" charset="0"/>
                          <a:cs typeface="Calibri" panose="020F0502020204030204" pitchFamily="34" charset="0"/>
                        </a:rPr>
                        <a:t>d</a:t>
                      </a:r>
                      <a:r>
                        <a:rPr lang="en-US" sz="2400" dirty="0">
                          <a:effectLst/>
                          <a:latin typeface="Calibri" panose="020F0502020204030204" pitchFamily="34" charset="0"/>
                          <a:ea typeface="Calibri" panose="020F0502020204030204" pitchFamily="34" charset="0"/>
                          <a:cs typeface="Calibri" panose="020F0502020204030204" pitchFamily="34" charset="0"/>
                        </a:rPr>
                        <a:t>e</a:t>
                      </a:r>
                      <a:r>
                        <a:rPr lang="en-US" sz="2400" spc="-15" dirty="0">
                          <a:effectLst/>
                          <a:latin typeface="Calibri" panose="020F0502020204030204" pitchFamily="34" charset="0"/>
                          <a:ea typeface="Calibri" panose="020F0502020204030204" pitchFamily="34" charset="0"/>
                          <a:cs typeface="Calibri" panose="020F0502020204030204" pitchFamily="34" charset="0"/>
                        </a:rPr>
                        <a:t>v</a:t>
                      </a:r>
                      <a:r>
                        <a:rPr lang="en-US" sz="2400" dirty="0">
                          <a:effectLst/>
                          <a:latin typeface="Calibri" panose="020F0502020204030204" pitchFamily="34" charset="0"/>
                          <a:ea typeface="Calibri" panose="020F0502020204030204" pitchFamily="34" charset="0"/>
                          <a:cs typeface="Calibri" panose="020F0502020204030204" pitchFamily="34" charset="0"/>
                        </a:rPr>
                        <a:t>el</a:t>
                      </a:r>
                      <a:r>
                        <a:rPr lang="en-US" sz="2400" spc="5" dirty="0">
                          <a:effectLst/>
                          <a:latin typeface="Calibri" panose="020F0502020204030204" pitchFamily="34" charset="0"/>
                          <a:ea typeface="Calibri" panose="020F0502020204030204" pitchFamily="34" charset="0"/>
                          <a:cs typeface="Calibri" panose="020F0502020204030204" pitchFamily="34" charset="0"/>
                        </a:rPr>
                        <a:t>o</a:t>
                      </a:r>
                      <a:r>
                        <a:rPr lang="en-US" sz="2400" spc="-15" dirty="0">
                          <a:effectLst/>
                          <a:latin typeface="Calibri" panose="020F0502020204030204" pitchFamily="34" charset="0"/>
                          <a:ea typeface="Calibri" panose="020F0502020204030204" pitchFamily="34" charset="0"/>
                          <a:cs typeface="Calibri" panose="020F0502020204030204" pitchFamily="34" charset="0"/>
                        </a:rPr>
                        <a:t>p</a:t>
                      </a:r>
                      <a:r>
                        <a:rPr lang="en-US" sz="2400" spc="5" dirty="0">
                          <a:effectLst/>
                          <a:latin typeface="Calibri" panose="020F0502020204030204" pitchFamily="34" charset="0"/>
                          <a:ea typeface="Calibri" panose="020F0502020204030204" pitchFamily="34" charset="0"/>
                          <a:cs typeface="Calibri" panose="020F0502020204030204" pitchFamily="34" charset="0"/>
                        </a:rPr>
                        <a:t>m</a:t>
                      </a:r>
                      <a:r>
                        <a:rPr lang="en-US" sz="2400" dirty="0">
                          <a:effectLst/>
                          <a:latin typeface="Calibri" panose="020F0502020204030204" pitchFamily="34" charset="0"/>
                          <a:ea typeface="Calibri" panose="020F0502020204030204" pitchFamily="34" charset="0"/>
                          <a:cs typeface="Calibri" panose="020F0502020204030204" pitchFamily="34" charset="0"/>
                        </a:rPr>
                        <a:t>e</a:t>
                      </a:r>
                      <a:r>
                        <a:rPr lang="en-US" sz="2400" spc="-15" dirty="0">
                          <a:effectLst/>
                          <a:latin typeface="Calibri" panose="020F0502020204030204" pitchFamily="34" charset="0"/>
                          <a:ea typeface="Calibri" panose="020F0502020204030204" pitchFamily="34" charset="0"/>
                          <a:cs typeface="Calibri" panose="020F0502020204030204" pitchFamily="34" charset="0"/>
                        </a:rPr>
                        <a:t>n</a:t>
                      </a:r>
                      <a:r>
                        <a:rPr lang="en-US" sz="2400" dirty="0">
                          <a:effectLst/>
                          <a:latin typeface="Calibri" panose="020F0502020204030204" pitchFamily="34" charset="0"/>
                          <a:ea typeface="Calibri" panose="020F0502020204030204" pitchFamily="34" charset="0"/>
                          <a:cs typeface="Calibri" panose="020F0502020204030204" pitchFamily="34" charset="0"/>
                        </a:rPr>
                        <a:t>t</a:t>
                      </a:r>
                      <a:r>
                        <a:rPr lang="en-US" sz="2400" spc="-5" dirty="0">
                          <a:effectLst/>
                          <a:latin typeface="Calibri" panose="020F0502020204030204" pitchFamily="34" charset="0"/>
                          <a:ea typeface="Calibri" panose="020F0502020204030204" pitchFamily="34" charset="0"/>
                          <a:cs typeface="Calibri" panose="020F0502020204030204" pitchFamily="34" charset="0"/>
                        </a:rPr>
                        <a:t> </a:t>
                      </a:r>
                      <a:r>
                        <a:rPr lang="en-US" sz="2400" dirty="0" smtClean="0">
                          <a:effectLst/>
                          <a:latin typeface="Calibri" panose="020F0502020204030204" pitchFamily="34" charset="0"/>
                          <a:ea typeface="Calibri" panose="020F0502020204030204" pitchFamily="34" charset="0"/>
                          <a:cs typeface="Calibri" panose="020F0502020204030204" pitchFamily="34" charset="0"/>
                        </a:rPr>
                        <a:t>&amp; </a:t>
                      </a:r>
                      <a:r>
                        <a:rPr lang="en-US" sz="2400" spc="-10" dirty="0" smtClean="0">
                          <a:effectLst/>
                          <a:latin typeface="Calibri" panose="020F0502020204030204" pitchFamily="34" charset="0"/>
                          <a:ea typeface="Calibri" panose="020F0502020204030204" pitchFamily="34" charset="0"/>
                          <a:cs typeface="Calibri" panose="020F0502020204030204" pitchFamily="34" charset="0"/>
                        </a:rPr>
                        <a:t>c</a:t>
                      </a:r>
                      <a:r>
                        <a:rPr lang="en-US" sz="2400" spc="-5" dirty="0" smtClean="0">
                          <a:effectLst/>
                          <a:latin typeface="Calibri" panose="020F0502020204030204" pitchFamily="34" charset="0"/>
                          <a:ea typeface="Calibri" panose="020F0502020204030204" pitchFamily="34" charset="0"/>
                          <a:cs typeface="Calibri" panose="020F0502020204030204" pitchFamily="34" charset="0"/>
                        </a:rPr>
                        <a:t>o</a:t>
                      </a:r>
                      <a:r>
                        <a:rPr lang="en-US" sz="2400" dirty="0" smtClean="0">
                          <a:effectLst/>
                          <a:latin typeface="Calibri" panose="020F0502020204030204" pitchFamily="34" charset="0"/>
                          <a:ea typeface="Calibri" panose="020F0502020204030204" pitchFamily="34" charset="0"/>
                          <a:cs typeface="Calibri" panose="020F0502020204030204" pitchFamily="34" charset="0"/>
                        </a:rPr>
                        <a:t>-</a:t>
                      </a:r>
                      <a:r>
                        <a:rPr lang="en-US" sz="2400" spc="5" dirty="0" smtClean="0">
                          <a:effectLst/>
                          <a:latin typeface="Calibri" panose="020F0502020204030204" pitchFamily="34" charset="0"/>
                          <a:ea typeface="Calibri" panose="020F0502020204030204" pitchFamily="34" charset="0"/>
                          <a:cs typeface="Calibri" panose="020F0502020204030204" pitchFamily="34" charset="0"/>
                        </a:rPr>
                        <a:t>o</a:t>
                      </a:r>
                      <a:r>
                        <a:rPr lang="en-US" sz="2400" spc="-15" dirty="0" smtClean="0">
                          <a:effectLst/>
                          <a:latin typeface="Calibri" panose="020F0502020204030204" pitchFamily="34" charset="0"/>
                          <a:ea typeface="Calibri" panose="020F0502020204030204" pitchFamily="34" charset="0"/>
                          <a:cs typeface="Calibri" panose="020F0502020204030204" pitchFamily="34" charset="0"/>
                        </a:rPr>
                        <a:t>r</a:t>
                      </a:r>
                      <a:r>
                        <a:rPr lang="en-US" sz="2400" spc="-5" dirty="0" smtClean="0">
                          <a:effectLst/>
                          <a:latin typeface="Calibri" panose="020F0502020204030204" pitchFamily="34" charset="0"/>
                          <a:ea typeface="Calibri" panose="020F0502020204030204" pitchFamily="34" charset="0"/>
                          <a:cs typeface="Calibri" panose="020F0502020204030204" pitchFamily="34" charset="0"/>
                        </a:rPr>
                        <a:t>d</a:t>
                      </a:r>
                      <a:r>
                        <a:rPr lang="en-US" sz="2400" dirty="0" smtClean="0">
                          <a:effectLst/>
                          <a:latin typeface="Calibri" panose="020F0502020204030204" pitchFamily="34" charset="0"/>
                          <a:ea typeface="Calibri" panose="020F0502020204030204" pitchFamily="34" charset="0"/>
                          <a:cs typeface="Calibri" panose="020F0502020204030204" pitchFamily="34" charset="0"/>
                        </a:rPr>
                        <a:t>i</a:t>
                      </a:r>
                      <a:r>
                        <a:rPr lang="en-US" sz="2400" spc="-5" dirty="0" smtClean="0">
                          <a:effectLst/>
                          <a:latin typeface="Calibri" panose="020F0502020204030204" pitchFamily="34" charset="0"/>
                          <a:ea typeface="Calibri" panose="020F0502020204030204" pitchFamily="34" charset="0"/>
                          <a:cs typeface="Calibri" panose="020F0502020204030204" pitchFamily="34" charset="0"/>
                        </a:rPr>
                        <a:t>n</a:t>
                      </a:r>
                      <a:r>
                        <a:rPr lang="en-US" sz="2400" spc="-15" dirty="0" smtClean="0">
                          <a:effectLst/>
                          <a:latin typeface="Calibri" panose="020F0502020204030204" pitchFamily="34" charset="0"/>
                          <a:ea typeface="Calibri" panose="020F0502020204030204" pitchFamily="34" charset="0"/>
                          <a:cs typeface="Calibri" panose="020F0502020204030204" pitchFamily="34" charset="0"/>
                        </a:rPr>
                        <a:t>a</a:t>
                      </a:r>
                      <a:r>
                        <a:rPr lang="en-US" sz="2400" dirty="0" smtClean="0">
                          <a:effectLst/>
                          <a:latin typeface="Calibri" panose="020F0502020204030204" pitchFamily="34" charset="0"/>
                          <a:ea typeface="Calibri" panose="020F0502020204030204" pitchFamily="34" charset="0"/>
                          <a:cs typeface="Calibri" panose="020F0502020204030204" pitchFamily="34" charset="0"/>
                        </a:rPr>
                        <a:t>ti</a:t>
                      </a:r>
                      <a:r>
                        <a:rPr lang="en-US" sz="2400" spc="5" dirty="0" smtClean="0">
                          <a:effectLst/>
                          <a:latin typeface="Calibri" panose="020F0502020204030204" pitchFamily="34" charset="0"/>
                          <a:ea typeface="Calibri" panose="020F0502020204030204" pitchFamily="34" charset="0"/>
                          <a:cs typeface="Calibri" panose="020F0502020204030204" pitchFamily="34" charset="0"/>
                        </a:rPr>
                        <a:t>o</a:t>
                      </a:r>
                      <a:r>
                        <a:rPr lang="en-US" sz="2400" dirty="0" smtClean="0">
                          <a:effectLst/>
                          <a:latin typeface="Calibri" panose="020F0502020204030204" pitchFamily="34" charset="0"/>
                          <a:ea typeface="Calibri" panose="020F0502020204030204" pitchFamily="34" charset="0"/>
                          <a:cs typeface="Calibri" panose="020F0502020204030204" pitchFamily="34" charset="0"/>
                        </a:rPr>
                        <a:t>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6915" marR="704215" algn="ctr">
                        <a:lnSpc>
                          <a:spcPts val="1320"/>
                        </a:lnSpc>
                        <a:spcBef>
                          <a:spcPts val="0"/>
                        </a:spcBef>
                        <a:spcAft>
                          <a:spcPts val="0"/>
                        </a:spcAft>
                      </a:pPr>
                      <a:r>
                        <a:rPr lang="en-US" sz="2400" spc="5">
                          <a:effectLst/>
                          <a:latin typeface="Calibri" panose="020F0502020204030204" pitchFamily="34" charset="0"/>
                          <a:ea typeface="Calibri" panose="020F0502020204030204" pitchFamily="34" charset="0"/>
                          <a:cs typeface="Calibri" panose="020F0502020204030204" pitchFamily="34" charset="0"/>
                        </a:rPr>
                        <a:t>12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6770" marR="814070" algn="ctr">
                        <a:lnSpc>
                          <a:spcPts val="1320"/>
                        </a:lnSpc>
                        <a:spcBef>
                          <a:spcPts val="0"/>
                        </a:spcBef>
                        <a:spcAft>
                          <a:spcPts val="0"/>
                        </a:spcAft>
                      </a:pPr>
                      <a:r>
                        <a:rPr lang="en-US" sz="2400" spc="5">
                          <a:effectLst/>
                          <a:latin typeface="Calibri" panose="020F0502020204030204" pitchFamily="34" charset="0"/>
                          <a:ea typeface="Calibri" panose="020F0502020204030204" pitchFamily="34" charset="0"/>
                          <a:cs typeface="Calibri" panose="020F0502020204030204" pitchFamily="34" charset="0"/>
                        </a:rPr>
                        <a:t>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797">
                <a:tc>
                  <a:txBody>
                    <a:bodyPr/>
                    <a:lstStyle/>
                    <a:p>
                      <a:pPr marL="63500" marR="0">
                        <a:lnSpc>
                          <a:spcPts val="1320"/>
                        </a:lnSpc>
                        <a:spcBef>
                          <a:spcPts val="0"/>
                        </a:spcBef>
                        <a:spcAft>
                          <a:spcPts val="0"/>
                        </a:spcAft>
                      </a:pPr>
                      <a:r>
                        <a:rPr lang="en-US" sz="2400" spc="5" dirty="0">
                          <a:effectLst/>
                          <a:latin typeface="Calibri" panose="020F0502020204030204" pitchFamily="34" charset="0"/>
                          <a:ea typeface="Calibri" panose="020F0502020204030204" pitchFamily="34" charset="0"/>
                          <a:cs typeface="Calibri" panose="020F0502020204030204" pitchFamily="34" charset="0"/>
                        </a:rPr>
                        <a:t>P</a:t>
                      </a:r>
                      <a:r>
                        <a:rPr lang="en-US" sz="2400" spc="-5" dirty="0">
                          <a:effectLst/>
                          <a:latin typeface="Calibri" panose="020F0502020204030204" pitchFamily="34" charset="0"/>
                          <a:ea typeface="Calibri" panose="020F0502020204030204" pitchFamily="34" charset="0"/>
                          <a:cs typeface="Calibri" panose="020F0502020204030204" pitchFamily="34" charset="0"/>
                        </a:rPr>
                        <a:t>ub</a:t>
                      </a:r>
                      <a:r>
                        <a:rPr lang="en-US" sz="2400" dirty="0">
                          <a:effectLst/>
                          <a:latin typeface="Calibri" panose="020F0502020204030204" pitchFamily="34" charset="0"/>
                          <a:ea typeface="Calibri" panose="020F0502020204030204" pitchFamily="34" charset="0"/>
                          <a:cs typeface="Calibri" panose="020F0502020204030204" pitchFamily="34" charset="0"/>
                        </a:rPr>
                        <a:t>l</a:t>
                      </a:r>
                      <a:r>
                        <a:rPr lang="en-US" sz="2400" spc="-5" dirty="0">
                          <a:effectLst/>
                          <a:latin typeface="Calibri" panose="020F0502020204030204" pitchFamily="34" charset="0"/>
                          <a:ea typeface="Calibri" panose="020F0502020204030204" pitchFamily="34" charset="0"/>
                          <a:cs typeface="Calibri" panose="020F0502020204030204" pitchFamily="34" charset="0"/>
                        </a:rPr>
                        <a:t>i</a:t>
                      </a:r>
                      <a:r>
                        <a:rPr lang="en-US" sz="2400" dirty="0">
                          <a:effectLst/>
                          <a:latin typeface="Calibri" panose="020F0502020204030204" pitchFamily="34" charset="0"/>
                          <a:ea typeface="Calibri" panose="020F0502020204030204" pitchFamily="34" charset="0"/>
                          <a:cs typeface="Calibri" panose="020F0502020204030204" pitchFamily="34" charset="0"/>
                        </a:rPr>
                        <a:t>c</a:t>
                      </a:r>
                      <a:r>
                        <a:rPr lang="en-US" sz="2400" spc="5"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ser</a:t>
                      </a:r>
                      <a:r>
                        <a:rPr lang="en-US" sz="2400" spc="5" dirty="0">
                          <a:effectLst/>
                          <a:latin typeface="Calibri" panose="020F0502020204030204" pitchFamily="34" charset="0"/>
                          <a:ea typeface="Calibri" panose="020F0502020204030204" pitchFamily="34" charset="0"/>
                          <a:cs typeface="Calibri" panose="020F0502020204030204" pitchFamily="34" charset="0"/>
                        </a:rPr>
                        <a:t>v</a:t>
                      </a:r>
                      <a:r>
                        <a:rPr lang="en-US" sz="2400" dirty="0">
                          <a:effectLst/>
                          <a:latin typeface="Calibri" panose="020F0502020204030204" pitchFamily="34" charset="0"/>
                          <a:ea typeface="Calibri" panose="020F0502020204030204" pitchFamily="34" charset="0"/>
                          <a:cs typeface="Calibri" panose="020F0502020204030204" pitchFamily="34" charset="0"/>
                        </a:rPr>
                        <a:t>i</a:t>
                      </a:r>
                      <a:r>
                        <a:rPr lang="en-US" sz="2400" spc="-15" dirty="0">
                          <a:effectLst/>
                          <a:latin typeface="Calibri" panose="020F0502020204030204" pitchFamily="34" charset="0"/>
                          <a:ea typeface="Calibri" panose="020F0502020204030204" pitchFamily="34" charset="0"/>
                          <a:cs typeface="Calibri" panose="020F0502020204030204" pitchFamily="34" charset="0"/>
                        </a:rPr>
                        <a:t>c</a:t>
                      </a:r>
                      <a:r>
                        <a:rPr lang="en-US" sz="2400" dirty="0">
                          <a:effectLst/>
                          <a:latin typeface="Calibri" panose="020F0502020204030204" pitchFamily="34" charset="0"/>
                          <a:ea typeface="Calibri" panose="020F0502020204030204" pitchFamily="34" charset="0"/>
                          <a:cs typeface="Calibri" panose="020F0502020204030204" pitchFamily="34" charset="0"/>
                        </a:rPr>
                        <a:t>e</a:t>
                      </a:r>
                      <a:r>
                        <a:rPr lang="en-US" sz="2400" spc="5"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a</a:t>
                      </a:r>
                      <a:r>
                        <a:rPr lang="en-US" sz="2400" spc="-5" dirty="0">
                          <a:effectLst/>
                          <a:latin typeface="Calibri" panose="020F0502020204030204" pitchFamily="34" charset="0"/>
                          <a:ea typeface="Calibri" panose="020F0502020204030204" pitchFamily="34" charset="0"/>
                          <a:cs typeface="Calibri" panose="020F0502020204030204" pitchFamily="34" charset="0"/>
                        </a:rPr>
                        <a:t>n</a:t>
                      </a:r>
                      <a:r>
                        <a:rPr lang="en-US" sz="2400" dirty="0">
                          <a:effectLst/>
                          <a:latin typeface="Calibri" panose="020F0502020204030204" pitchFamily="34" charset="0"/>
                          <a:ea typeface="Calibri" panose="020F0502020204030204" pitchFamily="34" charset="0"/>
                          <a:cs typeface="Calibri" panose="020F0502020204030204" pitchFamily="34" charset="0"/>
                        </a:rPr>
                        <a:t>d H</a:t>
                      </a:r>
                      <a:r>
                        <a:rPr lang="en-US" sz="2400" spc="-15" dirty="0">
                          <a:effectLst/>
                          <a:latin typeface="Calibri" panose="020F0502020204030204" pitchFamily="34" charset="0"/>
                          <a:ea typeface="Calibri" panose="020F0502020204030204" pitchFamily="34" charset="0"/>
                          <a:cs typeface="Calibri" panose="020F0502020204030204" pitchFamily="34" charset="0"/>
                        </a:rPr>
                        <a:t>R</a:t>
                      </a:r>
                      <a:r>
                        <a:rPr lang="en-US" sz="2400" spc="5" dirty="0">
                          <a:effectLst/>
                          <a:latin typeface="Calibri" panose="020F0502020204030204" pitchFamily="34" charset="0"/>
                          <a:ea typeface="Calibri" panose="020F0502020204030204" pitchFamily="34" charset="0"/>
                          <a:cs typeface="Calibri" panose="020F0502020204030204" pitchFamily="34" charset="0"/>
                        </a:rPr>
                        <a:t>M</a:t>
                      </a:r>
                      <a:r>
                        <a:rPr lang="en-US" sz="2400"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6915" marR="704215" algn="ctr">
                        <a:lnSpc>
                          <a:spcPts val="1320"/>
                        </a:lnSpc>
                        <a:spcBef>
                          <a:spcPts val="0"/>
                        </a:spcBef>
                        <a:spcAft>
                          <a:spcPts val="0"/>
                        </a:spcAft>
                      </a:pPr>
                      <a:r>
                        <a:rPr lang="en-US" sz="2400" spc="5" dirty="0">
                          <a:effectLst/>
                          <a:latin typeface="Calibri" panose="020F0502020204030204" pitchFamily="34" charset="0"/>
                          <a:ea typeface="Calibri" panose="020F0502020204030204" pitchFamily="34" charset="0"/>
                          <a:cs typeface="Calibri" panose="020F0502020204030204" pitchFamily="34" charset="0"/>
                        </a:rPr>
                        <a:t>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6770" marR="814070" algn="ctr">
                        <a:lnSpc>
                          <a:spcPts val="1320"/>
                        </a:lnSpc>
                        <a:spcBef>
                          <a:spcPts val="0"/>
                        </a:spcBef>
                        <a:spcAft>
                          <a:spcPts val="0"/>
                        </a:spcAft>
                      </a:pPr>
                      <a:r>
                        <a:rPr lang="en-US" sz="2400" spc="5" dirty="0">
                          <a:effectLst/>
                          <a:latin typeface="Calibri" panose="020F0502020204030204" pitchFamily="34" charset="0"/>
                          <a:ea typeface="Calibri" panose="020F0502020204030204" pitchFamily="34" charset="0"/>
                          <a:cs typeface="Calibri" panose="020F0502020204030204" pitchFamily="34" charset="0"/>
                        </a:rPr>
                        <a:t>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622">
                <a:tc>
                  <a:txBody>
                    <a:bodyPr/>
                    <a:lstStyle/>
                    <a:p>
                      <a:pPr marL="63500" marR="0">
                        <a:lnSpc>
                          <a:spcPts val="132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Ac</a:t>
                      </a:r>
                      <a:r>
                        <a:rPr lang="en-US" sz="2400" spc="-15">
                          <a:effectLst/>
                          <a:latin typeface="Calibri" panose="020F0502020204030204" pitchFamily="34" charset="0"/>
                          <a:ea typeface="Calibri" panose="020F0502020204030204" pitchFamily="34" charset="0"/>
                          <a:cs typeface="Calibri" panose="020F0502020204030204" pitchFamily="34" charset="0"/>
                        </a:rPr>
                        <a:t>c</a:t>
                      </a:r>
                      <a:r>
                        <a:rPr lang="en-US" sz="2400" spc="5">
                          <a:effectLst/>
                          <a:latin typeface="Calibri" panose="020F0502020204030204" pitchFamily="34" charset="0"/>
                          <a:ea typeface="Calibri" panose="020F0502020204030204" pitchFamily="34" charset="0"/>
                          <a:cs typeface="Calibri" panose="020F0502020204030204" pitchFamily="34" charset="0"/>
                        </a:rPr>
                        <a:t>o</a:t>
                      </a:r>
                      <a:r>
                        <a:rPr lang="en-US" sz="2400" spc="-5">
                          <a:effectLst/>
                          <a:latin typeface="Calibri" panose="020F0502020204030204" pitchFamily="34" charset="0"/>
                          <a:ea typeface="Calibri" panose="020F0502020204030204" pitchFamily="34" charset="0"/>
                          <a:cs typeface="Calibri" panose="020F0502020204030204" pitchFamily="34" charset="0"/>
                        </a:rPr>
                        <a:t>u</a:t>
                      </a:r>
                      <a:r>
                        <a:rPr lang="en-US" sz="2400" spc="-15">
                          <a:effectLst/>
                          <a:latin typeface="Calibri" panose="020F0502020204030204" pitchFamily="34" charset="0"/>
                          <a:ea typeface="Calibri" panose="020F0502020204030204" pitchFamily="34" charset="0"/>
                          <a:cs typeface="Calibri" panose="020F0502020204030204" pitchFamily="34" charset="0"/>
                        </a:rPr>
                        <a:t>n</a:t>
                      </a:r>
                      <a:r>
                        <a:rPr lang="en-US" sz="2400" spc="-10">
                          <a:effectLst/>
                          <a:latin typeface="Calibri" panose="020F0502020204030204" pitchFamily="34" charset="0"/>
                          <a:ea typeface="Calibri" panose="020F0502020204030204" pitchFamily="34" charset="0"/>
                          <a:cs typeface="Calibri" panose="020F0502020204030204" pitchFamily="34" charset="0"/>
                        </a:rPr>
                        <a:t>t</a:t>
                      </a:r>
                      <a:r>
                        <a:rPr lang="en-US" sz="2400">
                          <a:effectLst/>
                          <a:latin typeface="Calibri" panose="020F0502020204030204" pitchFamily="34" charset="0"/>
                          <a:ea typeface="Calibri" panose="020F0502020204030204" pitchFamily="34" charset="0"/>
                          <a:cs typeface="Calibri" panose="020F0502020204030204" pitchFamily="34" charset="0"/>
                        </a:rPr>
                        <a:t>a</a:t>
                      </a:r>
                      <a:r>
                        <a:rPr lang="en-US" sz="2400" spc="-5">
                          <a:effectLst/>
                          <a:latin typeface="Calibri" panose="020F0502020204030204" pitchFamily="34" charset="0"/>
                          <a:ea typeface="Calibri" panose="020F0502020204030204" pitchFamily="34" charset="0"/>
                          <a:cs typeface="Calibri" panose="020F0502020204030204" pitchFamily="34" charset="0"/>
                        </a:rPr>
                        <a:t>b</a:t>
                      </a:r>
                      <a:r>
                        <a:rPr lang="en-US" sz="2400">
                          <a:effectLst/>
                          <a:latin typeface="Calibri" panose="020F0502020204030204" pitchFamily="34" charset="0"/>
                          <a:ea typeface="Calibri" panose="020F0502020204030204" pitchFamily="34" charset="0"/>
                          <a:cs typeface="Calibri" panose="020F0502020204030204" pitchFamily="34" charset="0"/>
                        </a:rPr>
                        <a:t>i</a:t>
                      </a:r>
                      <a:r>
                        <a:rPr lang="en-US" sz="2400" spc="-5">
                          <a:effectLst/>
                          <a:latin typeface="Calibri" panose="020F0502020204030204" pitchFamily="34" charset="0"/>
                          <a:ea typeface="Calibri" panose="020F0502020204030204" pitchFamily="34" charset="0"/>
                          <a:cs typeface="Calibri" panose="020F0502020204030204" pitchFamily="34" charset="0"/>
                        </a:rPr>
                        <a:t>l</a:t>
                      </a:r>
                      <a:r>
                        <a:rPr lang="en-US" sz="2400">
                          <a:effectLst/>
                          <a:latin typeface="Calibri" panose="020F0502020204030204" pitchFamily="34" charset="0"/>
                          <a:ea typeface="Calibri" panose="020F0502020204030204" pitchFamily="34" charset="0"/>
                          <a:cs typeface="Calibri" panose="020F0502020204030204" pitchFamily="34" charset="0"/>
                        </a:rPr>
                        <a:t>ity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3110" marR="739775" algn="ctr">
                        <a:lnSpc>
                          <a:spcPts val="132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6770" marR="814070" algn="ctr">
                        <a:lnSpc>
                          <a:spcPts val="1320"/>
                        </a:lnSpc>
                        <a:spcBef>
                          <a:spcPts val="0"/>
                        </a:spcBef>
                        <a:spcAft>
                          <a:spcPts val="0"/>
                        </a:spcAft>
                      </a:pPr>
                      <a:r>
                        <a:rPr lang="en-US" sz="2400" spc="5" dirty="0">
                          <a:effectLst/>
                          <a:latin typeface="Calibri" panose="020F0502020204030204" pitchFamily="34" charset="0"/>
                          <a:ea typeface="Calibri" panose="020F0502020204030204" pitchFamily="34" charset="0"/>
                          <a:cs typeface="Calibri" panose="020F0502020204030204" pitchFamily="34" charset="0"/>
                        </a:rPr>
                        <a:t>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146">
                <a:tc>
                  <a:txBody>
                    <a:bodyPr/>
                    <a:lstStyle/>
                    <a:p>
                      <a:pPr marL="63500" marR="0">
                        <a:lnSpc>
                          <a:spcPts val="132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Se</a:t>
                      </a:r>
                      <a:r>
                        <a:rPr lang="en-US" sz="2400" spc="10">
                          <a:effectLst/>
                          <a:latin typeface="Calibri" panose="020F0502020204030204" pitchFamily="34" charset="0"/>
                          <a:ea typeface="Calibri" panose="020F0502020204030204" pitchFamily="34" charset="0"/>
                          <a:cs typeface="Calibri" panose="020F0502020204030204" pitchFamily="34" charset="0"/>
                        </a:rPr>
                        <a:t>r</a:t>
                      </a:r>
                      <a:r>
                        <a:rPr lang="en-US" sz="2400" spc="5">
                          <a:effectLst/>
                          <a:latin typeface="Calibri" panose="020F0502020204030204" pitchFamily="34" charset="0"/>
                          <a:ea typeface="Calibri" panose="020F0502020204030204" pitchFamily="34" charset="0"/>
                          <a:cs typeface="Calibri" panose="020F0502020204030204" pitchFamily="34" charset="0"/>
                        </a:rPr>
                        <a:t>v</a:t>
                      </a:r>
                      <a:r>
                        <a:rPr lang="en-US" sz="2400">
                          <a:effectLst/>
                          <a:latin typeface="Calibri" panose="020F0502020204030204" pitchFamily="34" charset="0"/>
                          <a:ea typeface="Calibri" panose="020F0502020204030204" pitchFamily="34" charset="0"/>
                          <a:cs typeface="Calibri" panose="020F0502020204030204" pitchFamily="34" charset="0"/>
                        </a:rPr>
                        <a:t>i</a:t>
                      </a:r>
                      <a:r>
                        <a:rPr lang="en-US" sz="2400" spc="-15">
                          <a:effectLst/>
                          <a:latin typeface="Calibri" panose="020F0502020204030204" pitchFamily="34" charset="0"/>
                          <a:ea typeface="Calibri" panose="020F0502020204030204" pitchFamily="34" charset="0"/>
                          <a:cs typeface="Calibri" panose="020F0502020204030204" pitchFamily="34" charset="0"/>
                        </a:rPr>
                        <a:t>c</a:t>
                      </a:r>
                      <a:r>
                        <a:rPr lang="en-US" sz="2400">
                          <a:effectLst/>
                          <a:latin typeface="Calibri" panose="020F0502020204030204" pitchFamily="34" charset="0"/>
                          <a:ea typeface="Calibri" panose="020F0502020204030204" pitchFamily="34" charset="0"/>
                          <a:cs typeface="Calibri" panose="020F0502020204030204" pitchFamily="34" charset="0"/>
                        </a:rPr>
                        <a:t>e</a:t>
                      </a:r>
                      <a:r>
                        <a:rPr lang="en-US" sz="2400" spc="5">
                          <a:effectLst/>
                          <a:latin typeface="Calibri" panose="020F0502020204030204" pitchFamily="34" charset="0"/>
                          <a:ea typeface="Calibri" panose="020F0502020204030204" pitchFamily="34" charset="0"/>
                          <a:cs typeface="Calibri" panose="020F0502020204030204" pitchFamily="34" charset="0"/>
                        </a:rPr>
                        <a:t> </a:t>
                      </a:r>
                      <a:r>
                        <a:rPr lang="en-US" sz="2400" spc="-5">
                          <a:effectLst/>
                          <a:latin typeface="Calibri" panose="020F0502020204030204" pitchFamily="34" charset="0"/>
                          <a:ea typeface="Calibri" panose="020F0502020204030204" pitchFamily="34" charset="0"/>
                          <a:cs typeface="Calibri" panose="020F0502020204030204" pitchFamily="34" charset="0"/>
                        </a:rPr>
                        <a:t>d</a:t>
                      </a:r>
                      <a:r>
                        <a:rPr lang="en-US" sz="2400">
                          <a:effectLst/>
                          <a:latin typeface="Calibri" panose="020F0502020204030204" pitchFamily="34" charset="0"/>
                          <a:ea typeface="Calibri" panose="020F0502020204030204" pitchFamily="34" charset="0"/>
                          <a:cs typeface="Calibri" panose="020F0502020204030204" pitchFamily="34" charset="0"/>
                        </a:rPr>
                        <a:t>el</a:t>
                      </a:r>
                      <a:r>
                        <a:rPr lang="en-US" sz="2400" spc="-15">
                          <a:effectLst/>
                          <a:latin typeface="Calibri" panose="020F0502020204030204" pitchFamily="34" charset="0"/>
                          <a:ea typeface="Calibri" panose="020F0502020204030204" pitchFamily="34" charset="0"/>
                          <a:cs typeface="Calibri" panose="020F0502020204030204" pitchFamily="34" charset="0"/>
                        </a:rPr>
                        <a:t>i</a:t>
                      </a:r>
                      <a:r>
                        <a:rPr lang="en-US" sz="2400" spc="-5">
                          <a:effectLst/>
                          <a:latin typeface="Calibri" panose="020F0502020204030204" pitchFamily="34" charset="0"/>
                          <a:ea typeface="Calibri" panose="020F0502020204030204" pitchFamily="34" charset="0"/>
                          <a:cs typeface="Calibri" panose="020F0502020204030204" pitchFamily="34" charset="0"/>
                        </a:rPr>
                        <a:t>v</a:t>
                      </a:r>
                      <a:r>
                        <a:rPr lang="en-US" sz="2400">
                          <a:effectLst/>
                          <a:latin typeface="Calibri" panose="020F0502020204030204" pitchFamily="34" charset="0"/>
                          <a:ea typeface="Calibri" panose="020F0502020204030204" pitchFamily="34" charset="0"/>
                          <a:cs typeface="Calibri" panose="020F0502020204030204" pitchFamily="34" charset="0"/>
                        </a:rPr>
                        <a:t>ery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3110" marR="739775" algn="ctr">
                        <a:lnSpc>
                          <a:spcPts val="132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6770" marR="814070" algn="ctr">
                        <a:lnSpc>
                          <a:spcPts val="1320"/>
                        </a:lnSpc>
                        <a:spcBef>
                          <a:spcPts val="0"/>
                        </a:spcBef>
                        <a:spcAft>
                          <a:spcPts val="0"/>
                        </a:spcAft>
                      </a:pPr>
                      <a:r>
                        <a:rPr lang="en-US" sz="2400" spc="5" dirty="0">
                          <a:effectLst/>
                          <a:latin typeface="Calibri" panose="020F0502020204030204" pitchFamily="34" charset="0"/>
                          <a:ea typeface="Calibri" panose="020F0502020204030204" pitchFamily="34" charset="0"/>
                          <a:cs typeface="Calibri" panose="020F0502020204030204" pitchFamily="34" charset="0"/>
                        </a:rPr>
                        <a:t>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622">
                <a:tc>
                  <a:txBody>
                    <a:bodyPr/>
                    <a:lstStyle/>
                    <a:p>
                      <a:pPr marL="63500" marR="0">
                        <a:lnSpc>
                          <a:spcPts val="1320"/>
                        </a:lnSpc>
                        <a:spcBef>
                          <a:spcPts val="0"/>
                        </a:spcBef>
                        <a:spcAft>
                          <a:spcPts val="0"/>
                        </a:spcAft>
                      </a:pPr>
                      <a:r>
                        <a:rPr lang="en-US" sz="2400" spc="5" dirty="0">
                          <a:effectLst/>
                          <a:latin typeface="Calibri" panose="020F0502020204030204" pitchFamily="34" charset="0"/>
                          <a:ea typeface="Calibri" panose="020F0502020204030204" pitchFamily="34" charset="0"/>
                          <a:cs typeface="Calibri" panose="020F0502020204030204" pitchFamily="34" charset="0"/>
                        </a:rPr>
                        <a:t>P</a:t>
                      </a:r>
                      <a:r>
                        <a:rPr lang="en-US" sz="2400" spc="-5" dirty="0">
                          <a:effectLst/>
                          <a:latin typeface="Calibri" panose="020F0502020204030204" pitchFamily="34" charset="0"/>
                          <a:ea typeface="Calibri" panose="020F0502020204030204" pitchFamily="34" charset="0"/>
                          <a:cs typeface="Calibri" panose="020F0502020204030204" pitchFamily="34" charset="0"/>
                        </a:rPr>
                        <a:t>ub</a:t>
                      </a:r>
                      <a:r>
                        <a:rPr lang="en-US" sz="2400" dirty="0">
                          <a:effectLst/>
                          <a:latin typeface="Calibri" panose="020F0502020204030204" pitchFamily="34" charset="0"/>
                          <a:ea typeface="Calibri" panose="020F0502020204030204" pitchFamily="34" charset="0"/>
                          <a:cs typeface="Calibri" panose="020F0502020204030204" pitchFamily="34" charset="0"/>
                        </a:rPr>
                        <a:t>l</a:t>
                      </a:r>
                      <a:r>
                        <a:rPr lang="en-US" sz="2400" spc="-5" dirty="0">
                          <a:effectLst/>
                          <a:latin typeface="Calibri" panose="020F0502020204030204" pitchFamily="34" charset="0"/>
                          <a:ea typeface="Calibri" panose="020F0502020204030204" pitchFamily="34" charset="0"/>
                          <a:cs typeface="Calibri" panose="020F0502020204030204" pitchFamily="34" charset="0"/>
                        </a:rPr>
                        <a:t>i</a:t>
                      </a:r>
                      <a:r>
                        <a:rPr lang="en-US" sz="2400" dirty="0">
                          <a:effectLst/>
                          <a:latin typeface="Calibri" panose="020F0502020204030204" pitchFamily="34" charset="0"/>
                          <a:ea typeface="Calibri" panose="020F0502020204030204" pitchFamily="34" charset="0"/>
                          <a:cs typeface="Calibri" panose="020F0502020204030204" pitchFamily="34" charset="0"/>
                        </a:rPr>
                        <a:t>c</a:t>
                      </a:r>
                      <a:r>
                        <a:rPr lang="en-US" sz="2400" spc="5"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fi</a:t>
                      </a:r>
                      <a:r>
                        <a:rPr lang="en-US" sz="2400" spc="-5" dirty="0">
                          <a:effectLst/>
                          <a:latin typeface="Calibri" panose="020F0502020204030204" pitchFamily="34" charset="0"/>
                          <a:ea typeface="Calibri" panose="020F0502020204030204" pitchFamily="34" charset="0"/>
                          <a:cs typeface="Calibri" panose="020F0502020204030204" pitchFamily="34" charset="0"/>
                        </a:rPr>
                        <a:t>n</a:t>
                      </a:r>
                      <a:r>
                        <a:rPr lang="en-US" sz="2400" dirty="0">
                          <a:effectLst/>
                          <a:latin typeface="Calibri" panose="020F0502020204030204" pitchFamily="34" charset="0"/>
                          <a:ea typeface="Calibri" panose="020F0502020204030204" pitchFamily="34" charset="0"/>
                          <a:cs typeface="Calibri" panose="020F0502020204030204" pitchFamily="34" charset="0"/>
                        </a:rPr>
                        <a:t>a</a:t>
                      </a:r>
                      <a:r>
                        <a:rPr lang="en-US" sz="2400" spc="-5" dirty="0">
                          <a:effectLst/>
                          <a:latin typeface="Calibri" panose="020F0502020204030204" pitchFamily="34" charset="0"/>
                          <a:ea typeface="Calibri" panose="020F0502020204030204" pitchFamily="34" charset="0"/>
                          <a:cs typeface="Calibri" panose="020F0502020204030204" pitchFamily="34" charset="0"/>
                        </a:rPr>
                        <a:t>n</a:t>
                      </a:r>
                      <a:r>
                        <a:rPr lang="en-US" sz="2400" dirty="0">
                          <a:effectLst/>
                          <a:latin typeface="Calibri" panose="020F0502020204030204" pitchFamily="34" charset="0"/>
                          <a:ea typeface="Calibri" panose="020F0502020204030204" pitchFamily="34" charset="0"/>
                          <a:cs typeface="Calibri" panose="020F0502020204030204" pitchFamily="34" charset="0"/>
                        </a:rPr>
                        <a:t>cial</a:t>
                      </a:r>
                      <a:r>
                        <a:rPr lang="en-US" sz="2400" spc="-15" dirty="0">
                          <a:effectLst/>
                          <a:latin typeface="Calibri" panose="020F0502020204030204" pitchFamily="34" charset="0"/>
                          <a:ea typeface="Calibri" panose="020F0502020204030204" pitchFamily="34" charset="0"/>
                          <a:cs typeface="Calibri" panose="020F0502020204030204" pitchFamily="34" charset="0"/>
                        </a:rPr>
                        <a:t> </a:t>
                      </a:r>
                      <a:r>
                        <a:rPr lang="en-US" sz="2400" spc="5" dirty="0">
                          <a:effectLst/>
                          <a:latin typeface="Calibri" panose="020F0502020204030204" pitchFamily="34" charset="0"/>
                          <a:ea typeface="Calibri" panose="020F0502020204030204" pitchFamily="34" charset="0"/>
                          <a:cs typeface="Calibri" panose="020F0502020204030204" pitchFamily="34" charset="0"/>
                        </a:rPr>
                        <a:t>m</a:t>
                      </a:r>
                      <a:r>
                        <a:rPr lang="en-US" sz="2400" dirty="0">
                          <a:effectLst/>
                          <a:latin typeface="Calibri" panose="020F0502020204030204" pitchFamily="34" charset="0"/>
                          <a:ea typeface="Calibri" panose="020F0502020204030204" pitchFamily="34" charset="0"/>
                          <a:cs typeface="Calibri" panose="020F0502020204030204" pitchFamily="34" charset="0"/>
                        </a:rPr>
                        <a:t>a</a:t>
                      </a:r>
                      <a:r>
                        <a:rPr lang="en-US" sz="2400" spc="-5" dirty="0">
                          <a:effectLst/>
                          <a:latin typeface="Calibri" panose="020F0502020204030204" pitchFamily="34" charset="0"/>
                          <a:ea typeface="Calibri" panose="020F0502020204030204" pitchFamily="34" charset="0"/>
                          <a:cs typeface="Calibri" panose="020F0502020204030204" pitchFamily="34" charset="0"/>
                        </a:rPr>
                        <a:t>n</a:t>
                      </a:r>
                      <a:r>
                        <a:rPr lang="en-US" sz="2400" dirty="0">
                          <a:effectLst/>
                          <a:latin typeface="Calibri" panose="020F0502020204030204" pitchFamily="34" charset="0"/>
                          <a:ea typeface="Calibri" panose="020F0502020204030204" pitchFamily="34" charset="0"/>
                          <a:cs typeface="Calibri" panose="020F0502020204030204" pitchFamily="34" charset="0"/>
                        </a:rPr>
                        <a:t>a</a:t>
                      </a:r>
                      <a:r>
                        <a:rPr lang="en-US" sz="2400" spc="-15" dirty="0">
                          <a:effectLst/>
                          <a:latin typeface="Calibri" panose="020F0502020204030204" pitchFamily="34" charset="0"/>
                          <a:ea typeface="Calibri" panose="020F0502020204030204" pitchFamily="34" charset="0"/>
                          <a:cs typeface="Calibri" panose="020F0502020204030204" pitchFamily="34" charset="0"/>
                        </a:rPr>
                        <a:t>g</a:t>
                      </a:r>
                      <a:r>
                        <a:rPr lang="en-US" sz="2400" spc="-10" dirty="0">
                          <a:effectLst/>
                          <a:latin typeface="Calibri" panose="020F0502020204030204" pitchFamily="34" charset="0"/>
                          <a:ea typeface="Calibri" panose="020F0502020204030204" pitchFamily="34" charset="0"/>
                          <a:cs typeface="Calibri" panose="020F0502020204030204" pitchFamily="34" charset="0"/>
                        </a:rPr>
                        <a:t>e</a:t>
                      </a:r>
                      <a:r>
                        <a:rPr lang="en-US" sz="2400" spc="5" dirty="0">
                          <a:effectLst/>
                          <a:latin typeface="Calibri" panose="020F0502020204030204" pitchFamily="34" charset="0"/>
                          <a:ea typeface="Calibri" panose="020F0502020204030204" pitchFamily="34" charset="0"/>
                          <a:cs typeface="Calibri" panose="020F0502020204030204" pitchFamily="34" charset="0"/>
                        </a:rPr>
                        <a:t>m</a:t>
                      </a:r>
                      <a:r>
                        <a:rPr lang="en-US" sz="2400" spc="-10" dirty="0">
                          <a:effectLst/>
                          <a:latin typeface="Calibri" panose="020F0502020204030204" pitchFamily="34" charset="0"/>
                          <a:ea typeface="Calibri" panose="020F0502020204030204" pitchFamily="34" charset="0"/>
                          <a:cs typeface="Calibri" panose="020F0502020204030204" pitchFamily="34" charset="0"/>
                        </a:rPr>
                        <a:t>e</a:t>
                      </a:r>
                      <a:r>
                        <a:rPr lang="en-US" sz="2400" spc="-15" dirty="0">
                          <a:effectLst/>
                          <a:latin typeface="Calibri" panose="020F0502020204030204" pitchFamily="34" charset="0"/>
                          <a:ea typeface="Calibri" panose="020F0502020204030204" pitchFamily="34" charset="0"/>
                          <a:cs typeface="Calibri" panose="020F0502020204030204" pitchFamily="34" charset="0"/>
                        </a:rPr>
                        <a:t>n</a:t>
                      </a:r>
                      <a:r>
                        <a:rPr lang="en-US" sz="2400" dirty="0">
                          <a:effectLst/>
                          <a:latin typeface="Calibri" panose="020F0502020204030204" pitchFamily="34" charset="0"/>
                          <a:ea typeface="Calibri" panose="020F0502020204030204" pitchFamily="34" charset="0"/>
                          <a:cs typeface="Calibri" panose="020F0502020204030204" pitchFamily="34" charset="0"/>
                        </a:rPr>
                        <a:t>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6915" marR="704215" algn="ctr">
                        <a:lnSpc>
                          <a:spcPts val="1320"/>
                        </a:lnSpc>
                        <a:spcBef>
                          <a:spcPts val="0"/>
                        </a:spcBef>
                        <a:spcAft>
                          <a:spcPts val="0"/>
                        </a:spcAft>
                      </a:pPr>
                      <a:r>
                        <a:rPr lang="en-US" sz="2400" spc="5">
                          <a:effectLst/>
                          <a:latin typeface="Calibri" panose="020F0502020204030204" pitchFamily="34" charset="0"/>
                          <a:ea typeface="Calibri" panose="020F0502020204030204" pitchFamily="34" charset="0"/>
                          <a:cs typeface="Calibri" panose="020F0502020204030204" pitchFamily="34" charset="0"/>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6770" marR="814070" algn="ctr">
                        <a:lnSpc>
                          <a:spcPts val="1320"/>
                        </a:lnSpc>
                        <a:spcBef>
                          <a:spcPts val="0"/>
                        </a:spcBef>
                        <a:spcAft>
                          <a:spcPts val="0"/>
                        </a:spcAft>
                      </a:pPr>
                      <a:r>
                        <a:rPr lang="en-US" sz="2400" spc="5" dirty="0">
                          <a:effectLst/>
                          <a:latin typeface="Calibri" panose="020F0502020204030204" pitchFamily="34" charset="0"/>
                          <a:ea typeface="Calibri" panose="020F0502020204030204" pitchFamily="34" charset="0"/>
                          <a:cs typeface="Calibri" panose="020F0502020204030204" pitchFamily="34" charset="0"/>
                        </a:rPr>
                        <a:t>33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ounded Rectangular Callout 8"/>
          <p:cNvSpPr/>
          <p:nvPr/>
        </p:nvSpPr>
        <p:spPr>
          <a:xfrm>
            <a:off x="7524328" y="5373216"/>
            <a:ext cx="1619672" cy="1348258"/>
          </a:xfrm>
          <a:prstGeom prst="wedgeRoundRectCallout">
            <a:avLst>
              <a:gd name="adj1" fmla="val -68550"/>
              <a:gd name="adj2" fmla="val 640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Around ½ are similar to PEFA dimensions</a:t>
            </a:r>
          </a:p>
        </p:txBody>
      </p:sp>
      <p:sp>
        <p:nvSpPr>
          <p:cNvPr id="6" name="Slide Number Placeholder 2"/>
          <p:cNvSpPr txBox="1">
            <a:spLocks/>
          </p:cNvSpPr>
          <p:nvPr/>
        </p:nvSpPr>
        <p:spPr bwMode="auto">
          <a:xfrm>
            <a:off x="-1705612" y="6483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2pPr>
            <a:lvl3pPr marL="9144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3pPr>
            <a:lvl4pPr marL="13716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4pPr>
            <a:lvl5pPr marL="18288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5pPr>
            <a:lvl6pPr marL="2286000" algn="l" defTabSz="457200" rtl="0" eaLnBrk="1" latinLnBrk="0" hangingPunct="1">
              <a:defRPr sz="1200" kern="1200">
                <a:solidFill>
                  <a:srgbClr val="0F5494"/>
                </a:solidFill>
                <a:latin typeface="Verdana" charset="0"/>
                <a:ea typeface="ＭＳ Ｐゴシック" charset="0"/>
                <a:cs typeface="ＭＳ Ｐゴシック" charset="0"/>
              </a:defRPr>
            </a:lvl6pPr>
            <a:lvl7pPr marL="2743200" algn="l" defTabSz="457200" rtl="0" eaLnBrk="1" latinLnBrk="0" hangingPunct="1">
              <a:defRPr sz="1200" kern="1200">
                <a:solidFill>
                  <a:srgbClr val="0F5494"/>
                </a:solidFill>
                <a:latin typeface="Verdana" charset="0"/>
                <a:ea typeface="ＭＳ Ｐゴシック" charset="0"/>
                <a:cs typeface="ＭＳ Ｐゴシック" charset="0"/>
              </a:defRPr>
            </a:lvl7pPr>
            <a:lvl8pPr marL="3200400" algn="l" defTabSz="457200" rtl="0" eaLnBrk="1" latinLnBrk="0" hangingPunct="1">
              <a:defRPr sz="1200" kern="1200">
                <a:solidFill>
                  <a:srgbClr val="0F5494"/>
                </a:solidFill>
                <a:latin typeface="Verdana" charset="0"/>
                <a:ea typeface="ＭＳ Ｐゴシック" charset="0"/>
                <a:cs typeface="ＭＳ Ｐゴシック" charset="0"/>
              </a:defRPr>
            </a:lvl8pPr>
            <a:lvl9pPr marL="3657600" algn="l" defTabSz="457200" rtl="0" eaLnBrk="1" latinLnBrk="0" hangingPunct="1">
              <a:defRPr sz="1200" kern="1200">
                <a:solidFill>
                  <a:srgbClr val="0F5494"/>
                </a:solidFill>
                <a:latin typeface="Verdana" charset="0"/>
                <a:ea typeface="ＭＳ Ｐゴシック" charset="0"/>
                <a:cs typeface="ＭＳ Ｐゴシック" charset="0"/>
              </a:defRPr>
            </a:lvl9pPr>
          </a:lstStyle>
          <a:p>
            <a:pPr>
              <a:defRPr/>
            </a:pPr>
            <a:r>
              <a:rPr lang="en-GB" altLang="en-US" dirty="0" smtClean="0"/>
              <a:t>7</a:t>
            </a:r>
            <a:endParaRPr lang="en-GB" altLang="en-US" dirty="0"/>
          </a:p>
        </p:txBody>
      </p:sp>
    </p:spTree>
    <p:extLst>
      <p:ext uri="{BB962C8B-B14F-4D97-AF65-F5344CB8AC3E}">
        <p14:creationId xmlns:p14="http://schemas.microsoft.com/office/powerpoint/2010/main" val="1498984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0" y="1124744"/>
            <a:ext cx="9144000" cy="914400"/>
          </a:xfrm>
        </p:spPr>
        <p:txBody>
          <a:bodyPr>
            <a:normAutofit/>
          </a:bodyPr>
          <a:lstStyle/>
          <a:p>
            <a:pPr algn="ctr">
              <a:lnSpc>
                <a:spcPct val="100000"/>
              </a:lnSpc>
            </a:pPr>
            <a:r>
              <a:rPr lang="en-US" sz="3200" dirty="0">
                <a:solidFill>
                  <a:srgbClr val="C00000"/>
                </a:solidFill>
              </a:rPr>
              <a:t>Public Expenditure Reviews (PER)</a:t>
            </a:r>
          </a:p>
        </p:txBody>
      </p:sp>
      <p:sp>
        <p:nvSpPr>
          <p:cNvPr id="8195" name="Rectangle 3"/>
          <p:cNvSpPr>
            <a:spLocks noGrp="1" noChangeArrowheads="1"/>
          </p:cNvSpPr>
          <p:nvPr>
            <p:ph idx="1"/>
          </p:nvPr>
        </p:nvSpPr>
        <p:spPr>
          <a:xfrm>
            <a:off x="395536" y="2039144"/>
            <a:ext cx="8534400" cy="4038600"/>
          </a:xfrm>
        </p:spPr>
        <p:txBody>
          <a:bodyPr>
            <a:noAutofit/>
          </a:bodyPr>
          <a:lstStyle/>
          <a:p>
            <a:pPr>
              <a:buClrTx/>
              <a:buSzPct val="100000"/>
              <a:buFont typeface="Arial" pitchFamily="34" charset="0"/>
              <a:buChar char="•"/>
            </a:pPr>
            <a:r>
              <a:rPr lang="en-US" sz="3200" i="0" dirty="0">
                <a:latin typeface="Calibri" charset="0"/>
                <a:ea typeface="Calibri" charset="0"/>
                <a:cs typeface="Calibri" charset="0"/>
              </a:rPr>
              <a:t>To strengthen budgetary analysis &amp; processes in country concerned, so as to achieve a better focus on growth &amp; poverty reduction</a:t>
            </a:r>
          </a:p>
          <a:p>
            <a:pPr>
              <a:buClrTx/>
              <a:buSzPct val="100000"/>
              <a:buFont typeface="Arial" pitchFamily="34" charset="0"/>
              <a:buChar char="•"/>
            </a:pPr>
            <a:r>
              <a:rPr lang="en-US" sz="3200" i="0" dirty="0">
                <a:latin typeface="Calibri" charset="0"/>
                <a:ea typeface="Calibri" charset="0"/>
                <a:cs typeface="Calibri" charset="0"/>
              </a:rPr>
              <a:t>To assess a country’s public expenditure program, to meet accountability requirements &amp; provide government with external view of budget</a:t>
            </a:r>
          </a:p>
          <a:p>
            <a:pPr eaLnBrk="1" hangingPunct="1"/>
            <a:endParaRPr lang="en-US" sz="3200" dirty="0"/>
          </a:p>
        </p:txBody>
      </p:sp>
      <p:sp>
        <p:nvSpPr>
          <p:cNvPr id="4" name="Slide Number Placeholder 3"/>
          <p:cNvSpPr>
            <a:spLocks noGrp="1"/>
          </p:cNvSpPr>
          <p:nvPr>
            <p:ph type="sldNum" sz="quarter" idx="12"/>
          </p:nvPr>
        </p:nvSpPr>
        <p:spPr>
          <a:xfrm>
            <a:off x="-1476672" y="6381750"/>
            <a:ext cx="2133600" cy="476250"/>
          </a:xfrm>
        </p:spPr>
        <p:txBody>
          <a:bodyPr/>
          <a:lstStyle/>
          <a:p>
            <a:fld id="{6CC40309-A242-4697-B3C1-F37AD51A5C02}" type="slidenum">
              <a:rPr lang="en-US" smtClean="0"/>
              <a:pPr/>
              <a:t>8</a:t>
            </a:fld>
            <a:endParaRPr lang="en-US"/>
          </a:p>
        </p:txBody>
      </p:sp>
    </p:spTree>
    <p:extLst>
      <p:ext uri="{BB962C8B-B14F-4D97-AF65-F5344CB8AC3E}">
        <p14:creationId xmlns:p14="http://schemas.microsoft.com/office/powerpoint/2010/main" val="1293996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0" y="1185577"/>
            <a:ext cx="9144000" cy="710208"/>
          </a:xfrm>
        </p:spPr>
        <p:txBody>
          <a:bodyPr>
            <a:normAutofit/>
          </a:bodyPr>
          <a:lstStyle/>
          <a:p>
            <a:pPr marL="0" algn="ctr"/>
            <a:r>
              <a:rPr lang="en-US" sz="3200" dirty="0" smtClean="0">
                <a:solidFill>
                  <a:srgbClr val="C00000"/>
                </a:solidFill>
                <a:latin typeface="+mj-lt"/>
              </a:rPr>
              <a:t>Fiscal Transparency Evaluation - IMF</a:t>
            </a:r>
          </a:p>
        </p:txBody>
      </p:sp>
      <p:sp>
        <p:nvSpPr>
          <p:cNvPr id="10243" name="Rectangle 3"/>
          <p:cNvSpPr>
            <a:spLocks noGrp="1" noChangeArrowheads="1"/>
          </p:cNvSpPr>
          <p:nvPr>
            <p:ph idx="1"/>
          </p:nvPr>
        </p:nvSpPr>
        <p:spPr>
          <a:xfrm>
            <a:off x="304800" y="2057400"/>
            <a:ext cx="8686800" cy="4191000"/>
          </a:xfrm>
        </p:spPr>
        <p:txBody>
          <a:bodyPr>
            <a:normAutofit fontScale="77500" lnSpcReduction="20000"/>
          </a:bodyPr>
          <a:lstStyle/>
          <a:p>
            <a:pPr>
              <a:lnSpc>
                <a:spcPct val="110000"/>
              </a:lnSpc>
              <a:spcBef>
                <a:spcPts val="600"/>
              </a:spcBef>
              <a:buClrTx/>
              <a:buSzPct val="125000"/>
              <a:buFont typeface="Arial" pitchFamily="34" charset="0"/>
              <a:buChar char="•"/>
            </a:pPr>
            <a:r>
              <a:rPr lang="en-US" sz="3600" i="0" dirty="0">
                <a:latin typeface="Calibri" charset="0"/>
                <a:ea typeface="Calibri" charset="0"/>
                <a:cs typeface="Calibri" charset="0"/>
              </a:rPr>
              <a:t>The Code of Good Practices on Fiscal Transparency sets out principles &amp; practices that government should follow</a:t>
            </a:r>
          </a:p>
          <a:p>
            <a:pPr>
              <a:lnSpc>
                <a:spcPct val="110000"/>
              </a:lnSpc>
              <a:spcBef>
                <a:spcPts val="600"/>
              </a:spcBef>
              <a:buClrTx/>
              <a:buSzPct val="125000"/>
              <a:buFont typeface="Arial" pitchFamily="34" charset="0"/>
              <a:buChar char="•"/>
            </a:pPr>
            <a:r>
              <a:rPr lang="en-US" sz="3600" i="0" dirty="0">
                <a:latin typeface="Calibri" charset="0"/>
                <a:ea typeface="Calibri" charset="0"/>
                <a:cs typeface="Calibri" charset="0"/>
              </a:rPr>
              <a:t>The code based on 4 key principles</a:t>
            </a:r>
          </a:p>
          <a:p>
            <a:pPr lvl="1" eaLnBrk="1" hangingPunct="1">
              <a:lnSpc>
                <a:spcPct val="110000"/>
              </a:lnSpc>
              <a:buClrTx/>
              <a:buFont typeface="Wingdings" pitchFamily="2" charset="2"/>
              <a:buNone/>
            </a:pPr>
            <a:r>
              <a:rPr lang="en-US" sz="3100" b="0" dirty="0">
                <a:latin typeface="Calibri" charset="0"/>
                <a:ea typeface="Calibri" charset="0"/>
                <a:cs typeface="Calibri" charset="0"/>
              </a:rPr>
              <a:t>(1) Clarity of roles &amp; objectives</a:t>
            </a:r>
          </a:p>
          <a:p>
            <a:pPr lvl="1" eaLnBrk="1" hangingPunct="1">
              <a:lnSpc>
                <a:spcPct val="110000"/>
              </a:lnSpc>
              <a:buClrTx/>
              <a:buFont typeface="Wingdings" pitchFamily="2" charset="2"/>
              <a:buNone/>
            </a:pPr>
            <a:r>
              <a:rPr lang="en-US" sz="3100" b="0" dirty="0">
                <a:latin typeface="Calibri" charset="0"/>
                <a:ea typeface="Calibri" charset="0"/>
                <a:cs typeface="Calibri" charset="0"/>
              </a:rPr>
              <a:t>(2) Public availability of information</a:t>
            </a:r>
          </a:p>
          <a:p>
            <a:pPr lvl="1" eaLnBrk="1" hangingPunct="1">
              <a:lnSpc>
                <a:spcPct val="110000"/>
              </a:lnSpc>
              <a:buClrTx/>
              <a:buFont typeface="Wingdings" pitchFamily="2" charset="2"/>
              <a:buNone/>
            </a:pPr>
            <a:r>
              <a:rPr lang="en-US" sz="3100" b="0" dirty="0">
                <a:latin typeface="Calibri" charset="0"/>
                <a:ea typeface="Calibri" charset="0"/>
                <a:cs typeface="Calibri" charset="0"/>
              </a:rPr>
              <a:t>(3) Open budget preparation, execution &amp; reporting</a:t>
            </a:r>
          </a:p>
          <a:p>
            <a:pPr lvl="1" eaLnBrk="1" hangingPunct="1">
              <a:lnSpc>
                <a:spcPct val="110000"/>
              </a:lnSpc>
              <a:buClrTx/>
              <a:buFont typeface="Wingdings" pitchFamily="2" charset="2"/>
              <a:buNone/>
            </a:pPr>
            <a:r>
              <a:rPr lang="en-US" sz="3100" b="0" dirty="0">
                <a:latin typeface="Calibri" charset="0"/>
                <a:ea typeface="Calibri" charset="0"/>
                <a:cs typeface="Calibri" charset="0"/>
              </a:rPr>
              <a:t>(4) Independent assurances of integrity</a:t>
            </a:r>
          </a:p>
          <a:p>
            <a:pPr>
              <a:lnSpc>
                <a:spcPct val="110000"/>
              </a:lnSpc>
              <a:spcBef>
                <a:spcPts val="600"/>
              </a:spcBef>
              <a:buClrTx/>
              <a:buSzPct val="125000"/>
              <a:buFont typeface="Arial" pitchFamily="34" charset="0"/>
              <a:buChar char="•"/>
            </a:pPr>
            <a:r>
              <a:rPr lang="en-US" sz="3600" i="0" dirty="0">
                <a:latin typeface="Calibri" charset="0"/>
                <a:ea typeface="Calibri" charset="0"/>
                <a:cs typeface="Calibri" charset="0"/>
              </a:rPr>
              <a:t>I</a:t>
            </a:r>
            <a:r>
              <a:rPr lang="en-US" sz="3600" i="0" dirty="0" smtClean="0">
                <a:latin typeface="Calibri" charset="0"/>
                <a:ea typeface="Calibri" charset="0"/>
                <a:cs typeface="Calibri" charset="0"/>
              </a:rPr>
              <a:t>ndependent </a:t>
            </a:r>
            <a:r>
              <a:rPr lang="en-US" sz="3600" i="0" dirty="0">
                <a:latin typeface="Calibri" charset="0"/>
                <a:ea typeface="Calibri" charset="0"/>
                <a:cs typeface="Calibri" charset="0"/>
              </a:rPr>
              <a:t>assessment of where the country stands in relation to the Code</a:t>
            </a:r>
          </a:p>
          <a:p>
            <a:pPr eaLnBrk="1" hangingPunct="1">
              <a:lnSpc>
                <a:spcPct val="80000"/>
              </a:lnSpc>
            </a:pPr>
            <a:endParaRPr lang="en-US" dirty="0"/>
          </a:p>
        </p:txBody>
      </p:sp>
      <p:sp>
        <p:nvSpPr>
          <p:cNvPr id="4" name="Slide Number Placeholder 3"/>
          <p:cNvSpPr>
            <a:spLocks noGrp="1"/>
          </p:cNvSpPr>
          <p:nvPr>
            <p:ph type="sldNum" sz="quarter" idx="12"/>
          </p:nvPr>
        </p:nvSpPr>
        <p:spPr>
          <a:xfrm>
            <a:off x="-1620688" y="6381750"/>
            <a:ext cx="2133600" cy="476250"/>
          </a:xfrm>
        </p:spPr>
        <p:txBody>
          <a:bodyPr/>
          <a:lstStyle/>
          <a:p>
            <a:fld id="{6CC40309-A242-4697-B3C1-F37AD51A5C02}" type="slidenum">
              <a:rPr lang="en-US" smtClean="0"/>
              <a:pPr/>
              <a:t>9</a:t>
            </a:fld>
            <a:endParaRPr lang="en-US" dirty="0"/>
          </a:p>
        </p:txBody>
      </p:sp>
    </p:spTree>
    <p:extLst>
      <p:ext uri="{BB962C8B-B14F-4D97-AF65-F5344CB8AC3E}">
        <p14:creationId xmlns:p14="http://schemas.microsoft.com/office/powerpoint/2010/main" val="6319629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2.xml><?xml version="1.0" encoding="utf-8"?>
<p:tagLst xmlns:a="http://schemas.openxmlformats.org/drawingml/2006/main" xmlns:r="http://schemas.openxmlformats.org/officeDocument/2006/relationships" xmlns:p="http://schemas.openxmlformats.org/presentationml/2006/main">
  <p:tag name="DS-SHAPEID" val="bg"/>
</p:tagLst>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8972</TotalTime>
  <Words>3146</Words>
  <Application>Microsoft Office PowerPoint</Application>
  <PresentationFormat>On-screen Show (4:3)</PresentationFormat>
  <Paragraphs>491</Paragraphs>
  <Slides>41</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ＭＳ Ｐゴシック</vt:lpstr>
      <vt:lpstr>Arial</vt:lpstr>
      <vt:lpstr>Calibri</vt:lpstr>
      <vt:lpstr>Times New Roman</vt:lpstr>
      <vt:lpstr>Universe</vt:lpstr>
      <vt:lpstr>Verdana</vt:lpstr>
      <vt:lpstr>Wingdings</vt:lpstr>
      <vt:lpstr>Slide_Master</vt:lpstr>
      <vt:lpstr>Worksheet</vt:lpstr>
      <vt:lpstr>Approaches to PFM reform  Module 1.3</vt:lpstr>
      <vt:lpstr>Day 1: Approaches to PFM reform</vt:lpstr>
      <vt:lpstr>   Module 1.3. The starting point: assessing PFM systems - Objectives of the module</vt:lpstr>
      <vt:lpstr>Module 1.3 Outline</vt:lpstr>
      <vt:lpstr>PFM diagnostic tools</vt:lpstr>
      <vt:lpstr>Other PFM tools</vt:lpstr>
      <vt:lpstr>SIGMA – Principles of Public Admin</vt:lpstr>
      <vt:lpstr>Public Expenditure Reviews (PER)</vt:lpstr>
      <vt:lpstr>Fiscal Transparency Evaluation - IMF</vt:lpstr>
      <vt:lpstr>TADAT – Tax Administration Diagnostic Assessment Tool</vt:lpstr>
      <vt:lpstr>PowerPoint Presentation</vt:lpstr>
      <vt:lpstr>PowerPoint Presentation</vt:lpstr>
      <vt:lpstr>Why is procurement important?</vt:lpstr>
      <vt:lpstr>Measuring Procurement Performance</vt:lpstr>
      <vt:lpstr>Procurement in PEFA Indicators</vt:lpstr>
      <vt:lpstr>Debt Management Performance Assessment Tool (DeMPA)</vt:lpstr>
      <vt:lpstr>PEFA</vt:lpstr>
      <vt:lpstr>PowerPoint Presentation</vt:lpstr>
      <vt:lpstr>PFM diagnostic tools</vt:lpstr>
      <vt:lpstr>Why do donors require FRA? </vt:lpstr>
      <vt:lpstr>PEFA &amp; typical FRA requirements</vt:lpstr>
      <vt:lpstr>PowerPoint Presentation</vt:lpstr>
      <vt:lpstr>The socio-political background</vt:lpstr>
      <vt:lpstr>Module 1.3 Outline</vt:lpstr>
      <vt:lpstr>The PEFA Assessment Tool </vt:lpstr>
      <vt:lpstr>PEFA: seven performance pillars</vt:lpstr>
      <vt:lpstr>Overview</vt:lpstr>
      <vt:lpstr>PowerPoint Presentation</vt:lpstr>
      <vt:lpstr>PowerPoint Presentation</vt:lpstr>
      <vt:lpstr>Module 1.3 Outline</vt:lpstr>
      <vt:lpstr>Advantages of using PEFA in preparing reforms</vt:lpstr>
      <vt:lpstr>Short-comings of PEFA</vt:lpstr>
      <vt:lpstr>Avoiding the ‘cult of grading’ </vt:lpstr>
      <vt:lpstr>Placing PEFA indicators in ‘results chain’</vt:lpstr>
      <vt:lpstr>Module 1.3 Outline</vt:lpstr>
      <vt:lpstr>Concerning corruption</vt:lpstr>
      <vt:lpstr>Examples of corruption in the PFM cycle</vt:lpstr>
      <vt:lpstr>Examples of corruption in the PFM cycle</vt:lpstr>
      <vt:lpstr>Examples of corruption in the PFM cycle</vt:lpstr>
      <vt:lpstr>Sanctions</vt:lpstr>
      <vt:lpstr>Key messages</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Florence Brosset-Heckel</cp:lastModifiedBy>
  <cp:revision>257</cp:revision>
  <dcterms:created xsi:type="dcterms:W3CDTF">2011-10-28T10:25:18Z</dcterms:created>
  <dcterms:modified xsi:type="dcterms:W3CDTF">2016-02-08T14:41:56Z</dcterms:modified>
</cp:coreProperties>
</file>