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30" r:id="rId2"/>
    <p:sldId id="305" r:id="rId3"/>
    <p:sldId id="306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8" r:id="rId14"/>
    <p:sldId id="319" r:id="rId15"/>
    <p:sldId id="320" r:id="rId16"/>
    <p:sldId id="321" r:id="rId17"/>
    <p:sldId id="323" r:id="rId18"/>
    <p:sldId id="324" r:id="rId19"/>
    <p:sldId id="326" r:id="rId20"/>
    <p:sldId id="327" r:id="rId21"/>
    <p:sldId id="328" r:id="rId22"/>
    <p:sldId id="329" r:id="rId2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D62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64" d="100"/>
          <a:sy n="64" d="100"/>
        </p:scale>
        <p:origin x="93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1C1A85B-6EF3-0A4B-9F41-1B48A95785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654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2566899-6900-5847-A3E3-6974FA42A2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343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4E6B74C-CEB5-7843-AB63-4E2D63F5FB5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794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6C8C417-D46E-F143-9CA6-619040BA9608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21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31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9E74A4E-29F5-B446-BCFF-AB8F9E8DA1EB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857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83D838D-E8E3-AF4A-87EF-EEB7EF277170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338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4AEDDC4-182A-FA40-9BD7-825943D4650D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635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Times New Roman" charset="0"/>
            </a:endParaRPr>
          </a:p>
        </p:txBody>
      </p:sp>
      <p:sp>
        <p:nvSpPr>
          <p:cNvPr id="2662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7C70CDE-F97A-6148-8B46-7C40E5978DB8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9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231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10774C5-269B-C648-A15F-5A7730B1E667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14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4275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32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2E8ED43-3195-8D48-8E2F-2ADED3C1E710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15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4275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30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4DE8D97-5F7D-6B46-B844-074A778BD226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16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4275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734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4124C49-3ED6-4F45-B971-B082B951A4E8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20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65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39207CE9-3CDA-1E4C-A0B3-0BE3FC717A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31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EFF55-FC46-7140-8B2D-4C61706F74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6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B9F8A-9437-BC4E-AD83-B1C7477029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5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AE21-41FA-8A4C-8F46-8AF707F45B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5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0758E-474C-2D4E-8475-95F74522F5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44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13FF4-4E7E-3040-984D-B72C050D5E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89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8FA54-BCFC-FC4D-9FD9-9DD7171E16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32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89696-C04D-664E-8E23-FFFE008DF6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71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6B081-257A-9042-86B0-CC4DA2B73A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759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148E8-4E43-D940-A151-9B171531BE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6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EE55E-865A-EA47-BF3D-203D0A7ABA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246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90D9916-BF91-AC47-9DA1-CDA57C53A9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857375" y="1412777"/>
            <a:ext cx="5040313" cy="1878112"/>
          </a:xfrm>
        </p:spPr>
        <p:txBody>
          <a:bodyPr/>
          <a:lstStyle/>
          <a:p>
            <a:pPr indent="0" algn="ctr" eaLnBrk="1" hangingPunct="1"/>
            <a:r>
              <a:rPr lang="en-US" sz="4000" dirty="0" smtClean="0">
                <a:latin typeface="Verdana" charset="0"/>
              </a:rPr>
              <a:t>Approaches to PFM reform</a:t>
            </a:r>
            <a:br>
              <a:rPr lang="en-US" sz="4000" dirty="0" smtClean="0">
                <a:latin typeface="Verdana" charset="0"/>
              </a:rPr>
            </a:b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 smtClean="0">
                <a:latin typeface="Verdana" charset="0"/>
              </a:rPr>
              <a:t>Module 1.4</a:t>
            </a:r>
            <a:endParaRPr lang="en-GB" sz="4000" dirty="0">
              <a:latin typeface="Verdana" charset="0"/>
            </a:endParaRP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221088"/>
            <a:ext cx="7929562" cy="1224037"/>
          </a:xfrm>
        </p:spPr>
        <p:txBody>
          <a:bodyPr/>
          <a:lstStyle/>
          <a:p>
            <a:pPr algn="ctr" eaLnBrk="1" hangingPunct="1"/>
            <a:r>
              <a:rPr lang="en-US" sz="3200" dirty="0" smtClean="0">
                <a:latin typeface="Verdana" charset="0"/>
              </a:rPr>
              <a:t>Conditions for </a:t>
            </a:r>
          </a:p>
          <a:p>
            <a:pPr algn="ctr" eaLnBrk="1" hangingPunct="1"/>
            <a:r>
              <a:rPr lang="en-US" sz="3200" dirty="0" smtClean="0">
                <a:latin typeface="Verdana" charset="0"/>
              </a:rPr>
              <a:t>successful reforms</a:t>
            </a:r>
            <a:endParaRPr lang="en-GB" sz="3200" dirty="0">
              <a:latin typeface="Verdana" charset="0"/>
            </a:endParaRPr>
          </a:p>
        </p:txBody>
      </p:sp>
      <p:sp>
        <p:nvSpPr>
          <p:cNvPr id="2457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94D9C83-9BAD-1A40-947E-FF79BA9D52D8}" type="slidenum">
              <a:rPr lang="en-GB" sz="1400">
                <a:solidFill>
                  <a:schemeClr val="bg1"/>
                </a:solidFill>
              </a:rPr>
              <a:pPr eaLnBrk="1" hangingPunct="1"/>
              <a:t>1</a:t>
            </a:fld>
            <a:endParaRPr lang="en-GB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45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re 1"/>
          <p:cNvSpPr>
            <a:spLocks noGrp="1"/>
          </p:cNvSpPr>
          <p:nvPr>
            <p:ph type="title"/>
          </p:nvPr>
        </p:nvSpPr>
        <p:spPr>
          <a:xfrm>
            <a:off x="179388" y="1268760"/>
            <a:ext cx="8713092" cy="1007715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C00000"/>
                </a:solidFill>
                <a:latin typeface="Verdana" charset="0"/>
              </a:rPr>
              <a:t>C</a:t>
            </a:r>
            <a:r>
              <a:rPr lang="fr-FR" dirty="0" smtClean="0">
                <a:solidFill>
                  <a:srgbClr val="C00000"/>
                </a:solidFill>
                <a:latin typeface="Verdana" charset="0"/>
              </a:rPr>
              <a:t>onditions </a:t>
            </a:r>
            <a:r>
              <a:rPr lang="fr-FR" dirty="0">
                <a:solidFill>
                  <a:srgbClr val="C00000"/>
                </a:solidFill>
                <a:latin typeface="Verdana" charset="0"/>
              </a:rPr>
              <a:t>for </a:t>
            </a:r>
            <a:r>
              <a:rPr lang="fr-FR" dirty="0" err="1">
                <a:solidFill>
                  <a:srgbClr val="C00000"/>
                </a:solidFill>
                <a:latin typeface="Verdana" charset="0"/>
              </a:rPr>
              <a:t>success</a:t>
            </a:r>
            <a:r>
              <a:rPr lang="fr-FR" dirty="0">
                <a:solidFill>
                  <a:srgbClr val="C00000"/>
                </a:solidFill>
                <a:latin typeface="Verdana" charset="0"/>
              </a:rPr>
              <a:t>: </a:t>
            </a:r>
            <a:r>
              <a:rPr lang="fr-FR" dirty="0" err="1">
                <a:solidFill>
                  <a:srgbClr val="C00000"/>
                </a:solidFill>
                <a:latin typeface="Verdana" charset="0"/>
              </a:rPr>
              <a:t>what</a:t>
            </a:r>
            <a:r>
              <a:rPr lang="fr-FR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dirty="0" err="1" smtClean="0">
                <a:solidFill>
                  <a:srgbClr val="C00000"/>
                </a:solidFill>
                <a:latin typeface="Verdana" charset="0"/>
              </a:rPr>
              <a:t>does</a:t>
            </a:r>
            <a:r>
              <a:rPr lang="fr-FR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dirty="0" err="1" smtClean="0">
                <a:solidFill>
                  <a:srgbClr val="C00000"/>
                </a:solidFill>
                <a:latin typeface="Verdana" charset="0"/>
              </a:rPr>
              <a:t>experience</a:t>
            </a:r>
            <a:r>
              <a:rPr lang="fr-FR" dirty="0" smtClean="0">
                <a:solidFill>
                  <a:srgbClr val="C00000"/>
                </a:solidFill>
                <a:latin typeface="Verdana" charset="0"/>
              </a:rPr>
              <a:t> tell us? </a:t>
            </a:r>
            <a:r>
              <a:rPr lang="fr-FR" dirty="0">
                <a:solidFill>
                  <a:srgbClr val="C00000"/>
                </a:solidFill>
                <a:latin typeface="Verdana" charset="0"/>
              </a:rPr>
              <a:t>(1)</a:t>
            </a:r>
          </a:p>
        </p:txBody>
      </p:sp>
      <p:sp>
        <p:nvSpPr>
          <p:cNvPr id="27650" name="Espace réservé du contenu 2"/>
          <p:cNvSpPr>
            <a:spLocks noGrp="1"/>
          </p:cNvSpPr>
          <p:nvPr>
            <p:ph idx="1"/>
          </p:nvPr>
        </p:nvSpPr>
        <p:spPr>
          <a:xfrm>
            <a:off x="179388" y="2349500"/>
            <a:ext cx="8569325" cy="4103688"/>
          </a:xfrm>
        </p:spPr>
        <p:txBody>
          <a:bodyPr/>
          <a:lstStyle/>
          <a:p>
            <a:pPr marL="0" indent="0">
              <a:spcBef>
                <a:spcPts val="600"/>
              </a:spcBef>
            </a:pPr>
            <a:r>
              <a:rPr lang="en-GB" dirty="0">
                <a:latin typeface="Verdana" charset="0"/>
              </a:rPr>
              <a:t>Cf. Lawson 2012. Evaluation of PFM reform in </a:t>
            </a:r>
            <a:r>
              <a:rPr lang="en-GB" dirty="0" smtClean="0">
                <a:latin typeface="Verdana" charset="0"/>
              </a:rPr>
              <a:t>Burkina </a:t>
            </a:r>
            <a:r>
              <a:rPr lang="en-GB" dirty="0">
                <a:latin typeface="Verdana" charset="0"/>
              </a:rPr>
              <a:t>Faso, Ghana </a:t>
            </a:r>
            <a:r>
              <a:rPr lang="en-GB" dirty="0" smtClean="0">
                <a:latin typeface="Verdana" charset="0"/>
              </a:rPr>
              <a:t>&amp; Malawi</a:t>
            </a:r>
          </a:p>
          <a:p>
            <a:pPr marL="0" indent="0"/>
            <a:r>
              <a:rPr lang="en-GB" i="0" dirty="0" smtClean="0">
                <a:latin typeface="Verdana" charset="0"/>
              </a:rPr>
              <a:t>Three </a:t>
            </a:r>
            <a:r>
              <a:rPr lang="en-GB" i="0" dirty="0">
                <a:latin typeface="Verdana" charset="0"/>
              </a:rPr>
              <a:t>conditions:</a:t>
            </a:r>
          </a:p>
          <a:p>
            <a:pPr marL="417150" lvl="1" indent="-342900">
              <a:spcBef>
                <a:spcPts val="600"/>
              </a:spcBef>
              <a:buClrTx/>
            </a:pPr>
            <a:r>
              <a:rPr lang="en-GB" sz="2400" b="0" dirty="0">
                <a:latin typeface="Verdana" charset="0"/>
              </a:rPr>
              <a:t>Strong political commitment to implement </a:t>
            </a:r>
            <a:r>
              <a:rPr lang="en-GB" sz="2400" b="0" dirty="0" smtClean="0">
                <a:latin typeface="Verdana" charset="0"/>
              </a:rPr>
              <a:t>reforms</a:t>
            </a:r>
            <a:endParaRPr lang="en-GB" sz="2400" b="0" dirty="0">
              <a:latin typeface="Verdana" charset="0"/>
            </a:endParaRPr>
          </a:p>
          <a:p>
            <a:pPr marL="417150" lvl="1" indent="-342900">
              <a:spcBef>
                <a:spcPts val="600"/>
              </a:spcBef>
              <a:buClrTx/>
            </a:pPr>
            <a:r>
              <a:rPr lang="en-GB" sz="2400" b="0" dirty="0">
                <a:latin typeface="Verdana" charset="0"/>
              </a:rPr>
              <a:t>Reform conception </a:t>
            </a:r>
            <a:r>
              <a:rPr lang="en-GB" sz="2400" b="0" dirty="0" smtClean="0">
                <a:latin typeface="Verdana" charset="0"/>
              </a:rPr>
              <a:t>&amp; implementation </a:t>
            </a:r>
            <a:r>
              <a:rPr lang="en-GB" sz="2400" b="0" dirty="0">
                <a:latin typeface="Verdana" charset="0"/>
              </a:rPr>
              <a:t>models adapted to </a:t>
            </a:r>
            <a:r>
              <a:rPr lang="en-GB" sz="2400" b="0" dirty="0" smtClean="0">
                <a:latin typeface="Verdana" charset="0"/>
              </a:rPr>
              <a:t>institutional </a:t>
            </a:r>
            <a:r>
              <a:rPr lang="en-GB" sz="2400" b="0" dirty="0">
                <a:latin typeface="Verdana" charset="0"/>
              </a:rPr>
              <a:t>context </a:t>
            </a:r>
            <a:r>
              <a:rPr lang="en-GB" sz="2400" b="0" dirty="0" smtClean="0">
                <a:latin typeface="Verdana" charset="0"/>
              </a:rPr>
              <a:t>&amp; capacities</a:t>
            </a:r>
            <a:endParaRPr lang="en-GB" sz="2400" b="0" dirty="0">
              <a:latin typeface="Verdana" charset="0"/>
            </a:endParaRPr>
          </a:p>
          <a:p>
            <a:pPr marL="417150" lvl="1" indent="-342900">
              <a:spcBef>
                <a:spcPts val="600"/>
              </a:spcBef>
              <a:buClrTx/>
            </a:pPr>
            <a:r>
              <a:rPr lang="en-GB" sz="2400" b="0" dirty="0">
                <a:latin typeface="Verdana" charset="0"/>
              </a:rPr>
              <a:t>Strong coordination arrangements, carried out by government representatives in order to monitor </a:t>
            </a:r>
            <a:r>
              <a:rPr lang="en-GB" sz="2400" b="0" dirty="0" smtClean="0">
                <a:latin typeface="Verdana" charset="0"/>
              </a:rPr>
              <a:t>and </a:t>
            </a:r>
            <a:r>
              <a:rPr lang="en-GB" sz="2400" b="0" dirty="0">
                <a:latin typeface="Verdana" charset="0"/>
              </a:rPr>
              <a:t>stir the reforms</a:t>
            </a:r>
          </a:p>
        </p:txBody>
      </p:sp>
      <p:sp>
        <p:nvSpPr>
          <p:cNvPr id="2765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476672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C84734E-B083-0E4D-AA16-6A7F0B4CD1CE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10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u contenu 2"/>
          <p:cNvSpPr>
            <a:spLocks noGrp="1"/>
          </p:cNvSpPr>
          <p:nvPr>
            <p:ph idx="1"/>
          </p:nvPr>
        </p:nvSpPr>
        <p:spPr>
          <a:xfrm>
            <a:off x="179388" y="2492375"/>
            <a:ext cx="8507412" cy="3960813"/>
          </a:xfrm>
        </p:spPr>
        <p:txBody>
          <a:bodyPr/>
          <a:lstStyle/>
          <a:p>
            <a:pPr>
              <a:buClrTx/>
            </a:pPr>
            <a:r>
              <a:rPr lang="en-GB" i="0" dirty="0">
                <a:latin typeface="Verdana" charset="0"/>
              </a:rPr>
              <a:t>S</a:t>
            </a:r>
            <a:r>
              <a:rPr lang="en-GB" i="0" dirty="0" smtClean="0">
                <a:latin typeface="Verdana" charset="0"/>
              </a:rPr>
              <a:t>trong technical leadership important</a:t>
            </a:r>
            <a:r>
              <a:rPr lang="en-GB" i="0" dirty="0">
                <a:latin typeface="Verdana" charset="0"/>
              </a:rPr>
              <a:t>:</a:t>
            </a:r>
            <a:r>
              <a:rPr lang="en-GB" i="0" dirty="0" smtClean="0">
                <a:latin typeface="Verdana" charset="0"/>
              </a:rPr>
              <a:t> helps </a:t>
            </a:r>
            <a:r>
              <a:rPr lang="en-GB" i="0" dirty="0">
                <a:latin typeface="Verdana" charset="0"/>
              </a:rPr>
              <a:t>in a context of political commitment, but </a:t>
            </a:r>
            <a:r>
              <a:rPr lang="en-GB" i="0" dirty="0" smtClean="0">
                <a:latin typeface="Verdana" charset="0"/>
              </a:rPr>
              <a:t>does not </a:t>
            </a:r>
            <a:r>
              <a:rPr lang="en-GB" i="0" dirty="0" smtClean="0">
                <a:solidFill>
                  <a:srgbClr val="FF0000"/>
                </a:solidFill>
                <a:latin typeface="Verdana" charset="0"/>
              </a:rPr>
              <a:t>replace</a:t>
            </a:r>
            <a:r>
              <a:rPr lang="en-GB" i="0" dirty="0" smtClean="0">
                <a:latin typeface="Verdana" charset="0"/>
              </a:rPr>
              <a:t> </a:t>
            </a:r>
            <a:r>
              <a:rPr lang="en-GB" i="0" dirty="0">
                <a:latin typeface="Verdana" charset="0"/>
              </a:rPr>
              <a:t>it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E</a:t>
            </a:r>
            <a:r>
              <a:rPr lang="en-GB" i="0" dirty="0" smtClean="0">
                <a:latin typeface="Verdana" charset="0"/>
              </a:rPr>
              <a:t>xternal </a:t>
            </a:r>
            <a:r>
              <a:rPr lang="en-GB" i="0" dirty="0">
                <a:latin typeface="Verdana" charset="0"/>
              </a:rPr>
              <a:t>pressure (civil society, donor, etc.) may strengthen </a:t>
            </a:r>
            <a:r>
              <a:rPr lang="en-GB" i="0" dirty="0" smtClean="0">
                <a:latin typeface="Verdana" charset="0"/>
              </a:rPr>
              <a:t>political </a:t>
            </a:r>
            <a:r>
              <a:rPr lang="en-GB" i="0" dirty="0">
                <a:latin typeface="Verdana" charset="0"/>
              </a:rPr>
              <a:t>commitment, </a:t>
            </a:r>
            <a:r>
              <a:rPr lang="en-GB" i="0" dirty="0" smtClean="0">
                <a:latin typeface="Verdana" charset="0"/>
              </a:rPr>
              <a:t>but </a:t>
            </a:r>
            <a:r>
              <a:rPr lang="en-GB" i="0" dirty="0">
                <a:latin typeface="Verdana" charset="0"/>
              </a:rPr>
              <a:t>not enough to </a:t>
            </a:r>
            <a:r>
              <a:rPr lang="en-GB" i="0" dirty="0">
                <a:solidFill>
                  <a:srgbClr val="FF0000"/>
                </a:solidFill>
                <a:latin typeface="Verdana" charset="0"/>
              </a:rPr>
              <a:t>create</a:t>
            </a:r>
            <a:r>
              <a:rPr lang="en-GB" i="0" dirty="0">
                <a:latin typeface="Verdana" charset="0"/>
              </a:rPr>
              <a:t> </a:t>
            </a:r>
            <a:r>
              <a:rPr lang="en-GB" i="0" dirty="0" smtClean="0">
                <a:latin typeface="Verdana" charset="0"/>
              </a:rPr>
              <a:t>it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L</a:t>
            </a:r>
            <a:r>
              <a:rPr lang="en-GB" i="0" dirty="0" smtClean="0">
                <a:latin typeface="Verdana" charset="0"/>
              </a:rPr>
              <a:t>earning </a:t>
            </a:r>
            <a:r>
              <a:rPr lang="en-GB" i="0" dirty="0">
                <a:latin typeface="Verdana" charset="0"/>
              </a:rPr>
              <a:t>process is </a:t>
            </a:r>
            <a:r>
              <a:rPr lang="en-GB" i="0" dirty="0" smtClean="0">
                <a:latin typeface="Verdana" charset="0"/>
              </a:rPr>
              <a:t>necessary, </a:t>
            </a:r>
            <a:r>
              <a:rPr lang="en-GB" i="0" dirty="0">
                <a:latin typeface="Verdana" charset="0"/>
              </a:rPr>
              <a:t>in order to adapt reform conception </a:t>
            </a:r>
            <a:r>
              <a:rPr lang="en-GB" i="0" dirty="0" smtClean="0">
                <a:latin typeface="Verdana" charset="0"/>
              </a:rPr>
              <a:t>&amp; implementation </a:t>
            </a:r>
            <a:r>
              <a:rPr lang="en-GB" i="0" dirty="0">
                <a:latin typeface="Verdana" charset="0"/>
              </a:rPr>
              <a:t>models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I</a:t>
            </a:r>
            <a:r>
              <a:rPr lang="en-GB" i="0" dirty="0" smtClean="0">
                <a:latin typeface="Verdana" charset="0"/>
              </a:rPr>
              <a:t>nfluence </a:t>
            </a:r>
            <a:r>
              <a:rPr lang="en-GB" i="0" dirty="0">
                <a:latin typeface="Verdana" charset="0"/>
              </a:rPr>
              <a:t>of NGOs </a:t>
            </a:r>
            <a:r>
              <a:rPr lang="en-GB" i="0" dirty="0" smtClean="0">
                <a:latin typeface="Verdana" charset="0"/>
              </a:rPr>
              <a:t>&amp; legislative </a:t>
            </a:r>
            <a:r>
              <a:rPr lang="en-GB" i="0" dirty="0">
                <a:latin typeface="Verdana" charset="0"/>
              </a:rPr>
              <a:t>power must not be overestimated</a:t>
            </a:r>
            <a:endParaRPr lang="en-GB" sz="2800" i="0" dirty="0">
              <a:latin typeface="Verdana" charset="0"/>
            </a:endParaRPr>
          </a:p>
        </p:txBody>
      </p:sp>
      <p:sp>
        <p:nvSpPr>
          <p:cNvPr id="2867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620688" y="6430963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BF8DA84-956E-334B-BB14-894B5E40DDE2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11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867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Conditions for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success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: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what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does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experience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tell 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us? (2)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re 1"/>
          <p:cNvSpPr>
            <a:spLocks noGrp="1"/>
          </p:cNvSpPr>
          <p:nvPr>
            <p:ph type="title"/>
          </p:nvPr>
        </p:nvSpPr>
        <p:spPr>
          <a:xfrm>
            <a:off x="395288" y="1196975"/>
            <a:ext cx="8229600" cy="936625"/>
          </a:xfrm>
        </p:spPr>
        <p:txBody>
          <a:bodyPr/>
          <a:lstStyle/>
          <a:p>
            <a:pPr marL="0" algn="ctr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Donor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support: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what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effect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?</a:t>
            </a:r>
            <a:br>
              <a:rPr lang="fr-FR" sz="2800" dirty="0">
                <a:solidFill>
                  <a:srgbClr val="C00000"/>
                </a:solidFill>
                <a:latin typeface="Verdana" charset="0"/>
              </a:rPr>
            </a:br>
            <a:r>
              <a:rPr lang="fr-FR" sz="2800" b="0" i="1" dirty="0">
                <a:solidFill>
                  <a:srgbClr val="C00000"/>
                </a:solidFill>
                <a:latin typeface="Verdana" charset="0"/>
              </a:rPr>
              <a:t>cf. Lawson</a:t>
            </a:r>
          </a:p>
        </p:txBody>
      </p:sp>
      <p:sp>
        <p:nvSpPr>
          <p:cNvPr id="29698" name="Espace réservé du contenu 2"/>
          <p:cNvSpPr>
            <a:spLocks noGrp="1"/>
          </p:cNvSpPr>
          <p:nvPr>
            <p:ph idx="1"/>
          </p:nvPr>
        </p:nvSpPr>
        <p:spPr>
          <a:xfrm>
            <a:off x="179388" y="2133600"/>
            <a:ext cx="8712200" cy="4175125"/>
          </a:xfrm>
        </p:spPr>
        <p:txBody>
          <a:bodyPr/>
          <a:lstStyle/>
          <a:p>
            <a:pPr>
              <a:buClrTx/>
            </a:pPr>
            <a:r>
              <a:rPr lang="en-GB" i="0" dirty="0">
                <a:latin typeface="Verdana" charset="0"/>
              </a:rPr>
              <a:t>Considerable influence in countries </a:t>
            </a:r>
            <a:r>
              <a:rPr lang="en-GB" i="0" dirty="0" smtClean="0">
                <a:latin typeface="Verdana" charset="0"/>
              </a:rPr>
              <a:t>benefitting, </a:t>
            </a:r>
            <a:r>
              <a:rPr lang="en-GB" i="0" dirty="0">
                <a:latin typeface="Verdana" charset="0"/>
              </a:rPr>
              <a:t>or if external resources are funding a government programme 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Attempts to openly influence </a:t>
            </a:r>
            <a:r>
              <a:rPr lang="en-GB" i="0" dirty="0" smtClean="0">
                <a:latin typeface="Verdana" charset="0"/>
              </a:rPr>
              <a:t>contents &amp; rhythm </a:t>
            </a:r>
            <a:r>
              <a:rPr lang="en-GB" i="0" dirty="0">
                <a:latin typeface="Verdana" charset="0"/>
              </a:rPr>
              <a:t>of </a:t>
            </a:r>
            <a:r>
              <a:rPr lang="en-GB" i="0" dirty="0" smtClean="0">
                <a:latin typeface="Verdana" charset="0"/>
              </a:rPr>
              <a:t>reforms </a:t>
            </a:r>
            <a:r>
              <a:rPr lang="en-GB" i="0" dirty="0">
                <a:latin typeface="Verdana" charset="0"/>
              </a:rPr>
              <a:t>through</a:t>
            </a:r>
            <a:r>
              <a:rPr lang="en-GB" b="1" i="0" dirty="0">
                <a:latin typeface="Verdana" charset="0"/>
              </a:rPr>
              <a:t> </a:t>
            </a:r>
            <a:r>
              <a:rPr lang="en-GB" b="1" i="0" dirty="0" smtClean="0">
                <a:latin typeface="Verdana" charset="0"/>
              </a:rPr>
              <a:t>‘conditionality’</a:t>
            </a:r>
            <a:r>
              <a:rPr lang="en-GB" i="0" dirty="0" smtClean="0">
                <a:latin typeface="Verdana" charset="0"/>
              </a:rPr>
              <a:t> </a:t>
            </a:r>
            <a:r>
              <a:rPr lang="en-GB" i="0" dirty="0">
                <a:latin typeface="Verdana" charset="0"/>
              </a:rPr>
              <a:t>have been inefficient </a:t>
            </a:r>
            <a:r>
              <a:rPr lang="en-GB" i="0" dirty="0" smtClean="0">
                <a:latin typeface="Verdana" charset="0"/>
              </a:rPr>
              <a:t>&amp; often </a:t>
            </a:r>
            <a:r>
              <a:rPr lang="en-GB" i="0" dirty="0">
                <a:latin typeface="Verdana" charset="0"/>
              </a:rPr>
              <a:t>counterproductive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E</a:t>
            </a:r>
            <a:r>
              <a:rPr lang="en-GB" i="0" dirty="0" smtClean="0">
                <a:latin typeface="Verdana" charset="0"/>
              </a:rPr>
              <a:t>fficient </a:t>
            </a:r>
            <a:r>
              <a:rPr lang="en-GB" i="0" dirty="0">
                <a:latin typeface="Verdana" charset="0"/>
              </a:rPr>
              <a:t>only </a:t>
            </a:r>
            <a:r>
              <a:rPr lang="en-GB" i="0" dirty="0" smtClean="0">
                <a:latin typeface="Verdana" charset="0"/>
              </a:rPr>
              <a:t>if </a:t>
            </a:r>
            <a:r>
              <a:rPr lang="en-GB" i="0" dirty="0">
                <a:latin typeface="Verdana" charset="0"/>
              </a:rPr>
              <a:t>focuses on specific </a:t>
            </a:r>
            <a:r>
              <a:rPr lang="en-GB" i="0" dirty="0" smtClean="0">
                <a:latin typeface="Verdana" charset="0"/>
              </a:rPr>
              <a:t>&amp; clearly </a:t>
            </a:r>
            <a:r>
              <a:rPr lang="en-GB" i="0" dirty="0">
                <a:latin typeface="Verdana" charset="0"/>
              </a:rPr>
              <a:t>defined objectives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Many reform programmes suffer from bad advice </a:t>
            </a:r>
            <a:r>
              <a:rPr lang="en-GB" i="0" dirty="0" smtClean="0">
                <a:latin typeface="Verdana" charset="0"/>
              </a:rPr>
              <a:t>&amp; promotion </a:t>
            </a:r>
            <a:r>
              <a:rPr lang="en-GB" i="0" dirty="0">
                <a:latin typeface="Verdana" charset="0"/>
              </a:rPr>
              <a:t>of inadequate reform models from external agencies</a:t>
            </a:r>
          </a:p>
        </p:txBody>
      </p:sp>
      <p:sp>
        <p:nvSpPr>
          <p:cNvPr id="2969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620688" y="6525344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0ECAB705-C6B9-F444-BC06-D81E1040BC56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12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charset="0"/>
              </a:rPr>
              <a:t>Module 1.4. </a:t>
            </a:r>
            <a:r>
              <a:rPr lang="fr-FR" dirty="0" err="1">
                <a:latin typeface="Verdana" charset="0"/>
              </a:rPr>
              <a:t>Outline</a:t>
            </a:r>
            <a:endParaRPr lang="fr-FR" dirty="0">
              <a:latin typeface="Verdana" charset="0"/>
            </a:endParaRPr>
          </a:p>
        </p:txBody>
      </p:sp>
      <p:sp>
        <p:nvSpPr>
          <p:cNvPr id="30722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2736850"/>
          </a:xfrm>
        </p:spPr>
        <p:txBody>
          <a:bodyPr/>
          <a:lstStyle/>
          <a:p>
            <a:pPr>
              <a:buClrTx/>
            </a:pPr>
            <a:r>
              <a:rPr lang="en-GB" i="0" dirty="0">
                <a:latin typeface="Verdana" charset="0"/>
              </a:rPr>
              <a:t>Possible causes for failure or difficulties</a:t>
            </a:r>
          </a:p>
          <a:p>
            <a:pPr>
              <a:buClrTx/>
            </a:pPr>
            <a:endParaRPr lang="en-GB" i="0" dirty="0">
              <a:latin typeface="Verdana" charset="0"/>
            </a:endParaRPr>
          </a:p>
          <a:p>
            <a:pPr>
              <a:buClrTx/>
            </a:pPr>
            <a:r>
              <a:rPr lang="en-GB" i="0" dirty="0">
                <a:latin typeface="Verdana" charset="0"/>
              </a:rPr>
              <a:t>The conditions for a successful reform</a:t>
            </a:r>
          </a:p>
          <a:p>
            <a:pPr>
              <a:buClrTx/>
            </a:pPr>
            <a:endParaRPr lang="en-GB" i="0" dirty="0">
              <a:latin typeface="Verdana" charset="0"/>
            </a:endParaRPr>
          </a:p>
          <a:p>
            <a:pPr>
              <a:buClrTx/>
            </a:pPr>
            <a:r>
              <a:rPr lang="en-GB" i="0" dirty="0">
                <a:latin typeface="Verdana" charset="0"/>
              </a:rPr>
              <a:t>Beware of pitfalls</a:t>
            </a:r>
          </a:p>
          <a:p>
            <a:pPr lvl="1">
              <a:buClrTx/>
              <a:buFont typeface="Courier New" charset="0"/>
              <a:buChar char="o"/>
            </a:pPr>
            <a:r>
              <a:rPr lang="en-GB" b="0" dirty="0">
                <a:latin typeface="Verdana" charset="0"/>
              </a:rPr>
              <a:t>Leading edge practices</a:t>
            </a:r>
          </a:p>
          <a:p>
            <a:pPr lvl="1">
              <a:buClrTx/>
              <a:buFont typeface="Courier New" charset="0"/>
              <a:buChar char="o"/>
            </a:pPr>
            <a:r>
              <a:rPr lang="en-GB" b="0" dirty="0">
                <a:latin typeface="Verdana" charset="0"/>
              </a:rPr>
              <a:t>Other pitfalls</a:t>
            </a:r>
          </a:p>
          <a:p>
            <a:endParaRPr lang="en-GB" dirty="0">
              <a:latin typeface="Verdana" charset="0"/>
            </a:endParaRPr>
          </a:p>
        </p:txBody>
      </p:sp>
      <p:sp>
        <p:nvSpPr>
          <p:cNvPr id="30723" name="AutoShape 6"/>
          <p:cNvSpPr>
            <a:spLocks noChangeArrowheads="1"/>
          </p:cNvSpPr>
          <p:nvPr/>
        </p:nvSpPr>
        <p:spPr bwMode="auto">
          <a:xfrm>
            <a:off x="250825" y="3861048"/>
            <a:ext cx="8569325" cy="2232248"/>
          </a:xfrm>
          <a:prstGeom prst="rightArrow">
            <a:avLst>
              <a:gd name="adj1" fmla="val 50000"/>
              <a:gd name="adj2" fmla="val 26069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3072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54868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4FE5C30-98C7-B841-A9FF-74003C22B1A8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13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5580113" y="2286000"/>
            <a:ext cx="3563888" cy="1143000"/>
          </a:xfrm>
        </p:spPr>
        <p:txBody>
          <a:bodyPr/>
          <a:lstStyle/>
          <a:p>
            <a:pPr indent="0" algn="ctr" eaLnBrk="1" hangingPunct="1"/>
            <a:r>
              <a:rPr lang="fr-FR" sz="2400" dirty="0" err="1">
                <a:latin typeface="Verdana" charset="0"/>
              </a:rPr>
              <a:t>Should</a:t>
            </a:r>
            <a:r>
              <a:rPr lang="fr-FR" sz="2400" dirty="0">
                <a:latin typeface="Verdana" charset="0"/>
              </a:rPr>
              <a:t> </a:t>
            </a:r>
            <a:r>
              <a:rPr lang="fr-FR" sz="2400" dirty="0" err="1">
                <a:latin typeface="Verdana" charset="0"/>
              </a:rPr>
              <a:t>leading</a:t>
            </a:r>
            <a:r>
              <a:rPr lang="fr-FR" sz="2400" dirty="0">
                <a:latin typeface="Verdana" charset="0"/>
              </a:rPr>
              <a:t> </a:t>
            </a:r>
            <a:r>
              <a:rPr lang="fr-FR" sz="2400" dirty="0" err="1">
                <a:latin typeface="Verdana" charset="0"/>
              </a:rPr>
              <a:t>edge</a:t>
            </a:r>
            <a:r>
              <a:rPr lang="fr-FR" sz="2400" dirty="0">
                <a:latin typeface="Verdana" charset="0"/>
              </a:rPr>
              <a:t> practices </a:t>
            </a:r>
            <a:r>
              <a:rPr lang="fr-FR" sz="2400" dirty="0" err="1">
                <a:latin typeface="Verdana" charset="0"/>
              </a:rPr>
              <a:t>be</a:t>
            </a:r>
            <a:r>
              <a:rPr lang="fr-FR" sz="2400" dirty="0">
                <a:latin typeface="Verdana" charset="0"/>
              </a:rPr>
              <a:t> </a:t>
            </a:r>
            <a:r>
              <a:rPr lang="fr-FR" sz="2400" dirty="0" err="1">
                <a:latin typeface="Verdana" charset="0"/>
              </a:rPr>
              <a:t>imported</a:t>
            </a:r>
            <a:r>
              <a:rPr lang="fr-FR" sz="2400" dirty="0">
                <a:latin typeface="Verdana" charset="0"/>
              </a:rPr>
              <a:t> ("best practice")? </a:t>
            </a:r>
          </a:p>
        </p:txBody>
      </p:sp>
      <p:pic>
        <p:nvPicPr>
          <p:cNvPr id="31746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4692650"/>
            <a:ext cx="1439862" cy="854075"/>
          </a:xfrm>
        </p:spPr>
      </p:pic>
      <p:sp>
        <p:nvSpPr>
          <p:cNvPr id="3174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BFC5BE05-A085-7A42-972F-C9AB36098A35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14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022725"/>
            <a:ext cx="15843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679950"/>
            <a:ext cx="155892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017963"/>
            <a:ext cx="14192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857750" y="5715000"/>
            <a:ext cx="399256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000" i="1" dirty="0">
                <a:latin typeface="Lydian" charset="0"/>
              </a:rPr>
              <a:t>RAB</a:t>
            </a:r>
            <a:r>
              <a:rPr lang="fr-FR" sz="2000" dirty="0">
                <a:latin typeface="Lydian" charset="0"/>
              </a:rPr>
              <a:t>, LOLF, </a:t>
            </a:r>
            <a:r>
              <a:rPr lang="fr-FR" sz="2000" i="1" dirty="0">
                <a:latin typeface="Lydian" charset="0"/>
              </a:rPr>
              <a:t>Output </a:t>
            </a:r>
            <a:r>
              <a:rPr lang="fr-FR" sz="2000" i="1" dirty="0" err="1">
                <a:latin typeface="Lydian" charset="0"/>
              </a:rPr>
              <a:t>budgeting</a:t>
            </a:r>
            <a:r>
              <a:rPr lang="fr-FR" sz="2000" i="1" dirty="0">
                <a:latin typeface="Lydian" charset="0"/>
              </a:rPr>
              <a:t>, </a:t>
            </a:r>
            <a:r>
              <a:rPr lang="fr-FR" sz="2000" i="1" dirty="0" err="1">
                <a:latin typeface="Lydian" charset="0"/>
              </a:rPr>
              <a:t>outcome</a:t>
            </a:r>
            <a:r>
              <a:rPr lang="fr-FR" sz="2000" i="1" dirty="0">
                <a:latin typeface="Lydian" charset="0"/>
              </a:rPr>
              <a:t> </a:t>
            </a:r>
            <a:r>
              <a:rPr lang="fr-FR" sz="2000" i="1" dirty="0" err="1">
                <a:latin typeface="Lydian" charset="0"/>
              </a:rPr>
              <a:t>budgeting</a:t>
            </a:r>
            <a:r>
              <a:rPr lang="fr-FR" sz="2000" i="1" dirty="0">
                <a:latin typeface="Lydian" charset="0"/>
              </a:rPr>
              <a:t>, output </a:t>
            </a:r>
            <a:r>
              <a:rPr lang="fr-FR" sz="2000" i="1" dirty="0" err="1">
                <a:latin typeface="Lydian" charset="0"/>
              </a:rPr>
              <a:t>price</a:t>
            </a:r>
            <a:r>
              <a:rPr lang="fr-FR" sz="2000" i="1" dirty="0">
                <a:latin typeface="Lydian" charset="0"/>
              </a:rPr>
              <a:t> </a:t>
            </a:r>
            <a:r>
              <a:rPr lang="fr-FR" sz="2000" i="1" dirty="0" err="1">
                <a:latin typeface="Lydian" charset="0"/>
              </a:rPr>
              <a:t>budgeting</a:t>
            </a:r>
            <a:r>
              <a:rPr lang="fr-FR" sz="2000" i="1" dirty="0">
                <a:latin typeface="Lydian" charset="0"/>
              </a:rPr>
              <a:t>, ABB, MBO</a:t>
            </a:r>
            <a:r>
              <a:rPr lang="fr-FR" sz="2000" dirty="0">
                <a:latin typeface="Lydian" charset="0"/>
              </a:rPr>
              <a:t>, etc.</a:t>
            </a:r>
          </a:p>
        </p:txBody>
      </p:sp>
      <p:pic>
        <p:nvPicPr>
          <p:cNvPr id="31752" name="Picture 8" descr="Image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470025"/>
            <a:ext cx="5311775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3708400" y="2471738"/>
            <a:ext cx="2160588" cy="23050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052513"/>
            <a:ext cx="8593138" cy="647700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An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imported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product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: NPM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710774"/>
            <a:ext cx="9144000" cy="490855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ClrTx/>
              <a:buNone/>
            </a:pPr>
            <a:r>
              <a:rPr lang="en-GB" sz="2350" i="0" dirty="0">
                <a:latin typeface="+mj-lt"/>
              </a:rPr>
              <a:t>In the 90s: New Public Management (</a:t>
            </a:r>
            <a:r>
              <a:rPr lang="en-GB" sz="2350" i="0" dirty="0" smtClean="0">
                <a:latin typeface="+mj-lt"/>
              </a:rPr>
              <a:t>NPM): focussed on </a:t>
            </a:r>
            <a:r>
              <a:rPr lang="en-GB" sz="2350" i="0" dirty="0">
                <a:latin typeface="+mj-lt"/>
              </a:rPr>
              <a:t>greater performance </a:t>
            </a:r>
            <a:r>
              <a:rPr lang="en-GB" sz="2350" i="0" dirty="0" smtClean="0">
                <a:latin typeface="+mj-lt"/>
              </a:rPr>
              <a:t>&amp; lightening of </a:t>
            </a:r>
            <a:r>
              <a:rPr lang="en-GB" sz="2350" i="0" dirty="0">
                <a:latin typeface="+mj-lt"/>
              </a:rPr>
              <a:t>state </a:t>
            </a:r>
            <a:r>
              <a:rPr lang="en-GB" sz="2350" i="0" dirty="0" smtClean="0">
                <a:latin typeface="+mj-lt"/>
              </a:rPr>
              <a:t>apparatus</a:t>
            </a:r>
          </a:p>
          <a:p>
            <a:pPr marL="0" indent="0" eaLnBrk="1" hangingPunct="1">
              <a:spcBef>
                <a:spcPts val="0"/>
              </a:spcBef>
              <a:buClrTx/>
              <a:buNone/>
            </a:pPr>
            <a:r>
              <a:rPr lang="en-GB" sz="2350" i="0" dirty="0" smtClean="0">
                <a:latin typeface="+mj-lt"/>
              </a:rPr>
              <a:t>Some </a:t>
            </a:r>
            <a:r>
              <a:rPr lang="en-GB" sz="2350" i="0" dirty="0">
                <a:latin typeface="+mj-lt"/>
              </a:rPr>
              <a:t>instruments</a:t>
            </a:r>
          </a:p>
          <a:p>
            <a:pPr eaLnBrk="1" hangingPunct="1">
              <a:spcBef>
                <a:spcPts val="0"/>
              </a:spcBef>
              <a:buClrTx/>
            </a:pPr>
            <a:r>
              <a:rPr lang="en-GB" sz="2350" i="0" dirty="0">
                <a:latin typeface="+mj-lt"/>
              </a:rPr>
              <a:t>Separation between decision-makers </a:t>
            </a:r>
            <a:r>
              <a:rPr lang="en-GB" sz="2350" i="0" dirty="0" smtClean="0">
                <a:latin typeface="+mj-lt"/>
              </a:rPr>
              <a:t>&amp; managers </a:t>
            </a:r>
            <a:r>
              <a:rPr lang="en-GB" sz="2350" i="0" dirty="0" smtClean="0">
                <a:solidFill>
                  <a:srgbClr val="0F5494"/>
                </a:solidFill>
                <a:latin typeface="+mj-lt"/>
              </a:rPr>
              <a:t>contracts</a:t>
            </a:r>
            <a:r>
              <a:rPr lang="en-GB" sz="2350" i="0" dirty="0">
                <a:solidFill>
                  <a:srgbClr val="0F5494"/>
                </a:solidFill>
                <a:latin typeface="+mj-lt"/>
              </a:rPr>
              <a:t>, public service contracts, </a:t>
            </a:r>
            <a:r>
              <a:rPr lang="en-GB" sz="2350" i="0" dirty="0" smtClean="0">
                <a:solidFill>
                  <a:srgbClr val="0F5494"/>
                </a:solidFill>
                <a:latin typeface="+mj-lt"/>
              </a:rPr>
              <a:t>etc</a:t>
            </a:r>
            <a:r>
              <a:rPr lang="en-GB" sz="2350" i="0" dirty="0">
                <a:solidFill>
                  <a:srgbClr val="0F5494"/>
                </a:solidFill>
                <a:latin typeface="+mj-lt"/>
              </a:rPr>
              <a:t>.</a:t>
            </a:r>
          </a:p>
          <a:p>
            <a:pPr eaLnBrk="1" hangingPunct="1">
              <a:spcBef>
                <a:spcPts val="0"/>
              </a:spcBef>
              <a:buClrTx/>
            </a:pPr>
            <a:r>
              <a:rPr lang="en-GB" sz="2350" i="0" dirty="0">
                <a:latin typeface="+mj-lt"/>
              </a:rPr>
              <a:t>Output-based budget </a:t>
            </a:r>
            <a:r>
              <a:rPr lang="en-GB" sz="2350" i="0" dirty="0" smtClean="0">
                <a:latin typeface="+mj-lt"/>
              </a:rPr>
              <a:t>&amp; accrual </a:t>
            </a:r>
            <a:r>
              <a:rPr lang="en-GB" sz="2350" i="0" dirty="0">
                <a:latin typeface="+mj-lt"/>
              </a:rPr>
              <a:t>accounting (</a:t>
            </a:r>
            <a:r>
              <a:rPr lang="en-GB" sz="2350" i="0" dirty="0" smtClean="0">
                <a:latin typeface="+mj-lt"/>
              </a:rPr>
              <a:t>commercial)</a:t>
            </a:r>
            <a:endParaRPr lang="en-GB" sz="2350" i="0" dirty="0">
              <a:latin typeface="+mj-lt"/>
            </a:endParaRPr>
          </a:p>
          <a:p>
            <a:pPr eaLnBrk="1" hangingPunct="1">
              <a:spcBef>
                <a:spcPts val="0"/>
              </a:spcBef>
              <a:buClrTx/>
            </a:pPr>
            <a:r>
              <a:rPr lang="en-GB" sz="2350" i="0" dirty="0">
                <a:latin typeface="+mj-lt"/>
              </a:rPr>
              <a:t>Autonomous agency reporting on </a:t>
            </a:r>
            <a:r>
              <a:rPr lang="en-GB" sz="2350" i="0" dirty="0" smtClean="0">
                <a:latin typeface="+mj-lt"/>
              </a:rPr>
              <a:t>results</a:t>
            </a:r>
          </a:p>
          <a:p>
            <a:pPr eaLnBrk="1" hangingPunct="1">
              <a:spcBef>
                <a:spcPts val="0"/>
              </a:spcBef>
              <a:buClrTx/>
            </a:pPr>
            <a:r>
              <a:rPr lang="en-GB" sz="2350" b="0" i="0" dirty="0" smtClean="0">
                <a:solidFill>
                  <a:srgbClr val="0F5494"/>
                </a:solidFill>
                <a:latin typeface="+mj-lt"/>
              </a:rPr>
              <a:t>Considerable </a:t>
            </a:r>
            <a:r>
              <a:rPr lang="en-GB" sz="2350" b="0" i="0" dirty="0">
                <a:solidFill>
                  <a:srgbClr val="0F5494"/>
                </a:solidFill>
                <a:latin typeface="+mj-lt"/>
              </a:rPr>
              <a:t>administrative reorganisation</a:t>
            </a:r>
          </a:p>
          <a:p>
            <a:pPr eaLnBrk="1" hangingPunct="1">
              <a:spcBef>
                <a:spcPts val="0"/>
              </a:spcBef>
              <a:buClrTx/>
            </a:pPr>
            <a:r>
              <a:rPr lang="en-GB" sz="2350" i="0" dirty="0">
                <a:latin typeface="+mj-lt"/>
              </a:rPr>
              <a:t>M</a:t>
            </a:r>
            <a:r>
              <a:rPr lang="en-GB" sz="2350" i="0" dirty="0" smtClean="0">
                <a:latin typeface="+mj-lt"/>
              </a:rPr>
              <a:t>anager granted </a:t>
            </a:r>
            <a:r>
              <a:rPr lang="en-GB" sz="2350" i="0" dirty="0">
                <a:latin typeface="+mj-lt"/>
              </a:rPr>
              <a:t>greater flexibility in terms of resource </a:t>
            </a:r>
            <a:r>
              <a:rPr lang="en-GB" sz="2350" i="0" dirty="0" smtClean="0">
                <a:latin typeface="+mj-lt"/>
              </a:rPr>
              <a:t>management, then accountable </a:t>
            </a:r>
            <a:r>
              <a:rPr lang="en-GB" sz="2350" i="0" dirty="0">
                <a:latin typeface="+mj-lt"/>
              </a:rPr>
              <a:t>for results</a:t>
            </a:r>
          </a:p>
          <a:p>
            <a:pPr eaLnBrk="1" hangingPunct="1">
              <a:spcBef>
                <a:spcPts val="0"/>
              </a:spcBef>
              <a:buClrTx/>
            </a:pPr>
            <a:r>
              <a:rPr lang="en-GB" sz="2350" i="0" dirty="0">
                <a:latin typeface="+mj-lt"/>
              </a:rPr>
              <a:t>Competition</a:t>
            </a:r>
          </a:p>
          <a:p>
            <a:pPr eaLnBrk="1" hangingPunct="1">
              <a:spcBef>
                <a:spcPts val="0"/>
              </a:spcBef>
              <a:buClrTx/>
            </a:pPr>
            <a:r>
              <a:rPr lang="en-GB" sz="2350" i="0" dirty="0">
                <a:latin typeface="+mj-lt"/>
              </a:rPr>
              <a:t>Public-private </a:t>
            </a:r>
            <a:r>
              <a:rPr lang="en-GB" sz="2350" b="0" i="0" dirty="0">
                <a:latin typeface="+mj-lt"/>
              </a:rPr>
              <a:t>partnerships, concessions</a:t>
            </a:r>
          </a:p>
          <a:p>
            <a:pPr lvl="1" eaLnBrk="1" hangingPunct="1"/>
            <a:endParaRPr lang="fr-FR" sz="2300" dirty="0">
              <a:latin typeface="Verdana" charset="0"/>
            </a:endParaRPr>
          </a:p>
        </p:txBody>
      </p:sp>
      <p:sp>
        <p:nvSpPr>
          <p:cNvPr id="3277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5D047E07-74EE-AA47-9BA0-1ECE0C32BB3C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15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125538"/>
            <a:ext cx="9036496" cy="647700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Can NPM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be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copy/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pasted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from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one country?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773239"/>
            <a:ext cx="8856984" cy="5084762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ClrTx/>
              <a:buNone/>
              <a:defRPr/>
            </a:pPr>
            <a:r>
              <a:rPr lang="en-GB" sz="2350" i="0" dirty="0"/>
              <a:t>C</a:t>
            </a:r>
            <a:r>
              <a:rPr lang="en-GB" sz="2350" i="0" dirty="0" smtClean="0"/>
              <a:t>oncerns in OECD countries</a:t>
            </a:r>
          </a:p>
          <a:p>
            <a:pPr marL="857250" lvl="1" indent="-342900" eaLnBrk="1" hangingPunct="1">
              <a:spcBef>
                <a:spcPts val="0"/>
              </a:spcBef>
              <a:buClrTx/>
              <a:buFont typeface="Arial" charset="0"/>
              <a:buChar char="•"/>
              <a:defRPr/>
            </a:pPr>
            <a:r>
              <a:rPr lang="en-GB" sz="2350" b="0" dirty="0" smtClean="0"/>
              <a:t>Risks re: dilution of responsibility, overly autonomous agencies</a:t>
            </a:r>
          </a:p>
          <a:p>
            <a:pPr marL="857250" lvl="1" indent="-342900" eaLnBrk="1" hangingPunct="1">
              <a:spcBef>
                <a:spcPts val="0"/>
              </a:spcBef>
              <a:buClrTx/>
              <a:buFont typeface="Arial" charset="0"/>
              <a:buChar char="•"/>
              <a:defRPr/>
            </a:pPr>
            <a:r>
              <a:rPr lang="en-GB" sz="2350" b="0" dirty="0" smtClean="0"/>
              <a:t>Lack of ethics &amp; sense of public service</a:t>
            </a:r>
          </a:p>
          <a:p>
            <a:pPr marL="857250" lvl="1" indent="-342900" eaLnBrk="1" hangingPunct="1">
              <a:spcBef>
                <a:spcPts val="0"/>
              </a:spcBef>
              <a:buClrTx/>
              <a:buFont typeface="Arial" charset="0"/>
              <a:buChar char="•"/>
              <a:defRPr/>
            </a:pPr>
            <a:r>
              <a:rPr lang="en-GB" sz="2350" b="0" dirty="0" smtClean="0"/>
              <a:t>Too little </a:t>
            </a:r>
            <a:r>
              <a:rPr lang="en-GB" sz="2350" b="0" dirty="0"/>
              <a:t>assessment </a:t>
            </a:r>
            <a:r>
              <a:rPr lang="en-GB" sz="2350" b="0" dirty="0" smtClean="0"/>
              <a:t>of results </a:t>
            </a:r>
          </a:p>
          <a:p>
            <a:pPr eaLnBrk="1" hangingPunct="1">
              <a:spcBef>
                <a:spcPts val="0"/>
              </a:spcBef>
              <a:buClrTx/>
              <a:defRPr/>
            </a:pPr>
            <a:r>
              <a:rPr lang="en-GB" sz="2350" i="0" dirty="0"/>
              <a:t>C</a:t>
            </a:r>
            <a:r>
              <a:rPr lang="en-GB" sz="2350" i="0" dirty="0" smtClean="0"/>
              <a:t>hange required in administrative culture: can be major impediment in many countries</a:t>
            </a:r>
          </a:p>
          <a:p>
            <a:pPr eaLnBrk="1" hangingPunct="1">
              <a:spcBef>
                <a:spcPts val="0"/>
              </a:spcBef>
              <a:buClrTx/>
              <a:defRPr/>
            </a:pPr>
            <a:r>
              <a:rPr lang="en-GB" sz="2350" i="0" dirty="0" smtClean="0"/>
              <a:t>Inadequate for most DC (cf. Allen Schick ‘basics’)</a:t>
            </a:r>
          </a:p>
          <a:p>
            <a:pPr eaLnBrk="1" hangingPunct="1">
              <a:buClrTx/>
              <a:defRPr/>
            </a:pPr>
            <a:r>
              <a:rPr lang="en-GB" sz="2350" i="0" dirty="0" smtClean="0"/>
              <a:t>Some aspects useful, </a:t>
            </a:r>
            <a:r>
              <a:rPr lang="en-GB" sz="2350" i="0" dirty="0" smtClean="0">
                <a:solidFill>
                  <a:srgbClr val="FF0000"/>
                </a:solidFill>
              </a:rPr>
              <a:t>depending on country context</a:t>
            </a:r>
            <a:r>
              <a:rPr lang="en-GB" sz="2350" i="0" dirty="0" smtClean="0"/>
              <a:t>, </a:t>
            </a:r>
          </a:p>
          <a:p>
            <a:pPr lvl="1" eaLnBrk="1" hangingPunct="1">
              <a:buClrTx/>
              <a:defRPr/>
            </a:pPr>
            <a:r>
              <a:rPr lang="en-GB" sz="2350" b="0" dirty="0" smtClean="0"/>
              <a:t>Semi-autonomous revenue agencies</a:t>
            </a:r>
          </a:p>
          <a:p>
            <a:pPr lvl="1" eaLnBrk="1" hangingPunct="1">
              <a:buClrTx/>
              <a:defRPr/>
            </a:pPr>
            <a:r>
              <a:rPr lang="en-GB" sz="2350" b="0" dirty="0" smtClean="0"/>
              <a:t>public-private partnerships (But budgetary risks!)</a:t>
            </a:r>
          </a:p>
          <a:p>
            <a:pPr lvl="1" eaLnBrk="1" hangingPunct="1">
              <a:buClrTx/>
              <a:defRPr/>
            </a:pPr>
            <a:r>
              <a:rPr lang="en-GB" sz="2350" b="0" dirty="0" smtClean="0"/>
              <a:t>Contractual approaches (if adapted to the country)</a:t>
            </a:r>
          </a:p>
        </p:txBody>
      </p:sp>
      <p:sp>
        <p:nvSpPr>
          <p:cNvPr id="3379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04" y="6309320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A25471FF-5FB4-2644-A751-1CC59AC1052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16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Can LOLF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be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copy/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pasted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from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a country to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another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? (1)</a:t>
            </a:r>
          </a:p>
        </p:txBody>
      </p:sp>
      <p:sp>
        <p:nvSpPr>
          <p:cNvPr id="40962" name="Espace réservé du contenu 2"/>
          <p:cNvSpPr>
            <a:spLocks noGrp="1"/>
          </p:cNvSpPr>
          <p:nvPr>
            <p:ph idx="1"/>
          </p:nvPr>
        </p:nvSpPr>
        <p:spPr>
          <a:xfrm>
            <a:off x="250825" y="2349500"/>
            <a:ext cx="8642350" cy="3887788"/>
          </a:xfrm>
        </p:spPr>
        <p:txBody>
          <a:bodyPr/>
          <a:lstStyle/>
          <a:p>
            <a:pPr marL="0" lvl="1" indent="0">
              <a:buClrTx/>
              <a:buNone/>
            </a:pPr>
            <a:r>
              <a:rPr lang="en-GB" sz="2400" b="0" dirty="0">
                <a:latin typeface="Verdana" charset="0"/>
              </a:rPr>
              <a:t>Advantages of applying LOLF in </a:t>
            </a:r>
            <a:r>
              <a:rPr lang="en-GB" sz="2400" b="0" dirty="0" smtClean="0">
                <a:latin typeface="Verdana" charset="0"/>
              </a:rPr>
              <a:t>Africa:</a:t>
            </a:r>
            <a:endParaRPr lang="en-GB" sz="2400" b="0" dirty="0">
              <a:latin typeface="Verdana" charset="0"/>
            </a:endParaRPr>
          </a:p>
          <a:p>
            <a:pPr marL="342900" lvl="1" indent="-342900">
              <a:buClrTx/>
              <a:buFont typeface="Arial" charset="0"/>
              <a:buChar char="•"/>
            </a:pPr>
            <a:r>
              <a:rPr lang="en-GB" sz="2400" b="0" dirty="0">
                <a:latin typeface="Verdana" charset="0"/>
              </a:rPr>
              <a:t>This </a:t>
            </a:r>
            <a:r>
              <a:rPr lang="en-GB" sz="2400" b="0" dirty="0" smtClean="0">
                <a:latin typeface="Verdana" charset="0"/>
              </a:rPr>
              <a:t>is </a:t>
            </a:r>
            <a:r>
              <a:rPr lang="en-GB" sz="2400" b="0" dirty="0">
                <a:latin typeface="Verdana" charset="0"/>
              </a:rPr>
              <a:t>relatively prudent compared to </a:t>
            </a:r>
            <a:r>
              <a:rPr lang="en-GB" sz="2400" b="0" dirty="0" smtClean="0">
                <a:latin typeface="Verdana" charset="0"/>
              </a:rPr>
              <a:t>Anglo-Saxon </a:t>
            </a:r>
            <a:r>
              <a:rPr lang="en-GB" sz="2400" b="0" dirty="0">
                <a:latin typeface="Verdana" charset="0"/>
              </a:rPr>
              <a:t>ones, </a:t>
            </a:r>
            <a:r>
              <a:rPr lang="en-GB" sz="2400" b="0" dirty="0" smtClean="0">
                <a:latin typeface="Verdana" charset="0"/>
              </a:rPr>
              <a:t>&amp; offers opportunity </a:t>
            </a:r>
            <a:r>
              <a:rPr lang="en-GB" sz="2400" b="0" dirty="0">
                <a:latin typeface="Verdana" charset="0"/>
              </a:rPr>
              <a:t>of rationalising a currently heavy </a:t>
            </a:r>
            <a:r>
              <a:rPr lang="en-GB" sz="2400" b="0" dirty="0" smtClean="0">
                <a:latin typeface="Verdana" charset="0"/>
              </a:rPr>
              <a:t>&amp; inefficient </a:t>
            </a:r>
            <a:r>
              <a:rPr lang="en-GB" sz="2400" b="0" dirty="0">
                <a:latin typeface="Verdana" charset="0"/>
              </a:rPr>
              <a:t>control </a:t>
            </a:r>
            <a:r>
              <a:rPr lang="en-GB" sz="2400" b="0" dirty="0" smtClean="0">
                <a:latin typeface="Verdana" charset="0"/>
              </a:rPr>
              <a:t>system</a:t>
            </a:r>
            <a:endParaRPr lang="en-GB" sz="2400" b="0" dirty="0">
              <a:latin typeface="Verdana" charset="0"/>
            </a:endParaRPr>
          </a:p>
          <a:p>
            <a:pPr marL="342900" lvl="1" indent="-342900">
              <a:buClrTx/>
              <a:buFont typeface="Arial" charset="0"/>
              <a:buChar char="•"/>
            </a:pPr>
            <a:r>
              <a:rPr lang="en-GB" sz="2400" b="0" dirty="0">
                <a:latin typeface="Verdana" charset="0"/>
              </a:rPr>
              <a:t>Organic laws inspired by </a:t>
            </a:r>
            <a:r>
              <a:rPr lang="en-GB" sz="2400" b="0" dirty="0" smtClean="0">
                <a:latin typeface="Verdana" charset="0"/>
              </a:rPr>
              <a:t>LOLF </a:t>
            </a:r>
            <a:r>
              <a:rPr lang="en-GB" sz="2400" b="0" dirty="0">
                <a:latin typeface="Verdana" charset="0"/>
              </a:rPr>
              <a:t>create a framework in which to rationalise more or less disordered </a:t>
            </a:r>
            <a:r>
              <a:rPr lang="en-GB" sz="2400" b="0" dirty="0" smtClean="0">
                <a:latin typeface="Verdana" charset="0"/>
              </a:rPr>
              <a:t>reforms: </a:t>
            </a:r>
            <a:r>
              <a:rPr lang="en-GB" sz="2400" b="0" dirty="0" smtClean="0">
                <a:solidFill>
                  <a:srgbClr val="0F5494"/>
                </a:solidFill>
                <a:latin typeface="Verdana" charset="0"/>
                <a:cs typeface="Verdana" charset="0"/>
              </a:rPr>
              <a:t>For e.g</a:t>
            </a:r>
            <a:r>
              <a:rPr lang="en-GB" sz="2400" b="0" dirty="0">
                <a:solidFill>
                  <a:srgbClr val="0F5494"/>
                </a:solidFill>
                <a:latin typeface="Verdana" charset="0"/>
                <a:cs typeface="Verdana" charset="0"/>
              </a:rPr>
              <a:t>., </a:t>
            </a:r>
            <a:r>
              <a:rPr lang="en-GB" sz="2400" b="0" dirty="0" smtClean="0">
                <a:solidFill>
                  <a:srgbClr val="0F5494"/>
                </a:solidFill>
                <a:latin typeface="Verdana" charset="0"/>
                <a:cs typeface="Verdana" charset="0"/>
              </a:rPr>
              <a:t>WAEMU </a:t>
            </a:r>
            <a:r>
              <a:rPr lang="en-GB" sz="2400" b="0" dirty="0">
                <a:solidFill>
                  <a:srgbClr val="0F5494"/>
                </a:solidFill>
                <a:latin typeface="Verdana" charset="0"/>
                <a:cs typeface="Verdana" charset="0"/>
              </a:rPr>
              <a:t>reform could enable </a:t>
            </a:r>
            <a:r>
              <a:rPr lang="en-GB" sz="2400" b="0" dirty="0" smtClean="0">
                <a:solidFill>
                  <a:srgbClr val="0F5494"/>
                </a:solidFill>
                <a:latin typeface="Verdana" charset="0"/>
                <a:cs typeface="Verdana" charset="0"/>
              </a:rPr>
              <a:t>elimination of </a:t>
            </a:r>
            <a:r>
              <a:rPr lang="en-GB" sz="2400" b="0" dirty="0">
                <a:solidFill>
                  <a:srgbClr val="0F5494"/>
                </a:solidFill>
                <a:latin typeface="Verdana" charset="0"/>
                <a:cs typeface="Verdana" charset="0"/>
              </a:rPr>
              <a:t>MTEF/multiannual programme budget duplication encountered in </a:t>
            </a:r>
            <a:r>
              <a:rPr lang="en-GB" sz="2400" b="0" dirty="0" smtClean="0">
                <a:latin typeface="Verdana" charset="0"/>
                <a:cs typeface="Verdana" charset="0"/>
              </a:rPr>
              <a:t>some </a:t>
            </a:r>
            <a:r>
              <a:rPr lang="en-GB" sz="2400" b="0" dirty="0" smtClean="0">
                <a:solidFill>
                  <a:srgbClr val="0F5494"/>
                </a:solidFill>
                <a:latin typeface="Verdana" charset="0"/>
                <a:cs typeface="Verdana" charset="0"/>
              </a:rPr>
              <a:t>Francophone countries</a:t>
            </a:r>
            <a:endParaRPr lang="en-GB" sz="2400" b="0" dirty="0">
              <a:solidFill>
                <a:srgbClr val="0F5494"/>
              </a:solidFill>
              <a:latin typeface="Verdana" charset="0"/>
              <a:cs typeface="Verdana" charset="0"/>
            </a:endParaRPr>
          </a:p>
          <a:p>
            <a:pPr marL="742950" lvl="2" indent="-342900">
              <a:buFont typeface="Courier New" charset="0"/>
              <a:buChar char="o"/>
            </a:pPr>
            <a:endParaRPr lang="en-GB" sz="1800" dirty="0">
              <a:latin typeface="Verdana" charset="0"/>
            </a:endParaRPr>
          </a:p>
        </p:txBody>
      </p:sp>
      <p:sp>
        <p:nvSpPr>
          <p:cNvPr id="4096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54868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D56C00E9-D1DD-0C49-B90D-DC425ED44BBA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17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2565400"/>
            <a:ext cx="8229600" cy="3887788"/>
          </a:xfrm>
        </p:spPr>
        <p:txBody>
          <a:bodyPr/>
          <a:lstStyle/>
          <a:p>
            <a:pPr marL="0" lvl="1" indent="0">
              <a:buClrTx/>
              <a:buNone/>
              <a:defRPr/>
            </a:pPr>
            <a:r>
              <a:rPr lang="en-GB" sz="2400" b="0" dirty="0" smtClean="0"/>
              <a:t>Risks in applying LOLF in African countries</a:t>
            </a:r>
          </a:p>
          <a:p>
            <a:pPr marL="342900" lvl="1" indent="-342900">
              <a:buClrTx/>
              <a:buFont typeface="Arial" charset="0"/>
              <a:buChar char="•"/>
              <a:defRPr/>
            </a:pPr>
            <a:r>
              <a:rPr lang="en-GB" sz="2400" b="0" dirty="0" smtClean="0"/>
              <a:t>Imposition of different systems emphasises bureaucratisation or/and generates conflicts</a:t>
            </a:r>
          </a:p>
          <a:p>
            <a:pPr marL="742950" lvl="2" indent="-342900">
              <a:buFont typeface="Arial" charset="0"/>
              <a:buChar char="•"/>
              <a:defRPr/>
            </a:pPr>
            <a:r>
              <a:rPr lang="en-GB" sz="2400" dirty="0" smtClean="0">
                <a:solidFill>
                  <a:srgbClr val="0F5494"/>
                </a:solidFill>
              </a:rPr>
              <a:t>Administrative hierarchy </a:t>
            </a:r>
            <a:r>
              <a:rPr lang="en-GB" sz="2400" dirty="0" err="1" smtClean="0">
                <a:solidFill>
                  <a:srgbClr val="0F5494"/>
                </a:solidFill>
              </a:rPr>
              <a:t>vs</a:t>
            </a:r>
            <a:r>
              <a:rPr lang="en-GB" sz="2400" dirty="0" smtClean="0">
                <a:solidFill>
                  <a:srgbClr val="0F5494"/>
                </a:solidFill>
              </a:rPr>
              <a:t> programme management</a:t>
            </a:r>
          </a:p>
          <a:p>
            <a:pPr marL="342900" lvl="1" indent="-342900">
              <a:buClrTx/>
              <a:buFont typeface="Arial" charset="0"/>
              <a:buChar char="•"/>
              <a:defRPr/>
            </a:pPr>
            <a:r>
              <a:rPr lang="en-GB" sz="2400" b="0" dirty="0" smtClean="0"/>
              <a:t>Much fruitless paperwork</a:t>
            </a:r>
          </a:p>
          <a:p>
            <a:pPr marL="342900" lvl="1" indent="-342900">
              <a:buClrTx/>
              <a:buFont typeface="Arial" charset="0"/>
              <a:buChar char="•"/>
              <a:defRPr/>
            </a:pPr>
            <a:r>
              <a:rPr lang="en-GB" sz="2400" b="0" dirty="0" smtClean="0"/>
              <a:t>Unmanageable theoretical construction</a:t>
            </a:r>
          </a:p>
          <a:p>
            <a:pPr marL="342900" lvl="1" indent="-342900">
              <a:buClrTx/>
              <a:buFont typeface="Arial" charset="0"/>
              <a:buChar char="•"/>
              <a:defRPr/>
            </a:pPr>
            <a:r>
              <a:rPr lang="en-GB" sz="2400" b="0" dirty="0" smtClean="0"/>
              <a:t>Capacity problem</a:t>
            </a:r>
          </a:p>
        </p:txBody>
      </p:sp>
      <p:sp>
        <p:nvSpPr>
          <p:cNvPr id="4198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665287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F2563D7-2432-C740-B9A5-664BEB5702C9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18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98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Can LOLF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be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copy/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pasted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from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a country to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another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?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re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8856984" cy="576065"/>
          </a:xfrm>
        </p:spPr>
        <p:txBody>
          <a:bodyPr/>
          <a:lstStyle/>
          <a:p>
            <a:pPr marL="0" algn="ctr"/>
            <a:r>
              <a:rPr lang="fr-FR" sz="2800" dirty="0"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O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ther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pitfalls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5785"/>
          </a:xfrm>
        </p:spPr>
        <p:txBody>
          <a:bodyPr/>
          <a:lstStyle/>
          <a:p>
            <a:pPr>
              <a:buClrTx/>
            </a:pPr>
            <a:r>
              <a:rPr lang="en-GB" i="0" dirty="0">
                <a:latin typeface="Verdana" charset="0"/>
              </a:rPr>
              <a:t>Promptness does not mean efficiency</a:t>
            </a:r>
          </a:p>
          <a:p>
            <a:pPr lvl="1">
              <a:buClrTx/>
            </a:pPr>
            <a:r>
              <a:rPr lang="en-GB" sz="2400" b="0" dirty="0">
                <a:latin typeface="Verdana" charset="0"/>
              </a:rPr>
              <a:t>Reform is a long-term, continuous process</a:t>
            </a:r>
          </a:p>
          <a:p>
            <a:pPr lvl="1">
              <a:buClrTx/>
            </a:pPr>
            <a:r>
              <a:rPr lang="en-GB" sz="2400" b="0" dirty="0">
                <a:latin typeface="Verdana" charset="0"/>
              </a:rPr>
              <a:t>Deadlines should not be too short </a:t>
            </a:r>
            <a:r>
              <a:rPr lang="en-GB" sz="2400" b="0" dirty="0" smtClean="0">
                <a:latin typeface="Verdana" charset="0"/>
              </a:rPr>
              <a:t>&amp; must take </a:t>
            </a:r>
            <a:r>
              <a:rPr lang="en-GB" sz="2400" b="0" dirty="0">
                <a:latin typeface="Verdana" charset="0"/>
              </a:rPr>
              <a:t>into account that </a:t>
            </a:r>
            <a:r>
              <a:rPr lang="en-GB" sz="2400" b="0" dirty="0" smtClean="0">
                <a:latin typeface="Verdana" charset="0"/>
              </a:rPr>
              <a:t>similar </a:t>
            </a:r>
            <a:r>
              <a:rPr lang="en-GB" sz="2400" b="0" dirty="0">
                <a:latin typeface="Verdana" charset="0"/>
              </a:rPr>
              <a:t>reforms took years </a:t>
            </a:r>
            <a:r>
              <a:rPr lang="en-GB" sz="2400" b="0" dirty="0" smtClean="0">
                <a:latin typeface="Verdana" charset="0"/>
              </a:rPr>
              <a:t>in more developed </a:t>
            </a:r>
            <a:r>
              <a:rPr lang="en-GB" sz="2400" b="0" dirty="0">
                <a:latin typeface="Verdana" charset="0"/>
              </a:rPr>
              <a:t>countries</a:t>
            </a: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Accumulation </a:t>
            </a:r>
            <a:r>
              <a:rPr lang="en-GB" i="0" dirty="0">
                <a:latin typeface="Verdana" charset="0"/>
              </a:rPr>
              <a:t>of micro-measures </a:t>
            </a:r>
            <a:r>
              <a:rPr lang="en-GB" i="0" dirty="0" smtClean="0">
                <a:latin typeface="Verdana" charset="0"/>
              </a:rPr>
              <a:t>not = </a:t>
            </a:r>
            <a:r>
              <a:rPr lang="en-GB" i="0" dirty="0">
                <a:latin typeface="Verdana" charset="0"/>
              </a:rPr>
              <a:t>reform</a:t>
            </a: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‘Reform fatigue’ may </a:t>
            </a:r>
            <a:r>
              <a:rPr lang="en-GB" i="0" dirty="0">
                <a:latin typeface="Verdana" charset="0"/>
              </a:rPr>
              <a:t>develop, </a:t>
            </a:r>
            <a:r>
              <a:rPr lang="en-GB" i="0" dirty="0" smtClean="0">
                <a:latin typeface="Verdana" charset="0"/>
              </a:rPr>
              <a:t>or scepticism </a:t>
            </a:r>
            <a:r>
              <a:rPr lang="en-GB" i="0" dirty="0">
                <a:latin typeface="Verdana" charset="0"/>
              </a:rPr>
              <a:t>due to changing recommendations</a:t>
            </a:r>
          </a:p>
        </p:txBody>
      </p:sp>
      <p:sp>
        <p:nvSpPr>
          <p:cNvPr id="430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476672" y="6367349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B0D619B-F466-F045-B231-BDC7CF041802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19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contenu 1"/>
          <p:cNvSpPr>
            <a:spLocks noGrp="1"/>
          </p:cNvSpPr>
          <p:nvPr>
            <p:ph idx="1"/>
          </p:nvPr>
        </p:nvSpPr>
        <p:spPr>
          <a:xfrm>
            <a:off x="500063" y="2357438"/>
            <a:ext cx="8229600" cy="3705225"/>
          </a:xfrm>
        </p:spPr>
        <p:txBody>
          <a:bodyPr/>
          <a:lstStyle/>
          <a:p>
            <a:pPr marL="457200" lvl="1" indent="0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latin typeface="Verdana" charset="0"/>
              </a:rPr>
              <a:t>Module 1.1. PFM objectives and budgetary approaches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latin typeface="Verdana" charset="0"/>
              </a:rPr>
              <a:t>Module 1.2. Why reform PFM systems? Why establish a sequence?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latin typeface="Verdana" charset="0"/>
              </a:rPr>
              <a:t>Module 1.3. The starting point: assessing PFM systems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solidFill>
                  <a:srgbClr val="FF0000"/>
                </a:solidFill>
                <a:latin typeface="Verdana" charset="0"/>
              </a:rPr>
              <a:t>Module 1.4. Conditions for successful reform</a:t>
            </a:r>
            <a:endParaRPr lang="en-GB" dirty="0">
              <a:solidFill>
                <a:srgbClr val="FF0000"/>
              </a:solidFill>
              <a:latin typeface="Verdana" charset="0"/>
            </a:endParaRPr>
          </a:p>
        </p:txBody>
      </p:sp>
      <p:sp>
        <p:nvSpPr>
          <p:cNvPr id="15362" name="Titre 2"/>
          <p:cNvSpPr>
            <a:spLocks noGrp="1"/>
          </p:cNvSpPr>
          <p:nvPr>
            <p:ph type="title"/>
          </p:nvPr>
        </p:nvSpPr>
        <p:spPr>
          <a:xfrm>
            <a:off x="611188" y="1143000"/>
            <a:ext cx="7993062" cy="1143000"/>
          </a:xfrm>
        </p:spPr>
        <p:txBody>
          <a:bodyPr/>
          <a:lstStyle/>
          <a:p>
            <a:pPr marL="342900" indent="-342900" eaLnBrk="1" hangingPunct="1"/>
            <a:r>
              <a:rPr lang="fr-FR" sz="2800">
                <a:latin typeface="Verdana" charset="0"/>
              </a:rPr>
              <a:t>Day 1: Approaches to PFM reform</a:t>
            </a:r>
            <a:endParaRPr lang="fr-BE" sz="2800">
              <a:latin typeface="Verdana" charset="0"/>
            </a:endParaRPr>
          </a:p>
        </p:txBody>
      </p:sp>
      <p:sp>
        <p:nvSpPr>
          <p:cNvPr id="1536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/>
            <a:fld id="{9E80EA78-4C92-D84A-83A3-6926DC46EC7D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/>
              <a:t>2</a:t>
            </a:fld>
            <a:endParaRPr lang="en-GB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4427984" y="1407478"/>
            <a:ext cx="4786312" cy="795337"/>
          </a:xfrm>
        </p:spPr>
        <p:txBody>
          <a:bodyPr/>
          <a:lstStyle/>
          <a:p>
            <a:pPr indent="0" algn="ctr" eaLnBrk="1" hangingPunct="1"/>
            <a:r>
              <a:rPr lang="fr-FR" sz="2200" dirty="0">
                <a:latin typeface="Verdana" charset="0"/>
              </a:rPr>
              <a:t>An accumulation of techniques </a:t>
            </a:r>
            <a:r>
              <a:rPr lang="fr-FR" sz="2200" dirty="0" err="1">
                <a:latin typeface="Verdana" charset="0"/>
              </a:rPr>
              <a:t>may</a:t>
            </a:r>
            <a:r>
              <a:rPr lang="fr-FR" sz="2200" dirty="0">
                <a:latin typeface="Verdana" charset="0"/>
              </a:rPr>
              <a:t> </a:t>
            </a:r>
            <a:r>
              <a:rPr lang="fr-FR" sz="2200" dirty="0" err="1">
                <a:latin typeface="Verdana" charset="0"/>
              </a:rPr>
              <a:t>create</a:t>
            </a:r>
            <a:r>
              <a:rPr lang="fr-FR" sz="2200" dirty="0">
                <a:latin typeface="Verdana" charset="0"/>
              </a:rPr>
              <a:t> the illusion of </a:t>
            </a:r>
            <a:r>
              <a:rPr lang="fr-FR" sz="2200" dirty="0" err="1">
                <a:latin typeface="Verdana" charset="0"/>
              </a:rPr>
              <a:t>reform</a:t>
            </a:r>
            <a:r>
              <a:rPr lang="fr-FR" sz="2200" dirty="0">
                <a:latin typeface="Verdana" charset="0"/>
              </a:rPr>
              <a:t>, but </a:t>
            </a:r>
            <a:r>
              <a:rPr lang="fr-FR" sz="2200" dirty="0" err="1">
                <a:latin typeface="Verdana" charset="0"/>
              </a:rPr>
              <a:t>does</a:t>
            </a:r>
            <a:r>
              <a:rPr lang="fr-FR" sz="2200" dirty="0">
                <a:latin typeface="Verdana" charset="0"/>
              </a:rPr>
              <a:t> not </a:t>
            </a:r>
            <a:r>
              <a:rPr lang="fr-FR" sz="2200" dirty="0" err="1">
                <a:latin typeface="Verdana" charset="0"/>
              </a:rPr>
              <a:t>constitute</a:t>
            </a:r>
            <a:r>
              <a:rPr lang="fr-FR" sz="2200" dirty="0">
                <a:latin typeface="Verdana" charset="0"/>
              </a:rPr>
              <a:t> a real </a:t>
            </a:r>
            <a:r>
              <a:rPr lang="fr-FR" sz="2200" dirty="0" err="1">
                <a:latin typeface="Verdana" charset="0"/>
              </a:rPr>
              <a:t>reform</a:t>
            </a:r>
            <a:endParaRPr lang="fr-FR" sz="2200" dirty="0">
              <a:latin typeface="Verdana" charset="0"/>
            </a:endParaRPr>
          </a:p>
        </p:txBody>
      </p:sp>
      <p:pic>
        <p:nvPicPr>
          <p:cNvPr id="35842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875" y="1819275"/>
            <a:ext cx="3000375" cy="3416300"/>
          </a:xfrm>
        </p:spPr>
      </p:pic>
      <p:sp>
        <p:nvSpPr>
          <p:cNvPr id="3584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9900" y="6280150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67347203-FF08-E04B-ABA0-3434CC3AF3F2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20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1879600" y="1149350"/>
            <a:ext cx="1814513" cy="671513"/>
          </a:xfrm>
          <a:prstGeom prst="wedgeRectCallout">
            <a:avLst>
              <a:gd name="adj1" fmla="val -137593"/>
              <a:gd name="adj2" fmla="val 2970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 i="1"/>
              <a:t>. A CO! </a:t>
            </a:r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3357563" y="1820863"/>
            <a:ext cx="1550988" cy="1006475"/>
          </a:xfrm>
          <a:prstGeom prst="wedgeRectCallout">
            <a:avLst>
              <a:gd name="adj1" fmla="val -186356"/>
              <a:gd name="adj2" fmla="val 1164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/>
              <a:t> programme budget !</a:t>
            </a:r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3643313" y="2827338"/>
            <a:ext cx="2389187" cy="865187"/>
          </a:xfrm>
          <a:prstGeom prst="wedgeRectCallout">
            <a:avLst>
              <a:gd name="adj1" fmla="val -183903"/>
              <a:gd name="adj2" fmla="val 279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/>
              <a:t>Two performance contracts !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346075" y="5494338"/>
            <a:ext cx="8797925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800" i="1">
                <a:latin typeface="Lydian" charset="0"/>
              </a:rPr>
              <a:t>"</a:t>
            </a:r>
          </a:p>
        </p:txBody>
      </p:sp>
      <p:sp>
        <p:nvSpPr>
          <p:cNvPr id="35848" name="AutoShape 8"/>
          <p:cNvSpPr>
            <a:spLocks noChangeArrowheads="1"/>
          </p:cNvSpPr>
          <p:nvPr/>
        </p:nvSpPr>
        <p:spPr bwMode="auto">
          <a:xfrm>
            <a:off x="3643313" y="3692525"/>
            <a:ext cx="2282825" cy="792163"/>
          </a:xfrm>
          <a:prstGeom prst="wedgeRectCallout">
            <a:avLst>
              <a:gd name="adj1" fmla="val -187773"/>
              <a:gd name="adj2" fmla="val -782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 dirty="0" smtClean="0"/>
              <a:t>One </a:t>
            </a:r>
            <a:r>
              <a:rPr lang="fr-FR" sz="1600" dirty="0" err="1" smtClean="0"/>
              <a:t>regulatory</a:t>
            </a:r>
            <a:r>
              <a:rPr lang="fr-FR" sz="1600" dirty="0" smtClean="0"/>
              <a:t> </a:t>
            </a:r>
            <a:r>
              <a:rPr lang="fr-FR" sz="1600" dirty="0" err="1" smtClean="0"/>
              <a:t>law</a:t>
            </a:r>
            <a:r>
              <a:rPr lang="fr-FR" sz="1600" dirty="0" smtClean="0"/>
              <a:t>!</a:t>
            </a:r>
            <a:endParaRPr lang="fr-FR" sz="1600" dirty="0"/>
          </a:p>
        </p:txBody>
      </p:sp>
      <p:sp>
        <p:nvSpPr>
          <p:cNvPr id="35849" name="AutoShape 9"/>
          <p:cNvSpPr>
            <a:spLocks noChangeArrowheads="1"/>
          </p:cNvSpPr>
          <p:nvPr/>
        </p:nvSpPr>
        <p:spPr bwMode="auto">
          <a:xfrm>
            <a:off x="4194175" y="4672013"/>
            <a:ext cx="1682750" cy="558800"/>
          </a:xfrm>
          <a:prstGeom prst="wedgeRectCallout">
            <a:avLst>
              <a:gd name="adj1" fmla="val -271199"/>
              <a:gd name="adj2" fmla="val -262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/>
              <a:t>La COFOG!</a:t>
            </a:r>
          </a:p>
        </p:txBody>
      </p:sp>
      <p:pic>
        <p:nvPicPr>
          <p:cNvPr id="35850" name="Picture 1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88" y="5459413"/>
            <a:ext cx="1039812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1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175" y="4913313"/>
            <a:ext cx="2179638" cy="190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2" name="AutoShape 12"/>
          <p:cNvSpPr>
            <a:spLocks noChangeArrowheads="1"/>
          </p:cNvSpPr>
          <p:nvPr/>
        </p:nvSpPr>
        <p:spPr bwMode="auto">
          <a:xfrm>
            <a:off x="6659563" y="2924175"/>
            <a:ext cx="2363787" cy="1516063"/>
          </a:xfrm>
          <a:prstGeom prst="cloudCallout">
            <a:avLst>
              <a:gd name="adj1" fmla="val -33245"/>
              <a:gd name="adj2" fmla="val 8480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 sz="1800" i="1" dirty="0"/>
              <a:t>… I </a:t>
            </a:r>
            <a:r>
              <a:rPr lang="fr-FR" sz="1800" i="1" dirty="0" err="1"/>
              <a:t>carried</a:t>
            </a:r>
            <a:r>
              <a:rPr lang="fr-FR" sz="1800" i="1" dirty="0"/>
              <a:t> out a lot of </a:t>
            </a:r>
            <a:r>
              <a:rPr lang="fr-FR" sz="1800" i="1" dirty="0" err="1"/>
              <a:t>reforms</a:t>
            </a:r>
            <a:r>
              <a:rPr lang="fr-FR" sz="1800" i="1" dirty="0"/>
              <a:t> </a:t>
            </a:r>
            <a:r>
              <a:rPr lang="fr-FR" sz="1800" i="1" dirty="0" err="1"/>
              <a:t>today</a:t>
            </a:r>
            <a:r>
              <a:rPr lang="fr-FR" sz="1800" i="1" dirty="0"/>
              <a:t> !</a:t>
            </a:r>
          </a:p>
        </p:txBody>
      </p:sp>
      <p:pic>
        <p:nvPicPr>
          <p:cNvPr id="35853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75" y="5065713"/>
            <a:ext cx="2179638" cy="190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4" name="Espace réservé du numéro de diapositive 1"/>
          <p:cNvSpPr txBox="1">
            <a:spLocks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Espace réservé du contenu 10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168650"/>
          </a:xfrm>
        </p:spPr>
        <p:txBody>
          <a:bodyPr/>
          <a:lstStyle/>
          <a:p>
            <a:pPr eaLnBrk="1" hangingPunct="1"/>
            <a:r>
              <a:rPr lang="fr-BE">
                <a:latin typeface="Verdana" charset="0"/>
              </a:rPr>
              <a:t> </a:t>
            </a:r>
          </a:p>
        </p:txBody>
      </p:sp>
      <p:sp>
        <p:nvSpPr>
          <p:cNvPr id="3686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5400" y="6024563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4AF83C6C-A307-D247-9D7C-CC3587F42DFD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21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3686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708275"/>
            <a:ext cx="2808288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AutoShape 5"/>
          <p:cNvSpPr>
            <a:spLocks noChangeArrowheads="1"/>
          </p:cNvSpPr>
          <p:nvPr/>
        </p:nvSpPr>
        <p:spPr bwMode="auto">
          <a:xfrm>
            <a:off x="611188" y="3213100"/>
            <a:ext cx="3024187" cy="1957388"/>
          </a:xfrm>
          <a:prstGeom prst="wedgeRectCallout">
            <a:avLst>
              <a:gd name="adj1" fmla="val 139500"/>
              <a:gd name="adj2" fmla="val -30000"/>
            </a:avLst>
          </a:prstGeom>
          <a:solidFill>
            <a:srgbClr val="FFFF00">
              <a:alpha val="7607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2400" i="1" dirty="0" smtClean="0"/>
              <a:t>The plumber who doesn’t know how to do the job. Everything has to be made over!</a:t>
            </a:r>
            <a:endParaRPr lang="en-GB" sz="2400" i="1" dirty="0"/>
          </a:p>
        </p:txBody>
      </p:sp>
      <p:pic>
        <p:nvPicPr>
          <p:cNvPr id="36869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89588"/>
            <a:ext cx="1450975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Rectangle à coins arrondis 2"/>
          <p:cNvSpPr>
            <a:spLocks noChangeArrowheads="1"/>
          </p:cNvSpPr>
          <p:nvPr/>
        </p:nvSpPr>
        <p:spPr bwMode="auto">
          <a:xfrm>
            <a:off x="2122488" y="5534025"/>
            <a:ext cx="2736850" cy="919163"/>
          </a:xfrm>
          <a:prstGeom prst="wedgeRoundRectCallout">
            <a:avLst>
              <a:gd name="adj1" fmla="val -94509"/>
              <a:gd name="adj2" fmla="val -3269"/>
              <a:gd name="adj3" fmla="val 16667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/>
            <a:r>
              <a:rPr lang="fr-FR" sz="2400" dirty="0"/>
              <a:t>Can </a:t>
            </a:r>
            <a:r>
              <a:rPr lang="en-GB" sz="2400" dirty="0" smtClean="0"/>
              <a:t>plumbers be trusted?</a:t>
            </a:r>
            <a:endParaRPr lang="en-GB" sz="2400" dirty="0"/>
          </a:p>
        </p:txBody>
      </p:sp>
      <p:sp>
        <p:nvSpPr>
          <p:cNvPr id="368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21880"/>
            <a:ext cx="9144000" cy="1451517"/>
          </a:xfrm>
        </p:spPr>
        <p:txBody>
          <a:bodyPr/>
          <a:lstStyle/>
          <a:p>
            <a:pPr indent="0" eaLnBrk="1" hangingPunct="1"/>
            <a:r>
              <a:rPr lang="en-GB" sz="2800" b="0" dirty="0" smtClean="0">
                <a:latin typeface="Verdana" charset="0"/>
              </a:rPr>
              <a:t>PIP no longer trendy, hail the MTEF!</a:t>
            </a:r>
            <a:br>
              <a:rPr lang="en-GB" sz="2800" b="0" dirty="0" smtClean="0">
                <a:latin typeface="Verdana" charset="0"/>
              </a:rPr>
            </a:br>
            <a:r>
              <a:rPr lang="en-GB" sz="2800" b="0" dirty="0" smtClean="0">
                <a:latin typeface="Verdana" charset="0"/>
              </a:rPr>
              <a:t>Cash-based accounts no longer trendy, hail accrual-based accounting! Etc.</a:t>
            </a:r>
            <a:endParaRPr lang="en-GB" sz="2800" b="0" dirty="0">
              <a:latin typeface="Verdana" charset="0"/>
            </a:endParaRPr>
          </a:p>
        </p:txBody>
      </p:sp>
      <p:sp>
        <p:nvSpPr>
          <p:cNvPr id="36872" name="Espace réservé du numéro de diapositive 1"/>
          <p:cNvSpPr txBox="1">
            <a:spLocks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1328" y="1098660"/>
            <a:ext cx="8783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00000"/>
                </a:solidFill>
              </a:rPr>
              <a:t>A </a:t>
            </a:r>
            <a:r>
              <a:rPr lang="en-GB" sz="2800" b="1" dirty="0" smtClean="0">
                <a:solidFill>
                  <a:srgbClr val="C00000"/>
                </a:solidFill>
              </a:rPr>
              <a:t>changing demand</a:t>
            </a:r>
            <a:endParaRPr lang="en-GB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re 1"/>
          <p:cNvSpPr>
            <a:spLocks noGrp="1"/>
          </p:cNvSpPr>
          <p:nvPr>
            <p:ph type="title"/>
          </p:nvPr>
        </p:nvSpPr>
        <p:spPr>
          <a:xfrm>
            <a:off x="0" y="1339851"/>
            <a:ext cx="9036496" cy="712788"/>
          </a:xfrm>
        </p:spPr>
        <p:txBody>
          <a:bodyPr/>
          <a:lstStyle/>
          <a:p>
            <a:pPr marL="0" algn="ctr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Key messages</a:t>
            </a:r>
          </a:p>
        </p:txBody>
      </p:sp>
      <p:sp>
        <p:nvSpPr>
          <p:cNvPr id="44034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744913"/>
          </a:xfrm>
        </p:spPr>
        <p:txBody>
          <a:bodyPr/>
          <a:lstStyle/>
          <a:p>
            <a:pPr>
              <a:buClrTx/>
            </a:pPr>
            <a:r>
              <a:rPr lang="en-GB" sz="2800" i="0" dirty="0" smtClean="0">
                <a:latin typeface="Verdana" charset="0"/>
              </a:rPr>
              <a:t>Success of a reform relies on </a:t>
            </a:r>
            <a:r>
              <a:rPr lang="en-GB" sz="2800" i="0" dirty="0">
                <a:latin typeface="Verdana" charset="0"/>
              </a:rPr>
              <a:t>strong national commitment </a:t>
            </a:r>
            <a:r>
              <a:rPr lang="en-GB" sz="2800" i="0" dirty="0" smtClean="0">
                <a:latin typeface="Verdana" charset="0"/>
              </a:rPr>
              <a:t>&amp; country’s </a:t>
            </a:r>
            <a:r>
              <a:rPr lang="en-GB" sz="2800" i="0" dirty="0">
                <a:latin typeface="Verdana" charset="0"/>
              </a:rPr>
              <a:t>capacity to respond to </a:t>
            </a:r>
            <a:r>
              <a:rPr lang="en-GB" sz="2800" i="0" dirty="0" smtClean="0">
                <a:latin typeface="Verdana" charset="0"/>
              </a:rPr>
              <a:t>dissatisfaction with public </a:t>
            </a:r>
            <a:r>
              <a:rPr lang="en-GB" sz="2800" i="0" dirty="0">
                <a:latin typeface="Verdana" charset="0"/>
              </a:rPr>
              <a:t>finance management</a:t>
            </a:r>
          </a:p>
          <a:p>
            <a:pPr>
              <a:buClrTx/>
            </a:pPr>
            <a:r>
              <a:rPr lang="en-GB" sz="2800" i="0" dirty="0">
                <a:latin typeface="Verdana" charset="0"/>
              </a:rPr>
              <a:t>Reforms must be adapted to </a:t>
            </a:r>
            <a:r>
              <a:rPr lang="en-GB" sz="2800" i="0" dirty="0" smtClean="0">
                <a:latin typeface="Verdana" charset="0"/>
              </a:rPr>
              <a:t>country context: unlikely to be successful if mechanical </a:t>
            </a:r>
            <a:r>
              <a:rPr lang="en-GB" sz="2800" i="0" dirty="0">
                <a:latin typeface="Verdana" charset="0"/>
              </a:rPr>
              <a:t>copies of “best practices”</a:t>
            </a:r>
            <a:endParaRPr lang="en-GB" sz="2800" dirty="0">
              <a:latin typeface="Verdana" charset="0"/>
            </a:endParaRPr>
          </a:p>
        </p:txBody>
      </p:sp>
      <p:sp>
        <p:nvSpPr>
          <p:cNvPr id="4403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548680" y="6367349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249D683-DCAD-9E4C-B943-1C9154D33F3E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22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3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497887" cy="936625"/>
          </a:xfrm>
        </p:spPr>
        <p:txBody>
          <a:bodyPr/>
          <a:lstStyle/>
          <a:p>
            <a:pPr marL="342900" indent="-342900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Module 1.4. </a:t>
            </a:r>
            <a:r>
              <a:rPr lang="fr-BE" sz="2800" dirty="0" smtClean="0">
                <a:solidFill>
                  <a:srgbClr val="C00000"/>
                </a:solidFill>
                <a:latin typeface="Verdana" charset="0"/>
              </a:rPr>
              <a:t>Objectives </a:t>
            </a:r>
            <a:r>
              <a:rPr lang="fr-BE" sz="2800" dirty="0">
                <a:solidFill>
                  <a:srgbClr val="C00000"/>
                </a:solidFill>
                <a:latin typeface="Verdana" charset="0"/>
              </a:rPr>
              <a:t>of the module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17410" name="Espace réservé du contenu 4"/>
          <p:cNvSpPr>
            <a:spLocks noGrp="1"/>
          </p:cNvSpPr>
          <p:nvPr>
            <p:ph idx="1"/>
          </p:nvPr>
        </p:nvSpPr>
        <p:spPr>
          <a:xfrm>
            <a:off x="179512" y="2492375"/>
            <a:ext cx="8507288" cy="3529013"/>
          </a:xfrm>
        </p:spPr>
        <p:txBody>
          <a:bodyPr/>
          <a:lstStyle/>
          <a:p>
            <a:endParaRPr lang="fr-FR" dirty="0">
              <a:latin typeface="Verdana" charset="0"/>
            </a:endParaRPr>
          </a:p>
          <a:p>
            <a:pPr>
              <a:buClrTx/>
            </a:pPr>
            <a:r>
              <a:rPr lang="en-GB" sz="2800" i="0" dirty="0">
                <a:latin typeface="Verdana" charset="0"/>
              </a:rPr>
              <a:t>Many reform programmes do not </a:t>
            </a:r>
            <a:r>
              <a:rPr lang="en-GB" sz="2800" i="0" dirty="0" smtClean="0">
                <a:latin typeface="Verdana" charset="0"/>
              </a:rPr>
              <a:t>achieve </a:t>
            </a:r>
            <a:r>
              <a:rPr lang="en-GB" sz="2800" i="0" dirty="0">
                <a:latin typeface="Verdana" charset="0"/>
              </a:rPr>
              <a:t>expected results</a:t>
            </a:r>
          </a:p>
          <a:p>
            <a:pPr>
              <a:buClrTx/>
            </a:pPr>
            <a:endParaRPr lang="en-GB" sz="2800" i="0" dirty="0">
              <a:latin typeface="Verdana" charset="0"/>
            </a:endParaRPr>
          </a:p>
          <a:p>
            <a:pPr>
              <a:buClrTx/>
            </a:pPr>
            <a:r>
              <a:rPr lang="en-GB" sz="2800" i="0" dirty="0">
                <a:latin typeface="Verdana" charset="0"/>
              </a:rPr>
              <a:t>This module identifies some of the causes for failure or </a:t>
            </a:r>
            <a:r>
              <a:rPr lang="en-GB" sz="2800" i="0" dirty="0" smtClean="0">
                <a:latin typeface="Verdana" charset="0"/>
              </a:rPr>
              <a:t>difficulties, </a:t>
            </a:r>
            <a:r>
              <a:rPr lang="en-GB" sz="2800" i="0" dirty="0">
                <a:latin typeface="Verdana" charset="0"/>
              </a:rPr>
              <a:t>as well as the conditions for success</a:t>
            </a:r>
          </a:p>
          <a:p>
            <a:endParaRPr lang="en-GB" dirty="0">
              <a:latin typeface="Verdana" charset="0"/>
            </a:endParaRPr>
          </a:p>
        </p:txBody>
      </p:sp>
      <p:sp>
        <p:nvSpPr>
          <p:cNvPr id="17411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-10668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D07A3E9-7FB1-2149-9D6C-AB5028A8A687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3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Verdana" charset="0"/>
              </a:rPr>
              <a:t>Module 1.4. Outline</a:t>
            </a:r>
          </a:p>
        </p:txBody>
      </p:sp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2736850"/>
          </a:xfrm>
        </p:spPr>
        <p:txBody>
          <a:bodyPr/>
          <a:lstStyle/>
          <a:p>
            <a:pPr>
              <a:buClrTx/>
            </a:pPr>
            <a:r>
              <a:rPr lang="en-GB" i="0">
                <a:latin typeface="Verdana" charset="0"/>
              </a:rPr>
              <a:t>Possible causes for failure or difficulties</a:t>
            </a:r>
          </a:p>
          <a:p>
            <a:pPr>
              <a:buClrTx/>
            </a:pPr>
            <a:endParaRPr lang="en-GB" i="0">
              <a:latin typeface="Verdana" charset="0"/>
            </a:endParaRPr>
          </a:p>
          <a:p>
            <a:pPr>
              <a:buClrTx/>
            </a:pPr>
            <a:r>
              <a:rPr lang="en-GB" i="0">
                <a:latin typeface="Verdana" charset="0"/>
              </a:rPr>
              <a:t>The conditions for a successful reform</a:t>
            </a:r>
          </a:p>
          <a:p>
            <a:pPr>
              <a:buClrTx/>
            </a:pPr>
            <a:endParaRPr lang="en-GB" i="0">
              <a:latin typeface="Verdana" charset="0"/>
            </a:endParaRPr>
          </a:p>
          <a:p>
            <a:pPr>
              <a:buClrTx/>
            </a:pPr>
            <a:r>
              <a:rPr lang="en-GB" i="0">
                <a:latin typeface="Verdana" charset="0"/>
              </a:rPr>
              <a:t>Beware of pitfalls</a:t>
            </a:r>
          </a:p>
          <a:p>
            <a:endParaRPr lang="en-GB">
              <a:latin typeface="Verdana" charset="0"/>
            </a:endParaRPr>
          </a:p>
        </p:txBody>
      </p:sp>
      <p:sp>
        <p:nvSpPr>
          <p:cNvPr id="18435" name="AutoShape 6"/>
          <p:cNvSpPr>
            <a:spLocks noChangeArrowheads="1"/>
          </p:cNvSpPr>
          <p:nvPr/>
        </p:nvSpPr>
        <p:spPr bwMode="auto">
          <a:xfrm>
            <a:off x="242888" y="2349500"/>
            <a:ext cx="8569325" cy="1008063"/>
          </a:xfrm>
          <a:prstGeom prst="rightArrow">
            <a:avLst>
              <a:gd name="adj1" fmla="val 50000"/>
              <a:gd name="adj2" fmla="val 26053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18436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476672" y="635741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8C254840-C400-AF42-B422-8E02D74EBAA0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4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re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229600" cy="590550"/>
          </a:xfrm>
        </p:spPr>
        <p:txBody>
          <a:bodyPr/>
          <a:lstStyle/>
          <a:p>
            <a:pPr marL="0" algn="ctr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Possible causes for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failure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643063"/>
            <a:ext cx="9144000" cy="5300662"/>
          </a:xfrm>
        </p:spPr>
        <p:txBody>
          <a:bodyPr/>
          <a:lstStyle/>
          <a:p>
            <a:pPr marL="0" indent="0">
              <a:buClrTx/>
              <a:buFontTx/>
              <a:buNone/>
              <a:defRPr/>
            </a:pPr>
            <a:r>
              <a:rPr lang="en-GB" sz="2250" b="1" i="0" dirty="0" smtClean="0"/>
              <a:t>The causes for the failure of a reform are various &amp; numerous, but often contain the following:</a:t>
            </a:r>
          </a:p>
          <a:p>
            <a:pPr marL="0" indent="0">
              <a:buClrTx/>
              <a:buNone/>
              <a:defRPr/>
            </a:pPr>
            <a:r>
              <a:rPr lang="en-GB" sz="2250" i="0" dirty="0" smtClean="0"/>
              <a:t>Reforms carried out without a strong internal demand (e.g. Reforms pushed by an external party)</a:t>
            </a:r>
          </a:p>
          <a:p>
            <a:pPr lvl="1">
              <a:buClrTx/>
              <a:defRPr/>
            </a:pPr>
            <a:r>
              <a:rPr lang="en-GB" sz="2250" b="0" dirty="0" smtClean="0"/>
              <a:t>Little political support</a:t>
            </a:r>
          </a:p>
          <a:p>
            <a:pPr lvl="1">
              <a:buClrTx/>
              <a:defRPr/>
            </a:pPr>
            <a:r>
              <a:rPr lang="en-GB" sz="2250" b="0" dirty="0" smtClean="0"/>
              <a:t>External parties </a:t>
            </a:r>
            <a:r>
              <a:rPr lang="en-GB" sz="2250" b="0" dirty="0"/>
              <a:t>&amp;</a:t>
            </a:r>
            <a:r>
              <a:rPr lang="en-GB" sz="2250" b="0" dirty="0" smtClean="0"/>
              <a:t>/or political push for reforms, but </a:t>
            </a:r>
            <a:r>
              <a:rPr lang="en-GB" sz="2250" b="0" dirty="0"/>
              <a:t>resistance </a:t>
            </a:r>
            <a:r>
              <a:rPr lang="en-GB" sz="2250" b="0" dirty="0" smtClean="0"/>
              <a:t>form administration </a:t>
            </a:r>
          </a:p>
          <a:p>
            <a:pPr marL="0" indent="0">
              <a:buClrTx/>
              <a:buNone/>
              <a:defRPr/>
            </a:pPr>
            <a:r>
              <a:rPr lang="en-GB" sz="2250" i="0" dirty="0" smtClean="0"/>
              <a:t>Reform measures are technically questionable</a:t>
            </a:r>
          </a:p>
          <a:p>
            <a:pPr lvl="1">
              <a:buClrTx/>
              <a:defRPr/>
            </a:pPr>
            <a:r>
              <a:rPr lang="en-GB" sz="2250" b="0" dirty="0" smtClean="0"/>
              <a:t>Copying a more advanced &amp; complex reform from another country </a:t>
            </a:r>
            <a:r>
              <a:rPr lang="en-GB" sz="2250" b="0" i="1" dirty="0" smtClean="0"/>
              <a:t>(‘best practice’)</a:t>
            </a:r>
            <a:r>
              <a:rPr lang="en-GB" sz="2250" b="0" dirty="0" smtClean="0"/>
              <a:t> </a:t>
            </a:r>
            <a:r>
              <a:rPr lang="en-GB" sz="2250" b="0" dirty="0"/>
              <a:t>-</a:t>
            </a:r>
            <a:r>
              <a:rPr lang="en-GB" sz="2250" b="0" dirty="0" smtClean="0"/>
              <a:t> not viable in country context</a:t>
            </a:r>
          </a:p>
          <a:p>
            <a:pPr lvl="1">
              <a:buClrTx/>
              <a:defRPr/>
            </a:pPr>
            <a:r>
              <a:rPr lang="en-GB" sz="2250" b="0" dirty="0" smtClean="0"/>
              <a:t>Technically questionable measures (</a:t>
            </a:r>
            <a:r>
              <a:rPr lang="en-GB" sz="2250" b="0" dirty="0" err="1" smtClean="0"/>
              <a:t>eg</a:t>
            </a:r>
            <a:r>
              <a:rPr lang="en-GB" sz="2250" b="0" dirty="0" smtClean="0"/>
              <a:t>. Sectorial MTEFs not compliant to financial constraints)</a:t>
            </a:r>
          </a:p>
          <a:p>
            <a:pPr>
              <a:buClrTx/>
              <a:defRPr/>
            </a:pPr>
            <a:endParaRPr lang="en-GB" sz="2600" i="0" dirty="0" smtClean="0"/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680499" y="6472952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11D4453-3211-FE45-9251-AAC23995818C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ce réservé du contenu 2"/>
          <p:cNvSpPr>
            <a:spLocks noGrp="1"/>
          </p:cNvSpPr>
          <p:nvPr>
            <p:ph idx="1"/>
          </p:nvPr>
        </p:nvSpPr>
        <p:spPr>
          <a:xfrm>
            <a:off x="250825" y="1643063"/>
            <a:ext cx="8893175" cy="4378325"/>
          </a:xfrm>
        </p:spPr>
        <p:txBody>
          <a:bodyPr/>
          <a:lstStyle/>
          <a:p>
            <a:pPr>
              <a:buClrTx/>
            </a:pPr>
            <a:endParaRPr lang="en-GB" sz="2200" i="0" dirty="0">
              <a:latin typeface="Verdana" charset="0"/>
            </a:endParaRPr>
          </a:p>
          <a:p>
            <a:pPr>
              <a:buClrTx/>
            </a:pPr>
            <a:r>
              <a:rPr lang="en-GB" i="0" dirty="0">
                <a:latin typeface="Verdana" charset="0"/>
              </a:rPr>
              <a:t>Insufficient capacity</a:t>
            </a:r>
          </a:p>
          <a:p>
            <a:pPr lvl="1">
              <a:buClrTx/>
              <a:buFont typeface="Courier New" charset="0"/>
              <a:buChar char="o"/>
            </a:pPr>
            <a:r>
              <a:rPr lang="en-GB" sz="2200" b="0" dirty="0">
                <a:latin typeface="Verdana" charset="0"/>
              </a:rPr>
              <a:t>Institutional capacities: </a:t>
            </a:r>
            <a:r>
              <a:rPr lang="en-GB" sz="2200" b="0" dirty="0" smtClean="0">
                <a:latin typeface="Verdana" charset="0"/>
              </a:rPr>
              <a:t>separation of Plan and Finances</a:t>
            </a:r>
            <a:r>
              <a:rPr lang="en-GB" sz="2200" b="0" dirty="0">
                <a:latin typeface="Verdana" charset="0"/>
              </a:rPr>
              <a:t>, difficult Finance-sectors relations, etc.</a:t>
            </a:r>
          </a:p>
          <a:p>
            <a:pPr lvl="1">
              <a:buClrTx/>
              <a:buFont typeface="Courier New" charset="0"/>
              <a:buChar char="o"/>
            </a:pPr>
            <a:r>
              <a:rPr lang="en-GB" sz="2200" b="0" dirty="0">
                <a:latin typeface="Verdana" charset="0"/>
              </a:rPr>
              <a:t>Human Resources</a:t>
            </a:r>
          </a:p>
          <a:p>
            <a:pPr>
              <a:buClrTx/>
              <a:buSzPct val="100000"/>
            </a:pPr>
            <a:r>
              <a:rPr lang="en-GB" i="0" dirty="0">
                <a:latin typeface="Verdana" charset="0"/>
              </a:rPr>
              <a:t>Insufficient reform steering mechanisms</a:t>
            </a:r>
          </a:p>
          <a:p>
            <a:pPr lvl="1">
              <a:buClrTx/>
              <a:buFont typeface="Courier New" charset="0"/>
              <a:buChar char="o"/>
            </a:pPr>
            <a:r>
              <a:rPr lang="en-GB" sz="2200" b="0" dirty="0">
                <a:latin typeface="Verdana" charset="0"/>
              </a:rPr>
              <a:t>Fragmentation of the steering force</a:t>
            </a:r>
          </a:p>
          <a:p>
            <a:pPr lvl="2">
              <a:buFontTx/>
              <a:buChar char="•"/>
            </a:pPr>
            <a:r>
              <a:rPr lang="en-GB" sz="2200" dirty="0">
                <a:latin typeface="Verdana" charset="0"/>
              </a:rPr>
              <a:t>According to lender projects, themes, etc.</a:t>
            </a:r>
          </a:p>
          <a:p>
            <a:pPr lvl="1">
              <a:buFont typeface="Courier New" charset="0"/>
              <a:buChar char="o"/>
            </a:pPr>
            <a:r>
              <a:rPr lang="en-GB" sz="2200" b="0" dirty="0">
                <a:latin typeface="Verdana" charset="0"/>
              </a:rPr>
              <a:t>Deficient steering capacities (</a:t>
            </a:r>
            <a:r>
              <a:rPr lang="en-GB" sz="2200" b="0" dirty="0" err="1">
                <a:latin typeface="Verdana" charset="0"/>
              </a:rPr>
              <a:t>eg</a:t>
            </a:r>
            <a:r>
              <a:rPr lang="en-GB" sz="2200" b="0" dirty="0">
                <a:latin typeface="Verdana" charset="0"/>
              </a:rPr>
              <a:t>. Large, badly carried out IT projects)</a:t>
            </a:r>
            <a:endParaRPr lang="en-GB" sz="2800" b="0" dirty="0">
              <a:latin typeface="Verdana" charset="0"/>
            </a:endParaRPr>
          </a:p>
          <a:p>
            <a:pPr lvl="1">
              <a:buClrTx/>
              <a:buFont typeface="Courier New" charset="0"/>
              <a:buChar char="o"/>
            </a:pPr>
            <a:endParaRPr lang="en-GB" sz="2200" b="0" dirty="0">
              <a:latin typeface="Verdana" charset="0"/>
            </a:endParaRPr>
          </a:p>
          <a:p>
            <a:pPr>
              <a:buClrTx/>
              <a:buFontTx/>
              <a:buNone/>
            </a:pPr>
            <a:endParaRPr lang="en-GB" sz="2600" dirty="0">
              <a:latin typeface="Verdana" charset="0"/>
            </a:endParaRPr>
          </a:p>
          <a:p>
            <a:pPr>
              <a:buClrTx/>
            </a:pPr>
            <a:endParaRPr lang="en-GB" sz="2600" i="0" dirty="0">
              <a:latin typeface="Verdana" charset="0"/>
            </a:endParaRPr>
          </a:p>
        </p:txBody>
      </p:sp>
      <p:sp>
        <p:nvSpPr>
          <p:cNvPr id="2150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476672" y="6373813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CA38DD1-C496-3C4B-8406-D5831B01B4B4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7" name="Titre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229600" cy="590550"/>
          </a:xfrm>
        </p:spPr>
        <p:txBody>
          <a:bodyPr/>
          <a:lstStyle/>
          <a:p>
            <a:pPr marL="0" algn="ctr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Possible causes for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failure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>
          <a:xfrm>
            <a:off x="395288" y="1125538"/>
            <a:ext cx="8229600" cy="647278"/>
          </a:xfrm>
        </p:spPr>
        <p:txBody>
          <a:bodyPr/>
          <a:lstStyle/>
          <a:p>
            <a:pPr marL="0" indent="-342900" algn="ctr"/>
            <a:r>
              <a:rPr lang="en-GB" sz="2800" dirty="0">
                <a:solidFill>
                  <a:srgbClr val="C00000"/>
                </a:solidFill>
                <a:latin typeface="Verdana" charset="0"/>
              </a:rPr>
              <a:t>  Facades of </a:t>
            </a:r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reforms</a:t>
            </a:r>
            <a:endParaRPr lang="en-GB" sz="2800" i="1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3554" name="Espace réservé du contenu 2"/>
          <p:cNvSpPr>
            <a:spLocks noGrp="1"/>
          </p:cNvSpPr>
          <p:nvPr>
            <p:ph idx="1"/>
          </p:nvPr>
        </p:nvSpPr>
        <p:spPr>
          <a:xfrm>
            <a:off x="357188" y="1772816"/>
            <a:ext cx="8501062" cy="4799434"/>
          </a:xfrm>
        </p:spPr>
        <p:txBody>
          <a:bodyPr/>
          <a:lstStyle/>
          <a:p>
            <a:pPr marL="57150" indent="0">
              <a:buClrTx/>
              <a:buNone/>
            </a:pPr>
            <a:r>
              <a:rPr lang="en-GB" b="0" i="0" dirty="0">
                <a:latin typeface="Verdana" charset="0"/>
              </a:rPr>
              <a:t>Some reforms may not produce results because they are purely formal. For example : </a:t>
            </a:r>
            <a:endParaRPr lang="en-GB" b="0" i="0" dirty="0" smtClean="0">
              <a:latin typeface="Verdana" charset="0"/>
            </a:endParaRP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Formal </a:t>
            </a:r>
            <a:r>
              <a:rPr lang="en-GB" i="0" dirty="0">
                <a:latin typeface="Verdana" charset="0"/>
              </a:rPr>
              <a:t>procedure for </a:t>
            </a:r>
            <a:r>
              <a:rPr lang="en-GB" i="0" dirty="0" smtClean="0">
                <a:latin typeface="Verdana" charset="0"/>
              </a:rPr>
              <a:t>drafting budget </a:t>
            </a:r>
            <a:r>
              <a:rPr lang="en-GB" i="0" dirty="0">
                <a:latin typeface="Verdana" charset="0"/>
              </a:rPr>
              <a:t>have been modernised, but </a:t>
            </a:r>
            <a:r>
              <a:rPr lang="en-GB" i="0" dirty="0" smtClean="0">
                <a:latin typeface="Verdana" charset="0"/>
              </a:rPr>
              <a:t>systems </a:t>
            </a:r>
            <a:r>
              <a:rPr lang="en-GB" i="0" dirty="0">
                <a:latin typeface="Verdana" charset="0"/>
              </a:rPr>
              <a:t>stays flawed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B</a:t>
            </a:r>
            <a:r>
              <a:rPr lang="en-GB" b="0" i="0" dirty="0" smtClean="0">
                <a:latin typeface="Verdana" charset="0"/>
              </a:rPr>
              <a:t>udget as theatre</a:t>
            </a:r>
            <a:r>
              <a:rPr lang="en-GB" i="0" dirty="0">
                <a:latin typeface="Verdana" charset="0"/>
              </a:rPr>
              <a:t>:</a:t>
            </a:r>
            <a:r>
              <a:rPr lang="en-GB" b="0" i="0" dirty="0" smtClean="0">
                <a:latin typeface="Verdana" charset="0"/>
              </a:rPr>
              <a:t> </a:t>
            </a:r>
            <a:r>
              <a:rPr lang="en-GB" i="0" dirty="0" smtClean="0">
                <a:latin typeface="Verdana" charset="0"/>
              </a:rPr>
              <a:t>‘F</a:t>
            </a:r>
            <a:r>
              <a:rPr lang="en-GB" b="0" i="0" dirty="0" smtClean="0">
                <a:latin typeface="Verdana" charset="0"/>
              </a:rPr>
              <a:t>ormal </a:t>
            </a:r>
            <a:r>
              <a:rPr lang="en-GB" i="0" dirty="0" smtClean="0">
                <a:latin typeface="Verdana" charset="0"/>
              </a:rPr>
              <a:t>&amp; </a:t>
            </a:r>
            <a:r>
              <a:rPr lang="en-GB" b="0" i="0" dirty="0" smtClean="0">
                <a:latin typeface="Verdana" charset="0"/>
              </a:rPr>
              <a:t>informal </a:t>
            </a:r>
            <a:r>
              <a:rPr lang="en-GB" b="0" i="0" dirty="0">
                <a:latin typeface="Verdana" charset="0"/>
              </a:rPr>
              <a:t>institutional makings of </a:t>
            </a:r>
            <a:r>
              <a:rPr lang="en-GB" b="0" i="0" dirty="0" smtClean="0">
                <a:latin typeface="Verdana" charset="0"/>
              </a:rPr>
              <a:t>budget </a:t>
            </a:r>
            <a:r>
              <a:rPr lang="en-GB" b="0" i="0" dirty="0">
                <a:latin typeface="Verdana" charset="0"/>
              </a:rPr>
              <a:t>process in </a:t>
            </a:r>
            <a:r>
              <a:rPr lang="en-GB" b="0" i="0" dirty="0" smtClean="0">
                <a:latin typeface="Verdana" charset="0"/>
              </a:rPr>
              <a:t>Malawi’ (DFID 2004)</a:t>
            </a:r>
            <a:endParaRPr lang="en-GB" b="0" i="0" dirty="0">
              <a:latin typeface="Verdana" charset="0"/>
            </a:endParaRPr>
          </a:p>
          <a:p>
            <a:pPr>
              <a:buClrTx/>
            </a:pPr>
            <a:r>
              <a:rPr lang="en-GB" i="0" dirty="0">
                <a:latin typeface="Verdana" charset="0"/>
              </a:rPr>
              <a:t>“Reforms” that seek solely to </a:t>
            </a:r>
            <a:r>
              <a:rPr lang="en-GB" i="0" dirty="0" smtClean="0">
                <a:latin typeface="Verdana" charset="0"/>
              </a:rPr>
              <a:t>satisfy </a:t>
            </a:r>
            <a:r>
              <a:rPr lang="en-GB" i="0" dirty="0">
                <a:latin typeface="Verdana" charset="0"/>
              </a:rPr>
              <a:t>external pressures or to comply to a </a:t>
            </a:r>
            <a:r>
              <a:rPr lang="en-GB" i="0" dirty="0" smtClean="0">
                <a:latin typeface="Verdana" charset="0"/>
              </a:rPr>
              <a:t>trend</a:t>
            </a: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Potemkin </a:t>
            </a:r>
            <a:r>
              <a:rPr lang="en-GB" i="0" dirty="0">
                <a:latin typeface="Verdana" charset="0"/>
              </a:rPr>
              <a:t>Villages: </a:t>
            </a:r>
            <a:r>
              <a:rPr lang="en-GB" i="0" dirty="0" smtClean="0">
                <a:latin typeface="Verdana" charset="0"/>
              </a:rPr>
              <a:t>'The </a:t>
            </a:r>
            <a:r>
              <a:rPr lang="en-GB" i="0" dirty="0">
                <a:latin typeface="Verdana" charset="0"/>
              </a:rPr>
              <a:t>Medium-Term Expenditure Framework in Developing </a:t>
            </a:r>
            <a:r>
              <a:rPr lang="en-GB" i="0" dirty="0" smtClean="0">
                <a:latin typeface="Verdana" charset="0"/>
              </a:rPr>
              <a:t>Countries’ (</a:t>
            </a:r>
            <a:r>
              <a:rPr lang="en-GB" i="0" dirty="0" err="1" smtClean="0">
                <a:latin typeface="Verdana" charset="0"/>
              </a:rPr>
              <a:t>Schiavo</a:t>
            </a:r>
            <a:r>
              <a:rPr lang="en-GB" i="0" dirty="0" smtClean="0">
                <a:latin typeface="Verdana" charset="0"/>
              </a:rPr>
              <a:t>-Campo</a:t>
            </a:r>
            <a:r>
              <a:rPr lang="en-GB" i="0" dirty="0">
                <a:latin typeface="Verdana" charset="0"/>
              </a:rPr>
              <a:t>:</a:t>
            </a:r>
            <a:r>
              <a:rPr lang="en-GB" i="0" dirty="0" smtClean="0">
                <a:latin typeface="Verdana" charset="0"/>
              </a:rPr>
              <a:t> </a:t>
            </a:r>
            <a:r>
              <a:rPr lang="en-GB" i="0" dirty="0">
                <a:latin typeface="Verdana" charset="0"/>
              </a:rPr>
              <a:t>Public budgeting and </a:t>
            </a:r>
            <a:r>
              <a:rPr lang="en-GB" i="0" dirty="0" smtClean="0">
                <a:latin typeface="Verdana" charset="0"/>
              </a:rPr>
              <a:t>finance, </a:t>
            </a:r>
            <a:r>
              <a:rPr lang="en-GB" i="0" dirty="0">
                <a:latin typeface="Verdana" charset="0"/>
              </a:rPr>
              <a:t>Summer </a:t>
            </a:r>
            <a:r>
              <a:rPr lang="en-GB" i="0" dirty="0" smtClean="0">
                <a:latin typeface="Verdana" charset="0"/>
              </a:rPr>
              <a:t>2009)</a:t>
            </a:r>
            <a:endParaRPr lang="en-GB" i="0" dirty="0">
              <a:latin typeface="Verdana" charset="0"/>
            </a:endParaRPr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776412" y="6453336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C4B020D-CD9F-C149-890C-CC23742AD315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GB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Verdana" charset="0"/>
              </a:rPr>
              <a:t>Module 1.4. </a:t>
            </a:r>
            <a:r>
              <a:rPr lang="fr-FR" dirty="0" err="1">
                <a:latin typeface="Verdana" charset="0"/>
              </a:rPr>
              <a:t>Outline</a:t>
            </a:r>
            <a:endParaRPr lang="fr-FR" dirty="0">
              <a:latin typeface="Verdana" charset="0"/>
            </a:endParaRPr>
          </a:p>
        </p:txBody>
      </p:sp>
      <p:sp>
        <p:nvSpPr>
          <p:cNvPr id="24578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2736850"/>
          </a:xfrm>
        </p:spPr>
        <p:txBody>
          <a:bodyPr/>
          <a:lstStyle/>
          <a:p>
            <a:pPr>
              <a:buClrTx/>
            </a:pPr>
            <a:r>
              <a:rPr lang="en-GB" i="0">
                <a:latin typeface="Verdana" charset="0"/>
              </a:rPr>
              <a:t>Possible causes for failure or difficulties</a:t>
            </a:r>
          </a:p>
          <a:p>
            <a:pPr>
              <a:buClrTx/>
            </a:pPr>
            <a:endParaRPr lang="en-GB" i="0">
              <a:latin typeface="Verdana" charset="0"/>
            </a:endParaRPr>
          </a:p>
          <a:p>
            <a:pPr>
              <a:buClrTx/>
            </a:pPr>
            <a:r>
              <a:rPr lang="en-GB" i="0">
                <a:latin typeface="Verdana" charset="0"/>
              </a:rPr>
              <a:t>The conditions for a successful reform</a:t>
            </a:r>
          </a:p>
          <a:p>
            <a:pPr>
              <a:buClrTx/>
            </a:pPr>
            <a:endParaRPr lang="en-GB" i="0">
              <a:latin typeface="Verdana" charset="0"/>
            </a:endParaRPr>
          </a:p>
          <a:p>
            <a:pPr>
              <a:buClrTx/>
            </a:pPr>
            <a:r>
              <a:rPr lang="en-GB" i="0">
                <a:latin typeface="Verdana" charset="0"/>
              </a:rPr>
              <a:t>Beware of pitfalls</a:t>
            </a:r>
          </a:p>
          <a:p>
            <a:endParaRPr lang="en-GB">
              <a:latin typeface="Verdana" charset="0"/>
            </a:endParaRPr>
          </a:p>
        </p:txBody>
      </p:sp>
      <p:sp>
        <p:nvSpPr>
          <p:cNvPr id="24579" name="AutoShape 6"/>
          <p:cNvSpPr>
            <a:spLocks noChangeArrowheads="1"/>
          </p:cNvSpPr>
          <p:nvPr/>
        </p:nvSpPr>
        <p:spPr bwMode="auto">
          <a:xfrm>
            <a:off x="250825" y="3213100"/>
            <a:ext cx="8569325" cy="1008063"/>
          </a:xfrm>
          <a:prstGeom prst="rightArrow">
            <a:avLst>
              <a:gd name="adj1" fmla="val 50000"/>
              <a:gd name="adj2" fmla="val 26053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24580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638921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B976A59-23E9-1143-A845-C43D611CBEE9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GB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24745"/>
            <a:ext cx="9036496" cy="648072"/>
          </a:xfrm>
        </p:spPr>
        <p:txBody>
          <a:bodyPr/>
          <a:lstStyle/>
          <a:p>
            <a:pPr marL="0" indent="0" algn="ctr" eaLnBrk="1" hangingPunct="1"/>
            <a:r>
              <a:rPr lang="fr-FR" sz="2800">
                <a:solidFill>
                  <a:srgbClr val="C00000"/>
                </a:solidFill>
                <a:latin typeface="Verdana" charset="0"/>
              </a:rPr>
              <a:t>C</a:t>
            </a:r>
            <a:r>
              <a:rPr lang="fr-FR" sz="2800" smtClean="0">
                <a:solidFill>
                  <a:srgbClr val="C00000"/>
                </a:solidFill>
                <a:latin typeface="Verdana" charset="0"/>
              </a:rPr>
              <a:t>onditions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for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success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: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Gleicher’s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equation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608" y="1700808"/>
            <a:ext cx="8435280" cy="4896272"/>
          </a:xfrm>
        </p:spPr>
        <p:txBody>
          <a:bodyPr/>
          <a:lstStyle/>
          <a:p>
            <a:pPr marL="0" indent="0" eaLnBrk="1" hangingPunct="1">
              <a:buClrTx/>
              <a:buNone/>
            </a:pPr>
            <a:r>
              <a:rPr lang="en-GB" i="0" dirty="0" err="1">
                <a:latin typeface="Verdana" charset="0"/>
              </a:rPr>
              <a:t>SDxVxFS</a:t>
            </a:r>
            <a:r>
              <a:rPr lang="en-GB" i="0" dirty="0">
                <a:latin typeface="Verdana" charset="0"/>
              </a:rPr>
              <a:t>&gt;R</a:t>
            </a: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Shared dissatisfaction</a:t>
            </a: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Vision</a:t>
            </a: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First successful steps</a:t>
            </a: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Resistance to </a:t>
            </a:r>
            <a:r>
              <a:rPr lang="en-GB" b="0" dirty="0">
                <a:latin typeface="Verdana" charset="0"/>
              </a:rPr>
              <a:t>change</a:t>
            </a:r>
          </a:p>
          <a:p>
            <a:pPr marL="0" indent="0" eaLnBrk="1" hangingPunct="1">
              <a:buClrTx/>
              <a:buNone/>
            </a:pPr>
            <a:r>
              <a:rPr lang="en-GB" i="0" dirty="0">
                <a:latin typeface="Verdana" charset="0"/>
              </a:rPr>
              <a:t>There must be:</a:t>
            </a: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SD</a:t>
            </a:r>
            <a:r>
              <a:rPr lang="en-GB" b="0" i="0" dirty="0" smtClean="0">
                <a:latin typeface="Verdana" charset="0"/>
              </a:rPr>
              <a:t>&gt;0 </a:t>
            </a:r>
            <a:r>
              <a:rPr lang="en-GB" b="0" i="0" dirty="0">
                <a:latin typeface="Verdana" charset="0"/>
              </a:rPr>
              <a:t>dissatisfaction regarding </a:t>
            </a:r>
            <a:r>
              <a:rPr lang="en-GB" b="0" i="0" dirty="0" smtClean="0">
                <a:latin typeface="Verdana" charset="0"/>
              </a:rPr>
              <a:t>current </a:t>
            </a:r>
            <a:r>
              <a:rPr lang="en-GB" b="0" i="0" dirty="0">
                <a:latin typeface="Verdana" charset="0"/>
              </a:rPr>
              <a:t>system</a:t>
            </a: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V&gt;0 a vision</a:t>
            </a: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FS&gt;0 visible short-term </a:t>
            </a:r>
            <a:r>
              <a:rPr lang="en-GB" b="0" i="0" dirty="0" smtClean="0">
                <a:latin typeface="Verdana" charset="0"/>
              </a:rPr>
              <a:t>gains</a:t>
            </a:r>
          </a:p>
          <a:p>
            <a:pPr eaLnBrk="1" hangingPunct="1">
              <a:buClrTx/>
            </a:pPr>
            <a:r>
              <a:rPr lang="en-GB" b="0" i="0" dirty="0" smtClean="0">
                <a:latin typeface="Verdana" charset="0"/>
              </a:rPr>
              <a:t>Combination </a:t>
            </a:r>
            <a:r>
              <a:rPr lang="en-GB" b="0" i="0" dirty="0">
                <a:latin typeface="Verdana" charset="0"/>
              </a:rPr>
              <a:t>of SD, V, </a:t>
            </a:r>
            <a:r>
              <a:rPr lang="en-GB" b="0" i="0" dirty="0" smtClean="0">
                <a:latin typeface="Verdana" charset="0"/>
              </a:rPr>
              <a:t>&amp; FS </a:t>
            </a:r>
            <a:r>
              <a:rPr lang="en-GB" b="0" i="0" dirty="0">
                <a:latin typeface="Verdana" charset="0"/>
              </a:rPr>
              <a:t>must overcome </a:t>
            </a:r>
            <a:r>
              <a:rPr lang="en-GB" b="0" i="0" dirty="0" smtClean="0">
                <a:latin typeface="Verdana" charset="0"/>
              </a:rPr>
              <a:t>resistances. </a:t>
            </a:r>
            <a:r>
              <a:rPr lang="en-GB" i="0" dirty="0" smtClean="0">
                <a:latin typeface="Verdana" charset="0"/>
              </a:rPr>
              <a:t>FS</a:t>
            </a:r>
            <a:r>
              <a:rPr lang="en-GB" i="0" dirty="0">
                <a:latin typeface="Verdana" charset="0"/>
              </a:rPr>
              <a:t>: cf. exercises on quick wins </a:t>
            </a:r>
          </a:p>
          <a:p>
            <a:pPr lvl="1" eaLnBrk="1" hangingPunct="1"/>
            <a:endParaRPr lang="en-GB" sz="2400" dirty="0">
              <a:latin typeface="Verdana" charset="0"/>
            </a:endParaRPr>
          </a:p>
        </p:txBody>
      </p:sp>
      <p:sp>
        <p:nvSpPr>
          <p:cNvPr id="2560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84D125C8-5670-4F40-BF71-90472D2E75C8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9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6505</TotalTime>
  <Words>1179</Words>
  <Application>Microsoft Office PowerPoint</Application>
  <PresentationFormat>On-screen Show (4:3)</PresentationFormat>
  <Paragraphs>172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ＭＳ Ｐゴシック</vt:lpstr>
      <vt:lpstr>Arial</vt:lpstr>
      <vt:lpstr>Courier New</vt:lpstr>
      <vt:lpstr>Lydian</vt:lpstr>
      <vt:lpstr>Times New Roman</vt:lpstr>
      <vt:lpstr>Verdana</vt:lpstr>
      <vt:lpstr>Slide_Master</vt:lpstr>
      <vt:lpstr>Approaches to PFM reform  Module 1.4</vt:lpstr>
      <vt:lpstr>Day 1: Approaches to PFM reform</vt:lpstr>
      <vt:lpstr>Module 1.4. Objectives of the module</vt:lpstr>
      <vt:lpstr>Module 1.4. Outline</vt:lpstr>
      <vt:lpstr>Possible causes for failure (1)</vt:lpstr>
      <vt:lpstr>Possible causes for failure (2)</vt:lpstr>
      <vt:lpstr>  Facades of reforms</vt:lpstr>
      <vt:lpstr>Module 1.4. Outline</vt:lpstr>
      <vt:lpstr>Conditions for success: Gleicher’s equation</vt:lpstr>
      <vt:lpstr>Conditions for success: what does experience tell us? (1)</vt:lpstr>
      <vt:lpstr>Conditions for success: what does experience tell us? (2)</vt:lpstr>
      <vt:lpstr>Donor support: what effect? cf. Lawson</vt:lpstr>
      <vt:lpstr>Module 1.4. Outline</vt:lpstr>
      <vt:lpstr>Should leading edge practices be imported ("best practice")? </vt:lpstr>
      <vt:lpstr>An imported product: NPM</vt:lpstr>
      <vt:lpstr>Can NPM be copy/pasted from one country?</vt:lpstr>
      <vt:lpstr>Can LOLF be copy/pasted from a country to another? (1)</vt:lpstr>
      <vt:lpstr>Can LOLF be copy/pasted from a country to another? (2)</vt:lpstr>
      <vt:lpstr> Other pitfalls</vt:lpstr>
      <vt:lpstr>An accumulation of techniques may create the illusion of reform, but does not constitute a real reform</vt:lpstr>
      <vt:lpstr>PIP no longer trendy, hail the MTEF! Cash-based accounts no longer trendy, hail accrual-based accounting! Etc.</vt:lpstr>
      <vt:lpstr>Key messages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233</cp:revision>
  <dcterms:created xsi:type="dcterms:W3CDTF">2011-10-28T10:25:18Z</dcterms:created>
  <dcterms:modified xsi:type="dcterms:W3CDTF">2016-02-08T14:42:59Z</dcterms:modified>
</cp:coreProperties>
</file>