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0" r:id="rId2"/>
    <p:sldId id="322" r:id="rId3"/>
    <p:sldId id="315" r:id="rId4"/>
    <p:sldId id="318" r:id="rId5"/>
    <p:sldId id="257" r:id="rId6"/>
    <p:sldId id="258" r:id="rId7"/>
    <p:sldId id="259" r:id="rId8"/>
    <p:sldId id="309" r:id="rId9"/>
    <p:sldId id="260" r:id="rId10"/>
    <p:sldId id="261" r:id="rId11"/>
    <p:sldId id="319" r:id="rId12"/>
    <p:sldId id="281" r:id="rId13"/>
    <p:sldId id="282" r:id="rId14"/>
    <p:sldId id="283" r:id="rId15"/>
    <p:sldId id="284" r:id="rId16"/>
    <p:sldId id="286" r:id="rId17"/>
    <p:sldId id="320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21" r:id="rId35"/>
    <p:sldId id="306" r:id="rId36"/>
    <p:sldId id="325" r:id="rId37"/>
    <p:sldId id="326" r:id="rId38"/>
    <p:sldId id="327" r:id="rId39"/>
    <p:sldId id="328" r:id="rId40"/>
    <p:sldId id="317" r:id="rId41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64" d="100"/>
          <a:sy n="64" d="100"/>
        </p:scale>
        <p:origin x="936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6451C711-799C-A143-94E3-19C9A09A6C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66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7841705-97D6-C041-9E64-AB2D7C2427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2616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4E6B74C-CEB5-7843-AB63-4E2D63F5FB57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69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ABA49A-1D7A-404E-B161-BEDF27682949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90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B6B78E-E16F-1141-A71A-7D9E61F3CAB7}" type="slidenum">
              <a:rPr lang="en-US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99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405C00-4842-6946-A8E0-556D553FFCBD}" type="slidenum">
              <a:rPr lang="en-US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630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FF704FB-FFD2-0F47-ADFA-DCA5CE389299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306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82865DF-9CE7-4949-80E4-6EDE3C034EAE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51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BE" altLang="en-US">
              <a:latin typeface="Times New Roman" charset="0"/>
              <a:ea typeface="MS PGothic" charset="-128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71FDBF-5678-EC45-B2C7-68943DE47ACA}" type="slidenum">
              <a:rPr lang="en-GB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67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7AA731-8871-014C-B614-315AE1D0819D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041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  <p:sp>
        <p:nvSpPr>
          <p:cNvPr id="60421" name="Espace réservé du numéro de diapositive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F71C72-21BD-A14E-8E15-A31AE2C2DAB1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9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366949-7326-D348-B5BE-C4739320EA18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5700" cy="37242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296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8F8B50-0BC9-9643-AB4E-0BAB0A6AB795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32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598FFD-13FD-2944-BAA9-5CA3AA91DBCD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530513-2B72-684D-84D0-0C07B84604B2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90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en-US">
              <a:latin typeface="Arial" charset="0"/>
              <a:ea typeface="MS PGothic" charset="-128"/>
            </a:endParaRP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30D2C7C-B37E-414C-96E8-48BD375B966E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015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B7B71A-F350-C04D-84DD-24D06821B6F6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0938" cy="372268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7193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4C56F5-46D6-3A47-B1D3-47F5BDD74685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937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B1283E-062C-8E4D-BEC1-3DE6E459FCD1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79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E3E87A-1AEC-F849-83F8-9F5241476EF1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34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C15FDA-DB0D-6741-ACE0-7833B7D2EB8E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483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06E197-E843-E149-AE04-31599979ADF6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539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BE248B-C989-F041-9269-7C68994EDBFB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5BFA72-784F-9945-9678-9FCDEE717720}" type="slidenum">
              <a:rPr lang="fr-FR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fr-FR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273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2BF064-534F-4D4D-9C94-A27E8B8D5EA7}" type="slidenum">
              <a:rPr lang="en-US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412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BE" altLang="en-US">
              <a:latin typeface="Times New Roman" charset="0"/>
              <a:ea typeface="MS PGothic" charset="-128"/>
            </a:endParaRPr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7D9912-F5D9-174D-A0BD-4F241F322AD9}" type="slidenum">
              <a:rPr lang="en-GB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54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754624-CC55-5341-B79C-239937EED02B}" type="slidenum">
              <a:rPr lang="en-US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96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4E4B45-3C57-9746-91C0-1C18B660F26F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04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12CA31-B40B-424B-99B5-54FB32473034}" type="slidenum">
              <a:rPr lang="en-US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93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535BBD-CAD2-154C-98CE-873A5CD2B0C4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209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56CF6E-5D1C-834E-99BC-90A311ACDD5B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910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56CF6E-5D1C-834E-99BC-90A311ACDD5B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790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56CF6E-5D1C-834E-99BC-90A311ACDD5B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994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56CF6E-5D1C-834E-99BC-90A311ACDD5B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6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56CF6E-5D1C-834E-99BC-90A311ACDD5B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540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 altLang="en-US">
              <a:latin typeface="Arial" charset="0"/>
              <a:ea typeface="MS PGothic" charset="-128"/>
            </a:endParaRPr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6D9C89E-B248-AE47-A3E8-BA603BC28E65}" type="slidenum">
              <a:rPr lang="en-GB" altLang="en-US"/>
              <a:pPr eaLnBrk="1" hangingPunct="1">
                <a:spcBef>
                  <a:spcPct val="0"/>
                </a:spcBef>
              </a:pPr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28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D6D387-3B43-F043-81BB-E4DBE78B8725}" type="slidenum">
              <a:rPr lang="en-US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51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734B72-DD91-6F40-B3D5-2B5FAC2F7269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99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en-US">
              <a:latin typeface="Times New Roman" charset="0"/>
              <a:ea typeface="MS PGothic" charset="-128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443FA56-C229-9A40-B5FC-72D1366E1B92}" type="slidenum">
              <a:rPr lang="en-GB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6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18C9FB-824C-764C-BCD9-64DBA5D6A3D9}" type="slidenum">
              <a:rPr lang="en-US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42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4DAE50-7DDE-6949-A237-36324DAEF766}" type="slidenum">
              <a:rPr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41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2D29A2-FA33-064D-A1C3-560D98ACC387}" type="slidenum">
              <a:rPr lang="en-US" altLang="en-US">
                <a:solidFill>
                  <a:srgbClr val="0F5494"/>
                </a:solidFill>
                <a:latin typeface="Verdana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79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</a:defRPr>
            </a:lvl1pPr>
          </a:lstStyle>
          <a:p>
            <a:fld id="{611AC8EA-01F8-524E-A472-D121531D51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19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3909B-1955-7D43-BBF8-241D7662EE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3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ABD79-2EEA-5440-A5E2-27FBDC8581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279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-32" y="-14068"/>
            <a:ext cx="9144000" cy="1143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09E22D-9B74-A94F-9328-94A94DB6AE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9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0FC08-CF93-014D-BAF7-20C9EF3A1F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406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E103F-D7C1-444C-B57B-71313E890B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1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36A85-E4B2-1444-A1B1-BD1D76459D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5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9490F-519D-F043-A808-70C7EB0B2D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51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FAB67-767F-184B-8A61-332F766E56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2F54D-BD42-9C45-81F5-B6934A6630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489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F1493-0023-3D4B-926D-7CDDA0B54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5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59E00-935D-3343-8E12-37F8D9F555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1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3C5BAE8-3136-EC43-B9DD-0BA5669414D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8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MS PGothic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.emf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evelopment/icenter/repository/Support-to--Sector-programmes_short_27072007_en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31640" y="1412776"/>
            <a:ext cx="6264695" cy="2448271"/>
          </a:xfrm>
        </p:spPr>
        <p:txBody>
          <a:bodyPr/>
          <a:lstStyle/>
          <a:p>
            <a:pPr indent="0" algn="ctr" eaLnBrk="1" hangingPunct="1"/>
            <a:r>
              <a:rPr lang="en-US" sz="4000" dirty="0" smtClean="0">
                <a:latin typeface="Verdana" charset="0"/>
              </a:rPr>
              <a:t>PFM domains &amp; sequencing of reforms</a:t>
            </a:r>
            <a:r>
              <a:rPr lang="en-US" sz="4000" dirty="0">
                <a:latin typeface="Verdana" charset="0"/>
              </a:rPr>
              <a:t/>
            </a:r>
            <a:br>
              <a:rPr lang="en-US" sz="4000" dirty="0">
                <a:latin typeface="Verdana" charset="0"/>
              </a:rPr>
            </a:br>
            <a:r>
              <a:rPr lang="en-US" sz="4000" dirty="0">
                <a:latin typeface="Verdana" charset="0"/>
              </a:rPr>
              <a:t/>
            </a:r>
            <a:br>
              <a:rPr lang="en-US" sz="4000" dirty="0">
                <a:latin typeface="Verdana" charset="0"/>
              </a:rPr>
            </a:br>
            <a:r>
              <a:rPr lang="en-US" sz="4000" dirty="0" smtClean="0">
                <a:latin typeface="Verdana" charset="0"/>
              </a:rPr>
              <a:t>Module 2.1</a:t>
            </a:r>
            <a:endParaRPr lang="en-GB" sz="4000" dirty="0">
              <a:latin typeface="Verdana" charset="0"/>
            </a:endParaRP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221088"/>
            <a:ext cx="7929562" cy="1224037"/>
          </a:xfrm>
        </p:spPr>
        <p:txBody>
          <a:bodyPr/>
          <a:lstStyle/>
          <a:p>
            <a:pPr algn="ctr" eaLnBrk="1" hangingPunct="1"/>
            <a:r>
              <a:rPr lang="en-AU" altLang="en-US" sz="3200" dirty="0">
                <a:ea typeface="MS PGothic" charset="-128"/>
              </a:rPr>
              <a:t>Expenditure </a:t>
            </a:r>
            <a:r>
              <a:rPr lang="en-AU" altLang="en-US" sz="3200" dirty="0" smtClean="0">
                <a:ea typeface="MS PGothic" charset="-128"/>
              </a:rPr>
              <a:t>classification</a:t>
            </a:r>
            <a:r>
              <a:rPr lang="en-AU" altLang="en-US" sz="3200" dirty="0">
                <a:ea typeface="MS PGothic" charset="-128"/>
              </a:rPr>
              <a:t>, budget </a:t>
            </a:r>
            <a:r>
              <a:rPr lang="en-AU" altLang="en-US" sz="3200" dirty="0" smtClean="0">
                <a:ea typeface="MS PGothic" charset="-128"/>
              </a:rPr>
              <a:t>preparation </a:t>
            </a:r>
            <a:r>
              <a:rPr lang="en-AU" altLang="en-US" sz="3200" dirty="0">
                <a:ea typeface="MS PGothic" charset="-128"/>
              </a:rPr>
              <a:t>and </a:t>
            </a:r>
            <a:r>
              <a:rPr lang="en-AU" altLang="en-US" sz="3200" dirty="0" smtClean="0">
                <a:ea typeface="MS PGothic" charset="-128"/>
              </a:rPr>
              <a:t>MTEF</a:t>
            </a:r>
            <a:endParaRPr lang="fr-FR" altLang="en-US" sz="4400" dirty="0">
              <a:ea typeface="MS PGothic" charset="-128"/>
            </a:endParaRPr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94D9C83-9BAD-1A40-947E-FF79BA9D52D8}" type="slidenum">
              <a:rPr lang="en-GB" sz="1400">
                <a:solidFill>
                  <a:schemeClr val="bg1"/>
                </a:solidFill>
              </a:rPr>
              <a:pPr eaLnBrk="1" hangingPunct="1"/>
              <a:t>1</a:t>
            </a:fld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00125"/>
            <a:ext cx="9144000" cy="1143000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Analysing the 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budget: combining </a:t>
            </a:r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functional 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&amp; economic classifications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graphicFrame>
        <p:nvGraphicFramePr>
          <p:cNvPr id="13315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8793372"/>
              </p:ext>
            </p:extLst>
          </p:nvPr>
        </p:nvGraphicFramePr>
        <p:xfrm>
          <a:off x="215008" y="1912640"/>
          <a:ext cx="8928992" cy="471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Worksheet" r:id="rId4" imgW="10922000" imgH="5562600" progId="Excel.Sheet.8">
                  <p:embed/>
                </p:oleObj>
              </mc:Choice>
              <mc:Fallback>
                <p:oleObj name="Worksheet" r:id="rId4" imgW="10922000" imgH="5562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08" y="1912640"/>
                        <a:ext cx="8928992" cy="4716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Espace réservé du numéro de diapositive 5"/>
          <p:cNvSpPr txBox="1">
            <a:spLocks noGrp="1"/>
          </p:cNvSpPr>
          <p:nvPr/>
        </p:nvSpPr>
        <p:spPr bwMode="auto">
          <a:xfrm>
            <a:off x="-828600" y="6400800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159AC00-F8F3-604C-918E-D44362F721EF}" type="slidenum">
              <a:rPr lang="fr-FR" altLang="en-US" sz="1200" i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en-US" sz="12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25"/>
            <a:ext cx="7786688" cy="1143000"/>
          </a:xfrm>
        </p:spPr>
        <p:txBody>
          <a:bodyPr/>
          <a:lstStyle/>
          <a:p>
            <a:pPr indent="0" eaLnBrk="1" hangingPunct="1"/>
            <a:r>
              <a:rPr lang="fr-FR" altLang="en-US" sz="3200">
                <a:ea typeface="MS PGothic" charset="-128"/>
              </a:rPr>
              <a:t>	Module 2.1. 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86000"/>
            <a:ext cx="8143875" cy="3962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Expenditure classification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Budget preparation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Going beyond the foundations: MTEF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 smtClean="0">
                <a:ea typeface="MS PGothic" charset="-128"/>
              </a:rPr>
              <a:t>PEFA indicators regarding budget process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endParaRPr lang="en-GB" altLang="en-US" sz="2700" i="0" dirty="0">
              <a:ea typeface="MS PGothic" charset="-128"/>
            </a:endParaRPr>
          </a:p>
        </p:txBody>
      </p:sp>
      <p:sp>
        <p:nvSpPr>
          <p:cNvPr id="143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E8E4FD5F-CA2D-3E40-A860-9A01F69A2837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468313" y="2852738"/>
            <a:ext cx="8358187" cy="873125"/>
          </a:xfrm>
          <a:prstGeom prst="rightArrow">
            <a:avLst>
              <a:gd name="adj1" fmla="val 50000"/>
              <a:gd name="adj2" fmla="val 202047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20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6753"/>
            <a:ext cx="9144000" cy="720080"/>
          </a:xfrm>
        </p:spPr>
        <p:txBody>
          <a:bodyPr/>
          <a:lstStyle/>
          <a:p>
            <a:pPr marL="0" indent="0" algn="ctr" eaLnBrk="1" hangingPunct="1"/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The importance of budget </a:t>
            </a:r>
            <a:r>
              <a:rPr lang="fr-FR" altLang="en-US" sz="2800" dirty="0" err="1">
                <a:solidFill>
                  <a:srgbClr val="C00000"/>
                </a:solidFill>
                <a:ea typeface="MS PGothic" charset="-128"/>
              </a:rPr>
              <a:t>preparation</a:t>
            </a:r>
            <a:endParaRPr lang="fr-FR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2276872"/>
            <a:ext cx="8392418" cy="3865166"/>
          </a:xfrm>
        </p:spPr>
        <p:txBody>
          <a:bodyPr/>
          <a:lstStyle/>
          <a:p>
            <a:pPr lvl="1" eaLnBrk="1" hangingPunct="1">
              <a:buClrTx/>
            </a:pPr>
            <a:r>
              <a:rPr lang="en-GB" altLang="en-US" sz="2300" b="0" dirty="0">
                <a:latin typeface="+mj-lt"/>
                <a:ea typeface="MS PGothic" charset="-128"/>
              </a:rPr>
              <a:t>The budget</a:t>
            </a:r>
          </a:p>
          <a:p>
            <a:pPr lvl="2" eaLnBrk="1" hangingPunct="1"/>
            <a:r>
              <a:rPr lang="en-GB" altLang="en-US" sz="2100" dirty="0">
                <a:latin typeface="+mj-lt"/>
                <a:ea typeface="MS PGothic" charset="-128"/>
              </a:rPr>
              <a:t>Main instrument of implementation of public policies</a:t>
            </a:r>
          </a:p>
          <a:p>
            <a:pPr lvl="2" eaLnBrk="1" hangingPunct="1"/>
            <a:r>
              <a:rPr lang="en-GB" altLang="en-US" sz="2100" dirty="0">
                <a:latin typeface="+mj-lt"/>
                <a:ea typeface="MS PGothic" charset="-128"/>
              </a:rPr>
              <a:t>Voted by legislative authority</a:t>
            </a:r>
          </a:p>
          <a:p>
            <a:pPr lvl="3" eaLnBrk="1" hangingPunct="1"/>
            <a:r>
              <a:rPr lang="en-GB" altLang="en-US" sz="1800" dirty="0">
                <a:solidFill>
                  <a:srgbClr val="0F5494"/>
                </a:solidFill>
                <a:latin typeface="+mj-lt"/>
                <a:ea typeface="MS PGothic" charset="-128"/>
              </a:rPr>
              <a:t>It is a milestone in the construction of a democratic system</a:t>
            </a:r>
          </a:p>
          <a:p>
            <a:pPr lvl="3" eaLnBrk="1" hangingPunct="1"/>
            <a:endParaRPr lang="en-GB" altLang="en-US" sz="1800" dirty="0">
              <a:solidFill>
                <a:srgbClr val="0F5494"/>
              </a:solidFill>
              <a:latin typeface="+mj-lt"/>
              <a:ea typeface="MS PGothic" charset="-128"/>
            </a:endParaRPr>
          </a:p>
          <a:p>
            <a:pPr lvl="1" eaLnBrk="1" hangingPunct="1">
              <a:buClrTx/>
            </a:pPr>
            <a:r>
              <a:rPr lang="en-GB" altLang="en-US" sz="2300" b="0" dirty="0">
                <a:latin typeface="+mj-lt"/>
                <a:ea typeface="MS PGothic" charset="-128"/>
              </a:rPr>
              <a:t>The preparation phase is essential, as difficult choices must not be delegated to the execution phase</a:t>
            </a:r>
          </a:p>
        </p:txBody>
      </p:sp>
      <p:sp>
        <p:nvSpPr>
          <p:cNvPr id="1536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620688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45A22EE-7D80-CD48-87FE-3BA8276F2BFF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96975"/>
            <a:ext cx="8784976" cy="1143000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The Foundations</a:t>
            </a:r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: ensure 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credibility </a:t>
            </a:r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of the budget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214563"/>
            <a:ext cx="8229600" cy="3490912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</a:pPr>
            <a:endParaRPr lang="fr-FR" altLang="en-US" b="0" dirty="0">
              <a:ea typeface="MS PGothic" charset="-128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400" b="0" dirty="0">
                <a:ea typeface="MS PGothic" charset="-128"/>
              </a:rPr>
              <a:t>Budgetary and macroeconomic framing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Tx/>
            </a:pPr>
            <a:r>
              <a:rPr lang="en-GB" altLang="en-US" sz="2400" b="0" dirty="0">
                <a:ea typeface="MS PGothic" charset="-128"/>
              </a:rPr>
              <a:t>A </a:t>
            </a:r>
            <a:r>
              <a:rPr lang="en-GB" altLang="en-US" sz="2400" b="0" dirty="0" smtClean="0">
                <a:ea typeface="MS PGothic" charset="-128"/>
              </a:rPr>
              <a:t>budget </a:t>
            </a:r>
            <a:r>
              <a:rPr lang="en-GB" altLang="en-US" sz="2400" b="0" dirty="0">
                <a:ea typeface="MS PGothic" charset="-128"/>
              </a:rPr>
              <a:t>process that eases strategic decision-making and leaves enough time for ministries to carry out internal </a:t>
            </a:r>
            <a:r>
              <a:rPr lang="en-GB" altLang="en-US" sz="2400" b="0" dirty="0" smtClean="0">
                <a:ea typeface="MS PGothic" charset="-128"/>
              </a:rPr>
              <a:t>decisions: “two </a:t>
            </a:r>
            <a:r>
              <a:rPr lang="en-GB" altLang="en-US" sz="2400" b="0" dirty="0">
                <a:ea typeface="MS PGothic" charset="-128"/>
              </a:rPr>
              <a:t>stage” </a:t>
            </a:r>
            <a:r>
              <a:rPr lang="en-GB" altLang="en-US" sz="2400" b="0" dirty="0" smtClean="0">
                <a:ea typeface="MS PGothic" charset="-128"/>
              </a:rPr>
              <a:t>budget process</a:t>
            </a:r>
            <a:endParaRPr lang="en-GB" altLang="en-US" sz="2400" b="0" dirty="0">
              <a:ea typeface="MS PGothic" charset="-128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400" b="0" dirty="0">
                <a:ea typeface="MS PGothic" charset="-128"/>
              </a:rPr>
              <a:t>Budget preparation schedule that is clear and thoroughly abided to</a:t>
            </a:r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BD337C3A-08B2-2149-BAA5-66BFCB866A86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4" y="1285875"/>
            <a:ext cx="8103815" cy="702965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The macroeconomic context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132856"/>
            <a:ext cx="8229600" cy="4320332"/>
          </a:xfrm>
        </p:spPr>
        <p:txBody>
          <a:bodyPr/>
          <a:lstStyle/>
          <a:p>
            <a:pPr eaLnBrk="1" hangingPunct="1">
              <a:buClrTx/>
            </a:pPr>
            <a:r>
              <a:rPr lang="en-GB" altLang="en-US" i="0" dirty="0">
                <a:ea typeface="MS PGothic" charset="-128"/>
              </a:rPr>
              <a:t>For global budgetary discipline and determining the totals: establish the macroeconomic context, including a provisional GFOT (Government Financial operations Table)</a:t>
            </a:r>
          </a:p>
          <a:p>
            <a:pPr eaLnBrk="1" hangingPunct="1">
              <a:buClrTx/>
            </a:pPr>
            <a:endParaRPr lang="en-GB" altLang="en-US" sz="2700" i="0" dirty="0">
              <a:ea typeface="MS PGothic" charset="-128"/>
            </a:endParaRPr>
          </a:p>
          <a:p>
            <a:pPr lvl="1" eaLnBrk="1" hangingPunct="1">
              <a:buClrTx/>
            </a:pPr>
            <a:r>
              <a:rPr lang="en-GB" altLang="en-US" sz="2300" b="0" dirty="0">
                <a:ea typeface="MS PGothic" charset="-128"/>
              </a:rPr>
              <a:t>Define the global totals and the budgetary goals (</a:t>
            </a:r>
            <a:r>
              <a:rPr lang="en-GB" altLang="en-US" sz="2300" b="0" dirty="0" smtClean="0">
                <a:ea typeface="MS PGothic" charset="-128"/>
              </a:rPr>
              <a:t>e.g</a:t>
            </a:r>
            <a:r>
              <a:rPr lang="en-GB" altLang="en-US" sz="2300" b="0" dirty="0">
                <a:ea typeface="MS PGothic" charset="-128"/>
              </a:rPr>
              <a:t>. Deficit)</a:t>
            </a:r>
          </a:p>
          <a:p>
            <a:pPr lvl="1" eaLnBrk="1" hangingPunct="1">
              <a:buClrTx/>
              <a:buFontTx/>
              <a:buNone/>
            </a:pPr>
            <a:endParaRPr lang="en-GB" altLang="en-US" sz="2300" b="0" dirty="0">
              <a:ea typeface="MS PGothic" charset="-128"/>
            </a:endParaRPr>
          </a:p>
          <a:p>
            <a:pPr lvl="1" eaLnBrk="1" hangingPunct="1">
              <a:buClrTx/>
            </a:pPr>
            <a:r>
              <a:rPr lang="en-GB" altLang="en-US" sz="2300" b="0" dirty="0">
                <a:ea typeface="MS PGothic" charset="-128"/>
              </a:rPr>
              <a:t>Examine </a:t>
            </a:r>
            <a:r>
              <a:rPr lang="en-GB" altLang="en-US" sz="2300" b="0" dirty="0" smtClean="0">
                <a:ea typeface="MS PGothic" charset="-128"/>
              </a:rPr>
              <a:t>sustainability </a:t>
            </a:r>
            <a:r>
              <a:rPr lang="en-GB" altLang="en-US" sz="2300" b="0" dirty="0">
                <a:ea typeface="MS PGothic" charset="-128"/>
              </a:rPr>
              <a:t>of </a:t>
            </a:r>
            <a:r>
              <a:rPr lang="en-GB" altLang="en-US" sz="2300" b="0" dirty="0" smtClean="0">
                <a:ea typeface="MS PGothic" charset="-128"/>
              </a:rPr>
              <a:t>budgetary </a:t>
            </a:r>
            <a:r>
              <a:rPr lang="en-GB" altLang="en-US" sz="2300" b="0" dirty="0">
                <a:ea typeface="MS PGothic" charset="-128"/>
              </a:rPr>
              <a:t>policy</a:t>
            </a:r>
          </a:p>
        </p:txBody>
      </p:sp>
      <p:sp>
        <p:nvSpPr>
          <p:cNvPr id="17412" name="Espace réservé du numéro de diapositive 5"/>
          <p:cNvSpPr txBox="1">
            <a:spLocks noGrp="1"/>
          </p:cNvSpPr>
          <p:nvPr/>
        </p:nvSpPr>
        <p:spPr bwMode="auto">
          <a:xfrm>
            <a:off x="-661987" y="6394312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200" i="0" dirty="0">
              <a:solidFill>
                <a:srgbClr val="333399"/>
              </a:solidFill>
            </a:endParaRPr>
          </a:p>
        </p:txBody>
      </p:sp>
      <p:sp>
        <p:nvSpPr>
          <p:cNvPr id="1741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668628" y="625029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9AE6029-7B84-FA40-84FA-E02F1BD31845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7"/>
          <p:cNvSpPr>
            <a:spLocks noGrp="1"/>
          </p:cNvSpPr>
          <p:nvPr>
            <p:ph type="title" idx="4294967295"/>
          </p:nvPr>
        </p:nvSpPr>
        <p:spPr>
          <a:xfrm>
            <a:off x="0" y="1052737"/>
            <a:ext cx="1692275" cy="1371376"/>
          </a:xfrm>
        </p:spPr>
        <p:txBody>
          <a:bodyPr/>
          <a:lstStyle/>
          <a:p>
            <a:pPr indent="0" eaLnBrk="1" hangingPunct="1"/>
            <a:r>
              <a:rPr lang="fr-BE" altLang="en-US" sz="2800" dirty="0">
                <a:solidFill>
                  <a:srgbClr val="C00000"/>
                </a:solidFill>
                <a:ea typeface="MS PGothic" charset="-128"/>
              </a:rPr>
              <a:t>The GFOT</a:t>
            </a:r>
          </a:p>
        </p:txBody>
      </p:sp>
      <p:graphicFrame>
        <p:nvGraphicFramePr>
          <p:cNvPr id="18435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44844937"/>
              </p:ext>
            </p:extLst>
          </p:nvPr>
        </p:nvGraphicFramePr>
        <p:xfrm>
          <a:off x="1692275" y="1196752"/>
          <a:ext cx="72828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Worksheet" r:id="rId4" imgW="10960100" imgH="8128000" progId="Excel.Sheet.8">
                  <p:embed/>
                </p:oleObj>
              </mc:Choice>
              <mc:Fallback>
                <p:oleObj name="Worksheet" r:id="rId4" imgW="10960100" imgH="81280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196752"/>
                        <a:ext cx="7282800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AutoShape 8"/>
          <p:cNvSpPr>
            <a:spLocks noChangeArrowheads="1"/>
          </p:cNvSpPr>
          <p:nvPr/>
        </p:nvSpPr>
        <p:spPr bwMode="auto">
          <a:xfrm flipV="1">
            <a:off x="6691313" y="2424113"/>
            <a:ext cx="971550" cy="1989137"/>
          </a:xfrm>
          <a:prstGeom prst="wedgeRectCallout">
            <a:avLst>
              <a:gd name="adj1" fmla="val -43139"/>
              <a:gd name="adj2" fmla="val 313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82039" tIns="41020" rIns="82039" bIns="41020"/>
          <a:lstStyle>
            <a:lvl1pPr defTabSz="82073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defTabSz="820738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defTabSz="820738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200" i="0"/>
          </a:p>
        </p:txBody>
      </p:sp>
      <p:sp>
        <p:nvSpPr>
          <p:cNvPr id="1843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23528" y="6357410"/>
            <a:ext cx="47741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6E60D1F-7E42-4D45-9AAC-3353653E4F77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75"/>
            <a:ext cx="9144000" cy="846981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Example: schedule </a:t>
            </a:r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for a disciplined budget </a:t>
            </a:r>
            <a:r>
              <a:rPr lang="en-GB" altLang="en-US" sz="2800" smtClean="0">
                <a:solidFill>
                  <a:srgbClr val="C00000"/>
                </a:solidFill>
                <a:ea typeface="MS PGothic" charset="-128"/>
              </a:rPr>
              <a:t>preparation process</a:t>
            </a:r>
            <a:endParaRPr lang="en-US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634944"/>
              </p:ext>
            </p:extLst>
          </p:nvPr>
        </p:nvGraphicFramePr>
        <p:xfrm>
          <a:off x="107504" y="2833417"/>
          <a:ext cx="8928992" cy="239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Worksheet" r:id="rId4" imgW="10363200" imgH="2133600" progId="Excel.Sheet.8">
                  <p:embed/>
                </p:oleObj>
              </mc:Choice>
              <mc:Fallback>
                <p:oleObj name="Worksheet" r:id="rId4" imgW="10363200" imgH="2133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833417"/>
                        <a:ext cx="8928992" cy="2395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B5AF67BA-B0DB-B144-9DFF-381AF538DD8B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25"/>
            <a:ext cx="7786688" cy="1143000"/>
          </a:xfrm>
        </p:spPr>
        <p:txBody>
          <a:bodyPr/>
          <a:lstStyle/>
          <a:p>
            <a:pPr indent="0" eaLnBrk="1" hangingPunct="1"/>
            <a:r>
              <a:rPr lang="fr-FR" altLang="en-US" sz="3200">
                <a:ea typeface="MS PGothic" charset="-128"/>
              </a:rPr>
              <a:t>	Module 2.1. Outline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86000"/>
            <a:ext cx="8143875" cy="3962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Expenditure classification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Budget preparation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Going beyond the foundations: MTEF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 smtClean="0">
                <a:ea typeface="MS PGothic" charset="-128"/>
              </a:rPr>
              <a:t>PEFA indicators regarding budget process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endParaRPr lang="en-GB" altLang="en-US" sz="2700" i="0" dirty="0">
              <a:ea typeface="MS PGothic" charset="-128"/>
            </a:endParaRPr>
          </a:p>
        </p:txBody>
      </p:sp>
      <p:sp>
        <p:nvSpPr>
          <p:cNvPr id="2048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F252E1CA-5E50-7E47-8CEF-39BFC470DABE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539750" y="3500438"/>
            <a:ext cx="8358188" cy="873125"/>
          </a:xfrm>
          <a:prstGeom prst="rightArrow">
            <a:avLst>
              <a:gd name="adj1" fmla="val 50000"/>
              <a:gd name="adj2" fmla="val 202047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20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25"/>
            <a:ext cx="8604250" cy="1143000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Going beyond </a:t>
            </a:r>
            <a:r>
              <a:rPr lang="fr-FR" altLang="en-US" sz="2800" dirty="0" smtClean="0">
                <a:solidFill>
                  <a:srgbClr val="C00000"/>
                </a:solidFill>
                <a:ea typeface="MS PGothic" charset="-128"/>
              </a:rPr>
              <a:t>the </a:t>
            </a:r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basics: the MTEF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353425" cy="4554537"/>
          </a:xfrm>
        </p:spPr>
        <p:txBody>
          <a:bodyPr/>
          <a:lstStyle/>
          <a:p>
            <a:pPr eaLnBrk="1" hangingPunct="1">
              <a:buClrTx/>
            </a:pPr>
            <a:r>
              <a:rPr lang="en-GB" altLang="en-US" i="0" dirty="0">
                <a:ea typeface="MS PGothic" charset="-128"/>
              </a:rPr>
              <a:t>It is important to keep a </a:t>
            </a:r>
            <a:r>
              <a:rPr lang="en-GB" altLang="en-US" i="0" dirty="0" smtClean="0">
                <a:ea typeface="MS PGothic" charset="-128"/>
              </a:rPr>
              <a:t>multi-annual </a:t>
            </a:r>
            <a:r>
              <a:rPr lang="en-GB" altLang="en-US" i="0" dirty="0">
                <a:ea typeface="MS PGothic" charset="-128"/>
              </a:rPr>
              <a:t>perspective in mind in order to help maintain global budgetary discipline and plan ahead </a:t>
            </a:r>
            <a:r>
              <a:rPr lang="en-GB" altLang="en-US" i="0" dirty="0" smtClean="0">
                <a:ea typeface="MS PGothic" charset="-128"/>
              </a:rPr>
              <a:t>for policy </a:t>
            </a:r>
            <a:r>
              <a:rPr lang="en-GB" altLang="en-US" i="0" dirty="0">
                <a:ea typeface="MS PGothic" charset="-128"/>
              </a:rPr>
              <a:t>changes that may require time to be carried out</a:t>
            </a:r>
          </a:p>
          <a:p>
            <a:pPr eaLnBrk="1" hangingPunct="1">
              <a:buClrTx/>
            </a:pPr>
            <a:endParaRPr lang="en-GB" altLang="en-US" sz="1200" i="0" dirty="0">
              <a:ea typeface="MS PGothic" charset="-128"/>
            </a:endParaRPr>
          </a:p>
          <a:p>
            <a:pPr eaLnBrk="1" hangingPunct="1">
              <a:buClrTx/>
            </a:pPr>
            <a:r>
              <a:rPr lang="en-GB" altLang="en-US" i="0" dirty="0">
                <a:ea typeface="MS PGothic" charset="-128"/>
              </a:rPr>
              <a:t>Hence the benefit of a Medium Term Expenditure Framework (MTEF), often defined as follows:</a:t>
            </a:r>
          </a:p>
          <a:p>
            <a:pPr lvl="1" eaLnBrk="1" hangingPunct="1">
              <a:buClrTx/>
            </a:pPr>
            <a:r>
              <a:rPr lang="en-GB" altLang="en-US" sz="2100" b="0" dirty="0">
                <a:ea typeface="MS PGothic" charset="-128"/>
              </a:rPr>
              <a:t>Rolling </a:t>
            </a:r>
            <a:r>
              <a:rPr lang="en-GB" altLang="en-US" sz="2100" b="0" dirty="0" smtClean="0">
                <a:ea typeface="MS PGothic" charset="-128"/>
              </a:rPr>
              <a:t>multi-annual </a:t>
            </a:r>
            <a:r>
              <a:rPr lang="en-GB" altLang="en-US" sz="2100" b="0" dirty="0">
                <a:ea typeface="MS PGothic" charset="-128"/>
              </a:rPr>
              <a:t>expenditure programme;</a:t>
            </a:r>
          </a:p>
          <a:p>
            <a:pPr lvl="1" eaLnBrk="1" hangingPunct="1">
              <a:buClrTx/>
            </a:pPr>
            <a:r>
              <a:rPr lang="en-GB" altLang="en-US" sz="2100" b="0" dirty="0">
                <a:ea typeface="MS PGothic" charset="-128"/>
              </a:rPr>
              <a:t>Established on a yearly basis;</a:t>
            </a:r>
          </a:p>
          <a:p>
            <a:pPr lvl="1" eaLnBrk="1" hangingPunct="1">
              <a:buClrTx/>
            </a:pPr>
            <a:r>
              <a:rPr lang="en-GB" altLang="en-US" sz="2100" b="0" dirty="0">
                <a:ea typeface="MS PGothic" charset="-128"/>
              </a:rPr>
              <a:t>In line with the budget the first year, in line with the GFOT the following years.</a:t>
            </a:r>
          </a:p>
          <a:p>
            <a:pPr eaLnBrk="1" hangingPunct="1"/>
            <a:endParaRPr lang="en-GB" altLang="en-US" sz="2500" dirty="0">
              <a:ea typeface="MS PGothic" charset="-128"/>
            </a:endParaRPr>
          </a:p>
        </p:txBody>
      </p:sp>
      <p:sp>
        <p:nvSpPr>
          <p:cNvPr id="2150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548680" y="63971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02A4113-9D94-4142-905B-779C9AFE158E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071563"/>
            <a:ext cx="8339138" cy="1139825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Plans/strategies</a:t>
            </a:r>
            <a:r>
              <a:rPr lang="en-GB" altLang="en-US" sz="2800" smtClean="0">
                <a:solidFill>
                  <a:srgbClr val="C00000"/>
                </a:solidFill>
                <a:ea typeface="MS PGothic" charset="-128"/>
              </a:rPr>
              <a:t>, medium 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term frameworks and budget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graphicFrame>
        <p:nvGraphicFramePr>
          <p:cNvPr id="2253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2133600"/>
          <a:ext cx="8221662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Worksheet" r:id="rId4" imgW="9093200" imgH="4699000" progId="Excel.Sheet.8">
                  <p:embed/>
                </p:oleObj>
              </mc:Choice>
              <mc:Fallback>
                <p:oleObj name="Worksheet" r:id="rId4" imgW="9093200" imgH="46990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533"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8221662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971550" y="2997200"/>
            <a:ext cx="16557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1200" i="0"/>
              <a:t>Cost estimation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548680" y="63971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 dirty="0" smtClean="0">
                <a:solidFill>
                  <a:schemeClr val="tx1"/>
                </a:solidFill>
                <a:latin typeface="Arial" charset="0"/>
              </a:rPr>
              <a:t>19</a:t>
            </a:r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1"/>
          <p:cNvSpPr>
            <a:spLocks noGrp="1"/>
          </p:cNvSpPr>
          <p:nvPr>
            <p:ph idx="1"/>
          </p:nvPr>
        </p:nvSpPr>
        <p:spPr>
          <a:xfrm>
            <a:off x="500063" y="2500313"/>
            <a:ext cx="8229600" cy="4062412"/>
          </a:xfrm>
        </p:spPr>
        <p:txBody>
          <a:bodyPr/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fr-FR" altLang="en-US" sz="2400" b="0" dirty="0">
                <a:ea typeface="MS PGothic" charset="-128"/>
              </a:rPr>
              <a:t>Day 1: </a:t>
            </a:r>
            <a:r>
              <a:rPr lang="fr-FR" altLang="en-US" sz="2400" b="0" dirty="0" err="1">
                <a:ea typeface="MS PGothic" charset="-128"/>
              </a:rPr>
              <a:t>Approaches</a:t>
            </a:r>
            <a:r>
              <a:rPr lang="fr-FR" altLang="en-US" sz="2400" b="0" dirty="0">
                <a:ea typeface="MS PGothic" charset="-128"/>
              </a:rPr>
              <a:t> to PFM </a:t>
            </a:r>
            <a:r>
              <a:rPr lang="fr-FR" altLang="en-US" sz="2400" b="0" dirty="0" err="1">
                <a:ea typeface="MS PGothic" charset="-128"/>
              </a:rPr>
              <a:t>reform</a:t>
            </a:r>
            <a:endParaRPr lang="fr-FR" altLang="en-US" sz="2400" b="0" dirty="0">
              <a:ea typeface="MS PGothic" charset="-128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fr-FR" altLang="en-US" sz="2400" b="0" dirty="0">
              <a:ea typeface="MS PGothic" charset="-128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r-FR" altLang="en-US" sz="2400" b="0" dirty="0">
                <a:solidFill>
                  <a:srgbClr val="FF0000"/>
                </a:solidFill>
                <a:ea typeface="MS PGothic" charset="-128"/>
              </a:rPr>
              <a:t>Day 2 : PFM </a:t>
            </a:r>
            <a:r>
              <a:rPr lang="fr-FR" altLang="en-US" sz="2400" b="0" dirty="0" err="1">
                <a:solidFill>
                  <a:srgbClr val="FF0000"/>
                </a:solidFill>
                <a:ea typeface="MS PGothic" charset="-128"/>
              </a:rPr>
              <a:t>sub-systems</a:t>
            </a:r>
            <a:r>
              <a:rPr lang="fr-FR" altLang="en-US" sz="2400" b="0" dirty="0">
                <a:solidFill>
                  <a:srgbClr val="FF0000"/>
                </a:solidFill>
                <a:ea typeface="MS PGothic" charset="-128"/>
              </a:rPr>
              <a:t> and </a:t>
            </a:r>
            <a:r>
              <a:rPr lang="fr-FR" altLang="en-US" sz="2400" b="0" dirty="0" err="1">
                <a:solidFill>
                  <a:srgbClr val="FF0000"/>
                </a:solidFill>
                <a:ea typeface="MS PGothic" charset="-128"/>
              </a:rPr>
              <a:t>prioritization</a:t>
            </a:r>
            <a:r>
              <a:rPr lang="fr-FR" altLang="en-US" sz="2400" b="0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fr-FR" altLang="en-US" sz="2400" b="0" dirty="0" err="1">
                <a:solidFill>
                  <a:srgbClr val="FF0000"/>
                </a:solidFill>
                <a:ea typeface="MS PGothic" charset="-128"/>
              </a:rPr>
              <a:t>amongst</a:t>
            </a:r>
            <a:r>
              <a:rPr lang="fr-FR" altLang="en-US" sz="2400" b="0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fr-FR" altLang="en-US" sz="2400" b="0" dirty="0" err="1">
                <a:solidFill>
                  <a:srgbClr val="FF0000"/>
                </a:solidFill>
                <a:ea typeface="MS PGothic" charset="-128"/>
              </a:rPr>
              <a:t>them</a:t>
            </a:r>
            <a:r>
              <a:rPr lang="fr-FR" altLang="en-US" sz="2400" b="0" dirty="0">
                <a:solidFill>
                  <a:srgbClr val="FF0000"/>
                </a:solidFill>
                <a:ea typeface="MS PGothic" charset="-128"/>
              </a:rPr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fr-FR" altLang="en-US" sz="2400" b="0" dirty="0">
              <a:ea typeface="MS PGothic" charset="-128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fr-FR" altLang="en-US" sz="2400" b="0" dirty="0">
                <a:ea typeface="MS PGothic" charset="-128"/>
              </a:rPr>
              <a:t>Day 3: Change management – </a:t>
            </a:r>
            <a:r>
              <a:rPr lang="fr-FR" altLang="en-US" sz="2400" b="0" dirty="0" err="1">
                <a:ea typeface="MS PGothic" charset="-128"/>
              </a:rPr>
              <a:t>Reform</a:t>
            </a:r>
            <a:r>
              <a:rPr lang="fr-FR" altLang="en-US" sz="2400" b="0" dirty="0">
                <a:ea typeface="MS PGothic" charset="-128"/>
              </a:rPr>
              <a:t> </a:t>
            </a:r>
            <a:r>
              <a:rPr lang="fr-FR" altLang="en-US" sz="2400" b="0" dirty="0" err="1">
                <a:ea typeface="MS PGothic" charset="-128"/>
              </a:rPr>
              <a:t>sequencing</a:t>
            </a:r>
            <a:r>
              <a:rPr lang="fr-FR" altLang="en-US" sz="2400" b="0" dirty="0">
                <a:ea typeface="MS PGothic" charset="-128"/>
              </a:rPr>
              <a:t> issues – Case </a:t>
            </a:r>
            <a:r>
              <a:rPr lang="fr-FR" altLang="en-US" sz="2400" b="0" dirty="0" err="1">
                <a:ea typeface="MS PGothic" charset="-128"/>
              </a:rPr>
              <a:t>study</a:t>
            </a:r>
            <a:endParaRPr lang="fr-FR" altLang="en-US" sz="2400" b="0" dirty="0">
              <a:ea typeface="MS PGothic" charset="-128"/>
            </a:endParaRPr>
          </a:p>
          <a:p>
            <a:pPr lvl="1">
              <a:buFont typeface="Wingdings" charset="2"/>
              <a:buNone/>
            </a:pPr>
            <a:endParaRPr lang="fr-FR" altLang="en-US" sz="2400" b="0" dirty="0">
              <a:ea typeface="MS PGothic" charset="-128"/>
            </a:endParaRPr>
          </a:p>
          <a:p>
            <a:pPr lvl="1">
              <a:buFontTx/>
              <a:buNone/>
            </a:pPr>
            <a:endParaRPr lang="fr-FR" altLang="en-US" sz="2400" b="0" dirty="0">
              <a:ea typeface="MS PGothic" charset="-128"/>
            </a:endParaRPr>
          </a:p>
          <a:p>
            <a:endParaRPr lang="fr-BE" altLang="en-US" sz="2800" dirty="0">
              <a:ea typeface="MS PGothic" charset="-128"/>
            </a:endParaRPr>
          </a:p>
        </p:txBody>
      </p:sp>
      <p:sp>
        <p:nvSpPr>
          <p:cNvPr id="5123" name="Titre 2"/>
          <p:cNvSpPr>
            <a:spLocks noGrp="1"/>
          </p:cNvSpPr>
          <p:nvPr>
            <p:ph type="title"/>
          </p:nvPr>
        </p:nvSpPr>
        <p:spPr>
          <a:xfrm>
            <a:off x="0" y="1214438"/>
            <a:ext cx="9144000" cy="1143000"/>
          </a:xfrm>
          <a:ln/>
        </p:spPr>
        <p:txBody>
          <a:bodyPr/>
          <a:lstStyle/>
          <a:p>
            <a:pPr indent="0" eaLnBrk="1" hangingPunct="1"/>
            <a:r>
              <a:rPr lang="fr-FR" altLang="en-US" sz="2800">
                <a:ea typeface="MS PGothic" charset="-128"/>
              </a:rPr>
              <a:t>Course outline</a:t>
            </a:r>
            <a:endParaRPr lang="fr-BE" altLang="en-US" sz="2800">
              <a:ea typeface="MS PGothic" charset="-128"/>
            </a:endParaRPr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6233717D-D57A-4A48-B953-B74F78FC594C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7" y="1341438"/>
            <a:ext cx="8713787" cy="571500"/>
          </a:xfrm>
        </p:spPr>
        <p:txBody>
          <a:bodyPr/>
          <a:lstStyle/>
          <a:p>
            <a:pPr marL="0" indent="0" algn="ctr" eaLnBrk="1" hangingPunct="1"/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MT/LT plans and/or 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strategies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76475"/>
            <a:ext cx="8642350" cy="4208463"/>
          </a:xfrm>
        </p:spPr>
        <p:txBody>
          <a:bodyPr/>
          <a:lstStyle/>
          <a:p>
            <a:pPr eaLnBrk="1" hangingPunct="1"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Long term plans: spatial and infrastructural planning, human resources planning, etc</a:t>
            </a:r>
            <a:r>
              <a:rPr lang="en-GB" altLang="en-US" i="0" dirty="0" smtClean="0">
                <a:latin typeface="+mj-lt"/>
                <a:ea typeface="MS PGothic" charset="-128"/>
              </a:rPr>
              <a:t>.</a:t>
            </a:r>
            <a:endParaRPr lang="en-GB" altLang="en-US" i="0" dirty="0">
              <a:latin typeface="+mj-lt"/>
              <a:ea typeface="MS PGothic" charset="-128"/>
            </a:endParaRPr>
          </a:p>
          <a:p>
            <a:pPr eaLnBrk="1" hangingPunct="1"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Medium term plans/strategies: (5-year plans, PRSP</a:t>
            </a:r>
            <a:r>
              <a:rPr lang="en-GB" altLang="en-US" i="0" dirty="0" smtClean="0">
                <a:latin typeface="+mj-lt"/>
                <a:ea typeface="MS PGothic" charset="-128"/>
              </a:rPr>
              <a:t>)</a:t>
            </a:r>
            <a:endParaRPr lang="en-GB" altLang="en-US" i="0" dirty="0">
              <a:latin typeface="+mj-lt"/>
              <a:ea typeface="MS PGothic" charset="-128"/>
            </a:endParaRPr>
          </a:p>
          <a:p>
            <a:pPr eaLnBrk="1" hangingPunct="1"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Costs of the plans and strategies actions must be </a:t>
            </a:r>
            <a:r>
              <a:rPr lang="en-GB" altLang="en-US" i="0" dirty="0" smtClean="0">
                <a:latin typeface="+mj-lt"/>
                <a:ea typeface="MS PGothic" charset="-128"/>
              </a:rPr>
              <a:t>estimated</a:t>
            </a:r>
            <a:endParaRPr lang="en-GB" altLang="en-US" i="0" dirty="0">
              <a:latin typeface="+mj-lt"/>
              <a:ea typeface="MS PGothic" charset="-128"/>
            </a:endParaRPr>
          </a:p>
          <a:p>
            <a:pPr eaLnBrk="1" hangingPunct="1"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The estimation must be realistic, although it may contain variations, and shed light on eventual financing gaps </a:t>
            </a:r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548680" y="63971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 dirty="0" smtClean="0">
                <a:solidFill>
                  <a:schemeClr val="tx1"/>
                </a:solidFill>
                <a:latin typeface="Arial" charset="0"/>
              </a:rPr>
              <a:t>20</a:t>
            </a:r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7"/>
          <p:cNvSpPr txBox="1">
            <a:spLocks noGrp="1"/>
          </p:cNvSpPr>
          <p:nvPr/>
        </p:nvSpPr>
        <p:spPr bwMode="auto">
          <a:xfrm>
            <a:off x="-324544" y="6394450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i="0" dirty="0">
              <a:solidFill>
                <a:srgbClr val="333399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9299" y="1036639"/>
            <a:ext cx="9144000" cy="747712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The different Medium-term frameworks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6481" y="1916832"/>
            <a:ext cx="8532440" cy="4848224"/>
          </a:xfrm>
        </p:spPr>
        <p:txBody>
          <a:bodyPr/>
          <a:lstStyle/>
          <a:p>
            <a:pPr eaLnBrk="1" hangingPunct="1"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Financial framework </a:t>
            </a:r>
            <a:r>
              <a:rPr lang="en-GB" altLang="en-US" i="0" dirty="0" smtClean="0">
                <a:latin typeface="+mj-lt"/>
                <a:ea typeface="MS PGothic" charset="-128"/>
              </a:rPr>
              <a:t>&amp; putting </a:t>
            </a:r>
            <a:r>
              <a:rPr lang="en-GB" altLang="en-US" i="0" dirty="0">
                <a:latin typeface="+mj-lt"/>
                <a:ea typeface="MS PGothic" charset="-128"/>
              </a:rPr>
              <a:t>plans </a:t>
            </a:r>
            <a:r>
              <a:rPr lang="en-GB" altLang="en-US" i="0" dirty="0" smtClean="0">
                <a:latin typeface="+mj-lt"/>
                <a:ea typeface="MS PGothic" charset="-128"/>
              </a:rPr>
              <a:t>&amp; strategies </a:t>
            </a:r>
            <a:r>
              <a:rPr lang="en-GB" altLang="en-US" i="0" dirty="0">
                <a:latin typeface="+mj-lt"/>
                <a:ea typeface="MS PGothic" charset="-128"/>
              </a:rPr>
              <a:t>into operation </a:t>
            </a:r>
          </a:p>
          <a:p>
            <a:pPr eaLnBrk="1" hangingPunct="1"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Global framework: provisional GFOT</a:t>
            </a:r>
          </a:p>
          <a:p>
            <a:pPr eaLnBrk="1" hangingPunct="1"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GFOT expenditure allocation by destination: MTEF</a:t>
            </a:r>
          </a:p>
          <a:p>
            <a:pPr marL="514350" lvl="1" indent="0" eaLnBrk="1" hangingPunct="1"/>
            <a:r>
              <a:rPr lang="en-GB" altLang="en-US" sz="2400" b="0" dirty="0">
                <a:latin typeface="+mj-lt"/>
                <a:ea typeface="MS PGothic" charset="-128"/>
              </a:rPr>
              <a:t> Resource allocation across ministries </a:t>
            </a:r>
            <a:r>
              <a:rPr lang="en-GB" altLang="en-US" sz="2400" b="0" dirty="0" smtClean="0">
                <a:latin typeface="+mj-lt"/>
                <a:ea typeface="MS PGothic" charset="-128"/>
              </a:rPr>
              <a:t>&amp; sectors</a:t>
            </a:r>
            <a:r>
              <a:rPr lang="en-GB" altLang="en-US" sz="2400" b="0" dirty="0">
                <a:latin typeface="+mj-lt"/>
                <a:ea typeface="MS PGothic" charset="-128"/>
              </a:rPr>
              <a:t>: </a:t>
            </a:r>
            <a:r>
              <a:rPr lang="en-GB" altLang="en-US" sz="2400" b="0" dirty="0">
                <a:solidFill>
                  <a:srgbClr val="FF0000"/>
                </a:solidFill>
                <a:latin typeface="+mj-lt"/>
                <a:ea typeface="MS PGothic" charset="-128"/>
              </a:rPr>
              <a:t>global </a:t>
            </a:r>
            <a:r>
              <a:rPr lang="en-GB" altLang="en-US" sz="2400" b="0" dirty="0" smtClean="0">
                <a:solidFill>
                  <a:srgbClr val="FF0000"/>
                </a:solidFill>
                <a:latin typeface="+mj-lt"/>
                <a:ea typeface="MS PGothic" charset="-128"/>
              </a:rPr>
              <a:t>MTEF</a:t>
            </a:r>
            <a:r>
              <a:rPr lang="en-GB" altLang="en-US" sz="2400" b="0" dirty="0" smtClean="0">
                <a:latin typeface="+mj-lt"/>
                <a:ea typeface="MS PGothic" charset="-128"/>
              </a:rPr>
              <a:t>: f</a:t>
            </a:r>
            <a:r>
              <a:rPr lang="en-GB" altLang="en-US" sz="2400" b="0" dirty="0" smtClean="0">
                <a:solidFill>
                  <a:srgbClr val="0F5494"/>
                </a:solidFill>
                <a:latin typeface="+mj-lt"/>
                <a:ea typeface="MS PGothic" charset="-128"/>
              </a:rPr>
              <a:t>or </a:t>
            </a:r>
            <a:r>
              <a:rPr lang="en-GB" altLang="en-US" sz="2400" b="0" dirty="0">
                <a:solidFill>
                  <a:srgbClr val="0F5494"/>
                </a:solidFill>
                <a:latin typeface="+mj-lt"/>
                <a:ea typeface="MS PGothic" charset="-128"/>
              </a:rPr>
              <a:t>each ministry/sector </a:t>
            </a:r>
            <a:r>
              <a:rPr lang="en-GB" altLang="en-US" sz="2400" b="0" dirty="0" smtClean="0">
                <a:solidFill>
                  <a:srgbClr val="0F5494"/>
                </a:solidFill>
                <a:latin typeface="+mj-lt"/>
                <a:ea typeface="MS PGothic" charset="-128"/>
              </a:rPr>
              <a:t>&amp; broad </a:t>
            </a:r>
            <a:r>
              <a:rPr lang="en-GB" altLang="en-US" sz="2400" b="0" dirty="0">
                <a:solidFill>
                  <a:srgbClr val="0F5494"/>
                </a:solidFill>
                <a:latin typeface="+mj-lt"/>
                <a:ea typeface="MS PGothic" charset="-128"/>
              </a:rPr>
              <a:t>purpose of the expense</a:t>
            </a:r>
          </a:p>
          <a:p>
            <a:pPr marL="514350" lvl="1" indent="0" eaLnBrk="1" hangingPunct="1"/>
            <a:r>
              <a:rPr lang="en-GB" altLang="en-US" sz="2400" b="0" dirty="0">
                <a:latin typeface="+mj-lt"/>
                <a:ea typeface="MS PGothic" charset="-128"/>
              </a:rPr>
              <a:t> Resource allocation within ministries /sectors: </a:t>
            </a:r>
            <a:r>
              <a:rPr lang="en-GB" altLang="en-US" sz="2400" b="0" dirty="0">
                <a:solidFill>
                  <a:srgbClr val="FF0000"/>
                </a:solidFill>
                <a:latin typeface="+mj-lt"/>
                <a:ea typeface="MS PGothic" charset="-128"/>
              </a:rPr>
              <a:t>sectorial </a:t>
            </a:r>
            <a:r>
              <a:rPr lang="en-GB" altLang="en-US" sz="2400" b="0" dirty="0" smtClean="0">
                <a:solidFill>
                  <a:srgbClr val="FF0000"/>
                </a:solidFill>
                <a:latin typeface="+mj-lt"/>
                <a:ea typeface="MS PGothic" charset="-128"/>
              </a:rPr>
              <a:t>MTEF</a:t>
            </a:r>
            <a:r>
              <a:rPr lang="en-GB" altLang="en-US" sz="2400" b="0" dirty="0" smtClean="0">
                <a:latin typeface="+mj-lt"/>
                <a:ea typeface="MS PGothic" charset="-128"/>
              </a:rPr>
              <a:t>: </a:t>
            </a:r>
            <a:r>
              <a:rPr lang="en-GB" altLang="en-US" sz="2400" b="0" dirty="0">
                <a:latin typeface="+mj-lt"/>
                <a:ea typeface="MS PGothic" charset="-128"/>
              </a:rPr>
              <a:t>m</a:t>
            </a:r>
            <a:r>
              <a:rPr lang="en-GB" altLang="en-US" sz="2400" b="0" dirty="0" smtClean="0">
                <a:solidFill>
                  <a:srgbClr val="0F5494"/>
                </a:solidFill>
                <a:latin typeface="+mj-lt"/>
                <a:ea typeface="MS PGothic" charset="-128"/>
              </a:rPr>
              <a:t>ay </a:t>
            </a:r>
            <a:r>
              <a:rPr lang="en-GB" altLang="en-US" sz="2400" b="0" dirty="0">
                <a:solidFill>
                  <a:srgbClr val="0F5494"/>
                </a:solidFill>
                <a:latin typeface="+mj-lt"/>
                <a:ea typeface="MS PGothic" charset="-128"/>
              </a:rPr>
              <a:t>sometimes be classified by expense </a:t>
            </a:r>
            <a:r>
              <a:rPr lang="en-GB" altLang="en-US" sz="2400" b="0" dirty="0" smtClean="0">
                <a:solidFill>
                  <a:srgbClr val="0F5494"/>
                </a:solidFill>
                <a:latin typeface="+mj-lt"/>
                <a:ea typeface="MS PGothic" charset="-128"/>
              </a:rPr>
              <a:t>purpose: it </a:t>
            </a:r>
            <a:r>
              <a:rPr lang="en-GB" altLang="en-US" sz="2400" b="0" dirty="0">
                <a:solidFill>
                  <a:srgbClr val="0F5494"/>
                </a:solidFill>
                <a:latin typeface="+mj-lt"/>
                <a:ea typeface="MS PGothic" charset="-128"/>
              </a:rPr>
              <a:t>is classified by programme, or even by programme </a:t>
            </a:r>
            <a:r>
              <a:rPr lang="en-GB" altLang="en-US" sz="2400" b="0" dirty="0" smtClean="0">
                <a:solidFill>
                  <a:srgbClr val="0F5494"/>
                </a:solidFill>
                <a:latin typeface="+mj-lt"/>
                <a:ea typeface="MS PGothic" charset="-128"/>
              </a:rPr>
              <a:t>and </a:t>
            </a:r>
            <a:r>
              <a:rPr lang="en-GB" altLang="en-US" sz="2400" b="0" dirty="0">
                <a:solidFill>
                  <a:srgbClr val="0F5494"/>
                </a:solidFill>
                <a:latin typeface="+mj-lt"/>
                <a:ea typeface="MS PGothic" charset="-128"/>
              </a:rPr>
              <a:t>activity. </a:t>
            </a:r>
          </a:p>
        </p:txBody>
      </p:sp>
      <p:sp>
        <p:nvSpPr>
          <p:cNvPr id="2458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568828" y="63944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B5E54B6-D182-D248-9C29-A72FD6A4B0D4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9"/>
          <p:cNvSpPr>
            <a:spLocks noChangeArrowheads="1"/>
          </p:cNvSpPr>
          <p:nvPr/>
        </p:nvSpPr>
        <p:spPr bwMode="auto">
          <a:xfrm>
            <a:off x="242888" y="2436813"/>
            <a:ext cx="2808287" cy="1984375"/>
          </a:xfrm>
          <a:prstGeom prst="wedgeRectCallout">
            <a:avLst>
              <a:gd name="adj1" fmla="val 64991"/>
              <a:gd name="adj2" fmla="val -221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i="0">
                <a:solidFill>
                  <a:srgbClr val="0066CC"/>
                </a:solidFill>
              </a:rPr>
              <a:t>Global MTEF(MTBF)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i="0"/>
              <a:t>Resource allocation across sectors, budgetary framework</a:t>
            </a:r>
          </a:p>
        </p:txBody>
      </p:sp>
      <p:sp>
        <p:nvSpPr>
          <p:cNvPr id="25604" name="AutoShape 10"/>
          <p:cNvSpPr>
            <a:spLocks noChangeArrowheads="1"/>
          </p:cNvSpPr>
          <p:nvPr/>
        </p:nvSpPr>
        <p:spPr bwMode="auto">
          <a:xfrm>
            <a:off x="217488" y="938213"/>
            <a:ext cx="2736850" cy="1368425"/>
          </a:xfrm>
          <a:prstGeom prst="wedgeRectCallout">
            <a:avLst>
              <a:gd name="adj1" fmla="val 64792"/>
              <a:gd name="adj2" fmla="val 39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i="0">
                <a:solidFill>
                  <a:srgbClr val="FF3300"/>
                </a:solidFill>
              </a:rPr>
              <a:t>Provisional MTFF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i="0"/>
              <a:t>Establishes the budgetary aggregates</a:t>
            </a:r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179388" y="4657725"/>
            <a:ext cx="2879725" cy="1943100"/>
          </a:xfrm>
          <a:prstGeom prst="wedgeRectCallout">
            <a:avLst>
              <a:gd name="adj1" fmla="val 73417"/>
              <a:gd name="adj2" fmla="val -37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i="0">
                <a:solidFill>
                  <a:srgbClr val="008000"/>
                </a:solidFill>
              </a:rPr>
              <a:t>Ministry MTEF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000" i="0"/>
              <a:t>Resource allocation within sector (with a variable degree of detail)</a:t>
            </a:r>
          </a:p>
        </p:txBody>
      </p:sp>
      <p:graphicFrame>
        <p:nvGraphicFramePr>
          <p:cNvPr id="25606" name="Object 2477"/>
          <p:cNvGraphicFramePr>
            <a:graphicFrameLocks noChangeAspect="1"/>
          </p:cNvGraphicFramePr>
          <p:nvPr/>
        </p:nvGraphicFramePr>
        <p:xfrm>
          <a:off x="2987675" y="1196975"/>
          <a:ext cx="6007100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Worksheet" r:id="rId4" imgW="7620000" imgH="8191500" progId="Excel.Sheet.8">
                  <p:embed/>
                </p:oleObj>
              </mc:Choice>
              <mc:Fallback>
                <p:oleObj name="Worksheet" r:id="rId4" imgW="7620000" imgH="8191500" progId="Excel.Sheet.8">
                  <p:embed/>
                  <p:pic>
                    <p:nvPicPr>
                      <p:cNvPr id="0" name="Object 2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196975"/>
                        <a:ext cx="6007100" cy="541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548680" y="66135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8E0B12C-0A3A-1345-914A-BF7BCECFA95C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7"/>
          <p:cNvSpPr txBox="1">
            <a:spLocks noGrp="1"/>
          </p:cNvSpPr>
          <p:nvPr/>
        </p:nvSpPr>
        <p:spPr bwMode="auto">
          <a:xfrm>
            <a:off x="9163" y="6400800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i="0" dirty="0">
              <a:solidFill>
                <a:srgbClr val="333399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692150"/>
            <a:ext cx="8713787" cy="647700"/>
          </a:xfrm>
        </p:spPr>
        <p:txBody>
          <a:bodyPr/>
          <a:lstStyle/>
          <a:p>
            <a:pPr indent="0" eaLnBrk="1" hangingPunct="1"/>
            <a:r>
              <a:rPr lang="fr-FR" altLang="en-US" sz="4100">
                <a:ea typeface="MS PGothic" charset="-128"/>
              </a:rPr>
              <a:t> </a:t>
            </a:r>
            <a:endParaRPr lang="fr-FR" altLang="en-US" sz="4000">
              <a:ea typeface="MS PGothic" charset="-128"/>
            </a:endParaRP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0656" y="2133600"/>
            <a:ext cx="7421563" cy="4514850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GB" i="0" dirty="0" smtClean="0">
                <a:latin typeface="+mj-lt"/>
                <a:ea typeface="ＭＳ Ｐゴシック" charset="0"/>
                <a:cs typeface="+mn-cs"/>
              </a:rPr>
              <a:t>Global budgetary discipline:  </a:t>
            </a:r>
            <a:r>
              <a:rPr lang="en-GB" i="0" dirty="0" smtClean="0">
                <a:solidFill>
                  <a:srgbClr val="C00000"/>
                </a:solidFill>
                <a:latin typeface="+mj-lt"/>
                <a:ea typeface="ＭＳ Ｐゴシック" charset="0"/>
                <a:cs typeface="+mn-cs"/>
              </a:rPr>
              <a:t>(GFOT)</a:t>
            </a:r>
          </a:p>
          <a:p>
            <a:pPr eaLnBrk="1" hangingPunct="1">
              <a:buClrTx/>
              <a:defRPr/>
            </a:pPr>
            <a:r>
              <a:rPr lang="en-GB" i="0" dirty="0" smtClean="0">
                <a:latin typeface="+mj-lt"/>
                <a:ea typeface="ＭＳ Ｐゴシック" charset="0"/>
                <a:cs typeface="+mn-cs"/>
              </a:rPr>
              <a:t>Resource allocation in line with objectives:                 prepare and carry out the strategies </a:t>
            </a:r>
            <a:r>
              <a:rPr lang="en-GB" i="0" dirty="0" smtClean="0">
                <a:solidFill>
                  <a:srgbClr val="C00000"/>
                </a:solidFill>
                <a:latin typeface="+mj-lt"/>
                <a:ea typeface="ＭＳ Ｐゴシック" charset="0"/>
                <a:cs typeface="+mn-cs"/>
              </a:rPr>
              <a:t>(global sectorial MTEF)</a:t>
            </a:r>
          </a:p>
          <a:p>
            <a:pPr lvl="1" eaLnBrk="1" hangingPunct="1">
              <a:buClrTx/>
              <a:defRPr/>
            </a:pPr>
            <a:r>
              <a:rPr lang="en-GB" b="0" dirty="0" smtClean="0">
                <a:latin typeface="+mj-lt"/>
                <a:ea typeface="ＭＳ Ｐゴシック" charset="0"/>
              </a:rPr>
              <a:t>Budgetary margin is insufficient to plan policy changes</a:t>
            </a:r>
          </a:p>
          <a:p>
            <a:pPr eaLnBrk="1" hangingPunct="1">
              <a:buClrTx/>
              <a:defRPr/>
            </a:pPr>
            <a:r>
              <a:rPr lang="en-GB" i="0" dirty="0" smtClean="0">
                <a:latin typeface="+mj-lt"/>
                <a:ea typeface="ＭＳ Ｐゴシック" charset="0"/>
                <a:cs typeface="+mn-cs"/>
              </a:rPr>
              <a:t>Operational performance </a:t>
            </a:r>
            <a:r>
              <a:rPr lang="en-GB" i="0" dirty="0" smtClean="0">
                <a:solidFill>
                  <a:srgbClr val="C00000"/>
                </a:solidFill>
                <a:latin typeface="+mj-lt"/>
                <a:ea typeface="ＭＳ Ｐゴシック" charset="0"/>
                <a:cs typeface="+mn-cs"/>
              </a:rPr>
              <a:t>(ministry MTEF)</a:t>
            </a:r>
            <a:r>
              <a:rPr lang="en-GB" i="0" dirty="0" smtClean="0">
                <a:latin typeface="+mj-lt"/>
                <a:ea typeface="ＭＳ Ｐゴシック" charset="0"/>
                <a:cs typeface="+mn-cs"/>
              </a:rPr>
              <a:t> </a:t>
            </a:r>
          </a:p>
          <a:p>
            <a:pPr lvl="1" eaLnBrk="1" hangingPunct="1">
              <a:buClrTx/>
              <a:defRPr/>
            </a:pPr>
            <a:r>
              <a:rPr lang="en-GB" b="0" u="sng" dirty="0" smtClean="0">
                <a:latin typeface="+mj-lt"/>
                <a:ea typeface="ＭＳ Ｐゴシック" charset="0"/>
              </a:rPr>
              <a:t>If</a:t>
            </a:r>
            <a:r>
              <a:rPr lang="en-GB" b="0" dirty="0" smtClean="0">
                <a:latin typeface="+mj-lt"/>
                <a:ea typeface="ＭＳ Ｐゴシック" charset="0"/>
              </a:rPr>
              <a:t> processes are disciplined, provide flexibility to managers</a:t>
            </a:r>
          </a:p>
          <a:p>
            <a:pPr lvl="1" eaLnBrk="1" hangingPunct="1">
              <a:buClrTx/>
              <a:defRPr/>
            </a:pPr>
            <a:r>
              <a:rPr lang="en-GB" b="0" u="sng" dirty="0" smtClean="0">
                <a:latin typeface="+mj-lt"/>
                <a:ea typeface="ＭＳ Ｐゴシック" charset="0"/>
              </a:rPr>
              <a:t>Eventually</a:t>
            </a:r>
            <a:r>
              <a:rPr lang="en-GB" b="0" dirty="0" smtClean="0">
                <a:latin typeface="+mj-lt"/>
                <a:ea typeface="ＭＳ Ｐゴシック" charset="0"/>
              </a:rPr>
              <a:t>, provide a framework for performance monitoring</a:t>
            </a:r>
            <a:endParaRPr lang="en-GB" b="0" dirty="0">
              <a:latin typeface="+mj-lt"/>
              <a:ea typeface="ＭＳ Ｐゴシック" charset="0"/>
            </a:endParaRPr>
          </a:p>
        </p:txBody>
      </p:sp>
      <p:graphicFrame>
        <p:nvGraphicFramePr>
          <p:cNvPr id="26629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5288" y="5013325"/>
          <a:ext cx="5778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Clip" r:id="rId4" imgW="2128018" imgH="2287675" progId="MS_ClipArt_Gallery.2">
                  <p:embed/>
                </p:oleObj>
              </mc:Choice>
              <mc:Fallback>
                <p:oleObj name="Clip" r:id="rId4" imgW="2128018" imgH="228767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5778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0" y="2636838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fr-FR" altLang="en-US" sz="1200" i="0">
              <a:latin typeface="Tahoma" charset="0"/>
            </a:endParaRP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50825" y="400526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fr-FR" altLang="en-US" sz="1200" i="0">
              <a:latin typeface="Tahoma" charset="0"/>
            </a:endParaRPr>
          </a:p>
        </p:txBody>
      </p:sp>
      <p:graphicFrame>
        <p:nvGraphicFramePr>
          <p:cNvPr id="26632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32164007"/>
              </p:ext>
            </p:extLst>
          </p:nvPr>
        </p:nvGraphicFramePr>
        <p:xfrm>
          <a:off x="0" y="3363913"/>
          <a:ext cx="15652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Worksheet" r:id="rId6" imgW="15138400" imgH="4876800" progId="Excel.Sheet.8">
                  <p:embed/>
                </p:oleObj>
              </mc:Choice>
              <mc:Fallback>
                <p:oleObj name="Worksheet" r:id="rId6" imgW="15138400" imgH="487680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63913"/>
                        <a:ext cx="15652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163506"/>
              </p:ext>
            </p:extLst>
          </p:nvPr>
        </p:nvGraphicFramePr>
        <p:xfrm>
          <a:off x="852091" y="1768475"/>
          <a:ext cx="7794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Clip" r:id="rId8" imgW="1371600" imgH="2287071" progId="MS_ClipArt_Gallery.2">
                  <p:embed/>
                </p:oleObj>
              </mc:Choice>
              <mc:Fallback>
                <p:oleObj name="Clip" r:id="rId8" imgW="1371600" imgH="2287071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91" y="1768475"/>
                        <a:ext cx="7794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7804"/>
              </p:ext>
            </p:extLst>
          </p:nvPr>
        </p:nvGraphicFramePr>
        <p:xfrm>
          <a:off x="192190" y="2376454"/>
          <a:ext cx="6111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Clip" r:id="rId10" imgW="2286000" imgH="2184956" progId="MS_ClipArt_Gallery.2">
                  <p:embed/>
                </p:oleObj>
              </mc:Choice>
              <mc:Fallback>
                <p:oleObj name="Clip" r:id="rId10" imgW="2286000" imgH="2184956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90" y="2376454"/>
                        <a:ext cx="61118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5" name="Picture 10" descr="jumell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4763"/>
            <a:ext cx="5064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234950" y="1400244"/>
            <a:ext cx="8893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800" b="1" i="0" dirty="0" smtClean="0">
                <a:solidFill>
                  <a:srgbClr val="C00000"/>
                </a:solidFill>
              </a:rPr>
              <a:t>Medium-</a:t>
            </a:r>
            <a:r>
              <a:rPr lang="fr-FR" altLang="en-US" sz="2800" b="1" i="0" dirty="0" err="1" smtClean="0">
                <a:solidFill>
                  <a:srgbClr val="C00000"/>
                </a:solidFill>
              </a:rPr>
              <a:t>term</a:t>
            </a:r>
            <a:r>
              <a:rPr lang="fr-FR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fr-FR" altLang="en-US" sz="2800" b="1" i="0" dirty="0" err="1">
                <a:solidFill>
                  <a:srgbClr val="C00000"/>
                </a:solidFill>
              </a:rPr>
              <a:t>frameworks</a:t>
            </a:r>
            <a:r>
              <a:rPr lang="fr-FR" altLang="en-US" sz="2800" b="1" i="0" dirty="0">
                <a:solidFill>
                  <a:srgbClr val="C00000"/>
                </a:solidFill>
              </a:rPr>
              <a:t> </a:t>
            </a:r>
            <a:r>
              <a:rPr lang="fr-FR" altLang="en-US" sz="2800" b="1" i="0" dirty="0" smtClean="0">
                <a:solidFill>
                  <a:srgbClr val="C00000"/>
                </a:solidFill>
              </a:rPr>
              <a:t>&amp; PFM </a:t>
            </a:r>
            <a:r>
              <a:rPr lang="fr-FR" altLang="en-US" sz="2800" b="1" i="0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2663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4337" y="6275388"/>
            <a:ext cx="48246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F98A67-684E-4D4A-88D5-528972512B31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5477" y="1124744"/>
            <a:ext cx="9036496" cy="720726"/>
          </a:xfrm>
        </p:spPr>
        <p:txBody>
          <a:bodyPr/>
          <a:lstStyle/>
          <a:p>
            <a:pPr marL="0" indent="0" algn="ctr" eaLnBrk="1" hangingPunct="1"/>
            <a:r>
              <a:rPr lang="fr-FR" altLang="en-US" sz="2800" dirty="0" smtClean="0">
                <a:solidFill>
                  <a:srgbClr val="C00000"/>
                </a:solidFill>
                <a:ea typeface="MS PGothic" charset="-128"/>
              </a:rPr>
              <a:t>Global </a:t>
            </a:r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MTEF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720852"/>
            <a:ext cx="8750300" cy="4732336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en-GB" altLang="en-US" b="0" i="0" dirty="0">
                <a:ea typeface="MS PGothic" charset="-128"/>
              </a:rPr>
              <a:t>Forecast of expenditure for each ministry or sector, in line with the </a:t>
            </a:r>
            <a:r>
              <a:rPr lang="en-GB" altLang="en-US" b="0" i="0" dirty="0" smtClean="0">
                <a:ea typeface="MS PGothic" charset="-128"/>
              </a:rPr>
              <a:t>GFOT: </a:t>
            </a:r>
            <a:r>
              <a:rPr lang="en-GB" altLang="en-US" i="0" dirty="0">
                <a:ea typeface="MS PGothic" charset="-128"/>
              </a:rPr>
              <a:t>m</a:t>
            </a:r>
            <a:r>
              <a:rPr lang="en-GB" altLang="en-US" i="0" dirty="0" smtClean="0">
                <a:ea typeface="MS PGothic" charset="-128"/>
              </a:rPr>
              <a:t>ust </a:t>
            </a:r>
            <a:r>
              <a:rPr lang="en-GB" altLang="en-US" i="0" dirty="0">
                <a:ea typeface="MS PGothic" charset="-128"/>
              </a:rPr>
              <a:t>contain detailed technical forecasts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en-GB" altLang="en-US" b="0" i="0" dirty="0">
                <a:ea typeface="MS PGothic" charset="-128"/>
              </a:rPr>
              <a:t>Framework for </a:t>
            </a:r>
            <a:r>
              <a:rPr lang="en-GB" altLang="en-US" b="0" i="0" dirty="0" smtClean="0">
                <a:ea typeface="MS PGothic" charset="-128"/>
              </a:rPr>
              <a:t>preparation </a:t>
            </a:r>
            <a:r>
              <a:rPr lang="en-GB" altLang="en-US" b="0" i="0" dirty="0">
                <a:ea typeface="MS PGothic" charset="-128"/>
              </a:rPr>
              <a:t>of the budget</a:t>
            </a:r>
          </a:p>
          <a:p>
            <a:pPr marL="857250" lvl="1" indent="-342900" eaLnBrk="1" hangingPunct="1">
              <a:spcBef>
                <a:spcPts val="60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en-GB" altLang="en-US" sz="2400" b="0" dirty="0">
                <a:ea typeface="MS PGothic" charset="-128"/>
              </a:rPr>
              <a:t>Is part of a document on policy orientation, approved by policy-makers</a:t>
            </a:r>
          </a:p>
          <a:p>
            <a:pPr marL="857250" lvl="1" indent="-342900" eaLnBrk="1" hangingPunct="1">
              <a:spcBef>
                <a:spcPts val="60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en-GB" altLang="en-US" sz="2400" b="0" dirty="0">
                <a:ea typeface="MS PGothic" charset="-128"/>
              </a:rPr>
              <a:t>The spending ceilings of ministries are often derived from the global MTEF.</a:t>
            </a:r>
          </a:p>
          <a:p>
            <a:pPr marL="857250" lvl="1" indent="-342900" eaLnBrk="1" hangingPunct="1">
              <a:spcBef>
                <a:spcPts val="600"/>
              </a:spcBef>
              <a:spcAft>
                <a:spcPts val="600"/>
              </a:spcAft>
              <a:buClrTx/>
              <a:buFont typeface="Arial" charset="0"/>
              <a:buChar char="•"/>
            </a:pPr>
            <a:r>
              <a:rPr lang="en-GB" altLang="en-US" sz="2400" b="0" dirty="0">
                <a:ea typeface="MS PGothic" charset="-128"/>
              </a:rPr>
              <a:t>Sometimes it may be included in a budget review issued half-way through the period and presented to Parliament</a:t>
            </a:r>
            <a:r>
              <a:rPr lang="en-GB" altLang="en-US" sz="2200" dirty="0">
                <a:ea typeface="MS PGothic" charset="-128"/>
              </a:rPr>
              <a:t>.</a:t>
            </a:r>
          </a:p>
        </p:txBody>
      </p:sp>
      <p:sp>
        <p:nvSpPr>
          <p:cNvPr id="2765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30097" y="6362075"/>
            <a:ext cx="44239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A73C3CC-E3D1-4148-AEB8-D8E6C042BDA7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1563"/>
            <a:ext cx="9144000" cy="865187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Ministerial/</a:t>
            </a:r>
            <a:r>
              <a:rPr lang="en-GB" altLang="en-US" sz="2800" dirty="0" err="1" smtClean="0">
                <a:solidFill>
                  <a:srgbClr val="C00000"/>
                </a:solidFill>
                <a:ea typeface="MS PGothic" charset="-128"/>
              </a:rPr>
              <a:t>sectoral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 </a:t>
            </a:r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MTEF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729" y="2157423"/>
            <a:ext cx="9014271" cy="4537075"/>
          </a:xfrm>
        </p:spPr>
        <p:txBody>
          <a:bodyPr/>
          <a:lstStyle/>
          <a:p>
            <a:pPr eaLnBrk="1" hangingPunct="1">
              <a:spcBef>
                <a:spcPts val="200"/>
              </a:spcBef>
              <a:buClrTx/>
            </a:pPr>
            <a:r>
              <a:rPr lang="en-GB" altLang="en-US" i="0" dirty="0" smtClean="0">
                <a:latin typeface="+mj-lt"/>
                <a:ea typeface="MS PGothic" charset="-128"/>
              </a:rPr>
              <a:t>Variable </a:t>
            </a:r>
            <a:r>
              <a:rPr lang="en-GB" altLang="en-US" i="0" dirty="0">
                <a:latin typeface="+mj-lt"/>
                <a:ea typeface="MS PGothic" charset="-128"/>
              </a:rPr>
              <a:t>objectives, roles and presentation</a:t>
            </a:r>
          </a:p>
          <a:p>
            <a:pPr eaLnBrk="1" hangingPunct="1">
              <a:spcBef>
                <a:spcPts val="200"/>
              </a:spcBef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Different links with regard to the budget:</a:t>
            </a:r>
          </a:p>
          <a:p>
            <a:pPr marL="857250" lvl="1" indent="-342900" eaLnBrk="1" hangingPunct="1">
              <a:spcBef>
                <a:spcPts val="200"/>
              </a:spcBef>
              <a:buFont typeface="Courier New" charset="0"/>
              <a:buChar char="o"/>
            </a:pPr>
            <a:r>
              <a:rPr lang="en-GB" altLang="en-US" b="0" dirty="0" smtClean="0">
                <a:latin typeface="+mj-lt"/>
                <a:ea typeface="MS PGothic" charset="-128"/>
              </a:rPr>
              <a:t>Ministerial </a:t>
            </a:r>
            <a:r>
              <a:rPr lang="en-GB" altLang="en-US" b="0" dirty="0">
                <a:latin typeface="+mj-lt"/>
                <a:ea typeface="MS PGothic" charset="-128"/>
              </a:rPr>
              <a:t>MTEF is </a:t>
            </a:r>
            <a:r>
              <a:rPr lang="en-GB" altLang="en-US" b="0" dirty="0" smtClean="0">
                <a:latin typeface="+mj-lt"/>
                <a:ea typeface="MS PGothic" charset="-128"/>
              </a:rPr>
              <a:t>ministry’s </a:t>
            </a:r>
            <a:r>
              <a:rPr lang="en-GB" altLang="en-US" b="0" dirty="0">
                <a:latin typeface="+mj-lt"/>
                <a:ea typeface="MS PGothic" charset="-128"/>
              </a:rPr>
              <a:t>budget covering </a:t>
            </a:r>
            <a:r>
              <a:rPr lang="en-GB" altLang="en-US" b="0" dirty="0" smtClean="0">
                <a:latin typeface="+mj-lt"/>
                <a:ea typeface="MS PGothic" charset="-128"/>
              </a:rPr>
              <a:t>3 </a:t>
            </a:r>
            <a:r>
              <a:rPr lang="en-GB" altLang="en-US" b="0" dirty="0">
                <a:latin typeface="+mj-lt"/>
                <a:ea typeface="MS PGothic" charset="-128"/>
              </a:rPr>
              <a:t>to 4 years, but only in the first year are payments authorised</a:t>
            </a:r>
          </a:p>
          <a:p>
            <a:pPr marL="857250" lvl="1" indent="-342900" eaLnBrk="1" hangingPunct="1">
              <a:spcBef>
                <a:spcPts val="200"/>
              </a:spcBef>
              <a:buFont typeface="Courier New" charset="0"/>
              <a:buChar char="o"/>
            </a:pPr>
            <a:r>
              <a:rPr lang="en-GB" altLang="en-US" b="0" dirty="0" smtClean="0">
                <a:latin typeface="+mj-lt"/>
                <a:ea typeface="MS PGothic" charset="-128"/>
              </a:rPr>
              <a:t>Sectorial </a:t>
            </a:r>
            <a:r>
              <a:rPr lang="en-GB" altLang="en-US" b="0" dirty="0">
                <a:latin typeface="+mj-lt"/>
                <a:ea typeface="MS PGothic" charset="-128"/>
              </a:rPr>
              <a:t>MTEF is a document separated from the budget</a:t>
            </a:r>
          </a:p>
          <a:p>
            <a:pPr lvl="2" eaLnBrk="1" hangingPunct="1">
              <a:spcBef>
                <a:spcPts val="200"/>
              </a:spcBef>
            </a:pPr>
            <a:r>
              <a:rPr lang="en-GB" altLang="en-US" sz="2000" dirty="0">
                <a:solidFill>
                  <a:srgbClr val="0F5494"/>
                </a:solidFill>
                <a:latin typeface="+mj-lt"/>
                <a:ea typeface="MS PGothic" charset="-128"/>
              </a:rPr>
              <a:t>Different ways of integrating it in the budgetary process are possible</a:t>
            </a:r>
          </a:p>
          <a:p>
            <a:pPr eaLnBrk="1" hangingPunct="1">
              <a:spcBef>
                <a:spcPts val="200"/>
              </a:spcBef>
              <a:buClrTx/>
            </a:pPr>
            <a:r>
              <a:rPr lang="en-GB" altLang="en-US" i="0" dirty="0">
                <a:latin typeface="+mj-lt"/>
                <a:ea typeface="MS PGothic" charset="-128"/>
              </a:rPr>
              <a:t>Different functions</a:t>
            </a:r>
          </a:p>
          <a:p>
            <a:pPr marL="857250" lvl="1" indent="-342900" eaLnBrk="1" hangingPunct="1">
              <a:spcBef>
                <a:spcPts val="200"/>
              </a:spcBef>
              <a:buFont typeface="Courier New" charset="0"/>
              <a:buChar char="o"/>
            </a:pPr>
            <a:r>
              <a:rPr lang="en-GB" altLang="en-US" sz="2400" b="0" dirty="0">
                <a:latin typeface="+mj-lt"/>
                <a:ea typeface="MS PGothic" charset="-128"/>
              </a:rPr>
              <a:t>Resource allocation-only</a:t>
            </a:r>
          </a:p>
          <a:p>
            <a:pPr marL="857250" lvl="1" indent="-342900" eaLnBrk="1" hangingPunct="1">
              <a:spcBef>
                <a:spcPts val="200"/>
              </a:spcBef>
              <a:buFont typeface="Courier New" charset="0"/>
              <a:buChar char="o"/>
            </a:pPr>
            <a:r>
              <a:rPr lang="en-GB" altLang="en-US" sz="2400" b="0" dirty="0">
                <a:latin typeface="+mj-lt"/>
                <a:ea typeface="MS PGothic" charset="-128"/>
              </a:rPr>
              <a:t>Resource allocation and result-oriented </a:t>
            </a:r>
            <a:r>
              <a:rPr lang="en-GB" altLang="en-US" sz="2400" b="0" dirty="0" smtClean="0">
                <a:latin typeface="+mj-lt"/>
                <a:ea typeface="MS PGothic" charset="-128"/>
              </a:rPr>
              <a:t>budget </a:t>
            </a:r>
            <a:r>
              <a:rPr lang="en-GB" altLang="en-US" sz="2400" b="0" dirty="0">
                <a:latin typeface="+mj-lt"/>
                <a:ea typeface="MS PGothic" charset="-128"/>
              </a:rPr>
              <a:t>(cf. section on programme budget)</a:t>
            </a:r>
            <a:endParaRPr lang="fr-FR" altLang="en-US" sz="2400" b="0" dirty="0">
              <a:latin typeface="+mj-lt"/>
              <a:ea typeface="MS PGothic" charset="-128"/>
            </a:endParaRPr>
          </a:p>
        </p:txBody>
      </p:sp>
      <p:sp>
        <p:nvSpPr>
          <p:cNvPr id="2867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29729" y="6347471"/>
            <a:ext cx="44239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42DFE34-E308-6042-BFE8-D1F3771B8577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000125"/>
            <a:ext cx="8462963" cy="915988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The scope of 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‘</a:t>
            </a:r>
            <a:r>
              <a:rPr lang="en-GB" altLang="en-US" sz="2800" dirty="0" err="1" smtClean="0">
                <a:solidFill>
                  <a:srgbClr val="C00000"/>
                </a:solidFill>
                <a:ea typeface="MS PGothic" charset="-128"/>
              </a:rPr>
              <a:t>sectoral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’ MTEFs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0801" y="1844824"/>
            <a:ext cx="8569325" cy="4319587"/>
          </a:xfrm>
        </p:spPr>
        <p:txBody>
          <a:bodyPr/>
          <a:lstStyle/>
          <a:p>
            <a:pPr marL="342900" lvl="1" indent="-342900" eaLnBrk="1" hangingPunct="1">
              <a:spcBef>
                <a:spcPct val="0"/>
              </a:spcBef>
              <a:buClrTx/>
            </a:pPr>
            <a:r>
              <a:rPr lang="en-GB" altLang="en-US" sz="2200" b="0" dirty="0">
                <a:ea typeface="MS PGothic" charset="-128"/>
              </a:rPr>
              <a:t>The budget is prepared and carried out by the ministries responsible enacting public policies</a:t>
            </a:r>
          </a:p>
          <a:p>
            <a:pPr marL="742950" lvl="2" indent="-342900" eaLnBrk="1" hangingPunct="1">
              <a:spcBef>
                <a:spcPct val="0"/>
              </a:spcBef>
              <a:buFont typeface="Courier New" charset="0"/>
              <a:buChar char="o"/>
            </a:pPr>
            <a:r>
              <a:rPr lang="en-GB" altLang="en-US" sz="2000" dirty="0">
                <a:ea typeface="MS PGothic" charset="-128"/>
              </a:rPr>
              <a:t>A </a:t>
            </a:r>
            <a:r>
              <a:rPr lang="en-GB" altLang="en-US" sz="2000" dirty="0" smtClean="0">
                <a:ea typeface="MS PGothic" charset="-128"/>
              </a:rPr>
              <a:t>budget-oriented </a:t>
            </a:r>
            <a:r>
              <a:rPr lang="en-GB" altLang="en-US" sz="2000" dirty="0">
                <a:ea typeface="MS PGothic" charset="-128"/>
              </a:rPr>
              <a:t>MTEF must be organised per </a:t>
            </a:r>
            <a:r>
              <a:rPr lang="en-GB" altLang="en-US" sz="2000" dirty="0" smtClean="0">
                <a:ea typeface="MS PGothic" charset="-128"/>
              </a:rPr>
              <a:t>ministry</a:t>
            </a:r>
            <a:endParaRPr lang="en-GB" altLang="en-US" sz="2000" dirty="0">
              <a:ea typeface="MS PGothic" charset="-128"/>
            </a:endParaRPr>
          </a:p>
          <a:p>
            <a:pPr marL="742950" lvl="2" indent="-342900" eaLnBrk="1" hangingPunct="1">
              <a:spcBef>
                <a:spcPct val="0"/>
              </a:spcBef>
              <a:buFont typeface="Courier New" charset="0"/>
              <a:buChar char="o"/>
            </a:pPr>
            <a:r>
              <a:rPr lang="en-GB" altLang="en-US" sz="2000" dirty="0">
                <a:ea typeface="MS PGothic" charset="-128"/>
              </a:rPr>
              <a:t>Scope of ministerial MTEF: budget of the ministry, and eventually budget of its autonomous branches</a:t>
            </a:r>
          </a:p>
          <a:p>
            <a:pPr marL="342900" lvl="1" indent="-342900" eaLnBrk="1" hangingPunct="1">
              <a:spcBef>
                <a:spcPct val="0"/>
              </a:spcBef>
              <a:buClrTx/>
            </a:pPr>
            <a:r>
              <a:rPr lang="en-GB" altLang="en-US" sz="2200" b="0" dirty="0">
                <a:ea typeface="MS PGothic" charset="-128"/>
              </a:rPr>
              <a:t>This does not rule out issuing documents on transversal </a:t>
            </a:r>
            <a:r>
              <a:rPr lang="en-GB" altLang="en-US" sz="2200" b="0" dirty="0" smtClean="0">
                <a:ea typeface="MS PGothic" charset="-128"/>
              </a:rPr>
              <a:t>issues</a:t>
            </a:r>
            <a:endParaRPr lang="en-GB" altLang="en-US" sz="2200" b="0" dirty="0">
              <a:ea typeface="MS PGothic" charset="-128"/>
            </a:endParaRPr>
          </a:p>
          <a:p>
            <a:pPr marL="606425" lvl="3" indent="-342900" eaLnBrk="1" hangingPunct="1">
              <a:spcBef>
                <a:spcPct val="0"/>
              </a:spcBef>
              <a:buFont typeface="Courier New" charset="0"/>
              <a:buChar char="o"/>
            </a:pPr>
            <a:r>
              <a:rPr lang="en-GB" altLang="en-US" dirty="0">
                <a:solidFill>
                  <a:srgbClr val="0F5494"/>
                </a:solidFill>
                <a:latin typeface="Verdana" charset="0"/>
                <a:ea typeface="MS PGothic" charset="-128"/>
              </a:rPr>
              <a:t>These documents must identify the responsibilities of the ministries</a:t>
            </a:r>
          </a:p>
          <a:p>
            <a:pPr marL="606425" lvl="3" indent="-342900" eaLnBrk="1" hangingPunct="1">
              <a:spcBef>
                <a:spcPct val="0"/>
              </a:spcBef>
              <a:buFont typeface="Courier New" charset="0"/>
              <a:buChar char="o"/>
            </a:pPr>
            <a:r>
              <a:rPr lang="en-GB" altLang="en-US" dirty="0">
                <a:solidFill>
                  <a:srgbClr val="0F5494"/>
                </a:solidFill>
                <a:latin typeface="Verdana" charset="0"/>
                <a:ea typeface="MS PGothic" charset="-128"/>
              </a:rPr>
              <a:t>Such documents will generally precede the MTEF procedure</a:t>
            </a:r>
          </a:p>
        </p:txBody>
      </p:sp>
      <p:sp>
        <p:nvSpPr>
          <p:cNvPr id="2970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28550" y="6309320"/>
            <a:ext cx="514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E0ADE2D-CC7F-CC48-9D40-D110E80DF347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052514"/>
            <a:ext cx="8229600" cy="817562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The MTEF procedure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772817"/>
            <a:ext cx="8569325" cy="4742284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GB" altLang="en-US" sz="2300" i="0" dirty="0" smtClean="0">
                <a:ea typeface="MS PGothic" charset="-128"/>
              </a:rPr>
              <a:t>MTEF </a:t>
            </a:r>
            <a:r>
              <a:rPr lang="en-GB" altLang="en-US" sz="2300" i="0" dirty="0">
                <a:ea typeface="MS PGothic" charset="-128"/>
              </a:rPr>
              <a:t>procedure aims </a:t>
            </a:r>
            <a:r>
              <a:rPr lang="en-GB" altLang="en-US" sz="2300" i="0" dirty="0" smtClean="0">
                <a:ea typeface="MS PGothic" charset="-128"/>
              </a:rPr>
              <a:t>at </a:t>
            </a:r>
            <a:r>
              <a:rPr lang="en-GB" altLang="en-US" sz="2300" i="0" dirty="0">
                <a:ea typeface="MS PGothic" charset="-128"/>
              </a:rPr>
              <a:t>encouraging financial </a:t>
            </a:r>
            <a:r>
              <a:rPr lang="en-GB" altLang="en-US" sz="2300" i="0" dirty="0" smtClean="0">
                <a:ea typeface="MS PGothic" charset="-128"/>
              </a:rPr>
              <a:t>discipline </a:t>
            </a:r>
            <a:endParaRPr lang="en-GB" altLang="en-US" sz="2300" i="0" dirty="0">
              <a:ea typeface="MS PGothic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300" b="0" i="0" dirty="0" smtClean="0">
                <a:ea typeface="MS PGothic" charset="-128"/>
              </a:rPr>
              <a:t>MTEF </a:t>
            </a:r>
            <a:r>
              <a:rPr lang="en-GB" altLang="en-US" sz="2300" b="0" i="0" dirty="0">
                <a:ea typeface="MS PGothic" charset="-128"/>
              </a:rPr>
              <a:t>is part of a </a:t>
            </a:r>
            <a:r>
              <a:rPr lang="en-GB" altLang="en-US" sz="2300" b="0" i="0" dirty="0" smtClean="0">
                <a:ea typeface="MS PGothic" charset="-128"/>
              </a:rPr>
              <a:t>budget </a:t>
            </a:r>
            <a:r>
              <a:rPr lang="en-GB" altLang="en-US" sz="2300" b="0" i="0" dirty="0">
                <a:ea typeface="MS PGothic" charset="-128"/>
              </a:rPr>
              <a:t>process that occurs </a:t>
            </a:r>
            <a:r>
              <a:rPr lang="en-GB" altLang="en-US" sz="2300" b="0" i="0" dirty="0" smtClean="0">
                <a:ea typeface="MS PGothic" charset="-128"/>
              </a:rPr>
              <a:t>in two </a:t>
            </a:r>
            <a:r>
              <a:rPr lang="en-GB" altLang="en-US" sz="2300" b="0" i="0" dirty="0">
                <a:ea typeface="MS PGothic" charset="-128"/>
              </a:rPr>
              <a:t>different stages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300" b="0" i="0" dirty="0" smtClean="0">
                <a:ea typeface="MS PGothic" charset="-128"/>
              </a:rPr>
              <a:t>MTEF </a:t>
            </a:r>
            <a:r>
              <a:rPr lang="en-GB" altLang="en-US" sz="2300" b="0" i="0" dirty="0">
                <a:ea typeface="MS PGothic" charset="-128"/>
              </a:rPr>
              <a:t>is prepared </a:t>
            </a:r>
            <a:r>
              <a:rPr lang="en-GB" altLang="en-US" sz="2300" b="0" i="0" dirty="0" smtClean="0">
                <a:ea typeface="MS PGothic" charset="-128"/>
              </a:rPr>
              <a:t>assuming </a:t>
            </a:r>
            <a:r>
              <a:rPr lang="en-GB" altLang="en-US" sz="2300" b="0" i="0" dirty="0">
                <a:ea typeface="MS PGothic" charset="-128"/>
              </a:rPr>
              <a:t>prudent revenue management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300" b="0" i="0" dirty="0">
                <a:ea typeface="MS PGothic" charset="-128"/>
              </a:rPr>
              <a:t>New programmes </a:t>
            </a:r>
            <a:r>
              <a:rPr lang="en-GB" altLang="en-US" sz="2300" b="0" i="0" dirty="0" smtClean="0">
                <a:ea typeface="MS PGothic" charset="-128"/>
              </a:rPr>
              <a:t>&amp; public </a:t>
            </a:r>
            <a:r>
              <a:rPr lang="en-GB" altLang="en-US" sz="2300" b="0" i="0" dirty="0">
                <a:ea typeface="MS PGothic" charset="-128"/>
              </a:rPr>
              <a:t>policy changes (+/-) are analysed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300" b="0" i="0" dirty="0">
                <a:solidFill>
                  <a:srgbClr val="C00000"/>
                </a:solidFill>
                <a:ea typeface="MS PGothic" charset="-128"/>
              </a:rPr>
              <a:t>The (final, published) MTEF only includes programmes that have been agreed </a:t>
            </a:r>
            <a:r>
              <a:rPr lang="en-GB" altLang="en-US" sz="2300" b="0" i="0" dirty="0" smtClean="0">
                <a:solidFill>
                  <a:srgbClr val="C00000"/>
                </a:solidFill>
                <a:ea typeface="MS PGothic" charset="-128"/>
              </a:rPr>
              <a:t>&amp; can be financed</a:t>
            </a:r>
            <a:endParaRPr lang="en-GB" altLang="en-US" sz="2300" b="0" i="0" dirty="0">
              <a:solidFill>
                <a:srgbClr val="C00000"/>
              </a:solidFill>
              <a:ea typeface="MS PGothic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300" i="0" dirty="0" smtClean="0">
                <a:ea typeface="MS PGothic" charset="-128"/>
              </a:rPr>
              <a:t>The </a:t>
            </a:r>
            <a:r>
              <a:rPr lang="en-GB" altLang="en-US" sz="2300" i="0" dirty="0">
                <a:ea typeface="MS PGothic" charset="-128"/>
              </a:rPr>
              <a:t>political sphere must be implicated in the process </a:t>
            </a:r>
          </a:p>
          <a:p>
            <a:pPr lvl="1" eaLnBrk="1" hangingPunct="1"/>
            <a:endParaRPr lang="en-GB" altLang="en-US" dirty="0">
              <a:solidFill>
                <a:srgbClr val="FF0000"/>
              </a:solidFill>
              <a:ea typeface="MS PGothic" charset="-128"/>
            </a:endParaRPr>
          </a:p>
        </p:txBody>
      </p:sp>
      <p:sp>
        <p:nvSpPr>
          <p:cNvPr id="3072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7358" y="6372226"/>
            <a:ext cx="44239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5D10040-8E24-F547-93A7-827B02050EAB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05031"/>
              </p:ext>
            </p:extLst>
          </p:nvPr>
        </p:nvGraphicFramePr>
        <p:xfrm>
          <a:off x="2123728" y="1268760"/>
          <a:ext cx="6624736" cy="610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Worksheet" r:id="rId4" imgW="9474200" imgH="12522200" progId="Excel.Sheet.8">
                  <p:embed/>
                </p:oleObj>
              </mc:Choice>
              <mc:Fallback>
                <p:oleObj name="Worksheet" r:id="rId4" imgW="9474200" imgH="125222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268760"/>
                        <a:ext cx="6624736" cy="6105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79512" y="1785938"/>
            <a:ext cx="18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800" b="1" i="0" dirty="0" smtClean="0">
                <a:solidFill>
                  <a:srgbClr val="C00000"/>
                </a:solidFill>
              </a:rPr>
              <a:t>M</a:t>
            </a:r>
            <a:r>
              <a:rPr lang="en-GB" altLang="en-US" sz="2800" b="1" i="0" dirty="0" smtClean="0">
                <a:solidFill>
                  <a:srgbClr val="C00000"/>
                </a:solidFill>
              </a:rPr>
              <a:t>TEF process </a:t>
            </a:r>
          </a:p>
        </p:txBody>
      </p:sp>
      <p:sp>
        <p:nvSpPr>
          <p:cNvPr id="3174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206490" y="6237312"/>
            <a:ext cx="514401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C2E5EC5-8FFE-5145-95EE-A9DC15A1BD28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en-GB" dirty="0">
              <a:solidFill>
                <a:srgbClr val="333399"/>
              </a:solidFill>
              <a:latin typeface="+mn-lt"/>
              <a:ea typeface="+mn-ea"/>
              <a:cs typeface="Times New Roman" pitchFamily="28" charset="0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-1116632" y="636532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i="0" dirty="0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0" y="1357313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i="0" dirty="0" smtClean="0">
                <a:solidFill>
                  <a:srgbClr val="C00000"/>
                </a:solidFill>
              </a:rPr>
              <a:t>Preparation of spending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1" i="0" dirty="0" smtClean="0">
                <a:solidFill>
                  <a:srgbClr val="C00000"/>
                </a:solidFill>
              </a:rPr>
              <a:t>ceilings by the ministry</a:t>
            </a:r>
            <a:endParaRPr lang="en-GB" altLang="en-US" sz="2800" b="1" i="0" dirty="0">
              <a:solidFill>
                <a:srgbClr val="C00000"/>
              </a:solidFill>
            </a:endParaRP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2339975" y="6092825"/>
            <a:ext cx="475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fr-FR" altLang="en-US" sz="1200" i="0"/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6948488" y="630872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fr-FR" altLang="en-US" sz="1200" i="0"/>
          </a:p>
        </p:txBody>
      </p:sp>
      <p:graphicFrame>
        <p:nvGraphicFramePr>
          <p:cNvPr id="32775" name="Object 6"/>
          <p:cNvGraphicFramePr>
            <a:graphicFrameLocks noChangeAspect="1"/>
          </p:cNvGraphicFramePr>
          <p:nvPr/>
        </p:nvGraphicFramePr>
        <p:xfrm>
          <a:off x="0" y="2349500"/>
          <a:ext cx="9107488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Worksheet" r:id="rId4" imgW="12801600" imgH="5270500" progId="Excel.Sheet.8">
                  <p:embed/>
                </p:oleObj>
              </mc:Choice>
              <mc:Fallback>
                <p:oleObj name="Worksheet" r:id="rId4" imgW="12801600" imgH="52705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9107488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23849" y="6310003"/>
            <a:ext cx="634381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9F682D1-2FE9-3645-AAB1-E2C27C78F2AF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504825"/>
          </a:xfrm>
        </p:spPr>
        <p:txBody>
          <a:bodyPr/>
          <a:lstStyle/>
          <a:p>
            <a:r>
              <a:rPr lang="fr-FR" altLang="en-US">
                <a:ea typeface="MS PGothic" charset="-128"/>
              </a:rPr>
              <a:t>Day 2: Objectives of the modules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3960813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altLang="en-US" i="0" dirty="0" smtClean="0">
                <a:ea typeface="MS PGothic" charset="-128"/>
              </a:rPr>
              <a:t>These modules examines key sub-systems of PFM.</a:t>
            </a:r>
          </a:p>
          <a:p>
            <a:pPr marL="0" indent="0">
              <a:buClrTx/>
              <a:buNone/>
            </a:pPr>
            <a:r>
              <a:rPr lang="en-GB" altLang="en-US" b="0" i="0" dirty="0" smtClean="0">
                <a:ea typeface="MS PGothic" charset="-128"/>
              </a:rPr>
              <a:t>For each sub-system, we look at: </a:t>
            </a:r>
          </a:p>
          <a:p>
            <a:pPr marL="457200">
              <a:buClrTx/>
              <a:buFont typeface="Arial" charset="0"/>
              <a:buChar char="•"/>
            </a:pPr>
            <a:r>
              <a:rPr lang="en-GB" altLang="en-US" i="0" dirty="0" smtClean="0">
                <a:ea typeface="MS PGothic" charset="-128"/>
              </a:rPr>
              <a:t>The level of development regarding ‘foundations’</a:t>
            </a:r>
          </a:p>
          <a:p>
            <a:pPr marL="457200">
              <a:buClrTx/>
              <a:buFont typeface="Arial" charset="0"/>
              <a:buChar char="•"/>
            </a:pPr>
            <a:r>
              <a:rPr lang="en-GB" altLang="en-US" i="0" dirty="0" smtClean="0">
                <a:ea typeface="MS PGothic" charset="-128"/>
              </a:rPr>
              <a:t>The links between the foundations and PEFA</a:t>
            </a:r>
          </a:p>
          <a:p>
            <a:pPr marL="457200">
              <a:buClrTx/>
              <a:buFont typeface="Arial" charset="0"/>
              <a:buChar char="•"/>
            </a:pPr>
            <a:r>
              <a:rPr lang="en-GB" altLang="en-US" i="0" dirty="0">
                <a:ea typeface="MS PGothic" charset="-128"/>
              </a:rPr>
              <a:t>D</a:t>
            </a:r>
            <a:r>
              <a:rPr lang="en-GB" altLang="en-US" i="0" dirty="0" smtClean="0">
                <a:ea typeface="MS PGothic" charset="-128"/>
              </a:rPr>
              <a:t>evelopments beyond the foundations</a:t>
            </a:r>
          </a:p>
          <a:p>
            <a:pPr marL="0" indent="0">
              <a:buClrTx/>
              <a:buNone/>
            </a:pPr>
            <a:r>
              <a:rPr lang="en-GB" altLang="en-US" sz="2200" dirty="0" smtClean="0">
                <a:ea typeface="MS PGothic" charset="-128"/>
              </a:rPr>
              <a:t>(Concerning the last point, it analyses in particular the program/performance budget issues that are explained in a separate module)</a:t>
            </a:r>
          </a:p>
          <a:p>
            <a:pPr lvl="1" algn="r">
              <a:buFontTx/>
              <a:buNone/>
            </a:pPr>
            <a:endParaRPr lang="en-GB" altLang="en-US" sz="2200" dirty="0">
              <a:ea typeface="MS PGothic" charset="-128"/>
            </a:endParaRP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-1332656" y="635741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0E573C-F35B-7447-8C28-7CE71309BCD4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1563"/>
            <a:ext cx="9144000" cy="936625"/>
          </a:xfrm>
        </p:spPr>
        <p:txBody>
          <a:bodyPr/>
          <a:lstStyle/>
          <a:p>
            <a:pPr marL="0" indent="0" algn="ctr" eaLnBrk="1" hangingPunct="1"/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MTEF </a:t>
            </a:r>
            <a:r>
              <a:rPr lang="fr-FR" altLang="en-US" sz="2800" dirty="0" err="1">
                <a:solidFill>
                  <a:srgbClr val="C00000"/>
                </a:solidFill>
                <a:ea typeface="MS PGothic" charset="-128"/>
              </a:rPr>
              <a:t>applied</a:t>
            </a:r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 in DC : </a:t>
            </a:r>
            <a:r>
              <a:rPr lang="fr-FR" altLang="en-US" sz="2800" dirty="0" err="1">
                <a:solidFill>
                  <a:srgbClr val="C00000"/>
                </a:solidFill>
                <a:ea typeface="MS PGothic" charset="-128"/>
              </a:rPr>
              <a:t>deceptions</a:t>
            </a:r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 (1)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2925" y="1844824"/>
            <a:ext cx="8143875" cy="4679801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fr-FR" altLang="en-US" sz="2800" b="1" i="0" dirty="0">
                <a:ea typeface="MS PGothic" charset="-128"/>
              </a:rPr>
              <a:t>IMF – World Bank:</a:t>
            </a:r>
          </a:p>
          <a:p>
            <a:pPr eaLnBrk="1" hangingPunct="1">
              <a:buClrTx/>
              <a:buFontTx/>
              <a:buNone/>
            </a:pPr>
            <a:r>
              <a:rPr lang="fr-FR" altLang="en-US" i="0" dirty="0">
                <a:ea typeface="MS PGothic" charset="-128"/>
              </a:rPr>
              <a:t>   </a:t>
            </a:r>
            <a:r>
              <a:rPr lang="en-GB" altLang="en-US" i="0" dirty="0">
                <a:ea typeface="MS PGothic" charset="-128"/>
              </a:rPr>
              <a:t>"</a:t>
            </a:r>
            <a:r>
              <a:rPr lang="en-GB" altLang="en-US" dirty="0">
                <a:ea typeface="MS PGothic" charset="-128"/>
              </a:rPr>
              <a:t>developing comprehensive medium-term expenditure frameworks can be effective when circumstances and capacities permit. Otherwise, it can be a great consumer of time and resources and might distract attention from the immediate needs for improving the annual budget and budget execution processes. </a:t>
            </a:r>
            <a:r>
              <a:rPr lang="en-GB" altLang="en-US" i="0" dirty="0">
                <a:ea typeface="MS PGothic" charset="-128"/>
              </a:rPr>
              <a:t>…</a:t>
            </a:r>
            <a:r>
              <a:rPr lang="en-GB" altLang="en-US" dirty="0">
                <a:ea typeface="MS PGothic" charset="-128"/>
              </a:rPr>
              <a:t>in a number of African countries, the MTEF was introduced prematurely, and is turning out to be merely a paper exercise </a:t>
            </a:r>
            <a:r>
              <a:rPr lang="en-GB" altLang="en-US" i="0" dirty="0">
                <a:ea typeface="MS PGothic" charset="-128"/>
              </a:rPr>
              <a:t>". </a:t>
            </a:r>
            <a:endParaRPr lang="en-GB" altLang="en-US" i="0" dirty="0" smtClean="0">
              <a:ea typeface="MS PGothic" charset="-128"/>
            </a:endParaRPr>
          </a:p>
          <a:p>
            <a:pPr eaLnBrk="1" hangingPunct="1">
              <a:buClrTx/>
              <a:buFontTx/>
              <a:buNone/>
            </a:pPr>
            <a:endParaRPr lang="en-GB" altLang="en-US" sz="500" i="0" dirty="0">
              <a:ea typeface="MS PGothic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fr-FR" altLang="en-US" sz="1700" dirty="0" smtClean="0">
                <a:ea typeface="MS PGothic" charset="-128"/>
              </a:rPr>
              <a:t>   IMF </a:t>
            </a:r>
            <a:r>
              <a:rPr lang="fr-FR" altLang="en-US" sz="1700" dirty="0">
                <a:ea typeface="MS PGothic" charset="-128"/>
              </a:rPr>
              <a:t>— World Bank "Global Monitoring Report 2006" page 146.</a:t>
            </a:r>
          </a:p>
        </p:txBody>
      </p:sp>
      <p:sp>
        <p:nvSpPr>
          <p:cNvPr id="33796" name="Espace réservé du numéro de diapositive 5"/>
          <p:cNvSpPr txBox="1">
            <a:spLocks noGrp="1"/>
          </p:cNvSpPr>
          <p:nvPr/>
        </p:nvSpPr>
        <p:spPr bwMode="auto">
          <a:xfrm>
            <a:off x="-180528" y="6296025"/>
            <a:ext cx="8472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200" i="0" dirty="0">
              <a:solidFill>
                <a:srgbClr val="333399"/>
              </a:solidFill>
            </a:endParaRPr>
          </a:p>
        </p:txBody>
      </p:sp>
      <p:sp>
        <p:nvSpPr>
          <p:cNvPr id="3379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590675" y="633122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BF8B28-A146-6741-98C0-0BFCE644C45C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000250"/>
            <a:ext cx="8750175" cy="4687888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ClrTx/>
              <a:buNone/>
            </a:pPr>
            <a:r>
              <a:rPr lang="en-GB" altLang="en-US" sz="2200" b="1" i="0" dirty="0">
                <a:ea typeface="MS PGothic" charset="-128"/>
              </a:rPr>
              <a:t>European </a:t>
            </a:r>
            <a:r>
              <a:rPr lang="en-GB" altLang="en-US" sz="2200" b="1" i="0" dirty="0" smtClean="0">
                <a:ea typeface="MS PGothic" charset="-128"/>
              </a:rPr>
              <a:t>Commission:</a:t>
            </a:r>
            <a:endParaRPr lang="en-GB" altLang="en-US" sz="2200" b="1" dirty="0">
              <a:ea typeface="MS PGothic" charset="-128"/>
            </a:endParaRPr>
          </a:p>
          <a:p>
            <a:r>
              <a:rPr lang="en-GB" altLang="en-US" sz="2200" dirty="0">
                <a:ea typeface="MS PGothic" charset="-128"/>
              </a:rPr>
              <a:t>However, it does not make sense to demand a "sector MTEF" prematurely. The development of a sector MTEF is a gradual process that should focus first on building sound bases, such as a credible annual budget, mechanisms to ensure that all expenditure programmes are prioritised within the existing resource envelope, agreed national and </a:t>
            </a:r>
            <a:r>
              <a:rPr lang="en-GB" altLang="en-US" sz="2200" dirty="0" err="1">
                <a:ea typeface="MS PGothic" charset="-128"/>
              </a:rPr>
              <a:t>sectoral</a:t>
            </a:r>
            <a:r>
              <a:rPr lang="en-GB" altLang="en-US" sz="2200" dirty="0">
                <a:ea typeface="MS PGothic" charset="-128"/>
              </a:rPr>
              <a:t> policies and the definition of aggregate fiscal objectives. 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ClrTx/>
              <a:buFont typeface="Wingdings" charset="2"/>
              <a:buNone/>
            </a:pPr>
            <a:r>
              <a:rPr lang="en-GB" altLang="en-US" sz="2200" i="0" dirty="0" smtClean="0">
                <a:ea typeface="MS PGothic" charset="-128"/>
              </a:rPr>
              <a:t>Support </a:t>
            </a:r>
            <a:r>
              <a:rPr lang="en-GB" altLang="en-US" sz="2200" i="0" dirty="0">
                <a:ea typeface="MS PGothic" charset="-128"/>
              </a:rPr>
              <a:t>to sector programmes. Guidelines no2. July. 2007. </a:t>
            </a:r>
            <a:r>
              <a:rPr lang="en-GB" altLang="en-US" sz="2000" i="0" dirty="0" smtClean="0">
                <a:ea typeface="MS PGothic" charset="-128"/>
                <a:hlinkClick r:id="rId3"/>
              </a:rPr>
              <a:t>http</a:t>
            </a:r>
            <a:r>
              <a:rPr lang="en-GB" altLang="en-US" sz="2000" i="0" dirty="0">
                <a:ea typeface="MS PGothic" charset="-128"/>
                <a:hlinkClick r:id="rId3"/>
              </a:rPr>
              <a:t>://ec.europa.eu/development/icenter/repository/Support-to--Sector</a:t>
            </a:r>
            <a:r>
              <a:rPr lang="fr-FR" altLang="en-US" sz="2000" i="0" dirty="0">
                <a:ea typeface="MS PGothic" charset="-128"/>
                <a:hlinkClick r:id="rId3"/>
              </a:rPr>
              <a:t>-programmes_short_27072007_en.pdf</a:t>
            </a:r>
            <a:endParaRPr lang="fr-FR" altLang="en-US" sz="2000" i="0" dirty="0">
              <a:ea typeface="MS PGothic" charset="-128"/>
            </a:endParaRPr>
          </a:p>
        </p:txBody>
      </p:sp>
      <p:sp>
        <p:nvSpPr>
          <p:cNvPr id="3481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9670" y="6379722"/>
            <a:ext cx="44239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6917337-F85A-3642-A241-1A1A57E75712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1563"/>
            <a:ext cx="9144000" cy="936625"/>
          </a:xfrm>
        </p:spPr>
        <p:txBody>
          <a:bodyPr/>
          <a:lstStyle/>
          <a:p>
            <a:pPr marL="0" indent="0" algn="ctr" eaLnBrk="1" hangingPunct="1"/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MTEF </a:t>
            </a:r>
            <a:r>
              <a:rPr lang="fr-FR" altLang="en-US" sz="2800" dirty="0" err="1">
                <a:solidFill>
                  <a:srgbClr val="C00000"/>
                </a:solidFill>
                <a:ea typeface="MS PGothic" charset="-128"/>
              </a:rPr>
              <a:t>applied</a:t>
            </a:r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 in DC : </a:t>
            </a:r>
            <a:r>
              <a:rPr lang="fr-FR" altLang="en-US" sz="2800" dirty="0" err="1">
                <a:solidFill>
                  <a:srgbClr val="C00000"/>
                </a:solidFill>
                <a:ea typeface="MS PGothic" charset="-128"/>
              </a:rPr>
              <a:t>deceptions</a:t>
            </a:r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008189"/>
            <a:ext cx="8640960" cy="44450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GB" altLang="en-US" i="0" dirty="0">
                <a:ea typeface="MS PGothic" charset="-128"/>
              </a:rPr>
              <a:t>A few critiques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Weak link </a:t>
            </a:r>
            <a:r>
              <a:rPr lang="en-GB" altLang="en-US" b="0" i="0" dirty="0" smtClean="0">
                <a:ea typeface="MS PGothic" charset="-128"/>
              </a:rPr>
              <a:t>to </a:t>
            </a:r>
            <a:r>
              <a:rPr lang="en-GB" altLang="en-US" b="0" i="0" dirty="0">
                <a:ea typeface="MS PGothic" charset="-128"/>
              </a:rPr>
              <a:t>budgetary process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Sectorial MTEF not financeable, little credibility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No rolling </a:t>
            </a:r>
            <a:r>
              <a:rPr lang="en-GB" altLang="en-US" b="0" i="0" dirty="0" smtClean="0">
                <a:ea typeface="MS PGothic" charset="-128"/>
              </a:rPr>
              <a:t>program</a:t>
            </a:r>
            <a:r>
              <a:rPr lang="en-GB" altLang="en-US" i="0" dirty="0" smtClean="0">
                <a:ea typeface="MS PGothic" charset="-128"/>
              </a:rPr>
              <a:t>:</a:t>
            </a:r>
            <a:r>
              <a:rPr lang="en-GB" altLang="en-US" b="0" i="0" dirty="0" smtClean="0">
                <a:ea typeface="MS PGothic" charset="-128"/>
              </a:rPr>
              <a:t> process </a:t>
            </a:r>
            <a:r>
              <a:rPr lang="en-GB" altLang="en-US" b="0" i="0" dirty="0">
                <a:ea typeface="MS PGothic" charset="-128"/>
              </a:rPr>
              <a:t>starts </a:t>
            </a:r>
            <a:r>
              <a:rPr lang="en-GB" altLang="en-US" b="0" i="0" dirty="0" smtClean="0">
                <a:ea typeface="MS PGothic" charset="-128"/>
              </a:rPr>
              <a:t>anew each year</a:t>
            </a:r>
            <a:endParaRPr lang="en-GB" altLang="en-US" b="0" i="0" dirty="0">
              <a:ea typeface="MS PGothic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 smtClean="0">
                <a:ea typeface="MS PGothic" charset="-128"/>
              </a:rPr>
              <a:t>MTEF </a:t>
            </a:r>
            <a:r>
              <a:rPr lang="en-GB" altLang="en-US" b="0" i="0" dirty="0">
                <a:ea typeface="MS PGothic" charset="-128"/>
              </a:rPr>
              <a:t>predictions do not appear in the Budget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Heavy and demanding MTEF exercises by activity/output often initiated then abandoned (</a:t>
            </a:r>
            <a:r>
              <a:rPr lang="en-GB" altLang="en-US" b="0" i="0" dirty="0" smtClean="0">
                <a:ea typeface="MS PGothic" charset="-128"/>
              </a:rPr>
              <a:t>e.g</a:t>
            </a:r>
            <a:r>
              <a:rPr lang="en-GB" altLang="en-US" b="0" i="0" dirty="0">
                <a:ea typeface="MS PGothic" charset="-128"/>
              </a:rPr>
              <a:t>. Ghana in 2000)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Time-consuming, inefficient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GB" altLang="en-US" sz="2400" dirty="0">
              <a:ea typeface="MS PGothic" charset="-128"/>
            </a:endParaRPr>
          </a:p>
          <a:p>
            <a:pPr lvl="1" eaLnBrk="1" hangingPunct="1"/>
            <a:endParaRPr lang="en-GB" altLang="en-US" i="1" dirty="0">
              <a:ea typeface="MS PGothic" charset="-128"/>
            </a:endParaRPr>
          </a:p>
        </p:txBody>
      </p:sp>
      <p:sp>
        <p:nvSpPr>
          <p:cNvPr id="35843" name="Espace réservé du numéro de diapositive 5"/>
          <p:cNvSpPr txBox="1">
            <a:spLocks noGrp="1"/>
          </p:cNvSpPr>
          <p:nvPr/>
        </p:nvSpPr>
        <p:spPr bwMode="auto">
          <a:xfrm>
            <a:off x="107504" y="6358732"/>
            <a:ext cx="5760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200" i="0" dirty="0">
              <a:solidFill>
                <a:srgbClr val="333399"/>
              </a:solidFill>
            </a:endParaRPr>
          </a:p>
        </p:txBody>
      </p:sp>
      <p:sp>
        <p:nvSpPr>
          <p:cNvPr id="3584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251520" y="6367349"/>
            <a:ext cx="549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60E8A33-4546-1240-BA44-A97D3BED60FB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2"/>
          <p:cNvSpPr txBox="1">
            <a:spLocks noChangeArrowheads="1"/>
          </p:cNvSpPr>
          <p:nvPr/>
        </p:nvSpPr>
        <p:spPr bwMode="auto">
          <a:xfrm>
            <a:off x="0" y="1071563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marL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en-US" sz="2800" b="1" i="0" dirty="0">
                <a:solidFill>
                  <a:srgbClr val="C00000"/>
                </a:solidFill>
              </a:rPr>
              <a:t>MTEF </a:t>
            </a:r>
            <a:r>
              <a:rPr lang="fr-FR" altLang="en-US" sz="2800" b="1" i="0" dirty="0" err="1">
                <a:solidFill>
                  <a:srgbClr val="C00000"/>
                </a:solidFill>
              </a:rPr>
              <a:t>applied</a:t>
            </a:r>
            <a:r>
              <a:rPr lang="fr-FR" altLang="en-US" sz="2800" b="1" i="0" dirty="0">
                <a:solidFill>
                  <a:srgbClr val="C00000"/>
                </a:solidFill>
              </a:rPr>
              <a:t> in DC : </a:t>
            </a:r>
            <a:r>
              <a:rPr lang="fr-FR" altLang="en-US" sz="2800" b="1" i="0" dirty="0" err="1">
                <a:solidFill>
                  <a:srgbClr val="C00000"/>
                </a:solidFill>
              </a:rPr>
              <a:t>deceptions</a:t>
            </a:r>
            <a:r>
              <a:rPr lang="fr-FR" altLang="en-US" sz="2800" b="1" i="0" dirty="0">
                <a:solidFill>
                  <a:srgbClr val="C00000"/>
                </a:solidFill>
              </a:rPr>
              <a:t> (3)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143000"/>
            <a:ext cx="8320088" cy="1143000"/>
          </a:xfrm>
        </p:spPr>
        <p:txBody>
          <a:bodyPr/>
          <a:lstStyle/>
          <a:p>
            <a:pPr marL="0" indent="0" algn="ctr" eaLnBrk="1" hangingPunct="1"/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	</a:t>
            </a:r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Developing a MTEF with limited failure probabilities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143125"/>
            <a:ext cx="8572500" cy="43878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Harmonise </a:t>
            </a:r>
            <a:r>
              <a:rPr lang="en-GB" altLang="en-US" b="0" i="0" dirty="0" smtClean="0">
                <a:ea typeface="MS PGothic" charset="-128"/>
              </a:rPr>
              <a:t>Budget &amp; MTEF </a:t>
            </a:r>
            <a:r>
              <a:rPr lang="en-GB" altLang="en-US" b="0" i="0" dirty="0">
                <a:ea typeface="MS PGothic" charset="-128"/>
              </a:rPr>
              <a:t>preparation procedures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i="0" dirty="0">
                <a:ea typeface="MS PGothic" charset="-128"/>
              </a:rPr>
              <a:t>S</a:t>
            </a:r>
            <a:r>
              <a:rPr lang="en-GB" altLang="en-US" b="0" i="0" dirty="0" smtClean="0">
                <a:ea typeface="MS PGothic" charset="-128"/>
              </a:rPr>
              <a:t>ectorial </a:t>
            </a:r>
            <a:r>
              <a:rPr lang="en-GB" altLang="en-US" b="0" i="0" dirty="0">
                <a:ea typeface="MS PGothic" charset="-128"/>
              </a:rPr>
              <a:t>MTEF must be framed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 smtClean="0">
                <a:ea typeface="MS PGothic" charset="-128"/>
              </a:rPr>
              <a:t>Follow </a:t>
            </a:r>
            <a:r>
              <a:rPr lang="en-GB" altLang="en-US" b="0" i="0" dirty="0">
                <a:ea typeface="MS PGothic" charset="-128"/>
              </a:rPr>
              <a:t>process </a:t>
            </a:r>
            <a:r>
              <a:rPr lang="en-GB" altLang="en-US" b="0" i="0" dirty="0" smtClean="0">
                <a:ea typeface="MS PGothic" charset="-128"/>
              </a:rPr>
              <a:t>in </a:t>
            </a:r>
            <a:r>
              <a:rPr lang="en-GB" altLang="en-US" b="0" i="0" dirty="0">
                <a:ea typeface="MS PGothic" charset="-128"/>
              </a:rPr>
              <a:t>developing </a:t>
            </a:r>
            <a:r>
              <a:rPr lang="en-GB" altLang="en-US" b="0" i="0" dirty="0" smtClean="0">
                <a:ea typeface="MS PGothic" charset="-128"/>
              </a:rPr>
              <a:t>M-T frameworks</a:t>
            </a:r>
            <a:r>
              <a:rPr lang="en-GB" altLang="en-US" b="0" i="0" dirty="0">
                <a:ea typeface="MS PGothic" charset="-128"/>
              </a:rPr>
              <a:t>: 1. provisional GFOT; 2. global MTEF; 3. sectorial MTEF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Assign sectorial MTEFs by ministry, in order to limit </a:t>
            </a:r>
            <a:r>
              <a:rPr lang="en-GB" altLang="en-US" b="0" i="0" dirty="0" smtClean="0">
                <a:ea typeface="MS PGothic" charset="-128"/>
              </a:rPr>
              <a:t>diffusion </a:t>
            </a:r>
            <a:r>
              <a:rPr lang="en-GB" altLang="en-US" b="0" i="0" dirty="0">
                <a:ea typeface="MS PGothic" charset="-128"/>
              </a:rPr>
              <a:t>of responsibility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Political sphere must </a:t>
            </a:r>
            <a:r>
              <a:rPr lang="en-GB" altLang="en-US" b="0" i="0" dirty="0" smtClean="0">
                <a:ea typeface="MS PGothic" charset="-128"/>
              </a:rPr>
              <a:t>be </a:t>
            </a:r>
            <a:r>
              <a:rPr lang="en-GB" altLang="en-US" b="0" i="0" dirty="0">
                <a:ea typeface="MS PGothic" charset="-128"/>
              </a:rPr>
              <a:t>included in key stages of the process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b="0" i="0" dirty="0">
                <a:ea typeface="MS PGothic" charset="-128"/>
              </a:rPr>
              <a:t>Avoid excess detail and complex nomenclatures </a:t>
            </a:r>
          </a:p>
        </p:txBody>
      </p:sp>
      <p:sp>
        <p:nvSpPr>
          <p:cNvPr id="3686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-1548680" y="63801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B87504-663E-D84B-A535-78A23065E7AC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25"/>
            <a:ext cx="7786688" cy="1143000"/>
          </a:xfrm>
        </p:spPr>
        <p:txBody>
          <a:bodyPr/>
          <a:lstStyle/>
          <a:p>
            <a:pPr indent="0" eaLnBrk="1" hangingPunct="1"/>
            <a:r>
              <a:rPr lang="fr-FR" altLang="en-US" sz="3200">
                <a:ea typeface="MS PGothic" charset="-128"/>
              </a:rPr>
              <a:t>	Module 2.1. Outline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86000"/>
            <a:ext cx="8143875" cy="3962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Expenditure classification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Budget preparation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Going beyond the foundations: MTEF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i="0" dirty="0" smtClean="0">
                <a:ea typeface="MS PGothic" charset="-128"/>
              </a:rPr>
              <a:t>PEFA </a:t>
            </a:r>
            <a:r>
              <a:rPr lang="en-GB" altLang="en-US" i="0" dirty="0">
                <a:ea typeface="MS PGothic" charset="-128"/>
              </a:rPr>
              <a:t>indicators regarding </a:t>
            </a:r>
            <a:r>
              <a:rPr lang="en-GB" altLang="en-US" i="0" dirty="0" smtClean="0">
                <a:ea typeface="MS PGothic" charset="-128"/>
              </a:rPr>
              <a:t>budget process</a:t>
            </a:r>
            <a:endParaRPr lang="en-GB" altLang="en-US" i="0" dirty="0">
              <a:ea typeface="MS PGothic" charset="-128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endParaRPr lang="en-GB" altLang="en-US" sz="2700" i="0" dirty="0">
              <a:ea typeface="MS PGothic" charset="-128"/>
            </a:endParaRPr>
          </a:p>
        </p:txBody>
      </p:sp>
      <p:sp>
        <p:nvSpPr>
          <p:cNvPr id="378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FDA3F1A9-62AA-0F48-AE99-31D6E3BA3E5C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r-FR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539750" y="4221163"/>
            <a:ext cx="8358188" cy="873125"/>
          </a:xfrm>
          <a:prstGeom prst="rightArrow">
            <a:avLst>
              <a:gd name="adj1" fmla="val 50000"/>
              <a:gd name="adj2" fmla="val 202047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20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196975"/>
            <a:ext cx="9036496" cy="791865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Upgraded</a:t>
            </a:r>
            <a:r>
              <a:rPr lang="fr-FR" altLang="en-US" sz="2800" dirty="0" smtClean="0">
                <a:solidFill>
                  <a:srgbClr val="C00000"/>
                </a:solidFill>
                <a:ea typeface="MS PGothic" charset="-128"/>
              </a:rPr>
              <a:t> </a:t>
            </a:r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PEFA 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indicators: budget process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92375"/>
            <a:ext cx="8507288" cy="3529013"/>
          </a:xfrm>
        </p:spPr>
        <p:txBody>
          <a:bodyPr/>
          <a:lstStyle/>
          <a:p>
            <a:pPr marL="0" indent="-162900">
              <a:spcBef>
                <a:spcPts val="0"/>
              </a:spcBef>
            </a:pPr>
            <a:r>
              <a:rPr lang="en-US" i="0" dirty="0"/>
              <a:t>PI-14. Macroeconomic </a:t>
            </a:r>
            <a:r>
              <a:rPr lang="en-US" i="0" dirty="0" smtClean="0"/>
              <a:t>&amp; fiscal </a:t>
            </a:r>
            <a:r>
              <a:rPr lang="en-US" i="0" dirty="0"/>
              <a:t>forecasting </a:t>
            </a:r>
          </a:p>
          <a:p>
            <a:pPr marL="0" indent="-162900">
              <a:spcBef>
                <a:spcPts val="0"/>
              </a:spcBef>
            </a:pPr>
            <a:r>
              <a:rPr lang="en-US" i="0" dirty="0"/>
              <a:t>PI-15. Fiscal strategy </a:t>
            </a:r>
          </a:p>
          <a:p>
            <a:pPr marL="0" indent="-162900">
              <a:spcBef>
                <a:spcPts val="0"/>
              </a:spcBef>
            </a:pPr>
            <a:r>
              <a:rPr lang="en-US" i="0" dirty="0"/>
              <a:t>PI-16. Medium-term perspective in </a:t>
            </a:r>
            <a:r>
              <a:rPr lang="en-US" i="0" dirty="0" err="1" smtClean="0"/>
              <a:t>exp</a:t>
            </a:r>
            <a:r>
              <a:rPr lang="en-US" i="0" dirty="0" smtClean="0"/>
              <a:t> </a:t>
            </a:r>
            <a:r>
              <a:rPr lang="en-US" i="0" dirty="0"/>
              <a:t>budgeting </a:t>
            </a:r>
          </a:p>
          <a:p>
            <a:pPr marL="0" indent="-162900">
              <a:spcBef>
                <a:spcPts val="0"/>
              </a:spcBef>
            </a:pPr>
            <a:r>
              <a:rPr lang="en-US" i="0" dirty="0"/>
              <a:t>PI-17. Budget preparation process </a:t>
            </a:r>
          </a:p>
          <a:p>
            <a:pPr marL="0" indent="-162900">
              <a:spcBef>
                <a:spcPts val="0"/>
              </a:spcBef>
            </a:pPr>
            <a:r>
              <a:rPr lang="en-US" i="0" dirty="0"/>
              <a:t>PI-18. Legislative scrutiny of budgets </a:t>
            </a:r>
          </a:p>
        </p:txBody>
      </p:sp>
      <p:sp>
        <p:nvSpPr>
          <p:cNvPr id="389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BB2BCD86-F1BA-5949-AC7B-DB8DC55C6E49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753"/>
            <a:ext cx="9036496" cy="504056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solidFill>
                  <a:srgbClr val="C00000"/>
                </a:solidFill>
              </a:rPr>
              <a:t>PI-14</a:t>
            </a:r>
            <a:r>
              <a:rPr lang="en-US" sz="2800" dirty="0">
                <a:solidFill>
                  <a:srgbClr val="C00000"/>
                </a:solidFill>
              </a:rPr>
              <a:t>. Macroeconomic &amp;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fiscal forecasting 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5"/>
            <a:ext cx="8640960" cy="4176564"/>
          </a:xfrm>
        </p:spPr>
        <p:txBody>
          <a:bodyPr/>
          <a:lstStyle/>
          <a:p>
            <a:r>
              <a:rPr lang="en-US" sz="2200" i="0" dirty="0" smtClean="0"/>
              <a:t>This </a:t>
            </a:r>
            <a:r>
              <a:rPr lang="en-US" sz="2200" i="0" dirty="0"/>
              <a:t>indicator measures </a:t>
            </a:r>
            <a:r>
              <a:rPr lang="en-US" sz="2200" i="0" dirty="0" smtClean="0"/>
              <a:t>ability </a:t>
            </a:r>
            <a:r>
              <a:rPr lang="en-US" sz="2200" i="0" dirty="0"/>
              <a:t>of a country to develop robust macroeconomic </a:t>
            </a:r>
            <a:r>
              <a:rPr lang="en-US" sz="2200" i="0" dirty="0" smtClean="0"/>
              <a:t>&amp; fiscal </a:t>
            </a:r>
            <a:r>
              <a:rPr lang="en-US" sz="2200" i="0" dirty="0"/>
              <a:t>forecasts, which are crucial to developing a sustainable fiscal strategy </a:t>
            </a:r>
            <a:r>
              <a:rPr lang="en-US" sz="2200" i="0" dirty="0" smtClean="0"/>
              <a:t>&amp; ensuring </a:t>
            </a:r>
            <a:r>
              <a:rPr lang="en-US" sz="2200" i="0" dirty="0"/>
              <a:t>greater predictability of budget allocations. It also assesses </a:t>
            </a:r>
            <a:r>
              <a:rPr lang="en-US" sz="2200" i="0" dirty="0" smtClean="0"/>
              <a:t>government’s </a:t>
            </a:r>
            <a:r>
              <a:rPr lang="en-US" sz="2200" i="0" dirty="0"/>
              <a:t>capacity to estimate </a:t>
            </a:r>
            <a:r>
              <a:rPr lang="en-US" sz="2200" i="0" dirty="0" smtClean="0"/>
              <a:t>fiscal </a:t>
            </a:r>
            <a:r>
              <a:rPr lang="en-US" sz="2200" i="0" dirty="0"/>
              <a:t>impact of potential changes in economic circumstances. It contains three dimensions and uses </a:t>
            </a:r>
            <a:r>
              <a:rPr lang="en-US" sz="2200" b="1" i="0" dirty="0"/>
              <a:t>M2 (AV) </a:t>
            </a:r>
            <a:endParaRPr lang="en-US" sz="2200" i="0" dirty="0"/>
          </a:p>
          <a:p>
            <a:endParaRPr lang="en-US" sz="2200" i="0" dirty="0" smtClean="0"/>
          </a:p>
          <a:p>
            <a:r>
              <a:rPr lang="en-US" b="1" i="0" dirty="0" smtClean="0"/>
              <a:t>14.1. Macroeconomic forecasts </a:t>
            </a:r>
          </a:p>
          <a:p>
            <a:r>
              <a:rPr lang="en-US" b="1" i="0" dirty="0" smtClean="0"/>
              <a:t>14.2. Fiscal forecasts </a:t>
            </a:r>
          </a:p>
          <a:p>
            <a:r>
              <a:rPr lang="en-US" b="1" i="0" dirty="0" smtClean="0"/>
              <a:t>14.3</a:t>
            </a:r>
            <a:r>
              <a:rPr lang="en-US" b="1" i="0" dirty="0"/>
              <a:t>. </a:t>
            </a:r>
            <a:r>
              <a:rPr lang="en-US" b="1" i="0" dirty="0" err="1"/>
              <a:t>Macrofiscal</a:t>
            </a:r>
            <a:r>
              <a:rPr lang="en-US" b="1" i="0" dirty="0"/>
              <a:t> sensitivity analysis </a:t>
            </a:r>
          </a:p>
          <a:p>
            <a:pPr marL="0" indent="-162900">
              <a:spcBef>
                <a:spcPts val="0"/>
              </a:spcBef>
            </a:pPr>
            <a:endParaRPr lang="en-US" i="0" dirty="0"/>
          </a:p>
        </p:txBody>
      </p:sp>
      <p:sp>
        <p:nvSpPr>
          <p:cNvPr id="389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BB2BCD86-F1BA-5949-AC7B-DB8DC55C6E49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196975"/>
            <a:ext cx="9036496" cy="647849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solidFill>
                  <a:srgbClr val="C00000"/>
                </a:solidFill>
              </a:rPr>
              <a:t>PI-15</a:t>
            </a:r>
            <a:r>
              <a:rPr lang="en-US" sz="2800" dirty="0">
                <a:solidFill>
                  <a:srgbClr val="C00000"/>
                </a:solidFill>
              </a:rPr>
              <a:t>. Fiscal strategy 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5"/>
            <a:ext cx="8496944" cy="4176564"/>
          </a:xfrm>
        </p:spPr>
        <p:txBody>
          <a:bodyPr/>
          <a:lstStyle/>
          <a:p>
            <a:r>
              <a:rPr lang="en-US" sz="2200" i="0" dirty="0" smtClean="0"/>
              <a:t>This </a:t>
            </a:r>
            <a:r>
              <a:rPr lang="en-US" sz="2200" i="0" dirty="0"/>
              <a:t>indicator provides an analysis of </a:t>
            </a:r>
            <a:r>
              <a:rPr lang="en-US" sz="2200" i="0" dirty="0" smtClean="0"/>
              <a:t>capacity </a:t>
            </a:r>
            <a:r>
              <a:rPr lang="en-US" sz="2200" i="0" dirty="0"/>
              <a:t>to develop </a:t>
            </a:r>
            <a:r>
              <a:rPr lang="en-US" sz="2200" i="0" dirty="0" smtClean="0"/>
              <a:t>&amp; implement </a:t>
            </a:r>
            <a:r>
              <a:rPr lang="en-US" sz="2200" i="0" dirty="0"/>
              <a:t>a clear fiscal strategy. It also measures </a:t>
            </a:r>
            <a:r>
              <a:rPr lang="en-US" sz="2200" i="0" dirty="0" smtClean="0"/>
              <a:t>ability </a:t>
            </a:r>
            <a:r>
              <a:rPr lang="en-US" sz="2200" i="0" dirty="0"/>
              <a:t>to develop </a:t>
            </a:r>
            <a:r>
              <a:rPr lang="en-US" sz="2200" i="0" dirty="0" smtClean="0"/>
              <a:t>&amp; assess fiscal </a:t>
            </a:r>
            <a:r>
              <a:rPr lang="en-US" sz="2200" i="0" dirty="0"/>
              <a:t>impact of revenue </a:t>
            </a:r>
            <a:r>
              <a:rPr lang="en-US" sz="2200" i="0" dirty="0" smtClean="0"/>
              <a:t>&amp; expenditure </a:t>
            </a:r>
            <a:r>
              <a:rPr lang="en-US" sz="2200" i="0" dirty="0"/>
              <a:t>policy proposals that support </a:t>
            </a:r>
            <a:r>
              <a:rPr lang="en-US" sz="2200" i="0" dirty="0" smtClean="0"/>
              <a:t>achievement </a:t>
            </a:r>
            <a:r>
              <a:rPr lang="en-US" sz="2200" i="0" dirty="0"/>
              <a:t>of </a:t>
            </a:r>
            <a:r>
              <a:rPr lang="en-US" sz="2200" i="0" dirty="0" smtClean="0"/>
              <a:t>government’s </a:t>
            </a:r>
            <a:r>
              <a:rPr lang="en-US" sz="2200" i="0" dirty="0"/>
              <a:t>fiscal goals. It contains three dimensions </a:t>
            </a:r>
            <a:r>
              <a:rPr lang="en-US" sz="2200" i="0" dirty="0" smtClean="0"/>
              <a:t>&amp; uses </a:t>
            </a:r>
            <a:r>
              <a:rPr lang="en-US" sz="2200" i="0" dirty="0"/>
              <a:t>the </a:t>
            </a:r>
            <a:r>
              <a:rPr lang="en-US" sz="2200" b="1" i="0" dirty="0"/>
              <a:t>M2 (AV) </a:t>
            </a:r>
            <a:r>
              <a:rPr lang="en-US" sz="2200" i="0" dirty="0"/>
              <a:t>method </a:t>
            </a:r>
            <a:endParaRPr lang="en-US" sz="2200" i="0" dirty="0" smtClean="0"/>
          </a:p>
          <a:p>
            <a:endParaRPr lang="en-US" sz="2200" i="0" dirty="0"/>
          </a:p>
          <a:p>
            <a:r>
              <a:rPr lang="en-US" b="1" i="0" dirty="0" smtClean="0"/>
              <a:t>15.1</a:t>
            </a:r>
            <a:r>
              <a:rPr lang="en-US" b="1" i="0" dirty="0"/>
              <a:t>. Fiscal impact of policy proposals </a:t>
            </a:r>
          </a:p>
          <a:p>
            <a:r>
              <a:rPr lang="en-US" b="1" i="0" dirty="0"/>
              <a:t>15.2. Fiscal strategy adoption </a:t>
            </a:r>
          </a:p>
          <a:p>
            <a:r>
              <a:rPr lang="en-US" b="1" i="0" dirty="0"/>
              <a:t>15.3. Reporting on fiscal outcomes </a:t>
            </a:r>
          </a:p>
        </p:txBody>
      </p:sp>
      <p:sp>
        <p:nvSpPr>
          <p:cNvPr id="389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BB2BCD86-F1BA-5949-AC7B-DB8DC55C6E49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8763"/>
            <a:ext cx="15557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1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196975"/>
            <a:ext cx="9036496" cy="791865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solidFill>
                  <a:srgbClr val="C00000"/>
                </a:solidFill>
              </a:rPr>
              <a:t>PI-16</a:t>
            </a:r>
            <a:r>
              <a:rPr lang="en-US" sz="2800" dirty="0">
                <a:solidFill>
                  <a:srgbClr val="C00000"/>
                </a:solidFill>
              </a:rPr>
              <a:t>. Medium-term perspective in expenditure budgeting 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8507288" cy="4032549"/>
          </a:xfrm>
        </p:spPr>
        <p:txBody>
          <a:bodyPr/>
          <a:lstStyle/>
          <a:p>
            <a:r>
              <a:rPr lang="en-US" sz="2200" i="0" dirty="0" smtClean="0"/>
              <a:t>This </a:t>
            </a:r>
            <a:r>
              <a:rPr lang="en-US" sz="2200" i="0" dirty="0"/>
              <a:t>indicator examines </a:t>
            </a:r>
            <a:r>
              <a:rPr lang="en-US" sz="2200" i="0" dirty="0" smtClean="0"/>
              <a:t>extent </a:t>
            </a:r>
            <a:r>
              <a:rPr lang="en-US" sz="2200" i="0" dirty="0"/>
              <a:t>to which expenditure budgets are developed </a:t>
            </a:r>
            <a:r>
              <a:rPr lang="en-US" sz="2200" i="0" dirty="0" smtClean="0"/>
              <a:t>within </a:t>
            </a:r>
            <a:r>
              <a:rPr lang="en-US" sz="2200" i="0" dirty="0"/>
              <a:t>explicit medium-term budget expenditure ceilings. It also examines </a:t>
            </a:r>
            <a:r>
              <a:rPr lang="en-US" sz="2200" i="0" dirty="0" smtClean="0"/>
              <a:t>extent </a:t>
            </a:r>
            <a:r>
              <a:rPr lang="en-US" sz="2200" i="0" dirty="0"/>
              <a:t>to which annual budgets are derived from medium-term estimates </a:t>
            </a:r>
            <a:r>
              <a:rPr lang="en-US" sz="2200" i="0" dirty="0" smtClean="0"/>
              <a:t>&amp; </a:t>
            </a:r>
            <a:r>
              <a:rPr lang="en-US" sz="2200" i="0" dirty="0"/>
              <a:t>degree of alignment between medium-term budget estimates </a:t>
            </a:r>
            <a:r>
              <a:rPr lang="en-US" sz="2200" i="0" dirty="0" smtClean="0"/>
              <a:t>&amp; strategic </a:t>
            </a:r>
            <a:r>
              <a:rPr lang="en-US" sz="2200" i="0" dirty="0"/>
              <a:t>plans. It contains </a:t>
            </a:r>
            <a:r>
              <a:rPr lang="en-US" sz="2200" i="0" dirty="0" smtClean="0"/>
              <a:t>4 dimensions &amp; uses </a:t>
            </a:r>
            <a:r>
              <a:rPr lang="en-US" sz="2200" i="0" dirty="0"/>
              <a:t>the </a:t>
            </a:r>
            <a:r>
              <a:rPr lang="en-US" sz="2200" b="1" i="0" dirty="0"/>
              <a:t>M2 (</a:t>
            </a:r>
            <a:r>
              <a:rPr lang="en-US" sz="2200" b="1" i="0" dirty="0" smtClean="0"/>
              <a:t>AV) </a:t>
            </a:r>
            <a:r>
              <a:rPr lang="en-US" sz="2200" i="0" dirty="0" smtClean="0"/>
              <a:t>method</a:t>
            </a:r>
          </a:p>
          <a:p>
            <a:endParaRPr lang="en-US" sz="1000" i="0" dirty="0" smtClean="0"/>
          </a:p>
          <a:p>
            <a:r>
              <a:rPr lang="en-US" sz="2200" b="1" i="0" dirty="0" smtClean="0"/>
              <a:t>16.1</a:t>
            </a:r>
            <a:r>
              <a:rPr lang="en-US" sz="2200" b="1" i="0" dirty="0"/>
              <a:t>. Medium-term expenditure estimates </a:t>
            </a:r>
          </a:p>
          <a:p>
            <a:r>
              <a:rPr lang="en-US" sz="2200" b="1" i="0" dirty="0"/>
              <a:t>16.2. Medium-term expenditure ceilings </a:t>
            </a:r>
          </a:p>
          <a:p>
            <a:r>
              <a:rPr lang="en-US" sz="2200" b="1" i="0" dirty="0"/>
              <a:t>16.3. Alignment of strategic plans &amp;</a:t>
            </a:r>
            <a:r>
              <a:rPr lang="en-US" sz="2200" b="1" i="0" dirty="0" smtClean="0"/>
              <a:t> M-T </a:t>
            </a:r>
            <a:r>
              <a:rPr lang="en-US" sz="2200" b="1" i="0" dirty="0"/>
              <a:t>budgets </a:t>
            </a:r>
          </a:p>
          <a:p>
            <a:r>
              <a:rPr lang="en-US" sz="2200" b="1" i="0" dirty="0"/>
              <a:t>16.4. Consistency of budgets with previous year’s estimates </a:t>
            </a:r>
          </a:p>
          <a:p>
            <a:pPr marL="0" indent="-162900">
              <a:spcBef>
                <a:spcPts val="0"/>
              </a:spcBef>
            </a:pPr>
            <a:endParaRPr lang="en-US" i="0" dirty="0"/>
          </a:p>
        </p:txBody>
      </p:sp>
      <p:sp>
        <p:nvSpPr>
          <p:cNvPr id="389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9512" y="6312664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BB2BCD86-F1BA-5949-AC7B-DB8DC55C6E49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r-FR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196975"/>
            <a:ext cx="9036496" cy="575841"/>
          </a:xfrm>
        </p:spPr>
        <p:txBody>
          <a:bodyPr/>
          <a:lstStyle/>
          <a:p>
            <a:pPr marL="0" indent="0" algn="ctr" eaLnBrk="1" hangingPunct="1"/>
            <a:r>
              <a:rPr lang="en-US" sz="2800" dirty="0" smtClean="0">
                <a:solidFill>
                  <a:srgbClr val="C00000"/>
                </a:solidFill>
              </a:rPr>
              <a:t>PI-17</a:t>
            </a:r>
            <a:r>
              <a:rPr lang="en-US" sz="2800" dirty="0">
                <a:solidFill>
                  <a:srgbClr val="C00000"/>
                </a:solidFill>
              </a:rPr>
              <a:t>. Budget preparation process 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7"/>
            <a:ext cx="8507288" cy="4248572"/>
          </a:xfrm>
        </p:spPr>
        <p:txBody>
          <a:bodyPr/>
          <a:lstStyle/>
          <a:p>
            <a:r>
              <a:rPr lang="en-US" sz="2200" i="0" dirty="0" smtClean="0"/>
              <a:t>This </a:t>
            </a:r>
            <a:r>
              <a:rPr lang="en-US" sz="2200" i="0" dirty="0"/>
              <a:t>indicator measures </a:t>
            </a:r>
            <a:r>
              <a:rPr lang="en-US" sz="2200" i="0" dirty="0" smtClean="0"/>
              <a:t>effectiveness </a:t>
            </a:r>
            <a:r>
              <a:rPr lang="en-US" sz="2200" i="0" dirty="0"/>
              <a:t>of participation by relevant stakeholders in </a:t>
            </a:r>
            <a:r>
              <a:rPr lang="en-US" sz="2200" i="0" dirty="0" smtClean="0"/>
              <a:t>budget </a:t>
            </a:r>
            <a:r>
              <a:rPr lang="en-US" sz="2200" i="0" dirty="0"/>
              <a:t>preparation process, including political leadership, </a:t>
            </a:r>
            <a:r>
              <a:rPr lang="en-US" sz="2200" i="0" dirty="0" smtClean="0"/>
              <a:t>&amp; whether </a:t>
            </a:r>
            <a:r>
              <a:rPr lang="en-US" sz="2200" i="0" dirty="0"/>
              <a:t>that participation is orderly </a:t>
            </a:r>
            <a:r>
              <a:rPr lang="en-US" sz="2200" i="0" dirty="0" smtClean="0"/>
              <a:t>&amp; timely</a:t>
            </a:r>
            <a:r>
              <a:rPr lang="en-US" sz="2200" i="0" dirty="0"/>
              <a:t>. It contains three dimensions and uses the </a:t>
            </a:r>
            <a:r>
              <a:rPr lang="en-US" sz="2200" b="1" i="0" dirty="0"/>
              <a:t>M2 (AV) </a:t>
            </a:r>
            <a:r>
              <a:rPr lang="en-US" sz="2200" i="0" dirty="0"/>
              <a:t>method </a:t>
            </a:r>
            <a:endParaRPr lang="en-US" sz="2200" i="0" dirty="0" smtClean="0"/>
          </a:p>
          <a:p>
            <a:endParaRPr lang="en-US" sz="2200" i="0" dirty="0"/>
          </a:p>
          <a:p>
            <a:r>
              <a:rPr lang="en-US" b="1" i="0" dirty="0" smtClean="0"/>
              <a:t>17.1 </a:t>
            </a:r>
            <a:r>
              <a:rPr lang="en-US" b="1" i="0" dirty="0"/>
              <a:t>Budget calendar </a:t>
            </a:r>
          </a:p>
          <a:p>
            <a:r>
              <a:rPr lang="en-US" b="1" i="0" dirty="0"/>
              <a:t>17.2 Guidance on budget preparation </a:t>
            </a:r>
          </a:p>
          <a:p>
            <a:r>
              <a:rPr lang="en-US" b="1" i="0" dirty="0"/>
              <a:t>17.3 Budget submission to the legislature </a:t>
            </a:r>
          </a:p>
          <a:p>
            <a:pPr marL="0" indent="-162900">
              <a:spcBef>
                <a:spcPts val="0"/>
              </a:spcBef>
            </a:pPr>
            <a:endParaRPr lang="en-US" i="0" dirty="0"/>
          </a:p>
        </p:txBody>
      </p:sp>
      <p:sp>
        <p:nvSpPr>
          <p:cNvPr id="389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BB2BCD86-F1BA-5949-AC7B-DB8DC55C6E49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497887" cy="936625"/>
          </a:xfrm>
          <a:ln/>
        </p:spPr>
        <p:txBody>
          <a:bodyPr/>
          <a:lstStyle/>
          <a:p>
            <a:pPr marL="342900" indent="-342900"/>
            <a:r>
              <a:rPr lang="en-AU" altLang="en-US" sz="2800" dirty="0">
                <a:ea typeface="MS PGothic" charset="-128"/>
              </a:rPr>
              <a:t>Day 2: Sub-systems of PFM </a:t>
            </a:r>
            <a:r>
              <a:rPr lang="en-AU" altLang="en-US" sz="2800" dirty="0" smtClean="0">
                <a:ea typeface="MS PGothic" charset="-128"/>
              </a:rPr>
              <a:t>&amp; sequencing </a:t>
            </a:r>
            <a:r>
              <a:rPr lang="en-AU" altLang="en-US" sz="2800" dirty="0">
                <a:ea typeface="MS PGothic" charset="-128"/>
              </a:rPr>
              <a:t>reforms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AU" altLang="en-US" i="0" dirty="0">
                <a:solidFill>
                  <a:srgbClr val="FF0000"/>
                </a:solidFill>
                <a:ea typeface="MS PGothic" charset="-128"/>
              </a:rPr>
              <a:t>Module 2.1. Expenditure Classification, budget Preparation and the MTEF</a:t>
            </a:r>
          </a:p>
          <a:p>
            <a:pPr>
              <a:buClrTx/>
            </a:pPr>
            <a:r>
              <a:rPr lang="en-AU" altLang="en-US" i="0" dirty="0">
                <a:ea typeface="MS PGothic" charset="-128"/>
              </a:rPr>
              <a:t>Module 2.2. Expenditure and accounting cycle</a:t>
            </a:r>
          </a:p>
          <a:p>
            <a:pPr>
              <a:buClrTx/>
            </a:pPr>
            <a:r>
              <a:rPr lang="en-AU" altLang="en-US" i="0" dirty="0">
                <a:ea typeface="MS PGothic" charset="-128"/>
              </a:rPr>
              <a:t>Module 2.3. Program/Performance budget</a:t>
            </a:r>
          </a:p>
          <a:p>
            <a:pPr>
              <a:buClrTx/>
            </a:pPr>
            <a:r>
              <a:rPr lang="en-AU" altLang="en-US" i="0" dirty="0">
                <a:ea typeface="MS PGothic" charset="-128"/>
              </a:rPr>
              <a:t>Module 2.4. External control, legislative and regulatory framework and IT (information technology) issues</a:t>
            </a:r>
            <a:endParaRPr lang="en-AU" altLang="en-US" i="0" u="sng" dirty="0">
              <a:ea typeface="MS PGothic" charset="-128"/>
            </a:endParaRPr>
          </a:p>
        </p:txBody>
      </p:sp>
      <p:sp>
        <p:nvSpPr>
          <p:cNvPr id="7173" name="Espace réservé du numéro de diapositive 5"/>
          <p:cNvSpPr txBox="1">
            <a:spLocks/>
          </p:cNvSpPr>
          <p:nvPr/>
        </p:nvSpPr>
        <p:spPr bwMode="auto">
          <a:xfrm>
            <a:off x="468313" y="6237288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7DAF7694-F37B-564A-A134-84E377903F1E}" type="slidenum">
              <a:rPr lang="en-AU" altLang="en-US" sz="1400" i="0">
                <a:solidFill>
                  <a:schemeClr val="tx1"/>
                </a:solidFill>
                <a:latin typeface="Arial" charset="0"/>
              </a:rPr>
              <a:pPr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AU" altLang="en-US" sz="14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74885" y="1196752"/>
            <a:ext cx="8713788" cy="361950"/>
          </a:xfrm>
        </p:spPr>
        <p:txBody>
          <a:bodyPr/>
          <a:lstStyle/>
          <a:p>
            <a:pPr marL="0" algn="ctr"/>
            <a:r>
              <a:rPr lang="fr-FR" altLang="en-US" sz="2800" dirty="0">
                <a:solidFill>
                  <a:srgbClr val="C00000"/>
                </a:solidFill>
                <a:ea typeface="MS PGothic" charset="-128"/>
              </a:rPr>
              <a:t>Key messages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3448" y="1707329"/>
            <a:ext cx="8785225" cy="5040312"/>
          </a:xfrm>
        </p:spPr>
        <p:txBody>
          <a:bodyPr/>
          <a:lstStyle/>
          <a:p>
            <a:pPr>
              <a:buClrTx/>
            </a:pPr>
            <a:r>
              <a:rPr lang="en-GB" altLang="en-US" i="0" dirty="0">
                <a:ea typeface="MS PGothic" charset="-128"/>
              </a:rPr>
              <a:t>Budgetary classification must include:</a:t>
            </a:r>
          </a:p>
          <a:p>
            <a:pPr lvl="1">
              <a:buClrTx/>
              <a:buFont typeface="Courier New" charset="0"/>
              <a:buChar char="o"/>
            </a:pPr>
            <a:r>
              <a:rPr lang="en-GB" altLang="en-US" b="0" dirty="0">
                <a:ea typeface="MS PGothic" charset="-128"/>
              </a:rPr>
              <a:t>E</a:t>
            </a:r>
            <a:r>
              <a:rPr lang="en-GB" altLang="en-US" b="0" dirty="0" smtClean="0">
                <a:ea typeface="MS PGothic" charset="-128"/>
              </a:rPr>
              <a:t>conomic classification (line </a:t>
            </a:r>
            <a:r>
              <a:rPr lang="en-GB" altLang="en-US" b="0" dirty="0">
                <a:ea typeface="MS PGothic" charset="-128"/>
              </a:rPr>
              <a:t>item/object</a:t>
            </a:r>
            <a:r>
              <a:rPr lang="en-GB" altLang="en-US" b="0" dirty="0" smtClean="0">
                <a:ea typeface="MS PGothic" charset="-128"/>
              </a:rPr>
              <a:t>), </a:t>
            </a:r>
            <a:r>
              <a:rPr lang="en-GB" altLang="en-US" b="0" dirty="0">
                <a:ea typeface="MS PGothic" charset="-128"/>
              </a:rPr>
              <a:t>in line with </a:t>
            </a:r>
            <a:r>
              <a:rPr lang="en-GB" altLang="en-US" b="0" dirty="0" smtClean="0">
                <a:ea typeface="MS PGothic" charset="-128"/>
              </a:rPr>
              <a:t>GFS</a:t>
            </a:r>
            <a:endParaRPr lang="en-GB" altLang="en-US" b="0" dirty="0">
              <a:ea typeface="MS PGothic" charset="-128"/>
            </a:endParaRPr>
          </a:p>
          <a:p>
            <a:pPr lvl="1">
              <a:buClrTx/>
              <a:buFont typeface="Courier New" charset="0"/>
              <a:buChar char="o"/>
            </a:pPr>
            <a:r>
              <a:rPr lang="en-GB" altLang="en-US" b="0" dirty="0" smtClean="0">
                <a:ea typeface="MS PGothic" charset="-128"/>
              </a:rPr>
              <a:t>Administrative classification, </a:t>
            </a:r>
            <a:r>
              <a:rPr lang="en-GB" altLang="en-US" b="0" dirty="0">
                <a:ea typeface="MS PGothic" charset="-128"/>
              </a:rPr>
              <a:t>that allows to </a:t>
            </a:r>
            <a:r>
              <a:rPr lang="en-GB" altLang="en-US" b="0" dirty="0" smtClean="0">
                <a:ea typeface="MS PGothic" charset="-128"/>
              </a:rPr>
              <a:t>identification </a:t>
            </a:r>
            <a:r>
              <a:rPr lang="en-GB" altLang="en-US" b="0" dirty="0">
                <a:ea typeface="MS PGothic" charset="-128"/>
              </a:rPr>
              <a:t>of responsibility </a:t>
            </a:r>
            <a:r>
              <a:rPr lang="en-GB" altLang="en-US" b="0" dirty="0" smtClean="0">
                <a:ea typeface="MS PGothic" charset="-128"/>
              </a:rPr>
              <a:t>for budget implementation</a:t>
            </a:r>
            <a:endParaRPr lang="en-GB" altLang="en-US" b="0" dirty="0">
              <a:ea typeface="MS PGothic" charset="-128"/>
            </a:endParaRPr>
          </a:p>
          <a:p>
            <a:pPr>
              <a:buClrTx/>
            </a:pPr>
            <a:r>
              <a:rPr lang="en-GB" altLang="en-US" i="0" dirty="0">
                <a:ea typeface="MS PGothic" charset="-128"/>
              </a:rPr>
              <a:t>B</a:t>
            </a:r>
            <a:r>
              <a:rPr lang="en-GB" altLang="en-US" i="0" dirty="0" smtClean="0">
                <a:ea typeface="MS PGothic" charset="-128"/>
              </a:rPr>
              <a:t>udget </a:t>
            </a:r>
            <a:r>
              <a:rPr lang="en-GB" altLang="en-US" i="0" dirty="0">
                <a:ea typeface="MS PGothic" charset="-128"/>
              </a:rPr>
              <a:t>preparation schedule must allow ministries sufficient time to </a:t>
            </a:r>
            <a:r>
              <a:rPr lang="en-GB" altLang="en-US" i="0" dirty="0" smtClean="0">
                <a:ea typeface="MS PGothic" charset="-128"/>
              </a:rPr>
              <a:t>prepare budget after notification </a:t>
            </a:r>
            <a:r>
              <a:rPr lang="en-GB" altLang="en-US" i="0" dirty="0">
                <a:ea typeface="MS PGothic" charset="-128"/>
              </a:rPr>
              <a:t>of </a:t>
            </a:r>
            <a:r>
              <a:rPr lang="en-GB" altLang="en-US" i="0" dirty="0" smtClean="0">
                <a:ea typeface="MS PGothic" charset="-128"/>
              </a:rPr>
              <a:t>spending </a:t>
            </a:r>
            <a:r>
              <a:rPr lang="en-GB" altLang="en-US" i="0" dirty="0">
                <a:ea typeface="MS PGothic" charset="-128"/>
              </a:rPr>
              <a:t>ceilings decided </a:t>
            </a:r>
            <a:r>
              <a:rPr lang="en-GB" altLang="en-US" i="0" dirty="0" smtClean="0">
                <a:ea typeface="MS PGothic" charset="-128"/>
              </a:rPr>
              <a:t>at political level</a:t>
            </a:r>
            <a:endParaRPr lang="en-GB" altLang="en-US" i="0" dirty="0">
              <a:ea typeface="MS PGothic" charset="-128"/>
            </a:endParaRPr>
          </a:p>
          <a:p>
            <a:pPr>
              <a:buClrTx/>
            </a:pPr>
            <a:r>
              <a:rPr lang="en-GB" altLang="en-US" i="0" dirty="0">
                <a:ea typeface="MS PGothic" charset="-128"/>
              </a:rPr>
              <a:t>Implementing </a:t>
            </a:r>
            <a:r>
              <a:rPr lang="en-GB" altLang="en-US" i="0" dirty="0" smtClean="0">
                <a:ea typeface="MS PGothic" charset="-128"/>
              </a:rPr>
              <a:t>MTEF enables reinforcement of link </a:t>
            </a:r>
            <a:r>
              <a:rPr lang="en-GB" altLang="en-US" i="0" dirty="0">
                <a:ea typeface="MS PGothic" charset="-128"/>
              </a:rPr>
              <a:t>between policies </a:t>
            </a:r>
            <a:r>
              <a:rPr lang="en-GB" altLang="en-US" i="0" dirty="0" smtClean="0">
                <a:ea typeface="MS PGothic" charset="-128"/>
              </a:rPr>
              <a:t>&amp; budget</a:t>
            </a:r>
            <a:r>
              <a:rPr lang="en-GB" altLang="en-US" i="0" dirty="0">
                <a:ea typeface="MS PGothic" charset="-128"/>
              </a:rPr>
              <a:t>, </a:t>
            </a:r>
            <a:r>
              <a:rPr lang="en-GB" altLang="en-US" i="0" dirty="0" smtClean="0">
                <a:ea typeface="MS PGothic" charset="-128"/>
              </a:rPr>
              <a:t>only if:</a:t>
            </a:r>
            <a:endParaRPr lang="en-GB" altLang="en-US" i="0" dirty="0">
              <a:ea typeface="MS PGothic" charset="-128"/>
            </a:endParaRPr>
          </a:p>
          <a:p>
            <a:pPr lvl="1">
              <a:buClrTx/>
              <a:buFont typeface="Courier New" charset="0"/>
              <a:buChar char="o"/>
            </a:pPr>
            <a:r>
              <a:rPr lang="en-GB" altLang="en-US" b="0" dirty="0">
                <a:ea typeface="MS PGothic" charset="-128"/>
              </a:rPr>
              <a:t>Preparation of </a:t>
            </a:r>
            <a:r>
              <a:rPr lang="en-GB" altLang="en-US" b="0" dirty="0" smtClean="0">
                <a:ea typeface="MS PGothic" charset="-128"/>
              </a:rPr>
              <a:t>MTEF </a:t>
            </a:r>
            <a:r>
              <a:rPr lang="en-GB" altLang="en-US" b="0" dirty="0">
                <a:ea typeface="MS PGothic" charset="-128"/>
              </a:rPr>
              <a:t>is integrated in </a:t>
            </a:r>
            <a:r>
              <a:rPr lang="en-GB" altLang="en-US" b="0" dirty="0" smtClean="0">
                <a:ea typeface="MS PGothic" charset="-128"/>
              </a:rPr>
              <a:t>budget </a:t>
            </a:r>
            <a:r>
              <a:rPr lang="en-GB" altLang="en-US" b="0" dirty="0">
                <a:ea typeface="MS PGothic" charset="-128"/>
              </a:rPr>
              <a:t>preparation procedure</a:t>
            </a:r>
          </a:p>
          <a:p>
            <a:pPr lvl="1">
              <a:buClrTx/>
              <a:buFont typeface="Courier New" charset="0"/>
              <a:buChar char="o"/>
            </a:pPr>
            <a:r>
              <a:rPr lang="en-GB" altLang="en-US" b="0" dirty="0" smtClean="0">
                <a:ea typeface="MS PGothic" charset="-128"/>
              </a:rPr>
              <a:t>MTEF </a:t>
            </a:r>
            <a:r>
              <a:rPr lang="en-GB" altLang="en-US" b="0" dirty="0">
                <a:ea typeface="MS PGothic" charset="-128"/>
              </a:rPr>
              <a:t>is examined on </a:t>
            </a:r>
            <a:r>
              <a:rPr lang="en-GB" altLang="en-US" b="0" dirty="0" smtClean="0">
                <a:ea typeface="MS PGothic" charset="-128"/>
              </a:rPr>
              <a:t>political </a:t>
            </a:r>
            <a:r>
              <a:rPr lang="en-GB" altLang="en-US" b="0" dirty="0">
                <a:ea typeface="MS PGothic" charset="-128"/>
              </a:rPr>
              <a:t>level</a:t>
            </a:r>
          </a:p>
          <a:p>
            <a:pPr lvl="1">
              <a:buClrTx/>
              <a:buFont typeface="Courier New" charset="0"/>
              <a:buChar char="o"/>
            </a:pPr>
            <a:r>
              <a:rPr lang="en-GB" altLang="en-US" b="0" dirty="0">
                <a:ea typeface="MS PGothic" charset="-128"/>
              </a:rPr>
              <a:t>Ministerial MTEFs are enclosed within a global MTEF</a:t>
            </a: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-1692696" y="650951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4822955-55B3-E740-A793-021B40321A07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25"/>
            <a:ext cx="7786688" cy="1143000"/>
          </a:xfrm>
        </p:spPr>
        <p:txBody>
          <a:bodyPr/>
          <a:lstStyle/>
          <a:p>
            <a:pPr indent="0" eaLnBrk="1" hangingPunct="1"/>
            <a:r>
              <a:rPr lang="fr-FR" altLang="en-US" sz="3200">
                <a:ea typeface="MS PGothic" charset="-128"/>
              </a:rPr>
              <a:t>	Module 2.1. 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86000"/>
            <a:ext cx="8143875" cy="39624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Expenditure classification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Budget preparation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>
                <a:ea typeface="MS PGothic" charset="-128"/>
              </a:rPr>
              <a:t>Going beyond the </a:t>
            </a:r>
            <a:r>
              <a:rPr lang="en-GB" altLang="en-US" sz="2700" i="0" dirty="0" smtClean="0">
                <a:ea typeface="MS PGothic" charset="-128"/>
              </a:rPr>
              <a:t>foundations</a:t>
            </a:r>
            <a:r>
              <a:rPr lang="en-GB" altLang="en-US" sz="2700" i="0" dirty="0">
                <a:ea typeface="MS PGothic" charset="-128"/>
              </a:rPr>
              <a:t>: MTEF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r>
              <a:rPr lang="en-GB" altLang="en-US" sz="2700" i="0" dirty="0" smtClean="0">
                <a:ea typeface="MS PGothic" charset="-128"/>
              </a:rPr>
              <a:t>PEFA </a:t>
            </a:r>
            <a:r>
              <a:rPr lang="en-GB" altLang="en-US" sz="2700" i="0" dirty="0">
                <a:ea typeface="MS PGothic" charset="-128"/>
              </a:rPr>
              <a:t>indicators regarding </a:t>
            </a:r>
            <a:r>
              <a:rPr lang="en-GB" altLang="en-US" sz="2700" i="0" dirty="0" smtClean="0">
                <a:ea typeface="MS PGothic" charset="-128"/>
              </a:rPr>
              <a:t>budget process</a:t>
            </a:r>
            <a:endParaRPr lang="en-GB" altLang="en-US" sz="2700" i="0" dirty="0">
              <a:ea typeface="MS PGothic" charset="-128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Tx/>
            </a:pPr>
            <a:endParaRPr lang="en-GB" altLang="en-US" sz="2700" i="0" dirty="0">
              <a:ea typeface="MS PGothic" charset="-128"/>
            </a:endParaRP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l">
              <a:lnSpc>
                <a:spcPts val="1400"/>
              </a:lnSpc>
              <a:spcBef>
                <a:spcPct val="0"/>
              </a:spcBef>
              <a:buClrTx/>
              <a:buFontTx/>
              <a:buNone/>
            </a:pPr>
            <a:fld id="{770EFFDC-C1C8-A64E-981D-CC1F32662044}" type="slidenum">
              <a:rPr lang="fr-FR" altLang="en-US" sz="1400" i="0">
                <a:solidFill>
                  <a:schemeClr val="tx1"/>
                </a:solidFill>
                <a:latin typeface="Arial" charset="0"/>
              </a:rPr>
              <a:pPr algn="l">
                <a:lnSpc>
                  <a:spcPts val="14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en-US" sz="14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500063" y="2071688"/>
            <a:ext cx="8358187" cy="873125"/>
          </a:xfrm>
          <a:prstGeom prst="rightArrow">
            <a:avLst>
              <a:gd name="adj1" fmla="val 50000"/>
              <a:gd name="adj2" fmla="val 202047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20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143000"/>
            <a:ext cx="8822183" cy="773832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Expenditure classification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832"/>
            <a:ext cx="8229600" cy="4536356"/>
          </a:xfrm>
        </p:spPr>
        <p:txBody>
          <a:bodyPr/>
          <a:lstStyle/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en-GB" altLang="en-US" sz="2400" b="0" dirty="0">
                <a:ea typeface="MS PGothic" charset="-128"/>
              </a:rPr>
              <a:t>A regulatory framework in order to: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400" b="0" dirty="0">
                <a:ea typeface="MS PGothic" charset="-128"/>
              </a:rPr>
              <a:t>Formulate policies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400" b="0" dirty="0">
                <a:ea typeface="MS PGothic" charset="-128"/>
              </a:rPr>
              <a:t>Analyse the budget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400" b="0" dirty="0">
                <a:ea typeface="MS PGothic" charset="-128"/>
              </a:rPr>
              <a:t>Make international comparisons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400" b="0" dirty="0">
                <a:ea typeface="MS PGothic" charset="-128"/>
              </a:rPr>
              <a:t>Determine budgetary authorisation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altLang="en-US" dirty="0">
                <a:solidFill>
                  <a:srgbClr val="0F5494"/>
                </a:solidFill>
                <a:latin typeface="Arial" charset="0"/>
                <a:ea typeface="MS PGothic" charset="-128"/>
              </a:rPr>
              <a:t>Budget expertise unit or appropriation (</a:t>
            </a:r>
            <a:r>
              <a:rPr lang="en-GB" altLang="en-US" dirty="0" err="1">
                <a:solidFill>
                  <a:srgbClr val="0F5494"/>
                </a:solidFill>
                <a:latin typeface="Arial" charset="0"/>
                <a:ea typeface="MS PGothic" charset="-128"/>
              </a:rPr>
              <a:t>eg</a:t>
            </a:r>
            <a:r>
              <a:rPr lang="en-GB" altLang="en-US" dirty="0">
                <a:solidFill>
                  <a:srgbClr val="0F5494"/>
                </a:solidFill>
                <a:latin typeface="Arial" charset="0"/>
                <a:ea typeface="MS PGothic" charset="-128"/>
              </a:rPr>
              <a:t>. Chapter or programme)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Tx/>
            </a:pPr>
            <a:r>
              <a:rPr lang="en-GB" altLang="en-US" sz="2400" b="0" dirty="0">
                <a:ea typeface="MS PGothic" charset="-128"/>
              </a:rPr>
              <a:t>Day-to-day management</a:t>
            </a:r>
          </a:p>
          <a:p>
            <a:pPr lvl="1" eaLnBrk="1" hangingPunct="1"/>
            <a:endParaRPr lang="en-GB" altLang="en-US" dirty="0">
              <a:ea typeface="MS PGothic" charset="-128"/>
            </a:endParaRPr>
          </a:p>
        </p:txBody>
      </p:sp>
      <p:sp>
        <p:nvSpPr>
          <p:cNvPr id="922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4561" y="6215063"/>
            <a:ext cx="44239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 dirty="0" smtClean="0">
                <a:solidFill>
                  <a:schemeClr val="tx1"/>
                </a:solidFill>
                <a:latin typeface="Arial" charset="0"/>
              </a:rPr>
              <a:t>6</a:t>
            </a:r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071563"/>
            <a:ext cx="8929687" cy="845269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The foundations: </a:t>
            </a:r>
            <a:r>
              <a:rPr lang="en-GB" altLang="en-US" sz="2800">
                <a:solidFill>
                  <a:srgbClr val="C00000"/>
                </a:solidFill>
                <a:ea typeface="MS PGothic" charset="-128"/>
              </a:rPr>
              <a:t>Traditional </a:t>
            </a:r>
            <a:r>
              <a:rPr lang="en-GB" altLang="en-US" sz="2800" smtClean="0">
                <a:solidFill>
                  <a:srgbClr val="C00000"/>
                </a:solidFill>
                <a:ea typeface="MS PGothic" charset="-128"/>
              </a:rPr>
              <a:t>classification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569325" cy="4310062"/>
          </a:xfrm>
        </p:spPr>
        <p:txBody>
          <a:bodyPr/>
          <a:lstStyle/>
          <a:p>
            <a:pPr eaLnBrk="1" hangingPunct="1">
              <a:buClrTx/>
            </a:pPr>
            <a:r>
              <a:rPr lang="en-GB" altLang="en-US" sz="2200" i="0" dirty="0">
                <a:ea typeface="MS PGothic" charset="-128"/>
              </a:rPr>
              <a:t>Aims at enabling day-to-day management and ensure monitoring of inputs and budgetary aggregates</a:t>
            </a:r>
          </a:p>
          <a:p>
            <a:pPr lvl="1" eaLnBrk="1" hangingPunct="1">
              <a:buClrTx/>
            </a:pPr>
            <a:r>
              <a:rPr lang="en-GB" altLang="en-US" b="0" dirty="0">
                <a:ea typeface="MS PGothic" charset="-128"/>
              </a:rPr>
              <a:t>Guarantees the foundations (or essential functions)</a:t>
            </a:r>
          </a:p>
          <a:p>
            <a:pPr eaLnBrk="1" hangingPunct="1">
              <a:buClrTx/>
            </a:pPr>
            <a:r>
              <a:rPr lang="en-GB" altLang="en-US" sz="2200" i="0" dirty="0">
                <a:ea typeface="MS PGothic" charset="-128"/>
              </a:rPr>
              <a:t>At crossroads between an administrative classification (ministries, departments, etc.) and and economic classification (line item/object)</a:t>
            </a:r>
          </a:p>
          <a:p>
            <a:pPr lvl="1" eaLnBrk="1" hangingPunct="1">
              <a:buClrTx/>
            </a:pPr>
            <a:r>
              <a:rPr lang="en-GB" altLang="en-US" b="0" dirty="0" smtClean="0">
                <a:ea typeface="MS PGothic" charset="-128"/>
              </a:rPr>
              <a:t>E.g</a:t>
            </a:r>
            <a:r>
              <a:rPr lang="en-GB" altLang="en-US" b="0" dirty="0">
                <a:ea typeface="MS PGothic" charset="-128"/>
              </a:rPr>
              <a:t>. Expenditure of </a:t>
            </a:r>
            <a:r>
              <a:rPr lang="en-GB" altLang="en-US" b="0" dirty="0" smtClean="0">
                <a:ea typeface="MS PGothic" charset="-128"/>
              </a:rPr>
              <a:t>primary </a:t>
            </a:r>
            <a:r>
              <a:rPr lang="en-GB" altLang="en-US" b="0" dirty="0">
                <a:ea typeface="MS PGothic" charset="-128"/>
              </a:rPr>
              <a:t>education department o</a:t>
            </a:r>
            <a:r>
              <a:rPr lang="en-GB" altLang="en-US" b="0" dirty="0" smtClean="0">
                <a:ea typeface="MS PGothic" charset="-128"/>
              </a:rPr>
              <a:t>n </a:t>
            </a:r>
            <a:r>
              <a:rPr lang="en-GB" altLang="en-US" b="0" dirty="0">
                <a:ea typeface="MS PGothic" charset="-128"/>
              </a:rPr>
              <a:t>gas</a:t>
            </a:r>
          </a:p>
          <a:p>
            <a:pPr lvl="1" eaLnBrk="1" hangingPunct="1">
              <a:buClrTx/>
            </a:pPr>
            <a:r>
              <a:rPr lang="en-GB" altLang="en-US" b="0" dirty="0">
                <a:ea typeface="MS PGothic" charset="-128"/>
              </a:rPr>
              <a:t>Economic classification must be in line with </a:t>
            </a:r>
            <a:r>
              <a:rPr lang="en-GB" altLang="en-US" b="0" dirty="0" smtClean="0">
                <a:ea typeface="MS PGothic" charset="-128"/>
              </a:rPr>
              <a:t>GFS </a:t>
            </a:r>
            <a:r>
              <a:rPr lang="en-GB" altLang="en-US" b="0" dirty="0">
                <a:ea typeface="MS PGothic" charset="-128"/>
              </a:rPr>
              <a:t>guidelines </a:t>
            </a:r>
          </a:p>
          <a:p>
            <a:pPr eaLnBrk="1" hangingPunct="1">
              <a:buClrTx/>
            </a:pPr>
            <a:r>
              <a:rPr lang="en-GB" altLang="en-US" sz="2200" i="0" dirty="0">
                <a:ea typeface="MS PGothic" charset="-128"/>
              </a:rPr>
              <a:t>Relates to </a:t>
            </a:r>
            <a:r>
              <a:rPr lang="en-GB" altLang="en-US" sz="2200" i="0" dirty="0" smtClean="0">
                <a:ea typeface="MS PGothic" charset="-128"/>
              </a:rPr>
              <a:t>grade </a:t>
            </a:r>
            <a:r>
              <a:rPr lang="en-GB" altLang="en-US" sz="2200" i="0" dirty="0">
                <a:ea typeface="MS PGothic" charset="-128"/>
              </a:rPr>
              <a:t>C in the PEFA framework (</a:t>
            </a:r>
            <a:r>
              <a:rPr lang="en-GB" altLang="en-US" sz="2200" i="0" dirty="0" smtClean="0">
                <a:ea typeface="MS PGothic" charset="-128"/>
              </a:rPr>
              <a:t>PI-4)</a:t>
            </a:r>
            <a:endParaRPr lang="en-GB" altLang="en-US" sz="2200" i="0" dirty="0">
              <a:ea typeface="MS PGothic" charset="-128"/>
            </a:endParaRPr>
          </a:p>
          <a:p>
            <a:pPr lvl="1" eaLnBrk="1" hangingPunct="1"/>
            <a:endParaRPr lang="fr-FR" altLang="en-US" sz="2200" dirty="0">
              <a:ea typeface="MS PGothic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4313" y="6165304"/>
            <a:ext cx="549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 dirty="0" smtClean="0">
                <a:solidFill>
                  <a:schemeClr val="tx1"/>
                </a:solidFill>
                <a:latin typeface="Arial" charset="0"/>
              </a:rPr>
              <a:t>7</a:t>
            </a:r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182563" y="2060848"/>
            <a:ext cx="8928100" cy="4465365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en-GB" altLang="en-US" sz="2200" i="0" dirty="0">
                <a:latin typeface="+mj-lt"/>
                <a:ea typeface="MS PGothic" charset="-128"/>
              </a:rPr>
              <a:t>May be imperfect in fulfilling its role and/or make it more difficult to analyse the budget and automatic processing</a:t>
            </a:r>
          </a:p>
          <a:p>
            <a:pPr eaLnBrk="1" hangingPunct="1">
              <a:buClrTx/>
            </a:pPr>
            <a:r>
              <a:rPr lang="en-GB" altLang="en-US" sz="2000" b="0" i="0" dirty="0">
                <a:latin typeface="+mj-lt"/>
                <a:ea typeface="MS PGothic" charset="-128"/>
              </a:rPr>
              <a:t>Economic classification does not differentiate between economic nature and goal (</a:t>
            </a:r>
            <a:r>
              <a:rPr lang="en-GB" altLang="en-US" sz="2000" b="0" i="0" dirty="0" err="1">
                <a:latin typeface="+mj-lt"/>
                <a:ea typeface="MS PGothic" charset="-128"/>
              </a:rPr>
              <a:t>eg</a:t>
            </a:r>
            <a:r>
              <a:rPr lang="en-GB" altLang="en-US" sz="2000" b="0" i="0" dirty="0">
                <a:latin typeface="+mj-lt"/>
                <a:ea typeface="MS PGothic" charset="-128"/>
              </a:rPr>
              <a:t>. Hospital vehicles)</a:t>
            </a:r>
          </a:p>
          <a:p>
            <a:pPr eaLnBrk="1" hangingPunct="1">
              <a:buClrTx/>
            </a:pPr>
            <a:r>
              <a:rPr lang="en-GB" altLang="en-US" sz="2000" b="0" i="0" dirty="0">
                <a:latin typeface="+mj-lt"/>
                <a:ea typeface="MS PGothic" charset="-128"/>
              </a:rPr>
              <a:t>Economic classification is not in line with GFS</a:t>
            </a:r>
          </a:p>
          <a:p>
            <a:pPr eaLnBrk="1" hangingPunct="1">
              <a:buClrTx/>
            </a:pPr>
            <a:r>
              <a:rPr lang="en-GB" altLang="en-US" sz="2000" b="0" i="0" dirty="0">
                <a:latin typeface="+mj-lt"/>
                <a:ea typeface="MS PGothic" charset="-128"/>
              </a:rPr>
              <a:t>Administrative classification depends on the nature od the expenditure (</a:t>
            </a:r>
            <a:r>
              <a:rPr lang="en-GB" altLang="en-US" sz="2000" b="0" i="0" dirty="0" err="1">
                <a:latin typeface="+mj-lt"/>
                <a:ea typeface="MS PGothic" charset="-128"/>
              </a:rPr>
              <a:t>eg</a:t>
            </a:r>
            <a:r>
              <a:rPr lang="en-GB" altLang="en-US" sz="2000" b="0" i="0" dirty="0">
                <a:latin typeface="+mj-lt"/>
                <a:ea typeface="MS PGothic" charset="-128"/>
              </a:rPr>
              <a:t>. Detailed goods and services expenditure of the direction and aggregated expenditure for each ministry)</a:t>
            </a:r>
            <a:r>
              <a:rPr lang="en-GB" altLang="en-US" sz="2200" b="0" dirty="0">
                <a:latin typeface="+mj-lt"/>
                <a:ea typeface="MS PGothic" charset="-128"/>
              </a:rPr>
              <a:t>	</a:t>
            </a:r>
          </a:p>
          <a:p>
            <a:pPr marL="400050" eaLnBrk="1" hangingPunct="1">
              <a:buClrTx/>
            </a:pPr>
            <a:r>
              <a:rPr lang="en-GB" altLang="en-US" sz="2000" i="0" dirty="0">
                <a:latin typeface="+mj-lt"/>
                <a:ea typeface="MS PGothic" charset="-128"/>
              </a:rPr>
              <a:t>This last imperfection </a:t>
            </a:r>
            <a:r>
              <a:rPr lang="en-GB" altLang="en-US" sz="2000" i="0" dirty="0" smtClean="0">
                <a:latin typeface="+mj-lt"/>
                <a:ea typeface="MS PGothic" charset="-128"/>
              </a:rPr>
              <a:t>makes it </a:t>
            </a:r>
            <a:r>
              <a:rPr lang="en-GB" altLang="en-US" sz="2000" i="0" dirty="0">
                <a:latin typeface="+mj-lt"/>
                <a:ea typeface="MS PGothic" charset="-128"/>
              </a:rPr>
              <a:t>difficult to establish a programmatic classification, as it usually requires a </a:t>
            </a:r>
            <a:r>
              <a:rPr lang="en-GB" altLang="en-US" sz="2000" i="0" dirty="0" smtClean="0">
                <a:latin typeface="+mj-lt"/>
                <a:ea typeface="MS PGothic" charset="-128"/>
              </a:rPr>
              <a:t>conversion table from </a:t>
            </a:r>
            <a:r>
              <a:rPr lang="en-GB" altLang="en-US" sz="2000" i="0" dirty="0">
                <a:latin typeface="+mj-lt"/>
                <a:ea typeface="MS PGothic" charset="-128"/>
              </a:rPr>
              <a:t>administrative </a:t>
            </a:r>
            <a:r>
              <a:rPr lang="en-GB" altLang="en-US" sz="2000" i="0" dirty="0" smtClean="0">
                <a:latin typeface="+mj-lt"/>
                <a:ea typeface="MS PGothic" charset="-128"/>
              </a:rPr>
              <a:t>to </a:t>
            </a:r>
            <a:r>
              <a:rPr lang="en-GB" altLang="en-US" sz="2000" i="0" dirty="0">
                <a:latin typeface="+mj-lt"/>
                <a:ea typeface="MS PGothic" charset="-128"/>
              </a:rPr>
              <a:t>programme structure</a:t>
            </a:r>
          </a:p>
          <a:p>
            <a:endParaRPr lang="fr-FR" altLang="en-US" sz="2200" dirty="0">
              <a:ea typeface="MS PGothic" charset="-128"/>
            </a:endParaRPr>
          </a:p>
        </p:txBody>
      </p:sp>
      <p:sp>
        <p:nvSpPr>
          <p:cNvPr id="1126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214313" y="6165304"/>
            <a:ext cx="549424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6E4E9CF-CA79-D845-8518-C0A048C8A2FE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071563"/>
            <a:ext cx="8929687" cy="1143000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>
                <a:solidFill>
                  <a:srgbClr val="C00000"/>
                </a:solidFill>
                <a:ea typeface="MS PGothic" charset="-128"/>
              </a:rPr>
              <a:t>The foundations: Traditional </a:t>
            </a:r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classification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214438"/>
            <a:ext cx="8606730" cy="701675"/>
          </a:xfrm>
        </p:spPr>
        <p:txBody>
          <a:bodyPr/>
          <a:lstStyle/>
          <a:p>
            <a:pPr marL="0" indent="0" algn="ctr" eaLnBrk="1" hangingPunct="1"/>
            <a:r>
              <a:rPr lang="en-GB" altLang="en-US" sz="2800" dirty="0" smtClean="0">
                <a:solidFill>
                  <a:srgbClr val="C00000"/>
                </a:solidFill>
                <a:ea typeface="MS PGothic" charset="-128"/>
              </a:rPr>
              <a:t>Going beyond the foundations</a:t>
            </a:r>
            <a:endParaRPr lang="en-GB" altLang="en-US" sz="2800" dirty="0">
              <a:solidFill>
                <a:srgbClr val="C00000"/>
              </a:solidFill>
              <a:ea typeface="MS PGothic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032250"/>
          </a:xfrm>
        </p:spPr>
        <p:txBody>
          <a:bodyPr/>
          <a:lstStyle/>
          <a:p>
            <a:pPr eaLnBrk="1" hangingPunct="1">
              <a:buClrTx/>
            </a:pPr>
            <a:r>
              <a:rPr lang="en-GB" altLang="en-US" i="0" dirty="0">
                <a:latin typeface="Arial" charset="0"/>
                <a:ea typeface="MS PGothic" charset="-128"/>
              </a:rPr>
              <a:t> A first step towards analysing public policy: classifying public administrations according to their function</a:t>
            </a:r>
          </a:p>
          <a:p>
            <a:pPr lvl="1" eaLnBrk="1" hangingPunct="1">
              <a:buClrTx/>
            </a:pPr>
            <a:r>
              <a:rPr lang="en-GB" altLang="en-US" sz="2400" b="0" dirty="0">
                <a:latin typeface="Arial" charset="0"/>
                <a:ea typeface="MS PGothic" charset="-128"/>
              </a:rPr>
              <a:t>3 levels</a:t>
            </a:r>
          </a:p>
          <a:p>
            <a:pPr lvl="2" eaLnBrk="1" hangingPunct="1">
              <a:buFontTx/>
              <a:buChar char="•"/>
            </a:pPr>
            <a:r>
              <a:rPr lang="en-GB" altLang="en-US" sz="2400" dirty="0">
                <a:latin typeface="Arial" charset="0"/>
                <a:ea typeface="MS PGothic" charset="-128"/>
              </a:rPr>
              <a:t>Level 1 : 10 divisions (easy)</a:t>
            </a:r>
          </a:p>
          <a:p>
            <a:pPr lvl="2" eaLnBrk="1" hangingPunct="1">
              <a:buFontTx/>
              <a:buChar char="•"/>
            </a:pPr>
            <a:r>
              <a:rPr lang="en-GB" altLang="en-US" sz="2400" dirty="0">
                <a:latin typeface="Arial" charset="0"/>
                <a:ea typeface="MS PGothic" charset="-128"/>
              </a:rPr>
              <a:t>Level 2 : 69 groups (more difficult)</a:t>
            </a:r>
          </a:p>
          <a:p>
            <a:pPr lvl="2" eaLnBrk="1" hangingPunct="1">
              <a:buFontTx/>
              <a:buChar char="•"/>
            </a:pPr>
            <a:r>
              <a:rPr lang="en-GB" altLang="en-US" sz="2400" dirty="0">
                <a:latin typeface="Arial" charset="0"/>
                <a:ea typeface="MS PGothic" charset="-128"/>
              </a:rPr>
              <a:t>Level 3 : 109 classes  </a:t>
            </a:r>
          </a:p>
          <a:p>
            <a:pPr eaLnBrk="1" hangingPunct="1">
              <a:buClrTx/>
            </a:pPr>
            <a:r>
              <a:rPr lang="en-GB" altLang="en-US" i="0" dirty="0">
                <a:latin typeface="Arial" charset="0"/>
                <a:ea typeface="MS PGothic" charset="-128"/>
              </a:rPr>
              <a:t>More advanced, for analysis of public policy and performance: programmatic classification (cf. module 2.3)</a:t>
            </a:r>
            <a:endParaRPr lang="en-GB" altLang="en-US" dirty="0">
              <a:latin typeface="Arial" charset="0"/>
              <a:ea typeface="MS PGothic" charset="-128"/>
            </a:endParaRPr>
          </a:p>
        </p:txBody>
      </p:sp>
      <p:sp>
        <p:nvSpPr>
          <p:cNvPr id="1229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44016" y="6099890"/>
            <a:ext cx="226368" cy="484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CAC1F9C-CDB9-874E-83DF-1CB2B99BA9DB}" type="slidenum">
              <a:rPr lang="en-GB" altLang="en-US" sz="1400" i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400" i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2058</Words>
  <Application>Microsoft Office PowerPoint</Application>
  <PresentationFormat>On-screen Show (4:3)</PresentationFormat>
  <Paragraphs>300</Paragraphs>
  <Slides>40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ＭＳ Ｐゴシック</vt:lpstr>
      <vt:lpstr>ＭＳ Ｐゴシック</vt:lpstr>
      <vt:lpstr>Arial</vt:lpstr>
      <vt:lpstr>Courier New</vt:lpstr>
      <vt:lpstr>Tahoma</vt:lpstr>
      <vt:lpstr>Times New Roman</vt:lpstr>
      <vt:lpstr>Verdana</vt:lpstr>
      <vt:lpstr>Wingdings</vt:lpstr>
      <vt:lpstr>Slide_Master</vt:lpstr>
      <vt:lpstr>Worksheet</vt:lpstr>
      <vt:lpstr>Clip</vt:lpstr>
      <vt:lpstr>PFM domains &amp; sequencing of reforms  Module 2.1</vt:lpstr>
      <vt:lpstr>Course outline</vt:lpstr>
      <vt:lpstr>Day 2: Objectives of the modules</vt:lpstr>
      <vt:lpstr>Day 2: Sub-systems of PFM &amp; sequencing reforms</vt:lpstr>
      <vt:lpstr> Module 2.1. Outline</vt:lpstr>
      <vt:lpstr>Expenditure classification</vt:lpstr>
      <vt:lpstr>The foundations: Traditional classification</vt:lpstr>
      <vt:lpstr>The foundations: Traditional classification</vt:lpstr>
      <vt:lpstr>Going beyond the foundations</vt:lpstr>
      <vt:lpstr>Analysing the budget: combining functional &amp; economic classifications</vt:lpstr>
      <vt:lpstr> Module 2.1. Outline</vt:lpstr>
      <vt:lpstr>The importance of budget preparation</vt:lpstr>
      <vt:lpstr>The Foundations: ensure credibility of the budget</vt:lpstr>
      <vt:lpstr>The macroeconomic context</vt:lpstr>
      <vt:lpstr>The GFOT</vt:lpstr>
      <vt:lpstr>Example: schedule for a disciplined budget preparation process</vt:lpstr>
      <vt:lpstr> Module 2.1. Outline</vt:lpstr>
      <vt:lpstr>Going beyond the basics: the MTEF</vt:lpstr>
      <vt:lpstr>Plans/strategies, medium term frameworks and budget</vt:lpstr>
      <vt:lpstr>MT/LT plans and/or strategies</vt:lpstr>
      <vt:lpstr>The different Medium-term frameworks</vt:lpstr>
      <vt:lpstr>PowerPoint Presentation</vt:lpstr>
      <vt:lpstr> </vt:lpstr>
      <vt:lpstr>Global MTEF</vt:lpstr>
      <vt:lpstr>Ministerial/sectoral MTEF</vt:lpstr>
      <vt:lpstr>The scope of ‘sectoral’ MTEFs</vt:lpstr>
      <vt:lpstr>The MTEF procedure </vt:lpstr>
      <vt:lpstr>PowerPoint Presentation</vt:lpstr>
      <vt:lpstr>PowerPoint Presentation</vt:lpstr>
      <vt:lpstr>MTEF applied in DC : deceptions (1)</vt:lpstr>
      <vt:lpstr>MTEF applied in DC : deceptions (2)</vt:lpstr>
      <vt:lpstr>PowerPoint Presentation</vt:lpstr>
      <vt:lpstr> Developing a MTEF with limited failure probabilities</vt:lpstr>
      <vt:lpstr> Module 2.1. Outline</vt:lpstr>
      <vt:lpstr>Upgraded PEFA indicators: budget process</vt:lpstr>
      <vt:lpstr>PI-14. Macroeconomic &amp; fiscal forecasting </vt:lpstr>
      <vt:lpstr>PI-15. Fiscal strategy </vt:lpstr>
      <vt:lpstr>PI-16. Medium-term perspective in expenditure budgeting </vt:lpstr>
      <vt:lpstr>PI-17. Budget preparation process </vt:lpstr>
      <vt:lpstr>Key messages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classification and programme</dc:title>
  <dc:creator>Philip Sinnett</dc:creator>
  <cp:lastModifiedBy>Florence Brosset-Heckel</cp:lastModifiedBy>
  <cp:revision>16</cp:revision>
  <cp:lastPrinted>2015-09-10T08:01:30Z</cp:lastPrinted>
  <dcterms:created xsi:type="dcterms:W3CDTF">2016-02-03T07:28:05Z</dcterms:created>
  <dcterms:modified xsi:type="dcterms:W3CDTF">2016-02-08T14:46:56Z</dcterms:modified>
</cp:coreProperties>
</file>