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333" r:id="rId2"/>
    <p:sldId id="290" r:id="rId3"/>
    <p:sldId id="291" r:id="rId4"/>
    <p:sldId id="260" r:id="rId5"/>
    <p:sldId id="295" r:id="rId6"/>
    <p:sldId id="334" r:id="rId7"/>
    <p:sldId id="335" r:id="rId8"/>
    <p:sldId id="307" r:id="rId9"/>
    <p:sldId id="298" r:id="rId10"/>
    <p:sldId id="299" r:id="rId11"/>
    <p:sldId id="300" r:id="rId12"/>
    <p:sldId id="331" r:id="rId13"/>
    <p:sldId id="332" r:id="rId14"/>
    <p:sldId id="336" r:id="rId15"/>
    <p:sldId id="337" r:id="rId16"/>
    <p:sldId id="338" r:id="rId17"/>
    <p:sldId id="339" r:id="rId18"/>
    <p:sldId id="340" r:id="rId19"/>
    <p:sldId id="306" r:id="rId20"/>
    <p:sldId id="343" r:id="rId21"/>
    <p:sldId id="308" r:id="rId22"/>
    <p:sldId id="311" r:id="rId23"/>
    <p:sldId id="342" r:id="rId24"/>
    <p:sldId id="309" r:id="rId25"/>
    <p:sldId id="341" r:id="rId26"/>
    <p:sldId id="314" r:id="rId27"/>
    <p:sldId id="315" r:id="rId28"/>
    <p:sldId id="316" r:id="rId29"/>
    <p:sldId id="317" r:id="rId30"/>
    <p:sldId id="327" r:id="rId31"/>
    <p:sldId id="319" r:id="rId32"/>
    <p:sldId id="320" r:id="rId33"/>
    <p:sldId id="321" r:id="rId34"/>
    <p:sldId id="322" r:id="rId35"/>
    <p:sldId id="323" r:id="rId36"/>
    <p:sldId id="324" r:id="rId37"/>
    <p:sldId id="325" r:id="rId38"/>
    <p:sldId id="326" r:id="rId39"/>
  </p:sldIdLst>
  <p:sldSz cx="9144000" cy="6858000" type="screen4x3"/>
  <p:notesSz cx="6669088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1" autoAdjust="0"/>
    <p:restoredTop sz="94643"/>
  </p:normalViewPr>
  <p:slideViewPr>
    <p:cSldViewPr>
      <p:cViewPr varScale="1">
        <p:scale>
          <a:sx n="64" d="100"/>
          <a:sy n="64" d="100"/>
        </p:scale>
        <p:origin x="95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89066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866" y="0"/>
            <a:ext cx="289066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9671"/>
            <a:ext cx="2890665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866" y="9429671"/>
            <a:ext cx="2890665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4920ABEE-73DC-CD41-84A7-622DEF1550B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656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89066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866" y="0"/>
            <a:ext cx="289066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600" y="4715631"/>
            <a:ext cx="5335893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9671"/>
            <a:ext cx="2890665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866" y="9429671"/>
            <a:ext cx="2890665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D734461-1286-F54E-A543-80FFCF28573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703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4E6B74C-CEB5-7843-AB63-4E2D63F5FB5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648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779838" y="9431260"/>
            <a:ext cx="2889250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B217132F-4103-A648-9A8B-53BD86263674}" type="slidenum">
              <a:rPr lang="en-US"/>
              <a:pPr algn="r" eaLnBrk="1" hangingPunct="1"/>
              <a:t>19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6821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5BD6D14-3D32-C145-81CC-F3DDACDE7C34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939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9C5CB56-5DFB-3E49-A50A-68B3A3AA3B40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22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56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04756DB0-D6FF-C241-A5C5-3D574C7B0294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24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2502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5BD6D14-3D32-C145-81CC-F3DDACDE7C34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26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9690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BE">
              <a:latin typeface="Times New Roman" charset="0"/>
            </a:endParaRPr>
          </a:p>
        </p:txBody>
      </p:sp>
      <p:sp>
        <p:nvSpPr>
          <p:cNvPr id="593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4F48489-82AF-0348-81BA-0C8B2FC6F4F4}" type="slidenum">
              <a:rPr lang="en-GB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27</a:t>
            </a:fld>
            <a:endParaRPr lang="en-GB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9886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BE">
              <a:latin typeface="Times New Roman" charset="0"/>
            </a:endParaRPr>
          </a:p>
        </p:txBody>
      </p:sp>
      <p:sp>
        <p:nvSpPr>
          <p:cNvPr id="604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BF3130D-9753-4F4F-8EA7-89D7B26AF781}" type="slidenum">
              <a:rPr lang="en-GB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28</a:t>
            </a:fld>
            <a:endParaRPr lang="en-GB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274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BE">
              <a:latin typeface="Times New Roman" charset="0"/>
            </a:endParaRPr>
          </a:p>
        </p:txBody>
      </p:sp>
      <p:sp>
        <p:nvSpPr>
          <p:cNvPr id="614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907D92C-B719-B54B-B771-2B6D75718642}" type="slidenum">
              <a:rPr lang="en-GB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29</a:t>
            </a:fld>
            <a:endParaRPr lang="en-GB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904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5BD6D14-3D32-C145-81CC-F3DDACDE7C34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30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6353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B7DABB1-AC37-2F4A-B7BC-6D1553806E82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31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45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3779838" y="9431260"/>
            <a:ext cx="2889250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A0647D6D-C752-244B-8A63-5076B1E028A8}" type="slidenum">
              <a:rPr lang="en-US"/>
              <a:pPr algn="r" eaLnBrk="1" hangingPunct="1"/>
              <a:t>3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0453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E0EFC1B-16AC-2543-9C75-2A34FC926DF3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32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1047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779838" y="9431260"/>
            <a:ext cx="2889250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E2F3ACD4-8D07-7F4A-BE47-A7694A34FDA1}" type="slidenum">
              <a:rPr lang="en-US"/>
              <a:pPr algn="r" eaLnBrk="1" hangingPunct="1"/>
              <a:t>33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690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D9587E1-A123-3E47-BF9C-69CCF1F953C8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34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3182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71425E3-3311-574D-8917-FC86D6D6F952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35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8809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6D0E145-1254-434A-8969-DEBD4A11E877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36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9469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2FFDF15-A96F-8649-97BB-AAE52BBED9C7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37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54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5BD6D14-3D32-C145-81CC-F3DDACDE7C34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4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408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7975DF-5512-46DF-91D0-B13CEF6A5911}" type="slidenum">
              <a:rPr lang="en-GB" smtClean="0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2488" y="744538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smtClean="0"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615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2984693-4AE4-7A49-933C-6C06BD0B46C3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7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633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AB3C4C7-0B62-9A48-BF8C-DFA05323A066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9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128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E7511AC-7798-104B-839B-8D2A129F6061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10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900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160949C-A6A8-2A40-AA22-A72293571759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11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537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956CF6E-5D1C-834E-99BC-90A311ACDD5B}" type="slidenum">
              <a:rPr lang="en-US" altLang="en-US">
                <a:latin typeface="Times New Roman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latin typeface="Times New Roman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 altLang="en-US">
              <a:latin typeface="Times New Roman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4294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fld id="{E012051C-D57B-BF40-9527-44CB161D6801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6" descr="LOGO CE-EN-quadri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58763"/>
            <a:ext cx="155575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921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41BDB8-F843-384A-AD1A-910BF238EE8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84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5A116D-C06B-0444-8E7D-6E02C3EF3C1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38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6DBBB-D1E0-F840-951C-C6199FF500F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96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5AE39-D963-2F47-ADE0-C2837BB95D9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24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A750E-E41A-FE40-B494-A7897E99445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76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207979-2F0D-4848-814E-4935B491E54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98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5FF712-C6FB-7F43-AF67-ADAE294978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2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46801-144B-F84F-947E-D58F6DF700F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83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50B57-A845-8943-8310-C820AAA372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28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EED0AF-B600-A442-9435-A3573698597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85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76D8B523-3CF7-1240-AF95-35A68E9DA08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6" descr="LOGO CE-EN-quadri.eps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58763"/>
            <a:ext cx="155575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331640" y="1412776"/>
            <a:ext cx="6264695" cy="2448271"/>
          </a:xfrm>
        </p:spPr>
        <p:txBody>
          <a:bodyPr/>
          <a:lstStyle/>
          <a:p>
            <a:pPr indent="0" algn="ctr" eaLnBrk="1" hangingPunct="1"/>
            <a:r>
              <a:rPr lang="en-US" sz="4000" dirty="0" smtClean="0">
                <a:latin typeface="Verdana" charset="0"/>
              </a:rPr>
              <a:t>PFM domains &amp; sequencing of reforms</a:t>
            </a: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 smtClean="0">
                <a:latin typeface="Verdana" charset="0"/>
              </a:rPr>
              <a:t>Module 2.2</a:t>
            </a:r>
            <a:endParaRPr lang="en-GB" sz="4000" dirty="0">
              <a:latin typeface="Verdana" charset="0"/>
            </a:endParaRPr>
          </a:p>
        </p:txBody>
      </p:sp>
      <p:sp>
        <p:nvSpPr>
          <p:cNvPr id="245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221088"/>
            <a:ext cx="8291512" cy="1224037"/>
          </a:xfrm>
        </p:spPr>
        <p:txBody>
          <a:bodyPr/>
          <a:lstStyle/>
          <a:p>
            <a:pPr algn="ctr" eaLnBrk="1" hangingPunct="1"/>
            <a:r>
              <a:rPr lang="en-AU" altLang="en-US" sz="3200">
                <a:ea typeface="MS PGothic" charset="-128"/>
              </a:rPr>
              <a:t>Expenditure </a:t>
            </a:r>
            <a:r>
              <a:rPr lang="en-AU" altLang="en-US" sz="3200" smtClean="0">
                <a:ea typeface="MS PGothic" charset="-128"/>
              </a:rPr>
              <a:t>&amp; accounting cycle</a:t>
            </a:r>
            <a:endParaRPr lang="fr-FR" altLang="en-US" sz="4400" dirty="0">
              <a:ea typeface="MS PGothic" charset="-128"/>
            </a:endParaRPr>
          </a:p>
        </p:txBody>
      </p:sp>
      <p:sp>
        <p:nvSpPr>
          <p:cNvPr id="2457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94D9C83-9BAD-1A40-947E-FF79BA9D52D8}" type="slidenum">
              <a:rPr lang="en-GB" sz="1400">
                <a:solidFill>
                  <a:schemeClr val="bg1"/>
                </a:solidFill>
              </a:rPr>
              <a:pPr eaLnBrk="1" hangingPunct="1"/>
              <a:t>1</a:t>
            </a:fld>
            <a:endParaRPr lang="en-GB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31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14438"/>
            <a:ext cx="9144000" cy="936625"/>
          </a:xfrm>
        </p:spPr>
        <p:txBody>
          <a:bodyPr/>
          <a:lstStyle/>
          <a:p>
            <a:pPr marL="0" algn="ctr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Appropriations &amp;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Treasury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management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: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key points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2204865"/>
            <a:ext cx="8607425" cy="4248471"/>
          </a:xfrm>
        </p:spPr>
        <p:txBody>
          <a:bodyPr/>
          <a:lstStyle/>
          <a:p>
            <a:pPr eaLnBrk="1" hangingPunct="1">
              <a:spcBef>
                <a:spcPts val="800"/>
              </a:spcBef>
              <a:buClrTx/>
            </a:pPr>
            <a:r>
              <a:rPr lang="en-GB" b="1" i="0" dirty="0" err="1" smtClean="0">
                <a:latin typeface="Verdana" charset="0"/>
              </a:rPr>
              <a:t>Annuality</a:t>
            </a:r>
            <a:r>
              <a:rPr lang="en-GB" i="0" dirty="0" smtClean="0">
                <a:latin typeface="Verdana" charset="0"/>
              </a:rPr>
              <a:t>: Are delays authorised? Are there additional periods?</a:t>
            </a:r>
          </a:p>
          <a:p>
            <a:pPr eaLnBrk="1" hangingPunct="1">
              <a:spcBef>
                <a:spcPts val="800"/>
              </a:spcBef>
              <a:buClrTx/>
            </a:pPr>
            <a:r>
              <a:rPr lang="en-GB" b="1" i="0" dirty="0" err="1" smtClean="0">
                <a:latin typeface="Verdana" charset="0"/>
              </a:rPr>
              <a:t>Virement</a:t>
            </a:r>
            <a:r>
              <a:rPr lang="en-GB" i="0" dirty="0" smtClean="0">
                <a:latin typeface="Verdana" charset="0"/>
              </a:rPr>
              <a:t> within same code or programme (within scope authorised by Parliament): respective powers of the </a:t>
            </a:r>
            <a:r>
              <a:rPr lang="en-GB" i="0" dirty="0" err="1" smtClean="0">
                <a:latin typeface="Verdana" charset="0"/>
              </a:rPr>
              <a:t>MoF</a:t>
            </a:r>
            <a:r>
              <a:rPr lang="en-GB" i="0" dirty="0" smtClean="0">
                <a:latin typeface="Verdana" charset="0"/>
              </a:rPr>
              <a:t>, sectorial ministries central services, etc.</a:t>
            </a: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So cash plans exist? 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And/or rationing (”budgetary regulation"; cash budgeting) over the year ?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Is this predictable?</a:t>
            </a:r>
          </a:p>
          <a:p>
            <a:pPr eaLnBrk="1" hangingPunct="1">
              <a:spcBef>
                <a:spcPts val="800"/>
              </a:spcBef>
              <a:buClrTx/>
            </a:pPr>
            <a:r>
              <a:rPr lang="en-GB" i="0" dirty="0" smtClean="0">
                <a:latin typeface="Verdana" charset="0"/>
              </a:rPr>
              <a:t>Budget revisions: How? How many per year?</a:t>
            </a:r>
          </a:p>
          <a:p>
            <a:pPr lvl="1" eaLnBrk="1" hangingPunct="1">
              <a:buClrTx/>
            </a:pPr>
            <a:endParaRPr lang="en-GB" b="0" dirty="0" smtClean="0">
              <a:latin typeface="Verdana" charset="0"/>
            </a:endParaRPr>
          </a:p>
          <a:p>
            <a:pPr eaLnBrk="1" hangingPunct="1">
              <a:buClrTx/>
            </a:pPr>
            <a:endParaRPr lang="fr-FR" sz="2000" i="0" dirty="0">
              <a:latin typeface="Verdana" charset="0"/>
            </a:endParaRPr>
          </a:p>
        </p:txBody>
      </p:sp>
      <p:sp>
        <p:nvSpPr>
          <p:cNvPr id="1229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571CD185-AC15-1449-A1BC-30393BD0A87C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10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98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1563"/>
            <a:ext cx="9144000" cy="701253"/>
          </a:xfrm>
        </p:spPr>
        <p:txBody>
          <a:bodyPr/>
          <a:lstStyle/>
          <a:p>
            <a:pPr marL="0" indent="0" algn="ctr" eaLnBrk="1" hangingPunct="1"/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Guaranteeing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foundations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916832"/>
            <a:ext cx="8572500" cy="4464496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</a:pPr>
            <a:r>
              <a:rPr lang="en-GB" b="0" i="0" dirty="0" smtClean="0">
                <a:latin typeface="Verdana" charset="0"/>
              </a:rPr>
              <a:t>Take measures to make budget execution effective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i="0" dirty="0" smtClean="0">
                <a:latin typeface="Verdana" charset="0"/>
              </a:rPr>
              <a:t>Make sure funds and credits are available, improve predictability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b="0" i="0" dirty="0" smtClean="0">
                <a:latin typeface="Verdana" charset="0"/>
              </a:rPr>
              <a:t>Rationalise controls within the executive by accounting for specific aspects of budgetary system</a:t>
            </a:r>
          </a:p>
          <a:p>
            <a:pPr lvl="1" eaLnBrk="1" hangingPunct="1">
              <a:spcBef>
                <a:spcPts val="600"/>
              </a:spcBef>
              <a:buClrTx/>
            </a:pPr>
            <a:r>
              <a:rPr lang="en-GB" sz="2200" b="0" dirty="0" smtClean="0">
                <a:latin typeface="Verdana" charset="0"/>
              </a:rPr>
              <a:t>Francophone countries: rationalise control within the </a:t>
            </a:r>
            <a:r>
              <a:rPr lang="en-GB" sz="2200" b="0" dirty="0" err="1" smtClean="0">
                <a:latin typeface="Verdana" charset="0"/>
              </a:rPr>
              <a:t>MoF</a:t>
            </a:r>
            <a:r>
              <a:rPr lang="en-GB" sz="2200" b="0" dirty="0" smtClean="0">
                <a:latin typeface="Verdana" charset="0"/>
              </a:rPr>
              <a:t>, ensure transparency of Treasury </a:t>
            </a:r>
          </a:p>
          <a:p>
            <a:pPr lvl="1" eaLnBrk="1" hangingPunct="1">
              <a:spcBef>
                <a:spcPts val="600"/>
              </a:spcBef>
              <a:buClrTx/>
            </a:pPr>
            <a:r>
              <a:rPr lang="en-GB" sz="2200" b="0" dirty="0" smtClean="0">
                <a:latin typeface="Verdana" charset="0"/>
              </a:rPr>
              <a:t>Anglophone countries: follow commitments, audit internal controls, strengthen Treasury</a:t>
            </a:r>
          </a:p>
          <a:p>
            <a:pPr lvl="1" eaLnBrk="1" hangingPunct="1">
              <a:spcBef>
                <a:spcPts val="600"/>
              </a:spcBef>
              <a:buClrTx/>
            </a:pPr>
            <a:r>
              <a:rPr lang="en-GB" sz="2200" b="0" dirty="0" smtClean="0">
                <a:latin typeface="Verdana" charset="0"/>
              </a:rPr>
              <a:t>Post-conflict countries: put in place a centralised payment monitoring and management system</a:t>
            </a:r>
          </a:p>
          <a:p>
            <a:pPr eaLnBrk="1" hangingPunct="1"/>
            <a:endParaRPr lang="en-GB" dirty="0">
              <a:latin typeface="Verdana" charset="0"/>
            </a:endParaRPr>
          </a:p>
        </p:txBody>
      </p:sp>
      <p:sp>
        <p:nvSpPr>
          <p:cNvPr id="1331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1DAB8E89-3CE4-A047-A96E-756DE3C0E956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11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3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96975"/>
            <a:ext cx="9143999" cy="791865"/>
          </a:xfrm>
        </p:spPr>
        <p:txBody>
          <a:bodyPr/>
          <a:lstStyle/>
          <a:p>
            <a:pPr marL="0" indent="0" algn="ctr" eaLnBrk="1" hangingPunct="1"/>
            <a:r>
              <a:rPr lang="en-GB" altLang="en-US" sz="2800" dirty="0" smtClean="0">
                <a:solidFill>
                  <a:srgbClr val="C00000"/>
                </a:solidFill>
                <a:ea typeface="MS PGothic" charset="-128"/>
              </a:rPr>
              <a:t>Upgraded</a:t>
            </a:r>
            <a:r>
              <a:rPr lang="fr-FR" altLang="en-US" sz="2800" dirty="0" smtClean="0">
                <a:solidFill>
                  <a:srgbClr val="C00000"/>
                </a:solidFill>
                <a:ea typeface="MS PGothic" charset="-128"/>
              </a:rPr>
              <a:t> </a:t>
            </a:r>
            <a:r>
              <a:rPr lang="fr-FR" altLang="en-US" sz="2800" dirty="0">
                <a:solidFill>
                  <a:srgbClr val="C00000"/>
                </a:solidFill>
                <a:ea typeface="MS PGothic" charset="-128"/>
              </a:rPr>
              <a:t>PEFA </a:t>
            </a:r>
            <a:r>
              <a:rPr lang="en-GB" altLang="en-US" sz="2800" dirty="0" smtClean="0">
                <a:solidFill>
                  <a:srgbClr val="C00000"/>
                </a:solidFill>
                <a:ea typeface="MS PGothic" charset="-128"/>
              </a:rPr>
              <a:t>indicators: budget execution</a:t>
            </a:r>
            <a:endParaRPr lang="en-GB" altLang="en-US" sz="2800" dirty="0">
              <a:solidFill>
                <a:srgbClr val="C00000"/>
              </a:solidFill>
              <a:ea typeface="MS PGothic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492375"/>
            <a:ext cx="8507288" cy="3529013"/>
          </a:xfrm>
        </p:spPr>
        <p:txBody>
          <a:bodyPr/>
          <a:lstStyle/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i="0" dirty="0" smtClean="0">
                <a:latin typeface="+mj-lt"/>
              </a:rPr>
              <a:t>PI-19</a:t>
            </a:r>
            <a:r>
              <a:rPr lang="en-US" altLang="en-US" i="0" dirty="0">
                <a:latin typeface="+mj-lt"/>
              </a:rPr>
              <a:t>. Revenue administration 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i="0" dirty="0">
                <a:latin typeface="+mj-lt"/>
              </a:rPr>
              <a:t>PI-20. Accounting for revenue 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i="0" dirty="0">
                <a:latin typeface="+mj-lt"/>
              </a:rPr>
              <a:t>PI-21. Predictability of in-year resource allocation 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i="0" dirty="0">
                <a:latin typeface="+mj-lt"/>
              </a:rPr>
              <a:t>PI-22. Expenditure arrears 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i="0" dirty="0">
                <a:latin typeface="+mj-lt"/>
              </a:rPr>
              <a:t>PI-23. Payroll controls 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i="0" dirty="0">
                <a:latin typeface="+mj-lt"/>
              </a:rPr>
              <a:t>PI-24. </a:t>
            </a:r>
            <a:r>
              <a:rPr lang="en-US" altLang="en-US" i="0" dirty="0" smtClean="0">
                <a:latin typeface="+mj-lt"/>
              </a:rPr>
              <a:t>Procurement</a:t>
            </a:r>
          </a:p>
          <a:p>
            <a:pPr marL="0" indent="-16290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altLang="en-US" i="0" dirty="0">
                <a:latin typeface="+mj-lt"/>
              </a:rPr>
              <a:t>PI-25. Internal controls on </a:t>
            </a:r>
            <a:r>
              <a:rPr lang="en-US" altLang="en-US" i="0" dirty="0" smtClean="0">
                <a:latin typeface="+mj-lt"/>
              </a:rPr>
              <a:t>non-salary </a:t>
            </a:r>
            <a:r>
              <a:rPr lang="en-US" altLang="en-US" i="0" dirty="0">
                <a:latin typeface="+mj-lt"/>
              </a:rPr>
              <a:t>expenditure </a:t>
            </a:r>
            <a:endParaRPr lang="en-US" altLang="en-US" i="0" dirty="0" smtClean="0">
              <a:latin typeface="+mj-lt"/>
            </a:endParaRPr>
          </a:p>
          <a:p>
            <a:pPr marL="0" lvl="0" indent="-16290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altLang="en-US" i="0" dirty="0">
                <a:latin typeface="+mj-lt"/>
              </a:rPr>
              <a:t>PI-26. Internal audit </a:t>
            </a:r>
          </a:p>
          <a:p>
            <a:pPr marL="0" indent="-16290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altLang="en-US" b="1" i="0" dirty="0">
              <a:solidFill>
                <a:schemeClr val="tx1"/>
              </a:solidFill>
              <a:latin typeface="Arial" charset="0"/>
            </a:endParaRPr>
          </a:p>
          <a:p>
            <a:pPr marL="0" marR="0" lvl="0" indent="-16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0" dirty="0"/>
          </a:p>
        </p:txBody>
      </p:sp>
      <p:sp>
        <p:nvSpPr>
          <p:cNvPr id="3891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l">
              <a:lnSpc>
                <a:spcPts val="1400"/>
              </a:lnSpc>
              <a:spcBef>
                <a:spcPct val="0"/>
              </a:spcBef>
              <a:buClrTx/>
              <a:buFontTx/>
              <a:buNone/>
            </a:pPr>
            <a:fld id="{BB2BCD86-F1BA-5949-AC7B-DB8DC55C6E49}" type="slidenum">
              <a:rPr lang="fr-FR" altLang="en-US" sz="1400" i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fr-FR" altLang="en-US" sz="1400" i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106503" name="Picture 1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45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752"/>
            <a:ext cx="8229600" cy="648073"/>
          </a:xfrm>
        </p:spPr>
        <p:txBody>
          <a:bodyPr/>
          <a:lstStyle/>
          <a:p>
            <a:pPr marL="0" lvl="0" algn="ctr"/>
            <a:r>
              <a:rPr lang="en-US" altLang="en-US" sz="2800" dirty="0">
                <a:solidFill>
                  <a:srgbClr val="C00000"/>
                </a:solidFill>
              </a:rPr>
              <a:t>PI-19. Revenue administration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00" y="1752725"/>
            <a:ext cx="8978900" cy="4268664"/>
          </a:xfrm>
        </p:spPr>
        <p:txBody>
          <a:bodyPr/>
          <a:lstStyle/>
          <a:p>
            <a:pPr marL="0" lvl="0" indent="0">
              <a:spcBef>
                <a:spcPct val="0"/>
              </a:spcBef>
              <a:buClrTx/>
              <a:buNone/>
            </a:pPr>
            <a:r>
              <a:rPr lang="en-US" sz="2000" i="0" dirty="0"/>
              <a:t>This indicator relates to </a:t>
            </a:r>
            <a:r>
              <a:rPr lang="en-US" sz="2000" i="0" dirty="0" smtClean="0"/>
              <a:t>entities </a:t>
            </a:r>
            <a:r>
              <a:rPr lang="en-US" sz="2000" i="0" dirty="0"/>
              <a:t>that administer central government </a:t>
            </a:r>
            <a:r>
              <a:rPr lang="en-US" altLang="en-US" sz="2000" i="0" dirty="0" smtClean="0">
                <a:latin typeface="Arial" charset="0"/>
              </a:rPr>
              <a:t>revenues (e.g. tax </a:t>
            </a:r>
            <a:r>
              <a:rPr lang="en-US" altLang="en-US" sz="2000" i="0" dirty="0">
                <a:latin typeface="Arial" charset="0"/>
              </a:rPr>
              <a:t>administration, customs administration, </a:t>
            </a:r>
            <a:r>
              <a:rPr lang="en-US" altLang="en-US" sz="2000" i="0" dirty="0" smtClean="0">
                <a:latin typeface="Arial" charset="0"/>
              </a:rPr>
              <a:t>&amp; social </a:t>
            </a:r>
            <a:r>
              <a:rPr lang="en-US" altLang="en-US" sz="2000" i="0" dirty="0">
                <a:latin typeface="Arial" charset="0"/>
              </a:rPr>
              <a:t>security contribution </a:t>
            </a:r>
            <a:r>
              <a:rPr lang="en-US" altLang="en-US" sz="2000" i="0" dirty="0" smtClean="0">
                <a:latin typeface="Arial" charset="0"/>
              </a:rPr>
              <a:t>administration). </a:t>
            </a:r>
            <a:r>
              <a:rPr lang="en-US" altLang="en-US" sz="2000" i="0" dirty="0">
                <a:latin typeface="Arial" charset="0"/>
              </a:rPr>
              <a:t>It also covers agencies administering revenues from other significant sources such as natural resources extraction. These may include public enterprises that operate as regulators </a:t>
            </a:r>
            <a:r>
              <a:rPr lang="en-US" altLang="en-US" sz="2000" i="0" dirty="0" smtClean="0">
                <a:latin typeface="Arial" charset="0"/>
              </a:rPr>
              <a:t>&amp; holding </a:t>
            </a:r>
            <a:r>
              <a:rPr lang="en-US" altLang="en-US" sz="2000" i="0" dirty="0">
                <a:latin typeface="Arial" charset="0"/>
              </a:rPr>
              <a:t>companies for government </a:t>
            </a:r>
            <a:r>
              <a:rPr lang="en-US" altLang="en-US" sz="2000" i="0" dirty="0" smtClean="0">
                <a:latin typeface="Arial" charset="0"/>
              </a:rPr>
              <a:t>interests: if so </a:t>
            </a:r>
            <a:r>
              <a:rPr lang="en-US" altLang="en-US" sz="2000" i="0" dirty="0">
                <a:latin typeface="Arial" charset="0"/>
              </a:rPr>
              <a:t>information </a:t>
            </a:r>
            <a:r>
              <a:rPr lang="en-US" altLang="en-US" sz="2000" i="0" dirty="0" smtClean="0">
                <a:latin typeface="Arial" charset="0"/>
              </a:rPr>
              <a:t>will be required </a:t>
            </a:r>
            <a:r>
              <a:rPr lang="en-US" altLang="en-US" sz="2000" i="0" dirty="0">
                <a:latin typeface="Arial" charset="0"/>
              </a:rPr>
              <a:t>from entities outside </a:t>
            </a:r>
            <a:r>
              <a:rPr lang="en-US" altLang="en-US" sz="2000" i="0" dirty="0" smtClean="0">
                <a:latin typeface="Arial" charset="0"/>
              </a:rPr>
              <a:t>government </a:t>
            </a:r>
            <a:r>
              <a:rPr lang="en-US" altLang="en-US" sz="2000" i="0" dirty="0">
                <a:latin typeface="Arial" charset="0"/>
              </a:rPr>
              <a:t>sector. The indicator assesses </a:t>
            </a:r>
            <a:r>
              <a:rPr lang="en-US" altLang="en-US" sz="2000" i="0" dirty="0" smtClean="0">
                <a:latin typeface="Arial" charset="0"/>
              </a:rPr>
              <a:t>procedures </a:t>
            </a:r>
            <a:r>
              <a:rPr lang="en-US" altLang="en-US" sz="2000" i="0" dirty="0">
                <a:latin typeface="Arial" charset="0"/>
              </a:rPr>
              <a:t>used to collect </a:t>
            </a:r>
            <a:r>
              <a:rPr lang="en-US" altLang="en-US" sz="2000" i="0" dirty="0" smtClean="0">
                <a:latin typeface="Arial" charset="0"/>
              </a:rPr>
              <a:t>&amp; monitor </a:t>
            </a:r>
            <a:r>
              <a:rPr lang="en-US" altLang="en-US" sz="2000" i="0" dirty="0">
                <a:latin typeface="Arial" charset="0"/>
              </a:rPr>
              <a:t>central government revenues. It </a:t>
            </a:r>
            <a:r>
              <a:rPr lang="en-US" altLang="en-US" sz="2000" i="0" dirty="0" smtClean="0">
                <a:latin typeface="Arial" charset="0"/>
              </a:rPr>
              <a:t>has four </a:t>
            </a:r>
            <a:r>
              <a:rPr lang="en-US" altLang="en-US" sz="2000" i="0" dirty="0">
                <a:latin typeface="Arial" charset="0"/>
              </a:rPr>
              <a:t>dimensions </a:t>
            </a:r>
            <a:r>
              <a:rPr lang="en-US" altLang="en-US" sz="2000" i="0" dirty="0" smtClean="0">
                <a:latin typeface="Arial" charset="0"/>
              </a:rPr>
              <a:t>&amp; uses </a:t>
            </a:r>
            <a:r>
              <a:rPr lang="en-US" altLang="en-US" sz="2000" b="1" i="0" dirty="0">
                <a:latin typeface="Arial" charset="0"/>
              </a:rPr>
              <a:t>M2 (AV) </a:t>
            </a:r>
            <a:r>
              <a:rPr lang="en-US" altLang="en-US" sz="2000" i="0" dirty="0" smtClean="0">
                <a:latin typeface="Arial" charset="0"/>
              </a:rPr>
              <a:t>method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endParaRPr lang="en-US" altLang="en-US" i="0" dirty="0" smtClean="0">
              <a:latin typeface="Arial" charset="0"/>
            </a:endParaRP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b="1" i="0" dirty="0" smtClean="0">
                <a:latin typeface="Arial" charset="0"/>
              </a:rPr>
              <a:t>19.1</a:t>
            </a:r>
            <a:r>
              <a:rPr lang="en-US" altLang="en-US" b="1" i="0" dirty="0">
                <a:latin typeface="Arial" charset="0"/>
              </a:rPr>
              <a:t>. Rights and obligations for revenue measures 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b="1" i="0" dirty="0">
                <a:latin typeface="Arial" charset="0"/>
              </a:rPr>
              <a:t>19.2. Revenue risk management 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b="1" i="0" dirty="0">
                <a:latin typeface="Arial" charset="0"/>
              </a:rPr>
              <a:t>19.3. Revenue audit and investigation 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en-US" b="1" i="0" dirty="0">
                <a:latin typeface="Arial" charset="0"/>
              </a:rPr>
              <a:t>19.4. Revenue arrears monitoring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738312" y="6525344"/>
            <a:ext cx="2133600" cy="476250"/>
          </a:xfrm>
        </p:spPr>
        <p:txBody>
          <a:bodyPr/>
          <a:lstStyle/>
          <a:p>
            <a:fld id="{3B56DBBB-D1E0-F840-951C-C6199FF500FF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107527" name="Picture 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530" name="Picture 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60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585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04974"/>
          </a:xfrm>
        </p:spPr>
        <p:txBody>
          <a:bodyPr/>
          <a:lstStyle/>
          <a:p>
            <a:pPr algn="ctr"/>
            <a:r>
              <a:rPr lang="en-GB" sz="2800" dirty="0" smtClean="0">
                <a:solidFill>
                  <a:srgbClr val="C00000"/>
                </a:solidFill>
              </a:rPr>
              <a:t>PI-20: </a:t>
            </a:r>
            <a:r>
              <a:rPr lang="en-US" sz="2800" dirty="0">
                <a:solidFill>
                  <a:srgbClr val="C00000"/>
                </a:solidFill>
              </a:rPr>
              <a:t>Accounting for revenue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44825"/>
            <a:ext cx="8964488" cy="4400400"/>
          </a:xfrm>
        </p:spPr>
        <p:txBody>
          <a:bodyPr/>
          <a:lstStyle/>
          <a:p>
            <a:r>
              <a:rPr lang="en-US" i="0" dirty="0"/>
              <a:t>This indicator assesses procedures for recording </a:t>
            </a:r>
            <a:r>
              <a:rPr lang="en-US" i="0" dirty="0" smtClean="0"/>
              <a:t>&amp; reporting </a:t>
            </a:r>
            <a:r>
              <a:rPr lang="en-US" i="0" dirty="0"/>
              <a:t>revenue collections, consolidating revenues collected, </a:t>
            </a:r>
            <a:r>
              <a:rPr lang="en-US" i="0" dirty="0" smtClean="0"/>
              <a:t>&amp; reconciling </a:t>
            </a:r>
            <a:r>
              <a:rPr lang="en-US" i="0" dirty="0"/>
              <a:t>tax revenue accounts. It covers both tax </a:t>
            </a:r>
            <a:r>
              <a:rPr lang="en-US" i="0" dirty="0" smtClean="0"/>
              <a:t>&amp; nontax </a:t>
            </a:r>
            <a:r>
              <a:rPr lang="en-US" i="0" dirty="0"/>
              <a:t>revenues collected by </a:t>
            </a:r>
            <a:r>
              <a:rPr lang="en-US" i="0" dirty="0" smtClean="0"/>
              <a:t>central </a:t>
            </a:r>
            <a:r>
              <a:rPr lang="en-US" i="0" dirty="0"/>
              <a:t>government. This indicator contains three dimensions and uses </a:t>
            </a:r>
            <a:r>
              <a:rPr lang="en-US" b="1" i="0" dirty="0"/>
              <a:t>M1 (WL</a:t>
            </a:r>
            <a:r>
              <a:rPr lang="en-US" b="1" i="0" dirty="0" smtClean="0"/>
              <a:t>)</a:t>
            </a:r>
          </a:p>
          <a:p>
            <a:endParaRPr lang="en-US" i="0" dirty="0" smtClean="0"/>
          </a:p>
          <a:p>
            <a:r>
              <a:rPr lang="en-US" b="1" i="0" dirty="0" smtClean="0"/>
              <a:t>20.1</a:t>
            </a:r>
            <a:r>
              <a:rPr lang="en-US" b="1" i="0" dirty="0"/>
              <a:t>. Information on revenue collections </a:t>
            </a:r>
            <a:endParaRPr lang="en-US" b="1" i="0" dirty="0" smtClean="0"/>
          </a:p>
          <a:p>
            <a:r>
              <a:rPr lang="en-US" b="1" i="0" dirty="0" smtClean="0"/>
              <a:t>20.2</a:t>
            </a:r>
            <a:r>
              <a:rPr lang="en-US" b="1" i="0" dirty="0"/>
              <a:t>. Transfer of revenue </a:t>
            </a:r>
            <a:r>
              <a:rPr lang="en-US" b="1" i="0" dirty="0" smtClean="0"/>
              <a:t>collections</a:t>
            </a:r>
          </a:p>
          <a:p>
            <a:r>
              <a:rPr lang="en-US" b="1" i="0" dirty="0" smtClean="0"/>
              <a:t>20.3</a:t>
            </a:r>
            <a:r>
              <a:rPr lang="en-US" b="1" i="0" dirty="0"/>
              <a:t>. Revenue accounts reconciliation </a:t>
            </a:r>
            <a:r>
              <a:rPr lang="en-US" b="1" i="0" dirty="0" smtClean="0"/>
              <a:t> </a:t>
            </a:r>
            <a:endParaRPr lang="en-US" b="1" i="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404664" y="6381750"/>
            <a:ext cx="2133600" cy="476250"/>
          </a:xfrm>
        </p:spPr>
        <p:txBody>
          <a:bodyPr/>
          <a:lstStyle/>
          <a:p>
            <a:fld id="{3B56DBBB-D1E0-F840-951C-C6199FF500FF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861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007" y="1340768"/>
            <a:ext cx="8229600" cy="864096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PI-21. Predictability of in-year resource allocation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258727"/>
            <a:ext cx="8579296" cy="3960539"/>
          </a:xfrm>
        </p:spPr>
        <p:txBody>
          <a:bodyPr/>
          <a:lstStyle/>
          <a:p>
            <a:r>
              <a:rPr lang="en-US" sz="2350" i="0" dirty="0"/>
              <a:t>This indicator assesses </a:t>
            </a:r>
            <a:r>
              <a:rPr lang="en-US" sz="2350" i="0" dirty="0" smtClean="0"/>
              <a:t>extent </a:t>
            </a:r>
            <a:r>
              <a:rPr lang="en-US" sz="2350" i="0" dirty="0"/>
              <a:t>to which </a:t>
            </a:r>
            <a:r>
              <a:rPr lang="en-US" sz="2350" i="0" dirty="0" smtClean="0"/>
              <a:t>central </a:t>
            </a:r>
            <a:r>
              <a:rPr lang="en-US" sz="2350" i="0" dirty="0" err="1" smtClean="0"/>
              <a:t>MoF</a:t>
            </a:r>
            <a:r>
              <a:rPr lang="en-US" sz="2350" i="0" dirty="0" smtClean="0"/>
              <a:t> is </a:t>
            </a:r>
            <a:r>
              <a:rPr lang="en-US" sz="2350" i="0" dirty="0"/>
              <a:t>able to forecast cash commitments </a:t>
            </a:r>
            <a:r>
              <a:rPr lang="en-US" sz="2350" i="0" dirty="0" smtClean="0"/>
              <a:t>&amp; requirements &amp; to </a:t>
            </a:r>
            <a:r>
              <a:rPr lang="en-US" sz="2350" i="0" dirty="0"/>
              <a:t>provide reliable information on the availability of funds to budgetary units for service delivery. It contains </a:t>
            </a:r>
            <a:r>
              <a:rPr lang="en-US" sz="2350" i="0" dirty="0" smtClean="0"/>
              <a:t>4 dimensions &amp; uses </a:t>
            </a:r>
            <a:r>
              <a:rPr lang="en-US" sz="2350" b="1" i="0" dirty="0" smtClean="0"/>
              <a:t>M2 </a:t>
            </a:r>
            <a:r>
              <a:rPr lang="en-US" sz="2350" b="1" i="0" dirty="0"/>
              <a:t>(AV) </a:t>
            </a:r>
            <a:r>
              <a:rPr lang="en-US" sz="2350" i="0" dirty="0" smtClean="0"/>
              <a:t>method</a:t>
            </a:r>
          </a:p>
          <a:p>
            <a:endParaRPr lang="en-US" sz="2350" i="0" dirty="0" smtClean="0"/>
          </a:p>
          <a:p>
            <a:r>
              <a:rPr lang="en-US" sz="2350" i="0" dirty="0" smtClean="0"/>
              <a:t>21.1</a:t>
            </a:r>
            <a:r>
              <a:rPr lang="en-US" sz="2350" i="0" dirty="0"/>
              <a:t>. Consolidation of cash </a:t>
            </a:r>
            <a:r>
              <a:rPr lang="en-US" sz="2350" i="0" dirty="0" smtClean="0"/>
              <a:t>balances</a:t>
            </a:r>
          </a:p>
          <a:p>
            <a:r>
              <a:rPr lang="en-US" sz="2350" i="0" dirty="0" smtClean="0"/>
              <a:t>21.2</a:t>
            </a:r>
            <a:r>
              <a:rPr lang="en-US" sz="2350" i="0" dirty="0"/>
              <a:t>. Cash forecasting and monitoring </a:t>
            </a:r>
            <a:endParaRPr lang="en-US" sz="2350" i="0" dirty="0" smtClean="0"/>
          </a:p>
          <a:p>
            <a:r>
              <a:rPr lang="en-US" sz="2350" i="0" dirty="0" smtClean="0"/>
              <a:t>21.3</a:t>
            </a:r>
            <a:r>
              <a:rPr lang="en-US" sz="2350" i="0" dirty="0"/>
              <a:t>. Information on commitment ceilings </a:t>
            </a:r>
            <a:endParaRPr lang="en-US" sz="2350" i="0" dirty="0" smtClean="0"/>
          </a:p>
          <a:p>
            <a:r>
              <a:rPr lang="en-US" sz="2350" i="0" dirty="0" smtClean="0"/>
              <a:t>21.4</a:t>
            </a:r>
            <a:r>
              <a:rPr lang="en-US" sz="2350" i="0" dirty="0"/>
              <a:t>. Significance of in-year budget adjustments </a:t>
            </a:r>
          </a:p>
          <a:p>
            <a:r>
              <a:rPr lang="en-US" b="1" dirty="0" smtClean="0"/>
              <a:t> 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710772" y="6417145"/>
            <a:ext cx="2133600" cy="476250"/>
          </a:xfrm>
        </p:spPr>
        <p:txBody>
          <a:bodyPr/>
          <a:lstStyle/>
          <a:p>
            <a:fld id="{3B56DBBB-D1E0-F840-951C-C6199FF500FF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687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7698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PI-22. Expenditure </a:t>
            </a:r>
            <a:r>
              <a:rPr lang="en-US" sz="2800" dirty="0" smtClean="0">
                <a:solidFill>
                  <a:srgbClr val="C00000"/>
                </a:solidFill>
              </a:rPr>
              <a:t>arrears*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32857"/>
            <a:ext cx="8507288" cy="3888532"/>
          </a:xfrm>
        </p:spPr>
        <p:txBody>
          <a:bodyPr/>
          <a:lstStyle/>
          <a:p>
            <a:r>
              <a:rPr lang="en-US" i="0" dirty="0"/>
              <a:t>This indicator measures </a:t>
            </a:r>
            <a:r>
              <a:rPr lang="en-US" i="0" dirty="0" smtClean="0"/>
              <a:t>extent </a:t>
            </a:r>
            <a:r>
              <a:rPr lang="en-US" i="0" dirty="0"/>
              <a:t>to which there is a stock of arrears, </a:t>
            </a:r>
            <a:r>
              <a:rPr lang="en-US" i="0" dirty="0" smtClean="0"/>
              <a:t>&amp; extent </a:t>
            </a:r>
            <a:r>
              <a:rPr lang="en-US" i="0" dirty="0"/>
              <a:t>to which a systemic problem in this regard is being addressed </a:t>
            </a:r>
            <a:r>
              <a:rPr lang="en-US" i="0" dirty="0" smtClean="0"/>
              <a:t>&amp; brought </a:t>
            </a:r>
            <a:r>
              <a:rPr lang="en-US" i="0" dirty="0"/>
              <a:t>under control. It contains two dimensions </a:t>
            </a:r>
            <a:r>
              <a:rPr lang="en-US" i="0" dirty="0" smtClean="0"/>
              <a:t>&amp; uses </a:t>
            </a:r>
            <a:r>
              <a:rPr lang="en-US" b="1" i="0" dirty="0" smtClean="0"/>
              <a:t>M1 </a:t>
            </a:r>
            <a:r>
              <a:rPr lang="en-US" b="1" i="0" dirty="0"/>
              <a:t>(WL)</a:t>
            </a:r>
            <a:r>
              <a:rPr lang="en-US" i="0" dirty="0"/>
              <a:t> </a:t>
            </a:r>
            <a:r>
              <a:rPr lang="en-US" i="0" dirty="0" smtClean="0"/>
              <a:t>method</a:t>
            </a:r>
          </a:p>
          <a:p>
            <a:endParaRPr lang="en-US" i="0" dirty="0" smtClean="0"/>
          </a:p>
          <a:p>
            <a:r>
              <a:rPr lang="en-US" b="1" i="0" dirty="0" smtClean="0"/>
              <a:t>22.1</a:t>
            </a:r>
            <a:r>
              <a:rPr lang="en-US" b="1" i="0" dirty="0"/>
              <a:t>. Stock of expenditure </a:t>
            </a:r>
            <a:r>
              <a:rPr lang="en-US" b="1" i="0" dirty="0" smtClean="0"/>
              <a:t>arrears</a:t>
            </a:r>
          </a:p>
          <a:p>
            <a:r>
              <a:rPr lang="en-US" b="1" i="0" dirty="0" smtClean="0"/>
              <a:t>22.2</a:t>
            </a:r>
            <a:r>
              <a:rPr lang="en-US" b="1" i="0" dirty="0"/>
              <a:t>. Expenditure arrears monitoring </a:t>
            </a:r>
          </a:p>
          <a:p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620688" y="6347471"/>
            <a:ext cx="2133600" cy="476250"/>
          </a:xfrm>
        </p:spPr>
        <p:txBody>
          <a:bodyPr/>
          <a:lstStyle/>
          <a:p>
            <a:fld id="{3B56DBBB-D1E0-F840-951C-C6199FF500FF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524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851"/>
            <a:ext cx="9144000" cy="504974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PI-25</a:t>
            </a:r>
            <a:r>
              <a:rPr lang="en-US" sz="2800" dirty="0">
                <a:solidFill>
                  <a:srgbClr val="C00000"/>
                </a:solidFill>
              </a:rPr>
              <a:t>. Internal controls on </a:t>
            </a:r>
            <a:r>
              <a:rPr lang="en-US" sz="2800" dirty="0" smtClean="0">
                <a:solidFill>
                  <a:srgbClr val="C00000"/>
                </a:solidFill>
              </a:rPr>
              <a:t>non-salary </a:t>
            </a:r>
            <a:r>
              <a:rPr lang="en-US" sz="2800" dirty="0" err="1" smtClean="0">
                <a:solidFill>
                  <a:srgbClr val="C00000"/>
                </a:solidFill>
              </a:rPr>
              <a:t>exp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88840"/>
            <a:ext cx="8712968" cy="4256385"/>
          </a:xfrm>
        </p:spPr>
        <p:txBody>
          <a:bodyPr/>
          <a:lstStyle/>
          <a:p>
            <a:r>
              <a:rPr lang="en-US" i="0" dirty="0"/>
              <a:t>This indicator measures </a:t>
            </a:r>
            <a:r>
              <a:rPr lang="en-US" i="0" dirty="0" smtClean="0"/>
              <a:t>effectiveness </a:t>
            </a:r>
            <a:r>
              <a:rPr lang="en-US" i="0" dirty="0"/>
              <a:t>of general internal controls for </a:t>
            </a:r>
            <a:r>
              <a:rPr lang="en-US" i="0" dirty="0" smtClean="0"/>
              <a:t>non-salary </a:t>
            </a:r>
            <a:r>
              <a:rPr lang="en-US" i="0" dirty="0"/>
              <a:t>expenditures. </a:t>
            </a:r>
            <a:r>
              <a:rPr lang="en-US" i="0" dirty="0" smtClean="0"/>
              <a:t>(Specific </a:t>
            </a:r>
            <a:r>
              <a:rPr lang="en-US" i="0" dirty="0"/>
              <a:t>expenditure controls on </a:t>
            </a:r>
            <a:r>
              <a:rPr lang="en-US" i="0" dirty="0" smtClean="0"/>
              <a:t>salaries </a:t>
            </a:r>
            <a:r>
              <a:rPr lang="en-US" i="0" dirty="0"/>
              <a:t>are considered in </a:t>
            </a:r>
            <a:r>
              <a:rPr lang="en-US" i="0" dirty="0" smtClean="0"/>
              <a:t>PI-23). </a:t>
            </a:r>
            <a:r>
              <a:rPr lang="en-US" i="0" dirty="0"/>
              <a:t>The </a:t>
            </a:r>
            <a:r>
              <a:rPr lang="en-US" i="0" dirty="0" smtClean="0"/>
              <a:t>indicator </a:t>
            </a:r>
            <a:r>
              <a:rPr lang="en-US" i="0" dirty="0"/>
              <a:t>contains three dimensions </a:t>
            </a:r>
            <a:r>
              <a:rPr lang="en-US" i="0" dirty="0" smtClean="0"/>
              <a:t>&amp; uses </a:t>
            </a:r>
            <a:r>
              <a:rPr lang="en-US" b="1" i="0" dirty="0" smtClean="0"/>
              <a:t>M2 </a:t>
            </a:r>
            <a:r>
              <a:rPr lang="en-US" b="1" i="0" dirty="0"/>
              <a:t>(AV) </a:t>
            </a:r>
            <a:r>
              <a:rPr lang="en-US" i="0" dirty="0" smtClean="0"/>
              <a:t>method</a:t>
            </a:r>
          </a:p>
          <a:p>
            <a:endParaRPr lang="en-US" i="0" dirty="0" smtClean="0"/>
          </a:p>
          <a:p>
            <a:r>
              <a:rPr lang="en-US" b="1" i="0" dirty="0" smtClean="0"/>
              <a:t>25.1</a:t>
            </a:r>
            <a:r>
              <a:rPr lang="en-US" b="1" i="0" dirty="0"/>
              <a:t>. Segregation of duties </a:t>
            </a:r>
            <a:endParaRPr lang="en-US" b="1" i="0" dirty="0" smtClean="0"/>
          </a:p>
          <a:p>
            <a:r>
              <a:rPr lang="en-US" b="1" i="0" dirty="0" smtClean="0"/>
              <a:t>25.2</a:t>
            </a:r>
            <a:r>
              <a:rPr lang="en-US" b="1" i="0" dirty="0"/>
              <a:t>. Effectiveness of expenditure commitment controls </a:t>
            </a:r>
            <a:endParaRPr lang="en-US" b="1" i="0" dirty="0" smtClean="0"/>
          </a:p>
          <a:p>
            <a:r>
              <a:rPr lang="en-US" b="1" i="0" dirty="0" smtClean="0"/>
              <a:t>25.3</a:t>
            </a:r>
            <a:r>
              <a:rPr lang="en-US" b="1" i="0" dirty="0"/>
              <a:t>. Compliance with payment rules </a:t>
            </a:r>
            <a:r>
              <a:rPr lang="en-US" b="1" i="0" dirty="0" smtClean="0"/>
              <a:t>&amp; procedures</a:t>
            </a:r>
            <a:endParaRPr lang="en-US" i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548680" y="6389240"/>
            <a:ext cx="2133600" cy="476250"/>
          </a:xfrm>
        </p:spPr>
        <p:txBody>
          <a:bodyPr/>
          <a:lstStyle/>
          <a:p>
            <a:fld id="{3B56DBBB-D1E0-F840-951C-C6199FF500FF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7826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7698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PI-26. Internal audit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16833"/>
            <a:ext cx="8373368" cy="4104555"/>
          </a:xfrm>
        </p:spPr>
        <p:txBody>
          <a:bodyPr/>
          <a:lstStyle/>
          <a:p>
            <a:r>
              <a:rPr lang="en-US" i="0" dirty="0"/>
              <a:t>This indicator assesses the standards </a:t>
            </a:r>
            <a:r>
              <a:rPr lang="en-US" i="0" dirty="0" smtClean="0"/>
              <a:t>&amp; procedures </a:t>
            </a:r>
            <a:r>
              <a:rPr lang="en-US" i="0" dirty="0"/>
              <a:t>applied in internal audit. It contains </a:t>
            </a:r>
            <a:r>
              <a:rPr lang="en-US" i="0" dirty="0" smtClean="0"/>
              <a:t>4 dimensions </a:t>
            </a:r>
            <a:r>
              <a:rPr lang="en-US" i="0" dirty="0"/>
              <a:t>and uses </a:t>
            </a:r>
            <a:r>
              <a:rPr lang="en-US" b="1" i="0" dirty="0" smtClean="0"/>
              <a:t>M1 </a:t>
            </a:r>
            <a:r>
              <a:rPr lang="en-US" b="1" i="0" dirty="0"/>
              <a:t>(WL) </a:t>
            </a:r>
            <a:r>
              <a:rPr lang="en-US" i="0" dirty="0" smtClean="0"/>
              <a:t>method</a:t>
            </a:r>
          </a:p>
          <a:p>
            <a:endParaRPr lang="en-US" b="1" i="0" dirty="0"/>
          </a:p>
          <a:p>
            <a:r>
              <a:rPr lang="en-US" b="1" i="0" dirty="0" smtClean="0"/>
              <a:t>26.1</a:t>
            </a:r>
            <a:r>
              <a:rPr lang="en-US" b="1" i="0" dirty="0"/>
              <a:t>. Coverage of internal audit </a:t>
            </a:r>
            <a:endParaRPr lang="en-US" b="1" i="0" dirty="0" smtClean="0"/>
          </a:p>
          <a:p>
            <a:r>
              <a:rPr lang="en-US" b="1" i="0" dirty="0" smtClean="0"/>
              <a:t>26.2</a:t>
            </a:r>
            <a:r>
              <a:rPr lang="en-US" b="1" i="0" dirty="0"/>
              <a:t>. Nature of audits and standards applied 26.3. Implementation of internal audits </a:t>
            </a:r>
            <a:r>
              <a:rPr lang="en-US" b="1" i="0" dirty="0" smtClean="0"/>
              <a:t>&amp; reporting </a:t>
            </a:r>
          </a:p>
          <a:p>
            <a:r>
              <a:rPr lang="en-US" b="1" i="0" dirty="0" smtClean="0"/>
              <a:t>26.4</a:t>
            </a:r>
            <a:r>
              <a:rPr lang="en-US" b="1" i="0" dirty="0"/>
              <a:t>. Response to internal audits </a:t>
            </a:r>
            <a:endParaRPr lang="en-US" i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476672" y="6381750"/>
            <a:ext cx="2133600" cy="476250"/>
          </a:xfrm>
        </p:spPr>
        <p:txBody>
          <a:bodyPr/>
          <a:lstStyle/>
          <a:p>
            <a:fld id="{3B56DBBB-D1E0-F840-951C-C6199FF500FF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639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80728"/>
            <a:ext cx="9144000" cy="844699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Public </a:t>
            </a:r>
            <a:r>
              <a:rPr lang="en-GB" sz="2800" dirty="0">
                <a:solidFill>
                  <a:srgbClr val="C00000"/>
                </a:solidFill>
                <a:latin typeface="Verdana" charset="0"/>
              </a:rPr>
              <a:t>Internal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Financial Control 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(PIFC)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1844824"/>
            <a:ext cx="8786812" cy="4179739"/>
          </a:xfrm>
        </p:spPr>
        <p:txBody>
          <a:bodyPr/>
          <a:lstStyle/>
          <a:p>
            <a:pPr marL="0" indent="0" eaLnBrk="1" hangingPunct="1">
              <a:spcBef>
                <a:spcPts val="300"/>
              </a:spcBef>
              <a:buClrTx/>
              <a:buNone/>
            </a:pPr>
            <a:r>
              <a:rPr lang="en-GB" i="0" dirty="0" smtClean="0">
                <a:latin typeface="Verdana" charset="0"/>
              </a:rPr>
              <a:t>Promoted by European Commission in Eastern Europe</a:t>
            </a:r>
          </a:p>
          <a:p>
            <a:pPr eaLnBrk="1" hangingPunct="1">
              <a:spcBef>
                <a:spcPts val="300"/>
              </a:spcBef>
              <a:buClrTx/>
            </a:pPr>
            <a:r>
              <a:rPr lang="en-GB" i="0" dirty="0" smtClean="0">
                <a:latin typeface="Verdana" charset="0"/>
              </a:rPr>
              <a:t>Principles</a:t>
            </a:r>
          </a:p>
          <a:p>
            <a:pPr lvl="1" eaLnBrk="1" hangingPunct="1">
              <a:spcBef>
                <a:spcPts val="300"/>
              </a:spcBef>
              <a:buClrTx/>
            </a:pPr>
            <a:r>
              <a:rPr lang="en-GB" sz="2200" b="0" dirty="0" smtClean="0">
                <a:latin typeface="Verdana" charset="0"/>
              </a:rPr>
              <a:t>Manager responsibility</a:t>
            </a:r>
          </a:p>
          <a:p>
            <a:pPr lvl="1" eaLnBrk="1" hangingPunct="1">
              <a:spcBef>
                <a:spcPts val="300"/>
              </a:spcBef>
              <a:buClrTx/>
            </a:pPr>
            <a:r>
              <a:rPr lang="en-GB" sz="2200" b="0" dirty="0" smtClean="0">
                <a:latin typeface="Verdana" charset="0"/>
              </a:rPr>
              <a:t>Independent internal audit</a:t>
            </a:r>
          </a:p>
          <a:p>
            <a:pPr lvl="1" eaLnBrk="1" hangingPunct="1">
              <a:spcBef>
                <a:spcPts val="300"/>
              </a:spcBef>
              <a:buClrTx/>
            </a:pPr>
            <a:r>
              <a:rPr lang="en-GB" sz="2200" b="0" dirty="0" smtClean="0">
                <a:latin typeface="Verdana" charset="0"/>
              </a:rPr>
              <a:t>Central Harmonization Unit – CHU</a:t>
            </a:r>
          </a:p>
          <a:p>
            <a:pPr eaLnBrk="1" hangingPunct="1">
              <a:spcBef>
                <a:spcPts val="300"/>
              </a:spcBef>
              <a:buClrTx/>
            </a:pPr>
            <a:r>
              <a:rPr lang="en-GB" i="0" dirty="0" smtClean="0">
                <a:latin typeface="Verdana" charset="0"/>
              </a:rPr>
              <a:t>Organisation</a:t>
            </a:r>
            <a:endParaRPr lang="en-GB" sz="2300" i="0" dirty="0" smtClean="0">
              <a:latin typeface="Verdana" charset="0"/>
            </a:endParaRPr>
          </a:p>
          <a:p>
            <a:pPr lvl="1" eaLnBrk="1" hangingPunct="1">
              <a:spcBef>
                <a:spcPts val="300"/>
              </a:spcBef>
              <a:buClrTx/>
            </a:pPr>
            <a:r>
              <a:rPr lang="en-GB" sz="2200" b="0" dirty="0" smtClean="0">
                <a:latin typeface="Verdana" charset="0"/>
              </a:rPr>
              <a:t>Internal audit systems include risk identification &amp; are under manager’s responsibility</a:t>
            </a:r>
          </a:p>
          <a:p>
            <a:pPr lvl="1" eaLnBrk="1" hangingPunct="1">
              <a:spcBef>
                <a:spcPts val="300"/>
              </a:spcBef>
              <a:buClrTx/>
            </a:pPr>
            <a:r>
              <a:rPr lang="en-GB" sz="2200" b="0" dirty="0" smtClean="0">
                <a:latin typeface="Verdana" charset="0"/>
              </a:rPr>
              <a:t>Independent internal audit of managers, &amp; inspections are put in place by </a:t>
            </a:r>
            <a:r>
              <a:rPr lang="en-GB" sz="2200" b="0" dirty="0" err="1" smtClean="0">
                <a:latin typeface="Verdana" charset="0"/>
              </a:rPr>
              <a:t>MoF</a:t>
            </a:r>
            <a:endParaRPr lang="en-GB" sz="2200" b="0" dirty="0" smtClean="0">
              <a:latin typeface="Verdana" charset="0"/>
            </a:endParaRPr>
          </a:p>
          <a:p>
            <a:pPr lvl="1" eaLnBrk="1" hangingPunct="1">
              <a:spcBef>
                <a:spcPts val="300"/>
              </a:spcBef>
              <a:buClrTx/>
            </a:pPr>
            <a:r>
              <a:rPr lang="en-GB" sz="2200" b="0" dirty="0" err="1" smtClean="0">
                <a:latin typeface="Verdana" charset="0"/>
              </a:rPr>
              <a:t>MoF</a:t>
            </a:r>
            <a:r>
              <a:rPr lang="en-GB" sz="2200" b="0" dirty="0" smtClean="0">
                <a:latin typeface="Verdana" charset="0"/>
              </a:rPr>
              <a:t> is in charge of coordination &amp; unification of PIFC system</a:t>
            </a:r>
          </a:p>
          <a:p>
            <a:pPr lvl="1" eaLnBrk="1" hangingPunct="1"/>
            <a:endParaRPr lang="en-US" dirty="0">
              <a:latin typeface="Verdana" charset="0"/>
            </a:endParaRPr>
          </a:p>
          <a:p>
            <a:pPr eaLnBrk="1" hangingPunct="1"/>
            <a:endParaRPr lang="fr-FR" dirty="0">
              <a:latin typeface="Verdana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19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1942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497887" cy="936625"/>
          </a:xfrm>
        </p:spPr>
        <p:txBody>
          <a:bodyPr/>
          <a:lstStyle/>
          <a:p>
            <a:pPr marL="342900" indent="-342900"/>
            <a:r>
              <a:rPr lang="en-AU" sz="2800">
                <a:latin typeface="Verdana" charset="0"/>
              </a:rPr>
              <a:t>Day 2: Sub-systems of PFM and prioritsing reforms</a:t>
            </a:r>
          </a:p>
        </p:txBody>
      </p:sp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 dirty="0">
                <a:latin typeface="Verdana" charset="0"/>
              </a:rPr>
              <a:t>Module 2.1. Expenditure Classification, budget Preparation and the MTEF</a:t>
            </a:r>
          </a:p>
          <a:p>
            <a:pPr>
              <a:buClrTx/>
            </a:pPr>
            <a:r>
              <a:rPr lang="en-AU" i="0" dirty="0">
                <a:solidFill>
                  <a:srgbClr val="FF0000"/>
                </a:solidFill>
                <a:latin typeface="Verdana" charset="0"/>
              </a:rPr>
              <a:t>Module 2.2. Expenditure and accounting cycle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Module 2.3. Program/Performance budget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Module 2.4. External control, </a:t>
            </a:r>
            <a:r>
              <a:rPr lang="en-AU" i="0" dirty="0" smtClean="0">
                <a:latin typeface="Verdana" charset="0"/>
              </a:rPr>
              <a:t>legislative </a:t>
            </a:r>
            <a:r>
              <a:rPr lang="en-AU" i="0" dirty="0">
                <a:latin typeface="Verdana" charset="0"/>
              </a:rPr>
              <a:t>and regulatory framework and IT (information technology)issues</a:t>
            </a:r>
            <a:endParaRPr lang="en-AU" i="0" u="sng" dirty="0">
              <a:latin typeface="Verdana" charset="0"/>
            </a:endParaRPr>
          </a:p>
        </p:txBody>
      </p:sp>
      <p:sp>
        <p:nvSpPr>
          <p:cNvPr id="18436" name="Espace réservé du numéro de diapositive 5"/>
          <p:cNvSpPr txBox="1">
            <a:spLocks/>
          </p:cNvSpPr>
          <p:nvPr/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</a:pPr>
            <a:fld id="{49B4AC6C-54A5-3A4C-A06A-299E5F776968}" type="slidenum">
              <a:rPr lang="en-AU" sz="1400">
                <a:solidFill>
                  <a:schemeClr val="tx1"/>
                </a:solidFill>
                <a:latin typeface="Arial" charset="0"/>
              </a:rPr>
              <a:pPr>
                <a:lnSpc>
                  <a:spcPts val="1400"/>
                </a:lnSpc>
              </a:pPr>
              <a:t>2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93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8761"/>
            <a:ext cx="9144000" cy="432048"/>
          </a:xfrm>
        </p:spPr>
        <p:txBody>
          <a:bodyPr>
            <a:noAutofit/>
          </a:bodyPr>
          <a:lstStyle/>
          <a:p>
            <a:pPr marL="0" algn="ctr"/>
            <a:r>
              <a:rPr lang="en-US" sz="2800" dirty="0" smtClean="0">
                <a:solidFill>
                  <a:srgbClr val="C00000"/>
                </a:solidFill>
              </a:rPr>
              <a:t>PEFA Report: 4.2 </a:t>
            </a:r>
            <a:r>
              <a:rPr lang="en-US" sz="2800" dirty="0">
                <a:solidFill>
                  <a:srgbClr val="C00000"/>
                </a:solidFill>
                <a:ea typeface="Calibri" charset="0"/>
                <a:cs typeface="Calibri" charset="0"/>
              </a:rPr>
              <a:t>Effectiveness </a:t>
            </a:r>
            <a:r>
              <a:rPr lang="en-US" sz="28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of ICF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44824"/>
            <a:ext cx="8291264" cy="4680521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en-GB" sz="2500" i="0" dirty="0" smtClean="0">
                <a:latin typeface="+mj-lt"/>
                <a:ea typeface="Calibri" charset="0"/>
                <a:cs typeface="Calibri" charset="0"/>
              </a:rPr>
              <a:t>Additional section in report, based </a:t>
            </a:r>
            <a:r>
              <a:rPr lang="en-GB" sz="2500" i="0" dirty="0">
                <a:latin typeface="+mj-lt"/>
                <a:ea typeface="Calibri" charset="0"/>
                <a:cs typeface="Calibri" charset="0"/>
              </a:rPr>
              <a:t>on evidence collected to score </a:t>
            </a:r>
            <a:r>
              <a:rPr lang="en-GB" sz="2500" i="0" dirty="0" smtClean="0">
                <a:latin typeface="+mj-lt"/>
                <a:ea typeface="Calibri" charset="0"/>
                <a:cs typeface="Calibri" charset="0"/>
              </a:rPr>
              <a:t>PIs, to comment on effectiveness of the Internal Control Framework, covering:</a:t>
            </a:r>
            <a:endParaRPr lang="en-US" sz="2500" i="0" dirty="0">
              <a:latin typeface="+mj-lt"/>
              <a:ea typeface="Calibri" charset="0"/>
              <a:cs typeface="Calibri" charset="0"/>
            </a:endParaRPr>
          </a:p>
          <a:p>
            <a:pPr marL="0" indent="0">
              <a:buClrTx/>
              <a:buNone/>
            </a:pPr>
            <a:endParaRPr lang="en-GB" sz="2500" b="1" dirty="0">
              <a:latin typeface="+mj-lt"/>
              <a:ea typeface="Calibri" charset="0"/>
              <a:cs typeface="Calibri" charset="0"/>
            </a:endParaRPr>
          </a:p>
          <a:p>
            <a:pPr>
              <a:buClrTx/>
            </a:pPr>
            <a:r>
              <a:rPr lang="en-GB" sz="2500" i="0" dirty="0" smtClean="0">
                <a:latin typeface="+mj-lt"/>
                <a:ea typeface="Calibri" charset="0"/>
                <a:cs typeface="Calibri" charset="0"/>
              </a:rPr>
              <a:t>Control environment</a:t>
            </a:r>
          </a:p>
          <a:p>
            <a:pPr>
              <a:buClrTx/>
            </a:pPr>
            <a:r>
              <a:rPr lang="en-GB" sz="2500" i="0" dirty="0" smtClean="0">
                <a:latin typeface="+mj-lt"/>
                <a:ea typeface="Calibri" charset="0"/>
                <a:cs typeface="Calibri" charset="0"/>
              </a:rPr>
              <a:t>Risk assessment </a:t>
            </a:r>
            <a:r>
              <a:rPr lang="en-GB" sz="2500" i="0" dirty="0">
                <a:latin typeface="+mj-lt"/>
                <a:ea typeface="Calibri" charset="0"/>
                <a:cs typeface="Calibri" charset="0"/>
              </a:rPr>
              <a:t> </a:t>
            </a:r>
            <a:endParaRPr lang="en-US" sz="2500" i="0" dirty="0">
              <a:latin typeface="+mj-lt"/>
              <a:ea typeface="Calibri" charset="0"/>
              <a:cs typeface="Calibri" charset="0"/>
            </a:endParaRPr>
          </a:p>
          <a:p>
            <a:pPr>
              <a:buClrTx/>
            </a:pPr>
            <a:r>
              <a:rPr lang="en-GB" sz="2500" i="0" dirty="0">
                <a:latin typeface="+mj-lt"/>
                <a:ea typeface="Calibri" charset="0"/>
                <a:cs typeface="Calibri" charset="0"/>
              </a:rPr>
              <a:t>Control </a:t>
            </a:r>
            <a:r>
              <a:rPr lang="en-GB" sz="2500" i="0" dirty="0" smtClean="0">
                <a:latin typeface="+mj-lt"/>
                <a:ea typeface="Calibri" charset="0"/>
                <a:cs typeface="Calibri" charset="0"/>
              </a:rPr>
              <a:t>activities</a:t>
            </a:r>
          </a:p>
          <a:p>
            <a:pPr>
              <a:buClrTx/>
            </a:pPr>
            <a:r>
              <a:rPr lang="en-GB" sz="2500" i="0" dirty="0" smtClean="0">
                <a:latin typeface="+mj-lt"/>
                <a:ea typeface="Calibri" charset="0"/>
                <a:cs typeface="Calibri" charset="0"/>
              </a:rPr>
              <a:t>Information &amp; communication</a:t>
            </a:r>
            <a:r>
              <a:rPr lang="en-US" sz="2500" i="0" dirty="0" smtClean="0">
                <a:latin typeface="+mj-lt"/>
                <a:ea typeface="Calibri" charset="0"/>
                <a:cs typeface="Calibri" charset="0"/>
              </a:rPr>
              <a:t> </a:t>
            </a:r>
          </a:p>
          <a:p>
            <a:pPr>
              <a:buClrTx/>
            </a:pPr>
            <a:r>
              <a:rPr lang="en-GB" sz="2500" i="0" dirty="0" smtClean="0">
                <a:latin typeface="+mj-lt"/>
                <a:ea typeface="Calibri" charset="0"/>
                <a:cs typeface="Calibri" charset="0"/>
              </a:rPr>
              <a:t>Monitoring</a:t>
            </a:r>
            <a:endParaRPr lang="en-US" sz="2500" i="0" dirty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-1476672" y="6387227"/>
            <a:ext cx="2133600" cy="476250"/>
          </a:xfrm>
        </p:spPr>
        <p:txBody>
          <a:bodyPr/>
          <a:lstStyle/>
          <a:p>
            <a:fld id="{652CC54B-2559-4023-A251-E329659F0BD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73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1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529013"/>
          </a:xfrm>
        </p:spPr>
        <p:txBody>
          <a:bodyPr/>
          <a:lstStyle/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Expenditure cycle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Payroll </a:t>
            </a:r>
            <a:r>
              <a:rPr lang="en-US" sz="2400" b="0" dirty="0">
                <a:latin typeface="Verdana" charset="0"/>
              </a:rPr>
              <a:t>management and </a:t>
            </a:r>
            <a:r>
              <a:rPr lang="en-US" sz="2400" b="0" dirty="0" smtClean="0">
                <a:latin typeface="Verdana" charset="0"/>
              </a:rPr>
              <a:t>procurement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Financial monitoring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Accounting bases</a:t>
            </a:r>
            <a:endParaRPr lang="en-US" sz="2400" b="0" dirty="0">
              <a:latin typeface="Verdana" charset="0"/>
            </a:endParaRPr>
          </a:p>
          <a:p>
            <a:pPr>
              <a:buFont typeface="Wingdings" charset="0"/>
              <a:buChar char="q"/>
            </a:pPr>
            <a:endParaRPr lang="fr-FR" dirty="0">
              <a:latin typeface="Verdana" charset="0"/>
            </a:endParaRPr>
          </a:p>
        </p:txBody>
      </p:sp>
      <p:sp>
        <p:nvSpPr>
          <p:cNvPr id="7172" name="Flèche droite 4"/>
          <p:cNvSpPr>
            <a:spLocks noChangeArrowheads="1"/>
          </p:cNvSpPr>
          <p:nvPr/>
        </p:nvSpPr>
        <p:spPr bwMode="auto">
          <a:xfrm>
            <a:off x="611560" y="2780928"/>
            <a:ext cx="6912768" cy="738188"/>
          </a:xfrm>
          <a:prstGeom prst="rightArrow">
            <a:avLst>
              <a:gd name="adj1" fmla="val 50000"/>
              <a:gd name="adj2" fmla="val 49985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dirty="0">
                <a:latin typeface="Verdana" charset="0"/>
              </a:rPr>
              <a:t>Module 2.2. </a:t>
            </a:r>
            <a:r>
              <a:rPr lang="fr-FR" dirty="0" err="1" smtClean="0">
                <a:latin typeface="Verdana" charset="0"/>
              </a:rPr>
              <a:t>Outline</a:t>
            </a:r>
            <a:endParaRPr lang="fr-FR" dirty="0">
              <a:latin typeface="Verdana" charset="0"/>
            </a:endParaRPr>
          </a:p>
        </p:txBody>
      </p:sp>
      <p:sp>
        <p:nvSpPr>
          <p:cNvPr id="6" name="Espace réservé du numéro de diapositive 5"/>
          <p:cNvSpPr txBox="1">
            <a:spLocks/>
          </p:cNvSpPr>
          <p:nvPr/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21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486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-1" y="1071563"/>
            <a:ext cx="9001125" cy="736947"/>
          </a:xfrm>
        </p:spPr>
        <p:txBody>
          <a:bodyPr/>
          <a:lstStyle/>
          <a:p>
            <a:pPr indent="0" algn="ctr" eaLnBrk="1" hangingPunct="1"/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Personnel management &amp;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Payroll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988840"/>
            <a:ext cx="8821613" cy="3708078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b="0" i="0" dirty="0" smtClean="0">
                <a:latin typeface="Verdana" charset="0"/>
              </a:rPr>
              <a:t>Very centralised in francophone countries, variable situation in other countries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b="0" i="0" dirty="0" smtClean="0">
                <a:latin typeface="Verdana" charset="0"/>
              </a:rPr>
              <a:t>But, weaknesses exist in all systems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 smtClean="0">
                <a:latin typeface="Verdana" charset="0"/>
              </a:rPr>
              <a:t>“ghosts”, personnel data files inconsistent with payroll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400" b="0" dirty="0">
                <a:latin typeface="Verdana" charset="0"/>
              </a:rPr>
              <a:t>P</a:t>
            </a:r>
            <a:r>
              <a:rPr lang="en-GB" sz="2400" b="0" dirty="0" smtClean="0">
                <a:latin typeface="Verdana" charset="0"/>
              </a:rPr>
              <a:t>eriodical census, often unsatisfactory results</a:t>
            </a:r>
          </a:p>
          <a:p>
            <a:pPr lvl="1" eaLnBrk="1" hangingPunct="1"/>
            <a:endParaRPr lang="fr-FR" dirty="0">
              <a:latin typeface="Verdana" charset="0"/>
            </a:endParaRPr>
          </a:p>
        </p:txBody>
      </p:sp>
      <p:sp>
        <p:nvSpPr>
          <p:cNvPr id="6" name="Espace réservé du numéro de diapositive 5"/>
          <p:cNvSpPr txBox="1">
            <a:spLocks/>
          </p:cNvSpPr>
          <p:nvPr/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22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41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432966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PI-23. Payroll controls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7"/>
            <a:ext cx="8964488" cy="4248571"/>
          </a:xfrm>
        </p:spPr>
        <p:txBody>
          <a:bodyPr/>
          <a:lstStyle/>
          <a:p>
            <a:r>
              <a:rPr lang="en-US" sz="2300" i="0" dirty="0"/>
              <a:t>This indicator is concerned </a:t>
            </a:r>
            <a:r>
              <a:rPr lang="en-US" sz="2300" b="1" i="0" dirty="0" smtClean="0"/>
              <a:t>only</a:t>
            </a:r>
            <a:r>
              <a:rPr lang="en-US" sz="2300" i="0" dirty="0" smtClean="0"/>
              <a:t> with payroll </a:t>
            </a:r>
            <a:r>
              <a:rPr lang="en-US" sz="2300" i="0" dirty="0"/>
              <a:t>for public servants </a:t>
            </a:r>
            <a:r>
              <a:rPr lang="en-US" sz="2300" i="0" dirty="0" smtClean="0"/>
              <a:t>: </a:t>
            </a:r>
            <a:r>
              <a:rPr lang="en-US" sz="2300" i="0" dirty="0"/>
              <a:t>how it is managed, how changes are handled, </a:t>
            </a:r>
            <a:r>
              <a:rPr lang="en-US" sz="2300" i="0" dirty="0" smtClean="0"/>
              <a:t>&amp; how </a:t>
            </a:r>
            <a:r>
              <a:rPr lang="en-US" sz="2300" i="0" dirty="0"/>
              <a:t>consistency with personnel records management is achieved. Wages for casual labor </a:t>
            </a:r>
            <a:r>
              <a:rPr lang="en-US" sz="2300" i="0" dirty="0" smtClean="0"/>
              <a:t>&amp; discretionary </a:t>
            </a:r>
            <a:r>
              <a:rPr lang="en-US" sz="2300" i="0" dirty="0"/>
              <a:t>allowances that do not form part of </a:t>
            </a:r>
            <a:r>
              <a:rPr lang="en-US" sz="2300" i="0" dirty="0" smtClean="0"/>
              <a:t>payroll </a:t>
            </a:r>
            <a:r>
              <a:rPr lang="en-US" sz="2300" i="0" dirty="0"/>
              <a:t>system are included in </a:t>
            </a:r>
            <a:r>
              <a:rPr lang="en-US" sz="2300" i="0" dirty="0" smtClean="0"/>
              <a:t>PI-25</a:t>
            </a:r>
            <a:r>
              <a:rPr lang="en-US" sz="2300" i="0" dirty="0"/>
              <a:t>. This indicator contains </a:t>
            </a:r>
            <a:r>
              <a:rPr lang="en-US" sz="2300" i="0" dirty="0" smtClean="0"/>
              <a:t>4 dimensions &amp; uses </a:t>
            </a:r>
            <a:r>
              <a:rPr lang="en-US" sz="2300" i="0" dirty="0"/>
              <a:t>the </a:t>
            </a:r>
            <a:r>
              <a:rPr lang="en-US" sz="2300" b="1" i="0" dirty="0"/>
              <a:t>M1 (WL</a:t>
            </a:r>
            <a:r>
              <a:rPr lang="en-US" sz="2300" b="1" i="0" dirty="0" smtClean="0"/>
              <a:t>)</a:t>
            </a:r>
          </a:p>
          <a:p>
            <a:r>
              <a:rPr lang="en-US" sz="2300" b="1" i="0" dirty="0" smtClean="0"/>
              <a:t> </a:t>
            </a:r>
          </a:p>
          <a:p>
            <a:r>
              <a:rPr lang="en-US" sz="2300" b="1" i="0" dirty="0" smtClean="0"/>
              <a:t>23.1</a:t>
            </a:r>
            <a:r>
              <a:rPr lang="en-US" sz="2300" b="1" i="0" dirty="0"/>
              <a:t>. Integration of payroll </a:t>
            </a:r>
            <a:r>
              <a:rPr lang="en-US" sz="2300" b="1" i="0" dirty="0" smtClean="0"/>
              <a:t>&amp; personnel </a:t>
            </a:r>
            <a:r>
              <a:rPr lang="en-US" sz="2300" b="1" i="0" dirty="0"/>
              <a:t>records </a:t>
            </a:r>
            <a:endParaRPr lang="en-US" sz="2300" b="1" i="0" dirty="0" smtClean="0"/>
          </a:p>
          <a:p>
            <a:r>
              <a:rPr lang="en-US" sz="2300" b="1" i="0" dirty="0" smtClean="0"/>
              <a:t>23.2</a:t>
            </a:r>
            <a:r>
              <a:rPr lang="en-US" sz="2300" b="1" i="0" dirty="0"/>
              <a:t>. Management of payroll changes </a:t>
            </a:r>
            <a:endParaRPr lang="en-US" sz="2300" b="1" i="0" dirty="0" smtClean="0"/>
          </a:p>
          <a:p>
            <a:r>
              <a:rPr lang="en-US" sz="2300" b="1" i="0" dirty="0" smtClean="0"/>
              <a:t>23.3</a:t>
            </a:r>
            <a:r>
              <a:rPr lang="en-US" sz="2300" b="1" i="0" dirty="0"/>
              <a:t>. Internal control of payroll </a:t>
            </a:r>
            <a:endParaRPr lang="en-US" sz="2300" b="1" i="0" dirty="0" smtClean="0"/>
          </a:p>
          <a:p>
            <a:r>
              <a:rPr lang="en-US" sz="2300" b="1" i="0" dirty="0" smtClean="0"/>
              <a:t>23.4</a:t>
            </a:r>
            <a:r>
              <a:rPr lang="en-US" sz="2300" b="1" i="0" dirty="0"/>
              <a:t>. Payroll audit </a:t>
            </a:r>
            <a:endParaRPr lang="en-US" sz="2300" i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620688" y="6454354"/>
            <a:ext cx="2133600" cy="476250"/>
          </a:xfrm>
        </p:spPr>
        <p:txBody>
          <a:bodyPr/>
          <a:lstStyle/>
          <a:p>
            <a:fld id="{3B56DBBB-D1E0-F840-951C-C6199FF500FF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7628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-35719" y="1052736"/>
            <a:ext cx="9144000" cy="857250"/>
          </a:xfrm>
        </p:spPr>
        <p:txBody>
          <a:bodyPr/>
          <a:lstStyle/>
          <a:p>
            <a:pPr marL="0" indent="0" algn="ctr" eaLnBrk="1" hangingPunct="1"/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Procurement – Key points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2" y="1916832"/>
            <a:ext cx="8643937" cy="4694237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</a:pPr>
            <a:r>
              <a:rPr lang="en-GB" b="0" i="0" dirty="0" smtClean="0">
                <a:latin typeface="+mj-lt"/>
                <a:cs typeface="Arial" charset="0"/>
              </a:rPr>
              <a:t>Transparency from bidding stage to contract award</a:t>
            </a:r>
            <a:endParaRPr lang="en-GB" b="0" i="0" dirty="0" smtClean="0">
              <a:latin typeface="+mj-lt"/>
            </a:endParaRPr>
          </a:p>
          <a:p>
            <a:pPr eaLnBrk="1" hangingPunct="1">
              <a:spcBef>
                <a:spcPts val="600"/>
              </a:spcBef>
              <a:buClrTx/>
            </a:pPr>
            <a:r>
              <a:rPr lang="en-GB" b="0" i="0" dirty="0" smtClean="0">
                <a:latin typeface="+mj-lt"/>
              </a:rPr>
              <a:t>Guarantee competition: adequate legislative &amp; regulatory framework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b="0" i="0" dirty="0" smtClean="0">
                <a:latin typeface="+mj-lt"/>
              </a:rPr>
              <a:t>Avoid corruption: </a:t>
            </a:r>
          </a:p>
          <a:p>
            <a:pPr marL="857250" lvl="1" indent="-342900" eaLnBrk="1" hangingPunct="1">
              <a:spcBef>
                <a:spcPts val="600"/>
              </a:spcBef>
              <a:buClrTx/>
              <a:buFont typeface="Wingdings" charset="2"/>
              <a:buChar char="ü"/>
            </a:pPr>
            <a:r>
              <a:rPr lang="en-GB" sz="2400" b="0" dirty="0" smtClean="0">
                <a:solidFill>
                  <a:srgbClr val="0F5494"/>
                </a:solidFill>
                <a:latin typeface="+mj-lt"/>
              </a:rPr>
              <a:t>Rules to avoid corruption:</a:t>
            </a:r>
          </a:p>
          <a:p>
            <a:pPr marL="857250" lvl="1" indent="-342900" eaLnBrk="1" hangingPunct="1">
              <a:spcBef>
                <a:spcPts val="600"/>
              </a:spcBef>
              <a:buFont typeface="Wingdings" charset="2"/>
              <a:buChar char="ü"/>
            </a:pPr>
            <a:r>
              <a:rPr lang="en-GB" sz="2400" b="0" dirty="0" smtClean="0">
                <a:solidFill>
                  <a:srgbClr val="0F5494"/>
                </a:solidFill>
                <a:latin typeface="+mj-lt"/>
              </a:rPr>
              <a:t>Separation of authority, rotation of positions</a:t>
            </a:r>
          </a:p>
          <a:p>
            <a:pPr marL="857250" lvl="1" indent="-342900" eaLnBrk="1" hangingPunct="1">
              <a:spcBef>
                <a:spcPts val="600"/>
              </a:spcBef>
              <a:buFont typeface="Wingdings" charset="2"/>
              <a:buChar char="ü"/>
            </a:pPr>
            <a:r>
              <a:rPr lang="en-GB" sz="2400" b="0" dirty="0" smtClean="0">
                <a:solidFill>
                  <a:srgbClr val="0F5494"/>
                </a:solidFill>
                <a:latin typeface="+mj-lt"/>
              </a:rPr>
              <a:t>Appeal procedures</a:t>
            </a:r>
          </a:p>
          <a:p>
            <a:pPr marL="857250" lvl="1" indent="-342900" eaLnBrk="1" hangingPunct="1">
              <a:spcBef>
                <a:spcPts val="600"/>
              </a:spcBef>
              <a:buFont typeface="Wingdings" charset="2"/>
              <a:buChar char="ü"/>
            </a:pPr>
            <a:r>
              <a:rPr lang="en-GB" sz="2400" b="0" dirty="0" smtClean="0">
                <a:solidFill>
                  <a:srgbClr val="0F5494"/>
                </a:solidFill>
                <a:latin typeface="+mj-lt"/>
              </a:rPr>
              <a:t>Audit of the procurement process</a:t>
            </a:r>
          </a:p>
          <a:p>
            <a:pPr eaLnBrk="1" hangingPunct="1">
              <a:buClrTx/>
            </a:pPr>
            <a:r>
              <a:rPr lang="en-GB" b="0" i="0" dirty="0" smtClean="0">
                <a:latin typeface="+mj-lt"/>
              </a:rPr>
              <a:t>Adequate infrastructure</a:t>
            </a:r>
          </a:p>
          <a:p>
            <a:pPr eaLnBrk="1" hangingPunct="1">
              <a:buClrTx/>
            </a:pPr>
            <a:r>
              <a:rPr lang="en-GB" b="0" i="0" dirty="0" smtClean="0">
                <a:latin typeface="+mj-lt"/>
              </a:rPr>
              <a:t>Adequate organisational dispositions</a:t>
            </a:r>
          </a:p>
          <a:p>
            <a:pPr lvl="2" eaLnBrk="1" hangingPunct="1">
              <a:spcBef>
                <a:spcPts val="1000"/>
              </a:spcBef>
            </a:pPr>
            <a:endParaRPr lang="fr-FR" sz="2400" dirty="0">
              <a:latin typeface="Verdana" charset="0"/>
            </a:endParaRPr>
          </a:p>
        </p:txBody>
      </p:sp>
      <p:sp>
        <p:nvSpPr>
          <p:cNvPr id="2150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9F60FB2F-7B30-CB43-BF59-391263EB7AB6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24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43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28114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PI-24. Procurement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44826"/>
            <a:ext cx="8712968" cy="4176564"/>
          </a:xfrm>
        </p:spPr>
        <p:txBody>
          <a:bodyPr/>
          <a:lstStyle/>
          <a:p>
            <a:r>
              <a:rPr lang="en-US" i="0" dirty="0"/>
              <a:t>This indicator examines key aspects of procurement management. It focuses on transparency of arrangements, emphasis on open </a:t>
            </a:r>
            <a:r>
              <a:rPr lang="en-US" i="0" dirty="0" smtClean="0"/>
              <a:t>&amp; competitive </a:t>
            </a:r>
            <a:r>
              <a:rPr lang="en-US" i="0" dirty="0"/>
              <a:t>procedures, monitoring of procurement results, </a:t>
            </a:r>
            <a:r>
              <a:rPr lang="en-US" i="0" dirty="0" smtClean="0"/>
              <a:t>&amp; access </a:t>
            </a:r>
            <a:r>
              <a:rPr lang="en-US" i="0" dirty="0"/>
              <a:t>to appeal </a:t>
            </a:r>
            <a:r>
              <a:rPr lang="en-US" i="0" dirty="0" smtClean="0"/>
              <a:t>&amp; redress </a:t>
            </a:r>
            <a:r>
              <a:rPr lang="en-US" i="0" dirty="0"/>
              <a:t>arrangements. It contains </a:t>
            </a:r>
            <a:r>
              <a:rPr lang="en-US" i="0" dirty="0" smtClean="0"/>
              <a:t>4 dimensions &amp; uses </a:t>
            </a:r>
            <a:r>
              <a:rPr lang="en-US" b="1" i="0" dirty="0" smtClean="0"/>
              <a:t>M2 </a:t>
            </a:r>
            <a:r>
              <a:rPr lang="en-US" b="1" i="0" dirty="0"/>
              <a:t>(AV) </a:t>
            </a:r>
            <a:r>
              <a:rPr lang="en-US" i="0" dirty="0" smtClean="0"/>
              <a:t>method</a:t>
            </a:r>
          </a:p>
          <a:p>
            <a:endParaRPr lang="en-US" i="0" dirty="0" smtClean="0"/>
          </a:p>
          <a:p>
            <a:r>
              <a:rPr lang="en-US" b="1" i="0" dirty="0" smtClean="0"/>
              <a:t>24.1</a:t>
            </a:r>
            <a:r>
              <a:rPr lang="en-US" b="1" i="0" dirty="0"/>
              <a:t>. Procurement monitoring </a:t>
            </a:r>
            <a:endParaRPr lang="en-US" b="1" i="0" dirty="0" smtClean="0"/>
          </a:p>
          <a:p>
            <a:r>
              <a:rPr lang="en-US" b="1" i="0" dirty="0" smtClean="0"/>
              <a:t>24.2</a:t>
            </a:r>
            <a:r>
              <a:rPr lang="en-US" b="1" i="0" dirty="0"/>
              <a:t>. Procurement </a:t>
            </a:r>
            <a:r>
              <a:rPr lang="en-US" b="1" i="0" dirty="0" smtClean="0"/>
              <a:t>methods</a:t>
            </a:r>
          </a:p>
          <a:p>
            <a:r>
              <a:rPr lang="en-US" b="1" i="0" dirty="0" smtClean="0"/>
              <a:t>24.3</a:t>
            </a:r>
            <a:r>
              <a:rPr lang="en-US" b="1" i="0" dirty="0"/>
              <a:t>. Public access to procurement </a:t>
            </a:r>
            <a:r>
              <a:rPr lang="en-US" b="1" i="0" dirty="0" smtClean="0"/>
              <a:t>information</a:t>
            </a:r>
          </a:p>
          <a:p>
            <a:r>
              <a:rPr lang="en-US" b="1" i="0" dirty="0" smtClean="0"/>
              <a:t>24.4</a:t>
            </a:r>
            <a:r>
              <a:rPr lang="en-US" b="1" i="0" dirty="0"/>
              <a:t>. Procurement complaints management </a:t>
            </a:r>
            <a:endParaRPr lang="en-US" i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548680" y="6378299"/>
            <a:ext cx="2083904" cy="479701"/>
          </a:xfrm>
        </p:spPr>
        <p:txBody>
          <a:bodyPr/>
          <a:lstStyle/>
          <a:p>
            <a:fld id="{3B56DBBB-D1E0-F840-951C-C6199FF500FF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1952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1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529013"/>
          </a:xfrm>
        </p:spPr>
        <p:txBody>
          <a:bodyPr/>
          <a:lstStyle/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Expenditure cycle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Payroll </a:t>
            </a:r>
            <a:r>
              <a:rPr lang="en-US" sz="2400" b="0" dirty="0">
                <a:latin typeface="Verdana" charset="0"/>
              </a:rPr>
              <a:t>management and </a:t>
            </a:r>
            <a:r>
              <a:rPr lang="en-US" sz="2400" b="0" dirty="0" smtClean="0">
                <a:latin typeface="Verdana" charset="0"/>
              </a:rPr>
              <a:t>procurement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Financial monitoring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Accounting bases</a:t>
            </a:r>
            <a:endParaRPr lang="en-US" sz="2400" b="0" dirty="0">
              <a:latin typeface="Verdana" charset="0"/>
            </a:endParaRPr>
          </a:p>
          <a:p>
            <a:pPr>
              <a:buFont typeface="Wingdings" charset="0"/>
              <a:buChar char="q"/>
            </a:pPr>
            <a:endParaRPr lang="fr-FR" dirty="0">
              <a:latin typeface="Verdana" charset="0"/>
            </a:endParaRPr>
          </a:p>
        </p:txBody>
      </p:sp>
      <p:sp>
        <p:nvSpPr>
          <p:cNvPr id="7172" name="Flèche droite 4"/>
          <p:cNvSpPr>
            <a:spLocks noChangeArrowheads="1"/>
          </p:cNvSpPr>
          <p:nvPr/>
        </p:nvSpPr>
        <p:spPr bwMode="auto">
          <a:xfrm>
            <a:off x="611560" y="3212976"/>
            <a:ext cx="7128792" cy="738188"/>
          </a:xfrm>
          <a:prstGeom prst="rightArrow">
            <a:avLst>
              <a:gd name="adj1" fmla="val 50000"/>
              <a:gd name="adj2" fmla="val 49985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dirty="0">
                <a:latin typeface="Verdana" charset="0"/>
              </a:rPr>
              <a:t>Module 2.2. </a:t>
            </a:r>
            <a:r>
              <a:rPr lang="fr-FR" dirty="0" err="1" smtClean="0">
                <a:latin typeface="Verdana" charset="0"/>
              </a:rPr>
              <a:t>Outline</a:t>
            </a:r>
            <a:endParaRPr lang="fr-FR" dirty="0">
              <a:latin typeface="Verdana" charset="0"/>
            </a:endParaRPr>
          </a:p>
        </p:txBody>
      </p:sp>
      <p:sp>
        <p:nvSpPr>
          <p:cNvPr id="6" name="Espace réservé du numéro de diapositive 5"/>
          <p:cNvSpPr txBox="1">
            <a:spLocks/>
          </p:cNvSpPr>
          <p:nvPr/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26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2416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85875"/>
            <a:ext cx="9144000" cy="739353"/>
          </a:xfrm>
        </p:spPr>
        <p:txBody>
          <a:bodyPr/>
          <a:lstStyle/>
          <a:p>
            <a:pPr marL="0" indent="0" algn="ctr" eaLnBrk="1" hangingPunct="1"/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Occurrence and deadlines: basics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357438"/>
            <a:ext cx="8964488" cy="4023890"/>
          </a:xfrm>
        </p:spPr>
        <p:txBody>
          <a:bodyPr/>
          <a:lstStyle/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Internally financed expenditure: monthly, </a:t>
            </a:r>
            <a:r>
              <a:rPr lang="en-GB" sz="2400" b="0" i="0" dirty="0" smtClean="0">
                <a:latin typeface="Verdana" charset="0"/>
              </a:rPr>
              <a:t>Maximum period &lt;1 month</a:t>
            </a:r>
          </a:p>
          <a:p>
            <a:pPr lvl="1" eaLnBrk="1" hangingPunct="1">
              <a:buClrTx/>
              <a:buFontTx/>
              <a:buNone/>
            </a:pPr>
            <a:endParaRPr lang="en-GB" sz="2400" b="0" dirty="0" smtClean="0">
              <a:latin typeface="Verdana" charset="0"/>
            </a:endParaRP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Quarterly or semi-annual basis, depending on the project aids</a:t>
            </a:r>
          </a:p>
          <a:p>
            <a:pPr eaLnBrk="1" hangingPunct="1">
              <a:buClrTx/>
              <a:buFont typeface="Wingdings" charset="0"/>
              <a:buNone/>
            </a:pPr>
            <a:endParaRPr lang="en-GB" i="0" dirty="0" smtClean="0">
              <a:latin typeface="Verdana" charset="0"/>
            </a:endParaRP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End-of-year accounts:</a:t>
            </a:r>
            <a:r>
              <a:rPr lang="en-GB" dirty="0">
                <a:latin typeface="Verdana" charset="0"/>
              </a:rPr>
              <a:t> </a:t>
            </a:r>
            <a:r>
              <a:rPr lang="en-GB" i="0" dirty="0" smtClean="0">
                <a:latin typeface="Verdana" charset="0"/>
              </a:rPr>
              <a:t>m</a:t>
            </a:r>
            <a:r>
              <a:rPr lang="en-GB" sz="2400" b="0" i="0" dirty="0" smtClean="0">
                <a:latin typeface="Verdana" charset="0"/>
              </a:rPr>
              <a:t>aximum period of 5 months for final accounts, and only 2 months for provisional accounts </a:t>
            </a:r>
            <a:endParaRPr lang="en-GB" sz="2400" b="0" i="0" dirty="0">
              <a:latin typeface="Verdana" charset="0"/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27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8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00125"/>
            <a:ext cx="9144000" cy="916707"/>
          </a:xfrm>
        </p:spPr>
        <p:txBody>
          <a:bodyPr/>
          <a:lstStyle/>
          <a:p>
            <a:pPr marL="0" indent="0" algn="ctr" eaLnBrk="1" hangingPunct="1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Reliability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How to tell?</a:t>
            </a:r>
          </a:p>
          <a:p>
            <a:pPr eaLnBrk="1" hangingPunct="1">
              <a:buClrTx/>
              <a:buFont typeface="Wingdings" charset="0"/>
              <a:buNone/>
            </a:pPr>
            <a:endParaRPr lang="en-GB" i="0" dirty="0" smtClean="0">
              <a:latin typeface="Verdana" charset="0"/>
            </a:endParaRP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Check comparison procedures, </a:t>
            </a:r>
            <a:r>
              <a:rPr lang="en-GB" i="0" dirty="0">
                <a:latin typeface="Verdana" charset="0"/>
              </a:rPr>
              <a:t>b</a:t>
            </a:r>
            <a:r>
              <a:rPr lang="en-GB" sz="2400" b="0" i="0" dirty="0" smtClean="0">
                <a:latin typeface="Verdana" charset="0"/>
              </a:rPr>
              <a:t>etween banks, Treasury &amp; authorising officers</a:t>
            </a:r>
          </a:p>
          <a:p>
            <a:pPr lvl="1" eaLnBrk="1" hangingPunct="1">
              <a:buClrTx/>
              <a:buFontTx/>
              <a:buNone/>
            </a:pPr>
            <a:endParaRPr lang="en-GB" sz="2400" b="0" dirty="0" smtClean="0">
              <a:latin typeface="Verdana" charset="0"/>
            </a:endParaRP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Check issues related to arrears</a:t>
            </a:r>
            <a:endParaRPr lang="en-GB" i="0" dirty="0">
              <a:latin typeface="Verdana" charset="0"/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28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22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43000"/>
            <a:ext cx="9144000" cy="701824"/>
          </a:xfrm>
        </p:spPr>
        <p:txBody>
          <a:bodyPr/>
          <a:lstStyle/>
          <a:p>
            <a:pPr marL="0" indent="0" algn="ctr" eaLnBrk="1" hangingPunct="1"/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Coverage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Budget, of course</a:t>
            </a:r>
          </a:p>
          <a:p>
            <a:pPr eaLnBrk="1" hangingPunct="1">
              <a:buClrTx/>
              <a:buFont typeface="Wingdings" charset="0"/>
              <a:buNone/>
            </a:pPr>
            <a:endParaRPr lang="en-GB" i="0" dirty="0" smtClean="0">
              <a:latin typeface="Verdana" charset="0"/>
            </a:endParaRP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But the foundations should encompass almost all of the central government</a:t>
            </a:r>
            <a:endParaRPr lang="en-GB" i="0" dirty="0">
              <a:latin typeface="Verdana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758149" y="-206762"/>
            <a:ext cx="9635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 eaLnBrk="1" hangingPunct="1"/>
            <a:r>
              <a:rPr lang="fr-FR" dirty="0" err="1">
                <a:solidFill>
                  <a:srgbClr val="C00000"/>
                </a:solidFill>
              </a:rPr>
              <a:t>Coverage</a:t>
            </a:r>
            <a:r>
              <a:rPr lang="fr-FR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fr-FR" sz="1400" dirty="0" smtClean="0">
                <a:solidFill>
                  <a:schemeClr val="tx1"/>
                </a:solidFill>
                <a:latin typeface="Arial" charset="0"/>
              </a:rPr>
              <a:t>29</a:t>
            </a:r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57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1000125"/>
            <a:ext cx="7535168" cy="1143000"/>
          </a:xfrm>
        </p:spPr>
        <p:txBody>
          <a:bodyPr/>
          <a:lstStyle/>
          <a:p>
            <a:pPr indent="0" eaLnBrk="1" hangingPunct="1"/>
            <a:r>
              <a:rPr lang="fr-FR" dirty="0">
                <a:latin typeface="Verdana" charset="0"/>
              </a:rPr>
              <a:t>Module 2.2. </a:t>
            </a:r>
            <a:r>
              <a:rPr lang="fr-FR" dirty="0" smtClean="0">
                <a:latin typeface="Verdana" charset="0"/>
              </a:rPr>
              <a:t>Objectives</a:t>
            </a:r>
            <a:endParaRPr lang="fr-FR" dirty="0">
              <a:latin typeface="Verdana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2000250"/>
            <a:ext cx="8858250" cy="42862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</a:pPr>
            <a:r>
              <a:rPr lang="en-GB" i="0" dirty="0" smtClean="0">
                <a:latin typeface="Verdana" charset="0"/>
              </a:rPr>
              <a:t>This module examines key points about the budget execution cycle</a:t>
            </a:r>
          </a:p>
          <a:p>
            <a:pPr lvl="1" eaLnBrk="1" hangingPunct="1">
              <a:spcBef>
                <a:spcPts val="600"/>
              </a:spcBef>
              <a:buClrTx/>
            </a:pPr>
            <a:r>
              <a:rPr lang="en-GB" sz="2400" b="0" dirty="0" smtClean="0">
                <a:latin typeface="Verdana" charset="0"/>
              </a:rPr>
              <a:t>Management procedures of the expenditure cycle</a:t>
            </a:r>
          </a:p>
          <a:p>
            <a:pPr lvl="1" eaLnBrk="1" hangingPunct="1">
              <a:spcBef>
                <a:spcPts val="600"/>
              </a:spcBef>
              <a:buClrTx/>
            </a:pPr>
            <a:r>
              <a:rPr lang="en-GB" sz="2400" b="0" dirty="0" smtClean="0">
                <a:latin typeface="Verdana" charset="0"/>
              </a:rPr>
              <a:t>Personnel, procurement</a:t>
            </a:r>
          </a:p>
          <a:p>
            <a:pPr lvl="1" eaLnBrk="1" hangingPunct="1">
              <a:spcBef>
                <a:spcPts val="600"/>
              </a:spcBef>
              <a:buClrTx/>
            </a:pPr>
            <a:r>
              <a:rPr lang="en-GB" sz="2400" b="0" dirty="0" smtClean="0">
                <a:latin typeface="Verdana" charset="0"/>
              </a:rPr>
              <a:t>Financial monitoring and accountancy</a:t>
            </a:r>
          </a:p>
          <a:p>
            <a:pPr lvl="1" eaLnBrk="1" hangingPunct="1">
              <a:spcBef>
                <a:spcPts val="600"/>
              </a:spcBef>
              <a:buClrTx/>
            </a:pPr>
            <a:r>
              <a:rPr lang="en-GB" sz="2400" b="0" dirty="0" smtClean="0">
                <a:latin typeface="Verdana" charset="0"/>
              </a:rPr>
              <a:t>Internal audit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i="0" dirty="0" smtClean="0">
                <a:latin typeface="Verdana" charset="0"/>
              </a:rPr>
              <a:t>Aims at identifying the “basics”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i="0" dirty="0" smtClean="0">
                <a:latin typeface="Verdana" charset="0"/>
              </a:rPr>
              <a:t>Brief examination of a few issues that go beyond the basics, including accrual accounting</a:t>
            </a:r>
          </a:p>
          <a:p>
            <a:pPr lvl="1" eaLnBrk="1" hangingPunct="1">
              <a:spcBef>
                <a:spcPts val="600"/>
              </a:spcBef>
            </a:pPr>
            <a:endParaRPr lang="en-GB" dirty="0">
              <a:latin typeface="Verdana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71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1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529013"/>
          </a:xfrm>
        </p:spPr>
        <p:txBody>
          <a:bodyPr/>
          <a:lstStyle/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Expenditure cycle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Payroll </a:t>
            </a:r>
            <a:r>
              <a:rPr lang="en-US" sz="2400" b="0" dirty="0">
                <a:latin typeface="Verdana" charset="0"/>
              </a:rPr>
              <a:t>management and </a:t>
            </a:r>
            <a:r>
              <a:rPr lang="en-US" sz="2400" b="0" dirty="0" smtClean="0">
                <a:latin typeface="Verdana" charset="0"/>
              </a:rPr>
              <a:t>procurement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Financial monitoring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Accounting bases</a:t>
            </a:r>
            <a:endParaRPr lang="en-US" sz="2400" b="0" dirty="0">
              <a:latin typeface="Verdana" charset="0"/>
            </a:endParaRPr>
          </a:p>
          <a:p>
            <a:pPr>
              <a:buFont typeface="Wingdings" charset="0"/>
              <a:buChar char="q"/>
            </a:pPr>
            <a:endParaRPr lang="fr-FR" dirty="0">
              <a:latin typeface="Verdana" charset="0"/>
            </a:endParaRPr>
          </a:p>
        </p:txBody>
      </p:sp>
      <p:sp>
        <p:nvSpPr>
          <p:cNvPr id="7172" name="Flèche droite 4"/>
          <p:cNvSpPr>
            <a:spLocks noChangeArrowheads="1"/>
          </p:cNvSpPr>
          <p:nvPr/>
        </p:nvSpPr>
        <p:spPr bwMode="auto">
          <a:xfrm>
            <a:off x="539552" y="3645024"/>
            <a:ext cx="7128792" cy="738188"/>
          </a:xfrm>
          <a:prstGeom prst="rightArrow">
            <a:avLst>
              <a:gd name="adj1" fmla="val 50000"/>
              <a:gd name="adj2" fmla="val 49985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dirty="0">
                <a:latin typeface="Verdana" charset="0"/>
              </a:rPr>
              <a:t>Module 2.2. </a:t>
            </a:r>
            <a:r>
              <a:rPr lang="fr-FR" dirty="0" err="1" smtClean="0">
                <a:latin typeface="Verdana" charset="0"/>
              </a:rPr>
              <a:t>Outline</a:t>
            </a:r>
            <a:endParaRPr lang="fr-FR" dirty="0">
              <a:latin typeface="Verdana" charset="0"/>
            </a:endParaRPr>
          </a:p>
        </p:txBody>
      </p:sp>
      <p:sp>
        <p:nvSpPr>
          <p:cNvPr id="6" name="Espace réservé du numéro de diapositive 5"/>
          <p:cNvSpPr txBox="1">
            <a:spLocks/>
          </p:cNvSpPr>
          <p:nvPr/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30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7795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24744"/>
            <a:ext cx="8496944" cy="801787"/>
          </a:xfrm>
        </p:spPr>
        <p:txBody>
          <a:bodyPr/>
          <a:lstStyle/>
          <a:p>
            <a:pPr marL="0" indent="0" algn="ctr" eaLnBrk="1" hangingPunct="1"/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Accounting</a:t>
            </a:r>
            <a:endParaRPr lang="en-GB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85938"/>
            <a:ext cx="9144000" cy="4595390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GB" i="0" dirty="0" smtClean="0">
                <a:latin typeface="Verdana" charset="0"/>
              </a:rPr>
              <a:t>Ex-post evaluation, monitoring, audit, feedback useful for preparation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i="0" dirty="0" smtClean="0">
                <a:latin typeface="Verdana" charset="0"/>
              </a:rPr>
              <a:t>In African Francophone countries, public accounting developed in traditional way: related to national accounting, training of public accountants in Treasury schools, assistance from French Treasury accountants</a:t>
            </a:r>
            <a:r>
              <a:rPr lang="en-GB" i="0" dirty="0">
                <a:latin typeface="Verdana" charset="0"/>
              </a:rPr>
              <a:t> </a:t>
            </a:r>
            <a:r>
              <a:rPr lang="en-GB" i="0" dirty="0" smtClean="0">
                <a:latin typeface="Verdana" charset="0"/>
              </a:rPr>
              <a:t>(</a:t>
            </a:r>
            <a:r>
              <a:rPr lang="en-GB" sz="2400" b="0" dirty="0" smtClean="0">
                <a:latin typeface="Verdana" charset="0"/>
              </a:rPr>
              <a:t>UDEAC: 1974 works to develop corporate accounting!)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i="0" dirty="0" smtClean="0">
                <a:latin typeface="Verdana" charset="0"/>
              </a:rPr>
              <a:t>In Anglophone countries, accounting was relatively simple, but over last few years, influence of NPM has induced a greater emphasise on costs, statements, etc.</a:t>
            </a:r>
          </a:p>
          <a:p>
            <a:pPr eaLnBrk="1" hangingPunct="1"/>
            <a:endParaRPr lang="en-GB" dirty="0" smtClean="0">
              <a:latin typeface="Verdana" charset="0"/>
            </a:endParaRPr>
          </a:p>
          <a:p>
            <a:pPr eaLnBrk="1" hangingPunct="1"/>
            <a:endParaRPr lang="en-GB" dirty="0" smtClean="0">
              <a:latin typeface="Verdana" charset="0"/>
            </a:endParaRPr>
          </a:p>
          <a:p>
            <a:pPr eaLnBrk="1" hangingPunct="1"/>
            <a:endParaRPr lang="fr-FR" dirty="0">
              <a:latin typeface="Verdana" charset="0"/>
            </a:endParaRPr>
          </a:p>
        </p:txBody>
      </p:sp>
      <p:sp>
        <p:nvSpPr>
          <p:cNvPr id="3174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3CD163DA-F5C5-D94E-B840-09B16EE213C5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31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17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00125"/>
            <a:ext cx="8964488" cy="844699"/>
          </a:xfrm>
        </p:spPr>
        <p:txBody>
          <a:bodyPr/>
          <a:lstStyle/>
          <a:p>
            <a:pPr marL="0" indent="0" algn="ctr" eaLnBrk="1" hangingPunct="1"/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Accounting methods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205" y="1772816"/>
            <a:ext cx="8695283" cy="4929187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ClrTx/>
              <a:buNone/>
            </a:pPr>
            <a:r>
              <a:rPr lang="en-GB" i="0" dirty="0" smtClean="0">
                <a:latin typeface="Verdana" charset="0"/>
              </a:rPr>
              <a:t>Cash-based accounting</a:t>
            </a:r>
          </a:p>
          <a:p>
            <a:pPr eaLnBrk="1" hangingPunct="1">
              <a:spcAft>
                <a:spcPts val="600"/>
              </a:spcAft>
              <a:buClrTx/>
            </a:pPr>
            <a:r>
              <a:rPr lang="en-GB" i="0" dirty="0" smtClean="0">
                <a:latin typeface="Verdana" charset="0"/>
              </a:rPr>
              <a:t>Keeps track of expenses</a:t>
            </a:r>
            <a:r>
              <a:rPr lang="en-GB" i="0" dirty="0">
                <a:latin typeface="Verdana" charset="0"/>
              </a:rPr>
              <a:t> </a:t>
            </a:r>
            <a:r>
              <a:rPr lang="en-GB" i="0" dirty="0" smtClean="0">
                <a:latin typeface="Verdana" charset="0"/>
              </a:rPr>
              <a:t>when paid for, implementation of revenue when registered (i.e. when cash moves)</a:t>
            </a:r>
          </a:p>
          <a:p>
            <a:pPr marL="0" indent="0" eaLnBrk="1" hangingPunct="1">
              <a:spcAft>
                <a:spcPts val="600"/>
              </a:spcAft>
              <a:buClrTx/>
              <a:buNone/>
            </a:pPr>
            <a:r>
              <a:rPr lang="en-GB" i="0" dirty="0" smtClean="0">
                <a:latin typeface="Verdana" charset="0"/>
              </a:rPr>
              <a:t>Accruals-based accounting</a:t>
            </a:r>
          </a:p>
          <a:p>
            <a:pPr eaLnBrk="1" hangingPunct="1">
              <a:spcAft>
                <a:spcPts val="600"/>
              </a:spcAft>
              <a:buClrTx/>
              <a:buSzPct val="101000"/>
              <a:buFont typeface="Arial" charset="0"/>
              <a:buChar char="•"/>
            </a:pPr>
            <a:r>
              <a:rPr lang="en-GB" i="0" dirty="0" smtClean="0">
                <a:latin typeface="Verdana" charset="0"/>
              </a:rPr>
              <a:t>Used in commercial world</a:t>
            </a:r>
          </a:p>
          <a:p>
            <a:pPr eaLnBrk="1" hangingPunct="1">
              <a:spcAft>
                <a:spcPts val="600"/>
              </a:spcAft>
              <a:buClrTx/>
              <a:buSzPct val="101000"/>
              <a:buFont typeface="Arial" charset="0"/>
              <a:buChar char="•"/>
            </a:pPr>
            <a:r>
              <a:rPr lang="en-GB" i="0" dirty="0" smtClean="0">
                <a:latin typeface="Verdana" charset="0"/>
              </a:rPr>
              <a:t>Keeps track of </a:t>
            </a:r>
            <a:r>
              <a:rPr lang="en-GB" i="0" dirty="0" smtClean="0">
                <a:solidFill>
                  <a:srgbClr val="FF0000"/>
                </a:solidFill>
                <a:latin typeface="Verdana" charset="0"/>
              </a:rPr>
              <a:t>events when they occur</a:t>
            </a:r>
            <a:r>
              <a:rPr lang="en-GB" i="0" dirty="0">
                <a:latin typeface="Verdana" charset="0"/>
              </a:rPr>
              <a:t>:</a:t>
            </a:r>
            <a:r>
              <a:rPr lang="en-GB" i="0" dirty="0" smtClean="0">
                <a:latin typeface="Verdana" charset="0"/>
              </a:rPr>
              <a:t> </a:t>
            </a:r>
            <a:r>
              <a:rPr lang="en-GB" i="0" dirty="0">
                <a:latin typeface="Verdana" charset="0"/>
              </a:rPr>
              <a:t>a</a:t>
            </a:r>
            <a:r>
              <a:rPr lang="en-GB" i="0" dirty="0" smtClean="0">
                <a:latin typeface="Verdana" charset="0"/>
              </a:rPr>
              <a:t>ssets, liabilities, net assets/net position, outputs &amp; expenses</a:t>
            </a:r>
            <a:r>
              <a:rPr lang="en-GB" i="0" dirty="0">
                <a:latin typeface="Verdana" charset="0"/>
              </a:rPr>
              <a:t> </a:t>
            </a:r>
            <a:r>
              <a:rPr lang="en-GB" i="0" dirty="0" smtClean="0">
                <a:latin typeface="Verdana" charset="0"/>
              </a:rPr>
              <a:t>(including depreciation, inventory shocks, etc.)</a:t>
            </a:r>
            <a:endParaRPr lang="en-GB" i="0" dirty="0">
              <a:latin typeface="Verdana" charset="0"/>
            </a:endParaRPr>
          </a:p>
        </p:txBody>
      </p:sp>
      <p:sp>
        <p:nvSpPr>
          <p:cNvPr id="3277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011501E1-F808-B140-BEEA-725EF0AE690C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32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2774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857250"/>
            <a:ext cx="9144000" cy="1011238"/>
          </a:xfrm>
        </p:spPr>
        <p:txBody>
          <a:bodyPr/>
          <a:lstStyle/>
          <a:p>
            <a:pPr marL="0" indent="0" algn="ctr" eaLnBrk="1" hangingPunct="1"/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Accounting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methods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513" y="1785938"/>
            <a:ext cx="8784976" cy="4524375"/>
          </a:xfrm>
        </p:spPr>
        <p:txBody>
          <a:bodyPr/>
          <a:lstStyle/>
          <a:p>
            <a:pPr eaLnBrk="1" hangingPunct="1"/>
            <a:r>
              <a:rPr lang="fr-FR" i="0" dirty="0" smtClean="0">
                <a:latin typeface="Verdana" charset="0"/>
              </a:rPr>
              <a:t>D</a:t>
            </a:r>
            <a:r>
              <a:rPr lang="en-GB" i="0" dirty="0" err="1" smtClean="0">
                <a:latin typeface="Verdana" charset="0"/>
              </a:rPr>
              <a:t>epends</a:t>
            </a:r>
            <a:r>
              <a:rPr lang="en-GB" i="0" dirty="0" smtClean="0">
                <a:latin typeface="Verdana" charset="0"/>
              </a:rPr>
              <a:t> on the country: variants between the extremes</a:t>
            </a:r>
            <a:endParaRPr lang="en-GB" i="0" dirty="0">
              <a:latin typeface="Verdana" charset="0"/>
            </a:endParaRP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312516" y="5582547"/>
            <a:ext cx="2457450" cy="85228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500" dirty="0" smtClean="0"/>
              <a:t>Cash-based Accounting</a:t>
            </a:r>
            <a:endParaRPr lang="en-GB" sz="2500" dirty="0"/>
          </a:p>
        </p:txBody>
      </p:sp>
      <p:sp>
        <p:nvSpPr>
          <p:cNvPr id="33798" name="Text Box 5"/>
          <p:cNvSpPr txBox="1">
            <a:spLocks noChangeArrowheads="1"/>
          </p:cNvSpPr>
          <p:nvPr/>
        </p:nvSpPr>
        <p:spPr bwMode="auto">
          <a:xfrm>
            <a:off x="6678711" y="2309047"/>
            <a:ext cx="2312987" cy="1852556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500" dirty="0" smtClean="0"/>
              <a:t>Accruals-based accounting, </a:t>
            </a:r>
            <a:r>
              <a:rPr lang="en-GB" sz="2000" dirty="0" smtClean="0"/>
              <a:t>(commercial accounting)</a:t>
            </a:r>
            <a:endParaRPr lang="en-GB" sz="2000" dirty="0"/>
          </a:p>
        </p:txBody>
      </p:sp>
      <p:sp>
        <p:nvSpPr>
          <p:cNvPr id="33799" name="Line 6"/>
          <p:cNvSpPr>
            <a:spLocks noChangeShapeType="1"/>
          </p:cNvSpPr>
          <p:nvPr/>
        </p:nvSpPr>
        <p:spPr bwMode="auto">
          <a:xfrm flipV="1">
            <a:off x="2797175" y="3717032"/>
            <a:ext cx="3881536" cy="206305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2039" tIns="41020" rIns="82039" bIns="41020"/>
          <a:lstStyle/>
          <a:p>
            <a:endParaRPr lang="en-GB"/>
          </a:p>
        </p:txBody>
      </p:sp>
      <p:sp>
        <p:nvSpPr>
          <p:cNvPr id="33800" name="Text Box 7"/>
          <p:cNvSpPr txBox="1">
            <a:spLocks noChangeArrowheads="1"/>
          </p:cNvSpPr>
          <p:nvPr/>
        </p:nvSpPr>
        <p:spPr bwMode="auto">
          <a:xfrm>
            <a:off x="899592" y="4437112"/>
            <a:ext cx="2811463" cy="8522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500" dirty="0" err="1" smtClean="0"/>
              <a:t>Modified</a:t>
            </a:r>
            <a:r>
              <a:rPr lang="fr-FR" sz="2500" dirty="0" smtClean="0"/>
              <a:t> cash basis</a:t>
            </a:r>
            <a:endParaRPr lang="fr-FR" sz="2500" dirty="0"/>
          </a:p>
        </p:txBody>
      </p:sp>
      <p:sp>
        <p:nvSpPr>
          <p:cNvPr id="33801" name="Text Box 8"/>
          <p:cNvSpPr txBox="1">
            <a:spLocks noChangeArrowheads="1"/>
          </p:cNvSpPr>
          <p:nvPr/>
        </p:nvSpPr>
        <p:spPr bwMode="auto">
          <a:xfrm>
            <a:off x="3635896" y="2708920"/>
            <a:ext cx="2689225" cy="8522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500" dirty="0" err="1" smtClean="0"/>
              <a:t>Modified</a:t>
            </a:r>
            <a:r>
              <a:rPr lang="fr-FR" sz="2500" dirty="0" smtClean="0"/>
              <a:t> </a:t>
            </a:r>
            <a:r>
              <a:rPr lang="fr-FR" sz="2500" dirty="0" err="1" smtClean="0"/>
              <a:t>accrual</a:t>
            </a:r>
            <a:r>
              <a:rPr lang="fr-FR" sz="2500" dirty="0" smtClean="0"/>
              <a:t> basis</a:t>
            </a:r>
            <a:endParaRPr lang="fr-FR" sz="2500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33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0224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84950"/>
            <a:ext cx="9144000" cy="629245"/>
          </a:xfrm>
        </p:spPr>
        <p:txBody>
          <a:bodyPr/>
          <a:lstStyle/>
          <a:p>
            <a:pPr marL="0" indent="0" algn="ctr" eaLnBrk="1" hangingPunct="1"/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Towards accruals-based accounting?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18413"/>
            <a:ext cx="9144000" cy="4680520"/>
          </a:xfrm>
        </p:spPr>
        <p:txBody>
          <a:bodyPr/>
          <a:lstStyle/>
          <a:p>
            <a:pPr eaLnBrk="1" hangingPunct="1">
              <a:buClrTx/>
            </a:pPr>
            <a:r>
              <a:rPr lang="en-GB" b="0" i="0" dirty="0" smtClean="0">
                <a:latin typeface="Verdana" charset="0"/>
              </a:rPr>
              <a:t>Many accruals-based accounting </a:t>
            </a:r>
            <a:r>
              <a:rPr lang="en-GB" i="0" dirty="0">
                <a:latin typeface="Verdana" charset="0"/>
              </a:rPr>
              <a:t>projects </a:t>
            </a:r>
            <a:r>
              <a:rPr lang="en-GB" i="0" dirty="0" smtClean="0">
                <a:latin typeface="Verdana" charset="0"/>
              </a:rPr>
              <a:t>exist</a:t>
            </a:r>
            <a:r>
              <a:rPr lang="en-GB" i="0" dirty="0">
                <a:latin typeface="Verdana" charset="0"/>
              </a:rPr>
              <a:t> </a:t>
            </a:r>
            <a:r>
              <a:rPr lang="en-GB" i="0" dirty="0" smtClean="0">
                <a:latin typeface="Verdana" charset="0"/>
              </a:rPr>
              <a:t>(e.g. WAEMU)</a:t>
            </a:r>
          </a:p>
          <a:p>
            <a:pPr eaLnBrk="1" hangingPunct="1">
              <a:buClrTx/>
            </a:pPr>
            <a:r>
              <a:rPr lang="en-GB" b="0" i="0" dirty="0" smtClean="0">
                <a:latin typeface="Verdana" charset="0"/>
              </a:rPr>
              <a:t>However,</a:t>
            </a:r>
            <a:r>
              <a:rPr lang="en-GB" i="0" dirty="0" smtClean="0">
                <a:latin typeface="Verdana" charset="0"/>
              </a:rPr>
              <a:t> requires significant effort</a:t>
            </a:r>
          </a:p>
          <a:p>
            <a:pPr lvl="1" eaLnBrk="1" hangingPunct="1">
              <a:buClrTx/>
              <a:buFont typeface="Wingdings" charset="2"/>
              <a:buChar char="Ø"/>
            </a:pPr>
            <a:r>
              <a:rPr lang="en-GB" sz="2400" b="0" dirty="0" smtClean="0">
                <a:solidFill>
                  <a:srgbClr val="0F5494"/>
                </a:solidFill>
              </a:rPr>
              <a:t>UK: White paper published in 1995; first "accrual” accounts published in 2002</a:t>
            </a:r>
          </a:p>
          <a:p>
            <a:pPr lvl="1" eaLnBrk="1" hangingPunct="1">
              <a:buClrTx/>
              <a:buFont typeface="Wingdings" charset="2"/>
              <a:buChar char="Ø"/>
            </a:pPr>
            <a:r>
              <a:rPr lang="en-GB" sz="2400" b="0" dirty="0" smtClean="0">
                <a:solidFill>
                  <a:srgbClr val="0F5494"/>
                </a:solidFill>
              </a:rPr>
              <a:t>France: project for accrual accounting initiated in 1996; first publication in 2007  </a:t>
            </a: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Risks of creative accounting</a:t>
            </a: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Will the financial statements be more transparent for the Parliament?</a:t>
            </a:r>
            <a:endParaRPr lang="en-GB" i="0" dirty="0">
              <a:latin typeface="Verdana" charset="0"/>
            </a:endParaRPr>
          </a:p>
        </p:txBody>
      </p:sp>
      <p:sp>
        <p:nvSpPr>
          <p:cNvPr id="348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C572418D-FF11-4C48-AA81-09E3DCA3E965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34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59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285875"/>
            <a:ext cx="8640960" cy="702965"/>
          </a:xfrm>
        </p:spPr>
        <p:txBody>
          <a:bodyPr/>
          <a:lstStyle/>
          <a:p>
            <a:pPr marL="0" indent="0" algn="ctr" eaLnBrk="1" hangingPunct="1"/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Two important points to keep in mind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2204864"/>
            <a:ext cx="9001125" cy="4320480"/>
          </a:xfrm>
        </p:spPr>
        <p:txBody>
          <a:bodyPr/>
          <a:lstStyle/>
          <a:p>
            <a:pPr eaLnBrk="1" hangingPunct="1">
              <a:buClrTx/>
            </a:pPr>
            <a:r>
              <a:rPr lang="en-GB" i="0" dirty="0" smtClean="0">
                <a:latin typeface="+mj-lt"/>
              </a:rPr>
              <a:t>Liabilities accounts (not including pension rights)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+mj-lt"/>
              </a:rPr>
              <a:t>Accruals-based accounting of public debt is c</a:t>
            </a:r>
            <a:r>
              <a:rPr lang="en-GB" sz="2400" b="0" dirty="0" smtClean="0">
                <a:solidFill>
                  <a:srgbClr val="0F5494"/>
                </a:solidFill>
                <a:latin typeface="+mj-lt"/>
              </a:rPr>
              <a:t>ommonly used (in annex systems) 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+mj-lt"/>
              </a:rPr>
              <a:t>Recording expenditures as soon as this debt is confirmed (liquidation)</a:t>
            </a:r>
          </a:p>
          <a:p>
            <a:pPr eaLnBrk="1" hangingPunct="1">
              <a:buClrTx/>
            </a:pPr>
            <a:r>
              <a:rPr lang="en-GB" i="0" dirty="0" smtClean="0">
                <a:latin typeface="+mj-lt"/>
              </a:rPr>
              <a:t>Financial assets accounts </a:t>
            </a:r>
            <a:r>
              <a:rPr lang="en-GB" sz="2400" b="0" i="0" dirty="0" smtClean="0">
                <a:latin typeface="+mj-lt"/>
              </a:rPr>
              <a:t>E.g., loans to companies</a:t>
            </a:r>
          </a:p>
          <a:p>
            <a:pPr eaLnBrk="1" hangingPunct="1">
              <a:buClrTx/>
              <a:buFontTx/>
              <a:buNone/>
            </a:pPr>
            <a:endParaRPr lang="en-GB" i="0" dirty="0" smtClean="0">
              <a:latin typeface="+mj-lt"/>
            </a:endParaRPr>
          </a:p>
          <a:p>
            <a:pPr eaLnBrk="1" hangingPunct="1">
              <a:buClrTx/>
            </a:pPr>
            <a:r>
              <a:rPr lang="en-GB" i="0" dirty="0" smtClean="0">
                <a:latin typeface="+mj-lt"/>
              </a:rPr>
              <a:t>Methods sometimes designated as “modified accrual accounting”</a:t>
            </a:r>
          </a:p>
        </p:txBody>
      </p:sp>
      <p:sp>
        <p:nvSpPr>
          <p:cNvPr id="3584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ECDD1A09-BE14-B447-9EE6-6C2A667204EF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35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2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24744"/>
            <a:ext cx="8722617" cy="628650"/>
          </a:xfrm>
        </p:spPr>
        <p:txBody>
          <a:bodyPr/>
          <a:lstStyle/>
          <a:p>
            <a:pPr marL="0" indent="0" algn="ctr" eaLnBrk="1" hangingPunct="1"/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The basics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53394"/>
            <a:ext cx="9001125" cy="5097736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buClrTx/>
              <a:buNone/>
            </a:pPr>
            <a:r>
              <a:rPr lang="en-GB" i="0" dirty="0" smtClean="0">
                <a:latin typeface="Verdana" charset="0"/>
              </a:rPr>
              <a:t>The accounting system must enable the basics in terms of budget preparation, control, reporting, &amp; publication as per country regulations: </a:t>
            </a:r>
            <a:r>
              <a:rPr lang="en-GB" i="0" dirty="0">
                <a:latin typeface="Verdana" charset="0"/>
              </a:rPr>
              <a:t>t</a:t>
            </a:r>
            <a:r>
              <a:rPr lang="en-GB" i="0" dirty="0" smtClean="0">
                <a:latin typeface="Verdana" charset="0"/>
              </a:rPr>
              <a:t>his requires: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sz="2200" b="0" i="0" dirty="0" smtClean="0">
                <a:latin typeface="Verdana" charset="0"/>
              </a:rPr>
              <a:t>Adequate budgetary classification (cf. module 1.2)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sz="2200" b="0" i="0" dirty="0" smtClean="0">
                <a:latin typeface="Verdana" charset="0"/>
              </a:rPr>
              <a:t>Registration of expenditure at both commitment &amp; </a:t>
            </a:r>
            <a:r>
              <a:rPr lang="en-GB" sz="2200" i="0" dirty="0" smtClean="0">
                <a:latin typeface="Verdana" charset="0"/>
              </a:rPr>
              <a:t>payment stages</a:t>
            </a:r>
            <a:endParaRPr lang="en-GB" sz="2200" b="0" i="0" dirty="0" smtClean="0">
              <a:latin typeface="Verdana" charset="0"/>
            </a:endParaRPr>
          </a:p>
          <a:p>
            <a:pPr eaLnBrk="1" hangingPunct="1">
              <a:spcBef>
                <a:spcPts val="600"/>
              </a:spcBef>
              <a:buClrTx/>
            </a:pPr>
            <a:r>
              <a:rPr lang="en-GB" sz="2200" b="0" i="0" dirty="0" smtClean="0">
                <a:latin typeface="Verdana" charset="0"/>
              </a:rPr>
              <a:t>Debt recording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sz="2200" b="0" i="0" dirty="0" smtClean="0">
                <a:latin typeface="Verdana" charset="0"/>
              </a:rPr>
              <a:t>Reports on arrears &amp; other liabilities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sz="2200" i="0" dirty="0">
                <a:latin typeface="Verdana" charset="0"/>
              </a:rPr>
              <a:t>C</a:t>
            </a:r>
            <a:r>
              <a:rPr lang="en-GB" sz="2200" b="0" i="0" dirty="0" smtClean="0">
                <a:latin typeface="Verdana" charset="0"/>
              </a:rPr>
              <a:t>omprehensive coverage </a:t>
            </a:r>
            <a:r>
              <a:rPr lang="en-GB" sz="2200" i="0" dirty="0" smtClean="0">
                <a:latin typeface="Verdana" charset="0"/>
              </a:rPr>
              <a:t>of </a:t>
            </a:r>
            <a:r>
              <a:rPr lang="en-GB" sz="2200" b="0" i="0" dirty="0" smtClean="0">
                <a:latin typeface="Verdana" charset="0"/>
              </a:rPr>
              <a:t>accounting system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sz="2200" b="0" i="0" dirty="0" smtClean="0">
                <a:latin typeface="Verdana" charset="0"/>
              </a:rPr>
              <a:t>Reports on financial assets</a:t>
            </a:r>
          </a:p>
          <a:p>
            <a:pPr eaLnBrk="1" hangingPunct="1">
              <a:spcBef>
                <a:spcPts val="600"/>
              </a:spcBef>
              <a:buClrTx/>
            </a:pPr>
            <a:r>
              <a:rPr lang="en-GB" sz="2200" b="0" i="0" dirty="0" smtClean="0">
                <a:latin typeface="Verdana" charset="0"/>
              </a:rPr>
              <a:t>Asset register at least for those physical assets liable to misappropriation or waste</a:t>
            </a:r>
          </a:p>
        </p:txBody>
      </p:sp>
      <p:sp>
        <p:nvSpPr>
          <p:cNvPr id="3686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79512" y="6309320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36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34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528" y="980728"/>
            <a:ext cx="9036496" cy="987574"/>
          </a:xfrm>
        </p:spPr>
        <p:txBody>
          <a:bodyPr/>
          <a:lstStyle/>
          <a:p>
            <a:pPr indent="0" algn="ctr" eaLnBrk="1" hangingPunct="1"/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Beyond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basics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1873250"/>
            <a:ext cx="8964488" cy="4602163"/>
          </a:xfrm>
        </p:spPr>
        <p:txBody>
          <a:bodyPr/>
          <a:lstStyle/>
          <a:p>
            <a:pPr eaLnBrk="1" hangingPunct="1"/>
            <a:r>
              <a:rPr lang="en-GB" i="0" dirty="0" smtClean="0">
                <a:latin typeface="Verdana" charset="0"/>
              </a:rPr>
              <a:t>General accounting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Anglophone &amp; Francophone</a:t>
            </a:r>
            <a:endParaRPr lang="en-GB" sz="2400" b="0" dirty="0">
              <a:latin typeface="Verdana" charset="0"/>
            </a:endParaRPr>
          </a:p>
          <a:p>
            <a:pPr lvl="1" eaLnBrk="1" hangingPunct="1">
              <a:buClr>
                <a:schemeClr val="bg1"/>
              </a:buClr>
            </a:pPr>
            <a:r>
              <a:rPr lang="en-GB" sz="2400" b="0" dirty="0" smtClean="0">
                <a:solidFill>
                  <a:srgbClr val="0F5494"/>
                </a:solidFill>
              </a:rPr>
              <a:t>Implementation of a modified accrual system encompassing liabilities &amp; financial assets </a:t>
            </a:r>
            <a:r>
              <a:rPr lang="en-GB" sz="2400" b="0" i="1" dirty="0" smtClean="0">
                <a:solidFill>
                  <a:srgbClr val="0F5494"/>
                </a:solidFill>
              </a:rPr>
              <a:t>(NB Anglophone: double</a:t>
            </a:r>
            <a:r>
              <a:rPr lang="en-GB" sz="2400" b="0" i="1" dirty="0">
                <a:solidFill>
                  <a:srgbClr val="0F5494"/>
                </a:solidFill>
              </a:rPr>
              <a:t>-</a:t>
            </a:r>
            <a:r>
              <a:rPr lang="en-GB" sz="2400" b="0" i="1" dirty="0" smtClean="0">
                <a:solidFill>
                  <a:srgbClr val="0F5494"/>
                </a:solidFill>
              </a:rPr>
              <a:t>entry book-keeping)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Transition countries</a:t>
            </a:r>
          </a:p>
          <a:p>
            <a:pPr lvl="2" eaLnBrk="1" hangingPunct="1"/>
            <a:r>
              <a:rPr lang="en-GB" sz="2400" dirty="0" smtClean="0">
                <a:solidFill>
                  <a:srgbClr val="0F5494"/>
                </a:solidFill>
              </a:rPr>
              <a:t>Unification of accrual-based accounting of line</a:t>
            </a:r>
          </a:p>
          <a:p>
            <a:pPr lvl="2" eaLnBrk="1" hangingPunct="1"/>
            <a:r>
              <a:rPr lang="en-GB" sz="2400" dirty="0" smtClean="0">
                <a:solidFill>
                  <a:srgbClr val="0F5494"/>
                </a:solidFill>
              </a:rPr>
              <a:t>Ministries with cash-based accounting of Treasury</a:t>
            </a:r>
          </a:p>
          <a:p>
            <a:pPr eaLnBrk="1" hangingPunct="1"/>
            <a:r>
              <a:rPr lang="en-GB" i="0" dirty="0" smtClean="0">
                <a:latin typeface="Verdana" charset="0"/>
              </a:rPr>
              <a:t>Estimates for possible liabilities</a:t>
            </a:r>
          </a:p>
          <a:p>
            <a:pPr eaLnBrk="1" hangingPunct="1"/>
            <a:r>
              <a:rPr lang="en-GB" i="0" dirty="0" smtClean="0">
                <a:latin typeface="Verdana" charset="0"/>
              </a:rPr>
              <a:t>Then, accruals-based accounting for service agencies</a:t>
            </a:r>
          </a:p>
          <a:p>
            <a:pPr lvl="1" eaLnBrk="1" hangingPunct="1"/>
            <a:endParaRPr lang="en-GB" dirty="0">
              <a:latin typeface="Verdana" charset="0"/>
            </a:endParaRPr>
          </a:p>
        </p:txBody>
      </p:sp>
      <p:sp>
        <p:nvSpPr>
          <p:cNvPr id="3789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3A5EED11-B8BB-4F40-B415-5A901652CC8C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37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51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91512" cy="676423"/>
          </a:xfrm>
        </p:spPr>
        <p:txBody>
          <a:bodyPr/>
          <a:lstStyle/>
          <a:p>
            <a:pPr marL="0" algn="ctr"/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Key message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8915" name="Espace réservé du contenu 2"/>
          <p:cNvSpPr>
            <a:spLocks noGrp="1"/>
          </p:cNvSpPr>
          <p:nvPr>
            <p:ph idx="1"/>
          </p:nvPr>
        </p:nvSpPr>
        <p:spPr>
          <a:xfrm>
            <a:off x="457200" y="2016273"/>
            <a:ext cx="8229600" cy="4437063"/>
          </a:xfrm>
        </p:spPr>
        <p:txBody>
          <a:bodyPr/>
          <a:lstStyle/>
          <a:p>
            <a:pPr>
              <a:buClrTx/>
            </a:pPr>
            <a:r>
              <a:rPr lang="en-GB" i="0" dirty="0" smtClean="0">
                <a:latin typeface="Verdana" charset="0"/>
              </a:rPr>
              <a:t>Budgetary procedures must guarantee that discipline budget is maintained &amp; that the expenditure circuit is smooth: reforms must account for both these requirements</a:t>
            </a: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Audit &amp; security procedures are essential to personnel data files management</a:t>
            </a:r>
          </a:p>
          <a:p>
            <a:pPr>
              <a:buClrTx/>
            </a:pPr>
            <a:r>
              <a:rPr lang="en-GB" i="0" dirty="0">
                <a:latin typeface="Verdana" charset="0"/>
              </a:rPr>
              <a:t>C</a:t>
            </a:r>
            <a:r>
              <a:rPr lang="en-GB" i="0" dirty="0" smtClean="0">
                <a:latin typeface="Verdana" charset="0"/>
              </a:rPr>
              <a:t>omprehensive financial monitoring of expenditure is a necessary condition for a reliable PFM system</a:t>
            </a:r>
            <a:endParaRPr lang="en-GB" i="0" dirty="0">
              <a:latin typeface="Verdana" charset="0"/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38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99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Expenditure cycle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Payroll </a:t>
            </a:r>
            <a:r>
              <a:rPr lang="en-US" sz="2400" b="0" dirty="0">
                <a:latin typeface="Verdana" charset="0"/>
              </a:rPr>
              <a:t>management and </a:t>
            </a:r>
            <a:r>
              <a:rPr lang="en-US" sz="2400" b="0" dirty="0" smtClean="0">
                <a:latin typeface="Verdana" charset="0"/>
              </a:rPr>
              <a:t>procurement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Financial monitoring</a:t>
            </a:r>
            <a:endParaRPr lang="en-US" sz="2400" b="0" dirty="0">
              <a:latin typeface="Verdana" charset="0"/>
            </a:endParaRPr>
          </a:p>
          <a:p>
            <a:pPr lvl="1">
              <a:spcBef>
                <a:spcPts val="200"/>
              </a:spcBef>
              <a:spcAft>
                <a:spcPts val="300"/>
              </a:spcAft>
              <a:buClrTx/>
              <a:buFont typeface="Wingdings" charset="0"/>
              <a:buChar char="§"/>
            </a:pPr>
            <a:r>
              <a:rPr lang="en-US" sz="2400" b="0" dirty="0" smtClean="0">
                <a:latin typeface="Verdana" charset="0"/>
              </a:rPr>
              <a:t>Accounting bases</a:t>
            </a:r>
            <a:endParaRPr lang="en-US" sz="2400" b="0" dirty="0">
              <a:latin typeface="Verdana" charset="0"/>
            </a:endParaRPr>
          </a:p>
          <a:p>
            <a:pPr>
              <a:buFont typeface="Wingdings" charset="0"/>
              <a:buChar char="q"/>
            </a:pPr>
            <a:endParaRPr lang="fr-FR" dirty="0">
              <a:latin typeface="Verdana" charset="0"/>
            </a:endParaRPr>
          </a:p>
        </p:txBody>
      </p:sp>
      <p:sp>
        <p:nvSpPr>
          <p:cNvPr id="7172" name="Flèche droite 4"/>
          <p:cNvSpPr>
            <a:spLocks noChangeArrowheads="1"/>
          </p:cNvSpPr>
          <p:nvPr/>
        </p:nvSpPr>
        <p:spPr bwMode="auto">
          <a:xfrm>
            <a:off x="611188" y="2349500"/>
            <a:ext cx="6500812" cy="738188"/>
          </a:xfrm>
          <a:prstGeom prst="rightArrow">
            <a:avLst>
              <a:gd name="adj1" fmla="val 50000"/>
              <a:gd name="adj2" fmla="val 49985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dirty="0">
                <a:latin typeface="Verdana" charset="0"/>
              </a:rPr>
              <a:t>Module 2.2. </a:t>
            </a:r>
            <a:r>
              <a:rPr lang="fr-FR" dirty="0" err="1" smtClean="0">
                <a:latin typeface="Verdana" charset="0"/>
              </a:rPr>
              <a:t>Outline</a:t>
            </a:r>
            <a:endParaRPr lang="fr-FR" dirty="0">
              <a:latin typeface="Verdana" charset="0"/>
            </a:endParaRPr>
          </a:p>
        </p:txBody>
      </p:sp>
      <p:sp>
        <p:nvSpPr>
          <p:cNvPr id="8" name="Espace réservé du numéro de diapositive 5"/>
          <p:cNvSpPr txBox="1">
            <a:spLocks/>
          </p:cNvSpPr>
          <p:nvPr/>
        </p:nvSpPr>
        <p:spPr bwMode="auto">
          <a:xfrm>
            <a:off x="468313" y="6237312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4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algn="ctr"/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The stages of the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expenditure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cycle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3744516"/>
          </a:xfrm>
        </p:spPr>
        <p:txBody>
          <a:bodyPr/>
          <a:lstStyle/>
          <a:p>
            <a:pPr>
              <a:buClrTx/>
            </a:pPr>
            <a:r>
              <a:rPr lang="en-GB" i="0" dirty="0" smtClean="0">
                <a:latin typeface="Verdana" charset="0"/>
              </a:rPr>
              <a:t>Here are a number of stages in making payment appropriations available</a:t>
            </a: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The role of the Ministry of Finance and sectorial ministries in the management and control of cycles is very different from the Anglophone to the francophone system</a:t>
            </a:r>
          </a:p>
          <a:p>
            <a:pPr lvl="1">
              <a:buClrTx/>
              <a:buFont typeface="Courier New" charset="0"/>
              <a:buChar char="o"/>
            </a:pPr>
            <a:r>
              <a:rPr lang="en-GB" sz="2400" b="0" dirty="0" smtClean="0">
                <a:latin typeface="Verdana" charset="0"/>
              </a:rPr>
              <a:t>Some differences will lead to define different measures within reforms</a:t>
            </a:r>
            <a:endParaRPr lang="en-GB" sz="2400" b="0" dirty="0">
              <a:latin typeface="Verdana" charset="0"/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5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2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32" y="1052736"/>
            <a:ext cx="8568952" cy="1143000"/>
          </a:xfrm>
        </p:spPr>
        <p:txBody>
          <a:bodyPr/>
          <a:lstStyle/>
          <a:p>
            <a:pPr algn="ctr"/>
            <a:r>
              <a:rPr lang="fr-FR" sz="2400" dirty="0" smtClean="0">
                <a:solidFill>
                  <a:srgbClr val="C00000"/>
                </a:solidFill>
                <a:latin typeface="Verdana" charset="0"/>
              </a:rPr>
              <a:t>French </a:t>
            </a:r>
            <a:r>
              <a:rPr lang="fr-FR" sz="2400" dirty="0" err="1" smtClean="0">
                <a:solidFill>
                  <a:srgbClr val="C00000"/>
                </a:solidFill>
                <a:latin typeface="Verdana" charset="0"/>
              </a:rPr>
              <a:t>speaking</a:t>
            </a:r>
            <a:r>
              <a:rPr lang="fr-FR" sz="2400" dirty="0" smtClean="0">
                <a:solidFill>
                  <a:srgbClr val="C00000"/>
                </a:solidFill>
                <a:latin typeface="Verdana" charset="0"/>
              </a:rPr>
              <a:t> countries: </a:t>
            </a:r>
            <a:r>
              <a:rPr lang="fr-FR" sz="2400" dirty="0" smtClean="0">
                <a:solidFill>
                  <a:srgbClr val="C00000"/>
                </a:solidFill>
                <a:latin typeface="Verdana" charset="0"/>
              </a:rPr>
              <a:t>« </a:t>
            </a:r>
            <a:r>
              <a:rPr lang="fr-FR" sz="2400" dirty="0" smtClean="0">
                <a:solidFill>
                  <a:srgbClr val="C00000"/>
                </a:solidFill>
                <a:latin typeface="Verdana" charset="0"/>
              </a:rPr>
              <a:t>les </a:t>
            </a:r>
            <a:r>
              <a:rPr lang="fr-FR" sz="2400" dirty="0">
                <a:solidFill>
                  <a:srgbClr val="C00000"/>
                </a:solidFill>
                <a:latin typeface="Verdana" charset="0"/>
              </a:rPr>
              <a:t>contrôles ex-ante du ministère des </a:t>
            </a:r>
            <a:r>
              <a:rPr lang="fr-FR" sz="2400" dirty="0" smtClean="0">
                <a:solidFill>
                  <a:srgbClr val="C00000"/>
                </a:solidFill>
                <a:latin typeface="Verdana" charset="0"/>
              </a:rPr>
              <a:t>finances » </a:t>
            </a:r>
            <a:endParaRPr lang="fr-FR" sz="2700" b="0" dirty="0" smtClean="0"/>
          </a:p>
        </p:txBody>
      </p:sp>
      <p:graphicFrame>
        <p:nvGraphicFramePr>
          <p:cNvPr id="205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556540"/>
              </p:ext>
            </p:extLst>
          </p:nvPr>
        </p:nvGraphicFramePr>
        <p:xfrm>
          <a:off x="436408" y="2195736"/>
          <a:ext cx="8229600" cy="4286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7" name="Feuille de calcul" r:id="rId4" imgW="9396898" imgH="5070482" progId="Excel.Sheet.8">
                  <p:embed/>
                </p:oleObj>
              </mc:Choice>
              <mc:Fallback>
                <p:oleObj name="Feuille de calcul" r:id="rId4" imgW="9396898" imgH="5070482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8" y="2195736"/>
                        <a:ext cx="8229600" cy="42862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Espace réservé du numéro de diapositive 5"/>
          <p:cNvSpPr txBox="1">
            <a:spLocks/>
          </p:cNvSpPr>
          <p:nvPr/>
        </p:nvSpPr>
        <p:spPr bwMode="auto">
          <a:xfrm>
            <a:off x="266732" y="628652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fr-FR" sz="1400" dirty="0">
                <a:solidFill>
                  <a:schemeClr val="tx1"/>
                </a:solidFill>
                <a:latin typeface="Arial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6265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0" y="1052736"/>
            <a:ext cx="8928991" cy="792088"/>
          </a:xfrm>
        </p:spPr>
        <p:txBody>
          <a:bodyPr/>
          <a:lstStyle/>
          <a:p>
            <a:pPr indent="0" eaLnBrk="1" hangingPunct="1"/>
            <a:r>
              <a:rPr lang="en-GB" sz="2400" dirty="0">
                <a:solidFill>
                  <a:srgbClr val="C00000"/>
                </a:solidFill>
                <a:latin typeface="Verdana" charset="0"/>
              </a:rPr>
              <a:t>Two different </a:t>
            </a:r>
            <a:r>
              <a:rPr lang="en-GB" sz="2400" dirty="0" err="1">
                <a:solidFill>
                  <a:srgbClr val="C00000"/>
                </a:solidFill>
                <a:latin typeface="Verdana" charset="0"/>
              </a:rPr>
              <a:t>approachs</a:t>
            </a:r>
            <a:r>
              <a:rPr lang="en-GB" sz="2400" dirty="0">
                <a:solidFill>
                  <a:srgbClr val="C00000"/>
                </a:solidFill>
                <a:latin typeface="Verdana" charset="0"/>
              </a:rPr>
              <a:t>: Anglophone countries</a:t>
            </a:r>
            <a:endParaRPr lang="fr-FR" sz="2400" b="0" dirty="0">
              <a:latin typeface="Verdana" charset="0"/>
            </a:endParaRPr>
          </a:p>
        </p:txBody>
      </p:sp>
      <p:sp>
        <p:nvSpPr>
          <p:cNvPr id="819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51520" y="6237312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915A0667-2E49-D341-91F2-495DBAA8505A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7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61366"/>
              </p:ext>
            </p:extLst>
          </p:nvPr>
        </p:nvGraphicFramePr>
        <p:xfrm>
          <a:off x="650078" y="1760562"/>
          <a:ext cx="7843837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1" name="Worksheet" r:id="rId4" imgW="8928100" imgH="5638800" progId="Excel.Sheet.8">
                  <p:embed/>
                </p:oleObj>
              </mc:Choice>
              <mc:Fallback>
                <p:oleObj name="Worksheet" r:id="rId4" imgW="8928100" imgH="56388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78" y="1760562"/>
                        <a:ext cx="7843837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071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0" y="1124745"/>
            <a:ext cx="9144000" cy="720080"/>
          </a:xfrm>
        </p:spPr>
        <p:txBody>
          <a:bodyPr/>
          <a:lstStyle/>
          <a:p>
            <a:pPr marL="0" algn="ctr"/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The expenditure cycle: points to consider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276475"/>
            <a:ext cx="8435280" cy="3744913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i="0" dirty="0" smtClean="0">
                <a:latin typeface="Verdana" charset="0"/>
              </a:rPr>
              <a:t>Making payment appropriations may take time, especially for regional service or local administrations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i="0" dirty="0" smtClean="0">
                <a:latin typeface="Verdana" charset="0"/>
              </a:rPr>
              <a:t>Anglophone systems: little monitoring of commitments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i="0" dirty="0" smtClean="0">
                <a:latin typeface="Verdana" charset="0"/>
              </a:rPr>
              <a:t>Francophone systems: burdensome, duplication of controls </a:t>
            </a:r>
          </a:p>
          <a:p>
            <a:pPr marL="457200" lvl="1" indent="0" eaLnBrk="1" hangingPunct="1">
              <a:spcBef>
                <a:spcPts val="600"/>
              </a:spcBef>
              <a:spcAft>
                <a:spcPts val="600"/>
              </a:spcAft>
              <a:buClrTx/>
              <a:buNone/>
            </a:pPr>
            <a:endParaRPr lang="en-GB" sz="1800" b="0" dirty="0" smtClean="0">
              <a:latin typeface="Verdana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FontTx/>
              <a:buNone/>
            </a:pPr>
            <a:endParaRPr lang="fr-FR" sz="2200" i="0" dirty="0">
              <a:latin typeface="Verdana" charset="0"/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2DB4892-023E-644F-A35B-4F1C1B32DA3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8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44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24743"/>
            <a:ext cx="9144000" cy="603449"/>
          </a:xfrm>
        </p:spPr>
        <p:txBody>
          <a:bodyPr/>
          <a:lstStyle/>
          <a:p>
            <a:pPr marL="0" algn="ctr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Payment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systems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: points to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consider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7039" y="1988840"/>
            <a:ext cx="9144000" cy="4464496"/>
          </a:xfrm>
        </p:spPr>
        <p:txBody>
          <a:bodyPr/>
          <a:lstStyle/>
          <a:p>
            <a:pPr eaLnBrk="1" hangingPunct="1">
              <a:buClrTx/>
            </a:pPr>
            <a:r>
              <a:rPr lang="en-GB" i="0" dirty="0" smtClean="0">
                <a:latin typeface="Verdana" charset="0"/>
              </a:rPr>
              <a:t>Francophones &amp; some </a:t>
            </a:r>
            <a:r>
              <a:rPr lang="en-GB" i="0" dirty="0">
                <a:latin typeface="Verdana" charset="0"/>
              </a:rPr>
              <a:t>A</a:t>
            </a:r>
            <a:r>
              <a:rPr lang="en-GB" i="0" dirty="0" smtClean="0">
                <a:latin typeface="Verdana" charset="0"/>
              </a:rPr>
              <a:t>nglophones : Single Treasury Account (STA): </a:t>
            </a:r>
            <a:r>
              <a:rPr lang="en-GB" i="0" dirty="0">
                <a:latin typeface="Verdana" charset="0"/>
              </a:rPr>
              <a:t>c</a:t>
            </a:r>
            <a:r>
              <a:rPr lang="en-GB" b="0" i="0" dirty="0" smtClean="0">
                <a:latin typeface="Verdana" charset="0"/>
              </a:rPr>
              <a:t>ash centralisation - desirable for sound treasury management</a:t>
            </a:r>
          </a:p>
          <a:p>
            <a:pPr eaLnBrk="1" hangingPunct="1">
              <a:buClrTx/>
            </a:pPr>
            <a:r>
              <a:rPr lang="en-GB" b="0" i="0" dirty="0" smtClean="0">
                <a:latin typeface="Verdana" charset="0"/>
              </a:rPr>
              <a:t>Different modes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Verdana" charset="0"/>
              </a:rPr>
              <a:t>Francophone: pre-eminent role of Treasury in control &amp; establishment of payment priorities</a:t>
            </a:r>
          </a:p>
          <a:p>
            <a:pPr lvl="1" eaLnBrk="1" hangingPunct="1">
              <a:buClrTx/>
            </a:pPr>
            <a:r>
              <a:rPr lang="en-GB" sz="2400" b="0" i="0" dirty="0" smtClean="0">
                <a:latin typeface="Verdana" charset="0"/>
              </a:rPr>
              <a:t>Anglophones without STA : hundreds or thousands of Government bank accounts, poor cash control </a:t>
            </a:r>
          </a:p>
          <a:p>
            <a:pPr lvl="1" eaLnBrk="1" hangingPunct="1">
              <a:buClrTx/>
            </a:pPr>
            <a:r>
              <a:rPr lang="en-GB" sz="2400" b="0" i="0" dirty="0" smtClean="0">
                <a:latin typeface="Verdana" charset="0"/>
              </a:rPr>
              <a:t>Becoming less common</a:t>
            </a:r>
          </a:p>
          <a:p>
            <a:pPr lvl="1" eaLnBrk="1" hangingPunct="1">
              <a:buClrTx/>
            </a:pPr>
            <a:endParaRPr lang="en-GB" b="0" dirty="0">
              <a:latin typeface="Verdana" charset="0"/>
            </a:endParaRPr>
          </a:p>
        </p:txBody>
      </p:sp>
      <p:sp>
        <p:nvSpPr>
          <p:cNvPr id="1126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51520" y="6215211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9F5FB5F0-2075-EA4A-B146-4A6CE1588209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9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01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15113</TotalTime>
  <Words>1907</Words>
  <Application>Microsoft Office PowerPoint</Application>
  <PresentationFormat>On-screen Show (4:3)</PresentationFormat>
  <Paragraphs>293</Paragraphs>
  <Slides>38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9" baseType="lpstr">
      <vt:lpstr>ＭＳ Ｐゴシック</vt:lpstr>
      <vt:lpstr>ＭＳ Ｐゴシック</vt:lpstr>
      <vt:lpstr>Arial</vt:lpstr>
      <vt:lpstr>Calibri</vt:lpstr>
      <vt:lpstr>Courier New</vt:lpstr>
      <vt:lpstr>Times New Roman</vt:lpstr>
      <vt:lpstr>Verdana</vt:lpstr>
      <vt:lpstr>Wingdings</vt:lpstr>
      <vt:lpstr>Slide_Master</vt:lpstr>
      <vt:lpstr>Feuille de calcul</vt:lpstr>
      <vt:lpstr>Worksheet</vt:lpstr>
      <vt:lpstr>PFM domains &amp; sequencing of reforms  Module 2.2</vt:lpstr>
      <vt:lpstr>Day 2: Sub-systems of PFM and prioritsing reforms</vt:lpstr>
      <vt:lpstr>Module 2.2. Objectives</vt:lpstr>
      <vt:lpstr>Module 2.2. Outline</vt:lpstr>
      <vt:lpstr>The stages of the expenditure cycle</vt:lpstr>
      <vt:lpstr>French speaking countries: « les contrôles ex-ante du ministère des finances » </vt:lpstr>
      <vt:lpstr>Two different approachs: Anglophone countries</vt:lpstr>
      <vt:lpstr>The expenditure cycle: points to consider</vt:lpstr>
      <vt:lpstr>Payment systems: points to consider</vt:lpstr>
      <vt:lpstr>Appropriations &amp; Treasury management: key points</vt:lpstr>
      <vt:lpstr>Guaranteeing foundations</vt:lpstr>
      <vt:lpstr>Upgraded PEFA indicators: budget execution</vt:lpstr>
      <vt:lpstr>PI-19. Revenue administration </vt:lpstr>
      <vt:lpstr>PI-20: Accounting for revenue </vt:lpstr>
      <vt:lpstr>PI-21. Predictability of in-year resource allocation </vt:lpstr>
      <vt:lpstr>PI-22. Expenditure arrears*</vt:lpstr>
      <vt:lpstr>PI-25. Internal controls on non-salary exp </vt:lpstr>
      <vt:lpstr>PI-26. Internal audit </vt:lpstr>
      <vt:lpstr>Public Internal Financial Control (PIFC)</vt:lpstr>
      <vt:lpstr>PEFA Report: 4.2 Effectiveness of ICF</vt:lpstr>
      <vt:lpstr>Module 2.2. Outline</vt:lpstr>
      <vt:lpstr>Personnel management &amp; Payroll</vt:lpstr>
      <vt:lpstr>PI-23. Payroll controls </vt:lpstr>
      <vt:lpstr>Procurement – Key points</vt:lpstr>
      <vt:lpstr>PI-24. Procurement </vt:lpstr>
      <vt:lpstr>Module 2.2. Outline</vt:lpstr>
      <vt:lpstr>Occurrence and deadlines: basics</vt:lpstr>
      <vt:lpstr>Reliability</vt:lpstr>
      <vt:lpstr>Coverage </vt:lpstr>
      <vt:lpstr>Module 2.2. Outline</vt:lpstr>
      <vt:lpstr>Accounting</vt:lpstr>
      <vt:lpstr>Accounting methods</vt:lpstr>
      <vt:lpstr>Accounting methods</vt:lpstr>
      <vt:lpstr>Towards accruals-based accounting?</vt:lpstr>
      <vt:lpstr>Two important points to keep in mind</vt:lpstr>
      <vt:lpstr>The basics</vt:lpstr>
      <vt:lpstr>Beyond basics</vt:lpstr>
      <vt:lpstr>Key message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165</cp:revision>
  <cp:lastPrinted>2015-09-10T12:11:15Z</cp:lastPrinted>
  <dcterms:created xsi:type="dcterms:W3CDTF">2011-10-28T10:25:18Z</dcterms:created>
  <dcterms:modified xsi:type="dcterms:W3CDTF">2016-02-08T14:52:42Z</dcterms:modified>
</cp:coreProperties>
</file>