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61" r:id="rId2"/>
    <p:sldId id="355" r:id="rId3"/>
    <p:sldId id="356" r:id="rId4"/>
    <p:sldId id="346" r:id="rId5"/>
    <p:sldId id="309" r:id="rId6"/>
    <p:sldId id="310" r:id="rId7"/>
    <p:sldId id="360" r:id="rId8"/>
    <p:sldId id="347" r:id="rId9"/>
    <p:sldId id="314" r:id="rId10"/>
    <p:sldId id="315" r:id="rId11"/>
    <p:sldId id="316" r:id="rId12"/>
    <p:sldId id="317" r:id="rId13"/>
    <p:sldId id="318" r:id="rId14"/>
    <p:sldId id="335" r:id="rId15"/>
    <p:sldId id="266" r:id="rId16"/>
    <p:sldId id="343" r:id="rId17"/>
    <p:sldId id="348" r:id="rId18"/>
    <p:sldId id="344" r:id="rId19"/>
    <p:sldId id="268" r:id="rId20"/>
    <p:sldId id="359" r:id="rId21"/>
    <p:sldId id="354" r:id="rId22"/>
    <p:sldId id="349" r:id="rId23"/>
    <p:sldId id="350" r:id="rId24"/>
    <p:sldId id="351" r:id="rId25"/>
    <p:sldId id="352" r:id="rId26"/>
    <p:sldId id="353" r:id="rId27"/>
    <p:sldId id="271" r:id="rId28"/>
    <p:sldId id="362" r:id="rId29"/>
    <p:sldId id="274" r:id="rId30"/>
    <p:sldId id="275" r:id="rId31"/>
    <p:sldId id="363" r:id="rId32"/>
    <p:sldId id="278" r:id="rId33"/>
    <p:sldId id="357" r:id="rId34"/>
  </p:sldIdLst>
  <p:sldSz cx="9144000" cy="6858000" type="screen4x3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>
      <p:cViewPr varScale="1">
        <p:scale>
          <a:sx n="64" d="100"/>
          <a:sy n="64" d="100"/>
        </p:scale>
        <p:origin x="9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C003232-AFE9-C345-A181-7FD1B21FB3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009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0823AAB-6E4D-F44F-BB82-F3272CFC6A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069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537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8A981C20-979E-9747-8131-0154DAFF5E70}" type="slidenum">
              <a:rPr lang="en-US"/>
              <a:pPr algn="r" eaLnBrk="1" hangingPunct="1"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596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5861AE38-E475-6943-B665-8461DA34FA1C}" type="slidenum">
              <a:rPr lang="en-US"/>
              <a:pPr algn="r" eaLnBrk="1" hangingPunct="1"/>
              <a:t>27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235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8DE95AF1-682B-B84E-9736-A79C2BCC9E39}" type="slidenum">
              <a:rPr lang="en-US"/>
              <a:pPr algn="r" eaLnBrk="1" hangingPunct="1"/>
              <a:t>28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873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A1F0A5FF-8C5F-7548-BB02-BF0637230A44}" type="slidenum">
              <a:rPr lang="en-US"/>
              <a:pPr algn="r" eaLnBrk="1" hangingPunct="1"/>
              <a:t>29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87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B085F769-0D6B-E04F-AC13-C456FF5B5E90}" type="slidenum">
              <a:rPr lang="en-US"/>
              <a:pPr algn="r" eaLnBrk="1" hangingPunct="1"/>
              <a:t>30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050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4A18D784-6F2D-ED4E-8176-1B0F949CF4CD}" type="slidenum">
              <a:rPr lang="en-US"/>
              <a:pPr algn="r" eaLnBrk="1" hangingPunct="1"/>
              <a:t>31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24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23D0555-C568-5D44-8017-A1758576E53A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32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8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>
                <a:latin typeface="Arial" charset="0"/>
              </a:rPr>
              <a:t>Focus on economy, controls and due processes. The MOF may perform tight control on spending</a:t>
            </a:r>
          </a:p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  <a:cs typeface="Arial" charset="0"/>
            </a:endParaRPr>
          </a:p>
        </p:txBody>
      </p:sp>
      <p:sp>
        <p:nvSpPr>
          <p:cNvPr id="2150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D58E090-7C2D-8241-AADC-E4B1951B677A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85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>
                <a:latin typeface="Arial" charset="0"/>
              </a:rPr>
              <a:t>Budgeting for results</a:t>
            </a:r>
          </a:p>
          <a:p>
            <a:pPr eaLnBrk="1" hangingPunct="1"/>
            <a:r>
              <a:rPr lang="en-GB">
                <a:latin typeface="Arial" charset="0"/>
              </a:rPr>
              <a:t>Aimed at better achieving the 3 objectives of PFM</a:t>
            </a:r>
          </a:p>
          <a:p>
            <a:pPr eaLnBrk="1" hangingPunct="1"/>
            <a:r>
              <a:rPr lang="en-GB">
                <a:latin typeface="Arial" charset="0"/>
              </a:rPr>
              <a:t>Different orientations depending on the focus: output/efficiency or outcome. </a:t>
            </a:r>
          </a:p>
          <a:p>
            <a:pPr eaLnBrk="1" hangingPunct="1"/>
            <a:r>
              <a:rPr lang="en-GB">
                <a:latin typeface="Arial" charset="0"/>
              </a:rPr>
              <a:t>Various procedures and institutional arrangements are related to these approaches e.g.</a:t>
            </a:r>
          </a:p>
          <a:p>
            <a:pPr lvl="1" eaLnBrk="1" hangingPunct="1"/>
            <a:r>
              <a:rPr lang="en-GB">
                <a:latin typeface="Arial" charset="0"/>
              </a:rPr>
              <a:t>Programme budgeting</a:t>
            </a:r>
          </a:p>
          <a:p>
            <a:pPr lvl="1" eaLnBrk="1" hangingPunct="1"/>
            <a:r>
              <a:rPr lang="en-GB">
                <a:latin typeface="Arial" charset="0"/>
              </a:rPr>
              <a:t>Contractualist approaches</a:t>
            </a:r>
          </a:p>
          <a:p>
            <a:pPr lvl="1" eaLnBrk="1" hangingPunct="1"/>
            <a:r>
              <a:rPr lang="en-GB">
                <a:latin typeface="Arial" charset="0"/>
              </a:rPr>
              <a:t>Creation of </a:t>
            </a:r>
            <a:r>
              <a:rPr lang="ja-JP" altLang="en-GB">
                <a:latin typeface="Arial" charset="0"/>
              </a:rPr>
              <a:t>“</a:t>
            </a:r>
            <a:r>
              <a:rPr lang="en-GB" altLang="ja-JP">
                <a:latin typeface="Arial" charset="0"/>
              </a:rPr>
              <a:t>arm</a:t>
            </a:r>
            <a:r>
              <a:rPr lang="ja-JP" altLang="en-GB">
                <a:latin typeface="Arial" charset="0"/>
              </a:rPr>
              <a:t>’</a:t>
            </a:r>
            <a:r>
              <a:rPr lang="en-GB" altLang="ja-JP">
                <a:latin typeface="Arial" charset="0"/>
              </a:rPr>
              <a:t>s length public agencies</a:t>
            </a:r>
            <a:r>
              <a:rPr lang="ja-JP" altLang="en-GB">
                <a:latin typeface="Arial" charset="0"/>
              </a:rPr>
              <a:t>”</a:t>
            </a:r>
            <a:r>
              <a:rPr lang="en-GB" altLang="ja-JP">
                <a:latin typeface="Arial" charset="0"/>
              </a:rPr>
              <a:t> accountable on results</a:t>
            </a:r>
          </a:p>
          <a:p>
            <a:pPr lvl="1" eaLnBrk="1" hangingPunct="1"/>
            <a:endParaRPr lang="en-GB">
              <a:latin typeface="Arial" charset="0"/>
            </a:endParaRPr>
          </a:p>
          <a:p>
            <a:pPr eaLnBrk="1" hangingPunct="1"/>
            <a:r>
              <a:rPr lang="en-GB">
                <a:latin typeface="Arial" charset="0"/>
              </a:rPr>
              <a:t>However their effectiveness depends on the country context.  </a:t>
            </a:r>
          </a:p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  <a:cs typeface="Arial" charset="0"/>
            </a:endParaRPr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145B1EB-6DA5-534B-B794-D1C18C18D721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6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431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2422B4-C0D6-4B97-AEE8-FA2EAB2EC267}" type="slidenum">
              <a:rPr lang="en-US" altLang="en-US" smtClean="0">
                <a:cs typeface="Arial" charset="0"/>
              </a:rPr>
              <a:pPr/>
              <a:t>7</a:t>
            </a:fld>
            <a:endParaRPr lang="en-US" altLang="en-US" smtClean="0">
              <a:cs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17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CC844C2-8863-9F4E-846E-DE66B24802B5}" type="slidenum">
              <a:rPr lang="fr-FR">
                <a:solidFill>
                  <a:schemeClr val="tx1"/>
                </a:solidFill>
                <a:latin typeface="Arial" charset="0"/>
              </a:rPr>
              <a:pPr eaLnBrk="1" hangingPunct="1"/>
              <a:t>12</a:t>
            </a:fld>
            <a:endParaRPr lang="fr-FR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478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25A6325-2ADE-3A4A-9ECB-9622A05B6958}" type="slidenum">
              <a:rPr lang="fr-FR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fr-FR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97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Times New Roman" charset="0"/>
            </a:endParaRPr>
          </a:p>
        </p:txBody>
      </p:sp>
      <p:sp>
        <p:nvSpPr>
          <p:cNvPr id="3686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62CE42B-AADE-7F46-AE31-BD1B1C666F14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15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819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  <p:sp>
        <p:nvSpPr>
          <p:cNvPr id="3891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E41DB61-DB1F-9440-AFCF-7F2108E019A2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320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 txBox="1">
            <a:spLocks noGrp="1" noChangeArrowheads="1"/>
          </p:cNvSpPr>
          <p:nvPr/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6651F472-90E5-E945-AE8B-72133D3A3F21}" type="slidenum">
              <a:rPr lang="en-US"/>
              <a:pPr algn="r" eaLnBrk="1" hangingPunct="1"/>
              <a:t>19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0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41DDE443-B1E3-9D40-861A-F159BE7FB5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80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0CAB9-4680-FE4E-9FC9-B9270930DC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A161C-243E-C04A-99A4-7C368AEA4C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0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5A986-1451-604F-A529-667F5FA2F8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17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7717A-E0BD-974D-AA33-DD76CC6C67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0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06AB9-5C5F-7A4A-AC38-8406753017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27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07F8A-DD6C-5440-BB34-10F7BCECFB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0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EA491-09BE-BB4B-A178-DAF5F4CAEE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37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16BD4-237C-F641-B432-1C4D4D640B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61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CE960-F12E-A04C-BDB3-4E480EC893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0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CD991-4CD2-3342-8DA6-5CE34B15AA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3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D10BAC7-C852-E74E-912B-6410EB5EA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.xls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NULL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31640" y="1412776"/>
            <a:ext cx="6264695" cy="2448271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PFM domains &amp; sequencing of reforms</a:t>
            </a: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2.3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8291512" cy="1224037"/>
          </a:xfrm>
        </p:spPr>
        <p:txBody>
          <a:bodyPr/>
          <a:lstStyle/>
          <a:p>
            <a:pPr algn="ctr" eaLnBrk="1" hangingPunct="1"/>
            <a:r>
              <a:rPr lang="en-AU" altLang="en-US" sz="3200" dirty="0" smtClean="0">
                <a:ea typeface="MS PGothic" charset="-128"/>
              </a:rPr>
              <a:t>Programme/Performance budget</a:t>
            </a:r>
            <a:endParaRPr lang="fr-FR" altLang="en-US" sz="4400" dirty="0">
              <a:ea typeface="MS PGothic" charset="-128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>
          <a:xfrm>
            <a:off x="250825" y="1268760"/>
            <a:ext cx="8585200" cy="812453"/>
          </a:xfrm>
        </p:spPr>
        <p:txBody>
          <a:bodyPr/>
          <a:lstStyle/>
          <a:p>
            <a:pPr marL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‘Programme’ defined in context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of performance/programme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budget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867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-117714" y="2204864"/>
            <a:ext cx="9144000" cy="4516437"/>
          </a:xfrm>
        </p:spPr>
        <p:txBody>
          <a:bodyPr/>
          <a:lstStyle/>
          <a:p>
            <a:pPr eaLnBrk="1" hangingPunct="1">
              <a:buClrTx/>
            </a:pPr>
            <a:r>
              <a:rPr lang="en-AU" sz="2250" b="1" i="0" dirty="0">
                <a:latin typeface="+mj-lt"/>
                <a:cs typeface="Arial" charset="0"/>
              </a:rPr>
              <a:t>France (LOLF):</a:t>
            </a:r>
            <a:r>
              <a:rPr lang="en-AU" sz="2250" i="0" dirty="0">
                <a:latin typeface="+mj-lt"/>
                <a:cs typeface="Arial" charset="0"/>
              </a:rPr>
              <a:t>  A programme includes appropriations to implement an action or a coherent set of actions within </a:t>
            </a:r>
            <a:r>
              <a:rPr lang="en-AU" sz="2250" i="0" dirty="0" smtClean="0">
                <a:solidFill>
                  <a:srgbClr val="FF0000"/>
                </a:solidFill>
                <a:latin typeface="+mj-lt"/>
                <a:cs typeface="Arial" charset="0"/>
              </a:rPr>
              <a:t>same </a:t>
            </a:r>
            <a:r>
              <a:rPr lang="en-AU" sz="2250" i="0" dirty="0">
                <a:solidFill>
                  <a:srgbClr val="FF0000"/>
                </a:solidFill>
                <a:latin typeface="+mj-lt"/>
                <a:cs typeface="Arial" charset="0"/>
              </a:rPr>
              <a:t>ministry </a:t>
            </a:r>
            <a:r>
              <a:rPr lang="en-AU" sz="2250" i="0" dirty="0" smtClean="0">
                <a:latin typeface="+mj-lt"/>
                <a:cs typeface="Arial" charset="0"/>
              </a:rPr>
              <a:t>&amp; which </a:t>
            </a:r>
            <a:r>
              <a:rPr lang="en-AU" sz="2250" i="0" dirty="0">
                <a:latin typeface="+mj-lt"/>
                <a:cs typeface="Arial" charset="0"/>
              </a:rPr>
              <a:t>are </a:t>
            </a:r>
            <a:r>
              <a:rPr lang="en-AU" sz="2250" i="0" dirty="0">
                <a:solidFill>
                  <a:srgbClr val="FF0000"/>
                </a:solidFill>
                <a:latin typeface="+mj-lt"/>
                <a:cs typeface="Arial" charset="0"/>
              </a:rPr>
              <a:t>associated with specific objectives </a:t>
            </a:r>
            <a:r>
              <a:rPr lang="en-AU" sz="2250" i="0" dirty="0">
                <a:latin typeface="+mj-lt"/>
                <a:cs typeface="Arial" charset="0"/>
              </a:rPr>
              <a:t>defined in terms of general interest objectives, </a:t>
            </a:r>
            <a:r>
              <a:rPr lang="en-AU" sz="2250" i="0" dirty="0" smtClean="0">
                <a:latin typeface="+mj-lt"/>
                <a:cs typeface="Arial" charset="0"/>
              </a:rPr>
              <a:t>expected </a:t>
            </a:r>
            <a:r>
              <a:rPr lang="en-AU" sz="2250" i="0" dirty="0">
                <a:latin typeface="+mj-lt"/>
                <a:cs typeface="Arial" charset="0"/>
              </a:rPr>
              <a:t>results ... " </a:t>
            </a:r>
          </a:p>
          <a:p>
            <a:pPr eaLnBrk="1" hangingPunct="1">
              <a:buClrTx/>
            </a:pPr>
            <a:r>
              <a:rPr lang="en-AU" sz="2250" b="1" i="0" dirty="0">
                <a:latin typeface="+mj-lt"/>
                <a:cs typeface="Arial" charset="0"/>
              </a:rPr>
              <a:t>Directive 06/2009/CM/UEMOA: </a:t>
            </a:r>
            <a:r>
              <a:rPr lang="en-AU" sz="2250" i="0" dirty="0">
                <a:latin typeface="+mj-lt"/>
                <a:cs typeface="Arial" charset="0"/>
              </a:rPr>
              <a:t>”</a:t>
            </a:r>
            <a:r>
              <a:rPr lang="en-AU" altLang="ja-JP" sz="2250" i="0" dirty="0">
                <a:solidFill>
                  <a:srgbClr val="FF0000"/>
                </a:solidFill>
                <a:latin typeface="+mj-lt"/>
                <a:cs typeface="Arial" charset="0"/>
              </a:rPr>
              <a:t>Within </a:t>
            </a:r>
            <a:r>
              <a:rPr lang="en-AU" altLang="ja-JP" sz="2250" i="0" dirty="0" smtClean="0">
                <a:solidFill>
                  <a:srgbClr val="FF0000"/>
                </a:solidFill>
                <a:latin typeface="+mj-lt"/>
                <a:cs typeface="Arial" charset="0"/>
              </a:rPr>
              <a:t>ministries</a:t>
            </a:r>
            <a:r>
              <a:rPr lang="en-AU" altLang="ja-JP" sz="2250" i="0" dirty="0">
                <a:latin typeface="+mj-lt"/>
                <a:cs typeface="Arial" charset="0"/>
              </a:rPr>
              <a:t>... A programme includes appropriations to implement an action or a coherent set of actions representing a clearly defined public policy </a:t>
            </a:r>
            <a:r>
              <a:rPr lang="en-AU" altLang="ja-JP" sz="2250" i="0" dirty="0">
                <a:solidFill>
                  <a:srgbClr val="FF0000"/>
                </a:solidFill>
                <a:latin typeface="+mj-lt"/>
                <a:cs typeface="Arial" charset="0"/>
              </a:rPr>
              <a:t>in </a:t>
            </a:r>
            <a:r>
              <a:rPr lang="en-AU" altLang="ja-JP" sz="2250" i="0" dirty="0" smtClean="0">
                <a:solidFill>
                  <a:srgbClr val="FF0000"/>
                </a:solidFill>
                <a:latin typeface="+mj-lt"/>
                <a:cs typeface="Arial" charset="0"/>
              </a:rPr>
              <a:t>medium </a:t>
            </a:r>
            <a:r>
              <a:rPr lang="en-AU" altLang="ja-JP" sz="2250" i="0" dirty="0">
                <a:solidFill>
                  <a:srgbClr val="FF0000"/>
                </a:solidFill>
                <a:latin typeface="+mj-lt"/>
                <a:cs typeface="Arial" charset="0"/>
              </a:rPr>
              <a:t>term</a:t>
            </a:r>
            <a:r>
              <a:rPr lang="en-AU" altLang="ja-JP" sz="2250" i="0" dirty="0">
                <a:latin typeface="+mj-lt"/>
                <a:cs typeface="Arial" charset="0"/>
              </a:rPr>
              <a:t>. These programmes are </a:t>
            </a:r>
            <a:r>
              <a:rPr lang="en-AU" altLang="ja-JP" sz="2250" i="0" dirty="0">
                <a:solidFill>
                  <a:srgbClr val="FF0000"/>
                </a:solidFill>
                <a:latin typeface="+mj-lt"/>
                <a:cs typeface="Arial" charset="0"/>
              </a:rPr>
              <a:t>associated with specific </a:t>
            </a:r>
            <a:r>
              <a:rPr lang="en-AU" altLang="ja-JP" sz="2250" i="0" dirty="0" smtClean="0">
                <a:solidFill>
                  <a:srgbClr val="FF0000"/>
                </a:solidFill>
                <a:latin typeface="+mj-lt"/>
                <a:cs typeface="Arial" charset="0"/>
              </a:rPr>
              <a:t>objectives</a:t>
            </a:r>
            <a:r>
              <a:rPr lang="en-AU" altLang="ja-JP" sz="2250" i="0" dirty="0" smtClean="0">
                <a:latin typeface="+mj-lt"/>
                <a:cs typeface="Arial" charset="0"/>
              </a:rPr>
              <a:t>. "</a:t>
            </a:r>
            <a:endParaRPr lang="en-AU" altLang="ja-JP" sz="2250" i="0" dirty="0">
              <a:latin typeface="+mj-lt"/>
              <a:cs typeface="Arial" charset="0"/>
            </a:endParaRPr>
          </a:p>
          <a:p>
            <a:pPr eaLnBrk="1" hangingPunct="1">
              <a:buClrTx/>
            </a:pPr>
            <a:r>
              <a:rPr lang="en-AU" sz="2250" b="1" i="0" dirty="0" smtClean="0">
                <a:latin typeface="+mj-lt"/>
                <a:cs typeface="Arial" charset="0"/>
              </a:rPr>
              <a:t>UN,1965</a:t>
            </a:r>
            <a:r>
              <a:rPr lang="en-AU" sz="2250" b="1" i="0" dirty="0">
                <a:latin typeface="+mj-lt"/>
                <a:cs typeface="Arial" charset="0"/>
              </a:rPr>
              <a:t>: </a:t>
            </a:r>
            <a:r>
              <a:rPr lang="en-AU" sz="2250" i="0" dirty="0" smtClean="0">
                <a:latin typeface="+mj-lt"/>
                <a:cs typeface="Arial" charset="0"/>
              </a:rPr>
              <a:t>“A </a:t>
            </a:r>
            <a:r>
              <a:rPr lang="en-AU" sz="2250" i="0" dirty="0">
                <a:latin typeface="+mj-lt"/>
                <a:cs typeface="Arial" charset="0"/>
              </a:rPr>
              <a:t>division of </a:t>
            </a:r>
            <a:r>
              <a:rPr lang="en-AU" sz="2250" i="0" dirty="0">
                <a:solidFill>
                  <a:srgbClr val="FF0000"/>
                </a:solidFill>
                <a:latin typeface="+mj-lt"/>
                <a:cs typeface="Arial" charset="0"/>
              </a:rPr>
              <a:t>an agency's activities</a:t>
            </a:r>
            <a:r>
              <a:rPr lang="en-AU" sz="2250" i="0" dirty="0">
                <a:latin typeface="+mj-lt"/>
                <a:cs typeface="Arial" charset="0"/>
              </a:rPr>
              <a:t>, which </a:t>
            </a:r>
            <a:r>
              <a:rPr lang="en-AU" sz="2250" i="0" dirty="0" smtClean="0">
                <a:latin typeface="+mj-lt"/>
                <a:cs typeface="Arial" charset="0"/>
              </a:rPr>
              <a:t>produce </a:t>
            </a:r>
            <a:r>
              <a:rPr lang="en-AU" sz="2250" i="0" dirty="0">
                <a:latin typeface="+mj-lt"/>
                <a:cs typeface="Arial" charset="0"/>
              </a:rPr>
              <a:t>product or service representing the </a:t>
            </a:r>
            <a:r>
              <a:rPr lang="en-AU" sz="2250" i="0" dirty="0" smtClean="0">
                <a:latin typeface="+mj-lt"/>
                <a:cs typeface="Arial" charset="0"/>
              </a:rPr>
              <a:t>purpose</a:t>
            </a:r>
            <a:r>
              <a:rPr lang="is-IS" sz="2250" i="0" dirty="0" smtClean="0">
                <a:latin typeface="+mj-lt"/>
                <a:cs typeface="Arial" charset="0"/>
              </a:rPr>
              <a:t>…</a:t>
            </a:r>
            <a:r>
              <a:rPr lang="en-AU" sz="2250" i="0" dirty="0" smtClean="0">
                <a:latin typeface="+mj-lt"/>
                <a:cs typeface="Arial" charset="0"/>
              </a:rPr>
              <a:t>"</a:t>
            </a:r>
            <a:endParaRPr lang="en-AU" sz="2250" i="0" dirty="0">
              <a:latin typeface="+mj-lt"/>
              <a:cs typeface="Arial" charset="0"/>
            </a:endParaRPr>
          </a:p>
          <a:p>
            <a:pPr eaLnBrk="1" hangingPunct="1"/>
            <a:endParaRPr lang="en-AU" sz="2000" i="0" dirty="0">
              <a:latin typeface="Arial" charset="0"/>
              <a:cs typeface="Arial" charset="0"/>
            </a:endParaRPr>
          </a:p>
          <a:p>
            <a:pPr eaLnBrk="1" hangingPunct="1"/>
            <a:endParaRPr lang="en-AU" sz="2000" i="0" dirty="0">
              <a:latin typeface="Arial" charset="0"/>
              <a:cs typeface="Arial" charset="0"/>
            </a:endParaRPr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76256" y="6387227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A8FE4E4-9315-8049-B9C3-CB3EF49FF1B5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re 1"/>
          <p:cNvSpPr>
            <a:spLocks noGrp="1"/>
          </p:cNvSpPr>
          <p:nvPr>
            <p:ph type="title"/>
          </p:nvPr>
        </p:nvSpPr>
        <p:spPr>
          <a:xfrm>
            <a:off x="0" y="1339851"/>
            <a:ext cx="9144000" cy="288950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Programmes are established  by ministries</a:t>
            </a:r>
          </a:p>
        </p:txBody>
      </p:sp>
      <p:sp>
        <p:nvSpPr>
          <p:cNvPr id="29698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2060575"/>
            <a:ext cx="8517830" cy="3960813"/>
          </a:xfrm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AU" i="0" dirty="0">
                <a:latin typeface="+mj-lt"/>
                <a:cs typeface="Arial" charset="0"/>
              </a:rPr>
              <a:t>With few exceptions, </a:t>
            </a:r>
            <a:r>
              <a:rPr lang="en-AU" i="0" dirty="0" smtClean="0">
                <a:latin typeface="+mj-lt"/>
                <a:cs typeface="Arial" charset="0"/>
              </a:rPr>
              <a:t>countries </a:t>
            </a:r>
            <a:r>
              <a:rPr lang="en-AU" i="0" dirty="0">
                <a:latin typeface="+mj-lt"/>
                <a:cs typeface="Arial" charset="0"/>
              </a:rPr>
              <a:t>that have adopted a programming approach have established programmes by ministries</a:t>
            </a:r>
          </a:p>
          <a:p>
            <a:pPr lvl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400" b="0" dirty="0">
                <a:latin typeface="+mj-lt"/>
                <a:cs typeface="Arial" charset="0"/>
              </a:rPr>
              <a:t>Ministers are accountable to Parliament;</a:t>
            </a:r>
          </a:p>
          <a:p>
            <a:pPr lvl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400" b="0" dirty="0">
                <a:latin typeface="+mj-lt"/>
                <a:cs typeface="Arial" charset="0"/>
              </a:rPr>
              <a:t>B</a:t>
            </a:r>
            <a:r>
              <a:rPr lang="en-AU" sz="2400" b="0" dirty="0" smtClean="0">
                <a:latin typeface="+mj-lt"/>
                <a:cs typeface="Arial" charset="0"/>
              </a:rPr>
              <a:t>udget </a:t>
            </a:r>
            <a:r>
              <a:rPr lang="en-AU" sz="2400" b="0" dirty="0">
                <a:latin typeface="+mj-lt"/>
                <a:cs typeface="Arial" charset="0"/>
              </a:rPr>
              <a:t>is implemented by </a:t>
            </a:r>
            <a:r>
              <a:rPr lang="en-AU" sz="2400" b="0" dirty="0" smtClean="0">
                <a:latin typeface="+mj-lt"/>
                <a:cs typeface="Arial" charset="0"/>
              </a:rPr>
              <a:t>ministries</a:t>
            </a:r>
            <a:r>
              <a:rPr lang="en-AU" sz="2400" b="0" dirty="0">
                <a:latin typeface="+mj-lt"/>
                <a:cs typeface="Arial" charset="0"/>
              </a:rPr>
              <a:t>.</a:t>
            </a:r>
          </a:p>
          <a:p>
            <a:pPr>
              <a:spcBef>
                <a:spcPct val="0"/>
              </a:spcBef>
              <a:buClrTx/>
            </a:pPr>
            <a:r>
              <a:rPr lang="en-AU" i="0" dirty="0">
                <a:latin typeface="+mj-lt"/>
                <a:cs typeface="Arial" charset="0"/>
              </a:rPr>
              <a:t>A </a:t>
            </a:r>
            <a:r>
              <a:rPr lang="en-AU" i="0" dirty="0" smtClean="0">
                <a:latin typeface="+mj-lt"/>
                <a:cs typeface="Arial" charset="0"/>
              </a:rPr>
              <a:t> programme </a:t>
            </a:r>
            <a:r>
              <a:rPr lang="en-AU" i="0" dirty="0">
                <a:latin typeface="+mj-lt"/>
                <a:cs typeface="Arial" charset="0"/>
              </a:rPr>
              <a:t>should therefore take into account both </a:t>
            </a:r>
            <a:r>
              <a:rPr lang="en-AU" i="0" dirty="0" smtClean="0">
                <a:latin typeface="+mj-lt"/>
                <a:cs typeface="Arial" charset="0"/>
              </a:rPr>
              <a:t>public </a:t>
            </a:r>
            <a:r>
              <a:rPr lang="en-AU" i="0" dirty="0">
                <a:latin typeface="+mj-lt"/>
                <a:cs typeface="Arial" charset="0"/>
              </a:rPr>
              <a:t>policy objectives </a:t>
            </a:r>
            <a:r>
              <a:rPr lang="en-AU" i="0" dirty="0" smtClean="0">
                <a:latin typeface="+mj-lt"/>
                <a:cs typeface="Arial" charset="0"/>
              </a:rPr>
              <a:t>&amp; areas </a:t>
            </a:r>
            <a:r>
              <a:rPr lang="en-AU" i="0" dirty="0">
                <a:latin typeface="+mj-lt"/>
                <a:cs typeface="Arial" charset="0"/>
              </a:rPr>
              <a:t>of responsibility</a:t>
            </a:r>
          </a:p>
          <a:p>
            <a:pPr>
              <a:spcBef>
                <a:spcPct val="0"/>
              </a:spcBef>
              <a:buClrTx/>
            </a:pPr>
            <a:r>
              <a:rPr lang="en-AU" i="0" dirty="0">
                <a:latin typeface="+mj-lt"/>
                <a:cs typeface="Arial" charset="0"/>
              </a:rPr>
              <a:t>Interdepartmental aspects (sectoral) are to be taken into account in strategies </a:t>
            </a:r>
            <a:r>
              <a:rPr lang="en-AU" i="0" dirty="0" smtClean="0">
                <a:latin typeface="+mj-lt"/>
                <a:cs typeface="Arial" charset="0"/>
              </a:rPr>
              <a:t>&amp; horizontal </a:t>
            </a:r>
            <a:r>
              <a:rPr lang="en-AU" i="0" dirty="0">
                <a:latin typeface="+mj-lt"/>
                <a:cs typeface="Arial" charset="0"/>
              </a:rPr>
              <a:t>policies</a:t>
            </a:r>
            <a:endParaRPr lang="en-AU" sz="2800" dirty="0">
              <a:latin typeface="+mj-lt"/>
              <a:cs typeface="Arial" charset="0"/>
            </a:endParaRPr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0DDF0B4-9F80-EB43-B917-0E4D3325ABFF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7" y="1176338"/>
            <a:ext cx="8785225" cy="596900"/>
          </a:xfrm>
        </p:spPr>
        <p:txBody>
          <a:bodyPr/>
          <a:lstStyle/>
          <a:p>
            <a:pPr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‘Programme</a:t>
            </a:r>
            <a:r>
              <a:rPr lang="en-AU" sz="2800" i="1" dirty="0" smtClean="0">
                <a:solidFill>
                  <a:srgbClr val="C00000"/>
                </a:solidFill>
                <a:latin typeface="Verdana" charset="0"/>
              </a:rPr>
              <a:t>’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:</a:t>
            </a:r>
            <a:r>
              <a:rPr lang="en-AU" sz="2800" i="1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Some characteristics</a:t>
            </a:r>
          </a:p>
        </p:txBody>
      </p:sp>
      <p:sp>
        <p:nvSpPr>
          <p:cNvPr id="3072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F0D1151-090C-D543-8A30-2CDA7588F696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12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916832"/>
            <a:ext cx="9144000" cy="5084762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AU" i="0" dirty="0" smtClean="0">
                <a:latin typeface="+mj-lt"/>
                <a:ea typeface="+mn-ea"/>
                <a:cs typeface="+mn-cs"/>
              </a:rPr>
              <a:t>Grouping of independent expenditures, nature of expenditure &amp; funding sources</a:t>
            </a:r>
          </a:p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AU" i="0" dirty="0" smtClean="0">
                <a:latin typeface="+mj-lt"/>
                <a:ea typeface="+mn-ea"/>
                <a:cs typeface="+mn-cs"/>
              </a:rPr>
              <a:t>All expenditures classified in </a:t>
            </a:r>
            <a:r>
              <a:rPr lang="en-AU" i="0" dirty="0" smtClean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only</a:t>
            </a:r>
            <a:r>
              <a:rPr lang="en-AU" i="0" dirty="0" smtClean="0">
                <a:latin typeface="+mj-lt"/>
                <a:ea typeface="+mn-ea"/>
                <a:cs typeface="+mn-cs"/>
              </a:rPr>
              <a:t> one programme. </a:t>
            </a:r>
          </a:p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AU" i="0" dirty="0">
                <a:latin typeface="+mj-lt"/>
                <a:ea typeface="+mn-ea"/>
                <a:cs typeface="+mn-cs"/>
              </a:rPr>
              <a:t>P</a:t>
            </a:r>
            <a:r>
              <a:rPr lang="en-AU" i="0" dirty="0" smtClean="0">
                <a:latin typeface="+mj-lt"/>
                <a:ea typeface="+mn-ea"/>
                <a:cs typeface="+mn-cs"/>
              </a:rPr>
              <a:t>rogramme in general is a public policy: does not end with completion of specific activities.</a:t>
            </a:r>
          </a:p>
          <a:p>
            <a:pPr lvl="1"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AU" sz="2400" b="0" dirty="0" smtClean="0">
                <a:latin typeface="+mj-lt"/>
              </a:rPr>
              <a:t>This definition differs from that used in project management or by funders, where the programme is a group of projects</a:t>
            </a:r>
          </a:p>
          <a:p>
            <a:pPr eaLnBrk="1" hangingPunct="1">
              <a:spcBef>
                <a:spcPts val="0"/>
              </a:spcBef>
              <a:buClrTx/>
              <a:buFont typeface="Arial" pitchFamily="34" charset="0"/>
              <a:buChar char="•"/>
              <a:defRPr/>
            </a:pPr>
            <a:r>
              <a:rPr lang="en-AU" i="0" dirty="0" smtClean="0">
                <a:latin typeface="+mj-lt"/>
                <a:ea typeface="+mn-ea"/>
                <a:cs typeface="+mn-cs"/>
              </a:rPr>
              <a:t>In a Programme budget approach, budget management is based on the programme: i</a:t>
            </a:r>
            <a:r>
              <a:rPr lang="en-AU" sz="2400" b="0" i="0" dirty="0" smtClean="0">
                <a:latin typeface="+mj-lt"/>
                <a:ea typeface="+mn-ea"/>
              </a:rPr>
              <a:t>mportance of programme manager</a:t>
            </a:r>
          </a:p>
          <a:p>
            <a:pPr marL="548640" lvl="1" indent="-274320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E04FC28-FD1F-6C46-A282-360EE4E991E0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52736"/>
            <a:ext cx="9036050" cy="791741"/>
          </a:xfrm>
        </p:spPr>
        <p:txBody>
          <a:bodyPr/>
          <a:lstStyle/>
          <a:p>
            <a:pPr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Characteristics of a </a:t>
            </a:r>
            <a:r>
              <a:rPr lang="en-AU" sz="2800">
                <a:solidFill>
                  <a:srgbClr val="C00000"/>
                </a:solidFill>
                <a:latin typeface="Verdana" charset="0"/>
              </a:rPr>
              <a:t>programme </a:t>
            </a:r>
            <a:r>
              <a:rPr lang="en-AU" sz="2800" smtClean="0">
                <a:solidFill>
                  <a:srgbClr val="C00000"/>
                </a:solidFill>
                <a:latin typeface="Verdana" charset="0"/>
              </a:rPr>
              <a:t>budget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00" y="1862148"/>
            <a:ext cx="8820150" cy="4535909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Tx/>
              <a:buNone/>
            </a:pPr>
            <a:r>
              <a:rPr lang="en-AU" i="0" dirty="0">
                <a:latin typeface="+mj-lt"/>
              </a:rPr>
              <a:t>A programme budget includes: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en-AU" i="0" dirty="0">
                <a:latin typeface="+mj-lt"/>
              </a:rPr>
              <a:t>A classification of budget expenditures by program (in addition to other classifications)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en-AU" i="0" dirty="0">
                <a:latin typeface="+mj-lt"/>
              </a:rPr>
              <a:t>In the documents attached to the Finance Bill</a:t>
            </a:r>
          </a:p>
          <a:p>
            <a:pPr marL="857250" lvl="1" indent="-342900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AU" sz="2400" b="0" dirty="0" smtClean="0">
                <a:latin typeface="+mj-lt"/>
              </a:rPr>
              <a:t>Presentation of objectives</a:t>
            </a:r>
            <a:endParaRPr lang="en-AU" sz="2400" b="0" dirty="0">
              <a:latin typeface="+mj-lt"/>
            </a:endParaRPr>
          </a:p>
          <a:p>
            <a:pPr marL="857250" lvl="1" indent="-342900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AU" sz="2400" b="0" dirty="0">
                <a:latin typeface="+mj-lt"/>
              </a:rPr>
              <a:t>A description of activities</a:t>
            </a:r>
          </a:p>
          <a:p>
            <a:pPr marL="857250" lvl="1" indent="-342900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AU" sz="2400" b="0" dirty="0" smtClean="0">
                <a:latin typeface="+mj-lt"/>
              </a:rPr>
              <a:t>Performance </a:t>
            </a:r>
            <a:r>
              <a:rPr lang="en-AU" sz="2400" b="0" dirty="0">
                <a:latin typeface="+mj-lt"/>
              </a:rPr>
              <a:t>indicators and targets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en-AU" i="0" dirty="0" smtClean="0">
                <a:latin typeface="+mj-lt"/>
              </a:rPr>
              <a:t>Usually includes multi-year </a:t>
            </a:r>
            <a:r>
              <a:rPr lang="en-AU" i="0" dirty="0">
                <a:latin typeface="+mj-lt"/>
              </a:rPr>
              <a:t>expenditure projections (see MTEF)-years </a:t>
            </a:r>
            <a:r>
              <a:rPr lang="en-AU" i="0" dirty="0" smtClean="0">
                <a:latin typeface="+mj-lt"/>
              </a:rPr>
              <a:t>following budget </a:t>
            </a:r>
            <a:r>
              <a:rPr lang="en-AU" i="0" dirty="0">
                <a:latin typeface="+mj-lt"/>
              </a:rPr>
              <a:t>year </a:t>
            </a:r>
            <a:r>
              <a:rPr lang="en-AU" i="0" dirty="0" smtClean="0">
                <a:latin typeface="+mj-lt"/>
              </a:rPr>
              <a:t>are indicative</a:t>
            </a:r>
            <a:endParaRPr lang="en-AU" i="0" dirty="0">
              <a:latin typeface="+mj-lt"/>
            </a:endParaRPr>
          </a:p>
          <a:p>
            <a:pPr eaLnBrk="1" hangingPunct="1">
              <a:lnSpc>
                <a:spcPct val="90000"/>
              </a:lnSpc>
              <a:buClrTx/>
            </a:pPr>
            <a:r>
              <a:rPr lang="en-AU" i="0" dirty="0" smtClean="0">
                <a:latin typeface="+mj-lt"/>
              </a:rPr>
              <a:t>Annual </a:t>
            </a:r>
            <a:r>
              <a:rPr lang="en-AU" i="0" dirty="0">
                <a:latin typeface="+mj-lt"/>
              </a:rPr>
              <a:t>performance report reflects </a:t>
            </a:r>
            <a:r>
              <a:rPr lang="en-AU" i="0" dirty="0" smtClean="0">
                <a:latin typeface="+mj-lt"/>
              </a:rPr>
              <a:t>results</a:t>
            </a:r>
            <a:endParaRPr lang="en-AU" i="0" dirty="0">
              <a:latin typeface="+mj-lt"/>
            </a:endParaRPr>
          </a:p>
          <a:p>
            <a:pPr eaLnBrk="1" hangingPunct="1">
              <a:lnSpc>
                <a:spcPct val="90000"/>
              </a:lnSpc>
              <a:buClrTx/>
            </a:pPr>
            <a:r>
              <a:rPr lang="en-AU" i="0" dirty="0">
                <a:latin typeface="+mj-lt"/>
              </a:rPr>
              <a:t>P</a:t>
            </a:r>
            <a:r>
              <a:rPr lang="en-AU" i="0" dirty="0" smtClean="0">
                <a:latin typeface="+mj-lt"/>
              </a:rPr>
              <a:t>rogramme </a:t>
            </a:r>
            <a:r>
              <a:rPr lang="en-AU" i="0" dirty="0">
                <a:latin typeface="+mj-lt"/>
              </a:rPr>
              <a:t>manager drafts </a:t>
            </a:r>
            <a:r>
              <a:rPr lang="en-AU" i="0" dirty="0" smtClean="0">
                <a:latin typeface="+mj-lt"/>
              </a:rPr>
              <a:t>strategy</a:t>
            </a:r>
            <a:r>
              <a:rPr lang="en-AU" i="0" dirty="0">
                <a:latin typeface="+mj-lt"/>
              </a:rPr>
              <a:t>, oversees its execution </a:t>
            </a:r>
            <a:r>
              <a:rPr lang="en-AU" i="0" dirty="0" smtClean="0">
                <a:latin typeface="+mj-lt"/>
              </a:rPr>
              <a:t>&amp; is </a:t>
            </a:r>
            <a:r>
              <a:rPr lang="en-AU" i="0" dirty="0">
                <a:latin typeface="+mj-lt"/>
              </a:rPr>
              <a:t>accountable for </a:t>
            </a:r>
            <a:r>
              <a:rPr lang="en-AU" i="0" dirty="0" smtClean="0">
                <a:latin typeface="+mj-lt"/>
              </a:rPr>
              <a:t>results</a:t>
            </a:r>
            <a:endParaRPr lang="en-AU" i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r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576486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Executive degree of freedom</a:t>
            </a:r>
          </a:p>
        </p:txBody>
      </p:sp>
      <p:sp>
        <p:nvSpPr>
          <p:cNvPr id="34818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9512" y="1844675"/>
            <a:ext cx="8713663" cy="4400550"/>
          </a:xfrm>
        </p:spPr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In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budget approach,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determines </a:t>
            </a:r>
            <a:r>
              <a:rPr lang="en-AU" i="0" dirty="0" smtClean="0">
                <a:latin typeface="Verdana" charset="0"/>
              </a:rPr>
              <a:t>scope </a:t>
            </a:r>
            <a:r>
              <a:rPr lang="en-AU" i="0" dirty="0">
                <a:latin typeface="Verdana" charset="0"/>
              </a:rPr>
              <a:t>of parliamentary authority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Unit for credits specialization, ownership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Transfers between programmes are </a:t>
            </a:r>
            <a:r>
              <a:rPr lang="en-AU" i="0" dirty="0" smtClean="0">
                <a:latin typeface="Verdana" charset="0"/>
              </a:rPr>
              <a:t>limited</a:t>
            </a:r>
            <a:endParaRPr lang="en-AU" i="0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Within a programme, </a:t>
            </a:r>
            <a:r>
              <a:rPr lang="en-AU" i="0" dirty="0" err="1" smtClean="0">
                <a:latin typeface="Verdana" charset="0"/>
              </a:rPr>
              <a:t>virement</a:t>
            </a:r>
            <a:r>
              <a:rPr lang="en-AU" i="0" dirty="0" smtClean="0">
                <a:latin typeface="Verdana" charset="0"/>
              </a:rPr>
              <a:t> is possible, </a:t>
            </a:r>
            <a:r>
              <a:rPr lang="en-AU" i="0" dirty="0">
                <a:latin typeface="Verdana" charset="0"/>
              </a:rPr>
              <a:t>i.e. the executive may make </a:t>
            </a:r>
            <a:r>
              <a:rPr lang="en-AU" i="0" dirty="0" smtClean="0">
                <a:latin typeface="Verdana" charset="0"/>
              </a:rPr>
              <a:t>transfers/reallocation - h</a:t>
            </a:r>
            <a:r>
              <a:rPr lang="en-AU" sz="2400" b="0" i="0" dirty="0" smtClean="0">
                <a:latin typeface="Verdana" charset="0"/>
              </a:rPr>
              <a:t>owever</a:t>
            </a:r>
            <a:r>
              <a:rPr lang="en-AU" sz="2400" b="0" i="0" dirty="0">
                <a:latin typeface="Verdana" charset="0"/>
              </a:rPr>
              <a:t>, only under </a:t>
            </a:r>
            <a:r>
              <a:rPr lang="en-AU" sz="2400" b="0" i="0" dirty="0" smtClean="0">
                <a:latin typeface="Verdana" charset="0"/>
              </a:rPr>
              <a:t>certain conditions, e.g.: </a:t>
            </a:r>
            <a:endParaRPr lang="en-AU" sz="2400" b="0" i="0" dirty="0">
              <a:latin typeface="Verdana" charset="0"/>
            </a:endParaRPr>
          </a:p>
          <a:p>
            <a:pPr marL="857250" lvl="1" indent="-342900">
              <a:buClrTx/>
              <a:buFont typeface="Wingdings" charset="0"/>
              <a:buChar char="§"/>
            </a:pPr>
            <a:r>
              <a:rPr lang="en-AU" sz="2400" b="0" dirty="0">
                <a:latin typeface="Verdana" charset="0"/>
              </a:rPr>
              <a:t>C</a:t>
            </a:r>
            <a:r>
              <a:rPr lang="en-AU" sz="2400" b="0" dirty="0" smtClean="0">
                <a:latin typeface="Verdana" charset="0"/>
              </a:rPr>
              <a:t>annot </a:t>
            </a:r>
            <a:r>
              <a:rPr lang="en-AU" sz="2400" b="0" dirty="0">
                <a:latin typeface="Verdana" charset="0"/>
              </a:rPr>
              <a:t>increase </a:t>
            </a:r>
            <a:r>
              <a:rPr lang="en-AU" sz="2400" b="0" dirty="0" smtClean="0">
                <a:latin typeface="Verdana" charset="0"/>
              </a:rPr>
              <a:t>staff costs </a:t>
            </a:r>
            <a:r>
              <a:rPr lang="en-AU" sz="2400" b="0" dirty="0">
                <a:latin typeface="Verdana" charset="0"/>
              </a:rPr>
              <a:t>(France, WAEMU)</a:t>
            </a:r>
          </a:p>
          <a:p>
            <a:pPr marL="857250" lvl="1" indent="-342900">
              <a:buClrTx/>
              <a:buFont typeface="Wingdings" charset="0"/>
              <a:buChar char="§"/>
            </a:pPr>
            <a:r>
              <a:rPr lang="en-AU" sz="2400" b="0" dirty="0">
                <a:latin typeface="Verdana" charset="0"/>
              </a:rPr>
              <a:t>C</a:t>
            </a:r>
            <a:r>
              <a:rPr lang="en-AU" sz="2400" b="0" dirty="0" smtClean="0">
                <a:latin typeface="Verdana" charset="0"/>
              </a:rPr>
              <a:t>annot </a:t>
            </a:r>
            <a:r>
              <a:rPr lang="en-AU" sz="2400" b="0" dirty="0">
                <a:latin typeface="Verdana" charset="0"/>
              </a:rPr>
              <a:t>reduce </a:t>
            </a:r>
            <a:r>
              <a:rPr lang="en-AU" sz="2400" b="0" dirty="0" smtClean="0">
                <a:latin typeface="Verdana" charset="0"/>
              </a:rPr>
              <a:t>capital </a:t>
            </a:r>
            <a:r>
              <a:rPr lang="en-AU" sz="2400" b="0" dirty="0">
                <a:latin typeface="Verdana" charset="0"/>
              </a:rPr>
              <a:t>(English-speaking countries, WAEMU</a:t>
            </a:r>
            <a:r>
              <a:rPr lang="en-AU" sz="2400" b="0" dirty="0" smtClean="0">
                <a:latin typeface="Verdana" charset="0"/>
              </a:rPr>
              <a:t>)</a:t>
            </a:r>
            <a:r>
              <a:rPr lang="en-AU" sz="2400" dirty="0" smtClean="0">
                <a:latin typeface="Verdana" charset="0"/>
              </a:rPr>
              <a:t>     </a:t>
            </a:r>
            <a:endParaRPr lang="en-AU" sz="2400" dirty="0">
              <a:latin typeface="Verdana" charset="0"/>
            </a:endParaRPr>
          </a:p>
          <a:p>
            <a:pPr>
              <a:lnSpc>
                <a:spcPct val="80000"/>
              </a:lnSpc>
            </a:pPr>
            <a:endParaRPr lang="en-AU" sz="1700" dirty="0">
              <a:latin typeface="Verdana" charset="0"/>
            </a:endParaRPr>
          </a:p>
        </p:txBody>
      </p:sp>
      <p:sp>
        <p:nvSpPr>
          <p:cNvPr id="3481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07C9A7D-CEED-D849-BD39-708305F90E54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14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357313"/>
            <a:ext cx="8572500" cy="631527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Programme and Organisation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428875"/>
            <a:ext cx="8715375" cy="375443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For reasons of </a:t>
            </a:r>
            <a:r>
              <a:rPr lang="en-AU" b="0" i="0" dirty="0" smtClean="0">
                <a:latin typeface="Verdana" charset="0"/>
              </a:rPr>
              <a:t>accountability, programmes </a:t>
            </a:r>
            <a:r>
              <a:rPr lang="en-AU" b="0" i="0" dirty="0">
                <a:latin typeface="Verdana" charset="0"/>
              </a:rPr>
              <a:t>must be attached to a single ministry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Potential conflicts between administrators and </a:t>
            </a:r>
            <a:r>
              <a:rPr lang="en-AU" b="0" i="0" dirty="0" smtClean="0">
                <a:latin typeface="Verdana" charset="0"/>
              </a:rPr>
              <a:t>programme </a:t>
            </a:r>
            <a:r>
              <a:rPr lang="en-AU" b="0" i="0" dirty="0">
                <a:latin typeface="Verdana" charset="0"/>
              </a:rPr>
              <a:t>managers need to be analysed when structuring the budget of a ministry </a:t>
            </a:r>
            <a:r>
              <a:rPr lang="en-AU" b="0" i="0" dirty="0" smtClean="0">
                <a:latin typeface="Verdana" charset="0"/>
              </a:rPr>
              <a:t>programme</a:t>
            </a:r>
            <a:endParaRPr lang="en-AU" sz="2000" i="0" dirty="0">
              <a:latin typeface="Verdana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15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04825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Performance and Budgeting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032250"/>
          </a:xfrm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en-AU" i="0" dirty="0" smtClean="0">
                <a:ea typeface="+mn-ea"/>
                <a:cs typeface="+mn-cs"/>
              </a:rPr>
              <a:t>OECD defines performance budgeting as budgeting that links funds allocated to measurable results. There are three broad types:</a:t>
            </a:r>
          </a:p>
          <a:p>
            <a:pPr>
              <a:buClrTx/>
              <a:buFont typeface="Arial" charset="0"/>
              <a:buChar char="•"/>
              <a:defRPr/>
            </a:pPr>
            <a:r>
              <a:rPr lang="en-AU" b="0" i="0" dirty="0" smtClean="0"/>
              <a:t>Presentational performance budgeting </a:t>
            </a:r>
          </a:p>
          <a:p>
            <a:pPr>
              <a:buClrTx/>
              <a:buFont typeface="Arial" charset="0"/>
              <a:buChar char="•"/>
              <a:defRPr/>
            </a:pPr>
            <a:r>
              <a:rPr lang="en-AU" b="0" i="0" dirty="0" smtClean="0"/>
              <a:t>Performance-informed budgeting and </a:t>
            </a:r>
          </a:p>
          <a:p>
            <a:pPr>
              <a:buClrTx/>
              <a:buFont typeface="Arial" charset="0"/>
              <a:buChar char="•"/>
              <a:defRPr/>
            </a:pPr>
            <a:r>
              <a:rPr lang="en-AU" b="0" i="0" dirty="0" smtClean="0"/>
              <a:t>Direct performance budgeting</a:t>
            </a:r>
          </a:p>
          <a:p>
            <a:pPr lvl="1">
              <a:buClrTx/>
              <a:buFont typeface="Courier New" pitchFamily="49" charset="0"/>
              <a:buChar char="o"/>
              <a:defRPr/>
            </a:pPr>
            <a:endParaRPr lang="en-AU" sz="2200" b="0" i="1" dirty="0" smtClean="0"/>
          </a:p>
          <a:p>
            <a:pPr lvl="1">
              <a:buClrTx/>
              <a:buFont typeface="Courier New" pitchFamily="49" charset="0"/>
              <a:buChar char="o"/>
              <a:defRPr/>
            </a:pPr>
            <a:endParaRPr lang="en-AU" sz="2200" b="0" i="1" dirty="0"/>
          </a:p>
          <a:p>
            <a:pPr lvl="1">
              <a:buClrTx/>
              <a:buFont typeface="Courier New" pitchFamily="49" charset="0"/>
              <a:buChar char="o"/>
              <a:defRPr/>
            </a:pPr>
            <a:endParaRPr lang="en-AU" sz="2200" b="0" i="1" dirty="0" smtClean="0"/>
          </a:p>
          <a:p>
            <a:pPr lvl="1">
              <a:buClrTx/>
              <a:buFont typeface="Courier New" pitchFamily="49" charset="0"/>
              <a:buChar char="o"/>
              <a:defRPr/>
            </a:pPr>
            <a:endParaRPr lang="en-AU" sz="2200" b="0" i="1" dirty="0" smtClean="0"/>
          </a:p>
          <a:p>
            <a:pPr marL="457200" lvl="1" indent="0">
              <a:buClrTx/>
              <a:buFontTx/>
              <a:buNone/>
              <a:defRPr/>
            </a:pPr>
            <a:r>
              <a:rPr lang="en-AU" sz="1600" b="0" i="1" dirty="0" smtClean="0"/>
              <a:t>OECD (2007), The performance-oriented budgeting in OECD countries</a:t>
            </a:r>
            <a:endParaRPr lang="en-AU" sz="1600" b="0" i="1" dirty="0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16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2.3 Outline</a:t>
            </a:r>
          </a:p>
        </p:txBody>
      </p:sp>
      <p:sp>
        <p:nvSpPr>
          <p:cNvPr id="3993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Budgetary approaches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programme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Performance and budgeting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procedure for implementation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Avoiding the pitfalls</a:t>
            </a:r>
          </a:p>
        </p:txBody>
      </p:sp>
      <p:sp>
        <p:nvSpPr>
          <p:cNvPr id="39939" name="AutoShape 6"/>
          <p:cNvSpPr>
            <a:spLocks noChangeArrowheads="1"/>
          </p:cNvSpPr>
          <p:nvPr/>
        </p:nvSpPr>
        <p:spPr bwMode="auto">
          <a:xfrm>
            <a:off x="395288" y="3167063"/>
            <a:ext cx="8358187" cy="873125"/>
          </a:xfrm>
          <a:prstGeom prst="rightArrow">
            <a:avLst>
              <a:gd name="adj1" fmla="val 50000"/>
              <a:gd name="adj2" fmla="val 20204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17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re 1"/>
          <p:cNvSpPr>
            <a:spLocks noGrp="1"/>
          </p:cNvSpPr>
          <p:nvPr>
            <p:ph type="title"/>
          </p:nvPr>
        </p:nvSpPr>
        <p:spPr>
          <a:xfrm>
            <a:off x="395288" y="1186225"/>
            <a:ext cx="8229600" cy="503237"/>
          </a:xfrm>
        </p:spPr>
        <p:txBody>
          <a:bodyPr/>
          <a:lstStyle/>
          <a:p>
            <a:pPr algn="ctr"/>
            <a:r>
              <a:rPr lang="en-AU" dirty="0">
                <a:solidFill>
                  <a:srgbClr val="C00000"/>
                </a:solidFill>
                <a:latin typeface="Verdana" charset="0"/>
              </a:rPr>
              <a:t>Performance and budgeting (2)</a:t>
            </a:r>
          </a:p>
        </p:txBody>
      </p:sp>
      <p:sp>
        <p:nvSpPr>
          <p:cNvPr id="40962" name="Espace réservé du contenu 2"/>
          <p:cNvSpPr>
            <a:spLocks noGrp="1"/>
          </p:cNvSpPr>
          <p:nvPr>
            <p:ph idx="1"/>
          </p:nvPr>
        </p:nvSpPr>
        <p:spPr>
          <a:xfrm>
            <a:off x="-61912" y="1843891"/>
            <a:ext cx="9144000" cy="5005387"/>
          </a:xfrm>
        </p:spPr>
        <p:txBody>
          <a:bodyPr/>
          <a:lstStyle/>
          <a:p>
            <a:pPr marL="342900" lvl="1" indent="-342900">
              <a:buClrTx/>
            </a:pPr>
            <a:r>
              <a:rPr lang="en-AU" sz="2350" dirty="0">
                <a:latin typeface="Verdana" charset="0"/>
              </a:rPr>
              <a:t>Presentational performance </a:t>
            </a:r>
            <a:r>
              <a:rPr lang="en-AU" sz="2350" dirty="0" smtClean="0">
                <a:latin typeface="Verdana" charset="0"/>
              </a:rPr>
              <a:t>budgeting: </a:t>
            </a:r>
            <a:r>
              <a:rPr lang="en-AU" sz="2350" b="0" dirty="0" smtClean="0">
                <a:latin typeface="Verdana" charset="0"/>
              </a:rPr>
              <a:t> i.e. in </a:t>
            </a:r>
            <a:r>
              <a:rPr lang="en-AU" sz="2350" b="0" dirty="0">
                <a:latin typeface="Verdana" charset="0"/>
              </a:rPr>
              <a:t>budget </a:t>
            </a:r>
            <a:r>
              <a:rPr lang="en-AU" sz="2350" b="0" dirty="0" smtClean="0">
                <a:latin typeface="Verdana" charset="0"/>
              </a:rPr>
              <a:t>or </a:t>
            </a:r>
            <a:r>
              <a:rPr lang="en-AU" sz="2350" b="0" dirty="0">
                <a:latin typeface="Verdana" charset="0"/>
              </a:rPr>
              <a:t>other government documents. I</a:t>
            </a:r>
            <a:r>
              <a:rPr lang="en-AU" sz="2350" b="0" dirty="0" smtClean="0">
                <a:latin typeface="Verdana" charset="0"/>
              </a:rPr>
              <a:t>nformation </a:t>
            </a:r>
            <a:r>
              <a:rPr lang="en-AU" sz="2350" b="0" dirty="0">
                <a:latin typeface="Verdana" charset="0"/>
              </a:rPr>
              <a:t>can refer to targets</a:t>
            </a:r>
            <a:r>
              <a:rPr lang="en-AU" sz="2350" b="0" dirty="0" smtClean="0">
                <a:latin typeface="Verdana" charset="0"/>
              </a:rPr>
              <a:t>, </a:t>
            </a:r>
            <a:r>
              <a:rPr lang="en-AU" sz="2350" b="0" dirty="0">
                <a:latin typeface="Verdana" charset="0"/>
              </a:rPr>
              <a:t>results, or both, </a:t>
            </a:r>
            <a:r>
              <a:rPr lang="en-AU" sz="2350" b="0" dirty="0" smtClean="0">
                <a:latin typeface="Verdana" charset="0"/>
              </a:rPr>
              <a:t>&amp; is </a:t>
            </a:r>
            <a:r>
              <a:rPr lang="en-AU" sz="2350" b="0" dirty="0">
                <a:latin typeface="Verdana" charset="0"/>
              </a:rPr>
              <a:t>included as background information for accountability </a:t>
            </a:r>
            <a:r>
              <a:rPr lang="en-AU" sz="2350" b="0" dirty="0" smtClean="0">
                <a:latin typeface="Verdana" charset="0"/>
              </a:rPr>
              <a:t>&amp; dialogue </a:t>
            </a:r>
            <a:r>
              <a:rPr lang="en-AU" sz="2350" b="0" dirty="0">
                <a:latin typeface="Verdana" charset="0"/>
              </a:rPr>
              <a:t>with legislators </a:t>
            </a:r>
            <a:r>
              <a:rPr lang="en-AU" sz="2350" b="0" dirty="0" smtClean="0">
                <a:latin typeface="Verdana" charset="0"/>
              </a:rPr>
              <a:t>&amp; citizens </a:t>
            </a:r>
            <a:r>
              <a:rPr lang="en-AU" sz="2350" b="0" dirty="0">
                <a:latin typeface="Verdana" charset="0"/>
              </a:rPr>
              <a:t>on public policy issues. N</a:t>
            </a:r>
            <a:r>
              <a:rPr lang="en-AU" sz="2350" b="0" dirty="0" smtClean="0">
                <a:latin typeface="Verdana" charset="0"/>
              </a:rPr>
              <a:t>ot </a:t>
            </a:r>
            <a:r>
              <a:rPr lang="en-AU" sz="2350" b="0" dirty="0">
                <a:latin typeface="Verdana" charset="0"/>
              </a:rPr>
              <a:t>intended </a:t>
            </a:r>
            <a:r>
              <a:rPr lang="en-AU" sz="2350" b="0" dirty="0" smtClean="0">
                <a:latin typeface="Verdana" charset="0"/>
              </a:rPr>
              <a:t>for decision </a:t>
            </a:r>
            <a:r>
              <a:rPr lang="en-AU" sz="2350" b="0" dirty="0">
                <a:latin typeface="Verdana" charset="0"/>
              </a:rPr>
              <a:t>making </a:t>
            </a:r>
            <a:r>
              <a:rPr lang="en-AU" sz="2350" b="0" dirty="0" smtClean="0">
                <a:latin typeface="Verdana" charset="0"/>
              </a:rPr>
              <a:t>&amp; not used </a:t>
            </a:r>
            <a:r>
              <a:rPr lang="en-AU" sz="2350" b="0" dirty="0">
                <a:latin typeface="Verdana" charset="0"/>
              </a:rPr>
              <a:t>so.</a:t>
            </a:r>
          </a:p>
          <a:p>
            <a:pPr>
              <a:buClrTx/>
            </a:pPr>
            <a:r>
              <a:rPr lang="en-AU" sz="2350" b="1" i="0" dirty="0">
                <a:latin typeface="Verdana" charset="0"/>
              </a:rPr>
              <a:t>Performance-informed </a:t>
            </a:r>
            <a:r>
              <a:rPr lang="en-AU" sz="2350" b="1" i="0" dirty="0" smtClean="0">
                <a:latin typeface="Verdana" charset="0"/>
              </a:rPr>
              <a:t>budgeting</a:t>
            </a:r>
            <a:r>
              <a:rPr lang="en-AU" sz="2350" b="1" i="0" dirty="0">
                <a:latin typeface="Verdana" charset="0"/>
              </a:rPr>
              <a:t>:</a:t>
            </a:r>
            <a:r>
              <a:rPr lang="en-AU" sz="2350" i="0" dirty="0" smtClean="0">
                <a:latin typeface="Verdana" charset="0"/>
              </a:rPr>
              <a:t> </a:t>
            </a:r>
            <a:r>
              <a:rPr lang="en-AU" sz="2350" i="0" dirty="0">
                <a:latin typeface="Verdana" charset="0"/>
              </a:rPr>
              <a:t>resources </a:t>
            </a:r>
            <a:r>
              <a:rPr lang="en-AU" sz="2350" i="0" dirty="0" smtClean="0">
                <a:latin typeface="Verdana" charset="0"/>
              </a:rPr>
              <a:t>indirectly </a:t>
            </a:r>
            <a:r>
              <a:rPr lang="en-AU" sz="2350" i="0" dirty="0">
                <a:latin typeface="Verdana" charset="0"/>
              </a:rPr>
              <a:t>related to </a:t>
            </a:r>
            <a:r>
              <a:rPr lang="en-AU" sz="2350" i="0" dirty="0" smtClean="0">
                <a:latin typeface="Verdana" charset="0"/>
              </a:rPr>
              <a:t>future or </a:t>
            </a:r>
            <a:r>
              <a:rPr lang="en-AU" sz="2350" i="0" dirty="0">
                <a:latin typeface="Verdana" charset="0"/>
              </a:rPr>
              <a:t>past performance</a:t>
            </a:r>
          </a:p>
          <a:p>
            <a:pPr marL="342900" lvl="1" indent="-342900">
              <a:buClrTx/>
            </a:pPr>
            <a:r>
              <a:rPr lang="en-AU" sz="2350" dirty="0">
                <a:latin typeface="Verdana" charset="0"/>
              </a:rPr>
              <a:t>Direct performance </a:t>
            </a:r>
            <a:r>
              <a:rPr lang="en-AU" sz="2350" dirty="0" smtClean="0">
                <a:latin typeface="Verdana" charset="0"/>
              </a:rPr>
              <a:t>budgeting: </a:t>
            </a:r>
            <a:r>
              <a:rPr lang="en-AU" sz="2350" b="0" dirty="0" smtClean="0">
                <a:latin typeface="Verdana" charset="0"/>
              </a:rPr>
              <a:t>resources allocated </a:t>
            </a:r>
            <a:r>
              <a:rPr lang="en-AU" sz="2350" b="0" dirty="0">
                <a:latin typeface="Verdana" charset="0"/>
              </a:rPr>
              <a:t>on results </a:t>
            </a:r>
            <a:r>
              <a:rPr lang="en-AU" sz="2350" b="0" dirty="0" smtClean="0">
                <a:latin typeface="Verdana" charset="0"/>
              </a:rPr>
              <a:t>achieved: used in </a:t>
            </a:r>
            <a:r>
              <a:rPr lang="en-AU" sz="2350" b="0" dirty="0">
                <a:latin typeface="Verdana" charset="0"/>
              </a:rPr>
              <a:t>specific sectors in </a:t>
            </a:r>
            <a:r>
              <a:rPr lang="en-AU" sz="2350" b="0" dirty="0" smtClean="0">
                <a:latin typeface="Verdana" charset="0"/>
              </a:rPr>
              <a:t>some </a:t>
            </a:r>
            <a:r>
              <a:rPr lang="en-AU" sz="2350" b="0" dirty="0">
                <a:latin typeface="Verdana" charset="0"/>
              </a:rPr>
              <a:t>OECD </a:t>
            </a:r>
            <a:r>
              <a:rPr lang="en-AU" sz="2350" b="0" dirty="0" smtClean="0">
                <a:latin typeface="Verdana" charset="0"/>
              </a:rPr>
              <a:t>countries (e.g. </a:t>
            </a:r>
            <a:r>
              <a:rPr lang="en-AU" sz="2350" b="0" dirty="0">
                <a:latin typeface="Verdana" charset="0"/>
              </a:rPr>
              <a:t>number </a:t>
            </a:r>
            <a:r>
              <a:rPr lang="en-AU" sz="2350" b="0" dirty="0" smtClean="0">
                <a:latin typeface="Verdana" charset="0"/>
              </a:rPr>
              <a:t>graduates with </a:t>
            </a:r>
            <a:r>
              <a:rPr lang="en-AU" sz="2350" b="0" dirty="0">
                <a:latin typeface="Verdana" charset="0"/>
              </a:rPr>
              <a:t>Master’s degree will determine </a:t>
            </a:r>
            <a:r>
              <a:rPr lang="en-AU" sz="2350" b="0" dirty="0" smtClean="0">
                <a:latin typeface="Verdana" charset="0"/>
              </a:rPr>
              <a:t>following </a:t>
            </a:r>
            <a:r>
              <a:rPr lang="en-AU" sz="2350" b="0" dirty="0">
                <a:latin typeface="Verdana" charset="0"/>
              </a:rPr>
              <a:t>year’s </a:t>
            </a:r>
            <a:r>
              <a:rPr lang="en-AU" sz="2350" b="0" dirty="0" smtClean="0">
                <a:latin typeface="Verdana" charset="0"/>
              </a:rPr>
              <a:t>funding) </a:t>
            </a:r>
            <a:endParaRPr lang="en-AU" sz="2350" dirty="0">
              <a:latin typeface="Verdana" charset="0"/>
            </a:endParaRPr>
          </a:p>
          <a:p>
            <a:endParaRPr lang="en-AU" sz="2000" i="0" dirty="0">
              <a:latin typeface="Verdana" charset="0"/>
            </a:endParaRPr>
          </a:p>
          <a:p>
            <a:endParaRPr lang="en-AU" sz="2000" i="0" dirty="0">
              <a:latin typeface="Verdana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60232" y="6368566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18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14438"/>
            <a:ext cx="9036496" cy="630386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Performance and </a:t>
            </a:r>
            <a:r>
              <a:rPr lang="en-AU" sz="2800">
                <a:solidFill>
                  <a:srgbClr val="C00000"/>
                </a:solidFill>
                <a:latin typeface="Verdana" charset="0"/>
              </a:rPr>
              <a:t>budgeting  </a:t>
            </a:r>
            <a:r>
              <a:rPr lang="en-AU" sz="2800" smtClean="0">
                <a:solidFill>
                  <a:srgbClr val="C00000"/>
                </a:solidFill>
                <a:latin typeface="Verdana" charset="0"/>
              </a:rPr>
              <a:t>- Precautions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988840"/>
            <a:ext cx="8929687" cy="4626273"/>
          </a:xfrm>
        </p:spPr>
        <p:txBody>
          <a:bodyPr/>
          <a:lstStyle/>
          <a:p>
            <a:pPr eaLnBrk="1" hangingPunct="1">
              <a:buClrTx/>
            </a:pPr>
            <a:r>
              <a:rPr lang="en-AU" i="0" dirty="0">
                <a:latin typeface="Verdana" charset="0"/>
                <a:cs typeface="Arial" charset="0"/>
              </a:rPr>
              <a:t>L</a:t>
            </a:r>
            <a:r>
              <a:rPr lang="en-AU" i="0" dirty="0" smtClean="0">
                <a:latin typeface="Verdana" charset="0"/>
                <a:cs typeface="Arial" charset="0"/>
              </a:rPr>
              <a:t>ink </a:t>
            </a:r>
            <a:r>
              <a:rPr lang="en-AU" i="0" dirty="0">
                <a:latin typeface="Verdana" charset="0"/>
                <a:cs typeface="Arial" charset="0"/>
              </a:rPr>
              <a:t>between performance </a:t>
            </a:r>
            <a:r>
              <a:rPr lang="en-AU" i="0" dirty="0" smtClean="0">
                <a:latin typeface="Verdana" charset="0"/>
                <a:cs typeface="Arial" charset="0"/>
              </a:rPr>
              <a:t>&amp; budgeting </a:t>
            </a:r>
            <a:r>
              <a:rPr lang="en-AU" i="0" dirty="0">
                <a:latin typeface="Verdana" charset="0"/>
                <a:cs typeface="Arial" charset="0"/>
              </a:rPr>
              <a:t>is usually indirect </a:t>
            </a:r>
            <a:r>
              <a:rPr lang="en-AU" dirty="0" smtClean="0">
                <a:latin typeface="Verdana" charset="0"/>
                <a:cs typeface="Arial" charset="0"/>
              </a:rPr>
              <a:t>(“</a:t>
            </a:r>
            <a:r>
              <a:rPr lang="en-AU" altLang="ja-JP" dirty="0" smtClean="0">
                <a:latin typeface="Verdana" charset="0"/>
              </a:rPr>
              <a:t>Presentational performance budgeting”</a:t>
            </a:r>
            <a:r>
              <a:rPr lang="en-AU" altLang="ja-JP" dirty="0" smtClean="0">
                <a:latin typeface="Verdana" charset="0"/>
                <a:cs typeface="Arial" charset="0"/>
              </a:rPr>
              <a:t>, “</a:t>
            </a:r>
            <a:r>
              <a:rPr lang="en-AU" altLang="ja-JP" dirty="0" smtClean="0">
                <a:latin typeface="Verdana" charset="0"/>
              </a:rPr>
              <a:t>Performance-informed </a:t>
            </a:r>
            <a:r>
              <a:rPr lang="en-AU" altLang="ja-JP" dirty="0">
                <a:latin typeface="Verdana" charset="0"/>
              </a:rPr>
              <a:t>budgeting</a:t>
            </a:r>
            <a:r>
              <a:rPr lang="en-AU" dirty="0">
                <a:latin typeface="Verdana" charset="0"/>
              </a:rPr>
              <a:t>”</a:t>
            </a:r>
            <a:r>
              <a:rPr lang="en-AU" altLang="ja-JP" dirty="0">
                <a:latin typeface="Verdana" charset="0"/>
                <a:cs typeface="Arial" charset="0"/>
              </a:rPr>
              <a:t>) </a:t>
            </a:r>
          </a:p>
          <a:p>
            <a:pPr marL="342900" lvl="1" indent="-342900" eaLnBrk="1" hangingPunct="1">
              <a:buClrTx/>
            </a:pPr>
            <a:r>
              <a:rPr lang="en-AU" sz="2400" b="0" dirty="0">
                <a:latin typeface="Verdana" charset="0"/>
                <a:cs typeface="Arial" charset="0"/>
              </a:rPr>
              <a:t>It does not punish an underperforming priority sector</a:t>
            </a:r>
          </a:p>
          <a:p>
            <a:pPr eaLnBrk="1" hangingPunct="1">
              <a:buClrTx/>
            </a:pPr>
            <a:r>
              <a:rPr lang="en-AU" i="0" dirty="0" smtClean="0">
                <a:latin typeface="Verdana" charset="0"/>
              </a:rPr>
              <a:t>Beware</a:t>
            </a:r>
            <a:r>
              <a:rPr lang="en-AU" i="0" dirty="0">
                <a:latin typeface="Verdana" charset="0"/>
              </a:rPr>
              <a:t> adverse effects</a:t>
            </a:r>
            <a:r>
              <a:rPr lang="en-AU" i="0" dirty="0">
                <a:latin typeface="Verdana" charset="0"/>
                <a:cs typeface="Arial" charset="0"/>
              </a:rPr>
              <a:t>!</a:t>
            </a:r>
          </a:p>
          <a:p>
            <a:pPr marL="742950" lvl="2" indent="-342900" eaLnBrk="1" hangingPunct="1">
              <a:buFontTx/>
              <a:buChar char="•"/>
            </a:pPr>
            <a:r>
              <a:rPr lang="en-AU" sz="2400" dirty="0">
                <a:latin typeface="Verdana" charset="0"/>
                <a:cs typeface="Arial" charset="0"/>
              </a:rPr>
              <a:t>Tunnel Vision</a:t>
            </a:r>
          </a:p>
          <a:p>
            <a:pPr marL="742950" lvl="2" indent="-342900" eaLnBrk="1" hangingPunct="1">
              <a:buFontTx/>
              <a:buChar char="•"/>
            </a:pPr>
            <a:r>
              <a:rPr lang="en-AU" sz="2400" dirty="0">
                <a:latin typeface="Verdana" charset="0"/>
                <a:cs typeface="Arial" charset="0"/>
              </a:rPr>
              <a:t>Data manipulation</a:t>
            </a:r>
          </a:p>
          <a:p>
            <a:pPr marL="742950" lvl="2" indent="-342900" eaLnBrk="1" hangingPunct="1">
              <a:buFontTx/>
              <a:buChar char="•"/>
            </a:pPr>
            <a:r>
              <a:rPr lang="en-AU" sz="2400" dirty="0">
                <a:latin typeface="Verdana" charset="0"/>
                <a:cs typeface="Arial" charset="0"/>
              </a:rPr>
              <a:t>Opportunistic </a:t>
            </a:r>
            <a:r>
              <a:rPr lang="en-AU" sz="2400" dirty="0" smtClean="0">
                <a:latin typeface="Verdana" charset="0"/>
                <a:cs typeface="Arial" charset="0"/>
              </a:rPr>
              <a:t>behaviour, </a:t>
            </a:r>
            <a:r>
              <a:rPr lang="en-AU" sz="2400" dirty="0">
                <a:latin typeface="Verdana" charset="0"/>
                <a:cs typeface="Arial" charset="0"/>
              </a:rPr>
              <a:t>etc.</a:t>
            </a:r>
          </a:p>
          <a:p>
            <a:pPr eaLnBrk="1" hangingPunct="1">
              <a:buClrTx/>
            </a:pPr>
            <a:r>
              <a:rPr lang="en-AU" i="0" dirty="0">
                <a:latin typeface="Verdana" charset="0"/>
                <a:cs typeface="Arial" charset="0"/>
              </a:rPr>
              <a:t>Avoid complex system of over-weighted indicators, </a:t>
            </a:r>
            <a:r>
              <a:rPr lang="en-AU" i="0" dirty="0" smtClean="0">
                <a:latin typeface="Verdana" charset="0"/>
                <a:cs typeface="Arial" charset="0"/>
              </a:rPr>
              <a:t>poor monitoring, </a:t>
            </a:r>
            <a:r>
              <a:rPr lang="en-AU" i="0" dirty="0">
                <a:latin typeface="Verdana" charset="0"/>
                <a:cs typeface="Arial" charset="0"/>
              </a:rPr>
              <a:t>etc.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19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97887" cy="936625"/>
          </a:xfrm>
        </p:spPr>
        <p:txBody>
          <a:bodyPr/>
          <a:lstStyle/>
          <a:p>
            <a:pPr marL="342900" indent="-342900"/>
            <a:r>
              <a:rPr lang="en-AU" sz="2800">
                <a:latin typeface="Verdana" charset="0"/>
              </a:rPr>
              <a:t>Day 2: Sub-systems of PFM and prioritising reforms</a:t>
            </a:r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Module 2.1. Expenditure Classification, budget Preparation and the MTEF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2.2. Expenditure Cycle and accounting</a:t>
            </a:r>
          </a:p>
          <a:p>
            <a:pPr>
              <a:buClrTx/>
            </a:pPr>
            <a:r>
              <a:rPr lang="en-AU" i="0" dirty="0">
                <a:solidFill>
                  <a:srgbClr val="FF0000"/>
                </a:solidFill>
                <a:latin typeface="Verdana" charset="0"/>
              </a:rPr>
              <a:t>Module 2.3. </a:t>
            </a:r>
            <a:r>
              <a:rPr lang="en-AU" i="0" dirty="0" smtClean="0">
                <a:solidFill>
                  <a:srgbClr val="FF0000"/>
                </a:solidFill>
                <a:latin typeface="Verdana" charset="0"/>
              </a:rPr>
              <a:t>Programme/</a:t>
            </a:r>
            <a:r>
              <a:rPr lang="en-AU" i="0" dirty="0">
                <a:solidFill>
                  <a:srgbClr val="FF0000"/>
                </a:solidFill>
                <a:latin typeface="Verdana" charset="0"/>
              </a:rPr>
              <a:t>Performance budget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2.4. External control, legislature and regulatory framework and IT (information technology)issues</a:t>
            </a:r>
            <a:endParaRPr lang="en-AU" i="0" u="sng" dirty="0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5783D90-8B0B-B74B-B8A0-29CFDD9BD290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1214438"/>
            <a:ext cx="9144000" cy="846410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Negative e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xperience in UK: Non-functional but detailed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performance goals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2204864"/>
            <a:ext cx="8929687" cy="4410249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AU" i="0" dirty="0" smtClean="0">
                <a:latin typeface="+mj-lt"/>
                <a:cs typeface="Arial" charset="0"/>
              </a:rPr>
              <a:t>Target: Reduce waiting </a:t>
            </a:r>
            <a:r>
              <a:rPr lang="en-AU" i="0" dirty="0">
                <a:latin typeface="+mj-lt"/>
                <a:cs typeface="Arial" charset="0"/>
              </a:rPr>
              <a:t>time for health care in national </a:t>
            </a:r>
            <a:r>
              <a:rPr lang="en-AU" i="0" dirty="0" smtClean="0">
                <a:latin typeface="+mj-lt"/>
                <a:cs typeface="Arial" charset="0"/>
              </a:rPr>
              <a:t>system: </a:t>
            </a:r>
            <a:r>
              <a:rPr lang="en-AU" i="0" dirty="0">
                <a:latin typeface="+mj-lt"/>
                <a:cs typeface="Arial" charset="0"/>
              </a:rPr>
              <a:t>strong political </a:t>
            </a:r>
            <a:r>
              <a:rPr lang="en-AU" i="0" dirty="0" smtClean="0">
                <a:latin typeface="+mj-lt"/>
                <a:cs typeface="Arial" charset="0"/>
              </a:rPr>
              <a:t>pressure. </a:t>
            </a:r>
            <a:r>
              <a:rPr lang="en-AU" i="0" dirty="0" smtClean="0">
                <a:latin typeface="+mj-lt"/>
              </a:rPr>
              <a:t>Results:</a:t>
            </a:r>
          </a:p>
          <a:p>
            <a:pPr eaLnBrk="1" hangingPunct="1">
              <a:buClrTx/>
            </a:pPr>
            <a:r>
              <a:rPr lang="en-AU" sz="2400" b="0" i="0" dirty="0" smtClean="0">
                <a:latin typeface="+mj-lt"/>
                <a:cs typeface="Arial" charset="0"/>
              </a:rPr>
              <a:t>Chairs </a:t>
            </a:r>
            <a:r>
              <a:rPr lang="en-AU" sz="2400" b="0" i="0" dirty="0">
                <a:latin typeface="+mj-lt"/>
                <a:cs typeface="Arial" charset="0"/>
              </a:rPr>
              <a:t>in </a:t>
            </a:r>
            <a:r>
              <a:rPr lang="en-AU" sz="2400" b="0" i="0" dirty="0" smtClean="0">
                <a:latin typeface="+mj-lt"/>
                <a:cs typeface="Arial" charset="0"/>
              </a:rPr>
              <a:t>hospital </a:t>
            </a:r>
            <a:r>
              <a:rPr lang="en-AU" sz="2400" b="0" i="0" dirty="0">
                <a:latin typeface="+mj-lt"/>
                <a:cs typeface="Arial" charset="0"/>
              </a:rPr>
              <a:t>called </a:t>
            </a:r>
            <a:r>
              <a:rPr lang="en-AU" sz="2400" b="0" i="0" dirty="0" smtClean="0">
                <a:latin typeface="+mj-lt"/>
                <a:cs typeface="Arial" charset="0"/>
              </a:rPr>
              <a:t>‘beds </a:t>
            </a:r>
            <a:r>
              <a:rPr lang="en-AU" sz="2400" b="0" i="0" dirty="0">
                <a:latin typeface="+mj-lt"/>
                <a:cs typeface="Arial" charset="0"/>
              </a:rPr>
              <a:t>on </a:t>
            </a:r>
            <a:r>
              <a:rPr lang="en-AU" sz="2400" b="0" i="0" dirty="0" smtClean="0">
                <a:latin typeface="+mj-lt"/>
                <a:cs typeface="Arial" charset="0"/>
              </a:rPr>
              <a:t>wheels’ – reference </a:t>
            </a:r>
            <a:r>
              <a:rPr lang="en-AU" sz="2400" b="0" i="0" dirty="0">
                <a:latin typeface="+mj-lt"/>
                <a:cs typeface="Arial" charset="0"/>
              </a:rPr>
              <a:t>to over-utilisation of non-substitute </a:t>
            </a:r>
            <a:r>
              <a:rPr lang="en-AU" sz="2400" b="0" i="0" dirty="0" smtClean="0">
                <a:latin typeface="+mj-lt"/>
                <a:cs typeface="Arial" charset="0"/>
              </a:rPr>
              <a:t>good</a:t>
            </a:r>
          </a:p>
          <a:p>
            <a:pPr eaLnBrk="1" hangingPunct="1">
              <a:buClrTx/>
            </a:pPr>
            <a:r>
              <a:rPr lang="en-AU" sz="2400" b="0" i="0" dirty="0" smtClean="0">
                <a:latin typeface="+mj-lt"/>
                <a:cs typeface="Arial" charset="0"/>
              </a:rPr>
              <a:t>Corridors </a:t>
            </a:r>
            <a:r>
              <a:rPr lang="en-AU" sz="2400" b="0" i="0" dirty="0">
                <a:latin typeface="+mj-lt"/>
                <a:cs typeface="Arial" charset="0"/>
              </a:rPr>
              <a:t>called </a:t>
            </a:r>
            <a:r>
              <a:rPr lang="en-AU" i="0" dirty="0" smtClean="0">
                <a:latin typeface="+mj-lt"/>
                <a:cs typeface="Arial" charset="0"/>
              </a:rPr>
              <a:t>‘</a:t>
            </a:r>
            <a:r>
              <a:rPr lang="en-AU" sz="2400" b="0" i="0" dirty="0" smtClean="0">
                <a:latin typeface="+mj-lt"/>
                <a:cs typeface="Arial" charset="0"/>
              </a:rPr>
              <a:t>pre-admission wards’</a:t>
            </a:r>
            <a:r>
              <a:rPr lang="en-AU" i="0" dirty="0">
                <a:latin typeface="+mj-lt"/>
                <a:cs typeface="Arial" charset="0"/>
              </a:rPr>
              <a:t> </a:t>
            </a:r>
            <a:r>
              <a:rPr lang="en-AU" i="0" dirty="0" smtClean="0">
                <a:latin typeface="+mj-lt"/>
                <a:cs typeface="Arial" charset="0"/>
              </a:rPr>
              <a:t>– r</a:t>
            </a:r>
            <a:r>
              <a:rPr lang="en-AU" sz="2400" b="0" i="0" dirty="0" smtClean="0">
                <a:latin typeface="+mj-lt"/>
                <a:cs typeface="Arial" charset="0"/>
              </a:rPr>
              <a:t>eference  </a:t>
            </a:r>
            <a:r>
              <a:rPr lang="en-AU" sz="2400" b="0" i="0" dirty="0">
                <a:latin typeface="+mj-lt"/>
                <a:cs typeface="Arial" charset="0"/>
              </a:rPr>
              <a:t>to high patient density in </a:t>
            </a:r>
            <a:r>
              <a:rPr lang="en-AU" sz="2400" b="0" i="0" dirty="0" smtClean="0">
                <a:latin typeface="+mj-lt"/>
                <a:cs typeface="Arial" charset="0"/>
              </a:rPr>
              <a:t>corridors</a:t>
            </a:r>
          </a:p>
          <a:p>
            <a:pPr eaLnBrk="1" hangingPunct="1">
              <a:buClrTx/>
            </a:pPr>
            <a:r>
              <a:rPr lang="en-AU" sz="2400" b="0" i="0" dirty="0" smtClean="0">
                <a:latin typeface="+mj-lt"/>
                <a:cs typeface="Arial" charset="0"/>
              </a:rPr>
              <a:t>Objective </a:t>
            </a:r>
            <a:r>
              <a:rPr lang="en-AU" sz="2400" b="0" i="0" dirty="0">
                <a:latin typeface="+mj-lt"/>
                <a:cs typeface="Arial" charset="0"/>
              </a:rPr>
              <a:t>of reducing </a:t>
            </a:r>
            <a:r>
              <a:rPr lang="en-AU" sz="2400" b="0" i="0" dirty="0" smtClean="0">
                <a:latin typeface="+mj-lt"/>
                <a:cs typeface="Arial" charset="0"/>
              </a:rPr>
              <a:t>waiting </a:t>
            </a:r>
            <a:r>
              <a:rPr lang="en-AU" sz="2400" b="0" i="0" dirty="0">
                <a:latin typeface="+mj-lt"/>
                <a:cs typeface="Arial" charset="0"/>
              </a:rPr>
              <a:t>time for emergency treatment </a:t>
            </a:r>
            <a:r>
              <a:rPr lang="en-AU" sz="2400" b="0" i="0" dirty="0">
                <a:solidFill>
                  <a:srgbClr val="FF0000"/>
                </a:solidFill>
                <a:latin typeface="+mj-lt"/>
                <a:cs typeface="Arial" charset="0"/>
              </a:rPr>
              <a:t>WAS </a:t>
            </a:r>
            <a:r>
              <a:rPr lang="en-AU" sz="2400" b="0" i="0" dirty="0" smtClean="0">
                <a:latin typeface="+mj-lt"/>
                <a:cs typeface="Arial" charset="0"/>
              </a:rPr>
              <a:t>achieved, </a:t>
            </a:r>
            <a:r>
              <a:rPr lang="en-AU" sz="2400" i="0" dirty="0" smtClean="0">
                <a:solidFill>
                  <a:srgbClr val="FF0000"/>
                </a:solidFill>
                <a:latin typeface="+mj-lt"/>
                <a:cs typeface="Arial" charset="0"/>
              </a:rPr>
              <a:t>BUT</a:t>
            </a:r>
            <a:r>
              <a:rPr lang="en-AU" i="0" dirty="0">
                <a:latin typeface="+mj-lt"/>
                <a:cs typeface="Arial" charset="0"/>
              </a:rPr>
              <a:t>,</a:t>
            </a:r>
            <a:r>
              <a:rPr lang="en-AU" sz="2400" i="0" dirty="0" smtClean="0">
                <a:latin typeface="+mj-lt"/>
                <a:cs typeface="Arial" charset="0"/>
              </a:rPr>
              <a:t> </a:t>
            </a:r>
            <a:r>
              <a:rPr lang="en-AU" sz="2400" i="0" dirty="0">
                <a:latin typeface="+mj-lt"/>
                <a:cs typeface="Arial" charset="0"/>
              </a:rPr>
              <a:t>were </a:t>
            </a:r>
            <a:r>
              <a:rPr lang="en-AU" sz="2400" i="0" dirty="0" smtClean="0">
                <a:latin typeface="+mj-lt"/>
                <a:cs typeface="Arial" charset="0"/>
              </a:rPr>
              <a:t>patients </a:t>
            </a:r>
            <a:r>
              <a:rPr lang="en-AU" sz="2400" i="0" dirty="0">
                <a:latin typeface="+mj-lt"/>
                <a:cs typeface="Arial" charset="0"/>
              </a:rPr>
              <a:t>better </a:t>
            </a:r>
            <a:r>
              <a:rPr lang="en-AU" sz="2400" i="0" dirty="0" smtClean="0">
                <a:latin typeface="+mj-lt"/>
                <a:cs typeface="Arial" charset="0"/>
              </a:rPr>
              <a:t>off?</a:t>
            </a:r>
            <a:endParaRPr lang="en-AU" sz="2400" i="0" dirty="0">
              <a:latin typeface="+mj-lt"/>
              <a:cs typeface="Arial" charset="0"/>
            </a:endParaRPr>
          </a:p>
          <a:p>
            <a:pPr eaLnBrk="1" hangingPunct="1">
              <a:buClrTx/>
              <a:buFontTx/>
              <a:buNone/>
            </a:pPr>
            <a:r>
              <a:rPr lang="en-AU" sz="2000" dirty="0">
                <a:latin typeface="+mj-lt"/>
              </a:rPr>
              <a:t>(Presentation of M. </a:t>
            </a:r>
            <a:r>
              <a:rPr lang="en-AU" sz="2000" dirty="0" err="1">
                <a:latin typeface="+mj-lt"/>
              </a:rPr>
              <a:t>Lundsgaard</a:t>
            </a:r>
            <a:r>
              <a:rPr lang="en-AU" sz="2000" dirty="0">
                <a:latin typeface="+mj-lt"/>
              </a:rPr>
              <a:t> Rabat </a:t>
            </a:r>
            <a:r>
              <a:rPr lang="en-AU" sz="2000" dirty="0" err="1">
                <a:latin typeface="+mj-lt"/>
              </a:rPr>
              <a:t>Avril</a:t>
            </a:r>
            <a:r>
              <a:rPr lang="en-AU" sz="2000" dirty="0">
                <a:latin typeface="+mj-lt"/>
              </a:rPr>
              <a:t> 2007)</a:t>
            </a:r>
          </a:p>
          <a:p>
            <a:pPr eaLnBrk="1" hangingPunct="1">
              <a:buClrTx/>
            </a:pPr>
            <a:endParaRPr lang="en-AU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20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2.3 Outline</a:t>
            </a:r>
          </a:p>
        </p:txBody>
      </p:sp>
      <p:sp>
        <p:nvSpPr>
          <p:cNvPr id="460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Budgetary approaches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programme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Performance and budgeting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procedure for implementation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Avoiding the pitfalls</a:t>
            </a:r>
          </a:p>
        </p:txBody>
      </p:sp>
      <p:sp>
        <p:nvSpPr>
          <p:cNvPr id="46083" name="AutoShape 6"/>
          <p:cNvSpPr>
            <a:spLocks noChangeArrowheads="1"/>
          </p:cNvSpPr>
          <p:nvPr/>
        </p:nvSpPr>
        <p:spPr bwMode="auto">
          <a:xfrm>
            <a:off x="412750" y="3606800"/>
            <a:ext cx="8358188" cy="873125"/>
          </a:xfrm>
          <a:prstGeom prst="rightArrow">
            <a:avLst>
              <a:gd name="adj1" fmla="val 50000"/>
              <a:gd name="adj2" fmla="val 20204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21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re 1"/>
          <p:cNvSpPr>
            <a:spLocks noGrp="1"/>
          </p:cNvSpPr>
          <p:nvPr>
            <p:ph type="title"/>
          </p:nvPr>
        </p:nvSpPr>
        <p:spPr>
          <a:xfrm>
            <a:off x="323850" y="1268760"/>
            <a:ext cx="8362950" cy="504057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The approach</a:t>
            </a:r>
          </a:p>
        </p:txBody>
      </p:sp>
      <p:sp>
        <p:nvSpPr>
          <p:cNvPr id="47106" name="Espace réservé du contenu 2"/>
          <p:cNvSpPr>
            <a:spLocks noGrp="1"/>
          </p:cNvSpPr>
          <p:nvPr>
            <p:ph idx="1"/>
          </p:nvPr>
        </p:nvSpPr>
        <p:spPr>
          <a:xfrm>
            <a:off x="323850" y="1916832"/>
            <a:ext cx="8569325" cy="4680818"/>
          </a:xfrm>
        </p:spPr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Proceed step by step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In defining </a:t>
            </a:r>
            <a:r>
              <a:rPr lang="en-AU" i="0" dirty="0" smtClean="0">
                <a:latin typeface="Verdana" charset="0"/>
              </a:rPr>
              <a:t>steps</a:t>
            </a:r>
            <a:r>
              <a:rPr lang="en-AU" i="0" dirty="0">
                <a:latin typeface="Verdana" charset="0"/>
              </a:rPr>
              <a:t>, </a:t>
            </a:r>
            <a:r>
              <a:rPr lang="en-AU" i="0" dirty="0" smtClean="0">
                <a:latin typeface="Verdana" charset="0"/>
              </a:rPr>
              <a:t>must take </a:t>
            </a:r>
            <a:r>
              <a:rPr lang="en-AU" i="0" dirty="0">
                <a:latin typeface="Verdana" charset="0"/>
              </a:rPr>
              <a:t>into account: 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Steps </a:t>
            </a:r>
            <a:r>
              <a:rPr lang="en-AU" sz="2400" b="0" dirty="0" smtClean="0">
                <a:latin typeface="Verdana" charset="0"/>
              </a:rPr>
              <a:t>in line with MTEF </a:t>
            </a:r>
            <a:r>
              <a:rPr lang="en-AU" sz="2400" b="0" dirty="0">
                <a:latin typeface="Verdana" charset="0"/>
              </a:rPr>
              <a:t>(cf. module 2.1)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Developments of a performance-based budgeting beginning with </a:t>
            </a:r>
            <a:r>
              <a:rPr lang="en-AU" sz="2400" b="0" dirty="0" smtClean="0">
                <a:latin typeface="Verdana" charset="0"/>
              </a:rPr>
              <a:t>‘Presentational </a:t>
            </a:r>
            <a:r>
              <a:rPr lang="en-AU" sz="2400" b="0" dirty="0">
                <a:latin typeface="Verdana" charset="0"/>
              </a:rPr>
              <a:t>performance </a:t>
            </a:r>
            <a:r>
              <a:rPr lang="en-AU" sz="2400" b="0" dirty="0" smtClean="0">
                <a:latin typeface="Verdana" charset="0"/>
              </a:rPr>
              <a:t>budgeting’,  </a:t>
            </a:r>
            <a:r>
              <a:rPr lang="en-AU" sz="2400" b="0" dirty="0">
                <a:latin typeface="Verdana" charset="0"/>
              </a:rPr>
              <a:t>direct </a:t>
            </a:r>
            <a:r>
              <a:rPr lang="en-AU" sz="2400" b="0" dirty="0" smtClean="0">
                <a:latin typeface="Verdana" charset="0"/>
              </a:rPr>
              <a:t>budgets come at </a:t>
            </a:r>
            <a:r>
              <a:rPr lang="en-AU" sz="2400" b="0" dirty="0">
                <a:latin typeface="Verdana" charset="0"/>
              </a:rPr>
              <a:t>a later </a:t>
            </a:r>
            <a:r>
              <a:rPr lang="en-AU" sz="2400" b="0" dirty="0" smtClean="0">
                <a:latin typeface="Verdana" charset="0"/>
              </a:rPr>
              <a:t>stage</a:t>
            </a:r>
            <a:endParaRPr lang="en-AU" sz="2400" b="0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First check that </a:t>
            </a:r>
            <a:r>
              <a:rPr lang="en-AU" i="0" dirty="0" smtClean="0">
                <a:latin typeface="Verdana" charset="0"/>
              </a:rPr>
              <a:t>implementation </a:t>
            </a:r>
            <a:r>
              <a:rPr lang="en-AU" i="0" dirty="0">
                <a:latin typeface="Verdana" charset="0"/>
              </a:rPr>
              <a:t>of the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budget does not ignore </a:t>
            </a:r>
            <a:r>
              <a:rPr lang="en-AU" i="0" dirty="0" smtClean="0">
                <a:latin typeface="Verdana" charset="0"/>
              </a:rPr>
              <a:t>most </a:t>
            </a:r>
            <a:r>
              <a:rPr lang="en-AU" i="0" dirty="0">
                <a:latin typeface="Verdana" charset="0"/>
              </a:rPr>
              <a:t>urgent </a:t>
            </a:r>
            <a:r>
              <a:rPr lang="en-AU" i="0" dirty="0" smtClean="0">
                <a:latin typeface="Verdana" charset="0"/>
              </a:rPr>
              <a:t>reforms, &amp; is </a:t>
            </a:r>
            <a:r>
              <a:rPr lang="en-AU" i="0" dirty="0">
                <a:latin typeface="Verdana" charset="0"/>
              </a:rPr>
              <a:t>supported administratively and politically</a:t>
            </a:r>
          </a:p>
          <a:p>
            <a:r>
              <a:rPr lang="en-AU" dirty="0">
                <a:latin typeface="Verdana" charset="0"/>
              </a:rPr>
              <a:t> 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22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re 1"/>
          <p:cNvSpPr>
            <a:spLocks noGrp="1"/>
          </p:cNvSpPr>
          <p:nvPr>
            <p:ph type="title"/>
          </p:nvPr>
        </p:nvSpPr>
        <p:spPr>
          <a:xfrm>
            <a:off x="251520" y="1123975"/>
            <a:ext cx="8229600" cy="504825"/>
          </a:xfrm>
        </p:spPr>
        <p:txBody>
          <a:bodyPr/>
          <a:lstStyle/>
          <a:p>
            <a:pPr marL="0"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The stages</a:t>
            </a:r>
          </a:p>
        </p:txBody>
      </p:sp>
      <p:sp>
        <p:nvSpPr>
          <p:cNvPr id="48130" name="Espace réservé du contenu 2"/>
          <p:cNvSpPr>
            <a:spLocks noGrp="1"/>
          </p:cNvSpPr>
          <p:nvPr>
            <p:ph idx="1"/>
          </p:nvPr>
        </p:nvSpPr>
        <p:spPr>
          <a:xfrm>
            <a:off x="117823" y="1628800"/>
            <a:ext cx="8784530" cy="4968006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AU" sz="2350" i="0" dirty="0">
                <a:latin typeface="Verdana" charset="0"/>
              </a:rPr>
              <a:t>1. The </a:t>
            </a:r>
            <a:r>
              <a:rPr lang="en-AU" sz="2350" i="0" dirty="0" smtClean="0">
                <a:latin typeface="Verdana" charset="0"/>
              </a:rPr>
              <a:t>programme is </a:t>
            </a:r>
            <a:r>
              <a:rPr lang="en-AU" sz="2350" i="0" dirty="0">
                <a:latin typeface="Verdana" charset="0"/>
              </a:rPr>
              <a:t>part of </a:t>
            </a:r>
            <a:r>
              <a:rPr lang="en-AU" sz="2350" i="0" dirty="0" smtClean="0">
                <a:latin typeface="Verdana" charset="0"/>
              </a:rPr>
              <a:t>expenditure </a:t>
            </a:r>
            <a:r>
              <a:rPr lang="en-AU" sz="2350" i="0" dirty="0">
                <a:latin typeface="Verdana" charset="0"/>
              </a:rPr>
              <a:t>classification used to better analyse policy</a:t>
            </a:r>
          </a:p>
          <a:p>
            <a:pPr marL="457200" lvl="1" indent="0">
              <a:buClrTx/>
              <a:buNone/>
            </a:pPr>
            <a:r>
              <a:rPr lang="en-AU" sz="2350" b="0" dirty="0">
                <a:latin typeface="Verdana" charset="0"/>
              </a:rPr>
              <a:t>In </a:t>
            </a:r>
            <a:r>
              <a:rPr lang="en-AU" sz="2350" b="0" dirty="0" smtClean="0">
                <a:latin typeface="Verdana" charset="0"/>
              </a:rPr>
              <a:t>budget or </a:t>
            </a:r>
            <a:r>
              <a:rPr lang="en-AU" sz="2350" b="0" dirty="0">
                <a:latin typeface="Verdana" charset="0"/>
              </a:rPr>
              <a:t>separate document (MTEF / budget </a:t>
            </a:r>
            <a:r>
              <a:rPr lang="en-AU" sz="2350" b="0" dirty="0" smtClean="0">
                <a:latin typeface="Verdana" charset="0"/>
              </a:rPr>
              <a:t>programme </a:t>
            </a:r>
            <a:r>
              <a:rPr lang="en-AU" sz="2350" b="0" dirty="0">
                <a:latin typeface="Verdana" charset="0"/>
              </a:rPr>
              <a:t>/ project performance)</a:t>
            </a:r>
          </a:p>
          <a:p>
            <a:pPr marL="0" indent="0">
              <a:buClrTx/>
              <a:buNone/>
            </a:pPr>
            <a:r>
              <a:rPr lang="en-AU" sz="2350" i="0" dirty="0">
                <a:latin typeface="Verdana" charset="0"/>
              </a:rPr>
              <a:t>2. The budget </a:t>
            </a:r>
            <a:r>
              <a:rPr lang="en-AU" sz="2350" i="0" dirty="0" smtClean="0">
                <a:latin typeface="Verdana" charset="0"/>
              </a:rPr>
              <a:t>managed </a:t>
            </a:r>
            <a:r>
              <a:rPr lang="en-AU" sz="2350" i="0" dirty="0">
                <a:latin typeface="Verdana" charset="0"/>
              </a:rPr>
              <a:t>on </a:t>
            </a:r>
            <a:r>
              <a:rPr lang="en-AU" sz="2350" i="0" dirty="0" smtClean="0">
                <a:latin typeface="Verdana" charset="0"/>
              </a:rPr>
              <a:t>basis </a:t>
            </a:r>
            <a:r>
              <a:rPr lang="en-AU" sz="2350" i="0" dirty="0">
                <a:latin typeface="Verdana" charset="0"/>
              </a:rPr>
              <a:t>of </a:t>
            </a:r>
            <a:r>
              <a:rPr lang="en-AU" sz="2350" i="0" dirty="0" smtClean="0">
                <a:latin typeface="Verdana" charset="0"/>
              </a:rPr>
              <a:t>programme</a:t>
            </a:r>
            <a:endParaRPr lang="en-AU" sz="2350" i="0" dirty="0">
              <a:latin typeface="Verdana" charset="0"/>
            </a:endParaRPr>
          </a:p>
          <a:p>
            <a:pPr marL="457200" lvl="1" indent="0">
              <a:buClrTx/>
              <a:buNone/>
            </a:pPr>
            <a:r>
              <a:rPr lang="en-AU" sz="2350" b="0" dirty="0" smtClean="0">
                <a:latin typeface="Verdana" charset="0"/>
              </a:rPr>
              <a:t>Programme </a:t>
            </a:r>
            <a:r>
              <a:rPr lang="en-AU" sz="2350" b="0" dirty="0">
                <a:latin typeface="Verdana" charset="0"/>
              </a:rPr>
              <a:t>manager appointed</a:t>
            </a:r>
          </a:p>
          <a:p>
            <a:pPr marL="457200" lvl="1" indent="0">
              <a:buClrTx/>
              <a:buNone/>
            </a:pPr>
            <a:r>
              <a:rPr lang="en-AU" sz="2350" b="0" dirty="0">
                <a:latin typeface="Verdana" charset="0"/>
              </a:rPr>
              <a:t>G</a:t>
            </a:r>
            <a:r>
              <a:rPr lang="en-AU" sz="2350" b="0" dirty="0" smtClean="0">
                <a:latin typeface="Verdana" charset="0"/>
              </a:rPr>
              <a:t>radual </a:t>
            </a:r>
            <a:r>
              <a:rPr lang="en-AU" sz="2350" b="0" dirty="0">
                <a:latin typeface="Verdana" charset="0"/>
              </a:rPr>
              <a:t>implementation</a:t>
            </a:r>
          </a:p>
          <a:p>
            <a:pPr marL="0" indent="0">
              <a:buClrTx/>
              <a:buNone/>
            </a:pPr>
            <a:r>
              <a:rPr lang="en-AU" sz="2350" i="0" dirty="0">
                <a:latin typeface="Verdana" charset="0"/>
              </a:rPr>
              <a:t>3. Management tools based on performance are developed gradually</a:t>
            </a:r>
          </a:p>
          <a:p>
            <a:pPr marL="457200" lvl="1" indent="0">
              <a:buClrTx/>
              <a:buNone/>
            </a:pPr>
            <a:r>
              <a:rPr lang="en-AU" sz="2350" b="0" dirty="0">
                <a:latin typeface="Verdana" charset="0"/>
              </a:rPr>
              <a:t>L</a:t>
            </a:r>
            <a:r>
              <a:rPr lang="en-AU" sz="2350" b="0" dirty="0" smtClean="0">
                <a:latin typeface="Verdana" charset="0"/>
              </a:rPr>
              <a:t>inked </a:t>
            </a:r>
            <a:r>
              <a:rPr lang="en-AU" sz="2350" b="0" dirty="0">
                <a:latin typeface="Verdana" charset="0"/>
              </a:rPr>
              <a:t>with </a:t>
            </a:r>
            <a:r>
              <a:rPr lang="en-AU" sz="2350" b="0" dirty="0" smtClean="0">
                <a:latin typeface="Verdana" charset="0"/>
              </a:rPr>
              <a:t>introduction </a:t>
            </a:r>
            <a:r>
              <a:rPr lang="en-AU" sz="2350" b="0" dirty="0">
                <a:latin typeface="Verdana" charset="0"/>
              </a:rPr>
              <a:t>of accrual </a:t>
            </a:r>
            <a:r>
              <a:rPr lang="en-AU" sz="2350" b="0" dirty="0" smtClean="0">
                <a:latin typeface="Verdana" charset="0"/>
              </a:rPr>
              <a:t>accounting (?)</a:t>
            </a:r>
            <a:endParaRPr lang="en-AU" sz="2350" b="0" dirty="0">
              <a:latin typeface="Verdana" charset="0"/>
            </a:endParaRPr>
          </a:p>
          <a:p>
            <a:pPr marL="457200" lvl="1" indent="0">
              <a:buClrTx/>
              <a:buNone/>
            </a:pPr>
            <a:r>
              <a:rPr lang="en-AU" sz="2350" b="0" dirty="0">
                <a:latin typeface="Verdana" charset="0"/>
              </a:rPr>
              <a:t>Used in </a:t>
            </a:r>
            <a:r>
              <a:rPr lang="en-AU" sz="2350" b="0" dirty="0" smtClean="0">
                <a:latin typeface="Verdana" charset="0"/>
              </a:rPr>
              <a:t>pilot </a:t>
            </a:r>
            <a:r>
              <a:rPr lang="en-AU" sz="2350" b="0" dirty="0">
                <a:latin typeface="Verdana" charset="0"/>
              </a:rPr>
              <a:t>experiences, generally in short/medium term, mainly </a:t>
            </a:r>
            <a:r>
              <a:rPr lang="en-AU" sz="2350" b="0" dirty="0" smtClean="0">
                <a:latin typeface="Verdana" charset="0"/>
              </a:rPr>
              <a:t>steps </a:t>
            </a:r>
            <a:r>
              <a:rPr lang="en-AU" sz="2350" b="0" dirty="0">
                <a:latin typeface="Verdana" charset="0"/>
              </a:rPr>
              <a:t>1 </a:t>
            </a:r>
            <a:r>
              <a:rPr lang="en-AU" sz="2350" b="0" dirty="0" smtClean="0">
                <a:latin typeface="Verdana" charset="0"/>
              </a:rPr>
              <a:t>&amp; 2 </a:t>
            </a:r>
            <a:r>
              <a:rPr lang="en-AU" sz="2350" b="0" dirty="0">
                <a:latin typeface="Verdana" charset="0"/>
              </a:rPr>
              <a:t>considered</a:t>
            </a:r>
          </a:p>
          <a:p>
            <a:pPr lvl="1">
              <a:buClrTx/>
              <a:buFont typeface="Courier New" charset="0"/>
              <a:buChar char="o"/>
            </a:pPr>
            <a:endParaRPr lang="en-AU" b="0" dirty="0">
              <a:latin typeface="Verdana" charset="0"/>
            </a:endParaRPr>
          </a:p>
          <a:p>
            <a:endParaRPr lang="en-AU" dirty="0">
              <a:latin typeface="Verdana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765914" y="6525344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23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re 1"/>
          <p:cNvSpPr>
            <a:spLocks noGrp="1"/>
          </p:cNvSpPr>
          <p:nvPr>
            <p:ph type="title"/>
          </p:nvPr>
        </p:nvSpPr>
        <p:spPr>
          <a:xfrm>
            <a:off x="0" y="1339851"/>
            <a:ext cx="9144000" cy="360958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Step 1</a:t>
            </a:r>
            <a:r>
              <a:rPr lang="en-AU" sz="2800" b="0" dirty="0">
                <a:solidFill>
                  <a:srgbClr val="C00000"/>
                </a:solidFill>
                <a:latin typeface="Verdana" charset="0"/>
              </a:rPr>
              <a:t> (“Presentational performance budgeting”)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8" y="1952625"/>
            <a:ext cx="8964612" cy="4752975"/>
          </a:xfrm>
        </p:spPr>
        <p:txBody>
          <a:bodyPr/>
          <a:lstStyle/>
          <a:p>
            <a:pPr>
              <a:buClrTx/>
              <a:buFont typeface="Arial" charset="0"/>
              <a:buChar char="•"/>
              <a:defRPr/>
            </a:pPr>
            <a:r>
              <a:rPr lang="en-AU" i="0" dirty="0" smtClean="0">
                <a:ea typeface="+mn-ea"/>
                <a:cs typeface="+mn-cs"/>
              </a:rPr>
              <a:t>Classification of expenditures by programme: either: </a:t>
            </a:r>
            <a:r>
              <a:rPr lang="en-AU" sz="2400" b="0" i="0" dirty="0" smtClean="0"/>
              <a:t>Directly introduced in budget; Or in separate document (often annual or multi-annual - MTEF)</a:t>
            </a:r>
          </a:p>
          <a:p>
            <a:pPr marL="800100" lvl="1">
              <a:buClrTx/>
              <a:buFont typeface="Wingdings" charset="2"/>
              <a:buChar char="§"/>
              <a:defRPr/>
            </a:pPr>
            <a:r>
              <a:rPr lang="en-AU" sz="2400" b="0" dirty="0" smtClean="0"/>
              <a:t>Advantages: easy to implement, can be gradual (e.g. with steering ministries)</a:t>
            </a:r>
          </a:p>
          <a:p>
            <a:pPr marL="857250" lvl="1" indent="-342900">
              <a:buClrTx/>
              <a:buFont typeface="Wingdings" pitchFamily="2" charset="2"/>
              <a:buChar char="§"/>
              <a:defRPr/>
            </a:pPr>
            <a:r>
              <a:rPr lang="en-AU" sz="2400" b="0" dirty="0" smtClean="0"/>
              <a:t>Disadvantage: supporting documents are not always consistent with budget</a:t>
            </a:r>
          </a:p>
          <a:p>
            <a:pPr marL="571500" indent="-457200">
              <a:buClrTx/>
              <a:buFont typeface="Arial" pitchFamily="34" charset="0"/>
              <a:buChar char="•"/>
              <a:defRPr/>
            </a:pPr>
            <a:r>
              <a:rPr lang="en-AU" i="0" dirty="0" smtClean="0">
                <a:ea typeface="+mn-ea"/>
                <a:cs typeface="+mn-cs"/>
              </a:rPr>
              <a:t>Information on the expected performance in budget &amp; related documents</a:t>
            </a:r>
          </a:p>
          <a:p>
            <a:pPr marL="571500" indent="-457200">
              <a:buClrTx/>
              <a:buFont typeface="Arial" pitchFamily="34" charset="0"/>
              <a:buChar char="•"/>
              <a:defRPr/>
            </a:pPr>
            <a:r>
              <a:rPr lang="en-AU" i="0" dirty="0" smtClean="0">
                <a:ea typeface="+mn-ea"/>
                <a:cs typeface="+mn-cs"/>
              </a:rPr>
              <a:t>Reports on results</a:t>
            </a:r>
            <a:endParaRPr lang="en-AU" dirty="0">
              <a:ea typeface="+mn-ea"/>
              <a:cs typeface="+mn-cs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24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r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Step 2 </a:t>
            </a:r>
            <a:r>
              <a:rPr lang="en-AU" sz="2800" b="0" dirty="0">
                <a:solidFill>
                  <a:srgbClr val="C00000"/>
                </a:solidFill>
                <a:latin typeface="Verdana" charset="0"/>
              </a:rPr>
              <a:t>(“Performance-informed budgeting”)</a:t>
            </a:r>
          </a:p>
        </p:txBody>
      </p:sp>
      <p:sp>
        <p:nvSpPr>
          <p:cNvPr id="50178" name="Espace réservé du contenu 2"/>
          <p:cNvSpPr>
            <a:spLocks noGrp="1"/>
          </p:cNvSpPr>
          <p:nvPr>
            <p:ph idx="1"/>
          </p:nvPr>
        </p:nvSpPr>
        <p:spPr>
          <a:xfrm>
            <a:off x="107505" y="1916833"/>
            <a:ext cx="8928546" cy="4391892"/>
          </a:xfrm>
        </p:spPr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P</a:t>
            </a:r>
            <a:r>
              <a:rPr lang="en-AU" i="0" dirty="0" smtClean="0">
                <a:latin typeface="Verdana" charset="0"/>
              </a:rPr>
              <a:t>rogramme </a:t>
            </a:r>
            <a:r>
              <a:rPr lang="en-AU" i="0" dirty="0">
                <a:latin typeface="Verdana" charset="0"/>
              </a:rPr>
              <a:t>classification is introduced in </a:t>
            </a:r>
            <a:r>
              <a:rPr lang="en-AU" i="0" dirty="0" smtClean="0">
                <a:latin typeface="Verdana" charset="0"/>
              </a:rPr>
              <a:t>budget</a:t>
            </a:r>
            <a:endParaRPr lang="en-AU" i="0" dirty="0">
              <a:latin typeface="Verdana" charset="0"/>
            </a:endParaRPr>
          </a:p>
          <a:p>
            <a:pPr>
              <a:buClrTx/>
            </a:pP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manager appointed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Under </a:t>
            </a:r>
            <a:r>
              <a:rPr lang="en-AU" sz="2400" b="0" dirty="0" smtClean="0">
                <a:latin typeface="Verdana" charset="0"/>
              </a:rPr>
              <a:t>supervision </a:t>
            </a:r>
            <a:r>
              <a:rPr lang="en-AU" sz="2400" b="0" dirty="0">
                <a:latin typeface="Verdana" charset="0"/>
              </a:rPr>
              <a:t>of </a:t>
            </a:r>
            <a:r>
              <a:rPr lang="en-AU" sz="2400" b="0" dirty="0" smtClean="0">
                <a:latin typeface="Verdana" charset="0"/>
              </a:rPr>
              <a:t>Minister &amp; PS, </a:t>
            </a:r>
            <a:r>
              <a:rPr lang="en-AU" sz="2400" b="0" dirty="0">
                <a:latin typeface="Verdana" charset="0"/>
              </a:rPr>
              <a:t>strategy is chosen, </a:t>
            </a:r>
            <a:r>
              <a:rPr lang="en-AU" sz="2400" b="0" dirty="0" smtClean="0">
                <a:latin typeface="Verdana" charset="0"/>
              </a:rPr>
              <a:t>programme </a:t>
            </a:r>
            <a:r>
              <a:rPr lang="en-AU" sz="2400" b="0" dirty="0">
                <a:latin typeface="Verdana" charset="0"/>
              </a:rPr>
              <a:t>budget is established, </a:t>
            </a:r>
            <a:r>
              <a:rPr lang="en-AU" sz="2400" b="0" dirty="0" smtClean="0">
                <a:latin typeface="Verdana" charset="0"/>
              </a:rPr>
              <a:t>results reported  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D</a:t>
            </a:r>
            <a:r>
              <a:rPr lang="en-AU" sz="2400" b="0" dirty="0" smtClean="0">
                <a:latin typeface="Verdana" charset="0"/>
              </a:rPr>
              <a:t>egree </a:t>
            </a:r>
            <a:r>
              <a:rPr lang="en-AU" sz="2400" b="0" dirty="0">
                <a:latin typeface="Verdana" charset="0"/>
              </a:rPr>
              <a:t>of flexibility to allocate resources within </a:t>
            </a:r>
            <a:r>
              <a:rPr lang="en-AU" sz="2400" b="0" dirty="0" smtClean="0">
                <a:latin typeface="Verdana" charset="0"/>
              </a:rPr>
              <a:t>programme</a:t>
            </a:r>
            <a:endParaRPr lang="en-AU" sz="2400" b="0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Performance </a:t>
            </a:r>
            <a:r>
              <a:rPr lang="en-AU" i="0" dirty="0" smtClean="0">
                <a:latin typeface="Verdana" charset="0"/>
              </a:rPr>
              <a:t>indicators discussed </a:t>
            </a:r>
            <a:r>
              <a:rPr lang="en-AU" i="0" dirty="0">
                <a:latin typeface="Verdana" charset="0"/>
              </a:rPr>
              <a:t>along with requests for budget allocation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25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2.3 Outline</a:t>
            </a:r>
          </a:p>
        </p:txBody>
      </p:sp>
      <p:sp>
        <p:nvSpPr>
          <p:cNvPr id="5120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Budgetary approaches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programme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Performance and budgeting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procedure for implementation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Avoiding the pitfalls</a:t>
            </a:r>
          </a:p>
        </p:txBody>
      </p:sp>
      <p:sp>
        <p:nvSpPr>
          <p:cNvPr id="51203" name="AutoShape 6"/>
          <p:cNvSpPr>
            <a:spLocks noChangeArrowheads="1"/>
          </p:cNvSpPr>
          <p:nvPr/>
        </p:nvSpPr>
        <p:spPr bwMode="auto">
          <a:xfrm>
            <a:off x="395288" y="4040188"/>
            <a:ext cx="7962900" cy="873125"/>
          </a:xfrm>
          <a:prstGeom prst="rightArrow">
            <a:avLst>
              <a:gd name="adj1" fmla="val 50000"/>
              <a:gd name="adj2" fmla="val 20204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26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85875"/>
            <a:ext cx="9144000" cy="558949"/>
          </a:xfrm>
        </p:spPr>
        <p:txBody>
          <a:bodyPr/>
          <a:lstStyle/>
          <a:p>
            <a:pPr marL="0" indent="0" algn="ctr" eaLnBrk="1" hangingPunct="1"/>
            <a:r>
              <a:rPr lang="en-AU" sz="3200" dirty="0" smtClean="0">
                <a:solidFill>
                  <a:srgbClr val="C00000"/>
                </a:solidFill>
                <a:latin typeface="Verdana" charset="0"/>
              </a:rPr>
              <a:t>Budget </a:t>
            </a:r>
            <a:r>
              <a:rPr lang="en-AU" sz="3200" dirty="0">
                <a:solidFill>
                  <a:srgbClr val="C00000"/>
                </a:solidFill>
                <a:latin typeface="Verdana" charset="0"/>
              </a:rPr>
              <a:t>and strategic objectives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962150"/>
            <a:ext cx="8605837" cy="4743450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ClrTx/>
              <a:buNone/>
            </a:pPr>
            <a:r>
              <a:rPr lang="en-AU" i="0" dirty="0">
                <a:latin typeface="Verdana" charset="0"/>
              </a:rPr>
              <a:t>The strategies must be reflected in the budget, </a:t>
            </a:r>
            <a:r>
              <a:rPr lang="en-AU" i="0" dirty="0" smtClean="0">
                <a:latin typeface="Verdana" charset="0"/>
              </a:rPr>
              <a:t>but:</a:t>
            </a:r>
            <a:endParaRPr lang="en-AU" i="0" dirty="0">
              <a:latin typeface="Verdana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AU" i="0" dirty="0">
                <a:latin typeface="Verdana" charset="0"/>
              </a:rPr>
              <a:t>It is often not appropriate to organize </a:t>
            </a:r>
            <a:r>
              <a:rPr lang="en-AU" i="0" dirty="0" smtClean="0">
                <a:latin typeface="Verdana" charset="0"/>
              </a:rPr>
              <a:t>budget </a:t>
            </a:r>
            <a:r>
              <a:rPr lang="en-AU" i="0" dirty="0">
                <a:latin typeface="Verdana" charset="0"/>
              </a:rPr>
              <a:t>along the axes of a strategy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AU" b="0" i="0" dirty="0" smtClean="0">
                <a:latin typeface="Verdana" charset="0"/>
              </a:rPr>
              <a:t>Certain </a:t>
            </a:r>
            <a:r>
              <a:rPr lang="en-AU" b="0" i="0" dirty="0">
                <a:latin typeface="Verdana" charset="0"/>
              </a:rPr>
              <a:t>strategic </a:t>
            </a:r>
            <a:r>
              <a:rPr lang="en-AU" b="0" i="0" dirty="0" smtClean="0">
                <a:latin typeface="Verdana" charset="0"/>
              </a:rPr>
              <a:t>aspects </a:t>
            </a:r>
            <a:r>
              <a:rPr lang="en-AU" b="0" i="0" dirty="0">
                <a:latin typeface="Verdana" charset="0"/>
              </a:rPr>
              <a:t>are </a:t>
            </a:r>
            <a:r>
              <a:rPr lang="en-AU" b="0" i="0" dirty="0" smtClean="0">
                <a:latin typeface="Verdana" charset="0"/>
              </a:rPr>
              <a:t>cross cutting</a:t>
            </a:r>
            <a:r>
              <a:rPr lang="en-AU" i="0" dirty="0" smtClean="0">
                <a:latin typeface="Verdana" charset="0"/>
              </a:rPr>
              <a:t>, e.g.</a:t>
            </a:r>
            <a:r>
              <a:rPr lang="en-AU" sz="2400" i="0" dirty="0" smtClean="0">
                <a:latin typeface="Verdana" charset="0"/>
              </a:rPr>
              <a:t> </a:t>
            </a:r>
            <a:r>
              <a:rPr lang="en-AU" sz="2400" i="0" dirty="0">
                <a:latin typeface="Verdana" charset="0"/>
              </a:rPr>
              <a:t>Good Governance 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AU" i="0" dirty="0">
                <a:latin typeface="Verdana" charset="0"/>
              </a:rPr>
              <a:t>S</a:t>
            </a:r>
            <a:r>
              <a:rPr lang="en-AU" b="0" i="0" dirty="0" smtClean="0">
                <a:latin typeface="Verdana" charset="0"/>
              </a:rPr>
              <a:t>pectrum </a:t>
            </a:r>
            <a:r>
              <a:rPr lang="en-AU" b="0" i="0" dirty="0">
                <a:latin typeface="Verdana" charset="0"/>
              </a:rPr>
              <a:t>of strategies </a:t>
            </a:r>
            <a:r>
              <a:rPr lang="en-AU" b="0" i="0" dirty="0" smtClean="0">
                <a:latin typeface="Verdana" charset="0"/>
              </a:rPr>
              <a:t>will not </a:t>
            </a:r>
            <a:r>
              <a:rPr lang="en-AU" b="0" i="0" dirty="0">
                <a:latin typeface="Verdana" charset="0"/>
              </a:rPr>
              <a:t>necessarily cover all </a:t>
            </a:r>
            <a:r>
              <a:rPr lang="en-AU" b="0" i="0" dirty="0" smtClean="0">
                <a:latin typeface="Verdana" charset="0"/>
              </a:rPr>
              <a:t>state activities</a:t>
            </a:r>
            <a:endParaRPr lang="en-AU" b="0" i="0" dirty="0">
              <a:latin typeface="Verdana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AU" b="0" i="0" dirty="0">
                <a:latin typeface="Verdana" charset="0"/>
              </a:rPr>
              <a:t>Strategy </a:t>
            </a:r>
            <a:r>
              <a:rPr lang="en-AU" b="0" i="0" dirty="0" smtClean="0">
                <a:latin typeface="Verdana" charset="0"/>
              </a:rPr>
              <a:t>&amp; budget </a:t>
            </a:r>
            <a:r>
              <a:rPr lang="en-AU" b="0" i="0" dirty="0">
                <a:latin typeface="Verdana" charset="0"/>
              </a:rPr>
              <a:t>are different </a:t>
            </a:r>
            <a:r>
              <a:rPr lang="en-AU" b="0" i="0" dirty="0" smtClean="0">
                <a:latin typeface="Verdana" charset="0"/>
              </a:rPr>
              <a:t>documents, with different </a:t>
            </a:r>
            <a:r>
              <a:rPr lang="en-AU" b="0" i="0" dirty="0">
                <a:latin typeface="Verdana" charset="0"/>
              </a:rPr>
              <a:t>purposes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AU" b="0" i="0" dirty="0">
                <a:latin typeface="Verdana" charset="0"/>
              </a:rPr>
              <a:t>Management responsibilities must be reflected in </a:t>
            </a:r>
            <a:r>
              <a:rPr lang="en-AU" b="0" i="0" dirty="0" smtClean="0">
                <a:latin typeface="Verdana" charset="0"/>
              </a:rPr>
              <a:t>structure </a:t>
            </a:r>
            <a:r>
              <a:rPr lang="en-AU" b="0" i="0" dirty="0">
                <a:latin typeface="Verdana" charset="0"/>
              </a:rPr>
              <a:t>of </a:t>
            </a:r>
            <a:r>
              <a:rPr lang="en-AU" b="0" i="0" dirty="0" smtClean="0">
                <a:latin typeface="Verdana" charset="0"/>
              </a:rPr>
              <a:t>budget </a:t>
            </a:r>
            <a:endParaRPr lang="en-AU" b="0" i="0" dirty="0">
              <a:latin typeface="Verdana" charset="0"/>
            </a:endParaRPr>
          </a:p>
        </p:txBody>
      </p:sp>
      <p:sp>
        <p:nvSpPr>
          <p:cNvPr id="52227" name="Espace réservé du numéro de diapositive 5"/>
          <p:cNvSpPr txBox="1">
            <a:spLocks noGrp="1"/>
          </p:cNvSpPr>
          <p:nvPr/>
        </p:nvSpPr>
        <p:spPr bwMode="auto">
          <a:xfrm>
            <a:off x="7524750" y="62484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endParaRPr lang="en-AU" dirty="0">
              <a:solidFill>
                <a:srgbClr val="333399"/>
              </a:solidFill>
              <a:cs typeface="Times New Roman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27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1331" y="1296057"/>
            <a:ext cx="7451725" cy="1143000"/>
          </a:xfrm>
        </p:spPr>
        <p:txBody>
          <a:bodyPr/>
          <a:lstStyle/>
          <a:p>
            <a:pPr indent="0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Who knows how to allocate all the expenses of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Ministry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of Education by respective objectives?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08520" y="2573062"/>
            <a:ext cx="8229600" cy="3440112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AU" i="0" dirty="0">
                <a:latin typeface="Verdana" charset="0"/>
              </a:rPr>
              <a:t>Objective 1: Access</a:t>
            </a:r>
          </a:p>
          <a:p>
            <a:pPr eaLnBrk="1" hangingPunct="1">
              <a:spcBef>
                <a:spcPts val="600"/>
              </a:spcBef>
            </a:pPr>
            <a:r>
              <a:rPr lang="en-AU" i="0" dirty="0">
                <a:latin typeface="Verdana" charset="0"/>
              </a:rPr>
              <a:t>Objective 2: Quality</a:t>
            </a:r>
          </a:p>
          <a:p>
            <a:pPr eaLnBrk="1" hangingPunct="1">
              <a:spcBef>
                <a:spcPts val="600"/>
              </a:spcBef>
            </a:pPr>
            <a:r>
              <a:rPr lang="en-AU" i="0" dirty="0">
                <a:latin typeface="Verdana" charset="0"/>
              </a:rPr>
              <a:t>Objective 3: </a:t>
            </a:r>
            <a:r>
              <a:rPr lang="en-AU" i="0" dirty="0" err="1">
                <a:latin typeface="Verdana" charset="0"/>
              </a:rPr>
              <a:t>Enrollment</a:t>
            </a:r>
            <a:r>
              <a:rPr lang="en-AU" i="0" dirty="0">
                <a:latin typeface="Verdana" charset="0"/>
              </a:rPr>
              <a:t> of Girls</a:t>
            </a:r>
          </a:p>
          <a:p>
            <a:pPr eaLnBrk="1" hangingPunct="1"/>
            <a:endParaRPr lang="en-AU" dirty="0">
              <a:latin typeface="Verdana" charset="0"/>
            </a:endParaRP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00" y="5349875"/>
            <a:ext cx="19081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4932363" y="4657725"/>
            <a:ext cx="1630362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defTabSz="820738"/>
            <a:r>
              <a:rPr lang="en-AU"/>
              <a:t>Teacher </a:t>
            </a:r>
          </a:p>
          <a:p>
            <a:pPr defTabSz="820738"/>
            <a:r>
              <a:rPr lang="en-AU"/>
              <a:t>Salaries: 5000</a:t>
            </a:r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5441950"/>
            <a:ext cx="15875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2857500" y="4613275"/>
            <a:ext cx="1889125" cy="741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defTabSz="820738"/>
            <a:r>
              <a:rPr lang="en-AU"/>
              <a:t>Constuction of</a:t>
            </a:r>
          </a:p>
          <a:p>
            <a:pPr defTabSz="820738"/>
            <a:r>
              <a:rPr lang="en-AU"/>
              <a:t>schools: 1000</a:t>
            </a:r>
          </a:p>
        </p:txBody>
      </p:sp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5" y="5487988"/>
            <a:ext cx="1363663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7035800" y="4700588"/>
            <a:ext cx="1368425" cy="74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defTabSz="820738"/>
            <a:r>
              <a:rPr lang="en-AU"/>
              <a:t>Electricity</a:t>
            </a:r>
          </a:p>
          <a:p>
            <a:pPr defTabSz="820738"/>
            <a:r>
              <a:rPr lang="en-AU"/>
              <a:t>50</a:t>
            </a:r>
          </a:p>
        </p:txBody>
      </p:sp>
      <p:pic>
        <p:nvPicPr>
          <p:cNvPr id="54282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5400675"/>
            <a:ext cx="13049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576263" y="4437063"/>
            <a:ext cx="1547812" cy="915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defTabSz="820738"/>
            <a:r>
              <a:rPr lang="en-AU"/>
              <a:t>Academic </a:t>
            </a:r>
          </a:p>
          <a:p>
            <a:pPr defTabSz="820738"/>
            <a:r>
              <a:rPr lang="en-AU"/>
              <a:t>Textbooks: 200</a:t>
            </a:r>
          </a:p>
        </p:txBody>
      </p:sp>
      <p:pic>
        <p:nvPicPr>
          <p:cNvPr id="5428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3643313"/>
            <a:ext cx="13620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5357813" y="3643313"/>
            <a:ext cx="1673225" cy="987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defTabSz="820738"/>
            <a:r>
              <a:rPr lang="en-AU"/>
              <a:t>Minister’s Car</a:t>
            </a:r>
          </a:p>
          <a:p>
            <a:pPr defTabSz="820738"/>
            <a:r>
              <a:rPr lang="en-AU"/>
              <a:t>50</a:t>
            </a:r>
          </a:p>
        </p:txBody>
      </p:sp>
      <p:pic>
        <p:nvPicPr>
          <p:cNvPr id="54286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553" y="1905657"/>
            <a:ext cx="83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76256" y="64738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28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32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89138"/>
            <a:ext cx="8360097" cy="4248150"/>
          </a:xfrm>
        </p:spPr>
        <p:txBody>
          <a:bodyPr/>
          <a:lstStyle/>
          <a:p>
            <a:pPr eaLnBrk="1" hangingPunct="1">
              <a:buClrTx/>
            </a:pPr>
            <a:r>
              <a:rPr lang="en-AU" i="0" dirty="0" smtClean="0">
                <a:latin typeface="Verdana" charset="0"/>
              </a:rPr>
              <a:t>Literally </a:t>
            </a:r>
            <a:r>
              <a:rPr lang="en-AU" i="0" dirty="0">
                <a:latin typeface="Verdana" charset="0"/>
              </a:rPr>
              <a:t>interpreted, would involve </a:t>
            </a:r>
            <a:r>
              <a:rPr lang="en-AU" i="0" dirty="0" smtClean="0">
                <a:latin typeface="Verdana" charset="0"/>
              </a:rPr>
              <a:t>cost </a:t>
            </a:r>
            <a:r>
              <a:rPr lang="en-AU" i="0" dirty="0">
                <a:latin typeface="Verdana" charset="0"/>
              </a:rPr>
              <a:t>accounting methods, </a:t>
            </a:r>
            <a:r>
              <a:rPr lang="en-AU" i="0" dirty="0" smtClean="0">
                <a:latin typeface="Verdana" charset="0"/>
              </a:rPr>
              <a:t>&amp; require allocation of </a:t>
            </a:r>
            <a:r>
              <a:rPr lang="en-AU" sz="2400" b="0" i="0" dirty="0" smtClean="0">
                <a:latin typeface="Verdana" charset="0"/>
              </a:rPr>
              <a:t>Personnel expenses; Overheads; </a:t>
            </a:r>
            <a:r>
              <a:rPr lang="en-AU" sz="2400" b="0" i="0" dirty="0">
                <a:latin typeface="Verdana" charset="0"/>
              </a:rPr>
              <a:t>the cost of investment, </a:t>
            </a:r>
            <a:r>
              <a:rPr lang="en-AU" sz="2400" b="0" i="0" dirty="0" smtClean="0">
                <a:latin typeface="Verdana" charset="0"/>
              </a:rPr>
              <a:t>etc. – e.g. by activity </a:t>
            </a:r>
            <a:r>
              <a:rPr lang="en-AU" sz="2400" b="0" i="0" dirty="0">
                <a:latin typeface="Verdana" charset="0"/>
              </a:rPr>
              <a:t>based costing</a:t>
            </a:r>
            <a:r>
              <a:rPr lang="en-AU" sz="2400" b="0" dirty="0">
                <a:latin typeface="Verdana" charset="0"/>
              </a:rPr>
              <a:t>)</a:t>
            </a:r>
          </a:p>
          <a:p>
            <a:pPr eaLnBrk="1" hangingPunct="1">
              <a:buClrTx/>
            </a:pPr>
            <a:r>
              <a:rPr lang="en-AU" i="0" dirty="0">
                <a:latin typeface="Verdana" charset="0"/>
              </a:rPr>
              <a:t>In practice, </a:t>
            </a:r>
            <a:r>
              <a:rPr lang="en-AU" i="0" dirty="0" smtClean="0">
                <a:latin typeface="Verdana" charset="0"/>
              </a:rPr>
              <a:t>operation </a:t>
            </a:r>
            <a:r>
              <a:rPr lang="en-AU" i="0" dirty="0">
                <a:latin typeface="Verdana" charset="0"/>
              </a:rPr>
              <a:t>often covers only </a:t>
            </a:r>
            <a:r>
              <a:rPr lang="en-AU" i="0" dirty="0" smtClean="0">
                <a:solidFill>
                  <a:srgbClr val="FF0000"/>
                </a:solidFill>
                <a:latin typeface="Verdana" charset="0"/>
              </a:rPr>
              <a:t>direct</a:t>
            </a:r>
            <a:r>
              <a:rPr lang="en-AU" i="0" dirty="0" smtClean="0">
                <a:latin typeface="Verdana" charset="0"/>
              </a:rPr>
              <a:t> </a:t>
            </a:r>
            <a:r>
              <a:rPr lang="en-AU" i="0" dirty="0">
                <a:latin typeface="Verdana" charset="0"/>
              </a:rPr>
              <a:t>expenditures on goods </a:t>
            </a:r>
            <a:r>
              <a:rPr lang="en-AU" i="0" dirty="0" smtClean="0">
                <a:latin typeface="Verdana" charset="0"/>
              </a:rPr>
              <a:t>&amp; services &amp; excludes overheads – perhaps o</a:t>
            </a:r>
            <a:r>
              <a:rPr lang="en-AU" sz="2400" b="0" i="0" dirty="0" smtClean="0">
                <a:latin typeface="Verdana" charset="0"/>
              </a:rPr>
              <a:t>nly </a:t>
            </a:r>
            <a:r>
              <a:rPr lang="en-AU" sz="2400" b="0" i="0" dirty="0">
                <a:latin typeface="Verdana" charset="0"/>
              </a:rPr>
              <a:t>10-50% of </a:t>
            </a:r>
            <a:r>
              <a:rPr lang="en-AU" sz="2400" b="0" i="0" dirty="0" smtClean="0">
                <a:latin typeface="Verdana" charset="0"/>
              </a:rPr>
              <a:t>full </a:t>
            </a:r>
            <a:r>
              <a:rPr lang="en-AU" sz="2400" b="0" i="0" dirty="0">
                <a:latin typeface="Verdana" charset="0"/>
              </a:rPr>
              <a:t>cost of </a:t>
            </a:r>
            <a:r>
              <a:rPr lang="en-AU" sz="2400" b="0" i="0" dirty="0" smtClean="0">
                <a:latin typeface="Verdana" charset="0"/>
              </a:rPr>
              <a:t>activity</a:t>
            </a:r>
            <a:endParaRPr lang="en-AU" sz="2400" b="0" i="0" dirty="0">
              <a:latin typeface="Verdana" charset="0"/>
            </a:endParaRPr>
          </a:p>
          <a:p>
            <a:pPr lvl="1" eaLnBrk="1" hangingPunct="1"/>
            <a:endParaRPr lang="en-AU" dirty="0">
              <a:latin typeface="Verdana" charset="0"/>
            </a:endParaRPr>
          </a:p>
          <a:p>
            <a:pPr eaLnBrk="1" hangingPunct="1"/>
            <a:endParaRPr lang="en-AU" dirty="0">
              <a:latin typeface="Verdana" charset="0"/>
            </a:endParaRPr>
          </a:p>
          <a:p>
            <a:pPr lvl="1" eaLnBrk="1" hangingPunct="1"/>
            <a:endParaRPr lang="en-AU" dirty="0">
              <a:latin typeface="Verdana" charset="0"/>
            </a:endParaRPr>
          </a:p>
        </p:txBody>
      </p:sp>
      <p:sp>
        <p:nvSpPr>
          <p:cNvPr id="56323" name="Rectangle 2"/>
          <p:cNvSpPr txBox="1">
            <a:spLocks noChangeArrowheads="1"/>
          </p:cNvSpPr>
          <p:nvPr/>
        </p:nvSpPr>
        <p:spPr bwMode="auto">
          <a:xfrm>
            <a:off x="0" y="1000125"/>
            <a:ext cx="9144000" cy="8255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877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800" b="1" smtClean="0">
                <a:solidFill>
                  <a:srgbClr val="C00000"/>
                </a:solidFill>
              </a:rPr>
              <a:t>Budget </a:t>
            </a:r>
            <a:r>
              <a:rPr lang="en-AU" sz="2800" b="1" dirty="0">
                <a:solidFill>
                  <a:srgbClr val="C00000"/>
                </a:solidFill>
              </a:rPr>
              <a:t>by activities (1)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76256" y="64738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29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>
          <a:xfrm>
            <a:off x="179388" y="1339850"/>
            <a:ext cx="8785225" cy="936625"/>
          </a:xfrm>
        </p:spPr>
        <p:txBody>
          <a:bodyPr/>
          <a:lstStyle/>
          <a:p>
            <a:r>
              <a:rPr lang="en-AU" sz="2800">
                <a:latin typeface="Verdana" charset="0"/>
              </a:rPr>
              <a:t>Module 2.3. The performance/programme budget. Objectives</a:t>
            </a:r>
            <a:endParaRPr lang="en-AU">
              <a:latin typeface="Verdana" charset="0"/>
            </a:endParaRPr>
          </a:p>
        </p:txBody>
      </p:sp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This module outlines a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budget approach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It identifies the difficulties and possible pitfalls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It presents an approach of gradual implementation</a:t>
            </a:r>
          </a:p>
        </p:txBody>
      </p:sp>
      <p:sp>
        <p:nvSpPr>
          <p:cNvPr id="18435" name="Espace réservé du numéro de diapositive 5"/>
          <p:cNvSpPr txBox="1">
            <a:spLocks noGrp="1"/>
          </p:cNvSpPr>
          <p:nvPr/>
        </p:nvSpPr>
        <p:spPr bwMode="auto">
          <a:xfrm>
            <a:off x="7524750" y="62484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CA6303C5-13F2-1444-8BAE-FED56AAFCCD9}" type="slidenum">
              <a:rPr lang="en-AU">
                <a:solidFill>
                  <a:srgbClr val="333399"/>
                </a:solidFill>
                <a:cs typeface="Times New Roman" charset="0"/>
              </a:rPr>
              <a:pPr algn="r" eaLnBrk="1" hangingPunct="1"/>
              <a:t>3</a:t>
            </a:fld>
            <a:endParaRPr lang="en-AU">
              <a:solidFill>
                <a:srgbClr val="333399"/>
              </a:solidFill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00125"/>
            <a:ext cx="9144000" cy="772691"/>
          </a:xfrm>
        </p:spPr>
        <p:txBody>
          <a:bodyPr/>
          <a:lstStyle/>
          <a:p>
            <a:pPr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Budget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by activities (2)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2060848"/>
            <a:ext cx="8432800" cy="4541565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700" i="0" dirty="0">
                <a:latin typeface="Verdana" charset="0"/>
              </a:rPr>
              <a:t>Taking into account the limitations, it is futile to conduct excessively detailed exercises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700" i="0" dirty="0">
                <a:latin typeface="Verdana" charset="0"/>
              </a:rPr>
              <a:t>Well targeted assessment field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400" b="0" dirty="0">
                <a:latin typeface="Verdana" charset="0"/>
              </a:rPr>
              <a:t>For operations: the activity must often correspond to the administrative unit (</a:t>
            </a:r>
            <a:r>
              <a:rPr lang="en-AU" sz="2400" b="0" dirty="0" smtClean="0">
                <a:latin typeface="Verdana" charset="0"/>
              </a:rPr>
              <a:t>e.g</a:t>
            </a:r>
            <a:r>
              <a:rPr lang="en-AU" sz="2400" b="0" dirty="0">
                <a:latin typeface="Verdana" charset="0"/>
              </a:rPr>
              <a:t>. management) – except for separate accounts for specific activities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400" b="0" dirty="0">
                <a:latin typeface="Verdana" charset="0"/>
              </a:rPr>
              <a:t>For investment: the activity must be </a:t>
            </a:r>
            <a:r>
              <a:rPr lang="en-AU" sz="2400" b="0" dirty="0" smtClean="0">
                <a:latin typeface="Verdana" charset="0"/>
              </a:rPr>
              <a:t>project </a:t>
            </a:r>
            <a:r>
              <a:rPr lang="en-AU" sz="2400" b="0" dirty="0">
                <a:latin typeface="Verdana" charset="0"/>
              </a:rPr>
              <a:t>or a component of the project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04248" y="6364288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30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14438"/>
            <a:ext cx="9144000" cy="1143000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Allocating budget based on activities?</a:t>
            </a:r>
            <a:br>
              <a:rPr lang="en-AU" sz="2800" dirty="0">
                <a:solidFill>
                  <a:srgbClr val="C00000"/>
                </a:solidFill>
                <a:latin typeface="Verdana" charset="0"/>
              </a:rPr>
            </a:b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Who is responsible for the accounts?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0063" y="2357438"/>
            <a:ext cx="8229600" cy="3100387"/>
          </a:xfrm>
        </p:spPr>
        <p:txBody>
          <a:bodyPr/>
          <a:lstStyle/>
          <a:p>
            <a:pPr eaLnBrk="1" hangingPunct="1"/>
            <a:r>
              <a:rPr lang="en-AU" sz="2700" i="0">
                <a:latin typeface="Verdana" charset="0"/>
              </a:rPr>
              <a:t>District A Primary inspection activities:</a:t>
            </a:r>
          </a:p>
          <a:p>
            <a:pPr lvl="1" eaLnBrk="1" hangingPunct="1"/>
            <a:r>
              <a:rPr lang="en-AU" b="0">
                <a:latin typeface="Verdana" charset="0"/>
              </a:rPr>
              <a:t>School visits and inspection</a:t>
            </a:r>
          </a:p>
          <a:p>
            <a:pPr lvl="1" eaLnBrk="1" hangingPunct="1"/>
            <a:r>
              <a:rPr lang="en-AU" b="0">
                <a:latin typeface="Verdana" charset="0"/>
              </a:rPr>
              <a:t>Organisation of exams</a:t>
            </a:r>
          </a:p>
          <a:p>
            <a:pPr lvl="1" eaLnBrk="1" hangingPunct="1"/>
            <a:r>
              <a:rPr lang="en-AU" b="0">
                <a:latin typeface="Verdana" charset="0"/>
              </a:rPr>
              <a:t>Parents-Teacher meeting</a:t>
            </a:r>
          </a:p>
          <a:p>
            <a:pPr lvl="1" eaLnBrk="1" hangingPunct="1"/>
            <a:r>
              <a:rPr lang="en-AU" b="0">
                <a:latin typeface="Verdana" charset="0"/>
              </a:rPr>
              <a:t>Distribution of study material</a:t>
            </a:r>
          </a:p>
          <a:p>
            <a:pPr lvl="1" eaLnBrk="1" hangingPunct="1"/>
            <a:endParaRPr lang="en-AU">
              <a:latin typeface="Verdana" charset="0"/>
            </a:endParaRPr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5" y="5487988"/>
            <a:ext cx="1363663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7035800" y="4700588"/>
            <a:ext cx="1368425" cy="74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algn="ctr" defTabSz="820738"/>
            <a:r>
              <a:rPr lang="en-AU" sz="1800"/>
              <a:t>Electricity </a:t>
            </a:r>
          </a:p>
          <a:p>
            <a:pPr algn="ctr" defTabSz="820738"/>
            <a:r>
              <a:rPr lang="en-AU" sz="1800"/>
              <a:t>50</a:t>
            </a:r>
          </a:p>
        </p:txBody>
      </p:sp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5" y="5421313"/>
            <a:ext cx="6858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5351463" y="4611688"/>
            <a:ext cx="1368425" cy="74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algn="ctr" defTabSz="820738"/>
            <a:r>
              <a:rPr lang="en-AU" sz="1800"/>
              <a:t>Fuel</a:t>
            </a:r>
          </a:p>
          <a:p>
            <a:pPr algn="ctr" defTabSz="820738"/>
            <a:r>
              <a:rPr lang="en-AU" sz="1800"/>
              <a:t>100</a:t>
            </a:r>
          </a:p>
        </p:txBody>
      </p:sp>
      <p:pic>
        <p:nvPicPr>
          <p:cNvPr id="6042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213" y="5440363"/>
            <a:ext cx="10572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3260725" y="4579938"/>
            <a:ext cx="1368425" cy="74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algn="ctr" defTabSz="820738"/>
            <a:r>
              <a:rPr lang="en-AU" sz="1800"/>
              <a:t>Paper </a:t>
            </a:r>
          </a:p>
          <a:p>
            <a:pPr algn="ctr" defTabSz="820738"/>
            <a:r>
              <a:rPr lang="en-AU" sz="1800"/>
              <a:t>30</a:t>
            </a:r>
          </a:p>
        </p:txBody>
      </p:sp>
      <p:pic>
        <p:nvPicPr>
          <p:cNvPr id="6042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5356225"/>
            <a:ext cx="1265237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7" name="Rectangle 11"/>
          <p:cNvSpPr>
            <a:spLocks noChangeArrowheads="1"/>
          </p:cNvSpPr>
          <p:nvPr/>
        </p:nvSpPr>
        <p:spPr bwMode="auto">
          <a:xfrm>
            <a:off x="1082675" y="4418013"/>
            <a:ext cx="1368425" cy="74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pPr algn="ctr" defTabSz="820738"/>
            <a:r>
              <a:rPr lang="en-AU" sz="1800"/>
              <a:t>Salaries</a:t>
            </a:r>
          </a:p>
          <a:p>
            <a:pPr algn="ctr" defTabSz="820738"/>
            <a:r>
              <a:rPr lang="en-AU" sz="1800"/>
              <a:t>300</a:t>
            </a:r>
          </a:p>
        </p:txBody>
      </p:sp>
      <p:pic>
        <p:nvPicPr>
          <p:cNvPr id="60428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3143250"/>
            <a:ext cx="83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76256" y="64738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31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37851"/>
            <a:ext cx="9144000" cy="1143000"/>
          </a:xfrm>
        </p:spPr>
        <p:txBody>
          <a:bodyPr/>
          <a:lstStyle/>
          <a:p>
            <a:pPr marL="0"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Avoiding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failure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6393"/>
            <a:ext cx="8758336" cy="4824388"/>
          </a:xfrm>
        </p:spPr>
        <p:txBody>
          <a:bodyPr/>
          <a:lstStyle/>
          <a:p>
            <a:pPr eaLnBrk="1" hangingPunct="1">
              <a:buClrTx/>
            </a:pPr>
            <a:r>
              <a:rPr lang="en-AU" b="0" i="0" dirty="0" smtClean="0">
                <a:latin typeface="+mj-lt"/>
                <a:cs typeface="Arial" charset="0"/>
              </a:rPr>
              <a:t>Programmes </a:t>
            </a:r>
            <a:r>
              <a:rPr lang="en-AU" b="0" i="0" dirty="0">
                <a:latin typeface="+mj-lt"/>
                <a:cs typeface="Arial" charset="0"/>
              </a:rPr>
              <a:t>by ministries</a:t>
            </a: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Programme = sub-function (ex.: Primary education, etc..) = All services + Project</a:t>
            </a: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No cost accounting</a:t>
            </a: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Not too many programmes</a:t>
            </a: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Not too </a:t>
            </a:r>
            <a:r>
              <a:rPr lang="en-AU" b="0" i="0" dirty="0" smtClean="0">
                <a:latin typeface="+mj-lt"/>
                <a:cs typeface="Arial" charset="0"/>
              </a:rPr>
              <a:t>detailed: </a:t>
            </a:r>
            <a:r>
              <a:rPr lang="en-AU" sz="2400" i="0" dirty="0" smtClean="0">
                <a:latin typeface="+mj-lt"/>
                <a:cs typeface="Arial" charset="0"/>
              </a:rPr>
              <a:t>Activity</a:t>
            </a:r>
            <a:r>
              <a:rPr lang="en-AU" sz="2400" i="0" dirty="0">
                <a:latin typeface="+mj-lt"/>
                <a:cs typeface="Arial" charset="0"/>
              </a:rPr>
              <a:t>= </a:t>
            </a:r>
            <a:r>
              <a:rPr lang="en-AU" sz="2400" i="0" dirty="0" err="1" smtClean="0">
                <a:latin typeface="+mj-lt"/>
                <a:cs typeface="Arial" charset="0"/>
              </a:rPr>
              <a:t>Service+Investment</a:t>
            </a:r>
            <a:r>
              <a:rPr lang="en-AU" sz="2400" i="0" dirty="0" smtClean="0">
                <a:latin typeface="+mj-lt"/>
                <a:cs typeface="Arial" charset="0"/>
              </a:rPr>
              <a:t> </a:t>
            </a:r>
            <a:r>
              <a:rPr lang="en-AU" sz="2400" i="0" dirty="0">
                <a:latin typeface="+mj-lt"/>
                <a:cs typeface="Arial" charset="0"/>
              </a:rPr>
              <a:t>Project</a:t>
            </a:r>
          </a:p>
          <a:p>
            <a:pPr eaLnBrk="1" hangingPunct="1">
              <a:buClrTx/>
            </a:pPr>
            <a:r>
              <a:rPr lang="en-AU" b="0" i="0" dirty="0" smtClean="0">
                <a:latin typeface="+mj-lt"/>
                <a:cs typeface="Arial" charset="0"/>
              </a:rPr>
              <a:t>Conflicts </a:t>
            </a:r>
            <a:r>
              <a:rPr lang="en-AU" b="0" i="0" dirty="0">
                <a:latin typeface="+mj-lt"/>
                <a:cs typeface="Arial" charset="0"/>
              </a:rPr>
              <a:t>between </a:t>
            </a:r>
            <a:r>
              <a:rPr lang="en-AU" b="0" i="0" dirty="0" smtClean="0">
                <a:latin typeface="+mj-lt"/>
                <a:cs typeface="Arial" charset="0"/>
              </a:rPr>
              <a:t>admin &amp; </a:t>
            </a:r>
            <a:r>
              <a:rPr lang="en-AU" b="0" i="0" dirty="0">
                <a:latin typeface="+mj-lt"/>
                <a:cs typeface="Arial" charset="0"/>
              </a:rPr>
              <a:t>programme </a:t>
            </a:r>
            <a:r>
              <a:rPr lang="en-AU" b="0" i="0" dirty="0" smtClean="0">
                <a:latin typeface="+mj-lt"/>
                <a:cs typeface="Arial" charset="0"/>
              </a:rPr>
              <a:t>managers</a:t>
            </a:r>
            <a:endParaRPr lang="en-AU" b="0" i="0" dirty="0">
              <a:latin typeface="+mj-lt"/>
              <a:cs typeface="Arial" charset="0"/>
            </a:endParaRP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Review </a:t>
            </a:r>
            <a:r>
              <a:rPr lang="en-AU" b="0" i="0" dirty="0" smtClean="0">
                <a:latin typeface="+mj-lt"/>
                <a:cs typeface="Arial" charset="0"/>
              </a:rPr>
              <a:t>basics </a:t>
            </a:r>
            <a:r>
              <a:rPr lang="en-AU" b="0" i="0" dirty="0">
                <a:latin typeface="+mj-lt"/>
                <a:cs typeface="Arial" charset="0"/>
              </a:rPr>
              <a:t>of personal data</a:t>
            </a:r>
          </a:p>
          <a:p>
            <a:pPr eaLnBrk="1" hangingPunct="1">
              <a:buClrTx/>
            </a:pPr>
            <a:r>
              <a:rPr lang="en-AU" b="0" i="0" dirty="0">
                <a:latin typeface="+mj-lt"/>
                <a:cs typeface="Arial" charset="0"/>
              </a:rPr>
              <a:t>Relationship with local centres: </a:t>
            </a:r>
            <a:r>
              <a:rPr lang="en-AU" b="0" i="0" dirty="0" smtClean="0">
                <a:latin typeface="+mj-lt"/>
                <a:cs typeface="Arial" charset="0"/>
              </a:rPr>
              <a:t>vertical </a:t>
            </a:r>
            <a:r>
              <a:rPr lang="en-AU" b="0" i="0" dirty="0">
                <a:latin typeface="+mj-lt"/>
                <a:cs typeface="Arial" charset="0"/>
              </a:rPr>
              <a:t>nature of </a:t>
            </a:r>
            <a:r>
              <a:rPr lang="en-AU" b="0" i="0" dirty="0" smtClean="0">
                <a:latin typeface="+mj-lt"/>
                <a:cs typeface="Arial" charset="0"/>
              </a:rPr>
              <a:t>programme</a:t>
            </a:r>
            <a:r>
              <a:rPr lang="en-AU" b="0" i="0" dirty="0">
                <a:latin typeface="+mj-lt"/>
                <a:cs typeface="Arial" charset="0"/>
              </a:rPr>
              <a:t>! </a:t>
            </a:r>
          </a:p>
          <a:p>
            <a:pPr lvl="1" eaLnBrk="1" hangingPunct="1"/>
            <a:endParaRPr lang="en-AU" sz="2400" dirty="0">
              <a:latin typeface="Arial" charset="0"/>
              <a:cs typeface="Arial" charset="0"/>
            </a:endParaRPr>
          </a:p>
          <a:p>
            <a:pPr lvl="2" eaLnBrk="1" hangingPunct="1"/>
            <a:endParaRPr lang="en-AU" sz="2400" dirty="0">
              <a:latin typeface="Arial" charset="0"/>
              <a:cs typeface="Arial" charset="0"/>
            </a:endParaRPr>
          </a:p>
          <a:p>
            <a:pPr eaLnBrk="1" hangingPunct="1"/>
            <a:endParaRPr lang="en-AU" dirty="0">
              <a:latin typeface="Verdana" charset="0"/>
            </a:endParaRPr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 bwMode="auto">
          <a:xfrm>
            <a:off x="6804248" y="633157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32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re 1"/>
          <p:cNvSpPr>
            <a:spLocks noGrp="1"/>
          </p:cNvSpPr>
          <p:nvPr>
            <p:ph type="title"/>
          </p:nvPr>
        </p:nvSpPr>
        <p:spPr>
          <a:xfrm>
            <a:off x="323850" y="1125538"/>
            <a:ext cx="8362950" cy="719137"/>
          </a:xfrm>
        </p:spPr>
        <p:txBody>
          <a:bodyPr/>
          <a:lstStyle/>
          <a:p>
            <a:pPr marL="0" algn="ctr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Key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Messages</a:t>
            </a:r>
          </a:p>
        </p:txBody>
      </p:sp>
      <p:sp>
        <p:nvSpPr>
          <p:cNvPr id="64514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681537"/>
          </a:xfrm>
        </p:spPr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The establishment of a budget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aims to strengthen </a:t>
            </a:r>
            <a:r>
              <a:rPr lang="en-AU" i="0" dirty="0" smtClean="0">
                <a:latin typeface="Verdana" charset="0"/>
              </a:rPr>
              <a:t>link </a:t>
            </a:r>
            <a:r>
              <a:rPr lang="en-AU" i="0" dirty="0">
                <a:latin typeface="Verdana" charset="0"/>
              </a:rPr>
              <a:t>between budget </a:t>
            </a:r>
            <a:r>
              <a:rPr lang="en-AU" i="0" dirty="0" smtClean="0">
                <a:latin typeface="Verdana" charset="0"/>
              </a:rPr>
              <a:t>&amp; policies &amp; performance </a:t>
            </a:r>
            <a:r>
              <a:rPr lang="en-AU" i="0" dirty="0">
                <a:latin typeface="Verdana" charset="0"/>
              </a:rPr>
              <a:t>in the provision of public services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It requires a number of precautions such as clarifying </a:t>
            </a:r>
            <a:r>
              <a:rPr lang="en-AU" i="0" dirty="0" smtClean="0">
                <a:latin typeface="Verdana" charset="0"/>
              </a:rPr>
              <a:t>roles </a:t>
            </a:r>
            <a:r>
              <a:rPr lang="en-AU" i="0" dirty="0">
                <a:latin typeface="Verdana" charset="0"/>
              </a:rPr>
              <a:t>of </a:t>
            </a:r>
            <a:r>
              <a:rPr lang="en-AU" i="0" dirty="0" smtClean="0">
                <a:latin typeface="Verdana" charset="0"/>
              </a:rPr>
              <a:t>programme </a:t>
            </a:r>
            <a:r>
              <a:rPr lang="en-AU" i="0" dirty="0">
                <a:latin typeface="Verdana" charset="0"/>
              </a:rPr>
              <a:t>manager, nomenclature programs adapted to fiscal management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The development of a performance-oriented approach takes time </a:t>
            </a:r>
            <a:r>
              <a:rPr lang="en-AU" i="0" dirty="0" smtClean="0">
                <a:latin typeface="Verdana" charset="0"/>
              </a:rPr>
              <a:t>&amp; must </a:t>
            </a:r>
            <a:r>
              <a:rPr lang="en-AU" i="0" dirty="0">
                <a:latin typeface="Verdana" charset="0"/>
              </a:rPr>
              <a:t>be </a:t>
            </a:r>
            <a:r>
              <a:rPr lang="en-AU" i="0" dirty="0" smtClean="0">
                <a:latin typeface="Verdana" charset="0"/>
              </a:rPr>
              <a:t>gradual</a:t>
            </a:r>
            <a:r>
              <a:rPr lang="en-AU" i="0" dirty="0">
                <a:latin typeface="Verdana" charset="0"/>
              </a:rPr>
              <a:t>:</a:t>
            </a:r>
            <a:r>
              <a:rPr lang="en-AU" i="0" dirty="0" smtClean="0">
                <a:latin typeface="Verdana" charset="0"/>
              </a:rPr>
              <a:t> </a:t>
            </a:r>
            <a:r>
              <a:rPr lang="en-AU" i="0" dirty="0">
                <a:latin typeface="Verdana" charset="0"/>
              </a:rPr>
              <a:t>can only be considered if the "basics" are present</a:t>
            </a:r>
            <a:endParaRPr lang="en-AU" dirty="0">
              <a:latin typeface="Verdana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804248" y="63595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33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2.3 Outline</a:t>
            </a:r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Budgetary approaches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programme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Performance and budgeting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procedure for implementation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Avoiding the pitfalls</a:t>
            </a:r>
          </a:p>
        </p:txBody>
      </p:sp>
      <p:sp>
        <p:nvSpPr>
          <p:cNvPr id="19459" name="AutoShape 6"/>
          <p:cNvSpPr>
            <a:spLocks noChangeArrowheads="1"/>
          </p:cNvSpPr>
          <p:nvPr/>
        </p:nvSpPr>
        <p:spPr bwMode="auto">
          <a:xfrm>
            <a:off x="395288" y="2276475"/>
            <a:ext cx="8358187" cy="873125"/>
          </a:xfrm>
          <a:prstGeom prst="rightArrow">
            <a:avLst>
              <a:gd name="adj1" fmla="val 50000"/>
              <a:gd name="adj2" fmla="val 20204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9460" name="Espace réservé du numéro de diapositive 5"/>
          <p:cNvSpPr txBox="1">
            <a:spLocks noGrp="1"/>
          </p:cNvSpPr>
          <p:nvPr/>
        </p:nvSpPr>
        <p:spPr bwMode="auto">
          <a:xfrm>
            <a:off x="7524750" y="62484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2894EB8F-8BC8-F24B-967D-4A373539D24F}" type="slidenum">
              <a:rPr lang="en-AU">
                <a:solidFill>
                  <a:srgbClr val="333399"/>
                </a:solidFill>
                <a:cs typeface="Times New Roman" charset="0"/>
              </a:rPr>
              <a:pPr algn="r" eaLnBrk="1" hangingPunct="1"/>
              <a:t>4</a:t>
            </a:fld>
            <a:endParaRPr lang="en-AU">
              <a:solidFill>
                <a:srgbClr val="333399"/>
              </a:solidFill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>
          <a:xfrm>
            <a:off x="-1588" y="1196976"/>
            <a:ext cx="9145588" cy="501650"/>
          </a:xfrm>
        </p:spPr>
        <p:txBody>
          <a:bodyPr/>
          <a:lstStyle/>
          <a:p>
            <a:pPr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Budgetary approaches</a:t>
            </a:r>
            <a:endParaRPr lang="en-AU" sz="2800" i="1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323850" y="1844824"/>
            <a:ext cx="8572500" cy="4484539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AU" i="0" dirty="0">
                <a:latin typeface="Verdana" charset="0"/>
              </a:rPr>
              <a:t>1. "</a:t>
            </a:r>
            <a:r>
              <a:rPr lang="en-AU" i="0" dirty="0" smtClean="0">
                <a:latin typeface="Verdana" charset="0"/>
              </a:rPr>
              <a:t>Classical Budgeting”: input/resource oriented</a:t>
            </a:r>
            <a:endParaRPr lang="en-AU" i="0" dirty="0">
              <a:latin typeface="Verdana" charset="0"/>
            </a:endParaRPr>
          </a:p>
          <a:p>
            <a:pPr eaLnBrk="1" hangingPunct="1">
              <a:buClrTx/>
            </a:pPr>
            <a:endParaRPr lang="en-AU" sz="2200" dirty="0">
              <a:latin typeface="Verdana" charset="0"/>
            </a:endParaRPr>
          </a:p>
          <a:p>
            <a:pPr eaLnBrk="1" hangingPunct="1">
              <a:buClrTx/>
            </a:pPr>
            <a:r>
              <a:rPr lang="en-AU" dirty="0">
                <a:latin typeface="Verdana" charset="0"/>
              </a:rPr>
              <a:t>Strong points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Basic processes are provided 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Stimulates </a:t>
            </a:r>
            <a:r>
              <a:rPr lang="en-AU" sz="2400" b="0" dirty="0" smtClean="0">
                <a:latin typeface="Verdana" charset="0"/>
              </a:rPr>
              <a:t>development </a:t>
            </a:r>
            <a:r>
              <a:rPr lang="en-AU" sz="2400" b="0" dirty="0">
                <a:latin typeface="Verdana" charset="0"/>
              </a:rPr>
              <a:t>of a discipline culture</a:t>
            </a:r>
          </a:p>
          <a:p>
            <a:pPr eaLnBrk="1" hangingPunct="1">
              <a:buClrTx/>
            </a:pPr>
            <a:r>
              <a:rPr lang="en-AU" dirty="0">
                <a:latin typeface="Verdana" charset="0"/>
              </a:rPr>
              <a:t>Weak points: 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In general terms, little or no concern for public policies </a:t>
            </a:r>
            <a:r>
              <a:rPr lang="en-AU" sz="2400" b="0" dirty="0" smtClean="0">
                <a:latin typeface="Verdana" charset="0"/>
              </a:rPr>
              <a:t>&amp; their </a:t>
            </a:r>
            <a:r>
              <a:rPr lang="en-AU" sz="2400" b="0" dirty="0">
                <a:latin typeface="Verdana" charset="0"/>
              </a:rPr>
              <a:t>outcomes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Often, bureaucratic procedures are cumbersome</a:t>
            </a: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572500" y="6215063"/>
            <a:ext cx="388938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197AC49-02FB-7A46-B80F-3A06702303F4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5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re 1"/>
          <p:cNvSpPr>
            <a:spLocks noGrp="1"/>
          </p:cNvSpPr>
          <p:nvPr>
            <p:ph type="title"/>
          </p:nvPr>
        </p:nvSpPr>
        <p:spPr>
          <a:xfrm>
            <a:off x="0" y="1071563"/>
            <a:ext cx="9144000" cy="845269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Approaches to budgeting: Result oriented</a:t>
            </a:r>
          </a:p>
        </p:txBody>
      </p:sp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>
          <a:xfrm>
            <a:off x="178594" y="1953344"/>
            <a:ext cx="8786812" cy="4666531"/>
          </a:xfrm>
        </p:spPr>
        <p:txBody>
          <a:bodyPr/>
          <a:lstStyle/>
          <a:p>
            <a:pPr eaLnBrk="1" hangingPunct="1">
              <a:buClrTx/>
              <a:buFontTx/>
              <a:buNone/>
            </a:pPr>
            <a:r>
              <a:rPr lang="en-AU" i="0" dirty="0">
                <a:latin typeface="Verdana" charset="0"/>
              </a:rPr>
              <a:t>2.  “Result-oriented Budgeting</a:t>
            </a:r>
            <a:r>
              <a:rPr lang="en-AU" i="0" dirty="0">
                <a:latin typeface="Calibri" charset="0"/>
              </a:rPr>
              <a:t>”</a:t>
            </a:r>
            <a:r>
              <a:rPr lang="en-AU" altLang="ja-JP" i="0" dirty="0">
                <a:latin typeface="Verdana" charset="0"/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en-AU" i="0" dirty="0">
                <a:latin typeface="Verdana" charset="0"/>
              </a:rPr>
              <a:t>Orientation: Product/Efficiency </a:t>
            </a:r>
            <a:r>
              <a:rPr lang="en-AU" i="0" dirty="0" smtClean="0">
                <a:latin typeface="Verdana" charset="0"/>
              </a:rPr>
              <a:t>&amp; </a:t>
            </a:r>
            <a:r>
              <a:rPr lang="en-AU" i="0" dirty="0">
                <a:latin typeface="Verdana" charset="0"/>
              </a:rPr>
              <a:t>Result</a:t>
            </a:r>
            <a:r>
              <a:rPr lang="en-AU" i="0" dirty="0" smtClean="0">
                <a:latin typeface="Verdana" charset="0"/>
              </a:rPr>
              <a:t>/ Effectiveness </a:t>
            </a:r>
          </a:p>
          <a:p>
            <a:pPr eaLnBrk="1" hangingPunct="1">
              <a:buClrTx/>
              <a:buFontTx/>
              <a:buNone/>
            </a:pPr>
            <a:endParaRPr lang="en-AU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AU" dirty="0">
                <a:latin typeface="Verdana" charset="0"/>
              </a:rPr>
              <a:t>Strong Points: 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Reflects </a:t>
            </a:r>
            <a:r>
              <a:rPr lang="en-AU" sz="2400" b="0" dirty="0" smtClean="0">
                <a:latin typeface="Verdana" charset="0"/>
              </a:rPr>
              <a:t>true </a:t>
            </a:r>
            <a:r>
              <a:rPr lang="en-AU" sz="2400" b="0" dirty="0">
                <a:latin typeface="Verdana" charset="0"/>
              </a:rPr>
              <a:t>objective of budgeting</a:t>
            </a:r>
          </a:p>
          <a:p>
            <a:pPr eaLnBrk="1" hangingPunct="1">
              <a:buClrTx/>
            </a:pPr>
            <a:r>
              <a:rPr lang="en-AU" dirty="0">
                <a:latin typeface="Verdana" charset="0"/>
              </a:rPr>
              <a:t>Weak Points: 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Requires strong institutional arrangements</a:t>
            </a:r>
          </a:p>
          <a:p>
            <a:pPr lvl="1" eaLnBrk="1" hangingPunct="1">
              <a:buClrTx/>
            </a:pPr>
            <a:r>
              <a:rPr lang="en-AU" sz="2400" b="0" dirty="0">
                <a:latin typeface="Verdana" charset="0"/>
              </a:rPr>
              <a:t>Their effectiveness depends greatly on the country context (the country context becomes extremely important)</a:t>
            </a:r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548681" y="6193110"/>
            <a:ext cx="388937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74CAD3C4-9CA8-0B41-AF71-42DC82515D7E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6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36" y="1036935"/>
            <a:ext cx="8784976" cy="701402"/>
          </a:xfrm>
        </p:spPr>
        <p:txBody>
          <a:bodyPr/>
          <a:lstStyle/>
          <a:p>
            <a:pPr marL="0" indent="0" algn="ctr"/>
            <a:r>
              <a:rPr lang="en-GB" sz="2800" dirty="0" smtClean="0">
                <a:solidFill>
                  <a:srgbClr val="C00000"/>
                </a:solidFill>
              </a:rPr>
              <a:t>Performance in the Budget</a:t>
            </a:r>
            <a:endParaRPr lang="en-GB" sz="2800" dirty="0">
              <a:solidFill>
                <a:srgbClr val="C00000"/>
              </a:solidFill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719620"/>
              </p:ext>
            </p:extLst>
          </p:nvPr>
        </p:nvGraphicFramePr>
        <p:xfrm>
          <a:off x="179512" y="2492896"/>
          <a:ext cx="8545512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Worksheet" r:id="rId5" imgW="9239266" imgH="4105150" progId="Excel.Sheet.8">
                  <p:embed/>
                </p:oleObj>
              </mc:Choice>
              <mc:Fallback>
                <p:oleObj name="Worksheet" r:id="rId5" imgW="9239266" imgH="41051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492896"/>
                        <a:ext cx="8545512" cy="4248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5076056" y="2564904"/>
            <a:ext cx="2160240" cy="7200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" name="Snip Single Corner Rectangle 2"/>
          <p:cNvSpPr/>
          <p:nvPr/>
        </p:nvSpPr>
        <p:spPr bwMode="auto">
          <a:xfrm>
            <a:off x="6660232" y="2708920"/>
            <a:ext cx="648072" cy="216024"/>
          </a:xfrm>
          <a:prstGeom prst="snip1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99592" y="2564904"/>
            <a:ext cx="6192688" cy="64807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528" y="1628800"/>
            <a:ext cx="2368550" cy="1798696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i="1" dirty="0" smtClean="0">
                <a:latin typeface="Arial" charset="0"/>
              </a:rPr>
              <a:t>‘</a:t>
            </a:r>
            <a:r>
              <a:rPr lang="en-GB" sz="2300" i="1" dirty="0" smtClean="0">
                <a:latin typeface="+mj-lt"/>
              </a:rPr>
              <a:t>Traditional’</a:t>
            </a:r>
            <a:endParaRPr lang="en-GB" sz="2300" dirty="0" smtClean="0">
              <a:latin typeface="+mj-lt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sz="2300" dirty="0" smtClean="0">
                <a:latin typeface="+mj-lt"/>
              </a:rPr>
              <a:t>Aims to control money</a:t>
            </a:r>
          </a:p>
          <a:p>
            <a:pPr algn="ctr" eaLnBrk="1" hangingPunct="1">
              <a:spcBef>
                <a:spcPct val="50000"/>
              </a:spcBef>
            </a:pPr>
            <a:endParaRPr lang="fr-FR" sz="2000" dirty="0">
              <a:latin typeface="Arial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923928" y="1556792"/>
            <a:ext cx="4320480" cy="167558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dirty="0" smtClean="0"/>
              <a:t> </a:t>
            </a:r>
            <a:r>
              <a:rPr lang="fr-FR" sz="2300" dirty="0" smtClean="0"/>
              <a:t>‘</a:t>
            </a:r>
            <a:r>
              <a:rPr lang="fr-FR" sz="2300" i="1" dirty="0" smtClean="0"/>
              <a:t>programme/performance budget</a:t>
            </a:r>
            <a:r>
              <a:rPr lang="fr-FR" sz="2300" dirty="0" smtClean="0"/>
              <a:t>’</a:t>
            </a:r>
            <a:endParaRPr lang="fr-FR" sz="2300" dirty="0"/>
          </a:p>
          <a:p>
            <a:pPr algn="ctr" eaLnBrk="1" hangingPunct="1">
              <a:spcBef>
                <a:spcPct val="50000"/>
              </a:spcBef>
            </a:pPr>
            <a:r>
              <a:rPr lang="en-GB" sz="2300" dirty="0" smtClean="0"/>
              <a:t>Aims to achieve performance</a:t>
            </a:r>
            <a:endParaRPr lang="en-GB" sz="2300" dirty="0"/>
          </a:p>
        </p:txBody>
      </p:sp>
      <p:sp>
        <p:nvSpPr>
          <p:cNvPr id="7" name="Down Arrow 6"/>
          <p:cNvSpPr/>
          <p:nvPr/>
        </p:nvSpPr>
        <p:spPr bwMode="auto">
          <a:xfrm>
            <a:off x="683568" y="3284984"/>
            <a:ext cx="720080" cy="648072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971600" y="3429000"/>
            <a:ext cx="484632" cy="97840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3347864" y="3068960"/>
            <a:ext cx="1224136" cy="1800200"/>
          </a:xfrm>
          <a:prstGeom prst="straightConnector1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 flipV="1">
            <a:off x="5796136" y="3068960"/>
            <a:ext cx="1152128" cy="1800200"/>
          </a:xfrm>
          <a:prstGeom prst="straightConnector1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V="1">
            <a:off x="1115616" y="3212976"/>
            <a:ext cx="0" cy="720080"/>
          </a:xfrm>
          <a:prstGeom prst="straightConnector1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076056" y="3068960"/>
            <a:ext cx="72008" cy="1872208"/>
          </a:xfrm>
          <a:prstGeom prst="straightConnector1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06465"/>
              </p:ext>
            </p:extLst>
          </p:nvPr>
        </p:nvGraphicFramePr>
        <p:xfrm>
          <a:off x="179512" y="3373634"/>
          <a:ext cx="8545512" cy="3367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8" imgW="9239266" imgH="4105150" progId="Excel.Sheet.8">
                  <p:embed/>
                </p:oleObj>
              </mc:Choice>
              <mc:Fallback>
                <p:oleObj name="Worksheet" r:id="rId8" imgW="9239266" imgH="41051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373634"/>
                        <a:ext cx="8545512" cy="33677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55063" y="6290472"/>
            <a:ext cx="388937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7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2.3 Outline</a:t>
            </a:r>
          </a:p>
        </p:txBody>
      </p:sp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Budgetary approaches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programme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Performance and budgeting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The procedure for implementation</a:t>
            </a:r>
          </a:p>
          <a:p>
            <a:pPr>
              <a:buClrTx/>
            </a:pPr>
            <a:r>
              <a:rPr lang="en-AU" i="0">
                <a:latin typeface="Verdana" charset="0"/>
              </a:rPr>
              <a:t>Avoiding the pitfalls</a:t>
            </a:r>
          </a:p>
        </p:txBody>
      </p:sp>
      <p:sp>
        <p:nvSpPr>
          <p:cNvPr id="26627" name="AutoShape 6"/>
          <p:cNvSpPr>
            <a:spLocks noChangeArrowheads="1"/>
          </p:cNvSpPr>
          <p:nvPr/>
        </p:nvSpPr>
        <p:spPr bwMode="auto">
          <a:xfrm>
            <a:off x="395288" y="2730500"/>
            <a:ext cx="8358187" cy="873125"/>
          </a:xfrm>
          <a:prstGeom prst="rightArrow">
            <a:avLst>
              <a:gd name="adj1" fmla="val 50000"/>
              <a:gd name="adj2" fmla="val 20204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24888" y="6205443"/>
            <a:ext cx="347870" cy="48519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8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1"/>
          <p:cNvSpPr>
            <a:spLocks noGrp="1"/>
          </p:cNvSpPr>
          <p:nvPr>
            <p:ph type="title"/>
          </p:nvPr>
        </p:nvSpPr>
        <p:spPr>
          <a:xfrm>
            <a:off x="-15416" y="1268760"/>
            <a:ext cx="9144000" cy="990600"/>
          </a:xfrm>
        </p:spPr>
        <p:txBody>
          <a:bodyPr/>
          <a:lstStyle/>
          <a:p>
            <a:pPr marL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B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asic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concept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of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“performance” approach: The programme</a:t>
            </a:r>
          </a:p>
        </p:txBody>
      </p:sp>
      <p:sp>
        <p:nvSpPr>
          <p:cNvPr id="2765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3235" y="2420888"/>
            <a:ext cx="8657530" cy="3888978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</a:pPr>
            <a:r>
              <a:rPr lang="en-AU" i="0" dirty="0">
                <a:latin typeface="+mj-lt"/>
                <a:cs typeface="Arial" charset="0"/>
              </a:rPr>
              <a:t>A classification of expenditure </a:t>
            </a:r>
            <a:r>
              <a:rPr lang="en-AU" i="0" dirty="0" smtClean="0">
                <a:latin typeface="+mj-lt"/>
                <a:cs typeface="Arial" charset="0"/>
              </a:rPr>
              <a:t>programmes </a:t>
            </a:r>
            <a:r>
              <a:rPr lang="en-AU" i="0" dirty="0">
                <a:latin typeface="+mj-lt"/>
                <a:cs typeface="Arial" charset="0"/>
              </a:rPr>
              <a:t>aimed </a:t>
            </a:r>
            <a:r>
              <a:rPr lang="en-AU" i="0" dirty="0" smtClean="0">
                <a:latin typeface="+mj-lt"/>
                <a:cs typeface="Arial" charset="0"/>
              </a:rPr>
              <a:t>at:</a:t>
            </a:r>
            <a:endParaRPr lang="en-AU" i="0" dirty="0">
              <a:latin typeface="+mj-lt"/>
              <a:cs typeface="Arial" charset="0"/>
            </a:endParaRPr>
          </a:p>
          <a:p>
            <a:pPr lvl="1" eaLnBrk="1" hangingPunct="1">
              <a:buClrTx/>
            </a:pPr>
            <a:r>
              <a:rPr lang="en-AU" sz="2400" b="0" dirty="0">
                <a:latin typeface="+mj-lt"/>
                <a:cs typeface="Arial" charset="0"/>
              </a:rPr>
              <a:t>Better formulating and monitoring the fiscal policies</a:t>
            </a:r>
          </a:p>
          <a:p>
            <a:pPr lvl="1" eaLnBrk="1" hangingPunct="1">
              <a:buClrTx/>
            </a:pPr>
            <a:r>
              <a:rPr lang="en-AU" sz="2400" b="0" dirty="0">
                <a:latin typeface="+mj-lt"/>
                <a:cs typeface="Arial" charset="0"/>
              </a:rPr>
              <a:t>Providing a basis for effective management</a:t>
            </a:r>
          </a:p>
          <a:p>
            <a:pPr lvl="1" eaLnBrk="1" hangingPunct="1">
              <a:buClrTx/>
            </a:pPr>
            <a:r>
              <a:rPr lang="en-AU" sz="2400" b="0" dirty="0">
                <a:latin typeface="+mj-lt"/>
                <a:cs typeface="Arial" charset="0"/>
              </a:rPr>
              <a:t>Improving transparency</a:t>
            </a:r>
          </a:p>
          <a:p>
            <a:pPr lvl="1" eaLnBrk="1" hangingPunct="1">
              <a:buClrTx/>
            </a:pPr>
            <a:r>
              <a:rPr lang="en-AU" sz="2400" b="0" dirty="0">
                <a:latin typeface="+mj-lt"/>
                <a:cs typeface="Arial" charset="0"/>
              </a:rPr>
              <a:t>Ensuring accountability: reporting and accounting for results</a:t>
            </a:r>
          </a:p>
          <a:p>
            <a:pPr lvl="1" eaLnBrk="1" hangingPunct="1">
              <a:buFontTx/>
              <a:buNone/>
            </a:pPr>
            <a:endParaRPr lang="en-AU" b="0" dirty="0">
              <a:latin typeface="Verdana" charset="0"/>
            </a:endParaRP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442893D-C755-FB47-8C7F-EBA81DAA2D79}" type="slidenum">
              <a:rPr lang="en-AU" sz="1400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4497</TotalTime>
  <Words>1721</Words>
  <Application>Microsoft Office PowerPoint</Application>
  <PresentationFormat>On-screen Show (4:3)</PresentationFormat>
  <Paragraphs>280</Paragraphs>
  <Slides>33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Verdana</vt:lpstr>
      <vt:lpstr>Wingdings</vt:lpstr>
      <vt:lpstr>Wingdings 2</vt:lpstr>
      <vt:lpstr>Slide_Master</vt:lpstr>
      <vt:lpstr>Worksheet</vt:lpstr>
      <vt:lpstr>PFM domains &amp; sequencing of reforms  Module 2.3</vt:lpstr>
      <vt:lpstr>Day 2: Sub-systems of PFM and prioritising reforms</vt:lpstr>
      <vt:lpstr>Module 2.3. The performance/programme budget. Objectives</vt:lpstr>
      <vt:lpstr>Module 2.3 Outline</vt:lpstr>
      <vt:lpstr>Budgetary approaches</vt:lpstr>
      <vt:lpstr>Approaches to budgeting: Result oriented</vt:lpstr>
      <vt:lpstr>Performance in the Budget</vt:lpstr>
      <vt:lpstr>Module 2.3 Outline</vt:lpstr>
      <vt:lpstr>Basic concept of “performance” approach: The programme</vt:lpstr>
      <vt:lpstr>‘Programme’ defined in context of performance/programme budget</vt:lpstr>
      <vt:lpstr>Programmes are established  by ministries</vt:lpstr>
      <vt:lpstr>‘Programme’: Some characteristics</vt:lpstr>
      <vt:lpstr>Characteristics of a programme budget</vt:lpstr>
      <vt:lpstr>Executive degree of freedom</vt:lpstr>
      <vt:lpstr>Programme and Organisation</vt:lpstr>
      <vt:lpstr>Performance and Budgeting (1)</vt:lpstr>
      <vt:lpstr>Module 2.3 Outline</vt:lpstr>
      <vt:lpstr>Performance and budgeting (2)</vt:lpstr>
      <vt:lpstr>Performance and budgeting  - Precautions</vt:lpstr>
      <vt:lpstr>Negative experience in UK: Non-functional but detailed performance goals</vt:lpstr>
      <vt:lpstr>Module 2.3 Outline</vt:lpstr>
      <vt:lpstr>The approach</vt:lpstr>
      <vt:lpstr>The stages</vt:lpstr>
      <vt:lpstr>Step 1 (“Presentational performance budgeting”)</vt:lpstr>
      <vt:lpstr>Step 2 (“Performance-informed budgeting”)</vt:lpstr>
      <vt:lpstr>Module 2.3 Outline</vt:lpstr>
      <vt:lpstr>Budget and strategic objectives</vt:lpstr>
      <vt:lpstr>Who knows how to allocate all the expenses of Ministry of Education by respective objectives?</vt:lpstr>
      <vt:lpstr>PowerPoint Presentation</vt:lpstr>
      <vt:lpstr>Budget by activities (2)</vt:lpstr>
      <vt:lpstr>Allocating budget based on activities? Who is responsible for the accounts?</vt:lpstr>
      <vt:lpstr>Avoiding failure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229</cp:revision>
  <cp:lastPrinted>2013-01-06T15:17:15Z</cp:lastPrinted>
  <dcterms:created xsi:type="dcterms:W3CDTF">2011-10-28T10:25:18Z</dcterms:created>
  <dcterms:modified xsi:type="dcterms:W3CDTF">2016-02-08T14:58:26Z</dcterms:modified>
</cp:coreProperties>
</file>