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304" r:id="rId2"/>
    <p:sldId id="293" r:id="rId3"/>
    <p:sldId id="277" r:id="rId4"/>
    <p:sldId id="275" r:id="rId5"/>
    <p:sldId id="257" r:id="rId6"/>
    <p:sldId id="258" r:id="rId7"/>
    <p:sldId id="259" r:id="rId8"/>
    <p:sldId id="260" r:id="rId9"/>
    <p:sldId id="261" r:id="rId10"/>
    <p:sldId id="306" r:id="rId11"/>
    <p:sldId id="307" r:id="rId12"/>
    <p:sldId id="290" r:id="rId13"/>
    <p:sldId id="305" r:id="rId14"/>
    <p:sldId id="308" r:id="rId15"/>
    <p:sldId id="303" r:id="rId16"/>
    <p:sldId id="296" r:id="rId17"/>
    <p:sldId id="298" r:id="rId18"/>
    <p:sldId id="299" r:id="rId19"/>
    <p:sldId id="300" r:id="rId20"/>
    <p:sldId id="302" r:id="rId21"/>
    <p:sldId id="301" r:id="rId22"/>
    <p:sldId id="297" r:id="rId23"/>
    <p:sldId id="267" r:id="rId24"/>
    <p:sldId id="268" r:id="rId25"/>
    <p:sldId id="269" r:id="rId26"/>
    <p:sldId id="309" r:id="rId27"/>
    <p:sldId id="310" r:id="rId28"/>
    <p:sldId id="280" r:id="rId29"/>
    <p:sldId id="281" r:id="rId30"/>
    <p:sldId id="282" r:id="rId31"/>
    <p:sldId id="283" r:id="rId32"/>
    <p:sldId id="284" r:id="rId33"/>
    <p:sldId id="294" r:id="rId34"/>
    <p:sldId id="273" r:id="rId35"/>
    <p:sldId id="274" r:id="rId36"/>
    <p:sldId id="295" r:id="rId3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3E6FD2"/>
    <a:srgbClr val="2D5EC1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86518"/>
  </p:normalViewPr>
  <p:slideViewPr>
    <p:cSldViewPr>
      <p:cViewPr varScale="1">
        <p:scale>
          <a:sx n="58" d="100"/>
          <a:sy n="58" d="100"/>
        </p:scale>
        <p:origin x="11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99D0449-2A95-1243-A5ED-072E80631C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602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AA01DD8-B54E-B64A-810F-BA4CE7DE9C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5864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4E6B74C-CEB5-7843-AB63-4E2D63F5FB57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1816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03082251-40F9-754A-B2A6-6EF4FFF8F9B1}" type="slidenum">
              <a:rPr lang="en-US">
                <a:solidFill>
                  <a:schemeClr val="bg2"/>
                </a:solidFill>
                <a:latin typeface="Times New Roman" charset="0"/>
                <a:cs typeface="Times New Roman" charset="0"/>
              </a:rPr>
              <a:pPr eaLnBrk="1" hangingPunct="1"/>
              <a:t>15</a:t>
            </a:fld>
            <a:endParaRPr lang="en-US">
              <a:solidFill>
                <a:schemeClr val="bg2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404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08D2779-7726-0247-9D85-5E98F9E667AA}" type="slidenum">
              <a:rPr lang="en-US">
                <a:solidFill>
                  <a:schemeClr val="bg2"/>
                </a:solidFill>
                <a:latin typeface="Times New Roman" charset="0"/>
                <a:cs typeface="Times New Roman" charset="0"/>
              </a:rPr>
              <a:pPr eaLnBrk="1" hangingPunct="1"/>
              <a:t>17</a:t>
            </a:fld>
            <a:endParaRPr lang="en-US">
              <a:solidFill>
                <a:schemeClr val="bg2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2525" cy="3722687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4716463"/>
            <a:ext cx="5441950" cy="44656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dirty="0">
                <a:latin typeface="Times New Roman" charset="0"/>
              </a:rPr>
              <a:t>Organic Law is a law that </a:t>
            </a:r>
            <a:r>
              <a:rPr lang="ja-JP" altLang="en-GB" dirty="0">
                <a:latin typeface="Times New Roman" charset="0"/>
              </a:rPr>
              <a:t>‘</a:t>
            </a:r>
            <a:r>
              <a:rPr lang="en-GB" altLang="ja-JP" dirty="0">
                <a:latin typeface="Times New Roman" charset="0"/>
              </a:rPr>
              <a:t>grows</a:t>
            </a:r>
            <a:r>
              <a:rPr lang="ja-JP" altLang="en-GB" dirty="0">
                <a:latin typeface="Times New Roman" charset="0"/>
              </a:rPr>
              <a:t>’</a:t>
            </a:r>
            <a:r>
              <a:rPr lang="en-GB" altLang="ja-JP" dirty="0">
                <a:latin typeface="Times New Roman" charset="0"/>
              </a:rPr>
              <a:t> out of the constitution – </a:t>
            </a:r>
            <a:r>
              <a:rPr lang="en-GB" altLang="ja-JP" dirty="0" err="1">
                <a:latin typeface="Times New Roman" charset="0"/>
              </a:rPr>
              <a:t>ie</a:t>
            </a:r>
            <a:r>
              <a:rPr lang="en-GB" altLang="ja-JP" dirty="0">
                <a:latin typeface="Times New Roman" charset="0"/>
              </a:rPr>
              <a:t> is required by the constitution and is in that sense one step below the constitution. They may require specific majorities in parliament to be amended. Rights laws etc. It is also a comprehensive law (albeit subject to detailed defining regulations </a:t>
            </a:r>
            <a:r>
              <a:rPr lang="en-GB" altLang="ja-JP" dirty="0" err="1">
                <a:latin typeface="Times New Roman" charset="0"/>
              </a:rPr>
              <a:t>etc</a:t>
            </a:r>
            <a:r>
              <a:rPr lang="en-GB" altLang="ja-JP" dirty="0">
                <a:latin typeface="Times New Roman" charset="0"/>
              </a:rPr>
              <a:t>). It sets binding principles for the full cycle. Anglo Saxons don</a:t>
            </a:r>
            <a:r>
              <a:rPr lang="ja-JP" altLang="en-GB" dirty="0">
                <a:latin typeface="Times New Roman" charset="0"/>
              </a:rPr>
              <a:t>’</a:t>
            </a:r>
            <a:r>
              <a:rPr lang="en-GB" altLang="ja-JP" dirty="0">
                <a:latin typeface="Times New Roman" charset="0"/>
              </a:rPr>
              <a:t>t have the, - they depend on regulation / series of laws etc.</a:t>
            </a:r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9542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DB679466-2486-8A41-A105-2D1032A6D70E}" type="slidenum">
              <a:rPr lang="en-US">
                <a:solidFill>
                  <a:schemeClr val="bg2"/>
                </a:solidFill>
                <a:latin typeface="Times New Roman" charset="0"/>
                <a:cs typeface="Times New Roman" charset="0"/>
              </a:rPr>
              <a:pPr eaLnBrk="1" hangingPunct="1"/>
              <a:t>18</a:t>
            </a:fld>
            <a:endParaRPr lang="en-US">
              <a:solidFill>
                <a:schemeClr val="bg2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2525" cy="3722687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4716463"/>
            <a:ext cx="5441950" cy="4465637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2365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A397E7B-03AF-C74C-B636-D17AAC7FEE3C}" type="slidenum">
              <a:rPr lang="en-US">
                <a:solidFill>
                  <a:schemeClr val="bg2"/>
                </a:solidFill>
                <a:latin typeface="Times New Roman" charset="0"/>
                <a:cs typeface="Times New Roman" charset="0"/>
              </a:rPr>
              <a:pPr eaLnBrk="1" hangingPunct="1"/>
              <a:t>19</a:t>
            </a:fld>
            <a:endParaRPr lang="en-US">
              <a:solidFill>
                <a:schemeClr val="bg2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0865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2DC3990-3317-234F-BD4F-D324FF70B216}" type="slidenum">
              <a:rPr lang="en-US">
                <a:solidFill>
                  <a:schemeClr val="bg2"/>
                </a:solidFill>
                <a:latin typeface="Times New Roman" charset="0"/>
                <a:cs typeface="Times New Roman" charset="0"/>
              </a:rPr>
              <a:pPr eaLnBrk="1" hangingPunct="1"/>
              <a:t>21</a:t>
            </a:fld>
            <a:endParaRPr lang="en-US">
              <a:solidFill>
                <a:schemeClr val="bg2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3858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D7510744-66FA-2048-9F7A-0D7954B51700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23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157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AB27550-02A6-4443-A8B8-6AFC14DE30BF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24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3809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F1B7713B-0877-4D42-AAFA-F6363A95EFE0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25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842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C51D70F-5010-9148-994B-5EEBAE6D6901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28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7287" cy="3724275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4006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dirty="0">
                <a:latin typeface="Times New Roman" charset="0"/>
              </a:rPr>
              <a:t>March 2005</a:t>
            </a:r>
          </a:p>
          <a:p>
            <a:pPr eaLnBrk="1" hangingPunct="1">
              <a:spcBef>
                <a:spcPct val="0"/>
              </a:spcBef>
            </a:pPr>
            <a:endParaRPr lang="en-GB" dirty="0">
              <a:latin typeface="Times New Roman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latin typeface="Times New Roman" charset="0"/>
              </a:rPr>
              <a:t>According to the World Bank, Tanzania is the </a:t>
            </a:r>
            <a:r>
              <a:rPr lang="ja-JP" altLang="en-GB" dirty="0">
                <a:latin typeface="Times New Roman" charset="0"/>
              </a:rPr>
              <a:t>“</a:t>
            </a:r>
            <a:r>
              <a:rPr lang="en-GB" altLang="ja-JP" dirty="0">
                <a:latin typeface="Times New Roman" charset="0"/>
              </a:rPr>
              <a:t>most successfully implemented system in an Anglophone African country</a:t>
            </a:r>
            <a:r>
              <a:rPr lang="ja-JP" altLang="en-GB" dirty="0">
                <a:latin typeface="Times New Roman" charset="0"/>
              </a:rPr>
              <a:t>”</a:t>
            </a:r>
            <a:endParaRPr lang="en-GB" altLang="ja-JP" dirty="0">
              <a:latin typeface="Times New Roman" charset="0"/>
            </a:endParaRPr>
          </a:p>
          <a:p>
            <a:pPr eaLnBrk="1" hangingPunct="1">
              <a:spcBef>
                <a:spcPct val="0"/>
              </a:spcBef>
            </a:pPr>
            <a:endParaRPr lang="en-GB" dirty="0">
              <a:latin typeface="Times New Roman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latin typeface="Times New Roman" charset="0"/>
              </a:rPr>
              <a:t>Started with </a:t>
            </a:r>
            <a:r>
              <a:rPr lang="en-GB" dirty="0" err="1">
                <a:latin typeface="Times New Roman" charset="0"/>
              </a:rPr>
              <a:t>MoF</a:t>
            </a:r>
            <a:r>
              <a:rPr lang="en-GB" dirty="0">
                <a:latin typeface="Times New Roman" charset="0"/>
              </a:rPr>
              <a:t> and 10 ministries.  Also second IT system.</a:t>
            </a:r>
          </a:p>
          <a:p>
            <a:pPr eaLnBrk="1" hangingPunct="1">
              <a:spcBef>
                <a:spcPct val="0"/>
              </a:spcBef>
            </a:pPr>
            <a:endParaRPr lang="fr-BE" dirty="0">
              <a:latin typeface="Arial" charset="0"/>
            </a:endParaRPr>
          </a:p>
        </p:txBody>
      </p:sp>
      <p:sp>
        <p:nvSpPr>
          <p:cNvPr id="6656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45471C3-3EC2-564E-8005-CE9DE0DC2C48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30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381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DD0363E-4597-134E-A9E2-0BDB0972166B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5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2525" cy="3722687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4716463"/>
            <a:ext cx="5441950" cy="4465637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3034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61D67C5-1AA9-6B49-8A02-52AE776755BA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31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7287" cy="3724275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6878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>
              <a:latin typeface="Times New Roman" charset="0"/>
            </a:endParaRPr>
          </a:p>
        </p:txBody>
      </p:sp>
      <p:sp>
        <p:nvSpPr>
          <p:cNvPr id="7270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521933D-FEE4-524D-A260-0E57B608A91D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34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1942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>
              <a:latin typeface="Times New Roman" charset="0"/>
            </a:endParaRPr>
          </a:p>
        </p:txBody>
      </p:sp>
      <p:sp>
        <p:nvSpPr>
          <p:cNvPr id="7475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20CCA67-210A-3C4B-A0B9-3C4536153333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35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9109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dirty="0">
                <a:latin typeface="Arial" charset="0"/>
              </a:rPr>
              <a:t>The UK has suffered a string of disasters in implementing e-Governance projects.  The Child Support Agency; the Home Office</a:t>
            </a:r>
            <a:r>
              <a:rPr lang="ja-JP" altLang="en-GB" dirty="0">
                <a:latin typeface="Arial" charset="0"/>
              </a:rPr>
              <a:t>’</a:t>
            </a:r>
            <a:r>
              <a:rPr lang="en-GB" altLang="ja-JP" dirty="0">
                <a:latin typeface="Arial" charset="0"/>
              </a:rPr>
              <a:t>s accounting system; the Passport Office; Connecting for Health; tax credits; benefits smart cards are all memories which the IT industry would rather forget. The National Audit Office concluded its review of IT procurement by saying that </a:t>
            </a:r>
            <a:r>
              <a:rPr lang="ja-JP" altLang="en-GB" dirty="0">
                <a:latin typeface="Arial" charset="0"/>
              </a:rPr>
              <a:t>“</a:t>
            </a:r>
            <a:r>
              <a:rPr lang="en-GB" altLang="ja-JP" dirty="0">
                <a:latin typeface="Arial" charset="0"/>
              </a:rPr>
              <a:t>the history of failure of major IT-enabled projects has been characterised by overspends, delays, poor performance and abandonment of projects at major cost</a:t>
            </a:r>
            <a:r>
              <a:rPr lang="ja-JP" altLang="en-GB" dirty="0">
                <a:latin typeface="Arial" charset="0"/>
              </a:rPr>
              <a:t>”</a:t>
            </a:r>
            <a:r>
              <a:rPr lang="en-GB" altLang="ja-JP" dirty="0">
                <a:latin typeface="Arial" charset="0"/>
              </a:rPr>
              <a:t> (NAO, 2003).</a:t>
            </a:r>
          </a:p>
          <a:p>
            <a:pPr eaLnBrk="1" hangingPunct="1">
              <a:spcBef>
                <a:spcPct val="0"/>
              </a:spcBef>
            </a:pPr>
            <a:endParaRPr lang="en-GB" dirty="0">
              <a:latin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>
                <a:latin typeface="Arial" charset="0"/>
              </a:rPr>
              <a:t>Average public sector wage costs in Africa can be one-tenth or less than those in the West; average ICT costs can be two to three times higher.  E-Governance and automation using modern IT technology therefore results in replacing cheap civil servants with costly IT (</a:t>
            </a:r>
            <a:r>
              <a:rPr lang="en-GB" dirty="0" err="1">
                <a:latin typeface="Arial" charset="0"/>
              </a:rPr>
              <a:t>Heeks</a:t>
            </a:r>
            <a:r>
              <a:rPr lang="en-GB" dirty="0">
                <a:latin typeface="Arial" charset="0"/>
              </a:rPr>
              <a:t> 2002). </a:t>
            </a:r>
          </a:p>
          <a:p>
            <a:pPr eaLnBrk="1" hangingPunct="1">
              <a:spcBef>
                <a:spcPct val="0"/>
              </a:spcBef>
            </a:pPr>
            <a:endParaRPr lang="en-GB" dirty="0">
              <a:latin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en-GB" dirty="0">
                <a:latin typeface="Arial" charset="0"/>
              </a:rPr>
              <a:t>“</a:t>
            </a:r>
            <a:r>
              <a:rPr lang="en-GB" altLang="ja-JP" dirty="0">
                <a:latin typeface="Arial" charset="0"/>
              </a:rPr>
              <a:t>attempts to computerise an entire government accounting system within a few years were doomed either to failure or to dramatic cost and time overruns.</a:t>
            </a:r>
            <a:r>
              <a:rPr lang="ja-JP" altLang="en-GB" dirty="0">
                <a:latin typeface="Arial" charset="0"/>
              </a:rPr>
              <a:t>”</a:t>
            </a:r>
            <a:r>
              <a:rPr lang="en-GB" altLang="ja-JP" dirty="0">
                <a:latin typeface="Arial" charset="0"/>
              </a:rPr>
              <a:t>  UN (1991) Government Financial Management in Least Developed Countries </a:t>
            </a:r>
            <a:r>
              <a:rPr lang="en-GB" altLang="ja-JP" dirty="0" err="1">
                <a:latin typeface="Arial" charset="0"/>
              </a:rPr>
              <a:t>Pg</a:t>
            </a:r>
            <a:r>
              <a:rPr lang="en-GB" altLang="ja-JP" dirty="0">
                <a:latin typeface="Arial" charset="0"/>
              </a:rPr>
              <a:t> 17</a:t>
            </a:r>
          </a:p>
          <a:p>
            <a:pPr eaLnBrk="1" hangingPunct="1">
              <a:spcBef>
                <a:spcPct val="0"/>
              </a:spcBef>
            </a:pPr>
            <a:endParaRPr lang="en-GB" dirty="0">
              <a:latin typeface="Arial" charset="0"/>
            </a:endParaRPr>
          </a:p>
          <a:p>
            <a:pPr eaLnBrk="1" hangingPunct="1">
              <a:spcBef>
                <a:spcPct val="0"/>
              </a:spcBef>
            </a:pPr>
            <a:endParaRPr lang="en-GB" dirty="0">
              <a:latin typeface="Arial" charset="0"/>
            </a:endParaRPr>
          </a:p>
          <a:p>
            <a:pPr eaLnBrk="1" hangingPunct="1">
              <a:spcBef>
                <a:spcPct val="0"/>
              </a:spcBef>
            </a:pPr>
            <a:endParaRPr lang="fr-BE" dirty="0">
              <a:latin typeface="Arial" charset="0"/>
            </a:endParaRPr>
          </a:p>
        </p:txBody>
      </p:sp>
      <p:sp>
        <p:nvSpPr>
          <p:cNvPr id="7680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667CF2B0-E5C3-324A-9012-08B01DDA0A41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36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317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FA3F2B5-E3AD-8040-AE42-40E4A1673834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6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2525" cy="3722687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4716463"/>
            <a:ext cx="5441950" cy="4465637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58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A80F667-81E3-254B-8980-A2416F625768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7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32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6D7CA01-AF89-C343-A249-7DF8118F2C6A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8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2525" cy="3722687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4716463"/>
            <a:ext cx="5441950" cy="4465637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607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>
              <a:latin typeface="Times New Roman" charset="0"/>
            </a:endParaRPr>
          </a:p>
        </p:txBody>
      </p:sp>
      <p:sp>
        <p:nvSpPr>
          <p:cNvPr id="3072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15DA461-483C-CB4C-A23E-DDA6467CC36E}" type="slidenum"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9</a:t>
            </a:fld>
            <a:endParaRPr lang="en-US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21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A01DD8-B54E-B64A-810F-BA4CE7DE9CF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570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956CF6E-5D1C-834E-99BC-90A311ACDD5B}" type="slidenum">
              <a:rPr lang="en-US" altLang="en-US">
                <a:latin typeface="Times New Roman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>
              <a:latin typeface="Times New Roman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 altLang="en-US">
              <a:latin typeface="Times New Roman" charset="0"/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43985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A01DD8-B54E-B64A-810F-BA4CE7DE9CFC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734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D24729F0-2CBB-A54E-AD55-231994B301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" name="Picture 6" descr="LOGO CE-EN-quadri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58763"/>
            <a:ext cx="155575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6492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EE44B-4059-FF40-B7CE-3887ABFCF5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65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BE3C5-2E03-474A-A772-30F0F0DAE5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794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4F574-3978-984B-A2DC-9D00B05BD7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718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CA2D4-D2D5-F840-9737-3925104DB4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242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884F3-D1B1-C448-9F90-B5F220E1AF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870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4F527-F36E-6F41-8262-6FE7F18599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55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94847-ADEC-0245-B239-FBACB04846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481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D23B-1402-6545-B3F1-727B5C4E9D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31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6422D-DCD8-A74D-9D66-F3BF7DBF10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56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D61B6-A8A8-6342-8569-3CADABF53A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192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7A4D8-2BA0-CF44-81C7-E3487C0374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824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6A36308-C455-A74B-8970-B8CDCF14D6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6" descr="LOGO CE-EN-quadri.eps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58763"/>
            <a:ext cx="155575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20" r:id="rId12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ＭＳ Ｐゴシック" charset="0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331640" y="1412776"/>
            <a:ext cx="6264695" cy="2448271"/>
          </a:xfrm>
        </p:spPr>
        <p:txBody>
          <a:bodyPr/>
          <a:lstStyle/>
          <a:p>
            <a:pPr indent="0" algn="ctr" eaLnBrk="1" hangingPunct="1"/>
            <a:r>
              <a:rPr lang="en-US" sz="4000" dirty="0" smtClean="0">
                <a:latin typeface="Verdana" charset="0"/>
              </a:rPr>
              <a:t>PFM domains &amp; sequencing of reforms</a:t>
            </a:r>
            <a:r>
              <a:rPr lang="en-US" sz="4000" dirty="0">
                <a:latin typeface="Verdana" charset="0"/>
              </a:rPr>
              <a:t/>
            </a:r>
            <a:br>
              <a:rPr lang="en-US" sz="4000" dirty="0">
                <a:latin typeface="Verdana" charset="0"/>
              </a:rPr>
            </a:br>
            <a:r>
              <a:rPr lang="en-US" sz="4000" dirty="0">
                <a:latin typeface="Verdana" charset="0"/>
              </a:rPr>
              <a:t/>
            </a:r>
            <a:br>
              <a:rPr lang="en-US" sz="4000" dirty="0">
                <a:latin typeface="Verdana" charset="0"/>
              </a:rPr>
            </a:br>
            <a:r>
              <a:rPr lang="en-US" sz="4000" dirty="0" smtClean="0">
                <a:latin typeface="Verdana" charset="0"/>
              </a:rPr>
              <a:t>Module 2.4</a:t>
            </a:r>
            <a:endParaRPr lang="en-GB" sz="4000" dirty="0">
              <a:latin typeface="Verdana" charset="0"/>
            </a:endParaRPr>
          </a:p>
        </p:txBody>
      </p:sp>
      <p:sp>
        <p:nvSpPr>
          <p:cNvPr id="245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221088"/>
            <a:ext cx="8291512" cy="1224037"/>
          </a:xfrm>
        </p:spPr>
        <p:txBody>
          <a:bodyPr/>
          <a:lstStyle/>
          <a:p>
            <a:pPr algn="ctr" eaLnBrk="1" hangingPunct="1"/>
            <a:r>
              <a:rPr lang="en-AU" sz="3200" dirty="0">
                <a:latin typeface="Verdana" charset="0"/>
              </a:rPr>
              <a:t>External control, legislative </a:t>
            </a:r>
            <a:r>
              <a:rPr lang="en-AU" sz="3200" dirty="0" smtClean="0">
                <a:latin typeface="Verdana" charset="0"/>
              </a:rPr>
              <a:t>&amp; regulatory framework, IT </a:t>
            </a:r>
            <a:r>
              <a:rPr lang="en-AU" sz="3200" dirty="0">
                <a:latin typeface="Verdana" charset="0"/>
              </a:rPr>
              <a:t>issues</a:t>
            </a:r>
            <a:endParaRPr lang="en-AU" sz="3200" dirty="0">
              <a:solidFill>
                <a:srgbClr val="FF0000"/>
              </a:solidFill>
              <a:latin typeface="Verdana" charset="0"/>
            </a:endParaRPr>
          </a:p>
        </p:txBody>
      </p:sp>
      <p:sp>
        <p:nvSpPr>
          <p:cNvPr id="2457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94D9C83-9BAD-1A40-947E-FF79BA9D52D8}" type="slidenum">
              <a:rPr lang="en-GB" sz="1400">
                <a:solidFill>
                  <a:schemeClr val="bg1"/>
                </a:solidFill>
              </a:rPr>
              <a:pPr eaLnBrk="1" hangingPunct="1"/>
              <a:t>1</a:t>
            </a:fld>
            <a:endParaRPr lang="en-GB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504974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PI-29. Annual financial reports 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44825"/>
            <a:ext cx="8507288" cy="4680519"/>
          </a:xfrm>
        </p:spPr>
        <p:txBody>
          <a:bodyPr/>
          <a:lstStyle/>
          <a:p>
            <a:r>
              <a:rPr lang="en-US" i="0" dirty="0"/>
              <a:t>This indicator assesses </a:t>
            </a:r>
            <a:r>
              <a:rPr lang="en-US" i="0" dirty="0" smtClean="0"/>
              <a:t>extent </a:t>
            </a:r>
            <a:r>
              <a:rPr lang="en-US" i="0" dirty="0"/>
              <a:t>to which annual financial statements are complete, timely, </a:t>
            </a:r>
            <a:r>
              <a:rPr lang="en-US" i="0" dirty="0" smtClean="0"/>
              <a:t>&amp; consistent </a:t>
            </a:r>
            <a:r>
              <a:rPr lang="en-US" i="0" dirty="0"/>
              <a:t>with generally accepted accounting principles </a:t>
            </a:r>
            <a:r>
              <a:rPr lang="en-US" i="0" dirty="0" smtClean="0"/>
              <a:t>&amp; standards</a:t>
            </a:r>
            <a:r>
              <a:rPr lang="en-US" i="0" dirty="0"/>
              <a:t>. This is crucial for accountability </a:t>
            </a:r>
            <a:r>
              <a:rPr lang="en-US" i="0" dirty="0" smtClean="0"/>
              <a:t>&amp; transparency </a:t>
            </a:r>
            <a:r>
              <a:rPr lang="en-US" i="0" dirty="0"/>
              <a:t>in the PFM system. It contains </a:t>
            </a:r>
            <a:r>
              <a:rPr lang="en-US" i="0" dirty="0" smtClean="0"/>
              <a:t>3 dimensions &amp; uses </a:t>
            </a:r>
            <a:r>
              <a:rPr lang="en-US" b="1" i="0" dirty="0" smtClean="0"/>
              <a:t>M1 </a:t>
            </a:r>
            <a:r>
              <a:rPr lang="en-US" b="1" i="0" dirty="0"/>
              <a:t>(WL) </a:t>
            </a:r>
            <a:r>
              <a:rPr lang="en-US" i="0" dirty="0"/>
              <a:t>method </a:t>
            </a:r>
            <a:endParaRPr lang="en-US" i="0" dirty="0" smtClean="0"/>
          </a:p>
          <a:p>
            <a:endParaRPr lang="en-US" b="1" i="0" dirty="0"/>
          </a:p>
          <a:p>
            <a:r>
              <a:rPr lang="en-US" b="1" i="0" dirty="0" smtClean="0"/>
              <a:t>29.1</a:t>
            </a:r>
            <a:r>
              <a:rPr lang="en-US" b="1" i="0" dirty="0"/>
              <a:t>. Completeness of annual financial reports </a:t>
            </a:r>
            <a:endParaRPr lang="en-US" b="1" i="0" dirty="0" smtClean="0"/>
          </a:p>
          <a:p>
            <a:r>
              <a:rPr lang="en-US" b="1" i="0" dirty="0" smtClean="0"/>
              <a:t>29.2</a:t>
            </a:r>
            <a:r>
              <a:rPr lang="en-US" b="1" i="0" dirty="0"/>
              <a:t>. Submission of reports for external audit 29.3. Accounting standards </a:t>
            </a:r>
            <a:endParaRPr lang="en-US" i="0" dirty="0"/>
          </a:p>
          <a:p>
            <a:endParaRPr lang="en-GB" dirty="0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51520" y="6287219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10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7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648990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PI-30. External audit 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5"/>
            <a:ext cx="8579296" cy="3816524"/>
          </a:xfrm>
        </p:spPr>
        <p:txBody>
          <a:bodyPr/>
          <a:lstStyle/>
          <a:p>
            <a:r>
              <a:rPr lang="en-US" i="0" dirty="0"/>
              <a:t>This indicator examines the characteristics of external audit. In contains </a:t>
            </a:r>
            <a:r>
              <a:rPr lang="en-US" i="0" dirty="0" smtClean="0"/>
              <a:t>4 dimensions &amp; uses </a:t>
            </a:r>
            <a:r>
              <a:rPr lang="en-US" b="1" i="0" dirty="0" smtClean="0"/>
              <a:t>M1 </a:t>
            </a:r>
            <a:r>
              <a:rPr lang="en-US" b="1" i="0" dirty="0"/>
              <a:t>(WL) </a:t>
            </a:r>
            <a:r>
              <a:rPr lang="en-US" i="0" dirty="0"/>
              <a:t>method </a:t>
            </a:r>
            <a:endParaRPr lang="en-US" i="0" dirty="0" smtClean="0"/>
          </a:p>
          <a:p>
            <a:endParaRPr lang="en-US" b="1" i="0" dirty="0"/>
          </a:p>
          <a:p>
            <a:r>
              <a:rPr lang="en-US" b="1" i="0" dirty="0" smtClean="0"/>
              <a:t>30.1</a:t>
            </a:r>
            <a:r>
              <a:rPr lang="en-US" b="1" i="0" dirty="0"/>
              <a:t>. Audit coverage and standards </a:t>
            </a:r>
            <a:endParaRPr lang="en-US" b="1" i="0" dirty="0" smtClean="0"/>
          </a:p>
          <a:p>
            <a:r>
              <a:rPr lang="en-US" b="1" i="0" dirty="0" smtClean="0"/>
              <a:t>30.2</a:t>
            </a:r>
            <a:r>
              <a:rPr lang="en-US" b="1" i="0" dirty="0"/>
              <a:t>. Submission of audit reports to the legislature </a:t>
            </a:r>
            <a:endParaRPr lang="en-US" b="1" i="0" dirty="0" smtClean="0"/>
          </a:p>
          <a:p>
            <a:r>
              <a:rPr lang="en-US" b="1" i="0" dirty="0" smtClean="0"/>
              <a:t>30.3</a:t>
            </a:r>
            <a:r>
              <a:rPr lang="en-US" b="1" i="0" dirty="0"/>
              <a:t>. External audit follow-up </a:t>
            </a:r>
            <a:endParaRPr lang="en-US" b="1" i="0" dirty="0" smtClean="0"/>
          </a:p>
          <a:p>
            <a:r>
              <a:rPr lang="en-US" b="1" i="0" dirty="0" smtClean="0"/>
              <a:t>30.4</a:t>
            </a:r>
            <a:r>
              <a:rPr lang="en-US" b="1" i="0" dirty="0"/>
              <a:t>. Supreme Audit </a:t>
            </a:r>
            <a:r>
              <a:rPr lang="en-US" b="1" i="0" dirty="0" smtClean="0"/>
              <a:t>Institution </a:t>
            </a:r>
            <a:r>
              <a:rPr lang="en-US" b="1" i="0" dirty="0"/>
              <a:t>independence </a:t>
            </a:r>
            <a:endParaRPr lang="en-US" i="0" dirty="0"/>
          </a:p>
          <a:p>
            <a:endParaRPr lang="en-GB" dirty="0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79512" y="6272229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11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429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re 1"/>
          <p:cNvSpPr>
            <a:spLocks noGrp="1"/>
          </p:cNvSpPr>
          <p:nvPr>
            <p:ph type="title"/>
          </p:nvPr>
        </p:nvSpPr>
        <p:spPr>
          <a:xfrm>
            <a:off x="323850" y="1196976"/>
            <a:ext cx="8516938" cy="792162"/>
          </a:xfrm>
        </p:spPr>
        <p:txBody>
          <a:bodyPr/>
          <a:lstStyle/>
          <a:p>
            <a:pPr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The Parliament</a:t>
            </a:r>
          </a:p>
        </p:txBody>
      </p:sp>
      <p:sp>
        <p:nvSpPr>
          <p:cNvPr id="37890" name="Espace réservé du contenu 2"/>
          <p:cNvSpPr>
            <a:spLocks noGrp="1"/>
          </p:cNvSpPr>
          <p:nvPr>
            <p:ph idx="1"/>
          </p:nvPr>
        </p:nvSpPr>
        <p:spPr>
          <a:xfrm>
            <a:off x="323850" y="2204864"/>
            <a:ext cx="8640763" cy="3817491"/>
          </a:xfrm>
        </p:spPr>
        <p:txBody>
          <a:bodyPr/>
          <a:lstStyle/>
          <a:p>
            <a:pPr>
              <a:buClrTx/>
              <a:buFont typeface="Arial" charset="0"/>
              <a:buChar char="•"/>
            </a:pPr>
            <a:r>
              <a:rPr lang="en-AU" b="0" i="0" smtClean="0">
                <a:latin typeface="Verdana" charset="0"/>
              </a:rPr>
              <a:t>Allow </a:t>
            </a:r>
            <a:r>
              <a:rPr lang="en-AU" b="0" i="0" dirty="0">
                <a:latin typeface="Verdana" charset="0"/>
              </a:rPr>
              <a:t>sufficient time for </a:t>
            </a:r>
            <a:r>
              <a:rPr lang="en-AU" b="0" i="0" dirty="0" smtClean="0">
                <a:latin typeface="Verdana" charset="0"/>
              </a:rPr>
              <a:t>Parliament </a:t>
            </a:r>
            <a:r>
              <a:rPr lang="en-AU" b="0" i="0" dirty="0">
                <a:latin typeface="Verdana" charset="0"/>
              </a:rPr>
              <a:t>to discuss the Finance Act</a:t>
            </a:r>
          </a:p>
          <a:p>
            <a:pPr>
              <a:buClrTx/>
              <a:buFont typeface="Arial" charset="0"/>
              <a:buChar char="•"/>
            </a:pPr>
            <a:r>
              <a:rPr lang="en-AU" b="0" i="0" dirty="0">
                <a:latin typeface="Verdana" charset="0"/>
              </a:rPr>
              <a:t>Submission of </a:t>
            </a:r>
            <a:r>
              <a:rPr lang="en-AU" b="0" i="0" dirty="0" smtClean="0">
                <a:latin typeface="Verdana" charset="0"/>
              </a:rPr>
              <a:t>audited </a:t>
            </a:r>
            <a:r>
              <a:rPr lang="en-AU" b="0" i="0" dirty="0">
                <a:latin typeface="Verdana" charset="0"/>
              </a:rPr>
              <a:t>accounts within 10 months of </a:t>
            </a:r>
            <a:r>
              <a:rPr lang="en-AU" b="0" i="0" dirty="0" smtClean="0">
                <a:latin typeface="Verdana" charset="0"/>
              </a:rPr>
              <a:t>end </a:t>
            </a:r>
            <a:r>
              <a:rPr lang="en-AU" b="0" i="0" dirty="0">
                <a:latin typeface="Verdana" charset="0"/>
              </a:rPr>
              <a:t>of fiscal year (cf. PEFA </a:t>
            </a:r>
            <a:r>
              <a:rPr lang="en-AU" b="0" i="0" dirty="0" smtClean="0">
                <a:latin typeface="Verdana" charset="0"/>
              </a:rPr>
              <a:t>PI-29.2) </a:t>
            </a:r>
            <a:r>
              <a:rPr lang="en-AU" b="0" i="0" dirty="0">
                <a:latin typeface="Verdana" charset="0"/>
              </a:rPr>
              <a:t>&amp;</a:t>
            </a:r>
            <a:r>
              <a:rPr lang="en-AU" b="0" i="0" dirty="0" smtClean="0">
                <a:latin typeface="Verdana" charset="0"/>
              </a:rPr>
              <a:t> PI-31.2) </a:t>
            </a:r>
            <a:endParaRPr lang="en-AU" b="0" i="0" dirty="0">
              <a:latin typeface="Verdana" charset="0"/>
            </a:endParaRPr>
          </a:p>
          <a:p>
            <a:pPr>
              <a:buClrTx/>
              <a:buFont typeface="Arial" charset="0"/>
              <a:buChar char="•"/>
            </a:pPr>
            <a:r>
              <a:rPr lang="en-AU" i="0" dirty="0">
                <a:latin typeface="Verdana" charset="0"/>
              </a:rPr>
              <a:t>Gradually reinforce </a:t>
            </a:r>
            <a:r>
              <a:rPr lang="en-AU" i="0" dirty="0" smtClean="0">
                <a:latin typeface="Verdana" charset="0"/>
              </a:rPr>
              <a:t>capacity </a:t>
            </a:r>
            <a:r>
              <a:rPr lang="en-AU" i="0" dirty="0">
                <a:latin typeface="Verdana" charset="0"/>
              </a:rPr>
              <a:t>of </a:t>
            </a:r>
            <a:r>
              <a:rPr lang="en-AU" i="0" dirty="0" smtClean="0">
                <a:latin typeface="Verdana" charset="0"/>
              </a:rPr>
              <a:t>parliament: </a:t>
            </a:r>
            <a:r>
              <a:rPr lang="en-AU" sz="2400" b="0" i="0" dirty="0" smtClean="0">
                <a:latin typeface="Verdana" charset="0"/>
              </a:rPr>
              <a:t>Importance </a:t>
            </a:r>
            <a:r>
              <a:rPr lang="en-AU" sz="2400" b="0" i="0" dirty="0">
                <a:latin typeface="Verdana" charset="0"/>
              </a:rPr>
              <a:t>of </a:t>
            </a:r>
            <a:r>
              <a:rPr lang="en-AU" sz="2400" b="0" i="0" dirty="0" smtClean="0">
                <a:latin typeface="Verdana" charset="0"/>
              </a:rPr>
              <a:t>Public Accounts Committee</a:t>
            </a:r>
            <a:endParaRPr lang="en-AU" sz="2400" b="0" i="0" dirty="0">
              <a:latin typeface="Verdana" charset="0"/>
            </a:endParaRPr>
          </a:p>
        </p:txBody>
      </p:sp>
      <p:sp>
        <p:nvSpPr>
          <p:cNvPr id="3789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02D81428-3E62-244A-A4C1-1772D7FD8376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12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1196975"/>
            <a:ext cx="9036496" cy="503833"/>
          </a:xfrm>
        </p:spPr>
        <p:txBody>
          <a:bodyPr/>
          <a:lstStyle/>
          <a:p>
            <a:pPr marL="0" indent="0" algn="ctr" eaLnBrk="1" hangingPunct="1"/>
            <a:r>
              <a:rPr lang="en-US" sz="2800" dirty="0" smtClean="0">
                <a:solidFill>
                  <a:srgbClr val="C00000"/>
                </a:solidFill>
              </a:rPr>
              <a:t>PI-18</a:t>
            </a:r>
            <a:r>
              <a:rPr lang="en-US" sz="2800" dirty="0">
                <a:solidFill>
                  <a:srgbClr val="C00000"/>
                </a:solidFill>
              </a:rPr>
              <a:t>. Legislative scrutiny of budgets </a:t>
            </a:r>
            <a:endParaRPr lang="en-GB" altLang="en-US" sz="2800" dirty="0">
              <a:solidFill>
                <a:srgbClr val="C00000"/>
              </a:solidFill>
              <a:ea typeface="MS PGothic" charset="-128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1" y="1700809"/>
            <a:ext cx="8856985" cy="4320580"/>
          </a:xfrm>
        </p:spPr>
        <p:txBody>
          <a:bodyPr/>
          <a:lstStyle/>
          <a:p>
            <a:r>
              <a:rPr lang="en-US" sz="2200" i="0" dirty="0" smtClean="0"/>
              <a:t>This </a:t>
            </a:r>
            <a:r>
              <a:rPr lang="en-US" sz="2200" i="0" dirty="0"/>
              <a:t>indicator assesses </a:t>
            </a:r>
            <a:r>
              <a:rPr lang="en-US" sz="2200" i="0" dirty="0" smtClean="0"/>
              <a:t>nature &amp; extent </a:t>
            </a:r>
            <a:r>
              <a:rPr lang="en-US" sz="2200" i="0" dirty="0"/>
              <a:t>of legislative scrutiny of </a:t>
            </a:r>
            <a:r>
              <a:rPr lang="en-US" sz="2200" i="0" dirty="0" smtClean="0"/>
              <a:t>annual </a:t>
            </a:r>
            <a:r>
              <a:rPr lang="en-US" sz="2200" i="0" dirty="0"/>
              <a:t>budget. It considers </a:t>
            </a:r>
            <a:r>
              <a:rPr lang="en-US" sz="2200" i="0" dirty="0" smtClean="0"/>
              <a:t>extent </a:t>
            </a:r>
            <a:r>
              <a:rPr lang="en-US" sz="2200" i="0" dirty="0"/>
              <a:t>to which </a:t>
            </a:r>
            <a:r>
              <a:rPr lang="en-US" sz="2200" i="0" dirty="0" smtClean="0"/>
              <a:t>legislature </a:t>
            </a:r>
            <a:r>
              <a:rPr lang="en-US" sz="2200" i="0" dirty="0"/>
              <a:t>scrutinizes, debates, </a:t>
            </a:r>
            <a:r>
              <a:rPr lang="en-US" sz="2200" i="0" dirty="0" smtClean="0"/>
              <a:t>&amp; approves annual </a:t>
            </a:r>
            <a:r>
              <a:rPr lang="en-US" sz="2200" i="0" dirty="0"/>
              <a:t>budget, including </a:t>
            </a:r>
            <a:r>
              <a:rPr lang="en-US" sz="2200" i="0" dirty="0" smtClean="0"/>
              <a:t>extent </a:t>
            </a:r>
            <a:r>
              <a:rPr lang="en-US" sz="2200" i="0" dirty="0"/>
              <a:t>to which </a:t>
            </a:r>
            <a:r>
              <a:rPr lang="en-US" sz="2200" i="0" dirty="0" smtClean="0"/>
              <a:t>procedures </a:t>
            </a:r>
            <a:r>
              <a:rPr lang="en-US" sz="2200" i="0" dirty="0"/>
              <a:t>for scrutiny are well established </a:t>
            </a:r>
            <a:r>
              <a:rPr lang="en-US" sz="2200" i="0" dirty="0" smtClean="0"/>
              <a:t>&amp; adhered </a:t>
            </a:r>
            <a:r>
              <a:rPr lang="en-US" sz="2200" i="0" dirty="0"/>
              <a:t>to. The indicator also </a:t>
            </a:r>
            <a:r>
              <a:rPr lang="en-US" sz="2200" i="0" dirty="0" smtClean="0"/>
              <a:t>assesses existence </a:t>
            </a:r>
            <a:r>
              <a:rPr lang="en-US" sz="2200" i="0" dirty="0"/>
              <a:t>of rules for in-year amendments to </a:t>
            </a:r>
            <a:r>
              <a:rPr lang="en-US" sz="2200" i="0" dirty="0" smtClean="0"/>
              <a:t>budget </a:t>
            </a:r>
            <a:r>
              <a:rPr lang="en-US" sz="2200" i="0" dirty="0"/>
              <a:t>without ex-ante approval by </a:t>
            </a:r>
            <a:r>
              <a:rPr lang="en-US" sz="2200" i="0" dirty="0" smtClean="0"/>
              <a:t>legislature</a:t>
            </a:r>
            <a:r>
              <a:rPr lang="en-US" sz="2200" i="0" dirty="0"/>
              <a:t>. It contains four dimensions </a:t>
            </a:r>
            <a:r>
              <a:rPr lang="en-US" sz="2200" i="0" dirty="0" smtClean="0"/>
              <a:t>&amp; uses </a:t>
            </a:r>
            <a:r>
              <a:rPr lang="en-US" sz="2200" i="0" dirty="0"/>
              <a:t>the </a:t>
            </a:r>
            <a:r>
              <a:rPr lang="en-US" sz="2200" b="1" i="0" dirty="0"/>
              <a:t>M1 (WL) </a:t>
            </a:r>
            <a:r>
              <a:rPr lang="en-US" sz="2200" i="0" dirty="0"/>
              <a:t>method </a:t>
            </a:r>
            <a:endParaRPr lang="en-US" sz="2200" i="0" dirty="0" smtClean="0"/>
          </a:p>
          <a:p>
            <a:endParaRPr lang="en-US" sz="2200" i="0" dirty="0" smtClean="0"/>
          </a:p>
          <a:p>
            <a:r>
              <a:rPr lang="en-US" sz="2200" b="1" i="0" dirty="0" smtClean="0"/>
              <a:t>18.1</a:t>
            </a:r>
            <a:r>
              <a:rPr lang="en-US" sz="2200" b="1" i="0" dirty="0"/>
              <a:t>. Scope of budget scrutiny </a:t>
            </a:r>
          </a:p>
          <a:p>
            <a:r>
              <a:rPr lang="en-US" sz="2200" b="1" i="0" dirty="0"/>
              <a:t>18.2. Legislative procedures for budget scrutiny </a:t>
            </a:r>
          </a:p>
          <a:p>
            <a:r>
              <a:rPr lang="en-US" sz="2200" b="1" i="0" dirty="0"/>
              <a:t>18.3. Timing of budget approval </a:t>
            </a:r>
          </a:p>
          <a:p>
            <a:r>
              <a:rPr lang="en-US" sz="2200" b="1" i="0" dirty="0"/>
              <a:t>18.4. Rules for budget adjustments by </a:t>
            </a:r>
            <a:r>
              <a:rPr lang="en-US" sz="2200" b="1" i="0" dirty="0" smtClean="0"/>
              <a:t>executive </a:t>
            </a:r>
            <a:endParaRPr lang="en-US" sz="2200" b="1" i="0" dirty="0"/>
          </a:p>
          <a:p>
            <a:pPr marL="0" indent="-162900">
              <a:spcBef>
                <a:spcPts val="0"/>
              </a:spcBef>
            </a:pPr>
            <a:endParaRPr lang="en-US" b="1" i="0" dirty="0"/>
          </a:p>
        </p:txBody>
      </p:sp>
      <p:sp>
        <p:nvSpPr>
          <p:cNvPr id="3891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62313" y="6237312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MS PGothic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MS PGothic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  <a:ea typeface="MS PGothic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l">
              <a:lnSpc>
                <a:spcPts val="1400"/>
              </a:lnSpc>
              <a:spcBef>
                <a:spcPct val="0"/>
              </a:spcBef>
              <a:buClrTx/>
              <a:buFontTx/>
              <a:buNone/>
            </a:pPr>
            <a:fld id="{BB2BCD86-F1BA-5949-AC7B-DB8DC55C6E49}" type="slidenum">
              <a:rPr lang="fr-FR" altLang="en-US" sz="1400" i="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fr-FR" altLang="en-US" sz="1400" i="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8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9851"/>
            <a:ext cx="9144000" cy="504974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PI-31. Legislative scrutiny of audit reports 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8841"/>
            <a:ext cx="8892480" cy="4032548"/>
          </a:xfrm>
        </p:spPr>
        <p:txBody>
          <a:bodyPr/>
          <a:lstStyle/>
          <a:p>
            <a:r>
              <a:rPr lang="en-US" sz="2300" i="0" dirty="0"/>
              <a:t>This indicator focuses on legislative scrutiny of </a:t>
            </a:r>
            <a:r>
              <a:rPr lang="en-US" sz="2300" i="0" dirty="0" smtClean="0"/>
              <a:t>audited </a:t>
            </a:r>
            <a:r>
              <a:rPr lang="en-US" sz="2300" i="0" dirty="0"/>
              <a:t>financial reports of central government, including institutional </a:t>
            </a:r>
            <a:r>
              <a:rPr lang="en-US" sz="2300" i="0" dirty="0" smtClean="0"/>
              <a:t>units if (a</a:t>
            </a:r>
            <a:r>
              <a:rPr lang="en-US" sz="2300" i="0" dirty="0"/>
              <a:t>) they are </a:t>
            </a:r>
            <a:r>
              <a:rPr lang="en-US" sz="2300" i="0" dirty="0" smtClean="0"/>
              <a:t>legally required to </a:t>
            </a:r>
            <a:r>
              <a:rPr lang="en-US" sz="2300" i="0" dirty="0"/>
              <a:t>submit audit reports to </a:t>
            </a:r>
            <a:r>
              <a:rPr lang="en-US" sz="2300" i="0" dirty="0" smtClean="0"/>
              <a:t>legislature </a:t>
            </a:r>
            <a:r>
              <a:rPr lang="en-US" sz="2300" i="0" dirty="0"/>
              <a:t>or (b) their </a:t>
            </a:r>
            <a:r>
              <a:rPr lang="en-US" sz="2300" i="0" dirty="0" smtClean="0"/>
              <a:t>controlling </a:t>
            </a:r>
            <a:r>
              <a:rPr lang="en-US" sz="2300" i="0" dirty="0"/>
              <a:t>unit must answer questions </a:t>
            </a:r>
            <a:r>
              <a:rPr lang="en-US" sz="2300" i="0" dirty="0" smtClean="0"/>
              <a:t>&amp; take </a:t>
            </a:r>
            <a:r>
              <a:rPr lang="en-US" sz="2300" i="0" dirty="0"/>
              <a:t>action on their behalf. It has </a:t>
            </a:r>
            <a:r>
              <a:rPr lang="en-US" sz="2300" i="0" dirty="0" smtClean="0"/>
              <a:t>4 dimensions &amp; uses </a:t>
            </a:r>
            <a:r>
              <a:rPr lang="en-US" sz="2300" b="1" i="0" dirty="0" smtClean="0"/>
              <a:t>M2 </a:t>
            </a:r>
            <a:r>
              <a:rPr lang="en-US" sz="2300" b="1" i="0" dirty="0"/>
              <a:t>(AV) </a:t>
            </a:r>
            <a:r>
              <a:rPr lang="en-US" sz="2300" i="0" dirty="0"/>
              <a:t>method </a:t>
            </a:r>
            <a:endParaRPr lang="en-US" sz="2300" i="0" dirty="0" smtClean="0"/>
          </a:p>
          <a:p>
            <a:r>
              <a:rPr lang="en-US" sz="2300" b="1" i="0" dirty="0" smtClean="0"/>
              <a:t>31.1</a:t>
            </a:r>
            <a:r>
              <a:rPr lang="en-US" sz="2300" b="1" i="0" dirty="0"/>
              <a:t>. Timing of audit report </a:t>
            </a:r>
            <a:r>
              <a:rPr lang="en-US" sz="2300" b="1" i="0" dirty="0" smtClean="0"/>
              <a:t>scrutiny</a:t>
            </a:r>
          </a:p>
          <a:p>
            <a:r>
              <a:rPr lang="en-US" sz="2300" b="1" i="0" dirty="0" smtClean="0"/>
              <a:t>31.2</a:t>
            </a:r>
            <a:r>
              <a:rPr lang="en-US" sz="2300" b="1" i="0" dirty="0"/>
              <a:t>. Hearings on audit findings </a:t>
            </a:r>
            <a:endParaRPr lang="en-US" sz="2300" b="1" i="0" dirty="0" smtClean="0"/>
          </a:p>
          <a:p>
            <a:r>
              <a:rPr lang="en-US" sz="2300" b="1" i="0" dirty="0" smtClean="0"/>
              <a:t>31.3</a:t>
            </a:r>
            <a:r>
              <a:rPr lang="en-US" sz="2300" b="1" i="0" dirty="0"/>
              <a:t>. Recommendations on audit by </a:t>
            </a:r>
            <a:r>
              <a:rPr lang="en-US" sz="2300" b="1" i="0" dirty="0" smtClean="0"/>
              <a:t>legislature </a:t>
            </a:r>
          </a:p>
          <a:p>
            <a:r>
              <a:rPr lang="en-US" sz="2300" b="1" i="0" dirty="0" smtClean="0"/>
              <a:t>31.4</a:t>
            </a:r>
            <a:r>
              <a:rPr lang="en-US" sz="2300" b="1" i="0" dirty="0"/>
              <a:t>. Transparency of legislative scrutiny of audit reports</a:t>
            </a:r>
            <a:endParaRPr lang="en-US" sz="2300" i="0" dirty="0"/>
          </a:p>
          <a:p>
            <a:endParaRPr lang="en-GB" dirty="0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34370" y="6381750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r>
              <a:rPr lang="en-AU" sz="1400" dirty="0" smtClean="0">
                <a:solidFill>
                  <a:schemeClr val="tx1"/>
                </a:solidFill>
                <a:latin typeface="Arial" charset="0"/>
              </a:rPr>
              <a:t>14</a:t>
            </a:r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16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979488"/>
            <a:ext cx="8281168" cy="865187"/>
          </a:xfrm>
        </p:spPr>
        <p:txBody>
          <a:bodyPr/>
          <a:lstStyle/>
          <a:p>
            <a:pPr algn="ctr"/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Key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messages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713787" cy="4321175"/>
          </a:xfrm>
        </p:spPr>
        <p:txBody>
          <a:bodyPr/>
          <a:lstStyle/>
          <a:p>
            <a:pPr>
              <a:buClrTx/>
            </a:pPr>
            <a:r>
              <a:rPr lang="en-AU" b="0" i="0" dirty="0">
                <a:latin typeface="Verdana" charset="0"/>
              </a:rPr>
              <a:t>An independent external audit of the Executive </a:t>
            </a:r>
            <a:r>
              <a:rPr lang="en-AU" b="0" i="0" dirty="0" smtClean="0">
                <a:latin typeface="Verdana" charset="0"/>
              </a:rPr>
              <a:t>with </a:t>
            </a:r>
            <a:r>
              <a:rPr lang="en-AU" b="0" i="0" dirty="0">
                <a:latin typeface="Verdana" charset="0"/>
              </a:rPr>
              <a:t>adequate capacity is an essential element of a good </a:t>
            </a:r>
            <a:r>
              <a:rPr lang="en-AU" b="0" i="0" dirty="0" smtClean="0">
                <a:latin typeface="Verdana" charset="0"/>
              </a:rPr>
              <a:t>PFM system</a:t>
            </a:r>
            <a:endParaRPr lang="en-AU" b="0" i="0" dirty="0">
              <a:latin typeface="Verdana" charset="0"/>
            </a:endParaRPr>
          </a:p>
          <a:p>
            <a:pPr>
              <a:buClrTx/>
            </a:pPr>
            <a:r>
              <a:rPr lang="en-AU" b="0" i="0" dirty="0">
                <a:latin typeface="Verdana" charset="0"/>
              </a:rPr>
              <a:t>Priority should be given to regularity audits </a:t>
            </a:r>
            <a:r>
              <a:rPr lang="en-AU" b="0" i="0" dirty="0" smtClean="0">
                <a:latin typeface="Verdana" charset="0"/>
              </a:rPr>
              <a:t>&amp; in </a:t>
            </a:r>
            <a:r>
              <a:rPr lang="en-AU" b="0" i="0" dirty="0">
                <a:latin typeface="Verdana" charset="0"/>
              </a:rPr>
              <a:t>particular to year-end audit</a:t>
            </a:r>
          </a:p>
          <a:p>
            <a:pPr>
              <a:buClrTx/>
            </a:pPr>
            <a:r>
              <a:rPr lang="en-AU" b="0" i="0" dirty="0">
                <a:latin typeface="Verdana" charset="0"/>
              </a:rPr>
              <a:t>The </a:t>
            </a:r>
            <a:r>
              <a:rPr lang="en-AU" i="0" dirty="0" smtClean="0">
                <a:latin typeface="Verdana" charset="0"/>
              </a:rPr>
              <a:t>draft Finance </a:t>
            </a:r>
            <a:r>
              <a:rPr lang="en-AU" b="0" i="0" dirty="0">
                <a:latin typeface="Verdana" charset="0"/>
              </a:rPr>
              <a:t>Act </a:t>
            </a:r>
            <a:r>
              <a:rPr lang="en-AU" b="0" i="0" dirty="0" smtClean="0">
                <a:latin typeface="Verdana" charset="0"/>
              </a:rPr>
              <a:t>must </a:t>
            </a:r>
            <a:r>
              <a:rPr lang="en-AU" b="0" i="0" dirty="0">
                <a:latin typeface="Verdana" charset="0"/>
              </a:rPr>
              <a:t>be tabled in Parliament at least two months before the beginning of the year</a:t>
            </a:r>
          </a:p>
          <a:p>
            <a:pPr>
              <a:buClrTx/>
            </a:pPr>
            <a:r>
              <a:rPr lang="en-AU" b="0" i="0" dirty="0">
                <a:latin typeface="Verdana" charset="0"/>
              </a:rPr>
              <a:t>Year-end audited accounts of year n-1 must be submitted to Parliament with the Finance Bill for year n +1</a:t>
            </a:r>
            <a:endParaRPr lang="en-AU" sz="2000" i="0" dirty="0">
              <a:latin typeface="Verdana" charset="0"/>
            </a:endParaRPr>
          </a:p>
        </p:txBody>
      </p:sp>
      <p:sp>
        <p:nvSpPr>
          <p:cNvPr id="4096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AB412B44-123E-FE40-AB9C-7352C447780B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15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>
                <a:latin typeface="Verdana" charset="0"/>
              </a:rPr>
              <a:t>Module 2.4. Key Examined Point</a:t>
            </a:r>
          </a:p>
        </p:txBody>
      </p:sp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AU" i="0">
                <a:latin typeface="Verdana" charset="0"/>
              </a:rPr>
              <a:t>External Control</a:t>
            </a:r>
          </a:p>
          <a:p>
            <a:pPr lvl="1">
              <a:buClrTx/>
            </a:pPr>
            <a:r>
              <a:rPr lang="en-AU" b="0">
                <a:latin typeface="Verdana" charset="0"/>
              </a:rPr>
              <a:t>External Audit</a:t>
            </a:r>
          </a:p>
          <a:p>
            <a:pPr lvl="1">
              <a:buClrTx/>
            </a:pPr>
            <a:r>
              <a:rPr lang="en-AU" b="0">
                <a:latin typeface="Verdana" charset="0"/>
              </a:rPr>
              <a:t>Parliament</a:t>
            </a:r>
          </a:p>
          <a:p>
            <a:pPr>
              <a:buClrTx/>
            </a:pPr>
            <a:endParaRPr lang="en-AU" i="0">
              <a:latin typeface="Verdana" charset="0"/>
            </a:endParaRPr>
          </a:p>
          <a:p>
            <a:pPr>
              <a:buClrTx/>
            </a:pPr>
            <a:r>
              <a:rPr lang="en-AU" i="0">
                <a:latin typeface="Verdana" charset="0"/>
              </a:rPr>
              <a:t>Legislative and regulatory framework</a:t>
            </a:r>
          </a:p>
          <a:p>
            <a:pPr>
              <a:buClrTx/>
            </a:pPr>
            <a:endParaRPr lang="en-AU" i="0">
              <a:latin typeface="Verdana" charset="0"/>
            </a:endParaRPr>
          </a:p>
          <a:p>
            <a:pPr>
              <a:buClrTx/>
            </a:pPr>
            <a:r>
              <a:rPr lang="en-AU" i="0">
                <a:latin typeface="Verdana" charset="0"/>
              </a:rPr>
              <a:t>Information systems </a:t>
            </a:r>
          </a:p>
        </p:txBody>
      </p:sp>
      <p:sp>
        <p:nvSpPr>
          <p:cNvPr id="43011" name="AutoShape 5"/>
          <p:cNvSpPr>
            <a:spLocks noChangeArrowheads="1"/>
          </p:cNvSpPr>
          <p:nvPr/>
        </p:nvSpPr>
        <p:spPr bwMode="auto">
          <a:xfrm>
            <a:off x="539750" y="3648075"/>
            <a:ext cx="6840538" cy="1293813"/>
          </a:xfrm>
          <a:prstGeom prst="rightArrow">
            <a:avLst>
              <a:gd name="adj1" fmla="val 50000"/>
              <a:gd name="adj2" fmla="val 201938"/>
            </a:avLst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4301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E8DF4D82-029C-2648-AB2C-04751F9904AC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16</a:t>
            </a:fld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41439"/>
            <a:ext cx="9144000" cy="647402"/>
          </a:xfrm>
        </p:spPr>
        <p:txBody>
          <a:bodyPr/>
          <a:lstStyle/>
          <a:p>
            <a:pPr algn="ctr"/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Legislative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and Regulatory framework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569325" cy="396081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i="0" dirty="0">
                <a:latin typeface="Verdana" charset="0"/>
              </a:rPr>
              <a:t>Constitution</a:t>
            </a:r>
          </a:p>
          <a:p>
            <a:pPr>
              <a:spcBef>
                <a:spcPct val="0"/>
              </a:spcBef>
              <a:buClrTx/>
            </a:pPr>
            <a:r>
              <a:rPr lang="en-AU" i="0" dirty="0">
                <a:latin typeface="Verdana" charset="0"/>
              </a:rPr>
              <a:t>[Organic] Budget Act (or Public Finance Management Act, Budget Framework Law, etc.)</a:t>
            </a:r>
          </a:p>
          <a:p>
            <a:pPr>
              <a:spcBef>
                <a:spcPct val="0"/>
              </a:spcBef>
              <a:buClrTx/>
            </a:pPr>
            <a:r>
              <a:rPr lang="en-AU" i="0" dirty="0">
                <a:latin typeface="Verdana" charset="0"/>
              </a:rPr>
              <a:t>Other laws and regulations</a:t>
            </a:r>
          </a:p>
          <a:p>
            <a:pPr lvl="1">
              <a:spcBef>
                <a:spcPct val="0"/>
              </a:spcBef>
              <a:buClrTx/>
            </a:pPr>
            <a:r>
              <a:rPr lang="en-AU" sz="2400" b="0" dirty="0">
                <a:latin typeface="Verdana" charset="0"/>
              </a:rPr>
              <a:t>Audit Act</a:t>
            </a:r>
          </a:p>
          <a:p>
            <a:pPr lvl="1">
              <a:spcBef>
                <a:spcPct val="0"/>
              </a:spcBef>
              <a:buClrTx/>
            </a:pPr>
            <a:r>
              <a:rPr lang="en-AU" sz="2400" b="0" dirty="0">
                <a:latin typeface="Verdana" charset="0"/>
              </a:rPr>
              <a:t>Fiscal responsibility law</a:t>
            </a:r>
          </a:p>
          <a:p>
            <a:pPr lvl="1">
              <a:spcBef>
                <a:spcPct val="0"/>
              </a:spcBef>
              <a:buClrTx/>
            </a:pPr>
            <a:r>
              <a:rPr lang="en-US" sz="2400" b="0" dirty="0">
                <a:latin typeface="Verdana" charset="0"/>
              </a:rPr>
              <a:t>Territorial Authorities Financial Act (French system)</a:t>
            </a:r>
          </a:p>
          <a:p>
            <a:pPr lvl="1">
              <a:spcBef>
                <a:spcPct val="0"/>
              </a:spcBef>
              <a:buClrTx/>
            </a:pPr>
            <a:r>
              <a:rPr lang="en-US" sz="2400" b="0" dirty="0">
                <a:latin typeface="Verdana" charset="0"/>
              </a:rPr>
              <a:t>Decree on Public Accounting</a:t>
            </a:r>
          </a:p>
          <a:p>
            <a:pPr lvl="1">
              <a:spcBef>
                <a:spcPct val="0"/>
              </a:spcBef>
              <a:buClrTx/>
            </a:pPr>
            <a:r>
              <a:rPr lang="en-US" sz="2400" b="0" dirty="0">
                <a:latin typeface="Verdana" charset="0"/>
              </a:rPr>
              <a:t>Financial regulations</a:t>
            </a:r>
            <a:endParaRPr lang="en-AU" sz="2400" b="0" dirty="0">
              <a:latin typeface="Verdana" charset="0"/>
            </a:endParaRPr>
          </a:p>
        </p:txBody>
      </p:sp>
      <p:sp>
        <p:nvSpPr>
          <p:cNvPr id="4403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A3784845-3207-CB4E-B2DD-5A747D53C302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17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268413"/>
            <a:ext cx="8713092" cy="711200"/>
          </a:xfrm>
        </p:spPr>
        <p:txBody>
          <a:bodyPr/>
          <a:lstStyle/>
          <a:p>
            <a:pPr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Key points of the legislative framework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205038"/>
            <a:ext cx="8424863" cy="4248150"/>
          </a:xfrm>
        </p:spPr>
        <p:txBody>
          <a:bodyPr/>
          <a:lstStyle/>
          <a:p>
            <a:pPr>
              <a:buClrTx/>
              <a:buFont typeface="Arial" charset="0"/>
              <a:buChar char="•"/>
            </a:pPr>
            <a:r>
              <a:rPr lang="en-AU" b="0" i="0" dirty="0">
                <a:latin typeface="Verdana" charset="0"/>
              </a:rPr>
              <a:t>Provide a framework for </a:t>
            </a:r>
            <a:r>
              <a:rPr lang="en-AU" b="0" i="0" dirty="0" smtClean="0">
                <a:latin typeface="Verdana" charset="0"/>
              </a:rPr>
              <a:t>parliamentary </a:t>
            </a:r>
            <a:r>
              <a:rPr lang="en-AU" b="0" i="0" dirty="0">
                <a:latin typeface="Verdana" charset="0"/>
              </a:rPr>
              <a:t>authority</a:t>
            </a:r>
          </a:p>
          <a:p>
            <a:pPr>
              <a:buClrTx/>
              <a:buFont typeface="Arial" charset="0"/>
              <a:buChar char="•"/>
            </a:pPr>
            <a:r>
              <a:rPr lang="en-AU" b="0" i="0" dirty="0">
                <a:latin typeface="Verdana" charset="0"/>
              </a:rPr>
              <a:t>Establish </a:t>
            </a:r>
            <a:r>
              <a:rPr lang="en-AU" b="0" i="0" dirty="0" smtClean="0">
                <a:latin typeface="Verdana" charset="0"/>
              </a:rPr>
              <a:t>responsibilities (</a:t>
            </a:r>
            <a:r>
              <a:rPr lang="en-AU" sz="2400" b="0" i="1" dirty="0" smtClean="0">
                <a:latin typeface="Verdana" charset="0"/>
              </a:rPr>
              <a:t>Countries </a:t>
            </a:r>
            <a:r>
              <a:rPr lang="en-AU" sz="2400" b="0" i="1" dirty="0">
                <a:latin typeface="Verdana" charset="0"/>
              </a:rPr>
              <a:t>in transition: strengthen the powers of the Minister of </a:t>
            </a:r>
            <a:r>
              <a:rPr lang="en-AU" sz="2400" b="0" i="1" dirty="0" smtClean="0">
                <a:latin typeface="Verdana" charset="0"/>
              </a:rPr>
              <a:t>Finance)</a:t>
            </a:r>
            <a:endParaRPr lang="en-AU" sz="2400" b="0" i="1" dirty="0">
              <a:latin typeface="Verdana" charset="0"/>
            </a:endParaRPr>
          </a:p>
          <a:p>
            <a:pPr lvl="1">
              <a:spcBef>
                <a:spcPct val="0"/>
              </a:spcBef>
              <a:buClrTx/>
              <a:buFont typeface="Arial" charset="0"/>
              <a:buChar char="•"/>
            </a:pPr>
            <a:endParaRPr lang="en-AU" sz="2400" dirty="0">
              <a:latin typeface="Verdana" charset="0"/>
            </a:endParaRPr>
          </a:p>
          <a:p>
            <a:pPr>
              <a:buClrTx/>
              <a:buFont typeface="Arial" charset="0"/>
              <a:buChar char="•"/>
            </a:pPr>
            <a:r>
              <a:rPr lang="en-AU" b="0" i="0" dirty="0">
                <a:latin typeface="Verdana" charset="0"/>
              </a:rPr>
              <a:t>Define </a:t>
            </a:r>
            <a:r>
              <a:rPr lang="en-AU" b="0" i="0" dirty="0" smtClean="0">
                <a:latin typeface="Verdana" charset="0"/>
              </a:rPr>
              <a:t>principles </a:t>
            </a:r>
            <a:r>
              <a:rPr lang="en-AU" b="0" i="0" dirty="0">
                <a:latin typeface="Verdana" charset="0"/>
              </a:rPr>
              <a:t>of sound fiscal management</a:t>
            </a:r>
          </a:p>
          <a:p>
            <a:pPr>
              <a:buClrTx/>
              <a:buFont typeface="Arial" charset="0"/>
              <a:buChar char="•"/>
            </a:pPr>
            <a:endParaRPr lang="en-AU" b="0" i="0" dirty="0">
              <a:latin typeface="Verdana" charset="0"/>
            </a:endParaRPr>
          </a:p>
          <a:p>
            <a:pPr>
              <a:buClrTx/>
              <a:buFont typeface="Arial" charset="0"/>
              <a:buChar char="•"/>
            </a:pPr>
            <a:r>
              <a:rPr lang="en-AU" b="0" i="0" dirty="0">
                <a:latin typeface="Verdana" charset="0"/>
              </a:rPr>
              <a:t>Define </a:t>
            </a:r>
            <a:r>
              <a:rPr lang="en-AU" b="0" i="0" dirty="0" smtClean="0">
                <a:latin typeface="Verdana" charset="0"/>
              </a:rPr>
              <a:t>reporting obligations</a:t>
            </a:r>
            <a:endParaRPr lang="en-AU" b="0" i="0" dirty="0">
              <a:latin typeface="Verdana" charset="0"/>
            </a:endParaRPr>
          </a:p>
        </p:txBody>
      </p:sp>
      <p:sp>
        <p:nvSpPr>
          <p:cNvPr id="4608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0420F681-FDF3-834F-B568-EBC68673585A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18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-12143" y="1341140"/>
            <a:ext cx="9144000" cy="647700"/>
          </a:xfrm>
        </p:spPr>
        <p:txBody>
          <a:bodyPr/>
          <a:lstStyle/>
          <a:p>
            <a:pPr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 Organic laws governing financial laws: Key Elements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0104" y="2060848"/>
            <a:ext cx="8820472" cy="5037138"/>
          </a:xfrm>
        </p:spPr>
        <p:txBody>
          <a:bodyPr/>
          <a:lstStyle/>
          <a:p>
            <a:pPr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sz="2300" b="0" i="0" dirty="0">
                <a:latin typeface="Verdana" charset="0"/>
              </a:rPr>
              <a:t>General </a:t>
            </a:r>
            <a:r>
              <a:rPr lang="en-AU" sz="2300" b="0" i="0" dirty="0" smtClean="0">
                <a:latin typeface="Verdana" charset="0"/>
              </a:rPr>
              <a:t>principles (</a:t>
            </a:r>
            <a:r>
              <a:rPr lang="en-AU" sz="2300" dirty="0" smtClean="0">
                <a:latin typeface="Verdana" charset="0"/>
              </a:rPr>
              <a:t>Unity</a:t>
            </a:r>
            <a:r>
              <a:rPr lang="en-AU" sz="2300" dirty="0">
                <a:latin typeface="Verdana" charset="0"/>
              </a:rPr>
              <a:t>, Universality, </a:t>
            </a:r>
            <a:r>
              <a:rPr lang="en-AU" sz="2300" dirty="0" smtClean="0">
                <a:latin typeface="Verdana" charset="0"/>
              </a:rPr>
              <a:t>transparency)</a:t>
            </a:r>
            <a:endParaRPr lang="en-AU" sz="2300" dirty="0">
              <a:latin typeface="Verdana" charset="0"/>
            </a:endParaRPr>
          </a:p>
          <a:p>
            <a:pPr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sz="2300" b="0" i="0" dirty="0">
                <a:latin typeface="Verdana" charset="0"/>
              </a:rPr>
              <a:t>Concepts and definition</a:t>
            </a:r>
          </a:p>
          <a:p>
            <a:pPr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sz="2300" b="0" i="0" dirty="0">
                <a:latin typeface="Verdana" charset="0"/>
              </a:rPr>
              <a:t>Scope of </a:t>
            </a:r>
            <a:r>
              <a:rPr lang="en-AU" sz="2300" b="0" i="0" dirty="0" smtClean="0">
                <a:latin typeface="Verdana" charset="0"/>
              </a:rPr>
              <a:t>Budget</a:t>
            </a:r>
            <a:endParaRPr lang="en-AU" sz="2300" b="0" i="0" dirty="0">
              <a:latin typeface="Verdana" charset="0"/>
            </a:endParaRPr>
          </a:p>
          <a:p>
            <a:pPr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sz="2300" b="0" i="0" dirty="0">
                <a:latin typeface="Verdana" charset="0"/>
              </a:rPr>
              <a:t>General principles for accounting </a:t>
            </a:r>
            <a:r>
              <a:rPr lang="en-AU" sz="2300" b="0" i="0" dirty="0" smtClean="0">
                <a:latin typeface="Verdana" charset="0"/>
              </a:rPr>
              <a:t>&amp; budget </a:t>
            </a:r>
            <a:r>
              <a:rPr lang="en-AU" sz="2300" b="0" i="0" dirty="0">
                <a:latin typeface="Verdana" charset="0"/>
              </a:rPr>
              <a:t>classification</a:t>
            </a:r>
          </a:p>
          <a:p>
            <a:pPr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sz="2300" i="0" dirty="0">
                <a:latin typeface="Verdana" charset="0"/>
              </a:rPr>
              <a:t>B</a:t>
            </a:r>
            <a:r>
              <a:rPr lang="en-AU" sz="2300" b="0" i="0" dirty="0" smtClean="0">
                <a:latin typeface="Verdana" charset="0"/>
              </a:rPr>
              <a:t>udget </a:t>
            </a:r>
            <a:r>
              <a:rPr lang="en-AU" sz="2300" b="0" i="0" dirty="0">
                <a:latin typeface="Verdana" charset="0"/>
              </a:rPr>
              <a:t>authorisation</a:t>
            </a:r>
          </a:p>
          <a:p>
            <a:pPr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sz="2300" i="0" dirty="0">
                <a:latin typeface="Verdana" charset="0"/>
              </a:rPr>
              <a:t>B</a:t>
            </a:r>
            <a:r>
              <a:rPr lang="en-AU" sz="2300" b="0" i="0" dirty="0" smtClean="0">
                <a:latin typeface="Verdana" charset="0"/>
              </a:rPr>
              <a:t>udget </a:t>
            </a:r>
            <a:r>
              <a:rPr lang="en-AU" sz="2300" b="0" i="0" dirty="0">
                <a:latin typeface="Verdana" charset="0"/>
              </a:rPr>
              <a:t>calendar</a:t>
            </a:r>
          </a:p>
          <a:p>
            <a:pPr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sz="2300" b="0" i="0" dirty="0">
                <a:latin typeface="Verdana" charset="0"/>
              </a:rPr>
              <a:t>Execution </a:t>
            </a:r>
            <a:r>
              <a:rPr lang="en-AU" sz="2300" b="0" i="0" dirty="0" smtClean="0">
                <a:latin typeface="Verdana" charset="0"/>
              </a:rPr>
              <a:t>&amp; revision </a:t>
            </a:r>
            <a:r>
              <a:rPr lang="en-AU" sz="2300" b="0" i="0" dirty="0">
                <a:latin typeface="Verdana" charset="0"/>
              </a:rPr>
              <a:t>of the budget</a:t>
            </a:r>
          </a:p>
          <a:p>
            <a:pPr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sz="2300" b="0" i="0" dirty="0">
                <a:latin typeface="Verdana" charset="0"/>
              </a:rPr>
              <a:t>Debt and liabilities</a:t>
            </a:r>
          </a:p>
          <a:p>
            <a:pPr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sz="2300" b="0" i="0" dirty="0">
                <a:latin typeface="Verdana" charset="0"/>
              </a:rPr>
              <a:t>Roles and responsibilities </a:t>
            </a:r>
          </a:p>
          <a:p>
            <a:pPr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sz="2300" b="0" i="0" dirty="0">
                <a:latin typeface="Verdana" charset="0"/>
              </a:rPr>
              <a:t>Relations with local communities</a:t>
            </a:r>
          </a:p>
          <a:p>
            <a:pPr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sz="2300" b="0" i="0" dirty="0">
                <a:latin typeface="Verdana" charset="0"/>
              </a:rPr>
              <a:t>External Audit</a:t>
            </a:r>
          </a:p>
          <a:p>
            <a:pPr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sz="2300" b="0" i="0" dirty="0">
                <a:latin typeface="Verdana" charset="0"/>
              </a:rPr>
              <a:t>Sanctions </a:t>
            </a:r>
          </a:p>
        </p:txBody>
      </p:sp>
      <p:sp>
        <p:nvSpPr>
          <p:cNvPr id="4813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073" y="6381750"/>
            <a:ext cx="1008062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0999EE4E-9752-604A-8047-224A4519B53C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19</a:t>
            </a:fld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r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497887" cy="936625"/>
          </a:xfrm>
        </p:spPr>
        <p:txBody>
          <a:bodyPr/>
          <a:lstStyle/>
          <a:p>
            <a:pPr marL="342900" indent="-342900"/>
            <a:r>
              <a:rPr lang="en-AU" sz="2800">
                <a:latin typeface="Verdana" charset="0"/>
              </a:rPr>
              <a:t>Day 2: Sub-systems of PFM and prioritsing reforms</a:t>
            </a:r>
          </a:p>
        </p:txBody>
      </p:sp>
      <p:sp>
        <p:nvSpPr>
          <p:cNvPr id="1843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AU" i="0" dirty="0">
                <a:latin typeface="Verdana" charset="0"/>
              </a:rPr>
              <a:t>Module 2.1. Expenditure Classification, budget Preparation and the MTEF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Module 2.2. Expenditure and accounting cycle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Module 2.3. Program/Performance budget</a:t>
            </a:r>
          </a:p>
          <a:p>
            <a:pPr>
              <a:buClrTx/>
            </a:pPr>
            <a:r>
              <a:rPr lang="en-AU" i="0" dirty="0">
                <a:solidFill>
                  <a:srgbClr val="FF0000"/>
                </a:solidFill>
                <a:latin typeface="Verdana" charset="0"/>
              </a:rPr>
              <a:t>Module 2.4. External control, legislative and regulatory framework and IT (information technology)issues</a:t>
            </a:r>
            <a:endParaRPr lang="en-AU" i="0" u="sng" dirty="0">
              <a:solidFill>
                <a:srgbClr val="FF0000"/>
              </a:solidFill>
              <a:latin typeface="Verdana" charset="0"/>
            </a:endParaRPr>
          </a:p>
        </p:txBody>
      </p:sp>
      <p:sp>
        <p:nvSpPr>
          <p:cNvPr id="18436" name="Espace réservé du numéro de diapositive 5"/>
          <p:cNvSpPr txBox="1">
            <a:spLocks/>
          </p:cNvSpPr>
          <p:nvPr/>
        </p:nvSpPr>
        <p:spPr bwMode="auto">
          <a:xfrm>
            <a:off x="468313" y="6237288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</a:pPr>
            <a:fld id="{BC801473-37A5-DF4F-8A83-D9F155BFA7FE}" type="slidenum">
              <a:rPr lang="en-AU" sz="1400">
                <a:solidFill>
                  <a:schemeClr val="tx1"/>
                </a:solidFill>
                <a:latin typeface="Arial" charset="0"/>
              </a:rPr>
              <a:pPr>
                <a:lnSpc>
                  <a:spcPts val="1400"/>
                </a:lnSpc>
              </a:pPr>
              <a:t>2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re 1"/>
          <p:cNvSpPr>
            <a:spLocks noGrp="1"/>
          </p:cNvSpPr>
          <p:nvPr>
            <p:ph type="title"/>
          </p:nvPr>
        </p:nvSpPr>
        <p:spPr>
          <a:xfrm>
            <a:off x="0" y="1339850"/>
            <a:ext cx="9144000" cy="1225550"/>
          </a:xfrm>
        </p:spPr>
        <p:txBody>
          <a:bodyPr/>
          <a:lstStyle/>
          <a:p>
            <a:pPr marL="0"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Questions to be considered before reforming </a:t>
            </a:r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legislative &amp; regulatory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framework</a:t>
            </a:r>
          </a:p>
        </p:txBody>
      </p:sp>
      <p:sp>
        <p:nvSpPr>
          <p:cNvPr id="50178" name="Espace réservé du contenu 2"/>
          <p:cNvSpPr>
            <a:spLocks noGrp="1"/>
          </p:cNvSpPr>
          <p:nvPr>
            <p:ph idx="1"/>
          </p:nvPr>
        </p:nvSpPr>
        <p:spPr>
          <a:xfrm>
            <a:off x="539750" y="2852738"/>
            <a:ext cx="8229600" cy="3529012"/>
          </a:xfrm>
        </p:spPr>
        <p:txBody>
          <a:bodyPr/>
          <a:lstStyle/>
          <a:p>
            <a:pPr>
              <a:buClrTx/>
            </a:pPr>
            <a:r>
              <a:rPr lang="en-AU" i="0" dirty="0">
                <a:latin typeface="Verdana" charset="0"/>
              </a:rPr>
              <a:t>What is the existing framework?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Is it respected?</a:t>
            </a:r>
          </a:p>
          <a:p>
            <a:pPr>
              <a:buClrTx/>
            </a:pPr>
            <a:r>
              <a:rPr lang="en-AU" i="0" dirty="0">
                <a:latin typeface="Verdana" charset="0"/>
              </a:rPr>
              <a:t>If not, why? </a:t>
            </a:r>
          </a:p>
        </p:txBody>
      </p:sp>
      <p:sp>
        <p:nvSpPr>
          <p:cNvPr id="5017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D2CF07D6-EAD8-2D44-8D1B-4D1C881B17BE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20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96975"/>
            <a:ext cx="8218487" cy="863873"/>
          </a:xfrm>
        </p:spPr>
        <p:txBody>
          <a:bodyPr/>
          <a:lstStyle/>
          <a:p>
            <a:pPr algn="ctr"/>
            <a:r>
              <a:rPr lang="en-AU" sz="2800" smtClean="0">
                <a:solidFill>
                  <a:srgbClr val="C00000"/>
                </a:solidFill>
                <a:latin typeface="Verdana" charset="0"/>
              </a:rPr>
              <a:t>Key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Messages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ClrTx/>
            </a:pPr>
            <a:r>
              <a:rPr lang="en-AU" sz="2400" b="0" dirty="0">
                <a:latin typeface="Verdana" charset="0"/>
              </a:rPr>
              <a:t>The legislative and regulatory framework must follow the basics discussed</a:t>
            </a:r>
          </a:p>
          <a:p>
            <a:pPr lvl="1">
              <a:buClrTx/>
            </a:pPr>
            <a:r>
              <a:rPr lang="en-AU" sz="2400" b="0" dirty="0">
                <a:latin typeface="Verdana" charset="0"/>
              </a:rPr>
              <a:t>The first step is an organic law establishing principles for budget management and distribution of responsibilities</a:t>
            </a:r>
          </a:p>
          <a:p>
            <a:pPr lvl="1">
              <a:buClrTx/>
            </a:pPr>
            <a:r>
              <a:rPr lang="en-AU" sz="2400" b="0" dirty="0">
                <a:latin typeface="Verdana" charset="0"/>
              </a:rPr>
              <a:t>It should be checked whether the existing legislative and regulatory framework is implemented</a:t>
            </a:r>
            <a:endParaRPr lang="en-AU" dirty="0">
              <a:latin typeface="Verdana" charset="0"/>
            </a:endParaRPr>
          </a:p>
        </p:txBody>
      </p:sp>
      <p:sp>
        <p:nvSpPr>
          <p:cNvPr id="5120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C24AAAAF-E414-0543-BC3F-01C3C1F1010E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21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>
                <a:latin typeface="Verdana" charset="0"/>
              </a:rPr>
              <a:t>Module 2.4. Key Points examined</a:t>
            </a:r>
          </a:p>
        </p:txBody>
      </p:sp>
      <p:sp>
        <p:nvSpPr>
          <p:cNvPr id="5325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AU" i="0">
                <a:latin typeface="Verdana" charset="0"/>
              </a:rPr>
              <a:t>External control</a:t>
            </a:r>
          </a:p>
          <a:p>
            <a:pPr lvl="1">
              <a:buClrTx/>
            </a:pPr>
            <a:r>
              <a:rPr lang="en-AU" b="0">
                <a:latin typeface="Verdana" charset="0"/>
              </a:rPr>
              <a:t>External Audit</a:t>
            </a:r>
          </a:p>
          <a:p>
            <a:pPr lvl="1">
              <a:buClrTx/>
            </a:pPr>
            <a:r>
              <a:rPr lang="en-AU" b="0">
                <a:latin typeface="Verdana" charset="0"/>
              </a:rPr>
              <a:t>Parliament</a:t>
            </a:r>
          </a:p>
          <a:p>
            <a:pPr>
              <a:buClrTx/>
            </a:pPr>
            <a:endParaRPr lang="en-AU" i="0">
              <a:latin typeface="Verdana" charset="0"/>
            </a:endParaRPr>
          </a:p>
          <a:p>
            <a:pPr>
              <a:buClrTx/>
            </a:pPr>
            <a:r>
              <a:rPr lang="en-AU" i="0">
                <a:latin typeface="Verdana" charset="0"/>
              </a:rPr>
              <a:t>Legislative and regulatory framework</a:t>
            </a:r>
          </a:p>
          <a:p>
            <a:pPr>
              <a:buClrTx/>
            </a:pPr>
            <a:endParaRPr lang="en-AU" i="0">
              <a:latin typeface="Verdana" charset="0"/>
            </a:endParaRPr>
          </a:p>
          <a:p>
            <a:pPr>
              <a:buClrTx/>
            </a:pPr>
            <a:r>
              <a:rPr lang="en-AU" i="0">
                <a:latin typeface="Verdana" charset="0"/>
              </a:rPr>
              <a:t>Information Systems</a:t>
            </a:r>
          </a:p>
        </p:txBody>
      </p:sp>
      <p:sp>
        <p:nvSpPr>
          <p:cNvPr id="53251" name="AutoShape 5"/>
          <p:cNvSpPr>
            <a:spLocks noChangeArrowheads="1"/>
          </p:cNvSpPr>
          <p:nvPr/>
        </p:nvSpPr>
        <p:spPr bwMode="auto">
          <a:xfrm>
            <a:off x="517525" y="4652963"/>
            <a:ext cx="6840538" cy="1292225"/>
          </a:xfrm>
          <a:prstGeom prst="rightArrow">
            <a:avLst>
              <a:gd name="adj1" fmla="val 50000"/>
              <a:gd name="adj2" fmla="val 202187"/>
            </a:avLst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5325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1619460D-7399-C74A-8BBD-74B38D833DF7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22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00125"/>
            <a:ext cx="9144000" cy="1000125"/>
          </a:xfrm>
        </p:spPr>
        <p:txBody>
          <a:bodyPr/>
          <a:lstStyle/>
          <a:p>
            <a:pPr indent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Information Management Systems</a:t>
            </a:r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844824"/>
            <a:ext cx="8929687" cy="4394051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</a:pPr>
            <a:r>
              <a:rPr lang="en-AU" i="0" dirty="0">
                <a:latin typeface="Verdana" charset="0"/>
              </a:rPr>
              <a:t>Management information is necessary</a:t>
            </a:r>
          </a:p>
          <a:p>
            <a:pPr lvl="1" eaLnBrk="1" hangingPunct="1">
              <a:spcBef>
                <a:spcPct val="0"/>
              </a:spcBef>
              <a:buClrTx/>
            </a:pPr>
            <a:r>
              <a:rPr lang="en-AU" sz="2400" b="0" dirty="0">
                <a:latin typeface="Verdana" charset="0"/>
              </a:rPr>
              <a:t>For scheduling, implementation and surveillance;</a:t>
            </a:r>
          </a:p>
          <a:p>
            <a:pPr lvl="1" eaLnBrk="1" hangingPunct="1">
              <a:spcBef>
                <a:spcPct val="0"/>
              </a:spcBef>
              <a:buClrTx/>
            </a:pPr>
            <a:r>
              <a:rPr lang="en-AU" sz="2400" b="0" dirty="0">
                <a:latin typeface="Verdana" charset="0"/>
              </a:rPr>
              <a:t>For the </a:t>
            </a:r>
            <a:r>
              <a:rPr lang="en-AU" sz="2400" b="0" dirty="0" err="1" smtClean="0">
                <a:latin typeface="Verdana" charset="0"/>
              </a:rPr>
              <a:t>MoF</a:t>
            </a:r>
            <a:r>
              <a:rPr lang="en-AU" sz="2400" b="0" dirty="0" smtClean="0">
                <a:latin typeface="Verdana" charset="0"/>
              </a:rPr>
              <a:t> &amp; </a:t>
            </a:r>
            <a:r>
              <a:rPr lang="en-AU" sz="2400" b="0" dirty="0">
                <a:latin typeface="Verdana" charset="0"/>
              </a:rPr>
              <a:t>sectoral ministries</a:t>
            </a:r>
          </a:p>
          <a:p>
            <a:pPr lvl="1" eaLnBrk="1" hangingPunct="1">
              <a:spcBef>
                <a:spcPct val="0"/>
              </a:spcBef>
              <a:buClrTx/>
            </a:pPr>
            <a:endParaRPr lang="en-AU" sz="2400" b="0" dirty="0">
              <a:latin typeface="Verdana" charset="0"/>
            </a:endParaRPr>
          </a:p>
          <a:p>
            <a:pPr eaLnBrk="1" hangingPunct="1">
              <a:spcBef>
                <a:spcPct val="0"/>
              </a:spcBef>
              <a:buClrTx/>
            </a:pPr>
            <a:r>
              <a:rPr lang="en-AU" i="0" dirty="0">
                <a:latin typeface="Verdana" charset="0"/>
              </a:rPr>
              <a:t>N</a:t>
            </a:r>
            <a:r>
              <a:rPr lang="en-AU" i="0" dirty="0" smtClean="0">
                <a:latin typeface="Verdana" charset="0"/>
              </a:rPr>
              <a:t>ot </a:t>
            </a:r>
            <a:r>
              <a:rPr lang="en-AU" i="0" dirty="0">
                <a:latin typeface="Verdana" charset="0"/>
              </a:rPr>
              <a:t>a mere collection of statistical data</a:t>
            </a:r>
          </a:p>
          <a:p>
            <a:pPr lvl="1" eaLnBrk="1" hangingPunct="1">
              <a:spcBef>
                <a:spcPct val="0"/>
              </a:spcBef>
              <a:buClrTx/>
            </a:pPr>
            <a:r>
              <a:rPr lang="en-AU" sz="2400" b="0" dirty="0">
                <a:latin typeface="Verdana" charset="0"/>
              </a:rPr>
              <a:t>Financial </a:t>
            </a:r>
            <a:r>
              <a:rPr lang="en-AU" sz="2400" b="0" dirty="0" smtClean="0">
                <a:latin typeface="Verdana" charset="0"/>
              </a:rPr>
              <a:t>&amp; Physical </a:t>
            </a:r>
            <a:r>
              <a:rPr lang="en-AU" sz="2400" b="0" dirty="0">
                <a:latin typeface="Verdana" charset="0"/>
              </a:rPr>
              <a:t>Information</a:t>
            </a:r>
          </a:p>
          <a:p>
            <a:pPr lvl="1" eaLnBrk="1" hangingPunct="1">
              <a:spcBef>
                <a:spcPct val="0"/>
              </a:spcBef>
              <a:buClrTx/>
            </a:pPr>
            <a:r>
              <a:rPr lang="en-AU" sz="2400" b="0" dirty="0">
                <a:latin typeface="Verdana" charset="0"/>
              </a:rPr>
              <a:t>Dashboard</a:t>
            </a:r>
          </a:p>
          <a:p>
            <a:pPr lvl="1" eaLnBrk="1" hangingPunct="1">
              <a:spcBef>
                <a:spcPct val="0"/>
              </a:spcBef>
              <a:buClrTx/>
            </a:pPr>
            <a:r>
              <a:rPr lang="en-AU" sz="2400" b="0" dirty="0">
                <a:latin typeface="Verdana" charset="0"/>
              </a:rPr>
              <a:t>Must be available quickly in order to enable to take decisions</a:t>
            </a: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AU" sz="2400" b="0" dirty="0">
              <a:latin typeface="Verdana" charset="0"/>
            </a:endParaRPr>
          </a:p>
          <a:p>
            <a:pPr eaLnBrk="1" hangingPunct="1">
              <a:spcBef>
                <a:spcPct val="0"/>
              </a:spcBef>
              <a:buClrTx/>
            </a:pPr>
            <a:r>
              <a:rPr lang="en-AU" i="0" dirty="0">
                <a:latin typeface="Verdana" charset="0"/>
              </a:rPr>
              <a:t>It is not only IT, </a:t>
            </a:r>
            <a:r>
              <a:rPr lang="en-AU" i="0" dirty="0" smtClean="0">
                <a:latin typeface="Verdana" charset="0"/>
              </a:rPr>
              <a:t>but </a:t>
            </a:r>
            <a:r>
              <a:rPr lang="en-AU" i="0" dirty="0">
                <a:latin typeface="Verdana" charset="0"/>
              </a:rPr>
              <a:t>may be useful to classify, sort </a:t>
            </a:r>
            <a:r>
              <a:rPr lang="en-AU" i="0" dirty="0" smtClean="0">
                <a:latin typeface="Verdana" charset="0"/>
              </a:rPr>
              <a:t>&amp; publish data </a:t>
            </a:r>
            <a:r>
              <a:rPr lang="en-AU" i="0" dirty="0">
                <a:latin typeface="Verdana" charset="0"/>
              </a:rPr>
              <a:t>in various formats.</a:t>
            </a:r>
          </a:p>
          <a:p>
            <a:pPr eaLnBrk="1" hangingPunct="1"/>
            <a:endParaRPr lang="en-AU" dirty="0">
              <a:latin typeface="Verdana" charset="0"/>
            </a:endParaRPr>
          </a:p>
        </p:txBody>
      </p:sp>
      <p:sp>
        <p:nvSpPr>
          <p:cNvPr id="5427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983EFE3A-9DAC-EF40-9DE0-27C026EE65DC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23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857250"/>
            <a:ext cx="9144000" cy="1096961"/>
          </a:xfrm>
        </p:spPr>
        <p:txBody>
          <a:bodyPr/>
          <a:lstStyle/>
          <a:p>
            <a:pPr marL="0" indent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Integrated Financial Management System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772816"/>
            <a:ext cx="8858250" cy="4680371"/>
          </a:xfrm>
        </p:spPr>
        <p:txBody>
          <a:bodyPr/>
          <a:lstStyle/>
          <a:p>
            <a:pPr eaLnBrk="1" hangingPunct="1">
              <a:buClrTx/>
            </a:pPr>
            <a:r>
              <a:rPr lang="en-AU" i="0" dirty="0">
                <a:latin typeface="Verdana" charset="0"/>
              </a:rPr>
              <a:t>“Heart” of the accounting system (General Accounting)</a:t>
            </a:r>
          </a:p>
          <a:p>
            <a:pPr lvl="1" eaLnBrk="1" hangingPunct="1">
              <a:buClrTx/>
            </a:pPr>
            <a:r>
              <a:rPr lang="en-AU" sz="2200" b="0" dirty="0">
                <a:latin typeface="Verdana" charset="0"/>
              </a:rPr>
              <a:t>Setting standard exchanges between systems</a:t>
            </a:r>
          </a:p>
          <a:p>
            <a:pPr lvl="1" eaLnBrk="1" hangingPunct="1">
              <a:buClrTx/>
            </a:pPr>
            <a:r>
              <a:rPr lang="en-AU" sz="2200" b="0" dirty="0">
                <a:latin typeface="Verdana" charset="0"/>
              </a:rPr>
              <a:t>Covers all financial transactions</a:t>
            </a:r>
          </a:p>
          <a:p>
            <a:pPr lvl="1" eaLnBrk="1" hangingPunct="1">
              <a:buClrTx/>
              <a:buFontTx/>
              <a:buNone/>
            </a:pPr>
            <a:endParaRPr lang="en-AU" sz="1900" b="0" dirty="0">
              <a:latin typeface="Verdana" charset="0"/>
            </a:endParaRPr>
          </a:p>
          <a:p>
            <a:pPr eaLnBrk="1" hangingPunct="1">
              <a:buClrTx/>
            </a:pPr>
            <a:r>
              <a:rPr lang="en-AU" i="0" dirty="0">
                <a:latin typeface="Verdana" charset="0"/>
              </a:rPr>
              <a:t>Other Systems:</a:t>
            </a:r>
          </a:p>
          <a:p>
            <a:pPr lvl="1" eaLnBrk="1" hangingPunct="1">
              <a:buClrTx/>
            </a:pPr>
            <a:r>
              <a:rPr lang="en-AU" sz="2200" b="0" dirty="0">
                <a:latin typeface="Verdana" charset="0"/>
              </a:rPr>
              <a:t>Budgetary </a:t>
            </a:r>
            <a:r>
              <a:rPr lang="en-AU" sz="2200" b="0" dirty="0" smtClean="0">
                <a:latin typeface="Verdana" charset="0"/>
              </a:rPr>
              <a:t>module: Accounting &amp; budgetary </a:t>
            </a:r>
            <a:r>
              <a:rPr lang="en-AU" sz="2200" b="0" dirty="0">
                <a:latin typeface="Verdana" charset="0"/>
              </a:rPr>
              <a:t>control</a:t>
            </a:r>
          </a:p>
          <a:p>
            <a:pPr lvl="1" eaLnBrk="1" hangingPunct="1">
              <a:buClrTx/>
            </a:pPr>
            <a:r>
              <a:rPr lang="en-AU" sz="2200" b="0" dirty="0">
                <a:latin typeface="Verdana" charset="0"/>
              </a:rPr>
              <a:t>Preparation of budget</a:t>
            </a:r>
          </a:p>
          <a:p>
            <a:pPr lvl="1" eaLnBrk="1" hangingPunct="1">
              <a:buClrTx/>
            </a:pPr>
            <a:r>
              <a:rPr lang="en-AU" sz="2200" b="0" dirty="0">
                <a:latin typeface="Verdana" charset="0"/>
              </a:rPr>
              <a:t>Treasury management</a:t>
            </a:r>
          </a:p>
          <a:p>
            <a:pPr lvl="1" eaLnBrk="1" hangingPunct="1">
              <a:buClrTx/>
            </a:pPr>
            <a:r>
              <a:rPr lang="en-AU" sz="2200" b="0" dirty="0">
                <a:latin typeface="Verdana" charset="0"/>
              </a:rPr>
              <a:t>Debt management</a:t>
            </a:r>
          </a:p>
          <a:p>
            <a:pPr lvl="1" eaLnBrk="1" hangingPunct="1">
              <a:buClrTx/>
            </a:pPr>
            <a:r>
              <a:rPr lang="en-AU" sz="2200" b="0" dirty="0">
                <a:latin typeface="Verdana" charset="0"/>
              </a:rPr>
              <a:t>Revenue</a:t>
            </a:r>
          </a:p>
          <a:p>
            <a:pPr lvl="1" eaLnBrk="1" hangingPunct="1">
              <a:buClrTx/>
            </a:pPr>
            <a:r>
              <a:rPr lang="en-AU" sz="2200" b="0" dirty="0">
                <a:latin typeface="Verdana" charset="0"/>
              </a:rPr>
              <a:t>Management modules for managers</a:t>
            </a:r>
          </a:p>
        </p:txBody>
      </p:sp>
      <p:sp>
        <p:nvSpPr>
          <p:cNvPr id="5632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35A1C851-D458-074F-AB7B-C6EBA798394C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24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C458F7BF-497C-2E45-A62F-3B6113C85FF3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25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3167114"/>
              </p:ext>
            </p:extLst>
          </p:nvPr>
        </p:nvGraphicFramePr>
        <p:xfrm>
          <a:off x="25400" y="1231900"/>
          <a:ext cx="7924800" cy="597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8" name="Worksheet" r:id="rId5" imgW="7639089" imgH="6848550" progId="Excel.Sheet.8">
                  <p:embed/>
                </p:oleObj>
              </mc:Choice>
              <mc:Fallback>
                <p:oleObj name="Worksheet" r:id="rId5" imgW="7639089" imgH="6848550" progId="Excel.Sheet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" y="1231900"/>
                        <a:ext cx="7924800" cy="597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re 1"/>
          <p:cNvSpPr>
            <a:spLocks noGrp="1"/>
          </p:cNvSpPr>
          <p:nvPr>
            <p:ph type="title"/>
          </p:nvPr>
        </p:nvSpPr>
        <p:spPr>
          <a:xfrm>
            <a:off x="428625" y="1000125"/>
            <a:ext cx="8229600" cy="936625"/>
          </a:xfrm>
        </p:spPr>
        <p:txBody>
          <a:bodyPr/>
          <a:lstStyle/>
          <a:p>
            <a:pPr marL="0" algn="ctr"/>
            <a:r>
              <a:rPr lang="en-AU" sz="2800" i="1" dirty="0">
                <a:solidFill>
                  <a:srgbClr val="C00000"/>
                </a:solidFill>
                <a:latin typeface="Verdana" charset="0"/>
              </a:rPr>
              <a:t>In practice (1)</a:t>
            </a:r>
          </a:p>
        </p:txBody>
      </p:sp>
      <p:sp>
        <p:nvSpPr>
          <p:cNvPr id="60418" name="Espace réservé du contenu 2"/>
          <p:cNvSpPr>
            <a:spLocks noGrp="1"/>
          </p:cNvSpPr>
          <p:nvPr>
            <p:ph idx="1"/>
          </p:nvPr>
        </p:nvSpPr>
        <p:spPr>
          <a:xfrm>
            <a:off x="285750" y="1785938"/>
            <a:ext cx="8572500" cy="1714500"/>
          </a:xfrm>
        </p:spPr>
        <p:txBody>
          <a:bodyPr/>
          <a:lstStyle/>
          <a:p>
            <a:pPr>
              <a:buClrTx/>
              <a:buFont typeface="Wingdings" charset="0"/>
              <a:buChar char="Ø"/>
            </a:pPr>
            <a:r>
              <a:rPr lang="en-AU" i="0" dirty="0">
                <a:latin typeface="Verdana" charset="0"/>
              </a:rPr>
              <a:t>A large majority of the integrated systems are only partially implemented</a:t>
            </a:r>
          </a:p>
          <a:p>
            <a:pPr>
              <a:buClrTx/>
              <a:buFont typeface="Wingdings" charset="0"/>
              <a:buChar char="Ø"/>
            </a:pPr>
            <a:r>
              <a:rPr lang="en-AU" i="0" dirty="0">
                <a:latin typeface="Verdana" charset="0"/>
              </a:rPr>
              <a:t>Yet, the implementation process is time consuming</a:t>
            </a:r>
          </a:p>
          <a:p>
            <a:pPr>
              <a:buClrTx/>
              <a:buFont typeface="Wingdings" charset="0"/>
              <a:buChar char="Ø"/>
            </a:pPr>
            <a:endParaRPr lang="en-AU" i="0" dirty="0">
              <a:latin typeface="Verdana" charset="0"/>
            </a:endParaRPr>
          </a:p>
          <a:p>
            <a:endParaRPr lang="en-AU" i="0" dirty="0">
              <a:latin typeface="Verdana" charset="0"/>
            </a:endParaRPr>
          </a:p>
        </p:txBody>
      </p:sp>
      <p:pic>
        <p:nvPicPr>
          <p:cNvPr id="604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3084513"/>
            <a:ext cx="7429500" cy="377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0" name="ZoneTexte 5"/>
          <p:cNvSpPr txBox="1">
            <a:spLocks noChangeArrowheads="1"/>
          </p:cNvSpPr>
          <p:nvPr/>
        </p:nvSpPr>
        <p:spPr bwMode="auto">
          <a:xfrm>
            <a:off x="318431" y="3945533"/>
            <a:ext cx="133164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800" b="1" dirty="0" err="1" smtClean="0"/>
              <a:t>Dener</a:t>
            </a:r>
            <a:r>
              <a:rPr lang="en-AU" sz="1800" b="1" dirty="0"/>
              <a:t>:</a:t>
            </a:r>
            <a:r>
              <a:rPr lang="en-AU" sz="1800" b="1" dirty="0" smtClean="0"/>
              <a:t> WB 2011</a:t>
            </a:r>
            <a:endParaRPr lang="en-AU" sz="1800" b="1" dirty="0"/>
          </a:p>
        </p:txBody>
      </p:sp>
      <p:sp>
        <p:nvSpPr>
          <p:cNvPr id="6042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0F25F24-47C4-414A-B220-53C60DA32B82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26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0653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re 1"/>
          <p:cNvSpPr>
            <a:spLocks noGrp="1"/>
          </p:cNvSpPr>
          <p:nvPr>
            <p:ph type="title"/>
          </p:nvPr>
        </p:nvSpPr>
        <p:spPr>
          <a:xfrm>
            <a:off x="428625" y="1000125"/>
            <a:ext cx="8229600" cy="936625"/>
          </a:xfrm>
        </p:spPr>
        <p:txBody>
          <a:bodyPr/>
          <a:lstStyle/>
          <a:p>
            <a:pPr marL="0" algn="ctr"/>
            <a:r>
              <a:rPr lang="en-AU" sz="2800" i="1" dirty="0">
                <a:solidFill>
                  <a:srgbClr val="C00000"/>
                </a:solidFill>
                <a:latin typeface="Verdana" charset="0"/>
              </a:rPr>
              <a:t>In practice (2)</a:t>
            </a:r>
          </a:p>
        </p:txBody>
      </p:sp>
      <p:sp>
        <p:nvSpPr>
          <p:cNvPr id="61442" name="Espace réservé du contenu 2"/>
          <p:cNvSpPr>
            <a:spLocks noGrp="1"/>
          </p:cNvSpPr>
          <p:nvPr>
            <p:ph idx="1"/>
          </p:nvPr>
        </p:nvSpPr>
        <p:spPr>
          <a:xfrm>
            <a:off x="285750" y="1785938"/>
            <a:ext cx="7572375" cy="785812"/>
          </a:xfrm>
        </p:spPr>
        <p:txBody>
          <a:bodyPr/>
          <a:lstStyle/>
          <a:p>
            <a:pPr>
              <a:buClrTx/>
              <a:buFont typeface="Wingdings" charset="0"/>
              <a:buChar char="Ø"/>
            </a:pPr>
            <a:r>
              <a:rPr lang="en-AU" i="0" dirty="0" smtClean="0">
                <a:latin typeface="Verdana" charset="0"/>
              </a:rPr>
              <a:t>The average cost of the World Bank projects is US</a:t>
            </a:r>
            <a:r>
              <a:rPr lang="en-AU" sz="2800" i="0" dirty="0" smtClean="0">
                <a:latin typeface="Verdana" charset="0"/>
              </a:rPr>
              <a:t>$</a:t>
            </a:r>
            <a:r>
              <a:rPr lang="en-AU" i="0" dirty="0" smtClean="0">
                <a:latin typeface="Verdana" charset="0"/>
              </a:rPr>
              <a:t> 7.7 million</a:t>
            </a:r>
          </a:p>
          <a:p>
            <a:endParaRPr lang="en-AU" i="0" dirty="0">
              <a:latin typeface="Verdana" charset="0"/>
            </a:endParaRPr>
          </a:p>
        </p:txBody>
      </p:sp>
      <p:pic>
        <p:nvPicPr>
          <p:cNvPr id="6144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643188"/>
            <a:ext cx="5673626" cy="421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1F4D10AE-4714-4848-AC93-0F38A42B3775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27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ZoneTexte 5"/>
          <p:cNvSpPr txBox="1">
            <a:spLocks noChangeArrowheads="1"/>
          </p:cNvSpPr>
          <p:nvPr/>
        </p:nvSpPr>
        <p:spPr bwMode="auto">
          <a:xfrm>
            <a:off x="428625" y="3995531"/>
            <a:ext cx="133164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800" b="1" dirty="0" err="1" smtClean="0"/>
              <a:t>Dener</a:t>
            </a:r>
            <a:r>
              <a:rPr lang="en-AU" sz="1800" b="1" dirty="0"/>
              <a:t>:</a:t>
            </a:r>
            <a:r>
              <a:rPr lang="en-AU" sz="1800" b="1" dirty="0" smtClean="0"/>
              <a:t> WB 2011</a:t>
            </a:r>
            <a:endParaRPr lang="en-AU" sz="1800" b="1" dirty="0"/>
          </a:p>
        </p:txBody>
      </p:sp>
    </p:spTree>
    <p:extLst>
      <p:ext uri="{BB962C8B-B14F-4D97-AF65-F5344CB8AC3E}">
        <p14:creationId xmlns:p14="http://schemas.microsoft.com/office/powerpoint/2010/main" val="17992553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96975"/>
            <a:ext cx="9144000" cy="733425"/>
          </a:xfrm>
        </p:spPr>
        <p:txBody>
          <a:bodyPr/>
          <a:lstStyle/>
          <a:p>
            <a:pPr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Software Package or in-house </a:t>
            </a:r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development?</a:t>
            </a:r>
            <a:endParaRPr lang="en-AU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85" y="1890564"/>
            <a:ext cx="8964488" cy="4822974"/>
          </a:xfrm>
        </p:spPr>
        <p:txBody>
          <a:bodyPr/>
          <a:lstStyle/>
          <a:p>
            <a:pPr>
              <a:spcBef>
                <a:spcPts val="600"/>
              </a:spcBef>
              <a:buClrTx/>
              <a:buFont typeface="Wingdings" charset="0"/>
              <a:buChar char="Ø"/>
            </a:pPr>
            <a:r>
              <a:rPr lang="en-AU" sz="2300" dirty="0">
                <a:latin typeface="Verdana" charset="0"/>
              </a:rPr>
              <a:t>Enterprise Resource Planning(ERP) </a:t>
            </a:r>
          </a:p>
          <a:p>
            <a:pPr lvl="1">
              <a:spcBef>
                <a:spcPts val="600"/>
              </a:spcBef>
              <a:buClrTx/>
            </a:pPr>
            <a:r>
              <a:rPr lang="en-AU" sz="2300" b="0" dirty="0">
                <a:latin typeface="Verdana" charset="0"/>
              </a:rPr>
              <a:t>SAP, </a:t>
            </a:r>
            <a:r>
              <a:rPr lang="en-AU" sz="2300" b="0" i="1" dirty="0">
                <a:latin typeface="Verdana" charset="0"/>
              </a:rPr>
              <a:t>Oracle financials</a:t>
            </a:r>
            <a:r>
              <a:rPr lang="en-AU" sz="2300" b="0" dirty="0">
                <a:latin typeface="Verdana" charset="0"/>
              </a:rPr>
              <a:t>, etc.</a:t>
            </a:r>
          </a:p>
          <a:p>
            <a:pPr lvl="1">
              <a:spcBef>
                <a:spcPts val="600"/>
              </a:spcBef>
              <a:buClrTx/>
            </a:pPr>
            <a:r>
              <a:rPr lang="en-AU" sz="2300" b="0" dirty="0">
                <a:latin typeface="Verdana" charset="0"/>
              </a:rPr>
              <a:t>Less complex: Free Balance</a:t>
            </a:r>
          </a:p>
          <a:p>
            <a:pPr>
              <a:spcBef>
                <a:spcPts val="600"/>
              </a:spcBef>
              <a:buClrTx/>
              <a:buFont typeface="Wingdings" charset="0"/>
              <a:buChar char="Ø"/>
            </a:pPr>
            <a:r>
              <a:rPr lang="en-AU" sz="2300" dirty="0">
                <a:latin typeface="Verdana" charset="0"/>
              </a:rPr>
              <a:t>Theoretical benefits of ERP </a:t>
            </a:r>
          </a:p>
          <a:p>
            <a:pPr lvl="1">
              <a:spcBef>
                <a:spcPts val="600"/>
              </a:spcBef>
              <a:buClrTx/>
            </a:pPr>
            <a:r>
              <a:rPr lang="en-AU" sz="2300" b="0" dirty="0">
                <a:latin typeface="Verdana" charset="0"/>
              </a:rPr>
              <a:t>No need to develop, setting that parameters suffices </a:t>
            </a:r>
          </a:p>
          <a:p>
            <a:pPr lvl="1">
              <a:spcBef>
                <a:spcPts val="600"/>
              </a:spcBef>
              <a:buClrTx/>
            </a:pPr>
            <a:r>
              <a:rPr lang="en-AU" sz="2300" b="0" dirty="0">
                <a:latin typeface="Verdana" charset="0"/>
              </a:rPr>
              <a:t>Improved data security: Less risk of bugs, facilitates after-sales services and documentation, etc.</a:t>
            </a:r>
          </a:p>
          <a:p>
            <a:pPr>
              <a:spcBef>
                <a:spcPts val="600"/>
              </a:spcBef>
              <a:buClrTx/>
              <a:buFont typeface="Wingdings" charset="0"/>
              <a:buChar char="Ø"/>
            </a:pPr>
            <a:r>
              <a:rPr lang="en-AU" sz="2300" dirty="0">
                <a:latin typeface="Verdana" charset="0"/>
              </a:rPr>
              <a:t> Disadvantages</a:t>
            </a:r>
          </a:p>
          <a:p>
            <a:pPr lvl="1">
              <a:spcBef>
                <a:spcPts val="600"/>
              </a:spcBef>
              <a:buClrTx/>
            </a:pPr>
            <a:r>
              <a:rPr lang="en-AU" sz="2300" b="0" dirty="0">
                <a:latin typeface="Verdana" charset="0"/>
              </a:rPr>
              <a:t>Harmonization of ERP systems can be a mammoth </a:t>
            </a:r>
            <a:r>
              <a:rPr lang="en-AU" sz="2300" b="0" dirty="0" smtClean="0">
                <a:latin typeface="Verdana" charset="0"/>
              </a:rPr>
              <a:t>task </a:t>
            </a:r>
            <a:r>
              <a:rPr lang="en-AU" sz="2300" b="0" dirty="0">
                <a:latin typeface="Verdana" charset="0"/>
              </a:rPr>
              <a:t>and requires a lot of time, planning, and money</a:t>
            </a:r>
          </a:p>
          <a:p>
            <a:pPr lvl="1">
              <a:spcBef>
                <a:spcPts val="600"/>
              </a:spcBef>
              <a:buClrTx/>
            </a:pPr>
            <a:r>
              <a:rPr lang="en-AU" sz="2300" b="0" dirty="0">
                <a:latin typeface="Verdana" charset="0"/>
              </a:rPr>
              <a:t>Reduced appropriation</a:t>
            </a:r>
            <a:endParaRPr lang="en-AU" sz="2300" dirty="0">
              <a:solidFill>
                <a:srgbClr val="FF0000"/>
              </a:solidFill>
              <a:latin typeface="Verdana" charset="0"/>
            </a:endParaRPr>
          </a:p>
          <a:p>
            <a:pPr lvl="1">
              <a:spcBef>
                <a:spcPts val="600"/>
              </a:spcBef>
            </a:pPr>
            <a:endParaRPr lang="en-AU" b="0" dirty="0">
              <a:latin typeface="Verdana" charset="0"/>
            </a:endParaRPr>
          </a:p>
        </p:txBody>
      </p:sp>
      <p:sp>
        <p:nvSpPr>
          <p:cNvPr id="62468" name="Espace réservé du numéro de diapositive 5"/>
          <p:cNvSpPr txBox="1">
            <a:spLocks/>
          </p:cNvSpPr>
          <p:nvPr/>
        </p:nvSpPr>
        <p:spPr bwMode="auto">
          <a:xfrm>
            <a:off x="468313" y="6237288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</a:pPr>
            <a:fld id="{981B912E-9FE9-FA47-BBAB-61DB95FC9CD4}" type="slidenum">
              <a:rPr lang="en-AU" sz="1400">
                <a:solidFill>
                  <a:schemeClr val="tx1"/>
                </a:solidFill>
                <a:latin typeface="Arial" charset="0"/>
              </a:rPr>
              <a:pPr>
                <a:lnSpc>
                  <a:spcPts val="1400"/>
                </a:lnSpc>
              </a:pPr>
              <a:t>28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/>
          <p:cNvSpPr>
            <a:spLocks noChangeArrowheads="1"/>
          </p:cNvSpPr>
          <p:nvPr/>
        </p:nvSpPr>
        <p:spPr bwMode="auto">
          <a:xfrm>
            <a:off x="719485" y="4395787"/>
            <a:ext cx="8424515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AU" sz="2150" b="1" dirty="0"/>
              <a:t>Chorus : </a:t>
            </a:r>
            <a:r>
              <a:rPr lang="en-US" sz="2150" dirty="0" smtClean="0"/>
              <a:t>Court </a:t>
            </a:r>
            <a:r>
              <a:rPr lang="en-US" sz="2150" dirty="0"/>
              <a:t>of Auditors points </a:t>
            </a:r>
            <a:r>
              <a:rPr lang="en-GB" sz="2150" dirty="0" smtClean="0"/>
              <a:t>out</a:t>
            </a:r>
            <a:r>
              <a:rPr lang="en-AU" sz="2150" dirty="0" smtClean="0"/>
              <a:t>….</a:t>
            </a:r>
            <a:r>
              <a:rPr lang="en-US" sz="2150" dirty="0" smtClean="0"/>
              <a:t>While cost was estimated </a:t>
            </a:r>
            <a:r>
              <a:rPr lang="en-US" sz="2150" dirty="0"/>
              <a:t>in 2006 </a:t>
            </a:r>
            <a:r>
              <a:rPr lang="en-US" sz="2150" dirty="0" smtClean="0"/>
              <a:t>as 1.01B </a:t>
            </a:r>
            <a:r>
              <a:rPr lang="en-US" sz="2150" dirty="0"/>
              <a:t>Euros for </a:t>
            </a:r>
            <a:r>
              <a:rPr lang="en-US" sz="2150" dirty="0" smtClean="0"/>
              <a:t>2006-2015 </a:t>
            </a:r>
            <a:r>
              <a:rPr lang="en-US" sz="2150" dirty="0"/>
              <a:t>period, </a:t>
            </a:r>
            <a:r>
              <a:rPr lang="en-US" sz="2150" dirty="0" smtClean="0"/>
              <a:t>State </a:t>
            </a:r>
            <a:r>
              <a:rPr lang="en-US" sz="2150" dirty="0"/>
              <a:t>Financial Data (ASFD) has updated its forecast </a:t>
            </a:r>
            <a:r>
              <a:rPr lang="en-US" sz="2150" dirty="0" smtClean="0"/>
              <a:t>because </a:t>
            </a:r>
            <a:r>
              <a:rPr lang="en-US" sz="2150" dirty="0"/>
              <a:t>“adaptation cost of </a:t>
            </a:r>
            <a:r>
              <a:rPr lang="en-US" sz="2150" dirty="0" smtClean="0"/>
              <a:t>departmental </a:t>
            </a:r>
            <a:r>
              <a:rPr lang="en-US" sz="2150" dirty="0"/>
              <a:t>systems has been estimated </a:t>
            </a:r>
            <a:r>
              <a:rPr lang="en-US" sz="2150" dirty="0" smtClean="0"/>
              <a:t>as €220 </a:t>
            </a:r>
            <a:r>
              <a:rPr lang="en-US" sz="2150" dirty="0"/>
              <a:t>million </a:t>
            </a:r>
            <a:r>
              <a:rPr lang="en-US" sz="2150" dirty="0" smtClean="0"/>
              <a:t>&amp; that </a:t>
            </a:r>
            <a:r>
              <a:rPr lang="en-US" sz="2150" dirty="0"/>
              <a:t>of </a:t>
            </a:r>
            <a:r>
              <a:rPr lang="en-US" sz="2150" dirty="0" smtClean="0"/>
              <a:t>environment, </a:t>
            </a:r>
            <a:r>
              <a:rPr lang="en-US" sz="2150" dirty="0"/>
              <a:t>which Chorus estimated to be </a:t>
            </a:r>
            <a:r>
              <a:rPr lang="en-US" sz="2150" dirty="0" smtClean="0"/>
              <a:t>€280 </a:t>
            </a:r>
            <a:r>
              <a:rPr lang="en-US" sz="2150" dirty="0"/>
              <a:t>million, bringing the total project cost of </a:t>
            </a:r>
            <a:r>
              <a:rPr lang="en-US" sz="2150" dirty="0" smtClean="0"/>
              <a:t>€1.5B."</a:t>
            </a:r>
            <a:endParaRPr lang="en-AU" sz="2150" b="1" dirty="0"/>
          </a:p>
        </p:txBody>
      </p:sp>
      <p:sp>
        <p:nvSpPr>
          <p:cNvPr id="64515" name="ZoneTexte 5"/>
          <p:cNvSpPr txBox="1">
            <a:spLocks noChangeArrowheads="1"/>
          </p:cNvSpPr>
          <p:nvPr/>
        </p:nvSpPr>
        <p:spPr bwMode="auto">
          <a:xfrm>
            <a:off x="214313" y="1571625"/>
            <a:ext cx="2557462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2800" b="1" i="1" dirty="0">
                <a:solidFill>
                  <a:srgbClr val="C00000"/>
                </a:solidFill>
              </a:rPr>
              <a:t>An integrated system : CHORUS- France</a:t>
            </a:r>
          </a:p>
        </p:txBody>
      </p:sp>
      <p:sp>
        <p:nvSpPr>
          <p:cNvPr id="6451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08132" y="6309320"/>
            <a:ext cx="2857137" cy="45595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ACCBE10-3295-A946-8202-8430C0AC588B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29</a:t>
            </a:fld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196752"/>
            <a:ext cx="6428811" cy="310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>
                <a:latin typeface="Verdana" charset="0"/>
              </a:rPr>
              <a:t>Module 2.4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410443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AU" i="0" dirty="0" smtClean="0">
                <a:ea typeface="+mn-ea"/>
                <a:cs typeface="+mn-cs"/>
              </a:rPr>
              <a:t>Two sub-modules:</a:t>
            </a:r>
          </a:p>
          <a:p>
            <a:pPr>
              <a:buClrTx/>
              <a:defRPr/>
            </a:pPr>
            <a:endParaRPr lang="en-AU" i="0" dirty="0" smtClean="0">
              <a:ea typeface="+mn-ea"/>
              <a:cs typeface="+mn-cs"/>
            </a:endParaRPr>
          </a:p>
          <a:p>
            <a:pPr lvl="1">
              <a:buClrTx/>
              <a:defRPr/>
            </a:pPr>
            <a:r>
              <a:rPr lang="en-AU" sz="2400" b="0" dirty="0" smtClean="0"/>
              <a:t>External Control (External Auditor, Parliament): Aims to put forward general principles and identify essential functions</a:t>
            </a:r>
          </a:p>
          <a:p>
            <a:pPr lvl="1">
              <a:buClrTx/>
              <a:defRPr/>
            </a:pPr>
            <a:endParaRPr lang="en-AU" sz="2400" b="0" dirty="0" smtClean="0"/>
          </a:p>
          <a:p>
            <a:pPr lvl="1">
              <a:buClrTx/>
              <a:defRPr/>
            </a:pPr>
            <a:r>
              <a:rPr lang="en-AU" sz="2400" b="0" dirty="0" smtClean="0"/>
              <a:t>The information system: Aims to identify key questions to examine </a:t>
            </a:r>
            <a:r>
              <a:rPr lang="en-SG" sz="2400" b="0" dirty="0" smtClean="0"/>
              <a:t>during the process of increasing computerisation</a:t>
            </a:r>
            <a:endParaRPr lang="en-AU" sz="2400" b="0" dirty="0" smtClean="0"/>
          </a:p>
          <a:p>
            <a:pPr>
              <a:buClrTx/>
              <a:defRPr/>
            </a:pPr>
            <a:endParaRPr lang="en-AU" dirty="0">
              <a:ea typeface="+mn-ea"/>
              <a:cs typeface="+mn-cs"/>
            </a:endParaRPr>
          </a:p>
        </p:txBody>
      </p:sp>
      <p:sp>
        <p:nvSpPr>
          <p:cNvPr id="1945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F395ACEB-B611-0544-8F4A-13317B62D10D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Espace réservé du contenu 1"/>
          <p:cNvSpPr>
            <a:spLocks noGrp="1"/>
          </p:cNvSpPr>
          <p:nvPr>
            <p:ph idx="1"/>
          </p:nvPr>
        </p:nvSpPr>
        <p:spPr>
          <a:xfrm>
            <a:off x="285750" y="2276872"/>
            <a:ext cx="8607425" cy="3815953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  <a:buFont typeface="Arial" charset="0"/>
              <a:buChar char="•"/>
            </a:pPr>
            <a:r>
              <a:rPr lang="en-AU" i="0" dirty="0">
                <a:latin typeface="Verdana" charset="0"/>
              </a:rPr>
              <a:t>According </a:t>
            </a:r>
            <a:r>
              <a:rPr lang="en-AU" i="0" dirty="0" smtClean="0">
                <a:latin typeface="Verdana" charset="0"/>
              </a:rPr>
              <a:t>to </a:t>
            </a:r>
            <a:r>
              <a:rPr lang="en-AU" i="0" dirty="0">
                <a:latin typeface="Verdana" charset="0"/>
              </a:rPr>
              <a:t>IMF </a:t>
            </a:r>
            <a:r>
              <a:rPr lang="en-AU" i="0" dirty="0" smtClean="0">
                <a:latin typeface="Verdana" charset="0"/>
              </a:rPr>
              <a:t>study, </a:t>
            </a:r>
            <a:r>
              <a:rPr lang="en-AU" i="0" dirty="0">
                <a:latin typeface="Verdana" charset="0"/>
              </a:rPr>
              <a:t>computerized budget management system in Tanzania is one </a:t>
            </a:r>
            <a:r>
              <a:rPr lang="en-AU" i="0" dirty="0" smtClean="0">
                <a:latin typeface="Verdana" charset="0"/>
              </a:rPr>
              <a:t>system </a:t>
            </a:r>
            <a:r>
              <a:rPr lang="en-AU" i="0" dirty="0">
                <a:latin typeface="Verdana" charset="0"/>
              </a:rPr>
              <a:t>that </a:t>
            </a:r>
            <a:r>
              <a:rPr lang="en-AU" i="0" dirty="0" smtClean="0">
                <a:latin typeface="Verdana" charset="0"/>
              </a:rPr>
              <a:t>gives </a:t>
            </a:r>
            <a:r>
              <a:rPr lang="en-AU" i="0" dirty="0">
                <a:latin typeface="Verdana" charset="0"/>
              </a:rPr>
              <a:t>satisfactory results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  <a:buFont typeface="Arial" charset="0"/>
              <a:buChar char="•"/>
            </a:pPr>
            <a:r>
              <a:rPr lang="en-AU" i="0" dirty="0">
                <a:latin typeface="Verdana" charset="0"/>
              </a:rPr>
              <a:t>This system has led to </a:t>
            </a:r>
            <a:r>
              <a:rPr lang="en-AU" dirty="0">
                <a:latin typeface="Verdana" charset="0"/>
              </a:rPr>
              <a:t>ad hoc </a:t>
            </a:r>
            <a:r>
              <a:rPr lang="en-AU" i="0" dirty="0">
                <a:latin typeface="Verdana" charset="0"/>
              </a:rPr>
              <a:t>development in </a:t>
            </a:r>
            <a:r>
              <a:rPr lang="en-AU" i="0" dirty="0" smtClean="0">
                <a:latin typeface="Verdana" charset="0"/>
              </a:rPr>
              <a:t>Tanzania: </a:t>
            </a:r>
            <a:r>
              <a:rPr lang="en-AU" i="0" dirty="0">
                <a:latin typeface="Verdana" charset="0"/>
              </a:rPr>
              <a:t>not fully </a:t>
            </a:r>
            <a:r>
              <a:rPr lang="en-AU" i="0" dirty="0" smtClean="0">
                <a:latin typeface="Verdana" charset="0"/>
              </a:rPr>
              <a:t>integrated – missing are:(</a:t>
            </a:r>
            <a:r>
              <a:rPr lang="en-AU" i="0" dirty="0" err="1">
                <a:latin typeface="Verdana" charset="0"/>
              </a:rPr>
              <a:t>i</a:t>
            </a:r>
            <a:r>
              <a:rPr lang="en-AU" i="0" dirty="0">
                <a:latin typeface="Verdana" charset="0"/>
              </a:rPr>
              <a:t>) payroll </a:t>
            </a:r>
            <a:r>
              <a:rPr lang="en-AU" i="0" dirty="0" smtClean="0">
                <a:latin typeface="Verdana" charset="0"/>
              </a:rPr>
              <a:t>&amp; human </a:t>
            </a:r>
            <a:r>
              <a:rPr lang="en-AU" i="0" dirty="0">
                <a:latin typeface="Verdana" charset="0"/>
              </a:rPr>
              <a:t>resource management system, (ii) budget preparation system, (iii) computerized tax administration systems (iv) 21 sub-treasuries </a:t>
            </a:r>
            <a:r>
              <a:rPr lang="en-AU" i="0" dirty="0" smtClean="0">
                <a:latin typeface="Verdana" charset="0"/>
              </a:rPr>
              <a:t>&amp; regional </a:t>
            </a:r>
            <a:r>
              <a:rPr lang="en-AU" i="0" dirty="0">
                <a:latin typeface="Verdana" charset="0"/>
              </a:rPr>
              <a:t>ministries</a:t>
            </a:r>
            <a:endParaRPr lang="en-AU" sz="2800" dirty="0">
              <a:latin typeface="Verdana" charset="0"/>
            </a:endParaRPr>
          </a:p>
        </p:txBody>
      </p:sp>
      <p:sp>
        <p:nvSpPr>
          <p:cNvPr id="65538" name="Titre 2"/>
          <p:cNvSpPr>
            <a:spLocks noGrp="1"/>
          </p:cNvSpPr>
          <p:nvPr>
            <p:ph type="title"/>
          </p:nvPr>
        </p:nvSpPr>
        <p:spPr>
          <a:xfrm>
            <a:off x="0" y="1214438"/>
            <a:ext cx="9144000" cy="1062434"/>
          </a:xfrm>
          <a:ln/>
        </p:spPr>
        <p:txBody>
          <a:bodyPr/>
          <a:lstStyle/>
          <a:p>
            <a:pPr indent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Tanzania – A partially-integrated but functional system</a:t>
            </a:r>
          </a:p>
        </p:txBody>
      </p:sp>
      <p:sp>
        <p:nvSpPr>
          <p:cNvPr id="65540" name="Espace réservé du numéro de diapositive 5"/>
          <p:cNvSpPr txBox="1">
            <a:spLocks/>
          </p:cNvSpPr>
          <p:nvPr/>
        </p:nvSpPr>
        <p:spPr bwMode="auto">
          <a:xfrm>
            <a:off x="468313" y="6237288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</a:pPr>
            <a:fld id="{D8528E03-CD57-104B-9CC7-DA01F518866C}" type="slidenum">
              <a:rPr lang="en-AU" sz="1400">
                <a:solidFill>
                  <a:schemeClr val="tx1"/>
                </a:solidFill>
                <a:latin typeface="Arial" charset="0"/>
              </a:rPr>
              <a:pPr>
                <a:lnSpc>
                  <a:spcPts val="1400"/>
                </a:lnSpc>
              </a:pPr>
              <a:t>30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75667" y="6265863"/>
            <a:ext cx="21336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180BE53D-6484-1F41-AE0C-8E299230674C}" type="slidenum">
              <a:rPr lang="en-AU" sz="1400">
                <a:solidFill>
                  <a:schemeClr val="tx1"/>
                </a:solidFill>
              </a:rPr>
              <a:pPr algn="l">
                <a:lnSpc>
                  <a:spcPts val="1400"/>
                </a:lnSpc>
              </a:pPr>
              <a:t>31</a:t>
            </a:fld>
            <a:endParaRPr lang="en-AU" sz="1400">
              <a:solidFill>
                <a:schemeClr val="tx1"/>
              </a:solidFill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928688"/>
            <a:ext cx="8643938" cy="1139825"/>
          </a:xfrm>
        </p:spPr>
        <p:txBody>
          <a:bodyPr/>
          <a:lstStyle/>
          <a:p>
            <a:pPr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		Should an ERP dictate </a:t>
            </a:r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procedure?</a:t>
            </a:r>
            <a:endParaRPr lang="en-AU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2214563"/>
            <a:ext cx="8786813" cy="405130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i="0" dirty="0">
                <a:latin typeface="Verdana" charset="0"/>
              </a:rPr>
              <a:t>Proponents of ERP suggest </a:t>
            </a:r>
            <a:r>
              <a:rPr lang="en-US" i="0" dirty="0" smtClean="0">
                <a:latin typeface="Verdana" charset="0"/>
              </a:rPr>
              <a:t>review </a:t>
            </a:r>
            <a:r>
              <a:rPr lang="en-US" i="0" dirty="0">
                <a:latin typeface="Verdana" charset="0"/>
              </a:rPr>
              <a:t>budgetary procedures </a:t>
            </a:r>
            <a:r>
              <a:rPr lang="en-US" i="0" dirty="0" smtClean="0">
                <a:latin typeface="Verdana" charset="0"/>
              </a:rPr>
              <a:t>&amp; adapt </a:t>
            </a:r>
            <a:r>
              <a:rPr lang="en-US" i="0" dirty="0">
                <a:latin typeface="Verdana" charset="0"/>
              </a:rPr>
              <a:t>to a </a:t>
            </a:r>
            <a:r>
              <a:rPr lang="en-US" i="0" dirty="0" smtClean="0">
                <a:latin typeface="Verdana" charset="0"/>
              </a:rPr>
              <a:t>ERP</a:t>
            </a:r>
            <a:r>
              <a:rPr lang="en-AU" i="0" dirty="0" smtClean="0">
                <a:latin typeface="Verdana" charset="0"/>
              </a:rPr>
              <a:t>: </a:t>
            </a:r>
            <a:r>
              <a:rPr lang="en-AU" sz="2400" b="0" i="0" dirty="0" smtClean="0">
                <a:latin typeface="Verdana" charset="0"/>
              </a:rPr>
              <a:t>enables reduction in cost </a:t>
            </a:r>
            <a:r>
              <a:rPr lang="en-AU" sz="2400" b="0" i="0" dirty="0">
                <a:latin typeface="Verdana" charset="0"/>
              </a:rPr>
              <a:t>of setting the parameters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AU" i="0" dirty="0">
                <a:latin typeface="Verdana" charset="0"/>
              </a:rPr>
              <a:t>This approach should be avoided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b="0" i="0" dirty="0" smtClean="0">
                <a:latin typeface="Verdana" charset="0"/>
              </a:rPr>
              <a:t>Questionable procedures should not be computerised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b="0" i="0" dirty="0" smtClean="0">
                <a:latin typeface="Verdana" charset="0"/>
              </a:rPr>
              <a:t>BUT computerization must take into account the existing, ongoing reforms and administrative culture</a:t>
            </a:r>
            <a:endParaRPr lang="en-AU" b="0" i="0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5"/>
          <p:cNvSpPr>
            <a:spLocks noChangeArrowheads="1"/>
          </p:cNvSpPr>
          <p:nvPr/>
        </p:nvSpPr>
        <p:spPr bwMode="auto">
          <a:xfrm>
            <a:off x="4429125" y="5143500"/>
            <a:ext cx="4286250" cy="571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marL="3175"/>
            <a:endParaRPr lang="en-AU"/>
          </a:p>
        </p:txBody>
      </p:sp>
      <p:sp>
        <p:nvSpPr>
          <p:cNvPr id="69636" name="ZoneTexte 6"/>
          <p:cNvSpPr txBox="1">
            <a:spLocks noChangeArrowheads="1"/>
          </p:cNvSpPr>
          <p:nvPr/>
        </p:nvSpPr>
        <p:spPr bwMode="auto">
          <a:xfrm>
            <a:off x="250825" y="4887913"/>
            <a:ext cx="9144000" cy="190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2350" dirty="0"/>
              <a:t>Computerisation should not substitute for establishment of proper procedures to create a robust system</a:t>
            </a:r>
          </a:p>
          <a:p>
            <a:pPr eaLnBrk="1" hangingPunct="1"/>
            <a:endParaRPr lang="en-AU" sz="2350" dirty="0"/>
          </a:p>
          <a:p>
            <a:pPr eaLnBrk="1" hangingPunct="1"/>
            <a:r>
              <a:rPr lang="en-AU" sz="2350" dirty="0"/>
              <a:t>Computerisation does not ensure integrity and regularity</a:t>
            </a:r>
          </a:p>
          <a:p>
            <a:pPr eaLnBrk="1" hangingPunct="1"/>
            <a:endParaRPr lang="en-AU" sz="2200" dirty="0"/>
          </a:p>
        </p:txBody>
      </p:sp>
      <p:sp>
        <p:nvSpPr>
          <p:cNvPr id="69637" name="ZoneTexte 7"/>
          <p:cNvSpPr txBox="1">
            <a:spLocks noChangeArrowheads="1"/>
          </p:cNvSpPr>
          <p:nvPr/>
        </p:nvSpPr>
        <p:spPr bwMode="auto">
          <a:xfrm>
            <a:off x="-180528" y="1219573"/>
            <a:ext cx="87136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2800" b="1" i="1" dirty="0" smtClean="0">
                <a:solidFill>
                  <a:srgbClr val="C00000"/>
                </a:solidFill>
              </a:rPr>
              <a:t>‘GIGO’</a:t>
            </a:r>
            <a:endParaRPr lang="en-AU" sz="2800" b="1" i="1" dirty="0">
              <a:solidFill>
                <a:srgbClr val="C00000"/>
              </a:solidFill>
            </a:endParaRPr>
          </a:p>
          <a:p>
            <a:pPr eaLnBrk="1" hangingPunct="1"/>
            <a:endParaRPr lang="en-AU" dirty="0"/>
          </a:p>
        </p:txBody>
      </p:sp>
      <p:sp>
        <p:nvSpPr>
          <p:cNvPr id="6963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0" y="6290983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B5A491B4-7F22-D146-8961-351B02963C03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32</a:t>
            </a:fld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979614"/>
            <a:ext cx="3714750" cy="2529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825" y="1472543"/>
            <a:ext cx="4114800" cy="341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re 3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649288"/>
          </a:xfrm>
        </p:spPr>
        <p:txBody>
          <a:bodyPr/>
          <a:lstStyle/>
          <a:p>
            <a:pPr algn="ctr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Preparing a computerization project</a:t>
            </a:r>
          </a:p>
        </p:txBody>
      </p:sp>
      <p:sp>
        <p:nvSpPr>
          <p:cNvPr id="70658" name="Espace réservé du contenu 4"/>
          <p:cNvSpPr>
            <a:spLocks noGrp="1"/>
          </p:cNvSpPr>
          <p:nvPr>
            <p:ph idx="1"/>
          </p:nvPr>
        </p:nvSpPr>
        <p:spPr>
          <a:xfrm>
            <a:off x="432542" y="1979078"/>
            <a:ext cx="8642350" cy="4535487"/>
          </a:xfrm>
        </p:spPr>
        <p:txBody>
          <a:bodyPr/>
          <a:lstStyle/>
          <a:p>
            <a:pPr>
              <a:buClrTx/>
              <a:buFont typeface="Arial" charset="0"/>
              <a:buChar char="•"/>
            </a:pPr>
            <a:r>
              <a:rPr lang="en-AU" sz="2350" i="0" dirty="0">
                <a:latin typeface="Verdana" charset="0"/>
              </a:rPr>
              <a:t>Define the scope of the project</a:t>
            </a:r>
          </a:p>
          <a:p>
            <a:pPr>
              <a:buClrTx/>
              <a:buFont typeface="Arial" charset="0"/>
              <a:buChar char="•"/>
            </a:pPr>
            <a:r>
              <a:rPr lang="en-AU" sz="2350" i="0" dirty="0">
                <a:latin typeface="Verdana" charset="0"/>
              </a:rPr>
              <a:t>Prior review of the procedures (ex. Budgetary Classification)</a:t>
            </a:r>
          </a:p>
          <a:p>
            <a:pPr>
              <a:buClrTx/>
              <a:buFont typeface="Arial" charset="0"/>
              <a:buChar char="•"/>
            </a:pPr>
            <a:r>
              <a:rPr lang="en-AU" sz="2350" i="0" dirty="0">
                <a:latin typeface="Verdana" charset="0"/>
              </a:rPr>
              <a:t>Examine capacity constraints, ensuring political engagement</a:t>
            </a:r>
          </a:p>
          <a:p>
            <a:pPr>
              <a:buClrTx/>
              <a:buFont typeface="Arial" charset="0"/>
              <a:buChar char="•"/>
            </a:pPr>
            <a:r>
              <a:rPr lang="en-AU" sz="2350" i="0" dirty="0">
                <a:latin typeface="Verdana" charset="0"/>
              </a:rPr>
              <a:t>Choose the options (ERP, development)</a:t>
            </a:r>
          </a:p>
          <a:p>
            <a:pPr>
              <a:buClrTx/>
              <a:buFont typeface="Arial" charset="0"/>
              <a:buChar char="•"/>
            </a:pPr>
            <a:r>
              <a:rPr lang="en-AU" sz="2350" i="0" dirty="0">
                <a:latin typeface="Verdana" charset="0"/>
              </a:rPr>
              <a:t>Modalities of progressive extension to national territory and ministries</a:t>
            </a:r>
          </a:p>
          <a:p>
            <a:pPr>
              <a:buClrTx/>
              <a:buFont typeface="Arial" charset="0"/>
              <a:buChar char="•"/>
            </a:pPr>
            <a:r>
              <a:rPr lang="en-AU" sz="2350" i="0" dirty="0">
                <a:latin typeface="Verdana" charset="0"/>
              </a:rPr>
              <a:t>Project management apparatus</a:t>
            </a:r>
          </a:p>
          <a:p>
            <a:pPr>
              <a:buClrTx/>
              <a:buFont typeface="Arial" charset="0"/>
              <a:buChar char="•"/>
            </a:pPr>
            <a:r>
              <a:rPr lang="en-AU" sz="2350" i="0" dirty="0">
                <a:latin typeface="Verdana" charset="0"/>
              </a:rPr>
              <a:t>Budget &amp; Funding</a:t>
            </a:r>
          </a:p>
          <a:p>
            <a:pPr>
              <a:buClrTx/>
              <a:buFont typeface="Arial" charset="0"/>
              <a:buChar char="•"/>
            </a:pPr>
            <a:r>
              <a:rPr lang="en-AU" sz="2350" i="0" dirty="0">
                <a:latin typeface="Verdana" charset="0"/>
              </a:rPr>
              <a:t>Change management</a:t>
            </a:r>
          </a:p>
        </p:txBody>
      </p:sp>
      <p:sp>
        <p:nvSpPr>
          <p:cNvPr id="7065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E3696228-A96A-3A41-9BC8-D6713C87E098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33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836712"/>
            <a:ext cx="7786688" cy="1130300"/>
          </a:xfrm>
        </p:spPr>
        <p:txBody>
          <a:bodyPr/>
          <a:lstStyle/>
          <a:p>
            <a:pPr indent="0" algn="ctr" eaLnBrk="1" hangingPunct="1"/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Sequencing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(1)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700808"/>
            <a:ext cx="8532440" cy="4176713"/>
          </a:xfrm>
        </p:spPr>
        <p:txBody>
          <a:bodyPr/>
          <a:lstStyle/>
          <a:p>
            <a:pPr eaLnBrk="1" hangingPunct="1">
              <a:buClrTx/>
              <a:defRPr/>
            </a:pPr>
            <a:r>
              <a:rPr lang="en-AU" sz="2350" b="0" i="0" dirty="0" smtClean="0"/>
              <a:t>Basics: A manual system, a precise budget classification, chart of accounts, well defined procedures.</a:t>
            </a:r>
          </a:p>
          <a:p>
            <a:pPr eaLnBrk="1" hangingPunct="1">
              <a:buClrTx/>
              <a:defRPr/>
            </a:pPr>
            <a:r>
              <a:rPr lang="en-AU" sz="2350" b="0" i="0" dirty="0" smtClean="0"/>
              <a:t>Subsequently, choosing implementation approach based on the existing system, planned reforms, </a:t>
            </a:r>
            <a:r>
              <a:rPr lang="en-AU" sz="2350" b="0" i="0" dirty="0" err="1" smtClean="0"/>
              <a:t>etc</a:t>
            </a:r>
            <a:endParaRPr lang="en-AU" sz="2350" b="0" i="0" dirty="0" smtClean="0"/>
          </a:p>
          <a:p>
            <a:pPr lvl="1" eaLnBrk="1" hangingPunct="1">
              <a:buClrTx/>
              <a:defRPr/>
            </a:pPr>
            <a:r>
              <a:rPr lang="en-AU" sz="2350" b="0" dirty="0" smtClean="0"/>
              <a:t>Scope of ERP: </a:t>
            </a:r>
            <a:r>
              <a:rPr lang="en-AU" sz="2350" b="0" dirty="0" smtClean="0">
                <a:solidFill>
                  <a:srgbClr val="0F5494"/>
                </a:solidFill>
              </a:rPr>
              <a:t>In general, at least accounting &amp; expenditure</a:t>
            </a:r>
            <a:r>
              <a:rPr lang="en-AU" sz="2350" b="0" dirty="0" smtClean="0"/>
              <a:t>. </a:t>
            </a:r>
            <a:r>
              <a:rPr lang="en-AU" sz="2350" b="0" dirty="0" smtClean="0">
                <a:solidFill>
                  <a:srgbClr val="0F5494"/>
                </a:solidFill>
              </a:rPr>
              <a:t>But, starting with an auxiliary system such as payroll can provide with a better cost-benefit ratio</a:t>
            </a:r>
          </a:p>
          <a:p>
            <a:pPr lvl="1" eaLnBrk="1" hangingPunct="1">
              <a:buClrTx/>
              <a:defRPr/>
            </a:pPr>
            <a:r>
              <a:rPr lang="en-AU" sz="2350" b="0" dirty="0" smtClean="0"/>
              <a:t>Territorial coverage: An exhaustive territorial coverage can  take time</a:t>
            </a:r>
          </a:p>
          <a:p>
            <a:pPr eaLnBrk="1" hangingPunct="1">
              <a:buClrTx/>
              <a:defRPr/>
            </a:pPr>
            <a:r>
              <a:rPr lang="en-AU" sz="2350" b="0" i="0" dirty="0" smtClean="0">
                <a:solidFill>
                  <a:srgbClr val="0F5494"/>
                </a:solidFill>
              </a:rPr>
              <a:t>The procedure MUST be functional with or without computerisation</a:t>
            </a:r>
          </a:p>
          <a:p>
            <a:pPr lvl="2" eaLnBrk="1" hangingPunct="1">
              <a:defRPr/>
            </a:pPr>
            <a:endParaRPr lang="en-AU" dirty="0" smtClean="0"/>
          </a:p>
        </p:txBody>
      </p:sp>
      <p:sp>
        <p:nvSpPr>
          <p:cNvPr id="7168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A3B103B3-2BAA-C242-88D8-1019E9ABF5BF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34</a:t>
            </a:fld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052513"/>
            <a:ext cx="8964612" cy="812800"/>
          </a:xfrm>
        </p:spPr>
        <p:txBody>
          <a:bodyPr/>
          <a:lstStyle/>
          <a:p>
            <a:pPr marL="0" indent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Sequencing (2)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865314"/>
            <a:ext cx="9001125" cy="4165600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AU" i="0" dirty="0">
                <a:latin typeface="+mj-lt"/>
              </a:rPr>
              <a:t>Choosing the implementation process….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AU" sz="2400" dirty="0">
                <a:latin typeface="+mj-lt"/>
              </a:rPr>
              <a:t>Technical aspects</a:t>
            </a:r>
          </a:p>
          <a:p>
            <a:pPr lvl="2" eaLnBrk="1" hangingPunct="1">
              <a:spcBef>
                <a:spcPts val="600"/>
              </a:spcBef>
              <a:spcAft>
                <a:spcPts val="600"/>
              </a:spcAft>
            </a:pPr>
            <a:r>
              <a:rPr lang="en-AU" sz="2400" dirty="0">
                <a:solidFill>
                  <a:srgbClr val="0F5494"/>
                </a:solidFill>
                <a:latin typeface="+mj-lt"/>
              </a:rPr>
              <a:t>ERP or application development?</a:t>
            </a:r>
          </a:p>
          <a:p>
            <a:pPr lvl="3" eaLnBrk="1" hangingPunct="1">
              <a:spcBef>
                <a:spcPts val="600"/>
              </a:spcBef>
              <a:spcAft>
                <a:spcPts val="600"/>
              </a:spcAft>
            </a:pPr>
            <a:r>
              <a:rPr lang="en-AU" sz="2400" dirty="0">
                <a:solidFill>
                  <a:srgbClr val="0F5494"/>
                </a:solidFill>
                <a:latin typeface="+mj-lt"/>
              </a:rPr>
              <a:t>Choice of ERP if ERP varies</a:t>
            </a:r>
          </a:p>
          <a:p>
            <a:pPr lvl="2" eaLnBrk="1" hangingPunct="1">
              <a:spcBef>
                <a:spcPts val="600"/>
              </a:spcBef>
              <a:spcAft>
                <a:spcPts val="600"/>
              </a:spcAft>
            </a:pPr>
            <a:r>
              <a:rPr lang="en-AU" sz="2400" dirty="0">
                <a:solidFill>
                  <a:srgbClr val="0F5494"/>
                </a:solidFill>
                <a:latin typeface="+mj-lt"/>
              </a:rPr>
              <a:t>National network or separate database?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AU" i="0" dirty="0">
                <a:latin typeface="+mj-lt"/>
              </a:rPr>
              <a:t>Change management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sz="2400" b="0" dirty="0">
                <a:latin typeface="+mj-lt"/>
              </a:rPr>
              <a:t>Organisation and management of the project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sz="2400" b="0" dirty="0">
                <a:latin typeface="+mj-lt"/>
              </a:rPr>
              <a:t>Training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sz="2400" b="0" dirty="0">
                <a:latin typeface="+mj-lt"/>
              </a:rPr>
              <a:t>Other aspects of human resource management.</a:t>
            </a:r>
          </a:p>
        </p:txBody>
      </p:sp>
      <p:sp>
        <p:nvSpPr>
          <p:cNvPr id="7373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8ABE6528-16B3-6E44-B8CF-57FC9B01C3D0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35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Espace réservé du contenu 1"/>
          <p:cNvSpPr>
            <a:spLocks noGrp="1"/>
          </p:cNvSpPr>
          <p:nvPr>
            <p:ph idx="1"/>
          </p:nvPr>
        </p:nvSpPr>
        <p:spPr>
          <a:xfrm>
            <a:off x="285750" y="1773239"/>
            <a:ext cx="8534400" cy="48958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</a:pPr>
            <a:r>
              <a:rPr lang="en-AU" sz="2350" i="0" dirty="0">
                <a:latin typeface="Verdana" charset="0"/>
              </a:rPr>
              <a:t>Computerisation provides important support to management </a:t>
            </a:r>
          </a:p>
          <a:p>
            <a:pPr eaLnBrk="1" hangingPunct="1">
              <a:spcBef>
                <a:spcPct val="0"/>
              </a:spcBef>
              <a:buClrTx/>
            </a:pPr>
            <a:endParaRPr lang="en-AU" sz="2350" i="0" dirty="0">
              <a:latin typeface="Verdana" charset="0"/>
            </a:endParaRPr>
          </a:p>
          <a:p>
            <a:pPr eaLnBrk="1" hangingPunct="1">
              <a:spcBef>
                <a:spcPct val="0"/>
              </a:spcBef>
              <a:buClrTx/>
            </a:pPr>
            <a:r>
              <a:rPr lang="en-AU" sz="2350" i="0" dirty="0">
                <a:latin typeface="Verdana" charset="0"/>
              </a:rPr>
              <a:t>But it carries risks, which increase when:</a:t>
            </a:r>
            <a:endParaRPr lang="en-AU" sz="2350" dirty="0">
              <a:latin typeface="Verdana" charset="0"/>
            </a:endParaRPr>
          </a:p>
          <a:p>
            <a:pPr lvl="1" eaLnBrk="1" hangingPunct="1">
              <a:spcBef>
                <a:spcPct val="0"/>
              </a:spcBef>
              <a:buClrTx/>
              <a:buFont typeface="Courier New" charset="0"/>
              <a:buChar char="o"/>
            </a:pPr>
            <a:r>
              <a:rPr lang="en-AU" sz="2350" b="0" dirty="0">
                <a:latin typeface="Verdana" charset="0"/>
              </a:rPr>
              <a:t>The project is more complex</a:t>
            </a:r>
          </a:p>
          <a:p>
            <a:pPr lvl="1" eaLnBrk="1" hangingPunct="1">
              <a:spcBef>
                <a:spcPct val="0"/>
              </a:spcBef>
              <a:buClrTx/>
              <a:buFont typeface="Courier New" charset="0"/>
              <a:buChar char="o"/>
            </a:pPr>
            <a:r>
              <a:rPr lang="en-AU" sz="2350" b="0" dirty="0">
                <a:latin typeface="Verdana" charset="0"/>
              </a:rPr>
              <a:t>The ability of local officials to critically evaluate all the aspects of the project is limited</a:t>
            </a:r>
          </a:p>
          <a:p>
            <a:pPr lvl="1" eaLnBrk="1" hangingPunct="1">
              <a:spcBef>
                <a:spcPct val="0"/>
              </a:spcBef>
              <a:buClrTx/>
              <a:buFont typeface="Courier New" charset="0"/>
              <a:buChar char="o"/>
            </a:pPr>
            <a:r>
              <a:rPr lang="en-AU" sz="2350" b="0" dirty="0">
                <a:latin typeface="Verdana" charset="0"/>
              </a:rPr>
              <a:t>The project is led or strongly influenced by external consultants</a:t>
            </a:r>
          </a:p>
          <a:p>
            <a:pPr lvl="1" eaLnBrk="1" hangingPunct="1">
              <a:spcBef>
                <a:spcPct val="0"/>
              </a:spcBef>
              <a:buClrTx/>
              <a:buFont typeface="Courier New" charset="0"/>
              <a:buChar char="o"/>
            </a:pPr>
            <a:r>
              <a:rPr lang="en-AU" sz="2350" b="0" dirty="0">
                <a:latin typeface="Verdana" charset="0"/>
              </a:rPr>
              <a:t>Political support is insufficient</a:t>
            </a:r>
          </a:p>
          <a:p>
            <a:pPr lvl="1" eaLnBrk="1" hangingPunct="1">
              <a:spcBef>
                <a:spcPct val="0"/>
              </a:spcBef>
              <a:buClrTx/>
              <a:buFont typeface="Courier New" charset="0"/>
              <a:buChar char="o"/>
            </a:pPr>
            <a:endParaRPr lang="en-AU" sz="2350" b="0" dirty="0">
              <a:latin typeface="Verdana" charset="0"/>
            </a:endParaRPr>
          </a:p>
          <a:p>
            <a:pPr eaLnBrk="1" hangingPunct="1">
              <a:spcBef>
                <a:spcPct val="0"/>
              </a:spcBef>
              <a:buClrTx/>
            </a:pPr>
            <a:r>
              <a:rPr lang="en-AU" sz="2350" i="0" dirty="0">
                <a:latin typeface="Verdana" charset="0"/>
              </a:rPr>
              <a:t>Integrated systems based on ERP can be very expensive and risky</a:t>
            </a:r>
            <a:endParaRPr lang="en-AU" sz="2350" dirty="0">
              <a:latin typeface="Verdana" charset="0"/>
            </a:endParaRPr>
          </a:p>
        </p:txBody>
      </p:sp>
      <p:sp>
        <p:nvSpPr>
          <p:cNvPr id="75778" name="Titre 2"/>
          <p:cNvSpPr>
            <a:spLocks noGrp="1"/>
          </p:cNvSpPr>
          <p:nvPr>
            <p:ph type="title"/>
          </p:nvPr>
        </p:nvSpPr>
        <p:spPr>
          <a:xfrm>
            <a:off x="0" y="1357313"/>
            <a:ext cx="9144000" cy="415925"/>
          </a:xfrm>
          <a:ln/>
        </p:spPr>
        <p:txBody>
          <a:bodyPr/>
          <a:lstStyle/>
          <a:p>
            <a:pPr indent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Key Message</a:t>
            </a:r>
          </a:p>
        </p:txBody>
      </p:sp>
      <p:sp>
        <p:nvSpPr>
          <p:cNvPr id="75780" name="Espace réservé du numéro de diapositive 5"/>
          <p:cNvSpPr txBox="1">
            <a:spLocks/>
          </p:cNvSpPr>
          <p:nvPr/>
        </p:nvSpPr>
        <p:spPr bwMode="auto">
          <a:xfrm>
            <a:off x="468313" y="6237288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lnSpc>
                <a:spcPts val="1400"/>
              </a:lnSpc>
            </a:pPr>
            <a:fld id="{818F3FBA-F568-BB4E-94DC-659809C62789}" type="slidenum">
              <a:rPr lang="en-AU" sz="1400">
                <a:solidFill>
                  <a:schemeClr val="tx1"/>
                </a:solidFill>
                <a:latin typeface="Arial" charset="0"/>
              </a:rPr>
              <a:pPr>
                <a:lnSpc>
                  <a:spcPts val="1400"/>
                </a:lnSpc>
              </a:pPr>
              <a:t>36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Verdana" charset="0"/>
              </a:rPr>
              <a:t>Module 2.4. Key </a:t>
            </a:r>
            <a:r>
              <a:rPr lang="en-AU" dirty="0" smtClean="0">
                <a:latin typeface="Verdana" charset="0"/>
              </a:rPr>
              <a:t>Points</a:t>
            </a:r>
            <a:endParaRPr lang="en-AU" dirty="0">
              <a:latin typeface="Verdana" charset="0"/>
            </a:endParaRPr>
          </a:p>
        </p:txBody>
      </p:sp>
      <p:sp>
        <p:nvSpPr>
          <p:cNvPr id="2048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AU" i="0" dirty="0">
                <a:latin typeface="Verdana" charset="0"/>
              </a:rPr>
              <a:t>External control</a:t>
            </a:r>
          </a:p>
          <a:p>
            <a:pPr lvl="1">
              <a:buClrTx/>
            </a:pPr>
            <a:r>
              <a:rPr lang="en-AU" b="0" dirty="0">
                <a:latin typeface="Verdana" charset="0"/>
              </a:rPr>
              <a:t>External audit</a:t>
            </a:r>
          </a:p>
          <a:p>
            <a:pPr lvl="1">
              <a:buClrTx/>
            </a:pPr>
            <a:r>
              <a:rPr lang="en-AU" b="0" dirty="0">
                <a:latin typeface="Verdana" charset="0"/>
              </a:rPr>
              <a:t>Parliament</a:t>
            </a:r>
          </a:p>
          <a:p>
            <a:pPr>
              <a:buClrTx/>
            </a:pPr>
            <a:endParaRPr lang="en-AU" i="0" dirty="0">
              <a:latin typeface="Verdana" charset="0"/>
            </a:endParaRPr>
          </a:p>
          <a:p>
            <a:pPr>
              <a:buClrTx/>
            </a:pPr>
            <a:r>
              <a:rPr lang="en-AU" i="0" dirty="0">
                <a:latin typeface="Verdana" charset="0"/>
              </a:rPr>
              <a:t>Legislative and regulatory framework</a:t>
            </a:r>
          </a:p>
          <a:p>
            <a:pPr>
              <a:buClrTx/>
            </a:pPr>
            <a:endParaRPr lang="en-AU" i="0" dirty="0">
              <a:latin typeface="Verdana" charset="0"/>
            </a:endParaRPr>
          </a:p>
          <a:p>
            <a:pPr>
              <a:buClrTx/>
            </a:pPr>
            <a:r>
              <a:rPr lang="en-AU" i="0" dirty="0">
                <a:latin typeface="Verdana" charset="0"/>
              </a:rPr>
              <a:t>Information systems</a:t>
            </a:r>
          </a:p>
        </p:txBody>
      </p:sp>
      <p:sp>
        <p:nvSpPr>
          <p:cNvPr id="20483" name="AutoShape 5"/>
          <p:cNvSpPr>
            <a:spLocks noChangeArrowheads="1"/>
          </p:cNvSpPr>
          <p:nvPr/>
        </p:nvSpPr>
        <p:spPr bwMode="auto">
          <a:xfrm>
            <a:off x="325438" y="2133600"/>
            <a:ext cx="6118225" cy="1511300"/>
          </a:xfrm>
          <a:prstGeom prst="rightArrow">
            <a:avLst>
              <a:gd name="adj1" fmla="val 50000"/>
              <a:gd name="adj2" fmla="val 202135"/>
            </a:avLst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048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799103DA-C1D6-5041-8B03-17E8797B5E9B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4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52736"/>
            <a:ext cx="9144000" cy="820340"/>
          </a:xfrm>
        </p:spPr>
        <p:txBody>
          <a:bodyPr/>
          <a:lstStyle/>
          <a:p>
            <a:pPr indent="0" algn="ctr" eaLnBrk="1" hangingPunct="1"/>
            <a:r>
              <a:rPr lang="en-AU" sz="3200" dirty="0">
                <a:solidFill>
                  <a:srgbClr val="C00000"/>
                </a:solidFill>
                <a:latin typeface="Verdana" charset="0"/>
              </a:rPr>
              <a:t>External Audit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04864"/>
            <a:ext cx="9144000" cy="4176886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</a:pPr>
            <a:r>
              <a:rPr lang="en-AU" i="0" dirty="0" smtClean="0">
                <a:latin typeface="Verdana" charset="0"/>
              </a:rPr>
              <a:t>Undertaken by </a:t>
            </a:r>
            <a:r>
              <a:rPr lang="en-AU" i="0" dirty="0">
                <a:latin typeface="Verdana" charset="0"/>
              </a:rPr>
              <a:t>Supreme Audit </a:t>
            </a:r>
            <a:r>
              <a:rPr lang="en-AU" i="0" dirty="0" smtClean="0">
                <a:latin typeface="Verdana" charset="0"/>
              </a:rPr>
              <a:t>Institution (SAI: </a:t>
            </a:r>
            <a:r>
              <a:rPr lang="en-AU" sz="2400" b="0" dirty="0" smtClean="0">
                <a:latin typeface="Verdana" charset="0"/>
              </a:rPr>
              <a:t>Court </a:t>
            </a:r>
            <a:r>
              <a:rPr lang="en-AU" sz="2400" b="0" dirty="0">
                <a:latin typeface="Verdana" charset="0"/>
              </a:rPr>
              <a:t>of Audit, Court of Finances, National Audit Office, etc</a:t>
            </a:r>
            <a:r>
              <a:rPr lang="en-AU" sz="2400" b="0" dirty="0" smtClean="0">
                <a:latin typeface="Verdana" charset="0"/>
              </a:rPr>
              <a:t>.) </a:t>
            </a:r>
            <a:endParaRPr lang="en-AU" sz="2400" b="0" dirty="0">
              <a:latin typeface="Verdana" charset="0"/>
            </a:endParaRPr>
          </a:p>
          <a:p>
            <a:pPr lvl="1" eaLnBrk="1" hangingPunct="1">
              <a:spcBef>
                <a:spcPct val="0"/>
              </a:spcBef>
            </a:pPr>
            <a:endParaRPr lang="en-AU" sz="2400" b="0" dirty="0">
              <a:latin typeface="Verdana" charset="0"/>
            </a:endParaRPr>
          </a:p>
          <a:p>
            <a:pPr eaLnBrk="1" hangingPunct="1">
              <a:spcBef>
                <a:spcPct val="0"/>
              </a:spcBef>
              <a:buClrTx/>
            </a:pPr>
            <a:r>
              <a:rPr lang="en-AU" i="0" dirty="0">
                <a:latin typeface="Verdana" charset="0"/>
              </a:rPr>
              <a:t>K</a:t>
            </a:r>
            <a:r>
              <a:rPr lang="en-AU" i="0" dirty="0" smtClean="0">
                <a:latin typeface="Verdana" charset="0"/>
              </a:rPr>
              <a:t>ey </a:t>
            </a:r>
            <a:r>
              <a:rPr lang="en-AU" i="0" dirty="0">
                <a:latin typeface="Verdana" charset="0"/>
              </a:rPr>
              <a:t>point is the independence of the </a:t>
            </a:r>
            <a:r>
              <a:rPr lang="en-AU" i="0" dirty="0" smtClean="0">
                <a:latin typeface="Verdana" charset="0"/>
              </a:rPr>
              <a:t>SAI should </a:t>
            </a:r>
            <a:r>
              <a:rPr lang="en-AU" dirty="0" smtClean="0">
                <a:latin typeface="Verdana" charset="0"/>
              </a:rPr>
              <a:t>(m</a:t>
            </a:r>
            <a:r>
              <a:rPr lang="en-AU" sz="2400" b="0" dirty="0" smtClean="0">
                <a:latin typeface="Verdana" charset="0"/>
              </a:rPr>
              <a:t>ust!) </a:t>
            </a:r>
            <a:r>
              <a:rPr lang="en-AU" sz="2400" b="0" i="0" dirty="0">
                <a:latin typeface="Verdana" charset="0"/>
              </a:rPr>
              <a:t>be guaranteed by the constitution according to </a:t>
            </a:r>
            <a:r>
              <a:rPr lang="en-AU" sz="2400" b="0" i="0" dirty="0" smtClean="0">
                <a:latin typeface="Verdana" charset="0"/>
              </a:rPr>
              <a:t>International </a:t>
            </a:r>
            <a:r>
              <a:rPr lang="en-AU" sz="2400" b="0" i="0" dirty="0">
                <a:latin typeface="Verdana" charset="0"/>
              </a:rPr>
              <a:t>Organization of Supreme Audit </a:t>
            </a:r>
            <a:r>
              <a:rPr lang="en-AU" i="0" dirty="0" smtClean="0">
                <a:latin typeface="Verdana" charset="0"/>
              </a:rPr>
              <a:t>Institutions (INTOSAI </a:t>
            </a:r>
            <a:r>
              <a:rPr lang="en-AU" i="0" dirty="0">
                <a:latin typeface="Verdana" charset="0"/>
              </a:rPr>
              <a:t>)</a:t>
            </a:r>
            <a:endParaRPr lang="en-AU" sz="2400" b="0" i="0" dirty="0">
              <a:latin typeface="Verdana" charset="0"/>
            </a:endParaRPr>
          </a:p>
          <a:p>
            <a:pPr lvl="2" eaLnBrk="1" hangingPunct="1">
              <a:spcBef>
                <a:spcPct val="0"/>
              </a:spcBef>
              <a:buFontTx/>
              <a:buChar char="•"/>
            </a:pPr>
            <a:endParaRPr lang="en-AU" sz="2100" dirty="0">
              <a:latin typeface="Verdana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AU" sz="2400" b="0" dirty="0">
              <a:latin typeface="Verdana" charset="0"/>
            </a:endParaRPr>
          </a:p>
        </p:txBody>
      </p:sp>
      <p:sp>
        <p:nvSpPr>
          <p:cNvPr id="2150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77655799-2444-F64F-A259-3C4E9F4158F4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5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96975"/>
            <a:ext cx="8496622" cy="576263"/>
          </a:xfrm>
        </p:spPr>
        <p:txBody>
          <a:bodyPr/>
          <a:lstStyle/>
          <a:p>
            <a:pPr indent="0" algn="ctr" eaLnBrk="1" hangingPunct="1"/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Basic Principles - </a:t>
            </a:r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INTOSAI</a:t>
            </a:r>
            <a:endParaRPr lang="en-AU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73238"/>
            <a:ext cx="9144000" cy="4535487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i="0" dirty="0">
                <a:latin typeface="Verdana" charset="0"/>
              </a:rPr>
              <a:t>L</a:t>
            </a:r>
            <a:r>
              <a:rPr lang="en-AU" b="0" i="0" dirty="0" smtClean="0">
                <a:latin typeface="Verdana" charset="0"/>
              </a:rPr>
              <a:t>egislative &amp; regulatory </a:t>
            </a:r>
            <a:r>
              <a:rPr lang="en-AU" b="0" i="0" dirty="0">
                <a:latin typeface="Verdana" charset="0"/>
              </a:rPr>
              <a:t>framework must be established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b="0" i="0" dirty="0">
                <a:latin typeface="Verdana" charset="0"/>
              </a:rPr>
              <a:t>Independence of SAI members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b="0" i="0" dirty="0">
                <a:latin typeface="Verdana" charset="0"/>
              </a:rPr>
              <a:t>Financial independence of </a:t>
            </a:r>
            <a:r>
              <a:rPr lang="en-AU" i="0" dirty="0">
                <a:latin typeface="Verdana" charset="0"/>
              </a:rPr>
              <a:t>SAI </a:t>
            </a:r>
            <a:r>
              <a:rPr lang="en-AU" i="0" dirty="0" smtClean="0">
                <a:latin typeface="Verdana" charset="0"/>
              </a:rPr>
              <a:t>(adequate human &amp; financial resources)</a:t>
            </a:r>
            <a:endParaRPr lang="en-AU" b="0" i="0" dirty="0">
              <a:latin typeface="Verdana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b="0" i="0" dirty="0">
                <a:latin typeface="Verdana" charset="0"/>
              </a:rPr>
              <a:t>All </a:t>
            </a:r>
            <a:r>
              <a:rPr lang="en-AU" i="0" dirty="0">
                <a:latin typeface="Verdana" charset="0"/>
              </a:rPr>
              <a:t>public finance operations </a:t>
            </a:r>
            <a:r>
              <a:rPr lang="en-AU" b="0" i="0" dirty="0" smtClean="0">
                <a:latin typeface="Verdana" charset="0"/>
              </a:rPr>
              <a:t>to must </a:t>
            </a:r>
            <a:r>
              <a:rPr lang="en-AU" b="0" i="0" dirty="0">
                <a:latin typeface="Verdana" charset="0"/>
              </a:rPr>
              <a:t>be </a:t>
            </a:r>
            <a:r>
              <a:rPr lang="en-AU" b="0" i="0" dirty="0" smtClean="0">
                <a:latin typeface="Verdana" charset="0"/>
              </a:rPr>
              <a:t>covered</a:t>
            </a:r>
            <a:endParaRPr lang="en-AU" b="0" i="0" dirty="0">
              <a:latin typeface="Verdana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b="0" i="0" dirty="0" smtClean="0">
                <a:latin typeface="Verdana" charset="0"/>
              </a:rPr>
              <a:t>Unrestricted </a:t>
            </a:r>
            <a:r>
              <a:rPr lang="en-AU" b="0" i="0" dirty="0">
                <a:latin typeface="Verdana" charset="0"/>
              </a:rPr>
              <a:t>access to information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b="0" i="0" dirty="0">
                <a:latin typeface="Verdana" charset="0"/>
              </a:rPr>
              <a:t>Right </a:t>
            </a:r>
            <a:r>
              <a:rPr lang="en-AU" b="0" i="0" dirty="0" smtClean="0">
                <a:latin typeface="Verdana" charset="0"/>
              </a:rPr>
              <a:t>&amp; obligation </a:t>
            </a:r>
            <a:r>
              <a:rPr lang="en-AU" b="0" i="0" dirty="0">
                <a:latin typeface="Verdana" charset="0"/>
              </a:rPr>
              <a:t>to present reports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b="0" i="0" dirty="0">
                <a:latin typeface="Verdana" charset="0"/>
              </a:rPr>
              <a:t>Freedom to decide </a:t>
            </a:r>
            <a:r>
              <a:rPr lang="en-AU" b="0" i="0" dirty="0" smtClean="0">
                <a:latin typeface="Verdana" charset="0"/>
              </a:rPr>
              <a:t>content &amp; scope </a:t>
            </a:r>
            <a:r>
              <a:rPr lang="en-AU" b="0" i="0" dirty="0">
                <a:latin typeface="Verdana" charset="0"/>
              </a:rPr>
              <a:t>of publication of audit reports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AU" b="0" i="0" dirty="0">
                <a:latin typeface="Verdana" charset="0"/>
              </a:rPr>
              <a:t>Effective implementation of </a:t>
            </a:r>
            <a:r>
              <a:rPr lang="en-AU" b="0" i="0" dirty="0" smtClean="0">
                <a:latin typeface="Verdana" charset="0"/>
              </a:rPr>
              <a:t>recommendations</a:t>
            </a:r>
            <a:endParaRPr lang="en-AU" b="0" i="0" dirty="0">
              <a:latin typeface="Verdana" charset="0"/>
            </a:endParaRPr>
          </a:p>
        </p:txBody>
      </p:sp>
      <p:sp>
        <p:nvSpPr>
          <p:cNvPr id="2355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8463" y="6381750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2438E5C2-9771-1F4D-87EB-DE23BDCFECBC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6</a:t>
            </a:fld>
            <a:endParaRPr lang="en-AU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28688"/>
            <a:ext cx="9144000" cy="1143000"/>
          </a:xfrm>
        </p:spPr>
        <p:txBody>
          <a:bodyPr/>
          <a:lstStyle/>
          <a:p>
            <a:pPr marL="0" indent="0" algn="ctr" eaLnBrk="1" hangingPunct="1"/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Different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types of Audit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857375"/>
            <a:ext cx="9001125" cy="4092575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GB" b="1" i="0" dirty="0">
                <a:latin typeface="Verdana" charset="0"/>
              </a:rPr>
              <a:t>Compliance </a:t>
            </a:r>
            <a:r>
              <a:rPr lang="en-GB" b="1" i="0" dirty="0" smtClean="0">
                <a:latin typeface="Verdana" charset="0"/>
              </a:rPr>
              <a:t>audit: </a:t>
            </a:r>
            <a:r>
              <a:rPr lang="en-GB" i="0" dirty="0" smtClean="0">
                <a:latin typeface="Verdana" charset="0"/>
              </a:rPr>
              <a:t>assessing extent to which </a:t>
            </a:r>
            <a:r>
              <a:rPr lang="en-GB" i="0" dirty="0">
                <a:latin typeface="Verdana" charset="0"/>
              </a:rPr>
              <a:t>legal </a:t>
            </a:r>
            <a:r>
              <a:rPr lang="en-GB" i="0" dirty="0" smtClean="0">
                <a:latin typeface="Verdana" charset="0"/>
              </a:rPr>
              <a:t>&amp; administrative requirements are followed; integrity &amp; suitability </a:t>
            </a:r>
            <a:r>
              <a:rPr lang="en-GB" i="0" dirty="0">
                <a:latin typeface="Verdana" charset="0"/>
              </a:rPr>
              <a:t>of administrative, financial </a:t>
            </a:r>
            <a:r>
              <a:rPr lang="en-GB" i="0" dirty="0" smtClean="0">
                <a:latin typeface="Verdana" charset="0"/>
              </a:rPr>
              <a:t>&amp; management </a:t>
            </a:r>
            <a:r>
              <a:rPr lang="en-GB" i="0" dirty="0">
                <a:latin typeface="Verdana" charset="0"/>
              </a:rPr>
              <a:t>control </a:t>
            </a:r>
            <a:r>
              <a:rPr lang="en-GB" i="0" dirty="0" smtClean="0">
                <a:latin typeface="Verdana" charset="0"/>
              </a:rPr>
              <a:t>systems</a:t>
            </a:r>
            <a:endParaRPr lang="en-GB" i="0" dirty="0">
              <a:latin typeface="Verdana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GB" b="1" i="0" dirty="0">
                <a:latin typeface="Verdana" charset="0"/>
              </a:rPr>
              <a:t>Financial </a:t>
            </a:r>
            <a:r>
              <a:rPr lang="en-GB" b="1" i="0" dirty="0" smtClean="0">
                <a:latin typeface="Verdana" charset="0"/>
              </a:rPr>
              <a:t>audit:</a:t>
            </a:r>
            <a:r>
              <a:rPr lang="en-GB" i="0" dirty="0" smtClean="0">
                <a:latin typeface="Verdana" charset="0"/>
              </a:rPr>
              <a:t> review of </a:t>
            </a:r>
            <a:r>
              <a:rPr lang="en-GB" i="0" dirty="0">
                <a:latin typeface="Verdana" charset="0"/>
              </a:rPr>
              <a:t>financial statements </a:t>
            </a:r>
            <a:r>
              <a:rPr lang="en-GB" i="0" dirty="0" smtClean="0">
                <a:latin typeface="Verdana" charset="0"/>
              </a:rPr>
              <a:t>&amp; accounting </a:t>
            </a:r>
            <a:r>
              <a:rPr lang="en-GB" i="0" dirty="0">
                <a:latin typeface="Verdana" charset="0"/>
              </a:rPr>
              <a:t>systems </a:t>
            </a:r>
            <a:r>
              <a:rPr lang="en-GB" i="0" dirty="0" smtClean="0">
                <a:latin typeface="Verdana" charset="0"/>
              </a:rPr>
              <a:t>which underlie them</a:t>
            </a:r>
            <a:endParaRPr lang="en-GB" i="0" dirty="0">
              <a:latin typeface="Verdana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GB" b="1" i="0" dirty="0">
                <a:latin typeface="Verdana" charset="0"/>
              </a:rPr>
              <a:t>Performance </a:t>
            </a:r>
            <a:r>
              <a:rPr lang="en-GB" b="1" i="0" dirty="0" smtClean="0">
                <a:latin typeface="Verdana" charset="0"/>
              </a:rPr>
              <a:t>audits:</a:t>
            </a:r>
            <a:r>
              <a:rPr lang="en-GB" i="0" dirty="0" smtClean="0">
                <a:latin typeface="Verdana" charset="0"/>
              </a:rPr>
              <a:t> </a:t>
            </a:r>
            <a:r>
              <a:rPr lang="en-GB" i="0" dirty="0">
                <a:latin typeface="Verdana" charset="0"/>
              </a:rPr>
              <a:t>assesses management </a:t>
            </a:r>
            <a:r>
              <a:rPr lang="en-GB" i="0" dirty="0" smtClean="0">
                <a:latin typeface="Verdana" charset="0"/>
              </a:rPr>
              <a:t>&amp; operation </a:t>
            </a:r>
            <a:r>
              <a:rPr lang="en-GB" i="0" dirty="0">
                <a:latin typeface="Verdana" charset="0"/>
              </a:rPr>
              <a:t>performance of government programs </a:t>
            </a:r>
            <a:r>
              <a:rPr lang="en-GB" i="0" dirty="0" smtClean="0">
                <a:latin typeface="Verdana" charset="0"/>
              </a:rPr>
              <a:t>&amp; MDAs </a:t>
            </a:r>
            <a:r>
              <a:rPr lang="en-GB" i="0" dirty="0">
                <a:latin typeface="Verdana" charset="0"/>
              </a:rPr>
              <a:t>to evaluate </a:t>
            </a:r>
            <a:r>
              <a:rPr lang="en-GB" i="0" dirty="0" smtClean="0">
                <a:latin typeface="Verdana" charset="0"/>
              </a:rPr>
              <a:t>effectiveness &amp; efficiency </a:t>
            </a:r>
            <a:r>
              <a:rPr lang="en-GB" i="0" dirty="0">
                <a:latin typeface="Verdana" charset="0"/>
              </a:rPr>
              <a:t>with which </a:t>
            </a:r>
            <a:r>
              <a:rPr lang="en-GB" i="0" dirty="0" smtClean="0">
                <a:latin typeface="Verdana" charset="0"/>
              </a:rPr>
              <a:t>program </a:t>
            </a:r>
            <a:r>
              <a:rPr lang="en-GB" i="0" dirty="0">
                <a:latin typeface="Verdana" charset="0"/>
              </a:rPr>
              <a:t>or </a:t>
            </a:r>
            <a:r>
              <a:rPr lang="en-GB" i="0" dirty="0" smtClean="0">
                <a:latin typeface="Verdana" charset="0"/>
              </a:rPr>
              <a:t>organization </a:t>
            </a:r>
            <a:r>
              <a:rPr lang="en-GB" i="0" dirty="0">
                <a:latin typeface="Verdana" charset="0"/>
              </a:rPr>
              <a:t>uses </a:t>
            </a:r>
            <a:r>
              <a:rPr lang="en-GB" i="0" dirty="0" smtClean="0">
                <a:latin typeface="Verdana" charset="0"/>
              </a:rPr>
              <a:t>resources</a:t>
            </a:r>
            <a:endParaRPr lang="en-GB" dirty="0">
              <a:latin typeface="Verdana" charset="0"/>
            </a:endParaRPr>
          </a:p>
        </p:txBody>
      </p:sp>
      <p:sp>
        <p:nvSpPr>
          <p:cNvPr id="2560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4FCB277E-CDCA-4546-8F30-F184EA7469E4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7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052513"/>
            <a:ext cx="8568630" cy="720725"/>
          </a:xfrm>
        </p:spPr>
        <p:txBody>
          <a:bodyPr/>
          <a:lstStyle/>
          <a:p>
            <a:pPr indent="0" algn="ctr" eaLnBrk="1" hangingPunct="1"/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End-of-year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Accounts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1773238"/>
            <a:ext cx="9144000" cy="4608512"/>
          </a:xfrm>
        </p:spPr>
        <p:txBody>
          <a:bodyPr/>
          <a:lstStyle/>
          <a:p>
            <a:pPr eaLnBrk="1" hangingPunct="1">
              <a:buClrTx/>
            </a:pPr>
            <a:r>
              <a:rPr lang="en-AU" sz="2400" i="0" dirty="0">
                <a:latin typeface="Verdana" charset="0"/>
              </a:rPr>
              <a:t>E</a:t>
            </a:r>
            <a:r>
              <a:rPr lang="en-AU" sz="2400" i="0" dirty="0" smtClean="0">
                <a:latin typeface="Verdana" charset="0"/>
              </a:rPr>
              <a:t>nd-of-year </a:t>
            </a:r>
            <a:r>
              <a:rPr lang="en-AU" sz="2400" i="0" dirty="0">
                <a:latin typeface="Verdana" charset="0"/>
              </a:rPr>
              <a:t>accounts are first submitted to the SAI, </a:t>
            </a:r>
            <a:r>
              <a:rPr lang="en-AU" sz="2400" i="0" dirty="0" smtClean="0">
                <a:latin typeface="Verdana" charset="0"/>
              </a:rPr>
              <a:t>then </a:t>
            </a:r>
            <a:r>
              <a:rPr lang="en-AU" sz="2400" i="0" dirty="0">
                <a:latin typeface="Verdana" charset="0"/>
              </a:rPr>
              <a:t>to </a:t>
            </a:r>
            <a:r>
              <a:rPr lang="en-AU" sz="2400" i="0" dirty="0" smtClean="0">
                <a:latin typeface="Verdana" charset="0"/>
              </a:rPr>
              <a:t>parliament</a:t>
            </a:r>
            <a:r>
              <a:rPr lang="en-AU" sz="2400" i="0" dirty="0">
                <a:latin typeface="Verdana" charset="0"/>
              </a:rPr>
              <a:t> </a:t>
            </a:r>
            <a:r>
              <a:rPr lang="en-AU" sz="2400" i="0" dirty="0" smtClean="0">
                <a:latin typeface="Verdana" charset="0"/>
              </a:rPr>
              <a:t>(o</a:t>
            </a:r>
            <a:r>
              <a:rPr lang="en-AU" sz="2400" b="0" i="0" dirty="0" smtClean="0">
                <a:latin typeface="Verdana" charset="0"/>
              </a:rPr>
              <a:t>ften </a:t>
            </a:r>
            <a:r>
              <a:rPr lang="en-AU" sz="2400" b="0" i="0" dirty="0">
                <a:latin typeface="Verdana" charset="0"/>
              </a:rPr>
              <a:t>with significant </a:t>
            </a:r>
            <a:r>
              <a:rPr lang="en-AU" sz="2400" b="0" i="0" dirty="0" smtClean="0">
                <a:latin typeface="Verdana" charset="0"/>
              </a:rPr>
              <a:t>delays)</a:t>
            </a:r>
            <a:endParaRPr lang="en-AU" sz="2400" i="0" dirty="0">
              <a:latin typeface="Verdana" charset="0"/>
            </a:endParaRPr>
          </a:p>
          <a:p>
            <a:pPr eaLnBrk="1" hangingPunct="1">
              <a:buClrTx/>
            </a:pPr>
            <a:r>
              <a:rPr lang="en-AU" sz="2400" i="0" dirty="0">
                <a:latin typeface="Verdana" charset="0"/>
              </a:rPr>
              <a:t>La </a:t>
            </a:r>
            <a:r>
              <a:rPr lang="en-AU" sz="2400" i="0" dirty="0" err="1">
                <a:latin typeface="Verdana" charset="0"/>
              </a:rPr>
              <a:t>loi</a:t>
            </a:r>
            <a:r>
              <a:rPr lang="en-AU" sz="2400" i="0" dirty="0">
                <a:latin typeface="Verdana" charset="0"/>
              </a:rPr>
              <a:t> de </a:t>
            </a:r>
            <a:r>
              <a:rPr lang="en-AU" sz="2400" i="0" dirty="0" err="1">
                <a:latin typeface="Verdana" charset="0"/>
              </a:rPr>
              <a:t>règlement</a:t>
            </a:r>
            <a:r>
              <a:rPr lang="en-AU" sz="2400" i="0" dirty="0">
                <a:latin typeface="Verdana" charset="0"/>
              </a:rPr>
              <a:t> (French System)</a:t>
            </a:r>
          </a:p>
          <a:p>
            <a:pPr lvl="1" eaLnBrk="1" hangingPunct="1">
              <a:buClrTx/>
            </a:pPr>
            <a:r>
              <a:rPr lang="en-AU" b="0" dirty="0">
                <a:latin typeface="Verdana" charset="0"/>
              </a:rPr>
              <a:t>Administrative account (Authorising Officer) </a:t>
            </a:r>
            <a:r>
              <a:rPr lang="en-AU" b="0" dirty="0" smtClean="0">
                <a:latin typeface="Verdana" charset="0"/>
              </a:rPr>
              <a:t>&amp; management </a:t>
            </a:r>
            <a:r>
              <a:rPr lang="en-AU" b="0" dirty="0">
                <a:latin typeface="Verdana" charset="0"/>
              </a:rPr>
              <a:t>account (Accountant)</a:t>
            </a:r>
          </a:p>
          <a:p>
            <a:pPr lvl="1" eaLnBrk="1" hangingPunct="1">
              <a:buClrTx/>
            </a:pPr>
            <a:r>
              <a:rPr lang="en-AU" b="0" dirty="0">
                <a:latin typeface="Verdana" charset="0"/>
              </a:rPr>
              <a:t>Report by Court of Audit/finance with certificate of compliance (or not)</a:t>
            </a:r>
          </a:p>
          <a:p>
            <a:pPr lvl="1" eaLnBrk="1" hangingPunct="1">
              <a:buClrTx/>
            </a:pPr>
            <a:r>
              <a:rPr lang="en-AU" b="0" dirty="0">
                <a:latin typeface="Verdana" charset="0"/>
              </a:rPr>
              <a:t>Major weaknesses</a:t>
            </a:r>
            <a:endParaRPr lang="en-AU" dirty="0">
              <a:latin typeface="Verdana" charset="0"/>
            </a:endParaRPr>
          </a:p>
          <a:p>
            <a:pPr marL="914400" lvl="2" indent="0" eaLnBrk="1" hangingPunct="1">
              <a:buFontTx/>
              <a:buChar char="•"/>
            </a:pPr>
            <a:r>
              <a:rPr lang="en-AU" sz="2400" dirty="0">
                <a:latin typeface="Verdana" charset="0"/>
              </a:rPr>
              <a:t>Long delays;</a:t>
            </a:r>
          </a:p>
          <a:p>
            <a:pPr marL="914400" lvl="2" indent="0" eaLnBrk="1" hangingPunct="1">
              <a:buFontTx/>
              <a:buChar char="•"/>
            </a:pPr>
            <a:r>
              <a:rPr lang="en-AU" sz="2400" dirty="0">
                <a:latin typeface="Verdana" charset="0"/>
              </a:rPr>
              <a:t>Administrative </a:t>
            </a:r>
            <a:r>
              <a:rPr lang="en-AU" sz="2400" dirty="0" smtClean="0">
                <a:latin typeface="Verdana" charset="0"/>
              </a:rPr>
              <a:t>&amp; management </a:t>
            </a:r>
            <a:r>
              <a:rPr lang="en-AU" sz="2400" dirty="0">
                <a:latin typeface="Verdana" charset="0"/>
              </a:rPr>
              <a:t>accounts are often incomplete </a:t>
            </a:r>
            <a:r>
              <a:rPr lang="en-AU" sz="2400" dirty="0" smtClean="0">
                <a:latin typeface="Verdana" charset="0"/>
              </a:rPr>
              <a:t>&amp; difficult </a:t>
            </a:r>
            <a:r>
              <a:rPr lang="en-AU" sz="2400" dirty="0">
                <a:latin typeface="Verdana" charset="0"/>
              </a:rPr>
              <a:t>to compare</a:t>
            </a:r>
          </a:p>
          <a:p>
            <a:pPr lvl="1" eaLnBrk="1" hangingPunct="1"/>
            <a:endParaRPr lang="en-AU" dirty="0">
              <a:latin typeface="Verdana" charset="0"/>
            </a:endParaRPr>
          </a:p>
        </p:txBody>
      </p:sp>
      <p:sp>
        <p:nvSpPr>
          <p:cNvPr id="27651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7337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9CB23522-55B4-3248-A12E-471839EAEAFE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8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81074"/>
            <a:ext cx="9113838" cy="935757"/>
          </a:xfrm>
        </p:spPr>
        <p:txBody>
          <a:bodyPr/>
          <a:lstStyle/>
          <a:p>
            <a:pPr marL="0" indent="0" algn="ctr" eaLnBrk="1" hangingPunct="1"/>
            <a:r>
              <a:rPr lang="en-AU" sz="2800" dirty="0" smtClean="0">
                <a:solidFill>
                  <a:srgbClr val="C00000"/>
                </a:solidFill>
                <a:latin typeface="Verdana" charset="0"/>
              </a:rPr>
              <a:t>The </a:t>
            </a:r>
            <a:r>
              <a:rPr lang="en-AU" sz="2800" dirty="0">
                <a:solidFill>
                  <a:srgbClr val="C00000"/>
                </a:solidFill>
                <a:latin typeface="Verdana" charset="0"/>
              </a:rPr>
              <a:t>Basics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2713" y="1916832"/>
            <a:ext cx="9001125" cy="4752256"/>
          </a:xfrm>
        </p:spPr>
        <p:txBody>
          <a:bodyPr/>
          <a:lstStyle/>
          <a:p>
            <a:pPr marL="0" indent="0" eaLnBrk="1" hangingPunct="1">
              <a:spcBef>
                <a:spcPts val="300"/>
              </a:spcBef>
              <a:buClrTx/>
              <a:buNone/>
            </a:pPr>
            <a:r>
              <a:rPr lang="en-AU" sz="2800" dirty="0" smtClean="0">
                <a:latin typeface="Verdana" charset="0"/>
              </a:rPr>
              <a:t>General </a:t>
            </a:r>
            <a:r>
              <a:rPr lang="en-AU" sz="2800" dirty="0">
                <a:latin typeface="Verdana" charset="0"/>
              </a:rPr>
              <a:t>Principles</a:t>
            </a:r>
          </a:p>
          <a:p>
            <a:pPr eaLnBrk="1" hangingPunct="1"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b="0" i="0" dirty="0">
                <a:latin typeface="Verdana" charset="0"/>
              </a:rPr>
              <a:t>Functioning SAI, independent, covering all </a:t>
            </a:r>
            <a:r>
              <a:rPr lang="en-AU" b="0" i="0" dirty="0" smtClean="0">
                <a:latin typeface="Verdana" charset="0"/>
              </a:rPr>
              <a:t>financial </a:t>
            </a:r>
            <a:r>
              <a:rPr lang="en-AU" b="0" i="0" dirty="0">
                <a:latin typeface="Verdana" charset="0"/>
              </a:rPr>
              <a:t>transactions and public money, qualified accountants </a:t>
            </a:r>
            <a:r>
              <a:rPr lang="en-AU" b="0" i="0" dirty="0" smtClean="0">
                <a:latin typeface="Verdana" charset="0"/>
              </a:rPr>
              <a:t>&amp; use </a:t>
            </a:r>
            <a:r>
              <a:rPr lang="en-AU" b="0" i="0" dirty="0">
                <a:latin typeface="Verdana" charset="0"/>
              </a:rPr>
              <a:t>of standards consistent </a:t>
            </a:r>
            <a:r>
              <a:rPr lang="en-AU" b="0" i="0" dirty="0" smtClean="0">
                <a:latin typeface="Verdana" charset="0"/>
              </a:rPr>
              <a:t>with </a:t>
            </a:r>
            <a:r>
              <a:rPr lang="en-AU" b="0" i="0" dirty="0">
                <a:latin typeface="Verdana" charset="0"/>
              </a:rPr>
              <a:t>INTOSAI</a:t>
            </a:r>
          </a:p>
          <a:p>
            <a:pPr eaLnBrk="1" hangingPunct="1"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b="0" i="0" dirty="0">
                <a:latin typeface="Verdana" charset="0"/>
              </a:rPr>
              <a:t>Regularity Audit</a:t>
            </a:r>
          </a:p>
          <a:p>
            <a:pPr eaLnBrk="1" hangingPunct="1"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b="0" i="0" dirty="0">
                <a:latin typeface="Verdana" charset="0"/>
              </a:rPr>
              <a:t>End-of-the-year account Audit</a:t>
            </a:r>
          </a:p>
          <a:p>
            <a:pPr eaLnBrk="1" hangingPunct="1"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b="0" i="0" dirty="0">
                <a:latin typeface="Verdana" charset="0"/>
              </a:rPr>
              <a:t>Public reports of SAI</a:t>
            </a:r>
          </a:p>
          <a:p>
            <a:pPr eaLnBrk="1" hangingPunct="1"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b="0" i="0" dirty="0">
                <a:latin typeface="Verdana" charset="0"/>
              </a:rPr>
              <a:t>Respect of the recommendation by the executive</a:t>
            </a:r>
          </a:p>
          <a:p>
            <a:pPr eaLnBrk="1" hangingPunct="1">
              <a:spcBef>
                <a:spcPts val="300"/>
              </a:spcBef>
              <a:buClrTx/>
              <a:buFont typeface="Arial" charset="0"/>
              <a:buChar char="•"/>
            </a:pPr>
            <a:r>
              <a:rPr lang="en-AU" b="0" i="0" dirty="0">
                <a:latin typeface="Verdana" charset="0"/>
              </a:rPr>
              <a:t>A parliamentary commission examines SAI reports</a:t>
            </a:r>
          </a:p>
          <a:p>
            <a:pPr lvl="1" eaLnBrk="1" hangingPunct="1">
              <a:spcBef>
                <a:spcPts val="300"/>
              </a:spcBef>
            </a:pPr>
            <a:endParaRPr lang="en-AU" sz="2100" b="0" dirty="0">
              <a:latin typeface="Verdana" charset="0"/>
            </a:endParaRPr>
          </a:p>
        </p:txBody>
      </p:sp>
      <p:sp>
        <p:nvSpPr>
          <p:cNvPr id="2969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C8A182F2-9ABE-A940-B5E1-00B07AB85FDB}" type="slidenum">
              <a:rPr lang="en-AU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9</a:t>
            </a:fld>
            <a:endParaRPr lang="en-AU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11546</TotalTime>
  <Words>2158</Words>
  <Application>Microsoft Office PowerPoint</Application>
  <PresentationFormat>On-screen Show (4:3)</PresentationFormat>
  <Paragraphs>301</Paragraphs>
  <Slides>36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ＭＳ Ｐゴシック</vt:lpstr>
      <vt:lpstr>ＭＳ Ｐゴシック</vt:lpstr>
      <vt:lpstr>Arial</vt:lpstr>
      <vt:lpstr>Courier New</vt:lpstr>
      <vt:lpstr>Times New Roman</vt:lpstr>
      <vt:lpstr>Verdana</vt:lpstr>
      <vt:lpstr>Wingdings</vt:lpstr>
      <vt:lpstr>Slide_Master</vt:lpstr>
      <vt:lpstr>Worksheet</vt:lpstr>
      <vt:lpstr>PFM domains &amp; sequencing of reforms  Module 2.4</vt:lpstr>
      <vt:lpstr>Day 2: Sub-systems of PFM and prioritsing reforms</vt:lpstr>
      <vt:lpstr>Module 2.4</vt:lpstr>
      <vt:lpstr>Module 2.4. Key Points</vt:lpstr>
      <vt:lpstr>External Audit</vt:lpstr>
      <vt:lpstr>Basic Principles - INTOSAI</vt:lpstr>
      <vt:lpstr>Different types of Audit</vt:lpstr>
      <vt:lpstr>End-of-year Accounts</vt:lpstr>
      <vt:lpstr>The Basics</vt:lpstr>
      <vt:lpstr>PI-29. Annual financial reports </vt:lpstr>
      <vt:lpstr>PI-30. External audit </vt:lpstr>
      <vt:lpstr>The Parliament</vt:lpstr>
      <vt:lpstr>PI-18. Legislative scrutiny of budgets </vt:lpstr>
      <vt:lpstr>PI-31. Legislative scrutiny of audit reports </vt:lpstr>
      <vt:lpstr>Key messages</vt:lpstr>
      <vt:lpstr>Module 2.4. Key Examined Point</vt:lpstr>
      <vt:lpstr>Legislative and Regulatory framework</vt:lpstr>
      <vt:lpstr>Key points of the legislative framework</vt:lpstr>
      <vt:lpstr> Organic laws governing financial laws: Key Elements</vt:lpstr>
      <vt:lpstr>Questions to be considered before reforming legislative &amp; regulatory framework</vt:lpstr>
      <vt:lpstr>Key Messages</vt:lpstr>
      <vt:lpstr>Module 2.4. Key Points examined</vt:lpstr>
      <vt:lpstr>Information Management Systems</vt:lpstr>
      <vt:lpstr>Integrated Financial Management System</vt:lpstr>
      <vt:lpstr>PowerPoint Presentation</vt:lpstr>
      <vt:lpstr>In practice (1)</vt:lpstr>
      <vt:lpstr>In practice (2)</vt:lpstr>
      <vt:lpstr>Software Package or in-house development?</vt:lpstr>
      <vt:lpstr>PowerPoint Presentation</vt:lpstr>
      <vt:lpstr>Tanzania – A partially-integrated but functional system</vt:lpstr>
      <vt:lpstr>  Should an ERP dictate procedure?</vt:lpstr>
      <vt:lpstr>PowerPoint Presentation</vt:lpstr>
      <vt:lpstr>Preparing a computerization project</vt:lpstr>
      <vt:lpstr>Sequencing (1)</vt:lpstr>
      <vt:lpstr>Sequencing (2)</vt:lpstr>
      <vt:lpstr>Key Message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358</cp:revision>
  <dcterms:created xsi:type="dcterms:W3CDTF">2011-10-28T10:25:18Z</dcterms:created>
  <dcterms:modified xsi:type="dcterms:W3CDTF">2016-02-08T15:00:33Z</dcterms:modified>
</cp:coreProperties>
</file>