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323" r:id="rId2"/>
    <p:sldId id="300" r:id="rId3"/>
    <p:sldId id="301" r:id="rId4"/>
    <p:sldId id="302" r:id="rId5"/>
    <p:sldId id="303" r:id="rId6"/>
    <p:sldId id="304" r:id="rId7"/>
    <p:sldId id="306" r:id="rId8"/>
    <p:sldId id="307" r:id="rId9"/>
    <p:sldId id="308" r:id="rId10"/>
    <p:sldId id="309" r:id="rId11"/>
    <p:sldId id="310" r:id="rId12"/>
    <p:sldId id="311" r:id="rId13"/>
    <p:sldId id="313" r:id="rId14"/>
    <p:sldId id="314" r:id="rId15"/>
    <p:sldId id="315" r:id="rId16"/>
    <p:sldId id="316" r:id="rId17"/>
    <p:sldId id="322" r:id="rId18"/>
    <p:sldId id="318" r:id="rId19"/>
    <p:sldId id="319" r:id="rId20"/>
    <p:sldId id="320" r:id="rId21"/>
    <p:sldId id="321" r:id="rId22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FFD624"/>
    <a:srgbClr val="3166CF"/>
    <a:srgbClr val="3E6FD2"/>
    <a:srgbClr val="2D5EC1"/>
    <a:srgbClr val="BDDEFF"/>
    <a:srgbClr val="99CCF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43"/>
  </p:normalViewPr>
  <p:slideViewPr>
    <p:cSldViewPr>
      <p:cViewPr varScale="1">
        <p:scale>
          <a:sx n="64" d="100"/>
          <a:sy n="64" d="100"/>
        </p:scale>
        <p:origin x="936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B92152CF-454D-ED46-BDBA-70BE68CBBEF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5450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97FC28EE-B33E-0C4C-9C60-7516DBAD2F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7094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2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3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B4E6B74C-CEB5-7843-AB63-4E2D63F5FB57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1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2509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0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BE">
              <a:ea typeface="MS PGothic" charset="0"/>
              <a:cs typeface="MS PGothic" charset="0"/>
            </a:endParaRPr>
          </a:p>
        </p:txBody>
      </p:sp>
      <p:sp>
        <p:nvSpPr>
          <p:cNvPr id="37891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55E9778B-F038-AD44-A1A5-F2CE0679E572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11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1235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9AB0B27F-F26F-0F44-A8ED-120B53D0782C}" type="slidenum">
              <a:rPr lang="fr-FR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13</a:t>
            </a:fld>
            <a:endParaRPr lang="fr-FR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3877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 txBox="1">
            <a:spLocks noGrp="1" noChangeArrowheads="1"/>
          </p:cNvSpPr>
          <p:nvPr/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r" eaLnBrk="1" hangingPunct="1"/>
            <a:fld id="{8A97A070-E2F5-6941-97FA-D45294AAB583}" type="slidenum">
              <a:rPr lang="fr-FR"/>
              <a:pPr algn="r" eaLnBrk="1" hangingPunct="1"/>
              <a:t>14</a:t>
            </a:fld>
            <a:endParaRPr lang="fr-FR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8263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2A2566AF-84AE-3643-9EFC-08152355DD7A}" type="slidenum">
              <a:rPr lang="fr-FR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15</a:t>
            </a:fld>
            <a:endParaRPr lang="fr-FR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1838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2D0CEAA9-F29F-6C4B-BCC7-2742EB94267E}" type="slidenum">
              <a:rPr lang="fr-FR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16</a:t>
            </a:fld>
            <a:endParaRPr lang="fr-FR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202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1D2F20CF-56A7-6F46-9C71-0965849E8F98}" type="slidenum">
              <a:rPr lang="fr-FR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18</a:t>
            </a:fld>
            <a:endParaRPr lang="fr-FR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4538"/>
            <a:ext cx="4967287" cy="3724275"/>
          </a:xfrm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7373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CF33F848-3C99-9744-8400-FBF578CF4397}" type="slidenum">
              <a:rPr lang="fr-FR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19</a:t>
            </a:fld>
            <a:endParaRPr lang="fr-FR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4538"/>
            <a:ext cx="4967287" cy="3724275"/>
          </a:xfrm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10775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58550DD7-4427-5342-B324-0F5C93B93527}" type="slidenum">
              <a:rPr lang="fr-FR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20</a:t>
            </a:fld>
            <a:endParaRPr lang="fr-FR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4538"/>
            <a:ext cx="4967287" cy="3724275"/>
          </a:xfrm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5225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4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/>
          </a:p>
        </p:txBody>
      </p:sp>
      <p:sp>
        <p:nvSpPr>
          <p:cNvPr id="1843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43269989-49D5-8848-A067-22065A0F0A08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2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897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2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BE">
              <a:ea typeface="MS PGothic" charset="0"/>
              <a:cs typeface="MS PGothic" charset="0"/>
            </a:endParaRPr>
          </a:p>
        </p:txBody>
      </p:sp>
      <p:sp>
        <p:nvSpPr>
          <p:cNvPr id="20483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B1A0AD1E-ED2A-FE47-8BAF-31D58C6B6625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3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068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4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BE">
              <a:ea typeface="MS PGothic" charset="0"/>
              <a:cs typeface="MS PGothic" charset="0"/>
            </a:endParaRPr>
          </a:p>
        </p:txBody>
      </p:sp>
      <p:sp>
        <p:nvSpPr>
          <p:cNvPr id="2355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A72ED979-C780-3743-B5BC-C5E3A472ABA0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5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8498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2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BE">
              <a:ea typeface="MS PGothic" charset="0"/>
              <a:cs typeface="MS PGothic" charset="0"/>
            </a:endParaRPr>
          </a:p>
        </p:txBody>
      </p:sp>
      <p:sp>
        <p:nvSpPr>
          <p:cNvPr id="25603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EF04FB08-F4A0-2145-92FB-217D49F21B8D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6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50014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8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BE">
              <a:ea typeface="MS PGothic" charset="0"/>
              <a:cs typeface="MS PGothic" charset="0"/>
            </a:endParaRPr>
          </a:p>
        </p:txBody>
      </p:sp>
      <p:sp>
        <p:nvSpPr>
          <p:cNvPr id="29699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A9670E1C-724E-4949-B534-FC9D742EBFA5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7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2125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6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BE">
              <a:ea typeface="MS PGothic" charset="0"/>
              <a:cs typeface="MS PGothic" charset="0"/>
            </a:endParaRPr>
          </a:p>
        </p:txBody>
      </p:sp>
      <p:sp>
        <p:nvSpPr>
          <p:cNvPr id="31747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59DB0E34-C2CE-AA47-B3F7-8FDD0451BB58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8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5511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4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BE">
              <a:ea typeface="MS PGothic" charset="0"/>
              <a:cs typeface="MS PGothic" charset="0"/>
            </a:endParaRPr>
          </a:p>
        </p:txBody>
      </p:sp>
      <p:sp>
        <p:nvSpPr>
          <p:cNvPr id="3379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1F897A8E-D897-264B-8387-BA664A9760B7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9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0561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2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BE">
              <a:ea typeface="MS PGothic" charset="0"/>
              <a:cs typeface="MS PGothic" charset="0"/>
            </a:endParaRPr>
          </a:p>
        </p:txBody>
      </p:sp>
      <p:sp>
        <p:nvSpPr>
          <p:cNvPr id="35843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CA769685-DCFC-FC4F-AC71-01CBED4DFDB1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10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48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  <a:latin typeface="Verdana" charset="0"/>
              </a:defRPr>
            </a:lvl1pPr>
          </a:lstStyle>
          <a:p>
            <a:pPr>
              <a:defRPr/>
            </a:pPr>
            <a:fld id="{E9E6DE2D-EDEA-E043-BD9E-728C560096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073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C145F-0AEF-2C4D-BC8E-598EEFC8D55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316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31822-BA55-AD42-ADCC-07DF32C83F5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367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0C51E-6826-8E43-B502-571F8ECDB7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6385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5CA4E-F4D1-B448-A747-C8789EDD59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342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36E835-43DE-8D40-A787-3F451339527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267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71165-67AC-CE4A-B379-5910870350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575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AB0A6F-9447-6C4D-9BC9-735E42F790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6324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83F4D3-EBC4-C745-820E-2B76F88CB6F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4656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72BFE-E857-9249-BD64-F53D83DC8D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446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2F6223-3BA1-9C42-AFFB-C2A2AC4823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073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751CA2DD-A9C6-3E4C-AEC5-6E33A5A2F04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ＭＳ Ｐゴシック" charset="0"/>
          <a:cs typeface="ＭＳ Ｐゴシック" charset="0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331640" y="1412776"/>
            <a:ext cx="6264695" cy="2448271"/>
          </a:xfrm>
        </p:spPr>
        <p:txBody>
          <a:bodyPr/>
          <a:lstStyle/>
          <a:p>
            <a:pPr indent="0" algn="ctr" eaLnBrk="1" hangingPunct="1"/>
            <a:r>
              <a:rPr lang="en-US" sz="4000" dirty="0" smtClean="0">
                <a:latin typeface="Verdana" charset="0"/>
              </a:rPr>
              <a:t>PFM reform – </a:t>
            </a:r>
            <a:br>
              <a:rPr lang="en-US" sz="4000" dirty="0" smtClean="0">
                <a:latin typeface="Verdana" charset="0"/>
              </a:rPr>
            </a:br>
            <a:r>
              <a:rPr lang="en-US" sz="4000" dirty="0" smtClean="0">
                <a:latin typeface="Verdana" charset="0"/>
              </a:rPr>
              <a:t>change management</a:t>
            </a:r>
            <a:r>
              <a:rPr lang="en-US" sz="4000" dirty="0">
                <a:latin typeface="Verdana" charset="0"/>
              </a:rPr>
              <a:t/>
            </a:r>
            <a:br>
              <a:rPr lang="en-US" sz="4000" dirty="0">
                <a:latin typeface="Verdana" charset="0"/>
              </a:rPr>
            </a:br>
            <a:r>
              <a:rPr lang="en-US" sz="4000" dirty="0">
                <a:latin typeface="Verdana" charset="0"/>
              </a:rPr>
              <a:t/>
            </a:r>
            <a:br>
              <a:rPr lang="en-US" sz="4000" dirty="0">
                <a:latin typeface="Verdana" charset="0"/>
              </a:rPr>
            </a:br>
            <a:r>
              <a:rPr lang="en-US" sz="4000" dirty="0" smtClean="0">
                <a:latin typeface="Verdana" charset="0"/>
              </a:rPr>
              <a:t>Module 3.1</a:t>
            </a:r>
            <a:endParaRPr lang="en-GB" sz="4000" dirty="0">
              <a:latin typeface="Verdana" charset="0"/>
            </a:endParaRPr>
          </a:p>
        </p:txBody>
      </p:sp>
      <p:sp>
        <p:nvSpPr>
          <p:cNvPr id="2457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95288" y="4221088"/>
            <a:ext cx="8291512" cy="1224037"/>
          </a:xfrm>
        </p:spPr>
        <p:txBody>
          <a:bodyPr/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latin typeface="Verdana" charset="0"/>
              </a:rPr>
              <a:t>Essential tasks, change management</a:t>
            </a:r>
          </a:p>
        </p:txBody>
      </p:sp>
      <p:sp>
        <p:nvSpPr>
          <p:cNvPr id="24579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294D9C83-9BAD-1A40-947E-FF79BA9D52D8}" type="slidenum">
              <a:rPr lang="en-GB" sz="1400">
                <a:solidFill>
                  <a:schemeClr val="bg1"/>
                </a:solidFill>
              </a:rPr>
              <a:pPr eaLnBrk="1" hangingPunct="1"/>
              <a:t>1</a:t>
            </a:fld>
            <a:endParaRPr lang="en-GB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23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re 2"/>
          <p:cNvSpPr>
            <a:spLocks noGrp="1"/>
          </p:cNvSpPr>
          <p:nvPr>
            <p:ph type="title"/>
          </p:nvPr>
        </p:nvSpPr>
        <p:spPr>
          <a:xfrm>
            <a:off x="0" y="-14288"/>
            <a:ext cx="9144000" cy="300038"/>
          </a:xfrm>
        </p:spPr>
        <p:txBody>
          <a:bodyPr/>
          <a:lstStyle/>
          <a:p>
            <a:r>
              <a:rPr lang="en-US" sz="3200">
                <a:latin typeface="Verdana" charset="0"/>
                <a:ea typeface="MS PGothic" charset="0"/>
                <a:cs typeface="MS PGothic" charset="0"/>
              </a:rPr>
              <a:t>form</a:t>
            </a:r>
            <a:endParaRPr lang="fr-BE" sz="3200"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14339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179512" y="6440487"/>
            <a:ext cx="2133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05188923-1B99-D140-9271-B58B14F9C13F}" type="slidenum">
              <a:rPr lang="en-GB" sz="1400">
                <a:solidFill>
                  <a:schemeClr val="tx1"/>
                </a:solidFill>
                <a:latin typeface="Arial" charset="0"/>
                <a:cs typeface="+mn-cs"/>
              </a:rPr>
              <a:pPr algn="l" eaLnBrk="1" hangingPunct="1">
                <a:defRPr/>
              </a:pPr>
              <a:t>10</a:t>
            </a:fld>
            <a:endParaRPr lang="en-GB" sz="1400" dirty="0">
              <a:solidFill>
                <a:schemeClr val="tx1"/>
              </a:solidFill>
              <a:latin typeface="Arial" charset="0"/>
              <a:cs typeface="+mn-cs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500188"/>
            <a:ext cx="8401050" cy="4953000"/>
          </a:xfrm>
        </p:spPr>
        <p:txBody>
          <a:bodyPr/>
          <a:lstStyle/>
          <a:p>
            <a:pPr lvl="1"/>
            <a:endParaRPr lang="en-US" sz="2400">
              <a:latin typeface="Verdana" charset="0"/>
              <a:ea typeface="MS PGothic" charset="0"/>
              <a:cs typeface="MS PGothic" charset="0"/>
            </a:endParaRPr>
          </a:p>
          <a:p>
            <a:pPr lvl="1"/>
            <a:endParaRPr lang="en-US" sz="2400">
              <a:latin typeface="Verdana" charset="0"/>
              <a:ea typeface="MS PGothic" charset="0"/>
              <a:cs typeface="MS PGothic" charset="0"/>
            </a:endParaRPr>
          </a:p>
          <a:p>
            <a:pPr lvl="1"/>
            <a:endParaRPr lang="en-US" sz="2400"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34820" name="Rectangle 3"/>
          <p:cNvSpPr txBox="1">
            <a:spLocks noChangeArrowheads="1"/>
          </p:cNvSpPr>
          <p:nvPr/>
        </p:nvSpPr>
        <p:spPr bwMode="auto">
          <a:xfrm>
            <a:off x="571500" y="1428750"/>
            <a:ext cx="8039100" cy="466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16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16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1600"/>
          </a:p>
        </p:txBody>
      </p:sp>
      <p:sp>
        <p:nvSpPr>
          <p:cNvPr id="34821" name="Rectangle 3"/>
          <p:cNvSpPr txBox="1">
            <a:spLocks noChangeArrowheads="1"/>
          </p:cNvSpPr>
          <p:nvPr/>
        </p:nvSpPr>
        <p:spPr bwMode="auto">
          <a:xfrm>
            <a:off x="714375" y="1643063"/>
            <a:ext cx="766127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24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24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2400"/>
          </a:p>
        </p:txBody>
      </p:sp>
      <p:sp>
        <p:nvSpPr>
          <p:cNvPr id="34822" name="Rectangle 4"/>
          <p:cNvSpPr txBox="1">
            <a:spLocks noChangeArrowheads="1"/>
          </p:cNvSpPr>
          <p:nvPr/>
        </p:nvSpPr>
        <p:spPr bwMode="auto">
          <a:xfrm>
            <a:off x="85597" y="1279525"/>
            <a:ext cx="9058403" cy="5160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ctr">
              <a:spcBef>
                <a:spcPct val="20000"/>
              </a:spcBef>
              <a:spcAft>
                <a:spcPts val="600"/>
              </a:spcAft>
              <a:buClr>
                <a:srgbClr val="A50021"/>
              </a:buClr>
            </a:pPr>
            <a:r>
              <a:rPr lang="en-GB" sz="2800" b="1" dirty="0">
                <a:solidFill>
                  <a:srgbClr val="C00000"/>
                </a:solidFill>
              </a:rPr>
              <a:t>Opportunities for reform</a:t>
            </a:r>
          </a:p>
          <a:p>
            <a:pPr>
              <a:lnSpc>
                <a:spcPts val="2600"/>
              </a:lnSpc>
              <a:spcBef>
                <a:spcPct val="2000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GB" sz="2250" dirty="0"/>
              <a:t>Is there a democratic environment </a:t>
            </a:r>
            <a:r>
              <a:rPr lang="en-GB" sz="2250" dirty="0" smtClean="0"/>
              <a:t>with </a:t>
            </a:r>
            <a:r>
              <a:rPr lang="en-GB" sz="2250" dirty="0"/>
              <a:t>active engagement of </a:t>
            </a:r>
            <a:r>
              <a:rPr lang="en-GB" sz="2250" dirty="0" smtClean="0"/>
              <a:t>civil </a:t>
            </a:r>
            <a:r>
              <a:rPr lang="en-GB" sz="2250" dirty="0"/>
              <a:t>society?</a:t>
            </a:r>
          </a:p>
          <a:p>
            <a:pPr>
              <a:lnSpc>
                <a:spcPts val="2600"/>
              </a:lnSpc>
              <a:spcBef>
                <a:spcPct val="2000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GB" sz="2250" dirty="0"/>
              <a:t>Are </a:t>
            </a:r>
            <a:r>
              <a:rPr lang="en-GB" sz="2250" dirty="0" smtClean="0"/>
              <a:t>public </a:t>
            </a:r>
            <a:r>
              <a:rPr lang="en-GB" sz="2250" dirty="0"/>
              <a:t>and </a:t>
            </a:r>
            <a:r>
              <a:rPr lang="en-GB" sz="2250" dirty="0" smtClean="0"/>
              <a:t>public </a:t>
            </a:r>
            <a:r>
              <a:rPr lang="en-GB" sz="2250" dirty="0"/>
              <a:t>administrations c</a:t>
            </a:r>
            <a:r>
              <a:rPr lang="en-GB" sz="2250" dirty="0" smtClean="0"/>
              <a:t>oncerned </a:t>
            </a:r>
            <a:r>
              <a:rPr lang="en-GB" sz="2250" dirty="0"/>
              <a:t>with reducing corruption?</a:t>
            </a:r>
          </a:p>
          <a:p>
            <a:pPr>
              <a:lnSpc>
                <a:spcPts val="2600"/>
              </a:lnSpc>
              <a:spcBef>
                <a:spcPct val="2000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GB" sz="2250" dirty="0"/>
              <a:t>Is </a:t>
            </a:r>
            <a:r>
              <a:rPr lang="en-GB" sz="2250" dirty="0" smtClean="0"/>
              <a:t>there </a:t>
            </a:r>
            <a:r>
              <a:rPr lang="en-GB" sz="2250" dirty="0"/>
              <a:t>political will?</a:t>
            </a:r>
          </a:p>
          <a:p>
            <a:pPr>
              <a:lnSpc>
                <a:spcPts val="2600"/>
              </a:lnSpc>
              <a:spcBef>
                <a:spcPct val="2000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GB" sz="2250" dirty="0"/>
              <a:t>Have strong </a:t>
            </a:r>
            <a:r>
              <a:rPr lang="en-GB" sz="2250" dirty="0" smtClean="0"/>
              <a:t>measures for </a:t>
            </a:r>
            <a:r>
              <a:rPr lang="en-GB" sz="2250" dirty="0"/>
              <a:t>macroeconomic stability </a:t>
            </a:r>
            <a:r>
              <a:rPr lang="en-GB" sz="2250" dirty="0" smtClean="0"/>
              <a:t>&amp; economic </a:t>
            </a:r>
            <a:r>
              <a:rPr lang="en-GB" sz="2250" dirty="0"/>
              <a:t>growth been taken?</a:t>
            </a:r>
          </a:p>
          <a:p>
            <a:pPr>
              <a:lnSpc>
                <a:spcPts val="2600"/>
              </a:lnSpc>
              <a:spcBef>
                <a:spcPct val="2000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GB" sz="2250" dirty="0"/>
              <a:t>Have other major reforms been carried out?</a:t>
            </a:r>
          </a:p>
          <a:p>
            <a:pPr>
              <a:lnSpc>
                <a:spcPts val="2600"/>
              </a:lnSpc>
              <a:spcBef>
                <a:spcPct val="2000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GB" sz="2250" dirty="0"/>
              <a:t>Is there a group of financial specialists </a:t>
            </a:r>
            <a:r>
              <a:rPr lang="en-GB" sz="2250" dirty="0" smtClean="0"/>
              <a:t>&amp; experimented </a:t>
            </a:r>
            <a:r>
              <a:rPr lang="en-GB" sz="2250" dirty="0"/>
              <a:t>managers, </a:t>
            </a:r>
            <a:r>
              <a:rPr lang="en-GB" sz="2250" dirty="0" smtClean="0"/>
              <a:t>&amp; moreover</a:t>
            </a:r>
            <a:r>
              <a:rPr lang="en-GB" sz="2250" dirty="0"/>
              <a:t>, do they have </a:t>
            </a:r>
            <a:r>
              <a:rPr lang="en-GB" sz="2250" dirty="0" smtClean="0"/>
              <a:t>adequate </a:t>
            </a:r>
            <a:r>
              <a:rPr lang="en-GB" sz="2250" dirty="0"/>
              <a:t>incentives?</a:t>
            </a:r>
          </a:p>
          <a:p>
            <a:pPr>
              <a:lnSpc>
                <a:spcPts val="2600"/>
              </a:lnSpc>
              <a:spcBef>
                <a:spcPct val="2000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GB" sz="2250" dirty="0"/>
              <a:t>Are there large data networks?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A50021"/>
              </a:buClr>
              <a:buFont typeface="Wingdings" charset="0"/>
              <a:buChar char="n"/>
            </a:pPr>
            <a:endParaRPr lang="fr-FR" sz="2800" dirty="0"/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A50021"/>
              </a:buClr>
              <a:buFont typeface="Wingdings" charset="0"/>
              <a:buChar char="n"/>
            </a:pPr>
            <a:endParaRPr lang="en-GB" sz="2800" dirty="0"/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A50021"/>
              </a:buClr>
              <a:buFont typeface="Wingdings" charset="0"/>
              <a:buChar char="n"/>
            </a:pPr>
            <a:endParaRPr lang="en-GB" sz="2600" dirty="0"/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A50021"/>
              </a:buClr>
              <a:buFont typeface="Wingdings" charset="0"/>
              <a:buChar char="n"/>
            </a:pPr>
            <a:endParaRPr lang="en-GB" sz="2400" b="1" u="sng" dirty="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re 2"/>
          <p:cNvSpPr>
            <a:spLocks noGrp="1"/>
          </p:cNvSpPr>
          <p:nvPr>
            <p:ph type="title"/>
          </p:nvPr>
        </p:nvSpPr>
        <p:spPr>
          <a:xfrm>
            <a:off x="0" y="1143000"/>
            <a:ext cx="9144000" cy="228600"/>
          </a:xfrm>
        </p:spPr>
        <p:txBody>
          <a:bodyPr/>
          <a:lstStyle/>
          <a:p>
            <a:r>
              <a:rPr lang="en-US" sz="3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rPr>
              <a:t/>
            </a:r>
            <a:br>
              <a:rPr lang="en-US" sz="3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rPr>
            </a:br>
            <a:endParaRPr lang="fr-BE" sz="3200"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15363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7C7A2B40-CF09-A244-A588-A8A3286A6E83}" type="slidenum">
              <a:rPr lang="en-GB" sz="1400">
                <a:solidFill>
                  <a:schemeClr val="tx1"/>
                </a:solidFill>
                <a:latin typeface="Arial" charset="0"/>
                <a:cs typeface="+mn-cs"/>
              </a:rPr>
              <a:pPr algn="l" eaLnBrk="1" hangingPunct="1">
                <a:defRPr/>
              </a:pPr>
              <a:t>11</a:t>
            </a:fld>
            <a:endParaRPr lang="en-GB" sz="1400" dirty="0">
              <a:solidFill>
                <a:schemeClr val="tx1"/>
              </a:solidFill>
              <a:latin typeface="Arial" charset="0"/>
              <a:cs typeface="+mn-cs"/>
            </a:endParaRPr>
          </a:p>
        </p:txBody>
      </p:sp>
      <p:sp>
        <p:nvSpPr>
          <p:cNvPr id="36867" name="Rectangle 3"/>
          <p:cNvSpPr txBox="1">
            <a:spLocks noChangeArrowheads="1"/>
          </p:cNvSpPr>
          <p:nvPr/>
        </p:nvSpPr>
        <p:spPr bwMode="auto">
          <a:xfrm>
            <a:off x="571500" y="1428750"/>
            <a:ext cx="8039100" cy="466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16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16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1600"/>
          </a:p>
        </p:txBody>
      </p:sp>
      <p:sp>
        <p:nvSpPr>
          <p:cNvPr id="36868" name="Rectangle 3"/>
          <p:cNvSpPr txBox="1">
            <a:spLocks noChangeArrowheads="1"/>
          </p:cNvSpPr>
          <p:nvPr/>
        </p:nvSpPr>
        <p:spPr bwMode="auto">
          <a:xfrm>
            <a:off x="714375" y="1643063"/>
            <a:ext cx="766127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24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24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2400"/>
          </a:p>
        </p:txBody>
      </p:sp>
      <p:sp>
        <p:nvSpPr>
          <p:cNvPr id="36869" name="Rectangle 4"/>
          <p:cNvSpPr txBox="1">
            <a:spLocks noChangeArrowheads="1"/>
          </p:cNvSpPr>
          <p:nvPr/>
        </p:nvSpPr>
        <p:spPr bwMode="auto">
          <a:xfrm>
            <a:off x="134937" y="1346201"/>
            <a:ext cx="8820150" cy="482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ctr">
              <a:spcBef>
                <a:spcPts val="1200"/>
              </a:spcBef>
              <a:spcAft>
                <a:spcPts val="1200"/>
              </a:spcAft>
              <a:buClr>
                <a:srgbClr val="A50021"/>
              </a:buClr>
            </a:pPr>
            <a:r>
              <a:rPr lang="en-GB" sz="2800" b="1" dirty="0">
                <a:solidFill>
                  <a:srgbClr val="C00000"/>
                </a:solidFill>
              </a:rPr>
              <a:t>Threats to PFM reform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sz="2400" dirty="0"/>
              <a:t>Difficulty in keeping experienced and qualified personnel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sz="2400" dirty="0"/>
              <a:t>Corruption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sz="2400" dirty="0"/>
              <a:t>Fragmented funding sources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sz="2400" dirty="0"/>
              <a:t>Poor reform sequencing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sz="2400" dirty="0"/>
              <a:t>Fatigue rom previous reforms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latin typeface="Verdana" charset="0"/>
              </a:rPr>
              <a:t>Module 3.1 Outline</a:t>
            </a:r>
          </a:p>
        </p:txBody>
      </p:sp>
      <p:sp>
        <p:nvSpPr>
          <p:cNvPr id="38914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0">
                <a:latin typeface="Verdana" charset="0"/>
              </a:rPr>
              <a:t>Core tasks</a:t>
            </a:r>
          </a:p>
          <a:p>
            <a:endParaRPr lang="fr-FR" i="0">
              <a:latin typeface="Verdana" charset="0"/>
            </a:endParaRPr>
          </a:p>
          <a:p>
            <a:r>
              <a:rPr lang="fr-FR" i="0">
                <a:latin typeface="Verdana" charset="0"/>
              </a:rPr>
              <a:t>Change management</a:t>
            </a:r>
          </a:p>
          <a:p>
            <a:endParaRPr lang="fr-FR" i="0">
              <a:latin typeface="Verdana" charset="0"/>
            </a:endParaRPr>
          </a:p>
          <a:p>
            <a:r>
              <a:rPr lang="fr-FR" i="0">
                <a:latin typeface="Verdana" charset="0"/>
              </a:rPr>
              <a:t>Capacity building</a:t>
            </a:r>
          </a:p>
          <a:p>
            <a:endParaRPr lang="fr-FR" i="0">
              <a:latin typeface="Verdana" charset="0"/>
            </a:endParaRPr>
          </a:p>
        </p:txBody>
      </p:sp>
      <p:sp>
        <p:nvSpPr>
          <p:cNvPr id="38915" name="AutoShape 6"/>
          <p:cNvSpPr>
            <a:spLocks noChangeArrowheads="1"/>
          </p:cNvSpPr>
          <p:nvPr/>
        </p:nvSpPr>
        <p:spPr bwMode="auto">
          <a:xfrm>
            <a:off x="323850" y="2924175"/>
            <a:ext cx="8299450" cy="1368425"/>
          </a:xfrm>
          <a:prstGeom prst="rightArrow">
            <a:avLst>
              <a:gd name="adj1" fmla="val 50000"/>
              <a:gd name="adj2" fmla="val 53462"/>
            </a:avLst>
          </a:prstGeom>
          <a:noFill/>
          <a:ln w="254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2039" tIns="41020" rIns="82039" bIns="41020" anchor="ctr"/>
          <a:lstStyle/>
          <a:p>
            <a:endParaRPr lang="fr-BE"/>
          </a:p>
        </p:txBody>
      </p:sp>
      <p:sp>
        <p:nvSpPr>
          <p:cNvPr id="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7DE76D28-DAAD-654A-BBB0-BCAF054CECDC}" type="slidenum">
              <a:rPr lang="en-GB" sz="1400">
                <a:solidFill>
                  <a:schemeClr val="tx1"/>
                </a:solidFill>
                <a:latin typeface="Arial" charset="0"/>
                <a:cs typeface="+mn-cs"/>
              </a:rPr>
              <a:pPr algn="l" eaLnBrk="1" hangingPunct="1">
                <a:defRPr/>
              </a:pPr>
              <a:t>12</a:t>
            </a:fld>
            <a:endParaRPr lang="en-GB" sz="1400" dirty="0">
              <a:solidFill>
                <a:schemeClr val="tx1"/>
              </a:solidFill>
              <a:latin typeface="Arial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285875"/>
            <a:ext cx="9036050" cy="487363"/>
          </a:xfrm>
        </p:spPr>
        <p:txBody>
          <a:bodyPr/>
          <a:lstStyle/>
          <a:p>
            <a:pPr marL="0" indent="0" algn="ctr" eaLnBrk="1" hangingPunct="1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The conditions for change management</a:t>
            </a:r>
          </a:p>
        </p:txBody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4319588"/>
          </a:xfrm>
        </p:spPr>
        <p:txBody>
          <a:bodyPr/>
          <a:lstStyle/>
          <a:p>
            <a:pPr eaLnBrk="1" hangingPunct="1">
              <a:buClrTx/>
            </a:pPr>
            <a:r>
              <a:rPr lang="en-GB" i="0" dirty="0">
                <a:latin typeface="Verdana" charset="0"/>
              </a:rPr>
              <a:t>Change will be perceived an legitimate if there is a conjunction of certain factors: dissatisfaction; a vision; </a:t>
            </a:r>
            <a:r>
              <a:rPr lang="en-GB" i="0" dirty="0" smtClean="0">
                <a:latin typeface="Verdana" charset="0"/>
              </a:rPr>
              <a:t>&amp; a </a:t>
            </a:r>
            <a:r>
              <a:rPr lang="en-GB" i="0" dirty="0">
                <a:latin typeface="Verdana" charset="0"/>
              </a:rPr>
              <a:t>will for change</a:t>
            </a:r>
          </a:p>
          <a:p>
            <a:pPr lvl="1" eaLnBrk="1" hangingPunct="1">
              <a:buClrTx/>
              <a:buFont typeface="Courier New" charset="0"/>
              <a:buChar char="o"/>
            </a:pPr>
            <a:r>
              <a:rPr lang="en-GB" sz="2400" b="0" dirty="0">
                <a:latin typeface="Verdana" charset="0"/>
              </a:rPr>
              <a:t>Reminder: </a:t>
            </a:r>
            <a:r>
              <a:rPr lang="en-GB" sz="2400" b="0" dirty="0" err="1">
                <a:latin typeface="Verdana" charset="0"/>
              </a:rPr>
              <a:t>Gleicher’s</a:t>
            </a:r>
            <a:r>
              <a:rPr lang="en-GB" sz="2400" b="0" dirty="0">
                <a:latin typeface="Verdana" charset="0"/>
              </a:rPr>
              <a:t> equation</a:t>
            </a:r>
          </a:p>
          <a:p>
            <a:pPr eaLnBrk="1" hangingPunct="1">
              <a:buClrTx/>
            </a:pPr>
            <a:r>
              <a:rPr lang="en-GB" i="0" dirty="0">
                <a:latin typeface="Verdana" charset="0"/>
              </a:rPr>
              <a:t>There must be one or more champions. Without political support </a:t>
            </a:r>
            <a:r>
              <a:rPr lang="en-GB" i="0" dirty="0" smtClean="0">
                <a:latin typeface="Verdana" charset="0"/>
              </a:rPr>
              <a:t>&amp; </a:t>
            </a:r>
            <a:r>
              <a:rPr lang="en-GB" i="0" dirty="0">
                <a:latin typeface="Verdana" charset="0"/>
              </a:rPr>
              <a:t>strong leadership to prevent resistance, </a:t>
            </a:r>
            <a:r>
              <a:rPr lang="en-GB" i="0" dirty="0" smtClean="0">
                <a:latin typeface="Verdana" charset="0"/>
              </a:rPr>
              <a:t>reform </a:t>
            </a:r>
            <a:r>
              <a:rPr lang="en-GB" i="0" dirty="0">
                <a:latin typeface="Verdana" charset="0"/>
              </a:rPr>
              <a:t>will be </a:t>
            </a:r>
            <a:r>
              <a:rPr lang="en-GB" i="0" dirty="0" smtClean="0">
                <a:latin typeface="Verdana" charset="0"/>
              </a:rPr>
              <a:t>not succeed!</a:t>
            </a:r>
            <a:endParaRPr lang="en-GB" i="0" dirty="0">
              <a:latin typeface="Verdana" charset="0"/>
            </a:endParaRPr>
          </a:p>
          <a:p>
            <a:pPr lvl="1" eaLnBrk="1" hangingPunct="1">
              <a:buClrTx/>
              <a:buFont typeface="Courier New" charset="0"/>
              <a:buChar char="o"/>
            </a:pPr>
            <a:r>
              <a:rPr lang="en-GB" sz="2400" b="0" dirty="0">
                <a:latin typeface="Verdana" charset="0"/>
              </a:rPr>
              <a:t>Champion: Finance Minister, Prime Minister, etc.</a:t>
            </a:r>
          </a:p>
          <a:p>
            <a:pPr eaLnBrk="1" hangingPunct="1"/>
            <a:endParaRPr lang="en-GB" dirty="0">
              <a:latin typeface="Verdana" charset="0"/>
            </a:endParaRPr>
          </a:p>
        </p:txBody>
      </p:sp>
      <p:sp>
        <p:nvSpPr>
          <p:cNvPr id="3993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50BB1F03-CEC6-F54D-B6BC-15F1AEC93B47}" type="slidenum">
              <a:rPr lang="fr-FR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13</a:t>
            </a:fld>
            <a:endParaRPr lang="fr-FR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28688" y="1268760"/>
            <a:ext cx="7313612" cy="504057"/>
          </a:xfrm>
        </p:spPr>
        <p:txBody>
          <a:bodyPr/>
          <a:lstStyle/>
          <a:p>
            <a:pPr marL="0" indent="0" algn="ctr" eaLnBrk="1" hangingPunct="1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Change management (1)</a:t>
            </a:r>
          </a:p>
        </p:txBody>
      </p:sp>
      <p:sp>
        <p:nvSpPr>
          <p:cNvPr id="419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4313" y="1772817"/>
            <a:ext cx="8785225" cy="4799433"/>
          </a:xfrm>
        </p:spPr>
        <p:txBody>
          <a:bodyPr/>
          <a:lstStyle/>
          <a:p>
            <a:pPr eaLnBrk="1" hangingPunct="1">
              <a:buClrTx/>
            </a:pPr>
            <a:r>
              <a:rPr lang="en-GB" b="0" i="0" dirty="0">
                <a:latin typeface="Verdana" charset="0"/>
              </a:rPr>
              <a:t>Set out the expected </a:t>
            </a:r>
            <a:r>
              <a:rPr lang="en-GB" b="0" i="0" dirty="0" smtClean="0">
                <a:latin typeface="Verdana" charset="0"/>
              </a:rPr>
              <a:t>results: </a:t>
            </a:r>
            <a:r>
              <a:rPr lang="en-GB" i="0" dirty="0">
                <a:latin typeface="Verdana" charset="0"/>
              </a:rPr>
              <a:t>p</a:t>
            </a:r>
            <a:r>
              <a:rPr lang="en-GB" sz="2400" i="0" dirty="0" smtClean="0">
                <a:latin typeface="Verdana" charset="0"/>
              </a:rPr>
              <a:t>repare &amp; publish </a:t>
            </a:r>
            <a:r>
              <a:rPr lang="en-GB" sz="2400" i="0" dirty="0">
                <a:latin typeface="Verdana" charset="0"/>
              </a:rPr>
              <a:t>reform strategy</a:t>
            </a:r>
          </a:p>
          <a:p>
            <a:pPr lvl="1" eaLnBrk="1" hangingPunct="1"/>
            <a:endParaRPr lang="en-GB" sz="2400" dirty="0">
              <a:latin typeface="Verdana" charset="0"/>
            </a:endParaRPr>
          </a:p>
          <a:p>
            <a:pPr eaLnBrk="1" hangingPunct="1">
              <a:buClrTx/>
            </a:pPr>
            <a:r>
              <a:rPr lang="en-GB" b="0" i="0" dirty="0">
                <a:latin typeface="Verdana" charset="0"/>
              </a:rPr>
              <a:t>Asses </a:t>
            </a:r>
            <a:r>
              <a:rPr lang="en-GB" b="0" i="0" dirty="0" smtClean="0">
                <a:latin typeface="Verdana" charset="0"/>
              </a:rPr>
              <a:t>resources </a:t>
            </a:r>
            <a:r>
              <a:rPr lang="en-GB" b="0" i="0" dirty="0">
                <a:latin typeface="Verdana" charset="0"/>
              </a:rPr>
              <a:t>available for reform</a:t>
            </a:r>
          </a:p>
          <a:p>
            <a:pPr eaLnBrk="1" hangingPunct="1">
              <a:buClrTx/>
            </a:pPr>
            <a:endParaRPr lang="en-GB" b="0" i="0" dirty="0">
              <a:latin typeface="Verdana" charset="0"/>
            </a:endParaRPr>
          </a:p>
          <a:p>
            <a:pPr eaLnBrk="1" hangingPunct="1">
              <a:buClrTx/>
            </a:pPr>
            <a:r>
              <a:rPr lang="en-GB" b="0" i="0" dirty="0">
                <a:latin typeface="Verdana" charset="0"/>
              </a:rPr>
              <a:t>Assess </a:t>
            </a:r>
            <a:r>
              <a:rPr lang="en-GB" b="0" i="0" dirty="0" smtClean="0">
                <a:latin typeface="Verdana" charset="0"/>
              </a:rPr>
              <a:t>capacities</a:t>
            </a:r>
            <a:r>
              <a:rPr lang="en-GB" i="0" dirty="0" smtClean="0">
                <a:latin typeface="Verdana" charset="0"/>
              </a:rPr>
              <a:t>: </a:t>
            </a:r>
            <a:r>
              <a:rPr lang="en-GB" sz="2400" i="0" dirty="0" smtClean="0">
                <a:latin typeface="Verdana" charset="0"/>
              </a:rPr>
              <a:t>Human</a:t>
            </a:r>
            <a:r>
              <a:rPr lang="en-GB" sz="2400" i="0" dirty="0">
                <a:latin typeface="Verdana" charset="0"/>
              </a:rPr>
              <a:t>, material, institutional capacities</a:t>
            </a:r>
          </a:p>
          <a:p>
            <a:pPr lvl="1" eaLnBrk="1" hangingPunct="1"/>
            <a:endParaRPr lang="en-GB" sz="2400" dirty="0">
              <a:latin typeface="Verdana" charset="0"/>
            </a:endParaRPr>
          </a:p>
          <a:p>
            <a:pPr eaLnBrk="1" hangingPunct="1">
              <a:buClrTx/>
            </a:pPr>
            <a:r>
              <a:rPr lang="en-GB" b="0" i="0" dirty="0">
                <a:latin typeface="Verdana" charset="0"/>
              </a:rPr>
              <a:t>Prevent </a:t>
            </a:r>
            <a:r>
              <a:rPr lang="en-GB" b="0" i="0" dirty="0" smtClean="0">
                <a:latin typeface="Verdana" charset="0"/>
              </a:rPr>
              <a:t>resistance: predict ‘losers’</a:t>
            </a:r>
            <a:endParaRPr lang="en-GB" dirty="0">
              <a:latin typeface="Verdana" charset="0"/>
            </a:endParaRPr>
          </a:p>
          <a:p>
            <a:pPr eaLnBrk="1" hangingPunct="1"/>
            <a:endParaRPr lang="en-GB" dirty="0">
              <a:latin typeface="Verdana" charset="0"/>
            </a:endParaRPr>
          </a:p>
        </p:txBody>
      </p:sp>
      <p:sp>
        <p:nvSpPr>
          <p:cNvPr id="41987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B48F6491-A969-294E-9870-2FBC614D1F50}" type="slidenum">
              <a:rPr lang="fr-FR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14</a:t>
            </a:fld>
            <a:endParaRPr lang="fr-FR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6863" y="1989138"/>
            <a:ext cx="8523287" cy="4608512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ClrTx/>
              <a:buNone/>
            </a:pPr>
            <a:r>
              <a:rPr lang="en-GB" sz="2600" i="0" dirty="0">
                <a:latin typeface="Verdana" charset="0"/>
              </a:rPr>
              <a:t>Draw a comprehensive assessment of the context</a:t>
            </a:r>
          </a:p>
          <a:p>
            <a:pPr eaLnBrk="1" hangingPunct="1">
              <a:spcBef>
                <a:spcPct val="0"/>
              </a:spcBef>
              <a:buClrTx/>
            </a:pPr>
            <a:endParaRPr lang="en-GB" sz="1400" i="0" dirty="0">
              <a:latin typeface="Verdana" charset="0"/>
            </a:endParaRPr>
          </a:p>
          <a:p>
            <a:pPr lvl="1" eaLnBrk="1" hangingPunct="1">
              <a:spcBef>
                <a:spcPct val="0"/>
              </a:spcBef>
              <a:buClrTx/>
            </a:pPr>
            <a:r>
              <a:rPr lang="en-GB" sz="2400" b="0" dirty="0">
                <a:latin typeface="Verdana" charset="0"/>
              </a:rPr>
              <a:t>Political, civil society</a:t>
            </a:r>
          </a:p>
          <a:p>
            <a:pPr lvl="2" eaLnBrk="1" hangingPunct="1">
              <a:spcBef>
                <a:spcPct val="0"/>
              </a:spcBef>
              <a:buFontTx/>
              <a:buChar char="•"/>
            </a:pPr>
            <a:r>
              <a:rPr lang="en-GB" sz="2200" dirty="0" smtClean="0">
                <a:latin typeface="Verdana" charset="0"/>
              </a:rPr>
              <a:t>political </a:t>
            </a:r>
            <a:r>
              <a:rPr lang="en-GB" sz="2200" dirty="0">
                <a:latin typeface="Verdana" charset="0"/>
              </a:rPr>
              <a:t>aspect of PFM can crate opportunities (push for reform from </a:t>
            </a:r>
            <a:r>
              <a:rPr lang="en-GB" sz="2200" dirty="0" smtClean="0">
                <a:latin typeface="Verdana" charset="0"/>
              </a:rPr>
              <a:t>Parliament</a:t>
            </a:r>
            <a:r>
              <a:rPr lang="en-GB" sz="2200" dirty="0">
                <a:latin typeface="Verdana" charset="0"/>
              </a:rPr>
              <a:t>, </a:t>
            </a:r>
            <a:r>
              <a:rPr lang="en-GB" sz="2200" dirty="0" smtClean="0">
                <a:latin typeface="Verdana" charset="0"/>
              </a:rPr>
              <a:t>civil </a:t>
            </a:r>
            <a:r>
              <a:rPr lang="en-GB" sz="2200" dirty="0">
                <a:latin typeface="Verdana" charset="0"/>
              </a:rPr>
              <a:t>society, etc.)</a:t>
            </a:r>
          </a:p>
          <a:p>
            <a:pPr lvl="2" eaLnBrk="1" hangingPunct="1">
              <a:spcBef>
                <a:spcPct val="0"/>
              </a:spcBef>
              <a:buFontTx/>
              <a:buChar char="•"/>
            </a:pPr>
            <a:r>
              <a:rPr lang="en-GB" sz="2200" dirty="0">
                <a:latin typeface="Verdana" charset="0"/>
              </a:rPr>
              <a:t>Parliament must be involved in the reform</a:t>
            </a:r>
          </a:p>
          <a:p>
            <a:pPr lvl="2" eaLnBrk="1" hangingPunct="1">
              <a:spcBef>
                <a:spcPct val="0"/>
              </a:spcBef>
              <a:buFontTx/>
              <a:buChar char="•"/>
            </a:pPr>
            <a:endParaRPr lang="en-GB" dirty="0">
              <a:latin typeface="Verdana" charset="0"/>
            </a:endParaRPr>
          </a:p>
          <a:p>
            <a:pPr lvl="1" eaLnBrk="1" hangingPunct="1">
              <a:spcBef>
                <a:spcPct val="0"/>
              </a:spcBef>
              <a:buClrTx/>
            </a:pPr>
            <a:r>
              <a:rPr lang="en-GB" sz="2400" b="0" dirty="0">
                <a:latin typeface="Verdana" charset="0"/>
              </a:rPr>
              <a:t>Macroeconomic</a:t>
            </a:r>
          </a:p>
          <a:p>
            <a:pPr lvl="1" eaLnBrk="1" hangingPunct="1">
              <a:spcBef>
                <a:spcPct val="0"/>
              </a:spcBef>
              <a:buClrTx/>
            </a:pPr>
            <a:endParaRPr lang="en-GB" sz="1200" b="0" dirty="0">
              <a:latin typeface="Verdana" charset="0"/>
            </a:endParaRPr>
          </a:p>
          <a:p>
            <a:pPr lvl="1" eaLnBrk="1" hangingPunct="1">
              <a:spcBef>
                <a:spcPct val="0"/>
              </a:spcBef>
              <a:buClrTx/>
            </a:pPr>
            <a:r>
              <a:rPr lang="en-GB" sz="2400" b="0" dirty="0">
                <a:latin typeface="Verdana" charset="0"/>
              </a:rPr>
              <a:t>Administrative</a:t>
            </a:r>
          </a:p>
          <a:p>
            <a:pPr lvl="1" eaLnBrk="1" hangingPunct="1">
              <a:spcBef>
                <a:spcPct val="0"/>
              </a:spcBef>
              <a:buClrTx/>
            </a:pPr>
            <a:endParaRPr lang="en-GB" sz="1200" b="0" dirty="0">
              <a:latin typeface="Verdana" charset="0"/>
            </a:endParaRPr>
          </a:p>
          <a:p>
            <a:pPr lvl="1" eaLnBrk="1" hangingPunct="1">
              <a:spcBef>
                <a:spcPct val="0"/>
              </a:spcBef>
              <a:buClrTx/>
            </a:pPr>
            <a:r>
              <a:rPr lang="en-GB" sz="2400" b="0" dirty="0">
                <a:latin typeface="Verdana" charset="0"/>
              </a:rPr>
              <a:t>Legal </a:t>
            </a:r>
            <a:endParaRPr lang="en-GB" b="0" dirty="0">
              <a:latin typeface="Verdana" charset="0"/>
            </a:endParaRPr>
          </a:p>
          <a:p>
            <a:pPr eaLnBrk="1" hangingPunct="1"/>
            <a:endParaRPr lang="fr-FR" dirty="0">
              <a:latin typeface="Verdana" charset="0"/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28688" y="1268761"/>
            <a:ext cx="7313612" cy="612428"/>
          </a:xfrm>
        </p:spPr>
        <p:txBody>
          <a:bodyPr/>
          <a:lstStyle/>
          <a:p>
            <a:pPr indent="0" algn="ctr" eaLnBrk="1" hangingPunct="1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Change management (2)</a:t>
            </a:r>
          </a:p>
        </p:txBody>
      </p:sp>
      <p:sp>
        <p:nvSpPr>
          <p:cNvPr id="44036" name="Espace réservé du numéro de diapositive 3"/>
          <p:cNvSpPr txBox="1">
            <a:spLocks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1E09156F-11B7-6A4D-8CC2-DDF0989D437C}" type="slidenum">
              <a:rPr lang="en-GB" sz="1400">
                <a:solidFill>
                  <a:schemeClr val="tx1"/>
                </a:solidFill>
                <a:latin typeface="Arial" charset="0"/>
              </a:rPr>
              <a:pPr eaLnBrk="1" hangingPunct="1"/>
              <a:t>15</a:t>
            </a:fld>
            <a:endParaRPr lang="en-GB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912939"/>
            <a:ext cx="8785225" cy="4444999"/>
          </a:xfrm>
        </p:spPr>
        <p:txBody>
          <a:bodyPr/>
          <a:lstStyle/>
          <a:p>
            <a:pPr eaLnBrk="1" hangingPunct="1">
              <a:buClrTx/>
            </a:pPr>
            <a:r>
              <a:rPr lang="en-GB" i="0" dirty="0">
                <a:latin typeface="Verdana" charset="0"/>
              </a:rPr>
              <a:t>Management dispositions</a:t>
            </a:r>
          </a:p>
          <a:p>
            <a:pPr lvl="1" eaLnBrk="1" hangingPunct="1">
              <a:buClrTx/>
            </a:pPr>
            <a:r>
              <a:rPr lang="en-GB" sz="2400" b="0" dirty="0">
                <a:latin typeface="Verdana" charset="0"/>
              </a:rPr>
              <a:t>Effective leadership</a:t>
            </a:r>
          </a:p>
          <a:p>
            <a:pPr lvl="1" eaLnBrk="1" hangingPunct="1">
              <a:buClrTx/>
            </a:pPr>
            <a:r>
              <a:rPr lang="en-GB" sz="2400" b="0" dirty="0">
                <a:latin typeface="Verdana" charset="0"/>
              </a:rPr>
              <a:t>Institutional arrangements</a:t>
            </a:r>
          </a:p>
          <a:p>
            <a:pPr eaLnBrk="1" hangingPunct="1">
              <a:buClrTx/>
            </a:pPr>
            <a:r>
              <a:rPr lang="en-GB" i="0" dirty="0">
                <a:latin typeface="Verdana" charset="0"/>
              </a:rPr>
              <a:t>Building consensus</a:t>
            </a:r>
          </a:p>
          <a:p>
            <a:pPr lvl="1" eaLnBrk="1" hangingPunct="1">
              <a:buClrTx/>
            </a:pPr>
            <a:r>
              <a:rPr lang="en-GB" sz="2400" b="0" dirty="0">
                <a:latin typeface="Verdana" charset="0"/>
              </a:rPr>
              <a:t>Associate sectorial ministries in the management of the reform</a:t>
            </a:r>
          </a:p>
          <a:p>
            <a:pPr eaLnBrk="1" hangingPunct="1">
              <a:buClrTx/>
            </a:pPr>
            <a:r>
              <a:rPr lang="en-GB" i="0" dirty="0">
                <a:latin typeface="Verdana" charset="0"/>
              </a:rPr>
              <a:t>Find </a:t>
            </a:r>
            <a:r>
              <a:rPr lang="en-GB" i="0" dirty="0" smtClean="0">
                <a:latin typeface="Verdana" charset="0"/>
              </a:rPr>
              <a:t>"</a:t>
            </a:r>
            <a:r>
              <a:rPr lang="en-GB" i="0" dirty="0">
                <a:latin typeface="Verdana" charset="0"/>
              </a:rPr>
              <a:t>FS” of </a:t>
            </a:r>
            <a:r>
              <a:rPr lang="en-GB" i="0" dirty="0" err="1">
                <a:latin typeface="Verdana" charset="0"/>
              </a:rPr>
              <a:t>Gleicher</a:t>
            </a:r>
            <a:r>
              <a:rPr lang="en-GB" i="0" dirty="0">
                <a:latin typeface="Verdana" charset="0"/>
              </a:rPr>
              <a:t> (quick wins, immediate results)</a:t>
            </a:r>
          </a:p>
          <a:p>
            <a:pPr lvl="1" eaLnBrk="1" hangingPunct="1">
              <a:buClrTx/>
            </a:pPr>
            <a:r>
              <a:rPr lang="en-GB" sz="2400" b="0" dirty="0">
                <a:latin typeface="Verdana" charset="0"/>
              </a:rPr>
              <a:t>To who’s advantage? </a:t>
            </a:r>
            <a:r>
              <a:rPr lang="en-GB" sz="2400" b="0" dirty="0" err="1" smtClean="0">
                <a:latin typeface="Verdana" charset="0"/>
              </a:rPr>
              <a:t>MoF</a:t>
            </a:r>
            <a:r>
              <a:rPr lang="en-GB" sz="2400" b="0" dirty="0" smtClean="0">
                <a:latin typeface="Verdana" charset="0"/>
              </a:rPr>
              <a:t>? </a:t>
            </a:r>
            <a:r>
              <a:rPr lang="en-GB" sz="2400" b="0" dirty="0">
                <a:latin typeface="Verdana" charset="0"/>
              </a:rPr>
              <a:t>D</a:t>
            </a:r>
            <a:r>
              <a:rPr lang="en-GB" sz="2400" b="0" dirty="0" smtClean="0">
                <a:latin typeface="Verdana" charset="0"/>
              </a:rPr>
              <a:t>onors</a:t>
            </a:r>
            <a:r>
              <a:rPr lang="en-GB" sz="2400" b="0" dirty="0">
                <a:latin typeface="Verdana" charset="0"/>
              </a:rPr>
              <a:t>? S</a:t>
            </a:r>
            <a:r>
              <a:rPr lang="en-GB" sz="2400" b="0" dirty="0" smtClean="0">
                <a:latin typeface="Verdana" charset="0"/>
              </a:rPr>
              <a:t>ectorial </a:t>
            </a:r>
            <a:r>
              <a:rPr lang="en-GB" sz="2400" b="0" dirty="0">
                <a:latin typeface="Verdana" charset="0"/>
              </a:rPr>
              <a:t>ministries? </a:t>
            </a:r>
            <a:r>
              <a:rPr lang="en-GB" sz="2400" b="0" dirty="0" smtClean="0">
                <a:latin typeface="Verdana" charset="0"/>
              </a:rPr>
              <a:t>Parliament</a:t>
            </a:r>
            <a:r>
              <a:rPr lang="en-GB" sz="2400" b="0" dirty="0">
                <a:latin typeface="Verdana" charset="0"/>
              </a:rPr>
              <a:t>?</a:t>
            </a:r>
          </a:p>
          <a:p>
            <a:pPr eaLnBrk="1" hangingPunct="1">
              <a:buClrTx/>
            </a:pPr>
            <a:r>
              <a:rPr lang="en-GB" i="0" dirty="0">
                <a:latin typeface="Verdana" charset="0"/>
              </a:rPr>
              <a:t>Organise </a:t>
            </a:r>
            <a:r>
              <a:rPr lang="en-GB" i="0" dirty="0" smtClean="0">
                <a:latin typeface="Verdana" charset="0"/>
              </a:rPr>
              <a:t>reform </a:t>
            </a:r>
            <a:r>
              <a:rPr lang="en-GB" i="0" dirty="0">
                <a:latin typeface="Verdana" charset="0"/>
              </a:rPr>
              <a:t>management on a long-term basis</a:t>
            </a:r>
            <a:endParaRPr lang="fr-FR" sz="2800" dirty="0">
              <a:latin typeface="Verdana" charset="0"/>
            </a:endParaRP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28688" y="1268761"/>
            <a:ext cx="7313612" cy="644178"/>
          </a:xfrm>
        </p:spPr>
        <p:txBody>
          <a:bodyPr/>
          <a:lstStyle/>
          <a:p>
            <a:pPr marL="0" indent="0" algn="ctr" eaLnBrk="1" hangingPunct="1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Change management (3)</a:t>
            </a:r>
          </a:p>
        </p:txBody>
      </p:sp>
      <p:sp>
        <p:nvSpPr>
          <p:cNvPr id="46084" name="Espace réservé du numéro de diapositive 3"/>
          <p:cNvSpPr txBox="1">
            <a:spLocks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96D74E42-8BF2-2843-80E9-E3645BC6F159}" type="slidenum">
              <a:rPr lang="en-GB" sz="1400">
                <a:solidFill>
                  <a:schemeClr val="tx1"/>
                </a:solidFill>
                <a:latin typeface="Arial" charset="0"/>
              </a:rPr>
              <a:pPr eaLnBrk="1" hangingPunct="1"/>
              <a:t>16</a:t>
            </a:fld>
            <a:endParaRPr lang="en-GB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latin typeface="Verdana" charset="0"/>
              </a:rPr>
              <a:t>Module 3.1 Outline</a:t>
            </a:r>
          </a:p>
        </p:txBody>
      </p:sp>
      <p:sp>
        <p:nvSpPr>
          <p:cNvPr id="38914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0">
                <a:latin typeface="Verdana" charset="0"/>
              </a:rPr>
              <a:t>Core tasks</a:t>
            </a:r>
          </a:p>
          <a:p>
            <a:endParaRPr lang="fr-FR" i="0">
              <a:latin typeface="Verdana" charset="0"/>
            </a:endParaRPr>
          </a:p>
          <a:p>
            <a:r>
              <a:rPr lang="fr-FR" i="0">
                <a:latin typeface="Verdana" charset="0"/>
              </a:rPr>
              <a:t>Change management</a:t>
            </a:r>
          </a:p>
          <a:p>
            <a:endParaRPr lang="fr-FR" i="0">
              <a:latin typeface="Verdana" charset="0"/>
            </a:endParaRPr>
          </a:p>
          <a:p>
            <a:r>
              <a:rPr lang="fr-FR" i="0">
                <a:latin typeface="Verdana" charset="0"/>
              </a:rPr>
              <a:t>Capacity building</a:t>
            </a:r>
          </a:p>
          <a:p>
            <a:endParaRPr lang="fr-FR" i="0">
              <a:latin typeface="Verdana" charset="0"/>
            </a:endParaRPr>
          </a:p>
        </p:txBody>
      </p:sp>
      <p:sp>
        <p:nvSpPr>
          <p:cNvPr id="38915" name="AutoShape 6"/>
          <p:cNvSpPr>
            <a:spLocks noChangeArrowheads="1"/>
          </p:cNvSpPr>
          <p:nvPr/>
        </p:nvSpPr>
        <p:spPr bwMode="auto">
          <a:xfrm>
            <a:off x="251520" y="3861048"/>
            <a:ext cx="8299450" cy="1368425"/>
          </a:xfrm>
          <a:prstGeom prst="rightArrow">
            <a:avLst>
              <a:gd name="adj1" fmla="val 50000"/>
              <a:gd name="adj2" fmla="val 53462"/>
            </a:avLst>
          </a:prstGeom>
          <a:noFill/>
          <a:ln w="254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2039" tIns="41020" rIns="82039" bIns="41020" anchor="ctr"/>
          <a:lstStyle/>
          <a:p>
            <a:endParaRPr lang="fr-BE"/>
          </a:p>
        </p:txBody>
      </p:sp>
      <p:sp>
        <p:nvSpPr>
          <p:cNvPr id="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7DE76D28-DAAD-654A-BBB0-BCAF054CECDC}" type="slidenum">
              <a:rPr lang="en-GB" sz="1400">
                <a:solidFill>
                  <a:schemeClr val="tx1"/>
                </a:solidFill>
                <a:latin typeface="Arial" charset="0"/>
                <a:cs typeface="+mn-cs"/>
              </a:rPr>
              <a:pPr algn="l" eaLnBrk="1" hangingPunct="1">
                <a:defRPr/>
              </a:pPr>
              <a:t>17</a:t>
            </a:fld>
            <a:endParaRPr lang="en-GB" sz="1400" dirty="0">
              <a:solidFill>
                <a:schemeClr val="tx1"/>
              </a:solidFill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1595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1214438"/>
            <a:ext cx="8229600" cy="936625"/>
          </a:xfrm>
        </p:spPr>
        <p:txBody>
          <a:bodyPr/>
          <a:lstStyle/>
          <a:p>
            <a:pPr marL="0" indent="0" algn="ctr" eaLnBrk="1" hangingPunct="1"/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Capacity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building (1)</a:t>
            </a:r>
          </a:p>
        </p:txBody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2214563"/>
            <a:ext cx="8229600" cy="3529012"/>
          </a:xfrm>
        </p:spPr>
        <p:txBody>
          <a:bodyPr/>
          <a:lstStyle/>
          <a:p>
            <a:pPr eaLnBrk="1" hangingPunct="1">
              <a:buClrTx/>
            </a:pPr>
            <a:r>
              <a:rPr lang="en-GB" sz="2700" i="0" dirty="0">
                <a:latin typeface="Verdana" charset="0"/>
              </a:rPr>
              <a:t>An essential aspect</a:t>
            </a:r>
          </a:p>
          <a:p>
            <a:pPr eaLnBrk="1" hangingPunct="1">
              <a:buClrTx/>
            </a:pPr>
            <a:endParaRPr lang="en-GB" sz="2700" i="0" dirty="0">
              <a:latin typeface="Verdana" charset="0"/>
            </a:endParaRPr>
          </a:p>
          <a:p>
            <a:pPr eaLnBrk="1" hangingPunct="1">
              <a:buClrTx/>
            </a:pPr>
            <a:r>
              <a:rPr lang="en-GB" sz="2700" i="0" dirty="0">
                <a:latin typeface="Verdana" charset="0"/>
              </a:rPr>
              <a:t>Three interdependent  dimensions</a:t>
            </a:r>
          </a:p>
          <a:p>
            <a:pPr lvl="1" eaLnBrk="1" hangingPunct="1">
              <a:buClrTx/>
            </a:pPr>
            <a:r>
              <a:rPr lang="en-GB" sz="2400" b="0" dirty="0">
                <a:latin typeface="Verdana" charset="0"/>
              </a:rPr>
              <a:t>Institutions (formal rules </a:t>
            </a:r>
            <a:r>
              <a:rPr lang="en-GB" sz="2400" b="0" dirty="0" smtClean="0">
                <a:latin typeface="Verdana" charset="0"/>
              </a:rPr>
              <a:t>&amp; informal </a:t>
            </a:r>
            <a:r>
              <a:rPr lang="en-GB" sz="2400" b="0" dirty="0">
                <a:latin typeface="Verdana" charset="0"/>
              </a:rPr>
              <a:t>practices</a:t>
            </a:r>
          </a:p>
          <a:p>
            <a:pPr lvl="1" eaLnBrk="1" hangingPunct="1">
              <a:buClrTx/>
            </a:pPr>
            <a:r>
              <a:rPr lang="en-GB" sz="2400" b="0" dirty="0">
                <a:latin typeface="Verdana" charset="0"/>
              </a:rPr>
              <a:t>Organisations</a:t>
            </a:r>
          </a:p>
          <a:p>
            <a:pPr lvl="1" eaLnBrk="1" hangingPunct="1">
              <a:buClrTx/>
            </a:pPr>
            <a:r>
              <a:rPr lang="en-GB" sz="2400" b="0" dirty="0">
                <a:latin typeface="Verdana" charset="0"/>
              </a:rPr>
              <a:t>Individuals’ skills </a:t>
            </a:r>
            <a:r>
              <a:rPr lang="en-GB" sz="2400" b="0" dirty="0" smtClean="0">
                <a:latin typeface="Verdana" charset="0"/>
              </a:rPr>
              <a:t>&amp; motivations</a:t>
            </a:r>
            <a:endParaRPr lang="en-GB" sz="2400" b="0" dirty="0">
              <a:latin typeface="Verdana" charset="0"/>
            </a:endParaRPr>
          </a:p>
        </p:txBody>
      </p:sp>
      <p:sp>
        <p:nvSpPr>
          <p:cNvPr id="49155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EB37F60F-6DF4-2045-8468-FCEB38504CAC}" type="slidenum">
              <a:rPr lang="fr-FR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18</a:t>
            </a:fld>
            <a:endParaRPr lang="fr-FR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77" y="1854202"/>
            <a:ext cx="9036496" cy="5016499"/>
          </a:xfrm>
        </p:spPr>
        <p:txBody>
          <a:bodyPr/>
          <a:lstStyle/>
          <a:p>
            <a:pPr eaLnBrk="1" hangingPunct="1">
              <a:buClrTx/>
            </a:pPr>
            <a:r>
              <a:rPr lang="en-GB" sz="2350" b="0" i="0" dirty="0">
                <a:latin typeface="+mj-lt"/>
              </a:rPr>
              <a:t>Institutions (formal </a:t>
            </a:r>
            <a:r>
              <a:rPr lang="en-GB" sz="2350" b="0" i="0" dirty="0" smtClean="0">
                <a:latin typeface="+mj-lt"/>
              </a:rPr>
              <a:t>&amp; informal </a:t>
            </a:r>
            <a:r>
              <a:rPr lang="en-GB" sz="2350" b="0" i="0" dirty="0">
                <a:latin typeface="+mj-lt"/>
              </a:rPr>
              <a:t>rules): </a:t>
            </a:r>
            <a:r>
              <a:rPr lang="en-GB" sz="2350" b="0" i="0" dirty="0" smtClean="0">
                <a:latin typeface="+mj-lt"/>
              </a:rPr>
              <a:t>intent </a:t>
            </a:r>
            <a:r>
              <a:rPr lang="en-GB" sz="2350" b="0" i="0" dirty="0">
                <a:latin typeface="+mj-lt"/>
              </a:rPr>
              <a:t>of the reform</a:t>
            </a:r>
          </a:p>
          <a:p>
            <a:pPr eaLnBrk="1" hangingPunct="1">
              <a:buClrTx/>
            </a:pPr>
            <a:r>
              <a:rPr lang="en-GB" sz="2350" b="0" i="0" dirty="0">
                <a:latin typeface="+mj-lt"/>
              </a:rPr>
              <a:t>Organisations</a:t>
            </a:r>
          </a:p>
          <a:p>
            <a:pPr lvl="1" eaLnBrk="1" hangingPunct="1">
              <a:buClrTx/>
            </a:pPr>
            <a:r>
              <a:rPr lang="en-GB" sz="2350" b="0" dirty="0" err="1" smtClean="0">
                <a:latin typeface="+mj-lt"/>
              </a:rPr>
              <a:t>MoF</a:t>
            </a:r>
            <a:r>
              <a:rPr lang="en-GB" sz="2350" b="0" dirty="0" smtClean="0">
                <a:latin typeface="+mj-lt"/>
              </a:rPr>
              <a:t> (+</a:t>
            </a:r>
            <a:r>
              <a:rPr lang="en-GB" sz="2350" b="0" dirty="0">
                <a:latin typeface="+mj-lt"/>
              </a:rPr>
              <a:t>Prime Minister, </a:t>
            </a:r>
            <a:r>
              <a:rPr lang="en-GB" sz="2350" b="0" dirty="0" smtClean="0">
                <a:latin typeface="+mj-lt"/>
              </a:rPr>
              <a:t>Planning …) </a:t>
            </a:r>
            <a:r>
              <a:rPr lang="en-GB" sz="2350" b="0" dirty="0" smtClean="0">
                <a:solidFill>
                  <a:srgbClr val="0F5494"/>
                </a:solidFill>
                <a:latin typeface="+mj-lt"/>
              </a:rPr>
              <a:t>Must </a:t>
            </a:r>
            <a:r>
              <a:rPr lang="en-GB" sz="2350" b="0" dirty="0">
                <a:solidFill>
                  <a:srgbClr val="0F5494"/>
                </a:solidFill>
                <a:latin typeface="+mj-lt"/>
              </a:rPr>
              <a:t>be in charge of </a:t>
            </a:r>
            <a:r>
              <a:rPr lang="en-GB" sz="2350" b="0" dirty="0" smtClean="0">
                <a:solidFill>
                  <a:srgbClr val="0F5494"/>
                </a:solidFill>
                <a:latin typeface="+mj-lt"/>
              </a:rPr>
              <a:t>monitoring, &amp; organised </a:t>
            </a:r>
            <a:r>
              <a:rPr lang="en-GB" sz="2350" b="0" dirty="0">
                <a:solidFill>
                  <a:srgbClr val="0F5494"/>
                </a:solidFill>
                <a:latin typeface="+mj-lt"/>
              </a:rPr>
              <a:t>in such a way that it can carry out dialogue with other sectors</a:t>
            </a:r>
          </a:p>
          <a:p>
            <a:pPr lvl="1" eaLnBrk="1" hangingPunct="1">
              <a:buClrTx/>
            </a:pPr>
            <a:r>
              <a:rPr lang="en-GB" sz="2350" b="0" dirty="0">
                <a:latin typeface="+mj-lt"/>
              </a:rPr>
              <a:t>Sectorial </a:t>
            </a:r>
            <a:r>
              <a:rPr lang="en-GB" sz="2350" b="0" dirty="0" smtClean="0">
                <a:latin typeface="+mj-lt"/>
              </a:rPr>
              <a:t>Ministries </a:t>
            </a:r>
            <a:r>
              <a:rPr lang="en-GB" sz="2350" b="0" dirty="0" smtClean="0">
                <a:solidFill>
                  <a:srgbClr val="0F5494"/>
                </a:solidFill>
                <a:latin typeface="+mj-lt"/>
              </a:rPr>
              <a:t>Often side-lined </a:t>
            </a:r>
            <a:r>
              <a:rPr lang="en-GB" sz="2350" b="0" dirty="0">
                <a:solidFill>
                  <a:srgbClr val="0F5494"/>
                </a:solidFill>
                <a:latin typeface="+mj-lt"/>
              </a:rPr>
              <a:t>in </a:t>
            </a:r>
            <a:r>
              <a:rPr lang="en-GB" sz="2350" b="0" dirty="0" smtClean="0">
                <a:solidFill>
                  <a:srgbClr val="0F5494"/>
                </a:solidFill>
                <a:latin typeface="+mj-lt"/>
              </a:rPr>
              <a:t>reforms; or</a:t>
            </a:r>
            <a:r>
              <a:rPr lang="en-GB" sz="2350" b="0" dirty="0">
                <a:solidFill>
                  <a:srgbClr val="0F5494"/>
                </a:solidFill>
                <a:latin typeface="+mj-lt"/>
              </a:rPr>
              <a:t>, on the contrary, are </a:t>
            </a:r>
            <a:r>
              <a:rPr lang="en-GB" sz="2350" b="0" dirty="0" smtClean="0">
                <a:solidFill>
                  <a:srgbClr val="0F5494"/>
                </a:solidFill>
                <a:latin typeface="+mj-lt"/>
              </a:rPr>
              <a:t>sole </a:t>
            </a:r>
            <a:r>
              <a:rPr lang="en-GB" sz="2350" b="0" dirty="0">
                <a:solidFill>
                  <a:srgbClr val="0F5494"/>
                </a:solidFill>
                <a:latin typeface="+mj-lt"/>
              </a:rPr>
              <a:t>focus of donors, who disregard </a:t>
            </a:r>
            <a:r>
              <a:rPr lang="en-GB" sz="2350" b="0" dirty="0" smtClean="0">
                <a:solidFill>
                  <a:srgbClr val="0F5494"/>
                </a:solidFill>
                <a:latin typeface="+mj-lt"/>
              </a:rPr>
              <a:t>system </a:t>
            </a:r>
            <a:r>
              <a:rPr lang="en-GB" sz="2350" b="0" dirty="0">
                <a:solidFill>
                  <a:srgbClr val="0F5494"/>
                </a:solidFill>
                <a:latin typeface="+mj-lt"/>
              </a:rPr>
              <a:t>as a whole</a:t>
            </a:r>
          </a:p>
          <a:p>
            <a:pPr lvl="1" eaLnBrk="1" hangingPunct="1">
              <a:buClrTx/>
            </a:pPr>
            <a:r>
              <a:rPr lang="en-GB" sz="2350" b="0" dirty="0">
                <a:latin typeface="+mj-lt"/>
              </a:rPr>
              <a:t>K</a:t>
            </a:r>
            <a:r>
              <a:rPr lang="en-GB" sz="2350" b="0" dirty="0" smtClean="0">
                <a:latin typeface="+mj-lt"/>
              </a:rPr>
              <a:t>ey </a:t>
            </a:r>
            <a:r>
              <a:rPr lang="en-GB" sz="2350" b="0" dirty="0">
                <a:latin typeface="+mj-lt"/>
              </a:rPr>
              <a:t>aspect: </a:t>
            </a:r>
            <a:r>
              <a:rPr lang="en-GB" sz="2350" b="0" dirty="0" smtClean="0">
                <a:latin typeface="+mj-lt"/>
              </a:rPr>
              <a:t>finance-sector </a:t>
            </a:r>
            <a:r>
              <a:rPr lang="en-GB" sz="2350" b="0" dirty="0">
                <a:latin typeface="+mj-lt"/>
              </a:rPr>
              <a:t>dialogue (or finance-sector-plan)</a:t>
            </a:r>
          </a:p>
        </p:txBody>
      </p:sp>
      <p:sp>
        <p:nvSpPr>
          <p:cNvPr id="51202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fld id="{A4A7A79A-31C8-394E-90D1-27A39F50363F}" type="slidenum">
              <a:rPr lang="fr-FR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</a:pPr>
              <a:t>19</a:t>
            </a:fld>
            <a:endParaRPr lang="fr-FR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1214438"/>
            <a:ext cx="8229600" cy="627063"/>
          </a:xfrm>
        </p:spPr>
        <p:txBody>
          <a:bodyPr/>
          <a:lstStyle/>
          <a:p>
            <a:pPr marL="0" indent="0" algn="ctr" eaLnBrk="1" hangingPunct="1"/>
            <a:r>
              <a:rPr lang="en-GB" sz="2800" dirty="0" smtClean="0">
                <a:solidFill>
                  <a:srgbClr val="C00000"/>
                </a:solidFill>
                <a:latin typeface="Verdana" charset="0"/>
              </a:rPr>
              <a:t>Capacity building (2)</a:t>
            </a:r>
            <a:endParaRPr lang="en-GB" sz="2800" dirty="0">
              <a:solidFill>
                <a:srgbClr val="C00000"/>
              </a:solidFill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Espace réservé du contenu 1"/>
          <p:cNvSpPr>
            <a:spLocks noGrp="1"/>
          </p:cNvSpPr>
          <p:nvPr>
            <p:ph idx="1"/>
          </p:nvPr>
        </p:nvSpPr>
        <p:spPr>
          <a:xfrm>
            <a:off x="500063" y="2500313"/>
            <a:ext cx="8229600" cy="4062412"/>
          </a:xfrm>
        </p:spPr>
        <p:txBody>
          <a:bodyPr/>
          <a:lstStyle/>
          <a:p>
            <a:pPr lvl="1">
              <a:buClrTx/>
            </a:pPr>
            <a:r>
              <a:rPr lang="fr-FR" sz="2400" b="0" dirty="0">
                <a:latin typeface="Verdana" charset="0"/>
              </a:rPr>
              <a:t>Day 1: General </a:t>
            </a:r>
            <a:r>
              <a:rPr lang="fr-FR" sz="2400" b="0" dirty="0" err="1">
                <a:latin typeface="Verdana" charset="0"/>
              </a:rPr>
              <a:t>presentation</a:t>
            </a:r>
            <a:r>
              <a:rPr lang="fr-FR" sz="2400" b="0" dirty="0">
                <a:latin typeface="Verdana" charset="0"/>
              </a:rPr>
              <a:t> of PFM </a:t>
            </a:r>
            <a:r>
              <a:rPr lang="fr-FR" sz="2400" b="0" dirty="0" err="1">
                <a:latin typeface="Verdana" charset="0"/>
              </a:rPr>
              <a:t>reform</a:t>
            </a:r>
            <a:endParaRPr lang="fr-FR" sz="2400" b="0" dirty="0">
              <a:latin typeface="Verdana" charset="0"/>
            </a:endParaRPr>
          </a:p>
          <a:p>
            <a:pPr lvl="1">
              <a:buClrTx/>
            </a:pPr>
            <a:endParaRPr lang="fr-FR" sz="2400" b="0" dirty="0">
              <a:latin typeface="Verdana" charset="0"/>
            </a:endParaRPr>
          </a:p>
          <a:p>
            <a:pPr lvl="1">
              <a:buClrTx/>
            </a:pPr>
            <a:r>
              <a:rPr lang="fr-FR" sz="2400" b="0" dirty="0">
                <a:latin typeface="Verdana" charset="0"/>
              </a:rPr>
              <a:t>Day 2 : PFM </a:t>
            </a:r>
            <a:r>
              <a:rPr lang="fr-FR" sz="2400" b="0" dirty="0" err="1">
                <a:latin typeface="Verdana" charset="0"/>
              </a:rPr>
              <a:t>sub</a:t>
            </a:r>
            <a:r>
              <a:rPr lang="fr-FR" sz="2400" b="0" dirty="0">
                <a:latin typeface="Verdana" charset="0"/>
              </a:rPr>
              <a:t>-</a:t>
            </a:r>
            <a:r>
              <a:rPr lang="fr-FR" sz="2400" b="0" dirty="0" err="1">
                <a:latin typeface="Verdana" charset="0"/>
              </a:rPr>
              <a:t>systems</a:t>
            </a:r>
            <a:r>
              <a:rPr lang="fr-FR" sz="2400" b="0" dirty="0">
                <a:latin typeface="Verdana" charset="0"/>
              </a:rPr>
              <a:t> and </a:t>
            </a:r>
            <a:r>
              <a:rPr lang="fr-FR" sz="2400" b="0" dirty="0" err="1">
                <a:latin typeface="Verdana" charset="0"/>
              </a:rPr>
              <a:t>prioritization</a:t>
            </a:r>
            <a:r>
              <a:rPr lang="fr-FR" sz="2400" b="0" dirty="0">
                <a:latin typeface="Verdana" charset="0"/>
              </a:rPr>
              <a:t> </a:t>
            </a:r>
            <a:r>
              <a:rPr lang="fr-FR" sz="2400" b="0" dirty="0" err="1">
                <a:latin typeface="Verdana" charset="0"/>
              </a:rPr>
              <a:t>amongst</a:t>
            </a:r>
            <a:r>
              <a:rPr lang="fr-FR" sz="2400" b="0" dirty="0">
                <a:latin typeface="Verdana" charset="0"/>
              </a:rPr>
              <a:t> </a:t>
            </a:r>
            <a:r>
              <a:rPr lang="fr-FR" sz="2400" b="0" dirty="0" err="1">
                <a:latin typeface="Verdana" charset="0"/>
              </a:rPr>
              <a:t>them</a:t>
            </a:r>
            <a:r>
              <a:rPr lang="fr-FR" sz="2400" b="0" dirty="0">
                <a:latin typeface="Verdana" charset="0"/>
              </a:rPr>
              <a:t> </a:t>
            </a:r>
          </a:p>
          <a:p>
            <a:pPr lvl="1">
              <a:buClrTx/>
            </a:pPr>
            <a:endParaRPr lang="fr-FR" sz="2400" b="0" dirty="0">
              <a:latin typeface="Verdana" charset="0"/>
            </a:endParaRPr>
          </a:p>
          <a:p>
            <a:pPr lvl="1">
              <a:buClrTx/>
            </a:pPr>
            <a:r>
              <a:rPr lang="fr-FR" sz="2400" b="0" dirty="0">
                <a:solidFill>
                  <a:srgbClr val="FF0000"/>
                </a:solidFill>
                <a:latin typeface="Verdana" charset="0"/>
              </a:rPr>
              <a:t>Day 3: Change management – </a:t>
            </a:r>
            <a:r>
              <a:rPr lang="fr-FR" sz="2400" b="0" dirty="0" err="1">
                <a:solidFill>
                  <a:srgbClr val="FF0000"/>
                </a:solidFill>
                <a:latin typeface="Verdana" charset="0"/>
              </a:rPr>
              <a:t>Reform</a:t>
            </a:r>
            <a:r>
              <a:rPr lang="fr-FR" sz="2400" b="0" dirty="0">
                <a:solidFill>
                  <a:srgbClr val="FF0000"/>
                </a:solidFill>
                <a:latin typeface="Verdana" charset="0"/>
              </a:rPr>
              <a:t> </a:t>
            </a:r>
            <a:r>
              <a:rPr lang="fr-FR" sz="2400" b="0" dirty="0" err="1">
                <a:solidFill>
                  <a:srgbClr val="FF0000"/>
                </a:solidFill>
                <a:latin typeface="Verdana" charset="0"/>
              </a:rPr>
              <a:t>sequencing</a:t>
            </a:r>
            <a:r>
              <a:rPr lang="fr-FR" sz="2400" b="0" dirty="0">
                <a:solidFill>
                  <a:srgbClr val="FF0000"/>
                </a:solidFill>
                <a:latin typeface="Verdana" charset="0"/>
              </a:rPr>
              <a:t> issues – Case </a:t>
            </a:r>
            <a:r>
              <a:rPr lang="fr-FR" sz="2400" b="0" dirty="0" err="1">
                <a:solidFill>
                  <a:srgbClr val="FF0000"/>
                </a:solidFill>
                <a:latin typeface="Verdana" charset="0"/>
              </a:rPr>
              <a:t>study</a:t>
            </a:r>
            <a:endParaRPr lang="fr-FR" sz="2400" b="0" dirty="0">
              <a:solidFill>
                <a:srgbClr val="FF0000"/>
              </a:solidFill>
              <a:latin typeface="Verdana" charset="0"/>
            </a:endParaRPr>
          </a:p>
          <a:p>
            <a:pPr lvl="1">
              <a:buFont typeface="Wingdings" charset="0"/>
              <a:buNone/>
            </a:pPr>
            <a:endParaRPr lang="fr-FR" sz="2400" b="0" dirty="0">
              <a:latin typeface="Verdana" charset="0"/>
            </a:endParaRPr>
          </a:p>
          <a:p>
            <a:pPr lvl="1">
              <a:buFontTx/>
              <a:buNone/>
            </a:pPr>
            <a:endParaRPr lang="fr-FR" sz="2400" b="0" dirty="0">
              <a:latin typeface="Verdana" charset="0"/>
            </a:endParaRPr>
          </a:p>
          <a:p>
            <a:endParaRPr lang="fr-BE" sz="2800" dirty="0">
              <a:latin typeface="Verdana" charset="0"/>
            </a:endParaRPr>
          </a:p>
        </p:txBody>
      </p:sp>
      <p:sp>
        <p:nvSpPr>
          <p:cNvPr id="17410" name="Titre 2"/>
          <p:cNvSpPr>
            <a:spLocks noGrp="1"/>
          </p:cNvSpPr>
          <p:nvPr>
            <p:ph type="title"/>
          </p:nvPr>
        </p:nvSpPr>
        <p:spPr>
          <a:xfrm>
            <a:off x="0" y="1214438"/>
            <a:ext cx="9144000" cy="1143000"/>
          </a:xfrm>
        </p:spPr>
        <p:txBody>
          <a:bodyPr/>
          <a:lstStyle/>
          <a:p>
            <a:pPr indent="0" eaLnBrk="1" hangingPunct="1"/>
            <a:r>
              <a:rPr lang="fr-FR" sz="2800">
                <a:latin typeface="Verdana" charset="0"/>
              </a:rPr>
              <a:t>Course outline</a:t>
            </a:r>
            <a:endParaRPr lang="fr-BE" sz="2800">
              <a:latin typeface="Verdana" charset="0"/>
            </a:endParaRPr>
          </a:p>
        </p:txBody>
      </p:sp>
      <p:sp>
        <p:nvSpPr>
          <p:cNvPr id="1126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AE412B8B-59AD-C346-A6F5-1C5C9548402E}" type="slidenum">
              <a:rPr lang="en-GB" sz="1400">
                <a:solidFill>
                  <a:schemeClr val="tx1"/>
                </a:solidFill>
                <a:latin typeface="Arial" charset="0"/>
                <a:cs typeface="+mn-cs"/>
              </a:rPr>
              <a:pPr algn="l" eaLnBrk="1" hangingPunct="1">
                <a:defRPr/>
              </a:pPr>
              <a:t>2</a:t>
            </a:fld>
            <a:endParaRPr lang="en-GB" sz="1400">
              <a:solidFill>
                <a:schemeClr val="tx1"/>
              </a:solidFill>
              <a:latin typeface="Arial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1787526"/>
            <a:ext cx="9001125" cy="4713288"/>
          </a:xfrm>
        </p:spPr>
        <p:txBody>
          <a:bodyPr/>
          <a:lstStyle/>
          <a:p>
            <a:pPr marL="0" indent="0" eaLnBrk="1" hangingPunct="1">
              <a:buClrTx/>
              <a:buNone/>
            </a:pPr>
            <a:r>
              <a:rPr lang="en-GB" i="0" dirty="0">
                <a:latin typeface="Verdana" charset="0"/>
              </a:rPr>
              <a:t>Individuals’ skills and motivations</a:t>
            </a:r>
          </a:p>
          <a:p>
            <a:pPr eaLnBrk="1" hangingPunct="1">
              <a:buClrTx/>
            </a:pPr>
            <a:r>
              <a:rPr lang="en-GB" dirty="0">
                <a:latin typeface="+mj-lt"/>
              </a:rPr>
              <a:t>Upgrading skills</a:t>
            </a:r>
          </a:p>
          <a:p>
            <a:pPr lvl="1" eaLnBrk="1" hangingPunct="1">
              <a:buClrTx/>
            </a:pPr>
            <a:r>
              <a:rPr lang="en-GB" sz="2400" b="0" dirty="0">
                <a:latin typeface="+mj-lt"/>
              </a:rPr>
              <a:t>Technical training</a:t>
            </a:r>
          </a:p>
          <a:p>
            <a:pPr lvl="1" eaLnBrk="1" hangingPunct="1">
              <a:buClrTx/>
            </a:pPr>
            <a:r>
              <a:rPr lang="en-GB" sz="2400" b="0" dirty="0">
                <a:latin typeface="+mj-lt"/>
              </a:rPr>
              <a:t>General training and raising awareness</a:t>
            </a:r>
          </a:p>
          <a:p>
            <a:pPr eaLnBrk="1" hangingPunct="1">
              <a:buClrTx/>
            </a:pPr>
            <a:r>
              <a:rPr lang="en-GB" dirty="0">
                <a:latin typeface="+mj-lt"/>
              </a:rPr>
              <a:t>Incentives</a:t>
            </a:r>
          </a:p>
          <a:p>
            <a:pPr lvl="1" eaLnBrk="1" hangingPunct="1">
              <a:buClrTx/>
            </a:pPr>
            <a:r>
              <a:rPr lang="en-GB" sz="2400" b="0" dirty="0">
                <a:latin typeface="+mj-lt"/>
              </a:rPr>
              <a:t>Attracting, retaining </a:t>
            </a:r>
            <a:r>
              <a:rPr lang="en-GB" sz="2400" b="0" dirty="0" smtClean="0">
                <a:latin typeface="+mj-lt"/>
              </a:rPr>
              <a:t>&amp; motivating skilled </a:t>
            </a:r>
            <a:r>
              <a:rPr lang="en-GB" sz="2400" b="0" dirty="0">
                <a:latin typeface="+mj-lt"/>
              </a:rPr>
              <a:t>individuals</a:t>
            </a:r>
          </a:p>
          <a:p>
            <a:pPr lvl="1" eaLnBrk="1" hangingPunct="1">
              <a:buClrTx/>
            </a:pPr>
            <a:r>
              <a:rPr lang="en-GB" sz="2400" b="0" dirty="0">
                <a:latin typeface="+mj-lt"/>
              </a:rPr>
              <a:t>Low compensation is a problem in many DC (though not so much in the Maghreb), but financial constraints reduce </a:t>
            </a:r>
            <a:r>
              <a:rPr lang="en-GB" sz="2400" b="0" dirty="0" smtClean="0">
                <a:latin typeface="+mj-lt"/>
              </a:rPr>
              <a:t>possibilities of substantial raises</a:t>
            </a:r>
            <a:endParaRPr lang="en-GB" sz="2400" b="0" dirty="0">
              <a:latin typeface="+mj-lt"/>
            </a:endParaRPr>
          </a:p>
          <a:p>
            <a:pPr lvl="1" eaLnBrk="1" hangingPunct="1">
              <a:buClrTx/>
            </a:pPr>
            <a:r>
              <a:rPr lang="en-GB" sz="2400" b="0" dirty="0">
                <a:latin typeface="+mj-lt"/>
              </a:rPr>
              <a:t>Other forms of incentives</a:t>
            </a:r>
            <a:r>
              <a:rPr lang="en-GB" sz="2400" b="0" dirty="0" smtClean="0">
                <a:latin typeface="+mj-lt"/>
              </a:rPr>
              <a:t>? E.g</a:t>
            </a:r>
            <a:r>
              <a:rPr lang="en-GB" sz="2400" b="0" dirty="0">
                <a:latin typeface="+mj-lt"/>
              </a:rPr>
              <a:t>. Promotions, </a:t>
            </a:r>
            <a:r>
              <a:rPr lang="en-GB" sz="2400" b="0" dirty="0" smtClean="0">
                <a:latin typeface="+mj-lt"/>
              </a:rPr>
              <a:t>Beware in </a:t>
            </a:r>
            <a:r>
              <a:rPr lang="en-GB" sz="2400" b="0" dirty="0">
                <a:latin typeface="+mj-lt"/>
              </a:rPr>
              <a:t>patronage-dominated systems</a:t>
            </a:r>
          </a:p>
          <a:p>
            <a:pPr lvl="4" eaLnBrk="1" hangingPunct="1"/>
            <a:endParaRPr lang="en-GB" dirty="0"/>
          </a:p>
          <a:p>
            <a:pPr lvl="2" eaLnBrk="1" hangingPunct="1"/>
            <a:endParaRPr lang="fr-FR" dirty="0">
              <a:latin typeface="Verdana" charset="0"/>
            </a:endParaRPr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1214438"/>
            <a:ext cx="8229600" cy="573087"/>
          </a:xfrm>
        </p:spPr>
        <p:txBody>
          <a:bodyPr/>
          <a:lstStyle/>
          <a:p>
            <a:pPr indent="0" algn="ctr" eaLnBrk="1" hangingPunct="1"/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Capacity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building (3)</a:t>
            </a: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2875" y="6262689"/>
            <a:ext cx="2895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r>
              <a:rPr lang="fr-FR" sz="1400" dirty="0" smtClean="0">
                <a:solidFill>
                  <a:schemeClr val="tx1"/>
                </a:solidFill>
                <a:latin typeface="Arial" charset="0"/>
              </a:rPr>
              <a:t>20</a:t>
            </a:r>
            <a:endParaRPr lang="fr-FR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algn="ctr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Key messages</a:t>
            </a:r>
          </a:p>
        </p:txBody>
      </p:sp>
      <p:sp>
        <p:nvSpPr>
          <p:cNvPr id="55298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en-GB" i="0">
                <a:latin typeface="Verdana" charset="0"/>
              </a:rPr>
              <a:t>A national will is essential to any budgetary reform</a:t>
            </a:r>
          </a:p>
          <a:p>
            <a:pPr>
              <a:buClrTx/>
            </a:pPr>
            <a:endParaRPr lang="en-GB" i="0">
              <a:latin typeface="Verdana" charset="0"/>
            </a:endParaRPr>
          </a:p>
          <a:p>
            <a:pPr>
              <a:buClrTx/>
            </a:pPr>
            <a:r>
              <a:rPr lang="en-GB" i="0">
                <a:latin typeface="Verdana" charset="0"/>
              </a:rPr>
              <a:t>Great care must go into change management</a:t>
            </a:r>
          </a:p>
          <a:p>
            <a:pPr>
              <a:buClrTx/>
            </a:pPr>
            <a:endParaRPr lang="en-GB" i="0">
              <a:latin typeface="Verdana" charset="0"/>
            </a:endParaRPr>
          </a:p>
          <a:p>
            <a:pPr>
              <a:buClrTx/>
            </a:pPr>
            <a:r>
              <a:rPr lang="en-GB" i="0">
                <a:latin typeface="Verdana" charset="0"/>
              </a:rPr>
              <a:t>Capacity building is a key issue, that must go beyond simple training actions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109D57DD-281D-9440-B1C6-AD78C126B452}" type="slidenum">
              <a:rPr lang="en-GB" sz="1400">
                <a:solidFill>
                  <a:schemeClr val="tx1"/>
                </a:solidFill>
                <a:latin typeface="Arial" charset="0"/>
                <a:cs typeface="+mn-cs"/>
              </a:rPr>
              <a:pPr algn="l" eaLnBrk="1" hangingPunct="1">
                <a:defRPr/>
              </a:pPr>
              <a:t>21</a:t>
            </a:fld>
            <a:endParaRPr lang="en-GB" sz="1400" dirty="0">
              <a:solidFill>
                <a:schemeClr val="tx1"/>
              </a:solidFill>
              <a:latin typeface="Arial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0F5DA99B-F994-AE4A-BA06-0670F6531296}" type="slidenum">
              <a:rPr lang="en-GB" sz="1400">
                <a:solidFill>
                  <a:schemeClr val="tx1"/>
                </a:solidFill>
                <a:latin typeface="Arial" charset="0"/>
                <a:cs typeface="+mn-cs"/>
              </a:rPr>
              <a:pPr algn="l" eaLnBrk="1" hangingPunct="1">
                <a:defRPr/>
              </a:pPr>
              <a:t>3</a:t>
            </a:fld>
            <a:endParaRPr lang="en-GB" sz="1400">
              <a:solidFill>
                <a:schemeClr val="tx1"/>
              </a:solidFill>
              <a:latin typeface="Arial" charset="0"/>
              <a:cs typeface="+mn-cs"/>
            </a:endParaRPr>
          </a:p>
        </p:txBody>
      </p:sp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500188"/>
            <a:ext cx="8401050" cy="4953000"/>
          </a:xfrm>
        </p:spPr>
        <p:txBody>
          <a:bodyPr/>
          <a:lstStyle/>
          <a:p>
            <a:pPr lvl="1"/>
            <a:endParaRPr lang="en-US" sz="2400">
              <a:latin typeface="Verdana" charset="0"/>
              <a:ea typeface="MS PGothic" charset="0"/>
              <a:cs typeface="MS PGothic" charset="0"/>
            </a:endParaRPr>
          </a:p>
          <a:p>
            <a:pPr lvl="1"/>
            <a:endParaRPr lang="en-US" sz="2400">
              <a:latin typeface="Verdana" charset="0"/>
              <a:ea typeface="MS PGothic" charset="0"/>
              <a:cs typeface="MS PGothic" charset="0"/>
            </a:endParaRPr>
          </a:p>
          <a:p>
            <a:pPr lvl="1"/>
            <a:endParaRPr lang="en-US" sz="2400"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19459" name="Rectangle 3"/>
          <p:cNvSpPr txBox="1">
            <a:spLocks noChangeArrowheads="1"/>
          </p:cNvSpPr>
          <p:nvPr/>
        </p:nvSpPr>
        <p:spPr bwMode="auto">
          <a:xfrm>
            <a:off x="571500" y="1428750"/>
            <a:ext cx="8039100" cy="466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16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16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1600"/>
          </a:p>
        </p:txBody>
      </p:sp>
      <p:sp>
        <p:nvSpPr>
          <p:cNvPr id="19460" name="Rectangle 3"/>
          <p:cNvSpPr txBox="1">
            <a:spLocks noChangeArrowheads="1"/>
          </p:cNvSpPr>
          <p:nvPr/>
        </p:nvSpPr>
        <p:spPr bwMode="auto">
          <a:xfrm>
            <a:off x="714375" y="1643063"/>
            <a:ext cx="766127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24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24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2400"/>
          </a:p>
        </p:txBody>
      </p:sp>
      <p:sp>
        <p:nvSpPr>
          <p:cNvPr id="19461" name="Rectangle 3"/>
          <p:cNvSpPr txBox="1">
            <a:spLocks noChangeArrowheads="1"/>
          </p:cNvSpPr>
          <p:nvPr/>
        </p:nvSpPr>
        <p:spPr bwMode="auto">
          <a:xfrm>
            <a:off x="285750" y="1643063"/>
            <a:ext cx="8678863" cy="5214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>
              <a:spcBef>
                <a:spcPts val="1200"/>
              </a:spcBef>
              <a:spcAft>
                <a:spcPts val="600"/>
              </a:spcAft>
              <a:buClr>
                <a:srgbClr val="A50021"/>
              </a:buClr>
            </a:pPr>
            <a:r>
              <a:rPr lang="en-GB" sz="2800" b="1" i="1"/>
              <a:t>Module 3.1: objectives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Tx/>
              <a:buChar char="–"/>
            </a:pPr>
            <a:r>
              <a:rPr lang="en-GB" sz="2400"/>
              <a:t>Examine some essential issues related to the preparation and monitoring of a PFM reform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Tx/>
              <a:buChar char="–"/>
            </a:pPr>
            <a:r>
              <a:rPr lang="en-GB" sz="2400"/>
              <a:t>Discuss more specifically about  change management and capacity reinforcement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GB" sz="24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GB" sz="2400"/>
          </a:p>
        </p:txBody>
      </p:sp>
      <p:sp>
        <p:nvSpPr>
          <p:cNvPr id="19462" name="Titre 7"/>
          <p:cNvSpPr>
            <a:spLocks noGrp="1"/>
          </p:cNvSpPr>
          <p:nvPr>
            <p:ph type="title"/>
          </p:nvPr>
        </p:nvSpPr>
        <p:spPr>
          <a:xfrm>
            <a:off x="285750" y="785813"/>
            <a:ext cx="8229600" cy="936625"/>
          </a:xfrm>
        </p:spPr>
        <p:txBody>
          <a:bodyPr/>
          <a:lstStyle/>
          <a:p>
            <a:r>
              <a:rPr lang="en-GB">
                <a:latin typeface="Verdana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latin typeface="Verdana" charset="0"/>
              </a:rPr>
              <a:t>Module 3.1 Outline</a:t>
            </a:r>
          </a:p>
        </p:txBody>
      </p:sp>
      <p:sp>
        <p:nvSpPr>
          <p:cNvPr id="21506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0">
                <a:latin typeface="Verdana" charset="0"/>
              </a:rPr>
              <a:t>Core tasks</a:t>
            </a:r>
          </a:p>
          <a:p>
            <a:endParaRPr lang="fr-FR" i="0">
              <a:latin typeface="Verdana" charset="0"/>
            </a:endParaRPr>
          </a:p>
          <a:p>
            <a:r>
              <a:rPr lang="fr-FR" i="0">
                <a:latin typeface="Verdana" charset="0"/>
              </a:rPr>
              <a:t>Change management</a:t>
            </a:r>
          </a:p>
          <a:p>
            <a:endParaRPr lang="fr-FR" i="0">
              <a:latin typeface="Verdana" charset="0"/>
            </a:endParaRPr>
          </a:p>
          <a:p>
            <a:r>
              <a:rPr lang="fr-FR" i="0">
                <a:latin typeface="Verdana" charset="0"/>
              </a:rPr>
              <a:t>Capacity building</a:t>
            </a:r>
          </a:p>
          <a:p>
            <a:endParaRPr lang="fr-FR" i="0">
              <a:latin typeface="Verdana" charset="0"/>
            </a:endParaRPr>
          </a:p>
        </p:txBody>
      </p:sp>
      <p:sp>
        <p:nvSpPr>
          <p:cNvPr id="21507" name="AutoShape 6"/>
          <p:cNvSpPr>
            <a:spLocks noChangeArrowheads="1"/>
          </p:cNvSpPr>
          <p:nvPr/>
        </p:nvSpPr>
        <p:spPr bwMode="auto">
          <a:xfrm>
            <a:off x="223838" y="1989138"/>
            <a:ext cx="8299450" cy="1368425"/>
          </a:xfrm>
          <a:prstGeom prst="rightArrow">
            <a:avLst>
              <a:gd name="adj1" fmla="val 50000"/>
              <a:gd name="adj2" fmla="val 53462"/>
            </a:avLst>
          </a:prstGeom>
          <a:noFill/>
          <a:ln w="254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2039" tIns="41020" rIns="82039" bIns="41020" anchor="ctr"/>
          <a:lstStyle/>
          <a:p>
            <a:endParaRPr lang="fr-BE"/>
          </a:p>
        </p:txBody>
      </p:sp>
      <p:sp>
        <p:nvSpPr>
          <p:cNvPr id="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077B8FA7-D91E-6E4D-A903-028A1D8F64A4}" type="slidenum">
              <a:rPr lang="en-GB" sz="1400">
                <a:solidFill>
                  <a:schemeClr val="tx1"/>
                </a:solidFill>
                <a:latin typeface="Arial" charset="0"/>
                <a:cs typeface="+mn-cs"/>
              </a:rPr>
              <a:pPr algn="l" eaLnBrk="1" hangingPunct="1">
                <a:defRPr/>
              </a:pPr>
              <a:t>4</a:t>
            </a:fld>
            <a:endParaRPr lang="en-GB" sz="1400" dirty="0">
              <a:solidFill>
                <a:schemeClr val="tx1"/>
              </a:solidFill>
              <a:latin typeface="Arial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re 2"/>
          <p:cNvSpPr>
            <a:spLocks noGrp="1"/>
          </p:cNvSpPr>
          <p:nvPr>
            <p:ph type="title"/>
          </p:nvPr>
        </p:nvSpPr>
        <p:spPr>
          <a:xfrm>
            <a:off x="539750" y="981075"/>
            <a:ext cx="7993063" cy="77311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C00000"/>
                </a:solidFill>
                <a:latin typeface="Verdana" charset="0"/>
                <a:ea typeface="MS PGothic" charset="0"/>
                <a:cs typeface="MS PGothic" charset="0"/>
              </a:rPr>
              <a:t>Core tasks (1)</a:t>
            </a:r>
            <a:endParaRPr lang="en-US" i="1" dirty="0">
              <a:solidFill>
                <a:srgbClr val="C00000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819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368AE264-0276-314C-9057-AEAEFB44F8A2}" type="slidenum">
              <a:rPr lang="en-GB" sz="1400">
                <a:solidFill>
                  <a:schemeClr val="tx1"/>
                </a:solidFill>
                <a:latin typeface="Arial" charset="0"/>
                <a:cs typeface="+mn-cs"/>
              </a:rPr>
              <a:pPr algn="l" eaLnBrk="1" hangingPunct="1">
                <a:defRPr/>
              </a:pPr>
              <a:t>5</a:t>
            </a:fld>
            <a:endParaRPr lang="en-GB" sz="1400">
              <a:solidFill>
                <a:schemeClr val="tx1"/>
              </a:solidFill>
              <a:latin typeface="Arial" charset="0"/>
              <a:cs typeface="+mn-cs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2276475"/>
            <a:ext cx="8401050" cy="4176713"/>
          </a:xfrm>
        </p:spPr>
        <p:txBody>
          <a:bodyPr/>
          <a:lstStyle/>
          <a:p>
            <a:pPr lvl="1"/>
            <a:endParaRPr lang="en-US" sz="2400">
              <a:latin typeface="Verdana" charset="0"/>
              <a:ea typeface="MS PGothic" charset="0"/>
              <a:cs typeface="MS PGothic" charset="0"/>
            </a:endParaRPr>
          </a:p>
          <a:p>
            <a:pPr lvl="1"/>
            <a:endParaRPr lang="en-US" sz="2400">
              <a:latin typeface="Verdana" charset="0"/>
              <a:ea typeface="MS PGothic" charset="0"/>
              <a:cs typeface="MS PGothic" charset="0"/>
            </a:endParaRPr>
          </a:p>
          <a:p>
            <a:pPr lvl="1"/>
            <a:endParaRPr lang="en-US" sz="2400"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22532" name="Rectangle 3"/>
          <p:cNvSpPr txBox="1">
            <a:spLocks noChangeArrowheads="1"/>
          </p:cNvSpPr>
          <p:nvPr/>
        </p:nvSpPr>
        <p:spPr bwMode="auto">
          <a:xfrm>
            <a:off x="571500" y="1989138"/>
            <a:ext cx="8039100" cy="410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16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16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1600"/>
          </a:p>
        </p:txBody>
      </p:sp>
      <p:sp>
        <p:nvSpPr>
          <p:cNvPr id="22533" name="Rectangle 3"/>
          <p:cNvSpPr txBox="1">
            <a:spLocks noChangeArrowheads="1"/>
          </p:cNvSpPr>
          <p:nvPr/>
        </p:nvSpPr>
        <p:spPr bwMode="auto">
          <a:xfrm>
            <a:off x="714375" y="1643063"/>
            <a:ext cx="766127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24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24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2400"/>
          </a:p>
        </p:txBody>
      </p:sp>
      <p:sp>
        <p:nvSpPr>
          <p:cNvPr id="22534" name="Rectangle 4"/>
          <p:cNvSpPr txBox="1">
            <a:spLocks noChangeArrowheads="1"/>
          </p:cNvSpPr>
          <p:nvPr/>
        </p:nvSpPr>
        <p:spPr bwMode="auto">
          <a:xfrm>
            <a:off x="251520" y="1626291"/>
            <a:ext cx="8892480" cy="5214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marL="57150" indent="0">
              <a:spcAft>
                <a:spcPts val="100"/>
              </a:spcAft>
            </a:pPr>
            <a:r>
              <a:rPr lang="en-GB" sz="2400" b="1" dirty="0" smtClean="0"/>
              <a:t>Ensure that:</a:t>
            </a:r>
          </a:p>
          <a:p>
            <a:pPr>
              <a:spcAft>
                <a:spcPts val="100"/>
              </a:spcAft>
              <a:buFont typeface="Arial" charset="0"/>
              <a:buChar char="•"/>
            </a:pPr>
            <a:r>
              <a:rPr lang="en-GB" sz="2400" dirty="0" smtClean="0"/>
              <a:t>there </a:t>
            </a:r>
            <a:r>
              <a:rPr lang="en-GB" sz="2400" dirty="0"/>
              <a:t>is a comprehensive understanding of </a:t>
            </a:r>
            <a:r>
              <a:rPr lang="en-GB" sz="2400" dirty="0" smtClean="0"/>
              <a:t>current </a:t>
            </a:r>
            <a:r>
              <a:rPr lang="en-GB" sz="2400" dirty="0"/>
              <a:t>status of </a:t>
            </a:r>
            <a:r>
              <a:rPr lang="en-GB" sz="2400" dirty="0" smtClean="0"/>
              <a:t>PFM </a:t>
            </a:r>
            <a:r>
              <a:rPr lang="en-GB" sz="2400" dirty="0"/>
              <a:t>model</a:t>
            </a:r>
          </a:p>
          <a:p>
            <a:pPr>
              <a:spcAft>
                <a:spcPts val="100"/>
              </a:spcAft>
              <a:buFont typeface="Arial" charset="0"/>
              <a:buChar char="•"/>
            </a:pPr>
            <a:r>
              <a:rPr lang="en-GB" sz="2400" dirty="0" smtClean="0"/>
              <a:t>there is </a:t>
            </a:r>
            <a:r>
              <a:rPr lang="en-GB" sz="2400" dirty="0"/>
              <a:t>realistic assessment </a:t>
            </a:r>
            <a:r>
              <a:rPr lang="en-GB" sz="2400" dirty="0" smtClean="0"/>
              <a:t>of:</a:t>
            </a:r>
          </a:p>
          <a:p>
            <a:pPr lvl="1">
              <a:spcAft>
                <a:spcPts val="100"/>
              </a:spcAft>
              <a:buFont typeface="Arial" charset="0"/>
              <a:buChar char="•"/>
            </a:pPr>
            <a:r>
              <a:rPr lang="en-GB" sz="2400" dirty="0" smtClean="0"/>
              <a:t>political </a:t>
            </a:r>
            <a:r>
              <a:rPr lang="en-GB" sz="2400" dirty="0"/>
              <a:t>commitment to </a:t>
            </a:r>
            <a:r>
              <a:rPr lang="en-GB" sz="2400" dirty="0" smtClean="0"/>
              <a:t>the change</a:t>
            </a:r>
            <a:endParaRPr lang="en-GB" sz="2400" dirty="0"/>
          </a:p>
          <a:p>
            <a:pPr lvl="1">
              <a:spcAft>
                <a:spcPts val="100"/>
              </a:spcAft>
              <a:buFont typeface="Arial" charset="0"/>
              <a:buChar char="•"/>
            </a:pPr>
            <a:r>
              <a:rPr lang="en-GB" sz="2400" dirty="0" smtClean="0"/>
              <a:t>political macro-economic </a:t>
            </a:r>
            <a:r>
              <a:rPr lang="en-GB" sz="2400" dirty="0"/>
              <a:t>context, </a:t>
            </a:r>
            <a:r>
              <a:rPr lang="en-GB" sz="2400" dirty="0" smtClean="0"/>
              <a:t>&amp; of constraints </a:t>
            </a:r>
            <a:r>
              <a:rPr lang="en-GB" sz="2400" dirty="0"/>
              <a:t>in terms of capacity </a:t>
            </a:r>
            <a:r>
              <a:rPr lang="en-GB" sz="2400" dirty="0" smtClean="0"/>
              <a:t>&amp; how</a:t>
            </a:r>
            <a:r>
              <a:rPr lang="en-GB" sz="2400" dirty="0"/>
              <a:t>, according to </a:t>
            </a:r>
            <a:r>
              <a:rPr lang="en-GB" sz="2400" dirty="0" smtClean="0"/>
              <a:t>these, </a:t>
            </a:r>
            <a:r>
              <a:rPr lang="en-GB" sz="2400" dirty="0"/>
              <a:t>reform may be carried out</a:t>
            </a:r>
          </a:p>
          <a:p>
            <a:pPr>
              <a:spcAft>
                <a:spcPts val="100"/>
              </a:spcAft>
              <a:buFont typeface="Arial" charset="0"/>
              <a:buChar char="•"/>
            </a:pPr>
            <a:r>
              <a:rPr lang="en-GB" sz="2400" dirty="0" smtClean="0"/>
              <a:t>there </a:t>
            </a:r>
            <a:r>
              <a:rPr lang="en-GB" sz="2400" dirty="0"/>
              <a:t>is a comprehensive understanding of </a:t>
            </a:r>
            <a:r>
              <a:rPr lang="en-GB" sz="2400" dirty="0" smtClean="0"/>
              <a:t>legal &amp; regulatory </a:t>
            </a:r>
            <a:r>
              <a:rPr lang="en-GB" sz="2400" dirty="0"/>
              <a:t>framework </a:t>
            </a:r>
            <a:r>
              <a:rPr lang="en-GB" sz="2400" dirty="0" smtClean="0"/>
              <a:t>&amp; </a:t>
            </a:r>
            <a:r>
              <a:rPr lang="en-GB" sz="2400" dirty="0"/>
              <a:t>institutions, both in order to evaluate where a reform is needed </a:t>
            </a:r>
            <a:r>
              <a:rPr lang="en-GB" sz="2400" dirty="0" smtClean="0"/>
              <a:t>&amp; to </a:t>
            </a:r>
            <a:r>
              <a:rPr lang="en-GB" sz="2400" dirty="0"/>
              <a:t>what </a:t>
            </a:r>
            <a:r>
              <a:rPr lang="en-GB" sz="2400" dirty="0" smtClean="0"/>
              <a:t>extent </a:t>
            </a:r>
            <a:r>
              <a:rPr lang="en-GB" sz="2400" dirty="0"/>
              <a:t>PFM system may be reformed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A473BBED-5035-0D46-8594-9CD3D155C269}" type="slidenum">
              <a:rPr lang="en-GB" sz="1400">
                <a:solidFill>
                  <a:schemeClr val="tx1"/>
                </a:solidFill>
                <a:latin typeface="Arial" charset="0"/>
                <a:cs typeface="+mn-cs"/>
              </a:rPr>
              <a:pPr algn="l" eaLnBrk="1" hangingPunct="1">
                <a:defRPr/>
              </a:pPr>
              <a:t>6</a:t>
            </a:fld>
            <a:endParaRPr lang="en-GB" sz="1400">
              <a:solidFill>
                <a:schemeClr val="tx1"/>
              </a:solidFill>
              <a:latin typeface="Arial" charset="0"/>
              <a:cs typeface="+mn-cs"/>
            </a:endParaRPr>
          </a:p>
        </p:txBody>
      </p:sp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2276475"/>
            <a:ext cx="8401050" cy="4176713"/>
          </a:xfrm>
        </p:spPr>
        <p:txBody>
          <a:bodyPr/>
          <a:lstStyle/>
          <a:p>
            <a:pPr lvl="1"/>
            <a:endParaRPr lang="en-US" sz="2400">
              <a:latin typeface="Verdana" charset="0"/>
              <a:ea typeface="MS PGothic" charset="0"/>
              <a:cs typeface="MS PGothic" charset="0"/>
            </a:endParaRPr>
          </a:p>
          <a:p>
            <a:pPr lvl="1"/>
            <a:endParaRPr lang="en-US" sz="2400">
              <a:latin typeface="Verdana" charset="0"/>
              <a:ea typeface="MS PGothic" charset="0"/>
              <a:cs typeface="MS PGothic" charset="0"/>
            </a:endParaRPr>
          </a:p>
          <a:p>
            <a:pPr lvl="1"/>
            <a:endParaRPr lang="en-US" sz="2400"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24579" name="Rectangle 3"/>
          <p:cNvSpPr txBox="1">
            <a:spLocks noChangeArrowheads="1"/>
          </p:cNvSpPr>
          <p:nvPr/>
        </p:nvSpPr>
        <p:spPr bwMode="auto">
          <a:xfrm>
            <a:off x="571500" y="1428750"/>
            <a:ext cx="8039100" cy="466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16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16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1600"/>
          </a:p>
        </p:txBody>
      </p:sp>
      <p:sp>
        <p:nvSpPr>
          <p:cNvPr id="24580" name="Rectangle 3"/>
          <p:cNvSpPr txBox="1">
            <a:spLocks noChangeArrowheads="1"/>
          </p:cNvSpPr>
          <p:nvPr/>
        </p:nvSpPr>
        <p:spPr bwMode="auto">
          <a:xfrm>
            <a:off x="714375" y="1643063"/>
            <a:ext cx="766127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24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24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2400"/>
          </a:p>
        </p:txBody>
      </p:sp>
      <p:sp>
        <p:nvSpPr>
          <p:cNvPr id="24581" name="Rectangle 4"/>
          <p:cNvSpPr txBox="1">
            <a:spLocks noChangeArrowheads="1"/>
          </p:cNvSpPr>
          <p:nvPr/>
        </p:nvSpPr>
        <p:spPr bwMode="auto">
          <a:xfrm>
            <a:off x="107504" y="1556792"/>
            <a:ext cx="9144000" cy="5429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marL="0" indent="0">
              <a:spcAft>
                <a:spcPts val="100"/>
              </a:spcAft>
            </a:pPr>
            <a:r>
              <a:rPr lang="en-GB" sz="2300" b="1" dirty="0" smtClean="0"/>
              <a:t>Ensure </a:t>
            </a:r>
            <a:r>
              <a:rPr lang="en-GB" sz="2300" b="1" dirty="0"/>
              <a:t>that</a:t>
            </a:r>
            <a:r>
              <a:rPr lang="en-GB" sz="2300" b="1" dirty="0" smtClean="0"/>
              <a:t>:</a:t>
            </a:r>
            <a:endParaRPr lang="en-GB" sz="2300" dirty="0" smtClean="0"/>
          </a:p>
          <a:p>
            <a:pPr>
              <a:spcAft>
                <a:spcPts val="100"/>
              </a:spcAft>
              <a:buFont typeface="Arial" charset="0"/>
              <a:buChar char="•"/>
            </a:pPr>
            <a:r>
              <a:rPr lang="en-GB" sz="2300" dirty="0" smtClean="0"/>
              <a:t>there is </a:t>
            </a:r>
            <a:r>
              <a:rPr lang="en-GB" sz="2300" dirty="0"/>
              <a:t>comprehensive understanding of </a:t>
            </a:r>
            <a:r>
              <a:rPr lang="en-GB" sz="2300" dirty="0" smtClean="0"/>
              <a:t>need </a:t>
            </a:r>
            <a:r>
              <a:rPr lang="en-GB" sz="2300" dirty="0"/>
              <a:t>for reform</a:t>
            </a:r>
          </a:p>
          <a:p>
            <a:pPr>
              <a:spcAft>
                <a:spcPts val="100"/>
              </a:spcAft>
              <a:buFont typeface="Arial" charset="0"/>
              <a:buChar char="•"/>
            </a:pPr>
            <a:r>
              <a:rPr lang="en-GB" sz="2300" dirty="0" smtClean="0"/>
              <a:t>change </a:t>
            </a:r>
            <a:r>
              <a:rPr lang="en-GB" sz="2300" dirty="0"/>
              <a:t>management </a:t>
            </a:r>
            <a:r>
              <a:rPr lang="en-GB" sz="2300" dirty="0" smtClean="0"/>
              <a:t>&amp; capacity </a:t>
            </a:r>
            <a:r>
              <a:rPr lang="en-GB" sz="2300" dirty="0"/>
              <a:t>building have been </a:t>
            </a:r>
            <a:r>
              <a:rPr lang="en-GB" sz="2300" dirty="0" smtClean="0"/>
              <a:t>provided for </a:t>
            </a:r>
            <a:r>
              <a:rPr lang="en-GB" sz="2300" dirty="0"/>
              <a:t>in </a:t>
            </a:r>
            <a:r>
              <a:rPr lang="en-GB" sz="2300" dirty="0" smtClean="0"/>
              <a:t>preparing reform</a:t>
            </a:r>
            <a:endParaRPr lang="en-GB" sz="2300" dirty="0"/>
          </a:p>
          <a:p>
            <a:pPr>
              <a:spcAft>
                <a:spcPts val="100"/>
              </a:spcAft>
              <a:buFont typeface="Arial" charset="0"/>
              <a:buChar char="•"/>
            </a:pPr>
            <a:r>
              <a:rPr lang="en-GB" sz="2300" dirty="0" smtClean="0"/>
              <a:t>institutional </a:t>
            </a:r>
            <a:r>
              <a:rPr lang="en-GB" sz="2300" dirty="0"/>
              <a:t>arrangements to manage </a:t>
            </a:r>
            <a:r>
              <a:rPr lang="en-GB" sz="2300" dirty="0" smtClean="0"/>
              <a:t>reform </a:t>
            </a:r>
            <a:r>
              <a:rPr lang="en-GB" sz="2300" dirty="0"/>
              <a:t>are well outlined </a:t>
            </a:r>
            <a:r>
              <a:rPr lang="en-GB" sz="2300" dirty="0" smtClean="0"/>
              <a:t>&amp; established</a:t>
            </a:r>
            <a:endParaRPr lang="en-GB" sz="2300" dirty="0"/>
          </a:p>
          <a:p>
            <a:pPr>
              <a:spcAft>
                <a:spcPts val="100"/>
              </a:spcAft>
              <a:buFont typeface="Arial" charset="0"/>
              <a:buChar char="•"/>
            </a:pPr>
            <a:r>
              <a:rPr lang="en-GB" sz="2300" dirty="0" smtClean="0"/>
              <a:t>reform </a:t>
            </a:r>
            <a:r>
              <a:rPr lang="en-GB" sz="2300" dirty="0"/>
              <a:t>activities have been properly sequenced</a:t>
            </a:r>
          </a:p>
          <a:p>
            <a:pPr>
              <a:spcAft>
                <a:spcPts val="100"/>
              </a:spcAft>
              <a:buFont typeface="Arial" charset="0"/>
              <a:buChar char="•"/>
            </a:pPr>
            <a:r>
              <a:rPr lang="en-GB" sz="2300" dirty="0" smtClean="0"/>
              <a:t>modalities </a:t>
            </a:r>
            <a:r>
              <a:rPr lang="en-GB" sz="2300" dirty="0"/>
              <a:t>for </a:t>
            </a:r>
            <a:r>
              <a:rPr lang="en-GB" sz="2300" dirty="0" smtClean="0"/>
              <a:t>alignment &amp; coordination </a:t>
            </a:r>
            <a:r>
              <a:rPr lang="en-GB" sz="2300" dirty="0"/>
              <a:t>of </a:t>
            </a:r>
            <a:r>
              <a:rPr lang="en-GB" sz="2300" dirty="0" smtClean="0"/>
              <a:t>donors </a:t>
            </a:r>
            <a:r>
              <a:rPr lang="en-GB" sz="2300" dirty="0"/>
              <a:t>are properly </a:t>
            </a:r>
            <a:r>
              <a:rPr lang="en-GB" sz="2300" dirty="0" smtClean="0"/>
              <a:t>outlined</a:t>
            </a:r>
          </a:p>
          <a:p>
            <a:pPr>
              <a:spcAft>
                <a:spcPts val="100"/>
              </a:spcAft>
              <a:buFont typeface="Arial" charset="0"/>
              <a:buChar char="•"/>
            </a:pPr>
            <a:r>
              <a:rPr lang="en-GB" sz="2300" dirty="0" smtClean="0"/>
              <a:t>reform </a:t>
            </a:r>
            <a:r>
              <a:rPr lang="en-GB" sz="2300" dirty="0"/>
              <a:t>programme </a:t>
            </a:r>
            <a:r>
              <a:rPr lang="en-GB" sz="2300" dirty="0" smtClean="0"/>
              <a:t>is fully funded, &amp; that finance will not fragment </a:t>
            </a:r>
            <a:r>
              <a:rPr lang="en-GB" sz="2300" dirty="0"/>
              <a:t>or dismantle </a:t>
            </a:r>
            <a:r>
              <a:rPr lang="en-GB" sz="2300" dirty="0" smtClean="0"/>
              <a:t>sequencing </a:t>
            </a:r>
            <a:r>
              <a:rPr lang="en-GB" sz="2300" dirty="0"/>
              <a:t>of </a:t>
            </a:r>
            <a:r>
              <a:rPr lang="en-GB" sz="2300" dirty="0" smtClean="0"/>
              <a:t>activities</a:t>
            </a:r>
          </a:p>
          <a:p>
            <a:pPr>
              <a:spcAft>
                <a:spcPts val="100"/>
              </a:spcAft>
              <a:buFont typeface="Arial" charset="0"/>
              <a:buChar char="•"/>
            </a:pPr>
            <a:r>
              <a:rPr lang="en-GB" sz="2300" dirty="0" smtClean="0"/>
              <a:t>there </a:t>
            </a:r>
            <a:r>
              <a:rPr lang="en-GB" sz="2300" dirty="0"/>
              <a:t>is a framework for monitoring </a:t>
            </a:r>
            <a:r>
              <a:rPr lang="en-GB" sz="2300" dirty="0" smtClean="0"/>
              <a:t>&amp; assessment</a:t>
            </a:r>
          </a:p>
          <a:p>
            <a:pPr>
              <a:spcAft>
                <a:spcPts val="100"/>
              </a:spcAft>
              <a:buFont typeface="Arial" charset="0"/>
              <a:buChar char="•"/>
            </a:pPr>
            <a:r>
              <a:rPr lang="en-GB" sz="2300" dirty="0" smtClean="0"/>
              <a:t>the </a:t>
            </a:r>
            <a:r>
              <a:rPr lang="en-GB" sz="2300" dirty="0"/>
              <a:t>reforms are viable</a:t>
            </a:r>
          </a:p>
          <a:p>
            <a:pPr>
              <a:spcAft>
                <a:spcPts val="100"/>
              </a:spcAft>
              <a:buFont typeface="Arial" charset="0"/>
              <a:buChar char="•"/>
            </a:pPr>
            <a:endParaRPr lang="en-GB" sz="2400" dirty="0"/>
          </a:p>
          <a:p>
            <a:pPr lvl="1">
              <a:spcAft>
                <a:spcPts val="100"/>
              </a:spcAft>
              <a:buFont typeface="Arial" charset="0"/>
              <a:buChar char="•"/>
            </a:pPr>
            <a:endParaRPr lang="en-GB" sz="2200" dirty="0">
              <a:solidFill>
                <a:srgbClr val="103C72"/>
              </a:solidFill>
            </a:endParaRPr>
          </a:p>
        </p:txBody>
      </p:sp>
      <p:sp>
        <p:nvSpPr>
          <p:cNvPr id="24582" name="Titre 2"/>
          <p:cNvSpPr>
            <a:spLocks noGrp="1"/>
          </p:cNvSpPr>
          <p:nvPr>
            <p:ph type="title"/>
          </p:nvPr>
        </p:nvSpPr>
        <p:spPr>
          <a:xfrm>
            <a:off x="539750" y="981075"/>
            <a:ext cx="7993063" cy="77311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C00000"/>
                </a:solidFill>
                <a:latin typeface="Verdana" charset="0"/>
                <a:ea typeface="MS PGothic" charset="0"/>
                <a:cs typeface="MS PGothic" charset="0"/>
              </a:rPr>
              <a:t>Core tasks (2)</a:t>
            </a:r>
            <a:endParaRPr lang="en-US" i="1" dirty="0">
              <a:solidFill>
                <a:srgbClr val="C00000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re 2"/>
          <p:cNvSpPr>
            <a:spLocks noGrp="1"/>
          </p:cNvSpPr>
          <p:nvPr>
            <p:ph type="title"/>
          </p:nvPr>
        </p:nvSpPr>
        <p:spPr>
          <a:xfrm>
            <a:off x="-142875" y="-14288"/>
            <a:ext cx="9286875" cy="300038"/>
          </a:xfrm>
        </p:spPr>
        <p:txBody>
          <a:bodyPr/>
          <a:lstStyle/>
          <a:p>
            <a:r>
              <a:rPr lang="en-US" sz="3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rPr>
              <a:t/>
            </a:r>
            <a:br>
              <a:rPr lang="en-US" sz="3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rPr>
            </a:br>
            <a:endParaRPr lang="fr-BE" sz="3200"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1126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10344" y="6515294"/>
            <a:ext cx="2133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6CABED9B-FD0E-E043-8F63-C04D0461539D}" type="slidenum">
              <a:rPr lang="en-GB" sz="1400">
                <a:solidFill>
                  <a:schemeClr val="tx1"/>
                </a:solidFill>
                <a:latin typeface="Arial" charset="0"/>
                <a:cs typeface="+mn-cs"/>
              </a:rPr>
              <a:pPr algn="l" eaLnBrk="1" hangingPunct="1">
                <a:defRPr/>
              </a:pPr>
              <a:t>7</a:t>
            </a:fld>
            <a:endParaRPr lang="en-GB" sz="1400" dirty="0">
              <a:solidFill>
                <a:schemeClr val="tx1"/>
              </a:solidFill>
              <a:latin typeface="Arial" charset="0"/>
              <a:cs typeface="+mn-cs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500188"/>
            <a:ext cx="8401050" cy="560660"/>
          </a:xfrm>
        </p:spPr>
        <p:txBody>
          <a:bodyPr/>
          <a:lstStyle/>
          <a:p>
            <a:pPr lvl="1"/>
            <a:endParaRPr lang="en-US" sz="2400">
              <a:latin typeface="Verdana" charset="0"/>
              <a:ea typeface="MS PGothic" charset="0"/>
              <a:cs typeface="MS PGothic" charset="0"/>
            </a:endParaRPr>
          </a:p>
          <a:p>
            <a:pPr lvl="1"/>
            <a:endParaRPr lang="en-US" sz="2400">
              <a:latin typeface="Verdana" charset="0"/>
              <a:ea typeface="MS PGothic" charset="0"/>
              <a:cs typeface="MS PGothic" charset="0"/>
            </a:endParaRPr>
          </a:p>
          <a:p>
            <a:pPr lvl="1"/>
            <a:endParaRPr lang="en-US" sz="2400"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28676" name="Rectangle 3"/>
          <p:cNvSpPr txBox="1">
            <a:spLocks noChangeArrowheads="1"/>
          </p:cNvSpPr>
          <p:nvPr/>
        </p:nvSpPr>
        <p:spPr bwMode="auto">
          <a:xfrm>
            <a:off x="571500" y="1196752"/>
            <a:ext cx="8039100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ctr">
              <a:spcBef>
                <a:spcPct val="20000"/>
              </a:spcBef>
              <a:spcAft>
                <a:spcPts val="600"/>
              </a:spcAft>
              <a:buClr>
                <a:srgbClr val="A50021"/>
              </a:buClr>
            </a:pPr>
            <a:r>
              <a:rPr lang="en-GB" sz="2800" b="1" dirty="0">
                <a:solidFill>
                  <a:srgbClr val="C00000"/>
                </a:solidFill>
              </a:rPr>
              <a:t>Strategic considerations</a:t>
            </a:r>
          </a:p>
        </p:txBody>
      </p:sp>
      <p:sp>
        <p:nvSpPr>
          <p:cNvPr id="28678" name="Rectangle 4"/>
          <p:cNvSpPr txBox="1">
            <a:spLocks noChangeArrowheads="1"/>
          </p:cNvSpPr>
          <p:nvPr/>
        </p:nvSpPr>
        <p:spPr bwMode="auto">
          <a:xfrm>
            <a:off x="285750" y="1700808"/>
            <a:ext cx="9324528" cy="4823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>
              <a:lnSpc>
                <a:spcPts val="2600"/>
              </a:lnSpc>
              <a:spcBef>
                <a:spcPts val="300"/>
              </a:spcBef>
              <a:spcAft>
                <a:spcPts val="300"/>
              </a:spcAft>
              <a:buFont typeface="Arial" charset="0"/>
              <a:buChar char="•"/>
            </a:pPr>
            <a:r>
              <a:rPr lang="en-GB" sz="2200" dirty="0" smtClean="0">
                <a:solidFill>
                  <a:srgbClr val="103C72"/>
                </a:solidFill>
              </a:rPr>
              <a:t>Macroeconomic </a:t>
            </a:r>
            <a:r>
              <a:rPr lang="en-GB" sz="2200" dirty="0">
                <a:solidFill>
                  <a:srgbClr val="103C72"/>
                </a:solidFill>
              </a:rPr>
              <a:t>political context</a:t>
            </a:r>
          </a:p>
          <a:p>
            <a:pPr>
              <a:lnSpc>
                <a:spcPts val="2600"/>
              </a:lnSpc>
              <a:spcBef>
                <a:spcPts val="300"/>
              </a:spcBef>
              <a:spcAft>
                <a:spcPts val="300"/>
              </a:spcAft>
              <a:buFont typeface="Arial" charset="0"/>
              <a:buChar char="•"/>
            </a:pPr>
            <a:r>
              <a:rPr lang="en-GB" sz="2200" dirty="0">
                <a:solidFill>
                  <a:srgbClr val="103C72"/>
                </a:solidFill>
              </a:rPr>
              <a:t>Current PFM status (PEFA)</a:t>
            </a:r>
          </a:p>
          <a:p>
            <a:pPr>
              <a:lnSpc>
                <a:spcPts val="2600"/>
              </a:lnSpc>
              <a:spcBef>
                <a:spcPts val="300"/>
              </a:spcBef>
              <a:spcAft>
                <a:spcPts val="300"/>
              </a:spcAft>
              <a:buFont typeface="Arial" charset="0"/>
              <a:buChar char="•"/>
            </a:pPr>
            <a:r>
              <a:rPr lang="en-GB" sz="2200" dirty="0">
                <a:solidFill>
                  <a:srgbClr val="103C72"/>
                </a:solidFill>
              </a:rPr>
              <a:t>Scope of application of </a:t>
            </a:r>
            <a:r>
              <a:rPr lang="en-GB" sz="2200" dirty="0" smtClean="0">
                <a:solidFill>
                  <a:srgbClr val="103C72"/>
                </a:solidFill>
              </a:rPr>
              <a:t>reform </a:t>
            </a:r>
            <a:r>
              <a:rPr lang="en-GB" sz="2200" dirty="0">
                <a:solidFill>
                  <a:srgbClr val="103C72"/>
                </a:solidFill>
              </a:rPr>
              <a:t>programme – appropriate orientation of </a:t>
            </a:r>
            <a:r>
              <a:rPr lang="en-GB" sz="2200" dirty="0" smtClean="0">
                <a:solidFill>
                  <a:srgbClr val="103C72"/>
                </a:solidFill>
              </a:rPr>
              <a:t>base </a:t>
            </a:r>
            <a:r>
              <a:rPr lang="en-GB" sz="2200" dirty="0">
                <a:solidFill>
                  <a:srgbClr val="103C72"/>
                </a:solidFill>
              </a:rPr>
              <a:t>(“core </a:t>
            </a:r>
            <a:r>
              <a:rPr lang="en-GB" sz="2200" dirty="0" smtClean="0">
                <a:solidFill>
                  <a:srgbClr val="103C72"/>
                </a:solidFill>
              </a:rPr>
              <a:t>functions”</a:t>
            </a:r>
            <a:r>
              <a:rPr lang="en-GB" sz="2200" dirty="0">
                <a:solidFill>
                  <a:srgbClr val="103C72"/>
                </a:solidFill>
                <a:ea typeface="MS PGothic" charset="0"/>
                <a:cs typeface="MS PGothic" charset="0"/>
              </a:rPr>
              <a:t> </a:t>
            </a:r>
            <a:r>
              <a:rPr lang="en-GB" altLang="ja-JP" sz="2200" dirty="0" smtClean="0">
                <a:solidFill>
                  <a:srgbClr val="103C72"/>
                </a:solidFill>
                <a:ea typeface="MS PGothic" charset="0"/>
                <a:cs typeface="MS PGothic" charset="0"/>
              </a:rPr>
              <a:t>PEFA</a:t>
            </a:r>
            <a:r>
              <a:rPr lang="en-GB" altLang="ja-JP" sz="2200" dirty="0">
                <a:solidFill>
                  <a:srgbClr val="103C72"/>
                </a:solidFill>
                <a:ea typeface="MS PGothic" charset="0"/>
                <a:cs typeface="MS PGothic" charset="0"/>
              </a:rPr>
              <a:t>)</a:t>
            </a:r>
          </a:p>
          <a:p>
            <a:pPr>
              <a:lnSpc>
                <a:spcPts val="2600"/>
              </a:lnSpc>
              <a:spcBef>
                <a:spcPts val="300"/>
              </a:spcBef>
              <a:spcAft>
                <a:spcPts val="300"/>
              </a:spcAft>
              <a:buFont typeface="Arial" charset="0"/>
              <a:buChar char="•"/>
            </a:pPr>
            <a:r>
              <a:rPr lang="en-GB" sz="2200" dirty="0" smtClean="0">
                <a:solidFill>
                  <a:srgbClr val="103C72"/>
                </a:solidFill>
              </a:rPr>
              <a:t>Current </a:t>
            </a:r>
            <a:r>
              <a:rPr lang="en-GB" sz="2200" dirty="0">
                <a:solidFill>
                  <a:srgbClr val="103C72"/>
                </a:solidFill>
              </a:rPr>
              <a:t>status of </a:t>
            </a:r>
            <a:r>
              <a:rPr lang="en-GB" sz="2200" dirty="0" smtClean="0">
                <a:solidFill>
                  <a:srgbClr val="103C72"/>
                </a:solidFill>
              </a:rPr>
              <a:t>legislative &amp; regulatory </a:t>
            </a:r>
            <a:r>
              <a:rPr lang="en-GB" sz="2200" dirty="0">
                <a:solidFill>
                  <a:srgbClr val="103C72"/>
                </a:solidFill>
              </a:rPr>
              <a:t>framework </a:t>
            </a:r>
            <a:r>
              <a:rPr lang="en-GB" sz="2200" dirty="0" smtClean="0">
                <a:solidFill>
                  <a:srgbClr val="103C72"/>
                </a:solidFill>
              </a:rPr>
              <a:t>&amp; legislation </a:t>
            </a:r>
            <a:r>
              <a:rPr lang="en-GB" sz="2200" dirty="0">
                <a:solidFill>
                  <a:srgbClr val="103C72"/>
                </a:solidFill>
              </a:rPr>
              <a:t>reform agenda </a:t>
            </a:r>
            <a:r>
              <a:rPr lang="en-GB" sz="2200" dirty="0" smtClean="0">
                <a:solidFill>
                  <a:srgbClr val="103C72"/>
                </a:solidFill>
              </a:rPr>
              <a:t>(other </a:t>
            </a:r>
            <a:r>
              <a:rPr lang="en-GB" sz="2200" dirty="0">
                <a:solidFill>
                  <a:srgbClr val="103C72"/>
                </a:solidFill>
              </a:rPr>
              <a:t>instruments be used?)</a:t>
            </a:r>
          </a:p>
          <a:p>
            <a:pPr>
              <a:lnSpc>
                <a:spcPts val="2600"/>
              </a:lnSpc>
              <a:spcBef>
                <a:spcPts val="300"/>
              </a:spcBef>
              <a:spcAft>
                <a:spcPts val="300"/>
              </a:spcAft>
              <a:buFont typeface="Arial" charset="0"/>
              <a:buChar char="•"/>
            </a:pPr>
            <a:r>
              <a:rPr lang="en-GB" sz="2200" dirty="0">
                <a:solidFill>
                  <a:srgbClr val="103C72"/>
                </a:solidFill>
              </a:rPr>
              <a:t>Institutional dispositions (“political economy”)</a:t>
            </a:r>
          </a:p>
          <a:p>
            <a:pPr>
              <a:lnSpc>
                <a:spcPts val="2600"/>
              </a:lnSpc>
              <a:spcBef>
                <a:spcPts val="300"/>
              </a:spcBef>
              <a:spcAft>
                <a:spcPts val="300"/>
              </a:spcAft>
              <a:buFont typeface="Arial" charset="0"/>
              <a:buChar char="•"/>
            </a:pPr>
            <a:r>
              <a:rPr lang="en-GB" sz="2200" dirty="0">
                <a:solidFill>
                  <a:srgbClr val="103C72"/>
                </a:solidFill>
              </a:rPr>
              <a:t>Capacity constraints – manpower, technology, administrative financial network</a:t>
            </a:r>
          </a:p>
          <a:p>
            <a:pPr>
              <a:lnSpc>
                <a:spcPts val="2600"/>
              </a:lnSpc>
              <a:spcBef>
                <a:spcPts val="300"/>
              </a:spcBef>
              <a:spcAft>
                <a:spcPts val="300"/>
              </a:spcAft>
              <a:buFont typeface="Arial" charset="0"/>
              <a:buChar char="•"/>
            </a:pPr>
            <a:r>
              <a:rPr lang="en-GB" sz="2200" dirty="0">
                <a:solidFill>
                  <a:srgbClr val="103C72"/>
                </a:solidFill>
              </a:rPr>
              <a:t>Institutional arrangements for </a:t>
            </a:r>
            <a:r>
              <a:rPr lang="en-GB" sz="2200" dirty="0" smtClean="0">
                <a:solidFill>
                  <a:srgbClr val="103C72"/>
                </a:solidFill>
              </a:rPr>
              <a:t>PFM </a:t>
            </a:r>
            <a:r>
              <a:rPr lang="en-GB" sz="2200" dirty="0">
                <a:solidFill>
                  <a:srgbClr val="103C72"/>
                </a:solidFill>
              </a:rPr>
              <a:t>reform (PEFA ?)</a:t>
            </a:r>
          </a:p>
          <a:p>
            <a:pPr>
              <a:lnSpc>
                <a:spcPts val="2600"/>
              </a:lnSpc>
              <a:spcBef>
                <a:spcPts val="300"/>
              </a:spcBef>
              <a:spcAft>
                <a:spcPts val="300"/>
              </a:spcAft>
              <a:buFont typeface="Arial" charset="0"/>
              <a:buChar char="•"/>
            </a:pPr>
            <a:r>
              <a:rPr lang="en-GB" sz="2200" dirty="0">
                <a:solidFill>
                  <a:srgbClr val="103C72"/>
                </a:solidFill>
              </a:rPr>
              <a:t>Budget for </a:t>
            </a:r>
            <a:r>
              <a:rPr lang="en-GB" sz="2200" dirty="0" smtClean="0">
                <a:solidFill>
                  <a:srgbClr val="103C72"/>
                </a:solidFill>
              </a:rPr>
              <a:t>reform </a:t>
            </a:r>
            <a:r>
              <a:rPr lang="en-GB" sz="2200" dirty="0">
                <a:solidFill>
                  <a:srgbClr val="103C72"/>
                </a:solidFill>
              </a:rPr>
              <a:t>programme, funding modalities </a:t>
            </a:r>
            <a:r>
              <a:rPr lang="en-GB" sz="2200" dirty="0" smtClean="0">
                <a:solidFill>
                  <a:srgbClr val="103C72"/>
                </a:solidFill>
              </a:rPr>
              <a:t>&amp; financial </a:t>
            </a:r>
            <a:r>
              <a:rPr lang="en-GB" sz="2200" dirty="0">
                <a:solidFill>
                  <a:srgbClr val="103C72"/>
                </a:solidFill>
              </a:rPr>
              <a:t>management</a:t>
            </a:r>
          </a:p>
          <a:p>
            <a:pPr>
              <a:lnSpc>
                <a:spcPts val="2600"/>
              </a:lnSpc>
              <a:spcBef>
                <a:spcPts val="300"/>
              </a:spcBef>
              <a:spcAft>
                <a:spcPts val="300"/>
              </a:spcAft>
              <a:buFont typeface="Arial" charset="0"/>
              <a:buChar char="•"/>
            </a:pPr>
            <a:r>
              <a:rPr lang="en-GB" sz="2200" dirty="0">
                <a:solidFill>
                  <a:srgbClr val="103C72"/>
                </a:solidFill>
              </a:rPr>
              <a:t>Monitoring </a:t>
            </a:r>
            <a:r>
              <a:rPr lang="en-GB" sz="2200" dirty="0" smtClean="0">
                <a:solidFill>
                  <a:srgbClr val="103C72"/>
                </a:solidFill>
              </a:rPr>
              <a:t>&amp; assessment </a:t>
            </a:r>
            <a:r>
              <a:rPr lang="en-GB" sz="2200" dirty="0">
                <a:solidFill>
                  <a:srgbClr val="103C72"/>
                </a:solidFill>
              </a:rPr>
              <a:t>framework (PEFA and ?)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FontTx/>
              <a:buChar char="–"/>
            </a:pPr>
            <a:endParaRPr lang="en-GB" dirty="0">
              <a:solidFill>
                <a:srgbClr val="103C7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re 2"/>
          <p:cNvSpPr>
            <a:spLocks noGrp="1"/>
          </p:cNvSpPr>
          <p:nvPr>
            <p:ph type="title"/>
          </p:nvPr>
        </p:nvSpPr>
        <p:spPr>
          <a:xfrm>
            <a:off x="0" y="1268413"/>
            <a:ext cx="9144000" cy="720427"/>
          </a:xfrm>
        </p:spPr>
        <p:txBody>
          <a:bodyPr/>
          <a:lstStyle/>
          <a:p>
            <a:pPr marL="0" algn="ctr"/>
            <a:r>
              <a:rPr lang="en-US" sz="2800" smtClean="0">
                <a:solidFill>
                  <a:srgbClr val="C00000"/>
                </a:solidFill>
                <a:latin typeface="Verdana" charset="0"/>
                <a:ea typeface="MS PGothic" charset="0"/>
                <a:cs typeface="MS PGothic" charset="0"/>
              </a:rPr>
              <a:t>Strengthened Approach </a:t>
            </a:r>
            <a:r>
              <a:rPr lang="en-US" sz="2800" i="1" dirty="0" smtClean="0">
                <a:solidFill>
                  <a:srgbClr val="C00000"/>
                </a:solidFill>
                <a:latin typeface="Verdana" charset="0"/>
              </a:rPr>
              <a:t>(Paris </a:t>
            </a:r>
            <a:r>
              <a:rPr lang="en-US" sz="2800" i="1" dirty="0">
                <a:solidFill>
                  <a:srgbClr val="C00000"/>
                </a:solidFill>
                <a:latin typeface="Verdana" charset="0"/>
              </a:rPr>
              <a:t>Declaration</a:t>
            </a:r>
            <a:r>
              <a:rPr lang="en-US" sz="2800" i="1" dirty="0" smtClean="0">
                <a:solidFill>
                  <a:srgbClr val="C00000"/>
                </a:solidFill>
                <a:latin typeface="Verdana" charset="0"/>
              </a:rPr>
              <a:t>)</a:t>
            </a:r>
            <a:endParaRPr lang="fr-BE" sz="2800" dirty="0">
              <a:solidFill>
                <a:srgbClr val="C00000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12291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565C5A60-7670-574D-8945-A5878E130705}" type="slidenum">
              <a:rPr lang="en-GB" sz="1400">
                <a:solidFill>
                  <a:schemeClr val="tx1"/>
                </a:solidFill>
                <a:latin typeface="Arial" charset="0"/>
                <a:cs typeface="+mn-cs"/>
              </a:rPr>
              <a:pPr algn="l" eaLnBrk="1" hangingPunct="1">
                <a:defRPr/>
              </a:pPr>
              <a:t>8</a:t>
            </a:fld>
            <a:endParaRPr lang="en-GB" sz="1400">
              <a:solidFill>
                <a:schemeClr val="tx1"/>
              </a:solidFill>
              <a:latin typeface="Arial" charset="0"/>
              <a:cs typeface="+mn-cs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2636838"/>
            <a:ext cx="8401050" cy="3816350"/>
          </a:xfrm>
        </p:spPr>
        <p:txBody>
          <a:bodyPr/>
          <a:lstStyle/>
          <a:p>
            <a:pPr lvl="1"/>
            <a:endParaRPr lang="en-US" sz="2400">
              <a:latin typeface="Verdana" charset="0"/>
              <a:ea typeface="MS PGothic" charset="0"/>
              <a:cs typeface="MS PGothic" charset="0"/>
            </a:endParaRPr>
          </a:p>
          <a:p>
            <a:pPr lvl="1"/>
            <a:endParaRPr lang="en-US" sz="2400">
              <a:latin typeface="Verdana" charset="0"/>
              <a:ea typeface="MS PGothic" charset="0"/>
              <a:cs typeface="MS PGothic" charset="0"/>
            </a:endParaRPr>
          </a:p>
          <a:p>
            <a:pPr lvl="1"/>
            <a:endParaRPr lang="en-US" sz="2400"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30724" name="Rectangle 3"/>
          <p:cNvSpPr txBox="1">
            <a:spLocks noChangeArrowheads="1"/>
          </p:cNvSpPr>
          <p:nvPr/>
        </p:nvSpPr>
        <p:spPr bwMode="auto">
          <a:xfrm>
            <a:off x="571500" y="2636838"/>
            <a:ext cx="8039100" cy="345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16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16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1600"/>
          </a:p>
        </p:txBody>
      </p:sp>
      <p:sp>
        <p:nvSpPr>
          <p:cNvPr id="30725" name="Rectangle 3"/>
          <p:cNvSpPr txBox="1">
            <a:spLocks noChangeArrowheads="1"/>
          </p:cNvSpPr>
          <p:nvPr/>
        </p:nvSpPr>
        <p:spPr bwMode="auto">
          <a:xfrm>
            <a:off x="714375" y="2708275"/>
            <a:ext cx="7661275" cy="304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24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2400"/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2400"/>
          </a:p>
        </p:txBody>
      </p:sp>
      <p:sp>
        <p:nvSpPr>
          <p:cNvPr id="30726" name="Rectangle 4"/>
          <p:cNvSpPr txBox="1">
            <a:spLocks noChangeArrowheads="1"/>
          </p:cNvSpPr>
          <p:nvPr/>
        </p:nvSpPr>
        <p:spPr bwMode="auto">
          <a:xfrm>
            <a:off x="500063" y="2636838"/>
            <a:ext cx="7997825" cy="333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>
              <a:spcBef>
                <a:spcPts val="120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sz="2400" dirty="0"/>
              <a:t>Reform programme </a:t>
            </a:r>
            <a:r>
              <a:rPr lang="en-GB" sz="2400" b="1" u="sng" dirty="0"/>
              <a:t>carried out</a:t>
            </a:r>
            <a:r>
              <a:rPr lang="en-GB" sz="2400" dirty="0"/>
              <a:t> by public administrations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sz="2400" dirty="0"/>
              <a:t>Coordinated donor support 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sz="2400" dirty="0"/>
              <a:t>Monitored progress of the reform through a common pool of information</a:t>
            </a:r>
            <a:endParaRPr lang="en-GB" sz="2400" b="1" u="sng" dirty="0"/>
          </a:p>
          <a:p>
            <a:pPr lvl="1"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re 2"/>
          <p:cNvSpPr>
            <a:spLocks noGrp="1"/>
          </p:cNvSpPr>
          <p:nvPr>
            <p:ph type="title"/>
          </p:nvPr>
        </p:nvSpPr>
        <p:spPr>
          <a:xfrm>
            <a:off x="0" y="1323975"/>
            <a:ext cx="9143999" cy="592857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Verdana" charset="0"/>
                <a:ea typeface="MS PGothic" charset="0"/>
                <a:cs typeface="MS PGothic" charset="0"/>
              </a:rPr>
              <a:t>Evaluating </a:t>
            </a:r>
            <a:r>
              <a:rPr lang="en-US" sz="2800" dirty="0" smtClean="0">
                <a:solidFill>
                  <a:srgbClr val="C00000"/>
                </a:solidFill>
                <a:latin typeface="Verdana" charset="0"/>
                <a:ea typeface="MS PGothic" charset="0"/>
                <a:cs typeface="MS PGothic" charset="0"/>
              </a:rPr>
              <a:t>current </a:t>
            </a:r>
            <a:r>
              <a:rPr lang="en-US" sz="2800" dirty="0">
                <a:solidFill>
                  <a:srgbClr val="C00000"/>
                </a:solidFill>
                <a:latin typeface="Verdana" charset="0"/>
                <a:ea typeface="MS PGothic" charset="0"/>
                <a:cs typeface="MS PGothic" charset="0"/>
              </a:rPr>
              <a:t>capacities </a:t>
            </a:r>
            <a:r>
              <a:rPr lang="en-US" sz="2800" dirty="0" smtClean="0">
                <a:solidFill>
                  <a:srgbClr val="C00000"/>
                </a:solidFill>
                <a:latin typeface="Verdana" charset="0"/>
                <a:ea typeface="MS PGothic" charset="0"/>
                <a:cs typeface="MS PGothic" charset="0"/>
              </a:rPr>
              <a:t>of </a:t>
            </a:r>
            <a:r>
              <a:rPr lang="en-US" sz="2800" dirty="0">
                <a:solidFill>
                  <a:srgbClr val="C00000"/>
                </a:solidFill>
                <a:latin typeface="Verdana" charset="0"/>
                <a:ea typeface="MS PGothic" charset="0"/>
                <a:cs typeface="MS PGothic" charset="0"/>
              </a:rPr>
              <a:t>PFM system</a:t>
            </a:r>
            <a:endParaRPr lang="fr-BE" sz="2000" dirty="0">
              <a:solidFill>
                <a:srgbClr val="C00000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1331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E4D7654E-B727-4946-8081-D4D5C1D43E1D}" type="slidenum">
              <a:rPr lang="en-GB" sz="1400">
                <a:solidFill>
                  <a:schemeClr val="tx1"/>
                </a:solidFill>
                <a:latin typeface="Arial" charset="0"/>
                <a:cs typeface="+mn-cs"/>
              </a:rPr>
              <a:pPr algn="l" eaLnBrk="1" hangingPunct="1">
                <a:defRPr/>
              </a:pPr>
              <a:t>9</a:t>
            </a:fld>
            <a:endParaRPr lang="en-GB" sz="1400">
              <a:solidFill>
                <a:schemeClr val="tx1"/>
              </a:solidFill>
              <a:latin typeface="Arial" charset="0"/>
              <a:cs typeface="+mn-cs"/>
            </a:endParaRPr>
          </a:p>
        </p:txBody>
      </p:sp>
      <p:sp>
        <p:nvSpPr>
          <p:cNvPr id="32771" name="Rectangle 4"/>
          <p:cNvSpPr txBox="1">
            <a:spLocks noChangeArrowheads="1"/>
          </p:cNvSpPr>
          <p:nvPr/>
        </p:nvSpPr>
        <p:spPr bwMode="auto">
          <a:xfrm>
            <a:off x="250825" y="2420938"/>
            <a:ext cx="871220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>
              <a:spcBef>
                <a:spcPts val="600"/>
              </a:spcBef>
              <a:buFont typeface="Arial" charset="0"/>
              <a:buChar char="•"/>
            </a:pPr>
            <a:r>
              <a:rPr lang="en-GB" sz="2400" dirty="0"/>
              <a:t>Is </a:t>
            </a:r>
            <a:r>
              <a:rPr lang="en-GB" sz="2400" dirty="0" smtClean="0"/>
              <a:t>there </a:t>
            </a:r>
            <a:r>
              <a:rPr lang="en-GB" sz="2400" dirty="0"/>
              <a:t>leadership </a:t>
            </a:r>
            <a:r>
              <a:rPr lang="en-GB" sz="2400" dirty="0" smtClean="0"/>
              <a:t>in </a:t>
            </a:r>
            <a:r>
              <a:rPr lang="en-GB" sz="2400" dirty="0" err="1" smtClean="0"/>
              <a:t>MoF</a:t>
            </a:r>
            <a:r>
              <a:rPr lang="en-GB" sz="2400" dirty="0" smtClean="0"/>
              <a:t>?</a:t>
            </a:r>
            <a:endParaRPr lang="en-GB" sz="2400" dirty="0"/>
          </a:p>
          <a:p>
            <a:pPr>
              <a:spcBef>
                <a:spcPts val="600"/>
              </a:spcBef>
              <a:buFont typeface="Arial" charset="0"/>
              <a:buChar char="•"/>
            </a:pPr>
            <a:r>
              <a:rPr lang="en-GB" sz="2400" dirty="0"/>
              <a:t>Are </a:t>
            </a:r>
            <a:r>
              <a:rPr lang="en-GB" sz="2400" dirty="0" smtClean="0"/>
              <a:t>legal &amp; regulatory requirements enacted </a:t>
            </a:r>
            <a:r>
              <a:rPr lang="en-GB" sz="2400" dirty="0"/>
              <a:t>in practice?</a:t>
            </a:r>
          </a:p>
          <a:p>
            <a:pPr>
              <a:spcBef>
                <a:spcPts val="600"/>
              </a:spcBef>
              <a:buFont typeface="Arial" charset="0"/>
              <a:buChar char="•"/>
            </a:pPr>
            <a:r>
              <a:rPr lang="en-GB" sz="2400" dirty="0"/>
              <a:t>Is </a:t>
            </a:r>
            <a:r>
              <a:rPr lang="en-GB" sz="2400" dirty="0" smtClean="0"/>
              <a:t>tax </a:t>
            </a:r>
            <a:r>
              <a:rPr lang="en-GB" sz="2400" dirty="0"/>
              <a:t>collection effective?</a:t>
            </a:r>
          </a:p>
          <a:p>
            <a:pPr>
              <a:spcBef>
                <a:spcPts val="600"/>
              </a:spcBef>
              <a:buFont typeface="Arial" charset="0"/>
              <a:buChar char="•"/>
            </a:pPr>
            <a:r>
              <a:rPr lang="en-GB" sz="2400" dirty="0"/>
              <a:t>Is </a:t>
            </a:r>
            <a:r>
              <a:rPr lang="en-GB" sz="2400" dirty="0" smtClean="0"/>
              <a:t>there </a:t>
            </a:r>
            <a:r>
              <a:rPr lang="en-GB" sz="2400" dirty="0"/>
              <a:t>reliable banking system with national coverage?</a:t>
            </a:r>
          </a:p>
          <a:p>
            <a:pPr>
              <a:spcBef>
                <a:spcPts val="600"/>
              </a:spcBef>
              <a:buFont typeface="Arial" charset="0"/>
              <a:buChar char="•"/>
            </a:pPr>
            <a:r>
              <a:rPr lang="en-GB" sz="2400" dirty="0"/>
              <a:t>Is there an active, functioning private sector?</a:t>
            </a:r>
          </a:p>
          <a:p>
            <a:pPr>
              <a:spcBef>
                <a:spcPts val="600"/>
              </a:spcBef>
              <a:buFont typeface="Arial" charset="0"/>
              <a:buChar char="•"/>
            </a:pPr>
            <a:r>
              <a:rPr lang="en-GB" sz="2400" dirty="0"/>
              <a:t>Are there any identified critical gaps in capacity?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rgbClr val="A50021"/>
              </a:buClr>
              <a:buFont typeface="Wingdings" charset="0"/>
              <a:buChar char="n"/>
            </a:pPr>
            <a:endParaRPr lang="en-GB" sz="2000" b="1" u="sng" dirty="0"/>
          </a:p>
          <a:p>
            <a:pPr lvl="1">
              <a:lnSpc>
                <a:spcPct val="80000"/>
              </a:lnSpc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4391</TotalTime>
  <Words>972</Words>
  <Application>Microsoft Office PowerPoint</Application>
  <PresentationFormat>On-screen Show (4:3)</PresentationFormat>
  <Paragraphs>207</Paragraphs>
  <Slides>21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ＭＳ Ｐゴシック</vt:lpstr>
      <vt:lpstr>ＭＳ Ｐゴシック</vt:lpstr>
      <vt:lpstr>Arial</vt:lpstr>
      <vt:lpstr>Courier New</vt:lpstr>
      <vt:lpstr>Times New Roman</vt:lpstr>
      <vt:lpstr>Verdana</vt:lpstr>
      <vt:lpstr>Wingdings</vt:lpstr>
      <vt:lpstr>Slide_Master</vt:lpstr>
      <vt:lpstr>PFM reform –  change management  Module 3.1</vt:lpstr>
      <vt:lpstr>Course outline</vt:lpstr>
      <vt:lpstr> </vt:lpstr>
      <vt:lpstr>Module 3.1 Outline</vt:lpstr>
      <vt:lpstr>Core tasks (1)</vt:lpstr>
      <vt:lpstr>Core tasks (2)</vt:lpstr>
      <vt:lpstr> </vt:lpstr>
      <vt:lpstr>Strengthened Approach (Paris Declaration)</vt:lpstr>
      <vt:lpstr>Evaluating current capacities of PFM system</vt:lpstr>
      <vt:lpstr>form</vt:lpstr>
      <vt:lpstr> </vt:lpstr>
      <vt:lpstr>Module 3.1 Outline</vt:lpstr>
      <vt:lpstr>The conditions for change management</vt:lpstr>
      <vt:lpstr>Change management (1)</vt:lpstr>
      <vt:lpstr>Change management (2)</vt:lpstr>
      <vt:lpstr>Change management (3)</vt:lpstr>
      <vt:lpstr>Module 3.1 Outline</vt:lpstr>
      <vt:lpstr>Capacity building (1)</vt:lpstr>
      <vt:lpstr>Capacity building (2)</vt:lpstr>
      <vt:lpstr>Capacity building (3)</vt:lpstr>
      <vt:lpstr>Key messages</vt:lpstr>
    </vt:vector>
  </TitlesOfParts>
  <Company>European Commission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Florence Brosset-Heckel</cp:lastModifiedBy>
  <cp:revision>213</cp:revision>
  <dcterms:created xsi:type="dcterms:W3CDTF">2011-10-28T10:25:18Z</dcterms:created>
  <dcterms:modified xsi:type="dcterms:W3CDTF">2016-02-08T15:01:20Z</dcterms:modified>
</cp:coreProperties>
</file>