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6" r:id="rId3"/>
    <p:sldId id="317" r:id="rId4"/>
    <p:sldId id="318" r:id="rId5"/>
    <p:sldId id="260" r:id="rId6"/>
    <p:sldId id="261" r:id="rId7"/>
    <p:sldId id="262" r:id="rId8"/>
    <p:sldId id="312" r:id="rId9"/>
    <p:sldId id="299" r:id="rId10"/>
    <p:sldId id="328" r:id="rId11"/>
    <p:sldId id="323" r:id="rId12"/>
    <p:sldId id="324" r:id="rId13"/>
    <p:sldId id="331" r:id="rId14"/>
    <p:sldId id="327" r:id="rId15"/>
    <p:sldId id="319" r:id="rId16"/>
    <p:sldId id="265" r:id="rId17"/>
    <p:sldId id="291" r:id="rId18"/>
    <p:sldId id="320" r:id="rId19"/>
    <p:sldId id="313" r:id="rId20"/>
    <p:sldId id="272" r:id="rId21"/>
    <p:sldId id="321" r:id="rId22"/>
    <p:sldId id="274" r:id="rId23"/>
    <p:sldId id="314" r:id="rId24"/>
    <p:sldId id="277" r:id="rId25"/>
    <p:sldId id="278" r:id="rId26"/>
    <p:sldId id="330" r:id="rId27"/>
    <p:sldId id="287" r:id="rId28"/>
    <p:sldId id="289" r:id="rId29"/>
    <p:sldId id="309" r:id="rId30"/>
    <p:sldId id="332" r:id="rId31"/>
    <p:sldId id="333" r:id="rId32"/>
    <p:sldId id="310" r:id="rId3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A2"/>
    <a:srgbClr val="003192"/>
    <a:srgbClr val="0039AC"/>
    <a:srgbClr val="002F8E"/>
    <a:srgbClr val="001848"/>
    <a:srgbClr val="BDDEFF"/>
    <a:srgbClr val="0F549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3" autoAdjust="0"/>
  </p:normalViewPr>
  <p:slideViewPr>
    <p:cSldViewPr>
      <p:cViewPr varScale="1">
        <p:scale>
          <a:sx n="63" d="100"/>
          <a:sy n="63" d="100"/>
        </p:scale>
        <p:origin x="128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Payments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4</c:v>
                </c:pt>
                <c:pt idx="3">
                  <c:v>4.8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Financing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-1.9</c:v>
                </c:pt>
                <c:pt idx="1">
                  <c:v>1.9</c:v>
                </c:pt>
                <c:pt idx="2">
                  <c:v>0.5</c:v>
                </c:pt>
                <c:pt idx="3">
                  <c:v>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009343488"/>
        <c:axId val="-1009357632"/>
      </c:lineChart>
      <c:catAx>
        <c:axId val="-100934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009357632"/>
        <c:crosses val="autoZero"/>
        <c:auto val="1"/>
        <c:lblAlgn val="ctr"/>
        <c:lblOffset val="100"/>
        <c:noMultiLvlLbl val="0"/>
      </c:catAx>
      <c:valAx>
        <c:axId val="-1009357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009343488"/>
        <c:crosses val="autoZero"/>
        <c:crossBetween val="between"/>
      </c:valAx>
      <c:spPr>
        <a:noFill/>
        <a:ln w="25387">
          <a:noFill/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1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201D80F-E26B-4F58-8278-C3BC4247CE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516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B06D80F-8A5C-4E11-8A1D-26EAE69FEE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255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5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113519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6B8A76-20E6-415E-AC37-BB4569044CAB}" type="slidenum">
              <a:rPr lang="en-GB" altLang="en-US" smtClean="0"/>
              <a:pPr/>
              <a:t>14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3112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15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15302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481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B9A855-985D-4C44-82E1-EE6A07081C5D}" type="slidenum">
              <a:rPr lang="en-GB" altLang="en-US" smtClean="0"/>
              <a:pPr/>
              <a:t>16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65877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491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899F0-E545-43D3-B2E1-4977FE04A1CE}" type="slidenum">
              <a:rPr lang="en-GB" altLang="en-US" smtClean="0"/>
              <a:pPr/>
              <a:t>17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507783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18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766075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31E8A2-697B-469C-A4D5-94FD2D2AA59C}" type="slidenum">
              <a:rPr lang="en-GB" altLang="en-US" smtClean="0"/>
              <a:pPr/>
              <a:t>19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883242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95BE9-284C-4E4D-8B9D-3DD1587667C1}" type="slidenum">
              <a:rPr lang="en-GB" altLang="en-US" smtClean="0"/>
              <a:pPr/>
              <a:t>20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337965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477437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Espace réservé des commentaires 2"/>
          <p:cNvSpPr>
            <a:spLocks noGrp="1"/>
          </p:cNvSpPr>
          <p:nvPr>
            <p:ph type="body" idx="1"/>
          </p:nvPr>
        </p:nvSpPr>
        <p:spPr>
          <a:ln/>
          <a:extLst/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fr-BE" dirty="0" smtClean="0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F1CF32-942E-4C00-B4DE-E5883637B798}" type="slidenum">
              <a:rPr lang="en-GB" altLang="en-US" smtClean="0"/>
              <a:pPr/>
              <a:t>22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282062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9AA878-FFCD-4636-B7EE-B574E3715AA7}" type="slidenum">
              <a:rPr lang="en-GB" altLang="en-US" smtClean="0"/>
              <a:pPr/>
              <a:t>23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53525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1195F-9336-4DAD-BF33-3C7FC1AACF56}" type="slidenum">
              <a:rPr lang="en-GB" altLang="en-US" smtClean="0"/>
              <a:pPr/>
              <a:t>6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07168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26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969757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A29254-D190-4931-B613-9682882175EB}" type="slidenum">
              <a:rPr lang="en-GB" altLang="en-US" smtClean="0"/>
              <a:pPr/>
              <a:t>27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273744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F6235-5B44-49EC-A2BD-26462B33BFAB}" type="slidenum">
              <a:rPr lang="en-GB" altLang="en-US" smtClean="0"/>
              <a:pPr/>
              <a:t>29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745176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BE" altLang="en-US" dirty="0" smtClean="0"/>
          </a:p>
          <a:p>
            <a:pPr eaLnBrk="1" hangingPunct="1">
              <a:spcBef>
                <a:spcPct val="0"/>
              </a:spcBef>
            </a:pPr>
            <a:endParaRPr lang="fr-BE" altLang="en-US" dirty="0" smtClean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1205BB-73DC-41EB-B8D5-C0C15D078DBD}" type="slidenum">
              <a:rPr lang="en-GB" altLang="en-US" smtClean="0"/>
              <a:pPr/>
              <a:t>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170218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E3ACF7-C9D3-42EC-B69B-3E1F1AFDBF33}" type="slidenum">
              <a:rPr lang="en-GB" altLang="en-US" smtClean="0"/>
              <a:pPr/>
              <a:t>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603382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BA334E-C2B6-43EA-8A82-77AA78867D86}" type="slidenum">
              <a:rPr lang="en-GB" altLang="en-US" smtClean="0"/>
              <a:pPr/>
              <a:t>9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549105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2E15-0999-4A9D-ABF3-FC00149567D1}" type="slidenum">
              <a:rPr lang="en-GB" altLang="en-US" smtClean="0"/>
              <a:pPr/>
              <a:t>10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0412427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5F798-390F-4430-A208-92419DBE3F04}" type="slidenum">
              <a:rPr lang="en-GB" altLang="en-US" smtClean="0"/>
              <a:pPr/>
              <a:t>11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658645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BE" altLang="en-US" smtClean="0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3C9B5A-056B-4387-BF59-12298D35E1CA}" type="slidenum">
              <a:rPr lang="en-GB" altLang="en-US" smtClean="0"/>
              <a:pPr/>
              <a:t>12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48740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2C1A74-7975-4072-83BD-ADDD231117DE}" type="slidenum">
              <a:rPr lang="en-GB" altLang="en-US" smtClean="0"/>
              <a:pPr/>
              <a:t>13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221542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B7AAB46-CE40-4FB4-BC90-B744536CD2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A18E0-EE95-4217-94E7-5E763DE907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848-3237-4979-8DAA-EB1841038B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5EBB3-32DB-47F5-85FC-E3CEAA8C54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C1EFD-4C8E-4FB4-8833-50D4CF254D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7341C-293E-44C9-BCC6-BA526D2C77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EACAB-9B26-4654-863A-A50C5AFE65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79B01-68B2-40A7-A163-7AF5E96333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BA5FF-0C20-4211-BB20-8C385347CC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CB69-F4CC-40CF-A2B3-2916322F58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9C75-84C2-4C70-B903-6DB1AF2E11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8B66AFF-AA87-42AF-8915-A31DAC8DEA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Microsoft_Excel_97-2003_Worksheet1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3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921124" y="3861048"/>
            <a:ext cx="7313639" cy="1214446"/>
          </a:xfrm>
        </p:spPr>
        <p:txBody>
          <a:bodyPr/>
          <a:lstStyle/>
          <a:p>
            <a:pPr eaLnBrk="1" hangingPunct="1"/>
            <a:r>
              <a:rPr lang="en-GB" altLang="en-US" sz="2800" dirty="0" smtClean="0"/>
              <a:t>Module 3.2: Treasury Management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921124" y="2132856"/>
            <a:ext cx="72151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indent="0" algn="ctr" eaLnBrk="1" hangingPunct="1">
              <a:defRPr/>
            </a:pPr>
            <a:r>
              <a:rPr lang="en-US" sz="2800" kern="0" dirty="0" smtClean="0">
                <a:solidFill>
                  <a:srgbClr val="FFC000"/>
                </a:solidFill>
              </a:rPr>
              <a:t>INTRODUCTION TO </a:t>
            </a:r>
          </a:p>
          <a:p>
            <a:pPr indent="0" algn="ctr" eaLnBrk="1" hangingPunct="1">
              <a:defRPr/>
            </a:pPr>
            <a:r>
              <a:rPr lang="en-US" sz="2800" kern="0" dirty="0" smtClean="0">
                <a:solidFill>
                  <a:srgbClr val="FFC000"/>
                </a:solidFill>
              </a:rPr>
              <a:t>PUBLIC FINANCE MANAGEMENT</a:t>
            </a:r>
            <a:endParaRPr lang="en-GB" sz="2800" kern="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Debt Management</a:t>
            </a:r>
            <a:endParaRPr lang="en-US" altLang="en-US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1"/>
          <p:cNvSpPr>
            <a:spLocks noGrp="1"/>
          </p:cNvSpPr>
          <p:nvPr>
            <p:ph idx="1"/>
          </p:nvPr>
        </p:nvSpPr>
        <p:spPr>
          <a:xfrm>
            <a:off x="250825" y="2643182"/>
            <a:ext cx="8647113" cy="309721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 smtClean="0">
                <a:solidFill>
                  <a:srgbClr val="FF0000"/>
                </a:solidFill>
              </a:rPr>
              <a:t>Definition of Treasury Single Account: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 smtClean="0"/>
              <a:t>A bank account or a set of linked bank accounts used for all/most government transactions.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altLang="en-US" sz="2200" i="0" dirty="0" smtClean="0"/>
              <a:t>In case of linked bank accounts, these must be on the basis of ‘zero balance’: no idle balances... excess cash ‘swept’ back into TSA on close of daily business.</a:t>
            </a:r>
            <a:endParaRPr lang="fr-BE" alt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altLang="en-US" dirty="0" smtClean="0"/>
          </a:p>
        </p:txBody>
      </p:sp>
      <p:sp>
        <p:nvSpPr>
          <p:cNvPr id="27651" name="Titre 2"/>
          <p:cNvSpPr>
            <a:spLocks noGrp="1"/>
          </p:cNvSpPr>
          <p:nvPr>
            <p:ph type="title"/>
          </p:nvPr>
        </p:nvSpPr>
        <p:spPr>
          <a:xfrm>
            <a:off x="0" y="1268413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smtClean="0"/>
              <a:t>Treasury Single Account (TSA)</a:t>
            </a:r>
            <a:endParaRPr lang="fr-BE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contenu 1"/>
          <p:cNvSpPr>
            <a:spLocks noGrp="1"/>
          </p:cNvSpPr>
          <p:nvPr>
            <p:ph idx="1"/>
          </p:nvPr>
        </p:nvSpPr>
        <p:spPr>
          <a:xfrm>
            <a:off x="250825" y="2492375"/>
            <a:ext cx="8358188" cy="352901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altLang="en-US" sz="2200" i="0" dirty="0" smtClean="0">
                <a:solidFill>
                  <a:srgbClr val="FF0000"/>
                </a:solidFill>
              </a:rPr>
              <a:t>Advantages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sz="2200" b="0" dirty="0" smtClean="0"/>
              <a:t>No more idle balances in MDA bank accounts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sz="2200" b="0" dirty="0" smtClean="0"/>
              <a:t>Cash balances in TSA invested in interest earning financial assets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 smtClean="0"/>
              <a:t>TSA facilitates accounting control through bank reconciliations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 smtClean="0"/>
              <a:t>TSA facilitates timely &amp; comprehensive accounting statements/reports, which, in turn, facilitate cash flow forecasting</a:t>
            </a:r>
            <a:endParaRPr lang="en-GB" altLang="en-US" b="0" dirty="0" smtClean="0"/>
          </a:p>
        </p:txBody>
      </p:sp>
      <p:sp>
        <p:nvSpPr>
          <p:cNvPr id="28675" name="Titr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Treasury Single Account</a:t>
            </a:r>
            <a:endParaRPr lang="fr-BE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85720" y="1277929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Treasury Single Account </a:t>
            </a: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50813" y="2205038"/>
          <a:ext cx="84455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6" name="Worksheet" r:id="rId4" imgW="11382280" imgH="5610130" progId="Excel.Sheet.8">
                  <p:embed/>
                </p:oleObj>
              </mc:Choice>
              <mc:Fallback>
                <p:oleObj name="Worksheet" r:id="rId4" imgW="11382280" imgH="561013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2205038"/>
                        <a:ext cx="8445500" cy="452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u contenu 1"/>
          <p:cNvSpPr>
            <a:spLocks noGrp="1"/>
          </p:cNvSpPr>
          <p:nvPr>
            <p:ph idx="1"/>
          </p:nvPr>
        </p:nvSpPr>
        <p:spPr>
          <a:xfrm>
            <a:off x="468313" y="2335224"/>
            <a:ext cx="8358187" cy="4379924"/>
          </a:xfrm>
        </p:spPr>
        <p:txBody>
          <a:bodyPr/>
          <a:lstStyle/>
          <a:p>
            <a:pPr marL="0" indent="0">
              <a:buClr>
                <a:srgbClr val="003192"/>
              </a:buClr>
              <a:buNone/>
              <a:defRPr/>
            </a:pPr>
            <a:r>
              <a:rPr lang="en-GB" sz="2200" i="0" dirty="0" smtClean="0">
                <a:solidFill>
                  <a:srgbClr val="FF0000"/>
                </a:solidFill>
              </a:rPr>
              <a:t>On-going reform in many countries… </a:t>
            </a:r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 smtClean="0"/>
              <a:t>In many countries several MDA bank accounts are prevalent;</a:t>
            </a:r>
            <a:endParaRPr lang="en-GB" sz="1200" i="0" dirty="0" smtClean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 smtClean="0"/>
              <a:t>Idle cash balances are likely to result in lower interest earnings and higher interest expenses through unnecessary borrowing;</a:t>
            </a:r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 smtClean="0"/>
              <a:t>Even with TSA, donor-funded project accounts are often kept outside the TSA and the Treasury controls;</a:t>
            </a:r>
            <a:endParaRPr lang="en-GB" sz="1200" i="0" dirty="0" smtClean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 smtClean="0"/>
              <a:t>Resistance to TSA – bank accounts enable budget ring-fencing;</a:t>
            </a:r>
            <a:endParaRPr lang="en-GB" sz="800" i="0" dirty="0" smtClean="0"/>
          </a:p>
          <a:p>
            <a:pPr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sz="2200" i="0" dirty="0" smtClean="0"/>
              <a:t>TSA reform may require strong political commitment.</a:t>
            </a:r>
            <a:endParaRPr lang="en-GB" sz="2000" dirty="0" smtClean="0"/>
          </a:p>
        </p:txBody>
      </p:sp>
      <p:sp>
        <p:nvSpPr>
          <p:cNvPr id="31747" name="Titre 2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942968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Treasury Single Account</a:t>
            </a:r>
            <a:endParaRPr lang="fr-BE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Debt Management</a:t>
            </a:r>
            <a:endParaRPr lang="en-US" altLang="en-US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1"/>
          <p:cNvSpPr>
            <a:spLocks noGrp="1"/>
          </p:cNvSpPr>
          <p:nvPr>
            <p:ph idx="1"/>
          </p:nvPr>
        </p:nvSpPr>
        <p:spPr>
          <a:xfrm>
            <a:off x="358807" y="2349500"/>
            <a:ext cx="8642349" cy="3455988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>
                <a:solidFill>
                  <a:srgbClr val="FF0000"/>
                </a:solidFill>
              </a:rPr>
              <a:t>Macro-economic instability</a:t>
            </a:r>
            <a:r>
              <a:rPr lang="en-US" altLang="en-US" i="0" dirty="0" smtClean="0"/>
              <a:t>: revenues unpredictable &amp; liquidity shortfalls leading to in-year budget disruptions.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>
                <a:solidFill>
                  <a:srgbClr val="FF0000"/>
                </a:solidFill>
              </a:rPr>
              <a:t>Unpredictable</a:t>
            </a:r>
            <a:r>
              <a:rPr lang="en-US" altLang="en-US" i="0" dirty="0" smtClean="0"/>
              <a:t> in-year reallocations between MDAs.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/>
              <a:t>Payments </a:t>
            </a:r>
            <a:r>
              <a:rPr lang="en-US" altLang="en-US" i="0" dirty="0" smtClean="0">
                <a:solidFill>
                  <a:srgbClr val="FF0000"/>
                </a:solidFill>
              </a:rPr>
              <a:t>arrears</a:t>
            </a:r>
            <a:r>
              <a:rPr lang="en-US" altLang="en-US" i="0" dirty="0" smtClean="0"/>
              <a:t> accumulate; MDAs enter into spending commitments that may be consistent with approved budget, but not supported by cash availability.</a:t>
            </a:r>
          </a:p>
        </p:txBody>
      </p:sp>
      <p:sp>
        <p:nvSpPr>
          <p:cNvPr id="14339" name="Titre 2"/>
          <p:cNvSpPr>
            <a:spLocks noGrp="1"/>
          </p:cNvSpPr>
          <p:nvPr>
            <p:ph type="title"/>
          </p:nvPr>
        </p:nvSpPr>
        <p:spPr>
          <a:xfrm>
            <a:off x="0" y="1125538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Problems with poor cash management </a:t>
            </a:r>
            <a:endParaRPr lang="fr-BE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1"/>
          <p:cNvSpPr>
            <a:spLocks noGrp="1"/>
          </p:cNvSpPr>
          <p:nvPr>
            <p:ph idx="1"/>
          </p:nvPr>
        </p:nvSpPr>
        <p:spPr>
          <a:xfrm>
            <a:off x="414366" y="2357430"/>
            <a:ext cx="8229600" cy="3857652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i="0" dirty="0" smtClean="0">
                <a:solidFill>
                  <a:srgbClr val="FF0000"/>
                </a:solidFill>
              </a:rPr>
              <a:t>Cash rationing</a:t>
            </a:r>
            <a:r>
              <a:rPr lang="en-GB" altLang="en-US" i="0" dirty="0" smtClean="0">
                <a:solidFill>
                  <a:srgbClr val="0036A2"/>
                </a:solidFill>
              </a:rPr>
              <a:t>;</a:t>
            </a:r>
            <a:r>
              <a:rPr lang="en-GB" altLang="en-US" i="0" dirty="0" smtClean="0"/>
              <a:t> a means of controlling expenditure according to cash availability…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GB" altLang="en-US" i="0" dirty="0" smtClean="0"/>
              <a:t>It is opposite of efficient cash management - likely </a:t>
            </a:r>
            <a:r>
              <a:rPr lang="en-GB" altLang="en-US" i="0" dirty="0" smtClean="0">
                <a:solidFill>
                  <a:srgbClr val="FF0000"/>
                </a:solidFill>
              </a:rPr>
              <a:t>adverse impact on service delivery</a:t>
            </a:r>
            <a:r>
              <a:rPr lang="en-GB" altLang="en-US" i="0" dirty="0" smtClean="0">
                <a:solidFill>
                  <a:srgbClr val="0036A2"/>
                </a:solidFill>
              </a:rPr>
              <a:t>;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GB" altLang="en-US" i="0" dirty="0" smtClean="0"/>
              <a:t>Danger of </a:t>
            </a:r>
            <a:r>
              <a:rPr lang="en-GB" altLang="en-US" i="0" dirty="0" smtClean="0">
                <a:solidFill>
                  <a:srgbClr val="FF0000"/>
                </a:solidFill>
              </a:rPr>
              <a:t>institutionalisation </a:t>
            </a:r>
            <a:r>
              <a:rPr lang="en-GB" altLang="en-US" i="0" dirty="0" smtClean="0"/>
              <a:t>after need has gone</a:t>
            </a:r>
          </a:p>
          <a:p>
            <a:pPr marL="0" indent="0">
              <a:spcAft>
                <a:spcPts val="1200"/>
              </a:spcAft>
              <a:buClr>
                <a:srgbClr val="0036A2"/>
              </a:buClr>
              <a:buNone/>
            </a:pPr>
            <a:r>
              <a:rPr lang="en-GB" altLang="en-US" sz="2200" i="0" dirty="0" smtClean="0"/>
              <a:t>NB: </a:t>
            </a:r>
            <a:r>
              <a:rPr lang="en-GB" altLang="en-US" sz="2200" dirty="0" smtClean="0"/>
              <a:t>Budget support useful if predictable; unpredictable budget support leads to same problems as unpredictable revenues</a:t>
            </a:r>
          </a:p>
          <a:p>
            <a:endParaRPr lang="en-GB" altLang="en-US" sz="1800" dirty="0" smtClean="0"/>
          </a:p>
        </p:txBody>
      </p:sp>
      <p:sp>
        <p:nvSpPr>
          <p:cNvPr id="15363" name="Titre 2"/>
          <p:cNvSpPr>
            <a:spLocks noGrp="1"/>
          </p:cNvSpPr>
          <p:nvPr>
            <p:ph type="title"/>
          </p:nvPr>
        </p:nvSpPr>
        <p:spPr>
          <a:xfrm>
            <a:off x="0" y="1052513"/>
            <a:ext cx="9144000" cy="1143000"/>
          </a:xfrm>
        </p:spPr>
        <p:txBody>
          <a:bodyPr/>
          <a:lstStyle/>
          <a:p>
            <a:pPr indent="0" eaLnBrk="1" hangingPunct="1"/>
            <a:r>
              <a:rPr lang="en-GB" altLang="en-US" smtClean="0"/>
              <a:t>Problems with poor cash management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Debt Management</a:t>
            </a:r>
            <a:endParaRPr lang="en-US" altLang="en-US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5763" y="1052513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Efficient cash management 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627313" y="2852738"/>
            <a:ext cx="3097212" cy="20161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44763" y="2781300"/>
            <a:ext cx="3384550" cy="2160588"/>
            <a:chOff x="2483768" y="2852936"/>
            <a:chExt cx="3384376" cy="2160240"/>
          </a:xfrm>
        </p:grpSpPr>
        <p:sp>
          <p:nvSpPr>
            <p:cNvPr id="19472" name="Rectangle 6"/>
            <p:cNvSpPr>
              <a:spLocks noChangeArrowheads="1"/>
            </p:cNvSpPr>
            <p:nvPr/>
          </p:nvSpPr>
          <p:spPr bwMode="auto">
            <a:xfrm>
              <a:off x="2483768" y="2852936"/>
              <a:ext cx="3384376" cy="2160240"/>
            </a:xfrm>
            <a:prstGeom prst="rect">
              <a:avLst/>
            </a:prstGeom>
            <a:solidFill>
              <a:srgbClr val="FFFF00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marL="3175"/>
              <a:endParaRPr lang="en-US" altLang="en-US"/>
            </a:p>
          </p:txBody>
        </p:sp>
        <p:sp>
          <p:nvSpPr>
            <p:cNvPr id="19473" name="TextBox 7"/>
            <p:cNvSpPr txBox="1">
              <a:spLocks noChangeArrowheads="1"/>
            </p:cNvSpPr>
            <p:nvPr/>
          </p:nvSpPr>
          <p:spPr bwMode="auto">
            <a:xfrm>
              <a:off x="2627784" y="2956882"/>
              <a:ext cx="309634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altLang="en-US" sz="2000" b="1"/>
                <a:t>One Account</a:t>
              </a:r>
            </a:p>
          </p:txBody>
        </p:sp>
      </p:grpSp>
      <p:sp>
        <p:nvSpPr>
          <p:cNvPr id="4" name="Oval 3"/>
          <p:cNvSpPr/>
          <p:nvPr/>
        </p:nvSpPr>
        <p:spPr bwMode="auto">
          <a:xfrm>
            <a:off x="3059113" y="3429000"/>
            <a:ext cx="2233612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Efficient Cash management 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>
            <a:off x="6227763" y="3644900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1" name="Oval 10"/>
          <p:cNvSpPr/>
          <p:nvPr/>
        </p:nvSpPr>
        <p:spPr bwMode="auto">
          <a:xfrm>
            <a:off x="7308850" y="3429000"/>
            <a:ext cx="1655763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On time payments </a:t>
            </a: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1825625" y="3644900"/>
            <a:ext cx="719138" cy="647700"/>
          </a:xfrm>
          <a:prstGeom prst="rightArrow">
            <a:avLst>
              <a:gd name="adj1" fmla="val 50000"/>
              <a:gd name="adj2" fmla="val 49963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3" name="Oval 12"/>
          <p:cNvSpPr/>
          <p:nvPr/>
        </p:nvSpPr>
        <p:spPr bwMode="auto">
          <a:xfrm>
            <a:off x="28575" y="3429000"/>
            <a:ext cx="1655763" cy="10795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Idle cash deposited</a:t>
            </a:r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 rot="-5400000">
            <a:off x="3332162" y="4983163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5" name="Right Arrow 14"/>
          <p:cNvSpPr>
            <a:spLocks noChangeArrowheads="1"/>
          </p:cNvSpPr>
          <p:nvPr/>
        </p:nvSpPr>
        <p:spPr bwMode="auto">
          <a:xfrm rot="5400000">
            <a:off x="4140200" y="5026026"/>
            <a:ext cx="720725" cy="647700"/>
          </a:xfrm>
          <a:prstGeom prst="rightArrow">
            <a:avLst>
              <a:gd name="adj1" fmla="val 50000"/>
              <a:gd name="adj2" fmla="val 50074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544763" y="5876925"/>
            <a:ext cx="3384550" cy="576263"/>
          </a:xfrm>
          <a:prstGeom prst="rect">
            <a:avLst/>
          </a:prstGeom>
          <a:solidFill>
            <a:srgbClr val="92D050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algn="ctr"/>
            <a:r>
              <a:rPr lang="en-GB" altLang="en-US" sz="1600" b="1"/>
              <a:t>Cash Invested </a:t>
            </a:r>
          </a:p>
          <a:p>
            <a:pPr marL="3175" algn="ctr"/>
            <a:r>
              <a:rPr lang="en-GB" altLang="en-US" sz="1600" b="1"/>
              <a:t>(short term deposits)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5625" y="2060575"/>
            <a:ext cx="51228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i="1" dirty="0">
                <a:latin typeface="+mn-lt"/>
              </a:rPr>
              <a:t>Principles of Cash Management </a:t>
            </a:r>
          </a:p>
        </p:txBody>
      </p:sp>
      <p:sp>
        <p:nvSpPr>
          <p:cNvPr id="18" name="Right Arrow 17"/>
          <p:cNvSpPr>
            <a:spLocks noChangeArrowheads="1"/>
          </p:cNvSpPr>
          <p:nvPr/>
        </p:nvSpPr>
        <p:spPr bwMode="auto">
          <a:xfrm rot="-2436456">
            <a:off x="1547813" y="4867275"/>
            <a:ext cx="1254125" cy="719138"/>
          </a:xfrm>
          <a:prstGeom prst="rightArrow">
            <a:avLst>
              <a:gd name="adj1" fmla="val 50000"/>
              <a:gd name="adj2" fmla="val 5009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96838" y="5492750"/>
            <a:ext cx="1655762" cy="960438"/>
          </a:xfrm>
          <a:prstGeom prst="ellipse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 algn="ctr"/>
            <a:r>
              <a:rPr lang="en-GB" altLang="en-US" sz="1600" b="1"/>
              <a:t>Donor funding on time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50825" y="1300164"/>
            <a:ext cx="8748713" cy="581388"/>
          </a:xfrm>
        </p:spPr>
        <p:txBody>
          <a:bodyPr/>
          <a:lstStyle/>
          <a:p>
            <a:r>
              <a:rPr lang="en-GB" altLang="en-US" dirty="0" smtClean="0"/>
              <a:t>Treasury Management: </a:t>
            </a:r>
            <a:r>
              <a:rPr lang="en-GB" altLang="en-US" sz="2400" dirty="0" smtClean="0">
                <a:solidFill>
                  <a:srgbClr val="FF0000"/>
                </a:solidFill>
              </a:rPr>
              <a:t>Simulation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3068639"/>
            <a:ext cx="8820150" cy="328932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000" b="1" i="0" smtClean="0">
                <a:solidFill>
                  <a:srgbClr val="0036A2"/>
                </a:solidFill>
              </a:rPr>
              <a:t>Set-up</a:t>
            </a:r>
            <a:r>
              <a:rPr lang="en-GB" sz="2000" b="1" i="0" smtClean="0"/>
              <a:t>:</a:t>
            </a:r>
            <a:endParaRPr lang="en-GB" sz="2000" i="0" smtClean="0"/>
          </a:p>
          <a:p>
            <a:pPr>
              <a:buFont typeface="+mj-lt"/>
              <a:buChar char="•"/>
              <a:defRPr/>
            </a:pPr>
            <a:r>
              <a:rPr lang="en-GB" sz="2000" i="0" smtClean="0"/>
              <a:t>- 5 players: </a:t>
            </a:r>
            <a:r>
              <a:rPr lang="en-GB" sz="2000" i="0" smtClean="0">
                <a:solidFill>
                  <a:srgbClr val="FF0000"/>
                </a:solidFill>
              </a:rPr>
              <a:t>Treasury, 3 line ministries and capital market</a:t>
            </a:r>
          </a:p>
          <a:p>
            <a:pPr>
              <a:buFont typeface="+mj-lt"/>
              <a:buChar char="•"/>
              <a:defRPr/>
            </a:pPr>
            <a:endParaRPr lang="en-GB" sz="2000" i="0" smtClean="0"/>
          </a:p>
          <a:p>
            <a:pPr>
              <a:buFont typeface="+mj-lt"/>
              <a:buChar char="•"/>
              <a:defRPr/>
            </a:pPr>
            <a:r>
              <a:rPr lang="en-GB" sz="2000" i="0" smtClean="0"/>
              <a:t>- Authorized budget of </a:t>
            </a:r>
            <a:r>
              <a:rPr lang="en-GB" sz="2000" i="0" smtClean="0">
                <a:solidFill>
                  <a:srgbClr val="FF0000"/>
                </a:solidFill>
              </a:rPr>
              <a:t>€11,9 billion </a:t>
            </a:r>
            <a:r>
              <a:rPr lang="en-GB" sz="2000" i="0" smtClean="0"/>
              <a:t>(revenue and expenditure)</a:t>
            </a:r>
          </a:p>
          <a:p>
            <a:pPr>
              <a:buFont typeface="+mj-lt"/>
              <a:buChar char="•"/>
              <a:defRPr/>
            </a:pPr>
            <a:endParaRPr lang="en-GB" sz="2000" i="0" smtClean="0"/>
          </a:p>
          <a:p>
            <a:pPr>
              <a:buFont typeface="+mj-lt"/>
              <a:buChar char="•"/>
              <a:defRPr/>
            </a:pPr>
            <a:r>
              <a:rPr lang="en-GB" sz="2000" i="0" smtClean="0"/>
              <a:t>- </a:t>
            </a:r>
            <a:r>
              <a:rPr lang="en-GB" sz="2000" i="0" smtClean="0">
                <a:solidFill>
                  <a:srgbClr val="FF0000"/>
                </a:solidFill>
              </a:rPr>
              <a:t>Credible budget</a:t>
            </a:r>
            <a:r>
              <a:rPr lang="en-GB" sz="2000" i="0" smtClean="0"/>
              <a:t>: sufficient revenue, no need for cash rationing</a:t>
            </a:r>
          </a:p>
          <a:p>
            <a:pPr>
              <a:buFont typeface="+mj-lt"/>
              <a:buChar char="•"/>
              <a:defRPr/>
            </a:pPr>
            <a:r>
              <a:rPr lang="en-GB" sz="2000" i="0" smtClean="0"/>
              <a:t> </a:t>
            </a:r>
          </a:p>
          <a:p>
            <a:pPr>
              <a:buFont typeface="+mj-lt"/>
              <a:buChar char="•"/>
              <a:defRPr/>
            </a:pPr>
            <a:r>
              <a:rPr lang="en-GB" sz="2000" i="0" smtClean="0"/>
              <a:t>- Cash is released in quarterly tranches based on Cash Plan</a:t>
            </a:r>
          </a:p>
          <a:p>
            <a:pPr>
              <a:defRPr/>
            </a:pPr>
            <a:endParaRPr lang="en-GB" sz="800" i="0" smtClean="0"/>
          </a:p>
          <a:p>
            <a:pPr>
              <a:defRPr/>
            </a:pPr>
            <a:endParaRPr lang="en-GB"/>
          </a:p>
        </p:txBody>
      </p:sp>
      <p:pic>
        <p:nvPicPr>
          <p:cNvPr id="5124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8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1"/>
          <p:cNvSpPr>
            <a:spLocks noGrp="1"/>
          </p:cNvSpPr>
          <p:nvPr>
            <p:ph idx="1"/>
          </p:nvPr>
        </p:nvSpPr>
        <p:spPr>
          <a:xfrm>
            <a:off x="250825" y="2060575"/>
            <a:ext cx="8229600" cy="4248150"/>
          </a:xfrm>
        </p:spPr>
        <p:txBody>
          <a:bodyPr/>
          <a:lstStyle/>
          <a:p>
            <a:pPr>
              <a:spcAft>
                <a:spcPts val="1200"/>
              </a:spcAft>
              <a:buFontTx/>
              <a:buNone/>
            </a:pPr>
            <a:r>
              <a:rPr lang="en-US" altLang="en-US" b="1" dirty="0" smtClean="0"/>
              <a:t>How to do this?</a:t>
            </a:r>
            <a:r>
              <a:rPr lang="en-US" altLang="en-US" dirty="0" smtClean="0"/>
              <a:t>  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/>
              <a:t>A pre-condition: </a:t>
            </a:r>
            <a:r>
              <a:rPr lang="en-US" altLang="en-US" i="0" dirty="0" smtClean="0">
                <a:solidFill>
                  <a:srgbClr val="FF0000"/>
                </a:solidFill>
              </a:rPr>
              <a:t>sound budget preparation</a:t>
            </a:r>
            <a:r>
              <a:rPr lang="en-US" altLang="en-US" i="0" dirty="0" smtClean="0">
                <a:solidFill>
                  <a:srgbClr val="0036A2"/>
                </a:solidFill>
              </a:rPr>
              <a:t>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/>
              <a:t>Weekly/monthly </a:t>
            </a:r>
            <a:r>
              <a:rPr lang="en-US" altLang="en-US" i="0" dirty="0" smtClean="0">
                <a:solidFill>
                  <a:srgbClr val="FF0000"/>
                </a:solidFill>
              </a:rPr>
              <a:t>cash</a:t>
            </a:r>
            <a:r>
              <a:rPr lang="en-US" altLang="en-US" i="0" dirty="0" smtClean="0"/>
              <a:t> </a:t>
            </a:r>
            <a:r>
              <a:rPr lang="en-US" altLang="en-US" i="0" dirty="0" smtClean="0">
                <a:solidFill>
                  <a:srgbClr val="FF0000"/>
                </a:solidFill>
              </a:rPr>
              <a:t>flow forecasting </a:t>
            </a:r>
            <a:r>
              <a:rPr lang="en-US" altLang="en-US" i="0" dirty="0" smtClean="0"/>
              <a:t>(revenue &amp; spending);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/>
              <a:t>One unit in charge - cash management unit;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>
                <a:solidFill>
                  <a:srgbClr val="FF0000"/>
                </a:solidFill>
              </a:rPr>
              <a:t>Treasury Single Account </a:t>
            </a:r>
            <a:r>
              <a:rPr lang="en-US" altLang="en-US" i="0" dirty="0" smtClean="0"/>
              <a:t>(TSA);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</a:pPr>
            <a:r>
              <a:rPr lang="en-US" altLang="en-US" i="0" dirty="0" smtClean="0"/>
              <a:t>Link with </a:t>
            </a:r>
            <a:r>
              <a:rPr lang="en-US" altLang="en-US" i="0" dirty="0" smtClean="0">
                <a:solidFill>
                  <a:srgbClr val="FF0000"/>
                </a:solidFill>
              </a:rPr>
              <a:t>debt management</a:t>
            </a:r>
            <a:r>
              <a:rPr lang="en-US" altLang="en-US" i="0" dirty="0" smtClean="0">
                <a:solidFill>
                  <a:srgbClr val="0036A2"/>
                </a:solidFill>
              </a:rPr>
              <a:t> – r</a:t>
            </a:r>
            <a:r>
              <a:rPr lang="en-US" altLang="en-US" i="0" dirty="0" smtClean="0"/>
              <a:t>ecording, monitoring of </a:t>
            </a:r>
            <a:r>
              <a:rPr lang="en-US" altLang="en-US" i="0" dirty="0" smtClean="0">
                <a:solidFill>
                  <a:srgbClr val="0036A2"/>
                </a:solidFill>
              </a:rPr>
              <a:t>borrowing and interest payments.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</a:pPr>
            <a:endParaRPr lang="en-US" altLang="en-US" dirty="0" smtClean="0"/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Ø"/>
            </a:pPr>
            <a:endParaRPr lang="en-US" altLang="en-US" dirty="0" smtClean="0"/>
          </a:p>
          <a:p>
            <a:pPr>
              <a:spcAft>
                <a:spcPts val="1200"/>
              </a:spcAft>
            </a:pPr>
            <a:endParaRPr lang="en-US" altLang="en-US" dirty="0" smtClean="0"/>
          </a:p>
          <a:p>
            <a:pPr>
              <a:spcAft>
                <a:spcPts val="1200"/>
              </a:spcAft>
            </a:pPr>
            <a:endParaRPr lang="fr-BE" altLang="en-US" dirty="0" smtClean="0"/>
          </a:p>
        </p:txBody>
      </p:sp>
      <p:sp>
        <p:nvSpPr>
          <p:cNvPr id="20483" name="Titre 2"/>
          <p:cNvSpPr>
            <a:spLocks noGrp="1"/>
          </p:cNvSpPr>
          <p:nvPr>
            <p:ph type="title"/>
          </p:nvPr>
        </p:nvSpPr>
        <p:spPr>
          <a:xfrm>
            <a:off x="0" y="908050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Efficient Cash Management</a:t>
            </a:r>
            <a:endParaRPr lang="fr-BE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Debt Management</a:t>
            </a:r>
            <a:endParaRPr lang="en-US" altLang="en-US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2"/>
          <p:cNvSpPr>
            <a:spLocks noGrp="1"/>
          </p:cNvSpPr>
          <p:nvPr>
            <p:ph type="title"/>
          </p:nvPr>
        </p:nvSpPr>
        <p:spPr>
          <a:xfrm>
            <a:off x="0" y="1052513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sz="2800" dirty="0" smtClean="0"/>
              <a:t>Cash flow forecasting </a:t>
            </a:r>
            <a:endParaRPr lang="fr-BE" altLang="en-US" sz="2800" dirty="0" smtClean="0"/>
          </a:p>
        </p:txBody>
      </p:sp>
      <p:sp>
        <p:nvSpPr>
          <p:cNvPr id="22532" name="TextBox 2"/>
          <p:cNvSpPr txBox="1">
            <a:spLocks noChangeArrowheads="1"/>
          </p:cNvSpPr>
          <p:nvPr/>
        </p:nvSpPr>
        <p:spPr bwMode="auto">
          <a:xfrm>
            <a:off x="503238" y="4354513"/>
            <a:ext cx="1981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1600" b="1"/>
              <a:t>Annual budget </a:t>
            </a:r>
          </a:p>
        </p:txBody>
      </p:sp>
      <p:pic>
        <p:nvPicPr>
          <p:cNvPr id="22533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413" y="2060575"/>
            <a:ext cx="24828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3059113" y="2060575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Ministries</a:t>
            </a: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3059113" y="3165475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Departments </a:t>
            </a:r>
          </a:p>
        </p:txBody>
      </p:sp>
      <p:sp>
        <p:nvSpPr>
          <p:cNvPr id="22536" name="Rectangle 9"/>
          <p:cNvSpPr>
            <a:spLocks noChangeArrowheads="1"/>
          </p:cNvSpPr>
          <p:nvPr/>
        </p:nvSpPr>
        <p:spPr bwMode="auto">
          <a:xfrm>
            <a:off x="3059113" y="4354513"/>
            <a:ext cx="1370011" cy="649287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 dirty="0"/>
              <a:t>Agencies</a:t>
            </a:r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3059113" y="5630863"/>
            <a:ext cx="1370011" cy="647700"/>
          </a:xfrm>
          <a:prstGeom prst="rect">
            <a:avLst/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r>
              <a:rPr lang="en-GB" altLang="en-US"/>
              <a:t>Sub National </a:t>
            </a:r>
          </a:p>
        </p:txBody>
      </p:sp>
      <p:sp>
        <p:nvSpPr>
          <p:cNvPr id="22538" name="Right Arrow 5"/>
          <p:cNvSpPr>
            <a:spLocks noChangeArrowheads="1"/>
          </p:cNvSpPr>
          <p:nvPr/>
        </p:nvSpPr>
        <p:spPr bwMode="auto">
          <a:xfrm>
            <a:off x="2735263" y="2281238"/>
            <a:ext cx="323850" cy="179387"/>
          </a:xfrm>
          <a:prstGeom prst="rightArrow">
            <a:avLst>
              <a:gd name="adj1" fmla="val 50000"/>
              <a:gd name="adj2" fmla="val 49964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39" name="Right Arrow 12"/>
          <p:cNvSpPr>
            <a:spLocks noChangeArrowheads="1"/>
          </p:cNvSpPr>
          <p:nvPr/>
        </p:nvSpPr>
        <p:spPr bwMode="auto">
          <a:xfrm>
            <a:off x="2681288" y="3409950"/>
            <a:ext cx="323850" cy="179388"/>
          </a:xfrm>
          <a:prstGeom prst="rightArrow">
            <a:avLst>
              <a:gd name="adj1" fmla="val 50000"/>
              <a:gd name="adj2" fmla="val 49963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0" name="Right Arrow 13"/>
          <p:cNvSpPr>
            <a:spLocks noChangeArrowheads="1"/>
          </p:cNvSpPr>
          <p:nvPr/>
        </p:nvSpPr>
        <p:spPr bwMode="auto">
          <a:xfrm rot="2117840" flipV="1">
            <a:off x="2665413" y="4460875"/>
            <a:ext cx="325437" cy="198438"/>
          </a:xfrm>
          <a:prstGeom prst="rightArrow">
            <a:avLst>
              <a:gd name="adj1" fmla="val 50000"/>
              <a:gd name="adj2" fmla="val 49891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1" name="Right Arrow 14"/>
          <p:cNvSpPr>
            <a:spLocks noChangeArrowheads="1"/>
          </p:cNvSpPr>
          <p:nvPr/>
        </p:nvSpPr>
        <p:spPr bwMode="auto">
          <a:xfrm rot="4433124" flipV="1">
            <a:off x="2185194" y="5350669"/>
            <a:ext cx="990600" cy="169862"/>
          </a:xfrm>
          <a:prstGeom prst="rightArrow">
            <a:avLst>
              <a:gd name="adj1" fmla="val 50000"/>
              <a:gd name="adj2" fmla="val 50272"/>
            </a:avLst>
          </a:prstGeom>
          <a:solidFill>
            <a:srgbClr val="990033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2" name="Right Arrow 15"/>
          <p:cNvSpPr>
            <a:spLocks noChangeArrowheads="1"/>
          </p:cNvSpPr>
          <p:nvPr/>
        </p:nvSpPr>
        <p:spPr bwMode="auto">
          <a:xfrm>
            <a:off x="4581525" y="2100263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43" name="Right Arrow 16"/>
          <p:cNvSpPr>
            <a:spLocks noChangeArrowheads="1"/>
          </p:cNvSpPr>
          <p:nvPr/>
        </p:nvSpPr>
        <p:spPr bwMode="auto">
          <a:xfrm>
            <a:off x="4572000" y="2532063"/>
            <a:ext cx="325437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2544" name="Picture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6134" y="1761331"/>
            <a:ext cx="1541462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5" name="TextBox 7"/>
          <p:cNvSpPr txBox="1">
            <a:spLocks noChangeArrowheads="1"/>
          </p:cNvSpPr>
          <p:nvPr/>
        </p:nvSpPr>
        <p:spPr bwMode="auto">
          <a:xfrm>
            <a:off x="5670550" y="1149350"/>
            <a:ext cx="19446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1400" b="1"/>
              <a:t>Monthly Revenue &amp; Expenditure Forecasting </a:t>
            </a:r>
          </a:p>
        </p:txBody>
      </p:sp>
      <p:pic>
        <p:nvPicPr>
          <p:cNvPr id="22546" name="Picture 19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5339" y="2911475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2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86133" y="4067969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2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000752">
            <a:off x="4893276" y="5245101"/>
            <a:ext cx="1541463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9" name="Right Arrow 22"/>
          <p:cNvSpPr>
            <a:spLocks noChangeArrowheads="1"/>
          </p:cNvSpPr>
          <p:nvPr/>
        </p:nvSpPr>
        <p:spPr bwMode="auto">
          <a:xfrm>
            <a:off x="4581525" y="3209925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0" name="Right Arrow 23"/>
          <p:cNvSpPr>
            <a:spLocks noChangeArrowheads="1"/>
          </p:cNvSpPr>
          <p:nvPr/>
        </p:nvSpPr>
        <p:spPr bwMode="auto">
          <a:xfrm>
            <a:off x="4583112" y="3681413"/>
            <a:ext cx="325438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1" name="Right Arrow 24"/>
          <p:cNvSpPr>
            <a:spLocks noChangeArrowheads="1"/>
          </p:cNvSpPr>
          <p:nvPr/>
        </p:nvSpPr>
        <p:spPr bwMode="auto">
          <a:xfrm>
            <a:off x="4581525" y="4384675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2" name="Right Arrow 25"/>
          <p:cNvSpPr>
            <a:spLocks noChangeArrowheads="1"/>
          </p:cNvSpPr>
          <p:nvPr/>
        </p:nvSpPr>
        <p:spPr bwMode="auto">
          <a:xfrm>
            <a:off x="4583112" y="4795838"/>
            <a:ext cx="325438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3" name="Right Arrow 26"/>
          <p:cNvSpPr>
            <a:spLocks noChangeArrowheads="1"/>
          </p:cNvSpPr>
          <p:nvPr/>
        </p:nvSpPr>
        <p:spPr bwMode="auto">
          <a:xfrm>
            <a:off x="4583112" y="5630863"/>
            <a:ext cx="325438" cy="179387"/>
          </a:xfrm>
          <a:prstGeom prst="rightArrow">
            <a:avLst>
              <a:gd name="adj1" fmla="val 50000"/>
              <a:gd name="adj2" fmla="val 50209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4" name="Right Arrow 27"/>
          <p:cNvSpPr>
            <a:spLocks noChangeArrowheads="1"/>
          </p:cNvSpPr>
          <p:nvPr/>
        </p:nvSpPr>
        <p:spPr bwMode="auto">
          <a:xfrm>
            <a:off x="4572000" y="6078538"/>
            <a:ext cx="325437" cy="180975"/>
          </a:xfrm>
          <a:prstGeom prst="rightArrow">
            <a:avLst>
              <a:gd name="adj1" fmla="val 50000"/>
              <a:gd name="adj2" fmla="val 49768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2555" name="Right Brace 11"/>
          <p:cNvSpPr>
            <a:spLocks/>
          </p:cNvSpPr>
          <p:nvPr/>
        </p:nvSpPr>
        <p:spPr bwMode="auto">
          <a:xfrm>
            <a:off x="6360956" y="2100263"/>
            <a:ext cx="246062" cy="4352925"/>
          </a:xfrm>
          <a:prstGeom prst="rightBrace">
            <a:avLst>
              <a:gd name="adj1" fmla="val 8272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18" name="Oval 17"/>
          <p:cNvSpPr/>
          <p:nvPr/>
        </p:nvSpPr>
        <p:spPr bwMode="auto">
          <a:xfrm>
            <a:off x="6870540" y="3543300"/>
            <a:ext cx="1927259" cy="139382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Cash</a:t>
            </a:r>
          </a:p>
          <a:p>
            <a:pPr marL="3175" algn="ctr">
              <a:defRPr/>
            </a:pPr>
            <a:r>
              <a:rPr lang="en-GB" b="1" dirty="0" smtClean="0">
                <a:solidFill>
                  <a:srgbClr val="0F5494"/>
                </a:solidFill>
              </a:rPr>
              <a:t>Management</a:t>
            </a:r>
            <a:endParaRPr lang="en-GB" b="1" dirty="0">
              <a:solidFill>
                <a:srgbClr val="0F5494"/>
              </a:solidFill>
            </a:endParaRPr>
          </a:p>
          <a:p>
            <a:pPr marL="3175" algn="ctr">
              <a:defRPr/>
            </a:pPr>
            <a:r>
              <a:rPr lang="en-GB" b="1" dirty="0">
                <a:solidFill>
                  <a:srgbClr val="0F5494"/>
                </a:solidFill>
              </a:rPr>
              <a:t>Unit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/>
          <p:cNvSpPr>
            <a:spLocks noChangeArrowheads="1"/>
          </p:cNvSpPr>
          <p:nvPr/>
        </p:nvSpPr>
        <p:spPr bwMode="auto">
          <a:xfrm>
            <a:off x="5580063" y="1916113"/>
            <a:ext cx="2879725" cy="4675187"/>
          </a:xfrm>
          <a:prstGeom prst="rect">
            <a:avLst/>
          </a:prstGeom>
          <a:solidFill>
            <a:srgbClr val="BDDEFF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Cash flow forecasting </a:t>
            </a:r>
          </a:p>
        </p:txBody>
      </p:sp>
      <p:pic>
        <p:nvPicPr>
          <p:cNvPr id="23556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21481" y="1899444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19894" y="3048794"/>
            <a:ext cx="1541463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21482" y="4206081"/>
            <a:ext cx="1541462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00752">
            <a:off x="430213" y="5383213"/>
            <a:ext cx="153987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Right Brace 7"/>
          <p:cNvSpPr>
            <a:spLocks/>
          </p:cNvSpPr>
          <p:nvPr/>
        </p:nvSpPr>
        <p:spPr bwMode="auto">
          <a:xfrm>
            <a:off x="2089150" y="2238375"/>
            <a:ext cx="246063" cy="4352925"/>
          </a:xfrm>
          <a:prstGeom prst="rightBrace">
            <a:avLst>
              <a:gd name="adj1" fmla="val 8272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" name="Oval 8"/>
          <p:cNvSpPr/>
          <p:nvPr/>
        </p:nvSpPr>
        <p:spPr bwMode="auto">
          <a:xfrm>
            <a:off x="2411413" y="3819525"/>
            <a:ext cx="2520950" cy="1254125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Cash</a:t>
            </a:r>
          </a:p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Management</a:t>
            </a:r>
          </a:p>
          <a:p>
            <a:pPr marL="3175" algn="ctr">
              <a:defRPr/>
            </a:pPr>
            <a:r>
              <a:rPr lang="en-GB" sz="1600" b="1" dirty="0">
                <a:solidFill>
                  <a:srgbClr val="0F5494"/>
                </a:solidFill>
              </a:rPr>
              <a:t>Unit</a:t>
            </a:r>
          </a:p>
        </p:txBody>
      </p:sp>
      <p:sp>
        <p:nvSpPr>
          <p:cNvPr id="23562" name="Right Arrow 9"/>
          <p:cNvSpPr>
            <a:spLocks noChangeArrowheads="1"/>
          </p:cNvSpPr>
          <p:nvPr/>
        </p:nvSpPr>
        <p:spPr bwMode="auto">
          <a:xfrm rot="-1846689">
            <a:off x="4471988" y="3395663"/>
            <a:ext cx="1512887" cy="358775"/>
          </a:xfrm>
          <a:prstGeom prst="rightArrow">
            <a:avLst>
              <a:gd name="adj1" fmla="val 50000"/>
              <a:gd name="adj2" fmla="val 50192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3563" name="Picture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425" y="4294188"/>
            <a:ext cx="21336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Right Arrow 11"/>
          <p:cNvSpPr>
            <a:spLocks noChangeArrowheads="1"/>
          </p:cNvSpPr>
          <p:nvPr/>
        </p:nvSpPr>
        <p:spPr bwMode="auto">
          <a:xfrm rot="1474005">
            <a:off x="4506913" y="4960938"/>
            <a:ext cx="1511300" cy="360362"/>
          </a:xfrm>
          <a:prstGeom prst="rightArrow">
            <a:avLst>
              <a:gd name="adj1" fmla="val 50000"/>
              <a:gd name="adj2" fmla="val 49918"/>
            </a:avLst>
          </a:prstGeom>
          <a:solidFill>
            <a:srgbClr val="0F5494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23565" name="Picture 1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7588" y="2090738"/>
            <a:ext cx="2025650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6" name="TextBox 13"/>
          <p:cNvSpPr txBox="1">
            <a:spLocks noChangeArrowheads="1"/>
          </p:cNvSpPr>
          <p:nvPr/>
        </p:nvSpPr>
        <p:spPr bwMode="auto">
          <a:xfrm>
            <a:off x="6659563" y="2668588"/>
            <a:ext cx="12255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sz="1600" b="1" i="1"/>
              <a:t>Warrant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9" name="Object 2"/>
          <p:cNvGraphicFramePr>
            <a:graphicFrameLocks noChangeAspect="1"/>
          </p:cNvGraphicFramePr>
          <p:nvPr/>
        </p:nvGraphicFramePr>
        <p:xfrm>
          <a:off x="279400" y="2101872"/>
          <a:ext cx="8343900" cy="447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" name="Worksheet" r:id="rId3" imgW="7639057" imgH="4162376" progId="Excel.Sheet.12">
                  <p:embed/>
                </p:oleObj>
              </mc:Choice>
              <mc:Fallback>
                <p:oleObj name="Worksheet" r:id="rId3" imgW="7639057" imgH="4162376" progId="Excel.Shee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2101872"/>
                        <a:ext cx="8343900" cy="447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103C7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063615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Cash flow forecasting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1"/>
          <p:cNvSpPr>
            <a:spLocks noGrp="1"/>
          </p:cNvSpPr>
          <p:nvPr>
            <p:ph idx="1"/>
          </p:nvPr>
        </p:nvSpPr>
        <p:spPr>
          <a:xfrm>
            <a:off x="428625" y="2357430"/>
            <a:ext cx="8391525" cy="366235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altLang="en-US" sz="2200" i="0" dirty="0" smtClean="0">
                <a:solidFill>
                  <a:srgbClr val="FF0000"/>
                </a:solidFill>
              </a:rPr>
              <a:t>Cash plans </a:t>
            </a:r>
            <a:r>
              <a:rPr lang="en-GB" altLang="en-US" sz="2200" i="0" dirty="0" smtClean="0"/>
              <a:t>should be updated monthly and announced in advance to:</a:t>
            </a:r>
          </a:p>
          <a:p>
            <a:pPr lvl="1">
              <a:buClr>
                <a:srgbClr val="0036A2"/>
              </a:buClr>
            </a:pPr>
            <a:r>
              <a:rPr lang="en-GB" altLang="en-US" sz="2200" b="0" dirty="0" smtClean="0"/>
              <a:t>Spending units (MDAs);</a:t>
            </a:r>
          </a:p>
          <a:p>
            <a:pPr lvl="1">
              <a:spcAft>
                <a:spcPts val="1200"/>
              </a:spcAft>
              <a:buClr>
                <a:srgbClr val="0036A2"/>
              </a:buClr>
            </a:pPr>
            <a:r>
              <a:rPr lang="en-GB" altLang="en-US" sz="2200" b="0" dirty="0" smtClean="0"/>
              <a:t>The domestic financial market, if used for borrowing.</a:t>
            </a:r>
          </a:p>
          <a:p>
            <a:pPr>
              <a:spcAft>
                <a:spcPts val="600"/>
              </a:spcAft>
            </a:pPr>
            <a:r>
              <a:rPr lang="en-GB" altLang="en-US" sz="2200" i="0" dirty="0" smtClean="0"/>
              <a:t>Used in preparing borrowing plans: </a:t>
            </a:r>
          </a:p>
          <a:p>
            <a:pPr lvl="1">
              <a:buClr>
                <a:srgbClr val="0036A2"/>
              </a:buClr>
            </a:pPr>
            <a:r>
              <a:rPr lang="en-GB" altLang="en-US" sz="2200" b="0" dirty="0" smtClean="0"/>
              <a:t>Do they take into account effectively procurement plans?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8313" y="1071546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Cash flow forecasting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Debt Management</a:t>
            </a:r>
            <a:endParaRPr lang="en-US" altLang="en-US" u="sng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re 2"/>
          <p:cNvSpPr>
            <a:spLocks noGrp="1"/>
          </p:cNvSpPr>
          <p:nvPr>
            <p:ph type="title"/>
          </p:nvPr>
        </p:nvSpPr>
        <p:spPr>
          <a:xfrm>
            <a:off x="0" y="1062038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Debt Management </a:t>
            </a:r>
            <a:endParaRPr lang="fr-BE" altLang="en-US" dirty="0" smtClean="0"/>
          </a:p>
        </p:txBody>
      </p:sp>
      <p:pic>
        <p:nvPicPr>
          <p:cNvPr id="34821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268413"/>
            <a:ext cx="2879725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space réservé du contenu 1"/>
          <p:cNvSpPr>
            <a:spLocks noGrp="1"/>
          </p:cNvSpPr>
          <p:nvPr>
            <p:ph idx="1"/>
          </p:nvPr>
        </p:nvSpPr>
        <p:spPr>
          <a:xfrm>
            <a:off x="142845" y="2285992"/>
            <a:ext cx="6429420" cy="3795730"/>
          </a:xfrm>
        </p:spPr>
        <p:txBody>
          <a:bodyPr/>
          <a:lstStyle/>
          <a:p>
            <a:pPr marL="355600" indent="0">
              <a:lnSpc>
                <a:spcPct val="120000"/>
              </a:lnSpc>
              <a:buClr>
                <a:srgbClr val="0036A2"/>
              </a:buClr>
              <a:buNone/>
            </a:pPr>
            <a:r>
              <a:rPr lang="en-US" altLang="en-US" sz="2200" i="0" dirty="0" smtClean="0">
                <a:solidFill>
                  <a:srgbClr val="FF0000"/>
                </a:solidFill>
              </a:rPr>
              <a:t>Loan financing options:</a:t>
            </a:r>
          </a:p>
          <a:p>
            <a:pPr lvl="1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 smtClean="0"/>
              <a:t>Take into account floating/fixed interest rate options, maturity, grace period, currency.</a:t>
            </a:r>
          </a:p>
          <a:p>
            <a:pPr lvl="1">
              <a:lnSpc>
                <a:spcPct val="120000"/>
              </a:lnSpc>
              <a:buClr>
                <a:srgbClr val="0036A2"/>
              </a:buClr>
              <a:buFont typeface="Wingdings" pitchFamily="2" charset="2"/>
              <a:buChar char="ü"/>
            </a:pPr>
            <a:r>
              <a:rPr lang="en-US" altLang="en-US" sz="2200" b="0" dirty="0" smtClean="0"/>
              <a:t>Seek concessional loan options at low interest rate, long grace and repayment periods.</a:t>
            </a:r>
            <a:endParaRPr lang="fr-BE" altLang="en-US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rgbClr val="0036A2"/>
              </a:buClr>
              <a:buNone/>
              <a:defRPr/>
            </a:pPr>
            <a:r>
              <a:rPr lang="en-US" sz="2200" i="0" dirty="0" smtClean="0">
                <a:solidFill>
                  <a:srgbClr val="FF0000"/>
                </a:solidFill>
              </a:rPr>
              <a:t>Loan Guarantees 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  <a:defRPr/>
            </a:pPr>
            <a:r>
              <a:rPr lang="en-US" sz="2200" i="0" dirty="0" smtClean="0"/>
              <a:t>Government needs clear strategy for issuing guarantees to guard against contingent liabilities becoming actual liabilities.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  <a:defRPr/>
            </a:pPr>
            <a:r>
              <a:rPr lang="en-US" sz="2200" i="0" dirty="0" smtClean="0"/>
              <a:t>Include guarantees to sub-national governments, state owned enterprises &amp; private companies.</a:t>
            </a:r>
          </a:p>
        </p:txBody>
      </p:sp>
      <p:sp>
        <p:nvSpPr>
          <p:cNvPr id="37891" name="Title 2"/>
          <p:cNvSpPr>
            <a:spLocks noGrp="1"/>
          </p:cNvSpPr>
          <p:nvPr>
            <p:ph type="title"/>
          </p:nvPr>
        </p:nvSpPr>
        <p:spPr>
          <a:xfrm>
            <a:off x="0" y="1196975"/>
            <a:ext cx="9144000" cy="1143000"/>
          </a:xfrm>
        </p:spPr>
        <p:txBody>
          <a:bodyPr/>
          <a:lstStyle/>
          <a:p>
            <a:r>
              <a:rPr lang="en-US" altLang="en-US" dirty="0" smtClean="0"/>
              <a:t>  Debt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Debt management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  <a:buNone/>
            </a:pPr>
            <a:r>
              <a:rPr lang="en-US" altLang="en-US" i="0" dirty="0" smtClean="0"/>
              <a:t>Debt management information system help comprehensiveness, accuracy, timeliness…</a:t>
            </a:r>
          </a:p>
          <a:p>
            <a:pPr marL="0" lvl="1" indent="0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  <a:buNone/>
            </a:pPr>
            <a:r>
              <a:rPr lang="en-US" altLang="en-US" sz="2200" b="0" dirty="0" smtClean="0"/>
              <a:t>IT packages: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r>
              <a:rPr lang="en-US" altLang="en-US" sz="2200" b="0" dirty="0" smtClean="0"/>
              <a:t>DMFAS (UNCTAD)</a:t>
            </a:r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endParaRPr lang="en-US" altLang="en-US" sz="2200" b="0" dirty="0" smtClean="0"/>
          </a:p>
          <a:p>
            <a:pPr lvl="1">
              <a:lnSpc>
                <a:spcPct val="90000"/>
              </a:lnSpc>
              <a:spcAft>
                <a:spcPts val="1200"/>
              </a:spcAft>
              <a:buClr>
                <a:srgbClr val="0036A2"/>
              </a:buClr>
            </a:pPr>
            <a:r>
              <a:rPr lang="en-US" altLang="en-US" sz="2200" b="0" dirty="0" smtClean="0"/>
              <a:t>CS-DRMS (Commonwealth)</a:t>
            </a:r>
          </a:p>
          <a:p>
            <a:pPr>
              <a:buClr>
                <a:srgbClr val="0036A2"/>
              </a:buClr>
            </a:pPr>
            <a:endParaRPr lang="fr-BE" altLang="en-US" dirty="0" smtClean="0"/>
          </a:p>
          <a:p>
            <a:pPr>
              <a:buClr>
                <a:srgbClr val="0036A2"/>
              </a:buClr>
            </a:pPr>
            <a:endParaRPr lang="en-GB" altLang="en-US" dirty="0" smtClean="0"/>
          </a:p>
        </p:txBody>
      </p:sp>
      <p:pic>
        <p:nvPicPr>
          <p:cNvPr id="36868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5000636"/>
            <a:ext cx="18684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4" descr="H:\Citrix\Redirection\My Documents\My Pictures\dmfas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3113" y="3500438"/>
            <a:ext cx="210026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39750" y="1196975"/>
            <a:ext cx="7704138" cy="649288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/>
              <a:t>Cash Plan </a:t>
            </a:r>
            <a:r>
              <a:rPr lang="en-GB" sz="3200" b="0" kern="1200" dirty="0" smtClean="0">
                <a:solidFill>
                  <a:prstClr val="black"/>
                </a:solidFill>
                <a:latin typeface="Calibri"/>
              </a:rPr>
              <a:t>(in hundred million Euro)</a:t>
            </a:r>
            <a:endParaRPr lang="en-GB" altLang="en-US" dirty="0" smtClean="0"/>
          </a:p>
        </p:txBody>
      </p:sp>
      <p:pic>
        <p:nvPicPr>
          <p:cNvPr id="6147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38" y="2378075"/>
            <a:ext cx="8364537" cy="4127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428596" y="1266827"/>
            <a:ext cx="8229600" cy="733413"/>
          </a:xfrm>
        </p:spPr>
        <p:txBody>
          <a:bodyPr/>
          <a:lstStyle/>
          <a:p>
            <a:r>
              <a:rPr lang="en-US" altLang="en-US" sz="2800" dirty="0" smtClean="0"/>
              <a:t>Treasury management – diagnosis</a:t>
            </a:r>
            <a:endParaRPr lang="en-GB" altLang="en-US" sz="2800" dirty="0" smtClean="0"/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2346327"/>
            <a:ext cx="8115300" cy="4225945"/>
          </a:xfrm>
        </p:spPr>
        <p:txBody>
          <a:bodyPr/>
          <a:lstStyle/>
          <a:p>
            <a:pPr marL="889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b="1" i="0" dirty="0" smtClean="0"/>
              <a:t>PI-21 in </a:t>
            </a:r>
            <a:r>
              <a:rPr lang="en-US" sz="2000" b="1" i="0" dirty="0" smtClean="0"/>
              <a:t>PEFA 2016 </a:t>
            </a:r>
            <a:r>
              <a:rPr lang="en-US" sz="2000" b="1" i="0" dirty="0" smtClean="0"/>
              <a:t>assesses the ‘predictability in the availability of funds to support service delivery’ </a:t>
            </a:r>
            <a:endParaRPr lang="en-GB" sz="2400" b="0" i="1" dirty="0" smtClean="0"/>
          </a:p>
          <a:p>
            <a:pPr marL="457200" lvl="1" indent="0">
              <a:spcAft>
                <a:spcPts val="600"/>
              </a:spcAft>
              <a:buFontTx/>
              <a:buNone/>
              <a:defRPr/>
            </a:pPr>
            <a:r>
              <a:rPr lang="en-US" b="0" i="1" dirty="0" smtClean="0"/>
              <a:t>Includes four dimensions:</a:t>
            </a:r>
            <a:endParaRPr lang="en-GB" b="0" i="1" dirty="0" smtClean="0"/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Extent and frequency of consolidation of the central government’s cash balances.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Extent to which cash flows are forecast and monitored.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Information on</a:t>
            </a:r>
            <a:r>
              <a:rPr lang="en-US" sz="1800" dirty="0" smtClean="0"/>
              <a:t> </a:t>
            </a:r>
            <a:r>
              <a:rPr lang="en-US" sz="1800" dirty="0" smtClean="0"/>
              <a:t>in-year information to </a:t>
            </a:r>
            <a:r>
              <a:rPr lang="en-US" sz="1800" dirty="0" smtClean="0"/>
              <a:t>Ministries, </a:t>
            </a:r>
            <a:r>
              <a:rPr lang="en-US" sz="1800" dirty="0" smtClean="0"/>
              <a:t>Departments Agencies on ceilings for expenditure commitment.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Significance of in-year budget </a:t>
            </a:r>
            <a:r>
              <a:rPr lang="en-US" sz="1800" dirty="0" smtClean="0"/>
              <a:t>adjustments. </a:t>
            </a:r>
            <a:endParaRPr lang="en-GB" b="0" i="1" dirty="0" smtClean="0"/>
          </a:p>
          <a:p>
            <a:pPr marL="88900" lvl="1" indent="0">
              <a:buFontTx/>
              <a:buNone/>
              <a:defRPr/>
            </a:pPr>
            <a:endParaRPr lang="en-GB" dirty="0" smtClean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428596" y="1266827"/>
            <a:ext cx="8229600" cy="733413"/>
          </a:xfrm>
        </p:spPr>
        <p:txBody>
          <a:bodyPr/>
          <a:lstStyle/>
          <a:p>
            <a:r>
              <a:rPr lang="en-US" altLang="en-US" sz="2800" dirty="0" smtClean="0"/>
              <a:t>Treasury management – diagnosis</a:t>
            </a:r>
            <a:endParaRPr lang="en-GB" altLang="en-US" sz="2800" dirty="0" smtClean="0"/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>
          <a:xfrm>
            <a:off x="571500" y="2346327"/>
            <a:ext cx="8115300" cy="3368689"/>
          </a:xfrm>
        </p:spPr>
        <p:txBody>
          <a:bodyPr/>
          <a:lstStyle/>
          <a:p>
            <a:pPr marL="88900" lvl="1" indent="0">
              <a:spcAft>
                <a:spcPts val="600"/>
              </a:spcAft>
              <a:buFontTx/>
              <a:buNone/>
              <a:defRPr/>
            </a:pPr>
            <a:r>
              <a:rPr lang="en-GB" dirty="0" smtClean="0"/>
              <a:t>Also, PI-13 assesses the ‘</a:t>
            </a:r>
            <a:r>
              <a:rPr lang="en-US" dirty="0" smtClean="0"/>
              <a:t>management and reporting of debt and expenditure arrears’</a:t>
            </a:r>
          </a:p>
          <a:p>
            <a:pPr marL="444500" lvl="1" indent="0">
              <a:spcAft>
                <a:spcPts val="600"/>
              </a:spcAft>
              <a:buFontTx/>
              <a:buNone/>
              <a:defRPr/>
            </a:pPr>
            <a:r>
              <a:rPr lang="en-US" b="0" i="1" dirty="0" smtClean="0"/>
              <a:t>Includes four dimensions: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Domestic and foreign debt data recording and reporting;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Systems for contracting loans and issuance of guarantees; 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Preparation of a debt management strategy;</a:t>
            </a:r>
          </a:p>
          <a:p>
            <a:pPr marL="844550" indent="-400050">
              <a:buClr>
                <a:srgbClr val="0036A2"/>
              </a:buClr>
              <a:buFont typeface="+mj-lt"/>
              <a:buAutoNum type="romanLcPeriod"/>
            </a:pPr>
            <a:r>
              <a:rPr lang="en-US" sz="1800" dirty="0" smtClean="0"/>
              <a:t>Stock and monitoring of expenditure arrears.</a:t>
            </a:r>
            <a:endParaRPr lang="en-GB" b="0" i="1" dirty="0" smtClean="0"/>
          </a:p>
          <a:p>
            <a:pPr marL="88900" lvl="1" indent="0">
              <a:buFontTx/>
              <a:buNone/>
              <a:defRPr/>
            </a:pPr>
            <a:endParaRPr lang="en-GB" dirty="0" smtClean="0">
              <a:ea typeface="+mn-ea"/>
              <a:cs typeface="+mn-cs"/>
            </a:endParaRPr>
          </a:p>
          <a:p>
            <a:pPr marL="444500" lvl="1" indent="0">
              <a:buFontTx/>
              <a:buNone/>
              <a:defRPr/>
            </a:pPr>
            <a:endParaRPr lang="en-GB" sz="18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60390"/>
          </a:xfrm>
        </p:spPr>
        <p:txBody>
          <a:bodyPr/>
          <a:lstStyle/>
          <a:p>
            <a:pPr algn="ctr"/>
            <a:r>
              <a:rPr lang="en-GB" altLang="en-US" dirty="0" smtClean="0"/>
              <a:t>Key Messages 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50059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 smtClean="0"/>
              <a:t>Efficient cash management recognises the opportunity costs of cash: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 smtClean="0"/>
              <a:t>minimises idle cash held by government bodies;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 smtClean="0"/>
              <a:t>increases certainty that payments are made properly by the due date;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 smtClean="0"/>
              <a:t>avoids recourse to cash rationing.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 smtClean="0"/>
              <a:t>Improving cash management entails: 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 smtClean="0"/>
              <a:t>preparing regular cash forecasts;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ü"/>
            </a:pPr>
            <a:r>
              <a:rPr lang="en-GB" altLang="en-US" b="0" dirty="0" smtClean="0"/>
              <a:t>an effective Treasury Single Account.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Clr>
                <a:srgbClr val="0036A2"/>
              </a:buClr>
              <a:buNone/>
            </a:pPr>
            <a:r>
              <a:rPr lang="en-GB" altLang="en-US" sz="2200" i="0" dirty="0" smtClean="0"/>
              <a:t>Cash and debt management must be closely linked.</a:t>
            </a:r>
          </a:p>
          <a:p>
            <a:pPr>
              <a:buNone/>
            </a:pPr>
            <a:endParaRPr lang="en-GB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922589"/>
            <a:ext cx="8820150" cy="364968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000" b="1" i="0" dirty="0" smtClean="0">
                <a:solidFill>
                  <a:srgbClr val="FF0000"/>
                </a:solidFill>
              </a:rPr>
              <a:t>Rules of the game</a:t>
            </a:r>
            <a:r>
              <a:rPr lang="en-GB" sz="2000" b="1" i="0" dirty="0" smtClean="0"/>
              <a:t>:</a:t>
            </a:r>
            <a:endParaRPr lang="en-GB" sz="2000" i="0" dirty="0" smtClean="0"/>
          </a:p>
          <a:p>
            <a:pPr marL="533400" indent="-355600" defTabSz="990600">
              <a:buClr>
                <a:srgbClr val="0036A2"/>
              </a:buClr>
              <a:buFont typeface="Verdana" pitchFamily="34" charset="0"/>
              <a:buChar char="−"/>
              <a:tabLst>
                <a:tab pos="723900" algn="l"/>
              </a:tabLst>
              <a:defRPr/>
            </a:pPr>
            <a:r>
              <a:rPr lang="en-GB" sz="2000" i="0" dirty="0" smtClean="0"/>
              <a:t>Each ministry gets cash releases and spends according to Cash Plan</a:t>
            </a:r>
          </a:p>
          <a:p>
            <a:pPr marL="533400" indent="-355600" defTabSz="990600">
              <a:buClr>
                <a:srgbClr val="0036A2"/>
              </a:buClr>
              <a:buFont typeface="Verdana" pitchFamily="34" charset="0"/>
              <a:buChar char="−"/>
              <a:defRPr/>
            </a:pPr>
            <a:r>
              <a:rPr lang="en-GB" sz="2000" i="0" dirty="0" smtClean="0"/>
              <a:t>‘Serious events’ might happen during the year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FontTx/>
              <a:buNone/>
              <a:defRPr/>
            </a:pPr>
            <a:r>
              <a:rPr lang="en-GB" sz="2000" b="1" i="0" dirty="0" smtClean="0">
                <a:solidFill>
                  <a:srgbClr val="FF0000"/>
                </a:solidFill>
              </a:rPr>
              <a:t>Three simulations</a:t>
            </a:r>
            <a:r>
              <a:rPr lang="en-GB" sz="2000" b="1" i="0" dirty="0" smtClean="0"/>
              <a:t>:</a:t>
            </a:r>
            <a:endParaRPr lang="en-GB" sz="2000" i="0" dirty="0" smtClean="0"/>
          </a:p>
          <a:p>
            <a:pPr marL="723900" indent="-723900"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 smtClean="0"/>
              <a:t>	1. No Treasury Single Account (TSA) and no transparency</a:t>
            </a:r>
          </a:p>
          <a:p>
            <a:pPr marL="723900" indent="-723900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 smtClean="0"/>
              <a:t>	2. TSA introduced (+ full transparency)</a:t>
            </a:r>
          </a:p>
          <a:p>
            <a:pPr marL="723900" indent="-723900">
              <a:lnSpc>
                <a:spcPct val="150000"/>
              </a:lnSpc>
              <a:spcBef>
                <a:spcPts val="0"/>
              </a:spcBef>
              <a:buFontTx/>
              <a:buNone/>
              <a:tabLst>
                <a:tab pos="266700" algn="l"/>
              </a:tabLst>
              <a:defRPr/>
            </a:pPr>
            <a:r>
              <a:rPr lang="en-GB" sz="2000" i="0" dirty="0" smtClean="0"/>
              <a:t>	3. Also with domestic capital market (interest rate 25%)</a:t>
            </a:r>
          </a:p>
        </p:txBody>
      </p:sp>
      <p:pic>
        <p:nvPicPr>
          <p:cNvPr id="717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916113"/>
            <a:ext cx="5580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0825" y="1300164"/>
            <a:ext cx="8748713" cy="581388"/>
          </a:xfrm>
        </p:spPr>
        <p:txBody>
          <a:bodyPr/>
          <a:lstStyle/>
          <a:p>
            <a:r>
              <a:rPr lang="en-GB" altLang="en-US" dirty="0" smtClean="0"/>
              <a:t>Treasury Management: </a:t>
            </a:r>
            <a:r>
              <a:rPr lang="en-GB" altLang="en-US" sz="2400" dirty="0" smtClean="0">
                <a:solidFill>
                  <a:srgbClr val="FF0000"/>
                </a:solidFill>
              </a:rPr>
              <a:t>Simulation Game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1"/>
          <p:cNvSpPr>
            <a:spLocks noGrp="1"/>
          </p:cNvSpPr>
          <p:nvPr>
            <p:ph idx="1"/>
          </p:nvPr>
        </p:nvSpPr>
        <p:spPr>
          <a:xfrm>
            <a:off x="1214414" y="2366985"/>
            <a:ext cx="6950075" cy="3776659"/>
          </a:xfrm>
        </p:spPr>
        <p:txBody>
          <a:bodyPr/>
          <a:lstStyle/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u="sng" dirty="0" smtClean="0"/>
              <a:t>Definition and objectives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Treasury Single Account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Problems with poor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Efficient Cash Management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Cash flow forecasting</a:t>
            </a:r>
          </a:p>
          <a:p>
            <a:pPr>
              <a:spcAft>
                <a:spcPts val="1200"/>
              </a:spcAft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en-US" altLang="en-US" i="0" dirty="0" smtClean="0"/>
              <a:t>Debt Management</a:t>
            </a:r>
            <a:endParaRPr lang="en-US" altLang="en-US" dirty="0" smtClean="0"/>
          </a:p>
          <a:p>
            <a:endParaRPr lang="fr-BE" altLang="en-US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95288" y="1277929"/>
            <a:ext cx="8229600" cy="936625"/>
          </a:xfrm>
        </p:spPr>
        <p:txBody>
          <a:bodyPr/>
          <a:lstStyle/>
          <a:p>
            <a:pPr algn="ctr"/>
            <a:r>
              <a:rPr lang="en-GB" altLang="en-US" sz="3200" dirty="0" smtClean="0"/>
              <a:t>Module 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214313" y="1285875"/>
            <a:ext cx="8229600" cy="2786063"/>
          </a:xfrm>
        </p:spPr>
        <p:txBody>
          <a:bodyPr/>
          <a:lstStyle/>
          <a:p>
            <a:pPr lvl="1">
              <a:buFontTx/>
              <a:buNone/>
            </a:pPr>
            <a:r>
              <a:rPr lang="en-US" altLang="en-US" sz="2400" dirty="0" smtClean="0"/>
              <a:t>	</a:t>
            </a:r>
          </a:p>
          <a:p>
            <a:pPr lvl="1">
              <a:buFontTx/>
              <a:buNone/>
            </a:pPr>
            <a:endParaRPr lang="en-US" altLang="en-US" sz="2400" dirty="0" smtClean="0"/>
          </a:p>
          <a:p>
            <a:pPr lvl="1">
              <a:buFontTx/>
              <a:buNone/>
            </a:pPr>
            <a:r>
              <a:rPr lang="en-US" altLang="en-US" sz="2400" b="0" i="1" dirty="0" smtClean="0">
                <a:solidFill>
                  <a:srgbClr val="FF0000"/>
                </a:solidFill>
              </a:rPr>
              <a:t>What is treasury management?</a:t>
            </a:r>
          </a:p>
          <a:p>
            <a:pPr lvl="1">
              <a:buFontTx/>
              <a:buNone/>
            </a:pPr>
            <a:r>
              <a:rPr lang="en-US" altLang="en-US" sz="2400" dirty="0" smtClean="0"/>
              <a:t> 	</a:t>
            </a:r>
            <a:r>
              <a:rPr lang="en-US" altLang="en-US" sz="2400" b="0" dirty="0" smtClean="0"/>
              <a:t>Process of efficiently managing the financial resources (cash and debt) required to execute budget</a:t>
            </a:r>
          </a:p>
          <a:p>
            <a:pPr>
              <a:buFont typeface="Wingdings" pitchFamily="2" charset="2"/>
              <a:buNone/>
            </a:pPr>
            <a:endParaRPr lang="fr-BE" altLang="en-US" dirty="0" smtClean="0"/>
          </a:p>
        </p:txBody>
      </p:sp>
      <p:sp>
        <p:nvSpPr>
          <p:cNvPr id="9219" name="Titre 2"/>
          <p:cNvSpPr>
            <a:spLocks noGrp="1"/>
          </p:cNvSpPr>
          <p:nvPr>
            <p:ph type="title"/>
          </p:nvPr>
        </p:nvSpPr>
        <p:spPr>
          <a:xfrm>
            <a:off x="0" y="908050"/>
            <a:ext cx="9144000" cy="1143000"/>
          </a:xfrm>
        </p:spPr>
        <p:txBody>
          <a:bodyPr/>
          <a:lstStyle/>
          <a:p>
            <a:pPr indent="0" eaLnBrk="1" hangingPunct="1"/>
            <a:r>
              <a:rPr lang="en-US" altLang="en-US" dirty="0" smtClean="0"/>
              <a:t>Definitions and objective </a:t>
            </a:r>
            <a:endParaRPr lang="fr-BE" altLang="en-US" dirty="0" smtClean="0"/>
          </a:p>
        </p:txBody>
      </p:sp>
      <p:sp>
        <p:nvSpPr>
          <p:cNvPr id="2" name="Oval 1"/>
          <p:cNvSpPr/>
          <p:nvPr/>
        </p:nvSpPr>
        <p:spPr bwMode="auto">
          <a:xfrm>
            <a:off x="1365250" y="4221163"/>
            <a:ext cx="2808288" cy="91598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Treasury Management 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2951163" y="5534025"/>
            <a:ext cx="1800225" cy="863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Debt Management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65138" y="5516563"/>
            <a:ext cx="1800225" cy="86518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175" algn="ctr">
              <a:defRPr/>
            </a:pPr>
            <a:r>
              <a:rPr lang="en-GB" sz="1400" b="1" dirty="0">
                <a:solidFill>
                  <a:srgbClr val="0F5494"/>
                </a:solidFill>
              </a:rPr>
              <a:t>Cash Management </a:t>
            </a:r>
          </a:p>
        </p:txBody>
      </p:sp>
      <p:sp>
        <p:nvSpPr>
          <p:cNvPr id="9224" name="Down Arrow 3"/>
          <p:cNvSpPr>
            <a:spLocks noChangeArrowheads="1"/>
          </p:cNvSpPr>
          <p:nvPr/>
        </p:nvSpPr>
        <p:spPr bwMode="auto">
          <a:xfrm>
            <a:off x="1365250" y="5091113"/>
            <a:ext cx="503238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225" name="Down Arrow 8"/>
          <p:cNvSpPr>
            <a:spLocks noChangeArrowheads="1"/>
          </p:cNvSpPr>
          <p:nvPr/>
        </p:nvSpPr>
        <p:spPr bwMode="auto">
          <a:xfrm>
            <a:off x="3348038" y="5153025"/>
            <a:ext cx="503237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sp>
        <p:nvSpPr>
          <p:cNvPr id="9226" name="Right Brace 4"/>
          <p:cNvSpPr>
            <a:spLocks/>
          </p:cNvSpPr>
          <p:nvPr/>
        </p:nvSpPr>
        <p:spPr bwMode="auto">
          <a:xfrm>
            <a:off x="5219700" y="4581525"/>
            <a:ext cx="360363" cy="1943100"/>
          </a:xfrm>
          <a:prstGeom prst="rightBrace">
            <a:avLst>
              <a:gd name="adj1" fmla="val 8313"/>
              <a:gd name="adj2" fmla="val 50000"/>
            </a:avLst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  <p:pic>
        <p:nvPicPr>
          <p:cNvPr id="9227" name="Picture 5" descr="H:\Citrix\Redirection\My Documents\My Pictures\budget%20transparenc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0113" y="4478338"/>
            <a:ext cx="2706687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Down Arrow 11"/>
          <p:cNvSpPr>
            <a:spLocks noChangeArrowheads="1"/>
          </p:cNvSpPr>
          <p:nvPr/>
        </p:nvSpPr>
        <p:spPr bwMode="auto">
          <a:xfrm rot="-5400000">
            <a:off x="5580062" y="5380038"/>
            <a:ext cx="504825" cy="3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3175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1"/>
          <p:cNvSpPr>
            <a:spLocks noGrp="1"/>
          </p:cNvSpPr>
          <p:nvPr>
            <p:ph idx="1"/>
          </p:nvPr>
        </p:nvSpPr>
        <p:spPr>
          <a:xfrm>
            <a:off x="250825" y="2251098"/>
            <a:ext cx="8229600" cy="4392612"/>
          </a:xfrm>
        </p:spPr>
        <p:txBody>
          <a:bodyPr/>
          <a:lstStyle/>
          <a:p>
            <a:pPr marL="0" indent="0">
              <a:spcAft>
                <a:spcPts val="1200"/>
              </a:spcAft>
              <a:buFontTx/>
              <a:buNone/>
              <a:defRPr/>
            </a:pPr>
            <a:r>
              <a:rPr lang="en-GB" sz="2000" i="0" smtClean="0"/>
              <a:t>Cash management: </a:t>
            </a:r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smtClean="0"/>
              <a:t>Avoid disruptive </a:t>
            </a:r>
            <a:r>
              <a:rPr lang="en-GB" b="0" i="1" smtClean="0">
                <a:solidFill>
                  <a:srgbClr val="FF0000"/>
                </a:solidFill>
              </a:rPr>
              <a:t>cash rationing </a:t>
            </a:r>
          </a:p>
          <a:p>
            <a:pPr marL="457200" lvl="1" indent="0">
              <a:spcAft>
                <a:spcPts val="1200"/>
              </a:spcAft>
              <a:buClr>
                <a:srgbClr val="003192"/>
              </a:buClr>
              <a:buFontTx/>
              <a:buNone/>
              <a:defRPr/>
            </a:pPr>
            <a:endParaRPr lang="en-GB" b="0" i="1" smtClean="0"/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smtClean="0"/>
              <a:t>Avoid </a:t>
            </a:r>
            <a:r>
              <a:rPr lang="en-GB" b="0" i="1" smtClean="0">
                <a:solidFill>
                  <a:srgbClr val="FF0000"/>
                </a:solidFill>
              </a:rPr>
              <a:t>payments arrears</a:t>
            </a:r>
          </a:p>
          <a:p>
            <a:pPr marL="457200" lvl="1" indent="0">
              <a:spcAft>
                <a:spcPts val="1200"/>
              </a:spcAft>
              <a:buClr>
                <a:srgbClr val="003192"/>
              </a:buClr>
              <a:buFontTx/>
              <a:buNone/>
              <a:defRPr/>
            </a:pPr>
            <a:endParaRPr lang="en-GB" b="0" i="1" smtClean="0"/>
          </a:p>
          <a:p>
            <a:pPr lvl="1">
              <a:spcAft>
                <a:spcPts val="1200"/>
              </a:spcAft>
              <a:buClr>
                <a:srgbClr val="003192"/>
              </a:buClr>
              <a:buFont typeface="Wingdings" pitchFamily="2" charset="2"/>
              <a:buChar char="Ø"/>
              <a:defRPr/>
            </a:pPr>
            <a:r>
              <a:rPr lang="en-GB" b="0" i="1" smtClean="0"/>
              <a:t>Support </a:t>
            </a:r>
            <a:r>
              <a:rPr lang="en-GB" b="0" i="1" smtClean="0">
                <a:solidFill>
                  <a:srgbClr val="FF0000"/>
                </a:solidFill>
              </a:rPr>
              <a:t>smooth</a:t>
            </a:r>
            <a:r>
              <a:rPr lang="en-GB" b="0" i="1" smtClean="0"/>
              <a:t> financing of </a:t>
            </a:r>
            <a:r>
              <a:rPr lang="en-GB" b="0" i="1" smtClean="0">
                <a:solidFill>
                  <a:srgbClr val="FF0000"/>
                </a:solidFill>
              </a:rPr>
              <a:t>expenditure</a:t>
            </a:r>
            <a:r>
              <a:rPr lang="en-GB" b="0" i="1" smtClean="0"/>
              <a:t> plans: use cash and minimise short-term borrowing costs </a:t>
            </a:r>
          </a:p>
        </p:txBody>
      </p:sp>
      <p:sp>
        <p:nvSpPr>
          <p:cNvPr id="10243" name="Titre 2"/>
          <p:cNvSpPr>
            <a:spLocks noGrp="1"/>
          </p:cNvSpPr>
          <p:nvPr>
            <p:ph type="title"/>
          </p:nvPr>
        </p:nvSpPr>
        <p:spPr>
          <a:xfrm>
            <a:off x="-32" y="908050"/>
            <a:ext cx="9144000" cy="1143000"/>
          </a:xfrm>
        </p:spPr>
        <p:txBody>
          <a:bodyPr/>
          <a:lstStyle/>
          <a:p>
            <a:pPr indent="0" eaLnBrk="1" hangingPunct="1"/>
            <a:r>
              <a:rPr lang="en-GB" altLang="en-US" smtClean="0"/>
              <a:t>Definitions and objectives</a:t>
            </a:r>
          </a:p>
        </p:txBody>
      </p:sp>
      <p:pic>
        <p:nvPicPr>
          <p:cNvPr id="10246" name="Picture 6" descr="H:\Citrix\Redirection\My Documents\My Pictures\overdue-00da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7251" y="3270259"/>
            <a:ext cx="1862137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 descr="1172758704L8qPS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3201" y="2214554"/>
            <a:ext cx="1862137" cy="142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936625"/>
          </a:xfrm>
        </p:spPr>
        <p:txBody>
          <a:bodyPr/>
          <a:lstStyle/>
          <a:p>
            <a:r>
              <a:rPr lang="en-GB" altLang="en-US" dirty="0" smtClean="0"/>
              <a:t>Definitions and objectives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01600" y="1933575"/>
          <a:ext cx="9347200" cy="4646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750" y="2060575"/>
            <a:ext cx="6048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000" i="1" dirty="0">
                <a:latin typeface="+mn-lt"/>
              </a:rPr>
              <a:t>Smoothing</a:t>
            </a:r>
            <a:r>
              <a:rPr lang="en-GB" dirty="0"/>
              <a:t> </a:t>
            </a:r>
            <a:r>
              <a:rPr lang="en-GB" sz="2000" i="1" dirty="0">
                <a:latin typeface="+mn-lt"/>
              </a:rPr>
              <a:t>expenditure</a:t>
            </a:r>
            <a:r>
              <a:rPr lang="en-GB" dirty="0"/>
              <a:t> </a:t>
            </a:r>
            <a:r>
              <a:rPr lang="en-GB" sz="2000" i="1" dirty="0">
                <a:latin typeface="+mn-lt"/>
              </a:rPr>
              <a:t>plans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Definitions and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rgbClr val="FF0000"/>
              </a:buClr>
              <a:buFontTx/>
              <a:buNone/>
              <a:defRPr/>
            </a:pPr>
            <a:r>
              <a:rPr lang="en-GB" sz="2000" i="0" dirty="0" smtClean="0"/>
              <a:t>Cash Management: 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 smtClean="0"/>
              <a:t>Optimise use of cash resources: </a:t>
            </a:r>
            <a:r>
              <a:rPr lang="en-GB" sz="2000" dirty="0" smtClean="0">
                <a:solidFill>
                  <a:srgbClr val="FF0000"/>
                </a:solidFill>
              </a:rPr>
              <a:t>surplus</a:t>
            </a:r>
            <a:r>
              <a:rPr lang="en-GB" sz="2000" dirty="0" smtClean="0"/>
              <a:t> cash invested in </a:t>
            </a:r>
            <a:r>
              <a:rPr lang="en-GB" sz="2000" dirty="0" smtClean="0">
                <a:solidFill>
                  <a:srgbClr val="FF0000"/>
                </a:solidFill>
              </a:rPr>
              <a:t>interest-earning</a:t>
            </a:r>
            <a:r>
              <a:rPr lang="en-GB" sz="2000" dirty="0" smtClean="0"/>
              <a:t> financial assets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 smtClean="0"/>
              <a:t>Conduct </a:t>
            </a:r>
            <a:r>
              <a:rPr lang="en-GB" sz="2000" dirty="0" smtClean="0">
                <a:solidFill>
                  <a:srgbClr val="FF0000"/>
                </a:solidFill>
              </a:rPr>
              <a:t>cost-effective borrowing </a:t>
            </a:r>
            <a:r>
              <a:rPr lang="en-GB" sz="2000" dirty="0" smtClean="0"/>
              <a:t>operations</a:t>
            </a:r>
          </a:p>
          <a:p>
            <a:pPr>
              <a:spcAft>
                <a:spcPts val="1200"/>
              </a:spcAft>
              <a:buClr>
                <a:srgbClr val="0036A2"/>
              </a:buClr>
              <a:buFont typeface="Wingdings" pitchFamily="2" charset="2"/>
              <a:buChar char="Ø"/>
              <a:defRPr/>
            </a:pPr>
            <a:r>
              <a:rPr lang="en-GB" sz="2000" dirty="0" smtClean="0"/>
              <a:t>Consistency with the </a:t>
            </a:r>
            <a:r>
              <a:rPr lang="en-GB" sz="2000" dirty="0" smtClean="0">
                <a:solidFill>
                  <a:srgbClr val="FF0000"/>
                </a:solidFill>
              </a:rPr>
              <a:t>monetary policy </a:t>
            </a:r>
          </a:p>
          <a:p>
            <a:pPr>
              <a:defRPr/>
            </a:pPr>
            <a:endParaRPr lang="en-GB" dirty="0"/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84763"/>
            <a:ext cx="91440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2613</TotalTime>
  <Words>1054</Words>
  <Application>Microsoft Office PowerPoint</Application>
  <PresentationFormat>On-screen Show (4:3)</PresentationFormat>
  <Paragraphs>211</Paragraphs>
  <Slides>32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Verdana</vt:lpstr>
      <vt:lpstr>Wingdings</vt:lpstr>
      <vt:lpstr>Slide_Master</vt:lpstr>
      <vt:lpstr>Worksheet</vt:lpstr>
      <vt:lpstr>PowerPoint Presentation</vt:lpstr>
      <vt:lpstr>Treasury Management: Simulation Game</vt:lpstr>
      <vt:lpstr>Cash Plan (in hundred million Euro)</vt:lpstr>
      <vt:lpstr>Treasury Management: Simulation Game</vt:lpstr>
      <vt:lpstr>Module outline</vt:lpstr>
      <vt:lpstr>Definitions and objective </vt:lpstr>
      <vt:lpstr>Definitions and objectives</vt:lpstr>
      <vt:lpstr>Definitions and objectives</vt:lpstr>
      <vt:lpstr>Definitions and objectives </vt:lpstr>
      <vt:lpstr>Module outline</vt:lpstr>
      <vt:lpstr>Treasury Single Account (TSA)</vt:lpstr>
      <vt:lpstr>Treasury Single Account</vt:lpstr>
      <vt:lpstr>Treasury Single Account </vt:lpstr>
      <vt:lpstr>Treasury Single Account</vt:lpstr>
      <vt:lpstr>Module outline</vt:lpstr>
      <vt:lpstr>Problems with poor cash management </vt:lpstr>
      <vt:lpstr>Problems with poor cash management </vt:lpstr>
      <vt:lpstr>Module outline</vt:lpstr>
      <vt:lpstr>Efficient cash management </vt:lpstr>
      <vt:lpstr>Efficient Cash Management</vt:lpstr>
      <vt:lpstr>Module outline</vt:lpstr>
      <vt:lpstr>Cash flow forecasting </vt:lpstr>
      <vt:lpstr>Cash flow forecasting </vt:lpstr>
      <vt:lpstr>Cash flow forecasting </vt:lpstr>
      <vt:lpstr>Cash flow forecasting </vt:lpstr>
      <vt:lpstr>Module outline</vt:lpstr>
      <vt:lpstr>Debt Management </vt:lpstr>
      <vt:lpstr>  Debt Management</vt:lpstr>
      <vt:lpstr>Debt management</vt:lpstr>
      <vt:lpstr>Treasury management – diagnosis</vt:lpstr>
      <vt:lpstr>Treasury management – diagnosis</vt:lpstr>
      <vt:lpstr>Key Messages 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Yiannis Hadziyiannakis</cp:lastModifiedBy>
  <cp:revision>209</cp:revision>
  <dcterms:created xsi:type="dcterms:W3CDTF">2011-10-28T10:25:18Z</dcterms:created>
  <dcterms:modified xsi:type="dcterms:W3CDTF">2016-06-23T08:15:54Z</dcterms:modified>
</cp:coreProperties>
</file>