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xls" ContentType="application/vnd.ms-exce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Default Extension="sldx" ContentType="application/vnd.openxmlformats-officedocument.presentationml.slide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Default Extension="vml" ContentType="application/vnd.openxmlformats-officedocument.vmlDrawing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256" r:id="rId2"/>
    <p:sldId id="257" r:id="rId3"/>
    <p:sldId id="258" r:id="rId4"/>
    <p:sldId id="259" r:id="rId5"/>
    <p:sldId id="303" r:id="rId6"/>
    <p:sldId id="295" r:id="rId7"/>
    <p:sldId id="299" r:id="rId8"/>
    <p:sldId id="277" r:id="rId9"/>
    <p:sldId id="283" r:id="rId10"/>
    <p:sldId id="284" r:id="rId11"/>
    <p:sldId id="261" r:id="rId12"/>
    <p:sldId id="296" r:id="rId13"/>
    <p:sldId id="262" r:id="rId14"/>
    <p:sldId id="263" r:id="rId15"/>
    <p:sldId id="292" r:id="rId16"/>
    <p:sldId id="264" r:id="rId17"/>
    <p:sldId id="266" r:id="rId18"/>
    <p:sldId id="268" r:id="rId19"/>
    <p:sldId id="302" r:id="rId20"/>
    <p:sldId id="304" r:id="rId21"/>
    <p:sldId id="287" r:id="rId22"/>
    <p:sldId id="288" r:id="rId23"/>
    <p:sldId id="290" r:id="rId24"/>
    <p:sldId id="305" r:id="rId25"/>
    <p:sldId id="291" r:id="rId26"/>
    <p:sldId id="294" r:id="rId27"/>
    <p:sldId id="301" r:id="rId28"/>
    <p:sldId id="300" r:id="rId29"/>
    <p:sldId id="293" r:id="rId30"/>
  </p:sldIdLst>
  <p:sldSz cx="9144000" cy="6858000" type="screen4x3"/>
  <p:notesSz cx="6669088" cy="9926638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F5494"/>
    <a:srgbClr val="3166CF"/>
    <a:srgbClr val="3E6FD2"/>
    <a:srgbClr val="2D5EC1"/>
    <a:srgbClr val="BDDEFF"/>
    <a:srgbClr val="99CCFF"/>
    <a:srgbClr val="808080"/>
    <a:srgbClr val="FFD624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833" autoAdjust="0"/>
    <p:restoredTop sz="86323" autoAdjust="0"/>
  </p:normalViewPr>
  <p:slideViewPr>
    <p:cSldViewPr>
      <p:cViewPr varScale="1">
        <p:scale>
          <a:sx n="88" d="100"/>
          <a:sy n="88" d="100"/>
        </p:scale>
        <p:origin x="-848" y="-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83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e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0838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6663" y="0"/>
            <a:ext cx="2890837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890838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6663" y="9428163"/>
            <a:ext cx="2890837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fld id="{CB2C9A06-0DBF-4F80-AEE4-CF2F73EE2D90}" type="slidenum">
              <a:rPr lang="en-GB" altLang="fr-FR"/>
              <a:pPr/>
              <a:t>‹#›</a:t>
            </a:fld>
            <a:endParaRPr lang="en-GB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0838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6663" y="0"/>
            <a:ext cx="2890837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12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8540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750" y="4714875"/>
            <a:ext cx="5335588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890838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6663" y="9428163"/>
            <a:ext cx="2890837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fld id="{6DEB6F05-BF1E-4CB1-80D5-69EA68AE673A}" type="slidenum">
              <a:rPr lang="en-GB" altLang="fr-FR"/>
              <a:pPr/>
              <a:t>‹#›</a:t>
            </a:fld>
            <a:endParaRPr lang="en-GB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5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 altLang="fr-FR" smtClean="0">
              <a:latin typeface="Arial" charset="0"/>
            </a:endParaRPr>
          </a:p>
        </p:txBody>
      </p:sp>
      <p:sp>
        <p:nvSpPr>
          <p:cNvPr id="8196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370F586-7F2D-488E-8697-7BBEA5ECFF4C}" type="slidenum">
              <a:rPr lang="fr-BE" altLang="fr-FR"/>
              <a:pPr/>
              <a:t>1</a:t>
            </a:fld>
            <a:endParaRPr lang="fr-BE" altLang="fr-F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A1E8073-8249-434D-A9D2-BC7E3B92B5CD}" type="slidenum">
              <a:rPr lang="fr-FR" altLang="fr-FR">
                <a:latin typeface="Times New Roman" pitchFamily="18" charset="0"/>
                <a:cs typeface="Times New Roman" pitchFamily="18" charset="0"/>
              </a:rPr>
              <a:pPr/>
              <a:t>12</a:t>
            </a:fld>
            <a:endParaRPr lang="fr-FR" alt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 altLang="fr-F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82C8ED1-A1DC-474E-97CC-4DEECE69BA1D}" type="slidenum">
              <a:rPr lang="fr-FR" altLang="fr-FR">
                <a:latin typeface="Times New Roman" pitchFamily="18" charset="0"/>
                <a:cs typeface="Times New Roman" pitchFamily="18" charset="0"/>
              </a:rPr>
              <a:pPr/>
              <a:t>13</a:t>
            </a:fld>
            <a:endParaRPr lang="fr-FR" alt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 altLang="fr-F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F92A425-0888-435B-9822-768F7ECB4E73}" type="slidenum">
              <a:rPr lang="fr-FR" altLang="fr-FR">
                <a:latin typeface="Times New Roman" pitchFamily="18" charset="0"/>
                <a:cs typeface="Times New Roman" pitchFamily="18" charset="0"/>
              </a:rPr>
              <a:pPr/>
              <a:t>14</a:t>
            </a:fld>
            <a:endParaRPr lang="fr-FR" alt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77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 altLang="fr-F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B71D5F0-47F5-4C65-B07D-2D3CE1DB3069}" type="slidenum">
              <a:rPr lang="fr-FR" altLang="fr-FR">
                <a:latin typeface="Times New Roman" pitchFamily="18" charset="0"/>
                <a:cs typeface="Times New Roman" pitchFamily="18" charset="0"/>
              </a:rPr>
              <a:pPr/>
              <a:t>16</a:t>
            </a:fld>
            <a:endParaRPr lang="fr-FR" alt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8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 altLang="fr-F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4B1D9C-BF8C-48F7-8C32-BC0C2DA49C23}" type="slidenum">
              <a:rPr lang="fr-FR" altLang="fr-FR">
                <a:latin typeface="Times New Roman" pitchFamily="18" charset="0"/>
                <a:cs typeface="Times New Roman" pitchFamily="18" charset="0"/>
              </a:rPr>
              <a:pPr/>
              <a:t>17</a:t>
            </a:fld>
            <a:endParaRPr lang="fr-FR" alt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8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 altLang="fr-F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13FB3C6-4355-46EA-AB34-C6E1EF570011}" type="slidenum">
              <a:rPr lang="fr-FR" altLang="fr-FR">
                <a:latin typeface="Times New Roman" pitchFamily="18" charset="0"/>
                <a:cs typeface="Times New Roman" pitchFamily="18" charset="0"/>
              </a:rPr>
              <a:pPr/>
              <a:t>18</a:t>
            </a:fld>
            <a:endParaRPr lang="fr-FR" alt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9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 altLang="fr-F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366D2DF-0C20-48BA-A90F-D389FEB7BCEC}" type="slidenum">
              <a:rPr lang="fr-FR" altLang="fr-FR">
                <a:latin typeface="Times New Roman" pitchFamily="18" charset="0"/>
                <a:cs typeface="Times New Roman" pitchFamily="18" charset="0"/>
              </a:rPr>
              <a:pPr/>
              <a:t>20</a:t>
            </a:fld>
            <a:endParaRPr lang="fr-FR" alt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 altLang="fr-F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9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altLang="fr-FR" smtClean="0">
                <a:latin typeface="Arial" charset="0"/>
              </a:rPr>
              <a:t>Focus on economy, controls and due processes. The MOF may perform tight control on spending</a:t>
            </a:r>
          </a:p>
          <a:p>
            <a:pPr eaLnBrk="1" hangingPunct="1">
              <a:spcBef>
                <a:spcPct val="0"/>
              </a:spcBef>
            </a:pPr>
            <a:endParaRPr lang="fr-FR" altLang="fr-FR" smtClean="0">
              <a:latin typeface="Times New Roman" pitchFamily="18" charset="0"/>
              <a:cs typeface="Arial" charset="0"/>
            </a:endParaRPr>
          </a:p>
        </p:txBody>
      </p:sp>
      <p:sp>
        <p:nvSpPr>
          <p:cNvPr id="45060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580B339-E38A-4305-A23B-C9A85A27AEDA}" type="slidenum">
              <a:rPr lang="en-GB" altLang="fr-FR">
                <a:latin typeface="Times New Roman" pitchFamily="18" charset="0"/>
                <a:cs typeface="Times New Roman" pitchFamily="18" charset="0"/>
              </a:rPr>
              <a:pPr/>
              <a:t>21</a:t>
            </a:fld>
            <a:endParaRPr lang="en-GB" altLang="fr-FR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altLang="fr-FR" smtClean="0">
                <a:latin typeface="Arial" charset="0"/>
              </a:rPr>
              <a:t>Budgeting for results</a:t>
            </a:r>
          </a:p>
          <a:p>
            <a:pPr eaLnBrk="1" hangingPunct="1"/>
            <a:r>
              <a:rPr lang="en-GB" altLang="fr-FR" smtClean="0">
                <a:latin typeface="Arial" charset="0"/>
              </a:rPr>
              <a:t>Aimed at better achieving the 3 objectives of PFM</a:t>
            </a:r>
          </a:p>
          <a:p>
            <a:pPr eaLnBrk="1" hangingPunct="1"/>
            <a:r>
              <a:rPr lang="en-GB" altLang="fr-FR" smtClean="0">
                <a:latin typeface="Arial" charset="0"/>
              </a:rPr>
              <a:t>Different orientations depending on the focus: output/efficiency or outcome. </a:t>
            </a:r>
          </a:p>
          <a:p>
            <a:pPr eaLnBrk="1" hangingPunct="1"/>
            <a:r>
              <a:rPr lang="en-GB" altLang="fr-FR" smtClean="0">
                <a:latin typeface="Arial" charset="0"/>
              </a:rPr>
              <a:t>Various procedures and institutional arrangements are related to these approaches e.g.</a:t>
            </a:r>
          </a:p>
          <a:p>
            <a:pPr lvl="1" eaLnBrk="1" hangingPunct="1"/>
            <a:r>
              <a:rPr lang="en-GB" altLang="fr-FR" smtClean="0">
                <a:latin typeface="Arial" charset="0"/>
              </a:rPr>
              <a:t>Programme budgeting</a:t>
            </a:r>
          </a:p>
          <a:p>
            <a:pPr lvl="1" eaLnBrk="1" hangingPunct="1"/>
            <a:r>
              <a:rPr lang="en-GB" altLang="fr-FR" smtClean="0">
                <a:latin typeface="Arial" charset="0"/>
              </a:rPr>
              <a:t>Contractualist approaches</a:t>
            </a:r>
          </a:p>
          <a:p>
            <a:pPr lvl="1" eaLnBrk="1" hangingPunct="1"/>
            <a:r>
              <a:rPr lang="en-GB" altLang="fr-FR" smtClean="0">
                <a:latin typeface="Arial" charset="0"/>
              </a:rPr>
              <a:t>Creation of “arm’s length public agencies” accountable on results</a:t>
            </a:r>
          </a:p>
          <a:p>
            <a:pPr lvl="1" eaLnBrk="1" hangingPunct="1"/>
            <a:endParaRPr lang="en-GB" altLang="fr-FR" smtClean="0">
              <a:latin typeface="Arial" charset="0"/>
            </a:endParaRPr>
          </a:p>
          <a:p>
            <a:pPr eaLnBrk="1" hangingPunct="1"/>
            <a:r>
              <a:rPr lang="en-GB" altLang="fr-FR" smtClean="0">
                <a:latin typeface="Arial" charset="0"/>
              </a:rPr>
              <a:t>However their effectiveness depends on the country context.  </a:t>
            </a:r>
          </a:p>
          <a:p>
            <a:pPr eaLnBrk="1" hangingPunct="1">
              <a:spcBef>
                <a:spcPct val="0"/>
              </a:spcBef>
            </a:pPr>
            <a:endParaRPr lang="fr-FR" altLang="fr-FR" smtClean="0">
              <a:latin typeface="Times New Roman" pitchFamily="18" charset="0"/>
              <a:cs typeface="Arial" charset="0"/>
            </a:endParaRPr>
          </a:p>
        </p:txBody>
      </p:sp>
      <p:sp>
        <p:nvSpPr>
          <p:cNvPr id="47108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E36648B-2221-4326-962E-17AB7337D1AA}" type="slidenum">
              <a:rPr lang="en-GB" altLang="fr-FR">
                <a:latin typeface="Times New Roman" pitchFamily="18" charset="0"/>
                <a:cs typeface="Times New Roman" pitchFamily="18" charset="0"/>
              </a:rPr>
              <a:pPr/>
              <a:t>22</a:t>
            </a:fld>
            <a:endParaRPr lang="en-GB" altLang="fr-FR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5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fr-BE" altLang="fr-FR" smtClean="0">
                <a:latin typeface="Arial" charset="0"/>
              </a:rPr>
              <a:t>GBO: Gestion du Budget par Objectifs: </a:t>
            </a:r>
            <a:r>
              <a:rPr lang="fr-FR" altLang="fr-FR" smtClean="0">
                <a:latin typeface="Arial" charset="0"/>
              </a:rPr>
              <a:t>approche de gestion fondée sur des résultats mesurables devant répondre aux objectifs et aux indicateurs préalablement définis.</a:t>
            </a:r>
            <a:endParaRPr lang="fr-BE" altLang="fr-FR" smtClean="0">
              <a:latin typeface="Arial" charset="0"/>
            </a:endParaRPr>
          </a:p>
          <a:p>
            <a:r>
              <a:rPr lang="fr-BE" altLang="fr-FR" smtClean="0">
                <a:latin typeface="Arial" charset="0"/>
              </a:rPr>
              <a:t>GAR: Gestion Axée sur les Résultats</a:t>
            </a:r>
            <a:endParaRPr lang="en-GB" altLang="fr-FR" smtClean="0">
              <a:latin typeface="Arial" charset="0"/>
            </a:endParaRPr>
          </a:p>
        </p:txBody>
      </p:sp>
      <p:sp>
        <p:nvSpPr>
          <p:cNvPr id="49156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2418643-70BC-405C-A550-06DBFCCD0098}" type="slidenum">
              <a:rPr lang="en-US" altLang="fr-FR"/>
              <a:pPr/>
              <a:t>23</a:t>
            </a:fld>
            <a:endParaRPr lang="en-US" alt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 altLang="fr-FR" smtClean="0">
              <a:latin typeface="Arial" charset="0"/>
            </a:endParaRPr>
          </a:p>
        </p:txBody>
      </p:sp>
      <p:sp>
        <p:nvSpPr>
          <p:cNvPr id="1024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6E4E629-DD7F-4F7F-82B4-58D659626576}" type="slidenum">
              <a:rPr lang="en-GB" altLang="fr-FR"/>
              <a:pPr/>
              <a:t>2</a:t>
            </a:fld>
            <a:endParaRPr lang="en-GB" altLang="fr-F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B2999E5-6C5B-41FF-B704-BC941846E01D}" type="slidenum">
              <a:rPr lang="fr-FR" altLang="fr-FR">
                <a:latin typeface="Times New Roman" pitchFamily="18" charset="0"/>
                <a:cs typeface="Times New Roman" pitchFamily="18" charset="0"/>
              </a:rPr>
              <a:pPr/>
              <a:t>24</a:t>
            </a:fld>
            <a:endParaRPr lang="fr-FR" alt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 altLang="fr-F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3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 altLang="fr-FR" smtClean="0">
              <a:latin typeface="Arial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5632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AF45BA2-3A9B-43C8-9886-86B7CC27FC3A}" type="slidenum">
              <a:rPr lang="en-GB" altLang="fr-FR">
                <a:cs typeface="Arial" charset="0"/>
              </a:rPr>
              <a:pPr/>
              <a:t>28</a:t>
            </a:fld>
            <a:endParaRPr lang="en-GB" altLang="fr-FR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91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 altLang="fr-FR" smtClean="0">
              <a:latin typeface="Arial" charset="0"/>
            </a:endParaRPr>
          </a:p>
        </p:txBody>
      </p:sp>
      <p:sp>
        <p:nvSpPr>
          <p:cNvPr id="12292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A5CDD59-FDD7-4658-8EF7-0965B3E282A3}" type="slidenum">
              <a:rPr lang="en-GB" altLang="fr-FR"/>
              <a:pPr/>
              <a:t>3</a:t>
            </a:fld>
            <a:endParaRPr lang="en-GB" alt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 altLang="fr-FR" smtClean="0">
              <a:latin typeface="Arial" charset="0"/>
            </a:endParaRPr>
          </a:p>
        </p:txBody>
      </p:sp>
      <p:sp>
        <p:nvSpPr>
          <p:cNvPr id="14340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D32EB13-6216-436D-9C8E-641A94765692}" type="slidenum">
              <a:rPr lang="en-GB" altLang="fr-FR"/>
              <a:pPr/>
              <a:t>4</a:t>
            </a:fld>
            <a:endParaRPr lang="en-GB" alt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 altLang="fr-FR" smtClean="0">
              <a:latin typeface="Arial" charset="0"/>
            </a:endParaRPr>
          </a:p>
        </p:txBody>
      </p:sp>
      <p:sp>
        <p:nvSpPr>
          <p:cNvPr id="16388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CA310C5-7A9E-478F-8E96-EEE2FA4BBCFE}" type="slidenum">
              <a:rPr lang="fr-BE" altLang="fr-FR"/>
              <a:pPr/>
              <a:t>5</a:t>
            </a:fld>
            <a:endParaRPr lang="fr-BE" alt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36CF5BB-BCB0-4AE8-839C-41AB7BAFCFB1}" type="slidenum">
              <a:rPr lang="fr-FR" altLang="fr-FR">
                <a:latin typeface="Times New Roman" pitchFamily="18" charset="0"/>
                <a:cs typeface="Times New Roman" pitchFamily="18" charset="0"/>
              </a:rPr>
              <a:pPr/>
              <a:t>7</a:t>
            </a:fld>
            <a:endParaRPr lang="fr-FR" alt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 altLang="fr-F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altLang="fr-FR" smtClean="0">
              <a:latin typeface="Arial" charset="0"/>
            </a:endParaRPr>
          </a:p>
        </p:txBody>
      </p:sp>
      <p:sp>
        <p:nvSpPr>
          <p:cNvPr id="21508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0E01A72-C64F-42BC-99BF-F66C482A57C7}" type="slidenum">
              <a:rPr lang="en-GB" altLang="fr-FR"/>
              <a:pPr/>
              <a:t>8</a:t>
            </a:fld>
            <a:endParaRPr lang="en-GB" altLang="fr-F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fr-FR" b="1" smtClean="0">
                <a:latin typeface="Arial" charset="0"/>
              </a:rPr>
              <a:t>Government units</a:t>
            </a:r>
          </a:p>
          <a:p>
            <a:pPr lvl="1" eaLnBrk="1" hangingPunct="1"/>
            <a:r>
              <a:rPr lang="en-US" altLang="fr-FR" sz="2400" smtClean="0">
                <a:latin typeface="Arial" charset="0"/>
              </a:rPr>
              <a:t>have legislative, judicial, or executive authority ;</a:t>
            </a:r>
          </a:p>
          <a:p>
            <a:pPr lvl="1" eaLnBrk="1" hangingPunct="1"/>
            <a:r>
              <a:rPr lang="en-US" altLang="fr-FR" sz="2400" smtClean="0">
                <a:latin typeface="Arial" charset="0"/>
              </a:rPr>
              <a:t>provides  goods and services on a nonmarket basis</a:t>
            </a:r>
          </a:p>
          <a:p>
            <a:pPr lvl="1" eaLnBrk="1" hangingPunct="1"/>
            <a:r>
              <a:rPr lang="en-US" altLang="fr-FR" sz="2400" smtClean="0">
                <a:latin typeface="Arial" charset="0"/>
              </a:rPr>
              <a:t>redistribute income and wealth</a:t>
            </a:r>
          </a:p>
          <a:p>
            <a:pPr lvl="1" eaLnBrk="1" hangingPunct="1"/>
            <a:r>
              <a:rPr lang="en-US" altLang="fr-FR" sz="2400" smtClean="0">
                <a:latin typeface="Arial" charset="0"/>
              </a:rPr>
              <a:t>finance their activities mainly by means of taxes and other compulsory transfers</a:t>
            </a:r>
          </a:p>
          <a:p>
            <a:endParaRPr lang="en-GB" altLang="fr-FR" smtClean="0">
              <a:latin typeface="Arial" charset="0"/>
            </a:endParaRPr>
          </a:p>
          <a:p>
            <a:pPr eaLnBrk="1" hangingPunct="1"/>
            <a:r>
              <a:rPr lang="en-GB" altLang="fr-FR" smtClean="0">
                <a:latin typeface="Arial" charset="0"/>
              </a:rPr>
              <a:t>The course will deal with the finance of the general government. </a:t>
            </a:r>
            <a:r>
              <a:rPr lang="en-GB" altLang="fr-FR" sz="2400" smtClean="0">
                <a:latin typeface="Arial" charset="0"/>
              </a:rPr>
              <a:t>With a focus on the central government, but there is a module on decentralisation</a:t>
            </a:r>
          </a:p>
          <a:p>
            <a:endParaRPr lang="en-GB" altLang="fr-FR" smtClean="0">
              <a:latin typeface="Arial" charset="0"/>
            </a:endParaRP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C11FB49-2193-4C5B-B657-111861B0749C}" type="slidenum">
              <a:rPr lang="en-GB" altLang="fr-FR"/>
              <a:pPr/>
              <a:t>9</a:t>
            </a:fld>
            <a:endParaRPr lang="en-GB" altLang="fr-F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7056B98-26B9-4A29-A7D1-9391119C48BB}" type="slidenum">
              <a:rPr lang="fr-FR" altLang="fr-FR">
                <a:latin typeface="Times New Roman" pitchFamily="18" charset="0"/>
                <a:cs typeface="Times New Roman" pitchFamily="18" charset="0"/>
              </a:rPr>
              <a:pPr/>
              <a:t>11</a:t>
            </a:fld>
            <a:endParaRPr lang="fr-FR" alt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6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 altLang="fr-F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>
            <a:lvl1pPr defTabSz="45720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1pPr>
            <a:lvl2pPr marL="742950" indent="-285750" defTabSz="45720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2pPr>
            <a:lvl3pPr marL="1143000" indent="-228600" defTabSz="45720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3pPr>
            <a:lvl4pPr marL="1600200" indent="-228600" defTabSz="45720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4pPr>
            <a:lvl5pPr marL="2057400" indent="-228600" defTabSz="45720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lang="en-US" altLang="fr-FR" sz="1800" smtClean="0">
              <a:solidFill>
                <a:srgbClr val="FFFFFF"/>
              </a:solidFill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 userDrawn="1"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r>
              <a:rPr lang="fr-BE"/>
              <a:t>Title</a:t>
            </a:r>
            <a:endParaRPr lang="en-GB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r>
              <a:rPr lang="fr-BE"/>
              <a:t>Subtitle</a:t>
            </a: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2B5BD1D5-961C-4A09-8DA3-527266994884}" type="slidenum">
              <a:rPr lang="en-GB" altLang="fr-FR"/>
              <a:pPr/>
              <a:t>‹#›</a:t>
            </a:fld>
            <a:endParaRPr lang="en-GB" alt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8F3A62-758E-4641-AF2C-569C0C9CD2B5}" type="slidenum">
              <a:rPr lang="en-GB" altLang="fr-FR"/>
              <a:pPr/>
              <a:t>‹#›</a:t>
            </a:fld>
            <a:endParaRPr lang="en-GB" alt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1A38D52-21A3-4891-AD01-9CC915C25045}" type="slidenum">
              <a:rPr lang="en-GB" altLang="fr-FR"/>
              <a:pPr/>
              <a:t>‹#›</a:t>
            </a:fld>
            <a:endParaRPr lang="en-GB" alt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-32" y="-14068"/>
            <a:ext cx="9144000" cy="114300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/>
          <a:lstStyle/>
          <a:p>
            <a:pPr lvl="0"/>
            <a:r>
              <a:rPr lang="en-GB" dirty="0" smtClean="0"/>
              <a:t>Click to edit Master title style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2EE7848-5247-4B0C-9D8F-D82C81FE9D31}" type="slidenum">
              <a:rPr lang="en-GB" altLang="fr-FR"/>
              <a:pPr/>
              <a:t>‹#›</a:t>
            </a:fld>
            <a:endParaRPr lang="en-GB" alt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re. Texte et 2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C3F040C2-5F19-43AE-B5C9-641289DD5FF0}" type="slidenum">
              <a:rPr lang="en-GB" altLang="fr-FR"/>
              <a:pPr/>
              <a:t>‹#›</a:t>
            </a:fld>
            <a:endParaRPr lang="en-GB" alt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770C2B-AC36-4B4B-BD37-63E9E9D8B04F}" type="slidenum">
              <a:rPr lang="en-GB" altLang="fr-FR"/>
              <a:pPr/>
              <a:t>‹#›</a:t>
            </a:fld>
            <a:endParaRPr lang="en-GB" alt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348FC6-90DE-4972-A7DF-C1A886BF0220}" type="slidenum">
              <a:rPr lang="en-GB" altLang="fr-FR"/>
              <a:pPr/>
              <a:t>‹#›</a:t>
            </a:fld>
            <a:endParaRPr lang="en-GB" alt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E4E526-FF1B-4E09-BFA9-E60F89293D24}" type="slidenum">
              <a:rPr lang="en-GB" altLang="fr-FR"/>
              <a:pPr/>
              <a:t>‹#›</a:t>
            </a:fld>
            <a:endParaRPr lang="en-GB" alt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FCF1B7-DAEA-48F9-B33C-2ED2602F18F9}" type="slidenum">
              <a:rPr lang="en-GB" altLang="fr-FR"/>
              <a:pPr/>
              <a:t>‹#›</a:t>
            </a:fld>
            <a:endParaRPr lang="en-GB" alt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4F36AAB-32BC-48A8-B1B3-1820D6BEEC35}" type="slidenum">
              <a:rPr lang="en-GB" altLang="fr-FR"/>
              <a:pPr/>
              <a:t>‹#›</a:t>
            </a:fld>
            <a:endParaRPr lang="en-GB" alt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0B0D85-F63A-454D-8167-231000AF3F74}" type="slidenum">
              <a:rPr lang="en-GB" altLang="fr-FR"/>
              <a:pPr/>
              <a:t>‹#›</a:t>
            </a:fld>
            <a:endParaRPr lang="en-GB" alt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DCB472-33EC-4561-BAD9-82B8DDBB1206}" type="slidenum">
              <a:rPr lang="en-GB" altLang="fr-FR"/>
              <a:pPr/>
              <a:t>‹#›</a:t>
            </a:fld>
            <a:endParaRPr lang="en-GB" alt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509F63-D959-4EAE-AFC9-64BA1BD97599}" type="slidenum">
              <a:rPr lang="en-GB" altLang="fr-FR"/>
              <a:pPr/>
              <a:t>‹#›</a:t>
            </a:fld>
            <a:endParaRPr lang="en-GB" alt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fr-FR" smtClean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altLang="fr-FR" smtClean="0"/>
              <a:t>Second level</a:t>
            </a:r>
            <a:endParaRPr lang="en-GB" altLang="fr-FR" smtClean="0"/>
          </a:p>
          <a:p>
            <a:pPr lvl="1"/>
            <a:r>
              <a:rPr lang="en-GB" altLang="fr-FR" smtClean="0"/>
              <a:t>Third level</a:t>
            </a:r>
          </a:p>
          <a:p>
            <a:pPr lvl="2"/>
            <a:r>
              <a:rPr lang="en-GB" altLang="fr-FR" smtClean="0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fld id="{5D2F993C-D116-4924-B640-1CD109E2AD74}" type="slidenum">
              <a:rPr lang="en-GB" altLang="fr-FR"/>
              <a:pPr/>
              <a:t>‹#›</a:t>
            </a:fld>
            <a:endParaRPr lang="en-GB" altLang="fr-FR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1033" name="Picture 17" descr="LOGO CE_Vertical_EN_NEG_quadri_HR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03" r:id="rId2"/>
    <p:sldLayoutId id="2147483904" r:id="rId3"/>
    <p:sldLayoutId id="2147483905" r:id="rId4"/>
    <p:sldLayoutId id="2147483906" r:id="rId5"/>
    <p:sldLayoutId id="2147483907" r:id="rId6"/>
    <p:sldLayoutId id="2147483908" r:id="rId7"/>
    <p:sldLayoutId id="2147483909" r:id="rId8"/>
    <p:sldLayoutId id="2147483910" r:id="rId9"/>
    <p:sldLayoutId id="2147483911" r:id="rId10"/>
    <p:sldLayoutId id="2147483912" r:id="rId11"/>
    <p:sldLayoutId id="2147483914" r:id="rId12"/>
    <p:sldLayoutId id="2147483915" r:id="rId13"/>
  </p:sldLayoutIdLst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8.jpeg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oleObject" Target="../embeddings/Microsoft_Excel_97-2003_Worksheet1.xls"/><Relationship Id="rId4" Type="http://schemas.openxmlformats.org/officeDocument/2006/relationships/oleObject" Target="../embeddings/oleObject1.bin"/><Relationship Id="rId9" Type="http://schemas.openxmlformats.org/officeDocument/2006/relationships/image" Target="../media/image9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97-2003_Worksheet2.xls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Microsoft_Excel_97-2003_Worksheet3.xls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4" Type="http://schemas.openxmlformats.org/officeDocument/2006/relationships/package" Target="../embeddings/Microsoft_Office_PowerPoint_Slide1.sldx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28625" y="1857375"/>
            <a:ext cx="7772400" cy="938213"/>
          </a:xfrm>
        </p:spPr>
        <p:txBody>
          <a:bodyPr/>
          <a:lstStyle/>
          <a:p>
            <a:pPr marL="0" indent="1588" eaLnBrk="1" hangingPunct="1"/>
            <a:r>
              <a:rPr lang="fr-FR" altLang="fr-FR" sz="4400" smtClean="0"/>
              <a:t>Problématique des réformes budgétaire</a:t>
            </a:r>
            <a:endParaRPr lang="en-GB" altLang="fr-FR" sz="440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altLang="fr-FR" sz="3600" smtClean="0"/>
              <a:t>Présentation du cours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Espace réservé du numéro de diapositive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5B93B38-DDE2-45D7-95F0-6B6F6531BAF1}" type="slidenum">
              <a:rPr lang="en-GB" altLang="fr-FR"/>
              <a:pPr/>
              <a:t>10</a:t>
            </a:fld>
            <a:endParaRPr lang="en-GB" altLang="fr-FR"/>
          </a:p>
        </p:txBody>
      </p:sp>
      <p:pic>
        <p:nvPicPr>
          <p:cNvPr id="24579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28875" y="1357313"/>
            <a:ext cx="4876800" cy="50482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24580" name="ZoneTexte 3"/>
          <p:cNvSpPr txBox="1">
            <a:spLocks noChangeArrowheads="1"/>
          </p:cNvSpPr>
          <p:nvPr/>
        </p:nvSpPr>
        <p:spPr bwMode="auto">
          <a:xfrm>
            <a:off x="285750" y="4786313"/>
            <a:ext cx="1571625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fr-FR" altLang="fr-FR"/>
              <a:t>Source:</a:t>
            </a:r>
          </a:p>
          <a:p>
            <a:pPr eaLnBrk="1" hangingPunct="1"/>
            <a:r>
              <a:rPr lang="fr-FR" altLang="fr-FR"/>
              <a:t>Manuel de statistiques de finances publiques. FMI </a:t>
            </a:r>
          </a:p>
        </p:txBody>
      </p:sp>
      <p:sp>
        <p:nvSpPr>
          <p:cNvPr id="24581" name="Ellipse 4"/>
          <p:cNvSpPr>
            <a:spLocks noChangeArrowheads="1"/>
          </p:cNvSpPr>
          <p:nvPr/>
        </p:nvSpPr>
        <p:spPr bwMode="auto">
          <a:xfrm>
            <a:off x="2428875" y="2428875"/>
            <a:ext cx="2000250" cy="4000500"/>
          </a:xfrm>
          <a:prstGeom prst="ellipse">
            <a:avLst/>
          </a:prstGeom>
          <a:noFill/>
          <a:ln w="19050" algn="ctr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pPr marL="3175" eaLnBrk="1" hangingPunct="1"/>
            <a:endParaRPr lang="fr-FR" altLang="fr-FR"/>
          </a:p>
        </p:txBody>
      </p:sp>
      <p:sp>
        <p:nvSpPr>
          <p:cNvPr id="24582" name="ZoneTexte 5"/>
          <p:cNvSpPr txBox="1">
            <a:spLocks noChangeArrowheads="1"/>
          </p:cNvSpPr>
          <p:nvPr/>
        </p:nvSpPr>
        <p:spPr bwMode="auto">
          <a:xfrm>
            <a:off x="214313" y="1357313"/>
            <a:ext cx="2357437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GB" altLang="fr-FR" sz="2800"/>
              <a:t>Couverture de la GFP</a:t>
            </a:r>
          </a:p>
        </p:txBody>
      </p:sp>
      <p:sp>
        <p:nvSpPr>
          <p:cNvPr id="24583" name="Rectangle 6"/>
          <p:cNvSpPr>
            <a:spLocks noChangeArrowheads="1"/>
          </p:cNvSpPr>
          <p:nvPr/>
        </p:nvSpPr>
        <p:spPr bwMode="auto">
          <a:xfrm>
            <a:off x="142875" y="1214438"/>
            <a:ext cx="2557463" cy="1493837"/>
          </a:xfrm>
          <a:prstGeom prst="wedgeRectCallout">
            <a:avLst>
              <a:gd name="adj1" fmla="val 42060"/>
              <a:gd name="adj2" fmla="val 94347"/>
            </a:avLst>
          </a:prstGeom>
          <a:noFill/>
          <a:ln w="19050" algn="ctr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pPr marL="3175" eaLnBrk="1" hangingPunct="1"/>
            <a:endParaRPr lang="fr-FR" alt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604250" y="6237288"/>
            <a:ext cx="2133600" cy="457200"/>
          </a:xfrm>
          <a:noFill/>
          <a:ln algn="ctr"/>
        </p:spPr>
        <p:txBody>
          <a:bodyPr anchor="b"/>
          <a:lstStyle/>
          <a:p>
            <a:pPr algn="l" eaLnBrk="0" hangingPunct="0">
              <a:lnSpc>
                <a:spcPts val="1400"/>
              </a:lnSpc>
            </a:pPr>
            <a:fld id="{5FB38AFC-470F-49AD-9C14-F0D55544B895}" type="slidenum">
              <a:rPr lang="en-GB" altLang="fr-FR">
                <a:latin typeface="Verdana" pitchFamily="34" charset="0"/>
              </a:rPr>
              <a:pPr algn="l" eaLnBrk="0" hangingPunct="0">
                <a:lnSpc>
                  <a:spcPts val="1400"/>
                </a:lnSpc>
              </a:pPr>
              <a:t>11</a:t>
            </a:fld>
            <a:endParaRPr lang="en-GB" altLang="fr-FR">
              <a:latin typeface="Verdana" pitchFamily="34" charset="0"/>
            </a:endParaRPr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>
          <a:xfrm>
            <a:off x="-34925" y="1052513"/>
            <a:ext cx="9144000" cy="1139825"/>
          </a:xfrm>
        </p:spPr>
        <p:txBody>
          <a:bodyPr/>
          <a:lstStyle/>
          <a:p>
            <a:pPr indent="0" eaLnBrk="1" hangingPunct="1"/>
            <a:r>
              <a:rPr lang="fr-FR" altLang="fr-FR" sz="2800" smtClean="0"/>
              <a:t>Les finalités de la gestion des finances publiques (GFP)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07950" y="2192338"/>
            <a:ext cx="9001125" cy="4786312"/>
          </a:xfrm>
        </p:spPr>
        <p:txBody>
          <a:bodyPr/>
          <a:lstStyle/>
          <a:p>
            <a:pPr lvl="1">
              <a:spcBef>
                <a:spcPct val="0"/>
              </a:spcBef>
              <a:buClr>
                <a:srgbClr val="0F5494"/>
              </a:buClr>
              <a:defRPr/>
            </a:pPr>
            <a:r>
              <a:rPr lang="fr-FR" altLang="fr-FR" b="0" dirty="0" smtClean="0"/>
              <a:t>La GFP est un des </a:t>
            </a:r>
            <a:r>
              <a:rPr lang="fr-FR" altLang="fr-FR" b="0" i="1" dirty="0" smtClean="0">
                <a:solidFill>
                  <a:srgbClr val="FF0000"/>
                </a:solidFill>
              </a:rPr>
              <a:t>instruments</a:t>
            </a:r>
            <a:r>
              <a:rPr lang="fr-FR" altLang="fr-FR" b="0" dirty="0" smtClean="0">
                <a:solidFill>
                  <a:srgbClr val="FF0000"/>
                </a:solidFill>
              </a:rPr>
              <a:t> </a:t>
            </a:r>
            <a:r>
              <a:rPr lang="fr-FR" altLang="fr-FR" b="0" dirty="0" smtClean="0"/>
              <a:t>de mise en œuvre des politiques publiques. </a:t>
            </a:r>
          </a:p>
          <a:p>
            <a:pPr marL="1257300" lvl="2" indent="-342900">
              <a:spcBef>
                <a:spcPct val="0"/>
              </a:spcBef>
              <a:buFont typeface="Wingdings" panose="05000000000000000000" pitchFamily="2" charset="2"/>
              <a:buChar char="§"/>
              <a:defRPr/>
            </a:pPr>
            <a:r>
              <a:rPr lang="fr-FR" altLang="fr-FR" sz="1900" dirty="0" smtClean="0"/>
              <a:t>Politiques publiques : politiques de croissance, de réduction de la pauvreté, de stabilité macro-économique, etc.</a:t>
            </a:r>
          </a:p>
          <a:p>
            <a:pPr marL="1257300" lvl="2" indent="-342900">
              <a:spcBef>
                <a:spcPct val="0"/>
              </a:spcBef>
              <a:buFont typeface="Wingdings" panose="05000000000000000000" pitchFamily="2" charset="2"/>
              <a:buChar char="§"/>
              <a:defRPr/>
            </a:pPr>
            <a:r>
              <a:rPr lang="fr-FR" altLang="fr-FR" sz="1900" dirty="0" smtClean="0"/>
              <a:t>Instruments de mise en œuvre: GFP, règlementation, dans le passé, entreprises publiques.</a:t>
            </a:r>
          </a:p>
          <a:p>
            <a:pPr lvl="1">
              <a:spcBef>
                <a:spcPct val="0"/>
              </a:spcBef>
              <a:buClr>
                <a:srgbClr val="0F5494"/>
              </a:buClr>
              <a:defRPr/>
            </a:pPr>
            <a:endParaRPr lang="fr-FR" altLang="fr-FR" b="0" dirty="0" smtClean="0"/>
          </a:p>
          <a:p>
            <a:pPr lvl="1">
              <a:spcBef>
                <a:spcPct val="0"/>
              </a:spcBef>
              <a:buClr>
                <a:srgbClr val="0F5494"/>
              </a:buClr>
              <a:defRPr/>
            </a:pPr>
            <a:r>
              <a:rPr lang="fr-FR" altLang="fr-FR" b="0" dirty="0" smtClean="0"/>
              <a:t>La GFP doit viser à remplir le mieux possible les objectifs des politiques publiques.</a:t>
            </a:r>
          </a:p>
          <a:p>
            <a:pPr marL="457200" lvl="1" indent="0">
              <a:spcBef>
                <a:spcPct val="0"/>
              </a:spcBef>
              <a:buClr>
                <a:srgbClr val="0F5494"/>
              </a:buClr>
              <a:buFontTx/>
              <a:buNone/>
              <a:defRPr/>
            </a:pPr>
            <a:endParaRPr lang="fr-FR" altLang="fr-FR" b="0" dirty="0" smtClean="0"/>
          </a:p>
          <a:p>
            <a:pPr lvl="1">
              <a:spcBef>
                <a:spcPct val="0"/>
              </a:spcBef>
              <a:buClr>
                <a:srgbClr val="0F5494"/>
              </a:buClr>
              <a:defRPr/>
            </a:pPr>
            <a:r>
              <a:rPr lang="fr-FR" altLang="fr-FR" b="0" dirty="0" smtClean="0"/>
              <a:t>En tant qu'instrument la GFP est en partie indépendante des objectifs de politique publique, mais en partie seulement. </a:t>
            </a:r>
          </a:p>
          <a:p>
            <a:pPr marL="1257300" lvl="2" indent="-342900">
              <a:spcBef>
                <a:spcPct val="0"/>
              </a:spcBef>
              <a:buFont typeface="Wingdings" panose="05000000000000000000" pitchFamily="2" charset="2"/>
              <a:buChar char="§"/>
              <a:defRPr/>
            </a:pPr>
            <a:r>
              <a:rPr lang="fr-FR" altLang="fr-FR" sz="1900" dirty="0" smtClean="0"/>
              <a:t>Les approches en matière de GFP sont en partie influencées par les choix sociétaux et les objectifs de politique publique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  <a:noFill/>
          <a:ln algn="ctr"/>
        </p:spPr>
        <p:txBody>
          <a:bodyPr anchor="b"/>
          <a:lstStyle/>
          <a:p>
            <a:pPr algn="l" eaLnBrk="0" hangingPunct="0">
              <a:lnSpc>
                <a:spcPts val="1400"/>
              </a:lnSpc>
            </a:pPr>
            <a:fld id="{EE449C36-7AD1-4ADD-B4A2-CDAA5FB63E1E}" type="slidenum">
              <a:rPr lang="en-GB" altLang="fr-FR">
                <a:latin typeface="Verdana" pitchFamily="34" charset="0"/>
              </a:rPr>
              <a:pPr algn="l" eaLnBrk="0" hangingPunct="0">
                <a:lnSpc>
                  <a:spcPts val="1400"/>
                </a:lnSpc>
              </a:pPr>
              <a:t>12</a:t>
            </a:fld>
            <a:endParaRPr lang="en-GB" altLang="fr-FR">
              <a:latin typeface="Verdana" pitchFamily="34" charset="0"/>
            </a:endParaRPr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>
          <a:xfrm>
            <a:off x="214313" y="1000125"/>
            <a:ext cx="8664575" cy="1139825"/>
          </a:xfrm>
        </p:spPr>
        <p:txBody>
          <a:bodyPr/>
          <a:lstStyle/>
          <a:p>
            <a:pPr indent="0" eaLnBrk="1" hangingPunct="1"/>
            <a:r>
              <a:rPr lang="fr-FR" altLang="fr-FR" sz="2800" smtClean="0"/>
              <a:t>	Module 1.1. Points examinés</a:t>
            </a:r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263" y="2349500"/>
            <a:ext cx="8229600" cy="3898900"/>
          </a:xfrm>
        </p:spPr>
        <p:txBody>
          <a:bodyPr/>
          <a:lstStyle/>
          <a:p>
            <a:pPr lvl="1">
              <a:buClr>
                <a:srgbClr val="0F5494"/>
              </a:buClr>
            </a:pPr>
            <a:r>
              <a:rPr lang="fr-FR" altLang="fr-FR" sz="2400" b="0" smtClean="0"/>
              <a:t>Qu’est ce que la GFP? </a:t>
            </a:r>
          </a:p>
          <a:p>
            <a:pPr lvl="1">
              <a:buClr>
                <a:srgbClr val="0F5494"/>
              </a:buClr>
            </a:pPr>
            <a:endParaRPr lang="fr-FR" altLang="fr-FR" sz="2400" b="0" smtClean="0"/>
          </a:p>
          <a:p>
            <a:pPr lvl="1">
              <a:buClr>
                <a:srgbClr val="0F5494"/>
              </a:buClr>
            </a:pPr>
            <a:r>
              <a:rPr lang="fr-FR" altLang="fr-FR" sz="2400" smtClean="0">
                <a:solidFill>
                  <a:srgbClr val="FF0000"/>
                </a:solidFill>
              </a:rPr>
              <a:t>Objectifs de la GFP</a:t>
            </a:r>
          </a:p>
          <a:p>
            <a:pPr lvl="1">
              <a:buClr>
                <a:srgbClr val="0F5494"/>
              </a:buClr>
            </a:pPr>
            <a:endParaRPr lang="fr-FR" altLang="fr-FR" sz="2400" b="0" smtClean="0"/>
          </a:p>
          <a:p>
            <a:pPr lvl="1">
              <a:buClr>
                <a:srgbClr val="0F5494"/>
              </a:buClr>
            </a:pPr>
            <a:r>
              <a:rPr lang="fr-FR" altLang="fr-FR" sz="2400" b="0" smtClean="0"/>
              <a:t>Approches budgétaires et production des services publics</a:t>
            </a:r>
          </a:p>
          <a:p>
            <a:pPr lvl="1">
              <a:buClr>
                <a:srgbClr val="0F5494"/>
              </a:buClr>
            </a:pPr>
            <a:endParaRPr lang="fr-FR" altLang="fr-FR" sz="2400" b="0" smtClean="0"/>
          </a:p>
          <a:p>
            <a:pPr lvl="1">
              <a:buClr>
                <a:srgbClr val="0F5494"/>
              </a:buClr>
            </a:pPr>
            <a:r>
              <a:rPr lang="fr-FR" altLang="fr-FR" sz="2400" b="0" smtClean="0"/>
              <a:t>Hiérarchie entre les objectifs de la GFP</a:t>
            </a:r>
            <a:endParaRPr lang="fr-FR" altLang="fr-FR" smtClean="0"/>
          </a:p>
        </p:txBody>
      </p:sp>
      <p:sp>
        <p:nvSpPr>
          <p:cNvPr id="27653" name="AutoShape 4"/>
          <p:cNvSpPr>
            <a:spLocks noChangeArrowheads="1"/>
          </p:cNvSpPr>
          <p:nvPr/>
        </p:nvSpPr>
        <p:spPr bwMode="auto">
          <a:xfrm>
            <a:off x="841375" y="1668463"/>
            <a:ext cx="7359650" cy="1204912"/>
          </a:xfrm>
          <a:prstGeom prst="rightArrow">
            <a:avLst>
              <a:gd name="adj1" fmla="val 50000"/>
              <a:gd name="adj2" fmla="val 152701"/>
            </a:avLst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82039" tIns="41020" rIns="82039" bIns="41020" anchor="ctr"/>
          <a:lstStyle/>
          <a:p>
            <a:pPr eaLnBrk="1" hangingPunct="1"/>
            <a:endParaRPr lang="fr-BE" altLang="fr-FR"/>
          </a:p>
        </p:txBody>
      </p:sp>
      <p:sp>
        <p:nvSpPr>
          <p:cNvPr id="27654" name="AutoShape 5"/>
          <p:cNvSpPr>
            <a:spLocks noChangeArrowheads="1"/>
          </p:cNvSpPr>
          <p:nvPr/>
        </p:nvSpPr>
        <p:spPr bwMode="auto">
          <a:xfrm>
            <a:off x="1684338" y="1668463"/>
            <a:ext cx="7459662" cy="1509712"/>
          </a:xfrm>
          <a:prstGeom prst="rightArrow">
            <a:avLst>
              <a:gd name="adj1" fmla="val 50000"/>
              <a:gd name="adj2" fmla="val 123528"/>
            </a:avLst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82039" tIns="41020" rIns="82039" bIns="41020" anchor="ctr"/>
          <a:lstStyle/>
          <a:p>
            <a:pPr eaLnBrk="1" hangingPunct="1"/>
            <a:endParaRPr lang="fr-BE" altLang="fr-FR"/>
          </a:p>
        </p:txBody>
      </p:sp>
      <p:sp>
        <p:nvSpPr>
          <p:cNvPr id="27655" name="AutoShape 6"/>
          <p:cNvSpPr>
            <a:spLocks noChangeArrowheads="1"/>
          </p:cNvSpPr>
          <p:nvPr/>
        </p:nvSpPr>
        <p:spPr bwMode="auto">
          <a:xfrm>
            <a:off x="142875" y="2997200"/>
            <a:ext cx="8156575" cy="936625"/>
          </a:xfrm>
          <a:prstGeom prst="rightArrow">
            <a:avLst>
              <a:gd name="adj1" fmla="val 50000"/>
              <a:gd name="adj2" fmla="val 53460"/>
            </a:avLst>
          </a:prstGeom>
          <a:noFill/>
          <a:ln w="25400" algn="ctr">
            <a:solidFill>
              <a:srgbClr val="C00000"/>
            </a:solidFill>
            <a:miter lim="800000"/>
            <a:headEnd/>
            <a:tailEnd/>
          </a:ln>
        </p:spPr>
        <p:txBody>
          <a:bodyPr wrap="none" lIns="82039" tIns="41020" rIns="82039" bIns="41020" anchor="ctr"/>
          <a:lstStyle/>
          <a:p>
            <a:pPr eaLnBrk="1" hangingPunct="1"/>
            <a:endParaRPr lang="fr-BE" alt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  <a:noFill/>
          <a:ln algn="ctr"/>
        </p:spPr>
        <p:txBody>
          <a:bodyPr anchor="b"/>
          <a:lstStyle/>
          <a:p>
            <a:pPr algn="l" eaLnBrk="0" hangingPunct="0">
              <a:lnSpc>
                <a:spcPts val="1400"/>
              </a:lnSpc>
            </a:pPr>
            <a:fld id="{13EC51A3-4120-46A2-AC56-1FC3460425D7}" type="slidenum">
              <a:rPr lang="en-GB" altLang="fr-FR">
                <a:latin typeface="Verdana" pitchFamily="34" charset="0"/>
              </a:rPr>
              <a:pPr algn="l" eaLnBrk="0" hangingPunct="0">
                <a:lnSpc>
                  <a:spcPts val="1400"/>
                </a:lnSpc>
              </a:pPr>
              <a:t>13</a:t>
            </a:fld>
            <a:endParaRPr lang="en-GB" altLang="fr-FR">
              <a:latin typeface="Verdana" pitchFamily="34" charset="0"/>
            </a:endParaRPr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285750" y="1143000"/>
            <a:ext cx="7786688" cy="773113"/>
          </a:xfrm>
        </p:spPr>
        <p:txBody>
          <a:bodyPr/>
          <a:lstStyle/>
          <a:p>
            <a:pPr indent="0" eaLnBrk="1" hangingPunct="1"/>
            <a:r>
              <a:rPr lang="fr-FR" altLang="fr-FR" sz="2800" smtClean="0"/>
              <a:t>Les approches pour la GFP</a:t>
            </a:r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2875" y="2060575"/>
            <a:ext cx="9001125" cy="4654550"/>
          </a:xfrm>
        </p:spPr>
        <p:txBody>
          <a:bodyPr/>
          <a:lstStyle/>
          <a:p>
            <a:pPr lvl="1">
              <a:spcBef>
                <a:spcPct val="0"/>
              </a:spcBef>
              <a:buClrTx/>
            </a:pPr>
            <a:r>
              <a:rPr lang="fr-FR" altLang="fr-FR" sz="2400" b="0" smtClean="0"/>
              <a:t>Approche « traditionnelle »</a:t>
            </a:r>
          </a:p>
          <a:p>
            <a:pPr marL="1257300" lvl="2" indent="-342900">
              <a:spcBef>
                <a:spcPct val="0"/>
              </a:spcBef>
              <a:buFont typeface="Wingdings" pitchFamily="2" charset="2"/>
              <a:buChar char="§"/>
            </a:pPr>
            <a:r>
              <a:rPr lang="fr-FR" altLang="fr-FR" sz="2100" smtClean="0"/>
              <a:t>Axée sur la probité, la régularité, l'éthique du service public</a:t>
            </a:r>
          </a:p>
          <a:p>
            <a:pPr marL="1257300" lvl="2" indent="-342900">
              <a:spcBef>
                <a:spcPct val="0"/>
              </a:spcBef>
              <a:buFont typeface="Wingdings" pitchFamily="2" charset="2"/>
              <a:buChar char="§"/>
            </a:pPr>
            <a:r>
              <a:rPr lang="fr-FR" altLang="fr-FR" sz="2100" smtClean="0"/>
              <a:t>Prééminence accordée aux respects des procédures, aux contrôles d'exécution dans la gestion budgétaire</a:t>
            </a:r>
          </a:p>
          <a:p>
            <a:pPr lvl="1">
              <a:spcBef>
                <a:spcPct val="0"/>
              </a:spcBef>
              <a:buClrTx/>
            </a:pPr>
            <a:endParaRPr lang="fr-FR" altLang="fr-FR" sz="2400" b="0" smtClean="0"/>
          </a:p>
          <a:p>
            <a:pPr lvl="1">
              <a:spcBef>
                <a:spcPct val="0"/>
              </a:spcBef>
              <a:buClrTx/>
            </a:pPr>
            <a:r>
              <a:rPr lang="fr-FR" altLang="fr-FR" sz="2400" b="0" smtClean="0"/>
              <a:t>Approche « moderne ». Accent mis sur: </a:t>
            </a:r>
          </a:p>
          <a:p>
            <a:pPr marL="1257300" lvl="2" indent="-342900">
              <a:spcBef>
                <a:spcPct val="0"/>
              </a:spcBef>
              <a:buFont typeface="Wingdings" pitchFamily="2" charset="2"/>
              <a:buChar char="§"/>
            </a:pPr>
            <a:r>
              <a:rPr lang="fr-FR" altLang="fr-FR" sz="2100" smtClean="0"/>
              <a:t>La formulation et la programmation des politiques publiques et </a:t>
            </a:r>
          </a:p>
          <a:p>
            <a:pPr marL="1257300" lvl="2" indent="-342900">
              <a:spcBef>
                <a:spcPct val="0"/>
              </a:spcBef>
              <a:buFont typeface="Wingdings" pitchFamily="2" charset="2"/>
              <a:buChar char="§"/>
            </a:pPr>
            <a:r>
              <a:rPr lang="fr-FR" altLang="fr-FR" sz="2100" smtClean="0"/>
              <a:t>La performance dans la conduite des activités.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Espace réservé du numéro de diapositive 7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9508AD6-49F8-4E83-BADC-09317B410067}" type="slidenum">
              <a:rPr lang="en-GB" altLang="fr-FR"/>
              <a:pPr/>
              <a:t>14</a:t>
            </a:fld>
            <a:endParaRPr lang="en-GB" altLang="fr-FR"/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143000"/>
            <a:ext cx="8897938" cy="895350"/>
          </a:xfrm>
        </p:spPr>
        <p:txBody>
          <a:bodyPr/>
          <a:lstStyle/>
          <a:p>
            <a:pPr indent="0" eaLnBrk="1" hangingPunct="1"/>
            <a:r>
              <a:rPr lang="fr-FR" altLang="fr-FR" sz="2800" smtClean="0"/>
              <a:t>Les objectifs de la GFP</a:t>
            </a:r>
            <a:endParaRPr lang="en-GB" altLang="fr-FR" sz="2800" smtClean="0"/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-87313" y="2071688"/>
            <a:ext cx="6911976" cy="4400550"/>
          </a:xfrm>
        </p:spPr>
        <p:txBody>
          <a:bodyPr/>
          <a:lstStyle/>
          <a:p>
            <a:pPr lvl="1">
              <a:spcBef>
                <a:spcPct val="0"/>
              </a:spcBef>
              <a:buClr>
                <a:srgbClr val="3166CF"/>
              </a:buClr>
            </a:pPr>
            <a:r>
              <a:rPr lang="fr-FR" altLang="fr-FR" sz="2200" b="0" smtClean="0"/>
              <a:t>L’objectif de l’approche « traditionnelle »</a:t>
            </a:r>
          </a:p>
          <a:p>
            <a:pPr marL="1257300" lvl="2" indent="-342900">
              <a:spcBef>
                <a:spcPct val="0"/>
              </a:spcBef>
              <a:buFont typeface="Wingdings" pitchFamily="2" charset="2"/>
              <a:buChar char="§"/>
            </a:pPr>
            <a:r>
              <a:rPr lang="fr-FR" altLang="fr-FR" sz="2000" smtClean="0"/>
              <a:t>Discipline financière (ou budgétaire)/respect des lois et règlements</a:t>
            </a:r>
          </a:p>
          <a:p>
            <a:pPr lvl="1">
              <a:spcBef>
                <a:spcPct val="0"/>
              </a:spcBef>
            </a:pPr>
            <a:endParaRPr lang="fr-FR" altLang="fr-FR" sz="2200" b="0" smtClean="0"/>
          </a:p>
          <a:p>
            <a:pPr lvl="1">
              <a:spcBef>
                <a:spcPct val="0"/>
              </a:spcBef>
              <a:buClr>
                <a:srgbClr val="3166CF"/>
              </a:buClr>
            </a:pPr>
            <a:r>
              <a:rPr lang="fr-FR" altLang="fr-FR" sz="2200" b="0" smtClean="0"/>
              <a:t>Les trois objectifs des approches « modernes »</a:t>
            </a:r>
          </a:p>
          <a:p>
            <a:pPr marL="1257300" lvl="2" indent="-342900">
              <a:spcBef>
                <a:spcPct val="0"/>
              </a:spcBef>
              <a:buFont typeface="Wingdings" pitchFamily="2" charset="2"/>
              <a:buChar char="§"/>
            </a:pPr>
            <a:r>
              <a:rPr lang="fr-FR" altLang="fr-FR" sz="2000" smtClean="0"/>
              <a:t>Discipline budgétaire globale </a:t>
            </a:r>
          </a:p>
          <a:p>
            <a:pPr marL="1257300" lvl="2" indent="-342900">
              <a:spcBef>
                <a:spcPct val="0"/>
              </a:spcBef>
              <a:buFont typeface="Wingdings" pitchFamily="2" charset="2"/>
              <a:buChar char="§"/>
            </a:pPr>
            <a:r>
              <a:rPr lang="fr-FR" altLang="fr-FR" sz="2000" smtClean="0"/>
              <a:t>Allocation des ressources conforme aux objectifs de politique publique (« allocation stratégique »)</a:t>
            </a:r>
          </a:p>
          <a:p>
            <a:pPr marL="1257300" lvl="2" indent="-342900">
              <a:spcBef>
                <a:spcPct val="0"/>
              </a:spcBef>
              <a:buFont typeface="Wingdings" pitchFamily="2" charset="2"/>
              <a:buChar char="§"/>
            </a:pPr>
            <a:r>
              <a:rPr lang="fr-FR" altLang="fr-FR" sz="2000" smtClean="0"/>
              <a:t>Efficience opérationnelle dans la fourniture de services publics</a:t>
            </a:r>
            <a:endParaRPr lang="en-GB" altLang="fr-FR" sz="2000" smtClean="0"/>
          </a:p>
        </p:txBody>
      </p:sp>
      <p:graphicFrame>
        <p:nvGraphicFramePr>
          <p:cNvPr id="31749" name="Object 2"/>
          <p:cNvGraphicFramePr>
            <a:graphicFrameLocks noChangeAspect="1"/>
          </p:cNvGraphicFramePr>
          <p:nvPr>
            <p:ph sz="quarter" idx="2"/>
          </p:nvPr>
        </p:nvGraphicFramePr>
        <p:xfrm>
          <a:off x="7069138" y="4005263"/>
          <a:ext cx="784225" cy="747712"/>
        </p:xfrm>
        <a:graphic>
          <a:graphicData uri="http://schemas.openxmlformats.org/presentationml/2006/ole">
            <p:oleObj spid="_x0000_s31749" name="Clip" r:id="rId4" imgW="2286000" imgH="2184956" progId="MS_ClipArt_Gallery.2">
              <p:embed/>
            </p:oleObj>
          </a:graphicData>
        </a:graphic>
      </p:graphicFrame>
      <p:graphicFrame>
        <p:nvGraphicFramePr>
          <p:cNvPr id="31750" name="Object 3"/>
          <p:cNvGraphicFramePr>
            <a:graphicFrameLocks noChangeAspect="1"/>
          </p:cNvGraphicFramePr>
          <p:nvPr/>
        </p:nvGraphicFramePr>
        <p:xfrm>
          <a:off x="6859588" y="4656138"/>
          <a:ext cx="2006600" cy="827087"/>
        </p:xfrm>
        <a:graphic>
          <a:graphicData uri="http://schemas.openxmlformats.org/presentationml/2006/ole">
            <p:oleObj spid="_x0000_s31750" name="Worksheet" r:id="rId5" imgW="3534091" imgH="1448282" progId="Excel.Sheet.8">
              <p:embed/>
            </p:oleObj>
          </a:graphicData>
        </a:graphic>
      </p:graphicFrame>
      <p:graphicFrame>
        <p:nvGraphicFramePr>
          <p:cNvPr id="31751" name="Object 4"/>
          <p:cNvGraphicFramePr>
            <a:graphicFrameLocks noChangeAspect="1"/>
          </p:cNvGraphicFramePr>
          <p:nvPr/>
        </p:nvGraphicFramePr>
        <p:xfrm>
          <a:off x="8070850" y="3644900"/>
          <a:ext cx="614363" cy="1027113"/>
        </p:xfrm>
        <a:graphic>
          <a:graphicData uri="http://schemas.openxmlformats.org/presentationml/2006/ole">
            <p:oleObj spid="_x0000_s31751" name="Clip" r:id="rId6" imgW="1371600" imgH="2287071" progId="MS_ClipArt_Gallery.2">
              <p:embed/>
            </p:oleObj>
          </a:graphicData>
        </a:graphic>
      </p:graphicFrame>
      <p:pic>
        <p:nvPicPr>
          <p:cNvPr id="31752" name="Picture 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839075" y="5516563"/>
            <a:ext cx="1079500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1753" name="Object 5">
            <a:hlinkClick r:id="" action="ppaction://noaction"/>
          </p:cNvPr>
          <p:cNvGraphicFramePr>
            <a:graphicFrameLocks noChangeAspect="1"/>
          </p:cNvGraphicFramePr>
          <p:nvPr>
            <p:ph sz="quarter" idx="3"/>
          </p:nvPr>
        </p:nvGraphicFramePr>
        <p:xfrm>
          <a:off x="7075488" y="5445125"/>
          <a:ext cx="771525" cy="830263"/>
        </p:xfrm>
        <a:graphic>
          <a:graphicData uri="http://schemas.openxmlformats.org/presentationml/2006/ole">
            <p:oleObj spid="_x0000_s31753" name="Clip" r:id="rId8" imgW="2128018" imgH="2287675" progId="MS_ClipArt_Gallery.2">
              <p:embed/>
            </p:oleObj>
          </a:graphicData>
        </a:graphic>
      </p:graphicFrame>
      <p:pic>
        <p:nvPicPr>
          <p:cNvPr id="31754" name="Picture 19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461250" y="1700213"/>
            <a:ext cx="1474788" cy="1081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Grp="1" noChangeArrowheads="1"/>
          </p:cNvSpPr>
          <p:nvPr>
            <p:ph type="title"/>
          </p:nvPr>
        </p:nvSpPr>
        <p:spPr>
          <a:xfrm>
            <a:off x="323850" y="3573463"/>
            <a:ext cx="8424863" cy="541337"/>
          </a:xfrm>
          <a:ln/>
        </p:spPr>
        <p:txBody>
          <a:bodyPr/>
          <a:lstStyle/>
          <a:p>
            <a:pPr algn="ctr" eaLnBrk="1" hangingPunct="1"/>
            <a:r>
              <a:rPr lang="fr-FR" altLang="fr-FR" sz="1600" b="0" smtClean="0"/>
              <a:t>   Processus de production des services publics et dimensions de la performance</a:t>
            </a:r>
          </a:p>
        </p:txBody>
      </p:sp>
      <p:sp>
        <p:nvSpPr>
          <p:cNvPr id="33795" name="Espace réservé du numéro de diapositive 5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9FE95580-90F3-4EAF-B9A3-C7B599D15F39}" type="slidenum">
              <a:rPr lang="en-GB" altLang="fr-FR"/>
              <a:pPr/>
              <a:t>15</a:t>
            </a:fld>
            <a:endParaRPr lang="en-GB" altLang="fr-FR"/>
          </a:p>
        </p:txBody>
      </p:sp>
      <p:graphicFrame>
        <p:nvGraphicFramePr>
          <p:cNvPr id="33796" name="Object 3"/>
          <p:cNvGraphicFramePr>
            <a:graphicFrameLocks noGrp="1" noChangeAspect="1"/>
          </p:cNvGraphicFramePr>
          <p:nvPr>
            <p:ph sz="quarter" idx="1"/>
          </p:nvPr>
        </p:nvGraphicFramePr>
        <p:xfrm>
          <a:off x="779463" y="4149725"/>
          <a:ext cx="7515225" cy="2520950"/>
        </p:xfrm>
        <a:graphic>
          <a:graphicData uri="http://schemas.openxmlformats.org/presentationml/2006/ole">
            <p:oleObj spid="_x0000_s33796" name="Feuille de calcul" r:id="rId3" imgW="8886723" imgH="2981416" progId="Excel.Sheet.8">
              <p:embed/>
            </p:oleObj>
          </a:graphicData>
        </a:graphic>
      </p:graphicFrame>
      <p:sp>
        <p:nvSpPr>
          <p:cNvPr id="33797" name="Rectangle 4"/>
          <p:cNvSpPr txBox="1">
            <a:spLocks noChangeArrowheads="1"/>
          </p:cNvSpPr>
          <p:nvPr/>
        </p:nvSpPr>
        <p:spPr bwMode="auto">
          <a:xfrm>
            <a:off x="106363" y="1436688"/>
            <a:ext cx="8858250" cy="19272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anchor="ctr"/>
          <a:lstStyle/>
          <a:p>
            <a:pPr marL="358775" indent="-358775" algn="ctr" eaLnBrk="1" hangingPunct="1">
              <a:lnSpc>
                <a:spcPct val="80000"/>
              </a:lnSpc>
            </a:pPr>
            <a:r>
              <a:rPr lang="fr-FR" altLang="fr-FR" sz="2400"/>
              <a:t>   </a:t>
            </a:r>
            <a:r>
              <a:rPr lang="fr-FR" altLang="fr-FR" sz="2900" b="1"/>
              <a:t>La notion de performance</a:t>
            </a:r>
          </a:p>
          <a:p>
            <a:pPr marL="358775" indent="-358775" eaLnBrk="1" hangingPunct="1">
              <a:lnSpc>
                <a:spcPct val="80000"/>
              </a:lnSpc>
              <a:buFontTx/>
              <a:buChar char="•"/>
            </a:pPr>
            <a:endParaRPr lang="fr-FR" altLang="fr-FR" sz="2400"/>
          </a:p>
          <a:p>
            <a:pPr marL="358775" indent="-358775" eaLnBrk="1" hangingPunct="1">
              <a:lnSpc>
                <a:spcPct val="80000"/>
              </a:lnSpc>
              <a:buFontTx/>
              <a:buChar char="•"/>
            </a:pPr>
            <a:r>
              <a:rPr lang="fr-FR" altLang="fr-FR" sz="2400"/>
              <a:t>Rattachée aux objectifs 2 et 3</a:t>
            </a:r>
          </a:p>
          <a:p>
            <a:pPr marL="358775" indent="-358775" eaLnBrk="1" hangingPunct="1">
              <a:lnSpc>
                <a:spcPct val="80000"/>
              </a:lnSpc>
              <a:buFontTx/>
              <a:buChar char="•"/>
            </a:pPr>
            <a:endParaRPr lang="fr-FR" altLang="fr-FR" sz="2400"/>
          </a:p>
          <a:p>
            <a:pPr marL="358775" indent="-358775" eaLnBrk="1" hangingPunct="1">
              <a:lnSpc>
                <a:spcPct val="80000"/>
              </a:lnSpc>
              <a:buFontTx/>
              <a:buChar char="•"/>
            </a:pPr>
            <a:r>
              <a:rPr lang="fr-FR" altLang="fr-FR" sz="2400"/>
              <a:t>Efficacité (remplir les objectifs) et efficience (être productif) –tenir compte de la qualité</a:t>
            </a:r>
          </a:p>
          <a:p>
            <a:pPr marL="358775" indent="-358775" eaLnBrk="1" hangingPunct="1">
              <a:lnSpc>
                <a:spcPct val="80000"/>
              </a:lnSpc>
            </a:pPr>
            <a:endParaRPr lang="fr-FR" altLang="fr-FR" sz="1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532813" y="6237288"/>
            <a:ext cx="2133600" cy="457200"/>
          </a:xfrm>
          <a:noFill/>
          <a:ln algn="ctr"/>
        </p:spPr>
        <p:txBody>
          <a:bodyPr anchor="b"/>
          <a:lstStyle/>
          <a:p>
            <a:pPr algn="l" eaLnBrk="0" hangingPunct="0">
              <a:lnSpc>
                <a:spcPts val="1400"/>
              </a:lnSpc>
            </a:pPr>
            <a:fld id="{7C4739B7-514F-48D5-BA26-05B7DD163488}" type="slidenum">
              <a:rPr lang="en-GB" altLang="fr-FR">
                <a:latin typeface="Verdana" pitchFamily="34" charset="0"/>
              </a:rPr>
              <a:pPr algn="l" eaLnBrk="0" hangingPunct="0">
                <a:lnSpc>
                  <a:spcPts val="1400"/>
                </a:lnSpc>
              </a:pPr>
              <a:t>16</a:t>
            </a:fld>
            <a:endParaRPr lang="en-GB" altLang="fr-FR">
              <a:latin typeface="Verdana" pitchFamily="34" charset="0"/>
            </a:endParaRPr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1196975"/>
            <a:ext cx="8474075" cy="576263"/>
          </a:xfrm>
        </p:spPr>
        <p:txBody>
          <a:bodyPr/>
          <a:lstStyle/>
          <a:p>
            <a:pPr indent="0" eaLnBrk="1" hangingPunct="1"/>
            <a:r>
              <a:rPr lang="fr-FR" altLang="fr-FR" sz="2800" smtClean="0"/>
              <a:t>La dimension sociétale</a:t>
            </a: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31950"/>
            <a:ext cx="8750300" cy="4872038"/>
          </a:xfrm>
        </p:spPr>
        <p:txBody>
          <a:bodyPr/>
          <a:lstStyle/>
          <a:p>
            <a:pPr lvl="1">
              <a:spcBef>
                <a:spcPts val="0"/>
              </a:spcBef>
              <a:spcAft>
                <a:spcPts val="0"/>
              </a:spcAft>
              <a:buClrTx/>
              <a:defRPr/>
            </a:pPr>
            <a:endParaRPr lang="fr-FR" b="0" dirty="0" smtClean="0"/>
          </a:p>
          <a:p>
            <a:pPr lvl="1">
              <a:spcBef>
                <a:spcPts val="0"/>
              </a:spcBef>
              <a:spcAft>
                <a:spcPts val="0"/>
              </a:spcAft>
              <a:buClrTx/>
              <a:defRPr/>
            </a:pPr>
            <a:r>
              <a:rPr lang="fr-FR" b="0" dirty="0" smtClean="0"/>
              <a:t>Supporte la réalisation des objectifs de la GFP, mais représente aussi des valeurs sociétales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ClrTx/>
              <a:defRPr/>
            </a:pPr>
            <a:r>
              <a:rPr lang="fr-FR" b="0" dirty="0" err="1" smtClean="0"/>
              <a:t>Accountability</a:t>
            </a:r>
            <a:r>
              <a:rPr lang="fr-FR" b="0" dirty="0" smtClean="0"/>
              <a:t>/Responsabilisation/ </a:t>
            </a:r>
            <a:r>
              <a:rPr lang="fr-FR" b="0" dirty="0" err="1" smtClean="0"/>
              <a:t>Redevabilité</a:t>
            </a:r>
            <a:endParaRPr lang="fr-FR" b="0" dirty="0" smtClean="0"/>
          </a:p>
          <a:p>
            <a:pPr marL="1257300" lvl="2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fr-FR" sz="1900" dirty="0" smtClean="0"/>
              <a:t>Double aspect: (i) rendre compte et (ii) rendre des comptes</a:t>
            </a:r>
          </a:p>
          <a:p>
            <a:pPr marL="1257300" lvl="2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fr-FR" sz="1900" dirty="0" smtClean="0">
                <a:cs typeface="Arial" charset="0"/>
              </a:rPr>
              <a:t>À l’égard du Parlement et des citoyens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Clr>
                <a:srgbClr val="0F5494"/>
              </a:buClr>
              <a:defRPr/>
            </a:pPr>
            <a:r>
              <a:rPr lang="fr-FR" b="0" dirty="0" smtClean="0">
                <a:cs typeface="Arial" charset="0"/>
              </a:rPr>
              <a:t>Etre à l'écoute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Clr>
                <a:srgbClr val="0F5494"/>
              </a:buClr>
              <a:defRPr/>
            </a:pPr>
            <a:r>
              <a:rPr lang="fr-FR" b="0" dirty="0" smtClean="0">
                <a:cs typeface="Arial" charset="0"/>
              </a:rPr>
              <a:t>Promouvoir les valeurs démocratiques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Clr>
                <a:srgbClr val="0F5494"/>
              </a:buClr>
              <a:defRPr/>
            </a:pPr>
            <a:r>
              <a:rPr lang="fr-FR" b="0" dirty="0" smtClean="0"/>
              <a:t>Transparence</a:t>
            </a:r>
          </a:p>
          <a:p>
            <a:pPr marL="1828800" lvl="4" indent="0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fr-FR" sz="1600" dirty="0" smtClean="0">
                <a:solidFill>
                  <a:srgbClr val="0F5494"/>
                </a:solidFill>
                <a:latin typeface="+mn-lt"/>
                <a:sym typeface="Wingdings" panose="05000000000000000000" pitchFamily="2" charset="2"/>
              </a:rPr>
              <a:t> </a:t>
            </a:r>
            <a:r>
              <a:rPr lang="fr-FR" sz="1600" dirty="0" smtClean="0">
                <a:solidFill>
                  <a:srgbClr val="0F5494"/>
                </a:solidFill>
                <a:latin typeface="+mn-lt"/>
              </a:rPr>
              <a:t>Manuel du FMI sur la transparence des finances publiques</a:t>
            </a:r>
          </a:p>
          <a:p>
            <a:pPr marL="1257300" lvl="2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fr-FR" sz="1900" dirty="0" smtClean="0"/>
              <a:t>Définition claire des rôles et des responsabilités</a:t>
            </a:r>
          </a:p>
          <a:p>
            <a:pPr marL="1257300" lvl="2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fr-FR" sz="1900" dirty="0" smtClean="0"/>
              <a:t>Accès du public à l'information</a:t>
            </a:r>
          </a:p>
          <a:p>
            <a:pPr marL="1257300" lvl="2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fr-FR" sz="1900" dirty="0" smtClean="0"/>
              <a:t>Transparence de la préparation et de l'exécution du budget et des informations y afférentes</a:t>
            </a:r>
          </a:p>
          <a:p>
            <a:pPr marL="1257300" lvl="2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fr-FR" sz="1900" dirty="0" smtClean="0"/>
              <a:t>Intégrité assurée de manière indépendante</a:t>
            </a:r>
          </a:p>
          <a:p>
            <a:pPr lvl="1">
              <a:defRPr/>
            </a:pPr>
            <a:endParaRPr lang="fr-FR" b="0" dirty="0" smtClean="0">
              <a:cs typeface="Arial" charset="0"/>
            </a:endParaRPr>
          </a:p>
          <a:p>
            <a:pPr lvl="1">
              <a:defRPr/>
            </a:pPr>
            <a:endParaRPr lang="fr-FR" sz="2400" b="0" dirty="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  <a:noFill/>
          <a:ln algn="ctr"/>
        </p:spPr>
        <p:txBody>
          <a:bodyPr anchor="b"/>
          <a:lstStyle/>
          <a:p>
            <a:pPr algn="l" eaLnBrk="0" hangingPunct="0">
              <a:lnSpc>
                <a:spcPts val="1400"/>
              </a:lnSpc>
            </a:pPr>
            <a:fld id="{70FC92E4-9D65-408C-A5F5-53428003C13F}" type="slidenum">
              <a:rPr lang="en-GB" altLang="fr-FR">
                <a:latin typeface="Verdana" pitchFamily="34" charset="0"/>
              </a:rPr>
              <a:pPr algn="l" eaLnBrk="0" hangingPunct="0">
                <a:lnSpc>
                  <a:spcPts val="1400"/>
                </a:lnSpc>
              </a:pPr>
              <a:t>17</a:t>
            </a:fld>
            <a:endParaRPr lang="en-GB" altLang="fr-FR">
              <a:latin typeface="Verdana" pitchFamily="34" charset="0"/>
            </a:endParaRPr>
          </a:p>
        </p:txBody>
      </p:sp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214438"/>
            <a:ext cx="8964613" cy="863600"/>
          </a:xfrm>
        </p:spPr>
        <p:txBody>
          <a:bodyPr/>
          <a:lstStyle/>
          <a:p>
            <a:pPr indent="0" eaLnBrk="1" hangingPunct="1"/>
            <a:r>
              <a:rPr lang="fr-FR" altLang="fr-FR" sz="2400" smtClean="0"/>
              <a:t>Relations entre les différents objectifs</a:t>
            </a:r>
            <a:br>
              <a:rPr lang="fr-FR" altLang="fr-FR" sz="2400" smtClean="0"/>
            </a:br>
            <a:r>
              <a:rPr lang="fr-FR" altLang="fr-FR" sz="2400" smtClean="0"/>
              <a:t> et dimensions (1)</a:t>
            </a:r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133600"/>
            <a:ext cx="9001125" cy="4519613"/>
          </a:xfrm>
        </p:spPr>
        <p:txBody>
          <a:bodyPr/>
          <a:lstStyle/>
          <a:p>
            <a:pPr lvl="1">
              <a:spcBef>
                <a:spcPts val="0"/>
              </a:spcBef>
              <a:buClr>
                <a:srgbClr val="0F5494"/>
              </a:buClr>
              <a:defRPr/>
            </a:pPr>
            <a:r>
              <a:rPr lang="fr-FR" sz="2100" b="0" dirty="0" smtClean="0"/>
              <a:t>Il est nécessaire de tenir compte des complémentarités et risques d'antagonismes entre objectifs/dimensions</a:t>
            </a:r>
          </a:p>
          <a:p>
            <a:pPr lvl="1">
              <a:spcBef>
                <a:spcPts val="0"/>
              </a:spcBef>
              <a:buClr>
                <a:srgbClr val="0F5494"/>
              </a:buClr>
              <a:defRPr/>
            </a:pPr>
            <a:r>
              <a:rPr lang="fr-FR" sz="2100" dirty="0" smtClean="0"/>
              <a:t>Les complémentarités</a:t>
            </a:r>
            <a:r>
              <a:rPr lang="fr-FR" sz="2100" b="0" dirty="0" smtClean="0"/>
              <a:t>, exemples: </a:t>
            </a:r>
          </a:p>
          <a:p>
            <a:pPr marL="1257300" lvl="2" indent="-342900">
              <a:spcBef>
                <a:spcPts val="0"/>
              </a:spcBef>
              <a:buFont typeface="Wingdings" panose="05000000000000000000" pitchFamily="2" charset="2"/>
              <a:buChar char="§"/>
              <a:defRPr/>
            </a:pPr>
            <a:r>
              <a:rPr lang="fr-FR" sz="1900" dirty="0" smtClean="0"/>
              <a:t>Rendre des comptes au Parlement renforce le contrôle</a:t>
            </a:r>
          </a:p>
          <a:p>
            <a:pPr marL="1257300" lvl="2" indent="-342900">
              <a:spcBef>
                <a:spcPts val="0"/>
              </a:spcBef>
              <a:buFont typeface="Wingdings" panose="05000000000000000000" pitchFamily="2" charset="2"/>
              <a:buChar char="§"/>
              <a:defRPr/>
            </a:pPr>
            <a:r>
              <a:rPr lang="fr-FR" sz="1900" dirty="0" smtClean="0"/>
              <a:t>Sans discipline budgétaire, la fourniture de services publics connaîtra des gaspillages; etc.</a:t>
            </a:r>
          </a:p>
          <a:p>
            <a:pPr marL="857250" lvl="1" indent="-342900">
              <a:spcBef>
                <a:spcPts val="0"/>
              </a:spcBef>
              <a:spcAft>
                <a:spcPts val="0"/>
              </a:spcAft>
              <a:buClr>
                <a:srgbClr val="0F5494"/>
              </a:buClr>
              <a:defRPr/>
            </a:pPr>
            <a:r>
              <a:rPr lang="fr-FR" sz="2100" dirty="0" smtClean="0"/>
              <a:t>Risques d’antagonismes</a:t>
            </a:r>
            <a:r>
              <a:rPr lang="fr-FR" sz="2100" b="0" dirty="0" smtClean="0"/>
              <a:t>, exemples:</a:t>
            </a:r>
          </a:p>
          <a:p>
            <a:pPr marL="1257300" lvl="2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fr-FR" sz="1900" dirty="0" smtClean="0"/>
              <a:t>Accorder de la souplesse dans la gestion peut améliorer la performance, mais altérer le système de contrôle</a:t>
            </a:r>
          </a:p>
          <a:p>
            <a:pPr marL="1257300" lvl="2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fr-FR" sz="1900" dirty="0" smtClean="0"/>
              <a:t>Accroître les pouvoir du Parlement peut affecter la discipline budgétaire globale</a:t>
            </a:r>
          </a:p>
          <a:p>
            <a:pPr marL="1257300" lvl="2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fr-FR" sz="1900" dirty="0" smtClean="0"/>
              <a:t>Des mesures visant à la discipline budgétaire globale, mais mal conçues, peuvent désorganiser la gestion et avoir des effets négatifs sur la performance. </a:t>
            </a:r>
          </a:p>
          <a:p>
            <a:pPr marL="971550" lvl="1" indent="-457200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fr-FR" b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  <a:noFill/>
          <a:ln algn="ctr"/>
        </p:spPr>
        <p:txBody>
          <a:bodyPr anchor="b"/>
          <a:lstStyle/>
          <a:p>
            <a:pPr algn="l" eaLnBrk="0" hangingPunct="0">
              <a:lnSpc>
                <a:spcPts val="1400"/>
              </a:lnSpc>
            </a:pPr>
            <a:fld id="{558EA5A2-A534-473B-9E32-3CB1F80B76F3}" type="slidenum">
              <a:rPr lang="en-GB" altLang="fr-FR">
                <a:latin typeface="Verdana" pitchFamily="34" charset="0"/>
              </a:rPr>
              <a:pPr algn="l" eaLnBrk="0" hangingPunct="0">
                <a:lnSpc>
                  <a:spcPts val="1400"/>
                </a:lnSpc>
              </a:pPr>
              <a:t>18</a:t>
            </a:fld>
            <a:endParaRPr lang="en-GB" altLang="fr-FR">
              <a:latin typeface="Verdana" pitchFamily="34" charset="0"/>
            </a:endParaRPr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1285875"/>
            <a:ext cx="7786687" cy="1143000"/>
          </a:xfrm>
        </p:spPr>
        <p:txBody>
          <a:bodyPr/>
          <a:lstStyle/>
          <a:p>
            <a:pPr indent="0" eaLnBrk="1" hangingPunct="1"/>
            <a:r>
              <a:rPr lang="fr-FR" altLang="fr-FR" sz="2800" smtClean="0"/>
              <a:t>Relations entre les différents objectifs et dimensions (2)</a:t>
            </a:r>
          </a:p>
        </p:txBody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88" y="2632075"/>
            <a:ext cx="8389937" cy="4225925"/>
          </a:xfrm>
        </p:spPr>
        <p:txBody>
          <a:bodyPr/>
          <a:lstStyle/>
          <a:p>
            <a:pPr>
              <a:buClrTx/>
            </a:pPr>
            <a:r>
              <a:rPr lang="fr-FR" altLang="fr-FR" sz="2700" i="0" smtClean="0"/>
              <a:t>Il convient de veiller à trouver la composition optimale des mesures qui permettant de progresser selon un ou des objectifs sans reculer selon les autres</a:t>
            </a:r>
          </a:p>
          <a:p>
            <a:pPr>
              <a:buClrTx/>
            </a:pPr>
            <a:endParaRPr lang="fr-FR" altLang="fr-FR" sz="2700" i="0" smtClean="0"/>
          </a:p>
          <a:p>
            <a:pPr>
              <a:buClrTx/>
            </a:pPr>
            <a:r>
              <a:rPr lang="fr-FR" altLang="fr-FR" sz="2700" i="0" smtClean="0"/>
              <a:t>Cette composition dépend du contexte de chaque pays</a:t>
            </a:r>
          </a:p>
          <a:p>
            <a:endParaRPr lang="fr-FR" altLang="fr-F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re 1"/>
          <p:cNvSpPr>
            <a:spLocks noGrp="1"/>
          </p:cNvSpPr>
          <p:nvPr>
            <p:ph type="title"/>
          </p:nvPr>
        </p:nvSpPr>
        <p:spPr>
          <a:xfrm>
            <a:off x="395288" y="1125538"/>
            <a:ext cx="8229600" cy="719137"/>
          </a:xfrm>
        </p:spPr>
        <p:txBody>
          <a:bodyPr/>
          <a:lstStyle/>
          <a:p>
            <a:r>
              <a:rPr lang="fr-FR" altLang="fr-FR" smtClean="0"/>
              <a:t>Eviter le schématisme</a:t>
            </a:r>
          </a:p>
        </p:txBody>
      </p:sp>
      <p:sp>
        <p:nvSpPr>
          <p:cNvPr id="4096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89138"/>
            <a:ext cx="8229600" cy="4319587"/>
          </a:xfrm>
        </p:spPr>
        <p:txBody>
          <a:bodyPr/>
          <a:lstStyle/>
          <a:p>
            <a:pPr>
              <a:buClrTx/>
            </a:pPr>
            <a:r>
              <a:rPr lang="fr-FR" altLang="fr-FR" sz="2000" i="0" smtClean="0"/>
              <a:t>Le degré et le mode de prise en compte des interdépendances entre objectifs et de la dimension sociétale conduit en général à distinguer divers modes de réalisation des objectifs</a:t>
            </a:r>
          </a:p>
          <a:p>
            <a:pPr>
              <a:buClrTx/>
            </a:pPr>
            <a:endParaRPr lang="fr-FR" altLang="fr-FR" sz="2000" i="0" smtClean="0"/>
          </a:p>
          <a:p>
            <a:pPr>
              <a:buClrTx/>
            </a:pPr>
            <a:r>
              <a:rPr lang="fr-FR" altLang="fr-FR" sz="2000" i="0" smtClean="0"/>
              <a:t>Par exemple, pour définir l’objectif « discipline budgétaire » l’accent peut être mis :</a:t>
            </a:r>
          </a:p>
          <a:p>
            <a:pPr lvl="1">
              <a:buClrTx/>
              <a:buFont typeface="Wingdings" pitchFamily="2" charset="2"/>
              <a:buChar char="§"/>
            </a:pPr>
            <a:r>
              <a:rPr lang="fr-FR" altLang="fr-FR" sz="1900" b="0" smtClean="0"/>
              <a:t>Sur les contrôles « durs » </a:t>
            </a:r>
            <a:r>
              <a:rPr lang="fr-FR" altLang="fr-FR" sz="1900" b="0" i="1" u="sng" smtClean="0"/>
              <a:t>ou sur </a:t>
            </a:r>
            <a:r>
              <a:rPr lang="fr-FR" altLang="fr-FR" sz="1900" b="0" smtClean="0"/>
              <a:t>la transparence des contrôles, l’absence d’arbitraire (« l’ordre juste »)</a:t>
            </a:r>
          </a:p>
          <a:p>
            <a:pPr lvl="1">
              <a:buClrTx/>
              <a:buFont typeface="Wingdings" pitchFamily="2" charset="2"/>
              <a:buChar char="§"/>
            </a:pPr>
            <a:r>
              <a:rPr lang="fr-FR" altLang="fr-FR" sz="1900" b="0" smtClean="0"/>
              <a:t>Sur le respect des autorisations budgétaires qu’elles soient initiales ou révisées </a:t>
            </a:r>
            <a:r>
              <a:rPr lang="fr-FR" altLang="fr-FR" sz="1900" b="0" i="1" u="sng" smtClean="0"/>
              <a:t>ou sur</a:t>
            </a:r>
            <a:r>
              <a:rPr lang="fr-FR" altLang="fr-FR" sz="1900" b="0" smtClean="0"/>
              <a:t> la conformité aux autorisations budgétaires </a:t>
            </a:r>
            <a:r>
              <a:rPr lang="fr-FR" altLang="fr-FR" sz="1900" b="0" i="1" smtClean="0"/>
              <a:t>initiales, </a:t>
            </a:r>
            <a:r>
              <a:rPr lang="fr-FR" altLang="fr-FR" sz="1900" b="0" smtClean="0"/>
              <a:t>les révisions budgétaires étant de faible ampleur (crédibilité du budget au sens du PEFA)</a:t>
            </a:r>
          </a:p>
          <a:p>
            <a:pPr lvl="1">
              <a:buClrTx/>
              <a:buFont typeface="Courier New" pitchFamily="49" charset="0"/>
              <a:buChar char="o"/>
            </a:pPr>
            <a:endParaRPr lang="fr-FR" altLang="fr-FR" sz="2400" b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Espace réservé du contenu 1"/>
          <p:cNvSpPr>
            <a:spLocks noGrp="1"/>
          </p:cNvSpPr>
          <p:nvPr>
            <p:ph idx="1"/>
          </p:nvPr>
        </p:nvSpPr>
        <p:spPr>
          <a:xfrm>
            <a:off x="0" y="2565400"/>
            <a:ext cx="8929688" cy="4608513"/>
          </a:xfrm>
        </p:spPr>
        <p:txBody>
          <a:bodyPr/>
          <a:lstStyle/>
          <a:p>
            <a:pPr lvl="1">
              <a:buClrTx/>
            </a:pPr>
            <a:r>
              <a:rPr lang="fr-FR" altLang="fr-FR" sz="2300" b="0" smtClean="0"/>
              <a:t>Donner des éléments pour définir l'approche pour les réformes budgétaires et définir leurs étapes (« séquençage »)</a:t>
            </a:r>
          </a:p>
          <a:p>
            <a:pPr lvl="1">
              <a:buClrTx/>
            </a:pPr>
            <a:endParaRPr lang="fr-FR" altLang="fr-FR" sz="2300" b="0" smtClean="0"/>
          </a:p>
          <a:p>
            <a:pPr lvl="1">
              <a:buClrTx/>
            </a:pPr>
            <a:r>
              <a:rPr lang="fr-FR" altLang="fr-FR" sz="2300" b="0" smtClean="0"/>
              <a:t>Les présentations traitent des instruments et procédures de gestion, elles ne traitent pas des politiques publiques </a:t>
            </a:r>
          </a:p>
          <a:p>
            <a:pPr lvl="1">
              <a:buClrTx/>
            </a:pPr>
            <a:endParaRPr lang="fr-FR" altLang="fr-FR" sz="2300" b="0" smtClean="0"/>
          </a:p>
          <a:p>
            <a:pPr lvl="1">
              <a:buClrTx/>
            </a:pPr>
            <a:r>
              <a:rPr lang="fr-FR" altLang="fr-FR" sz="2300" b="0" smtClean="0"/>
              <a:t>La discussion est centrée sur la gestion des finances publiques au niveau de l'administration centrale</a:t>
            </a:r>
          </a:p>
          <a:p>
            <a:endParaRPr lang="fr-BE" altLang="fr-FR" smtClean="0"/>
          </a:p>
        </p:txBody>
      </p:sp>
      <p:sp>
        <p:nvSpPr>
          <p:cNvPr id="9219" name="Titre 2"/>
          <p:cNvSpPr>
            <a:spLocks noGrp="1"/>
          </p:cNvSpPr>
          <p:nvPr>
            <p:ph type="title"/>
          </p:nvPr>
        </p:nvSpPr>
        <p:spPr>
          <a:xfrm>
            <a:off x="-106363" y="1341438"/>
            <a:ext cx="9144001" cy="1143000"/>
          </a:xfrm>
          <a:ln/>
        </p:spPr>
        <p:txBody>
          <a:bodyPr/>
          <a:lstStyle/>
          <a:p>
            <a:pPr indent="0" algn="ctr" eaLnBrk="1" hangingPunct="1"/>
            <a:r>
              <a:rPr lang="fr-FR" altLang="fr-FR" sz="2800" smtClean="0"/>
              <a:t>	Cours GFP II (</a:t>
            </a:r>
            <a:r>
              <a:rPr lang="fr-BE" altLang="fr-FR" sz="2800" i="1" smtClean="0"/>
              <a:t>Réforme de la GFP</a:t>
            </a:r>
            <a:r>
              <a:rPr lang="fr-FR" altLang="fr-FR" sz="2800" smtClean="0"/>
              <a:t>)</a:t>
            </a:r>
            <a:br>
              <a:rPr lang="fr-FR" altLang="fr-FR" sz="2800" smtClean="0"/>
            </a:br>
            <a:r>
              <a:rPr lang="fr-FR" altLang="fr-FR" sz="2800" smtClean="0"/>
              <a:t>Objectifs</a:t>
            </a:r>
            <a:endParaRPr lang="fr-BE" altLang="fr-FR" sz="2800" smtClean="0"/>
          </a:p>
        </p:txBody>
      </p:sp>
      <p:sp>
        <p:nvSpPr>
          <p:cNvPr id="9220" name="Espace réservé du numéro de diapositive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ACBCEFDC-3840-4CBE-8246-91B2DAA3FB45}" type="slidenum">
              <a:rPr lang="en-GB" altLang="fr-FR"/>
              <a:pPr/>
              <a:t>2</a:t>
            </a:fld>
            <a:endParaRPr lang="en-GB" alt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  <a:noFill/>
          <a:ln algn="ctr"/>
        </p:spPr>
        <p:txBody>
          <a:bodyPr anchor="b"/>
          <a:lstStyle/>
          <a:p>
            <a:pPr algn="l" eaLnBrk="0" hangingPunct="0">
              <a:lnSpc>
                <a:spcPts val="1400"/>
              </a:lnSpc>
            </a:pPr>
            <a:fld id="{7B690408-C419-466E-A8D7-C172CBCA7600}" type="slidenum">
              <a:rPr lang="en-GB" altLang="fr-FR">
                <a:latin typeface="Verdana" pitchFamily="34" charset="0"/>
              </a:rPr>
              <a:pPr algn="l" eaLnBrk="0" hangingPunct="0">
                <a:lnSpc>
                  <a:spcPts val="1400"/>
                </a:lnSpc>
              </a:pPr>
              <a:t>20</a:t>
            </a:fld>
            <a:endParaRPr lang="en-GB" altLang="fr-FR">
              <a:latin typeface="Verdana" pitchFamily="34" charset="0"/>
            </a:endParaRPr>
          </a:p>
        </p:txBody>
      </p:sp>
      <p:sp>
        <p:nvSpPr>
          <p:cNvPr id="41987" name="Rectangle 2"/>
          <p:cNvSpPr>
            <a:spLocks noGrp="1" noChangeArrowheads="1"/>
          </p:cNvSpPr>
          <p:nvPr>
            <p:ph type="title"/>
          </p:nvPr>
        </p:nvSpPr>
        <p:spPr>
          <a:xfrm>
            <a:off x="214313" y="1000125"/>
            <a:ext cx="8664575" cy="1139825"/>
          </a:xfrm>
        </p:spPr>
        <p:txBody>
          <a:bodyPr/>
          <a:lstStyle/>
          <a:p>
            <a:pPr indent="0" eaLnBrk="1" hangingPunct="1"/>
            <a:r>
              <a:rPr lang="fr-FR" altLang="fr-FR" sz="2800" smtClean="0"/>
              <a:t>	Module 1.1. Points examinés</a:t>
            </a:r>
          </a:p>
        </p:txBody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263" y="2349500"/>
            <a:ext cx="8229600" cy="3898900"/>
          </a:xfrm>
        </p:spPr>
        <p:txBody>
          <a:bodyPr/>
          <a:lstStyle/>
          <a:p>
            <a:pPr lvl="1">
              <a:buClr>
                <a:srgbClr val="0F5494"/>
              </a:buClr>
            </a:pPr>
            <a:r>
              <a:rPr lang="fr-FR" altLang="fr-FR" sz="2400" b="0" smtClean="0"/>
              <a:t>Qu’est ce que la GFP? </a:t>
            </a:r>
          </a:p>
          <a:p>
            <a:pPr lvl="1">
              <a:buClr>
                <a:srgbClr val="0F5494"/>
              </a:buClr>
            </a:pPr>
            <a:endParaRPr lang="fr-FR" altLang="fr-FR" sz="2400" b="0" smtClean="0"/>
          </a:p>
          <a:p>
            <a:pPr lvl="1">
              <a:buClr>
                <a:srgbClr val="0F5494"/>
              </a:buClr>
            </a:pPr>
            <a:r>
              <a:rPr lang="fr-FR" altLang="fr-FR" sz="2400" b="0" smtClean="0"/>
              <a:t>Objectifs de la GFP</a:t>
            </a:r>
          </a:p>
          <a:p>
            <a:pPr lvl="1">
              <a:buClr>
                <a:srgbClr val="0F5494"/>
              </a:buClr>
            </a:pPr>
            <a:endParaRPr lang="fr-FR" altLang="fr-FR" sz="2400" b="0" smtClean="0"/>
          </a:p>
          <a:p>
            <a:pPr lvl="1">
              <a:buClr>
                <a:srgbClr val="0F5494"/>
              </a:buClr>
            </a:pPr>
            <a:r>
              <a:rPr lang="fr-FR" altLang="fr-FR" sz="2400" smtClean="0">
                <a:solidFill>
                  <a:srgbClr val="FF0000"/>
                </a:solidFill>
              </a:rPr>
              <a:t>Approches budgétaires et production des services publics</a:t>
            </a:r>
          </a:p>
          <a:p>
            <a:pPr lvl="1">
              <a:buClr>
                <a:srgbClr val="0F5494"/>
              </a:buClr>
            </a:pPr>
            <a:endParaRPr lang="fr-FR" altLang="fr-FR" sz="2400" b="0" smtClean="0"/>
          </a:p>
          <a:p>
            <a:pPr lvl="1">
              <a:buClr>
                <a:srgbClr val="0F5494"/>
              </a:buClr>
            </a:pPr>
            <a:r>
              <a:rPr lang="fr-FR" altLang="fr-FR" sz="2400" b="0" smtClean="0"/>
              <a:t>Hiérarchie entre les objectifs de la GFP</a:t>
            </a:r>
            <a:endParaRPr lang="fr-FR" altLang="fr-FR" smtClean="0"/>
          </a:p>
        </p:txBody>
      </p:sp>
      <p:sp>
        <p:nvSpPr>
          <p:cNvPr id="41989" name="AutoShape 4"/>
          <p:cNvSpPr>
            <a:spLocks noChangeArrowheads="1"/>
          </p:cNvSpPr>
          <p:nvPr/>
        </p:nvSpPr>
        <p:spPr bwMode="auto">
          <a:xfrm>
            <a:off x="841375" y="1668463"/>
            <a:ext cx="7359650" cy="1204912"/>
          </a:xfrm>
          <a:prstGeom prst="rightArrow">
            <a:avLst>
              <a:gd name="adj1" fmla="val 50000"/>
              <a:gd name="adj2" fmla="val 152701"/>
            </a:avLst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82039" tIns="41020" rIns="82039" bIns="41020" anchor="ctr"/>
          <a:lstStyle/>
          <a:p>
            <a:pPr eaLnBrk="1" hangingPunct="1"/>
            <a:endParaRPr lang="fr-BE" altLang="fr-FR"/>
          </a:p>
        </p:txBody>
      </p:sp>
      <p:sp>
        <p:nvSpPr>
          <p:cNvPr id="41990" name="AutoShape 5"/>
          <p:cNvSpPr>
            <a:spLocks noChangeArrowheads="1"/>
          </p:cNvSpPr>
          <p:nvPr/>
        </p:nvSpPr>
        <p:spPr bwMode="auto">
          <a:xfrm>
            <a:off x="1684338" y="1668463"/>
            <a:ext cx="7459662" cy="1509712"/>
          </a:xfrm>
          <a:prstGeom prst="rightArrow">
            <a:avLst>
              <a:gd name="adj1" fmla="val 50000"/>
              <a:gd name="adj2" fmla="val 123528"/>
            </a:avLst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82039" tIns="41020" rIns="82039" bIns="41020" anchor="ctr"/>
          <a:lstStyle/>
          <a:p>
            <a:pPr eaLnBrk="1" hangingPunct="1"/>
            <a:endParaRPr lang="fr-BE" altLang="fr-FR"/>
          </a:p>
        </p:txBody>
      </p:sp>
      <p:sp>
        <p:nvSpPr>
          <p:cNvPr id="41991" name="AutoShape 6"/>
          <p:cNvSpPr>
            <a:spLocks noChangeArrowheads="1"/>
          </p:cNvSpPr>
          <p:nvPr/>
        </p:nvSpPr>
        <p:spPr bwMode="auto">
          <a:xfrm>
            <a:off x="563563" y="3744913"/>
            <a:ext cx="8156575" cy="1598612"/>
          </a:xfrm>
          <a:prstGeom prst="rightArrow">
            <a:avLst>
              <a:gd name="adj1" fmla="val 50000"/>
              <a:gd name="adj2" fmla="val 53503"/>
            </a:avLst>
          </a:prstGeom>
          <a:noFill/>
          <a:ln w="25400" algn="ctr">
            <a:solidFill>
              <a:srgbClr val="C00000"/>
            </a:solidFill>
            <a:miter lim="800000"/>
            <a:headEnd/>
            <a:tailEnd/>
          </a:ln>
        </p:spPr>
        <p:txBody>
          <a:bodyPr wrap="none" lIns="82039" tIns="41020" rIns="82039" bIns="41020" anchor="ctr"/>
          <a:lstStyle/>
          <a:p>
            <a:pPr eaLnBrk="1" hangingPunct="1"/>
            <a:endParaRPr lang="fr-BE" alt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re 1"/>
          <p:cNvSpPr>
            <a:spLocks noGrp="1"/>
          </p:cNvSpPr>
          <p:nvPr>
            <p:ph type="title"/>
          </p:nvPr>
        </p:nvSpPr>
        <p:spPr>
          <a:xfrm>
            <a:off x="-1588" y="1196975"/>
            <a:ext cx="8715376" cy="792163"/>
          </a:xfrm>
          <a:ln/>
        </p:spPr>
        <p:txBody>
          <a:bodyPr/>
          <a:lstStyle/>
          <a:p>
            <a:pPr indent="0" eaLnBrk="1" hangingPunct="1"/>
            <a:r>
              <a:rPr lang="en-GB" altLang="fr-FR" sz="2800" i="1" smtClean="0"/>
              <a:t>Approches budgétaires</a:t>
            </a:r>
          </a:p>
        </p:txBody>
      </p:sp>
      <p:sp>
        <p:nvSpPr>
          <p:cNvPr id="27651" name="Espace réservé du contenu 2"/>
          <p:cNvSpPr>
            <a:spLocks noGrp="1"/>
          </p:cNvSpPr>
          <p:nvPr>
            <p:ph idx="1"/>
          </p:nvPr>
        </p:nvSpPr>
        <p:spPr>
          <a:xfrm>
            <a:off x="323850" y="2060575"/>
            <a:ext cx="8572500" cy="4268788"/>
          </a:xfrm>
        </p:spPr>
        <p:txBody>
          <a:bodyPr/>
          <a:lstStyle/>
          <a:p>
            <a:pPr eaLnBrk="1" hangingPunct="1">
              <a:buClrTx/>
              <a:defRPr/>
            </a:pPr>
            <a:r>
              <a:rPr lang="en-GB" altLang="fr-FR" sz="2200" b="1" i="0" dirty="0" smtClean="0">
                <a:latin typeface="+mj-lt"/>
              </a:rPr>
              <a:t>1. </a:t>
            </a:r>
            <a:r>
              <a:rPr lang="en-GB" altLang="fr-FR" sz="2200" b="1" i="0" dirty="0" smtClean="0">
                <a:latin typeface="Calibri" panose="020F0502020204030204" pitchFamily="34" charset="0"/>
              </a:rPr>
              <a:t>« </a:t>
            </a:r>
            <a:r>
              <a:rPr lang="en-GB" altLang="fr-FR" sz="2200" b="1" i="0" dirty="0" err="1" smtClean="0"/>
              <a:t>Budgétisation</a:t>
            </a:r>
            <a:r>
              <a:rPr lang="en-GB" altLang="fr-FR" sz="2200" b="1" i="0" dirty="0" smtClean="0"/>
              <a:t> </a:t>
            </a:r>
            <a:r>
              <a:rPr lang="en-GB" altLang="fr-FR" sz="2200" b="1" i="0" dirty="0" err="1" smtClean="0"/>
              <a:t>classique</a:t>
            </a:r>
            <a:r>
              <a:rPr lang="en-GB" altLang="fr-FR" sz="2200" b="1" i="0" dirty="0" smtClean="0"/>
              <a:t> </a:t>
            </a:r>
            <a:r>
              <a:rPr lang="en-GB" altLang="fr-FR" sz="2200" b="1" i="0" dirty="0" smtClean="0">
                <a:latin typeface="Calibri" panose="020F0502020204030204" pitchFamily="34" charset="0"/>
              </a:rPr>
              <a:t>» : </a:t>
            </a:r>
            <a:r>
              <a:rPr lang="en-GB" altLang="fr-FR" sz="2200" b="1" i="0" dirty="0" err="1" smtClean="0"/>
              <a:t>Budgétisation</a:t>
            </a:r>
            <a:r>
              <a:rPr lang="en-GB" altLang="fr-FR" sz="2200" b="1" i="0" dirty="0" smtClean="0"/>
              <a:t> </a:t>
            </a:r>
            <a:r>
              <a:rPr lang="en-GB" altLang="fr-FR" sz="2200" b="1" i="0" dirty="0" err="1" smtClean="0"/>
              <a:t>axée</a:t>
            </a:r>
            <a:r>
              <a:rPr lang="en-GB" altLang="fr-FR" sz="2200" b="1" i="0" dirty="0" smtClean="0"/>
              <a:t> sur les </a:t>
            </a:r>
            <a:r>
              <a:rPr lang="en-GB" altLang="fr-FR" sz="2200" b="1" i="0" dirty="0" err="1" smtClean="0"/>
              <a:t>intrants</a:t>
            </a:r>
            <a:r>
              <a:rPr lang="en-GB" altLang="fr-FR" sz="2200" b="1" i="0" dirty="0" smtClean="0"/>
              <a:t>/</a:t>
            </a:r>
            <a:r>
              <a:rPr lang="en-GB" altLang="fr-FR" sz="2200" b="1" i="0" dirty="0" err="1" smtClean="0"/>
              <a:t>moyens</a:t>
            </a:r>
            <a:endParaRPr lang="en-GB" altLang="fr-FR" sz="2200" b="1" i="0" dirty="0" smtClean="0"/>
          </a:p>
          <a:p>
            <a:pPr eaLnBrk="1" hangingPunct="1">
              <a:buClrTx/>
              <a:defRPr/>
            </a:pPr>
            <a:endParaRPr lang="en-GB" altLang="fr-FR" sz="2200" dirty="0" smtClean="0"/>
          </a:p>
          <a:p>
            <a:pPr eaLnBrk="1" hangingPunct="1">
              <a:buClrTx/>
              <a:buFont typeface="Wingdings" panose="05000000000000000000" pitchFamily="2" charset="2"/>
              <a:buChar char="Ø"/>
              <a:defRPr/>
            </a:pPr>
            <a:r>
              <a:rPr lang="en-GB" altLang="fr-FR" sz="2200" b="1" dirty="0" smtClean="0"/>
              <a:t>Points forts </a:t>
            </a:r>
          </a:p>
          <a:p>
            <a:pPr lvl="1" eaLnBrk="1" hangingPunct="1">
              <a:buClrTx/>
              <a:defRPr/>
            </a:pPr>
            <a:r>
              <a:rPr lang="en-GB" altLang="fr-FR" sz="2100" b="0" dirty="0" smtClean="0"/>
              <a:t>Les </a:t>
            </a:r>
            <a:r>
              <a:rPr lang="en-GB" altLang="fr-FR" sz="2100" b="0" dirty="0" err="1" smtClean="0"/>
              <a:t>processus</a:t>
            </a:r>
            <a:r>
              <a:rPr lang="en-GB" altLang="fr-FR" sz="2100" b="0" dirty="0" smtClean="0"/>
              <a:t> </a:t>
            </a:r>
            <a:r>
              <a:rPr lang="en-GB" altLang="fr-FR" sz="2100" b="0" dirty="0" err="1" smtClean="0"/>
              <a:t>basiques</a:t>
            </a:r>
            <a:r>
              <a:rPr lang="en-GB" altLang="fr-FR" sz="2100" b="0" dirty="0" smtClean="0"/>
              <a:t> </a:t>
            </a:r>
            <a:r>
              <a:rPr lang="en-GB" altLang="fr-FR" sz="2100" b="0" dirty="0" err="1" smtClean="0"/>
              <a:t>sont</a:t>
            </a:r>
            <a:r>
              <a:rPr lang="en-GB" altLang="fr-FR" sz="2100" b="0" dirty="0" smtClean="0"/>
              <a:t> </a:t>
            </a:r>
            <a:r>
              <a:rPr lang="en-GB" altLang="fr-FR" sz="2100" b="0" dirty="0" err="1" smtClean="0"/>
              <a:t>assurés</a:t>
            </a:r>
            <a:r>
              <a:rPr lang="en-GB" altLang="fr-FR" sz="2100" b="0" dirty="0" smtClean="0"/>
              <a:t> </a:t>
            </a:r>
          </a:p>
          <a:p>
            <a:pPr lvl="1" eaLnBrk="1" hangingPunct="1">
              <a:buClrTx/>
              <a:defRPr/>
            </a:pPr>
            <a:r>
              <a:rPr lang="en-GB" altLang="fr-FR" sz="2100" b="0" dirty="0" err="1" smtClean="0"/>
              <a:t>Développement</a:t>
            </a:r>
            <a:r>
              <a:rPr lang="en-GB" altLang="fr-FR" sz="2100" b="0" dirty="0" smtClean="0"/>
              <a:t> </a:t>
            </a:r>
            <a:r>
              <a:rPr lang="en-GB" altLang="fr-FR" sz="2100" b="0" dirty="0" err="1" smtClean="0"/>
              <a:t>d’une</a:t>
            </a:r>
            <a:r>
              <a:rPr lang="en-GB" altLang="fr-FR" sz="2100" b="0" dirty="0" smtClean="0"/>
              <a:t> culture de discipline</a:t>
            </a:r>
          </a:p>
          <a:p>
            <a:pPr eaLnBrk="1" hangingPunct="1">
              <a:buClrTx/>
              <a:buFont typeface="Wingdings" panose="05000000000000000000" pitchFamily="2" charset="2"/>
              <a:buChar char="Ø"/>
              <a:defRPr/>
            </a:pPr>
            <a:r>
              <a:rPr lang="en-GB" altLang="fr-FR" sz="2200" b="1" dirty="0" smtClean="0"/>
              <a:t>Points </a:t>
            </a:r>
            <a:r>
              <a:rPr lang="en-GB" altLang="fr-FR" sz="2200" b="1" dirty="0" err="1" smtClean="0"/>
              <a:t>faibles</a:t>
            </a:r>
            <a:r>
              <a:rPr lang="en-GB" altLang="fr-FR" sz="2200" b="1" dirty="0" smtClean="0"/>
              <a:t> : </a:t>
            </a:r>
          </a:p>
          <a:p>
            <a:pPr lvl="1" eaLnBrk="1" hangingPunct="1">
              <a:buClrTx/>
              <a:defRPr/>
            </a:pPr>
            <a:r>
              <a:rPr lang="en-GB" altLang="fr-FR" sz="2100" b="0" dirty="0" err="1" smtClean="0"/>
              <a:t>En</a:t>
            </a:r>
            <a:r>
              <a:rPr lang="en-GB" altLang="fr-FR" sz="2100" b="0" dirty="0" smtClean="0"/>
              <a:t> </a:t>
            </a:r>
            <a:r>
              <a:rPr lang="en-GB" altLang="fr-FR" sz="2100" b="0" dirty="0" err="1" smtClean="0"/>
              <a:t>règle</a:t>
            </a:r>
            <a:r>
              <a:rPr lang="en-GB" altLang="fr-FR" sz="2100" b="0" dirty="0" smtClean="0"/>
              <a:t> </a:t>
            </a:r>
            <a:r>
              <a:rPr lang="en-GB" altLang="fr-FR" sz="2100" b="0" dirty="0" err="1" smtClean="0"/>
              <a:t>générale</a:t>
            </a:r>
            <a:r>
              <a:rPr lang="en-GB" altLang="fr-FR" sz="2100" b="0" dirty="0" smtClean="0"/>
              <a:t>, </a:t>
            </a:r>
            <a:r>
              <a:rPr lang="en-GB" altLang="fr-FR" sz="2100" b="0" dirty="0" err="1" smtClean="0"/>
              <a:t>peu</a:t>
            </a:r>
            <a:r>
              <a:rPr lang="en-GB" altLang="fr-FR" sz="2100" b="0" dirty="0" smtClean="0"/>
              <a:t> de </a:t>
            </a:r>
            <a:r>
              <a:rPr lang="en-GB" altLang="fr-FR" sz="2100" b="0" dirty="0" err="1" smtClean="0"/>
              <a:t>préoccupations</a:t>
            </a:r>
            <a:r>
              <a:rPr lang="en-GB" altLang="fr-FR" sz="2100" b="0" dirty="0" smtClean="0"/>
              <a:t> </a:t>
            </a:r>
            <a:r>
              <a:rPr lang="en-GB" altLang="fr-FR" sz="2100" b="0" dirty="0" err="1" smtClean="0"/>
              <a:t>concernant</a:t>
            </a:r>
            <a:r>
              <a:rPr lang="en-GB" altLang="fr-FR" sz="2100" b="0" dirty="0" smtClean="0"/>
              <a:t> les </a:t>
            </a:r>
            <a:r>
              <a:rPr lang="en-GB" altLang="fr-FR" sz="2100" b="0" dirty="0" err="1" smtClean="0"/>
              <a:t>politique</a:t>
            </a:r>
            <a:r>
              <a:rPr lang="en-GB" altLang="fr-FR" sz="2100" b="0" dirty="0" smtClean="0"/>
              <a:t> </a:t>
            </a:r>
            <a:r>
              <a:rPr lang="en-GB" altLang="fr-FR" sz="2100" b="0" dirty="0" err="1" smtClean="0"/>
              <a:t>publiques</a:t>
            </a:r>
            <a:r>
              <a:rPr lang="en-GB" altLang="fr-FR" sz="2100" b="0" dirty="0" smtClean="0"/>
              <a:t> et les </a:t>
            </a:r>
            <a:r>
              <a:rPr lang="en-GB" altLang="fr-FR" sz="2100" b="0" dirty="0" err="1" smtClean="0"/>
              <a:t>résultats</a:t>
            </a:r>
            <a:endParaRPr lang="en-GB" altLang="fr-FR" sz="2100" b="0" dirty="0" smtClean="0"/>
          </a:p>
          <a:p>
            <a:pPr lvl="1" eaLnBrk="1" hangingPunct="1">
              <a:buClrTx/>
              <a:defRPr/>
            </a:pPr>
            <a:r>
              <a:rPr lang="en-GB" altLang="fr-FR" sz="2100" b="0" dirty="0" err="1" smtClean="0"/>
              <a:t>Souvent</a:t>
            </a:r>
            <a:r>
              <a:rPr lang="en-GB" altLang="fr-FR" sz="2100" b="0" dirty="0" smtClean="0"/>
              <a:t>, les </a:t>
            </a:r>
            <a:r>
              <a:rPr lang="en-GB" altLang="fr-FR" sz="2100" b="0" dirty="0" err="1" smtClean="0"/>
              <a:t>procédures</a:t>
            </a:r>
            <a:r>
              <a:rPr lang="en-GB" altLang="fr-FR" sz="2100" b="0" dirty="0" smtClean="0"/>
              <a:t> </a:t>
            </a:r>
            <a:r>
              <a:rPr lang="en-GB" altLang="fr-FR" sz="2100" b="0" dirty="0" err="1" smtClean="0"/>
              <a:t>bureaucratiques</a:t>
            </a:r>
            <a:r>
              <a:rPr lang="en-GB" altLang="fr-FR" sz="2100" b="0" dirty="0" smtClean="0"/>
              <a:t> </a:t>
            </a:r>
            <a:r>
              <a:rPr lang="en-GB" altLang="fr-FR" sz="2100" b="0" dirty="0" err="1" smtClean="0"/>
              <a:t>sont</a:t>
            </a:r>
            <a:r>
              <a:rPr lang="en-GB" altLang="fr-FR" sz="2100" b="0" dirty="0" smtClean="0"/>
              <a:t> </a:t>
            </a:r>
            <a:r>
              <a:rPr lang="en-GB" altLang="fr-FR" sz="2100" b="0" dirty="0" err="1" smtClean="0"/>
              <a:t>lourdes</a:t>
            </a:r>
            <a:endParaRPr lang="en-GB" altLang="fr-FR" sz="2100" b="0" dirty="0" smtClean="0"/>
          </a:p>
        </p:txBody>
      </p:sp>
      <p:sp>
        <p:nvSpPr>
          <p:cNvPr id="44036" name="Espace réservé du numéro de diapositive 3"/>
          <p:cNvSpPr>
            <a:spLocks noGrp="1"/>
          </p:cNvSpPr>
          <p:nvPr>
            <p:ph type="sldNum" sz="quarter" idx="10"/>
          </p:nvPr>
        </p:nvSpPr>
        <p:spPr>
          <a:xfrm>
            <a:off x="8572500" y="6215063"/>
            <a:ext cx="388938" cy="476250"/>
          </a:xfrm>
          <a:noFill/>
        </p:spPr>
        <p:txBody>
          <a:bodyPr anchor="b"/>
          <a:lstStyle/>
          <a:p>
            <a:pPr algn="l" eaLnBrk="0" hangingPunct="0">
              <a:lnSpc>
                <a:spcPts val="1400"/>
              </a:lnSpc>
            </a:pPr>
            <a:fld id="{E2ADD382-B743-411C-A3E9-CBDB6548F0C6}" type="slidenum">
              <a:rPr lang="en-US" altLang="fr-FR"/>
              <a:pPr algn="l" eaLnBrk="0" hangingPunct="0">
                <a:lnSpc>
                  <a:spcPts val="1400"/>
                </a:lnSpc>
              </a:pPr>
              <a:t>21</a:t>
            </a:fld>
            <a:endParaRPr lang="en-US" alt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re 1"/>
          <p:cNvSpPr>
            <a:spLocks noGrp="1"/>
          </p:cNvSpPr>
          <p:nvPr>
            <p:ph type="title"/>
          </p:nvPr>
        </p:nvSpPr>
        <p:spPr>
          <a:xfrm>
            <a:off x="0" y="1268413"/>
            <a:ext cx="8858250" cy="989012"/>
          </a:xfrm>
          <a:ln/>
        </p:spPr>
        <p:txBody>
          <a:bodyPr/>
          <a:lstStyle/>
          <a:p>
            <a:pPr indent="0" eaLnBrk="1" hangingPunct="1"/>
            <a:r>
              <a:rPr lang="fr-FR" altLang="fr-FR" sz="2900" i="1" smtClean="0"/>
              <a:t>Approches en matière de budgétisation: orientée sur les résultat</a:t>
            </a:r>
          </a:p>
        </p:txBody>
      </p:sp>
      <p:sp>
        <p:nvSpPr>
          <p:cNvPr id="7171" name="Espace réservé du contenu 2"/>
          <p:cNvSpPr>
            <a:spLocks noGrp="1"/>
          </p:cNvSpPr>
          <p:nvPr>
            <p:ph idx="1"/>
          </p:nvPr>
        </p:nvSpPr>
        <p:spPr>
          <a:xfrm>
            <a:off x="249238" y="2417763"/>
            <a:ext cx="8358187" cy="4440237"/>
          </a:xfrm>
        </p:spPr>
        <p:txBody>
          <a:bodyPr/>
          <a:lstStyle/>
          <a:p>
            <a:pPr eaLnBrk="1" hangingPunct="1">
              <a:buClrTx/>
              <a:buFontTx/>
              <a:buNone/>
              <a:defRPr/>
            </a:pPr>
            <a:r>
              <a:rPr lang="en-GB" sz="2200" b="1" i="0" dirty="0" smtClean="0">
                <a:latin typeface="+mj-lt"/>
              </a:rPr>
              <a:t>2. </a:t>
            </a:r>
            <a:r>
              <a:rPr lang="fr-FR" sz="2200" b="1" i="0" dirty="0" smtClean="0">
                <a:latin typeface="Calibri"/>
              </a:rPr>
              <a:t>« </a:t>
            </a:r>
            <a:r>
              <a:rPr lang="fr-FR" sz="2200" b="1" i="0" dirty="0" smtClean="0"/>
              <a:t>Budgétisation orientée sur les résultats </a:t>
            </a:r>
            <a:r>
              <a:rPr lang="fr-FR" sz="2200" b="1" i="0" dirty="0" smtClean="0">
                <a:latin typeface="Calibri"/>
              </a:rPr>
              <a:t>»</a:t>
            </a:r>
            <a:r>
              <a:rPr lang="fr-FR" sz="2200" b="1" i="0" dirty="0" smtClean="0"/>
              <a:t> </a:t>
            </a:r>
          </a:p>
          <a:p>
            <a:pPr marL="0" indent="0" eaLnBrk="1" hangingPunct="1">
              <a:buClrTx/>
              <a:buFontTx/>
              <a:buNone/>
              <a:defRPr/>
            </a:pPr>
            <a:r>
              <a:rPr lang="fr-FR" sz="2200" b="1" i="0" dirty="0" smtClean="0"/>
              <a:t>Orientation: produit/efficience et/ou résultat/efficacité. </a:t>
            </a:r>
          </a:p>
          <a:p>
            <a:pPr marL="0" indent="0" eaLnBrk="1" hangingPunct="1">
              <a:buClrTx/>
              <a:buFontTx/>
              <a:buNone/>
              <a:defRPr/>
            </a:pPr>
            <a:endParaRPr lang="fr-FR" b="1" i="0" dirty="0" smtClean="0"/>
          </a:p>
          <a:p>
            <a:pPr eaLnBrk="1" hangingPunct="1">
              <a:buClrTx/>
              <a:buFont typeface="Wingdings" panose="05000000000000000000" pitchFamily="2" charset="2"/>
              <a:buChar char="Ø"/>
              <a:defRPr/>
            </a:pPr>
            <a:r>
              <a:rPr lang="fr-FR" sz="2200" b="1" dirty="0" smtClean="0"/>
              <a:t>Points forts </a:t>
            </a:r>
            <a:r>
              <a:rPr lang="fr-FR" sz="2200" dirty="0" smtClean="0"/>
              <a:t>: </a:t>
            </a:r>
          </a:p>
          <a:p>
            <a:pPr lvl="1" eaLnBrk="1" hangingPunct="1">
              <a:buClrTx/>
              <a:defRPr/>
            </a:pPr>
            <a:r>
              <a:rPr lang="fr-FR" sz="2100" b="0" dirty="0" smtClean="0"/>
              <a:t>Reflètent le véritable objectif de la budgétisation </a:t>
            </a:r>
          </a:p>
          <a:p>
            <a:pPr eaLnBrk="1" hangingPunct="1">
              <a:buClrTx/>
              <a:buFont typeface="Wingdings" panose="05000000000000000000" pitchFamily="2" charset="2"/>
              <a:buChar char="Ø"/>
              <a:defRPr/>
            </a:pPr>
            <a:r>
              <a:rPr lang="fr-FR" sz="2200" b="1" dirty="0" smtClean="0"/>
              <a:t>Points faibles </a:t>
            </a:r>
            <a:r>
              <a:rPr lang="fr-FR" sz="2200" dirty="0" smtClean="0"/>
              <a:t>: </a:t>
            </a:r>
          </a:p>
          <a:p>
            <a:pPr lvl="1" eaLnBrk="1" hangingPunct="1">
              <a:buClrTx/>
              <a:defRPr/>
            </a:pPr>
            <a:r>
              <a:rPr lang="fr-FR" sz="2100" b="0" dirty="0" smtClean="0"/>
              <a:t>Nécessitent de solides dispositions institutionnelles </a:t>
            </a:r>
          </a:p>
          <a:p>
            <a:pPr lvl="1" eaLnBrk="1" hangingPunct="1">
              <a:buClrTx/>
              <a:defRPr/>
            </a:pPr>
            <a:r>
              <a:rPr lang="fr-FR" sz="2100" b="0" dirty="0" smtClean="0"/>
              <a:t>Leur efficacité dépend grandement du contexte du pays</a:t>
            </a:r>
            <a:endParaRPr lang="fr-FR" sz="2100" b="0" dirty="0"/>
          </a:p>
        </p:txBody>
      </p:sp>
      <p:sp>
        <p:nvSpPr>
          <p:cNvPr id="46084" name="Espace réservé du numéro de diapositive 3"/>
          <p:cNvSpPr>
            <a:spLocks noGrp="1"/>
          </p:cNvSpPr>
          <p:nvPr>
            <p:ph type="sldNum" sz="quarter" idx="10"/>
          </p:nvPr>
        </p:nvSpPr>
        <p:spPr>
          <a:xfrm>
            <a:off x="8755063" y="6381750"/>
            <a:ext cx="388937" cy="476250"/>
          </a:xfrm>
          <a:noFill/>
        </p:spPr>
        <p:txBody>
          <a:bodyPr anchor="b"/>
          <a:lstStyle/>
          <a:p>
            <a:pPr algn="l" eaLnBrk="0" hangingPunct="0">
              <a:lnSpc>
                <a:spcPts val="1400"/>
              </a:lnSpc>
            </a:pPr>
            <a:fld id="{6F3CA528-A169-4FC4-A9FD-793AC0B8B081}" type="slidenum">
              <a:rPr lang="en-US" altLang="fr-FR"/>
              <a:pPr algn="l" eaLnBrk="0" hangingPunct="0">
                <a:lnSpc>
                  <a:spcPts val="1400"/>
                </a:lnSpc>
              </a:pPr>
              <a:t>22</a:t>
            </a:fld>
            <a:endParaRPr lang="en-US" alt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63" y="1071563"/>
            <a:ext cx="8153400" cy="704850"/>
          </a:xfrm>
          <a:ln/>
        </p:spPr>
        <p:txBody>
          <a:bodyPr/>
          <a:lstStyle/>
          <a:p>
            <a:pPr eaLnBrk="1" hangingPunct="1"/>
            <a:r>
              <a:rPr lang="fr-FR" altLang="fr-FR" b="0" smtClean="0"/>
              <a:t>Approches budgétaires</a:t>
            </a:r>
          </a:p>
        </p:txBody>
      </p:sp>
      <p:sp>
        <p:nvSpPr>
          <p:cNvPr id="48131" name="Espace réservé du numéro de diapositive 5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C17E6638-D78D-41F3-9A41-F9A4255A1436}" type="slidenum">
              <a:rPr lang="en-GB" altLang="fr-FR"/>
              <a:pPr/>
              <a:t>23</a:t>
            </a:fld>
            <a:endParaRPr lang="en-GB" altLang="fr-FR"/>
          </a:p>
        </p:txBody>
      </p:sp>
      <p:graphicFrame>
        <p:nvGraphicFramePr>
          <p:cNvPr id="48132" name="Object 3"/>
          <p:cNvGraphicFramePr>
            <a:graphicFrameLocks noGrp="1" noChangeAspect="1"/>
          </p:cNvGraphicFramePr>
          <p:nvPr>
            <p:ph sz="quarter" idx="1"/>
          </p:nvPr>
        </p:nvGraphicFramePr>
        <p:xfrm>
          <a:off x="890588" y="3786188"/>
          <a:ext cx="7515225" cy="2520950"/>
        </p:xfrm>
        <a:graphic>
          <a:graphicData uri="http://schemas.openxmlformats.org/presentationml/2006/ole">
            <p:oleObj spid="_x0000_s48132" name="Feuille de calcul" r:id="rId4" imgW="8886723" imgH="2981416" progId="Excel.Sheet.8">
              <p:embed/>
            </p:oleObj>
          </a:graphicData>
        </a:graphic>
      </p:graphicFrame>
      <p:sp>
        <p:nvSpPr>
          <p:cNvPr id="48133" name="Text Box 4"/>
          <p:cNvSpPr txBox="1">
            <a:spLocks noChangeArrowheads="1"/>
          </p:cNvSpPr>
          <p:nvPr/>
        </p:nvSpPr>
        <p:spPr bwMode="auto">
          <a:xfrm>
            <a:off x="357188" y="1857375"/>
            <a:ext cx="2368550" cy="1622425"/>
          </a:xfrm>
          <a:prstGeom prst="rect">
            <a:avLst/>
          </a:prstGeom>
          <a:noFill/>
          <a:ln w="19050" algn="ctr">
            <a:solidFill>
              <a:srgbClr val="800000"/>
            </a:solidFill>
            <a:miter lim="800000"/>
            <a:headEnd/>
            <a:tailEnd/>
          </a:ln>
        </p:spPr>
        <p:txBody>
          <a:bodyPr lIns="82039" tIns="41020" rIns="82039" bIns="41020">
            <a:spAutoFit/>
          </a:bodyPr>
          <a:lstStyle/>
          <a:p>
            <a:pPr algn="ctr" defTabSz="820738" eaLnBrk="1" hangingPunct="1">
              <a:spcBef>
                <a:spcPct val="50000"/>
              </a:spcBef>
            </a:pPr>
            <a:r>
              <a:rPr lang="fr-FR" altLang="fr-FR" sz="2000" i="1">
                <a:latin typeface="Arial" charset="0"/>
              </a:rPr>
              <a:t>« Traditionnelle </a:t>
            </a:r>
            <a:r>
              <a:rPr lang="fr-FR" altLang="fr-FR" sz="2000">
                <a:latin typeface="Arial" charset="0"/>
              </a:rPr>
              <a:t>»</a:t>
            </a:r>
          </a:p>
          <a:p>
            <a:pPr algn="ctr" defTabSz="820738" eaLnBrk="1" hangingPunct="1">
              <a:spcBef>
                <a:spcPct val="50000"/>
              </a:spcBef>
            </a:pPr>
            <a:r>
              <a:rPr lang="fr-FR" altLang="fr-FR" sz="2000">
                <a:latin typeface="Arial" charset="0"/>
              </a:rPr>
              <a:t>Recherche de l’économie</a:t>
            </a:r>
          </a:p>
          <a:p>
            <a:pPr algn="ctr" defTabSz="820738" eaLnBrk="1" hangingPunct="1">
              <a:spcBef>
                <a:spcPct val="50000"/>
              </a:spcBef>
            </a:pPr>
            <a:endParaRPr lang="fr-FR" altLang="fr-FR" sz="2000">
              <a:latin typeface="Arial" charset="0"/>
            </a:endParaRPr>
          </a:p>
        </p:txBody>
      </p:sp>
      <p:sp>
        <p:nvSpPr>
          <p:cNvPr id="48134" name="Line 5"/>
          <p:cNvSpPr>
            <a:spLocks noChangeShapeType="1"/>
          </p:cNvSpPr>
          <p:nvPr/>
        </p:nvSpPr>
        <p:spPr bwMode="auto">
          <a:xfrm>
            <a:off x="1403350" y="3460750"/>
            <a:ext cx="215900" cy="3254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82039" tIns="41020" rIns="82039" bIns="41020"/>
          <a:lstStyle/>
          <a:p>
            <a:endParaRPr lang="fr-FR"/>
          </a:p>
        </p:txBody>
      </p:sp>
      <p:sp>
        <p:nvSpPr>
          <p:cNvPr id="48135" name="Text Box 6"/>
          <p:cNvSpPr txBox="1">
            <a:spLocks noChangeArrowheads="1"/>
          </p:cNvSpPr>
          <p:nvPr/>
        </p:nvSpPr>
        <p:spPr bwMode="auto">
          <a:xfrm>
            <a:off x="3357563" y="1878013"/>
            <a:ext cx="3857625" cy="1466850"/>
          </a:xfrm>
          <a:prstGeom prst="rect">
            <a:avLst/>
          </a:prstGeom>
          <a:noFill/>
          <a:ln w="19050" algn="ctr">
            <a:solidFill>
              <a:srgbClr val="008000"/>
            </a:solidFill>
            <a:miter lim="800000"/>
            <a:headEnd/>
            <a:tailEnd/>
          </a:ln>
        </p:spPr>
        <p:txBody>
          <a:bodyPr lIns="82039" tIns="41020" rIns="82039" bIns="41020">
            <a:spAutoFit/>
          </a:bodyPr>
          <a:lstStyle/>
          <a:p>
            <a:pPr algn="ctr" defTabSz="820738" eaLnBrk="1" hangingPunct="1">
              <a:spcBef>
                <a:spcPct val="50000"/>
              </a:spcBef>
            </a:pPr>
            <a:r>
              <a:rPr lang="fr-FR" altLang="fr-FR" sz="2000"/>
              <a:t>« </a:t>
            </a:r>
            <a:r>
              <a:rPr lang="fr-FR" altLang="fr-FR" sz="2000" i="1"/>
              <a:t>GAR</a:t>
            </a:r>
            <a:r>
              <a:rPr lang="fr-FR" altLang="fr-FR" sz="2000"/>
              <a:t> », «</a:t>
            </a:r>
            <a:r>
              <a:rPr lang="fr-FR" altLang="fr-FR" sz="2000" i="1"/>
              <a:t> budget de programme/performance</a:t>
            </a:r>
            <a:r>
              <a:rPr lang="fr-FR" altLang="fr-FR" sz="2000"/>
              <a:t> »</a:t>
            </a:r>
          </a:p>
          <a:p>
            <a:pPr algn="ctr" defTabSz="820738" eaLnBrk="1" hangingPunct="1">
              <a:spcBef>
                <a:spcPct val="50000"/>
              </a:spcBef>
            </a:pPr>
            <a:r>
              <a:rPr lang="fr-FR" altLang="fr-FR" sz="2000"/>
              <a:t>Recherche de la performance</a:t>
            </a:r>
          </a:p>
        </p:txBody>
      </p:sp>
      <p:sp>
        <p:nvSpPr>
          <p:cNvPr id="48136" name="Line 7"/>
          <p:cNvSpPr>
            <a:spLocks noChangeShapeType="1"/>
          </p:cNvSpPr>
          <p:nvPr/>
        </p:nvSpPr>
        <p:spPr bwMode="auto">
          <a:xfrm flipH="1">
            <a:off x="3071813" y="3371850"/>
            <a:ext cx="923925" cy="1358900"/>
          </a:xfrm>
          <a:prstGeom prst="line">
            <a:avLst/>
          </a:prstGeom>
          <a:noFill/>
          <a:ln w="12700">
            <a:solidFill>
              <a:srgbClr val="008000"/>
            </a:solidFill>
            <a:round/>
            <a:headEnd/>
            <a:tailEnd type="triangle" w="med" len="med"/>
          </a:ln>
        </p:spPr>
        <p:txBody>
          <a:bodyPr lIns="82039" tIns="41020" rIns="82039" bIns="41020"/>
          <a:lstStyle/>
          <a:p>
            <a:endParaRPr lang="fr-FR"/>
          </a:p>
        </p:txBody>
      </p:sp>
      <p:sp>
        <p:nvSpPr>
          <p:cNvPr id="48137" name="Line 9"/>
          <p:cNvSpPr>
            <a:spLocks noChangeShapeType="1"/>
          </p:cNvSpPr>
          <p:nvPr/>
        </p:nvSpPr>
        <p:spPr bwMode="auto">
          <a:xfrm>
            <a:off x="6176963" y="3371850"/>
            <a:ext cx="338137" cy="1354138"/>
          </a:xfrm>
          <a:prstGeom prst="line">
            <a:avLst/>
          </a:prstGeom>
          <a:noFill/>
          <a:ln w="12700">
            <a:solidFill>
              <a:srgbClr val="008000"/>
            </a:solidFill>
            <a:round/>
            <a:headEnd/>
            <a:tailEnd type="triangle" w="med" len="med"/>
          </a:ln>
        </p:spPr>
        <p:txBody>
          <a:bodyPr lIns="82039" tIns="41020" rIns="82039" bIns="41020"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  <a:noFill/>
          <a:ln algn="ctr"/>
        </p:spPr>
        <p:txBody>
          <a:bodyPr anchor="b"/>
          <a:lstStyle/>
          <a:p>
            <a:pPr algn="l" eaLnBrk="0" hangingPunct="0">
              <a:lnSpc>
                <a:spcPts val="1400"/>
              </a:lnSpc>
            </a:pPr>
            <a:fld id="{F9813C0E-F075-46D5-94E7-34B4E5810383}" type="slidenum">
              <a:rPr lang="en-GB" altLang="fr-FR">
                <a:latin typeface="Verdana" pitchFamily="34" charset="0"/>
              </a:rPr>
              <a:pPr algn="l" eaLnBrk="0" hangingPunct="0">
                <a:lnSpc>
                  <a:spcPts val="1400"/>
                </a:lnSpc>
              </a:pPr>
              <a:t>24</a:t>
            </a:fld>
            <a:endParaRPr lang="en-GB" altLang="fr-FR">
              <a:latin typeface="Verdana" pitchFamily="34" charset="0"/>
            </a:endParaRPr>
          </a:p>
        </p:txBody>
      </p:sp>
      <p:sp>
        <p:nvSpPr>
          <p:cNvPr id="50179" name="Rectangle 2"/>
          <p:cNvSpPr>
            <a:spLocks noGrp="1" noChangeArrowheads="1"/>
          </p:cNvSpPr>
          <p:nvPr>
            <p:ph type="title"/>
          </p:nvPr>
        </p:nvSpPr>
        <p:spPr>
          <a:xfrm>
            <a:off x="214313" y="1000125"/>
            <a:ext cx="8664575" cy="1139825"/>
          </a:xfrm>
        </p:spPr>
        <p:txBody>
          <a:bodyPr/>
          <a:lstStyle/>
          <a:p>
            <a:pPr indent="0" eaLnBrk="1" hangingPunct="1"/>
            <a:r>
              <a:rPr lang="fr-FR" altLang="fr-FR" sz="2800" smtClean="0"/>
              <a:t>	Module 1.1. Points examinés</a:t>
            </a:r>
          </a:p>
        </p:txBody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263" y="2349500"/>
            <a:ext cx="8229600" cy="3898900"/>
          </a:xfrm>
        </p:spPr>
        <p:txBody>
          <a:bodyPr/>
          <a:lstStyle/>
          <a:p>
            <a:pPr lvl="1">
              <a:buClr>
                <a:srgbClr val="0F5494"/>
              </a:buClr>
            </a:pPr>
            <a:r>
              <a:rPr lang="fr-FR" altLang="fr-FR" sz="2400" b="0" smtClean="0"/>
              <a:t>Qu’est ce que la GFP? </a:t>
            </a:r>
          </a:p>
          <a:p>
            <a:pPr lvl="1">
              <a:buClr>
                <a:srgbClr val="0F5494"/>
              </a:buClr>
            </a:pPr>
            <a:endParaRPr lang="fr-FR" altLang="fr-FR" sz="2400" b="0" smtClean="0"/>
          </a:p>
          <a:p>
            <a:pPr lvl="1">
              <a:buClr>
                <a:srgbClr val="0F5494"/>
              </a:buClr>
            </a:pPr>
            <a:r>
              <a:rPr lang="fr-FR" altLang="fr-FR" sz="2400" b="0" smtClean="0"/>
              <a:t>Objectifs de la GFP</a:t>
            </a:r>
          </a:p>
          <a:p>
            <a:pPr lvl="1">
              <a:buClr>
                <a:srgbClr val="0F5494"/>
              </a:buClr>
            </a:pPr>
            <a:endParaRPr lang="fr-FR" altLang="fr-FR" sz="2400" b="0" smtClean="0"/>
          </a:p>
          <a:p>
            <a:pPr lvl="1">
              <a:buClr>
                <a:srgbClr val="0F5494"/>
              </a:buClr>
            </a:pPr>
            <a:r>
              <a:rPr lang="fr-FR" altLang="fr-FR" sz="2400" b="0" smtClean="0"/>
              <a:t>Approches budgétaires et production des services publics</a:t>
            </a:r>
          </a:p>
          <a:p>
            <a:pPr lvl="1">
              <a:buClr>
                <a:srgbClr val="0F5494"/>
              </a:buClr>
            </a:pPr>
            <a:endParaRPr lang="fr-FR" altLang="fr-FR" sz="2400" b="0" smtClean="0"/>
          </a:p>
          <a:p>
            <a:pPr lvl="1">
              <a:buClr>
                <a:srgbClr val="0F5494"/>
              </a:buClr>
            </a:pPr>
            <a:r>
              <a:rPr lang="fr-FR" altLang="fr-FR" sz="2400" b="0" smtClean="0">
                <a:solidFill>
                  <a:srgbClr val="FF0000"/>
                </a:solidFill>
              </a:rPr>
              <a:t>Hiérarchie entre les objectifs de la GFP</a:t>
            </a:r>
            <a:endParaRPr lang="fr-FR" altLang="fr-FR" smtClean="0">
              <a:solidFill>
                <a:srgbClr val="FF0000"/>
              </a:solidFill>
            </a:endParaRPr>
          </a:p>
        </p:txBody>
      </p:sp>
      <p:sp>
        <p:nvSpPr>
          <p:cNvPr id="50181" name="AutoShape 4"/>
          <p:cNvSpPr>
            <a:spLocks noChangeArrowheads="1"/>
          </p:cNvSpPr>
          <p:nvPr/>
        </p:nvSpPr>
        <p:spPr bwMode="auto">
          <a:xfrm>
            <a:off x="841375" y="1668463"/>
            <a:ext cx="7359650" cy="1204912"/>
          </a:xfrm>
          <a:prstGeom prst="rightArrow">
            <a:avLst>
              <a:gd name="adj1" fmla="val 50000"/>
              <a:gd name="adj2" fmla="val 152701"/>
            </a:avLst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82039" tIns="41020" rIns="82039" bIns="41020" anchor="ctr"/>
          <a:lstStyle/>
          <a:p>
            <a:pPr eaLnBrk="1" hangingPunct="1"/>
            <a:endParaRPr lang="fr-BE" altLang="fr-FR"/>
          </a:p>
        </p:txBody>
      </p:sp>
      <p:sp>
        <p:nvSpPr>
          <p:cNvPr id="50182" name="AutoShape 5"/>
          <p:cNvSpPr>
            <a:spLocks noChangeArrowheads="1"/>
          </p:cNvSpPr>
          <p:nvPr/>
        </p:nvSpPr>
        <p:spPr bwMode="auto">
          <a:xfrm>
            <a:off x="1684338" y="1668463"/>
            <a:ext cx="7459662" cy="1509712"/>
          </a:xfrm>
          <a:prstGeom prst="rightArrow">
            <a:avLst>
              <a:gd name="adj1" fmla="val 50000"/>
              <a:gd name="adj2" fmla="val 123528"/>
            </a:avLst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82039" tIns="41020" rIns="82039" bIns="41020" anchor="ctr"/>
          <a:lstStyle/>
          <a:p>
            <a:pPr eaLnBrk="1" hangingPunct="1"/>
            <a:endParaRPr lang="fr-BE" altLang="fr-FR"/>
          </a:p>
        </p:txBody>
      </p:sp>
      <p:sp>
        <p:nvSpPr>
          <p:cNvPr id="50183" name="AutoShape 6"/>
          <p:cNvSpPr>
            <a:spLocks noChangeArrowheads="1"/>
          </p:cNvSpPr>
          <p:nvPr/>
        </p:nvSpPr>
        <p:spPr bwMode="auto">
          <a:xfrm>
            <a:off x="530225" y="5073650"/>
            <a:ext cx="8156575" cy="1019175"/>
          </a:xfrm>
          <a:prstGeom prst="rightArrow">
            <a:avLst>
              <a:gd name="adj1" fmla="val 50000"/>
              <a:gd name="adj2" fmla="val 53539"/>
            </a:avLst>
          </a:prstGeom>
          <a:noFill/>
          <a:ln w="25400" algn="ctr">
            <a:solidFill>
              <a:srgbClr val="C00000"/>
            </a:solidFill>
            <a:miter lim="800000"/>
            <a:headEnd/>
            <a:tailEnd/>
          </a:ln>
        </p:spPr>
        <p:txBody>
          <a:bodyPr wrap="none" lIns="82039" tIns="41020" rIns="82039" bIns="41020" anchor="ctr"/>
          <a:lstStyle/>
          <a:p>
            <a:pPr eaLnBrk="1" hangingPunct="1"/>
            <a:endParaRPr lang="fr-BE" alt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re 2"/>
          <p:cNvSpPr>
            <a:spLocks noGrp="1"/>
          </p:cNvSpPr>
          <p:nvPr>
            <p:ph type="title"/>
          </p:nvPr>
        </p:nvSpPr>
        <p:spPr>
          <a:xfrm>
            <a:off x="179388" y="1052513"/>
            <a:ext cx="8964612" cy="936625"/>
          </a:xfrm>
        </p:spPr>
        <p:txBody>
          <a:bodyPr/>
          <a:lstStyle/>
          <a:p>
            <a:r>
              <a:rPr lang="fr-FR" altLang="fr-FR" sz="2800" smtClean="0"/>
              <a:t>Hiérarchie entre les objectifs de la GFP (1) </a:t>
            </a:r>
          </a:p>
        </p:txBody>
      </p:sp>
      <p:sp>
        <p:nvSpPr>
          <p:cNvPr id="30723" name="Espace réservé du contenu 1"/>
          <p:cNvSpPr>
            <a:spLocks noGrp="1"/>
          </p:cNvSpPr>
          <p:nvPr>
            <p:ph idx="1"/>
          </p:nvPr>
        </p:nvSpPr>
        <p:spPr>
          <a:xfrm>
            <a:off x="323850" y="1844675"/>
            <a:ext cx="8497888" cy="3960813"/>
          </a:xfrm>
        </p:spPr>
        <p:txBody>
          <a:bodyPr/>
          <a:lstStyle/>
          <a:p>
            <a:pPr>
              <a:buClrTx/>
              <a:defRPr/>
            </a:pPr>
            <a:r>
              <a:rPr lang="fr-FR" altLang="fr-FR" sz="2200" i="0" dirty="0" smtClean="0"/>
              <a:t>Les objectifs de la GFP sont interdépendants. </a:t>
            </a:r>
            <a:r>
              <a:rPr lang="fr-FR" altLang="fr-FR" sz="2200" dirty="0" smtClean="0"/>
              <a:t>Toutefois,</a:t>
            </a:r>
            <a:r>
              <a:rPr lang="fr-FR" altLang="fr-FR" sz="2200" i="0" dirty="0" smtClean="0"/>
              <a:t> </a:t>
            </a:r>
          </a:p>
          <a:p>
            <a:pPr>
              <a:buClrTx/>
              <a:defRPr/>
            </a:pPr>
            <a:endParaRPr lang="fr-FR" altLang="fr-FR" sz="1800" i="0" dirty="0" smtClean="0"/>
          </a:p>
          <a:p>
            <a:pPr>
              <a:buClrTx/>
              <a:defRPr/>
            </a:pPr>
            <a:r>
              <a:rPr lang="fr-FR" altLang="fr-FR" sz="2200" i="0" dirty="0" smtClean="0"/>
              <a:t>Un niveau acceptable de discipline budgétaire (probité, régularité) est une condition nécessaire pour garantir les autres objectifs</a:t>
            </a:r>
          </a:p>
          <a:p>
            <a:pPr lvl="1">
              <a:buClrTx/>
              <a:buFont typeface="Wingdings" panose="05000000000000000000" pitchFamily="2" charset="2"/>
              <a:buChar char="§"/>
              <a:defRPr/>
            </a:pPr>
            <a:r>
              <a:rPr lang="fr-FR" altLang="fr-FR" b="0" dirty="0" smtClean="0"/>
              <a:t>Sans discipline budgétaire : pas de contrôle des totaux, pas de respect des choix de politique publique, pas d’efficience</a:t>
            </a:r>
          </a:p>
          <a:p>
            <a:pPr marL="457200" lvl="1" indent="0">
              <a:buClrTx/>
              <a:buFontTx/>
              <a:buNone/>
              <a:defRPr/>
            </a:pPr>
            <a:endParaRPr lang="fr-FR" altLang="fr-FR" sz="1800" b="0" dirty="0" smtClean="0"/>
          </a:p>
          <a:p>
            <a:pPr>
              <a:buClrTx/>
              <a:defRPr/>
            </a:pPr>
            <a:r>
              <a:rPr lang="fr-FR" altLang="fr-FR" sz="2200" i="0" dirty="0" smtClean="0"/>
              <a:t>Sans discipline budgétaire globale (contrôle des totaux) l’établissement des priorités n’a pas de sens, l’exécution budgétaire et la fourniture des services publics sont désorganisés (par ex. génération d’arriéré)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re 2"/>
          <p:cNvSpPr>
            <a:spLocks noGrp="1"/>
          </p:cNvSpPr>
          <p:nvPr>
            <p:ph type="title"/>
          </p:nvPr>
        </p:nvSpPr>
        <p:spPr>
          <a:xfrm>
            <a:off x="395288" y="981075"/>
            <a:ext cx="8569325" cy="936625"/>
          </a:xfrm>
        </p:spPr>
        <p:txBody>
          <a:bodyPr/>
          <a:lstStyle/>
          <a:p>
            <a:r>
              <a:rPr lang="fr-FR" altLang="fr-FR" smtClean="0"/>
              <a:t>Hiérarchie entre les objectifs de la GFP </a:t>
            </a:r>
          </a:p>
        </p:txBody>
      </p:sp>
      <p:sp>
        <p:nvSpPr>
          <p:cNvPr id="27651" name="Espace réservé du contenu 1"/>
          <p:cNvSpPr>
            <a:spLocks noGrp="1"/>
          </p:cNvSpPr>
          <p:nvPr>
            <p:ph idx="1"/>
          </p:nvPr>
        </p:nvSpPr>
        <p:spPr>
          <a:xfrm>
            <a:off x="395288" y="1989138"/>
            <a:ext cx="8497887" cy="3960812"/>
          </a:xfrm>
        </p:spPr>
        <p:txBody>
          <a:bodyPr/>
          <a:lstStyle/>
          <a:p>
            <a:pPr marL="0" indent="0">
              <a:buClrTx/>
              <a:buFontTx/>
              <a:buNone/>
              <a:defRPr/>
            </a:pPr>
            <a:r>
              <a:rPr lang="fr-FR" dirty="0" smtClean="0"/>
              <a:t>Schématiquement</a:t>
            </a:r>
            <a:r>
              <a:rPr lang="fr-FR" i="0" dirty="0" smtClean="0"/>
              <a:t> on peut définir la hiérarchie suivante</a:t>
            </a:r>
          </a:p>
          <a:p>
            <a:pPr>
              <a:buClrTx/>
              <a:defRPr/>
            </a:pPr>
            <a:r>
              <a:rPr lang="fr-FR" sz="2200" dirty="0" smtClean="0"/>
              <a:t>D’abord</a:t>
            </a:r>
            <a:r>
              <a:rPr lang="fr-FR" sz="2200" i="0" dirty="0" smtClean="0"/>
              <a:t> 0. La discipline budgétaire</a:t>
            </a:r>
          </a:p>
          <a:p>
            <a:pPr>
              <a:buClrTx/>
              <a:defRPr/>
            </a:pPr>
            <a:r>
              <a:rPr lang="fr-FR" sz="2200" dirty="0" smtClean="0"/>
              <a:t>Ensuite</a:t>
            </a:r>
            <a:r>
              <a:rPr lang="fr-FR" sz="2200" i="0" dirty="0" smtClean="0"/>
              <a:t> 1. La discipline budgétaire globale</a:t>
            </a:r>
          </a:p>
          <a:p>
            <a:pPr>
              <a:buClrTx/>
              <a:defRPr/>
            </a:pPr>
            <a:r>
              <a:rPr lang="fr-FR" sz="2200" dirty="0" smtClean="0"/>
              <a:t>Ensuite</a:t>
            </a:r>
            <a:r>
              <a:rPr lang="fr-FR" sz="2200" i="0" dirty="0" smtClean="0"/>
              <a:t> les autres objectifs, (2. allocation stratégique des ressources et  3. Prestation efficiente des services publics)</a:t>
            </a:r>
          </a:p>
          <a:p>
            <a:pPr>
              <a:buClrTx/>
              <a:defRPr/>
            </a:pPr>
            <a:endParaRPr lang="fr-FR" dirty="0" smtClean="0"/>
          </a:p>
          <a:p>
            <a:pPr marL="0" indent="0">
              <a:buClrTx/>
              <a:buFontTx/>
              <a:buNone/>
              <a:defRPr/>
            </a:pPr>
            <a:r>
              <a:rPr lang="fr-FR" dirty="0" smtClean="0"/>
              <a:t>Peut-on définir une hiérarchie entre les </a:t>
            </a:r>
          </a:p>
          <a:p>
            <a:pPr marL="0" indent="0">
              <a:buClrTx/>
              <a:buFontTx/>
              <a:buNone/>
              <a:defRPr/>
            </a:pPr>
            <a:r>
              <a:rPr lang="fr-FR" dirty="0" smtClean="0"/>
              <a:t>objectifs 2 et 3?</a:t>
            </a:r>
          </a:p>
        </p:txBody>
      </p:sp>
      <p:pic>
        <p:nvPicPr>
          <p:cNvPr id="5325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025" y="5278438"/>
            <a:ext cx="1152525" cy="13430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re 1"/>
          <p:cNvSpPr>
            <a:spLocks noGrp="1"/>
          </p:cNvSpPr>
          <p:nvPr>
            <p:ph type="title"/>
          </p:nvPr>
        </p:nvSpPr>
        <p:spPr>
          <a:xfrm>
            <a:off x="468313" y="1412875"/>
            <a:ext cx="8229600" cy="936625"/>
          </a:xfrm>
        </p:spPr>
        <p:txBody>
          <a:bodyPr/>
          <a:lstStyle/>
          <a:p>
            <a:r>
              <a:rPr lang="fr-FR" altLang="fr-FR" smtClean="0"/>
              <a:t>Hiérarchie entre objectifs de la GFP et approche budgétaire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388" y="2492375"/>
            <a:ext cx="8856662" cy="3529013"/>
          </a:xfrm>
        </p:spPr>
        <p:txBody>
          <a:bodyPr/>
          <a:lstStyle/>
          <a:p>
            <a:pPr>
              <a:buClrTx/>
              <a:defRPr/>
            </a:pPr>
            <a:r>
              <a:rPr lang="fr-FR" i="0" dirty="0" smtClean="0"/>
              <a:t>La note sur les bonnes pratiques sur le séquençage des réformes associe les objectifs de la GFP aux approches budgétaires</a:t>
            </a:r>
          </a:p>
          <a:p>
            <a:pPr lvl="1">
              <a:buClrTx/>
              <a:buFont typeface="Wingdings" panose="05000000000000000000" pitchFamily="2" charset="2"/>
              <a:buChar char="§"/>
              <a:defRPr/>
            </a:pPr>
            <a:r>
              <a:rPr lang="fr-FR" sz="2200" b="0" dirty="0" smtClean="0"/>
              <a:t>Discipline budgétaire : budget traditionnel des moyens</a:t>
            </a:r>
          </a:p>
          <a:p>
            <a:pPr lvl="1">
              <a:buClrTx/>
              <a:buFont typeface="Wingdings" panose="05000000000000000000" pitchFamily="2" charset="2"/>
              <a:buChar char="§"/>
              <a:defRPr/>
            </a:pPr>
            <a:r>
              <a:rPr lang="fr-FR" sz="2200" b="0" dirty="0" smtClean="0"/>
              <a:t>Discipline budgétaire globale: budget traditionnel des moyens avec accent sur le contrôle macro-économique</a:t>
            </a:r>
          </a:p>
          <a:p>
            <a:pPr lvl="1">
              <a:buClrTx/>
              <a:buFont typeface="Wingdings" panose="05000000000000000000" pitchFamily="2" charset="2"/>
              <a:buChar char="§"/>
              <a:defRPr/>
            </a:pPr>
            <a:r>
              <a:rPr lang="fr-FR" sz="2200" b="0" dirty="0" smtClean="0"/>
              <a:t>Efficience et efficacité : accent sur les résultats</a:t>
            </a:r>
          </a:p>
          <a:p>
            <a:pPr lvl="2">
              <a:buFont typeface="Courier New" pitchFamily="49" charset="0"/>
              <a:buChar char="o"/>
              <a:defRPr/>
            </a:pPr>
            <a:r>
              <a:rPr lang="fr-FR" sz="1700" dirty="0" smtClean="0"/>
              <a:t>La note préfère plutôt parler d’efficacité que d’allocation stratégique des ressources pour éviter de mêler dimensions politique et managériale de l’allocation des ressources </a:t>
            </a:r>
          </a:p>
          <a:p>
            <a:pPr marL="1371600" lvl="3" indent="0">
              <a:defRPr/>
            </a:pPr>
            <a:endParaRPr lang="fr-FR" sz="1600" dirty="0" smtClean="0"/>
          </a:p>
          <a:p>
            <a:pPr marL="0" indent="0">
              <a:buFontTx/>
              <a:buNone/>
              <a:defRPr/>
            </a:pPr>
            <a:r>
              <a:rPr lang="fr-FR" i="0" dirty="0" smtClean="0"/>
              <a:t> </a:t>
            </a:r>
          </a:p>
          <a:p>
            <a:pPr marL="0" indent="0">
              <a:buFontTx/>
              <a:buNone/>
              <a:defRPr/>
            </a:pPr>
            <a:endParaRPr lang="fr-FR" i="0" dirty="0" smtClean="0"/>
          </a:p>
          <a:p>
            <a:pPr marL="0" indent="0">
              <a:buFontTx/>
              <a:buNone/>
              <a:defRPr/>
            </a:pPr>
            <a:endParaRPr lang="fr-FR" i="0" dirty="0" smtClean="0"/>
          </a:p>
          <a:p>
            <a:pPr marL="0" indent="0">
              <a:buFontTx/>
              <a:buNone/>
              <a:defRPr/>
            </a:pPr>
            <a:r>
              <a:rPr lang="fr-FR" i="0" dirty="0" smtClean="0"/>
              <a:t>  </a:t>
            </a:r>
            <a:r>
              <a:rPr lang="fr-FR" dirty="0" smtClean="0"/>
              <a:t> 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re 2"/>
          <p:cNvSpPr>
            <a:spLocks noGrp="1"/>
          </p:cNvSpPr>
          <p:nvPr>
            <p:ph type="title"/>
          </p:nvPr>
        </p:nvSpPr>
        <p:spPr>
          <a:xfrm>
            <a:off x="-323850" y="1268413"/>
            <a:ext cx="2979738" cy="995362"/>
          </a:xfrm>
          <a:ln/>
        </p:spPr>
        <p:txBody>
          <a:bodyPr/>
          <a:lstStyle/>
          <a:p>
            <a:pPr indent="0" eaLnBrk="1" hangingPunct="1"/>
            <a:r>
              <a:rPr lang="en-US" altLang="fr-FR" sz="2500" smtClean="0">
                <a:ea typeface="ＭＳ Ｐゴシック" pitchFamily="34" charset="-128"/>
              </a:rPr>
              <a:t>Frameworks for looking at PFM</a:t>
            </a:r>
            <a:endParaRPr lang="fr-BE" altLang="fr-FR" sz="2500" smtClean="0">
              <a:ea typeface="ＭＳ Ｐゴシック" pitchFamily="34" charset="-128"/>
            </a:endParaRPr>
          </a:p>
        </p:txBody>
      </p:sp>
      <p:sp>
        <p:nvSpPr>
          <p:cNvPr id="55299" name="Espace réservé du numéro de diapositive 3"/>
          <p:cNvSpPr>
            <a:spLocks noGrp="1"/>
          </p:cNvSpPr>
          <p:nvPr>
            <p:ph type="sldNum" sz="quarter" idx="10"/>
          </p:nvPr>
        </p:nvSpPr>
        <p:spPr>
          <a:xfrm>
            <a:off x="457200" y="6245225"/>
            <a:ext cx="2133600" cy="476250"/>
          </a:xfrm>
          <a:noFill/>
        </p:spPr>
        <p:txBody>
          <a:bodyPr/>
          <a:lstStyle/>
          <a:p>
            <a:pPr algn="l"/>
            <a:fld id="{2AC4BF63-DD58-4069-B333-7B765ED4125E}" type="slidenum">
              <a:rPr lang="en-GB" altLang="fr-FR">
                <a:cs typeface="Arial" charset="0"/>
              </a:rPr>
              <a:pPr algn="l"/>
              <a:t>28</a:t>
            </a:fld>
            <a:endParaRPr lang="en-GB" altLang="fr-FR">
              <a:cs typeface="Arial" charset="0"/>
            </a:endParaRPr>
          </a:p>
        </p:txBody>
      </p:sp>
      <p:sp>
        <p:nvSpPr>
          <p:cNvPr id="55300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6196013"/>
            <a:ext cx="8229600" cy="287337"/>
          </a:xfrm>
        </p:spPr>
        <p:txBody>
          <a:bodyPr/>
          <a:lstStyle/>
          <a:p>
            <a:pPr lvl="1">
              <a:buFontTx/>
              <a:buNone/>
            </a:pPr>
            <a:r>
              <a:rPr lang="en-US" altLang="fr-FR" sz="1400" smtClean="0"/>
              <a:t>Good Practice Note on Sequencing PFM Reforms, , Jack Diamond. 2012</a:t>
            </a:r>
            <a:endParaRPr lang="en-GB" altLang="fr-FR" sz="1400" smtClean="0"/>
          </a:p>
          <a:p>
            <a:pPr lvl="1"/>
            <a:endParaRPr lang="en-US" altLang="fr-FR" smtClean="0">
              <a:ea typeface="ＭＳ Ｐゴシック" pitchFamily="34" charset="-128"/>
            </a:endParaRPr>
          </a:p>
        </p:txBody>
      </p:sp>
      <p:sp>
        <p:nvSpPr>
          <p:cNvPr id="55301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en-US" altLang="fr-FR"/>
          </a:p>
        </p:txBody>
      </p:sp>
      <p:graphicFrame>
        <p:nvGraphicFramePr>
          <p:cNvPr id="55302" name="Object 1"/>
          <p:cNvGraphicFramePr>
            <a:graphicFrameLocks noChangeAspect="1"/>
          </p:cNvGraphicFramePr>
          <p:nvPr/>
        </p:nvGraphicFramePr>
        <p:xfrm>
          <a:off x="2590800" y="1165225"/>
          <a:ext cx="6692900" cy="5005388"/>
        </p:xfrm>
        <a:graphic>
          <a:graphicData uri="http://schemas.openxmlformats.org/presentationml/2006/ole">
            <p:oleObj spid="_x0000_s55302" name="Slide" r:id="rId4" imgW="4569620" imgH="3426290" progId="PowerPoint.Slide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re 1"/>
          <p:cNvSpPr>
            <a:spLocks noGrp="1"/>
          </p:cNvSpPr>
          <p:nvPr>
            <p:ph type="title"/>
          </p:nvPr>
        </p:nvSpPr>
        <p:spPr>
          <a:xfrm>
            <a:off x="423863" y="1196975"/>
            <a:ext cx="8229600" cy="936625"/>
          </a:xfrm>
        </p:spPr>
        <p:txBody>
          <a:bodyPr/>
          <a:lstStyle/>
          <a:p>
            <a:pPr algn="ctr"/>
            <a:r>
              <a:rPr lang="fr-FR" altLang="fr-FR" smtClean="0"/>
              <a:t>Messages clefs</a:t>
            </a:r>
          </a:p>
        </p:txBody>
      </p:sp>
      <p:sp>
        <p:nvSpPr>
          <p:cNvPr id="57347" name="Espace réservé du contenu 2"/>
          <p:cNvSpPr>
            <a:spLocks noGrp="1"/>
          </p:cNvSpPr>
          <p:nvPr>
            <p:ph idx="1"/>
          </p:nvPr>
        </p:nvSpPr>
        <p:spPr>
          <a:xfrm>
            <a:off x="457200" y="2276475"/>
            <a:ext cx="8229600" cy="3744913"/>
          </a:xfrm>
        </p:spPr>
        <p:txBody>
          <a:bodyPr/>
          <a:lstStyle/>
          <a:p>
            <a:pPr>
              <a:buClrTx/>
            </a:pPr>
            <a:r>
              <a:rPr lang="fr-FR" altLang="fr-FR" i="0" smtClean="0"/>
              <a:t>Ce module a identifié les principaux objectifs de la GFP: discipline budgétaire; discipline budgétaire globale; allocation stratégique des ressources; efficiente fourniture des services publics.</a:t>
            </a:r>
          </a:p>
          <a:p>
            <a:pPr>
              <a:buClrTx/>
            </a:pPr>
            <a:r>
              <a:rPr lang="fr-FR" altLang="fr-FR" i="0" smtClean="0"/>
              <a:t>Améliorer la performance d’un système budgétaire vise à lui permettre de mieux remplir ses objectifs</a:t>
            </a:r>
          </a:p>
          <a:p>
            <a:pPr>
              <a:buClrTx/>
            </a:pPr>
            <a:r>
              <a:rPr lang="fr-FR" altLang="fr-FR" i="0" smtClean="0"/>
              <a:t>Une discipline budgétaire satisfaisante est une condition nécessaire pour atteindre les autres objectifs</a:t>
            </a:r>
          </a:p>
          <a:p>
            <a:endParaRPr lang="fr-FR" altLang="fr-FR" smtClean="0"/>
          </a:p>
        </p:txBody>
      </p:sp>
      <p:sp>
        <p:nvSpPr>
          <p:cNvPr id="57348" name="Right Arrow 3"/>
          <p:cNvSpPr>
            <a:spLocks noChangeArrowheads="1"/>
          </p:cNvSpPr>
          <p:nvPr/>
        </p:nvSpPr>
        <p:spPr bwMode="auto">
          <a:xfrm>
            <a:off x="1187450" y="1304925"/>
            <a:ext cx="1584325" cy="720725"/>
          </a:xfrm>
          <a:prstGeom prst="rightArrow">
            <a:avLst>
              <a:gd name="adj1" fmla="val 50000"/>
              <a:gd name="adj2" fmla="val 49959"/>
            </a:avLst>
          </a:prstGeom>
          <a:solidFill>
            <a:srgbClr val="FFC000"/>
          </a:solidFill>
          <a:ln w="9525" algn="ctr">
            <a:noFill/>
            <a:round/>
            <a:headEnd/>
            <a:tailEnd/>
          </a:ln>
        </p:spPr>
        <p:txBody>
          <a:bodyPr anchor="ctr"/>
          <a:lstStyle/>
          <a:p>
            <a:pPr marL="3175" eaLnBrk="1" hangingPunct="1"/>
            <a:endParaRPr lang="en-US" altLang="fr-FR"/>
          </a:p>
        </p:txBody>
      </p:sp>
      <p:sp>
        <p:nvSpPr>
          <p:cNvPr id="57349" name="Right Arrow 4"/>
          <p:cNvSpPr>
            <a:spLocks noChangeArrowheads="1"/>
          </p:cNvSpPr>
          <p:nvPr/>
        </p:nvSpPr>
        <p:spPr bwMode="auto">
          <a:xfrm rot="10800000">
            <a:off x="6300788" y="1304925"/>
            <a:ext cx="1584325" cy="720725"/>
          </a:xfrm>
          <a:prstGeom prst="rightArrow">
            <a:avLst>
              <a:gd name="adj1" fmla="val 50000"/>
              <a:gd name="adj2" fmla="val 49959"/>
            </a:avLst>
          </a:prstGeom>
          <a:solidFill>
            <a:srgbClr val="FFC000"/>
          </a:solidFill>
          <a:ln w="9525" algn="ctr">
            <a:noFill/>
            <a:round/>
            <a:headEnd/>
            <a:tailEnd/>
          </a:ln>
        </p:spPr>
        <p:txBody>
          <a:bodyPr anchor="ctr"/>
          <a:lstStyle/>
          <a:p>
            <a:pPr marL="3175" eaLnBrk="1" hangingPunct="1"/>
            <a:endParaRPr lang="en-US" alt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Espace réservé du contenu 1"/>
          <p:cNvSpPr>
            <a:spLocks noGrp="1"/>
          </p:cNvSpPr>
          <p:nvPr>
            <p:ph idx="1"/>
          </p:nvPr>
        </p:nvSpPr>
        <p:spPr>
          <a:xfrm>
            <a:off x="500063" y="2500313"/>
            <a:ext cx="8229600" cy="4062412"/>
          </a:xfrm>
        </p:spPr>
        <p:txBody>
          <a:bodyPr/>
          <a:lstStyle/>
          <a:p>
            <a:pPr lvl="1">
              <a:buClr>
                <a:srgbClr val="0F5494"/>
              </a:buClr>
              <a:buFont typeface="Wingdings" panose="05000000000000000000" pitchFamily="2" charset="2"/>
              <a:buChar char="Ø"/>
              <a:defRPr/>
            </a:pPr>
            <a:r>
              <a:rPr lang="fr-FR" sz="2400" dirty="0" smtClean="0">
                <a:solidFill>
                  <a:srgbClr val="FF0000"/>
                </a:solidFill>
              </a:rPr>
              <a:t>Jour 1: Approches pour une réforme de la GFP</a:t>
            </a:r>
          </a:p>
          <a:p>
            <a:pPr lvl="1">
              <a:buClr>
                <a:srgbClr val="0F5494"/>
              </a:buClr>
              <a:buFont typeface="Wingdings" panose="05000000000000000000" pitchFamily="2" charset="2"/>
              <a:buChar char="Ø"/>
              <a:defRPr/>
            </a:pPr>
            <a:endParaRPr lang="fr-FR" sz="2400" b="0" dirty="0" smtClean="0"/>
          </a:p>
          <a:p>
            <a:pPr lvl="1">
              <a:buClr>
                <a:srgbClr val="0F5494"/>
              </a:buClr>
              <a:buFont typeface="Wingdings" panose="05000000000000000000" pitchFamily="2" charset="2"/>
              <a:buChar char="Ø"/>
              <a:defRPr/>
            </a:pPr>
            <a:r>
              <a:rPr lang="fr-FR" sz="2400" b="0" dirty="0" smtClean="0"/>
              <a:t>Jour 2 : Sous-systèmes de la GFP et priorités dans les réformes par sous-système</a:t>
            </a:r>
          </a:p>
          <a:p>
            <a:pPr lvl="1">
              <a:buClr>
                <a:srgbClr val="0F5494"/>
              </a:buClr>
              <a:buFont typeface="Wingdings" panose="05000000000000000000" pitchFamily="2" charset="2"/>
              <a:buChar char="Ø"/>
              <a:defRPr/>
            </a:pPr>
            <a:endParaRPr lang="fr-FR" sz="2400" b="0" dirty="0" smtClean="0"/>
          </a:p>
          <a:p>
            <a:pPr lvl="1">
              <a:buClr>
                <a:srgbClr val="0F5494"/>
              </a:buClr>
              <a:buFont typeface="Wingdings" panose="05000000000000000000" pitchFamily="2" charset="2"/>
              <a:buChar char="Ø"/>
              <a:defRPr/>
            </a:pPr>
            <a:r>
              <a:rPr lang="fr-FR" sz="2400" b="0" dirty="0" smtClean="0"/>
              <a:t>Jour 3: Gérer le changement-Préparer un programme de réforme-Etude de cas-</a:t>
            </a:r>
          </a:p>
          <a:p>
            <a:pPr lvl="1">
              <a:buFont typeface="Wingdings" pitchFamily="2" charset="2"/>
              <a:buNone/>
              <a:defRPr/>
            </a:pPr>
            <a:endParaRPr lang="fr-FR" sz="2400" b="0" dirty="0" smtClean="0"/>
          </a:p>
          <a:p>
            <a:pPr marL="457200" lvl="1" indent="0">
              <a:buFontTx/>
              <a:buNone/>
              <a:defRPr/>
            </a:pPr>
            <a:endParaRPr lang="fr-FR" sz="2400" b="0" dirty="0" smtClean="0"/>
          </a:p>
          <a:p>
            <a:pPr>
              <a:defRPr/>
            </a:pPr>
            <a:endParaRPr lang="fr-BE" sz="2800" dirty="0" smtClean="0"/>
          </a:p>
        </p:txBody>
      </p:sp>
      <p:sp>
        <p:nvSpPr>
          <p:cNvPr id="11267" name="Titre 2"/>
          <p:cNvSpPr>
            <a:spLocks noGrp="1"/>
          </p:cNvSpPr>
          <p:nvPr>
            <p:ph type="title"/>
          </p:nvPr>
        </p:nvSpPr>
        <p:spPr>
          <a:xfrm>
            <a:off x="0" y="1214438"/>
            <a:ext cx="9144000" cy="1143000"/>
          </a:xfrm>
          <a:ln/>
        </p:spPr>
        <p:txBody>
          <a:bodyPr/>
          <a:lstStyle/>
          <a:p>
            <a:pPr indent="0" eaLnBrk="1" hangingPunct="1"/>
            <a:r>
              <a:rPr lang="fr-FR" altLang="fr-FR" sz="2800" smtClean="0"/>
              <a:t>	Plan du cours</a:t>
            </a:r>
            <a:endParaRPr lang="fr-BE" altLang="fr-FR" sz="2800" smtClean="0"/>
          </a:p>
        </p:txBody>
      </p:sp>
      <p:sp>
        <p:nvSpPr>
          <p:cNvPr id="11268" name="Espace réservé du numéro de diapositive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C182E055-7029-4D06-9434-CED3A29679AD}" type="slidenum">
              <a:rPr lang="en-GB" altLang="fr-FR"/>
              <a:pPr/>
              <a:t>3</a:t>
            </a:fld>
            <a:endParaRPr lang="en-GB" alt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Espace réservé du contenu 1"/>
          <p:cNvSpPr>
            <a:spLocks noGrp="1"/>
          </p:cNvSpPr>
          <p:nvPr>
            <p:ph idx="1"/>
          </p:nvPr>
        </p:nvSpPr>
        <p:spPr>
          <a:xfrm>
            <a:off x="500063" y="2357438"/>
            <a:ext cx="8229600" cy="3705225"/>
          </a:xfrm>
        </p:spPr>
        <p:txBody>
          <a:bodyPr/>
          <a:lstStyle/>
          <a:p>
            <a:pPr lvl="1">
              <a:spcBef>
                <a:spcPts val="600"/>
              </a:spcBef>
              <a:spcAft>
                <a:spcPts val="600"/>
              </a:spcAft>
              <a:buClrTx/>
              <a:buFont typeface="Wingdings" pitchFamily="2" charset="2"/>
              <a:buChar char="Ø"/>
            </a:pPr>
            <a:r>
              <a:rPr lang="fr-FR" altLang="fr-FR" sz="2400" smtClean="0">
                <a:solidFill>
                  <a:srgbClr val="FF0000"/>
                </a:solidFill>
              </a:rPr>
              <a:t>Module 1.1. Objectifs de la GFP et approches budgétaires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ClrTx/>
              <a:buFont typeface="Wingdings" pitchFamily="2" charset="2"/>
              <a:buChar char="Ø"/>
            </a:pPr>
            <a:r>
              <a:rPr lang="fr-FR" altLang="fr-FR" sz="2400" b="0" smtClean="0"/>
              <a:t>Module 1.2. Pourquoi réformer les systèmes de GFP? Pourquoi établir un séquençage?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ClrTx/>
              <a:buFont typeface="Wingdings" pitchFamily="2" charset="2"/>
              <a:buChar char="Ø"/>
            </a:pPr>
            <a:r>
              <a:rPr lang="fr-FR" altLang="fr-FR" sz="2400" b="0" smtClean="0"/>
              <a:t>Module 1.3. Le point de départ : évaluer les systèmes de GFP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ClrTx/>
              <a:buFont typeface="Wingdings" pitchFamily="2" charset="2"/>
              <a:buChar char="Ø"/>
            </a:pPr>
            <a:r>
              <a:rPr lang="fr-FR" altLang="fr-FR" sz="2400" b="0" smtClean="0"/>
              <a:t>Module 1.4. Conditions pour le succès des réformes</a:t>
            </a:r>
            <a:endParaRPr lang="fr-BE" altLang="fr-FR" smtClean="0"/>
          </a:p>
        </p:txBody>
      </p:sp>
      <p:sp>
        <p:nvSpPr>
          <p:cNvPr id="13315" name="Titre 2"/>
          <p:cNvSpPr>
            <a:spLocks noGrp="1"/>
          </p:cNvSpPr>
          <p:nvPr>
            <p:ph type="title"/>
          </p:nvPr>
        </p:nvSpPr>
        <p:spPr>
          <a:xfrm>
            <a:off x="1042988" y="1412875"/>
            <a:ext cx="7491412" cy="1143000"/>
          </a:xfrm>
          <a:ln/>
        </p:spPr>
        <p:txBody>
          <a:bodyPr/>
          <a:lstStyle/>
          <a:p>
            <a:pPr marL="342900" indent="-342900" algn="ctr" eaLnBrk="1" hangingPunct="1"/>
            <a:r>
              <a:rPr lang="fr-FR" altLang="fr-FR" sz="2800" smtClean="0"/>
              <a:t>Jour 1: Approches pour une réforme de la GFP</a:t>
            </a:r>
            <a:br>
              <a:rPr lang="fr-FR" altLang="fr-FR" sz="2800" smtClean="0"/>
            </a:br>
            <a:endParaRPr lang="fr-BE" altLang="fr-FR" sz="2800" smtClean="0"/>
          </a:p>
        </p:txBody>
      </p:sp>
      <p:sp>
        <p:nvSpPr>
          <p:cNvPr id="13316" name="Espace réservé du numéro de diapositive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97234AE4-6BDD-4B1E-8F40-5595E7FA5CC7}" type="slidenum">
              <a:rPr lang="en-GB" altLang="fr-FR"/>
              <a:pPr/>
              <a:t>4</a:t>
            </a:fld>
            <a:endParaRPr lang="en-GB" alt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28625" y="1857375"/>
            <a:ext cx="7772400" cy="938213"/>
          </a:xfrm>
        </p:spPr>
        <p:txBody>
          <a:bodyPr/>
          <a:lstStyle/>
          <a:p>
            <a:pPr marL="0" indent="1588" eaLnBrk="1" hangingPunct="1"/>
            <a:r>
              <a:rPr lang="fr-FR" altLang="fr-FR" sz="4400" smtClean="0"/>
              <a:t>Problématique des réformes budgétaire</a:t>
            </a:r>
            <a:endParaRPr lang="en-GB" altLang="fr-FR" sz="4400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altLang="fr-FR" sz="3600" dirty="0" smtClean="0"/>
              <a:t>Module 1.1. Objectifs de la GFP et approches </a:t>
            </a:r>
            <a:r>
              <a:rPr lang="fr-FR" altLang="fr-FR" sz="3600" dirty="0" smtClean="0"/>
              <a:t>budgétaires</a:t>
            </a:r>
            <a:endParaRPr lang="fr-FR" altLang="fr-FR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re 3"/>
          <p:cNvSpPr>
            <a:spLocks noGrp="1"/>
          </p:cNvSpPr>
          <p:nvPr>
            <p:ph type="title"/>
          </p:nvPr>
        </p:nvSpPr>
        <p:spPr>
          <a:xfrm>
            <a:off x="228600" y="1844675"/>
            <a:ext cx="8686800" cy="936625"/>
          </a:xfrm>
        </p:spPr>
        <p:txBody>
          <a:bodyPr/>
          <a:lstStyle/>
          <a:p>
            <a:r>
              <a:rPr lang="fr-FR" altLang="fr-FR" sz="2800" smtClean="0"/>
              <a:t>Module 1.1. Objectifs de la GFP et approches budgétaire. </a:t>
            </a:r>
            <a:br>
              <a:rPr lang="fr-FR" altLang="fr-FR" sz="2800" smtClean="0"/>
            </a:br>
            <a:r>
              <a:rPr lang="fr-FR" altLang="fr-FR" sz="2800" smtClean="0"/>
              <a:t/>
            </a:r>
            <a:br>
              <a:rPr lang="fr-FR" altLang="fr-FR" sz="2800" smtClean="0"/>
            </a:br>
            <a:r>
              <a:rPr lang="fr-FR" altLang="fr-FR" sz="2800" i="1" smtClean="0"/>
              <a:t>Objectifs du module</a:t>
            </a:r>
            <a:r>
              <a:rPr lang="fr-FR" altLang="fr-FR" sz="2800" smtClean="0"/>
              <a:t/>
            </a:r>
            <a:br>
              <a:rPr lang="fr-FR" altLang="fr-FR" sz="2800" smtClean="0"/>
            </a:br>
            <a:endParaRPr lang="fr-FR" altLang="fr-FR" sz="2800" smtClean="0"/>
          </a:p>
        </p:txBody>
      </p:sp>
      <p:sp>
        <p:nvSpPr>
          <p:cNvPr id="17411" name="Espace réservé du contenu 4"/>
          <p:cNvSpPr>
            <a:spLocks noGrp="1"/>
          </p:cNvSpPr>
          <p:nvPr>
            <p:ph idx="1"/>
          </p:nvPr>
        </p:nvSpPr>
        <p:spPr>
          <a:xfrm>
            <a:off x="457200" y="2997200"/>
            <a:ext cx="8229600" cy="3529013"/>
          </a:xfrm>
        </p:spPr>
        <p:txBody>
          <a:bodyPr/>
          <a:lstStyle/>
          <a:p>
            <a:pPr>
              <a:buClrTx/>
            </a:pPr>
            <a:r>
              <a:rPr lang="fr-FR" altLang="fr-FR" i="0" smtClean="0"/>
              <a:t>Les reformes budgétaires visent à renforcer les systèmes de GFP selon leurs objectifs et sont dépendantes des approches budgétaires adoptées.</a:t>
            </a:r>
          </a:p>
          <a:p>
            <a:pPr>
              <a:buClrTx/>
            </a:pPr>
            <a:r>
              <a:rPr lang="fr-FR" altLang="fr-FR" i="0" smtClean="0"/>
              <a:t>Dans ces conditions après un bref rappel de la définition de la GFP, ce module présente les objectifs de la GFP et les grandes orientations des approches budgétaires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  <a:noFill/>
          <a:ln algn="ctr"/>
        </p:spPr>
        <p:txBody>
          <a:bodyPr anchor="b"/>
          <a:lstStyle/>
          <a:p>
            <a:pPr algn="l" eaLnBrk="0" hangingPunct="0">
              <a:lnSpc>
                <a:spcPts val="1400"/>
              </a:lnSpc>
            </a:pPr>
            <a:fld id="{B5E114E2-0CDF-4F73-A2C7-1EAA5C2F118A}" type="slidenum">
              <a:rPr lang="en-GB" altLang="fr-FR">
                <a:latin typeface="Verdana" pitchFamily="34" charset="0"/>
              </a:rPr>
              <a:pPr algn="l" eaLnBrk="0" hangingPunct="0">
                <a:lnSpc>
                  <a:spcPts val="1400"/>
                </a:lnSpc>
              </a:pPr>
              <a:t>7</a:t>
            </a:fld>
            <a:endParaRPr lang="en-GB" altLang="fr-FR">
              <a:latin typeface="Verdana" pitchFamily="34" charset="0"/>
            </a:endParaRPr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>
          <a:xfrm>
            <a:off x="214313" y="1000125"/>
            <a:ext cx="8664575" cy="1139825"/>
          </a:xfrm>
        </p:spPr>
        <p:txBody>
          <a:bodyPr/>
          <a:lstStyle/>
          <a:p>
            <a:pPr indent="0" eaLnBrk="1" hangingPunct="1"/>
            <a:r>
              <a:rPr lang="fr-FR" altLang="fr-FR" sz="2800" smtClean="0"/>
              <a:t>	Module 1.1. Points examinés</a:t>
            </a: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263" y="2349500"/>
            <a:ext cx="8229600" cy="3898900"/>
          </a:xfrm>
        </p:spPr>
        <p:txBody>
          <a:bodyPr/>
          <a:lstStyle/>
          <a:p>
            <a:pPr lvl="1">
              <a:buClr>
                <a:srgbClr val="0F5494"/>
              </a:buClr>
            </a:pPr>
            <a:r>
              <a:rPr lang="fr-FR" altLang="fr-FR" sz="2400" smtClean="0">
                <a:solidFill>
                  <a:srgbClr val="FF0000"/>
                </a:solidFill>
              </a:rPr>
              <a:t>Qu’est ce que la GFP? </a:t>
            </a:r>
          </a:p>
          <a:p>
            <a:pPr lvl="1">
              <a:buClr>
                <a:srgbClr val="0F5494"/>
              </a:buClr>
            </a:pPr>
            <a:endParaRPr lang="fr-FR" altLang="fr-FR" sz="2400" b="0" smtClean="0"/>
          </a:p>
          <a:p>
            <a:pPr lvl="1">
              <a:buClr>
                <a:srgbClr val="0F5494"/>
              </a:buClr>
            </a:pPr>
            <a:r>
              <a:rPr lang="fr-FR" altLang="fr-FR" sz="2400" b="0" smtClean="0"/>
              <a:t>Objectifs de la GFP</a:t>
            </a:r>
          </a:p>
          <a:p>
            <a:pPr lvl="1">
              <a:buClr>
                <a:srgbClr val="0F5494"/>
              </a:buClr>
            </a:pPr>
            <a:endParaRPr lang="fr-FR" altLang="fr-FR" sz="2400" b="0" smtClean="0"/>
          </a:p>
          <a:p>
            <a:pPr lvl="1">
              <a:buClr>
                <a:srgbClr val="0F5494"/>
              </a:buClr>
            </a:pPr>
            <a:r>
              <a:rPr lang="fr-FR" altLang="fr-FR" sz="2400" b="0" smtClean="0"/>
              <a:t>Approches budgétaires et production des services publics</a:t>
            </a:r>
          </a:p>
          <a:p>
            <a:pPr lvl="1">
              <a:buClr>
                <a:srgbClr val="0F5494"/>
              </a:buClr>
            </a:pPr>
            <a:endParaRPr lang="fr-FR" altLang="fr-FR" sz="2400" b="0" smtClean="0"/>
          </a:p>
          <a:p>
            <a:pPr lvl="1">
              <a:buClr>
                <a:srgbClr val="0F5494"/>
              </a:buClr>
            </a:pPr>
            <a:r>
              <a:rPr lang="fr-FR" altLang="fr-FR" sz="2400" b="0" smtClean="0"/>
              <a:t>Hiérarchie entre les objectifs de la GFP</a:t>
            </a:r>
            <a:endParaRPr lang="fr-FR" altLang="fr-FR" smtClean="0"/>
          </a:p>
        </p:txBody>
      </p:sp>
      <p:sp>
        <p:nvSpPr>
          <p:cNvPr id="18437" name="AutoShape 4"/>
          <p:cNvSpPr>
            <a:spLocks noChangeArrowheads="1"/>
          </p:cNvSpPr>
          <p:nvPr/>
        </p:nvSpPr>
        <p:spPr bwMode="auto">
          <a:xfrm>
            <a:off x="841375" y="1668463"/>
            <a:ext cx="7359650" cy="1204912"/>
          </a:xfrm>
          <a:prstGeom prst="rightArrow">
            <a:avLst>
              <a:gd name="adj1" fmla="val 50000"/>
              <a:gd name="adj2" fmla="val 152701"/>
            </a:avLst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82039" tIns="41020" rIns="82039" bIns="41020" anchor="ctr"/>
          <a:lstStyle/>
          <a:p>
            <a:pPr eaLnBrk="1" hangingPunct="1"/>
            <a:endParaRPr lang="fr-BE" altLang="fr-FR"/>
          </a:p>
        </p:txBody>
      </p:sp>
      <p:sp>
        <p:nvSpPr>
          <p:cNvPr id="18438" name="AutoShape 5"/>
          <p:cNvSpPr>
            <a:spLocks noChangeArrowheads="1"/>
          </p:cNvSpPr>
          <p:nvPr/>
        </p:nvSpPr>
        <p:spPr bwMode="auto">
          <a:xfrm>
            <a:off x="1684338" y="1668463"/>
            <a:ext cx="7459662" cy="1509712"/>
          </a:xfrm>
          <a:prstGeom prst="rightArrow">
            <a:avLst>
              <a:gd name="adj1" fmla="val 50000"/>
              <a:gd name="adj2" fmla="val 123528"/>
            </a:avLst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82039" tIns="41020" rIns="82039" bIns="41020" anchor="ctr"/>
          <a:lstStyle/>
          <a:p>
            <a:pPr eaLnBrk="1" hangingPunct="1"/>
            <a:endParaRPr lang="fr-BE" altLang="fr-FR"/>
          </a:p>
        </p:txBody>
      </p:sp>
      <p:sp>
        <p:nvSpPr>
          <p:cNvPr id="18439" name="AutoShape 6"/>
          <p:cNvSpPr>
            <a:spLocks noChangeArrowheads="1"/>
          </p:cNvSpPr>
          <p:nvPr/>
        </p:nvSpPr>
        <p:spPr bwMode="auto">
          <a:xfrm>
            <a:off x="223838" y="1989138"/>
            <a:ext cx="8299450" cy="1189037"/>
          </a:xfrm>
          <a:prstGeom prst="rightArrow">
            <a:avLst>
              <a:gd name="adj1" fmla="val 50000"/>
              <a:gd name="adj2" fmla="val 53449"/>
            </a:avLst>
          </a:prstGeom>
          <a:noFill/>
          <a:ln w="25400" algn="ctr">
            <a:solidFill>
              <a:srgbClr val="C00000"/>
            </a:solidFill>
            <a:miter lim="800000"/>
            <a:headEnd/>
            <a:tailEnd/>
          </a:ln>
        </p:spPr>
        <p:txBody>
          <a:bodyPr wrap="none" lIns="82039" tIns="41020" rIns="82039" bIns="41020" anchor="ctr"/>
          <a:lstStyle/>
          <a:p>
            <a:pPr eaLnBrk="1" hangingPunct="1"/>
            <a:endParaRPr lang="fr-BE" alt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Espace réservé du contenu 1"/>
          <p:cNvSpPr>
            <a:spLocks noGrp="1"/>
          </p:cNvSpPr>
          <p:nvPr>
            <p:ph idx="1"/>
          </p:nvPr>
        </p:nvSpPr>
        <p:spPr>
          <a:xfrm>
            <a:off x="285750" y="2428875"/>
            <a:ext cx="8443913" cy="4000500"/>
          </a:xfrm>
        </p:spPr>
        <p:txBody>
          <a:bodyPr/>
          <a:lstStyle/>
          <a:p>
            <a:pPr marL="457200" lvl="1" indent="0" eaLnBrk="1" hangingPunct="1">
              <a:buClrTx/>
              <a:buFontTx/>
              <a:buNone/>
              <a:defRPr/>
            </a:pPr>
            <a:r>
              <a:rPr lang="en-GB" sz="2400" dirty="0" err="1" smtClean="0"/>
              <a:t>Définition</a:t>
            </a:r>
            <a:r>
              <a:rPr lang="en-GB" sz="2400" dirty="0" smtClean="0"/>
              <a:t> OCDE CAD 2009 : </a:t>
            </a:r>
          </a:p>
          <a:p>
            <a:pPr marL="457200" lvl="1" indent="0" eaLnBrk="1" hangingPunct="1">
              <a:buClrTx/>
              <a:buFontTx/>
              <a:buNone/>
              <a:defRPr/>
            </a:pPr>
            <a:r>
              <a:rPr lang="fr-FR" sz="2800" b="0" dirty="0" smtClean="0">
                <a:latin typeface="Calibri"/>
              </a:rPr>
              <a:t>« La GFP i</a:t>
            </a:r>
            <a:r>
              <a:rPr lang="fr-FR" sz="2400" b="0" dirty="0" smtClean="0"/>
              <a:t>nclut toutes les composantes du processus d’un budget national… y compris la planification stratégique, le cadre des dépenses à moyen-terme, la budgétisation annuelle mais également la gestion des recettes, les achats, le contrôle, la comptabilité, l’établissement de rapports, le suivi et l’évaluation, l’audit et la supervision externe</a:t>
            </a:r>
            <a:r>
              <a:rPr lang="fr-FR" sz="2800" b="0" dirty="0" smtClean="0"/>
              <a:t>.</a:t>
            </a:r>
            <a:r>
              <a:rPr lang="fr-FR" sz="2800" b="0" dirty="0" smtClean="0">
                <a:latin typeface="Calibri"/>
              </a:rPr>
              <a:t>»</a:t>
            </a:r>
            <a:endParaRPr lang="fr-FR" sz="2800" b="0" dirty="0" smtClean="0"/>
          </a:p>
          <a:p>
            <a:pPr marL="457200" lvl="1" indent="0" eaLnBrk="1" hangingPunct="1">
              <a:buFontTx/>
              <a:buNone/>
              <a:defRPr/>
            </a:pPr>
            <a:endParaRPr lang="en-GB" dirty="0" smtClean="0"/>
          </a:p>
          <a:p>
            <a:pPr lvl="1" eaLnBrk="1" hangingPunct="1">
              <a:defRPr/>
            </a:pPr>
            <a:endParaRPr lang="fr-FR" dirty="0" smtClean="0"/>
          </a:p>
          <a:p>
            <a:pPr eaLnBrk="1" hangingPunct="1">
              <a:defRPr/>
            </a:pPr>
            <a:endParaRPr lang="fr-FR" dirty="0" smtClean="0"/>
          </a:p>
        </p:txBody>
      </p:sp>
      <p:sp>
        <p:nvSpPr>
          <p:cNvPr id="20483" name="Titre 2"/>
          <p:cNvSpPr>
            <a:spLocks noGrp="1"/>
          </p:cNvSpPr>
          <p:nvPr>
            <p:ph type="title"/>
          </p:nvPr>
        </p:nvSpPr>
        <p:spPr>
          <a:xfrm>
            <a:off x="0" y="1268413"/>
            <a:ext cx="9144000" cy="935037"/>
          </a:xfrm>
          <a:ln/>
        </p:spPr>
        <p:txBody>
          <a:bodyPr/>
          <a:lstStyle/>
          <a:p>
            <a:pPr indent="0" eaLnBrk="1" hangingPunct="1"/>
            <a:r>
              <a:rPr lang="fr-FR" altLang="fr-FR" sz="3200" smtClean="0"/>
              <a:t>La gestion des finances publiques (GFP) </a:t>
            </a:r>
          </a:p>
        </p:txBody>
      </p:sp>
      <p:sp>
        <p:nvSpPr>
          <p:cNvPr id="20484" name="Espace réservé du numéro de diapositive 3"/>
          <p:cNvSpPr>
            <a:spLocks noGrp="1"/>
          </p:cNvSpPr>
          <p:nvPr>
            <p:ph type="sldNum" sz="quarter" idx="10"/>
          </p:nvPr>
        </p:nvSpPr>
        <p:spPr>
          <a:xfrm>
            <a:off x="8429625" y="6381750"/>
            <a:ext cx="2133600" cy="476250"/>
          </a:xfrm>
          <a:noFill/>
        </p:spPr>
        <p:txBody>
          <a:bodyPr/>
          <a:lstStyle/>
          <a:p>
            <a:pPr algn="l"/>
            <a:fld id="{A62997FD-DE43-403F-B72D-CD917E573C72}" type="slidenum">
              <a:rPr lang="en-GB" altLang="fr-FR"/>
              <a:pPr algn="l"/>
              <a:t>8</a:t>
            </a:fld>
            <a:endParaRPr lang="en-GB" alt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Espace réservé du contenu 1"/>
          <p:cNvSpPr>
            <a:spLocks noGrp="1"/>
          </p:cNvSpPr>
          <p:nvPr>
            <p:ph idx="1"/>
          </p:nvPr>
        </p:nvSpPr>
        <p:spPr>
          <a:xfrm>
            <a:off x="309563" y="2420938"/>
            <a:ext cx="8572500" cy="4581525"/>
          </a:xfrm>
        </p:spPr>
        <p:txBody>
          <a:bodyPr/>
          <a:lstStyle/>
          <a:p>
            <a:pPr eaLnBrk="1" hangingPunct="1">
              <a:buClrTx/>
            </a:pPr>
            <a:r>
              <a:rPr lang="fr-FR" altLang="fr-FR" i="0" smtClean="0"/>
              <a:t>Les administrations publiques comprennent :</a:t>
            </a:r>
          </a:p>
          <a:p>
            <a:pPr lvl="1" eaLnBrk="1" hangingPunct="1">
              <a:buClrTx/>
              <a:buFont typeface="Wingdings" pitchFamily="2" charset="2"/>
              <a:buChar char="§"/>
            </a:pPr>
            <a:r>
              <a:rPr lang="fr-FR" altLang="fr-FR" b="0" smtClean="0"/>
              <a:t>Administrations publiques centrales </a:t>
            </a:r>
          </a:p>
          <a:p>
            <a:pPr lvl="1" eaLnBrk="1" hangingPunct="1">
              <a:buClrTx/>
              <a:buFont typeface="Wingdings" pitchFamily="2" charset="2"/>
              <a:buChar char="§"/>
            </a:pPr>
            <a:r>
              <a:rPr lang="fr-FR" altLang="fr-FR" b="0" smtClean="0"/>
              <a:t>Administration des États fédérés, dans les pays fédéraux</a:t>
            </a:r>
          </a:p>
          <a:p>
            <a:pPr lvl="1" eaLnBrk="1" hangingPunct="1">
              <a:buClrTx/>
              <a:buFont typeface="Wingdings" pitchFamily="2" charset="2"/>
              <a:buChar char="§"/>
            </a:pPr>
            <a:r>
              <a:rPr lang="fr-FR" altLang="fr-FR" b="0" smtClean="0"/>
              <a:t>Administrations publiques locales.</a:t>
            </a:r>
          </a:p>
          <a:p>
            <a:pPr lvl="1" eaLnBrk="1" hangingPunct="1">
              <a:buClrTx/>
              <a:buFont typeface="Wingdings" pitchFamily="2" charset="2"/>
              <a:buChar char="§"/>
            </a:pPr>
            <a:r>
              <a:rPr lang="fr-FR" altLang="fr-FR" b="0" smtClean="0"/>
              <a:t>Les fonds de sécurité sociale, qui forment quelquefois un sous-secteur distinct  </a:t>
            </a:r>
          </a:p>
          <a:p>
            <a:pPr eaLnBrk="1" hangingPunct="1">
              <a:buClrTx/>
            </a:pPr>
            <a:r>
              <a:rPr lang="fr-FR" altLang="fr-FR" i="0" smtClean="0"/>
              <a:t>Le secteur public inclut également les sociétés et quasi-sociétés contrôlées par les administrations publiques</a:t>
            </a:r>
            <a:endParaRPr lang="fr-FR" altLang="fr-FR" smtClean="0"/>
          </a:p>
          <a:p>
            <a:pPr lvl="1" eaLnBrk="1" hangingPunct="1"/>
            <a:endParaRPr lang="en-US" altLang="fr-FR" smtClean="0"/>
          </a:p>
          <a:p>
            <a:pPr lvl="1" eaLnBrk="1" hangingPunct="1"/>
            <a:endParaRPr lang="en-US" altLang="fr-FR" smtClean="0"/>
          </a:p>
          <a:p>
            <a:pPr lvl="1" eaLnBrk="1" hangingPunct="1"/>
            <a:endParaRPr lang="en-US" altLang="fr-FR" smtClean="0"/>
          </a:p>
          <a:p>
            <a:pPr eaLnBrk="1" hangingPunct="1"/>
            <a:endParaRPr lang="en-GB" altLang="fr-FR" smtClean="0"/>
          </a:p>
          <a:p>
            <a:pPr eaLnBrk="1" hangingPunct="1"/>
            <a:endParaRPr lang="en-GB" altLang="fr-FR" smtClean="0"/>
          </a:p>
        </p:txBody>
      </p:sp>
      <p:sp>
        <p:nvSpPr>
          <p:cNvPr id="22531" name="Titre 2"/>
          <p:cNvSpPr>
            <a:spLocks noGrp="1"/>
          </p:cNvSpPr>
          <p:nvPr>
            <p:ph type="title"/>
          </p:nvPr>
        </p:nvSpPr>
        <p:spPr>
          <a:xfrm>
            <a:off x="23813" y="1341438"/>
            <a:ext cx="9144000" cy="800100"/>
          </a:xfrm>
          <a:ln/>
        </p:spPr>
        <p:txBody>
          <a:bodyPr/>
          <a:lstStyle/>
          <a:p>
            <a:pPr indent="0" eaLnBrk="1" hangingPunct="1"/>
            <a:r>
              <a:rPr lang="fr-FR" altLang="fr-FR" sz="2800" smtClean="0"/>
              <a:t>La GFP couvre les administrations publiques </a:t>
            </a:r>
          </a:p>
        </p:txBody>
      </p:sp>
      <p:sp>
        <p:nvSpPr>
          <p:cNvPr id="22532" name="Espace réservé du numéro de diapositive 3"/>
          <p:cNvSpPr>
            <a:spLocks noGrp="1"/>
          </p:cNvSpPr>
          <p:nvPr>
            <p:ph type="sldNum" sz="quarter" idx="10"/>
          </p:nvPr>
        </p:nvSpPr>
        <p:spPr>
          <a:xfrm>
            <a:off x="8643938" y="6381750"/>
            <a:ext cx="2133600" cy="476250"/>
          </a:xfrm>
          <a:noFill/>
        </p:spPr>
        <p:txBody>
          <a:bodyPr/>
          <a:lstStyle/>
          <a:p>
            <a:pPr algn="l"/>
            <a:fld id="{B575365B-DDFF-47F4-AAAD-19EE34CDF6ED}" type="slidenum">
              <a:rPr lang="en-GB" altLang="fr-FR"/>
              <a:pPr algn="l"/>
              <a:t>9</a:t>
            </a:fld>
            <a:endParaRPr lang="en-GB" alt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45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45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45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45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5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5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45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45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45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45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 build="p"/>
    </p:bldLst>
  </p:timing>
</p:sld>
</file>

<file path=ppt/theme/theme1.xml><?xml version="1.0" encoding="utf-8"?>
<a:theme xmlns:a="http://schemas.openxmlformats.org/drawingml/2006/main" name="Slide_Master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10334</TotalTime>
  <Words>1511</Words>
  <Application>Microsoft Office PowerPoint</Application>
  <PresentationFormat>On-screen Show (4:3)</PresentationFormat>
  <Paragraphs>254</Paragraphs>
  <Slides>29</Slides>
  <Notes>21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4</vt:i4>
      </vt:variant>
      <vt:variant>
        <vt:lpstr>Slide Titles</vt:lpstr>
      </vt:variant>
      <vt:variant>
        <vt:i4>29</vt:i4>
      </vt:variant>
    </vt:vector>
  </HeadingPairs>
  <TitlesOfParts>
    <vt:vector size="41" baseType="lpstr">
      <vt:lpstr>Verdana</vt:lpstr>
      <vt:lpstr>Arial</vt:lpstr>
      <vt:lpstr>Wingdings</vt:lpstr>
      <vt:lpstr>Calibri</vt:lpstr>
      <vt:lpstr>Courier New</vt:lpstr>
      <vt:lpstr>ＭＳ Ｐゴシック</vt:lpstr>
      <vt:lpstr>Times New Roman</vt:lpstr>
      <vt:lpstr>Slide_Master</vt:lpstr>
      <vt:lpstr>Microsoft Clip Gallery</vt:lpstr>
      <vt:lpstr>Microsoft Excel Worksheet</vt:lpstr>
      <vt:lpstr>Feuille Microsoft Excel 97-2003</vt:lpstr>
      <vt:lpstr>Microsoft Office PowerPoint Slide</vt:lpstr>
      <vt:lpstr>Problématique des réformes budgétaire</vt:lpstr>
      <vt:lpstr> Cours GFP II (Réforme de la GFP) Objectifs</vt:lpstr>
      <vt:lpstr> Plan du cours</vt:lpstr>
      <vt:lpstr>Jour 1: Approches pour une réforme de la GFP </vt:lpstr>
      <vt:lpstr>Problématique des réformes budgétaire</vt:lpstr>
      <vt:lpstr>Module 1.1. Objectifs de la GFP et approches budgétaire.   Objectifs du module </vt:lpstr>
      <vt:lpstr> Module 1.1. Points examinés</vt:lpstr>
      <vt:lpstr>La gestion des finances publiques (GFP) </vt:lpstr>
      <vt:lpstr>La GFP couvre les administrations publiques </vt:lpstr>
      <vt:lpstr>Slide 10</vt:lpstr>
      <vt:lpstr>Les finalités de la gestion des finances publiques (GFP)</vt:lpstr>
      <vt:lpstr> Module 1.1. Points examinés</vt:lpstr>
      <vt:lpstr>Les approches pour la GFP</vt:lpstr>
      <vt:lpstr>Les objectifs de la GFP</vt:lpstr>
      <vt:lpstr>   Processus de production des services publics et dimensions de la performance</vt:lpstr>
      <vt:lpstr>La dimension sociétale</vt:lpstr>
      <vt:lpstr>Relations entre les différents objectifs  et dimensions (1)</vt:lpstr>
      <vt:lpstr>Relations entre les différents objectifs et dimensions (2)</vt:lpstr>
      <vt:lpstr>Eviter le schématisme</vt:lpstr>
      <vt:lpstr> Module 1.1. Points examinés</vt:lpstr>
      <vt:lpstr>Approches budgétaires</vt:lpstr>
      <vt:lpstr>Approches en matière de budgétisation: orientée sur les résultat</vt:lpstr>
      <vt:lpstr>Approches budgétaires</vt:lpstr>
      <vt:lpstr> Module 1.1. Points examinés</vt:lpstr>
      <vt:lpstr>Hiérarchie entre les objectifs de la GFP (1) </vt:lpstr>
      <vt:lpstr>Hiérarchie entre les objectifs de la GFP </vt:lpstr>
      <vt:lpstr>Hiérarchie entre objectifs de la GFP et approche budgétaire</vt:lpstr>
      <vt:lpstr>Frameworks for looking at PFM</vt:lpstr>
      <vt:lpstr>Messages clefs</vt:lpstr>
    </vt:vector>
  </TitlesOfParts>
  <Company>European Commission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turneem</dc:creator>
  <cp:lastModifiedBy>Pierre</cp:lastModifiedBy>
  <cp:revision>131</cp:revision>
  <cp:lastPrinted>2013-01-30T10:30:25Z</cp:lastPrinted>
  <dcterms:created xsi:type="dcterms:W3CDTF">2011-10-28T10:25:18Z</dcterms:created>
  <dcterms:modified xsi:type="dcterms:W3CDTF">2016-06-12T18:56:00Z</dcterms:modified>
</cp:coreProperties>
</file>