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Default Extension="docx" ContentType="application/vnd.openxmlformats-officedocument.wordprocessingml.document"/>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58" r:id="rId2"/>
    <p:sldId id="295" r:id="rId3"/>
    <p:sldId id="296" r:id="rId4"/>
    <p:sldId id="326" r:id="rId5"/>
    <p:sldId id="347" r:id="rId6"/>
    <p:sldId id="348" r:id="rId7"/>
    <p:sldId id="349" r:id="rId8"/>
    <p:sldId id="350" r:id="rId9"/>
    <p:sldId id="351" r:id="rId10"/>
    <p:sldId id="352" r:id="rId11"/>
    <p:sldId id="353" r:id="rId12"/>
    <p:sldId id="354" r:id="rId13"/>
    <p:sldId id="265" r:id="rId14"/>
    <p:sldId id="266" r:id="rId15"/>
    <p:sldId id="330" r:id="rId16"/>
    <p:sldId id="339" r:id="rId17"/>
    <p:sldId id="325" r:id="rId18"/>
    <p:sldId id="268" r:id="rId19"/>
    <p:sldId id="340" r:id="rId20"/>
    <p:sldId id="270" r:id="rId21"/>
    <p:sldId id="355" r:id="rId22"/>
    <p:sldId id="356" r:id="rId23"/>
    <p:sldId id="357" r:id="rId24"/>
    <p:sldId id="301" r:id="rId25"/>
    <p:sldId id="298" r:id="rId26"/>
    <p:sldId id="324" r:id="rId27"/>
    <p:sldId id="272" r:id="rId28"/>
    <p:sldId id="300" r:id="rId29"/>
    <p:sldId id="302" r:id="rId30"/>
    <p:sldId id="279" r:id="rId31"/>
    <p:sldId id="320" r:id="rId32"/>
    <p:sldId id="332" r:id="rId33"/>
    <p:sldId id="335" r:id="rId34"/>
    <p:sldId id="342" r:id="rId35"/>
    <p:sldId id="337" r:id="rId36"/>
    <p:sldId id="343" r:id="rId37"/>
    <p:sldId id="319" r:id="rId38"/>
    <p:sldId id="290" r:id="rId39"/>
    <p:sldId id="291" r:id="rId40"/>
    <p:sldId id="292" r:id="rId41"/>
    <p:sldId id="293" r:id="rId42"/>
    <p:sldId id="294" r:id="rId43"/>
    <p:sldId id="306" r:id="rId44"/>
  </p:sldIdLst>
  <p:sldSz cx="9144000" cy="6858000" type="screen4x3"/>
  <p:notesSz cx="6669088" cy="9926638"/>
  <p:defaultTextStyle>
    <a:defPPr>
      <a:defRPr lang="en-GB"/>
    </a:defPPr>
    <a:lvl1pPr algn="l" rtl="0" eaLnBrk="0" fontAlgn="base" hangingPunct="0">
      <a:spcBef>
        <a:spcPct val="0"/>
      </a:spcBef>
      <a:spcAft>
        <a:spcPct val="0"/>
      </a:spcAft>
      <a:defRPr sz="1200" kern="1200">
        <a:solidFill>
          <a:srgbClr val="0F5494"/>
        </a:solidFill>
        <a:latin typeface="Verdana" pitchFamily="34" charset="0"/>
        <a:ea typeface="+mn-ea"/>
        <a:cs typeface="Arial" charset="0"/>
      </a:defRPr>
    </a:lvl1pPr>
    <a:lvl2pPr marL="457200" algn="l" rtl="0" eaLnBrk="0" fontAlgn="base" hangingPunct="0">
      <a:spcBef>
        <a:spcPct val="0"/>
      </a:spcBef>
      <a:spcAft>
        <a:spcPct val="0"/>
      </a:spcAft>
      <a:defRPr sz="1200" kern="1200">
        <a:solidFill>
          <a:srgbClr val="0F5494"/>
        </a:solidFill>
        <a:latin typeface="Verdana" pitchFamily="34" charset="0"/>
        <a:ea typeface="+mn-ea"/>
        <a:cs typeface="Arial" charset="0"/>
      </a:defRPr>
    </a:lvl2pPr>
    <a:lvl3pPr marL="914400" algn="l" rtl="0" eaLnBrk="0" fontAlgn="base" hangingPunct="0">
      <a:spcBef>
        <a:spcPct val="0"/>
      </a:spcBef>
      <a:spcAft>
        <a:spcPct val="0"/>
      </a:spcAft>
      <a:defRPr sz="1200" kern="1200">
        <a:solidFill>
          <a:srgbClr val="0F5494"/>
        </a:solidFill>
        <a:latin typeface="Verdana" pitchFamily="34" charset="0"/>
        <a:ea typeface="+mn-ea"/>
        <a:cs typeface="Arial" charset="0"/>
      </a:defRPr>
    </a:lvl3pPr>
    <a:lvl4pPr marL="1371600" algn="l" rtl="0" eaLnBrk="0" fontAlgn="base" hangingPunct="0">
      <a:spcBef>
        <a:spcPct val="0"/>
      </a:spcBef>
      <a:spcAft>
        <a:spcPct val="0"/>
      </a:spcAft>
      <a:defRPr sz="1200" kern="1200">
        <a:solidFill>
          <a:srgbClr val="0F5494"/>
        </a:solidFill>
        <a:latin typeface="Verdana" pitchFamily="34" charset="0"/>
        <a:ea typeface="+mn-ea"/>
        <a:cs typeface="Arial" charset="0"/>
      </a:defRPr>
    </a:lvl4pPr>
    <a:lvl5pPr marL="1828800" algn="l" rtl="0" eaLnBrk="0" fontAlgn="base" hangingPunct="0">
      <a:spcBef>
        <a:spcPct val="0"/>
      </a:spcBef>
      <a:spcAft>
        <a:spcPct val="0"/>
      </a:spcAft>
      <a:defRPr sz="1200" kern="1200">
        <a:solidFill>
          <a:srgbClr val="0F5494"/>
        </a:solidFill>
        <a:latin typeface="Verdana" pitchFamily="34" charset="0"/>
        <a:ea typeface="+mn-ea"/>
        <a:cs typeface="Arial" charset="0"/>
      </a:defRPr>
    </a:lvl5pPr>
    <a:lvl6pPr marL="2286000" algn="l" defTabSz="914400" rtl="0" eaLnBrk="1" latinLnBrk="0" hangingPunct="1">
      <a:defRPr sz="1200" kern="1200">
        <a:solidFill>
          <a:srgbClr val="0F5494"/>
        </a:solidFill>
        <a:latin typeface="Verdana" pitchFamily="34" charset="0"/>
        <a:ea typeface="+mn-ea"/>
        <a:cs typeface="Arial" charset="0"/>
      </a:defRPr>
    </a:lvl6pPr>
    <a:lvl7pPr marL="2743200" algn="l" defTabSz="914400" rtl="0" eaLnBrk="1" latinLnBrk="0" hangingPunct="1">
      <a:defRPr sz="1200" kern="1200">
        <a:solidFill>
          <a:srgbClr val="0F5494"/>
        </a:solidFill>
        <a:latin typeface="Verdana" pitchFamily="34" charset="0"/>
        <a:ea typeface="+mn-ea"/>
        <a:cs typeface="Arial" charset="0"/>
      </a:defRPr>
    </a:lvl7pPr>
    <a:lvl8pPr marL="3200400" algn="l" defTabSz="914400" rtl="0" eaLnBrk="1" latinLnBrk="0" hangingPunct="1">
      <a:defRPr sz="1200" kern="1200">
        <a:solidFill>
          <a:srgbClr val="0F5494"/>
        </a:solidFill>
        <a:latin typeface="Verdana" pitchFamily="34" charset="0"/>
        <a:ea typeface="+mn-ea"/>
        <a:cs typeface="Arial" charset="0"/>
      </a:defRPr>
    </a:lvl8pPr>
    <a:lvl9pPr marL="3657600" algn="l" defTabSz="914400" rtl="0" eaLnBrk="1" latinLnBrk="0" hangingPunct="1">
      <a:defRPr sz="1200" kern="1200">
        <a:solidFill>
          <a:srgbClr val="0F5494"/>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F5494"/>
    <a:srgbClr val="3166CF"/>
    <a:srgbClr val="3E6FD2"/>
    <a:srgbClr val="2D5EC1"/>
    <a:srgbClr val="BDDEFF"/>
    <a:srgbClr val="99CCFF"/>
    <a:srgbClr val="808080"/>
    <a:srgbClr val="FFD624"/>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768" y="-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solidFill>
                  <a:schemeClr val="tx1"/>
                </a:solidFill>
                <a:latin typeface="Arial" pitchFamily="34" charset="0"/>
                <a:cs typeface="+mn-cs"/>
              </a:defRPr>
            </a:lvl1pPr>
          </a:lstStyle>
          <a:p>
            <a:pPr>
              <a:defRPr/>
            </a:pPr>
            <a:endParaRPr lang="en-GB"/>
          </a:p>
        </p:txBody>
      </p:sp>
      <p:sp>
        <p:nvSpPr>
          <p:cNvPr id="37891" name="Rectangle 3"/>
          <p:cNvSpPr>
            <a:spLocks noGrp="1" noChangeArrowheads="1"/>
          </p:cNvSpPr>
          <p:nvPr>
            <p:ph type="dt" sz="quarter" idx="1"/>
          </p:nvPr>
        </p:nvSpPr>
        <p:spPr bwMode="auto">
          <a:xfrm>
            <a:off x="3776663" y="0"/>
            <a:ext cx="2890837"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a:solidFill>
                  <a:schemeClr val="tx1"/>
                </a:solidFill>
                <a:latin typeface="Arial" pitchFamily="34" charset="0"/>
                <a:cs typeface="+mn-cs"/>
              </a:defRPr>
            </a:lvl1pPr>
          </a:lstStyle>
          <a:p>
            <a:pPr>
              <a:defRPr/>
            </a:pPr>
            <a:endParaRPr lang="en-GB"/>
          </a:p>
        </p:txBody>
      </p:sp>
      <p:sp>
        <p:nvSpPr>
          <p:cNvPr id="37892" name="Rectangle 4"/>
          <p:cNvSpPr>
            <a:spLocks noGrp="1" noChangeArrowheads="1"/>
          </p:cNvSpPr>
          <p:nvPr>
            <p:ph type="ftr" sz="quarter" idx="2"/>
          </p:nvPr>
        </p:nvSpPr>
        <p:spPr bwMode="auto">
          <a:xfrm>
            <a:off x="0" y="9428163"/>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a:solidFill>
                  <a:schemeClr val="tx1"/>
                </a:solidFill>
                <a:latin typeface="Arial" pitchFamily="34" charset="0"/>
                <a:cs typeface="+mn-cs"/>
              </a:defRPr>
            </a:lvl1pPr>
          </a:lstStyle>
          <a:p>
            <a:pPr>
              <a:defRPr/>
            </a:pPr>
            <a:endParaRPr lang="en-GB"/>
          </a:p>
        </p:txBody>
      </p:sp>
      <p:sp>
        <p:nvSpPr>
          <p:cNvPr id="37893" name="Rectangle 5"/>
          <p:cNvSpPr>
            <a:spLocks noGrp="1" noChangeArrowheads="1"/>
          </p:cNvSpPr>
          <p:nvPr>
            <p:ph type="sldNum" sz="quarter" idx="3"/>
          </p:nvPr>
        </p:nvSpPr>
        <p:spPr bwMode="auto">
          <a:xfrm>
            <a:off x="3776663" y="9428163"/>
            <a:ext cx="2890837"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a:solidFill>
                  <a:schemeClr val="tx1"/>
                </a:solidFill>
                <a:latin typeface="Arial" charset="0"/>
              </a:defRPr>
            </a:lvl1pPr>
          </a:lstStyle>
          <a:p>
            <a:fld id="{D3C0B327-1A3D-4098-A60C-122F946913DE}" type="slidenum">
              <a:rPr lang="en-GB"/>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solidFill>
                  <a:schemeClr val="tx1"/>
                </a:solidFill>
                <a:latin typeface="Arial" pitchFamily="34" charset="0"/>
                <a:cs typeface="+mn-cs"/>
              </a:defRPr>
            </a:lvl1pPr>
          </a:lstStyle>
          <a:p>
            <a:pPr>
              <a:defRPr/>
            </a:pPr>
            <a:endParaRPr lang="en-GB"/>
          </a:p>
        </p:txBody>
      </p:sp>
      <p:sp>
        <p:nvSpPr>
          <p:cNvPr id="36867" name="Rectangle 3"/>
          <p:cNvSpPr>
            <a:spLocks noGrp="1" noChangeArrowheads="1"/>
          </p:cNvSpPr>
          <p:nvPr>
            <p:ph type="dt" idx="1"/>
          </p:nvPr>
        </p:nvSpPr>
        <p:spPr bwMode="auto">
          <a:xfrm>
            <a:off x="3776663" y="0"/>
            <a:ext cx="2890837"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a:solidFill>
                  <a:schemeClr val="tx1"/>
                </a:solidFill>
                <a:latin typeface="Arial" pitchFamily="34" charset="0"/>
                <a:cs typeface="+mn-cs"/>
              </a:defRPr>
            </a:lvl1pPr>
          </a:lstStyle>
          <a:p>
            <a:pPr>
              <a:defRPr/>
            </a:pPr>
            <a:endParaRPr lang="en-GB"/>
          </a:p>
        </p:txBody>
      </p:sp>
      <p:sp>
        <p:nvSpPr>
          <p:cNvPr id="5124" name="Rectangle 4"/>
          <p:cNvSpPr>
            <a:spLocks noGrp="1" noRot="1" noChangeAspect="1" noChangeArrowheads="1" noTextEdit="1"/>
          </p:cNvSpPr>
          <p:nvPr>
            <p:ph type="sldImg" idx="2"/>
          </p:nvPr>
        </p:nvSpPr>
        <p:spPr bwMode="auto">
          <a:xfrm>
            <a:off x="854075" y="744538"/>
            <a:ext cx="4962525" cy="372268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28163"/>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a:solidFill>
                  <a:schemeClr val="tx1"/>
                </a:solidFill>
                <a:latin typeface="Arial" pitchFamily="34" charset="0"/>
                <a:cs typeface="+mn-cs"/>
              </a:defRPr>
            </a:lvl1pPr>
          </a:lstStyle>
          <a:p>
            <a:pPr>
              <a:defRPr/>
            </a:pPr>
            <a:endParaRPr lang="en-GB"/>
          </a:p>
        </p:txBody>
      </p:sp>
      <p:sp>
        <p:nvSpPr>
          <p:cNvPr id="36871" name="Rectangle 7"/>
          <p:cNvSpPr>
            <a:spLocks noGrp="1" noChangeArrowheads="1"/>
          </p:cNvSpPr>
          <p:nvPr>
            <p:ph type="sldNum" sz="quarter" idx="5"/>
          </p:nvPr>
        </p:nvSpPr>
        <p:spPr bwMode="auto">
          <a:xfrm>
            <a:off x="3776663" y="9428163"/>
            <a:ext cx="2890837"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a:solidFill>
                  <a:schemeClr val="tx1"/>
                </a:solidFill>
                <a:latin typeface="Arial" charset="0"/>
              </a:defRPr>
            </a:lvl1pPr>
          </a:lstStyle>
          <a:p>
            <a:fld id="{B7928349-4F7B-430A-9FA9-1E3AD0F4D18E}" type="slidenum">
              <a:rPr lang="en-GB"/>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p:cNvSpPr>
            <a:spLocks noGrp="1" noRot="1" noChangeAspect="1" noTextEdit="1"/>
          </p:cNvSpPr>
          <p:nvPr>
            <p:ph type="sldImg"/>
          </p:nvPr>
        </p:nvSpPr>
        <p:spPr>
          <a:ln/>
        </p:spPr>
      </p:sp>
      <p:sp>
        <p:nvSpPr>
          <p:cNvPr id="8195" name="Espace réservé des commentaires 2"/>
          <p:cNvSpPr>
            <a:spLocks noGrp="1"/>
          </p:cNvSpPr>
          <p:nvPr>
            <p:ph type="body" idx="1"/>
          </p:nvPr>
        </p:nvSpPr>
        <p:spPr>
          <a:noFill/>
          <a:ln/>
        </p:spPr>
        <p:txBody>
          <a:bodyPr/>
          <a:lstStyle/>
          <a:p>
            <a:pPr eaLnBrk="1" hangingPunct="1">
              <a:spcBef>
                <a:spcPct val="0"/>
              </a:spcBef>
            </a:pPr>
            <a:endParaRPr lang="fr-BE" altLang="fr-FR" smtClean="0">
              <a:latin typeface="Arial" charset="0"/>
            </a:endParaRPr>
          </a:p>
        </p:txBody>
      </p:sp>
      <p:sp>
        <p:nvSpPr>
          <p:cNvPr id="8196" name="Espace réservé du numéro de diapositive 3"/>
          <p:cNvSpPr>
            <a:spLocks noGrp="1"/>
          </p:cNvSpPr>
          <p:nvPr>
            <p:ph type="sldNum" sz="quarter" idx="5"/>
          </p:nvPr>
        </p:nvSpPr>
        <p:spPr>
          <a:noFill/>
        </p:spPr>
        <p:txBody>
          <a:bodyPr/>
          <a:lstStyle/>
          <a:p>
            <a:fld id="{C49E1F49-49F7-418C-90CC-F8018256A0BA}" type="slidenum">
              <a:rPr lang="fr-BE" altLang="fr-FR"/>
              <a:pPr/>
              <a:t>1</a:t>
            </a:fld>
            <a:endParaRPr lang="fr-BE" alt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815E860F-EE55-48B5-8FC9-EBB7045C2CFE}" type="slidenum">
              <a:rPr lang="fr-FR" altLang="fr-FR">
                <a:latin typeface="Times New Roman" pitchFamily="18" charset="0"/>
                <a:cs typeface="Times New Roman" pitchFamily="18" charset="0"/>
              </a:rPr>
              <a:pPr/>
              <a:t>18</a:t>
            </a:fld>
            <a:endParaRPr lang="fr-FR" altLang="fr-FR">
              <a:latin typeface="Times New Roman" pitchFamily="18" charset="0"/>
              <a:cs typeface="Times New Roman" pitchFamily="18" charset="0"/>
            </a:endParaRPr>
          </a:p>
        </p:txBody>
      </p:sp>
      <p:sp>
        <p:nvSpPr>
          <p:cNvPr id="34819" name="Rectangle 2"/>
          <p:cNvSpPr>
            <a:spLocks noGrp="1" noRot="1" noChangeAspect="1" noChangeArrowheads="1" noTextEdit="1"/>
          </p:cNvSpPr>
          <p:nvPr>
            <p:ph type="sldImg"/>
          </p:nvPr>
        </p:nvSpPr>
        <p:spPr>
          <a:xfrm>
            <a:off x="852488" y="744538"/>
            <a:ext cx="4965700" cy="3724275"/>
          </a:xfrm>
          <a:ln/>
        </p:spPr>
      </p:sp>
      <p:sp>
        <p:nvSpPr>
          <p:cNvPr id="34820" name="Rectangle 3"/>
          <p:cNvSpPr>
            <a:spLocks noGrp="1" noChangeArrowheads="1"/>
          </p:cNvSpPr>
          <p:nvPr>
            <p:ph type="body" idx="1"/>
          </p:nvPr>
        </p:nvSpPr>
        <p:spPr>
          <a:noFill/>
          <a:ln/>
        </p:spPr>
        <p:txBody>
          <a:bodyPr/>
          <a:lstStyle/>
          <a:p>
            <a:pPr eaLnBrk="1" hangingPunct="1">
              <a:spcBef>
                <a:spcPct val="0"/>
              </a:spcBef>
            </a:pPr>
            <a:endParaRPr lang="fr-FR" altLang="fr-FR"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17AF32AF-CE31-4371-9457-4E516D59CD54}" type="slidenum">
              <a:rPr lang="fr-FR" altLang="fr-FR">
                <a:latin typeface="Times New Roman" pitchFamily="18" charset="0"/>
                <a:cs typeface="Times New Roman" pitchFamily="18" charset="0"/>
              </a:rPr>
              <a:pPr/>
              <a:t>20</a:t>
            </a:fld>
            <a:endParaRPr lang="fr-FR" altLang="fr-FR">
              <a:latin typeface="Times New Roman" pitchFamily="18" charset="0"/>
              <a:cs typeface="Times New Roman" pitchFamily="18"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spcBef>
                <a:spcPct val="0"/>
              </a:spcBef>
            </a:pPr>
            <a:endParaRPr lang="fr-FR" altLang="fr-FR"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176D268A-677A-431D-B069-A59C5BB447A3}" type="slidenum">
              <a:rPr lang="fr-FR" altLang="fr-FR">
                <a:latin typeface="Times New Roman" pitchFamily="18" charset="0"/>
                <a:cs typeface="Times New Roman" pitchFamily="18" charset="0"/>
              </a:rPr>
              <a:pPr/>
              <a:t>24</a:t>
            </a:fld>
            <a:endParaRPr lang="fr-FR" altLang="fr-FR">
              <a:latin typeface="Times New Roman" pitchFamily="18" charset="0"/>
              <a:cs typeface="Times New Roman" pitchFamily="18" charset="0"/>
            </a:endParaRPr>
          </a:p>
        </p:txBody>
      </p:sp>
      <p:sp>
        <p:nvSpPr>
          <p:cNvPr id="43011" name="Rectangle 2"/>
          <p:cNvSpPr>
            <a:spLocks noGrp="1" noRot="1" noChangeAspect="1" noChangeArrowheads="1" noTextEdit="1"/>
          </p:cNvSpPr>
          <p:nvPr>
            <p:ph type="sldImg"/>
          </p:nvPr>
        </p:nvSpPr>
        <p:spPr>
          <a:xfrm>
            <a:off x="852488" y="744538"/>
            <a:ext cx="4965700" cy="3724275"/>
          </a:xfrm>
          <a:ln/>
        </p:spPr>
      </p:sp>
      <p:sp>
        <p:nvSpPr>
          <p:cNvPr id="43012" name="Rectangle 3"/>
          <p:cNvSpPr>
            <a:spLocks noGrp="1" noChangeArrowheads="1"/>
          </p:cNvSpPr>
          <p:nvPr>
            <p:ph type="body" idx="1"/>
          </p:nvPr>
        </p:nvSpPr>
        <p:spPr>
          <a:noFill/>
          <a:ln/>
        </p:spPr>
        <p:txBody>
          <a:bodyPr/>
          <a:lstStyle/>
          <a:p>
            <a:pPr eaLnBrk="1" hangingPunct="1">
              <a:spcBef>
                <a:spcPct val="0"/>
              </a:spcBef>
            </a:pPr>
            <a:endParaRPr lang="fr-FR" altLang="fr-FR"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78609F91-E0E8-4E77-8523-4AE1913C1FAB}" type="slidenum">
              <a:rPr lang="fr-FR" altLang="fr-FR">
                <a:latin typeface="Times New Roman" pitchFamily="18" charset="0"/>
                <a:cs typeface="Times New Roman" pitchFamily="18" charset="0"/>
              </a:rPr>
              <a:pPr/>
              <a:t>25</a:t>
            </a:fld>
            <a:endParaRPr lang="fr-FR" altLang="fr-FR">
              <a:latin typeface="Times New Roman" pitchFamily="18" charset="0"/>
              <a:cs typeface="Times New Roman" pitchFamily="18" charset="0"/>
            </a:endParaRPr>
          </a:p>
        </p:txBody>
      </p:sp>
      <p:sp>
        <p:nvSpPr>
          <p:cNvPr id="45059" name="Rectangle 2"/>
          <p:cNvSpPr>
            <a:spLocks noGrp="1" noRot="1" noChangeAspect="1" noChangeArrowheads="1" noTextEdit="1"/>
          </p:cNvSpPr>
          <p:nvPr>
            <p:ph type="sldImg"/>
          </p:nvPr>
        </p:nvSpPr>
        <p:spPr>
          <a:xfrm>
            <a:off x="852488" y="744538"/>
            <a:ext cx="4965700" cy="3724275"/>
          </a:xfrm>
          <a:ln/>
        </p:spPr>
      </p:sp>
      <p:sp>
        <p:nvSpPr>
          <p:cNvPr id="45060" name="Rectangle 3"/>
          <p:cNvSpPr>
            <a:spLocks noGrp="1" noChangeArrowheads="1"/>
          </p:cNvSpPr>
          <p:nvPr>
            <p:ph type="body" idx="1"/>
          </p:nvPr>
        </p:nvSpPr>
        <p:spPr>
          <a:noFill/>
          <a:ln/>
        </p:spPr>
        <p:txBody>
          <a:bodyPr/>
          <a:lstStyle/>
          <a:p>
            <a:pPr eaLnBrk="1" hangingPunct="1">
              <a:spcBef>
                <a:spcPct val="0"/>
              </a:spcBef>
            </a:pPr>
            <a:endParaRPr lang="fr-FR" altLang="fr-FR"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7F617D8F-FF78-492B-981A-9254F91AC4D6}" type="slidenum">
              <a:rPr lang="fr-FR" altLang="fr-FR">
                <a:latin typeface="Times New Roman" pitchFamily="18" charset="0"/>
                <a:cs typeface="Times New Roman" pitchFamily="18" charset="0"/>
              </a:rPr>
              <a:pPr/>
              <a:t>26</a:t>
            </a:fld>
            <a:endParaRPr lang="fr-FR" altLang="fr-FR">
              <a:latin typeface="Times New Roman" pitchFamily="18" charset="0"/>
              <a:cs typeface="Times New Roman" pitchFamily="18" charset="0"/>
            </a:endParaRPr>
          </a:p>
        </p:txBody>
      </p:sp>
      <p:sp>
        <p:nvSpPr>
          <p:cNvPr id="47107" name="Rectangle 2"/>
          <p:cNvSpPr>
            <a:spLocks noGrp="1" noRot="1" noChangeAspect="1" noChangeArrowheads="1" noTextEdit="1"/>
          </p:cNvSpPr>
          <p:nvPr>
            <p:ph type="sldImg"/>
          </p:nvPr>
        </p:nvSpPr>
        <p:spPr>
          <a:xfrm>
            <a:off x="852488" y="744538"/>
            <a:ext cx="4965700" cy="3724275"/>
          </a:xfrm>
          <a:ln/>
        </p:spPr>
      </p:sp>
      <p:sp>
        <p:nvSpPr>
          <p:cNvPr id="47108" name="Rectangle 3"/>
          <p:cNvSpPr>
            <a:spLocks noGrp="1" noChangeArrowheads="1"/>
          </p:cNvSpPr>
          <p:nvPr>
            <p:ph type="body" idx="1"/>
          </p:nvPr>
        </p:nvSpPr>
        <p:spPr>
          <a:noFill/>
          <a:ln/>
        </p:spPr>
        <p:txBody>
          <a:bodyPr/>
          <a:lstStyle/>
          <a:p>
            <a:pPr eaLnBrk="1" hangingPunct="1">
              <a:spcBef>
                <a:spcPct val="0"/>
              </a:spcBef>
            </a:pPr>
            <a:endParaRPr lang="fr-FR" altLang="fr-FR"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FAC5EBF-8CE6-4E6C-9B13-0EE9E72504DE}" type="slidenum">
              <a:rPr lang="fr-FR" altLang="fr-FR">
                <a:latin typeface="Times New Roman" pitchFamily="18" charset="0"/>
                <a:cs typeface="Times New Roman" pitchFamily="18" charset="0"/>
              </a:rPr>
              <a:pPr/>
              <a:t>27</a:t>
            </a:fld>
            <a:endParaRPr lang="fr-FR" altLang="fr-FR">
              <a:latin typeface="Times New Roman" pitchFamily="18" charset="0"/>
              <a:cs typeface="Times New Roman"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spcBef>
                <a:spcPct val="0"/>
              </a:spcBef>
            </a:pPr>
            <a:endParaRPr lang="fr-FR" altLang="fr-FR"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B0D0EA66-3454-45DB-8C36-8838B0B2575A}" type="slidenum">
              <a:rPr lang="fr-FR" altLang="fr-FR">
                <a:latin typeface="Times New Roman" pitchFamily="18" charset="0"/>
                <a:cs typeface="Times New Roman" pitchFamily="18" charset="0"/>
              </a:rPr>
              <a:pPr/>
              <a:t>28</a:t>
            </a:fld>
            <a:endParaRPr lang="fr-FR" altLang="fr-FR">
              <a:latin typeface="Times New Roman" pitchFamily="18" charset="0"/>
              <a:cs typeface="Times New Roman"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spcBef>
                <a:spcPct val="0"/>
              </a:spcBef>
            </a:pPr>
            <a:endParaRPr lang="fr-FR" altLang="fr-FR"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9DF2D6E2-A0CA-400D-B903-3B845B081574}" type="slidenum">
              <a:rPr lang="fr-FR" altLang="fr-FR">
                <a:latin typeface="Times New Roman" pitchFamily="18" charset="0"/>
                <a:cs typeface="Times New Roman" pitchFamily="18" charset="0"/>
              </a:rPr>
              <a:pPr/>
              <a:t>29</a:t>
            </a:fld>
            <a:endParaRPr lang="fr-FR" altLang="fr-FR">
              <a:latin typeface="Times New Roman" pitchFamily="18" charset="0"/>
              <a:cs typeface="Times New Roman" pitchFamily="18" charset="0"/>
            </a:endParaRPr>
          </a:p>
        </p:txBody>
      </p:sp>
      <p:sp>
        <p:nvSpPr>
          <p:cNvPr id="53251" name="Rectangle 2"/>
          <p:cNvSpPr>
            <a:spLocks noGrp="1" noRot="1" noChangeAspect="1" noChangeArrowheads="1" noTextEdit="1"/>
          </p:cNvSpPr>
          <p:nvPr>
            <p:ph type="sldImg"/>
          </p:nvPr>
        </p:nvSpPr>
        <p:spPr>
          <a:xfrm>
            <a:off x="852488" y="744538"/>
            <a:ext cx="4965700" cy="3724275"/>
          </a:xfrm>
          <a:ln/>
        </p:spPr>
      </p:sp>
      <p:sp>
        <p:nvSpPr>
          <p:cNvPr id="53252" name="Rectangle 3"/>
          <p:cNvSpPr>
            <a:spLocks noGrp="1" noChangeArrowheads="1"/>
          </p:cNvSpPr>
          <p:nvPr>
            <p:ph type="body" idx="1"/>
          </p:nvPr>
        </p:nvSpPr>
        <p:spPr>
          <a:noFill/>
          <a:ln/>
        </p:spPr>
        <p:txBody>
          <a:bodyPr/>
          <a:lstStyle/>
          <a:p>
            <a:pPr eaLnBrk="1" hangingPunct="1">
              <a:spcBef>
                <a:spcPct val="0"/>
              </a:spcBef>
            </a:pPr>
            <a:endParaRPr lang="fr-FR" altLang="fr-FR"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1143F2EE-9654-4CA2-B3A2-A4610106C9A8}" type="slidenum">
              <a:rPr lang="fr-FR" altLang="fr-FR">
                <a:latin typeface="Times New Roman" pitchFamily="18" charset="0"/>
                <a:cs typeface="Times New Roman" pitchFamily="18" charset="0"/>
              </a:rPr>
              <a:pPr/>
              <a:t>30</a:t>
            </a:fld>
            <a:endParaRPr lang="fr-FR" altLang="fr-FR">
              <a:latin typeface="Times New Roman" pitchFamily="18" charset="0"/>
              <a:cs typeface="Times New Roman" pitchFamily="18" charset="0"/>
            </a:endParaRPr>
          </a:p>
        </p:txBody>
      </p:sp>
      <p:sp>
        <p:nvSpPr>
          <p:cNvPr id="55299" name="Rectangle 2"/>
          <p:cNvSpPr>
            <a:spLocks noGrp="1" noRot="1" noChangeAspect="1" noChangeArrowheads="1" noTextEdit="1"/>
          </p:cNvSpPr>
          <p:nvPr>
            <p:ph type="sldImg"/>
          </p:nvPr>
        </p:nvSpPr>
        <p:spPr>
          <a:xfrm>
            <a:off x="852488" y="744538"/>
            <a:ext cx="4965700" cy="3724275"/>
          </a:xfrm>
          <a:ln/>
        </p:spPr>
      </p:sp>
      <p:sp>
        <p:nvSpPr>
          <p:cNvPr id="55300" name="Rectangle 3"/>
          <p:cNvSpPr>
            <a:spLocks noGrp="1" noChangeArrowheads="1"/>
          </p:cNvSpPr>
          <p:nvPr>
            <p:ph type="body" idx="1"/>
          </p:nvPr>
        </p:nvSpPr>
        <p:spPr>
          <a:noFill/>
          <a:ln/>
        </p:spPr>
        <p:txBody>
          <a:bodyPr/>
          <a:lstStyle/>
          <a:p>
            <a:pPr eaLnBrk="1" hangingPunct="1">
              <a:spcBef>
                <a:spcPct val="0"/>
              </a:spcBef>
            </a:pPr>
            <a:endParaRPr lang="fr-FR" altLang="fr-FR"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4CD383AA-2ACC-4827-8A73-A1B30B9EA667}" type="slidenum">
              <a:rPr lang="fr-FR" altLang="fr-FR">
                <a:latin typeface="Times New Roman" pitchFamily="18" charset="0"/>
                <a:cs typeface="Times New Roman" pitchFamily="18" charset="0"/>
              </a:rPr>
              <a:pPr/>
              <a:t>31</a:t>
            </a:fld>
            <a:endParaRPr lang="fr-FR" altLang="fr-FR">
              <a:latin typeface="Times New Roman" pitchFamily="18" charset="0"/>
              <a:cs typeface="Times New Roman" pitchFamily="18" charset="0"/>
            </a:endParaRPr>
          </a:p>
        </p:txBody>
      </p:sp>
      <p:sp>
        <p:nvSpPr>
          <p:cNvPr id="57347" name="Rectangle 2"/>
          <p:cNvSpPr>
            <a:spLocks noGrp="1" noRot="1" noChangeAspect="1" noChangeArrowheads="1" noTextEdit="1"/>
          </p:cNvSpPr>
          <p:nvPr>
            <p:ph type="sldImg"/>
          </p:nvPr>
        </p:nvSpPr>
        <p:spPr>
          <a:xfrm>
            <a:off x="852488" y="744538"/>
            <a:ext cx="4965700" cy="3724275"/>
          </a:xfrm>
          <a:ln/>
        </p:spPr>
      </p:sp>
      <p:sp>
        <p:nvSpPr>
          <p:cNvPr id="57348" name="Rectangle 3"/>
          <p:cNvSpPr>
            <a:spLocks noGrp="1" noChangeArrowheads="1"/>
          </p:cNvSpPr>
          <p:nvPr>
            <p:ph type="body" idx="1"/>
          </p:nvPr>
        </p:nvSpPr>
        <p:spPr>
          <a:noFill/>
          <a:ln/>
        </p:spPr>
        <p:txBody>
          <a:bodyPr/>
          <a:lstStyle/>
          <a:p>
            <a:pPr eaLnBrk="1" hangingPunct="1">
              <a:spcBef>
                <a:spcPct val="0"/>
              </a:spcBef>
            </a:pPr>
            <a:endParaRPr lang="fr-FR" altLang="fr-FR"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e l'image des diapositives 1"/>
          <p:cNvSpPr>
            <a:spLocks noGrp="1" noRot="1" noChangeAspect="1" noTextEdit="1"/>
          </p:cNvSpPr>
          <p:nvPr>
            <p:ph type="sldImg"/>
          </p:nvPr>
        </p:nvSpPr>
        <p:spPr>
          <a:ln/>
        </p:spPr>
      </p:sp>
      <p:sp>
        <p:nvSpPr>
          <p:cNvPr id="10243" name="Espace réservé des commentaires 2"/>
          <p:cNvSpPr>
            <a:spLocks noGrp="1"/>
          </p:cNvSpPr>
          <p:nvPr>
            <p:ph type="body" idx="1"/>
          </p:nvPr>
        </p:nvSpPr>
        <p:spPr>
          <a:noFill/>
          <a:ln/>
        </p:spPr>
        <p:txBody>
          <a:bodyPr/>
          <a:lstStyle/>
          <a:p>
            <a:pPr eaLnBrk="1" hangingPunct="1">
              <a:spcBef>
                <a:spcPct val="0"/>
              </a:spcBef>
            </a:pPr>
            <a:endParaRPr lang="fr-BE" altLang="fr-FR" smtClean="0">
              <a:latin typeface="Arial" charset="0"/>
            </a:endParaRPr>
          </a:p>
        </p:txBody>
      </p:sp>
      <p:sp>
        <p:nvSpPr>
          <p:cNvPr id="10244" name="Espace réservé du numéro de diapositive 3"/>
          <p:cNvSpPr>
            <a:spLocks noGrp="1"/>
          </p:cNvSpPr>
          <p:nvPr>
            <p:ph type="sldNum" sz="quarter" idx="5"/>
          </p:nvPr>
        </p:nvSpPr>
        <p:spPr>
          <a:noFill/>
        </p:spPr>
        <p:txBody>
          <a:bodyPr/>
          <a:lstStyle/>
          <a:p>
            <a:fld id="{83F37D37-7968-48C2-9C0A-34F76FA8DFF0}" type="slidenum">
              <a:rPr lang="en-GB" altLang="fr-FR"/>
              <a:pPr/>
              <a:t>2</a:t>
            </a:fld>
            <a:endParaRPr lang="en-GB" alt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05F5DDF6-F913-45B2-B093-7CCE972A6214}" type="slidenum">
              <a:rPr lang="fr-FR" altLang="fr-FR">
                <a:latin typeface="Times New Roman" pitchFamily="18" charset="0"/>
                <a:cs typeface="Times New Roman" pitchFamily="18" charset="0"/>
              </a:rPr>
              <a:pPr/>
              <a:t>37</a:t>
            </a:fld>
            <a:endParaRPr lang="fr-FR" altLang="fr-FR">
              <a:latin typeface="Times New Roman" pitchFamily="18" charset="0"/>
              <a:cs typeface="Times New Roman" pitchFamily="18" charset="0"/>
            </a:endParaRPr>
          </a:p>
        </p:txBody>
      </p:sp>
      <p:sp>
        <p:nvSpPr>
          <p:cNvPr id="64515" name="Rectangle 2"/>
          <p:cNvSpPr>
            <a:spLocks noGrp="1" noRot="1" noChangeAspect="1" noChangeArrowheads="1" noTextEdit="1"/>
          </p:cNvSpPr>
          <p:nvPr>
            <p:ph type="sldImg"/>
          </p:nvPr>
        </p:nvSpPr>
        <p:spPr>
          <a:xfrm>
            <a:off x="852488" y="744538"/>
            <a:ext cx="4965700" cy="3724275"/>
          </a:xfrm>
          <a:ln/>
        </p:spPr>
      </p:sp>
      <p:sp>
        <p:nvSpPr>
          <p:cNvPr id="64516" name="Rectangle 3"/>
          <p:cNvSpPr>
            <a:spLocks noGrp="1" noChangeArrowheads="1"/>
          </p:cNvSpPr>
          <p:nvPr>
            <p:ph type="body" idx="1"/>
          </p:nvPr>
        </p:nvSpPr>
        <p:spPr>
          <a:noFill/>
          <a:ln/>
        </p:spPr>
        <p:txBody>
          <a:bodyPr/>
          <a:lstStyle/>
          <a:p>
            <a:pPr eaLnBrk="1" hangingPunct="1">
              <a:spcBef>
                <a:spcPct val="0"/>
              </a:spcBef>
            </a:pPr>
            <a:endParaRPr lang="fr-FR" altLang="fr-FR"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16412D05-05AC-47F4-92DF-D64E2432373A}" type="slidenum">
              <a:rPr lang="fr-FR" altLang="fr-FR">
                <a:latin typeface="Times New Roman" pitchFamily="18" charset="0"/>
                <a:cs typeface="Times New Roman" pitchFamily="18" charset="0"/>
              </a:rPr>
              <a:pPr/>
              <a:t>38</a:t>
            </a:fld>
            <a:endParaRPr lang="fr-FR" altLang="fr-FR">
              <a:latin typeface="Times New Roman" pitchFamily="18" charset="0"/>
              <a:cs typeface="Times New Roman"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spcBef>
                <a:spcPct val="0"/>
              </a:spcBef>
            </a:pPr>
            <a:endParaRPr lang="fr-FR" altLang="fr-FR"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5BA35545-8BCF-4F7D-9B7D-E3CB0FBB93ED}" type="slidenum">
              <a:rPr lang="fr-FR" altLang="fr-FR">
                <a:latin typeface="Times New Roman" pitchFamily="18" charset="0"/>
                <a:cs typeface="Times New Roman" pitchFamily="18" charset="0"/>
              </a:rPr>
              <a:pPr/>
              <a:t>39</a:t>
            </a:fld>
            <a:endParaRPr lang="fr-FR" altLang="fr-FR">
              <a:latin typeface="Times New Roman" pitchFamily="18" charset="0"/>
              <a:cs typeface="Times New Roman"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spcBef>
                <a:spcPct val="0"/>
              </a:spcBef>
            </a:pPr>
            <a:endParaRPr lang="fr-FR" altLang="fr-FR"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EE99EDBE-00F0-4405-9F1C-36B03A735783}" type="slidenum">
              <a:rPr lang="fr-FR" altLang="fr-FR">
                <a:latin typeface="Times New Roman" pitchFamily="18" charset="0"/>
                <a:cs typeface="Times New Roman" pitchFamily="18" charset="0"/>
              </a:rPr>
              <a:pPr/>
              <a:t>40</a:t>
            </a:fld>
            <a:endParaRPr lang="fr-FR" altLang="fr-FR">
              <a:latin typeface="Times New Roman" pitchFamily="18" charset="0"/>
              <a:cs typeface="Times New Roman"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spcBef>
                <a:spcPct val="0"/>
              </a:spcBef>
            </a:pPr>
            <a:endParaRPr lang="fr-FR" altLang="fr-FR"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5500AC09-DFC5-4CF5-9424-2A93DF02B56C}" type="slidenum">
              <a:rPr lang="fr-FR" altLang="fr-FR">
                <a:latin typeface="Times New Roman" pitchFamily="18" charset="0"/>
                <a:cs typeface="Times New Roman" pitchFamily="18" charset="0"/>
              </a:rPr>
              <a:pPr/>
              <a:t>41</a:t>
            </a:fld>
            <a:endParaRPr lang="fr-FR" altLang="fr-FR">
              <a:latin typeface="Times New Roman" pitchFamily="18" charset="0"/>
              <a:cs typeface="Times New Roman"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spcBef>
                <a:spcPct val="0"/>
              </a:spcBef>
            </a:pPr>
            <a:endParaRPr lang="fr-FR" altLang="fr-FR"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ACBB0DDE-6FB2-48AD-8FDA-9C1375BE6533}" type="slidenum">
              <a:rPr lang="fr-FR" altLang="fr-FR">
                <a:latin typeface="Times New Roman" pitchFamily="18" charset="0"/>
                <a:cs typeface="Times New Roman" pitchFamily="18" charset="0"/>
              </a:rPr>
              <a:pPr/>
              <a:t>42</a:t>
            </a:fld>
            <a:endParaRPr lang="fr-FR" altLang="fr-FR">
              <a:latin typeface="Times New Roman" pitchFamily="18" charset="0"/>
              <a:cs typeface="Times New Roman"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spcBef>
                <a:spcPct val="0"/>
              </a:spcBef>
            </a:pPr>
            <a:endParaRPr lang="fr-FR" altLang="fr-FR"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F53CDF8D-22B1-4D47-BAD8-D9BE02541E7E}" type="slidenum">
              <a:rPr lang="fr-FR" altLang="fr-FR">
                <a:latin typeface="Times New Roman" pitchFamily="18" charset="0"/>
                <a:cs typeface="Times New Roman" pitchFamily="18" charset="0"/>
              </a:rPr>
              <a:pPr/>
              <a:t>4</a:t>
            </a:fld>
            <a:endParaRPr lang="fr-FR" altLang="fr-FR">
              <a:latin typeface="Times New Roman" pitchFamily="18" charset="0"/>
              <a:cs typeface="Times New Roman" pitchFamily="18" charset="0"/>
            </a:endParaRPr>
          </a:p>
        </p:txBody>
      </p:sp>
      <p:sp>
        <p:nvSpPr>
          <p:cNvPr id="13315" name="Rectangle 2"/>
          <p:cNvSpPr>
            <a:spLocks noGrp="1" noRot="1" noChangeAspect="1" noChangeArrowheads="1" noTextEdit="1"/>
          </p:cNvSpPr>
          <p:nvPr>
            <p:ph type="sldImg"/>
          </p:nvPr>
        </p:nvSpPr>
        <p:spPr>
          <a:xfrm>
            <a:off x="852488" y="744538"/>
            <a:ext cx="4965700" cy="3724275"/>
          </a:xfrm>
          <a:ln/>
        </p:spPr>
      </p:sp>
      <p:sp>
        <p:nvSpPr>
          <p:cNvPr id="13316" name="Rectangle 3"/>
          <p:cNvSpPr>
            <a:spLocks noGrp="1" noChangeArrowheads="1"/>
          </p:cNvSpPr>
          <p:nvPr>
            <p:ph type="body" idx="1"/>
          </p:nvPr>
        </p:nvSpPr>
        <p:spPr>
          <a:noFill/>
          <a:ln/>
        </p:spPr>
        <p:txBody>
          <a:bodyPr/>
          <a:lstStyle/>
          <a:p>
            <a:pPr eaLnBrk="1" hangingPunct="1">
              <a:spcBef>
                <a:spcPct val="0"/>
              </a:spcBef>
            </a:pPr>
            <a:endParaRPr lang="fr-FR" altLang="fr-FR"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687284E3-40A6-4016-9DD5-E729F749F4BB}" type="slidenum">
              <a:rPr lang="fr-FR" altLang="fr-FR">
                <a:latin typeface="Times New Roman" pitchFamily="18" charset="0"/>
                <a:cs typeface="Times New Roman" pitchFamily="18" charset="0"/>
              </a:rPr>
              <a:pPr/>
              <a:t>5</a:t>
            </a:fld>
            <a:endParaRPr lang="fr-FR" altLang="fr-FR">
              <a:latin typeface="Times New Roman" pitchFamily="18" charset="0"/>
              <a:cs typeface="Times New Roman" pitchFamily="18" charset="0"/>
            </a:endParaRPr>
          </a:p>
        </p:txBody>
      </p:sp>
      <p:sp>
        <p:nvSpPr>
          <p:cNvPr id="15363" name="Rectangle 2"/>
          <p:cNvSpPr>
            <a:spLocks noGrp="1" noRot="1" noChangeAspect="1" noChangeArrowheads="1" noTextEdit="1"/>
          </p:cNvSpPr>
          <p:nvPr>
            <p:ph type="sldImg"/>
          </p:nvPr>
        </p:nvSpPr>
        <p:spPr>
          <a:xfrm>
            <a:off x="1028700" y="874713"/>
            <a:ext cx="4616450" cy="3462337"/>
          </a:xfrm>
          <a:ln/>
        </p:spPr>
      </p:sp>
      <p:sp>
        <p:nvSpPr>
          <p:cNvPr id="15364" name="Rectangle 3"/>
          <p:cNvSpPr>
            <a:spLocks noGrp="1" noChangeArrowheads="1"/>
          </p:cNvSpPr>
          <p:nvPr>
            <p:ph type="body" idx="1"/>
          </p:nvPr>
        </p:nvSpPr>
        <p:spPr>
          <a:xfrm>
            <a:off x="889000" y="4716463"/>
            <a:ext cx="4891088" cy="4465637"/>
          </a:xfrm>
          <a:noFill/>
          <a:ln/>
        </p:spPr>
        <p:txBody>
          <a:bodyPr lIns="91349" tIns="45674" rIns="91349" bIns="45674"/>
          <a:lstStyle/>
          <a:p>
            <a:pPr eaLnBrk="1" hangingPunct="1">
              <a:spcBef>
                <a:spcPct val="0"/>
              </a:spcBef>
            </a:pPr>
            <a:r>
              <a:rPr lang="en-US" altLang="fr-FR" smtClean="0">
                <a:latin typeface="Times New Roman" pitchFamily="18" charset="0"/>
              </a:rPr>
              <a:t>Ce tableau résume les objectifs de chaque outil de diagnostic et aide à </a:t>
            </a:r>
            <a:r>
              <a:rPr lang="en-US" altLang="fr-FR" b="1" smtClean="0">
                <a:latin typeface="Times New Roman" pitchFamily="18" charset="0"/>
              </a:rPr>
              <a:t>illustrer certaines similarités et différences </a:t>
            </a:r>
            <a:r>
              <a:rPr lang="en-US" altLang="fr-FR" smtClean="0">
                <a:latin typeface="Times New Roman" pitchFamily="18" charset="0"/>
              </a:rPr>
              <a:t>avec le PFM-PR</a:t>
            </a:r>
          </a:p>
          <a:p>
            <a:pPr eaLnBrk="1" hangingPunct="1">
              <a:spcBef>
                <a:spcPct val="0"/>
              </a:spcBef>
            </a:pPr>
            <a:endParaRPr lang="en-US" altLang="fr-FR" smtClean="0">
              <a:latin typeface="Times New Roman" pitchFamily="18" charset="0"/>
            </a:endParaRPr>
          </a:p>
          <a:p>
            <a:pPr eaLnBrk="1" hangingPunct="1">
              <a:spcBef>
                <a:spcPct val="0"/>
              </a:spcBef>
            </a:pPr>
            <a:r>
              <a:rPr lang="en-US" altLang="fr-FR" smtClean="0">
                <a:latin typeface="Times New Roman" pitchFamily="18" charset="0"/>
              </a:rPr>
              <a:t>On notera que seul le</a:t>
            </a:r>
            <a:r>
              <a:rPr lang="en-US" altLang="fr-FR" b="1" smtClean="0">
                <a:latin typeface="Times New Roman" pitchFamily="18" charset="0"/>
              </a:rPr>
              <a:t> PFM-PR donne une image globale </a:t>
            </a:r>
            <a:r>
              <a:rPr lang="en-US" altLang="fr-FR" smtClean="0">
                <a:latin typeface="Times New Roman" pitchFamily="18" charset="0"/>
              </a:rPr>
              <a:t>de la performance  PFM et peut servir à </a:t>
            </a:r>
            <a:r>
              <a:rPr lang="en-US" altLang="fr-FR" b="1" smtClean="0">
                <a:latin typeface="Times New Roman" pitchFamily="18" charset="0"/>
              </a:rPr>
              <a:t>suivre les progrès dans le temps</a:t>
            </a:r>
            <a:r>
              <a:rPr lang="en-US" altLang="fr-FR" smtClean="0">
                <a:latin typeface="Times New Roman" pitchFamily="18" charset="0"/>
              </a:rPr>
              <a:t>.</a:t>
            </a:r>
          </a:p>
          <a:p>
            <a:pPr eaLnBrk="1" hangingPunct="1">
              <a:spcBef>
                <a:spcPct val="0"/>
              </a:spcBef>
            </a:pPr>
            <a:endParaRPr lang="en-US" altLang="fr-FR" smtClean="0">
              <a:latin typeface="Times New Roman" pitchFamily="18" charset="0"/>
            </a:endParaRPr>
          </a:p>
          <a:p>
            <a:pPr eaLnBrk="1" hangingPunct="1">
              <a:spcBef>
                <a:spcPct val="0"/>
              </a:spcBef>
            </a:pPr>
            <a:r>
              <a:rPr lang="en-US" altLang="fr-FR" smtClean="0">
                <a:latin typeface="Times New Roman" pitchFamily="18" charset="0"/>
              </a:rPr>
              <a:t>Il montre également pourquoi les bailleurs de fonds et les pays ne se contentent pas d’un PFM-PR s’ils souhaitent une </a:t>
            </a:r>
            <a:r>
              <a:rPr lang="en-US" altLang="fr-FR" b="1" smtClean="0">
                <a:latin typeface="Times New Roman" pitchFamily="18" charset="0"/>
              </a:rPr>
              <a:t>analyse plus approfondie des problèmes et des recommandations en matière de réformes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F93D9126-D956-484F-84A7-D7B726F5477F}" type="slidenum">
              <a:rPr lang="fr-FR" altLang="fr-FR">
                <a:latin typeface="Times New Roman" pitchFamily="18" charset="0"/>
                <a:cs typeface="Times New Roman" pitchFamily="18" charset="0"/>
              </a:rPr>
              <a:pPr/>
              <a:t>6</a:t>
            </a:fld>
            <a:endParaRPr lang="fr-FR" altLang="fr-FR">
              <a:latin typeface="Times New Roman" pitchFamily="18" charset="0"/>
              <a:cs typeface="Times New Roman" pitchFamily="18" charset="0"/>
            </a:endParaRPr>
          </a:p>
        </p:txBody>
      </p:sp>
      <p:sp>
        <p:nvSpPr>
          <p:cNvPr id="17411" name="Rectangle 2"/>
          <p:cNvSpPr>
            <a:spLocks noGrp="1" noRot="1" noChangeAspect="1" noChangeArrowheads="1" noTextEdit="1"/>
          </p:cNvSpPr>
          <p:nvPr>
            <p:ph type="sldImg"/>
          </p:nvPr>
        </p:nvSpPr>
        <p:spPr>
          <a:xfrm>
            <a:off x="1028700" y="874713"/>
            <a:ext cx="4616450" cy="3462337"/>
          </a:xfrm>
          <a:ln/>
        </p:spPr>
      </p:sp>
      <p:sp>
        <p:nvSpPr>
          <p:cNvPr id="17412" name="Rectangle 3"/>
          <p:cNvSpPr>
            <a:spLocks noGrp="1" noChangeArrowheads="1"/>
          </p:cNvSpPr>
          <p:nvPr>
            <p:ph type="body" idx="1"/>
          </p:nvPr>
        </p:nvSpPr>
        <p:spPr>
          <a:xfrm>
            <a:off x="889000" y="4716463"/>
            <a:ext cx="4891088" cy="4465637"/>
          </a:xfrm>
          <a:noFill/>
          <a:ln/>
        </p:spPr>
        <p:txBody>
          <a:bodyPr/>
          <a:lstStyle/>
          <a:p>
            <a:pPr eaLnBrk="1" hangingPunct="1">
              <a:spcBef>
                <a:spcPct val="0"/>
              </a:spcBef>
            </a:pPr>
            <a:r>
              <a:rPr lang="en-US" altLang="fr-FR" smtClean="0">
                <a:latin typeface="Times New Roman" pitchFamily="18" charset="0"/>
              </a:rPr>
              <a:t>Le PER est le plus ancien produit de la Banque.  Traditionnellement axé sur la politique des dépenses publiques et la composition du budget. Il couvre normalement les aspects suivants : </a:t>
            </a:r>
          </a:p>
          <a:p>
            <a:pPr eaLnBrk="1" hangingPunct="1">
              <a:spcBef>
                <a:spcPct val="0"/>
              </a:spcBef>
            </a:pPr>
            <a:endParaRPr lang="en-US" altLang="fr-FR" smtClean="0">
              <a:latin typeface="Times New Roman" pitchFamily="18" charset="0"/>
            </a:endParaRPr>
          </a:p>
          <a:p>
            <a:pPr eaLnBrk="1" hangingPunct="1">
              <a:spcBef>
                <a:spcPct val="0"/>
              </a:spcBef>
              <a:buFontTx/>
              <a:buChar char="•"/>
            </a:pPr>
            <a:r>
              <a:rPr lang="en-US" altLang="fr-FR" smtClean="0">
                <a:latin typeface="Times New Roman" pitchFamily="18" charset="0"/>
              </a:rPr>
              <a:t>Politique budgétaire  </a:t>
            </a:r>
          </a:p>
          <a:p>
            <a:pPr eaLnBrk="1" hangingPunct="1">
              <a:spcBef>
                <a:spcPct val="0"/>
              </a:spcBef>
              <a:buFontTx/>
              <a:buChar char="•"/>
            </a:pPr>
            <a:r>
              <a:rPr lang="en-US" altLang="fr-FR" smtClean="0">
                <a:latin typeface="Times New Roman" pitchFamily="18" charset="0"/>
              </a:rPr>
              <a:t>Mesures structurelles </a:t>
            </a:r>
          </a:p>
          <a:p>
            <a:pPr eaLnBrk="1" hangingPunct="1">
              <a:spcBef>
                <a:spcPct val="0"/>
              </a:spcBef>
              <a:buFontTx/>
              <a:buChar char="•"/>
            </a:pPr>
            <a:r>
              <a:rPr lang="en-US" altLang="fr-FR" smtClean="0">
                <a:latin typeface="Times New Roman" pitchFamily="18" charset="0"/>
              </a:rPr>
              <a:t>Crédits prévus au budget </a:t>
            </a:r>
          </a:p>
          <a:p>
            <a:pPr eaLnBrk="1" hangingPunct="1">
              <a:spcBef>
                <a:spcPct val="0"/>
              </a:spcBef>
              <a:buFontTx/>
              <a:buChar char="•"/>
            </a:pPr>
            <a:r>
              <a:rPr lang="en-US" altLang="fr-FR" smtClean="0">
                <a:latin typeface="Times New Roman" pitchFamily="18" charset="0"/>
              </a:rPr>
              <a:t>Programmation des dépenses et questions sectorielles</a:t>
            </a:r>
          </a:p>
          <a:p>
            <a:pPr eaLnBrk="1" hangingPunct="1">
              <a:spcBef>
                <a:spcPct val="0"/>
              </a:spcBef>
              <a:buFontTx/>
              <a:buChar char="•"/>
            </a:pPr>
            <a:r>
              <a:rPr lang="en-US" altLang="fr-FR" smtClean="0">
                <a:latin typeface="Times New Roman" pitchFamily="18" charset="0"/>
              </a:rPr>
              <a:t>Élaboration du budget  </a:t>
            </a:r>
          </a:p>
          <a:p>
            <a:pPr eaLnBrk="1" hangingPunct="1">
              <a:spcBef>
                <a:spcPct val="0"/>
              </a:spcBef>
              <a:buFontTx/>
              <a:buChar char="•"/>
            </a:pPr>
            <a:r>
              <a:rPr lang="en-US" altLang="fr-FR" smtClean="0">
                <a:latin typeface="Times New Roman" pitchFamily="18" charset="0"/>
              </a:rPr>
              <a:t>Relations budgétaires intergouvernementales </a:t>
            </a:r>
          </a:p>
          <a:p>
            <a:pPr eaLnBrk="1" hangingPunct="1">
              <a:spcBef>
                <a:spcPct val="0"/>
              </a:spcBef>
            </a:pPr>
            <a:endParaRPr lang="en-US" altLang="fr-FR" smtClean="0">
              <a:latin typeface="Times New Roman" pitchFamily="18" charset="0"/>
            </a:endParaRPr>
          </a:p>
          <a:p>
            <a:pPr eaLnBrk="1" hangingPunct="1">
              <a:spcBef>
                <a:spcPct val="0"/>
              </a:spcBef>
            </a:pPr>
            <a:r>
              <a:rPr lang="en-US" altLang="fr-FR" smtClean="0">
                <a:latin typeface="Times New Roman" pitchFamily="18" charset="0"/>
              </a:rPr>
              <a:t>A été élargi pour couvrir les questions situées en aval de la PFM, telles que les systèmes de trésorerie, la gestion de la trésorerie, le suivi des dépenses, etc.</a:t>
            </a:r>
          </a:p>
          <a:p>
            <a:pPr eaLnBrk="1" hangingPunct="1">
              <a:spcBef>
                <a:spcPct val="0"/>
              </a:spcBef>
            </a:pPr>
            <a:endParaRPr lang="en-US" altLang="fr-FR" smtClean="0">
              <a:latin typeface="Times New Roman" pitchFamily="18" charset="0"/>
            </a:endParaRPr>
          </a:p>
          <a:p>
            <a:pPr eaLnBrk="1" hangingPunct="1">
              <a:spcBef>
                <a:spcPct val="0"/>
              </a:spcBef>
            </a:pPr>
            <a:r>
              <a:rPr lang="en-US" altLang="fr-FR" smtClean="0">
                <a:latin typeface="Times New Roman" pitchFamily="18" charset="0"/>
              </a:rPr>
              <a:t>Il existe de nombreuses variantes, notamment les </a:t>
            </a:r>
            <a:r>
              <a:rPr lang="en-US" altLang="fr-FR" b="1" smtClean="0">
                <a:latin typeface="Times New Roman" pitchFamily="18" charset="0"/>
              </a:rPr>
              <a:t>PEIR</a:t>
            </a:r>
            <a:r>
              <a:rPr lang="en-US" altLang="fr-FR" smtClean="0">
                <a:latin typeface="Times New Roman" pitchFamily="18" charset="0"/>
              </a:rPr>
              <a:t>. De plus en plus souvent combiné avec les examens de la responsabilité financière et des procédures de passation des marchés (PEFAR, PEMFAR, etc.).</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929462BF-9AF3-46B3-AD0C-6CE93F89A637}" type="slidenum">
              <a:rPr lang="fr-FR" altLang="fr-FR">
                <a:latin typeface="Times New Roman" pitchFamily="18" charset="0"/>
                <a:cs typeface="Times New Roman" pitchFamily="18" charset="0"/>
              </a:rPr>
              <a:pPr/>
              <a:t>7</a:t>
            </a:fld>
            <a:endParaRPr lang="fr-FR" altLang="fr-FR">
              <a:latin typeface="Times New Roman" pitchFamily="18" charset="0"/>
              <a:cs typeface="Times New Roman" pitchFamily="18" charset="0"/>
            </a:endParaRPr>
          </a:p>
        </p:txBody>
      </p:sp>
      <p:sp>
        <p:nvSpPr>
          <p:cNvPr id="19459" name="Rectangle 2"/>
          <p:cNvSpPr>
            <a:spLocks noGrp="1" noRot="1" noChangeAspect="1" noChangeArrowheads="1" noTextEdit="1"/>
          </p:cNvSpPr>
          <p:nvPr>
            <p:ph type="sldImg"/>
          </p:nvPr>
        </p:nvSpPr>
        <p:spPr>
          <a:xfrm>
            <a:off x="1028700" y="874713"/>
            <a:ext cx="4616450" cy="3462337"/>
          </a:xfrm>
          <a:ln/>
        </p:spPr>
      </p:sp>
      <p:sp>
        <p:nvSpPr>
          <p:cNvPr id="19460" name="Rectangle 3"/>
          <p:cNvSpPr>
            <a:spLocks noGrp="1" noChangeArrowheads="1"/>
          </p:cNvSpPr>
          <p:nvPr>
            <p:ph type="body" idx="1"/>
          </p:nvPr>
        </p:nvSpPr>
        <p:spPr>
          <a:xfrm>
            <a:off x="889000" y="4716463"/>
            <a:ext cx="4891088" cy="4465637"/>
          </a:xfrm>
          <a:noFill/>
          <a:ln/>
        </p:spPr>
        <p:txBody>
          <a:bodyPr/>
          <a:lstStyle/>
          <a:p>
            <a:pPr marL="247650" indent="-247650" eaLnBrk="1" hangingPunct="1">
              <a:spcBef>
                <a:spcPct val="0"/>
              </a:spcBef>
            </a:pPr>
            <a:r>
              <a:rPr lang="en-US" altLang="fr-FR" dirty="0" smtClean="0">
                <a:latin typeface="Times New Roman" pitchFamily="18" charset="0"/>
              </a:rPr>
              <a:t>Le ROSC </a:t>
            </a:r>
            <a:r>
              <a:rPr lang="en-US" altLang="fr-FR" dirty="0" err="1" smtClean="0">
                <a:latin typeface="Times New Roman" pitchFamily="18" charset="0"/>
              </a:rPr>
              <a:t>sur</a:t>
            </a:r>
            <a:r>
              <a:rPr lang="en-US" altLang="fr-FR" dirty="0" smtClean="0">
                <a:latin typeface="Times New Roman" pitchFamily="18" charset="0"/>
              </a:rPr>
              <a:t> la transparence des finances </a:t>
            </a:r>
            <a:r>
              <a:rPr lang="en-US" altLang="fr-FR" dirty="0" err="1" smtClean="0">
                <a:latin typeface="Times New Roman" pitchFamily="18" charset="0"/>
              </a:rPr>
              <a:t>publiques</a:t>
            </a:r>
            <a:r>
              <a:rPr lang="en-US" altLang="fr-FR" dirty="0" smtClean="0">
                <a:latin typeface="Times New Roman" pitchFamily="18" charset="0"/>
              </a:rPr>
              <a:t> repose </a:t>
            </a:r>
            <a:r>
              <a:rPr lang="en-US" altLang="fr-FR" dirty="0" err="1" smtClean="0">
                <a:latin typeface="Times New Roman" pitchFamily="18" charset="0"/>
              </a:rPr>
              <a:t>sur</a:t>
            </a:r>
            <a:r>
              <a:rPr lang="en-US" altLang="fr-FR" dirty="0" smtClean="0">
                <a:latin typeface="Times New Roman" pitchFamily="18" charset="0"/>
              </a:rPr>
              <a:t> le Code de </a:t>
            </a:r>
            <a:r>
              <a:rPr lang="en-US" altLang="fr-FR" dirty="0" err="1" smtClean="0">
                <a:latin typeface="Times New Roman" pitchFamily="18" charset="0"/>
              </a:rPr>
              <a:t>bonnes</a:t>
            </a:r>
            <a:r>
              <a:rPr lang="en-US" altLang="fr-FR" dirty="0" smtClean="0">
                <a:latin typeface="Times New Roman" pitchFamily="18" charset="0"/>
              </a:rPr>
              <a:t> </a:t>
            </a:r>
            <a:r>
              <a:rPr lang="en-US" altLang="fr-FR" dirty="0" err="1" smtClean="0">
                <a:latin typeface="Times New Roman" pitchFamily="18" charset="0"/>
              </a:rPr>
              <a:t>pratiques</a:t>
            </a:r>
            <a:r>
              <a:rPr lang="en-US" altLang="fr-FR" dirty="0" smtClean="0">
                <a:latin typeface="Times New Roman" pitchFamily="18" charset="0"/>
              </a:rPr>
              <a:t> </a:t>
            </a:r>
            <a:r>
              <a:rPr lang="en-US" altLang="fr-FR" dirty="0" err="1" smtClean="0">
                <a:latin typeface="Times New Roman" pitchFamily="18" charset="0"/>
              </a:rPr>
              <a:t>établi</a:t>
            </a:r>
            <a:r>
              <a:rPr lang="en-US" altLang="fr-FR" dirty="0" smtClean="0">
                <a:latin typeface="Times New Roman" pitchFamily="18" charset="0"/>
              </a:rPr>
              <a:t> par le FMI </a:t>
            </a:r>
            <a:r>
              <a:rPr lang="en-US" altLang="fr-FR" dirty="0" err="1" smtClean="0">
                <a:latin typeface="Times New Roman" pitchFamily="18" charset="0"/>
              </a:rPr>
              <a:t>dans</a:t>
            </a:r>
            <a:r>
              <a:rPr lang="en-US" altLang="fr-FR" dirty="0" smtClean="0">
                <a:latin typeface="Times New Roman" pitchFamily="18" charset="0"/>
              </a:rPr>
              <a:t> </a:t>
            </a:r>
            <a:r>
              <a:rPr lang="en-US" altLang="fr-FR" dirty="0" err="1" smtClean="0">
                <a:latin typeface="Times New Roman" pitchFamily="18" charset="0"/>
              </a:rPr>
              <a:t>ce</a:t>
            </a:r>
            <a:r>
              <a:rPr lang="en-US" altLang="fr-FR" dirty="0" smtClean="0">
                <a:latin typeface="Times New Roman" pitchFamily="18" charset="0"/>
              </a:rPr>
              <a:t> </a:t>
            </a:r>
            <a:r>
              <a:rPr lang="en-US" altLang="fr-FR" dirty="0" err="1" smtClean="0">
                <a:latin typeface="Times New Roman" pitchFamily="18" charset="0"/>
              </a:rPr>
              <a:t>domaine</a:t>
            </a:r>
            <a:r>
              <a:rPr lang="en-US" altLang="fr-FR" dirty="0" smtClean="0">
                <a:latin typeface="Times New Roman" pitchFamily="18" charset="0"/>
              </a:rPr>
              <a:t>.  </a:t>
            </a:r>
          </a:p>
          <a:p>
            <a:pPr marL="247650" indent="-247650" eaLnBrk="1" hangingPunct="1">
              <a:spcBef>
                <a:spcPct val="0"/>
              </a:spcBef>
            </a:pPr>
            <a:r>
              <a:rPr lang="en-US" altLang="fr-FR" dirty="0" smtClean="0">
                <a:latin typeface="Times New Roman" pitchFamily="18" charset="0"/>
              </a:rPr>
              <a:t>Le </a:t>
            </a:r>
            <a:r>
              <a:rPr lang="en-US" altLang="fr-FR" dirty="0" err="1" smtClean="0">
                <a:latin typeface="Times New Roman" pitchFamily="18" charset="0"/>
              </a:rPr>
              <a:t>programme</a:t>
            </a:r>
            <a:r>
              <a:rPr lang="en-US" altLang="fr-FR" dirty="0" smtClean="0">
                <a:latin typeface="Times New Roman" pitchFamily="18" charset="0"/>
              </a:rPr>
              <a:t> ROSC </a:t>
            </a:r>
            <a:r>
              <a:rPr lang="en-US" altLang="fr-FR" dirty="0" err="1" smtClean="0">
                <a:latin typeface="Times New Roman" pitchFamily="18" charset="0"/>
              </a:rPr>
              <a:t>faisait</a:t>
            </a:r>
            <a:r>
              <a:rPr lang="en-US" altLang="fr-FR" dirty="0" smtClean="0">
                <a:latin typeface="Times New Roman" pitchFamily="18" charset="0"/>
              </a:rPr>
              <a:t> </a:t>
            </a:r>
            <a:r>
              <a:rPr lang="en-US" altLang="fr-FR" dirty="0" err="1" smtClean="0">
                <a:latin typeface="Times New Roman" pitchFamily="18" charset="0"/>
              </a:rPr>
              <a:t>partie</a:t>
            </a:r>
            <a:r>
              <a:rPr lang="en-US" altLang="fr-FR" dirty="0" smtClean="0">
                <a:latin typeface="Times New Roman" pitchFamily="18" charset="0"/>
              </a:rPr>
              <a:t> des </a:t>
            </a:r>
            <a:r>
              <a:rPr lang="en-US" altLang="fr-FR" dirty="0" err="1" smtClean="0">
                <a:latin typeface="Times New Roman" pitchFamily="18" charset="0"/>
              </a:rPr>
              <a:t>mesures</a:t>
            </a:r>
            <a:r>
              <a:rPr lang="en-US" altLang="fr-FR" dirty="0" smtClean="0">
                <a:latin typeface="Times New Roman" pitchFamily="18" charset="0"/>
              </a:rPr>
              <a:t> </a:t>
            </a:r>
            <a:r>
              <a:rPr lang="en-US" altLang="fr-FR" dirty="0" err="1" smtClean="0">
                <a:latin typeface="Times New Roman" pitchFamily="18" charset="0"/>
              </a:rPr>
              <a:t>adoptées</a:t>
            </a:r>
            <a:r>
              <a:rPr lang="en-US" altLang="fr-FR" dirty="0" smtClean="0">
                <a:latin typeface="Times New Roman" pitchFamily="18" charset="0"/>
              </a:rPr>
              <a:t> pour </a:t>
            </a:r>
            <a:r>
              <a:rPr lang="en-US" altLang="fr-FR" dirty="0" err="1" smtClean="0">
                <a:latin typeface="Times New Roman" pitchFamily="18" charset="0"/>
              </a:rPr>
              <a:t>répondre</a:t>
            </a:r>
            <a:r>
              <a:rPr lang="en-US" altLang="fr-FR" dirty="0" smtClean="0">
                <a:latin typeface="Times New Roman" pitchFamily="18" charset="0"/>
              </a:rPr>
              <a:t> à la </a:t>
            </a:r>
            <a:r>
              <a:rPr lang="en-US" altLang="fr-FR" dirty="0" err="1" smtClean="0">
                <a:latin typeface="Times New Roman" pitchFamily="18" charset="0"/>
              </a:rPr>
              <a:t>crise</a:t>
            </a:r>
            <a:r>
              <a:rPr lang="en-US" altLang="fr-FR" dirty="0" smtClean="0">
                <a:latin typeface="Times New Roman" pitchFamily="18" charset="0"/>
              </a:rPr>
              <a:t> </a:t>
            </a:r>
            <a:r>
              <a:rPr lang="en-US" altLang="fr-FR" dirty="0" err="1" smtClean="0">
                <a:latin typeface="Times New Roman" pitchFamily="18" charset="0"/>
              </a:rPr>
              <a:t>financière</a:t>
            </a:r>
            <a:r>
              <a:rPr lang="en-US" altLang="fr-FR" dirty="0" smtClean="0">
                <a:latin typeface="Times New Roman" pitchFamily="18" charset="0"/>
              </a:rPr>
              <a:t> </a:t>
            </a:r>
            <a:r>
              <a:rPr lang="en-US" altLang="fr-FR" dirty="0" err="1" smtClean="0">
                <a:latin typeface="Times New Roman" pitchFamily="18" charset="0"/>
              </a:rPr>
              <a:t>asiatique</a:t>
            </a:r>
            <a:r>
              <a:rPr lang="en-US" altLang="fr-FR" dirty="0" smtClean="0">
                <a:latin typeface="Times New Roman" pitchFamily="18" charset="0"/>
              </a:rPr>
              <a:t>, </a:t>
            </a:r>
            <a:r>
              <a:rPr lang="en-US" altLang="fr-FR" dirty="0" err="1" smtClean="0">
                <a:latin typeface="Times New Roman" pitchFamily="18" charset="0"/>
              </a:rPr>
              <a:t>parallèlement</a:t>
            </a:r>
            <a:r>
              <a:rPr lang="en-US" altLang="fr-FR" dirty="0" smtClean="0">
                <a:latin typeface="Times New Roman" pitchFamily="18" charset="0"/>
              </a:rPr>
              <a:t> aux </a:t>
            </a:r>
            <a:r>
              <a:rPr lang="en-US" altLang="fr-FR" dirty="0" err="1" smtClean="0">
                <a:latin typeface="Times New Roman" pitchFamily="18" charset="0"/>
              </a:rPr>
              <a:t>autres</a:t>
            </a:r>
            <a:r>
              <a:rPr lang="en-US" altLang="fr-FR" dirty="0" smtClean="0">
                <a:latin typeface="Times New Roman" pitchFamily="18" charset="0"/>
              </a:rPr>
              <a:t> ROSC (budget, </a:t>
            </a:r>
            <a:r>
              <a:rPr lang="en-US" altLang="fr-FR" dirty="0" err="1" smtClean="0">
                <a:latin typeface="Times New Roman" pitchFamily="18" charset="0"/>
              </a:rPr>
              <a:t>insolvabilité</a:t>
            </a:r>
            <a:r>
              <a:rPr lang="en-US" altLang="fr-FR" dirty="0" smtClean="0">
                <a:latin typeface="Times New Roman" pitchFamily="18" charset="0"/>
              </a:rPr>
              <a:t>, administration des </a:t>
            </a:r>
            <a:r>
              <a:rPr lang="en-US" altLang="fr-FR" dirty="0" err="1" smtClean="0">
                <a:latin typeface="Times New Roman" pitchFamily="18" charset="0"/>
              </a:rPr>
              <a:t>entreprises</a:t>
            </a:r>
            <a:r>
              <a:rPr lang="en-US" altLang="fr-FR" dirty="0" smtClean="0">
                <a:latin typeface="Times New Roman" pitchFamily="18" charset="0"/>
              </a:rPr>
              <a:t> et audit)</a:t>
            </a:r>
          </a:p>
          <a:p>
            <a:pPr marL="247650" indent="-247650" eaLnBrk="1" hangingPunct="1">
              <a:spcBef>
                <a:spcPct val="0"/>
              </a:spcBef>
            </a:pPr>
            <a:r>
              <a:rPr lang="en-US" altLang="fr-FR" dirty="0" smtClean="0">
                <a:latin typeface="Times New Roman" pitchFamily="18" charset="0"/>
              </a:rPr>
              <a:t>Le ROSC </a:t>
            </a:r>
            <a:r>
              <a:rPr lang="en-US" altLang="fr-FR" dirty="0" err="1" smtClean="0">
                <a:latin typeface="Times New Roman" pitchFamily="18" charset="0"/>
              </a:rPr>
              <a:t>sur</a:t>
            </a:r>
            <a:r>
              <a:rPr lang="en-US" altLang="fr-FR" dirty="0" smtClean="0">
                <a:latin typeface="Times New Roman" pitchFamily="18" charset="0"/>
              </a:rPr>
              <a:t> la transparence des finances </a:t>
            </a:r>
            <a:r>
              <a:rPr lang="en-US" altLang="fr-FR" dirty="0" err="1" smtClean="0">
                <a:latin typeface="Times New Roman" pitchFamily="18" charset="0"/>
              </a:rPr>
              <a:t>publiques</a:t>
            </a:r>
            <a:endParaRPr lang="en-US" altLang="fr-FR" dirty="0" smtClean="0">
              <a:latin typeface="Times New Roman" pitchFamily="18" charset="0"/>
            </a:endParaRPr>
          </a:p>
          <a:p>
            <a:pPr marL="247650" indent="-247650" eaLnBrk="1" hangingPunct="1">
              <a:spcBef>
                <a:spcPct val="0"/>
              </a:spcBef>
              <a:buFontTx/>
              <a:buAutoNum type="romanLcPeriod"/>
            </a:pPr>
            <a:r>
              <a:rPr lang="en-US" altLang="fr-FR" dirty="0" err="1" smtClean="0">
                <a:latin typeface="Times New Roman" pitchFamily="18" charset="0"/>
              </a:rPr>
              <a:t>Décrit</a:t>
            </a:r>
            <a:r>
              <a:rPr lang="en-US" altLang="fr-FR" dirty="0" smtClean="0">
                <a:latin typeface="Times New Roman" pitchFamily="18" charset="0"/>
              </a:rPr>
              <a:t> les </a:t>
            </a:r>
            <a:r>
              <a:rPr lang="en-US" altLang="fr-FR" dirty="0" err="1" smtClean="0">
                <a:latin typeface="Times New Roman" pitchFamily="18" charset="0"/>
              </a:rPr>
              <a:t>systèmes</a:t>
            </a:r>
            <a:r>
              <a:rPr lang="en-US" altLang="fr-FR" dirty="0" smtClean="0">
                <a:latin typeface="Times New Roman" pitchFamily="18" charset="0"/>
              </a:rPr>
              <a:t> et </a:t>
            </a:r>
            <a:r>
              <a:rPr lang="en-US" altLang="fr-FR" dirty="0" err="1" smtClean="0">
                <a:latin typeface="Times New Roman" pitchFamily="18" charset="0"/>
              </a:rPr>
              <a:t>procédures</a:t>
            </a:r>
            <a:r>
              <a:rPr lang="en-US" altLang="fr-FR" dirty="0" smtClean="0">
                <a:latin typeface="Times New Roman" pitchFamily="18" charset="0"/>
              </a:rPr>
              <a:t> </a:t>
            </a:r>
            <a:r>
              <a:rPr lang="en-US" altLang="fr-FR" dirty="0" err="1" smtClean="0">
                <a:latin typeface="Times New Roman" pitchFamily="18" charset="0"/>
              </a:rPr>
              <a:t>mis</a:t>
            </a:r>
            <a:r>
              <a:rPr lang="en-US" altLang="fr-FR" dirty="0" smtClean="0">
                <a:latin typeface="Times New Roman" pitchFamily="18" charset="0"/>
              </a:rPr>
              <a:t> en place </a:t>
            </a:r>
            <a:r>
              <a:rPr lang="en-US" altLang="fr-FR" dirty="0" err="1" smtClean="0">
                <a:latin typeface="Times New Roman" pitchFamily="18" charset="0"/>
              </a:rPr>
              <a:t>dans</a:t>
            </a:r>
            <a:r>
              <a:rPr lang="en-US" altLang="fr-FR" dirty="0" smtClean="0">
                <a:latin typeface="Times New Roman" pitchFamily="18" charset="0"/>
              </a:rPr>
              <a:t> le pays pour observer les </a:t>
            </a:r>
            <a:r>
              <a:rPr lang="en-US" altLang="fr-FR" dirty="0" err="1" smtClean="0">
                <a:latin typeface="Times New Roman" pitchFamily="18" charset="0"/>
              </a:rPr>
              <a:t>bonnes</a:t>
            </a:r>
            <a:r>
              <a:rPr lang="en-US" altLang="fr-FR" dirty="0" smtClean="0">
                <a:latin typeface="Times New Roman" pitchFamily="18" charset="0"/>
              </a:rPr>
              <a:t> </a:t>
            </a:r>
            <a:r>
              <a:rPr lang="en-US" altLang="fr-FR" dirty="0" err="1" smtClean="0">
                <a:latin typeface="Times New Roman" pitchFamily="18" charset="0"/>
              </a:rPr>
              <a:t>pratiques</a:t>
            </a:r>
            <a:r>
              <a:rPr lang="en-US" altLang="fr-FR" dirty="0" smtClean="0">
                <a:latin typeface="Times New Roman" pitchFamily="18" charset="0"/>
              </a:rPr>
              <a:t> </a:t>
            </a:r>
            <a:r>
              <a:rPr lang="en-US" altLang="fr-FR" dirty="0" err="1" smtClean="0">
                <a:latin typeface="Times New Roman" pitchFamily="18" charset="0"/>
              </a:rPr>
              <a:t>définies</a:t>
            </a:r>
            <a:r>
              <a:rPr lang="en-US" altLang="fr-FR" dirty="0" smtClean="0">
                <a:latin typeface="Times New Roman" pitchFamily="18" charset="0"/>
              </a:rPr>
              <a:t> </a:t>
            </a:r>
            <a:r>
              <a:rPr lang="en-US" altLang="fr-FR" dirty="0" err="1" smtClean="0">
                <a:latin typeface="Times New Roman" pitchFamily="18" charset="0"/>
              </a:rPr>
              <a:t>dans</a:t>
            </a:r>
            <a:r>
              <a:rPr lang="en-US" altLang="fr-FR" dirty="0" smtClean="0">
                <a:latin typeface="Times New Roman" pitchFamily="18" charset="0"/>
              </a:rPr>
              <a:t> le code et le </a:t>
            </a:r>
            <a:r>
              <a:rPr lang="en-US" altLang="fr-FR" dirty="0" err="1" smtClean="0">
                <a:latin typeface="Times New Roman" pitchFamily="18" charset="0"/>
              </a:rPr>
              <a:t>manuel</a:t>
            </a:r>
            <a:r>
              <a:rPr lang="en-US" altLang="fr-FR" dirty="0" smtClean="0">
                <a:latin typeface="Times New Roman" pitchFamily="18" charset="0"/>
              </a:rPr>
              <a:t> </a:t>
            </a:r>
            <a:r>
              <a:rPr lang="en-US" altLang="fr-FR" dirty="0" err="1" smtClean="0">
                <a:latin typeface="Times New Roman" pitchFamily="18" charset="0"/>
              </a:rPr>
              <a:t>concernant</a:t>
            </a:r>
            <a:r>
              <a:rPr lang="en-US" altLang="fr-FR" dirty="0" smtClean="0">
                <a:latin typeface="Times New Roman" pitchFamily="18" charset="0"/>
              </a:rPr>
              <a:t> la transparence des finances </a:t>
            </a:r>
            <a:r>
              <a:rPr lang="en-US" altLang="fr-FR" dirty="0" err="1" smtClean="0">
                <a:latin typeface="Times New Roman" pitchFamily="18" charset="0"/>
              </a:rPr>
              <a:t>publiques</a:t>
            </a:r>
            <a:r>
              <a:rPr lang="en-US" altLang="fr-FR" dirty="0" smtClean="0">
                <a:latin typeface="Times New Roman" pitchFamily="18" charset="0"/>
              </a:rPr>
              <a:t> ; et </a:t>
            </a:r>
          </a:p>
          <a:p>
            <a:pPr marL="247650" indent="-247650" eaLnBrk="1" hangingPunct="1">
              <a:spcBef>
                <a:spcPct val="0"/>
              </a:spcBef>
              <a:buFontTx/>
              <a:buAutoNum type="romanLcPeriod"/>
            </a:pPr>
            <a:r>
              <a:rPr lang="en-US" altLang="fr-FR" dirty="0" err="1" smtClean="0">
                <a:latin typeface="Times New Roman" pitchFamily="18" charset="0"/>
              </a:rPr>
              <a:t>Fournit</a:t>
            </a:r>
            <a:r>
              <a:rPr lang="en-US" altLang="fr-FR" dirty="0" smtClean="0">
                <a:latin typeface="Times New Roman" pitchFamily="18" charset="0"/>
              </a:rPr>
              <a:t> </a:t>
            </a:r>
            <a:r>
              <a:rPr lang="en-US" altLang="fr-FR" dirty="0" err="1" smtClean="0">
                <a:latin typeface="Times New Roman" pitchFamily="18" charset="0"/>
              </a:rPr>
              <a:t>une</a:t>
            </a:r>
            <a:r>
              <a:rPr lang="en-US" altLang="fr-FR" dirty="0" smtClean="0">
                <a:latin typeface="Times New Roman" pitchFamily="18" charset="0"/>
              </a:rPr>
              <a:t> </a:t>
            </a:r>
            <a:r>
              <a:rPr lang="en-US" altLang="fr-FR" dirty="0" err="1" smtClean="0">
                <a:latin typeface="Times New Roman" pitchFamily="18" charset="0"/>
              </a:rPr>
              <a:t>évaluation</a:t>
            </a:r>
            <a:r>
              <a:rPr lang="en-US" altLang="fr-FR" dirty="0" smtClean="0">
                <a:latin typeface="Times New Roman" pitchFamily="18" charset="0"/>
              </a:rPr>
              <a:t> qui </a:t>
            </a:r>
            <a:r>
              <a:rPr lang="en-US" altLang="fr-FR" dirty="0" err="1" smtClean="0">
                <a:latin typeface="Times New Roman" pitchFamily="18" charset="0"/>
              </a:rPr>
              <a:t>permet</a:t>
            </a:r>
            <a:r>
              <a:rPr lang="en-US" altLang="fr-FR" dirty="0" smtClean="0">
                <a:latin typeface="Times New Roman" pitchFamily="18" charset="0"/>
              </a:rPr>
              <a:t> de </a:t>
            </a:r>
            <a:r>
              <a:rPr lang="en-US" altLang="fr-FR" dirty="0" err="1" smtClean="0">
                <a:latin typeface="Times New Roman" pitchFamily="18" charset="0"/>
              </a:rPr>
              <a:t>définir</a:t>
            </a:r>
            <a:r>
              <a:rPr lang="en-US" altLang="fr-FR" dirty="0" smtClean="0">
                <a:latin typeface="Times New Roman" pitchFamily="18" charset="0"/>
              </a:rPr>
              <a:t> les </a:t>
            </a:r>
            <a:r>
              <a:rPr lang="en-US" altLang="fr-FR" dirty="0" err="1" smtClean="0">
                <a:latin typeface="Times New Roman" pitchFamily="18" charset="0"/>
              </a:rPr>
              <a:t>améliorations</a:t>
            </a:r>
            <a:r>
              <a:rPr lang="en-US" altLang="fr-FR" dirty="0" smtClean="0">
                <a:latin typeface="Times New Roman" pitchFamily="18" charset="0"/>
              </a:rPr>
              <a:t> les plus </a:t>
            </a:r>
            <a:r>
              <a:rPr lang="en-US" altLang="fr-FR" dirty="0" err="1" smtClean="0">
                <a:latin typeface="Times New Roman" pitchFamily="18" charset="0"/>
              </a:rPr>
              <a:t>urgentes</a:t>
            </a:r>
            <a:r>
              <a:rPr lang="en-US" altLang="fr-FR" dirty="0" smtClean="0">
                <a:latin typeface="Times New Roman" pitchFamily="18" charset="0"/>
              </a:rPr>
              <a:t> à </a:t>
            </a:r>
            <a:r>
              <a:rPr lang="en-US" altLang="fr-FR" dirty="0" err="1" smtClean="0">
                <a:latin typeface="Times New Roman" pitchFamily="18" charset="0"/>
              </a:rPr>
              <a:t>apporter</a:t>
            </a:r>
            <a:r>
              <a:rPr lang="en-US" altLang="fr-FR" dirty="0" smtClean="0">
                <a:latin typeface="Times New Roman" pitchFamily="18" charset="0"/>
              </a:rPr>
              <a:t>. </a:t>
            </a:r>
          </a:p>
          <a:p>
            <a:pPr marL="247650" indent="-247650" eaLnBrk="1" hangingPunct="1">
              <a:spcBef>
                <a:spcPct val="0"/>
              </a:spcBef>
            </a:pPr>
            <a:r>
              <a:rPr lang="en-US" altLang="fr-FR" dirty="0" smtClean="0">
                <a:latin typeface="Times New Roman" pitchFamily="18" charset="0"/>
              </a:rPr>
              <a:t>Le ROSC </a:t>
            </a:r>
            <a:r>
              <a:rPr lang="en-US" altLang="fr-FR" dirty="0" err="1" smtClean="0">
                <a:latin typeface="Times New Roman" pitchFamily="18" charset="0"/>
              </a:rPr>
              <a:t>relatif</a:t>
            </a:r>
            <a:r>
              <a:rPr lang="en-US" altLang="fr-FR" dirty="0" smtClean="0">
                <a:latin typeface="Times New Roman" pitchFamily="18" charset="0"/>
              </a:rPr>
              <a:t> au budget </a:t>
            </a:r>
            <a:r>
              <a:rPr lang="en-US" altLang="fr-FR" dirty="0" err="1" smtClean="0">
                <a:latin typeface="Times New Roman" pitchFamily="18" charset="0"/>
              </a:rPr>
              <a:t>porte</a:t>
            </a:r>
            <a:r>
              <a:rPr lang="en-US" altLang="fr-FR" dirty="0" smtClean="0">
                <a:latin typeface="Times New Roman" pitchFamily="18" charset="0"/>
              </a:rPr>
              <a:t> </a:t>
            </a:r>
            <a:r>
              <a:rPr lang="en-US" altLang="fr-FR" dirty="0" err="1" smtClean="0">
                <a:latin typeface="Times New Roman" pitchFamily="18" charset="0"/>
              </a:rPr>
              <a:t>uniquement</a:t>
            </a:r>
            <a:r>
              <a:rPr lang="en-US" altLang="fr-FR" dirty="0" smtClean="0">
                <a:latin typeface="Times New Roman" pitchFamily="18" charset="0"/>
              </a:rPr>
              <a:t> </a:t>
            </a:r>
            <a:r>
              <a:rPr lang="en-US" altLang="fr-FR" dirty="0" err="1" smtClean="0">
                <a:latin typeface="Times New Roman" pitchFamily="18" charset="0"/>
              </a:rPr>
              <a:t>sur</a:t>
            </a:r>
            <a:r>
              <a:rPr lang="en-US" altLang="fr-FR" dirty="0" smtClean="0">
                <a:latin typeface="Times New Roman" pitchFamily="18" charset="0"/>
              </a:rPr>
              <a:t> la transparence des finances </a:t>
            </a:r>
            <a:r>
              <a:rPr lang="en-US" altLang="fr-FR" dirty="0" err="1" smtClean="0">
                <a:latin typeface="Times New Roman" pitchFamily="18" charset="0"/>
              </a:rPr>
              <a:t>publiques</a:t>
            </a:r>
            <a:r>
              <a:rPr lang="en-US" altLang="fr-FR" dirty="0" smtClean="0">
                <a:latin typeface="Times New Roman" pitchFamily="18" charset="0"/>
              </a:rPr>
              <a:t>. Il ne </a:t>
            </a:r>
            <a:r>
              <a:rPr lang="en-US" altLang="fr-FR" dirty="0" err="1" smtClean="0">
                <a:latin typeface="Times New Roman" pitchFamily="18" charset="0"/>
              </a:rPr>
              <a:t>concerne</a:t>
            </a:r>
            <a:r>
              <a:rPr lang="en-US" altLang="fr-FR" dirty="0" smtClean="0">
                <a:latin typeface="Times New Roman" pitchFamily="18" charset="0"/>
              </a:rPr>
              <a:t> </a:t>
            </a:r>
            <a:r>
              <a:rPr lang="en-US" altLang="fr-FR" dirty="0" err="1" smtClean="0">
                <a:latin typeface="Times New Roman" pitchFamily="18" charset="0"/>
              </a:rPr>
              <a:t>l’efficacité</a:t>
            </a:r>
            <a:r>
              <a:rPr lang="en-US" altLang="fr-FR" dirty="0" smtClean="0">
                <a:latin typeface="Times New Roman" pitchFamily="18" charset="0"/>
              </a:rPr>
              <a:t> des </a:t>
            </a:r>
            <a:r>
              <a:rPr lang="en-US" altLang="fr-FR" dirty="0" err="1" smtClean="0">
                <a:latin typeface="Times New Roman" pitchFamily="18" charset="0"/>
              </a:rPr>
              <a:t>dépenses</a:t>
            </a:r>
            <a:r>
              <a:rPr lang="en-US" altLang="fr-FR" dirty="0" smtClean="0">
                <a:latin typeface="Times New Roman" pitchFamily="18" charset="0"/>
              </a:rPr>
              <a:t> </a:t>
            </a:r>
            <a:r>
              <a:rPr lang="en-US" altLang="fr-FR" dirty="0" err="1" smtClean="0">
                <a:latin typeface="Times New Roman" pitchFamily="18" charset="0"/>
              </a:rPr>
              <a:t>que</a:t>
            </a:r>
            <a:r>
              <a:rPr lang="en-US" altLang="fr-FR" dirty="0" smtClean="0">
                <a:latin typeface="Times New Roman" pitchFamily="18" charset="0"/>
              </a:rPr>
              <a:t> </a:t>
            </a:r>
            <a:r>
              <a:rPr lang="en-US" altLang="fr-FR" dirty="0" err="1" smtClean="0">
                <a:latin typeface="Times New Roman" pitchFamily="18" charset="0"/>
              </a:rPr>
              <a:t>dans</a:t>
            </a:r>
            <a:r>
              <a:rPr lang="en-US" altLang="fr-FR" dirty="0" smtClean="0">
                <a:latin typeface="Times New Roman" pitchFamily="18" charset="0"/>
              </a:rPr>
              <a:t> la </a:t>
            </a:r>
            <a:r>
              <a:rPr lang="en-US" altLang="fr-FR" dirty="0" err="1" smtClean="0">
                <a:latin typeface="Times New Roman" pitchFamily="18" charset="0"/>
              </a:rPr>
              <a:t>mesure</a:t>
            </a:r>
            <a:r>
              <a:rPr lang="en-US" altLang="fr-FR" dirty="0" smtClean="0">
                <a:latin typeface="Times New Roman" pitchFamily="18" charset="0"/>
              </a:rPr>
              <a:t> </a:t>
            </a:r>
            <a:r>
              <a:rPr lang="en-US" altLang="fr-FR" dirty="0" err="1" smtClean="0">
                <a:latin typeface="Times New Roman" pitchFamily="18" charset="0"/>
              </a:rPr>
              <a:t>ou</a:t>
            </a:r>
            <a:r>
              <a:rPr lang="en-US" altLang="fr-FR" dirty="0" smtClean="0">
                <a:latin typeface="Times New Roman" pitchFamily="18" charset="0"/>
              </a:rPr>
              <a:t> le </a:t>
            </a:r>
            <a:r>
              <a:rPr lang="en-US" altLang="fr-FR" dirty="0" err="1" smtClean="0">
                <a:latin typeface="Times New Roman" pitchFamily="18" charset="0"/>
              </a:rPr>
              <a:t>manque</a:t>
            </a:r>
            <a:r>
              <a:rPr lang="en-US" altLang="fr-FR" dirty="0" smtClean="0">
                <a:latin typeface="Times New Roman" pitchFamily="18" charset="0"/>
              </a:rPr>
              <a:t> de transparence </a:t>
            </a:r>
            <a:r>
              <a:rPr lang="en-US" altLang="fr-FR" dirty="0" err="1" smtClean="0">
                <a:latin typeface="Times New Roman" pitchFamily="18" charset="0"/>
              </a:rPr>
              <a:t>affaiblit</a:t>
            </a:r>
            <a:r>
              <a:rPr lang="en-US" altLang="fr-FR" dirty="0" smtClean="0">
                <a:latin typeface="Times New Roman" pitchFamily="18" charset="0"/>
              </a:rPr>
              <a:t> </a:t>
            </a:r>
            <a:r>
              <a:rPr lang="en-US" altLang="fr-FR" dirty="0" err="1" smtClean="0">
                <a:latin typeface="Times New Roman" pitchFamily="18" charset="0"/>
              </a:rPr>
              <a:t>ou</a:t>
            </a:r>
            <a:r>
              <a:rPr lang="en-US" altLang="fr-FR" dirty="0" smtClean="0">
                <a:latin typeface="Times New Roman" pitchFamily="18" charset="0"/>
              </a:rPr>
              <a:t> </a:t>
            </a:r>
            <a:r>
              <a:rPr lang="en-US" altLang="fr-FR" dirty="0" err="1" smtClean="0">
                <a:latin typeface="Times New Roman" pitchFamily="18" charset="0"/>
              </a:rPr>
              <a:t>entrave</a:t>
            </a:r>
            <a:r>
              <a:rPr lang="en-US" altLang="fr-FR" dirty="0" smtClean="0">
                <a:latin typeface="Times New Roman" pitchFamily="18" charset="0"/>
              </a:rPr>
              <a:t> </a:t>
            </a:r>
            <a:r>
              <a:rPr lang="en-US" altLang="fr-FR" dirty="0" err="1" smtClean="0">
                <a:latin typeface="Times New Roman" pitchFamily="18" charset="0"/>
              </a:rPr>
              <a:t>l’évaluation</a:t>
            </a:r>
            <a:r>
              <a:rPr lang="en-US" altLang="fr-FR" dirty="0" smtClean="0">
                <a:latin typeface="Times New Roman" pitchFamily="18" charset="0"/>
              </a:rPr>
              <a:t> de </a:t>
            </a:r>
            <a:r>
              <a:rPr lang="en-US" altLang="fr-FR" dirty="0" err="1" smtClean="0">
                <a:latin typeface="Times New Roman" pitchFamily="18" charset="0"/>
              </a:rPr>
              <a:t>ces</a:t>
            </a:r>
            <a:r>
              <a:rPr lang="en-US" altLang="fr-FR" dirty="0" smtClean="0">
                <a:latin typeface="Times New Roman" pitchFamily="18" charset="0"/>
              </a:rPr>
              <a:t> aspects.</a:t>
            </a:r>
          </a:p>
          <a:p>
            <a:pPr marL="247650" indent="-247650" eaLnBrk="1" hangingPunct="1">
              <a:spcBef>
                <a:spcPct val="0"/>
              </a:spcBef>
            </a:pPr>
            <a:r>
              <a:rPr lang="en-US" altLang="fr-FR" dirty="0" smtClean="0">
                <a:latin typeface="Times New Roman" pitchFamily="18" charset="0"/>
              </a:rPr>
              <a:t>Pas </a:t>
            </a:r>
            <a:r>
              <a:rPr lang="en-US" altLang="fr-FR" dirty="0" err="1" smtClean="0">
                <a:latin typeface="Times New Roman" pitchFamily="18" charset="0"/>
              </a:rPr>
              <a:t>d’exemples</a:t>
            </a:r>
            <a:r>
              <a:rPr lang="en-US" altLang="fr-FR" dirty="0" smtClean="0">
                <a:latin typeface="Times New Roman" pitchFamily="18" charset="0"/>
              </a:rPr>
              <a:t> de ROSC combine avec </a:t>
            </a:r>
            <a:r>
              <a:rPr lang="en-US" altLang="fr-FR" dirty="0" err="1" smtClean="0">
                <a:latin typeface="Times New Roman" pitchFamily="18" charset="0"/>
              </a:rPr>
              <a:t>une</a:t>
            </a:r>
            <a:r>
              <a:rPr lang="en-US" altLang="fr-FR" dirty="0" smtClean="0">
                <a:latin typeface="Times New Roman" pitchFamily="18" charset="0"/>
              </a:rPr>
              <a:t> </a:t>
            </a:r>
            <a:r>
              <a:rPr lang="en-US" altLang="fr-FR" dirty="0" err="1" smtClean="0">
                <a:latin typeface="Times New Roman" pitchFamily="18" charset="0"/>
              </a:rPr>
              <a:t>évaluation</a:t>
            </a:r>
            <a:r>
              <a:rPr lang="en-US" altLang="fr-FR" dirty="0" smtClean="0">
                <a:latin typeface="Times New Roman" pitchFamily="18" charset="0"/>
              </a:rPr>
              <a:t> PEFA.  </a:t>
            </a:r>
            <a:r>
              <a:rPr lang="en-US" altLang="fr-FR" dirty="0" err="1" smtClean="0">
                <a:latin typeface="Times New Roman" pitchFamily="18" charset="0"/>
              </a:rPr>
              <a:t>C’est</a:t>
            </a:r>
            <a:r>
              <a:rPr lang="en-US" altLang="fr-FR" dirty="0" smtClean="0">
                <a:latin typeface="Times New Roman" pitchFamily="18" charset="0"/>
              </a:rPr>
              <a:t> un </a:t>
            </a:r>
            <a:r>
              <a:rPr lang="en-US" altLang="fr-FR" dirty="0" err="1" smtClean="0">
                <a:latin typeface="Times New Roman" pitchFamily="18" charset="0"/>
              </a:rPr>
              <a:t>produit</a:t>
            </a:r>
            <a:r>
              <a:rPr lang="en-US" altLang="fr-FR" dirty="0" smtClean="0">
                <a:latin typeface="Times New Roman" pitchFamily="18" charset="0"/>
              </a:rPr>
              <a:t> </a:t>
            </a:r>
            <a:r>
              <a:rPr lang="en-US" altLang="fr-FR" dirty="0" err="1" smtClean="0">
                <a:latin typeface="Times New Roman" pitchFamily="18" charset="0"/>
              </a:rPr>
              <a:t>spécifique</a:t>
            </a:r>
            <a:r>
              <a:rPr lang="en-US" altLang="fr-FR" dirty="0" smtClean="0">
                <a:latin typeface="Times New Roman" pitchFamily="18" charset="0"/>
              </a:rPr>
              <a:t> qui fait </a:t>
            </a:r>
            <a:r>
              <a:rPr lang="en-US" altLang="fr-FR" dirty="0" err="1" smtClean="0">
                <a:latin typeface="Times New Roman" pitchFamily="18" charset="0"/>
              </a:rPr>
              <a:t>partie</a:t>
            </a:r>
            <a:r>
              <a:rPr lang="en-US" altLang="fr-FR" dirty="0" smtClean="0">
                <a:latin typeface="Times New Roman" pitchFamily="18" charset="0"/>
              </a:rPr>
              <a:t> d’un tout.</a:t>
            </a:r>
          </a:p>
          <a:p>
            <a:pPr marL="247650" indent="-247650" eaLnBrk="1" hangingPunct="1">
              <a:spcBef>
                <a:spcPct val="0"/>
              </a:spcBef>
            </a:pPr>
            <a:r>
              <a:rPr lang="en-US" altLang="fr-FR" dirty="0" smtClean="0">
                <a:latin typeface="Times New Roman" pitchFamily="18" charset="0"/>
              </a:rPr>
              <a:t>Les </a:t>
            </a:r>
            <a:r>
              <a:rPr lang="en-US" altLang="fr-FR" dirty="0" err="1" smtClean="0">
                <a:latin typeface="Times New Roman" pitchFamily="18" charset="0"/>
              </a:rPr>
              <a:t>résultats</a:t>
            </a:r>
            <a:r>
              <a:rPr lang="en-US" altLang="fr-FR" dirty="0" smtClean="0">
                <a:latin typeface="Times New Roman" pitchFamily="18" charset="0"/>
              </a:rPr>
              <a:t> </a:t>
            </a:r>
            <a:r>
              <a:rPr lang="en-US" altLang="fr-FR" dirty="0" err="1" smtClean="0">
                <a:latin typeface="Times New Roman" pitchFamily="18" charset="0"/>
              </a:rPr>
              <a:t>sont</a:t>
            </a:r>
            <a:r>
              <a:rPr lang="en-US" altLang="fr-FR" dirty="0" smtClean="0">
                <a:latin typeface="Times New Roman" pitchFamily="18" charset="0"/>
              </a:rPr>
              <a:t> </a:t>
            </a:r>
            <a:r>
              <a:rPr lang="en-US" altLang="fr-FR" dirty="0" err="1" smtClean="0">
                <a:latin typeface="Times New Roman" pitchFamily="18" charset="0"/>
              </a:rPr>
              <a:t>très</a:t>
            </a:r>
            <a:r>
              <a:rPr lang="en-US" altLang="fr-FR" dirty="0" smtClean="0">
                <a:latin typeface="Times New Roman" pitchFamily="18" charset="0"/>
              </a:rPr>
              <a:t> </a:t>
            </a:r>
            <a:r>
              <a:rPr lang="en-US" altLang="fr-FR" dirty="0" err="1" smtClean="0">
                <a:latin typeface="Times New Roman" pitchFamily="18" charset="0"/>
              </a:rPr>
              <a:t>utiles</a:t>
            </a:r>
            <a:r>
              <a:rPr lang="en-US" altLang="fr-FR" dirty="0" smtClean="0">
                <a:latin typeface="Times New Roman" pitchFamily="18" charset="0"/>
              </a:rPr>
              <a:t> pour la PEFA, </a:t>
            </a:r>
            <a:r>
              <a:rPr lang="en-US" altLang="fr-FR" dirty="0" err="1" smtClean="0">
                <a:latin typeface="Times New Roman" pitchFamily="18" charset="0"/>
              </a:rPr>
              <a:t>notamment</a:t>
            </a:r>
            <a:r>
              <a:rPr lang="en-US" altLang="fr-FR" dirty="0" smtClean="0">
                <a:latin typeface="Times New Roman" pitchFamily="18" charset="0"/>
              </a:rPr>
              <a:t> pour les </a:t>
            </a:r>
            <a:r>
              <a:rPr lang="en-US" altLang="fr-FR" dirty="0" err="1" smtClean="0">
                <a:latin typeface="Times New Roman" pitchFamily="18" charset="0"/>
              </a:rPr>
              <a:t>indicateurs</a:t>
            </a:r>
            <a:r>
              <a:rPr lang="en-US" altLang="fr-FR" dirty="0" smtClean="0">
                <a:latin typeface="Times New Roman" pitchFamily="18" charset="0"/>
              </a:rPr>
              <a:t> </a:t>
            </a:r>
            <a:r>
              <a:rPr lang="en-US" altLang="fr-FR" dirty="0" err="1" smtClean="0">
                <a:latin typeface="Times New Roman" pitchFamily="18" charset="0"/>
              </a:rPr>
              <a:t>concernant</a:t>
            </a:r>
            <a:r>
              <a:rPr lang="en-US" altLang="fr-FR" dirty="0" smtClean="0">
                <a:latin typeface="Times New Roman" pitchFamily="18" charset="0"/>
              </a:rPr>
              <a:t> </a:t>
            </a:r>
            <a:r>
              <a:rPr lang="en-US" altLang="fr-FR" dirty="0" err="1" smtClean="0">
                <a:latin typeface="Times New Roman" pitchFamily="18" charset="0"/>
              </a:rPr>
              <a:t>l’exhaustivité</a:t>
            </a:r>
            <a:r>
              <a:rPr lang="en-US" altLang="fr-FR" dirty="0" smtClean="0">
                <a:latin typeface="Times New Roman" pitchFamily="18" charset="0"/>
              </a:rPr>
              <a:t> des </a:t>
            </a:r>
            <a:r>
              <a:rPr lang="en-US" altLang="fr-FR" dirty="0" err="1" smtClean="0">
                <a:latin typeface="Times New Roman" pitchFamily="18" charset="0"/>
              </a:rPr>
              <a:t>données</a:t>
            </a:r>
            <a:r>
              <a:rPr lang="en-US" altLang="fr-FR" dirty="0" smtClean="0">
                <a:latin typeface="Times New Roman" pitchFamily="18" charset="0"/>
              </a:rPr>
              <a:t> </a:t>
            </a:r>
            <a:r>
              <a:rPr lang="en-US" altLang="fr-FR" dirty="0" err="1" smtClean="0">
                <a:latin typeface="Times New Roman" pitchFamily="18" charset="0"/>
              </a:rPr>
              <a:t>budgétaires</a:t>
            </a:r>
            <a:r>
              <a:rPr lang="en-US" altLang="fr-FR" dirty="0" smtClean="0">
                <a:latin typeface="Times New Roman" pitchFamily="18" charset="0"/>
              </a:rPr>
              <a:t>, le </a:t>
            </a:r>
            <a:r>
              <a:rPr lang="en-US" altLang="fr-FR" dirty="0" err="1" smtClean="0">
                <a:latin typeface="Times New Roman" pitchFamily="18" charset="0"/>
              </a:rPr>
              <a:t>processus</a:t>
            </a:r>
            <a:r>
              <a:rPr lang="en-US" altLang="fr-FR" dirty="0" smtClean="0">
                <a:latin typeface="Times New Roman" pitchFamily="18" charset="0"/>
              </a:rPr>
              <a:t> de consultation, les rapports financiers et le </a:t>
            </a:r>
            <a:r>
              <a:rPr lang="en-US" altLang="fr-FR" dirty="0" err="1" smtClean="0">
                <a:latin typeface="Times New Roman" pitchFamily="18" charset="0"/>
              </a:rPr>
              <a:t>contrôle</a:t>
            </a:r>
            <a:r>
              <a:rPr lang="en-US" altLang="fr-FR" dirty="0" smtClean="0">
                <a:latin typeface="Times New Roman" pitchFamily="18" charset="0"/>
              </a:rPr>
              <a:t> </a:t>
            </a:r>
            <a:r>
              <a:rPr lang="en-US" altLang="fr-FR" dirty="0" err="1" smtClean="0">
                <a:latin typeface="Times New Roman" pitchFamily="18" charset="0"/>
              </a:rPr>
              <a:t>externe</a:t>
            </a:r>
            <a:r>
              <a:rPr lang="en-US" altLang="fr-FR" dirty="0" smtClean="0">
                <a:latin typeface="Times New Roman" pitchFamily="18" charset="0"/>
              </a:rPr>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BB8A43EA-A11B-44E5-BCE1-E8B509C89D22}" type="slidenum">
              <a:rPr lang="fr-FR" altLang="fr-FR">
                <a:latin typeface="Times New Roman" pitchFamily="18" charset="0"/>
                <a:cs typeface="Times New Roman" pitchFamily="18" charset="0"/>
              </a:rPr>
              <a:pPr/>
              <a:t>13</a:t>
            </a:fld>
            <a:endParaRPr lang="fr-FR" altLang="fr-FR">
              <a:latin typeface="Times New Roman" pitchFamily="18" charset="0"/>
              <a:cs typeface="Times New Roman" pitchFamily="18" charset="0"/>
            </a:endParaRPr>
          </a:p>
        </p:txBody>
      </p:sp>
      <p:sp>
        <p:nvSpPr>
          <p:cNvPr id="26627" name="Rectangle 2"/>
          <p:cNvSpPr>
            <a:spLocks noGrp="1" noRot="1" noChangeAspect="1" noChangeArrowheads="1" noTextEdit="1"/>
          </p:cNvSpPr>
          <p:nvPr>
            <p:ph type="sldImg"/>
          </p:nvPr>
        </p:nvSpPr>
        <p:spPr>
          <a:xfrm>
            <a:off x="852488" y="744538"/>
            <a:ext cx="4965700" cy="3724275"/>
          </a:xfrm>
          <a:ln/>
        </p:spPr>
      </p:sp>
      <p:sp>
        <p:nvSpPr>
          <p:cNvPr id="26628" name="Rectangle 3"/>
          <p:cNvSpPr>
            <a:spLocks noGrp="1" noChangeArrowheads="1"/>
          </p:cNvSpPr>
          <p:nvPr>
            <p:ph type="body" idx="1"/>
          </p:nvPr>
        </p:nvSpPr>
        <p:spPr>
          <a:noFill/>
          <a:ln/>
        </p:spPr>
        <p:txBody>
          <a:bodyPr/>
          <a:lstStyle/>
          <a:p>
            <a:pPr eaLnBrk="1" hangingPunct="1">
              <a:spcBef>
                <a:spcPct val="0"/>
              </a:spcBef>
            </a:pPr>
            <a:endParaRPr lang="fr-FR" altLang="fr-FR"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EAC7D4A8-AFBD-4453-B9C7-253D4A2EE5EF}" type="slidenum">
              <a:rPr lang="fr-FR" altLang="fr-FR">
                <a:latin typeface="Times New Roman" pitchFamily="18" charset="0"/>
                <a:cs typeface="Times New Roman" pitchFamily="18" charset="0"/>
              </a:rPr>
              <a:pPr/>
              <a:t>14</a:t>
            </a:fld>
            <a:endParaRPr lang="fr-FR" altLang="fr-FR">
              <a:latin typeface="Times New Roman" pitchFamily="18" charset="0"/>
              <a:cs typeface="Times New Roman" pitchFamily="18" charset="0"/>
            </a:endParaRPr>
          </a:p>
        </p:txBody>
      </p:sp>
      <p:sp>
        <p:nvSpPr>
          <p:cNvPr id="28675" name="Rectangle 2"/>
          <p:cNvSpPr>
            <a:spLocks noGrp="1" noRot="1" noChangeAspect="1" noChangeArrowheads="1" noTextEdit="1"/>
          </p:cNvSpPr>
          <p:nvPr>
            <p:ph type="sldImg"/>
          </p:nvPr>
        </p:nvSpPr>
        <p:spPr>
          <a:xfrm>
            <a:off x="1028700" y="874713"/>
            <a:ext cx="4616450" cy="3462337"/>
          </a:xfrm>
          <a:ln/>
        </p:spPr>
      </p:sp>
      <p:sp>
        <p:nvSpPr>
          <p:cNvPr id="28676" name="Rectangle 3"/>
          <p:cNvSpPr>
            <a:spLocks noGrp="1" noChangeArrowheads="1"/>
          </p:cNvSpPr>
          <p:nvPr>
            <p:ph type="body" idx="1"/>
          </p:nvPr>
        </p:nvSpPr>
        <p:spPr>
          <a:xfrm>
            <a:off x="889000" y="4716463"/>
            <a:ext cx="4891088" cy="4465637"/>
          </a:xfrm>
          <a:noFill/>
          <a:ln/>
        </p:spPr>
        <p:txBody>
          <a:bodyPr lIns="92865" tIns="46432" rIns="92865" bIns="46432"/>
          <a:lstStyle/>
          <a:p>
            <a:pPr eaLnBrk="1" hangingPunct="1">
              <a:spcBef>
                <a:spcPct val="0"/>
              </a:spcBef>
            </a:pPr>
            <a:r>
              <a:rPr lang="en-US" altLang="fr-FR" smtClean="0">
                <a:latin typeface="Times New Roman" pitchFamily="18" charset="0"/>
              </a:rPr>
              <a:t>Le programme de réforme PFM doit tenir compte des recommandations issues d’une étude effectuée pour identifier les points faibles dans les systèmes, procédures et institutions PFM. Cet examen de haut niveau de la performance du système PFM peut être effectué en utilisant le cadre PEFA. Le diagramme illustre la place du PFM-PR dans le cycle de réforme de la gestion des finances publiques et les éléments couverts. Le PFM-PR tient compte de l’examen de haut niveau et identifie les principaux points faibles dans la gestion des finances publiques.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CA755007-B144-42EA-BCB5-09BD14FBA582}" type="slidenum">
              <a:rPr lang="fr-FR" altLang="fr-FR">
                <a:latin typeface="Times New Roman" pitchFamily="18" charset="0"/>
                <a:cs typeface="Times New Roman" pitchFamily="18" charset="0"/>
              </a:rPr>
              <a:pPr/>
              <a:t>17</a:t>
            </a:fld>
            <a:endParaRPr lang="fr-FR" altLang="fr-FR">
              <a:latin typeface="Times New Roman" pitchFamily="18" charset="0"/>
              <a:cs typeface="Times New Roman" pitchFamily="18" charset="0"/>
            </a:endParaRPr>
          </a:p>
        </p:txBody>
      </p:sp>
      <p:sp>
        <p:nvSpPr>
          <p:cNvPr id="32771" name="Rectangle 2"/>
          <p:cNvSpPr>
            <a:spLocks noGrp="1" noRot="1" noChangeAspect="1" noChangeArrowheads="1" noTextEdit="1"/>
          </p:cNvSpPr>
          <p:nvPr>
            <p:ph type="sldImg"/>
          </p:nvPr>
        </p:nvSpPr>
        <p:spPr>
          <a:xfrm>
            <a:off x="852488" y="744538"/>
            <a:ext cx="4965700" cy="3724275"/>
          </a:xfrm>
          <a:ln/>
        </p:spPr>
      </p:sp>
      <p:sp>
        <p:nvSpPr>
          <p:cNvPr id="32772" name="Rectangle 3"/>
          <p:cNvSpPr>
            <a:spLocks noGrp="1" noChangeArrowheads="1"/>
          </p:cNvSpPr>
          <p:nvPr>
            <p:ph type="body" idx="1"/>
          </p:nvPr>
        </p:nvSpPr>
        <p:spPr>
          <a:noFill/>
          <a:ln/>
        </p:spPr>
        <p:txBody>
          <a:bodyPr/>
          <a:lstStyle/>
          <a:p>
            <a:pPr eaLnBrk="1" hangingPunct="1">
              <a:spcBef>
                <a:spcPct val="0"/>
              </a:spcBef>
            </a:pPr>
            <a:endParaRPr lang="fr-FR" altLang="fr-FR"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a:defRPr sz="1200">
                <a:solidFill>
                  <a:srgbClr val="0F5494"/>
                </a:solidFill>
                <a:latin typeface="Verdana" panose="020B0604030504040204" pitchFamily="34" charset="0"/>
                <a:cs typeface="Arial" panose="020B0604020202020204" pitchFamily="34" charset="0"/>
              </a:defRPr>
            </a:lvl1pPr>
            <a:lvl2pPr marL="742950" indent="-285750" defTabSz="457200">
              <a:defRPr sz="1200">
                <a:solidFill>
                  <a:srgbClr val="0F5494"/>
                </a:solidFill>
                <a:latin typeface="Verdana" panose="020B0604030504040204" pitchFamily="34" charset="0"/>
                <a:cs typeface="Arial" panose="020B0604020202020204" pitchFamily="34" charset="0"/>
              </a:defRPr>
            </a:lvl2pPr>
            <a:lvl3pPr marL="1143000" indent="-228600" defTabSz="457200">
              <a:defRPr sz="1200">
                <a:solidFill>
                  <a:srgbClr val="0F5494"/>
                </a:solidFill>
                <a:latin typeface="Verdana" panose="020B0604030504040204" pitchFamily="34" charset="0"/>
                <a:cs typeface="Arial" panose="020B0604020202020204" pitchFamily="34" charset="0"/>
              </a:defRPr>
            </a:lvl3pPr>
            <a:lvl4pPr marL="1600200" indent="-228600" defTabSz="457200">
              <a:defRPr sz="1200">
                <a:solidFill>
                  <a:srgbClr val="0F5494"/>
                </a:solidFill>
                <a:latin typeface="Verdana" panose="020B0604030504040204" pitchFamily="34" charset="0"/>
                <a:cs typeface="Arial" panose="020B0604020202020204" pitchFamily="34" charset="0"/>
              </a:defRPr>
            </a:lvl4pPr>
            <a:lvl5pPr marL="2057400" indent="-228600" defTabSz="457200">
              <a:defRPr sz="1200">
                <a:solidFill>
                  <a:srgbClr val="0F5494"/>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sz="1200">
                <a:solidFill>
                  <a:srgbClr val="0F5494"/>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sz="1200">
                <a:solidFill>
                  <a:srgbClr val="0F5494"/>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sz="1200">
                <a:solidFill>
                  <a:srgbClr val="0F5494"/>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sz="1200">
                <a:solidFill>
                  <a:srgbClr val="0F5494"/>
                </a:solidFill>
                <a:latin typeface="Verdana" panose="020B0604030504040204" pitchFamily="34" charset="0"/>
                <a:cs typeface="Arial" panose="020B0604020202020204" pitchFamily="34" charset="0"/>
              </a:defRPr>
            </a:lvl9pPr>
          </a:lstStyle>
          <a:p>
            <a:pPr algn="ctr" eaLnBrk="1" hangingPunct="1">
              <a:defRPr/>
            </a:pPr>
            <a:endParaRPr lang="en-US" sz="1800" smtClean="0">
              <a:solidFill>
                <a:srgbClr val="FFFFFF"/>
              </a:solidFill>
            </a:endParaRPr>
          </a:p>
        </p:txBody>
      </p:sp>
      <p:pic>
        <p:nvPicPr>
          <p:cNvPr id="5" name="Picture 6" descr="LOGO CE-EN-quadri.eps"/>
          <p:cNvPicPr>
            <a:picLocks noChangeAspect="1"/>
          </p:cNvPicPr>
          <p:nvPr/>
        </p:nvPicPr>
        <p:blipFill>
          <a:blip r:embed="rId2" cstate="print"/>
          <a:srcRect/>
          <a:stretch>
            <a:fillRect/>
          </a:stretch>
        </p:blipFill>
        <p:spPr bwMode="auto">
          <a:xfrm>
            <a:off x="3957638" y="258763"/>
            <a:ext cx="1436687" cy="998537"/>
          </a:xfrm>
          <a:prstGeom prst="rect">
            <a:avLst/>
          </a:prstGeom>
          <a:noFill/>
          <a:ln w="9525">
            <a:noFill/>
            <a:miter lim="800000"/>
            <a:headEnd/>
            <a:tailEnd/>
          </a:ln>
        </p:spPr>
      </p:pic>
      <p:sp>
        <p:nvSpPr>
          <p:cNvPr id="6" name="Rectangle 5"/>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r>
              <a:rPr lang="fr-BE"/>
              <a:t>Title</a:t>
            </a:r>
            <a:endParaRPr lang="en-GB"/>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r>
              <a:rPr lang="fr-BE"/>
              <a:t>Subtitle</a:t>
            </a:r>
            <a:endParaRPr lang="en-GB"/>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p>
        </p:txBody>
      </p:sp>
      <p:sp>
        <p:nvSpPr>
          <p:cNvPr id="9" name="Rectangle 8"/>
          <p:cNvSpPr>
            <a:spLocks noGrp="1" noChangeArrowheads="1"/>
          </p:cNvSpPr>
          <p:nvPr>
            <p:ph type="sldNum" sz="quarter" idx="12"/>
          </p:nvPr>
        </p:nvSpPr>
        <p:spPr/>
        <p:txBody>
          <a:bodyPr/>
          <a:lstStyle>
            <a:lvl1pPr>
              <a:defRPr>
                <a:solidFill>
                  <a:schemeClr val="bg1"/>
                </a:solidFill>
                <a:latin typeface="Verdana" pitchFamily="34" charset="0"/>
              </a:defRPr>
            </a:lvl1pPr>
          </a:lstStyle>
          <a:p>
            <a:fld id="{B238ED87-A8AA-4C7E-8052-8CCAD3428FF8}"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GB"/>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042EB9CF-BA31-4F0B-BE3A-D0E6BE98A72B}"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15113" y="1339850"/>
            <a:ext cx="2071687" cy="4681538"/>
          </a:xfrm>
        </p:spPr>
        <p:txBody>
          <a:bodyPr vert="eaVert"/>
          <a:lstStyle/>
          <a:p>
            <a:r>
              <a:rPr lang="fr-FR" smtClean="0"/>
              <a:t>Cliquez pour modifier le style du titre</a:t>
            </a:r>
            <a:endParaRPr lang="en-GB"/>
          </a:p>
        </p:txBody>
      </p:sp>
      <p:sp>
        <p:nvSpPr>
          <p:cNvPr id="3" name="Espace réservé du texte vertical 2"/>
          <p:cNvSpPr>
            <a:spLocks noGrp="1"/>
          </p:cNvSpPr>
          <p:nvPr>
            <p:ph type="body" orient="vert" idx="1"/>
          </p:nvPr>
        </p:nvSpPr>
        <p:spPr>
          <a:xfrm>
            <a:off x="395288" y="1339850"/>
            <a:ext cx="6067425" cy="468153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F323FD01-55EF-468E-A25D-76E4C6BADE70}"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7813"/>
            <a:ext cx="8229600" cy="585311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3" name="Espace réservé de la date 2"/>
          <p:cNvSpPr>
            <a:spLocks noGrp="1"/>
          </p:cNvSpPr>
          <p:nvPr>
            <p:ph type="dt" sz="half" idx="10"/>
          </p:nvPr>
        </p:nvSpPr>
        <p:spPr>
          <a:xfrm>
            <a:off x="457200" y="6248400"/>
            <a:ext cx="2133600" cy="457200"/>
          </a:xfrm>
        </p:spPr>
        <p:txBody>
          <a:bodyPr/>
          <a:lstStyle>
            <a:lvl1pPr>
              <a:defRPr>
                <a:latin typeface="Times New Roman" pitchFamily="28" charset="0"/>
                <a:cs typeface="Times New Roman" pitchFamily="28" charset="0"/>
              </a:defRPr>
            </a:lvl1pPr>
          </a:lstStyle>
          <a:p>
            <a:pPr>
              <a:defRPr/>
            </a:pPr>
            <a:endParaRPr lang="en-GB"/>
          </a:p>
        </p:txBody>
      </p:sp>
      <p:sp>
        <p:nvSpPr>
          <p:cNvPr id="4" name="Espace réservé du pied de page 3"/>
          <p:cNvSpPr>
            <a:spLocks noGrp="1"/>
          </p:cNvSpPr>
          <p:nvPr>
            <p:ph type="ftr" sz="quarter" idx="11"/>
          </p:nvPr>
        </p:nvSpPr>
        <p:spPr>
          <a:xfrm>
            <a:off x="3124200" y="6248400"/>
            <a:ext cx="2895600" cy="457200"/>
          </a:xfrm>
        </p:spPr>
        <p:txBody>
          <a:bodyPr/>
          <a:lstStyle>
            <a:lvl1pPr>
              <a:defRPr/>
            </a:lvl1pPr>
          </a:lstStyle>
          <a:p>
            <a:pPr>
              <a:defRPr/>
            </a:pPr>
            <a:endParaRPr lang="en-GB"/>
          </a:p>
        </p:txBody>
      </p:sp>
      <p:sp>
        <p:nvSpPr>
          <p:cNvPr id="5" name="Espace réservé du numéro de diapositive 4"/>
          <p:cNvSpPr>
            <a:spLocks noGrp="1"/>
          </p:cNvSpPr>
          <p:nvPr>
            <p:ph type="sldNum" sz="quarter" idx="12"/>
          </p:nvPr>
        </p:nvSpPr>
        <p:spPr>
          <a:xfrm>
            <a:off x="6553200" y="6248400"/>
            <a:ext cx="2133600" cy="457200"/>
          </a:xfrm>
        </p:spPr>
        <p:txBody>
          <a:bodyPr/>
          <a:lstStyle>
            <a:lvl1pPr>
              <a:defRPr/>
            </a:lvl1pPr>
          </a:lstStyle>
          <a:p>
            <a:fld id="{0F81A6EA-9959-450E-BC97-CC535AA93FFE}"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title"/>
          </p:nvPr>
        </p:nvSpPr>
        <p:spPr bwMode="auto">
          <a:xfrm>
            <a:off x="-32" y="-14068"/>
            <a:ext cx="9144000" cy="1143001"/>
          </a:xfrm>
          <a:prstGeom prst="rect">
            <a:avLst/>
          </a:prstGeom>
          <a:noFill/>
          <a:ln w="9525" algn="ctr">
            <a:noFill/>
            <a:miter lim="800000"/>
            <a:headEnd/>
            <a:tailEnd/>
          </a:ln>
          <a:effectLst/>
        </p:spPr>
        <p:txBody>
          <a:bodyPr/>
          <a:lstStyle/>
          <a:p>
            <a:pPr lvl="0"/>
            <a:r>
              <a:rPr lang="en-GB" dirty="0" smtClean="0"/>
              <a:t>Click to edit Master title style</a:t>
            </a:r>
          </a:p>
        </p:txBody>
      </p:sp>
      <p:sp>
        <p:nvSpPr>
          <p:cNvPr id="4" name="Rectangle 2"/>
          <p:cNvSpPr>
            <a:spLocks noGrp="1" noChangeArrowheads="1"/>
          </p:cNvSpPr>
          <p:nvPr>
            <p:ph type="sldNum" sz="quarter" idx="10"/>
          </p:nvPr>
        </p:nvSpPr>
        <p:spPr/>
        <p:txBody>
          <a:bodyPr/>
          <a:lstStyle>
            <a:lvl1pPr>
              <a:defRPr/>
            </a:lvl1pPr>
          </a:lstStyle>
          <a:p>
            <a:fld id="{380B18A7-FF51-4490-87FC-D3D365955D0E}"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GB"/>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AF7C52F4-42CF-4736-B258-3950418A13E1}"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GB"/>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7B815B78-D75A-4706-B4E7-B5E083C6F2E0}"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GB"/>
          </a:p>
        </p:txBody>
      </p:sp>
      <p:sp>
        <p:nvSpPr>
          <p:cNvPr id="3" name="Espace réservé du contenu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contenu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CBDA7A60-52D7-4CFE-9585-E7BD466E0425}"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en-GB"/>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fld id="{D3BD4595-B12B-449A-830F-FEA659BFFCA5}"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54103708-6223-41A8-9647-508BFF51D99A}"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fld id="{7ACBE8C3-7360-4448-8217-BFAC997B0310}"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GB"/>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2D3FA756-7943-46C6-BB62-7F43E353B343}"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GB"/>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ECA5E116-673E-4DFB-B981-398BE3CDAC4E}"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fr-FR"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altLang="fr-FR" smtClean="0"/>
              <a:t>Second level</a:t>
            </a:r>
            <a:endParaRPr lang="en-GB" altLang="fr-FR" smtClean="0"/>
          </a:p>
          <a:p>
            <a:pPr lvl="1"/>
            <a:r>
              <a:rPr lang="en-GB" altLang="fr-FR" smtClean="0"/>
              <a:t>Third level</a:t>
            </a:r>
          </a:p>
          <a:p>
            <a:pPr lvl="2"/>
            <a:r>
              <a:rPr lang="en-GB" altLang="fr-FR"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latin typeface="Arial" pitchFamily="34" charset="0"/>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latin typeface="Arial" pitchFamily="34" charset="0"/>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latin typeface="Arial" charset="0"/>
              </a:defRPr>
            </a:lvl1pPr>
          </a:lstStyle>
          <a:p>
            <a:fld id="{27DFF673-43F2-4C1E-9E91-C6ECF7934C44}" type="slidenum">
              <a:rPr lang="en-GB"/>
              <a:pPr/>
              <a:t>‹#›</a:t>
            </a:fld>
            <a:endParaRPr lang="en-GB"/>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a:p>
        </p:txBody>
      </p:sp>
      <p:pic>
        <p:nvPicPr>
          <p:cNvPr id="1033" name="Picture 17" descr="LOGO CE_Vertical_EN_NEG_quadri_HR"/>
          <p:cNvPicPr>
            <a:picLocks noChangeAspect="1" noChangeArrowheads="1"/>
          </p:cNvPicPr>
          <p:nvPr/>
        </p:nvPicPr>
        <p:blipFill>
          <a:blip r:embed="rId15" cstate="print"/>
          <a:srcRect/>
          <a:stretch>
            <a:fillRect/>
          </a:stretch>
        </p:blipFill>
        <p:spPr bwMode="auto">
          <a:xfrm>
            <a:off x="3957638" y="258763"/>
            <a:ext cx="1436687" cy="10048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55"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 id="2147483956" r:id="rId12"/>
    <p:sldLayoutId id="2147483957" r:id="rId13"/>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Office_Word_Document2.docx"/><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Microsoft_Excel_97-2003_Worksheet1.xls"/></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Microsoft_Excel_97-2003_Worksheet2.xls"/></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285750" y="2428875"/>
            <a:ext cx="7772400" cy="938213"/>
          </a:xfrm>
        </p:spPr>
        <p:txBody>
          <a:bodyPr/>
          <a:lstStyle/>
          <a:p>
            <a:pPr marL="0" indent="1588" eaLnBrk="1" hangingPunct="1"/>
            <a:r>
              <a:rPr lang="fr-FR" altLang="fr-FR" sz="4400" smtClean="0"/>
              <a:t>Problématique des réformes budgétaires</a:t>
            </a:r>
            <a:br>
              <a:rPr lang="fr-FR" altLang="fr-FR" sz="4400" smtClean="0"/>
            </a:br>
            <a:r>
              <a:rPr lang="fr-FR" altLang="fr-FR" sz="4400" smtClean="0"/>
              <a:t>Unité 1.Présentation de la problématique</a:t>
            </a:r>
            <a:endParaRPr lang="en-GB" altLang="fr-FR" sz="4400" smtClean="0"/>
          </a:p>
        </p:txBody>
      </p:sp>
      <p:sp>
        <p:nvSpPr>
          <p:cNvPr id="7171" name="Rectangle 3"/>
          <p:cNvSpPr>
            <a:spLocks noGrp="1" noChangeArrowheads="1"/>
          </p:cNvSpPr>
          <p:nvPr>
            <p:ph type="subTitle" idx="1"/>
          </p:nvPr>
        </p:nvSpPr>
        <p:spPr>
          <a:xfrm>
            <a:off x="500063" y="4857750"/>
            <a:ext cx="7527925" cy="865188"/>
          </a:xfrm>
        </p:spPr>
        <p:txBody>
          <a:bodyPr/>
          <a:lstStyle/>
          <a:p>
            <a:pPr marL="0" lvl="1" indent="0" eaLnBrk="1" hangingPunct="1">
              <a:buClr>
                <a:schemeClr val="bg1"/>
              </a:buClr>
              <a:buFontTx/>
              <a:buNone/>
            </a:pPr>
            <a:r>
              <a:rPr lang="fr-FR" altLang="fr-FR" sz="3600" smtClean="0">
                <a:solidFill>
                  <a:schemeClr val="bg1"/>
                </a:solidFill>
              </a:rPr>
              <a:t>Module 1.3. </a:t>
            </a:r>
            <a:r>
              <a:rPr lang="fr-FR" altLang="fr-FR" sz="3200" b="0" smtClean="0">
                <a:solidFill>
                  <a:schemeClr val="bg1"/>
                </a:solidFill>
              </a:rPr>
              <a:t>Le point de départ : évaluer les systèmes de GFP</a:t>
            </a:r>
          </a:p>
          <a:p>
            <a:pPr eaLnBrk="1" hangingPunct="1"/>
            <a:endParaRPr lang="fr-FR" altLang="fr-FR" sz="360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a:xfrm>
            <a:off x="255588" y="1700213"/>
            <a:ext cx="8715375" cy="504825"/>
          </a:xfrm>
        </p:spPr>
        <p:txBody>
          <a:bodyPr/>
          <a:lstStyle/>
          <a:p>
            <a:r>
              <a:rPr lang="fr-FR" altLang="fr-FR" sz="2800" smtClean="0"/>
              <a:t>  Evaluation de la gestion des investissements publics (PIMA – FMI)</a:t>
            </a:r>
            <a:br>
              <a:rPr lang="fr-FR" altLang="fr-FR" sz="2800" smtClean="0"/>
            </a:br>
            <a:endParaRPr lang="fr-FR" altLang="fr-FR" sz="2800" smtClean="0"/>
          </a:p>
        </p:txBody>
      </p:sp>
      <p:sp>
        <p:nvSpPr>
          <p:cNvPr id="22531" name="Espace réservé du contenu 2"/>
          <p:cNvSpPr>
            <a:spLocks noGrp="1"/>
          </p:cNvSpPr>
          <p:nvPr>
            <p:ph idx="1"/>
          </p:nvPr>
        </p:nvSpPr>
        <p:spPr>
          <a:xfrm>
            <a:off x="539750" y="2565400"/>
            <a:ext cx="8147050" cy="647700"/>
          </a:xfrm>
        </p:spPr>
        <p:txBody>
          <a:bodyPr/>
          <a:lstStyle/>
          <a:p>
            <a:pPr lvl="1">
              <a:buClrTx/>
            </a:pPr>
            <a:r>
              <a:rPr lang="fr-FR" altLang="fr-FR" sz="2500" b="0" smtClean="0"/>
              <a:t>En cours de mise en place</a:t>
            </a:r>
          </a:p>
          <a:p>
            <a:pPr lvl="1">
              <a:buClrTx/>
            </a:pPr>
            <a:endParaRPr lang="fr-FR" altLang="fr-FR" sz="2500" b="0" smtClean="0"/>
          </a:p>
          <a:p>
            <a:pPr lvl="1">
              <a:buClrTx/>
            </a:pPr>
            <a:r>
              <a:rPr lang="fr-FR" altLang="fr-FR" sz="2500" b="0" smtClean="0"/>
              <a:t>3 Piliers</a:t>
            </a:r>
          </a:p>
          <a:p>
            <a:pPr lvl="1">
              <a:buClrTx/>
            </a:pPr>
            <a:r>
              <a:rPr lang="fr-FR" altLang="fr-FR" sz="2500" b="0" smtClean="0"/>
              <a:t>15 « institutions » ou domaines</a:t>
            </a:r>
          </a:p>
          <a:p>
            <a:pPr lvl="1">
              <a:buClrTx/>
            </a:pPr>
            <a:r>
              <a:rPr lang="fr-FR" altLang="fr-FR" sz="2500" b="0" smtClean="0"/>
              <a:t>45 indicateurs</a:t>
            </a:r>
          </a:p>
          <a:p>
            <a:pPr lvl="1">
              <a:buClrTx/>
              <a:buFont typeface="Wingdings" pitchFamily="2" charset="2"/>
              <a:buChar char="Ø"/>
            </a:pPr>
            <a:endParaRPr lang="fr-FR" altLang="fr-FR" sz="1800" b="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u contenu 2"/>
          <p:cNvSpPr>
            <a:spLocks noGrp="1"/>
          </p:cNvSpPr>
          <p:nvPr>
            <p:ph idx="1"/>
          </p:nvPr>
        </p:nvSpPr>
        <p:spPr>
          <a:xfrm>
            <a:off x="468313" y="1052513"/>
            <a:ext cx="8147050" cy="649287"/>
          </a:xfrm>
        </p:spPr>
        <p:txBody>
          <a:bodyPr/>
          <a:lstStyle/>
          <a:p>
            <a:pPr>
              <a:buClrTx/>
              <a:buFont typeface="Wingdings" pitchFamily="2" charset="2"/>
              <a:buChar char="Ø"/>
            </a:pPr>
            <a:r>
              <a:rPr lang="fr-FR" altLang="fr-FR" sz="2000" b="1" i="0" smtClean="0"/>
              <a:t>Evaluation de la gestion des investissements publics (PIMA – FMI). Les 15 « institutions »</a:t>
            </a:r>
          </a:p>
          <a:p>
            <a:pPr lvl="1">
              <a:buClrTx/>
              <a:buFont typeface="Wingdings" pitchFamily="2" charset="2"/>
              <a:buChar char="Ø"/>
            </a:pPr>
            <a:endParaRPr lang="fr-FR" altLang="fr-FR" sz="1600" smtClean="0"/>
          </a:p>
        </p:txBody>
      </p:sp>
      <p:graphicFrame>
        <p:nvGraphicFramePr>
          <p:cNvPr id="3" name="Tableau 2"/>
          <p:cNvGraphicFramePr>
            <a:graphicFrameLocks noGrp="1"/>
          </p:cNvGraphicFramePr>
          <p:nvPr/>
        </p:nvGraphicFramePr>
        <p:xfrm>
          <a:off x="468313" y="1762125"/>
          <a:ext cx="7813675" cy="5095876"/>
        </p:xfrm>
        <a:graphic>
          <a:graphicData uri="http://schemas.openxmlformats.org/drawingml/2006/table">
            <a:tbl>
              <a:tblPr firstRow="1" firstCol="1" bandRow="1"/>
              <a:tblGrid>
                <a:gridCol w="1971102"/>
                <a:gridCol w="5842573"/>
              </a:tblGrid>
              <a:tr h="268204">
                <a:tc>
                  <a:txBody>
                    <a:bodyPr/>
                    <a:lstStyle/>
                    <a:p>
                      <a:pPr>
                        <a:lnSpc>
                          <a:spcPct val="110000"/>
                        </a:lnSpc>
                        <a:spcAft>
                          <a:spcPts val="0"/>
                        </a:spcAft>
                      </a:pPr>
                      <a:r>
                        <a:rPr lang="fr-FR" sz="1500" b="1" dirty="0">
                          <a:effectLst/>
                          <a:latin typeface="Arial" panose="020B0604020202020204" pitchFamily="34" charset="0"/>
                          <a:ea typeface="Calibri" panose="020F0502020204030204" pitchFamily="34" charset="0"/>
                          <a:cs typeface="Times New Roman" panose="02020603050405020304" pitchFamily="18" charset="0"/>
                        </a:rPr>
                        <a:t>Institution</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0153" marR="60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0000"/>
                        </a:lnSpc>
                        <a:spcAft>
                          <a:spcPts val="0"/>
                        </a:spcAft>
                      </a:pPr>
                      <a:r>
                        <a:rPr lang="fr-FR" sz="1500" b="1" dirty="0">
                          <a:effectLst/>
                          <a:latin typeface="Arial" panose="020B0604020202020204" pitchFamily="34" charset="0"/>
                          <a:ea typeface="Calibri" panose="020F0502020204030204" pitchFamily="34" charset="0"/>
                          <a:cs typeface="Times New Roman" panose="02020603050405020304" pitchFamily="18" charset="0"/>
                        </a:rPr>
                        <a:t>Aspects analysés par les indicateurs</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0153" marR="60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68204">
                <a:tc gridSpan="2">
                  <a:txBody>
                    <a:bodyPr/>
                    <a:lstStyle/>
                    <a:p>
                      <a:pPr>
                        <a:lnSpc>
                          <a:spcPct val="110000"/>
                        </a:lnSpc>
                        <a:spcAft>
                          <a:spcPts val="0"/>
                        </a:spcAft>
                      </a:pPr>
                      <a:r>
                        <a:rPr lang="fr-FR" sz="1500" b="1" dirty="0">
                          <a:effectLst/>
                          <a:latin typeface="Arial" panose="020B0604020202020204" pitchFamily="34" charset="0"/>
                          <a:ea typeface="Calibri" panose="020F0502020204030204" pitchFamily="34" charset="0"/>
                          <a:cs typeface="Times New Roman" panose="02020603050405020304" pitchFamily="18" charset="0"/>
                        </a:rPr>
                        <a:t>Planifier des niveaux viables d’investissement public</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0153" marR="6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536408">
                <a:tc>
                  <a:txBody>
                    <a:bodyPr/>
                    <a:lstStyle/>
                    <a:p>
                      <a:pPr>
                        <a:lnSpc>
                          <a:spcPct val="110000"/>
                        </a:lnSpc>
                        <a:spcAft>
                          <a:spcPts val="0"/>
                        </a:spcAft>
                      </a:pPr>
                      <a:r>
                        <a:rPr lang="fr-FR" sz="1500" dirty="0">
                          <a:effectLst/>
                          <a:latin typeface="Arial" panose="020B0604020202020204" pitchFamily="34" charset="0"/>
                          <a:ea typeface="Calibri" panose="020F0502020204030204" pitchFamily="34" charset="0"/>
                          <a:cs typeface="Times New Roman" panose="02020603050405020304" pitchFamily="18" charset="0"/>
                        </a:rPr>
                        <a:t>1. Règles budgétaires </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0153" marR="6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Aft>
                          <a:spcPts val="0"/>
                        </a:spcAft>
                      </a:pPr>
                      <a:r>
                        <a:rPr lang="fr-FR" sz="1500" dirty="0">
                          <a:effectLst/>
                          <a:latin typeface="Arial" panose="020B0604020202020204" pitchFamily="34" charset="0"/>
                          <a:ea typeface="Calibri" panose="020F0502020204030204" pitchFamily="34" charset="0"/>
                          <a:cs typeface="Times New Roman" panose="02020603050405020304" pitchFamily="18" charset="0"/>
                        </a:rPr>
                        <a:t>Description et évaluation des règles budgétaires </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0153" marR="6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4612">
                <a:tc>
                  <a:txBody>
                    <a:bodyPr/>
                    <a:lstStyle/>
                    <a:p>
                      <a:pPr>
                        <a:lnSpc>
                          <a:spcPct val="110000"/>
                        </a:lnSpc>
                        <a:spcAft>
                          <a:spcPts val="0"/>
                        </a:spcAft>
                      </a:pPr>
                      <a:r>
                        <a:rPr lang="fr-FR" sz="1500" dirty="0">
                          <a:effectLst/>
                          <a:latin typeface="Arial" panose="020B0604020202020204" pitchFamily="34" charset="0"/>
                          <a:ea typeface="Calibri" panose="020F0502020204030204" pitchFamily="34" charset="0"/>
                          <a:cs typeface="Times New Roman" panose="02020603050405020304" pitchFamily="18" charset="0"/>
                        </a:rPr>
                        <a:t>2. Planification nationale et sectorielle </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0153" marR="6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Aft>
                          <a:spcPts val="0"/>
                        </a:spcAft>
                      </a:pPr>
                      <a:r>
                        <a:rPr lang="fr-FR" sz="1500">
                          <a:effectLst/>
                          <a:latin typeface="Arial" panose="020B0604020202020204" pitchFamily="34" charset="0"/>
                          <a:ea typeface="Calibri" panose="020F0502020204030204" pitchFamily="34" charset="0"/>
                          <a:cs typeface="Times New Roman" panose="02020603050405020304" pitchFamily="18" charset="0"/>
                        </a:rPr>
                        <a:t>Description des plans et niveau de détail, coordination entre secteurs, rôle du MdF et des ministères dépensiers </a:t>
                      </a:r>
                      <a:endParaRPr lang="fr-FR" sz="1500">
                        <a:effectLst/>
                        <a:latin typeface="Calibri" panose="020F0502020204030204" pitchFamily="34" charset="0"/>
                        <a:ea typeface="Calibri" panose="020F0502020204030204" pitchFamily="34" charset="0"/>
                        <a:cs typeface="Times New Roman" panose="02020603050405020304" pitchFamily="18" charset="0"/>
                      </a:endParaRPr>
                    </a:p>
                  </a:txBody>
                  <a:tcPr marL="60153" marR="6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4612">
                <a:tc>
                  <a:txBody>
                    <a:bodyPr/>
                    <a:lstStyle/>
                    <a:p>
                      <a:pPr>
                        <a:lnSpc>
                          <a:spcPct val="110000"/>
                        </a:lnSpc>
                        <a:spcAft>
                          <a:spcPts val="0"/>
                        </a:spcAft>
                      </a:pPr>
                      <a:r>
                        <a:rPr lang="fr-FR" sz="1500" dirty="0">
                          <a:effectLst/>
                          <a:latin typeface="Arial" panose="020B0604020202020204" pitchFamily="34" charset="0"/>
                          <a:ea typeface="Calibri" panose="020F0502020204030204" pitchFamily="34" charset="0"/>
                          <a:cs typeface="Times New Roman" panose="02020603050405020304" pitchFamily="18" charset="0"/>
                        </a:rPr>
                        <a:t>3. Coordination centre-collectivités locales </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0153" marR="6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Aft>
                          <a:spcPts val="0"/>
                        </a:spcAft>
                      </a:pPr>
                      <a:r>
                        <a:rPr lang="fr-FR" sz="1500">
                          <a:effectLst/>
                          <a:latin typeface="Arial" panose="020B0604020202020204" pitchFamily="34" charset="0"/>
                          <a:ea typeface="Calibri" panose="020F0502020204030204" pitchFamily="34" charset="0"/>
                          <a:cs typeface="Times New Roman" panose="02020603050405020304" pitchFamily="18" charset="0"/>
                        </a:rPr>
                        <a:t>Description des mécanismes de coordination entre le centre et les collectivités locales (limites d’emprunt, plans consolidés, règles de transfert), répartition des tâches, rôle du MdF</a:t>
                      </a:r>
                      <a:endParaRPr lang="fr-FR" sz="1500">
                        <a:effectLst/>
                        <a:latin typeface="Calibri" panose="020F0502020204030204" pitchFamily="34" charset="0"/>
                        <a:ea typeface="Calibri" panose="020F0502020204030204" pitchFamily="34" charset="0"/>
                        <a:cs typeface="Times New Roman" panose="02020603050405020304" pitchFamily="18" charset="0"/>
                      </a:endParaRPr>
                    </a:p>
                  </a:txBody>
                  <a:tcPr marL="60153" marR="6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2816">
                <a:tc>
                  <a:txBody>
                    <a:bodyPr/>
                    <a:lstStyle/>
                    <a:p>
                      <a:pPr>
                        <a:lnSpc>
                          <a:spcPct val="110000"/>
                        </a:lnSpc>
                        <a:spcAft>
                          <a:spcPts val="0"/>
                        </a:spcAft>
                      </a:pPr>
                      <a:r>
                        <a:rPr lang="fr-FR" sz="1500" dirty="0">
                          <a:effectLst/>
                          <a:latin typeface="Arial" panose="020B0604020202020204" pitchFamily="34" charset="0"/>
                          <a:ea typeface="Calibri" panose="020F0502020204030204" pitchFamily="34" charset="0"/>
                          <a:cs typeface="Times New Roman" panose="02020603050405020304" pitchFamily="18" charset="0"/>
                        </a:rPr>
                        <a:t>4. Partenariats public-privé </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0153" marR="6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Aft>
                          <a:spcPts val="0"/>
                        </a:spcAft>
                      </a:pPr>
                      <a:r>
                        <a:rPr lang="fr-FR" sz="1500" dirty="0">
                          <a:effectLst/>
                          <a:latin typeface="Arial" panose="020B0604020202020204" pitchFamily="34" charset="0"/>
                          <a:ea typeface="Calibri" panose="020F0502020204030204" pitchFamily="34" charset="0"/>
                          <a:cs typeface="Times New Roman" panose="02020603050405020304" pitchFamily="18" charset="0"/>
                        </a:rPr>
                        <a:t>Institutions liées aux PPP et pertinence de ces derniers, fonction de supervision du </a:t>
                      </a:r>
                      <a:r>
                        <a:rPr lang="fr-FR" sz="1500" dirty="0" err="1">
                          <a:effectLst/>
                          <a:latin typeface="Arial" panose="020B0604020202020204" pitchFamily="34" charset="0"/>
                          <a:ea typeface="Calibri" panose="020F0502020204030204" pitchFamily="34" charset="0"/>
                          <a:cs typeface="Times New Roman" panose="02020603050405020304" pitchFamily="18" charset="0"/>
                        </a:rPr>
                        <a:t>MdF</a:t>
                      </a:r>
                      <a:r>
                        <a:rPr lang="fr-FR" sz="1500" dirty="0">
                          <a:effectLst/>
                          <a:latin typeface="Arial" panose="020B0604020202020204" pitchFamily="34" charset="0"/>
                          <a:ea typeface="Calibri" panose="020F0502020204030204" pitchFamily="34" charset="0"/>
                          <a:cs typeface="Times New Roman" panose="02020603050405020304" pitchFamily="18" charset="0"/>
                        </a:rPr>
                        <a:t>, responsabilité institutionnelle, stratégie de PPP, analyses entreprises, nombre de PPP et envergure PPP</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0153" marR="6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1020">
                <a:tc>
                  <a:txBody>
                    <a:bodyPr/>
                    <a:lstStyle/>
                    <a:p>
                      <a:pPr>
                        <a:lnSpc>
                          <a:spcPct val="110000"/>
                        </a:lnSpc>
                        <a:spcAft>
                          <a:spcPts val="0"/>
                        </a:spcAft>
                      </a:pPr>
                      <a:r>
                        <a:rPr lang="fr-FR" sz="1500" dirty="0">
                          <a:effectLst/>
                          <a:latin typeface="Arial" panose="020B0604020202020204" pitchFamily="34" charset="0"/>
                          <a:ea typeface="Calibri" panose="020F0502020204030204" pitchFamily="34" charset="0"/>
                          <a:cs typeface="Times New Roman" panose="02020603050405020304" pitchFamily="18" charset="0"/>
                        </a:rPr>
                        <a:t>5. Réglementation des entreprises d’infrastructure </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0153" marR="6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Aft>
                          <a:spcPts val="0"/>
                        </a:spcAft>
                      </a:pPr>
                      <a:r>
                        <a:rPr lang="fr-FR" sz="1500" dirty="0">
                          <a:effectLst/>
                          <a:latin typeface="Arial" panose="020B0604020202020204" pitchFamily="34" charset="0"/>
                          <a:ea typeface="Calibri" panose="020F0502020204030204" pitchFamily="34" charset="0"/>
                          <a:cs typeface="Times New Roman" panose="02020603050405020304" pitchFamily="18" charset="0"/>
                        </a:rPr>
                        <a:t>Description du dispositif réglementaire (régulateurs (indépendants), mécanismes de tarification, instances de gouvernance), communication d’information des entreprises publiques, investissement des entreprises publiques en pourcentage du PIB </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0153" marR="60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nvGraphicFramePr>
        <p:xfrm>
          <a:off x="250825" y="1004888"/>
          <a:ext cx="8893175" cy="5853112"/>
        </p:xfrm>
        <a:graphic>
          <a:graphicData uri="http://schemas.openxmlformats.org/drawingml/2006/table">
            <a:tbl>
              <a:tblPr firstRow="1" firstCol="1" bandRow="1"/>
              <a:tblGrid>
                <a:gridCol w="2367715"/>
                <a:gridCol w="6525460"/>
              </a:tblGrid>
              <a:tr h="268259">
                <a:tc gridSpan="2">
                  <a:txBody>
                    <a:bodyPr/>
                    <a:lstStyle/>
                    <a:p>
                      <a:pPr>
                        <a:lnSpc>
                          <a:spcPct val="110000"/>
                        </a:lnSpc>
                        <a:spcAft>
                          <a:spcPts val="0"/>
                        </a:spcAft>
                      </a:pPr>
                      <a:r>
                        <a:rPr lang="fr-FR" sz="1500" b="1" dirty="0">
                          <a:effectLst/>
                          <a:latin typeface="Arial" panose="020B0604020202020204" pitchFamily="34" charset="0"/>
                          <a:ea typeface="Calibri" panose="020F0502020204030204" pitchFamily="34" charset="0"/>
                          <a:cs typeface="Times New Roman" panose="02020603050405020304" pitchFamily="18" charset="0"/>
                        </a:rPr>
                        <a:t>Affecter l’investissement public aux bons secteurs et projets</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7599" marR="37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536519">
                <a:tc>
                  <a:txBody>
                    <a:bodyPr/>
                    <a:lstStyle/>
                    <a:p>
                      <a:pPr>
                        <a:lnSpc>
                          <a:spcPct val="110000"/>
                        </a:lnSpc>
                        <a:spcAft>
                          <a:spcPts val="0"/>
                        </a:spcAft>
                      </a:pPr>
                      <a:r>
                        <a:rPr lang="fr-FR" sz="1500" dirty="0">
                          <a:effectLst/>
                          <a:latin typeface="Arial" panose="020B0604020202020204" pitchFamily="34" charset="0"/>
                          <a:ea typeface="Calibri" panose="020F0502020204030204" pitchFamily="34" charset="0"/>
                          <a:cs typeface="Times New Roman" panose="02020603050405020304" pitchFamily="18" charset="0"/>
                        </a:rPr>
                        <a:t>6. Budgétisation pluriannuelle </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7599" marR="37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Aft>
                          <a:spcPts val="0"/>
                        </a:spcAft>
                      </a:pPr>
                      <a:r>
                        <a:rPr lang="fr-FR" sz="1500" dirty="0">
                          <a:effectLst/>
                          <a:latin typeface="Arial" panose="020B0604020202020204" pitchFamily="34" charset="0"/>
                          <a:ea typeface="Calibri" panose="020F0502020204030204" pitchFamily="34" charset="0"/>
                          <a:cs typeface="Times New Roman" panose="02020603050405020304" pitchFamily="18" charset="0"/>
                        </a:rPr>
                        <a:t>Explication du CBMT, horizon de planification </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7599" marR="37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4778">
                <a:tc>
                  <a:txBody>
                    <a:bodyPr/>
                    <a:lstStyle/>
                    <a:p>
                      <a:pPr>
                        <a:lnSpc>
                          <a:spcPct val="110000"/>
                        </a:lnSpc>
                        <a:spcAft>
                          <a:spcPts val="0"/>
                        </a:spcAft>
                      </a:pPr>
                      <a:r>
                        <a:rPr lang="fr-FR" sz="1500" dirty="0">
                          <a:effectLst/>
                          <a:latin typeface="Arial" panose="020B0604020202020204" pitchFamily="34" charset="0"/>
                          <a:ea typeface="Calibri" panose="020F0502020204030204" pitchFamily="34" charset="0"/>
                          <a:cs typeface="Times New Roman" panose="02020603050405020304" pitchFamily="18" charset="0"/>
                        </a:rPr>
                        <a:t>7. Caractère exhaustif du budget </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7599" marR="37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Aft>
                          <a:spcPts val="0"/>
                        </a:spcAft>
                      </a:pPr>
                      <a:r>
                        <a:rPr lang="fr-FR" sz="1500" dirty="0">
                          <a:effectLst/>
                          <a:latin typeface="Arial" panose="020B0604020202020204" pitchFamily="34" charset="0"/>
                          <a:ea typeface="Calibri" panose="020F0502020204030204" pitchFamily="34" charset="0"/>
                          <a:cs typeface="Times New Roman" panose="02020603050405020304" pitchFamily="18" charset="0"/>
                        </a:rPr>
                        <a:t>Investissement financé par les bailleurs de fonds (principaux bailleurs de fonds, ampleur), inclusion dans le budget, fonds extrabudgétaires (ampleur, gestion))</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7599" marR="37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259">
                <a:tc>
                  <a:txBody>
                    <a:bodyPr/>
                    <a:lstStyle/>
                    <a:p>
                      <a:pPr>
                        <a:lnSpc>
                          <a:spcPct val="110000"/>
                        </a:lnSpc>
                        <a:spcAft>
                          <a:spcPts val="0"/>
                        </a:spcAft>
                      </a:pPr>
                      <a:r>
                        <a:rPr lang="fr-FR" sz="1500">
                          <a:effectLst/>
                          <a:latin typeface="Arial" panose="020B0604020202020204" pitchFamily="34" charset="0"/>
                          <a:ea typeface="Calibri" panose="020F0502020204030204" pitchFamily="34" charset="0"/>
                          <a:cs typeface="Times New Roman" panose="02020603050405020304" pitchFamily="18" charset="0"/>
                        </a:rPr>
                        <a:t>8. Unité du budget </a:t>
                      </a:r>
                      <a:endParaRPr lang="fr-FR" sz="1500">
                        <a:effectLst/>
                        <a:latin typeface="Calibri" panose="020F0502020204030204" pitchFamily="34" charset="0"/>
                        <a:ea typeface="Calibri" panose="020F0502020204030204" pitchFamily="34" charset="0"/>
                        <a:cs typeface="Times New Roman" panose="02020603050405020304" pitchFamily="18" charset="0"/>
                      </a:endParaRPr>
                    </a:p>
                  </a:txBody>
                  <a:tcPr marL="37599" marR="37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Aft>
                          <a:spcPts val="0"/>
                        </a:spcAft>
                      </a:pPr>
                      <a:r>
                        <a:rPr lang="fr-FR" sz="1500" dirty="0">
                          <a:effectLst/>
                          <a:latin typeface="Arial" panose="020B0604020202020204" pitchFamily="34" charset="0"/>
                          <a:ea typeface="Calibri" panose="020F0502020204030204" pitchFamily="34" charset="0"/>
                          <a:cs typeface="Times New Roman" panose="02020603050405020304" pitchFamily="18" charset="0"/>
                        </a:rPr>
                        <a:t>Coûts d’entretien, état des actifs publics, présentation dans le budget</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7599" marR="37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092">
                <a:tc>
                  <a:txBody>
                    <a:bodyPr/>
                    <a:lstStyle/>
                    <a:p>
                      <a:pPr>
                        <a:lnSpc>
                          <a:spcPct val="110000"/>
                        </a:lnSpc>
                        <a:spcAft>
                          <a:spcPts val="0"/>
                        </a:spcAft>
                      </a:pPr>
                      <a:r>
                        <a:rPr lang="fr-FR" sz="1500">
                          <a:effectLst/>
                          <a:latin typeface="Arial" panose="020B0604020202020204" pitchFamily="34" charset="0"/>
                          <a:ea typeface="Calibri" panose="020F0502020204030204" pitchFamily="34" charset="0"/>
                          <a:cs typeface="Times New Roman" panose="02020603050405020304" pitchFamily="18" charset="0"/>
                        </a:rPr>
                        <a:t>9. Évaluation des projets </a:t>
                      </a:r>
                      <a:endParaRPr lang="fr-FR" sz="1500">
                        <a:effectLst/>
                        <a:latin typeface="Calibri" panose="020F0502020204030204" pitchFamily="34" charset="0"/>
                        <a:ea typeface="Calibri" panose="020F0502020204030204" pitchFamily="34" charset="0"/>
                        <a:cs typeface="Times New Roman" panose="02020603050405020304" pitchFamily="18" charset="0"/>
                      </a:endParaRPr>
                    </a:p>
                  </a:txBody>
                  <a:tcPr marL="37599" marR="37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Aft>
                          <a:spcPts val="0"/>
                        </a:spcAft>
                      </a:pPr>
                      <a:r>
                        <a:rPr lang="fr-FR" sz="1500" dirty="0" smtClean="0">
                          <a:effectLst/>
                          <a:latin typeface="Arial" panose="020B0604020202020204" pitchFamily="34" charset="0"/>
                          <a:ea typeface="Calibri" panose="020F0502020204030204" pitchFamily="34" charset="0"/>
                          <a:cs typeface="Times New Roman" panose="02020603050405020304" pitchFamily="18" charset="0"/>
                        </a:rPr>
                        <a:t>Méthodologie </a:t>
                      </a:r>
                      <a:r>
                        <a:rPr lang="fr-FR" sz="1500" dirty="0">
                          <a:effectLst/>
                          <a:latin typeface="Arial" panose="020B0604020202020204" pitchFamily="34" charset="0"/>
                          <a:ea typeface="Calibri" panose="020F0502020204030204" pitchFamily="34" charset="0"/>
                          <a:cs typeface="Times New Roman" panose="02020603050405020304" pitchFamily="18" charset="0"/>
                        </a:rPr>
                        <a:t>(analyse coûts-avantages, analyse des risques)</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7599" marR="37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092">
                <a:tc>
                  <a:txBody>
                    <a:bodyPr/>
                    <a:lstStyle/>
                    <a:p>
                      <a:pPr>
                        <a:lnSpc>
                          <a:spcPct val="110000"/>
                        </a:lnSpc>
                        <a:spcAft>
                          <a:spcPts val="0"/>
                        </a:spcAft>
                      </a:pPr>
                      <a:r>
                        <a:rPr lang="fr-FR" sz="1500">
                          <a:effectLst/>
                          <a:latin typeface="Arial" panose="020B0604020202020204" pitchFamily="34" charset="0"/>
                          <a:ea typeface="Calibri" panose="020F0502020204030204" pitchFamily="34" charset="0"/>
                          <a:cs typeface="Times New Roman" panose="02020603050405020304" pitchFamily="18" charset="0"/>
                        </a:rPr>
                        <a:t>10. Sélection des projets </a:t>
                      </a:r>
                      <a:endParaRPr lang="fr-FR" sz="1500">
                        <a:effectLst/>
                        <a:latin typeface="Calibri" panose="020F0502020204030204" pitchFamily="34" charset="0"/>
                        <a:ea typeface="Calibri" panose="020F0502020204030204" pitchFamily="34" charset="0"/>
                        <a:cs typeface="Times New Roman" panose="02020603050405020304" pitchFamily="18" charset="0"/>
                      </a:endParaRPr>
                    </a:p>
                  </a:txBody>
                  <a:tcPr marL="37599" marR="37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Aft>
                          <a:spcPts val="0"/>
                        </a:spcAft>
                      </a:pPr>
                      <a:r>
                        <a:rPr lang="fr-FR" sz="1500" dirty="0">
                          <a:effectLst/>
                          <a:latin typeface="Arial" panose="020B0604020202020204" pitchFamily="34" charset="0"/>
                          <a:ea typeface="Calibri" panose="020F0502020204030204" pitchFamily="34" charset="0"/>
                          <a:cs typeface="Times New Roman" panose="02020603050405020304" pitchFamily="18" charset="0"/>
                        </a:rPr>
                        <a:t>Description des processus, projets en instance, critères publiés</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7599" marR="37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259">
                <a:tc gridSpan="2">
                  <a:txBody>
                    <a:bodyPr/>
                    <a:lstStyle/>
                    <a:p>
                      <a:pPr>
                        <a:lnSpc>
                          <a:spcPct val="110000"/>
                        </a:lnSpc>
                        <a:spcAft>
                          <a:spcPts val="0"/>
                        </a:spcAft>
                      </a:pPr>
                      <a:r>
                        <a:rPr lang="fr-FR" sz="1500" b="1" dirty="0">
                          <a:effectLst/>
                          <a:latin typeface="Arial" panose="020B0604020202020204" pitchFamily="34" charset="0"/>
                          <a:ea typeface="Calibri" panose="020F0502020204030204" pitchFamily="34" charset="0"/>
                          <a:cs typeface="Times New Roman" panose="02020603050405020304" pitchFamily="18" charset="0"/>
                        </a:rPr>
                        <a:t>Exécution : Fournir des investissements publics productifs et durables</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7599" marR="37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804778">
                <a:tc>
                  <a:txBody>
                    <a:bodyPr/>
                    <a:lstStyle/>
                    <a:p>
                      <a:pPr>
                        <a:lnSpc>
                          <a:spcPct val="110000"/>
                        </a:lnSpc>
                        <a:spcAft>
                          <a:spcPts val="0"/>
                        </a:spcAft>
                      </a:pPr>
                      <a:r>
                        <a:rPr lang="fr-FR" sz="1500">
                          <a:effectLst/>
                          <a:latin typeface="Arial" panose="020B0604020202020204" pitchFamily="34" charset="0"/>
                          <a:ea typeface="Calibri" panose="020F0502020204030204" pitchFamily="34" charset="0"/>
                          <a:cs typeface="Times New Roman" panose="02020603050405020304" pitchFamily="18" charset="0"/>
                        </a:rPr>
                        <a:t>11. Protection des investissements  durant l’exécution budgétaire</a:t>
                      </a:r>
                      <a:endParaRPr lang="fr-FR" sz="1500">
                        <a:effectLst/>
                        <a:latin typeface="Calibri" panose="020F0502020204030204" pitchFamily="34" charset="0"/>
                        <a:ea typeface="Calibri" panose="020F0502020204030204" pitchFamily="34" charset="0"/>
                        <a:cs typeface="Times New Roman" panose="02020603050405020304" pitchFamily="18" charset="0"/>
                      </a:endParaRPr>
                    </a:p>
                  </a:txBody>
                  <a:tcPr marL="37599" marR="37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Aft>
                          <a:spcPts val="0"/>
                        </a:spcAft>
                      </a:pPr>
                      <a:r>
                        <a:rPr lang="fr-FR" sz="1500" dirty="0">
                          <a:effectLst/>
                          <a:latin typeface="Arial" panose="020B0604020202020204" pitchFamily="34" charset="0"/>
                          <a:ea typeface="Calibri" panose="020F0502020204030204" pitchFamily="34" charset="0"/>
                          <a:cs typeface="Times New Roman" panose="02020603050405020304" pitchFamily="18" charset="0"/>
                        </a:rPr>
                        <a:t>Traitement des réaffectations et flexibilité en fin d’exercice, crédits budgétaires pour base pluriannuelle </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7599" marR="37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6519">
                <a:tc>
                  <a:txBody>
                    <a:bodyPr/>
                    <a:lstStyle/>
                    <a:p>
                      <a:pPr>
                        <a:lnSpc>
                          <a:spcPct val="110000"/>
                        </a:lnSpc>
                        <a:spcAft>
                          <a:spcPts val="0"/>
                        </a:spcAft>
                      </a:pPr>
                      <a:r>
                        <a:rPr lang="fr-FR" sz="1500">
                          <a:effectLst/>
                          <a:latin typeface="Arial" panose="020B0604020202020204" pitchFamily="34" charset="0"/>
                          <a:ea typeface="Calibri" panose="020F0502020204030204" pitchFamily="34" charset="0"/>
                          <a:cs typeface="Times New Roman" panose="02020603050405020304" pitchFamily="18" charset="0"/>
                        </a:rPr>
                        <a:t>12. Disponibilité des financements </a:t>
                      </a:r>
                      <a:endParaRPr lang="fr-FR" sz="1500">
                        <a:effectLst/>
                        <a:latin typeface="Calibri" panose="020F0502020204030204" pitchFamily="34" charset="0"/>
                        <a:ea typeface="Calibri" panose="020F0502020204030204" pitchFamily="34" charset="0"/>
                        <a:cs typeface="Times New Roman" panose="02020603050405020304" pitchFamily="18" charset="0"/>
                      </a:endParaRPr>
                    </a:p>
                  </a:txBody>
                  <a:tcPr marL="37599" marR="37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Aft>
                          <a:spcPts val="0"/>
                        </a:spcAft>
                      </a:pPr>
                      <a:r>
                        <a:rPr lang="fr-FR" sz="1500" dirty="0">
                          <a:effectLst/>
                          <a:latin typeface="Arial" panose="020B0604020202020204" pitchFamily="34" charset="0"/>
                          <a:ea typeface="Calibri" panose="020F0502020204030204" pitchFamily="34" charset="0"/>
                          <a:cs typeface="Times New Roman" panose="02020603050405020304" pitchFamily="18" charset="0"/>
                        </a:rPr>
                        <a:t>Procédures de gestion de trésorerie liées aux investissements, CUT</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7599" marR="37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6519">
                <a:tc>
                  <a:txBody>
                    <a:bodyPr/>
                    <a:lstStyle/>
                    <a:p>
                      <a:pPr>
                        <a:lnSpc>
                          <a:spcPct val="110000"/>
                        </a:lnSpc>
                        <a:spcAft>
                          <a:spcPts val="0"/>
                        </a:spcAft>
                      </a:pPr>
                      <a:r>
                        <a:rPr lang="fr-FR" sz="1500">
                          <a:effectLst/>
                          <a:latin typeface="Arial" panose="020B0604020202020204" pitchFamily="34" charset="0"/>
                          <a:ea typeface="Calibri" panose="020F0502020204030204" pitchFamily="34" charset="0"/>
                          <a:cs typeface="Times New Roman" panose="02020603050405020304" pitchFamily="18" charset="0"/>
                        </a:rPr>
                        <a:t>13. Transparence de l’exécution</a:t>
                      </a:r>
                      <a:endParaRPr lang="fr-FR" sz="1500">
                        <a:effectLst/>
                        <a:latin typeface="Calibri" panose="020F0502020204030204" pitchFamily="34" charset="0"/>
                        <a:ea typeface="Calibri" panose="020F0502020204030204" pitchFamily="34" charset="0"/>
                        <a:cs typeface="Times New Roman" panose="02020603050405020304" pitchFamily="18" charset="0"/>
                      </a:endParaRPr>
                    </a:p>
                  </a:txBody>
                  <a:tcPr marL="37599" marR="37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Aft>
                          <a:spcPts val="0"/>
                        </a:spcAft>
                      </a:pPr>
                      <a:r>
                        <a:rPr lang="fr-FR" sz="1500" dirty="0">
                          <a:effectLst/>
                          <a:latin typeface="Arial" panose="020B0604020202020204" pitchFamily="34" charset="0"/>
                          <a:ea typeface="Calibri" panose="020F0502020204030204" pitchFamily="34" charset="0"/>
                          <a:cs typeface="Times New Roman" panose="02020603050405020304" pitchFamily="18" charset="0"/>
                        </a:rPr>
                        <a:t>Processus de suivi et d’audit, appels d’offres </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7599" marR="37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6519">
                <a:tc>
                  <a:txBody>
                    <a:bodyPr/>
                    <a:lstStyle/>
                    <a:p>
                      <a:pPr>
                        <a:lnSpc>
                          <a:spcPct val="110000"/>
                        </a:lnSpc>
                        <a:spcAft>
                          <a:spcPts val="0"/>
                        </a:spcAft>
                      </a:pPr>
                      <a:r>
                        <a:rPr lang="fr-FR" sz="1500">
                          <a:effectLst/>
                          <a:latin typeface="Arial" panose="020B0604020202020204" pitchFamily="34" charset="0"/>
                          <a:ea typeface="Calibri" panose="020F0502020204030204" pitchFamily="34" charset="0"/>
                          <a:cs typeface="Times New Roman" panose="02020603050405020304" pitchFamily="18" charset="0"/>
                        </a:rPr>
                        <a:t>14. Gestion de la mise en œuvre </a:t>
                      </a:r>
                      <a:endParaRPr lang="fr-FR" sz="1500">
                        <a:effectLst/>
                        <a:latin typeface="Calibri" panose="020F0502020204030204" pitchFamily="34" charset="0"/>
                        <a:ea typeface="Calibri" panose="020F0502020204030204" pitchFamily="34" charset="0"/>
                        <a:cs typeface="Times New Roman" panose="02020603050405020304" pitchFamily="18" charset="0"/>
                      </a:endParaRPr>
                    </a:p>
                  </a:txBody>
                  <a:tcPr marL="37599" marR="37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Aft>
                          <a:spcPts val="0"/>
                        </a:spcAft>
                      </a:pPr>
                      <a:r>
                        <a:rPr lang="fr-FR" sz="1500" dirty="0">
                          <a:effectLst/>
                          <a:latin typeface="Arial" panose="020B0604020202020204" pitchFamily="34" charset="0"/>
                          <a:ea typeface="Calibri" panose="020F0502020204030204" pitchFamily="34" charset="0"/>
                          <a:cs typeface="Times New Roman" panose="02020603050405020304" pitchFamily="18" charset="0"/>
                        </a:rPr>
                        <a:t>Modalités de gestion des projets, manuel de gestion de projets (contenu et niveau d’administration/secteur applicable)</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7599" marR="37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6519">
                <a:tc>
                  <a:txBody>
                    <a:bodyPr/>
                    <a:lstStyle/>
                    <a:p>
                      <a:pPr>
                        <a:lnSpc>
                          <a:spcPct val="110000"/>
                        </a:lnSpc>
                        <a:spcAft>
                          <a:spcPts val="0"/>
                        </a:spcAft>
                      </a:pPr>
                      <a:r>
                        <a:rPr lang="fr-FR" sz="1500">
                          <a:effectLst/>
                          <a:latin typeface="Arial" panose="020B0604020202020204" pitchFamily="34" charset="0"/>
                          <a:ea typeface="Calibri" panose="020F0502020204030204" pitchFamily="34" charset="0"/>
                          <a:cs typeface="Times New Roman" panose="02020603050405020304" pitchFamily="18" charset="0"/>
                        </a:rPr>
                        <a:t>15. Comptabilisation des actifs </a:t>
                      </a:r>
                      <a:endParaRPr lang="fr-FR" sz="1500">
                        <a:effectLst/>
                        <a:latin typeface="Calibri" panose="020F0502020204030204" pitchFamily="34" charset="0"/>
                        <a:ea typeface="Calibri" panose="020F0502020204030204" pitchFamily="34" charset="0"/>
                        <a:cs typeface="Times New Roman" panose="02020603050405020304" pitchFamily="18" charset="0"/>
                      </a:endParaRPr>
                    </a:p>
                  </a:txBody>
                  <a:tcPr marL="37599" marR="37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Aft>
                          <a:spcPts val="0"/>
                        </a:spcAft>
                      </a:pPr>
                      <a:r>
                        <a:rPr lang="fr-FR" sz="1500" dirty="0">
                          <a:effectLst/>
                          <a:latin typeface="Arial" panose="020B0604020202020204" pitchFamily="34" charset="0"/>
                          <a:ea typeface="Calibri" panose="020F0502020204030204" pitchFamily="34" charset="0"/>
                          <a:cs typeface="Times New Roman" panose="02020603050405020304" pitchFamily="18" charset="0"/>
                        </a:rPr>
                        <a:t>Procédures comptables, bilans, registres d’actifs corporels </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7599" marR="37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14375" y="1000125"/>
            <a:ext cx="7786688" cy="1143000"/>
          </a:xfrm>
        </p:spPr>
        <p:txBody>
          <a:bodyPr/>
          <a:lstStyle/>
          <a:p>
            <a:pPr indent="0" algn="ctr" eaLnBrk="1" hangingPunct="1"/>
            <a:r>
              <a:rPr lang="fr-FR" altLang="fr-FR" sz="2800" smtClean="0"/>
              <a:t>Le PEFA</a:t>
            </a:r>
          </a:p>
        </p:txBody>
      </p:sp>
      <p:sp>
        <p:nvSpPr>
          <p:cNvPr id="25603" name="Rectangle 3"/>
          <p:cNvSpPr>
            <a:spLocks noGrp="1" noChangeArrowheads="1"/>
          </p:cNvSpPr>
          <p:nvPr>
            <p:ph type="body" idx="1"/>
          </p:nvPr>
        </p:nvSpPr>
        <p:spPr>
          <a:xfrm>
            <a:off x="428625" y="2000250"/>
            <a:ext cx="8229600" cy="4276725"/>
          </a:xfrm>
        </p:spPr>
        <p:txBody>
          <a:bodyPr/>
          <a:lstStyle/>
          <a:p>
            <a:pPr lvl="1" eaLnBrk="1" hangingPunct="1">
              <a:buClr>
                <a:srgbClr val="0F5494"/>
              </a:buClr>
              <a:buFont typeface="Verdana" pitchFamily="34" charset="0"/>
              <a:buChar char="●"/>
            </a:pPr>
            <a:r>
              <a:rPr lang="fr-FR" altLang="fr-FR" sz="2200" b="0" smtClean="0"/>
              <a:t>Un instrument de mesure de la performance et du progrès selon les objectifs</a:t>
            </a:r>
          </a:p>
          <a:p>
            <a:pPr lvl="1" eaLnBrk="1" hangingPunct="1">
              <a:buClr>
                <a:srgbClr val="0F5494"/>
              </a:buClr>
              <a:buFont typeface="Verdana" pitchFamily="34" charset="0"/>
              <a:buChar char="●"/>
            </a:pPr>
            <a:r>
              <a:rPr lang="fr-FR" altLang="fr-FR" sz="2200" b="0" smtClean="0"/>
              <a:t>Indicateurs de « haut niveau » par opposition aux outils d’approfondissement tels que les CPAR </a:t>
            </a:r>
          </a:p>
          <a:p>
            <a:pPr lvl="1" eaLnBrk="1" hangingPunct="1">
              <a:buClr>
                <a:srgbClr val="0F5494"/>
              </a:buClr>
              <a:buFont typeface="Verdana" pitchFamily="34" charset="0"/>
              <a:buChar char="●"/>
            </a:pPr>
            <a:r>
              <a:rPr lang="fr-FR" altLang="fr-FR" sz="2200" b="0" smtClean="0"/>
              <a:t> Un volet de l'approche renforcée pour soutenir la réforme de la GFP</a:t>
            </a:r>
          </a:p>
          <a:p>
            <a:pPr lvl="2" eaLnBrk="1" hangingPunct="1">
              <a:buFont typeface="Wingdings" pitchFamily="2" charset="2"/>
              <a:buChar char="§"/>
            </a:pPr>
            <a:r>
              <a:rPr lang="fr-FR" altLang="fr-FR" sz="2100" smtClean="0"/>
              <a:t>Un programme de réforme conduit par les pays</a:t>
            </a:r>
          </a:p>
          <a:p>
            <a:pPr lvl="2" eaLnBrk="1" hangingPunct="1">
              <a:buFont typeface="Wingdings" pitchFamily="2" charset="2"/>
              <a:buChar char="§"/>
            </a:pPr>
            <a:r>
              <a:rPr lang="fr-FR" altLang="fr-FR" sz="2100" smtClean="0"/>
              <a:t>Un programme d’appui coordonné des bailleurs de fonds</a:t>
            </a:r>
          </a:p>
          <a:p>
            <a:pPr lvl="2" eaLnBrk="1" hangingPunct="1">
              <a:buFont typeface="Wingdings" pitchFamily="2" charset="2"/>
              <a:buChar char="§"/>
            </a:pPr>
            <a:r>
              <a:rPr lang="fr-FR" altLang="fr-FR" sz="2100" smtClean="0"/>
              <a:t>Un cadre commun d’évaluation et de suivi des résultats </a:t>
            </a:r>
          </a:p>
        </p:txBody>
      </p:sp>
      <p:sp>
        <p:nvSpPr>
          <p:cNvPr id="25604" name="Espace réservé du numéro de diapositive 4"/>
          <p:cNvSpPr>
            <a:spLocks noGrp="1"/>
          </p:cNvSpPr>
          <p:nvPr>
            <p:ph type="sldNum" sz="quarter" idx="12"/>
          </p:nvPr>
        </p:nvSpPr>
        <p:spPr>
          <a:xfrm>
            <a:off x="468313" y="6237288"/>
            <a:ext cx="2895600" cy="476250"/>
          </a:xfrm>
          <a:noFill/>
          <a:ln algn="ctr"/>
        </p:spPr>
        <p:txBody>
          <a:bodyPr anchor="b"/>
          <a:lstStyle/>
          <a:p>
            <a:pPr algn="l" eaLnBrk="0" hangingPunct="0">
              <a:lnSpc>
                <a:spcPts val="1400"/>
              </a:lnSpc>
            </a:pPr>
            <a:fld id="{BD6F9EC0-7216-4CD0-98FB-B81BD01DF097}" type="slidenum">
              <a:rPr lang="en-US" altLang="fr-FR"/>
              <a:pPr algn="l" eaLnBrk="0" hangingPunct="0">
                <a:lnSpc>
                  <a:spcPts val="1400"/>
                </a:lnSpc>
              </a:pPr>
              <a:t>13</a:t>
            </a:fld>
            <a:endParaRPr lang="en-US" altLang="fr-F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304800" y="1889125"/>
            <a:ext cx="8610600" cy="4968875"/>
          </a:xfrm>
          <a:prstGeom prst="rect">
            <a:avLst/>
          </a:prstGeom>
          <a:noFill/>
          <a:ln w="50800">
            <a:noFill/>
            <a:miter lim="800000"/>
            <a:headEnd/>
            <a:tailEnd/>
          </a:ln>
        </p:spPr>
        <p:txBody>
          <a:bodyPr wrap="none" anchor="ctr"/>
          <a:lstStyle/>
          <a:p>
            <a:pPr eaLnBrk="1" hangingPunct="1"/>
            <a:endParaRPr lang="fr-BE" altLang="fr-FR"/>
          </a:p>
        </p:txBody>
      </p:sp>
      <p:sp>
        <p:nvSpPr>
          <p:cNvPr id="27651" name="Oval 3"/>
          <p:cNvSpPr>
            <a:spLocks noChangeArrowheads="1"/>
          </p:cNvSpPr>
          <p:nvPr/>
        </p:nvSpPr>
        <p:spPr bwMode="auto">
          <a:xfrm>
            <a:off x="1214438" y="2073275"/>
            <a:ext cx="5867400" cy="4244975"/>
          </a:xfrm>
          <a:prstGeom prst="ellipse">
            <a:avLst/>
          </a:prstGeom>
          <a:noFill/>
          <a:ln w="38100">
            <a:solidFill>
              <a:srgbClr val="207BB4"/>
            </a:solidFill>
            <a:round/>
            <a:headEnd/>
            <a:tailEnd/>
          </a:ln>
        </p:spPr>
        <p:txBody>
          <a:bodyPr lIns="0" tIns="0" rIns="0" bIns="0" anchor="ctr">
            <a:spAutoFit/>
          </a:bodyPr>
          <a:lstStyle/>
          <a:p>
            <a:pPr eaLnBrk="1" hangingPunct="1"/>
            <a:endParaRPr lang="fr-BE" altLang="fr-FR"/>
          </a:p>
        </p:txBody>
      </p:sp>
      <p:sp>
        <p:nvSpPr>
          <p:cNvPr id="27652" name="Oval 4"/>
          <p:cNvSpPr>
            <a:spLocks noChangeArrowheads="1"/>
          </p:cNvSpPr>
          <p:nvPr/>
        </p:nvSpPr>
        <p:spPr bwMode="auto">
          <a:xfrm>
            <a:off x="2209800" y="4094163"/>
            <a:ext cx="2058988" cy="1714500"/>
          </a:xfrm>
          <a:prstGeom prst="ellipse">
            <a:avLst/>
          </a:prstGeom>
          <a:noFill/>
          <a:ln w="12700">
            <a:noFill/>
            <a:round/>
            <a:headEnd/>
            <a:tailEnd/>
          </a:ln>
        </p:spPr>
        <p:txBody>
          <a:bodyPr lIns="0" tIns="0" rIns="0" bIns="0" anchor="ctr">
            <a:spAutoFit/>
          </a:bodyPr>
          <a:lstStyle/>
          <a:p>
            <a:pPr eaLnBrk="1" hangingPunct="1"/>
            <a:endParaRPr lang="fr-BE" altLang="fr-FR"/>
          </a:p>
        </p:txBody>
      </p:sp>
      <p:sp>
        <p:nvSpPr>
          <p:cNvPr id="27653" name="Rectangle 5"/>
          <p:cNvSpPr>
            <a:spLocks noChangeArrowheads="1"/>
          </p:cNvSpPr>
          <p:nvPr/>
        </p:nvSpPr>
        <p:spPr bwMode="auto">
          <a:xfrm>
            <a:off x="2133600" y="4094163"/>
            <a:ext cx="2058988" cy="571500"/>
          </a:xfrm>
          <a:prstGeom prst="rect">
            <a:avLst/>
          </a:prstGeom>
          <a:noFill/>
          <a:ln w="12700">
            <a:noFill/>
            <a:miter lim="800000"/>
            <a:headEnd/>
            <a:tailEnd/>
          </a:ln>
        </p:spPr>
        <p:txBody>
          <a:bodyPr lIns="90488" tIns="44450" rIns="90488" bIns="44450" anchor="ctr"/>
          <a:lstStyle/>
          <a:p>
            <a:pPr>
              <a:lnSpc>
                <a:spcPct val="90000"/>
              </a:lnSpc>
            </a:pPr>
            <a:endParaRPr lang="en-US" altLang="fr-FR" sz="1400" b="1" i="1" u="sng"/>
          </a:p>
        </p:txBody>
      </p:sp>
      <p:sp>
        <p:nvSpPr>
          <p:cNvPr id="27654" name="Oval 6"/>
          <p:cNvSpPr>
            <a:spLocks noChangeArrowheads="1"/>
          </p:cNvSpPr>
          <p:nvPr/>
        </p:nvSpPr>
        <p:spPr bwMode="auto">
          <a:xfrm>
            <a:off x="4716463" y="1914525"/>
            <a:ext cx="915987" cy="1060450"/>
          </a:xfrm>
          <a:prstGeom prst="ellipse">
            <a:avLst/>
          </a:prstGeom>
          <a:noFill/>
          <a:ln w="12700">
            <a:noFill/>
            <a:round/>
            <a:headEnd/>
            <a:tailEnd/>
          </a:ln>
        </p:spPr>
        <p:txBody>
          <a:bodyPr wrap="none" lIns="0" tIns="0" rIns="0" bIns="0" anchor="ctr">
            <a:spAutoFit/>
          </a:bodyPr>
          <a:lstStyle/>
          <a:p>
            <a:pPr eaLnBrk="1" hangingPunct="1"/>
            <a:endParaRPr lang="fr-BE" altLang="fr-FR"/>
          </a:p>
        </p:txBody>
      </p:sp>
      <p:grpSp>
        <p:nvGrpSpPr>
          <p:cNvPr id="27655" name="Group 7"/>
          <p:cNvGrpSpPr>
            <a:grpSpLocks/>
          </p:cNvGrpSpPr>
          <p:nvPr/>
        </p:nvGrpSpPr>
        <p:grpSpPr bwMode="auto">
          <a:xfrm>
            <a:off x="3517900" y="1643063"/>
            <a:ext cx="1592263" cy="1357312"/>
            <a:chOff x="2352" y="771"/>
            <a:chExt cx="1003" cy="669"/>
          </a:xfrm>
        </p:grpSpPr>
        <p:sp>
          <p:nvSpPr>
            <p:cNvPr id="27679" name="Oval 8"/>
            <p:cNvSpPr>
              <a:spLocks noChangeArrowheads="1"/>
            </p:cNvSpPr>
            <p:nvPr/>
          </p:nvSpPr>
          <p:spPr bwMode="auto">
            <a:xfrm>
              <a:off x="2352" y="771"/>
              <a:ext cx="960" cy="669"/>
            </a:xfrm>
            <a:prstGeom prst="ellipse">
              <a:avLst/>
            </a:prstGeom>
            <a:solidFill>
              <a:schemeClr val="bg1"/>
            </a:solidFill>
            <a:ln w="38100">
              <a:solidFill>
                <a:srgbClr val="207BB4"/>
              </a:solidFill>
              <a:round/>
              <a:headEnd/>
              <a:tailEnd/>
            </a:ln>
          </p:spPr>
          <p:txBody>
            <a:bodyPr lIns="0" tIns="0" rIns="0" bIns="0" anchor="ctr">
              <a:spAutoFit/>
            </a:bodyPr>
            <a:lstStyle/>
            <a:p>
              <a:pPr eaLnBrk="1" hangingPunct="1"/>
              <a:endParaRPr lang="fr-BE" altLang="fr-FR"/>
            </a:p>
          </p:txBody>
        </p:sp>
        <p:sp>
          <p:nvSpPr>
            <p:cNvPr id="27680" name="Rectangle 9"/>
            <p:cNvSpPr>
              <a:spLocks noChangeArrowheads="1"/>
            </p:cNvSpPr>
            <p:nvPr/>
          </p:nvSpPr>
          <p:spPr bwMode="auto">
            <a:xfrm>
              <a:off x="2443" y="926"/>
              <a:ext cx="912" cy="360"/>
            </a:xfrm>
            <a:prstGeom prst="rect">
              <a:avLst/>
            </a:prstGeom>
            <a:noFill/>
            <a:ln w="12700">
              <a:noFill/>
              <a:miter lim="800000"/>
              <a:headEnd/>
              <a:tailEnd/>
            </a:ln>
          </p:spPr>
          <p:txBody>
            <a:bodyPr lIns="90488" tIns="44450" rIns="90488" bIns="44450" anchor="ctr"/>
            <a:lstStyle/>
            <a:p>
              <a:pPr>
                <a:lnSpc>
                  <a:spcPct val="90000"/>
                </a:lnSpc>
              </a:pPr>
              <a:r>
                <a:rPr lang="en-US" altLang="fr-FR" sz="1400" b="1">
                  <a:solidFill>
                    <a:srgbClr val="353B55"/>
                  </a:solidFill>
                </a:rPr>
                <a:t>Mettre en </a:t>
              </a:r>
              <a:r>
                <a:rPr lang="fr-FR" altLang="fr-FR" sz="1400" b="1">
                  <a:solidFill>
                    <a:srgbClr val="353B55"/>
                  </a:solidFill>
                </a:rPr>
                <a:t>œuvre </a:t>
              </a:r>
              <a:r>
                <a:rPr lang="en-US" altLang="fr-FR" sz="1400" b="1">
                  <a:solidFill>
                    <a:srgbClr val="353B55"/>
                  </a:solidFill>
                </a:rPr>
                <a:t>les réformes GFP</a:t>
              </a:r>
              <a:r>
                <a:rPr lang="en-US" altLang="fr-FR" sz="1400" b="1"/>
                <a:t> </a:t>
              </a:r>
              <a:r>
                <a:rPr lang="en-US" altLang="fr-FR" sz="1400" b="1">
                  <a:solidFill>
                    <a:srgbClr val="0033CC"/>
                  </a:solidFill>
                </a:rPr>
                <a:t> </a:t>
              </a:r>
            </a:p>
          </p:txBody>
        </p:sp>
      </p:grpSp>
      <p:sp>
        <p:nvSpPr>
          <p:cNvPr id="27656" name="Rectangle 10"/>
          <p:cNvSpPr>
            <a:spLocks noChangeArrowheads="1"/>
          </p:cNvSpPr>
          <p:nvPr/>
        </p:nvSpPr>
        <p:spPr bwMode="auto">
          <a:xfrm>
            <a:off x="1219200" y="4992688"/>
            <a:ext cx="1371600" cy="571500"/>
          </a:xfrm>
          <a:prstGeom prst="rect">
            <a:avLst/>
          </a:prstGeom>
          <a:noFill/>
          <a:ln w="12700">
            <a:noFill/>
            <a:miter lim="800000"/>
            <a:headEnd/>
            <a:tailEnd/>
          </a:ln>
        </p:spPr>
        <p:txBody>
          <a:bodyPr lIns="90488" tIns="44450" rIns="90488" bIns="44450" anchor="ctr"/>
          <a:lstStyle/>
          <a:p>
            <a:pPr>
              <a:lnSpc>
                <a:spcPct val="90000"/>
              </a:lnSpc>
            </a:pPr>
            <a:r>
              <a:rPr lang="en-US" altLang="fr-FR" sz="1400" b="1">
                <a:solidFill>
                  <a:schemeClr val="bg1"/>
                </a:solidFill>
              </a:rPr>
              <a:t>Recommend PFM reform measures</a:t>
            </a:r>
          </a:p>
        </p:txBody>
      </p:sp>
      <p:sp>
        <p:nvSpPr>
          <p:cNvPr id="27657" name="Rectangle 11"/>
          <p:cNvSpPr>
            <a:spLocks noChangeArrowheads="1"/>
          </p:cNvSpPr>
          <p:nvPr/>
        </p:nvSpPr>
        <p:spPr bwMode="auto">
          <a:xfrm>
            <a:off x="6400800" y="4992688"/>
            <a:ext cx="1295400" cy="571500"/>
          </a:xfrm>
          <a:prstGeom prst="rect">
            <a:avLst/>
          </a:prstGeom>
          <a:noFill/>
          <a:ln w="12700">
            <a:noFill/>
            <a:miter lim="800000"/>
            <a:headEnd/>
            <a:tailEnd/>
          </a:ln>
        </p:spPr>
        <p:txBody>
          <a:bodyPr lIns="90488" tIns="44450" rIns="90488" bIns="44450" anchor="ctr"/>
          <a:lstStyle/>
          <a:p>
            <a:pPr>
              <a:lnSpc>
                <a:spcPct val="90000"/>
              </a:lnSpc>
            </a:pPr>
            <a:r>
              <a:rPr lang="en-US" altLang="fr-FR" sz="1400" b="1">
                <a:solidFill>
                  <a:schemeClr val="bg1"/>
                </a:solidFill>
              </a:rPr>
              <a:t>Identify main PFM weaknesses</a:t>
            </a:r>
          </a:p>
        </p:txBody>
      </p:sp>
      <p:grpSp>
        <p:nvGrpSpPr>
          <p:cNvPr id="27658" name="Group 12"/>
          <p:cNvGrpSpPr>
            <a:grpSpLocks/>
          </p:cNvGrpSpPr>
          <p:nvPr/>
        </p:nvGrpSpPr>
        <p:grpSpPr bwMode="auto">
          <a:xfrm>
            <a:off x="6240463" y="2287588"/>
            <a:ext cx="2173287" cy="1436687"/>
            <a:chOff x="3888" y="1337"/>
            <a:chExt cx="1056" cy="720"/>
          </a:xfrm>
        </p:grpSpPr>
        <p:sp>
          <p:nvSpPr>
            <p:cNvPr id="27677" name="Oval 13"/>
            <p:cNvSpPr>
              <a:spLocks noChangeArrowheads="1"/>
            </p:cNvSpPr>
            <p:nvPr/>
          </p:nvSpPr>
          <p:spPr bwMode="auto">
            <a:xfrm>
              <a:off x="3888" y="1337"/>
              <a:ext cx="1056" cy="720"/>
            </a:xfrm>
            <a:prstGeom prst="ellipse">
              <a:avLst/>
            </a:prstGeom>
            <a:solidFill>
              <a:schemeClr val="bg1"/>
            </a:solidFill>
            <a:ln w="38100">
              <a:solidFill>
                <a:srgbClr val="207BB4"/>
              </a:solidFill>
              <a:round/>
              <a:headEnd/>
              <a:tailEnd/>
            </a:ln>
          </p:spPr>
          <p:txBody>
            <a:bodyPr lIns="0" tIns="0" rIns="0" bIns="0" anchor="ctr">
              <a:spAutoFit/>
            </a:bodyPr>
            <a:lstStyle/>
            <a:p>
              <a:pPr eaLnBrk="1" hangingPunct="1"/>
              <a:endParaRPr lang="fr-BE" altLang="fr-FR"/>
            </a:p>
          </p:txBody>
        </p:sp>
        <p:sp>
          <p:nvSpPr>
            <p:cNvPr id="27678" name="Rectangle 14"/>
            <p:cNvSpPr>
              <a:spLocks noChangeArrowheads="1"/>
            </p:cNvSpPr>
            <p:nvPr/>
          </p:nvSpPr>
          <p:spPr bwMode="auto">
            <a:xfrm>
              <a:off x="3984" y="1440"/>
              <a:ext cx="816" cy="514"/>
            </a:xfrm>
            <a:prstGeom prst="rect">
              <a:avLst/>
            </a:prstGeom>
            <a:noFill/>
            <a:ln w="12700">
              <a:noFill/>
              <a:miter lim="800000"/>
              <a:headEnd/>
              <a:tailEnd/>
            </a:ln>
          </p:spPr>
          <p:txBody>
            <a:bodyPr lIns="90488" tIns="44450" rIns="90488" bIns="44450" anchor="ctr"/>
            <a:lstStyle/>
            <a:p>
              <a:pPr>
                <a:lnSpc>
                  <a:spcPct val="90000"/>
                </a:lnSpc>
              </a:pPr>
              <a:r>
                <a:rPr lang="en-US" altLang="fr-FR" sz="1400" b="1">
                  <a:solidFill>
                    <a:srgbClr val="353B55"/>
                  </a:solidFill>
                </a:rPr>
                <a:t>Examen de haut niveau de la performance</a:t>
              </a:r>
            </a:p>
          </p:txBody>
        </p:sp>
      </p:grpSp>
      <p:sp>
        <p:nvSpPr>
          <p:cNvPr id="27659" name="Oval 15"/>
          <p:cNvSpPr>
            <a:spLocks noChangeArrowheads="1"/>
          </p:cNvSpPr>
          <p:nvPr/>
        </p:nvSpPr>
        <p:spPr bwMode="auto">
          <a:xfrm>
            <a:off x="2438400" y="4421188"/>
            <a:ext cx="1676400" cy="896937"/>
          </a:xfrm>
          <a:prstGeom prst="ellipse">
            <a:avLst/>
          </a:prstGeom>
          <a:noFill/>
          <a:ln w="12700">
            <a:noFill/>
            <a:round/>
            <a:headEnd/>
            <a:tailEnd/>
          </a:ln>
        </p:spPr>
        <p:txBody>
          <a:bodyPr wrap="none" lIns="0" tIns="0" rIns="0" bIns="0" anchor="ctr">
            <a:spAutoFit/>
          </a:bodyPr>
          <a:lstStyle/>
          <a:p>
            <a:pPr eaLnBrk="1" hangingPunct="1"/>
            <a:endParaRPr lang="fr-BE" altLang="fr-FR"/>
          </a:p>
        </p:txBody>
      </p:sp>
      <p:sp>
        <p:nvSpPr>
          <p:cNvPr id="19468" name="Rectangle 16"/>
          <p:cNvSpPr>
            <a:spLocks noChangeArrowheads="1"/>
          </p:cNvSpPr>
          <p:nvPr/>
        </p:nvSpPr>
        <p:spPr bwMode="auto">
          <a:xfrm>
            <a:off x="38100" y="1166813"/>
            <a:ext cx="8821738" cy="492125"/>
          </a:xfrm>
          <a:prstGeom prst="rect">
            <a:avLst/>
          </a:prstGeom>
          <a:noFill/>
          <a:ln w="12700">
            <a:noFill/>
            <a:miter lim="800000"/>
            <a:headEnd/>
            <a:tailEnd/>
          </a:ln>
        </p:spPr>
        <p:txBody>
          <a:bodyPr lIns="0" tIns="0" rIns="0" bIns="0" anchor="ctr">
            <a:spAutoFit/>
          </a:bodyPr>
          <a:lstStyle/>
          <a:p>
            <a:pPr marL="1588" eaLnBrk="1" hangingPunct="1">
              <a:tabLst>
                <a:tab pos="7600950" algn="r"/>
              </a:tabLst>
              <a:defRPr/>
            </a:pPr>
            <a:r>
              <a:rPr lang="fr-FR" sz="1600" b="1" dirty="0">
                <a:latin typeface="+mj-lt"/>
                <a:ea typeface="+mj-ea"/>
                <a:cs typeface="+mj-cs"/>
              </a:rPr>
              <a:t>Place du rapport PEFA de performance de la GFP dans  le cycle de réforme de la gestion des finances publiques</a:t>
            </a:r>
          </a:p>
        </p:txBody>
      </p:sp>
      <p:grpSp>
        <p:nvGrpSpPr>
          <p:cNvPr id="27661" name="Group 17"/>
          <p:cNvGrpSpPr>
            <a:grpSpLocks/>
          </p:cNvGrpSpPr>
          <p:nvPr/>
        </p:nvGrpSpPr>
        <p:grpSpPr bwMode="auto">
          <a:xfrm>
            <a:off x="3924300" y="5730875"/>
            <a:ext cx="1752600" cy="981075"/>
            <a:chOff x="2352" y="3291"/>
            <a:chExt cx="1104" cy="618"/>
          </a:xfrm>
        </p:grpSpPr>
        <p:sp>
          <p:nvSpPr>
            <p:cNvPr id="27675" name="Oval 18"/>
            <p:cNvSpPr>
              <a:spLocks noChangeArrowheads="1"/>
            </p:cNvSpPr>
            <p:nvPr/>
          </p:nvSpPr>
          <p:spPr bwMode="auto">
            <a:xfrm>
              <a:off x="2352" y="3291"/>
              <a:ext cx="1104" cy="618"/>
            </a:xfrm>
            <a:prstGeom prst="ellipse">
              <a:avLst/>
            </a:prstGeom>
            <a:solidFill>
              <a:schemeClr val="bg1"/>
            </a:solidFill>
            <a:ln w="38100">
              <a:solidFill>
                <a:srgbClr val="207BB4"/>
              </a:solidFill>
              <a:round/>
              <a:headEnd/>
              <a:tailEnd/>
            </a:ln>
          </p:spPr>
          <p:txBody>
            <a:bodyPr lIns="0" tIns="0" rIns="0" bIns="0" anchor="ctr">
              <a:spAutoFit/>
            </a:bodyPr>
            <a:lstStyle/>
            <a:p>
              <a:pPr eaLnBrk="1" hangingPunct="1"/>
              <a:endParaRPr lang="fr-BE" altLang="fr-FR"/>
            </a:p>
          </p:txBody>
        </p:sp>
        <p:sp>
          <p:nvSpPr>
            <p:cNvPr id="27676" name="Text Box 19"/>
            <p:cNvSpPr txBox="1">
              <a:spLocks noChangeArrowheads="1"/>
            </p:cNvSpPr>
            <p:nvPr/>
          </p:nvSpPr>
          <p:spPr bwMode="auto">
            <a:xfrm>
              <a:off x="2496" y="3394"/>
              <a:ext cx="816" cy="402"/>
            </a:xfrm>
            <a:prstGeom prst="rect">
              <a:avLst/>
            </a:prstGeom>
            <a:noFill/>
            <a:ln w="12700">
              <a:noFill/>
              <a:miter lim="800000"/>
              <a:headEnd/>
              <a:tailEnd/>
            </a:ln>
          </p:spPr>
          <p:txBody>
            <a:bodyPr lIns="0" tIns="0" rIns="0" bIns="0">
              <a:spAutoFit/>
            </a:bodyPr>
            <a:lstStyle/>
            <a:p>
              <a:pPr eaLnBrk="1" hangingPunct="1">
                <a:spcBef>
                  <a:spcPct val="50000"/>
                </a:spcBef>
              </a:pPr>
              <a:r>
                <a:rPr lang="en-US" altLang="fr-FR" sz="1400" b="1">
                  <a:solidFill>
                    <a:srgbClr val="353B55"/>
                  </a:solidFill>
                </a:rPr>
                <a:t>Examiner les causes profondes</a:t>
              </a:r>
            </a:p>
          </p:txBody>
        </p:sp>
      </p:grpSp>
      <p:grpSp>
        <p:nvGrpSpPr>
          <p:cNvPr id="27662" name="Group 20"/>
          <p:cNvGrpSpPr>
            <a:grpSpLocks/>
          </p:cNvGrpSpPr>
          <p:nvPr/>
        </p:nvGrpSpPr>
        <p:grpSpPr bwMode="auto">
          <a:xfrm>
            <a:off x="6588125" y="4279900"/>
            <a:ext cx="2271713" cy="1247775"/>
            <a:chOff x="3888" y="2674"/>
            <a:chExt cx="1104" cy="644"/>
          </a:xfrm>
        </p:grpSpPr>
        <p:sp>
          <p:nvSpPr>
            <p:cNvPr id="27673" name="Oval 21"/>
            <p:cNvSpPr>
              <a:spLocks noChangeArrowheads="1"/>
            </p:cNvSpPr>
            <p:nvPr/>
          </p:nvSpPr>
          <p:spPr bwMode="auto">
            <a:xfrm>
              <a:off x="3888" y="2674"/>
              <a:ext cx="1104" cy="617"/>
            </a:xfrm>
            <a:prstGeom prst="ellipse">
              <a:avLst/>
            </a:prstGeom>
            <a:solidFill>
              <a:schemeClr val="bg1"/>
            </a:solidFill>
            <a:ln w="38100">
              <a:solidFill>
                <a:srgbClr val="207BB4"/>
              </a:solidFill>
              <a:round/>
              <a:headEnd/>
              <a:tailEnd/>
            </a:ln>
          </p:spPr>
          <p:txBody>
            <a:bodyPr lIns="0" tIns="0" rIns="0" bIns="0" anchor="ctr">
              <a:spAutoFit/>
            </a:bodyPr>
            <a:lstStyle/>
            <a:p>
              <a:pPr eaLnBrk="1" hangingPunct="1"/>
              <a:endParaRPr lang="fr-BE" altLang="fr-FR"/>
            </a:p>
          </p:txBody>
        </p:sp>
        <p:sp>
          <p:nvSpPr>
            <p:cNvPr id="27674" name="Text Box 22"/>
            <p:cNvSpPr txBox="1">
              <a:spLocks noChangeArrowheads="1"/>
            </p:cNvSpPr>
            <p:nvPr/>
          </p:nvSpPr>
          <p:spPr bwMode="auto">
            <a:xfrm>
              <a:off x="4066" y="2782"/>
              <a:ext cx="816" cy="536"/>
            </a:xfrm>
            <a:prstGeom prst="rect">
              <a:avLst/>
            </a:prstGeom>
            <a:noFill/>
            <a:ln w="12700">
              <a:noFill/>
              <a:miter lim="800000"/>
              <a:headEnd/>
              <a:tailEnd/>
            </a:ln>
          </p:spPr>
          <p:txBody>
            <a:bodyPr lIns="0" tIns="0" rIns="0" bIns="0">
              <a:spAutoFit/>
            </a:bodyPr>
            <a:lstStyle/>
            <a:p>
              <a:pPr eaLnBrk="1" hangingPunct="1">
                <a:spcBef>
                  <a:spcPct val="50000"/>
                </a:spcBef>
              </a:pPr>
              <a:r>
                <a:rPr lang="en-US" altLang="fr-FR" sz="1400" b="1">
                  <a:solidFill>
                    <a:srgbClr val="353B55"/>
                  </a:solidFill>
                </a:rPr>
                <a:t>Identification des principaux points faibles de la GFP</a:t>
              </a:r>
            </a:p>
          </p:txBody>
        </p:sp>
      </p:grpSp>
      <p:grpSp>
        <p:nvGrpSpPr>
          <p:cNvPr id="27663" name="Group 23"/>
          <p:cNvGrpSpPr>
            <a:grpSpLocks/>
          </p:cNvGrpSpPr>
          <p:nvPr/>
        </p:nvGrpSpPr>
        <p:grpSpPr bwMode="auto">
          <a:xfrm>
            <a:off x="392113" y="2143125"/>
            <a:ext cx="2030412" cy="2933700"/>
            <a:chOff x="517" y="1752"/>
            <a:chExt cx="1279" cy="1616"/>
          </a:xfrm>
        </p:grpSpPr>
        <p:sp>
          <p:nvSpPr>
            <p:cNvPr id="27668" name="Oval 24"/>
            <p:cNvSpPr>
              <a:spLocks noChangeArrowheads="1"/>
            </p:cNvSpPr>
            <p:nvPr/>
          </p:nvSpPr>
          <p:spPr bwMode="auto">
            <a:xfrm>
              <a:off x="517" y="2726"/>
              <a:ext cx="1234" cy="642"/>
            </a:xfrm>
            <a:prstGeom prst="ellipse">
              <a:avLst/>
            </a:prstGeom>
            <a:solidFill>
              <a:schemeClr val="bg1"/>
            </a:solidFill>
            <a:ln w="38100">
              <a:solidFill>
                <a:srgbClr val="207BB4"/>
              </a:solidFill>
              <a:round/>
              <a:headEnd/>
              <a:tailEnd/>
            </a:ln>
          </p:spPr>
          <p:txBody>
            <a:bodyPr lIns="0" tIns="0" rIns="0" bIns="0" anchor="ctr">
              <a:spAutoFit/>
            </a:bodyPr>
            <a:lstStyle/>
            <a:p>
              <a:pPr eaLnBrk="1" hangingPunct="1"/>
              <a:endParaRPr lang="fr-BE" altLang="fr-FR"/>
            </a:p>
          </p:txBody>
        </p:sp>
        <p:grpSp>
          <p:nvGrpSpPr>
            <p:cNvPr id="27669" name="Group 25"/>
            <p:cNvGrpSpPr>
              <a:grpSpLocks/>
            </p:cNvGrpSpPr>
            <p:nvPr/>
          </p:nvGrpSpPr>
          <p:grpSpPr bwMode="auto">
            <a:xfrm>
              <a:off x="884" y="1752"/>
              <a:ext cx="912" cy="669"/>
              <a:chOff x="768" y="1491"/>
              <a:chExt cx="912" cy="669"/>
            </a:xfrm>
          </p:grpSpPr>
          <p:sp>
            <p:nvSpPr>
              <p:cNvPr id="27671" name="Oval 26"/>
              <p:cNvSpPr>
                <a:spLocks noChangeArrowheads="1"/>
              </p:cNvSpPr>
              <p:nvPr/>
            </p:nvSpPr>
            <p:spPr bwMode="auto">
              <a:xfrm>
                <a:off x="768" y="1491"/>
                <a:ext cx="912" cy="669"/>
              </a:xfrm>
              <a:prstGeom prst="ellipse">
                <a:avLst/>
              </a:prstGeom>
              <a:solidFill>
                <a:schemeClr val="bg1"/>
              </a:solidFill>
              <a:ln w="38100">
                <a:solidFill>
                  <a:srgbClr val="207BB4"/>
                </a:solidFill>
                <a:round/>
                <a:headEnd/>
                <a:tailEnd/>
              </a:ln>
            </p:spPr>
            <p:txBody>
              <a:bodyPr lIns="0" tIns="0" rIns="0" bIns="0" anchor="ctr">
                <a:spAutoFit/>
              </a:bodyPr>
              <a:lstStyle/>
              <a:p>
                <a:pPr eaLnBrk="1" hangingPunct="1"/>
                <a:endParaRPr lang="fr-BE" altLang="fr-FR"/>
              </a:p>
            </p:txBody>
          </p:sp>
          <p:sp>
            <p:nvSpPr>
              <p:cNvPr id="27672" name="Text Box 27"/>
              <p:cNvSpPr txBox="1">
                <a:spLocks noChangeArrowheads="1"/>
              </p:cNvSpPr>
              <p:nvPr/>
            </p:nvSpPr>
            <p:spPr bwMode="auto">
              <a:xfrm>
                <a:off x="873" y="1593"/>
                <a:ext cx="768" cy="536"/>
              </a:xfrm>
              <a:prstGeom prst="rect">
                <a:avLst/>
              </a:prstGeom>
              <a:noFill/>
              <a:ln w="12700">
                <a:noFill/>
                <a:miter lim="800000"/>
                <a:headEnd/>
                <a:tailEnd/>
              </a:ln>
            </p:spPr>
            <p:txBody>
              <a:bodyPr lIns="0" tIns="0" rIns="0" bIns="0">
                <a:spAutoFit/>
              </a:bodyPr>
              <a:lstStyle/>
              <a:p>
                <a:pPr eaLnBrk="1" hangingPunct="1">
                  <a:spcBef>
                    <a:spcPct val="50000"/>
                  </a:spcBef>
                </a:pPr>
                <a:r>
                  <a:rPr lang="en-US" altLang="fr-FR" sz="1400" b="1">
                    <a:solidFill>
                      <a:srgbClr val="353B55"/>
                    </a:solidFill>
                  </a:rPr>
                  <a:t>Formuler le programme de réforme  GFP</a:t>
                </a:r>
              </a:p>
            </p:txBody>
          </p:sp>
        </p:grpSp>
        <p:sp>
          <p:nvSpPr>
            <p:cNvPr id="27670" name="Text Box 28"/>
            <p:cNvSpPr txBox="1">
              <a:spLocks noChangeArrowheads="1"/>
            </p:cNvSpPr>
            <p:nvPr/>
          </p:nvSpPr>
          <p:spPr bwMode="auto">
            <a:xfrm>
              <a:off x="690" y="2861"/>
              <a:ext cx="1021" cy="356"/>
            </a:xfrm>
            <a:prstGeom prst="rect">
              <a:avLst/>
            </a:prstGeom>
            <a:noFill/>
            <a:ln w="12700">
              <a:noFill/>
              <a:miter lim="800000"/>
              <a:headEnd/>
              <a:tailEnd/>
            </a:ln>
          </p:spPr>
          <p:txBody>
            <a:bodyPr lIns="0" tIns="0" rIns="0" bIns="0">
              <a:spAutoFit/>
            </a:bodyPr>
            <a:lstStyle/>
            <a:p>
              <a:pPr eaLnBrk="1" hangingPunct="1">
                <a:spcBef>
                  <a:spcPct val="50000"/>
                </a:spcBef>
              </a:pPr>
              <a:r>
                <a:rPr lang="en-US" altLang="fr-FR" sz="1400" b="1">
                  <a:solidFill>
                    <a:srgbClr val="353B55"/>
                  </a:solidFill>
                </a:rPr>
                <a:t>Recommander les mesures de réforme GFP</a:t>
              </a:r>
              <a:endParaRPr lang="en-US" altLang="fr-FR" sz="1400" b="1"/>
            </a:p>
          </p:txBody>
        </p:sp>
      </p:grpSp>
      <p:sp>
        <p:nvSpPr>
          <p:cNvPr id="27664" name="Oval 29"/>
          <p:cNvSpPr>
            <a:spLocks noChangeArrowheads="1"/>
          </p:cNvSpPr>
          <p:nvPr/>
        </p:nvSpPr>
        <p:spPr bwMode="auto">
          <a:xfrm>
            <a:off x="5411788" y="1905000"/>
            <a:ext cx="3732212" cy="4581525"/>
          </a:xfrm>
          <a:prstGeom prst="ellipse">
            <a:avLst/>
          </a:prstGeom>
          <a:solidFill>
            <a:srgbClr val="FF00FF">
              <a:alpha val="47058"/>
            </a:srgbClr>
          </a:solidFill>
          <a:ln w="12700">
            <a:solidFill>
              <a:srgbClr val="207BB4"/>
            </a:solidFill>
            <a:round/>
            <a:headEnd/>
            <a:tailEnd/>
          </a:ln>
        </p:spPr>
        <p:txBody>
          <a:bodyPr lIns="0" tIns="0" rIns="0" bIns="0" anchor="ctr">
            <a:spAutoFit/>
          </a:bodyPr>
          <a:lstStyle/>
          <a:p>
            <a:pPr eaLnBrk="1" hangingPunct="1"/>
            <a:endParaRPr lang="fr-BE" altLang="fr-FR"/>
          </a:p>
        </p:txBody>
      </p:sp>
      <p:sp>
        <p:nvSpPr>
          <p:cNvPr id="27665" name="Text Box 30"/>
          <p:cNvSpPr txBox="1">
            <a:spLocks noChangeArrowheads="1"/>
          </p:cNvSpPr>
          <p:nvPr/>
        </p:nvSpPr>
        <p:spPr bwMode="auto">
          <a:xfrm>
            <a:off x="4357688" y="3500438"/>
            <a:ext cx="2016125" cy="1177925"/>
          </a:xfrm>
          <a:prstGeom prst="rect">
            <a:avLst/>
          </a:prstGeom>
          <a:noFill/>
          <a:ln w="9525" algn="ctr">
            <a:noFill/>
            <a:miter lim="800000"/>
            <a:headEnd/>
            <a:tailEnd/>
          </a:ln>
        </p:spPr>
        <p:txBody>
          <a:bodyPr lIns="82039" tIns="41020" rIns="82039" bIns="41020">
            <a:spAutoFit/>
          </a:bodyPr>
          <a:lstStyle/>
          <a:p>
            <a:pPr defTabSz="820738" eaLnBrk="1" hangingPunct="1">
              <a:spcBef>
                <a:spcPct val="50000"/>
              </a:spcBef>
            </a:pPr>
            <a:r>
              <a:rPr lang="fr-FR" altLang="fr-FR"/>
              <a:t>Rapport performance de la GFP</a:t>
            </a:r>
          </a:p>
        </p:txBody>
      </p:sp>
      <p:sp>
        <p:nvSpPr>
          <p:cNvPr id="27666" name="Espace réservé du numéro de diapositive 4"/>
          <p:cNvSpPr>
            <a:spLocks noGrp="1"/>
          </p:cNvSpPr>
          <p:nvPr>
            <p:ph type="sldNum" sz="quarter" idx="12"/>
          </p:nvPr>
        </p:nvSpPr>
        <p:spPr>
          <a:xfrm>
            <a:off x="7524750" y="6750050"/>
            <a:ext cx="1158875" cy="457200"/>
          </a:xfrm>
          <a:noFill/>
          <a:ln algn="ctr"/>
        </p:spPr>
        <p:txBody>
          <a:bodyPr anchor="b"/>
          <a:lstStyle/>
          <a:p>
            <a:pPr algn="l" eaLnBrk="0" hangingPunct="0">
              <a:lnSpc>
                <a:spcPts val="1400"/>
              </a:lnSpc>
            </a:pPr>
            <a:fld id="{66D7A64A-6B0B-4E90-B46A-734E3B4F3971}" type="slidenum">
              <a:rPr lang="en-US" altLang="fr-FR"/>
              <a:pPr algn="l" eaLnBrk="0" hangingPunct="0">
                <a:lnSpc>
                  <a:spcPts val="1400"/>
                </a:lnSpc>
              </a:pPr>
              <a:t>14</a:t>
            </a:fld>
            <a:endParaRPr lang="en-US" altLang="fr-FR"/>
          </a:p>
        </p:txBody>
      </p:sp>
      <p:sp>
        <p:nvSpPr>
          <p:cNvPr id="27667" name="Espace réservé du contenu 32"/>
          <p:cNvSpPr>
            <a:spLocks noGrp="1"/>
          </p:cNvSpPr>
          <p:nvPr>
            <p:ph idx="1"/>
          </p:nvPr>
        </p:nvSpPr>
        <p:spPr>
          <a:xfrm>
            <a:off x="207963" y="5586413"/>
            <a:ext cx="8299450" cy="3684587"/>
          </a:xfrm>
        </p:spPr>
        <p:txBody>
          <a:bodyPr/>
          <a:lstStyle/>
          <a:p>
            <a:pPr eaLnBrk="1" hangingPunct="1"/>
            <a:r>
              <a:rPr lang="en-GB" altLang="fr-FR" smtClean="0"/>
              <a:t> </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title"/>
          </p:nvPr>
        </p:nvSpPr>
        <p:spPr>
          <a:xfrm>
            <a:off x="457200" y="1266825"/>
            <a:ext cx="8229600" cy="936625"/>
          </a:xfrm>
        </p:spPr>
        <p:txBody>
          <a:bodyPr/>
          <a:lstStyle/>
          <a:p>
            <a:r>
              <a:rPr lang="fr-FR" altLang="fr-FR" smtClean="0"/>
              <a:t>Les produits intégrés</a:t>
            </a:r>
          </a:p>
        </p:txBody>
      </p:sp>
      <p:sp>
        <p:nvSpPr>
          <p:cNvPr id="29699" name="Espace réservé du contenu 2"/>
          <p:cNvSpPr>
            <a:spLocks noGrp="1"/>
          </p:cNvSpPr>
          <p:nvPr>
            <p:ph idx="1"/>
          </p:nvPr>
        </p:nvSpPr>
        <p:spPr>
          <a:xfrm>
            <a:off x="457200" y="2203450"/>
            <a:ext cx="8329613" cy="3806825"/>
          </a:xfrm>
        </p:spPr>
        <p:txBody>
          <a:bodyPr/>
          <a:lstStyle/>
          <a:p>
            <a:pPr>
              <a:buClrTx/>
            </a:pPr>
            <a:r>
              <a:rPr lang="fr-FR" altLang="fr-FR" sz="2200" i="0" smtClean="0"/>
              <a:t>Souvent promus par la Banque mondiale, sous diverses appellations</a:t>
            </a:r>
          </a:p>
          <a:p>
            <a:pPr lvl="1">
              <a:buClr>
                <a:srgbClr val="0F5494"/>
              </a:buClr>
              <a:buFont typeface="Wingdings" pitchFamily="2" charset="2"/>
              <a:buChar char="§"/>
            </a:pPr>
            <a:r>
              <a:rPr lang="en-US" altLang="fr-FR" sz="2100" b="0" smtClean="0"/>
              <a:t>PEMFAR. Public Expenditure Management and Financial Accountability Review</a:t>
            </a:r>
          </a:p>
          <a:p>
            <a:pPr lvl="1">
              <a:buClr>
                <a:srgbClr val="0F5494"/>
              </a:buClr>
              <a:buFont typeface="Wingdings" pitchFamily="2" charset="2"/>
              <a:buChar char="§"/>
            </a:pPr>
            <a:r>
              <a:rPr lang="en-US" altLang="fr-FR" sz="2100" b="0" smtClean="0"/>
              <a:t>CIFA. Country Integrated Fiduciary Assessment, etc. </a:t>
            </a:r>
          </a:p>
          <a:p>
            <a:pPr>
              <a:buClrTx/>
            </a:pPr>
            <a:r>
              <a:rPr lang="fr-FR" altLang="fr-FR" sz="2200" i="0" smtClean="0"/>
              <a:t>Leur contenu est variable, ils peuvent comprendre en plus d’un PEFA, une évaluation des marchés publics, une RDP/PER et un programme de réforme</a:t>
            </a:r>
          </a:p>
          <a:p>
            <a:pPr lvl="1">
              <a:buClrTx/>
              <a:buFont typeface="Wingdings" pitchFamily="2" charset="2"/>
              <a:buChar char="§"/>
            </a:pPr>
            <a:r>
              <a:rPr lang="fr-FR" altLang="fr-FR" sz="2100" b="0" smtClean="0"/>
              <a:t>Alors que le PEFA ne propose pas de programme de réforme, notamment pour mieux garantir l’objectivité du diagnostic </a:t>
            </a:r>
          </a:p>
          <a:p>
            <a:endParaRPr lang="en-US" altLang="fr-FR" sz="2200" smtClean="0"/>
          </a:p>
          <a:p>
            <a:endParaRPr lang="fr-FR" altLang="fr-FR" sz="2200" smtClean="0"/>
          </a:p>
          <a:p>
            <a:pPr>
              <a:buFontTx/>
              <a:buNone/>
            </a:pPr>
            <a:r>
              <a:rPr lang="en-US" altLang="fr-FR" sz="2200" smtClean="0"/>
              <a:t> </a:t>
            </a:r>
          </a:p>
          <a:p>
            <a:endParaRPr lang="fr-FR" altLang="fr-FR" sz="2000" i="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nvPr>
        </p:nvSpPr>
        <p:spPr/>
        <p:txBody>
          <a:bodyPr/>
          <a:lstStyle/>
          <a:p>
            <a:r>
              <a:rPr lang="fr-FR" altLang="fr-FR" smtClean="0"/>
              <a:t>L’examen du contexte sociopolitique</a:t>
            </a:r>
          </a:p>
        </p:txBody>
      </p:sp>
      <p:sp>
        <p:nvSpPr>
          <p:cNvPr id="30723" name="Espace réservé du contenu 2"/>
          <p:cNvSpPr>
            <a:spLocks noGrp="1"/>
          </p:cNvSpPr>
          <p:nvPr>
            <p:ph idx="1"/>
          </p:nvPr>
        </p:nvSpPr>
        <p:spPr/>
        <p:txBody>
          <a:bodyPr/>
          <a:lstStyle/>
          <a:p>
            <a:pPr>
              <a:buClrTx/>
            </a:pPr>
            <a:r>
              <a:rPr lang="fr-FR" altLang="fr-FR" i="0" smtClean="0"/>
              <a:t>L’importance des facteurs externes (culturels, politiques, etc.) a conduit au développement d’analyse du contexte sociopolitique</a:t>
            </a:r>
          </a:p>
          <a:p>
            <a:pPr lvl="1">
              <a:buClr>
                <a:srgbClr val="0F5494"/>
              </a:buClr>
              <a:buFont typeface="Wingdings" pitchFamily="2" charset="2"/>
              <a:buChar char="§"/>
            </a:pPr>
            <a:r>
              <a:rPr lang="fr-FR" altLang="fr-FR" b="0" smtClean="0"/>
              <a:t>Drivers of change (DFID)</a:t>
            </a:r>
          </a:p>
          <a:p>
            <a:pPr lvl="1">
              <a:buClr>
                <a:srgbClr val="0F5494"/>
              </a:buClr>
              <a:buFont typeface="Wingdings" pitchFamily="2" charset="2"/>
              <a:buChar char="§"/>
            </a:pPr>
            <a:r>
              <a:rPr lang="fr-FR" altLang="fr-FR" b="0" smtClean="0"/>
              <a:t>Analyses de politique économique</a:t>
            </a:r>
          </a:p>
          <a:p>
            <a:pPr lvl="1">
              <a:buClr>
                <a:srgbClr val="0F5494"/>
              </a:buClr>
              <a:buFont typeface="Wingdings" pitchFamily="2" charset="2"/>
              <a:buChar char="§"/>
            </a:pPr>
            <a:r>
              <a:rPr lang="fr-FR" altLang="fr-FR" b="0" smtClean="0"/>
              <a:t>Etc.</a:t>
            </a:r>
          </a:p>
          <a:p>
            <a:pPr>
              <a:buClr>
                <a:srgbClr val="0F5494"/>
              </a:buClr>
              <a:buFont typeface="Wingdings" pitchFamily="2" charset="2"/>
              <a:buChar char="§"/>
            </a:pPr>
            <a:endParaRPr lang="fr-FR" altLang="fr-FR" i="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2863" y="1208088"/>
            <a:ext cx="9144001" cy="561975"/>
          </a:xfrm>
        </p:spPr>
        <p:txBody>
          <a:bodyPr/>
          <a:lstStyle/>
          <a:p>
            <a:pPr indent="0" algn="ctr" eaLnBrk="1" hangingPunct="1"/>
            <a:r>
              <a:rPr lang="fr-FR" altLang="fr-FR" sz="2800" smtClean="0"/>
              <a:t>Module 1.3 Points examinés</a:t>
            </a:r>
          </a:p>
        </p:txBody>
      </p:sp>
      <p:sp>
        <p:nvSpPr>
          <p:cNvPr id="31747" name="Rectangle 3"/>
          <p:cNvSpPr>
            <a:spLocks noGrp="1" noChangeArrowheads="1"/>
          </p:cNvSpPr>
          <p:nvPr>
            <p:ph type="body" idx="1"/>
          </p:nvPr>
        </p:nvSpPr>
        <p:spPr>
          <a:xfrm>
            <a:off x="187325" y="1809750"/>
            <a:ext cx="8229600" cy="788988"/>
          </a:xfrm>
        </p:spPr>
        <p:txBody>
          <a:bodyPr/>
          <a:lstStyle/>
          <a:p>
            <a:pPr eaLnBrk="1" hangingPunct="1">
              <a:spcBef>
                <a:spcPct val="0"/>
              </a:spcBef>
              <a:buClrTx/>
            </a:pPr>
            <a:endParaRPr lang="fr-FR" altLang="fr-FR" sz="2000" i="0" smtClean="0"/>
          </a:p>
          <a:p>
            <a:pPr eaLnBrk="1" hangingPunct="1">
              <a:spcBef>
                <a:spcPct val="0"/>
              </a:spcBef>
              <a:buClrTx/>
            </a:pPr>
            <a:r>
              <a:rPr lang="fr-FR" altLang="fr-FR" i="0" smtClean="0"/>
              <a:t>Présentation des outils d'évaluation de la GFP</a:t>
            </a:r>
          </a:p>
          <a:p>
            <a:pPr eaLnBrk="1" hangingPunct="1">
              <a:spcBef>
                <a:spcPct val="0"/>
              </a:spcBef>
              <a:buClrTx/>
              <a:buFont typeface="Wingdings" pitchFamily="2" charset="2"/>
              <a:buNone/>
            </a:pPr>
            <a:endParaRPr lang="fr-FR" altLang="fr-FR" i="0" smtClean="0"/>
          </a:p>
          <a:p>
            <a:pPr eaLnBrk="1" hangingPunct="1">
              <a:spcBef>
                <a:spcPct val="0"/>
              </a:spcBef>
              <a:buClrTx/>
            </a:pPr>
            <a:r>
              <a:rPr lang="fr-FR" altLang="fr-FR" i="0" smtClean="0">
                <a:solidFill>
                  <a:srgbClr val="FF0000"/>
                </a:solidFill>
              </a:rPr>
              <a:t>Les indicateurs de performance du PEFA</a:t>
            </a:r>
          </a:p>
          <a:p>
            <a:pPr eaLnBrk="1" hangingPunct="1">
              <a:spcBef>
                <a:spcPct val="0"/>
              </a:spcBef>
              <a:buClrTx/>
            </a:pPr>
            <a:endParaRPr lang="fr-FR" altLang="fr-FR" i="0" smtClean="0"/>
          </a:p>
          <a:p>
            <a:pPr eaLnBrk="1" hangingPunct="1">
              <a:spcBef>
                <a:spcPct val="0"/>
              </a:spcBef>
              <a:buClrTx/>
            </a:pPr>
            <a:r>
              <a:rPr lang="fr-FR" altLang="fr-FR" i="0" smtClean="0"/>
              <a:t>Avantages et limites du PEFA</a:t>
            </a:r>
          </a:p>
          <a:p>
            <a:pPr eaLnBrk="1" hangingPunct="1">
              <a:spcBef>
                <a:spcPct val="0"/>
              </a:spcBef>
              <a:buClrTx/>
            </a:pPr>
            <a:endParaRPr lang="fr-FR" altLang="fr-FR" i="0" smtClean="0"/>
          </a:p>
          <a:p>
            <a:pPr eaLnBrk="1" hangingPunct="1">
              <a:spcBef>
                <a:spcPct val="0"/>
              </a:spcBef>
              <a:buClrTx/>
            </a:pPr>
            <a:r>
              <a:rPr lang="fr-FR" altLang="fr-FR" i="0" smtClean="0"/>
              <a:t>Quelques points à examiner au niveau sectoriel</a:t>
            </a:r>
          </a:p>
          <a:p>
            <a:pPr eaLnBrk="1" hangingPunct="1">
              <a:spcBef>
                <a:spcPct val="0"/>
              </a:spcBef>
              <a:buClrTx/>
            </a:pPr>
            <a:endParaRPr lang="fr-FR" altLang="fr-FR" i="0" smtClean="0"/>
          </a:p>
          <a:p>
            <a:pPr eaLnBrk="1" hangingPunct="1">
              <a:spcBef>
                <a:spcPct val="0"/>
              </a:spcBef>
              <a:buClrTx/>
            </a:pPr>
            <a:r>
              <a:rPr lang="fr-FR" altLang="fr-FR" i="0" smtClean="0"/>
              <a:t>Les questions liées à la corruption</a:t>
            </a:r>
          </a:p>
          <a:p>
            <a:pPr lvl="1" eaLnBrk="1" hangingPunct="1">
              <a:buFont typeface="Wingdings" pitchFamily="2" charset="2"/>
              <a:buNone/>
            </a:pPr>
            <a:r>
              <a:rPr lang="fr-FR" altLang="fr-FR" sz="2400" b="0" smtClean="0"/>
              <a:t> </a:t>
            </a:r>
          </a:p>
        </p:txBody>
      </p:sp>
      <p:sp>
        <p:nvSpPr>
          <p:cNvPr id="31748" name="AutoShape 4"/>
          <p:cNvSpPr>
            <a:spLocks noChangeArrowheads="1"/>
          </p:cNvSpPr>
          <p:nvPr/>
        </p:nvSpPr>
        <p:spPr bwMode="auto">
          <a:xfrm>
            <a:off x="866775" y="1208088"/>
            <a:ext cx="7359650" cy="601662"/>
          </a:xfrm>
          <a:prstGeom prst="rightArrow">
            <a:avLst>
              <a:gd name="adj1" fmla="val 50000"/>
              <a:gd name="adj2" fmla="val 152903"/>
            </a:avLst>
          </a:prstGeom>
          <a:noFill/>
          <a:ln w="9525" algn="ctr">
            <a:noFill/>
            <a:miter lim="800000"/>
            <a:headEnd/>
            <a:tailEnd/>
          </a:ln>
        </p:spPr>
        <p:txBody>
          <a:bodyPr wrap="none" lIns="82039" tIns="41020" rIns="82039" bIns="41020" anchor="ctr"/>
          <a:lstStyle/>
          <a:p>
            <a:pPr eaLnBrk="1" hangingPunct="1"/>
            <a:endParaRPr lang="fr-BE" altLang="fr-FR"/>
          </a:p>
        </p:txBody>
      </p:sp>
      <p:sp>
        <p:nvSpPr>
          <p:cNvPr id="31749" name="AutoShape 5"/>
          <p:cNvSpPr>
            <a:spLocks noChangeArrowheads="1"/>
          </p:cNvSpPr>
          <p:nvPr/>
        </p:nvSpPr>
        <p:spPr bwMode="auto">
          <a:xfrm>
            <a:off x="798513" y="1597025"/>
            <a:ext cx="7459662" cy="1509713"/>
          </a:xfrm>
          <a:prstGeom prst="rightArrow">
            <a:avLst>
              <a:gd name="adj1" fmla="val 50000"/>
              <a:gd name="adj2" fmla="val 123528"/>
            </a:avLst>
          </a:prstGeom>
          <a:noFill/>
          <a:ln w="9525" algn="ctr">
            <a:noFill/>
            <a:miter lim="800000"/>
            <a:headEnd/>
            <a:tailEnd/>
          </a:ln>
        </p:spPr>
        <p:txBody>
          <a:bodyPr wrap="none" lIns="82039" tIns="41020" rIns="82039" bIns="41020" anchor="ctr"/>
          <a:lstStyle/>
          <a:p>
            <a:pPr eaLnBrk="1" hangingPunct="1"/>
            <a:endParaRPr lang="fr-BE" altLang="fr-FR"/>
          </a:p>
        </p:txBody>
      </p:sp>
      <p:sp>
        <p:nvSpPr>
          <p:cNvPr id="31750" name="AutoShape 6"/>
          <p:cNvSpPr>
            <a:spLocks noChangeArrowheads="1"/>
          </p:cNvSpPr>
          <p:nvPr/>
        </p:nvSpPr>
        <p:spPr bwMode="auto">
          <a:xfrm>
            <a:off x="26988" y="2471738"/>
            <a:ext cx="8569325" cy="1270000"/>
          </a:xfrm>
          <a:prstGeom prst="rightArrow">
            <a:avLst>
              <a:gd name="adj1" fmla="val 50000"/>
              <a:gd name="adj2" fmla="val 26053"/>
            </a:avLst>
          </a:prstGeom>
          <a:noFill/>
          <a:ln w="25400" algn="ctr">
            <a:solidFill>
              <a:srgbClr val="FF0000"/>
            </a:solidFill>
            <a:miter lim="800000"/>
            <a:headEnd/>
            <a:tailEnd/>
          </a:ln>
        </p:spPr>
        <p:txBody>
          <a:bodyPr wrap="none" lIns="82039" tIns="41020" rIns="82039" bIns="41020" anchor="ctr"/>
          <a:lstStyle/>
          <a:p>
            <a:pPr eaLnBrk="1" hangingPunct="1"/>
            <a:endParaRPr lang="fr-BE" altLang="fr-FR"/>
          </a:p>
        </p:txBody>
      </p:sp>
      <p:sp>
        <p:nvSpPr>
          <p:cNvPr id="31751" name="Espace réservé du numéro de diapositive 4"/>
          <p:cNvSpPr>
            <a:spLocks noGrp="1"/>
          </p:cNvSpPr>
          <p:nvPr>
            <p:ph type="sldNum" sz="quarter" idx="12"/>
          </p:nvPr>
        </p:nvSpPr>
        <p:spPr>
          <a:xfrm>
            <a:off x="7524750" y="6248400"/>
            <a:ext cx="1158875" cy="457200"/>
          </a:xfrm>
          <a:noFill/>
          <a:ln algn="ctr"/>
        </p:spPr>
        <p:txBody>
          <a:bodyPr anchor="b"/>
          <a:lstStyle/>
          <a:p>
            <a:pPr algn="l" eaLnBrk="0" hangingPunct="0">
              <a:lnSpc>
                <a:spcPts val="1400"/>
              </a:lnSpc>
            </a:pPr>
            <a:fld id="{E45369B7-9694-485F-B887-25F684E4BFFD}" type="slidenum">
              <a:rPr lang="en-US" altLang="fr-FR"/>
              <a:pPr algn="l" eaLnBrk="0" hangingPunct="0">
                <a:lnSpc>
                  <a:spcPts val="1400"/>
                </a:lnSpc>
              </a:pPr>
              <a:t>17</a:t>
            </a:fld>
            <a:endParaRPr lang="en-US" altLang="fr-F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1052513"/>
            <a:ext cx="9144000" cy="863600"/>
          </a:xfrm>
        </p:spPr>
        <p:txBody>
          <a:bodyPr/>
          <a:lstStyle/>
          <a:p>
            <a:pPr indent="0" algn="ctr" eaLnBrk="1" hangingPunct="1"/>
            <a:r>
              <a:rPr lang="fr-FR" altLang="fr-FR" sz="2800" i="1" smtClean="0"/>
              <a:t>Le PEFA: dimensions de la performance</a:t>
            </a:r>
          </a:p>
        </p:txBody>
      </p:sp>
      <p:sp>
        <p:nvSpPr>
          <p:cNvPr id="33795" name="Rectangle 3"/>
          <p:cNvSpPr>
            <a:spLocks noGrp="1" noChangeArrowheads="1"/>
          </p:cNvSpPr>
          <p:nvPr>
            <p:ph type="body" idx="1"/>
          </p:nvPr>
        </p:nvSpPr>
        <p:spPr>
          <a:xfrm>
            <a:off x="-180975" y="2060575"/>
            <a:ext cx="9144000" cy="4940300"/>
          </a:xfrm>
        </p:spPr>
        <p:txBody>
          <a:bodyPr/>
          <a:lstStyle/>
          <a:p>
            <a:pPr lvl="1" eaLnBrk="1" hangingPunct="1">
              <a:spcBef>
                <a:spcPts val="1200"/>
              </a:spcBef>
              <a:spcAft>
                <a:spcPts val="1200"/>
              </a:spcAft>
              <a:buClrTx/>
              <a:defRPr/>
            </a:pPr>
            <a:r>
              <a:rPr lang="fr-FR" altLang="fr-FR" sz="2200" b="0" dirty="0" smtClean="0">
                <a:latin typeface="+mj-lt"/>
                <a:cs typeface="Arial" panose="020B0604020202020204" pitchFamily="34" charset="0"/>
              </a:rPr>
              <a:t>Les indicateurs du PEFA sont regroupés en sept « piliers de la performance » des système de GFP plus un groupe d'indicateurs relatifs aux pratiques des donneurs</a:t>
            </a:r>
          </a:p>
          <a:p>
            <a:pPr marL="1257300" lvl="2" indent="-342900" eaLnBrk="1" hangingPunct="1">
              <a:spcBef>
                <a:spcPts val="1200"/>
              </a:spcBef>
              <a:spcAft>
                <a:spcPts val="1200"/>
              </a:spcAft>
              <a:buFont typeface="Courier New" panose="02070309020205020404" pitchFamily="49" charset="0"/>
              <a:buChar char="o"/>
              <a:defRPr/>
            </a:pPr>
            <a:r>
              <a:rPr lang="fr-FR" altLang="fr-FR" sz="2100" dirty="0" smtClean="0">
                <a:latin typeface="+mj-lt"/>
                <a:cs typeface="Arial" panose="020B0604020202020204" pitchFamily="34" charset="0"/>
              </a:rPr>
              <a:t>1 pilier correspond pour l'essentiel à des indicateurs de résultats.  </a:t>
            </a:r>
          </a:p>
          <a:p>
            <a:pPr marL="1257300" lvl="2" indent="-342900" eaLnBrk="1" hangingPunct="1">
              <a:spcBef>
                <a:spcPts val="0"/>
              </a:spcBef>
              <a:spcAft>
                <a:spcPts val="0"/>
              </a:spcAft>
              <a:buFont typeface="Courier New" panose="02070309020205020404" pitchFamily="49" charset="0"/>
              <a:buChar char="o"/>
              <a:defRPr/>
            </a:pPr>
            <a:r>
              <a:rPr lang="fr-FR" altLang="fr-FR" sz="2100" dirty="0" smtClean="0">
                <a:latin typeface="+mj-lt"/>
                <a:cs typeface="Arial" panose="020B0604020202020204" pitchFamily="34" charset="0"/>
              </a:rPr>
              <a:t>2 piliers correspondent à des aspects transversaux : </a:t>
            </a:r>
          </a:p>
          <a:p>
            <a:pPr marL="2343150" lvl="4" indent="-514350" eaLnBrk="1" hangingPunct="1">
              <a:spcBef>
                <a:spcPts val="0"/>
              </a:spcBef>
              <a:spcAft>
                <a:spcPts val="0"/>
              </a:spcAft>
              <a:buFont typeface="+mj-lt"/>
              <a:buAutoNum type="arabicPeriod"/>
              <a:defRPr/>
            </a:pPr>
            <a:r>
              <a:rPr lang="fr-FR" altLang="fr-FR" sz="1800" dirty="0" smtClean="0">
                <a:solidFill>
                  <a:srgbClr val="0F5494"/>
                </a:solidFill>
                <a:latin typeface="+mj-lt"/>
                <a:cs typeface="Arial" panose="020B0604020202020204" pitchFamily="34" charset="0"/>
              </a:rPr>
              <a:t>exhaustivité et transparence</a:t>
            </a:r>
          </a:p>
          <a:p>
            <a:pPr marL="2343150" lvl="4" indent="-514350" eaLnBrk="1" hangingPunct="1">
              <a:spcBef>
                <a:spcPts val="0"/>
              </a:spcBef>
              <a:spcAft>
                <a:spcPts val="0"/>
              </a:spcAft>
              <a:buFont typeface="+mj-lt"/>
              <a:buAutoNum type="arabicPeriod"/>
              <a:defRPr/>
            </a:pPr>
            <a:r>
              <a:rPr lang="fr-FR" altLang="fr-FR" sz="1800" dirty="0" smtClean="0">
                <a:solidFill>
                  <a:srgbClr val="0F5494"/>
                </a:solidFill>
                <a:latin typeface="+mj-lt"/>
                <a:cs typeface="Arial" panose="020B0604020202020204" pitchFamily="34" charset="0"/>
              </a:rPr>
              <a:t>gestion des actifs et passifs.</a:t>
            </a:r>
          </a:p>
          <a:p>
            <a:pPr marL="1257300" lvl="2" indent="-342900" eaLnBrk="1" hangingPunct="1">
              <a:spcBef>
                <a:spcPts val="1200"/>
              </a:spcBef>
              <a:spcAft>
                <a:spcPts val="1200"/>
              </a:spcAft>
              <a:buFont typeface="Courier New" panose="02070309020205020404" pitchFamily="49" charset="0"/>
              <a:buChar char="o"/>
              <a:defRPr/>
            </a:pPr>
            <a:r>
              <a:rPr lang="fr-FR" altLang="fr-FR" sz="2100" dirty="0" smtClean="0">
                <a:latin typeface="+mj-lt"/>
                <a:cs typeface="Arial" panose="020B0604020202020204" pitchFamily="34" charset="0"/>
              </a:rPr>
              <a:t>4 piliers correspondent aux 4 étapes principales du cycle de la dépense.</a:t>
            </a:r>
          </a:p>
          <a:p>
            <a:pPr lvl="1" eaLnBrk="1" hangingPunct="1">
              <a:defRPr/>
            </a:pPr>
            <a:endParaRPr lang="fr-FR" altLang="fr-FR" dirty="0" smtClean="0"/>
          </a:p>
        </p:txBody>
      </p:sp>
      <p:sp>
        <p:nvSpPr>
          <p:cNvPr id="33796" name="Espace réservé du numéro de diapositive 4"/>
          <p:cNvSpPr>
            <a:spLocks noGrp="1"/>
          </p:cNvSpPr>
          <p:nvPr>
            <p:ph type="sldNum" sz="quarter" idx="12"/>
          </p:nvPr>
        </p:nvSpPr>
        <p:spPr>
          <a:xfrm>
            <a:off x="7524750" y="6248400"/>
            <a:ext cx="1158875" cy="457200"/>
          </a:xfrm>
          <a:noFill/>
          <a:ln algn="ctr"/>
        </p:spPr>
        <p:txBody>
          <a:bodyPr anchor="b"/>
          <a:lstStyle/>
          <a:p>
            <a:pPr algn="l" eaLnBrk="0" hangingPunct="0">
              <a:lnSpc>
                <a:spcPts val="1400"/>
              </a:lnSpc>
            </a:pPr>
            <a:fld id="{7E45CBC7-A7C6-463B-952E-E6AE2EC759DE}" type="slidenum">
              <a:rPr lang="en-US" altLang="fr-FR"/>
              <a:pPr algn="l" eaLnBrk="0" hangingPunct="0">
                <a:lnSpc>
                  <a:spcPts val="1400"/>
                </a:lnSpc>
              </a:pPr>
              <a:t>18</a:t>
            </a:fld>
            <a:endParaRPr lang="en-US" altLang="fr-F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1"/>
          <p:cNvSpPr>
            <a:spLocks noGrp="1"/>
          </p:cNvSpPr>
          <p:nvPr>
            <p:ph type="title"/>
          </p:nvPr>
        </p:nvSpPr>
        <p:spPr>
          <a:xfrm>
            <a:off x="0" y="1196975"/>
            <a:ext cx="9685338" cy="936625"/>
          </a:xfrm>
        </p:spPr>
        <p:txBody>
          <a:bodyPr/>
          <a:lstStyle/>
          <a:p>
            <a:r>
              <a:rPr lang="fr-FR" altLang="fr-FR" i="1" smtClean="0"/>
              <a:t>Le PEFA: dimensions de la performance</a:t>
            </a:r>
            <a:endParaRPr lang="fr-FR" altLang="fr-FR" smtClean="0"/>
          </a:p>
        </p:txBody>
      </p:sp>
      <p:pic>
        <p:nvPicPr>
          <p:cNvPr id="35843" name="Picture 2"/>
          <p:cNvPicPr>
            <a:picLocks noGrp="1" noChangeAspect="1" noChangeArrowheads="1"/>
          </p:cNvPicPr>
          <p:nvPr>
            <p:ph idx="1"/>
          </p:nvPr>
        </p:nvPicPr>
        <p:blipFill>
          <a:blip r:embed="rId2" cstate="print"/>
          <a:srcRect/>
          <a:stretch>
            <a:fillRect/>
          </a:stretch>
        </p:blipFill>
        <p:spPr>
          <a:xfrm>
            <a:off x="928688" y="2214563"/>
            <a:ext cx="7369175" cy="4354512"/>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contenu 1"/>
          <p:cNvSpPr>
            <a:spLocks noGrp="1"/>
          </p:cNvSpPr>
          <p:nvPr>
            <p:ph idx="1"/>
          </p:nvPr>
        </p:nvSpPr>
        <p:spPr>
          <a:xfrm>
            <a:off x="500063" y="2357438"/>
            <a:ext cx="8229600" cy="3705225"/>
          </a:xfrm>
        </p:spPr>
        <p:txBody>
          <a:bodyPr/>
          <a:lstStyle/>
          <a:p>
            <a:pPr lvl="1">
              <a:spcBef>
                <a:spcPts val="600"/>
              </a:spcBef>
              <a:spcAft>
                <a:spcPts val="600"/>
              </a:spcAft>
              <a:buClrTx/>
            </a:pPr>
            <a:r>
              <a:rPr lang="fr-FR" altLang="fr-FR" sz="2400" b="0" smtClean="0"/>
              <a:t>Module 1.1. Objectifs de la GFP et approches budgétaires</a:t>
            </a:r>
          </a:p>
          <a:p>
            <a:pPr lvl="1">
              <a:spcBef>
                <a:spcPts val="600"/>
              </a:spcBef>
              <a:spcAft>
                <a:spcPts val="600"/>
              </a:spcAft>
              <a:buClrTx/>
            </a:pPr>
            <a:r>
              <a:rPr lang="fr-FR" altLang="fr-FR" sz="2400" b="0" smtClean="0"/>
              <a:t>Module 1.2. Pourquoi réformer les systèmes de GFP? Pourquoi établir un séquençage</a:t>
            </a:r>
            <a:r>
              <a:rPr lang="fr-FR" altLang="fr-FR" sz="2400" b="0" smtClean="0">
                <a:solidFill>
                  <a:srgbClr val="FF0000"/>
                </a:solidFill>
              </a:rPr>
              <a:t>?</a:t>
            </a:r>
          </a:p>
          <a:p>
            <a:pPr lvl="1">
              <a:spcBef>
                <a:spcPts val="600"/>
              </a:spcBef>
              <a:spcAft>
                <a:spcPts val="600"/>
              </a:spcAft>
              <a:buClrTx/>
            </a:pPr>
            <a:r>
              <a:rPr lang="fr-FR" altLang="fr-FR" sz="2400" b="0" smtClean="0">
                <a:solidFill>
                  <a:srgbClr val="FF0000"/>
                </a:solidFill>
              </a:rPr>
              <a:t>Module 1.3. Le point de départ : évaluer les systèmes de GFP</a:t>
            </a:r>
          </a:p>
          <a:p>
            <a:pPr lvl="1">
              <a:spcBef>
                <a:spcPts val="600"/>
              </a:spcBef>
              <a:spcAft>
                <a:spcPts val="600"/>
              </a:spcAft>
              <a:buClrTx/>
            </a:pPr>
            <a:r>
              <a:rPr lang="fr-FR" altLang="fr-FR" sz="2400" b="0" smtClean="0"/>
              <a:t>Module 1.4. Conditions pour le succès des réformes</a:t>
            </a:r>
            <a:endParaRPr lang="fr-BE" altLang="fr-FR" smtClean="0"/>
          </a:p>
        </p:txBody>
      </p:sp>
      <p:sp>
        <p:nvSpPr>
          <p:cNvPr id="9219" name="Titre 2"/>
          <p:cNvSpPr>
            <a:spLocks noGrp="1"/>
          </p:cNvSpPr>
          <p:nvPr>
            <p:ph type="title"/>
          </p:nvPr>
        </p:nvSpPr>
        <p:spPr>
          <a:xfrm>
            <a:off x="827088" y="1341438"/>
            <a:ext cx="7308850" cy="1143000"/>
          </a:xfrm>
          <a:ln/>
        </p:spPr>
        <p:txBody>
          <a:bodyPr/>
          <a:lstStyle/>
          <a:p>
            <a:pPr marL="342900" indent="-342900" algn="ctr" eaLnBrk="1" hangingPunct="1"/>
            <a:r>
              <a:rPr lang="fr-FR" altLang="fr-FR" sz="2800" smtClean="0"/>
              <a:t>Jour 1: Approches pour une réforme de la GFP</a:t>
            </a:r>
            <a:br>
              <a:rPr lang="fr-FR" altLang="fr-FR" sz="2800" smtClean="0"/>
            </a:br>
            <a:endParaRPr lang="fr-BE" altLang="fr-FR" sz="2800" smtClean="0"/>
          </a:p>
        </p:txBody>
      </p:sp>
      <p:sp>
        <p:nvSpPr>
          <p:cNvPr id="9220" name="Espace réservé du numéro de diapositive 3"/>
          <p:cNvSpPr>
            <a:spLocks noGrp="1"/>
          </p:cNvSpPr>
          <p:nvPr>
            <p:ph type="sldNum" sz="quarter" idx="10"/>
          </p:nvPr>
        </p:nvSpPr>
        <p:spPr>
          <a:noFill/>
        </p:spPr>
        <p:txBody>
          <a:bodyPr/>
          <a:lstStyle/>
          <a:p>
            <a:fld id="{8981D90D-B059-4231-AFB4-A05810DE5229}" type="slidenum">
              <a:rPr lang="en-GB" altLang="fr-FR"/>
              <a:pPr/>
              <a:t>2</a:t>
            </a:fld>
            <a:endParaRPr lang="en-GB" altLang="fr-F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07950" y="1341438"/>
            <a:ext cx="9036050" cy="774700"/>
          </a:xfrm>
        </p:spPr>
        <p:txBody>
          <a:bodyPr/>
          <a:lstStyle/>
          <a:p>
            <a:pPr indent="0" eaLnBrk="1" hangingPunct="1"/>
            <a:r>
              <a:rPr lang="fr-FR" altLang="fr-FR" sz="2800" smtClean="0"/>
              <a:t>Les indicateurs de performance du PEFA</a:t>
            </a:r>
            <a:br>
              <a:rPr lang="fr-FR" altLang="fr-FR" sz="2800" smtClean="0"/>
            </a:br>
            <a:r>
              <a:rPr lang="fr-FR" altLang="fr-FR" sz="2800" smtClean="0"/>
              <a:t> </a:t>
            </a:r>
          </a:p>
        </p:txBody>
      </p:sp>
      <p:sp>
        <p:nvSpPr>
          <p:cNvPr id="17411" name="Rectangle 3"/>
          <p:cNvSpPr>
            <a:spLocks noGrp="1" noChangeArrowheads="1"/>
          </p:cNvSpPr>
          <p:nvPr>
            <p:ph type="body" idx="1"/>
          </p:nvPr>
        </p:nvSpPr>
        <p:spPr>
          <a:xfrm>
            <a:off x="76200" y="2011363"/>
            <a:ext cx="8929688" cy="4679950"/>
          </a:xfrm>
        </p:spPr>
        <p:txBody>
          <a:bodyPr/>
          <a:lstStyle/>
          <a:p>
            <a:pPr lvl="1" eaLnBrk="1" hangingPunct="1">
              <a:spcBef>
                <a:spcPts val="0"/>
              </a:spcBef>
              <a:spcAft>
                <a:spcPts val="0"/>
              </a:spcAft>
              <a:buClrTx/>
              <a:defRPr/>
            </a:pPr>
            <a:r>
              <a:rPr lang="fr-BE" sz="2200" b="0" dirty="0" smtClean="0">
                <a:latin typeface="+mj-lt"/>
                <a:cs typeface="Arial" panose="020B0604020202020204" pitchFamily="34" charset="0"/>
              </a:rPr>
              <a:t>31 </a:t>
            </a:r>
            <a:r>
              <a:rPr lang="fr-BE" sz="2200" b="0" dirty="0" smtClean="0">
                <a:latin typeface="+mj-lt"/>
                <a:cs typeface="Arial" panose="020B0604020202020204" pitchFamily="34" charset="0"/>
              </a:rPr>
              <a:t>indicateurs qui couvrent les dimensions de la performance de la GFP</a:t>
            </a:r>
          </a:p>
          <a:p>
            <a:pPr marL="1200150" lvl="2" indent="-285750" eaLnBrk="1" hangingPunct="1">
              <a:spcBef>
                <a:spcPts val="0"/>
              </a:spcBef>
              <a:spcAft>
                <a:spcPts val="0"/>
              </a:spcAft>
              <a:buFont typeface="Courier New" panose="02070309020205020404" pitchFamily="49" charset="0"/>
              <a:buChar char="o"/>
              <a:defRPr/>
            </a:pPr>
            <a:r>
              <a:rPr lang="fr-BE" sz="2100" dirty="0" smtClean="0">
                <a:latin typeface="+mj-lt"/>
                <a:cs typeface="Arial" panose="020B0604020202020204" pitchFamily="34" charset="0"/>
              </a:rPr>
              <a:t>Ces indicateurs peuvent avoir plusieurs composantes (.. au total)</a:t>
            </a:r>
          </a:p>
          <a:p>
            <a:pPr lvl="1" eaLnBrk="1" hangingPunct="1">
              <a:spcBef>
                <a:spcPts val="0"/>
              </a:spcBef>
              <a:spcAft>
                <a:spcPts val="0"/>
              </a:spcAft>
              <a:buClrTx/>
              <a:defRPr/>
            </a:pPr>
            <a:r>
              <a:rPr lang="fr-BE" sz="2200" b="0" dirty="0" smtClean="0">
                <a:latin typeface="+mj-lt"/>
                <a:cs typeface="Arial" panose="020B0604020202020204" pitchFamily="34" charset="0"/>
              </a:rPr>
              <a:t>Pour chaque indicateur:</a:t>
            </a:r>
          </a:p>
          <a:p>
            <a:pPr marL="1257300" lvl="2" indent="-342900" eaLnBrk="1" hangingPunct="1">
              <a:spcBef>
                <a:spcPts val="0"/>
              </a:spcBef>
              <a:spcAft>
                <a:spcPts val="0"/>
              </a:spcAft>
              <a:buFont typeface="Courier New" pitchFamily="49" charset="0"/>
              <a:buChar char="o"/>
              <a:defRPr/>
            </a:pPr>
            <a:r>
              <a:rPr lang="fr-BE" sz="2100" dirty="0" smtClean="0">
                <a:latin typeface="+mj-lt"/>
                <a:cs typeface="Arial" panose="020B0604020202020204" pitchFamily="34" charset="0"/>
              </a:rPr>
              <a:t>Une méthodologie d'analyse</a:t>
            </a:r>
          </a:p>
          <a:p>
            <a:pPr marL="1257300" lvl="2" indent="-342900" eaLnBrk="1" hangingPunct="1">
              <a:spcBef>
                <a:spcPts val="0"/>
              </a:spcBef>
              <a:spcAft>
                <a:spcPts val="0"/>
              </a:spcAft>
              <a:buFont typeface="Courier New" pitchFamily="49" charset="0"/>
              <a:buChar char="o"/>
              <a:defRPr/>
            </a:pPr>
            <a:r>
              <a:rPr lang="fr-BE" sz="2100" dirty="0" smtClean="0">
                <a:latin typeface="+mj-lt"/>
                <a:cs typeface="Arial" panose="020B0604020202020204" pitchFamily="34" charset="0"/>
              </a:rPr>
              <a:t>Un système de notation de D à A (meilleure note)</a:t>
            </a:r>
          </a:p>
          <a:p>
            <a:pPr lvl="3" eaLnBrk="1" hangingPunct="1">
              <a:spcBef>
                <a:spcPts val="0"/>
              </a:spcBef>
              <a:spcAft>
                <a:spcPts val="0"/>
              </a:spcAft>
              <a:defRPr/>
            </a:pPr>
            <a:r>
              <a:rPr lang="fr-BE" sz="2100" dirty="0" smtClean="0">
                <a:solidFill>
                  <a:srgbClr val="0F5494"/>
                </a:solidFill>
                <a:latin typeface="+mj-lt"/>
                <a:cs typeface="Arial" panose="020B0604020202020204" pitchFamily="34" charset="0"/>
              </a:rPr>
              <a:t>Pour les indicateurs à composantes, deux méthodes de notation, selon l'indicateur: (M1) la note de l'indicateur est la note de la composante ayant la plus faible note;  (M2) la note de l'indicateur est la moyenne des notes des composantes.</a:t>
            </a:r>
            <a:endParaRPr lang="fr-FR" sz="2100" dirty="0" smtClean="0">
              <a:solidFill>
                <a:srgbClr val="0F5494"/>
              </a:solidFill>
              <a:latin typeface="+mj-lt"/>
              <a:cs typeface="Arial" panose="020B0604020202020204" pitchFamily="34" charset="0"/>
            </a:endParaRPr>
          </a:p>
        </p:txBody>
      </p:sp>
      <p:sp>
        <p:nvSpPr>
          <p:cNvPr id="36868" name="Espace réservé du numéro de diapositive 4"/>
          <p:cNvSpPr>
            <a:spLocks noGrp="1"/>
          </p:cNvSpPr>
          <p:nvPr>
            <p:ph type="sldNum" sz="quarter" idx="12"/>
          </p:nvPr>
        </p:nvSpPr>
        <p:spPr>
          <a:xfrm>
            <a:off x="7524750" y="6248400"/>
            <a:ext cx="1158875" cy="457200"/>
          </a:xfrm>
          <a:noFill/>
          <a:ln algn="ctr"/>
        </p:spPr>
        <p:txBody>
          <a:bodyPr anchor="b"/>
          <a:lstStyle/>
          <a:p>
            <a:pPr algn="l" eaLnBrk="0" hangingPunct="0">
              <a:lnSpc>
                <a:spcPts val="1400"/>
              </a:lnSpc>
            </a:pPr>
            <a:fld id="{07CD239F-49FA-4383-8FFA-8449C9732FA1}" type="slidenum">
              <a:rPr lang="en-US" altLang="fr-FR"/>
              <a:pPr algn="l" eaLnBrk="0" hangingPunct="0">
                <a:lnSpc>
                  <a:spcPts val="1400"/>
                </a:lnSpc>
              </a:pPr>
              <a:t>20</a:t>
            </a:fld>
            <a:endParaRPr lang="en-US" altLang="fr-F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Image 9"/>
          <p:cNvPicPr>
            <a:picLocks noChangeAspect="1"/>
          </p:cNvPicPr>
          <p:nvPr/>
        </p:nvPicPr>
        <p:blipFill>
          <a:blip r:embed="rId2" cstate="print"/>
          <a:srcRect/>
          <a:stretch>
            <a:fillRect/>
          </a:stretch>
        </p:blipFill>
        <p:spPr bwMode="auto">
          <a:xfrm>
            <a:off x="3059113" y="1341438"/>
            <a:ext cx="5849937" cy="5011737"/>
          </a:xfrm>
          <a:prstGeom prst="rect">
            <a:avLst/>
          </a:prstGeom>
          <a:noFill/>
          <a:ln w="9525">
            <a:noFill/>
            <a:miter lim="800000"/>
            <a:headEnd/>
            <a:tailEnd/>
          </a:ln>
        </p:spPr>
      </p:pic>
      <p:sp>
        <p:nvSpPr>
          <p:cNvPr id="38915" name="ZoneTexte 1"/>
          <p:cNvSpPr txBox="1">
            <a:spLocks noChangeArrowheads="1"/>
          </p:cNvSpPr>
          <p:nvPr/>
        </p:nvSpPr>
        <p:spPr bwMode="auto">
          <a:xfrm>
            <a:off x="107950" y="1916113"/>
            <a:ext cx="2592388" cy="1570037"/>
          </a:xfrm>
          <a:prstGeom prst="rect">
            <a:avLst/>
          </a:prstGeom>
          <a:noFill/>
          <a:ln w="9525">
            <a:noFill/>
            <a:miter lim="800000"/>
            <a:headEnd/>
            <a:tailEnd/>
          </a:ln>
        </p:spPr>
        <p:txBody>
          <a:bodyPr>
            <a:spAutoFit/>
          </a:bodyPr>
          <a:lstStyle/>
          <a:p>
            <a:r>
              <a:rPr lang="fr-FR" altLang="fr-FR" sz="3200"/>
              <a:t>PEFA. Les indicateurs</a:t>
            </a:r>
          </a:p>
          <a:p>
            <a:r>
              <a:rPr lang="fr-FR" altLang="fr-FR" sz="3200"/>
              <a:t>(1)</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8" name="Objet 1"/>
          <p:cNvGraphicFramePr>
            <a:graphicFrameLocks noChangeAspect="1"/>
          </p:cNvGraphicFramePr>
          <p:nvPr/>
        </p:nvGraphicFramePr>
        <p:xfrm>
          <a:off x="2700338" y="1125538"/>
          <a:ext cx="5802312" cy="5584825"/>
        </p:xfrm>
        <a:graphic>
          <a:graphicData uri="http://schemas.openxmlformats.org/presentationml/2006/ole">
            <p:oleObj spid="_x0000_s39938" name="Document" r:id="rId3" imgW="5836234" imgH="5611150" progId="Word.Document.12">
              <p:embed/>
            </p:oleObj>
          </a:graphicData>
        </a:graphic>
      </p:graphicFrame>
      <p:sp>
        <p:nvSpPr>
          <p:cNvPr id="39939" name="ZoneTexte 2"/>
          <p:cNvSpPr txBox="1">
            <a:spLocks noChangeArrowheads="1"/>
          </p:cNvSpPr>
          <p:nvPr/>
        </p:nvSpPr>
        <p:spPr bwMode="auto">
          <a:xfrm>
            <a:off x="107950" y="1916113"/>
            <a:ext cx="2592388" cy="1570037"/>
          </a:xfrm>
          <a:prstGeom prst="rect">
            <a:avLst/>
          </a:prstGeom>
          <a:noFill/>
          <a:ln w="9525">
            <a:noFill/>
            <a:miter lim="800000"/>
            <a:headEnd/>
            <a:tailEnd/>
          </a:ln>
        </p:spPr>
        <p:txBody>
          <a:bodyPr>
            <a:spAutoFit/>
          </a:bodyPr>
          <a:lstStyle/>
          <a:p>
            <a:r>
              <a:rPr lang="fr-FR" altLang="fr-FR" sz="3200"/>
              <a:t>PEFA. Les indicateurs</a:t>
            </a:r>
          </a:p>
          <a:p>
            <a:r>
              <a:rPr lang="fr-FR" altLang="fr-FR" sz="3200"/>
              <a:t>(2)</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2" name="Objet 1"/>
          <p:cNvGraphicFramePr>
            <a:graphicFrameLocks noChangeAspect="1"/>
          </p:cNvGraphicFramePr>
          <p:nvPr/>
        </p:nvGraphicFramePr>
        <p:xfrm>
          <a:off x="1908175" y="3141663"/>
          <a:ext cx="6716713" cy="2676525"/>
        </p:xfrm>
        <a:graphic>
          <a:graphicData uri="http://schemas.openxmlformats.org/presentationml/2006/ole">
            <p:oleObj spid="_x0000_s40962" name="Document" r:id="rId3" imgW="5836234" imgH="2320852" progId="Word.Document.12">
              <p:embed/>
            </p:oleObj>
          </a:graphicData>
        </a:graphic>
      </p:graphicFrame>
      <p:sp>
        <p:nvSpPr>
          <p:cNvPr id="40963" name="ZoneTexte 2"/>
          <p:cNvSpPr txBox="1">
            <a:spLocks noChangeArrowheads="1"/>
          </p:cNvSpPr>
          <p:nvPr/>
        </p:nvSpPr>
        <p:spPr bwMode="auto">
          <a:xfrm>
            <a:off x="179388" y="1412875"/>
            <a:ext cx="2592387" cy="1570038"/>
          </a:xfrm>
          <a:prstGeom prst="rect">
            <a:avLst/>
          </a:prstGeom>
          <a:noFill/>
          <a:ln w="9525">
            <a:noFill/>
            <a:miter lim="800000"/>
            <a:headEnd/>
            <a:tailEnd/>
          </a:ln>
        </p:spPr>
        <p:txBody>
          <a:bodyPr>
            <a:spAutoFit/>
          </a:bodyPr>
          <a:lstStyle/>
          <a:p>
            <a:r>
              <a:rPr lang="fr-FR" altLang="fr-FR" sz="3200"/>
              <a:t>PEFA. Les indicateurs (3)</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714375" y="1285875"/>
            <a:ext cx="7786688" cy="1143000"/>
          </a:xfrm>
        </p:spPr>
        <p:txBody>
          <a:bodyPr/>
          <a:lstStyle/>
          <a:p>
            <a:pPr indent="0" algn="ctr" eaLnBrk="1" hangingPunct="1"/>
            <a:r>
              <a:rPr lang="fr-FR" altLang="fr-FR" smtClean="0"/>
              <a:t>Les relations entre dimensions de la performance</a:t>
            </a:r>
          </a:p>
        </p:txBody>
      </p:sp>
      <p:sp>
        <p:nvSpPr>
          <p:cNvPr id="41987" name="Rectangle 3"/>
          <p:cNvSpPr>
            <a:spLocks noGrp="1" noChangeArrowheads="1"/>
          </p:cNvSpPr>
          <p:nvPr>
            <p:ph type="body" idx="1"/>
          </p:nvPr>
        </p:nvSpPr>
        <p:spPr>
          <a:xfrm>
            <a:off x="214313" y="2500313"/>
            <a:ext cx="8258175" cy="3952875"/>
          </a:xfrm>
        </p:spPr>
        <p:txBody>
          <a:bodyPr/>
          <a:lstStyle/>
          <a:p>
            <a:pPr eaLnBrk="1" hangingPunct="1">
              <a:buClrTx/>
            </a:pPr>
            <a:r>
              <a:rPr lang="fr-FR" altLang="fr-FR" sz="2000" i="0" smtClean="0"/>
              <a:t>Ces dimensions sont interdépendantes et concourent ensemble à la réalisation des objectifs de la GFP</a:t>
            </a:r>
          </a:p>
          <a:p>
            <a:pPr eaLnBrk="1" hangingPunct="1">
              <a:buClrTx/>
            </a:pPr>
            <a:endParaRPr lang="fr-FR" altLang="fr-FR" sz="2000" i="0" smtClean="0"/>
          </a:p>
          <a:p>
            <a:pPr eaLnBrk="1" hangingPunct="1">
              <a:buClrTx/>
            </a:pPr>
            <a:r>
              <a:rPr lang="fr-FR" altLang="fr-FR" sz="2000" i="0" smtClean="0"/>
              <a:t>Néanmoins, il existe des domaines où les processus peuvent évoluer de manière relativement autonome, s'il existe une volonté de réforme</a:t>
            </a:r>
          </a:p>
          <a:p>
            <a:pPr marL="1257300" lvl="2" indent="-342900" eaLnBrk="1" hangingPunct="1">
              <a:buFont typeface="Wingdings" pitchFamily="2" charset="2"/>
              <a:buChar char="§"/>
            </a:pPr>
            <a:r>
              <a:rPr lang="fr-FR" altLang="fr-FR" sz="1800" smtClean="0"/>
              <a:t>Par exemple, gestion des recettes (PEFA IP 13 à 15), états de paie (IP 18)), marchés (IP 19 ).</a:t>
            </a:r>
          </a:p>
          <a:p>
            <a:pPr eaLnBrk="1" hangingPunct="1">
              <a:spcBef>
                <a:spcPts val="2400"/>
              </a:spcBef>
              <a:buClrTx/>
            </a:pPr>
            <a:r>
              <a:rPr lang="fr-FR" altLang="fr-FR" sz="2000" i="0" smtClean="0"/>
              <a:t>Certaines relations entre indicateurs ou dimensions sont plus essentielles que d'autres.</a:t>
            </a:r>
          </a:p>
        </p:txBody>
      </p:sp>
      <p:sp>
        <p:nvSpPr>
          <p:cNvPr id="41988" name="Espace réservé du numéro de diapositive 4"/>
          <p:cNvSpPr>
            <a:spLocks noGrp="1"/>
          </p:cNvSpPr>
          <p:nvPr>
            <p:ph type="sldNum" sz="quarter" idx="12"/>
          </p:nvPr>
        </p:nvSpPr>
        <p:spPr>
          <a:xfrm>
            <a:off x="7524750" y="6248400"/>
            <a:ext cx="1158875" cy="457200"/>
          </a:xfrm>
          <a:noFill/>
          <a:ln algn="ctr"/>
        </p:spPr>
        <p:txBody>
          <a:bodyPr anchor="b"/>
          <a:lstStyle/>
          <a:p>
            <a:pPr algn="l" eaLnBrk="0" hangingPunct="0">
              <a:lnSpc>
                <a:spcPts val="1400"/>
              </a:lnSpc>
            </a:pPr>
            <a:fld id="{15FA68F9-BD86-4139-A9C4-626BF92CE4B6}" type="slidenum">
              <a:rPr lang="en-US" altLang="fr-FR"/>
              <a:pPr algn="l" eaLnBrk="0" hangingPunct="0">
                <a:lnSpc>
                  <a:spcPts val="1400"/>
                </a:lnSpc>
              </a:pPr>
              <a:t>24</a:t>
            </a:fld>
            <a:endParaRPr lang="en-US" altLang="fr-F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1571625"/>
            <a:ext cx="9144000" cy="606425"/>
          </a:xfrm>
        </p:spPr>
        <p:txBody>
          <a:bodyPr/>
          <a:lstStyle/>
          <a:p>
            <a:pPr indent="0" algn="ctr" eaLnBrk="1" hangingPunct="1"/>
            <a:r>
              <a:rPr lang="fr-FR" altLang="fr-FR" sz="2200" smtClean="0"/>
              <a:t>Les relations entre dimensions de la performance.</a:t>
            </a:r>
            <a:br>
              <a:rPr lang="fr-FR" altLang="fr-FR" sz="2200" smtClean="0"/>
            </a:br>
            <a:r>
              <a:rPr lang="fr-FR" altLang="fr-FR" sz="2200" smtClean="0"/>
              <a:t> Quelques relations essentielles</a:t>
            </a:r>
            <a:br>
              <a:rPr lang="fr-FR" altLang="fr-FR" sz="2200" smtClean="0"/>
            </a:br>
            <a:r>
              <a:rPr lang="fr-FR" altLang="fr-FR" smtClean="0"/>
              <a:t> </a:t>
            </a:r>
          </a:p>
        </p:txBody>
      </p:sp>
      <p:graphicFrame>
        <p:nvGraphicFramePr>
          <p:cNvPr id="44035" name="Object 2"/>
          <p:cNvGraphicFramePr>
            <a:graphicFrameLocks noChangeAspect="1"/>
          </p:cNvGraphicFramePr>
          <p:nvPr>
            <p:ph idx="1"/>
          </p:nvPr>
        </p:nvGraphicFramePr>
        <p:xfrm>
          <a:off x="428625" y="2314575"/>
          <a:ext cx="8143875" cy="4543425"/>
        </p:xfrm>
        <a:graphic>
          <a:graphicData uri="http://schemas.openxmlformats.org/presentationml/2006/ole">
            <p:oleObj spid="_x0000_s44035" name="Worksheet" r:id="rId4" imgW="8210550" imgH="4581737" progId="Excel.Sheet.8">
              <p:embed/>
            </p:oleObj>
          </a:graphicData>
        </a:graphic>
      </p:graphicFrame>
      <p:sp>
        <p:nvSpPr>
          <p:cNvPr id="44036" name="Espace réservé du numéro de diapositive 4"/>
          <p:cNvSpPr>
            <a:spLocks noGrp="1"/>
          </p:cNvSpPr>
          <p:nvPr>
            <p:ph type="sldNum" sz="quarter" idx="12"/>
          </p:nvPr>
        </p:nvSpPr>
        <p:spPr>
          <a:xfrm>
            <a:off x="7524750" y="6248400"/>
            <a:ext cx="1158875" cy="457200"/>
          </a:xfrm>
          <a:noFill/>
          <a:ln algn="ctr"/>
        </p:spPr>
        <p:txBody>
          <a:bodyPr anchor="b"/>
          <a:lstStyle/>
          <a:p>
            <a:pPr algn="l" eaLnBrk="0" hangingPunct="0">
              <a:lnSpc>
                <a:spcPts val="1400"/>
              </a:lnSpc>
            </a:pPr>
            <a:fld id="{ABF69076-11A3-4376-879A-27566549699B}" type="slidenum">
              <a:rPr lang="en-US" altLang="fr-FR"/>
              <a:pPr algn="l" eaLnBrk="0" hangingPunct="0">
                <a:lnSpc>
                  <a:spcPts val="1400"/>
                </a:lnSpc>
              </a:pPr>
              <a:t>25</a:t>
            </a:fld>
            <a:endParaRPr lang="en-US" altLang="fr-F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2863" y="1208088"/>
            <a:ext cx="9144001" cy="561975"/>
          </a:xfrm>
        </p:spPr>
        <p:txBody>
          <a:bodyPr/>
          <a:lstStyle/>
          <a:p>
            <a:pPr indent="0" algn="ctr" eaLnBrk="1" hangingPunct="1"/>
            <a:r>
              <a:rPr lang="fr-FR" altLang="fr-FR" sz="2800" smtClean="0"/>
              <a:t>Module 1.3 Points examinés</a:t>
            </a:r>
          </a:p>
        </p:txBody>
      </p:sp>
      <p:sp>
        <p:nvSpPr>
          <p:cNvPr id="46083" name="Rectangle 3"/>
          <p:cNvSpPr>
            <a:spLocks noGrp="1" noChangeArrowheads="1"/>
          </p:cNvSpPr>
          <p:nvPr>
            <p:ph type="body" idx="1"/>
          </p:nvPr>
        </p:nvSpPr>
        <p:spPr>
          <a:xfrm>
            <a:off x="187325" y="1809750"/>
            <a:ext cx="8229600" cy="788988"/>
          </a:xfrm>
        </p:spPr>
        <p:txBody>
          <a:bodyPr/>
          <a:lstStyle/>
          <a:p>
            <a:pPr eaLnBrk="1" hangingPunct="1">
              <a:spcBef>
                <a:spcPct val="0"/>
              </a:spcBef>
              <a:buClrTx/>
            </a:pPr>
            <a:endParaRPr lang="fr-FR" altLang="fr-FR" sz="2000" i="0" smtClean="0"/>
          </a:p>
          <a:p>
            <a:pPr eaLnBrk="1" hangingPunct="1">
              <a:spcBef>
                <a:spcPct val="0"/>
              </a:spcBef>
              <a:buClrTx/>
            </a:pPr>
            <a:r>
              <a:rPr lang="fr-FR" altLang="fr-FR" i="0" smtClean="0"/>
              <a:t>Présentation des outils d'évaluation de la GFP</a:t>
            </a:r>
          </a:p>
          <a:p>
            <a:pPr eaLnBrk="1" hangingPunct="1">
              <a:spcBef>
                <a:spcPct val="0"/>
              </a:spcBef>
              <a:buClrTx/>
              <a:buFont typeface="Wingdings" pitchFamily="2" charset="2"/>
              <a:buNone/>
            </a:pPr>
            <a:endParaRPr lang="fr-FR" altLang="fr-FR" i="0" smtClean="0"/>
          </a:p>
          <a:p>
            <a:pPr eaLnBrk="1" hangingPunct="1">
              <a:spcBef>
                <a:spcPct val="0"/>
              </a:spcBef>
              <a:buClrTx/>
            </a:pPr>
            <a:r>
              <a:rPr lang="fr-FR" altLang="fr-FR" i="0" smtClean="0"/>
              <a:t>Les indicateurs de performance du PEFA</a:t>
            </a:r>
          </a:p>
          <a:p>
            <a:pPr eaLnBrk="1" hangingPunct="1">
              <a:spcBef>
                <a:spcPct val="0"/>
              </a:spcBef>
              <a:buClrTx/>
            </a:pPr>
            <a:endParaRPr lang="fr-FR" altLang="fr-FR" i="0" smtClean="0"/>
          </a:p>
          <a:p>
            <a:pPr eaLnBrk="1" hangingPunct="1">
              <a:spcBef>
                <a:spcPct val="0"/>
              </a:spcBef>
              <a:buClrTx/>
            </a:pPr>
            <a:r>
              <a:rPr lang="fr-FR" altLang="fr-FR" i="0" smtClean="0">
                <a:solidFill>
                  <a:srgbClr val="FF0000"/>
                </a:solidFill>
              </a:rPr>
              <a:t>Avantages et limites du PEFA</a:t>
            </a:r>
          </a:p>
          <a:p>
            <a:pPr eaLnBrk="1" hangingPunct="1">
              <a:spcBef>
                <a:spcPct val="0"/>
              </a:spcBef>
              <a:buClrTx/>
            </a:pPr>
            <a:endParaRPr lang="fr-FR" altLang="fr-FR" i="0" smtClean="0"/>
          </a:p>
          <a:p>
            <a:pPr eaLnBrk="1" hangingPunct="1">
              <a:spcBef>
                <a:spcPct val="0"/>
              </a:spcBef>
              <a:buClrTx/>
            </a:pPr>
            <a:r>
              <a:rPr lang="fr-FR" altLang="fr-FR" i="0" smtClean="0"/>
              <a:t>Les évaluations détaillées de fonctions particulières</a:t>
            </a:r>
          </a:p>
          <a:p>
            <a:pPr eaLnBrk="1" hangingPunct="1">
              <a:spcBef>
                <a:spcPct val="0"/>
              </a:spcBef>
              <a:buClrTx/>
            </a:pPr>
            <a:endParaRPr lang="fr-FR" altLang="fr-FR" i="0" smtClean="0"/>
          </a:p>
          <a:p>
            <a:pPr eaLnBrk="1" hangingPunct="1">
              <a:spcBef>
                <a:spcPct val="0"/>
              </a:spcBef>
              <a:buClrTx/>
            </a:pPr>
            <a:r>
              <a:rPr lang="fr-FR" altLang="fr-FR" i="0" smtClean="0"/>
              <a:t>Quelques points à examiner au niveau sectoriel</a:t>
            </a:r>
          </a:p>
          <a:p>
            <a:pPr eaLnBrk="1" hangingPunct="1">
              <a:spcBef>
                <a:spcPct val="0"/>
              </a:spcBef>
              <a:buClrTx/>
            </a:pPr>
            <a:endParaRPr lang="fr-FR" altLang="fr-FR" i="0" smtClean="0"/>
          </a:p>
          <a:p>
            <a:pPr eaLnBrk="1" hangingPunct="1">
              <a:spcBef>
                <a:spcPct val="0"/>
              </a:spcBef>
              <a:buClrTx/>
            </a:pPr>
            <a:r>
              <a:rPr lang="fr-FR" altLang="fr-FR" i="0" smtClean="0"/>
              <a:t>Les questions liées à la corruption</a:t>
            </a:r>
          </a:p>
          <a:p>
            <a:pPr lvl="1" eaLnBrk="1" hangingPunct="1">
              <a:buFont typeface="Wingdings" pitchFamily="2" charset="2"/>
              <a:buNone/>
            </a:pPr>
            <a:r>
              <a:rPr lang="fr-FR" altLang="fr-FR" sz="2400" b="0" smtClean="0"/>
              <a:t> </a:t>
            </a:r>
          </a:p>
        </p:txBody>
      </p:sp>
      <p:sp>
        <p:nvSpPr>
          <p:cNvPr id="46084" name="AutoShape 4"/>
          <p:cNvSpPr>
            <a:spLocks noChangeArrowheads="1"/>
          </p:cNvSpPr>
          <p:nvPr/>
        </p:nvSpPr>
        <p:spPr bwMode="auto">
          <a:xfrm>
            <a:off x="866775" y="1208088"/>
            <a:ext cx="7359650" cy="601662"/>
          </a:xfrm>
          <a:prstGeom prst="rightArrow">
            <a:avLst>
              <a:gd name="adj1" fmla="val 50000"/>
              <a:gd name="adj2" fmla="val 152903"/>
            </a:avLst>
          </a:prstGeom>
          <a:noFill/>
          <a:ln w="9525" algn="ctr">
            <a:noFill/>
            <a:miter lim="800000"/>
            <a:headEnd/>
            <a:tailEnd/>
          </a:ln>
        </p:spPr>
        <p:txBody>
          <a:bodyPr wrap="none" lIns="82039" tIns="41020" rIns="82039" bIns="41020" anchor="ctr"/>
          <a:lstStyle/>
          <a:p>
            <a:pPr eaLnBrk="1" hangingPunct="1"/>
            <a:endParaRPr lang="fr-BE" altLang="fr-FR"/>
          </a:p>
        </p:txBody>
      </p:sp>
      <p:sp>
        <p:nvSpPr>
          <p:cNvPr id="46085" name="AutoShape 5"/>
          <p:cNvSpPr>
            <a:spLocks noChangeArrowheads="1"/>
          </p:cNvSpPr>
          <p:nvPr/>
        </p:nvSpPr>
        <p:spPr bwMode="auto">
          <a:xfrm>
            <a:off x="798513" y="1597025"/>
            <a:ext cx="7459662" cy="1509713"/>
          </a:xfrm>
          <a:prstGeom prst="rightArrow">
            <a:avLst>
              <a:gd name="adj1" fmla="val 50000"/>
              <a:gd name="adj2" fmla="val 123528"/>
            </a:avLst>
          </a:prstGeom>
          <a:noFill/>
          <a:ln w="9525" algn="ctr">
            <a:noFill/>
            <a:miter lim="800000"/>
            <a:headEnd/>
            <a:tailEnd/>
          </a:ln>
        </p:spPr>
        <p:txBody>
          <a:bodyPr wrap="none" lIns="82039" tIns="41020" rIns="82039" bIns="41020" anchor="ctr"/>
          <a:lstStyle/>
          <a:p>
            <a:pPr eaLnBrk="1" hangingPunct="1"/>
            <a:endParaRPr lang="fr-BE" altLang="fr-FR"/>
          </a:p>
        </p:txBody>
      </p:sp>
      <p:sp>
        <p:nvSpPr>
          <p:cNvPr id="46086" name="AutoShape 6"/>
          <p:cNvSpPr>
            <a:spLocks noChangeArrowheads="1"/>
          </p:cNvSpPr>
          <p:nvPr/>
        </p:nvSpPr>
        <p:spPr bwMode="auto">
          <a:xfrm>
            <a:off x="187325" y="3284538"/>
            <a:ext cx="8382000" cy="1008062"/>
          </a:xfrm>
          <a:prstGeom prst="rightArrow">
            <a:avLst>
              <a:gd name="adj1" fmla="val 50000"/>
              <a:gd name="adj2" fmla="val 26061"/>
            </a:avLst>
          </a:prstGeom>
          <a:noFill/>
          <a:ln w="25400" algn="ctr">
            <a:solidFill>
              <a:srgbClr val="FF0000"/>
            </a:solidFill>
            <a:miter lim="800000"/>
            <a:headEnd/>
            <a:tailEnd/>
          </a:ln>
        </p:spPr>
        <p:txBody>
          <a:bodyPr wrap="none" lIns="82039" tIns="41020" rIns="82039" bIns="41020" anchor="ctr"/>
          <a:lstStyle/>
          <a:p>
            <a:pPr eaLnBrk="1" hangingPunct="1"/>
            <a:endParaRPr lang="fr-BE" altLang="fr-FR"/>
          </a:p>
        </p:txBody>
      </p:sp>
      <p:sp>
        <p:nvSpPr>
          <p:cNvPr id="46087" name="Espace réservé du numéro de diapositive 4"/>
          <p:cNvSpPr>
            <a:spLocks noGrp="1"/>
          </p:cNvSpPr>
          <p:nvPr>
            <p:ph type="sldNum" sz="quarter" idx="12"/>
          </p:nvPr>
        </p:nvSpPr>
        <p:spPr>
          <a:xfrm>
            <a:off x="7524750" y="6248400"/>
            <a:ext cx="1158875" cy="457200"/>
          </a:xfrm>
          <a:noFill/>
          <a:ln algn="ctr"/>
        </p:spPr>
        <p:txBody>
          <a:bodyPr anchor="b"/>
          <a:lstStyle/>
          <a:p>
            <a:pPr algn="l" eaLnBrk="0" hangingPunct="0">
              <a:lnSpc>
                <a:spcPts val="1400"/>
              </a:lnSpc>
            </a:pPr>
            <a:fld id="{1CB09190-1377-4A87-831E-5F70777242B4}" type="slidenum">
              <a:rPr lang="en-US" altLang="fr-FR"/>
              <a:pPr algn="l" eaLnBrk="0" hangingPunct="0">
                <a:lnSpc>
                  <a:spcPts val="1400"/>
                </a:lnSpc>
              </a:pPr>
              <a:t>26</a:t>
            </a:fld>
            <a:endParaRPr lang="en-US" altLang="fr-F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588" y="1350963"/>
            <a:ext cx="9144001" cy="990600"/>
          </a:xfrm>
        </p:spPr>
        <p:txBody>
          <a:bodyPr/>
          <a:lstStyle/>
          <a:p>
            <a:pPr indent="0" algn="ctr" eaLnBrk="1" hangingPunct="1"/>
            <a:r>
              <a:rPr lang="fr-FR" altLang="fr-FR" sz="2800" smtClean="0"/>
              <a:t>Avantages du PEFA pour la préparation des réformes</a:t>
            </a:r>
          </a:p>
        </p:txBody>
      </p:sp>
      <p:sp>
        <p:nvSpPr>
          <p:cNvPr id="48131" name="Rectangle 3"/>
          <p:cNvSpPr>
            <a:spLocks noGrp="1" noChangeArrowheads="1"/>
          </p:cNvSpPr>
          <p:nvPr>
            <p:ph type="body" idx="1"/>
          </p:nvPr>
        </p:nvSpPr>
        <p:spPr>
          <a:xfrm>
            <a:off x="25400" y="2565400"/>
            <a:ext cx="8821738" cy="4364038"/>
          </a:xfrm>
        </p:spPr>
        <p:txBody>
          <a:bodyPr/>
          <a:lstStyle/>
          <a:p>
            <a:pPr lvl="1" eaLnBrk="1" hangingPunct="1">
              <a:spcBef>
                <a:spcPct val="0"/>
              </a:spcBef>
              <a:buClrTx/>
            </a:pPr>
            <a:r>
              <a:rPr lang="fr-FR" altLang="fr-FR" sz="2200" b="0" smtClean="0"/>
              <a:t>Le cadre du PEFA est un outil majeur permettant de disposer d’une vue d’ensemble d'un système de GFP et d'identifier ses principales forces et faiblesses</a:t>
            </a:r>
          </a:p>
          <a:p>
            <a:pPr lvl="1" eaLnBrk="1" hangingPunct="1">
              <a:spcBef>
                <a:spcPct val="0"/>
              </a:spcBef>
              <a:buClrTx/>
            </a:pPr>
            <a:endParaRPr lang="fr-FR" altLang="fr-FR" sz="2200" b="0" smtClean="0"/>
          </a:p>
          <a:p>
            <a:pPr lvl="1" eaLnBrk="1" hangingPunct="1">
              <a:spcBef>
                <a:spcPct val="0"/>
              </a:spcBef>
              <a:buClrTx/>
            </a:pPr>
            <a:r>
              <a:rPr lang="fr-FR" altLang="fr-FR" sz="2200" b="0" smtClean="0"/>
              <a:t>Le PEFA couvre la majorité des fonctions essentielles (les bases) d’un système de GFP</a:t>
            </a:r>
          </a:p>
        </p:txBody>
      </p:sp>
      <p:sp>
        <p:nvSpPr>
          <p:cNvPr id="48132" name="Espace réservé du numéro de diapositive 4"/>
          <p:cNvSpPr>
            <a:spLocks noGrp="1"/>
          </p:cNvSpPr>
          <p:nvPr>
            <p:ph type="sldNum" sz="quarter" idx="12"/>
          </p:nvPr>
        </p:nvSpPr>
        <p:spPr>
          <a:xfrm>
            <a:off x="7524750" y="6248400"/>
            <a:ext cx="1158875" cy="457200"/>
          </a:xfrm>
          <a:noFill/>
          <a:ln algn="ctr"/>
        </p:spPr>
        <p:txBody>
          <a:bodyPr anchor="b"/>
          <a:lstStyle/>
          <a:p>
            <a:pPr algn="l" eaLnBrk="0" hangingPunct="0">
              <a:lnSpc>
                <a:spcPts val="1400"/>
              </a:lnSpc>
            </a:pPr>
            <a:fld id="{92DD8CD3-C2EC-4042-92EC-F76F616CD170}" type="slidenum">
              <a:rPr lang="en-US" altLang="fr-FR"/>
              <a:pPr algn="l" eaLnBrk="0" hangingPunct="0">
                <a:lnSpc>
                  <a:spcPts val="1400"/>
                </a:lnSpc>
              </a:pPr>
              <a:t>27</a:t>
            </a:fld>
            <a:endParaRPr lang="en-US" altLang="fr-F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07950" y="1052513"/>
            <a:ext cx="9215438" cy="590550"/>
          </a:xfrm>
        </p:spPr>
        <p:txBody>
          <a:bodyPr/>
          <a:lstStyle/>
          <a:p>
            <a:pPr indent="0" algn="ctr" eaLnBrk="1" hangingPunct="1"/>
            <a:r>
              <a:rPr lang="fr-FR" altLang="fr-FR" sz="2400" smtClean="0"/>
              <a:t>Limites du PEFA</a:t>
            </a:r>
          </a:p>
        </p:txBody>
      </p:sp>
      <p:sp>
        <p:nvSpPr>
          <p:cNvPr id="19459" name="Rectangle 3"/>
          <p:cNvSpPr>
            <a:spLocks noGrp="1" noChangeArrowheads="1"/>
          </p:cNvSpPr>
          <p:nvPr>
            <p:ph type="body" idx="1"/>
          </p:nvPr>
        </p:nvSpPr>
        <p:spPr>
          <a:xfrm>
            <a:off x="0" y="1916113"/>
            <a:ext cx="8821738" cy="4662487"/>
          </a:xfrm>
        </p:spPr>
        <p:txBody>
          <a:bodyPr/>
          <a:lstStyle/>
          <a:p>
            <a:pPr lvl="1" eaLnBrk="1" hangingPunct="1">
              <a:spcBef>
                <a:spcPct val="0"/>
              </a:spcBef>
              <a:defRPr/>
            </a:pPr>
            <a:r>
              <a:rPr lang="fr-FR" sz="2200" b="0" dirty="0" smtClean="0"/>
              <a:t>Certains des processus de la GFP ne sont pas couverts par les indicateurs du PEFA ou le sont insuffisamment</a:t>
            </a:r>
          </a:p>
          <a:p>
            <a:pPr marL="1200150" lvl="2" indent="-285750" eaLnBrk="1" hangingPunct="1">
              <a:spcBef>
                <a:spcPct val="0"/>
              </a:spcBef>
              <a:buFont typeface="Courier New" pitchFamily="49" charset="0"/>
              <a:buChar char="o"/>
              <a:defRPr/>
            </a:pPr>
            <a:r>
              <a:rPr lang="fr-FR" sz="2000" dirty="0" smtClean="0"/>
              <a:t>Cadre législatif et règlementaire; informatique; capacités; recettes non fiscales; gestion au sein des secteurs Méthode comptable; </a:t>
            </a:r>
            <a:r>
              <a:rPr lang="fr-FR" sz="2000" dirty="0" smtClean="0"/>
              <a:t>décentralisation</a:t>
            </a:r>
            <a:r>
              <a:rPr lang="fr-FR" sz="2000" dirty="0" smtClean="0"/>
              <a:t>;</a:t>
            </a:r>
          </a:p>
          <a:p>
            <a:pPr marL="914400" lvl="2" indent="0" eaLnBrk="1" hangingPunct="1">
              <a:spcBef>
                <a:spcPct val="0"/>
              </a:spcBef>
              <a:defRPr/>
            </a:pPr>
            <a:endParaRPr lang="fr-FR" sz="2000" dirty="0" smtClean="0"/>
          </a:p>
          <a:p>
            <a:pPr lvl="1" eaLnBrk="1" hangingPunct="1">
              <a:spcBef>
                <a:spcPct val="0"/>
              </a:spcBef>
              <a:defRPr/>
            </a:pPr>
            <a:r>
              <a:rPr lang="fr-FR" sz="2200" b="0" dirty="0" smtClean="0"/>
              <a:t>Le PEFA traite en général des processus, il ne renseigne pas nécessairement sur leurs résultats</a:t>
            </a:r>
          </a:p>
          <a:p>
            <a:pPr marL="1257300" lvl="2" indent="-342900" eaLnBrk="1" hangingPunct="1">
              <a:spcBef>
                <a:spcPct val="0"/>
              </a:spcBef>
              <a:buFont typeface="Courier New" pitchFamily="49" charset="0"/>
              <a:buChar char="o"/>
              <a:defRPr/>
            </a:pPr>
            <a:r>
              <a:rPr lang="fr-FR" sz="2000" dirty="0" smtClean="0"/>
              <a:t>A l’exception des indicateurs sur la crédibilité du budget.</a:t>
            </a:r>
          </a:p>
          <a:p>
            <a:pPr marL="914400" lvl="2" indent="0" eaLnBrk="1" hangingPunct="1">
              <a:spcBef>
                <a:spcPct val="0"/>
              </a:spcBef>
              <a:defRPr/>
            </a:pPr>
            <a:endParaRPr lang="fr-FR" sz="2000" dirty="0" smtClean="0"/>
          </a:p>
          <a:p>
            <a:pPr marL="857250" lvl="1" indent="-342900" eaLnBrk="1" hangingPunct="1">
              <a:spcBef>
                <a:spcPct val="0"/>
              </a:spcBef>
              <a:defRPr/>
            </a:pPr>
            <a:r>
              <a:rPr lang="fr-FR" sz="2200" b="0" dirty="0" smtClean="0"/>
              <a:t>Le PEFA ne traite pas des facteurs externes (ex. rôle du politique) et de la corruption.</a:t>
            </a:r>
            <a:endParaRPr lang="fr-FR" sz="2200" dirty="0" smtClean="0"/>
          </a:p>
        </p:txBody>
      </p:sp>
      <p:sp>
        <p:nvSpPr>
          <p:cNvPr id="50180" name="Espace réservé du numéro de diapositive 4"/>
          <p:cNvSpPr>
            <a:spLocks noGrp="1"/>
          </p:cNvSpPr>
          <p:nvPr>
            <p:ph type="sldNum" sz="quarter" idx="12"/>
          </p:nvPr>
        </p:nvSpPr>
        <p:spPr>
          <a:xfrm>
            <a:off x="7524750" y="6248400"/>
            <a:ext cx="1158875" cy="457200"/>
          </a:xfrm>
          <a:noFill/>
          <a:ln algn="ctr"/>
        </p:spPr>
        <p:txBody>
          <a:bodyPr anchor="b"/>
          <a:lstStyle/>
          <a:p>
            <a:pPr algn="l" eaLnBrk="0" hangingPunct="0">
              <a:lnSpc>
                <a:spcPts val="1400"/>
              </a:lnSpc>
            </a:pPr>
            <a:fld id="{2EC4A3AE-A396-4E97-9111-0B0443F8FFD5}" type="slidenum">
              <a:rPr lang="en-US" altLang="fr-FR"/>
              <a:pPr algn="l" eaLnBrk="0" hangingPunct="0">
                <a:lnSpc>
                  <a:spcPts val="1400"/>
                </a:lnSpc>
              </a:pPr>
              <a:t>28</a:t>
            </a:fld>
            <a:endParaRPr lang="en-US" altLang="fr-F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11188" y="1001713"/>
            <a:ext cx="7786687" cy="857250"/>
          </a:xfrm>
        </p:spPr>
        <p:txBody>
          <a:bodyPr/>
          <a:lstStyle/>
          <a:p>
            <a:pPr indent="0" algn="ctr" eaLnBrk="1" hangingPunct="1"/>
            <a:r>
              <a:rPr lang="fr-FR" altLang="fr-FR" sz="2800" smtClean="0"/>
              <a:t>Éviter le culte des notes</a:t>
            </a:r>
          </a:p>
        </p:txBody>
      </p:sp>
      <p:sp>
        <p:nvSpPr>
          <p:cNvPr id="52227" name="Rectangle 3"/>
          <p:cNvSpPr>
            <a:spLocks noGrp="1" noChangeArrowheads="1"/>
          </p:cNvSpPr>
          <p:nvPr>
            <p:ph type="body" idx="1"/>
          </p:nvPr>
        </p:nvSpPr>
        <p:spPr>
          <a:xfrm>
            <a:off x="-66675" y="1860550"/>
            <a:ext cx="9144000" cy="4572000"/>
          </a:xfrm>
        </p:spPr>
        <p:txBody>
          <a:bodyPr/>
          <a:lstStyle/>
          <a:p>
            <a:pPr lvl="1" eaLnBrk="1" hangingPunct="1">
              <a:spcBef>
                <a:spcPts val="600"/>
              </a:spcBef>
              <a:buClrTx/>
              <a:defRPr/>
            </a:pPr>
            <a:r>
              <a:rPr lang="fr-FR" altLang="fr-FR" sz="2100" b="0" dirty="0" smtClean="0"/>
              <a:t>Une note « A » correspond à de bonnes pratiques mais ne garantit pas nécessairement de bons résultats</a:t>
            </a:r>
          </a:p>
          <a:p>
            <a:pPr marL="1257300" lvl="2" indent="-342900" eaLnBrk="1" hangingPunct="1">
              <a:spcBef>
                <a:spcPts val="600"/>
              </a:spcBef>
              <a:buFont typeface="Courier New" panose="02070309020205020404" pitchFamily="49" charset="0"/>
              <a:buChar char="o"/>
              <a:defRPr/>
            </a:pPr>
            <a:r>
              <a:rPr lang="fr-FR" altLang="fr-FR" sz="2000" dirty="0" smtClean="0"/>
              <a:t>Les résultats peuvent dépendre de beaucoup d'autres facteurs que le processus noté</a:t>
            </a:r>
          </a:p>
          <a:p>
            <a:pPr marL="914400" lvl="2" indent="0" eaLnBrk="1" hangingPunct="1">
              <a:spcBef>
                <a:spcPts val="600"/>
              </a:spcBef>
              <a:defRPr/>
            </a:pPr>
            <a:endParaRPr lang="fr-FR" altLang="fr-FR" sz="2000" dirty="0" smtClean="0"/>
          </a:p>
          <a:p>
            <a:pPr lvl="1" eaLnBrk="1" hangingPunct="1">
              <a:spcBef>
                <a:spcPts val="600"/>
              </a:spcBef>
              <a:buClrTx/>
              <a:defRPr/>
            </a:pPr>
            <a:r>
              <a:rPr lang="fr-FR" altLang="fr-FR" sz="2100" b="0" dirty="0" smtClean="0"/>
              <a:t>Une note « D » montre l’absence de certaines fonctions, mais la priorité n’est pas nécessairement de centrer les efforts sur les processus notés « D »</a:t>
            </a:r>
          </a:p>
          <a:p>
            <a:pPr marL="457200" lvl="1" indent="0" eaLnBrk="1" hangingPunct="1">
              <a:spcBef>
                <a:spcPts val="600"/>
              </a:spcBef>
              <a:buClrTx/>
              <a:buFontTx/>
              <a:buNone/>
              <a:defRPr/>
            </a:pPr>
            <a:endParaRPr lang="fr-FR" altLang="fr-FR" sz="2100" b="0" dirty="0" smtClean="0"/>
          </a:p>
          <a:p>
            <a:pPr lvl="1" eaLnBrk="1" hangingPunct="1">
              <a:spcBef>
                <a:spcPts val="600"/>
              </a:spcBef>
              <a:buClrTx/>
              <a:defRPr/>
            </a:pPr>
            <a:r>
              <a:rPr lang="fr-FR" altLang="fr-FR" sz="2100" b="0" dirty="0" smtClean="0"/>
              <a:t>Les notes et le rapport PEFA permettent de mieux connaitre un système de GFP, mais la préparation d’un programme de réforme doit aussi tenir compte des priorités assignées aux différents objectifs de la GFP et des facteurs externes  </a:t>
            </a:r>
          </a:p>
          <a:p>
            <a:pPr lvl="1" eaLnBrk="1" hangingPunct="1">
              <a:spcBef>
                <a:spcPts val="600"/>
              </a:spcBef>
              <a:buClrTx/>
              <a:defRPr/>
            </a:pPr>
            <a:endParaRPr lang="fr-FR" altLang="fr-FR" sz="2200" b="0" dirty="0" smtClean="0"/>
          </a:p>
        </p:txBody>
      </p:sp>
      <p:sp>
        <p:nvSpPr>
          <p:cNvPr id="52228" name="Espace réservé du numéro de diapositive 4"/>
          <p:cNvSpPr>
            <a:spLocks noGrp="1"/>
          </p:cNvSpPr>
          <p:nvPr>
            <p:ph type="sldNum" sz="quarter" idx="12"/>
          </p:nvPr>
        </p:nvSpPr>
        <p:spPr>
          <a:xfrm>
            <a:off x="468313" y="6237288"/>
            <a:ext cx="2895600" cy="476250"/>
          </a:xfrm>
          <a:noFill/>
          <a:ln algn="ctr"/>
        </p:spPr>
        <p:txBody>
          <a:bodyPr anchor="b"/>
          <a:lstStyle/>
          <a:p>
            <a:pPr algn="l" eaLnBrk="0" hangingPunct="0">
              <a:lnSpc>
                <a:spcPts val="1400"/>
              </a:lnSpc>
            </a:pPr>
            <a:fld id="{755FBC14-1EC1-4250-ABF9-5D5FCE1CE3F8}" type="slidenum">
              <a:rPr lang="en-US" altLang="fr-FR"/>
              <a:pPr algn="l" eaLnBrk="0" hangingPunct="0">
                <a:lnSpc>
                  <a:spcPts val="1400"/>
                </a:lnSpc>
              </a:pPr>
              <a:t>29</a:t>
            </a:fld>
            <a:endParaRPr lang="en-US" alt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3"/>
          <p:cNvSpPr>
            <a:spLocks noGrp="1"/>
          </p:cNvSpPr>
          <p:nvPr>
            <p:ph type="title"/>
          </p:nvPr>
        </p:nvSpPr>
        <p:spPr>
          <a:xfrm>
            <a:off x="290513" y="1700213"/>
            <a:ext cx="8712200" cy="936625"/>
          </a:xfrm>
        </p:spPr>
        <p:txBody>
          <a:bodyPr/>
          <a:lstStyle/>
          <a:p>
            <a:pPr marL="342900" indent="-342900"/>
            <a:r>
              <a:rPr lang="fr-FR" altLang="fr-FR" sz="2800" i="1" smtClean="0"/>
              <a:t>   Module 1.3. Le point de départ : évaluer les systèmes de GFP. Objectifs du module</a:t>
            </a:r>
            <a:r>
              <a:rPr lang="fr-FR" altLang="fr-FR" sz="2800" smtClean="0"/>
              <a:t/>
            </a:r>
            <a:br>
              <a:rPr lang="fr-FR" altLang="fr-FR" sz="2800" smtClean="0"/>
            </a:br>
            <a:endParaRPr lang="fr-FR" altLang="fr-FR" sz="2800" smtClean="0"/>
          </a:p>
        </p:txBody>
      </p:sp>
      <p:sp>
        <p:nvSpPr>
          <p:cNvPr id="11267" name="Espace réservé du contenu 4"/>
          <p:cNvSpPr>
            <a:spLocks noGrp="1"/>
          </p:cNvSpPr>
          <p:nvPr>
            <p:ph idx="1"/>
          </p:nvPr>
        </p:nvSpPr>
        <p:spPr>
          <a:xfrm>
            <a:off x="323850" y="2997200"/>
            <a:ext cx="8229600" cy="3529013"/>
          </a:xfrm>
        </p:spPr>
        <p:txBody>
          <a:bodyPr/>
          <a:lstStyle/>
          <a:p>
            <a:pPr>
              <a:buClrTx/>
            </a:pPr>
            <a:r>
              <a:rPr lang="fr-FR" altLang="fr-FR" i="0" smtClean="0"/>
              <a:t>Avant de réformer un système budgétaire, il convient de bien identifier ses faiblesses et leurs causes.</a:t>
            </a:r>
          </a:p>
          <a:p>
            <a:pPr>
              <a:buClrTx/>
            </a:pPr>
            <a:r>
              <a:rPr lang="fr-FR" altLang="fr-FR" i="0" smtClean="0"/>
              <a:t>Ce module examine les outils d’évaluation de la GFP, dont le PEFA. Il identifie leurs avantages et leurs limites.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42938" y="1428750"/>
            <a:ext cx="7786687" cy="1143000"/>
          </a:xfrm>
        </p:spPr>
        <p:txBody>
          <a:bodyPr/>
          <a:lstStyle/>
          <a:p>
            <a:pPr indent="0" algn="ctr" eaLnBrk="1" hangingPunct="1"/>
            <a:r>
              <a:rPr lang="fr-FR" altLang="fr-FR" sz="2700" smtClean="0"/>
              <a:t>Replacer les indicateurs PEFA dans la chaîne des résultats </a:t>
            </a:r>
          </a:p>
        </p:txBody>
      </p:sp>
      <p:graphicFrame>
        <p:nvGraphicFramePr>
          <p:cNvPr id="54275" name="Object 2"/>
          <p:cNvGraphicFramePr>
            <a:graphicFrameLocks noChangeAspect="1"/>
          </p:cNvGraphicFramePr>
          <p:nvPr>
            <p:ph idx="1"/>
          </p:nvPr>
        </p:nvGraphicFramePr>
        <p:xfrm>
          <a:off x="571500" y="2928938"/>
          <a:ext cx="8161338" cy="3101975"/>
        </p:xfrm>
        <a:graphic>
          <a:graphicData uri="http://schemas.openxmlformats.org/presentationml/2006/ole">
            <p:oleObj spid="_x0000_s54275" name="Worksheet" r:id="rId4" imgW="11954087" imgH="4543637" progId="Excel.Sheet.8">
              <p:embed/>
            </p:oleObj>
          </a:graphicData>
        </a:graphic>
      </p:graphicFrame>
      <p:sp>
        <p:nvSpPr>
          <p:cNvPr id="54276" name="Espace réservé du numéro de diapositive 4"/>
          <p:cNvSpPr>
            <a:spLocks noGrp="1"/>
          </p:cNvSpPr>
          <p:nvPr>
            <p:ph type="sldNum" sz="quarter" idx="12"/>
          </p:nvPr>
        </p:nvSpPr>
        <p:spPr>
          <a:xfrm>
            <a:off x="7524750" y="6248400"/>
            <a:ext cx="1158875" cy="457200"/>
          </a:xfrm>
          <a:noFill/>
          <a:ln algn="ctr"/>
        </p:spPr>
        <p:txBody>
          <a:bodyPr anchor="b"/>
          <a:lstStyle/>
          <a:p>
            <a:pPr algn="l" eaLnBrk="0" hangingPunct="0">
              <a:lnSpc>
                <a:spcPts val="1400"/>
              </a:lnSpc>
            </a:pPr>
            <a:fld id="{9FFE8320-1FC4-4C31-AC7C-11D2B2A9EB45}" type="slidenum">
              <a:rPr lang="en-US" altLang="fr-FR"/>
              <a:pPr algn="l" eaLnBrk="0" hangingPunct="0">
                <a:lnSpc>
                  <a:spcPts val="1400"/>
                </a:lnSpc>
              </a:pPr>
              <a:t>30</a:t>
            </a:fld>
            <a:endParaRPr lang="en-US" altLang="fr-F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2863" y="1208088"/>
            <a:ext cx="9144001" cy="561975"/>
          </a:xfrm>
        </p:spPr>
        <p:txBody>
          <a:bodyPr/>
          <a:lstStyle/>
          <a:p>
            <a:pPr indent="0" algn="ctr" eaLnBrk="1" hangingPunct="1"/>
            <a:r>
              <a:rPr lang="fr-FR" altLang="fr-FR" sz="2800" smtClean="0"/>
              <a:t>Module 1.3 Points examinés</a:t>
            </a:r>
          </a:p>
        </p:txBody>
      </p:sp>
      <p:sp>
        <p:nvSpPr>
          <p:cNvPr id="56323" name="Rectangle 3"/>
          <p:cNvSpPr>
            <a:spLocks noGrp="1" noChangeArrowheads="1"/>
          </p:cNvSpPr>
          <p:nvPr>
            <p:ph type="body" idx="1"/>
          </p:nvPr>
        </p:nvSpPr>
        <p:spPr>
          <a:xfrm>
            <a:off x="187325" y="1809750"/>
            <a:ext cx="8229600" cy="788988"/>
          </a:xfrm>
        </p:spPr>
        <p:txBody>
          <a:bodyPr/>
          <a:lstStyle/>
          <a:p>
            <a:pPr eaLnBrk="1" hangingPunct="1">
              <a:spcBef>
                <a:spcPct val="0"/>
              </a:spcBef>
              <a:buClrTx/>
            </a:pPr>
            <a:endParaRPr lang="fr-FR" altLang="fr-FR" sz="2000" i="0" smtClean="0"/>
          </a:p>
          <a:p>
            <a:pPr eaLnBrk="1" hangingPunct="1">
              <a:spcBef>
                <a:spcPct val="0"/>
              </a:spcBef>
              <a:buClrTx/>
            </a:pPr>
            <a:r>
              <a:rPr lang="fr-FR" altLang="fr-FR" i="0" smtClean="0"/>
              <a:t>Présentation des outils d'évaluation de la GFP</a:t>
            </a:r>
          </a:p>
          <a:p>
            <a:pPr eaLnBrk="1" hangingPunct="1">
              <a:spcBef>
                <a:spcPct val="0"/>
              </a:spcBef>
              <a:buClrTx/>
              <a:buFont typeface="Wingdings" pitchFamily="2" charset="2"/>
              <a:buNone/>
            </a:pPr>
            <a:endParaRPr lang="fr-FR" altLang="fr-FR" i="0" smtClean="0"/>
          </a:p>
          <a:p>
            <a:pPr eaLnBrk="1" hangingPunct="1">
              <a:spcBef>
                <a:spcPct val="0"/>
              </a:spcBef>
              <a:buClrTx/>
            </a:pPr>
            <a:r>
              <a:rPr lang="fr-FR" altLang="fr-FR" i="0" smtClean="0"/>
              <a:t>Les indicateurs de performance du PEFA</a:t>
            </a:r>
          </a:p>
          <a:p>
            <a:pPr eaLnBrk="1" hangingPunct="1">
              <a:spcBef>
                <a:spcPct val="0"/>
              </a:spcBef>
              <a:buClrTx/>
            </a:pPr>
            <a:endParaRPr lang="fr-FR" altLang="fr-FR" i="0" smtClean="0"/>
          </a:p>
          <a:p>
            <a:pPr eaLnBrk="1" hangingPunct="1">
              <a:spcBef>
                <a:spcPct val="0"/>
              </a:spcBef>
              <a:buClrTx/>
            </a:pPr>
            <a:r>
              <a:rPr lang="fr-FR" altLang="fr-FR" i="0" smtClean="0"/>
              <a:t>Avantages et limites du PEFA</a:t>
            </a:r>
          </a:p>
          <a:p>
            <a:pPr eaLnBrk="1" hangingPunct="1">
              <a:spcBef>
                <a:spcPct val="0"/>
              </a:spcBef>
              <a:buClrTx/>
            </a:pPr>
            <a:endParaRPr lang="fr-FR" altLang="fr-FR" i="0" smtClean="0"/>
          </a:p>
          <a:p>
            <a:pPr eaLnBrk="1" hangingPunct="1">
              <a:spcBef>
                <a:spcPct val="0"/>
              </a:spcBef>
              <a:buClrTx/>
            </a:pPr>
            <a:r>
              <a:rPr lang="fr-FR" altLang="fr-FR" i="0" smtClean="0">
                <a:solidFill>
                  <a:srgbClr val="FF0000"/>
                </a:solidFill>
              </a:rPr>
              <a:t>Quelques points à examiner au niveau sectoriel</a:t>
            </a:r>
          </a:p>
          <a:p>
            <a:pPr eaLnBrk="1" hangingPunct="1">
              <a:spcBef>
                <a:spcPct val="0"/>
              </a:spcBef>
              <a:buClrTx/>
            </a:pPr>
            <a:endParaRPr lang="fr-FR" altLang="fr-FR" i="0" smtClean="0"/>
          </a:p>
          <a:p>
            <a:pPr eaLnBrk="1" hangingPunct="1">
              <a:spcBef>
                <a:spcPct val="0"/>
              </a:spcBef>
              <a:buClrTx/>
            </a:pPr>
            <a:r>
              <a:rPr lang="fr-FR" altLang="fr-FR" i="0" smtClean="0"/>
              <a:t>Les questions liées à la corruption</a:t>
            </a:r>
          </a:p>
          <a:p>
            <a:pPr lvl="1" eaLnBrk="1" hangingPunct="1">
              <a:buFont typeface="Wingdings" pitchFamily="2" charset="2"/>
              <a:buNone/>
            </a:pPr>
            <a:r>
              <a:rPr lang="fr-FR" altLang="fr-FR" sz="2400" b="0" smtClean="0"/>
              <a:t> </a:t>
            </a:r>
          </a:p>
        </p:txBody>
      </p:sp>
      <p:sp>
        <p:nvSpPr>
          <p:cNvPr id="56324" name="AutoShape 4"/>
          <p:cNvSpPr>
            <a:spLocks noChangeArrowheads="1"/>
          </p:cNvSpPr>
          <p:nvPr/>
        </p:nvSpPr>
        <p:spPr bwMode="auto">
          <a:xfrm>
            <a:off x="866775" y="1208088"/>
            <a:ext cx="7359650" cy="601662"/>
          </a:xfrm>
          <a:prstGeom prst="rightArrow">
            <a:avLst>
              <a:gd name="adj1" fmla="val 50000"/>
              <a:gd name="adj2" fmla="val 152903"/>
            </a:avLst>
          </a:prstGeom>
          <a:noFill/>
          <a:ln w="9525" algn="ctr">
            <a:noFill/>
            <a:miter lim="800000"/>
            <a:headEnd/>
            <a:tailEnd/>
          </a:ln>
        </p:spPr>
        <p:txBody>
          <a:bodyPr wrap="none" lIns="82039" tIns="41020" rIns="82039" bIns="41020" anchor="ctr"/>
          <a:lstStyle/>
          <a:p>
            <a:pPr eaLnBrk="1" hangingPunct="1"/>
            <a:endParaRPr lang="fr-BE" altLang="fr-FR"/>
          </a:p>
        </p:txBody>
      </p:sp>
      <p:sp>
        <p:nvSpPr>
          <p:cNvPr id="56325" name="AutoShape 5"/>
          <p:cNvSpPr>
            <a:spLocks noChangeArrowheads="1"/>
          </p:cNvSpPr>
          <p:nvPr/>
        </p:nvSpPr>
        <p:spPr bwMode="auto">
          <a:xfrm>
            <a:off x="798513" y="1597025"/>
            <a:ext cx="7459662" cy="1509713"/>
          </a:xfrm>
          <a:prstGeom prst="rightArrow">
            <a:avLst>
              <a:gd name="adj1" fmla="val 50000"/>
              <a:gd name="adj2" fmla="val 123528"/>
            </a:avLst>
          </a:prstGeom>
          <a:noFill/>
          <a:ln w="9525" algn="ctr">
            <a:noFill/>
            <a:miter lim="800000"/>
            <a:headEnd/>
            <a:tailEnd/>
          </a:ln>
        </p:spPr>
        <p:txBody>
          <a:bodyPr wrap="none" lIns="82039" tIns="41020" rIns="82039" bIns="41020" anchor="ctr"/>
          <a:lstStyle/>
          <a:p>
            <a:pPr eaLnBrk="1" hangingPunct="1"/>
            <a:endParaRPr lang="fr-BE" altLang="fr-FR"/>
          </a:p>
        </p:txBody>
      </p:sp>
      <p:sp>
        <p:nvSpPr>
          <p:cNvPr id="56326" name="AutoShape 6"/>
          <p:cNvSpPr>
            <a:spLocks noChangeArrowheads="1"/>
          </p:cNvSpPr>
          <p:nvPr/>
        </p:nvSpPr>
        <p:spPr bwMode="auto">
          <a:xfrm>
            <a:off x="187325" y="4071938"/>
            <a:ext cx="8739188" cy="1008062"/>
          </a:xfrm>
          <a:prstGeom prst="rightArrow">
            <a:avLst>
              <a:gd name="adj1" fmla="val 50000"/>
              <a:gd name="adj2" fmla="val 26048"/>
            </a:avLst>
          </a:prstGeom>
          <a:noFill/>
          <a:ln w="25400" algn="ctr">
            <a:solidFill>
              <a:srgbClr val="FF0000"/>
            </a:solidFill>
            <a:miter lim="800000"/>
            <a:headEnd/>
            <a:tailEnd/>
          </a:ln>
        </p:spPr>
        <p:txBody>
          <a:bodyPr wrap="none" lIns="82039" tIns="41020" rIns="82039" bIns="41020" anchor="ctr"/>
          <a:lstStyle/>
          <a:p>
            <a:pPr eaLnBrk="1" hangingPunct="1"/>
            <a:endParaRPr lang="fr-BE" altLang="fr-FR"/>
          </a:p>
        </p:txBody>
      </p:sp>
      <p:sp>
        <p:nvSpPr>
          <p:cNvPr id="56327" name="Espace réservé du numéro de diapositive 4"/>
          <p:cNvSpPr>
            <a:spLocks noGrp="1"/>
          </p:cNvSpPr>
          <p:nvPr>
            <p:ph type="sldNum" sz="quarter" idx="12"/>
          </p:nvPr>
        </p:nvSpPr>
        <p:spPr>
          <a:xfrm>
            <a:off x="7524750" y="6248400"/>
            <a:ext cx="1158875" cy="457200"/>
          </a:xfrm>
          <a:noFill/>
          <a:ln algn="ctr"/>
        </p:spPr>
        <p:txBody>
          <a:bodyPr anchor="b"/>
          <a:lstStyle/>
          <a:p>
            <a:pPr algn="l" eaLnBrk="0" hangingPunct="0">
              <a:lnSpc>
                <a:spcPts val="1400"/>
              </a:lnSpc>
            </a:pPr>
            <a:fld id="{C108191E-8409-4FCE-9859-0252C787831B}" type="slidenum">
              <a:rPr lang="en-US" altLang="fr-FR"/>
              <a:pPr algn="l" eaLnBrk="0" hangingPunct="0">
                <a:lnSpc>
                  <a:spcPts val="1400"/>
                </a:lnSpc>
              </a:pPr>
              <a:t>31</a:t>
            </a:fld>
            <a:endParaRPr lang="en-US" altLang="fr-F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nvGraphicFramePr>
        <p:xfrm>
          <a:off x="250825" y="188913"/>
          <a:ext cx="8713788" cy="6280150"/>
        </p:xfrm>
        <a:graphic>
          <a:graphicData uri="http://schemas.openxmlformats.org/drawingml/2006/table">
            <a:tbl>
              <a:tblPr firstRow="1" firstCol="1" lastRow="1" lastCol="1" bandRow="1" bandCol="1"/>
              <a:tblGrid>
                <a:gridCol w="2118431"/>
                <a:gridCol w="6595357"/>
              </a:tblGrid>
              <a:tr h="260935">
                <a:tc>
                  <a:txBody>
                    <a:bodyPr/>
                    <a:lstStyle/>
                    <a:p>
                      <a:pPr algn="ctr">
                        <a:lnSpc>
                          <a:spcPct val="107000"/>
                        </a:lnSpc>
                        <a:spcAft>
                          <a:spcPts val="0"/>
                        </a:spcAft>
                      </a:pPr>
                      <a:r>
                        <a:rPr lang="fr-FR"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Questions clefs</a:t>
                      </a:r>
                      <a:endParaRPr lang="fr-FR" sz="1600" dirty="0">
                        <a:effectLst/>
                        <a:latin typeface="Arial" panose="020B0604020202020204" pitchFamily="34" charset="0"/>
                        <a:ea typeface="Times New Roman" panose="02020603050405020304" pitchFamily="18" charset="0"/>
                        <a:cs typeface="Arial" panose="020B0604020202020204" pitchFamily="34" charset="0"/>
                      </a:endParaRPr>
                    </a:p>
                  </a:txBody>
                  <a:tcPr marL="29453" marR="294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a:solidFill>
                            <a:srgbClr val="FF0000"/>
                          </a:solidFill>
                          <a:effectLst/>
                          <a:latin typeface="Arial" panose="020B0604020202020204" pitchFamily="34" charset="0"/>
                          <a:ea typeface="Times New Roman" panose="02020603050405020304" pitchFamily="18" charset="0"/>
                          <a:cs typeface="Arial" panose="020B0604020202020204" pitchFamily="34" charset="0"/>
                        </a:rPr>
                        <a:t>Points d’attention particuliers pour le secteur</a:t>
                      </a:r>
                      <a:endParaRPr lang="fr-FR" sz="1600">
                        <a:effectLst/>
                        <a:latin typeface="Arial" panose="020B0604020202020204" pitchFamily="34" charset="0"/>
                        <a:ea typeface="Times New Roman" panose="02020603050405020304" pitchFamily="18" charset="0"/>
                        <a:cs typeface="Arial" panose="020B0604020202020204" pitchFamily="34" charset="0"/>
                      </a:endParaRPr>
                    </a:p>
                  </a:txBody>
                  <a:tcPr marL="29453" marR="294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935">
                <a:tc gridSpan="2">
                  <a:txBody>
                    <a:bodyPr/>
                    <a:lstStyle/>
                    <a:p>
                      <a:pPr algn="just">
                        <a:lnSpc>
                          <a:spcPct val="107000"/>
                        </a:lnSpc>
                        <a:spcAft>
                          <a:spcPts val="0"/>
                        </a:spcAft>
                      </a:pPr>
                      <a:r>
                        <a:rPr lang="fr-FR" sz="1600" b="1" dirty="0">
                          <a:effectLst/>
                          <a:latin typeface="Arial" panose="020B0604020202020204" pitchFamily="34" charset="0"/>
                          <a:ea typeface="Times New Roman" panose="02020603050405020304" pitchFamily="18" charset="0"/>
                          <a:cs typeface="Arial" panose="020B0604020202020204" pitchFamily="34" charset="0"/>
                        </a:rPr>
                        <a:t>Crédibilité du budget</a:t>
                      </a:r>
                      <a:endParaRPr lang="fr-FR" sz="1600" dirty="0">
                        <a:effectLst/>
                        <a:latin typeface="Arial" panose="020B0604020202020204" pitchFamily="34" charset="0"/>
                        <a:ea typeface="Times New Roman" panose="02020603050405020304" pitchFamily="18" charset="0"/>
                        <a:cs typeface="Arial" panose="020B0604020202020204" pitchFamily="34" charset="0"/>
                      </a:endParaRPr>
                    </a:p>
                  </a:txBody>
                  <a:tcPr marL="29453" marR="294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631559">
                <a:tc>
                  <a:txBody>
                    <a:bodyPr/>
                    <a:lstStyle/>
                    <a:p>
                      <a:pPr algn="just">
                        <a:lnSpc>
                          <a:spcPct val="107000"/>
                        </a:lnSpc>
                        <a:spcAft>
                          <a:spcPts val="0"/>
                        </a:spcAft>
                      </a:pPr>
                      <a:r>
                        <a:rPr lang="fr-FR" sz="1600" dirty="0">
                          <a:effectLst/>
                          <a:latin typeface="Arial" panose="020B0604020202020204" pitchFamily="34" charset="0"/>
                          <a:ea typeface="Times New Roman" panose="02020603050405020304" pitchFamily="18" charset="0"/>
                          <a:cs typeface="Arial" panose="020B0604020202020204" pitchFamily="34" charset="0"/>
                        </a:rPr>
                        <a:t>Exécution budgétaire</a:t>
                      </a:r>
                    </a:p>
                  </a:txBody>
                  <a:tcPr marL="29453" marR="294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1600" dirty="0">
                          <a:effectLst/>
                          <a:latin typeface="Arial" panose="020B0604020202020204" pitchFamily="34" charset="0"/>
                          <a:ea typeface="Times New Roman" panose="02020603050405020304" pitchFamily="18" charset="0"/>
                          <a:cs typeface="Arial" panose="020B0604020202020204" pitchFamily="34" charset="0"/>
                        </a:rPr>
                        <a:t>Taux d’exécution du budget par rapport au budget initial du secteur base paiement et (systèmes francophones) base ordonnancement.</a:t>
                      </a:r>
                    </a:p>
                  </a:txBody>
                  <a:tcPr marL="29453" marR="294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935">
                <a:tc gridSpan="2">
                  <a:txBody>
                    <a:bodyPr/>
                    <a:lstStyle/>
                    <a:p>
                      <a:pPr algn="just">
                        <a:lnSpc>
                          <a:spcPct val="107000"/>
                        </a:lnSpc>
                        <a:spcAft>
                          <a:spcPts val="0"/>
                        </a:spcAft>
                      </a:pPr>
                      <a:r>
                        <a:rPr lang="fr-FR" sz="1600" b="1" dirty="0">
                          <a:effectLst/>
                          <a:latin typeface="Arial" panose="020B0604020202020204" pitchFamily="34" charset="0"/>
                          <a:ea typeface="Times New Roman" panose="02020603050405020304" pitchFamily="18" charset="0"/>
                          <a:cs typeface="Arial" panose="020B0604020202020204" pitchFamily="34" charset="0"/>
                        </a:rPr>
                        <a:t>Exhaustivité et transparence </a:t>
                      </a:r>
                      <a:endParaRPr lang="fr-FR" sz="1600" dirty="0">
                        <a:effectLst/>
                        <a:latin typeface="Arial" panose="020B0604020202020204" pitchFamily="34" charset="0"/>
                        <a:ea typeface="Times New Roman" panose="02020603050405020304" pitchFamily="18" charset="0"/>
                        <a:cs typeface="Arial" panose="020B0604020202020204" pitchFamily="34" charset="0"/>
                      </a:endParaRPr>
                    </a:p>
                  </a:txBody>
                  <a:tcPr marL="29453" marR="294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1473636">
                <a:tc>
                  <a:txBody>
                    <a:bodyPr/>
                    <a:lstStyle/>
                    <a:p>
                      <a:pPr algn="just">
                        <a:lnSpc>
                          <a:spcPct val="107000"/>
                        </a:lnSpc>
                        <a:spcAft>
                          <a:spcPts val="0"/>
                        </a:spcAft>
                      </a:pPr>
                      <a:r>
                        <a:rPr lang="fr-FR" sz="1600">
                          <a:effectLst/>
                          <a:latin typeface="Arial" panose="020B0604020202020204" pitchFamily="34" charset="0"/>
                          <a:ea typeface="Times New Roman" panose="02020603050405020304" pitchFamily="18" charset="0"/>
                          <a:cs typeface="Arial" panose="020B0604020202020204" pitchFamily="34" charset="0"/>
                        </a:rPr>
                        <a:t>Classification des dépenses</a:t>
                      </a:r>
                    </a:p>
                    <a:p>
                      <a:pPr algn="just">
                        <a:lnSpc>
                          <a:spcPct val="107000"/>
                        </a:lnSpc>
                        <a:spcAft>
                          <a:spcPts val="0"/>
                        </a:spcAft>
                      </a:pPr>
                      <a:r>
                        <a:rPr lang="fr-FR" sz="1600">
                          <a:effectLst/>
                          <a:latin typeface="Arial" panose="020B0604020202020204" pitchFamily="34" charset="0"/>
                          <a:ea typeface="Times New Roman" panose="02020603050405020304" pitchFamily="18" charset="0"/>
                          <a:cs typeface="Arial" panose="020B0604020202020204" pitchFamily="34" charset="0"/>
                        </a:rPr>
                        <a:t> </a:t>
                      </a:r>
                    </a:p>
                  </a:txBody>
                  <a:tcPr marL="29453" marR="294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1600" dirty="0">
                          <a:effectLst/>
                          <a:latin typeface="Arial" panose="020B0604020202020204" pitchFamily="34" charset="0"/>
                          <a:ea typeface="Times New Roman" panose="02020603050405020304" pitchFamily="18" charset="0"/>
                          <a:cs typeface="Arial" panose="020B0604020202020204" pitchFamily="34" charset="0"/>
                        </a:rPr>
                        <a:t>Les projets ou groupes de projet d’investissement sont-ils identifiés ?</a:t>
                      </a:r>
                    </a:p>
                    <a:p>
                      <a:pPr algn="just">
                        <a:lnSpc>
                          <a:spcPct val="107000"/>
                        </a:lnSpc>
                        <a:spcAft>
                          <a:spcPts val="0"/>
                        </a:spcAft>
                      </a:pPr>
                      <a:r>
                        <a:rPr lang="fr-FR" sz="1600" dirty="0">
                          <a:effectLst/>
                          <a:latin typeface="Arial" panose="020B0604020202020204" pitchFamily="34" charset="0"/>
                          <a:ea typeface="Times New Roman" panose="02020603050405020304" pitchFamily="18" charset="0"/>
                          <a:cs typeface="Arial" panose="020B0604020202020204" pitchFamily="34" charset="0"/>
                        </a:rPr>
                        <a:t>Les dépenses de personnel sont-elles réparties par destination de manière à pouvoir les ventiler par sous-fonction ?</a:t>
                      </a:r>
                    </a:p>
                    <a:p>
                      <a:pPr algn="just">
                        <a:lnSpc>
                          <a:spcPct val="107000"/>
                        </a:lnSpc>
                        <a:spcAft>
                          <a:spcPts val="0"/>
                        </a:spcAft>
                      </a:pPr>
                      <a:r>
                        <a:rPr lang="fr-FR" sz="1600" dirty="0">
                          <a:effectLst/>
                          <a:latin typeface="Arial" panose="020B0604020202020204" pitchFamily="34" charset="0"/>
                          <a:ea typeface="Times New Roman" panose="02020603050405020304" pitchFamily="18" charset="0"/>
                          <a:cs typeface="Arial" panose="020B0604020202020204" pitchFamily="34" charset="0"/>
                        </a:rPr>
                        <a:t>Une ventilation des dépenses par région est-elle disponible, au minimum en exécution ?  </a:t>
                      </a:r>
                    </a:p>
                  </a:txBody>
                  <a:tcPr marL="29453" marR="294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7477">
                <a:tc>
                  <a:txBody>
                    <a:bodyPr/>
                    <a:lstStyle/>
                    <a:p>
                      <a:pPr algn="just">
                        <a:lnSpc>
                          <a:spcPct val="107000"/>
                        </a:lnSpc>
                        <a:spcAft>
                          <a:spcPts val="0"/>
                        </a:spcAft>
                      </a:pPr>
                      <a:r>
                        <a:rPr lang="fr-FR" sz="1600">
                          <a:effectLst/>
                          <a:latin typeface="Arial" panose="020B0604020202020204" pitchFamily="34" charset="0"/>
                          <a:ea typeface="Times New Roman" panose="02020603050405020304" pitchFamily="18" charset="0"/>
                          <a:cs typeface="Arial" panose="020B0604020202020204" pitchFamily="34" charset="0"/>
                        </a:rPr>
                        <a:t>Couverture des dépenses de l’administration centrale</a:t>
                      </a:r>
                    </a:p>
                    <a:p>
                      <a:pPr algn="just">
                        <a:lnSpc>
                          <a:spcPct val="107000"/>
                        </a:lnSpc>
                        <a:spcAft>
                          <a:spcPts val="0"/>
                        </a:spcAft>
                      </a:pPr>
                      <a:r>
                        <a:rPr lang="fr-FR" sz="160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07000"/>
                        </a:lnSpc>
                        <a:spcAft>
                          <a:spcPts val="0"/>
                        </a:spcAft>
                      </a:pPr>
                      <a:r>
                        <a:rPr lang="fr-FR" sz="1600">
                          <a:effectLst/>
                          <a:latin typeface="Arial" panose="020B0604020202020204" pitchFamily="34" charset="0"/>
                          <a:ea typeface="Times New Roman" panose="02020603050405020304" pitchFamily="18" charset="0"/>
                          <a:cs typeface="Arial" panose="020B0604020202020204" pitchFamily="34" charset="0"/>
                        </a:rPr>
                        <a:t> </a:t>
                      </a:r>
                    </a:p>
                  </a:txBody>
                  <a:tcPr marL="29453" marR="294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1600" dirty="0">
                          <a:effectLst/>
                          <a:latin typeface="Arial" panose="020B0604020202020204" pitchFamily="34" charset="0"/>
                          <a:ea typeface="Times New Roman" panose="02020603050405020304" pitchFamily="18" charset="0"/>
                          <a:cs typeface="Arial" panose="020B0604020202020204" pitchFamily="34" charset="0"/>
                        </a:rPr>
                        <a:t>Les aides projet sont-elles budgétisés ? A-t-on une appréciation des aides non budgétisées ?</a:t>
                      </a:r>
                    </a:p>
                    <a:p>
                      <a:pPr algn="just">
                        <a:lnSpc>
                          <a:spcPct val="107000"/>
                        </a:lnSpc>
                        <a:spcAft>
                          <a:spcPts val="0"/>
                        </a:spcAft>
                      </a:pPr>
                      <a:r>
                        <a:rPr lang="fr-FR" sz="1600" dirty="0">
                          <a:effectLst/>
                          <a:latin typeface="Arial" panose="020B0604020202020204" pitchFamily="34" charset="0"/>
                          <a:ea typeface="Times New Roman" panose="02020603050405020304" pitchFamily="18" charset="0"/>
                          <a:cs typeface="Arial" panose="020B0604020202020204" pitchFamily="34" charset="0"/>
                        </a:rPr>
                        <a:t>Quelle est la part des dépenses de l’administration centrale non couvertes par le budget de l’État (dépenses sur recettes propres des établissements publics, comptes spéciaux du Trésor, etc.) ?</a:t>
                      </a:r>
                    </a:p>
                    <a:p>
                      <a:pPr algn="just">
                        <a:lnSpc>
                          <a:spcPct val="107000"/>
                        </a:lnSpc>
                        <a:spcAft>
                          <a:spcPts val="0"/>
                        </a:spcAft>
                      </a:pPr>
                      <a:r>
                        <a:rPr lang="fr-FR" sz="1600" dirty="0">
                          <a:effectLst/>
                          <a:latin typeface="Arial" panose="020B0604020202020204" pitchFamily="34" charset="0"/>
                          <a:ea typeface="Times New Roman" panose="02020603050405020304" pitchFamily="18" charset="0"/>
                          <a:cs typeface="Arial" panose="020B0604020202020204" pitchFamily="34" charset="0"/>
                        </a:rPr>
                        <a:t>Des rapports concernant ces dépenses extrabudgétaires sont-ils produits ?</a:t>
                      </a:r>
                    </a:p>
                    <a:p>
                      <a:pPr algn="just">
                        <a:lnSpc>
                          <a:spcPct val="107000"/>
                        </a:lnSpc>
                        <a:spcAft>
                          <a:spcPts val="0"/>
                        </a:spcAft>
                      </a:pPr>
                      <a:r>
                        <a:rPr lang="fr-FR" sz="1600" dirty="0">
                          <a:effectLst/>
                          <a:latin typeface="Arial" panose="020B0604020202020204" pitchFamily="34" charset="0"/>
                          <a:ea typeface="Times New Roman" panose="02020603050405020304" pitchFamily="18" charset="0"/>
                          <a:cs typeface="Arial" panose="020B0604020202020204" pitchFamily="34" charset="0"/>
                        </a:rPr>
                        <a:t> </a:t>
                      </a:r>
                    </a:p>
                  </a:txBody>
                  <a:tcPr marL="29453" marR="294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4673">
                <a:tc>
                  <a:txBody>
                    <a:bodyPr/>
                    <a:lstStyle/>
                    <a:p>
                      <a:pPr algn="just">
                        <a:lnSpc>
                          <a:spcPct val="107000"/>
                        </a:lnSpc>
                        <a:spcAft>
                          <a:spcPts val="0"/>
                        </a:spcAft>
                      </a:pPr>
                      <a:r>
                        <a:rPr lang="fr-FR" sz="1600">
                          <a:effectLst/>
                          <a:latin typeface="Arial" panose="020B0604020202020204" pitchFamily="34" charset="0"/>
                          <a:ea typeface="Times New Roman" panose="02020603050405020304" pitchFamily="18" charset="0"/>
                          <a:cs typeface="Arial" panose="020B0604020202020204" pitchFamily="34" charset="0"/>
                        </a:rPr>
                        <a:t/>
                      </a:r>
                      <a:br>
                        <a:rPr lang="fr-FR" sz="1600">
                          <a:effectLst/>
                          <a:latin typeface="Arial" panose="020B0604020202020204" pitchFamily="34" charset="0"/>
                          <a:ea typeface="Times New Roman" panose="02020603050405020304" pitchFamily="18" charset="0"/>
                          <a:cs typeface="Arial" panose="020B0604020202020204" pitchFamily="34" charset="0"/>
                        </a:rPr>
                      </a:br>
                      <a:r>
                        <a:rPr lang="fr-FR" sz="1600">
                          <a:effectLst/>
                          <a:latin typeface="Arial" panose="020B0604020202020204" pitchFamily="34" charset="0"/>
                          <a:ea typeface="Times New Roman" panose="02020603050405020304" pitchFamily="18" charset="0"/>
                          <a:cs typeface="Arial" panose="020B0604020202020204" pitchFamily="34" charset="0"/>
                        </a:rPr>
                        <a:t>Dépenses des administrations infranationales</a:t>
                      </a:r>
                    </a:p>
                    <a:p>
                      <a:pPr algn="just">
                        <a:lnSpc>
                          <a:spcPct val="107000"/>
                        </a:lnSpc>
                        <a:spcAft>
                          <a:spcPts val="0"/>
                        </a:spcAft>
                      </a:pPr>
                      <a:r>
                        <a:rPr lang="fr-FR" sz="1600">
                          <a:effectLst/>
                          <a:latin typeface="Arial" panose="020B0604020202020204" pitchFamily="34" charset="0"/>
                          <a:ea typeface="Times New Roman" panose="02020603050405020304" pitchFamily="18" charset="0"/>
                          <a:cs typeface="Arial" panose="020B0604020202020204" pitchFamily="34" charset="0"/>
                        </a:rPr>
                        <a:t> </a:t>
                      </a:r>
                    </a:p>
                  </a:txBody>
                  <a:tcPr marL="29453" marR="294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1600" dirty="0">
                          <a:effectLst/>
                          <a:latin typeface="Arial" panose="020B0604020202020204" pitchFamily="34" charset="0"/>
                          <a:ea typeface="Times New Roman" panose="02020603050405020304" pitchFamily="18" charset="0"/>
                          <a:cs typeface="Arial" panose="020B0604020202020204" pitchFamily="34" charset="0"/>
                        </a:rPr>
                        <a:t>Quelles sont les compétences confiées aux collectivités locales ?</a:t>
                      </a:r>
                    </a:p>
                    <a:p>
                      <a:pPr algn="just">
                        <a:lnSpc>
                          <a:spcPct val="107000"/>
                        </a:lnSpc>
                        <a:spcAft>
                          <a:spcPts val="0"/>
                        </a:spcAft>
                      </a:pPr>
                      <a:r>
                        <a:rPr lang="fr-FR" sz="1600" dirty="0">
                          <a:effectLst/>
                          <a:latin typeface="Arial" panose="020B0604020202020204" pitchFamily="34" charset="0"/>
                          <a:ea typeface="Times New Roman" panose="02020603050405020304" pitchFamily="18" charset="0"/>
                          <a:cs typeface="Arial" panose="020B0604020202020204" pitchFamily="34" charset="0"/>
                        </a:rPr>
                        <a:t>De quelle manière la programmation et le suivi des compétences transférées aux collectivités locales sont-ils effectués</a:t>
                      </a:r>
                    </a:p>
                    <a:p>
                      <a:pPr algn="just">
                        <a:lnSpc>
                          <a:spcPct val="107000"/>
                        </a:lnSpc>
                        <a:spcAft>
                          <a:spcPts val="0"/>
                        </a:spcAft>
                      </a:pPr>
                      <a:r>
                        <a:rPr lang="fr-FR" sz="1600" dirty="0">
                          <a:effectLst/>
                          <a:latin typeface="Arial" panose="020B0604020202020204" pitchFamily="34" charset="0"/>
                          <a:ea typeface="Times New Roman" panose="02020603050405020304" pitchFamily="18" charset="0"/>
                          <a:cs typeface="Arial" panose="020B0604020202020204" pitchFamily="34" charset="0"/>
                        </a:rPr>
                        <a:t> </a:t>
                      </a:r>
                    </a:p>
                  </a:txBody>
                  <a:tcPr marL="29453" marR="294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250825" y="188913"/>
          <a:ext cx="8893175" cy="6119813"/>
        </p:xfrm>
        <a:graphic>
          <a:graphicData uri="http://schemas.openxmlformats.org/drawingml/2006/table">
            <a:tbl>
              <a:tblPr firstRow="1" firstCol="1" lastRow="1" lastCol="1" bandRow="1" bandCol="1"/>
              <a:tblGrid>
                <a:gridCol w="2162043"/>
                <a:gridCol w="6731132"/>
              </a:tblGrid>
              <a:tr h="437130">
                <a:tc>
                  <a:txBody>
                    <a:bodyPr/>
                    <a:lstStyle/>
                    <a:p>
                      <a:pPr algn="ctr">
                        <a:lnSpc>
                          <a:spcPct val="107000"/>
                        </a:lnSpc>
                        <a:spcAft>
                          <a:spcPts val="0"/>
                        </a:spcAft>
                      </a:pPr>
                      <a:r>
                        <a:rPr lang="fr-FR"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Questions clefs</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800" b="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Points d’attention particuliers pour le secteur</a:t>
                      </a:r>
                      <a:endParaRPr lang="fr-F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7130">
                <a:tc gridSpan="2">
                  <a:txBody>
                    <a:bodyPr/>
                    <a:lstStyle/>
                    <a:p>
                      <a:pPr algn="just">
                        <a:lnSpc>
                          <a:spcPct val="107000"/>
                        </a:lnSpc>
                        <a:spcAft>
                          <a:spcPts val="0"/>
                        </a:spcAft>
                      </a:pPr>
                      <a:r>
                        <a:rPr lang="fr-FR" sz="1800" b="1" dirty="0">
                          <a:effectLst/>
                          <a:latin typeface="Arial" panose="020B0604020202020204" pitchFamily="34" charset="0"/>
                          <a:ea typeface="Times New Roman" panose="02020603050405020304" pitchFamily="18" charset="0"/>
                          <a:cs typeface="Times New Roman" panose="02020603050405020304" pitchFamily="18" charset="0"/>
                        </a:rPr>
                        <a:t>Gestion des actifs et passifs</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874259">
                <a:tc>
                  <a:txBody>
                    <a:bodyPr/>
                    <a:lstStyle/>
                    <a:p>
                      <a:pPr algn="just">
                        <a:lnSpc>
                          <a:spcPct val="107000"/>
                        </a:lnSpc>
                        <a:spcAft>
                          <a:spcPts val="0"/>
                        </a:spcAft>
                      </a:pPr>
                      <a:r>
                        <a:rPr lang="fr-FR" sz="1800" dirty="0">
                          <a:effectLst/>
                          <a:latin typeface="Arial" panose="020B0604020202020204" pitchFamily="34" charset="0"/>
                          <a:ea typeface="Times New Roman" panose="02020603050405020304" pitchFamily="18" charset="0"/>
                          <a:cs typeface="Times New Roman" panose="02020603050405020304" pitchFamily="18" charset="0"/>
                        </a:rPr>
                        <a:t>Risques budgétaires</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1800">
                          <a:effectLst/>
                          <a:latin typeface="Arial" panose="020B0604020202020204" pitchFamily="34" charset="0"/>
                          <a:ea typeface="Times New Roman" panose="02020603050405020304" pitchFamily="18" charset="0"/>
                          <a:cs typeface="Times New Roman" panose="02020603050405020304" pitchFamily="18" charset="0"/>
                        </a:rPr>
                        <a:t>Les risques budgétaires liés aux concessions sont-ils examinés ?</a:t>
                      </a:r>
                      <a:endParaRPr lang="fr-F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85646">
                <a:tc>
                  <a:txBody>
                    <a:bodyPr/>
                    <a:lstStyle/>
                    <a:p>
                      <a:pPr algn="just">
                        <a:lnSpc>
                          <a:spcPct val="107000"/>
                        </a:lnSpc>
                        <a:spcAft>
                          <a:spcPts val="0"/>
                        </a:spcAft>
                      </a:pPr>
                      <a:r>
                        <a:rPr lang="fr-FR" sz="1800" dirty="0">
                          <a:effectLst/>
                          <a:latin typeface="Arial" panose="020B0604020202020204" pitchFamily="34" charset="0"/>
                          <a:ea typeface="Times New Roman" panose="02020603050405020304" pitchFamily="18" charset="0"/>
                          <a:cs typeface="Times New Roman" panose="02020603050405020304" pitchFamily="18" charset="0"/>
                        </a:rPr>
                        <a:t>Gestion des investissements publics</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1800" dirty="0">
                          <a:effectLst/>
                          <a:latin typeface="Arial" panose="020B0604020202020204" pitchFamily="34" charset="0"/>
                          <a:ea typeface="Times New Roman" panose="02020603050405020304" pitchFamily="18" charset="0"/>
                          <a:cs typeface="Times New Roman" panose="02020603050405020304" pitchFamily="18" charset="0"/>
                        </a:rPr>
                        <a:t>Est-ce que les projets font l’objet d’évaluation et filtrage préalable à leur inscription dans les demandes budgétaires? Est-ce que l’impact des projets achevés sur le budget de fonctionnement est évalué ? Quelles sont les procédures de suivi physico-financier des projets ?  </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1389">
                <a:tc>
                  <a:txBody>
                    <a:bodyPr/>
                    <a:lstStyle/>
                    <a:p>
                      <a:pPr algn="just">
                        <a:lnSpc>
                          <a:spcPct val="107000"/>
                        </a:lnSpc>
                        <a:spcAft>
                          <a:spcPts val="0"/>
                        </a:spcAft>
                      </a:pPr>
                      <a:r>
                        <a:rPr lang="fr-FR" sz="1800">
                          <a:effectLst/>
                          <a:latin typeface="Arial" panose="020B0604020202020204" pitchFamily="34" charset="0"/>
                          <a:ea typeface="Times New Roman" panose="02020603050405020304" pitchFamily="18" charset="0"/>
                          <a:cs typeface="Times New Roman" panose="02020603050405020304" pitchFamily="18" charset="0"/>
                        </a:rPr>
                        <a:t>Actifs physiques</a:t>
                      </a:r>
                      <a:endParaRPr lang="fr-F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1800" dirty="0">
                          <a:effectLst/>
                          <a:latin typeface="Arial" panose="020B0604020202020204" pitchFamily="34" charset="0"/>
                          <a:ea typeface="Times New Roman" panose="02020603050405020304" pitchFamily="18" charset="0"/>
                          <a:cs typeface="Times New Roman" panose="02020603050405020304" pitchFamily="18" charset="0"/>
                        </a:rPr>
                        <a:t>Quelles sont les procédures de suivi des actifs les plus sensibles (véhicules, ordinateurs, ressources minières, etc.)</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4259">
                <a:tc>
                  <a:txBody>
                    <a:bodyPr/>
                    <a:lstStyle/>
                    <a:p>
                      <a:pPr algn="just">
                        <a:lnSpc>
                          <a:spcPct val="107000"/>
                        </a:lnSpc>
                        <a:spcAft>
                          <a:spcPts val="0"/>
                        </a:spcAft>
                      </a:pPr>
                      <a:r>
                        <a:rPr lang="fr-FR" sz="1800">
                          <a:effectLst/>
                          <a:latin typeface="Arial" panose="020B0604020202020204" pitchFamily="34" charset="0"/>
                          <a:ea typeface="Times New Roman" panose="02020603050405020304" pitchFamily="18" charset="0"/>
                          <a:cs typeface="Times New Roman" panose="02020603050405020304" pitchFamily="18" charset="0"/>
                        </a:rPr>
                        <a:t>Arriérés</a:t>
                      </a:r>
                      <a:endParaRPr lang="fr-F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1800" dirty="0">
                          <a:effectLst/>
                          <a:latin typeface="Arial" panose="020B0604020202020204" pitchFamily="34" charset="0"/>
                          <a:ea typeface="Times New Roman" panose="02020603050405020304" pitchFamily="18" charset="0"/>
                          <a:cs typeface="Times New Roman" panose="02020603050405020304" pitchFamily="18" charset="0"/>
                        </a:rPr>
                        <a:t>Accumulation d’arriérés dans le secteur : (i) arriérés au Trésor ; (ii) autres (y compris arriérés « sous le coude »)</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0" y="260350"/>
          <a:ext cx="8964613" cy="6164262"/>
        </p:xfrm>
        <a:graphic>
          <a:graphicData uri="http://schemas.openxmlformats.org/drawingml/2006/table">
            <a:tbl>
              <a:tblPr firstRow="1" firstCol="1" lastRow="1" lastCol="1" bandRow="1" bandCol="1"/>
              <a:tblGrid>
                <a:gridCol w="2179410"/>
                <a:gridCol w="6785203"/>
              </a:tblGrid>
              <a:tr h="293536">
                <a:tc>
                  <a:txBody>
                    <a:bodyPr/>
                    <a:lstStyle/>
                    <a:p>
                      <a:pPr algn="ctr">
                        <a:lnSpc>
                          <a:spcPct val="107000"/>
                        </a:lnSpc>
                        <a:spcAft>
                          <a:spcPts val="0"/>
                        </a:spcAft>
                      </a:pPr>
                      <a:r>
                        <a:rPr lang="fr-FR"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Questions clefs</a:t>
                      </a:r>
                      <a:endParaRPr lang="fr-FR" sz="1800" dirty="0">
                        <a:effectLst/>
                        <a:latin typeface="Arial" panose="020B0604020202020204" pitchFamily="34" charset="0"/>
                        <a:ea typeface="Times New Roman" panose="02020603050405020304" pitchFamily="18" charset="0"/>
                        <a:cs typeface="Arial" panose="020B0604020202020204" pitchFamily="34" charset="0"/>
                      </a:endParaRPr>
                    </a:p>
                  </a:txBody>
                  <a:tcPr marL="35852" marR="35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800" b="1">
                          <a:solidFill>
                            <a:srgbClr val="FF0000"/>
                          </a:solidFill>
                          <a:effectLst/>
                          <a:latin typeface="Arial" panose="020B0604020202020204" pitchFamily="34" charset="0"/>
                          <a:ea typeface="Times New Roman" panose="02020603050405020304" pitchFamily="18" charset="0"/>
                          <a:cs typeface="Arial" panose="020B0604020202020204" pitchFamily="34" charset="0"/>
                        </a:rPr>
                        <a:t>Points d’attention particuliers pour le secteur</a:t>
                      </a:r>
                      <a:endParaRPr lang="fr-FR" sz="1800">
                        <a:effectLst/>
                        <a:latin typeface="Arial" panose="020B0604020202020204" pitchFamily="34" charset="0"/>
                        <a:ea typeface="Times New Roman" panose="02020603050405020304" pitchFamily="18" charset="0"/>
                        <a:cs typeface="Arial" panose="020B0604020202020204" pitchFamily="34" charset="0"/>
                      </a:endParaRPr>
                    </a:p>
                  </a:txBody>
                  <a:tcPr marL="35852" marR="35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536">
                <a:tc gridSpan="2">
                  <a:txBody>
                    <a:bodyPr/>
                    <a:lstStyle/>
                    <a:p>
                      <a:pPr algn="just">
                        <a:lnSpc>
                          <a:spcPct val="107000"/>
                        </a:lnSpc>
                        <a:spcAft>
                          <a:spcPts val="0"/>
                        </a:spcAft>
                      </a:pPr>
                      <a:r>
                        <a:rPr lang="fr-FR" sz="1800" b="1" dirty="0">
                          <a:effectLst/>
                          <a:latin typeface="Arial" panose="020B0604020202020204" pitchFamily="34" charset="0"/>
                          <a:ea typeface="Times New Roman" panose="02020603050405020304" pitchFamily="18" charset="0"/>
                          <a:cs typeface="Arial" panose="020B0604020202020204" pitchFamily="34" charset="0"/>
                        </a:rPr>
                        <a:t>Budgétisation basée sur les politiques publiques</a:t>
                      </a:r>
                      <a:endParaRPr lang="fr-FR" sz="1800" dirty="0">
                        <a:effectLst/>
                        <a:latin typeface="Arial" panose="020B0604020202020204" pitchFamily="34" charset="0"/>
                        <a:ea typeface="Times New Roman" panose="02020603050405020304" pitchFamily="18" charset="0"/>
                        <a:cs typeface="Arial" panose="020B0604020202020204" pitchFamily="34" charset="0"/>
                      </a:endParaRPr>
                    </a:p>
                  </a:txBody>
                  <a:tcPr marL="35852" marR="35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2054754">
                <a:tc>
                  <a:txBody>
                    <a:bodyPr/>
                    <a:lstStyle/>
                    <a:p>
                      <a:pPr algn="just">
                        <a:lnSpc>
                          <a:spcPct val="107000"/>
                        </a:lnSpc>
                        <a:spcAft>
                          <a:spcPts val="0"/>
                        </a:spcAft>
                      </a:pPr>
                      <a:r>
                        <a:rPr lang="fr-FR" sz="1800" dirty="0">
                          <a:effectLst/>
                          <a:latin typeface="Arial" panose="020B0604020202020204" pitchFamily="34" charset="0"/>
                          <a:ea typeface="Times New Roman" panose="02020603050405020304" pitchFamily="18" charset="0"/>
                          <a:cs typeface="Arial" panose="020B0604020202020204" pitchFamily="34" charset="0"/>
                        </a:rPr>
                        <a:t>Préparation du budget</a:t>
                      </a:r>
                    </a:p>
                  </a:txBody>
                  <a:tcPr marL="35852" marR="35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1800" dirty="0">
                          <a:effectLst/>
                          <a:latin typeface="Arial" panose="020B0604020202020204" pitchFamily="34" charset="0"/>
                          <a:ea typeface="Times New Roman" panose="02020603050405020304" pitchFamily="18" charset="0"/>
                          <a:cs typeface="Arial" panose="020B0604020202020204" pitchFamily="34" charset="0"/>
                        </a:rPr>
                        <a:t>Quelles sont les procédures internes de préparation du budget ? Quelle est la nature du dialogue entre la DAAF, la direction chargée de la planification et les directions techniques ?</a:t>
                      </a:r>
                    </a:p>
                    <a:p>
                      <a:pPr algn="just">
                        <a:lnSpc>
                          <a:spcPct val="107000"/>
                        </a:lnSpc>
                        <a:spcAft>
                          <a:spcPts val="0"/>
                        </a:spcAft>
                      </a:pPr>
                      <a:r>
                        <a:rPr lang="fr-FR" sz="1800" dirty="0">
                          <a:effectLst/>
                          <a:latin typeface="Arial" panose="020B0604020202020204" pitchFamily="34" charset="0"/>
                          <a:ea typeface="Times New Roman" panose="02020603050405020304" pitchFamily="18" charset="0"/>
                          <a:cs typeface="Arial" panose="020B0604020202020204" pitchFamily="34" charset="0"/>
                        </a:rPr>
                        <a:t>Les directives du ministère des finances laissent-elles suffisamment de temps aux ministères sectoriels pour élaborer leurs propositions budgétaires ?</a:t>
                      </a:r>
                    </a:p>
                    <a:p>
                      <a:pPr algn="just">
                        <a:lnSpc>
                          <a:spcPct val="107000"/>
                        </a:lnSpc>
                        <a:spcAft>
                          <a:spcPts val="0"/>
                        </a:spcAft>
                      </a:pPr>
                      <a:r>
                        <a:rPr lang="fr-FR" sz="1800" dirty="0">
                          <a:effectLst/>
                          <a:latin typeface="Arial" panose="020B0604020202020204" pitchFamily="34" charset="0"/>
                          <a:ea typeface="Times New Roman" panose="02020603050405020304" pitchFamily="18" charset="0"/>
                          <a:cs typeface="Arial" panose="020B0604020202020204" pitchFamily="34" charset="0"/>
                        </a:rPr>
                        <a:t> </a:t>
                      </a:r>
                    </a:p>
                  </a:txBody>
                  <a:tcPr marL="35852" marR="35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5363">
                <a:tc>
                  <a:txBody>
                    <a:bodyPr/>
                    <a:lstStyle/>
                    <a:p>
                      <a:pPr algn="just">
                        <a:lnSpc>
                          <a:spcPct val="107000"/>
                        </a:lnSpc>
                        <a:spcAft>
                          <a:spcPts val="0"/>
                        </a:spcAft>
                      </a:pPr>
                      <a:r>
                        <a:rPr lang="fr-FR" sz="1800">
                          <a:effectLst/>
                          <a:latin typeface="Arial" panose="020B0604020202020204" pitchFamily="34" charset="0"/>
                          <a:ea typeface="Times New Roman" panose="02020603050405020304" pitchFamily="18" charset="0"/>
                          <a:cs typeface="Arial" panose="020B0604020202020204" pitchFamily="34" charset="0"/>
                        </a:rPr>
                        <a:t>Stratégies, modèles, base de données</a:t>
                      </a:r>
                    </a:p>
                  </a:txBody>
                  <a:tcPr marL="35852" marR="35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1800" dirty="0">
                          <a:effectLst/>
                          <a:latin typeface="Arial" panose="020B0604020202020204" pitchFamily="34" charset="0"/>
                          <a:ea typeface="Times New Roman" panose="02020603050405020304" pitchFamily="18" charset="0"/>
                          <a:cs typeface="Arial" panose="020B0604020202020204" pitchFamily="34" charset="0"/>
                        </a:rPr>
                        <a:t>Existence d’une stratégie et réalisme de cette stratégie,</a:t>
                      </a:r>
                    </a:p>
                    <a:p>
                      <a:pPr algn="just">
                        <a:lnSpc>
                          <a:spcPct val="107000"/>
                        </a:lnSpc>
                        <a:spcAft>
                          <a:spcPts val="0"/>
                        </a:spcAft>
                        <a:tabLst>
                          <a:tab pos="457200" algn="l"/>
                        </a:tabLst>
                      </a:pPr>
                      <a:r>
                        <a:rPr lang="fr-FR" sz="1800" dirty="0">
                          <a:effectLst/>
                          <a:latin typeface="Arial" panose="020B0604020202020204" pitchFamily="34" charset="0"/>
                          <a:ea typeface="Times New Roman" panose="02020603050405020304" pitchFamily="18" charset="0"/>
                          <a:cs typeface="Arial" panose="020B0604020202020204" pitchFamily="34" charset="0"/>
                        </a:rPr>
                        <a:t>Quelles sont les bases de données du secteur ? Quelle est leur rythme de mise à jour ?</a:t>
                      </a:r>
                    </a:p>
                    <a:p>
                      <a:pPr algn="just">
                        <a:lnSpc>
                          <a:spcPct val="107000"/>
                        </a:lnSpc>
                        <a:spcAft>
                          <a:spcPts val="0"/>
                        </a:spcAft>
                        <a:tabLst>
                          <a:tab pos="457200" algn="l"/>
                        </a:tabLst>
                      </a:pPr>
                      <a:r>
                        <a:rPr lang="fr-FR" sz="1800" dirty="0">
                          <a:effectLst/>
                          <a:latin typeface="Arial" panose="020B0604020202020204" pitchFamily="34" charset="0"/>
                          <a:ea typeface="Times New Roman" panose="02020603050405020304" pitchFamily="18" charset="0"/>
                          <a:cs typeface="Arial" panose="020B0604020202020204" pitchFamily="34" charset="0"/>
                        </a:rPr>
                        <a:t>Sont-elles suffisantes pour effectuer une programmation des dépenses ?</a:t>
                      </a:r>
                    </a:p>
                    <a:p>
                      <a:pPr algn="just">
                        <a:lnSpc>
                          <a:spcPct val="107000"/>
                        </a:lnSpc>
                        <a:spcAft>
                          <a:spcPts val="0"/>
                        </a:spcAft>
                      </a:pPr>
                      <a:r>
                        <a:rPr lang="fr-FR" sz="1800" dirty="0">
                          <a:effectLst/>
                          <a:latin typeface="Arial" panose="020B0604020202020204" pitchFamily="34" charset="0"/>
                          <a:ea typeface="Times New Roman" panose="02020603050405020304" pitchFamily="18" charset="0"/>
                          <a:cs typeface="Arial" panose="020B0604020202020204" pitchFamily="34" charset="0"/>
                        </a:rPr>
                        <a:t>Existe-t-il une stratégie sectorielle ? A-t-elle été examinée par le Conseil de ministres ? A-t-elle été examinée par le Parlement ? </a:t>
                      </a:r>
                      <a:r>
                        <a:rPr lang="fr-FR" sz="1800" dirty="0" err="1">
                          <a:effectLst/>
                          <a:latin typeface="Arial" panose="020B0604020202020204" pitchFamily="34" charset="0"/>
                          <a:ea typeface="Times New Roman" panose="02020603050405020304" pitchFamily="18" charset="0"/>
                          <a:cs typeface="Arial" panose="020B0604020202020204" pitchFamily="34" charset="0"/>
                        </a:rPr>
                        <a:t>A-elle</a:t>
                      </a:r>
                      <a:r>
                        <a:rPr lang="fr-FR" sz="1800" dirty="0">
                          <a:effectLst/>
                          <a:latin typeface="Arial" panose="020B0604020202020204" pitchFamily="34" charset="0"/>
                          <a:ea typeface="Times New Roman" panose="02020603050405020304" pitchFamily="18" charset="0"/>
                          <a:cs typeface="Arial" panose="020B0604020202020204" pitchFamily="34" charset="0"/>
                        </a:rPr>
                        <a:t> été préparée à travers un processus participatif ? Existe-il un modèle de simulation des stratégies ? Est-elle réaliste ?	</a:t>
                      </a:r>
                    </a:p>
                    <a:p>
                      <a:pPr algn="just">
                        <a:lnSpc>
                          <a:spcPct val="107000"/>
                        </a:lnSpc>
                        <a:spcAft>
                          <a:spcPts val="0"/>
                        </a:spcAft>
                      </a:pPr>
                      <a:r>
                        <a:rPr lang="fr-FR" sz="1800" dirty="0">
                          <a:effectLst/>
                          <a:latin typeface="Arial" panose="020B0604020202020204" pitchFamily="34" charset="0"/>
                          <a:ea typeface="Times New Roman" panose="02020603050405020304" pitchFamily="18" charset="0"/>
                          <a:cs typeface="Arial" panose="020B0604020202020204" pitchFamily="34" charset="0"/>
                        </a:rPr>
                        <a:t> </a:t>
                      </a:r>
                    </a:p>
                  </a:txBody>
                  <a:tcPr marL="35852" marR="35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7073">
                <a:tc>
                  <a:txBody>
                    <a:bodyPr/>
                    <a:lstStyle/>
                    <a:p>
                      <a:pPr algn="just">
                        <a:lnSpc>
                          <a:spcPct val="107000"/>
                        </a:lnSpc>
                        <a:spcAft>
                          <a:spcPts val="0"/>
                        </a:spcAft>
                      </a:pPr>
                      <a:r>
                        <a:rPr lang="fr-FR" sz="1800">
                          <a:effectLst/>
                          <a:latin typeface="Arial" panose="020B0604020202020204" pitchFamily="34" charset="0"/>
                          <a:ea typeface="Times New Roman" panose="02020603050405020304" pitchFamily="18" charset="0"/>
                          <a:cs typeface="Arial" panose="020B0604020202020204" pitchFamily="34" charset="0"/>
                        </a:rPr>
                        <a:t>CDMT</a:t>
                      </a:r>
                    </a:p>
                  </a:txBody>
                  <a:tcPr marL="35852" marR="35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1800" dirty="0">
                          <a:effectLst/>
                          <a:latin typeface="Arial" panose="020B0604020202020204" pitchFamily="34" charset="0"/>
                          <a:ea typeface="Times New Roman" panose="02020603050405020304" pitchFamily="18" charset="0"/>
                          <a:cs typeface="Arial" panose="020B0604020202020204" pitchFamily="34" charset="0"/>
                        </a:rPr>
                        <a:t>Existe-t-il un CDMT sectoriel ? Est-il conforme au CDMT global (si celui-ci existe)</a:t>
                      </a:r>
                    </a:p>
                  </a:txBody>
                  <a:tcPr marL="35852" marR="35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79388" y="260350"/>
          <a:ext cx="8785225" cy="6445272"/>
        </p:xfrm>
        <a:graphic>
          <a:graphicData uri="http://schemas.openxmlformats.org/drawingml/2006/table">
            <a:tbl>
              <a:tblPr firstRow="1" firstCol="1" lastRow="1" lastCol="1" bandRow="1" bandCol="1"/>
              <a:tblGrid>
                <a:gridCol w="2135798"/>
                <a:gridCol w="6649427"/>
              </a:tblGrid>
              <a:tr h="260921">
                <a:tc>
                  <a:txBody>
                    <a:bodyPr/>
                    <a:lstStyle/>
                    <a:p>
                      <a:pPr algn="ctr">
                        <a:lnSpc>
                          <a:spcPct val="107000"/>
                        </a:lnSpc>
                        <a:spcAft>
                          <a:spcPts val="0"/>
                        </a:spcAft>
                      </a:pPr>
                      <a:r>
                        <a:rPr lang="fr-FR"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Questions clefs</a:t>
                      </a:r>
                      <a:endParaRPr lang="fr-FR" sz="1600" dirty="0">
                        <a:effectLst/>
                        <a:latin typeface="Arial" panose="020B0604020202020204" pitchFamily="34" charset="0"/>
                        <a:ea typeface="Times New Roman" panose="02020603050405020304" pitchFamily="18" charset="0"/>
                        <a:cs typeface="Arial" panose="020B0604020202020204" pitchFamily="34" charset="0"/>
                      </a:endParaRPr>
                    </a:p>
                  </a:txBody>
                  <a:tcPr marL="29451" marR="29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a:solidFill>
                            <a:srgbClr val="FF0000"/>
                          </a:solidFill>
                          <a:effectLst/>
                          <a:latin typeface="Arial" panose="020B0604020202020204" pitchFamily="34" charset="0"/>
                          <a:ea typeface="Times New Roman" panose="02020603050405020304" pitchFamily="18" charset="0"/>
                          <a:cs typeface="Arial" panose="020B0604020202020204" pitchFamily="34" charset="0"/>
                        </a:rPr>
                        <a:t>Points d’attention particuliers pour le secteur</a:t>
                      </a:r>
                      <a:endParaRPr lang="fr-FR" sz="1600">
                        <a:effectLst/>
                        <a:latin typeface="Arial" panose="020B0604020202020204" pitchFamily="34" charset="0"/>
                        <a:ea typeface="Times New Roman" panose="02020603050405020304" pitchFamily="18" charset="0"/>
                        <a:cs typeface="Arial" panose="020B0604020202020204" pitchFamily="34" charset="0"/>
                      </a:endParaRPr>
                    </a:p>
                  </a:txBody>
                  <a:tcPr marL="29451" marR="29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921">
                <a:tc gridSpan="2">
                  <a:txBody>
                    <a:bodyPr/>
                    <a:lstStyle/>
                    <a:p>
                      <a:pPr algn="just">
                        <a:lnSpc>
                          <a:spcPct val="107000"/>
                        </a:lnSpc>
                        <a:spcAft>
                          <a:spcPts val="0"/>
                        </a:spcAft>
                      </a:pPr>
                      <a:r>
                        <a:rPr lang="fr-FR" sz="1600" b="1" dirty="0">
                          <a:effectLst/>
                          <a:latin typeface="Arial" panose="020B0604020202020204" pitchFamily="34" charset="0"/>
                          <a:ea typeface="Times New Roman" panose="02020603050405020304" pitchFamily="18" charset="0"/>
                          <a:cs typeface="Arial" panose="020B0604020202020204" pitchFamily="34" charset="0"/>
                        </a:rPr>
                        <a:t>Prévisibilité et contrôle de l’exécution du budget</a:t>
                      </a:r>
                      <a:endParaRPr lang="fr-FR" sz="1600" dirty="0">
                        <a:effectLst/>
                        <a:latin typeface="Arial" panose="020B0604020202020204" pitchFamily="34" charset="0"/>
                        <a:ea typeface="Times New Roman" panose="02020603050405020304" pitchFamily="18" charset="0"/>
                        <a:cs typeface="Arial" panose="020B0604020202020204" pitchFamily="34" charset="0"/>
                      </a:endParaRPr>
                    </a:p>
                  </a:txBody>
                  <a:tcPr marL="29451" marR="29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1043681">
                <a:tc>
                  <a:txBody>
                    <a:bodyPr/>
                    <a:lstStyle/>
                    <a:p>
                      <a:pPr algn="just">
                        <a:lnSpc>
                          <a:spcPct val="107000"/>
                        </a:lnSpc>
                        <a:spcAft>
                          <a:spcPts val="0"/>
                        </a:spcAft>
                      </a:pPr>
                      <a:r>
                        <a:rPr lang="fr-FR" sz="1600" dirty="0">
                          <a:effectLst/>
                          <a:latin typeface="Arial" panose="020B0604020202020204" pitchFamily="34" charset="0"/>
                          <a:ea typeface="Times New Roman" panose="02020603050405020304" pitchFamily="18" charset="0"/>
                          <a:cs typeface="Arial" panose="020B0604020202020204" pitchFamily="34" charset="0"/>
                        </a:rPr>
                        <a:t>Mise en place des crédits</a:t>
                      </a:r>
                    </a:p>
                  </a:txBody>
                  <a:tcPr marL="29451" marR="29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1600" dirty="0">
                          <a:effectLst/>
                          <a:latin typeface="Arial" panose="020B0604020202020204" pitchFamily="34" charset="0"/>
                          <a:ea typeface="Times New Roman" panose="02020603050405020304" pitchFamily="18" charset="0"/>
                          <a:cs typeface="Arial" panose="020B0604020202020204" pitchFamily="34" charset="0"/>
                        </a:rPr>
                        <a:t>Existe-t-il des délais de mise en place des crédits ?</a:t>
                      </a:r>
                    </a:p>
                    <a:p>
                      <a:pPr algn="just">
                        <a:lnSpc>
                          <a:spcPct val="107000"/>
                        </a:lnSpc>
                        <a:spcAft>
                          <a:spcPts val="0"/>
                        </a:spcAft>
                      </a:pPr>
                      <a:r>
                        <a:rPr lang="fr-FR" sz="1600" dirty="0">
                          <a:effectLst/>
                          <a:latin typeface="Arial" panose="020B0604020202020204" pitchFamily="34" charset="0"/>
                          <a:ea typeface="Times New Roman" panose="02020603050405020304" pitchFamily="18" charset="0"/>
                          <a:cs typeface="Arial" panose="020B0604020202020204" pitchFamily="34" charset="0"/>
                        </a:rPr>
                        <a:t>De quelle manière les délégations de crédits au service déconcentrés sont-elles effectuées ? Quel est le degré de prévisibilité de cette répartition ?</a:t>
                      </a:r>
                    </a:p>
                  </a:txBody>
                  <a:tcPr marL="29451" marR="29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0124">
                <a:tc>
                  <a:txBody>
                    <a:bodyPr/>
                    <a:lstStyle/>
                    <a:p>
                      <a:pPr algn="just">
                        <a:lnSpc>
                          <a:spcPct val="107000"/>
                        </a:lnSpc>
                        <a:spcAft>
                          <a:spcPts val="0"/>
                        </a:spcAft>
                      </a:pPr>
                      <a:r>
                        <a:rPr lang="fr-FR" sz="1600" dirty="0">
                          <a:effectLst/>
                          <a:latin typeface="Arial" panose="020B0604020202020204" pitchFamily="34" charset="0"/>
                          <a:ea typeface="Times New Roman" panose="02020603050405020304" pitchFamily="18" charset="0"/>
                          <a:cs typeface="Arial" panose="020B0604020202020204" pitchFamily="34" charset="0"/>
                        </a:rPr>
                        <a:t>Contrôle interne</a:t>
                      </a:r>
                    </a:p>
                  </a:txBody>
                  <a:tcPr marL="29451" marR="29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1600" dirty="0">
                          <a:effectLst/>
                          <a:latin typeface="Arial" panose="020B0604020202020204" pitchFamily="34" charset="0"/>
                          <a:ea typeface="Times New Roman" panose="02020603050405020304" pitchFamily="18" charset="0"/>
                          <a:cs typeface="Arial" panose="020B0604020202020204" pitchFamily="34" charset="0"/>
                        </a:rPr>
                        <a:t>Qui est l’ordonnateur ?</a:t>
                      </a:r>
                    </a:p>
                    <a:p>
                      <a:pPr algn="just">
                        <a:lnSpc>
                          <a:spcPct val="107000"/>
                        </a:lnSpc>
                        <a:spcAft>
                          <a:spcPts val="0"/>
                        </a:spcAft>
                      </a:pPr>
                      <a:r>
                        <a:rPr lang="fr-FR" sz="1600" dirty="0">
                          <a:effectLst/>
                          <a:latin typeface="Arial" panose="020B0604020202020204" pitchFamily="34" charset="0"/>
                          <a:ea typeface="Times New Roman" panose="02020603050405020304" pitchFamily="18" charset="0"/>
                          <a:cs typeface="Arial" panose="020B0604020202020204" pitchFamily="34" charset="0"/>
                        </a:rPr>
                        <a:t>Le contrôle financier contrôle t-il les ordonnancements parallèlement aux contrôles du comptable ?</a:t>
                      </a:r>
                    </a:p>
                    <a:p>
                      <a:pPr algn="just">
                        <a:lnSpc>
                          <a:spcPct val="107000"/>
                        </a:lnSpc>
                        <a:spcAft>
                          <a:spcPts val="0"/>
                        </a:spcAft>
                      </a:pPr>
                      <a:r>
                        <a:rPr lang="fr-FR" sz="1600" dirty="0">
                          <a:effectLst/>
                          <a:latin typeface="Arial" panose="020B0604020202020204" pitchFamily="34" charset="0"/>
                          <a:ea typeface="Times New Roman" panose="02020603050405020304" pitchFamily="18" charset="0"/>
                          <a:cs typeface="Arial" panose="020B0604020202020204" pitchFamily="34" charset="0"/>
                        </a:rPr>
                        <a:t>Le contrôle financier contrôle t-il les engagements pluriannuels ? Les ministères tiennent-ils une comptabilité des engagements pluriannuels ?</a:t>
                      </a:r>
                    </a:p>
                    <a:p>
                      <a:pPr algn="just">
                        <a:lnSpc>
                          <a:spcPct val="107000"/>
                        </a:lnSpc>
                        <a:spcAft>
                          <a:spcPts val="0"/>
                        </a:spcAft>
                      </a:pPr>
                      <a:r>
                        <a:rPr lang="fr-FR" sz="1600" dirty="0">
                          <a:effectLst/>
                          <a:latin typeface="Arial" panose="020B0604020202020204" pitchFamily="34" charset="0"/>
                          <a:ea typeface="Times New Roman" panose="02020603050405020304" pitchFamily="18" charset="0"/>
                          <a:cs typeface="Arial" panose="020B0604020202020204" pitchFamily="34" charset="0"/>
                        </a:rPr>
                        <a:t>Quelles sont les procédures de paiement spéciales ?  </a:t>
                      </a:r>
                    </a:p>
                    <a:p>
                      <a:pPr algn="just">
                        <a:lnSpc>
                          <a:spcPct val="107000"/>
                        </a:lnSpc>
                        <a:spcAft>
                          <a:spcPts val="0"/>
                        </a:spcAft>
                      </a:pPr>
                      <a:r>
                        <a:rPr lang="fr-FR" sz="1600" dirty="0">
                          <a:effectLst/>
                          <a:latin typeface="Arial" panose="020B0604020202020204" pitchFamily="34" charset="0"/>
                          <a:ea typeface="Times New Roman" panose="02020603050405020304" pitchFamily="18" charset="0"/>
                          <a:cs typeface="Arial" panose="020B0604020202020204" pitchFamily="34" charset="0"/>
                        </a:rPr>
                        <a:t>Quels sont les mécanismes de contrôle au sein des ministères et notamment les travaux des inspections ?</a:t>
                      </a:r>
                    </a:p>
                    <a:p>
                      <a:pPr algn="just">
                        <a:lnSpc>
                          <a:spcPct val="107000"/>
                        </a:lnSpc>
                        <a:spcAft>
                          <a:spcPts val="0"/>
                        </a:spcAft>
                      </a:pPr>
                      <a:r>
                        <a:rPr lang="fr-FR" sz="1600" dirty="0">
                          <a:effectLst/>
                          <a:latin typeface="Arial" panose="020B0604020202020204" pitchFamily="34" charset="0"/>
                          <a:ea typeface="Times New Roman" panose="02020603050405020304" pitchFamily="18" charset="0"/>
                          <a:cs typeface="Arial" panose="020B0604020202020204" pitchFamily="34" charset="0"/>
                        </a:rPr>
                        <a:t>Comment sont suivies les dépenses jusqu’à destination ?</a:t>
                      </a:r>
                    </a:p>
                    <a:p>
                      <a:pPr algn="just">
                        <a:lnSpc>
                          <a:spcPct val="107000"/>
                        </a:lnSpc>
                        <a:spcAft>
                          <a:spcPts val="0"/>
                        </a:spcAft>
                      </a:pPr>
                      <a:r>
                        <a:rPr lang="fr-FR" sz="1600" dirty="0">
                          <a:effectLst/>
                          <a:latin typeface="Arial" panose="020B0604020202020204" pitchFamily="34" charset="0"/>
                          <a:ea typeface="Times New Roman" panose="02020603050405020304" pitchFamily="18" charset="0"/>
                          <a:cs typeface="Arial" panose="020B0604020202020204" pitchFamily="34" charset="0"/>
                        </a:rPr>
                        <a:t>Existe-t-il une comptabilité matière ? Quel est son degré de fiabilité ?</a:t>
                      </a:r>
                    </a:p>
                    <a:p>
                      <a:pPr algn="just">
                        <a:lnSpc>
                          <a:spcPct val="107000"/>
                        </a:lnSpc>
                        <a:spcAft>
                          <a:spcPts val="0"/>
                        </a:spcAft>
                      </a:pPr>
                      <a:r>
                        <a:rPr lang="fr-FR" sz="1600" dirty="0">
                          <a:effectLst/>
                          <a:latin typeface="Arial" panose="020B0604020202020204" pitchFamily="34" charset="0"/>
                          <a:ea typeface="Times New Roman" panose="02020603050405020304" pitchFamily="18" charset="0"/>
                          <a:cs typeface="Arial" panose="020B0604020202020204" pitchFamily="34" charset="0"/>
                        </a:rPr>
                        <a:t> </a:t>
                      </a:r>
                    </a:p>
                  </a:txBody>
                  <a:tcPr marL="29451" marR="29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921">
                <a:tc>
                  <a:txBody>
                    <a:bodyPr/>
                    <a:lstStyle/>
                    <a:p>
                      <a:pPr algn="just">
                        <a:lnSpc>
                          <a:spcPct val="107000"/>
                        </a:lnSpc>
                        <a:spcAft>
                          <a:spcPts val="0"/>
                        </a:spcAft>
                      </a:pPr>
                      <a:r>
                        <a:rPr lang="fr-FR" sz="1600">
                          <a:effectLst/>
                          <a:latin typeface="Arial" panose="020B0604020202020204" pitchFamily="34" charset="0"/>
                          <a:ea typeface="Times New Roman" panose="02020603050405020304" pitchFamily="18" charset="0"/>
                          <a:cs typeface="Arial" panose="020B0604020202020204" pitchFamily="34" charset="0"/>
                        </a:rPr>
                        <a:t>Marchés</a:t>
                      </a:r>
                    </a:p>
                  </a:txBody>
                  <a:tcPr marL="29451" marR="29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1600" dirty="0">
                          <a:effectLst/>
                          <a:latin typeface="Arial" panose="020B0604020202020204" pitchFamily="34" charset="0"/>
                          <a:ea typeface="Times New Roman" panose="02020603050405020304" pitchFamily="18" charset="0"/>
                          <a:cs typeface="Arial" panose="020B0604020202020204" pitchFamily="34" charset="0"/>
                        </a:rPr>
                        <a:t>Marchés (cf. guide OCDE-CAD)</a:t>
                      </a:r>
                    </a:p>
                  </a:txBody>
                  <a:tcPr marL="29451" marR="29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8683">
                <a:tc>
                  <a:txBody>
                    <a:bodyPr/>
                    <a:lstStyle/>
                    <a:p>
                      <a:pPr algn="just">
                        <a:lnSpc>
                          <a:spcPct val="107000"/>
                        </a:lnSpc>
                        <a:spcAft>
                          <a:spcPts val="0"/>
                        </a:spcAft>
                      </a:pPr>
                      <a:r>
                        <a:rPr lang="fr-FR" sz="1600">
                          <a:effectLst/>
                          <a:latin typeface="Arial" panose="020B0604020202020204" pitchFamily="34" charset="0"/>
                          <a:ea typeface="Times New Roman" panose="02020603050405020304" pitchFamily="18" charset="0"/>
                          <a:cs typeface="Arial" panose="020B0604020202020204" pitchFamily="34" charset="0"/>
                        </a:rPr>
                        <a:t>Gestion du personnel </a:t>
                      </a:r>
                    </a:p>
                  </a:txBody>
                  <a:tcPr marL="29451" marR="29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1600" dirty="0">
                          <a:effectLst/>
                          <a:latin typeface="Arial" panose="020B0604020202020204" pitchFamily="34" charset="0"/>
                          <a:ea typeface="Times New Roman" panose="02020603050405020304" pitchFamily="18" charset="0"/>
                          <a:cs typeface="Arial" panose="020B0604020202020204" pitchFamily="34" charset="0"/>
                        </a:rPr>
                        <a:t>La DRH tient-elle un fichier du personnel ? Si oui, existe-t-il des procédures de rapprochement entre ce fichier et les fichiers tenus par les ministères de la Fonction publique et des Finances ?</a:t>
                      </a:r>
                    </a:p>
                    <a:p>
                      <a:pPr algn="just">
                        <a:lnSpc>
                          <a:spcPct val="107000"/>
                        </a:lnSpc>
                        <a:spcAft>
                          <a:spcPts val="0"/>
                        </a:spcAft>
                      </a:pPr>
                      <a:r>
                        <a:rPr lang="fr-FR" sz="1600" dirty="0">
                          <a:effectLst/>
                          <a:latin typeface="Arial" panose="020B0604020202020204" pitchFamily="34" charset="0"/>
                          <a:ea typeface="Times New Roman" panose="02020603050405020304" pitchFamily="18" charset="0"/>
                          <a:cs typeface="Arial" panose="020B0604020202020204" pitchFamily="34" charset="0"/>
                        </a:rPr>
                        <a:t> Comment sont gérés les personnels hors fonction publique ? La DRH dispose/publie-t-elle des états sur les dépenses de personnel hors titre « dépenses de personnel » ?  </a:t>
                      </a:r>
                    </a:p>
                  </a:txBody>
                  <a:tcPr marL="29451" marR="29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755650" y="260350"/>
          <a:ext cx="8208963" cy="6048375"/>
        </p:xfrm>
        <a:graphic>
          <a:graphicData uri="http://schemas.openxmlformats.org/drawingml/2006/table">
            <a:tbl>
              <a:tblPr firstRow="1" firstCol="1" lastRow="1" lastCol="1" bandRow="1" bandCol="1"/>
              <a:tblGrid>
                <a:gridCol w="1995702"/>
                <a:gridCol w="6213261"/>
              </a:tblGrid>
              <a:tr h="318336">
                <a:tc>
                  <a:txBody>
                    <a:bodyPr/>
                    <a:lstStyle/>
                    <a:p>
                      <a:pPr algn="ctr">
                        <a:lnSpc>
                          <a:spcPct val="107000"/>
                        </a:lnSpc>
                        <a:spcAft>
                          <a:spcPts val="0"/>
                        </a:spcAft>
                      </a:pPr>
                      <a:r>
                        <a:rPr lang="fr-FR"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Questions clefs</a:t>
                      </a:r>
                      <a:endParaRPr lang="fr-FR" sz="1800" dirty="0">
                        <a:effectLst/>
                        <a:latin typeface="Arial" panose="020B0604020202020204" pitchFamily="34" charset="0"/>
                        <a:ea typeface="Times New Roman" panose="02020603050405020304" pitchFamily="18" charset="0"/>
                        <a:cs typeface="Arial" panose="020B0604020202020204" pitchFamily="34" charset="0"/>
                      </a:endParaRPr>
                    </a:p>
                  </a:txBody>
                  <a:tcPr marL="43400" marR="43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800" b="1">
                          <a:solidFill>
                            <a:srgbClr val="FF0000"/>
                          </a:solidFill>
                          <a:effectLst/>
                          <a:latin typeface="Arial" panose="020B0604020202020204" pitchFamily="34" charset="0"/>
                          <a:ea typeface="Times New Roman" panose="02020603050405020304" pitchFamily="18" charset="0"/>
                          <a:cs typeface="Arial" panose="020B0604020202020204" pitchFamily="34" charset="0"/>
                        </a:rPr>
                        <a:t>Points d’attention particuliers pour le secteur</a:t>
                      </a:r>
                      <a:endParaRPr lang="fr-FR" sz="1800">
                        <a:effectLst/>
                        <a:latin typeface="Arial" panose="020B0604020202020204" pitchFamily="34" charset="0"/>
                        <a:ea typeface="Times New Roman" panose="02020603050405020304" pitchFamily="18" charset="0"/>
                        <a:cs typeface="Arial" panose="020B0604020202020204" pitchFamily="34" charset="0"/>
                      </a:endParaRPr>
                    </a:p>
                  </a:txBody>
                  <a:tcPr marL="43400" marR="43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336">
                <a:tc gridSpan="2">
                  <a:txBody>
                    <a:bodyPr/>
                    <a:lstStyle/>
                    <a:p>
                      <a:pPr algn="just">
                        <a:lnSpc>
                          <a:spcPct val="107000"/>
                        </a:lnSpc>
                        <a:spcAft>
                          <a:spcPts val="0"/>
                        </a:spcAft>
                      </a:pPr>
                      <a:r>
                        <a:rPr lang="fr-FR" sz="1800" b="1" dirty="0">
                          <a:effectLst/>
                          <a:latin typeface="Arial" panose="020B0604020202020204" pitchFamily="34" charset="0"/>
                          <a:ea typeface="Times New Roman" panose="02020603050405020304" pitchFamily="18" charset="0"/>
                          <a:cs typeface="Arial" panose="020B0604020202020204" pitchFamily="34" charset="0"/>
                        </a:rPr>
                        <a:t>Rapports et suivi financier</a:t>
                      </a:r>
                      <a:endParaRPr lang="fr-FR" sz="1800" dirty="0">
                        <a:effectLst/>
                        <a:latin typeface="Arial" panose="020B0604020202020204" pitchFamily="34" charset="0"/>
                        <a:ea typeface="Times New Roman" panose="02020603050405020304" pitchFamily="18" charset="0"/>
                        <a:cs typeface="Arial" panose="020B0604020202020204" pitchFamily="34" charset="0"/>
                      </a:endParaRPr>
                    </a:p>
                  </a:txBody>
                  <a:tcPr marL="43400" marR="43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1910012">
                <a:tc>
                  <a:txBody>
                    <a:bodyPr/>
                    <a:lstStyle/>
                    <a:p>
                      <a:pPr algn="just">
                        <a:lnSpc>
                          <a:spcPct val="107000"/>
                        </a:lnSpc>
                        <a:spcAft>
                          <a:spcPts val="0"/>
                        </a:spcAft>
                      </a:pPr>
                      <a:r>
                        <a:rPr lang="fr-FR" sz="1800" dirty="0">
                          <a:effectLst/>
                          <a:latin typeface="Arial" panose="020B0604020202020204" pitchFamily="34" charset="0"/>
                          <a:ea typeface="Times New Roman" panose="02020603050405020304" pitchFamily="18" charset="0"/>
                          <a:cs typeface="Arial" panose="020B0604020202020204" pitchFamily="34" charset="0"/>
                        </a:rPr>
                        <a:t>Budget du ministère</a:t>
                      </a:r>
                    </a:p>
                  </a:txBody>
                  <a:tcPr marL="43400" marR="43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1800" dirty="0">
                          <a:effectLst/>
                          <a:latin typeface="Arial" panose="020B0604020202020204" pitchFamily="34" charset="0"/>
                          <a:ea typeface="Times New Roman" panose="02020603050405020304" pitchFamily="18" charset="0"/>
                          <a:cs typeface="Arial" panose="020B0604020202020204" pitchFamily="34" charset="0"/>
                        </a:rPr>
                        <a:t>Les ministères tiennent-ils une comptabilité des engagements et ordonnancements ?</a:t>
                      </a:r>
                    </a:p>
                    <a:p>
                      <a:pPr algn="just">
                        <a:lnSpc>
                          <a:spcPct val="107000"/>
                        </a:lnSpc>
                        <a:spcAft>
                          <a:spcPts val="0"/>
                        </a:spcAft>
                      </a:pPr>
                      <a:r>
                        <a:rPr lang="fr-FR" sz="1800" dirty="0">
                          <a:effectLst/>
                          <a:latin typeface="Arial" panose="020B0604020202020204" pitchFamily="34" charset="0"/>
                          <a:ea typeface="Times New Roman" panose="02020603050405020304" pitchFamily="18" charset="0"/>
                          <a:cs typeface="Arial" panose="020B0604020202020204" pitchFamily="34" charset="0"/>
                        </a:rPr>
                        <a:t>Quelles sont les procédures de rapprochement avec le Trésor et le contrôle financier</a:t>
                      </a:r>
                    </a:p>
                    <a:p>
                      <a:pPr algn="just">
                        <a:lnSpc>
                          <a:spcPct val="107000"/>
                        </a:lnSpc>
                        <a:spcAft>
                          <a:spcPts val="0"/>
                        </a:spcAft>
                      </a:pPr>
                      <a:r>
                        <a:rPr lang="fr-FR" sz="1800" dirty="0">
                          <a:effectLst/>
                          <a:latin typeface="Arial" panose="020B0604020202020204" pitchFamily="34" charset="0"/>
                          <a:ea typeface="Times New Roman" panose="02020603050405020304" pitchFamily="18" charset="0"/>
                          <a:cs typeface="Arial" panose="020B0604020202020204" pitchFamily="34" charset="0"/>
                        </a:rPr>
                        <a:t>Comment s’effectuent les rapprochements entre la comptabilité des établissements et celle du ministère.</a:t>
                      </a:r>
                    </a:p>
                  </a:txBody>
                  <a:tcPr marL="43400" marR="43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5007">
                <a:tc>
                  <a:txBody>
                    <a:bodyPr/>
                    <a:lstStyle/>
                    <a:p>
                      <a:pPr algn="just">
                        <a:lnSpc>
                          <a:spcPct val="107000"/>
                        </a:lnSpc>
                        <a:spcAft>
                          <a:spcPts val="0"/>
                        </a:spcAft>
                      </a:pPr>
                      <a:r>
                        <a:rPr lang="fr-FR" sz="1800" dirty="0">
                          <a:effectLst/>
                          <a:latin typeface="Arial" panose="020B0604020202020204" pitchFamily="34" charset="0"/>
                          <a:ea typeface="Times New Roman" panose="02020603050405020304" pitchFamily="18" charset="0"/>
                          <a:cs typeface="Arial" panose="020B0604020202020204" pitchFamily="34" charset="0"/>
                        </a:rPr>
                        <a:t>Établissements publics</a:t>
                      </a:r>
                    </a:p>
                    <a:p>
                      <a:pPr algn="just">
                        <a:lnSpc>
                          <a:spcPct val="107000"/>
                        </a:lnSpc>
                        <a:spcAft>
                          <a:spcPts val="0"/>
                        </a:spcAft>
                      </a:pPr>
                      <a:r>
                        <a:rPr lang="fr-FR" sz="1800" dirty="0">
                          <a:effectLst/>
                          <a:latin typeface="Arial" panose="020B0604020202020204" pitchFamily="34" charset="0"/>
                          <a:ea typeface="Times New Roman" panose="02020603050405020304" pitchFamily="18" charset="0"/>
                          <a:cs typeface="Arial" panose="020B0604020202020204" pitchFamily="34" charset="0"/>
                        </a:rPr>
                        <a:t> </a:t>
                      </a:r>
                    </a:p>
                  </a:txBody>
                  <a:tcPr marL="43400" marR="43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1800" dirty="0">
                          <a:effectLst/>
                          <a:latin typeface="Arial" panose="020B0604020202020204" pitchFamily="34" charset="0"/>
                          <a:ea typeface="Times New Roman" panose="02020603050405020304" pitchFamily="18" charset="0"/>
                          <a:cs typeface="Arial" panose="020B0604020202020204" pitchFamily="34" charset="0"/>
                        </a:rPr>
                        <a:t>Les établissements publics publient-ils leur budget et leur rapport d’exécution budgétaire ?</a:t>
                      </a:r>
                    </a:p>
                    <a:p>
                      <a:pPr algn="just">
                        <a:lnSpc>
                          <a:spcPct val="107000"/>
                        </a:lnSpc>
                        <a:spcAft>
                          <a:spcPts val="0"/>
                        </a:spcAft>
                      </a:pPr>
                      <a:r>
                        <a:rPr lang="fr-FR" sz="1800" dirty="0">
                          <a:effectLst/>
                          <a:latin typeface="Arial" panose="020B0604020202020204" pitchFamily="34" charset="0"/>
                          <a:ea typeface="Times New Roman" panose="02020603050405020304" pitchFamily="18" charset="0"/>
                          <a:cs typeface="Arial" panose="020B0604020202020204" pitchFamily="34" charset="0"/>
                        </a:rPr>
                        <a:t> </a:t>
                      </a:r>
                    </a:p>
                  </a:txBody>
                  <a:tcPr marL="43400" marR="43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336">
                <a:tc gridSpan="2">
                  <a:txBody>
                    <a:bodyPr/>
                    <a:lstStyle/>
                    <a:p>
                      <a:pPr algn="just">
                        <a:lnSpc>
                          <a:spcPct val="107000"/>
                        </a:lnSpc>
                        <a:spcAft>
                          <a:spcPts val="0"/>
                        </a:spcAft>
                      </a:pPr>
                      <a:r>
                        <a:rPr lang="fr-FR" sz="1800" b="1" dirty="0">
                          <a:effectLst/>
                          <a:latin typeface="Arial" panose="020B0604020202020204" pitchFamily="34" charset="0"/>
                          <a:ea typeface="Times New Roman" panose="02020603050405020304" pitchFamily="18" charset="0"/>
                          <a:cs typeface="Arial" panose="020B0604020202020204" pitchFamily="34" charset="0"/>
                        </a:rPr>
                        <a:t>Surveillance externe </a:t>
                      </a:r>
                      <a:endParaRPr lang="fr-FR" sz="1800" dirty="0">
                        <a:effectLst/>
                        <a:latin typeface="Arial" panose="020B0604020202020204" pitchFamily="34" charset="0"/>
                        <a:ea typeface="Times New Roman" panose="02020603050405020304" pitchFamily="18" charset="0"/>
                        <a:cs typeface="Arial" panose="020B0604020202020204" pitchFamily="34" charset="0"/>
                      </a:endParaRPr>
                    </a:p>
                  </a:txBody>
                  <a:tcPr marL="43400" marR="43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636671">
                <a:tc>
                  <a:txBody>
                    <a:bodyPr/>
                    <a:lstStyle/>
                    <a:p>
                      <a:pPr algn="just">
                        <a:lnSpc>
                          <a:spcPct val="107000"/>
                        </a:lnSpc>
                        <a:spcAft>
                          <a:spcPts val="0"/>
                        </a:spcAft>
                      </a:pPr>
                      <a:r>
                        <a:rPr lang="fr-FR" sz="1800">
                          <a:effectLst/>
                          <a:latin typeface="Arial" panose="020B0604020202020204" pitchFamily="34" charset="0"/>
                          <a:ea typeface="Times New Roman" panose="02020603050405020304" pitchFamily="18" charset="0"/>
                          <a:cs typeface="Arial" panose="020B0604020202020204" pitchFamily="34" charset="0"/>
                        </a:rPr>
                        <a:t>Cour des Comptes</a:t>
                      </a:r>
                    </a:p>
                  </a:txBody>
                  <a:tcPr marL="43400" marR="43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1800" dirty="0">
                          <a:effectLst/>
                          <a:latin typeface="Arial" panose="020B0604020202020204" pitchFamily="34" charset="0"/>
                          <a:ea typeface="Times New Roman" panose="02020603050405020304" pitchFamily="18" charset="0"/>
                          <a:cs typeface="Arial" panose="020B0604020202020204" pitchFamily="34" charset="0"/>
                        </a:rPr>
                        <a:t>La Cour/Chambre des comptes audite-t-elle les activités du secteur ?</a:t>
                      </a:r>
                    </a:p>
                  </a:txBody>
                  <a:tcPr marL="43400" marR="43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1677">
                <a:tc>
                  <a:txBody>
                    <a:bodyPr/>
                    <a:lstStyle/>
                    <a:p>
                      <a:pPr algn="just">
                        <a:lnSpc>
                          <a:spcPct val="107000"/>
                        </a:lnSpc>
                        <a:spcAft>
                          <a:spcPts val="0"/>
                        </a:spcAft>
                      </a:pPr>
                      <a:r>
                        <a:rPr lang="fr-FR" sz="1800" dirty="0">
                          <a:effectLst/>
                          <a:latin typeface="Arial" panose="020B0604020202020204" pitchFamily="34" charset="0"/>
                          <a:ea typeface="Times New Roman" panose="02020603050405020304" pitchFamily="18" charset="0"/>
                          <a:cs typeface="Arial" panose="020B0604020202020204" pitchFamily="34" charset="0"/>
                        </a:rPr>
                        <a:t>Parlement</a:t>
                      </a:r>
                    </a:p>
                  </a:txBody>
                  <a:tcPr marL="43400" marR="43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1800" dirty="0">
                          <a:effectLst/>
                          <a:latin typeface="Arial" panose="020B0604020202020204" pitchFamily="34" charset="0"/>
                          <a:ea typeface="Times New Roman" panose="02020603050405020304" pitchFamily="18" charset="0"/>
                          <a:cs typeface="Arial" panose="020B0604020202020204" pitchFamily="34" charset="0"/>
                        </a:rPr>
                        <a:t>Le Parlement se réunit-il en  Commission ?</a:t>
                      </a:r>
                    </a:p>
                    <a:p>
                      <a:pPr algn="just">
                        <a:lnSpc>
                          <a:spcPct val="107000"/>
                        </a:lnSpc>
                        <a:spcAft>
                          <a:spcPts val="0"/>
                        </a:spcAft>
                      </a:pPr>
                      <a:r>
                        <a:rPr lang="fr-FR" sz="1800" dirty="0">
                          <a:effectLst/>
                          <a:latin typeface="Arial" panose="020B0604020202020204" pitchFamily="34" charset="0"/>
                          <a:ea typeface="Times New Roman" panose="02020603050405020304" pitchFamily="18" charset="0"/>
                          <a:cs typeface="Arial" panose="020B0604020202020204" pitchFamily="34" charset="0"/>
                        </a:rPr>
                        <a:t>Quelle commission sectorielle suit le secteur ? Comment se coordonne-t-elle avec la commission des Finances ? De quels moyens dispose-t-elle ?</a:t>
                      </a:r>
                    </a:p>
                    <a:p>
                      <a:pPr algn="just">
                        <a:lnSpc>
                          <a:spcPct val="107000"/>
                        </a:lnSpc>
                        <a:spcAft>
                          <a:spcPts val="0"/>
                        </a:spcAft>
                      </a:pPr>
                      <a:r>
                        <a:rPr lang="fr-FR" sz="1800" dirty="0">
                          <a:effectLst/>
                          <a:latin typeface="Arial" panose="020B0604020202020204" pitchFamily="34" charset="0"/>
                          <a:ea typeface="Times New Roman" panose="02020603050405020304" pitchFamily="18" charset="0"/>
                          <a:cs typeface="Arial" panose="020B0604020202020204" pitchFamily="34" charset="0"/>
                        </a:rPr>
                        <a:t> </a:t>
                      </a:r>
                    </a:p>
                  </a:txBody>
                  <a:tcPr marL="43400" marR="43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0" y="1571625"/>
            <a:ext cx="9144000" cy="561975"/>
          </a:xfrm>
        </p:spPr>
        <p:txBody>
          <a:bodyPr/>
          <a:lstStyle/>
          <a:p>
            <a:pPr indent="0" algn="ctr" eaLnBrk="1" hangingPunct="1"/>
            <a:r>
              <a:rPr lang="fr-FR" altLang="fr-FR" sz="2800" smtClean="0"/>
              <a:t>Module 1.3 Points examinés</a:t>
            </a:r>
          </a:p>
        </p:txBody>
      </p:sp>
      <p:sp>
        <p:nvSpPr>
          <p:cNvPr id="63491" name="Rectangle 3"/>
          <p:cNvSpPr>
            <a:spLocks noGrp="1" noChangeArrowheads="1"/>
          </p:cNvSpPr>
          <p:nvPr>
            <p:ph type="body" idx="1"/>
          </p:nvPr>
        </p:nvSpPr>
        <p:spPr>
          <a:xfrm>
            <a:off x="341313" y="2290763"/>
            <a:ext cx="8229600" cy="860425"/>
          </a:xfrm>
        </p:spPr>
        <p:txBody>
          <a:bodyPr/>
          <a:lstStyle/>
          <a:p>
            <a:pPr eaLnBrk="1" hangingPunct="1">
              <a:spcBef>
                <a:spcPct val="0"/>
              </a:spcBef>
              <a:buClrTx/>
            </a:pPr>
            <a:endParaRPr lang="fr-FR" altLang="fr-FR" sz="2000" i="0" smtClean="0"/>
          </a:p>
          <a:p>
            <a:pPr eaLnBrk="1" hangingPunct="1">
              <a:spcBef>
                <a:spcPct val="0"/>
              </a:spcBef>
              <a:buClrTx/>
            </a:pPr>
            <a:r>
              <a:rPr lang="fr-FR" altLang="fr-FR" i="0" smtClean="0"/>
              <a:t>Présentation des outils d'évaluation de la GFP</a:t>
            </a:r>
          </a:p>
          <a:p>
            <a:pPr eaLnBrk="1" hangingPunct="1">
              <a:spcBef>
                <a:spcPct val="0"/>
              </a:spcBef>
              <a:buClrTx/>
              <a:buFont typeface="Wingdings" pitchFamily="2" charset="2"/>
              <a:buNone/>
            </a:pPr>
            <a:endParaRPr lang="fr-FR" altLang="fr-FR" i="0" smtClean="0"/>
          </a:p>
          <a:p>
            <a:pPr eaLnBrk="1" hangingPunct="1">
              <a:spcBef>
                <a:spcPct val="0"/>
              </a:spcBef>
              <a:buClrTx/>
            </a:pPr>
            <a:r>
              <a:rPr lang="fr-FR" altLang="fr-FR" i="0" smtClean="0"/>
              <a:t>Les indicateurs de performance du PEFA</a:t>
            </a:r>
          </a:p>
          <a:p>
            <a:pPr eaLnBrk="1" hangingPunct="1">
              <a:spcBef>
                <a:spcPct val="0"/>
              </a:spcBef>
              <a:buClrTx/>
            </a:pPr>
            <a:endParaRPr lang="fr-FR" altLang="fr-FR" i="0" smtClean="0"/>
          </a:p>
          <a:p>
            <a:pPr eaLnBrk="1" hangingPunct="1">
              <a:spcBef>
                <a:spcPct val="0"/>
              </a:spcBef>
              <a:buClrTx/>
            </a:pPr>
            <a:r>
              <a:rPr lang="fr-FR" altLang="fr-FR" i="0" smtClean="0"/>
              <a:t>Avantages et limites du PEFA</a:t>
            </a:r>
          </a:p>
          <a:p>
            <a:pPr eaLnBrk="1" hangingPunct="1">
              <a:spcBef>
                <a:spcPct val="0"/>
              </a:spcBef>
              <a:buClrTx/>
            </a:pPr>
            <a:endParaRPr lang="fr-FR" altLang="fr-FR" i="0" smtClean="0"/>
          </a:p>
          <a:p>
            <a:pPr eaLnBrk="1" hangingPunct="1">
              <a:spcBef>
                <a:spcPct val="0"/>
              </a:spcBef>
              <a:buClrTx/>
            </a:pPr>
            <a:r>
              <a:rPr lang="fr-FR" altLang="fr-FR" i="0" smtClean="0"/>
              <a:t>Quelques points à examiner au niveau sectoriel</a:t>
            </a:r>
          </a:p>
          <a:p>
            <a:pPr eaLnBrk="1" hangingPunct="1">
              <a:spcBef>
                <a:spcPct val="0"/>
              </a:spcBef>
              <a:buClrTx/>
            </a:pPr>
            <a:endParaRPr lang="fr-FR" altLang="fr-FR" i="0" smtClean="0"/>
          </a:p>
          <a:p>
            <a:pPr eaLnBrk="1" hangingPunct="1">
              <a:spcBef>
                <a:spcPct val="0"/>
              </a:spcBef>
              <a:buClrTx/>
            </a:pPr>
            <a:r>
              <a:rPr lang="fr-FR" altLang="fr-FR" i="0" smtClean="0">
                <a:solidFill>
                  <a:srgbClr val="FF0000"/>
                </a:solidFill>
              </a:rPr>
              <a:t>Les questions liées à la corruption</a:t>
            </a:r>
          </a:p>
          <a:p>
            <a:pPr lvl="1" eaLnBrk="1" hangingPunct="1">
              <a:buFont typeface="Wingdings" pitchFamily="2" charset="2"/>
              <a:buNone/>
            </a:pPr>
            <a:r>
              <a:rPr lang="fr-FR" altLang="fr-FR" sz="2400" b="0" smtClean="0"/>
              <a:t> </a:t>
            </a:r>
          </a:p>
        </p:txBody>
      </p:sp>
      <p:sp>
        <p:nvSpPr>
          <p:cNvPr id="63492" name="AutoShape 4"/>
          <p:cNvSpPr>
            <a:spLocks noChangeArrowheads="1"/>
          </p:cNvSpPr>
          <p:nvPr/>
        </p:nvSpPr>
        <p:spPr bwMode="auto">
          <a:xfrm>
            <a:off x="841375" y="1668463"/>
            <a:ext cx="7359650" cy="681037"/>
          </a:xfrm>
          <a:prstGeom prst="rightArrow">
            <a:avLst>
              <a:gd name="adj1" fmla="val 50000"/>
              <a:gd name="adj2" fmla="val 152542"/>
            </a:avLst>
          </a:prstGeom>
          <a:noFill/>
          <a:ln w="9525" algn="ctr">
            <a:noFill/>
            <a:miter lim="800000"/>
            <a:headEnd/>
            <a:tailEnd/>
          </a:ln>
        </p:spPr>
        <p:txBody>
          <a:bodyPr wrap="none" lIns="82039" tIns="41020" rIns="82039" bIns="41020" anchor="ctr"/>
          <a:lstStyle/>
          <a:p>
            <a:pPr eaLnBrk="1" hangingPunct="1"/>
            <a:endParaRPr lang="fr-BE" altLang="fr-FR"/>
          </a:p>
        </p:txBody>
      </p:sp>
      <p:sp>
        <p:nvSpPr>
          <p:cNvPr id="63493" name="AutoShape 5"/>
          <p:cNvSpPr>
            <a:spLocks noChangeArrowheads="1"/>
          </p:cNvSpPr>
          <p:nvPr/>
        </p:nvSpPr>
        <p:spPr bwMode="auto">
          <a:xfrm>
            <a:off x="798513" y="1597025"/>
            <a:ext cx="7459662" cy="1509713"/>
          </a:xfrm>
          <a:prstGeom prst="rightArrow">
            <a:avLst>
              <a:gd name="adj1" fmla="val 50000"/>
              <a:gd name="adj2" fmla="val 123528"/>
            </a:avLst>
          </a:prstGeom>
          <a:noFill/>
          <a:ln w="9525" algn="ctr">
            <a:noFill/>
            <a:miter lim="800000"/>
            <a:headEnd/>
            <a:tailEnd/>
          </a:ln>
        </p:spPr>
        <p:txBody>
          <a:bodyPr wrap="none" lIns="82039" tIns="41020" rIns="82039" bIns="41020" anchor="ctr"/>
          <a:lstStyle/>
          <a:p>
            <a:pPr eaLnBrk="1" hangingPunct="1"/>
            <a:endParaRPr lang="fr-BE" altLang="fr-FR"/>
          </a:p>
        </p:txBody>
      </p:sp>
      <p:sp>
        <p:nvSpPr>
          <p:cNvPr id="63494" name="AutoShape 6"/>
          <p:cNvSpPr>
            <a:spLocks noChangeArrowheads="1"/>
          </p:cNvSpPr>
          <p:nvPr/>
        </p:nvSpPr>
        <p:spPr bwMode="auto">
          <a:xfrm>
            <a:off x="242888" y="5240338"/>
            <a:ext cx="8569325" cy="1008062"/>
          </a:xfrm>
          <a:prstGeom prst="rightArrow">
            <a:avLst>
              <a:gd name="adj1" fmla="val 50000"/>
              <a:gd name="adj2" fmla="val 26053"/>
            </a:avLst>
          </a:prstGeom>
          <a:noFill/>
          <a:ln w="25400" algn="ctr">
            <a:solidFill>
              <a:srgbClr val="FF0000"/>
            </a:solidFill>
            <a:miter lim="800000"/>
            <a:headEnd/>
            <a:tailEnd/>
          </a:ln>
        </p:spPr>
        <p:txBody>
          <a:bodyPr wrap="none" lIns="82039" tIns="41020" rIns="82039" bIns="41020" anchor="ctr"/>
          <a:lstStyle/>
          <a:p>
            <a:pPr eaLnBrk="1" hangingPunct="1"/>
            <a:endParaRPr lang="fr-BE" altLang="fr-FR"/>
          </a:p>
        </p:txBody>
      </p:sp>
      <p:sp>
        <p:nvSpPr>
          <p:cNvPr id="63495" name="Espace réservé du numéro de diapositive 4"/>
          <p:cNvSpPr>
            <a:spLocks noGrp="1"/>
          </p:cNvSpPr>
          <p:nvPr>
            <p:ph type="sldNum" sz="quarter" idx="12"/>
          </p:nvPr>
        </p:nvSpPr>
        <p:spPr>
          <a:xfrm>
            <a:off x="7524750" y="6248400"/>
            <a:ext cx="1158875" cy="457200"/>
          </a:xfrm>
          <a:noFill/>
          <a:ln algn="ctr"/>
        </p:spPr>
        <p:txBody>
          <a:bodyPr anchor="b"/>
          <a:lstStyle/>
          <a:p>
            <a:pPr algn="l" eaLnBrk="0" hangingPunct="0">
              <a:lnSpc>
                <a:spcPts val="1400"/>
              </a:lnSpc>
            </a:pPr>
            <a:fld id="{874B6FE2-E6B9-4D28-A13B-6B01629EA3ED}" type="slidenum">
              <a:rPr lang="en-US" altLang="fr-FR"/>
              <a:pPr algn="l" eaLnBrk="0" hangingPunct="0">
                <a:lnSpc>
                  <a:spcPts val="1400"/>
                </a:lnSpc>
              </a:pPr>
              <a:t>37</a:t>
            </a:fld>
            <a:endParaRPr lang="en-US" altLang="fr-F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0" y="928688"/>
            <a:ext cx="7786688" cy="1143000"/>
          </a:xfrm>
        </p:spPr>
        <p:txBody>
          <a:bodyPr/>
          <a:lstStyle/>
          <a:p>
            <a:pPr indent="0" algn="ctr" eaLnBrk="1" hangingPunct="1"/>
            <a:r>
              <a:rPr lang="fr-FR" altLang="fr-FR" smtClean="0"/>
              <a:t>A propos de la corruption</a:t>
            </a:r>
          </a:p>
        </p:txBody>
      </p:sp>
      <p:sp>
        <p:nvSpPr>
          <p:cNvPr id="65539" name="Rectangle 3"/>
          <p:cNvSpPr>
            <a:spLocks noGrp="1" noChangeArrowheads="1"/>
          </p:cNvSpPr>
          <p:nvPr>
            <p:ph type="body" idx="1"/>
          </p:nvPr>
        </p:nvSpPr>
        <p:spPr>
          <a:xfrm>
            <a:off x="0" y="1500188"/>
            <a:ext cx="8501063" cy="4314825"/>
          </a:xfrm>
        </p:spPr>
        <p:txBody>
          <a:bodyPr/>
          <a:lstStyle/>
          <a:p>
            <a:pPr eaLnBrk="1" hangingPunct="1">
              <a:spcBef>
                <a:spcPts val="600"/>
              </a:spcBef>
              <a:spcAft>
                <a:spcPts val="600"/>
              </a:spcAft>
              <a:buClrTx/>
            </a:pPr>
            <a:endParaRPr lang="fr-FR" altLang="fr-FR" sz="2000" smtClean="0"/>
          </a:p>
          <a:p>
            <a:pPr lvl="1" eaLnBrk="1" hangingPunct="1">
              <a:spcBef>
                <a:spcPts val="600"/>
              </a:spcBef>
              <a:spcAft>
                <a:spcPts val="600"/>
              </a:spcAft>
              <a:buClrTx/>
            </a:pPr>
            <a:r>
              <a:rPr lang="fr-FR" altLang="fr-FR" b="0" smtClean="0"/>
              <a:t>Le renforcement du système budgétaire n'est qu'un élément dans la lutte contre la corruption</a:t>
            </a:r>
          </a:p>
          <a:p>
            <a:pPr marL="1200150" lvl="2" indent="-285750" eaLnBrk="1" hangingPunct="1">
              <a:spcBef>
                <a:spcPts val="600"/>
              </a:spcBef>
              <a:spcAft>
                <a:spcPts val="600"/>
              </a:spcAft>
              <a:buFont typeface="Wingdings" pitchFamily="2" charset="2"/>
              <a:buChar char="§"/>
            </a:pPr>
            <a:r>
              <a:rPr lang="fr-FR" altLang="fr-FR" sz="1700" smtClean="0"/>
              <a:t>Souvent nécessaire, jamais suffisant</a:t>
            </a:r>
          </a:p>
          <a:p>
            <a:pPr marL="1200150" lvl="2" indent="-285750" eaLnBrk="1" hangingPunct="1">
              <a:spcBef>
                <a:spcPts val="600"/>
              </a:spcBef>
              <a:spcAft>
                <a:spcPts val="600"/>
              </a:spcAft>
              <a:buFont typeface="Wingdings" pitchFamily="2" charset="2"/>
              <a:buChar char="§"/>
            </a:pPr>
            <a:r>
              <a:rPr lang="fr-FR" altLang="fr-FR" sz="1700" smtClean="0"/>
              <a:t>Se méfier des solutions de facilité. L'accumulation des contrôles peut avoir des effets pervers</a:t>
            </a:r>
          </a:p>
          <a:p>
            <a:pPr lvl="1" eaLnBrk="1" hangingPunct="1">
              <a:spcBef>
                <a:spcPts val="600"/>
              </a:spcBef>
              <a:spcAft>
                <a:spcPts val="600"/>
              </a:spcAft>
              <a:buClrTx/>
            </a:pPr>
            <a:r>
              <a:rPr lang="fr-FR" altLang="fr-FR" b="0" smtClean="0"/>
              <a:t>Accorder un forte priorité à l'amélioration de la transparence et au renforcement des contrôles externes à l'exécutif</a:t>
            </a:r>
          </a:p>
          <a:p>
            <a:pPr lvl="1" eaLnBrk="1" hangingPunct="1">
              <a:spcBef>
                <a:spcPts val="600"/>
              </a:spcBef>
              <a:spcAft>
                <a:spcPts val="600"/>
              </a:spcAft>
              <a:buClrTx/>
            </a:pPr>
            <a:r>
              <a:rPr lang="fr-FR" altLang="fr-FR" b="0" smtClean="0"/>
              <a:t>Garder quelques questions à l'esprit</a:t>
            </a:r>
          </a:p>
          <a:p>
            <a:pPr marL="1200150" lvl="2" indent="-285750" eaLnBrk="1" hangingPunct="1">
              <a:spcBef>
                <a:spcPts val="600"/>
              </a:spcBef>
              <a:spcAft>
                <a:spcPts val="600"/>
              </a:spcAft>
              <a:buFont typeface="Wingdings" pitchFamily="2" charset="2"/>
              <a:buChar char="§"/>
            </a:pPr>
            <a:r>
              <a:rPr lang="fr-FR" altLang="fr-FR" sz="1700" smtClean="0"/>
              <a:t>Est-ce que ces actions contribuent à lutter contre la corruption?</a:t>
            </a:r>
          </a:p>
          <a:p>
            <a:pPr marL="1200150" lvl="2" indent="-285750" eaLnBrk="1" hangingPunct="1">
              <a:spcBef>
                <a:spcPts val="600"/>
              </a:spcBef>
              <a:spcAft>
                <a:spcPts val="600"/>
              </a:spcAft>
              <a:buFont typeface="Wingdings" pitchFamily="2" charset="2"/>
              <a:buChar char="§"/>
            </a:pPr>
            <a:r>
              <a:rPr lang="fr-FR" altLang="fr-FR" sz="1700" smtClean="0"/>
              <a:t>Que faut-il faire de plus? Comment rendre ces approches efficaces dans la lutte contre la corruption   </a:t>
            </a:r>
          </a:p>
          <a:p>
            <a:pPr lvl="1" eaLnBrk="1" hangingPunct="1">
              <a:spcBef>
                <a:spcPts val="600"/>
              </a:spcBef>
              <a:spcAft>
                <a:spcPts val="600"/>
              </a:spcAft>
            </a:pPr>
            <a:endParaRPr lang="fr-FR" altLang="fr-FR" smtClean="0"/>
          </a:p>
          <a:p>
            <a:pPr lvl="1" eaLnBrk="1" hangingPunct="1">
              <a:spcBef>
                <a:spcPts val="600"/>
              </a:spcBef>
              <a:spcAft>
                <a:spcPts val="600"/>
              </a:spcAft>
            </a:pPr>
            <a:endParaRPr lang="fr-FR" altLang="fr-FR" smtClean="0"/>
          </a:p>
        </p:txBody>
      </p:sp>
      <p:sp>
        <p:nvSpPr>
          <p:cNvPr id="65540" name="Espace réservé du numéro de diapositive 5"/>
          <p:cNvSpPr>
            <a:spLocks noGrp="1"/>
          </p:cNvSpPr>
          <p:nvPr>
            <p:ph type="sldNum" sz="quarter" idx="12"/>
          </p:nvPr>
        </p:nvSpPr>
        <p:spPr>
          <a:xfrm>
            <a:off x="468313" y="6237288"/>
            <a:ext cx="2895600" cy="476250"/>
          </a:xfrm>
          <a:noFill/>
          <a:ln algn="ctr"/>
        </p:spPr>
        <p:txBody>
          <a:bodyPr anchor="b"/>
          <a:lstStyle/>
          <a:p>
            <a:pPr algn="l" eaLnBrk="0" hangingPunct="0">
              <a:lnSpc>
                <a:spcPts val="1400"/>
              </a:lnSpc>
            </a:pPr>
            <a:fld id="{FC312C7C-B32B-4AA7-8D5C-3EA11FDAE4CE}" type="slidenum">
              <a:rPr lang="fr-FR" altLang="fr-FR"/>
              <a:pPr algn="l" eaLnBrk="0" hangingPunct="0">
                <a:lnSpc>
                  <a:spcPts val="1400"/>
                </a:lnSpc>
              </a:pPr>
              <a:t>38</a:t>
            </a:fld>
            <a:endParaRPr lang="fr-FR" altLang="fr-F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42875" y="1125538"/>
            <a:ext cx="8496300" cy="1143000"/>
          </a:xfrm>
        </p:spPr>
        <p:txBody>
          <a:bodyPr/>
          <a:lstStyle/>
          <a:p>
            <a:pPr indent="0" algn="ctr" eaLnBrk="1" hangingPunct="1"/>
            <a:r>
              <a:rPr lang="fr-FR" altLang="fr-FR" sz="2800" smtClean="0"/>
              <a:t>Les mécanismes de corruption et le cycle de la GFP. Quelques exemples (1)</a:t>
            </a:r>
          </a:p>
        </p:txBody>
      </p:sp>
      <p:sp>
        <p:nvSpPr>
          <p:cNvPr id="67587" name="Rectangle 3"/>
          <p:cNvSpPr>
            <a:spLocks noGrp="1" noChangeArrowheads="1"/>
          </p:cNvSpPr>
          <p:nvPr>
            <p:ph type="body" idx="1"/>
          </p:nvPr>
        </p:nvSpPr>
        <p:spPr>
          <a:xfrm>
            <a:off x="-180975" y="2060575"/>
            <a:ext cx="9144000" cy="5000625"/>
          </a:xfrm>
        </p:spPr>
        <p:txBody>
          <a:bodyPr/>
          <a:lstStyle/>
          <a:p>
            <a:pPr eaLnBrk="1" hangingPunct="1">
              <a:spcBef>
                <a:spcPct val="0"/>
              </a:spcBef>
              <a:buClrTx/>
            </a:pPr>
            <a:endParaRPr lang="fr-FR" altLang="fr-FR" smtClean="0"/>
          </a:p>
          <a:p>
            <a:pPr lvl="1" eaLnBrk="1" hangingPunct="1">
              <a:spcBef>
                <a:spcPct val="0"/>
              </a:spcBef>
              <a:buClrTx/>
            </a:pPr>
            <a:r>
              <a:rPr lang="fr-FR" altLang="fr-FR" sz="2400" b="0" smtClean="0"/>
              <a:t>Préparation du budget</a:t>
            </a:r>
          </a:p>
          <a:p>
            <a:pPr marL="1257300" lvl="2" indent="-342900" eaLnBrk="1" hangingPunct="1">
              <a:spcBef>
                <a:spcPct val="0"/>
              </a:spcBef>
              <a:buFont typeface="Wingdings" pitchFamily="2" charset="2"/>
              <a:buChar char="§"/>
            </a:pPr>
            <a:r>
              <a:rPr lang="fr-FR" altLang="fr-FR" sz="2100" smtClean="0"/>
              <a:t>Un exemple classique: l'éléphant blanc</a:t>
            </a:r>
          </a:p>
          <a:p>
            <a:pPr marL="1257300" lvl="2" indent="-342900" eaLnBrk="1" hangingPunct="1">
              <a:spcBef>
                <a:spcPct val="0"/>
              </a:spcBef>
              <a:buFont typeface="Wingdings" pitchFamily="2" charset="2"/>
              <a:buChar char="§"/>
            </a:pPr>
            <a:r>
              <a:rPr lang="fr-FR" altLang="fr-FR" sz="2100" smtClean="0"/>
              <a:t>Les acteurs: des décideurs puissants</a:t>
            </a:r>
          </a:p>
          <a:p>
            <a:pPr marL="1257300" lvl="2" indent="-342900" eaLnBrk="1" hangingPunct="1">
              <a:spcBef>
                <a:spcPct val="0"/>
              </a:spcBef>
              <a:buFont typeface="Wingdings" pitchFamily="2" charset="2"/>
              <a:buChar char="§"/>
            </a:pPr>
            <a:r>
              <a:rPr lang="fr-FR" altLang="fr-FR" sz="2100" smtClean="0"/>
              <a:t>Comment lutter? </a:t>
            </a:r>
          </a:p>
          <a:p>
            <a:pPr lvl="3" eaLnBrk="1" hangingPunct="1">
              <a:spcBef>
                <a:spcPct val="0"/>
              </a:spcBef>
            </a:pPr>
            <a:r>
              <a:rPr lang="fr-FR" altLang="fr-FR" smtClean="0">
                <a:solidFill>
                  <a:srgbClr val="0F5494"/>
                </a:solidFill>
                <a:latin typeface="Arial" charset="0"/>
              </a:rPr>
              <a:t>Transparence? Contrepoids des techniciens de l'administration? … </a:t>
            </a:r>
          </a:p>
          <a:p>
            <a:pPr lvl="1" eaLnBrk="1" hangingPunct="1">
              <a:spcBef>
                <a:spcPct val="0"/>
              </a:spcBef>
              <a:buClrTx/>
            </a:pPr>
            <a:r>
              <a:rPr lang="fr-FR" altLang="fr-FR" sz="2400" b="0" smtClean="0"/>
              <a:t>Exécution du budget. 1er exemple: les dépenses hors budget</a:t>
            </a:r>
          </a:p>
          <a:p>
            <a:pPr marL="1257300" lvl="2" indent="-342900" eaLnBrk="1" hangingPunct="1">
              <a:spcBef>
                <a:spcPct val="0"/>
              </a:spcBef>
              <a:buFont typeface="Wingdings" pitchFamily="2" charset="2"/>
              <a:buChar char="§"/>
            </a:pPr>
            <a:r>
              <a:rPr lang="fr-FR" altLang="fr-FR" sz="2100" smtClean="0"/>
              <a:t>Les acteurs: le ministère des finances, des décideurs puissants, et celui qui ferme les yeux: le Trésor </a:t>
            </a:r>
          </a:p>
          <a:p>
            <a:pPr marL="1257300" lvl="2" indent="-342900" eaLnBrk="1" hangingPunct="1">
              <a:spcBef>
                <a:spcPct val="0"/>
              </a:spcBef>
              <a:buFont typeface="Wingdings" pitchFamily="2" charset="2"/>
              <a:buChar char="§"/>
            </a:pPr>
            <a:r>
              <a:rPr lang="fr-FR" altLang="fr-FR" sz="2100" smtClean="0"/>
              <a:t>Comment lutter?</a:t>
            </a:r>
          </a:p>
          <a:p>
            <a:pPr lvl="3" eaLnBrk="1" hangingPunct="1">
              <a:spcBef>
                <a:spcPct val="0"/>
              </a:spcBef>
            </a:pPr>
            <a:r>
              <a:rPr lang="fr-FR" altLang="fr-FR" smtClean="0">
                <a:solidFill>
                  <a:srgbClr val="0F5494"/>
                </a:solidFill>
                <a:latin typeface="Arial" charset="0"/>
              </a:rPr>
              <a:t>Transparence des comptes du Trésor, audit externe? </a:t>
            </a:r>
          </a:p>
        </p:txBody>
      </p:sp>
      <p:sp>
        <p:nvSpPr>
          <p:cNvPr id="67588" name="Espace réservé du numéro de diapositive 5"/>
          <p:cNvSpPr>
            <a:spLocks noGrp="1"/>
          </p:cNvSpPr>
          <p:nvPr>
            <p:ph type="sldNum" sz="quarter" idx="12"/>
          </p:nvPr>
        </p:nvSpPr>
        <p:spPr>
          <a:xfrm>
            <a:off x="7931150" y="6248400"/>
            <a:ext cx="1162050" cy="457200"/>
          </a:xfrm>
          <a:noFill/>
          <a:ln algn="ctr"/>
        </p:spPr>
        <p:txBody>
          <a:bodyPr anchor="b"/>
          <a:lstStyle/>
          <a:p>
            <a:pPr algn="l" eaLnBrk="0" hangingPunct="0">
              <a:lnSpc>
                <a:spcPts val="1400"/>
              </a:lnSpc>
            </a:pPr>
            <a:fld id="{154E7D6E-2A4A-443B-A5A3-11EDED45C338}" type="slidenum">
              <a:rPr lang="fr-FR" altLang="fr-FR"/>
              <a:pPr algn="l" eaLnBrk="0" hangingPunct="0">
                <a:lnSpc>
                  <a:spcPts val="1400"/>
                </a:lnSpc>
              </a:pPr>
              <a:t>39</a:t>
            </a:fld>
            <a:endParaRPr lang="fr-FR" alt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2863" y="1208088"/>
            <a:ext cx="9144001" cy="561975"/>
          </a:xfrm>
        </p:spPr>
        <p:txBody>
          <a:bodyPr/>
          <a:lstStyle/>
          <a:p>
            <a:pPr indent="0" algn="ctr" eaLnBrk="1" hangingPunct="1"/>
            <a:r>
              <a:rPr lang="fr-FR" altLang="fr-FR" sz="2800" smtClean="0"/>
              <a:t>Module 1.3 Points examinés</a:t>
            </a:r>
          </a:p>
        </p:txBody>
      </p:sp>
      <p:sp>
        <p:nvSpPr>
          <p:cNvPr id="12291" name="Rectangle 3"/>
          <p:cNvSpPr>
            <a:spLocks noGrp="1" noChangeArrowheads="1"/>
          </p:cNvSpPr>
          <p:nvPr>
            <p:ph type="body" idx="1"/>
          </p:nvPr>
        </p:nvSpPr>
        <p:spPr>
          <a:xfrm>
            <a:off x="395288" y="1809750"/>
            <a:ext cx="8021637" cy="788988"/>
          </a:xfrm>
        </p:spPr>
        <p:txBody>
          <a:bodyPr/>
          <a:lstStyle/>
          <a:p>
            <a:pPr eaLnBrk="1" hangingPunct="1">
              <a:spcBef>
                <a:spcPct val="0"/>
              </a:spcBef>
              <a:buClrTx/>
            </a:pPr>
            <a:endParaRPr lang="fr-FR" altLang="fr-FR" sz="2000" i="0" smtClean="0"/>
          </a:p>
          <a:p>
            <a:pPr eaLnBrk="1" hangingPunct="1">
              <a:spcBef>
                <a:spcPct val="0"/>
              </a:spcBef>
              <a:buClrTx/>
            </a:pPr>
            <a:r>
              <a:rPr lang="fr-FR" altLang="fr-FR" i="0" smtClean="0">
                <a:solidFill>
                  <a:srgbClr val="FF0000"/>
                </a:solidFill>
              </a:rPr>
              <a:t>Présentation des outils d'évaluation de la GFP</a:t>
            </a:r>
          </a:p>
          <a:p>
            <a:pPr eaLnBrk="1" hangingPunct="1">
              <a:spcBef>
                <a:spcPct val="0"/>
              </a:spcBef>
              <a:buClrTx/>
              <a:buFont typeface="Wingdings" pitchFamily="2" charset="2"/>
              <a:buNone/>
            </a:pPr>
            <a:endParaRPr lang="fr-FR" altLang="fr-FR" i="0" smtClean="0"/>
          </a:p>
          <a:p>
            <a:pPr eaLnBrk="1" hangingPunct="1">
              <a:spcBef>
                <a:spcPct val="0"/>
              </a:spcBef>
              <a:buClrTx/>
            </a:pPr>
            <a:r>
              <a:rPr lang="fr-FR" altLang="fr-FR" i="0" smtClean="0"/>
              <a:t>Les indicateurs de performance du PEFA</a:t>
            </a:r>
          </a:p>
          <a:p>
            <a:pPr eaLnBrk="1" hangingPunct="1">
              <a:spcBef>
                <a:spcPct val="0"/>
              </a:spcBef>
              <a:buClrTx/>
            </a:pPr>
            <a:endParaRPr lang="fr-FR" altLang="fr-FR" i="0" smtClean="0"/>
          </a:p>
          <a:p>
            <a:pPr eaLnBrk="1" hangingPunct="1">
              <a:spcBef>
                <a:spcPct val="0"/>
              </a:spcBef>
              <a:buClrTx/>
            </a:pPr>
            <a:r>
              <a:rPr lang="fr-FR" altLang="fr-FR" i="0" smtClean="0"/>
              <a:t>Avantages et limites du PEFA</a:t>
            </a:r>
          </a:p>
          <a:p>
            <a:pPr eaLnBrk="1" hangingPunct="1">
              <a:spcBef>
                <a:spcPct val="0"/>
              </a:spcBef>
              <a:buClrTx/>
            </a:pPr>
            <a:endParaRPr lang="fr-FR" altLang="fr-FR" i="0" smtClean="0"/>
          </a:p>
          <a:p>
            <a:pPr eaLnBrk="1" hangingPunct="1">
              <a:spcBef>
                <a:spcPct val="0"/>
              </a:spcBef>
              <a:buClrTx/>
            </a:pPr>
            <a:r>
              <a:rPr lang="fr-FR" altLang="fr-FR" i="0" smtClean="0"/>
              <a:t>Quelques points à examiner au niveau sectoriel</a:t>
            </a:r>
          </a:p>
          <a:p>
            <a:pPr eaLnBrk="1" hangingPunct="1">
              <a:spcBef>
                <a:spcPct val="0"/>
              </a:spcBef>
              <a:buClrTx/>
            </a:pPr>
            <a:endParaRPr lang="fr-FR" altLang="fr-FR" i="0" smtClean="0"/>
          </a:p>
          <a:p>
            <a:pPr eaLnBrk="1" hangingPunct="1">
              <a:spcBef>
                <a:spcPct val="0"/>
              </a:spcBef>
              <a:buClrTx/>
            </a:pPr>
            <a:r>
              <a:rPr lang="fr-FR" altLang="fr-FR" i="0" smtClean="0"/>
              <a:t>Les questions liées à la corruption</a:t>
            </a:r>
          </a:p>
          <a:p>
            <a:pPr lvl="1" eaLnBrk="1" hangingPunct="1">
              <a:buFont typeface="Wingdings" pitchFamily="2" charset="2"/>
              <a:buNone/>
            </a:pPr>
            <a:r>
              <a:rPr lang="fr-FR" altLang="fr-FR" sz="2400" b="0" smtClean="0"/>
              <a:t> </a:t>
            </a:r>
          </a:p>
        </p:txBody>
      </p:sp>
      <p:sp>
        <p:nvSpPr>
          <p:cNvPr id="12292" name="AutoShape 4"/>
          <p:cNvSpPr>
            <a:spLocks noChangeArrowheads="1"/>
          </p:cNvSpPr>
          <p:nvPr/>
        </p:nvSpPr>
        <p:spPr bwMode="auto">
          <a:xfrm>
            <a:off x="866775" y="1208088"/>
            <a:ext cx="7359650" cy="601662"/>
          </a:xfrm>
          <a:prstGeom prst="rightArrow">
            <a:avLst>
              <a:gd name="adj1" fmla="val 50000"/>
              <a:gd name="adj2" fmla="val 152903"/>
            </a:avLst>
          </a:prstGeom>
          <a:noFill/>
          <a:ln w="9525" algn="ctr">
            <a:noFill/>
            <a:miter lim="800000"/>
            <a:headEnd/>
            <a:tailEnd/>
          </a:ln>
        </p:spPr>
        <p:txBody>
          <a:bodyPr wrap="none" lIns="82039" tIns="41020" rIns="82039" bIns="41020" anchor="ctr"/>
          <a:lstStyle/>
          <a:p>
            <a:pPr eaLnBrk="1" hangingPunct="1"/>
            <a:endParaRPr lang="fr-BE" altLang="fr-FR"/>
          </a:p>
        </p:txBody>
      </p:sp>
      <p:sp>
        <p:nvSpPr>
          <p:cNvPr id="12293" name="AutoShape 5"/>
          <p:cNvSpPr>
            <a:spLocks noChangeArrowheads="1"/>
          </p:cNvSpPr>
          <p:nvPr/>
        </p:nvSpPr>
        <p:spPr bwMode="auto">
          <a:xfrm>
            <a:off x="798513" y="1597025"/>
            <a:ext cx="7459662" cy="1509713"/>
          </a:xfrm>
          <a:prstGeom prst="rightArrow">
            <a:avLst>
              <a:gd name="adj1" fmla="val 50000"/>
              <a:gd name="adj2" fmla="val 123528"/>
            </a:avLst>
          </a:prstGeom>
          <a:noFill/>
          <a:ln w="9525" algn="ctr">
            <a:noFill/>
            <a:miter lim="800000"/>
            <a:headEnd/>
            <a:tailEnd/>
          </a:ln>
        </p:spPr>
        <p:txBody>
          <a:bodyPr wrap="none" lIns="82039" tIns="41020" rIns="82039" bIns="41020" anchor="ctr"/>
          <a:lstStyle/>
          <a:p>
            <a:pPr eaLnBrk="1" hangingPunct="1"/>
            <a:endParaRPr lang="fr-BE" altLang="fr-FR"/>
          </a:p>
        </p:txBody>
      </p:sp>
      <p:sp>
        <p:nvSpPr>
          <p:cNvPr id="12294" name="AutoShape 6"/>
          <p:cNvSpPr>
            <a:spLocks noChangeArrowheads="1"/>
          </p:cNvSpPr>
          <p:nvPr/>
        </p:nvSpPr>
        <p:spPr bwMode="auto">
          <a:xfrm>
            <a:off x="395288" y="1809750"/>
            <a:ext cx="8288337" cy="1114425"/>
          </a:xfrm>
          <a:prstGeom prst="rightArrow">
            <a:avLst>
              <a:gd name="adj1" fmla="val 50000"/>
              <a:gd name="adj2" fmla="val 59740"/>
            </a:avLst>
          </a:prstGeom>
          <a:noFill/>
          <a:ln w="25400" algn="ctr">
            <a:solidFill>
              <a:srgbClr val="FF0000"/>
            </a:solidFill>
            <a:miter lim="800000"/>
            <a:headEnd/>
            <a:tailEnd/>
          </a:ln>
        </p:spPr>
        <p:txBody>
          <a:bodyPr wrap="none" lIns="82039" tIns="41020" rIns="82039" bIns="41020" anchor="ctr"/>
          <a:lstStyle/>
          <a:p>
            <a:pPr eaLnBrk="1" hangingPunct="1"/>
            <a:endParaRPr lang="fr-BE" altLang="fr-FR"/>
          </a:p>
        </p:txBody>
      </p:sp>
      <p:sp>
        <p:nvSpPr>
          <p:cNvPr id="12295" name="Espace réservé du numéro de diapositive 4"/>
          <p:cNvSpPr>
            <a:spLocks noGrp="1"/>
          </p:cNvSpPr>
          <p:nvPr>
            <p:ph type="sldNum" sz="quarter" idx="12"/>
          </p:nvPr>
        </p:nvSpPr>
        <p:spPr>
          <a:xfrm>
            <a:off x="7524750" y="6248400"/>
            <a:ext cx="1158875" cy="457200"/>
          </a:xfrm>
          <a:noFill/>
          <a:ln algn="ctr"/>
        </p:spPr>
        <p:txBody>
          <a:bodyPr anchor="b"/>
          <a:lstStyle/>
          <a:p>
            <a:pPr algn="l" eaLnBrk="0" hangingPunct="0">
              <a:lnSpc>
                <a:spcPts val="1400"/>
              </a:lnSpc>
            </a:pPr>
            <a:fld id="{0B5BBC4A-C31E-4650-94B3-BFCC895D22CE}" type="slidenum">
              <a:rPr lang="en-US" altLang="fr-FR"/>
              <a:pPr algn="l" eaLnBrk="0" hangingPunct="0">
                <a:lnSpc>
                  <a:spcPts val="1400"/>
                </a:lnSpc>
              </a:pPr>
              <a:t>4</a:t>
            </a:fld>
            <a:endParaRPr lang="en-US" altLang="fr-F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07950" y="1268413"/>
            <a:ext cx="9144000" cy="1143000"/>
          </a:xfrm>
        </p:spPr>
        <p:txBody>
          <a:bodyPr/>
          <a:lstStyle/>
          <a:p>
            <a:pPr indent="0" algn="ctr" eaLnBrk="1" hangingPunct="1"/>
            <a:r>
              <a:rPr lang="fr-FR" altLang="fr-FR" sz="2800" smtClean="0"/>
              <a:t>Les mécanismes de corruption et le cycle de la GFP. Quelques exemples (2)</a:t>
            </a:r>
          </a:p>
        </p:txBody>
      </p:sp>
      <p:sp>
        <p:nvSpPr>
          <p:cNvPr id="71683" name="Rectangle 3"/>
          <p:cNvSpPr>
            <a:spLocks noGrp="1" noChangeArrowheads="1"/>
          </p:cNvSpPr>
          <p:nvPr>
            <p:ph type="body" idx="1"/>
          </p:nvPr>
        </p:nvSpPr>
        <p:spPr>
          <a:xfrm>
            <a:off x="142875" y="2500313"/>
            <a:ext cx="9001125" cy="3875087"/>
          </a:xfrm>
        </p:spPr>
        <p:txBody>
          <a:bodyPr/>
          <a:lstStyle/>
          <a:p>
            <a:pPr eaLnBrk="1" hangingPunct="1">
              <a:spcBef>
                <a:spcPts val="400"/>
              </a:spcBef>
              <a:buClrTx/>
              <a:defRPr/>
            </a:pPr>
            <a:r>
              <a:rPr lang="fr-FR" altLang="fr-FR" sz="2000" i="0" dirty="0" smtClean="0"/>
              <a:t>Exécution du budget. 2eme exemple: les délais (monnayés) de traitement des opérations </a:t>
            </a:r>
          </a:p>
          <a:p>
            <a:pPr lvl="1" eaLnBrk="1" hangingPunct="1">
              <a:spcBef>
                <a:spcPts val="400"/>
              </a:spcBef>
              <a:buClrTx/>
              <a:buFont typeface="Wingdings" panose="05000000000000000000" pitchFamily="2" charset="2"/>
              <a:buChar char="§"/>
              <a:defRPr/>
            </a:pPr>
            <a:r>
              <a:rPr lang="fr-FR" altLang="fr-FR" sz="1800" b="0" dirty="0" smtClean="0"/>
              <a:t>Les acteurs: le contrôle financier, le Trésor, les ministères sectoriels</a:t>
            </a:r>
          </a:p>
          <a:p>
            <a:pPr lvl="1" eaLnBrk="1" hangingPunct="1">
              <a:spcBef>
                <a:spcPts val="400"/>
              </a:spcBef>
              <a:buClrTx/>
              <a:buFont typeface="Wingdings" panose="05000000000000000000" pitchFamily="2" charset="2"/>
              <a:buChar char="§"/>
              <a:defRPr/>
            </a:pPr>
            <a:r>
              <a:rPr lang="fr-FR" altLang="fr-FR" sz="1800" b="0" dirty="0" smtClean="0"/>
              <a:t>Comment lutter?</a:t>
            </a:r>
          </a:p>
          <a:p>
            <a:pPr marL="1200150" lvl="2" indent="-285750" eaLnBrk="1" hangingPunct="1">
              <a:spcBef>
                <a:spcPts val="400"/>
              </a:spcBef>
              <a:buFont typeface="Courier New" panose="02070309020205020404" pitchFamily="49" charset="0"/>
              <a:buChar char="o"/>
              <a:defRPr/>
            </a:pPr>
            <a:r>
              <a:rPr lang="fr-FR" altLang="fr-FR" sz="1700" dirty="0" smtClean="0"/>
              <a:t>Imposer des délais de traitement des opérations</a:t>
            </a:r>
          </a:p>
          <a:p>
            <a:pPr marL="1200150" lvl="2" indent="-285750" eaLnBrk="1" hangingPunct="1">
              <a:spcBef>
                <a:spcPts val="400"/>
              </a:spcBef>
              <a:buFont typeface="Courier New" panose="02070309020205020404" pitchFamily="49" charset="0"/>
              <a:buChar char="o"/>
              <a:defRPr/>
            </a:pPr>
            <a:r>
              <a:rPr lang="fr-FR" altLang="fr-FR" sz="1700" dirty="0" smtClean="0"/>
              <a:t>Établir une "piste d'audit"</a:t>
            </a:r>
          </a:p>
          <a:p>
            <a:pPr marL="1200150" lvl="2" indent="-285750" eaLnBrk="1" hangingPunct="1">
              <a:spcBef>
                <a:spcPts val="400"/>
              </a:spcBef>
              <a:buFont typeface="Courier New" panose="02070309020205020404" pitchFamily="49" charset="0"/>
              <a:buChar char="o"/>
              <a:defRPr/>
            </a:pPr>
            <a:r>
              <a:rPr lang="fr-FR" altLang="fr-FR" sz="1700" dirty="0" smtClean="0"/>
              <a:t>…</a:t>
            </a:r>
          </a:p>
          <a:p>
            <a:pPr marL="914400" lvl="2" indent="0" eaLnBrk="1" hangingPunct="1">
              <a:spcBef>
                <a:spcPts val="400"/>
              </a:spcBef>
              <a:defRPr/>
            </a:pPr>
            <a:endParaRPr lang="fr-FR" altLang="fr-FR" dirty="0" smtClean="0"/>
          </a:p>
          <a:p>
            <a:pPr eaLnBrk="1" hangingPunct="1">
              <a:buClrTx/>
              <a:defRPr/>
            </a:pPr>
            <a:r>
              <a:rPr lang="fr-FR" altLang="fr-FR" sz="2000" i="0" dirty="0" smtClean="0"/>
              <a:t>Exécution du budget. 3eme exemple: le service non fait, les stocks évaporés</a:t>
            </a:r>
          </a:p>
          <a:p>
            <a:pPr lvl="1" eaLnBrk="1" hangingPunct="1">
              <a:spcBef>
                <a:spcPts val="400"/>
              </a:spcBef>
              <a:buClrTx/>
              <a:buFont typeface="Wingdings" panose="05000000000000000000" pitchFamily="2" charset="2"/>
              <a:buChar char="§"/>
              <a:defRPr/>
            </a:pPr>
            <a:r>
              <a:rPr lang="fr-FR" altLang="fr-FR" sz="1800" b="0" dirty="0" smtClean="0"/>
              <a:t>Les acteurs: les gestionnaires, quelquefois le contrôle financier</a:t>
            </a:r>
          </a:p>
          <a:p>
            <a:pPr lvl="1" eaLnBrk="1" hangingPunct="1">
              <a:spcBef>
                <a:spcPts val="400"/>
              </a:spcBef>
              <a:buClrTx/>
              <a:buFont typeface="Wingdings" panose="05000000000000000000" pitchFamily="2" charset="2"/>
              <a:buChar char="§"/>
              <a:defRPr/>
            </a:pPr>
            <a:r>
              <a:rPr lang="fr-FR" altLang="fr-FR" sz="1800" b="0" dirty="0" smtClean="0"/>
              <a:t>Comment lutter? Renforcer le contrôle interne, les inspections, l'audit</a:t>
            </a:r>
            <a:r>
              <a:rPr lang="fr-FR" altLang="fr-FR" sz="2100" dirty="0" smtClean="0"/>
              <a:t>	</a:t>
            </a:r>
          </a:p>
          <a:p>
            <a:pPr lvl="2" eaLnBrk="1" hangingPunct="1">
              <a:defRPr/>
            </a:pPr>
            <a:endParaRPr lang="fr-FR" altLang="fr-FR" dirty="0" smtClean="0"/>
          </a:p>
        </p:txBody>
      </p:sp>
      <p:sp>
        <p:nvSpPr>
          <p:cNvPr id="69636" name="Espace réservé du numéro de diapositive 5"/>
          <p:cNvSpPr>
            <a:spLocks noGrp="1"/>
          </p:cNvSpPr>
          <p:nvPr>
            <p:ph type="sldNum" sz="quarter" idx="12"/>
          </p:nvPr>
        </p:nvSpPr>
        <p:spPr>
          <a:xfrm>
            <a:off x="468313" y="6237288"/>
            <a:ext cx="2895600" cy="476250"/>
          </a:xfrm>
          <a:noFill/>
          <a:ln algn="ctr"/>
        </p:spPr>
        <p:txBody>
          <a:bodyPr anchor="b"/>
          <a:lstStyle/>
          <a:p>
            <a:pPr algn="l" eaLnBrk="0" hangingPunct="0">
              <a:lnSpc>
                <a:spcPts val="1400"/>
              </a:lnSpc>
            </a:pPr>
            <a:fld id="{15C2EAC2-2FE6-45F9-9C27-47E5215A16D3}" type="slidenum">
              <a:rPr lang="fr-FR" altLang="fr-FR"/>
              <a:pPr algn="l" eaLnBrk="0" hangingPunct="0">
                <a:lnSpc>
                  <a:spcPts val="1400"/>
                </a:lnSpc>
              </a:pPr>
              <a:t>40</a:t>
            </a:fld>
            <a:endParaRPr lang="fr-FR" altLang="fr-F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77838" y="1238250"/>
            <a:ext cx="8186737" cy="1143000"/>
          </a:xfrm>
        </p:spPr>
        <p:txBody>
          <a:bodyPr/>
          <a:lstStyle/>
          <a:p>
            <a:pPr indent="0" algn="ctr" eaLnBrk="1" hangingPunct="1"/>
            <a:r>
              <a:rPr lang="fr-FR" altLang="fr-FR" sz="2600" smtClean="0"/>
              <a:t>Les mécanismes de corruption et le cycle de la GFP. Quelques exemples (3)</a:t>
            </a:r>
          </a:p>
        </p:txBody>
      </p:sp>
      <p:sp>
        <p:nvSpPr>
          <p:cNvPr id="71683" name="Rectangle 3"/>
          <p:cNvSpPr>
            <a:spLocks noGrp="1" noChangeArrowheads="1"/>
          </p:cNvSpPr>
          <p:nvPr>
            <p:ph type="body" idx="1"/>
          </p:nvPr>
        </p:nvSpPr>
        <p:spPr/>
        <p:txBody>
          <a:bodyPr/>
          <a:lstStyle/>
          <a:p>
            <a:pPr eaLnBrk="1" hangingPunct="1">
              <a:buClrTx/>
              <a:buFont typeface="Courier New" pitchFamily="49" charset="0"/>
              <a:buChar char="o"/>
            </a:pPr>
            <a:r>
              <a:rPr lang="fr-FR" altLang="fr-FR" sz="2600" i="0" smtClean="0"/>
              <a:t>Les marchés</a:t>
            </a:r>
          </a:p>
          <a:p>
            <a:pPr lvl="1" eaLnBrk="1" hangingPunct="1">
              <a:buClrTx/>
              <a:buFont typeface="Wingdings" pitchFamily="2" charset="2"/>
              <a:buChar char="§"/>
            </a:pPr>
            <a:r>
              <a:rPr lang="fr-FR" altLang="fr-FR" sz="2600" smtClean="0"/>
              <a:t>..</a:t>
            </a:r>
          </a:p>
          <a:p>
            <a:pPr eaLnBrk="1" hangingPunct="1">
              <a:buClrTx/>
              <a:buFont typeface="Courier New" pitchFamily="49" charset="0"/>
              <a:buChar char="o"/>
            </a:pPr>
            <a:r>
              <a:rPr lang="fr-FR" altLang="fr-FR" sz="2600" i="0" smtClean="0"/>
              <a:t>La gestion du personnel</a:t>
            </a:r>
          </a:p>
          <a:p>
            <a:pPr lvl="1" eaLnBrk="1" hangingPunct="1">
              <a:buClrTx/>
              <a:buFont typeface="Wingdings" pitchFamily="2" charset="2"/>
              <a:buChar char="§"/>
            </a:pPr>
            <a:r>
              <a:rPr lang="fr-FR" altLang="fr-FR" sz="2600" smtClean="0"/>
              <a:t>…</a:t>
            </a:r>
          </a:p>
          <a:p>
            <a:pPr eaLnBrk="1" hangingPunct="1">
              <a:buClrTx/>
              <a:buFont typeface="Courier New" pitchFamily="49" charset="0"/>
              <a:buChar char="o"/>
            </a:pPr>
            <a:r>
              <a:rPr lang="fr-FR" altLang="fr-FR" sz="2600" i="0" smtClean="0"/>
              <a:t>La gestion des recettes</a:t>
            </a:r>
          </a:p>
          <a:p>
            <a:pPr lvl="1" eaLnBrk="1" hangingPunct="1">
              <a:buClrTx/>
              <a:buFont typeface="Wingdings" pitchFamily="2" charset="2"/>
              <a:buChar char="§"/>
            </a:pPr>
            <a:r>
              <a:rPr lang="fr-FR" altLang="fr-FR" sz="2600" smtClean="0"/>
              <a:t>….</a:t>
            </a:r>
          </a:p>
          <a:p>
            <a:pPr eaLnBrk="1" hangingPunct="1">
              <a:buClrTx/>
              <a:buFont typeface="Courier New" pitchFamily="49" charset="0"/>
              <a:buChar char="o"/>
            </a:pPr>
            <a:r>
              <a:rPr lang="fr-FR" altLang="fr-FR" sz="2600" i="0" smtClean="0"/>
              <a:t>Etc. </a:t>
            </a:r>
            <a:r>
              <a:rPr lang="fr-FR" altLang="fr-FR" i="0" smtClean="0"/>
              <a:t>	</a:t>
            </a:r>
          </a:p>
          <a:p>
            <a:pPr lvl="2" eaLnBrk="1" hangingPunct="1"/>
            <a:endParaRPr lang="fr-FR" altLang="fr-FR" smtClean="0"/>
          </a:p>
        </p:txBody>
      </p:sp>
      <p:sp>
        <p:nvSpPr>
          <p:cNvPr id="71684" name="Espace réservé du numéro de diapositive 5"/>
          <p:cNvSpPr>
            <a:spLocks noGrp="1"/>
          </p:cNvSpPr>
          <p:nvPr>
            <p:ph type="sldNum" sz="quarter" idx="12"/>
          </p:nvPr>
        </p:nvSpPr>
        <p:spPr>
          <a:xfrm>
            <a:off x="468313" y="6237288"/>
            <a:ext cx="2895600" cy="476250"/>
          </a:xfrm>
          <a:noFill/>
          <a:ln algn="ctr"/>
        </p:spPr>
        <p:txBody>
          <a:bodyPr anchor="b"/>
          <a:lstStyle/>
          <a:p>
            <a:pPr algn="l" eaLnBrk="0" hangingPunct="0">
              <a:lnSpc>
                <a:spcPts val="1400"/>
              </a:lnSpc>
            </a:pPr>
            <a:fld id="{16459273-51FE-49C2-ADF1-0B73F4940724}" type="slidenum">
              <a:rPr lang="fr-FR" altLang="fr-FR"/>
              <a:pPr algn="l" eaLnBrk="0" hangingPunct="0">
                <a:lnSpc>
                  <a:spcPts val="1400"/>
                </a:lnSpc>
              </a:pPr>
              <a:t>41</a:t>
            </a:fld>
            <a:endParaRPr lang="fr-FR" altLang="fr-FR"/>
          </a:p>
        </p:txBody>
      </p:sp>
      <p:pic>
        <p:nvPicPr>
          <p:cNvPr id="71685" name="Picture 4"/>
          <p:cNvPicPr>
            <a:picLocks noChangeAspect="1" noChangeArrowheads="1"/>
          </p:cNvPicPr>
          <p:nvPr/>
        </p:nvPicPr>
        <p:blipFill>
          <a:blip r:embed="rId3" cstate="print"/>
          <a:srcRect/>
          <a:stretch>
            <a:fillRect/>
          </a:stretch>
        </p:blipFill>
        <p:spPr bwMode="auto">
          <a:xfrm>
            <a:off x="4714875" y="4143375"/>
            <a:ext cx="1155700" cy="1655763"/>
          </a:xfrm>
          <a:prstGeom prst="rect">
            <a:avLst/>
          </a:prstGeom>
          <a:noFill/>
          <a:ln w="9525" algn="ctr">
            <a:noFill/>
            <a:miter lim="800000"/>
            <a:headEnd/>
            <a:tailEnd/>
          </a:ln>
        </p:spPr>
      </p:pic>
      <p:sp>
        <p:nvSpPr>
          <p:cNvPr id="71686" name="AutoShape 5"/>
          <p:cNvSpPr>
            <a:spLocks noChangeArrowheads="1"/>
          </p:cNvSpPr>
          <p:nvPr/>
        </p:nvSpPr>
        <p:spPr bwMode="auto">
          <a:xfrm>
            <a:off x="5824538" y="3206750"/>
            <a:ext cx="2520950" cy="1008063"/>
          </a:xfrm>
          <a:prstGeom prst="wedgeRectCallout">
            <a:avLst>
              <a:gd name="adj1" fmla="val -46565"/>
              <a:gd name="adj2" fmla="val 105597"/>
            </a:avLst>
          </a:prstGeom>
          <a:solidFill>
            <a:srgbClr val="FFCC00"/>
          </a:solidFill>
          <a:ln w="9525">
            <a:solidFill>
              <a:srgbClr val="FF0000"/>
            </a:solidFill>
            <a:miter lim="800000"/>
            <a:headEnd/>
            <a:tailEnd/>
          </a:ln>
        </p:spPr>
        <p:txBody>
          <a:bodyPr/>
          <a:lstStyle/>
          <a:p>
            <a:pPr eaLnBrk="1" hangingPunct="1"/>
            <a:r>
              <a:rPr lang="fr-FR" altLang="fr-FR" sz="2000" b="1"/>
              <a:t>Votre constat?</a:t>
            </a:r>
          </a:p>
          <a:p>
            <a:pPr eaLnBrk="1" hangingPunct="1"/>
            <a:r>
              <a:rPr lang="fr-FR" altLang="fr-FR" sz="2000" b="1"/>
              <a:t>Des suggestions</a:t>
            </a:r>
            <a:r>
              <a:rPr lang="fr-FR" altLang="fr-FR" sz="2000"/>
              <a:t>?</a:t>
            </a:r>
          </a:p>
          <a:p>
            <a:pPr eaLnBrk="1" hangingPunct="1"/>
            <a:endParaRPr lang="fr-FR" altLang="fr-F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81013" y="1125538"/>
            <a:ext cx="7786687" cy="1143000"/>
          </a:xfrm>
        </p:spPr>
        <p:txBody>
          <a:bodyPr/>
          <a:lstStyle/>
          <a:p>
            <a:pPr indent="0" algn="ctr" eaLnBrk="1" hangingPunct="1"/>
            <a:r>
              <a:rPr lang="fr-FR" altLang="fr-FR" smtClean="0"/>
              <a:t>Les sanctions</a:t>
            </a:r>
          </a:p>
        </p:txBody>
      </p:sp>
      <p:sp>
        <p:nvSpPr>
          <p:cNvPr id="73731" name="Rectangle 3"/>
          <p:cNvSpPr>
            <a:spLocks noGrp="1" noChangeArrowheads="1"/>
          </p:cNvSpPr>
          <p:nvPr>
            <p:ph type="body" idx="1"/>
          </p:nvPr>
        </p:nvSpPr>
        <p:spPr>
          <a:xfrm>
            <a:off x="611188" y="2268538"/>
            <a:ext cx="8229600" cy="3606800"/>
          </a:xfrm>
        </p:spPr>
        <p:txBody>
          <a:bodyPr/>
          <a:lstStyle/>
          <a:p>
            <a:pPr eaLnBrk="1" hangingPunct="1">
              <a:spcBef>
                <a:spcPct val="0"/>
              </a:spcBef>
              <a:buClrTx/>
            </a:pPr>
            <a:r>
              <a:rPr lang="fr-FR" altLang="fr-FR" i="0" smtClean="0"/>
              <a:t>Des systèmes de sanction adaptés sont indispensables</a:t>
            </a:r>
          </a:p>
          <a:p>
            <a:pPr eaLnBrk="1" hangingPunct="1">
              <a:spcBef>
                <a:spcPct val="0"/>
              </a:spcBef>
              <a:buClrTx/>
              <a:buFont typeface="Wingdings" pitchFamily="2" charset="2"/>
              <a:buNone/>
            </a:pPr>
            <a:endParaRPr lang="fr-FR" altLang="fr-FR" i="0" smtClean="0"/>
          </a:p>
          <a:p>
            <a:pPr eaLnBrk="1" hangingPunct="1">
              <a:spcBef>
                <a:spcPct val="0"/>
              </a:spcBef>
              <a:buClrTx/>
            </a:pPr>
            <a:r>
              <a:rPr lang="fr-FR" altLang="fr-FR" i="0" smtClean="0"/>
              <a:t>Les sanctions doivent être appliquées</a:t>
            </a:r>
          </a:p>
          <a:p>
            <a:pPr eaLnBrk="1" hangingPunct="1">
              <a:spcBef>
                <a:spcPct val="0"/>
              </a:spcBef>
              <a:buClrTx/>
              <a:buFont typeface="Wingdings" pitchFamily="2" charset="2"/>
              <a:buNone/>
            </a:pPr>
            <a:endParaRPr lang="fr-FR" altLang="fr-FR" i="0" smtClean="0"/>
          </a:p>
          <a:p>
            <a:pPr eaLnBrk="1" hangingPunct="1">
              <a:spcBef>
                <a:spcPct val="0"/>
              </a:spcBef>
              <a:buClrTx/>
            </a:pPr>
            <a:r>
              <a:rPr lang="fr-FR" altLang="fr-FR" i="0" smtClean="0"/>
              <a:t>Attention!</a:t>
            </a:r>
          </a:p>
          <a:p>
            <a:pPr lvl="1" eaLnBrk="1" hangingPunct="1">
              <a:spcBef>
                <a:spcPts val="600"/>
              </a:spcBef>
              <a:spcAft>
                <a:spcPts val="600"/>
              </a:spcAft>
              <a:buClrTx/>
              <a:buFont typeface="Wingdings" pitchFamily="2" charset="2"/>
              <a:buChar char="§"/>
            </a:pPr>
            <a:r>
              <a:rPr lang="fr-FR" altLang="fr-FR" b="0" smtClean="0"/>
              <a:t>Distinguer faute administrative, d'une part, fraude et corruption d'autre part</a:t>
            </a:r>
          </a:p>
          <a:p>
            <a:pPr lvl="1" eaLnBrk="1" hangingPunct="1">
              <a:spcBef>
                <a:spcPts val="600"/>
              </a:spcBef>
              <a:spcAft>
                <a:spcPts val="600"/>
              </a:spcAft>
              <a:buClrTx/>
              <a:buFont typeface="Wingdings" pitchFamily="2" charset="2"/>
              <a:buChar char="§"/>
            </a:pPr>
            <a:r>
              <a:rPr lang="fr-FR" altLang="fr-FR" b="0" smtClean="0"/>
              <a:t>Aux détournements politiciens de la lutte contre la corruption  </a:t>
            </a:r>
          </a:p>
        </p:txBody>
      </p:sp>
      <p:sp>
        <p:nvSpPr>
          <p:cNvPr id="73732" name="Espace réservé du numéro de diapositive 5"/>
          <p:cNvSpPr>
            <a:spLocks noGrp="1"/>
          </p:cNvSpPr>
          <p:nvPr>
            <p:ph type="sldNum" sz="quarter" idx="12"/>
          </p:nvPr>
        </p:nvSpPr>
        <p:spPr>
          <a:xfrm>
            <a:off x="468313" y="6237288"/>
            <a:ext cx="2895600" cy="476250"/>
          </a:xfrm>
          <a:noFill/>
          <a:ln algn="ctr"/>
        </p:spPr>
        <p:txBody>
          <a:bodyPr anchor="b"/>
          <a:lstStyle/>
          <a:p>
            <a:pPr algn="l" eaLnBrk="0" hangingPunct="0">
              <a:lnSpc>
                <a:spcPts val="1400"/>
              </a:lnSpc>
            </a:pPr>
            <a:fld id="{B743D697-49E1-48E1-A2F8-DF508C57205F}" type="slidenum">
              <a:rPr lang="fr-FR" altLang="fr-FR"/>
              <a:pPr algn="l" eaLnBrk="0" hangingPunct="0">
                <a:lnSpc>
                  <a:spcPts val="1400"/>
                </a:lnSpc>
              </a:pPr>
              <a:t>42</a:t>
            </a:fld>
            <a:endParaRPr lang="fr-FR" altLang="fr-F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re 1"/>
          <p:cNvSpPr>
            <a:spLocks noGrp="1"/>
          </p:cNvSpPr>
          <p:nvPr>
            <p:ph type="title"/>
          </p:nvPr>
        </p:nvSpPr>
        <p:spPr/>
        <p:txBody>
          <a:bodyPr/>
          <a:lstStyle/>
          <a:p>
            <a:pPr algn="ctr"/>
            <a:r>
              <a:rPr lang="fr-FR" altLang="fr-FR" smtClean="0"/>
              <a:t>Messages clef</a:t>
            </a:r>
          </a:p>
        </p:txBody>
      </p:sp>
      <p:sp>
        <p:nvSpPr>
          <p:cNvPr id="75779" name="Espace réservé du contenu 2"/>
          <p:cNvSpPr>
            <a:spLocks noGrp="1"/>
          </p:cNvSpPr>
          <p:nvPr>
            <p:ph idx="1"/>
          </p:nvPr>
        </p:nvSpPr>
        <p:spPr/>
        <p:txBody>
          <a:bodyPr/>
          <a:lstStyle/>
          <a:p>
            <a:pPr>
              <a:buClrTx/>
            </a:pPr>
            <a:r>
              <a:rPr lang="fr-FR" altLang="fr-FR" sz="2200" i="0" smtClean="0"/>
              <a:t>Un état des lieux est nécessaire avant de lancer un programme de réforme de la GFP</a:t>
            </a:r>
          </a:p>
          <a:p>
            <a:pPr>
              <a:buClrTx/>
            </a:pPr>
            <a:endParaRPr lang="fr-FR" altLang="fr-FR" sz="2200" i="0" smtClean="0"/>
          </a:p>
          <a:p>
            <a:pPr>
              <a:buClrTx/>
            </a:pPr>
            <a:r>
              <a:rPr lang="fr-FR" altLang="fr-FR" sz="2200" i="0" smtClean="0"/>
              <a:t>Le PEFA est un instrument essentiel pour établir cet état des lieux, mais doit être complété par d’autres analyses portant entre autres sur les facteurs externes et les problèmes de capacité</a:t>
            </a:r>
          </a:p>
          <a:p>
            <a:endParaRPr lang="fr-FR" altLang="fr-FR" smtClean="0"/>
          </a:p>
        </p:txBody>
      </p:sp>
      <p:sp>
        <p:nvSpPr>
          <p:cNvPr id="75780" name="Right Arrow 3"/>
          <p:cNvSpPr>
            <a:spLocks noChangeArrowheads="1"/>
          </p:cNvSpPr>
          <p:nvPr/>
        </p:nvSpPr>
        <p:spPr bwMode="auto">
          <a:xfrm>
            <a:off x="1116013" y="1447800"/>
            <a:ext cx="1584325" cy="720725"/>
          </a:xfrm>
          <a:prstGeom prst="rightArrow">
            <a:avLst>
              <a:gd name="adj1" fmla="val 50000"/>
              <a:gd name="adj2" fmla="val 49959"/>
            </a:avLst>
          </a:prstGeom>
          <a:solidFill>
            <a:srgbClr val="FFC000"/>
          </a:solidFill>
          <a:ln w="9525" algn="ctr">
            <a:noFill/>
            <a:round/>
            <a:headEnd/>
            <a:tailEnd/>
          </a:ln>
        </p:spPr>
        <p:txBody>
          <a:bodyPr anchor="ctr"/>
          <a:lstStyle/>
          <a:p>
            <a:pPr eaLnBrk="1" hangingPunct="1"/>
            <a:endParaRPr lang="en-US" altLang="fr-FR"/>
          </a:p>
        </p:txBody>
      </p:sp>
      <p:sp>
        <p:nvSpPr>
          <p:cNvPr id="75781" name="Right Arrow 4"/>
          <p:cNvSpPr>
            <a:spLocks noChangeArrowheads="1"/>
          </p:cNvSpPr>
          <p:nvPr/>
        </p:nvSpPr>
        <p:spPr bwMode="auto">
          <a:xfrm rot="10800000">
            <a:off x="6300788" y="1447800"/>
            <a:ext cx="1584325" cy="720725"/>
          </a:xfrm>
          <a:prstGeom prst="rightArrow">
            <a:avLst>
              <a:gd name="adj1" fmla="val 50000"/>
              <a:gd name="adj2" fmla="val 49959"/>
            </a:avLst>
          </a:prstGeom>
          <a:solidFill>
            <a:srgbClr val="FFC000"/>
          </a:solidFill>
          <a:ln w="9525" algn="ctr">
            <a:noFill/>
            <a:round/>
            <a:headEnd/>
            <a:tailEnd/>
          </a:ln>
        </p:spPr>
        <p:txBody>
          <a:bodyPr anchor="ctr"/>
          <a:lstStyle/>
          <a:p>
            <a:pPr eaLnBrk="1" hangingPunct="1"/>
            <a:endParaRPr lang="en-US" alt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468313" y="1309688"/>
            <a:ext cx="8388350" cy="388937"/>
          </a:xfrm>
          <a:prstGeom prst="rect">
            <a:avLst/>
          </a:prstGeom>
          <a:noFill/>
          <a:ln w="12700">
            <a:noFill/>
            <a:miter lim="800000"/>
            <a:headEnd/>
            <a:tailEnd/>
          </a:ln>
        </p:spPr>
        <p:txBody>
          <a:bodyPr lIns="0" tIns="0" rIns="0" bIns="0" anchor="ctr">
            <a:spAutoFit/>
          </a:bodyPr>
          <a:lstStyle/>
          <a:p>
            <a:pPr marL="1588">
              <a:lnSpc>
                <a:spcPct val="90000"/>
              </a:lnSpc>
              <a:tabLst>
                <a:tab pos="7600950" algn="r"/>
              </a:tabLst>
              <a:defRPr/>
            </a:pPr>
            <a:r>
              <a:rPr lang="fr-FR" sz="2800" b="1" dirty="0">
                <a:latin typeface="+mj-lt"/>
                <a:ea typeface="+mj-ea"/>
                <a:cs typeface="+mj-cs"/>
              </a:rPr>
              <a:t>	Quelques outils d’évaluation de la GFP</a:t>
            </a:r>
          </a:p>
        </p:txBody>
      </p:sp>
      <p:sp>
        <p:nvSpPr>
          <p:cNvPr id="14339" name="Espace réservé du numéro de diapositive 4"/>
          <p:cNvSpPr>
            <a:spLocks noGrp="1"/>
          </p:cNvSpPr>
          <p:nvPr>
            <p:ph type="sldNum" sz="quarter" idx="12"/>
          </p:nvPr>
        </p:nvSpPr>
        <p:spPr>
          <a:noFill/>
        </p:spPr>
        <p:txBody>
          <a:bodyPr/>
          <a:lstStyle/>
          <a:p>
            <a:fld id="{E51713AC-E064-41CB-A6CC-43B6A65BA38E}" type="slidenum">
              <a:rPr lang="en-US" altLang="fr-FR">
                <a:solidFill>
                  <a:srgbClr val="0633F4"/>
                </a:solidFill>
              </a:rPr>
              <a:pPr/>
              <a:t>5</a:t>
            </a:fld>
            <a:endParaRPr lang="en-US" altLang="fr-FR">
              <a:solidFill>
                <a:srgbClr val="0633F4"/>
              </a:solidFill>
            </a:endParaRPr>
          </a:p>
        </p:txBody>
      </p:sp>
      <p:graphicFrame>
        <p:nvGraphicFramePr>
          <p:cNvPr id="6" name="Espace réservé du contenu 3"/>
          <p:cNvGraphicFramePr>
            <a:graphicFrameLocks/>
          </p:cNvGraphicFramePr>
          <p:nvPr/>
        </p:nvGraphicFramePr>
        <p:xfrm>
          <a:off x="755576" y="1743544"/>
          <a:ext cx="7389142" cy="4983901"/>
        </p:xfrm>
        <a:graphic>
          <a:graphicData uri="http://schemas.openxmlformats.org/drawingml/2006/table">
            <a:tbl>
              <a:tblPr firstRow="1" firstCol="1" lastRow="1" lastCol="1" bandRow="1" bandCol="1"/>
              <a:tblGrid>
                <a:gridCol w="3197961"/>
                <a:gridCol w="700870"/>
                <a:gridCol w="705978"/>
                <a:gridCol w="688743"/>
                <a:gridCol w="688743"/>
                <a:gridCol w="704700"/>
                <a:gridCol w="702147"/>
              </a:tblGrid>
              <a:tr h="59716">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marL="160020">
                        <a:spcAft>
                          <a:spcPts val="0"/>
                        </a:spcAft>
                      </a:pPr>
                      <a:r>
                        <a:rPr lang="en-US" sz="1500" dirty="0">
                          <a:effectLst/>
                        </a:rPr>
                        <a:t> </a:t>
                      </a:r>
                      <a:r>
                        <a:rPr lang="en-US" sz="1500" dirty="0" smtClean="0">
                          <a:effectLst/>
                        </a:rPr>
                        <a:t>  </a:t>
                      </a:r>
                      <a:endParaRPr lang="fr-FR" sz="1000" dirty="0">
                        <a:effectLst/>
                        <a:latin typeface="Times New Roman" panose="02020603050405020304" pitchFamily="18" charset="0"/>
                        <a:ea typeface="Times New Roman" panose="02020603050405020304" pitchFamily="18" charset="0"/>
                      </a:endParaRPr>
                    </a:p>
                  </a:txBody>
                  <a:tcPr marL="55946" marR="55946"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spcAft>
                          <a:spcPts val="0"/>
                        </a:spcAft>
                      </a:pPr>
                      <a:r>
                        <a:rPr lang="en-US" sz="1100">
                          <a:effectLst/>
                        </a:rPr>
                        <a:t>PER</a:t>
                      </a:r>
                      <a:endParaRPr lang="fr-FR" sz="1000">
                        <a:effectLst/>
                        <a:latin typeface="Times New Roman" panose="02020603050405020304" pitchFamily="18" charset="0"/>
                        <a:ea typeface="Times New Roman" panose="02020603050405020304" pitchFamily="18" charset="0"/>
                      </a:endParaRPr>
                    </a:p>
                  </a:txBody>
                  <a:tcPr marL="55946" marR="55946"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spcAft>
                          <a:spcPts val="0"/>
                        </a:spcAft>
                      </a:pPr>
                      <a:r>
                        <a:rPr lang="en-US" sz="1100" dirty="0" smtClean="0">
                          <a:effectLst/>
                        </a:rPr>
                        <a:t>DEMPA</a:t>
                      </a:r>
                      <a:endParaRPr lang="fr-FR" sz="1000" dirty="0">
                        <a:effectLst/>
                        <a:latin typeface="Times New Roman" panose="02020603050405020304" pitchFamily="18" charset="0"/>
                        <a:ea typeface="Times New Roman" panose="02020603050405020304" pitchFamily="18" charset="0"/>
                      </a:endParaRPr>
                    </a:p>
                  </a:txBody>
                  <a:tcPr marL="55946" marR="55946"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spcAft>
                          <a:spcPts val="0"/>
                        </a:spcAft>
                      </a:pPr>
                      <a:r>
                        <a:rPr lang="en-US" sz="1100" dirty="0" smtClean="0">
                          <a:effectLst/>
                        </a:rPr>
                        <a:t>CPAR/</a:t>
                      </a:r>
                    </a:p>
                    <a:p>
                      <a:pPr algn="ctr">
                        <a:spcAft>
                          <a:spcPts val="0"/>
                        </a:spcAft>
                      </a:pPr>
                      <a:r>
                        <a:rPr lang="en-US" sz="1100" dirty="0" smtClean="0">
                          <a:effectLst/>
                        </a:rPr>
                        <a:t>MAPS</a:t>
                      </a:r>
                      <a:endParaRPr lang="fr-FR" sz="1000" dirty="0">
                        <a:effectLst/>
                        <a:latin typeface="Times New Roman" panose="02020603050405020304" pitchFamily="18" charset="0"/>
                        <a:ea typeface="Times New Roman" panose="02020603050405020304" pitchFamily="18" charset="0"/>
                      </a:endParaRPr>
                    </a:p>
                  </a:txBody>
                  <a:tcPr marL="55946" marR="55946"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p>
                      <a:pPr algn="ctr">
                        <a:spcAft>
                          <a:spcPts val="0"/>
                        </a:spcAft>
                      </a:pPr>
                      <a:r>
                        <a:rPr lang="fr-FR" sz="1000" b="1" dirty="0" smtClean="0">
                          <a:solidFill>
                            <a:schemeClr val="bg1"/>
                          </a:solidFill>
                          <a:effectLst/>
                          <a:latin typeface="Times New Roman" panose="02020603050405020304" pitchFamily="18" charset="0"/>
                          <a:ea typeface="Times New Roman" panose="02020603050405020304" pitchFamily="18" charset="0"/>
                        </a:rPr>
                        <a:t>PIMA</a:t>
                      </a:r>
                      <a:endParaRPr lang="fr-FR" sz="1000" b="1" dirty="0">
                        <a:solidFill>
                          <a:schemeClr val="bg1"/>
                        </a:solidFill>
                        <a:effectLst/>
                        <a:latin typeface="Times New Roman" panose="02020603050405020304" pitchFamily="18" charset="0"/>
                        <a:ea typeface="Times New Roman" panose="02020603050405020304" pitchFamily="18" charset="0"/>
                      </a:endParaRPr>
                    </a:p>
                  </a:txBody>
                  <a:tcPr marL="55946" marR="55946"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spcAft>
                          <a:spcPts val="0"/>
                        </a:spcAft>
                      </a:pPr>
                      <a:r>
                        <a:rPr lang="en-US" sz="1100" dirty="0" smtClean="0">
                          <a:effectLst/>
                          <a:latin typeface="Calibri" panose="020F0502020204030204"/>
                          <a:ea typeface="Times New Roman" panose="02020603050405020304" pitchFamily="18" charset="0"/>
                        </a:rPr>
                        <a:t>FTE</a:t>
                      </a:r>
                      <a:endParaRPr lang="fr-FR" sz="1000" dirty="0">
                        <a:effectLst/>
                        <a:latin typeface="Times New Roman" panose="02020603050405020304" pitchFamily="18" charset="0"/>
                        <a:ea typeface="Times New Roman" panose="02020603050405020304" pitchFamily="18" charset="0"/>
                      </a:endParaRPr>
                    </a:p>
                  </a:txBody>
                  <a:tcPr marL="55946" marR="55946"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spcAft>
                          <a:spcPts val="0"/>
                        </a:spcAft>
                      </a:pPr>
                      <a:r>
                        <a:rPr lang="en-US" sz="1100" dirty="0" smtClean="0">
                          <a:effectLst/>
                        </a:rPr>
                        <a:t>PFM-PR</a:t>
                      </a:r>
                    </a:p>
                    <a:p>
                      <a:pPr algn="ctr">
                        <a:spcAft>
                          <a:spcPts val="0"/>
                        </a:spcAft>
                      </a:pPr>
                      <a:r>
                        <a:rPr lang="en-US" sz="1100" dirty="0" smtClean="0">
                          <a:effectLst/>
                          <a:latin typeface="Times New Roman" panose="02020603050405020304" pitchFamily="18" charset="0"/>
                          <a:ea typeface="Times New Roman" panose="02020603050405020304" pitchFamily="18" charset="0"/>
                        </a:rPr>
                        <a:t>PEFA</a:t>
                      </a:r>
                      <a:endParaRPr lang="fr-FR" sz="1000" dirty="0">
                        <a:effectLst/>
                        <a:latin typeface="Times New Roman" panose="02020603050405020304" pitchFamily="18" charset="0"/>
                        <a:ea typeface="Times New Roman" panose="02020603050405020304" pitchFamily="18" charset="0"/>
                      </a:endParaRPr>
                    </a:p>
                  </a:txBody>
                  <a:tcPr marL="55946" marR="55946"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r>
              <a:tr h="743164">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marL="160020">
                        <a:spcAft>
                          <a:spcPts val="0"/>
                        </a:spcAft>
                      </a:pPr>
                      <a:r>
                        <a:rPr lang="fr-FR" sz="1500">
                          <a:effectLst/>
                        </a:rPr>
                        <a:t>Examen des politiques de dépenses publiques &amp; impact budgétaire</a:t>
                      </a:r>
                      <a:endParaRPr lang="fr-FR" sz="1000">
                        <a:effectLst/>
                        <a:latin typeface="Times New Roman" panose="02020603050405020304" pitchFamily="18" charset="0"/>
                        <a:ea typeface="Times New Roman" panose="02020603050405020304" pitchFamily="18" charset="0"/>
                      </a:endParaRPr>
                    </a:p>
                  </a:txBody>
                  <a:tcPr marL="55946" marR="55946"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spcAft>
                          <a:spcPts val="0"/>
                        </a:spcAft>
                      </a:pPr>
                      <a:r>
                        <a:rPr lang="en-US" sz="1600" dirty="0">
                          <a:effectLst/>
                        </a:rPr>
                        <a:t>X</a:t>
                      </a:r>
                      <a:endParaRPr lang="fr-FR" sz="1000" dirty="0">
                        <a:effectLst/>
                        <a:latin typeface="Times New Roman" panose="02020603050405020304" pitchFamily="18" charset="0"/>
                        <a:ea typeface="Times New Roman" panose="02020603050405020304" pitchFamily="18" charset="0"/>
                      </a:endParaRPr>
                    </a:p>
                  </a:txBody>
                  <a:tcPr marL="55946" marR="55946"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spcAft>
                          <a:spcPts val="0"/>
                        </a:spcAft>
                      </a:pPr>
                      <a:r>
                        <a:rPr lang="en-US" sz="1600">
                          <a:effectLst/>
                        </a:rPr>
                        <a:t> </a:t>
                      </a:r>
                      <a:endParaRPr lang="fr-FR" sz="1000">
                        <a:effectLst/>
                        <a:latin typeface="Times New Roman" panose="02020603050405020304" pitchFamily="18" charset="0"/>
                        <a:ea typeface="Times New Roman" panose="02020603050405020304" pitchFamily="18" charset="0"/>
                      </a:endParaRPr>
                    </a:p>
                  </a:txBody>
                  <a:tcPr marL="55946" marR="55946"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spcAft>
                          <a:spcPts val="0"/>
                        </a:spcAft>
                      </a:pPr>
                      <a:r>
                        <a:rPr lang="en-US" sz="1600" dirty="0">
                          <a:effectLst/>
                        </a:rPr>
                        <a:t> </a:t>
                      </a:r>
                      <a:endParaRPr lang="fr-FR" sz="1000" dirty="0">
                        <a:effectLst/>
                        <a:latin typeface="Times New Roman" panose="02020603050405020304" pitchFamily="18" charset="0"/>
                        <a:ea typeface="Times New Roman" panose="02020603050405020304" pitchFamily="18" charset="0"/>
                      </a:endParaRPr>
                    </a:p>
                  </a:txBody>
                  <a:tcPr marL="55946" marR="55946"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p>
                      <a:pPr algn="ctr">
                        <a:spcAft>
                          <a:spcPts val="0"/>
                        </a:spcAft>
                      </a:pPr>
                      <a:endParaRPr lang="fr-FR" sz="1000" dirty="0">
                        <a:effectLst/>
                        <a:latin typeface="Times New Roman" panose="02020603050405020304" pitchFamily="18" charset="0"/>
                        <a:ea typeface="Times New Roman" panose="02020603050405020304" pitchFamily="18" charset="0"/>
                      </a:endParaRPr>
                    </a:p>
                  </a:txBody>
                  <a:tcPr marL="55946" marR="55946" marT="0" marB="0">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spcAft>
                          <a:spcPts val="0"/>
                        </a:spcAft>
                      </a:pPr>
                      <a:r>
                        <a:rPr lang="en-US" sz="1600">
                          <a:effectLst/>
                        </a:rPr>
                        <a:t> </a:t>
                      </a:r>
                      <a:endParaRPr lang="fr-FR" sz="1000">
                        <a:effectLst/>
                        <a:latin typeface="Times New Roman" panose="02020603050405020304" pitchFamily="18" charset="0"/>
                        <a:ea typeface="Times New Roman" panose="02020603050405020304" pitchFamily="18" charset="0"/>
                      </a:endParaRPr>
                    </a:p>
                  </a:txBody>
                  <a:tcPr marL="55946" marR="55946"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spcAft>
                          <a:spcPts val="0"/>
                        </a:spcAft>
                      </a:pPr>
                      <a:r>
                        <a:rPr lang="en-US" sz="1600">
                          <a:effectLst/>
                        </a:rPr>
                        <a:t> </a:t>
                      </a:r>
                      <a:endParaRPr lang="fr-FR" sz="1000">
                        <a:effectLst/>
                        <a:latin typeface="Times New Roman" panose="02020603050405020304" pitchFamily="18" charset="0"/>
                        <a:ea typeface="Times New Roman" panose="02020603050405020304" pitchFamily="18" charset="0"/>
                      </a:endParaRPr>
                    </a:p>
                  </a:txBody>
                  <a:tcPr marL="55946" marR="55946" marT="0" marB="0">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r>
              <a:tr h="495442">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marL="160020">
                        <a:spcAft>
                          <a:spcPts val="0"/>
                        </a:spcAft>
                      </a:pPr>
                      <a:r>
                        <a:rPr lang="en-US" sz="1500" dirty="0" err="1">
                          <a:effectLst/>
                        </a:rPr>
                        <a:t>Examen</a:t>
                      </a:r>
                      <a:r>
                        <a:rPr lang="en-US" sz="1500" dirty="0">
                          <a:effectLst/>
                        </a:rPr>
                        <a:t> des </a:t>
                      </a:r>
                      <a:r>
                        <a:rPr lang="en-US" sz="1500" dirty="0" err="1">
                          <a:effectLst/>
                        </a:rPr>
                        <a:t>incitations</a:t>
                      </a:r>
                      <a:r>
                        <a:rPr lang="en-US" sz="1500" dirty="0">
                          <a:effectLst/>
                        </a:rPr>
                        <a:t> </a:t>
                      </a:r>
                      <a:r>
                        <a:rPr lang="en-US" sz="1500" dirty="0" err="1">
                          <a:effectLst/>
                        </a:rPr>
                        <a:t>politiques</a:t>
                      </a:r>
                      <a:endParaRPr lang="fr-FR" sz="1000" dirty="0">
                        <a:effectLst/>
                        <a:latin typeface="Times New Roman" panose="02020603050405020304" pitchFamily="18" charset="0"/>
                        <a:ea typeface="Times New Roman" panose="02020603050405020304" pitchFamily="18" charset="0"/>
                      </a:endParaRPr>
                    </a:p>
                  </a:txBody>
                  <a:tcPr marL="55946" marR="5594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spcAft>
                          <a:spcPts val="0"/>
                        </a:spcAft>
                      </a:pPr>
                      <a:r>
                        <a:rPr lang="en-US" sz="1600" dirty="0">
                          <a:effectLst/>
                        </a:rPr>
                        <a:t>X</a:t>
                      </a:r>
                      <a:endParaRPr lang="fr-FR" sz="1000" dirty="0">
                        <a:effectLst/>
                        <a:latin typeface="Times New Roman" panose="02020603050405020304" pitchFamily="18" charset="0"/>
                        <a:ea typeface="Times New Roman" panose="02020603050405020304" pitchFamily="18" charset="0"/>
                      </a:endParaRPr>
                    </a:p>
                  </a:txBody>
                  <a:tcPr marL="55946" marR="5594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spcAft>
                          <a:spcPts val="0"/>
                        </a:spcAft>
                      </a:pPr>
                      <a:r>
                        <a:rPr lang="en-US" sz="1600" dirty="0">
                          <a:effectLst/>
                        </a:rPr>
                        <a:t> </a:t>
                      </a:r>
                      <a:endParaRPr lang="fr-FR" sz="1000" dirty="0">
                        <a:effectLst/>
                        <a:latin typeface="Times New Roman" panose="02020603050405020304" pitchFamily="18" charset="0"/>
                        <a:ea typeface="Times New Roman" panose="02020603050405020304" pitchFamily="18" charset="0"/>
                      </a:endParaRPr>
                    </a:p>
                  </a:txBody>
                  <a:tcPr marL="55946" marR="5594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spcAft>
                          <a:spcPts val="0"/>
                        </a:spcAft>
                      </a:pPr>
                      <a:r>
                        <a:rPr lang="en-US" sz="1600">
                          <a:effectLst/>
                        </a:rPr>
                        <a:t> </a:t>
                      </a:r>
                      <a:endParaRPr lang="fr-FR" sz="1000">
                        <a:effectLst/>
                        <a:latin typeface="Times New Roman" panose="02020603050405020304" pitchFamily="18" charset="0"/>
                        <a:ea typeface="Times New Roman" panose="02020603050405020304" pitchFamily="18" charset="0"/>
                      </a:endParaRPr>
                    </a:p>
                  </a:txBody>
                  <a:tcPr marL="55946" marR="5594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p>
                      <a:pPr algn="ctr">
                        <a:spcAft>
                          <a:spcPts val="0"/>
                        </a:spcAft>
                      </a:pPr>
                      <a:endParaRPr lang="fr-FR" sz="1000" dirty="0">
                        <a:effectLst/>
                        <a:latin typeface="Times New Roman" panose="02020603050405020304" pitchFamily="18" charset="0"/>
                        <a:ea typeface="Times New Roman" panose="02020603050405020304" pitchFamily="18" charset="0"/>
                      </a:endParaRPr>
                    </a:p>
                  </a:txBody>
                  <a:tcPr marL="55946" marR="55946"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spcAft>
                          <a:spcPts val="0"/>
                        </a:spcAft>
                      </a:pPr>
                      <a:r>
                        <a:rPr lang="en-US" sz="1600">
                          <a:effectLst/>
                        </a:rPr>
                        <a:t> </a:t>
                      </a:r>
                      <a:endParaRPr lang="fr-FR" sz="1000">
                        <a:effectLst/>
                        <a:latin typeface="Times New Roman" panose="02020603050405020304" pitchFamily="18" charset="0"/>
                        <a:ea typeface="Times New Roman" panose="02020603050405020304" pitchFamily="18" charset="0"/>
                      </a:endParaRPr>
                    </a:p>
                  </a:txBody>
                  <a:tcPr marL="55946" marR="5594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spcAft>
                          <a:spcPts val="0"/>
                        </a:spcAft>
                      </a:pPr>
                      <a:r>
                        <a:rPr lang="en-US" sz="1600">
                          <a:effectLst/>
                        </a:rPr>
                        <a:t> </a:t>
                      </a:r>
                      <a:endParaRPr lang="fr-FR" sz="1000">
                        <a:effectLst/>
                        <a:latin typeface="Times New Roman" panose="02020603050405020304" pitchFamily="18" charset="0"/>
                        <a:ea typeface="Times New Roman" panose="02020603050405020304" pitchFamily="18" charset="0"/>
                      </a:endParaRPr>
                    </a:p>
                  </a:txBody>
                  <a:tcPr marL="55946" marR="55946"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r>
              <a:tr h="495442">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marL="160020">
                        <a:spcAft>
                          <a:spcPts val="0"/>
                        </a:spcAft>
                      </a:pPr>
                      <a:r>
                        <a:rPr lang="fr-FR" sz="1500" dirty="0">
                          <a:effectLst/>
                        </a:rPr>
                        <a:t>Examen de haut niveau de la </a:t>
                      </a:r>
                      <a:r>
                        <a:rPr lang="fr-FR" sz="1500" dirty="0" smtClean="0">
                          <a:effectLst/>
                        </a:rPr>
                        <a:t>performance de la GFP</a:t>
                      </a:r>
                      <a:endParaRPr lang="fr-FR" sz="1000" dirty="0">
                        <a:effectLst/>
                        <a:latin typeface="Times New Roman" panose="02020603050405020304" pitchFamily="18" charset="0"/>
                        <a:ea typeface="Times New Roman" panose="02020603050405020304" pitchFamily="18" charset="0"/>
                      </a:endParaRPr>
                    </a:p>
                  </a:txBody>
                  <a:tcPr marL="55946" marR="5594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spcAft>
                          <a:spcPts val="0"/>
                        </a:spcAft>
                      </a:pPr>
                      <a:r>
                        <a:rPr lang="fr-FR" sz="1600">
                          <a:effectLst/>
                        </a:rPr>
                        <a:t> </a:t>
                      </a:r>
                      <a:endParaRPr lang="fr-FR" sz="1000">
                        <a:effectLst/>
                        <a:latin typeface="Times New Roman" panose="02020603050405020304" pitchFamily="18" charset="0"/>
                        <a:ea typeface="Times New Roman" panose="02020603050405020304" pitchFamily="18" charset="0"/>
                      </a:endParaRPr>
                    </a:p>
                  </a:txBody>
                  <a:tcPr marL="55946" marR="5594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spcAft>
                          <a:spcPts val="0"/>
                        </a:spcAft>
                      </a:pPr>
                      <a:r>
                        <a:rPr lang="fr-FR" sz="1600" dirty="0">
                          <a:effectLst/>
                        </a:rPr>
                        <a:t> </a:t>
                      </a:r>
                      <a:endParaRPr lang="fr-FR" sz="1000" dirty="0">
                        <a:effectLst/>
                        <a:latin typeface="Times New Roman" panose="02020603050405020304" pitchFamily="18" charset="0"/>
                        <a:ea typeface="Times New Roman" panose="02020603050405020304" pitchFamily="18" charset="0"/>
                      </a:endParaRPr>
                    </a:p>
                  </a:txBody>
                  <a:tcPr marL="55946" marR="5594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spcAft>
                          <a:spcPts val="0"/>
                        </a:spcAft>
                      </a:pPr>
                      <a:r>
                        <a:rPr lang="fr-FR" sz="1600">
                          <a:effectLst/>
                        </a:rPr>
                        <a:t> </a:t>
                      </a:r>
                      <a:endParaRPr lang="fr-FR" sz="1000">
                        <a:effectLst/>
                        <a:latin typeface="Times New Roman" panose="02020603050405020304" pitchFamily="18" charset="0"/>
                        <a:ea typeface="Times New Roman" panose="02020603050405020304" pitchFamily="18" charset="0"/>
                      </a:endParaRPr>
                    </a:p>
                  </a:txBody>
                  <a:tcPr marL="55946" marR="5594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p>
                      <a:pPr algn="ctr">
                        <a:spcAft>
                          <a:spcPts val="0"/>
                        </a:spcAft>
                      </a:pPr>
                      <a:endParaRPr lang="fr-FR" sz="1000" dirty="0">
                        <a:effectLst/>
                        <a:latin typeface="Times New Roman" panose="02020603050405020304" pitchFamily="18" charset="0"/>
                        <a:ea typeface="Times New Roman" panose="02020603050405020304" pitchFamily="18" charset="0"/>
                      </a:endParaRPr>
                    </a:p>
                  </a:txBody>
                  <a:tcPr marL="55946" marR="55946"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spcAft>
                          <a:spcPts val="0"/>
                        </a:spcAft>
                      </a:pPr>
                      <a:r>
                        <a:rPr lang="fr-FR" sz="1600" dirty="0">
                          <a:effectLst/>
                        </a:rPr>
                        <a:t> </a:t>
                      </a:r>
                      <a:endParaRPr lang="fr-FR" sz="1000" dirty="0">
                        <a:effectLst/>
                        <a:latin typeface="Times New Roman" panose="02020603050405020304" pitchFamily="18" charset="0"/>
                        <a:ea typeface="Times New Roman" panose="02020603050405020304" pitchFamily="18" charset="0"/>
                      </a:endParaRPr>
                    </a:p>
                  </a:txBody>
                  <a:tcPr marL="55946" marR="5594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spcAft>
                          <a:spcPts val="0"/>
                        </a:spcAft>
                      </a:pPr>
                      <a:r>
                        <a:rPr lang="en-US" sz="1600">
                          <a:effectLst/>
                          <a:highlight>
                            <a:srgbClr val="FF0000"/>
                          </a:highlight>
                        </a:rPr>
                        <a:t>X</a:t>
                      </a:r>
                      <a:endParaRPr lang="fr-FR" sz="1000">
                        <a:effectLst/>
                        <a:latin typeface="Times New Roman" panose="02020603050405020304" pitchFamily="18" charset="0"/>
                        <a:ea typeface="Times New Roman" panose="02020603050405020304" pitchFamily="18" charset="0"/>
                      </a:endParaRPr>
                    </a:p>
                  </a:txBody>
                  <a:tcPr marL="55946" marR="55946"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r>
              <a:tr h="743164">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marL="160020">
                        <a:spcAft>
                          <a:spcPts val="0"/>
                        </a:spcAft>
                      </a:pPr>
                      <a:r>
                        <a:rPr lang="fr-FR" sz="1500" dirty="0" smtClean="0">
                          <a:effectLst/>
                        </a:rPr>
                        <a:t>Examen détaillé d’aspects particuliers</a:t>
                      </a:r>
                      <a:r>
                        <a:rPr lang="fr-FR" sz="1500" baseline="0" dirty="0" smtClean="0">
                          <a:effectLst/>
                        </a:rPr>
                        <a:t> dz la GFP</a:t>
                      </a:r>
                      <a:endParaRPr lang="fr-FR" sz="1000" dirty="0">
                        <a:effectLst/>
                        <a:latin typeface="Times New Roman" panose="02020603050405020304" pitchFamily="18" charset="0"/>
                        <a:ea typeface="Times New Roman" panose="02020603050405020304" pitchFamily="18" charset="0"/>
                      </a:endParaRPr>
                    </a:p>
                  </a:txBody>
                  <a:tcPr marL="55946" marR="5594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spcAft>
                          <a:spcPts val="0"/>
                        </a:spcAft>
                      </a:pPr>
                      <a:r>
                        <a:rPr lang="fr-FR" sz="1600" dirty="0" smtClean="0">
                          <a:effectLst/>
                          <a:latin typeface="Times New Roman" panose="02020603050405020304" pitchFamily="18" charset="0"/>
                          <a:ea typeface="Times New Roman" panose="02020603050405020304" pitchFamily="18" charset="0"/>
                        </a:rPr>
                        <a:t>X</a:t>
                      </a:r>
                      <a:endParaRPr lang="fr-FR" sz="1600" dirty="0">
                        <a:effectLst/>
                        <a:latin typeface="Times New Roman" panose="02020603050405020304" pitchFamily="18" charset="0"/>
                        <a:ea typeface="Times New Roman" panose="02020603050405020304" pitchFamily="18" charset="0"/>
                      </a:endParaRPr>
                    </a:p>
                  </a:txBody>
                  <a:tcPr marL="55946" marR="5594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spcAft>
                          <a:spcPts val="0"/>
                        </a:spcAft>
                      </a:pPr>
                      <a:r>
                        <a:rPr lang="fr-FR" sz="1600" dirty="0" smtClean="0">
                          <a:effectLst/>
                          <a:latin typeface="Times New Roman" panose="02020603050405020304" pitchFamily="18" charset="0"/>
                          <a:ea typeface="Times New Roman" panose="02020603050405020304" pitchFamily="18" charset="0"/>
                        </a:rPr>
                        <a:t>X</a:t>
                      </a:r>
                      <a:endParaRPr lang="fr-FR" sz="1600" dirty="0">
                        <a:effectLst/>
                        <a:latin typeface="Times New Roman" panose="02020603050405020304" pitchFamily="18" charset="0"/>
                        <a:ea typeface="Times New Roman" panose="02020603050405020304" pitchFamily="18" charset="0"/>
                      </a:endParaRPr>
                    </a:p>
                  </a:txBody>
                  <a:tcPr marL="55946" marR="5594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spcAft>
                          <a:spcPts val="0"/>
                        </a:spcAft>
                      </a:pPr>
                      <a:r>
                        <a:rPr lang="fr-FR" sz="1600" dirty="0" smtClean="0">
                          <a:effectLst/>
                          <a:latin typeface="Times New Roman" panose="02020603050405020304" pitchFamily="18" charset="0"/>
                          <a:ea typeface="Times New Roman" panose="02020603050405020304" pitchFamily="18" charset="0"/>
                        </a:rPr>
                        <a:t>X</a:t>
                      </a:r>
                      <a:endParaRPr lang="fr-FR" sz="1600" dirty="0">
                        <a:effectLst/>
                        <a:latin typeface="Times New Roman" panose="02020603050405020304" pitchFamily="18" charset="0"/>
                        <a:ea typeface="Times New Roman" panose="02020603050405020304" pitchFamily="18" charset="0"/>
                      </a:endParaRPr>
                    </a:p>
                  </a:txBody>
                  <a:tcPr marL="55946" marR="55946"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spcAft>
                          <a:spcPts val="0"/>
                        </a:spcAft>
                      </a:pPr>
                      <a:r>
                        <a:rPr lang="fr-FR" sz="1600" dirty="0" smtClean="0">
                          <a:effectLst/>
                          <a:latin typeface="Times New Roman" panose="02020603050405020304" pitchFamily="18" charset="0"/>
                          <a:ea typeface="Times New Roman" panose="02020603050405020304" pitchFamily="18" charset="0"/>
                        </a:rPr>
                        <a:t>X</a:t>
                      </a:r>
                      <a:endParaRPr lang="fr-FR" sz="1600" dirty="0">
                        <a:effectLst/>
                        <a:latin typeface="Times New Roman" panose="02020603050405020304" pitchFamily="18" charset="0"/>
                        <a:ea typeface="Times New Roman" panose="02020603050405020304" pitchFamily="18" charset="0"/>
                      </a:endParaRPr>
                    </a:p>
                  </a:txBody>
                  <a:tcPr marL="55946" marR="55946"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spcAft>
                          <a:spcPts val="0"/>
                        </a:spcAft>
                      </a:pPr>
                      <a:r>
                        <a:rPr lang="fr-FR" sz="1600" dirty="0" smtClean="0">
                          <a:effectLst/>
                          <a:latin typeface="Times New Roman" panose="02020603050405020304" pitchFamily="18" charset="0"/>
                          <a:ea typeface="Times New Roman" panose="02020603050405020304" pitchFamily="18" charset="0"/>
                        </a:rPr>
                        <a:t>X</a:t>
                      </a:r>
                      <a:endParaRPr lang="fr-FR" sz="1600" dirty="0">
                        <a:effectLst/>
                        <a:latin typeface="Times New Roman" panose="02020603050405020304" pitchFamily="18" charset="0"/>
                        <a:ea typeface="Times New Roman" panose="02020603050405020304" pitchFamily="18" charset="0"/>
                      </a:endParaRPr>
                    </a:p>
                  </a:txBody>
                  <a:tcPr marL="55946" marR="55946"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spcAft>
                          <a:spcPts val="0"/>
                        </a:spcAft>
                      </a:pPr>
                      <a:endParaRPr lang="fr-FR" sz="1000" dirty="0">
                        <a:effectLst/>
                        <a:latin typeface="Times New Roman" panose="02020603050405020304" pitchFamily="18" charset="0"/>
                        <a:ea typeface="Times New Roman" panose="02020603050405020304" pitchFamily="18" charset="0"/>
                      </a:endParaRPr>
                    </a:p>
                  </a:txBody>
                  <a:tcPr marL="55946" marR="55946"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r>
              <a:tr h="495442">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marL="160020">
                        <a:spcAft>
                          <a:spcPts val="0"/>
                        </a:spcAft>
                      </a:pPr>
                      <a:r>
                        <a:rPr lang="fr-FR" sz="1500" dirty="0">
                          <a:effectLst/>
                        </a:rPr>
                        <a:t>Analyse approfondie des facteurs de capacité</a:t>
                      </a:r>
                      <a:endParaRPr lang="fr-FR" sz="1000" dirty="0">
                        <a:effectLst/>
                        <a:latin typeface="Times New Roman" panose="02020603050405020304" pitchFamily="18" charset="0"/>
                        <a:ea typeface="Times New Roman" panose="02020603050405020304" pitchFamily="18" charset="0"/>
                      </a:endParaRPr>
                    </a:p>
                  </a:txBody>
                  <a:tcPr marL="55946" marR="5594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spcAft>
                          <a:spcPts val="0"/>
                        </a:spcAft>
                      </a:pPr>
                      <a:r>
                        <a:rPr lang="en-US" sz="1600" dirty="0">
                          <a:effectLst/>
                        </a:rPr>
                        <a:t>X</a:t>
                      </a:r>
                      <a:endParaRPr lang="fr-FR" sz="1000" dirty="0">
                        <a:effectLst/>
                        <a:latin typeface="Times New Roman" panose="02020603050405020304" pitchFamily="18" charset="0"/>
                        <a:ea typeface="Times New Roman" panose="02020603050405020304" pitchFamily="18" charset="0"/>
                      </a:endParaRPr>
                    </a:p>
                  </a:txBody>
                  <a:tcPr marL="55946" marR="5594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spcAft>
                          <a:spcPts val="0"/>
                        </a:spcAft>
                      </a:pPr>
                      <a:r>
                        <a:rPr lang="en-US" sz="1600">
                          <a:effectLst/>
                        </a:rPr>
                        <a:t>X</a:t>
                      </a:r>
                      <a:endParaRPr lang="fr-FR" sz="1000">
                        <a:effectLst/>
                        <a:latin typeface="Times New Roman" panose="02020603050405020304" pitchFamily="18" charset="0"/>
                        <a:ea typeface="Times New Roman" panose="02020603050405020304" pitchFamily="18" charset="0"/>
                      </a:endParaRPr>
                    </a:p>
                  </a:txBody>
                  <a:tcPr marL="55946" marR="5594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spcAft>
                          <a:spcPts val="0"/>
                        </a:spcAft>
                      </a:pPr>
                      <a:r>
                        <a:rPr lang="en-US" sz="1600" dirty="0">
                          <a:effectLst/>
                        </a:rPr>
                        <a:t>X</a:t>
                      </a:r>
                      <a:endParaRPr lang="fr-FR" sz="1000" dirty="0">
                        <a:effectLst/>
                        <a:latin typeface="Times New Roman" panose="02020603050405020304" pitchFamily="18" charset="0"/>
                        <a:ea typeface="Times New Roman" panose="02020603050405020304" pitchFamily="18" charset="0"/>
                      </a:endParaRPr>
                    </a:p>
                  </a:txBody>
                  <a:tcPr marL="55946" marR="55946"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spcAft>
                          <a:spcPts val="0"/>
                        </a:spcAft>
                      </a:pPr>
                      <a:endParaRPr lang="fr-FR" sz="1000" dirty="0">
                        <a:effectLst/>
                        <a:latin typeface="Times New Roman" panose="02020603050405020304" pitchFamily="18" charset="0"/>
                        <a:ea typeface="Times New Roman" panose="02020603050405020304" pitchFamily="18" charset="0"/>
                      </a:endParaRPr>
                    </a:p>
                  </a:txBody>
                  <a:tcPr marL="55946" marR="55946"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spcAft>
                          <a:spcPts val="0"/>
                        </a:spcAft>
                      </a:pPr>
                      <a:r>
                        <a:rPr lang="en-US" sz="1600" dirty="0">
                          <a:effectLst/>
                        </a:rPr>
                        <a:t>X</a:t>
                      </a:r>
                      <a:endParaRPr lang="fr-FR" sz="1000" dirty="0">
                        <a:effectLst/>
                        <a:latin typeface="Times New Roman" panose="02020603050405020304" pitchFamily="18" charset="0"/>
                        <a:ea typeface="Times New Roman" panose="02020603050405020304" pitchFamily="18" charset="0"/>
                      </a:endParaRPr>
                    </a:p>
                  </a:txBody>
                  <a:tcPr marL="55946" marR="55946"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spcAft>
                          <a:spcPts val="0"/>
                        </a:spcAft>
                      </a:pPr>
                      <a:r>
                        <a:rPr lang="en-US" sz="1600">
                          <a:effectLst/>
                        </a:rPr>
                        <a:t> </a:t>
                      </a:r>
                      <a:endParaRPr lang="fr-FR" sz="1000">
                        <a:effectLst/>
                        <a:latin typeface="Times New Roman" panose="02020603050405020304" pitchFamily="18" charset="0"/>
                        <a:ea typeface="Times New Roman" panose="02020603050405020304" pitchFamily="18" charset="0"/>
                      </a:endParaRPr>
                    </a:p>
                  </a:txBody>
                  <a:tcPr marL="55946" marR="55946"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r>
              <a:tr h="495442">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marL="160020">
                        <a:spcAft>
                          <a:spcPts val="0"/>
                        </a:spcAft>
                      </a:pPr>
                      <a:r>
                        <a:rPr lang="en-US" sz="1500">
                          <a:effectLst/>
                        </a:rPr>
                        <a:t>Recommandations de  réformes</a:t>
                      </a:r>
                      <a:endParaRPr lang="fr-FR" sz="1000">
                        <a:effectLst/>
                        <a:latin typeface="Times New Roman" panose="02020603050405020304" pitchFamily="18" charset="0"/>
                        <a:ea typeface="Times New Roman" panose="02020603050405020304" pitchFamily="18" charset="0"/>
                      </a:endParaRPr>
                    </a:p>
                  </a:txBody>
                  <a:tcPr marL="55946" marR="5594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spcAft>
                          <a:spcPts val="0"/>
                        </a:spcAft>
                      </a:pPr>
                      <a:r>
                        <a:rPr lang="en-US" sz="1600">
                          <a:effectLst/>
                        </a:rPr>
                        <a:t>X</a:t>
                      </a:r>
                      <a:endParaRPr lang="fr-FR" sz="1000">
                        <a:effectLst/>
                        <a:latin typeface="Times New Roman" panose="02020603050405020304" pitchFamily="18" charset="0"/>
                        <a:ea typeface="Times New Roman" panose="02020603050405020304" pitchFamily="18" charset="0"/>
                      </a:endParaRPr>
                    </a:p>
                  </a:txBody>
                  <a:tcPr marL="55946" marR="5594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spcAft>
                          <a:spcPts val="0"/>
                        </a:spcAft>
                      </a:pPr>
                      <a:r>
                        <a:rPr lang="en-US" sz="1600">
                          <a:effectLst/>
                        </a:rPr>
                        <a:t>X</a:t>
                      </a:r>
                      <a:endParaRPr lang="fr-FR" sz="1000">
                        <a:effectLst/>
                        <a:latin typeface="Times New Roman" panose="02020603050405020304" pitchFamily="18" charset="0"/>
                        <a:ea typeface="Times New Roman" panose="02020603050405020304" pitchFamily="18" charset="0"/>
                      </a:endParaRPr>
                    </a:p>
                  </a:txBody>
                  <a:tcPr marL="55946" marR="5594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spcAft>
                          <a:spcPts val="0"/>
                        </a:spcAft>
                      </a:pPr>
                      <a:r>
                        <a:rPr lang="en-US" sz="1600" dirty="0">
                          <a:effectLst/>
                        </a:rPr>
                        <a:t>X</a:t>
                      </a:r>
                      <a:endParaRPr lang="fr-FR" sz="1000" dirty="0">
                        <a:effectLst/>
                        <a:latin typeface="Times New Roman" panose="02020603050405020304" pitchFamily="18" charset="0"/>
                        <a:ea typeface="Times New Roman" panose="02020603050405020304" pitchFamily="18" charset="0"/>
                      </a:endParaRPr>
                    </a:p>
                  </a:txBody>
                  <a:tcPr marL="55946" marR="55946"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spcAft>
                          <a:spcPts val="0"/>
                        </a:spcAft>
                      </a:pPr>
                      <a:r>
                        <a:rPr lang="en-US" sz="1600" dirty="0">
                          <a:effectLst/>
                        </a:rPr>
                        <a:t>X</a:t>
                      </a:r>
                      <a:endParaRPr lang="fr-FR" sz="1000" dirty="0">
                        <a:effectLst/>
                        <a:latin typeface="Times New Roman" panose="02020603050405020304" pitchFamily="18" charset="0"/>
                        <a:ea typeface="Times New Roman" panose="02020603050405020304" pitchFamily="18" charset="0"/>
                      </a:endParaRPr>
                    </a:p>
                  </a:txBody>
                  <a:tcPr marL="55946" marR="55946"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spcAft>
                          <a:spcPts val="0"/>
                        </a:spcAft>
                      </a:pPr>
                      <a:r>
                        <a:rPr lang="en-US" sz="1600">
                          <a:effectLst/>
                        </a:rPr>
                        <a:t>X</a:t>
                      </a:r>
                      <a:endParaRPr lang="fr-FR" sz="1000">
                        <a:effectLst/>
                        <a:latin typeface="Times New Roman" panose="02020603050405020304" pitchFamily="18" charset="0"/>
                        <a:ea typeface="Times New Roman" panose="02020603050405020304" pitchFamily="18" charset="0"/>
                      </a:endParaRPr>
                    </a:p>
                  </a:txBody>
                  <a:tcPr marL="55946" marR="55946"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spcAft>
                          <a:spcPts val="0"/>
                        </a:spcAft>
                      </a:pPr>
                      <a:r>
                        <a:rPr lang="en-US" sz="1600">
                          <a:effectLst/>
                        </a:rPr>
                        <a:t> </a:t>
                      </a:r>
                      <a:endParaRPr lang="fr-FR" sz="1000">
                        <a:effectLst/>
                        <a:latin typeface="Times New Roman" panose="02020603050405020304" pitchFamily="18" charset="0"/>
                        <a:ea typeface="Times New Roman" panose="02020603050405020304" pitchFamily="18" charset="0"/>
                      </a:endParaRPr>
                    </a:p>
                  </a:txBody>
                  <a:tcPr marL="55946" marR="55946"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r>
              <a:tr h="692845">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marL="160020">
                        <a:spcAft>
                          <a:spcPts val="0"/>
                        </a:spcAft>
                      </a:pPr>
                      <a:r>
                        <a:rPr lang="fr-FR" sz="1500">
                          <a:effectLst/>
                        </a:rPr>
                        <a:t>Évaluation des risques pour les fonds publics</a:t>
                      </a:r>
                      <a:endParaRPr lang="fr-FR" sz="1000">
                        <a:effectLst/>
                        <a:latin typeface="Times New Roman" panose="02020603050405020304" pitchFamily="18" charset="0"/>
                        <a:ea typeface="Times New Roman" panose="02020603050405020304" pitchFamily="18" charset="0"/>
                      </a:endParaRPr>
                    </a:p>
                  </a:txBody>
                  <a:tcPr marL="55946" marR="55946"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spcAft>
                          <a:spcPts val="0"/>
                        </a:spcAft>
                      </a:pPr>
                      <a:r>
                        <a:rPr lang="fr-FR" sz="1600">
                          <a:effectLst/>
                        </a:rPr>
                        <a:t> </a:t>
                      </a:r>
                      <a:endParaRPr lang="fr-FR" sz="1000">
                        <a:effectLst/>
                        <a:latin typeface="Times New Roman" panose="02020603050405020304" pitchFamily="18" charset="0"/>
                        <a:ea typeface="Times New Roman" panose="02020603050405020304" pitchFamily="18" charset="0"/>
                      </a:endParaRPr>
                    </a:p>
                  </a:txBody>
                  <a:tcPr marL="55946" marR="55946"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spcAft>
                          <a:spcPts val="0"/>
                        </a:spcAft>
                      </a:pPr>
                      <a:r>
                        <a:rPr lang="en-US" sz="1600">
                          <a:effectLst/>
                        </a:rPr>
                        <a:t>X</a:t>
                      </a:r>
                      <a:endParaRPr lang="fr-FR" sz="1000">
                        <a:effectLst/>
                        <a:latin typeface="Times New Roman" panose="02020603050405020304" pitchFamily="18" charset="0"/>
                        <a:ea typeface="Times New Roman" panose="02020603050405020304" pitchFamily="18" charset="0"/>
                      </a:endParaRPr>
                    </a:p>
                  </a:txBody>
                  <a:tcPr marL="55946" marR="55946"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spcAft>
                          <a:spcPts val="0"/>
                        </a:spcAft>
                      </a:pPr>
                      <a:r>
                        <a:rPr lang="en-US" sz="1600">
                          <a:effectLst/>
                        </a:rPr>
                        <a:t> </a:t>
                      </a:r>
                      <a:endParaRPr lang="fr-FR" sz="1000">
                        <a:effectLst/>
                        <a:latin typeface="Times New Roman" panose="02020603050405020304" pitchFamily="18" charset="0"/>
                        <a:ea typeface="Times New Roman" panose="02020603050405020304" pitchFamily="18" charset="0"/>
                      </a:endParaRPr>
                    </a:p>
                  </a:txBody>
                  <a:tcPr marL="55946" marR="55946"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solidFill>
                  </a:tcPr>
                </a:tc>
                <a:tc>
                  <a:txBody>
                    <a:bodyPr/>
                    <a:lstStyle/>
                    <a:p>
                      <a:pPr algn="ctr">
                        <a:spcAft>
                          <a:spcPts val="0"/>
                        </a:spcAft>
                      </a:pPr>
                      <a:endParaRPr lang="fr-FR" sz="1000" dirty="0">
                        <a:effectLst/>
                        <a:latin typeface="Times New Roman" panose="02020603050405020304" pitchFamily="18" charset="0"/>
                        <a:ea typeface="Times New Roman" panose="02020603050405020304" pitchFamily="18" charset="0"/>
                      </a:endParaRPr>
                    </a:p>
                  </a:txBody>
                  <a:tcPr marL="55946" marR="55946"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spcAft>
                          <a:spcPts val="0"/>
                        </a:spcAft>
                      </a:pPr>
                      <a:r>
                        <a:rPr lang="en-US" sz="1600" dirty="0">
                          <a:effectLst/>
                        </a:rPr>
                        <a:t> </a:t>
                      </a:r>
                      <a:endParaRPr lang="fr-FR" sz="1000" dirty="0">
                        <a:effectLst/>
                        <a:latin typeface="Times New Roman" panose="02020603050405020304" pitchFamily="18" charset="0"/>
                        <a:ea typeface="Times New Roman" panose="02020603050405020304" pitchFamily="18" charset="0"/>
                      </a:endParaRPr>
                    </a:p>
                  </a:txBody>
                  <a:tcPr marL="55946" marR="55946"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spcAft>
                          <a:spcPts val="0"/>
                        </a:spcAft>
                      </a:pPr>
                      <a:r>
                        <a:rPr lang="en-US" sz="1600">
                          <a:effectLst/>
                        </a:rPr>
                        <a:t> </a:t>
                      </a:r>
                      <a:endParaRPr lang="fr-FR" sz="1000">
                        <a:effectLst/>
                        <a:latin typeface="Times New Roman" panose="02020603050405020304" pitchFamily="18" charset="0"/>
                        <a:ea typeface="Times New Roman" panose="02020603050405020304" pitchFamily="18" charset="0"/>
                      </a:endParaRPr>
                    </a:p>
                  </a:txBody>
                  <a:tcPr marL="55946" marR="55946"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r>
              <a:tr h="144016">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marL="160020">
                        <a:spcAft>
                          <a:spcPts val="0"/>
                        </a:spcAft>
                      </a:pPr>
                      <a:r>
                        <a:rPr lang="en-US" sz="1500">
                          <a:effectLst/>
                        </a:rPr>
                        <a:t>Suivi des progrès</a:t>
                      </a:r>
                      <a:endParaRPr lang="fr-FR" sz="1000">
                        <a:effectLst/>
                        <a:latin typeface="Times New Roman" panose="02020603050405020304" pitchFamily="18" charset="0"/>
                        <a:ea typeface="Times New Roman" panose="02020603050405020304" pitchFamily="18" charset="0"/>
                      </a:endParaRPr>
                    </a:p>
                  </a:txBody>
                  <a:tcPr marL="55946" marR="55946"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spcAft>
                          <a:spcPts val="0"/>
                        </a:spcAft>
                      </a:pPr>
                      <a:endParaRPr lang="fr-FR" sz="1000" dirty="0">
                        <a:effectLst/>
                        <a:latin typeface="Times New Roman" panose="02020603050405020304" pitchFamily="18" charset="0"/>
                        <a:ea typeface="Times New Roman" panose="02020603050405020304" pitchFamily="18" charset="0"/>
                      </a:endParaRPr>
                    </a:p>
                  </a:txBody>
                  <a:tcPr marL="55946" marR="55946"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spcAft>
                          <a:spcPts val="0"/>
                        </a:spcAft>
                      </a:pPr>
                      <a:r>
                        <a:rPr lang="en-US" sz="1600" dirty="0" smtClean="0">
                          <a:solidFill>
                            <a:schemeClr val="tx1"/>
                          </a:solidFill>
                          <a:effectLst/>
                          <a:latin typeface="+mn-lt"/>
                        </a:rPr>
                        <a:t>X</a:t>
                      </a:r>
                      <a:endParaRPr lang="fr-FR" sz="1600" dirty="0">
                        <a:solidFill>
                          <a:schemeClr val="tx1"/>
                        </a:solidFill>
                        <a:effectLst/>
                        <a:latin typeface="+mn-lt"/>
                        <a:ea typeface="Times New Roman" panose="02020603050405020304" pitchFamily="18" charset="0"/>
                      </a:endParaRPr>
                    </a:p>
                  </a:txBody>
                  <a:tcPr marL="55946" marR="55946"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spcAft>
                          <a:spcPts val="0"/>
                        </a:spcAft>
                      </a:pPr>
                      <a:r>
                        <a:rPr lang="en-US" sz="1600" dirty="0" smtClean="0">
                          <a:solidFill>
                            <a:schemeClr val="tx1"/>
                          </a:solidFill>
                          <a:effectLst/>
                          <a:latin typeface="+mn-lt"/>
                        </a:rPr>
                        <a:t>X</a:t>
                      </a:r>
                      <a:endParaRPr lang="fr-FR" sz="1600" dirty="0">
                        <a:solidFill>
                          <a:schemeClr val="tx1"/>
                        </a:solidFill>
                        <a:effectLst/>
                        <a:latin typeface="+mn-lt"/>
                        <a:ea typeface="Times New Roman" panose="02020603050405020304" pitchFamily="18" charset="0"/>
                      </a:endParaRPr>
                    </a:p>
                  </a:txBody>
                  <a:tcPr marL="55946" marR="55946"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effectLst/>
                          <a:latin typeface="+mn-lt"/>
                          <a:ea typeface="+mn-ea"/>
                        </a:rPr>
                        <a:t>X</a:t>
                      </a:r>
                      <a:endParaRPr lang="fr-FR" sz="1600" dirty="0" smtClean="0">
                        <a:solidFill>
                          <a:schemeClr val="tx1"/>
                        </a:solidFill>
                        <a:effectLst/>
                        <a:latin typeface="+mn-lt"/>
                        <a:ea typeface="Times New Roman" panose="02020603050405020304" pitchFamily="18" charset="0"/>
                      </a:endParaRPr>
                    </a:p>
                    <a:p>
                      <a:pPr algn="ctr">
                        <a:spcAft>
                          <a:spcPts val="0"/>
                        </a:spcAft>
                      </a:pPr>
                      <a:endParaRPr lang="fr-FR" sz="1600" dirty="0">
                        <a:solidFill>
                          <a:schemeClr val="tx1"/>
                        </a:solidFill>
                        <a:effectLst/>
                        <a:latin typeface="+mn-lt"/>
                        <a:ea typeface="Times New Roman" panose="02020603050405020304" pitchFamily="18" charset="0"/>
                      </a:endParaRPr>
                    </a:p>
                  </a:txBody>
                  <a:tcPr marL="55946" marR="55946" marT="0" marB="0">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spcAft>
                          <a:spcPts val="0"/>
                        </a:spcAft>
                      </a:pPr>
                      <a:r>
                        <a:rPr lang="en-US" sz="1600" dirty="0">
                          <a:effectLst/>
                        </a:rPr>
                        <a:t> </a:t>
                      </a:r>
                      <a:endParaRPr lang="fr-FR" sz="1000" dirty="0">
                        <a:effectLst/>
                        <a:latin typeface="Times New Roman" panose="02020603050405020304" pitchFamily="18" charset="0"/>
                        <a:ea typeface="Times New Roman" panose="02020603050405020304" pitchFamily="18" charset="0"/>
                      </a:endParaRPr>
                    </a:p>
                  </a:txBody>
                  <a:tcPr marL="55946" marR="55946"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spcAft>
                          <a:spcPts val="0"/>
                        </a:spcAft>
                      </a:pPr>
                      <a:r>
                        <a:rPr lang="en-US" sz="1600" dirty="0">
                          <a:effectLst/>
                          <a:highlight>
                            <a:srgbClr val="FF0000"/>
                          </a:highlight>
                        </a:rPr>
                        <a:t>X</a:t>
                      </a:r>
                      <a:endParaRPr lang="fr-FR" sz="1000" dirty="0">
                        <a:effectLst/>
                        <a:latin typeface="Times New Roman" panose="02020603050405020304" pitchFamily="18" charset="0"/>
                        <a:ea typeface="Times New Roman" panose="02020603050405020304" pitchFamily="18" charset="0"/>
                      </a:endParaRPr>
                    </a:p>
                  </a:txBody>
                  <a:tcPr marL="55946" marR="55946" marT="0" marB="0">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solidFill>
                  </a:tcPr>
                </a:tc>
              </a:tr>
            </a:tbl>
          </a:graphicData>
        </a:graphic>
      </p:graphicFrame>
      <p:graphicFrame>
        <p:nvGraphicFramePr>
          <p:cNvPr id="2" name="Tableau 1"/>
          <p:cNvGraphicFramePr>
            <a:graphicFrameLocks noGrp="1"/>
          </p:cNvGraphicFramePr>
          <p:nvPr/>
        </p:nvGraphicFramePr>
        <p:xfrm>
          <a:off x="8756650" y="5767388"/>
          <a:ext cx="209550" cy="366712"/>
        </p:xfrm>
        <a:graphic>
          <a:graphicData uri="http://schemas.openxmlformats.org/drawingml/2006/table">
            <a:tbl>
              <a:tblPr/>
              <a:tblGrid>
                <a:gridCol w="209550"/>
              </a:tblGrid>
              <a:tr h="366712">
                <a:tc>
                  <a:txBody>
                    <a:bodyPr/>
                    <a:lstStyle/>
                    <a:p>
                      <a:endParaRPr lang="fr-FR" sz="1800" dirty="0"/>
                    </a:p>
                  </a:txBody>
                  <a:tcPr marL="91998" marR="91998" marT="45839" marB="45839">
                    <a:lnL w="12700" cmpd="sng">
                      <a:solidFill>
                        <a:srgbClr val="99CCFF"/>
                      </a:solidFill>
                      <a:prstDash val="solid"/>
                    </a:lnL>
                    <a:lnR w="12700" cmpd="sng">
                      <a:solidFill>
                        <a:srgbClr val="99CCFF"/>
                      </a:solidFill>
                      <a:prstDash val="solid"/>
                    </a:lnR>
                    <a:lnT w="12700" cmpd="sng">
                      <a:solidFill>
                        <a:srgbClr val="99CCFF"/>
                      </a:solidFill>
                      <a:prstDash val="solid"/>
                    </a:lnT>
                    <a:lnB w="12700" cmpd="sng">
                      <a:solidFill>
                        <a:srgbClr val="99CCFF"/>
                      </a:solidFill>
                      <a:prstDash val="solid"/>
                    </a:lnB>
                  </a:tcPr>
                </a:tc>
              </a:tr>
            </a:tbl>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14375" y="1428750"/>
            <a:ext cx="7786688" cy="1143000"/>
          </a:xfrm>
        </p:spPr>
        <p:txBody>
          <a:bodyPr/>
          <a:lstStyle/>
          <a:p>
            <a:pPr indent="0" algn="ctr" eaLnBrk="1" hangingPunct="1"/>
            <a:r>
              <a:rPr lang="fr-FR" altLang="fr-FR" smtClean="0"/>
              <a:t>Revue des dépenses publiques (RDP/PER)</a:t>
            </a:r>
          </a:p>
        </p:txBody>
      </p:sp>
      <p:sp>
        <p:nvSpPr>
          <p:cNvPr id="16387" name="Rectangle 3"/>
          <p:cNvSpPr>
            <a:spLocks noGrp="1" noChangeArrowheads="1"/>
          </p:cNvSpPr>
          <p:nvPr>
            <p:ph type="body" idx="1"/>
          </p:nvPr>
        </p:nvSpPr>
        <p:spPr>
          <a:xfrm>
            <a:off x="285750" y="2786063"/>
            <a:ext cx="8229600" cy="3062287"/>
          </a:xfrm>
        </p:spPr>
        <p:txBody>
          <a:bodyPr/>
          <a:lstStyle/>
          <a:p>
            <a:pPr eaLnBrk="1" hangingPunct="1">
              <a:buClrTx/>
            </a:pPr>
            <a:r>
              <a:rPr lang="fr-FR" altLang="fr-FR" sz="2200" i="0" smtClean="0"/>
              <a:t>Renforcer l’analyse et le processus budgétaires dans le pays afin de mieux centrer les efforts sur la croissance et la réduction de la pauvreté.</a:t>
            </a:r>
          </a:p>
          <a:p>
            <a:pPr eaLnBrk="1" hangingPunct="1">
              <a:buClrTx/>
            </a:pPr>
            <a:endParaRPr lang="fr-FR" altLang="fr-FR" sz="2200" i="0" smtClean="0"/>
          </a:p>
          <a:p>
            <a:pPr eaLnBrk="1" hangingPunct="1">
              <a:buClrTx/>
            </a:pPr>
            <a:r>
              <a:rPr lang="fr-FR" altLang="fr-FR" sz="2200" i="0" smtClean="0"/>
              <a:t>Évaluer le programme de dépenses publiques d’un pays pour répondre à l’exigence de responsabilité financière et offrir au gouvernement un regard extérieur sur son budget.</a:t>
            </a:r>
          </a:p>
        </p:txBody>
      </p:sp>
      <p:sp>
        <p:nvSpPr>
          <p:cNvPr id="16388" name="Espace réservé du numéro de diapositive 4"/>
          <p:cNvSpPr>
            <a:spLocks noGrp="1"/>
          </p:cNvSpPr>
          <p:nvPr>
            <p:ph type="sldNum" sz="quarter" idx="12"/>
          </p:nvPr>
        </p:nvSpPr>
        <p:spPr>
          <a:xfrm>
            <a:off x="468313" y="6237288"/>
            <a:ext cx="2895600" cy="476250"/>
          </a:xfrm>
          <a:noFill/>
          <a:ln algn="ctr"/>
        </p:spPr>
        <p:txBody>
          <a:bodyPr anchor="b"/>
          <a:lstStyle/>
          <a:p>
            <a:pPr algn="l" eaLnBrk="0" hangingPunct="0">
              <a:lnSpc>
                <a:spcPts val="1400"/>
              </a:lnSpc>
            </a:pPr>
            <a:fld id="{1B2552AD-BA03-46E8-92F0-93C312484E48}" type="slidenum">
              <a:rPr lang="en-US" altLang="fr-FR"/>
              <a:pPr algn="l" eaLnBrk="0" hangingPunct="0">
                <a:lnSpc>
                  <a:spcPts val="1400"/>
                </a:lnSpc>
              </a:pPr>
              <a:t>6</a:t>
            </a:fld>
            <a:endParaRPr lang="en-US" altLang="fr-F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6988" y="1484313"/>
            <a:ext cx="9026526" cy="373062"/>
          </a:xfrm>
        </p:spPr>
        <p:txBody>
          <a:bodyPr/>
          <a:lstStyle/>
          <a:p>
            <a:pPr indent="0" algn="ctr" eaLnBrk="1" hangingPunct="1"/>
            <a:r>
              <a:rPr lang="fr-FR" altLang="fr-FR" sz="2500" smtClean="0"/>
              <a:t>Évaluation de la transparence des finances publiques (ETFP) </a:t>
            </a:r>
            <a:r>
              <a:rPr lang="en-US" altLang="fr-FR" sz="2500" smtClean="0"/>
              <a:t>– </a:t>
            </a:r>
            <a:r>
              <a:rPr lang="en-US" altLang="fr-FR" sz="2800" smtClean="0"/>
              <a:t>FMI</a:t>
            </a:r>
          </a:p>
        </p:txBody>
      </p:sp>
      <p:sp>
        <p:nvSpPr>
          <p:cNvPr id="18435" name="Rectangle 3"/>
          <p:cNvSpPr>
            <a:spLocks noGrp="1" noChangeArrowheads="1"/>
          </p:cNvSpPr>
          <p:nvPr>
            <p:ph type="body" idx="1"/>
          </p:nvPr>
        </p:nvSpPr>
        <p:spPr>
          <a:xfrm>
            <a:off x="284163" y="2254250"/>
            <a:ext cx="8715375" cy="4602163"/>
          </a:xfrm>
        </p:spPr>
        <p:txBody>
          <a:bodyPr/>
          <a:lstStyle/>
          <a:p>
            <a:pPr marL="457200" lvl="1" indent="0" eaLnBrk="1" hangingPunct="1">
              <a:buFontTx/>
              <a:buNone/>
              <a:defRPr/>
            </a:pPr>
            <a:r>
              <a:rPr lang="fr-FR" sz="1750" b="0" i="1" dirty="0">
                <a:latin typeface="+mj-lt"/>
                <a:cs typeface="Arial" panose="020B0604020202020204" pitchFamily="34" charset="0"/>
              </a:rPr>
              <a:t>O</a:t>
            </a:r>
            <a:r>
              <a:rPr lang="fr-FR" sz="1750" b="0" i="1" dirty="0" smtClean="0">
                <a:latin typeface="+mj-lt"/>
                <a:cs typeface="Arial" panose="020B0604020202020204" pitchFamily="34" charset="0"/>
              </a:rPr>
              <a:t>util </a:t>
            </a:r>
            <a:r>
              <a:rPr lang="fr-FR" sz="1750" b="0" i="1" dirty="0">
                <a:latin typeface="+mj-lt"/>
                <a:cs typeface="Arial" panose="020B0604020202020204" pitchFamily="34" charset="0"/>
              </a:rPr>
              <a:t>diagnostique de la transparence des finances publiques du </a:t>
            </a:r>
            <a:r>
              <a:rPr lang="fr-FR" sz="1750" b="0" i="1" dirty="0" smtClean="0">
                <a:latin typeface="+mj-lt"/>
                <a:cs typeface="Arial" panose="020B0604020202020204" pitchFamily="34" charset="0"/>
              </a:rPr>
              <a:t>FMI (remplace les ROSC) basé sur le nouveau Code de la transparence des finances publiques, qui couvre les quatre piliers suivants : </a:t>
            </a:r>
          </a:p>
          <a:p>
            <a:pPr>
              <a:buClrTx/>
              <a:defRPr/>
            </a:pPr>
            <a:r>
              <a:rPr lang="fr-FR" sz="1750" b="1" i="0" dirty="0" smtClean="0">
                <a:latin typeface="+mj-lt"/>
                <a:cs typeface="Arial" panose="020B0604020202020204" pitchFamily="34" charset="0"/>
              </a:rPr>
              <a:t>Pilier </a:t>
            </a:r>
            <a:r>
              <a:rPr lang="fr-FR" sz="1750" b="1" i="0" dirty="0">
                <a:latin typeface="+mj-lt"/>
                <a:cs typeface="Arial" panose="020B0604020202020204" pitchFamily="34" charset="0"/>
              </a:rPr>
              <a:t>I : </a:t>
            </a:r>
            <a:r>
              <a:rPr lang="fr-FR" sz="1750" b="1" i="0" dirty="0" smtClean="0">
                <a:latin typeface="+mj-lt"/>
                <a:cs typeface="Arial" panose="020B0604020202020204" pitchFamily="34" charset="0"/>
              </a:rPr>
              <a:t>Communication </a:t>
            </a:r>
            <a:r>
              <a:rPr lang="fr-FR" sz="1750" b="1" i="0" dirty="0">
                <a:latin typeface="+mj-lt"/>
                <a:cs typeface="Arial" panose="020B0604020202020204" pitchFamily="34" charset="0"/>
              </a:rPr>
              <a:t>des informations sur les finances </a:t>
            </a:r>
            <a:r>
              <a:rPr lang="fr-FR" sz="1750" b="1" i="0" dirty="0" smtClean="0">
                <a:latin typeface="+mj-lt"/>
                <a:cs typeface="Arial" panose="020B0604020202020204" pitchFamily="34" charset="0"/>
              </a:rPr>
              <a:t>publiques. </a:t>
            </a:r>
            <a:r>
              <a:rPr lang="fr-FR" sz="1750" i="0" dirty="0" smtClean="0">
                <a:latin typeface="+mj-lt"/>
                <a:cs typeface="Arial" panose="020B0604020202020204" pitchFamily="34" charset="0"/>
              </a:rPr>
              <a:t>Fournir</a:t>
            </a:r>
            <a:r>
              <a:rPr lang="fr-FR" sz="1750" b="1" i="0" dirty="0" smtClean="0">
                <a:latin typeface="+mj-lt"/>
                <a:cs typeface="Arial" panose="020B0604020202020204" pitchFamily="34" charset="0"/>
              </a:rPr>
              <a:t> </a:t>
            </a:r>
            <a:r>
              <a:rPr lang="fr-FR" sz="1750" i="0" dirty="0" smtClean="0">
                <a:latin typeface="+mj-lt"/>
                <a:cs typeface="Arial" panose="020B0604020202020204" pitchFamily="34" charset="0"/>
              </a:rPr>
              <a:t>des </a:t>
            </a:r>
            <a:r>
              <a:rPr lang="fr-FR" sz="1750" i="0" dirty="0">
                <a:latin typeface="+mj-lt"/>
                <a:cs typeface="Arial" panose="020B0604020202020204" pitchFamily="34" charset="0"/>
              </a:rPr>
              <a:t>informations pertinentes, exhaustives, ponctuelles et fiables sur la situation financière et les résultats de l’État.</a:t>
            </a:r>
          </a:p>
          <a:p>
            <a:pPr>
              <a:buClrTx/>
              <a:defRPr/>
            </a:pPr>
            <a:r>
              <a:rPr lang="fr-FR" sz="1750" b="1" i="0" dirty="0">
                <a:latin typeface="+mj-lt"/>
                <a:cs typeface="Arial" panose="020B0604020202020204" pitchFamily="34" charset="0"/>
              </a:rPr>
              <a:t>Pilier II : Prévisions et budgétisation des finances </a:t>
            </a:r>
            <a:r>
              <a:rPr lang="fr-FR" sz="1750" b="1" i="0" dirty="0" smtClean="0">
                <a:latin typeface="+mj-lt"/>
                <a:cs typeface="Arial" panose="020B0604020202020204" pitchFamily="34" charset="0"/>
              </a:rPr>
              <a:t>publiques. </a:t>
            </a:r>
            <a:r>
              <a:rPr lang="fr-FR" sz="1750" i="0" dirty="0" smtClean="0">
                <a:latin typeface="+mj-lt"/>
                <a:cs typeface="Arial" panose="020B0604020202020204" pitchFamily="34" charset="0"/>
              </a:rPr>
              <a:t>Présenter les objectifs </a:t>
            </a:r>
            <a:r>
              <a:rPr lang="fr-FR" sz="1750" i="0" dirty="0">
                <a:latin typeface="+mj-lt"/>
                <a:cs typeface="Arial" panose="020B0604020202020204" pitchFamily="34" charset="0"/>
              </a:rPr>
              <a:t>budgétaires de </a:t>
            </a:r>
            <a:r>
              <a:rPr lang="fr-FR" sz="1750" i="0" dirty="0" smtClean="0">
                <a:latin typeface="+mj-lt"/>
                <a:cs typeface="Arial" panose="020B0604020202020204" pitchFamily="34" charset="0"/>
              </a:rPr>
              <a:t>l’État et des projections exhaustives et </a:t>
            </a:r>
            <a:r>
              <a:rPr lang="fr-FR" sz="1750" i="0" dirty="0">
                <a:latin typeface="+mj-lt"/>
                <a:cs typeface="Arial" panose="020B0604020202020204" pitchFamily="34" charset="0"/>
              </a:rPr>
              <a:t>crédibles de l’évolution des finances publiques.</a:t>
            </a:r>
          </a:p>
          <a:p>
            <a:pPr>
              <a:buClrTx/>
              <a:defRPr/>
            </a:pPr>
            <a:r>
              <a:rPr lang="fr-FR" sz="1750" b="1" i="0" dirty="0">
                <a:latin typeface="+mj-lt"/>
                <a:cs typeface="Arial" panose="020B0604020202020204" pitchFamily="34" charset="0"/>
              </a:rPr>
              <a:t>Pilier III : Analyse et gestion des risques </a:t>
            </a:r>
            <a:r>
              <a:rPr lang="fr-FR" sz="1750" b="1" i="0" dirty="0" smtClean="0">
                <a:latin typeface="+mj-lt"/>
                <a:cs typeface="Arial" panose="020B0604020202020204" pitchFamily="34" charset="0"/>
              </a:rPr>
              <a:t>budgétaires. Publier, analyser, gérer l</a:t>
            </a:r>
            <a:r>
              <a:rPr lang="fr-FR" sz="1750" i="0" dirty="0" smtClean="0">
                <a:latin typeface="+mj-lt"/>
                <a:cs typeface="Arial" panose="020B0604020202020204" pitchFamily="34" charset="0"/>
              </a:rPr>
              <a:t>es </a:t>
            </a:r>
            <a:r>
              <a:rPr lang="fr-FR" sz="1750" i="0" dirty="0">
                <a:latin typeface="+mj-lt"/>
                <a:cs typeface="Arial" panose="020B0604020202020204" pitchFamily="34" charset="0"/>
              </a:rPr>
              <a:t>risques </a:t>
            </a:r>
            <a:r>
              <a:rPr lang="fr-FR" sz="1750" i="0" dirty="0" smtClean="0">
                <a:latin typeface="+mj-lt"/>
                <a:cs typeface="Arial" panose="020B0604020202020204" pitchFamily="34" charset="0"/>
              </a:rPr>
              <a:t>budgétaires et coordonner efficacement les prises </a:t>
            </a:r>
            <a:r>
              <a:rPr lang="fr-FR" sz="1750" i="0" dirty="0">
                <a:latin typeface="+mj-lt"/>
                <a:cs typeface="Arial" panose="020B0604020202020204" pitchFamily="34" charset="0"/>
              </a:rPr>
              <a:t>de décisions budgétaires dans tout le secteur public.</a:t>
            </a:r>
          </a:p>
          <a:p>
            <a:pPr>
              <a:buClrTx/>
              <a:defRPr/>
            </a:pPr>
            <a:r>
              <a:rPr lang="fr-FR" sz="1750" b="1" i="0" dirty="0">
                <a:latin typeface="+mj-lt"/>
                <a:cs typeface="Arial" panose="020B0604020202020204" pitchFamily="34" charset="0"/>
              </a:rPr>
              <a:t>Pilier IV : Gestion des recettes des ressources </a:t>
            </a:r>
            <a:r>
              <a:rPr lang="fr-FR" sz="1750" b="1" i="0" dirty="0" smtClean="0">
                <a:latin typeface="+mj-lt"/>
                <a:cs typeface="Arial" panose="020B0604020202020204" pitchFamily="34" charset="0"/>
              </a:rPr>
              <a:t>naturelles. </a:t>
            </a:r>
            <a:r>
              <a:rPr lang="fr-FR" sz="1750" b="1" dirty="0" smtClean="0">
                <a:latin typeface="+mj-lt"/>
                <a:cs typeface="Arial" panose="020B0604020202020204" pitchFamily="34" charset="0"/>
              </a:rPr>
              <a:t>Offrir</a:t>
            </a:r>
            <a:r>
              <a:rPr lang="fr-FR" sz="1750" b="1" i="0" dirty="0" smtClean="0">
                <a:latin typeface="+mj-lt"/>
                <a:cs typeface="Arial" panose="020B0604020202020204" pitchFamily="34" charset="0"/>
              </a:rPr>
              <a:t> </a:t>
            </a:r>
            <a:r>
              <a:rPr lang="fr-FR" sz="1750" i="0" dirty="0" smtClean="0">
                <a:latin typeface="+mj-lt"/>
                <a:cs typeface="Arial" panose="020B0604020202020204" pitchFamily="34" charset="0"/>
              </a:rPr>
              <a:t>un </a:t>
            </a:r>
            <a:r>
              <a:rPr lang="fr-FR" sz="1750" i="0" dirty="0">
                <a:latin typeface="+mj-lt"/>
                <a:cs typeface="Arial" panose="020B0604020202020204" pitchFamily="34" charset="0"/>
              </a:rPr>
              <a:t>cadre transparent de l’actionnariat, des contrats, de la taxation et de l’utilisation des dotations en ressources naturelles.</a:t>
            </a:r>
          </a:p>
          <a:p>
            <a:pPr lvl="1" eaLnBrk="1" hangingPunct="1">
              <a:defRPr/>
            </a:pPr>
            <a:endParaRPr lang="fr-FR" sz="2200" b="0" dirty="0" smtClean="0"/>
          </a:p>
        </p:txBody>
      </p:sp>
      <p:sp>
        <p:nvSpPr>
          <p:cNvPr id="18436" name="Espace réservé du numéro de diapositive 4"/>
          <p:cNvSpPr>
            <a:spLocks noGrp="1"/>
          </p:cNvSpPr>
          <p:nvPr>
            <p:ph type="sldNum" sz="quarter" idx="12"/>
          </p:nvPr>
        </p:nvSpPr>
        <p:spPr>
          <a:xfrm>
            <a:off x="468313" y="6237288"/>
            <a:ext cx="2895600" cy="476250"/>
          </a:xfrm>
          <a:noFill/>
          <a:ln algn="ctr"/>
        </p:spPr>
        <p:txBody>
          <a:bodyPr anchor="b"/>
          <a:lstStyle/>
          <a:p>
            <a:pPr algn="l" eaLnBrk="0" hangingPunct="0">
              <a:lnSpc>
                <a:spcPts val="1400"/>
              </a:lnSpc>
            </a:pPr>
            <a:fld id="{56A9C157-E7FF-49B9-B95D-BFB58B6F29EB}" type="slidenum">
              <a:rPr lang="en-US" altLang="fr-FR"/>
              <a:pPr algn="l" eaLnBrk="0" hangingPunct="0">
                <a:lnSpc>
                  <a:spcPts val="1400"/>
                </a:lnSpc>
              </a:pPr>
              <a:t>7</a:t>
            </a:fld>
            <a:endParaRPr lang="en-US" altLang="fr-F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a:xfrm>
            <a:off x="0" y="357188"/>
            <a:ext cx="8713788" cy="504825"/>
          </a:xfrm>
        </p:spPr>
        <p:txBody>
          <a:bodyPr/>
          <a:lstStyle/>
          <a:p>
            <a:r>
              <a:rPr lang="fr-FR" altLang="fr-FR" sz="2800" smtClean="0"/>
              <a:t>1)</a:t>
            </a:r>
          </a:p>
        </p:txBody>
      </p:sp>
      <p:sp>
        <p:nvSpPr>
          <p:cNvPr id="20483" name="Espace réservé du contenu 2"/>
          <p:cNvSpPr>
            <a:spLocks noGrp="1"/>
          </p:cNvSpPr>
          <p:nvPr>
            <p:ph idx="1"/>
          </p:nvPr>
        </p:nvSpPr>
        <p:spPr>
          <a:xfrm>
            <a:off x="107950" y="1268413"/>
            <a:ext cx="8856663" cy="2808287"/>
          </a:xfrm>
        </p:spPr>
        <p:txBody>
          <a:bodyPr/>
          <a:lstStyle/>
          <a:p>
            <a:pPr marL="0" indent="0">
              <a:buClrTx/>
              <a:buFontTx/>
              <a:buNone/>
              <a:defRPr/>
            </a:pPr>
            <a:r>
              <a:rPr lang="fr-FR" sz="2000" b="1" i="0" dirty="0" smtClean="0"/>
              <a:t>OCDE-CAD. </a:t>
            </a:r>
            <a:r>
              <a:rPr lang="fr-FR" sz="2000" b="1" dirty="0" err="1" smtClean="0"/>
              <a:t>Methodology</a:t>
            </a:r>
            <a:r>
              <a:rPr lang="fr-FR" sz="2000" b="1" dirty="0" smtClean="0"/>
              <a:t> for </a:t>
            </a:r>
            <a:r>
              <a:rPr lang="fr-FR" sz="2000" b="1" dirty="0" err="1" smtClean="0"/>
              <a:t>assessing</a:t>
            </a:r>
            <a:r>
              <a:rPr lang="fr-FR" sz="2000" b="1" dirty="0" smtClean="0"/>
              <a:t> </a:t>
            </a:r>
            <a:r>
              <a:rPr lang="fr-FR" sz="2000" b="1" dirty="0" err="1" smtClean="0"/>
              <a:t>procurement</a:t>
            </a:r>
            <a:r>
              <a:rPr lang="fr-FR" sz="2000" b="1" dirty="0" smtClean="0"/>
              <a:t> </a:t>
            </a:r>
            <a:r>
              <a:rPr lang="fr-FR" sz="2000" b="1" dirty="0" err="1" smtClean="0"/>
              <a:t>systems</a:t>
            </a:r>
            <a:r>
              <a:rPr lang="fr-FR" sz="2000" b="1" i="0" dirty="0" smtClean="0"/>
              <a:t> (MAPS). </a:t>
            </a:r>
          </a:p>
          <a:p>
            <a:pPr>
              <a:buClrTx/>
              <a:buFont typeface="Wingdings" panose="05000000000000000000" pitchFamily="2" charset="2"/>
              <a:buChar char="Ø"/>
              <a:defRPr/>
            </a:pPr>
            <a:r>
              <a:rPr lang="fr-FR" sz="2000" i="0" dirty="0" smtClean="0">
                <a:latin typeface="+mj-lt"/>
                <a:cs typeface="Arial" panose="020B0604020202020204" pitchFamily="34" charset="0"/>
              </a:rPr>
              <a:t>12 indicateurs de haut niveau décomposés en indicateurs subsidiaires et regroupés en quatre piliers:</a:t>
            </a:r>
          </a:p>
          <a:p>
            <a:pPr lvl="1">
              <a:spcBef>
                <a:spcPct val="0"/>
              </a:spcBef>
              <a:buClrTx/>
              <a:defRPr/>
            </a:pPr>
            <a:r>
              <a:rPr lang="fr-FR" b="0" dirty="0" smtClean="0">
                <a:latin typeface="+mj-lt"/>
                <a:cs typeface="Arial" panose="020B0604020202020204" pitchFamily="34" charset="0"/>
              </a:rPr>
              <a:t>Cadre législatif et réglementaire</a:t>
            </a:r>
          </a:p>
          <a:p>
            <a:pPr lvl="2">
              <a:spcBef>
                <a:spcPct val="0"/>
              </a:spcBef>
              <a:buFont typeface="Courier New" panose="02070309020205020404" pitchFamily="49" charset="0"/>
              <a:buChar char="o"/>
              <a:defRPr/>
            </a:pPr>
            <a:r>
              <a:rPr lang="fr-FR" sz="2000" dirty="0" smtClean="0">
                <a:latin typeface="+mj-lt"/>
                <a:cs typeface="Arial" panose="020B0604020202020204" pitchFamily="34" charset="0"/>
              </a:rPr>
              <a:t>Le public doit avoir accès aux lois et règlements</a:t>
            </a:r>
          </a:p>
          <a:p>
            <a:pPr lvl="1">
              <a:spcBef>
                <a:spcPct val="0"/>
              </a:spcBef>
              <a:buClrTx/>
              <a:defRPr/>
            </a:pPr>
            <a:r>
              <a:rPr lang="fr-FR" b="0" dirty="0" smtClean="0">
                <a:latin typeface="+mj-lt"/>
                <a:cs typeface="Arial" panose="020B0604020202020204" pitchFamily="34" charset="0"/>
              </a:rPr>
              <a:t>Cadre institutionnel et capacité de gestion</a:t>
            </a:r>
          </a:p>
          <a:p>
            <a:pPr lvl="2">
              <a:spcBef>
                <a:spcPct val="0"/>
              </a:spcBef>
              <a:buFont typeface="Courier New" panose="02070309020205020404" pitchFamily="49" charset="0"/>
              <a:buChar char="o"/>
              <a:defRPr/>
            </a:pPr>
            <a:r>
              <a:rPr lang="fr-FR" sz="2000" dirty="0" smtClean="0">
                <a:latin typeface="+mj-lt"/>
                <a:cs typeface="Arial" panose="020B0604020202020204" pitchFamily="34" charset="0"/>
              </a:rPr>
              <a:t>Coordination avec la procédure budgétaire</a:t>
            </a:r>
          </a:p>
          <a:p>
            <a:pPr lvl="2">
              <a:spcBef>
                <a:spcPct val="0"/>
              </a:spcBef>
              <a:buFont typeface="Courier New" panose="02070309020205020404" pitchFamily="49" charset="0"/>
              <a:buChar char="o"/>
              <a:defRPr/>
            </a:pPr>
            <a:r>
              <a:rPr lang="fr-FR" sz="2000" dirty="0" smtClean="0">
                <a:latin typeface="+mj-lt"/>
                <a:cs typeface="Arial" panose="020B0604020202020204" pitchFamily="34" charset="0"/>
              </a:rPr>
              <a:t>Existence d'un organe normatif fonctionnel</a:t>
            </a:r>
          </a:p>
          <a:p>
            <a:pPr lvl="2">
              <a:spcBef>
                <a:spcPct val="0"/>
              </a:spcBef>
              <a:buFont typeface="Courier New" panose="02070309020205020404" pitchFamily="49" charset="0"/>
              <a:buChar char="o"/>
              <a:defRPr/>
            </a:pPr>
            <a:r>
              <a:rPr lang="fr-FR" sz="2000" dirty="0" smtClean="0">
                <a:latin typeface="+mj-lt"/>
                <a:cs typeface="Arial" panose="020B0604020202020204" pitchFamily="34" charset="0"/>
              </a:rPr>
              <a:t>Existence de capacités de développement institutionnel</a:t>
            </a:r>
          </a:p>
          <a:p>
            <a:pPr lvl="1">
              <a:spcBef>
                <a:spcPct val="0"/>
              </a:spcBef>
              <a:buClrTx/>
              <a:defRPr/>
            </a:pPr>
            <a:r>
              <a:rPr lang="fr-FR" b="0" dirty="0" smtClean="0">
                <a:latin typeface="+mj-lt"/>
                <a:cs typeface="Arial" panose="020B0604020202020204" pitchFamily="34" charset="0"/>
              </a:rPr>
              <a:t>Conduite des opérations d'achat et pratiques</a:t>
            </a:r>
          </a:p>
          <a:p>
            <a:pPr lvl="2">
              <a:spcBef>
                <a:spcPct val="0"/>
              </a:spcBef>
              <a:buFont typeface="Courier New" panose="02070309020205020404" pitchFamily="49" charset="0"/>
              <a:buChar char="o"/>
              <a:defRPr/>
            </a:pPr>
            <a:r>
              <a:rPr lang="fr-FR" sz="2000" dirty="0" smtClean="0">
                <a:latin typeface="+mj-lt"/>
                <a:cs typeface="Arial" panose="020B0604020202020204" pitchFamily="34" charset="0"/>
              </a:rPr>
              <a:t>Les opérations sont conduites de manière efficace</a:t>
            </a:r>
          </a:p>
          <a:p>
            <a:pPr lvl="2">
              <a:spcBef>
                <a:spcPct val="0"/>
              </a:spcBef>
              <a:buFont typeface="Courier New" panose="02070309020205020404" pitchFamily="49" charset="0"/>
              <a:buChar char="o"/>
              <a:defRPr/>
            </a:pPr>
            <a:r>
              <a:rPr lang="fr-FR" sz="2000" dirty="0" smtClean="0">
                <a:latin typeface="+mj-lt"/>
                <a:cs typeface="Arial" panose="020B0604020202020204" pitchFamily="34" charset="0"/>
              </a:rPr>
              <a:t>Existence effective d'un marché</a:t>
            </a:r>
          </a:p>
          <a:p>
            <a:pPr lvl="1">
              <a:spcBef>
                <a:spcPct val="0"/>
              </a:spcBef>
              <a:buClrTx/>
              <a:defRPr/>
            </a:pPr>
            <a:r>
              <a:rPr lang="fr-FR" b="0" dirty="0" smtClean="0">
                <a:latin typeface="+mj-lt"/>
                <a:cs typeface="Arial" panose="020B0604020202020204" pitchFamily="34" charset="0"/>
              </a:rPr>
              <a:t>Intégrité et transparence du dispositif de passation de marchés publics</a:t>
            </a:r>
          </a:p>
          <a:p>
            <a:pPr>
              <a:spcBef>
                <a:spcPct val="0"/>
              </a:spcBef>
              <a:buClrTx/>
              <a:buFont typeface="Wingdings" panose="05000000000000000000" pitchFamily="2" charset="2"/>
              <a:buChar char="Ø"/>
              <a:defRPr/>
            </a:pPr>
            <a:r>
              <a:rPr lang="fr-FR" sz="2000" i="0" dirty="0" smtClean="0">
                <a:latin typeface="+mj-lt"/>
                <a:cs typeface="Arial" panose="020B0604020202020204" pitchFamily="34" charset="0"/>
              </a:rPr>
              <a:t>Les </a:t>
            </a:r>
            <a:r>
              <a:rPr lang="fr-FR" sz="2000" dirty="0" smtClean="0">
                <a:latin typeface="+mj-lt"/>
                <a:cs typeface="Arial" panose="020B0604020202020204" pitchFamily="34" charset="0"/>
              </a:rPr>
              <a:t>Country </a:t>
            </a:r>
            <a:r>
              <a:rPr lang="fr-FR" sz="2000" dirty="0" err="1" smtClean="0">
                <a:latin typeface="+mj-lt"/>
                <a:cs typeface="Arial" panose="020B0604020202020204" pitchFamily="34" charset="0"/>
              </a:rPr>
              <a:t>Procurement</a:t>
            </a:r>
            <a:r>
              <a:rPr lang="fr-FR" sz="2000" dirty="0" smtClean="0">
                <a:latin typeface="+mj-lt"/>
                <a:cs typeface="Arial" panose="020B0604020202020204" pitchFamily="34" charset="0"/>
              </a:rPr>
              <a:t> </a:t>
            </a:r>
            <a:r>
              <a:rPr lang="fr-FR" sz="2000" dirty="0" err="1" smtClean="0">
                <a:latin typeface="+mj-lt"/>
                <a:cs typeface="Arial" panose="020B0604020202020204" pitchFamily="34" charset="0"/>
              </a:rPr>
              <a:t>Assessment</a:t>
            </a:r>
            <a:r>
              <a:rPr lang="fr-FR" sz="2000" dirty="0" smtClean="0">
                <a:latin typeface="+mj-lt"/>
                <a:cs typeface="Arial" panose="020B0604020202020204" pitchFamily="34" charset="0"/>
              </a:rPr>
              <a:t> Reports </a:t>
            </a:r>
            <a:r>
              <a:rPr lang="fr-FR" sz="2000" i="0" dirty="0" smtClean="0">
                <a:latin typeface="+mj-lt"/>
                <a:cs typeface="Arial" panose="020B0604020202020204" pitchFamily="34" charset="0"/>
              </a:rPr>
              <a:t>de la Banque mondiale (CPAR) utilisent en général cette méthodologie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a:xfrm>
            <a:off x="214313" y="1390650"/>
            <a:ext cx="8715375" cy="504825"/>
          </a:xfrm>
        </p:spPr>
        <p:txBody>
          <a:bodyPr/>
          <a:lstStyle/>
          <a:p>
            <a:r>
              <a:rPr lang="fr-FR" altLang="fr-FR" sz="2800" smtClean="0"/>
              <a:t> Evaluation de la performance en matière de gestion de la dette: DeMPA</a:t>
            </a:r>
          </a:p>
        </p:txBody>
      </p:sp>
      <p:sp>
        <p:nvSpPr>
          <p:cNvPr id="21507" name="Espace réservé du contenu 2"/>
          <p:cNvSpPr>
            <a:spLocks noGrp="1"/>
          </p:cNvSpPr>
          <p:nvPr>
            <p:ph idx="1"/>
          </p:nvPr>
        </p:nvSpPr>
        <p:spPr>
          <a:xfrm>
            <a:off x="457200" y="2060575"/>
            <a:ext cx="8229600" cy="1368425"/>
          </a:xfrm>
        </p:spPr>
        <p:txBody>
          <a:bodyPr/>
          <a:lstStyle/>
          <a:p>
            <a:pPr>
              <a:buClrTx/>
              <a:buFont typeface="Wingdings" pitchFamily="2" charset="2"/>
              <a:buChar char="Ø"/>
            </a:pPr>
            <a:r>
              <a:rPr lang="fr-FR" altLang="fr-FR" sz="2000" i="0" smtClean="0"/>
              <a:t>15 indicateurs qui complètent/précisent le PEFA</a:t>
            </a:r>
          </a:p>
        </p:txBody>
      </p:sp>
      <p:pic>
        <p:nvPicPr>
          <p:cNvPr id="21508" name="Picture 2"/>
          <p:cNvPicPr>
            <a:picLocks noChangeAspect="1" noChangeArrowheads="1"/>
          </p:cNvPicPr>
          <p:nvPr/>
        </p:nvPicPr>
        <p:blipFill>
          <a:blip r:embed="rId2" cstate="print"/>
          <a:srcRect/>
          <a:stretch>
            <a:fillRect/>
          </a:stretch>
        </p:blipFill>
        <p:spPr bwMode="auto">
          <a:xfrm>
            <a:off x="2578100" y="2484438"/>
            <a:ext cx="6500813" cy="3757612"/>
          </a:xfrm>
          <a:prstGeom prst="rect">
            <a:avLst/>
          </a:prstGeom>
          <a:noFill/>
          <a:ln w="9525" algn="ctr">
            <a:noFill/>
            <a:miter lim="800000"/>
            <a:headEnd/>
            <a:tailEnd/>
          </a:ln>
        </p:spPr>
      </p:pic>
      <p:sp>
        <p:nvSpPr>
          <p:cNvPr id="21509" name="ZoneTexte 3"/>
          <p:cNvSpPr txBox="1">
            <a:spLocks noChangeArrowheads="1"/>
          </p:cNvSpPr>
          <p:nvPr/>
        </p:nvSpPr>
        <p:spPr bwMode="auto">
          <a:xfrm>
            <a:off x="368300" y="3321050"/>
            <a:ext cx="2232025" cy="647700"/>
          </a:xfrm>
          <a:prstGeom prst="rect">
            <a:avLst/>
          </a:prstGeom>
          <a:noFill/>
          <a:ln w="9525">
            <a:noFill/>
            <a:miter lim="800000"/>
            <a:headEnd/>
            <a:tailEnd/>
          </a:ln>
        </p:spPr>
        <p:txBody>
          <a:bodyPr>
            <a:spAutoFit/>
          </a:bodyPr>
          <a:lstStyle/>
          <a:p>
            <a:pPr eaLnBrk="1" hangingPunct="1"/>
            <a:r>
              <a:rPr lang="fr-FR" altLang="fr-FR" sz="1800"/>
              <a:t>Exemples de correspondance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11022</TotalTime>
  <Words>2951</Words>
  <Application>Microsoft Office PowerPoint</Application>
  <PresentationFormat>On-screen Show (4:3)</PresentationFormat>
  <Paragraphs>494</Paragraphs>
  <Slides>43</Slides>
  <Notes>25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43</vt:i4>
      </vt:variant>
    </vt:vector>
  </HeadingPairs>
  <TitlesOfParts>
    <vt:vector size="52" baseType="lpstr">
      <vt:lpstr>Verdana</vt:lpstr>
      <vt:lpstr>Arial</vt:lpstr>
      <vt:lpstr>Times New Roman</vt:lpstr>
      <vt:lpstr>Wingdings</vt:lpstr>
      <vt:lpstr>Courier New</vt:lpstr>
      <vt:lpstr>Calibri</vt:lpstr>
      <vt:lpstr>Slide_Master</vt:lpstr>
      <vt:lpstr>Document</vt:lpstr>
      <vt:lpstr>Worksheet</vt:lpstr>
      <vt:lpstr>Problématique des réformes budgétaires Unité 1.Présentation de la problématique</vt:lpstr>
      <vt:lpstr>Jour 1: Approches pour une réforme de la GFP </vt:lpstr>
      <vt:lpstr>   Module 1.3. Le point de départ : évaluer les systèmes de GFP. Objectifs du module </vt:lpstr>
      <vt:lpstr>Module 1.3 Points examinés</vt:lpstr>
      <vt:lpstr>Slide 5</vt:lpstr>
      <vt:lpstr>Revue des dépenses publiques (RDP/PER)</vt:lpstr>
      <vt:lpstr>Évaluation de la transparence des finances publiques (ETFP) – FMI</vt:lpstr>
      <vt:lpstr>1)</vt:lpstr>
      <vt:lpstr> Evaluation de la performance en matière de gestion de la dette: DeMPA</vt:lpstr>
      <vt:lpstr>  Evaluation de la gestion des investissements publics (PIMA – FMI) </vt:lpstr>
      <vt:lpstr>Slide 11</vt:lpstr>
      <vt:lpstr>Slide 12</vt:lpstr>
      <vt:lpstr>Le PEFA</vt:lpstr>
      <vt:lpstr>Slide 14</vt:lpstr>
      <vt:lpstr>Les produits intégrés</vt:lpstr>
      <vt:lpstr>L’examen du contexte sociopolitique</vt:lpstr>
      <vt:lpstr>Module 1.3 Points examinés</vt:lpstr>
      <vt:lpstr>Le PEFA: dimensions de la performance</vt:lpstr>
      <vt:lpstr>Le PEFA: dimensions de la performance</vt:lpstr>
      <vt:lpstr>Les indicateurs de performance du PEFA  </vt:lpstr>
      <vt:lpstr>Slide 21</vt:lpstr>
      <vt:lpstr>Slide 22</vt:lpstr>
      <vt:lpstr>Slide 23</vt:lpstr>
      <vt:lpstr>Les relations entre dimensions de la performance</vt:lpstr>
      <vt:lpstr>Les relations entre dimensions de la performance.  Quelques relations essentielles  </vt:lpstr>
      <vt:lpstr>Module 1.3 Points examinés</vt:lpstr>
      <vt:lpstr>Avantages du PEFA pour la préparation des réformes</vt:lpstr>
      <vt:lpstr>Limites du PEFA</vt:lpstr>
      <vt:lpstr>Éviter le culte des notes</vt:lpstr>
      <vt:lpstr>Replacer les indicateurs PEFA dans la chaîne des résultats </vt:lpstr>
      <vt:lpstr>Module 1.3 Points examinés</vt:lpstr>
      <vt:lpstr>Slide 32</vt:lpstr>
      <vt:lpstr>Slide 33</vt:lpstr>
      <vt:lpstr>Slide 34</vt:lpstr>
      <vt:lpstr>Slide 35</vt:lpstr>
      <vt:lpstr>Slide 36</vt:lpstr>
      <vt:lpstr>Module 1.3 Points examinés</vt:lpstr>
      <vt:lpstr>A propos de la corruption</vt:lpstr>
      <vt:lpstr>Les mécanismes de corruption et le cycle de la GFP. Quelques exemples (1)</vt:lpstr>
      <vt:lpstr>Les mécanismes de corruption et le cycle de la GFP. Quelques exemples (2)</vt:lpstr>
      <vt:lpstr>Les mécanismes de corruption et le cycle de la GFP. Quelques exemples (3)</vt:lpstr>
      <vt:lpstr>Les sanctions</vt:lpstr>
      <vt:lpstr>Messages clef</vt:lpstr>
    </vt:vector>
  </TitlesOfParts>
  <Company>European Commission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turneem</dc:creator>
  <cp:lastModifiedBy>Pierre</cp:lastModifiedBy>
  <cp:revision>319</cp:revision>
  <cp:lastPrinted>2013-01-05T17:50:49Z</cp:lastPrinted>
  <dcterms:created xsi:type="dcterms:W3CDTF">2011-10-28T10:25:18Z</dcterms:created>
  <dcterms:modified xsi:type="dcterms:W3CDTF">2016-06-12T19:57:52Z</dcterms:modified>
</cp:coreProperties>
</file>