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8" r:id="rId3"/>
    <p:sldId id="299" r:id="rId4"/>
    <p:sldId id="300" r:id="rId5"/>
    <p:sldId id="283" r:id="rId6"/>
    <p:sldId id="310" r:id="rId7"/>
    <p:sldId id="284" r:id="rId8"/>
    <p:sldId id="301" r:id="rId9"/>
    <p:sldId id="281" r:id="rId10"/>
    <p:sldId id="285" r:id="rId11"/>
    <p:sldId id="286" r:id="rId12"/>
    <p:sldId id="303" r:id="rId13"/>
    <p:sldId id="302" r:id="rId14"/>
    <p:sldId id="288" r:id="rId15"/>
    <p:sldId id="290" r:id="rId16"/>
    <p:sldId id="291" r:id="rId17"/>
    <p:sldId id="293" r:id="rId18"/>
    <p:sldId id="306" r:id="rId19"/>
    <p:sldId id="307" r:id="rId20"/>
    <p:sldId id="308" r:id="rId21"/>
    <p:sldId id="295" r:id="rId22"/>
    <p:sldId id="296" r:id="rId23"/>
    <p:sldId id="297" r:id="rId24"/>
    <p:sldId id="309" r:id="rId25"/>
  </p:sldIdLst>
  <p:sldSz cx="9144000" cy="6858000" type="screen4x3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97" d="100"/>
          <a:sy n="97" d="100"/>
        </p:scale>
        <p:origin x="-768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FA033A8-CFC7-4F76-AC0F-26074D5DE9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16753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768B114-09C7-4E20-AE2A-691C7D27DB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81466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 smtClean="0">
              <a:latin typeface="Arial" charset="0"/>
            </a:endParaRP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9C1F4CF9-E820-4813-8C08-2549065575B6}" type="slidenum">
              <a:rPr lang="fr-BE" smtClean="0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fr-BE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3661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C429ED2C-6C3D-4114-9E31-31D723239AD2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22</a:t>
            </a:fld>
            <a:endParaRPr lang="fr-F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0153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33E7F9C8-17AF-4F63-9423-2EE703ADC18E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23</a:t>
            </a:fld>
            <a:endParaRPr lang="fr-F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1826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 smtClean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A5CD9DB4-B167-421F-B08A-B7033F30A098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2</a:t>
            </a:fld>
            <a:endParaRPr lang="en-GB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4920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68B114-09C7-4E20-AE2A-691C7D27DBB0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39092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68B114-09C7-4E20-AE2A-691C7D27DBB0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39092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smtClean="0">
              <a:latin typeface="Times New Roman" charset="0"/>
            </a:endParaRPr>
          </a:p>
        </p:txBody>
      </p:sp>
      <p:sp>
        <p:nvSpPr>
          <p:cNvPr id="696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61FFA818-8B7E-4939-952D-51BD651BFC8A}" type="slidenum">
              <a:rPr lang="fr-FR" smtClean="0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9</a:t>
            </a:fld>
            <a:endParaRPr lang="fr-FR" smtClean="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072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43FBFA22-2256-4F67-B17A-D568088A0F3C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14</a:t>
            </a:fld>
            <a:endParaRPr lang="fr-FR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5700" cy="3724275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950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C5AD7141-FBC0-4E4B-BA46-BA8B38DC8AB2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15</a:t>
            </a:fld>
            <a:endParaRPr lang="fr-FR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5700" cy="3724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4811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D3D30703-3859-4EFD-994C-EA1920316EF5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16</a:t>
            </a:fld>
            <a:endParaRPr lang="fr-FR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5700" cy="37242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103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323B2522-48DE-4ECD-8E3E-D6B91763B892}" type="slidenum">
              <a:rPr lang="fr-FR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17</a:t>
            </a:fld>
            <a:endParaRPr lang="fr-FR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5700" cy="3724275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7866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1B6FA08-5D7D-464B-9E8F-19A7CCE6F1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72673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E18E7-4FFD-42E1-BBFF-35E6D276DC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5360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271F8-713A-488F-80E3-DF157FD7A17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42834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EAB1B-39E8-48B1-8988-79790C12D3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3139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29B60-BA22-4807-BBD3-AC27FB1F1A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21782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CBBBA-C0BB-4D02-93C6-F96AA5F4E0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4913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FD995-69B9-45DE-847E-56C56E0435F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673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3F215-7E26-4FB4-BFEB-D3B88228961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3187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A0524-15C1-4E25-81BD-8C25E0B23DA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611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2AAF-B23D-4E8F-B8C0-9E24D40A29F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6945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38046-B975-402A-83D0-1CFE12C719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9343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48CE7-9D70-435C-987D-85ECED81E6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3204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D0DD01E-C572-4B10-B399-AB2E2B78D5F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8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357438"/>
            <a:ext cx="7772400" cy="938212"/>
          </a:xfrm>
        </p:spPr>
        <p:txBody>
          <a:bodyPr/>
          <a:lstStyle/>
          <a:p>
            <a:pPr marL="0" indent="1588" eaLnBrk="1" hangingPunct="1"/>
            <a:r>
              <a:rPr lang="fr-FR" sz="4400" dirty="0" smtClean="0"/>
              <a:t>Problématique des réformes budgétaires Unité 1. Présentation de la problématique</a:t>
            </a:r>
            <a:endParaRPr lang="en-GB" sz="4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4643438"/>
            <a:ext cx="7088187" cy="865187"/>
          </a:xfrm>
        </p:spPr>
        <p:txBody>
          <a:bodyPr/>
          <a:lstStyle/>
          <a:p>
            <a:pPr eaLnBrk="1" hangingPunct="1"/>
            <a:r>
              <a:rPr lang="fr-FR" sz="3600" dirty="0" smtClean="0"/>
              <a:t>Module 1.4. Conditions pour le succès de réformes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6FA08-5D7D-464B-9E8F-19A7CCE6F122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conditions de succès : leçons de l’expérience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288" y="2348880"/>
            <a:ext cx="8229600" cy="3529013"/>
          </a:xfrm>
        </p:spPr>
        <p:txBody>
          <a:bodyPr/>
          <a:lstStyle/>
          <a:p>
            <a:r>
              <a:rPr lang="fr-FR" sz="2000" dirty="0" smtClean="0"/>
              <a:t>Voir Lawson 2012. Evaluation of PFM </a:t>
            </a:r>
            <a:r>
              <a:rPr lang="fr-FR" sz="2000" dirty="0" err="1" smtClean="0"/>
              <a:t>reform</a:t>
            </a:r>
            <a:r>
              <a:rPr lang="fr-FR" sz="2000" dirty="0" smtClean="0"/>
              <a:t> in Burkina Faso, Ghana and Malawi</a:t>
            </a:r>
          </a:p>
          <a:p>
            <a:pPr marL="0" indent="0">
              <a:buNone/>
            </a:pPr>
            <a:endParaRPr lang="fr-FR" sz="2000" dirty="0" smtClean="0"/>
          </a:p>
          <a:p>
            <a:pPr>
              <a:buClrTx/>
            </a:pPr>
            <a:r>
              <a:rPr lang="fr-FR" sz="2200" i="0" dirty="0" smtClean="0"/>
              <a:t>Trois conditions :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b="0" i="0" dirty="0" smtClean="0"/>
              <a:t>Un fort engagement politique vis-à-vis de la mise en œuvre des réformes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b="0" i="0" dirty="0" smtClean="0"/>
              <a:t>Des modèles de conception et de mise en œuvre de réforme, adaptés au contexte institutionnel et aux capacités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b="0" i="0" dirty="0" smtClean="0"/>
              <a:t>Des arrangements de coordination solides, pris en charge par les représentants du gouvernement, pour suivre et guider les réformes   </a:t>
            </a:r>
            <a:endParaRPr lang="fr-FR" b="0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9065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340768"/>
            <a:ext cx="8517632" cy="936625"/>
          </a:xfrm>
        </p:spPr>
        <p:txBody>
          <a:bodyPr/>
          <a:lstStyle/>
          <a:p>
            <a:r>
              <a:rPr lang="fr-FR" dirty="0" smtClean="0"/>
              <a:t>Les conditions de succès : leçons de l’expérience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sz="2200" i="0" dirty="0" smtClean="0"/>
              <a:t>Un leadership dans le domaine technique est important. Il émerge dans un contexte d’engagement politique, mais il ne substitue pas à l’engagement politique</a:t>
            </a:r>
          </a:p>
          <a:p>
            <a:pPr>
              <a:buClrTx/>
            </a:pPr>
            <a:r>
              <a:rPr lang="fr-FR" sz="2200" i="0" dirty="0" smtClean="0"/>
              <a:t>Une pression externe (société civile, donneurs, etc.) peut conforter l’engagement politique, mais ne suffit pas à le générer</a:t>
            </a:r>
          </a:p>
          <a:p>
            <a:pPr>
              <a:buClrTx/>
            </a:pPr>
            <a:r>
              <a:rPr lang="fr-FR" sz="2200" i="0" dirty="0" smtClean="0"/>
              <a:t>Un processus d’apprentissage est nécessaire pour adapter les modèles de conception et mise en œuvre des réformes</a:t>
            </a:r>
          </a:p>
          <a:p>
            <a:pPr>
              <a:buClrTx/>
            </a:pPr>
            <a:r>
              <a:rPr lang="fr-FR" sz="2200" i="0" dirty="0" smtClean="0"/>
              <a:t>Ne pas surestimer l’influence des ONG et du législatif</a:t>
            </a:r>
            <a:endParaRPr lang="fr-FR" sz="2200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5698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196753"/>
            <a:ext cx="8229600" cy="936104"/>
          </a:xfrm>
        </p:spPr>
        <p:txBody>
          <a:bodyPr/>
          <a:lstStyle/>
          <a:p>
            <a:r>
              <a:rPr lang="fr-FR" dirty="0" smtClean="0"/>
              <a:t>L’effet de l’appui des donneurs</a:t>
            </a:r>
            <a:br>
              <a:rPr lang="fr-FR" dirty="0" smtClean="0"/>
            </a:br>
            <a:r>
              <a:rPr lang="fr-FR" sz="1800" b="0" i="1" dirty="0" smtClean="0"/>
              <a:t>cf. Lawson</a:t>
            </a:r>
            <a:endParaRPr lang="fr-FR" sz="1800" b="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363272" cy="3888533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fr-FR" sz="2100" i="0" dirty="0" smtClean="0"/>
              <a:t>Influence réelle dans les pays bénéficiant d’une AB, ou si les ressources extérieures financent un programme du gouvernement 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fr-FR" sz="2100" i="0" dirty="0" smtClean="0"/>
              <a:t>Les tentatives visant à influencer ouvertement le rythme ou le contenu des réformes par le biais de la conditionnalité de l’AB ont été inefficaces et même souvent contreproductives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fr-FR" sz="2100" i="0" dirty="0" smtClean="0"/>
              <a:t>L’AT est efficace si elle se focalise sur des objectifs clairement définis. 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fr-FR" sz="2100" i="0" dirty="0" smtClean="0"/>
              <a:t>La fourniture de mauvais conseils et la promotion de modèles de réforme inappropriés par les agences extérieures concernent de nombreux programmes de réforme </a:t>
            </a:r>
            <a:r>
              <a:rPr lang="fr-FR" sz="2200" i="0" dirty="0" smtClean="0"/>
              <a:t/>
            </a:r>
            <a:br>
              <a:rPr lang="fr-FR" sz="2200" i="0" dirty="0" smtClean="0"/>
            </a:br>
            <a:endParaRPr lang="fr-FR" sz="2200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8969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1.4. Points examinés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2736304"/>
          </a:xfrm>
        </p:spPr>
        <p:txBody>
          <a:bodyPr/>
          <a:lstStyle/>
          <a:p>
            <a:pPr>
              <a:buClrTx/>
            </a:pPr>
            <a:r>
              <a:rPr lang="fr-FR" i="0" dirty="0" smtClean="0"/>
              <a:t>Les causes possibles d’échec ou de difficultés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Les conditions de succès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>
                <a:solidFill>
                  <a:srgbClr val="FF0000"/>
                </a:solidFill>
              </a:rPr>
              <a:t>Attention aux écueils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sz="2400" b="0" dirty="0" smtClean="0">
                <a:solidFill>
                  <a:srgbClr val="FF0000"/>
                </a:solidFill>
              </a:rPr>
              <a:t>Importer des pratiques de pointe?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sz="2400" b="0" i="0" dirty="0" smtClean="0"/>
              <a:t>Autres écueils</a:t>
            </a:r>
          </a:p>
          <a:p>
            <a:endParaRPr lang="fr-F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48440" y="4005064"/>
            <a:ext cx="8569325" cy="1656135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4609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857875" y="2286000"/>
            <a:ext cx="3286125" cy="1143000"/>
          </a:xfrm>
        </p:spPr>
        <p:txBody>
          <a:bodyPr/>
          <a:lstStyle/>
          <a:p>
            <a:pPr indent="0" algn="ctr" eaLnBrk="1" hangingPunct="1"/>
            <a:r>
              <a:rPr lang="fr-FR" sz="2000" smtClean="0"/>
              <a:t>Peut-on importer une pratique de pointe ("best practice")? </a:t>
            </a:r>
          </a:p>
        </p:txBody>
      </p:sp>
      <p:pic>
        <p:nvPicPr>
          <p:cNvPr id="1945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95963" y="4692650"/>
            <a:ext cx="1439862" cy="854075"/>
          </a:xfrm>
        </p:spPr>
      </p:pic>
      <p:sp>
        <p:nvSpPr>
          <p:cNvPr id="1946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38DFAF21-AA01-4A00-936D-F68EA2D83EF2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14</a:t>
            </a:fld>
            <a:endParaRPr lang="fr-FR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022725"/>
            <a:ext cx="15843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679950"/>
            <a:ext cx="15589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017963"/>
            <a:ext cx="14192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4857750" y="5715000"/>
            <a:ext cx="399256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 i="1">
                <a:latin typeface="Lydian" pitchFamily="34" charset="0"/>
              </a:rPr>
              <a:t>RAB</a:t>
            </a:r>
            <a:r>
              <a:rPr lang="fr-FR" sz="2000">
                <a:latin typeface="Lydian" pitchFamily="34" charset="0"/>
              </a:rPr>
              <a:t>, LOLF, </a:t>
            </a:r>
            <a:r>
              <a:rPr lang="fr-FR" sz="2000" i="1">
                <a:latin typeface="Lydian" pitchFamily="34" charset="0"/>
              </a:rPr>
              <a:t>Output budgeting, outcome budgeting, output price budgeting, ABB, MBO</a:t>
            </a:r>
            <a:r>
              <a:rPr lang="fr-FR" sz="2000">
                <a:latin typeface="Lydian" pitchFamily="34" charset="0"/>
              </a:rPr>
              <a:t>, etc.</a:t>
            </a:r>
          </a:p>
        </p:txBody>
      </p:sp>
      <p:pic>
        <p:nvPicPr>
          <p:cNvPr id="19465" name="Picture 8" descr="Image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188" y="1470025"/>
            <a:ext cx="5311775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Line 9"/>
          <p:cNvSpPr>
            <a:spLocks noChangeShapeType="1"/>
          </p:cNvSpPr>
          <p:nvPr/>
        </p:nvSpPr>
        <p:spPr bwMode="auto">
          <a:xfrm>
            <a:off x="3708400" y="2471738"/>
            <a:ext cx="2160588" cy="23050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238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285750" y="928688"/>
            <a:ext cx="9429750" cy="1143000"/>
          </a:xfrm>
        </p:spPr>
        <p:txBody>
          <a:bodyPr/>
          <a:lstStyle/>
          <a:p>
            <a:pPr indent="0" algn="ctr" eaLnBrk="1" hangingPunct="1"/>
            <a:r>
              <a:rPr lang="fr-FR" dirty="0" smtClean="0"/>
              <a:t>Un produit d'importation: le NPM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28750"/>
            <a:ext cx="9144000" cy="5180013"/>
          </a:xfrm>
        </p:spPr>
        <p:txBody>
          <a:bodyPr/>
          <a:lstStyle/>
          <a:p>
            <a:pPr eaLnBrk="1" hangingPunct="1"/>
            <a:endParaRPr lang="fr-FR" dirty="0" smtClean="0"/>
          </a:p>
          <a:p>
            <a:pPr lvl="1" eaLnBrk="1" hangingPunct="1">
              <a:buClrTx/>
            </a:pPr>
            <a:r>
              <a:rPr lang="fr-FR" b="0" dirty="0" smtClean="0"/>
              <a:t>Dans les années 90: La Nouvelle Gestion Publique/New Public Management (NGP/NPM)</a:t>
            </a:r>
          </a:p>
          <a:p>
            <a:pPr lvl="1" eaLnBrk="1" hangingPunct="1">
              <a:buClrTx/>
            </a:pPr>
            <a:r>
              <a:rPr lang="fr-FR" b="0" dirty="0" smtClean="0"/>
              <a:t>Rendre l'Etat plus efficace et réduire son poids</a:t>
            </a:r>
          </a:p>
          <a:p>
            <a:pPr lvl="1" eaLnBrk="1" hangingPunct="1">
              <a:buClrTx/>
            </a:pPr>
            <a:r>
              <a:rPr lang="fr-FR" b="0" dirty="0" smtClean="0"/>
              <a:t>Quelques outils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Séparer le décideur (principal) des gestionnaires (agents)</a:t>
            </a:r>
          </a:p>
          <a:p>
            <a:pPr lvl="3" eaLnBrk="1" hangingPunct="1"/>
            <a:r>
              <a:rPr lang="fr-FR" sz="1800" dirty="0" smtClean="0">
                <a:solidFill>
                  <a:srgbClr val="0F5494"/>
                </a:solidFill>
                <a:latin typeface="Arial" charset="0"/>
              </a:rPr>
              <a:t>Les contrats, les accords de service publics, etc.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Le budget base produits et la comptabilité d'exercice (de type commercial)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L'agence autonome rendant compte sur les résultats</a:t>
            </a:r>
          </a:p>
          <a:p>
            <a:pPr lvl="3" eaLnBrk="1" hangingPunct="1"/>
            <a:r>
              <a:rPr lang="fr-FR" sz="1800" dirty="0" smtClean="0">
                <a:solidFill>
                  <a:srgbClr val="0F5494"/>
                </a:solidFill>
                <a:latin typeface="Arial" charset="0"/>
              </a:rPr>
              <a:t>Importante réorganisation administrative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Souplesse donnée au gestionnaire pour la gestion des moyens qui rend compte sur les résultats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Concurrence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900" dirty="0" smtClean="0"/>
              <a:t>Partenariat public-privé, concessions</a:t>
            </a:r>
          </a:p>
          <a:p>
            <a:pPr lvl="1" eaLnBrk="1" hangingPunct="1"/>
            <a:endParaRPr lang="fr-FR" sz="2300" dirty="0" smtClean="0"/>
          </a:p>
        </p:txBody>
      </p:sp>
      <p:sp>
        <p:nvSpPr>
          <p:cNvPr id="2048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E97E6237-5C70-4D00-8050-1A891D25A990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15</a:t>
            </a:fld>
            <a:endParaRPr lang="fr-FR" sz="140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457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124745"/>
            <a:ext cx="7786687" cy="648071"/>
          </a:xfrm>
        </p:spPr>
        <p:txBody>
          <a:bodyPr/>
          <a:lstStyle/>
          <a:p>
            <a:pPr indent="0" algn="ctr" eaLnBrk="1" hangingPunct="1"/>
            <a:r>
              <a:rPr lang="fr-FR" dirty="0" smtClean="0"/>
              <a:t>Peut-on copier/coller le NPM?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6694" y="1772816"/>
            <a:ext cx="9144000" cy="4206726"/>
          </a:xfrm>
        </p:spPr>
        <p:txBody>
          <a:bodyPr/>
          <a:lstStyle/>
          <a:p>
            <a:pPr lvl="1" eaLnBrk="1" hangingPunct="1">
              <a:spcBef>
                <a:spcPts val="0"/>
              </a:spcBef>
              <a:buClrTx/>
            </a:pPr>
            <a:r>
              <a:rPr lang="fr-FR" sz="2200" b="0" dirty="0" smtClean="0"/>
              <a:t>Quelques préoccupations dans les pays de l'OCDE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800" dirty="0" smtClean="0">
                <a:solidFill>
                  <a:srgbClr val="0F5494"/>
                </a:solidFill>
                <a:latin typeface="+mn-lt"/>
              </a:rPr>
              <a:t>Risque de dilution des responsabilités, agences trop autonomes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800" dirty="0" smtClean="0">
                <a:solidFill>
                  <a:srgbClr val="0F5494"/>
                </a:solidFill>
                <a:latin typeface="+mn-lt"/>
              </a:rPr>
              <a:t>Perte d'éthique et de sens du service public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800" dirty="0" smtClean="0">
                <a:solidFill>
                  <a:srgbClr val="0F5494"/>
                </a:solidFill>
                <a:latin typeface="+mn-lt"/>
              </a:rPr>
              <a:t>Peu d'évaluation des résultats obtenus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sz="2200" b="0" dirty="0" smtClean="0"/>
              <a:t>Le changement de culture administrative nécessaire peut être un obstacle dans beaucoup de pays</a:t>
            </a:r>
          </a:p>
          <a:p>
            <a:pPr lvl="1" eaLnBrk="1" hangingPunct="1">
              <a:spcBef>
                <a:spcPts val="0"/>
              </a:spcBef>
              <a:buClrTx/>
            </a:pPr>
            <a:r>
              <a:rPr lang="fr-FR" sz="2200" b="0" dirty="0" smtClean="0"/>
              <a:t>Peu adaptée à la majorité des pays en voie de développement (cf. Allen </a:t>
            </a:r>
            <a:r>
              <a:rPr lang="fr-FR" sz="2200" b="0" dirty="0" err="1" smtClean="0"/>
              <a:t>Schick</a:t>
            </a:r>
            <a:r>
              <a:rPr lang="fr-FR" sz="2200" b="0" dirty="0" smtClean="0"/>
              <a:t> à propos des bases)</a:t>
            </a:r>
          </a:p>
          <a:p>
            <a:pPr lvl="1" eaLnBrk="1" hangingPunct="1">
              <a:buClrTx/>
            </a:pPr>
            <a:r>
              <a:rPr lang="fr-FR" sz="2200" b="0" dirty="0"/>
              <a:t>Pas tout n'est à jeter à l'eau cependant. </a:t>
            </a:r>
            <a:r>
              <a:rPr lang="fr-FR" sz="2200" b="0" u="sng" dirty="0" smtClean="0"/>
              <a:t>En fonction du contexte de chaque pays</a:t>
            </a:r>
            <a:r>
              <a:rPr lang="fr-FR" sz="2200" b="0" dirty="0" smtClean="0"/>
              <a:t>, quelques </a:t>
            </a:r>
            <a:r>
              <a:rPr lang="fr-FR" sz="2200" b="0" dirty="0"/>
              <a:t>éléments peuvent être retenus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800" dirty="0" smtClean="0"/>
              <a:t>Agence des recettes semi-autonomes</a:t>
            </a:r>
            <a:r>
              <a:rPr lang="fr-FR" sz="1800" dirty="0"/>
              <a:t>;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800" dirty="0" smtClean="0"/>
              <a:t>Partenariat </a:t>
            </a:r>
            <a:r>
              <a:rPr lang="fr-FR" sz="1800" dirty="0"/>
              <a:t>public-privé, mais attention aux risques budgétaires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fr-FR" sz="1800" dirty="0"/>
              <a:t>Les approches contractuelles à condition de les adapter</a:t>
            </a:r>
          </a:p>
          <a:p>
            <a:pPr lvl="1" eaLnBrk="1" hangingPunct="1">
              <a:spcBef>
                <a:spcPts val="0"/>
              </a:spcBef>
              <a:buClrTx/>
            </a:pPr>
            <a:endParaRPr lang="fr-FR" b="0" dirty="0" smtClean="0"/>
          </a:p>
        </p:txBody>
      </p:sp>
      <p:sp>
        <p:nvSpPr>
          <p:cNvPr id="2150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099A9C8C-6BDA-40DF-9887-F0EA02D939A5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16</a:t>
            </a:fld>
            <a:endParaRPr lang="fr-FR" sz="140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448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196753"/>
            <a:ext cx="7786687" cy="432047"/>
          </a:xfrm>
        </p:spPr>
        <p:txBody>
          <a:bodyPr/>
          <a:lstStyle/>
          <a:p>
            <a:pPr indent="0" algn="ctr" eaLnBrk="1" hangingPunct="1"/>
            <a:r>
              <a:rPr lang="fr-FR" dirty="0" smtClean="0"/>
              <a:t>La LOLF -France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00808"/>
            <a:ext cx="8679309" cy="4674592"/>
          </a:xfrm>
        </p:spPr>
        <p:txBody>
          <a:bodyPr/>
          <a:lstStyle/>
          <a:p>
            <a:pPr eaLnBrk="1" hangingPunct="1">
              <a:buClrTx/>
            </a:pPr>
            <a:r>
              <a:rPr lang="fr-FR" sz="2200" i="0" dirty="0" smtClean="0"/>
              <a:t>La loi organique relative aux lois de finances (LOLF) a introduit en France un réforme budgétaire</a:t>
            </a:r>
          </a:p>
          <a:p>
            <a:pPr eaLnBrk="1" hangingPunct="1">
              <a:buClrTx/>
            </a:pPr>
            <a:r>
              <a:rPr lang="fr-FR" sz="2200" i="0" dirty="0" smtClean="0"/>
              <a:t>La LOLF introduit un gestion budgétaire sur la base du programme (cf. Jour 2), mais est une version prudente du NPM</a:t>
            </a:r>
          </a:p>
          <a:p>
            <a:pPr marL="971550" lvl="1" indent="-457200" eaLnBrk="1" hangingPunct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fr-FR" sz="1800" b="0" dirty="0" smtClean="0"/>
              <a:t>Pas de réforme administrative, style "</a:t>
            </a:r>
            <a:r>
              <a:rPr lang="fr-FR" sz="1800" b="0" i="1" dirty="0" err="1" smtClean="0"/>
              <a:t>next</a:t>
            </a:r>
            <a:r>
              <a:rPr lang="fr-FR" sz="1800" b="0" i="1" dirty="0" smtClean="0"/>
              <a:t> </a:t>
            </a:r>
            <a:r>
              <a:rPr lang="fr-FR" sz="1800" b="0" i="1" dirty="0" err="1" smtClean="0"/>
              <a:t>steps</a:t>
            </a:r>
            <a:r>
              <a:rPr lang="fr-FR" sz="1800" b="0" i="1" dirty="0" smtClean="0"/>
              <a:t> </a:t>
            </a:r>
            <a:r>
              <a:rPr lang="fr-FR" sz="1800" b="0" i="1" dirty="0" err="1" smtClean="0"/>
              <a:t>agencies</a:t>
            </a:r>
            <a:r>
              <a:rPr lang="fr-FR" sz="1800" b="0" i="1" dirty="0" smtClean="0"/>
              <a:t>"</a:t>
            </a:r>
          </a:p>
          <a:p>
            <a:pPr marL="971550" lvl="1" indent="-457200" eaLnBrk="1" hangingPunct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fr-FR" sz="1800" b="0" dirty="0" smtClean="0"/>
              <a:t>Les contrôles centraux du ministère des finances sont modernisés, assouplis, mais maintenus</a:t>
            </a:r>
          </a:p>
          <a:p>
            <a:pPr marL="457200" eaLnBrk="1" hangingPunct="1">
              <a:buClrTx/>
              <a:buFont typeface="Arial" pitchFamily="34" charset="0"/>
              <a:buChar char="•"/>
            </a:pPr>
            <a:r>
              <a:rPr lang="fr-FR" sz="2200" i="0" dirty="0" smtClean="0"/>
              <a:t>Les directives de l’UEMOA de 2009, de la CEMAC de 2011, la réforme malgache de 2005, </a:t>
            </a:r>
            <a:r>
              <a:rPr lang="fr-FR" sz="2200" i="0" dirty="0" smtClean="0"/>
              <a:t>la LOF du Maroc en 2015 etc</a:t>
            </a:r>
            <a:r>
              <a:rPr lang="fr-FR" sz="2200" i="0" dirty="0" smtClean="0"/>
              <a:t>. ont été fortement inspirées par la LOLF</a:t>
            </a:r>
          </a:p>
          <a:p>
            <a:pPr marL="971550" lvl="1" indent="-457200" eaLnBrk="1" hangingPunct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fr-FR" sz="1800" b="0" dirty="0"/>
              <a:t>Avec quelques variantes: ex. contrôles centraux moins assouplis qu’en France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006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Peut on copier/coller la LOLF?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342900" lvl="1" indent="-342900">
              <a:buClrTx/>
            </a:pPr>
            <a:r>
              <a:rPr lang="fr-FR" sz="2200" b="0" dirty="0" smtClean="0"/>
              <a:t>Avantages de la transposition de la LOLF en Afrique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b="0" dirty="0" smtClean="0"/>
              <a:t>Il s’agit d’une réforme relativement prudente par rapport aux réformes anglo-saxonnes, mais qui pourrait donner l’occasion de rationaliser un système de contrôle lourd et inefficace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dirty="0" smtClean="0"/>
              <a:t>Les lois organiques inspirées de la LOLF-France d</a:t>
            </a:r>
            <a:r>
              <a:rPr lang="fr-FR" sz="2200" b="0" dirty="0" smtClean="0"/>
              <a:t>onnent un cadre pour rationaliser des réformes entreprises de manière plus moins ordonnée </a:t>
            </a:r>
          </a:p>
          <a:p>
            <a:pPr marL="1200150" lvl="3" indent="-342900">
              <a:buFont typeface="Wingdings" pitchFamily="2" charset="2"/>
              <a:buChar char="§"/>
            </a:pPr>
            <a:r>
              <a:rPr lang="fr-FR" sz="1800" dirty="0" smtClean="0">
                <a:solidFill>
                  <a:srgbClr val="0F5494"/>
                </a:solidFill>
                <a:latin typeface="+mn-lt"/>
              </a:rPr>
              <a:t>Par exemple, la réforme UEMOA pourrait éliminer la duplication CDMT/budget de programme pluriannuel rencontrée dans quelques pays francophones</a:t>
            </a:r>
          </a:p>
          <a:p>
            <a:pPr marL="742950" lvl="2" indent="-342900">
              <a:buFont typeface="Courier New" pitchFamily="49" charset="0"/>
              <a:buChar char="o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3448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Peut on copier/coller la LOLF?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marL="342900" lvl="1" indent="-342900">
              <a:buClrTx/>
            </a:pPr>
            <a:r>
              <a:rPr lang="fr-FR" sz="2200" b="0" dirty="0" smtClean="0"/>
              <a:t>Risques de la transposition de la LOLF en Afrique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dirty="0" smtClean="0"/>
              <a:t>Superposition de différents systèmes accentuant la bureaucratisation et/ou  générant des conflits </a:t>
            </a:r>
          </a:p>
          <a:p>
            <a:pPr marL="1200150" lvl="3" indent="-342900">
              <a:buFont typeface="Wingdings" panose="05000000000000000000" pitchFamily="2" charset="2"/>
              <a:buChar char="§"/>
            </a:pPr>
            <a:r>
              <a:rPr lang="fr-FR" sz="2200" dirty="0" smtClean="0">
                <a:solidFill>
                  <a:srgbClr val="0F5494"/>
                </a:solidFill>
                <a:latin typeface="+mn-lt"/>
              </a:rPr>
              <a:t>hiérarchie administrative </a:t>
            </a:r>
            <a:r>
              <a:rPr lang="fr-FR" sz="2200" i="1" dirty="0" smtClean="0">
                <a:solidFill>
                  <a:srgbClr val="0F5494"/>
                </a:solidFill>
                <a:latin typeface="+mn-lt"/>
              </a:rPr>
              <a:t>versus</a:t>
            </a:r>
            <a:r>
              <a:rPr lang="fr-FR" sz="2200" dirty="0" smtClean="0">
                <a:solidFill>
                  <a:srgbClr val="0F5494"/>
                </a:solidFill>
                <a:latin typeface="+mn-lt"/>
              </a:rPr>
              <a:t> gestion par programme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dirty="0" smtClean="0"/>
              <a:t>Paperasserie sans impact réel sur la performance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dirty="0" smtClean="0"/>
              <a:t>Construction théorique ingérable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fr-FR" sz="2200" dirty="0" smtClean="0"/>
              <a:t>Problème de capacités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620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1"/>
          <p:cNvSpPr>
            <a:spLocks noGrp="1"/>
          </p:cNvSpPr>
          <p:nvPr>
            <p:ph idx="1"/>
          </p:nvPr>
        </p:nvSpPr>
        <p:spPr>
          <a:xfrm>
            <a:off x="500063" y="2513428"/>
            <a:ext cx="8229600" cy="3705225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fr-FR" sz="2400" b="0" dirty="0" smtClean="0"/>
              <a:t>Module 1.1. Objectifs de la GFP et approches budgétaires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fr-FR" sz="2400" b="0" dirty="0" smtClean="0"/>
              <a:t>Module 1.2. Pourquoi réformer les systèmes de GFP? Pourquoi établir un séquençage</a:t>
            </a:r>
            <a:r>
              <a:rPr lang="fr-FR" sz="2400" b="0" dirty="0" smtClean="0">
                <a:solidFill>
                  <a:srgbClr val="FF0000"/>
                </a:solidFill>
              </a:rPr>
              <a:t>?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fr-FR" sz="2400" b="0" dirty="0" smtClean="0"/>
              <a:t>Module 1.3. Le point de départ : évaluer les systèmes de GFP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</a:pPr>
            <a:r>
              <a:rPr lang="fr-FR" sz="2400" b="0" dirty="0" smtClean="0">
                <a:solidFill>
                  <a:srgbClr val="FF0000"/>
                </a:solidFill>
              </a:rPr>
              <a:t>Module 1.4. Conditions pour le succès des réformes</a:t>
            </a:r>
            <a:endParaRPr lang="fr-BE" dirty="0" smtClean="0">
              <a:solidFill>
                <a:srgbClr val="FF0000"/>
              </a:solidFill>
            </a:endParaRPr>
          </a:p>
        </p:txBody>
      </p:sp>
      <p:sp>
        <p:nvSpPr>
          <p:cNvPr id="6147" name="Titre 2"/>
          <p:cNvSpPr>
            <a:spLocks noGrp="1"/>
          </p:cNvSpPr>
          <p:nvPr>
            <p:ph type="title"/>
          </p:nvPr>
        </p:nvSpPr>
        <p:spPr>
          <a:xfrm>
            <a:off x="1068723" y="1412776"/>
            <a:ext cx="7092280" cy="1143000"/>
          </a:xfrm>
          <a:ln/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/>
            <a:r>
              <a:rPr lang="fr-FR" sz="2800" dirty="0" smtClean="0"/>
              <a:t>Jour 1: Approches pour une réforme de la GFP</a:t>
            </a:r>
            <a:br>
              <a:rPr lang="fr-FR" sz="2800" dirty="0" smtClean="0"/>
            </a:br>
            <a:endParaRPr lang="fr-BE" sz="2800" dirty="0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9D4A2451-7213-4DEB-8529-418FEDA94838}" type="slidenum">
              <a:rPr lang="en-GB" sz="14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2</a:t>
            </a:fld>
            <a:endParaRPr lang="en-GB" sz="14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2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1.4. Points examinés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2736304"/>
          </a:xfrm>
        </p:spPr>
        <p:txBody>
          <a:bodyPr/>
          <a:lstStyle/>
          <a:p>
            <a:pPr>
              <a:buClrTx/>
            </a:pPr>
            <a:r>
              <a:rPr lang="fr-FR" i="0" dirty="0" smtClean="0"/>
              <a:t>Les causes possibles d’échec ou de difficultés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Les conditions de succès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>
                <a:solidFill>
                  <a:srgbClr val="FF0000"/>
                </a:solidFill>
              </a:rPr>
              <a:t>Attention aux écueils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sz="2400" b="0" dirty="0" smtClean="0"/>
              <a:t>Importer des pratiques de pointe?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fr-FR" sz="2400" b="0" i="0" dirty="0" smtClean="0">
                <a:solidFill>
                  <a:srgbClr val="FF0000"/>
                </a:solidFill>
              </a:rPr>
              <a:t>Autres écueils</a:t>
            </a:r>
          </a:p>
          <a:p>
            <a:endParaRPr lang="fr-F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15152" y="5085184"/>
            <a:ext cx="8569325" cy="864096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77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autres écueils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672508"/>
          </a:xfrm>
        </p:spPr>
        <p:txBody>
          <a:bodyPr/>
          <a:lstStyle/>
          <a:p>
            <a:pPr>
              <a:buClrTx/>
              <a:buFont typeface="Verdana" panose="020B0604030504040204" pitchFamily="34" charset="0"/>
              <a:buChar char="●"/>
            </a:pPr>
            <a:r>
              <a:rPr lang="fr-FR" sz="2200" i="0" dirty="0" smtClean="0"/>
              <a:t>La célérité n’est pas nécessairement l’efficacité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b="0" dirty="0" smtClean="0"/>
              <a:t>La réforme est un processus continu et lent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b="0" dirty="0" smtClean="0"/>
              <a:t>Eviter de définir des échéances courtes pour des réformes qui ont demandé des années dans les pays développés</a:t>
            </a:r>
          </a:p>
          <a:p>
            <a:pPr>
              <a:buClrTx/>
              <a:buFont typeface="Verdana" panose="020B0604030504040204" pitchFamily="34" charset="0"/>
              <a:buChar char="●"/>
            </a:pPr>
            <a:r>
              <a:rPr lang="fr-FR" sz="2200" i="0" dirty="0" smtClean="0"/>
              <a:t>Une accumulation de technique et de micro-mesures ne suffit pas à définir une réforme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b="0" dirty="0" smtClean="0"/>
              <a:t>Est-ce que les menus de réforme constitués de longues matrices sont efficaces?</a:t>
            </a:r>
          </a:p>
          <a:p>
            <a:pPr>
              <a:buClrTx/>
              <a:buFont typeface="Verdana" panose="020B0604030504040204" pitchFamily="34" charset="0"/>
              <a:buChar char="●"/>
            </a:pPr>
            <a:r>
              <a:rPr lang="fr-FR" sz="2200" i="0" dirty="0" smtClean="0"/>
              <a:t>Il peut exister une fatigue de la réforme ou un scepticisme face à des recommandations changeantes</a:t>
            </a:r>
            <a:endParaRPr lang="fr-FR" sz="2200" b="0" i="0" dirty="0" smtClean="0"/>
          </a:p>
          <a:p>
            <a:pPr lvl="1">
              <a:buClrTx/>
              <a:buFont typeface="Arial" pitchFamily="34" charset="0"/>
              <a:buChar char="•"/>
            </a:pPr>
            <a:endParaRPr lang="fr-FR" sz="1800" b="0" i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1109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45037" y="1052513"/>
            <a:ext cx="4392488" cy="1143000"/>
          </a:xfrm>
        </p:spPr>
        <p:txBody>
          <a:bodyPr/>
          <a:lstStyle/>
          <a:p>
            <a:pPr indent="0" algn="ctr" eaLnBrk="1" hangingPunct="1"/>
            <a:r>
              <a:rPr lang="fr-FR" sz="1800" dirty="0" smtClean="0"/>
              <a:t>Une accumulation de techniques ne fait pas une réforme, mais peut créer l'illusion de la réforme</a:t>
            </a:r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42875" y="1819275"/>
            <a:ext cx="3000375" cy="3416300"/>
          </a:xfrm>
        </p:spPr>
      </p:pic>
      <p:sp>
        <p:nvSpPr>
          <p:cNvPr id="1126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9231" y="628015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9E167AE9-79C8-4AFC-8491-225242F25B34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22</a:t>
            </a:fld>
            <a:endParaRPr lang="fr-FR" sz="14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9" name="AutoShape 4"/>
          <p:cNvSpPr>
            <a:spLocks noChangeArrowheads="1"/>
          </p:cNvSpPr>
          <p:nvPr/>
        </p:nvSpPr>
        <p:spPr bwMode="auto">
          <a:xfrm>
            <a:off x="1879600" y="1149350"/>
            <a:ext cx="1814513" cy="671513"/>
          </a:xfrm>
          <a:prstGeom prst="wedgeRectCallout">
            <a:avLst>
              <a:gd name="adj1" fmla="val -137593"/>
              <a:gd name="adj2" fmla="val 297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i="1" dirty="0"/>
              <a:t>. Un CDMT! </a:t>
            </a:r>
          </a:p>
        </p:txBody>
      </p:sp>
      <p:sp>
        <p:nvSpPr>
          <p:cNvPr id="11270" name="AutoShape 5"/>
          <p:cNvSpPr>
            <a:spLocks noChangeArrowheads="1"/>
          </p:cNvSpPr>
          <p:nvPr/>
        </p:nvSpPr>
        <p:spPr bwMode="auto">
          <a:xfrm>
            <a:off x="3357563" y="1820863"/>
            <a:ext cx="1928812" cy="1006475"/>
          </a:xfrm>
          <a:prstGeom prst="wedgeRectCallout">
            <a:avLst>
              <a:gd name="adj1" fmla="val -186356"/>
              <a:gd name="adj2" fmla="val 1164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dirty="0"/>
              <a:t>Un budget de programme!</a:t>
            </a:r>
          </a:p>
        </p:txBody>
      </p:sp>
      <p:sp>
        <p:nvSpPr>
          <p:cNvPr id="11271" name="AutoShape 6"/>
          <p:cNvSpPr>
            <a:spLocks noChangeArrowheads="1"/>
          </p:cNvSpPr>
          <p:nvPr/>
        </p:nvSpPr>
        <p:spPr bwMode="auto">
          <a:xfrm>
            <a:off x="3643313" y="2827338"/>
            <a:ext cx="2389187" cy="865187"/>
          </a:xfrm>
          <a:prstGeom prst="wedgeRectCallout">
            <a:avLst>
              <a:gd name="adj1" fmla="val -183903"/>
              <a:gd name="adj2" fmla="val 279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dirty="0"/>
              <a:t>Deux contrats de performance!</a:t>
            </a: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346075" y="5494338"/>
            <a:ext cx="8797925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800" i="1" dirty="0">
                <a:latin typeface="Lydian" pitchFamily="34" charset="0"/>
              </a:rPr>
              <a:t>"</a:t>
            </a:r>
          </a:p>
        </p:txBody>
      </p:sp>
      <p:sp>
        <p:nvSpPr>
          <p:cNvPr id="11273" name="AutoShape 8"/>
          <p:cNvSpPr>
            <a:spLocks noChangeArrowheads="1"/>
          </p:cNvSpPr>
          <p:nvPr/>
        </p:nvSpPr>
        <p:spPr bwMode="auto">
          <a:xfrm>
            <a:off x="3643313" y="3692525"/>
            <a:ext cx="2282825" cy="792163"/>
          </a:xfrm>
          <a:prstGeom prst="wedgeRectCallout">
            <a:avLst>
              <a:gd name="adj1" fmla="val -187773"/>
              <a:gd name="adj2" fmla="val -782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dirty="0"/>
              <a:t>Une loi de règlement!</a:t>
            </a:r>
          </a:p>
        </p:txBody>
      </p:sp>
      <p:sp>
        <p:nvSpPr>
          <p:cNvPr id="11274" name="AutoShape 9"/>
          <p:cNvSpPr>
            <a:spLocks noChangeArrowheads="1"/>
          </p:cNvSpPr>
          <p:nvPr/>
        </p:nvSpPr>
        <p:spPr bwMode="auto">
          <a:xfrm>
            <a:off x="4194175" y="4672013"/>
            <a:ext cx="1682750" cy="558800"/>
          </a:xfrm>
          <a:prstGeom prst="wedgeRectCallout">
            <a:avLst>
              <a:gd name="adj1" fmla="val -271199"/>
              <a:gd name="adj2" fmla="val -262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1600" dirty="0"/>
              <a:t>La COFOG!</a:t>
            </a:r>
          </a:p>
        </p:txBody>
      </p:sp>
      <p:pic>
        <p:nvPicPr>
          <p:cNvPr id="11275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2488" y="5459413"/>
            <a:ext cx="1039812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9175" y="4913313"/>
            <a:ext cx="2179638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7" name="AutoShape 12"/>
          <p:cNvSpPr>
            <a:spLocks noChangeArrowheads="1"/>
          </p:cNvSpPr>
          <p:nvPr/>
        </p:nvSpPr>
        <p:spPr bwMode="auto">
          <a:xfrm>
            <a:off x="6780213" y="2714625"/>
            <a:ext cx="2363787" cy="1516063"/>
          </a:xfrm>
          <a:prstGeom prst="cloudCallout">
            <a:avLst>
              <a:gd name="adj1" fmla="val -16083"/>
              <a:gd name="adj2" fmla="val 92949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fr-FR" i="1" dirty="0"/>
              <a:t>.J'ai fait beaucoup de réformes</a:t>
            </a:r>
          </a:p>
        </p:txBody>
      </p:sp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51575" y="5065713"/>
            <a:ext cx="2179638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5887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57313"/>
            <a:ext cx="9144000" cy="1350962"/>
          </a:xfrm>
        </p:spPr>
        <p:txBody>
          <a:bodyPr/>
          <a:lstStyle/>
          <a:p>
            <a:pPr indent="0" eaLnBrk="1" hangingPunct="1"/>
            <a:r>
              <a:rPr lang="fr-FR" dirty="0" smtClean="0"/>
              <a:t>Les demandes changeantes</a:t>
            </a:r>
            <a:br>
              <a:rPr lang="fr-FR" dirty="0" smtClean="0"/>
            </a:br>
            <a:r>
              <a:rPr lang="fr-FR" sz="2000" b="0" dirty="0" smtClean="0"/>
              <a:t>Le PIP est démodé vive le CDMT !</a:t>
            </a:r>
            <a:br>
              <a:rPr lang="fr-FR" sz="2000" b="0" dirty="0" smtClean="0"/>
            </a:br>
            <a:r>
              <a:rPr lang="fr-FR" sz="2000" b="0" dirty="0" smtClean="0"/>
              <a:t>La comptabilité base caisse est démodée, vive la comptabilité d’exercice! Etc.</a:t>
            </a:r>
            <a:br>
              <a:rPr lang="fr-FR" sz="2000" b="0" dirty="0" smtClean="0"/>
            </a:br>
            <a:endParaRPr lang="fr-FR" sz="2000" b="0" dirty="0" smtClean="0"/>
          </a:p>
        </p:txBody>
      </p:sp>
      <p:sp>
        <p:nvSpPr>
          <p:cNvPr id="9219" name="Espace réservé du contenu 10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168873"/>
          </a:xfrm>
        </p:spPr>
        <p:txBody>
          <a:bodyPr/>
          <a:lstStyle/>
          <a:p>
            <a:pPr eaLnBrk="1" hangingPunct="1"/>
            <a:r>
              <a:rPr lang="fr-BE" dirty="0" smtClean="0"/>
              <a:t> 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4656" y="6025183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8171DEF7-48C4-4329-ACD0-F957021F799A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23</a:t>
            </a:fld>
            <a:endParaRPr lang="fr-FR" sz="1400" dirty="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708275"/>
            <a:ext cx="2808288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5"/>
          <p:cNvSpPr>
            <a:spLocks noChangeArrowheads="1"/>
          </p:cNvSpPr>
          <p:nvPr/>
        </p:nvSpPr>
        <p:spPr bwMode="auto">
          <a:xfrm>
            <a:off x="611188" y="3212976"/>
            <a:ext cx="3024187" cy="1944687"/>
          </a:xfrm>
          <a:prstGeom prst="wedgeRectCallout">
            <a:avLst>
              <a:gd name="adj1" fmla="val 139500"/>
              <a:gd name="adj2" fmla="val -30000"/>
            </a:avLst>
          </a:prstGeom>
          <a:solidFill>
            <a:srgbClr val="FFFF00">
              <a:alpha val="7607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sz="2000" i="1" dirty="0"/>
              <a:t>Le plombier qui vous a fait cette installation ne sait pas travailler. Tout est à refaire!</a:t>
            </a: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5589379"/>
            <a:ext cx="1450306" cy="1268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à coins arrondis 2"/>
          <p:cNvSpPr/>
          <p:nvPr/>
        </p:nvSpPr>
        <p:spPr bwMode="auto">
          <a:xfrm>
            <a:off x="2123281" y="5534294"/>
            <a:ext cx="2736751" cy="919042"/>
          </a:xfrm>
          <a:prstGeom prst="wedgeRoundRectCallout">
            <a:avLst>
              <a:gd name="adj1" fmla="val -94510"/>
              <a:gd name="adj2" fmla="val -3268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Peut-on avoir confiance dans les plombiers?</a:t>
            </a:r>
          </a:p>
        </p:txBody>
      </p:sp>
    </p:spTree>
    <p:extLst>
      <p:ext uri="{BB962C8B-B14F-4D97-AF65-F5344CB8AC3E}">
        <p14:creationId xmlns:p14="http://schemas.microsoft.com/office/powerpoint/2010/main" xmlns="" val="23222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mtClean="0"/>
              <a:t>Messages clef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i="0" dirty="0" smtClean="0"/>
              <a:t>La réussite d’une réforme dépend d’un véritable engagement national et de sa capacité à répondre aux insatisfactions rencontrées dans la gestion des </a:t>
            </a:r>
            <a:r>
              <a:rPr lang="fr-FR" i="0" smtClean="0"/>
              <a:t>finances publiques</a:t>
            </a:r>
          </a:p>
          <a:p>
            <a:pPr marL="0" indent="0">
              <a:buClrTx/>
              <a:buNone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Les réformes doivent être adaptées au contexte national, plutôt que copier mécaniquement des « best practices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>
            <a:off x="1043608" y="1447799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fr-FR" sz="1200" i="0"/>
          </a:p>
        </p:txBody>
      </p:sp>
      <p:sp>
        <p:nvSpPr>
          <p:cNvPr id="6" name="Right Arrow 5"/>
          <p:cNvSpPr>
            <a:spLocks noChangeArrowheads="1"/>
          </p:cNvSpPr>
          <p:nvPr/>
        </p:nvSpPr>
        <p:spPr bwMode="auto">
          <a:xfrm rot="10800000">
            <a:off x="6300192" y="1447799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fr-FR" sz="1200" i="0"/>
          </a:p>
        </p:txBody>
      </p:sp>
    </p:spTree>
    <p:extLst>
      <p:ext uri="{BB962C8B-B14F-4D97-AF65-F5344CB8AC3E}">
        <p14:creationId xmlns:p14="http://schemas.microsoft.com/office/powerpoint/2010/main" xmlns="" val="18524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92650" y="1800225"/>
            <a:ext cx="8497192" cy="936625"/>
          </a:xfrm>
        </p:spPr>
        <p:txBody>
          <a:bodyPr/>
          <a:lstStyle/>
          <a:p>
            <a:pPr lvl="1" algn="ctr"/>
            <a:r>
              <a:rPr lang="fr-FR" sz="2600" dirty="0"/>
              <a:t>Module 1.4. Conditions pour le succès des </a:t>
            </a:r>
            <a:r>
              <a:rPr lang="fr-FR" sz="2600" dirty="0" smtClean="0"/>
              <a:t>réformes. </a:t>
            </a:r>
            <a:br>
              <a:rPr lang="fr-FR" sz="2600" dirty="0" smtClean="0"/>
            </a:br>
            <a:r>
              <a:rPr lang="fr-FR" sz="2600" dirty="0"/>
              <a:t/>
            </a:r>
            <a:br>
              <a:rPr lang="fr-FR" sz="2600" dirty="0"/>
            </a:br>
            <a:r>
              <a:rPr lang="fr-BE" sz="2600" i="1" dirty="0" smtClean="0"/>
              <a:t>Objectifs du module</a:t>
            </a:r>
            <a:endParaRPr lang="fr-FR" sz="2600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2736850"/>
            <a:ext cx="8229600" cy="3529013"/>
          </a:xfrm>
        </p:spPr>
        <p:txBody>
          <a:bodyPr/>
          <a:lstStyle/>
          <a:p>
            <a:endParaRPr lang="fr-FR" dirty="0" smtClean="0"/>
          </a:p>
          <a:p>
            <a:pPr>
              <a:buClrTx/>
            </a:pPr>
            <a:r>
              <a:rPr lang="fr-FR" i="0" dirty="0" smtClean="0"/>
              <a:t>De nombreux programmes de réformes ne </a:t>
            </a:r>
            <a:r>
              <a:rPr lang="fr-FR" i="0" dirty="0" smtClean="0"/>
              <a:t>donnent </a:t>
            </a:r>
            <a:r>
              <a:rPr lang="fr-FR" i="0" dirty="0" smtClean="0"/>
              <a:t>pas les résultats attendus.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Ce module identifie certaines des causes d’échec ou de difficultés et des conditions pour le succès de réformes</a:t>
            </a:r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749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1.4. Points examinés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2736304"/>
          </a:xfrm>
        </p:spPr>
        <p:txBody>
          <a:bodyPr/>
          <a:lstStyle/>
          <a:p>
            <a:pPr>
              <a:buClrTx/>
            </a:pPr>
            <a:r>
              <a:rPr lang="fr-FR" i="0" dirty="0" smtClean="0">
                <a:solidFill>
                  <a:srgbClr val="FF0000"/>
                </a:solidFill>
              </a:rPr>
              <a:t>Les causes possibles d’échec ou de difficultés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Les conditions de succès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Attention aux écueils</a:t>
            </a:r>
          </a:p>
          <a:p>
            <a:endParaRPr lang="fr-F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42887" y="2348880"/>
            <a:ext cx="8569325" cy="1008063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9252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052737"/>
            <a:ext cx="8229600" cy="590313"/>
          </a:xfrm>
        </p:spPr>
        <p:txBody>
          <a:bodyPr/>
          <a:lstStyle/>
          <a:p>
            <a:r>
              <a:rPr lang="fr-FR" dirty="0" smtClean="0"/>
              <a:t>Les causes possibles d’échec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765305"/>
            <a:ext cx="8892480" cy="4378339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fr-FR" sz="2200" dirty="0" smtClean="0"/>
              <a:t>Les causes d’échec sont variables mais peuvent comprendre les éléments suivants</a:t>
            </a:r>
          </a:p>
          <a:p>
            <a:pPr>
              <a:buClrTx/>
            </a:pPr>
            <a:r>
              <a:rPr lang="fr-FR" sz="2200" i="0" dirty="0" smtClean="0"/>
              <a:t>Réformes sans forte demande interne (par ex. cas de certaines réformes poussées par l’extérieur) 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1900" b="0" i="0" dirty="0" smtClean="0"/>
              <a:t>Peu de soutien du politique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1900" b="0" i="0" dirty="0" smtClean="0"/>
              <a:t>L’extérieur et/ou le politique poussent à des réformes mais l’administration ne voit pas l’intérêt de réformer; les résistances sont fortes.</a:t>
            </a:r>
          </a:p>
          <a:p>
            <a:pPr>
              <a:buClrTx/>
            </a:pPr>
            <a:r>
              <a:rPr lang="fr-FR" sz="2200" b="0" i="0" dirty="0" smtClean="0"/>
              <a:t>Mesures de réforme techniquement contestables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1900" b="0" dirty="0" smtClean="0"/>
              <a:t>Copie d’une pratique de pointe </a:t>
            </a:r>
            <a:r>
              <a:rPr lang="fr-FR" sz="1900" b="0" i="1" dirty="0" smtClean="0"/>
              <a:t>(best practice)</a:t>
            </a:r>
            <a:r>
              <a:rPr lang="fr-FR" sz="1900" b="0" dirty="0" smtClean="0"/>
              <a:t> non viable dans le contexte du pays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1900" b="0" dirty="0" smtClean="0"/>
              <a:t>Mesures techniquement contestables (ex. CDMT sectoriels non conformes aux contraintes financières) </a:t>
            </a:r>
          </a:p>
          <a:p>
            <a:pPr marL="457200" lvl="1" indent="0">
              <a:buClrTx/>
              <a:buNone/>
            </a:pPr>
            <a:endParaRPr lang="fr-FR" b="0" i="0" dirty="0" smtClean="0"/>
          </a:p>
          <a:p>
            <a:pPr>
              <a:buClrTx/>
            </a:pPr>
            <a:endParaRPr lang="fr-FR" sz="2000" b="0" i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04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052737"/>
            <a:ext cx="8229600" cy="590313"/>
          </a:xfrm>
        </p:spPr>
        <p:txBody>
          <a:bodyPr/>
          <a:lstStyle/>
          <a:p>
            <a:r>
              <a:rPr lang="fr-FR" dirty="0" smtClean="0"/>
              <a:t>Les causes possibles d’échec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43050"/>
            <a:ext cx="8892480" cy="4378339"/>
          </a:xfrm>
        </p:spPr>
        <p:txBody>
          <a:bodyPr/>
          <a:lstStyle/>
          <a:p>
            <a:pPr>
              <a:buClrTx/>
            </a:pPr>
            <a:endParaRPr lang="fr-FR" sz="2200" i="0" dirty="0" smtClean="0"/>
          </a:p>
          <a:p>
            <a:pPr>
              <a:buClrTx/>
            </a:pPr>
            <a:r>
              <a:rPr lang="fr-FR" sz="2200" i="0" dirty="0" smtClean="0"/>
              <a:t>Capacités insuffisantes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 smtClean="0"/>
              <a:t>Capacités institutionnelles: séparation Plan-Finances, rapports Finances-secteur difficiles, etc.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 smtClean="0"/>
              <a:t>Ressources humaines</a:t>
            </a:r>
          </a:p>
          <a:p>
            <a:pPr marL="457200" lvl="1" indent="0">
              <a:buClrTx/>
              <a:buNone/>
            </a:pPr>
            <a:endParaRPr lang="fr-FR" sz="2200" b="0" dirty="0" smtClean="0"/>
          </a:p>
          <a:p>
            <a:pPr>
              <a:buClrTx/>
              <a:buSzPct val="139000"/>
              <a:buFont typeface="Arial" pitchFamily="34" charset="0"/>
              <a:buChar char="•"/>
            </a:pPr>
            <a:r>
              <a:rPr lang="fr-FR" sz="2200" b="0" i="0" dirty="0" smtClean="0"/>
              <a:t>Dispositif de pilotage de la réforme insuffisant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 smtClean="0"/>
              <a:t>Fragmentation du pilotage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dirty="0" smtClean="0"/>
              <a:t>Par projet des bailleurs, par thème, etc.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fr-FR" sz="2200" b="0" dirty="0" smtClean="0"/>
              <a:t>Capacités de pilotage insuffisantes (ex. gros projets informatiques mal </a:t>
            </a:r>
            <a:r>
              <a:rPr lang="fr-FR" sz="2200" b="0" dirty="0" smtClean="0"/>
              <a:t>pilotés</a:t>
            </a:r>
            <a:r>
              <a:rPr lang="fr-FR" sz="2800" b="0" dirty="0" smtClean="0"/>
              <a:t>) </a:t>
            </a:r>
          </a:p>
          <a:p>
            <a:pPr lvl="1">
              <a:buClrTx/>
              <a:buFont typeface="Courier New" pitchFamily="49" charset="0"/>
              <a:buChar char="o"/>
            </a:pPr>
            <a:endParaRPr lang="fr-FR" sz="2200" b="0" dirty="0" smtClean="0"/>
          </a:p>
          <a:p>
            <a:pPr>
              <a:buClrTx/>
              <a:buNone/>
            </a:pPr>
            <a:endParaRPr lang="fr-FR" sz="2600" b="0" dirty="0" smtClean="0"/>
          </a:p>
          <a:p>
            <a:pPr>
              <a:buClrTx/>
            </a:pPr>
            <a:endParaRPr lang="fr-FR" sz="2600" b="0" i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04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340768"/>
            <a:ext cx="8229600" cy="1518438"/>
          </a:xfrm>
        </p:spPr>
        <p:txBody>
          <a:bodyPr/>
          <a:lstStyle/>
          <a:p>
            <a:pPr lvl="1"/>
            <a:r>
              <a:rPr lang="fr-FR" dirty="0" smtClean="0"/>
              <a:t>  Les réformes de façade</a:t>
            </a:r>
            <a:br>
              <a:rPr lang="fr-FR" dirty="0" smtClean="0"/>
            </a:br>
            <a:r>
              <a:rPr lang="fr-FR" sz="2200" b="0" i="1" dirty="0" smtClean="0"/>
              <a:t>Certaines réformes ne donnent pas de résultats car de pure forme. Par exemple :</a:t>
            </a:r>
            <a:br>
              <a:rPr lang="fr-FR" sz="2200" b="0" i="1" dirty="0" smtClean="0"/>
            </a:b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397" y="2720947"/>
            <a:ext cx="8501122" cy="4000528"/>
          </a:xfrm>
        </p:spPr>
        <p:txBody>
          <a:bodyPr/>
          <a:lstStyle/>
          <a:p>
            <a:pPr lvl="1">
              <a:buClrTx/>
            </a:pPr>
            <a:r>
              <a:rPr lang="fr-FR" sz="2200" b="0" dirty="0" smtClean="0"/>
              <a:t>Les procédures formelles de préparation du budget ont été modernisées, mais les informalités dominent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1900" b="0" i="1" dirty="0" smtClean="0"/>
              <a:t>The budget as a theatre. The formal and informal institutional makings of the budget process in Malawi. DFID 2004 </a:t>
            </a:r>
          </a:p>
          <a:p>
            <a:pPr lvl="1">
              <a:buClrTx/>
            </a:pPr>
            <a:r>
              <a:rPr lang="fr-FR" sz="2200" b="0" dirty="0" smtClean="0"/>
              <a:t>Les “réformes” ne visaient qu’à complaire à des demandes externes ou à une mode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1900" b="0" i="1" dirty="0" smtClean="0"/>
              <a:t>Potemkin Villages: 'The' Medium-Term Expenditure Framework in Developing Countries. </a:t>
            </a:r>
            <a:r>
              <a:rPr lang="en-GB" sz="1900" b="0" i="1" dirty="0" err="1" smtClean="0"/>
              <a:t>Schiavo</a:t>
            </a:r>
            <a:r>
              <a:rPr lang="en-GB" sz="1900" b="0" i="1" dirty="0" smtClean="0"/>
              <a:t>-Campo. Public budgeting and finance. Summer 2009</a:t>
            </a:r>
          </a:p>
          <a:p>
            <a:pPr>
              <a:buClrTx/>
              <a:buFont typeface="Courier New" pitchFamily="49" charset="0"/>
              <a:buChar char="o"/>
            </a:pPr>
            <a:endParaRPr lang="fr-FR" sz="2200" b="0" i="0" dirty="0" smtClean="0"/>
          </a:p>
          <a:p>
            <a:pPr marL="457200" lvl="1" indent="0">
              <a:buClrTx/>
              <a:buNone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2410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1.4. Points examinés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2736304"/>
          </a:xfrm>
        </p:spPr>
        <p:txBody>
          <a:bodyPr/>
          <a:lstStyle/>
          <a:p>
            <a:pPr>
              <a:buClrTx/>
            </a:pPr>
            <a:r>
              <a:rPr lang="fr-FR" i="0" dirty="0" smtClean="0"/>
              <a:t>Les causes possibles d’échec ou de difficultés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>
                <a:solidFill>
                  <a:srgbClr val="FF0000"/>
                </a:solidFill>
              </a:rPr>
              <a:t>Les conditions de succès</a:t>
            </a:r>
          </a:p>
          <a:p>
            <a:pPr>
              <a:buClrTx/>
            </a:pPr>
            <a:endParaRPr lang="fr-FR" i="0" dirty="0" smtClean="0"/>
          </a:p>
          <a:p>
            <a:pPr>
              <a:buClrTx/>
            </a:pPr>
            <a:r>
              <a:rPr lang="fr-FR" i="0" dirty="0" smtClean="0"/>
              <a:t>Attention aux écueils</a:t>
            </a:r>
          </a:p>
          <a:p>
            <a:endParaRPr lang="fr-F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25425" y="3162886"/>
            <a:ext cx="8569325" cy="1152079"/>
          </a:xfrm>
          <a:prstGeom prst="rightArrow">
            <a:avLst>
              <a:gd name="adj1" fmla="val 50000"/>
              <a:gd name="adj2" fmla="val 26053"/>
            </a:avLst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29B60-BA22-4807-BBD3-AC27FB1F1ABF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0219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96752"/>
            <a:ext cx="8229600" cy="793006"/>
          </a:xfrm>
        </p:spPr>
        <p:txBody>
          <a:bodyPr/>
          <a:lstStyle/>
          <a:p>
            <a:pPr indent="0" eaLnBrk="1" hangingPunct="1"/>
            <a:r>
              <a:rPr lang="fr-FR" sz="2800" dirty="0" smtClean="0"/>
              <a:t>Les conditions de succès : L'équation de </a:t>
            </a:r>
            <a:r>
              <a:rPr lang="fr-FR" sz="2800" dirty="0" err="1" smtClean="0"/>
              <a:t>Gleicher</a:t>
            </a:r>
            <a:endParaRPr lang="fr-FR" sz="28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2856"/>
            <a:ext cx="8229600" cy="4536504"/>
          </a:xfrm>
        </p:spPr>
        <p:txBody>
          <a:bodyPr/>
          <a:lstStyle/>
          <a:p>
            <a:pPr eaLnBrk="1" hangingPunct="1">
              <a:buClrTx/>
            </a:pPr>
            <a:r>
              <a:rPr lang="fr-FR" sz="2000" i="0" dirty="0" err="1" smtClean="0"/>
              <a:t>SDxVxFS</a:t>
            </a:r>
            <a:r>
              <a:rPr lang="fr-FR" sz="2000" i="0" dirty="0" smtClean="0"/>
              <a:t>&gt;R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en-GB" b="0" dirty="0" smtClean="0"/>
              <a:t>Shared dissatisfaction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en-GB" b="0" dirty="0" smtClean="0"/>
              <a:t>Vision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en-GB" b="0" dirty="0" smtClean="0"/>
              <a:t>First successful steps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en-GB" b="0" dirty="0" smtClean="0"/>
              <a:t>Resistance to change</a:t>
            </a:r>
          </a:p>
          <a:p>
            <a:pPr eaLnBrk="1" hangingPunct="1">
              <a:buClrTx/>
            </a:pPr>
            <a:r>
              <a:rPr lang="fr-FR" sz="2000" i="0" dirty="0" smtClean="0"/>
              <a:t>Il faut 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fr-FR" b="0" i="0" dirty="0" smtClean="0"/>
              <a:t>SD&gt;0 une insatisfaction par rapport à l’existant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fr-FR" b="0" dirty="0" smtClean="0"/>
              <a:t>V&gt;0 une vision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fr-FR" b="0" i="0" dirty="0" smtClean="0"/>
              <a:t>FS&gt;0 des gains visibles à brèves échéances</a:t>
            </a:r>
          </a:p>
          <a:p>
            <a:pPr lvl="1" eaLnBrk="1" hangingPunct="1">
              <a:buClrTx/>
              <a:buFont typeface="Wingdings" panose="05000000000000000000" pitchFamily="2" charset="2"/>
              <a:buChar char="§"/>
            </a:pPr>
            <a:r>
              <a:rPr lang="fr-FR" b="0" dirty="0" smtClean="0"/>
              <a:t>La combinaison de SD, V, et FS doit l’emporter sur les résistances </a:t>
            </a:r>
          </a:p>
          <a:p>
            <a:pPr eaLnBrk="1" hangingPunct="1">
              <a:buClrTx/>
            </a:pPr>
            <a:r>
              <a:rPr lang="fr-FR" sz="2000" i="0" dirty="0" smtClean="0"/>
              <a:t>FS: voir exercice sur les quick </a:t>
            </a:r>
            <a:r>
              <a:rPr lang="fr-FR" sz="2000" i="0" dirty="0" err="1" smtClean="0"/>
              <a:t>wins</a:t>
            </a:r>
            <a:r>
              <a:rPr lang="fr-FR" sz="2000" b="0" i="0" dirty="0" smtClean="0"/>
              <a:t> </a:t>
            </a:r>
          </a:p>
          <a:p>
            <a:pPr lvl="1" eaLnBrk="1" hangingPunct="1"/>
            <a:endParaRPr lang="fr-FR" sz="2400" dirty="0" smtClean="0"/>
          </a:p>
        </p:txBody>
      </p:sp>
      <p:sp>
        <p:nvSpPr>
          <p:cNvPr id="2867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l">
              <a:lnSpc>
                <a:spcPts val="1400"/>
              </a:lnSpc>
            </a:pPr>
            <a:fld id="{8CE77EE3-AB7C-4E4D-AB7D-ABDF49D549BC}" type="slidenum">
              <a:rPr lang="fr-FR" sz="1400" smtClean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9</a:t>
            </a:fld>
            <a:endParaRPr lang="fr-FR" sz="1400" dirty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11025</TotalTime>
  <Words>1402</Words>
  <Application>Microsoft Office PowerPoint</Application>
  <PresentationFormat>On-screen Show (4:3)</PresentationFormat>
  <Paragraphs>196</Paragraphs>
  <Slides>24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Slide_Master</vt:lpstr>
      <vt:lpstr>Problématique des réformes budgétaires Unité 1. Présentation de la problématique</vt:lpstr>
      <vt:lpstr>Jour 1: Approches pour une réforme de la GFP </vt:lpstr>
      <vt:lpstr>Module 1.4. Conditions pour le succès des réformes.   Objectifs du module</vt:lpstr>
      <vt:lpstr>Module 1.4. Points examinés</vt:lpstr>
      <vt:lpstr>Les causes possibles d’échec (1)</vt:lpstr>
      <vt:lpstr>Les causes possibles d’échec (2)</vt:lpstr>
      <vt:lpstr>  Les réformes de façade Certaines réformes ne donnent pas de résultats car de pure forme. Par exemple : </vt:lpstr>
      <vt:lpstr>Module 1.4. Points examinés</vt:lpstr>
      <vt:lpstr>Les conditions de succès : L'équation de Gleicher</vt:lpstr>
      <vt:lpstr>Les conditions de succès : leçons de l’expérience</vt:lpstr>
      <vt:lpstr>Les conditions de succès : leçons de l’expérience (2)</vt:lpstr>
      <vt:lpstr>L’effet de l’appui des donneurs cf. Lawson</vt:lpstr>
      <vt:lpstr>Module 1.4. Points examinés</vt:lpstr>
      <vt:lpstr>Peut-on importer une pratique de pointe ("best practice")? </vt:lpstr>
      <vt:lpstr>Un produit d'importation: le NPM</vt:lpstr>
      <vt:lpstr>Peut-on copier/coller le NPM?</vt:lpstr>
      <vt:lpstr>La LOLF -France</vt:lpstr>
      <vt:lpstr>Peut on copier/coller la LOLF? (1)</vt:lpstr>
      <vt:lpstr>Peut on copier/coller la LOLF? (1)</vt:lpstr>
      <vt:lpstr>Module 1.4. Points examinés</vt:lpstr>
      <vt:lpstr>Quelques autres écueils</vt:lpstr>
      <vt:lpstr>Une accumulation de techniques ne fait pas une réforme, mais peut créer l'illusion de la réforme</vt:lpstr>
      <vt:lpstr>Les demandes changeantes Le PIP est démodé vive le CDMT ! La comptabilité base caisse est démodée, vive la comptabilité d’exercice! Etc. </vt:lpstr>
      <vt:lpstr>Messages clef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Pierre</cp:lastModifiedBy>
  <cp:revision>368</cp:revision>
  <dcterms:created xsi:type="dcterms:W3CDTF">2011-10-28T10:25:18Z</dcterms:created>
  <dcterms:modified xsi:type="dcterms:W3CDTF">2016-06-12T20:04:59Z</dcterms:modified>
</cp:coreProperties>
</file>