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323" r:id="rId3"/>
    <p:sldId id="315" r:id="rId4"/>
    <p:sldId id="316" r:id="rId5"/>
    <p:sldId id="257" r:id="rId6"/>
    <p:sldId id="258" r:id="rId7"/>
    <p:sldId id="259" r:id="rId8"/>
    <p:sldId id="309" r:id="rId9"/>
    <p:sldId id="260" r:id="rId10"/>
    <p:sldId id="261" r:id="rId11"/>
    <p:sldId id="310" r:id="rId12"/>
    <p:sldId id="281" r:id="rId13"/>
    <p:sldId id="282" r:id="rId14"/>
    <p:sldId id="283" r:id="rId15"/>
    <p:sldId id="284" r:id="rId16"/>
    <p:sldId id="286" r:id="rId17"/>
    <p:sldId id="311" r:id="rId18"/>
    <p:sldId id="288" r:id="rId19"/>
    <p:sldId id="289" r:id="rId20"/>
    <p:sldId id="290" r:id="rId21"/>
    <p:sldId id="291" r:id="rId22"/>
    <p:sldId id="292" r:id="rId23"/>
    <p:sldId id="293" r:id="rId24"/>
    <p:sldId id="294" r:id="rId25"/>
    <p:sldId id="296" r:id="rId26"/>
    <p:sldId id="297" r:id="rId27"/>
    <p:sldId id="298" r:id="rId28"/>
    <p:sldId id="299" r:id="rId29"/>
    <p:sldId id="300" r:id="rId30"/>
    <p:sldId id="301" r:id="rId31"/>
    <p:sldId id="302" r:id="rId32"/>
    <p:sldId id="303" r:id="rId33"/>
    <p:sldId id="304" r:id="rId34"/>
    <p:sldId id="312" r:id="rId35"/>
    <p:sldId id="306" r:id="rId36"/>
    <p:sldId id="322" r:id="rId37"/>
    <p:sldId id="318" r:id="rId38"/>
    <p:sldId id="320" r:id="rId39"/>
    <p:sldId id="307" r:id="rId40"/>
    <p:sldId id="321" r:id="rId41"/>
    <p:sldId id="317" r:id="rId42"/>
  </p:sldIdLst>
  <p:sldSz cx="9144000" cy="6858000" type="screen4x3"/>
  <p:notesSz cx="6858000" cy="9947275"/>
  <p:defaultTextStyle>
    <a:defPPr>
      <a:defRPr lang="en-GB"/>
    </a:defPPr>
    <a:lvl1pPr algn="l" rtl="0" eaLnBrk="0" fontAlgn="base" hangingPunct="0">
      <a:spcBef>
        <a:spcPct val="0"/>
      </a:spcBef>
      <a:spcAft>
        <a:spcPct val="0"/>
      </a:spcAft>
      <a:defRPr sz="1200" kern="1200">
        <a:solidFill>
          <a:srgbClr val="0F5494"/>
        </a:solidFill>
        <a:latin typeface="Verdana"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F5494"/>
    <a:srgbClr val="FFD624"/>
    <a:srgbClr val="3166CF"/>
    <a:srgbClr val="3E6FD2"/>
    <a:srgbClr val="2D5EC1"/>
    <a:srgbClr val="BDDEFF"/>
    <a:srgbClr val="99CCFF"/>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868" y="-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emf"/><Relationship Id="rId1" Type="http://schemas.openxmlformats.org/officeDocument/2006/relationships/image" Target="../media/image8.wmf"/><Relationship Id="rId4"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1" name="Rectangle 3"/>
          <p:cNvSpPr>
            <a:spLocks noGrp="1" noChangeArrowheads="1"/>
          </p:cNvSpPr>
          <p:nvPr>
            <p:ph type="dt" sz="quarter" idx="1"/>
          </p:nvPr>
        </p:nvSpPr>
        <p:spPr bwMode="auto">
          <a:xfrm>
            <a:off x="3883025"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7892" name="Rectangle 4"/>
          <p:cNvSpPr>
            <a:spLocks noGrp="1" noChangeArrowheads="1"/>
          </p:cNvSpPr>
          <p:nvPr>
            <p:ph type="ftr" sz="quarter" idx="2"/>
          </p:nvPr>
        </p:nvSpPr>
        <p:spPr bwMode="auto">
          <a:xfrm>
            <a:off x="0"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3" name="Rectangle 5"/>
          <p:cNvSpPr>
            <a:spLocks noGrp="1" noChangeArrowheads="1"/>
          </p:cNvSpPr>
          <p:nvPr>
            <p:ph type="sldNum" sz="quarter" idx="3"/>
          </p:nvPr>
        </p:nvSpPr>
        <p:spPr bwMode="auto">
          <a:xfrm>
            <a:off x="3883025"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algn="r" eaLnBrk="1" hangingPunct="1">
              <a:defRPr>
                <a:solidFill>
                  <a:schemeClr val="tx1"/>
                </a:solidFill>
                <a:latin typeface="Arial" charset="0"/>
              </a:defRPr>
            </a:lvl1pPr>
          </a:lstStyle>
          <a:p>
            <a:fld id="{6190F7A7-2DA4-4E8C-9F16-54308784F78A}"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67" name="Rectangle 3"/>
          <p:cNvSpPr>
            <a:spLocks noGrp="1" noChangeArrowheads="1"/>
          </p:cNvSpPr>
          <p:nvPr>
            <p:ph type="dt" idx="1"/>
          </p:nvPr>
        </p:nvSpPr>
        <p:spPr bwMode="auto">
          <a:xfrm>
            <a:off x="3883025"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4100" name="Rectangle 4"/>
          <p:cNvSpPr>
            <a:spLocks noRot="1" noChangeArrowheads="1" noTextEdit="1"/>
          </p:cNvSpPr>
          <p:nvPr>
            <p:ph type="sldImg" idx="2"/>
          </p:nvPr>
        </p:nvSpPr>
        <p:spPr bwMode="auto">
          <a:xfrm>
            <a:off x="942975" y="746125"/>
            <a:ext cx="4973638" cy="3730625"/>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85800" y="4724400"/>
            <a:ext cx="5486400" cy="4476750"/>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71" name="Rectangle 7"/>
          <p:cNvSpPr>
            <a:spLocks noGrp="1" noChangeArrowheads="1"/>
          </p:cNvSpPr>
          <p:nvPr>
            <p:ph type="sldNum" sz="quarter" idx="5"/>
          </p:nvPr>
        </p:nvSpPr>
        <p:spPr bwMode="auto">
          <a:xfrm>
            <a:off x="3883025"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algn="r" eaLnBrk="1" hangingPunct="1">
              <a:defRPr>
                <a:solidFill>
                  <a:schemeClr val="tx1"/>
                </a:solidFill>
                <a:latin typeface="Arial" charset="0"/>
              </a:defRPr>
            </a:lvl1pPr>
          </a:lstStyle>
          <a:p>
            <a:fld id="{E8DFAC82-BA5C-42A6-9956-0D6DD2C675D9}"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p:cNvSpPr>
            <a:spLocks noGrp="1" noRot="1" noChangeAspect="1" noTextEdit="1"/>
          </p:cNvSpPr>
          <p:nvPr>
            <p:ph type="sldImg"/>
          </p:nvPr>
        </p:nvSpPr>
        <p:spPr>
          <a:ln/>
        </p:spPr>
      </p:sp>
      <p:sp>
        <p:nvSpPr>
          <p:cNvPr id="7171"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Arial" charset="0"/>
            </a:endParaRPr>
          </a:p>
        </p:txBody>
      </p:sp>
      <p:sp>
        <p:nvSpPr>
          <p:cNvPr id="7172" name="Espace réservé du numéro de diapositive 3"/>
          <p:cNvSpPr>
            <a:spLocks noGrp="1"/>
          </p:cNvSpPr>
          <p:nvPr>
            <p:ph type="sldNum" sz="quarter" idx="5"/>
          </p:nvPr>
        </p:nvSpPr>
        <p:spPr>
          <a:noFill/>
        </p:spPr>
        <p:txBody>
          <a:bodyPr/>
          <a:lstStyle/>
          <a:p>
            <a:fld id="{57317AEA-5E20-4039-B410-27EAF80C9F4A}" type="slidenum">
              <a:rPr lang="fr-BE" altLang="fr-FR"/>
              <a:pPr/>
              <a:t>1</a:t>
            </a:fld>
            <a:endParaRPr lang="fr-BE"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5B38A5E-9E0B-422A-850F-92604740322A}" type="slidenum">
              <a:rPr lang="en-US" altLang="fr-FR">
                <a:latin typeface="Times New Roman" pitchFamily="18" charset="0"/>
                <a:cs typeface="Times New Roman" pitchFamily="18" charset="0"/>
              </a:rPr>
              <a:pPr/>
              <a:t>13</a:t>
            </a:fld>
            <a:endParaRPr lang="en-US" altLang="fr-FR">
              <a:latin typeface="Times New Roman" pitchFamily="18" charset="0"/>
              <a:cs typeface="Times New Roman" pitchFamily="18"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53246B69-EF28-4B81-89FF-7ED7C5FD4FF6}" type="slidenum">
              <a:rPr lang="en-US" altLang="fr-FR"/>
              <a:pPr algn="r" eaLnBrk="1" hangingPunct="1"/>
              <a:t>14</a:t>
            </a:fld>
            <a:endParaRPr lang="en-US" altLang="fr-F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D8A06EE1-B5C4-4B5D-9AC9-5FC6B957980F}" type="slidenum">
              <a:rPr lang="en-US" altLang="fr-FR"/>
              <a:pPr algn="r" eaLnBrk="1" hangingPunct="1"/>
              <a:t>15</a:t>
            </a:fld>
            <a:endParaRPr lang="en-US" altLang="fr-F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AC1FB18-F6A3-4CB9-BF1F-6DDF05E48F1B}" type="slidenum">
              <a:rPr lang="en-US" altLang="fr-FR">
                <a:latin typeface="Times New Roman" pitchFamily="18" charset="0"/>
                <a:cs typeface="Times New Roman" pitchFamily="18" charset="0"/>
              </a:rPr>
              <a:pPr/>
              <a:t>16</a:t>
            </a:fld>
            <a:endParaRPr lang="en-US" altLang="fr-FR">
              <a:latin typeface="Times New Roman" pitchFamily="18" charset="0"/>
              <a:cs typeface="Times New Roman" pitchFamily="18" charset="0"/>
            </a:endParaRP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71A13BCD-3B7B-43E4-AB0C-FCE588745E15}" type="slidenum">
              <a:rPr lang="en-US" altLang="fr-FR">
                <a:latin typeface="Times New Roman" pitchFamily="18" charset="0"/>
                <a:cs typeface="Times New Roman" pitchFamily="18" charset="0"/>
              </a:rPr>
              <a:pPr/>
              <a:t>17</a:t>
            </a:fld>
            <a:endParaRPr lang="en-US" altLang="fr-FR">
              <a:latin typeface="Times New Roman" pitchFamily="18" charset="0"/>
              <a:cs typeface="Times New Roman" pitchFamily="18" charset="0"/>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38916" name="Espace réservé du numéro de diapositive 3"/>
          <p:cNvSpPr>
            <a:spLocks noGrp="1"/>
          </p:cNvSpPr>
          <p:nvPr>
            <p:ph type="sldNum" sz="quarter" idx="5"/>
          </p:nvPr>
        </p:nvSpPr>
        <p:spPr>
          <a:noFill/>
        </p:spPr>
        <p:txBody>
          <a:bodyPr/>
          <a:lstStyle/>
          <a:p>
            <a:fld id="{079C32E9-60BC-47D2-9665-F845F0C40290}" type="slidenum">
              <a:rPr lang="en-GB" altLang="fr-FR">
                <a:latin typeface="Times New Roman" pitchFamily="18" charset="0"/>
                <a:cs typeface="Times New Roman" pitchFamily="18" charset="0"/>
              </a:rPr>
              <a:pPr/>
              <a:t>18</a:t>
            </a:fld>
            <a:endParaRPr lang="en-GB" altLang="fr-FR">
              <a:latin typeface="Times New Roman" pitchFamily="18" charset="0"/>
              <a:cs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09FF3080-AC15-40B4-936A-DE6547A6D55D}" type="slidenum">
              <a:rPr lang="fr-FR" altLang="fr-FR"/>
              <a:pPr algn="r" eaLnBrk="1" hangingPunct="1"/>
              <a:t>19</a:t>
            </a:fld>
            <a:endParaRPr lang="fr-FR" altLang="fr-FR"/>
          </a:p>
        </p:txBody>
      </p:sp>
      <p:sp>
        <p:nvSpPr>
          <p:cNvPr id="40963" name="Espace réservé de l'image des diapositives 1"/>
          <p:cNvSpPr>
            <a:spLocks noGrp="1" noRot="1" noChangeAspect="1" noTextEdit="1"/>
          </p:cNvSpPr>
          <p:nvPr>
            <p:ph type="sldImg"/>
          </p:nvPr>
        </p:nvSpPr>
        <p:spPr>
          <a:ln/>
        </p:spPr>
      </p:sp>
      <p:sp>
        <p:nvSpPr>
          <p:cNvPr id="40964" name="Espace réservé des commentaires 2"/>
          <p:cNvSpPr>
            <a:spLocks noGrp="1"/>
          </p:cNvSpPr>
          <p:nvPr>
            <p:ph type="body" idx="1"/>
          </p:nvPr>
        </p:nvSpPr>
        <p:spPr>
          <a:noFill/>
          <a:ln/>
        </p:spPr>
        <p:txBody>
          <a:bodyPr/>
          <a:lstStyle/>
          <a:p>
            <a:pPr eaLnBrk="1" hangingPunct="1"/>
            <a:endParaRPr lang="fr-FR" altLang="fr-FR" smtClean="0">
              <a:latin typeface="Arial" charset="0"/>
            </a:endParaRPr>
          </a:p>
        </p:txBody>
      </p:sp>
      <p:sp>
        <p:nvSpPr>
          <p:cNvPr id="40965" name="Espace réservé du numéro de diapositive 3"/>
          <p:cNvSpPr txBox="1">
            <a:spLocks noGrp="1"/>
          </p:cNvSpPr>
          <p:nvPr/>
        </p:nvSpPr>
        <p:spPr bwMode="auto">
          <a:xfrm>
            <a:off x="3884613" y="9447213"/>
            <a:ext cx="2971800" cy="498475"/>
          </a:xfrm>
          <a:prstGeom prst="rect">
            <a:avLst/>
          </a:prstGeom>
          <a:noFill/>
          <a:ln w="9525">
            <a:noFill/>
            <a:miter lim="800000"/>
            <a:headEnd/>
            <a:tailEnd/>
          </a:ln>
        </p:spPr>
        <p:txBody>
          <a:bodyPr lIns="92592" tIns="46296" rIns="92592" bIns="46296" anchor="b"/>
          <a:lstStyle/>
          <a:p>
            <a:pPr algn="r" eaLnBrk="1" hangingPunct="1"/>
            <a:fld id="{A52D7924-75CA-4714-833F-7436C5C6E515}" type="slidenum">
              <a:rPr lang="fr-FR" altLang="fr-FR"/>
              <a:pPr algn="r" eaLnBrk="1" hangingPunct="1"/>
              <a:t>19</a:t>
            </a:fld>
            <a:endParaRPr lang="fr-FR" alt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B34BE1C3-E628-4A21-929F-F36414477056}" type="slidenum">
              <a:rPr lang="fr-FR" altLang="fr-FR"/>
              <a:pPr algn="r" eaLnBrk="1" hangingPunct="1"/>
              <a:t>20</a:t>
            </a:fld>
            <a:endParaRPr lang="fr-FR" altLang="fr-FR"/>
          </a:p>
        </p:txBody>
      </p:sp>
      <p:sp>
        <p:nvSpPr>
          <p:cNvPr id="43011" name="Rectangle 2"/>
          <p:cNvSpPr>
            <a:spLocks noRot="1" noChangeArrowheads="1" noTextEdit="1"/>
          </p:cNvSpPr>
          <p:nvPr>
            <p:ph type="sldImg"/>
          </p:nvPr>
        </p:nvSpPr>
        <p:spPr>
          <a:xfrm>
            <a:off x="942975" y="746125"/>
            <a:ext cx="4976813" cy="3732213"/>
          </a:xfrm>
          <a:ln/>
        </p:spPr>
      </p:sp>
      <p:sp>
        <p:nvSpPr>
          <p:cNvPr id="43012"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9EC0A4E1-BFE8-4ABC-BE5A-7E2A2144B651}" type="slidenum">
              <a:rPr lang="fr-FR" altLang="fr-FR"/>
              <a:pPr algn="r" eaLnBrk="1" hangingPunct="1"/>
              <a:t>21</a:t>
            </a:fld>
            <a:endParaRPr lang="fr-FR" altLang="fr-F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4D0C664B-6BF3-4C27-A08D-80BE5241756D}" type="slidenum">
              <a:rPr lang="fr-FR" altLang="fr-FR"/>
              <a:pPr algn="r" eaLnBrk="1" hangingPunct="1"/>
              <a:t>22</a:t>
            </a:fld>
            <a:endParaRPr lang="fr-FR" altLang="fr-FR"/>
          </a:p>
        </p:txBody>
      </p:sp>
      <p:sp>
        <p:nvSpPr>
          <p:cNvPr id="47107" name="Rectangle 7"/>
          <p:cNvSpPr txBox="1">
            <a:spLocks noGrp="1" noChangeArrowheads="1"/>
          </p:cNvSpPr>
          <p:nvPr/>
        </p:nvSpPr>
        <p:spPr bwMode="auto">
          <a:xfrm>
            <a:off x="3884613" y="9447213"/>
            <a:ext cx="2971800" cy="498475"/>
          </a:xfrm>
          <a:prstGeom prst="rect">
            <a:avLst/>
          </a:prstGeom>
          <a:noFill/>
          <a:ln w="9525">
            <a:noFill/>
            <a:miter lim="800000"/>
            <a:headEnd/>
            <a:tailEnd/>
          </a:ln>
        </p:spPr>
        <p:txBody>
          <a:bodyPr lIns="92592" tIns="46296" rIns="92592" bIns="46296" anchor="b"/>
          <a:lstStyle/>
          <a:p>
            <a:pPr algn="r" eaLnBrk="1" hangingPunct="1"/>
            <a:fld id="{66653285-C599-4B2C-B441-750398E38D39}" type="slidenum">
              <a:rPr lang="fr-FR" altLang="fr-FR"/>
              <a:pPr algn="r" eaLnBrk="1" hangingPunct="1"/>
              <a:t>22</a:t>
            </a:fld>
            <a:endParaRPr lang="fr-FR" altLang="fr-FR"/>
          </a:p>
        </p:txBody>
      </p:sp>
      <p:sp>
        <p:nvSpPr>
          <p:cNvPr id="47108" name="Rectangle 2"/>
          <p:cNvSpPr>
            <a:spLocks noRot="1" noChangeArrowheads="1" noTextEdit="1"/>
          </p:cNvSpPr>
          <p:nvPr>
            <p:ph type="sldImg"/>
          </p:nvPr>
        </p:nvSpPr>
        <p:spPr>
          <a:ln/>
        </p:spPr>
      </p:sp>
      <p:sp>
        <p:nvSpPr>
          <p:cNvPr id="47109"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e l'image des diapositives 1"/>
          <p:cNvSpPr>
            <a:spLocks noGrp="1" noRot="1" noChangeAspect="1" noTextEdit="1"/>
          </p:cNvSpPr>
          <p:nvPr>
            <p:ph type="sldImg"/>
          </p:nvPr>
        </p:nvSpPr>
        <p:spPr>
          <a:ln/>
        </p:spPr>
      </p:sp>
      <p:sp>
        <p:nvSpPr>
          <p:cNvPr id="9219"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Arial" charset="0"/>
            </a:endParaRPr>
          </a:p>
        </p:txBody>
      </p:sp>
      <p:sp>
        <p:nvSpPr>
          <p:cNvPr id="9220" name="Espace réservé du numéro de diapositive 3"/>
          <p:cNvSpPr>
            <a:spLocks noGrp="1"/>
          </p:cNvSpPr>
          <p:nvPr>
            <p:ph type="sldNum" sz="quarter" idx="5"/>
          </p:nvPr>
        </p:nvSpPr>
        <p:spPr>
          <a:noFill/>
        </p:spPr>
        <p:txBody>
          <a:bodyPr/>
          <a:lstStyle/>
          <a:p>
            <a:fld id="{C4A62E41-ECEC-44F5-8507-43CD1210B100}" type="slidenum">
              <a:rPr lang="en-GB" altLang="fr-FR"/>
              <a:pPr/>
              <a:t>2</a:t>
            </a:fld>
            <a:endParaRPr lang="en-GB" alt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FEBD9A26-3528-4366-8318-78561ADB32BE}" type="slidenum">
              <a:rPr lang="fr-FR" altLang="fr-FR"/>
              <a:pPr algn="r" eaLnBrk="1" hangingPunct="1"/>
              <a:t>23</a:t>
            </a:fld>
            <a:endParaRPr lang="fr-FR" altLang="fr-FR"/>
          </a:p>
        </p:txBody>
      </p:sp>
      <p:sp>
        <p:nvSpPr>
          <p:cNvPr id="49155" name="Rectangle 2"/>
          <p:cNvSpPr>
            <a:spLocks noRot="1" noChangeArrowheads="1" noTextEdit="1"/>
          </p:cNvSpPr>
          <p:nvPr>
            <p:ph type="sldImg"/>
          </p:nvPr>
        </p:nvSpPr>
        <p:spPr>
          <a:xfrm>
            <a:off x="941388" y="747713"/>
            <a:ext cx="4975225" cy="3730625"/>
          </a:xfrm>
          <a:ln/>
        </p:spPr>
      </p:sp>
      <p:sp>
        <p:nvSpPr>
          <p:cNvPr id="49156" name="Rectangle 3"/>
          <p:cNvSpPr>
            <a:spLocks noGrp="1" noChangeArrowheads="1"/>
          </p:cNvSpPr>
          <p:nvPr>
            <p:ph type="body" idx="1"/>
          </p:nvPr>
        </p:nvSpPr>
        <p:spPr>
          <a:xfrm>
            <a:off x="685800" y="4725988"/>
            <a:ext cx="5486400" cy="4473575"/>
          </a:xfrm>
          <a:noFill/>
          <a:ln/>
        </p:spPr>
        <p:txBody>
          <a:bodyPr/>
          <a:lstStyle/>
          <a:p>
            <a:pPr eaLnBrk="1" hangingPunct="1"/>
            <a:endParaRPr lang="fr-FR" altLang="fr-FR"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E55D904D-0ECB-44A2-9726-51E6D8D97D1B}" type="slidenum">
              <a:rPr lang="fr-FR" altLang="fr-FR"/>
              <a:pPr algn="r" eaLnBrk="1" hangingPunct="1"/>
              <a:t>24</a:t>
            </a:fld>
            <a:endParaRPr lang="fr-FR" altLang="fr-FR"/>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C5F7335C-BEDF-4E88-8C8B-712A785D53B1}" type="slidenum">
              <a:rPr lang="fr-FR" altLang="fr-FR"/>
              <a:pPr algn="r" eaLnBrk="1" hangingPunct="1"/>
              <a:t>25</a:t>
            </a:fld>
            <a:endParaRPr lang="fr-FR" altLang="fr-F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89DC83C7-F2EE-420B-8DF1-F32E5F5B0C7C}" type="slidenum">
              <a:rPr lang="fr-FR" altLang="fr-FR"/>
              <a:pPr algn="r" eaLnBrk="1" hangingPunct="1"/>
              <a:t>26</a:t>
            </a:fld>
            <a:endParaRPr lang="fr-FR" altLang="fr-F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9AD1B714-D036-4374-BCE5-9CA1F5FCE68B}" type="slidenum">
              <a:rPr lang="fr-FR" altLang="fr-FR"/>
              <a:pPr algn="r" eaLnBrk="1" hangingPunct="1"/>
              <a:t>27</a:t>
            </a:fld>
            <a:endParaRPr lang="fr-FR" altLang="fr-F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210B66B8-FF62-4E86-97CB-A8691B9A8E34}" type="slidenum">
              <a:rPr lang="fr-FR" altLang="fr-FR"/>
              <a:pPr algn="r" eaLnBrk="1" hangingPunct="1"/>
              <a:t>28</a:t>
            </a:fld>
            <a:endParaRPr lang="fr-FR" altLang="fr-F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1F5DE4EA-E609-417D-9350-D669A28CEA2D}" type="slidenum">
              <a:rPr lang="fr-FR" altLang="fr-FR"/>
              <a:pPr algn="r" eaLnBrk="1" hangingPunct="1"/>
              <a:t>29</a:t>
            </a:fld>
            <a:endParaRPr lang="fr-FR" altLang="fr-FR"/>
          </a:p>
        </p:txBody>
      </p:sp>
      <p:sp>
        <p:nvSpPr>
          <p:cNvPr id="61443" name="Rectangle 7"/>
          <p:cNvSpPr txBox="1">
            <a:spLocks noGrp="1" noChangeArrowheads="1"/>
          </p:cNvSpPr>
          <p:nvPr/>
        </p:nvSpPr>
        <p:spPr bwMode="auto">
          <a:xfrm>
            <a:off x="3884613" y="9447213"/>
            <a:ext cx="2971800" cy="498475"/>
          </a:xfrm>
          <a:prstGeom prst="rect">
            <a:avLst/>
          </a:prstGeom>
          <a:noFill/>
          <a:ln w="9525">
            <a:noFill/>
            <a:miter lim="800000"/>
            <a:headEnd/>
            <a:tailEnd/>
          </a:ln>
        </p:spPr>
        <p:txBody>
          <a:bodyPr lIns="92592" tIns="46296" rIns="92592" bIns="46296" anchor="b"/>
          <a:lstStyle/>
          <a:p>
            <a:pPr algn="r" eaLnBrk="1" hangingPunct="1"/>
            <a:fld id="{8306AB07-4568-4483-BFCB-A264ED0203A8}" type="slidenum">
              <a:rPr lang="fr-FR" altLang="fr-FR"/>
              <a:pPr algn="r" eaLnBrk="1" hangingPunct="1"/>
              <a:t>29</a:t>
            </a:fld>
            <a:endParaRPr lang="fr-FR" altLang="fr-FR"/>
          </a:p>
        </p:txBody>
      </p:sp>
      <p:sp>
        <p:nvSpPr>
          <p:cNvPr id="61444" name="Rectangle 2"/>
          <p:cNvSpPr>
            <a:spLocks noRot="1" noChangeArrowheads="1" noTextEdit="1"/>
          </p:cNvSpPr>
          <p:nvPr>
            <p:ph type="sldImg"/>
          </p:nvPr>
        </p:nvSpPr>
        <p:spPr>
          <a:ln/>
        </p:spPr>
      </p:sp>
      <p:sp>
        <p:nvSpPr>
          <p:cNvPr id="61445" name="Rectangle 3"/>
          <p:cNvSpPr>
            <a:spLocks noGrp="1" noChangeArrowheads="1"/>
          </p:cNvSpPr>
          <p:nvPr>
            <p:ph type="body" idx="1"/>
          </p:nvPr>
        </p:nvSpPr>
        <p:spPr>
          <a:noFill/>
          <a:ln/>
        </p:spPr>
        <p:txBody>
          <a:bodyPr/>
          <a:lstStyle/>
          <a:p>
            <a:pPr eaLnBrk="1" hangingPunct="1"/>
            <a:endParaRPr lang="fr-FR" altLang="fr-FR" smtClean="0">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9D21985E-8DEB-489E-86CF-3E2BC6DB909F}" type="slidenum">
              <a:rPr lang="en-US" altLang="fr-FR"/>
              <a:pPr algn="r" eaLnBrk="1" hangingPunct="1"/>
              <a:t>30</a:t>
            </a:fld>
            <a:endParaRPr lang="en-US" altLang="fr-FR"/>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a:ln/>
        </p:spPr>
      </p:sp>
      <p:sp>
        <p:nvSpPr>
          <p:cNvPr id="65539"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65540" name="Espace réservé du numéro de diapositive 3"/>
          <p:cNvSpPr>
            <a:spLocks noGrp="1"/>
          </p:cNvSpPr>
          <p:nvPr>
            <p:ph type="sldNum" sz="quarter" idx="5"/>
          </p:nvPr>
        </p:nvSpPr>
        <p:spPr>
          <a:noFill/>
        </p:spPr>
        <p:txBody>
          <a:bodyPr/>
          <a:lstStyle/>
          <a:p>
            <a:fld id="{E1C2C5E8-3E54-42A0-A396-7117955709AC}" type="slidenum">
              <a:rPr lang="en-GB" altLang="fr-FR">
                <a:latin typeface="Times New Roman" pitchFamily="18" charset="0"/>
                <a:cs typeface="Times New Roman" pitchFamily="18" charset="0"/>
              </a:rPr>
              <a:pPr/>
              <a:t>31</a:t>
            </a:fld>
            <a:endParaRPr lang="en-GB" altLang="fr-FR">
              <a:latin typeface="Times New Roman" pitchFamily="18" charset="0"/>
              <a:cs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86017F3B-FF33-4104-A84A-7C3F3AC2D757}" type="slidenum">
              <a:rPr lang="en-US" altLang="fr-FR"/>
              <a:pPr algn="r" eaLnBrk="1" hangingPunct="1"/>
              <a:t>32</a:t>
            </a:fld>
            <a:endParaRPr lang="en-US" altLang="fr-FR"/>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93C875A2-7022-473B-B44C-3A2467EEB8D4}" type="slidenum">
              <a:rPr lang="en-US" altLang="fr-FR">
                <a:latin typeface="Times New Roman" pitchFamily="18" charset="0"/>
                <a:cs typeface="Times New Roman" pitchFamily="18" charset="0"/>
              </a:rPr>
              <a:pPr/>
              <a:t>5</a:t>
            </a:fld>
            <a:endParaRPr lang="en-US" altLang="fr-FR">
              <a:latin typeface="Times New Roman" pitchFamily="18" charset="0"/>
              <a:cs typeface="Times New Roman" pitchFamily="18" charset="0"/>
            </a:endParaRPr>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384B62F3-30E6-427F-AE1E-45F797C9C6F6}" type="slidenum">
              <a:rPr lang="en-US" altLang="fr-FR"/>
              <a:pPr algn="r" eaLnBrk="1" hangingPunct="1"/>
              <a:t>33</a:t>
            </a:fld>
            <a:endParaRPr lang="en-US" altLang="fr-FR"/>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0BE08427-D27F-4822-9FD3-1CB57A816EDA}" type="slidenum">
              <a:rPr lang="en-US" altLang="fr-FR">
                <a:latin typeface="Times New Roman" pitchFamily="18" charset="0"/>
                <a:cs typeface="Times New Roman" pitchFamily="18" charset="0"/>
              </a:rPr>
              <a:pPr/>
              <a:t>34</a:t>
            </a:fld>
            <a:endParaRPr lang="en-US" altLang="fr-FR">
              <a:latin typeface="Times New Roman" pitchFamily="18" charset="0"/>
              <a:cs typeface="Times New Roman" pitchFamily="18" charset="0"/>
            </a:endParaRPr>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CADF89AB-F022-401C-89AE-B9A8F2B4FEEB}" type="slidenum">
              <a:rPr lang="en-US" altLang="fr-FR">
                <a:latin typeface="Times New Roman" pitchFamily="18" charset="0"/>
                <a:cs typeface="Times New Roman" pitchFamily="18" charset="0"/>
              </a:rPr>
              <a:pPr/>
              <a:t>35</a:t>
            </a:fld>
            <a:endParaRPr lang="en-US" altLang="fr-FR">
              <a:latin typeface="Times New Roman" pitchFamily="18" charset="0"/>
              <a:cs typeface="Times New Roman" pitchFamily="18" charset="0"/>
            </a:endParaRPr>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52687F15-0FD9-40EA-B80D-4629D0FCE3C3}" type="slidenum">
              <a:rPr lang="en-US" altLang="fr-FR">
                <a:latin typeface="Times New Roman" pitchFamily="18" charset="0"/>
                <a:cs typeface="Times New Roman" pitchFamily="18" charset="0"/>
              </a:rPr>
              <a:pPr/>
              <a:t>39</a:t>
            </a:fld>
            <a:endParaRPr lang="en-US" altLang="fr-FR">
              <a:latin typeface="Times New Roman" pitchFamily="18" charset="0"/>
              <a:cs typeface="Times New Roman" pitchFamily="18" charset="0"/>
            </a:endParaRP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Espace réservé de l'image des diapositives 1"/>
          <p:cNvSpPr>
            <a:spLocks noGrp="1" noRot="1" noChangeAspect="1" noTextEdit="1"/>
          </p:cNvSpPr>
          <p:nvPr>
            <p:ph type="sldImg"/>
          </p:nvPr>
        </p:nvSpPr>
        <p:spPr>
          <a:ln/>
        </p:spPr>
      </p:sp>
      <p:sp>
        <p:nvSpPr>
          <p:cNvPr id="81923" name="Espace réservé des commentaires 2"/>
          <p:cNvSpPr>
            <a:spLocks noGrp="1"/>
          </p:cNvSpPr>
          <p:nvPr>
            <p:ph type="body" idx="1"/>
          </p:nvPr>
        </p:nvSpPr>
        <p:spPr>
          <a:noFill/>
          <a:ln/>
        </p:spPr>
        <p:txBody>
          <a:bodyPr/>
          <a:lstStyle/>
          <a:p>
            <a:endParaRPr lang="fr-FR" altLang="fr-FR" smtClean="0">
              <a:latin typeface="Arial" charset="0"/>
            </a:endParaRPr>
          </a:p>
        </p:txBody>
      </p:sp>
      <p:sp>
        <p:nvSpPr>
          <p:cNvPr id="81924" name="Espace réservé du numéro de diapositive 3"/>
          <p:cNvSpPr>
            <a:spLocks noGrp="1"/>
          </p:cNvSpPr>
          <p:nvPr>
            <p:ph type="sldNum" sz="quarter" idx="5"/>
          </p:nvPr>
        </p:nvSpPr>
        <p:spPr>
          <a:noFill/>
        </p:spPr>
        <p:txBody>
          <a:bodyPr/>
          <a:lstStyle/>
          <a:p>
            <a:fld id="{D83B146F-6D98-4FDA-B171-F039F503B0E7}" type="slidenum">
              <a:rPr lang="en-GB" altLang="fr-FR"/>
              <a:pPr/>
              <a:t>41</a:t>
            </a:fld>
            <a:endParaRPr lang="en-GB"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1E615140-6CF9-4579-AF7D-290AB3386946}" type="slidenum">
              <a:rPr lang="en-US" altLang="fr-FR"/>
              <a:pPr algn="r" eaLnBrk="1" hangingPunct="1"/>
              <a:t>6</a:t>
            </a:fld>
            <a:endParaRPr lang="en-US" altLang="fr-FR"/>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F0C3D29B-3126-4CC0-98EF-B58F984B727E}" type="slidenum">
              <a:rPr lang="en-US" altLang="fr-FR">
                <a:latin typeface="Times New Roman" pitchFamily="18" charset="0"/>
                <a:cs typeface="Times New Roman" pitchFamily="18" charset="0"/>
              </a:rPr>
              <a:pPr/>
              <a:t>7</a:t>
            </a:fld>
            <a:endParaRPr lang="en-US" altLang="fr-FR">
              <a:latin typeface="Times New Roman" pitchFamily="18" charset="0"/>
              <a:cs typeface="Times New Roman" pitchFamily="18" charset="0"/>
            </a:endParaRP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a:ln/>
        </p:spPr>
      </p:sp>
      <p:sp>
        <p:nvSpPr>
          <p:cNvPr id="20483"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Times New Roman" pitchFamily="18" charset="0"/>
            </a:endParaRPr>
          </a:p>
        </p:txBody>
      </p:sp>
      <p:sp>
        <p:nvSpPr>
          <p:cNvPr id="20484" name="Espace réservé du numéro de diapositive 3"/>
          <p:cNvSpPr>
            <a:spLocks noGrp="1"/>
          </p:cNvSpPr>
          <p:nvPr>
            <p:ph type="sldNum" sz="quarter" idx="5"/>
          </p:nvPr>
        </p:nvSpPr>
        <p:spPr>
          <a:noFill/>
        </p:spPr>
        <p:txBody>
          <a:bodyPr/>
          <a:lstStyle/>
          <a:p>
            <a:fld id="{DB496D6E-BA00-49D8-81F0-D2170121F973}" type="slidenum">
              <a:rPr lang="en-GB" altLang="fr-FR">
                <a:latin typeface="Times New Roman" pitchFamily="18" charset="0"/>
                <a:cs typeface="Times New Roman" pitchFamily="18" charset="0"/>
              </a:rPr>
              <a:pPr/>
              <a:t>9</a:t>
            </a:fld>
            <a:endParaRPr lang="en-GB" altLang="fr-FR">
              <a:latin typeface="Times New Roman" pitchFamily="18" charset="0"/>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D535CF7C-89F8-4AC9-AAC6-6D105CE0DEB4}" type="slidenum">
              <a:rPr lang="en-US" altLang="fr-FR"/>
              <a:pPr algn="r" eaLnBrk="1" hangingPunct="1"/>
              <a:t>10</a:t>
            </a:fld>
            <a:endParaRPr lang="en-US" altLang="fr-F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EE3174D9-8333-4F0C-86E8-B6197F819702}" type="slidenum">
              <a:rPr lang="en-US" altLang="fr-FR">
                <a:latin typeface="Times New Roman" pitchFamily="18" charset="0"/>
                <a:cs typeface="Times New Roman" pitchFamily="18" charset="0"/>
              </a:rPr>
              <a:pPr/>
              <a:t>11</a:t>
            </a:fld>
            <a:endParaRPr lang="en-US" altLang="fr-FR">
              <a:latin typeface="Times New Roman" pitchFamily="18" charset="0"/>
              <a:cs typeface="Times New Roman" pitchFamily="18"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10AAD9D4-B84F-44A5-B0D2-44C5FB8C9C9C}" type="slidenum">
              <a:rPr lang="en-US" altLang="fr-FR"/>
              <a:pPr algn="r" eaLnBrk="1" hangingPunct="1"/>
              <a:t>12</a:t>
            </a:fld>
            <a:endParaRPr lang="en-US" altLang="fr-F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sz="1800" smtClean="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19F5052C-DD9A-4F88-99A8-2B9115B1732C}"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248992A3-8CA4-40F1-B2E6-8AFF6AE2710A}"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918DDC24-E06E-4D1D-A524-59F3E97198EE}"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title"/>
          </p:nvPr>
        </p:nvSpPr>
        <p:spPr bwMode="auto">
          <a:xfrm>
            <a:off x="-32" y="-14068"/>
            <a:ext cx="9144000" cy="1143001"/>
          </a:xfrm>
          <a:prstGeom prst="rect">
            <a:avLst/>
          </a:prstGeom>
          <a:noFill/>
          <a:ln w="9525" algn="ctr">
            <a:noFill/>
            <a:miter lim="800000"/>
            <a:headEnd/>
            <a:tailEnd/>
          </a:ln>
          <a:effectLst/>
        </p:spPr>
        <p:txBody>
          <a:bodyPr/>
          <a:lstStyle/>
          <a:p>
            <a:pPr lvl="0"/>
            <a:r>
              <a:rPr lang="en-GB" dirty="0" smtClean="0"/>
              <a:t>Click to edit Master title style</a:t>
            </a:r>
          </a:p>
        </p:txBody>
      </p:sp>
      <p:sp>
        <p:nvSpPr>
          <p:cNvPr id="4" name="Rectangle 2"/>
          <p:cNvSpPr>
            <a:spLocks noGrp="1" noChangeArrowheads="1"/>
          </p:cNvSpPr>
          <p:nvPr>
            <p:ph type="sldNum" sz="quarter" idx="10"/>
          </p:nvPr>
        </p:nvSpPr>
        <p:spPr/>
        <p:txBody>
          <a:bodyPr/>
          <a:lstStyle>
            <a:lvl1pPr>
              <a:defRPr/>
            </a:lvl1pPr>
          </a:lstStyle>
          <a:p>
            <a:fld id="{E57CB621-F8FE-45F1-9BF9-F45471CCDD09}"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16A652E6-03ED-4ACE-A955-BCD60B0C37A2}"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CF05DD6D-055D-43E1-BBB9-FF4CA20C9566}"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BD794936-5B78-4DAB-98CF-490F49DF3EFA}"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D2003A62-8F35-4CDA-A404-FAC2A3AD1C49}"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1D429100-B5A4-4B82-9012-69947D64843C}"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DA23DCB9-6389-4B5A-8523-A36965AF686C}"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D8539810-7899-4A90-8010-B230262504DE}"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879568D3-5D23-433A-B2FC-990B74924D2F}"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fr-FR"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fr-FR" smtClean="0"/>
              <a:t>Second level</a:t>
            </a:r>
            <a:endParaRPr lang="en-GB" altLang="fr-FR" smtClean="0"/>
          </a:p>
          <a:p>
            <a:pPr lvl="1"/>
            <a:r>
              <a:rPr lang="en-GB" altLang="fr-FR" smtClean="0"/>
              <a:t>Third level</a:t>
            </a:r>
          </a:p>
          <a:p>
            <a:pPr lvl="2"/>
            <a:r>
              <a:rPr lang="en-GB" altLang="fr-FR"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charset="0"/>
              </a:defRPr>
            </a:lvl1pPr>
          </a:lstStyle>
          <a:p>
            <a:fld id="{542D3993-126C-495F-B14F-2B671D3402A5}"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4"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61"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2" r:id="rId12"/>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Excel_97-2003_Worksheet1.xls"/></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Excel_97-2003_Worksheet2.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Excel_97-2003_Worksheet3.xls"/></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Microsoft_Excel_97-2003_Worksheet4.xls"/></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Microsoft_Excel_97-2003_Worksheet5.xls"/></Relationships>
</file>

<file path=ppt/slides/_rels/slide2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notesSlide" Target="../notesSlides/notesSlide20.xml"/><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2.bin"/><Relationship Id="rId5" Type="http://schemas.openxmlformats.org/officeDocument/2006/relationships/oleObject" Target="../embeddings/Microsoft_Excel_97-2003_Worksheet6.xls"/><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Microsoft_Excel_97-2003_Worksheet7.xls"/></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Microsoft_Excel_97-2003_Worksheet8.xls"/></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ec.europa.eu/development/icenter/repository/Support-to--Sector-programmes_short_27072007_en.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971550" y="1844675"/>
            <a:ext cx="7715250" cy="1871663"/>
          </a:xfrm>
        </p:spPr>
        <p:txBody>
          <a:bodyPr/>
          <a:lstStyle/>
          <a:p>
            <a:pPr eaLnBrk="1" hangingPunct="1">
              <a:defRPr/>
            </a:pPr>
            <a:r>
              <a:rPr lang="fr-FR" sz="3600" dirty="0" smtClean="0">
                <a:solidFill>
                  <a:srgbClr val="FFD624"/>
                </a:solidFill>
              </a:rPr>
              <a:t>Jour 2 – </a:t>
            </a:r>
            <a:r>
              <a:rPr lang="fr-FR" sz="3600" dirty="0">
                <a:solidFill>
                  <a:srgbClr val="FFD624"/>
                </a:solidFill>
              </a:rPr>
              <a:t>Sous-systèmes de la GFP et priorités dans les réformes par </a:t>
            </a:r>
            <a:r>
              <a:rPr lang="fr-FR" sz="3600" dirty="0" smtClean="0">
                <a:solidFill>
                  <a:srgbClr val="FFD624"/>
                </a:solidFill>
              </a:rPr>
              <a:t>sous-système</a:t>
            </a:r>
          </a:p>
          <a:p>
            <a:pPr eaLnBrk="1" hangingPunct="1">
              <a:defRPr/>
            </a:pPr>
            <a:endParaRPr lang="fr-FR" sz="3600" dirty="0" smtClean="0">
              <a:solidFill>
                <a:schemeClr val="bg1">
                  <a:lumMod val="95000"/>
                </a:schemeClr>
              </a:solidFill>
            </a:endParaRPr>
          </a:p>
          <a:p>
            <a:pPr eaLnBrk="1" hangingPunct="1">
              <a:defRPr/>
            </a:pPr>
            <a:r>
              <a:rPr lang="fr-FR" sz="2400" dirty="0" smtClean="0"/>
              <a:t>Module 2.1. </a:t>
            </a:r>
            <a:r>
              <a:rPr lang="fr-FR" sz="2400" dirty="0"/>
              <a:t>La classification des dépenses, la préparation du budget et le CDMT</a:t>
            </a:r>
          </a:p>
          <a:p>
            <a:pPr eaLnBrk="1" hangingPunct="1">
              <a:defRPr/>
            </a:pPr>
            <a:endParaRPr lang="fr-FR" sz="3600" dirty="0" smtClean="0"/>
          </a:p>
        </p:txBody>
      </p:sp>
      <p:sp>
        <p:nvSpPr>
          <p:cNvPr id="6147" name="Espace réservé du numéro de diapositive 1"/>
          <p:cNvSpPr>
            <a:spLocks noGrp="1"/>
          </p:cNvSpPr>
          <p:nvPr>
            <p:ph type="sldNum" sz="quarter" idx="12"/>
          </p:nvPr>
        </p:nvSpPr>
        <p:spPr>
          <a:noFill/>
        </p:spPr>
        <p:txBody>
          <a:bodyPr/>
          <a:lstStyle/>
          <a:p>
            <a:fld id="{E1FC0F64-1397-436C-B30E-4D8E2CC4FA9F}" type="slidenum">
              <a:rPr lang="en-GB" altLang="fr-FR"/>
              <a:pPr/>
              <a:t>1</a:t>
            </a:fld>
            <a:endParaRPr lang="en-GB" alt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0" y="1000125"/>
            <a:ext cx="9144000" cy="1143000"/>
          </a:xfrm>
        </p:spPr>
        <p:txBody>
          <a:bodyPr/>
          <a:lstStyle/>
          <a:p>
            <a:pPr indent="0" eaLnBrk="1" hangingPunct="1"/>
            <a:r>
              <a:rPr lang="fr-FR" altLang="fr-FR" sz="2600" smtClean="0"/>
              <a:t>Analyser le budget</a:t>
            </a:r>
            <a:br>
              <a:rPr lang="fr-FR" altLang="fr-FR" sz="2600" smtClean="0"/>
            </a:br>
            <a:r>
              <a:rPr lang="fr-FR" altLang="fr-FR" sz="2600" smtClean="0"/>
              <a:t>Croisement fonction nature économique</a:t>
            </a:r>
          </a:p>
        </p:txBody>
      </p:sp>
      <p:graphicFrame>
        <p:nvGraphicFramePr>
          <p:cNvPr id="21507" name="Object 2"/>
          <p:cNvGraphicFramePr>
            <a:graphicFrameLocks noChangeAspect="1"/>
          </p:cNvGraphicFramePr>
          <p:nvPr>
            <p:ph idx="4294967295"/>
          </p:nvPr>
        </p:nvGraphicFramePr>
        <p:xfrm>
          <a:off x="214313" y="2071688"/>
          <a:ext cx="8766175" cy="4598987"/>
        </p:xfrm>
        <a:graphic>
          <a:graphicData uri="http://schemas.openxmlformats.org/presentationml/2006/ole">
            <p:oleObj spid="_x0000_s21507" name="Feuille de calcul" r:id="rId4" imgW="10000468" imgH="5734974" progId="Excel.Sheet.8">
              <p:embed/>
            </p:oleObj>
          </a:graphicData>
        </a:graphic>
      </p:graphicFrame>
      <p:sp>
        <p:nvSpPr>
          <p:cNvPr id="21508"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793CF3F5-179A-4AFD-A069-DB9BD12BCEB5}" type="slidenum">
              <a:rPr lang="fr-FR" altLang="fr-FR">
                <a:solidFill>
                  <a:srgbClr val="333399"/>
                </a:solidFill>
                <a:cs typeface="Times New Roman" pitchFamily="18" charset="0"/>
              </a:rPr>
              <a:pPr algn="r" eaLnBrk="1" hangingPunct="1"/>
              <a:t>10</a:t>
            </a:fld>
            <a:endParaRPr lang="fr-FR" altLang="fr-FR">
              <a:solidFill>
                <a:srgbClr val="333399"/>
              </a:solidFill>
              <a:cs typeface="Times New Roman" pitchFamily="18" charset="0"/>
            </a:endParaRPr>
          </a:p>
        </p:txBody>
      </p:sp>
      <p:sp>
        <p:nvSpPr>
          <p:cNvPr id="21509" name="Espace réservé du numéro de diapositive 1"/>
          <p:cNvSpPr>
            <a:spLocks noGrp="1"/>
          </p:cNvSpPr>
          <p:nvPr>
            <p:ph type="sldNum" sz="quarter" idx="12"/>
          </p:nvPr>
        </p:nvSpPr>
        <p:spPr>
          <a:noFill/>
        </p:spPr>
        <p:txBody>
          <a:bodyPr/>
          <a:lstStyle/>
          <a:p>
            <a:fld id="{D193E20A-FF29-4D96-AD5D-E6D07F362186}" type="slidenum">
              <a:rPr lang="en-GB" altLang="fr-FR"/>
              <a:pPr/>
              <a:t>10</a:t>
            </a:fld>
            <a:endParaRPr lang="en-GB" alt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1000125"/>
            <a:ext cx="7786688" cy="1143000"/>
          </a:xfrm>
        </p:spPr>
        <p:txBody>
          <a:bodyPr/>
          <a:lstStyle/>
          <a:p>
            <a:pPr indent="0" eaLnBrk="1" hangingPunct="1"/>
            <a:r>
              <a:rPr lang="fr-FR" altLang="fr-FR" sz="3200" smtClean="0"/>
              <a:t>	Points examinés</a:t>
            </a:r>
          </a:p>
        </p:txBody>
      </p:sp>
      <p:sp>
        <p:nvSpPr>
          <p:cNvPr id="23555" name="Rectangle 3"/>
          <p:cNvSpPr>
            <a:spLocks noGrp="1" noChangeArrowheads="1"/>
          </p:cNvSpPr>
          <p:nvPr>
            <p:ph type="body" idx="1"/>
          </p:nvPr>
        </p:nvSpPr>
        <p:spPr>
          <a:xfrm>
            <a:off x="539750" y="2286000"/>
            <a:ext cx="8143875" cy="3962400"/>
          </a:xfrm>
        </p:spPr>
        <p:txBody>
          <a:bodyPr/>
          <a:lstStyle/>
          <a:p>
            <a:pPr eaLnBrk="1" hangingPunct="1">
              <a:spcBef>
                <a:spcPts val="1200"/>
              </a:spcBef>
              <a:spcAft>
                <a:spcPts val="1200"/>
              </a:spcAft>
              <a:buClrTx/>
            </a:pPr>
            <a:r>
              <a:rPr lang="fr-FR" altLang="fr-FR" sz="2700" i="0" smtClean="0"/>
              <a:t>La classification des dépenses</a:t>
            </a:r>
          </a:p>
          <a:p>
            <a:pPr eaLnBrk="1" hangingPunct="1">
              <a:spcBef>
                <a:spcPts val="1200"/>
              </a:spcBef>
              <a:spcAft>
                <a:spcPts val="1200"/>
              </a:spcAft>
              <a:buClrTx/>
            </a:pPr>
            <a:r>
              <a:rPr lang="fr-FR" altLang="fr-FR" sz="2700" i="0" smtClean="0">
                <a:solidFill>
                  <a:srgbClr val="FF0000"/>
                </a:solidFill>
              </a:rPr>
              <a:t>La préparation du budget</a:t>
            </a:r>
          </a:p>
          <a:p>
            <a:pPr eaLnBrk="1" hangingPunct="1">
              <a:spcBef>
                <a:spcPts val="1200"/>
              </a:spcBef>
              <a:spcAft>
                <a:spcPts val="1200"/>
              </a:spcAft>
              <a:buClrTx/>
            </a:pPr>
            <a:r>
              <a:rPr lang="fr-FR" altLang="fr-FR" sz="2700" i="0" smtClean="0"/>
              <a:t>Au-delà des bases : le CDMT </a:t>
            </a:r>
          </a:p>
          <a:p>
            <a:pPr eaLnBrk="1" hangingPunct="1">
              <a:spcBef>
                <a:spcPts val="1200"/>
              </a:spcBef>
              <a:spcAft>
                <a:spcPts val="1200"/>
              </a:spcAft>
              <a:buClrTx/>
            </a:pPr>
            <a:r>
              <a:rPr lang="fr-FR" altLang="fr-FR" sz="2700" i="0" smtClean="0"/>
              <a:t>Les indicateurs PEFA sur la budgétisation </a:t>
            </a:r>
          </a:p>
          <a:p>
            <a:pPr eaLnBrk="1" hangingPunct="1">
              <a:spcBef>
                <a:spcPts val="1200"/>
              </a:spcBef>
              <a:spcAft>
                <a:spcPts val="1200"/>
              </a:spcAft>
              <a:buClrTx/>
            </a:pPr>
            <a:endParaRPr lang="fr-FR" altLang="fr-FR" sz="2700" i="0" smtClean="0"/>
          </a:p>
        </p:txBody>
      </p:sp>
      <p:sp>
        <p:nvSpPr>
          <p:cNvPr id="2355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AAD62DA4-45C2-43E4-8DE1-9A01EE94615F}" type="slidenum">
              <a:rPr lang="fr-FR" altLang="fr-FR"/>
              <a:pPr algn="l" eaLnBrk="0" hangingPunct="0">
                <a:lnSpc>
                  <a:spcPts val="1400"/>
                </a:lnSpc>
              </a:pPr>
              <a:t>11</a:t>
            </a:fld>
            <a:endParaRPr lang="fr-FR" altLang="fr-FR"/>
          </a:p>
        </p:txBody>
      </p:sp>
      <p:sp>
        <p:nvSpPr>
          <p:cNvPr id="23557" name="AutoShape 6"/>
          <p:cNvSpPr>
            <a:spLocks noChangeArrowheads="1"/>
          </p:cNvSpPr>
          <p:nvPr/>
        </p:nvSpPr>
        <p:spPr bwMode="auto">
          <a:xfrm>
            <a:off x="500063" y="2781300"/>
            <a:ext cx="8358187" cy="935038"/>
          </a:xfrm>
          <a:prstGeom prst="rightArrow">
            <a:avLst>
              <a:gd name="adj1" fmla="val 50000"/>
              <a:gd name="adj2" fmla="val 202201"/>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465138" y="1412875"/>
            <a:ext cx="7786687" cy="1143000"/>
          </a:xfrm>
        </p:spPr>
        <p:txBody>
          <a:bodyPr/>
          <a:lstStyle/>
          <a:p>
            <a:pPr indent="0" eaLnBrk="1" hangingPunct="1"/>
            <a:r>
              <a:rPr lang="fr-FR" altLang="fr-FR" smtClean="0"/>
              <a:t>L'importance de la préparation du budget</a:t>
            </a:r>
          </a:p>
        </p:txBody>
      </p:sp>
      <p:sp>
        <p:nvSpPr>
          <p:cNvPr id="25603" name="Rectangle 3"/>
          <p:cNvSpPr>
            <a:spLocks noGrp="1" noChangeArrowheads="1"/>
          </p:cNvSpPr>
          <p:nvPr>
            <p:ph type="body" idx="4294967295"/>
          </p:nvPr>
        </p:nvSpPr>
        <p:spPr>
          <a:xfrm>
            <a:off x="454025" y="2543175"/>
            <a:ext cx="8439150" cy="3213100"/>
          </a:xfrm>
        </p:spPr>
        <p:txBody>
          <a:bodyPr/>
          <a:lstStyle/>
          <a:p>
            <a:pPr lvl="1" eaLnBrk="1" hangingPunct="1">
              <a:buClrTx/>
              <a:defRPr/>
            </a:pPr>
            <a:r>
              <a:rPr lang="fr-FR" altLang="fr-FR" sz="2300" b="0" dirty="0" smtClean="0">
                <a:latin typeface="+mj-lt"/>
              </a:rPr>
              <a:t>Le Budget</a:t>
            </a:r>
          </a:p>
          <a:p>
            <a:pPr lvl="2" eaLnBrk="1" hangingPunct="1">
              <a:defRPr/>
            </a:pPr>
            <a:r>
              <a:rPr lang="fr-FR" altLang="fr-FR" sz="2300" dirty="0" smtClean="0">
                <a:latin typeface="+mj-lt"/>
              </a:rPr>
              <a:t>Principal instrument de mise en place des politiques</a:t>
            </a:r>
          </a:p>
          <a:p>
            <a:pPr lvl="2" eaLnBrk="1" hangingPunct="1">
              <a:defRPr/>
            </a:pPr>
            <a:r>
              <a:rPr lang="fr-FR" altLang="fr-FR" sz="2300" dirty="0" smtClean="0">
                <a:latin typeface="+mj-lt"/>
              </a:rPr>
              <a:t>Voté par le législatif</a:t>
            </a:r>
          </a:p>
          <a:p>
            <a:pPr lvl="3" eaLnBrk="1" hangingPunct="1">
              <a:defRPr/>
            </a:pPr>
            <a:r>
              <a:rPr lang="fr-FR" altLang="fr-FR" sz="1800" dirty="0" smtClean="0">
                <a:solidFill>
                  <a:srgbClr val="0F5494"/>
                </a:solidFill>
                <a:latin typeface="+mj-lt"/>
              </a:rPr>
              <a:t>une des premières briques de construction d'un système démocratique</a:t>
            </a:r>
          </a:p>
          <a:p>
            <a:pPr lvl="3" eaLnBrk="1" hangingPunct="1">
              <a:buFontTx/>
              <a:buNone/>
              <a:defRPr/>
            </a:pPr>
            <a:endParaRPr lang="fr-FR" altLang="fr-FR" sz="1800" dirty="0" smtClean="0">
              <a:solidFill>
                <a:srgbClr val="0F5494"/>
              </a:solidFill>
              <a:latin typeface="+mj-lt"/>
            </a:endParaRPr>
          </a:p>
          <a:p>
            <a:pPr lvl="1" eaLnBrk="1" hangingPunct="1">
              <a:buClrTx/>
              <a:defRPr/>
            </a:pPr>
            <a:r>
              <a:rPr lang="fr-FR" altLang="fr-FR" sz="2300" b="0" dirty="0" smtClean="0">
                <a:latin typeface="+mj-lt"/>
              </a:rPr>
              <a:t>La phase de préparation est essentielle, ne pas reporter les choix difficiles sur la phase d'exécution </a:t>
            </a:r>
          </a:p>
        </p:txBody>
      </p:sp>
      <p:sp>
        <p:nvSpPr>
          <p:cNvPr id="25604"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9A019E17-3660-4E2D-A3CC-C57969DF2E15}" type="slidenum">
              <a:rPr lang="fr-FR" altLang="fr-FR">
                <a:solidFill>
                  <a:srgbClr val="333399"/>
                </a:solidFill>
                <a:cs typeface="Times New Roman" pitchFamily="18" charset="0"/>
              </a:rPr>
              <a:pPr algn="r" eaLnBrk="1" hangingPunct="1"/>
              <a:t>12</a:t>
            </a:fld>
            <a:endParaRPr lang="fr-FR" altLang="fr-FR">
              <a:solidFill>
                <a:srgbClr val="333399"/>
              </a:solidFill>
              <a:cs typeface="Times New Roman" pitchFamily="18" charset="0"/>
            </a:endParaRPr>
          </a:p>
        </p:txBody>
      </p:sp>
      <p:sp>
        <p:nvSpPr>
          <p:cNvPr id="25605" name="Espace réservé du numéro de diapositive 1"/>
          <p:cNvSpPr>
            <a:spLocks noGrp="1"/>
          </p:cNvSpPr>
          <p:nvPr>
            <p:ph type="sldNum" sz="quarter" idx="12"/>
          </p:nvPr>
        </p:nvSpPr>
        <p:spPr>
          <a:noFill/>
        </p:spPr>
        <p:txBody>
          <a:bodyPr/>
          <a:lstStyle/>
          <a:p>
            <a:fld id="{D2755979-6693-4CB2-96D2-F0196E1DFC0F}" type="slidenum">
              <a:rPr lang="en-GB" altLang="fr-FR"/>
              <a:pPr/>
              <a:t>12</a:t>
            </a:fld>
            <a:endParaRPr lang="en-GB" alt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12725" y="1196975"/>
            <a:ext cx="7786688" cy="1143000"/>
          </a:xfrm>
        </p:spPr>
        <p:txBody>
          <a:bodyPr/>
          <a:lstStyle/>
          <a:p>
            <a:pPr indent="0" eaLnBrk="1" hangingPunct="1"/>
            <a:r>
              <a:rPr lang="fr-FR" altLang="fr-FR" smtClean="0"/>
              <a:t>Les bases : assurer la crédibilité du budget</a:t>
            </a:r>
          </a:p>
        </p:txBody>
      </p:sp>
      <p:sp>
        <p:nvSpPr>
          <p:cNvPr id="27651" name="Rectangle 3"/>
          <p:cNvSpPr>
            <a:spLocks noGrp="1" noChangeArrowheads="1"/>
          </p:cNvSpPr>
          <p:nvPr>
            <p:ph type="body" idx="1"/>
          </p:nvPr>
        </p:nvSpPr>
        <p:spPr>
          <a:xfrm>
            <a:off x="214313" y="2214563"/>
            <a:ext cx="8229600" cy="3490912"/>
          </a:xfrm>
        </p:spPr>
        <p:txBody>
          <a:bodyPr/>
          <a:lstStyle/>
          <a:p>
            <a:pPr lvl="1" eaLnBrk="1" hangingPunct="1">
              <a:spcBef>
                <a:spcPts val="600"/>
              </a:spcBef>
              <a:spcAft>
                <a:spcPts val="600"/>
              </a:spcAft>
              <a:buClrTx/>
            </a:pPr>
            <a:endParaRPr lang="fr-FR" altLang="fr-FR" b="0" smtClean="0"/>
          </a:p>
          <a:p>
            <a:pPr lvl="1" eaLnBrk="1" hangingPunct="1">
              <a:spcBef>
                <a:spcPts val="600"/>
              </a:spcBef>
              <a:spcAft>
                <a:spcPts val="600"/>
              </a:spcAft>
              <a:buClrTx/>
            </a:pPr>
            <a:r>
              <a:rPr lang="fr-FR" altLang="fr-FR" sz="2200" b="0" smtClean="0"/>
              <a:t>Un cadrage macroéconomique et budgétaire</a:t>
            </a:r>
          </a:p>
          <a:p>
            <a:pPr lvl="1" eaLnBrk="1" hangingPunct="1">
              <a:spcBef>
                <a:spcPts val="600"/>
              </a:spcBef>
              <a:spcAft>
                <a:spcPts val="600"/>
              </a:spcAft>
              <a:buClrTx/>
            </a:pPr>
            <a:r>
              <a:rPr lang="fr-FR" altLang="fr-FR" sz="2200" b="0" smtClean="0"/>
              <a:t>Une procédure de budgétisation facilitant les choix stratégiques et laissant suffisamment de temps aux ministères pour leurs arbitrages internes</a:t>
            </a:r>
          </a:p>
          <a:p>
            <a:pPr marL="914400" lvl="2" indent="0" eaLnBrk="1" hangingPunct="1">
              <a:spcBef>
                <a:spcPts val="600"/>
              </a:spcBef>
              <a:spcAft>
                <a:spcPts val="600"/>
              </a:spcAft>
            </a:pPr>
            <a:r>
              <a:rPr lang="fr-FR" altLang="fr-FR" sz="2200" smtClean="0">
                <a:sym typeface="Wingdings" pitchFamily="2" charset="2"/>
              </a:rPr>
              <a:t> </a:t>
            </a:r>
            <a:r>
              <a:rPr lang="fr-FR" altLang="fr-FR" sz="2200" smtClean="0"/>
              <a:t>Budgétisation "en deux temps". </a:t>
            </a:r>
          </a:p>
          <a:p>
            <a:pPr lvl="1" eaLnBrk="1" hangingPunct="1">
              <a:spcBef>
                <a:spcPts val="600"/>
              </a:spcBef>
              <a:spcAft>
                <a:spcPts val="600"/>
              </a:spcAft>
              <a:buClrTx/>
            </a:pPr>
            <a:r>
              <a:rPr lang="fr-FR" altLang="fr-FR" sz="2200" b="0" smtClean="0"/>
              <a:t>Un calendrier de préparation du budget clair et respecté</a:t>
            </a:r>
          </a:p>
        </p:txBody>
      </p:sp>
      <p:sp>
        <p:nvSpPr>
          <p:cNvPr id="2765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15763304-F486-409B-8A3A-69E031A6623B}" type="slidenum">
              <a:rPr lang="fr-FR" altLang="fr-FR"/>
              <a:pPr algn="l" eaLnBrk="0" hangingPunct="0">
                <a:lnSpc>
                  <a:spcPts val="1400"/>
                </a:lnSpc>
              </a:pPr>
              <a:t>13</a:t>
            </a:fld>
            <a:endParaRPr lang="fr-FR" alt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428625" y="1285875"/>
            <a:ext cx="7786688" cy="1143000"/>
          </a:xfrm>
        </p:spPr>
        <p:txBody>
          <a:bodyPr/>
          <a:lstStyle/>
          <a:p>
            <a:pPr indent="0" eaLnBrk="1" hangingPunct="1"/>
            <a:r>
              <a:rPr lang="fr-FR" altLang="fr-FR" smtClean="0"/>
              <a:t>Le cadrage macroéconomique</a:t>
            </a:r>
          </a:p>
        </p:txBody>
      </p:sp>
      <p:sp>
        <p:nvSpPr>
          <p:cNvPr id="29699" name="Rectangle 3"/>
          <p:cNvSpPr>
            <a:spLocks noGrp="1" noChangeArrowheads="1"/>
          </p:cNvSpPr>
          <p:nvPr>
            <p:ph type="body" idx="4294967295"/>
          </p:nvPr>
        </p:nvSpPr>
        <p:spPr>
          <a:xfrm>
            <a:off x="500063" y="2571750"/>
            <a:ext cx="8229600" cy="2957513"/>
          </a:xfrm>
        </p:spPr>
        <p:txBody>
          <a:bodyPr/>
          <a:lstStyle/>
          <a:p>
            <a:pPr eaLnBrk="1" hangingPunct="1">
              <a:buClrTx/>
            </a:pPr>
            <a:r>
              <a:rPr lang="fr-FR" altLang="fr-FR" i="0" smtClean="0"/>
              <a:t>Pour la discipline budgétaire globale et déterminer les totaux: un cadre macro-économique, comprenant un TOFE prévisionnel (tableau des opérations financières de l'Etat)</a:t>
            </a:r>
          </a:p>
          <a:p>
            <a:pPr eaLnBrk="1" hangingPunct="1">
              <a:buClrTx/>
            </a:pPr>
            <a:endParaRPr lang="fr-FR" altLang="fr-FR" sz="1500" i="0" smtClean="0"/>
          </a:p>
          <a:p>
            <a:pPr lvl="1" eaLnBrk="1" hangingPunct="1">
              <a:buClrTx/>
              <a:buFont typeface="Wingdings" pitchFamily="2" charset="2"/>
              <a:buChar char="§"/>
            </a:pPr>
            <a:r>
              <a:rPr lang="fr-FR" altLang="fr-FR" sz="2300" b="0" smtClean="0"/>
              <a:t>Définir les totaux et les objectifs budgétaires globaux (par ex. déficit)</a:t>
            </a:r>
          </a:p>
          <a:p>
            <a:pPr lvl="1" eaLnBrk="1" hangingPunct="1">
              <a:buClrTx/>
              <a:buFont typeface="Wingdings" pitchFamily="2" charset="2"/>
              <a:buChar char="§"/>
            </a:pPr>
            <a:endParaRPr lang="fr-FR" altLang="fr-FR" sz="2300" b="0" smtClean="0"/>
          </a:p>
          <a:p>
            <a:pPr lvl="1" eaLnBrk="1" hangingPunct="1">
              <a:buClrTx/>
              <a:buFont typeface="Wingdings" pitchFamily="2" charset="2"/>
              <a:buChar char="§"/>
            </a:pPr>
            <a:r>
              <a:rPr lang="fr-FR" altLang="fr-FR" sz="2300" b="0" smtClean="0"/>
              <a:t>Examiner la durabilité de la politique budgétaire  </a:t>
            </a:r>
          </a:p>
        </p:txBody>
      </p:sp>
      <p:sp>
        <p:nvSpPr>
          <p:cNvPr id="29700"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4258B175-3C8B-4F82-B28E-8E3F3E4A95D6}" type="slidenum">
              <a:rPr lang="fr-FR" altLang="fr-FR">
                <a:solidFill>
                  <a:srgbClr val="333399"/>
                </a:solidFill>
                <a:cs typeface="Times New Roman" pitchFamily="18" charset="0"/>
              </a:rPr>
              <a:pPr algn="r" eaLnBrk="1" hangingPunct="1"/>
              <a:t>14</a:t>
            </a:fld>
            <a:endParaRPr lang="fr-FR" altLang="fr-FR">
              <a:solidFill>
                <a:srgbClr val="333399"/>
              </a:solidFill>
              <a:cs typeface="Times New Roman" pitchFamily="18" charset="0"/>
            </a:endParaRPr>
          </a:p>
        </p:txBody>
      </p:sp>
      <p:sp>
        <p:nvSpPr>
          <p:cNvPr id="29701" name="Espace réservé du numéro de diapositive 1"/>
          <p:cNvSpPr>
            <a:spLocks noGrp="1"/>
          </p:cNvSpPr>
          <p:nvPr>
            <p:ph type="sldNum" sz="quarter" idx="12"/>
          </p:nvPr>
        </p:nvSpPr>
        <p:spPr>
          <a:noFill/>
        </p:spPr>
        <p:txBody>
          <a:bodyPr/>
          <a:lstStyle/>
          <a:p>
            <a:fld id="{F29E204B-AC5E-40A4-BA99-8EE7AD3E3FC9}" type="slidenum">
              <a:rPr lang="en-GB" altLang="fr-FR"/>
              <a:pPr/>
              <a:t>14</a:t>
            </a:fld>
            <a:endParaRPr lang="en-GB" alt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7"/>
          <p:cNvSpPr>
            <a:spLocks noGrp="1"/>
          </p:cNvSpPr>
          <p:nvPr>
            <p:ph type="title" idx="4294967295"/>
          </p:nvPr>
        </p:nvSpPr>
        <p:spPr>
          <a:xfrm>
            <a:off x="0" y="1285875"/>
            <a:ext cx="8229600" cy="936625"/>
          </a:xfrm>
        </p:spPr>
        <p:txBody>
          <a:bodyPr/>
          <a:lstStyle/>
          <a:p>
            <a:pPr indent="0" eaLnBrk="1" hangingPunct="1"/>
            <a:r>
              <a:rPr lang="fr-BE" altLang="fr-FR" smtClean="0"/>
              <a:t>Le </a:t>
            </a:r>
            <a:br>
              <a:rPr lang="fr-BE" altLang="fr-FR" smtClean="0"/>
            </a:br>
            <a:r>
              <a:rPr lang="fr-BE" altLang="fr-FR" smtClean="0"/>
              <a:t>TOFE</a:t>
            </a:r>
          </a:p>
        </p:txBody>
      </p:sp>
      <p:graphicFrame>
        <p:nvGraphicFramePr>
          <p:cNvPr id="31747" name="Object 2"/>
          <p:cNvGraphicFramePr>
            <a:graphicFrameLocks noChangeAspect="1"/>
          </p:cNvGraphicFramePr>
          <p:nvPr>
            <p:ph idx="4294967295"/>
          </p:nvPr>
        </p:nvGraphicFramePr>
        <p:xfrm>
          <a:off x="2000250" y="1084263"/>
          <a:ext cx="5872163" cy="5541962"/>
        </p:xfrm>
        <a:graphic>
          <a:graphicData uri="http://schemas.openxmlformats.org/presentationml/2006/ole">
            <p:oleObj spid="_x0000_s31747" name="Feuille de calcul" r:id="rId4" imgW="9629987" imgH="9086850" progId="Excel.Sheet.8">
              <p:embed/>
            </p:oleObj>
          </a:graphicData>
        </a:graphic>
      </p:graphicFrame>
      <p:sp>
        <p:nvSpPr>
          <p:cNvPr id="31748"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76ED70BA-748F-46DE-8B50-CB5B67C97F83}" type="slidenum">
              <a:rPr lang="fr-FR" altLang="fr-FR">
                <a:solidFill>
                  <a:srgbClr val="333399"/>
                </a:solidFill>
                <a:cs typeface="Times New Roman" pitchFamily="18" charset="0"/>
              </a:rPr>
              <a:pPr algn="r" eaLnBrk="1" hangingPunct="1"/>
              <a:t>15</a:t>
            </a:fld>
            <a:endParaRPr lang="fr-FR" altLang="fr-FR">
              <a:solidFill>
                <a:srgbClr val="333399"/>
              </a:solidFill>
              <a:cs typeface="Times New Roman" pitchFamily="18" charset="0"/>
            </a:endParaRPr>
          </a:p>
        </p:txBody>
      </p:sp>
      <p:sp>
        <p:nvSpPr>
          <p:cNvPr id="31749" name="AutoShape 8"/>
          <p:cNvSpPr>
            <a:spLocks noChangeArrowheads="1"/>
          </p:cNvSpPr>
          <p:nvPr/>
        </p:nvSpPr>
        <p:spPr bwMode="auto">
          <a:xfrm flipV="1">
            <a:off x="6691313" y="2424113"/>
            <a:ext cx="971550" cy="1989137"/>
          </a:xfrm>
          <a:prstGeom prst="wedgeRectCallout">
            <a:avLst>
              <a:gd name="adj1" fmla="val -43139"/>
              <a:gd name="adj2" fmla="val 31324"/>
            </a:avLst>
          </a:prstGeom>
          <a:noFill/>
          <a:ln w="9525" algn="ctr">
            <a:noFill/>
            <a:miter lim="800000"/>
            <a:headEnd/>
            <a:tailEnd/>
          </a:ln>
        </p:spPr>
        <p:txBody>
          <a:bodyPr rot="10800000" lIns="82039" tIns="41020" rIns="82039" bIns="41020"/>
          <a:lstStyle/>
          <a:p>
            <a:pPr defTabSz="820738" eaLnBrk="1" hangingPunct="1"/>
            <a:endParaRPr lang="fr-FR" altLang="fr-FR"/>
          </a:p>
        </p:txBody>
      </p:sp>
      <p:sp>
        <p:nvSpPr>
          <p:cNvPr id="31750" name="Espace réservé du numéro de diapositive 1"/>
          <p:cNvSpPr>
            <a:spLocks noGrp="1"/>
          </p:cNvSpPr>
          <p:nvPr>
            <p:ph type="sldNum" sz="quarter" idx="12"/>
          </p:nvPr>
        </p:nvSpPr>
        <p:spPr>
          <a:noFill/>
        </p:spPr>
        <p:txBody>
          <a:bodyPr/>
          <a:lstStyle/>
          <a:p>
            <a:fld id="{547A5A95-A59F-49D4-AEF6-811ADE04FF87}" type="slidenum">
              <a:rPr lang="en-GB" altLang="fr-FR"/>
              <a:pPr/>
              <a:t>15</a:t>
            </a:fld>
            <a:endParaRPr lang="en-GB" alt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1285875"/>
            <a:ext cx="7786688" cy="1143000"/>
          </a:xfrm>
        </p:spPr>
        <p:txBody>
          <a:bodyPr/>
          <a:lstStyle/>
          <a:p>
            <a:pPr indent="0" eaLnBrk="1" hangingPunct="1"/>
            <a:r>
              <a:rPr lang="en-GB" altLang="fr-FR" smtClean="0"/>
              <a:t>Un calendrier de préparation du budget discipliné -Exemple</a:t>
            </a:r>
            <a:endParaRPr lang="en-US" altLang="fr-FR" smtClean="0"/>
          </a:p>
        </p:txBody>
      </p:sp>
      <p:graphicFrame>
        <p:nvGraphicFramePr>
          <p:cNvPr id="33795" name="Object 2"/>
          <p:cNvGraphicFramePr>
            <a:graphicFrameLocks noChangeAspect="1"/>
          </p:cNvGraphicFramePr>
          <p:nvPr>
            <p:ph idx="1"/>
          </p:nvPr>
        </p:nvGraphicFramePr>
        <p:xfrm>
          <a:off x="458788" y="2714625"/>
          <a:ext cx="7512050" cy="1771650"/>
        </p:xfrm>
        <a:graphic>
          <a:graphicData uri="http://schemas.openxmlformats.org/presentationml/2006/ole">
            <p:oleObj spid="_x0000_s33795" name="Feuille de calcul" r:id="rId4" imgW="9086750" imgH="2143003" progId="Excel.Sheet.8">
              <p:embed/>
            </p:oleObj>
          </a:graphicData>
        </a:graphic>
      </p:graphicFrame>
      <p:sp>
        <p:nvSpPr>
          <p:cNvPr id="3379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04893AFB-77AE-49FD-98EE-AB78FA91A7B9}" type="slidenum">
              <a:rPr lang="fr-FR" altLang="fr-FR"/>
              <a:pPr algn="l" eaLnBrk="0" hangingPunct="0">
                <a:lnSpc>
                  <a:spcPts val="1400"/>
                </a:lnSpc>
              </a:pPr>
              <a:t>16</a:t>
            </a:fld>
            <a:endParaRPr lang="fr-FR" altLang="fr-F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000125"/>
            <a:ext cx="7786688" cy="1143000"/>
          </a:xfrm>
        </p:spPr>
        <p:txBody>
          <a:bodyPr/>
          <a:lstStyle/>
          <a:p>
            <a:pPr indent="0" eaLnBrk="1" hangingPunct="1"/>
            <a:r>
              <a:rPr lang="fr-FR" altLang="fr-FR" sz="3200" smtClean="0"/>
              <a:t>	Points examinés</a:t>
            </a:r>
          </a:p>
        </p:txBody>
      </p:sp>
      <p:sp>
        <p:nvSpPr>
          <p:cNvPr id="5123" name="Rectangle 3"/>
          <p:cNvSpPr>
            <a:spLocks noGrp="1" noChangeArrowheads="1"/>
          </p:cNvSpPr>
          <p:nvPr>
            <p:ph type="body" idx="1"/>
          </p:nvPr>
        </p:nvSpPr>
        <p:spPr>
          <a:xfrm>
            <a:off x="323850" y="2133600"/>
            <a:ext cx="8143875" cy="3962400"/>
          </a:xfrm>
        </p:spPr>
        <p:txBody>
          <a:bodyPr/>
          <a:lstStyle/>
          <a:p>
            <a:pPr eaLnBrk="1" hangingPunct="1">
              <a:spcBef>
                <a:spcPts val="1200"/>
              </a:spcBef>
              <a:spcAft>
                <a:spcPts val="1200"/>
              </a:spcAft>
              <a:buClrTx/>
              <a:defRPr/>
            </a:pPr>
            <a:r>
              <a:rPr lang="fr-FR" sz="2700" i="0" dirty="0" smtClean="0"/>
              <a:t>La classification des dépenses</a:t>
            </a:r>
          </a:p>
          <a:p>
            <a:pPr eaLnBrk="1" hangingPunct="1">
              <a:spcBef>
                <a:spcPts val="1200"/>
              </a:spcBef>
              <a:spcAft>
                <a:spcPts val="1200"/>
              </a:spcAft>
              <a:buClrTx/>
              <a:defRPr/>
            </a:pPr>
            <a:r>
              <a:rPr lang="fr-FR" sz="2700" i="0" dirty="0" smtClean="0"/>
              <a:t>La préparation du budget</a:t>
            </a:r>
          </a:p>
          <a:p>
            <a:pPr eaLnBrk="1" hangingPunct="1">
              <a:spcBef>
                <a:spcPts val="1200"/>
              </a:spcBef>
              <a:spcAft>
                <a:spcPts val="1200"/>
              </a:spcAft>
              <a:buClrTx/>
              <a:defRPr/>
            </a:pPr>
            <a:r>
              <a:rPr lang="fr-FR" sz="2700" i="0" dirty="0" smtClean="0">
                <a:solidFill>
                  <a:srgbClr val="FF0000"/>
                </a:solidFill>
              </a:rPr>
              <a:t>Au-delà des bases : le CDMT</a:t>
            </a:r>
          </a:p>
          <a:p>
            <a:pPr eaLnBrk="1" hangingPunct="1">
              <a:spcBef>
                <a:spcPts val="1200"/>
              </a:spcBef>
              <a:spcAft>
                <a:spcPts val="1200"/>
              </a:spcAft>
              <a:buClrTx/>
              <a:defRPr/>
            </a:pPr>
            <a:r>
              <a:rPr lang="fr-FR" sz="2700" i="0" dirty="0" smtClean="0"/>
              <a:t>Les indicateurs PEFA sur la budgétisation </a:t>
            </a:r>
          </a:p>
          <a:p>
            <a:pPr marL="0" indent="0" eaLnBrk="1" hangingPunct="1">
              <a:spcBef>
                <a:spcPts val="1200"/>
              </a:spcBef>
              <a:spcAft>
                <a:spcPts val="1200"/>
              </a:spcAft>
              <a:buClrTx/>
              <a:buFontTx/>
              <a:buNone/>
              <a:defRPr/>
            </a:pPr>
            <a:r>
              <a:rPr lang="fr-FR" sz="2700" i="0" dirty="0" smtClean="0"/>
              <a:t> </a:t>
            </a:r>
          </a:p>
        </p:txBody>
      </p:sp>
      <p:sp>
        <p:nvSpPr>
          <p:cNvPr id="35844"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90C51FE3-4169-4E24-9422-FB1B668C8E3D}" type="slidenum">
              <a:rPr lang="fr-FR" altLang="fr-FR"/>
              <a:pPr algn="l" eaLnBrk="0" hangingPunct="0">
                <a:lnSpc>
                  <a:spcPts val="1400"/>
                </a:lnSpc>
              </a:pPr>
              <a:t>17</a:t>
            </a:fld>
            <a:endParaRPr lang="fr-FR" altLang="fr-FR"/>
          </a:p>
        </p:txBody>
      </p:sp>
      <p:sp>
        <p:nvSpPr>
          <p:cNvPr id="35845" name="AutoShape 6"/>
          <p:cNvSpPr>
            <a:spLocks noChangeArrowheads="1"/>
          </p:cNvSpPr>
          <p:nvPr/>
        </p:nvSpPr>
        <p:spPr bwMode="auto">
          <a:xfrm>
            <a:off x="323850" y="3357563"/>
            <a:ext cx="8358188" cy="944562"/>
          </a:xfrm>
          <a:prstGeom prst="rightArrow">
            <a:avLst>
              <a:gd name="adj1" fmla="val 50000"/>
              <a:gd name="adj2" fmla="val 202169"/>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23850" y="908050"/>
            <a:ext cx="7786688" cy="1143000"/>
          </a:xfrm>
        </p:spPr>
        <p:txBody>
          <a:bodyPr/>
          <a:lstStyle/>
          <a:p>
            <a:pPr indent="0" eaLnBrk="1" hangingPunct="1"/>
            <a:r>
              <a:rPr lang="fr-FR" altLang="fr-FR" smtClean="0"/>
              <a:t>Au-delà des bases : le CDMT</a:t>
            </a:r>
          </a:p>
        </p:txBody>
      </p:sp>
      <p:sp>
        <p:nvSpPr>
          <p:cNvPr id="37891" name="Rectangle 3"/>
          <p:cNvSpPr>
            <a:spLocks noGrp="1" noChangeArrowheads="1"/>
          </p:cNvSpPr>
          <p:nvPr>
            <p:ph type="body" idx="1"/>
          </p:nvPr>
        </p:nvSpPr>
        <p:spPr>
          <a:xfrm>
            <a:off x="314325" y="1806575"/>
            <a:ext cx="8353425" cy="4684713"/>
          </a:xfrm>
        </p:spPr>
        <p:txBody>
          <a:bodyPr/>
          <a:lstStyle/>
          <a:p>
            <a:pPr eaLnBrk="1" hangingPunct="1">
              <a:buClrTx/>
            </a:pPr>
            <a:r>
              <a:rPr lang="fr-FR" altLang="fr-FR" i="0" smtClean="0"/>
              <a:t>Placer le budget dans une perspective pluriannuelle est important pour la discipline budgétaire globale et planifier les changements de politique qui demandent du temps à être mis en place</a:t>
            </a:r>
          </a:p>
          <a:p>
            <a:pPr eaLnBrk="1" hangingPunct="1">
              <a:buClrTx/>
              <a:buFont typeface="Wingdings" pitchFamily="2" charset="2"/>
              <a:buNone/>
            </a:pPr>
            <a:endParaRPr lang="fr-FR" altLang="fr-FR" i="0" smtClean="0"/>
          </a:p>
          <a:p>
            <a:pPr eaLnBrk="1" hangingPunct="1">
              <a:buClrTx/>
            </a:pPr>
            <a:r>
              <a:rPr lang="fr-FR" altLang="fr-FR" i="0" smtClean="0"/>
              <a:t>D'où l'intérêt du cadre des dépenses à moyen terme (CDMT), souvent défini comme :</a:t>
            </a:r>
          </a:p>
          <a:p>
            <a:pPr lvl="1" eaLnBrk="1" hangingPunct="1">
              <a:buClrTx/>
              <a:buFont typeface="Wingdings" pitchFamily="2" charset="2"/>
              <a:buChar char="§"/>
            </a:pPr>
            <a:r>
              <a:rPr lang="fr-FR" altLang="fr-FR" sz="2100" b="0" smtClean="0"/>
              <a:t>un programme de dépenses pluriannuel glissant;</a:t>
            </a:r>
          </a:p>
          <a:p>
            <a:pPr lvl="1" eaLnBrk="1" hangingPunct="1">
              <a:buClrTx/>
              <a:buFont typeface="Wingdings" pitchFamily="2" charset="2"/>
              <a:buChar char="§"/>
            </a:pPr>
            <a:r>
              <a:rPr lang="fr-FR" altLang="fr-FR" sz="2100" b="0" smtClean="0"/>
              <a:t>préparé annuellement;</a:t>
            </a:r>
          </a:p>
          <a:p>
            <a:pPr lvl="1" eaLnBrk="1" hangingPunct="1">
              <a:buClrTx/>
              <a:buFont typeface="Wingdings" pitchFamily="2" charset="2"/>
              <a:buChar char="§"/>
            </a:pPr>
            <a:r>
              <a:rPr lang="fr-FR" altLang="fr-FR" sz="2100" b="0" smtClean="0"/>
              <a:t>conforme au budget pour sa première année au TOFE les années suivantes, qui sont indicatives.</a:t>
            </a:r>
          </a:p>
          <a:p>
            <a:pPr eaLnBrk="1" hangingPunct="1"/>
            <a:endParaRPr lang="fr-FR" altLang="fr-FR" sz="2500" smtClean="0"/>
          </a:p>
        </p:txBody>
      </p:sp>
      <p:sp>
        <p:nvSpPr>
          <p:cNvPr id="37892" name="Espace réservé du numéro de diapositive 1"/>
          <p:cNvSpPr>
            <a:spLocks noGrp="1"/>
          </p:cNvSpPr>
          <p:nvPr>
            <p:ph type="sldNum" sz="quarter" idx="12"/>
          </p:nvPr>
        </p:nvSpPr>
        <p:spPr>
          <a:noFill/>
        </p:spPr>
        <p:txBody>
          <a:bodyPr/>
          <a:lstStyle/>
          <a:p>
            <a:fld id="{EE5E9FFA-DE31-4CC6-8C68-FA28397ACE64}" type="slidenum">
              <a:rPr lang="en-GB" altLang="fr-FR"/>
              <a:pPr/>
              <a:t>18</a:t>
            </a:fld>
            <a:endParaRPr lang="en-GB" alt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6"/>
          <p:cNvSpPr txBox="1">
            <a:spLocks noGrp="1"/>
          </p:cNvSpPr>
          <p:nvPr/>
        </p:nvSpPr>
        <p:spPr bwMode="auto">
          <a:xfrm>
            <a:off x="6491288" y="6192838"/>
            <a:ext cx="2133600" cy="457200"/>
          </a:xfrm>
          <a:prstGeom prst="rect">
            <a:avLst/>
          </a:prstGeom>
          <a:noFill/>
          <a:ln w="9525">
            <a:noFill/>
            <a:miter lim="800000"/>
            <a:headEnd/>
            <a:tailEnd/>
          </a:ln>
        </p:spPr>
        <p:txBody>
          <a:bodyPr/>
          <a:lstStyle/>
          <a:p>
            <a:pPr algn="r" eaLnBrk="1" hangingPunct="1"/>
            <a:fld id="{678AB4BC-6FF7-4EED-AFBD-768BC8D970E3}" type="slidenum">
              <a:rPr lang="fr-FR" altLang="fr-FR" sz="1000"/>
              <a:pPr algn="r" eaLnBrk="1" hangingPunct="1"/>
              <a:t>19</a:t>
            </a:fld>
            <a:endParaRPr lang="fr-FR" altLang="fr-FR" sz="1000"/>
          </a:p>
        </p:txBody>
      </p:sp>
      <p:sp>
        <p:nvSpPr>
          <p:cNvPr id="39939" name="Rectangle 6"/>
          <p:cNvSpPr>
            <a:spLocks noGrp="1" noChangeArrowheads="1"/>
          </p:cNvSpPr>
          <p:nvPr>
            <p:ph type="title" idx="4294967295"/>
          </p:nvPr>
        </p:nvSpPr>
        <p:spPr>
          <a:xfrm>
            <a:off x="285750" y="1071563"/>
            <a:ext cx="8229600" cy="1139825"/>
          </a:xfrm>
        </p:spPr>
        <p:txBody>
          <a:bodyPr/>
          <a:lstStyle/>
          <a:p>
            <a:pPr indent="0" eaLnBrk="1" hangingPunct="1"/>
            <a:r>
              <a:rPr lang="fr-FR" altLang="fr-FR" sz="2700" smtClean="0"/>
              <a:t>Plans/stratégies, cadres à moyen terme et budget</a:t>
            </a:r>
          </a:p>
        </p:txBody>
      </p:sp>
      <p:graphicFrame>
        <p:nvGraphicFramePr>
          <p:cNvPr id="39940" name="Object 5"/>
          <p:cNvGraphicFramePr>
            <a:graphicFrameLocks noChangeAspect="1"/>
          </p:cNvGraphicFramePr>
          <p:nvPr>
            <p:ph sz="half" idx="4294967295"/>
          </p:nvPr>
        </p:nvGraphicFramePr>
        <p:xfrm>
          <a:off x="971550" y="2146300"/>
          <a:ext cx="7108825" cy="4583113"/>
        </p:xfrm>
        <a:graphic>
          <a:graphicData uri="http://schemas.openxmlformats.org/presentationml/2006/ole">
            <p:oleObj spid="_x0000_s39940" name="Feuille de calcul" r:id="rId4" imgW="7924924" imgH="5095806" progId="Excel.Sheet.8">
              <p:embed/>
            </p:oleObj>
          </a:graphicData>
        </a:graphic>
      </p:graphicFrame>
      <p:sp>
        <p:nvSpPr>
          <p:cNvPr id="39941" name="Oval 5"/>
          <p:cNvSpPr>
            <a:spLocks noChangeArrowheads="1"/>
          </p:cNvSpPr>
          <p:nvPr/>
        </p:nvSpPr>
        <p:spPr bwMode="auto">
          <a:xfrm>
            <a:off x="971550" y="3573463"/>
            <a:ext cx="1225550" cy="288925"/>
          </a:xfrm>
          <a:prstGeom prst="ellipse">
            <a:avLst/>
          </a:prstGeom>
          <a:solidFill>
            <a:schemeClr val="bg1"/>
          </a:solidFill>
          <a:ln w="9525">
            <a:solidFill>
              <a:schemeClr val="tx1"/>
            </a:solidFill>
            <a:round/>
            <a:headEnd/>
            <a:tailEnd/>
          </a:ln>
        </p:spPr>
        <p:txBody>
          <a:bodyPr wrap="none" anchor="ctr"/>
          <a:lstStyle/>
          <a:p>
            <a:pPr eaLnBrk="1" hangingPunct="1"/>
            <a:r>
              <a:rPr lang="fr-FR" altLang="fr-FR"/>
              <a:t>Chiffrage</a:t>
            </a:r>
          </a:p>
        </p:txBody>
      </p:sp>
      <p:sp>
        <p:nvSpPr>
          <p:cNvPr id="39942" name="Espace réservé du numéro de diapositive 1"/>
          <p:cNvSpPr>
            <a:spLocks noGrp="1"/>
          </p:cNvSpPr>
          <p:nvPr>
            <p:ph type="sldNum" sz="quarter" idx="12"/>
          </p:nvPr>
        </p:nvSpPr>
        <p:spPr>
          <a:noFill/>
        </p:spPr>
        <p:txBody>
          <a:bodyPr/>
          <a:lstStyle/>
          <a:p>
            <a:fld id="{D7577629-65DE-4C5A-A25D-3A258483A950}" type="slidenum">
              <a:rPr lang="en-GB" altLang="fr-FR"/>
              <a:pPr/>
              <a:t>19</a:t>
            </a:fld>
            <a:endParaRPr lang="en-GB" alt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contenu 1"/>
          <p:cNvSpPr>
            <a:spLocks noGrp="1"/>
          </p:cNvSpPr>
          <p:nvPr>
            <p:ph idx="1"/>
          </p:nvPr>
        </p:nvSpPr>
        <p:spPr>
          <a:xfrm>
            <a:off x="500063" y="2500313"/>
            <a:ext cx="8229600" cy="4062412"/>
          </a:xfrm>
        </p:spPr>
        <p:txBody>
          <a:bodyPr/>
          <a:lstStyle/>
          <a:p>
            <a:pPr lvl="1">
              <a:buClr>
                <a:srgbClr val="0F5494"/>
              </a:buClr>
              <a:buFont typeface="Wingdings" panose="05000000000000000000" pitchFamily="2" charset="2"/>
              <a:buChar char="Ø"/>
              <a:defRPr/>
            </a:pPr>
            <a:r>
              <a:rPr lang="fr-FR" sz="2400" b="0" dirty="0"/>
              <a:t>Jour 1: Approches pour une réforme de la GFP</a:t>
            </a:r>
          </a:p>
          <a:p>
            <a:pPr lvl="1">
              <a:buClr>
                <a:srgbClr val="0F5494"/>
              </a:buClr>
              <a:buFont typeface="Wingdings" panose="05000000000000000000" pitchFamily="2" charset="2"/>
              <a:buChar char="Ø"/>
              <a:defRPr/>
            </a:pPr>
            <a:endParaRPr lang="fr-FR" sz="2400" b="0" dirty="0" smtClean="0"/>
          </a:p>
          <a:p>
            <a:pPr lvl="1">
              <a:buClr>
                <a:srgbClr val="0F5494"/>
              </a:buClr>
              <a:buFont typeface="Wingdings" panose="05000000000000000000" pitchFamily="2" charset="2"/>
              <a:buChar char="Ø"/>
              <a:defRPr/>
            </a:pPr>
            <a:r>
              <a:rPr lang="fr-FR" sz="2400" dirty="0" smtClean="0">
                <a:solidFill>
                  <a:srgbClr val="FF0000"/>
                </a:solidFill>
              </a:rPr>
              <a:t>Jour 2 : Sous-systèmes de la GFP et priorités dans les réformes par sous-système</a:t>
            </a:r>
          </a:p>
          <a:p>
            <a:pPr lvl="1">
              <a:buClr>
                <a:srgbClr val="0F5494"/>
              </a:buClr>
              <a:buFont typeface="Wingdings" panose="05000000000000000000" pitchFamily="2" charset="2"/>
              <a:buChar char="Ø"/>
              <a:defRPr/>
            </a:pPr>
            <a:endParaRPr lang="fr-FR" sz="2400" b="0" dirty="0" smtClean="0"/>
          </a:p>
          <a:p>
            <a:pPr lvl="1">
              <a:buClr>
                <a:srgbClr val="0F5494"/>
              </a:buClr>
              <a:buFont typeface="Wingdings" panose="05000000000000000000" pitchFamily="2" charset="2"/>
              <a:buChar char="Ø"/>
              <a:defRPr/>
            </a:pPr>
            <a:r>
              <a:rPr lang="fr-FR" sz="2400" b="0" dirty="0" smtClean="0"/>
              <a:t>Jour 3: Gérer le changement-Préparer un programme de réforme-Etude de cas-</a:t>
            </a:r>
          </a:p>
          <a:p>
            <a:pPr lvl="1">
              <a:buFont typeface="Wingdings" pitchFamily="2" charset="2"/>
              <a:buNone/>
              <a:defRPr/>
            </a:pPr>
            <a:endParaRPr lang="fr-FR" sz="2400" b="0" dirty="0" smtClean="0"/>
          </a:p>
          <a:p>
            <a:pPr marL="457200" lvl="1" indent="0">
              <a:buFontTx/>
              <a:buNone/>
              <a:defRPr/>
            </a:pPr>
            <a:endParaRPr lang="fr-FR" sz="2400" b="0" dirty="0" smtClean="0"/>
          </a:p>
          <a:p>
            <a:pPr>
              <a:defRPr/>
            </a:pPr>
            <a:endParaRPr lang="fr-BE" sz="2800" dirty="0" smtClean="0"/>
          </a:p>
        </p:txBody>
      </p:sp>
      <p:sp>
        <p:nvSpPr>
          <p:cNvPr id="8195" name="Titre 2"/>
          <p:cNvSpPr>
            <a:spLocks noGrp="1"/>
          </p:cNvSpPr>
          <p:nvPr>
            <p:ph type="title"/>
          </p:nvPr>
        </p:nvSpPr>
        <p:spPr>
          <a:xfrm>
            <a:off x="0" y="1214438"/>
            <a:ext cx="9144000" cy="1143000"/>
          </a:xfrm>
          <a:ln/>
        </p:spPr>
        <p:txBody>
          <a:bodyPr/>
          <a:lstStyle/>
          <a:p>
            <a:pPr indent="0" eaLnBrk="1" hangingPunct="1"/>
            <a:r>
              <a:rPr lang="fr-FR" altLang="fr-FR" sz="2800" smtClean="0"/>
              <a:t>	Plan du cours</a:t>
            </a:r>
            <a:endParaRPr lang="fr-BE" altLang="fr-FR" sz="2800" smtClean="0"/>
          </a:p>
        </p:txBody>
      </p:sp>
      <p:sp>
        <p:nvSpPr>
          <p:cNvPr id="8196" name="Espace réservé du numéro de diapositive 3"/>
          <p:cNvSpPr>
            <a:spLocks noGrp="1"/>
          </p:cNvSpPr>
          <p:nvPr>
            <p:ph type="sldNum" sz="quarter" idx="10"/>
          </p:nvPr>
        </p:nvSpPr>
        <p:spPr>
          <a:noFill/>
        </p:spPr>
        <p:txBody>
          <a:bodyPr/>
          <a:lstStyle/>
          <a:p>
            <a:fld id="{CDE85EF6-012A-46AC-8A4F-C88143DFD411}" type="slidenum">
              <a:rPr lang="en-GB" altLang="fr-FR"/>
              <a:pPr/>
              <a:t>2</a:t>
            </a:fld>
            <a:endParaRPr lang="en-GB" alt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numéro de diapositive 5"/>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eaLnBrk="1" hangingPunct="1"/>
            <a:endParaRPr lang="en-GB" altLang="fr-FR">
              <a:solidFill>
                <a:srgbClr val="333399"/>
              </a:solidFill>
              <a:cs typeface="Times New Roman" pitchFamily="18" charset="0"/>
            </a:endParaRPr>
          </a:p>
        </p:txBody>
      </p:sp>
      <p:sp>
        <p:nvSpPr>
          <p:cNvPr id="41987" name="Rectangle 2"/>
          <p:cNvSpPr>
            <a:spLocks noGrp="1" noChangeArrowheads="1"/>
          </p:cNvSpPr>
          <p:nvPr>
            <p:ph type="title" idx="4294967295"/>
          </p:nvPr>
        </p:nvSpPr>
        <p:spPr>
          <a:xfrm>
            <a:off x="357188" y="1277938"/>
            <a:ext cx="8077200" cy="571500"/>
          </a:xfrm>
        </p:spPr>
        <p:txBody>
          <a:bodyPr/>
          <a:lstStyle/>
          <a:p>
            <a:pPr indent="0" eaLnBrk="1" hangingPunct="1"/>
            <a:r>
              <a:rPr lang="fr-FR" altLang="fr-FR" smtClean="0"/>
              <a:t>Plans et/ou stratégies à MT/LT</a:t>
            </a:r>
          </a:p>
        </p:txBody>
      </p:sp>
      <p:sp>
        <p:nvSpPr>
          <p:cNvPr id="41988" name="Rectangle 3"/>
          <p:cNvSpPr>
            <a:spLocks noGrp="1" noChangeArrowheads="1"/>
          </p:cNvSpPr>
          <p:nvPr>
            <p:ph type="body" idx="4294967295"/>
          </p:nvPr>
        </p:nvSpPr>
        <p:spPr>
          <a:xfrm>
            <a:off x="357188" y="2038350"/>
            <a:ext cx="8642350" cy="4208463"/>
          </a:xfrm>
        </p:spPr>
        <p:txBody>
          <a:bodyPr/>
          <a:lstStyle/>
          <a:p>
            <a:pPr eaLnBrk="1" hangingPunct="1">
              <a:buClrTx/>
              <a:defRPr/>
            </a:pPr>
            <a:r>
              <a:rPr lang="fr-FR" altLang="fr-FR" sz="2200" i="0" dirty="0" smtClean="0">
                <a:latin typeface="+mj-lt"/>
              </a:rPr>
              <a:t>Plans à long terme: Planification de l'espace et des infrastructures, planification des ressources humaines, etc.</a:t>
            </a:r>
          </a:p>
          <a:p>
            <a:pPr eaLnBrk="1" hangingPunct="1">
              <a:buClrTx/>
              <a:buFont typeface="Wingdings" panose="05000000000000000000" pitchFamily="2" charset="2"/>
              <a:buNone/>
              <a:defRPr/>
            </a:pPr>
            <a:endParaRPr lang="fr-FR" altLang="fr-FR" sz="2200" i="0" dirty="0" smtClean="0">
              <a:latin typeface="+mj-lt"/>
            </a:endParaRPr>
          </a:p>
          <a:p>
            <a:pPr eaLnBrk="1" hangingPunct="1">
              <a:buClrTx/>
              <a:defRPr/>
            </a:pPr>
            <a:r>
              <a:rPr lang="fr-FR" altLang="fr-FR" sz="2200" i="0" dirty="0" smtClean="0">
                <a:latin typeface="+mj-lt"/>
              </a:rPr>
              <a:t>Plans/stratégies à moyen terme: Plans quinquennaux, DSRP </a:t>
            </a:r>
          </a:p>
          <a:p>
            <a:pPr eaLnBrk="1" hangingPunct="1">
              <a:buClrTx/>
              <a:buFont typeface="Wingdings" panose="05000000000000000000" pitchFamily="2" charset="2"/>
              <a:buNone/>
              <a:defRPr/>
            </a:pPr>
            <a:endParaRPr lang="fr-FR" altLang="fr-FR" sz="2200" i="0" dirty="0" smtClean="0">
              <a:latin typeface="+mj-lt"/>
            </a:endParaRPr>
          </a:p>
          <a:p>
            <a:pPr eaLnBrk="1" hangingPunct="1">
              <a:buClrTx/>
              <a:defRPr/>
            </a:pPr>
            <a:r>
              <a:rPr lang="fr-FR" altLang="fr-FR" sz="2200" i="0" dirty="0" smtClean="0">
                <a:latin typeface="+mj-lt"/>
              </a:rPr>
              <a:t>Les actions des plans et stratégies doivent être chiffrées</a:t>
            </a:r>
          </a:p>
          <a:p>
            <a:pPr eaLnBrk="1" hangingPunct="1">
              <a:buClrTx/>
              <a:buFont typeface="Wingdings" panose="05000000000000000000" pitchFamily="2" charset="2"/>
              <a:buNone/>
              <a:defRPr/>
            </a:pPr>
            <a:endParaRPr lang="fr-FR" altLang="fr-FR" sz="2200" i="0" dirty="0" smtClean="0">
              <a:latin typeface="+mj-lt"/>
            </a:endParaRPr>
          </a:p>
          <a:p>
            <a:pPr eaLnBrk="1" hangingPunct="1">
              <a:buClrTx/>
              <a:defRPr/>
            </a:pPr>
            <a:r>
              <a:rPr lang="fr-FR" altLang="fr-FR" sz="2200" i="0" dirty="0" smtClean="0">
                <a:latin typeface="+mj-lt"/>
              </a:rPr>
              <a:t>Ce chiffrage doit être réaliste, mais il peut comporter des variantes,  et mettre en lumière des gaps de financement</a:t>
            </a:r>
          </a:p>
        </p:txBody>
      </p:sp>
      <p:sp>
        <p:nvSpPr>
          <p:cNvPr id="41989" name="Espace réservé du numéro de diapositive 1"/>
          <p:cNvSpPr>
            <a:spLocks noGrp="1"/>
          </p:cNvSpPr>
          <p:nvPr>
            <p:ph type="sldNum" sz="quarter" idx="12"/>
          </p:nvPr>
        </p:nvSpPr>
        <p:spPr>
          <a:noFill/>
        </p:spPr>
        <p:txBody>
          <a:bodyPr/>
          <a:lstStyle/>
          <a:p>
            <a:fld id="{507259A0-491C-45F8-8E2D-8A190434EEA3}" type="slidenum">
              <a:rPr lang="en-GB" altLang="fr-FR"/>
              <a:pPr/>
              <a:t>20</a:t>
            </a:fld>
            <a:endParaRPr lang="en-GB" altLang="fr-F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u numéro de diapositive 7"/>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EA77EC50-BC34-4ED8-9B29-B0D29E92BF68}" type="slidenum">
              <a:rPr lang="en-GB" altLang="fr-FR">
                <a:solidFill>
                  <a:srgbClr val="333399"/>
                </a:solidFill>
                <a:cs typeface="Times New Roman" pitchFamily="18" charset="0"/>
              </a:rPr>
              <a:pPr algn="r" eaLnBrk="1" hangingPunct="1"/>
              <a:t>21</a:t>
            </a:fld>
            <a:endParaRPr lang="en-GB" altLang="fr-FR">
              <a:solidFill>
                <a:srgbClr val="333399"/>
              </a:solidFill>
              <a:cs typeface="Times New Roman" pitchFamily="18" charset="0"/>
            </a:endParaRPr>
          </a:p>
        </p:txBody>
      </p:sp>
      <p:sp>
        <p:nvSpPr>
          <p:cNvPr id="44035" name="Rectangle 2"/>
          <p:cNvSpPr>
            <a:spLocks noGrp="1" noChangeArrowheads="1"/>
          </p:cNvSpPr>
          <p:nvPr>
            <p:ph type="title" idx="4294967295"/>
          </p:nvPr>
        </p:nvSpPr>
        <p:spPr>
          <a:xfrm>
            <a:off x="0" y="928688"/>
            <a:ext cx="9144000" cy="1139825"/>
          </a:xfrm>
        </p:spPr>
        <p:txBody>
          <a:bodyPr/>
          <a:lstStyle/>
          <a:p>
            <a:pPr indent="0" eaLnBrk="1" hangingPunct="1"/>
            <a:r>
              <a:rPr lang="fr-FR" altLang="fr-FR" smtClean="0"/>
              <a:t>Les différents cadres à moyen-terme</a:t>
            </a:r>
          </a:p>
        </p:txBody>
      </p:sp>
      <p:sp>
        <p:nvSpPr>
          <p:cNvPr id="44036" name="Rectangle 3"/>
          <p:cNvSpPr>
            <a:spLocks noGrp="1" noChangeArrowheads="1"/>
          </p:cNvSpPr>
          <p:nvPr>
            <p:ph type="body" sz="half" idx="4294967295"/>
          </p:nvPr>
        </p:nvSpPr>
        <p:spPr>
          <a:xfrm>
            <a:off x="-180975" y="1857375"/>
            <a:ext cx="9215438" cy="4286250"/>
          </a:xfrm>
        </p:spPr>
        <p:txBody>
          <a:bodyPr/>
          <a:lstStyle/>
          <a:p>
            <a:pPr lvl="1" eaLnBrk="1" hangingPunct="1">
              <a:buClrTx/>
              <a:defRPr/>
            </a:pPr>
            <a:r>
              <a:rPr lang="fr-FR" altLang="fr-FR" sz="2400" b="0" dirty="0" smtClean="0">
                <a:latin typeface="+mj-lt"/>
              </a:rPr>
              <a:t>Cadrage financier et opérationnalisation des plans                       et stratégies </a:t>
            </a:r>
          </a:p>
          <a:p>
            <a:pPr lvl="1" eaLnBrk="1" hangingPunct="1">
              <a:buClrTx/>
              <a:defRPr/>
            </a:pPr>
            <a:r>
              <a:rPr lang="fr-FR" altLang="fr-FR" sz="2400" b="0" dirty="0" smtClean="0">
                <a:latin typeface="+mj-lt"/>
              </a:rPr>
              <a:t>Cadrage global: TOFE prévisionnel</a:t>
            </a:r>
          </a:p>
          <a:p>
            <a:pPr lvl="1" eaLnBrk="1" hangingPunct="1">
              <a:buClrTx/>
              <a:defRPr/>
            </a:pPr>
            <a:r>
              <a:rPr lang="fr-FR" altLang="fr-FR" sz="2400" b="0" dirty="0" smtClean="0">
                <a:latin typeface="+mj-lt"/>
              </a:rPr>
              <a:t>Allocation des dépenses du TOFE par destination: le CDMT</a:t>
            </a:r>
          </a:p>
          <a:p>
            <a:pPr marL="1257300" lvl="2" indent="-342900" eaLnBrk="1" hangingPunct="1">
              <a:buFont typeface="Wingdings" panose="05000000000000000000" pitchFamily="2" charset="2"/>
              <a:buChar char="§"/>
              <a:defRPr/>
            </a:pPr>
            <a:r>
              <a:rPr lang="fr-FR" altLang="fr-FR" sz="2000" dirty="0" smtClean="0">
                <a:latin typeface="+mj-lt"/>
              </a:rPr>
              <a:t>Allocation interministérielle/intersectorielle des ressources: CDMT global (ou Cadre Budgétaire à Moyen Terme -CBMT)</a:t>
            </a:r>
          </a:p>
          <a:p>
            <a:pPr lvl="3" eaLnBrk="1" hangingPunct="1">
              <a:defRPr/>
            </a:pPr>
            <a:r>
              <a:rPr lang="fr-FR" altLang="fr-FR" dirty="0" smtClean="0">
                <a:solidFill>
                  <a:srgbClr val="0F5494"/>
                </a:solidFill>
                <a:latin typeface="+mj-lt"/>
              </a:rPr>
              <a:t>Par ministère/secteur et grande nature de la dépense</a:t>
            </a:r>
          </a:p>
          <a:p>
            <a:pPr marL="1257300" lvl="2" indent="-342900" eaLnBrk="1" hangingPunct="1">
              <a:buFont typeface="Wingdings" panose="05000000000000000000" pitchFamily="2" charset="2"/>
              <a:buChar char="§"/>
              <a:defRPr/>
            </a:pPr>
            <a:r>
              <a:rPr lang="fr-FR" altLang="fr-FR" sz="2000" dirty="0" smtClean="0">
                <a:latin typeface="+mj-lt"/>
              </a:rPr>
              <a:t>Allocation intra-ministérielle/sectorielle des ressources: CDMT sectoriel </a:t>
            </a:r>
          </a:p>
          <a:p>
            <a:pPr lvl="3" eaLnBrk="1" hangingPunct="1">
              <a:defRPr/>
            </a:pPr>
            <a:r>
              <a:rPr lang="fr-FR" altLang="fr-FR" dirty="0" smtClean="0">
                <a:solidFill>
                  <a:srgbClr val="0F5494"/>
                </a:solidFill>
                <a:latin typeface="+mj-lt"/>
              </a:rPr>
              <a:t>Quelquefois par nature de la dépense</a:t>
            </a:r>
          </a:p>
          <a:p>
            <a:pPr lvl="3" eaLnBrk="1" hangingPunct="1">
              <a:defRPr/>
            </a:pPr>
            <a:r>
              <a:rPr lang="fr-FR" altLang="fr-FR" dirty="0" smtClean="0">
                <a:solidFill>
                  <a:srgbClr val="0F5494"/>
                </a:solidFill>
                <a:latin typeface="+mj-lt"/>
              </a:rPr>
              <a:t>Le plus souvent par programme, voire par programme et activités.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eaLnBrk="1" hangingPunct="1"/>
            <a:fld id="{6B40202E-A977-499F-BD8B-8204D28E0E33}" type="slidenum">
              <a:rPr lang="en-US" altLang="fr-FR" sz="1400"/>
              <a:pPr algn="r" eaLnBrk="1" hangingPunct="1"/>
              <a:t>22</a:t>
            </a:fld>
            <a:endParaRPr lang="en-US" altLang="fr-FR" sz="1400"/>
          </a:p>
        </p:txBody>
      </p:sp>
      <p:sp>
        <p:nvSpPr>
          <p:cNvPr id="46083" name="AutoShape 9"/>
          <p:cNvSpPr>
            <a:spLocks noChangeArrowheads="1"/>
          </p:cNvSpPr>
          <p:nvPr/>
        </p:nvSpPr>
        <p:spPr bwMode="auto">
          <a:xfrm>
            <a:off x="242888" y="2436813"/>
            <a:ext cx="2808287" cy="1984375"/>
          </a:xfrm>
          <a:prstGeom prst="wedgeRectCallout">
            <a:avLst>
              <a:gd name="adj1" fmla="val 79620"/>
              <a:gd name="adj2" fmla="val -11759"/>
            </a:avLst>
          </a:prstGeom>
          <a:noFill/>
          <a:ln w="9525">
            <a:solidFill>
              <a:schemeClr val="tx1"/>
            </a:solidFill>
            <a:miter lim="800000"/>
            <a:headEnd/>
            <a:tailEnd/>
          </a:ln>
        </p:spPr>
        <p:txBody>
          <a:bodyPr/>
          <a:lstStyle/>
          <a:p>
            <a:pPr eaLnBrk="1" hangingPunct="1"/>
            <a:r>
              <a:rPr lang="fr-FR" altLang="fr-FR" sz="2000">
                <a:solidFill>
                  <a:srgbClr val="0066CC"/>
                </a:solidFill>
              </a:rPr>
              <a:t>CDMT global</a:t>
            </a:r>
          </a:p>
          <a:p>
            <a:pPr eaLnBrk="1" hangingPunct="1"/>
            <a:r>
              <a:rPr lang="fr-FR" altLang="fr-FR" sz="2000"/>
              <a:t>Allocation intersectorielle des ressources ; cadrage budgétaire</a:t>
            </a:r>
          </a:p>
        </p:txBody>
      </p:sp>
      <p:sp>
        <p:nvSpPr>
          <p:cNvPr id="46084" name="AutoShape 10"/>
          <p:cNvSpPr>
            <a:spLocks noChangeArrowheads="1"/>
          </p:cNvSpPr>
          <p:nvPr/>
        </p:nvSpPr>
        <p:spPr bwMode="auto">
          <a:xfrm>
            <a:off x="217488" y="938213"/>
            <a:ext cx="2736850" cy="1368425"/>
          </a:xfrm>
          <a:prstGeom prst="wedgeRectCallout">
            <a:avLst>
              <a:gd name="adj1" fmla="val 79120"/>
              <a:gd name="adj2" fmla="val 58935"/>
            </a:avLst>
          </a:prstGeom>
          <a:noFill/>
          <a:ln w="9525">
            <a:solidFill>
              <a:schemeClr val="tx1"/>
            </a:solidFill>
            <a:miter lim="800000"/>
            <a:headEnd/>
            <a:tailEnd/>
          </a:ln>
        </p:spPr>
        <p:txBody>
          <a:bodyPr/>
          <a:lstStyle/>
          <a:p>
            <a:pPr eaLnBrk="1" hangingPunct="1"/>
            <a:r>
              <a:rPr lang="fr-FR" altLang="fr-FR" sz="2000">
                <a:solidFill>
                  <a:srgbClr val="FF3300"/>
                </a:solidFill>
              </a:rPr>
              <a:t>TOFE prévisionnel</a:t>
            </a:r>
          </a:p>
          <a:p>
            <a:pPr eaLnBrk="1" hangingPunct="1"/>
            <a:r>
              <a:rPr lang="fr-FR" altLang="fr-FR" sz="2000"/>
              <a:t>Définition des agrégats budgétaires</a:t>
            </a:r>
          </a:p>
        </p:txBody>
      </p:sp>
      <p:sp>
        <p:nvSpPr>
          <p:cNvPr id="46085" name="AutoShape 11"/>
          <p:cNvSpPr>
            <a:spLocks noChangeArrowheads="1"/>
          </p:cNvSpPr>
          <p:nvPr/>
        </p:nvSpPr>
        <p:spPr bwMode="auto">
          <a:xfrm>
            <a:off x="179388" y="4657725"/>
            <a:ext cx="2879725" cy="1943100"/>
          </a:xfrm>
          <a:prstGeom prst="wedgeRectCallout">
            <a:avLst>
              <a:gd name="adj1" fmla="val 83792"/>
              <a:gd name="adj2" fmla="val -24426"/>
            </a:avLst>
          </a:prstGeom>
          <a:noFill/>
          <a:ln w="9525">
            <a:solidFill>
              <a:schemeClr val="tx1"/>
            </a:solidFill>
            <a:miter lim="800000"/>
            <a:headEnd/>
            <a:tailEnd/>
          </a:ln>
        </p:spPr>
        <p:txBody>
          <a:bodyPr/>
          <a:lstStyle/>
          <a:p>
            <a:pPr eaLnBrk="1" hangingPunct="1"/>
            <a:r>
              <a:rPr lang="fr-FR" altLang="fr-FR" sz="2000">
                <a:solidFill>
                  <a:srgbClr val="008000"/>
                </a:solidFill>
              </a:rPr>
              <a:t>CDMT ministériel</a:t>
            </a:r>
          </a:p>
          <a:p>
            <a:pPr eaLnBrk="1" hangingPunct="1"/>
            <a:r>
              <a:rPr lang="fr-FR" altLang="fr-FR" sz="2000"/>
              <a:t>Allocation intrasectorielle des ressources;</a:t>
            </a:r>
          </a:p>
          <a:p>
            <a:pPr eaLnBrk="1" hangingPunct="1"/>
            <a:r>
              <a:rPr lang="fr-FR" altLang="fr-FR" sz="2000"/>
              <a:t>(degré de détail variable)</a:t>
            </a:r>
          </a:p>
        </p:txBody>
      </p:sp>
      <p:graphicFrame>
        <p:nvGraphicFramePr>
          <p:cNvPr id="46086" name="Object 2477"/>
          <p:cNvGraphicFramePr>
            <a:graphicFrameLocks noChangeAspect="1"/>
          </p:cNvGraphicFramePr>
          <p:nvPr/>
        </p:nvGraphicFramePr>
        <p:xfrm>
          <a:off x="3419475" y="1343025"/>
          <a:ext cx="4973638" cy="5257800"/>
        </p:xfrm>
        <a:graphic>
          <a:graphicData uri="http://schemas.openxmlformats.org/presentationml/2006/ole">
            <p:oleObj spid="_x0000_s46086" name="Feuille de calcul" r:id="rId4" imgW="6715049" imgH="8477264" progId="Excel.Sheet.8">
              <p:embed/>
            </p:oleObj>
          </a:graphicData>
        </a:graphic>
      </p:graphicFrame>
      <p:sp>
        <p:nvSpPr>
          <p:cNvPr id="46087" name="Espace réservé du numéro de diapositive 1"/>
          <p:cNvSpPr>
            <a:spLocks noGrp="1"/>
          </p:cNvSpPr>
          <p:nvPr>
            <p:ph type="sldNum" sz="quarter" idx="12"/>
          </p:nvPr>
        </p:nvSpPr>
        <p:spPr>
          <a:noFill/>
        </p:spPr>
        <p:txBody>
          <a:bodyPr/>
          <a:lstStyle/>
          <a:p>
            <a:fld id="{AC2F3102-BF06-43F1-9D40-83E32B90CCBC}" type="slidenum">
              <a:rPr lang="en-GB" altLang="fr-FR"/>
              <a:pPr/>
              <a:t>22</a:t>
            </a:fld>
            <a:endParaRPr lang="en-GB" alt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u numéro de diapositive 7"/>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8B0AD3D0-9B09-4BAF-B0EB-A19DD15759ED}" type="slidenum">
              <a:rPr lang="en-GB" altLang="fr-FR">
                <a:solidFill>
                  <a:srgbClr val="333399"/>
                </a:solidFill>
                <a:cs typeface="Times New Roman" pitchFamily="18" charset="0"/>
              </a:rPr>
              <a:pPr algn="r" eaLnBrk="1" hangingPunct="1"/>
              <a:t>23</a:t>
            </a:fld>
            <a:endParaRPr lang="en-GB" altLang="fr-FR">
              <a:solidFill>
                <a:srgbClr val="333399"/>
              </a:solidFill>
              <a:cs typeface="Times New Roman" pitchFamily="18" charset="0"/>
            </a:endParaRPr>
          </a:p>
        </p:txBody>
      </p:sp>
      <p:sp>
        <p:nvSpPr>
          <p:cNvPr id="48131" name="Rectangle 2"/>
          <p:cNvSpPr>
            <a:spLocks noGrp="1" noChangeArrowheads="1"/>
          </p:cNvSpPr>
          <p:nvPr>
            <p:ph type="title" idx="4294967295"/>
          </p:nvPr>
        </p:nvSpPr>
        <p:spPr>
          <a:xfrm>
            <a:off x="250825" y="692150"/>
            <a:ext cx="8713788" cy="647700"/>
          </a:xfrm>
        </p:spPr>
        <p:txBody>
          <a:bodyPr/>
          <a:lstStyle/>
          <a:p>
            <a:pPr indent="0" eaLnBrk="1" hangingPunct="1"/>
            <a:r>
              <a:rPr lang="fr-FR" altLang="fr-FR" sz="4100" smtClean="0"/>
              <a:t> </a:t>
            </a:r>
            <a:endParaRPr lang="fr-FR" altLang="fr-FR" sz="4000" smtClean="0"/>
          </a:p>
        </p:txBody>
      </p:sp>
      <p:sp>
        <p:nvSpPr>
          <p:cNvPr id="920579" name="Rectangle 3"/>
          <p:cNvSpPr>
            <a:spLocks noGrp="1" noChangeArrowheads="1"/>
          </p:cNvSpPr>
          <p:nvPr>
            <p:ph type="body" sz="half" idx="4294967295"/>
          </p:nvPr>
        </p:nvSpPr>
        <p:spPr>
          <a:xfrm>
            <a:off x="1693863" y="1968500"/>
            <a:ext cx="7421562" cy="4514850"/>
          </a:xfrm>
        </p:spPr>
        <p:txBody>
          <a:bodyPr/>
          <a:lstStyle/>
          <a:p>
            <a:pPr eaLnBrk="1" hangingPunct="1">
              <a:buClrTx/>
              <a:defRPr/>
            </a:pPr>
            <a:r>
              <a:rPr lang="fr-FR" sz="2200" i="0" dirty="0" smtClean="0">
                <a:latin typeface="+mj-lt"/>
              </a:rPr>
              <a:t>Discipline budgétaire globale: Vérifier la durabilité la politique budgétaire </a:t>
            </a:r>
            <a:r>
              <a:rPr lang="fr-FR" sz="2200" i="0" dirty="0" smtClean="0">
                <a:solidFill>
                  <a:srgbClr val="C00000"/>
                </a:solidFill>
                <a:latin typeface="+mj-lt"/>
              </a:rPr>
              <a:t>(TOFE)</a:t>
            </a:r>
          </a:p>
          <a:p>
            <a:pPr eaLnBrk="1" hangingPunct="1">
              <a:buClrTx/>
              <a:defRPr/>
            </a:pPr>
            <a:r>
              <a:rPr lang="fr-FR" sz="2200" i="0" dirty="0" smtClean="0">
                <a:latin typeface="+mj-lt"/>
              </a:rPr>
              <a:t>Allocation des ressources conformes aux objectifs: préparer et mettre en œuvre les stratégies </a:t>
            </a:r>
            <a:r>
              <a:rPr lang="fr-FR" sz="2200" i="0" dirty="0" smtClean="0">
                <a:solidFill>
                  <a:srgbClr val="C00000"/>
                </a:solidFill>
                <a:latin typeface="+mj-lt"/>
              </a:rPr>
              <a:t>(CDMT global et ministériel)</a:t>
            </a:r>
          </a:p>
          <a:p>
            <a:pPr lvl="1" eaLnBrk="1" hangingPunct="1">
              <a:buClrTx/>
              <a:buFont typeface="Wingdings" panose="05000000000000000000" pitchFamily="2" charset="2"/>
              <a:buChar char="§"/>
              <a:defRPr/>
            </a:pPr>
            <a:r>
              <a:rPr lang="fr-FR" b="0" dirty="0" smtClean="0">
                <a:latin typeface="+mj-lt"/>
              </a:rPr>
              <a:t>La marge de manœuvre budgétaire annuelle est insuffisante pour planifier des changements de politique</a:t>
            </a:r>
          </a:p>
          <a:p>
            <a:pPr eaLnBrk="1" hangingPunct="1">
              <a:buClrTx/>
              <a:defRPr/>
            </a:pPr>
            <a:r>
              <a:rPr lang="fr-FR" sz="2200" i="0" dirty="0" smtClean="0">
                <a:latin typeface="+mj-lt"/>
              </a:rPr>
              <a:t>Performance opérationnelle </a:t>
            </a:r>
            <a:r>
              <a:rPr lang="fr-FR" sz="2200" i="0" dirty="0" smtClean="0">
                <a:solidFill>
                  <a:srgbClr val="C00000"/>
                </a:solidFill>
                <a:latin typeface="+mj-lt"/>
              </a:rPr>
              <a:t>(CDMT ministériel)</a:t>
            </a:r>
            <a:r>
              <a:rPr lang="fr-FR" sz="2200" i="0" dirty="0" smtClean="0">
                <a:latin typeface="+mj-lt"/>
              </a:rPr>
              <a:t>: </a:t>
            </a:r>
          </a:p>
          <a:p>
            <a:pPr lvl="1" eaLnBrk="1" hangingPunct="1">
              <a:buClrTx/>
              <a:buFont typeface="Wingdings" panose="05000000000000000000" pitchFamily="2" charset="2"/>
              <a:buChar char="§"/>
              <a:defRPr/>
            </a:pPr>
            <a:r>
              <a:rPr lang="fr-FR" b="0" u="sng" dirty="0" smtClean="0">
                <a:latin typeface="+mj-lt"/>
              </a:rPr>
              <a:t>Si</a:t>
            </a:r>
            <a:r>
              <a:rPr lang="fr-FR" b="0" dirty="0" smtClean="0">
                <a:effectLst>
                  <a:outerShdw blurRad="38100" dist="38100" dir="2700000" algn="tl">
                    <a:srgbClr val="C0C0C0"/>
                  </a:outerShdw>
                </a:effectLst>
                <a:latin typeface="+mj-lt"/>
              </a:rPr>
              <a:t> </a:t>
            </a:r>
            <a:r>
              <a:rPr lang="fr-FR" b="0" dirty="0" smtClean="0">
                <a:latin typeface="+mj-lt"/>
              </a:rPr>
              <a:t>les processus sont disciplinés, fournir de la prévisibilité aux gestionnaires</a:t>
            </a:r>
          </a:p>
          <a:p>
            <a:pPr lvl="1" eaLnBrk="1" hangingPunct="1">
              <a:buClrTx/>
              <a:buFont typeface="Wingdings" panose="05000000000000000000" pitchFamily="2" charset="2"/>
              <a:buChar char="§"/>
              <a:defRPr/>
            </a:pPr>
            <a:r>
              <a:rPr lang="fr-FR" b="0" u="sng" dirty="0" smtClean="0">
                <a:latin typeface="+mj-lt"/>
              </a:rPr>
              <a:t>Eventuellement</a:t>
            </a:r>
            <a:r>
              <a:rPr lang="fr-FR" b="0" dirty="0" smtClean="0">
                <a:latin typeface="+mj-lt"/>
              </a:rPr>
              <a:t>, fournir un cadre au suivi de la performance </a:t>
            </a:r>
          </a:p>
        </p:txBody>
      </p:sp>
      <p:graphicFrame>
        <p:nvGraphicFramePr>
          <p:cNvPr id="48133" name="Object 4"/>
          <p:cNvGraphicFramePr>
            <a:graphicFrameLocks noChangeAspect="1"/>
          </p:cNvGraphicFramePr>
          <p:nvPr>
            <p:ph sz="quarter" idx="4294967295"/>
          </p:nvPr>
        </p:nvGraphicFramePr>
        <p:xfrm>
          <a:off x="395288" y="5013325"/>
          <a:ext cx="577850" cy="620713"/>
        </p:xfrm>
        <a:graphic>
          <a:graphicData uri="http://schemas.openxmlformats.org/presentationml/2006/ole">
            <p:oleObj spid="_x0000_s48133" name="Clip" r:id="rId4" imgW="2128018" imgH="2287675" progId="MS_ClipArt_Gallery.2">
              <p:embed/>
            </p:oleObj>
          </a:graphicData>
        </a:graphic>
      </p:graphicFrame>
      <p:sp>
        <p:nvSpPr>
          <p:cNvPr id="48134" name="Text Box 5"/>
          <p:cNvSpPr txBox="1">
            <a:spLocks noChangeArrowheads="1"/>
          </p:cNvSpPr>
          <p:nvPr/>
        </p:nvSpPr>
        <p:spPr bwMode="auto">
          <a:xfrm>
            <a:off x="0" y="2636838"/>
            <a:ext cx="827088" cy="366712"/>
          </a:xfrm>
          <a:prstGeom prst="rect">
            <a:avLst/>
          </a:prstGeom>
          <a:noFill/>
          <a:ln w="9525">
            <a:noFill/>
            <a:miter lim="800000"/>
            <a:headEnd/>
            <a:tailEnd/>
          </a:ln>
        </p:spPr>
        <p:txBody>
          <a:bodyPr>
            <a:spAutoFit/>
          </a:bodyPr>
          <a:lstStyle/>
          <a:p>
            <a:pPr eaLnBrk="1" hangingPunct="1">
              <a:spcBef>
                <a:spcPct val="50000"/>
              </a:spcBef>
            </a:pPr>
            <a:endParaRPr lang="fr-FR" altLang="fr-FR">
              <a:latin typeface="Tahoma" pitchFamily="34" charset="0"/>
            </a:endParaRPr>
          </a:p>
        </p:txBody>
      </p:sp>
      <p:sp>
        <p:nvSpPr>
          <p:cNvPr id="48135" name="Text Box 6"/>
          <p:cNvSpPr txBox="1">
            <a:spLocks noChangeArrowheads="1"/>
          </p:cNvSpPr>
          <p:nvPr/>
        </p:nvSpPr>
        <p:spPr bwMode="auto">
          <a:xfrm>
            <a:off x="250825" y="4005263"/>
            <a:ext cx="792163" cy="366712"/>
          </a:xfrm>
          <a:prstGeom prst="rect">
            <a:avLst/>
          </a:prstGeom>
          <a:noFill/>
          <a:ln w="9525">
            <a:noFill/>
            <a:miter lim="800000"/>
            <a:headEnd/>
            <a:tailEnd/>
          </a:ln>
        </p:spPr>
        <p:txBody>
          <a:bodyPr>
            <a:spAutoFit/>
          </a:bodyPr>
          <a:lstStyle/>
          <a:p>
            <a:pPr eaLnBrk="1" hangingPunct="1">
              <a:spcBef>
                <a:spcPct val="50000"/>
              </a:spcBef>
            </a:pPr>
            <a:endParaRPr lang="fr-FR" altLang="fr-FR">
              <a:latin typeface="Tahoma" pitchFamily="34" charset="0"/>
            </a:endParaRPr>
          </a:p>
        </p:txBody>
      </p:sp>
      <p:graphicFrame>
        <p:nvGraphicFramePr>
          <p:cNvPr id="48136" name="Object 7"/>
          <p:cNvGraphicFramePr>
            <a:graphicFrameLocks noChangeAspect="1"/>
          </p:cNvGraphicFramePr>
          <p:nvPr>
            <p:ph sz="quarter" idx="4294967295"/>
          </p:nvPr>
        </p:nvGraphicFramePr>
        <p:xfrm>
          <a:off x="0" y="3284538"/>
          <a:ext cx="1547813" cy="596900"/>
        </p:xfrm>
        <a:graphic>
          <a:graphicData uri="http://schemas.openxmlformats.org/presentationml/2006/ole">
            <p:oleObj spid="_x0000_s48136" name="Feuille de calcul" r:id="rId5" imgW="3533851" imgH="1362151" progId="Excel.Sheet.8">
              <p:embed/>
            </p:oleObj>
          </a:graphicData>
        </a:graphic>
      </p:graphicFrame>
      <p:graphicFrame>
        <p:nvGraphicFramePr>
          <p:cNvPr id="48137" name="Object 8"/>
          <p:cNvGraphicFramePr>
            <a:graphicFrameLocks noChangeAspect="1"/>
          </p:cNvGraphicFramePr>
          <p:nvPr/>
        </p:nvGraphicFramePr>
        <p:xfrm>
          <a:off x="831850" y="1701800"/>
          <a:ext cx="779463" cy="863600"/>
        </p:xfrm>
        <a:graphic>
          <a:graphicData uri="http://schemas.openxmlformats.org/presentationml/2006/ole">
            <p:oleObj spid="_x0000_s48137" name="Clip" r:id="rId6" imgW="1371600" imgH="2287071" progId="MS_ClipArt_Gallery.2">
              <p:embed/>
            </p:oleObj>
          </a:graphicData>
        </a:graphic>
      </p:graphicFrame>
      <p:graphicFrame>
        <p:nvGraphicFramePr>
          <p:cNvPr id="48138" name="Object 9"/>
          <p:cNvGraphicFramePr>
            <a:graphicFrameLocks noChangeAspect="1"/>
          </p:cNvGraphicFramePr>
          <p:nvPr/>
        </p:nvGraphicFramePr>
        <p:xfrm>
          <a:off x="215900" y="2179638"/>
          <a:ext cx="611188" cy="584200"/>
        </p:xfrm>
        <a:graphic>
          <a:graphicData uri="http://schemas.openxmlformats.org/presentationml/2006/ole">
            <p:oleObj spid="_x0000_s48138" name="Clip" r:id="rId7" imgW="2286000" imgH="2184956" progId="MS_ClipArt_Gallery.2">
              <p:embed/>
            </p:oleObj>
          </a:graphicData>
        </a:graphic>
      </p:graphicFrame>
      <p:pic>
        <p:nvPicPr>
          <p:cNvPr id="48139" name="Picture 10" descr="jumelles"/>
          <p:cNvPicPr>
            <a:picLocks noChangeAspect="1" noChangeArrowheads="1"/>
          </p:cNvPicPr>
          <p:nvPr/>
        </p:nvPicPr>
        <p:blipFill>
          <a:blip r:embed="rId8" cstate="print"/>
          <a:srcRect/>
          <a:stretch>
            <a:fillRect/>
          </a:stretch>
        </p:blipFill>
        <p:spPr bwMode="auto">
          <a:xfrm>
            <a:off x="1187450" y="5084763"/>
            <a:ext cx="506413" cy="341312"/>
          </a:xfrm>
          <a:prstGeom prst="rect">
            <a:avLst/>
          </a:prstGeom>
          <a:noFill/>
          <a:ln w="9525">
            <a:noFill/>
            <a:miter lim="800000"/>
            <a:headEnd/>
            <a:tailEnd/>
          </a:ln>
        </p:spPr>
      </p:pic>
      <p:sp>
        <p:nvSpPr>
          <p:cNvPr id="17420" name="Rectangle 11"/>
          <p:cNvSpPr>
            <a:spLocks noChangeArrowheads="1"/>
          </p:cNvSpPr>
          <p:nvPr/>
        </p:nvSpPr>
        <p:spPr bwMode="auto">
          <a:xfrm>
            <a:off x="1676400" y="1069975"/>
            <a:ext cx="7386638" cy="714375"/>
          </a:xfrm>
          <a:prstGeom prst="rect">
            <a:avLst/>
          </a:prstGeom>
          <a:noFill/>
          <a:ln w="9525">
            <a:noFill/>
            <a:miter lim="800000"/>
            <a:headEnd/>
            <a:tailEnd/>
          </a:ln>
        </p:spPr>
        <p:txBody>
          <a:bodyPr anchor="b"/>
          <a:lstStyle/>
          <a:p>
            <a:pPr eaLnBrk="1" hangingPunct="1">
              <a:defRPr/>
            </a:pPr>
            <a:r>
              <a:rPr lang="fr-FR" sz="2400" b="1" dirty="0">
                <a:latin typeface="+mj-lt"/>
                <a:ea typeface="+mj-ea"/>
                <a:cs typeface="+mj-cs"/>
              </a:rPr>
              <a:t>Les cadres à MT et les objectifs de la GFP</a:t>
            </a:r>
          </a:p>
        </p:txBody>
      </p:sp>
      <p:sp>
        <p:nvSpPr>
          <p:cNvPr id="48141" name="Espace réservé du numéro de diapositive 1"/>
          <p:cNvSpPr>
            <a:spLocks noGrp="1"/>
          </p:cNvSpPr>
          <p:nvPr>
            <p:ph type="sldNum" sz="quarter" idx="12"/>
          </p:nvPr>
        </p:nvSpPr>
        <p:spPr>
          <a:noFill/>
        </p:spPr>
        <p:txBody>
          <a:bodyPr/>
          <a:lstStyle/>
          <a:p>
            <a:fld id="{F5C4C17E-9BC0-4FE4-8E94-DA3D96AA2C5F}" type="slidenum">
              <a:rPr lang="en-GB" altLang="fr-FR"/>
              <a:pPr/>
              <a:t>23</a:t>
            </a:fld>
            <a:endParaRPr lang="en-GB" altLang="fr-F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u numéro de diapositive 6"/>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68B2745A-28CE-48B6-B485-52B06F6DB94F}" type="slidenum">
              <a:rPr lang="en-GB" altLang="fr-FR">
                <a:solidFill>
                  <a:srgbClr val="333399"/>
                </a:solidFill>
                <a:cs typeface="Times New Roman" pitchFamily="18" charset="0"/>
              </a:rPr>
              <a:pPr algn="r" eaLnBrk="1" hangingPunct="1"/>
              <a:t>24</a:t>
            </a:fld>
            <a:endParaRPr lang="en-GB" altLang="fr-FR">
              <a:solidFill>
                <a:srgbClr val="333399"/>
              </a:solidFill>
              <a:cs typeface="Times New Roman" pitchFamily="18" charset="0"/>
            </a:endParaRPr>
          </a:p>
        </p:txBody>
      </p:sp>
      <p:sp>
        <p:nvSpPr>
          <p:cNvPr id="50179" name="Rectangle 2"/>
          <p:cNvSpPr>
            <a:spLocks noGrp="1" noChangeArrowheads="1"/>
          </p:cNvSpPr>
          <p:nvPr>
            <p:ph type="title" idx="4294967295"/>
          </p:nvPr>
        </p:nvSpPr>
        <p:spPr>
          <a:xfrm>
            <a:off x="906463" y="908050"/>
            <a:ext cx="8229600" cy="1425575"/>
          </a:xfrm>
        </p:spPr>
        <p:txBody>
          <a:bodyPr/>
          <a:lstStyle/>
          <a:p>
            <a:pPr indent="0" eaLnBrk="1" hangingPunct="1"/>
            <a:r>
              <a:rPr lang="fr-FR" altLang="fr-FR" sz="3200" smtClean="0"/>
              <a:t>		Le CDMT global</a:t>
            </a:r>
          </a:p>
        </p:txBody>
      </p:sp>
      <p:sp>
        <p:nvSpPr>
          <p:cNvPr id="50180" name="Rectangle 3"/>
          <p:cNvSpPr>
            <a:spLocks noGrp="1" noChangeArrowheads="1"/>
          </p:cNvSpPr>
          <p:nvPr>
            <p:ph type="body" sz="half" idx="4294967295"/>
          </p:nvPr>
        </p:nvSpPr>
        <p:spPr>
          <a:xfrm>
            <a:off x="-180975" y="1703388"/>
            <a:ext cx="9001125" cy="4525962"/>
          </a:xfrm>
        </p:spPr>
        <p:txBody>
          <a:bodyPr/>
          <a:lstStyle/>
          <a:p>
            <a:pPr eaLnBrk="1" hangingPunct="1">
              <a:defRPr/>
            </a:pPr>
            <a:endParaRPr lang="fr-FR" altLang="fr-FR" sz="1200" dirty="0" smtClean="0"/>
          </a:p>
          <a:p>
            <a:pPr lvl="1" eaLnBrk="1" hangingPunct="1">
              <a:spcBef>
                <a:spcPts val="600"/>
              </a:spcBef>
              <a:spcAft>
                <a:spcPts val="600"/>
              </a:spcAft>
              <a:buClrTx/>
              <a:buFont typeface="Arial" panose="020B0604020202020204" pitchFamily="34" charset="0"/>
              <a:buChar char="•"/>
              <a:defRPr/>
            </a:pPr>
            <a:r>
              <a:rPr lang="fr-FR" altLang="fr-FR" sz="2400" b="0" dirty="0" smtClean="0"/>
              <a:t>Prévisions de dépenses par ministère ou secteur conformes au TOFE</a:t>
            </a:r>
          </a:p>
          <a:p>
            <a:pPr marL="1200150" lvl="2" indent="-285750" eaLnBrk="1" hangingPunct="1">
              <a:spcBef>
                <a:spcPts val="600"/>
              </a:spcBef>
              <a:spcAft>
                <a:spcPts val="600"/>
              </a:spcAft>
              <a:buFont typeface="Wingdings" panose="05000000000000000000" pitchFamily="2" charset="2"/>
              <a:buChar char="§"/>
              <a:defRPr/>
            </a:pPr>
            <a:r>
              <a:rPr lang="fr-FR" altLang="fr-FR" sz="1800" dirty="0" smtClean="0"/>
              <a:t>Doit être étayé par des prévisions techniques détaillées.</a:t>
            </a:r>
          </a:p>
          <a:p>
            <a:pPr marL="857250" lvl="2" indent="0" eaLnBrk="1" hangingPunct="1">
              <a:spcBef>
                <a:spcPts val="600"/>
              </a:spcBef>
              <a:spcAft>
                <a:spcPts val="600"/>
              </a:spcAft>
              <a:defRPr/>
            </a:pPr>
            <a:endParaRPr lang="fr-FR" altLang="fr-FR" sz="400" dirty="0" smtClean="0"/>
          </a:p>
          <a:p>
            <a:pPr lvl="1" eaLnBrk="1" hangingPunct="1">
              <a:spcBef>
                <a:spcPts val="600"/>
              </a:spcBef>
              <a:spcAft>
                <a:spcPts val="600"/>
              </a:spcAft>
              <a:buClrTx/>
              <a:buFont typeface="Arial" panose="020B0604020202020204" pitchFamily="34" charset="0"/>
              <a:buChar char="•"/>
              <a:defRPr/>
            </a:pPr>
            <a:r>
              <a:rPr lang="fr-FR" altLang="fr-FR" sz="2400" b="0" dirty="0" smtClean="0"/>
              <a:t>Encadre la préparation du budget.  </a:t>
            </a:r>
          </a:p>
          <a:p>
            <a:pPr marL="1200150" lvl="2" indent="-285750" eaLnBrk="1" hangingPunct="1">
              <a:spcBef>
                <a:spcPts val="600"/>
              </a:spcBef>
              <a:spcAft>
                <a:spcPts val="600"/>
              </a:spcAft>
              <a:buFont typeface="Wingdings" panose="05000000000000000000" pitchFamily="2" charset="2"/>
              <a:buChar char="§"/>
              <a:defRPr/>
            </a:pPr>
            <a:r>
              <a:rPr lang="fr-FR" altLang="fr-FR" sz="1800" dirty="0" smtClean="0"/>
              <a:t>Fait partie d'un document d'orientation de la politique budgétaire approuvé par les décideurs.</a:t>
            </a:r>
          </a:p>
          <a:p>
            <a:pPr marL="1200150" lvl="2" indent="-285750" eaLnBrk="1" hangingPunct="1">
              <a:spcBef>
                <a:spcPts val="600"/>
              </a:spcBef>
              <a:spcAft>
                <a:spcPts val="600"/>
              </a:spcAft>
              <a:buFont typeface="Wingdings" panose="05000000000000000000" pitchFamily="2" charset="2"/>
              <a:buChar char="§"/>
              <a:defRPr/>
            </a:pPr>
            <a:r>
              <a:rPr lang="fr-FR" altLang="fr-FR" sz="1800" dirty="0" smtClean="0"/>
              <a:t>Les plafonds de dépense par ministère sont souvent dérivés du CDMT global.</a:t>
            </a:r>
          </a:p>
          <a:p>
            <a:pPr marL="1200150" lvl="2" indent="-285750" eaLnBrk="1" hangingPunct="1">
              <a:spcBef>
                <a:spcPts val="600"/>
              </a:spcBef>
              <a:spcAft>
                <a:spcPts val="600"/>
              </a:spcAft>
              <a:buFont typeface="Wingdings" panose="05000000000000000000" pitchFamily="2" charset="2"/>
              <a:buChar char="§"/>
              <a:defRPr/>
            </a:pPr>
            <a:r>
              <a:rPr lang="fr-FR" altLang="fr-FR" sz="1800" dirty="0" smtClean="0"/>
              <a:t>Quelquefois, inclus dans une revue du budget à mi-parcours, présentée au Parlement.</a:t>
            </a:r>
          </a:p>
        </p:txBody>
      </p:sp>
      <p:sp>
        <p:nvSpPr>
          <p:cNvPr id="50181" name="Espace réservé du numéro de diapositive 1"/>
          <p:cNvSpPr>
            <a:spLocks noGrp="1"/>
          </p:cNvSpPr>
          <p:nvPr>
            <p:ph type="sldNum" sz="quarter" idx="12"/>
          </p:nvPr>
        </p:nvSpPr>
        <p:spPr>
          <a:noFill/>
        </p:spPr>
        <p:txBody>
          <a:bodyPr/>
          <a:lstStyle/>
          <a:p>
            <a:fld id="{334C20A2-6EF9-4AB3-AF98-6FF5DE65DFA9}" type="slidenum">
              <a:rPr lang="en-GB" altLang="fr-FR"/>
              <a:pPr/>
              <a:t>24</a:t>
            </a:fld>
            <a:endParaRPr lang="en-GB" alt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468313" y="981075"/>
            <a:ext cx="9144000" cy="1143000"/>
          </a:xfrm>
        </p:spPr>
        <p:txBody>
          <a:bodyPr/>
          <a:lstStyle/>
          <a:p>
            <a:pPr indent="0" eaLnBrk="1" hangingPunct="1"/>
            <a:r>
              <a:rPr lang="fr-FR" altLang="fr-FR" smtClean="0"/>
              <a:t>Les CDMT ministériels/sectoriels</a:t>
            </a:r>
          </a:p>
        </p:txBody>
      </p:sp>
      <p:sp>
        <p:nvSpPr>
          <p:cNvPr id="24580" name="Rectangle 3"/>
          <p:cNvSpPr>
            <a:spLocks noGrp="1" noChangeArrowheads="1"/>
          </p:cNvSpPr>
          <p:nvPr>
            <p:ph type="body" idx="4294967295"/>
          </p:nvPr>
        </p:nvSpPr>
        <p:spPr>
          <a:xfrm>
            <a:off x="0" y="1844675"/>
            <a:ext cx="8858250" cy="4229100"/>
          </a:xfrm>
        </p:spPr>
        <p:txBody>
          <a:bodyPr/>
          <a:lstStyle/>
          <a:p>
            <a:pPr lvl="1" eaLnBrk="1" hangingPunct="1">
              <a:spcBef>
                <a:spcPts val="200"/>
              </a:spcBef>
              <a:buClrTx/>
              <a:defRPr/>
            </a:pPr>
            <a:r>
              <a:rPr lang="fr-FR" sz="2200" b="0" dirty="0" smtClean="0"/>
              <a:t>Objectifs, rôle et présentations variables </a:t>
            </a:r>
          </a:p>
          <a:p>
            <a:pPr marL="457200" lvl="1" indent="0" eaLnBrk="1" hangingPunct="1">
              <a:spcBef>
                <a:spcPts val="200"/>
              </a:spcBef>
              <a:buClrTx/>
              <a:buFontTx/>
              <a:buNone/>
              <a:defRPr/>
            </a:pPr>
            <a:endParaRPr lang="fr-FR" sz="2200" b="0" dirty="0" smtClean="0"/>
          </a:p>
          <a:p>
            <a:pPr lvl="1" eaLnBrk="1" hangingPunct="1">
              <a:spcBef>
                <a:spcPts val="200"/>
              </a:spcBef>
              <a:buClrTx/>
              <a:defRPr/>
            </a:pPr>
            <a:r>
              <a:rPr lang="fr-FR" sz="2200" b="0" dirty="0" smtClean="0"/>
              <a:t>Différents rapports avec le budget:</a:t>
            </a:r>
          </a:p>
          <a:p>
            <a:pPr marL="1257300" lvl="2" indent="-342900" eaLnBrk="1" hangingPunct="1">
              <a:spcBef>
                <a:spcPts val="200"/>
              </a:spcBef>
              <a:buFont typeface="Wingdings" panose="05000000000000000000" pitchFamily="2" charset="2"/>
              <a:buChar char="§"/>
              <a:defRPr/>
            </a:pPr>
            <a:r>
              <a:rPr lang="fr-FR" sz="2000" dirty="0" smtClean="0"/>
              <a:t>1. Le CDMT ministériel est le budget du ministère qui couvre 3 à 4 ans, mais seule la première année autorise les paiements</a:t>
            </a:r>
          </a:p>
          <a:p>
            <a:pPr marL="1257300" lvl="2" indent="-342900" eaLnBrk="1" hangingPunct="1">
              <a:spcBef>
                <a:spcPts val="200"/>
              </a:spcBef>
              <a:buFont typeface="Wingdings" panose="05000000000000000000" pitchFamily="2" charset="2"/>
              <a:buChar char="§"/>
              <a:defRPr/>
            </a:pPr>
            <a:r>
              <a:rPr lang="fr-FR" sz="2000" dirty="0" smtClean="0"/>
              <a:t>2. Le CDMT sectoriel est un document séparé du budget  </a:t>
            </a:r>
          </a:p>
          <a:p>
            <a:pPr lvl="3" eaLnBrk="1" hangingPunct="1">
              <a:spcBef>
                <a:spcPts val="200"/>
              </a:spcBef>
              <a:buFont typeface="Courier New" panose="02070309020205020404" pitchFamily="49" charset="0"/>
              <a:buChar char="o"/>
              <a:defRPr/>
            </a:pPr>
            <a:r>
              <a:rPr lang="fr-FR" sz="1800" dirty="0" smtClean="0">
                <a:solidFill>
                  <a:srgbClr val="0F5494"/>
                </a:solidFill>
                <a:latin typeface="+mn-lt"/>
              </a:rPr>
              <a:t>Différent modes d'intégration dans la procédure budgétaire</a:t>
            </a:r>
          </a:p>
          <a:p>
            <a:pPr marL="1371600" lvl="3" indent="0" eaLnBrk="1" hangingPunct="1">
              <a:spcBef>
                <a:spcPts val="200"/>
              </a:spcBef>
              <a:buFontTx/>
              <a:buNone/>
              <a:defRPr/>
            </a:pPr>
            <a:endParaRPr lang="fr-FR" dirty="0" smtClean="0">
              <a:solidFill>
                <a:srgbClr val="0F5494"/>
              </a:solidFill>
              <a:latin typeface="+mn-lt"/>
            </a:endParaRPr>
          </a:p>
          <a:p>
            <a:pPr lvl="1" eaLnBrk="1" hangingPunct="1">
              <a:spcBef>
                <a:spcPts val="200"/>
              </a:spcBef>
              <a:buClrTx/>
              <a:defRPr/>
            </a:pPr>
            <a:r>
              <a:rPr lang="fr-FR" sz="2200" b="0" dirty="0" smtClean="0"/>
              <a:t>Différentes fonctions</a:t>
            </a:r>
          </a:p>
          <a:p>
            <a:pPr marL="1257300" lvl="2" indent="-342900" eaLnBrk="1" hangingPunct="1">
              <a:spcBef>
                <a:spcPts val="200"/>
              </a:spcBef>
              <a:buFont typeface="Wingdings" panose="05000000000000000000" pitchFamily="2" charset="2"/>
              <a:buChar char="§"/>
              <a:defRPr/>
            </a:pPr>
            <a:r>
              <a:rPr lang="fr-FR" sz="2000" dirty="0" smtClean="0"/>
              <a:t>Allocation des ressources seulement</a:t>
            </a:r>
          </a:p>
          <a:p>
            <a:pPr marL="1257300" lvl="2" indent="-342900" eaLnBrk="1" hangingPunct="1">
              <a:spcBef>
                <a:spcPts val="200"/>
              </a:spcBef>
              <a:buFont typeface="Wingdings" panose="05000000000000000000" pitchFamily="2" charset="2"/>
              <a:buChar char="§"/>
              <a:defRPr/>
            </a:pPr>
            <a:r>
              <a:rPr lang="fr-FR" sz="2000" dirty="0" smtClean="0"/>
              <a:t>Allocation des ressources et budgétisation axée sur les résultats (cf. section sur les budgets de programme)</a:t>
            </a:r>
          </a:p>
        </p:txBody>
      </p:sp>
      <p:sp>
        <p:nvSpPr>
          <p:cNvPr id="52228" name="Espace réservé du numéro de diapositive 1"/>
          <p:cNvSpPr>
            <a:spLocks noGrp="1"/>
          </p:cNvSpPr>
          <p:nvPr>
            <p:ph type="sldNum" sz="quarter" idx="12"/>
          </p:nvPr>
        </p:nvSpPr>
        <p:spPr>
          <a:xfrm>
            <a:off x="6875463" y="6396038"/>
            <a:ext cx="2133600" cy="476250"/>
          </a:xfrm>
          <a:noFill/>
        </p:spPr>
        <p:txBody>
          <a:bodyPr/>
          <a:lstStyle/>
          <a:p>
            <a:r>
              <a:rPr lang="en-GB" altLang="fr-FR"/>
              <a:t>25</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285750" y="1000125"/>
            <a:ext cx="8462963" cy="915988"/>
          </a:xfrm>
        </p:spPr>
        <p:txBody>
          <a:bodyPr/>
          <a:lstStyle/>
          <a:p>
            <a:pPr indent="0" eaLnBrk="1" hangingPunct="1"/>
            <a:r>
              <a:rPr lang="fr-FR" altLang="fr-FR" sz="2800" smtClean="0"/>
              <a:t>Le périmètre des CDMT « sectoriels »</a:t>
            </a:r>
          </a:p>
        </p:txBody>
      </p:sp>
      <p:sp>
        <p:nvSpPr>
          <p:cNvPr id="25604" name="Rectangle 3"/>
          <p:cNvSpPr>
            <a:spLocks noGrp="1" noChangeArrowheads="1"/>
          </p:cNvSpPr>
          <p:nvPr>
            <p:ph type="body" idx="4294967295"/>
          </p:nvPr>
        </p:nvSpPr>
        <p:spPr>
          <a:xfrm>
            <a:off x="285750" y="1773238"/>
            <a:ext cx="8750300" cy="4300537"/>
          </a:xfrm>
        </p:spPr>
        <p:txBody>
          <a:bodyPr/>
          <a:lstStyle/>
          <a:p>
            <a:pPr marL="34925" lvl="1" eaLnBrk="1" hangingPunct="1">
              <a:spcBef>
                <a:spcPts val="0"/>
              </a:spcBef>
              <a:spcAft>
                <a:spcPts val="0"/>
              </a:spcAft>
              <a:buClrTx/>
              <a:defRPr/>
            </a:pPr>
            <a:r>
              <a:rPr lang="fr-FR" sz="2100" b="0" dirty="0" smtClean="0"/>
              <a:t>Le budget est préparé et mis en œuvre par les ministères qui sont responsables de la mise en œuvre des politiques publiques</a:t>
            </a:r>
          </a:p>
          <a:p>
            <a:pPr marL="492125" lvl="2" indent="-285750" eaLnBrk="1" hangingPunct="1">
              <a:spcBef>
                <a:spcPts val="0"/>
              </a:spcBef>
              <a:spcAft>
                <a:spcPts val="0"/>
              </a:spcAft>
              <a:buFont typeface="Courier New" pitchFamily="49" charset="0"/>
              <a:buChar char="o"/>
              <a:defRPr/>
            </a:pPr>
            <a:r>
              <a:rPr lang="fr-FR" sz="1900" dirty="0" smtClean="0"/>
              <a:t>Un CDMT appuyant la budgétisation doit être organisé par ministère. </a:t>
            </a:r>
          </a:p>
          <a:p>
            <a:pPr marL="206375" lvl="2" indent="0" eaLnBrk="1" hangingPunct="1">
              <a:spcBef>
                <a:spcPts val="0"/>
              </a:spcBef>
              <a:spcAft>
                <a:spcPts val="0"/>
              </a:spcAft>
              <a:defRPr/>
            </a:pPr>
            <a:endParaRPr lang="fr-FR" sz="1900" dirty="0" smtClean="0"/>
          </a:p>
          <a:p>
            <a:pPr marL="34925" lvl="2" eaLnBrk="1" hangingPunct="1">
              <a:spcBef>
                <a:spcPts val="0"/>
              </a:spcBef>
              <a:spcAft>
                <a:spcPts val="0"/>
              </a:spcAft>
              <a:buFontTx/>
              <a:buChar char="•"/>
              <a:defRPr/>
            </a:pPr>
            <a:r>
              <a:rPr lang="fr-FR" sz="2100" dirty="0" smtClean="0"/>
              <a:t>Couverture d’un CDMT ministériel: budget du ministère, plus éventuellement budget des organismes autonomes sous tutelle</a:t>
            </a:r>
          </a:p>
          <a:p>
            <a:pPr marL="0" lvl="2" indent="0" eaLnBrk="1" hangingPunct="1">
              <a:spcBef>
                <a:spcPts val="0"/>
              </a:spcBef>
              <a:spcAft>
                <a:spcPts val="0"/>
              </a:spcAft>
              <a:defRPr/>
            </a:pPr>
            <a:endParaRPr lang="fr-FR" sz="2100" dirty="0" smtClean="0"/>
          </a:p>
          <a:p>
            <a:pPr marL="34925" lvl="1" eaLnBrk="1" hangingPunct="1">
              <a:spcBef>
                <a:spcPts val="0"/>
              </a:spcBef>
              <a:spcAft>
                <a:spcPts val="0"/>
              </a:spcAft>
              <a:buClrTx/>
              <a:defRPr/>
            </a:pPr>
            <a:r>
              <a:rPr lang="fr-FR" sz="2100" b="0" dirty="0" smtClean="0"/>
              <a:t>Cela n'interdit pas des documents de politique transversale, mais:</a:t>
            </a:r>
          </a:p>
          <a:p>
            <a:pPr marL="606425" lvl="3" indent="-342900" eaLnBrk="1" hangingPunct="1">
              <a:spcBef>
                <a:spcPts val="0"/>
              </a:spcBef>
              <a:spcAft>
                <a:spcPts val="0"/>
              </a:spcAft>
              <a:buFont typeface="Courier New" pitchFamily="49" charset="0"/>
              <a:buChar char="o"/>
              <a:defRPr/>
            </a:pPr>
            <a:r>
              <a:rPr lang="fr-FR" sz="1900" dirty="0" smtClean="0">
                <a:solidFill>
                  <a:srgbClr val="0F5494"/>
                </a:solidFill>
                <a:latin typeface="+mn-lt"/>
              </a:rPr>
              <a:t>Ces documents doivent identifier les responsabilités ministérielles</a:t>
            </a:r>
          </a:p>
          <a:p>
            <a:pPr marL="606425" lvl="3" indent="-342900" eaLnBrk="1" hangingPunct="1">
              <a:spcBef>
                <a:spcPts val="0"/>
              </a:spcBef>
              <a:spcAft>
                <a:spcPts val="0"/>
              </a:spcAft>
              <a:buFont typeface="Courier New" pitchFamily="49" charset="0"/>
              <a:buChar char="o"/>
              <a:defRPr/>
            </a:pPr>
            <a:r>
              <a:rPr lang="fr-FR" sz="1900" dirty="0" smtClean="0">
                <a:solidFill>
                  <a:srgbClr val="0F5494"/>
                </a:solidFill>
                <a:latin typeface="+mn-lt"/>
              </a:rPr>
              <a:t>De tels documents se situeront en général en amont de la procédure CDMT telle que définie dans ce cours</a:t>
            </a:r>
          </a:p>
        </p:txBody>
      </p:sp>
      <p:sp>
        <p:nvSpPr>
          <p:cNvPr id="54276" name="Espace réservé du numéro de diapositive 1"/>
          <p:cNvSpPr>
            <a:spLocks noGrp="1"/>
          </p:cNvSpPr>
          <p:nvPr>
            <p:ph type="sldNum" sz="quarter" idx="12"/>
          </p:nvPr>
        </p:nvSpPr>
        <p:spPr>
          <a:noFill/>
        </p:spPr>
        <p:txBody>
          <a:bodyPr/>
          <a:lstStyle/>
          <a:p>
            <a:fld id="{D209A3B0-201D-4BD7-B361-8110C39C719A}" type="slidenum">
              <a:rPr lang="en-GB" altLang="fr-FR"/>
              <a:pPr/>
              <a:t>26</a:t>
            </a:fld>
            <a:endParaRPr lang="en-GB" alt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u numéro de diapositive 5"/>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eaLnBrk="1" hangingPunct="1"/>
            <a:fld id="{8F3B9683-D7FA-48D2-9A8F-75AA80718AF2}" type="slidenum">
              <a:rPr lang="en-GB" altLang="fr-FR">
                <a:solidFill>
                  <a:srgbClr val="333399"/>
                </a:solidFill>
                <a:cs typeface="Times New Roman" pitchFamily="18" charset="0"/>
              </a:rPr>
              <a:pPr algn="r" eaLnBrk="1" hangingPunct="1"/>
              <a:t>27</a:t>
            </a:fld>
            <a:endParaRPr lang="en-GB" altLang="fr-FR">
              <a:solidFill>
                <a:srgbClr val="333399"/>
              </a:solidFill>
              <a:cs typeface="Times New Roman" pitchFamily="18" charset="0"/>
            </a:endParaRPr>
          </a:p>
        </p:txBody>
      </p:sp>
      <p:sp>
        <p:nvSpPr>
          <p:cNvPr id="56323" name="Rectangle 2"/>
          <p:cNvSpPr>
            <a:spLocks noGrp="1" noChangeArrowheads="1"/>
          </p:cNvSpPr>
          <p:nvPr>
            <p:ph type="title" idx="4294967295"/>
          </p:nvPr>
        </p:nvSpPr>
        <p:spPr>
          <a:xfrm>
            <a:off x="142875" y="1071563"/>
            <a:ext cx="8229600" cy="773112"/>
          </a:xfrm>
        </p:spPr>
        <p:txBody>
          <a:bodyPr/>
          <a:lstStyle/>
          <a:p>
            <a:pPr indent="0" eaLnBrk="1" hangingPunct="1"/>
            <a:r>
              <a:rPr lang="fr-FR" altLang="fr-FR" sz="3200" smtClean="0"/>
              <a:t>		La procédure CDMT</a:t>
            </a:r>
          </a:p>
        </p:txBody>
      </p:sp>
      <p:sp>
        <p:nvSpPr>
          <p:cNvPr id="56324" name="Rectangle 3"/>
          <p:cNvSpPr>
            <a:spLocks noGrp="1" noChangeArrowheads="1"/>
          </p:cNvSpPr>
          <p:nvPr>
            <p:ph type="body" idx="4294967295"/>
          </p:nvPr>
        </p:nvSpPr>
        <p:spPr>
          <a:xfrm>
            <a:off x="250825" y="1928813"/>
            <a:ext cx="8569325" cy="4300537"/>
          </a:xfrm>
        </p:spPr>
        <p:txBody>
          <a:bodyPr/>
          <a:lstStyle/>
          <a:p>
            <a:pPr eaLnBrk="1" hangingPunct="1">
              <a:spcBef>
                <a:spcPts val="600"/>
              </a:spcBef>
              <a:spcAft>
                <a:spcPts val="600"/>
              </a:spcAft>
              <a:buClrTx/>
            </a:pPr>
            <a:r>
              <a:rPr lang="fr-FR" altLang="fr-FR" sz="2200" i="0" smtClean="0"/>
              <a:t>La procédure CDMT vise à encourager les arbitrages et la discipline financière</a:t>
            </a:r>
          </a:p>
          <a:p>
            <a:pPr lvl="1" eaLnBrk="1" hangingPunct="1">
              <a:spcBef>
                <a:spcPts val="600"/>
              </a:spcBef>
              <a:spcAft>
                <a:spcPts val="600"/>
              </a:spcAft>
              <a:buClrTx/>
              <a:buFont typeface="Wingdings" pitchFamily="2" charset="2"/>
              <a:buChar char="§"/>
            </a:pPr>
            <a:r>
              <a:rPr lang="fr-FR" altLang="fr-FR" sz="2100" b="0" smtClean="0"/>
              <a:t>Le CDMT est un élément d'une procédure de budgétisation en deux temps (descendante)</a:t>
            </a:r>
          </a:p>
          <a:p>
            <a:pPr lvl="1" eaLnBrk="1" hangingPunct="1">
              <a:spcBef>
                <a:spcPts val="600"/>
              </a:spcBef>
              <a:spcAft>
                <a:spcPts val="600"/>
              </a:spcAft>
              <a:buClrTx/>
              <a:buFont typeface="Wingdings" pitchFamily="2" charset="2"/>
              <a:buChar char="§"/>
            </a:pPr>
            <a:r>
              <a:rPr lang="fr-FR" altLang="fr-FR" sz="2100" b="0" smtClean="0"/>
              <a:t>Il est préparé sous des hypothèses de recettes prudentes </a:t>
            </a:r>
          </a:p>
          <a:p>
            <a:pPr lvl="1" eaLnBrk="1" hangingPunct="1">
              <a:spcBef>
                <a:spcPts val="600"/>
              </a:spcBef>
              <a:spcAft>
                <a:spcPts val="600"/>
              </a:spcAft>
              <a:buClrTx/>
              <a:buFont typeface="Wingdings" pitchFamily="2" charset="2"/>
              <a:buChar char="§"/>
            </a:pPr>
            <a:r>
              <a:rPr lang="fr-FR" altLang="fr-FR" sz="2100" b="0" smtClean="0"/>
              <a:t>Les programmes nouveaux et les changements de politique publique (+/-) sont analysés</a:t>
            </a:r>
          </a:p>
          <a:p>
            <a:pPr lvl="1" eaLnBrk="1" hangingPunct="1">
              <a:spcBef>
                <a:spcPts val="600"/>
              </a:spcBef>
              <a:spcAft>
                <a:spcPts val="600"/>
              </a:spcAft>
              <a:buClrTx/>
              <a:buFont typeface="Wingdings" pitchFamily="2" charset="2"/>
              <a:buChar char="§"/>
            </a:pPr>
            <a:r>
              <a:rPr lang="fr-FR" altLang="fr-FR" sz="2100" b="0" smtClean="0">
                <a:solidFill>
                  <a:srgbClr val="C00000"/>
                </a:solidFill>
              </a:rPr>
              <a:t>Le CDMT (final, publié) ne comprend que des programmes finançables et décidés</a:t>
            </a:r>
          </a:p>
          <a:p>
            <a:pPr eaLnBrk="1" hangingPunct="1">
              <a:spcBef>
                <a:spcPts val="600"/>
              </a:spcBef>
              <a:spcAft>
                <a:spcPts val="600"/>
              </a:spcAft>
              <a:buClrTx/>
            </a:pPr>
            <a:r>
              <a:rPr lang="fr-FR" altLang="fr-FR" sz="2200" i="0" smtClean="0"/>
              <a:t>Le politique doit être impliqué</a:t>
            </a:r>
          </a:p>
          <a:p>
            <a:pPr lvl="1" eaLnBrk="1" hangingPunct="1"/>
            <a:endParaRPr lang="fr-FR" altLang="fr-FR" smtClean="0">
              <a:solidFill>
                <a:srgbClr val="FF0000"/>
              </a:solidFill>
            </a:endParaRPr>
          </a:p>
        </p:txBody>
      </p:sp>
      <p:sp>
        <p:nvSpPr>
          <p:cNvPr id="56325" name="Espace réservé du numéro de diapositive 1"/>
          <p:cNvSpPr>
            <a:spLocks noGrp="1"/>
          </p:cNvSpPr>
          <p:nvPr>
            <p:ph type="sldNum" sz="quarter" idx="12"/>
          </p:nvPr>
        </p:nvSpPr>
        <p:spPr>
          <a:noFill/>
        </p:spPr>
        <p:txBody>
          <a:bodyPr/>
          <a:lstStyle/>
          <a:p>
            <a:fld id="{D4F4920E-51C6-43D4-9633-504D64069C73}" type="slidenum">
              <a:rPr lang="en-GB" altLang="fr-FR"/>
              <a:pPr/>
              <a:t>27</a:t>
            </a:fld>
            <a:endParaRPr lang="en-GB" alt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u numéro de diapositive 3"/>
          <p:cNvSpPr txBox="1">
            <a:spLocks noGrp="1"/>
          </p:cNvSpPr>
          <p:nvPr/>
        </p:nvSpPr>
        <p:spPr bwMode="auto">
          <a:xfrm>
            <a:off x="6553200" y="6245225"/>
            <a:ext cx="2133600" cy="476250"/>
          </a:xfrm>
          <a:prstGeom prst="rect">
            <a:avLst/>
          </a:prstGeom>
          <a:noFill/>
          <a:ln w="9525">
            <a:noFill/>
            <a:miter lim="800000"/>
            <a:headEnd/>
            <a:tailEnd/>
          </a:ln>
        </p:spPr>
        <p:txBody>
          <a:bodyPr anchor="b"/>
          <a:lstStyle/>
          <a:p>
            <a:pPr algn="r" eaLnBrk="1" hangingPunct="1"/>
            <a:fld id="{BBF8942F-06B5-42A6-8805-907A90FD8516}" type="slidenum">
              <a:rPr lang="en-GB" altLang="fr-FR">
                <a:solidFill>
                  <a:srgbClr val="333399"/>
                </a:solidFill>
                <a:cs typeface="Times New Roman" pitchFamily="18" charset="0"/>
              </a:rPr>
              <a:pPr algn="r" eaLnBrk="1" hangingPunct="1"/>
              <a:t>28</a:t>
            </a:fld>
            <a:endParaRPr lang="en-GB" altLang="fr-FR">
              <a:solidFill>
                <a:srgbClr val="333399"/>
              </a:solidFill>
              <a:cs typeface="Times New Roman" pitchFamily="18" charset="0"/>
            </a:endParaRPr>
          </a:p>
        </p:txBody>
      </p:sp>
      <p:graphicFrame>
        <p:nvGraphicFramePr>
          <p:cNvPr id="58371" name="Object 2"/>
          <p:cNvGraphicFramePr>
            <a:graphicFrameLocks noChangeAspect="1"/>
          </p:cNvGraphicFramePr>
          <p:nvPr/>
        </p:nvGraphicFramePr>
        <p:xfrm>
          <a:off x="2286000" y="1285875"/>
          <a:ext cx="5927725" cy="5427663"/>
        </p:xfrm>
        <a:graphic>
          <a:graphicData uri="http://schemas.openxmlformats.org/presentationml/2006/ole">
            <p:oleObj spid="_x0000_s58371" name="Feuille de calcul" r:id="rId4" imgW="9086850" imgH="10191750" progId="Excel.Sheet.8">
              <p:embed/>
            </p:oleObj>
          </a:graphicData>
        </a:graphic>
      </p:graphicFrame>
      <p:sp>
        <p:nvSpPr>
          <p:cNvPr id="58372" name="Rectangle 3"/>
          <p:cNvSpPr>
            <a:spLocks noChangeArrowheads="1"/>
          </p:cNvSpPr>
          <p:nvPr/>
        </p:nvSpPr>
        <p:spPr bwMode="auto">
          <a:xfrm>
            <a:off x="107950" y="1844675"/>
            <a:ext cx="2484438" cy="1323975"/>
          </a:xfrm>
          <a:prstGeom prst="rect">
            <a:avLst/>
          </a:prstGeom>
          <a:noFill/>
          <a:ln w="9525">
            <a:noFill/>
            <a:miter lim="800000"/>
            <a:headEnd/>
            <a:tailEnd/>
          </a:ln>
        </p:spPr>
        <p:txBody>
          <a:bodyPr>
            <a:spAutoFit/>
          </a:bodyPr>
          <a:lstStyle/>
          <a:p>
            <a:pPr eaLnBrk="1" hangingPunct="1"/>
            <a:r>
              <a:rPr lang="fr-FR" altLang="fr-FR" sz="2000" b="1"/>
              <a:t>Procédure CDMT</a:t>
            </a:r>
          </a:p>
          <a:p>
            <a:pPr eaLnBrk="1" hangingPunct="1"/>
            <a:r>
              <a:rPr lang="fr-FR" altLang="fr-FR" sz="2000" b="1" i="1"/>
              <a:t>Schéma de référence</a:t>
            </a:r>
          </a:p>
        </p:txBody>
      </p:sp>
      <p:sp>
        <p:nvSpPr>
          <p:cNvPr id="58373" name="Espace réservé du numéro de diapositive 1"/>
          <p:cNvSpPr>
            <a:spLocks noGrp="1"/>
          </p:cNvSpPr>
          <p:nvPr>
            <p:ph type="sldNum" sz="quarter" idx="12"/>
          </p:nvPr>
        </p:nvSpPr>
        <p:spPr>
          <a:noFill/>
        </p:spPr>
        <p:txBody>
          <a:bodyPr/>
          <a:lstStyle/>
          <a:p>
            <a:fld id="{2D0903FF-CC1B-41D7-AAEF-914E1600C848}" type="slidenum">
              <a:rPr lang="en-GB" altLang="fr-FR"/>
              <a:pPr/>
              <a:t>28</a:t>
            </a:fld>
            <a:endParaRPr lang="en-GB" alt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txBox="1">
            <a:spLocks noGrp="1"/>
          </p:cNvSpPr>
          <p:nvPr/>
        </p:nvSpPr>
        <p:spPr bwMode="auto">
          <a:xfrm>
            <a:off x="6553200" y="6245225"/>
            <a:ext cx="2133600" cy="476250"/>
          </a:xfrm>
          <a:prstGeom prst="rect">
            <a:avLst/>
          </a:prstGeom>
          <a:noFill/>
          <a:ln>
            <a:miter lim="800000"/>
            <a:headEnd/>
            <a:tailEnd/>
          </a:ln>
        </p:spPr>
        <p:txBody>
          <a:bodyPr anchor="b"/>
          <a:lstStyle/>
          <a:p>
            <a:pPr algn="r" eaLnBrk="1" hangingPunct="1">
              <a:defRPr/>
            </a:pPr>
            <a:endParaRPr lang="en-GB" dirty="0">
              <a:solidFill>
                <a:srgbClr val="333399"/>
              </a:solidFill>
              <a:latin typeface="+mn-lt"/>
              <a:cs typeface="Times New Roman" pitchFamily="28" charset="0"/>
            </a:endParaRPr>
          </a:p>
        </p:txBody>
      </p:sp>
      <p:sp>
        <p:nvSpPr>
          <p:cNvPr id="60419" name="Slide Number Placeholder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eaLnBrk="1" hangingPunct="1"/>
            <a:fld id="{6AE1A14A-7F33-44C4-8277-13F74565B508}" type="slidenum">
              <a:rPr lang="en-US" altLang="fr-FR" sz="1400"/>
              <a:pPr algn="r" eaLnBrk="1" hangingPunct="1"/>
              <a:t>29</a:t>
            </a:fld>
            <a:endParaRPr lang="en-US" altLang="fr-FR" sz="1400"/>
          </a:p>
        </p:txBody>
      </p:sp>
      <p:sp>
        <p:nvSpPr>
          <p:cNvPr id="22533" name="Rectangle 6"/>
          <p:cNvSpPr>
            <a:spLocks noChangeArrowheads="1"/>
          </p:cNvSpPr>
          <p:nvPr/>
        </p:nvSpPr>
        <p:spPr bwMode="auto">
          <a:xfrm>
            <a:off x="0" y="1379538"/>
            <a:ext cx="9144000" cy="874712"/>
          </a:xfrm>
          <a:prstGeom prst="rect">
            <a:avLst/>
          </a:prstGeom>
          <a:noFill/>
          <a:ln w="9525">
            <a:noFill/>
            <a:miter lim="800000"/>
            <a:headEnd/>
            <a:tailEnd/>
          </a:ln>
        </p:spPr>
        <p:txBody>
          <a:bodyPr anchor="b"/>
          <a:lstStyle/>
          <a:p>
            <a:pPr algn="ctr" eaLnBrk="1" hangingPunct="1">
              <a:defRPr/>
            </a:pPr>
            <a:r>
              <a:rPr lang="fr-FR" sz="2600" b="1" dirty="0">
                <a:latin typeface="+mj-lt"/>
                <a:ea typeface="+mj-ea"/>
                <a:cs typeface="+mj-cs"/>
              </a:rPr>
              <a:t>Préparation des plafonds de dépense par ministère</a:t>
            </a:r>
          </a:p>
        </p:txBody>
      </p:sp>
      <p:sp>
        <p:nvSpPr>
          <p:cNvPr id="60421" name="Text Box 9"/>
          <p:cNvSpPr txBox="1">
            <a:spLocks noChangeArrowheads="1"/>
          </p:cNvSpPr>
          <p:nvPr/>
        </p:nvSpPr>
        <p:spPr bwMode="auto">
          <a:xfrm>
            <a:off x="2339975" y="6092825"/>
            <a:ext cx="4751388" cy="366713"/>
          </a:xfrm>
          <a:prstGeom prst="rect">
            <a:avLst/>
          </a:prstGeom>
          <a:noFill/>
          <a:ln w="9525">
            <a:noFill/>
            <a:miter lim="800000"/>
            <a:headEnd/>
            <a:tailEnd/>
          </a:ln>
        </p:spPr>
        <p:txBody>
          <a:bodyPr>
            <a:spAutoFit/>
          </a:bodyPr>
          <a:lstStyle/>
          <a:p>
            <a:pPr eaLnBrk="1" hangingPunct="1">
              <a:spcBef>
                <a:spcPct val="50000"/>
              </a:spcBef>
            </a:pPr>
            <a:endParaRPr lang="fr-FR" altLang="fr-FR"/>
          </a:p>
        </p:txBody>
      </p:sp>
      <p:sp>
        <p:nvSpPr>
          <p:cNvPr id="60422" name="Text Box 11"/>
          <p:cNvSpPr txBox="1">
            <a:spLocks noChangeArrowheads="1"/>
          </p:cNvSpPr>
          <p:nvPr/>
        </p:nvSpPr>
        <p:spPr bwMode="auto">
          <a:xfrm>
            <a:off x="6948488" y="6308725"/>
            <a:ext cx="1008062" cy="366713"/>
          </a:xfrm>
          <a:prstGeom prst="rect">
            <a:avLst/>
          </a:prstGeom>
          <a:noFill/>
          <a:ln w="9525">
            <a:noFill/>
            <a:miter lim="800000"/>
            <a:headEnd/>
            <a:tailEnd/>
          </a:ln>
        </p:spPr>
        <p:txBody>
          <a:bodyPr>
            <a:spAutoFit/>
          </a:bodyPr>
          <a:lstStyle/>
          <a:p>
            <a:pPr eaLnBrk="1" hangingPunct="1">
              <a:spcBef>
                <a:spcPct val="50000"/>
              </a:spcBef>
            </a:pPr>
            <a:endParaRPr lang="fr-FR" altLang="fr-FR"/>
          </a:p>
        </p:txBody>
      </p:sp>
      <p:graphicFrame>
        <p:nvGraphicFramePr>
          <p:cNvPr id="60423" name="Object 6"/>
          <p:cNvGraphicFramePr>
            <a:graphicFrameLocks noChangeAspect="1"/>
          </p:cNvGraphicFramePr>
          <p:nvPr/>
        </p:nvGraphicFramePr>
        <p:xfrm>
          <a:off x="0" y="2357438"/>
          <a:ext cx="9217025" cy="4260850"/>
        </p:xfrm>
        <a:graphic>
          <a:graphicData uri="http://schemas.openxmlformats.org/presentationml/2006/ole">
            <p:oleObj spid="_x0000_s60423" name="Feuille de calcul" r:id="rId4" imgW="11250076" imgH="5199858" progId="Excel.Sheet.8">
              <p:embed/>
            </p:oleObj>
          </a:graphicData>
        </a:graphic>
      </p:graphicFrame>
      <p:sp>
        <p:nvSpPr>
          <p:cNvPr id="60424" name="Espace réservé du numéro de diapositive 1"/>
          <p:cNvSpPr>
            <a:spLocks noGrp="1"/>
          </p:cNvSpPr>
          <p:nvPr>
            <p:ph type="sldNum" sz="quarter" idx="12"/>
          </p:nvPr>
        </p:nvSpPr>
        <p:spPr>
          <a:noFill/>
        </p:spPr>
        <p:txBody>
          <a:bodyPr/>
          <a:lstStyle/>
          <a:p>
            <a:fld id="{9BC3774A-CF8A-48ED-8E16-FA58414CACA3}" type="slidenum">
              <a:rPr lang="en-GB" altLang="fr-FR"/>
              <a:pPr/>
              <a:t>29</a:t>
            </a:fld>
            <a:endParaRPr lang="en-GB" alt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a:xfrm>
            <a:off x="395288" y="1339850"/>
            <a:ext cx="8229600" cy="504825"/>
          </a:xfrm>
        </p:spPr>
        <p:txBody>
          <a:bodyPr/>
          <a:lstStyle/>
          <a:p>
            <a:r>
              <a:rPr lang="fr-FR" altLang="fr-FR" smtClean="0"/>
              <a:t>Jour 2: Objectifs des modules</a:t>
            </a:r>
          </a:p>
        </p:txBody>
      </p:sp>
      <p:sp>
        <p:nvSpPr>
          <p:cNvPr id="3" name="Espace réservé du contenu 2"/>
          <p:cNvSpPr>
            <a:spLocks noGrp="1"/>
          </p:cNvSpPr>
          <p:nvPr>
            <p:ph idx="1"/>
          </p:nvPr>
        </p:nvSpPr>
        <p:spPr>
          <a:xfrm>
            <a:off x="457200" y="2060575"/>
            <a:ext cx="8229600" cy="3960813"/>
          </a:xfrm>
        </p:spPr>
        <p:txBody>
          <a:bodyPr/>
          <a:lstStyle/>
          <a:p>
            <a:pPr>
              <a:buClrTx/>
              <a:buFont typeface="Verdana" panose="020B0604030504040204" pitchFamily="34" charset="0"/>
              <a:buChar char="●"/>
              <a:defRPr/>
            </a:pPr>
            <a:r>
              <a:rPr lang="fr-FR" sz="2200" i="0" dirty="0" smtClean="0"/>
              <a:t>Porte sur quelques sous-systèmes clefs de la GFP (non exhaustif)</a:t>
            </a:r>
          </a:p>
          <a:p>
            <a:pPr marL="0" indent="0">
              <a:buClrTx/>
              <a:buFontTx/>
              <a:buNone/>
              <a:defRPr/>
            </a:pPr>
            <a:r>
              <a:rPr lang="fr-FR" sz="2200" i="0" dirty="0"/>
              <a:t> </a:t>
            </a:r>
            <a:r>
              <a:rPr lang="fr-FR" sz="2200" i="0" dirty="0" smtClean="0"/>
              <a:t>   </a:t>
            </a:r>
            <a:r>
              <a:rPr lang="fr-FR" sz="2200" i="0" dirty="0" smtClean="0">
                <a:sym typeface="Wingdings" panose="05000000000000000000" pitchFamily="2" charset="2"/>
              </a:rPr>
              <a:t> </a:t>
            </a:r>
            <a:r>
              <a:rPr lang="fr-FR" sz="2200" dirty="0" smtClean="0"/>
              <a:t>Examine pour ces sous-systèmes : </a:t>
            </a:r>
          </a:p>
          <a:p>
            <a:pPr marL="1200150" lvl="2" indent="-285750">
              <a:buFont typeface="Wingdings" pitchFamily="2" charset="2"/>
              <a:buChar char="§"/>
              <a:defRPr/>
            </a:pPr>
            <a:r>
              <a:rPr lang="fr-FR" sz="2200" dirty="0" smtClean="0"/>
              <a:t>le niveau de développement correspondant aux « bases »</a:t>
            </a:r>
          </a:p>
          <a:p>
            <a:pPr marL="1200150" lvl="2" indent="-285750">
              <a:buFont typeface="Wingdings" pitchFamily="2" charset="2"/>
              <a:buChar char="§"/>
              <a:defRPr/>
            </a:pPr>
            <a:r>
              <a:rPr lang="fr-FR" sz="2200" dirty="0" smtClean="0"/>
              <a:t>Les relations entre ces bases et les notations PEFA</a:t>
            </a:r>
          </a:p>
          <a:p>
            <a:pPr marL="1200150" lvl="2" indent="-285750">
              <a:buFont typeface="Wingdings" pitchFamily="2" charset="2"/>
              <a:buChar char="§"/>
              <a:defRPr/>
            </a:pPr>
            <a:r>
              <a:rPr lang="fr-FR" sz="2200" dirty="0" smtClean="0"/>
              <a:t>Les développements au-delà des bases</a:t>
            </a:r>
          </a:p>
          <a:p>
            <a:pPr marL="400050">
              <a:buClrTx/>
              <a:buFont typeface="Verdana" panose="020B0604030504040204" pitchFamily="34" charset="0"/>
              <a:buChar char="●"/>
              <a:defRPr/>
            </a:pPr>
            <a:r>
              <a:rPr lang="fr-FR" sz="2200" i="0" dirty="0" smtClean="0"/>
              <a:t>Concernant les développements au-delà des bases examine plus particulièrement les questions liées aux budgets de programme/performance, qui font l’objet  de façon d’un module séparé</a:t>
            </a:r>
          </a:p>
          <a:p>
            <a:pPr marL="514350" lvl="1" indent="0" algn="r">
              <a:buFontTx/>
              <a:buNone/>
              <a:defRPr/>
            </a:pPr>
            <a:endParaRPr lang="fr-FR" sz="2200" dirty="0"/>
          </a:p>
        </p:txBody>
      </p:sp>
      <p:sp>
        <p:nvSpPr>
          <p:cNvPr id="10244" name="Espace réservé du numéro de diapositive 3"/>
          <p:cNvSpPr>
            <a:spLocks noGrp="1"/>
          </p:cNvSpPr>
          <p:nvPr>
            <p:ph type="sldNum" sz="quarter" idx="12"/>
          </p:nvPr>
        </p:nvSpPr>
        <p:spPr>
          <a:noFill/>
        </p:spPr>
        <p:txBody>
          <a:bodyPr/>
          <a:lstStyle/>
          <a:p>
            <a:fld id="{2D1E4364-E8D0-4FAE-8FCA-62814FD99A31}" type="slidenum">
              <a:rPr lang="en-GB" altLang="fr-FR"/>
              <a:pPr/>
              <a:t>3</a:t>
            </a:fld>
            <a:endParaRPr lang="en-GB" alt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0" y="1071563"/>
            <a:ext cx="9144000" cy="936625"/>
          </a:xfrm>
        </p:spPr>
        <p:txBody>
          <a:bodyPr/>
          <a:lstStyle/>
          <a:p>
            <a:pPr indent="0" eaLnBrk="1" hangingPunct="1"/>
            <a:r>
              <a:rPr lang="fr-FR" altLang="fr-FR" smtClean="0"/>
              <a:t>CDMT dans les PVD: des déceptions (1)</a:t>
            </a:r>
          </a:p>
        </p:txBody>
      </p:sp>
      <p:sp>
        <p:nvSpPr>
          <p:cNvPr id="62467" name="Rectangle 3"/>
          <p:cNvSpPr>
            <a:spLocks noGrp="1" noChangeArrowheads="1"/>
          </p:cNvSpPr>
          <p:nvPr>
            <p:ph type="body" idx="4294967295"/>
          </p:nvPr>
        </p:nvSpPr>
        <p:spPr>
          <a:xfrm>
            <a:off x="542925" y="2428875"/>
            <a:ext cx="8143875" cy="4095750"/>
          </a:xfrm>
        </p:spPr>
        <p:txBody>
          <a:bodyPr/>
          <a:lstStyle/>
          <a:p>
            <a:pPr eaLnBrk="1" hangingPunct="1">
              <a:buClrTx/>
            </a:pPr>
            <a:r>
              <a:rPr lang="fr-FR" altLang="fr-FR" sz="2000" i="0" smtClean="0"/>
              <a:t>FMI-Banque mondiale :</a:t>
            </a:r>
          </a:p>
          <a:p>
            <a:pPr eaLnBrk="1" hangingPunct="1">
              <a:buClrTx/>
              <a:buFont typeface="Wingdings" pitchFamily="2" charset="2"/>
              <a:buNone/>
            </a:pPr>
            <a:r>
              <a:rPr lang="fr-FR" altLang="fr-FR" sz="2000" i="0" smtClean="0"/>
              <a:t>   "Développer des CDMT exhaustifs peut donner des résultats si les circonstances et les capacités le permettent. A défaut, cela peut absorber beaucoup de temps et de ressources et distraire l'attention de besoins plus immédiats d'amélioration des processus du budget annuel…… dans de nombreux pays africains, le CDMT a été introduit de façon prématurée et est rapidement devenu un exercice purement théorique". </a:t>
            </a:r>
          </a:p>
          <a:p>
            <a:pPr eaLnBrk="1" hangingPunct="1">
              <a:buFont typeface="Wingdings" pitchFamily="2" charset="2"/>
              <a:buNone/>
            </a:pPr>
            <a:endParaRPr lang="fr-FR" altLang="fr-FR" sz="1700" smtClean="0"/>
          </a:p>
          <a:p>
            <a:pPr eaLnBrk="1" hangingPunct="1">
              <a:buFont typeface="Wingdings" pitchFamily="2" charset="2"/>
              <a:buNone/>
            </a:pPr>
            <a:r>
              <a:rPr lang="fr-FR" altLang="fr-FR" sz="1700" smtClean="0"/>
              <a:t>FMI—Banque mondiale "Global Monitoring Report 2006" page 146.</a:t>
            </a:r>
          </a:p>
        </p:txBody>
      </p:sp>
      <p:sp>
        <p:nvSpPr>
          <p:cNvPr id="62468"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44B6CD11-1748-486D-A29C-774B0C314EEF}" type="slidenum">
              <a:rPr lang="fr-FR" altLang="fr-FR">
                <a:solidFill>
                  <a:srgbClr val="333399"/>
                </a:solidFill>
                <a:cs typeface="Times New Roman" pitchFamily="18" charset="0"/>
              </a:rPr>
              <a:pPr algn="r" eaLnBrk="1" hangingPunct="1"/>
              <a:t>30</a:t>
            </a:fld>
            <a:endParaRPr lang="fr-FR" altLang="fr-FR">
              <a:solidFill>
                <a:srgbClr val="333399"/>
              </a:solidFill>
              <a:cs typeface="Times New Roman" pitchFamily="18" charset="0"/>
            </a:endParaRPr>
          </a:p>
        </p:txBody>
      </p:sp>
      <p:sp>
        <p:nvSpPr>
          <p:cNvPr id="62469" name="Espace réservé du numéro de diapositive 1"/>
          <p:cNvSpPr>
            <a:spLocks noGrp="1"/>
          </p:cNvSpPr>
          <p:nvPr>
            <p:ph type="sldNum" sz="quarter" idx="12"/>
          </p:nvPr>
        </p:nvSpPr>
        <p:spPr>
          <a:noFill/>
        </p:spPr>
        <p:txBody>
          <a:bodyPr/>
          <a:lstStyle/>
          <a:p>
            <a:fld id="{908A9F3B-439B-4C46-8F57-FC4F5D90F93E}" type="slidenum">
              <a:rPr lang="en-GB" altLang="fr-FR"/>
              <a:pPr/>
              <a:t>30</a:t>
            </a:fld>
            <a:endParaRPr lang="en-GB" altLang="fr-F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0" y="928688"/>
            <a:ext cx="9144000" cy="1143000"/>
          </a:xfrm>
        </p:spPr>
        <p:txBody>
          <a:bodyPr/>
          <a:lstStyle/>
          <a:p>
            <a:pPr indent="0" eaLnBrk="1" hangingPunct="1"/>
            <a:r>
              <a:rPr lang="fr-FR" altLang="fr-FR" sz="2600" smtClean="0"/>
              <a:t>CDMT dans les PVD: des déceptions (2)</a:t>
            </a:r>
          </a:p>
        </p:txBody>
      </p:sp>
      <p:sp>
        <p:nvSpPr>
          <p:cNvPr id="64515" name="Rectangle 3"/>
          <p:cNvSpPr>
            <a:spLocks noGrp="1" noChangeArrowheads="1"/>
          </p:cNvSpPr>
          <p:nvPr>
            <p:ph type="body" idx="1"/>
          </p:nvPr>
        </p:nvSpPr>
        <p:spPr>
          <a:xfrm>
            <a:off x="214313" y="2000250"/>
            <a:ext cx="8353425" cy="4687888"/>
          </a:xfrm>
        </p:spPr>
        <p:txBody>
          <a:bodyPr/>
          <a:lstStyle/>
          <a:p>
            <a:pPr eaLnBrk="1" hangingPunct="1">
              <a:spcBef>
                <a:spcPts val="300"/>
              </a:spcBef>
              <a:spcAft>
                <a:spcPts val="300"/>
              </a:spcAft>
              <a:buClrTx/>
            </a:pPr>
            <a:r>
              <a:rPr lang="fr-FR" altLang="fr-FR" sz="2200" i="0" smtClean="0"/>
              <a:t>Commission européenne :</a:t>
            </a:r>
            <a:endParaRPr lang="fr-FR" altLang="fr-FR" sz="2200" smtClean="0"/>
          </a:p>
          <a:p>
            <a:pPr eaLnBrk="1" hangingPunct="1">
              <a:spcBef>
                <a:spcPts val="300"/>
              </a:spcBef>
              <a:spcAft>
                <a:spcPts val="300"/>
              </a:spcAft>
              <a:buClrTx/>
              <a:buFont typeface="Wingdings" pitchFamily="2" charset="2"/>
              <a:buNone/>
            </a:pPr>
            <a:r>
              <a:rPr lang="fr-FR" altLang="fr-FR" sz="2000" i="0" smtClean="0"/>
              <a:t>Cependant, cela n'a pas de sens de demander un CDMT sectoriel prématurément. Le développement d'un CDMT sectoriel est un processus graduel qui doit être centré en premier lieu sur la construction de bases solides comme un budget annuel crédible, des mécanismes pour garantir que les priorités entre tous programmes de dépense sont établies en conformité avec l'enveloppe des ressources existantes… </a:t>
            </a:r>
          </a:p>
          <a:p>
            <a:pPr eaLnBrk="1" hangingPunct="1">
              <a:spcBef>
                <a:spcPts val="300"/>
              </a:spcBef>
              <a:spcAft>
                <a:spcPts val="300"/>
              </a:spcAft>
              <a:buClrTx/>
              <a:buFont typeface="Wingdings" pitchFamily="2" charset="2"/>
              <a:buNone/>
            </a:pPr>
            <a:endParaRPr lang="fr-FR" altLang="fr-FR" sz="2000" i="0" smtClean="0"/>
          </a:p>
          <a:p>
            <a:pPr eaLnBrk="1" hangingPunct="1">
              <a:spcBef>
                <a:spcPts val="300"/>
              </a:spcBef>
              <a:spcAft>
                <a:spcPts val="300"/>
              </a:spcAft>
              <a:buClrTx/>
              <a:buFont typeface="Wingdings" pitchFamily="2" charset="2"/>
              <a:buNone/>
            </a:pPr>
            <a:r>
              <a:rPr lang="fr-FR" altLang="fr-FR" sz="1800" i="0" smtClean="0"/>
              <a:t>Support to sector programmes. Guidelines no2. July. 2007. Page 22. </a:t>
            </a:r>
            <a:r>
              <a:rPr lang="fr-FR" altLang="fr-FR" sz="1800" i="0" smtClean="0">
                <a:hlinkClick r:id="rId3"/>
              </a:rPr>
              <a:t>http://ec.europa.eu/development/icenter/repository/Support-to--Sector-programmes_short_27072007_en.pdf</a:t>
            </a:r>
            <a:endParaRPr lang="fr-FR" altLang="fr-FR" sz="1800" i="0" smtClean="0"/>
          </a:p>
        </p:txBody>
      </p:sp>
      <p:sp>
        <p:nvSpPr>
          <p:cNvPr id="64516" name="Espace réservé du numéro de diapositive 1"/>
          <p:cNvSpPr>
            <a:spLocks noGrp="1"/>
          </p:cNvSpPr>
          <p:nvPr>
            <p:ph type="sldNum" sz="quarter" idx="12"/>
          </p:nvPr>
        </p:nvSpPr>
        <p:spPr>
          <a:noFill/>
        </p:spPr>
        <p:txBody>
          <a:bodyPr/>
          <a:lstStyle/>
          <a:p>
            <a:fld id="{7B881DFD-3E48-4E52-AEE3-C0217380B428}" type="slidenum">
              <a:rPr lang="en-GB" altLang="fr-FR"/>
              <a:pPr/>
              <a:t>31</a:t>
            </a:fld>
            <a:endParaRPr lang="en-GB" alt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a:xfrm>
            <a:off x="0" y="1000125"/>
            <a:ext cx="9144000" cy="1143000"/>
          </a:xfrm>
        </p:spPr>
        <p:txBody>
          <a:bodyPr/>
          <a:lstStyle/>
          <a:p>
            <a:pPr indent="0" eaLnBrk="1" hangingPunct="1"/>
            <a:r>
              <a:rPr lang="fr-FR" altLang="fr-FR" smtClean="0"/>
              <a:t>CDMT dans les PVD: des déceptions (3)</a:t>
            </a:r>
          </a:p>
        </p:txBody>
      </p:sp>
      <p:sp>
        <p:nvSpPr>
          <p:cNvPr id="66563" name="Rectangle 3"/>
          <p:cNvSpPr>
            <a:spLocks noGrp="1" noChangeArrowheads="1"/>
          </p:cNvSpPr>
          <p:nvPr>
            <p:ph type="body" idx="4294967295"/>
          </p:nvPr>
        </p:nvSpPr>
        <p:spPr>
          <a:xfrm>
            <a:off x="395288" y="1987550"/>
            <a:ext cx="8604250" cy="4857750"/>
          </a:xfrm>
        </p:spPr>
        <p:txBody>
          <a:bodyPr/>
          <a:lstStyle/>
          <a:p>
            <a:pPr eaLnBrk="1" hangingPunct="1">
              <a:spcBef>
                <a:spcPts val="600"/>
              </a:spcBef>
              <a:spcAft>
                <a:spcPts val="600"/>
              </a:spcAft>
              <a:buClrTx/>
            </a:pPr>
            <a:r>
              <a:rPr lang="fr-FR" altLang="fr-FR" sz="2700" i="0" smtClean="0"/>
              <a:t>Quelques unes des critiques </a:t>
            </a:r>
          </a:p>
          <a:p>
            <a:pPr lvl="1" eaLnBrk="1" hangingPunct="1">
              <a:spcBef>
                <a:spcPts val="600"/>
              </a:spcBef>
              <a:spcAft>
                <a:spcPts val="600"/>
              </a:spcAft>
              <a:buClrTx/>
              <a:buFont typeface="Wingdings" pitchFamily="2" charset="2"/>
              <a:buChar char="§"/>
            </a:pPr>
            <a:r>
              <a:rPr lang="fr-FR" altLang="fr-FR" sz="2200" b="0" smtClean="0"/>
              <a:t>Lien faible avec la procédure budgétaire</a:t>
            </a:r>
          </a:p>
          <a:p>
            <a:pPr lvl="1" eaLnBrk="1" hangingPunct="1">
              <a:spcBef>
                <a:spcPts val="600"/>
              </a:spcBef>
              <a:spcAft>
                <a:spcPts val="600"/>
              </a:spcAft>
              <a:buClrTx/>
              <a:buFont typeface="Wingdings" pitchFamily="2" charset="2"/>
              <a:buChar char="§"/>
            </a:pPr>
            <a:r>
              <a:rPr lang="fr-FR" altLang="fr-FR" sz="2200" b="0" smtClean="0"/>
              <a:t>CDMT sectoriels non finançables, peu crédibles</a:t>
            </a:r>
          </a:p>
          <a:p>
            <a:pPr lvl="1" eaLnBrk="1" hangingPunct="1">
              <a:spcBef>
                <a:spcPts val="600"/>
              </a:spcBef>
              <a:spcAft>
                <a:spcPts val="600"/>
              </a:spcAft>
              <a:buClrTx/>
              <a:buFont typeface="Wingdings" pitchFamily="2" charset="2"/>
              <a:buChar char="§"/>
            </a:pPr>
            <a:r>
              <a:rPr lang="fr-FR" altLang="fr-FR" sz="2200" b="0" smtClean="0"/>
              <a:t>Pas de programmation glissante. Chaque année on repart de zéro. </a:t>
            </a:r>
          </a:p>
          <a:p>
            <a:pPr lvl="1" eaLnBrk="1" hangingPunct="1">
              <a:spcBef>
                <a:spcPts val="600"/>
              </a:spcBef>
              <a:spcAft>
                <a:spcPts val="600"/>
              </a:spcAft>
              <a:buClrTx/>
              <a:buFont typeface="Wingdings" pitchFamily="2" charset="2"/>
              <a:buChar char="§"/>
            </a:pPr>
            <a:r>
              <a:rPr lang="fr-FR" altLang="fr-FR" sz="2200" b="0" smtClean="0"/>
              <a:t>Les prévisions du CDMT ne se retrouvent pas dans le budget</a:t>
            </a:r>
          </a:p>
          <a:p>
            <a:pPr lvl="1" eaLnBrk="1" hangingPunct="1">
              <a:spcBef>
                <a:spcPts val="600"/>
              </a:spcBef>
              <a:spcAft>
                <a:spcPts val="600"/>
              </a:spcAft>
              <a:buClrTx/>
              <a:buFont typeface="Wingdings" pitchFamily="2" charset="2"/>
              <a:buChar char="§"/>
            </a:pPr>
            <a:r>
              <a:rPr lang="fr-FR" altLang="fr-FR" sz="2200" b="0" smtClean="0"/>
              <a:t>Exercices lourds de CDMT par activités/output tentés puis abandonnés (Ex. Ghana vers 2000)</a:t>
            </a:r>
          </a:p>
          <a:p>
            <a:pPr lvl="1" eaLnBrk="1" hangingPunct="1">
              <a:spcBef>
                <a:spcPts val="600"/>
              </a:spcBef>
              <a:spcAft>
                <a:spcPts val="600"/>
              </a:spcAft>
              <a:buClrTx/>
              <a:buFont typeface="Wingdings" pitchFamily="2" charset="2"/>
              <a:buChar char="§"/>
            </a:pPr>
            <a:r>
              <a:rPr lang="fr-FR" altLang="fr-FR" sz="2200" b="0" smtClean="0"/>
              <a:t>Perte temps, inefficace</a:t>
            </a:r>
          </a:p>
          <a:p>
            <a:pPr lvl="1" eaLnBrk="1" hangingPunct="1">
              <a:spcBef>
                <a:spcPts val="600"/>
              </a:spcBef>
              <a:spcAft>
                <a:spcPts val="600"/>
              </a:spcAft>
              <a:buFontTx/>
              <a:buNone/>
            </a:pPr>
            <a:endParaRPr lang="fr-FR" altLang="fr-FR" sz="2400" smtClean="0"/>
          </a:p>
          <a:p>
            <a:pPr lvl="1" eaLnBrk="1" hangingPunct="1"/>
            <a:endParaRPr lang="fr-FR" altLang="fr-FR" i="1" smtClean="0"/>
          </a:p>
        </p:txBody>
      </p:sp>
      <p:sp>
        <p:nvSpPr>
          <p:cNvPr id="66564"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6BF123E9-4A1F-4C4B-9403-25E95F7E9C36}" type="slidenum">
              <a:rPr lang="fr-FR" altLang="fr-FR">
                <a:solidFill>
                  <a:srgbClr val="333399"/>
                </a:solidFill>
                <a:cs typeface="Times New Roman" pitchFamily="18" charset="0"/>
              </a:rPr>
              <a:pPr algn="r" eaLnBrk="1" hangingPunct="1"/>
              <a:t>32</a:t>
            </a:fld>
            <a:endParaRPr lang="fr-FR" altLang="fr-FR">
              <a:solidFill>
                <a:srgbClr val="333399"/>
              </a:solidFill>
              <a:cs typeface="Times New Roman" pitchFamily="18" charset="0"/>
            </a:endParaRPr>
          </a:p>
        </p:txBody>
      </p:sp>
      <p:sp>
        <p:nvSpPr>
          <p:cNvPr id="66565" name="Espace réservé du numéro de diapositive 1"/>
          <p:cNvSpPr>
            <a:spLocks noGrp="1"/>
          </p:cNvSpPr>
          <p:nvPr>
            <p:ph type="sldNum" sz="quarter" idx="12"/>
          </p:nvPr>
        </p:nvSpPr>
        <p:spPr>
          <a:noFill/>
        </p:spPr>
        <p:txBody>
          <a:bodyPr/>
          <a:lstStyle/>
          <a:p>
            <a:fld id="{B00598F4-A383-4E43-BCB6-7CB2E8F5F685}" type="slidenum">
              <a:rPr lang="en-GB" altLang="fr-FR"/>
              <a:pPr/>
              <a:t>32</a:t>
            </a:fld>
            <a:endParaRPr lang="en-GB" altLang="fr-F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idx="4294967295"/>
          </p:nvPr>
        </p:nvSpPr>
        <p:spPr>
          <a:xfrm>
            <a:off x="-180975" y="1143000"/>
            <a:ext cx="8396288" cy="1143000"/>
          </a:xfrm>
        </p:spPr>
        <p:txBody>
          <a:bodyPr/>
          <a:lstStyle/>
          <a:p>
            <a:pPr indent="0" algn="ctr" eaLnBrk="1" hangingPunct="1"/>
            <a:r>
              <a:rPr lang="fr-FR" altLang="fr-FR" sz="2800" smtClean="0"/>
              <a:t>	Développer un CDMT en limitant les risques d'échec </a:t>
            </a:r>
          </a:p>
        </p:txBody>
      </p:sp>
      <p:sp>
        <p:nvSpPr>
          <p:cNvPr id="68611" name="Rectangle 3"/>
          <p:cNvSpPr>
            <a:spLocks noGrp="1" noChangeArrowheads="1"/>
          </p:cNvSpPr>
          <p:nvPr>
            <p:ph type="body" idx="4294967295"/>
          </p:nvPr>
        </p:nvSpPr>
        <p:spPr>
          <a:xfrm>
            <a:off x="-14288" y="2128838"/>
            <a:ext cx="8929688" cy="4387850"/>
          </a:xfrm>
        </p:spPr>
        <p:txBody>
          <a:bodyPr/>
          <a:lstStyle/>
          <a:p>
            <a:pPr lvl="1" eaLnBrk="1" hangingPunct="1">
              <a:spcBef>
                <a:spcPts val="600"/>
              </a:spcBef>
              <a:spcAft>
                <a:spcPts val="600"/>
              </a:spcAft>
              <a:buClrTx/>
            </a:pPr>
            <a:r>
              <a:rPr lang="fr-FR" altLang="fr-FR" sz="2200" b="0" smtClean="0"/>
              <a:t>Unifier les procédures de préparation du budget et du CDMT</a:t>
            </a:r>
          </a:p>
          <a:p>
            <a:pPr lvl="1" eaLnBrk="1" hangingPunct="1">
              <a:spcBef>
                <a:spcPts val="600"/>
              </a:spcBef>
              <a:spcAft>
                <a:spcPts val="600"/>
              </a:spcAft>
              <a:buClrTx/>
            </a:pPr>
            <a:r>
              <a:rPr lang="fr-FR" altLang="fr-FR" sz="2200" b="0" smtClean="0"/>
              <a:t>Un CDMT sectoriel doit être cadré</a:t>
            </a:r>
          </a:p>
          <a:p>
            <a:pPr lvl="1" eaLnBrk="1" hangingPunct="1">
              <a:spcBef>
                <a:spcPts val="600"/>
              </a:spcBef>
              <a:spcAft>
                <a:spcPts val="600"/>
              </a:spcAft>
              <a:buClrTx/>
            </a:pPr>
            <a:r>
              <a:rPr lang="fr-FR" altLang="fr-FR" sz="2200" b="0" smtClean="0"/>
              <a:t>Respecter l'ordre logique dans le développement des cadres à moyen terme : 1. TOFE prévisionnel; 2. CDMT global; 3. CDMT sectoriel</a:t>
            </a:r>
          </a:p>
          <a:p>
            <a:pPr lvl="1" eaLnBrk="1" hangingPunct="1">
              <a:spcBef>
                <a:spcPts val="600"/>
              </a:spcBef>
              <a:spcAft>
                <a:spcPts val="600"/>
              </a:spcAft>
              <a:buClrTx/>
            </a:pPr>
            <a:r>
              <a:rPr lang="fr-FR" altLang="fr-FR" sz="2200" b="0" smtClean="0"/>
              <a:t>Établir les CDMT sectoriels par ministère, pour respecter les lignes de responsabilité</a:t>
            </a:r>
          </a:p>
          <a:p>
            <a:pPr lvl="1" eaLnBrk="1" hangingPunct="1">
              <a:spcBef>
                <a:spcPts val="600"/>
              </a:spcBef>
              <a:spcAft>
                <a:spcPts val="600"/>
              </a:spcAft>
              <a:buClrTx/>
            </a:pPr>
            <a:r>
              <a:rPr lang="fr-FR" altLang="fr-FR" sz="2200" b="0" smtClean="0"/>
              <a:t>Le politique doit s'impliquer aux étapes clefs de la procédure</a:t>
            </a:r>
          </a:p>
          <a:p>
            <a:pPr lvl="1" eaLnBrk="1" hangingPunct="1">
              <a:spcBef>
                <a:spcPts val="600"/>
              </a:spcBef>
              <a:spcAft>
                <a:spcPts val="600"/>
              </a:spcAft>
              <a:buClrTx/>
            </a:pPr>
            <a:r>
              <a:rPr lang="fr-FR" altLang="fr-FR" sz="2200" b="0" smtClean="0"/>
              <a:t>Éviter l'excès de détail, les nomenclatures complexes</a:t>
            </a:r>
          </a:p>
          <a:p>
            <a:pPr eaLnBrk="1" hangingPunct="1"/>
            <a:endParaRPr lang="fr-FR" altLang="fr-FR" smtClean="0"/>
          </a:p>
          <a:p>
            <a:pPr eaLnBrk="1" hangingPunct="1"/>
            <a:endParaRPr lang="fr-FR" altLang="fr-FR" smtClean="0"/>
          </a:p>
        </p:txBody>
      </p:sp>
      <p:sp>
        <p:nvSpPr>
          <p:cNvPr id="68612"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7033FDC5-7C3B-4EBE-8473-3A0A52115D4B}" type="slidenum">
              <a:rPr lang="fr-FR" altLang="fr-FR">
                <a:solidFill>
                  <a:srgbClr val="333399"/>
                </a:solidFill>
                <a:cs typeface="Times New Roman" pitchFamily="18" charset="0"/>
              </a:rPr>
              <a:pPr algn="r" eaLnBrk="1" hangingPunct="1"/>
              <a:t>33</a:t>
            </a:fld>
            <a:endParaRPr lang="fr-FR" altLang="fr-FR">
              <a:solidFill>
                <a:srgbClr val="333399"/>
              </a:solidFill>
              <a:cs typeface="Times New Roman" pitchFamily="18" charset="0"/>
            </a:endParaRPr>
          </a:p>
        </p:txBody>
      </p:sp>
      <p:sp>
        <p:nvSpPr>
          <p:cNvPr id="68613" name="Espace réservé du numéro de diapositive 1"/>
          <p:cNvSpPr>
            <a:spLocks noGrp="1"/>
          </p:cNvSpPr>
          <p:nvPr>
            <p:ph type="sldNum" sz="quarter" idx="12"/>
          </p:nvPr>
        </p:nvSpPr>
        <p:spPr>
          <a:noFill/>
        </p:spPr>
        <p:txBody>
          <a:bodyPr/>
          <a:lstStyle/>
          <a:p>
            <a:fld id="{A1D3DAED-E3E8-4C33-8FB6-2C109E8EC382}" type="slidenum">
              <a:rPr lang="en-GB" altLang="fr-FR"/>
              <a:pPr/>
              <a:t>33</a:t>
            </a:fld>
            <a:endParaRPr lang="en-GB" altLang="fr-F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1000125"/>
            <a:ext cx="7786688" cy="1143000"/>
          </a:xfrm>
        </p:spPr>
        <p:txBody>
          <a:bodyPr/>
          <a:lstStyle/>
          <a:p>
            <a:pPr indent="0" eaLnBrk="1" hangingPunct="1"/>
            <a:r>
              <a:rPr lang="fr-FR" altLang="fr-FR" sz="3200" smtClean="0"/>
              <a:t>	Points examinés</a:t>
            </a:r>
          </a:p>
        </p:txBody>
      </p:sp>
      <p:sp>
        <p:nvSpPr>
          <p:cNvPr id="5123" name="Rectangle 3"/>
          <p:cNvSpPr>
            <a:spLocks noGrp="1" noChangeArrowheads="1"/>
          </p:cNvSpPr>
          <p:nvPr>
            <p:ph type="body" idx="1"/>
          </p:nvPr>
        </p:nvSpPr>
        <p:spPr>
          <a:xfrm>
            <a:off x="323850" y="2133600"/>
            <a:ext cx="8143875" cy="3962400"/>
          </a:xfrm>
        </p:spPr>
        <p:txBody>
          <a:bodyPr/>
          <a:lstStyle/>
          <a:p>
            <a:pPr eaLnBrk="1" hangingPunct="1">
              <a:spcBef>
                <a:spcPts val="1200"/>
              </a:spcBef>
              <a:spcAft>
                <a:spcPts val="1200"/>
              </a:spcAft>
              <a:buClrTx/>
              <a:defRPr/>
            </a:pPr>
            <a:r>
              <a:rPr lang="fr-FR" sz="2700" i="0" dirty="0" smtClean="0"/>
              <a:t>La classification des dépenses</a:t>
            </a:r>
          </a:p>
          <a:p>
            <a:pPr eaLnBrk="1" hangingPunct="1">
              <a:spcBef>
                <a:spcPts val="1200"/>
              </a:spcBef>
              <a:spcAft>
                <a:spcPts val="1200"/>
              </a:spcAft>
              <a:buClrTx/>
              <a:defRPr/>
            </a:pPr>
            <a:r>
              <a:rPr lang="fr-FR" sz="2700" i="0" dirty="0" smtClean="0"/>
              <a:t>La préparation du budget</a:t>
            </a:r>
          </a:p>
          <a:p>
            <a:pPr eaLnBrk="1" hangingPunct="1">
              <a:spcBef>
                <a:spcPts val="1200"/>
              </a:spcBef>
              <a:spcAft>
                <a:spcPts val="1200"/>
              </a:spcAft>
              <a:buClrTx/>
              <a:defRPr/>
            </a:pPr>
            <a:r>
              <a:rPr lang="fr-FR" sz="2700" i="0" dirty="0" smtClean="0"/>
              <a:t>Au-delà des bases : le CDMT</a:t>
            </a:r>
          </a:p>
          <a:p>
            <a:pPr eaLnBrk="1" hangingPunct="1">
              <a:spcBef>
                <a:spcPts val="1200"/>
              </a:spcBef>
              <a:spcAft>
                <a:spcPts val="1200"/>
              </a:spcAft>
              <a:buClrTx/>
              <a:defRPr/>
            </a:pPr>
            <a:r>
              <a:rPr lang="fr-FR" sz="2700" i="0" dirty="0" smtClean="0">
                <a:solidFill>
                  <a:srgbClr val="FF0000"/>
                </a:solidFill>
              </a:rPr>
              <a:t>Les indicateurs PEFA sur la budgétisation </a:t>
            </a:r>
          </a:p>
          <a:p>
            <a:pPr marL="0" indent="0" eaLnBrk="1" hangingPunct="1">
              <a:spcBef>
                <a:spcPts val="1200"/>
              </a:spcBef>
              <a:spcAft>
                <a:spcPts val="1200"/>
              </a:spcAft>
              <a:buClrTx/>
              <a:buFontTx/>
              <a:buNone/>
              <a:defRPr/>
            </a:pPr>
            <a:r>
              <a:rPr lang="fr-FR" sz="2700" i="0" dirty="0" smtClean="0"/>
              <a:t> </a:t>
            </a:r>
          </a:p>
        </p:txBody>
      </p:sp>
      <p:sp>
        <p:nvSpPr>
          <p:cNvPr id="7066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3C83AF10-7988-4706-89F6-73F080DDCDE5}" type="slidenum">
              <a:rPr lang="fr-FR" altLang="fr-FR"/>
              <a:pPr algn="l" eaLnBrk="0" hangingPunct="0">
                <a:lnSpc>
                  <a:spcPts val="1400"/>
                </a:lnSpc>
              </a:pPr>
              <a:t>34</a:t>
            </a:fld>
            <a:endParaRPr lang="fr-FR" altLang="fr-FR"/>
          </a:p>
        </p:txBody>
      </p:sp>
      <p:sp>
        <p:nvSpPr>
          <p:cNvPr id="70661" name="AutoShape 6"/>
          <p:cNvSpPr>
            <a:spLocks noChangeArrowheads="1"/>
          </p:cNvSpPr>
          <p:nvPr/>
        </p:nvSpPr>
        <p:spPr bwMode="auto">
          <a:xfrm>
            <a:off x="468313" y="4076700"/>
            <a:ext cx="8358187" cy="946150"/>
          </a:xfrm>
          <a:prstGeom prst="rightArrow">
            <a:avLst>
              <a:gd name="adj1" fmla="val 50000"/>
              <a:gd name="adj2" fmla="val 201953"/>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68313" y="1196975"/>
            <a:ext cx="7786687" cy="1143000"/>
          </a:xfrm>
        </p:spPr>
        <p:txBody>
          <a:bodyPr/>
          <a:lstStyle/>
          <a:p>
            <a:pPr indent="0" eaLnBrk="1" hangingPunct="1"/>
            <a:r>
              <a:rPr lang="fr-FR" altLang="fr-FR" smtClean="0"/>
              <a:t>		Les indicateurs PEFA</a:t>
            </a:r>
          </a:p>
        </p:txBody>
      </p:sp>
      <p:sp>
        <p:nvSpPr>
          <p:cNvPr id="72707" name="Rectangle 3"/>
          <p:cNvSpPr>
            <a:spLocks noGrp="1" noChangeArrowheads="1"/>
          </p:cNvSpPr>
          <p:nvPr>
            <p:ph type="body" idx="1"/>
          </p:nvPr>
        </p:nvSpPr>
        <p:spPr/>
        <p:txBody>
          <a:bodyPr/>
          <a:lstStyle/>
          <a:p>
            <a:pPr eaLnBrk="1" hangingPunct="1">
              <a:buClrTx/>
            </a:pPr>
            <a:r>
              <a:rPr lang="fr-FR" altLang="fr-FR" sz="2500" i="0" smtClean="0"/>
              <a:t>PI-14. Prévisions macroéconomiques et budgétaires</a:t>
            </a:r>
          </a:p>
          <a:p>
            <a:pPr eaLnBrk="1" hangingPunct="1">
              <a:buClrTx/>
            </a:pPr>
            <a:r>
              <a:rPr lang="fr-FR" altLang="fr-FR" sz="2500" i="0" smtClean="0"/>
              <a:t>PI-15. Stratégie budgétaire </a:t>
            </a:r>
          </a:p>
          <a:p>
            <a:pPr eaLnBrk="1" hangingPunct="1">
              <a:buClrTx/>
            </a:pPr>
            <a:r>
              <a:rPr lang="fr-FR" altLang="fr-FR" sz="2500" i="0" smtClean="0"/>
              <a:t>PI-16. Perspectives à moyen terme de la budgétisation des dépenses</a:t>
            </a:r>
          </a:p>
          <a:p>
            <a:pPr eaLnBrk="1" hangingPunct="1">
              <a:buClrTx/>
            </a:pPr>
            <a:r>
              <a:rPr lang="fr-FR" altLang="fr-FR" sz="2500" i="0" smtClean="0"/>
              <a:t>PI-17. Processus de préparation du budget</a:t>
            </a:r>
          </a:p>
          <a:p>
            <a:pPr eaLnBrk="1" hangingPunct="1">
              <a:buClrTx/>
            </a:pPr>
            <a:r>
              <a:rPr lang="fr-FR" altLang="fr-FR" sz="2500" i="0" smtClean="0"/>
              <a:t>PI-18. Examen des budgets par le pouvoir législatif</a:t>
            </a:r>
          </a:p>
        </p:txBody>
      </p:sp>
      <p:sp>
        <p:nvSpPr>
          <p:cNvPr id="7270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F91B8924-CE53-458E-AF15-CF343761ED82}" type="slidenum">
              <a:rPr lang="fr-FR" altLang="fr-FR"/>
              <a:pPr algn="l" eaLnBrk="0" hangingPunct="0">
                <a:lnSpc>
                  <a:spcPts val="1400"/>
                </a:lnSpc>
              </a:pPr>
              <a:t>35</a:t>
            </a:fld>
            <a:endParaRPr lang="fr-FR" alt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re 1"/>
          <p:cNvSpPr>
            <a:spLocks noGrp="1"/>
          </p:cNvSpPr>
          <p:nvPr>
            <p:ph type="title"/>
          </p:nvPr>
        </p:nvSpPr>
        <p:spPr>
          <a:xfrm>
            <a:off x="-539750" y="1052513"/>
            <a:ext cx="10115550" cy="936625"/>
          </a:xfrm>
        </p:spPr>
        <p:txBody>
          <a:bodyPr/>
          <a:lstStyle/>
          <a:p>
            <a:pPr algn="ctr"/>
            <a:r>
              <a:rPr lang="fr-FR" altLang="fr-FR" sz="2400" smtClean="0"/>
              <a:t>PI-14. Prévisions macroéconomiques et budgétaires</a:t>
            </a:r>
          </a:p>
        </p:txBody>
      </p:sp>
      <p:sp>
        <p:nvSpPr>
          <p:cNvPr id="3" name="Espace réservé du contenu 2"/>
          <p:cNvSpPr>
            <a:spLocks noGrp="1"/>
          </p:cNvSpPr>
          <p:nvPr>
            <p:ph idx="1"/>
          </p:nvPr>
        </p:nvSpPr>
        <p:spPr>
          <a:xfrm>
            <a:off x="0" y="1916113"/>
            <a:ext cx="9036050" cy="3600450"/>
          </a:xfrm>
        </p:spPr>
        <p:txBody>
          <a:bodyPr/>
          <a:lstStyle/>
          <a:p>
            <a:pPr>
              <a:buClrTx/>
              <a:buFont typeface="Wingdings" panose="05000000000000000000" pitchFamily="2" charset="2"/>
              <a:buChar char="Ø"/>
              <a:defRPr/>
            </a:pPr>
            <a:r>
              <a:rPr lang="fr-FR" sz="2000" i="0" dirty="0" smtClean="0">
                <a:latin typeface="+mj-lt"/>
                <a:cs typeface="Arial" panose="020B0604020202020204" pitchFamily="34" charset="0"/>
              </a:rPr>
              <a:t>14-1. Prévisions macroéconomiques</a:t>
            </a:r>
          </a:p>
          <a:p>
            <a:pPr lvl="1">
              <a:buClrTx/>
              <a:buFont typeface="Arial" panose="020B0604020202020204" pitchFamily="34" charset="0"/>
              <a:buChar char="•"/>
              <a:defRPr/>
            </a:pPr>
            <a:r>
              <a:rPr lang="fr-FR" b="0" i="1" dirty="0" smtClean="0">
                <a:latin typeface="+mj-lt"/>
                <a:cs typeface="Arial" panose="020B0604020202020204" pitchFamily="34" charset="0"/>
              </a:rPr>
              <a:t>Les bases</a:t>
            </a:r>
            <a:r>
              <a:rPr lang="fr-FR" b="0" dirty="0" smtClean="0">
                <a:latin typeface="+mj-lt"/>
                <a:cs typeface="Arial" panose="020B0604020202020204" pitchFamily="34" charset="0"/>
              </a:rPr>
              <a:t>. Note C : des prévisions sont préparées pour 3 ans</a:t>
            </a:r>
          </a:p>
          <a:p>
            <a:pPr lvl="1">
              <a:buClrTx/>
              <a:buFont typeface="Arial" panose="020B0604020202020204" pitchFamily="34" charset="0"/>
              <a:buChar char="•"/>
              <a:defRPr/>
            </a:pPr>
            <a:r>
              <a:rPr lang="fr-FR" b="0" i="1" dirty="0" smtClean="0">
                <a:latin typeface="+mj-lt"/>
                <a:cs typeface="Arial" panose="020B0604020202020204" pitchFamily="34" charset="0"/>
              </a:rPr>
              <a:t>Au-delà.</a:t>
            </a:r>
            <a:r>
              <a:rPr lang="fr-FR" b="0" dirty="0" smtClean="0">
                <a:latin typeface="+mj-lt"/>
                <a:cs typeface="Arial" panose="020B0604020202020204" pitchFamily="34" charset="0"/>
              </a:rPr>
              <a:t> </a:t>
            </a:r>
            <a:r>
              <a:rPr lang="fr-FR" b="0" dirty="0" smtClean="0">
                <a:latin typeface="+mj-lt"/>
                <a:cs typeface="Arial" panose="020B0604020202020204" pitchFamily="34" charset="0"/>
              </a:rPr>
              <a:t>Notes B et A : elles sont </a:t>
            </a:r>
            <a:r>
              <a:rPr lang="fr-FR" b="0" dirty="0" smtClean="0">
                <a:latin typeface="+mj-lt"/>
                <a:cs typeface="Arial" panose="020B0604020202020204" pitchFamily="34" charset="0"/>
              </a:rPr>
              <a:t>incluses </a:t>
            </a:r>
            <a:r>
              <a:rPr lang="fr-FR" b="0" dirty="0" smtClean="0">
                <a:latin typeface="+mj-lt"/>
                <a:cs typeface="Arial" panose="020B0604020202020204" pitchFamily="34" charset="0"/>
              </a:rPr>
              <a:t>dans la documentation budgétaire </a:t>
            </a:r>
          </a:p>
          <a:p>
            <a:pPr>
              <a:buClrTx/>
              <a:buFont typeface="Wingdings" panose="05000000000000000000" pitchFamily="2" charset="2"/>
              <a:buChar char="Ø"/>
              <a:defRPr/>
            </a:pPr>
            <a:r>
              <a:rPr lang="fr-FR" sz="2000" i="0" dirty="0" smtClean="0">
                <a:latin typeface="+mj-lt"/>
                <a:cs typeface="Arial" panose="020B0604020202020204" pitchFamily="34" charset="0"/>
              </a:rPr>
              <a:t>14.2. Prévisions budgétaires : </a:t>
            </a:r>
          </a:p>
          <a:p>
            <a:pPr lvl="1">
              <a:buClrTx/>
              <a:defRPr/>
            </a:pPr>
            <a:r>
              <a:rPr lang="fr-FR" b="0" i="1" dirty="0" smtClean="0">
                <a:latin typeface="+mj-lt"/>
                <a:cs typeface="Arial" panose="020B0604020202020204" pitchFamily="34" charset="0"/>
              </a:rPr>
              <a:t>Les base</a:t>
            </a:r>
            <a:r>
              <a:rPr lang="fr-FR" b="0" dirty="0" smtClean="0">
                <a:latin typeface="+mj-lt"/>
                <a:cs typeface="Arial" panose="020B0604020202020204" pitchFamily="34" charset="0"/>
              </a:rPr>
              <a:t>s. Note C : des prévisions de recettes, dépenses, solde budgétaire sont préparées pour 3 ans</a:t>
            </a:r>
          </a:p>
          <a:p>
            <a:pPr lvl="1">
              <a:buClrTx/>
              <a:defRPr/>
            </a:pPr>
            <a:r>
              <a:rPr lang="fr-FR" b="0" i="1" dirty="0" smtClean="0">
                <a:latin typeface="+mj-lt"/>
                <a:cs typeface="Arial" panose="020B0604020202020204" pitchFamily="34" charset="0"/>
              </a:rPr>
              <a:t>Au-delà</a:t>
            </a:r>
            <a:r>
              <a:rPr lang="fr-FR" b="0" dirty="0" smtClean="0">
                <a:latin typeface="+mj-lt"/>
                <a:cs typeface="Arial" panose="020B0604020202020204" pitchFamily="34" charset="0"/>
              </a:rPr>
              <a:t>. </a:t>
            </a:r>
            <a:r>
              <a:rPr lang="fr-FR" b="0" dirty="0" smtClean="0">
                <a:latin typeface="+mj-lt"/>
                <a:cs typeface="Arial" panose="020B0604020202020204" pitchFamily="34" charset="0"/>
              </a:rPr>
              <a:t>Note B et A : elles sont </a:t>
            </a:r>
            <a:r>
              <a:rPr lang="fr-FR" b="0" dirty="0" smtClean="0">
                <a:latin typeface="+mj-lt"/>
                <a:cs typeface="Arial" panose="020B0604020202020204" pitchFamily="34" charset="0"/>
              </a:rPr>
              <a:t>incluses </a:t>
            </a:r>
            <a:r>
              <a:rPr lang="fr-FR" b="0" dirty="0" smtClean="0">
                <a:latin typeface="+mj-lt"/>
                <a:cs typeface="Arial" panose="020B0604020202020204" pitchFamily="34" charset="0"/>
              </a:rPr>
              <a:t>dans la documentation budgétaire </a:t>
            </a:r>
          </a:p>
          <a:p>
            <a:pPr>
              <a:buClrTx/>
              <a:buFont typeface="Wingdings" panose="05000000000000000000" pitchFamily="2" charset="2"/>
              <a:buChar char="Ø"/>
              <a:defRPr/>
            </a:pPr>
            <a:r>
              <a:rPr lang="fr-FR" sz="2000" i="0" dirty="0" smtClean="0">
                <a:latin typeface="+mj-lt"/>
                <a:cs typeface="Arial" panose="020B0604020202020204" pitchFamily="34" charset="0"/>
              </a:rPr>
              <a:t>14.3. Analyse de sensibilité macro-budgétaire</a:t>
            </a:r>
          </a:p>
          <a:p>
            <a:pPr lvl="1">
              <a:buClrTx/>
              <a:buFont typeface="Arial" panose="020B0604020202020204" pitchFamily="34" charset="0"/>
              <a:buChar char="•"/>
              <a:defRPr/>
            </a:pPr>
            <a:r>
              <a:rPr lang="fr-FR" b="0" i="1" dirty="0" smtClean="0">
                <a:latin typeface="+mj-lt"/>
                <a:cs typeface="Arial" panose="020B0604020202020204" pitchFamily="34" charset="0"/>
              </a:rPr>
              <a:t>Les bases</a:t>
            </a:r>
            <a:r>
              <a:rPr lang="fr-FR" b="0" dirty="0" smtClean="0">
                <a:latin typeface="+mj-lt"/>
                <a:cs typeface="Arial" panose="020B0604020202020204" pitchFamily="34" charset="0"/>
              </a:rPr>
              <a:t>. Note C : une évaluation qualitative de l’impact d’hypothèse alternative est effectuée</a:t>
            </a:r>
          </a:p>
          <a:p>
            <a:pPr lvl="1">
              <a:buClrTx/>
              <a:buFont typeface="Arial" panose="020B0604020202020204" pitchFamily="34" charset="0"/>
              <a:buChar char="•"/>
              <a:defRPr/>
            </a:pPr>
            <a:r>
              <a:rPr lang="fr-FR" b="0" i="1" dirty="0" smtClean="0">
                <a:latin typeface="+mj-lt"/>
                <a:cs typeface="Arial" panose="020B0604020202020204" pitchFamily="34" charset="0"/>
              </a:rPr>
              <a:t>Au-delà.</a:t>
            </a:r>
            <a:r>
              <a:rPr lang="fr-FR" b="0" dirty="0" smtClean="0">
                <a:latin typeface="+mj-lt"/>
                <a:cs typeface="Arial" panose="020B0604020202020204" pitchFamily="34" charset="0"/>
              </a:rPr>
              <a:t> Note B et A Les documents budgétaires comprennent des scénarios</a:t>
            </a:r>
          </a:p>
          <a:p>
            <a:pPr lvl="1">
              <a:buClrTx/>
              <a:buFont typeface="Arial" panose="020B0604020202020204" pitchFamily="34" charset="0"/>
              <a:buChar char="•"/>
              <a:defRPr/>
            </a:pPr>
            <a:endParaRPr lang="fr-FR" sz="1600" dirty="0" smtClean="0">
              <a:latin typeface="Arial" panose="020B0604020202020204" pitchFamily="34" charset="0"/>
              <a:cs typeface="Arial" panose="020B0604020202020204" pitchFamily="34" charset="0"/>
            </a:endParaRPr>
          </a:p>
          <a:p>
            <a:pPr marL="457200" lvl="1" indent="0">
              <a:buFontTx/>
              <a:buNone/>
              <a:defRPr/>
            </a:pPr>
            <a:endParaRPr lang="fr-FR" sz="1600" dirty="0" smtClean="0">
              <a:latin typeface="Arial" panose="020B0604020202020204" pitchFamily="34" charset="0"/>
              <a:cs typeface="Arial" panose="020B0604020202020204" pitchFamily="34" charset="0"/>
            </a:endParaRPr>
          </a:p>
          <a:p>
            <a:pPr marL="457200" indent="-457200">
              <a:buFontTx/>
              <a:buAutoNum type="arabicPeriod"/>
              <a:defRPr/>
            </a:pPr>
            <a:endParaRPr lang="fr-FR" dirty="0"/>
          </a:p>
        </p:txBody>
      </p:sp>
      <p:sp>
        <p:nvSpPr>
          <p:cNvPr id="74756" name="Espace réservé du numéro de diapositive 3"/>
          <p:cNvSpPr>
            <a:spLocks noGrp="1"/>
          </p:cNvSpPr>
          <p:nvPr>
            <p:ph type="sldNum" sz="quarter" idx="12"/>
          </p:nvPr>
        </p:nvSpPr>
        <p:spPr>
          <a:xfrm>
            <a:off x="6804025" y="6381750"/>
            <a:ext cx="2133600" cy="476250"/>
          </a:xfrm>
          <a:noFill/>
        </p:spPr>
        <p:txBody>
          <a:bodyPr/>
          <a:lstStyle/>
          <a:p>
            <a:fld id="{777B346A-78F3-4383-9A5C-4591DF4EF768}" type="slidenum">
              <a:rPr lang="en-GB" altLang="fr-FR"/>
              <a:pPr/>
              <a:t>36</a:t>
            </a:fld>
            <a:endParaRPr lang="en-GB" alt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re 1"/>
          <p:cNvSpPr>
            <a:spLocks noGrp="1"/>
          </p:cNvSpPr>
          <p:nvPr>
            <p:ph type="title"/>
          </p:nvPr>
        </p:nvSpPr>
        <p:spPr>
          <a:xfrm>
            <a:off x="457200" y="1136650"/>
            <a:ext cx="8229600" cy="766763"/>
          </a:xfrm>
        </p:spPr>
        <p:txBody>
          <a:bodyPr/>
          <a:lstStyle/>
          <a:p>
            <a:pPr algn="ctr"/>
            <a:r>
              <a:rPr lang="fr-FR" altLang="fr-FR" smtClean="0"/>
              <a:t>PI-15. Stratégie budgétaire</a:t>
            </a:r>
          </a:p>
        </p:txBody>
      </p:sp>
      <p:sp>
        <p:nvSpPr>
          <p:cNvPr id="75779" name="Espace réservé du contenu 2"/>
          <p:cNvSpPr>
            <a:spLocks noGrp="1"/>
          </p:cNvSpPr>
          <p:nvPr>
            <p:ph idx="1"/>
          </p:nvPr>
        </p:nvSpPr>
        <p:spPr>
          <a:xfrm>
            <a:off x="457200" y="1997075"/>
            <a:ext cx="8229600" cy="4248150"/>
          </a:xfrm>
        </p:spPr>
        <p:txBody>
          <a:bodyPr/>
          <a:lstStyle/>
          <a:p>
            <a:pPr>
              <a:buClrTx/>
              <a:buFont typeface="Wingdings" panose="05000000000000000000" pitchFamily="2" charset="2"/>
              <a:buChar char="Ø"/>
              <a:defRPr/>
            </a:pPr>
            <a:r>
              <a:rPr lang="fr-FR" altLang="fr-FR" sz="2000" i="0" dirty="0" smtClean="0">
                <a:latin typeface="+mj-lt"/>
                <a:cs typeface="Arial" panose="020B0604020202020204" pitchFamily="34" charset="0"/>
              </a:rPr>
              <a:t>15.1. Impact budgétaire des propositions de politique   </a:t>
            </a:r>
          </a:p>
          <a:p>
            <a:pPr lvl="1">
              <a:buClrTx/>
              <a:defRPr/>
            </a:pPr>
            <a:r>
              <a:rPr lang="fr-FR" altLang="fr-FR" b="0" dirty="0" smtClean="0">
                <a:latin typeface="+mj-lt"/>
                <a:cs typeface="Arial" panose="020B0604020202020204" pitchFamily="34" charset="0"/>
              </a:rPr>
              <a:t>Les bases: Note C. L’impact sur l’année budgétaire de tous les changements est évalué)</a:t>
            </a:r>
          </a:p>
          <a:p>
            <a:pPr lvl="1">
              <a:buClrTx/>
              <a:defRPr/>
            </a:pPr>
            <a:r>
              <a:rPr lang="fr-FR" altLang="fr-FR" b="0" dirty="0" smtClean="0">
                <a:latin typeface="+mj-lt"/>
                <a:cs typeface="Arial" panose="020B0604020202020204" pitchFamily="34" charset="0"/>
              </a:rPr>
              <a:t>Au-delà: Notes B et A. L’impact sur 3 ans est évalué</a:t>
            </a:r>
          </a:p>
          <a:p>
            <a:pPr marL="457200" lvl="1" indent="0">
              <a:buClrTx/>
              <a:buFontTx/>
              <a:buNone/>
              <a:defRPr/>
            </a:pPr>
            <a:endParaRPr lang="fr-FR" altLang="fr-FR" b="0" dirty="0" smtClean="0">
              <a:latin typeface="+mj-lt"/>
              <a:cs typeface="Arial" panose="020B0604020202020204" pitchFamily="34" charset="0"/>
            </a:endParaRPr>
          </a:p>
          <a:p>
            <a:pPr>
              <a:buClrTx/>
              <a:buFont typeface="Wingdings" panose="05000000000000000000" pitchFamily="2" charset="2"/>
              <a:buChar char="Ø"/>
              <a:defRPr/>
            </a:pPr>
            <a:r>
              <a:rPr lang="fr-FR" altLang="fr-FR" sz="2000" i="0" dirty="0" smtClean="0">
                <a:latin typeface="+mj-lt"/>
                <a:cs typeface="Arial" panose="020B0604020202020204" pitchFamily="34" charset="0"/>
              </a:rPr>
              <a:t>15.2. Adoption d’une stratégie budgétaire</a:t>
            </a:r>
          </a:p>
          <a:p>
            <a:pPr>
              <a:defRPr/>
            </a:pPr>
            <a:r>
              <a:rPr lang="fr-FR" altLang="fr-FR" sz="2000" i="0" dirty="0" smtClean="0">
                <a:latin typeface="+mj-lt"/>
                <a:cs typeface="Arial" panose="020B0604020202020204" pitchFamily="34" charset="0"/>
              </a:rPr>
              <a:t>Les bases: Note D. pas de stratégie formellement préparée.</a:t>
            </a:r>
            <a:br>
              <a:rPr lang="fr-FR" altLang="fr-FR" sz="2000" i="0" dirty="0" smtClean="0">
                <a:latin typeface="+mj-lt"/>
                <a:cs typeface="Arial" panose="020B0604020202020204" pitchFamily="34" charset="0"/>
              </a:rPr>
            </a:br>
            <a:r>
              <a:rPr lang="fr-FR" altLang="fr-FR" sz="2000" i="0" dirty="0" smtClean="0">
                <a:latin typeface="+mj-lt"/>
                <a:cs typeface="Arial" panose="020B0604020202020204" pitchFamily="34" charset="0"/>
              </a:rPr>
              <a:t>Au-delà. Note C une stratégie est préparé pour un usage interne. Notes B et A cette stratégie est communiquée au Parlement</a:t>
            </a:r>
          </a:p>
          <a:p>
            <a:pPr marL="0" indent="0">
              <a:buFontTx/>
              <a:buNone/>
              <a:defRPr/>
            </a:pPr>
            <a:endParaRPr lang="fr-FR" altLang="fr-FR" sz="2000" i="0" dirty="0" smtClean="0">
              <a:latin typeface="+mj-lt"/>
              <a:cs typeface="Arial" panose="020B0604020202020204" pitchFamily="34" charset="0"/>
            </a:endParaRPr>
          </a:p>
          <a:p>
            <a:pPr>
              <a:buClrTx/>
              <a:buFont typeface="Wingdings" panose="05000000000000000000" pitchFamily="2" charset="2"/>
              <a:buChar char="Ø"/>
              <a:defRPr/>
            </a:pPr>
            <a:r>
              <a:rPr lang="fr-FR" altLang="fr-FR" sz="2000" i="0" dirty="0" smtClean="0">
                <a:latin typeface="+mj-lt"/>
                <a:cs typeface="Arial" panose="020B0604020202020204" pitchFamily="34" charset="0"/>
              </a:rPr>
              <a:t>15.3. Rapport sur les résultats macro-budgétaires</a:t>
            </a:r>
          </a:p>
          <a:p>
            <a:pPr>
              <a:defRPr/>
            </a:pPr>
            <a:r>
              <a:rPr lang="fr-FR" altLang="fr-FR" sz="2000" i="0" dirty="0" smtClean="0">
                <a:latin typeface="+mj-lt"/>
                <a:cs typeface="Arial" panose="020B0604020202020204" pitchFamily="34" charset="0"/>
              </a:rPr>
              <a:t>Les bases: Note D. Pas de rapport sur la stratégie </a:t>
            </a:r>
          </a:p>
          <a:p>
            <a:pPr>
              <a:defRPr/>
            </a:pPr>
            <a:endParaRPr lang="fr-FR" altLang="fr-FR" sz="2000" i="0" dirty="0" smtClean="0">
              <a:latin typeface="+mj-lt"/>
              <a:cs typeface="Arial" panose="020B0604020202020204" pitchFamily="34" charset="0"/>
            </a:endParaRPr>
          </a:p>
          <a:p>
            <a:pPr lvl="1">
              <a:defRPr/>
            </a:pPr>
            <a:endParaRPr lang="fr-FR" altLang="fr-FR" b="0" dirty="0" smtClean="0">
              <a:latin typeface="+mj-lt"/>
              <a:cs typeface="Arial" panose="020B0604020202020204" pitchFamily="34" charset="0"/>
            </a:endParaRPr>
          </a:p>
        </p:txBody>
      </p:sp>
      <p:sp>
        <p:nvSpPr>
          <p:cNvPr id="75780" name="Espace réservé du numéro de diapositive 3"/>
          <p:cNvSpPr>
            <a:spLocks noGrp="1"/>
          </p:cNvSpPr>
          <p:nvPr>
            <p:ph type="sldNum" sz="quarter" idx="12"/>
          </p:nvPr>
        </p:nvSpPr>
        <p:spPr>
          <a:noFill/>
        </p:spPr>
        <p:txBody>
          <a:bodyPr/>
          <a:lstStyle/>
          <a:p>
            <a:fld id="{3528CBA8-433C-43E6-A672-3AA368902B19}" type="slidenum">
              <a:rPr lang="en-GB" altLang="fr-FR"/>
              <a:pPr/>
              <a:t>37</a:t>
            </a:fld>
            <a:endParaRPr lang="en-GB" alt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re 1"/>
          <p:cNvSpPr>
            <a:spLocks noGrp="1"/>
          </p:cNvSpPr>
          <p:nvPr>
            <p:ph type="title"/>
          </p:nvPr>
        </p:nvSpPr>
        <p:spPr>
          <a:xfrm>
            <a:off x="611188" y="1311275"/>
            <a:ext cx="8229600" cy="936625"/>
          </a:xfrm>
        </p:spPr>
        <p:txBody>
          <a:bodyPr/>
          <a:lstStyle/>
          <a:p>
            <a:pPr algn="ctr"/>
            <a:r>
              <a:rPr lang="fr-FR" altLang="fr-FR" sz="2500" smtClean="0"/>
              <a:t>PI-16 Perspectives à moyen terme de la budgétisation des dépenses</a:t>
            </a:r>
          </a:p>
        </p:txBody>
      </p:sp>
      <p:sp>
        <p:nvSpPr>
          <p:cNvPr id="76803" name="Espace réservé du contenu 2"/>
          <p:cNvSpPr>
            <a:spLocks noGrp="1"/>
          </p:cNvSpPr>
          <p:nvPr>
            <p:ph idx="1"/>
          </p:nvPr>
        </p:nvSpPr>
        <p:spPr>
          <a:xfrm>
            <a:off x="447675" y="2332038"/>
            <a:ext cx="8229600" cy="3744912"/>
          </a:xfrm>
        </p:spPr>
        <p:txBody>
          <a:bodyPr/>
          <a:lstStyle/>
          <a:p>
            <a:pPr>
              <a:buClrTx/>
              <a:buFont typeface="Wingdings" panose="05000000000000000000" pitchFamily="2" charset="2"/>
              <a:buChar char="Ø"/>
              <a:defRPr/>
            </a:pPr>
            <a:r>
              <a:rPr lang="fr-FR" altLang="fr-FR" sz="2000" i="0" dirty="0" smtClean="0">
                <a:latin typeface="+mj-lt"/>
                <a:cs typeface="Arial" panose="020B0604020202020204" pitchFamily="34" charset="0"/>
              </a:rPr>
              <a:t>16.1. Projections de dépenses à moyen terme</a:t>
            </a:r>
          </a:p>
          <a:p>
            <a:pPr lvl="1">
              <a:buClrTx/>
              <a:defRPr/>
            </a:pPr>
            <a:r>
              <a:rPr lang="fr-FR" altLang="fr-FR" b="0" i="1" dirty="0" smtClean="0">
                <a:latin typeface="+mj-lt"/>
                <a:cs typeface="Arial" panose="020B0604020202020204" pitchFamily="34" charset="0"/>
              </a:rPr>
              <a:t>Les bases: </a:t>
            </a:r>
            <a:r>
              <a:rPr lang="fr-FR" altLang="fr-FR" b="0" dirty="0" smtClean="0">
                <a:latin typeface="+mj-lt"/>
                <a:cs typeface="Arial" panose="020B0604020202020204" pitchFamily="34" charset="0"/>
              </a:rPr>
              <a:t>note D. Pas de projection à MT </a:t>
            </a:r>
          </a:p>
          <a:p>
            <a:pPr lvl="1">
              <a:buClrTx/>
              <a:defRPr/>
            </a:pPr>
            <a:r>
              <a:rPr lang="fr-FR" altLang="fr-FR" b="0" i="1" dirty="0" smtClean="0">
                <a:latin typeface="+mj-lt"/>
                <a:cs typeface="Arial" panose="020B0604020202020204" pitchFamily="34" charset="0"/>
              </a:rPr>
              <a:t>Au-delà</a:t>
            </a:r>
            <a:r>
              <a:rPr lang="fr-FR" altLang="fr-FR" b="0" dirty="0" smtClean="0">
                <a:latin typeface="+mj-lt"/>
                <a:cs typeface="Arial" panose="020B0604020202020204" pitchFamily="34" charset="0"/>
              </a:rPr>
              <a:t> C: projections sur 3 ans par nature économique </a:t>
            </a:r>
            <a:r>
              <a:rPr lang="fr-FR" altLang="fr-FR" b="0" u="sng" dirty="0" smtClean="0">
                <a:latin typeface="+mj-lt"/>
                <a:cs typeface="Arial" panose="020B0604020202020204" pitchFamily="34" charset="0"/>
              </a:rPr>
              <a:t>ou </a:t>
            </a:r>
            <a:r>
              <a:rPr lang="fr-FR" altLang="fr-FR" b="0" dirty="0" smtClean="0">
                <a:latin typeface="+mj-lt"/>
                <a:cs typeface="Arial" panose="020B0604020202020204" pitchFamily="34" charset="0"/>
              </a:rPr>
              <a:t>par organisations</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16.2 plafonds de dépense à moyen terme</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D. Pas de plafonds à MT</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16.3. Alignement des plans stratégiques et du budget</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C. Quelques plans sont préparés</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16.4. Cohérence du budget avec les projections de l’année précédente </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D.</a:t>
            </a:r>
          </a:p>
        </p:txBody>
      </p:sp>
      <p:sp>
        <p:nvSpPr>
          <p:cNvPr id="76804" name="Espace réservé du numéro de diapositive 3"/>
          <p:cNvSpPr>
            <a:spLocks noGrp="1"/>
          </p:cNvSpPr>
          <p:nvPr>
            <p:ph type="sldNum" sz="quarter" idx="12"/>
          </p:nvPr>
        </p:nvSpPr>
        <p:spPr>
          <a:noFill/>
        </p:spPr>
        <p:txBody>
          <a:bodyPr/>
          <a:lstStyle/>
          <a:p>
            <a:fld id="{53221C1C-B5BF-4177-AC61-78D3CE0FD8A9}" type="slidenum">
              <a:rPr lang="en-GB" altLang="fr-FR"/>
              <a:pPr/>
              <a:t>38</a:t>
            </a:fld>
            <a:endParaRPr lang="en-GB" altLang="fr-F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07950" y="1125538"/>
            <a:ext cx="9144000" cy="1143000"/>
          </a:xfrm>
        </p:spPr>
        <p:txBody>
          <a:bodyPr/>
          <a:lstStyle/>
          <a:p>
            <a:pPr indent="0" algn="ctr" eaLnBrk="1" hangingPunct="1"/>
            <a:r>
              <a:rPr lang="fr-FR" altLang="fr-FR" sz="2800" smtClean="0"/>
              <a:t>PI-17. Processus de préparation du budget</a:t>
            </a:r>
          </a:p>
        </p:txBody>
      </p:sp>
      <p:sp>
        <p:nvSpPr>
          <p:cNvPr id="77827" name="Rectangle 3"/>
          <p:cNvSpPr>
            <a:spLocks noGrp="1" noChangeArrowheads="1"/>
          </p:cNvSpPr>
          <p:nvPr>
            <p:ph type="body" idx="1"/>
          </p:nvPr>
        </p:nvSpPr>
        <p:spPr>
          <a:xfrm>
            <a:off x="184150" y="1989138"/>
            <a:ext cx="8858250" cy="3602037"/>
          </a:xfrm>
        </p:spPr>
        <p:txBody>
          <a:bodyPr/>
          <a:lstStyle/>
          <a:p>
            <a:pPr eaLnBrk="1" hangingPunct="1">
              <a:buClrTx/>
              <a:defRPr/>
            </a:pPr>
            <a:endParaRPr lang="fr-FR" sz="2300" dirty="0" smtClean="0"/>
          </a:p>
          <a:p>
            <a:pPr eaLnBrk="1" hangingPunct="1">
              <a:spcAft>
                <a:spcPts val="300"/>
              </a:spcAft>
              <a:buClrTx/>
              <a:buFont typeface="Wingdings" panose="05000000000000000000" pitchFamily="2" charset="2"/>
              <a:buChar char="Ø"/>
              <a:defRPr/>
            </a:pPr>
            <a:r>
              <a:rPr lang="fr-FR" sz="2000" i="0" dirty="0" smtClean="0">
                <a:latin typeface="+mj-lt"/>
                <a:cs typeface="Arial" panose="020B0604020202020204" pitchFamily="34" charset="0"/>
              </a:rPr>
              <a:t>17.1</a:t>
            </a:r>
            <a:r>
              <a:rPr lang="fr-FR" sz="2000" dirty="0" smtClean="0">
                <a:latin typeface="+mj-lt"/>
                <a:cs typeface="Arial" panose="020B0604020202020204" pitchFamily="34" charset="0"/>
              </a:rPr>
              <a:t> </a:t>
            </a:r>
            <a:r>
              <a:rPr lang="fr-FR" sz="2000" i="0" dirty="0" smtClean="0">
                <a:latin typeface="+mj-lt"/>
                <a:cs typeface="Arial" panose="020B0604020202020204" pitchFamily="34" charset="0"/>
              </a:rPr>
              <a:t>Calendrier budgétaire: </a:t>
            </a:r>
          </a:p>
          <a:p>
            <a:pPr lvl="1" eaLnBrk="1" hangingPunct="1">
              <a:spcAft>
                <a:spcPts val="300"/>
              </a:spcAft>
              <a:buClr>
                <a:srgbClr val="0F5494"/>
              </a:buClr>
              <a:buFont typeface="Verdana" panose="020B0604030504040204" pitchFamily="34" charset="0"/>
              <a:buChar char="●"/>
              <a:defRPr/>
            </a:pPr>
            <a:r>
              <a:rPr lang="fr-FR" b="0" i="1" dirty="0" smtClean="0">
                <a:latin typeface="+mj-lt"/>
                <a:cs typeface="Arial" panose="020B0604020202020204" pitchFamily="34" charset="0"/>
              </a:rPr>
              <a:t>Les bases. </a:t>
            </a:r>
            <a:r>
              <a:rPr lang="fr-FR" b="0" dirty="0" smtClean="0">
                <a:latin typeface="+mj-lt"/>
                <a:cs typeface="Arial" panose="020B0604020202020204" pitchFamily="34" charset="0"/>
              </a:rPr>
              <a:t>Note B: Le calendrier existe mais certains des retards sont souvent constatés. Les ministères disposent de 4 semaines après l’émission de la circulaire budgétaire </a:t>
            </a:r>
          </a:p>
          <a:p>
            <a:pPr eaLnBrk="1" hangingPunct="1">
              <a:spcAft>
                <a:spcPts val="300"/>
              </a:spcAft>
              <a:buClrTx/>
              <a:buFont typeface="Wingdings" panose="05000000000000000000" pitchFamily="2" charset="2"/>
              <a:buChar char="Ø"/>
              <a:defRPr/>
            </a:pPr>
            <a:r>
              <a:rPr lang="fr-FR" sz="2000" i="0" dirty="0" smtClean="0">
                <a:latin typeface="+mj-lt"/>
                <a:cs typeface="Arial" panose="020B0604020202020204" pitchFamily="34" charset="0"/>
              </a:rPr>
              <a:t>17.2.</a:t>
            </a:r>
            <a:r>
              <a:rPr lang="fr-FR" sz="2000" dirty="0" smtClean="0">
                <a:latin typeface="+mj-lt"/>
                <a:cs typeface="Arial" panose="020B0604020202020204" pitchFamily="34" charset="0"/>
              </a:rPr>
              <a:t> </a:t>
            </a:r>
            <a:r>
              <a:rPr lang="fr-FR" sz="2000" i="0" dirty="0" smtClean="0">
                <a:latin typeface="+mj-lt"/>
                <a:cs typeface="Arial" panose="020B0604020202020204" pitchFamily="34" charset="0"/>
              </a:rPr>
              <a:t>Directives sur la préparation du budget  </a:t>
            </a:r>
          </a:p>
          <a:p>
            <a:pPr marL="857250" lvl="1" indent="-342900" eaLnBrk="1" hangingPunct="1">
              <a:spcAft>
                <a:spcPts val="300"/>
              </a:spcAft>
              <a:buClr>
                <a:srgbClr val="0F5494"/>
              </a:buClr>
              <a:buFont typeface="Verdana" panose="020B0604030504040204" pitchFamily="34" charset="0"/>
              <a:buChar char="●"/>
              <a:defRPr/>
            </a:pPr>
            <a:r>
              <a:rPr lang="fr-FR" b="0" i="1" dirty="0" smtClean="0">
                <a:latin typeface="+mj-lt"/>
                <a:cs typeface="Arial" panose="020B0604020202020204" pitchFamily="34" charset="0"/>
              </a:rPr>
              <a:t>Les bases</a:t>
            </a:r>
            <a:r>
              <a:rPr lang="fr-FR" b="0" dirty="0" smtClean="0">
                <a:latin typeface="+mj-lt"/>
                <a:cs typeface="Arial" panose="020B0604020202020204" pitchFamily="34" charset="0"/>
              </a:rPr>
              <a:t>. Note B les directives existent et comprennent des plafonds approuvés par le conseil des ministres</a:t>
            </a:r>
          </a:p>
          <a:p>
            <a:pPr marL="400050" eaLnBrk="1" hangingPunct="1">
              <a:spcAft>
                <a:spcPts val="300"/>
              </a:spcAft>
              <a:buClrTx/>
              <a:buFont typeface="Wingdings" panose="05000000000000000000" pitchFamily="2" charset="2"/>
              <a:buChar char="Ø"/>
              <a:defRPr/>
            </a:pPr>
            <a:r>
              <a:rPr lang="fr-FR" sz="2000" i="0" dirty="0" smtClean="0">
                <a:latin typeface="+mj-lt"/>
                <a:cs typeface="Arial" panose="020B0604020202020204" pitchFamily="34" charset="0"/>
              </a:rPr>
              <a:t>17.3 Soumission du budget au pouvoir législatif</a:t>
            </a:r>
          </a:p>
          <a:p>
            <a:pPr marL="857250" lvl="1" indent="-342900" eaLnBrk="1" hangingPunct="1">
              <a:spcAft>
                <a:spcPts val="300"/>
              </a:spcAft>
              <a:buClr>
                <a:srgbClr val="0F5494"/>
              </a:buClr>
              <a:buFont typeface="Verdana" panose="020B0604030504040204" pitchFamily="34" charset="0"/>
              <a:buChar char="●"/>
              <a:defRPr/>
            </a:pPr>
            <a:r>
              <a:rPr lang="fr-FR" b="0" i="1" dirty="0" smtClean="0">
                <a:latin typeface="+mj-lt"/>
                <a:cs typeface="Arial" panose="020B0604020202020204" pitchFamily="34" charset="0"/>
              </a:rPr>
              <a:t>Les bases. </a:t>
            </a:r>
            <a:r>
              <a:rPr lang="fr-FR" b="0" dirty="0" smtClean="0">
                <a:latin typeface="+mj-lt"/>
                <a:cs typeface="Arial" panose="020B0604020202020204" pitchFamily="34" charset="0"/>
              </a:rPr>
              <a:t>Note B. Budget soumis au Parlement 2 mois avant le début de l’année budgétaire au moins deux des trois dernières années</a:t>
            </a:r>
          </a:p>
          <a:p>
            <a:pPr marL="914400" lvl="2" indent="0" eaLnBrk="1" hangingPunct="1">
              <a:spcAft>
                <a:spcPts val="300"/>
              </a:spcAft>
              <a:defRPr/>
            </a:pPr>
            <a:endParaRPr lang="fr-FR" dirty="0" smtClean="0"/>
          </a:p>
          <a:p>
            <a:pPr eaLnBrk="1" hangingPunct="1">
              <a:buClrTx/>
              <a:defRPr/>
            </a:pPr>
            <a:endParaRPr lang="fr-FR" dirty="0" smtClean="0"/>
          </a:p>
          <a:p>
            <a:pPr eaLnBrk="1" hangingPunct="1">
              <a:buClrTx/>
              <a:defRPr/>
            </a:pPr>
            <a:endParaRPr lang="fr-FR" dirty="0" smtClean="0"/>
          </a:p>
        </p:txBody>
      </p:sp>
      <p:sp>
        <p:nvSpPr>
          <p:cNvPr id="7782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AB3EBE30-EDE9-4DA5-9A16-F0FE69DA6937}" type="slidenum">
              <a:rPr lang="fr-FR" altLang="fr-FR"/>
              <a:pPr algn="l" eaLnBrk="0" hangingPunct="0">
                <a:lnSpc>
                  <a:spcPts val="1400"/>
                </a:lnSpc>
              </a:pPr>
              <a:t>39</a:t>
            </a:fld>
            <a:endParaRPr lang="fr-FR" alt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395288" y="1339850"/>
            <a:ext cx="8497887" cy="936625"/>
          </a:xfrm>
        </p:spPr>
        <p:txBody>
          <a:bodyPr/>
          <a:lstStyle/>
          <a:p>
            <a:pPr marL="342900" indent="-342900"/>
            <a:r>
              <a:rPr lang="fr-FR" altLang="fr-FR" sz="2800" smtClean="0"/>
              <a:t>Jour 2 : Sous-systèmes de la GFP et priorités dans les réformes</a:t>
            </a:r>
          </a:p>
        </p:txBody>
      </p:sp>
      <p:sp>
        <p:nvSpPr>
          <p:cNvPr id="11267" name="Espace réservé du contenu 2"/>
          <p:cNvSpPr>
            <a:spLocks noGrp="1"/>
          </p:cNvSpPr>
          <p:nvPr>
            <p:ph idx="1"/>
          </p:nvPr>
        </p:nvSpPr>
        <p:spPr>
          <a:xfrm>
            <a:off x="457200" y="2492375"/>
            <a:ext cx="8435975" cy="3529013"/>
          </a:xfrm>
        </p:spPr>
        <p:txBody>
          <a:bodyPr/>
          <a:lstStyle/>
          <a:p>
            <a:pPr>
              <a:buClrTx/>
              <a:buFont typeface="Wingdings" pitchFamily="2" charset="2"/>
              <a:buChar char="Ø"/>
            </a:pPr>
            <a:r>
              <a:rPr lang="fr-FR" altLang="fr-FR" i="0" smtClean="0">
                <a:solidFill>
                  <a:srgbClr val="FF0000"/>
                </a:solidFill>
              </a:rPr>
              <a:t>Module 2.1. La classification des dépenses, la préparation du budget et le CDMT</a:t>
            </a:r>
          </a:p>
          <a:p>
            <a:pPr>
              <a:buClrTx/>
              <a:buFont typeface="Wingdings" pitchFamily="2" charset="2"/>
              <a:buChar char="Ø"/>
            </a:pPr>
            <a:r>
              <a:rPr lang="fr-FR" altLang="fr-FR" i="0" smtClean="0"/>
              <a:t>Module 2.2. Le cycle de la dépense et la comptabilité</a:t>
            </a:r>
          </a:p>
          <a:p>
            <a:pPr>
              <a:buClrTx/>
              <a:buFont typeface="Wingdings" pitchFamily="2" charset="2"/>
              <a:buChar char="Ø"/>
            </a:pPr>
            <a:r>
              <a:rPr lang="fr-FR" altLang="fr-FR" i="0" smtClean="0"/>
              <a:t>Module 2.3. Les budgets de programme/ de performance</a:t>
            </a:r>
          </a:p>
          <a:p>
            <a:pPr>
              <a:buClrTx/>
              <a:buFont typeface="Wingdings" pitchFamily="2" charset="2"/>
              <a:buChar char="Ø"/>
            </a:pPr>
            <a:r>
              <a:rPr lang="fr-FR" altLang="fr-FR" i="0" smtClean="0"/>
              <a:t>Module 2.4. Contrôle externe et questions informatiques  </a:t>
            </a:r>
          </a:p>
        </p:txBody>
      </p:sp>
      <p:sp>
        <p:nvSpPr>
          <p:cNvPr id="11268" name="Espace réservé du numéro de diapositive 3"/>
          <p:cNvSpPr>
            <a:spLocks noGrp="1"/>
          </p:cNvSpPr>
          <p:nvPr>
            <p:ph type="sldNum" sz="quarter" idx="12"/>
          </p:nvPr>
        </p:nvSpPr>
        <p:spPr>
          <a:noFill/>
        </p:spPr>
        <p:txBody>
          <a:bodyPr/>
          <a:lstStyle/>
          <a:p>
            <a:fld id="{11F4BBBF-8430-42D2-94A4-EB2C17B3EDF3}" type="slidenum">
              <a:rPr lang="en-GB" altLang="fr-FR"/>
              <a:pPr/>
              <a:t>4</a:t>
            </a:fld>
            <a:endParaRPr lang="en-GB" alt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re 1"/>
          <p:cNvSpPr>
            <a:spLocks noGrp="1"/>
          </p:cNvSpPr>
          <p:nvPr>
            <p:ph type="title"/>
          </p:nvPr>
        </p:nvSpPr>
        <p:spPr>
          <a:xfrm>
            <a:off x="323850" y="1125538"/>
            <a:ext cx="8229600" cy="936625"/>
          </a:xfrm>
        </p:spPr>
        <p:txBody>
          <a:bodyPr/>
          <a:lstStyle/>
          <a:p>
            <a:pPr algn="ctr"/>
            <a:r>
              <a:rPr lang="fr-FR" altLang="fr-FR" sz="2400" smtClean="0"/>
              <a:t>PI -18. Examen de  la loi de finances par le pouvoir législatif </a:t>
            </a:r>
          </a:p>
        </p:txBody>
      </p:sp>
      <p:sp>
        <p:nvSpPr>
          <p:cNvPr id="79875" name="Espace réservé du contenu 2"/>
          <p:cNvSpPr>
            <a:spLocks noGrp="1"/>
          </p:cNvSpPr>
          <p:nvPr>
            <p:ph idx="1"/>
          </p:nvPr>
        </p:nvSpPr>
        <p:spPr>
          <a:xfrm>
            <a:off x="317500" y="2062163"/>
            <a:ext cx="8713788" cy="4659312"/>
          </a:xfrm>
        </p:spPr>
        <p:txBody>
          <a:bodyPr/>
          <a:lstStyle/>
          <a:p>
            <a:pPr>
              <a:buClrTx/>
              <a:buFont typeface="Wingdings" panose="05000000000000000000" pitchFamily="2" charset="2"/>
              <a:buChar char="Ø"/>
              <a:defRPr/>
            </a:pPr>
            <a:r>
              <a:rPr lang="fr-FR" altLang="fr-FR" sz="2000" i="0" dirty="0" smtClean="0">
                <a:latin typeface="+mj-lt"/>
                <a:cs typeface="Arial" panose="020B0604020202020204" pitchFamily="34" charset="0"/>
              </a:rPr>
              <a:t>18.1 Portée de l’examen du pouvoir législatif</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B: l’examen porte sur les agrégats et les détails.  </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18.2 Procédures établies par le pouvoir législatif pour cet examen</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B: les procédures comprennent des  dispositions organisationnelles (ex. revue par des comités spécialisés)</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18.3 Échéance de l’approbation du projet de budget</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B: Budget approuvé avant le début de l’année (2 ans sur 3)</a:t>
            </a:r>
          </a:p>
          <a:p>
            <a:pPr>
              <a:buClrTx/>
              <a:buFont typeface="Wingdings" panose="05000000000000000000" pitchFamily="2" charset="2"/>
              <a:buChar char="Ø"/>
              <a:defRPr/>
            </a:pPr>
            <a:r>
              <a:rPr lang="fr-FR" altLang="fr-FR" sz="2000" i="0" dirty="0" smtClean="0">
                <a:latin typeface="+mj-lt"/>
                <a:cs typeface="Arial" panose="020B0604020202020204" pitchFamily="34" charset="0"/>
              </a:rPr>
              <a:t>18.4 Règles pour les modifications du budget par l’exécutif</a:t>
            </a:r>
          </a:p>
          <a:p>
            <a:pPr lvl="1">
              <a:buClrTx/>
              <a:defRPr/>
            </a:pPr>
            <a:r>
              <a:rPr lang="fr-FR" altLang="fr-FR" b="0" i="1" dirty="0" smtClean="0">
                <a:latin typeface="+mj-lt"/>
                <a:cs typeface="Arial" panose="020B0604020202020204" pitchFamily="34" charset="0"/>
              </a:rPr>
              <a:t>Les bases</a:t>
            </a:r>
            <a:r>
              <a:rPr lang="fr-FR" altLang="fr-FR" b="0" dirty="0" smtClean="0">
                <a:latin typeface="+mj-lt"/>
                <a:cs typeface="Arial" panose="020B0604020202020204" pitchFamily="34" charset="0"/>
              </a:rPr>
              <a:t>. Note A. Des règles existent et sont respectées</a:t>
            </a:r>
          </a:p>
          <a:p>
            <a:pPr>
              <a:buClrTx/>
              <a:defRPr/>
            </a:pPr>
            <a:endParaRPr lang="fr-FR" altLang="fr-FR" sz="2200" i="0" dirty="0" smtClean="0">
              <a:latin typeface="Arial" panose="020B0604020202020204" pitchFamily="34" charset="0"/>
              <a:cs typeface="Arial" panose="020B0604020202020204" pitchFamily="34" charset="0"/>
            </a:endParaRPr>
          </a:p>
        </p:txBody>
      </p:sp>
      <p:sp>
        <p:nvSpPr>
          <p:cNvPr id="79876" name="Espace réservé du numéro de diapositive 3"/>
          <p:cNvSpPr>
            <a:spLocks noGrp="1"/>
          </p:cNvSpPr>
          <p:nvPr>
            <p:ph type="sldNum" sz="quarter" idx="12"/>
          </p:nvPr>
        </p:nvSpPr>
        <p:spPr>
          <a:noFill/>
        </p:spPr>
        <p:txBody>
          <a:bodyPr/>
          <a:lstStyle/>
          <a:p>
            <a:fld id="{EDA01156-CF8B-4ED2-9218-2609FF2F551D}" type="slidenum">
              <a:rPr lang="en-GB" altLang="fr-FR"/>
              <a:pPr/>
              <a:t>40</a:t>
            </a:fld>
            <a:endParaRPr lang="en-GB" altLang="fr-F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re 1"/>
          <p:cNvSpPr>
            <a:spLocks noGrp="1"/>
          </p:cNvSpPr>
          <p:nvPr>
            <p:ph type="title"/>
          </p:nvPr>
        </p:nvSpPr>
        <p:spPr>
          <a:xfrm>
            <a:off x="2916238" y="1228725"/>
            <a:ext cx="8229600" cy="361950"/>
          </a:xfrm>
        </p:spPr>
        <p:txBody>
          <a:bodyPr/>
          <a:lstStyle/>
          <a:p>
            <a:r>
              <a:rPr lang="fr-FR" altLang="fr-FR" smtClean="0"/>
              <a:t>Messages clef</a:t>
            </a:r>
          </a:p>
        </p:txBody>
      </p:sp>
      <p:sp>
        <p:nvSpPr>
          <p:cNvPr id="80899" name="Espace réservé du contenu 2"/>
          <p:cNvSpPr>
            <a:spLocks noGrp="1"/>
          </p:cNvSpPr>
          <p:nvPr>
            <p:ph idx="1"/>
          </p:nvPr>
        </p:nvSpPr>
        <p:spPr>
          <a:xfrm>
            <a:off x="223838" y="1754188"/>
            <a:ext cx="8964612" cy="4464050"/>
          </a:xfrm>
        </p:spPr>
        <p:txBody>
          <a:bodyPr/>
          <a:lstStyle/>
          <a:p>
            <a:pPr>
              <a:buClrTx/>
            </a:pPr>
            <a:r>
              <a:rPr lang="fr-FR" altLang="fr-FR" sz="1900" i="0" dirty="0" smtClean="0"/>
              <a:t>La classification budgétaire doit comporter au minimum:</a:t>
            </a:r>
          </a:p>
          <a:p>
            <a:pPr lvl="1">
              <a:buClrTx/>
              <a:buFont typeface="Courier New" pitchFamily="49" charset="0"/>
              <a:buChar char="o"/>
            </a:pPr>
            <a:r>
              <a:rPr lang="fr-FR" altLang="fr-FR" sz="1900" b="0" dirty="0" smtClean="0"/>
              <a:t>Une classification par nature (line item/</a:t>
            </a:r>
            <a:r>
              <a:rPr lang="fr-FR" altLang="fr-FR" sz="1900" b="0" dirty="0" err="1" smtClean="0"/>
              <a:t>object</a:t>
            </a:r>
            <a:r>
              <a:rPr lang="fr-FR" altLang="fr-FR" sz="1900" b="0" dirty="0" smtClean="0"/>
              <a:t>) compatible avec les normes SFP/GFS</a:t>
            </a:r>
          </a:p>
          <a:p>
            <a:pPr lvl="1">
              <a:buClrTx/>
              <a:buFont typeface="Courier New" pitchFamily="49" charset="0"/>
              <a:buChar char="o"/>
            </a:pPr>
            <a:r>
              <a:rPr lang="fr-FR" altLang="fr-FR" sz="1900" b="0" dirty="0" smtClean="0"/>
              <a:t>Une classification administrative permettant d’identifier les responsabilités dans la mise en œuvre du budget</a:t>
            </a:r>
          </a:p>
          <a:p>
            <a:pPr>
              <a:buClrTx/>
            </a:pPr>
            <a:r>
              <a:rPr lang="fr-FR" altLang="fr-FR" sz="1900" i="0" dirty="0" smtClean="0"/>
              <a:t>Le calendrier de préparation du budget doit donner suffisamment de temps aux ministères pour préparer leur budget après notification de plafonds de dépense décidés au niveau politique.</a:t>
            </a:r>
          </a:p>
          <a:p>
            <a:pPr>
              <a:buClrTx/>
            </a:pPr>
            <a:r>
              <a:rPr lang="fr-FR" altLang="fr-FR" sz="1900" i="0" smtClean="0"/>
              <a:t>La mise en place d’un CDMT permet de renforcer le </a:t>
            </a:r>
            <a:r>
              <a:rPr lang="fr-FR" altLang="fr-FR" sz="1900" i="0" smtClean="0"/>
              <a:t>lien </a:t>
            </a:r>
            <a:r>
              <a:rPr lang="fr-FR" altLang="fr-FR" sz="1900" i="0" smtClean="0"/>
              <a:t>entre </a:t>
            </a:r>
            <a:r>
              <a:rPr lang="fr-FR" altLang="fr-FR" sz="1900" i="0" smtClean="0"/>
              <a:t>les politiques et le budget, mais seulement si certaines conditions sont réunies, dont les suivantes:</a:t>
            </a:r>
          </a:p>
          <a:p>
            <a:pPr>
              <a:buClrTx/>
            </a:pPr>
            <a:r>
              <a:rPr lang="fr-FR" altLang="fr-FR" sz="1900" i="0" dirty="0" smtClean="0"/>
              <a:t>La préparation du CDMT est intégrée dans la procédure de préparation du budget</a:t>
            </a:r>
          </a:p>
          <a:p>
            <a:pPr>
              <a:buClrTx/>
            </a:pPr>
            <a:r>
              <a:rPr lang="fr-FR" altLang="fr-FR" sz="1900" i="0" dirty="0" smtClean="0"/>
              <a:t>Le CDMT est examiné au niveau politique</a:t>
            </a:r>
          </a:p>
          <a:p>
            <a:pPr>
              <a:buClrTx/>
            </a:pPr>
            <a:r>
              <a:rPr lang="fr-FR" altLang="fr-FR" sz="1900" i="0" dirty="0" smtClean="0"/>
              <a:t>Les CDMT ministériels sont encadrés par un CDMT global</a:t>
            </a:r>
          </a:p>
        </p:txBody>
      </p:sp>
      <p:sp>
        <p:nvSpPr>
          <p:cNvPr id="80900" name="Espace réservé du numéro de diapositive 3"/>
          <p:cNvSpPr>
            <a:spLocks noGrp="1"/>
          </p:cNvSpPr>
          <p:nvPr>
            <p:ph type="sldNum" sz="quarter" idx="12"/>
          </p:nvPr>
        </p:nvSpPr>
        <p:spPr>
          <a:noFill/>
        </p:spPr>
        <p:txBody>
          <a:bodyPr/>
          <a:lstStyle/>
          <a:p>
            <a:fld id="{AAA7B684-82F1-4C56-9318-8E3FE54CD518}" type="slidenum">
              <a:rPr lang="en-GB" altLang="fr-FR"/>
              <a:pPr/>
              <a:t>41</a:t>
            </a:fld>
            <a:endParaRPr lang="en-GB" altLang="fr-FR"/>
          </a:p>
        </p:txBody>
      </p:sp>
      <p:sp>
        <p:nvSpPr>
          <p:cNvPr id="80901" name="Right Arrow 4"/>
          <p:cNvSpPr>
            <a:spLocks noChangeArrowheads="1"/>
          </p:cNvSpPr>
          <p:nvPr/>
        </p:nvSpPr>
        <p:spPr bwMode="auto">
          <a:xfrm>
            <a:off x="1236663" y="103346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80902" name="Right Arrow 5"/>
          <p:cNvSpPr>
            <a:spLocks noChangeArrowheads="1"/>
          </p:cNvSpPr>
          <p:nvPr/>
        </p:nvSpPr>
        <p:spPr bwMode="auto">
          <a:xfrm rot="10800000">
            <a:off x="6165850" y="103346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000125"/>
            <a:ext cx="7786688" cy="1143000"/>
          </a:xfrm>
        </p:spPr>
        <p:txBody>
          <a:bodyPr/>
          <a:lstStyle/>
          <a:p>
            <a:pPr indent="0" eaLnBrk="1" hangingPunct="1"/>
            <a:r>
              <a:rPr lang="fr-FR" altLang="fr-FR" sz="3200" smtClean="0"/>
              <a:t>	Module 2.1. Points examinés</a:t>
            </a:r>
          </a:p>
        </p:txBody>
      </p:sp>
      <p:sp>
        <p:nvSpPr>
          <p:cNvPr id="12291" name="Rectangle 3"/>
          <p:cNvSpPr>
            <a:spLocks noGrp="1" noChangeArrowheads="1"/>
          </p:cNvSpPr>
          <p:nvPr>
            <p:ph type="body" idx="1"/>
          </p:nvPr>
        </p:nvSpPr>
        <p:spPr>
          <a:xfrm>
            <a:off x="539750" y="2286000"/>
            <a:ext cx="8143875" cy="3962400"/>
          </a:xfrm>
        </p:spPr>
        <p:txBody>
          <a:bodyPr/>
          <a:lstStyle/>
          <a:p>
            <a:pPr eaLnBrk="1" hangingPunct="1">
              <a:spcBef>
                <a:spcPts val="1200"/>
              </a:spcBef>
              <a:spcAft>
                <a:spcPts val="1200"/>
              </a:spcAft>
              <a:buClrTx/>
            </a:pPr>
            <a:r>
              <a:rPr lang="fr-FR" altLang="fr-FR" sz="2700" i="0" smtClean="0">
                <a:solidFill>
                  <a:srgbClr val="FF0000"/>
                </a:solidFill>
              </a:rPr>
              <a:t>La classification des dépenses</a:t>
            </a:r>
          </a:p>
          <a:p>
            <a:pPr eaLnBrk="1" hangingPunct="1">
              <a:spcBef>
                <a:spcPts val="1200"/>
              </a:spcBef>
              <a:spcAft>
                <a:spcPts val="1200"/>
              </a:spcAft>
              <a:buClrTx/>
            </a:pPr>
            <a:r>
              <a:rPr lang="fr-FR" altLang="fr-FR" sz="2700" i="0" smtClean="0"/>
              <a:t>La préparation du budget</a:t>
            </a:r>
          </a:p>
          <a:p>
            <a:pPr eaLnBrk="1" hangingPunct="1">
              <a:spcBef>
                <a:spcPts val="1200"/>
              </a:spcBef>
              <a:spcAft>
                <a:spcPts val="1200"/>
              </a:spcAft>
              <a:buClrTx/>
            </a:pPr>
            <a:r>
              <a:rPr lang="fr-FR" altLang="fr-FR" sz="2700" i="0" smtClean="0"/>
              <a:t>Au-delà des bases : le CDMT</a:t>
            </a:r>
          </a:p>
          <a:p>
            <a:pPr eaLnBrk="1" hangingPunct="1">
              <a:spcBef>
                <a:spcPts val="1200"/>
              </a:spcBef>
              <a:spcAft>
                <a:spcPts val="1200"/>
              </a:spcAft>
              <a:buClrTx/>
            </a:pPr>
            <a:r>
              <a:rPr lang="fr-FR" altLang="fr-FR" sz="2700" i="0" smtClean="0"/>
              <a:t>Les indicateurs PEFA sur la budgétisation </a:t>
            </a:r>
          </a:p>
          <a:p>
            <a:pPr eaLnBrk="1" hangingPunct="1">
              <a:spcBef>
                <a:spcPts val="1200"/>
              </a:spcBef>
              <a:spcAft>
                <a:spcPts val="1200"/>
              </a:spcAft>
              <a:buClrTx/>
            </a:pPr>
            <a:endParaRPr lang="fr-FR" altLang="fr-FR" sz="2700" i="0" smtClean="0"/>
          </a:p>
        </p:txBody>
      </p:sp>
      <p:sp>
        <p:nvSpPr>
          <p:cNvPr id="1229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7F61CF0C-297B-4683-A6AA-7E9512F7C7BC}" type="slidenum">
              <a:rPr lang="fr-FR" altLang="fr-FR"/>
              <a:pPr algn="l" eaLnBrk="0" hangingPunct="0">
                <a:lnSpc>
                  <a:spcPts val="1400"/>
                </a:lnSpc>
              </a:pPr>
              <a:t>5</a:t>
            </a:fld>
            <a:endParaRPr lang="fr-FR" altLang="fr-FR"/>
          </a:p>
        </p:txBody>
      </p:sp>
      <p:sp>
        <p:nvSpPr>
          <p:cNvPr id="12293" name="AutoShape 6"/>
          <p:cNvSpPr>
            <a:spLocks noChangeArrowheads="1"/>
          </p:cNvSpPr>
          <p:nvPr/>
        </p:nvSpPr>
        <p:spPr bwMode="auto">
          <a:xfrm>
            <a:off x="500063" y="2071688"/>
            <a:ext cx="8358187" cy="925512"/>
          </a:xfrm>
          <a:prstGeom prst="rightArrow">
            <a:avLst>
              <a:gd name="adj1" fmla="val 50000"/>
              <a:gd name="adj2" fmla="val 201982"/>
            </a:avLst>
          </a:prstGeom>
          <a:noFill/>
          <a:ln w="28575">
            <a:solidFill>
              <a:srgbClr val="C00000"/>
            </a:solidFill>
            <a:miter lim="800000"/>
            <a:headEnd/>
            <a:tailEnd/>
          </a:ln>
        </p:spPr>
        <p:txBody>
          <a:bodyPr wrap="none" anchor="ctr"/>
          <a:lstStyle/>
          <a:p>
            <a:pPr eaLnBrk="1" hangingPunct="1"/>
            <a:endParaRPr lang="fr-BE" altLang="fr-FR">
              <a:solidFill>
                <a:srgbClr val="FF0000"/>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214313" y="1143000"/>
            <a:ext cx="7786687" cy="1143000"/>
          </a:xfrm>
        </p:spPr>
        <p:txBody>
          <a:bodyPr/>
          <a:lstStyle/>
          <a:p>
            <a:pPr indent="0" eaLnBrk="1" hangingPunct="1"/>
            <a:r>
              <a:rPr lang="fr-FR" altLang="fr-FR" smtClean="0"/>
              <a:t>	Classification des dépenses</a:t>
            </a:r>
          </a:p>
        </p:txBody>
      </p:sp>
      <p:sp>
        <p:nvSpPr>
          <p:cNvPr id="14339" name="Rectangle 3"/>
          <p:cNvSpPr>
            <a:spLocks noGrp="1" noChangeArrowheads="1"/>
          </p:cNvSpPr>
          <p:nvPr>
            <p:ph type="body" idx="4294967295"/>
          </p:nvPr>
        </p:nvSpPr>
        <p:spPr>
          <a:xfrm>
            <a:off x="142875" y="2357438"/>
            <a:ext cx="8229600" cy="3536950"/>
          </a:xfrm>
        </p:spPr>
        <p:txBody>
          <a:bodyPr/>
          <a:lstStyle/>
          <a:p>
            <a:pPr lvl="1" eaLnBrk="1" hangingPunct="1">
              <a:spcBef>
                <a:spcPts val="600"/>
              </a:spcBef>
              <a:spcAft>
                <a:spcPts val="600"/>
              </a:spcAft>
              <a:buClrTx/>
            </a:pPr>
            <a:r>
              <a:rPr lang="fr-FR" altLang="fr-FR" sz="2700" b="0" smtClean="0"/>
              <a:t>Un cadre normatif aux fins de :</a:t>
            </a:r>
          </a:p>
          <a:p>
            <a:pPr marL="1257300" lvl="2" indent="-342900" eaLnBrk="1" hangingPunct="1">
              <a:spcBef>
                <a:spcPts val="600"/>
              </a:spcBef>
              <a:spcAft>
                <a:spcPts val="600"/>
              </a:spcAft>
              <a:buFont typeface="Wingdings" pitchFamily="2" charset="2"/>
              <a:buChar char="§"/>
            </a:pPr>
            <a:r>
              <a:rPr lang="fr-FR" altLang="fr-FR" sz="2200" smtClean="0"/>
              <a:t>Formulation des politiques</a:t>
            </a:r>
          </a:p>
          <a:p>
            <a:pPr marL="1257300" lvl="2" indent="-342900" eaLnBrk="1" hangingPunct="1">
              <a:spcBef>
                <a:spcPts val="600"/>
              </a:spcBef>
              <a:spcAft>
                <a:spcPts val="600"/>
              </a:spcAft>
              <a:buFont typeface="Wingdings" pitchFamily="2" charset="2"/>
              <a:buChar char="§"/>
            </a:pPr>
            <a:r>
              <a:rPr lang="fr-FR" altLang="fr-FR" sz="2200" smtClean="0"/>
              <a:t>Analyse du budget</a:t>
            </a:r>
          </a:p>
          <a:p>
            <a:pPr marL="1257300" lvl="2" indent="-342900" eaLnBrk="1" hangingPunct="1">
              <a:spcBef>
                <a:spcPts val="600"/>
              </a:spcBef>
              <a:spcAft>
                <a:spcPts val="600"/>
              </a:spcAft>
              <a:buFont typeface="Wingdings" pitchFamily="2" charset="2"/>
              <a:buChar char="§"/>
            </a:pPr>
            <a:r>
              <a:rPr lang="fr-FR" altLang="fr-FR" sz="2200" smtClean="0"/>
              <a:t>Comparaison internationales</a:t>
            </a:r>
          </a:p>
          <a:p>
            <a:pPr marL="1257300" lvl="2" indent="-342900" eaLnBrk="1" hangingPunct="1">
              <a:spcBef>
                <a:spcPts val="600"/>
              </a:spcBef>
              <a:spcAft>
                <a:spcPts val="600"/>
              </a:spcAft>
              <a:buFont typeface="Wingdings" pitchFamily="2" charset="2"/>
              <a:buChar char="§"/>
            </a:pPr>
            <a:r>
              <a:rPr lang="fr-FR" altLang="fr-FR" sz="2200" smtClean="0"/>
              <a:t>Déterminer l'autorisation budgétaire</a:t>
            </a:r>
          </a:p>
          <a:p>
            <a:pPr lvl="3" eaLnBrk="1" hangingPunct="1">
              <a:spcBef>
                <a:spcPts val="600"/>
              </a:spcBef>
              <a:spcAft>
                <a:spcPts val="600"/>
              </a:spcAft>
            </a:pPr>
            <a:r>
              <a:rPr lang="fr-FR" altLang="fr-FR" smtClean="0">
                <a:solidFill>
                  <a:srgbClr val="0F5494"/>
                </a:solidFill>
                <a:latin typeface="Arial" charset="0"/>
              </a:rPr>
              <a:t>L'unité de spécialisation budgétaire ou l'appropriation  (par ex. chapitre ou programme)</a:t>
            </a:r>
          </a:p>
          <a:p>
            <a:pPr marL="1257300" lvl="2" indent="-342900" eaLnBrk="1" hangingPunct="1">
              <a:spcBef>
                <a:spcPts val="600"/>
              </a:spcBef>
              <a:spcAft>
                <a:spcPts val="600"/>
              </a:spcAft>
              <a:buFont typeface="Wingdings" pitchFamily="2" charset="2"/>
              <a:buChar char="§"/>
            </a:pPr>
            <a:r>
              <a:rPr lang="fr-FR" altLang="fr-FR" sz="2200" smtClean="0"/>
              <a:t>Gestion courante</a:t>
            </a:r>
          </a:p>
          <a:p>
            <a:pPr lvl="1" eaLnBrk="1" hangingPunct="1"/>
            <a:endParaRPr lang="fr-FR" altLang="fr-FR" smtClean="0"/>
          </a:p>
        </p:txBody>
      </p:sp>
      <p:sp>
        <p:nvSpPr>
          <p:cNvPr id="14340"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4016E92F-BBDD-49A9-B464-AEC21DBEDCD8}" type="slidenum">
              <a:rPr lang="fr-FR" altLang="fr-FR">
                <a:solidFill>
                  <a:srgbClr val="333399"/>
                </a:solidFill>
                <a:cs typeface="Times New Roman" pitchFamily="18" charset="0"/>
              </a:rPr>
              <a:pPr algn="r" eaLnBrk="1" hangingPunct="1"/>
              <a:t>6</a:t>
            </a:fld>
            <a:endParaRPr lang="fr-FR" altLang="fr-FR">
              <a:solidFill>
                <a:srgbClr val="333399"/>
              </a:solidFill>
              <a:cs typeface="Times New Roman" pitchFamily="18" charset="0"/>
            </a:endParaRPr>
          </a:p>
        </p:txBody>
      </p:sp>
      <p:sp>
        <p:nvSpPr>
          <p:cNvPr id="14341" name="Espace réservé du numéro de diapositive 1"/>
          <p:cNvSpPr>
            <a:spLocks noGrp="1"/>
          </p:cNvSpPr>
          <p:nvPr>
            <p:ph type="sldNum" sz="quarter" idx="12"/>
          </p:nvPr>
        </p:nvSpPr>
        <p:spPr>
          <a:noFill/>
        </p:spPr>
        <p:txBody>
          <a:bodyPr/>
          <a:lstStyle/>
          <a:p>
            <a:fld id="{D8F05193-0EC8-433F-A798-5204B7D6A474}" type="slidenum">
              <a:rPr lang="en-GB" altLang="fr-FR"/>
              <a:pPr/>
              <a:t>6</a:t>
            </a:fld>
            <a:endParaRPr lang="en-GB" altLang="fr-F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14313" y="1071563"/>
            <a:ext cx="8929687" cy="1143000"/>
          </a:xfrm>
        </p:spPr>
        <p:txBody>
          <a:bodyPr/>
          <a:lstStyle/>
          <a:p>
            <a:pPr indent="0" eaLnBrk="1" hangingPunct="1"/>
            <a:r>
              <a:rPr lang="fr-FR" altLang="fr-FR" sz="3600" smtClean="0"/>
              <a:t>Les bases : la classification traditionnelle (1)</a:t>
            </a:r>
          </a:p>
        </p:txBody>
      </p:sp>
      <p:sp>
        <p:nvSpPr>
          <p:cNvPr id="16387" name="Rectangle 3"/>
          <p:cNvSpPr>
            <a:spLocks noGrp="1" noChangeArrowheads="1"/>
          </p:cNvSpPr>
          <p:nvPr>
            <p:ph type="body" idx="1"/>
          </p:nvPr>
        </p:nvSpPr>
        <p:spPr>
          <a:xfrm>
            <a:off x="142875" y="2349500"/>
            <a:ext cx="9001125" cy="3530600"/>
          </a:xfrm>
        </p:spPr>
        <p:txBody>
          <a:bodyPr/>
          <a:lstStyle/>
          <a:p>
            <a:pPr eaLnBrk="1" hangingPunct="1">
              <a:buClrTx/>
            </a:pPr>
            <a:r>
              <a:rPr lang="fr-FR" altLang="fr-FR" sz="2200" i="0" smtClean="0">
                <a:cs typeface="Arial" charset="0"/>
              </a:rPr>
              <a:t>Vise à permettre la gestion courante et assurer les contrôles des moyens (inputs) et des agrégats budgétaires</a:t>
            </a:r>
          </a:p>
          <a:p>
            <a:pPr lvl="1" eaLnBrk="1" hangingPunct="1">
              <a:buClrTx/>
              <a:buFont typeface="Wingdings" pitchFamily="2" charset="2"/>
              <a:buChar char="§"/>
            </a:pPr>
            <a:r>
              <a:rPr lang="fr-FR" altLang="fr-FR" b="0" smtClean="0">
                <a:cs typeface="Arial" charset="0"/>
              </a:rPr>
              <a:t>Permet de garantir les bases (ou fonctions essentielles)</a:t>
            </a:r>
          </a:p>
          <a:p>
            <a:pPr eaLnBrk="1" hangingPunct="1">
              <a:buClrTx/>
            </a:pPr>
            <a:r>
              <a:rPr lang="fr-FR" altLang="fr-FR" sz="2200" i="0" smtClean="0">
                <a:cs typeface="Arial" charset="0"/>
              </a:rPr>
              <a:t>Croisement d’une classification administrative </a:t>
            </a:r>
            <a:r>
              <a:rPr lang="fr-FR" altLang="fr-FR" sz="2200" i="0" smtClean="0"/>
              <a:t>(ministères, directions, etc.) et d’une classification par </a:t>
            </a:r>
            <a:r>
              <a:rPr lang="fr-FR" altLang="fr-FR" sz="2200" i="0" smtClean="0">
                <a:cs typeface="Arial" charset="0"/>
              </a:rPr>
              <a:t>nature économique </a:t>
            </a:r>
            <a:r>
              <a:rPr lang="fr-FR" altLang="fr-FR" sz="2200" smtClean="0">
                <a:cs typeface="Arial" charset="0"/>
              </a:rPr>
              <a:t>(line item/object) </a:t>
            </a:r>
            <a:r>
              <a:rPr lang="fr-FR" altLang="fr-FR" sz="2200" i="0" smtClean="0">
                <a:cs typeface="Arial" charset="0"/>
              </a:rPr>
              <a:t>de la dépense</a:t>
            </a:r>
          </a:p>
          <a:p>
            <a:pPr lvl="1" eaLnBrk="1" hangingPunct="1">
              <a:buClrTx/>
              <a:buFont typeface="Wingdings" pitchFamily="2" charset="2"/>
              <a:buChar char="§"/>
            </a:pPr>
            <a:r>
              <a:rPr lang="fr-FR" altLang="fr-FR" b="0" smtClean="0">
                <a:cs typeface="Arial" charset="0"/>
              </a:rPr>
              <a:t>Ex: dépenses de la direction de l'enseignement primaire en carburant</a:t>
            </a:r>
          </a:p>
          <a:p>
            <a:pPr lvl="1" eaLnBrk="1" hangingPunct="1">
              <a:buClrTx/>
              <a:buFont typeface="Wingdings" pitchFamily="2" charset="2"/>
              <a:buChar char="§"/>
            </a:pPr>
            <a:r>
              <a:rPr lang="fr-FR" altLang="fr-FR" b="0" smtClean="0">
                <a:cs typeface="Arial" charset="0"/>
              </a:rPr>
              <a:t>La classification économique doit être compatible avec les normes données par GFS/SFP</a:t>
            </a:r>
          </a:p>
          <a:p>
            <a:pPr eaLnBrk="1" hangingPunct="1">
              <a:buClrTx/>
            </a:pPr>
            <a:r>
              <a:rPr lang="fr-FR" altLang="fr-FR" sz="2200" i="0" smtClean="0">
                <a:cs typeface="Arial" charset="0"/>
              </a:rPr>
              <a:t>Correspond à la note C dans le cadre du PEFA (PI no 4)</a:t>
            </a:r>
          </a:p>
          <a:p>
            <a:pPr lvl="1" eaLnBrk="1" hangingPunct="1"/>
            <a:endParaRPr lang="fr-FR" altLang="fr-FR" sz="2200" smtClean="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title"/>
          </p:nvPr>
        </p:nvSpPr>
        <p:spPr>
          <a:xfrm>
            <a:off x="395288" y="1196975"/>
            <a:ext cx="8229600" cy="433388"/>
          </a:xfrm>
        </p:spPr>
        <p:txBody>
          <a:bodyPr/>
          <a:lstStyle/>
          <a:p>
            <a:r>
              <a:rPr lang="fr-FR" altLang="fr-FR" smtClean="0"/>
              <a:t>La classification traditionnelle (2)</a:t>
            </a:r>
          </a:p>
        </p:txBody>
      </p:sp>
      <p:sp>
        <p:nvSpPr>
          <p:cNvPr id="3" name="Espace réservé du contenu 2"/>
          <p:cNvSpPr>
            <a:spLocks noGrp="1"/>
          </p:cNvSpPr>
          <p:nvPr>
            <p:ph idx="1"/>
          </p:nvPr>
        </p:nvSpPr>
        <p:spPr>
          <a:xfrm>
            <a:off x="107950" y="1700213"/>
            <a:ext cx="8928100" cy="4321175"/>
          </a:xfrm>
        </p:spPr>
        <p:txBody>
          <a:bodyPr/>
          <a:lstStyle/>
          <a:p>
            <a:pPr eaLnBrk="1" hangingPunct="1">
              <a:buClrTx/>
              <a:defRPr/>
            </a:pPr>
            <a:r>
              <a:rPr lang="fr-FR" sz="2200" i="0" dirty="0" smtClean="0">
                <a:latin typeface="+mj-lt"/>
                <a:cs typeface="Arial" charset="0"/>
              </a:rPr>
              <a:t>Peut présenter des imperfections ne lui permettant pas de remplir correctement ses fonctions et/ou rendant difficile l’analyse du budget et les traitements automatisés</a:t>
            </a:r>
          </a:p>
          <a:p>
            <a:pPr lvl="1" eaLnBrk="1" hangingPunct="1">
              <a:buClrTx/>
              <a:buFont typeface="Wingdings" panose="05000000000000000000" pitchFamily="2" charset="2"/>
              <a:buChar char="§"/>
              <a:defRPr/>
            </a:pPr>
            <a:r>
              <a:rPr lang="fr-FR" b="0" dirty="0" smtClean="0">
                <a:latin typeface="+mj-lt"/>
                <a:cs typeface="Arial" charset="0"/>
              </a:rPr>
              <a:t>Classification par nature économique mêlant nature économique et destination </a:t>
            </a:r>
            <a:r>
              <a:rPr lang="fr-FR" b="0" i="1" dirty="0" smtClean="0">
                <a:latin typeface="+mj-lt"/>
                <a:cs typeface="Arial" charset="0"/>
              </a:rPr>
              <a:t>(Exemple: véhicules pour les hôpitaux)</a:t>
            </a:r>
          </a:p>
          <a:p>
            <a:pPr lvl="1" eaLnBrk="1" hangingPunct="1">
              <a:buClrTx/>
              <a:buFont typeface="Wingdings" panose="05000000000000000000" pitchFamily="2" charset="2"/>
              <a:buChar char="§"/>
              <a:defRPr/>
            </a:pPr>
            <a:r>
              <a:rPr lang="fr-FR" b="0" dirty="0" smtClean="0">
                <a:latin typeface="+mj-lt"/>
                <a:cs typeface="Arial" charset="0"/>
              </a:rPr>
              <a:t>Classification par nature non compatible avec GFS/SFP</a:t>
            </a:r>
          </a:p>
          <a:p>
            <a:pPr lvl="1" eaLnBrk="1" hangingPunct="1">
              <a:buClrTx/>
              <a:buFont typeface="Wingdings" panose="05000000000000000000" pitchFamily="2" charset="2"/>
              <a:buChar char="§"/>
              <a:defRPr/>
            </a:pPr>
            <a:r>
              <a:rPr lang="fr-FR" b="0" dirty="0" smtClean="0">
                <a:latin typeface="+mj-lt"/>
                <a:cs typeface="Arial" charset="0"/>
              </a:rPr>
              <a:t>Classification administrative dépendant de la nature de la dépense </a:t>
            </a:r>
            <a:r>
              <a:rPr lang="fr-FR" b="0" i="1" dirty="0" smtClean="0">
                <a:latin typeface="+mj-lt"/>
                <a:cs typeface="Arial" charset="0"/>
              </a:rPr>
              <a:t>(Exemple: dépenses de biens et services détaillés par direction, dépenses de personnel agrégées par ministère)</a:t>
            </a:r>
            <a:endParaRPr lang="fr-FR" sz="1800" b="0" dirty="0" smtClean="0">
              <a:latin typeface="+mj-lt"/>
              <a:cs typeface="Arial" charset="0"/>
            </a:endParaRPr>
          </a:p>
          <a:p>
            <a:pPr marL="1257300" lvl="2" indent="-342900" eaLnBrk="1" hangingPunct="1">
              <a:buFont typeface="Courier New" panose="02070309020205020404" pitchFamily="49" charset="0"/>
              <a:buChar char="o"/>
              <a:defRPr/>
            </a:pPr>
            <a:r>
              <a:rPr lang="fr-FR" sz="1900" dirty="0" smtClean="0">
                <a:latin typeface="+mj-lt"/>
                <a:cs typeface="Arial" charset="0"/>
              </a:rPr>
              <a:t>Cette dernière imperfection complique l’établissement d’une classification programmatique, qui nécessite en général la construction d’une table de passage structure administrative </a:t>
            </a:r>
            <a:r>
              <a:rPr lang="fr-FR" sz="1900" dirty="0" smtClean="0">
                <a:latin typeface="+mj-lt"/>
                <a:cs typeface="Arial" charset="0"/>
                <a:sym typeface="Wingdings" panose="05000000000000000000" pitchFamily="2" charset="2"/>
              </a:rPr>
              <a:t></a:t>
            </a:r>
            <a:r>
              <a:rPr lang="fr-FR" sz="1900" dirty="0" smtClean="0">
                <a:latin typeface="+mj-lt"/>
                <a:cs typeface="Arial" charset="0"/>
              </a:rPr>
              <a:t>programme  </a:t>
            </a:r>
          </a:p>
          <a:p>
            <a:pPr>
              <a:defRPr/>
            </a:pPr>
            <a:endParaRPr lang="fr-FR" sz="2200" dirty="0"/>
          </a:p>
        </p:txBody>
      </p:sp>
      <p:sp>
        <p:nvSpPr>
          <p:cNvPr id="18436" name="Espace réservé du numéro de diapositive 3"/>
          <p:cNvSpPr>
            <a:spLocks noGrp="1"/>
          </p:cNvSpPr>
          <p:nvPr>
            <p:ph type="sldNum" sz="quarter" idx="12"/>
          </p:nvPr>
        </p:nvSpPr>
        <p:spPr>
          <a:noFill/>
        </p:spPr>
        <p:txBody>
          <a:bodyPr/>
          <a:lstStyle/>
          <a:p>
            <a:fld id="{BC8915B3-C4A7-4ABC-AE78-1DEF0D7A79E0}" type="slidenum">
              <a:rPr lang="en-GB" altLang="fr-FR"/>
              <a:pPr/>
              <a:t>8</a:t>
            </a:fld>
            <a:endParaRPr lang="en-GB" alt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85750" y="1214438"/>
            <a:ext cx="7786688" cy="701675"/>
          </a:xfrm>
        </p:spPr>
        <p:txBody>
          <a:bodyPr/>
          <a:lstStyle/>
          <a:p>
            <a:pPr indent="0" eaLnBrk="1" hangingPunct="1">
              <a:defRPr/>
            </a:pPr>
            <a:r>
              <a:rPr lang="fr-FR" sz="3200" dirty="0" smtClean="0">
                <a:latin typeface="+mn-lt"/>
                <a:cs typeface="Arial" pitchFamily="34" charset="0"/>
              </a:rPr>
              <a:t>Au delà des bases</a:t>
            </a:r>
          </a:p>
        </p:txBody>
      </p:sp>
      <p:sp>
        <p:nvSpPr>
          <p:cNvPr id="19459" name="Rectangle 3"/>
          <p:cNvSpPr>
            <a:spLocks noGrp="1" noChangeArrowheads="1"/>
          </p:cNvSpPr>
          <p:nvPr>
            <p:ph type="body" idx="1"/>
          </p:nvPr>
        </p:nvSpPr>
        <p:spPr>
          <a:xfrm>
            <a:off x="457200" y="1989138"/>
            <a:ext cx="8229600" cy="4032250"/>
          </a:xfrm>
        </p:spPr>
        <p:txBody>
          <a:bodyPr/>
          <a:lstStyle/>
          <a:p>
            <a:pPr eaLnBrk="1" hangingPunct="1">
              <a:buClrTx/>
              <a:buFont typeface="Arial" panose="020B0604020202020204" pitchFamily="34" charset="0"/>
              <a:buChar char="●"/>
              <a:defRPr/>
            </a:pPr>
            <a:r>
              <a:rPr lang="fr-FR" altLang="fr-FR" sz="2200" i="0" dirty="0" smtClean="0">
                <a:latin typeface="+mj-lt"/>
                <a:cs typeface="Arial" panose="020B0604020202020204" pitchFamily="34" charset="0"/>
              </a:rPr>
              <a:t>Un premier pas, pour l’analyse des politiques publiques : la classification des fonctions des administrations publiques (CFAP/COFOG)</a:t>
            </a:r>
          </a:p>
          <a:p>
            <a:pPr marL="457200" lvl="1" indent="0" eaLnBrk="1" hangingPunct="1">
              <a:buClrTx/>
              <a:buFontTx/>
              <a:buNone/>
              <a:defRPr/>
            </a:pPr>
            <a:r>
              <a:rPr lang="fr-FR" altLang="fr-FR" sz="2200" b="0" dirty="0" smtClean="0">
                <a:latin typeface="+mj-lt"/>
                <a:cs typeface="Arial" panose="020B0604020202020204" pitchFamily="34" charset="0"/>
                <a:sym typeface="Wingdings" panose="05000000000000000000" pitchFamily="2" charset="2"/>
              </a:rPr>
              <a:t> </a:t>
            </a:r>
            <a:r>
              <a:rPr lang="fr-FR" altLang="fr-FR" sz="2200" b="0" dirty="0" smtClean="0">
                <a:latin typeface="+mj-lt"/>
                <a:cs typeface="Arial" panose="020B0604020202020204" pitchFamily="34" charset="0"/>
              </a:rPr>
              <a:t>3 niveaux</a:t>
            </a:r>
          </a:p>
          <a:p>
            <a:pPr marL="1257300" lvl="2" indent="-342900" eaLnBrk="1" hangingPunct="1">
              <a:buFont typeface="Wingdings" panose="05000000000000000000" pitchFamily="2" charset="2"/>
              <a:buChar char="§"/>
              <a:defRPr/>
            </a:pPr>
            <a:r>
              <a:rPr lang="fr-FR" altLang="fr-FR" sz="2000" dirty="0">
                <a:latin typeface="+mj-lt"/>
                <a:cs typeface="Arial" panose="020B0604020202020204" pitchFamily="34" charset="0"/>
              </a:rPr>
              <a:t>N</a:t>
            </a:r>
            <a:r>
              <a:rPr lang="fr-FR" altLang="fr-FR" sz="2000" dirty="0" smtClean="0">
                <a:latin typeface="+mj-lt"/>
                <a:cs typeface="Arial" panose="020B0604020202020204" pitchFamily="34" charset="0"/>
              </a:rPr>
              <a:t>iveau 1 : 10 divisions (facile)</a:t>
            </a:r>
          </a:p>
          <a:p>
            <a:pPr marL="1257300" lvl="2" indent="-342900" eaLnBrk="1" hangingPunct="1">
              <a:buFont typeface="Wingdings" panose="05000000000000000000" pitchFamily="2" charset="2"/>
              <a:buChar char="§"/>
              <a:defRPr/>
            </a:pPr>
            <a:r>
              <a:rPr lang="fr-FR" altLang="fr-FR" sz="2000" dirty="0" smtClean="0">
                <a:latin typeface="+mj-lt"/>
                <a:cs typeface="Arial" panose="020B0604020202020204" pitchFamily="34" charset="0"/>
              </a:rPr>
              <a:t>Niveau 2 : 69 groupes  (plus difficile)</a:t>
            </a:r>
          </a:p>
          <a:p>
            <a:pPr marL="1257300" lvl="2" indent="-342900" eaLnBrk="1" hangingPunct="1">
              <a:buFont typeface="Wingdings" panose="05000000000000000000" pitchFamily="2" charset="2"/>
              <a:buChar char="§"/>
              <a:defRPr/>
            </a:pPr>
            <a:r>
              <a:rPr lang="fr-FR" altLang="fr-FR" sz="2000" dirty="0" smtClean="0">
                <a:latin typeface="+mj-lt"/>
                <a:cs typeface="Arial" panose="020B0604020202020204" pitchFamily="34" charset="0"/>
              </a:rPr>
              <a:t>Niveau 3 : 109 classes  </a:t>
            </a:r>
          </a:p>
          <a:p>
            <a:pPr marL="914400" lvl="2" indent="0" eaLnBrk="1" hangingPunct="1">
              <a:defRPr/>
            </a:pPr>
            <a:endParaRPr lang="fr-FR" altLang="fr-FR" sz="2000" dirty="0" smtClean="0">
              <a:latin typeface="+mj-lt"/>
              <a:cs typeface="Arial" panose="020B0604020202020204" pitchFamily="34" charset="0"/>
            </a:endParaRPr>
          </a:p>
          <a:p>
            <a:pPr eaLnBrk="1" hangingPunct="1">
              <a:buClrTx/>
              <a:buFont typeface="Arial" panose="020B0604020202020204" pitchFamily="34" charset="0"/>
              <a:buChar char="●"/>
              <a:defRPr/>
            </a:pPr>
            <a:r>
              <a:rPr lang="fr-FR" altLang="fr-FR" sz="2200" i="0" dirty="0" smtClean="0">
                <a:latin typeface="+mj-lt"/>
                <a:cs typeface="Arial" panose="020B0604020202020204" pitchFamily="34" charset="0"/>
              </a:rPr>
              <a:t>Plus avancé, pour l’analyse des politiques publiques et la performance: la classification programmatique: voir module 2.3 </a:t>
            </a:r>
            <a:endParaRPr lang="fr-FR" altLang="fr-FR" sz="2200" dirty="0" smtClean="0">
              <a:latin typeface="+mj-lt"/>
              <a:cs typeface="Arial" panose="020B0604020202020204" pitchFamily="34" charset="0"/>
            </a:endParaRPr>
          </a:p>
        </p:txBody>
      </p:sp>
      <p:sp>
        <p:nvSpPr>
          <p:cNvPr id="19460" name="Espace réservé du numéro de diapositive 1"/>
          <p:cNvSpPr>
            <a:spLocks noGrp="1"/>
          </p:cNvSpPr>
          <p:nvPr>
            <p:ph type="sldNum" sz="quarter" idx="12"/>
          </p:nvPr>
        </p:nvSpPr>
        <p:spPr>
          <a:noFill/>
        </p:spPr>
        <p:txBody>
          <a:bodyPr/>
          <a:lstStyle/>
          <a:p>
            <a:fld id="{40ACD500-E5DA-4AEA-BBDA-1A30F676D38A}" type="slidenum">
              <a:rPr lang="en-GB" altLang="fr-FR"/>
              <a:pPr/>
              <a:t>9</a:t>
            </a:fld>
            <a:endParaRPr lang="en-GB" alt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4182</TotalTime>
  <Words>2425</Words>
  <Application>Microsoft Office PowerPoint</Application>
  <PresentationFormat>On-screen Show (4:3)</PresentationFormat>
  <Paragraphs>356</Paragraphs>
  <Slides>41</Slides>
  <Notes>34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3</vt:i4>
      </vt:variant>
      <vt:variant>
        <vt:lpstr>Slide Titles</vt:lpstr>
      </vt:variant>
      <vt:variant>
        <vt:i4>41</vt:i4>
      </vt:variant>
    </vt:vector>
  </HeadingPairs>
  <TitlesOfParts>
    <vt:vector size="51" baseType="lpstr">
      <vt:lpstr>Verdana</vt:lpstr>
      <vt:lpstr>Arial</vt:lpstr>
      <vt:lpstr>Wingdings</vt:lpstr>
      <vt:lpstr>Times New Roman</vt:lpstr>
      <vt:lpstr>Courier New</vt:lpstr>
      <vt:lpstr>Tahoma</vt:lpstr>
      <vt:lpstr>Slide_Master</vt:lpstr>
      <vt:lpstr>Feuille de calcul Microsoft Office Excel</vt:lpstr>
      <vt:lpstr>Feuille Microsoft Excel 97-2003</vt:lpstr>
      <vt:lpstr>Microsoft Clip Gallery</vt:lpstr>
      <vt:lpstr>Slide 1</vt:lpstr>
      <vt:lpstr> Plan du cours</vt:lpstr>
      <vt:lpstr>Jour 2: Objectifs des modules</vt:lpstr>
      <vt:lpstr>Jour 2 : Sous-systèmes de la GFP et priorités dans les réformes</vt:lpstr>
      <vt:lpstr> Module 2.1. Points examinés</vt:lpstr>
      <vt:lpstr> Classification des dépenses</vt:lpstr>
      <vt:lpstr>Les bases : la classification traditionnelle (1)</vt:lpstr>
      <vt:lpstr>La classification traditionnelle (2)</vt:lpstr>
      <vt:lpstr>Au delà des bases</vt:lpstr>
      <vt:lpstr>Analyser le budget Croisement fonction nature économique</vt:lpstr>
      <vt:lpstr> Points examinés</vt:lpstr>
      <vt:lpstr>L'importance de la préparation du budget</vt:lpstr>
      <vt:lpstr>Les bases : assurer la crédibilité du budget</vt:lpstr>
      <vt:lpstr>Le cadrage macroéconomique</vt:lpstr>
      <vt:lpstr>Le  TOFE</vt:lpstr>
      <vt:lpstr>Un calendrier de préparation du budget discipliné -Exemple</vt:lpstr>
      <vt:lpstr> Points examinés</vt:lpstr>
      <vt:lpstr>Au-delà des bases : le CDMT</vt:lpstr>
      <vt:lpstr>Plans/stratégies, cadres à moyen terme et budget</vt:lpstr>
      <vt:lpstr>Plans et/ou stratégies à MT/LT</vt:lpstr>
      <vt:lpstr>Les différents cadres à moyen-terme</vt:lpstr>
      <vt:lpstr>Slide 22</vt:lpstr>
      <vt:lpstr> </vt:lpstr>
      <vt:lpstr>  Le CDMT global</vt:lpstr>
      <vt:lpstr>Les CDMT ministériels/sectoriels</vt:lpstr>
      <vt:lpstr>Le périmètre des CDMT « sectoriels »</vt:lpstr>
      <vt:lpstr>  La procédure CDMT</vt:lpstr>
      <vt:lpstr>Slide 28</vt:lpstr>
      <vt:lpstr>Slide 29</vt:lpstr>
      <vt:lpstr>CDMT dans les PVD: des déceptions (1)</vt:lpstr>
      <vt:lpstr>CDMT dans les PVD: des déceptions (2)</vt:lpstr>
      <vt:lpstr>CDMT dans les PVD: des déceptions (3)</vt:lpstr>
      <vt:lpstr> Développer un CDMT en limitant les risques d'échec </vt:lpstr>
      <vt:lpstr> Points examinés</vt:lpstr>
      <vt:lpstr>  Les indicateurs PEFA</vt:lpstr>
      <vt:lpstr>PI-14. Prévisions macroéconomiques et budgétaires</vt:lpstr>
      <vt:lpstr>PI-15. Stratégie budgétaire</vt:lpstr>
      <vt:lpstr>PI-16 Perspectives à moyen terme de la budgétisation des dépenses</vt:lpstr>
      <vt:lpstr>PI-17. Processus de préparation du budget</vt:lpstr>
      <vt:lpstr>PI -18. Examen de  la loi de finances par le pouvoir législatif </vt:lpstr>
      <vt:lpstr>Messages clef</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Pierre</cp:lastModifiedBy>
  <cp:revision>150</cp:revision>
  <cp:lastPrinted>2016-05-19T06:28:02Z</cp:lastPrinted>
  <dcterms:created xsi:type="dcterms:W3CDTF">2011-10-28T10:25:18Z</dcterms:created>
  <dcterms:modified xsi:type="dcterms:W3CDTF">2016-06-12T20:13:57Z</dcterms:modified>
</cp:coreProperties>
</file>