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handoutMasterIdLst>
    <p:handoutMasterId r:id="rId42"/>
  </p:handoutMasterIdLst>
  <p:sldIdLst>
    <p:sldId id="256" r:id="rId2"/>
    <p:sldId id="322" r:id="rId3"/>
    <p:sldId id="315" r:id="rId4"/>
    <p:sldId id="299" r:id="rId5"/>
    <p:sldId id="316" r:id="rId6"/>
    <p:sldId id="260" r:id="rId7"/>
    <p:sldId id="261" r:id="rId8"/>
    <p:sldId id="298" r:id="rId9"/>
    <p:sldId id="262" r:id="rId10"/>
    <p:sldId id="263" r:id="rId11"/>
    <p:sldId id="312" r:id="rId12"/>
    <p:sldId id="311" r:id="rId13"/>
    <p:sldId id="306" r:id="rId14"/>
    <p:sldId id="318" r:id="rId15"/>
    <p:sldId id="309" r:id="rId16"/>
    <p:sldId id="310" r:id="rId17"/>
    <p:sldId id="313" r:id="rId18"/>
    <p:sldId id="323" r:id="rId19"/>
    <p:sldId id="264" r:id="rId20"/>
    <p:sldId id="305" r:id="rId21"/>
    <p:sldId id="265" r:id="rId22"/>
    <p:sldId id="304" r:id="rId23"/>
    <p:sldId id="324" r:id="rId24"/>
    <p:sldId id="286" r:id="rId25"/>
    <p:sldId id="287" r:id="rId26"/>
    <p:sldId id="288" r:id="rId27"/>
    <p:sldId id="289" r:id="rId28"/>
    <p:sldId id="325" r:id="rId29"/>
    <p:sldId id="291" r:id="rId30"/>
    <p:sldId id="292" r:id="rId31"/>
    <p:sldId id="293" r:id="rId32"/>
    <p:sldId id="294" r:id="rId33"/>
    <p:sldId id="295" r:id="rId34"/>
    <p:sldId id="296" r:id="rId35"/>
    <p:sldId id="297" r:id="rId36"/>
    <p:sldId id="320" r:id="rId37"/>
    <p:sldId id="321" r:id="rId38"/>
    <p:sldId id="319" r:id="rId39"/>
    <p:sldId id="317" r:id="rId40"/>
  </p:sldIdLst>
  <p:sldSz cx="9144000" cy="6858000" type="screen4x3"/>
  <p:notesSz cx="6669088" cy="9926638"/>
  <p:defaultTextStyle>
    <a:defPPr>
      <a:defRPr lang="en-GB"/>
    </a:defPPr>
    <a:lvl1pPr algn="l" rtl="0" eaLnBrk="0" fontAlgn="base" hangingPunct="0">
      <a:spcBef>
        <a:spcPct val="0"/>
      </a:spcBef>
      <a:spcAft>
        <a:spcPct val="0"/>
      </a:spcAft>
      <a:defRPr sz="1200" kern="1200">
        <a:solidFill>
          <a:srgbClr val="0F5494"/>
        </a:solidFill>
        <a:latin typeface="Verdana" pitchFamily="34" charset="0"/>
        <a:ea typeface="+mn-ea"/>
        <a:cs typeface="+mn-cs"/>
      </a:defRPr>
    </a:lvl1pPr>
    <a:lvl2pPr marL="457200" algn="l" rtl="0" eaLnBrk="0" fontAlgn="base" hangingPunct="0">
      <a:spcBef>
        <a:spcPct val="0"/>
      </a:spcBef>
      <a:spcAft>
        <a:spcPct val="0"/>
      </a:spcAft>
      <a:defRPr sz="1200" kern="1200">
        <a:solidFill>
          <a:srgbClr val="0F5494"/>
        </a:solidFill>
        <a:latin typeface="Verdana" pitchFamily="34" charset="0"/>
        <a:ea typeface="+mn-ea"/>
        <a:cs typeface="+mn-cs"/>
      </a:defRPr>
    </a:lvl2pPr>
    <a:lvl3pPr marL="914400" algn="l" rtl="0" eaLnBrk="0" fontAlgn="base" hangingPunct="0">
      <a:spcBef>
        <a:spcPct val="0"/>
      </a:spcBef>
      <a:spcAft>
        <a:spcPct val="0"/>
      </a:spcAft>
      <a:defRPr sz="1200" kern="1200">
        <a:solidFill>
          <a:srgbClr val="0F5494"/>
        </a:solidFill>
        <a:latin typeface="Verdana" pitchFamily="34" charset="0"/>
        <a:ea typeface="+mn-ea"/>
        <a:cs typeface="+mn-cs"/>
      </a:defRPr>
    </a:lvl3pPr>
    <a:lvl4pPr marL="1371600" algn="l" rtl="0" eaLnBrk="0" fontAlgn="base" hangingPunct="0">
      <a:spcBef>
        <a:spcPct val="0"/>
      </a:spcBef>
      <a:spcAft>
        <a:spcPct val="0"/>
      </a:spcAft>
      <a:defRPr sz="1200" kern="1200">
        <a:solidFill>
          <a:srgbClr val="0F5494"/>
        </a:solidFill>
        <a:latin typeface="Verdana" pitchFamily="34" charset="0"/>
        <a:ea typeface="+mn-ea"/>
        <a:cs typeface="+mn-cs"/>
      </a:defRPr>
    </a:lvl4pPr>
    <a:lvl5pPr marL="1828800" algn="l" rtl="0" eaLnBrk="0" fontAlgn="base" hangingPunct="0">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F5494"/>
    <a:srgbClr val="3166CF"/>
    <a:srgbClr val="3E6FD2"/>
    <a:srgbClr val="2D5EC1"/>
    <a:srgbClr val="BDDEFF"/>
    <a:srgbClr val="99CCFF"/>
    <a:srgbClr val="808080"/>
    <a:srgbClr val="FFD62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768" y="-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890838"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a:solidFill>
                  <a:schemeClr val="tx1"/>
                </a:solidFill>
                <a:latin typeface="Arial" pitchFamily="34" charset="0"/>
              </a:defRPr>
            </a:lvl1pPr>
          </a:lstStyle>
          <a:p>
            <a:pPr>
              <a:defRPr/>
            </a:pPr>
            <a:endParaRPr lang="en-GB"/>
          </a:p>
        </p:txBody>
      </p:sp>
      <p:sp>
        <p:nvSpPr>
          <p:cNvPr id="37891" name="Rectangle 3"/>
          <p:cNvSpPr>
            <a:spLocks noGrp="1" noChangeArrowheads="1"/>
          </p:cNvSpPr>
          <p:nvPr>
            <p:ph type="dt" sz="quarter" idx="1"/>
          </p:nvPr>
        </p:nvSpPr>
        <p:spPr bwMode="auto">
          <a:xfrm>
            <a:off x="3776663" y="0"/>
            <a:ext cx="2890837"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a:solidFill>
                  <a:schemeClr val="tx1"/>
                </a:solidFill>
                <a:latin typeface="Arial" pitchFamily="34" charset="0"/>
              </a:defRPr>
            </a:lvl1pPr>
          </a:lstStyle>
          <a:p>
            <a:pPr>
              <a:defRPr/>
            </a:pPr>
            <a:endParaRPr lang="en-GB"/>
          </a:p>
        </p:txBody>
      </p:sp>
      <p:sp>
        <p:nvSpPr>
          <p:cNvPr id="37892" name="Rectangle 4"/>
          <p:cNvSpPr>
            <a:spLocks noGrp="1" noChangeArrowheads="1"/>
          </p:cNvSpPr>
          <p:nvPr>
            <p:ph type="ftr" sz="quarter" idx="2"/>
          </p:nvPr>
        </p:nvSpPr>
        <p:spPr bwMode="auto">
          <a:xfrm>
            <a:off x="0" y="9428163"/>
            <a:ext cx="2890838"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a:solidFill>
                  <a:schemeClr val="tx1"/>
                </a:solidFill>
                <a:latin typeface="Arial" pitchFamily="34" charset="0"/>
              </a:defRPr>
            </a:lvl1pPr>
          </a:lstStyle>
          <a:p>
            <a:pPr>
              <a:defRPr/>
            </a:pPr>
            <a:endParaRPr lang="en-GB"/>
          </a:p>
        </p:txBody>
      </p:sp>
      <p:sp>
        <p:nvSpPr>
          <p:cNvPr id="37893" name="Rectangle 5"/>
          <p:cNvSpPr>
            <a:spLocks noGrp="1" noChangeArrowheads="1"/>
          </p:cNvSpPr>
          <p:nvPr>
            <p:ph type="sldNum" sz="quarter" idx="3"/>
          </p:nvPr>
        </p:nvSpPr>
        <p:spPr bwMode="auto">
          <a:xfrm>
            <a:off x="3776663" y="9428163"/>
            <a:ext cx="2890837"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a:solidFill>
                  <a:schemeClr val="tx1"/>
                </a:solidFill>
                <a:latin typeface="Arial" charset="0"/>
              </a:defRPr>
            </a:lvl1pPr>
          </a:lstStyle>
          <a:p>
            <a:fld id="{8A93106F-C75F-4E02-B676-6A9B5DDA20E2}" type="slidenum">
              <a:rPr lang="en-GB"/>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890838"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a:solidFill>
                  <a:schemeClr val="tx1"/>
                </a:solidFill>
                <a:latin typeface="Arial" pitchFamily="34" charset="0"/>
              </a:defRPr>
            </a:lvl1pPr>
          </a:lstStyle>
          <a:p>
            <a:pPr>
              <a:defRPr/>
            </a:pPr>
            <a:endParaRPr lang="en-GB"/>
          </a:p>
        </p:txBody>
      </p:sp>
      <p:sp>
        <p:nvSpPr>
          <p:cNvPr id="36867" name="Rectangle 3"/>
          <p:cNvSpPr>
            <a:spLocks noGrp="1" noChangeArrowheads="1"/>
          </p:cNvSpPr>
          <p:nvPr>
            <p:ph type="dt" idx="1"/>
          </p:nvPr>
        </p:nvSpPr>
        <p:spPr bwMode="auto">
          <a:xfrm>
            <a:off x="3776663" y="0"/>
            <a:ext cx="2890837"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a:solidFill>
                  <a:schemeClr val="tx1"/>
                </a:solidFill>
                <a:latin typeface="Arial" pitchFamily="34" charset="0"/>
              </a:defRPr>
            </a:lvl1pPr>
          </a:lstStyle>
          <a:p>
            <a:pPr>
              <a:defRPr/>
            </a:pPr>
            <a:endParaRPr lang="en-GB"/>
          </a:p>
        </p:txBody>
      </p:sp>
      <p:sp>
        <p:nvSpPr>
          <p:cNvPr id="3076" name="Rectangle 4"/>
          <p:cNvSpPr>
            <a:spLocks noRot="1" noChangeArrowheads="1" noTextEdit="1"/>
          </p:cNvSpPr>
          <p:nvPr>
            <p:ph type="sldImg" idx="2"/>
          </p:nvPr>
        </p:nvSpPr>
        <p:spPr bwMode="auto">
          <a:xfrm>
            <a:off x="854075" y="744538"/>
            <a:ext cx="4962525" cy="3722687"/>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666750" y="4714875"/>
            <a:ext cx="5335588"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9428163"/>
            <a:ext cx="2890838"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a:solidFill>
                  <a:schemeClr val="tx1"/>
                </a:solidFill>
                <a:latin typeface="Arial" pitchFamily="34" charset="0"/>
              </a:defRPr>
            </a:lvl1pPr>
          </a:lstStyle>
          <a:p>
            <a:pPr>
              <a:defRPr/>
            </a:pPr>
            <a:endParaRPr lang="en-GB"/>
          </a:p>
        </p:txBody>
      </p:sp>
      <p:sp>
        <p:nvSpPr>
          <p:cNvPr id="36871" name="Rectangle 7"/>
          <p:cNvSpPr>
            <a:spLocks noGrp="1" noChangeArrowheads="1"/>
          </p:cNvSpPr>
          <p:nvPr>
            <p:ph type="sldNum" sz="quarter" idx="5"/>
          </p:nvPr>
        </p:nvSpPr>
        <p:spPr bwMode="auto">
          <a:xfrm>
            <a:off x="3776663" y="9428163"/>
            <a:ext cx="2890837"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a:solidFill>
                  <a:schemeClr val="tx1"/>
                </a:solidFill>
                <a:latin typeface="Arial" charset="0"/>
              </a:defRPr>
            </a:lvl1pPr>
          </a:lstStyle>
          <a:p>
            <a:fld id="{860A3EE3-47FF-406C-AB38-58572EDD2F8A}" type="slidenum">
              <a:rPr lang="en-GB"/>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Espace réservé de l'image des diapositives 1"/>
          <p:cNvSpPr>
            <a:spLocks noGrp="1" noRot="1" noChangeAspect="1" noTextEdit="1"/>
          </p:cNvSpPr>
          <p:nvPr>
            <p:ph type="sldImg"/>
          </p:nvPr>
        </p:nvSpPr>
        <p:spPr>
          <a:ln/>
        </p:spPr>
      </p:sp>
      <p:sp>
        <p:nvSpPr>
          <p:cNvPr id="6147" name="Espace réservé des commentaires 2"/>
          <p:cNvSpPr>
            <a:spLocks noGrp="1"/>
          </p:cNvSpPr>
          <p:nvPr>
            <p:ph type="body" idx="1"/>
          </p:nvPr>
        </p:nvSpPr>
        <p:spPr>
          <a:noFill/>
          <a:ln/>
        </p:spPr>
        <p:txBody>
          <a:bodyPr/>
          <a:lstStyle/>
          <a:p>
            <a:pPr eaLnBrk="1" hangingPunct="1">
              <a:spcBef>
                <a:spcPct val="0"/>
              </a:spcBef>
            </a:pPr>
            <a:endParaRPr lang="fr-BE" altLang="fr-FR" smtClean="0">
              <a:latin typeface="Arial" charset="0"/>
            </a:endParaRPr>
          </a:p>
        </p:txBody>
      </p:sp>
      <p:sp>
        <p:nvSpPr>
          <p:cNvPr id="6148" name="Espace réservé du numéro de diapositive 3"/>
          <p:cNvSpPr>
            <a:spLocks noGrp="1"/>
          </p:cNvSpPr>
          <p:nvPr>
            <p:ph type="sldNum" sz="quarter" idx="5"/>
          </p:nvPr>
        </p:nvSpPr>
        <p:spPr>
          <a:noFill/>
        </p:spPr>
        <p:txBody>
          <a:bodyPr/>
          <a:lstStyle/>
          <a:p>
            <a:fld id="{145017A6-9B2F-4530-A72A-D2529BD06ABC}" type="slidenum">
              <a:rPr lang="fr-BE" altLang="fr-FR"/>
              <a:pPr/>
              <a:t>1</a:t>
            </a:fld>
            <a:endParaRPr lang="fr-BE" alt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A23D52D5-3459-441E-9C75-EAD177125414}" type="slidenum">
              <a:rPr lang="en-US" altLang="fr-FR">
                <a:latin typeface="Times New Roman" pitchFamily="18" charset="0"/>
                <a:cs typeface="Times New Roman" pitchFamily="18" charset="0"/>
              </a:rPr>
              <a:pPr/>
              <a:t>15</a:t>
            </a:fld>
            <a:endParaRPr lang="en-US" altLang="fr-FR">
              <a:latin typeface="Times New Roman" pitchFamily="18" charset="0"/>
              <a:cs typeface="Times New Roman" pitchFamily="18" charset="0"/>
            </a:endParaRPr>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785E722F-DE93-442F-BD13-EA9D3D618F7B}" type="slidenum">
              <a:rPr lang="en-US" altLang="fr-FR">
                <a:latin typeface="Times New Roman" pitchFamily="18" charset="0"/>
                <a:cs typeface="Times New Roman" pitchFamily="18" charset="0"/>
              </a:rPr>
              <a:pPr/>
              <a:t>16</a:t>
            </a:fld>
            <a:endParaRPr lang="en-US" altLang="fr-FR">
              <a:latin typeface="Times New Roman" pitchFamily="18" charset="0"/>
              <a:cs typeface="Times New Roman" pitchFamily="18" charset="0"/>
            </a:endParaRPr>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txBox="1">
            <a:spLocks noGrp="1" noChangeArrowheads="1"/>
          </p:cNvSpPr>
          <p:nvPr/>
        </p:nvSpPr>
        <p:spPr bwMode="auto">
          <a:xfrm>
            <a:off x="3779838" y="9429750"/>
            <a:ext cx="2889250" cy="496888"/>
          </a:xfrm>
          <a:prstGeom prst="rect">
            <a:avLst/>
          </a:prstGeom>
          <a:noFill/>
          <a:ln w="9525">
            <a:noFill/>
            <a:miter lim="800000"/>
            <a:headEnd/>
            <a:tailEnd/>
          </a:ln>
        </p:spPr>
        <p:txBody>
          <a:bodyPr anchor="b"/>
          <a:lstStyle/>
          <a:p>
            <a:pPr algn="r" eaLnBrk="1" hangingPunct="1"/>
            <a:fld id="{EFC04CCF-7B5C-46E0-A200-6218590081DD}" type="slidenum">
              <a:rPr lang="en-US" altLang="fr-FR"/>
              <a:pPr algn="r" eaLnBrk="1" hangingPunct="1"/>
              <a:t>17</a:t>
            </a:fld>
            <a:endParaRPr lang="en-US" altLang="fr-FR"/>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69B714EB-C1C6-4C31-AC81-51D6D8739F30}" type="slidenum">
              <a:rPr lang="en-US" altLang="fr-FR">
                <a:latin typeface="Times New Roman" pitchFamily="18" charset="0"/>
                <a:cs typeface="Times New Roman" pitchFamily="18" charset="0"/>
              </a:rPr>
              <a:pPr/>
              <a:t>19</a:t>
            </a:fld>
            <a:endParaRPr lang="en-US" altLang="fr-FR">
              <a:latin typeface="Times New Roman" pitchFamily="18" charset="0"/>
              <a:cs typeface="Times New Roman" pitchFamily="18" charset="0"/>
            </a:endParaRPr>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98994F11-A97D-49F6-8A6D-129155E1B29C}" type="slidenum">
              <a:rPr lang="en-US" altLang="fr-FR">
                <a:latin typeface="Times New Roman" pitchFamily="18" charset="0"/>
                <a:cs typeface="Times New Roman" pitchFamily="18" charset="0"/>
              </a:rPr>
              <a:pPr/>
              <a:t>20</a:t>
            </a:fld>
            <a:endParaRPr lang="en-US" altLang="fr-FR">
              <a:latin typeface="Times New Roman" pitchFamily="18" charset="0"/>
              <a:cs typeface="Times New Roman" pitchFamily="18" charset="0"/>
            </a:endParaRPr>
          </a:p>
        </p:txBody>
      </p:sp>
      <p:sp>
        <p:nvSpPr>
          <p:cNvPr id="38915" name="Rectangle 2"/>
          <p:cNvSpPr>
            <a:spLocks noRo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EDEBDDA9-5F7B-4C68-B657-3C53C0D6C84F}" type="slidenum">
              <a:rPr lang="en-US" altLang="fr-FR">
                <a:latin typeface="Times New Roman" pitchFamily="18" charset="0"/>
                <a:cs typeface="Times New Roman" pitchFamily="18" charset="0"/>
              </a:rPr>
              <a:pPr/>
              <a:t>21</a:t>
            </a:fld>
            <a:endParaRPr lang="en-US" altLang="fr-FR">
              <a:latin typeface="Times New Roman" pitchFamily="18" charset="0"/>
              <a:cs typeface="Times New Roman" pitchFamily="18" charset="0"/>
            </a:endParaRPr>
          </a:p>
        </p:txBody>
      </p:sp>
      <p:sp>
        <p:nvSpPr>
          <p:cNvPr id="40963" name="Rectangle 2"/>
          <p:cNvSpPr>
            <a:spLocks noRo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BBB66C6B-77A7-4DAB-89C8-33A7C06848E6}" type="slidenum">
              <a:rPr lang="en-US" altLang="fr-FR">
                <a:latin typeface="Times New Roman" pitchFamily="18" charset="0"/>
                <a:cs typeface="Times New Roman" pitchFamily="18" charset="0"/>
              </a:rPr>
              <a:pPr/>
              <a:t>22</a:t>
            </a:fld>
            <a:endParaRPr lang="en-US" altLang="fr-FR">
              <a:latin typeface="Times New Roman" pitchFamily="18" charset="0"/>
              <a:cs typeface="Times New Roman" pitchFamily="18" charset="0"/>
            </a:endParaRPr>
          </a:p>
        </p:txBody>
      </p:sp>
      <p:sp>
        <p:nvSpPr>
          <p:cNvPr id="43011" name="Rectangle 2"/>
          <p:cNvSpPr>
            <a:spLocks noRo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Espace réservé de l'image des diapositives 1"/>
          <p:cNvSpPr>
            <a:spLocks noGrp="1" noRot="1" noChangeAspect="1" noTextEdit="1"/>
          </p:cNvSpPr>
          <p:nvPr>
            <p:ph type="sldImg"/>
          </p:nvPr>
        </p:nvSpPr>
        <p:spPr>
          <a:ln/>
        </p:spPr>
      </p:sp>
      <p:sp>
        <p:nvSpPr>
          <p:cNvPr id="46083" name="Espace réservé des commentaires 2"/>
          <p:cNvSpPr>
            <a:spLocks noGrp="1"/>
          </p:cNvSpPr>
          <p:nvPr>
            <p:ph type="body" idx="1"/>
          </p:nvPr>
        </p:nvSpPr>
        <p:spPr>
          <a:noFill/>
          <a:ln/>
        </p:spPr>
        <p:txBody>
          <a:bodyPr/>
          <a:lstStyle/>
          <a:p>
            <a:pPr eaLnBrk="1" hangingPunct="1"/>
            <a:endParaRPr lang="fr-BE" altLang="fr-FR" smtClean="0">
              <a:latin typeface="Times New Roman" pitchFamily="18" charset="0"/>
            </a:endParaRPr>
          </a:p>
        </p:txBody>
      </p:sp>
      <p:sp>
        <p:nvSpPr>
          <p:cNvPr id="46084" name="Espace réservé du numéro de diapositive 3"/>
          <p:cNvSpPr>
            <a:spLocks noGrp="1"/>
          </p:cNvSpPr>
          <p:nvPr>
            <p:ph type="sldNum" sz="quarter" idx="5"/>
          </p:nvPr>
        </p:nvSpPr>
        <p:spPr>
          <a:noFill/>
        </p:spPr>
        <p:txBody>
          <a:bodyPr/>
          <a:lstStyle/>
          <a:p>
            <a:fld id="{4C4587B8-6831-47AB-9365-9209292EA07E}" type="slidenum">
              <a:rPr lang="en-GB" altLang="fr-FR">
                <a:latin typeface="Times New Roman" pitchFamily="18" charset="0"/>
                <a:cs typeface="Times New Roman" pitchFamily="18" charset="0"/>
              </a:rPr>
              <a:pPr/>
              <a:t>24</a:t>
            </a:fld>
            <a:endParaRPr lang="en-GB" altLang="fr-FR">
              <a:latin typeface="Times New Roman" pitchFamily="18" charset="0"/>
              <a:cs typeface="Times New Roman"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Espace réservé de l'image des diapositives 1"/>
          <p:cNvSpPr>
            <a:spLocks noGrp="1" noRot="1" noChangeAspect="1" noTextEdit="1"/>
          </p:cNvSpPr>
          <p:nvPr>
            <p:ph type="sldImg"/>
          </p:nvPr>
        </p:nvSpPr>
        <p:spPr>
          <a:ln/>
        </p:spPr>
      </p:sp>
      <p:sp>
        <p:nvSpPr>
          <p:cNvPr id="48131" name="Espace réservé des commentaires 2"/>
          <p:cNvSpPr>
            <a:spLocks noGrp="1"/>
          </p:cNvSpPr>
          <p:nvPr>
            <p:ph type="body" idx="1"/>
          </p:nvPr>
        </p:nvSpPr>
        <p:spPr>
          <a:noFill/>
          <a:ln/>
        </p:spPr>
        <p:txBody>
          <a:bodyPr/>
          <a:lstStyle/>
          <a:p>
            <a:pPr eaLnBrk="1" hangingPunct="1"/>
            <a:endParaRPr lang="fr-BE" altLang="fr-FR" smtClean="0">
              <a:latin typeface="Times New Roman" pitchFamily="18" charset="0"/>
            </a:endParaRPr>
          </a:p>
        </p:txBody>
      </p:sp>
      <p:sp>
        <p:nvSpPr>
          <p:cNvPr id="48132" name="Espace réservé du numéro de diapositive 3"/>
          <p:cNvSpPr>
            <a:spLocks noGrp="1"/>
          </p:cNvSpPr>
          <p:nvPr>
            <p:ph type="sldNum" sz="quarter" idx="5"/>
          </p:nvPr>
        </p:nvSpPr>
        <p:spPr>
          <a:noFill/>
        </p:spPr>
        <p:txBody>
          <a:bodyPr/>
          <a:lstStyle/>
          <a:p>
            <a:fld id="{62E02A23-5219-47D0-AB2C-1D329669E1C9}" type="slidenum">
              <a:rPr lang="en-GB" altLang="fr-FR">
                <a:latin typeface="Times New Roman" pitchFamily="18" charset="0"/>
                <a:cs typeface="Times New Roman" pitchFamily="18" charset="0"/>
              </a:rPr>
              <a:pPr/>
              <a:t>25</a:t>
            </a:fld>
            <a:endParaRPr lang="en-GB" altLang="fr-FR">
              <a:latin typeface="Times New Roman" pitchFamily="18" charset="0"/>
              <a:cs typeface="Times New Roman"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Espace réservé de l'image des diapositives 1"/>
          <p:cNvSpPr>
            <a:spLocks noGrp="1" noRot="1" noChangeAspect="1" noTextEdit="1"/>
          </p:cNvSpPr>
          <p:nvPr>
            <p:ph type="sldImg"/>
          </p:nvPr>
        </p:nvSpPr>
        <p:spPr>
          <a:ln/>
        </p:spPr>
      </p:sp>
      <p:sp>
        <p:nvSpPr>
          <p:cNvPr id="50179" name="Espace réservé des commentaires 2"/>
          <p:cNvSpPr>
            <a:spLocks noGrp="1"/>
          </p:cNvSpPr>
          <p:nvPr>
            <p:ph type="body" idx="1"/>
          </p:nvPr>
        </p:nvSpPr>
        <p:spPr>
          <a:noFill/>
          <a:ln/>
        </p:spPr>
        <p:txBody>
          <a:bodyPr/>
          <a:lstStyle/>
          <a:p>
            <a:pPr eaLnBrk="1" hangingPunct="1"/>
            <a:endParaRPr lang="fr-BE" altLang="fr-FR" smtClean="0">
              <a:latin typeface="Times New Roman" pitchFamily="18" charset="0"/>
            </a:endParaRPr>
          </a:p>
        </p:txBody>
      </p:sp>
      <p:sp>
        <p:nvSpPr>
          <p:cNvPr id="50180" name="Espace réservé du numéro de diapositive 3"/>
          <p:cNvSpPr>
            <a:spLocks noGrp="1"/>
          </p:cNvSpPr>
          <p:nvPr>
            <p:ph type="sldNum" sz="quarter" idx="5"/>
          </p:nvPr>
        </p:nvSpPr>
        <p:spPr>
          <a:noFill/>
        </p:spPr>
        <p:txBody>
          <a:bodyPr/>
          <a:lstStyle/>
          <a:p>
            <a:fld id="{F713FE74-6DF8-4128-83AE-ED54E9980054}" type="slidenum">
              <a:rPr lang="en-GB" altLang="fr-FR">
                <a:latin typeface="Times New Roman" pitchFamily="18" charset="0"/>
                <a:cs typeface="Times New Roman" pitchFamily="18" charset="0"/>
              </a:rPr>
              <a:pPr/>
              <a:t>26</a:t>
            </a:fld>
            <a:endParaRPr lang="en-GB" altLang="fr-FR">
              <a:latin typeface="Times New Roman" pitchFamily="18" charset="0"/>
              <a:cs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txBox="1">
            <a:spLocks noGrp="1" noChangeArrowheads="1"/>
          </p:cNvSpPr>
          <p:nvPr/>
        </p:nvSpPr>
        <p:spPr bwMode="auto">
          <a:xfrm>
            <a:off x="3779838" y="9429750"/>
            <a:ext cx="2889250" cy="496888"/>
          </a:xfrm>
          <a:prstGeom prst="rect">
            <a:avLst/>
          </a:prstGeom>
          <a:noFill/>
          <a:ln w="9525">
            <a:noFill/>
            <a:miter lim="800000"/>
            <a:headEnd/>
            <a:tailEnd/>
          </a:ln>
        </p:spPr>
        <p:txBody>
          <a:bodyPr anchor="b"/>
          <a:lstStyle/>
          <a:p>
            <a:pPr algn="r" eaLnBrk="1" hangingPunct="1"/>
            <a:fld id="{97F887FC-519A-4AD6-9750-6C02215E5B98}" type="slidenum">
              <a:rPr lang="en-US" altLang="fr-FR"/>
              <a:pPr algn="r" eaLnBrk="1" hangingPunct="1"/>
              <a:t>3</a:t>
            </a:fld>
            <a:endParaRPr lang="en-US" altLang="fr-FR"/>
          </a:p>
        </p:txBody>
      </p:sp>
      <p:sp>
        <p:nvSpPr>
          <p:cNvPr id="9219" name="Rectangle 2"/>
          <p:cNvSpPr>
            <a:spLocks noRot="1" noChangeArrowheads="1" noTextEdit="1"/>
          </p:cNvSpPr>
          <p:nvPr>
            <p:ph type="sldImg"/>
          </p:nvPr>
        </p:nvSpPr>
        <p:spPr>
          <a:ln/>
        </p:spPr>
      </p:sp>
      <p:sp>
        <p:nvSpPr>
          <p:cNvPr id="9220"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Espace réservé de l'image des diapositives 1"/>
          <p:cNvSpPr>
            <a:spLocks noGrp="1" noRot="1" noChangeAspect="1" noTextEdit="1"/>
          </p:cNvSpPr>
          <p:nvPr>
            <p:ph type="sldImg"/>
          </p:nvPr>
        </p:nvSpPr>
        <p:spPr>
          <a:ln/>
        </p:spPr>
      </p:sp>
      <p:sp>
        <p:nvSpPr>
          <p:cNvPr id="52227" name="Espace réservé des commentaires 2"/>
          <p:cNvSpPr>
            <a:spLocks noGrp="1"/>
          </p:cNvSpPr>
          <p:nvPr>
            <p:ph type="body" idx="1"/>
          </p:nvPr>
        </p:nvSpPr>
        <p:spPr>
          <a:noFill/>
          <a:ln/>
        </p:spPr>
        <p:txBody>
          <a:bodyPr/>
          <a:lstStyle/>
          <a:p>
            <a:pPr eaLnBrk="1" hangingPunct="1"/>
            <a:endParaRPr lang="fr-BE" altLang="fr-FR" smtClean="0">
              <a:latin typeface="Times New Roman" pitchFamily="18" charset="0"/>
            </a:endParaRPr>
          </a:p>
        </p:txBody>
      </p:sp>
      <p:sp>
        <p:nvSpPr>
          <p:cNvPr id="52228" name="Espace réservé du numéro de diapositive 3"/>
          <p:cNvSpPr>
            <a:spLocks noGrp="1"/>
          </p:cNvSpPr>
          <p:nvPr>
            <p:ph type="sldNum" sz="quarter" idx="5"/>
          </p:nvPr>
        </p:nvSpPr>
        <p:spPr>
          <a:noFill/>
        </p:spPr>
        <p:txBody>
          <a:bodyPr/>
          <a:lstStyle/>
          <a:p>
            <a:fld id="{C1A6DFD5-8A84-4CC6-AE70-4BE78EA2E5F7}" type="slidenum">
              <a:rPr lang="en-GB" altLang="fr-FR">
                <a:latin typeface="Times New Roman" pitchFamily="18" charset="0"/>
                <a:cs typeface="Times New Roman" pitchFamily="18" charset="0"/>
              </a:rPr>
              <a:pPr/>
              <a:t>27</a:t>
            </a:fld>
            <a:endParaRPr lang="en-GB" altLang="fr-FR">
              <a:latin typeface="Times New Roman" pitchFamily="18" charset="0"/>
              <a:cs typeface="Times New Roman"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C2E4C95D-52F4-43DB-8F72-316EF25209A4}" type="slidenum">
              <a:rPr lang="en-US" altLang="fr-FR">
                <a:latin typeface="Times New Roman" pitchFamily="18" charset="0"/>
                <a:cs typeface="Times New Roman" pitchFamily="18" charset="0"/>
              </a:rPr>
              <a:pPr/>
              <a:t>29</a:t>
            </a:fld>
            <a:endParaRPr lang="en-US" altLang="fr-FR">
              <a:latin typeface="Times New Roman" pitchFamily="18" charset="0"/>
              <a:cs typeface="Times New Roman" pitchFamily="18" charset="0"/>
            </a:endParaRPr>
          </a:p>
        </p:txBody>
      </p:sp>
      <p:sp>
        <p:nvSpPr>
          <p:cNvPr id="55299" name="Rectangle 2"/>
          <p:cNvSpPr>
            <a:spLocks noRo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CE6577A9-A3D0-43FE-80D8-BD899739FB6E}" type="slidenum">
              <a:rPr lang="en-US" altLang="fr-FR">
                <a:latin typeface="Times New Roman" pitchFamily="18" charset="0"/>
                <a:cs typeface="Times New Roman" pitchFamily="18" charset="0"/>
              </a:rPr>
              <a:pPr/>
              <a:t>30</a:t>
            </a:fld>
            <a:endParaRPr lang="en-US" altLang="fr-FR">
              <a:latin typeface="Times New Roman" pitchFamily="18" charset="0"/>
              <a:cs typeface="Times New Roman" pitchFamily="18" charset="0"/>
            </a:endParaRPr>
          </a:p>
        </p:txBody>
      </p:sp>
      <p:sp>
        <p:nvSpPr>
          <p:cNvPr id="57347" name="Rectangle 2"/>
          <p:cNvSpPr>
            <a:spLocks noRo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txBox="1">
            <a:spLocks noGrp="1" noChangeArrowheads="1"/>
          </p:cNvSpPr>
          <p:nvPr/>
        </p:nvSpPr>
        <p:spPr bwMode="auto">
          <a:xfrm>
            <a:off x="3779838" y="9429750"/>
            <a:ext cx="2889250" cy="496888"/>
          </a:xfrm>
          <a:prstGeom prst="rect">
            <a:avLst/>
          </a:prstGeom>
          <a:noFill/>
          <a:ln w="9525">
            <a:noFill/>
            <a:miter lim="800000"/>
            <a:headEnd/>
            <a:tailEnd/>
          </a:ln>
        </p:spPr>
        <p:txBody>
          <a:bodyPr anchor="b"/>
          <a:lstStyle/>
          <a:p>
            <a:pPr algn="r" eaLnBrk="1" hangingPunct="1"/>
            <a:fld id="{557DC85B-4CFE-4CD9-ABB4-31871210830A}" type="slidenum">
              <a:rPr lang="en-US" altLang="fr-FR"/>
              <a:pPr algn="r" eaLnBrk="1" hangingPunct="1"/>
              <a:t>31</a:t>
            </a:fld>
            <a:endParaRPr lang="en-US" altLang="fr-FR"/>
          </a:p>
        </p:txBody>
      </p:sp>
      <p:sp>
        <p:nvSpPr>
          <p:cNvPr id="59395" name="Rectangle 2"/>
          <p:cNvSpPr>
            <a:spLocks noRo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145E7C33-316A-4B03-90B7-39EBE650A928}" type="slidenum">
              <a:rPr lang="en-US" altLang="fr-FR">
                <a:latin typeface="Times New Roman" pitchFamily="18" charset="0"/>
                <a:cs typeface="Times New Roman" pitchFamily="18" charset="0"/>
              </a:rPr>
              <a:pPr/>
              <a:t>32</a:t>
            </a:fld>
            <a:endParaRPr lang="en-US" altLang="fr-FR">
              <a:latin typeface="Times New Roman" pitchFamily="18" charset="0"/>
              <a:cs typeface="Times New Roman" pitchFamily="18" charset="0"/>
            </a:endParaRPr>
          </a:p>
        </p:txBody>
      </p:sp>
      <p:sp>
        <p:nvSpPr>
          <p:cNvPr id="61443" name="Rectangle 2"/>
          <p:cNvSpPr>
            <a:spLocks noRo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91943BCB-2EF8-4020-BA7B-93C9C8410771}" type="slidenum">
              <a:rPr lang="en-US" altLang="fr-FR">
                <a:latin typeface="Times New Roman" pitchFamily="18" charset="0"/>
                <a:cs typeface="Times New Roman" pitchFamily="18" charset="0"/>
              </a:rPr>
              <a:pPr/>
              <a:t>33</a:t>
            </a:fld>
            <a:endParaRPr lang="en-US" altLang="fr-FR">
              <a:latin typeface="Times New Roman" pitchFamily="18" charset="0"/>
              <a:cs typeface="Times New Roman" pitchFamily="18" charset="0"/>
            </a:endParaRPr>
          </a:p>
        </p:txBody>
      </p:sp>
      <p:sp>
        <p:nvSpPr>
          <p:cNvPr id="63491" name="Rectangle 2"/>
          <p:cNvSpPr>
            <a:spLocks noRo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171490DB-66CA-4BA3-92F7-0FDD91580E2E}" type="slidenum">
              <a:rPr lang="en-US" altLang="fr-FR">
                <a:latin typeface="Times New Roman" pitchFamily="18" charset="0"/>
                <a:cs typeface="Times New Roman" pitchFamily="18" charset="0"/>
              </a:rPr>
              <a:pPr/>
              <a:t>34</a:t>
            </a:fld>
            <a:endParaRPr lang="en-US" altLang="fr-FR">
              <a:latin typeface="Times New Roman" pitchFamily="18" charset="0"/>
              <a:cs typeface="Times New Roman" pitchFamily="18" charset="0"/>
            </a:endParaRPr>
          </a:p>
        </p:txBody>
      </p:sp>
      <p:sp>
        <p:nvSpPr>
          <p:cNvPr id="65539" name="Rectangle 2"/>
          <p:cNvSpPr>
            <a:spLocks noRo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B02D98CF-01D4-4776-A3B8-74EECB73E949}" type="slidenum">
              <a:rPr lang="en-US" altLang="fr-FR">
                <a:latin typeface="Times New Roman" pitchFamily="18" charset="0"/>
                <a:cs typeface="Times New Roman" pitchFamily="18" charset="0"/>
              </a:rPr>
              <a:pPr/>
              <a:t>35</a:t>
            </a:fld>
            <a:endParaRPr lang="en-US" altLang="fr-FR">
              <a:latin typeface="Times New Roman" pitchFamily="18" charset="0"/>
              <a:cs typeface="Times New Roman" pitchFamily="18" charset="0"/>
            </a:endParaRPr>
          </a:p>
        </p:txBody>
      </p:sp>
      <p:sp>
        <p:nvSpPr>
          <p:cNvPr id="67587" name="Rectangle 2"/>
          <p:cNvSpPr>
            <a:spLocks noRo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49AFE4B9-123B-4A9E-B6A4-09BA4F7C180D}" type="slidenum">
              <a:rPr lang="en-US" altLang="fr-FR">
                <a:latin typeface="Times New Roman" pitchFamily="18" charset="0"/>
                <a:cs typeface="Times New Roman" pitchFamily="18" charset="0"/>
              </a:rPr>
              <a:pPr/>
              <a:t>38</a:t>
            </a:fld>
            <a:endParaRPr lang="en-US" altLang="fr-FR">
              <a:latin typeface="Times New Roman" pitchFamily="18" charset="0"/>
              <a:cs typeface="Times New Roman" pitchFamily="18" charset="0"/>
            </a:endParaRPr>
          </a:p>
        </p:txBody>
      </p:sp>
      <p:sp>
        <p:nvSpPr>
          <p:cNvPr id="71683" name="Rectangle 2"/>
          <p:cNvSpPr>
            <a:spLocks noRo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pPr eaLnBrk="1" hangingPunct="1">
              <a:spcBef>
                <a:spcPts val="1200"/>
              </a:spcBef>
              <a:spcAft>
                <a:spcPts val="1200"/>
              </a:spcAft>
            </a:pPr>
            <a:r>
              <a:rPr lang="fr-FR" altLang="fr-FR" sz="2000" smtClean="0">
                <a:latin typeface="Arial" charset="0"/>
              </a:rPr>
              <a:t>PI 25 Qualité et respect des délais des états financiers annuels</a:t>
            </a:r>
          </a:p>
          <a:p>
            <a:pPr eaLnBrk="1" hangingPunct="1">
              <a:spcBef>
                <a:spcPts val="1200"/>
              </a:spcBef>
              <a:spcAft>
                <a:spcPts val="1200"/>
              </a:spcAft>
            </a:pPr>
            <a:r>
              <a:rPr lang="fr-FR" altLang="fr-FR" sz="2000" smtClean="0">
                <a:latin typeface="Arial" charset="0"/>
              </a:rPr>
              <a:t>Composantes et notes des bases</a:t>
            </a:r>
          </a:p>
          <a:p>
            <a:pPr eaLnBrk="1" hangingPunct="1">
              <a:spcBef>
                <a:spcPts val="1200"/>
              </a:spcBef>
              <a:spcAft>
                <a:spcPts val="1200"/>
              </a:spcAft>
            </a:pPr>
            <a:r>
              <a:rPr lang="fr-FR" altLang="fr-FR" sz="2000" smtClean="0">
                <a:latin typeface="Arial" charset="0"/>
              </a:rPr>
              <a:t>(i) Degré de couverture des états financiers: note C  -les omissions ne sont pas très significatives</a:t>
            </a:r>
          </a:p>
          <a:p>
            <a:pPr eaLnBrk="1" hangingPunct="1">
              <a:spcBef>
                <a:spcPts val="1200"/>
              </a:spcBef>
              <a:spcAft>
                <a:spcPts val="1200"/>
              </a:spcAft>
            </a:pPr>
            <a:r>
              <a:rPr lang="fr-FR" altLang="fr-FR" sz="2000" smtClean="0">
                <a:latin typeface="Arial" charset="0"/>
              </a:rPr>
              <a:t>(ii) soumission dans les délais des états financiers;</a:t>
            </a:r>
          </a:p>
          <a:p>
            <a:pPr eaLnBrk="1" hangingPunct="1">
              <a:spcBef>
                <a:spcPts val="1200"/>
              </a:spcBef>
              <a:spcAft>
                <a:spcPts val="1200"/>
              </a:spcAft>
            </a:pPr>
            <a:r>
              <a:rPr lang="fr-FR" altLang="fr-FR" sz="2000" smtClean="0">
                <a:latin typeface="Arial" charset="0"/>
              </a:rPr>
              <a:t>(iii)  Information complète; </a:t>
            </a:r>
          </a:p>
          <a:p>
            <a:pPr lvl="2" eaLnBrk="1" hangingPunct="1">
              <a:spcBef>
                <a:spcPts val="1200"/>
              </a:spcBef>
              <a:spcAft>
                <a:spcPts val="1200"/>
              </a:spcAft>
              <a:buFontTx/>
              <a:buChar char="•"/>
            </a:pPr>
            <a:r>
              <a:rPr lang="fr-FR" altLang="fr-FR" sz="2000" smtClean="0">
                <a:latin typeface="Arial" charset="0"/>
              </a:rPr>
              <a:t>Etats financiers soumis à l'ISC dans les 6 mois; </a:t>
            </a:r>
          </a:p>
          <a:p>
            <a:pPr lvl="2" eaLnBrk="1" hangingPunct="1">
              <a:spcBef>
                <a:spcPts val="1200"/>
              </a:spcBef>
              <a:spcAft>
                <a:spcPts val="1200"/>
              </a:spcAft>
              <a:buFontTx/>
              <a:buChar char="•"/>
            </a:pPr>
            <a:r>
              <a:rPr lang="fr-FR" altLang="fr-FR" sz="2000" smtClean="0">
                <a:latin typeface="Arial" charset="0"/>
              </a:rPr>
              <a:t>Normes IPSAS ou norme</a:t>
            </a:r>
            <a:endParaRPr lang="fr-FR" altLang="fr-FR"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p>
            <a:fld id="{07BCF926-345B-429D-BA3B-F62FF209438E}" type="slidenum">
              <a:rPr lang="en-US" altLang="fr-FR">
                <a:latin typeface="Times New Roman" pitchFamily="18" charset="0"/>
                <a:cs typeface="Times New Roman" pitchFamily="18" charset="0"/>
              </a:rPr>
              <a:pPr/>
              <a:t>6</a:t>
            </a:fld>
            <a:endParaRPr lang="en-US" altLang="fr-FR">
              <a:latin typeface="Times New Roman" pitchFamily="18" charset="0"/>
              <a:cs typeface="Times New Roman" pitchFamily="18" charset="0"/>
            </a:endParaRPr>
          </a:p>
        </p:txBody>
      </p:sp>
      <p:sp>
        <p:nvSpPr>
          <p:cNvPr id="13315" name="Rectangle 2"/>
          <p:cNvSpPr>
            <a:spLocks noRot="1" noChangeArrowheads="1" noTextEdit="1"/>
          </p:cNvSpPr>
          <p:nvPr>
            <p:ph type="sldImg"/>
          </p:nvPr>
        </p:nvSpPr>
        <p:spPr>
          <a:ln/>
        </p:spPr>
      </p:sp>
      <p:sp>
        <p:nvSpPr>
          <p:cNvPr id="13316"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CF9B75D6-7B82-4570-8F70-96D9B2AD96BD}" type="slidenum">
              <a:rPr lang="en-US" altLang="fr-FR">
                <a:latin typeface="Times New Roman" pitchFamily="18" charset="0"/>
                <a:cs typeface="Times New Roman" pitchFamily="18" charset="0"/>
              </a:rPr>
              <a:pPr/>
              <a:t>7</a:t>
            </a:fld>
            <a:endParaRPr lang="en-US" altLang="fr-FR">
              <a:latin typeface="Times New Roman" pitchFamily="18" charset="0"/>
              <a:cs typeface="Times New Roman" pitchFamily="18" charset="0"/>
            </a:endParaRPr>
          </a:p>
        </p:txBody>
      </p:sp>
      <p:sp>
        <p:nvSpPr>
          <p:cNvPr id="15363" name="Rectangle 2"/>
          <p:cNvSpPr>
            <a:spLocks noRo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774E2AEB-C87D-4704-92AB-85B61F1ACD0C}" type="slidenum">
              <a:rPr lang="en-US" altLang="fr-FR">
                <a:latin typeface="Times New Roman" pitchFamily="18" charset="0"/>
                <a:cs typeface="Times New Roman" pitchFamily="18" charset="0"/>
              </a:rPr>
              <a:pPr/>
              <a:t>9</a:t>
            </a:fld>
            <a:endParaRPr lang="en-US" altLang="fr-FR">
              <a:latin typeface="Times New Roman" pitchFamily="18" charset="0"/>
              <a:cs typeface="Times New Roman" pitchFamily="18" charset="0"/>
            </a:endParaRPr>
          </a:p>
        </p:txBody>
      </p:sp>
      <p:sp>
        <p:nvSpPr>
          <p:cNvPr id="18435" name="Rectangle 2"/>
          <p:cNvSpPr>
            <a:spLocks noRo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4E5F83C8-0B88-4A13-A34B-9EEE07581087}" type="slidenum">
              <a:rPr lang="en-US" altLang="fr-FR">
                <a:latin typeface="Times New Roman" pitchFamily="18" charset="0"/>
                <a:cs typeface="Times New Roman" pitchFamily="18" charset="0"/>
              </a:rPr>
              <a:pPr/>
              <a:t>10</a:t>
            </a:fld>
            <a:endParaRPr lang="en-US" altLang="fr-FR">
              <a:latin typeface="Times New Roman" pitchFamily="18" charset="0"/>
              <a:cs typeface="Times New Roman" pitchFamily="18" charset="0"/>
            </a:endParaRPr>
          </a:p>
        </p:txBody>
      </p:sp>
      <p:sp>
        <p:nvSpPr>
          <p:cNvPr id="20483" name="Rectangle 2"/>
          <p:cNvSpPr>
            <a:spLocks noRo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E2DB92F-FDD0-4926-B72F-FB0BCF9CC97B}" type="slidenum">
              <a:rPr lang="en-US" altLang="fr-FR">
                <a:latin typeface="Times New Roman" pitchFamily="18" charset="0"/>
                <a:cs typeface="Times New Roman" pitchFamily="18" charset="0"/>
              </a:rPr>
              <a:pPr/>
              <a:t>11</a:t>
            </a:fld>
            <a:endParaRPr lang="en-US" altLang="fr-FR">
              <a:latin typeface="Times New Roman" pitchFamily="18" charset="0"/>
              <a:cs typeface="Times New Roman" pitchFamily="18" charset="0"/>
            </a:endParaRPr>
          </a:p>
        </p:txBody>
      </p:sp>
      <p:sp>
        <p:nvSpPr>
          <p:cNvPr id="22531" name="Rectangle 2"/>
          <p:cNvSpPr>
            <a:spLocks noRo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44075595-1E60-4EE4-8529-367EB326BF23}" type="slidenum">
              <a:rPr lang="en-US" altLang="fr-FR">
                <a:latin typeface="Times New Roman" pitchFamily="18" charset="0"/>
                <a:cs typeface="Times New Roman" pitchFamily="18" charset="0"/>
              </a:rPr>
              <a:pPr/>
              <a:t>12</a:t>
            </a:fld>
            <a:endParaRPr lang="en-US" altLang="fr-FR">
              <a:latin typeface="Times New Roman" pitchFamily="18" charset="0"/>
              <a:cs typeface="Times New Roman" pitchFamily="18" charset="0"/>
            </a:endParaRPr>
          </a:p>
        </p:txBody>
      </p:sp>
      <p:sp>
        <p:nvSpPr>
          <p:cNvPr id="24579" name="Rectangle 2"/>
          <p:cNvSpPr>
            <a:spLocks noRo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BC6F616F-1D88-4EDA-8648-C356FB1BA615}" type="slidenum">
              <a:rPr lang="en-US" altLang="fr-FR">
                <a:latin typeface="Times New Roman" pitchFamily="18" charset="0"/>
                <a:cs typeface="Times New Roman" pitchFamily="18" charset="0"/>
              </a:rPr>
              <a:pPr/>
              <a:t>13</a:t>
            </a:fld>
            <a:endParaRPr lang="en-US" altLang="fr-FR">
              <a:latin typeface="Times New Roman" pitchFamily="18" charset="0"/>
              <a:cs typeface="Times New Roman" pitchFamily="18" charset="0"/>
            </a:endParaRPr>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lvl1pPr defTabSz="457200" eaLnBrk="0" hangingPunct="0">
              <a:defRPr sz="1200">
                <a:solidFill>
                  <a:srgbClr val="0F5494"/>
                </a:solidFill>
                <a:latin typeface="Verdana" panose="020B0604030504040204" pitchFamily="34" charset="0"/>
              </a:defRPr>
            </a:lvl1pPr>
            <a:lvl2pPr marL="742950" indent="-285750" defTabSz="457200" eaLnBrk="0" hangingPunct="0">
              <a:defRPr sz="1200">
                <a:solidFill>
                  <a:srgbClr val="0F5494"/>
                </a:solidFill>
                <a:latin typeface="Verdana" panose="020B0604030504040204" pitchFamily="34" charset="0"/>
              </a:defRPr>
            </a:lvl2pPr>
            <a:lvl3pPr marL="1143000" indent="-228600" defTabSz="457200" eaLnBrk="0" hangingPunct="0">
              <a:defRPr sz="1200">
                <a:solidFill>
                  <a:srgbClr val="0F5494"/>
                </a:solidFill>
                <a:latin typeface="Verdana" panose="020B0604030504040204" pitchFamily="34" charset="0"/>
              </a:defRPr>
            </a:lvl3pPr>
            <a:lvl4pPr marL="1600200" indent="-228600" defTabSz="457200" eaLnBrk="0" hangingPunct="0">
              <a:defRPr sz="1200">
                <a:solidFill>
                  <a:srgbClr val="0F5494"/>
                </a:solidFill>
                <a:latin typeface="Verdana" panose="020B0604030504040204" pitchFamily="34" charset="0"/>
              </a:defRPr>
            </a:lvl4pPr>
            <a:lvl5pPr marL="2057400" indent="-228600" defTabSz="457200" eaLnBrk="0" hangingPunct="0">
              <a:defRPr sz="1200">
                <a:solidFill>
                  <a:srgbClr val="0F5494"/>
                </a:solidFill>
                <a:latin typeface="Verdana" panose="020B0604030504040204" pitchFamily="34" charset="0"/>
              </a:defRPr>
            </a:lvl5pPr>
            <a:lvl6pPr marL="2514600" indent="-228600" defTabSz="457200" eaLnBrk="0" fontAlgn="base" hangingPunct="0">
              <a:spcBef>
                <a:spcPct val="0"/>
              </a:spcBef>
              <a:spcAft>
                <a:spcPct val="0"/>
              </a:spcAft>
              <a:defRPr sz="1200">
                <a:solidFill>
                  <a:srgbClr val="0F5494"/>
                </a:solidFill>
                <a:latin typeface="Verdana" panose="020B0604030504040204" pitchFamily="34" charset="0"/>
              </a:defRPr>
            </a:lvl6pPr>
            <a:lvl7pPr marL="2971800" indent="-228600" defTabSz="457200" eaLnBrk="0" fontAlgn="base" hangingPunct="0">
              <a:spcBef>
                <a:spcPct val="0"/>
              </a:spcBef>
              <a:spcAft>
                <a:spcPct val="0"/>
              </a:spcAft>
              <a:defRPr sz="1200">
                <a:solidFill>
                  <a:srgbClr val="0F5494"/>
                </a:solidFill>
                <a:latin typeface="Verdana" panose="020B0604030504040204" pitchFamily="34" charset="0"/>
              </a:defRPr>
            </a:lvl7pPr>
            <a:lvl8pPr marL="3429000" indent="-228600" defTabSz="457200" eaLnBrk="0" fontAlgn="base" hangingPunct="0">
              <a:spcBef>
                <a:spcPct val="0"/>
              </a:spcBef>
              <a:spcAft>
                <a:spcPct val="0"/>
              </a:spcAft>
              <a:defRPr sz="1200">
                <a:solidFill>
                  <a:srgbClr val="0F5494"/>
                </a:solidFill>
                <a:latin typeface="Verdana" panose="020B0604030504040204" pitchFamily="34" charset="0"/>
              </a:defRPr>
            </a:lvl8pPr>
            <a:lvl9pPr marL="3886200" indent="-228600" defTabSz="457200" eaLnBrk="0" fontAlgn="base" hangingPunct="0">
              <a:spcBef>
                <a:spcPct val="0"/>
              </a:spcBef>
              <a:spcAft>
                <a:spcPct val="0"/>
              </a:spcAft>
              <a:defRPr sz="1200">
                <a:solidFill>
                  <a:srgbClr val="0F5494"/>
                </a:solidFill>
                <a:latin typeface="Verdana" panose="020B0604030504040204" pitchFamily="34" charset="0"/>
              </a:defRPr>
            </a:lvl9pPr>
          </a:lstStyle>
          <a:p>
            <a:pPr algn="ctr" eaLnBrk="1" hangingPunct="1">
              <a:defRPr/>
            </a:pPr>
            <a:endParaRPr lang="en-US" sz="1800" smtClean="0">
              <a:solidFill>
                <a:srgbClr val="FFFFFF"/>
              </a:solidFill>
            </a:endParaRPr>
          </a:p>
        </p:txBody>
      </p:sp>
      <p:pic>
        <p:nvPicPr>
          <p:cNvPr id="5"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6" name="Rectangle 5"/>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Verdana" pitchFamily="34" charset="0"/>
              </a:defRPr>
            </a:lvl1pPr>
          </a:lstStyle>
          <a:p>
            <a:fld id="{005E561C-CB22-431F-8582-7F71681494EB}"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6AFC4CD8-E2E0-473A-8BF5-50BB23CD1AB1}"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15113" y="1339850"/>
            <a:ext cx="2071687" cy="4681538"/>
          </a:xfrm>
        </p:spPr>
        <p:txBody>
          <a:bodyPr vert="eaVert"/>
          <a:lstStyle/>
          <a:p>
            <a:r>
              <a:rPr lang="fr-FR" smtClean="0"/>
              <a:t>Cliquez pour modifier le style du titre</a:t>
            </a:r>
            <a:endParaRPr lang="en-GB"/>
          </a:p>
        </p:txBody>
      </p:sp>
      <p:sp>
        <p:nvSpPr>
          <p:cNvPr id="3" name="Espace réservé du texte vertical 2"/>
          <p:cNvSpPr>
            <a:spLocks noGrp="1"/>
          </p:cNvSpPr>
          <p:nvPr>
            <p:ph type="body" orient="vert" idx="1"/>
          </p:nvPr>
        </p:nvSpPr>
        <p:spPr>
          <a:xfrm>
            <a:off x="395288" y="1339850"/>
            <a:ext cx="6067425" cy="468153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F1BDD470-4CDE-4E21-BAE3-208669F85E09}"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3424956C-5A72-41FE-B32B-72C4EFD7266F}"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en-GB"/>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612E53DF-02A7-4175-939F-E9912B8B05A2}"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Espace réservé du contenu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contenu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1C30E047-A2D6-4BD7-96F5-6FDF1468D1BB}"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en-GB"/>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fld id="{6034C86D-4463-4852-8713-2DFDD23F4E51}"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fld id="{19EBF4EC-7682-4B17-B7C3-8CFD816B2CB7}"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fld id="{1DC94B66-DB49-4305-88E7-5EEDE5351A1C}"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en-GB"/>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96B2D8C5-E4EA-430B-96F7-71A70869BFDC}"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en-GB"/>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7E035761-8395-4451-8734-5D54BFC6B796}"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ltLang="fr-FR"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BE" altLang="fr-FR" smtClean="0"/>
              <a:t>Second level</a:t>
            </a:r>
            <a:endParaRPr lang="en-GB" altLang="fr-FR" smtClean="0"/>
          </a:p>
          <a:p>
            <a:pPr lvl="1"/>
            <a:r>
              <a:rPr lang="en-GB" altLang="fr-FR" smtClean="0"/>
              <a:t>Third level</a:t>
            </a:r>
          </a:p>
          <a:p>
            <a:pPr lvl="2"/>
            <a:r>
              <a:rPr lang="en-GB" altLang="fr-FR"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solidFill>
                  <a:schemeClr val="tx1"/>
                </a:solidFill>
                <a:latin typeface="Arial" pitchFamily="34"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latin typeface="Arial" pitchFamily="34"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latin typeface="Arial" charset="0"/>
              </a:defRPr>
            </a:lvl1pPr>
          </a:lstStyle>
          <a:p>
            <a:fld id="{E272F80A-1698-4CCA-91FE-9EE774526814}" type="slidenum">
              <a:rPr lang="en-GB"/>
              <a:pPr/>
              <a:t>‹#›</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p>
        </p:txBody>
      </p:sp>
      <p:pic>
        <p:nvPicPr>
          <p:cNvPr id="1033" name="Picture 17" descr="LOGO CE_Vertical_EN_NEG_quadri_HR"/>
          <p:cNvPicPr>
            <a:picLocks noChangeAspect="1" noChangeArrowheads="1"/>
          </p:cNvPicPr>
          <p:nvPr userDrawn="1"/>
        </p:nvPicPr>
        <p:blipFill>
          <a:blip r:embed="rId13" cstate="print"/>
          <a:srcRect/>
          <a:stretch>
            <a:fillRect/>
          </a:stretch>
        </p:blipFill>
        <p:spPr bwMode="auto">
          <a:xfrm>
            <a:off x="3957638" y="258763"/>
            <a:ext cx="1436687" cy="10048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91"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Microsoft_Excel_97-2003_Worksheet1.xls"/></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Microsoft_Excel_97-2003_Worksheet2.xls"/></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subTitle" idx="1"/>
          </p:nvPr>
        </p:nvSpPr>
        <p:spPr>
          <a:xfrm>
            <a:off x="571500" y="2786063"/>
            <a:ext cx="7088188" cy="1436687"/>
          </a:xfrm>
        </p:spPr>
        <p:txBody>
          <a:bodyPr/>
          <a:lstStyle/>
          <a:p>
            <a:pPr eaLnBrk="1" hangingPunct="1"/>
            <a:r>
              <a:rPr lang="fr-FR" altLang="fr-FR" sz="3600" smtClean="0"/>
              <a:t>Jour 2 – Domaines de la GFP et phasage des réformes </a:t>
            </a:r>
          </a:p>
          <a:p>
            <a:pPr eaLnBrk="1" hangingPunct="1"/>
            <a:endParaRPr lang="fr-FR" altLang="fr-FR" sz="3600" smtClean="0"/>
          </a:p>
          <a:p>
            <a:pPr eaLnBrk="1" hangingPunct="1"/>
            <a:r>
              <a:rPr lang="fr-FR" altLang="fr-FR" sz="3600" smtClean="0"/>
              <a:t>Module 2.2. Le cycle de la dépense et la comptabilité</a:t>
            </a:r>
          </a:p>
          <a:p>
            <a:pPr eaLnBrk="1" hangingPunct="1"/>
            <a:endParaRPr lang="fr-FR" altLang="fr-FR" sz="3600" smtClean="0"/>
          </a:p>
        </p:txBody>
      </p:sp>
      <p:sp>
        <p:nvSpPr>
          <p:cNvPr id="5123" name="Rectangle 5"/>
          <p:cNvSpPr>
            <a:spLocks noGrp="1" noChangeArrowheads="1"/>
          </p:cNvSpPr>
          <p:nvPr>
            <p:ph type="ctrTitle"/>
            <p:custDataLst>
              <p:tags r:id="rId1"/>
            </p:custDataLst>
          </p:nvPr>
        </p:nvSpPr>
        <p:spPr>
          <a:xfrm>
            <a:off x="500063" y="1500188"/>
            <a:ext cx="7772400" cy="938212"/>
          </a:xfrm>
        </p:spPr>
        <p:txBody>
          <a:bodyPr/>
          <a:lstStyle/>
          <a:p>
            <a:pPr marL="0" indent="1588" eaLnBrk="1" hangingPunct="1"/>
            <a:r>
              <a:rPr lang="fr-FR" altLang="fr-FR" sz="4000" smtClean="0"/>
              <a:t>Exécution du budget</a:t>
            </a:r>
            <a:endParaRPr lang="fr-FR" altLang="fr-FR" sz="4000" b="0" smtClean="0">
              <a:solidFill>
                <a:srgbClr val="00206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0" y="1214438"/>
            <a:ext cx="9144000" cy="936625"/>
          </a:xfrm>
        </p:spPr>
        <p:txBody>
          <a:bodyPr/>
          <a:lstStyle/>
          <a:p>
            <a:pPr indent="0" eaLnBrk="1" hangingPunct="1"/>
            <a:r>
              <a:rPr lang="fr-FR" altLang="fr-FR" sz="2400" smtClean="0"/>
              <a:t>La gestion des crédits et de la trésorerie quelques points clefs</a:t>
            </a:r>
          </a:p>
        </p:txBody>
      </p:sp>
      <p:sp>
        <p:nvSpPr>
          <p:cNvPr id="19459" name="Rectangle 3"/>
          <p:cNvSpPr>
            <a:spLocks noGrp="1" noChangeArrowheads="1"/>
          </p:cNvSpPr>
          <p:nvPr>
            <p:ph type="body" idx="1"/>
          </p:nvPr>
        </p:nvSpPr>
        <p:spPr>
          <a:xfrm>
            <a:off x="357188" y="2428875"/>
            <a:ext cx="8607425" cy="4429125"/>
          </a:xfrm>
        </p:spPr>
        <p:txBody>
          <a:bodyPr/>
          <a:lstStyle/>
          <a:p>
            <a:pPr eaLnBrk="1" hangingPunct="1">
              <a:spcBef>
                <a:spcPts val="800"/>
              </a:spcBef>
              <a:buClrTx/>
            </a:pPr>
            <a:r>
              <a:rPr lang="fr-FR" altLang="fr-FR" sz="2000" i="0" smtClean="0"/>
              <a:t>Annualité: Autorise-t-on certains reports? Une période complémentaire?</a:t>
            </a:r>
          </a:p>
          <a:p>
            <a:pPr eaLnBrk="1" hangingPunct="1">
              <a:spcBef>
                <a:spcPts val="800"/>
              </a:spcBef>
              <a:buClrTx/>
            </a:pPr>
            <a:r>
              <a:rPr lang="fr-FR" altLang="fr-FR" sz="2000" i="0" smtClean="0"/>
              <a:t>Virements au sein d'un même chapitre ou programme (dans le champ autorisé par le Parlement): Pouvoirs respectifs du Ministère des Finances, des services centraux des ministères sectoriels, etc.</a:t>
            </a:r>
          </a:p>
          <a:p>
            <a:pPr eaLnBrk="1" hangingPunct="1">
              <a:buClrTx/>
            </a:pPr>
            <a:r>
              <a:rPr lang="fr-FR" altLang="fr-FR" sz="2000" i="0" smtClean="0"/>
              <a:t>Existe-t-il des plans de trésorerie?, d'engagement?</a:t>
            </a:r>
          </a:p>
          <a:p>
            <a:pPr lvl="1" eaLnBrk="1" hangingPunct="1">
              <a:buClrTx/>
              <a:buFont typeface="Wingdings" pitchFamily="2" charset="2"/>
              <a:buChar char="§"/>
            </a:pPr>
            <a:r>
              <a:rPr lang="fr-FR" altLang="fr-FR" sz="1900" b="0" smtClean="0"/>
              <a:t>Et/ou un rationnement ("régulation budgétaire" ; cash budgeting) en cours d'année</a:t>
            </a:r>
          </a:p>
          <a:p>
            <a:pPr lvl="1" eaLnBrk="1" hangingPunct="1">
              <a:buClrTx/>
              <a:buFont typeface="Wingdings" pitchFamily="2" charset="2"/>
              <a:buChar char="§"/>
            </a:pPr>
            <a:r>
              <a:rPr lang="fr-FR" altLang="fr-FR" sz="1900" b="0" smtClean="0"/>
              <a:t>Est-ce que tout ceci est prévisible?</a:t>
            </a:r>
          </a:p>
          <a:p>
            <a:pPr eaLnBrk="1" hangingPunct="1">
              <a:spcBef>
                <a:spcPts val="800"/>
              </a:spcBef>
              <a:buClrTx/>
            </a:pPr>
            <a:r>
              <a:rPr lang="fr-FR" altLang="fr-FR" sz="2000" i="0" smtClean="0"/>
              <a:t>Les révisions du budget: Comment? Combien par an?</a:t>
            </a:r>
          </a:p>
          <a:p>
            <a:pPr lvl="1" eaLnBrk="1" hangingPunct="1">
              <a:buClrTx/>
            </a:pPr>
            <a:endParaRPr lang="fr-FR" altLang="fr-FR" b="0" smtClean="0"/>
          </a:p>
          <a:p>
            <a:pPr eaLnBrk="1" hangingPunct="1">
              <a:buClrTx/>
            </a:pPr>
            <a:endParaRPr lang="fr-FR" altLang="fr-FR" sz="2000" i="0" smtClean="0"/>
          </a:p>
        </p:txBody>
      </p:sp>
      <p:sp>
        <p:nvSpPr>
          <p:cNvPr id="19460"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692257FD-3026-4F0E-A8A3-BD9D52F78AFF}" type="slidenum">
              <a:rPr lang="fr-FR" altLang="fr-FR"/>
              <a:pPr algn="l" eaLnBrk="0" hangingPunct="0">
                <a:lnSpc>
                  <a:spcPts val="1400"/>
                </a:lnSpc>
              </a:pPr>
              <a:t>10</a:t>
            </a:fld>
            <a:endParaRPr lang="fr-FR" altLang="fr-F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0" y="1071563"/>
            <a:ext cx="7786688" cy="1143000"/>
          </a:xfrm>
        </p:spPr>
        <p:txBody>
          <a:bodyPr/>
          <a:lstStyle/>
          <a:p>
            <a:pPr indent="0" eaLnBrk="1" hangingPunct="1"/>
            <a:r>
              <a:rPr lang="fr-FR" altLang="fr-FR" smtClean="0"/>
              <a:t>Assurer les bases</a:t>
            </a:r>
          </a:p>
        </p:txBody>
      </p:sp>
      <p:sp>
        <p:nvSpPr>
          <p:cNvPr id="21507" name="Rectangle 3"/>
          <p:cNvSpPr>
            <a:spLocks noGrp="1" noChangeArrowheads="1"/>
          </p:cNvSpPr>
          <p:nvPr>
            <p:ph type="body" idx="1"/>
          </p:nvPr>
        </p:nvSpPr>
        <p:spPr>
          <a:xfrm>
            <a:off x="142875" y="1643063"/>
            <a:ext cx="8572500" cy="3959225"/>
          </a:xfrm>
        </p:spPr>
        <p:txBody>
          <a:bodyPr/>
          <a:lstStyle/>
          <a:p>
            <a:pPr lvl="1" eaLnBrk="1" hangingPunct="1">
              <a:buClrTx/>
            </a:pPr>
            <a:endParaRPr lang="en-GB" altLang="fr-FR" b="0" smtClean="0"/>
          </a:p>
          <a:p>
            <a:pPr lvl="1" eaLnBrk="1" hangingPunct="1">
              <a:spcBef>
                <a:spcPts val="600"/>
              </a:spcBef>
              <a:buClrTx/>
            </a:pPr>
            <a:r>
              <a:rPr lang="en-GB" altLang="fr-FR" sz="2200" b="0" smtClean="0"/>
              <a:t>Prendre des mesures pour rendre l'exécution du budget effective </a:t>
            </a:r>
          </a:p>
          <a:p>
            <a:pPr marL="1257300" lvl="2" indent="-342900" eaLnBrk="1" hangingPunct="1">
              <a:spcBef>
                <a:spcPts val="600"/>
              </a:spcBef>
              <a:buFont typeface="Wingdings" pitchFamily="2" charset="2"/>
              <a:buChar char="§"/>
            </a:pPr>
            <a:r>
              <a:rPr lang="fr-FR" altLang="fr-FR" sz="1900" smtClean="0"/>
              <a:t>Assurer un mise à disponibilité rapide des fonds et des crédits, améliorer la prévisibilité</a:t>
            </a:r>
          </a:p>
          <a:p>
            <a:pPr lvl="1" eaLnBrk="1" hangingPunct="1">
              <a:spcBef>
                <a:spcPts val="600"/>
              </a:spcBef>
              <a:buClrTx/>
            </a:pPr>
            <a:r>
              <a:rPr lang="fr-FR" altLang="fr-FR" sz="2200" b="0" smtClean="0"/>
              <a:t>Rationaliser les contrôles internes à l'exécutif en tenant compte des aspects spécifiques des systèmes budgétaires, </a:t>
            </a:r>
          </a:p>
          <a:p>
            <a:pPr marL="1257300" lvl="2" indent="-342900" eaLnBrk="1" hangingPunct="1">
              <a:spcBef>
                <a:spcPts val="600"/>
              </a:spcBef>
              <a:buFont typeface="Wingdings" pitchFamily="2" charset="2"/>
              <a:buChar char="§"/>
            </a:pPr>
            <a:r>
              <a:rPr lang="fr-FR" altLang="fr-FR" sz="1900" smtClean="0"/>
              <a:t>Pays francophones: rationaliser les contrôles du ministère des finances, rendre transparent le Trésor. </a:t>
            </a:r>
          </a:p>
          <a:p>
            <a:pPr marL="1257300" lvl="2" indent="-342900" eaLnBrk="1" hangingPunct="1">
              <a:spcBef>
                <a:spcPts val="600"/>
              </a:spcBef>
              <a:buFont typeface="Wingdings" pitchFamily="2" charset="2"/>
              <a:buChar char="§"/>
            </a:pPr>
            <a:r>
              <a:rPr lang="fr-FR" altLang="fr-FR" sz="1900" smtClean="0"/>
              <a:t>Pays anglophones: suivre les engagements, vérifier les contrôles internes, renforcer le Trésor.</a:t>
            </a:r>
          </a:p>
          <a:p>
            <a:pPr marL="1257300" lvl="2" indent="-342900" eaLnBrk="1" hangingPunct="1">
              <a:spcBef>
                <a:spcPts val="600"/>
              </a:spcBef>
              <a:buFont typeface="Wingdings" pitchFamily="2" charset="2"/>
              <a:buChar char="§"/>
            </a:pPr>
            <a:r>
              <a:rPr lang="fr-FR" altLang="fr-FR" sz="1900" smtClean="0"/>
              <a:t>Pays post-conflit: établir un système centralisé de contrôle et gestion des paiements</a:t>
            </a:r>
          </a:p>
          <a:p>
            <a:pPr eaLnBrk="1" hangingPunct="1"/>
            <a:endParaRPr lang="en-GB" altLang="fr-FR" smtClean="0"/>
          </a:p>
        </p:txBody>
      </p:sp>
      <p:sp>
        <p:nvSpPr>
          <p:cNvPr id="21508"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415A8CE0-C85E-4047-BCAA-994A99214569}" type="slidenum">
              <a:rPr lang="fr-FR" altLang="fr-FR"/>
              <a:pPr algn="l" eaLnBrk="0" hangingPunct="0">
                <a:lnSpc>
                  <a:spcPts val="1400"/>
                </a:lnSpc>
              </a:pPr>
              <a:t>11</a:t>
            </a:fld>
            <a:endParaRPr lang="fr-FR" altLang="fr-F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1000125"/>
            <a:ext cx="7786688" cy="1143000"/>
          </a:xfrm>
        </p:spPr>
        <p:txBody>
          <a:bodyPr/>
          <a:lstStyle/>
          <a:p>
            <a:pPr indent="0" eaLnBrk="1" hangingPunct="1"/>
            <a:r>
              <a:rPr lang="fr-FR" altLang="fr-FR" smtClean="0"/>
              <a:t>Que dit le PEFA? </a:t>
            </a:r>
          </a:p>
        </p:txBody>
      </p:sp>
      <p:sp>
        <p:nvSpPr>
          <p:cNvPr id="23555" name="Rectangle 3"/>
          <p:cNvSpPr>
            <a:spLocks noGrp="1" noChangeArrowheads="1"/>
          </p:cNvSpPr>
          <p:nvPr>
            <p:ph type="body" idx="1"/>
          </p:nvPr>
        </p:nvSpPr>
        <p:spPr>
          <a:xfrm>
            <a:off x="142875" y="2214563"/>
            <a:ext cx="9001125" cy="3679825"/>
          </a:xfrm>
        </p:spPr>
        <p:txBody>
          <a:bodyPr/>
          <a:lstStyle/>
          <a:p>
            <a:pPr lvl="1" eaLnBrk="1" hangingPunct="1">
              <a:spcBef>
                <a:spcPts val="1200"/>
              </a:spcBef>
              <a:spcAft>
                <a:spcPts val="600"/>
              </a:spcAft>
              <a:buClrTx/>
            </a:pPr>
            <a:r>
              <a:rPr lang="fr-FR" altLang="fr-FR" b="0" smtClean="0"/>
              <a:t>PI-21 Prévisibilité de l’allocation des ressources intra-annuelle</a:t>
            </a:r>
          </a:p>
          <a:p>
            <a:pPr lvl="1" eaLnBrk="1" hangingPunct="1">
              <a:spcBef>
                <a:spcPts val="1200"/>
              </a:spcBef>
              <a:spcAft>
                <a:spcPts val="600"/>
              </a:spcAft>
              <a:buClrTx/>
            </a:pPr>
            <a:r>
              <a:rPr lang="fr-FR" altLang="fr-FR" b="0" smtClean="0"/>
              <a:t>PI-22 Arriérés des dépenses</a:t>
            </a:r>
          </a:p>
          <a:p>
            <a:pPr lvl="1" eaLnBrk="1" hangingPunct="1">
              <a:spcBef>
                <a:spcPts val="1200"/>
              </a:spcBef>
              <a:spcAft>
                <a:spcPts val="600"/>
              </a:spcAft>
              <a:buClrTx/>
            </a:pPr>
            <a:r>
              <a:rPr lang="fr-FR" altLang="fr-FR" b="0" smtClean="0"/>
              <a:t>PI-25. Contrôles internes des dépenses non salariales</a:t>
            </a:r>
          </a:p>
          <a:p>
            <a:pPr lvl="1" eaLnBrk="1" hangingPunct="1">
              <a:spcBef>
                <a:spcPts val="1200"/>
              </a:spcBef>
              <a:spcAft>
                <a:spcPts val="600"/>
              </a:spcAft>
              <a:buClrTx/>
            </a:pPr>
            <a:r>
              <a:rPr lang="fr-FR" altLang="fr-FR" b="0" smtClean="0"/>
              <a:t>PI-26. Audit interne</a:t>
            </a:r>
          </a:p>
          <a:p>
            <a:pPr marL="0" indent="0" eaLnBrk="1" hangingPunct="1">
              <a:spcBef>
                <a:spcPts val="1200"/>
              </a:spcBef>
              <a:spcAft>
                <a:spcPts val="600"/>
              </a:spcAft>
              <a:buClrTx/>
              <a:buFontTx/>
              <a:buNone/>
            </a:pPr>
            <a:r>
              <a:rPr lang="fr-FR" altLang="fr-FR" sz="1800" smtClean="0"/>
              <a:t>Examinés plus loin :</a:t>
            </a:r>
          </a:p>
          <a:p>
            <a:pPr lvl="1" eaLnBrk="1" hangingPunct="1">
              <a:spcBef>
                <a:spcPts val="1200"/>
              </a:spcBef>
              <a:spcAft>
                <a:spcPts val="600"/>
              </a:spcAft>
              <a:buClrTx/>
            </a:pPr>
            <a:r>
              <a:rPr lang="fr-FR" altLang="fr-FR" sz="1800" b="0" smtClean="0"/>
              <a:t>PI-23. Contrôles des états de paie</a:t>
            </a:r>
          </a:p>
          <a:p>
            <a:pPr lvl="1" eaLnBrk="1" hangingPunct="1">
              <a:spcBef>
                <a:spcPts val="1200"/>
              </a:spcBef>
              <a:spcAft>
                <a:spcPts val="600"/>
              </a:spcAft>
              <a:buClrTx/>
            </a:pPr>
            <a:r>
              <a:rPr lang="fr-FR" altLang="fr-FR" sz="1800" b="0" smtClean="0"/>
              <a:t>PI-24. Passation de marchés publics</a:t>
            </a:r>
          </a:p>
          <a:p>
            <a:pPr lvl="1" eaLnBrk="1" hangingPunct="1">
              <a:spcBef>
                <a:spcPts val="1200"/>
              </a:spcBef>
              <a:spcAft>
                <a:spcPts val="600"/>
              </a:spcAft>
              <a:buClrTx/>
            </a:pPr>
            <a:endParaRPr lang="fr-FR" altLang="fr-FR" b="0" smtClean="0"/>
          </a:p>
        </p:txBody>
      </p:sp>
      <p:sp>
        <p:nvSpPr>
          <p:cNvPr id="23556"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20383048-D490-4304-B900-410F5C52D3AB}" type="slidenum">
              <a:rPr lang="fr-FR" altLang="fr-FR"/>
              <a:pPr algn="l" eaLnBrk="0" hangingPunct="0">
                <a:lnSpc>
                  <a:spcPts val="1400"/>
                </a:lnSpc>
              </a:pPr>
              <a:t>12</a:t>
            </a:fld>
            <a:endParaRPr lang="fr-FR" altLang="fr-F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90488" y="1557338"/>
            <a:ext cx="8705850" cy="511175"/>
          </a:xfrm>
        </p:spPr>
        <p:txBody>
          <a:bodyPr/>
          <a:lstStyle/>
          <a:p>
            <a:pPr eaLnBrk="1" hangingPunct="1"/>
            <a:r>
              <a:rPr lang="fr-FR" altLang="fr-FR" sz="2400" smtClean="0"/>
              <a:t>PEFA PI-21. Prévisibilité de l’allocation des ressources en cours d’année</a:t>
            </a:r>
            <a:r>
              <a:rPr lang="fr-FR" altLang="fr-FR" sz="2200" b="0" smtClean="0"/>
              <a:t/>
            </a:r>
            <a:br>
              <a:rPr lang="fr-FR" altLang="fr-FR" sz="2200" b="0" smtClean="0"/>
            </a:br>
            <a:endParaRPr lang="fr-FR" altLang="fr-FR" smtClean="0"/>
          </a:p>
        </p:txBody>
      </p:sp>
      <p:sp>
        <p:nvSpPr>
          <p:cNvPr id="25603" name="Rectangle 3"/>
          <p:cNvSpPr>
            <a:spLocks noGrp="1" noChangeArrowheads="1"/>
          </p:cNvSpPr>
          <p:nvPr>
            <p:ph type="body" idx="1"/>
          </p:nvPr>
        </p:nvSpPr>
        <p:spPr>
          <a:xfrm>
            <a:off x="0" y="2198688"/>
            <a:ext cx="8886825" cy="4675187"/>
          </a:xfrm>
        </p:spPr>
        <p:txBody>
          <a:bodyPr/>
          <a:lstStyle/>
          <a:p>
            <a:pPr lvl="1" eaLnBrk="1" hangingPunct="1">
              <a:spcBef>
                <a:spcPct val="0"/>
              </a:spcBef>
              <a:buClrTx/>
              <a:buFont typeface="Wingdings" panose="05000000000000000000" pitchFamily="2" charset="2"/>
              <a:buChar char="Ø"/>
              <a:defRPr/>
            </a:pPr>
            <a:r>
              <a:rPr lang="fr-FR" altLang="fr-FR" sz="1800" b="0" dirty="0" smtClean="0">
                <a:latin typeface="+mj-lt"/>
                <a:cs typeface="Arial" panose="020B0604020202020204" pitchFamily="34" charset="0"/>
              </a:rPr>
              <a:t>21.1. Consolidation des soldes de trésorerie</a:t>
            </a:r>
          </a:p>
          <a:p>
            <a:pPr lvl="1" eaLnBrk="1" hangingPunct="1">
              <a:spcBef>
                <a:spcPct val="0"/>
              </a:spcBef>
              <a:buClr>
                <a:srgbClr val="0F5494"/>
              </a:buClr>
              <a:defRPr/>
            </a:pPr>
            <a:r>
              <a:rPr lang="fr-FR" altLang="fr-FR" sz="1800" b="0" i="1" dirty="0" smtClean="0">
                <a:latin typeface="+mj-lt"/>
                <a:cs typeface="Arial" panose="020B0604020202020204" pitchFamily="34" charset="0"/>
              </a:rPr>
              <a:t>Les bases</a:t>
            </a:r>
            <a:r>
              <a:rPr lang="fr-FR" altLang="fr-FR" sz="1800" b="0" dirty="0" smtClean="0">
                <a:latin typeface="+mj-lt"/>
                <a:cs typeface="Arial" panose="020B0604020202020204" pitchFamily="34" charset="0"/>
              </a:rPr>
              <a:t>. Note B: Consolidation hebdomadaire de tous les soldes</a:t>
            </a:r>
          </a:p>
          <a:p>
            <a:pPr lvl="1" eaLnBrk="1" hangingPunct="1">
              <a:spcBef>
                <a:spcPct val="0"/>
              </a:spcBef>
              <a:buClr>
                <a:srgbClr val="0F5494"/>
              </a:buClr>
              <a:defRPr/>
            </a:pPr>
            <a:r>
              <a:rPr lang="fr-FR" altLang="fr-FR" sz="1800" b="0" i="1" dirty="0" smtClean="0">
                <a:latin typeface="+mj-lt"/>
                <a:cs typeface="Arial" panose="020B0604020202020204" pitchFamily="34" charset="0"/>
              </a:rPr>
              <a:t>En deçà</a:t>
            </a:r>
            <a:r>
              <a:rPr lang="fr-FR" altLang="fr-FR" sz="1800" b="0" dirty="0" smtClean="0">
                <a:latin typeface="+mj-lt"/>
                <a:cs typeface="Arial" panose="020B0604020202020204" pitchFamily="34" charset="0"/>
              </a:rPr>
              <a:t>. Note C: Consolidation mensuelle de la plupart des soldes</a:t>
            </a:r>
          </a:p>
          <a:p>
            <a:pPr lvl="1" eaLnBrk="1" hangingPunct="1">
              <a:spcBef>
                <a:spcPct val="0"/>
              </a:spcBef>
              <a:defRPr/>
            </a:pPr>
            <a:endParaRPr lang="fr-FR" altLang="fr-FR" sz="1800" b="0" dirty="0" smtClean="0">
              <a:latin typeface="+mj-lt"/>
              <a:cs typeface="Arial" panose="020B0604020202020204" pitchFamily="34" charset="0"/>
            </a:endParaRPr>
          </a:p>
          <a:p>
            <a:pPr lvl="1" eaLnBrk="1" hangingPunct="1">
              <a:spcBef>
                <a:spcPct val="0"/>
              </a:spcBef>
              <a:buClrTx/>
              <a:buFont typeface="Wingdings" panose="05000000000000000000" pitchFamily="2" charset="2"/>
              <a:buChar char="Ø"/>
              <a:defRPr/>
            </a:pPr>
            <a:r>
              <a:rPr lang="fr-FR" altLang="fr-FR" sz="1800" b="0" dirty="0" smtClean="0">
                <a:latin typeface="+mj-lt"/>
                <a:cs typeface="Arial" panose="020B0604020202020204" pitchFamily="34" charset="0"/>
              </a:rPr>
              <a:t>21.2. Plan de trésorerie</a:t>
            </a:r>
          </a:p>
          <a:p>
            <a:pPr lvl="1" eaLnBrk="1" hangingPunct="1">
              <a:spcBef>
                <a:spcPct val="0"/>
              </a:spcBef>
              <a:buClr>
                <a:srgbClr val="0F5494"/>
              </a:buClr>
              <a:defRPr/>
            </a:pPr>
            <a:r>
              <a:rPr lang="fr-FR" altLang="fr-FR" sz="1800" b="0" i="1" dirty="0" smtClean="0">
                <a:latin typeface="+mj-lt"/>
                <a:cs typeface="Arial" panose="020B0604020202020204" pitchFamily="34" charset="0"/>
              </a:rPr>
              <a:t>Les bases</a:t>
            </a:r>
            <a:r>
              <a:rPr lang="fr-FR" altLang="fr-FR" sz="1800" b="0" dirty="0" smtClean="0">
                <a:latin typeface="+mj-lt"/>
                <a:cs typeface="Arial" panose="020B0604020202020204" pitchFamily="34" charset="0"/>
              </a:rPr>
              <a:t>. Note B. Plan de trésorerie mis à jour trimestriellement</a:t>
            </a:r>
          </a:p>
          <a:p>
            <a:pPr lvl="1" eaLnBrk="1" hangingPunct="1">
              <a:spcBef>
                <a:spcPct val="0"/>
              </a:spcBef>
              <a:defRPr/>
            </a:pPr>
            <a:endParaRPr lang="fr-FR" altLang="fr-FR" sz="1800" b="0" dirty="0" smtClean="0">
              <a:latin typeface="+mj-lt"/>
              <a:cs typeface="Arial" panose="020B0604020202020204" pitchFamily="34" charset="0"/>
            </a:endParaRPr>
          </a:p>
          <a:p>
            <a:pPr lvl="1" eaLnBrk="1" hangingPunct="1">
              <a:spcBef>
                <a:spcPct val="0"/>
              </a:spcBef>
              <a:buClrTx/>
              <a:buFont typeface="Wingdings" panose="05000000000000000000" pitchFamily="2" charset="2"/>
              <a:buChar char="Ø"/>
              <a:defRPr/>
            </a:pPr>
            <a:r>
              <a:rPr lang="fr-FR" altLang="fr-FR" sz="1800" b="0" dirty="0" smtClean="0">
                <a:latin typeface="+mj-lt"/>
                <a:cs typeface="Arial" panose="020B0604020202020204" pitchFamily="34" charset="0"/>
              </a:rPr>
              <a:t>21.3. Information sur les plafonds d’engagement</a:t>
            </a:r>
          </a:p>
          <a:p>
            <a:pPr lvl="1" eaLnBrk="1" hangingPunct="1">
              <a:spcBef>
                <a:spcPct val="0"/>
              </a:spcBef>
              <a:buClr>
                <a:srgbClr val="0F5494"/>
              </a:buClr>
              <a:defRPr/>
            </a:pPr>
            <a:r>
              <a:rPr lang="fr-FR" altLang="fr-FR" sz="1800" b="0" i="1" dirty="0" smtClean="0">
                <a:latin typeface="+mj-lt"/>
                <a:cs typeface="Arial" panose="020B0604020202020204" pitchFamily="34" charset="0"/>
              </a:rPr>
              <a:t>Les bases</a:t>
            </a:r>
            <a:r>
              <a:rPr lang="fr-FR" altLang="fr-FR" sz="1800" b="0" dirty="0" smtClean="0">
                <a:latin typeface="+mj-lt"/>
                <a:cs typeface="Arial" panose="020B0604020202020204" pitchFamily="34" charset="0"/>
              </a:rPr>
              <a:t>. Note B. Une information fiable sur les plafonds d’engagement est fournie aux services dépensiers trois mois en avance. </a:t>
            </a:r>
          </a:p>
          <a:p>
            <a:pPr lvl="1" eaLnBrk="1" hangingPunct="1">
              <a:spcBef>
                <a:spcPct val="0"/>
              </a:spcBef>
              <a:defRPr/>
            </a:pPr>
            <a:endParaRPr lang="fr-FR" altLang="fr-FR" sz="1800" b="0" dirty="0" smtClean="0">
              <a:latin typeface="+mj-lt"/>
              <a:cs typeface="Arial" panose="020B0604020202020204" pitchFamily="34" charset="0"/>
            </a:endParaRPr>
          </a:p>
          <a:p>
            <a:pPr lvl="1" eaLnBrk="1" hangingPunct="1">
              <a:spcBef>
                <a:spcPct val="0"/>
              </a:spcBef>
              <a:buClrTx/>
              <a:buFont typeface="Wingdings" panose="05000000000000000000" pitchFamily="2" charset="2"/>
              <a:buChar char="Ø"/>
              <a:defRPr/>
            </a:pPr>
            <a:r>
              <a:rPr lang="fr-FR" altLang="fr-FR" sz="1800" b="0" dirty="0" smtClean="0">
                <a:latin typeface="+mj-lt"/>
                <a:cs typeface="Arial" panose="020B0604020202020204" pitchFamily="34" charset="0"/>
              </a:rPr>
              <a:t>21.4 Ajustements des dotations budgétaires (internes à l’exécutif)</a:t>
            </a:r>
          </a:p>
          <a:p>
            <a:pPr lvl="1" eaLnBrk="1" hangingPunct="1">
              <a:spcBef>
                <a:spcPct val="0"/>
              </a:spcBef>
              <a:buClr>
                <a:srgbClr val="0F5494"/>
              </a:buClr>
              <a:defRPr/>
            </a:pPr>
            <a:r>
              <a:rPr lang="fr-FR" altLang="fr-FR" sz="1800" b="0" i="1" dirty="0" smtClean="0">
                <a:latin typeface="+mj-lt"/>
                <a:cs typeface="Arial" panose="020B0604020202020204" pitchFamily="34" charset="0"/>
              </a:rPr>
              <a:t>Les bases. </a:t>
            </a:r>
            <a:r>
              <a:rPr lang="fr-FR" altLang="fr-FR" sz="1800" b="0" dirty="0" smtClean="0">
                <a:latin typeface="+mj-lt"/>
                <a:cs typeface="Arial" panose="020B0604020202020204" pitchFamily="34" charset="0"/>
              </a:rPr>
              <a:t>Note B. Ajustements pas plus de deux fois par an</a:t>
            </a:r>
          </a:p>
          <a:p>
            <a:pPr lvl="2" eaLnBrk="1" hangingPunct="1">
              <a:defRPr/>
            </a:pPr>
            <a:endParaRPr lang="fr-FR" altLang="fr-FR" sz="2000" dirty="0" smtClean="0">
              <a:latin typeface="Arial" panose="020B0604020202020204" pitchFamily="34" charset="0"/>
              <a:cs typeface="Arial" panose="020B0604020202020204" pitchFamily="34" charset="0"/>
            </a:endParaRPr>
          </a:p>
        </p:txBody>
      </p:sp>
      <p:sp>
        <p:nvSpPr>
          <p:cNvPr id="25604" name="Espace réservé du numéro de diapositive 5"/>
          <p:cNvSpPr>
            <a:spLocks noGrp="1"/>
          </p:cNvSpPr>
          <p:nvPr>
            <p:ph type="sldNum" sz="quarter" idx="12"/>
          </p:nvPr>
        </p:nvSpPr>
        <p:spPr>
          <a:xfrm>
            <a:off x="395288" y="6381750"/>
            <a:ext cx="2895600" cy="476250"/>
          </a:xfrm>
          <a:noFill/>
          <a:ln algn="ctr"/>
        </p:spPr>
        <p:txBody>
          <a:bodyPr anchor="b"/>
          <a:lstStyle/>
          <a:p>
            <a:pPr algn="l" eaLnBrk="0" hangingPunct="0">
              <a:lnSpc>
                <a:spcPts val="1400"/>
              </a:lnSpc>
            </a:pPr>
            <a:fld id="{63717A86-BFE1-44B4-86C7-8E95417FD98A}" type="slidenum">
              <a:rPr lang="fr-FR" altLang="fr-FR"/>
              <a:pPr algn="l" eaLnBrk="0" hangingPunct="0">
                <a:lnSpc>
                  <a:spcPts val="1400"/>
                </a:lnSpc>
              </a:pPr>
              <a:t>13</a:t>
            </a:fld>
            <a:endParaRPr lang="fr-FR" altLang="fr-F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re 1"/>
          <p:cNvSpPr>
            <a:spLocks noGrp="1"/>
          </p:cNvSpPr>
          <p:nvPr>
            <p:ph type="title"/>
          </p:nvPr>
        </p:nvSpPr>
        <p:spPr>
          <a:xfrm>
            <a:off x="473075" y="1196975"/>
            <a:ext cx="8229600" cy="790575"/>
          </a:xfrm>
        </p:spPr>
        <p:txBody>
          <a:bodyPr/>
          <a:lstStyle/>
          <a:p>
            <a:r>
              <a:rPr lang="fr-FR" altLang="fr-FR" smtClean="0"/>
              <a:t>PEFA. PI 22. Arriérés de dépense</a:t>
            </a:r>
          </a:p>
        </p:txBody>
      </p:sp>
      <p:sp>
        <p:nvSpPr>
          <p:cNvPr id="27651" name="Espace réservé du contenu 2"/>
          <p:cNvSpPr>
            <a:spLocks noGrp="1"/>
          </p:cNvSpPr>
          <p:nvPr>
            <p:ph idx="1"/>
          </p:nvPr>
        </p:nvSpPr>
        <p:spPr>
          <a:xfrm>
            <a:off x="473075" y="2133600"/>
            <a:ext cx="8229600" cy="4105275"/>
          </a:xfrm>
        </p:spPr>
        <p:txBody>
          <a:bodyPr/>
          <a:lstStyle/>
          <a:p>
            <a:pPr>
              <a:buClrTx/>
              <a:buFont typeface="Wingdings" panose="05000000000000000000" pitchFamily="2" charset="2"/>
              <a:buChar char="Ø"/>
              <a:defRPr/>
            </a:pPr>
            <a:r>
              <a:rPr lang="fr-FR" altLang="fr-FR" sz="2000" i="0" dirty="0" smtClean="0">
                <a:latin typeface="+mj-lt"/>
                <a:cs typeface="Arial" panose="020B0604020202020204" pitchFamily="34" charset="0"/>
              </a:rPr>
              <a:t>22.1. Stock des arriérés</a:t>
            </a:r>
          </a:p>
          <a:p>
            <a:pPr>
              <a:defRPr/>
            </a:pPr>
            <a:r>
              <a:rPr lang="fr-FR" altLang="fr-FR" sz="2000" i="0" dirty="0" smtClean="0">
                <a:latin typeface="+mj-lt"/>
                <a:cs typeface="Arial" panose="020B0604020202020204" pitchFamily="34" charset="0"/>
              </a:rPr>
              <a:t>Il s’agit d’un indicateur de résultat</a:t>
            </a:r>
          </a:p>
          <a:p>
            <a:pPr>
              <a:buClrTx/>
              <a:buFont typeface="Wingdings" panose="05000000000000000000" pitchFamily="2" charset="2"/>
              <a:buChar char="Ø"/>
              <a:defRPr/>
            </a:pPr>
            <a:endParaRPr lang="fr-FR" altLang="fr-FR" sz="2000" i="0" dirty="0" smtClean="0">
              <a:latin typeface="+mj-lt"/>
              <a:cs typeface="Arial" panose="020B0604020202020204" pitchFamily="34" charset="0"/>
            </a:endParaRPr>
          </a:p>
          <a:p>
            <a:pPr>
              <a:buClrTx/>
              <a:buFont typeface="Wingdings" panose="05000000000000000000" pitchFamily="2" charset="2"/>
              <a:buChar char="Ø"/>
              <a:defRPr/>
            </a:pPr>
            <a:r>
              <a:rPr lang="fr-FR" altLang="fr-FR" sz="2000" i="0" dirty="0" smtClean="0">
                <a:latin typeface="+mj-lt"/>
                <a:cs typeface="Arial" panose="020B0604020202020204" pitchFamily="34" charset="0"/>
              </a:rPr>
              <a:t>22.2. Suivi des arriérés de dépense</a:t>
            </a:r>
          </a:p>
          <a:p>
            <a:pPr>
              <a:defRPr/>
            </a:pPr>
            <a:r>
              <a:rPr lang="fr-FR" altLang="fr-FR" sz="2000" dirty="0" smtClean="0">
                <a:latin typeface="+mj-lt"/>
                <a:cs typeface="Arial" panose="020B0604020202020204" pitchFamily="34" charset="0"/>
              </a:rPr>
              <a:t>Les bases</a:t>
            </a:r>
            <a:r>
              <a:rPr lang="fr-FR" altLang="fr-FR" sz="2000" i="0" dirty="0" smtClean="0">
                <a:latin typeface="+mj-lt"/>
                <a:cs typeface="Arial" panose="020B0604020202020204" pitchFamily="34" charset="0"/>
              </a:rPr>
              <a:t>. Note B. Données sur les arriérés disponibles trimestriellement dans les 8 semaines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0" y="1271588"/>
            <a:ext cx="9144000" cy="1143000"/>
          </a:xfrm>
        </p:spPr>
        <p:txBody>
          <a:bodyPr/>
          <a:lstStyle/>
          <a:p>
            <a:pPr indent="0" eaLnBrk="1" hangingPunct="1"/>
            <a:r>
              <a:rPr lang="fr-FR" altLang="fr-FR" sz="2400" smtClean="0"/>
              <a:t>PEFA. PI-25 Contrôles internes des dépenses non salariales</a:t>
            </a:r>
            <a:br>
              <a:rPr lang="fr-FR" altLang="fr-FR" sz="2400" smtClean="0"/>
            </a:br>
            <a:endParaRPr lang="fr-FR" altLang="fr-FR" sz="2400" smtClean="0"/>
          </a:p>
        </p:txBody>
      </p:sp>
      <p:sp>
        <p:nvSpPr>
          <p:cNvPr id="28675" name="Rectangle 3"/>
          <p:cNvSpPr>
            <a:spLocks noGrp="1" noChangeArrowheads="1"/>
          </p:cNvSpPr>
          <p:nvPr>
            <p:ph type="body" idx="1"/>
          </p:nvPr>
        </p:nvSpPr>
        <p:spPr>
          <a:xfrm>
            <a:off x="0" y="2135188"/>
            <a:ext cx="9144000" cy="4102100"/>
          </a:xfrm>
        </p:spPr>
        <p:txBody>
          <a:bodyPr/>
          <a:lstStyle/>
          <a:p>
            <a:pPr eaLnBrk="1" hangingPunct="1">
              <a:buClrTx/>
              <a:buFont typeface="Wingdings" panose="05000000000000000000" pitchFamily="2" charset="2"/>
              <a:buChar char="Ø"/>
              <a:defRPr/>
            </a:pPr>
            <a:r>
              <a:rPr lang="fr-FR" altLang="fr-FR" sz="1800" i="0" dirty="0" smtClean="0">
                <a:latin typeface="+mj-lt"/>
                <a:cs typeface="Arial" panose="020B0604020202020204" pitchFamily="34" charset="0"/>
              </a:rPr>
              <a:t>25.1 Séparation des tâches. Les bases. </a:t>
            </a:r>
          </a:p>
          <a:p>
            <a:pPr lvl="1" eaLnBrk="1" hangingPunct="1">
              <a:buClrTx/>
              <a:defRPr/>
            </a:pPr>
            <a:r>
              <a:rPr lang="fr-FR" altLang="fr-FR" sz="1800" b="0" i="1" dirty="0" smtClean="0">
                <a:latin typeface="+mj-lt"/>
                <a:cs typeface="Arial" panose="020B0604020202020204" pitchFamily="34" charset="0"/>
              </a:rPr>
              <a:t>Les bases. </a:t>
            </a:r>
            <a:r>
              <a:rPr lang="fr-FR" altLang="fr-FR" sz="1800" b="0" dirty="0" smtClean="0">
                <a:latin typeface="+mj-lt"/>
                <a:cs typeface="Arial" panose="020B0604020202020204" pitchFamily="34" charset="0"/>
              </a:rPr>
              <a:t>Note B. La séparation est organisée sur tout le processus de la dépense, les responsabilités sont clairement définies pour la plupart des étapes clefs, mais </a:t>
            </a:r>
            <a:r>
              <a:rPr lang="fr-FR" altLang="fr-FR" sz="1800" b="0" dirty="0">
                <a:latin typeface="+mj-lt"/>
                <a:cs typeface="Arial" panose="020B0604020202020204" pitchFamily="34" charset="0"/>
              </a:rPr>
              <a:t>d</a:t>
            </a:r>
            <a:r>
              <a:rPr lang="fr-FR" altLang="fr-FR" sz="1800" b="0" dirty="0" smtClean="0">
                <a:latin typeface="+mj-lt"/>
                <a:cs typeface="Arial" panose="020B0604020202020204" pitchFamily="34" charset="0"/>
              </a:rPr>
              <a:t>es précisions peuvent être nécessaires dans quelques domaines </a:t>
            </a:r>
          </a:p>
          <a:p>
            <a:pPr marL="457200" lvl="1" indent="0" eaLnBrk="1" hangingPunct="1">
              <a:buClrTx/>
              <a:buFontTx/>
              <a:buNone/>
              <a:defRPr/>
            </a:pPr>
            <a:endParaRPr lang="fr-FR" altLang="fr-FR" sz="1800" b="0" dirty="0" smtClean="0">
              <a:latin typeface="+mj-lt"/>
              <a:cs typeface="Arial" panose="020B0604020202020204" pitchFamily="34" charset="0"/>
            </a:endParaRPr>
          </a:p>
          <a:p>
            <a:pPr eaLnBrk="1" hangingPunct="1">
              <a:buClrTx/>
              <a:buFont typeface="Wingdings" panose="05000000000000000000" pitchFamily="2" charset="2"/>
              <a:buChar char="Ø"/>
              <a:defRPr/>
            </a:pPr>
            <a:r>
              <a:rPr lang="fr-FR" altLang="fr-FR" sz="1800" i="0" dirty="0" smtClean="0">
                <a:latin typeface="+mj-lt"/>
                <a:cs typeface="Arial" panose="020B0604020202020204" pitchFamily="34" charset="0"/>
              </a:rPr>
              <a:t>25.2. Efficacité des mesures de contrôle de l'engagement. </a:t>
            </a:r>
          </a:p>
          <a:p>
            <a:pPr lvl="1" eaLnBrk="1" hangingPunct="1">
              <a:buClrTx/>
              <a:defRPr/>
            </a:pPr>
            <a:r>
              <a:rPr lang="fr-FR" altLang="fr-FR" sz="1800" b="0" i="1" dirty="0" smtClean="0">
                <a:latin typeface="+mj-lt"/>
                <a:cs typeface="Arial" panose="020B0604020202020204" pitchFamily="34" charset="0"/>
              </a:rPr>
              <a:t>Les bases</a:t>
            </a:r>
            <a:r>
              <a:rPr lang="fr-FR" altLang="fr-FR" sz="1800" b="0" dirty="0" smtClean="0">
                <a:latin typeface="+mj-lt"/>
                <a:cs typeface="Arial" panose="020B0604020202020204" pitchFamily="34" charset="0"/>
              </a:rPr>
              <a:t>. Note B. Contrôles de l’engagement en place, limitent l’engagement  aux disponibilités de trésorerie projetées pour la plupart des types de dépense   </a:t>
            </a:r>
          </a:p>
          <a:p>
            <a:pPr marL="457200" lvl="1" indent="0" eaLnBrk="1" hangingPunct="1">
              <a:buClrTx/>
              <a:buFontTx/>
              <a:buNone/>
              <a:defRPr/>
            </a:pPr>
            <a:endParaRPr lang="fr-FR" altLang="fr-FR" sz="1800" b="0" dirty="0" smtClean="0">
              <a:latin typeface="+mj-lt"/>
              <a:cs typeface="Arial" panose="020B0604020202020204" pitchFamily="34" charset="0"/>
            </a:endParaRPr>
          </a:p>
          <a:p>
            <a:pPr eaLnBrk="1" hangingPunct="1">
              <a:buClrTx/>
              <a:buFont typeface="Wingdings" panose="05000000000000000000" pitchFamily="2" charset="2"/>
              <a:buChar char="Ø"/>
              <a:defRPr/>
            </a:pPr>
            <a:r>
              <a:rPr lang="fr-FR" altLang="fr-FR" sz="1800" i="0" dirty="0" smtClean="0">
                <a:latin typeface="+mj-lt"/>
                <a:cs typeface="Arial" panose="020B0604020202020204" pitchFamily="34" charset="0"/>
              </a:rPr>
              <a:t>25. 3. Respect des règles et procédures de paiement</a:t>
            </a:r>
          </a:p>
          <a:p>
            <a:pPr lvl="1" eaLnBrk="1" hangingPunct="1">
              <a:buClrTx/>
              <a:defRPr/>
            </a:pPr>
            <a:r>
              <a:rPr lang="fr-FR" altLang="fr-FR" sz="1800" b="0" i="1" dirty="0" smtClean="0">
                <a:latin typeface="+mj-lt"/>
                <a:cs typeface="Arial" panose="020B0604020202020204" pitchFamily="34" charset="0"/>
              </a:rPr>
              <a:t>Les bases</a:t>
            </a:r>
            <a:r>
              <a:rPr lang="fr-FR" altLang="fr-FR" sz="1800" b="0" dirty="0" smtClean="0">
                <a:latin typeface="+mj-lt"/>
                <a:cs typeface="Arial" panose="020B0604020202020204" pitchFamily="34" charset="0"/>
              </a:rPr>
              <a:t>. Note B . La plupart des paiement sont effectués conformément aux procédures. La majorité des exceptions sont correctement autorisées et justifiées</a:t>
            </a:r>
          </a:p>
        </p:txBody>
      </p:sp>
      <p:sp>
        <p:nvSpPr>
          <p:cNvPr id="28676"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E485D970-4771-4303-8573-D73418A0E582}" type="slidenum">
              <a:rPr lang="fr-FR" altLang="fr-FR"/>
              <a:pPr algn="l" eaLnBrk="0" hangingPunct="0">
                <a:lnSpc>
                  <a:spcPts val="1400"/>
                </a:lnSpc>
              </a:pPr>
              <a:t>15</a:t>
            </a:fld>
            <a:endParaRPr lang="fr-FR" altLang="fr-F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0" y="836613"/>
            <a:ext cx="9144000" cy="1143000"/>
          </a:xfrm>
        </p:spPr>
        <p:txBody>
          <a:bodyPr/>
          <a:lstStyle/>
          <a:p>
            <a:pPr indent="0" eaLnBrk="1" hangingPunct="1"/>
            <a:r>
              <a:rPr lang="fr-FR" altLang="fr-FR" smtClean="0"/>
              <a:t>PEFA. PI-26 Audit interne</a:t>
            </a:r>
          </a:p>
        </p:txBody>
      </p:sp>
      <p:sp>
        <p:nvSpPr>
          <p:cNvPr id="30723" name="Rectangle 3"/>
          <p:cNvSpPr>
            <a:spLocks noGrp="1" noChangeArrowheads="1"/>
          </p:cNvSpPr>
          <p:nvPr>
            <p:ph type="body" idx="1"/>
          </p:nvPr>
        </p:nvSpPr>
        <p:spPr>
          <a:xfrm>
            <a:off x="0" y="1773238"/>
            <a:ext cx="9144000" cy="4102100"/>
          </a:xfrm>
        </p:spPr>
        <p:txBody>
          <a:bodyPr/>
          <a:lstStyle/>
          <a:p>
            <a:pPr eaLnBrk="1" hangingPunct="1">
              <a:spcBef>
                <a:spcPts val="300"/>
              </a:spcBef>
              <a:buClrTx/>
              <a:buFont typeface="Wingdings" panose="05000000000000000000" pitchFamily="2" charset="2"/>
              <a:buChar char="Ø"/>
              <a:defRPr/>
            </a:pPr>
            <a:r>
              <a:rPr lang="fr-FR" altLang="fr-FR" sz="1800" dirty="0" smtClean="0">
                <a:latin typeface="+mj-lt"/>
                <a:cs typeface="Arial" panose="020B0604020202020204" pitchFamily="34" charset="0"/>
              </a:rPr>
              <a:t>26.1. Couverture de l’audit interne</a:t>
            </a:r>
          </a:p>
          <a:p>
            <a:pPr lvl="1" eaLnBrk="1" hangingPunct="1">
              <a:spcBef>
                <a:spcPts val="300"/>
              </a:spcBef>
              <a:buClr>
                <a:srgbClr val="0F5494"/>
              </a:buClr>
              <a:defRPr/>
            </a:pPr>
            <a:r>
              <a:rPr lang="fr-FR" altLang="fr-FR" sz="1800" b="0" i="1" dirty="0" smtClean="0">
                <a:latin typeface="+mj-lt"/>
                <a:cs typeface="Arial" panose="020B0604020202020204" pitchFamily="34" charset="0"/>
              </a:rPr>
              <a:t>Les bases. </a:t>
            </a:r>
            <a:r>
              <a:rPr lang="fr-FR" altLang="fr-FR" sz="1800" b="0" dirty="0" smtClean="0">
                <a:latin typeface="+mj-lt"/>
                <a:cs typeface="Arial" panose="020B0604020202020204" pitchFamily="34" charset="0"/>
              </a:rPr>
              <a:t>Note C. L’ audit interne opérationnel pour la majorité des dépenses</a:t>
            </a:r>
          </a:p>
          <a:p>
            <a:pPr lvl="1" eaLnBrk="1" hangingPunct="1">
              <a:spcBef>
                <a:spcPts val="300"/>
              </a:spcBef>
              <a:buClr>
                <a:srgbClr val="0F5494"/>
              </a:buClr>
              <a:defRPr/>
            </a:pPr>
            <a:r>
              <a:rPr lang="fr-FR" altLang="fr-FR" sz="1800" b="0" dirty="0" smtClean="0">
                <a:latin typeface="+mj-lt"/>
                <a:cs typeface="Arial" panose="020B0604020202020204" pitchFamily="34" charset="0"/>
              </a:rPr>
              <a:t>Au-delà. L’ audit interne opérationnel pour la plupart des dépenses</a:t>
            </a:r>
          </a:p>
          <a:p>
            <a:pPr marL="457200" lvl="1" indent="0" eaLnBrk="1" hangingPunct="1">
              <a:spcBef>
                <a:spcPts val="300"/>
              </a:spcBef>
              <a:buFontTx/>
              <a:buNone/>
              <a:defRPr/>
            </a:pPr>
            <a:endParaRPr lang="fr-FR" altLang="fr-FR" sz="500" b="0" dirty="0" smtClean="0">
              <a:latin typeface="+mj-lt"/>
              <a:cs typeface="Arial" panose="020B0604020202020204" pitchFamily="34" charset="0"/>
            </a:endParaRPr>
          </a:p>
          <a:p>
            <a:pPr eaLnBrk="1" hangingPunct="1">
              <a:spcBef>
                <a:spcPts val="300"/>
              </a:spcBef>
              <a:buClrTx/>
              <a:buFont typeface="Wingdings" panose="05000000000000000000" pitchFamily="2" charset="2"/>
              <a:buChar char="Ø"/>
              <a:defRPr/>
            </a:pPr>
            <a:r>
              <a:rPr lang="fr-FR" altLang="fr-FR" sz="1800" dirty="0" smtClean="0">
                <a:latin typeface="+mj-lt"/>
                <a:cs typeface="Arial" panose="020B0604020202020204" pitchFamily="34" charset="0"/>
              </a:rPr>
              <a:t> 26.2 Nature de l’audit et standards</a:t>
            </a:r>
          </a:p>
          <a:p>
            <a:pPr lvl="1" eaLnBrk="1" hangingPunct="1">
              <a:spcBef>
                <a:spcPts val="300"/>
              </a:spcBef>
              <a:buClr>
                <a:srgbClr val="0F5494"/>
              </a:buClr>
              <a:defRPr/>
            </a:pPr>
            <a:r>
              <a:rPr lang="fr-FR" altLang="fr-FR" sz="1800" b="0" i="1" dirty="0" smtClean="0">
                <a:latin typeface="+mj-lt"/>
                <a:cs typeface="Arial" panose="020B0604020202020204" pitchFamily="34" charset="0"/>
              </a:rPr>
              <a:t>Les bases</a:t>
            </a:r>
            <a:r>
              <a:rPr lang="fr-FR" altLang="fr-FR" sz="1800" b="0" dirty="0" smtClean="0">
                <a:latin typeface="+mj-lt"/>
                <a:cs typeface="Arial" panose="020B0604020202020204" pitchFamily="34" charset="0"/>
              </a:rPr>
              <a:t>. Note C. L’audit interne est centré sur les contrôles de régularité</a:t>
            </a:r>
          </a:p>
          <a:p>
            <a:pPr lvl="1" eaLnBrk="1" hangingPunct="1">
              <a:spcBef>
                <a:spcPts val="300"/>
              </a:spcBef>
              <a:buClr>
                <a:srgbClr val="0F5494"/>
              </a:buClr>
              <a:defRPr/>
            </a:pPr>
            <a:r>
              <a:rPr lang="fr-FR" altLang="fr-FR" sz="1800" b="0" dirty="0" smtClean="0">
                <a:latin typeface="+mj-lt"/>
                <a:cs typeface="Arial" panose="020B0604020202020204" pitchFamily="34" charset="0"/>
              </a:rPr>
              <a:t>Au-delà. Les notes A et B font référence à un culture d'audit système qui existe peu dans les PED </a:t>
            </a:r>
          </a:p>
          <a:p>
            <a:pPr marL="457200" lvl="1" indent="0" eaLnBrk="1" hangingPunct="1">
              <a:spcBef>
                <a:spcPts val="300"/>
              </a:spcBef>
              <a:buFontTx/>
              <a:buNone/>
              <a:defRPr/>
            </a:pPr>
            <a:endParaRPr lang="fr-FR" altLang="fr-FR" sz="500" b="0" dirty="0" smtClean="0">
              <a:latin typeface="+mj-lt"/>
              <a:cs typeface="Arial" panose="020B0604020202020204" pitchFamily="34" charset="0"/>
            </a:endParaRPr>
          </a:p>
          <a:p>
            <a:pPr eaLnBrk="1" hangingPunct="1">
              <a:spcBef>
                <a:spcPts val="300"/>
              </a:spcBef>
              <a:buClrTx/>
              <a:buFont typeface="Wingdings" panose="05000000000000000000" pitchFamily="2" charset="2"/>
              <a:buChar char="Ø"/>
              <a:defRPr/>
            </a:pPr>
            <a:r>
              <a:rPr lang="fr-FR" altLang="fr-FR" sz="1800" dirty="0" smtClean="0">
                <a:latin typeface="+mj-lt"/>
                <a:cs typeface="Arial" panose="020B0604020202020204" pitchFamily="34" charset="0"/>
              </a:rPr>
              <a:t>26.3. Mise en œuvre de l’audit interne et </a:t>
            </a:r>
            <a:r>
              <a:rPr lang="fr-FR" altLang="fr-FR" sz="1800" dirty="0" err="1" smtClean="0">
                <a:latin typeface="+mj-lt"/>
                <a:cs typeface="Arial" panose="020B0604020202020204" pitchFamily="34" charset="0"/>
              </a:rPr>
              <a:t>reporting</a:t>
            </a:r>
            <a:endParaRPr lang="fr-FR" altLang="fr-FR" sz="1800" dirty="0" smtClean="0">
              <a:latin typeface="+mj-lt"/>
              <a:cs typeface="Arial" panose="020B0604020202020204" pitchFamily="34" charset="0"/>
            </a:endParaRPr>
          </a:p>
          <a:p>
            <a:pPr lvl="1" eaLnBrk="1" hangingPunct="1">
              <a:spcBef>
                <a:spcPts val="300"/>
              </a:spcBef>
              <a:buClr>
                <a:srgbClr val="0F5494"/>
              </a:buClr>
              <a:defRPr/>
            </a:pPr>
            <a:r>
              <a:rPr lang="fr-FR" altLang="fr-FR" sz="1800" b="0" i="1" dirty="0" smtClean="0">
                <a:latin typeface="+mj-lt"/>
                <a:cs typeface="Arial" panose="020B0604020202020204" pitchFamily="34" charset="0"/>
              </a:rPr>
              <a:t>Les bases </a:t>
            </a:r>
            <a:r>
              <a:rPr lang="fr-FR" altLang="fr-FR" sz="1800" b="0" dirty="0" smtClean="0">
                <a:latin typeface="+mj-lt"/>
                <a:cs typeface="Arial" panose="020B0604020202020204" pitchFamily="34" charset="0"/>
              </a:rPr>
              <a:t>note C. Un programme annuel d’audit interne existe et la majorité des audits sont conduits.</a:t>
            </a:r>
          </a:p>
          <a:p>
            <a:pPr marL="457200" lvl="1" indent="0" eaLnBrk="1" hangingPunct="1">
              <a:spcBef>
                <a:spcPts val="300"/>
              </a:spcBef>
              <a:buFontTx/>
              <a:buNone/>
              <a:defRPr/>
            </a:pPr>
            <a:endParaRPr lang="fr-FR" altLang="fr-FR" sz="500" b="0" dirty="0" smtClean="0">
              <a:latin typeface="+mj-lt"/>
              <a:cs typeface="Arial" panose="020B0604020202020204" pitchFamily="34" charset="0"/>
            </a:endParaRPr>
          </a:p>
          <a:p>
            <a:pPr eaLnBrk="1" hangingPunct="1">
              <a:spcBef>
                <a:spcPts val="300"/>
              </a:spcBef>
              <a:buClrTx/>
              <a:buFont typeface="Wingdings" panose="05000000000000000000" pitchFamily="2" charset="2"/>
              <a:buChar char="Ø"/>
              <a:defRPr/>
            </a:pPr>
            <a:r>
              <a:rPr lang="fr-FR" altLang="fr-FR" sz="1800" dirty="0" smtClean="0">
                <a:latin typeface="+mj-lt"/>
                <a:cs typeface="Arial" panose="020B0604020202020204" pitchFamily="34" charset="0"/>
              </a:rPr>
              <a:t>26.4. Réponses au rapports d’audit.</a:t>
            </a:r>
          </a:p>
          <a:p>
            <a:pPr lvl="1" eaLnBrk="1" hangingPunct="1">
              <a:spcBef>
                <a:spcPts val="300"/>
              </a:spcBef>
              <a:buClr>
                <a:srgbClr val="0F5494"/>
              </a:buClr>
              <a:defRPr/>
            </a:pPr>
            <a:r>
              <a:rPr lang="fr-FR" altLang="fr-FR" sz="1800" dirty="0" smtClean="0">
                <a:latin typeface="+mj-lt"/>
                <a:cs typeface="Arial" panose="020B0604020202020204" pitchFamily="34" charset="0"/>
              </a:rPr>
              <a:t>Les bases</a:t>
            </a:r>
            <a:r>
              <a:rPr lang="fr-FR" altLang="fr-FR" sz="1800" b="0" dirty="0" smtClean="0">
                <a:latin typeface="+mj-lt"/>
                <a:cs typeface="Arial" panose="020B0604020202020204" pitchFamily="34" charset="0"/>
              </a:rPr>
              <a:t>. Note B. Les gestionnaires donnent des réponses partielles pour la plupart des entités auditées.</a:t>
            </a:r>
          </a:p>
        </p:txBody>
      </p:sp>
      <p:sp>
        <p:nvSpPr>
          <p:cNvPr id="30724" name="Espace réservé du numéro de diapositive 5"/>
          <p:cNvSpPr>
            <a:spLocks noGrp="1"/>
          </p:cNvSpPr>
          <p:nvPr>
            <p:ph type="sldNum" sz="quarter" idx="12"/>
          </p:nvPr>
        </p:nvSpPr>
        <p:spPr>
          <a:xfrm>
            <a:off x="179388" y="6381750"/>
            <a:ext cx="2895600" cy="476250"/>
          </a:xfrm>
          <a:noFill/>
          <a:ln algn="ctr"/>
        </p:spPr>
        <p:txBody>
          <a:bodyPr anchor="b"/>
          <a:lstStyle/>
          <a:p>
            <a:pPr algn="l" eaLnBrk="0" hangingPunct="0">
              <a:lnSpc>
                <a:spcPts val="1400"/>
              </a:lnSpc>
            </a:pPr>
            <a:fld id="{DEB7ACC3-3484-4A84-9800-549A31E76517}" type="slidenum">
              <a:rPr lang="fr-FR" altLang="fr-FR"/>
              <a:pPr algn="l" eaLnBrk="0" hangingPunct="0">
                <a:lnSpc>
                  <a:spcPts val="1400"/>
                </a:lnSpc>
              </a:pPr>
              <a:t>16</a:t>
            </a:fld>
            <a:endParaRPr lang="fr-FR" altLang="fr-F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a:xfrm>
            <a:off x="0" y="1000125"/>
            <a:ext cx="9144000" cy="1143000"/>
          </a:xfrm>
        </p:spPr>
        <p:txBody>
          <a:bodyPr/>
          <a:lstStyle/>
          <a:p>
            <a:pPr indent="0" eaLnBrk="1" hangingPunct="1"/>
            <a:r>
              <a:rPr lang="fr-FR" altLang="fr-FR" sz="2800" smtClean="0"/>
              <a:t>Le PIFC (Public Internal Financial Control)</a:t>
            </a:r>
          </a:p>
        </p:txBody>
      </p:sp>
      <p:sp>
        <p:nvSpPr>
          <p:cNvPr id="32771" name="Rectangle 3"/>
          <p:cNvSpPr>
            <a:spLocks noGrp="1" noChangeArrowheads="1"/>
          </p:cNvSpPr>
          <p:nvPr>
            <p:ph type="body" idx="4294967295"/>
          </p:nvPr>
        </p:nvSpPr>
        <p:spPr>
          <a:xfrm>
            <a:off x="214313" y="2143125"/>
            <a:ext cx="8786812" cy="3881438"/>
          </a:xfrm>
        </p:spPr>
        <p:txBody>
          <a:bodyPr/>
          <a:lstStyle/>
          <a:p>
            <a:pPr eaLnBrk="1" hangingPunct="1">
              <a:spcBef>
                <a:spcPts val="300"/>
              </a:spcBef>
              <a:buClrTx/>
            </a:pPr>
            <a:r>
              <a:rPr lang="nl-NL" altLang="fr-FR" sz="2300" i="0" smtClean="0"/>
              <a:t>Promu par la Commission européenne en Europe de l'Est</a:t>
            </a:r>
          </a:p>
          <a:p>
            <a:pPr eaLnBrk="1" hangingPunct="1">
              <a:spcBef>
                <a:spcPts val="300"/>
              </a:spcBef>
              <a:buClrTx/>
            </a:pPr>
            <a:r>
              <a:rPr lang="nl-NL" altLang="fr-FR" sz="2300" i="0" smtClean="0"/>
              <a:t>Principes</a:t>
            </a:r>
          </a:p>
          <a:p>
            <a:pPr lvl="1" eaLnBrk="1" hangingPunct="1">
              <a:spcBef>
                <a:spcPts val="300"/>
              </a:spcBef>
              <a:buClrTx/>
              <a:buFont typeface="Wingdings" pitchFamily="2" charset="2"/>
              <a:buChar char="§"/>
            </a:pPr>
            <a:r>
              <a:rPr lang="nl-NL" altLang="fr-FR" sz="1800" b="0" smtClean="0"/>
              <a:t>Responsabilisation des gestionnaires</a:t>
            </a:r>
          </a:p>
          <a:p>
            <a:pPr lvl="1" eaLnBrk="1" hangingPunct="1">
              <a:spcBef>
                <a:spcPts val="300"/>
              </a:spcBef>
              <a:buClrTx/>
              <a:buFont typeface="Wingdings" pitchFamily="2" charset="2"/>
              <a:buChar char="§"/>
            </a:pPr>
            <a:r>
              <a:rPr lang="nl-NL" altLang="fr-FR" sz="1800" b="0" smtClean="0"/>
              <a:t>Audit interne indépendant</a:t>
            </a:r>
          </a:p>
          <a:p>
            <a:pPr lvl="1" eaLnBrk="1" hangingPunct="1">
              <a:spcBef>
                <a:spcPts val="300"/>
              </a:spcBef>
              <a:buClrTx/>
              <a:buFont typeface="Wingdings" pitchFamily="2" charset="2"/>
              <a:buChar char="§"/>
            </a:pPr>
            <a:r>
              <a:rPr lang="nl-NL" altLang="fr-FR" sz="1800" b="0" smtClean="0"/>
              <a:t>Unité centrale d'harmonisation (Central Harmonization Unit -CHU )</a:t>
            </a:r>
          </a:p>
          <a:p>
            <a:pPr eaLnBrk="1" hangingPunct="1">
              <a:spcBef>
                <a:spcPts val="300"/>
              </a:spcBef>
              <a:buClrTx/>
            </a:pPr>
            <a:r>
              <a:rPr lang="nl-NL" altLang="fr-FR" sz="2300" i="0" smtClean="0"/>
              <a:t>Organisation:</a:t>
            </a:r>
          </a:p>
          <a:p>
            <a:pPr lvl="1" eaLnBrk="1" hangingPunct="1">
              <a:spcBef>
                <a:spcPts val="300"/>
              </a:spcBef>
              <a:buClrTx/>
              <a:buFont typeface="Wingdings" pitchFamily="2" charset="2"/>
              <a:buChar char="§"/>
            </a:pPr>
            <a:r>
              <a:rPr lang="nl-NL" altLang="fr-FR" sz="1800" b="0" smtClean="0"/>
              <a:t>Les systèmes de contrôle interne comprennent une identification des risques et sont placés sous la responsabilité des gestionnaires.</a:t>
            </a:r>
          </a:p>
          <a:p>
            <a:pPr lvl="1" eaLnBrk="1" hangingPunct="1">
              <a:spcBef>
                <a:spcPts val="300"/>
              </a:spcBef>
              <a:buClrTx/>
              <a:buFont typeface="Wingdings" pitchFamily="2" charset="2"/>
              <a:buChar char="§"/>
            </a:pPr>
            <a:r>
              <a:rPr lang="nl-NL" altLang="fr-FR" sz="1800" b="0" smtClean="0"/>
              <a:t>Des unités d'audit indépendantes des gestionnaires et des inspections sont établies dans les ministères.</a:t>
            </a:r>
          </a:p>
          <a:p>
            <a:pPr lvl="1" eaLnBrk="1" hangingPunct="1">
              <a:spcBef>
                <a:spcPts val="300"/>
              </a:spcBef>
              <a:buClrTx/>
              <a:buFont typeface="Wingdings" pitchFamily="2" charset="2"/>
              <a:buChar char="§"/>
            </a:pPr>
            <a:r>
              <a:rPr lang="nl-NL" altLang="fr-FR" sz="1800" b="0" smtClean="0"/>
              <a:t>Le CHU établi dans le Ministère des Finances, coordonne et hamonise le système du PIFC.</a:t>
            </a:r>
          </a:p>
          <a:p>
            <a:pPr lvl="1" eaLnBrk="1" hangingPunct="1"/>
            <a:endParaRPr lang="en-US" altLang="fr-FR" smtClean="0"/>
          </a:p>
          <a:p>
            <a:pPr eaLnBrk="1" hangingPunct="1"/>
            <a:endParaRPr lang="fr-FR" altLang="fr-FR" smtClean="0"/>
          </a:p>
        </p:txBody>
      </p:sp>
      <p:sp>
        <p:nvSpPr>
          <p:cNvPr id="32772" name="Espace réservé du numéro de diapositive 5"/>
          <p:cNvSpPr txBox="1">
            <a:spLocks noGrp="1"/>
          </p:cNvSpPr>
          <p:nvPr/>
        </p:nvSpPr>
        <p:spPr bwMode="auto">
          <a:xfrm>
            <a:off x="7524750" y="6248400"/>
            <a:ext cx="1162050" cy="457200"/>
          </a:xfrm>
          <a:prstGeom prst="rect">
            <a:avLst/>
          </a:prstGeom>
          <a:noFill/>
          <a:ln w="9525">
            <a:noFill/>
            <a:miter lim="800000"/>
            <a:headEnd/>
            <a:tailEnd/>
          </a:ln>
        </p:spPr>
        <p:txBody>
          <a:bodyPr anchor="b"/>
          <a:lstStyle/>
          <a:p>
            <a:pPr algn="r" eaLnBrk="1" hangingPunct="1"/>
            <a:fld id="{0CDFB82F-057E-4CED-8569-F377D73D7D93}" type="slidenum">
              <a:rPr lang="fr-FR" altLang="fr-FR">
                <a:solidFill>
                  <a:srgbClr val="333399"/>
                </a:solidFill>
                <a:cs typeface="Times New Roman" pitchFamily="18" charset="0"/>
              </a:rPr>
              <a:pPr algn="r" eaLnBrk="1" hangingPunct="1"/>
              <a:t>17</a:t>
            </a:fld>
            <a:endParaRPr lang="fr-FR" altLang="fr-FR">
              <a:solidFill>
                <a:srgbClr val="333399"/>
              </a:solidFill>
              <a:cs typeface="Times New Roman" pitchFamily="18" charset="0"/>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re 1"/>
          <p:cNvSpPr>
            <a:spLocks noGrp="1"/>
          </p:cNvSpPr>
          <p:nvPr>
            <p:ph type="title"/>
          </p:nvPr>
        </p:nvSpPr>
        <p:spPr/>
        <p:txBody>
          <a:bodyPr/>
          <a:lstStyle/>
          <a:p>
            <a:r>
              <a:rPr lang="fr-FR" altLang="fr-FR" smtClean="0"/>
              <a:t>Module 2.2. Points examinés</a:t>
            </a:r>
          </a:p>
        </p:txBody>
      </p:sp>
      <p:sp>
        <p:nvSpPr>
          <p:cNvPr id="10243" name="Espace réservé du contenu 2"/>
          <p:cNvSpPr>
            <a:spLocks noGrp="1"/>
          </p:cNvSpPr>
          <p:nvPr>
            <p:ph idx="1"/>
          </p:nvPr>
        </p:nvSpPr>
        <p:spPr/>
        <p:txBody>
          <a:bodyPr/>
          <a:lstStyle/>
          <a:p>
            <a:pPr>
              <a:buClrTx/>
              <a:defRPr/>
            </a:pPr>
            <a:r>
              <a:rPr lang="fr-FR" altLang="fr-FR" i="0" dirty="0"/>
              <a:t>Le cycle de la dépense</a:t>
            </a:r>
          </a:p>
          <a:p>
            <a:pPr>
              <a:buClrTx/>
              <a:defRPr/>
            </a:pPr>
            <a:endParaRPr lang="fr-FR" altLang="fr-FR" i="0" dirty="0" smtClean="0"/>
          </a:p>
          <a:p>
            <a:pPr>
              <a:buClrTx/>
              <a:defRPr/>
            </a:pPr>
            <a:r>
              <a:rPr lang="fr-FR" altLang="fr-FR" i="0" dirty="0" smtClean="0">
                <a:solidFill>
                  <a:srgbClr val="FF0000"/>
                </a:solidFill>
              </a:rPr>
              <a:t>Passation des marchés et gestion des dépenses de personnel</a:t>
            </a:r>
          </a:p>
          <a:p>
            <a:pPr marL="0" indent="0">
              <a:buClrTx/>
              <a:buFontTx/>
              <a:buNone/>
              <a:defRPr/>
            </a:pPr>
            <a:endParaRPr lang="fr-FR" altLang="fr-FR" i="0" dirty="0" smtClean="0"/>
          </a:p>
          <a:p>
            <a:pPr>
              <a:buClrTx/>
              <a:defRPr/>
            </a:pPr>
            <a:r>
              <a:rPr lang="fr-FR" altLang="fr-FR" i="0" dirty="0" smtClean="0"/>
              <a:t>Le suivi financier</a:t>
            </a:r>
          </a:p>
          <a:p>
            <a:pPr marL="0" indent="0">
              <a:buClrTx/>
              <a:buFontTx/>
              <a:buNone/>
              <a:defRPr/>
            </a:pPr>
            <a:endParaRPr lang="fr-FR" altLang="fr-FR" i="0" dirty="0" smtClean="0"/>
          </a:p>
          <a:p>
            <a:pPr>
              <a:buClrTx/>
              <a:defRPr/>
            </a:pPr>
            <a:r>
              <a:rPr lang="fr-FR" altLang="fr-FR" i="0" dirty="0" smtClean="0"/>
              <a:t>Les bases comptables</a:t>
            </a:r>
          </a:p>
        </p:txBody>
      </p:sp>
      <p:sp>
        <p:nvSpPr>
          <p:cNvPr id="34820" name="Flèche droite 3"/>
          <p:cNvSpPr>
            <a:spLocks noChangeArrowheads="1"/>
          </p:cNvSpPr>
          <p:nvPr/>
        </p:nvSpPr>
        <p:spPr bwMode="auto">
          <a:xfrm>
            <a:off x="755650" y="2492375"/>
            <a:ext cx="3816350" cy="431800"/>
          </a:xfrm>
          <a:prstGeom prst="rightArrow">
            <a:avLst>
              <a:gd name="adj1" fmla="val 50000"/>
              <a:gd name="adj2" fmla="val 50042"/>
            </a:avLst>
          </a:prstGeom>
          <a:noFill/>
          <a:ln w="9525" algn="ctr">
            <a:noFill/>
            <a:round/>
            <a:headEnd/>
            <a:tailEnd/>
          </a:ln>
        </p:spPr>
        <p:txBody>
          <a:bodyPr anchor="ctr"/>
          <a:lstStyle/>
          <a:p>
            <a:pPr marL="3175" eaLnBrk="1" hangingPunct="1"/>
            <a:endParaRPr lang="fr-FR" altLang="fr-FR"/>
          </a:p>
        </p:txBody>
      </p:sp>
      <p:sp>
        <p:nvSpPr>
          <p:cNvPr id="34821" name="Flèche droite 4"/>
          <p:cNvSpPr>
            <a:spLocks noChangeArrowheads="1"/>
          </p:cNvSpPr>
          <p:nvPr/>
        </p:nvSpPr>
        <p:spPr bwMode="auto">
          <a:xfrm>
            <a:off x="741363" y="2997200"/>
            <a:ext cx="7869237" cy="1511300"/>
          </a:xfrm>
          <a:prstGeom prst="rightArrow">
            <a:avLst>
              <a:gd name="adj1" fmla="val 50000"/>
              <a:gd name="adj2" fmla="val 66943"/>
            </a:avLst>
          </a:prstGeom>
          <a:noFill/>
          <a:ln w="28575" algn="ctr">
            <a:solidFill>
              <a:srgbClr val="C00000"/>
            </a:solidFill>
            <a:round/>
            <a:headEnd/>
            <a:tailEnd/>
          </a:ln>
        </p:spPr>
        <p:txBody>
          <a:bodyPr anchor="ctr"/>
          <a:lstStyle/>
          <a:p>
            <a:pPr marL="3175" eaLnBrk="1" hangingPunct="1"/>
            <a:endParaRPr lang="fr-FR" altLang="fr-FR">
              <a:solidFill>
                <a:srgbClr val="FF0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0" y="981075"/>
            <a:ext cx="9144000" cy="1143000"/>
          </a:xfrm>
        </p:spPr>
        <p:txBody>
          <a:bodyPr/>
          <a:lstStyle/>
          <a:p>
            <a:pPr indent="0" eaLnBrk="1" hangingPunct="1"/>
            <a:r>
              <a:rPr lang="fr-FR" altLang="fr-FR" smtClean="0"/>
              <a:t>Les passations de marchés. Points clefs</a:t>
            </a:r>
          </a:p>
        </p:txBody>
      </p:sp>
      <p:sp>
        <p:nvSpPr>
          <p:cNvPr id="35843" name="Rectangle 3"/>
          <p:cNvSpPr>
            <a:spLocks noGrp="1" noChangeArrowheads="1"/>
          </p:cNvSpPr>
          <p:nvPr>
            <p:ph type="body" idx="1"/>
          </p:nvPr>
        </p:nvSpPr>
        <p:spPr>
          <a:xfrm>
            <a:off x="249238" y="2019300"/>
            <a:ext cx="8643937" cy="4694238"/>
          </a:xfrm>
        </p:spPr>
        <p:txBody>
          <a:bodyPr/>
          <a:lstStyle/>
          <a:p>
            <a:pPr lvl="1" eaLnBrk="1" hangingPunct="1">
              <a:spcBef>
                <a:spcPts val="600"/>
              </a:spcBef>
              <a:buClrTx/>
              <a:defRPr/>
            </a:pPr>
            <a:r>
              <a:rPr lang="fr-FR" altLang="fr-FR" sz="2400" b="0" dirty="0" smtClean="0">
                <a:latin typeface="+mj-lt"/>
              </a:rPr>
              <a:t>Assurer la transparence: annoncer la procédure, publier les résultats</a:t>
            </a:r>
          </a:p>
          <a:p>
            <a:pPr lvl="1" eaLnBrk="1" hangingPunct="1">
              <a:spcBef>
                <a:spcPts val="600"/>
              </a:spcBef>
              <a:buClrTx/>
              <a:defRPr/>
            </a:pPr>
            <a:r>
              <a:rPr lang="fr-FR" altLang="fr-FR" sz="2400" b="0" dirty="0" smtClean="0">
                <a:latin typeface="+mj-lt"/>
              </a:rPr>
              <a:t>Garantit la concurrence :Cadre législatif et règlementaire adéquat</a:t>
            </a:r>
          </a:p>
          <a:p>
            <a:pPr lvl="1" eaLnBrk="1" hangingPunct="1">
              <a:spcBef>
                <a:spcPts val="600"/>
              </a:spcBef>
              <a:buClrTx/>
              <a:defRPr/>
            </a:pPr>
            <a:r>
              <a:rPr lang="fr-FR" altLang="fr-FR" sz="2400" b="0" dirty="0" smtClean="0">
                <a:latin typeface="+mj-lt"/>
              </a:rPr>
              <a:t>Eviter la corruption</a:t>
            </a:r>
          </a:p>
          <a:p>
            <a:pPr lvl="3" eaLnBrk="1" hangingPunct="1">
              <a:spcBef>
                <a:spcPts val="600"/>
              </a:spcBef>
              <a:defRPr/>
            </a:pPr>
            <a:r>
              <a:rPr lang="fr-FR" altLang="fr-FR" sz="1900" dirty="0" smtClean="0">
                <a:solidFill>
                  <a:srgbClr val="0F5494"/>
                </a:solidFill>
                <a:latin typeface="+mj-lt"/>
              </a:rPr>
              <a:t>Règles pour éviter les conflits d'intérêt</a:t>
            </a:r>
          </a:p>
          <a:p>
            <a:pPr lvl="3" eaLnBrk="1" hangingPunct="1">
              <a:spcBef>
                <a:spcPts val="600"/>
              </a:spcBef>
              <a:defRPr/>
            </a:pPr>
            <a:r>
              <a:rPr lang="fr-FR" altLang="fr-FR" sz="1900" dirty="0" smtClean="0">
                <a:solidFill>
                  <a:srgbClr val="0F5494"/>
                </a:solidFill>
                <a:latin typeface="+mj-lt"/>
              </a:rPr>
              <a:t>Séparation des responsabilités, rotation des postes</a:t>
            </a:r>
          </a:p>
          <a:p>
            <a:pPr lvl="3" eaLnBrk="1" hangingPunct="1">
              <a:spcBef>
                <a:spcPts val="600"/>
              </a:spcBef>
              <a:defRPr/>
            </a:pPr>
            <a:r>
              <a:rPr lang="fr-FR" altLang="fr-FR" sz="1900" dirty="0" smtClean="0">
                <a:solidFill>
                  <a:srgbClr val="0F5494"/>
                </a:solidFill>
                <a:latin typeface="+mj-lt"/>
              </a:rPr>
              <a:t>Rendre possible et gérer les recours  </a:t>
            </a:r>
          </a:p>
          <a:p>
            <a:pPr lvl="3" eaLnBrk="1" hangingPunct="1">
              <a:spcBef>
                <a:spcPts val="600"/>
              </a:spcBef>
              <a:defRPr/>
            </a:pPr>
            <a:r>
              <a:rPr lang="fr-FR" altLang="fr-FR" sz="1900" dirty="0" smtClean="0">
                <a:solidFill>
                  <a:srgbClr val="0F5494"/>
                </a:solidFill>
                <a:latin typeface="+mj-lt"/>
              </a:rPr>
              <a:t>Audit du procès</a:t>
            </a:r>
          </a:p>
          <a:p>
            <a:pPr lvl="1" eaLnBrk="1" hangingPunct="1">
              <a:buClrTx/>
              <a:defRPr/>
            </a:pPr>
            <a:r>
              <a:rPr lang="fr-FR" altLang="fr-FR" sz="2200" b="0" dirty="0" smtClean="0">
                <a:latin typeface="+mj-lt"/>
              </a:rPr>
              <a:t>Une infrastructure adéquate</a:t>
            </a:r>
          </a:p>
          <a:p>
            <a:pPr lvl="1" eaLnBrk="1" hangingPunct="1">
              <a:buClrTx/>
              <a:defRPr/>
            </a:pPr>
            <a:r>
              <a:rPr lang="fr-FR" altLang="fr-FR" sz="2200" b="0" dirty="0" smtClean="0">
                <a:latin typeface="+mj-lt"/>
              </a:rPr>
              <a:t>Des dispositions organisationnelles adéquates</a:t>
            </a:r>
          </a:p>
          <a:p>
            <a:pPr lvl="2" eaLnBrk="1" hangingPunct="1">
              <a:spcBef>
                <a:spcPts val="1000"/>
              </a:spcBef>
              <a:defRPr/>
            </a:pPr>
            <a:endParaRPr lang="fr-FR" altLang="fr-FR" sz="2400" dirty="0" smtClean="0"/>
          </a:p>
        </p:txBody>
      </p:sp>
      <p:sp>
        <p:nvSpPr>
          <p:cNvPr id="35844"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CF813CD7-B09F-435E-8919-B3779131B5E5}" type="slidenum">
              <a:rPr lang="fr-FR" altLang="fr-FR"/>
              <a:pPr algn="l" eaLnBrk="0" hangingPunct="0">
                <a:lnSpc>
                  <a:spcPts val="1400"/>
                </a:lnSpc>
              </a:pPr>
              <a:t>19</a:t>
            </a:fld>
            <a:endParaRPr lang="fr-FR" altLang="fr-F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re 1"/>
          <p:cNvSpPr>
            <a:spLocks noGrp="1"/>
          </p:cNvSpPr>
          <p:nvPr>
            <p:ph type="title"/>
          </p:nvPr>
        </p:nvSpPr>
        <p:spPr>
          <a:xfrm>
            <a:off x="395288" y="1339850"/>
            <a:ext cx="8497887" cy="936625"/>
          </a:xfrm>
        </p:spPr>
        <p:txBody>
          <a:bodyPr/>
          <a:lstStyle/>
          <a:p>
            <a:pPr marL="342900" indent="-342900"/>
            <a:r>
              <a:rPr lang="fr-FR" altLang="fr-FR" sz="2800" smtClean="0"/>
              <a:t>Jour 2 : Sous-systèmes de la GFP et priorités dans les réformes</a:t>
            </a:r>
          </a:p>
        </p:txBody>
      </p:sp>
      <p:sp>
        <p:nvSpPr>
          <p:cNvPr id="7171" name="Espace réservé du contenu 2"/>
          <p:cNvSpPr>
            <a:spLocks noGrp="1"/>
          </p:cNvSpPr>
          <p:nvPr>
            <p:ph idx="1"/>
          </p:nvPr>
        </p:nvSpPr>
        <p:spPr>
          <a:xfrm>
            <a:off x="457200" y="2492375"/>
            <a:ext cx="8435975" cy="3529013"/>
          </a:xfrm>
        </p:spPr>
        <p:txBody>
          <a:bodyPr/>
          <a:lstStyle/>
          <a:p>
            <a:pPr>
              <a:buClrTx/>
              <a:buFont typeface="Wingdings" pitchFamily="2" charset="2"/>
              <a:buChar char="Ø"/>
            </a:pPr>
            <a:r>
              <a:rPr lang="fr-FR" altLang="fr-FR" i="0" smtClean="0"/>
              <a:t>Module 2.1. La classification des dépenses, la préparation du budget et le CDMT</a:t>
            </a:r>
          </a:p>
          <a:p>
            <a:pPr>
              <a:buClrTx/>
              <a:buFont typeface="Wingdings" pitchFamily="2" charset="2"/>
              <a:buChar char="Ø"/>
            </a:pPr>
            <a:r>
              <a:rPr lang="fr-FR" altLang="fr-FR" i="0" smtClean="0">
                <a:solidFill>
                  <a:srgbClr val="FF0000"/>
                </a:solidFill>
              </a:rPr>
              <a:t>Module 2.2. Le cycle de la dépense et la comptabilité</a:t>
            </a:r>
          </a:p>
          <a:p>
            <a:pPr>
              <a:buClrTx/>
              <a:buFont typeface="Wingdings" pitchFamily="2" charset="2"/>
              <a:buChar char="Ø"/>
            </a:pPr>
            <a:r>
              <a:rPr lang="fr-FR" altLang="fr-FR" i="0" smtClean="0"/>
              <a:t>Module 2.3. Les budgets de programme/ de performance</a:t>
            </a:r>
          </a:p>
          <a:p>
            <a:pPr>
              <a:buClrTx/>
              <a:buFont typeface="Wingdings" pitchFamily="2" charset="2"/>
              <a:buChar char="Ø"/>
            </a:pPr>
            <a:r>
              <a:rPr lang="fr-FR" altLang="fr-FR" i="0" smtClean="0"/>
              <a:t>Module 2.4. Contrôle externe et questions informatiques  </a:t>
            </a:r>
          </a:p>
        </p:txBody>
      </p:sp>
      <p:sp>
        <p:nvSpPr>
          <p:cNvPr id="7172" name="Espace réservé du numéro de diapositive 3"/>
          <p:cNvSpPr>
            <a:spLocks noGrp="1"/>
          </p:cNvSpPr>
          <p:nvPr>
            <p:ph type="sldNum" sz="quarter" idx="12"/>
          </p:nvPr>
        </p:nvSpPr>
        <p:spPr>
          <a:noFill/>
        </p:spPr>
        <p:txBody>
          <a:bodyPr/>
          <a:lstStyle/>
          <a:p>
            <a:fld id="{77997511-B40D-4A54-837C-CF945DDCA297}" type="slidenum">
              <a:rPr lang="en-GB" altLang="fr-FR"/>
              <a:pPr/>
              <a:t>2</a:t>
            </a:fld>
            <a:endParaRPr lang="en-GB" altLang="fr-F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0" y="931863"/>
            <a:ext cx="9144000" cy="1143000"/>
          </a:xfrm>
        </p:spPr>
        <p:txBody>
          <a:bodyPr/>
          <a:lstStyle/>
          <a:p>
            <a:pPr indent="0" eaLnBrk="1" hangingPunct="1"/>
            <a:r>
              <a:rPr lang="fr-FR" altLang="fr-FR" sz="2400" smtClean="0"/>
              <a:t>PEFA. PI-24. Passation des marchés publics</a:t>
            </a:r>
          </a:p>
        </p:txBody>
      </p:sp>
      <p:sp>
        <p:nvSpPr>
          <p:cNvPr id="37891" name="Rectangle 3"/>
          <p:cNvSpPr>
            <a:spLocks noGrp="1" noChangeArrowheads="1"/>
          </p:cNvSpPr>
          <p:nvPr>
            <p:ph type="body" idx="1"/>
          </p:nvPr>
        </p:nvSpPr>
        <p:spPr>
          <a:xfrm>
            <a:off x="142875" y="1714500"/>
            <a:ext cx="9001125" cy="4102100"/>
          </a:xfrm>
        </p:spPr>
        <p:txBody>
          <a:bodyPr/>
          <a:lstStyle/>
          <a:p>
            <a:pPr eaLnBrk="1" hangingPunct="1">
              <a:buClrTx/>
              <a:buFont typeface="Wingdings" panose="05000000000000000000" pitchFamily="2" charset="2"/>
              <a:buChar char="Ø"/>
              <a:defRPr/>
            </a:pPr>
            <a:r>
              <a:rPr lang="fr-FR" altLang="fr-FR" sz="2000" i="0" dirty="0" smtClean="0">
                <a:latin typeface="+mj-lt"/>
                <a:cs typeface="Arial" panose="020B0604020202020204" pitchFamily="34" charset="0"/>
              </a:rPr>
              <a:t>24.1. Suivi des marchés</a:t>
            </a:r>
          </a:p>
          <a:p>
            <a:pPr lvl="1" eaLnBrk="1" hangingPunct="1">
              <a:buClrTx/>
              <a:defRPr/>
            </a:pPr>
            <a:r>
              <a:rPr lang="fr-FR" altLang="fr-FR" sz="1800" b="0" i="1" dirty="0" smtClean="0">
                <a:latin typeface="+mj-lt"/>
                <a:cs typeface="Arial" panose="020B0604020202020204" pitchFamily="34" charset="0"/>
              </a:rPr>
              <a:t>Les bases</a:t>
            </a:r>
            <a:r>
              <a:rPr lang="fr-FR" altLang="fr-FR" sz="1800" b="0" dirty="0" smtClean="0">
                <a:latin typeface="+mj-lt"/>
                <a:cs typeface="Arial" panose="020B0604020202020204" pitchFamily="34" charset="0"/>
              </a:rPr>
              <a:t>. Note B. Les données sont précises et complètes pour la plupart des méthodes de passation des marchés</a:t>
            </a:r>
          </a:p>
          <a:p>
            <a:pPr lvl="1" eaLnBrk="1" hangingPunct="1">
              <a:buClrTx/>
              <a:defRPr/>
            </a:pPr>
            <a:r>
              <a:rPr lang="fr-FR" altLang="fr-FR" sz="1800" b="0" i="1" dirty="0" smtClean="0">
                <a:latin typeface="+mj-lt"/>
                <a:cs typeface="Arial" panose="020B0604020202020204" pitchFamily="34" charset="0"/>
              </a:rPr>
              <a:t>En deçà</a:t>
            </a:r>
            <a:r>
              <a:rPr lang="fr-FR" altLang="fr-FR" sz="1800" b="0" dirty="0" smtClean="0">
                <a:latin typeface="+mj-lt"/>
                <a:cs typeface="Arial" panose="020B0604020202020204" pitchFamily="34" charset="0"/>
              </a:rPr>
              <a:t>. Note C. Les données sont précises et complètes pour la majorité des méthodes de passation des marchés</a:t>
            </a:r>
          </a:p>
          <a:p>
            <a:pPr eaLnBrk="1" hangingPunct="1">
              <a:buClrTx/>
              <a:buFont typeface="Wingdings" panose="05000000000000000000" pitchFamily="2" charset="2"/>
              <a:buChar char="Ø"/>
              <a:defRPr/>
            </a:pPr>
            <a:r>
              <a:rPr lang="fr-FR" altLang="fr-FR" sz="2000" i="0" dirty="0" smtClean="0">
                <a:latin typeface="+mj-lt"/>
                <a:cs typeface="Arial" panose="020B0604020202020204" pitchFamily="34" charset="0"/>
              </a:rPr>
              <a:t>24.2 Méthodes de passation des marchés</a:t>
            </a:r>
          </a:p>
          <a:p>
            <a:pPr lvl="1" eaLnBrk="1" hangingPunct="1">
              <a:buClrTx/>
              <a:defRPr/>
            </a:pPr>
            <a:r>
              <a:rPr lang="fr-FR" altLang="fr-FR" sz="1800" b="0" dirty="0" smtClean="0">
                <a:latin typeface="+mj-lt"/>
                <a:cs typeface="Arial" panose="020B0604020202020204" pitchFamily="34" charset="0"/>
              </a:rPr>
              <a:t>Les bases note B. 70% des contrats attribués par des méthodes concurrentielles.</a:t>
            </a:r>
          </a:p>
          <a:p>
            <a:pPr eaLnBrk="1" hangingPunct="1">
              <a:buClrTx/>
              <a:buFont typeface="Wingdings" panose="05000000000000000000" pitchFamily="2" charset="2"/>
              <a:buChar char="Ø"/>
              <a:defRPr/>
            </a:pPr>
            <a:r>
              <a:rPr lang="fr-FR" altLang="fr-FR" sz="2000" i="0" dirty="0" smtClean="0">
                <a:latin typeface="+mj-lt"/>
                <a:cs typeface="Arial" panose="020B0604020202020204" pitchFamily="34" charset="0"/>
              </a:rPr>
              <a:t>24.3. Accès du public à l’information.</a:t>
            </a:r>
          </a:p>
          <a:p>
            <a:pPr lvl="1" eaLnBrk="1" hangingPunct="1">
              <a:buClrTx/>
              <a:defRPr/>
            </a:pPr>
            <a:r>
              <a:rPr lang="fr-FR" altLang="fr-FR" sz="1800" b="0" i="1" dirty="0" smtClean="0">
                <a:latin typeface="+mj-lt"/>
                <a:cs typeface="Arial" panose="020B0604020202020204" pitchFamily="34" charset="0"/>
              </a:rPr>
              <a:t>Les base</a:t>
            </a:r>
            <a:r>
              <a:rPr lang="fr-FR" altLang="fr-FR" sz="1800" b="0" dirty="0" smtClean="0">
                <a:latin typeface="+mj-lt"/>
                <a:cs typeface="Arial" panose="020B0604020202020204" pitchFamily="34" charset="0"/>
              </a:rPr>
              <a:t>s note B. 4 éléments clefs d’information disponibles pour la plupart des contrats.</a:t>
            </a:r>
          </a:p>
          <a:p>
            <a:pPr eaLnBrk="1" hangingPunct="1">
              <a:buClrTx/>
              <a:buFont typeface="Wingdings" panose="05000000000000000000" pitchFamily="2" charset="2"/>
              <a:buChar char="Ø"/>
              <a:defRPr/>
            </a:pPr>
            <a:r>
              <a:rPr lang="fr-FR" altLang="fr-FR" sz="2000" i="0" dirty="0" smtClean="0">
                <a:latin typeface="+mj-lt"/>
                <a:cs typeface="Arial" panose="020B0604020202020204" pitchFamily="34" charset="0"/>
              </a:rPr>
              <a:t>24.4. Gestion des réclamations.</a:t>
            </a:r>
            <a:r>
              <a:rPr lang="fr-FR" altLang="fr-FR" sz="2000" dirty="0" smtClean="0">
                <a:latin typeface="+mj-lt"/>
                <a:cs typeface="Arial" panose="020B0604020202020204" pitchFamily="34" charset="0"/>
              </a:rPr>
              <a:t> </a:t>
            </a:r>
          </a:p>
          <a:p>
            <a:pPr lvl="1" eaLnBrk="1" hangingPunct="1">
              <a:buClrTx/>
              <a:defRPr/>
            </a:pPr>
            <a:r>
              <a:rPr lang="fr-FR" altLang="fr-FR" sz="1800" b="0" i="1" dirty="0" smtClean="0">
                <a:latin typeface="+mj-lt"/>
                <a:cs typeface="Arial" panose="020B0604020202020204" pitchFamily="34" charset="0"/>
              </a:rPr>
              <a:t>Les bases. </a:t>
            </a:r>
            <a:r>
              <a:rPr lang="fr-FR" altLang="fr-FR" sz="1800" b="0" dirty="0" smtClean="0">
                <a:latin typeface="+mj-lt"/>
                <a:cs typeface="Arial" panose="020B0604020202020204" pitchFamily="34" charset="0"/>
              </a:rPr>
              <a:t>Note C. Autorité en place et suit 2 critères sur 6. </a:t>
            </a:r>
          </a:p>
          <a:p>
            <a:pPr lvl="1" eaLnBrk="1" hangingPunct="1">
              <a:buClrTx/>
              <a:defRPr/>
            </a:pPr>
            <a:r>
              <a:rPr lang="fr-FR" altLang="fr-FR" sz="1800" b="0" dirty="0" smtClean="0">
                <a:latin typeface="+mj-lt"/>
                <a:cs typeface="Arial" panose="020B0604020202020204" pitchFamily="34" charset="0"/>
              </a:rPr>
              <a:t>Ou note D?. Car important mais difficile à mettre en place de manière pleinement opérationnelle</a:t>
            </a:r>
          </a:p>
        </p:txBody>
      </p:sp>
      <p:sp>
        <p:nvSpPr>
          <p:cNvPr id="37892"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956D4A5C-843E-4C58-ABCD-4E25E90EB5FF}" type="slidenum">
              <a:rPr lang="fr-FR" altLang="fr-FR"/>
              <a:pPr algn="l" eaLnBrk="0" hangingPunct="0">
                <a:lnSpc>
                  <a:spcPts val="1400"/>
                </a:lnSpc>
              </a:pPr>
              <a:t>20</a:t>
            </a:fld>
            <a:endParaRPr lang="fr-FR" altLang="fr-F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Espace réservé du numéro de diapositive 5"/>
          <p:cNvSpPr>
            <a:spLocks noGrp="1"/>
          </p:cNvSpPr>
          <p:nvPr>
            <p:ph type="sldNum" sz="quarter" idx="12"/>
          </p:nvPr>
        </p:nvSpPr>
        <p:spPr>
          <a:xfrm>
            <a:off x="6553200" y="6248400"/>
            <a:ext cx="2133600" cy="457200"/>
          </a:xfrm>
          <a:noFill/>
          <a:ln algn="ctr"/>
        </p:spPr>
        <p:txBody>
          <a:bodyPr anchor="b"/>
          <a:lstStyle/>
          <a:p>
            <a:pPr algn="l" eaLnBrk="0" hangingPunct="0">
              <a:lnSpc>
                <a:spcPts val="1400"/>
              </a:lnSpc>
            </a:pPr>
            <a:fld id="{69BC2A5D-FA65-42B2-A534-C5941A06A2EE}" type="slidenum">
              <a:rPr lang="fr-FR" altLang="fr-FR">
                <a:latin typeface="Verdana" pitchFamily="34" charset="0"/>
              </a:rPr>
              <a:pPr algn="l" eaLnBrk="0" hangingPunct="0">
                <a:lnSpc>
                  <a:spcPts val="1400"/>
                </a:lnSpc>
              </a:pPr>
              <a:t>21</a:t>
            </a:fld>
            <a:endParaRPr lang="fr-FR" altLang="fr-FR">
              <a:latin typeface="Verdana" pitchFamily="34" charset="0"/>
            </a:endParaRPr>
          </a:p>
        </p:txBody>
      </p:sp>
      <p:sp>
        <p:nvSpPr>
          <p:cNvPr id="39939" name="Rectangle 2"/>
          <p:cNvSpPr>
            <a:spLocks noGrp="1" noChangeArrowheads="1"/>
          </p:cNvSpPr>
          <p:nvPr>
            <p:ph type="title"/>
          </p:nvPr>
        </p:nvSpPr>
        <p:spPr>
          <a:xfrm>
            <a:off x="0" y="1071563"/>
            <a:ext cx="7786688" cy="1143000"/>
          </a:xfrm>
        </p:spPr>
        <p:txBody>
          <a:bodyPr/>
          <a:lstStyle/>
          <a:p>
            <a:pPr indent="0" eaLnBrk="1" hangingPunct="1"/>
            <a:r>
              <a:rPr lang="fr-FR" altLang="fr-FR" smtClean="0"/>
              <a:t>		La gestion du personnel</a:t>
            </a:r>
          </a:p>
        </p:txBody>
      </p:sp>
      <p:sp>
        <p:nvSpPr>
          <p:cNvPr id="39940" name="Rectangle 3"/>
          <p:cNvSpPr>
            <a:spLocks noGrp="1" noChangeArrowheads="1"/>
          </p:cNvSpPr>
          <p:nvPr>
            <p:ph type="body" idx="1"/>
          </p:nvPr>
        </p:nvSpPr>
        <p:spPr>
          <a:xfrm>
            <a:off x="142875" y="2286000"/>
            <a:ext cx="8229600" cy="3348038"/>
          </a:xfrm>
        </p:spPr>
        <p:txBody>
          <a:bodyPr/>
          <a:lstStyle/>
          <a:p>
            <a:pPr eaLnBrk="1" hangingPunct="1">
              <a:spcBef>
                <a:spcPts val="600"/>
              </a:spcBef>
              <a:spcAft>
                <a:spcPts val="600"/>
              </a:spcAft>
              <a:buClrTx/>
            </a:pPr>
            <a:r>
              <a:rPr lang="fr-FR" altLang="fr-FR" sz="2700" i="0" smtClean="0"/>
              <a:t>Gestion du personnel et de la paie</a:t>
            </a:r>
          </a:p>
          <a:p>
            <a:pPr lvl="1" eaLnBrk="1" hangingPunct="1">
              <a:spcBef>
                <a:spcPts val="600"/>
              </a:spcBef>
              <a:spcAft>
                <a:spcPts val="600"/>
              </a:spcAft>
              <a:buClrTx/>
              <a:buFont typeface="Wingdings" pitchFamily="2" charset="2"/>
              <a:buChar char="§"/>
            </a:pPr>
            <a:r>
              <a:rPr lang="fr-FR" altLang="fr-FR" b="0" smtClean="0"/>
              <a:t>Très centralisée dans les pays francophones, situation variable dans les autres pays</a:t>
            </a:r>
          </a:p>
          <a:p>
            <a:pPr lvl="1" eaLnBrk="1" hangingPunct="1">
              <a:spcBef>
                <a:spcPts val="600"/>
              </a:spcBef>
              <a:spcAft>
                <a:spcPts val="600"/>
              </a:spcAft>
              <a:buClrTx/>
              <a:buFont typeface="Wingdings" pitchFamily="2" charset="2"/>
              <a:buChar char="§"/>
            </a:pPr>
            <a:r>
              <a:rPr lang="fr-FR" altLang="fr-FR" b="0" smtClean="0"/>
              <a:t>Mais, des faiblesses dans tous les systèmes</a:t>
            </a:r>
          </a:p>
          <a:p>
            <a:pPr marL="1200150" lvl="2" indent="-285750" eaLnBrk="1" hangingPunct="1">
              <a:spcBef>
                <a:spcPts val="600"/>
              </a:spcBef>
              <a:spcAft>
                <a:spcPts val="600"/>
              </a:spcAft>
              <a:buFont typeface="Courier New" pitchFamily="49" charset="0"/>
              <a:buChar char="o"/>
            </a:pPr>
            <a:r>
              <a:rPr lang="fr-FR" altLang="fr-FR" sz="1800" smtClean="0"/>
              <a:t>Fantômes, fichiers personnel et paye non cohérents, etc</a:t>
            </a:r>
          </a:p>
          <a:p>
            <a:pPr marL="1200150" lvl="2" indent="-285750" eaLnBrk="1" hangingPunct="1">
              <a:spcBef>
                <a:spcPts val="600"/>
              </a:spcBef>
              <a:spcAft>
                <a:spcPts val="600"/>
              </a:spcAft>
              <a:buFont typeface="Courier New" pitchFamily="49" charset="0"/>
              <a:buChar char="o"/>
            </a:pPr>
            <a:r>
              <a:rPr lang="fr-FR" altLang="fr-FR" sz="1800" smtClean="0"/>
              <a:t>Des recensements périodiques, des résultats souvent peu satisfaisants</a:t>
            </a:r>
          </a:p>
          <a:p>
            <a:pPr lvl="1" eaLnBrk="1" hangingPunct="1"/>
            <a:endParaRPr lang="fr-FR" altLang="fr-FR"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Espace réservé du numéro de diapositive 5"/>
          <p:cNvSpPr>
            <a:spLocks noGrp="1"/>
          </p:cNvSpPr>
          <p:nvPr>
            <p:ph type="sldNum" sz="quarter" idx="12"/>
          </p:nvPr>
        </p:nvSpPr>
        <p:spPr>
          <a:xfrm>
            <a:off x="8494713" y="6165850"/>
            <a:ext cx="2133600" cy="457200"/>
          </a:xfrm>
          <a:noFill/>
          <a:ln algn="ctr"/>
        </p:spPr>
        <p:txBody>
          <a:bodyPr anchor="b"/>
          <a:lstStyle/>
          <a:p>
            <a:pPr algn="l" eaLnBrk="0" hangingPunct="0">
              <a:lnSpc>
                <a:spcPts val="1400"/>
              </a:lnSpc>
            </a:pPr>
            <a:fld id="{10403BB7-7600-4393-AFDF-3D1CFB32088F}" type="slidenum">
              <a:rPr lang="fr-FR" altLang="fr-FR">
                <a:latin typeface="Verdana" pitchFamily="34" charset="0"/>
              </a:rPr>
              <a:pPr algn="l" eaLnBrk="0" hangingPunct="0">
                <a:lnSpc>
                  <a:spcPts val="1400"/>
                </a:lnSpc>
              </a:pPr>
              <a:t>22</a:t>
            </a:fld>
            <a:endParaRPr lang="fr-FR" altLang="fr-FR">
              <a:latin typeface="Verdana" pitchFamily="34" charset="0"/>
            </a:endParaRPr>
          </a:p>
        </p:txBody>
      </p:sp>
      <p:sp>
        <p:nvSpPr>
          <p:cNvPr id="41987" name="Rectangle 2"/>
          <p:cNvSpPr>
            <a:spLocks noGrp="1" noChangeArrowheads="1"/>
          </p:cNvSpPr>
          <p:nvPr>
            <p:ph type="title"/>
          </p:nvPr>
        </p:nvSpPr>
        <p:spPr>
          <a:xfrm>
            <a:off x="407988" y="1054100"/>
            <a:ext cx="9144000" cy="773113"/>
          </a:xfrm>
        </p:spPr>
        <p:txBody>
          <a:bodyPr/>
          <a:lstStyle/>
          <a:p>
            <a:pPr indent="0" eaLnBrk="1" hangingPunct="1"/>
            <a:r>
              <a:rPr lang="fr-FR" altLang="fr-FR" smtClean="0"/>
              <a:t>PEFA PI-23. Contrôle de la paye</a:t>
            </a:r>
          </a:p>
        </p:txBody>
      </p:sp>
      <p:sp>
        <p:nvSpPr>
          <p:cNvPr id="41988" name="Rectangle 3"/>
          <p:cNvSpPr>
            <a:spLocks noGrp="1" noChangeArrowheads="1"/>
          </p:cNvSpPr>
          <p:nvPr>
            <p:ph type="body" idx="1"/>
          </p:nvPr>
        </p:nvSpPr>
        <p:spPr>
          <a:xfrm>
            <a:off x="468313" y="1827213"/>
            <a:ext cx="8026400" cy="4143375"/>
          </a:xfrm>
        </p:spPr>
        <p:txBody>
          <a:bodyPr/>
          <a:lstStyle/>
          <a:p>
            <a:pPr eaLnBrk="1" hangingPunct="1">
              <a:lnSpc>
                <a:spcPct val="90000"/>
              </a:lnSpc>
              <a:spcAft>
                <a:spcPts val="600"/>
              </a:spcAft>
              <a:buClrTx/>
              <a:buFont typeface="Wingdings" panose="05000000000000000000" pitchFamily="2" charset="2"/>
              <a:buChar char="Ø"/>
              <a:defRPr/>
            </a:pPr>
            <a:r>
              <a:rPr lang="fr-FR" altLang="fr-FR" sz="2000" i="0" dirty="0" smtClean="0">
                <a:latin typeface="+mj-lt"/>
                <a:cs typeface="Arial" panose="020B0604020202020204" pitchFamily="34" charset="0"/>
              </a:rPr>
              <a:t>23.1. Intégration des fichiers de la paye et du personnel</a:t>
            </a:r>
          </a:p>
          <a:p>
            <a:pPr eaLnBrk="1" hangingPunct="1">
              <a:lnSpc>
                <a:spcPct val="90000"/>
              </a:lnSpc>
              <a:spcAft>
                <a:spcPts val="600"/>
              </a:spcAft>
              <a:buClrTx/>
              <a:defRPr/>
            </a:pPr>
            <a:r>
              <a:rPr lang="fr-FR" altLang="fr-FR" sz="1800" dirty="0" smtClean="0">
                <a:latin typeface="+mj-lt"/>
                <a:cs typeface="Arial" panose="020B0604020202020204" pitchFamily="34" charset="0"/>
              </a:rPr>
              <a:t>Les bases</a:t>
            </a:r>
            <a:r>
              <a:rPr lang="fr-FR" altLang="fr-FR" sz="1800" i="0" dirty="0" smtClean="0">
                <a:latin typeface="+mj-lt"/>
                <a:cs typeface="Arial" panose="020B0604020202020204" pitchFamily="34" charset="0"/>
              </a:rPr>
              <a:t>. Note C, rapprochements tous les 6 mois</a:t>
            </a:r>
          </a:p>
          <a:p>
            <a:pPr eaLnBrk="1" hangingPunct="1">
              <a:lnSpc>
                <a:spcPct val="90000"/>
              </a:lnSpc>
              <a:spcAft>
                <a:spcPts val="600"/>
              </a:spcAft>
              <a:buClrTx/>
              <a:buFont typeface="Wingdings" panose="05000000000000000000" pitchFamily="2" charset="2"/>
              <a:buChar char="Ø"/>
              <a:defRPr/>
            </a:pPr>
            <a:r>
              <a:rPr lang="fr-FR" altLang="fr-FR" sz="2000" i="0" dirty="0" smtClean="0">
                <a:latin typeface="+mj-lt"/>
                <a:cs typeface="Arial" panose="020B0604020202020204" pitchFamily="34" charset="0"/>
              </a:rPr>
              <a:t>23.2 Modifications en temps opportun aux fichiers.</a:t>
            </a:r>
          </a:p>
          <a:p>
            <a:pPr eaLnBrk="1" hangingPunct="1">
              <a:lnSpc>
                <a:spcPct val="90000"/>
              </a:lnSpc>
              <a:spcAft>
                <a:spcPts val="600"/>
              </a:spcAft>
              <a:buClrTx/>
              <a:defRPr/>
            </a:pPr>
            <a:r>
              <a:rPr lang="fr-FR" altLang="fr-FR" sz="1800" dirty="0" smtClean="0">
                <a:latin typeface="+mj-lt"/>
                <a:cs typeface="Arial" panose="020B0604020202020204" pitchFamily="34" charset="0"/>
              </a:rPr>
              <a:t>Les bases</a:t>
            </a:r>
            <a:r>
              <a:rPr lang="fr-FR" altLang="fr-FR" sz="1800" i="0" dirty="0" smtClean="0">
                <a:latin typeface="+mj-lt"/>
                <a:cs typeface="Arial" panose="020B0604020202020204" pitchFamily="34" charset="0"/>
              </a:rPr>
              <a:t>. Note B mise à jour avec des retards éventuels de trois mois sur un petit nombre d’opérations</a:t>
            </a:r>
          </a:p>
          <a:p>
            <a:pPr eaLnBrk="1" hangingPunct="1">
              <a:lnSpc>
                <a:spcPct val="90000"/>
              </a:lnSpc>
              <a:spcAft>
                <a:spcPts val="600"/>
              </a:spcAft>
              <a:buClrTx/>
              <a:buFont typeface="Wingdings" panose="05000000000000000000" pitchFamily="2" charset="2"/>
              <a:buChar char="Ø"/>
              <a:defRPr/>
            </a:pPr>
            <a:r>
              <a:rPr lang="fr-FR" altLang="fr-FR" sz="2000" i="0" dirty="0" smtClean="0">
                <a:latin typeface="+mj-lt"/>
                <a:cs typeface="Arial" panose="020B0604020202020204" pitchFamily="34" charset="0"/>
              </a:rPr>
              <a:t>23.3 Contrôles internes des fichiers. </a:t>
            </a:r>
          </a:p>
          <a:p>
            <a:pPr eaLnBrk="1" hangingPunct="1">
              <a:lnSpc>
                <a:spcPct val="90000"/>
              </a:lnSpc>
              <a:spcAft>
                <a:spcPts val="600"/>
              </a:spcAft>
              <a:buClrTx/>
              <a:defRPr/>
            </a:pPr>
            <a:r>
              <a:rPr lang="fr-FR" altLang="fr-FR" sz="1800" dirty="0" smtClean="0">
                <a:latin typeface="+mj-lt"/>
                <a:cs typeface="Arial" panose="020B0604020202020204" pitchFamily="34" charset="0"/>
              </a:rPr>
              <a:t>Les bases</a:t>
            </a:r>
            <a:r>
              <a:rPr lang="fr-FR" altLang="fr-FR" sz="1800" i="0" dirty="0" smtClean="0">
                <a:latin typeface="+mj-lt"/>
                <a:cs typeface="Arial" panose="020B0604020202020204" pitchFamily="34" charset="0"/>
              </a:rPr>
              <a:t>. Note C: Des mesures de contrôle existent pour assurer l’intégrité des données de la plus grande importance</a:t>
            </a:r>
          </a:p>
          <a:p>
            <a:pPr eaLnBrk="1" hangingPunct="1">
              <a:lnSpc>
                <a:spcPct val="90000"/>
              </a:lnSpc>
              <a:spcAft>
                <a:spcPts val="600"/>
              </a:spcAft>
              <a:buClrTx/>
              <a:buFont typeface="Wingdings" panose="05000000000000000000" pitchFamily="2" charset="2"/>
              <a:buChar char="Ø"/>
              <a:defRPr/>
            </a:pPr>
            <a:r>
              <a:rPr lang="fr-FR" altLang="fr-FR" sz="2000" i="0" dirty="0" smtClean="0">
                <a:latin typeface="+mj-lt"/>
                <a:cs typeface="Arial" panose="020B0604020202020204" pitchFamily="34" charset="0"/>
              </a:rPr>
              <a:t>23.4. Audit de la paye</a:t>
            </a:r>
          </a:p>
          <a:p>
            <a:pPr eaLnBrk="1" hangingPunct="1">
              <a:lnSpc>
                <a:spcPct val="90000"/>
              </a:lnSpc>
              <a:spcAft>
                <a:spcPts val="600"/>
              </a:spcAft>
              <a:buClrTx/>
              <a:defRPr/>
            </a:pPr>
            <a:r>
              <a:rPr lang="fr-FR" altLang="fr-FR" sz="2000" dirty="0" smtClean="0">
                <a:latin typeface="+mj-lt"/>
                <a:cs typeface="Arial" panose="020B0604020202020204" pitchFamily="34" charset="0"/>
              </a:rPr>
              <a:t> </a:t>
            </a:r>
            <a:r>
              <a:rPr lang="fr-FR" altLang="fr-FR" sz="1800" dirty="0" smtClean="0">
                <a:latin typeface="+mj-lt"/>
                <a:cs typeface="Arial" panose="020B0604020202020204" pitchFamily="34" charset="0"/>
              </a:rPr>
              <a:t>Les bases</a:t>
            </a:r>
            <a:r>
              <a:rPr lang="fr-FR" altLang="fr-FR" sz="1800" i="0" dirty="0" smtClean="0">
                <a:latin typeface="+mj-lt"/>
                <a:cs typeface="Arial" panose="020B0604020202020204" pitchFamily="34" charset="0"/>
              </a:rPr>
              <a:t>. note C; Des audits partiels ont été conduits ce trois dernières années</a:t>
            </a:r>
          </a:p>
          <a:p>
            <a:pPr eaLnBrk="1" hangingPunct="1">
              <a:lnSpc>
                <a:spcPct val="90000"/>
              </a:lnSpc>
              <a:spcAft>
                <a:spcPts val="600"/>
              </a:spcAft>
              <a:buClrTx/>
              <a:defRPr/>
            </a:pPr>
            <a:r>
              <a:rPr lang="fr-FR" altLang="fr-FR" sz="1800" dirty="0" smtClean="0">
                <a:latin typeface="+mj-lt"/>
                <a:cs typeface="Arial" panose="020B0604020202020204" pitchFamily="34" charset="0"/>
              </a:rPr>
              <a:t>A delà</a:t>
            </a:r>
            <a:r>
              <a:rPr lang="fr-FR" altLang="fr-FR" sz="1800" i="0" dirty="0" smtClean="0">
                <a:latin typeface="+mj-lt"/>
                <a:cs typeface="Arial" panose="020B0604020202020204" pitchFamily="34" charset="0"/>
              </a:rPr>
              <a:t>. Note B. Un audit couvrant toutes les entités de l’administration centrale a été conduit ces trois dernières années.</a:t>
            </a:r>
            <a:endParaRPr lang="fr-FR" altLang="fr-FR" sz="1800" dirty="0" smtClean="0">
              <a:latin typeface="+mj-l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re 1"/>
          <p:cNvSpPr>
            <a:spLocks noGrp="1"/>
          </p:cNvSpPr>
          <p:nvPr>
            <p:ph type="title"/>
          </p:nvPr>
        </p:nvSpPr>
        <p:spPr/>
        <p:txBody>
          <a:bodyPr/>
          <a:lstStyle/>
          <a:p>
            <a:r>
              <a:rPr lang="fr-FR" altLang="fr-FR" smtClean="0"/>
              <a:t>Module 2.2. Points examinés</a:t>
            </a:r>
          </a:p>
        </p:txBody>
      </p:sp>
      <p:sp>
        <p:nvSpPr>
          <p:cNvPr id="10243" name="Espace réservé du contenu 2"/>
          <p:cNvSpPr>
            <a:spLocks noGrp="1"/>
          </p:cNvSpPr>
          <p:nvPr>
            <p:ph idx="1"/>
          </p:nvPr>
        </p:nvSpPr>
        <p:spPr/>
        <p:txBody>
          <a:bodyPr/>
          <a:lstStyle/>
          <a:p>
            <a:pPr>
              <a:buClrTx/>
              <a:defRPr/>
            </a:pPr>
            <a:r>
              <a:rPr lang="fr-FR" altLang="fr-FR" i="0" dirty="0"/>
              <a:t>Le cycle de la dépense</a:t>
            </a:r>
          </a:p>
          <a:p>
            <a:pPr>
              <a:buClrTx/>
              <a:defRPr/>
            </a:pPr>
            <a:endParaRPr lang="fr-FR" altLang="fr-FR" i="0" dirty="0" smtClean="0"/>
          </a:p>
          <a:p>
            <a:pPr>
              <a:buClrTx/>
              <a:defRPr/>
            </a:pPr>
            <a:r>
              <a:rPr lang="fr-FR" altLang="fr-FR" i="0" dirty="0"/>
              <a:t>Passation des marchés et gestion des dépenses de personnel</a:t>
            </a:r>
          </a:p>
          <a:p>
            <a:pPr marL="0" indent="0">
              <a:buClrTx/>
              <a:buFontTx/>
              <a:buNone/>
              <a:defRPr/>
            </a:pPr>
            <a:endParaRPr lang="fr-FR" altLang="fr-FR" i="0" dirty="0" smtClean="0"/>
          </a:p>
          <a:p>
            <a:pPr>
              <a:buClrTx/>
              <a:defRPr/>
            </a:pPr>
            <a:r>
              <a:rPr lang="fr-FR" altLang="fr-FR" i="0" dirty="0" smtClean="0">
                <a:solidFill>
                  <a:srgbClr val="FF0000"/>
                </a:solidFill>
              </a:rPr>
              <a:t>Le suivi financier</a:t>
            </a:r>
          </a:p>
          <a:p>
            <a:pPr marL="0" indent="0">
              <a:buClrTx/>
              <a:buFontTx/>
              <a:buNone/>
              <a:defRPr/>
            </a:pPr>
            <a:endParaRPr lang="fr-FR" altLang="fr-FR" i="0" dirty="0" smtClean="0"/>
          </a:p>
          <a:p>
            <a:pPr>
              <a:buClrTx/>
              <a:defRPr/>
            </a:pPr>
            <a:r>
              <a:rPr lang="fr-FR" altLang="fr-FR" i="0" dirty="0" smtClean="0"/>
              <a:t>Les bases comptables</a:t>
            </a:r>
          </a:p>
        </p:txBody>
      </p:sp>
      <p:sp>
        <p:nvSpPr>
          <p:cNvPr id="44036" name="Flèche droite 3"/>
          <p:cNvSpPr>
            <a:spLocks noChangeArrowheads="1"/>
          </p:cNvSpPr>
          <p:nvPr/>
        </p:nvSpPr>
        <p:spPr bwMode="auto">
          <a:xfrm>
            <a:off x="755650" y="2492375"/>
            <a:ext cx="3816350" cy="431800"/>
          </a:xfrm>
          <a:prstGeom prst="rightArrow">
            <a:avLst>
              <a:gd name="adj1" fmla="val 50000"/>
              <a:gd name="adj2" fmla="val 50042"/>
            </a:avLst>
          </a:prstGeom>
          <a:noFill/>
          <a:ln w="9525" algn="ctr">
            <a:noFill/>
            <a:round/>
            <a:headEnd/>
            <a:tailEnd/>
          </a:ln>
        </p:spPr>
        <p:txBody>
          <a:bodyPr anchor="ctr"/>
          <a:lstStyle/>
          <a:p>
            <a:pPr marL="3175" eaLnBrk="1" hangingPunct="1"/>
            <a:endParaRPr lang="fr-FR" altLang="fr-FR"/>
          </a:p>
        </p:txBody>
      </p:sp>
      <p:sp>
        <p:nvSpPr>
          <p:cNvPr id="44037" name="Flèche droite 4"/>
          <p:cNvSpPr>
            <a:spLocks noChangeArrowheads="1"/>
          </p:cNvSpPr>
          <p:nvPr/>
        </p:nvSpPr>
        <p:spPr bwMode="auto">
          <a:xfrm>
            <a:off x="827088" y="4437063"/>
            <a:ext cx="5041900" cy="792162"/>
          </a:xfrm>
          <a:prstGeom prst="rightArrow">
            <a:avLst>
              <a:gd name="adj1" fmla="val 50000"/>
              <a:gd name="adj2" fmla="val 88605"/>
            </a:avLst>
          </a:prstGeom>
          <a:noFill/>
          <a:ln w="28575" algn="ctr">
            <a:solidFill>
              <a:srgbClr val="C00000"/>
            </a:solidFill>
            <a:round/>
            <a:headEnd/>
            <a:tailEnd/>
          </a:ln>
        </p:spPr>
        <p:txBody>
          <a:bodyPr anchor="ctr"/>
          <a:lstStyle/>
          <a:p>
            <a:pPr marL="3175" eaLnBrk="1" hangingPunct="1"/>
            <a:endParaRPr lang="fr-FR" altLang="fr-F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571500" y="1285875"/>
            <a:ext cx="7786688" cy="1143000"/>
          </a:xfrm>
        </p:spPr>
        <p:txBody>
          <a:bodyPr/>
          <a:lstStyle/>
          <a:p>
            <a:pPr indent="0" eaLnBrk="1" hangingPunct="1"/>
            <a:r>
              <a:rPr lang="fr-FR" altLang="fr-FR" smtClean="0"/>
              <a:t>Le suivi financier </a:t>
            </a:r>
          </a:p>
        </p:txBody>
      </p:sp>
      <p:sp>
        <p:nvSpPr>
          <p:cNvPr id="45059" name="Rectangle 3"/>
          <p:cNvSpPr>
            <a:spLocks noGrp="1" noChangeArrowheads="1"/>
          </p:cNvSpPr>
          <p:nvPr>
            <p:ph type="body" idx="1"/>
          </p:nvPr>
        </p:nvSpPr>
        <p:spPr>
          <a:xfrm>
            <a:off x="457200" y="2571750"/>
            <a:ext cx="8229600" cy="3449638"/>
          </a:xfrm>
        </p:spPr>
        <p:txBody>
          <a:bodyPr/>
          <a:lstStyle/>
          <a:p>
            <a:pPr eaLnBrk="1" hangingPunct="1">
              <a:buClrTx/>
            </a:pPr>
            <a:r>
              <a:rPr lang="fr-FR" altLang="fr-FR" i="0" smtClean="0"/>
              <a:t>Une condition nécessaire pour aller plus loin</a:t>
            </a:r>
          </a:p>
          <a:p>
            <a:pPr eaLnBrk="1" hangingPunct="1">
              <a:buClrTx/>
              <a:buFont typeface="Wingdings" pitchFamily="2" charset="2"/>
              <a:buNone/>
            </a:pPr>
            <a:endParaRPr lang="fr-FR" altLang="fr-FR" i="0" smtClean="0"/>
          </a:p>
          <a:p>
            <a:pPr eaLnBrk="1" hangingPunct="1">
              <a:buClrTx/>
            </a:pPr>
            <a:r>
              <a:rPr lang="fr-FR" altLang="fr-FR" i="0" smtClean="0"/>
              <a:t>Examiner s'il est efficace</a:t>
            </a:r>
          </a:p>
          <a:p>
            <a:pPr lvl="1" eaLnBrk="1" hangingPunct="1">
              <a:buClrTx/>
              <a:buFont typeface="Wingdings" pitchFamily="2" charset="2"/>
              <a:buChar char="§"/>
            </a:pPr>
            <a:r>
              <a:rPr lang="fr-FR" altLang="fr-FR" sz="2400" b="0" smtClean="0"/>
              <a:t>Périodicité</a:t>
            </a:r>
          </a:p>
          <a:p>
            <a:pPr lvl="1" eaLnBrk="1" hangingPunct="1">
              <a:buClrTx/>
              <a:buFont typeface="Wingdings" pitchFamily="2" charset="2"/>
              <a:buChar char="§"/>
            </a:pPr>
            <a:r>
              <a:rPr lang="fr-FR" altLang="fr-FR" sz="2400" b="0" smtClean="0"/>
              <a:t>Délais</a:t>
            </a:r>
          </a:p>
          <a:p>
            <a:pPr lvl="1" eaLnBrk="1" hangingPunct="1">
              <a:buClrTx/>
              <a:buFont typeface="Wingdings" pitchFamily="2" charset="2"/>
              <a:buChar char="§"/>
            </a:pPr>
            <a:r>
              <a:rPr lang="fr-FR" altLang="fr-FR" sz="2400" b="0" smtClean="0"/>
              <a:t>Fiabilité</a:t>
            </a:r>
          </a:p>
          <a:p>
            <a:pPr lvl="1" eaLnBrk="1" hangingPunct="1">
              <a:buClrTx/>
              <a:buFont typeface="Wingdings" pitchFamily="2" charset="2"/>
              <a:buChar char="§"/>
            </a:pPr>
            <a:r>
              <a:rPr lang="fr-FR" altLang="fr-FR" sz="2400" b="0" smtClean="0"/>
              <a:t>Couverture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571500" y="1285875"/>
            <a:ext cx="7786688" cy="1143000"/>
          </a:xfrm>
        </p:spPr>
        <p:txBody>
          <a:bodyPr/>
          <a:lstStyle/>
          <a:p>
            <a:pPr indent="0" eaLnBrk="1" hangingPunct="1"/>
            <a:r>
              <a:rPr lang="fr-FR" altLang="fr-FR" smtClean="0"/>
              <a:t>Périodicité et délais : les bases</a:t>
            </a:r>
          </a:p>
        </p:txBody>
      </p:sp>
      <p:sp>
        <p:nvSpPr>
          <p:cNvPr id="47107" name="Rectangle 3"/>
          <p:cNvSpPr>
            <a:spLocks noGrp="1" noChangeArrowheads="1"/>
          </p:cNvSpPr>
          <p:nvPr>
            <p:ph type="body" idx="1"/>
          </p:nvPr>
        </p:nvSpPr>
        <p:spPr>
          <a:xfrm>
            <a:off x="357188" y="2357438"/>
            <a:ext cx="8786812" cy="3529012"/>
          </a:xfrm>
        </p:spPr>
        <p:txBody>
          <a:bodyPr/>
          <a:lstStyle/>
          <a:p>
            <a:pPr eaLnBrk="1" hangingPunct="1">
              <a:buClrTx/>
            </a:pPr>
            <a:r>
              <a:rPr lang="fr-FR" altLang="fr-FR" i="0" smtClean="0"/>
              <a:t>Mensuel pour les dépenses sur fonds propres</a:t>
            </a:r>
          </a:p>
          <a:p>
            <a:pPr lvl="1" eaLnBrk="1" hangingPunct="1">
              <a:buClrTx/>
              <a:buFont typeface="Wingdings" pitchFamily="2" charset="2"/>
              <a:buChar char="§"/>
            </a:pPr>
            <a:r>
              <a:rPr lang="fr-FR" altLang="fr-FR" sz="2200" b="0" smtClean="0"/>
              <a:t>Délai maximum &lt;1 mois</a:t>
            </a:r>
          </a:p>
          <a:p>
            <a:pPr lvl="1" eaLnBrk="1" hangingPunct="1">
              <a:buClrTx/>
              <a:buFontTx/>
              <a:buNone/>
            </a:pPr>
            <a:endParaRPr lang="fr-FR" altLang="fr-FR" sz="2400" b="0" smtClean="0"/>
          </a:p>
          <a:p>
            <a:pPr eaLnBrk="1" hangingPunct="1">
              <a:buClrTx/>
            </a:pPr>
            <a:r>
              <a:rPr lang="fr-FR" altLang="fr-FR" i="0" smtClean="0"/>
              <a:t>Trimestriel ou semestriel pour les dépenses sur aides-projet</a:t>
            </a:r>
          </a:p>
          <a:p>
            <a:pPr eaLnBrk="1" hangingPunct="1">
              <a:buClrTx/>
              <a:buFont typeface="Wingdings" pitchFamily="2" charset="2"/>
              <a:buNone/>
            </a:pPr>
            <a:endParaRPr lang="fr-FR" altLang="fr-FR" i="0" smtClean="0"/>
          </a:p>
          <a:p>
            <a:pPr eaLnBrk="1" hangingPunct="1">
              <a:buClrTx/>
            </a:pPr>
            <a:r>
              <a:rPr lang="fr-FR" altLang="fr-FR" i="0" smtClean="0"/>
              <a:t>Les comptes de fin d'année</a:t>
            </a:r>
          </a:p>
          <a:p>
            <a:pPr lvl="1" eaLnBrk="1" hangingPunct="1">
              <a:buClrTx/>
              <a:buFont typeface="Wingdings" pitchFamily="2" charset="2"/>
              <a:buChar char="§"/>
            </a:pPr>
            <a:r>
              <a:rPr lang="fr-FR" altLang="fr-FR" sz="2200" b="0" smtClean="0"/>
              <a:t>Délai maximum 5 mois pour les comptes définitifs, mais 2 mois pour des comptes provisoires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0" y="1000125"/>
            <a:ext cx="7786688" cy="1143000"/>
          </a:xfrm>
        </p:spPr>
        <p:txBody>
          <a:bodyPr/>
          <a:lstStyle/>
          <a:p>
            <a:pPr indent="0" eaLnBrk="1" hangingPunct="1"/>
            <a:r>
              <a:rPr lang="fr-FR" altLang="fr-FR" smtClean="0"/>
              <a:t>Fiabilité</a:t>
            </a:r>
          </a:p>
        </p:txBody>
      </p:sp>
      <p:sp>
        <p:nvSpPr>
          <p:cNvPr id="49155" name="Rectangle 3"/>
          <p:cNvSpPr>
            <a:spLocks noGrp="1" noChangeArrowheads="1"/>
          </p:cNvSpPr>
          <p:nvPr>
            <p:ph type="body" idx="1"/>
          </p:nvPr>
        </p:nvSpPr>
        <p:spPr/>
        <p:txBody>
          <a:bodyPr/>
          <a:lstStyle/>
          <a:p>
            <a:pPr eaLnBrk="1" hangingPunct="1">
              <a:buClrTx/>
            </a:pPr>
            <a:r>
              <a:rPr lang="fr-FR" altLang="fr-FR" i="0" smtClean="0"/>
              <a:t>Comment savoir?</a:t>
            </a:r>
          </a:p>
          <a:p>
            <a:pPr eaLnBrk="1" hangingPunct="1">
              <a:buClrTx/>
              <a:buFont typeface="Wingdings" pitchFamily="2" charset="2"/>
              <a:buNone/>
            </a:pPr>
            <a:endParaRPr lang="fr-FR" altLang="fr-FR" i="0" smtClean="0"/>
          </a:p>
          <a:p>
            <a:pPr eaLnBrk="1" hangingPunct="1">
              <a:buClrTx/>
            </a:pPr>
            <a:r>
              <a:rPr lang="fr-FR" altLang="fr-FR" i="0" smtClean="0"/>
              <a:t>Vérifier les procédures de comparaison </a:t>
            </a:r>
          </a:p>
          <a:p>
            <a:pPr lvl="1" eaLnBrk="1" hangingPunct="1">
              <a:buClrTx/>
              <a:buFont typeface="Wingdings" pitchFamily="2" charset="2"/>
              <a:buChar char="§"/>
            </a:pPr>
            <a:r>
              <a:rPr lang="fr-FR" altLang="fr-FR" b="0" smtClean="0"/>
              <a:t>Avec les banques, entre Trésor et ordonnateur, etc.</a:t>
            </a:r>
          </a:p>
          <a:p>
            <a:pPr lvl="1" eaLnBrk="1" hangingPunct="1">
              <a:buClrTx/>
              <a:buFontTx/>
              <a:buNone/>
            </a:pPr>
            <a:endParaRPr lang="fr-FR" altLang="fr-FR" sz="2400" b="0" smtClean="0"/>
          </a:p>
          <a:p>
            <a:pPr eaLnBrk="1" hangingPunct="1">
              <a:buClrTx/>
            </a:pPr>
            <a:r>
              <a:rPr lang="fr-FR" altLang="fr-FR" i="0" smtClean="0"/>
              <a:t>Vérifier les questions relatives aux arriérés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0" y="1143000"/>
            <a:ext cx="7786688" cy="1143000"/>
          </a:xfrm>
        </p:spPr>
        <p:txBody>
          <a:bodyPr/>
          <a:lstStyle/>
          <a:p>
            <a:pPr indent="0" eaLnBrk="1" hangingPunct="1"/>
            <a:r>
              <a:rPr lang="fr-FR" altLang="fr-FR" smtClean="0"/>
              <a:t>Couverture</a:t>
            </a:r>
          </a:p>
        </p:txBody>
      </p:sp>
      <p:sp>
        <p:nvSpPr>
          <p:cNvPr id="51203" name="Rectangle 3"/>
          <p:cNvSpPr>
            <a:spLocks noGrp="1" noChangeArrowheads="1"/>
          </p:cNvSpPr>
          <p:nvPr>
            <p:ph type="body" idx="1"/>
          </p:nvPr>
        </p:nvSpPr>
        <p:spPr/>
        <p:txBody>
          <a:bodyPr/>
          <a:lstStyle/>
          <a:p>
            <a:pPr eaLnBrk="1" hangingPunct="1">
              <a:buClrTx/>
            </a:pPr>
            <a:r>
              <a:rPr lang="fr-FR" altLang="fr-FR" i="0" smtClean="0"/>
              <a:t>Le budget bien sûr</a:t>
            </a:r>
          </a:p>
          <a:p>
            <a:pPr eaLnBrk="1" hangingPunct="1">
              <a:buClrTx/>
              <a:buFont typeface="Wingdings" pitchFamily="2" charset="2"/>
              <a:buNone/>
            </a:pPr>
            <a:endParaRPr lang="fr-FR" altLang="fr-FR" i="0" smtClean="0"/>
          </a:p>
          <a:p>
            <a:pPr eaLnBrk="1" hangingPunct="1">
              <a:buClrTx/>
            </a:pPr>
            <a:r>
              <a:rPr lang="fr-FR" altLang="fr-FR" i="0" smtClean="0"/>
              <a:t>Mais les bases devraient comprendre quasiment toute l'administration centrale</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re 1"/>
          <p:cNvSpPr>
            <a:spLocks noGrp="1"/>
          </p:cNvSpPr>
          <p:nvPr>
            <p:ph type="title"/>
          </p:nvPr>
        </p:nvSpPr>
        <p:spPr/>
        <p:txBody>
          <a:bodyPr/>
          <a:lstStyle/>
          <a:p>
            <a:r>
              <a:rPr lang="fr-FR" altLang="fr-FR" smtClean="0"/>
              <a:t>Module 2.2. Points examinés</a:t>
            </a:r>
          </a:p>
        </p:txBody>
      </p:sp>
      <p:sp>
        <p:nvSpPr>
          <p:cNvPr id="10243" name="Espace réservé du contenu 2"/>
          <p:cNvSpPr>
            <a:spLocks noGrp="1"/>
          </p:cNvSpPr>
          <p:nvPr>
            <p:ph idx="1"/>
          </p:nvPr>
        </p:nvSpPr>
        <p:spPr/>
        <p:txBody>
          <a:bodyPr/>
          <a:lstStyle/>
          <a:p>
            <a:pPr>
              <a:buClrTx/>
              <a:defRPr/>
            </a:pPr>
            <a:r>
              <a:rPr lang="fr-FR" altLang="fr-FR" i="0" dirty="0" smtClean="0"/>
              <a:t>Le cycle de la dépense</a:t>
            </a:r>
          </a:p>
          <a:p>
            <a:pPr>
              <a:buClrTx/>
              <a:defRPr/>
            </a:pPr>
            <a:endParaRPr lang="fr-FR" altLang="fr-FR" i="0" dirty="0" smtClean="0"/>
          </a:p>
          <a:p>
            <a:pPr>
              <a:buClrTx/>
              <a:defRPr/>
            </a:pPr>
            <a:r>
              <a:rPr lang="fr-FR" altLang="fr-FR" i="0" dirty="0" smtClean="0"/>
              <a:t>Passation des marchés et gestion des dépenses de personnel</a:t>
            </a:r>
          </a:p>
          <a:p>
            <a:pPr marL="0" indent="0">
              <a:buClrTx/>
              <a:buFontTx/>
              <a:buNone/>
              <a:defRPr/>
            </a:pPr>
            <a:endParaRPr lang="fr-FR" altLang="fr-FR" i="0" dirty="0" smtClean="0"/>
          </a:p>
          <a:p>
            <a:pPr>
              <a:buClrTx/>
              <a:defRPr/>
            </a:pPr>
            <a:r>
              <a:rPr lang="fr-FR" altLang="fr-FR" i="0" dirty="0" smtClean="0"/>
              <a:t>Le suivi financier</a:t>
            </a:r>
          </a:p>
          <a:p>
            <a:pPr marL="0" indent="0">
              <a:buClrTx/>
              <a:buFontTx/>
              <a:buNone/>
              <a:defRPr/>
            </a:pPr>
            <a:endParaRPr lang="fr-FR" altLang="fr-FR" i="0" dirty="0" smtClean="0"/>
          </a:p>
          <a:p>
            <a:pPr>
              <a:buClrTx/>
              <a:defRPr/>
            </a:pPr>
            <a:r>
              <a:rPr lang="fr-FR" altLang="fr-FR" i="0" dirty="0" smtClean="0">
                <a:solidFill>
                  <a:srgbClr val="FF0000"/>
                </a:solidFill>
              </a:rPr>
              <a:t>Les bases comptables</a:t>
            </a:r>
          </a:p>
        </p:txBody>
      </p:sp>
      <p:sp>
        <p:nvSpPr>
          <p:cNvPr id="53252" name="Flèche droite 3"/>
          <p:cNvSpPr>
            <a:spLocks noChangeArrowheads="1"/>
          </p:cNvSpPr>
          <p:nvPr/>
        </p:nvSpPr>
        <p:spPr bwMode="auto">
          <a:xfrm>
            <a:off x="755650" y="2492375"/>
            <a:ext cx="3816350" cy="431800"/>
          </a:xfrm>
          <a:prstGeom prst="rightArrow">
            <a:avLst>
              <a:gd name="adj1" fmla="val 50000"/>
              <a:gd name="adj2" fmla="val 50042"/>
            </a:avLst>
          </a:prstGeom>
          <a:noFill/>
          <a:ln w="9525" algn="ctr">
            <a:noFill/>
            <a:round/>
            <a:headEnd/>
            <a:tailEnd/>
          </a:ln>
        </p:spPr>
        <p:txBody>
          <a:bodyPr anchor="ctr"/>
          <a:lstStyle/>
          <a:p>
            <a:pPr marL="3175" eaLnBrk="1" hangingPunct="1"/>
            <a:endParaRPr lang="fr-FR" altLang="fr-FR"/>
          </a:p>
        </p:txBody>
      </p:sp>
      <p:sp>
        <p:nvSpPr>
          <p:cNvPr id="53253" name="Flèche droite 4"/>
          <p:cNvSpPr>
            <a:spLocks noChangeArrowheads="1"/>
          </p:cNvSpPr>
          <p:nvPr/>
        </p:nvSpPr>
        <p:spPr bwMode="auto">
          <a:xfrm>
            <a:off x="488950" y="5334000"/>
            <a:ext cx="5041900" cy="719138"/>
          </a:xfrm>
          <a:prstGeom prst="rightArrow">
            <a:avLst>
              <a:gd name="adj1" fmla="val 50000"/>
              <a:gd name="adj2" fmla="val 88806"/>
            </a:avLst>
          </a:prstGeom>
          <a:noFill/>
          <a:ln w="28575" algn="ctr">
            <a:solidFill>
              <a:srgbClr val="C00000"/>
            </a:solidFill>
            <a:round/>
            <a:headEnd/>
            <a:tailEnd/>
          </a:ln>
        </p:spPr>
        <p:txBody>
          <a:bodyPr anchor="ctr"/>
          <a:lstStyle/>
          <a:p>
            <a:pPr marL="3175" eaLnBrk="1" hangingPunct="1"/>
            <a:endParaRPr lang="fr-FR" altLang="fr-F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142875" y="1071563"/>
            <a:ext cx="7786688" cy="1143000"/>
          </a:xfrm>
        </p:spPr>
        <p:txBody>
          <a:bodyPr/>
          <a:lstStyle/>
          <a:p>
            <a:pPr indent="0" eaLnBrk="1" hangingPunct="1"/>
            <a:r>
              <a:rPr lang="fr-FR" altLang="fr-FR" smtClean="0"/>
              <a:t>La comptabilité</a:t>
            </a:r>
          </a:p>
        </p:txBody>
      </p:sp>
      <p:sp>
        <p:nvSpPr>
          <p:cNvPr id="54275" name="Rectangle 3"/>
          <p:cNvSpPr>
            <a:spLocks noGrp="1" noChangeArrowheads="1"/>
          </p:cNvSpPr>
          <p:nvPr>
            <p:ph type="body" idx="1"/>
          </p:nvPr>
        </p:nvSpPr>
        <p:spPr>
          <a:xfrm>
            <a:off x="-17463" y="1989138"/>
            <a:ext cx="8982076" cy="3071812"/>
          </a:xfrm>
        </p:spPr>
        <p:txBody>
          <a:bodyPr/>
          <a:lstStyle/>
          <a:p>
            <a:pPr eaLnBrk="1" hangingPunct="1">
              <a:spcBef>
                <a:spcPts val="600"/>
              </a:spcBef>
              <a:spcAft>
                <a:spcPts val="600"/>
              </a:spcAft>
              <a:buClrTx/>
            </a:pPr>
            <a:r>
              <a:rPr lang="fr-FR" altLang="fr-FR" i="0" dirty="0" smtClean="0"/>
              <a:t>Enregistre les opérations ex-post, sert au suivi, au contrôle, procure un feedback pour la préparation</a:t>
            </a:r>
          </a:p>
          <a:p>
            <a:pPr lvl="1" eaLnBrk="1" hangingPunct="1">
              <a:spcBef>
                <a:spcPts val="600"/>
              </a:spcBef>
              <a:spcAft>
                <a:spcPts val="600"/>
              </a:spcAft>
              <a:buClrTx/>
              <a:buFont typeface="Wingdings" pitchFamily="2" charset="2"/>
              <a:buChar char="§"/>
            </a:pPr>
            <a:r>
              <a:rPr lang="fr-FR" altLang="fr-FR" sz="2100" b="0" dirty="0" smtClean="0"/>
              <a:t>Dans les pays africain francophones la comptabilité publique a été traditionnellement développée: volonté de la liaison avec la comptabilité nationale (? Résultat ?), formation des comptables publics dans les écoles du Trésor, Assistance des comptables du Trésor français, etc.</a:t>
            </a:r>
          </a:p>
          <a:p>
            <a:pPr lvl="2" eaLnBrk="1" hangingPunct="1">
              <a:spcBef>
                <a:spcPts val="600"/>
              </a:spcBef>
              <a:spcAft>
                <a:spcPts val="600"/>
              </a:spcAft>
              <a:buFontTx/>
              <a:buChar char="•"/>
            </a:pPr>
            <a:r>
              <a:rPr lang="fr-FR" altLang="fr-FR" sz="1800" dirty="0" smtClean="0"/>
              <a:t>UDEAC: travaux en 1974 pour une comptabilité d'entreprise!</a:t>
            </a:r>
          </a:p>
          <a:p>
            <a:pPr lvl="1" eaLnBrk="1" hangingPunct="1">
              <a:spcBef>
                <a:spcPts val="600"/>
              </a:spcBef>
              <a:spcAft>
                <a:spcPts val="600"/>
              </a:spcAft>
              <a:buClrTx/>
              <a:buFont typeface="Wingdings" pitchFamily="2" charset="2"/>
              <a:buChar char="§"/>
            </a:pPr>
            <a:r>
              <a:rPr lang="fr-FR" altLang="fr-FR" sz="2100" b="0" dirty="0" smtClean="0"/>
              <a:t>Dans les pays anglophones la comptabilité était relativement simple, mais ces dernières années </a:t>
            </a:r>
            <a:r>
              <a:rPr lang="fr-FR" altLang="fr-FR" sz="2100" b="0" dirty="0" smtClean="0"/>
              <a:t>il </a:t>
            </a:r>
            <a:r>
              <a:rPr lang="fr-FR" altLang="fr-FR" sz="2100" b="0" dirty="0" smtClean="0"/>
              <a:t>y a une influence de la NGP/NPM, qui met une emphase sur les coûts, les états financiers, etc.</a:t>
            </a:r>
          </a:p>
          <a:p>
            <a:pPr lvl="1" eaLnBrk="1" hangingPunct="1"/>
            <a:endParaRPr lang="fr-FR" altLang="fr-FR" dirty="0" smtClean="0"/>
          </a:p>
          <a:p>
            <a:pPr eaLnBrk="1" hangingPunct="1"/>
            <a:endParaRPr lang="fr-FR" altLang="fr-FR" dirty="0" smtClean="0"/>
          </a:p>
          <a:p>
            <a:pPr eaLnBrk="1" hangingPunct="1"/>
            <a:endParaRPr lang="fr-FR" altLang="fr-FR" dirty="0" smtClean="0"/>
          </a:p>
          <a:p>
            <a:pPr eaLnBrk="1" hangingPunct="1"/>
            <a:endParaRPr lang="fr-FR" altLang="fr-FR" dirty="0" smtClean="0"/>
          </a:p>
        </p:txBody>
      </p:sp>
      <p:sp>
        <p:nvSpPr>
          <p:cNvPr id="54276"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2C4FE262-2957-44D7-A772-837AC8FBBF0F}" type="slidenum">
              <a:rPr lang="fr-FR" altLang="fr-FR"/>
              <a:pPr algn="l" eaLnBrk="0" hangingPunct="0">
                <a:lnSpc>
                  <a:spcPts val="1400"/>
                </a:lnSpc>
              </a:pPr>
              <a:t>29</a:t>
            </a:fld>
            <a:endParaRPr lang="fr-FR" alt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0" y="1000125"/>
            <a:ext cx="7786688" cy="1143000"/>
          </a:xfrm>
        </p:spPr>
        <p:txBody>
          <a:bodyPr/>
          <a:lstStyle/>
          <a:p>
            <a:pPr indent="0" eaLnBrk="1" hangingPunct="1"/>
            <a:r>
              <a:rPr lang="fr-FR" altLang="fr-FR" smtClean="0"/>
              <a:t>Module 2.2. Objectifs</a:t>
            </a:r>
          </a:p>
        </p:txBody>
      </p:sp>
      <p:sp>
        <p:nvSpPr>
          <p:cNvPr id="8195" name="Rectangle 3"/>
          <p:cNvSpPr>
            <a:spLocks noGrp="1" noChangeArrowheads="1"/>
          </p:cNvSpPr>
          <p:nvPr>
            <p:ph type="body" idx="4294967295"/>
          </p:nvPr>
        </p:nvSpPr>
        <p:spPr>
          <a:xfrm>
            <a:off x="285750" y="2000250"/>
            <a:ext cx="8858250" cy="4286250"/>
          </a:xfrm>
        </p:spPr>
        <p:txBody>
          <a:bodyPr/>
          <a:lstStyle/>
          <a:p>
            <a:pPr eaLnBrk="1" hangingPunct="1">
              <a:spcBef>
                <a:spcPts val="600"/>
              </a:spcBef>
              <a:buClrTx/>
            </a:pPr>
            <a:r>
              <a:rPr lang="fr-FR" altLang="fr-FR" sz="2000" i="0" smtClean="0"/>
              <a:t>Ce module examine quelques points clefs (non exhaustifs) du cycle d’exécution budgétaire</a:t>
            </a:r>
          </a:p>
          <a:p>
            <a:pPr lvl="1" eaLnBrk="1" hangingPunct="1">
              <a:spcBef>
                <a:spcPts val="600"/>
              </a:spcBef>
              <a:buClrTx/>
              <a:buFont typeface="Wingdings" pitchFamily="2" charset="2"/>
              <a:buChar char="§"/>
            </a:pPr>
            <a:r>
              <a:rPr lang="fr-FR" altLang="fr-FR" sz="1800" b="0" smtClean="0"/>
              <a:t>Les procédures de gestion du cycle de la dépense</a:t>
            </a:r>
          </a:p>
          <a:p>
            <a:pPr lvl="1" eaLnBrk="1" hangingPunct="1">
              <a:spcBef>
                <a:spcPts val="600"/>
              </a:spcBef>
              <a:buClrTx/>
              <a:buFont typeface="Wingdings" pitchFamily="2" charset="2"/>
              <a:buChar char="§"/>
            </a:pPr>
            <a:r>
              <a:rPr lang="fr-FR" altLang="fr-FR" sz="1800" b="0" smtClean="0"/>
              <a:t>Personnel, passation des marchés</a:t>
            </a:r>
          </a:p>
          <a:p>
            <a:pPr lvl="1" eaLnBrk="1" hangingPunct="1">
              <a:spcBef>
                <a:spcPts val="600"/>
              </a:spcBef>
              <a:buClrTx/>
              <a:buFont typeface="Wingdings" pitchFamily="2" charset="2"/>
              <a:buChar char="§"/>
            </a:pPr>
            <a:r>
              <a:rPr lang="fr-FR" altLang="fr-FR" sz="1800" b="0" smtClean="0"/>
              <a:t>Le suivi financier et la comptabilité </a:t>
            </a:r>
          </a:p>
          <a:p>
            <a:pPr lvl="1" eaLnBrk="1" hangingPunct="1">
              <a:spcBef>
                <a:spcPts val="600"/>
              </a:spcBef>
              <a:buClrTx/>
              <a:buFont typeface="Wingdings" pitchFamily="2" charset="2"/>
              <a:buChar char="§"/>
            </a:pPr>
            <a:r>
              <a:rPr lang="fr-FR" altLang="fr-FR" sz="1800" b="0" smtClean="0"/>
              <a:t>L'audit interne</a:t>
            </a:r>
          </a:p>
          <a:p>
            <a:pPr eaLnBrk="1" hangingPunct="1">
              <a:spcBef>
                <a:spcPts val="600"/>
              </a:spcBef>
              <a:buClrTx/>
            </a:pPr>
            <a:r>
              <a:rPr lang="fr-FR" altLang="fr-FR" sz="2000" i="0" smtClean="0"/>
              <a:t>Il vise à identifier les « bases »</a:t>
            </a:r>
          </a:p>
          <a:p>
            <a:pPr eaLnBrk="1" hangingPunct="1">
              <a:spcBef>
                <a:spcPts val="600"/>
              </a:spcBef>
              <a:buClrTx/>
            </a:pPr>
            <a:r>
              <a:rPr lang="fr-FR" altLang="fr-FR" sz="2000" i="0" smtClean="0"/>
              <a:t>Il examine brièvement quelques points au-delà des bases, dont la comptabilité d’exercice</a:t>
            </a:r>
          </a:p>
          <a:p>
            <a:pPr lvl="1" eaLnBrk="1" hangingPunct="1">
              <a:spcBef>
                <a:spcPts val="600"/>
              </a:spcBef>
            </a:pPr>
            <a:endParaRPr lang="fr-FR" altLang="fr-FR" smtClean="0"/>
          </a:p>
        </p:txBody>
      </p:sp>
      <p:sp>
        <p:nvSpPr>
          <p:cNvPr id="8196" name="Espace réservé du numéro de diapositive 5"/>
          <p:cNvSpPr txBox="1">
            <a:spLocks noGrp="1"/>
          </p:cNvSpPr>
          <p:nvPr/>
        </p:nvSpPr>
        <p:spPr bwMode="auto">
          <a:xfrm>
            <a:off x="7524750" y="6248400"/>
            <a:ext cx="1162050" cy="457200"/>
          </a:xfrm>
          <a:prstGeom prst="rect">
            <a:avLst/>
          </a:prstGeom>
          <a:noFill/>
          <a:ln w="9525">
            <a:noFill/>
            <a:miter lim="800000"/>
            <a:headEnd/>
            <a:tailEnd/>
          </a:ln>
        </p:spPr>
        <p:txBody>
          <a:bodyPr anchor="b"/>
          <a:lstStyle/>
          <a:p>
            <a:pPr algn="r" eaLnBrk="1" hangingPunct="1"/>
            <a:fld id="{EE72C3C1-6845-4CE7-BFA1-76D0E3BCC0D3}" type="slidenum">
              <a:rPr lang="fr-FR" altLang="fr-FR">
                <a:solidFill>
                  <a:srgbClr val="333399"/>
                </a:solidFill>
                <a:cs typeface="Times New Roman" pitchFamily="18" charset="0"/>
              </a:rPr>
              <a:pPr algn="r" eaLnBrk="1" hangingPunct="1"/>
              <a:t>3</a:t>
            </a:fld>
            <a:endParaRPr lang="fr-FR" altLang="fr-FR">
              <a:solidFill>
                <a:srgbClr val="333399"/>
              </a:solidFill>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0" y="1000125"/>
            <a:ext cx="7786688" cy="1143000"/>
          </a:xfrm>
        </p:spPr>
        <p:txBody>
          <a:bodyPr/>
          <a:lstStyle/>
          <a:p>
            <a:pPr indent="0" eaLnBrk="1" hangingPunct="1"/>
            <a:r>
              <a:rPr lang="fr-FR" altLang="fr-FR" smtClean="0"/>
              <a:t>Méthodes comptables</a:t>
            </a:r>
          </a:p>
        </p:txBody>
      </p:sp>
      <p:sp>
        <p:nvSpPr>
          <p:cNvPr id="56323" name="Rectangle 3"/>
          <p:cNvSpPr>
            <a:spLocks noGrp="1" noChangeArrowheads="1"/>
          </p:cNvSpPr>
          <p:nvPr>
            <p:ph type="body" idx="1"/>
          </p:nvPr>
        </p:nvSpPr>
        <p:spPr>
          <a:xfrm>
            <a:off x="179388" y="1989138"/>
            <a:ext cx="8964612" cy="4037012"/>
          </a:xfrm>
        </p:spPr>
        <p:txBody>
          <a:bodyPr/>
          <a:lstStyle/>
          <a:p>
            <a:pPr eaLnBrk="1" hangingPunct="1">
              <a:spcAft>
                <a:spcPts val="600"/>
              </a:spcAft>
              <a:buClrTx/>
            </a:pPr>
            <a:r>
              <a:rPr lang="fr-FR" altLang="fr-FR" sz="2500" i="0" smtClean="0"/>
              <a:t>Comptabilité base caisse</a:t>
            </a:r>
          </a:p>
          <a:p>
            <a:pPr marL="1257300" lvl="2" indent="-342900" eaLnBrk="1" hangingPunct="1">
              <a:spcAft>
                <a:spcPts val="600"/>
              </a:spcAft>
              <a:buFont typeface="Wingdings" pitchFamily="2" charset="2"/>
              <a:buChar char="§"/>
            </a:pPr>
            <a:r>
              <a:rPr lang="fr-FR" altLang="fr-FR" sz="2000" smtClean="0"/>
              <a:t>Retrace l'exécution des dépenses, au moment où elles sont payées et l'exécution des recettes, au moment où elles sont encaissées</a:t>
            </a:r>
          </a:p>
          <a:p>
            <a:pPr eaLnBrk="1" hangingPunct="1">
              <a:spcAft>
                <a:spcPts val="600"/>
              </a:spcAft>
              <a:buClrTx/>
            </a:pPr>
            <a:r>
              <a:rPr lang="fr-FR" altLang="fr-FR" sz="2500" i="0" smtClean="0"/>
              <a:t>Comptabilité d'exercice (–accrual en anglais)</a:t>
            </a:r>
          </a:p>
          <a:p>
            <a:pPr marL="1257300" lvl="2" indent="-342900" eaLnBrk="1" hangingPunct="1">
              <a:spcAft>
                <a:spcPts val="600"/>
              </a:spcAft>
              <a:buFont typeface="Wingdings" pitchFamily="2" charset="2"/>
              <a:buChar char="§"/>
            </a:pPr>
            <a:r>
              <a:rPr lang="fr-FR" altLang="fr-FR" sz="2000" smtClean="0"/>
              <a:t>Comme les entreprises</a:t>
            </a:r>
          </a:p>
          <a:p>
            <a:pPr marL="1257300" lvl="2" indent="-342900" eaLnBrk="1" hangingPunct="1">
              <a:spcAft>
                <a:spcPts val="600"/>
              </a:spcAft>
              <a:buFont typeface="Wingdings" pitchFamily="2" charset="2"/>
              <a:buChar char="§"/>
            </a:pPr>
            <a:r>
              <a:rPr lang="fr-FR" altLang="fr-FR" sz="2000" smtClean="0"/>
              <a:t>Comptabilisation d’opérations et d’autres événements au moment où ils se produisent. Les éléments comptabilisés sont les actifs, les passifs, l’actif net/situation nette, les produits et les charges. </a:t>
            </a:r>
          </a:p>
          <a:p>
            <a:pPr marL="1257300" lvl="2" indent="-342900" eaLnBrk="1" hangingPunct="1">
              <a:spcAft>
                <a:spcPts val="600"/>
              </a:spcAft>
              <a:buFont typeface="Wingdings" pitchFamily="2" charset="2"/>
              <a:buChar char="§"/>
            </a:pPr>
            <a:r>
              <a:rPr lang="fr-FR" altLang="fr-FR" sz="2000" smtClean="0"/>
              <a:t>Les charges sont comptabilisées (y.c. amortissement, variations de stock, etc.)</a:t>
            </a:r>
          </a:p>
        </p:txBody>
      </p:sp>
      <p:sp>
        <p:nvSpPr>
          <p:cNvPr id="56324"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A0D0712C-9FD6-4E91-A901-88BDF6FF01C6}" type="slidenum">
              <a:rPr lang="fr-FR" altLang="fr-FR"/>
              <a:pPr algn="l" eaLnBrk="0" hangingPunct="0">
                <a:lnSpc>
                  <a:spcPts val="1400"/>
                </a:lnSpc>
              </a:pPr>
              <a:t>30</a:t>
            </a:fld>
            <a:endParaRPr lang="fr-FR" altLang="fr-F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idx="4294967295"/>
          </p:nvPr>
        </p:nvSpPr>
        <p:spPr>
          <a:xfrm>
            <a:off x="0" y="857250"/>
            <a:ext cx="7786688" cy="1143000"/>
          </a:xfrm>
        </p:spPr>
        <p:txBody>
          <a:bodyPr/>
          <a:lstStyle/>
          <a:p>
            <a:pPr indent="0" eaLnBrk="1" hangingPunct="1"/>
            <a:r>
              <a:rPr lang="fr-FR" altLang="fr-FR" smtClean="0"/>
              <a:t>Méthodes comptables</a:t>
            </a:r>
          </a:p>
        </p:txBody>
      </p:sp>
      <p:sp>
        <p:nvSpPr>
          <p:cNvPr id="58371" name="Rectangle 3"/>
          <p:cNvSpPr>
            <a:spLocks noGrp="1" noChangeArrowheads="1"/>
          </p:cNvSpPr>
          <p:nvPr>
            <p:ph type="body" idx="4294967295"/>
          </p:nvPr>
        </p:nvSpPr>
        <p:spPr>
          <a:xfrm>
            <a:off x="214313" y="1785938"/>
            <a:ext cx="8258175" cy="4524375"/>
          </a:xfrm>
        </p:spPr>
        <p:txBody>
          <a:bodyPr/>
          <a:lstStyle/>
          <a:p>
            <a:pPr eaLnBrk="1" hangingPunct="1"/>
            <a:r>
              <a:rPr lang="fr-FR" altLang="fr-FR" i="0" smtClean="0"/>
              <a:t>Dépend du pays, de nombreuses variantes entre deux extrêmes</a:t>
            </a:r>
          </a:p>
        </p:txBody>
      </p:sp>
      <p:sp>
        <p:nvSpPr>
          <p:cNvPr id="58372" name="Espace réservé du numéro de diapositive 5"/>
          <p:cNvSpPr txBox="1">
            <a:spLocks noGrp="1"/>
          </p:cNvSpPr>
          <p:nvPr/>
        </p:nvSpPr>
        <p:spPr bwMode="auto">
          <a:xfrm>
            <a:off x="7524750" y="6248400"/>
            <a:ext cx="1162050" cy="457200"/>
          </a:xfrm>
          <a:prstGeom prst="rect">
            <a:avLst/>
          </a:prstGeom>
          <a:noFill/>
          <a:ln w="9525">
            <a:noFill/>
            <a:miter lim="800000"/>
            <a:headEnd/>
            <a:tailEnd/>
          </a:ln>
        </p:spPr>
        <p:txBody>
          <a:bodyPr anchor="b"/>
          <a:lstStyle/>
          <a:p>
            <a:pPr algn="r" eaLnBrk="1" hangingPunct="1"/>
            <a:fld id="{188BD6C0-F031-4FDC-945D-9549A59E30E6}" type="slidenum">
              <a:rPr lang="fr-FR" altLang="fr-FR">
                <a:solidFill>
                  <a:srgbClr val="333399"/>
                </a:solidFill>
                <a:cs typeface="Times New Roman" pitchFamily="18" charset="0"/>
              </a:rPr>
              <a:pPr algn="r" eaLnBrk="1" hangingPunct="1"/>
              <a:t>31</a:t>
            </a:fld>
            <a:endParaRPr lang="fr-FR" altLang="fr-FR">
              <a:solidFill>
                <a:srgbClr val="333399"/>
              </a:solidFill>
              <a:cs typeface="Times New Roman" pitchFamily="18" charset="0"/>
            </a:endParaRPr>
          </a:p>
        </p:txBody>
      </p:sp>
      <p:sp>
        <p:nvSpPr>
          <p:cNvPr id="58373" name="Text Box 4"/>
          <p:cNvSpPr txBox="1">
            <a:spLocks noChangeArrowheads="1"/>
          </p:cNvSpPr>
          <p:nvPr/>
        </p:nvSpPr>
        <p:spPr bwMode="auto">
          <a:xfrm>
            <a:off x="341313" y="5759450"/>
            <a:ext cx="2457450" cy="873125"/>
          </a:xfrm>
          <a:prstGeom prst="rect">
            <a:avLst/>
          </a:prstGeom>
          <a:noFill/>
          <a:ln w="28575" algn="ctr">
            <a:solidFill>
              <a:srgbClr val="FF0000"/>
            </a:solidFill>
            <a:miter lim="800000"/>
            <a:headEnd/>
            <a:tailEnd/>
          </a:ln>
        </p:spPr>
        <p:txBody>
          <a:bodyPr lIns="82039" tIns="41020" rIns="82039" bIns="41020">
            <a:spAutoFit/>
          </a:bodyPr>
          <a:lstStyle/>
          <a:p>
            <a:pPr defTabSz="820738" eaLnBrk="1" hangingPunct="1">
              <a:spcBef>
                <a:spcPct val="50000"/>
              </a:spcBef>
            </a:pPr>
            <a:r>
              <a:rPr lang="fr-FR" altLang="fr-FR" sz="2500"/>
              <a:t>Comptabilité base caisse</a:t>
            </a:r>
          </a:p>
        </p:txBody>
      </p:sp>
      <p:sp>
        <p:nvSpPr>
          <p:cNvPr id="58374" name="Text Box 5"/>
          <p:cNvSpPr txBox="1">
            <a:spLocks noChangeArrowheads="1"/>
          </p:cNvSpPr>
          <p:nvPr/>
        </p:nvSpPr>
        <p:spPr bwMode="auto">
          <a:xfrm>
            <a:off x="6657975" y="2420938"/>
            <a:ext cx="2312988" cy="2082800"/>
          </a:xfrm>
          <a:prstGeom prst="rect">
            <a:avLst/>
          </a:prstGeom>
          <a:noFill/>
          <a:ln w="28575" algn="ctr">
            <a:solidFill>
              <a:srgbClr val="FF0000"/>
            </a:solidFill>
            <a:miter lim="800000"/>
            <a:headEnd/>
            <a:tailEnd/>
          </a:ln>
        </p:spPr>
        <p:txBody>
          <a:bodyPr lIns="82039" tIns="41020" rIns="82039" bIns="41020">
            <a:spAutoFit/>
          </a:bodyPr>
          <a:lstStyle/>
          <a:p>
            <a:pPr defTabSz="820738" eaLnBrk="1" hangingPunct="1">
              <a:spcBef>
                <a:spcPct val="50000"/>
              </a:spcBef>
            </a:pPr>
            <a:r>
              <a:rPr lang="fr-FR" altLang="fr-FR" sz="2500"/>
              <a:t>Comptabilité d'exercice, </a:t>
            </a:r>
            <a:r>
              <a:rPr lang="fr-FR" altLang="fr-FR" sz="2000"/>
              <a:t>similaire à la comptabilité des entreprises  privées</a:t>
            </a:r>
          </a:p>
        </p:txBody>
      </p:sp>
      <p:sp>
        <p:nvSpPr>
          <p:cNvPr id="58375" name="Line 6"/>
          <p:cNvSpPr>
            <a:spLocks noChangeShapeType="1"/>
          </p:cNvSpPr>
          <p:nvPr/>
        </p:nvSpPr>
        <p:spPr bwMode="auto">
          <a:xfrm flipV="1">
            <a:off x="2797175" y="3716338"/>
            <a:ext cx="3819525" cy="2063750"/>
          </a:xfrm>
          <a:prstGeom prst="line">
            <a:avLst/>
          </a:prstGeom>
          <a:noFill/>
          <a:ln w="28575">
            <a:solidFill>
              <a:schemeClr val="tx1"/>
            </a:solidFill>
            <a:round/>
            <a:headEnd/>
            <a:tailEnd/>
          </a:ln>
        </p:spPr>
        <p:txBody>
          <a:bodyPr lIns="82039" tIns="41020" rIns="82039" bIns="41020"/>
          <a:lstStyle/>
          <a:p>
            <a:endParaRPr lang="fr-FR"/>
          </a:p>
        </p:txBody>
      </p:sp>
      <p:sp>
        <p:nvSpPr>
          <p:cNvPr id="58376" name="Text Box 7"/>
          <p:cNvSpPr txBox="1">
            <a:spLocks noChangeArrowheads="1"/>
          </p:cNvSpPr>
          <p:nvPr/>
        </p:nvSpPr>
        <p:spPr bwMode="auto">
          <a:xfrm>
            <a:off x="3435350" y="3068638"/>
            <a:ext cx="2811463" cy="854075"/>
          </a:xfrm>
          <a:prstGeom prst="rect">
            <a:avLst/>
          </a:prstGeom>
          <a:noFill/>
          <a:ln w="9525" algn="ctr">
            <a:solidFill>
              <a:schemeClr val="tx1"/>
            </a:solidFill>
            <a:miter lim="800000"/>
            <a:headEnd/>
            <a:tailEnd/>
          </a:ln>
        </p:spPr>
        <p:txBody>
          <a:bodyPr lIns="82039" tIns="41020" rIns="82039" bIns="41020">
            <a:spAutoFit/>
          </a:bodyPr>
          <a:lstStyle/>
          <a:p>
            <a:pPr defTabSz="820738" eaLnBrk="1" hangingPunct="1">
              <a:spcBef>
                <a:spcPct val="50000"/>
              </a:spcBef>
            </a:pPr>
            <a:r>
              <a:rPr lang="fr-FR" altLang="fr-FR" sz="2500"/>
              <a:t>Modifications de la base exercice</a:t>
            </a:r>
          </a:p>
        </p:txBody>
      </p:sp>
      <p:sp>
        <p:nvSpPr>
          <p:cNvPr id="58377" name="Text Box 8"/>
          <p:cNvSpPr txBox="1">
            <a:spLocks noChangeArrowheads="1"/>
          </p:cNvSpPr>
          <p:nvPr/>
        </p:nvSpPr>
        <p:spPr bwMode="auto">
          <a:xfrm>
            <a:off x="700088" y="4071938"/>
            <a:ext cx="2689225" cy="1236662"/>
          </a:xfrm>
          <a:prstGeom prst="rect">
            <a:avLst/>
          </a:prstGeom>
          <a:noFill/>
          <a:ln w="9525" algn="ctr">
            <a:solidFill>
              <a:schemeClr val="tx1"/>
            </a:solidFill>
            <a:miter lim="800000"/>
            <a:headEnd/>
            <a:tailEnd/>
          </a:ln>
        </p:spPr>
        <p:txBody>
          <a:bodyPr lIns="82039" tIns="41020" rIns="82039" bIns="41020">
            <a:spAutoFit/>
          </a:bodyPr>
          <a:lstStyle/>
          <a:p>
            <a:pPr defTabSz="820738" eaLnBrk="1" hangingPunct="1">
              <a:spcBef>
                <a:spcPct val="50000"/>
              </a:spcBef>
            </a:pPr>
            <a:r>
              <a:rPr lang="fr-FR" altLang="fr-FR" sz="2500"/>
              <a:t>Modifications de la base caisse</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07950" y="1031875"/>
            <a:ext cx="7786688" cy="1143000"/>
          </a:xfrm>
        </p:spPr>
        <p:txBody>
          <a:bodyPr/>
          <a:lstStyle/>
          <a:p>
            <a:pPr indent="0" eaLnBrk="1" hangingPunct="1"/>
            <a:r>
              <a:rPr lang="fr-FR" altLang="fr-FR" smtClean="0"/>
              <a:t>Vers une comptabilité d'exercice?  </a:t>
            </a:r>
          </a:p>
        </p:txBody>
      </p:sp>
      <p:sp>
        <p:nvSpPr>
          <p:cNvPr id="60419" name="Rectangle 3"/>
          <p:cNvSpPr>
            <a:spLocks noGrp="1" noChangeArrowheads="1"/>
          </p:cNvSpPr>
          <p:nvPr>
            <p:ph type="body" idx="1"/>
          </p:nvPr>
        </p:nvSpPr>
        <p:spPr>
          <a:xfrm>
            <a:off x="19050" y="1916113"/>
            <a:ext cx="9144000" cy="3744912"/>
          </a:xfrm>
        </p:spPr>
        <p:txBody>
          <a:bodyPr/>
          <a:lstStyle/>
          <a:p>
            <a:pPr lvl="1" eaLnBrk="1" hangingPunct="1">
              <a:buClrTx/>
              <a:defRPr/>
            </a:pPr>
            <a:r>
              <a:rPr lang="fr-FR" altLang="fr-FR" sz="2400" b="0" dirty="0" smtClean="0">
                <a:latin typeface="+mj-lt"/>
              </a:rPr>
              <a:t>Plusieurs projets de comptabilité d'exercice</a:t>
            </a:r>
          </a:p>
          <a:p>
            <a:pPr lvl="3" eaLnBrk="1" hangingPunct="1">
              <a:spcBef>
                <a:spcPts val="600"/>
              </a:spcBef>
              <a:buFont typeface="Wingdings" panose="05000000000000000000" pitchFamily="2" charset="2"/>
              <a:buChar char="§"/>
              <a:defRPr/>
            </a:pPr>
            <a:r>
              <a:rPr lang="fr-FR" altLang="fr-FR" sz="1900" dirty="0" smtClean="0">
                <a:solidFill>
                  <a:srgbClr val="0F5494"/>
                </a:solidFill>
                <a:latin typeface="+mj-lt"/>
              </a:rPr>
              <a:t>UEMOA à terme (le Plan comptable le permet)</a:t>
            </a:r>
          </a:p>
          <a:p>
            <a:pPr lvl="3" eaLnBrk="1" hangingPunct="1">
              <a:spcBef>
                <a:spcPts val="600"/>
              </a:spcBef>
              <a:buFont typeface="Wingdings" panose="05000000000000000000" pitchFamily="2" charset="2"/>
              <a:buChar char="§"/>
              <a:defRPr/>
            </a:pPr>
            <a:r>
              <a:rPr lang="fr-FR" altLang="fr-FR" sz="1900" dirty="0" smtClean="0">
                <a:solidFill>
                  <a:srgbClr val="0F5494"/>
                </a:solidFill>
                <a:latin typeface="+mj-lt"/>
              </a:rPr>
              <a:t>Projet </a:t>
            </a:r>
            <a:r>
              <a:rPr lang="fr-FR" altLang="fr-FR" sz="1900" dirty="0" smtClean="0">
                <a:solidFill>
                  <a:srgbClr val="0F5494"/>
                </a:solidFill>
                <a:latin typeface="+mj-lt"/>
              </a:rPr>
              <a:t>au Maroc</a:t>
            </a:r>
            <a:endParaRPr lang="fr-FR" altLang="fr-FR" sz="1900" dirty="0" smtClean="0">
              <a:solidFill>
                <a:srgbClr val="0F5494"/>
              </a:solidFill>
              <a:latin typeface="+mj-lt"/>
            </a:endParaRPr>
          </a:p>
          <a:p>
            <a:pPr lvl="3" eaLnBrk="1" hangingPunct="1">
              <a:spcBef>
                <a:spcPts val="600"/>
              </a:spcBef>
              <a:buFont typeface="Wingdings" panose="05000000000000000000" pitchFamily="2" charset="2"/>
              <a:buChar char="§"/>
              <a:defRPr/>
            </a:pPr>
            <a:r>
              <a:rPr lang="fr-FR" altLang="fr-FR" sz="1900" dirty="0" smtClean="0">
                <a:solidFill>
                  <a:srgbClr val="0F5494"/>
                </a:solidFill>
                <a:latin typeface="+mj-lt"/>
              </a:rPr>
              <a:t>Etc.</a:t>
            </a:r>
          </a:p>
          <a:p>
            <a:pPr lvl="1" eaLnBrk="1" hangingPunct="1">
              <a:spcBef>
                <a:spcPts val="600"/>
              </a:spcBef>
              <a:buClrTx/>
              <a:defRPr/>
            </a:pPr>
            <a:r>
              <a:rPr lang="fr-FR" altLang="fr-FR" sz="2400" b="0" dirty="0" smtClean="0">
                <a:latin typeface="+mj-lt"/>
              </a:rPr>
              <a:t>Mais:</a:t>
            </a:r>
          </a:p>
          <a:p>
            <a:pPr marL="1257300" lvl="2" indent="-342900" eaLnBrk="1" hangingPunct="1">
              <a:buFont typeface="Wingdings" panose="05000000000000000000" pitchFamily="2" charset="2"/>
              <a:buChar char="§"/>
              <a:defRPr/>
            </a:pPr>
            <a:r>
              <a:rPr lang="fr-FR" altLang="fr-FR" sz="2000" dirty="0" smtClean="0">
                <a:latin typeface="+mj-lt"/>
              </a:rPr>
              <a:t>Cela demande beaucoup d'efforts</a:t>
            </a:r>
          </a:p>
          <a:p>
            <a:pPr lvl="3" eaLnBrk="1" hangingPunct="1">
              <a:buFont typeface="Courier New" panose="02070309020205020404" pitchFamily="49" charset="0"/>
              <a:buChar char="o"/>
              <a:defRPr/>
            </a:pPr>
            <a:r>
              <a:rPr lang="fr-FR" altLang="fr-FR" sz="1800" dirty="0" smtClean="0">
                <a:solidFill>
                  <a:srgbClr val="0F5494"/>
                </a:solidFill>
                <a:latin typeface="+mj-lt"/>
              </a:rPr>
              <a:t>Royaume-Uni: White </a:t>
            </a:r>
            <a:r>
              <a:rPr lang="fr-FR" altLang="fr-FR" sz="1800" dirty="0" err="1" smtClean="0">
                <a:solidFill>
                  <a:srgbClr val="0F5494"/>
                </a:solidFill>
                <a:latin typeface="+mj-lt"/>
              </a:rPr>
              <a:t>paper</a:t>
            </a:r>
            <a:r>
              <a:rPr lang="fr-FR" altLang="fr-FR" sz="1800" dirty="0" smtClean="0">
                <a:solidFill>
                  <a:srgbClr val="0F5494"/>
                </a:solidFill>
                <a:latin typeface="+mj-lt"/>
              </a:rPr>
              <a:t> publié en 1995; première publication des comptes "</a:t>
            </a:r>
            <a:r>
              <a:rPr lang="fr-FR" altLang="fr-FR" sz="1800" dirty="0" err="1" smtClean="0">
                <a:solidFill>
                  <a:srgbClr val="0F5494"/>
                </a:solidFill>
                <a:latin typeface="+mj-lt"/>
              </a:rPr>
              <a:t>accrual</a:t>
            </a:r>
            <a:r>
              <a:rPr lang="fr-FR" altLang="fr-FR" sz="1800" dirty="0" smtClean="0">
                <a:solidFill>
                  <a:srgbClr val="0F5494"/>
                </a:solidFill>
                <a:latin typeface="+mj-lt"/>
              </a:rPr>
              <a:t>" en 2002</a:t>
            </a:r>
          </a:p>
          <a:p>
            <a:pPr lvl="3" eaLnBrk="1" hangingPunct="1">
              <a:buFont typeface="Courier New" panose="02070309020205020404" pitchFamily="49" charset="0"/>
              <a:buChar char="o"/>
              <a:defRPr/>
            </a:pPr>
            <a:r>
              <a:rPr lang="fr-FR" altLang="fr-FR" sz="1800" dirty="0" smtClean="0">
                <a:solidFill>
                  <a:srgbClr val="0F5494"/>
                </a:solidFill>
                <a:latin typeface="+mj-lt"/>
              </a:rPr>
              <a:t>France: mission sur la comptabilité d'exercice mise en place en 1996; première publication des comptes en 2007.  </a:t>
            </a:r>
          </a:p>
          <a:p>
            <a:pPr marL="1257300" lvl="2" indent="-342900" eaLnBrk="1" hangingPunct="1">
              <a:buFont typeface="Wingdings" panose="05000000000000000000" pitchFamily="2" charset="2"/>
              <a:buChar char="§"/>
              <a:defRPr/>
            </a:pPr>
            <a:r>
              <a:rPr lang="fr-FR" altLang="fr-FR" sz="2000" dirty="0" smtClean="0">
                <a:latin typeface="+mj-lt"/>
              </a:rPr>
              <a:t>Les risques de créativité comptable existent. </a:t>
            </a:r>
          </a:p>
          <a:p>
            <a:pPr marL="1257300" lvl="2" indent="-342900" eaLnBrk="1" hangingPunct="1">
              <a:buFont typeface="Wingdings" panose="05000000000000000000" pitchFamily="2" charset="2"/>
              <a:buChar char="§"/>
              <a:defRPr/>
            </a:pPr>
            <a:r>
              <a:rPr lang="fr-FR" altLang="fr-FR" sz="2000" dirty="0" smtClean="0">
                <a:latin typeface="+mj-lt"/>
              </a:rPr>
              <a:t>Est-ce que les états financiers seront plus transparents pour le Parlement?</a:t>
            </a:r>
          </a:p>
        </p:txBody>
      </p:sp>
      <p:sp>
        <p:nvSpPr>
          <p:cNvPr id="60420"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E9D943F5-F4C0-445B-B1B5-2286536C7845}" type="slidenum">
              <a:rPr lang="fr-FR" altLang="fr-FR"/>
              <a:pPr algn="l" eaLnBrk="0" hangingPunct="0">
                <a:lnSpc>
                  <a:spcPts val="1400"/>
                </a:lnSpc>
              </a:pPr>
              <a:t>32</a:t>
            </a:fld>
            <a:endParaRPr lang="fr-FR" altLang="fr-F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250825" y="908050"/>
            <a:ext cx="7786688" cy="1143000"/>
          </a:xfrm>
        </p:spPr>
        <p:txBody>
          <a:bodyPr/>
          <a:lstStyle/>
          <a:p>
            <a:pPr indent="0" eaLnBrk="1" hangingPunct="1"/>
            <a:r>
              <a:rPr lang="fr-FR" altLang="fr-FR" smtClean="0"/>
              <a:t>Deux points à tenir cependant</a:t>
            </a:r>
          </a:p>
        </p:txBody>
      </p:sp>
      <p:sp>
        <p:nvSpPr>
          <p:cNvPr id="35843" name="Rectangle 3"/>
          <p:cNvSpPr>
            <a:spLocks noGrp="1" noChangeArrowheads="1"/>
          </p:cNvSpPr>
          <p:nvPr>
            <p:ph type="body" idx="1"/>
          </p:nvPr>
        </p:nvSpPr>
        <p:spPr>
          <a:xfrm>
            <a:off x="142875" y="1571625"/>
            <a:ext cx="9001125" cy="3887788"/>
          </a:xfrm>
        </p:spPr>
        <p:txBody>
          <a:bodyPr/>
          <a:lstStyle/>
          <a:p>
            <a:pPr eaLnBrk="1" hangingPunct="1">
              <a:defRPr/>
            </a:pPr>
            <a:endParaRPr lang="fr-FR" dirty="0" smtClean="0"/>
          </a:p>
          <a:p>
            <a:pPr lvl="1" eaLnBrk="1" hangingPunct="1">
              <a:buClrTx/>
              <a:defRPr/>
            </a:pPr>
            <a:r>
              <a:rPr lang="fr-FR" sz="2400" b="0" dirty="0" smtClean="0"/>
              <a:t>Comptabilisation des passifs (hors droits à pension)</a:t>
            </a:r>
          </a:p>
          <a:p>
            <a:pPr lvl="2" eaLnBrk="1" hangingPunct="1">
              <a:defRPr/>
            </a:pPr>
            <a:r>
              <a:rPr lang="fr-FR" sz="2200" dirty="0" smtClean="0"/>
              <a:t>Comptabilité patrimoniale de la dette publique</a:t>
            </a:r>
          </a:p>
          <a:p>
            <a:pPr lvl="2" eaLnBrk="1" hangingPunct="1">
              <a:defRPr/>
            </a:pPr>
            <a:r>
              <a:rPr lang="fr-FR" sz="1600" dirty="0" smtClean="0">
                <a:latin typeface="Arial" charset="0"/>
                <a:sym typeface="Wingdings" panose="05000000000000000000" pitchFamily="2" charset="2"/>
              </a:rPr>
              <a:t> </a:t>
            </a:r>
            <a:r>
              <a:rPr lang="fr-FR" sz="1600" dirty="0" smtClean="0">
                <a:latin typeface="Arial" charset="0"/>
              </a:rPr>
              <a:t>C'est en général effectué (dans des systèmes annexes) </a:t>
            </a:r>
          </a:p>
          <a:p>
            <a:pPr lvl="2" eaLnBrk="1" hangingPunct="1">
              <a:defRPr/>
            </a:pPr>
            <a:r>
              <a:rPr lang="fr-FR" sz="2200" dirty="0" smtClean="0"/>
              <a:t>Enregistrer la dépense dès la constatation de la dette (liquidation)</a:t>
            </a:r>
          </a:p>
          <a:p>
            <a:pPr lvl="2" eaLnBrk="1" hangingPunct="1">
              <a:defRPr/>
            </a:pPr>
            <a:endParaRPr lang="fr-FR" sz="2200" dirty="0" smtClean="0"/>
          </a:p>
          <a:p>
            <a:pPr lvl="1" eaLnBrk="1" hangingPunct="1">
              <a:buClrTx/>
              <a:defRPr/>
            </a:pPr>
            <a:r>
              <a:rPr lang="fr-FR" sz="2400" b="0" dirty="0" smtClean="0"/>
              <a:t>Comptabilisation des actifs financiers</a:t>
            </a:r>
          </a:p>
          <a:p>
            <a:pPr lvl="2" eaLnBrk="1" hangingPunct="1">
              <a:defRPr/>
            </a:pPr>
            <a:r>
              <a:rPr lang="fr-FR" sz="2200" dirty="0" smtClean="0"/>
              <a:t>Par exemple, prêts ou </a:t>
            </a:r>
            <a:r>
              <a:rPr lang="fr-FR" sz="2200" dirty="0" err="1" smtClean="0"/>
              <a:t>reprêts</a:t>
            </a:r>
            <a:r>
              <a:rPr lang="fr-FR" sz="2200" dirty="0" smtClean="0"/>
              <a:t> aux entreprises</a:t>
            </a:r>
          </a:p>
          <a:p>
            <a:pPr marL="457200" lvl="1" indent="0" eaLnBrk="1" hangingPunct="1">
              <a:buClrTx/>
              <a:buFontTx/>
              <a:buNone/>
              <a:defRPr/>
            </a:pPr>
            <a:endParaRPr lang="fr-FR" sz="2400" b="0" dirty="0" smtClean="0"/>
          </a:p>
          <a:p>
            <a:pPr lvl="1" eaLnBrk="1" hangingPunct="1">
              <a:buClrTx/>
              <a:defRPr/>
            </a:pPr>
            <a:r>
              <a:rPr lang="fr-FR" sz="2400" b="0" dirty="0" smtClean="0"/>
              <a:t>Méthodes quelquefois désignées sous le terme de comptabilité d'exercice modifiée</a:t>
            </a:r>
          </a:p>
          <a:p>
            <a:pPr lvl="1" eaLnBrk="1" hangingPunct="1">
              <a:defRPr/>
            </a:pPr>
            <a:endParaRPr lang="fr-FR" dirty="0" smtClean="0"/>
          </a:p>
        </p:txBody>
      </p:sp>
      <p:sp>
        <p:nvSpPr>
          <p:cNvPr id="62468"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5BE5B44C-A602-461A-BE79-00094EB4AD8F}" type="slidenum">
              <a:rPr lang="fr-FR" altLang="fr-FR"/>
              <a:pPr algn="l" eaLnBrk="0" hangingPunct="0">
                <a:lnSpc>
                  <a:spcPts val="1400"/>
                </a:lnSpc>
              </a:pPr>
              <a:t>33</a:t>
            </a:fld>
            <a:endParaRPr lang="fr-FR" altLang="fr-F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169863" y="1000125"/>
            <a:ext cx="7786687" cy="628650"/>
          </a:xfrm>
        </p:spPr>
        <p:txBody>
          <a:bodyPr/>
          <a:lstStyle/>
          <a:p>
            <a:pPr indent="0" eaLnBrk="1" hangingPunct="1"/>
            <a:r>
              <a:rPr lang="fr-FR" altLang="fr-FR" smtClean="0"/>
              <a:t>Les bases</a:t>
            </a:r>
          </a:p>
        </p:txBody>
      </p:sp>
      <p:sp>
        <p:nvSpPr>
          <p:cNvPr id="64515" name="Rectangle 3"/>
          <p:cNvSpPr>
            <a:spLocks noGrp="1" noChangeArrowheads="1"/>
          </p:cNvSpPr>
          <p:nvPr>
            <p:ph type="body" idx="1"/>
          </p:nvPr>
        </p:nvSpPr>
        <p:spPr>
          <a:xfrm>
            <a:off x="142875" y="1635125"/>
            <a:ext cx="9001125" cy="3602038"/>
          </a:xfrm>
        </p:spPr>
        <p:txBody>
          <a:bodyPr/>
          <a:lstStyle/>
          <a:p>
            <a:pPr eaLnBrk="1" hangingPunct="1">
              <a:spcBef>
                <a:spcPts val="600"/>
              </a:spcBef>
              <a:buClrTx/>
            </a:pPr>
            <a:r>
              <a:rPr lang="fr-FR" altLang="fr-FR" sz="2000" i="0" smtClean="0"/>
              <a:t>Le système comptable doit permettre d'assurer les bases en matière de formulation budgétaire, contrôle, production de rapports et remplir les exigences de reddition des comptes telles que définies dans la réglementation du pays</a:t>
            </a:r>
          </a:p>
          <a:p>
            <a:pPr eaLnBrk="1" hangingPunct="1">
              <a:spcBef>
                <a:spcPts val="600"/>
              </a:spcBef>
              <a:buClrTx/>
            </a:pPr>
            <a:r>
              <a:rPr lang="fr-FR" altLang="fr-FR" sz="2000" i="0" smtClean="0"/>
              <a:t>Cela comprend:</a:t>
            </a:r>
          </a:p>
          <a:p>
            <a:pPr lvl="1" eaLnBrk="1" hangingPunct="1">
              <a:spcBef>
                <a:spcPts val="600"/>
              </a:spcBef>
              <a:buClrTx/>
              <a:buFont typeface="Wingdings" pitchFamily="2" charset="2"/>
              <a:buChar char="§"/>
            </a:pPr>
            <a:r>
              <a:rPr lang="fr-FR" altLang="fr-FR" sz="1800" b="0" smtClean="0"/>
              <a:t>Une classification budgétaire adéquate (cf. module 2.1)</a:t>
            </a:r>
          </a:p>
          <a:p>
            <a:pPr lvl="1" eaLnBrk="1" hangingPunct="1">
              <a:spcBef>
                <a:spcPts val="600"/>
              </a:spcBef>
              <a:buClrTx/>
              <a:buFont typeface="Wingdings" pitchFamily="2" charset="2"/>
              <a:buChar char="§"/>
            </a:pPr>
            <a:r>
              <a:rPr lang="fr-FR" altLang="fr-FR" sz="1800" b="0" smtClean="0"/>
              <a:t>L'enregistrement des dépenses aux stades de l’engagement et du paiement</a:t>
            </a:r>
          </a:p>
          <a:p>
            <a:pPr lvl="1" eaLnBrk="1" hangingPunct="1">
              <a:spcBef>
                <a:spcPts val="600"/>
              </a:spcBef>
              <a:buClrTx/>
              <a:buFont typeface="Wingdings" pitchFamily="2" charset="2"/>
              <a:buChar char="§"/>
            </a:pPr>
            <a:r>
              <a:rPr lang="fr-FR" altLang="fr-FR" sz="1800" b="0" smtClean="0"/>
              <a:t>La comptabilité de la dette selon la méthode d’exercice</a:t>
            </a:r>
          </a:p>
          <a:p>
            <a:pPr lvl="1" eaLnBrk="1" hangingPunct="1">
              <a:spcBef>
                <a:spcPts val="600"/>
              </a:spcBef>
              <a:buClrTx/>
              <a:buFont typeface="Wingdings" pitchFamily="2" charset="2"/>
              <a:buChar char="§"/>
            </a:pPr>
            <a:r>
              <a:rPr lang="fr-FR" altLang="fr-FR" sz="1800" b="0" smtClean="0"/>
              <a:t>Des rapports sur les arriérés et autres passifs</a:t>
            </a:r>
          </a:p>
          <a:p>
            <a:pPr lvl="1" eaLnBrk="1" hangingPunct="1">
              <a:spcBef>
                <a:spcPts val="600"/>
              </a:spcBef>
              <a:buClrTx/>
              <a:buFont typeface="Wingdings" pitchFamily="2" charset="2"/>
              <a:buChar char="§"/>
            </a:pPr>
            <a:r>
              <a:rPr lang="fr-FR" altLang="fr-FR" sz="1800" b="0" smtClean="0"/>
              <a:t>Une couverture du système comptable exhaustive</a:t>
            </a:r>
          </a:p>
          <a:p>
            <a:pPr lvl="1" eaLnBrk="1" hangingPunct="1">
              <a:spcBef>
                <a:spcPts val="600"/>
              </a:spcBef>
              <a:buClrTx/>
              <a:buFont typeface="Wingdings" pitchFamily="2" charset="2"/>
              <a:buChar char="§"/>
            </a:pPr>
            <a:r>
              <a:rPr lang="fr-FR" altLang="fr-FR" sz="1800" b="0" smtClean="0"/>
              <a:t>Des rapports sur les actifs financiers</a:t>
            </a:r>
          </a:p>
          <a:p>
            <a:pPr lvl="1" eaLnBrk="1" hangingPunct="1">
              <a:spcBef>
                <a:spcPts val="600"/>
              </a:spcBef>
              <a:buClrTx/>
              <a:buFont typeface="Wingdings" pitchFamily="2" charset="2"/>
              <a:buChar char="§"/>
            </a:pPr>
            <a:r>
              <a:rPr lang="fr-FR" altLang="fr-FR" sz="1800" b="0" smtClean="0"/>
              <a:t>Une comptabilité matière (assets registers) au moins pour les actifs physiques soumis à gaspillages et détournements</a:t>
            </a:r>
          </a:p>
          <a:p>
            <a:pPr eaLnBrk="1" hangingPunct="1"/>
            <a:endParaRPr lang="fr-FR" altLang="fr-FR" sz="2100" smtClean="0"/>
          </a:p>
          <a:p>
            <a:pPr eaLnBrk="1" hangingPunct="1"/>
            <a:endParaRPr lang="fr-FR" altLang="fr-FR" sz="2200" smtClean="0"/>
          </a:p>
          <a:p>
            <a:pPr lvl="1" eaLnBrk="1" hangingPunct="1"/>
            <a:endParaRPr lang="fr-FR" altLang="fr-FR" sz="2100" smtClean="0"/>
          </a:p>
          <a:p>
            <a:pPr eaLnBrk="1" hangingPunct="1"/>
            <a:endParaRPr lang="fr-FR" altLang="fr-FR" smtClean="0"/>
          </a:p>
        </p:txBody>
      </p:sp>
      <p:sp>
        <p:nvSpPr>
          <p:cNvPr id="64516"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666274CB-4709-4B7C-9A36-1E3C7A2780CB}" type="slidenum">
              <a:rPr lang="fr-FR" altLang="fr-FR"/>
              <a:pPr algn="l" eaLnBrk="0" hangingPunct="0">
                <a:lnSpc>
                  <a:spcPts val="1400"/>
                </a:lnSpc>
              </a:pPr>
              <a:t>34</a:t>
            </a:fld>
            <a:endParaRPr lang="fr-FR" altLang="fr-F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0" y="857250"/>
            <a:ext cx="7786688" cy="1143000"/>
          </a:xfrm>
        </p:spPr>
        <p:txBody>
          <a:bodyPr/>
          <a:lstStyle/>
          <a:p>
            <a:pPr indent="0" eaLnBrk="1" hangingPunct="1"/>
            <a:r>
              <a:rPr lang="fr-FR" altLang="fr-FR" smtClean="0"/>
              <a:t>Au-delà des bases</a:t>
            </a:r>
          </a:p>
        </p:txBody>
      </p:sp>
      <p:sp>
        <p:nvSpPr>
          <p:cNvPr id="66563" name="Rectangle 3"/>
          <p:cNvSpPr>
            <a:spLocks noGrp="1" noChangeArrowheads="1"/>
          </p:cNvSpPr>
          <p:nvPr>
            <p:ph type="body" idx="1"/>
          </p:nvPr>
        </p:nvSpPr>
        <p:spPr>
          <a:xfrm>
            <a:off x="0" y="1571625"/>
            <a:ext cx="9144000" cy="4602163"/>
          </a:xfrm>
        </p:spPr>
        <p:txBody>
          <a:bodyPr/>
          <a:lstStyle/>
          <a:p>
            <a:pPr lvl="1" eaLnBrk="1" hangingPunct="1"/>
            <a:endParaRPr lang="fr-FR" altLang="fr-FR" sz="2400" smtClean="0"/>
          </a:p>
          <a:p>
            <a:pPr lvl="1" eaLnBrk="1" hangingPunct="1">
              <a:buFont typeface="Verdana" pitchFamily="34" charset="0"/>
              <a:buChar char="●"/>
            </a:pPr>
            <a:r>
              <a:rPr lang="fr-FR" altLang="fr-FR" sz="2200" b="0" smtClean="0"/>
              <a:t>Comptabilité générale</a:t>
            </a:r>
          </a:p>
          <a:p>
            <a:pPr marL="1257300" lvl="2" indent="-342900" eaLnBrk="1" hangingPunct="1">
              <a:buFont typeface="Wingdings" pitchFamily="2" charset="2"/>
              <a:buChar char="§"/>
            </a:pPr>
            <a:r>
              <a:rPr lang="fr-FR" altLang="fr-FR" sz="2100" smtClean="0"/>
              <a:t>Anglophones et francophones</a:t>
            </a:r>
          </a:p>
          <a:p>
            <a:pPr lvl="3" eaLnBrk="1" hangingPunct="1">
              <a:buFont typeface="Courier New" pitchFamily="49" charset="0"/>
              <a:buChar char="o"/>
            </a:pPr>
            <a:r>
              <a:rPr lang="fr-FR" altLang="fr-FR" sz="1900" smtClean="0">
                <a:solidFill>
                  <a:srgbClr val="0F5494"/>
                </a:solidFill>
                <a:latin typeface="Arial" charset="0"/>
              </a:rPr>
              <a:t>Mise en place d'un système d'exercice "modifié" couvrant les passifs et les actifs financiers</a:t>
            </a:r>
          </a:p>
          <a:p>
            <a:pPr marL="1828800" lvl="4" indent="0" eaLnBrk="1" hangingPunct="1">
              <a:buFontTx/>
              <a:buNone/>
            </a:pPr>
            <a:r>
              <a:rPr lang="fr-FR" altLang="fr-FR" smtClean="0">
                <a:solidFill>
                  <a:srgbClr val="0F5494"/>
                </a:solidFill>
                <a:latin typeface="Arial" charset="0"/>
                <a:sym typeface="Wingdings" pitchFamily="2" charset="2"/>
              </a:rPr>
              <a:t> </a:t>
            </a:r>
            <a:r>
              <a:rPr lang="fr-FR" altLang="fr-FR" smtClean="0">
                <a:solidFill>
                  <a:srgbClr val="0F5494"/>
                </a:solidFill>
                <a:latin typeface="Arial" charset="0"/>
              </a:rPr>
              <a:t>Anglophone: tenue des livres en double entrée</a:t>
            </a:r>
          </a:p>
          <a:p>
            <a:pPr marL="1257300" lvl="2" indent="-342900" eaLnBrk="1" hangingPunct="1">
              <a:buFont typeface="Wingdings" pitchFamily="2" charset="2"/>
              <a:buChar char="§"/>
            </a:pPr>
            <a:r>
              <a:rPr lang="fr-FR" altLang="fr-FR" sz="2100" smtClean="0"/>
              <a:t>Pays en transition</a:t>
            </a:r>
          </a:p>
          <a:p>
            <a:pPr lvl="3" eaLnBrk="1" hangingPunct="1">
              <a:buFont typeface="Courier New" pitchFamily="49" charset="0"/>
              <a:buChar char="o"/>
            </a:pPr>
            <a:r>
              <a:rPr lang="fr-FR" altLang="fr-FR" sz="1900" smtClean="0">
                <a:solidFill>
                  <a:srgbClr val="0F5494"/>
                </a:solidFill>
                <a:latin typeface="Arial" charset="0"/>
              </a:rPr>
              <a:t>Unification de la comptabilité patrimoniale des ministères avec la comptabilité base caisse du Trésor</a:t>
            </a:r>
          </a:p>
          <a:p>
            <a:pPr lvl="1" eaLnBrk="1" hangingPunct="1">
              <a:buFont typeface="Verdana" pitchFamily="34" charset="0"/>
              <a:buChar char="●"/>
            </a:pPr>
            <a:r>
              <a:rPr lang="fr-FR" altLang="fr-FR" sz="2200" b="0" smtClean="0"/>
              <a:t>Estimation des passifs éventuels</a:t>
            </a:r>
          </a:p>
          <a:p>
            <a:pPr lvl="1" eaLnBrk="1" hangingPunct="1">
              <a:buFont typeface="Verdana" pitchFamily="34" charset="0"/>
              <a:buChar char="●"/>
            </a:pPr>
            <a:r>
              <a:rPr lang="fr-FR" altLang="fr-FR" sz="2200" b="0" smtClean="0"/>
              <a:t>Ensuite, comptabilité patrimoniale pour certaines agences délivrant des services</a:t>
            </a:r>
          </a:p>
          <a:p>
            <a:pPr lvl="1" eaLnBrk="1" hangingPunct="1"/>
            <a:endParaRPr lang="fr-FR" altLang="fr-FR" smtClean="0"/>
          </a:p>
        </p:txBody>
      </p:sp>
      <p:sp>
        <p:nvSpPr>
          <p:cNvPr id="66564"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F8688DBD-19C6-428B-9467-D279D833814F}" type="slidenum">
              <a:rPr lang="fr-FR" altLang="fr-FR"/>
              <a:pPr algn="l" eaLnBrk="0" hangingPunct="0">
                <a:lnSpc>
                  <a:spcPts val="1400"/>
                </a:lnSpc>
              </a:pPr>
              <a:t>35</a:t>
            </a:fld>
            <a:endParaRPr lang="fr-FR" altLang="fr-F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re 1"/>
          <p:cNvSpPr>
            <a:spLocks noGrp="1"/>
          </p:cNvSpPr>
          <p:nvPr>
            <p:ph type="title"/>
          </p:nvPr>
        </p:nvSpPr>
        <p:spPr>
          <a:xfrm>
            <a:off x="179388" y="1052513"/>
            <a:ext cx="8785225" cy="936625"/>
          </a:xfrm>
        </p:spPr>
        <p:txBody>
          <a:bodyPr/>
          <a:lstStyle/>
          <a:p>
            <a:r>
              <a:rPr lang="fr-FR" altLang="fr-FR" sz="2800" smtClean="0"/>
              <a:t>PI-27. Intégrité des données financières</a:t>
            </a:r>
          </a:p>
        </p:txBody>
      </p:sp>
      <p:sp>
        <p:nvSpPr>
          <p:cNvPr id="3" name="Espace réservé du contenu 2"/>
          <p:cNvSpPr>
            <a:spLocks noGrp="1"/>
          </p:cNvSpPr>
          <p:nvPr>
            <p:ph idx="1"/>
          </p:nvPr>
        </p:nvSpPr>
        <p:spPr>
          <a:xfrm>
            <a:off x="179388" y="1844675"/>
            <a:ext cx="8856662" cy="3887788"/>
          </a:xfrm>
        </p:spPr>
        <p:txBody>
          <a:bodyPr/>
          <a:lstStyle/>
          <a:p>
            <a:pPr>
              <a:buClrTx/>
              <a:buFont typeface="Wingdings" panose="05000000000000000000" pitchFamily="2" charset="2"/>
              <a:buChar char="Ø"/>
              <a:defRPr/>
            </a:pPr>
            <a:r>
              <a:rPr lang="fr-FR" sz="2000" i="0" dirty="0" smtClean="0">
                <a:latin typeface="+mj-lt"/>
                <a:cs typeface="Arial" panose="020B0604020202020204" pitchFamily="34" charset="0"/>
              </a:rPr>
              <a:t>27.1. Réconciliation des comptes bancaires</a:t>
            </a:r>
          </a:p>
          <a:p>
            <a:pPr lvl="1" indent="-342900">
              <a:buClrTx/>
              <a:buFont typeface="Arial" panose="020B0604020202020204" pitchFamily="34" charset="0"/>
              <a:buChar char="•"/>
              <a:defRPr/>
            </a:pPr>
            <a:r>
              <a:rPr lang="fr-FR" sz="1800" b="0" i="1" dirty="0" smtClean="0">
                <a:latin typeface="+mj-lt"/>
                <a:cs typeface="Arial" panose="020B0604020202020204" pitchFamily="34" charset="0"/>
              </a:rPr>
              <a:t>Les bases. </a:t>
            </a:r>
            <a:r>
              <a:rPr lang="fr-FR" sz="1800" b="0" dirty="0" smtClean="0">
                <a:latin typeface="+mj-lt"/>
                <a:cs typeface="Arial" panose="020B0604020202020204" pitchFamily="34" charset="0"/>
              </a:rPr>
              <a:t>Note B. Réconciliation mensuelle dans un délai de 4 semaines</a:t>
            </a:r>
          </a:p>
          <a:p>
            <a:pPr marL="400050" lvl="1" indent="0">
              <a:buClrTx/>
              <a:buFontTx/>
              <a:buNone/>
              <a:defRPr/>
            </a:pPr>
            <a:endParaRPr lang="fr-FR" sz="500" b="0" dirty="0" smtClean="0">
              <a:latin typeface="+mj-lt"/>
              <a:cs typeface="Arial" panose="020B0604020202020204" pitchFamily="34" charset="0"/>
            </a:endParaRPr>
          </a:p>
          <a:p>
            <a:pPr>
              <a:buClrTx/>
              <a:buFont typeface="Wingdings" panose="05000000000000000000" pitchFamily="2" charset="2"/>
              <a:buChar char="Ø"/>
              <a:defRPr/>
            </a:pPr>
            <a:r>
              <a:rPr lang="fr-FR" sz="2000" i="0" dirty="0" smtClean="0">
                <a:latin typeface="+mj-lt"/>
                <a:cs typeface="Arial" panose="020B0604020202020204" pitchFamily="34" charset="0"/>
              </a:rPr>
              <a:t>27.2. Comptes d’attente</a:t>
            </a:r>
          </a:p>
          <a:p>
            <a:pPr marL="685800" lvl="1">
              <a:buClrTx/>
              <a:buFont typeface="Arial" panose="020B0604020202020204" pitchFamily="34" charset="0"/>
              <a:buChar char="•"/>
              <a:defRPr/>
            </a:pPr>
            <a:r>
              <a:rPr lang="fr-FR" sz="1800" b="0" i="1" dirty="0" smtClean="0">
                <a:latin typeface="+mj-lt"/>
                <a:cs typeface="Arial" panose="020B0604020202020204" pitchFamily="34" charset="0"/>
              </a:rPr>
              <a:t>Les bases. </a:t>
            </a:r>
            <a:r>
              <a:rPr lang="fr-FR" sz="1800" b="0" dirty="0" smtClean="0">
                <a:latin typeface="+mj-lt"/>
                <a:cs typeface="Arial" panose="020B0604020202020204" pitchFamily="34" charset="0"/>
              </a:rPr>
              <a:t>Note B. Réconciliation trimestrielle dans un délai de deux mois, apurement des comptes à la fin de l’année budgétaire.</a:t>
            </a:r>
          </a:p>
          <a:p>
            <a:pPr marL="400050" lvl="1" indent="0">
              <a:buClrTx/>
              <a:buFontTx/>
              <a:buNone/>
              <a:defRPr/>
            </a:pPr>
            <a:endParaRPr lang="fr-FR" sz="500" b="0" dirty="0" smtClean="0">
              <a:latin typeface="+mj-lt"/>
              <a:cs typeface="Arial" panose="020B0604020202020204" pitchFamily="34" charset="0"/>
            </a:endParaRPr>
          </a:p>
          <a:p>
            <a:pPr>
              <a:buClrTx/>
              <a:buFont typeface="Wingdings" panose="05000000000000000000" pitchFamily="2" charset="2"/>
              <a:buChar char="Ø"/>
              <a:defRPr/>
            </a:pPr>
            <a:r>
              <a:rPr lang="fr-FR" sz="2000" i="0" dirty="0" smtClean="0">
                <a:latin typeface="+mj-lt"/>
                <a:cs typeface="Arial" panose="020B0604020202020204" pitchFamily="34" charset="0"/>
              </a:rPr>
              <a:t>27.3. Comptes d’avance</a:t>
            </a:r>
          </a:p>
          <a:p>
            <a:pPr marL="685800" lvl="1">
              <a:buClrTx/>
              <a:buFont typeface="Arial" panose="020B0604020202020204" pitchFamily="34" charset="0"/>
              <a:buChar char="•"/>
              <a:defRPr/>
            </a:pPr>
            <a:r>
              <a:rPr lang="fr-FR" sz="1800" b="0" i="1" dirty="0" smtClean="0">
                <a:latin typeface="+mj-lt"/>
                <a:cs typeface="Arial" panose="020B0604020202020204" pitchFamily="34" charset="0"/>
              </a:rPr>
              <a:t>Les bases. </a:t>
            </a:r>
            <a:r>
              <a:rPr lang="fr-FR" sz="1800" b="0" dirty="0" smtClean="0">
                <a:latin typeface="+mj-lt"/>
                <a:cs typeface="Arial" panose="020B0604020202020204" pitchFamily="34" charset="0"/>
              </a:rPr>
              <a:t>Note B. Réconciliation trimestrielle dans un délai de deux mois, apurement de la plupart des comptes à la fin de l’année budgétaire.</a:t>
            </a:r>
          </a:p>
          <a:p>
            <a:pPr marL="400050" lvl="1" indent="0">
              <a:buClrTx/>
              <a:buFontTx/>
              <a:buNone/>
              <a:defRPr/>
            </a:pPr>
            <a:endParaRPr lang="fr-FR" sz="500" b="0" dirty="0" smtClean="0">
              <a:latin typeface="+mj-lt"/>
              <a:cs typeface="Arial" panose="020B0604020202020204" pitchFamily="34" charset="0"/>
            </a:endParaRPr>
          </a:p>
          <a:p>
            <a:pPr>
              <a:buClrTx/>
              <a:buFont typeface="Wingdings" panose="05000000000000000000" pitchFamily="2" charset="2"/>
              <a:buChar char="Ø"/>
              <a:defRPr/>
            </a:pPr>
            <a:r>
              <a:rPr lang="fr-FR" sz="2000" i="0" dirty="0" smtClean="0">
                <a:latin typeface="+mj-lt"/>
                <a:cs typeface="Arial" panose="020B0604020202020204" pitchFamily="34" charset="0"/>
              </a:rPr>
              <a:t>27.4. Procédures pour assurer l’intégrité des données</a:t>
            </a:r>
          </a:p>
          <a:p>
            <a:pPr marL="685800" lvl="1">
              <a:buClrTx/>
              <a:buFont typeface="Arial" panose="020B0604020202020204" pitchFamily="34" charset="0"/>
              <a:buChar char="•"/>
              <a:defRPr/>
            </a:pPr>
            <a:r>
              <a:rPr lang="fr-FR" sz="1800" b="0" i="1" dirty="0" smtClean="0">
                <a:latin typeface="+mj-lt"/>
                <a:cs typeface="Arial" panose="020B0604020202020204" pitchFamily="34" charset="0"/>
              </a:rPr>
              <a:t>Les bases</a:t>
            </a:r>
            <a:r>
              <a:rPr lang="fr-FR" sz="1800" b="0" dirty="0" smtClean="0">
                <a:latin typeface="+mj-lt"/>
                <a:cs typeface="Arial" panose="020B0604020202020204" pitchFamily="34" charset="0"/>
              </a:rPr>
              <a:t>. Note C. </a:t>
            </a:r>
            <a:r>
              <a:rPr lang="fr-FR" sz="1800" b="0" dirty="0" smtClean="0">
                <a:latin typeface="+mj-lt"/>
                <a:cs typeface="Arial" panose="020B0604020202020204" pitchFamily="34" charset="0"/>
              </a:rPr>
              <a:t>L’accès </a:t>
            </a:r>
            <a:r>
              <a:rPr lang="fr-FR" sz="1800" b="0" dirty="0" smtClean="0">
                <a:latin typeface="+mj-lt"/>
                <a:cs typeface="Arial" panose="020B0604020202020204" pitchFamily="34" charset="0"/>
              </a:rPr>
              <a:t>aux et </a:t>
            </a:r>
            <a:r>
              <a:rPr lang="fr-FR" sz="1800" b="0" dirty="0" smtClean="0">
                <a:latin typeface="+mj-lt"/>
                <a:cs typeface="Arial" panose="020B0604020202020204" pitchFamily="34" charset="0"/>
              </a:rPr>
              <a:t>les changements des enregistrements sont restreints et enregistrés </a:t>
            </a:r>
          </a:p>
          <a:p>
            <a:pPr marL="400050" lvl="1" indent="0">
              <a:buFontTx/>
              <a:buNone/>
              <a:defRPr/>
            </a:pPr>
            <a:endParaRPr lang="fr-FR" dirty="0" smtClean="0"/>
          </a:p>
          <a:p>
            <a:pPr marL="0" indent="0">
              <a:buFontTx/>
              <a:buNone/>
              <a:defRPr/>
            </a:pPr>
            <a:endParaRPr lang="fr-F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re 1"/>
          <p:cNvSpPr>
            <a:spLocks noGrp="1"/>
          </p:cNvSpPr>
          <p:nvPr>
            <p:ph type="title"/>
          </p:nvPr>
        </p:nvSpPr>
        <p:spPr>
          <a:xfrm>
            <a:off x="236538" y="1125538"/>
            <a:ext cx="8296275" cy="936625"/>
          </a:xfrm>
        </p:spPr>
        <p:txBody>
          <a:bodyPr/>
          <a:lstStyle/>
          <a:p>
            <a:r>
              <a:rPr lang="fr-FR" altLang="fr-FR" sz="2600" smtClean="0"/>
              <a:t>PI-28. Rapports budgétaires en cours d’année</a:t>
            </a:r>
          </a:p>
        </p:txBody>
      </p:sp>
      <p:sp>
        <p:nvSpPr>
          <p:cNvPr id="69635" name="Espace réservé du contenu 2"/>
          <p:cNvSpPr>
            <a:spLocks noGrp="1"/>
          </p:cNvSpPr>
          <p:nvPr>
            <p:ph idx="1"/>
          </p:nvPr>
        </p:nvSpPr>
        <p:spPr>
          <a:xfrm>
            <a:off x="457200" y="2062163"/>
            <a:ext cx="8435975" cy="3959225"/>
          </a:xfrm>
        </p:spPr>
        <p:txBody>
          <a:bodyPr/>
          <a:lstStyle/>
          <a:p>
            <a:pPr>
              <a:buClrTx/>
              <a:buFont typeface="Wingdings" panose="05000000000000000000" pitchFamily="2" charset="2"/>
              <a:buChar char="Ø"/>
              <a:defRPr/>
            </a:pPr>
            <a:r>
              <a:rPr lang="fr-FR" altLang="fr-FR" sz="2000" i="0" dirty="0" smtClean="0">
                <a:latin typeface="+mj-lt"/>
                <a:cs typeface="Arial" panose="020B0604020202020204" pitchFamily="34" charset="0"/>
              </a:rPr>
              <a:t>28.1. Couverture et comparabilité des rapports</a:t>
            </a:r>
          </a:p>
          <a:p>
            <a:pPr>
              <a:buClrTx/>
              <a:defRPr/>
            </a:pPr>
            <a:r>
              <a:rPr lang="fr-FR" altLang="fr-FR" sz="1800" dirty="0" smtClean="0">
                <a:latin typeface="+mj-lt"/>
                <a:cs typeface="Arial" panose="020B0604020202020204" pitchFamily="34" charset="0"/>
              </a:rPr>
              <a:t>Les bases</a:t>
            </a:r>
            <a:r>
              <a:rPr lang="fr-FR" altLang="fr-FR" sz="1800" i="0" dirty="0" smtClean="0">
                <a:latin typeface="+mj-lt"/>
                <a:cs typeface="Arial" panose="020B0604020202020204" pitchFamily="34" charset="0"/>
              </a:rPr>
              <a:t>. Note B. La couverture et la classification permette une comparaison directe avec le budget, avec agrégation partielle. Les dépenses des unités déconcentrées sont suivies</a:t>
            </a:r>
          </a:p>
          <a:p>
            <a:pPr marL="0" indent="0">
              <a:buClrTx/>
              <a:buFontTx/>
              <a:buNone/>
              <a:defRPr/>
            </a:pPr>
            <a:endParaRPr lang="fr-FR" altLang="fr-FR" sz="1800" i="0" dirty="0" smtClean="0">
              <a:latin typeface="+mj-lt"/>
              <a:cs typeface="Arial" panose="020B0604020202020204" pitchFamily="34" charset="0"/>
            </a:endParaRPr>
          </a:p>
          <a:p>
            <a:pPr>
              <a:buClrTx/>
              <a:buFont typeface="Wingdings" panose="05000000000000000000" pitchFamily="2" charset="2"/>
              <a:buChar char="Ø"/>
              <a:defRPr/>
            </a:pPr>
            <a:r>
              <a:rPr lang="fr-FR" altLang="fr-FR" sz="2000" i="0" dirty="0" smtClean="0">
                <a:latin typeface="+mj-lt"/>
                <a:cs typeface="Arial" panose="020B0604020202020204" pitchFamily="34" charset="0"/>
              </a:rPr>
              <a:t>28.2. Fréquence et délais dans la production des rapports en cours d’année</a:t>
            </a:r>
          </a:p>
          <a:p>
            <a:pPr>
              <a:buClrTx/>
              <a:defRPr/>
            </a:pPr>
            <a:r>
              <a:rPr lang="fr-FR" altLang="fr-FR" sz="1800" dirty="0" smtClean="0">
                <a:latin typeface="+mj-lt"/>
                <a:cs typeface="Arial" panose="020B0604020202020204" pitchFamily="34" charset="0"/>
              </a:rPr>
              <a:t>Les bases</a:t>
            </a:r>
            <a:r>
              <a:rPr lang="fr-FR" altLang="fr-FR" sz="1800" i="0" dirty="0" smtClean="0">
                <a:latin typeface="+mj-lt"/>
                <a:cs typeface="Arial" panose="020B0604020202020204" pitchFamily="34" charset="0"/>
              </a:rPr>
              <a:t>. Note B rapports trimestriels, dans un délai de 4 semaines</a:t>
            </a:r>
          </a:p>
          <a:p>
            <a:pPr>
              <a:buClrTx/>
              <a:defRPr/>
            </a:pPr>
            <a:r>
              <a:rPr lang="fr-FR" altLang="fr-FR" sz="1800" dirty="0" smtClean="0">
                <a:latin typeface="+mj-lt"/>
                <a:cs typeface="Arial" panose="020B0604020202020204" pitchFamily="34" charset="0"/>
              </a:rPr>
              <a:t>Problème</a:t>
            </a:r>
            <a:r>
              <a:rPr lang="fr-FR" altLang="fr-FR" sz="1800" i="0" dirty="0" smtClean="0">
                <a:latin typeface="+mj-lt"/>
                <a:cs typeface="Arial" panose="020B0604020202020204" pitchFamily="34" charset="0"/>
              </a:rPr>
              <a:t>. Les aides-projet</a:t>
            </a:r>
          </a:p>
          <a:p>
            <a:pPr marL="0" indent="0">
              <a:buClrTx/>
              <a:buFontTx/>
              <a:buNone/>
              <a:defRPr/>
            </a:pPr>
            <a:endParaRPr lang="fr-FR" altLang="fr-FR" sz="2000" i="0" dirty="0" smtClean="0">
              <a:latin typeface="+mj-lt"/>
              <a:cs typeface="Arial" panose="020B0604020202020204" pitchFamily="34" charset="0"/>
            </a:endParaRPr>
          </a:p>
          <a:p>
            <a:pPr>
              <a:buClrTx/>
              <a:buFont typeface="Wingdings" panose="05000000000000000000" pitchFamily="2" charset="2"/>
              <a:buChar char="Ø"/>
              <a:defRPr/>
            </a:pPr>
            <a:r>
              <a:rPr lang="fr-FR" altLang="fr-FR" sz="2000" i="0" dirty="0" smtClean="0">
                <a:latin typeface="+mj-lt"/>
                <a:cs typeface="Arial" panose="020B0604020202020204" pitchFamily="34" charset="0"/>
              </a:rPr>
              <a:t>28.3. Exactitude des rapports intra-annuels</a:t>
            </a:r>
          </a:p>
          <a:p>
            <a:pPr>
              <a:buClrTx/>
              <a:defRPr/>
            </a:pPr>
            <a:r>
              <a:rPr lang="fr-FR" altLang="fr-FR" sz="1800" dirty="0" smtClean="0">
                <a:latin typeface="+mj-lt"/>
                <a:cs typeface="Arial" panose="020B0604020202020204" pitchFamily="34" charset="0"/>
              </a:rPr>
              <a:t>Les bases</a:t>
            </a:r>
            <a:r>
              <a:rPr lang="fr-FR" altLang="fr-FR" sz="1800" i="0" dirty="0" smtClean="0">
                <a:latin typeface="+mj-lt"/>
                <a:cs typeface="Arial" panose="020B0604020202020204" pitchFamily="34" charset="0"/>
              </a:rPr>
              <a:t>. Note A. Pas de souci concernant l’exactitude. Les rapports couvrent l’étape de l’engagement et du paiement </a:t>
            </a:r>
          </a:p>
          <a:p>
            <a:pPr>
              <a:defRPr/>
            </a:pPr>
            <a:endParaRPr lang="fr-FR" altLang="fr-FR" dirty="0" smtClean="0"/>
          </a:p>
          <a:p>
            <a:pPr>
              <a:defRPr/>
            </a:pPr>
            <a:r>
              <a:rPr lang="fr-FR" altLang="fr-FR" dirty="0" smtClean="0"/>
              <a:t>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0" y="1285875"/>
            <a:ext cx="8388350" cy="1143000"/>
          </a:xfrm>
        </p:spPr>
        <p:txBody>
          <a:bodyPr/>
          <a:lstStyle/>
          <a:p>
            <a:pPr indent="0" eaLnBrk="1" hangingPunct="1"/>
            <a:r>
              <a:rPr lang="fr-FR" altLang="fr-FR" sz="2400" smtClean="0"/>
              <a:t>PEFA-PI 29.  Rapports financiers annuels</a:t>
            </a:r>
            <a:br>
              <a:rPr lang="fr-FR" altLang="fr-FR" sz="2400" smtClean="0"/>
            </a:br>
            <a:endParaRPr lang="fr-FR" altLang="fr-FR" sz="2400" smtClean="0"/>
          </a:p>
        </p:txBody>
      </p:sp>
      <p:sp>
        <p:nvSpPr>
          <p:cNvPr id="14339" name="Rectangle 3"/>
          <p:cNvSpPr>
            <a:spLocks noGrp="1" noChangeArrowheads="1"/>
          </p:cNvSpPr>
          <p:nvPr>
            <p:ph type="body" idx="1"/>
          </p:nvPr>
        </p:nvSpPr>
        <p:spPr>
          <a:xfrm>
            <a:off x="323850" y="2060575"/>
            <a:ext cx="8229600" cy="3427413"/>
          </a:xfrm>
        </p:spPr>
        <p:txBody>
          <a:bodyPr/>
          <a:lstStyle/>
          <a:p>
            <a:pPr eaLnBrk="1" hangingPunct="1">
              <a:spcBef>
                <a:spcPct val="0"/>
              </a:spcBef>
              <a:buClrTx/>
              <a:buFont typeface="Wingdings" panose="05000000000000000000" pitchFamily="2" charset="2"/>
              <a:buChar char="Ø"/>
              <a:defRPr/>
            </a:pPr>
            <a:r>
              <a:rPr lang="fr-FR" sz="2000" i="0" dirty="0" smtClean="0">
                <a:latin typeface="+mj-lt"/>
                <a:cs typeface="Arial" panose="020B0604020202020204" pitchFamily="34" charset="0"/>
              </a:rPr>
              <a:t>29.1 Couverture des états financiers annuels: </a:t>
            </a:r>
          </a:p>
          <a:p>
            <a:pPr lvl="1" eaLnBrk="1" hangingPunct="1">
              <a:spcBef>
                <a:spcPct val="0"/>
              </a:spcBef>
              <a:buClrTx/>
              <a:defRPr/>
            </a:pPr>
            <a:r>
              <a:rPr lang="fr-FR" sz="1800" b="0" i="1" dirty="0" smtClean="0">
                <a:latin typeface="+mj-lt"/>
                <a:cs typeface="Arial" panose="020B0604020202020204" pitchFamily="34" charset="0"/>
              </a:rPr>
              <a:t>Les bases.</a:t>
            </a:r>
            <a:r>
              <a:rPr lang="fr-FR" sz="1800" b="0" dirty="0" smtClean="0">
                <a:latin typeface="+mj-lt"/>
                <a:cs typeface="Arial" panose="020B0604020202020204" pitchFamily="34" charset="0"/>
              </a:rPr>
              <a:t> note B. </a:t>
            </a:r>
            <a:r>
              <a:rPr lang="fr-FR" sz="1800" b="0" dirty="0" smtClean="0">
                <a:latin typeface="+mj-lt"/>
                <a:cs typeface="Arial" panose="020B0604020202020204" pitchFamily="34" charset="0"/>
              </a:rPr>
              <a:t>Les rapports financiers annuels sont comparables avec le budget et contiennent des l’information sur les </a:t>
            </a:r>
            <a:r>
              <a:rPr lang="fr-FR" sz="1800" b="0" dirty="0" smtClean="0">
                <a:latin typeface="+mj-lt"/>
                <a:cs typeface="Arial" panose="020B0604020202020204" pitchFamily="34" charset="0"/>
              </a:rPr>
              <a:t>revenus</a:t>
            </a:r>
            <a:r>
              <a:rPr lang="fr-FR" sz="1800" b="0" dirty="0" smtClean="0">
                <a:latin typeface="+mj-lt"/>
                <a:cs typeface="Arial" panose="020B0604020202020204" pitchFamily="34" charset="0"/>
              </a:rPr>
              <a:t>, les dépenses, les actifs financiers, les </a:t>
            </a:r>
            <a:r>
              <a:rPr lang="fr-FR" sz="1800" b="0" dirty="0" smtClean="0">
                <a:latin typeface="+mj-lt"/>
                <a:cs typeface="Arial" panose="020B0604020202020204" pitchFamily="34" charset="0"/>
              </a:rPr>
              <a:t>garanties </a:t>
            </a:r>
            <a:r>
              <a:rPr lang="fr-FR" sz="1800" b="0" dirty="0" smtClean="0">
                <a:latin typeface="+mj-lt"/>
                <a:cs typeface="Arial" panose="020B0604020202020204" pitchFamily="34" charset="0"/>
              </a:rPr>
              <a:t>et les obligations à long-terme. </a:t>
            </a:r>
            <a:endParaRPr lang="fr-FR" sz="1800" b="0" dirty="0" smtClean="0">
              <a:latin typeface="+mj-lt"/>
              <a:cs typeface="Arial" panose="020B0604020202020204" pitchFamily="34" charset="0"/>
            </a:endParaRPr>
          </a:p>
          <a:p>
            <a:pPr marL="457200" lvl="1" indent="0" eaLnBrk="1" hangingPunct="1">
              <a:spcBef>
                <a:spcPct val="0"/>
              </a:spcBef>
              <a:buClrTx/>
              <a:buFontTx/>
              <a:buNone/>
              <a:defRPr/>
            </a:pPr>
            <a:r>
              <a:rPr lang="fr-FR" b="0" dirty="0" smtClean="0">
                <a:latin typeface="+mj-lt"/>
                <a:cs typeface="Arial" panose="020B0604020202020204" pitchFamily="34" charset="0"/>
              </a:rPr>
              <a:t>    </a:t>
            </a:r>
          </a:p>
          <a:p>
            <a:pPr eaLnBrk="1" hangingPunct="1">
              <a:spcBef>
                <a:spcPct val="0"/>
              </a:spcBef>
              <a:buClrTx/>
              <a:buFont typeface="Wingdings" panose="05000000000000000000" pitchFamily="2" charset="2"/>
              <a:buChar char="Ø"/>
              <a:defRPr/>
            </a:pPr>
            <a:r>
              <a:rPr lang="fr-FR" sz="2000" i="0" dirty="0" smtClean="0">
                <a:latin typeface="+mj-lt"/>
                <a:cs typeface="Arial" panose="020B0604020202020204" pitchFamily="34" charset="0"/>
              </a:rPr>
              <a:t>29.2. Soumission des états financiers à l’audit</a:t>
            </a:r>
          </a:p>
          <a:p>
            <a:pPr lvl="1" eaLnBrk="1" hangingPunct="1">
              <a:spcBef>
                <a:spcPct val="0"/>
              </a:spcBef>
              <a:buClrTx/>
              <a:defRPr/>
            </a:pPr>
            <a:r>
              <a:rPr lang="fr-FR" b="0" i="1" dirty="0" smtClean="0">
                <a:latin typeface="+mj-lt"/>
                <a:cs typeface="Arial" panose="020B0604020202020204" pitchFamily="34" charset="0"/>
              </a:rPr>
              <a:t>L</a:t>
            </a:r>
            <a:r>
              <a:rPr lang="fr-FR" sz="1800" b="0" i="1" dirty="0" smtClean="0">
                <a:latin typeface="+mj-lt"/>
                <a:cs typeface="Arial" panose="020B0604020202020204" pitchFamily="34" charset="0"/>
              </a:rPr>
              <a:t>es bases</a:t>
            </a:r>
            <a:r>
              <a:rPr lang="fr-FR" sz="1800" b="0" dirty="0" smtClean="0">
                <a:latin typeface="+mj-lt"/>
                <a:cs typeface="Arial" panose="020B0604020202020204" pitchFamily="34" charset="0"/>
              </a:rPr>
              <a:t>. Note B. Les états financiers sont soumis à l’audit externe dans les six mois suivant la fin de l’exercice.</a:t>
            </a:r>
          </a:p>
          <a:p>
            <a:pPr marL="457200" lvl="1" indent="0" eaLnBrk="1" hangingPunct="1">
              <a:spcBef>
                <a:spcPct val="0"/>
              </a:spcBef>
              <a:buClrTx/>
              <a:buFontTx/>
              <a:buNone/>
              <a:defRPr/>
            </a:pPr>
            <a:r>
              <a:rPr lang="fr-FR" b="0" dirty="0" smtClean="0">
                <a:latin typeface="+mj-lt"/>
                <a:cs typeface="Arial" panose="020B0604020202020204" pitchFamily="34" charset="0"/>
              </a:rPr>
              <a:t> 	</a:t>
            </a:r>
          </a:p>
          <a:p>
            <a:pPr eaLnBrk="1" hangingPunct="1">
              <a:spcBef>
                <a:spcPct val="0"/>
              </a:spcBef>
              <a:buClrTx/>
              <a:buFont typeface="Wingdings" panose="05000000000000000000" pitchFamily="2" charset="2"/>
              <a:buChar char="Ø"/>
              <a:defRPr/>
            </a:pPr>
            <a:r>
              <a:rPr lang="fr-FR" sz="2000" i="0" dirty="0" smtClean="0">
                <a:latin typeface="+mj-lt"/>
                <a:cs typeface="Arial" panose="020B0604020202020204" pitchFamily="34" charset="0"/>
              </a:rPr>
              <a:t>29.3. Normes comptables utilisées</a:t>
            </a:r>
          </a:p>
          <a:p>
            <a:pPr lvl="1" eaLnBrk="1" hangingPunct="1">
              <a:spcBef>
                <a:spcPct val="0"/>
              </a:spcBef>
              <a:buClrTx/>
              <a:defRPr/>
            </a:pPr>
            <a:r>
              <a:rPr lang="fr-FR" sz="1800" b="0" dirty="0" smtClean="0">
                <a:latin typeface="+mj-lt"/>
                <a:cs typeface="Arial" panose="020B0604020202020204" pitchFamily="34" charset="0"/>
              </a:rPr>
              <a:t>Les bases. Note C. Les normes sont cohérentes avec le cadre légal et règlementaire du Pays </a:t>
            </a:r>
          </a:p>
          <a:p>
            <a:pPr eaLnBrk="1" hangingPunct="1">
              <a:spcBef>
                <a:spcPct val="0"/>
              </a:spcBef>
              <a:buClrTx/>
              <a:defRPr/>
            </a:pPr>
            <a:endParaRPr lang="fr-FR" sz="2000" i="0" dirty="0" smtClean="0"/>
          </a:p>
        </p:txBody>
      </p:sp>
      <p:sp>
        <p:nvSpPr>
          <p:cNvPr id="70660"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3781D880-92FD-4592-9546-CC2C800EA02C}" type="slidenum">
              <a:rPr lang="fr-FR" altLang="fr-FR"/>
              <a:pPr algn="l" eaLnBrk="0" hangingPunct="0">
                <a:lnSpc>
                  <a:spcPts val="1400"/>
                </a:lnSpc>
              </a:pPr>
              <a:t>38</a:t>
            </a:fld>
            <a:endParaRPr lang="fr-FR" altLang="fr-F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itre 1"/>
          <p:cNvSpPr>
            <a:spLocks noGrp="1"/>
          </p:cNvSpPr>
          <p:nvPr>
            <p:ph type="title"/>
          </p:nvPr>
        </p:nvSpPr>
        <p:spPr/>
        <p:txBody>
          <a:bodyPr/>
          <a:lstStyle/>
          <a:p>
            <a:pPr algn="ctr"/>
            <a:r>
              <a:rPr lang="fr-FR" altLang="fr-FR" smtClean="0"/>
              <a:t>Messages clef</a:t>
            </a:r>
          </a:p>
        </p:txBody>
      </p:sp>
      <p:sp>
        <p:nvSpPr>
          <p:cNvPr id="72707" name="Espace réservé du contenu 2"/>
          <p:cNvSpPr>
            <a:spLocks noGrp="1"/>
          </p:cNvSpPr>
          <p:nvPr>
            <p:ph idx="1"/>
          </p:nvPr>
        </p:nvSpPr>
        <p:spPr>
          <a:xfrm>
            <a:off x="457200" y="2276475"/>
            <a:ext cx="8229600" cy="3889375"/>
          </a:xfrm>
        </p:spPr>
        <p:txBody>
          <a:bodyPr/>
          <a:lstStyle/>
          <a:p>
            <a:pPr>
              <a:buClrTx/>
            </a:pPr>
            <a:r>
              <a:rPr lang="fr-FR" altLang="fr-FR" i="0" dirty="0" smtClean="0"/>
              <a:t>Les procédures budgétaires doivent permettre de garantir le respect du budget et la fluidité du circuit de la dépense. Les réformes doivent s’adapter à cette double exigence</a:t>
            </a:r>
          </a:p>
          <a:p>
            <a:pPr>
              <a:buClrTx/>
            </a:pPr>
            <a:r>
              <a:rPr lang="fr-FR" altLang="fr-FR" i="0" dirty="0" smtClean="0"/>
              <a:t>Des procédures de sécurisation et d’audit sont capitales pour la gestion des fichiers du personnel</a:t>
            </a:r>
          </a:p>
          <a:p>
            <a:pPr>
              <a:buClrTx/>
            </a:pPr>
            <a:r>
              <a:rPr lang="fr-FR" altLang="fr-FR" i="0" smtClean="0"/>
              <a:t>Un suivi financier exhaustif et régulier des dépenses selon la nomenclature budgétaire </a:t>
            </a:r>
            <a:r>
              <a:rPr lang="fr-FR" altLang="fr-FR" i="0" smtClean="0"/>
              <a:t>est </a:t>
            </a:r>
            <a:r>
              <a:rPr lang="fr-FR" altLang="fr-FR" i="0" smtClean="0"/>
              <a:t>une </a:t>
            </a:r>
            <a:r>
              <a:rPr lang="fr-FR" altLang="fr-FR" i="0" smtClean="0"/>
              <a:t>condition nécessaire pour disposer d’un système de GFP fiable</a:t>
            </a:r>
          </a:p>
        </p:txBody>
      </p:sp>
      <p:sp>
        <p:nvSpPr>
          <p:cNvPr id="72708" name="Right Arrow 3"/>
          <p:cNvSpPr>
            <a:spLocks noChangeArrowheads="1"/>
          </p:cNvSpPr>
          <p:nvPr/>
        </p:nvSpPr>
        <p:spPr bwMode="auto">
          <a:xfrm rot="10800000">
            <a:off x="6280150" y="1439863"/>
            <a:ext cx="1584325" cy="720725"/>
          </a:xfrm>
          <a:prstGeom prst="rightArrow">
            <a:avLst>
              <a:gd name="adj1" fmla="val 50000"/>
              <a:gd name="adj2" fmla="val 49959"/>
            </a:avLst>
          </a:prstGeom>
          <a:solidFill>
            <a:srgbClr val="FFC000"/>
          </a:solidFill>
          <a:ln w="9525" algn="ctr">
            <a:noFill/>
            <a:round/>
            <a:headEnd/>
            <a:tailEnd/>
          </a:ln>
        </p:spPr>
        <p:txBody>
          <a:bodyPr anchor="ctr"/>
          <a:lstStyle/>
          <a:p>
            <a:pPr eaLnBrk="1" hangingPunct="1"/>
            <a:endParaRPr lang="en-US" altLang="fr-FR"/>
          </a:p>
        </p:txBody>
      </p:sp>
      <p:sp>
        <p:nvSpPr>
          <p:cNvPr id="72709" name="Right Arrow 4"/>
          <p:cNvSpPr>
            <a:spLocks noChangeArrowheads="1"/>
          </p:cNvSpPr>
          <p:nvPr/>
        </p:nvSpPr>
        <p:spPr bwMode="auto">
          <a:xfrm>
            <a:off x="1258888" y="1436688"/>
            <a:ext cx="1584325" cy="720725"/>
          </a:xfrm>
          <a:prstGeom prst="rightArrow">
            <a:avLst>
              <a:gd name="adj1" fmla="val 50000"/>
              <a:gd name="adj2" fmla="val 49959"/>
            </a:avLst>
          </a:prstGeom>
          <a:solidFill>
            <a:srgbClr val="FFC000"/>
          </a:solidFill>
          <a:ln w="9525" algn="ctr">
            <a:noFill/>
            <a:round/>
            <a:headEnd/>
            <a:tailEnd/>
          </a:ln>
        </p:spPr>
        <p:txBody>
          <a:bodyPr anchor="ctr"/>
          <a:lstStyle/>
          <a:p>
            <a:pPr eaLnBrk="1" hangingPunct="1"/>
            <a:endParaRPr lang="en-US" altLang="fr-F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re 1"/>
          <p:cNvSpPr>
            <a:spLocks noGrp="1"/>
          </p:cNvSpPr>
          <p:nvPr>
            <p:ph type="title"/>
          </p:nvPr>
        </p:nvSpPr>
        <p:spPr/>
        <p:txBody>
          <a:bodyPr/>
          <a:lstStyle/>
          <a:p>
            <a:r>
              <a:rPr lang="fr-FR" altLang="fr-FR" smtClean="0"/>
              <a:t>Module 2.2. Points examinés</a:t>
            </a:r>
          </a:p>
        </p:txBody>
      </p:sp>
      <p:sp>
        <p:nvSpPr>
          <p:cNvPr id="10243" name="Espace réservé du contenu 2"/>
          <p:cNvSpPr>
            <a:spLocks noGrp="1"/>
          </p:cNvSpPr>
          <p:nvPr>
            <p:ph idx="1"/>
          </p:nvPr>
        </p:nvSpPr>
        <p:spPr/>
        <p:txBody>
          <a:bodyPr/>
          <a:lstStyle/>
          <a:p>
            <a:pPr>
              <a:buClrTx/>
              <a:defRPr/>
            </a:pPr>
            <a:r>
              <a:rPr lang="fr-FR" altLang="fr-FR" i="0" dirty="0" smtClean="0">
                <a:solidFill>
                  <a:srgbClr val="FF0000"/>
                </a:solidFill>
              </a:rPr>
              <a:t>Le cycle de la dépense</a:t>
            </a:r>
          </a:p>
          <a:p>
            <a:pPr>
              <a:buClrTx/>
              <a:defRPr/>
            </a:pPr>
            <a:endParaRPr lang="fr-FR" altLang="fr-FR" i="0" dirty="0" smtClean="0"/>
          </a:p>
          <a:p>
            <a:pPr>
              <a:buClrTx/>
              <a:defRPr/>
            </a:pPr>
            <a:r>
              <a:rPr lang="fr-FR" altLang="fr-FR" i="0" dirty="0" smtClean="0"/>
              <a:t>Passation des marchés et gestion des dépenses de personnel</a:t>
            </a:r>
          </a:p>
          <a:p>
            <a:pPr marL="0" indent="0">
              <a:buClrTx/>
              <a:buFontTx/>
              <a:buNone/>
              <a:defRPr/>
            </a:pPr>
            <a:endParaRPr lang="fr-FR" altLang="fr-FR" i="0" dirty="0" smtClean="0"/>
          </a:p>
          <a:p>
            <a:pPr>
              <a:buClrTx/>
              <a:defRPr/>
            </a:pPr>
            <a:r>
              <a:rPr lang="fr-FR" altLang="fr-FR" i="0" dirty="0" smtClean="0"/>
              <a:t>Le suivi financier</a:t>
            </a:r>
          </a:p>
          <a:p>
            <a:pPr marL="0" indent="0">
              <a:buClrTx/>
              <a:buFontTx/>
              <a:buNone/>
              <a:defRPr/>
            </a:pPr>
            <a:endParaRPr lang="fr-FR" altLang="fr-FR" i="0" dirty="0" smtClean="0"/>
          </a:p>
          <a:p>
            <a:pPr>
              <a:buClrTx/>
              <a:defRPr/>
            </a:pPr>
            <a:r>
              <a:rPr lang="fr-FR" altLang="fr-FR" i="0" dirty="0" smtClean="0"/>
              <a:t>Les bases comptables</a:t>
            </a:r>
          </a:p>
        </p:txBody>
      </p:sp>
      <p:sp>
        <p:nvSpPr>
          <p:cNvPr id="10244" name="Flèche droite 3"/>
          <p:cNvSpPr>
            <a:spLocks noChangeArrowheads="1"/>
          </p:cNvSpPr>
          <p:nvPr/>
        </p:nvSpPr>
        <p:spPr bwMode="auto">
          <a:xfrm>
            <a:off x="755650" y="2492375"/>
            <a:ext cx="3816350" cy="431800"/>
          </a:xfrm>
          <a:prstGeom prst="rightArrow">
            <a:avLst>
              <a:gd name="adj1" fmla="val 50000"/>
              <a:gd name="adj2" fmla="val 50042"/>
            </a:avLst>
          </a:prstGeom>
          <a:noFill/>
          <a:ln w="9525" algn="ctr">
            <a:noFill/>
            <a:round/>
            <a:headEnd/>
            <a:tailEnd/>
          </a:ln>
        </p:spPr>
        <p:txBody>
          <a:bodyPr anchor="ctr"/>
          <a:lstStyle/>
          <a:p>
            <a:pPr marL="3175" eaLnBrk="1" hangingPunct="1"/>
            <a:endParaRPr lang="fr-FR" altLang="fr-FR"/>
          </a:p>
        </p:txBody>
      </p:sp>
      <p:sp>
        <p:nvSpPr>
          <p:cNvPr id="10245" name="Flèche droite 4"/>
          <p:cNvSpPr>
            <a:spLocks noChangeArrowheads="1"/>
          </p:cNvSpPr>
          <p:nvPr/>
        </p:nvSpPr>
        <p:spPr bwMode="auto">
          <a:xfrm>
            <a:off x="395288" y="2349500"/>
            <a:ext cx="5040312" cy="792163"/>
          </a:xfrm>
          <a:prstGeom prst="rightArrow">
            <a:avLst>
              <a:gd name="adj1" fmla="val 50000"/>
              <a:gd name="adj2" fmla="val 88695"/>
            </a:avLst>
          </a:prstGeom>
          <a:noFill/>
          <a:ln w="28575" algn="ctr">
            <a:solidFill>
              <a:srgbClr val="C00000"/>
            </a:solidFill>
            <a:round/>
            <a:headEnd/>
            <a:tailEnd/>
          </a:ln>
        </p:spPr>
        <p:txBody>
          <a:bodyPr anchor="ctr"/>
          <a:lstStyle/>
          <a:p>
            <a:pPr marL="3175" eaLnBrk="1" hangingPunct="1"/>
            <a:endParaRPr lang="fr-FR" altLang="fr-F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re 1"/>
          <p:cNvSpPr>
            <a:spLocks noGrp="1"/>
          </p:cNvSpPr>
          <p:nvPr>
            <p:ph type="title"/>
          </p:nvPr>
        </p:nvSpPr>
        <p:spPr/>
        <p:txBody>
          <a:bodyPr/>
          <a:lstStyle/>
          <a:p>
            <a:r>
              <a:rPr lang="fr-FR" altLang="fr-FR" smtClean="0"/>
              <a:t>Etapes du cycle de la dépense</a:t>
            </a:r>
          </a:p>
        </p:txBody>
      </p:sp>
      <p:sp>
        <p:nvSpPr>
          <p:cNvPr id="11267" name="Espace réservé du contenu 2"/>
          <p:cNvSpPr>
            <a:spLocks noGrp="1"/>
          </p:cNvSpPr>
          <p:nvPr>
            <p:ph idx="1"/>
          </p:nvPr>
        </p:nvSpPr>
        <p:spPr/>
        <p:txBody>
          <a:bodyPr/>
          <a:lstStyle/>
          <a:p>
            <a:pPr>
              <a:buClrTx/>
            </a:pPr>
            <a:r>
              <a:rPr lang="fr-FR" altLang="fr-FR" i="0" smtClean="0"/>
              <a:t>Plusieurs étapes de la mise à disposition des crédits au paiement </a:t>
            </a:r>
          </a:p>
          <a:p>
            <a:pPr>
              <a:buClrTx/>
            </a:pPr>
            <a:r>
              <a:rPr lang="fr-FR" altLang="fr-FR" i="0" smtClean="0"/>
              <a:t>Une forte différence entre les systèmes anglophones et francophones concerne les rôles respectifs du ministère des finances et des ministères sectoriels dans la gestion de ce cycle et notamment dans les contrôles</a:t>
            </a:r>
          </a:p>
          <a:p>
            <a:pPr lvl="1">
              <a:buClrTx/>
              <a:buFont typeface="Courier New" pitchFamily="49" charset="0"/>
              <a:buChar char="o"/>
            </a:pPr>
            <a:r>
              <a:rPr lang="fr-FR" altLang="fr-FR" b="0" smtClean="0"/>
              <a:t>Ces différences vont conduire à définir des mesures différentes dans les réformes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07950" y="1125538"/>
            <a:ext cx="8712200" cy="1143000"/>
          </a:xfrm>
        </p:spPr>
        <p:txBody>
          <a:bodyPr/>
          <a:lstStyle/>
          <a:p>
            <a:pPr indent="0" algn="ctr" eaLnBrk="1" hangingPunct="1"/>
            <a:r>
              <a:rPr lang="fr-FR" altLang="fr-FR" sz="2200" smtClean="0"/>
              <a:t>Deux approches différentes: Pays francophones. Contrôles a priori des opérations par le ministère des finances </a:t>
            </a:r>
          </a:p>
        </p:txBody>
      </p:sp>
      <p:graphicFrame>
        <p:nvGraphicFramePr>
          <p:cNvPr id="12291" name="Object 2"/>
          <p:cNvGraphicFramePr>
            <a:graphicFrameLocks noChangeAspect="1"/>
          </p:cNvGraphicFramePr>
          <p:nvPr>
            <p:ph idx="1"/>
          </p:nvPr>
        </p:nvGraphicFramePr>
        <p:xfrm>
          <a:off x="571500" y="2143125"/>
          <a:ext cx="8143875" cy="4394200"/>
        </p:xfrm>
        <a:graphic>
          <a:graphicData uri="http://schemas.openxmlformats.org/presentationml/2006/ole">
            <p:oleObj spid="_x0000_s12291" name="Feuille de calcul" r:id="rId4" imgW="9396898" imgH="5070482" progId="Excel.Sheet.8">
              <p:embed/>
            </p:oleObj>
          </a:graphicData>
        </a:graphic>
      </p:graphicFrame>
      <p:sp>
        <p:nvSpPr>
          <p:cNvPr id="12292"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81385326-249B-4C2F-8E11-2B5328E47749}" type="slidenum">
              <a:rPr lang="fr-FR" altLang="fr-FR"/>
              <a:pPr algn="l" eaLnBrk="0" hangingPunct="0">
                <a:lnSpc>
                  <a:spcPts val="1400"/>
                </a:lnSpc>
              </a:pPr>
              <a:t>6</a:t>
            </a:fld>
            <a:endParaRPr lang="fr-FR" altLang="fr-F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338" name="Object 2"/>
          <p:cNvGraphicFramePr>
            <a:graphicFrameLocks noChangeAspect="1"/>
          </p:cNvGraphicFramePr>
          <p:nvPr>
            <p:ph idx="1"/>
          </p:nvPr>
        </p:nvGraphicFramePr>
        <p:xfrm>
          <a:off x="428625" y="2184400"/>
          <a:ext cx="8042275" cy="4673600"/>
        </p:xfrm>
        <a:graphic>
          <a:graphicData uri="http://schemas.openxmlformats.org/presentationml/2006/ole">
            <p:oleObj spid="_x0000_s14338" name="Feuille de calcul" r:id="rId4" imgW="9375663" imgH="5448189" progId="Excel.Sheet.8">
              <p:embed/>
            </p:oleObj>
          </a:graphicData>
        </a:graphic>
      </p:graphicFrame>
      <p:sp>
        <p:nvSpPr>
          <p:cNvPr id="14339"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D48ACB02-AD68-4F18-AEE5-9886E60BCB2F}" type="slidenum">
              <a:rPr lang="fr-FR" altLang="fr-FR"/>
              <a:pPr algn="l" eaLnBrk="0" hangingPunct="0">
                <a:lnSpc>
                  <a:spcPts val="1400"/>
                </a:lnSpc>
              </a:pPr>
              <a:t>7</a:t>
            </a:fld>
            <a:endParaRPr lang="fr-FR" altLang="fr-FR"/>
          </a:p>
        </p:txBody>
      </p:sp>
      <p:sp>
        <p:nvSpPr>
          <p:cNvPr id="14340" name="Rectangle 2"/>
          <p:cNvSpPr>
            <a:spLocks noGrp="1" noChangeArrowheads="1"/>
          </p:cNvSpPr>
          <p:nvPr>
            <p:ph type="title"/>
          </p:nvPr>
        </p:nvSpPr>
        <p:spPr>
          <a:xfrm>
            <a:off x="428625" y="1341438"/>
            <a:ext cx="8185150" cy="606425"/>
          </a:xfrm>
        </p:spPr>
        <p:txBody>
          <a:bodyPr/>
          <a:lstStyle/>
          <a:p>
            <a:pPr indent="0" algn="ctr" eaLnBrk="1" hangingPunct="1"/>
            <a:r>
              <a:rPr lang="fr-FR" altLang="fr-FR" sz="2200" smtClean="0"/>
              <a:t>Deux approches différentes: Pays anglophones. Régulation budgétaire et de trésorerie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re 1"/>
          <p:cNvSpPr>
            <a:spLocks noGrp="1"/>
          </p:cNvSpPr>
          <p:nvPr>
            <p:ph type="title"/>
          </p:nvPr>
        </p:nvSpPr>
        <p:spPr>
          <a:xfrm>
            <a:off x="26988" y="1125538"/>
            <a:ext cx="8713787" cy="935037"/>
          </a:xfrm>
        </p:spPr>
        <p:txBody>
          <a:bodyPr/>
          <a:lstStyle/>
          <a:p>
            <a:r>
              <a:rPr lang="fr-FR" altLang="fr-FR" sz="2800" smtClean="0"/>
              <a:t>Le cycle de la dépense: points d’attention</a:t>
            </a:r>
          </a:p>
        </p:txBody>
      </p:sp>
      <p:sp>
        <p:nvSpPr>
          <p:cNvPr id="3" name="Espace réservé du contenu 2"/>
          <p:cNvSpPr>
            <a:spLocks noGrp="1"/>
          </p:cNvSpPr>
          <p:nvPr>
            <p:ph idx="1"/>
          </p:nvPr>
        </p:nvSpPr>
        <p:spPr>
          <a:xfrm>
            <a:off x="457200" y="2276475"/>
            <a:ext cx="8229600" cy="3744913"/>
          </a:xfrm>
        </p:spPr>
        <p:txBody>
          <a:bodyPr/>
          <a:lstStyle/>
          <a:p>
            <a:pPr eaLnBrk="1" hangingPunct="1">
              <a:spcBef>
                <a:spcPts val="600"/>
              </a:spcBef>
              <a:spcAft>
                <a:spcPts val="600"/>
              </a:spcAft>
              <a:buClrTx/>
              <a:defRPr/>
            </a:pPr>
            <a:r>
              <a:rPr lang="fr-FR" sz="2200" i="0" dirty="0" smtClean="0"/>
              <a:t>Mise à la disposition des crédits de paiement souvent lentes, spécialement pour les services régionaux ou les collectivités territoriales</a:t>
            </a:r>
          </a:p>
          <a:p>
            <a:pPr eaLnBrk="1" hangingPunct="1">
              <a:spcBef>
                <a:spcPts val="600"/>
              </a:spcBef>
              <a:spcAft>
                <a:spcPts val="600"/>
              </a:spcAft>
              <a:buClrTx/>
              <a:defRPr/>
            </a:pPr>
            <a:r>
              <a:rPr lang="fr-FR" sz="2200" i="0" dirty="0" smtClean="0"/>
              <a:t>Systèmes anglophones: </a:t>
            </a:r>
            <a:r>
              <a:rPr lang="fr-FR" sz="2200" i="0" dirty="0" smtClean="0"/>
              <a:t>engagements </a:t>
            </a:r>
            <a:r>
              <a:rPr lang="fr-FR" sz="2200" i="0" dirty="0" smtClean="0"/>
              <a:t>peu suivis</a:t>
            </a:r>
          </a:p>
          <a:p>
            <a:pPr eaLnBrk="1" hangingPunct="1">
              <a:spcBef>
                <a:spcPts val="600"/>
              </a:spcBef>
              <a:spcAft>
                <a:spcPts val="600"/>
              </a:spcAft>
              <a:buClrTx/>
              <a:defRPr/>
            </a:pPr>
            <a:r>
              <a:rPr lang="fr-FR" sz="2200" i="0" dirty="0" smtClean="0"/>
              <a:t>Systèmes francophones: lourdeurs, duplications des contrôles a priori du ministères des finance</a:t>
            </a:r>
          </a:p>
          <a:p>
            <a:pPr lvl="1" eaLnBrk="1" hangingPunct="1">
              <a:spcBef>
                <a:spcPts val="600"/>
              </a:spcBef>
              <a:spcAft>
                <a:spcPts val="600"/>
              </a:spcAft>
              <a:buClrTx/>
              <a:buFont typeface="Wingdings" panose="05000000000000000000" pitchFamily="2" charset="2"/>
              <a:buChar char="§"/>
              <a:defRPr/>
            </a:pPr>
            <a:r>
              <a:rPr lang="fr-FR" sz="1800" b="0" dirty="0" smtClean="0"/>
              <a:t>Mais aussi des procédures dérogatoires mal suivies, mal contrôlées</a:t>
            </a:r>
          </a:p>
          <a:p>
            <a:pPr marL="0" indent="0" eaLnBrk="1" hangingPunct="1">
              <a:spcBef>
                <a:spcPts val="600"/>
              </a:spcBef>
              <a:spcAft>
                <a:spcPts val="600"/>
              </a:spcAft>
              <a:buClrTx/>
              <a:buFontTx/>
              <a:buNone/>
              <a:defRPr/>
            </a:pPr>
            <a:endParaRPr lang="fr-FR" sz="2200" i="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80975" y="1066800"/>
            <a:ext cx="9144000" cy="1143000"/>
          </a:xfrm>
        </p:spPr>
        <p:txBody>
          <a:bodyPr/>
          <a:lstStyle/>
          <a:p>
            <a:pPr indent="0" eaLnBrk="1" hangingPunct="1"/>
            <a:r>
              <a:rPr lang="fr-FR" altLang="fr-FR" sz="2800" smtClean="0"/>
              <a:t>Les systèmes de paiement : points d’attention</a:t>
            </a:r>
          </a:p>
        </p:txBody>
      </p:sp>
      <p:sp>
        <p:nvSpPr>
          <p:cNvPr id="17411" name="Rectangle 3"/>
          <p:cNvSpPr>
            <a:spLocks noGrp="1" noChangeArrowheads="1"/>
          </p:cNvSpPr>
          <p:nvPr>
            <p:ph type="body" idx="1"/>
          </p:nvPr>
        </p:nvSpPr>
        <p:spPr>
          <a:xfrm>
            <a:off x="214313" y="1989138"/>
            <a:ext cx="8929687" cy="3900487"/>
          </a:xfrm>
        </p:spPr>
        <p:txBody>
          <a:bodyPr/>
          <a:lstStyle/>
          <a:p>
            <a:pPr eaLnBrk="1" hangingPunct="1"/>
            <a:endParaRPr lang="fr-FR" altLang="fr-FR" sz="2300" smtClean="0"/>
          </a:p>
          <a:p>
            <a:pPr eaLnBrk="1" hangingPunct="1">
              <a:buClrTx/>
            </a:pPr>
            <a:r>
              <a:rPr lang="fr-FR" altLang="fr-FR" sz="2200" i="0" smtClean="0"/>
              <a:t>Francophones et partie des anglophones (50%?): comptes unique du Trésor (CUT):</a:t>
            </a:r>
          </a:p>
          <a:p>
            <a:pPr lvl="1" eaLnBrk="1" hangingPunct="1">
              <a:buClrTx/>
              <a:buFont typeface="Wingdings" pitchFamily="2" charset="2"/>
              <a:buChar char="§"/>
            </a:pPr>
            <a:r>
              <a:rPr lang="fr-FR" altLang="fr-FR" sz="2200" b="0" smtClean="0"/>
              <a:t>Centralisation des encaisses</a:t>
            </a:r>
          </a:p>
          <a:p>
            <a:pPr marL="914400" lvl="2" indent="0" eaLnBrk="1" hangingPunct="1"/>
            <a:r>
              <a:rPr lang="fr-FR" altLang="fr-FR" sz="1800" smtClean="0">
                <a:sym typeface="Wingdings" pitchFamily="2" charset="2"/>
              </a:rPr>
              <a:t></a:t>
            </a:r>
            <a:r>
              <a:rPr lang="fr-FR" altLang="fr-FR" sz="1800" smtClean="0"/>
              <a:t>souhaitable pour une bonne gestion de trésorerie</a:t>
            </a:r>
          </a:p>
          <a:p>
            <a:pPr lvl="1" eaLnBrk="1" hangingPunct="1">
              <a:buClrTx/>
              <a:buFont typeface="Wingdings" pitchFamily="2" charset="2"/>
              <a:buChar char="§"/>
            </a:pPr>
            <a:r>
              <a:rPr lang="fr-FR" altLang="fr-FR" sz="2200" b="0" smtClean="0"/>
              <a:t>Divers modes</a:t>
            </a:r>
          </a:p>
          <a:p>
            <a:pPr marL="914400" lvl="2" indent="0" eaLnBrk="1" hangingPunct="1"/>
            <a:r>
              <a:rPr lang="fr-FR" altLang="fr-FR" sz="1800" smtClean="0">
                <a:sym typeface="Wingdings" pitchFamily="2" charset="2"/>
              </a:rPr>
              <a:t></a:t>
            </a:r>
            <a:r>
              <a:rPr lang="fr-FR" altLang="fr-FR" sz="1800" smtClean="0"/>
              <a:t>Francophones: fort rôle du Trésor dans les contrôles et l'établissement des priorités dans les paiements. Lourdeurs et le trésor est souvent peu transparent</a:t>
            </a:r>
          </a:p>
          <a:p>
            <a:pPr marL="914400" lvl="2" indent="0" eaLnBrk="1" hangingPunct="1"/>
            <a:r>
              <a:rPr lang="fr-FR" altLang="fr-FR" sz="1800" smtClean="0">
                <a:sym typeface="Wingdings" pitchFamily="2" charset="2"/>
              </a:rPr>
              <a:t></a:t>
            </a:r>
            <a:r>
              <a:rPr lang="fr-FR" altLang="fr-FR" sz="1800" smtClean="0"/>
              <a:t>Autres : diverses versions</a:t>
            </a:r>
          </a:p>
          <a:p>
            <a:pPr eaLnBrk="1" hangingPunct="1">
              <a:buClrTx/>
            </a:pPr>
            <a:r>
              <a:rPr lang="fr-FR" altLang="fr-FR" sz="2200" i="0" smtClean="0"/>
              <a:t>Anglophones sans CUT : centaines ou milliers de comptes bancaires de l'Etat,  mauvaise maîtrise des encaisses</a:t>
            </a:r>
          </a:p>
          <a:p>
            <a:pPr lvl="1" eaLnBrk="1" hangingPunct="1">
              <a:buClrTx/>
            </a:pPr>
            <a:endParaRPr lang="fr-FR" altLang="fr-FR" b="0" smtClean="0"/>
          </a:p>
        </p:txBody>
      </p:sp>
      <p:sp>
        <p:nvSpPr>
          <p:cNvPr id="17412" name="Espace réservé du numéro de diapositive 5"/>
          <p:cNvSpPr>
            <a:spLocks noGrp="1"/>
          </p:cNvSpPr>
          <p:nvPr>
            <p:ph type="sldNum" sz="quarter" idx="12"/>
          </p:nvPr>
        </p:nvSpPr>
        <p:spPr>
          <a:xfrm>
            <a:off x="428625" y="6381750"/>
            <a:ext cx="2895600" cy="476250"/>
          </a:xfrm>
          <a:noFill/>
          <a:ln algn="ctr"/>
        </p:spPr>
        <p:txBody>
          <a:bodyPr anchor="b"/>
          <a:lstStyle/>
          <a:p>
            <a:pPr algn="l" eaLnBrk="0" hangingPunct="0">
              <a:lnSpc>
                <a:spcPts val="1400"/>
              </a:lnSpc>
            </a:pPr>
            <a:fld id="{83CB530A-EB11-46E8-ACB1-16B2FE674B62}" type="slidenum">
              <a:rPr lang="fr-FR" altLang="fr-FR"/>
              <a:pPr algn="l" eaLnBrk="0" hangingPunct="0">
                <a:lnSpc>
                  <a:spcPts val="1400"/>
                </a:lnSpc>
              </a:pPr>
              <a:t>9</a:t>
            </a:fld>
            <a:endParaRPr lang="fr-FR" altLang="fr-F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10LEruG1mUOsv8qnSB_Cbg"/>
</p:tagLst>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7134</TotalTime>
  <Words>2711</Words>
  <Application>Microsoft Office PowerPoint</Application>
  <PresentationFormat>On-screen Show (4:3)</PresentationFormat>
  <Paragraphs>368</Paragraphs>
  <Slides>39</Slides>
  <Notes>28</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39</vt:i4>
      </vt:variant>
    </vt:vector>
  </HeadingPairs>
  <TitlesOfParts>
    <vt:vector size="46" baseType="lpstr">
      <vt:lpstr>Verdana</vt:lpstr>
      <vt:lpstr>Arial</vt:lpstr>
      <vt:lpstr>Wingdings</vt:lpstr>
      <vt:lpstr>Times New Roman</vt:lpstr>
      <vt:lpstr>Courier New</vt:lpstr>
      <vt:lpstr>Slide_Master</vt:lpstr>
      <vt:lpstr>Feuille de calcul Microsoft Office Excel</vt:lpstr>
      <vt:lpstr>Exécution du budget</vt:lpstr>
      <vt:lpstr>Jour 2 : Sous-systèmes de la GFP et priorités dans les réformes</vt:lpstr>
      <vt:lpstr>Module 2.2. Objectifs</vt:lpstr>
      <vt:lpstr>Module 2.2. Points examinés</vt:lpstr>
      <vt:lpstr>Etapes du cycle de la dépense</vt:lpstr>
      <vt:lpstr>Deux approches différentes: Pays francophones. Contrôles a priori des opérations par le ministère des finances </vt:lpstr>
      <vt:lpstr>Deux approches différentes: Pays anglophones. Régulation budgétaire et de trésorerie</vt:lpstr>
      <vt:lpstr>Le cycle de la dépense: points d’attention</vt:lpstr>
      <vt:lpstr>Les systèmes de paiement : points d’attention</vt:lpstr>
      <vt:lpstr>La gestion des crédits et de la trésorerie quelques points clefs</vt:lpstr>
      <vt:lpstr>Assurer les bases</vt:lpstr>
      <vt:lpstr>Que dit le PEFA? </vt:lpstr>
      <vt:lpstr>PEFA PI-21. Prévisibilité de l’allocation des ressources en cours d’année </vt:lpstr>
      <vt:lpstr>PEFA. PI 22. Arriérés de dépense</vt:lpstr>
      <vt:lpstr>PEFA. PI-25 Contrôles internes des dépenses non salariales </vt:lpstr>
      <vt:lpstr>PEFA. PI-26 Audit interne</vt:lpstr>
      <vt:lpstr>Le PIFC (Public Internal Financial Control)</vt:lpstr>
      <vt:lpstr>Module 2.2. Points examinés</vt:lpstr>
      <vt:lpstr>Les passations de marchés. Points clefs</vt:lpstr>
      <vt:lpstr>PEFA. PI-24. Passation des marchés publics</vt:lpstr>
      <vt:lpstr>  La gestion du personnel</vt:lpstr>
      <vt:lpstr>PEFA PI-23. Contrôle de la paye</vt:lpstr>
      <vt:lpstr>Module 2.2. Points examinés</vt:lpstr>
      <vt:lpstr>Le suivi financier </vt:lpstr>
      <vt:lpstr>Périodicité et délais : les bases</vt:lpstr>
      <vt:lpstr>Fiabilité</vt:lpstr>
      <vt:lpstr>Couverture</vt:lpstr>
      <vt:lpstr>Module 2.2. Points examinés</vt:lpstr>
      <vt:lpstr>La comptabilité</vt:lpstr>
      <vt:lpstr>Méthodes comptables</vt:lpstr>
      <vt:lpstr>Méthodes comptables</vt:lpstr>
      <vt:lpstr>Vers une comptabilité d'exercice?  </vt:lpstr>
      <vt:lpstr>Deux points à tenir cependant</vt:lpstr>
      <vt:lpstr>Les bases</vt:lpstr>
      <vt:lpstr>Au-delà des bases</vt:lpstr>
      <vt:lpstr>PI-27. Intégrité des données financières</vt:lpstr>
      <vt:lpstr>PI-28. Rapports budgétaires en cours d’année</vt:lpstr>
      <vt:lpstr>PEFA-PI 29.  Rapports financiers annuels </vt:lpstr>
      <vt:lpstr>Messages clef</vt:lpstr>
    </vt:vector>
  </TitlesOfParts>
  <Company>European Commission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Pierre</cp:lastModifiedBy>
  <cp:revision>146</cp:revision>
  <dcterms:created xsi:type="dcterms:W3CDTF">2011-10-28T10:25:18Z</dcterms:created>
  <dcterms:modified xsi:type="dcterms:W3CDTF">2016-06-12T21:14:48Z</dcterms:modified>
</cp:coreProperties>
</file>