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58" r:id="rId3"/>
    <p:sldId id="356" r:id="rId4"/>
    <p:sldId id="346" r:id="rId5"/>
    <p:sldId id="309" r:id="rId6"/>
    <p:sldId id="310" r:id="rId7"/>
    <p:sldId id="312" r:id="rId8"/>
    <p:sldId id="359" r:id="rId9"/>
    <p:sldId id="314" r:id="rId10"/>
    <p:sldId id="315" r:id="rId11"/>
    <p:sldId id="316" r:id="rId12"/>
    <p:sldId id="317" r:id="rId13"/>
    <p:sldId id="318" r:id="rId14"/>
    <p:sldId id="335" r:id="rId15"/>
    <p:sldId id="266" r:id="rId16"/>
    <p:sldId id="360" r:id="rId17"/>
    <p:sldId id="343" r:id="rId18"/>
    <p:sldId id="344" r:id="rId19"/>
    <p:sldId id="268" r:id="rId20"/>
    <p:sldId id="269" r:id="rId21"/>
    <p:sldId id="361" r:id="rId22"/>
    <p:sldId id="349" r:id="rId23"/>
    <p:sldId id="350" r:id="rId24"/>
    <p:sldId id="351" r:id="rId25"/>
    <p:sldId id="352" r:id="rId26"/>
    <p:sldId id="362" r:id="rId27"/>
    <p:sldId id="271" r:id="rId28"/>
    <p:sldId id="272" r:id="rId29"/>
    <p:sldId id="274" r:id="rId30"/>
    <p:sldId id="275" r:id="rId31"/>
    <p:sldId id="276" r:id="rId32"/>
    <p:sldId id="278" r:id="rId33"/>
    <p:sldId id="357" r:id="rId34"/>
  </p:sldIdLst>
  <p:sldSz cx="9144000" cy="6858000" type="screen4x3"/>
  <p:notesSz cx="6858000" cy="9947275"/>
  <p:defaultTextStyle>
    <a:defPPr>
      <a:defRPr lang="en-GB"/>
    </a:defPPr>
    <a:lvl1pPr algn="l" rtl="0" eaLnBrk="0" fontAlgn="base" hangingPunct="0">
      <a:spcBef>
        <a:spcPct val="0"/>
      </a:spcBef>
      <a:spcAft>
        <a:spcPct val="0"/>
      </a:spcAft>
      <a:defRPr sz="1200" kern="1200">
        <a:solidFill>
          <a:srgbClr val="0F5494"/>
        </a:solidFill>
        <a:latin typeface="Verdana"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F5494"/>
    <a:srgbClr val="3166CF"/>
    <a:srgbClr val="3E6FD2"/>
    <a:srgbClr val="2D5EC1"/>
    <a:srgbClr val="BDDEFF"/>
    <a:srgbClr val="99CCFF"/>
    <a:srgbClr val="808080"/>
    <a:srgbClr val="FFD62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768" y="2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3388" cy="498475"/>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7891" name="Rectangle 3"/>
          <p:cNvSpPr>
            <a:spLocks noGrp="1" noChangeArrowheads="1"/>
          </p:cNvSpPr>
          <p:nvPr>
            <p:ph type="dt" sz="quarter" idx="1"/>
          </p:nvPr>
        </p:nvSpPr>
        <p:spPr bwMode="auto">
          <a:xfrm>
            <a:off x="3883025" y="0"/>
            <a:ext cx="2973388" cy="498475"/>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lvl1pPr algn="r" eaLnBrk="1" hangingPunct="1">
              <a:defRPr>
                <a:solidFill>
                  <a:schemeClr val="tx1"/>
                </a:solidFill>
                <a:latin typeface="Arial" pitchFamily="34" charset="0"/>
              </a:defRPr>
            </a:lvl1pPr>
          </a:lstStyle>
          <a:p>
            <a:pPr>
              <a:defRPr/>
            </a:pPr>
            <a:endParaRPr lang="en-GB"/>
          </a:p>
        </p:txBody>
      </p:sp>
      <p:sp>
        <p:nvSpPr>
          <p:cNvPr id="37892" name="Rectangle 4"/>
          <p:cNvSpPr>
            <a:spLocks noGrp="1" noChangeArrowheads="1"/>
          </p:cNvSpPr>
          <p:nvPr>
            <p:ph type="ftr" sz="quarter" idx="2"/>
          </p:nvPr>
        </p:nvSpPr>
        <p:spPr bwMode="auto">
          <a:xfrm>
            <a:off x="0" y="9447213"/>
            <a:ext cx="2973388" cy="498475"/>
          </a:xfrm>
          <a:prstGeom prst="rect">
            <a:avLst/>
          </a:prstGeom>
          <a:noFill/>
          <a:ln w="9525">
            <a:noFill/>
            <a:miter lim="800000"/>
            <a:headEnd/>
            <a:tailEnd/>
          </a:ln>
          <a:effectLst/>
        </p:spPr>
        <p:txBody>
          <a:bodyPr vert="horz" wrap="square" lIns="92592" tIns="46296" rIns="92592" bIns="46296" numCol="1" anchor="b"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7893" name="Rectangle 5"/>
          <p:cNvSpPr>
            <a:spLocks noGrp="1" noChangeArrowheads="1"/>
          </p:cNvSpPr>
          <p:nvPr>
            <p:ph type="sldNum" sz="quarter" idx="3"/>
          </p:nvPr>
        </p:nvSpPr>
        <p:spPr bwMode="auto">
          <a:xfrm>
            <a:off x="3883025" y="9447213"/>
            <a:ext cx="2973388" cy="498475"/>
          </a:xfrm>
          <a:prstGeom prst="rect">
            <a:avLst/>
          </a:prstGeom>
          <a:noFill/>
          <a:ln w="9525">
            <a:noFill/>
            <a:miter lim="800000"/>
            <a:headEnd/>
            <a:tailEnd/>
          </a:ln>
          <a:effectLst/>
        </p:spPr>
        <p:txBody>
          <a:bodyPr vert="horz" wrap="square" lIns="92592" tIns="46296" rIns="92592" bIns="46296" numCol="1" anchor="b" anchorCtr="0" compatLnSpc="1">
            <a:prstTxWarp prst="textNoShape">
              <a:avLst/>
            </a:prstTxWarp>
          </a:bodyPr>
          <a:lstStyle>
            <a:lvl1pPr algn="r" eaLnBrk="1" hangingPunct="1">
              <a:defRPr>
                <a:solidFill>
                  <a:schemeClr val="tx1"/>
                </a:solidFill>
                <a:latin typeface="Arial" pitchFamily="34" charset="0"/>
              </a:defRPr>
            </a:lvl1pPr>
          </a:lstStyle>
          <a:p>
            <a:fld id="{21E9AD5B-8723-43C0-A06A-A857D50AD296}"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3388" cy="498475"/>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6867" name="Rectangle 3"/>
          <p:cNvSpPr>
            <a:spLocks noGrp="1" noChangeArrowheads="1"/>
          </p:cNvSpPr>
          <p:nvPr>
            <p:ph type="dt" idx="1"/>
          </p:nvPr>
        </p:nvSpPr>
        <p:spPr bwMode="auto">
          <a:xfrm>
            <a:off x="3883025" y="0"/>
            <a:ext cx="2973388" cy="498475"/>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lvl1pPr algn="r" eaLnBrk="1" hangingPunct="1">
              <a:defRPr>
                <a:solidFill>
                  <a:schemeClr val="tx1"/>
                </a:solidFill>
                <a:latin typeface="Arial" pitchFamily="34" charset="0"/>
              </a:defRPr>
            </a:lvl1pPr>
          </a:lstStyle>
          <a:p>
            <a:pPr>
              <a:defRPr/>
            </a:pPr>
            <a:endParaRPr lang="en-GB"/>
          </a:p>
        </p:txBody>
      </p:sp>
      <p:sp>
        <p:nvSpPr>
          <p:cNvPr id="3076" name="Rectangle 4"/>
          <p:cNvSpPr>
            <a:spLocks noRot="1" noChangeArrowheads="1" noTextEdit="1"/>
          </p:cNvSpPr>
          <p:nvPr>
            <p:ph type="sldImg" idx="2"/>
          </p:nvPr>
        </p:nvSpPr>
        <p:spPr bwMode="auto">
          <a:xfrm>
            <a:off x="942975" y="746125"/>
            <a:ext cx="4973638" cy="3730625"/>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85800" y="4724400"/>
            <a:ext cx="5486400" cy="4476750"/>
          </a:xfrm>
          <a:prstGeom prst="rect">
            <a:avLst/>
          </a:prstGeom>
          <a:noFill/>
          <a:ln w="9525">
            <a:noFill/>
            <a:miter lim="800000"/>
            <a:headEnd/>
            <a:tailEnd/>
          </a:ln>
          <a:effectLst/>
        </p:spPr>
        <p:txBody>
          <a:bodyPr vert="horz" wrap="square" lIns="92592" tIns="46296" rIns="92592" bIns="46296"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47213"/>
            <a:ext cx="2973388" cy="498475"/>
          </a:xfrm>
          <a:prstGeom prst="rect">
            <a:avLst/>
          </a:prstGeom>
          <a:noFill/>
          <a:ln w="9525">
            <a:noFill/>
            <a:miter lim="800000"/>
            <a:headEnd/>
            <a:tailEnd/>
          </a:ln>
          <a:effectLst/>
        </p:spPr>
        <p:txBody>
          <a:bodyPr vert="horz" wrap="square" lIns="92592" tIns="46296" rIns="92592" bIns="46296" numCol="1" anchor="b"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6871" name="Rectangle 7"/>
          <p:cNvSpPr>
            <a:spLocks noGrp="1" noChangeArrowheads="1"/>
          </p:cNvSpPr>
          <p:nvPr>
            <p:ph type="sldNum" sz="quarter" idx="5"/>
          </p:nvPr>
        </p:nvSpPr>
        <p:spPr bwMode="auto">
          <a:xfrm>
            <a:off x="3883025" y="9447213"/>
            <a:ext cx="2973388" cy="498475"/>
          </a:xfrm>
          <a:prstGeom prst="rect">
            <a:avLst/>
          </a:prstGeom>
          <a:noFill/>
          <a:ln w="9525">
            <a:noFill/>
            <a:miter lim="800000"/>
            <a:headEnd/>
            <a:tailEnd/>
          </a:ln>
          <a:effectLst/>
        </p:spPr>
        <p:txBody>
          <a:bodyPr vert="horz" wrap="square" lIns="92592" tIns="46296" rIns="92592" bIns="46296" numCol="1" anchor="b" anchorCtr="0" compatLnSpc="1">
            <a:prstTxWarp prst="textNoShape">
              <a:avLst/>
            </a:prstTxWarp>
          </a:bodyPr>
          <a:lstStyle>
            <a:lvl1pPr algn="r" eaLnBrk="1" hangingPunct="1">
              <a:defRPr>
                <a:solidFill>
                  <a:schemeClr val="tx1"/>
                </a:solidFill>
                <a:latin typeface="Arial" pitchFamily="34" charset="0"/>
              </a:defRPr>
            </a:lvl1pPr>
          </a:lstStyle>
          <a:p>
            <a:fld id="{42F24A87-7D50-4389-8CE7-99A5A83DB52D}" type="slidenum">
              <a:rPr lang="en-GB"/>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e l'image des diapositives 1"/>
          <p:cNvSpPr>
            <a:spLocks noGrp="1" noRot="1" noChangeAspect="1" noTextEdit="1"/>
          </p:cNvSpPr>
          <p:nvPr>
            <p:ph type="sldImg"/>
          </p:nvPr>
        </p:nvSpPr>
        <p:spPr>
          <a:ln/>
        </p:spPr>
      </p:sp>
      <p:sp>
        <p:nvSpPr>
          <p:cNvPr id="6147" name="Espace réservé des commentaires 2"/>
          <p:cNvSpPr>
            <a:spLocks noGrp="1"/>
          </p:cNvSpPr>
          <p:nvPr>
            <p:ph type="body" idx="1"/>
          </p:nvPr>
        </p:nvSpPr>
        <p:spPr>
          <a:noFill/>
          <a:ln/>
        </p:spPr>
        <p:txBody>
          <a:bodyPr/>
          <a:lstStyle/>
          <a:p>
            <a:pPr eaLnBrk="1" hangingPunct="1">
              <a:spcBef>
                <a:spcPct val="0"/>
              </a:spcBef>
            </a:pPr>
            <a:endParaRPr lang="fr-BE" altLang="fr-FR" smtClean="0"/>
          </a:p>
        </p:txBody>
      </p:sp>
      <p:sp>
        <p:nvSpPr>
          <p:cNvPr id="6148" name="Espace réservé du numéro de diapositive 3"/>
          <p:cNvSpPr>
            <a:spLocks noGrp="1"/>
          </p:cNvSpPr>
          <p:nvPr>
            <p:ph type="sldNum" sz="quarter" idx="5"/>
          </p:nvPr>
        </p:nvSpPr>
        <p:spPr>
          <a:noFill/>
        </p:spPr>
        <p:txBody>
          <a:bodyPr/>
          <a:lstStyle/>
          <a:p>
            <a:fld id="{B9FE951C-88F2-4713-93BE-81F3599B827A}" type="slidenum">
              <a:rPr lang="fr-BE" altLang="fr-FR"/>
              <a:pPr/>
              <a:t>1</a:t>
            </a:fld>
            <a:endParaRPr lang="fr-BE"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DA6D3784-85FA-4B36-AF2E-0B3966B0770D}" type="slidenum">
              <a:rPr lang="en-US" altLang="fr-FR"/>
              <a:pPr algn="r" eaLnBrk="1" hangingPunct="1"/>
              <a:t>20</a:t>
            </a:fld>
            <a:endParaRPr lang="en-US" altLang="fr-FR"/>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513031E4-A4E1-4F24-93B8-1505C4FBD1CD}" type="slidenum">
              <a:rPr lang="en-US" altLang="fr-FR"/>
              <a:pPr algn="r" eaLnBrk="1" hangingPunct="1"/>
              <a:t>27</a:t>
            </a:fld>
            <a:endParaRPr lang="en-US" altLang="fr-FR"/>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1CCC1792-6FC0-48D3-ABDA-20F77494DE0B}" type="slidenum">
              <a:rPr lang="en-US" altLang="fr-FR"/>
              <a:pPr algn="r" eaLnBrk="1" hangingPunct="1"/>
              <a:t>28</a:t>
            </a:fld>
            <a:endParaRPr lang="en-US" altLang="fr-FR"/>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B33308D4-9C71-4FF1-A377-7A2BE9DD07D4}" type="slidenum">
              <a:rPr lang="en-US" altLang="fr-FR"/>
              <a:pPr algn="r" eaLnBrk="1" hangingPunct="1"/>
              <a:t>29</a:t>
            </a:fld>
            <a:endParaRPr lang="en-US" altLang="fr-FR"/>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3E5BE67E-867F-4395-996D-76EAC6E28A7A}" type="slidenum">
              <a:rPr lang="en-US" altLang="fr-FR"/>
              <a:pPr algn="r" eaLnBrk="1" hangingPunct="1"/>
              <a:t>30</a:t>
            </a:fld>
            <a:endParaRPr lang="en-US" altLang="fr-FR"/>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81EAA2E4-8F7D-41DD-87A8-BC9912B3FEA9}" type="slidenum">
              <a:rPr lang="en-US" altLang="fr-FR"/>
              <a:pPr algn="r" eaLnBrk="1" hangingPunct="1"/>
              <a:t>31</a:t>
            </a:fld>
            <a:endParaRPr lang="en-US" altLang="fr-FR"/>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3C72EAD-F26C-40E6-AF1E-158632F48F0A}" type="slidenum">
              <a:rPr lang="en-US" altLang="fr-FR">
                <a:latin typeface="Times New Roman" pitchFamily="18" charset="0"/>
                <a:cs typeface="Times New Roman" pitchFamily="18" charset="0"/>
              </a:rPr>
              <a:pPr/>
              <a:t>32</a:t>
            </a:fld>
            <a:endParaRPr lang="en-US" altLang="fr-FR">
              <a:latin typeface="Times New Roman" pitchFamily="18" charset="0"/>
              <a:cs typeface="Times New Roman" pitchFamily="18" charset="0"/>
            </a:endParaRPr>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e l'image des diapositives 1"/>
          <p:cNvSpPr>
            <a:spLocks noGrp="1" noRot="1" noChangeAspect="1" noTextEdit="1"/>
          </p:cNvSpPr>
          <p:nvPr>
            <p:ph type="sldImg"/>
          </p:nvPr>
        </p:nvSpPr>
        <p:spPr>
          <a:ln/>
        </p:spPr>
      </p:sp>
      <p:sp>
        <p:nvSpPr>
          <p:cNvPr id="11267" name="Espace réservé des commentaires 2"/>
          <p:cNvSpPr>
            <a:spLocks noGrp="1"/>
          </p:cNvSpPr>
          <p:nvPr>
            <p:ph type="body" idx="1"/>
          </p:nvPr>
        </p:nvSpPr>
        <p:spPr>
          <a:noFill/>
          <a:ln/>
        </p:spPr>
        <p:txBody>
          <a:bodyPr/>
          <a:lstStyle/>
          <a:p>
            <a:pPr eaLnBrk="1" hangingPunct="1"/>
            <a:r>
              <a:rPr lang="en-GB" altLang="fr-FR" smtClean="0"/>
              <a:t>Focus on economy, controls and due processes. The MOF may perform tight control on spending</a:t>
            </a:r>
          </a:p>
          <a:p>
            <a:pPr eaLnBrk="1" hangingPunct="1">
              <a:spcBef>
                <a:spcPct val="0"/>
              </a:spcBef>
            </a:pPr>
            <a:endParaRPr lang="fr-FR" altLang="fr-FR" smtClean="0">
              <a:latin typeface="Times New Roman" pitchFamily="18" charset="0"/>
              <a:cs typeface="Arial" pitchFamily="34" charset="0"/>
            </a:endParaRPr>
          </a:p>
        </p:txBody>
      </p:sp>
      <p:sp>
        <p:nvSpPr>
          <p:cNvPr id="11268" name="Espace réservé du numéro de diapositive 3"/>
          <p:cNvSpPr>
            <a:spLocks noGrp="1"/>
          </p:cNvSpPr>
          <p:nvPr>
            <p:ph type="sldNum" sz="quarter" idx="5"/>
          </p:nvPr>
        </p:nvSpPr>
        <p:spPr>
          <a:noFill/>
        </p:spPr>
        <p:txBody>
          <a:bodyPr/>
          <a:lstStyle/>
          <a:p>
            <a:fld id="{6C50FEAD-F4E5-412F-9EAE-352B4C1D3759}" type="slidenum">
              <a:rPr lang="en-GB" altLang="fr-FR">
                <a:latin typeface="Times New Roman" pitchFamily="18" charset="0"/>
                <a:cs typeface="Times New Roman" pitchFamily="18" charset="0"/>
              </a:rPr>
              <a:pPr/>
              <a:t>5</a:t>
            </a:fld>
            <a:endParaRPr lang="en-GB" altLang="fr-FR">
              <a:latin typeface="Times New Roman" pitchFamily="18" charset="0"/>
              <a:cs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e l'image des diapositives 1"/>
          <p:cNvSpPr>
            <a:spLocks noGrp="1" noRot="1" noChangeAspect="1" noTextEdit="1"/>
          </p:cNvSpPr>
          <p:nvPr>
            <p:ph type="sldImg"/>
          </p:nvPr>
        </p:nvSpPr>
        <p:spPr>
          <a:ln/>
        </p:spPr>
      </p:sp>
      <p:sp>
        <p:nvSpPr>
          <p:cNvPr id="13315" name="Espace réservé des commentaires 2"/>
          <p:cNvSpPr>
            <a:spLocks noGrp="1"/>
          </p:cNvSpPr>
          <p:nvPr>
            <p:ph type="body" idx="1"/>
          </p:nvPr>
        </p:nvSpPr>
        <p:spPr>
          <a:noFill/>
          <a:ln/>
        </p:spPr>
        <p:txBody>
          <a:bodyPr/>
          <a:lstStyle/>
          <a:p>
            <a:pPr eaLnBrk="1" hangingPunct="1"/>
            <a:r>
              <a:rPr lang="en-GB" altLang="fr-FR" smtClean="0"/>
              <a:t>Budgeting for results</a:t>
            </a:r>
          </a:p>
          <a:p>
            <a:pPr eaLnBrk="1" hangingPunct="1"/>
            <a:r>
              <a:rPr lang="en-GB" altLang="fr-FR" smtClean="0"/>
              <a:t>Aimed at better achieving the 3 objectives of PFM</a:t>
            </a:r>
          </a:p>
          <a:p>
            <a:pPr eaLnBrk="1" hangingPunct="1"/>
            <a:r>
              <a:rPr lang="en-GB" altLang="fr-FR" smtClean="0"/>
              <a:t>Different orientations depending on the focus: output/efficiency or outcome. </a:t>
            </a:r>
          </a:p>
          <a:p>
            <a:pPr eaLnBrk="1" hangingPunct="1"/>
            <a:r>
              <a:rPr lang="en-GB" altLang="fr-FR" smtClean="0"/>
              <a:t>Various procedures and institutional arrangements are related to these approaches e.g.</a:t>
            </a:r>
          </a:p>
          <a:p>
            <a:pPr lvl="1" eaLnBrk="1" hangingPunct="1"/>
            <a:r>
              <a:rPr lang="en-GB" altLang="fr-FR" smtClean="0"/>
              <a:t>Programme budgeting</a:t>
            </a:r>
          </a:p>
          <a:p>
            <a:pPr lvl="1" eaLnBrk="1" hangingPunct="1"/>
            <a:r>
              <a:rPr lang="en-GB" altLang="fr-FR" smtClean="0"/>
              <a:t>Contractualist approaches</a:t>
            </a:r>
          </a:p>
          <a:p>
            <a:pPr lvl="1" eaLnBrk="1" hangingPunct="1"/>
            <a:r>
              <a:rPr lang="en-GB" altLang="fr-FR" smtClean="0"/>
              <a:t>Creation of “arm’s length public agencies” accountable on results</a:t>
            </a:r>
          </a:p>
          <a:p>
            <a:pPr lvl="1" eaLnBrk="1" hangingPunct="1"/>
            <a:endParaRPr lang="en-GB" altLang="fr-FR" smtClean="0"/>
          </a:p>
          <a:p>
            <a:pPr eaLnBrk="1" hangingPunct="1"/>
            <a:r>
              <a:rPr lang="en-GB" altLang="fr-FR" smtClean="0"/>
              <a:t>However their effectiveness depends on the country context.  </a:t>
            </a:r>
          </a:p>
          <a:p>
            <a:pPr eaLnBrk="1" hangingPunct="1">
              <a:spcBef>
                <a:spcPct val="0"/>
              </a:spcBef>
            </a:pPr>
            <a:endParaRPr lang="fr-FR" altLang="fr-FR" smtClean="0">
              <a:latin typeface="Times New Roman" pitchFamily="18" charset="0"/>
              <a:cs typeface="Arial" pitchFamily="34" charset="0"/>
            </a:endParaRPr>
          </a:p>
        </p:txBody>
      </p:sp>
      <p:sp>
        <p:nvSpPr>
          <p:cNvPr id="13316" name="Espace réservé du numéro de diapositive 3"/>
          <p:cNvSpPr>
            <a:spLocks noGrp="1"/>
          </p:cNvSpPr>
          <p:nvPr>
            <p:ph type="sldNum" sz="quarter" idx="5"/>
          </p:nvPr>
        </p:nvSpPr>
        <p:spPr>
          <a:noFill/>
        </p:spPr>
        <p:txBody>
          <a:bodyPr/>
          <a:lstStyle/>
          <a:p>
            <a:fld id="{15FEF34E-CEC8-499B-871A-4F624124B05A}" type="slidenum">
              <a:rPr lang="en-GB" altLang="fr-FR">
                <a:latin typeface="Times New Roman" pitchFamily="18" charset="0"/>
                <a:cs typeface="Times New Roman" pitchFamily="18" charset="0"/>
              </a:rPr>
              <a:pPr/>
              <a:t>6</a:t>
            </a:fld>
            <a:endParaRPr lang="en-GB" altLang="fr-FR">
              <a:latin typeface="Times New Roman" pitchFamily="18" charset="0"/>
              <a:cs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e l'image des diapositives 1"/>
          <p:cNvSpPr>
            <a:spLocks noGrp="1" noRot="1" noChangeAspect="1" noTextEdit="1"/>
          </p:cNvSpPr>
          <p:nvPr>
            <p:ph type="sldImg"/>
          </p:nvPr>
        </p:nvSpPr>
        <p:spPr>
          <a:ln/>
        </p:spPr>
      </p:sp>
      <p:sp>
        <p:nvSpPr>
          <p:cNvPr id="15363" name="Espace réservé des commentaires 2"/>
          <p:cNvSpPr>
            <a:spLocks noGrp="1"/>
          </p:cNvSpPr>
          <p:nvPr>
            <p:ph type="body" idx="1"/>
          </p:nvPr>
        </p:nvSpPr>
        <p:spPr>
          <a:noFill/>
          <a:ln/>
        </p:spPr>
        <p:txBody>
          <a:bodyPr/>
          <a:lstStyle/>
          <a:p>
            <a:r>
              <a:rPr lang="fr-BE" altLang="fr-FR" smtClean="0"/>
              <a:t>GBO: Gestion du Budget par Objectifs: </a:t>
            </a:r>
            <a:r>
              <a:rPr lang="fr-FR" altLang="fr-FR" smtClean="0"/>
              <a:t>approche de gestion fondée sur des résultats mesurables devant répondre aux objectifs et aux indicateurs préalablement définis.</a:t>
            </a:r>
            <a:endParaRPr lang="fr-BE" altLang="fr-FR" smtClean="0"/>
          </a:p>
          <a:p>
            <a:r>
              <a:rPr lang="fr-BE" altLang="fr-FR" smtClean="0"/>
              <a:t>GAR: Gestion Axée sur les Résultats</a:t>
            </a:r>
            <a:endParaRPr lang="en-GB" altLang="fr-FR" smtClean="0"/>
          </a:p>
        </p:txBody>
      </p:sp>
      <p:sp>
        <p:nvSpPr>
          <p:cNvPr id="15364" name="Espace réservé du numéro de diapositive 3"/>
          <p:cNvSpPr>
            <a:spLocks noGrp="1"/>
          </p:cNvSpPr>
          <p:nvPr>
            <p:ph type="sldNum" sz="quarter" idx="5"/>
          </p:nvPr>
        </p:nvSpPr>
        <p:spPr>
          <a:noFill/>
        </p:spPr>
        <p:txBody>
          <a:bodyPr/>
          <a:lstStyle/>
          <a:p>
            <a:fld id="{AFE19394-A7E3-46DF-9315-77D475544BC6}" type="slidenum">
              <a:rPr lang="en-US" altLang="fr-FR"/>
              <a:pPr/>
              <a:t>7</a:t>
            </a:fld>
            <a:endParaRPr lang="en-US"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FC89B5D9-22DB-4957-B3B2-BBDFBF4C7481}" type="slidenum">
              <a:rPr lang="fr-FR" altLang="fr-FR"/>
              <a:pPr/>
              <a:t>12</a:t>
            </a:fld>
            <a:endParaRPr lang="fr-FR" altLang="fr-F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fr-FR" alt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27AF7A42-6F48-4F67-B743-2E1B9DA577CA}" type="slidenum">
              <a:rPr lang="fr-FR" altLang="fr-FR"/>
              <a:pPr/>
              <a:t>13</a:t>
            </a:fld>
            <a:endParaRPr lang="fr-FR" altLang="fr-F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fr-FR" alt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e l'image des diapositives 1"/>
          <p:cNvSpPr>
            <a:spLocks noGrp="1" noRot="1" noChangeAspect="1" noTextEdit="1"/>
          </p:cNvSpPr>
          <p:nvPr>
            <p:ph type="sldImg"/>
          </p:nvPr>
        </p:nvSpPr>
        <p:spPr>
          <a:ln/>
        </p:spPr>
      </p:sp>
      <p:sp>
        <p:nvSpPr>
          <p:cNvPr id="26627" name="Espace réservé des commentaires 2"/>
          <p:cNvSpPr>
            <a:spLocks noGrp="1"/>
          </p:cNvSpPr>
          <p:nvPr>
            <p:ph type="body" idx="1"/>
          </p:nvPr>
        </p:nvSpPr>
        <p:spPr>
          <a:noFill/>
          <a:ln/>
        </p:spPr>
        <p:txBody>
          <a:bodyPr/>
          <a:lstStyle/>
          <a:p>
            <a:pPr eaLnBrk="1" hangingPunct="1">
              <a:spcBef>
                <a:spcPct val="0"/>
              </a:spcBef>
            </a:pPr>
            <a:endParaRPr lang="fr-BE" altLang="fr-FR" smtClean="0">
              <a:latin typeface="Times New Roman" pitchFamily="18" charset="0"/>
            </a:endParaRPr>
          </a:p>
        </p:txBody>
      </p:sp>
      <p:sp>
        <p:nvSpPr>
          <p:cNvPr id="26628" name="Espace réservé du numéro de diapositive 3"/>
          <p:cNvSpPr>
            <a:spLocks noGrp="1"/>
          </p:cNvSpPr>
          <p:nvPr>
            <p:ph type="sldNum" sz="quarter" idx="5"/>
          </p:nvPr>
        </p:nvSpPr>
        <p:spPr>
          <a:noFill/>
        </p:spPr>
        <p:txBody>
          <a:bodyPr/>
          <a:lstStyle/>
          <a:p>
            <a:fld id="{B7CF33A0-A237-4DB5-A958-2D65B66A2076}" type="slidenum">
              <a:rPr lang="en-GB" altLang="fr-FR">
                <a:latin typeface="Times New Roman" pitchFamily="18" charset="0"/>
                <a:cs typeface="Times New Roman" pitchFamily="18" charset="0"/>
              </a:rPr>
              <a:pPr/>
              <a:t>15</a:t>
            </a:fld>
            <a:endParaRPr lang="en-GB" altLang="fr-FR">
              <a:latin typeface="Times New Roman" pitchFamily="18" charset="0"/>
              <a:cs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e l'image des diapositives 1"/>
          <p:cNvSpPr>
            <a:spLocks noGrp="1" noRot="1" noChangeAspect="1" noTextEdit="1"/>
          </p:cNvSpPr>
          <p:nvPr>
            <p:ph type="sldImg"/>
          </p:nvPr>
        </p:nvSpPr>
        <p:spPr>
          <a:ln/>
        </p:spPr>
      </p:sp>
      <p:sp>
        <p:nvSpPr>
          <p:cNvPr id="29699" name="Espace réservé des commentaires 2"/>
          <p:cNvSpPr>
            <a:spLocks noGrp="1"/>
          </p:cNvSpPr>
          <p:nvPr>
            <p:ph type="body" idx="1"/>
          </p:nvPr>
        </p:nvSpPr>
        <p:spPr>
          <a:noFill/>
          <a:ln/>
        </p:spPr>
        <p:txBody>
          <a:bodyPr/>
          <a:lstStyle/>
          <a:p>
            <a:endParaRPr lang="fr-FR" altLang="fr-FR" smtClean="0"/>
          </a:p>
        </p:txBody>
      </p:sp>
      <p:sp>
        <p:nvSpPr>
          <p:cNvPr id="29700" name="Espace réservé du numéro de diapositive 3"/>
          <p:cNvSpPr>
            <a:spLocks noGrp="1"/>
          </p:cNvSpPr>
          <p:nvPr>
            <p:ph type="sldNum" sz="quarter" idx="5"/>
          </p:nvPr>
        </p:nvSpPr>
        <p:spPr>
          <a:noFill/>
        </p:spPr>
        <p:txBody>
          <a:bodyPr/>
          <a:lstStyle/>
          <a:p>
            <a:fld id="{9E56EDC6-D806-48B6-BC31-E48958C5A023}" type="slidenum">
              <a:rPr lang="en-GB" altLang="fr-FR"/>
              <a:pPr/>
              <a:t>17</a:t>
            </a:fld>
            <a:endParaRPr lang="en-GB" alt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txBox="1">
            <a:spLocks noGrp="1" noChangeArrowheads="1"/>
          </p:cNvSpPr>
          <p:nvPr/>
        </p:nvSpPr>
        <p:spPr bwMode="auto">
          <a:xfrm>
            <a:off x="3886200" y="9448800"/>
            <a:ext cx="2971800" cy="498475"/>
          </a:xfrm>
          <a:prstGeom prst="rect">
            <a:avLst/>
          </a:prstGeom>
          <a:noFill/>
          <a:ln w="9525">
            <a:noFill/>
            <a:miter lim="800000"/>
            <a:headEnd/>
            <a:tailEnd/>
          </a:ln>
        </p:spPr>
        <p:txBody>
          <a:bodyPr lIns="92592" tIns="46296" rIns="92592" bIns="46296" anchor="b"/>
          <a:lstStyle/>
          <a:p>
            <a:pPr algn="r" eaLnBrk="1" hangingPunct="1"/>
            <a:fld id="{6B53101E-1808-4E33-98DF-29E04FE32FFB}" type="slidenum">
              <a:rPr lang="en-US" altLang="fr-FR"/>
              <a:pPr algn="r" eaLnBrk="1" hangingPunct="1"/>
              <a:t>19</a:t>
            </a:fld>
            <a:endParaRPr lang="en-US" altLang="fr-F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spcBef>
                <a:spcPct val="0"/>
              </a:spcBef>
            </a:pPr>
            <a:endParaRPr lang="fr-FR" altLang="fr-F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anose="020B0604030504040204" pitchFamily="34" charset="0"/>
              </a:defRPr>
            </a:lvl1pPr>
            <a:lvl2pPr marL="742950" indent="-285750" defTabSz="457200" eaLnBrk="0" hangingPunct="0">
              <a:defRPr sz="1200">
                <a:solidFill>
                  <a:srgbClr val="0F5494"/>
                </a:solidFill>
                <a:latin typeface="Verdana" panose="020B0604030504040204" pitchFamily="34" charset="0"/>
              </a:defRPr>
            </a:lvl2pPr>
            <a:lvl3pPr marL="1143000" indent="-228600" defTabSz="457200" eaLnBrk="0" hangingPunct="0">
              <a:defRPr sz="1200">
                <a:solidFill>
                  <a:srgbClr val="0F5494"/>
                </a:solidFill>
                <a:latin typeface="Verdana" panose="020B0604030504040204" pitchFamily="34" charset="0"/>
              </a:defRPr>
            </a:lvl3pPr>
            <a:lvl4pPr marL="1600200" indent="-228600" defTabSz="457200" eaLnBrk="0" hangingPunct="0">
              <a:defRPr sz="1200">
                <a:solidFill>
                  <a:srgbClr val="0F5494"/>
                </a:solidFill>
                <a:latin typeface="Verdana" panose="020B0604030504040204" pitchFamily="34" charset="0"/>
              </a:defRPr>
            </a:lvl4pPr>
            <a:lvl5pPr marL="2057400" indent="-228600" defTabSz="457200" eaLnBrk="0" hangingPunct="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sz="1800" smtClean="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itchFamily="34" charset="0"/>
              </a:defRPr>
            </a:lvl1pPr>
          </a:lstStyle>
          <a:p>
            <a:fld id="{A693476B-F1B4-46E3-ADD2-274473380A9E}"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3403351E-6B88-4F89-ACB9-0FFCCFC3F46F}"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smtClean="0"/>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5753D515-F139-41D8-AEFA-46899F49DEBA}"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BADCBB5A-455B-4422-A9C5-0A1B3DE15BE3}"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5CBCCDAF-CC81-4208-9862-0B9132BD675C}"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88C758B0-EFFE-4FBD-8970-E37C0255325C}"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28E16058-2905-4EF7-9F35-D22526A5E654}"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862119FC-61FB-4335-96AB-F31A7C620076}"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E0D1B147-5231-4448-8EA1-FE3FB233A1D1}"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E4AD47A7-9EAB-4FF1-A81D-1E2F04816E25}"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6A87A118-C6AD-440A-851C-170DF4A093F5}"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fr-FR"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ltLang="fr-FR" smtClean="0"/>
              <a:t>Second level</a:t>
            </a:r>
            <a:endParaRPr lang="en-GB" altLang="fr-FR" smtClean="0"/>
          </a:p>
          <a:p>
            <a:pPr lvl="1"/>
            <a:r>
              <a:rPr lang="en-GB" altLang="fr-FR" smtClean="0"/>
              <a:t>Third level</a:t>
            </a:r>
          </a:p>
          <a:p>
            <a:pPr lvl="2"/>
            <a:r>
              <a:rPr lang="en-GB" altLang="fr-FR"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itchFamily="34"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itchFamily="34"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itchFamily="34" charset="0"/>
              </a:defRPr>
            </a:lvl1pPr>
          </a:lstStyle>
          <a:p>
            <a:fld id="{B6ADEEF6-B39D-4AB8-B558-88E9029DE522}"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17"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png"/><Relationship Id="rId4" Type="http://schemas.openxmlformats.org/officeDocument/2006/relationships/image" Target="../media/image11.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Excel_97-2003_Worksheet1.xls"/></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468313" y="3068638"/>
            <a:ext cx="7088187" cy="1436687"/>
          </a:xfrm>
        </p:spPr>
        <p:txBody>
          <a:bodyPr/>
          <a:lstStyle/>
          <a:p>
            <a:pPr eaLnBrk="1" hangingPunct="1"/>
            <a:r>
              <a:rPr lang="fr-FR" altLang="fr-FR" sz="3600" smtClean="0"/>
              <a:t>Unité 2 – Domaines de la GDP et phasage des réformes </a:t>
            </a:r>
          </a:p>
          <a:p>
            <a:pPr eaLnBrk="1" hangingPunct="1"/>
            <a:endParaRPr lang="fr-FR" altLang="fr-FR" sz="3600" smtClean="0"/>
          </a:p>
          <a:p>
            <a:pPr eaLnBrk="1" hangingPunct="1"/>
            <a:r>
              <a:rPr lang="fr-FR" altLang="fr-FR" sz="2800" smtClean="0"/>
              <a:t>Module 2.3. Les budgets de programme/ de performance</a:t>
            </a:r>
          </a:p>
          <a:p>
            <a:pPr eaLnBrk="1" hangingPunct="1"/>
            <a:endParaRPr lang="fr-FR" altLang="fr-FR" sz="36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re 1"/>
          <p:cNvSpPr>
            <a:spLocks noGrp="1"/>
          </p:cNvSpPr>
          <p:nvPr>
            <p:ph type="title"/>
          </p:nvPr>
        </p:nvSpPr>
        <p:spPr>
          <a:xfrm>
            <a:off x="250825" y="1341438"/>
            <a:ext cx="8585200" cy="647700"/>
          </a:xfrm>
        </p:spPr>
        <p:txBody>
          <a:bodyPr/>
          <a:lstStyle/>
          <a:p>
            <a:pPr eaLnBrk="1" hangingPunct="1"/>
            <a:r>
              <a:rPr lang="fr-FR" altLang="fr-FR" sz="2800" smtClean="0"/>
              <a:t>Définitions du programme [au sens budget de programme/performance]</a:t>
            </a:r>
            <a:endParaRPr lang="en-GB" altLang="fr-FR" sz="2800" smtClean="0"/>
          </a:p>
        </p:txBody>
      </p:sp>
      <p:sp>
        <p:nvSpPr>
          <p:cNvPr id="18435" name="Espace réservé du contenu 2"/>
          <p:cNvSpPr>
            <a:spLocks noGrp="1"/>
          </p:cNvSpPr>
          <p:nvPr>
            <p:ph sz="quarter" idx="1"/>
          </p:nvPr>
        </p:nvSpPr>
        <p:spPr>
          <a:xfrm>
            <a:off x="152400" y="2205038"/>
            <a:ext cx="8523288" cy="4392612"/>
          </a:xfrm>
        </p:spPr>
        <p:txBody>
          <a:bodyPr/>
          <a:lstStyle/>
          <a:p>
            <a:pPr eaLnBrk="1" hangingPunct="1">
              <a:buClrTx/>
              <a:defRPr/>
            </a:pPr>
            <a:r>
              <a:rPr lang="fr-FR" altLang="fr-FR" sz="1800" i="0" dirty="0" smtClean="0">
                <a:latin typeface="+mj-lt"/>
                <a:cs typeface="Arial" panose="020B0604020202020204" pitchFamily="34" charset="0"/>
              </a:rPr>
              <a:t>France (LOLF): Un programme regroupe les crédits destinés à mettre en œuvre une action ou un ensemble cohérent d'actions relevant </a:t>
            </a:r>
            <a:r>
              <a:rPr lang="fr-FR" altLang="fr-FR" sz="1800" i="0" dirty="0" smtClean="0">
                <a:solidFill>
                  <a:srgbClr val="FF3300"/>
                </a:solidFill>
                <a:latin typeface="+mj-lt"/>
                <a:cs typeface="Arial" panose="020B0604020202020204" pitchFamily="34" charset="0"/>
              </a:rPr>
              <a:t>d'un même ministère</a:t>
            </a:r>
            <a:r>
              <a:rPr lang="fr-FR" altLang="fr-FR" sz="1800" i="0" dirty="0" smtClean="0">
                <a:latin typeface="+mj-lt"/>
                <a:cs typeface="Arial" panose="020B0604020202020204" pitchFamily="34" charset="0"/>
              </a:rPr>
              <a:t> et auquel sont </a:t>
            </a:r>
            <a:r>
              <a:rPr lang="fr-FR" altLang="fr-FR" sz="1800" i="0" dirty="0" smtClean="0">
                <a:solidFill>
                  <a:srgbClr val="FF0000"/>
                </a:solidFill>
                <a:latin typeface="+mj-lt"/>
                <a:cs typeface="Arial" panose="020B0604020202020204" pitchFamily="34" charset="0"/>
              </a:rPr>
              <a:t>associés des objectifs précis </a:t>
            </a:r>
            <a:r>
              <a:rPr lang="fr-FR" altLang="fr-FR" sz="1800" i="0" dirty="0" smtClean="0">
                <a:latin typeface="+mj-lt"/>
                <a:cs typeface="Arial" panose="020B0604020202020204" pitchFamily="34" charset="0"/>
              </a:rPr>
              <a:t> définis en fonction de finalités d'intérêt général, ainsi que des résultats attendus…» </a:t>
            </a:r>
          </a:p>
          <a:p>
            <a:pPr marL="0" indent="0" eaLnBrk="1" hangingPunct="1">
              <a:buClrTx/>
              <a:buFontTx/>
              <a:buNone/>
              <a:defRPr/>
            </a:pPr>
            <a:endParaRPr lang="fr-FR" altLang="fr-FR" sz="1200" i="0" dirty="0" smtClean="0">
              <a:latin typeface="+mj-lt"/>
              <a:cs typeface="Arial" panose="020B0604020202020204" pitchFamily="34" charset="0"/>
            </a:endParaRPr>
          </a:p>
          <a:p>
            <a:pPr eaLnBrk="1" hangingPunct="1">
              <a:buClrTx/>
              <a:defRPr/>
            </a:pPr>
            <a:r>
              <a:rPr lang="fr-FR" altLang="fr-FR" sz="1800" i="0" dirty="0" smtClean="0">
                <a:latin typeface="+mj-lt"/>
                <a:cs typeface="Arial" panose="020B0604020202020204" pitchFamily="34" charset="0"/>
              </a:rPr>
              <a:t>Directive 06/2009/CM/UEMOA: « </a:t>
            </a:r>
            <a:r>
              <a:rPr lang="fr-FR" altLang="fr-FR" sz="1800" i="0" dirty="0" smtClean="0">
                <a:solidFill>
                  <a:srgbClr val="FF0000"/>
                </a:solidFill>
                <a:latin typeface="+mj-lt"/>
                <a:cs typeface="Arial" panose="020B0604020202020204" pitchFamily="34" charset="0"/>
              </a:rPr>
              <a:t>A l’intérieur des ministères</a:t>
            </a:r>
            <a:r>
              <a:rPr lang="fr-FR" altLang="fr-FR" sz="1800" i="0" dirty="0" smtClean="0">
                <a:latin typeface="+mj-lt"/>
                <a:cs typeface="Arial" panose="020B0604020202020204" pitchFamily="34" charset="0"/>
              </a:rPr>
              <a:t>… un programme regroupe les crédits destinés à mettre en œuvre une action ou un ensemble cohérent d’actions représentatif d’une politique publique clairement définie dans une </a:t>
            </a:r>
            <a:r>
              <a:rPr lang="fr-FR" altLang="fr-FR" sz="1800" i="0" dirty="0" smtClean="0">
                <a:solidFill>
                  <a:srgbClr val="FF0000"/>
                </a:solidFill>
                <a:latin typeface="+mj-lt"/>
                <a:cs typeface="Arial" panose="020B0604020202020204" pitchFamily="34" charset="0"/>
              </a:rPr>
              <a:t>perspective de moyen terme</a:t>
            </a:r>
            <a:r>
              <a:rPr lang="fr-FR" altLang="fr-FR" sz="1800" i="0" dirty="0" smtClean="0">
                <a:latin typeface="+mj-lt"/>
                <a:cs typeface="Arial" panose="020B0604020202020204" pitchFamily="34" charset="0"/>
              </a:rPr>
              <a:t>. A ces programmes sont </a:t>
            </a:r>
            <a:r>
              <a:rPr lang="fr-FR" altLang="fr-FR" sz="1800" i="0" dirty="0" smtClean="0">
                <a:solidFill>
                  <a:srgbClr val="FF0000"/>
                </a:solidFill>
                <a:latin typeface="+mj-lt"/>
                <a:cs typeface="Arial" panose="020B0604020202020204" pitchFamily="34" charset="0"/>
              </a:rPr>
              <a:t>associés des objectifs précis…</a:t>
            </a:r>
            <a:r>
              <a:rPr lang="fr-FR" altLang="fr-FR" sz="1800" i="0" dirty="0" smtClean="0">
                <a:latin typeface="+mj-lt"/>
                <a:cs typeface="Arial" panose="020B0604020202020204" pitchFamily="34" charset="0"/>
              </a:rPr>
              <a:t>»,</a:t>
            </a:r>
          </a:p>
          <a:p>
            <a:pPr marL="0" indent="0" eaLnBrk="1" hangingPunct="1">
              <a:buClrTx/>
              <a:buFontTx/>
              <a:buNone/>
              <a:defRPr/>
            </a:pPr>
            <a:endParaRPr lang="fr-FR" altLang="fr-FR" sz="1200" i="0" dirty="0" smtClean="0">
              <a:latin typeface="+mj-lt"/>
              <a:cs typeface="Arial" panose="020B0604020202020204" pitchFamily="34" charset="0"/>
            </a:endParaRPr>
          </a:p>
          <a:p>
            <a:pPr eaLnBrk="1" hangingPunct="1">
              <a:buClrTx/>
              <a:defRPr/>
            </a:pPr>
            <a:r>
              <a:rPr lang="fr-FR" altLang="fr-FR" sz="1800" i="0" dirty="0" smtClean="0">
                <a:latin typeface="+mj-lt"/>
                <a:cs typeface="Arial" panose="020B0604020202020204" pitchFamily="34" charset="0"/>
              </a:rPr>
              <a:t>Nations Unies 1965: “Une division </a:t>
            </a:r>
            <a:r>
              <a:rPr lang="fr-FR" altLang="fr-FR" sz="1800" i="0" dirty="0" smtClean="0">
                <a:solidFill>
                  <a:srgbClr val="FF0000"/>
                </a:solidFill>
                <a:latin typeface="+mj-lt"/>
                <a:cs typeface="Arial" panose="020B0604020202020204" pitchFamily="34" charset="0"/>
              </a:rPr>
              <a:t>des activités d’une agence</a:t>
            </a:r>
            <a:r>
              <a:rPr lang="fr-FR" altLang="fr-FR" sz="1800" i="0" dirty="0" smtClean="0">
                <a:latin typeface="+mj-lt"/>
                <a:cs typeface="Arial" panose="020B0604020202020204" pitchFamily="34" charset="0"/>
              </a:rPr>
              <a:t>, qui permet d’identifier les activités qui produisent un produit ou un service représentatif des objectifs pour lesquels cette agence a été établie”</a:t>
            </a:r>
          </a:p>
          <a:p>
            <a:pPr eaLnBrk="1" hangingPunct="1">
              <a:buClrTx/>
              <a:defRPr/>
            </a:pPr>
            <a:endParaRPr lang="fr-FR" altLang="fr-FR" sz="2000" i="0" dirty="0" smtClean="0">
              <a:latin typeface="Arial" panose="020B0604020202020204" pitchFamily="34" charset="0"/>
              <a:cs typeface="Arial" panose="020B0604020202020204" pitchFamily="34" charset="0"/>
            </a:endParaRPr>
          </a:p>
          <a:p>
            <a:pPr eaLnBrk="1" hangingPunct="1">
              <a:defRPr/>
            </a:pPr>
            <a:endParaRPr lang="fr-FR" altLang="fr-FR" sz="2000" i="0" dirty="0" smtClean="0">
              <a:latin typeface="Arial" panose="020B0604020202020204" pitchFamily="34" charset="0"/>
              <a:cs typeface="Arial" panose="020B0604020202020204" pitchFamily="34" charset="0"/>
            </a:endParaRPr>
          </a:p>
          <a:p>
            <a:pPr eaLnBrk="1" hangingPunct="1">
              <a:defRPr/>
            </a:pPr>
            <a:endParaRPr lang="en-GB" altLang="fr-FR" sz="2000" i="0" dirty="0" smtClean="0">
              <a:latin typeface="Arial" panose="020B0604020202020204" pitchFamily="34" charset="0"/>
              <a:cs typeface="Arial" panose="020B0604020202020204" pitchFamily="34" charset="0"/>
            </a:endParaRPr>
          </a:p>
        </p:txBody>
      </p:sp>
      <p:sp>
        <p:nvSpPr>
          <p:cNvPr id="18436" name="Espace réservé du numéro de diapositive 3"/>
          <p:cNvSpPr>
            <a:spLocks noGrp="1"/>
          </p:cNvSpPr>
          <p:nvPr>
            <p:ph type="sldNum" sz="quarter" idx="12"/>
          </p:nvPr>
        </p:nvSpPr>
        <p:spPr>
          <a:noFill/>
        </p:spPr>
        <p:txBody>
          <a:bodyPr/>
          <a:lstStyle/>
          <a:p>
            <a:fld id="{DF00A8C8-6B21-4604-810F-C5D4682825D3}" type="slidenum">
              <a:rPr lang="en-US" altLang="fr-FR"/>
              <a:pPr/>
              <a:t>10</a:t>
            </a:fld>
            <a:endParaRPr lang="en-US" alt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a:xfrm>
            <a:off x="395288" y="1339850"/>
            <a:ext cx="8229600" cy="504825"/>
          </a:xfrm>
        </p:spPr>
        <p:txBody>
          <a:bodyPr/>
          <a:lstStyle/>
          <a:p>
            <a:r>
              <a:rPr lang="fr-FR" altLang="fr-FR" smtClean="0"/>
              <a:t>Les programmes sont ministériels</a:t>
            </a:r>
          </a:p>
        </p:txBody>
      </p:sp>
      <p:sp>
        <p:nvSpPr>
          <p:cNvPr id="19459" name="Espace réservé du contenu 2"/>
          <p:cNvSpPr>
            <a:spLocks noGrp="1"/>
          </p:cNvSpPr>
          <p:nvPr>
            <p:ph sz="quarter" idx="1"/>
          </p:nvPr>
        </p:nvSpPr>
        <p:spPr>
          <a:xfrm>
            <a:off x="539750" y="2060575"/>
            <a:ext cx="8229600" cy="3960813"/>
          </a:xfrm>
        </p:spPr>
        <p:txBody>
          <a:bodyPr/>
          <a:lstStyle/>
          <a:p>
            <a:pPr>
              <a:spcBef>
                <a:spcPct val="0"/>
              </a:spcBef>
              <a:buClrTx/>
              <a:defRPr/>
            </a:pPr>
            <a:r>
              <a:rPr lang="fr-FR" altLang="fr-FR" sz="2200" i="0" dirty="0" smtClean="0">
                <a:latin typeface="+mj-lt"/>
                <a:cs typeface="Arial" panose="020B0604020202020204" pitchFamily="34" charset="0"/>
              </a:rPr>
              <a:t>Sauf rares exceptions les pays ayant adopté une approche programmatique ont établi leur programmes par ministère</a:t>
            </a:r>
          </a:p>
          <a:p>
            <a:pPr lvl="1">
              <a:spcBef>
                <a:spcPct val="0"/>
              </a:spcBef>
              <a:buClrTx/>
              <a:buFont typeface="Wingdings" panose="05000000000000000000" pitchFamily="2" charset="2"/>
              <a:buChar char="§"/>
              <a:defRPr/>
            </a:pPr>
            <a:r>
              <a:rPr lang="fr-FR" altLang="fr-FR" sz="2200" b="0" dirty="0" smtClean="0">
                <a:latin typeface="+mj-lt"/>
                <a:cs typeface="Arial" panose="020B0604020202020204" pitchFamily="34" charset="0"/>
              </a:rPr>
              <a:t>Les ministres sont redevables devant le Parlement;</a:t>
            </a:r>
          </a:p>
          <a:p>
            <a:pPr lvl="1">
              <a:spcBef>
                <a:spcPct val="0"/>
              </a:spcBef>
              <a:buClrTx/>
              <a:buFont typeface="Wingdings" panose="05000000000000000000" pitchFamily="2" charset="2"/>
              <a:buChar char="§"/>
              <a:defRPr/>
            </a:pPr>
            <a:r>
              <a:rPr lang="fr-FR" altLang="fr-FR" sz="2200" b="0" dirty="0" smtClean="0">
                <a:latin typeface="+mj-lt"/>
                <a:cs typeface="Arial" panose="020B0604020202020204" pitchFamily="34" charset="0"/>
              </a:rPr>
              <a:t>Le budget est mis en œuvre par des ministères.</a:t>
            </a:r>
          </a:p>
          <a:p>
            <a:pPr marL="457200" lvl="1" indent="0">
              <a:spcBef>
                <a:spcPct val="0"/>
              </a:spcBef>
              <a:buClrTx/>
              <a:buFontTx/>
              <a:buNone/>
              <a:defRPr/>
            </a:pPr>
            <a:endParaRPr lang="fr-FR" altLang="fr-FR" sz="2200" b="0" dirty="0" smtClean="0">
              <a:latin typeface="+mj-lt"/>
              <a:cs typeface="Arial" panose="020B0604020202020204" pitchFamily="34" charset="0"/>
            </a:endParaRPr>
          </a:p>
          <a:p>
            <a:pPr>
              <a:spcBef>
                <a:spcPct val="0"/>
              </a:spcBef>
              <a:buClrTx/>
              <a:defRPr/>
            </a:pPr>
            <a:r>
              <a:rPr lang="fr-FR" altLang="fr-FR" sz="2200" i="0" dirty="0" smtClean="0">
                <a:latin typeface="+mj-lt"/>
                <a:cs typeface="Arial" panose="020B0604020202020204" pitchFamily="34" charset="0"/>
              </a:rPr>
              <a:t>Une nomenclature de programme devra donc prendre en compte à la fois les objectifs de politiques publiques et les centres de responsabilité</a:t>
            </a:r>
          </a:p>
          <a:p>
            <a:pPr marL="0" indent="0">
              <a:spcBef>
                <a:spcPct val="0"/>
              </a:spcBef>
              <a:buClrTx/>
              <a:buFontTx/>
              <a:buNone/>
              <a:defRPr/>
            </a:pPr>
            <a:endParaRPr lang="fr-FR" altLang="fr-FR" sz="2200" i="0" dirty="0" smtClean="0">
              <a:latin typeface="+mj-lt"/>
              <a:cs typeface="Arial" panose="020B0604020202020204" pitchFamily="34" charset="0"/>
            </a:endParaRPr>
          </a:p>
          <a:p>
            <a:pPr>
              <a:spcBef>
                <a:spcPct val="0"/>
              </a:spcBef>
              <a:buClrTx/>
              <a:defRPr/>
            </a:pPr>
            <a:r>
              <a:rPr lang="fr-FR" altLang="fr-FR" sz="2200" i="0" dirty="0" smtClean="0">
                <a:latin typeface="+mj-lt"/>
                <a:cs typeface="Arial" panose="020B0604020202020204" pitchFamily="34" charset="0"/>
              </a:rPr>
              <a:t>Les aspects interministériels (sectoriels) sont à prendre en compte au niveau des stratégies et de documents de politiques transversales</a:t>
            </a:r>
          </a:p>
          <a:p>
            <a:pPr>
              <a:spcBef>
                <a:spcPct val="0"/>
              </a:spcBef>
              <a:buClrTx/>
              <a:defRPr/>
            </a:pPr>
            <a:endParaRPr lang="fr-FR" altLang="fr-FR" dirty="0" smtClean="0">
              <a:latin typeface="Arial" panose="020B0604020202020204" pitchFamily="34" charset="0"/>
              <a:cs typeface="Arial" panose="020B0604020202020204" pitchFamily="34" charset="0"/>
            </a:endParaRPr>
          </a:p>
        </p:txBody>
      </p:sp>
      <p:sp>
        <p:nvSpPr>
          <p:cNvPr id="19460" name="Espace réservé du numéro de diapositive 3"/>
          <p:cNvSpPr>
            <a:spLocks noGrp="1"/>
          </p:cNvSpPr>
          <p:nvPr>
            <p:ph type="sldNum" sz="quarter" idx="12"/>
          </p:nvPr>
        </p:nvSpPr>
        <p:spPr>
          <a:noFill/>
        </p:spPr>
        <p:txBody>
          <a:bodyPr/>
          <a:lstStyle/>
          <a:p>
            <a:fld id="{D44506F8-51AB-4BB0-B5A6-CCD0EFFB6127}" type="slidenum">
              <a:rPr lang="en-US" altLang="fr-FR"/>
              <a:pPr/>
              <a:t>11</a:t>
            </a:fld>
            <a:endParaRPr lang="en-US" alt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50825" y="981075"/>
            <a:ext cx="8785225" cy="741363"/>
          </a:xfrm>
        </p:spPr>
        <p:txBody>
          <a:bodyPr/>
          <a:lstStyle/>
          <a:p>
            <a:pPr eaLnBrk="1" hangingPunct="1"/>
            <a:r>
              <a:rPr lang="fr-FR" altLang="fr-FR" sz="2800" smtClean="0"/>
              <a:t>Le programme</a:t>
            </a:r>
            <a:r>
              <a:rPr lang="fr-FR" altLang="fr-FR" sz="2800" i="1" smtClean="0"/>
              <a:t>.</a:t>
            </a:r>
            <a:r>
              <a:rPr lang="fr-FR" altLang="fr-FR" sz="2800" smtClean="0"/>
              <a:t> Quelques caractéristiques</a:t>
            </a:r>
          </a:p>
        </p:txBody>
      </p:sp>
      <p:sp>
        <p:nvSpPr>
          <p:cNvPr id="20483" name="Espace réservé du numéro de diapositive 5"/>
          <p:cNvSpPr>
            <a:spLocks noGrp="1"/>
          </p:cNvSpPr>
          <p:nvPr>
            <p:ph type="sldNum" sz="quarter" idx="12"/>
          </p:nvPr>
        </p:nvSpPr>
        <p:spPr>
          <a:noFill/>
        </p:spPr>
        <p:txBody>
          <a:bodyPr/>
          <a:lstStyle/>
          <a:p>
            <a:fld id="{59D582BE-AF4F-4549-B0EA-67A7080265C2}" type="slidenum">
              <a:rPr lang="en-GB" altLang="fr-FR"/>
              <a:pPr/>
              <a:t>12</a:t>
            </a:fld>
            <a:endParaRPr lang="en-GB" altLang="fr-FR"/>
          </a:p>
        </p:txBody>
      </p:sp>
      <p:sp>
        <p:nvSpPr>
          <p:cNvPr id="23556" name="Rectangle 3"/>
          <p:cNvSpPr>
            <a:spLocks noGrp="1" noChangeArrowheads="1"/>
          </p:cNvSpPr>
          <p:nvPr>
            <p:ph sz="quarter" idx="1"/>
          </p:nvPr>
        </p:nvSpPr>
        <p:spPr>
          <a:xfrm>
            <a:off x="0" y="1773238"/>
            <a:ext cx="9144000" cy="5084762"/>
          </a:xfrm>
        </p:spPr>
        <p:txBody>
          <a:bodyPr>
            <a:normAutofit/>
          </a:bodyPr>
          <a:lstStyle/>
          <a:p>
            <a:pPr eaLnBrk="1" fontAlgn="auto" hangingPunct="1">
              <a:spcBef>
                <a:spcPts val="580"/>
              </a:spcBef>
              <a:spcAft>
                <a:spcPts val="0"/>
              </a:spcAft>
              <a:buClrTx/>
              <a:buFont typeface="Verdana" panose="020B0604030504040204" pitchFamily="34" charset="0"/>
              <a:buChar char="●"/>
              <a:defRPr/>
            </a:pPr>
            <a:r>
              <a:rPr lang="fr-FR" sz="2100" i="0" dirty="0" smtClean="0">
                <a:latin typeface="+mj-lt"/>
              </a:rPr>
              <a:t>Regroupement des dépenses indépendant de la nature de la dépense et de la source de financement</a:t>
            </a:r>
          </a:p>
          <a:p>
            <a:pPr eaLnBrk="1" fontAlgn="auto" hangingPunct="1">
              <a:spcBef>
                <a:spcPts val="580"/>
              </a:spcBef>
              <a:spcAft>
                <a:spcPts val="0"/>
              </a:spcAft>
              <a:buClrTx/>
              <a:buFont typeface="Verdana" panose="020B0604030504040204" pitchFamily="34" charset="0"/>
              <a:buChar char="●"/>
              <a:defRPr/>
            </a:pPr>
            <a:r>
              <a:rPr lang="fr-FR" sz="2100" i="0" dirty="0" smtClean="0">
                <a:latin typeface="+mj-lt"/>
              </a:rPr>
              <a:t>Toutes les dépenses sont classées dans un programme et un seul. Le programme est une composante de la nomenclature budgétaire</a:t>
            </a:r>
          </a:p>
          <a:p>
            <a:pPr eaLnBrk="1" fontAlgn="auto" hangingPunct="1">
              <a:spcBef>
                <a:spcPts val="580"/>
              </a:spcBef>
              <a:spcAft>
                <a:spcPts val="0"/>
              </a:spcAft>
              <a:buClrTx/>
              <a:buFont typeface="Verdana" panose="020B0604030504040204" pitchFamily="34" charset="0"/>
              <a:buChar char="●"/>
              <a:defRPr/>
            </a:pPr>
            <a:r>
              <a:rPr lang="fr-FR" sz="2100" i="0" dirty="0" smtClean="0">
                <a:latin typeface="+mj-lt"/>
              </a:rPr>
              <a:t>Le programme correspond en général à une politique publique. Sa durée de vie n’est pas limitée par l’achèvement d’activités spécifiques.</a:t>
            </a:r>
          </a:p>
          <a:p>
            <a:pPr lvl="1" eaLnBrk="1" fontAlgn="auto" hangingPunct="1">
              <a:spcBef>
                <a:spcPts val="580"/>
              </a:spcBef>
              <a:spcAft>
                <a:spcPts val="0"/>
              </a:spcAft>
              <a:buClrTx/>
              <a:buFont typeface="Wingdings" panose="05000000000000000000" pitchFamily="2" charset="2"/>
              <a:buChar char="§"/>
              <a:defRPr/>
            </a:pPr>
            <a:r>
              <a:rPr lang="fr-FR" sz="1800" b="0" dirty="0" smtClean="0">
                <a:latin typeface="+mj-lt"/>
              </a:rPr>
              <a:t>Cette définition est différente de celle utilisée en gestion de projets ou par les bailleurs de fonds où le programme est un groupe de projets.</a:t>
            </a:r>
          </a:p>
          <a:p>
            <a:pPr eaLnBrk="1" hangingPunct="1">
              <a:spcBef>
                <a:spcPts val="0"/>
              </a:spcBef>
              <a:buClrTx/>
              <a:buFont typeface="Verdana" panose="020B0604030504040204" pitchFamily="34" charset="0"/>
              <a:buChar char="●"/>
              <a:defRPr/>
            </a:pPr>
            <a:r>
              <a:rPr lang="fr-FR" sz="2100" i="0" dirty="0" smtClean="0">
                <a:latin typeface="+mj-lt"/>
              </a:rPr>
              <a:t>Dans une approche Budget de programme, la gestion budgétaire est basée sur le programme</a:t>
            </a:r>
          </a:p>
          <a:p>
            <a:pPr lvl="1" eaLnBrk="1" hangingPunct="1">
              <a:spcBef>
                <a:spcPts val="0"/>
              </a:spcBef>
              <a:buClrTx/>
              <a:buFont typeface="Wingdings" panose="05000000000000000000" pitchFamily="2" charset="2"/>
              <a:buChar char="§"/>
              <a:defRPr/>
            </a:pPr>
            <a:r>
              <a:rPr lang="fr-FR" sz="1800" b="0" dirty="0" smtClean="0">
                <a:latin typeface="+mj-lt"/>
              </a:rPr>
              <a:t>Importance du responsable de programme</a:t>
            </a:r>
          </a:p>
          <a:p>
            <a:pPr marL="731520" lvl="1" indent="-457200" eaLnBrk="1" fontAlgn="auto" hangingPunct="1">
              <a:spcBef>
                <a:spcPts val="370"/>
              </a:spcBef>
              <a:spcAft>
                <a:spcPts val="0"/>
              </a:spcAft>
              <a:buClrTx/>
              <a:buFont typeface="Arial" pitchFamily="34" charset="0"/>
              <a:buChar char="•"/>
              <a:defRPr/>
            </a:pPr>
            <a:endParaRPr lang="fr-FR" sz="2800" dirty="0" smtClean="0">
              <a:latin typeface="Arial" charset="0"/>
            </a:endParaRPr>
          </a:p>
          <a:p>
            <a:pPr marL="548640" lvl="1" indent="-274320" eaLnBrk="1" fontAlgn="auto" hangingPunct="1">
              <a:spcBef>
                <a:spcPts val="370"/>
              </a:spcBef>
              <a:spcAft>
                <a:spcPts val="0"/>
              </a:spcAft>
              <a:buFont typeface="Wingdings 2"/>
              <a:buChar char=""/>
              <a:defRPr/>
            </a:pPr>
            <a:endParaRPr lang="fr-FR"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numéro de diapositive 5"/>
          <p:cNvSpPr>
            <a:spLocks noGrp="1"/>
          </p:cNvSpPr>
          <p:nvPr>
            <p:ph type="sldNum" sz="quarter" idx="12"/>
          </p:nvPr>
        </p:nvSpPr>
        <p:spPr>
          <a:noFill/>
        </p:spPr>
        <p:txBody>
          <a:bodyPr/>
          <a:lstStyle/>
          <a:p>
            <a:fld id="{2C824A95-86FA-4576-9B5C-B4AB7A4ACF69}" type="slidenum">
              <a:rPr lang="en-GB" altLang="fr-FR"/>
              <a:pPr/>
              <a:t>13</a:t>
            </a:fld>
            <a:endParaRPr lang="en-GB" altLang="fr-FR"/>
          </a:p>
        </p:txBody>
      </p:sp>
      <p:sp>
        <p:nvSpPr>
          <p:cNvPr id="22531" name="Rectangle 2"/>
          <p:cNvSpPr>
            <a:spLocks noGrp="1" noChangeArrowheads="1"/>
          </p:cNvSpPr>
          <p:nvPr>
            <p:ph type="title"/>
          </p:nvPr>
        </p:nvSpPr>
        <p:spPr>
          <a:xfrm>
            <a:off x="0" y="981075"/>
            <a:ext cx="9036050" cy="1135063"/>
          </a:xfrm>
        </p:spPr>
        <p:txBody>
          <a:bodyPr/>
          <a:lstStyle/>
          <a:p>
            <a:pPr eaLnBrk="1" hangingPunct="1"/>
            <a:r>
              <a:rPr lang="fr-FR" altLang="fr-FR" sz="2800" smtClean="0"/>
              <a:t>Caractéristiques d'un budget de programme</a:t>
            </a:r>
          </a:p>
        </p:txBody>
      </p:sp>
      <p:sp>
        <p:nvSpPr>
          <p:cNvPr id="22532" name="Rectangle 3"/>
          <p:cNvSpPr>
            <a:spLocks noGrp="1" noChangeArrowheads="1"/>
          </p:cNvSpPr>
          <p:nvPr>
            <p:ph type="body" idx="1"/>
          </p:nvPr>
        </p:nvSpPr>
        <p:spPr>
          <a:xfrm>
            <a:off x="323850" y="1989138"/>
            <a:ext cx="8820150" cy="5229225"/>
          </a:xfrm>
        </p:spPr>
        <p:txBody>
          <a:bodyPr/>
          <a:lstStyle/>
          <a:p>
            <a:pPr eaLnBrk="1" hangingPunct="1">
              <a:lnSpc>
                <a:spcPct val="90000"/>
              </a:lnSpc>
              <a:buClrTx/>
              <a:buFont typeface="Arial" panose="020B0604020202020204" pitchFamily="34" charset="0"/>
              <a:buChar char="●"/>
              <a:defRPr/>
            </a:pPr>
            <a:r>
              <a:rPr lang="fr-FR" altLang="fr-FR" sz="2200" i="0" dirty="0" smtClean="0">
                <a:latin typeface="+mj-lt"/>
              </a:rPr>
              <a:t>Un budget de programme comprend:</a:t>
            </a:r>
          </a:p>
          <a:p>
            <a:pPr lvl="1" eaLnBrk="1" hangingPunct="1">
              <a:lnSpc>
                <a:spcPct val="90000"/>
              </a:lnSpc>
              <a:buFont typeface="Wingdings" panose="05000000000000000000" pitchFamily="2" charset="2"/>
              <a:buChar char="§"/>
              <a:defRPr/>
            </a:pPr>
            <a:r>
              <a:rPr lang="fr-FR" altLang="fr-FR" sz="1900" b="0" dirty="0" smtClean="0">
                <a:latin typeface="+mj-lt"/>
              </a:rPr>
              <a:t>Une classification des dépenses du budget par programme (en plus des autres classifications)</a:t>
            </a:r>
          </a:p>
          <a:p>
            <a:pPr lvl="1" eaLnBrk="1" hangingPunct="1">
              <a:lnSpc>
                <a:spcPct val="90000"/>
              </a:lnSpc>
              <a:buFont typeface="Wingdings" panose="05000000000000000000" pitchFamily="2" charset="2"/>
              <a:buChar char="§"/>
              <a:defRPr/>
            </a:pPr>
            <a:r>
              <a:rPr lang="fr-FR" altLang="fr-FR" sz="1900" b="0" dirty="0" smtClean="0">
                <a:latin typeface="+mj-lt"/>
              </a:rPr>
              <a:t>Dans un document joint à la loi des finances </a:t>
            </a:r>
          </a:p>
          <a:p>
            <a:pPr marL="1257300" lvl="2" indent="-342900" eaLnBrk="1" hangingPunct="1">
              <a:lnSpc>
                <a:spcPct val="90000"/>
              </a:lnSpc>
              <a:buFont typeface="Courier New" panose="02070309020205020404" pitchFamily="49" charset="0"/>
              <a:buChar char="o"/>
              <a:defRPr/>
            </a:pPr>
            <a:r>
              <a:rPr lang="fr-FR" altLang="fr-FR" sz="1800" dirty="0" smtClean="0">
                <a:latin typeface="+mj-lt"/>
              </a:rPr>
              <a:t>Des exposés des objectifs</a:t>
            </a:r>
          </a:p>
          <a:p>
            <a:pPr marL="1257300" lvl="2" indent="-342900" eaLnBrk="1" hangingPunct="1">
              <a:lnSpc>
                <a:spcPct val="90000"/>
              </a:lnSpc>
              <a:buFont typeface="Courier New" panose="02070309020205020404" pitchFamily="49" charset="0"/>
              <a:buChar char="o"/>
              <a:defRPr/>
            </a:pPr>
            <a:r>
              <a:rPr lang="fr-FR" altLang="fr-FR" sz="1800" dirty="0" smtClean="0">
                <a:latin typeface="+mj-lt"/>
              </a:rPr>
              <a:t>Un descriptif des activités</a:t>
            </a:r>
          </a:p>
          <a:p>
            <a:pPr marL="1257300" lvl="2" indent="-342900" eaLnBrk="1" hangingPunct="1">
              <a:lnSpc>
                <a:spcPct val="90000"/>
              </a:lnSpc>
              <a:buFont typeface="Courier New" panose="02070309020205020404" pitchFamily="49" charset="0"/>
              <a:buChar char="o"/>
              <a:defRPr/>
            </a:pPr>
            <a:r>
              <a:rPr lang="fr-FR" altLang="fr-FR" sz="1800" dirty="0" smtClean="0">
                <a:latin typeface="+mj-lt"/>
              </a:rPr>
              <a:t>Des indicateurs de performance et leurs cibles </a:t>
            </a:r>
          </a:p>
          <a:p>
            <a:pPr lvl="1" eaLnBrk="1" hangingPunct="1">
              <a:lnSpc>
                <a:spcPct val="90000"/>
              </a:lnSpc>
              <a:buFont typeface="Wingdings" panose="05000000000000000000" pitchFamily="2" charset="2"/>
              <a:buChar char="§"/>
              <a:defRPr/>
            </a:pPr>
            <a:r>
              <a:rPr lang="fr-FR" altLang="fr-FR" sz="1900" b="0" dirty="0" smtClean="0">
                <a:latin typeface="+mj-lt"/>
              </a:rPr>
              <a:t>Comprend le plus souvent des projections de dépenses pluriannuelles (Cf. CDMT) –les années au-delà de l’année budgétaire étant indicatives</a:t>
            </a:r>
          </a:p>
          <a:p>
            <a:pPr eaLnBrk="1" hangingPunct="1">
              <a:lnSpc>
                <a:spcPct val="90000"/>
              </a:lnSpc>
              <a:buClrTx/>
              <a:buFont typeface="Arial" panose="020B0604020202020204" pitchFamily="34" charset="0"/>
              <a:buChar char="●"/>
              <a:defRPr/>
            </a:pPr>
            <a:r>
              <a:rPr lang="fr-FR" altLang="fr-FR" sz="2000" i="0" dirty="0" smtClean="0">
                <a:latin typeface="+mj-lt"/>
              </a:rPr>
              <a:t>Un rapport annuel de performance rend compte des résultats</a:t>
            </a:r>
          </a:p>
          <a:p>
            <a:pPr eaLnBrk="1" hangingPunct="1">
              <a:lnSpc>
                <a:spcPct val="90000"/>
              </a:lnSpc>
              <a:buClrTx/>
              <a:buFont typeface="Arial" panose="020B0604020202020204" pitchFamily="34" charset="0"/>
              <a:buChar char="●"/>
              <a:defRPr/>
            </a:pPr>
            <a:r>
              <a:rPr lang="fr-FR" altLang="fr-FR" sz="2000" i="0" dirty="0" smtClean="0">
                <a:latin typeface="+mj-lt"/>
              </a:rPr>
              <a:t>Un responsable ce programme prépare la stratégie du programme, supervise son exécution et est redevable des résultats</a:t>
            </a:r>
          </a:p>
          <a:p>
            <a:pPr marL="1257300" lvl="2" indent="-342900" eaLnBrk="1" hangingPunct="1">
              <a:lnSpc>
                <a:spcPct val="90000"/>
              </a:lnSpc>
              <a:buFont typeface="Wingdings" panose="05000000000000000000" pitchFamily="2" charset="2"/>
              <a:buChar char="Ø"/>
              <a:defRPr/>
            </a:pPr>
            <a:endParaRPr lang="fr-FR" altLang="fr-FR" sz="2000" dirty="0" smtClean="0">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a:xfrm>
            <a:off x="395288" y="1339850"/>
            <a:ext cx="8229600" cy="433388"/>
          </a:xfrm>
        </p:spPr>
        <p:txBody>
          <a:bodyPr/>
          <a:lstStyle/>
          <a:p>
            <a:r>
              <a:rPr lang="fr-FR" altLang="fr-FR" smtClean="0"/>
              <a:t>Le degré de liberté de l’exécutif</a:t>
            </a:r>
          </a:p>
        </p:txBody>
      </p:sp>
      <p:sp>
        <p:nvSpPr>
          <p:cNvPr id="24579" name="Espace réservé du contenu 2"/>
          <p:cNvSpPr>
            <a:spLocks noGrp="1"/>
          </p:cNvSpPr>
          <p:nvPr>
            <p:ph sz="quarter" idx="1"/>
          </p:nvPr>
        </p:nvSpPr>
        <p:spPr>
          <a:xfrm>
            <a:off x="395288" y="2060575"/>
            <a:ext cx="8497887" cy="4797425"/>
          </a:xfrm>
        </p:spPr>
        <p:txBody>
          <a:bodyPr/>
          <a:lstStyle/>
          <a:p>
            <a:pPr>
              <a:lnSpc>
                <a:spcPct val="80000"/>
              </a:lnSpc>
              <a:buClrTx/>
              <a:buFontTx/>
              <a:buChar char="●"/>
            </a:pPr>
            <a:r>
              <a:rPr lang="fr-FR" altLang="fr-FR" sz="2200" i="0" smtClean="0">
                <a:latin typeface="Verdana "/>
              </a:rPr>
              <a:t>Dans l’approche budget de programme, le programme détermine le champ de l’autorisation parlementaire</a:t>
            </a:r>
          </a:p>
          <a:p>
            <a:pPr lvl="1">
              <a:lnSpc>
                <a:spcPct val="80000"/>
              </a:lnSpc>
              <a:buClrTx/>
              <a:buFont typeface="Wingdings" pitchFamily="2" charset="2"/>
              <a:buChar char="§"/>
            </a:pPr>
            <a:r>
              <a:rPr lang="fr-FR" altLang="fr-FR" sz="2200" b="0" smtClean="0">
                <a:latin typeface="Verdana "/>
              </a:rPr>
              <a:t>Unité de spécialisation de crédit, appropriation</a:t>
            </a:r>
          </a:p>
          <a:p>
            <a:pPr lvl="1">
              <a:lnSpc>
                <a:spcPct val="80000"/>
              </a:lnSpc>
              <a:buClrTx/>
              <a:buFont typeface="Wingdings" pitchFamily="2" charset="2"/>
              <a:buChar char="§"/>
            </a:pPr>
            <a:r>
              <a:rPr lang="fr-FR" altLang="fr-FR" sz="2200" b="0" smtClean="0">
                <a:latin typeface="Verdana "/>
              </a:rPr>
              <a:t>Les virements entre programmes sont limités à un faible pourcentage du montant des programmes concernés</a:t>
            </a:r>
          </a:p>
          <a:p>
            <a:pPr>
              <a:lnSpc>
                <a:spcPct val="80000"/>
              </a:lnSpc>
              <a:buClrTx/>
              <a:buFontTx/>
              <a:buChar char="●"/>
            </a:pPr>
            <a:endParaRPr lang="fr-FR" altLang="fr-FR" sz="2200" i="0" smtClean="0">
              <a:latin typeface="Verdana "/>
            </a:endParaRPr>
          </a:p>
          <a:p>
            <a:pPr>
              <a:lnSpc>
                <a:spcPct val="80000"/>
              </a:lnSpc>
              <a:buClrTx/>
              <a:buFontTx/>
              <a:buChar char="●"/>
            </a:pPr>
            <a:r>
              <a:rPr lang="fr-FR" altLang="fr-FR" sz="2200" i="0" smtClean="0">
                <a:latin typeface="Verdana "/>
              </a:rPr>
              <a:t>Au sein d’un programme, les crédits sont fongibles, c’est à dire l’exécutif peut procéder à des virements/réallocation.</a:t>
            </a:r>
          </a:p>
          <a:p>
            <a:pPr lvl="1">
              <a:lnSpc>
                <a:spcPct val="80000"/>
              </a:lnSpc>
              <a:buFont typeface="Wingdings" pitchFamily="2" charset="2"/>
              <a:buChar char="§"/>
            </a:pPr>
            <a:r>
              <a:rPr lang="fr-FR" altLang="fr-FR" sz="2200" b="0" smtClean="0">
                <a:latin typeface="Verdana "/>
              </a:rPr>
              <a:t>Sous réserve, toutefois, de conditions de fongibilité asymétrique: </a:t>
            </a:r>
          </a:p>
          <a:p>
            <a:pPr marL="1257300" lvl="2" indent="-342900">
              <a:lnSpc>
                <a:spcPct val="80000"/>
              </a:lnSpc>
              <a:buFont typeface="Courier New" pitchFamily="49" charset="0"/>
              <a:buChar char="o"/>
            </a:pPr>
            <a:r>
              <a:rPr lang="fr-FR" altLang="fr-FR" sz="1800" smtClean="0">
                <a:latin typeface="Verdana "/>
              </a:rPr>
              <a:t>On ne peut pas augmenter les dépenses de personnel (France, UEMOA)</a:t>
            </a:r>
          </a:p>
          <a:p>
            <a:pPr marL="1257300" lvl="2" indent="-342900">
              <a:lnSpc>
                <a:spcPct val="80000"/>
              </a:lnSpc>
              <a:buFont typeface="Courier New" pitchFamily="49" charset="0"/>
              <a:buChar char="o"/>
            </a:pPr>
            <a:r>
              <a:rPr lang="fr-FR" altLang="fr-FR" sz="1800" smtClean="0">
                <a:latin typeface="Verdana "/>
              </a:rPr>
              <a:t>On ne peut pas diminuer les dépenses en capital (pays anglophones, UEMOA)</a:t>
            </a:r>
          </a:p>
          <a:p>
            <a:pPr marL="1257300" lvl="2" indent="-342900">
              <a:lnSpc>
                <a:spcPct val="80000"/>
              </a:lnSpc>
              <a:buFont typeface="Courier New" pitchFamily="49" charset="0"/>
              <a:buChar char="o"/>
            </a:pPr>
            <a:r>
              <a:rPr lang="fr-FR" altLang="fr-FR" sz="1800" smtClean="0">
                <a:latin typeface="Verdana "/>
              </a:rPr>
              <a:t>Etc.     </a:t>
            </a:r>
          </a:p>
          <a:p>
            <a:pPr>
              <a:lnSpc>
                <a:spcPct val="80000"/>
              </a:lnSpc>
            </a:pPr>
            <a:endParaRPr lang="fr-FR" altLang="fr-FR" sz="1700" smtClean="0"/>
          </a:p>
        </p:txBody>
      </p:sp>
      <p:sp>
        <p:nvSpPr>
          <p:cNvPr id="24580" name="Espace réservé du numéro de diapositive 3"/>
          <p:cNvSpPr>
            <a:spLocks noGrp="1"/>
          </p:cNvSpPr>
          <p:nvPr>
            <p:ph type="sldNum" sz="quarter" idx="12"/>
          </p:nvPr>
        </p:nvSpPr>
        <p:spPr>
          <a:noFill/>
        </p:spPr>
        <p:txBody>
          <a:bodyPr/>
          <a:lstStyle/>
          <a:p>
            <a:fld id="{5F2F6EE0-0A87-446F-9066-A36549776A83}" type="slidenum">
              <a:rPr lang="en-US" altLang="fr-FR"/>
              <a:pPr/>
              <a:t>14</a:t>
            </a:fld>
            <a:endParaRPr lang="en-US" alt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57188" y="1357313"/>
            <a:ext cx="7786687" cy="1143000"/>
          </a:xfrm>
        </p:spPr>
        <p:txBody>
          <a:bodyPr/>
          <a:lstStyle/>
          <a:p>
            <a:pPr indent="0" eaLnBrk="1" hangingPunct="1"/>
            <a:r>
              <a:rPr lang="fr-FR" altLang="fr-FR" smtClean="0"/>
              <a:t>	Programme et organisation</a:t>
            </a:r>
          </a:p>
        </p:txBody>
      </p:sp>
      <p:sp>
        <p:nvSpPr>
          <p:cNvPr id="25603" name="Rectangle 3"/>
          <p:cNvSpPr>
            <a:spLocks noGrp="1" noChangeArrowheads="1"/>
          </p:cNvSpPr>
          <p:nvPr>
            <p:ph type="body" idx="1"/>
          </p:nvPr>
        </p:nvSpPr>
        <p:spPr>
          <a:xfrm>
            <a:off x="214313" y="2428875"/>
            <a:ext cx="8715375" cy="3754438"/>
          </a:xfrm>
        </p:spPr>
        <p:txBody>
          <a:bodyPr/>
          <a:lstStyle/>
          <a:p>
            <a:pPr lvl="1" eaLnBrk="1" hangingPunct="1">
              <a:spcBef>
                <a:spcPts val="600"/>
              </a:spcBef>
              <a:spcAft>
                <a:spcPts val="600"/>
              </a:spcAft>
              <a:buClrTx/>
            </a:pPr>
            <a:r>
              <a:rPr lang="fr-FR" altLang="fr-FR" sz="2400" b="0" smtClean="0"/>
              <a:t>Pour des raisons de redevabilité (accountability), les programmes, lorsqu'ils sont catégories du système de classification, doivent être rattachés à un ministère et un seul</a:t>
            </a:r>
            <a:endParaRPr lang="fr-FR" altLang="fr-FR" sz="2100" smtClean="0"/>
          </a:p>
          <a:p>
            <a:pPr lvl="1" eaLnBrk="1" hangingPunct="1">
              <a:spcBef>
                <a:spcPts val="600"/>
              </a:spcBef>
              <a:spcAft>
                <a:spcPts val="600"/>
              </a:spcAft>
              <a:buClrTx/>
            </a:pPr>
            <a:r>
              <a:rPr lang="fr-FR" altLang="fr-FR" sz="2400" b="0" smtClean="0"/>
              <a:t>Les conflits potentiels entre responsables administratifs et responsables de programme doivent être analysés lors de la structuration du budget d'un ministère en programme </a:t>
            </a:r>
          </a:p>
          <a:p>
            <a:pPr lvl="2" eaLnBrk="1" hangingPunct="1">
              <a:buFont typeface="Verdana" pitchFamily="34" charset="0"/>
              <a:buNone/>
            </a:pPr>
            <a:endParaRPr lang="fr-FR" altLang="fr-F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1"/>
          <p:cNvSpPr>
            <a:spLocks noGrp="1"/>
          </p:cNvSpPr>
          <p:nvPr>
            <p:ph type="title"/>
          </p:nvPr>
        </p:nvSpPr>
        <p:spPr>
          <a:xfrm>
            <a:off x="395288" y="1231900"/>
            <a:ext cx="8229600" cy="936625"/>
          </a:xfrm>
        </p:spPr>
        <p:txBody>
          <a:bodyPr/>
          <a:lstStyle/>
          <a:p>
            <a:r>
              <a:rPr lang="fr-FR" altLang="fr-FR" smtClean="0"/>
              <a:t>Module 2.3 Points examinés</a:t>
            </a:r>
          </a:p>
        </p:txBody>
      </p:sp>
      <p:sp>
        <p:nvSpPr>
          <p:cNvPr id="27651" name="Espace réservé du contenu 2"/>
          <p:cNvSpPr>
            <a:spLocks noGrp="1"/>
          </p:cNvSpPr>
          <p:nvPr>
            <p:ph idx="1"/>
          </p:nvPr>
        </p:nvSpPr>
        <p:spPr>
          <a:xfrm>
            <a:off x="430213" y="2168525"/>
            <a:ext cx="8229600" cy="3529013"/>
          </a:xfrm>
        </p:spPr>
        <p:txBody>
          <a:bodyPr/>
          <a:lstStyle/>
          <a:p>
            <a:pPr>
              <a:buClrTx/>
            </a:pPr>
            <a:r>
              <a:rPr lang="fr-FR" altLang="fr-FR" i="0" smtClean="0"/>
              <a:t>Approches budgétaires</a:t>
            </a:r>
          </a:p>
          <a:p>
            <a:pPr>
              <a:buClrTx/>
            </a:pPr>
            <a:endParaRPr lang="fr-FR" altLang="fr-FR" i="0" smtClean="0"/>
          </a:p>
          <a:p>
            <a:pPr>
              <a:buClrTx/>
            </a:pPr>
            <a:r>
              <a:rPr lang="fr-FR" altLang="fr-FR" i="0" smtClean="0"/>
              <a:t>Le programme</a:t>
            </a:r>
          </a:p>
          <a:p>
            <a:pPr>
              <a:buClrTx/>
            </a:pPr>
            <a:endParaRPr lang="fr-FR" altLang="fr-FR" i="0" smtClean="0"/>
          </a:p>
          <a:p>
            <a:pPr>
              <a:buClrTx/>
            </a:pPr>
            <a:r>
              <a:rPr lang="fr-FR" altLang="fr-FR" i="0" smtClean="0">
                <a:solidFill>
                  <a:srgbClr val="FF0000"/>
                </a:solidFill>
              </a:rPr>
              <a:t>Performance et budgétisation</a:t>
            </a:r>
          </a:p>
          <a:p>
            <a:pPr>
              <a:buClrTx/>
            </a:pPr>
            <a:endParaRPr lang="fr-FR" altLang="fr-FR" i="0" smtClean="0"/>
          </a:p>
          <a:p>
            <a:pPr>
              <a:buClrTx/>
            </a:pPr>
            <a:r>
              <a:rPr lang="fr-FR" altLang="fr-FR" i="0" smtClean="0"/>
              <a:t>La démarche de mise en place</a:t>
            </a:r>
          </a:p>
          <a:p>
            <a:pPr>
              <a:buClrTx/>
            </a:pPr>
            <a:endParaRPr lang="fr-FR" altLang="fr-FR" i="0" smtClean="0"/>
          </a:p>
          <a:p>
            <a:pPr>
              <a:buClrTx/>
            </a:pPr>
            <a:r>
              <a:rPr lang="fr-FR" altLang="fr-FR" i="0" smtClean="0"/>
              <a:t>Eviter les écueils</a:t>
            </a:r>
          </a:p>
        </p:txBody>
      </p:sp>
      <p:sp>
        <p:nvSpPr>
          <p:cNvPr id="27652" name="AutoShape 6"/>
          <p:cNvSpPr>
            <a:spLocks noChangeArrowheads="1"/>
          </p:cNvSpPr>
          <p:nvPr/>
        </p:nvSpPr>
        <p:spPr bwMode="auto">
          <a:xfrm>
            <a:off x="395288" y="3716338"/>
            <a:ext cx="8358187" cy="873125"/>
          </a:xfrm>
          <a:prstGeom prst="rightArrow">
            <a:avLst>
              <a:gd name="adj1" fmla="val 50000"/>
              <a:gd name="adj2" fmla="val 202047"/>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1"/>
          <p:cNvSpPr>
            <a:spLocks noGrp="1"/>
          </p:cNvSpPr>
          <p:nvPr>
            <p:ph type="title"/>
          </p:nvPr>
        </p:nvSpPr>
        <p:spPr>
          <a:xfrm>
            <a:off x="395288" y="1339850"/>
            <a:ext cx="8229600" cy="504825"/>
          </a:xfrm>
        </p:spPr>
        <p:txBody>
          <a:bodyPr/>
          <a:lstStyle/>
          <a:p>
            <a:r>
              <a:rPr lang="fr-FR" altLang="fr-FR" smtClean="0"/>
              <a:t>Performance et budgétisation (1)</a:t>
            </a:r>
          </a:p>
        </p:txBody>
      </p:sp>
      <p:sp>
        <p:nvSpPr>
          <p:cNvPr id="3" name="Espace réservé du contenu 2"/>
          <p:cNvSpPr>
            <a:spLocks noGrp="1"/>
          </p:cNvSpPr>
          <p:nvPr>
            <p:ph idx="1"/>
          </p:nvPr>
        </p:nvSpPr>
        <p:spPr>
          <a:xfrm>
            <a:off x="457200" y="1989138"/>
            <a:ext cx="8435975" cy="4032250"/>
          </a:xfrm>
        </p:spPr>
        <p:txBody>
          <a:bodyPr/>
          <a:lstStyle/>
          <a:p>
            <a:pPr>
              <a:buClrTx/>
              <a:defRPr/>
            </a:pPr>
            <a:r>
              <a:rPr lang="fr-FR" i="0" dirty="0"/>
              <a:t>L’OCDE a défini la budgétisation axée sur les performances comme un processus de budgétisation permettant d’établir un lien entre des fonds alloués d’une part et des résultats mesurables de </a:t>
            </a:r>
            <a:r>
              <a:rPr lang="fr-FR" i="0" dirty="0" smtClean="0"/>
              <a:t>l’autre. Elle distingue trois catégories :</a:t>
            </a:r>
          </a:p>
          <a:p>
            <a:pPr lvl="1">
              <a:buClrTx/>
              <a:buFont typeface="Wingdings" panose="05000000000000000000" pitchFamily="2" charset="2"/>
              <a:buChar char="§"/>
              <a:defRPr/>
            </a:pPr>
            <a:r>
              <a:rPr lang="fr-FR" sz="2200" b="0" dirty="0"/>
              <a:t>la budgétisation </a:t>
            </a:r>
            <a:r>
              <a:rPr lang="fr-FR" sz="2200" b="0" dirty="0" err="1" smtClean="0"/>
              <a:t>présentationnelle</a:t>
            </a:r>
            <a:endParaRPr lang="fr-FR" sz="2200" b="0" dirty="0" smtClean="0"/>
          </a:p>
          <a:p>
            <a:pPr lvl="1">
              <a:buClrTx/>
              <a:buFont typeface="Wingdings" panose="05000000000000000000" pitchFamily="2" charset="2"/>
              <a:buChar char="§"/>
              <a:defRPr/>
            </a:pPr>
            <a:r>
              <a:rPr lang="fr-FR" sz="2200" b="0" dirty="0" smtClean="0"/>
              <a:t>la </a:t>
            </a:r>
            <a:r>
              <a:rPr lang="fr-FR" sz="2200" b="0" dirty="0"/>
              <a:t>budgétisation éclairée par les performances et </a:t>
            </a:r>
            <a:endParaRPr lang="fr-FR" sz="2200" b="0" dirty="0" smtClean="0"/>
          </a:p>
          <a:p>
            <a:pPr lvl="1">
              <a:buClrTx/>
              <a:buFont typeface="Wingdings" panose="05000000000000000000" pitchFamily="2" charset="2"/>
              <a:buChar char="§"/>
              <a:defRPr/>
            </a:pPr>
            <a:r>
              <a:rPr lang="fr-FR" sz="2200" b="0" dirty="0" smtClean="0"/>
              <a:t>la </a:t>
            </a:r>
            <a:r>
              <a:rPr lang="fr-FR" sz="2200" b="0" dirty="0"/>
              <a:t>budgétisation axée directement sur les performances ou obéissant à une formule </a:t>
            </a:r>
          </a:p>
          <a:p>
            <a:pPr marL="457200" lvl="1" indent="0">
              <a:buClrTx/>
              <a:buFontTx/>
              <a:buNone/>
              <a:defRPr/>
            </a:pPr>
            <a:endParaRPr lang="fr-FR" sz="2200" b="0" i="1" dirty="0" smtClean="0"/>
          </a:p>
          <a:p>
            <a:pPr marL="457200" lvl="1" indent="0">
              <a:buClrTx/>
              <a:buFontTx/>
              <a:buNone/>
              <a:defRPr/>
            </a:pPr>
            <a:r>
              <a:rPr lang="fr-FR" sz="1500" b="0" i="1" dirty="0" smtClean="0"/>
              <a:t>OCDE </a:t>
            </a:r>
            <a:r>
              <a:rPr lang="fr-FR" sz="1500" b="0" i="1" dirty="0"/>
              <a:t>(2007), La budgétisation axée sur la performance dans les pays de l’OCDE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re 1"/>
          <p:cNvSpPr>
            <a:spLocks noGrp="1"/>
          </p:cNvSpPr>
          <p:nvPr>
            <p:ph type="title"/>
          </p:nvPr>
        </p:nvSpPr>
        <p:spPr>
          <a:xfrm>
            <a:off x="457200" y="1196975"/>
            <a:ext cx="8229600" cy="503238"/>
          </a:xfrm>
        </p:spPr>
        <p:txBody>
          <a:bodyPr/>
          <a:lstStyle/>
          <a:p>
            <a:r>
              <a:rPr lang="fr-FR" altLang="fr-FR" smtClean="0"/>
              <a:t>Performance et budgétisation (2)</a:t>
            </a:r>
          </a:p>
        </p:txBody>
      </p:sp>
      <p:sp>
        <p:nvSpPr>
          <p:cNvPr id="30723" name="Espace réservé du contenu 2"/>
          <p:cNvSpPr>
            <a:spLocks noGrp="1"/>
          </p:cNvSpPr>
          <p:nvPr>
            <p:ph idx="1"/>
          </p:nvPr>
        </p:nvSpPr>
        <p:spPr>
          <a:xfrm>
            <a:off x="0" y="1916113"/>
            <a:ext cx="9144000" cy="4321175"/>
          </a:xfrm>
        </p:spPr>
        <p:txBody>
          <a:bodyPr/>
          <a:lstStyle/>
          <a:p>
            <a:pPr>
              <a:buClrTx/>
            </a:pPr>
            <a:r>
              <a:rPr lang="fr-FR" altLang="fr-FR" sz="2000" b="1" i="0" smtClean="0"/>
              <a:t>Budgétisation présentationnelle: </a:t>
            </a:r>
            <a:r>
              <a:rPr lang="fr-FR" altLang="fr-FR" sz="1900" i="0" smtClean="0"/>
              <a:t>les informations sur les performances sont seulement présentées dans les documents budgétaires (ou autres). Elles servent alors de référence pour faire jouer la responsabilité et dialoguer avec le législateur et les citoyens. Elles ne jouent alors aucun rôle dans les prises de décisions.</a:t>
            </a:r>
          </a:p>
          <a:p>
            <a:pPr>
              <a:buClrTx/>
            </a:pPr>
            <a:r>
              <a:rPr lang="fr-FR" altLang="fr-FR" sz="2000" b="1" i="0" smtClean="0"/>
              <a:t>Budgétisation éclairée par les performances</a:t>
            </a:r>
            <a:r>
              <a:rPr lang="fr-FR" altLang="fr-FR" sz="2000" i="0" smtClean="0"/>
              <a:t>, </a:t>
            </a:r>
            <a:r>
              <a:rPr lang="fr-FR" altLang="fr-FR" sz="1900" i="0" smtClean="0"/>
              <a:t>les ressources sont reliées indirectement aux propositions de performances futures ou aux performances passées. </a:t>
            </a:r>
          </a:p>
          <a:p>
            <a:pPr>
              <a:buClrTx/>
            </a:pPr>
            <a:r>
              <a:rPr lang="fr-FR" altLang="fr-FR" sz="2000" b="1" i="0" smtClean="0"/>
              <a:t>Budgétisation axée directement sur les performances</a:t>
            </a:r>
            <a:r>
              <a:rPr lang="fr-FR" altLang="fr-FR" sz="2000" i="0" smtClean="0"/>
              <a:t>, </a:t>
            </a:r>
            <a:r>
              <a:rPr lang="fr-FR" altLang="fr-FR" sz="1900" i="0" smtClean="0"/>
              <a:t>les ressources (ou des ressources additionnelles) sont allouées en fonction des résultats obtenus. N’est utilisée que dans un nombre limité de pays de l’OCDE, et uniquement dans certains secteurs. </a:t>
            </a:r>
          </a:p>
          <a:p>
            <a:pPr marL="457200" lvl="1" indent="0">
              <a:buFontTx/>
              <a:buNone/>
            </a:pPr>
            <a:r>
              <a:rPr lang="fr-FR" altLang="fr-FR" sz="1600" b="0" smtClean="0">
                <a:sym typeface="Wingdings" pitchFamily="2" charset="2"/>
              </a:rPr>
              <a:t> </a:t>
            </a:r>
            <a:r>
              <a:rPr lang="fr-FR" altLang="fr-FR" sz="1600" b="0" smtClean="0"/>
              <a:t>Par exemple, le nombre d’étudiants qui obtiennent un mastère permettra de définir les financements octroyés l’année suivante à l’université qui délivre ce diplôme</a:t>
            </a:r>
            <a:r>
              <a:rPr lang="fr-FR" altLang="fr-FR" sz="1600" smtClean="0"/>
              <a:t>. </a:t>
            </a:r>
          </a:p>
          <a:p>
            <a:endParaRPr lang="fr-FR" altLang="fr-FR" sz="2000" i="0" smtClean="0"/>
          </a:p>
          <a:p>
            <a:endParaRPr lang="fr-FR" altLang="fr-FR" sz="2000" i="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numéro de diapositive 5"/>
          <p:cNvSpPr txBox="1">
            <a:spLocks noGrp="1"/>
          </p:cNvSpPr>
          <p:nvPr/>
        </p:nvSpPr>
        <p:spPr bwMode="auto">
          <a:xfrm>
            <a:off x="6553200" y="6248400"/>
            <a:ext cx="2133600" cy="457200"/>
          </a:xfrm>
          <a:prstGeom prst="rect">
            <a:avLst/>
          </a:prstGeom>
          <a:noFill/>
          <a:ln w="9525">
            <a:noFill/>
            <a:miter lim="800000"/>
            <a:headEnd/>
            <a:tailEnd/>
          </a:ln>
        </p:spPr>
        <p:txBody>
          <a:bodyPr anchor="b"/>
          <a:lstStyle/>
          <a:p>
            <a:pPr algn="r" eaLnBrk="1" hangingPunct="1"/>
            <a:fld id="{4202DE1E-CCF5-4D8F-8D12-71108DB11955}" type="slidenum">
              <a:rPr lang="fr-FR" altLang="fr-FR">
                <a:solidFill>
                  <a:srgbClr val="333399"/>
                </a:solidFill>
                <a:cs typeface="Times New Roman" pitchFamily="18" charset="0"/>
              </a:rPr>
              <a:pPr algn="r" eaLnBrk="1" hangingPunct="1"/>
              <a:t>19</a:t>
            </a:fld>
            <a:endParaRPr lang="fr-FR" altLang="fr-FR">
              <a:solidFill>
                <a:srgbClr val="333399"/>
              </a:solidFill>
              <a:cs typeface="Times New Roman" pitchFamily="18" charset="0"/>
            </a:endParaRPr>
          </a:p>
        </p:txBody>
      </p:sp>
      <p:sp>
        <p:nvSpPr>
          <p:cNvPr id="31747" name="Rectangle 2"/>
          <p:cNvSpPr>
            <a:spLocks noGrp="1" noChangeArrowheads="1"/>
          </p:cNvSpPr>
          <p:nvPr>
            <p:ph type="title" idx="4294967295"/>
          </p:nvPr>
        </p:nvSpPr>
        <p:spPr>
          <a:xfrm>
            <a:off x="0" y="1214438"/>
            <a:ext cx="7786688" cy="1143000"/>
          </a:xfrm>
        </p:spPr>
        <p:txBody>
          <a:bodyPr/>
          <a:lstStyle/>
          <a:p>
            <a:pPr indent="0" eaLnBrk="1" hangingPunct="1"/>
            <a:r>
              <a:rPr lang="fr-FR" altLang="fr-FR" sz="2800" smtClean="0"/>
              <a:t>Performance et budgétisation  -Précautions </a:t>
            </a:r>
          </a:p>
        </p:txBody>
      </p:sp>
      <p:sp>
        <p:nvSpPr>
          <p:cNvPr id="31748" name="Rectangle 3"/>
          <p:cNvSpPr>
            <a:spLocks noGrp="1" noChangeArrowheads="1"/>
          </p:cNvSpPr>
          <p:nvPr>
            <p:ph type="body" idx="4294967295"/>
          </p:nvPr>
        </p:nvSpPr>
        <p:spPr>
          <a:xfrm>
            <a:off x="214313" y="2357438"/>
            <a:ext cx="8929687" cy="4257675"/>
          </a:xfrm>
        </p:spPr>
        <p:txBody>
          <a:bodyPr/>
          <a:lstStyle/>
          <a:p>
            <a:pPr eaLnBrk="1" hangingPunct="1">
              <a:buClrTx/>
              <a:defRPr/>
            </a:pPr>
            <a:r>
              <a:rPr lang="fr-FR" altLang="fr-FR" sz="2000" i="0" dirty="0" smtClean="0">
                <a:latin typeface="+mj-lt"/>
                <a:cs typeface="Arial" panose="020B0604020202020204" pitchFamily="34" charset="0"/>
              </a:rPr>
              <a:t>Le lien entre la performance et la budgétisation est en général indirect (« budgétisation </a:t>
            </a:r>
            <a:r>
              <a:rPr lang="fr-FR" altLang="fr-FR" sz="2000" i="0" dirty="0" err="1" smtClean="0">
                <a:latin typeface="+mj-lt"/>
                <a:cs typeface="Arial" panose="020B0604020202020204" pitchFamily="34" charset="0"/>
              </a:rPr>
              <a:t>présentationnelle</a:t>
            </a:r>
            <a:r>
              <a:rPr lang="fr-FR" altLang="fr-FR" sz="2000" i="0" dirty="0" smtClean="0">
                <a:latin typeface="+mj-lt"/>
                <a:cs typeface="Arial" panose="020B0604020202020204" pitchFamily="34" charset="0"/>
              </a:rPr>
              <a:t> »,« budgétisation éclairée par les performances ») </a:t>
            </a:r>
          </a:p>
          <a:p>
            <a:pPr lvl="1" eaLnBrk="1" hangingPunct="1">
              <a:buClrTx/>
              <a:buFont typeface="Wingdings" panose="05000000000000000000" pitchFamily="2" charset="2"/>
              <a:buChar char="§"/>
              <a:defRPr/>
            </a:pPr>
            <a:r>
              <a:rPr lang="fr-FR" altLang="fr-FR" b="0" dirty="0" smtClean="0">
                <a:latin typeface="+mj-lt"/>
                <a:cs typeface="Arial" panose="020B0604020202020204" pitchFamily="34" charset="0"/>
              </a:rPr>
              <a:t>On ne punit pas un secteur prioritaire non performant, on réfléchit!</a:t>
            </a:r>
          </a:p>
          <a:p>
            <a:pPr marL="457200" lvl="1" indent="0" eaLnBrk="1" hangingPunct="1">
              <a:buClrTx/>
              <a:buFontTx/>
              <a:buNone/>
              <a:defRPr/>
            </a:pPr>
            <a:endParaRPr lang="fr-FR" altLang="fr-FR" sz="1500" b="0" dirty="0" smtClean="0">
              <a:latin typeface="+mj-lt"/>
              <a:cs typeface="Arial" panose="020B0604020202020204" pitchFamily="34" charset="0"/>
            </a:endParaRPr>
          </a:p>
          <a:p>
            <a:pPr eaLnBrk="1" hangingPunct="1">
              <a:buClrTx/>
              <a:defRPr/>
            </a:pPr>
            <a:r>
              <a:rPr lang="fr-FR" altLang="fr-FR" sz="2000" i="0" dirty="0" smtClean="0">
                <a:latin typeface="+mj-lt"/>
                <a:cs typeface="Arial" panose="020B0604020202020204" pitchFamily="34" charset="0"/>
              </a:rPr>
              <a:t>Attention aux effets pervers!</a:t>
            </a:r>
          </a:p>
          <a:p>
            <a:pPr lvl="1" eaLnBrk="1" hangingPunct="1">
              <a:buClrTx/>
              <a:buFont typeface="Wingdings" panose="05000000000000000000" pitchFamily="2" charset="2"/>
              <a:buChar char="§"/>
              <a:defRPr/>
            </a:pPr>
            <a:r>
              <a:rPr lang="fr-FR" altLang="fr-FR" b="0" dirty="0" smtClean="0">
                <a:latin typeface="+mj-lt"/>
                <a:cs typeface="Arial" panose="020B0604020202020204" pitchFamily="34" charset="0"/>
              </a:rPr>
              <a:t>Vision en tunnel</a:t>
            </a:r>
          </a:p>
          <a:p>
            <a:pPr lvl="1" eaLnBrk="1" hangingPunct="1">
              <a:buClrTx/>
              <a:buFont typeface="Wingdings" panose="05000000000000000000" pitchFamily="2" charset="2"/>
              <a:buChar char="§"/>
              <a:defRPr/>
            </a:pPr>
            <a:r>
              <a:rPr lang="fr-FR" altLang="fr-FR" b="0" dirty="0" smtClean="0">
                <a:latin typeface="+mj-lt"/>
                <a:cs typeface="Arial" panose="020B0604020202020204" pitchFamily="34" charset="0"/>
              </a:rPr>
              <a:t>Manipulation des données</a:t>
            </a:r>
          </a:p>
          <a:p>
            <a:pPr lvl="1" eaLnBrk="1" hangingPunct="1">
              <a:buClrTx/>
              <a:buFont typeface="Wingdings" panose="05000000000000000000" pitchFamily="2" charset="2"/>
              <a:buChar char="§"/>
              <a:defRPr/>
            </a:pPr>
            <a:r>
              <a:rPr lang="fr-FR" altLang="fr-FR" b="0" dirty="0" smtClean="0">
                <a:latin typeface="+mj-lt"/>
                <a:cs typeface="Arial" panose="020B0604020202020204" pitchFamily="34" charset="0"/>
              </a:rPr>
              <a:t>Comportement opportuniste, etc.</a:t>
            </a:r>
          </a:p>
          <a:p>
            <a:pPr marL="457200" lvl="1" indent="0" eaLnBrk="1" hangingPunct="1">
              <a:buClrTx/>
              <a:buFontTx/>
              <a:buNone/>
              <a:defRPr/>
            </a:pPr>
            <a:endParaRPr lang="fr-FR" altLang="fr-FR" sz="1500" b="0" dirty="0" smtClean="0">
              <a:latin typeface="+mj-lt"/>
              <a:cs typeface="Arial" panose="020B0604020202020204" pitchFamily="34" charset="0"/>
            </a:endParaRPr>
          </a:p>
          <a:p>
            <a:pPr eaLnBrk="1" hangingPunct="1">
              <a:buClrTx/>
              <a:defRPr/>
            </a:pPr>
            <a:r>
              <a:rPr lang="fr-FR" altLang="fr-FR" sz="2000" i="0" dirty="0" smtClean="0">
                <a:latin typeface="+mj-lt"/>
                <a:cs typeface="Arial" panose="020B0604020202020204" pitchFamily="34" charset="0"/>
              </a:rPr>
              <a:t>Éviter les système d'indicateurs lourds, complexes, mal suivis </a:t>
            </a:r>
            <a:r>
              <a:rPr lang="fr-FR" altLang="fr-FR" sz="2000" i="0" dirty="0" err="1" smtClean="0">
                <a:latin typeface="+mj-lt"/>
                <a:cs typeface="Arial" panose="020B0604020202020204" pitchFamily="34" charset="0"/>
              </a:rPr>
              <a:t>etc</a:t>
            </a:r>
            <a:endParaRPr lang="fr-FR" altLang="fr-FR" dirty="0" smtClean="0">
              <a:latin typeface="+mj-lt"/>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p:nvPr>
        </p:nvSpPr>
        <p:spPr>
          <a:xfrm>
            <a:off x="395288" y="1339850"/>
            <a:ext cx="8497887" cy="936625"/>
          </a:xfrm>
        </p:spPr>
        <p:txBody>
          <a:bodyPr/>
          <a:lstStyle/>
          <a:p>
            <a:pPr marL="342900" indent="-342900"/>
            <a:r>
              <a:rPr lang="fr-FR" altLang="fr-FR" sz="2800" smtClean="0"/>
              <a:t>Jour 2 : Sous-systèmes de la GFP et priorités dans les réformes</a:t>
            </a:r>
          </a:p>
        </p:txBody>
      </p:sp>
      <p:sp>
        <p:nvSpPr>
          <p:cNvPr id="7171" name="Espace réservé du contenu 2"/>
          <p:cNvSpPr>
            <a:spLocks noGrp="1"/>
          </p:cNvSpPr>
          <p:nvPr>
            <p:ph idx="1"/>
          </p:nvPr>
        </p:nvSpPr>
        <p:spPr>
          <a:xfrm>
            <a:off x="457200" y="2492375"/>
            <a:ext cx="8435975" cy="3529013"/>
          </a:xfrm>
        </p:spPr>
        <p:txBody>
          <a:bodyPr/>
          <a:lstStyle/>
          <a:p>
            <a:pPr>
              <a:buClrTx/>
              <a:buFont typeface="Wingdings" pitchFamily="2" charset="2"/>
              <a:buChar char="Ø"/>
            </a:pPr>
            <a:r>
              <a:rPr lang="fr-FR" altLang="fr-FR" i="0" smtClean="0"/>
              <a:t>Module 2.1. La classification des dépenses, la préparation du budget et le CDMT</a:t>
            </a:r>
          </a:p>
          <a:p>
            <a:pPr>
              <a:buClrTx/>
              <a:buFont typeface="Wingdings" pitchFamily="2" charset="2"/>
              <a:buChar char="Ø"/>
            </a:pPr>
            <a:r>
              <a:rPr lang="fr-FR" altLang="fr-FR" i="0" smtClean="0"/>
              <a:t>Module 2.2. Le cycle de la dépense et la comptabilité</a:t>
            </a:r>
          </a:p>
          <a:p>
            <a:pPr>
              <a:buClrTx/>
              <a:buFont typeface="Wingdings" pitchFamily="2" charset="2"/>
              <a:buChar char="Ø"/>
            </a:pPr>
            <a:r>
              <a:rPr lang="fr-FR" altLang="fr-FR" i="0" smtClean="0">
                <a:solidFill>
                  <a:srgbClr val="FF0000"/>
                </a:solidFill>
              </a:rPr>
              <a:t>Module 2.3. Les budgets de programme/ de performance</a:t>
            </a:r>
          </a:p>
          <a:p>
            <a:pPr>
              <a:buClrTx/>
              <a:buFont typeface="Wingdings" pitchFamily="2" charset="2"/>
              <a:buChar char="Ø"/>
            </a:pPr>
            <a:r>
              <a:rPr lang="fr-FR" altLang="fr-FR" i="0" smtClean="0"/>
              <a:t>Module 2.4. Contrôle externe et questions informatiques  </a:t>
            </a:r>
          </a:p>
        </p:txBody>
      </p:sp>
      <p:sp>
        <p:nvSpPr>
          <p:cNvPr id="7172" name="Espace réservé du numéro de diapositive 3"/>
          <p:cNvSpPr>
            <a:spLocks noGrp="1"/>
          </p:cNvSpPr>
          <p:nvPr>
            <p:ph type="sldNum" sz="quarter" idx="12"/>
          </p:nvPr>
        </p:nvSpPr>
        <p:spPr>
          <a:noFill/>
        </p:spPr>
        <p:txBody>
          <a:bodyPr/>
          <a:lstStyle/>
          <a:p>
            <a:fld id="{EE971756-2940-4E2A-A877-7136DF498F47}" type="slidenum">
              <a:rPr lang="en-GB" altLang="fr-FR"/>
              <a:pPr/>
              <a:t>2</a:t>
            </a:fld>
            <a:endParaRPr lang="en-GB" alt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u numéro de diapositive 3"/>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297D58DF-9B6C-47A3-A30B-63C485064C4B}" type="slidenum">
              <a:rPr lang="fr-FR" altLang="fr-FR">
                <a:solidFill>
                  <a:srgbClr val="333399"/>
                </a:solidFill>
                <a:cs typeface="Times New Roman" pitchFamily="18" charset="0"/>
              </a:rPr>
              <a:pPr algn="r" eaLnBrk="1" hangingPunct="1"/>
              <a:t>20</a:t>
            </a:fld>
            <a:endParaRPr lang="fr-FR" altLang="fr-FR">
              <a:solidFill>
                <a:srgbClr val="333399"/>
              </a:solidFill>
              <a:cs typeface="Times New Roman" pitchFamily="18" charset="0"/>
            </a:endParaRPr>
          </a:p>
        </p:txBody>
      </p:sp>
      <p:pic>
        <p:nvPicPr>
          <p:cNvPr id="33795" name="Picture 2"/>
          <p:cNvPicPr>
            <a:picLocks noChangeAspect="1" noChangeArrowheads="1"/>
          </p:cNvPicPr>
          <p:nvPr/>
        </p:nvPicPr>
        <p:blipFill>
          <a:blip r:embed="rId3" cstate="print"/>
          <a:srcRect/>
          <a:stretch>
            <a:fillRect/>
          </a:stretch>
        </p:blipFill>
        <p:spPr bwMode="auto">
          <a:xfrm>
            <a:off x="139700" y="58738"/>
            <a:ext cx="8982075" cy="6781800"/>
          </a:xfrm>
          <a:prstGeom prst="rect">
            <a:avLst/>
          </a:prstGeom>
          <a:noFill/>
          <a:ln w="9525" algn="ctr">
            <a:noFill/>
            <a:miter lim="800000"/>
            <a:headEnd/>
            <a:tailEnd/>
          </a:ln>
        </p:spPr>
      </p:pic>
      <p:sp>
        <p:nvSpPr>
          <p:cNvPr id="33796" name="Text Box 3"/>
          <p:cNvSpPr txBox="1">
            <a:spLocks noChangeArrowheads="1"/>
          </p:cNvSpPr>
          <p:nvPr/>
        </p:nvSpPr>
        <p:spPr bwMode="auto">
          <a:xfrm>
            <a:off x="652463" y="6372225"/>
            <a:ext cx="5268912" cy="366713"/>
          </a:xfrm>
          <a:prstGeom prst="rect">
            <a:avLst/>
          </a:prstGeom>
          <a:noFill/>
          <a:ln w="9525" algn="ctr">
            <a:solidFill>
              <a:schemeClr val="tx1"/>
            </a:solidFill>
            <a:miter lim="800000"/>
            <a:headEnd/>
            <a:tailEnd/>
          </a:ln>
        </p:spPr>
        <p:txBody>
          <a:bodyPr lIns="82039" tIns="41020" rIns="82039" bIns="41020">
            <a:spAutoFit/>
          </a:bodyPr>
          <a:lstStyle/>
          <a:p>
            <a:pPr defTabSz="820738" eaLnBrk="1" hangingPunct="1">
              <a:spcBef>
                <a:spcPct val="50000"/>
              </a:spcBef>
            </a:pPr>
            <a:r>
              <a:rPr lang="fr-FR" altLang="fr-FR"/>
              <a:t>Présentation de M. Lundsgaard Rabat Avril 2007</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re 1"/>
          <p:cNvSpPr>
            <a:spLocks noGrp="1"/>
          </p:cNvSpPr>
          <p:nvPr>
            <p:ph type="title"/>
          </p:nvPr>
        </p:nvSpPr>
        <p:spPr>
          <a:xfrm>
            <a:off x="395288" y="1231900"/>
            <a:ext cx="8229600" cy="936625"/>
          </a:xfrm>
        </p:spPr>
        <p:txBody>
          <a:bodyPr/>
          <a:lstStyle/>
          <a:p>
            <a:r>
              <a:rPr lang="fr-FR" altLang="fr-FR" smtClean="0"/>
              <a:t>Module 2.3 Points examinés</a:t>
            </a:r>
          </a:p>
        </p:txBody>
      </p:sp>
      <p:sp>
        <p:nvSpPr>
          <p:cNvPr id="35843" name="Espace réservé du contenu 2"/>
          <p:cNvSpPr>
            <a:spLocks noGrp="1"/>
          </p:cNvSpPr>
          <p:nvPr>
            <p:ph idx="1"/>
          </p:nvPr>
        </p:nvSpPr>
        <p:spPr>
          <a:xfrm>
            <a:off x="458788" y="2274888"/>
            <a:ext cx="8229600" cy="3529012"/>
          </a:xfrm>
        </p:spPr>
        <p:txBody>
          <a:bodyPr/>
          <a:lstStyle/>
          <a:p>
            <a:pPr>
              <a:buClrTx/>
            </a:pPr>
            <a:r>
              <a:rPr lang="fr-FR" altLang="fr-FR" i="0" smtClean="0"/>
              <a:t>Approches budgétaires</a:t>
            </a:r>
          </a:p>
          <a:p>
            <a:pPr>
              <a:buClrTx/>
            </a:pPr>
            <a:endParaRPr lang="fr-FR" altLang="fr-FR" i="0" smtClean="0"/>
          </a:p>
          <a:p>
            <a:pPr>
              <a:buClrTx/>
            </a:pPr>
            <a:r>
              <a:rPr lang="fr-FR" altLang="fr-FR" i="0" smtClean="0"/>
              <a:t>Le programme</a:t>
            </a:r>
          </a:p>
          <a:p>
            <a:pPr>
              <a:buClrTx/>
            </a:pPr>
            <a:endParaRPr lang="fr-FR" altLang="fr-FR" i="0" smtClean="0"/>
          </a:p>
          <a:p>
            <a:pPr>
              <a:buClrTx/>
            </a:pPr>
            <a:r>
              <a:rPr lang="fr-FR" altLang="fr-FR" i="0" smtClean="0"/>
              <a:t>Performance et budgétisation</a:t>
            </a:r>
          </a:p>
          <a:p>
            <a:pPr>
              <a:buClrTx/>
            </a:pPr>
            <a:endParaRPr lang="fr-FR" altLang="fr-FR" i="0" smtClean="0"/>
          </a:p>
          <a:p>
            <a:pPr>
              <a:buClrTx/>
            </a:pPr>
            <a:r>
              <a:rPr lang="fr-FR" altLang="fr-FR" i="0" smtClean="0"/>
              <a:t>La démarche de mise en place</a:t>
            </a:r>
          </a:p>
          <a:p>
            <a:pPr>
              <a:buClrTx/>
            </a:pPr>
            <a:endParaRPr lang="fr-FR" altLang="fr-FR" i="0" smtClean="0"/>
          </a:p>
          <a:p>
            <a:pPr>
              <a:buClrTx/>
            </a:pPr>
            <a:r>
              <a:rPr lang="fr-FR" altLang="fr-FR" i="0" smtClean="0">
                <a:solidFill>
                  <a:srgbClr val="FF0000"/>
                </a:solidFill>
              </a:rPr>
              <a:t>Eviter les écueils</a:t>
            </a:r>
          </a:p>
        </p:txBody>
      </p:sp>
      <p:sp>
        <p:nvSpPr>
          <p:cNvPr id="35844" name="AutoShape 6"/>
          <p:cNvSpPr>
            <a:spLocks noChangeArrowheads="1"/>
          </p:cNvSpPr>
          <p:nvPr/>
        </p:nvSpPr>
        <p:spPr bwMode="auto">
          <a:xfrm>
            <a:off x="458788" y="5589588"/>
            <a:ext cx="8358187" cy="873125"/>
          </a:xfrm>
          <a:prstGeom prst="rightArrow">
            <a:avLst>
              <a:gd name="adj1" fmla="val 50000"/>
              <a:gd name="adj2" fmla="val 202047"/>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a:xfrm>
            <a:off x="441325" y="1196975"/>
            <a:ext cx="8229600" cy="720725"/>
          </a:xfrm>
        </p:spPr>
        <p:txBody>
          <a:bodyPr/>
          <a:lstStyle/>
          <a:p>
            <a:r>
              <a:rPr lang="fr-FR" altLang="fr-FR" smtClean="0"/>
              <a:t>La démarche</a:t>
            </a:r>
          </a:p>
        </p:txBody>
      </p:sp>
      <p:sp>
        <p:nvSpPr>
          <p:cNvPr id="36867" name="Espace réservé du contenu 2"/>
          <p:cNvSpPr>
            <a:spLocks noGrp="1"/>
          </p:cNvSpPr>
          <p:nvPr>
            <p:ph idx="1"/>
          </p:nvPr>
        </p:nvSpPr>
        <p:spPr>
          <a:xfrm>
            <a:off x="457200" y="2133600"/>
            <a:ext cx="8435975" cy="3887788"/>
          </a:xfrm>
        </p:spPr>
        <p:txBody>
          <a:bodyPr/>
          <a:lstStyle/>
          <a:p>
            <a:pPr>
              <a:buClrTx/>
            </a:pPr>
            <a:r>
              <a:rPr lang="fr-FR" altLang="fr-FR" sz="2200" i="0" smtClean="0"/>
              <a:t>Procéder par étape</a:t>
            </a:r>
          </a:p>
          <a:p>
            <a:pPr>
              <a:buClrTx/>
            </a:pPr>
            <a:r>
              <a:rPr lang="fr-FR" altLang="fr-FR" sz="2200" i="0" smtClean="0"/>
              <a:t>La définition des étapes doit prendre en compte : </a:t>
            </a:r>
          </a:p>
          <a:p>
            <a:pPr lvl="1">
              <a:buClrTx/>
              <a:buFont typeface="Wingdings" pitchFamily="2" charset="2"/>
              <a:buChar char="§"/>
            </a:pPr>
            <a:r>
              <a:rPr lang="fr-FR" altLang="fr-FR" sz="1900" b="0" smtClean="0"/>
              <a:t>Les étapes dans la mise en place d’un CDMT (cf. module 2.1)</a:t>
            </a:r>
          </a:p>
          <a:p>
            <a:pPr lvl="1">
              <a:buClrTx/>
              <a:buFont typeface="Wingdings" pitchFamily="2" charset="2"/>
              <a:buChar char="§"/>
            </a:pPr>
            <a:r>
              <a:rPr lang="fr-FR" altLang="fr-FR" sz="1900" b="0" smtClean="0"/>
              <a:t>Les évolutions d’une budgétisation axée sur la performance commençant par la budgétisation présentationnelle, la budgétisation directe venant plus tard</a:t>
            </a:r>
          </a:p>
          <a:p>
            <a:pPr>
              <a:buClrTx/>
            </a:pPr>
            <a:r>
              <a:rPr lang="fr-FR" altLang="fr-FR" sz="2200" i="0" smtClean="0"/>
              <a:t>S’assurer préalablement que la mise en place du budget de programme ne conduira pas à oublier des réformes plus urgentes, n’alourdira pas un programme déjà surchargé, et est soutenue sur le plan administratif et politique</a:t>
            </a:r>
          </a:p>
          <a:p>
            <a:pPr>
              <a:buClrTx/>
            </a:pPr>
            <a:endParaRPr lang="fr-FR" altLang="fr-FR" i="0" smtClean="0"/>
          </a:p>
          <a:p>
            <a:r>
              <a:rPr lang="fr-FR" altLang="fr-FR" smtClean="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re 1"/>
          <p:cNvSpPr>
            <a:spLocks noGrp="1"/>
          </p:cNvSpPr>
          <p:nvPr>
            <p:ph type="title"/>
          </p:nvPr>
        </p:nvSpPr>
        <p:spPr>
          <a:xfrm>
            <a:off x="395288" y="1052513"/>
            <a:ext cx="8229600" cy="504825"/>
          </a:xfrm>
        </p:spPr>
        <p:txBody>
          <a:bodyPr/>
          <a:lstStyle/>
          <a:p>
            <a:r>
              <a:rPr lang="fr-FR" altLang="fr-FR" smtClean="0"/>
              <a:t>Les étapes</a:t>
            </a:r>
          </a:p>
        </p:txBody>
      </p:sp>
      <p:sp>
        <p:nvSpPr>
          <p:cNvPr id="37891" name="Espace réservé du contenu 2"/>
          <p:cNvSpPr>
            <a:spLocks noGrp="1"/>
          </p:cNvSpPr>
          <p:nvPr>
            <p:ph idx="1"/>
          </p:nvPr>
        </p:nvSpPr>
        <p:spPr>
          <a:xfrm>
            <a:off x="179388" y="1773238"/>
            <a:ext cx="8856662" cy="4608512"/>
          </a:xfrm>
        </p:spPr>
        <p:txBody>
          <a:bodyPr/>
          <a:lstStyle/>
          <a:p>
            <a:pPr>
              <a:buClrTx/>
              <a:defRPr/>
            </a:pPr>
            <a:r>
              <a:rPr lang="fr-FR" altLang="fr-FR" sz="2000" i="0" dirty="0" smtClean="0"/>
              <a:t>1. Le programme est un élément de la classification des dépenses pour mieux analyser les politiques</a:t>
            </a:r>
          </a:p>
          <a:p>
            <a:pPr lvl="1">
              <a:buClrTx/>
              <a:buFont typeface="Courier New" panose="02070309020205020404" pitchFamily="49" charset="0"/>
              <a:buChar char="o"/>
              <a:defRPr/>
            </a:pPr>
            <a:r>
              <a:rPr lang="fr-FR" altLang="fr-FR" sz="1800" b="0" dirty="0" smtClean="0"/>
              <a:t>Dans le budget ou dans un document annexe (CDMT/budget de programme/projet de performance)</a:t>
            </a:r>
          </a:p>
          <a:p>
            <a:pPr marL="457200" lvl="1" indent="0">
              <a:buClrTx/>
              <a:buFontTx/>
              <a:buNone/>
              <a:defRPr/>
            </a:pPr>
            <a:endParaRPr lang="fr-FR" altLang="fr-FR" sz="1800" b="0" dirty="0" smtClean="0"/>
          </a:p>
          <a:p>
            <a:pPr>
              <a:buClrTx/>
              <a:defRPr/>
            </a:pPr>
            <a:r>
              <a:rPr lang="fr-FR" altLang="fr-FR" sz="2000" i="0" dirty="0" smtClean="0"/>
              <a:t>2. Le budget est géré sur la base du programme</a:t>
            </a:r>
          </a:p>
          <a:p>
            <a:pPr lvl="1">
              <a:buClrTx/>
              <a:buFont typeface="Courier New" panose="02070309020205020404" pitchFamily="49" charset="0"/>
              <a:buChar char="o"/>
              <a:defRPr/>
            </a:pPr>
            <a:r>
              <a:rPr lang="fr-FR" altLang="fr-FR" sz="1800" b="0" dirty="0" smtClean="0"/>
              <a:t>Responsable de programme nommé</a:t>
            </a:r>
          </a:p>
          <a:p>
            <a:pPr lvl="1">
              <a:buClrTx/>
              <a:buFont typeface="Courier New" panose="02070309020205020404" pitchFamily="49" charset="0"/>
              <a:buChar char="o"/>
              <a:defRPr/>
            </a:pPr>
            <a:r>
              <a:rPr lang="fr-FR" altLang="fr-FR" sz="1800" b="0" dirty="0" smtClean="0"/>
              <a:t>Fongibilité des crédits, mise en place de façon progressive</a:t>
            </a:r>
          </a:p>
          <a:p>
            <a:pPr marL="457200" lvl="1" indent="0">
              <a:buClrTx/>
              <a:buFontTx/>
              <a:buNone/>
              <a:defRPr/>
            </a:pPr>
            <a:endParaRPr lang="fr-FR" altLang="fr-FR" sz="1800" b="0" dirty="0" smtClean="0"/>
          </a:p>
          <a:p>
            <a:pPr>
              <a:buClrTx/>
              <a:defRPr/>
            </a:pPr>
            <a:r>
              <a:rPr lang="fr-FR" altLang="fr-FR" sz="2000" i="0" dirty="0" smtClean="0"/>
              <a:t>3. Des instruments de gestion sur la base des performances sont développés progressivement  </a:t>
            </a:r>
          </a:p>
          <a:p>
            <a:pPr lvl="1">
              <a:buClrTx/>
              <a:buFont typeface="Courier New" panose="02070309020205020404" pitchFamily="49" charset="0"/>
              <a:buChar char="o"/>
              <a:defRPr/>
            </a:pPr>
            <a:r>
              <a:rPr lang="fr-FR" altLang="fr-FR" sz="1800" b="0" dirty="0" smtClean="0"/>
              <a:t>A lier aussi à la mise en place d’une comptabilité d’exercice</a:t>
            </a:r>
          </a:p>
          <a:p>
            <a:pPr lvl="1">
              <a:buClrTx/>
              <a:buFont typeface="Courier New" panose="02070309020205020404" pitchFamily="49" charset="0"/>
              <a:buChar char="o"/>
              <a:defRPr/>
            </a:pPr>
            <a:r>
              <a:rPr lang="fr-FR" altLang="fr-FR" sz="1800" b="0" dirty="0" smtClean="0"/>
              <a:t>Peut concerner des expériences pilotes partielles, mais à court/moyen terme ce sont surtout les étapes 1 et 2 qu’il faut envisager </a:t>
            </a:r>
          </a:p>
          <a:p>
            <a:pPr lvl="1">
              <a:buClrTx/>
              <a:buFont typeface="Courier New" panose="02070309020205020404" pitchFamily="49" charset="0"/>
              <a:buChar char="o"/>
              <a:defRPr/>
            </a:pPr>
            <a:endParaRPr lang="fr-FR" altLang="fr-FR" b="0" dirty="0" smtClean="0"/>
          </a:p>
          <a:p>
            <a:pPr>
              <a:defRPr/>
            </a:pPr>
            <a:endParaRPr lang="fr-FR" altLang="fr-FR"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re 1"/>
          <p:cNvSpPr>
            <a:spLocks noGrp="1"/>
          </p:cNvSpPr>
          <p:nvPr>
            <p:ph type="title"/>
          </p:nvPr>
        </p:nvSpPr>
        <p:spPr>
          <a:xfrm>
            <a:off x="90488" y="1270000"/>
            <a:ext cx="9144000" cy="936625"/>
          </a:xfrm>
        </p:spPr>
        <p:txBody>
          <a:bodyPr/>
          <a:lstStyle/>
          <a:p>
            <a:r>
              <a:rPr lang="fr-FR" altLang="fr-FR" smtClean="0"/>
              <a:t>L’étape 1</a:t>
            </a:r>
            <a:r>
              <a:rPr lang="fr-FR" altLang="fr-FR" b="0" smtClean="0"/>
              <a:t> </a:t>
            </a:r>
            <a:r>
              <a:rPr lang="fr-FR" altLang="fr-FR" sz="2800" b="0" smtClean="0"/>
              <a:t>(« budgétisation présentationnelle »)</a:t>
            </a:r>
          </a:p>
        </p:txBody>
      </p:sp>
      <p:sp>
        <p:nvSpPr>
          <p:cNvPr id="3" name="Espace réservé du contenu 2"/>
          <p:cNvSpPr>
            <a:spLocks noGrp="1"/>
          </p:cNvSpPr>
          <p:nvPr>
            <p:ph idx="1"/>
          </p:nvPr>
        </p:nvSpPr>
        <p:spPr>
          <a:xfrm>
            <a:off x="179388" y="2205038"/>
            <a:ext cx="8964612" cy="4176712"/>
          </a:xfrm>
        </p:spPr>
        <p:txBody>
          <a:bodyPr/>
          <a:lstStyle/>
          <a:p>
            <a:pPr>
              <a:buClrTx/>
              <a:buFont typeface="Verdana" panose="020B0604030504040204" pitchFamily="34" charset="0"/>
              <a:buChar char="●"/>
              <a:defRPr/>
            </a:pPr>
            <a:r>
              <a:rPr lang="fr-FR" sz="2200" i="0" dirty="0" smtClean="0"/>
              <a:t>Classification des dépenses par programme. Deux variantes:</a:t>
            </a:r>
          </a:p>
          <a:p>
            <a:pPr lvl="1">
              <a:buClrTx/>
              <a:buFont typeface="Wingdings" panose="05000000000000000000" pitchFamily="2" charset="2"/>
              <a:buChar char="§"/>
              <a:defRPr/>
            </a:pPr>
            <a:r>
              <a:rPr lang="fr-FR" b="0" dirty="0" smtClean="0"/>
              <a:t>introduite directement dans le budget</a:t>
            </a:r>
          </a:p>
          <a:p>
            <a:pPr lvl="1">
              <a:buClrTx/>
              <a:buFont typeface="Wingdings" panose="05000000000000000000" pitchFamily="2" charset="2"/>
              <a:buChar char="§"/>
              <a:defRPr/>
            </a:pPr>
            <a:r>
              <a:rPr lang="fr-FR" b="0" dirty="0" smtClean="0"/>
              <a:t>ou dans un document annexe (annuel ou souvent pluriannuel -CDMT)</a:t>
            </a:r>
          </a:p>
          <a:p>
            <a:pPr marL="1257300" lvl="2" indent="-342900">
              <a:buFont typeface="Courier New" panose="02070309020205020404" pitchFamily="49" charset="0"/>
              <a:buChar char="o"/>
              <a:defRPr/>
            </a:pPr>
            <a:r>
              <a:rPr lang="fr-FR" sz="1800" dirty="0" smtClean="0"/>
              <a:t>Avantages: plus facile à mettre en œuvre, peut être progressif (par ex. avec des ministères pilotes)</a:t>
            </a:r>
          </a:p>
          <a:p>
            <a:pPr marL="1257300" lvl="2" indent="-342900">
              <a:buFont typeface="Courier New" panose="02070309020205020404" pitchFamily="49" charset="0"/>
              <a:buChar char="o"/>
              <a:defRPr/>
            </a:pPr>
            <a:r>
              <a:rPr lang="fr-FR" sz="1800" dirty="0" smtClean="0"/>
              <a:t>Inconvénient: les documents annexes ne sont pas toujours cohérents avec le budget</a:t>
            </a:r>
          </a:p>
          <a:p>
            <a:pPr marL="571500" indent="-457200">
              <a:buClrTx/>
              <a:buFont typeface="Verdana" panose="020B0604030504040204" pitchFamily="34" charset="0"/>
              <a:buChar char="●"/>
              <a:defRPr/>
            </a:pPr>
            <a:r>
              <a:rPr lang="fr-FR" sz="2200" i="0" dirty="0" smtClean="0"/>
              <a:t>Information sur la performance attendues dans le budget ou des documents annexes</a:t>
            </a:r>
          </a:p>
          <a:p>
            <a:pPr marL="571500" indent="-457200">
              <a:buClrTx/>
              <a:buFont typeface="Verdana" panose="020B0604030504040204" pitchFamily="34" charset="0"/>
              <a:buChar char="●"/>
              <a:defRPr/>
            </a:pPr>
            <a:r>
              <a:rPr lang="fr-FR" sz="2200" i="0" dirty="0" smtClean="0"/>
              <a:t>Rapport sur les résultats</a:t>
            </a:r>
          </a:p>
          <a:p>
            <a:pPr>
              <a:defRPr/>
            </a:pP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p:cNvSpPr>
            <a:spLocks noGrp="1"/>
          </p:cNvSpPr>
          <p:nvPr>
            <p:ph type="title"/>
          </p:nvPr>
        </p:nvSpPr>
        <p:spPr/>
        <p:txBody>
          <a:bodyPr/>
          <a:lstStyle/>
          <a:p>
            <a:r>
              <a:rPr lang="fr-FR" altLang="fr-FR" smtClean="0"/>
              <a:t>L’étape 2</a:t>
            </a:r>
            <a:r>
              <a:rPr lang="fr-FR" altLang="fr-FR" b="0" smtClean="0"/>
              <a:t> </a:t>
            </a:r>
            <a:r>
              <a:rPr lang="fr-FR" altLang="fr-FR" sz="3200" b="0" smtClean="0"/>
              <a:t>(« budgétisation éclairée par les performances »)</a:t>
            </a:r>
            <a:endParaRPr lang="fr-FR" altLang="fr-FR" smtClean="0"/>
          </a:p>
        </p:txBody>
      </p:sp>
      <p:sp>
        <p:nvSpPr>
          <p:cNvPr id="39939" name="Espace réservé du contenu 2"/>
          <p:cNvSpPr>
            <a:spLocks noGrp="1"/>
          </p:cNvSpPr>
          <p:nvPr>
            <p:ph idx="1"/>
          </p:nvPr>
        </p:nvSpPr>
        <p:spPr>
          <a:xfrm>
            <a:off x="468313" y="2492375"/>
            <a:ext cx="8567737" cy="3816350"/>
          </a:xfrm>
        </p:spPr>
        <p:txBody>
          <a:bodyPr/>
          <a:lstStyle/>
          <a:p>
            <a:pPr>
              <a:buClrTx/>
            </a:pPr>
            <a:r>
              <a:rPr lang="fr-FR" altLang="fr-FR" sz="2200" i="0" smtClean="0"/>
              <a:t>La classification programmatique est introduite dans le budget</a:t>
            </a:r>
          </a:p>
          <a:p>
            <a:pPr>
              <a:buClrTx/>
            </a:pPr>
            <a:r>
              <a:rPr lang="fr-FR" altLang="fr-FR" sz="2200" i="0" smtClean="0"/>
              <a:t>Un responsable de programme est nommé</a:t>
            </a:r>
          </a:p>
          <a:p>
            <a:pPr lvl="1">
              <a:buClrTx/>
              <a:buFont typeface="Wingdings" pitchFamily="2" charset="2"/>
              <a:buChar char="§"/>
            </a:pPr>
            <a:r>
              <a:rPr lang="fr-FR" altLang="fr-FR" sz="1900" b="0" smtClean="0"/>
              <a:t>Sous la supervision du ministre et du secrétaire général (permanent), il formule la stratégie, le budget du programme et rend compte sur les résultats</a:t>
            </a:r>
          </a:p>
          <a:p>
            <a:pPr lvl="1">
              <a:buClrTx/>
              <a:buFont typeface="Wingdings" pitchFamily="2" charset="2"/>
              <a:buChar char="§"/>
            </a:pPr>
            <a:r>
              <a:rPr lang="fr-FR" altLang="fr-FR" sz="1900" b="0" smtClean="0"/>
              <a:t>Il dispose d’un certain degré de souplesse pour allouer les moyens au sein de son programme</a:t>
            </a:r>
          </a:p>
          <a:p>
            <a:pPr>
              <a:buClrTx/>
            </a:pPr>
            <a:r>
              <a:rPr lang="fr-FR" altLang="fr-FR" sz="2200" i="0" smtClean="0"/>
              <a:t>Les documents de performance sont examinés en même temps que les demandes de dotation budgétaire</a:t>
            </a:r>
          </a:p>
          <a:p>
            <a:pPr>
              <a:buClrTx/>
            </a:pPr>
            <a:endParaRPr lang="fr-FR" altLang="fr-FR" sz="2000" i="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re 1"/>
          <p:cNvSpPr>
            <a:spLocks noGrp="1"/>
          </p:cNvSpPr>
          <p:nvPr>
            <p:ph type="title"/>
          </p:nvPr>
        </p:nvSpPr>
        <p:spPr>
          <a:xfrm>
            <a:off x="395288" y="1231900"/>
            <a:ext cx="8229600" cy="936625"/>
          </a:xfrm>
        </p:spPr>
        <p:txBody>
          <a:bodyPr/>
          <a:lstStyle/>
          <a:p>
            <a:r>
              <a:rPr lang="fr-FR" altLang="fr-FR" smtClean="0"/>
              <a:t>Module 2.3 Points examinés</a:t>
            </a:r>
          </a:p>
        </p:txBody>
      </p:sp>
      <p:sp>
        <p:nvSpPr>
          <p:cNvPr id="40963" name="Espace réservé du contenu 2"/>
          <p:cNvSpPr>
            <a:spLocks noGrp="1"/>
          </p:cNvSpPr>
          <p:nvPr>
            <p:ph idx="1"/>
          </p:nvPr>
        </p:nvSpPr>
        <p:spPr>
          <a:xfrm>
            <a:off x="458788" y="2274888"/>
            <a:ext cx="8229600" cy="3529012"/>
          </a:xfrm>
        </p:spPr>
        <p:txBody>
          <a:bodyPr/>
          <a:lstStyle/>
          <a:p>
            <a:pPr>
              <a:buClrTx/>
            </a:pPr>
            <a:r>
              <a:rPr lang="fr-FR" altLang="fr-FR" i="0" smtClean="0"/>
              <a:t>Approches budgétaires</a:t>
            </a:r>
          </a:p>
          <a:p>
            <a:pPr>
              <a:buClrTx/>
            </a:pPr>
            <a:endParaRPr lang="fr-FR" altLang="fr-FR" i="0" smtClean="0"/>
          </a:p>
          <a:p>
            <a:pPr>
              <a:buClrTx/>
            </a:pPr>
            <a:r>
              <a:rPr lang="fr-FR" altLang="fr-FR" i="0" smtClean="0"/>
              <a:t>Le programme</a:t>
            </a:r>
          </a:p>
          <a:p>
            <a:pPr>
              <a:buClrTx/>
            </a:pPr>
            <a:endParaRPr lang="fr-FR" altLang="fr-FR" i="0" smtClean="0"/>
          </a:p>
          <a:p>
            <a:pPr>
              <a:buClrTx/>
            </a:pPr>
            <a:r>
              <a:rPr lang="fr-FR" altLang="fr-FR" i="0" smtClean="0"/>
              <a:t>Performance et budgétisation</a:t>
            </a:r>
          </a:p>
          <a:p>
            <a:pPr>
              <a:buClrTx/>
            </a:pPr>
            <a:endParaRPr lang="fr-FR" altLang="fr-FR" i="0" smtClean="0"/>
          </a:p>
          <a:p>
            <a:pPr>
              <a:buClrTx/>
            </a:pPr>
            <a:r>
              <a:rPr lang="fr-FR" altLang="fr-FR" i="0" smtClean="0"/>
              <a:t>La démarche de mise en place</a:t>
            </a:r>
          </a:p>
          <a:p>
            <a:pPr>
              <a:buClrTx/>
            </a:pPr>
            <a:endParaRPr lang="fr-FR" altLang="fr-FR" i="0" smtClean="0"/>
          </a:p>
          <a:p>
            <a:pPr>
              <a:buClrTx/>
            </a:pPr>
            <a:r>
              <a:rPr lang="fr-FR" altLang="fr-FR" i="0" smtClean="0">
                <a:solidFill>
                  <a:srgbClr val="FF0000"/>
                </a:solidFill>
              </a:rPr>
              <a:t>Eviter les écueils</a:t>
            </a:r>
          </a:p>
        </p:txBody>
      </p:sp>
      <p:sp>
        <p:nvSpPr>
          <p:cNvPr id="40964" name="AutoShape 6"/>
          <p:cNvSpPr>
            <a:spLocks noChangeArrowheads="1"/>
          </p:cNvSpPr>
          <p:nvPr/>
        </p:nvSpPr>
        <p:spPr bwMode="auto">
          <a:xfrm>
            <a:off x="458788" y="5589588"/>
            <a:ext cx="8358187" cy="873125"/>
          </a:xfrm>
          <a:prstGeom prst="rightArrow">
            <a:avLst>
              <a:gd name="adj1" fmla="val 50000"/>
              <a:gd name="adj2" fmla="val 202047"/>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19050" y="930275"/>
            <a:ext cx="8929688" cy="1143000"/>
          </a:xfrm>
        </p:spPr>
        <p:txBody>
          <a:bodyPr/>
          <a:lstStyle/>
          <a:p>
            <a:pPr indent="0" eaLnBrk="1" hangingPunct="1"/>
            <a:r>
              <a:rPr lang="fr-FR" altLang="fr-FR" smtClean="0"/>
              <a:t>	Budget et objectifs stratégiques</a:t>
            </a:r>
          </a:p>
        </p:txBody>
      </p:sp>
      <p:sp>
        <p:nvSpPr>
          <p:cNvPr id="41987" name="Rectangle 3"/>
          <p:cNvSpPr>
            <a:spLocks noGrp="1" noChangeArrowheads="1"/>
          </p:cNvSpPr>
          <p:nvPr>
            <p:ph type="body" idx="4294967295"/>
          </p:nvPr>
        </p:nvSpPr>
        <p:spPr>
          <a:xfrm>
            <a:off x="250825" y="1989138"/>
            <a:ext cx="8229600" cy="3536950"/>
          </a:xfrm>
        </p:spPr>
        <p:txBody>
          <a:bodyPr/>
          <a:lstStyle/>
          <a:p>
            <a:pPr eaLnBrk="1" hangingPunct="1">
              <a:spcAft>
                <a:spcPts val="600"/>
              </a:spcAft>
              <a:buClrTx/>
            </a:pPr>
            <a:r>
              <a:rPr lang="fr-FR" altLang="fr-FR" sz="2100" i="0" smtClean="0"/>
              <a:t>Les stratégies doivent être reflétées dans le budget, mais</a:t>
            </a:r>
          </a:p>
          <a:p>
            <a:pPr eaLnBrk="1" hangingPunct="1">
              <a:spcAft>
                <a:spcPts val="600"/>
              </a:spcAft>
              <a:buClrTx/>
            </a:pPr>
            <a:r>
              <a:rPr lang="fr-FR" altLang="fr-FR" sz="2100" i="0" smtClean="0"/>
              <a:t>Il n'est souvent pas pertinent d'organiser le budget selon les axes d'une stratégie</a:t>
            </a:r>
          </a:p>
          <a:p>
            <a:pPr lvl="1" eaLnBrk="1" hangingPunct="1">
              <a:spcAft>
                <a:spcPts val="600"/>
              </a:spcAft>
              <a:buClrTx/>
              <a:buFont typeface="Wingdings" pitchFamily="2" charset="2"/>
              <a:buChar char="§"/>
            </a:pPr>
            <a:r>
              <a:rPr lang="fr-FR" altLang="fr-FR" sz="1800" b="0" smtClean="0"/>
              <a:t>Certains axes stratégiques sont transversaux</a:t>
            </a:r>
          </a:p>
          <a:p>
            <a:pPr marL="914400" lvl="2" indent="0" eaLnBrk="1" hangingPunct="1">
              <a:spcAft>
                <a:spcPts val="600"/>
              </a:spcAft>
            </a:pPr>
            <a:r>
              <a:rPr lang="fr-FR" altLang="fr-FR" sz="1800" smtClean="0">
                <a:sym typeface="Wingdings" pitchFamily="2" charset="2"/>
              </a:rPr>
              <a:t> </a:t>
            </a:r>
            <a:r>
              <a:rPr lang="fr-FR" altLang="fr-FR" sz="1800" smtClean="0"/>
              <a:t>Exemple: bonne gouvernance  </a:t>
            </a:r>
          </a:p>
          <a:p>
            <a:pPr lvl="1" eaLnBrk="1" hangingPunct="1">
              <a:spcAft>
                <a:spcPts val="600"/>
              </a:spcAft>
              <a:buClrTx/>
              <a:buFont typeface="Wingdings" pitchFamily="2" charset="2"/>
              <a:buChar char="§"/>
            </a:pPr>
            <a:r>
              <a:rPr lang="fr-FR" altLang="fr-FR" sz="1800" b="0" smtClean="0"/>
              <a:t>Les stratégies ne couvrent pas nécessairement toutes les activités de l'Etat</a:t>
            </a:r>
          </a:p>
          <a:p>
            <a:pPr lvl="1" eaLnBrk="1" hangingPunct="1">
              <a:spcAft>
                <a:spcPts val="600"/>
              </a:spcAft>
              <a:buClrTx/>
              <a:buFont typeface="Wingdings" pitchFamily="2" charset="2"/>
              <a:buChar char="§"/>
            </a:pPr>
            <a:r>
              <a:rPr lang="fr-FR" altLang="fr-FR" sz="1800" b="0" smtClean="0"/>
              <a:t>Une stratégie et un budget sont des documents à finalité différente</a:t>
            </a:r>
          </a:p>
          <a:p>
            <a:pPr lvl="1" eaLnBrk="1" hangingPunct="1">
              <a:spcAft>
                <a:spcPts val="600"/>
              </a:spcAft>
              <a:buClrTx/>
              <a:buFont typeface="Wingdings" pitchFamily="2" charset="2"/>
              <a:buChar char="§"/>
            </a:pPr>
            <a:r>
              <a:rPr lang="fr-FR" altLang="fr-FR" sz="1800" b="0" smtClean="0"/>
              <a:t>La structure du budget doit tenir compte des responsabilités dans la gestion</a:t>
            </a:r>
          </a:p>
        </p:txBody>
      </p:sp>
      <p:sp>
        <p:nvSpPr>
          <p:cNvPr id="41988"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DAF75F93-39B6-468E-94D9-01A715E52480}" type="slidenum">
              <a:rPr lang="fr-FR" altLang="fr-FR">
                <a:solidFill>
                  <a:srgbClr val="333399"/>
                </a:solidFill>
                <a:cs typeface="Times New Roman" pitchFamily="18" charset="0"/>
              </a:rPr>
              <a:pPr algn="r" eaLnBrk="1" hangingPunct="1"/>
              <a:t>27</a:t>
            </a:fld>
            <a:endParaRPr lang="fr-FR" altLang="fr-FR">
              <a:solidFill>
                <a:srgbClr val="333399"/>
              </a:solidFill>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285750" y="1214438"/>
            <a:ext cx="7786688" cy="1143000"/>
          </a:xfrm>
        </p:spPr>
        <p:txBody>
          <a:bodyPr/>
          <a:lstStyle/>
          <a:p>
            <a:pPr indent="0" eaLnBrk="1" hangingPunct="1"/>
            <a:r>
              <a:rPr lang="fr-FR" altLang="fr-FR" sz="2300" smtClean="0"/>
              <a:t>Qui sait répartir toutes les dépenses</a:t>
            </a:r>
            <a:br>
              <a:rPr lang="fr-FR" altLang="fr-FR" sz="2300" smtClean="0"/>
            </a:br>
            <a:r>
              <a:rPr lang="fr-FR" altLang="fr-FR" sz="2300" smtClean="0"/>
              <a:t>du ministère de l'éducation par objectif?</a:t>
            </a:r>
          </a:p>
        </p:txBody>
      </p:sp>
      <p:sp>
        <p:nvSpPr>
          <p:cNvPr id="44035" name="Rectangle 3"/>
          <p:cNvSpPr>
            <a:spLocks noGrp="1" noChangeArrowheads="1"/>
          </p:cNvSpPr>
          <p:nvPr>
            <p:ph type="body" idx="4294967295"/>
          </p:nvPr>
        </p:nvSpPr>
        <p:spPr>
          <a:xfrm>
            <a:off x="0" y="2357438"/>
            <a:ext cx="8229600" cy="3529012"/>
          </a:xfrm>
        </p:spPr>
        <p:txBody>
          <a:bodyPr/>
          <a:lstStyle/>
          <a:p>
            <a:pPr eaLnBrk="1" hangingPunct="1">
              <a:spcBef>
                <a:spcPts val="600"/>
              </a:spcBef>
            </a:pPr>
            <a:r>
              <a:rPr lang="fr-FR" altLang="fr-FR" i="0" smtClean="0"/>
              <a:t>Objectif 1: Accès</a:t>
            </a:r>
          </a:p>
          <a:p>
            <a:pPr eaLnBrk="1" hangingPunct="1">
              <a:spcBef>
                <a:spcPts val="600"/>
              </a:spcBef>
            </a:pPr>
            <a:r>
              <a:rPr lang="fr-FR" altLang="fr-FR" i="0" smtClean="0"/>
              <a:t>Objectif 2: Qualité</a:t>
            </a:r>
          </a:p>
          <a:p>
            <a:pPr eaLnBrk="1" hangingPunct="1">
              <a:spcBef>
                <a:spcPts val="600"/>
              </a:spcBef>
            </a:pPr>
            <a:r>
              <a:rPr lang="fr-FR" altLang="fr-FR" i="0" smtClean="0"/>
              <a:t>Objectif 3: Scolarisation des filles</a:t>
            </a:r>
          </a:p>
          <a:p>
            <a:pPr eaLnBrk="1" hangingPunct="1"/>
            <a:endParaRPr lang="fr-FR" altLang="fr-FR" smtClean="0"/>
          </a:p>
        </p:txBody>
      </p:sp>
      <p:sp>
        <p:nvSpPr>
          <p:cNvPr id="44036"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1F12FADA-6B74-4DAA-8ECF-636FD44D22A7}" type="slidenum">
              <a:rPr lang="fr-FR" altLang="fr-FR">
                <a:solidFill>
                  <a:srgbClr val="333399"/>
                </a:solidFill>
                <a:cs typeface="Times New Roman" pitchFamily="18" charset="0"/>
              </a:rPr>
              <a:pPr algn="r" eaLnBrk="1" hangingPunct="1"/>
              <a:t>28</a:t>
            </a:fld>
            <a:endParaRPr lang="fr-FR" altLang="fr-FR">
              <a:solidFill>
                <a:srgbClr val="333399"/>
              </a:solidFill>
              <a:cs typeface="Times New Roman" pitchFamily="18" charset="0"/>
            </a:endParaRPr>
          </a:p>
        </p:txBody>
      </p:sp>
      <p:pic>
        <p:nvPicPr>
          <p:cNvPr id="44037" name="Picture 4"/>
          <p:cNvPicPr>
            <a:picLocks noChangeAspect="1" noChangeArrowheads="1"/>
          </p:cNvPicPr>
          <p:nvPr/>
        </p:nvPicPr>
        <p:blipFill>
          <a:blip r:embed="rId3" cstate="print"/>
          <a:srcRect/>
          <a:stretch>
            <a:fillRect/>
          </a:stretch>
        </p:blipFill>
        <p:spPr bwMode="auto">
          <a:xfrm>
            <a:off x="2832100" y="5349875"/>
            <a:ext cx="1908175" cy="1219200"/>
          </a:xfrm>
          <a:prstGeom prst="rect">
            <a:avLst/>
          </a:prstGeom>
          <a:noFill/>
          <a:ln w="9525" algn="ctr">
            <a:noFill/>
            <a:miter lim="800000"/>
            <a:headEnd/>
            <a:tailEnd/>
          </a:ln>
        </p:spPr>
      </p:pic>
      <p:sp>
        <p:nvSpPr>
          <p:cNvPr id="44038" name="Rectangle 5"/>
          <p:cNvSpPr>
            <a:spLocks noChangeArrowheads="1"/>
          </p:cNvSpPr>
          <p:nvPr/>
        </p:nvSpPr>
        <p:spPr bwMode="auto">
          <a:xfrm>
            <a:off x="4932363" y="4657725"/>
            <a:ext cx="1630362" cy="755650"/>
          </a:xfrm>
          <a:prstGeom prst="rect">
            <a:avLst/>
          </a:prstGeom>
          <a:noFill/>
          <a:ln w="9525" algn="ctr">
            <a:solidFill>
              <a:schemeClr val="tx1"/>
            </a:solidFill>
            <a:miter lim="800000"/>
            <a:headEnd/>
            <a:tailEnd/>
          </a:ln>
        </p:spPr>
        <p:txBody>
          <a:bodyPr wrap="none" lIns="82039" tIns="41020" rIns="82039" bIns="41020" anchor="ctr"/>
          <a:lstStyle/>
          <a:p>
            <a:pPr defTabSz="820738" eaLnBrk="1" hangingPunct="1"/>
            <a:r>
              <a:rPr lang="fr-FR" altLang="fr-FR"/>
              <a:t>Salaire des</a:t>
            </a:r>
          </a:p>
          <a:p>
            <a:pPr defTabSz="820738" eaLnBrk="1" hangingPunct="1"/>
            <a:r>
              <a:rPr lang="fr-FR" altLang="fr-FR"/>
              <a:t> maîtres: 5000</a:t>
            </a:r>
          </a:p>
        </p:txBody>
      </p:sp>
      <p:pic>
        <p:nvPicPr>
          <p:cNvPr id="44039" name="Picture 6"/>
          <p:cNvPicPr>
            <a:picLocks noChangeAspect="1" noChangeArrowheads="1"/>
          </p:cNvPicPr>
          <p:nvPr/>
        </p:nvPicPr>
        <p:blipFill>
          <a:blip r:embed="rId4" cstate="print"/>
          <a:srcRect/>
          <a:stretch>
            <a:fillRect/>
          </a:stretch>
        </p:blipFill>
        <p:spPr bwMode="auto">
          <a:xfrm>
            <a:off x="4960938" y="5441950"/>
            <a:ext cx="1587500" cy="1139825"/>
          </a:xfrm>
          <a:prstGeom prst="rect">
            <a:avLst/>
          </a:prstGeom>
          <a:noFill/>
          <a:ln w="9525" algn="ctr">
            <a:noFill/>
            <a:miter lim="800000"/>
            <a:headEnd/>
            <a:tailEnd/>
          </a:ln>
        </p:spPr>
      </p:pic>
      <p:sp>
        <p:nvSpPr>
          <p:cNvPr id="44040" name="Rectangle 7"/>
          <p:cNvSpPr>
            <a:spLocks noChangeArrowheads="1"/>
          </p:cNvSpPr>
          <p:nvPr/>
        </p:nvSpPr>
        <p:spPr bwMode="auto">
          <a:xfrm>
            <a:off x="2857500" y="4613275"/>
            <a:ext cx="1889125" cy="741363"/>
          </a:xfrm>
          <a:prstGeom prst="rect">
            <a:avLst/>
          </a:prstGeom>
          <a:noFill/>
          <a:ln w="9525" algn="ctr">
            <a:solidFill>
              <a:schemeClr val="tx1"/>
            </a:solidFill>
            <a:miter lim="800000"/>
            <a:headEnd/>
            <a:tailEnd/>
          </a:ln>
        </p:spPr>
        <p:txBody>
          <a:bodyPr wrap="none" lIns="82039" tIns="41020" rIns="82039" bIns="41020" anchor="ctr"/>
          <a:lstStyle/>
          <a:p>
            <a:pPr defTabSz="820738" eaLnBrk="1" hangingPunct="1"/>
            <a:r>
              <a:rPr lang="fr-FR" altLang="fr-FR"/>
              <a:t>Constructions </a:t>
            </a:r>
          </a:p>
          <a:p>
            <a:pPr defTabSz="820738" eaLnBrk="1" hangingPunct="1"/>
            <a:r>
              <a:rPr lang="fr-FR" altLang="fr-FR"/>
              <a:t>Scolaires: 1000</a:t>
            </a:r>
          </a:p>
        </p:txBody>
      </p:sp>
      <p:pic>
        <p:nvPicPr>
          <p:cNvPr id="44041" name="Picture 8"/>
          <p:cNvPicPr>
            <a:picLocks noChangeAspect="1" noChangeArrowheads="1"/>
          </p:cNvPicPr>
          <p:nvPr/>
        </p:nvPicPr>
        <p:blipFill>
          <a:blip r:embed="rId5" cstate="print"/>
          <a:srcRect/>
          <a:stretch>
            <a:fillRect/>
          </a:stretch>
        </p:blipFill>
        <p:spPr bwMode="auto">
          <a:xfrm>
            <a:off x="7026275" y="5487988"/>
            <a:ext cx="1363663" cy="1027112"/>
          </a:xfrm>
          <a:prstGeom prst="rect">
            <a:avLst/>
          </a:prstGeom>
          <a:noFill/>
          <a:ln w="9525" algn="ctr">
            <a:noFill/>
            <a:miter lim="800000"/>
            <a:headEnd/>
            <a:tailEnd/>
          </a:ln>
        </p:spPr>
      </p:pic>
      <p:sp>
        <p:nvSpPr>
          <p:cNvPr id="44042" name="Rectangle 9"/>
          <p:cNvSpPr>
            <a:spLocks noChangeArrowheads="1"/>
          </p:cNvSpPr>
          <p:nvPr/>
        </p:nvSpPr>
        <p:spPr bwMode="auto">
          <a:xfrm>
            <a:off x="7035800" y="4700588"/>
            <a:ext cx="1368425" cy="741362"/>
          </a:xfrm>
          <a:prstGeom prst="rect">
            <a:avLst/>
          </a:prstGeom>
          <a:noFill/>
          <a:ln w="9525" algn="ctr">
            <a:solidFill>
              <a:schemeClr val="tx1"/>
            </a:solidFill>
            <a:miter lim="800000"/>
            <a:headEnd/>
            <a:tailEnd/>
          </a:ln>
        </p:spPr>
        <p:txBody>
          <a:bodyPr wrap="none" lIns="82039" tIns="41020" rIns="82039" bIns="41020" anchor="ctr"/>
          <a:lstStyle/>
          <a:p>
            <a:pPr defTabSz="820738" eaLnBrk="1" hangingPunct="1"/>
            <a:r>
              <a:rPr lang="fr-FR" altLang="fr-FR"/>
              <a:t>Electricité </a:t>
            </a:r>
          </a:p>
          <a:p>
            <a:pPr defTabSz="820738" eaLnBrk="1" hangingPunct="1"/>
            <a:r>
              <a:rPr lang="fr-FR" altLang="fr-FR"/>
              <a:t>50</a:t>
            </a:r>
          </a:p>
        </p:txBody>
      </p:sp>
      <p:pic>
        <p:nvPicPr>
          <p:cNvPr id="44043" name="Picture 10"/>
          <p:cNvPicPr>
            <a:picLocks noChangeAspect="1" noChangeArrowheads="1"/>
          </p:cNvPicPr>
          <p:nvPr/>
        </p:nvPicPr>
        <p:blipFill>
          <a:blip r:embed="rId6" cstate="print"/>
          <a:srcRect/>
          <a:stretch>
            <a:fillRect/>
          </a:stretch>
        </p:blipFill>
        <p:spPr bwMode="auto">
          <a:xfrm>
            <a:off x="695325" y="5400675"/>
            <a:ext cx="1304925" cy="1133475"/>
          </a:xfrm>
          <a:prstGeom prst="rect">
            <a:avLst/>
          </a:prstGeom>
          <a:noFill/>
          <a:ln w="9525" algn="ctr">
            <a:noFill/>
            <a:miter lim="800000"/>
            <a:headEnd/>
            <a:tailEnd/>
          </a:ln>
        </p:spPr>
      </p:pic>
      <p:sp>
        <p:nvSpPr>
          <p:cNvPr id="44044" name="Rectangle 11"/>
          <p:cNvSpPr>
            <a:spLocks noChangeArrowheads="1"/>
          </p:cNvSpPr>
          <p:nvPr/>
        </p:nvSpPr>
        <p:spPr bwMode="auto">
          <a:xfrm>
            <a:off x="576263" y="4611688"/>
            <a:ext cx="1643062" cy="741362"/>
          </a:xfrm>
          <a:prstGeom prst="rect">
            <a:avLst/>
          </a:prstGeom>
          <a:noFill/>
          <a:ln w="9525" algn="ctr">
            <a:solidFill>
              <a:schemeClr val="tx1"/>
            </a:solidFill>
            <a:miter lim="800000"/>
            <a:headEnd/>
            <a:tailEnd/>
          </a:ln>
        </p:spPr>
        <p:txBody>
          <a:bodyPr wrap="none" lIns="82039" tIns="41020" rIns="82039" bIns="41020" anchor="ctr"/>
          <a:lstStyle/>
          <a:p>
            <a:pPr defTabSz="820738" eaLnBrk="1" hangingPunct="1"/>
            <a:r>
              <a:rPr lang="fr-FR" altLang="fr-FR"/>
              <a:t>Livres</a:t>
            </a:r>
          </a:p>
          <a:p>
            <a:pPr defTabSz="820738" eaLnBrk="1" hangingPunct="1"/>
            <a:r>
              <a:rPr lang="fr-FR" altLang="fr-FR"/>
              <a:t>Scolaires: 200</a:t>
            </a:r>
          </a:p>
        </p:txBody>
      </p:sp>
      <p:pic>
        <p:nvPicPr>
          <p:cNvPr id="44045" name="Picture 12"/>
          <p:cNvPicPr>
            <a:picLocks noChangeAspect="1" noChangeArrowheads="1"/>
          </p:cNvPicPr>
          <p:nvPr/>
        </p:nvPicPr>
        <p:blipFill>
          <a:blip r:embed="rId7" cstate="print"/>
          <a:srcRect/>
          <a:stretch>
            <a:fillRect/>
          </a:stretch>
        </p:blipFill>
        <p:spPr bwMode="auto">
          <a:xfrm>
            <a:off x="7000875" y="3643313"/>
            <a:ext cx="1362075" cy="1019175"/>
          </a:xfrm>
          <a:prstGeom prst="rect">
            <a:avLst/>
          </a:prstGeom>
          <a:noFill/>
          <a:ln w="9525" algn="ctr">
            <a:noFill/>
            <a:miter lim="800000"/>
            <a:headEnd/>
            <a:tailEnd/>
          </a:ln>
        </p:spPr>
      </p:pic>
      <p:sp>
        <p:nvSpPr>
          <p:cNvPr id="44046" name="Rectangle 13"/>
          <p:cNvSpPr>
            <a:spLocks noChangeArrowheads="1"/>
          </p:cNvSpPr>
          <p:nvPr/>
        </p:nvSpPr>
        <p:spPr bwMode="auto">
          <a:xfrm>
            <a:off x="5357813" y="3643313"/>
            <a:ext cx="1673225" cy="987425"/>
          </a:xfrm>
          <a:prstGeom prst="rect">
            <a:avLst/>
          </a:prstGeom>
          <a:noFill/>
          <a:ln w="9525" algn="ctr">
            <a:solidFill>
              <a:schemeClr val="tx1"/>
            </a:solidFill>
            <a:miter lim="800000"/>
            <a:headEnd/>
            <a:tailEnd/>
          </a:ln>
        </p:spPr>
        <p:txBody>
          <a:bodyPr wrap="none" lIns="82039" tIns="41020" rIns="82039" bIns="41020" anchor="ctr"/>
          <a:lstStyle/>
          <a:p>
            <a:pPr defTabSz="820738" eaLnBrk="1" hangingPunct="1"/>
            <a:r>
              <a:rPr lang="fr-FR" altLang="fr-FR"/>
              <a:t>Voiture </a:t>
            </a:r>
          </a:p>
          <a:p>
            <a:pPr defTabSz="820738" eaLnBrk="1" hangingPunct="1"/>
            <a:r>
              <a:rPr lang="fr-FR" altLang="fr-FR"/>
              <a:t>du ministre</a:t>
            </a:r>
          </a:p>
          <a:p>
            <a:pPr defTabSz="820738" eaLnBrk="1" hangingPunct="1"/>
            <a:r>
              <a:rPr lang="fr-FR" altLang="fr-FR"/>
              <a:t>50</a:t>
            </a:r>
          </a:p>
        </p:txBody>
      </p:sp>
      <p:pic>
        <p:nvPicPr>
          <p:cNvPr id="44047" name="Picture 14"/>
          <p:cNvPicPr>
            <a:picLocks noChangeAspect="1" noChangeArrowheads="1"/>
          </p:cNvPicPr>
          <p:nvPr/>
        </p:nvPicPr>
        <p:blipFill>
          <a:blip r:embed="rId8" cstate="print"/>
          <a:srcRect/>
          <a:stretch>
            <a:fillRect/>
          </a:stretch>
        </p:blipFill>
        <p:spPr bwMode="auto">
          <a:xfrm>
            <a:off x="7143750" y="1143000"/>
            <a:ext cx="838200" cy="120015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31750" y="981075"/>
            <a:ext cx="7786688" cy="1143000"/>
          </a:xfrm>
        </p:spPr>
        <p:txBody>
          <a:bodyPr/>
          <a:lstStyle/>
          <a:p>
            <a:pPr indent="0" eaLnBrk="1" hangingPunct="1"/>
            <a:r>
              <a:rPr lang="fr-FR" altLang="fr-FR" smtClean="0"/>
              <a:t>	Le budget par activités (1)</a:t>
            </a:r>
          </a:p>
        </p:txBody>
      </p:sp>
      <p:sp>
        <p:nvSpPr>
          <p:cNvPr id="46083" name="Rectangle 3"/>
          <p:cNvSpPr>
            <a:spLocks noGrp="1" noChangeArrowheads="1"/>
          </p:cNvSpPr>
          <p:nvPr>
            <p:ph type="body" idx="4294967295"/>
          </p:nvPr>
        </p:nvSpPr>
        <p:spPr>
          <a:xfrm>
            <a:off x="323850" y="1552575"/>
            <a:ext cx="8267700" cy="4100513"/>
          </a:xfrm>
        </p:spPr>
        <p:txBody>
          <a:bodyPr/>
          <a:lstStyle/>
          <a:p>
            <a:pPr eaLnBrk="1" hangingPunct="1">
              <a:defRPr/>
            </a:pPr>
            <a:endParaRPr lang="fr-FR" altLang="fr-FR" sz="2500" dirty="0" smtClean="0"/>
          </a:p>
          <a:p>
            <a:pPr eaLnBrk="1" hangingPunct="1">
              <a:buClrTx/>
              <a:defRPr/>
            </a:pPr>
            <a:r>
              <a:rPr lang="fr-FR" altLang="fr-FR" sz="2200" i="0" dirty="0" smtClean="0"/>
              <a:t>Littéralement interprété, mettrait en jeu des méthodes de comptabilité analytique, impliquerait de:</a:t>
            </a:r>
          </a:p>
          <a:p>
            <a:pPr lvl="1" eaLnBrk="1" hangingPunct="1">
              <a:buClrTx/>
              <a:buFont typeface="Wingdings" panose="05000000000000000000" pitchFamily="2" charset="2"/>
              <a:buChar char="§"/>
              <a:defRPr/>
            </a:pPr>
            <a:r>
              <a:rPr lang="fr-FR" altLang="fr-FR" b="0" dirty="0" smtClean="0"/>
              <a:t>Répartir les charges de personnel</a:t>
            </a:r>
          </a:p>
          <a:p>
            <a:pPr lvl="1" eaLnBrk="1" hangingPunct="1">
              <a:buClrTx/>
              <a:buFont typeface="Wingdings" panose="05000000000000000000" pitchFamily="2" charset="2"/>
              <a:buChar char="§"/>
              <a:defRPr/>
            </a:pPr>
            <a:r>
              <a:rPr lang="fr-FR" altLang="fr-FR" b="0" dirty="0" smtClean="0"/>
              <a:t>Imputer les frais généraux, imputer l'amortissement des investissements, etc.</a:t>
            </a:r>
          </a:p>
          <a:p>
            <a:pPr lvl="1" eaLnBrk="1" hangingPunct="1">
              <a:buClrTx/>
              <a:buFont typeface="Wingdings" panose="05000000000000000000" pitchFamily="2" charset="2"/>
              <a:buChar char="§"/>
              <a:defRPr/>
            </a:pPr>
            <a:r>
              <a:rPr lang="fr-FR" altLang="fr-FR" b="0" dirty="0" smtClean="0"/>
              <a:t>Par exemple: comptabilité par activités (ABC -</a:t>
            </a:r>
            <a:r>
              <a:rPr lang="fr-FR" altLang="fr-FR" b="0" dirty="0" err="1" smtClean="0"/>
              <a:t>activity</a:t>
            </a:r>
            <a:r>
              <a:rPr lang="fr-FR" altLang="fr-FR" b="0" dirty="0" smtClean="0"/>
              <a:t> </a:t>
            </a:r>
            <a:r>
              <a:rPr lang="fr-FR" altLang="fr-FR" b="0" dirty="0" err="1" smtClean="0"/>
              <a:t>based</a:t>
            </a:r>
            <a:r>
              <a:rPr lang="fr-FR" altLang="fr-FR" b="0" dirty="0" smtClean="0"/>
              <a:t> </a:t>
            </a:r>
            <a:r>
              <a:rPr lang="fr-FR" altLang="fr-FR" b="0" dirty="0" err="1" smtClean="0"/>
              <a:t>costing</a:t>
            </a:r>
            <a:r>
              <a:rPr lang="fr-FR" altLang="fr-FR" b="0" dirty="0" smtClean="0"/>
              <a:t>)</a:t>
            </a:r>
          </a:p>
          <a:p>
            <a:pPr marL="457200" lvl="1" indent="0" eaLnBrk="1" hangingPunct="1">
              <a:buClrTx/>
              <a:buFontTx/>
              <a:buNone/>
              <a:defRPr/>
            </a:pPr>
            <a:endParaRPr lang="fr-FR" altLang="fr-FR" b="0" dirty="0" smtClean="0"/>
          </a:p>
          <a:p>
            <a:pPr eaLnBrk="1" hangingPunct="1">
              <a:buClrTx/>
              <a:defRPr/>
            </a:pPr>
            <a:r>
              <a:rPr lang="fr-FR" altLang="fr-FR" sz="2200" i="0" dirty="0" smtClean="0"/>
              <a:t>En pratique, pour le fonctionnement, ne porte souvent que sur les dépenses en biens et services directes (hors frais généraux) </a:t>
            </a:r>
          </a:p>
          <a:p>
            <a:pPr lvl="1" eaLnBrk="1" hangingPunct="1">
              <a:buClrTx/>
              <a:buFont typeface="Wingdings" panose="05000000000000000000" pitchFamily="2" charset="2"/>
              <a:buChar char="§"/>
              <a:defRPr/>
            </a:pPr>
            <a:r>
              <a:rPr lang="fr-FR" altLang="fr-FR" b="0" dirty="0" smtClean="0"/>
              <a:t>Seulement 50 à 10% du coût complet de l'activité.</a:t>
            </a:r>
          </a:p>
          <a:p>
            <a:pPr lvl="1" eaLnBrk="1" hangingPunct="1">
              <a:defRPr/>
            </a:pPr>
            <a:endParaRPr lang="fr-FR" altLang="fr-FR" dirty="0" smtClean="0"/>
          </a:p>
          <a:p>
            <a:pPr eaLnBrk="1" hangingPunct="1">
              <a:defRPr/>
            </a:pPr>
            <a:endParaRPr lang="fr-FR" altLang="fr-FR" dirty="0" smtClean="0"/>
          </a:p>
          <a:p>
            <a:pPr lvl="1" eaLnBrk="1" hangingPunct="1">
              <a:defRPr/>
            </a:pPr>
            <a:endParaRPr lang="fr-FR" altLang="fr-FR" dirty="0" smtClean="0"/>
          </a:p>
        </p:txBody>
      </p:sp>
      <p:sp>
        <p:nvSpPr>
          <p:cNvPr id="46084" name="Espace réservé du numéro de diapositive 5"/>
          <p:cNvSpPr txBox="1">
            <a:spLocks noGrp="1"/>
          </p:cNvSpPr>
          <p:nvPr/>
        </p:nvSpPr>
        <p:spPr bwMode="auto">
          <a:xfrm>
            <a:off x="7429500" y="6400800"/>
            <a:ext cx="1162050" cy="457200"/>
          </a:xfrm>
          <a:prstGeom prst="rect">
            <a:avLst/>
          </a:prstGeom>
          <a:noFill/>
          <a:ln w="9525">
            <a:noFill/>
            <a:miter lim="800000"/>
            <a:headEnd/>
            <a:tailEnd/>
          </a:ln>
        </p:spPr>
        <p:txBody>
          <a:bodyPr anchor="b"/>
          <a:lstStyle/>
          <a:p>
            <a:pPr algn="r" eaLnBrk="1" hangingPunct="1"/>
            <a:fld id="{0C36BE52-90FA-42EF-AB90-524D2FE50200}" type="slidenum">
              <a:rPr lang="fr-FR" altLang="fr-FR">
                <a:solidFill>
                  <a:srgbClr val="333399"/>
                </a:solidFill>
                <a:cs typeface="Times New Roman" pitchFamily="18" charset="0"/>
              </a:rPr>
              <a:pPr algn="r" eaLnBrk="1" hangingPunct="1"/>
              <a:t>29</a:t>
            </a:fld>
            <a:endParaRPr lang="fr-FR" altLang="fr-FR">
              <a:solidFill>
                <a:srgbClr val="333399"/>
              </a:solidFill>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a:xfrm>
            <a:off x="179388" y="1484313"/>
            <a:ext cx="8785225" cy="936625"/>
          </a:xfrm>
        </p:spPr>
        <p:txBody>
          <a:bodyPr/>
          <a:lstStyle/>
          <a:p>
            <a:r>
              <a:rPr lang="fr-FR" altLang="fr-FR" sz="2800" smtClean="0"/>
              <a:t>Module 2.3. Les budgets de programme/ de performance. Objectifs du module</a:t>
            </a:r>
            <a:r>
              <a:rPr lang="fr-FR" altLang="fr-FR" smtClean="0"/>
              <a:t/>
            </a:r>
            <a:br>
              <a:rPr lang="fr-FR" altLang="fr-FR" smtClean="0"/>
            </a:br>
            <a:endParaRPr lang="fr-FR" altLang="fr-FR" smtClean="0"/>
          </a:p>
        </p:txBody>
      </p:sp>
      <p:sp>
        <p:nvSpPr>
          <p:cNvPr id="8195" name="Espace réservé du contenu 2"/>
          <p:cNvSpPr>
            <a:spLocks noGrp="1"/>
          </p:cNvSpPr>
          <p:nvPr>
            <p:ph idx="1"/>
          </p:nvPr>
        </p:nvSpPr>
        <p:spPr/>
        <p:txBody>
          <a:bodyPr/>
          <a:lstStyle/>
          <a:p>
            <a:endParaRPr lang="fr-FR" altLang="fr-FR" smtClean="0"/>
          </a:p>
          <a:p>
            <a:pPr>
              <a:buClrTx/>
            </a:pPr>
            <a:r>
              <a:rPr lang="fr-FR" altLang="fr-FR" i="0" smtClean="0"/>
              <a:t>Ce module présente les grandes lignes d’une approche budget de programme </a:t>
            </a:r>
          </a:p>
          <a:p>
            <a:pPr>
              <a:buClrTx/>
            </a:pPr>
            <a:r>
              <a:rPr lang="fr-FR" altLang="fr-FR" i="0" smtClean="0"/>
              <a:t>Il identifie les difficultés et écueils possibles </a:t>
            </a:r>
          </a:p>
          <a:p>
            <a:pPr>
              <a:buClrTx/>
            </a:pPr>
            <a:r>
              <a:rPr lang="fr-FR" altLang="fr-FR" i="0" smtClean="0"/>
              <a:t>Il présente une démarche de mise en œuvre progressive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a:xfrm>
            <a:off x="285750" y="1000125"/>
            <a:ext cx="7786688" cy="1143000"/>
          </a:xfrm>
        </p:spPr>
        <p:txBody>
          <a:bodyPr/>
          <a:lstStyle/>
          <a:p>
            <a:pPr indent="0" eaLnBrk="1" hangingPunct="1"/>
            <a:r>
              <a:rPr lang="fr-FR" altLang="fr-FR" smtClean="0"/>
              <a:t>	Le budget par activités (2)</a:t>
            </a:r>
          </a:p>
        </p:txBody>
      </p:sp>
      <p:sp>
        <p:nvSpPr>
          <p:cNvPr id="48131" name="Rectangle 3"/>
          <p:cNvSpPr>
            <a:spLocks noGrp="1" noChangeArrowheads="1"/>
          </p:cNvSpPr>
          <p:nvPr>
            <p:ph type="body" idx="4294967295"/>
          </p:nvPr>
        </p:nvSpPr>
        <p:spPr>
          <a:xfrm>
            <a:off x="285750" y="2071688"/>
            <a:ext cx="8432800" cy="4530725"/>
          </a:xfrm>
        </p:spPr>
        <p:txBody>
          <a:bodyPr/>
          <a:lstStyle/>
          <a:p>
            <a:pPr eaLnBrk="1" hangingPunct="1">
              <a:spcBef>
                <a:spcPts val="600"/>
              </a:spcBef>
              <a:spcAft>
                <a:spcPts val="600"/>
              </a:spcAft>
              <a:buClrTx/>
            </a:pPr>
            <a:r>
              <a:rPr lang="fr-FR" altLang="fr-FR" sz="2200" i="0" dirty="0" smtClean="0"/>
              <a:t>Compte </a:t>
            </a:r>
            <a:r>
              <a:rPr lang="fr-FR" altLang="fr-FR" sz="2200" i="0" dirty="0" smtClean="0"/>
              <a:t>tenu de </a:t>
            </a:r>
            <a:r>
              <a:rPr lang="fr-FR" altLang="fr-FR" sz="2200" i="0" dirty="0" smtClean="0"/>
              <a:t>ces limites, inutile de conduire des exercices excessivement détaillés</a:t>
            </a:r>
          </a:p>
          <a:p>
            <a:pPr eaLnBrk="1" hangingPunct="1">
              <a:spcBef>
                <a:spcPts val="600"/>
              </a:spcBef>
              <a:spcAft>
                <a:spcPts val="600"/>
              </a:spcAft>
              <a:buClrTx/>
            </a:pPr>
            <a:r>
              <a:rPr lang="fr-FR" altLang="fr-FR" sz="2200" i="0" dirty="0" smtClean="0"/>
              <a:t>Bien cibler le champ du chiffrage</a:t>
            </a:r>
          </a:p>
          <a:p>
            <a:pPr lvl="1" eaLnBrk="1" hangingPunct="1">
              <a:spcBef>
                <a:spcPts val="600"/>
              </a:spcBef>
              <a:spcAft>
                <a:spcPts val="600"/>
              </a:spcAft>
              <a:buClrTx/>
              <a:buFont typeface="Wingdings" pitchFamily="2" charset="2"/>
              <a:buChar char="§"/>
            </a:pPr>
            <a:r>
              <a:rPr lang="fr-FR" altLang="fr-FR" sz="1800" b="0" dirty="0" smtClean="0"/>
              <a:t>Pour le fonctionnement: l'activité correspondra le plus souvent à l'unité administrative (par exemple, direction) –sauf activité spécifique ayant une comptabilité séparée</a:t>
            </a:r>
          </a:p>
          <a:p>
            <a:pPr lvl="1" eaLnBrk="1" hangingPunct="1">
              <a:spcBef>
                <a:spcPts val="600"/>
              </a:spcBef>
              <a:spcAft>
                <a:spcPts val="600"/>
              </a:spcAft>
              <a:buClrTx/>
              <a:buFont typeface="Wingdings" pitchFamily="2" charset="2"/>
              <a:buChar char="§"/>
            </a:pPr>
            <a:r>
              <a:rPr lang="fr-FR" altLang="fr-FR" sz="1800" b="0" dirty="0" smtClean="0"/>
              <a:t>Pour l'investissement: l'activité est le projet ou une composante du projet</a:t>
            </a:r>
          </a:p>
        </p:txBody>
      </p:sp>
      <p:sp>
        <p:nvSpPr>
          <p:cNvPr id="48132" name="Espace réservé du numéro de diapositive 5"/>
          <p:cNvSpPr txBox="1">
            <a:spLocks noGrp="1"/>
          </p:cNvSpPr>
          <p:nvPr/>
        </p:nvSpPr>
        <p:spPr bwMode="auto">
          <a:xfrm>
            <a:off x="7524750" y="6248400"/>
            <a:ext cx="1162050" cy="457200"/>
          </a:xfrm>
          <a:prstGeom prst="rect">
            <a:avLst/>
          </a:prstGeom>
          <a:noFill/>
          <a:ln w="9525">
            <a:noFill/>
            <a:miter lim="800000"/>
            <a:headEnd/>
            <a:tailEnd/>
          </a:ln>
        </p:spPr>
        <p:txBody>
          <a:bodyPr anchor="b"/>
          <a:lstStyle/>
          <a:p>
            <a:pPr algn="r" eaLnBrk="1" hangingPunct="1"/>
            <a:fld id="{ECB3651C-919C-4EA6-9FBC-68AC92C2B728}" type="slidenum">
              <a:rPr lang="fr-FR" altLang="fr-FR">
                <a:solidFill>
                  <a:srgbClr val="333399"/>
                </a:solidFill>
                <a:cs typeface="Times New Roman" pitchFamily="18" charset="0"/>
              </a:rPr>
              <a:pPr algn="r" eaLnBrk="1" hangingPunct="1"/>
              <a:t>30</a:t>
            </a:fld>
            <a:endParaRPr lang="fr-FR" altLang="fr-FR">
              <a:solidFill>
                <a:srgbClr val="333399"/>
              </a:solidFill>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a:xfrm>
            <a:off x="0" y="1214438"/>
            <a:ext cx="9144000" cy="1143000"/>
          </a:xfrm>
        </p:spPr>
        <p:txBody>
          <a:bodyPr/>
          <a:lstStyle/>
          <a:p>
            <a:pPr indent="0" eaLnBrk="1" hangingPunct="1"/>
            <a:r>
              <a:rPr lang="fr-FR" altLang="fr-FR" smtClean="0"/>
              <a:t>Répartir le budget par activités?</a:t>
            </a:r>
            <a:br>
              <a:rPr lang="fr-FR" altLang="fr-FR" smtClean="0"/>
            </a:br>
            <a:r>
              <a:rPr lang="fr-FR" altLang="fr-FR" smtClean="0"/>
              <a:t>Qui tiendra la comptabilité?</a:t>
            </a:r>
          </a:p>
        </p:txBody>
      </p:sp>
      <p:sp>
        <p:nvSpPr>
          <p:cNvPr id="50179" name="Rectangle 3"/>
          <p:cNvSpPr>
            <a:spLocks noGrp="1" noChangeArrowheads="1"/>
          </p:cNvSpPr>
          <p:nvPr>
            <p:ph type="body" idx="4294967295"/>
          </p:nvPr>
        </p:nvSpPr>
        <p:spPr>
          <a:xfrm>
            <a:off x="500063" y="2357438"/>
            <a:ext cx="8229600" cy="3100387"/>
          </a:xfrm>
        </p:spPr>
        <p:txBody>
          <a:bodyPr/>
          <a:lstStyle/>
          <a:p>
            <a:pPr eaLnBrk="1" hangingPunct="1"/>
            <a:r>
              <a:rPr lang="fr-FR" altLang="fr-FR" sz="2700" i="0" smtClean="0"/>
              <a:t>Inspection primaire du district A activités:</a:t>
            </a:r>
          </a:p>
          <a:p>
            <a:pPr lvl="1" eaLnBrk="1" hangingPunct="1"/>
            <a:r>
              <a:rPr lang="fr-FR" altLang="fr-FR" b="0" smtClean="0"/>
              <a:t>Visites d'école et inspections</a:t>
            </a:r>
          </a:p>
          <a:p>
            <a:pPr lvl="1" eaLnBrk="1" hangingPunct="1"/>
            <a:r>
              <a:rPr lang="fr-FR" altLang="fr-FR" b="0" smtClean="0"/>
              <a:t>Organisation des examens</a:t>
            </a:r>
          </a:p>
          <a:p>
            <a:pPr lvl="1" eaLnBrk="1" hangingPunct="1"/>
            <a:r>
              <a:rPr lang="fr-FR" altLang="fr-FR" b="0" smtClean="0"/>
              <a:t>Réunions avec les parents d'élèves</a:t>
            </a:r>
          </a:p>
          <a:p>
            <a:pPr lvl="1" eaLnBrk="1" hangingPunct="1"/>
            <a:r>
              <a:rPr lang="fr-FR" altLang="fr-FR" b="0" smtClean="0"/>
              <a:t>Distribution du matériel pédagogique</a:t>
            </a:r>
          </a:p>
          <a:p>
            <a:pPr lvl="1" eaLnBrk="1" hangingPunct="1"/>
            <a:endParaRPr lang="fr-FR" altLang="fr-FR" smtClean="0"/>
          </a:p>
        </p:txBody>
      </p:sp>
      <p:sp>
        <p:nvSpPr>
          <p:cNvPr id="50180" name="Espace réservé du numéro de diapositive 5"/>
          <p:cNvSpPr txBox="1">
            <a:spLocks noGrp="1"/>
          </p:cNvSpPr>
          <p:nvPr/>
        </p:nvSpPr>
        <p:spPr bwMode="auto">
          <a:xfrm>
            <a:off x="7727950" y="6248400"/>
            <a:ext cx="1162050" cy="457200"/>
          </a:xfrm>
          <a:prstGeom prst="rect">
            <a:avLst/>
          </a:prstGeom>
          <a:noFill/>
          <a:ln w="9525">
            <a:noFill/>
            <a:miter lim="800000"/>
            <a:headEnd/>
            <a:tailEnd/>
          </a:ln>
        </p:spPr>
        <p:txBody>
          <a:bodyPr anchor="b"/>
          <a:lstStyle/>
          <a:p>
            <a:pPr algn="r" eaLnBrk="1" hangingPunct="1"/>
            <a:fld id="{A051BC7F-A40E-4809-BD37-396EEDF9523C}" type="slidenum">
              <a:rPr lang="fr-FR" altLang="fr-FR">
                <a:solidFill>
                  <a:srgbClr val="333399"/>
                </a:solidFill>
                <a:cs typeface="Times New Roman" pitchFamily="18" charset="0"/>
              </a:rPr>
              <a:pPr algn="r" eaLnBrk="1" hangingPunct="1"/>
              <a:t>31</a:t>
            </a:fld>
            <a:endParaRPr lang="fr-FR" altLang="fr-FR">
              <a:solidFill>
                <a:srgbClr val="333399"/>
              </a:solidFill>
              <a:cs typeface="Times New Roman" pitchFamily="18" charset="0"/>
            </a:endParaRPr>
          </a:p>
        </p:txBody>
      </p:sp>
      <p:pic>
        <p:nvPicPr>
          <p:cNvPr id="50181" name="Picture 4"/>
          <p:cNvPicPr>
            <a:picLocks noChangeAspect="1" noChangeArrowheads="1"/>
          </p:cNvPicPr>
          <p:nvPr/>
        </p:nvPicPr>
        <p:blipFill>
          <a:blip r:embed="rId3" cstate="print"/>
          <a:srcRect/>
          <a:stretch>
            <a:fillRect/>
          </a:stretch>
        </p:blipFill>
        <p:spPr bwMode="auto">
          <a:xfrm>
            <a:off x="7026275" y="5487988"/>
            <a:ext cx="1363663" cy="1027112"/>
          </a:xfrm>
          <a:prstGeom prst="rect">
            <a:avLst/>
          </a:prstGeom>
          <a:noFill/>
          <a:ln w="9525" algn="ctr">
            <a:noFill/>
            <a:miter lim="800000"/>
            <a:headEnd/>
            <a:tailEnd/>
          </a:ln>
        </p:spPr>
      </p:pic>
      <p:sp>
        <p:nvSpPr>
          <p:cNvPr id="50182" name="Rectangle 5"/>
          <p:cNvSpPr>
            <a:spLocks noChangeArrowheads="1"/>
          </p:cNvSpPr>
          <p:nvPr/>
        </p:nvSpPr>
        <p:spPr bwMode="auto">
          <a:xfrm>
            <a:off x="7035800" y="4700588"/>
            <a:ext cx="1368425" cy="741362"/>
          </a:xfrm>
          <a:prstGeom prst="rect">
            <a:avLst/>
          </a:prstGeom>
          <a:noFill/>
          <a:ln w="9525" algn="ctr">
            <a:solidFill>
              <a:schemeClr val="tx1"/>
            </a:solidFill>
            <a:miter lim="800000"/>
            <a:headEnd/>
            <a:tailEnd/>
          </a:ln>
        </p:spPr>
        <p:txBody>
          <a:bodyPr wrap="none" lIns="82039" tIns="41020" rIns="82039" bIns="41020" anchor="ctr"/>
          <a:lstStyle/>
          <a:p>
            <a:pPr algn="ctr" defTabSz="820738" eaLnBrk="1" hangingPunct="1"/>
            <a:r>
              <a:rPr lang="fr-FR" altLang="fr-FR" sz="1800"/>
              <a:t>Electricité </a:t>
            </a:r>
          </a:p>
          <a:p>
            <a:pPr algn="ctr" defTabSz="820738" eaLnBrk="1" hangingPunct="1"/>
            <a:r>
              <a:rPr lang="fr-FR" altLang="fr-FR" sz="1800"/>
              <a:t>50</a:t>
            </a:r>
          </a:p>
        </p:txBody>
      </p:sp>
      <p:pic>
        <p:nvPicPr>
          <p:cNvPr id="50183" name="Picture 6"/>
          <p:cNvPicPr>
            <a:picLocks noChangeAspect="1" noChangeArrowheads="1"/>
          </p:cNvPicPr>
          <p:nvPr/>
        </p:nvPicPr>
        <p:blipFill>
          <a:blip r:embed="rId4" cstate="print"/>
          <a:srcRect/>
          <a:stretch>
            <a:fillRect/>
          </a:stretch>
        </p:blipFill>
        <p:spPr bwMode="auto">
          <a:xfrm>
            <a:off x="5476875" y="5421313"/>
            <a:ext cx="685800" cy="1123950"/>
          </a:xfrm>
          <a:prstGeom prst="rect">
            <a:avLst/>
          </a:prstGeom>
          <a:noFill/>
          <a:ln w="9525" algn="ctr">
            <a:noFill/>
            <a:miter lim="800000"/>
            <a:headEnd/>
            <a:tailEnd/>
          </a:ln>
        </p:spPr>
      </p:pic>
      <p:sp>
        <p:nvSpPr>
          <p:cNvPr id="50184" name="Rectangle 7"/>
          <p:cNvSpPr>
            <a:spLocks noChangeArrowheads="1"/>
          </p:cNvSpPr>
          <p:nvPr/>
        </p:nvSpPr>
        <p:spPr bwMode="auto">
          <a:xfrm>
            <a:off x="5351463" y="4611688"/>
            <a:ext cx="1368425" cy="741362"/>
          </a:xfrm>
          <a:prstGeom prst="rect">
            <a:avLst/>
          </a:prstGeom>
          <a:noFill/>
          <a:ln w="9525" algn="ctr">
            <a:solidFill>
              <a:schemeClr val="tx1"/>
            </a:solidFill>
            <a:miter lim="800000"/>
            <a:headEnd/>
            <a:tailEnd/>
          </a:ln>
        </p:spPr>
        <p:txBody>
          <a:bodyPr wrap="none" lIns="82039" tIns="41020" rIns="82039" bIns="41020" anchor="ctr"/>
          <a:lstStyle/>
          <a:p>
            <a:pPr algn="ctr" defTabSz="820738" eaLnBrk="1" hangingPunct="1"/>
            <a:r>
              <a:rPr lang="fr-FR" altLang="fr-FR" sz="1800"/>
              <a:t>Carburant</a:t>
            </a:r>
          </a:p>
          <a:p>
            <a:pPr algn="ctr" defTabSz="820738" eaLnBrk="1" hangingPunct="1"/>
            <a:r>
              <a:rPr lang="fr-FR" altLang="fr-FR" sz="1800"/>
              <a:t>100</a:t>
            </a:r>
          </a:p>
        </p:txBody>
      </p:sp>
      <p:pic>
        <p:nvPicPr>
          <p:cNvPr id="50185" name="Picture 8"/>
          <p:cNvPicPr>
            <a:picLocks noChangeAspect="1" noChangeArrowheads="1"/>
          </p:cNvPicPr>
          <p:nvPr/>
        </p:nvPicPr>
        <p:blipFill>
          <a:blip r:embed="rId5" cstate="print"/>
          <a:srcRect/>
          <a:stretch>
            <a:fillRect/>
          </a:stretch>
        </p:blipFill>
        <p:spPr bwMode="auto">
          <a:xfrm>
            <a:off x="3478213" y="5440363"/>
            <a:ext cx="1057275" cy="1057275"/>
          </a:xfrm>
          <a:prstGeom prst="rect">
            <a:avLst/>
          </a:prstGeom>
          <a:noFill/>
          <a:ln w="9525" algn="ctr">
            <a:noFill/>
            <a:miter lim="800000"/>
            <a:headEnd/>
            <a:tailEnd/>
          </a:ln>
        </p:spPr>
      </p:pic>
      <p:sp>
        <p:nvSpPr>
          <p:cNvPr id="50186" name="Rectangle 9"/>
          <p:cNvSpPr>
            <a:spLocks noChangeArrowheads="1"/>
          </p:cNvSpPr>
          <p:nvPr/>
        </p:nvSpPr>
        <p:spPr bwMode="auto">
          <a:xfrm>
            <a:off x="3260725" y="4579938"/>
            <a:ext cx="1368425" cy="741362"/>
          </a:xfrm>
          <a:prstGeom prst="rect">
            <a:avLst/>
          </a:prstGeom>
          <a:noFill/>
          <a:ln w="9525" algn="ctr">
            <a:solidFill>
              <a:schemeClr val="tx1"/>
            </a:solidFill>
            <a:miter lim="800000"/>
            <a:headEnd/>
            <a:tailEnd/>
          </a:ln>
        </p:spPr>
        <p:txBody>
          <a:bodyPr wrap="none" lIns="82039" tIns="41020" rIns="82039" bIns="41020" anchor="ctr"/>
          <a:lstStyle/>
          <a:p>
            <a:pPr algn="ctr" defTabSz="820738" eaLnBrk="1" hangingPunct="1"/>
            <a:r>
              <a:rPr lang="fr-FR" altLang="fr-FR" sz="1800"/>
              <a:t>Papier </a:t>
            </a:r>
          </a:p>
          <a:p>
            <a:pPr algn="ctr" defTabSz="820738" eaLnBrk="1" hangingPunct="1"/>
            <a:r>
              <a:rPr lang="fr-FR" altLang="fr-FR" sz="1800"/>
              <a:t>30</a:t>
            </a:r>
          </a:p>
        </p:txBody>
      </p:sp>
      <p:pic>
        <p:nvPicPr>
          <p:cNvPr id="50187" name="Picture 10"/>
          <p:cNvPicPr>
            <a:picLocks noChangeAspect="1" noChangeArrowheads="1"/>
          </p:cNvPicPr>
          <p:nvPr/>
        </p:nvPicPr>
        <p:blipFill>
          <a:blip r:embed="rId6" cstate="print"/>
          <a:srcRect/>
          <a:stretch>
            <a:fillRect/>
          </a:stretch>
        </p:blipFill>
        <p:spPr bwMode="auto">
          <a:xfrm>
            <a:off x="969963" y="5356225"/>
            <a:ext cx="1265237" cy="1111250"/>
          </a:xfrm>
          <a:prstGeom prst="rect">
            <a:avLst/>
          </a:prstGeom>
          <a:noFill/>
          <a:ln w="9525" algn="ctr">
            <a:noFill/>
            <a:miter lim="800000"/>
            <a:headEnd/>
            <a:tailEnd/>
          </a:ln>
        </p:spPr>
      </p:pic>
      <p:sp>
        <p:nvSpPr>
          <p:cNvPr id="50188" name="Rectangle 11"/>
          <p:cNvSpPr>
            <a:spLocks noChangeArrowheads="1"/>
          </p:cNvSpPr>
          <p:nvPr/>
        </p:nvSpPr>
        <p:spPr bwMode="auto">
          <a:xfrm>
            <a:off x="1050925" y="4560888"/>
            <a:ext cx="1368425" cy="741362"/>
          </a:xfrm>
          <a:prstGeom prst="rect">
            <a:avLst/>
          </a:prstGeom>
          <a:noFill/>
          <a:ln w="9525" algn="ctr">
            <a:solidFill>
              <a:schemeClr val="tx1"/>
            </a:solidFill>
            <a:miter lim="800000"/>
            <a:headEnd/>
            <a:tailEnd/>
          </a:ln>
        </p:spPr>
        <p:txBody>
          <a:bodyPr wrap="none" lIns="82039" tIns="41020" rIns="82039" bIns="41020" anchor="ctr"/>
          <a:lstStyle/>
          <a:p>
            <a:pPr algn="ctr" defTabSz="820738" eaLnBrk="1" hangingPunct="1"/>
            <a:r>
              <a:rPr lang="fr-FR" altLang="fr-FR" sz="1800"/>
              <a:t>Salaires </a:t>
            </a:r>
          </a:p>
          <a:p>
            <a:pPr algn="ctr" defTabSz="820738" eaLnBrk="1" hangingPunct="1"/>
            <a:r>
              <a:rPr lang="fr-FR" altLang="fr-FR" sz="1800"/>
              <a:t>300</a:t>
            </a:r>
          </a:p>
        </p:txBody>
      </p:sp>
      <p:pic>
        <p:nvPicPr>
          <p:cNvPr id="50189" name="Picture 12"/>
          <p:cNvPicPr>
            <a:picLocks noChangeAspect="1" noChangeArrowheads="1"/>
          </p:cNvPicPr>
          <p:nvPr/>
        </p:nvPicPr>
        <p:blipFill>
          <a:blip r:embed="rId7" cstate="print"/>
          <a:srcRect/>
          <a:stretch>
            <a:fillRect/>
          </a:stretch>
        </p:blipFill>
        <p:spPr bwMode="auto">
          <a:xfrm>
            <a:off x="7500938" y="3143250"/>
            <a:ext cx="838200" cy="120015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785813"/>
            <a:ext cx="7786688" cy="1143000"/>
          </a:xfrm>
        </p:spPr>
        <p:txBody>
          <a:bodyPr/>
          <a:lstStyle/>
          <a:p>
            <a:pPr indent="0" eaLnBrk="1" hangingPunct="1"/>
            <a:r>
              <a:rPr lang="fr-FR" altLang="fr-FR" smtClean="0"/>
              <a:t>	Eviter l'échec</a:t>
            </a:r>
          </a:p>
        </p:txBody>
      </p:sp>
      <p:sp>
        <p:nvSpPr>
          <p:cNvPr id="52227" name="Rectangle 3"/>
          <p:cNvSpPr>
            <a:spLocks noGrp="1" noChangeArrowheads="1"/>
          </p:cNvSpPr>
          <p:nvPr>
            <p:ph type="body" idx="1"/>
          </p:nvPr>
        </p:nvSpPr>
        <p:spPr>
          <a:xfrm>
            <a:off x="142875" y="1785938"/>
            <a:ext cx="9001125" cy="3744912"/>
          </a:xfrm>
        </p:spPr>
        <p:txBody>
          <a:bodyPr/>
          <a:lstStyle/>
          <a:p>
            <a:pPr eaLnBrk="1" hangingPunct="1">
              <a:buClrTx/>
              <a:defRPr/>
            </a:pPr>
            <a:r>
              <a:rPr lang="fr-FR" altLang="fr-FR" sz="2200" i="0" dirty="0" smtClean="0">
                <a:latin typeface="+mj-lt"/>
                <a:cs typeface="Arial" panose="020B0604020202020204" pitchFamily="34" charset="0"/>
              </a:rPr>
              <a:t>Quelques conditions de non-échec</a:t>
            </a:r>
          </a:p>
          <a:p>
            <a:pPr lvl="1" eaLnBrk="1" hangingPunct="1">
              <a:buClrTx/>
              <a:buFont typeface="Wingdings" panose="05000000000000000000" pitchFamily="2" charset="2"/>
              <a:buChar char="§"/>
              <a:defRPr/>
            </a:pPr>
            <a:r>
              <a:rPr lang="fr-FR" altLang="fr-FR" sz="1800" b="0" dirty="0" smtClean="0">
                <a:latin typeface="+mj-lt"/>
                <a:cs typeface="Arial" panose="020B0604020202020204" pitchFamily="34" charset="0"/>
              </a:rPr>
              <a:t>Programmes par ministère</a:t>
            </a:r>
          </a:p>
          <a:p>
            <a:pPr lvl="1" eaLnBrk="1" hangingPunct="1">
              <a:buClrTx/>
              <a:buFont typeface="Wingdings" panose="05000000000000000000" pitchFamily="2" charset="2"/>
              <a:buChar char="§"/>
              <a:defRPr/>
            </a:pPr>
            <a:r>
              <a:rPr lang="fr-FR" altLang="fr-FR" sz="1800" b="0" dirty="0" smtClean="0">
                <a:latin typeface="+mj-lt"/>
                <a:cs typeface="Arial" panose="020B0604020202020204" pitchFamily="34" charset="0"/>
              </a:rPr>
              <a:t>Programme=sous-fonction (ex.: enseignement primaire, etc..)=ensemble de services +projet</a:t>
            </a:r>
          </a:p>
          <a:p>
            <a:pPr lvl="1" eaLnBrk="1" hangingPunct="1">
              <a:buClrTx/>
              <a:buFont typeface="Wingdings" panose="05000000000000000000" pitchFamily="2" charset="2"/>
              <a:buChar char="§"/>
              <a:defRPr/>
            </a:pPr>
            <a:r>
              <a:rPr lang="fr-FR" altLang="fr-FR" sz="1800" b="0" dirty="0" smtClean="0">
                <a:latin typeface="+mj-lt"/>
                <a:cs typeface="Arial" panose="020B0604020202020204" pitchFamily="34" charset="0"/>
              </a:rPr>
              <a:t>Pas de comptabilité analytique</a:t>
            </a:r>
          </a:p>
          <a:p>
            <a:pPr lvl="1" eaLnBrk="1" hangingPunct="1">
              <a:buClrTx/>
              <a:buFont typeface="Wingdings" panose="05000000000000000000" pitchFamily="2" charset="2"/>
              <a:buChar char="§"/>
              <a:defRPr/>
            </a:pPr>
            <a:r>
              <a:rPr lang="fr-FR" altLang="fr-FR" sz="1800" b="0" dirty="0" smtClean="0">
                <a:latin typeface="+mj-lt"/>
                <a:cs typeface="Arial" panose="020B0604020202020204" pitchFamily="34" charset="0"/>
              </a:rPr>
              <a:t>Pas trop de programmes</a:t>
            </a:r>
          </a:p>
          <a:p>
            <a:pPr lvl="1" eaLnBrk="1" hangingPunct="1">
              <a:buClrTx/>
              <a:buFont typeface="Wingdings" panose="05000000000000000000" pitchFamily="2" charset="2"/>
              <a:buChar char="§"/>
              <a:defRPr/>
            </a:pPr>
            <a:r>
              <a:rPr lang="fr-FR" altLang="fr-FR" sz="1800" b="0" dirty="0" smtClean="0">
                <a:latin typeface="+mj-lt"/>
                <a:cs typeface="Arial" panose="020B0604020202020204" pitchFamily="34" charset="0"/>
              </a:rPr>
              <a:t>Pas trop de détail</a:t>
            </a:r>
          </a:p>
          <a:p>
            <a:pPr lvl="2" eaLnBrk="1" hangingPunct="1">
              <a:defRPr/>
            </a:pPr>
            <a:r>
              <a:rPr lang="fr-FR" altLang="fr-FR" sz="1800" dirty="0" smtClean="0">
                <a:latin typeface="+mj-lt"/>
                <a:cs typeface="Arial" panose="020B0604020202020204" pitchFamily="34" charset="0"/>
              </a:rPr>
              <a:t>Activité= services + projet d'investissement</a:t>
            </a:r>
          </a:p>
          <a:p>
            <a:pPr lvl="2" eaLnBrk="1" hangingPunct="1">
              <a:defRPr/>
            </a:pPr>
            <a:endParaRPr lang="fr-FR" altLang="fr-FR" sz="1000" dirty="0" smtClean="0">
              <a:latin typeface="+mj-lt"/>
              <a:cs typeface="Arial" panose="020B0604020202020204" pitchFamily="34" charset="0"/>
            </a:endParaRPr>
          </a:p>
          <a:p>
            <a:pPr eaLnBrk="1" hangingPunct="1">
              <a:buClrTx/>
              <a:defRPr/>
            </a:pPr>
            <a:r>
              <a:rPr lang="fr-FR" altLang="fr-FR" sz="2200" i="0" dirty="0" smtClean="0">
                <a:latin typeface="+mj-lt"/>
                <a:cs typeface="Arial" panose="020B0604020202020204" pitchFamily="34" charset="0"/>
              </a:rPr>
              <a:t>Difficultés restantes (Si l'administration n'est pas organisée de façon fonctionnelle)</a:t>
            </a:r>
          </a:p>
          <a:p>
            <a:pPr lvl="1" eaLnBrk="1" hangingPunct="1">
              <a:buClrTx/>
              <a:buFont typeface="Wingdings" panose="05000000000000000000" pitchFamily="2" charset="2"/>
              <a:buChar char="§"/>
              <a:defRPr/>
            </a:pPr>
            <a:r>
              <a:rPr lang="fr-FR" altLang="fr-FR" sz="1800" b="0" dirty="0" smtClean="0">
                <a:latin typeface="+mj-lt"/>
                <a:cs typeface="Arial" panose="020B0604020202020204" pitchFamily="34" charset="0"/>
              </a:rPr>
              <a:t>Conflit gestionnaire de programme-responsable administratif </a:t>
            </a:r>
          </a:p>
          <a:p>
            <a:pPr lvl="1" eaLnBrk="1" hangingPunct="1">
              <a:buClrTx/>
              <a:buFont typeface="Wingdings" panose="05000000000000000000" pitchFamily="2" charset="2"/>
              <a:buChar char="§"/>
              <a:defRPr/>
            </a:pPr>
            <a:r>
              <a:rPr lang="fr-FR" altLang="fr-FR" sz="1800" b="0" dirty="0" smtClean="0">
                <a:latin typeface="+mj-lt"/>
                <a:cs typeface="Arial" panose="020B0604020202020204" pitchFamily="34" charset="0"/>
              </a:rPr>
              <a:t>Revoir les bases de donnée du personnel</a:t>
            </a:r>
          </a:p>
          <a:p>
            <a:pPr lvl="1" eaLnBrk="1" hangingPunct="1">
              <a:buClrTx/>
              <a:buFont typeface="Wingdings" panose="05000000000000000000" pitchFamily="2" charset="2"/>
              <a:buChar char="§"/>
              <a:defRPr/>
            </a:pPr>
            <a:r>
              <a:rPr lang="fr-FR" altLang="fr-FR" sz="1800" b="0" dirty="0" smtClean="0">
                <a:latin typeface="+mj-lt"/>
                <a:cs typeface="Arial" panose="020B0604020202020204" pitchFamily="34" charset="0"/>
              </a:rPr>
              <a:t>Relations avec les services déconcentrés: le programme est vertical! </a:t>
            </a:r>
          </a:p>
          <a:p>
            <a:pPr lvl="1" eaLnBrk="1" hangingPunct="1">
              <a:defRPr/>
            </a:pPr>
            <a:endParaRPr lang="fr-FR" altLang="fr-FR" sz="2400" dirty="0" smtClean="0">
              <a:latin typeface="Arial" panose="020B0604020202020204" pitchFamily="34" charset="0"/>
              <a:cs typeface="Arial" panose="020B0604020202020204" pitchFamily="34" charset="0"/>
            </a:endParaRPr>
          </a:p>
          <a:p>
            <a:pPr lvl="2" eaLnBrk="1" hangingPunct="1">
              <a:defRPr/>
            </a:pPr>
            <a:endParaRPr lang="fr-FR" altLang="fr-FR" sz="2400" dirty="0" smtClean="0">
              <a:latin typeface="Arial" panose="020B0604020202020204" pitchFamily="34" charset="0"/>
              <a:cs typeface="Arial" panose="020B0604020202020204" pitchFamily="34" charset="0"/>
            </a:endParaRPr>
          </a:p>
          <a:p>
            <a:pPr eaLnBrk="1" hangingPunct="1">
              <a:defRPr/>
            </a:pPr>
            <a:endParaRPr lang="fr-FR" altLang="fr-FR" dirty="0" smtClean="0"/>
          </a:p>
        </p:txBody>
      </p:sp>
      <p:sp>
        <p:nvSpPr>
          <p:cNvPr id="5222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54EC9564-0989-4D06-8956-3450E2FCE7CC}" type="slidenum">
              <a:rPr lang="fr-FR" altLang="fr-FR"/>
              <a:pPr algn="l" eaLnBrk="0" hangingPunct="0">
                <a:lnSpc>
                  <a:spcPts val="1400"/>
                </a:lnSpc>
              </a:pPr>
              <a:t>32</a:t>
            </a:fld>
            <a:endParaRPr lang="fr-FR" alt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re 1"/>
          <p:cNvSpPr>
            <a:spLocks noGrp="1"/>
          </p:cNvSpPr>
          <p:nvPr>
            <p:ph type="title"/>
          </p:nvPr>
        </p:nvSpPr>
        <p:spPr>
          <a:xfrm>
            <a:off x="323850" y="1125538"/>
            <a:ext cx="8229600" cy="719137"/>
          </a:xfrm>
        </p:spPr>
        <p:txBody>
          <a:bodyPr/>
          <a:lstStyle/>
          <a:p>
            <a:pPr algn="ctr"/>
            <a:r>
              <a:rPr lang="fr-FR" altLang="fr-FR" smtClean="0"/>
              <a:t>Messages clef</a:t>
            </a:r>
          </a:p>
        </p:txBody>
      </p:sp>
      <p:sp>
        <p:nvSpPr>
          <p:cNvPr id="54275" name="Espace réservé du contenu 2"/>
          <p:cNvSpPr>
            <a:spLocks noGrp="1"/>
          </p:cNvSpPr>
          <p:nvPr>
            <p:ph idx="1"/>
          </p:nvPr>
        </p:nvSpPr>
        <p:spPr>
          <a:xfrm>
            <a:off x="468313" y="2060575"/>
            <a:ext cx="8229600" cy="4105275"/>
          </a:xfrm>
        </p:spPr>
        <p:txBody>
          <a:bodyPr/>
          <a:lstStyle/>
          <a:p>
            <a:pPr>
              <a:buClrTx/>
            </a:pPr>
            <a:r>
              <a:rPr lang="fr-FR" altLang="fr-FR" sz="2300" i="0" dirty="0" smtClean="0"/>
              <a:t>La  mise en place d’un budget de programme vise à renforcer le lien entre le budget et les politiques et la performance dans la fourniture des services publics</a:t>
            </a:r>
          </a:p>
          <a:p>
            <a:pPr>
              <a:buClrTx/>
            </a:pPr>
            <a:r>
              <a:rPr lang="fr-FR" altLang="fr-FR" sz="2300" i="0" smtClean="0"/>
              <a:t>Elle nécessite un certain nombre de précautions</a:t>
            </a:r>
            <a:r>
              <a:rPr lang="fr-FR" altLang="fr-FR" sz="2300" i="0" smtClean="0"/>
              <a:t>, </a:t>
            </a:r>
            <a:r>
              <a:rPr lang="fr-FR" altLang="fr-FR" sz="2300" i="0" smtClean="0"/>
              <a:t>telles </a:t>
            </a:r>
            <a:r>
              <a:rPr lang="fr-FR" altLang="fr-FR" sz="2300" i="0" smtClean="0"/>
              <a:t>que clarification des rôles du responsable de programme, nomenclature des programmes adaptée à la gestion budgétaire</a:t>
            </a:r>
          </a:p>
          <a:p>
            <a:pPr>
              <a:buClrTx/>
            </a:pPr>
            <a:r>
              <a:rPr lang="fr-FR" altLang="fr-FR" sz="2300" i="0" dirty="0" smtClean="0"/>
              <a:t>Le développement d’une approche orientée vers la performance demande du temps et doit être progressif. Il ne peut être envisagé que si les «bases » sont présentes</a:t>
            </a:r>
            <a:r>
              <a:rPr lang="fr-FR" altLang="fr-FR" dirty="0" smtClean="0"/>
              <a:t> </a:t>
            </a:r>
          </a:p>
          <a:p>
            <a:endParaRPr lang="fr-FR" altLang="fr-FR" dirty="0" smtClean="0"/>
          </a:p>
        </p:txBody>
      </p:sp>
      <p:sp>
        <p:nvSpPr>
          <p:cNvPr id="54276" name="Right Arrow 3"/>
          <p:cNvSpPr>
            <a:spLocks noChangeArrowheads="1"/>
          </p:cNvSpPr>
          <p:nvPr/>
        </p:nvSpPr>
        <p:spPr bwMode="auto">
          <a:xfrm>
            <a:off x="1116013" y="1123950"/>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
        <p:nvSpPr>
          <p:cNvPr id="54277" name="Right Arrow 4"/>
          <p:cNvSpPr>
            <a:spLocks noChangeArrowheads="1"/>
          </p:cNvSpPr>
          <p:nvPr/>
        </p:nvSpPr>
        <p:spPr bwMode="auto">
          <a:xfrm rot="10800000">
            <a:off x="6156325" y="1123950"/>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395288" y="1231900"/>
            <a:ext cx="8229600" cy="936625"/>
          </a:xfrm>
        </p:spPr>
        <p:txBody>
          <a:bodyPr/>
          <a:lstStyle/>
          <a:p>
            <a:r>
              <a:rPr lang="fr-FR" altLang="fr-FR" smtClean="0"/>
              <a:t>Module 2.3 Points examinés</a:t>
            </a:r>
          </a:p>
        </p:txBody>
      </p:sp>
      <p:sp>
        <p:nvSpPr>
          <p:cNvPr id="9219" name="Espace réservé du contenu 2"/>
          <p:cNvSpPr>
            <a:spLocks noGrp="1"/>
          </p:cNvSpPr>
          <p:nvPr>
            <p:ph idx="1"/>
          </p:nvPr>
        </p:nvSpPr>
        <p:spPr>
          <a:xfrm>
            <a:off x="458788" y="2274888"/>
            <a:ext cx="8229600" cy="3529012"/>
          </a:xfrm>
        </p:spPr>
        <p:txBody>
          <a:bodyPr/>
          <a:lstStyle/>
          <a:p>
            <a:pPr>
              <a:buClrTx/>
            </a:pPr>
            <a:r>
              <a:rPr lang="fr-FR" altLang="fr-FR" i="0" smtClean="0">
                <a:solidFill>
                  <a:srgbClr val="FF0000"/>
                </a:solidFill>
              </a:rPr>
              <a:t>Approches budgétaires</a:t>
            </a:r>
          </a:p>
          <a:p>
            <a:pPr>
              <a:buClrTx/>
            </a:pPr>
            <a:endParaRPr lang="fr-FR" altLang="fr-FR" i="0" smtClean="0"/>
          </a:p>
          <a:p>
            <a:pPr>
              <a:buClrTx/>
            </a:pPr>
            <a:r>
              <a:rPr lang="fr-FR" altLang="fr-FR" i="0" smtClean="0"/>
              <a:t>Le programme</a:t>
            </a:r>
          </a:p>
          <a:p>
            <a:pPr>
              <a:buClrTx/>
            </a:pPr>
            <a:endParaRPr lang="fr-FR" altLang="fr-FR" i="0" smtClean="0"/>
          </a:p>
          <a:p>
            <a:pPr>
              <a:buClrTx/>
            </a:pPr>
            <a:r>
              <a:rPr lang="fr-FR" altLang="fr-FR" i="0" smtClean="0"/>
              <a:t>Performance et budgétisation</a:t>
            </a:r>
          </a:p>
          <a:p>
            <a:pPr>
              <a:buClrTx/>
            </a:pPr>
            <a:endParaRPr lang="fr-FR" altLang="fr-FR" i="0" smtClean="0"/>
          </a:p>
          <a:p>
            <a:pPr>
              <a:buClrTx/>
            </a:pPr>
            <a:r>
              <a:rPr lang="fr-FR" altLang="fr-FR" i="0" smtClean="0"/>
              <a:t>La démarche de mise en place</a:t>
            </a:r>
          </a:p>
          <a:p>
            <a:pPr>
              <a:buClrTx/>
            </a:pPr>
            <a:endParaRPr lang="fr-FR" altLang="fr-FR" i="0" smtClean="0"/>
          </a:p>
          <a:p>
            <a:pPr>
              <a:buClrTx/>
            </a:pPr>
            <a:r>
              <a:rPr lang="fr-FR" altLang="fr-FR" i="0" smtClean="0"/>
              <a:t>Eviter les écueils</a:t>
            </a:r>
          </a:p>
        </p:txBody>
      </p:sp>
      <p:sp>
        <p:nvSpPr>
          <p:cNvPr id="9220" name="AutoShape 6"/>
          <p:cNvSpPr>
            <a:spLocks noChangeArrowheads="1"/>
          </p:cNvSpPr>
          <p:nvPr/>
        </p:nvSpPr>
        <p:spPr bwMode="auto">
          <a:xfrm>
            <a:off x="331788" y="2060575"/>
            <a:ext cx="8356600" cy="873125"/>
          </a:xfrm>
          <a:prstGeom prst="rightArrow">
            <a:avLst>
              <a:gd name="adj1" fmla="val 50000"/>
              <a:gd name="adj2" fmla="val 202008"/>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a:xfrm>
            <a:off x="-1588" y="1196975"/>
            <a:ext cx="8715376" cy="792163"/>
          </a:xfrm>
        </p:spPr>
        <p:txBody>
          <a:bodyPr/>
          <a:lstStyle/>
          <a:p>
            <a:pPr indent="0" eaLnBrk="1" hangingPunct="1"/>
            <a:r>
              <a:rPr lang="en-GB" altLang="fr-FR" sz="2800" i="1" smtClean="0"/>
              <a:t>Approches budgétaires</a:t>
            </a:r>
          </a:p>
        </p:txBody>
      </p:sp>
      <p:sp>
        <p:nvSpPr>
          <p:cNvPr id="10243" name="Espace réservé du contenu 2"/>
          <p:cNvSpPr>
            <a:spLocks noGrp="1"/>
          </p:cNvSpPr>
          <p:nvPr>
            <p:ph idx="1"/>
          </p:nvPr>
        </p:nvSpPr>
        <p:spPr>
          <a:xfrm>
            <a:off x="323850" y="2060575"/>
            <a:ext cx="8572500" cy="4268788"/>
          </a:xfrm>
        </p:spPr>
        <p:txBody>
          <a:bodyPr/>
          <a:lstStyle/>
          <a:p>
            <a:pPr marL="0" indent="0" eaLnBrk="1" hangingPunct="1">
              <a:buClrTx/>
              <a:buFontTx/>
              <a:buNone/>
              <a:defRPr/>
            </a:pPr>
            <a:r>
              <a:rPr lang="fr-FR" altLang="fr-FR" sz="2300" i="0" dirty="0" smtClean="0"/>
              <a:t>1. « Budgétisation classique » : Budgétisation axée sur les intrants/moyens</a:t>
            </a:r>
          </a:p>
          <a:p>
            <a:pPr eaLnBrk="1" hangingPunct="1">
              <a:buClrTx/>
              <a:defRPr/>
            </a:pPr>
            <a:endParaRPr lang="fr-FR" altLang="fr-FR" sz="1500" dirty="0" smtClean="0"/>
          </a:p>
          <a:p>
            <a:pPr lvl="1" eaLnBrk="1" hangingPunct="1">
              <a:buClrTx/>
              <a:defRPr/>
            </a:pPr>
            <a:r>
              <a:rPr lang="fr-FR" altLang="fr-FR" sz="2200" b="0" dirty="0" smtClean="0"/>
              <a:t>Points forts </a:t>
            </a:r>
          </a:p>
          <a:p>
            <a:pPr lvl="2" eaLnBrk="1" hangingPunct="1">
              <a:defRPr/>
            </a:pPr>
            <a:r>
              <a:rPr lang="fr-FR" altLang="fr-FR" sz="1900" dirty="0" smtClean="0"/>
              <a:t>- Les processus basiques sont assurés </a:t>
            </a:r>
          </a:p>
          <a:p>
            <a:pPr lvl="2" eaLnBrk="1" hangingPunct="1">
              <a:defRPr/>
            </a:pPr>
            <a:r>
              <a:rPr lang="fr-FR" altLang="fr-FR" sz="1900" dirty="0" smtClean="0"/>
              <a:t>- Développement d’une culture de discipline</a:t>
            </a:r>
          </a:p>
          <a:p>
            <a:pPr lvl="1" eaLnBrk="1" hangingPunct="1">
              <a:buClrTx/>
              <a:defRPr/>
            </a:pPr>
            <a:r>
              <a:rPr lang="fr-FR" altLang="fr-FR" sz="2200" b="0" dirty="0" smtClean="0"/>
              <a:t>Points faibles : </a:t>
            </a:r>
          </a:p>
          <a:p>
            <a:pPr lvl="2" eaLnBrk="1" hangingPunct="1">
              <a:defRPr/>
            </a:pPr>
            <a:r>
              <a:rPr lang="fr-FR" altLang="fr-FR" sz="1900" dirty="0" smtClean="0"/>
              <a:t>- En règle générale, peu de préoccupations concernant les politique publiques et les résultats</a:t>
            </a:r>
          </a:p>
          <a:p>
            <a:pPr lvl="2" eaLnBrk="1" hangingPunct="1">
              <a:defRPr/>
            </a:pPr>
            <a:r>
              <a:rPr lang="fr-FR" altLang="fr-FR" sz="1900" dirty="0" smtClean="0"/>
              <a:t>- Souvent, les </a:t>
            </a:r>
            <a:r>
              <a:rPr lang="en-GB" altLang="fr-FR" sz="1900" dirty="0" err="1" smtClean="0"/>
              <a:t>procédures</a:t>
            </a:r>
            <a:r>
              <a:rPr lang="en-GB" altLang="fr-FR" sz="1900" dirty="0" smtClean="0"/>
              <a:t> </a:t>
            </a:r>
            <a:r>
              <a:rPr lang="fr-FR" altLang="fr-FR" sz="1900" dirty="0" smtClean="0"/>
              <a:t>bureaucratiques sont lourdes</a:t>
            </a:r>
          </a:p>
        </p:txBody>
      </p:sp>
      <p:sp>
        <p:nvSpPr>
          <p:cNvPr id="10244" name="Espace réservé du numéro de diapositive 3"/>
          <p:cNvSpPr>
            <a:spLocks noGrp="1"/>
          </p:cNvSpPr>
          <p:nvPr>
            <p:ph type="sldNum" sz="quarter" idx="12"/>
          </p:nvPr>
        </p:nvSpPr>
        <p:spPr>
          <a:xfrm>
            <a:off x="8572500" y="6215063"/>
            <a:ext cx="388938" cy="476250"/>
          </a:xfrm>
          <a:noFill/>
        </p:spPr>
        <p:txBody>
          <a:bodyPr anchor="b"/>
          <a:lstStyle/>
          <a:p>
            <a:pPr algn="l" eaLnBrk="0" hangingPunct="0">
              <a:lnSpc>
                <a:spcPts val="1400"/>
              </a:lnSpc>
            </a:pPr>
            <a:fld id="{BA8B33E4-7D6A-4F92-8B91-1AC6A456D01A}" type="slidenum">
              <a:rPr lang="en-US" altLang="fr-FR"/>
              <a:pPr algn="l" eaLnBrk="0" hangingPunct="0">
                <a:lnSpc>
                  <a:spcPts val="1400"/>
                </a:lnSpc>
              </a:pPr>
              <a:t>5</a:t>
            </a:fld>
            <a:endParaRPr lang="en-US" alt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a:xfrm>
            <a:off x="0" y="1133475"/>
            <a:ext cx="8858250" cy="989013"/>
          </a:xfrm>
        </p:spPr>
        <p:txBody>
          <a:bodyPr/>
          <a:lstStyle/>
          <a:p>
            <a:pPr indent="0" eaLnBrk="1" hangingPunct="1"/>
            <a:r>
              <a:rPr lang="fr-FR" altLang="fr-FR" sz="2400" i="1" smtClean="0"/>
              <a:t>Approches en matière de budgétisation: orientée sur les résultat</a:t>
            </a:r>
          </a:p>
        </p:txBody>
      </p:sp>
      <p:sp>
        <p:nvSpPr>
          <p:cNvPr id="7171" name="Espace réservé du contenu 2"/>
          <p:cNvSpPr>
            <a:spLocks noGrp="1"/>
          </p:cNvSpPr>
          <p:nvPr>
            <p:ph idx="1"/>
          </p:nvPr>
        </p:nvSpPr>
        <p:spPr>
          <a:xfrm>
            <a:off x="357188" y="2143125"/>
            <a:ext cx="8358187" cy="4440238"/>
          </a:xfrm>
        </p:spPr>
        <p:txBody>
          <a:bodyPr/>
          <a:lstStyle/>
          <a:p>
            <a:pPr marL="0" indent="0" eaLnBrk="1" hangingPunct="1">
              <a:buClrTx/>
              <a:buFontTx/>
              <a:buNone/>
              <a:defRPr/>
            </a:pPr>
            <a:r>
              <a:rPr lang="en-GB" sz="2300" i="0" dirty="0"/>
              <a:t>2. « </a:t>
            </a:r>
            <a:r>
              <a:rPr lang="fr-FR" sz="2300" i="0" dirty="0"/>
              <a:t>Budgétisation orientée sur les résultats » </a:t>
            </a:r>
          </a:p>
          <a:p>
            <a:pPr marL="0" indent="0" eaLnBrk="1" hangingPunct="1">
              <a:buClrTx/>
              <a:buFontTx/>
              <a:buNone/>
              <a:defRPr/>
            </a:pPr>
            <a:r>
              <a:rPr lang="fr-FR" i="0" dirty="0" smtClean="0"/>
              <a:t>Orientation: produit/efficience et/ou résultat/efficacité. </a:t>
            </a:r>
          </a:p>
          <a:p>
            <a:pPr marL="0" indent="0" eaLnBrk="1" hangingPunct="1">
              <a:buClrTx/>
              <a:buFontTx/>
              <a:buNone/>
              <a:defRPr/>
            </a:pPr>
            <a:endParaRPr lang="fr-FR" i="0" dirty="0" smtClean="0"/>
          </a:p>
          <a:p>
            <a:pPr eaLnBrk="1" hangingPunct="1">
              <a:buClrTx/>
              <a:defRPr/>
            </a:pPr>
            <a:r>
              <a:rPr lang="fr-FR" sz="2200" i="0" dirty="0" smtClean="0"/>
              <a:t>Points forts : </a:t>
            </a:r>
          </a:p>
          <a:p>
            <a:pPr marL="457200" lvl="1" indent="0" eaLnBrk="1" hangingPunct="1">
              <a:buClrTx/>
              <a:buFontTx/>
              <a:buNone/>
              <a:defRPr/>
            </a:pPr>
            <a:r>
              <a:rPr lang="fr-FR" sz="1900" b="0" dirty="0" smtClean="0"/>
              <a:t>- Reflètent le véritable objectif de la budgétisation </a:t>
            </a:r>
          </a:p>
          <a:p>
            <a:pPr eaLnBrk="1" hangingPunct="1">
              <a:buClrTx/>
              <a:defRPr/>
            </a:pPr>
            <a:r>
              <a:rPr lang="fr-FR" sz="2200" i="0" dirty="0" smtClean="0"/>
              <a:t>Points faibles : </a:t>
            </a:r>
          </a:p>
          <a:p>
            <a:pPr marL="457200" lvl="1" indent="0" eaLnBrk="1" hangingPunct="1">
              <a:buClrTx/>
              <a:buFontTx/>
              <a:buNone/>
              <a:defRPr/>
            </a:pPr>
            <a:r>
              <a:rPr lang="fr-FR" sz="1900" b="0" dirty="0" smtClean="0"/>
              <a:t>- Nécessitent de solides dispositions institutionnelles </a:t>
            </a:r>
          </a:p>
          <a:p>
            <a:pPr marL="457200" lvl="1" indent="0" eaLnBrk="1" hangingPunct="1">
              <a:buClrTx/>
              <a:buFontTx/>
              <a:buNone/>
              <a:defRPr/>
            </a:pPr>
            <a:r>
              <a:rPr lang="fr-FR" sz="1900" b="0" dirty="0" smtClean="0"/>
              <a:t>- Leur efficacité dépend grandement du contexte</a:t>
            </a:r>
            <a:r>
              <a:rPr lang="en-GB" sz="1900" b="0" dirty="0" smtClean="0"/>
              <a:t> du pays</a:t>
            </a:r>
            <a:endParaRPr lang="en-GB" sz="1900" b="0" dirty="0"/>
          </a:p>
        </p:txBody>
      </p:sp>
      <p:sp>
        <p:nvSpPr>
          <p:cNvPr id="12292" name="Espace réservé du numéro de diapositive 3"/>
          <p:cNvSpPr>
            <a:spLocks noGrp="1"/>
          </p:cNvSpPr>
          <p:nvPr>
            <p:ph type="sldNum" sz="quarter" idx="12"/>
          </p:nvPr>
        </p:nvSpPr>
        <p:spPr>
          <a:xfrm>
            <a:off x="8755063" y="6381750"/>
            <a:ext cx="388937" cy="476250"/>
          </a:xfrm>
          <a:noFill/>
        </p:spPr>
        <p:txBody>
          <a:bodyPr anchor="b"/>
          <a:lstStyle/>
          <a:p>
            <a:pPr algn="l" eaLnBrk="0" hangingPunct="0">
              <a:lnSpc>
                <a:spcPts val="1400"/>
              </a:lnSpc>
            </a:pPr>
            <a:fld id="{6074D7F5-883E-42A9-85F7-F2B9F5C09ADF}" type="slidenum">
              <a:rPr lang="en-US" altLang="fr-FR"/>
              <a:pPr algn="l" eaLnBrk="0" hangingPunct="0">
                <a:lnSpc>
                  <a:spcPts val="1400"/>
                </a:lnSpc>
              </a:pPr>
              <a:t>6</a:t>
            </a:fld>
            <a:endParaRPr lang="en-US" alt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41313" y="1111250"/>
            <a:ext cx="8153400" cy="704850"/>
          </a:xfrm>
        </p:spPr>
        <p:txBody>
          <a:bodyPr/>
          <a:lstStyle/>
          <a:p>
            <a:pPr eaLnBrk="1" hangingPunct="1"/>
            <a:r>
              <a:rPr lang="fr-FR" altLang="fr-FR" i="1" smtClean="0"/>
              <a:t>Approches budgétaires</a:t>
            </a:r>
          </a:p>
        </p:txBody>
      </p:sp>
      <p:sp>
        <p:nvSpPr>
          <p:cNvPr id="14339" name="Espace réservé du numéro de diapositive 5"/>
          <p:cNvSpPr>
            <a:spLocks noGrp="1"/>
          </p:cNvSpPr>
          <p:nvPr>
            <p:ph type="sldNum" sz="quarter" idx="12"/>
          </p:nvPr>
        </p:nvSpPr>
        <p:spPr>
          <a:noFill/>
        </p:spPr>
        <p:txBody>
          <a:bodyPr/>
          <a:lstStyle/>
          <a:p>
            <a:fld id="{A3FB1566-372B-403B-9DC8-8AD28E42F14A}" type="slidenum">
              <a:rPr lang="en-GB" altLang="fr-FR"/>
              <a:pPr/>
              <a:t>7</a:t>
            </a:fld>
            <a:endParaRPr lang="en-GB" altLang="fr-FR"/>
          </a:p>
        </p:txBody>
      </p:sp>
      <p:graphicFrame>
        <p:nvGraphicFramePr>
          <p:cNvPr id="14340" name="Object 3"/>
          <p:cNvGraphicFramePr>
            <a:graphicFrameLocks noGrp="1" noChangeAspect="1"/>
          </p:cNvGraphicFramePr>
          <p:nvPr>
            <p:ph sz="quarter" idx="1"/>
          </p:nvPr>
        </p:nvGraphicFramePr>
        <p:xfrm>
          <a:off x="571500" y="3786188"/>
          <a:ext cx="8153400" cy="2520950"/>
        </p:xfrm>
        <a:graphic>
          <a:graphicData uri="http://schemas.openxmlformats.org/presentationml/2006/ole">
            <p:oleObj spid="_x0000_s14340" name="Feuille de calcul" r:id="rId4" imgW="9346871" imgH="2889409" progId="Excel.Sheet.8">
              <p:embed/>
            </p:oleObj>
          </a:graphicData>
        </a:graphic>
      </p:graphicFrame>
      <p:sp>
        <p:nvSpPr>
          <p:cNvPr id="14341" name="Text Box 4"/>
          <p:cNvSpPr txBox="1">
            <a:spLocks noChangeArrowheads="1"/>
          </p:cNvSpPr>
          <p:nvPr/>
        </p:nvSpPr>
        <p:spPr bwMode="auto">
          <a:xfrm>
            <a:off x="357188" y="1857375"/>
            <a:ext cx="2368550" cy="1622425"/>
          </a:xfrm>
          <a:prstGeom prst="rect">
            <a:avLst/>
          </a:prstGeom>
          <a:noFill/>
          <a:ln w="19050" algn="ctr">
            <a:solidFill>
              <a:srgbClr val="800000"/>
            </a:solidFill>
            <a:miter lim="800000"/>
            <a:headEnd/>
            <a:tailEnd/>
          </a:ln>
        </p:spPr>
        <p:txBody>
          <a:bodyPr lIns="82039" tIns="41020" rIns="82039" bIns="41020">
            <a:spAutoFit/>
          </a:bodyPr>
          <a:lstStyle/>
          <a:p>
            <a:pPr algn="ctr" defTabSz="820738" eaLnBrk="1" hangingPunct="1">
              <a:spcBef>
                <a:spcPct val="50000"/>
              </a:spcBef>
            </a:pPr>
            <a:r>
              <a:rPr lang="fr-FR" altLang="fr-FR" sz="2000" i="1">
                <a:latin typeface="Arial" pitchFamily="34" charset="0"/>
              </a:rPr>
              <a:t>« Traditionnelle </a:t>
            </a:r>
            <a:r>
              <a:rPr lang="fr-FR" altLang="fr-FR" sz="2000">
                <a:latin typeface="Arial" pitchFamily="34" charset="0"/>
              </a:rPr>
              <a:t>»</a:t>
            </a:r>
          </a:p>
          <a:p>
            <a:pPr algn="ctr" defTabSz="820738" eaLnBrk="1" hangingPunct="1">
              <a:spcBef>
                <a:spcPct val="50000"/>
              </a:spcBef>
            </a:pPr>
            <a:r>
              <a:rPr lang="fr-FR" altLang="fr-FR" sz="2000">
                <a:latin typeface="Arial" pitchFamily="34" charset="0"/>
              </a:rPr>
              <a:t>Recherche de l’économie</a:t>
            </a:r>
          </a:p>
          <a:p>
            <a:pPr algn="ctr" defTabSz="820738" eaLnBrk="1" hangingPunct="1">
              <a:spcBef>
                <a:spcPct val="50000"/>
              </a:spcBef>
            </a:pPr>
            <a:endParaRPr lang="fr-FR" altLang="fr-FR" sz="2000">
              <a:latin typeface="Arial" pitchFamily="34" charset="0"/>
            </a:endParaRPr>
          </a:p>
        </p:txBody>
      </p:sp>
      <p:sp>
        <p:nvSpPr>
          <p:cNvPr id="14342" name="Line 5"/>
          <p:cNvSpPr>
            <a:spLocks noChangeShapeType="1"/>
          </p:cNvSpPr>
          <p:nvPr/>
        </p:nvSpPr>
        <p:spPr bwMode="auto">
          <a:xfrm>
            <a:off x="1143000" y="3429000"/>
            <a:ext cx="46038" cy="360363"/>
          </a:xfrm>
          <a:prstGeom prst="line">
            <a:avLst/>
          </a:prstGeom>
          <a:noFill/>
          <a:ln w="12700">
            <a:solidFill>
              <a:schemeClr val="tx1"/>
            </a:solidFill>
            <a:round/>
            <a:headEnd/>
            <a:tailEnd type="triangle" w="med" len="med"/>
          </a:ln>
        </p:spPr>
        <p:txBody>
          <a:bodyPr lIns="82039" tIns="41020" rIns="82039" bIns="41020"/>
          <a:lstStyle/>
          <a:p>
            <a:endParaRPr lang="fr-FR"/>
          </a:p>
        </p:txBody>
      </p:sp>
      <p:sp>
        <p:nvSpPr>
          <p:cNvPr id="14343" name="Text Box 6"/>
          <p:cNvSpPr txBox="1">
            <a:spLocks noChangeArrowheads="1"/>
          </p:cNvSpPr>
          <p:nvPr/>
        </p:nvSpPr>
        <p:spPr bwMode="auto">
          <a:xfrm>
            <a:off x="3357563" y="1857375"/>
            <a:ext cx="3857625" cy="1774825"/>
          </a:xfrm>
          <a:prstGeom prst="rect">
            <a:avLst/>
          </a:prstGeom>
          <a:noFill/>
          <a:ln w="19050" algn="ctr">
            <a:solidFill>
              <a:srgbClr val="008000"/>
            </a:solidFill>
            <a:miter lim="800000"/>
            <a:headEnd/>
            <a:tailEnd/>
          </a:ln>
        </p:spPr>
        <p:txBody>
          <a:bodyPr lIns="82039" tIns="41020" rIns="82039" bIns="41020">
            <a:spAutoFit/>
          </a:bodyPr>
          <a:lstStyle/>
          <a:p>
            <a:pPr algn="ctr" defTabSz="820738" eaLnBrk="1" hangingPunct="1">
              <a:spcBef>
                <a:spcPct val="50000"/>
              </a:spcBef>
            </a:pPr>
            <a:r>
              <a:rPr lang="fr-FR" altLang="fr-FR" sz="2000"/>
              <a:t>« GBO », « </a:t>
            </a:r>
            <a:r>
              <a:rPr lang="fr-FR" altLang="fr-FR" sz="2000" i="1"/>
              <a:t>GAR</a:t>
            </a:r>
            <a:r>
              <a:rPr lang="fr-FR" altLang="fr-FR" sz="2000"/>
              <a:t> », «</a:t>
            </a:r>
            <a:r>
              <a:rPr lang="fr-FR" altLang="fr-FR" sz="2000" i="1"/>
              <a:t> budget de programme/performance</a:t>
            </a:r>
            <a:r>
              <a:rPr lang="fr-FR" altLang="fr-FR" sz="2000"/>
              <a:t> »</a:t>
            </a:r>
          </a:p>
          <a:p>
            <a:pPr algn="ctr" defTabSz="820738" eaLnBrk="1" hangingPunct="1">
              <a:spcBef>
                <a:spcPct val="50000"/>
              </a:spcBef>
            </a:pPr>
            <a:r>
              <a:rPr lang="fr-FR" altLang="fr-FR" sz="2000"/>
              <a:t>Recherche de la performance</a:t>
            </a:r>
          </a:p>
        </p:txBody>
      </p:sp>
      <p:sp>
        <p:nvSpPr>
          <p:cNvPr id="14344" name="Line 7"/>
          <p:cNvSpPr>
            <a:spLocks noChangeShapeType="1"/>
          </p:cNvSpPr>
          <p:nvPr/>
        </p:nvSpPr>
        <p:spPr bwMode="auto">
          <a:xfrm flipH="1">
            <a:off x="3071813" y="3571875"/>
            <a:ext cx="642937" cy="1158875"/>
          </a:xfrm>
          <a:prstGeom prst="line">
            <a:avLst/>
          </a:prstGeom>
          <a:noFill/>
          <a:ln w="12700">
            <a:solidFill>
              <a:srgbClr val="008000"/>
            </a:solidFill>
            <a:round/>
            <a:headEnd/>
            <a:tailEnd type="triangle" w="med" len="med"/>
          </a:ln>
        </p:spPr>
        <p:txBody>
          <a:bodyPr lIns="82039" tIns="41020" rIns="82039" bIns="41020"/>
          <a:lstStyle/>
          <a:p>
            <a:endParaRPr lang="fr-FR"/>
          </a:p>
        </p:txBody>
      </p:sp>
      <p:sp>
        <p:nvSpPr>
          <p:cNvPr id="14345" name="Line 8"/>
          <p:cNvSpPr>
            <a:spLocks noChangeShapeType="1"/>
          </p:cNvSpPr>
          <p:nvPr/>
        </p:nvSpPr>
        <p:spPr bwMode="auto">
          <a:xfrm flipH="1">
            <a:off x="5072063" y="3714750"/>
            <a:ext cx="0" cy="1071563"/>
          </a:xfrm>
          <a:prstGeom prst="line">
            <a:avLst/>
          </a:prstGeom>
          <a:noFill/>
          <a:ln w="12700">
            <a:solidFill>
              <a:srgbClr val="008000"/>
            </a:solidFill>
            <a:round/>
            <a:headEnd/>
            <a:tailEnd type="triangle" w="med" len="med"/>
          </a:ln>
        </p:spPr>
        <p:txBody>
          <a:bodyPr lIns="82039" tIns="41020" rIns="82039" bIns="41020"/>
          <a:lstStyle/>
          <a:p>
            <a:endParaRPr lang="fr-FR"/>
          </a:p>
        </p:txBody>
      </p:sp>
      <p:sp>
        <p:nvSpPr>
          <p:cNvPr id="14346" name="Line 9"/>
          <p:cNvSpPr>
            <a:spLocks noChangeShapeType="1"/>
          </p:cNvSpPr>
          <p:nvPr/>
        </p:nvSpPr>
        <p:spPr bwMode="auto">
          <a:xfrm>
            <a:off x="6215063" y="3714750"/>
            <a:ext cx="300037" cy="1011238"/>
          </a:xfrm>
          <a:prstGeom prst="line">
            <a:avLst/>
          </a:prstGeom>
          <a:noFill/>
          <a:ln w="12700">
            <a:solidFill>
              <a:srgbClr val="008000"/>
            </a:solidFill>
            <a:round/>
            <a:headEnd/>
            <a:tailEnd type="triangle" w="med" len="med"/>
          </a:ln>
        </p:spPr>
        <p:txBody>
          <a:bodyPr lIns="82039" tIns="41020" rIns="82039" bIns="41020"/>
          <a:lstStyle/>
          <a:p>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395288" y="1231900"/>
            <a:ext cx="8229600" cy="936625"/>
          </a:xfrm>
        </p:spPr>
        <p:txBody>
          <a:bodyPr/>
          <a:lstStyle/>
          <a:p>
            <a:r>
              <a:rPr lang="fr-FR" altLang="fr-FR" smtClean="0"/>
              <a:t>Module 2.3 Points examinés</a:t>
            </a:r>
          </a:p>
        </p:txBody>
      </p:sp>
      <p:sp>
        <p:nvSpPr>
          <p:cNvPr id="16387" name="Espace réservé du contenu 2"/>
          <p:cNvSpPr>
            <a:spLocks noGrp="1"/>
          </p:cNvSpPr>
          <p:nvPr>
            <p:ph idx="1"/>
          </p:nvPr>
        </p:nvSpPr>
        <p:spPr>
          <a:xfrm>
            <a:off x="458788" y="2274888"/>
            <a:ext cx="8229600" cy="3529012"/>
          </a:xfrm>
        </p:spPr>
        <p:txBody>
          <a:bodyPr/>
          <a:lstStyle/>
          <a:p>
            <a:pPr>
              <a:buClrTx/>
            </a:pPr>
            <a:r>
              <a:rPr lang="fr-FR" altLang="fr-FR" i="0" smtClean="0"/>
              <a:t>Approches budgétaires</a:t>
            </a:r>
          </a:p>
          <a:p>
            <a:pPr>
              <a:buClrTx/>
            </a:pPr>
            <a:endParaRPr lang="fr-FR" altLang="fr-FR" i="0" smtClean="0"/>
          </a:p>
          <a:p>
            <a:pPr>
              <a:buClrTx/>
            </a:pPr>
            <a:r>
              <a:rPr lang="fr-FR" altLang="fr-FR" i="0" smtClean="0">
                <a:solidFill>
                  <a:srgbClr val="FF0000"/>
                </a:solidFill>
              </a:rPr>
              <a:t>Le programme</a:t>
            </a:r>
          </a:p>
          <a:p>
            <a:pPr>
              <a:buClrTx/>
            </a:pPr>
            <a:endParaRPr lang="fr-FR" altLang="fr-FR" i="0" smtClean="0"/>
          </a:p>
          <a:p>
            <a:pPr>
              <a:buClrTx/>
            </a:pPr>
            <a:r>
              <a:rPr lang="fr-FR" altLang="fr-FR" i="0" smtClean="0"/>
              <a:t>Performance et budgétisation</a:t>
            </a:r>
          </a:p>
          <a:p>
            <a:pPr>
              <a:buClrTx/>
            </a:pPr>
            <a:endParaRPr lang="fr-FR" altLang="fr-FR" i="0" smtClean="0"/>
          </a:p>
          <a:p>
            <a:pPr>
              <a:buClrTx/>
            </a:pPr>
            <a:r>
              <a:rPr lang="fr-FR" altLang="fr-FR" i="0" smtClean="0"/>
              <a:t>La démarche de mise en place</a:t>
            </a:r>
          </a:p>
          <a:p>
            <a:pPr>
              <a:buClrTx/>
            </a:pPr>
            <a:endParaRPr lang="fr-FR" altLang="fr-FR" i="0" smtClean="0"/>
          </a:p>
          <a:p>
            <a:pPr>
              <a:buClrTx/>
            </a:pPr>
            <a:r>
              <a:rPr lang="fr-FR" altLang="fr-FR" i="0" smtClean="0"/>
              <a:t>Eviter les écueils</a:t>
            </a:r>
          </a:p>
        </p:txBody>
      </p:sp>
      <p:sp>
        <p:nvSpPr>
          <p:cNvPr id="16388" name="AutoShape 6"/>
          <p:cNvSpPr>
            <a:spLocks noChangeArrowheads="1"/>
          </p:cNvSpPr>
          <p:nvPr/>
        </p:nvSpPr>
        <p:spPr bwMode="auto">
          <a:xfrm>
            <a:off x="439738" y="2924175"/>
            <a:ext cx="6724650" cy="873125"/>
          </a:xfrm>
          <a:prstGeom prst="rightArrow">
            <a:avLst>
              <a:gd name="adj1" fmla="val 50000"/>
              <a:gd name="adj2" fmla="val 108717"/>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title"/>
          </p:nvPr>
        </p:nvSpPr>
        <p:spPr>
          <a:xfrm>
            <a:off x="160338" y="1214438"/>
            <a:ext cx="9361487" cy="990600"/>
          </a:xfrm>
        </p:spPr>
        <p:txBody>
          <a:bodyPr/>
          <a:lstStyle/>
          <a:p>
            <a:pPr eaLnBrk="1" hangingPunct="1"/>
            <a:r>
              <a:rPr lang="fr-FR" altLang="fr-FR" sz="2700" i="1" smtClean="0"/>
              <a:t>Un concept de base dans le cadre des approches « performance »: le programme</a:t>
            </a:r>
          </a:p>
        </p:txBody>
      </p:sp>
      <p:sp>
        <p:nvSpPr>
          <p:cNvPr id="17411" name="Espace réservé du contenu 2"/>
          <p:cNvSpPr>
            <a:spLocks noGrp="1"/>
          </p:cNvSpPr>
          <p:nvPr>
            <p:ph sz="quarter" idx="1"/>
          </p:nvPr>
        </p:nvSpPr>
        <p:spPr>
          <a:xfrm>
            <a:off x="179388" y="2492375"/>
            <a:ext cx="8369300" cy="4495800"/>
          </a:xfrm>
        </p:spPr>
        <p:txBody>
          <a:bodyPr/>
          <a:lstStyle/>
          <a:p>
            <a:pPr eaLnBrk="1" hangingPunct="1">
              <a:defRPr/>
            </a:pPr>
            <a:r>
              <a:rPr lang="fr-FR" altLang="fr-FR" dirty="0" smtClean="0">
                <a:latin typeface="+mj-lt"/>
                <a:cs typeface="Arial" panose="020B0604020202020204" pitchFamily="34" charset="0"/>
              </a:rPr>
              <a:t>Une classification des dépenses en programmes vise à:</a:t>
            </a:r>
          </a:p>
          <a:p>
            <a:pPr lvl="1" eaLnBrk="1" hangingPunct="1">
              <a:defRPr/>
            </a:pPr>
            <a:r>
              <a:rPr lang="fr-FR" altLang="fr-FR" sz="2400" b="0" dirty="0" smtClean="0">
                <a:latin typeface="+mj-lt"/>
                <a:cs typeface="Arial" panose="020B0604020202020204" pitchFamily="34" charset="0"/>
              </a:rPr>
              <a:t>Mieux formuler et suivre les politiques budgétaires</a:t>
            </a:r>
          </a:p>
          <a:p>
            <a:pPr lvl="1" eaLnBrk="1" hangingPunct="1">
              <a:defRPr/>
            </a:pPr>
            <a:r>
              <a:rPr lang="fr-FR" altLang="fr-FR" sz="2400" b="0" dirty="0" smtClean="0">
                <a:latin typeface="+mj-lt"/>
                <a:cs typeface="Arial" panose="020B0604020202020204" pitchFamily="34" charset="0"/>
              </a:rPr>
              <a:t>Donner une base pour une gestion performante</a:t>
            </a:r>
          </a:p>
          <a:p>
            <a:pPr lvl="1" eaLnBrk="1" hangingPunct="1">
              <a:defRPr/>
            </a:pPr>
            <a:r>
              <a:rPr lang="fr-FR" altLang="fr-FR" sz="2400" b="0" dirty="0" smtClean="0">
                <a:latin typeface="+mj-lt"/>
                <a:cs typeface="Arial" panose="020B0604020202020204" pitchFamily="34" charset="0"/>
              </a:rPr>
              <a:t>Améliorer la transparence </a:t>
            </a:r>
          </a:p>
          <a:p>
            <a:pPr lvl="1" eaLnBrk="1" hangingPunct="1">
              <a:defRPr/>
            </a:pPr>
            <a:r>
              <a:rPr lang="fr-FR" altLang="fr-FR" sz="2400" b="0" dirty="0" smtClean="0">
                <a:latin typeface="+mj-lt"/>
                <a:cs typeface="Arial" panose="020B0604020202020204" pitchFamily="34" charset="0"/>
              </a:rPr>
              <a:t>Assurer la redevabilité </a:t>
            </a:r>
            <a:r>
              <a:rPr lang="fr-FR" altLang="fr-FR" sz="2400" b="0" i="1" dirty="0" smtClean="0">
                <a:latin typeface="+mj-lt"/>
                <a:cs typeface="Arial" panose="020B0604020202020204" pitchFamily="34" charset="0"/>
              </a:rPr>
              <a:t>(</a:t>
            </a:r>
            <a:r>
              <a:rPr lang="fr-FR" altLang="fr-FR" sz="2400" b="0" i="1" dirty="0" err="1" smtClean="0">
                <a:latin typeface="+mj-lt"/>
                <a:cs typeface="Arial" panose="020B0604020202020204" pitchFamily="34" charset="0"/>
              </a:rPr>
              <a:t>accountability</a:t>
            </a:r>
            <a:r>
              <a:rPr lang="fr-FR" altLang="fr-FR" sz="2400" b="0" i="1" dirty="0" smtClean="0">
                <a:latin typeface="+mj-lt"/>
                <a:cs typeface="Arial" panose="020B0604020202020204" pitchFamily="34" charset="0"/>
              </a:rPr>
              <a:t>)</a:t>
            </a:r>
            <a:r>
              <a:rPr lang="fr-FR" altLang="fr-FR" sz="2400" b="0" dirty="0" smtClean="0">
                <a:latin typeface="+mj-lt"/>
                <a:cs typeface="Arial" panose="020B0604020202020204" pitchFamily="34" charset="0"/>
              </a:rPr>
              <a:t> : rendre compte et rendre des comptes sur les résultats</a:t>
            </a:r>
          </a:p>
          <a:p>
            <a:pPr lvl="1" eaLnBrk="1" hangingPunct="1">
              <a:defRPr/>
            </a:pPr>
            <a:endParaRPr lang="fr-FR" altLang="fr-FR" b="0" dirty="0" smtClean="0"/>
          </a:p>
          <a:p>
            <a:pPr lvl="1" eaLnBrk="1" hangingPunct="1">
              <a:defRPr/>
            </a:pPr>
            <a:endParaRPr lang="fr-FR" altLang="fr-FR" b="0" dirty="0" smtClean="0"/>
          </a:p>
        </p:txBody>
      </p:sp>
      <p:sp>
        <p:nvSpPr>
          <p:cNvPr id="17412" name="Espace réservé du numéro de diapositive 3"/>
          <p:cNvSpPr>
            <a:spLocks noGrp="1"/>
          </p:cNvSpPr>
          <p:nvPr>
            <p:ph type="sldNum" sz="quarter" idx="12"/>
          </p:nvPr>
        </p:nvSpPr>
        <p:spPr>
          <a:noFill/>
        </p:spPr>
        <p:txBody>
          <a:bodyPr/>
          <a:lstStyle/>
          <a:p>
            <a:fld id="{0D3D30FE-1780-4F1D-8EB8-F72A13BA6A0F}" type="slidenum">
              <a:rPr lang="en-US" altLang="fr-FR"/>
              <a:pPr/>
              <a:t>9</a:t>
            </a:fld>
            <a:endParaRPr lang="en-US" altLang="fr-FR"/>
          </a:p>
        </p:txBody>
      </p:sp>
    </p:spTree>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3366</TotalTime>
  <Words>2019</Words>
  <Application>Microsoft Office PowerPoint</Application>
  <PresentationFormat>On-screen Show (4:3)</PresentationFormat>
  <Paragraphs>309</Paragraphs>
  <Slides>33</Slides>
  <Notes>16</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2" baseType="lpstr">
      <vt:lpstr>Verdana</vt:lpstr>
      <vt:lpstr>Arial</vt:lpstr>
      <vt:lpstr>Wingdings</vt:lpstr>
      <vt:lpstr>Wingdings 2</vt:lpstr>
      <vt:lpstr>Courier New</vt:lpstr>
      <vt:lpstr>Verdana </vt:lpstr>
      <vt:lpstr>Times New Roman</vt:lpstr>
      <vt:lpstr>Slide_Master</vt:lpstr>
      <vt:lpstr>Feuille de calcul</vt:lpstr>
      <vt:lpstr>Slide 1</vt:lpstr>
      <vt:lpstr>Jour 2 : Sous-systèmes de la GFP et priorités dans les réformes</vt:lpstr>
      <vt:lpstr>Module 2.3. Les budgets de programme/ de performance. Objectifs du module </vt:lpstr>
      <vt:lpstr>Module 2.3 Points examinés</vt:lpstr>
      <vt:lpstr>Approches budgétaires</vt:lpstr>
      <vt:lpstr>Approches en matière de budgétisation: orientée sur les résultat</vt:lpstr>
      <vt:lpstr>Approches budgétaires</vt:lpstr>
      <vt:lpstr>Module 2.3 Points examinés</vt:lpstr>
      <vt:lpstr>Un concept de base dans le cadre des approches « performance »: le programme</vt:lpstr>
      <vt:lpstr>Définitions du programme [au sens budget de programme/performance]</vt:lpstr>
      <vt:lpstr>Les programmes sont ministériels</vt:lpstr>
      <vt:lpstr>Le programme. Quelques caractéristiques</vt:lpstr>
      <vt:lpstr>Caractéristiques d'un budget de programme</vt:lpstr>
      <vt:lpstr>Le degré de liberté de l’exécutif</vt:lpstr>
      <vt:lpstr> Programme et organisation</vt:lpstr>
      <vt:lpstr>Module 2.3 Points examinés</vt:lpstr>
      <vt:lpstr>Performance et budgétisation (1)</vt:lpstr>
      <vt:lpstr>Performance et budgétisation (2)</vt:lpstr>
      <vt:lpstr>Performance et budgétisation  -Précautions </vt:lpstr>
      <vt:lpstr>Slide 20</vt:lpstr>
      <vt:lpstr>Module 2.3 Points examinés</vt:lpstr>
      <vt:lpstr>La démarche</vt:lpstr>
      <vt:lpstr>Les étapes</vt:lpstr>
      <vt:lpstr>L’étape 1 (« budgétisation présentationnelle »)</vt:lpstr>
      <vt:lpstr>L’étape 2 (« budgétisation éclairée par les performances »)</vt:lpstr>
      <vt:lpstr>Module 2.3 Points examinés</vt:lpstr>
      <vt:lpstr> Budget et objectifs stratégiques</vt:lpstr>
      <vt:lpstr>Qui sait répartir toutes les dépenses du ministère de l'éducation par objectif?</vt:lpstr>
      <vt:lpstr> Le budget par activités (1)</vt:lpstr>
      <vt:lpstr> Le budget par activités (2)</vt:lpstr>
      <vt:lpstr>Répartir le budget par activités? Qui tiendra la comptabilité?</vt:lpstr>
      <vt:lpstr> Eviter l'échec</vt:lpstr>
      <vt:lpstr>Messages clef</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Pierre</cp:lastModifiedBy>
  <cp:revision>132</cp:revision>
  <cp:lastPrinted>2016-05-19T06:29:09Z</cp:lastPrinted>
  <dcterms:created xsi:type="dcterms:W3CDTF">2011-10-28T10:25:18Z</dcterms:created>
  <dcterms:modified xsi:type="dcterms:W3CDTF">2016-06-12T21:26:14Z</dcterms:modified>
</cp:coreProperties>
</file>