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handoutMasterIdLst>
    <p:handoutMasterId r:id="rId40"/>
  </p:handoutMasterIdLst>
  <p:sldIdLst>
    <p:sldId id="256" r:id="rId2"/>
    <p:sldId id="304" r:id="rId3"/>
    <p:sldId id="277" r:id="rId4"/>
    <p:sldId id="306" r:id="rId5"/>
    <p:sldId id="257" r:id="rId6"/>
    <p:sldId id="258" r:id="rId7"/>
    <p:sldId id="259" r:id="rId8"/>
    <p:sldId id="260" r:id="rId9"/>
    <p:sldId id="261" r:id="rId10"/>
    <p:sldId id="265" r:id="rId11"/>
    <p:sldId id="266" r:id="rId12"/>
    <p:sldId id="305" r:id="rId13"/>
    <p:sldId id="290" r:id="rId14"/>
    <p:sldId id="291" r:id="rId15"/>
    <p:sldId id="292" r:id="rId16"/>
    <p:sldId id="303" r:id="rId17"/>
    <p:sldId id="296" r:id="rId18"/>
    <p:sldId id="298" r:id="rId19"/>
    <p:sldId id="299" r:id="rId20"/>
    <p:sldId id="300" r:id="rId21"/>
    <p:sldId id="302" r:id="rId22"/>
    <p:sldId id="301" r:id="rId23"/>
    <p:sldId id="307" r:id="rId24"/>
    <p:sldId id="267" r:id="rId25"/>
    <p:sldId id="268" r:id="rId26"/>
    <p:sldId id="269" r:id="rId27"/>
    <p:sldId id="278" r:id="rId28"/>
    <p:sldId id="279" r:id="rId29"/>
    <p:sldId id="280" r:id="rId30"/>
    <p:sldId id="281" r:id="rId31"/>
    <p:sldId id="282" r:id="rId32"/>
    <p:sldId id="283" r:id="rId33"/>
    <p:sldId id="284" r:id="rId34"/>
    <p:sldId id="294" r:id="rId35"/>
    <p:sldId id="273" r:id="rId36"/>
    <p:sldId id="274" r:id="rId37"/>
    <p:sldId id="295" r:id="rId38"/>
  </p:sldIdLst>
  <p:sldSz cx="9144000" cy="6858000" type="screen4x3"/>
  <p:notesSz cx="6858000" cy="9947275"/>
  <p:defaultTextStyle>
    <a:defPPr>
      <a:defRPr lang="en-GB"/>
    </a:defPPr>
    <a:lvl1pPr algn="l" rtl="0" eaLnBrk="0" fontAlgn="base" hangingPunct="0">
      <a:spcBef>
        <a:spcPct val="0"/>
      </a:spcBef>
      <a:spcAft>
        <a:spcPct val="0"/>
      </a:spcAft>
      <a:defRPr sz="1200" kern="1200">
        <a:solidFill>
          <a:srgbClr val="0F5494"/>
        </a:solidFill>
        <a:latin typeface="Verdana" pitchFamily="34" charset="0"/>
        <a:ea typeface="+mn-ea"/>
        <a:cs typeface="+mn-cs"/>
      </a:defRPr>
    </a:lvl1pPr>
    <a:lvl2pPr marL="457200" algn="l" rtl="0" eaLnBrk="0" fontAlgn="base" hangingPunct="0">
      <a:spcBef>
        <a:spcPct val="0"/>
      </a:spcBef>
      <a:spcAft>
        <a:spcPct val="0"/>
      </a:spcAft>
      <a:defRPr sz="1200" kern="1200">
        <a:solidFill>
          <a:srgbClr val="0F5494"/>
        </a:solidFill>
        <a:latin typeface="Verdana" pitchFamily="34" charset="0"/>
        <a:ea typeface="+mn-ea"/>
        <a:cs typeface="+mn-cs"/>
      </a:defRPr>
    </a:lvl2pPr>
    <a:lvl3pPr marL="914400" algn="l" rtl="0" eaLnBrk="0" fontAlgn="base" hangingPunct="0">
      <a:spcBef>
        <a:spcPct val="0"/>
      </a:spcBef>
      <a:spcAft>
        <a:spcPct val="0"/>
      </a:spcAft>
      <a:defRPr sz="1200" kern="1200">
        <a:solidFill>
          <a:srgbClr val="0F5494"/>
        </a:solidFill>
        <a:latin typeface="Verdana" pitchFamily="34" charset="0"/>
        <a:ea typeface="+mn-ea"/>
        <a:cs typeface="+mn-cs"/>
      </a:defRPr>
    </a:lvl3pPr>
    <a:lvl4pPr marL="1371600" algn="l" rtl="0" eaLnBrk="0" fontAlgn="base" hangingPunct="0">
      <a:spcBef>
        <a:spcPct val="0"/>
      </a:spcBef>
      <a:spcAft>
        <a:spcPct val="0"/>
      </a:spcAft>
      <a:defRPr sz="1200" kern="1200">
        <a:solidFill>
          <a:srgbClr val="0F5494"/>
        </a:solidFill>
        <a:latin typeface="Verdana" pitchFamily="34" charset="0"/>
        <a:ea typeface="+mn-ea"/>
        <a:cs typeface="+mn-cs"/>
      </a:defRPr>
    </a:lvl4pPr>
    <a:lvl5pPr marL="1828800" algn="l" rtl="0" eaLnBrk="0" fontAlgn="base" hangingPunct="0">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F5494"/>
    <a:srgbClr val="3166CF"/>
    <a:srgbClr val="3E6FD2"/>
    <a:srgbClr val="2D5EC1"/>
    <a:srgbClr val="BDDEFF"/>
    <a:srgbClr val="99CCFF"/>
    <a:srgbClr val="808080"/>
    <a:srgbClr val="FFD62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53" autoAdjust="0"/>
    <p:restoredTop sz="94671" autoAdjust="0"/>
  </p:normalViewPr>
  <p:slideViewPr>
    <p:cSldViewPr>
      <p:cViewPr varScale="1">
        <p:scale>
          <a:sx n="97" d="100"/>
          <a:sy n="97" d="100"/>
        </p:scale>
        <p:origin x="-800" y="3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1800" cy="498475"/>
          </a:xfrm>
          <a:prstGeom prst="rect">
            <a:avLst/>
          </a:prstGeom>
          <a:noFill/>
          <a:ln w="9525">
            <a:noFill/>
            <a:miter lim="800000"/>
            <a:headEnd/>
            <a:tailEnd/>
          </a:ln>
          <a:effectLst/>
        </p:spPr>
        <p:txBody>
          <a:bodyPr vert="horz" wrap="square" lIns="91879" tIns="45939" rIns="91879" bIns="45939" numCol="1" anchor="t" anchorCtr="0" compatLnSpc="1">
            <a:prstTxWarp prst="textNoShape">
              <a:avLst/>
            </a:prstTxWarp>
          </a:bodyPr>
          <a:lstStyle>
            <a:lvl1pPr eaLnBrk="1" hangingPunct="1">
              <a:defRPr>
                <a:solidFill>
                  <a:schemeClr val="tx1"/>
                </a:solidFill>
                <a:latin typeface="Arial" pitchFamily="34" charset="0"/>
              </a:defRPr>
            </a:lvl1pPr>
          </a:lstStyle>
          <a:p>
            <a:pPr>
              <a:defRPr/>
            </a:pPr>
            <a:endParaRPr lang="en-GB"/>
          </a:p>
        </p:txBody>
      </p:sp>
      <p:sp>
        <p:nvSpPr>
          <p:cNvPr id="37891" name="Rectangle 3"/>
          <p:cNvSpPr>
            <a:spLocks noGrp="1" noChangeArrowheads="1"/>
          </p:cNvSpPr>
          <p:nvPr>
            <p:ph type="dt" sz="quarter" idx="1"/>
          </p:nvPr>
        </p:nvSpPr>
        <p:spPr bwMode="auto">
          <a:xfrm>
            <a:off x="3884613" y="0"/>
            <a:ext cx="2971800" cy="498475"/>
          </a:xfrm>
          <a:prstGeom prst="rect">
            <a:avLst/>
          </a:prstGeom>
          <a:noFill/>
          <a:ln w="9525">
            <a:noFill/>
            <a:miter lim="800000"/>
            <a:headEnd/>
            <a:tailEnd/>
          </a:ln>
          <a:effectLst/>
        </p:spPr>
        <p:txBody>
          <a:bodyPr vert="horz" wrap="square" lIns="91879" tIns="45939" rIns="91879" bIns="45939" numCol="1" anchor="t" anchorCtr="0" compatLnSpc="1">
            <a:prstTxWarp prst="textNoShape">
              <a:avLst/>
            </a:prstTxWarp>
          </a:bodyPr>
          <a:lstStyle>
            <a:lvl1pPr algn="r" eaLnBrk="1" hangingPunct="1">
              <a:defRPr>
                <a:solidFill>
                  <a:schemeClr val="tx1"/>
                </a:solidFill>
                <a:latin typeface="Arial" pitchFamily="34" charset="0"/>
              </a:defRPr>
            </a:lvl1pPr>
          </a:lstStyle>
          <a:p>
            <a:pPr>
              <a:defRPr/>
            </a:pPr>
            <a:endParaRPr lang="en-GB"/>
          </a:p>
        </p:txBody>
      </p:sp>
      <p:sp>
        <p:nvSpPr>
          <p:cNvPr id="37892" name="Rectangle 4"/>
          <p:cNvSpPr>
            <a:spLocks noGrp="1" noChangeArrowheads="1"/>
          </p:cNvSpPr>
          <p:nvPr>
            <p:ph type="ftr" sz="quarter" idx="2"/>
          </p:nvPr>
        </p:nvSpPr>
        <p:spPr bwMode="auto">
          <a:xfrm>
            <a:off x="0" y="9447213"/>
            <a:ext cx="2971800" cy="498475"/>
          </a:xfrm>
          <a:prstGeom prst="rect">
            <a:avLst/>
          </a:prstGeom>
          <a:noFill/>
          <a:ln w="9525">
            <a:noFill/>
            <a:miter lim="800000"/>
            <a:headEnd/>
            <a:tailEnd/>
          </a:ln>
          <a:effectLst/>
        </p:spPr>
        <p:txBody>
          <a:bodyPr vert="horz" wrap="square" lIns="91879" tIns="45939" rIns="91879" bIns="45939" numCol="1" anchor="b" anchorCtr="0" compatLnSpc="1">
            <a:prstTxWarp prst="textNoShape">
              <a:avLst/>
            </a:prstTxWarp>
          </a:bodyPr>
          <a:lstStyle>
            <a:lvl1pPr eaLnBrk="1" hangingPunct="1">
              <a:defRPr>
                <a:solidFill>
                  <a:schemeClr val="tx1"/>
                </a:solidFill>
                <a:latin typeface="Arial" pitchFamily="34" charset="0"/>
              </a:defRPr>
            </a:lvl1pPr>
          </a:lstStyle>
          <a:p>
            <a:pPr>
              <a:defRPr/>
            </a:pPr>
            <a:endParaRPr lang="en-GB"/>
          </a:p>
        </p:txBody>
      </p:sp>
      <p:sp>
        <p:nvSpPr>
          <p:cNvPr id="37893" name="Rectangle 5"/>
          <p:cNvSpPr>
            <a:spLocks noGrp="1" noChangeArrowheads="1"/>
          </p:cNvSpPr>
          <p:nvPr>
            <p:ph type="sldNum" sz="quarter" idx="3"/>
          </p:nvPr>
        </p:nvSpPr>
        <p:spPr bwMode="auto">
          <a:xfrm>
            <a:off x="3884613" y="9447213"/>
            <a:ext cx="2971800" cy="498475"/>
          </a:xfrm>
          <a:prstGeom prst="rect">
            <a:avLst/>
          </a:prstGeom>
          <a:noFill/>
          <a:ln w="9525">
            <a:noFill/>
            <a:miter lim="800000"/>
            <a:headEnd/>
            <a:tailEnd/>
          </a:ln>
          <a:effectLst/>
        </p:spPr>
        <p:txBody>
          <a:bodyPr vert="horz" wrap="square" lIns="91879" tIns="45939" rIns="91879" bIns="45939" numCol="1" anchor="b" anchorCtr="0" compatLnSpc="1">
            <a:prstTxWarp prst="textNoShape">
              <a:avLst/>
            </a:prstTxWarp>
          </a:bodyPr>
          <a:lstStyle>
            <a:lvl1pPr algn="r" eaLnBrk="1" hangingPunct="1">
              <a:defRPr>
                <a:solidFill>
                  <a:schemeClr val="tx1"/>
                </a:solidFill>
                <a:latin typeface="Arial" charset="0"/>
              </a:defRPr>
            </a:lvl1pPr>
          </a:lstStyle>
          <a:p>
            <a:fld id="{D5840355-8FB9-4230-AD30-0AC1DCBB9AC4}" type="slidenum">
              <a:rPr lang="en-GB"/>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98475"/>
          </a:xfrm>
          <a:prstGeom prst="rect">
            <a:avLst/>
          </a:prstGeom>
          <a:noFill/>
          <a:ln w="9525">
            <a:noFill/>
            <a:miter lim="800000"/>
            <a:headEnd/>
            <a:tailEnd/>
          </a:ln>
          <a:effectLst/>
        </p:spPr>
        <p:txBody>
          <a:bodyPr vert="horz" wrap="square" lIns="91879" tIns="45939" rIns="91879" bIns="45939" numCol="1" anchor="t" anchorCtr="0" compatLnSpc="1">
            <a:prstTxWarp prst="textNoShape">
              <a:avLst/>
            </a:prstTxWarp>
          </a:bodyPr>
          <a:lstStyle>
            <a:lvl1pPr eaLnBrk="1" hangingPunct="1">
              <a:defRPr>
                <a:solidFill>
                  <a:schemeClr val="tx1"/>
                </a:solidFill>
                <a:latin typeface="Arial" pitchFamily="34" charset="0"/>
              </a:defRPr>
            </a:lvl1pPr>
          </a:lstStyle>
          <a:p>
            <a:pPr>
              <a:defRPr/>
            </a:pPr>
            <a:endParaRPr lang="en-GB"/>
          </a:p>
        </p:txBody>
      </p:sp>
      <p:sp>
        <p:nvSpPr>
          <p:cNvPr id="36867" name="Rectangle 3"/>
          <p:cNvSpPr>
            <a:spLocks noGrp="1" noChangeArrowheads="1"/>
          </p:cNvSpPr>
          <p:nvPr>
            <p:ph type="dt" idx="1"/>
          </p:nvPr>
        </p:nvSpPr>
        <p:spPr bwMode="auto">
          <a:xfrm>
            <a:off x="3884613" y="0"/>
            <a:ext cx="2971800" cy="498475"/>
          </a:xfrm>
          <a:prstGeom prst="rect">
            <a:avLst/>
          </a:prstGeom>
          <a:noFill/>
          <a:ln w="9525">
            <a:noFill/>
            <a:miter lim="800000"/>
            <a:headEnd/>
            <a:tailEnd/>
          </a:ln>
          <a:effectLst/>
        </p:spPr>
        <p:txBody>
          <a:bodyPr vert="horz" wrap="square" lIns="91879" tIns="45939" rIns="91879" bIns="45939" numCol="1" anchor="t" anchorCtr="0" compatLnSpc="1">
            <a:prstTxWarp prst="textNoShape">
              <a:avLst/>
            </a:prstTxWarp>
          </a:bodyPr>
          <a:lstStyle>
            <a:lvl1pPr algn="r" eaLnBrk="1" hangingPunct="1">
              <a:defRPr>
                <a:solidFill>
                  <a:schemeClr val="tx1"/>
                </a:solidFill>
                <a:latin typeface="Arial" pitchFamily="34" charset="0"/>
              </a:defRPr>
            </a:lvl1pPr>
          </a:lstStyle>
          <a:p>
            <a:pPr>
              <a:defRPr/>
            </a:pPr>
            <a:endParaRPr lang="en-GB"/>
          </a:p>
        </p:txBody>
      </p:sp>
      <p:sp>
        <p:nvSpPr>
          <p:cNvPr id="4100" name="Rectangle 4"/>
          <p:cNvSpPr>
            <a:spLocks noRot="1" noChangeArrowheads="1" noTextEdit="1"/>
          </p:cNvSpPr>
          <p:nvPr>
            <p:ph type="sldImg" idx="2"/>
          </p:nvPr>
        </p:nvSpPr>
        <p:spPr bwMode="auto">
          <a:xfrm>
            <a:off x="942975" y="746125"/>
            <a:ext cx="4973638" cy="3730625"/>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85800" y="4724400"/>
            <a:ext cx="5486400" cy="4476750"/>
          </a:xfrm>
          <a:prstGeom prst="rect">
            <a:avLst/>
          </a:prstGeom>
          <a:noFill/>
          <a:ln w="9525">
            <a:noFill/>
            <a:miter lim="800000"/>
            <a:headEnd/>
            <a:tailEnd/>
          </a:ln>
          <a:effectLst/>
        </p:spPr>
        <p:txBody>
          <a:bodyPr vert="horz" wrap="square" lIns="91879" tIns="45939" rIns="91879" bIns="45939"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47213"/>
            <a:ext cx="2971800" cy="498475"/>
          </a:xfrm>
          <a:prstGeom prst="rect">
            <a:avLst/>
          </a:prstGeom>
          <a:noFill/>
          <a:ln w="9525">
            <a:noFill/>
            <a:miter lim="800000"/>
            <a:headEnd/>
            <a:tailEnd/>
          </a:ln>
          <a:effectLst/>
        </p:spPr>
        <p:txBody>
          <a:bodyPr vert="horz" wrap="square" lIns="91879" tIns="45939" rIns="91879" bIns="45939" numCol="1" anchor="b" anchorCtr="0" compatLnSpc="1">
            <a:prstTxWarp prst="textNoShape">
              <a:avLst/>
            </a:prstTxWarp>
          </a:bodyPr>
          <a:lstStyle>
            <a:lvl1pPr eaLnBrk="1" hangingPunct="1">
              <a:defRPr>
                <a:solidFill>
                  <a:schemeClr val="tx1"/>
                </a:solidFill>
                <a:latin typeface="Arial" pitchFamily="34" charset="0"/>
              </a:defRPr>
            </a:lvl1pPr>
          </a:lstStyle>
          <a:p>
            <a:pPr>
              <a:defRPr/>
            </a:pPr>
            <a:endParaRPr lang="en-GB"/>
          </a:p>
        </p:txBody>
      </p:sp>
      <p:sp>
        <p:nvSpPr>
          <p:cNvPr id="36871" name="Rectangle 7"/>
          <p:cNvSpPr>
            <a:spLocks noGrp="1" noChangeArrowheads="1"/>
          </p:cNvSpPr>
          <p:nvPr>
            <p:ph type="sldNum" sz="quarter" idx="5"/>
          </p:nvPr>
        </p:nvSpPr>
        <p:spPr bwMode="auto">
          <a:xfrm>
            <a:off x="3884613" y="9447213"/>
            <a:ext cx="2971800" cy="498475"/>
          </a:xfrm>
          <a:prstGeom prst="rect">
            <a:avLst/>
          </a:prstGeom>
          <a:noFill/>
          <a:ln w="9525">
            <a:noFill/>
            <a:miter lim="800000"/>
            <a:headEnd/>
            <a:tailEnd/>
          </a:ln>
          <a:effectLst/>
        </p:spPr>
        <p:txBody>
          <a:bodyPr vert="horz" wrap="square" lIns="91879" tIns="45939" rIns="91879" bIns="45939" numCol="1" anchor="b" anchorCtr="0" compatLnSpc="1">
            <a:prstTxWarp prst="textNoShape">
              <a:avLst/>
            </a:prstTxWarp>
          </a:bodyPr>
          <a:lstStyle>
            <a:lvl1pPr algn="r" eaLnBrk="1" hangingPunct="1">
              <a:defRPr>
                <a:solidFill>
                  <a:schemeClr val="tx1"/>
                </a:solidFill>
                <a:latin typeface="Arial" charset="0"/>
              </a:defRPr>
            </a:lvl1pPr>
          </a:lstStyle>
          <a:p>
            <a:fld id="{EF6F2957-B572-4C8E-BB17-990FB191E8C0}" type="slidenum">
              <a:rPr lang="en-GB"/>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ce réservé de l'image des diapositives 1"/>
          <p:cNvSpPr>
            <a:spLocks noGrp="1" noRot="1" noChangeAspect="1" noTextEdit="1"/>
          </p:cNvSpPr>
          <p:nvPr>
            <p:ph type="sldImg"/>
          </p:nvPr>
        </p:nvSpPr>
        <p:spPr>
          <a:ln/>
        </p:spPr>
      </p:sp>
      <p:sp>
        <p:nvSpPr>
          <p:cNvPr id="7171" name="Espace réservé des commentaires 2"/>
          <p:cNvSpPr>
            <a:spLocks noGrp="1"/>
          </p:cNvSpPr>
          <p:nvPr>
            <p:ph type="body" idx="1"/>
          </p:nvPr>
        </p:nvSpPr>
        <p:spPr>
          <a:noFill/>
          <a:ln/>
        </p:spPr>
        <p:txBody>
          <a:bodyPr/>
          <a:lstStyle/>
          <a:p>
            <a:pPr eaLnBrk="1" hangingPunct="1">
              <a:spcBef>
                <a:spcPct val="0"/>
              </a:spcBef>
            </a:pPr>
            <a:endParaRPr lang="fr-BE" altLang="fr-FR" smtClean="0">
              <a:latin typeface="Arial" charset="0"/>
            </a:endParaRPr>
          </a:p>
        </p:txBody>
      </p:sp>
      <p:sp>
        <p:nvSpPr>
          <p:cNvPr id="7172" name="Espace réservé du numéro de diapositive 3"/>
          <p:cNvSpPr>
            <a:spLocks noGrp="1"/>
          </p:cNvSpPr>
          <p:nvPr>
            <p:ph type="sldNum" sz="quarter" idx="5"/>
          </p:nvPr>
        </p:nvSpPr>
        <p:spPr>
          <a:noFill/>
        </p:spPr>
        <p:txBody>
          <a:bodyPr/>
          <a:lstStyle/>
          <a:p>
            <a:fld id="{3D689EAB-81CF-4B43-8518-EB088FDC8369}" type="slidenum">
              <a:rPr lang="fr-BE" altLang="fr-FR"/>
              <a:pPr/>
              <a:t>1</a:t>
            </a:fld>
            <a:endParaRPr lang="fr-BE" alt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F28C9AAE-7C60-42B0-92ED-8ABB1DE6AACF}" type="slidenum">
              <a:rPr lang="en-US" altLang="fr-FR">
                <a:solidFill>
                  <a:schemeClr val="bg2"/>
                </a:solidFill>
                <a:latin typeface="Times New Roman" pitchFamily="18" charset="0"/>
                <a:cs typeface="Times New Roman" pitchFamily="18" charset="0"/>
              </a:rPr>
              <a:pPr/>
              <a:t>18</a:t>
            </a:fld>
            <a:endParaRPr lang="en-US" altLang="fr-FR">
              <a:solidFill>
                <a:schemeClr val="bg2"/>
              </a:solidFill>
              <a:latin typeface="Times New Roman" pitchFamily="18" charset="0"/>
              <a:cs typeface="Times New Roman" pitchFamily="18" charset="0"/>
            </a:endParaRPr>
          </a:p>
        </p:txBody>
      </p:sp>
      <p:sp>
        <p:nvSpPr>
          <p:cNvPr id="33795" name="Rectangle 2"/>
          <p:cNvSpPr>
            <a:spLocks noRot="1" noChangeArrowheads="1" noTextEdit="1"/>
          </p:cNvSpPr>
          <p:nvPr>
            <p:ph type="sldImg"/>
          </p:nvPr>
        </p:nvSpPr>
        <p:spPr>
          <a:xfrm>
            <a:off x="942975" y="746125"/>
            <a:ext cx="4975225" cy="3730625"/>
          </a:xfrm>
          <a:ln/>
        </p:spPr>
      </p:sp>
      <p:sp>
        <p:nvSpPr>
          <p:cNvPr id="33796" name="Rectangle 3"/>
          <p:cNvSpPr>
            <a:spLocks noGrp="1" noChangeArrowheads="1"/>
          </p:cNvSpPr>
          <p:nvPr>
            <p:ph type="body" idx="1"/>
          </p:nvPr>
        </p:nvSpPr>
        <p:spPr>
          <a:xfrm>
            <a:off x="684213" y="4725988"/>
            <a:ext cx="5489575" cy="4475162"/>
          </a:xfrm>
          <a:noFill/>
          <a:ln/>
        </p:spPr>
        <p:txBody>
          <a:bodyPr/>
          <a:lstStyle/>
          <a:p>
            <a:pPr eaLnBrk="1" hangingPunct="1"/>
            <a:r>
              <a:rPr lang="en-GB" altLang="fr-FR" smtClean="0">
                <a:latin typeface="Times New Roman" pitchFamily="18" charset="0"/>
              </a:rPr>
              <a:t>Organic Law is a law that ‘grows’ out of the constitution – ie is required by the constitution and is in that sense one step below the constitution. They may require specific majorities in parliament to be amended. Rights laws etc. It is also a comprehensive law (albeit subject to detailed defining regulations etc). It sets binding principles for the full cycle. Anglo Saxons don’t have the, - they depend on regulation / series of laws etc.</a:t>
            </a:r>
            <a:endParaRPr lang="en-US" altLang="fr-FR"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FA0FA211-5A32-4C77-8430-416CCA92CCDD}" type="slidenum">
              <a:rPr lang="en-US" altLang="fr-FR">
                <a:solidFill>
                  <a:schemeClr val="bg2"/>
                </a:solidFill>
                <a:latin typeface="Times New Roman" pitchFamily="18" charset="0"/>
                <a:cs typeface="Times New Roman" pitchFamily="18" charset="0"/>
              </a:rPr>
              <a:pPr/>
              <a:t>19</a:t>
            </a:fld>
            <a:endParaRPr lang="en-US" altLang="fr-FR">
              <a:solidFill>
                <a:schemeClr val="bg2"/>
              </a:solidFill>
              <a:latin typeface="Times New Roman" pitchFamily="18" charset="0"/>
              <a:cs typeface="Times New Roman" pitchFamily="18" charset="0"/>
            </a:endParaRPr>
          </a:p>
        </p:txBody>
      </p:sp>
      <p:sp>
        <p:nvSpPr>
          <p:cNvPr id="35843" name="Rectangle 2"/>
          <p:cNvSpPr>
            <a:spLocks noRot="1" noChangeArrowheads="1" noTextEdit="1"/>
          </p:cNvSpPr>
          <p:nvPr>
            <p:ph type="sldImg"/>
          </p:nvPr>
        </p:nvSpPr>
        <p:spPr>
          <a:xfrm>
            <a:off x="942975" y="746125"/>
            <a:ext cx="4975225" cy="3730625"/>
          </a:xfrm>
          <a:ln/>
        </p:spPr>
      </p:sp>
      <p:sp>
        <p:nvSpPr>
          <p:cNvPr id="35844" name="Rectangle 3"/>
          <p:cNvSpPr>
            <a:spLocks noGrp="1" noChangeArrowheads="1"/>
          </p:cNvSpPr>
          <p:nvPr>
            <p:ph type="body" idx="1"/>
          </p:nvPr>
        </p:nvSpPr>
        <p:spPr>
          <a:xfrm>
            <a:off x="684213" y="4725988"/>
            <a:ext cx="5489575" cy="4475162"/>
          </a:xfrm>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1C3E869B-DD3D-4B7A-BF55-95143FC77D6E}" type="slidenum">
              <a:rPr lang="en-US" altLang="fr-FR">
                <a:solidFill>
                  <a:schemeClr val="bg2"/>
                </a:solidFill>
                <a:latin typeface="Times New Roman" pitchFamily="18" charset="0"/>
                <a:cs typeface="Times New Roman" pitchFamily="18" charset="0"/>
              </a:rPr>
              <a:pPr/>
              <a:t>20</a:t>
            </a:fld>
            <a:endParaRPr lang="en-US" altLang="fr-FR">
              <a:solidFill>
                <a:schemeClr val="bg2"/>
              </a:solidFill>
              <a:latin typeface="Times New Roman" pitchFamily="18" charset="0"/>
              <a:cs typeface="Times New Roman" pitchFamily="18" charset="0"/>
            </a:endParaRPr>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5BB777A4-4982-429F-B251-C2C751AD2FE8}" type="slidenum">
              <a:rPr lang="en-US" altLang="fr-FR">
                <a:solidFill>
                  <a:schemeClr val="bg2"/>
                </a:solidFill>
                <a:latin typeface="Times New Roman" pitchFamily="18" charset="0"/>
                <a:cs typeface="Times New Roman" pitchFamily="18" charset="0"/>
              </a:rPr>
              <a:pPr/>
              <a:t>22</a:t>
            </a:fld>
            <a:endParaRPr lang="en-US" altLang="fr-FR">
              <a:solidFill>
                <a:schemeClr val="bg2"/>
              </a:solidFill>
              <a:latin typeface="Times New Roman" pitchFamily="18" charset="0"/>
              <a:cs typeface="Times New Roman" pitchFamily="18" charset="0"/>
            </a:endParaRPr>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8C55C6D2-0ED0-4968-B843-7CB30922B770}" type="slidenum">
              <a:rPr lang="en-US" altLang="fr-FR">
                <a:latin typeface="Times New Roman" pitchFamily="18" charset="0"/>
                <a:cs typeface="Times New Roman" pitchFamily="18" charset="0"/>
              </a:rPr>
              <a:pPr/>
              <a:t>24</a:t>
            </a:fld>
            <a:endParaRPr lang="en-US" altLang="fr-FR">
              <a:latin typeface="Times New Roman" pitchFamily="18" charset="0"/>
              <a:cs typeface="Times New Roman" pitchFamily="18" charset="0"/>
            </a:endParaRPr>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58B456D6-0482-4B39-9BB3-EE181BB4547C}" type="slidenum">
              <a:rPr lang="en-US" altLang="fr-FR">
                <a:latin typeface="Times New Roman" pitchFamily="18" charset="0"/>
                <a:cs typeface="Times New Roman" pitchFamily="18" charset="0"/>
              </a:rPr>
              <a:pPr/>
              <a:t>25</a:t>
            </a:fld>
            <a:endParaRPr lang="en-US" altLang="fr-FR">
              <a:latin typeface="Times New Roman" pitchFamily="18" charset="0"/>
              <a:cs typeface="Times New Roman" pitchFamily="18" charset="0"/>
            </a:endParaRPr>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396DF2D0-C331-4743-BD39-1DB7734223E8}" type="slidenum">
              <a:rPr lang="en-US" altLang="fr-FR">
                <a:latin typeface="Times New Roman" pitchFamily="18" charset="0"/>
                <a:cs typeface="Times New Roman" pitchFamily="18" charset="0"/>
              </a:rPr>
              <a:pPr/>
              <a:t>26</a:t>
            </a:fld>
            <a:endParaRPr lang="en-US" altLang="fr-FR">
              <a:latin typeface="Times New Roman" pitchFamily="18" charset="0"/>
              <a:cs typeface="Times New Roman" pitchFamily="18" charset="0"/>
            </a:endParaRPr>
          </a:p>
        </p:txBody>
      </p:sp>
      <p:sp>
        <p:nvSpPr>
          <p:cNvPr id="48131" name="Rectangle 2"/>
          <p:cNvSpPr>
            <a:spLocks noRo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4B5731E2-BF84-48CE-AB88-635F4F729956}" type="slidenum">
              <a:rPr lang="en-US" altLang="fr-FR">
                <a:latin typeface="Times New Roman" pitchFamily="18" charset="0"/>
                <a:cs typeface="Times New Roman" pitchFamily="18" charset="0"/>
              </a:rPr>
              <a:pPr/>
              <a:t>29</a:t>
            </a:fld>
            <a:endParaRPr lang="en-US" altLang="fr-FR">
              <a:latin typeface="Times New Roman" pitchFamily="18" charset="0"/>
              <a:cs typeface="Times New Roman" pitchFamily="18" charset="0"/>
            </a:endParaRPr>
          </a:p>
        </p:txBody>
      </p:sp>
      <p:sp>
        <p:nvSpPr>
          <p:cNvPr id="52227" name="Rectangle 2"/>
          <p:cNvSpPr>
            <a:spLocks noGrp="1" noRot="1" noChangeAspect="1" noChangeArrowheads="1" noTextEdit="1"/>
          </p:cNvSpPr>
          <p:nvPr>
            <p:ph type="sldImg"/>
          </p:nvPr>
        </p:nvSpPr>
        <p:spPr>
          <a:xfrm>
            <a:off x="941388" y="746125"/>
            <a:ext cx="4976812" cy="3732213"/>
          </a:xfrm>
          <a:ln/>
        </p:spPr>
      </p:sp>
      <p:sp>
        <p:nvSpPr>
          <p:cNvPr id="52228" name="Rectangle 3"/>
          <p:cNvSpPr>
            <a:spLocks noGrp="1" noChangeArrowheads="1"/>
          </p:cNvSpPr>
          <p:nvPr>
            <p:ph type="body" idx="1"/>
          </p:nvPr>
        </p:nvSpPr>
        <p:spPr>
          <a:noFill/>
          <a:ln/>
        </p:spPr>
        <p:txBody>
          <a:bodyPr/>
          <a:lstStyle/>
          <a:p>
            <a:endParaRPr lang="fr-FR" altLang="fr-FR" smtClean="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Espace réservé de l'image des diapositives 1"/>
          <p:cNvSpPr>
            <a:spLocks noGrp="1" noRot="1" noChangeAspect="1" noTextEdit="1"/>
          </p:cNvSpPr>
          <p:nvPr>
            <p:ph type="sldImg"/>
          </p:nvPr>
        </p:nvSpPr>
        <p:spPr>
          <a:ln/>
        </p:spPr>
      </p:sp>
      <p:sp>
        <p:nvSpPr>
          <p:cNvPr id="55299" name="Espace réservé des commentaires 2"/>
          <p:cNvSpPr>
            <a:spLocks noGrp="1"/>
          </p:cNvSpPr>
          <p:nvPr>
            <p:ph type="body" idx="1"/>
          </p:nvPr>
        </p:nvSpPr>
        <p:spPr>
          <a:noFill/>
          <a:ln/>
        </p:spPr>
        <p:txBody>
          <a:bodyPr/>
          <a:lstStyle/>
          <a:p>
            <a:pPr eaLnBrk="1" hangingPunct="1">
              <a:spcBef>
                <a:spcPct val="0"/>
              </a:spcBef>
            </a:pPr>
            <a:r>
              <a:rPr lang="en-GB" altLang="fr-FR" smtClean="0">
                <a:latin typeface="Times New Roman" pitchFamily="18" charset="0"/>
              </a:rPr>
              <a:t>March 2005</a:t>
            </a:r>
          </a:p>
          <a:p>
            <a:pPr eaLnBrk="1" hangingPunct="1">
              <a:spcBef>
                <a:spcPct val="0"/>
              </a:spcBef>
            </a:pPr>
            <a:endParaRPr lang="en-GB" altLang="fr-FR" smtClean="0">
              <a:latin typeface="Times New Roman" pitchFamily="18" charset="0"/>
            </a:endParaRPr>
          </a:p>
          <a:p>
            <a:pPr eaLnBrk="1" hangingPunct="1">
              <a:spcBef>
                <a:spcPct val="0"/>
              </a:spcBef>
            </a:pPr>
            <a:r>
              <a:rPr lang="en-GB" altLang="fr-FR" smtClean="0">
                <a:latin typeface="Times New Roman" pitchFamily="18" charset="0"/>
              </a:rPr>
              <a:t>According to the World Bank, Tanzania is the “most successfully implemented system in an Anglophone African country”</a:t>
            </a:r>
          </a:p>
          <a:p>
            <a:pPr eaLnBrk="1" hangingPunct="1">
              <a:spcBef>
                <a:spcPct val="0"/>
              </a:spcBef>
            </a:pPr>
            <a:endParaRPr lang="en-GB" altLang="fr-FR" smtClean="0">
              <a:latin typeface="Times New Roman" pitchFamily="18" charset="0"/>
            </a:endParaRPr>
          </a:p>
          <a:p>
            <a:pPr eaLnBrk="1" hangingPunct="1">
              <a:spcBef>
                <a:spcPct val="0"/>
              </a:spcBef>
            </a:pPr>
            <a:r>
              <a:rPr lang="en-GB" altLang="fr-FR" smtClean="0">
                <a:latin typeface="Times New Roman" pitchFamily="18" charset="0"/>
              </a:rPr>
              <a:t>Started with MoF and 10 ministries.  Also second IT system.</a:t>
            </a:r>
          </a:p>
          <a:p>
            <a:pPr eaLnBrk="1" hangingPunct="1">
              <a:spcBef>
                <a:spcPct val="0"/>
              </a:spcBef>
            </a:pPr>
            <a:endParaRPr lang="fr-BE" altLang="fr-FR" smtClean="0">
              <a:latin typeface="Arial" charset="0"/>
            </a:endParaRPr>
          </a:p>
        </p:txBody>
      </p:sp>
      <p:sp>
        <p:nvSpPr>
          <p:cNvPr id="55300" name="Espace réservé du numéro de diapositive 3"/>
          <p:cNvSpPr>
            <a:spLocks noGrp="1"/>
          </p:cNvSpPr>
          <p:nvPr>
            <p:ph type="sldNum" sz="quarter" idx="5"/>
          </p:nvPr>
        </p:nvSpPr>
        <p:spPr>
          <a:noFill/>
        </p:spPr>
        <p:txBody>
          <a:bodyPr/>
          <a:lstStyle/>
          <a:p>
            <a:fld id="{B372B7DC-20BF-4682-A3E8-323C59D25E68}" type="slidenum">
              <a:rPr lang="en-GB" altLang="fr-FR"/>
              <a:pPr/>
              <a:t>31</a:t>
            </a:fld>
            <a:endParaRPr lang="en-GB" alt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F5FDEE35-79D9-4103-99F7-15E508AC77B4}" type="slidenum">
              <a:rPr lang="en-US" altLang="fr-FR">
                <a:latin typeface="Times New Roman" pitchFamily="18" charset="0"/>
                <a:cs typeface="Times New Roman" pitchFamily="18" charset="0"/>
              </a:rPr>
              <a:pPr/>
              <a:t>32</a:t>
            </a:fld>
            <a:endParaRPr lang="en-US" altLang="fr-FR">
              <a:latin typeface="Times New Roman" pitchFamily="18" charset="0"/>
              <a:cs typeface="Times New Roman" pitchFamily="18" charset="0"/>
            </a:endParaRPr>
          </a:p>
        </p:txBody>
      </p:sp>
      <p:sp>
        <p:nvSpPr>
          <p:cNvPr id="57347" name="Rectangle 2"/>
          <p:cNvSpPr>
            <a:spLocks noGrp="1" noRot="1" noChangeAspect="1" noChangeArrowheads="1" noTextEdit="1"/>
          </p:cNvSpPr>
          <p:nvPr>
            <p:ph type="sldImg"/>
          </p:nvPr>
        </p:nvSpPr>
        <p:spPr>
          <a:xfrm>
            <a:off x="941388" y="746125"/>
            <a:ext cx="4976812" cy="3732213"/>
          </a:xfrm>
          <a:ln/>
        </p:spPr>
      </p:sp>
      <p:sp>
        <p:nvSpPr>
          <p:cNvPr id="57348" name="Rectangle 3"/>
          <p:cNvSpPr>
            <a:spLocks noGrp="1" noChangeArrowheads="1"/>
          </p:cNvSpPr>
          <p:nvPr>
            <p:ph type="body" idx="1"/>
          </p:nvPr>
        </p:nvSpPr>
        <p:spPr>
          <a:noFill/>
          <a:ln/>
        </p:spPr>
        <p:txBody>
          <a:bodyPr/>
          <a:lstStyle/>
          <a:p>
            <a:endParaRPr lang="fr-FR" altLang="fr-FR"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BEF0375C-0C3E-47CD-B42A-5F3737210792}" type="slidenum">
              <a:rPr lang="en-US" altLang="fr-FR">
                <a:latin typeface="Times New Roman" pitchFamily="18" charset="0"/>
                <a:cs typeface="Times New Roman" pitchFamily="18" charset="0"/>
              </a:rPr>
              <a:pPr/>
              <a:t>5</a:t>
            </a:fld>
            <a:endParaRPr lang="en-US" altLang="fr-FR">
              <a:latin typeface="Times New Roman" pitchFamily="18" charset="0"/>
              <a:cs typeface="Times New Roman" pitchFamily="18" charset="0"/>
            </a:endParaRPr>
          </a:p>
        </p:txBody>
      </p:sp>
      <p:sp>
        <p:nvSpPr>
          <p:cNvPr id="12291" name="Rectangle 2"/>
          <p:cNvSpPr>
            <a:spLocks noRot="1" noChangeArrowheads="1" noTextEdit="1"/>
          </p:cNvSpPr>
          <p:nvPr>
            <p:ph type="sldImg"/>
          </p:nvPr>
        </p:nvSpPr>
        <p:spPr>
          <a:xfrm>
            <a:off x="942975" y="746125"/>
            <a:ext cx="4975225" cy="3730625"/>
          </a:xfrm>
          <a:ln/>
        </p:spPr>
      </p:sp>
      <p:sp>
        <p:nvSpPr>
          <p:cNvPr id="12292" name="Rectangle 3"/>
          <p:cNvSpPr>
            <a:spLocks noGrp="1" noChangeArrowheads="1"/>
          </p:cNvSpPr>
          <p:nvPr>
            <p:ph type="body" idx="1"/>
          </p:nvPr>
        </p:nvSpPr>
        <p:spPr>
          <a:xfrm>
            <a:off x="684213" y="4725988"/>
            <a:ext cx="5489575" cy="4475162"/>
          </a:xfrm>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Espace réservé de l'image des diapositives 1"/>
          <p:cNvSpPr>
            <a:spLocks noGrp="1" noRot="1" noChangeAspect="1" noTextEdit="1"/>
          </p:cNvSpPr>
          <p:nvPr>
            <p:ph type="sldImg"/>
          </p:nvPr>
        </p:nvSpPr>
        <p:spPr>
          <a:ln/>
        </p:spPr>
      </p:sp>
      <p:sp>
        <p:nvSpPr>
          <p:cNvPr id="61443" name="Espace réservé des commentaires 2"/>
          <p:cNvSpPr>
            <a:spLocks noGrp="1"/>
          </p:cNvSpPr>
          <p:nvPr>
            <p:ph type="body" idx="1"/>
          </p:nvPr>
        </p:nvSpPr>
        <p:spPr>
          <a:noFill/>
          <a:ln/>
        </p:spPr>
        <p:txBody>
          <a:bodyPr/>
          <a:lstStyle/>
          <a:p>
            <a:pPr eaLnBrk="1" hangingPunct="1"/>
            <a:endParaRPr lang="fr-BE" altLang="fr-FR" smtClean="0">
              <a:latin typeface="Times New Roman" pitchFamily="18" charset="0"/>
            </a:endParaRPr>
          </a:p>
        </p:txBody>
      </p:sp>
      <p:sp>
        <p:nvSpPr>
          <p:cNvPr id="61444" name="Espace réservé du numéro de diapositive 3"/>
          <p:cNvSpPr>
            <a:spLocks noGrp="1"/>
          </p:cNvSpPr>
          <p:nvPr>
            <p:ph type="sldNum" sz="quarter" idx="5"/>
          </p:nvPr>
        </p:nvSpPr>
        <p:spPr>
          <a:noFill/>
        </p:spPr>
        <p:txBody>
          <a:bodyPr/>
          <a:lstStyle/>
          <a:p>
            <a:fld id="{BFEB904A-32AA-4A29-9638-E9C350670808}" type="slidenum">
              <a:rPr lang="en-US" altLang="fr-FR">
                <a:latin typeface="Times New Roman" pitchFamily="18" charset="0"/>
                <a:cs typeface="Times New Roman" pitchFamily="18" charset="0"/>
              </a:rPr>
              <a:pPr/>
              <a:t>35</a:t>
            </a:fld>
            <a:endParaRPr lang="en-US" altLang="fr-FR">
              <a:latin typeface="Times New Roman" pitchFamily="18" charset="0"/>
              <a:cs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Espace réservé de l'image des diapositives 1"/>
          <p:cNvSpPr>
            <a:spLocks noGrp="1" noRot="1" noChangeAspect="1" noTextEdit="1"/>
          </p:cNvSpPr>
          <p:nvPr>
            <p:ph type="sldImg"/>
          </p:nvPr>
        </p:nvSpPr>
        <p:spPr>
          <a:ln/>
        </p:spPr>
      </p:sp>
      <p:sp>
        <p:nvSpPr>
          <p:cNvPr id="63491" name="Espace réservé des commentaires 2"/>
          <p:cNvSpPr>
            <a:spLocks noGrp="1"/>
          </p:cNvSpPr>
          <p:nvPr>
            <p:ph type="body" idx="1"/>
          </p:nvPr>
        </p:nvSpPr>
        <p:spPr>
          <a:noFill/>
          <a:ln/>
        </p:spPr>
        <p:txBody>
          <a:bodyPr/>
          <a:lstStyle/>
          <a:p>
            <a:pPr eaLnBrk="1" hangingPunct="1"/>
            <a:endParaRPr lang="fr-BE" altLang="fr-FR" smtClean="0">
              <a:latin typeface="Times New Roman" pitchFamily="18" charset="0"/>
            </a:endParaRPr>
          </a:p>
        </p:txBody>
      </p:sp>
      <p:sp>
        <p:nvSpPr>
          <p:cNvPr id="63492" name="Espace réservé du numéro de diapositive 3"/>
          <p:cNvSpPr>
            <a:spLocks noGrp="1"/>
          </p:cNvSpPr>
          <p:nvPr>
            <p:ph type="sldNum" sz="quarter" idx="5"/>
          </p:nvPr>
        </p:nvSpPr>
        <p:spPr>
          <a:noFill/>
        </p:spPr>
        <p:txBody>
          <a:bodyPr/>
          <a:lstStyle/>
          <a:p>
            <a:fld id="{CF564EFB-C95A-4C01-8777-F2D3C0CEE827}" type="slidenum">
              <a:rPr lang="en-US" altLang="fr-FR">
                <a:latin typeface="Times New Roman" pitchFamily="18" charset="0"/>
                <a:cs typeface="Times New Roman" pitchFamily="18" charset="0"/>
              </a:rPr>
              <a:pPr/>
              <a:t>36</a:t>
            </a:fld>
            <a:endParaRPr lang="en-US" altLang="fr-FR">
              <a:latin typeface="Times New Roman" pitchFamily="18" charset="0"/>
              <a:cs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Espace réservé de l'image des diapositives 1"/>
          <p:cNvSpPr>
            <a:spLocks noGrp="1" noRot="1" noChangeAspect="1" noTextEdit="1"/>
          </p:cNvSpPr>
          <p:nvPr>
            <p:ph type="sldImg"/>
          </p:nvPr>
        </p:nvSpPr>
        <p:spPr>
          <a:ln/>
        </p:spPr>
      </p:sp>
      <p:sp>
        <p:nvSpPr>
          <p:cNvPr id="65539" name="Espace réservé des commentaires 2"/>
          <p:cNvSpPr>
            <a:spLocks noGrp="1"/>
          </p:cNvSpPr>
          <p:nvPr>
            <p:ph type="body" idx="1"/>
          </p:nvPr>
        </p:nvSpPr>
        <p:spPr>
          <a:noFill/>
          <a:ln/>
        </p:spPr>
        <p:txBody>
          <a:bodyPr/>
          <a:lstStyle/>
          <a:p>
            <a:pPr eaLnBrk="1" hangingPunct="1">
              <a:spcBef>
                <a:spcPct val="0"/>
              </a:spcBef>
            </a:pPr>
            <a:r>
              <a:rPr lang="en-GB" altLang="fr-FR" smtClean="0">
                <a:latin typeface="Arial" charset="0"/>
              </a:rPr>
              <a:t>The UK has suffered a string of disasters in implementing e-Governance projects.  The Child Support Agency; the Home Office’s accounting system; the Passport Office; Connecting for Health; tax credits; benefits smart cards are all memories which the IT industry would rather forget. The National Audit Office concluded its review of IT procurement by saying that “the history of failure of major IT-enabled projects has been characterised by overspends, delays, poor performance and abandonment of projects at major cost” (NAO, 2003).</a:t>
            </a:r>
          </a:p>
          <a:p>
            <a:pPr eaLnBrk="1" hangingPunct="1">
              <a:spcBef>
                <a:spcPct val="0"/>
              </a:spcBef>
            </a:pPr>
            <a:endParaRPr lang="en-GB" altLang="fr-FR" smtClean="0">
              <a:latin typeface="Arial" charset="0"/>
            </a:endParaRPr>
          </a:p>
          <a:p>
            <a:pPr eaLnBrk="1" hangingPunct="1">
              <a:spcBef>
                <a:spcPct val="0"/>
              </a:spcBef>
            </a:pPr>
            <a:r>
              <a:rPr lang="en-GB" altLang="fr-FR" smtClean="0">
                <a:latin typeface="Arial" charset="0"/>
              </a:rPr>
              <a:t>Average public sector wage costs in Africa can be one-tenth or less than those in the West; average ICT costs can be two to three times higher.  E-Governance and automation using modern IT technology therefore results in replacing cheap civil servants with costly IT (Heeks 2002). </a:t>
            </a:r>
          </a:p>
          <a:p>
            <a:pPr eaLnBrk="1" hangingPunct="1">
              <a:spcBef>
                <a:spcPct val="0"/>
              </a:spcBef>
            </a:pPr>
            <a:endParaRPr lang="en-GB" altLang="fr-FR" smtClean="0">
              <a:latin typeface="Arial" charset="0"/>
            </a:endParaRPr>
          </a:p>
          <a:p>
            <a:pPr eaLnBrk="1" hangingPunct="1">
              <a:spcBef>
                <a:spcPct val="0"/>
              </a:spcBef>
            </a:pPr>
            <a:r>
              <a:rPr lang="en-GB" altLang="fr-FR" smtClean="0">
                <a:latin typeface="Arial" charset="0"/>
              </a:rPr>
              <a:t>“attempts to computerise an entire government accounting system within a few years were doomed either to failure or to dramatic cost and time overruns.”  UN (1991) Government Financial Management in Least Developed Countries Pg 17</a:t>
            </a:r>
          </a:p>
          <a:p>
            <a:pPr eaLnBrk="1" hangingPunct="1">
              <a:spcBef>
                <a:spcPct val="0"/>
              </a:spcBef>
            </a:pPr>
            <a:endParaRPr lang="en-GB" altLang="fr-FR" smtClean="0">
              <a:latin typeface="Arial" charset="0"/>
            </a:endParaRPr>
          </a:p>
          <a:p>
            <a:pPr eaLnBrk="1" hangingPunct="1">
              <a:spcBef>
                <a:spcPct val="0"/>
              </a:spcBef>
            </a:pPr>
            <a:endParaRPr lang="en-GB" altLang="fr-FR" smtClean="0">
              <a:latin typeface="Arial" charset="0"/>
            </a:endParaRPr>
          </a:p>
          <a:p>
            <a:pPr eaLnBrk="1" hangingPunct="1">
              <a:spcBef>
                <a:spcPct val="0"/>
              </a:spcBef>
            </a:pPr>
            <a:endParaRPr lang="fr-BE" altLang="fr-FR" smtClean="0">
              <a:latin typeface="Arial" charset="0"/>
            </a:endParaRPr>
          </a:p>
        </p:txBody>
      </p:sp>
      <p:sp>
        <p:nvSpPr>
          <p:cNvPr id="65540" name="Espace réservé du numéro de diapositive 3"/>
          <p:cNvSpPr>
            <a:spLocks noGrp="1"/>
          </p:cNvSpPr>
          <p:nvPr>
            <p:ph type="sldNum" sz="quarter" idx="5"/>
          </p:nvPr>
        </p:nvSpPr>
        <p:spPr>
          <a:noFill/>
        </p:spPr>
        <p:txBody>
          <a:bodyPr/>
          <a:lstStyle/>
          <a:p>
            <a:fld id="{8B786517-4596-482E-A28B-1121C38177BF}" type="slidenum">
              <a:rPr lang="en-GB" altLang="fr-FR"/>
              <a:pPr/>
              <a:t>37</a:t>
            </a:fld>
            <a:endParaRPr lang="en-GB" alt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072A5E3E-8C2B-49FB-B0D1-BA3AD230DCFF}" type="slidenum">
              <a:rPr lang="en-US" altLang="fr-FR">
                <a:latin typeface="Times New Roman" pitchFamily="18" charset="0"/>
                <a:cs typeface="Times New Roman" pitchFamily="18" charset="0"/>
              </a:rPr>
              <a:pPr/>
              <a:t>6</a:t>
            </a:fld>
            <a:endParaRPr lang="en-US" altLang="fr-FR">
              <a:latin typeface="Times New Roman" pitchFamily="18" charset="0"/>
              <a:cs typeface="Times New Roman" pitchFamily="18" charset="0"/>
            </a:endParaRPr>
          </a:p>
        </p:txBody>
      </p:sp>
      <p:sp>
        <p:nvSpPr>
          <p:cNvPr id="14339" name="Rectangle 2"/>
          <p:cNvSpPr>
            <a:spLocks noRot="1" noChangeArrowheads="1" noTextEdit="1"/>
          </p:cNvSpPr>
          <p:nvPr>
            <p:ph type="sldImg"/>
          </p:nvPr>
        </p:nvSpPr>
        <p:spPr>
          <a:xfrm>
            <a:off x="942975" y="746125"/>
            <a:ext cx="4975225" cy="3730625"/>
          </a:xfrm>
          <a:ln/>
        </p:spPr>
      </p:sp>
      <p:sp>
        <p:nvSpPr>
          <p:cNvPr id="14340" name="Rectangle 3"/>
          <p:cNvSpPr>
            <a:spLocks noGrp="1" noChangeArrowheads="1"/>
          </p:cNvSpPr>
          <p:nvPr>
            <p:ph type="body" idx="1"/>
          </p:nvPr>
        </p:nvSpPr>
        <p:spPr>
          <a:xfrm>
            <a:off x="684213" y="4725988"/>
            <a:ext cx="5489575" cy="4475162"/>
          </a:xfrm>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AACE6D1D-9F11-4465-A97A-8369ED45FA18}" type="slidenum">
              <a:rPr lang="en-US" altLang="fr-FR">
                <a:latin typeface="Times New Roman" pitchFamily="18" charset="0"/>
                <a:cs typeface="Times New Roman" pitchFamily="18" charset="0"/>
              </a:rPr>
              <a:pPr/>
              <a:t>7</a:t>
            </a:fld>
            <a:endParaRPr lang="en-US" altLang="fr-FR">
              <a:latin typeface="Times New Roman" pitchFamily="18" charset="0"/>
              <a:cs typeface="Times New Roman" pitchFamily="18" charset="0"/>
            </a:endParaRPr>
          </a:p>
        </p:txBody>
      </p:sp>
      <p:sp>
        <p:nvSpPr>
          <p:cNvPr id="16387" name="Rectangle 2"/>
          <p:cNvSpPr>
            <a:spLocks noRo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E74A1F67-F0B9-4156-A45E-E8AD65EC0CA5}" type="slidenum">
              <a:rPr lang="en-US" altLang="fr-FR">
                <a:latin typeface="Times New Roman" pitchFamily="18" charset="0"/>
                <a:cs typeface="Times New Roman" pitchFamily="18" charset="0"/>
              </a:rPr>
              <a:pPr/>
              <a:t>8</a:t>
            </a:fld>
            <a:endParaRPr lang="en-US" altLang="fr-FR">
              <a:latin typeface="Times New Roman" pitchFamily="18" charset="0"/>
              <a:cs typeface="Times New Roman" pitchFamily="18" charset="0"/>
            </a:endParaRPr>
          </a:p>
        </p:txBody>
      </p:sp>
      <p:sp>
        <p:nvSpPr>
          <p:cNvPr id="18435" name="Rectangle 2"/>
          <p:cNvSpPr>
            <a:spLocks noRot="1" noChangeArrowheads="1" noTextEdit="1"/>
          </p:cNvSpPr>
          <p:nvPr>
            <p:ph type="sldImg"/>
          </p:nvPr>
        </p:nvSpPr>
        <p:spPr>
          <a:xfrm>
            <a:off x="942975" y="746125"/>
            <a:ext cx="4975225" cy="3730625"/>
          </a:xfrm>
          <a:ln/>
        </p:spPr>
      </p:sp>
      <p:sp>
        <p:nvSpPr>
          <p:cNvPr id="18436" name="Rectangle 3"/>
          <p:cNvSpPr>
            <a:spLocks noGrp="1" noChangeArrowheads="1"/>
          </p:cNvSpPr>
          <p:nvPr>
            <p:ph type="body" idx="1"/>
          </p:nvPr>
        </p:nvSpPr>
        <p:spPr>
          <a:xfrm>
            <a:off x="684213" y="4725988"/>
            <a:ext cx="5489575" cy="4475162"/>
          </a:xfrm>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e l'image des diapositives 1"/>
          <p:cNvSpPr>
            <a:spLocks noGrp="1" noRot="1" noChangeAspect="1" noTextEdit="1"/>
          </p:cNvSpPr>
          <p:nvPr>
            <p:ph type="sldImg"/>
          </p:nvPr>
        </p:nvSpPr>
        <p:spPr>
          <a:ln/>
        </p:spPr>
      </p:sp>
      <p:sp>
        <p:nvSpPr>
          <p:cNvPr id="20483" name="Espace réservé des commentaires 2"/>
          <p:cNvSpPr>
            <a:spLocks noGrp="1"/>
          </p:cNvSpPr>
          <p:nvPr>
            <p:ph type="body" idx="1"/>
          </p:nvPr>
        </p:nvSpPr>
        <p:spPr>
          <a:noFill/>
          <a:ln/>
        </p:spPr>
        <p:txBody>
          <a:bodyPr/>
          <a:lstStyle/>
          <a:p>
            <a:pPr eaLnBrk="1" hangingPunct="1"/>
            <a:endParaRPr lang="fr-BE" altLang="fr-FR" smtClean="0">
              <a:latin typeface="Times New Roman" pitchFamily="18" charset="0"/>
            </a:endParaRPr>
          </a:p>
        </p:txBody>
      </p:sp>
      <p:sp>
        <p:nvSpPr>
          <p:cNvPr id="20484" name="Espace réservé du numéro de diapositive 3"/>
          <p:cNvSpPr>
            <a:spLocks noGrp="1"/>
          </p:cNvSpPr>
          <p:nvPr>
            <p:ph type="sldNum" sz="quarter" idx="5"/>
          </p:nvPr>
        </p:nvSpPr>
        <p:spPr>
          <a:noFill/>
        </p:spPr>
        <p:txBody>
          <a:bodyPr/>
          <a:lstStyle/>
          <a:p>
            <a:fld id="{1C3B5A8B-E7EB-439F-B081-E9350F745734}" type="slidenum">
              <a:rPr lang="en-US" altLang="fr-FR">
                <a:latin typeface="Times New Roman" pitchFamily="18" charset="0"/>
                <a:cs typeface="Times New Roman" pitchFamily="18" charset="0"/>
              </a:rPr>
              <a:pPr/>
              <a:t>9</a:t>
            </a:fld>
            <a:endParaRPr lang="en-US" altLang="fr-FR">
              <a:latin typeface="Times New Roman" pitchFamily="18" charset="0"/>
              <a:cs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CA126FE2-33D4-441E-A881-489FAAFEB938}" type="slidenum">
              <a:rPr lang="en-US" altLang="fr-FR">
                <a:latin typeface="Times New Roman" pitchFamily="18" charset="0"/>
                <a:cs typeface="Times New Roman" pitchFamily="18" charset="0"/>
              </a:rPr>
              <a:pPr/>
              <a:t>10</a:t>
            </a:fld>
            <a:endParaRPr lang="en-US" altLang="fr-FR">
              <a:latin typeface="Times New Roman" pitchFamily="18" charset="0"/>
              <a:cs typeface="Times New Roman" pitchFamily="18" charset="0"/>
            </a:endParaRPr>
          </a:p>
        </p:txBody>
      </p:sp>
      <p:sp>
        <p:nvSpPr>
          <p:cNvPr id="22531" name="Rectangle 2"/>
          <p:cNvSpPr>
            <a:spLocks noRo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DB4A7594-FB77-4429-A726-E903A66BE457}" type="slidenum">
              <a:rPr lang="en-US" altLang="fr-FR">
                <a:latin typeface="Times New Roman" pitchFamily="18" charset="0"/>
                <a:cs typeface="Times New Roman" pitchFamily="18" charset="0"/>
              </a:rPr>
              <a:pPr/>
              <a:t>11</a:t>
            </a:fld>
            <a:endParaRPr lang="en-US" altLang="fr-FR">
              <a:latin typeface="Times New Roman" pitchFamily="18" charset="0"/>
              <a:cs typeface="Times New Roman" pitchFamily="18" charset="0"/>
            </a:endParaRPr>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BDD41AEF-F150-4159-8B6D-392466717B15}" type="slidenum">
              <a:rPr lang="en-US" altLang="fr-FR">
                <a:solidFill>
                  <a:schemeClr val="bg2"/>
                </a:solidFill>
                <a:latin typeface="Times New Roman" pitchFamily="18" charset="0"/>
                <a:cs typeface="Times New Roman" pitchFamily="18" charset="0"/>
              </a:rPr>
              <a:pPr/>
              <a:t>16</a:t>
            </a:fld>
            <a:endParaRPr lang="en-US" altLang="fr-FR">
              <a:solidFill>
                <a:schemeClr val="bg2"/>
              </a:solidFill>
              <a:latin typeface="Times New Roman" pitchFamily="18" charset="0"/>
              <a:cs typeface="Times New Roman" pitchFamily="18" charset="0"/>
            </a:endParaRPr>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fr-FR" altLang="fr-FR"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a:defRPr sz="1200">
                <a:solidFill>
                  <a:srgbClr val="0F5494"/>
                </a:solidFill>
                <a:latin typeface="Verdana" panose="020B0604030504040204" pitchFamily="34" charset="0"/>
              </a:defRPr>
            </a:lvl1pPr>
            <a:lvl2pPr marL="742950" indent="-285750" defTabSz="457200">
              <a:defRPr sz="1200">
                <a:solidFill>
                  <a:srgbClr val="0F5494"/>
                </a:solidFill>
                <a:latin typeface="Verdana" panose="020B0604030504040204" pitchFamily="34" charset="0"/>
              </a:defRPr>
            </a:lvl2pPr>
            <a:lvl3pPr marL="1143000" indent="-228600" defTabSz="457200">
              <a:defRPr sz="1200">
                <a:solidFill>
                  <a:srgbClr val="0F5494"/>
                </a:solidFill>
                <a:latin typeface="Verdana" panose="020B0604030504040204" pitchFamily="34" charset="0"/>
              </a:defRPr>
            </a:lvl3pPr>
            <a:lvl4pPr marL="1600200" indent="-228600" defTabSz="457200">
              <a:defRPr sz="1200">
                <a:solidFill>
                  <a:srgbClr val="0F5494"/>
                </a:solidFill>
                <a:latin typeface="Verdana" panose="020B0604030504040204" pitchFamily="34" charset="0"/>
              </a:defRPr>
            </a:lvl4pPr>
            <a:lvl5pPr marL="2057400" indent="-228600" defTabSz="457200">
              <a:defRPr sz="1200">
                <a:solidFill>
                  <a:srgbClr val="0F5494"/>
                </a:solidFill>
                <a:latin typeface="Verdana" panose="020B0604030504040204" pitchFamily="34" charset="0"/>
              </a:defRPr>
            </a:lvl5pPr>
            <a:lvl6pPr marL="2514600" indent="-228600" defTabSz="457200" eaLnBrk="0" fontAlgn="base" hangingPunct="0">
              <a:spcBef>
                <a:spcPct val="0"/>
              </a:spcBef>
              <a:spcAft>
                <a:spcPct val="0"/>
              </a:spcAft>
              <a:defRPr sz="1200">
                <a:solidFill>
                  <a:srgbClr val="0F5494"/>
                </a:solidFill>
                <a:latin typeface="Verdana" panose="020B0604030504040204" pitchFamily="34" charset="0"/>
              </a:defRPr>
            </a:lvl6pPr>
            <a:lvl7pPr marL="2971800" indent="-228600" defTabSz="457200" eaLnBrk="0" fontAlgn="base" hangingPunct="0">
              <a:spcBef>
                <a:spcPct val="0"/>
              </a:spcBef>
              <a:spcAft>
                <a:spcPct val="0"/>
              </a:spcAft>
              <a:defRPr sz="1200">
                <a:solidFill>
                  <a:srgbClr val="0F5494"/>
                </a:solidFill>
                <a:latin typeface="Verdana" panose="020B0604030504040204" pitchFamily="34" charset="0"/>
              </a:defRPr>
            </a:lvl7pPr>
            <a:lvl8pPr marL="3429000" indent="-228600" defTabSz="457200" eaLnBrk="0" fontAlgn="base" hangingPunct="0">
              <a:spcBef>
                <a:spcPct val="0"/>
              </a:spcBef>
              <a:spcAft>
                <a:spcPct val="0"/>
              </a:spcAft>
              <a:defRPr sz="1200">
                <a:solidFill>
                  <a:srgbClr val="0F5494"/>
                </a:solidFill>
                <a:latin typeface="Verdana" panose="020B0604030504040204" pitchFamily="34" charset="0"/>
              </a:defRPr>
            </a:lvl8pPr>
            <a:lvl9pPr marL="3886200" indent="-228600" defTabSz="457200" eaLnBrk="0" fontAlgn="base" hangingPunct="0">
              <a:spcBef>
                <a:spcPct val="0"/>
              </a:spcBef>
              <a:spcAft>
                <a:spcPct val="0"/>
              </a:spcAft>
              <a:defRPr sz="1200">
                <a:solidFill>
                  <a:srgbClr val="0F5494"/>
                </a:solidFill>
                <a:latin typeface="Verdana" panose="020B0604030504040204" pitchFamily="34" charset="0"/>
              </a:defRPr>
            </a:lvl9pPr>
          </a:lstStyle>
          <a:p>
            <a:pPr algn="ctr" eaLnBrk="1" hangingPunct="1">
              <a:defRPr/>
            </a:pPr>
            <a:endParaRPr lang="en-US" sz="1800" smtClean="0">
              <a:solidFill>
                <a:srgbClr val="FFFFFF"/>
              </a:solidFill>
            </a:endParaRPr>
          </a:p>
        </p:txBody>
      </p:sp>
      <p:pic>
        <p:nvPicPr>
          <p:cNvPr id="5"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Verdana" pitchFamily="34" charset="0"/>
              </a:defRPr>
            </a:lvl1pPr>
          </a:lstStyle>
          <a:p>
            <a:fld id="{C4876818-A757-4A12-95E0-6987E1CF56C1}"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B0E14FE2-7E63-4634-AF60-27B293950800}"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15113" y="1339850"/>
            <a:ext cx="2071687" cy="4681538"/>
          </a:xfrm>
        </p:spPr>
        <p:txBody>
          <a:bodyPr vert="eaVert"/>
          <a:lstStyle/>
          <a:p>
            <a:r>
              <a:rPr lang="fr-FR" smtClean="0"/>
              <a:t>Cliquez pour modifier le style du titre</a:t>
            </a:r>
            <a:endParaRPr lang="en-GB"/>
          </a:p>
        </p:txBody>
      </p:sp>
      <p:sp>
        <p:nvSpPr>
          <p:cNvPr id="3" name="Espace réservé du texte vertical 2"/>
          <p:cNvSpPr>
            <a:spLocks noGrp="1"/>
          </p:cNvSpPr>
          <p:nvPr>
            <p:ph type="body" orient="vert" idx="1"/>
          </p:nvPr>
        </p:nvSpPr>
        <p:spPr>
          <a:xfrm>
            <a:off x="395288" y="1339850"/>
            <a:ext cx="6067425" cy="46815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AB58DEBD-CE6B-413C-9B28-0D91DAF7E9F9}" type="slidenum">
              <a:rPr lang="en-GB"/>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title"/>
          </p:nvPr>
        </p:nvSpPr>
        <p:spPr bwMode="auto">
          <a:xfrm>
            <a:off x="-32" y="-14068"/>
            <a:ext cx="9144000" cy="1143001"/>
          </a:xfrm>
          <a:prstGeom prst="rect">
            <a:avLst/>
          </a:prstGeom>
          <a:noFill/>
          <a:ln w="9525" algn="ctr">
            <a:noFill/>
            <a:miter lim="800000"/>
            <a:headEnd/>
            <a:tailEnd/>
          </a:ln>
          <a:effectLst/>
        </p:spPr>
        <p:txBody>
          <a:bodyPr/>
          <a:lstStyle/>
          <a:p>
            <a:pPr lvl="0"/>
            <a:r>
              <a:rPr lang="en-GB" dirty="0" smtClean="0"/>
              <a:t>Click to edit Master title style</a:t>
            </a:r>
          </a:p>
        </p:txBody>
      </p:sp>
      <p:sp>
        <p:nvSpPr>
          <p:cNvPr id="4" name="Rectangle 2"/>
          <p:cNvSpPr>
            <a:spLocks noGrp="1" noChangeArrowheads="1"/>
          </p:cNvSpPr>
          <p:nvPr>
            <p:ph type="sldNum" sz="quarter" idx="10"/>
          </p:nvPr>
        </p:nvSpPr>
        <p:spPr/>
        <p:txBody>
          <a:bodyPr/>
          <a:lstStyle>
            <a:lvl1pPr>
              <a:defRPr/>
            </a:lvl1pPr>
          </a:lstStyle>
          <a:p>
            <a:fld id="{77D5E8D2-0D8A-4C44-BCCA-091D414A997F}"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E73348F6-60B5-4FDA-A1AC-F639409B5211}"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en-GB"/>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fld id="{DC4E1888-E89C-4750-96F7-DC1A600642DD}"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contenu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contenu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67204D68-E32B-4B9C-97A8-E41B0D971DEA}"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en-GB"/>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fld id="{E563A3F9-D1C1-446C-9B1E-E9C0B2242E48}"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fld id="{E8AED188-9358-411F-9BA9-B0FBD15132E0}"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fld id="{8BDF212B-A273-4C22-938A-16B5B8C1D1F9}"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en-GB"/>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2BBDFEA6-C7AE-4B76-96F1-F573C941C50D}"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en-GB"/>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fld id="{D63D71B0-4A30-4DB1-91E8-CBD18CB9AE8B}"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ltLang="fr-FR"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altLang="fr-FR" smtClean="0"/>
              <a:t>Second level</a:t>
            </a:r>
            <a:endParaRPr lang="en-GB" altLang="fr-FR" smtClean="0"/>
          </a:p>
          <a:p>
            <a:pPr lvl="1"/>
            <a:r>
              <a:rPr lang="en-GB" altLang="fr-FR" smtClean="0"/>
              <a:t>Third level</a:t>
            </a:r>
          </a:p>
          <a:p>
            <a:pPr lvl="2"/>
            <a:r>
              <a:rPr lang="en-GB" altLang="fr-FR"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chemeClr val="tx1"/>
                </a:solidFill>
                <a:latin typeface="Arial" pitchFamily="34"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latin typeface="Arial" pitchFamily="34"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latin typeface="Arial" charset="0"/>
              </a:defRPr>
            </a:lvl1pPr>
          </a:lstStyle>
          <a:p>
            <a:fld id="{29AA1D80-E2AB-4516-99FE-67D772E71A3A}" type="slidenum">
              <a:rPr lang="en-GB"/>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sz="1800"/>
          </a:p>
        </p:txBody>
      </p:sp>
      <p:pic>
        <p:nvPicPr>
          <p:cNvPr id="1033" name="Picture 17" descr="LOGO CE_Vertical_EN_NEG_quadri_HR"/>
          <p:cNvPicPr>
            <a:picLocks noChangeAspect="1" noChangeArrowheads="1"/>
          </p:cNvPicPr>
          <p:nvPr userDrawn="1"/>
        </p:nvPicPr>
        <p:blipFill>
          <a:blip r:embed="rId14" cstate="print"/>
          <a:srcRect/>
          <a:stretch>
            <a:fillRect/>
          </a:stretch>
        </p:blipFill>
        <p:spPr bwMode="auto">
          <a:xfrm>
            <a:off x="3957638" y="258763"/>
            <a:ext cx="1436687" cy="10048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19"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 id="2147483820" r:id="rId12"/>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Microsoft_Excel_97-2003_Worksheet1.xls"/></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subTitle" idx="1"/>
          </p:nvPr>
        </p:nvSpPr>
        <p:spPr>
          <a:xfrm>
            <a:off x="539750" y="2636838"/>
            <a:ext cx="7088188" cy="1436687"/>
          </a:xfrm>
        </p:spPr>
        <p:txBody>
          <a:bodyPr/>
          <a:lstStyle/>
          <a:p>
            <a:pPr eaLnBrk="1" hangingPunct="1"/>
            <a:r>
              <a:rPr lang="fr-FR" altLang="fr-FR" sz="3600" smtClean="0"/>
              <a:t>Unité 2 – Domaines de la GFP et phasage des réformes </a:t>
            </a:r>
          </a:p>
          <a:p>
            <a:pPr eaLnBrk="1" hangingPunct="1"/>
            <a:endParaRPr lang="fr-FR" altLang="fr-FR" sz="2800" smtClean="0"/>
          </a:p>
          <a:p>
            <a:pPr eaLnBrk="1" hangingPunct="1"/>
            <a:r>
              <a:rPr lang="fr-FR" altLang="fr-FR" sz="2800" smtClean="0"/>
              <a:t>Module 2.4. Contrôle externe, cadre législatif et réglementaire et questions informatiques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74625" y="1282700"/>
            <a:ext cx="8713788" cy="641350"/>
          </a:xfrm>
        </p:spPr>
        <p:txBody>
          <a:bodyPr/>
          <a:lstStyle/>
          <a:p>
            <a:pPr indent="0" eaLnBrk="1" hangingPunct="1"/>
            <a:r>
              <a:rPr lang="fr-FR" altLang="fr-FR" sz="2800" smtClean="0"/>
              <a:t>PEFA PI-30 Audit externe</a:t>
            </a:r>
            <a:r>
              <a:rPr lang="fr-FR" altLang="fr-FR" b="0" smtClean="0"/>
              <a:t/>
            </a:r>
            <a:br>
              <a:rPr lang="fr-FR" altLang="fr-FR" b="0" smtClean="0"/>
            </a:br>
            <a:endParaRPr lang="fr-FR" altLang="fr-FR" b="0" smtClean="0"/>
          </a:p>
        </p:txBody>
      </p:sp>
      <p:sp>
        <p:nvSpPr>
          <p:cNvPr id="21507" name="Rectangle 3"/>
          <p:cNvSpPr>
            <a:spLocks noGrp="1" noChangeArrowheads="1"/>
          </p:cNvSpPr>
          <p:nvPr>
            <p:ph type="body" idx="1"/>
          </p:nvPr>
        </p:nvSpPr>
        <p:spPr>
          <a:xfrm>
            <a:off x="103188" y="1708150"/>
            <a:ext cx="8858250" cy="4543425"/>
          </a:xfrm>
        </p:spPr>
        <p:txBody>
          <a:bodyPr/>
          <a:lstStyle/>
          <a:p>
            <a:pPr eaLnBrk="1" hangingPunct="1">
              <a:spcBef>
                <a:spcPct val="0"/>
              </a:spcBef>
              <a:buClrTx/>
              <a:buFont typeface="Wingdings" panose="05000000000000000000" pitchFamily="2" charset="2"/>
              <a:buChar char="Ø"/>
              <a:defRPr/>
            </a:pPr>
            <a:r>
              <a:rPr lang="fr-FR" altLang="fr-FR" sz="2000" i="0" dirty="0" smtClean="0">
                <a:latin typeface="+mj-lt"/>
                <a:cs typeface="Arial" panose="020B0604020202020204" pitchFamily="34" charset="0"/>
              </a:rPr>
              <a:t>30.1 Etendue de l’audit, normes d’audit</a:t>
            </a:r>
          </a:p>
          <a:p>
            <a:pPr lvl="1" eaLnBrk="1" hangingPunct="1">
              <a:spcBef>
                <a:spcPct val="0"/>
              </a:spcBef>
              <a:buClrTx/>
              <a:defRPr/>
            </a:pPr>
            <a:r>
              <a:rPr lang="fr-FR" altLang="fr-FR" sz="1800" b="0" i="1" dirty="0" smtClean="0">
                <a:latin typeface="+mj-lt"/>
                <a:cs typeface="Arial" panose="020B0604020202020204" pitchFamily="34" charset="0"/>
              </a:rPr>
              <a:t>Les bases</a:t>
            </a:r>
            <a:r>
              <a:rPr lang="fr-FR" altLang="fr-FR" sz="1800" b="0" dirty="0" smtClean="0">
                <a:latin typeface="+mj-lt"/>
                <a:cs typeface="Arial" panose="020B0604020202020204" pitchFamily="34" charset="0"/>
              </a:rPr>
              <a:t>. Note C. Majorité des dépenses audités ces trois dernières années, les rapports identifient des questions importantes </a:t>
            </a:r>
          </a:p>
          <a:p>
            <a:pPr marL="457200" lvl="1" indent="0" eaLnBrk="1" hangingPunct="1">
              <a:spcBef>
                <a:spcPct val="0"/>
              </a:spcBef>
              <a:buClrTx/>
              <a:buFontTx/>
              <a:buNone/>
              <a:defRPr/>
            </a:pPr>
            <a:endParaRPr lang="fr-FR" altLang="fr-FR" sz="1800" b="0" dirty="0" smtClean="0">
              <a:latin typeface="+mj-lt"/>
              <a:cs typeface="Arial" panose="020B0604020202020204" pitchFamily="34" charset="0"/>
            </a:endParaRPr>
          </a:p>
          <a:p>
            <a:pPr eaLnBrk="1" hangingPunct="1">
              <a:spcBef>
                <a:spcPct val="0"/>
              </a:spcBef>
              <a:buClrTx/>
              <a:buFont typeface="Wingdings" panose="05000000000000000000" pitchFamily="2" charset="2"/>
              <a:buChar char="Ø"/>
              <a:defRPr/>
            </a:pPr>
            <a:r>
              <a:rPr lang="fr-FR" altLang="fr-FR" sz="2000" i="0" dirty="0" smtClean="0">
                <a:latin typeface="+mj-lt"/>
                <a:cs typeface="Arial" panose="020B0604020202020204" pitchFamily="34" charset="0"/>
              </a:rPr>
              <a:t>30.2. Soumission des rapports d’audit au Parlement.</a:t>
            </a:r>
          </a:p>
          <a:p>
            <a:pPr lvl="1" eaLnBrk="1" hangingPunct="1">
              <a:spcBef>
                <a:spcPct val="0"/>
              </a:spcBef>
              <a:buClrTx/>
              <a:defRPr/>
            </a:pPr>
            <a:r>
              <a:rPr lang="fr-FR" altLang="fr-FR" sz="1800" b="0" i="1" dirty="0" smtClean="0">
                <a:latin typeface="+mj-lt"/>
                <a:cs typeface="Arial" panose="020B0604020202020204" pitchFamily="34" charset="0"/>
              </a:rPr>
              <a:t>Les bases</a:t>
            </a:r>
            <a:r>
              <a:rPr lang="fr-FR" altLang="fr-FR" sz="1800" b="0" dirty="0" smtClean="0">
                <a:latin typeface="+mj-lt"/>
                <a:cs typeface="Arial" panose="020B0604020202020204" pitchFamily="34" charset="0"/>
              </a:rPr>
              <a:t>. Note B.   Soumission dans les 6 mois au cours des 3 dernières années</a:t>
            </a:r>
          </a:p>
          <a:p>
            <a:pPr marL="457200" lvl="1" indent="0" eaLnBrk="1" hangingPunct="1">
              <a:spcBef>
                <a:spcPct val="0"/>
              </a:spcBef>
              <a:buClrTx/>
              <a:buFontTx/>
              <a:buNone/>
              <a:defRPr/>
            </a:pPr>
            <a:endParaRPr lang="fr-FR" altLang="fr-FR" sz="1800" b="0" dirty="0" smtClean="0">
              <a:latin typeface="+mj-lt"/>
              <a:cs typeface="Arial" panose="020B0604020202020204" pitchFamily="34" charset="0"/>
            </a:endParaRPr>
          </a:p>
          <a:p>
            <a:pPr eaLnBrk="1" hangingPunct="1">
              <a:spcBef>
                <a:spcPct val="0"/>
              </a:spcBef>
              <a:buClrTx/>
              <a:buFont typeface="Wingdings" panose="05000000000000000000" pitchFamily="2" charset="2"/>
              <a:buChar char="Ø"/>
              <a:defRPr/>
            </a:pPr>
            <a:r>
              <a:rPr lang="fr-FR" altLang="fr-FR" sz="2000" i="0" dirty="0" smtClean="0">
                <a:latin typeface="+mj-lt"/>
                <a:cs typeface="Arial" panose="020B0604020202020204" pitchFamily="34" charset="0"/>
              </a:rPr>
              <a:t>30.3. Suivi des rapports d’audit</a:t>
            </a:r>
          </a:p>
          <a:p>
            <a:pPr lvl="1" eaLnBrk="1" hangingPunct="1">
              <a:spcBef>
                <a:spcPct val="0"/>
              </a:spcBef>
              <a:buClrTx/>
              <a:defRPr/>
            </a:pPr>
            <a:r>
              <a:rPr lang="fr-FR" altLang="fr-FR" sz="1800" b="0" i="1" dirty="0" smtClean="0">
                <a:latin typeface="+mj-lt"/>
                <a:cs typeface="Arial" panose="020B0604020202020204" pitchFamily="34" charset="0"/>
              </a:rPr>
              <a:t>Les bases</a:t>
            </a:r>
            <a:r>
              <a:rPr lang="fr-FR" altLang="fr-FR" sz="1800" b="0" dirty="0" smtClean="0">
                <a:latin typeface="+mj-lt"/>
                <a:cs typeface="Arial" panose="020B0604020202020204" pitchFamily="34" charset="0"/>
              </a:rPr>
              <a:t>. Note B: réponse formelle, exhaustive et à temps des entités concernées.</a:t>
            </a:r>
          </a:p>
          <a:p>
            <a:pPr marL="457200" lvl="1" indent="0" eaLnBrk="1" hangingPunct="1">
              <a:spcBef>
                <a:spcPct val="0"/>
              </a:spcBef>
              <a:buClrTx/>
              <a:buFontTx/>
              <a:buNone/>
              <a:defRPr/>
            </a:pPr>
            <a:endParaRPr lang="fr-FR" altLang="fr-FR" sz="1800" b="0" dirty="0" smtClean="0">
              <a:latin typeface="+mj-lt"/>
              <a:cs typeface="Arial" panose="020B0604020202020204" pitchFamily="34" charset="0"/>
            </a:endParaRPr>
          </a:p>
          <a:p>
            <a:pPr eaLnBrk="1" hangingPunct="1">
              <a:spcBef>
                <a:spcPct val="0"/>
              </a:spcBef>
              <a:buClrTx/>
              <a:buFont typeface="Wingdings" panose="05000000000000000000" pitchFamily="2" charset="2"/>
              <a:buChar char="Ø"/>
              <a:defRPr/>
            </a:pPr>
            <a:r>
              <a:rPr lang="fr-FR" altLang="fr-FR" sz="2000" i="0" dirty="0" smtClean="0">
                <a:latin typeface="+mj-lt"/>
                <a:cs typeface="Arial" panose="020B0604020202020204" pitchFamily="34" charset="0"/>
              </a:rPr>
              <a:t>30.4. Indépendance de l’ISC</a:t>
            </a:r>
          </a:p>
          <a:p>
            <a:pPr lvl="1" eaLnBrk="1" hangingPunct="1">
              <a:spcBef>
                <a:spcPct val="0"/>
              </a:spcBef>
              <a:buClrTx/>
              <a:defRPr/>
            </a:pPr>
            <a:r>
              <a:rPr lang="fr-FR" altLang="fr-FR" sz="1800" b="0" i="1" dirty="0" smtClean="0">
                <a:latin typeface="+mj-lt"/>
                <a:cs typeface="Arial" panose="020B0604020202020204" pitchFamily="34" charset="0"/>
              </a:rPr>
              <a:t>Les bases</a:t>
            </a:r>
            <a:r>
              <a:rPr lang="fr-FR" altLang="fr-FR" sz="1800" b="0" dirty="0" smtClean="0">
                <a:latin typeface="+mj-lt"/>
                <a:cs typeface="Arial" panose="020B0604020202020204" pitchFamily="34" charset="0"/>
              </a:rPr>
              <a:t>. Note A. Opère de manière indépendante;  a accès sans restriction à toute la documentation</a:t>
            </a:r>
          </a:p>
          <a:p>
            <a:pPr lvl="1" eaLnBrk="1" hangingPunct="1">
              <a:spcBef>
                <a:spcPct val="0"/>
              </a:spcBef>
              <a:buClrTx/>
              <a:defRPr/>
            </a:pPr>
            <a:r>
              <a:rPr lang="fr-FR" altLang="fr-FR" sz="1800" b="0" i="1" dirty="0" smtClean="0">
                <a:latin typeface="+mj-lt"/>
                <a:cs typeface="Arial" panose="020B0604020202020204" pitchFamily="34" charset="0"/>
              </a:rPr>
              <a:t>En deçà</a:t>
            </a:r>
            <a:r>
              <a:rPr lang="fr-FR" altLang="fr-FR" sz="1800" b="0" dirty="0" smtClean="0">
                <a:latin typeface="+mj-lt"/>
                <a:cs typeface="Arial" panose="020B0604020202020204" pitchFamily="34" charset="0"/>
              </a:rPr>
              <a:t>. Note B. Accès à toute la documentation pour la plupart des entités auditées </a:t>
            </a:r>
          </a:p>
        </p:txBody>
      </p:sp>
      <p:sp>
        <p:nvSpPr>
          <p:cNvPr id="21508"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9D473886-81C5-49F8-933E-DB4A5E10A8D9}" type="slidenum">
              <a:rPr lang="fr-FR" altLang="fr-FR"/>
              <a:pPr algn="l" eaLnBrk="0" hangingPunct="0">
                <a:lnSpc>
                  <a:spcPts val="1400"/>
                </a:lnSpc>
              </a:pPr>
              <a:t>10</a:t>
            </a:fld>
            <a:endParaRPr lang="fr-FR" alt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1113" y="1004888"/>
            <a:ext cx="9144000" cy="1079500"/>
          </a:xfrm>
        </p:spPr>
        <p:txBody>
          <a:bodyPr/>
          <a:lstStyle/>
          <a:p>
            <a:pPr indent="0" eaLnBrk="1" hangingPunct="1"/>
            <a:r>
              <a:rPr lang="fr-FR" altLang="fr-FR" sz="2400" smtClean="0"/>
              <a:t>PEFA PI- 31. Examen des rapports d’audit par le pouvoir législatif.</a:t>
            </a:r>
          </a:p>
        </p:txBody>
      </p:sp>
      <p:sp>
        <p:nvSpPr>
          <p:cNvPr id="16387" name="Rectangle 3"/>
          <p:cNvSpPr>
            <a:spLocks noGrp="1" noChangeArrowheads="1"/>
          </p:cNvSpPr>
          <p:nvPr>
            <p:ph type="body" idx="1"/>
          </p:nvPr>
        </p:nvSpPr>
        <p:spPr>
          <a:xfrm>
            <a:off x="0" y="1989138"/>
            <a:ext cx="8748713" cy="4681537"/>
          </a:xfrm>
        </p:spPr>
        <p:txBody>
          <a:bodyPr/>
          <a:lstStyle/>
          <a:p>
            <a:pPr eaLnBrk="1" hangingPunct="1">
              <a:spcBef>
                <a:spcPct val="0"/>
              </a:spcBef>
              <a:buClrTx/>
              <a:buFont typeface="Wingdings" panose="05000000000000000000" pitchFamily="2" charset="2"/>
              <a:buChar char="Ø"/>
              <a:defRPr/>
            </a:pPr>
            <a:r>
              <a:rPr lang="fr-FR" sz="2000" i="0" dirty="0" smtClean="0">
                <a:latin typeface="+mj-lt"/>
                <a:cs typeface="Arial" panose="020B0604020202020204" pitchFamily="34" charset="0"/>
              </a:rPr>
              <a:t>31.1. Délais</a:t>
            </a:r>
          </a:p>
          <a:p>
            <a:pPr lvl="1" eaLnBrk="1" hangingPunct="1">
              <a:spcBef>
                <a:spcPct val="0"/>
              </a:spcBef>
              <a:buClr>
                <a:srgbClr val="0F5494"/>
              </a:buClr>
              <a:buFont typeface="Verdana" panose="020B0604030504040204" pitchFamily="34" charset="0"/>
              <a:buChar char="●"/>
              <a:defRPr/>
            </a:pPr>
            <a:r>
              <a:rPr lang="fr-FR" sz="1800" b="0" i="1" dirty="0" smtClean="0">
                <a:latin typeface="+mj-lt"/>
                <a:cs typeface="Arial" panose="020B0604020202020204" pitchFamily="34" charset="0"/>
              </a:rPr>
              <a:t>Les bases. </a:t>
            </a:r>
            <a:r>
              <a:rPr lang="fr-FR" sz="1800" b="0" dirty="0" smtClean="0">
                <a:latin typeface="+mj-lt"/>
                <a:cs typeface="Arial" panose="020B0604020202020204" pitchFamily="34" charset="0"/>
              </a:rPr>
              <a:t>Note C. L’examen des rapports de vérification est généralement achevé par le parlement dans les 12 mois suivant la réception des rapports.</a:t>
            </a:r>
          </a:p>
          <a:p>
            <a:pPr eaLnBrk="1" hangingPunct="1">
              <a:spcBef>
                <a:spcPct val="0"/>
              </a:spcBef>
              <a:buClrTx/>
              <a:buFont typeface="Wingdings" panose="05000000000000000000" pitchFamily="2" charset="2"/>
              <a:buChar char="Ø"/>
              <a:defRPr/>
            </a:pPr>
            <a:r>
              <a:rPr lang="fr-FR" sz="2000" i="0" dirty="0" smtClean="0">
                <a:latin typeface="+mj-lt"/>
                <a:cs typeface="Arial" panose="020B0604020202020204" pitchFamily="34" charset="0"/>
              </a:rPr>
              <a:t>31.2 Auditions sur les résultats de l’audit</a:t>
            </a:r>
          </a:p>
          <a:p>
            <a:pPr lvl="1" eaLnBrk="1" hangingPunct="1">
              <a:spcBef>
                <a:spcPct val="0"/>
              </a:spcBef>
              <a:buClrTx/>
              <a:buFont typeface="Verdana" panose="020B0604030504040204" pitchFamily="34" charset="0"/>
              <a:buChar char="●"/>
              <a:defRPr/>
            </a:pPr>
            <a:r>
              <a:rPr lang="fr-FR" sz="1800" b="0" i="1" dirty="0" smtClean="0">
                <a:latin typeface="+mj-lt"/>
                <a:cs typeface="Arial" panose="020B0604020202020204" pitchFamily="34" charset="0"/>
              </a:rPr>
              <a:t>Les bases</a:t>
            </a:r>
            <a:r>
              <a:rPr lang="fr-FR" sz="1800" b="0" dirty="0" smtClean="0">
                <a:latin typeface="+mj-lt"/>
                <a:cs typeface="Arial" panose="020B0604020202020204" pitchFamily="34" charset="0"/>
              </a:rPr>
              <a:t>. Note C. Des auditions approfondies sur les principales conclusions se tiennent occasionnellement, mais ne concernent que quelques entités</a:t>
            </a:r>
            <a:r>
              <a:rPr lang="fr-FR" sz="1800" b="0" i="1" dirty="0" smtClean="0">
                <a:latin typeface="+mj-lt"/>
                <a:cs typeface="Arial" panose="020B0604020202020204" pitchFamily="34" charset="0"/>
              </a:rPr>
              <a:t>...</a:t>
            </a:r>
          </a:p>
          <a:p>
            <a:pPr eaLnBrk="1" hangingPunct="1">
              <a:spcBef>
                <a:spcPct val="0"/>
              </a:spcBef>
              <a:buClrTx/>
              <a:buFont typeface="Wingdings" panose="05000000000000000000" pitchFamily="2" charset="2"/>
              <a:buChar char="Ø"/>
              <a:defRPr/>
            </a:pPr>
            <a:r>
              <a:rPr lang="fr-FR" sz="2000" dirty="0" smtClean="0">
                <a:latin typeface="+mj-lt"/>
                <a:cs typeface="Arial" panose="020B0604020202020204" pitchFamily="34" charset="0"/>
              </a:rPr>
              <a:t> </a:t>
            </a:r>
            <a:r>
              <a:rPr lang="fr-FR" sz="2000" i="0" dirty="0" smtClean="0">
                <a:latin typeface="+mj-lt"/>
                <a:cs typeface="Arial" panose="020B0604020202020204" pitchFamily="34" charset="0"/>
              </a:rPr>
              <a:t>31.3. Formulation de recommandations par le Parlement et suite donnée par l'exécutif</a:t>
            </a:r>
          </a:p>
          <a:p>
            <a:pPr lvl="1" eaLnBrk="1" hangingPunct="1">
              <a:spcBef>
                <a:spcPct val="0"/>
              </a:spcBef>
              <a:buClrTx/>
              <a:buFont typeface="Verdana" panose="020B0604030504040204" pitchFamily="34" charset="0"/>
              <a:buChar char="●"/>
              <a:defRPr/>
            </a:pPr>
            <a:r>
              <a:rPr lang="fr-FR" sz="1800" b="0" i="1" dirty="0" smtClean="0">
                <a:latin typeface="+mj-lt"/>
                <a:cs typeface="Arial" panose="020B0604020202020204" pitchFamily="34" charset="0"/>
              </a:rPr>
              <a:t>Les bases</a:t>
            </a:r>
            <a:r>
              <a:rPr lang="fr-FR" sz="1800" b="0" dirty="0" smtClean="0">
                <a:latin typeface="+mj-lt"/>
                <a:cs typeface="Arial" panose="020B0604020202020204" pitchFamily="34" charset="0"/>
              </a:rPr>
              <a:t>. Note B. Des mesures sont recommandées à l’exécutif et leur mise en place est suivie</a:t>
            </a:r>
          </a:p>
          <a:p>
            <a:pPr marL="457200" eaLnBrk="1" hangingPunct="1">
              <a:spcBef>
                <a:spcPct val="0"/>
              </a:spcBef>
              <a:buClrTx/>
              <a:buFont typeface="Wingdings" panose="05000000000000000000" pitchFamily="2" charset="2"/>
              <a:buChar char="Ø"/>
              <a:defRPr/>
            </a:pPr>
            <a:r>
              <a:rPr lang="fr-FR" sz="2000" i="0" dirty="0" smtClean="0">
                <a:latin typeface="+mj-lt"/>
                <a:cs typeface="Arial" panose="020B0604020202020204" pitchFamily="34" charset="0"/>
              </a:rPr>
              <a:t>31.4. Transparence de l’examen par le Parlement des rapports d’audit</a:t>
            </a:r>
          </a:p>
          <a:p>
            <a:pPr marL="914400" lvl="1" indent="-342900" eaLnBrk="1" hangingPunct="1">
              <a:spcBef>
                <a:spcPct val="0"/>
              </a:spcBef>
              <a:buClrTx/>
              <a:buFont typeface="Verdana" panose="020B0604030504040204" pitchFamily="34" charset="0"/>
              <a:buChar char="●"/>
              <a:defRPr/>
            </a:pPr>
            <a:r>
              <a:rPr lang="fr-FR" sz="1800" b="0" i="1" dirty="0" smtClean="0">
                <a:latin typeface="+mj-lt"/>
                <a:cs typeface="Arial" panose="020B0604020202020204" pitchFamily="34" charset="0"/>
              </a:rPr>
              <a:t>Les bases</a:t>
            </a:r>
            <a:r>
              <a:rPr lang="fr-FR" sz="1800" b="0" dirty="0" smtClean="0">
                <a:latin typeface="+mj-lt"/>
                <a:cs typeface="Arial" panose="020B0604020202020204" pitchFamily="34" charset="0"/>
              </a:rPr>
              <a:t>. Note C. Les rapports du Comité sont accessible au public </a:t>
            </a:r>
          </a:p>
          <a:p>
            <a:pPr lvl="2" eaLnBrk="1" hangingPunct="1">
              <a:spcBef>
                <a:spcPct val="0"/>
              </a:spcBef>
              <a:buFont typeface="Courier New" panose="02070309020205020404" pitchFamily="49" charset="0"/>
              <a:buChar char="o"/>
              <a:defRPr/>
            </a:pPr>
            <a:endParaRPr lang="fr-FR" sz="20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re 1"/>
          <p:cNvSpPr>
            <a:spLocks noGrp="1"/>
          </p:cNvSpPr>
          <p:nvPr>
            <p:ph type="title"/>
          </p:nvPr>
        </p:nvSpPr>
        <p:spPr/>
        <p:txBody>
          <a:bodyPr/>
          <a:lstStyle/>
          <a:p>
            <a:r>
              <a:rPr lang="fr-FR" altLang="fr-FR" smtClean="0"/>
              <a:t>Module 2.4. Points examinés</a:t>
            </a:r>
          </a:p>
        </p:txBody>
      </p:sp>
      <p:sp>
        <p:nvSpPr>
          <p:cNvPr id="10243" name="Espace réservé du contenu 2"/>
          <p:cNvSpPr>
            <a:spLocks noGrp="1"/>
          </p:cNvSpPr>
          <p:nvPr>
            <p:ph idx="1"/>
          </p:nvPr>
        </p:nvSpPr>
        <p:spPr/>
        <p:txBody>
          <a:bodyPr/>
          <a:lstStyle/>
          <a:p>
            <a:pPr>
              <a:buClrTx/>
              <a:defRPr/>
            </a:pPr>
            <a:r>
              <a:rPr lang="fr-FR" altLang="fr-FR" i="0" dirty="0" smtClean="0">
                <a:solidFill>
                  <a:srgbClr val="FF0000"/>
                </a:solidFill>
              </a:rPr>
              <a:t>Contrôle externe</a:t>
            </a:r>
          </a:p>
          <a:p>
            <a:pPr lvl="1">
              <a:buClrTx/>
              <a:buFont typeface="Wingdings" panose="05000000000000000000" pitchFamily="2" charset="2"/>
              <a:buChar char="§"/>
              <a:defRPr/>
            </a:pPr>
            <a:r>
              <a:rPr lang="fr-FR" altLang="fr-FR" b="0" dirty="0" smtClean="0"/>
              <a:t>Audit externe</a:t>
            </a:r>
          </a:p>
          <a:p>
            <a:pPr lvl="1">
              <a:buClrTx/>
              <a:buFont typeface="Wingdings" panose="05000000000000000000" pitchFamily="2" charset="2"/>
              <a:buChar char="§"/>
              <a:defRPr/>
            </a:pPr>
            <a:r>
              <a:rPr lang="fr-FR" altLang="fr-FR" b="0" dirty="0" smtClean="0">
                <a:solidFill>
                  <a:srgbClr val="FF0000"/>
                </a:solidFill>
              </a:rPr>
              <a:t>Parlement</a:t>
            </a:r>
          </a:p>
          <a:p>
            <a:pPr>
              <a:buClrTx/>
              <a:defRPr/>
            </a:pPr>
            <a:endParaRPr lang="fr-FR" altLang="fr-FR" i="0" dirty="0" smtClean="0"/>
          </a:p>
          <a:p>
            <a:pPr>
              <a:buClrTx/>
              <a:defRPr/>
            </a:pPr>
            <a:r>
              <a:rPr lang="fr-FR" altLang="fr-FR" i="0" dirty="0" smtClean="0"/>
              <a:t>Cadre législatif et règlementaire</a:t>
            </a:r>
          </a:p>
          <a:p>
            <a:pPr marL="0" indent="0">
              <a:buClrTx/>
              <a:buFontTx/>
              <a:buNone/>
              <a:defRPr/>
            </a:pPr>
            <a:endParaRPr lang="fr-FR" altLang="fr-FR" i="0" dirty="0" smtClean="0"/>
          </a:p>
          <a:p>
            <a:pPr>
              <a:buClrTx/>
              <a:defRPr/>
            </a:pPr>
            <a:r>
              <a:rPr lang="fr-FR" altLang="fr-FR" i="0" dirty="0" smtClean="0"/>
              <a:t>Systèmes d’information</a:t>
            </a:r>
          </a:p>
        </p:txBody>
      </p:sp>
      <p:sp>
        <p:nvSpPr>
          <p:cNvPr id="25604" name="AutoShape 5"/>
          <p:cNvSpPr>
            <a:spLocks noChangeArrowheads="1"/>
          </p:cNvSpPr>
          <p:nvPr/>
        </p:nvSpPr>
        <p:spPr bwMode="auto">
          <a:xfrm>
            <a:off x="457200" y="2997200"/>
            <a:ext cx="6118225" cy="1008063"/>
          </a:xfrm>
          <a:prstGeom prst="rightArrow">
            <a:avLst>
              <a:gd name="adj1" fmla="val 50000"/>
              <a:gd name="adj2" fmla="val 150833"/>
            </a:avLst>
          </a:prstGeom>
          <a:noFill/>
          <a:ln w="28575">
            <a:solidFill>
              <a:srgbClr val="C00000"/>
            </a:solidFill>
            <a:miter lim="800000"/>
            <a:headEnd/>
            <a:tailEnd/>
          </a:ln>
        </p:spPr>
        <p:txBody>
          <a:bodyPr wrap="none" anchor="ctr"/>
          <a:lstStyle/>
          <a:p>
            <a:pPr eaLnBrk="1" hangingPunct="1"/>
            <a:endParaRPr lang="fr-BE" altLang="fr-FR">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re 1"/>
          <p:cNvSpPr>
            <a:spLocks noGrp="1"/>
          </p:cNvSpPr>
          <p:nvPr>
            <p:ph type="title"/>
          </p:nvPr>
        </p:nvSpPr>
        <p:spPr/>
        <p:txBody>
          <a:bodyPr/>
          <a:lstStyle/>
          <a:p>
            <a:r>
              <a:rPr lang="fr-FR" altLang="fr-FR" smtClean="0"/>
              <a:t>Le Parlement</a:t>
            </a:r>
          </a:p>
        </p:txBody>
      </p:sp>
      <p:sp>
        <p:nvSpPr>
          <p:cNvPr id="25603" name="Espace réservé du contenu 2"/>
          <p:cNvSpPr>
            <a:spLocks noGrp="1"/>
          </p:cNvSpPr>
          <p:nvPr>
            <p:ph idx="1"/>
          </p:nvPr>
        </p:nvSpPr>
        <p:spPr>
          <a:xfrm>
            <a:off x="323850" y="2276475"/>
            <a:ext cx="8640763" cy="3673475"/>
          </a:xfrm>
        </p:spPr>
        <p:txBody>
          <a:bodyPr/>
          <a:lstStyle/>
          <a:p>
            <a:pPr>
              <a:buClrTx/>
              <a:buFont typeface="Wingdings" panose="05000000000000000000" pitchFamily="2" charset="2"/>
              <a:buChar char="Ø"/>
              <a:defRPr/>
            </a:pPr>
            <a:r>
              <a:rPr lang="fr-FR" altLang="fr-FR" sz="2200" i="0" dirty="0" smtClean="0"/>
              <a:t>Les bases</a:t>
            </a:r>
          </a:p>
          <a:p>
            <a:pPr lvl="1">
              <a:buClrTx/>
              <a:defRPr/>
            </a:pPr>
            <a:r>
              <a:rPr lang="fr-FR" altLang="fr-FR" sz="2200" b="0" dirty="0" smtClean="0"/>
              <a:t>Laisser suffisamment de temps au Parlement pour examiner la loi de finances</a:t>
            </a:r>
          </a:p>
          <a:p>
            <a:pPr lvl="1">
              <a:buClrTx/>
              <a:defRPr/>
            </a:pPr>
            <a:r>
              <a:rPr lang="fr-FR" altLang="fr-FR" sz="2200" b="0" dirty="0" smtClean="0"/>
              <a:t>Transmettre les comptes audités dans les 9 à 10 mois après la fin de l’année budgétaire (cf. </a:t>
            </a:r>
            <a:r>
              <a:rPr lang="fr-FR" altLang="fr-FR" sz="2200" b="0" dirty="0" smtClean="0"/>
              <a:t>PEFA </a:t>
            </a:r>
            <a:r>
              <a:rPr lang="fr-FR" altLang="fr-FR" sz="2200" b="0" dirty="0" smtClean="0"/>
              <a:t>PI-29 </a:t>
            </a:r>
            <a:r>
              <a:rPr lang="fr-FR" altLang="fr-FR" sz="2200" b="0" dirty="0" smtClean="0"/>
              <a:t>(ii) et </a:t>
            </a:r>
            <a:r>
              <a:rPr lang="fr-FR" altLang="fr-FR" sz="2200" b="0" dirty="0" smtClean="0"/>
              <a:t>PI-30 </a:t>
            </a:r>
            <a:r>
              <a:rPr lang="fr-FR" altLang="fr-FR" sz="2200" b="0" dirty="0" smtClean="0"/>
              <a:t>(ii))</a:t>
            </a:r>
          </a:p>
          <a:p>
            <a:pPr marL="457200" lvl="1" indent="0">
              <a:buClrTx/>
              <a:buFontTx/>
              <a:buNone/>
              <a:defRPr/>
            </a:pPr>
            <a:endParaRPr lang="fr-FR" altLang="fr-FR" sz="2200" b="0" dirty="0" smtClean="0"/>
          </a:p>
          <a:p>
            <a:pPr>
              <a:buClrTx/>
              <a:buFont typeface="Wingdings" panose="05000000000000000000" pitchFamily="2" charset="2"/>
              <a:buChar char="Ø"/>
              <a:defRPr/>
            </a:pPr>
            <a:r>
              <a:rPr lang="fr-FR" altLang="fr-FR" sz="2200" i="0" dirty="0" smtClean="0"/>
              <a:t>Progressivement, renforcer les capacités du Parlement</a:t>
            </a:r>
          </a:p>
          <a:p>
            <a:pPr lvl="1">
              <a:buClrTx/>
              <a:defRPr/>
            </a:pPr>
            <a:r>
              <a:rPr lang="fr-FR" altLang="fr-FR" sz="2200" b="0" dirty="0" smtClean="0"/>
              <a:t>Importance des commissions parlementaires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re 1"/>
          <p:cNvSpPr>
            <a:spLocks noGrp="1"/>
          </p:cNvSpPr>
          <p:nvPr>
            <p:ph type="title"/>
          </p:nvPr>
        </p:nvSpPr>
        <p:spPr>
          <a:xfrm>
            <a:off x="427038" y="1268413"/>
            <a:ext cx="8229600" cy="936625"/>
          </a:xfrm>
        </p:spPr>
        <p:txBody>
          <a:bodyPr/>
          <a:lstStyle/>
          <a:p>
            <a:r>
              <a:rPr lang="fr-FR" altLang="fr-FR" dirty="0" smtClean="0"/>
              <a:t>PI-18 </a:t>
            </a:r>
            <a:r>
              <a:rPr lang="fr-FR" altLang="fr-FR" dirty="0" smtClean="0"/>
              <a:t>Examen </a:t>
            </a:r>
            <a:r>
              <a:rPr lang="fr-FR" altLang="fr-FR" dirty="0" smtClean="0"/>
              <a:t>des budgets par </a:t>
            </a:r>
            <a:r>
              <a:rPr lang="fr-FR" altLang="fr-FR" dirty="0" smtClean="0"/>
              <a:t>le pouvoir législatif </a:t>
            </a:r>
          </a:p>
        </p:txBody>
      </p:sp>
      <p:sp>
        <p:nvSpPr>
          <p:cNvPr id="27651" name="Espace réservé du contenu 2"/>
          <p:cNvSpPr>
            <a:spLocks noGrp="1"/>
          </p:cNvSpPr>
          <p:nvPr>
            <p:ph idx="1"/>
          </p:nvPr>
        </p:nvSpPr>
        <p:spPr>
          <a:xfrm>
            <a:off x="179388" y="2349500"/>
            <a:ext cx="8507412" cy="3671888"/>
          </a:xfrm>
        </p:spPr>
        <p:txBody>
          <a:bodyPr/>
          <a:lstStyle/>
          <a:p>
            <a:pPr>
              <a:buClrTx/>
            </a:pPr>
            <a:r>
              <a:rPr lang="fr-FR" altLang="fr-FR" sz="2100" i="0" dirty="0" smtClean="0"/>
              <a:t>i</a:t>
            </a:r>
            <a:r>
              <a:rPr lang="fr-FR" altLang="fr-FR" sz="2100" i="0" dirty="0" smtClean="0"/>
              <a:t>)</a:t>
            </a:r>
            <a:r>
              <a:rPr lang="fr-FR" altLang="fr-FR" sz="2000" i="0" dirty="0" smtClean="0"/>
              <a:t> </a:t>
            </a:r>
            <a:r>
              <a:rPr lang="fr-FR" altLang="fr-FR" sz="2000" i="0" dirty="0" smtClean="0"/>
              <a:t>Portée de l’examen </a:t>
            </a:r>
            <a:r>
              <a:rPr lang="fr-FR" altLang="fr-FR" sz="2000" i="0" dirty="0" smtClean="0"/>
              <a:t>des budgets </a:t>
            </a:r>
            <a:r>
              <a:rPr lang="fr-FR" altLang="fr-FR" sz="2000" i="0" dirty="0" smtClean="0"/>
              <a:t>: note B . </a:t>
            </a:r>
          </a:p>
          <a:p>
            <a:pPr lvl="1">
              <a:buClrTx/>
              <a:buFont typeface="Courier New" pitchFamily="49" charset="0"/>
              <a:buChar char="o"/>
            </a:pPr>
            <a:r>
              <a:rPr lang="fr-FR" altLang="fr-FR" sz="1800" b="0" dirty="0" smtClean="0"/>
              <a:t>Le contrôle parlementaire porte sur les politiques budgétaires et les agrégats pour l’année à venir ainsi que les estimations détaillées des dépenses et des recettes.</a:t>
            </a:r>
            <a:r>
              <a:rPr lang="fr-FR" altLang="fr-FR" b="0" dirty="0" smtClean="0"/>
              <a:t> 	</a:t>
            </a:r>
          </a:p>
          <a:p>
            <a:pPr>
              <a:buClrTx/>
            </a:pPr>
            <a:r>
              <a:rPr lang="fr-FR" altLang="fr-FR" sz="2100" i="0" dirty="0" smtClean="0"/>
              <a:t>ii) </a:t>
            </a:r>
            <a:r>
              <a:rPr lang="fr-FR" altLang="fr-FR" sz="2000" i="0" dirty="0" smtClean="0">
                <a:latin typeface="+mj-lt"/>
              </a:rPr>
              <a:t>Procédures d’e</a:t>
            </a:r>
            <a:r>
              <a:rPr lang="fr-FR" altLang="fr-FR" sz="2000" i="0" dirty="0" smtClean="0">
                <a:latin typeface="+mj-lt"/>
              </a:rPr>
              <a:t>xamen des budgets par le pouvoir législatif </a:t>
            </a:r>
            <a:r>
              <a:rPr lang="fr-FR" altLang="fr-FR" sz="2000" i="0" dirty="0" smtClean="0"/>
              <a:t>: </a:t>
            </a:r>
            <a:r>
              <a:rPr lang="fr-FR" altLang="fr-FR" sz="2000" i="0" dirty="0" smtClean="0"/>
              <a:t>note B. </a:t>
            </a:r>
          </a:p>
          <a:p>
            <a:pPr lvl="1">
              <a:buClrTx/>
              <a:buFont typeface="Courier New" pitchFamily="49" charset="0"/>
              <a:buChar char="o"/>
            </a:pPr>
            <a:r>
              <a:rPr lang="fr-FR" altLang="fr-FR" sz="1800" b="0" dirty="0" smtClean="0"/>
              <a:t>Des procédures simples existent pour l’examen du budget par le parlement et </a:t>
            </a:r>
            <a:r>
              <a:rPr lang="fr-FR" altLang="fr-FR" sz="1800" b="0" dirty="0" smtClean="0"/>
              <a:t>elles sont </a:t>
            </a:r>
            <a:r>
              <a:rPr lang="fr-FR" altLang="fr-FR" sz="1800" b="0" dirty="0" smtClean="0"/>
              <a:t>respectées. </a:t>
            </a:r>
            <a:r>
              <a:rPr lang="fr-FR" altLang="fr-FR" sz="1600" dirty="0" smtClean="0"/>
              <a:t>	</a:t>
            </a:r>
            <a:r>
              <a:rPr lang="fr-FR" sz="1900" b="0" dirty="0" smtClean="0"/>
              <a:t>. </a:t>
            </a:r>
          </a:p>
          <a:p>
            <a:pPr>
              <a:buClrTx/>
            </a:pPr>
            <a:endParaRPr lang="fr-FR" altLang="fr-FR" sz="2000" i="0" dirty="0" smtClean="0"/>
          </a:p>
          <a:p>
            <a:r>
              <a:rPr lang="fr-FR" altLang="fr-FR" sz="2000" i="0" dirty="0" smtClean="0"/>
              <a:t> 	</a:t>
            </a:r>
          </a:p>
          <a:p>
            <a:endParaRPr lang="fr-FR" altLang="fr-FR" sz="20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re 1"/>
          <p:cNvSpPr>
            <a:spLocks noGrp="1"/>
          </p:cNvSpPr>
          <p:nvPr>
            <p:ph type="title"/>
          </p:nvPr>
        </p:nvSpPr>
        <p:spPr>
          <a:xfrm>
            <a:off x="395288" y="1339850"/>
            <a:ext cx="8640762" cy="936625"/>
          </a:xfrm>
        </p:spPr>
        <p:txBody>
          <a:bodyPr/>
          <a:lstStyle/>
          <a:p>
            <a:r>
              <a:rPr lang="fr-FR" altLang="fr-FR" sz="2800" dirty="0" smtClean="0"/>
              <a:t>PEFA </a:t>
            </a:r>
            <a:r>
              <a:rPr lang="fr-FR" altLang="fr-FR" sz="2800" dirty="0" smtClean="0"/>
              <a:t>PI-18 Examen des budgets par le pouvoir législatif </a:t>
            </a:r>
            <a:endParaRPr lang="fr-FR" altLang="fr-FR" sz="2800" dirty="0" smtClean="0"/>
          </a:p>
        </p:txBody>
      </p:sp>
      <p:sp>
        <p:nvSpPr>
          <p:cNvPr id="3" name="Espace réservé du contenu 2"/>
          <p:cNvSpPr>
            <a:spLocks noGrp="1"/>
          </p:cNvSpPr>
          <p:nvPr>
            <p:ph idx="1"/>
          </p:nvPr>
        </p:nvSpPr>
        <p:spPr>
          <a:xfrm>
            <a:off x="250825" y="2492375"/>
            <a:ext cx="8642350" cy="3529013"/>
          </a:xfrm>
        </p:spPr>
        <p:txBody>
          <a:bodyPr/>
          <a:lstStyle/>
          <a:p>
            <a:pPr marL="0" indent="0">
              <a:buClrTx/>
              <a:buFontTx/>
              <a:buNone/>
              <a:defRPr/>
            </a:pPr>
            <a:r>
              <a:rPr lang="fr-FR" sz="1600" i="0" dirty="0" smtClean="0"/>
              <a:t> </a:t>
            </a:r>
            <a:r>
              <a:rPr lang="fr-FR" sz="1600" i="0" dirty="0"/>
              <a:t>	</a:t>
            </a:r>
          </a:p>
          <a:p>
            <a:pPr>
              <a:buClrTx/>
            </a:pPr>
            <a:r>
              <a:rPr lang="fr-FR" altLang="fr-FR" sz="2100" i="0" dirty="0" smtClean="0"/>
              <a:t>iii)</a:t>
            </a:r>
            <a:r>
              <a:rPr lang="fr-FR" altLang="fr-FR" sz="2000" i="0" dirty="0" smtClean="0"/>
              <a:t> Calendrier d’approbation des budgets: Note A</a:t>
            </a:r>
          </a:p>
          <a:p>
            <a:pPr lvl="1">
              <a:buClrTx/>
            </a:pPr>
            <a:r>
              <a:rPr lang="fr-FR" altLang="fr-FR" sz="1800" b="0" dirty="0" smtClean="0"/>
              <a:t>Approbation avant la fin de l’exercice</a:t>
            </a:r>
          </a:p>
          <a:p>
            <a:pPr>
              <a:buClrTx/>
            </a:pPr>
            <a:r>
              <a:rPr lang="fr-FR" altLang="fr-FR" sz="2100" i="0" dirty="0" smtClean="0"/>
              <a:t>iv)</a:t>
            </a:r>
            <a:r>
              <a:rPr lang="fr-FR" altLang="fr-FR" sz="2000" i="0" dirty="0" smtClean="0"/>
              <a:t> Règles d’ajustement budgétaire par l’exécutif: note B</a:t>
            </a:r>
          </a:p>
          <a:p>
            <a:pPr lvl="1">
              <a:buClrTx/>
            </a:pPr>
            <a:r>
              <a:rPr lang="fr-FR" altLang="fr-FR" sz="1600" dirty="0" smtClean="0"/>
              <a:t> </a:t>
            </a:r>
            <a:r>
              <a:rPr lang="fr-FR" sz="1900" b="0" dirty="0" smtClean="0"/>
              <a:t>Il existe des règles claires pour la modification du budget en cours d’exercice par l’exécutif, qui sont généralement respectées, mais elles autorisent des réallocations administratives très importantes</a:t>
            </a:r>
            <a:r>
              <a:rPr lang="fr-FR" sz="1900" b="0" dirty="0" smtClean="0"/>
              <a:t>. </a:t>
            </a:r>
            <a:endParaRPr lang="fr-FR" sz="1900" b="0" dirty="0" smtClean="0"/>
          </a:p>
          <a:p>
            <a:pPr>
              <a:defRPr/>
            </a:pPr>
            <a:r>
              <a:rPr lang="fr-FR" sz="2000" i="0" dirty="0" smtClean="0"/>
              <a:t> </a:t>
            </a:r>
            <a:r>
              <a:rPr lang="fr-FR" sz="2000" i="0" dirty="0"/>
              <a:t>	</a:t>
            </a:r>
          </a:p>
          <a:p>
            <a:pPr>
              <a:defRPr/>
            </a:pPr>
            <a:endParaRPr lang="fr-FR"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916113" y="923925"/>
            <a:ext cx="7786687" cy="1143000"/>
          </a:xfrm>
        </p:spPr>
        <p:txBody>
          <a:bodyPr/>
          <a:lstStyle/>
          <a:p>
            <a:r>
              <a:rPr lang="fr-FR" altLang="fr-FR" smtClean="0"/>
              <a:t>		Messages clef</a:t>
            </a:r>
          </a:p>
        </p:txBody>
      </p:sp>
      <p:sp>
        <p:nvSpPr>
          <p:cNvPr id="29699" name="Rectangle 3"/>
          <p:cNvSpPr>
            <a:spLocks noGrp="1" noChangeArrowheads="1"/>
          </p:cNvSpPr>
          <p:nvPr>
            <p:ph type="body" idx="1"/>
          </p:nvPr>
        </p:nvSpPr>
        <p:spPr>
          <a:xfrm>
            <a:off x="420688" y="2066925"/>
            <a:ext cx="8229600" cy="4176713"/>
          </a:xfrm>
        </p:spPr>
        <p:txBody>
          <a:bodyPr/>
          <a:lstStyle/>
          <a:p>
            <a:pPr lvl="1">
              <a:buClr>
                <a:srgbClr val="0F5494"/>
              </a:buClr>
            </a:pPr>
            <a:r>
              <a:rPr lang="fr-FR" altLang="fr-FR" sz="2200" b="0" smtClean="0"/>
              <a:t>Un audit externe indépendant de l’Exécutif et disposant des capacité adéquates est un élément essentiel d’une bonne GFP</a:t>
            </a:r>
          </a:p>
          <a:p>
            <a:pPr lvl="1">
              <a:buClr>
                <a:srgbClr val="0F5494"/>
              </a:buClr>
            </a:pPr>
            <a:r>
              <a:rPr lang="fr-FR" altLang="fr-FR" sz="2200" b="0" smtClean="0"/>
              <a:t>La priorité doit être accordée aux audits de régularité et en particulier à l’audit des comptes de fin d’année</a:t>
            </a:r>
          </a:p>
          <a:p>
            <a:pPr lvl="1">
              <a:buClr>
                <a:srgbClr val="0F5494"/>
              </a:buClr>
            </a:pPr>
            <a:r>
              <a:rPr lang="fr-FR" altLang="fr-FR" sz="2200" b="0" smtClean="0"/>
              <a:t>Le projet de loi de finances doit être déposé au Parlement au moins deux mois avant le début de l’exercice</a:t>
            </a:r>
          </a:p>
          <a:p>
            <a:pPr lvl="1">
              <a:buClr>
                <a:srgbClr val="0F5494"/>
              </a:buClr>
            </a:pPr>
            <a:r>
              <a:rPr lang="fr-FR" altLang="fr-FR" sz="2200" b="0" smtClean="0"/>
              <a:t>Les comptes de fin d’année audités de l’année n-1 doivent être transmis au Parlement au plus tard avec le projet de loi finances de l’année n+1</a:t>
            </a:r>
            <a:endParaRPr lang="fr-FR" altLang="fr-FR" sz="2200" smtClean="0"/>
          </a:p>
        </p:txBody>
      </p:sp>
      <p:sp>
        <p:nvSpPr>
          <p:cNvPr id="29700"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484D8503-00EE-4D7E-9D67-598D9B8DE657}" type="slidenum">
              <a:rPr lang="fr-FR" altLang="fr-FR"/>
              <a:pPr algn="l" eaLnBrk="0" hangingPunct="0">
                <a:lnSpc>
                  <a:spcPts val="1400"/>
                </a:lnSpc>
              </a:pPr>
              <a:t>16</a:t>
            </a:fld>
            <a:endParaRPr lang="fr-FR" altLang="fr-FR"/>
          </a:p>
        </p:txBody>
      </p:sp>
      <p:sp>
        <p:nvSpPr>
          <p:cNvPr id="29701" name="Right Arrow 3"/>
          <p:cNvSpPr>
            <a:spLocks noChangeArrowheads="1"/>
          </p:cNvSpPr>
          <p:nvPr/>
        </p:nvSpPr>
        <p:spPr bwMode="auto">
          <a:xfrm>
            <a:off x="1116013" y="1123950"/>
            <a:ext cx="1584325" cy="720725"/>
          </a:xfrm>
          <a:prstGeom prst="rightArrow">
            <a:avLst>
              <a:gd name="adj1" fmla="val 50000"/>
              <a:gd name="adj2" fmla="val 49959"/>
            </a:avLst>
          </a:prstGeom>
          <a:solidFill>
            <a:srgbClr val="FFC000"/>
          </a:solidFill>
          <a:ln w="9525" algn="ctr">
            <a:noFill/>
            <a:round/>
            <a:headEnd/>
            <a:tailEnd/>
          </a:ln>
        </p:spPr>
        <p:txBody>
          <a:bodyPr anchor="ctr"/>
          <a:lstStyle/>
          <a:p>
            <a:pPr eaLnBrk="1" hangingPunct="1"/>
            <a:endParaRPr lang="en-US" altLang="fr-FR"/>
          </a:p>
        </p:txBody>
      </p:sp>
      <p:sp>
        <p:nvSpPr>
          <p:cNvPr id="29702" name="Right Arrow 4"/>
          <p:cNvSpPr>
            <a:spLocks noChangeArrowheads="1"/>
          </p:cNvSpPr>
          <p:nvPr/>
        </p:nvSpPr>
        <p:spPr bwMode="auto">
          <a:xfrm rot="10800000">
            <a:off x="6156325" y="1123950"/>
            <a:ext cx="1584325" cy="720725"/>
          </a:xfrm>
          <a:prstGeom prst="rightArrow">
            <a:avLst>
              <a:gd name="adj1" fmla="val 50000"/>
              <a:gd name="adj2" fmla="val 49959"/>
            </a:avLst>
          </a:prstGeom>
          <a:solidFill>
            <a:srgbClr val="FFC000"/>
          </a:solidFill>
          <a:ln w="9525" algn="ctr">
            <a:noFill/>
            <a:round/>
            <a:headEnd/>
            <a:tailEnd/>
          </a:ln>
        </p:spPr>
        <p:txBody>
          <a:bodyPr anchor="ctr"/>
          <a:lstStyle/>
          <a:p>
            <a:pPr eaLnBrk="1" hangingPunct="1"/>
            <a:endParaRPr lang="en-US" alt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re 1"/>
          <p:cNvSpPr>
            <a:spLocks noGrp="1"/>
          </p:cNvSpPr>
          <p:nvPr>
            <p:ph type="title"/>
          </p:nvPr>
        </p:nvSpPr>
        <p:spPr/>
        <p:txBody>
          <a:bodyPr/>
          <a:lstStyle/>
          <a:p>
            <a:r>
              <a:rPr lang="fr-FR" altLang="fr-FR" smtClean="0"/>
              <a:t>Module 2.4. Points examinés</a:t>
            </a:r>
          </a:p>
        </p:txBody>
      </p:sp>
      <p:sp>
        <p:nvSpPr>
          <p:cNvPr id="31747" name="Espace réservé du contenu 2"/>
          <p:cNvSpPr>
            <a:spLocks noGrp="1"/>
          </p:cNvSpPr>
          <p:nvPr>
            <p:ph idx="1"/>
          </p:nvPr>
        </p:nvSpPr>
        <p:spPr>
          <a:xfrm>
            <a:off x="539750" y="2530475"/>
            <a:ext cx="8229600" cy="3529013"/>
          </a:xfrm>
        </p:spPr>
        <p:txBody>
          <a:bodyPr/>
          <a:lstStyle/>
          <a:p>
            <a:pPr>
              <a:buClrTx/>
            </a:pPr>
            <a:r>
              <a:rPr lang="fr-FR" altLang="fr-FR" i="0" smtClean="0"/>
              <a:t>Contrôle externe</a:t>
            </a:r>
          </a:p>
          <a:p>
            <a:pPr lvl="1">
              <a:buClrTx/>
            </a:pPr>
            <a:r>
              <a:rPr lang="fr-FR" altLang="fr-FR" b="0" smtClean="0"/>
              <a:t>Audit externe</a:t>
            </a:r>
          </a:p>
          <a:p>
            <a:pPr lvl="1">
              <a:buClrTx/>
            </a:pPr>
            <a:r>
              <a:rPr lang="fr-FR" altLang="fr-FR" b="0" smtClean="0"/>
              <a:t>Parlement</a:t>
            </a:r>
          </a:p>
          <a:p>
            <a:pPr>
              <a:buClrTx/>
            </a:pPr>
            <a:endParaRPr lang="fr-FR" altLang="fr-FR" i="0" smtClean="0"/>
          </a:p>
          <a:p>
            <a:pPr>
              <a:buClrTx/>
            </a:pPr>
            <a:r>
              <a:rPr lang="fr-FR" altLang="fr-FR" i="0" smtClean="0">
                <a:solidFill>
                  <a:srgbClr val="FF0000"/>
                </a:solidFill>
              </a:rPr>
              <a:t>Cadre législatif et règlementaire</a:t>
            </a:r>
          </a:p>
          <a:p>
            <a:pPr>
              <a:buClrTx/>
            </a:pPr>
            <a:endParaRPr lang="fr-FR" altLang="fr-FR" i="0" smtClean="0"/>
          </a:p>
          <a:p>
            <a:pPr>
              <a:buClrTx/>
            </a:pPr>
            <a:r>
              <a:rPr lang="fr-FR" altLang="fr-FR" i="0" smtClean="0"/>
              <a:t>Systèmes d’information</a:t>
            </a:r>
          </a:p>
        </p:txBody>
      </p:sp>
      <p:sp>
        <p:nvSpPr>
          <p:cNvPr id="31748" name="AutoShape 5"/>
          <p:cNvSpPr>
            <a:spLocks noChangeArrowheads="1"/>
          </p:cNvSpPr>
          <p:nvPr/>
        </p:nvSpPr>
        <p:spPr bwMode="auto">
          <a:xfrm>
            <a:off x="539750" y="3860800"/>
            <a:ext cx="6840538" cy="1081088"/>
          </a:xfrm>
          <a:prstGeom prst="rightArrow">
            <a:avLst>
              <a:gd name="adj1" fmla="val 50000"/>
              <a:gd name="adj2" fmla="val 99745"/>
            </a:avLst>
          </a:prstGeom>
          <a:noFill/>
          <a:ln w="28575">
            <a:solidFill>
              <a:srgbClr val="C00000"/>
            </a:solidFill>
            <a:miter lim="800000"/>
            <a:headEnd/>
            <a:tailEnd/>
          </a:ln>
        </p:spPr>
        <p:txBody>
          <a:bodyPr wrap="none" anchor="ctr"/>
          <a:lstStyle/>
          <a:p>
            <a:pPr eaLnBrk="1" hangingPunct="1"/>
            <a:endParaRPr lang="fr-BE" altLang="fr-F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0" y="1052513"/>
            <a:ext cx="8820150" cy="1143000"/>
          </a:xfrm>
        </p:spPr>
        <p:txBody>
          <a:bodyPr/>
          <a:lstStyle/>
          <a:p>
            <a:r>
              <a:rPr lang="en-GB" altLang="fr-FR" smtClean="0"/>
              <a:t>		Cadre législatif et réglementaire</a:t>
            </a:r>
            <a:endParaRPr lang="en-US" altLang="fr-FR" smtClean="0"/>
          </a:p>
        </p:txBody>
      </p:sp>
      <p:sp>
        <p:nvSpPr>
          <p:cNvPr id="32771" name="Rectangle 3"/>
          <p:cNvSpPr>
            <a:spLocks noGrp="1" noChangeArrowheads="1"/>
          </p:cNvSpPr>
          <p:nvPr>
            <p:ph type="body" idx="1"/>
          </p:nvPr>
        </p:nvSpPr>
        <p:spPr>
          <a:xfrm>
            <a:off x="323850" y="1989138"/>
            <a:ext cx="8229600" cy="3960812"/>
          </a:xfrm>
        </p:spPr>
        <p:txBody>
          <a:bodyPr/>
          <a:lstStyle/>
          <a:p>
            <a:pPr lvl="1">
              <a:spcBef>
                <a:spcPts val="600"/>
              </a:spcBef>
              <a:spcAft>
                <a:spcPts val="600"/>
              </a:spcAft>
            </a:pPr>
            <a:r>
              <a:rPr lang="fr-FR" altLang="fr-FR" sz="2600" b="0" smtClean="0"/>
              <a:t>Constitution</a:t>
            </a:r>
          </a:p>
          <a:p>
            <a:pPr lvl="1">
              <a:spcBef>
                <a:spcPct val="0"/>
              </a:spcBef>
            </a:pPr>
            <a:r>
              <a:rPr lang="fr-FR" altLang="fr-FR" sz="2600" b="0" smtClean="0"/>
              <a:t>Loi [organique] du budget (ou </a:t>
            </a:r>
            <a:r>
              <a:rPr lang="fr-FR" altLang="fr-FR" sz="2600" b="0" i="1" smtClean="0"/>
              <a:t>Public Finance Management Act, Budget Framework Law, etc.)</a:t>
            </a:r>
          </a:p>
          <a:p>
            <a:pPr lvl="1">
              <a:spcBef>
                <a:spcPct val="0"/>
              </a:spcBef>
            </a:pPr>
            <a:r>
              <a:rPr lang="fr-FR" altLang="fr-FR" sz="2600" b="0" smtClean="0"/>
              <a:t>Autres lois et règlements</a:t>
            </a:r>
          </a:p>
          <a:p>
            <a:pPr marL="1257300" lvl="2" indent="-342900">
              <a:spcBef>
                <a:spcPct val="0"/>
              </a:spcBef>
              <a:buFont typeface="Wingdings" pitchFamily="2" charset="2"/>
              <a:buChar char="§"/>
            </a:pPr>
            <a:r>
              <a:rPr lang="fr-FR" altLang="fr-FR" sz="2200" smtClean="0"/>
              <a:t>Loi sur l'audit</a:t>
            </a:r>
          </a:p>
          <a:p>
            <a:pPr marL="1257300" lvl="2" indent="-342900">
              <a:spcBef>
                <a:spcPct val="0"/>
              </a:spcBef>
              <a:buFont typeface="Wingdings" pitchFamily="2" charset="2"/>
              <a:buChar char="§"/>
            </a:pPr>
            <a:r>
              <a:rPr lang="fr-FR" altLang="fr-FR" sz="2200" smtClean="0"/>
              <a:t>Code/Loi sur la responsabilité budgétaire</a:t>
            </a:r>
          </a:p>
          <a:p>
            <a:pPr marL="1257300" lvl="2" indent="-342900">
              <a:spcBef>
                <a:spcPct val="0"/>
              </a:spcBef>
              <a:buFont typeface="Wingdings" pitchFamily="2" charset="2"/>
              <a:buChar char="§"/>
            </a:pPr>
            <a:r>
              <a:rPr lang="fr-FR" altLang="fr-FR" sz="2200" smtClean="0"/>
              <a:t>Loi sur les finances des collectivités territoriales</a:t>
            </a:r>
          </a:p>
          <a:p>
            <a:pPr marL="1257300" lvl="2" indent="-342900">
              <a:spcBef>
                <a:spcPct val="0"/>
              </a:spcBef>
              <a:buFont typeface="Wingdings" pitchFamily="2" charset="2"/>
              <a:buChar char="§"/>
            </a:pPr>
            <a:r>
              <a:rPr lang="fr-FR" altLang="fr-FR" sz="2200" smtClean="0"/>
              <a:t>Décret sur la comptabilité publique</a:t>
            </a:r>
          </a:p>
          <a:p>
            <a:pPr marL="1257300" lvl="2" indent="-342900">
              <a:spcBef>
                <a:spcPct val="0"/>
              </a:spcBef>
              <a:buFont typeface="Wingdings" pitchFamily="2" charset="2"/>
              <a:buChar char="§"/>
            </a:pPr>
            <a:r>
              <a:rPr lang="fr-FR" altLang="fr-FR" sz="2200" smtClean="0"/>
              <a:t>Financial régulations</a:t>
            </a:r>
          </a:p>
          <a:p>
            <a:endParaRPr lang="fr-FR" altLang="fr-FR" smtClean="0"/>
          </a:p>
        </p:txBody>
      </p:sp>
      <p:sp>
        <p:nvSpPr>
          <p:cNvPr id="32772"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E803560A-5C3A-4F71-8296-E7093C515EA0}" type="slidenum">
              <a:rPr lang="fr-FR" altLang="fr-FR"/>
              <a:pPr algn="l" eaLnBrk="0" hangingPunct="0">
                <a:lnSpc>
                  <a:spcPts val="1400"/>
                </a:lnSpc>
              </a:pPr>
              <a:t>18</a:t>
            </a:fld>
            <a:endParaRPr lang="fr-FR" altLang="fr-F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325438" y="981075"/>
            <a:ext cx="7786687" cy="1143000"/>
          </a:xfrm>
        </p:spPr>
        <p:txBody>
          <a:bodyPr/>
          <a:lstStyle/>
          <a:p>
            <a:r>
              <a:rPr lang="en-GB" altLang="fr-FR" smtClean="0"/>
              <a:t>		Points clefs du cadre législatif</a:t>
            </a:r>
            <a:endParaRPr lang="en-US" altLang="fr-FR" smtClean="0"/>
          </a:p>
        </p:txBody>
      </p:sp>
      <p:sp>
        <p:nvSpPr>
          <p:cNvPr id="34819" name="Rectangle 3"/>
          <p:cNvSpPr>
            <a:spLocks noGrp="1" noChangeArrowheads="1"/>
          </p:cNvSpPr>
          <p:nvPr>
            <p:ph type="body" idx="1"/>
          </p:nvPr>
        </p:nvSpPr>
        <p:spPr>
          <a:xfrm>
            <a:off x="323850" y="1979613"/>
            <a:ext cx="8229600" cy="4608512"/>
          </a:xfrm>
        </p:spPr>
        <p:txBody>
          <a:bodyPr/>
          <a:lstStyle/>
          <a:p>
            <a:pPr lvl="1">
              <a:buClr>
                <a:srgbClr val="0F5494"/>
              </a:buClr>
            </a:pPr>
            <a:r>
              <a:rPr lang="fr-FR" altLang="fr-FR" sz="2200" b="0" smtClean="0"/>
              <a:t>Fournir un cadre pour les autorisations parlementaires</a:t>
            </a:r>
          </a:p>
          <a:p>
            <a:pPr lvl="1">
              <a:buFont typeface="Wingdings" pitchFamily="2" charset="2"/>
              <a:buNone/>
            </a:pPr>
            <a:endParaRPr lang="fr-FR" altLang="fr-FR" sz="2200" b="0" smtClean="0"/>
          </a:p>
          <a:p>
            <a:pPr lvl="1">
              <a:buClr>
                <a:srgbClr val="0F5494"/>
              </a:buClr>
            </a:pPr>
            <a:r>
              <a:rPr lang="fr-FR" altLang="fr-FR" sz="2200" b="0" smtClean="0"/>
              <a:t>Etablir les responsabilités</a:t>
            </a:r>
          </a:p>
          <a:p>
            <a:pPr lvl="2"/>
            <a:r>
              <a:rPr lang="fr-FR" altLang="fr-FR" sz="2200" smtClean="0"/>
              <a:t>Pays en transition: renforcer les pouvoirs du Ministre des Finances</a:t>
            </a:r>
          </a:p>
          <a:p>
            <a:pPr lvl="2">
              <a:spcBef>
                <a:spcPct val="0"/>
              </a:spcBef>
            </a:pPr>
            <a:endParaRPr lang="fr-FR" altLang="fr-FR" sz="2200" smtClean="0"/>
          </a:p>
          <a:p>
            <a:pPr lvl="1">
              <a:buClr>
                <a:srgbClr val="0F5494"/>
              </a:buClr>
            </a:pPr>
            <a:r>
              <a:rPr lang="fr-FR" altLang="fr-FR" sz="2200" b="0" smtClean="0"/>
              <a:t>Définir les principes d'une bonne gstion budgétaire</a:t>
            </a:r>
          </a:p>
          <a:p>
            <a:pPr lvl="1">
              <a:buClr>
                <a:srgbClr val="0F5494"/>
              </a:buClr>
              <a:buFont typeface="Wingdings" pitchFamily="2" charset="2"/>
              <a:buNone/>
            </a:pPr>
            <a:endParaRPr lang="fr-FR" altLang="fr-FR" sz="2200" b="0" smtClean="0"/>
          </a:p>
          <a:p>
            <a:pPr lvl="1">
              <a:buClr>
                <a:srgbClr val="0F5494"/>
              </a:buClr>
            </a:pPr>
            <a:r>
              <a:rPr lang="fr-FR" altLang="fr-FR" sz="2200" b="0" smtClean="0"/>
              <a:t>Définir les obligation de production de rapports.</a:t>
            </a:r>
          </a:p>
        </p:txBody>
      </p:sp>
      <p:sp>
        <p:nvSpPr>
          <p:cNvPr id="34820"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3F5BA1FB-C3ED-48E4-B210-B54B5ED384A3}" type="slidenum">
              <a:rPr lang="fr-FR" altLang="fr-FR"/>
              <a:pPr algn="l" eaLnBrk="0" hangingPunct="0">
                <a:lnSpc>
                  <a:spcPts val="1400"/>
                </a:lnSpc>
              </a:pPr>
              <a:t>19</a:t>
            </a:fld>
            <a:endParaRPr lang="fr-FR" altLang="fr-F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re 1"/>
          <p:cNvSpPr>
            <a:spLocks noGrp="1"/>
          </p:cNvSpPr>
          <p:nvPr>
            <p:ph type="title"/>
          </p:nvPr>
        </p:nvSpPr>
        <p:spPr>
          <a:xfrm>
            <a:off x="395288" y="1339850"/>
            <a:ext cx="8497887" cy="936625"/>
          </a:xfrm>
        </p:spPr>
        <p:txBody>
          <a:bodyPr/>
          <a:lstStyle/>
          <a:p>
            <a:pPr marL="342900" indent="-342900"/>
            <a:r>
              <a:rPr lang="fr-FR" altLang="fr-FR" sz="2800" smtClean="0"/>
              <a:t>Jour 2 : Sous-systèmes de la GFP et priorités dans les réformes</a:t>
            </a:r>
          </a:p>
        </p:txBody>
      </p:sp>
      <p:sp>
        <p:nvSpPr>
          <p:cNvPr id="8195" name="Espace réservé du contenu 2"/>
          <p:cNvSpPr>
            <a:spLocks noGrp="1"/>
          </p:cNvSpPr>
          <p:nvPr>
            <p:ph idx="1"/>
          </p:nvPr>
        </p:nvSpPr>
        <p:spPr>
          <a:xfrm>
            <a:off x="457200" y="2492375"/>
            <a:ext cx="8435975" cy="3529013"/>
          </a:xfrm>
        </p:spPr>
        <p:txBody>
          <a:bodyPr/>
          <a:lstStyle/>
          <a:p>
            <a:pPr>
              <a:buClrTx/>
              <a:buFont typeface="Wingdings" pitchFamily="2" charset="2"/>
              <a:buChar char="Ø"/>
            </a:pPr>
            <a:r>
              <a:rPr lang="fr-FR" altLang="fr-FR" i="0" smtClean="0"/>
              <a:t>Module 2.1. La classification des dépenses, la préparation du budget et le CDMT</a:t>
            </a:r>
          </a:p>
          <a:p>
            <a:pPr>
              <a:buClrTx/>
              <a:buFont typeface="Wingdings" pitchFamily="2" charset="2"/>
              <a:buChar char="Ø"/>
            </a:pPr>
            <a:r>
              <a:rPr lang="fr-FR" altLang="fr-FR" i="0" smtClean="0"/>
              <a:t>Module 2.2. Le cycle de la dépense et la comptabilité</a:t>
            </a:r>
          </a:p>
          <a:p>
            <a:pPr>
              <a:buClrTx/>
              <a:buFont typeface="Wingdings" pitchFamily="2" charset="2"/>
              <a:buChar char="Ø"/>
            </a:pPr>
            <a:r>
              <a:rPr lang="fr-FR" altLang="fr-FR" i="0" smtClean="0"/>
              <a:t>Module 2.3. Les budgets de programme/ de performance</a:t>
            </a:r>
          </a:p>
          <a:p>
            <a:pPr>
              <a:buClrTx/>
              <a:buFont typeface="Wingdings" pitchFamily="2" charset="2"/>
              <a:buChar char="Ø"/>
            </a:pPr>
            <a:r>
              <a:rPr lang="fr-FR" altLang="fr-FR" i="0" smtClean="0">
                <a:solidFill>
                  <a:srgbClr val="FF0000"/>
                </a:solidFill>
              </a:rPr>
              <a:t>Module 2.4. Contrôle externe et questions informatiques  </a:t>
            </a:r>
          </a:p>
        </p:txBody>
      </p:sp>
      <p:sp>
        <p:nvSpPr>
          <p:cNvPr id="8196" name="Espace réservé du numéro de diapositive 3"/>
          <p:cNvSpPr>
            <a:spLocks noGrp="1"/>
          </p:cNvSpPr>
          <p:nvPr>
            <p:ph type="sldNum" sz="quarter" idx="12"/>
          </p:nvPr>
        </p:nvSpPr>
        <p:spPr>
          <a:noFill/>
        </p:spPr>
        <p:txBody>
          <a:bodyPr/>
          <a:lstStyle/>
          <a:p>
            <a:fld id="{3B785042-3BCA-4488-9172-260ED4D53E96}" type="slidenum">
              <a:rPr lang="en-GB" altLang="fr-FR"/>
              <a:pPr/>
              <a:t>2</a:t>
            </a:fld>
            <a:endParaRPr lang="en-GB" alt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0" y="1052513"/>
            <a:ext cx="8388350" cy="1143000"/>
          </a:xfrm>
        </p:spPr>
        <p:txBody>
          <a:bodyPr/>
          <a:lstStyle/>
          <a:p>
            <a:r>
              <a:rPr lang="fr-FR" altLang="fr-FR" smtClean="0"/>
              <a:t>		</a:t>
            </a:r>
            <a:r>
              <a:rPr lang="fr-FR" altLang="fr-FR" sz="2800" smtClean="0"/>
              <a:t>Lois organique régissant les lois de 	finances: Principaux éléments</a:t>
            </a:r>
          </a:p>
        </p:txBody>
      </p:sp>
      <p:sp>
        <p:nvSpPr>
          <p:cNvPr id="36867" name="Rectangle 3"/>
          <p:cNvSpPr>
            <a:spLocks noGrp="1" noChangeArrowheads="1"/>
          </p:cNvSpPr>
          <p:nvPr>
            <p:ph type="body" idx="1"/>
          </p:nvPr>
        </p:nvSpPr>
        <p:spPr>
          <a:xfrm>
            <a:off x="684213" y="2039938"/>
            <a:ext cx="8143875" cy="4673600"/>
          </a:xfrm>
        </p:spPr>
        <p:txBody>
          <a:bodyPr/>
          <a:lstStyle/>
          <a:p>
            <a:pPr lvl="1">
              <a:spcBef>
                <a:spcPts val="300"/>
              </a:spcBef>
              <a:buClr>
                <a:srgbClr val="0F5494"/>
              </a:buClr>
            </a:pPr>
            <a:r>
              <a:rPr lang="fr-FR" altLang="fr-FR" b="0" smtClean="0"/>
              <a:t>Principes généraux</a:t>
            </a:r>
          </a:p>
          <a:p>
            <a:pPr lvl="2">
              <a:spcBef>
                <a:spcPts val="300"/>
              </a:spcBef>
            </a:pPr>
            <a:r>
              <a:rPr lang="fr-FR" altLang="fr-FR" sz="1600" smtClean="0"/>
              <a:t>Unité, Universalité, transparence</a:t>
            </a:r>
          </a:p>
          <a:p>
            <a:pPr lvl="1">
              <a:spcBef>
                <a:spcPts val="300"/>
              </a:spcBef>
              <a:buClr>
                <a:srgbClr val="0F5494"/>
              </a:buClr>
            </a:pPr>
            <a:r>
              <a:rPr lang="fr-FR" altLang="fr-FR" b="0" smtClean="0"/>
              <a:t>Concepts et définition</a:t>
            </a:r>
          </a:p>
          <a:p>
            <a:pPr lvl="1">
              <a:spcBef>
                <a:spcPts val="300"/>
              </a:spcBef>
              <a:buClr>
                <a:srgbClr val="0F5494"/>
              </a:buClr>
            </a:pPr>
            <a:r>
              <a:rPr lang="fr-FR" altLang="fr-FR" b="0" smtClean="0"/>
              <a:t>Champ du budget</a:t>
            </a:r>
          </a:p>
          <a:p>
            <a:pPr lvl="1">
              <a:spcBef>
                <a:spcPts val="300"/>
              </a:spcBef>
              <a:buClr>
                <a:srgbClr val="0F5494"/>
              </a:buClr>
            </a:pPr>
            <a:r>
              <a:rPr lang="fr-FR" altLang="fr-FR" b="0" smtClean="0"/>
              <a:t>Grand principes pour la comptabilité et de classification budgétaire</a:t>
            </a:r>
          </a:p>
          <a:p>
            <a:pPr lvl="1">
              <a:spcBef>
                <a:spcPts val="300"/>
              </a:spcBef>
              <a:buClr>
                <a:srgbClr val="0F5494"/>
              </a:buClr>
            </a:pPr>
            <a:r>
              <a:rPr lang="fr-FR" altLang="fr-FR" b="0" smtClean="0"/>
              <a:t>L'autorisation budgétaire</a:t>
            </a:r>
          </a:p>
          <a:p>
            <a:pPr lvl="1">
              <a:spcBef>
                <a:spcPts val="300"/>
              </a:spcBef>
              <a:buClr>
                <a:srgbClr val="0F5494"/>
              </a:buClr>
            </a:pPr>
            <a:r>
              <a:rPr lang="fr-FR" altLang="fr-FR" b="0" smtClean="0"/>
              <a:t>Le calendrier budgétaire</a:t>
            </a:r>
          </a:p>
          <a:p>
            <a:pPr lvl="1">
              <a:spcBef>
                <a:spcPts val="300"/>
              </a:spcBef>
              <a:buClr>
                <a:srgbClr val="0F5494"/>
              </a:buClr>
            </a:pPr>
            <a:r>
              <a:rPr lang="fr-FR" altLang="fr-FR" b="0" smtClean="0"/>
              <a:t>Exécution et révision du budget</a:t>
            </a:r>
          </a:p>
          <a:p>
            <a:pPr lvl="1">
              <a:spcBef>
                <a:spcPts val="300"/>
              </a:spcBef>
              <a:buClr>
                <a:srgbClr val="0F5494"/>
              </a:buClr>
            </a:pPr>
            <a:r>
              <a:rPr lang="fr-FR" altLang="fr-FR" b="0" smtClean="0"/>
              <a:t>Dette et passifs éventuels</a:t>
            </a:r>
          </a:p>
          <a:p>
            <a:pPr lvl="1">
              <a:spcBef>
                <a:spcPts val="300"/>
              </a:spcBef>
              <a:buClr>
                <a:srgbClr val="0F5494"/>
              </a:buClr>
            </a:pPr>
            <a:r>
              <a:rPr lang="fr-FR" altLang="fr-FR" b="0" smtClean="0"/>
              <a:t>Rôles et responsabilités</a:t>
            </a:r>
          </a:p>
          <a:p>
            <a:pPr lvl="1">
              <a:spcBef>
                <a:spcPts val="300"/>
              </a:spcBef>
              <a:buClr>
                <a:srgbClr val="0F5494"/>
              </a:buClr>
            </a:pPr>
            <a:r>
              <a:rPr lang="fr-FR" altLang="fr-FR" b="0" smtClean="0"/>
              <a:t>Relations avec les collectivités locales</a:t>
            </a:r>
          </a:p>
          <a:p>
            <a:pPr lvl="1">
              <a:spcBef>
                <a:spcPts val="300"/>
              </a:spcBef>
              <a:buClr>
                <a:srgbClr val="0F5494"/>
              </a:buClr>
            </a:pPr>
            <a:r>
              <a:rPr lang="fr-FR" altLang="fr-FR" b="0" smtClean="0"/>
              <a:t>Audit externe</a:t>
            </a:r>
          </a:p>
          <a:p>
            <a:pPr lvl="1">
              <a:spcBef>
                <a:spcPts val="300"/>
              </a:spcBef>
              <a:buClr>
                <a:srgbClr val="0F5494"/>
              </a:buClr>
            </a:pPr>
            <a:r>
              <a:rPr lang="fr-FR" altLang="fr-FR" b="0" smtClean="0"/>
              <a:t>Sanctions</a:t>
            </a:r>
          </a:p>
        </p:txBody>
      </p:sp>
      <p:sp>
        <p:nvSpPr>
          <p:cNvPr id="36868"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6DDB49E3-DF86-4271-A165-0655A10F9DA0}" type="slidenum">
              <a:rPr lang="fr-FR" altLang="fr-FR"/>
              <a:pPr algn="l" eaLnBrk="0" hangingPunct="0">
                <a:lnSpc>
                  <a:spcPts val="1400"/>
                </a:lnSpc>
              </a:pPr>
              <a:t>20</a:t>
            </a:fld>
            <a:endParaRPr lang="fr-FR" altLang="fr-F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re 1"/>
          <p:cNvSpPr>
            <a:spLocks noGrp="1"/>
          </p:cNvSpPr>
          <p:nvPr>
            <p:ph type="title"/>
          </p:nvPr>
        </p:nvSpPr>
        <p:spPr>
          <a:xfrm>
            <a:off x="395288" y="1412875"/>
            <a:ext cx="8229600" cy="936625"/>
          </a:xfrm>
        </p:spPr>
        <p:txBody>
          <a:bodyPr/>
          <a:lstStyle/>
          <a:p>
            <a:r>
              <a:rPr lang="fr-FR" altLang="fr-FR" smtClean="0"/>
              <a:t>Question préalables avant de réformer le cadre législatif et réglementaire</a:t>
            </a:r>
          </a:p>
        </p:txBody>
      </p:sp>
      <p:sp>
        <p:nvSpPr>
          <p:cNvPr id="38915" name="Espace réservé du contenu 2"/>
          <p:cNvSpPr>
            <a:spLocks noGrp="1"/>
          </p:cNvSpPr>
          <p:nvPr>
            <p:ph idx="1"/>
          </p:nvPr>
        </p:nvSpPr>
        <p:spPr>
          <a:xfrm>
            <a:off x="539750" y="2852738"/>
            <a:ext cx="8229600" cy="3529012"/>
          </a:xfrm>
        </p:spPr>
        <p:txBody>
          <a:bodyPr/>
          <a:lstStyle/>
          <a:p>
            <a:pPr>
              <a:buClrTx/>
            </a:pPr>
            <a:r>
              <a:rPr lang="fr-FR" altLang="fr-FR" i="0" smtClean="0"/>
              <a:t>Quel est l’existant?</a:t>
            </a:r>
          </a:p>
          <a:p>
            <a:pPr>
              <a:buClrTx/>
            </a:pPr>
            <a:r>
              <a:rPr lang="fr-FR" altLang="fr-FR" i="0" smtClean="0"/>
              <a:t>Est-il respecté?</a:t>
            </a:r>
          </a:p>
          <a:p>
            <a:pPr>
              <a:buClrTx/>
            </a:pPr>
            <a:r>
              <a:rPr lang="fr-FR" altLang="fr-FR" i="0" smtClean="0"/>
              <a:t>Si non, pourquoi?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68313" y="1196975"/>
            <a:ext cx="7786687" cy="1143000"/>
          </a:xfrm>
        </p:spPr>
        <p:txBody>
          <a:bodyPr/>
          <a:lstStyle/>
          <a:p>
            <a:pPr algn="ctr"/>
            <a:r>
              <a:rPr lang="fr-FR" altLang="fr-FR" smtClean="0"/>
              <a:t>		Messages clef</a:t>
            </a:r>
          </a:p>
        </p:txBody>
      </p:sp>
      <p:sp>
        <p:nvSpPr>
          <p:cNvPr id="39939" name="Rectangle 3"/>
          <p:cNvSpPr>
            <a:spLocks noGrp="1" noChangeArrowheads="1"/>
          </p:cNvSpPr>
          <p:nvPr>
            <p:ph type="body" idx="1"/>
          </p:nvPr>
        </p:nvSpPr>
        <p:spPr/>
        <p:txBody>
          <a:bodyPr/>
          <a:lstStyle/>
          <a:p>
            <a:pPr lvl="1">
              <a:buClr>
                <a:srgbClr val="3166CF"/>
              </a:buClr>
            </a:pPr>
            <a:r>
              <a:rPr lang="fr-FR" altLang="fr-FR" sz="2400" b="0" smtClean="0"/>
              <a:t>Le cadre législatif et règlementaire doit            suivre les bases discutées par ailleurs</a:t>
            </a:r>
          </a:p>
          <a:p>
            <a:pPr lvl="1">
              <a:buClr>
                <a:srgbClr val="3166CF"/>
              </a:buClr>
            </a:pPr>
            <a:r>
              <a:rPr lang="fr-FR" altLang="fr-FR" sz="2400" b="0" smtClean="0"/>
              <a:t>La première étape sera une loi organique donnant les grands principes pour la gestion budgétaire et la répartition des responsabilités</a:t>
            </a:r>
          </a:p>
          <a:p>
            <a:pPr lvl="1">
              <a:buClr>
                <a:srgbClr val="3166CF"/>
              </a:buClr>
            </a:pPr>
            <a:r>
              <a:rPr lang="fr-FR" altLang="fr-FR" sz="2400" b="0" smtClean="0"/>
              <a:t>Il convient de vérifier si le cadre législatif et règlementaire existant est appliqué</a:t>
            </a:r>
          </a:p>
          <a:p>
            <a:endParaRPr lang="fr-FR" altLang="fr-FR" smtClean="0"/>
          </a:p>
        </p:txBody>
      </p:sp>
      <p:sp>
        <p:nvSpPr>
          <p:cNvPr id="39940"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AAA62662-2A86-4B2E-92F1-68AE9218EEFB}" type="slidenum">
              <a:rPr lang="fr-FR" altLang="fr-FR"/>
              <a:pPr algn="l" eaLnBrk="0" hangingPunct="0">
                <a:lnSpc>
                  <a:spcPts val="1400"/>
                </a:lnSpc>
              </a:pPr>
              <a:t>22</a:t>
            </a:fld>
            <a:endParaRPr lang="fr-FR" altLang="fr-FR"/>
          </a:p>
        </p:txBody>
      </p:sp>
      <p:sp>
        <p:nvSpPr>
          <p:cNvPr id="39941" name="Right Arrow 3"/>
          <p:cNvSpPr>
            <a:spLocks noChangeArrowheads="1"/>
          </p:cNvSpPr>
          <p:nvPr/>
        </p:nvSpPr>
        <p:spPr bwMode="auto">
          <a:xfrm>
            <a:off x="1258888" y="1408113"/>
            <a:ext cx="1584325" cy="720725"/>
          </a:xfrm>
          <a:prstGeom prst="rightArrow">
            <a:avLst>
              <a:gd name="adj1" fmla="val 50000"/>
              <a:gd name="adj2" fmla="val 49959"/>
            </a:avLst>
          </a:prstGeom>
          <a:solidFill>
            <a:srgbClr val="FFC000"/>
          </a:solidFill>
          <a:ln w="9525" algn="ctr">
            <a:noFill/>
            <a:round/>
            <a:headEnd/>
            <a:tailEnd/>
          </a:ln>
        </p:spPr>
        <p:txBody>
          <a:bodyPr anchor="ctr"/>
          <a:lstStyle/>
          <a:p>
            <a:pPr eaLnBrk="1" hangingPunct="1"/>
            <a:endParaRPr lang="en-US" altLang="fr-FR"/>
          </a:p>
        </p:txBody>
      </p:sp>
      <p:sp>
        <p:nvSpPr>
          <p:cNvPr id="39942" name="Right Arrow 4"/>
          <p:cNvSpPr>
            <a:spLocks noChangeArrowheads="1"/>
          </p:cNvSpPr>
          <p:nvPr/>
        </p:nvSpPr>
        <p:spPr bwMode="auto">
          <a:xfrm rot="10800000">
            <a:off x="6670675" y="1408113"/>
            <a:ext cx="1584325" cy="720725"/>
          </a:xfrm>
          <a:prstGeom prst="rightArrow">
            <a:avLst>
              <a:gd name="adj1" fmla="val 50000"/>
              <a:gd name="adj2" fmla="val 49959"/>
            </a:avLst>
          </a:prstGeom>
          <a:solidFill>
            <a:srgbClr val="FFC000"/>
          </a:solidFill>
          <a:ln w="9525" algn="ctr">
            <a:noFill/>
            <a:round/>
            <a:headEnd/>
            <a:tailEnd/>
          </a:ln>
        </p:spPr>
        <p:txBody>
          <a:bodyPr anchor="ctr"/>
          <a:lstStyle/>
          <a:p>
            <a:pPr eaLnBrk="1" hangingPunct="1"/>
            <a:endParaRPr lang="en-US" altLang="fr-F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re 1"/>
          <p:cNvSpPr>
            <a:spLocks noGrp="1"/>
          </p:cNvSpPr>
          <p:nvPr>
            <p:ph type="title"/>
          </p:nvPr>
        </p:nvSpPr>
        <p:spPr/>
        <p:txBody>
          <a:bodyPr/>
          <a:lstStyle/>
          <a:p>
            <a:r>
              <a:rPr lang="fr-FR" altLang="fr-FR" smtClean="0"/>
              <a:t>Module 2.4. Points examinés</a:t>
            </a:r>
          </a:p>
        </p:txBody>
      </p:sp>
      <p:sp>
        <p:nvSpPr>
          <p:cNvPr id="41987" name="Espace réservé du contenu 2"/>
          <p:cNvSpPr>
            <a:spLocks noGrp="1"/>
          </p:cNvSpPr>
          <p:nvPr>
            <p:ph idx="1"/>
          </p:nvPr>
        </p:nvSpPr>
        <p:spPr>
          <a:xfrm>
            <a:off x="539750" y="2530475"/>
            <a:ext cx="8229600" cy="3529013"/>
          </a:xfrm>
        </p:spPr>
        <p:txBody>
          <a:bodyPr/>
          <a:lstStyle/>
          <a:p>
            <a:pPr>
              <a:buClrTx/>
            </a:pPr>
            <a:r>
              <a:rPr lang="fr-FR" altLang="fr-FR" i="0" smtClean="0"/>
              <a:t>Contrôle externe</a:t>
            </a:r>
          </a:p>
          <a:p>
            <a:pPr lvl="1">
              <a:buClrTx/>
            </a:pPr>
            <a:r>
              <a:rPr lang="fr-FR" altLang="fr-FR" b="0" smtClean="0"/>
              <a:t>Audit externe</a:t>
            </a:r>
          </a:p>
          <a:p>
            <a:pPr lvl="1">
              <a:buClrTx/>
            </a:pPr>
            <a:r>
              <a:rPr lang="fr-FR" altLang="fr-FR" b="0" smtClean="0"/>
              <a:t>Parlement</a:t>
            </a:r>
          </a:p>
          <a:p>
            <a:pPr>
              <a:buClrTx/>
            </a:pPr>
            <a:endParaRPr lang="fr-FR" altLang="fr-FR" b="1" i="0" smtClean="0"/>
          </a:p>
          <a:p>
            <a:pPr>
              <a:buClrTx/>
            </a:pPr>
            <a:r>
              <a:rPr lang="fr-FR" altLang="fr-FR" i="0" smtClean="0"/>
              <a:t>Cadre législatif et règlementaire</a:t>
            </a:r>
          </a:p>
          <a:p>
            <a:pPr>
              <a:buClrTx/>
            </a:pPr>
            <a:endParaRPr lang="fr-FR" altLang="fr-FR" i="0" smtClean="0"/>
          </a:p>
          <a:p>
            <a:pPr>
              <a:buClrTx/>
            </a:pPr>
            <a:r>
              <a:rPr lang="fr-FR" altLang="fr-FR" i="0" smtClean="0">
                <a:solidFill>
                  <a:srgbClr val="FF0000"/>
                </a:solidFill>
              </a:rPr>
              <a:t>Systèmes d’information</a:t>
            </a:r>
          </a:p>
        </p:txBody>
      </p:sp>
      <p:sp>
        <p:nvSpPr>
          <p:cNvPr id="41988" name="AutoShape 5"/>
          <p:cNvSpPr>
            <a:spLocks noChangeArrowheads="1"/>
          </p:cNvSpPr>
          <p:nvPr/>
        </p:nvSpPr>
        <p:spPr bwMode="auto">
          <a:xfrm>
            <a:off x="546100" y="4724400"/>
            <a:ext cx="6840538" cy="1152525"/>
          </a:xfrm>
          <a:prstGeom prst="rightArrow">
            <a:avLst>
              <a:gd name="adj1" fmla="val 50000"/>
              <a:gd name="adj2" fmla="val 78230"/>
            </a:avLst>
          </a:prstGeom>
          <a:noFill/>
          <a:ln w="28575">
            <a:solidFill>
              <a:srgbClr val="C00000"/>
            </a:solidFill>
            <a:miter lim="800000"/>
            <a:headEnd/>
            <a:tailEnd/>
          </a:ln>
        </p:spPr>
        <p:txBody>
          <a:bodyPr wrap="none" anchor="ctr"/>
          <a:lstStyle/>
          <a:p>
            <a:pPr eaLnBrk="1" hangingPunct="1"/>
            <a:endParaRPr lang="fr-BE" altLang="fr-F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0" y="1000125"/>
            <a:ext cx="9144000" cy="1143000"/>
          </a:xfrm>
        </p:spPr>
        <p:txBody>
          <a:bodyPr/>
          <a:lstStyle/>
          <a:p>
            <a:pPr indent="0" eaLnBrk="1" hangingPunct="1"/>
            <a:r>
              <a:rPr lang="fr-FR" altLang="fr-FR" smtClean="0"/>
              <a:t>Les systèmes d'information de gestion</a:t>
            </a:r>
          </a:p>
        </p:txBody>
      </p:sp>
      <p:sp>
        <p:nvSpPr>
          <p:cNvPr id="43011" name="Rectangle 3"/>
          <p:cNvSpPr>
            <a:spLocks noGrp="1" noChangeArrowheads="1"/>
          </p:cNvSpPr>
          <p:nvPr>
            <p:ph type="body" idx="1"/>
          </p:nvPr>
        </p:nvSpPr>
        <p:spPr>
          <a:xfrm>
            <a:off x="214313" y="2000250"/>
            <a:ext cx="8929687" cy="4238625"/>
          </a:xfrm>
        </p:spPr>
        <p:txBody>
          <a:bodyPr/>
          <a:lstStyle/>
          <a:p>
            <a:pPr eaLnBrk="1" hangingPunct="1">
              <a:spcBef>
                <a:spcPct val="0"/>
              </a:spcBef>
              <a:buClrTx/>
            </a:pPr>
            <a:r>
              <a:rPr lang="fr-FR" altLang="fr-FR" sz="2200" i="0" smtClean="0"/>
              <a:t>L'information de gestion est nécessaire</a:t>
            </a:r>
          </a:p>
          <a:p>
            <a:pPr lvl="1" eaLnBrk="1" hangingPunct="1">
              <a:spcBef>
                <a:spcPct val="0"/>
              </a:spcBef>
              <a:buClrTx/>
              <a:buFont typeface="Wingdings" pitchFamily="2" charset="2"/>
              <a:buChar char="§"/>
            </a:pPr>
            <a:r>
              <a:rPr lang="fr-FR" altLang="fr-FR" sz="1900" b="0" smtClean="0"/>
              <a:t>Pour la programmation, l'exécution, le contrôle;</a:t>
            </a:r>
          </a:p>
          <a:p>
            <a:pPr lvl="1" eaLnBrk="1" hangingPunct="1">
              <a:spcBef>
                <a:spcPct val="0"/>
              </a:spcBef>
              <a:buClrTx/>
              <a:buFont typeface="Wingdings" pitchFamily="2" charset="2"/>
              <a:buChar char="§"/>
            </a:pPr>
            <a:r>
              <a:rPr lang="fr-FR" altLang="fr-FR" sz="1900" b="0" smtClean="0"/>
              <a:t>Pour le ministère des finances comme pour les ministères sectoriels</a:t>
            </a:r>
          </a:p>
          <a:p>
            <a:pPr lvl="1" eaLnBrk="1" hangingPunct="1">
              <a:spcBef>
                <a:spcPct val="0"/>
              </a:spcBef>
              <a:buClrTx/>
            </a:pPr>
            <a:endParaRPr lang="fr-FR" altLang="fr-FR" sz="1900" b="0" smtClean="0"/>
          </a:p>
          <a:p>
            <a:pPr eaLnBrk="1" hangingPunct="1">
              <a:spcBef>
                <a:spcPct val="0"/>
              </a:spcBef>
              <a:buClrTx/>
            </a:pPr>
            <a:r>
              <a:rPr lang="fr-FR" altLang="fr-FR" sz="2200" i="0" smtClean="0"/>
              <a:t>Ce n'est pas qu'une simple collecte de données statistiques</a:t>
            </a:r>
          </a:p>
          <a:p>
            <a:pPr lvl="1" eaLnBrk="1" hangingPunct="1">
              <a:spcBef>
                <a:spcPct val="0"/>
              </a:spcBef>
              <a:buClrTx/>
              <a:buFont typeface="Wingdings" pitchFamily="2" charset="2"/>
              <a:buChar char="§"/>
            </a:pPr>
            <a:r>
              <a:rPr lang="fr-FR" altLang="fr-FR" sz="1900" b="0" smtClean="0"/>
              <a:t>Information financière et physique</a:t>
            </a:r>
          </a:p>
          <a:p>
            <a:pPr lvl="1" eaLnBrk="1" hangingPunct="1">
              <a:spcBef>
                <a:spcPct val="0"/>
              </a:spcBef>
              <a:buClrTx/>
              <a:buFont typeface="Wingdings" pitchFamily="2" charset="2"/>
              <a:buChar char="§"/>
            </a:pPr>
            <a:r>
              <a:rPr lang="fr-FR" altLang="fr-FR" sz="1900" b="0" smtClean="0"/>
              <a:t>Tableaux de bord</a:t>
            </a:r>
          </a:p>
          <a:p>
            <a:pPr lvl="1" eaLnBrk="1" hangingPunct="1">
              <a:spcBef>
                <a:spcPct val="0"/>
              </a:spcBef>
              <a:buClrTx/>
              <a:buFont typeface="Wingdings" pitchFamily="2" charset="2"/>
              <a:buChar char="§"/>
            </a:pPr>
            <a:r>
              <a:rPr lang="fr-FR" altLang="fr-FR" sz="1900" b="0" smtClean="0"/>
              <a:t>Doit être disponible rapidement pour prendre des décisions</a:t>
            </a:r>
          </a:p>
          <a:p>
            <a:pPr lvl="1" eaLnBrk="1" hangingPunct="1">
              <a:spcBef>
                <a:spcPct val="0"/>
              </a:spcBef>
              <a:buClrTx/>
              <a:buFontTx/>
              <a:buNone/>
            </a:pPr>
            <a:endParaRPr lang="fr-FR" altLang="fr-FR" b="0" smtClean="0"/>
          </a:p>
          <a:p>
            <a:pPr eaLnBrk="1" hangingPunct="1">
              <a:spcBef>
                <a:spcPct val="0"/>
              </a:spcBef>
              <a:buClrTx/>
            </a:pPr>
            <a:r>
              <a:rPr lang="fr-FR" altLang="fr-FR" sz="2200" i="0" smtClean="0"/>
              <a:t>Ce n'est pas que de l'informatique, mais l'informatique est utile pour classer, trier, publier les données sous divers format.</a:t>
            </a:r>
          </a:p>
          <a:p>
            <a:pPr eaLnBrk="1" hangingPunct="1"/>
            <a:endParaRPr lang="fr-FR" altLang="fr-FR" smtClean="0"/>
          </a:p>
        </p:txBody>
      </p:sp>
      <p:sp>
        <p:nvSpPr>
          <p:cNvPr id="43012"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1DEDB2F5-4BAA-4D3B-94E1-3A1E78261BB1}" type="slidenum">
              <a:rPr lang="fr-FR" altLang="fr-FR"/>
              <a:pPr algn="l" eaLnBrk="0" hangingPunct="0">
                <a:lnSpc>
                  <a:spcPts val="1400"/>
                </a:lnSpc>
              </a:pPr>
              <a:t>24</a:t>
            </a:fld>
            <a:endParaRPr lang="fr-FR" altLang="fr-F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0" y="857250"/>
            <a:ext cx="9144000" cy="1357313"/>
          </a:xfrm>
        </p:spPr>
        <p:txBody>
          <a:bodyPr/>
          <a:lstStyle/>
          <a:p>
            <a:pPr marL="0" indent="0" eaLnBrk="1" hangingPunct="1"/>
            <a:r>
              <a:rPr lang="fr-FR" altLang="fr-FR" sz="2800" smtClean="0"/>
              <a:t>Les systèmes intégrés de gestion financière</a:t>
            </a:r>
          </a:p>
        </p:txBody>
      </p:sp>
      <p:sp>
        <p:nvSpPr>
          <p:cNvPr id="45059" name="Rectangle 3"/>
          <p:cNvSpPr>
            <a:spLocks noGrp="1" noChangeArrowheads="1"/>
          </p:cNvSpPr>
          <p:nvPr>
            <p:ph type="body" idx="1"/>
          </p:nvPr>
        </p:nvSpPr>
        <p:spPr>
          <a:xfrm>
            <a:off x="290513" y="1989138"/>
            <a:ext cx="8858250" cy="4102100"/>
          </a:xfrm>
        </p:spPr>
        <p:txBody>
          <a:bodyPr/>
          <a:lstStyle/>
          <a:p>
            <a:pPr eaLnBrk="1" hangingPunct="1">
              <a:buClrTx/>
            </a:pPr>
            <a:r>
              <a:rPr lang="fr-FR" altLang="fr-FR" sz="2300" i="0" smtClean="0"/>
              <a:t>Le "cœur": le module comptable (comptabilité générale)</a:t>
            </a:r>
          </a:p>
          <a:p>
            <a:pPr lvl="1" eaLnBrk="1" hangingPunct="1">
              <a:buClrTx/>
              <a:buFont typeface="Wingdings" pitchFamily="2" charset="2"/>
              <a:buChar char="§"/>
            </a:pPr>
            <a:r>
              <a:rPr lang="fr-FR" altLang="fr-FR" sz="1900" b="0" smtClean="0"/>
              <a:t>Fixe les standards d'échange entre systèmes</a:t>
            </a:r>
          </a:p>
          <a:p>
            <a:pPr lvl="1" eaLnBrk="1" hangingPunct="1">
              <a:buClrTx/>
              <a:buFont typeface="Wingdings" pitchFamily="2" charset="2"/>
              <a:buChar char="§"/>
            </a:pPr>
            <a:r>
              <a:rPr lang="fr-FR" altLang="fr-FR" sz="1900" b="0" smtClean="0"/>
              <a:t>Couvre toutes les opérations financières</a:t>
            </a:r>
          </a:p>
          <a:p>
            <a:pPr lvl="1" eaLnBrk="1" hangingPunct="1">
              <a:buClrTx/>
              <a:buFontTx/>
              <a:buNone/>
            </a:pPr>
            <a:endParaRPr lang="fr-FR" altLang="fr-FR" sz="1900" b="0" smtClean="0"/>
          </a:p>
          <a:p>
            <a:pPr eaLnBrk="1" hangingPunct="1">
              <a:buClrTx/>
            </a:pPr>
            <a:r>
              <a:rPr lang="fr-FR" altLang="fr-FR" sz="2300" i="0" smtClean="0"/>
              <a:t>Autres modules:</a:t>
            </a:r>
          </a:p>
          <a:p>
            <a:pPr lvl="1" eaLnBrk="1" hangingPunct="1">
              <a:buClrTx/>
              <a:buFont typeface="Wingdings" pitchFamily="2" charset="2"/>
              <a:buChar char="§"/>
            </a:pPr>
            <a:r>
              <a:rPr lang="fr-FR" altLang="fr-FR" sz="1900" b="0" smtClean="0"/>
              <a:t>Module budgétaire:</a:t>
            </a:r>
          </a:p>
          <a:p>
            <a:pPr lvl="2" eaLnBrk="1" hangingPunct="1"/>
            <a:r>
              <a:rPr lang="fr-FR" altLang="fr-FR" sz="1800" smtClean="0"/>
              <a:t>Contrôle et comptabilité budgétaire</a:t>
            </a:r>
          </a:p>
          <a:p>
            <a:pPr lvl="1" eaLnBrk="1" hangingPunct="1">
              <a:buClrTx/>
              <a:buFont typeface="Wingdings" pitchFamily="2" charset="2"/>
              <a:buChar char="§"/>
            </a:pPr>
            <a:r>
              <a:rPr lang="fr-FR" altLang="fr-FR" sz="1900" b="0" smtClean="0"/>
              <a:t>Préparation du budget</a:t>
            </a:r>
          </a:p>
          <a:p>
            <a:pPr lvl="1" eaLnBrk="1" hangingPunct="1">
              <a:buClrTx/>
              <a:buFont typeface="Wingdings" pitchFamily="2" charset="2"/>
              <a:buChar char="§"/>
            </a:pPr>
            <a:r>
              <a:rPr lang="fr-FR" altLang="fr-FR" sz="1900" b="0" smtClean="0"/>
              <a:t>Gestion de trésorerie</a:t>
            </a:r>
          </a:p>
          <a:p>
            <a:pPr lvl="1" eaLnBrk="1" hangingPunct="1">
              <a:buClrTx/>
              <a:buFont typeface="Wingdings" pitchFamily="2" charset="2"/>
              <a:buChar char="§"/>
            </a:pPr>
            <a:r>
              <a:rPr lang="fr-FR" altLang="fr-FR" sz="1900" b="0" smtClean="0"/>
              <a:t>Gestion de la dette</a:t>
            </a:r>
          </a:p>
          <a:p>
            <a:pPr lvl="1" eaLnBrk="1" hangingPunct="1">
              <a:buClrTx/>
              <a:buFont typeface="Wingdings" pitchFamily="2" charset="2"/>
              <a:buChar char="§"/>
            </a:pPr>
            <a:r>
              <a:rPr lang="fr-FR" altLang="fr-FR" sz="1900" b="0" smtClean="0"/>
              <a:t>Recettes</a:t>
            </a:r>
          </a:p>
          <a:p>
            <a:pPr lvl="1" eaLnBrk="1" hangingPunct="1">
              <a:buClrTx/>
              <a:buFont typeface="Wingdings" pitchFamily="2" charset="2"/>
              <a:buChar char="§"/>
            </a:pPr>
            <a:r>
              <a:rPr lang="fr-FR" altLang="fr-FR" sz="1900" b="0" smtClean="0"/>
              <a:t>Modules de gestion pour les gestionnaires</a:t>
            </a:r>
          </a:p>
        </p:txBody>
      </p:sp>
      <p:sp>
        <p:nvSpPr>
          <p:cNvPr id="45060"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E2D5C707-B605-4D6D-BB8C-23897924F191}" type="slidenum">
              <a:rPr lang="fr-FR" altLang="fr-FR"/>
              <a:pPr algn="l" eaLnBrk="0" hangingPunct="0">
                <a:lnSpc>
                  <a:spcPts val="1400"/>
                </a:lnSpc>
              </a:pPr>
              <a:t>25</a:t>
            </a:fld>
            <a:endParaRPr lang="fr-FR" altLang="fr-F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Espace réservé du numéro de diapositive 3"/>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6253ADB9-50E5-4636-9DF0-3D0EE959984E}" type="slidenum">
              <a:rPr lang="fr-FR" altLang="fr-FR"/>
              <a:pPr algn="l" eaLnBrk="0" hangingPunct="0">
                <a:lnSpc>
                  <a:spcPts val="1400"/>
                </a:lnSpc>
              </a:pPr>
              <a:t>26</a:t>
            </a:fld>
            <a:endParaRPr lang="fr-FR" altLang="fr-FR"/>
          </a:p>
        </p:txBody>
      </p:sp>
      <p:graphicFrame>
        <p:nvGraphicFramePr>
          <p:cNvPr id="47107" name="Object 2"/>
          <p:cNvGraphicFramePr>
            <a:graphicFrameLocks noChangeAspect="1"/>
          </p:cNvGraphicFramePr>
          <p:nvPr/>
        </p:nvGraphicFramePr>
        <p:xfrm>
          <a:off x="500063" y="1428750"/>
          <a:ext cx="8048625" cy="5429250"/>
        </p:xfrm>
        <a:graphic>
          <a:graphicData uri="http://schemas.openxmlformats.org/presentationml/2006/ole">
            <p:oleObj spid="_x0000_s47107" name="Feuille de calcul" r:id="rId4" imgW="8048314" imgH="6800174" progId="Excel.Sheet.8">
              <p:embed/>
            </p:oleObj>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re 1"/>
          <p:cNvSpPr>
            <a:spLocks noGrp="1"/>
          </p:cNvSpPr>
          <p:nvPr>
            <p:ph type="title"/>
          </p:nvPr>
        </p:nvSpPr>
        <p:spPr>
          <a:xfrm>
            <a:off x="428625" y="1000125"/>
            <a:ext cx="8229600" cy="936625"/>
          </a:xfrm>
        </p:spPr>
        <p:txBody>
          <a:bodyPr/>
          <a:lstStyle/>
          <a:p>
            <a:r>
              <a:rPr lang="en-GB" altLang="fr-FR" i="1" smtClean="0"/>
              <a:t>En pratique (1)</a:t>
            </a:r>
          </a:p>
        </p:txBody>
      </p:sp>
      <p:sp>
        <p:nvSpPr>
          <p:cNvPr id="49155" name="Espace réservé du contenu 2"/>
          <p:cNvSpPr>
            <a:spLocks noGrp="1"/>
          </p:cNvSpPr>
          <p:nvPr>
            <p:ph idx="1"/>
          </p:nvPr>
        </p:nvSpPr>
        <p:spPr>
          <a:xfrm>
            <a:off x="285750" y="1785938"/>
            <a:ext cx="8572500" cy="1714500"/>
          </a:xfrm>
        </p:spPr>
        <p:txBody>
          <a:bodyPr/>
          <a:lstStyle/>
          <a:p>
            <a:pPr>
              <a:buClrTx/>
              <a:buFont typeface="Wingdings" pitchFamily="2" charset="2"/>
              <a:buChar char="Ø"/>
            </a:pPr>
            <a:r>
              <a:rPr lang="en-GB" altLang="fr-FR" sz="2300" i="0" smtClean="0"/>
              <a:t>La grande majorité des systèmes dit intégrés sont partiels</a:t>
            </a:r>
          </a:p>
          <a:p>
            <a:pPr>
              <a:buClrTx/>
              <a:buFont typeface="Wingdings" pitchFamily="2" charset="2"/>
              <a:buChar char="Ø"/>
            </a:pPr>
            <a:r>
              <a:rPr lang="en-GB" altLang="fr-FR" sz="2300" i="0" smtClean="0"/>
              <a:t>Malgré cela leur mise en place demande du temps </a:t>
            </a:r>
          </a:p>
          <a:p>
            <a:pPr>
              <a:buClrTx/>
              <a:buFont typeface="Wingdings" pitchFamily="2" charset="2"/>
              <a:buChar char="Ø"/>
            </a:pPr>
            <a:endParaRPr lang="en-GB" altLang="fr-FR" i="0" smtClean="0"/>
          </a:p>
          <a:p>
            <a:endParaRPr lang="en-GB" altLang="fr-FR" i="0" smtClean="0"/>
          </a:p>
        </p:txBody>
      </p:sp>
      <p:pic>
        <p:nvPicPr>
          <p:cNvPr id="49156" name="Picture 2"/>
          <p:cNvPicPr>
            <a:picLocks noChangeAspect="1" noChangeArrowheads="1"/>
          </p:cNvPicPr>
          <p:nvPr/>
        </p:nvPicPr>
        <p:blipFill>
          <a:blip r:embed="rId2" cstate="print"/>
          <a:srcRect/>
          <a:stretch>
            <a:fillRect/>
          </a:stretch>
        </p:blipFill>
        <p:spPr bwMode="auto">
          <a:xfrm>
            <a:off x="1500188" y="3084513"/>
            <a:ext cx="7429500" cy="3773487"/>
          </a:xfrm>
          <a:prstGeom prst="rect">
            <a:avLst/>
          </a:prstGeom>
          <a:noFill/>
          <a:ln w="9525">
            <a:noFill/>
            <a:miter lim="800000"/>
            <a:headEnd/>
            <a:tailEnd/>
          </a:ln>
        </p:spPr>
      </p:pic>
      <p:sp>
        <p:nvSpPr>
          <p:cNvPr id="49157" name="ZoneTexte 5"/>
          <p:cNvSpPr txBox="1">
            <a:spLocks noChangeArrowheads="1"/>
          </p:cNvSpPr>
          <p:nvPr/>
        </p:nvSpPr>
        <p:spPr bwMode="auto">
          <a:xfrm>
            <a:off x="293688" y="3933825"/>
            <a:ext cx="1071562" cy="830263"/>
          </a:xfrm>
          <a:prstGeom prst="rect">
            <a:avLst/>
          </a:prstGeom>
          <a:noFill/>
          <a:ln w="9525">
            <a:noFill/>
            <a:miter lim="800000"/>
            <a:headEnd/>
            <a:tailEnd/>
          </a:ln>
        </p:spPr>
        <p:txBody>
          <a:bodyPr>
            <a:spAutoFit/>
          </a:bodyPr>
          <a:lstStyle/>
          <a:p>
            <a:pPr eaLnBrk="1" hangingPunct="1"/>
            <a:r>
              <a:rPr lang="en-GB" altLang="fr-FR"/>
              <a:t>Dener. Banque mondiale 2011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re 1"/>
          <p:cNvSpPr>
            <a:spLocks noGrp="1"/>
          </p:cNvSpPr>
          <p:nvPr>
            <p:ph type="title"/>
          </p:nvPr>
        </p:nvSpPr>
        <p:spPr>
          <a:xfrm>
            <a:off x="428625" y="1000125"/>
            <a:ext cx="8229600" cy="936625"/>
          </a:xfrm>
        </p:spPr>
        <p:txBody>
          <a:bodyPr/>
          <a:lstStyle/>
          <a:p>
            <a:r>
              <a:rPr lang="en-GB" altLang="fr-FR" i="1" smtClean="0"/>
              <a:t>En pratique (2)</a:t>
            </a:r>
          </a:p>
        </p:txBody>
      </p:sp>
      <p:sp>
        <p:nvSpPr>
          <p:cNvPr id="50179" name="Espace réservé du contenu 2"/>
          <p:cNvSpPr>
            <a:spLocks noGrp="1"/>
          </p:cNvSpPr>
          <p:nvPr>
            <p:ph idx="1"/>
          </p:nvPr>
        </p:nvSpPr>
        <p:spPr>
          <a:xfrm>
            <a:off x="285750" y="1785938"/>
            <a:ext cx="7572375" cy="785812"/>
          </a:xfrm>
        </p:spPr>
        <p:txBody>
          <a:bodyPr/>
          <a:lstStyle/>
          <a:p>
            <a:pPr>
              <a:buClrTx/>
              <a:buFont typeface="Wingdings" pitchFamily="2" charset="2"/>
              <a:buChar char="Ø"/>
            </a:pPr>
            <a:r>
              <a:rPr lang="en-GB" altLang="fr-FR" sz="2300" i="0" smtClean="0"/>
              <a:t>Le coût moyen des projets de la Banque mondiale est 7,7 millions US$</a:t>
            </a:r>
          </a:p>
          <a:p>
            <a:endParaRPr lang="en-GB" altLang="fr-FR" i="0" smtClean="0"/>
          </a:p>
        </p:txBody>
      </p:sp>
      <p:sp>
        <p:nvSpPr>
          <p:cNvPr id="50180" name="ZoneTexte 5"/>
          <p:cNvSpPr txBox="1">
            <a:spLocks noChangeArrowheads="1"/>
          </p:cNvSpPr>
          <p:nvPr/>
        </p:nvSpPr>
        <p:spPr bwMode="auto">
          <a:xfrm>
            <a:off x="611188" y="4005263"/>
            <a:ext cx="1071562" cy="830262"/>
          </a:xfrm>
          <a:prstGeom prst="rect">
            <a:avLst/>
          </a:prstGeom>
          <a:noFill/>
          <a:ln w="9525">
            <a:noFill/>
            <a:miter lim="800000"/>
            <a:headEnd/>
            <a:tailEnd/>
          </a:ln>
        </p:spPr>
        <p:txBody>
          <a:bodyPr>
            <a:spAutoFit/>
          </a:bodyPr>
          <a:lstStyle/>
          <a:p>
            <a:pPr eaLnBrk="1" hangingPunct="1"/>
            <a:r>
              <a:rPr lang="en-GB" altLang="fr-FR"/>
              <a:t>Dener. Banque mondiale 2011</a:t>
            </a:r>
          </a:p>
        </p:txBody>
      </p:sp>
      <p:pic>
        <p:nvPicPr>
          <p:cNvPr id="50181" name="Picture 3"/>
          <p:cNvPicPr>
            <a:picLocks noChangeAspect="1" noChangeArrowheads="1"/>
          </p:cNvPicPr>
          <p:nvPr/>
        </p:nvPicPr>
        <p:blipFill>
          <a:blip r:embed="rId2" cstate="print"/>
          <a:srcRect/>
          <a:stretch>
            <a:fillRect/>
          </a:stretch>
        </p:blipFill>
        <p:spPr bwMode="auto">
          <a:xfrm>
            <a:off x="3429000" y="2643188"/>
            <a:ext cx="4224338" cy="4214812"/>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Espace réservé du numéro de diapositive 5"/>
          <p:cNvSpPr>
            <a:spLocks noGrp="1"/>
          </p:cNvSpPr>
          <p:nvPr>
            <p:ph type="sldNum" sz="quarter" idx="12"/>
          </p:nvPr>
        </p:nvSpPr>
        <p:spPr>
          <a:xfrm>
            <a:off x="6553200" y="6248400"/>
            <a:ext cx="2133600" cy="457200"/>
          </a:xfrm>
          <a:noFill/>
          <a:ln algn="ctr"/>
        </p:spPr>
        <p:txBody>
          <a:bodyPr anchor="b"/>
          <a:lstStyle/>
          <a:p>
            <a:pPr algn="l" eaLnBrk="0" hangingPunct="0">
              <a:lnSpc>
                <a:spcPts val="1400"/>
              </a:lnSpc>
            </a:pPr>
            <a:fld id="{099BD7F8-7232-4A89-87F2-463007FB9266}" type="slidenum">
              <a:rPr lang="fr-FR" altLang="fr-FR">
                <a:latin typeface="Verdana" pitchFamily="34" charset="0"/>
              </a:rPr>
              <a:pPr algn="l" eaLnBrk="0" hangingPunct="0">
                <a:lnSpc>
                  <a:spcPts val="1400"/>
                </a:lnSpc>
              </a:pPr>
              <a:t>29</a:t>
            </a:fld>
            <a:endParaRPr lang="fr-FR" altLang="fr-FR">
              <a:latin typeface="Verdana" pitchFamily="34" charset="0"/>
            </a:endParaRPr>
          </a:p>
        </p:txBody>
      </p:sp>
      <p:sp>
        <p:nvSpPr>
          <p:cNvPr id="51203" name="Rectangle 2"/>
          <p:cNvSpPr>
            <a:spLocks noGrp="1" noChangeArrowheads="1"/>
          </p:cNvSpPr>
          <p:nvPr>
            <p:ph type="title"/>
          </p:nvPr>
        </p:nvSpPr>
        <p:spPr>
          <a:xfrm>
            <a:off x="0" y="1000125"/>
            <a:ext cx="8858250" cy="1000125"/>
          </a:xfrm>
        </p:spPr>
        <p:txBody>
          <a:bodyPr/>
          <a:lstStyle/>
          <a:p>
            <a:r>
              <a:rPr lang="fr-FR" altLang="fr-FR" i="1" smtClean="0"/>
              <a:t>Progiciel ou développement maison ?</a:t>
            </a:r>
          </a:p>
        </p:txBody>
      </p:sp>
      <p:sp>
        <p:nvSpPr>
          <p:cNvPr id="51204" name="Rectangle 3"/>
          <p:cNvSpPr>
            <a:spLocks noGrp="1" noChangeArrowheads="1"/>
          </p:cNvSpPr>
          <p:nvPr>
            <p:ph type="body" idx="1"/>
          </p:nvPr>
        </p:nvSpPr>
        <p:spPr>
          <a:xfrm>
            <a:off x="0" y="1928813"/>
            <a:ext cx="9144000" cy="4846637"/>
          </a:xfrm>
        </p:spPr>
        <p:txBody>
          <a:bodyPr/>
          <a:lstStyle/>
          <a:p>
            <a:pPr>
              <a:spcBef>
                <a:spcPts val="600"/>
              </a:spcBef>
              <a:buClrTx/>
              <a:buFont typeface="Wingdings" pitchFamily="2" charset="2"/>
              <a:buChar char="Ø"/>
            </a:pPr>
            <a:r>
              <a:rPr lang="fr-FR" altLang="fr-FR" sz="2000" i="0" smtClean="0"/>
              <a:t>Progiciels de gestion intégrée (PGI) </a:t>
            </a:r>
          </a:p>
          <a:p>
            <a:pPr lvl="1">
              <a:spcBef>
                <a:spcPts val="600"/>
              </a:spcBef>
              <a:buClr>
                <a:srgbClr val="0F5494"/>
              </a:buClr>
            </a:pPr>
            <a:r>
              <a:rPr lang="fr-FR" altLang="fr-FR" sz="1900" b="0" smtClean="0"/>
              <a:t>SAP, </a:t>
            </a:r>
            <a:r>
              <a:rPr lang="fr-FR" altLang="fr-FR" sz="1900" b="0" i="1" smtClean="0"/>
              <a:t>Oracle financials</a:t>
            </a:r>
            <a:r>
              <a:rPr lang="fr-FR" altLang="fr-FR" sz="1900" b="0" smtClean="0"/>
              <a:t>, etc.</a:t>
            </a:r>
          </a:p>
          <a:p>
            <a:pPr lvl="1">
              <a:spcBef>
                <a:spcPts val="600"/>
              </a:spcBef>
              <a:buClr>
                <a:srgbClr val="0F5494"/>
              </a:buClr>
            </a:pPr>
            <a:r>
              <a:rPr lang="fr-FR" altLang="fr-FR" sz="1900" b="0" smtClean="0"/>
              <a:t>Plus modeste: Free Balance</a:t>
            </a:r>
          </a:p>
          <a:p>
            <a:pPr>
              <a:spcBef>
                <a:spcPts val="600"/>
              </a:spcBef>
              <a:buClrTx/>
              <a:buFont typeface="Wingdings" pitchFamily="2" charset="2"/>
              <a:buChar char="Ø"/>
            </a:pPr>
            <a:r>
              <a:rPr lang="fr-FR" altLang="fr-FR" sz="2000" i="0" smtClean="0"/>
              <a:t>Avantages théoriques du PGI </a:t>
            </a:r>
          </a:p>
          <a:p>
            <a:pPr lvl="1">
              <a:spcBef>
                <a:spcPts val="600"/>
              </a:spcBef>
              <a:buClr>
                <a:srgbClr val="0F5494"/>
              </a:buClr>
            </a:pPr>
            <a:r>
              <a:rPr lang="fr-FR" altLang="fr-FR" sz="1900" b="0" smtClean="0"/>
              <a:t>On ne réinvente pas la roue: il suffit de paramétrer sans développer</a:t>
            </a:r>
          </a:p>
          <a:p>
            <a:pPr lvl="1">
              <a:spcBef>
                <a:spcPts val="600"/>
              </a:spcBef>
              <a:buClr>
                <a:srgbClr val="0F5494"/>
              </a:buClr>
            </a:pPr>
            <a:r>
              <a:rPr lang="fr-FR" altLang="fr-FR" sz="1900" b="0" smtClean="0"/>
              <a:t>Moins de risque de bogues, service après vente, documentation, etc.</a:t>
            </a:r>
          </a:p>
          <a:p>
            <a:pPr>
              <a:spcBef>
                <a:spcPts val="600"/>
              </a:spcBef>
              <a:buClrTx/>
              <a:buFont typeface="Wingdings" pitchFamily="2" charset="2"/>
              <a:buChar char="Ø"/>
            </a:pPr>
            <a:r>
              <a:rPr lang="fr-FR" altLang="fr-FR" sz="2000" smtClean="0"/>
              <a:t> </a:t>
            </a:r>
            <a:r>
              <a:rPr lang="fr-FR" altLang="fr-FR" sz="2000" i="0" smtClean="0"/>
              <a:t>Inconvénients</a:t>
            </a:r>
          </a:p>
          <a:p>
            <a:pPr lvl="1">
              <a:spcBef>
                <a:spcPts val="600"/>
              </a:spcBef>
              <a:buClr>
                <a:srgbClr val="0F5494"/>
              </a:buClr>
            </a:pPr>
            <a:r>
              <a:rPr lang="fr-FR" altLang="fr-FR" sz="1900" b="0" smtClean="0"/>
              <a:t>€€€€€€€€€€€€€€€€€€€ </a:t>
            </a:r>
          </a:p>
          <a:p>
            <a:pPr lvl="1">
              <a:spcBef>
                <a:spcPts val="600"/>
              </a:spcBef>
              <a:buClr>
                <a:srgbClr val="0F5494"/>
              </a:buClr>
            </a:pPr>
            <a:r>
              <a:rPr lang="fr-FR" altLang="fr-FR" sz="1900" b="0" smtClean="0"/>
              <a:t>Le paramétrage peut être lourd et ne pas correspondre à ce que l'on veut</a:t>
            </a:r>
          </a:p>
          <a:p>
            <a:pPr lvl="1">
              <a:spcBef>
                <a:spcPts val="600"/>
              </a:spcBef>
              <a:buClr>
                <a:srgbClr val="0F5494"/>
              </a:buClr>
            </a:pPr>
            <a:r>
              <a:rPr lang="fr-FR" altLang="fr-FR" sz="1900" b="0" smtClean="0"/>
              <a:t>Moins bonne appropriation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p:txBody>
          <a:bodyPr/>
          <a:lstStyle/>
          <a:p>
            <a:r>
              <a:rPr lang="fr-FR" altLang="fr-FR" smtClean="0"/>
              <a:t>Module 2.4</a:t>
            </a:r>
          </a:p>
        </p:txBody>
      </p:sp>
      <p:sp>
        <p:nvSpPr>
          <p:cNvPr id="3" name="Espace réservé du contenu 2"/>
          <p:cNvSpPr>
            <a:spLocks noGrp="1"/>
          </p:cNvSpPr>
          <p:nvPr>
            <p:ph idx="1"/>
          </p:nvPr>
        </p:nvSpPr>
        <p:spPr/>
        <p:txBody>
          <a:bodyPr/>
          <a:lstStyle/>
          <a:p>
            <a:pPr marL="0" indent="0">
              <a:buFontTx/>
              <a:buNone/>
              <a:defRPr/>
            </a:pPr>
            <a:r>
              <a:rPr lang="fr-FR" i="0" dirty="0" smtClean="0"/>
              <a:t>Deux sous- modules:</a:t>
            </a:r>
          </a:p>
          <a:p>
            <a:pPr marL="457200" lvl="1" indent="0">
              <a:buClrTx/>
              <a:buFontTx/>
              <a:buNone/>
              <a:defRPr/>
            </a:pPr>
            <a:r>
              <a:rPr lang="fr-FR" sz="2400" b="0" dirty="0" smtClean="0"/>
              <a:t>1) Le contrôle externe (Auditeur externe, Parlement): vise à dégager les principes généraux et identifier les fonctions essentielles </a:t>
            </a:r>
          </a:p>
          <a:p>
            <a:pPr lvl="1">
              <a:buClrTx/>
              <a:defRPr/>
            </a:pPr>
            <a:endParaRPr lang="fr-FR" sz="2400" b="0" dirty="0" smtClean="0"/>
          </a:p>
          <a:p>
            <a:pPr marL="457200" lvl="1" indent="0">
              <a:buClrTx/>
              <a:buFontTx/>
              <a:buNone/>
              <a:defRPr/>
            </a:pPr>
            <a:r>
              <a:rPr lang="fr-FR" sz="2400" b="0" dirty="0" smtClean="0"/>
              <a:t>2) Les système d’information : vise à identifier quelques questions clé à examiner lors des opérations d’informatisation   </a:t>
            </a:r>
          </a:p>
          <a:p>
            <a:pPr>
              <a:buClrTx/>
              <a:defRPr/>
            </a:pPr>
            <a:endParaRPr lang="fr-F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2"/>
          <p:cNvPicPr>
            <a:picLocks noChangeAspect="1" noChangeArrowheads="1"/>
          </p:cNvPicPr>
          <p:nvPr/>
        </p:nvPicPr>
        <p:blipFill>
          <a:blip r:embed="rId2" cstate="print"/>
          <a:srcRect/>
          <a:stretch>
            <a:fillRect/>
          </a:stretch>
        </p:blipFill>
        <p:spPr bwMode="auto">
          <a:xfrm>
            <a:off x="3571875" y="928688"/>
            <a:ext cx="5229225" cy="3181350"/>
          </a:xfrm>
          <a:prstGeom prst="rect">
            <a:avLst/>
          </a:prstGeom>
          <a:noFill/>
          <a:ln w="9525">
            <a:noFill/>
            <a:miter lim="800000"/>
            <a:headEnd/>
            <a:tailEnd/>
          </a:ln>
        </p:spPr>
      </p:pic>
      <p:sp>
        <p:nvSpPr>
          <p:cNvPr id="53251" name="Rectangle 4"/>
          <p:cNvSpPr>
            <a:spLocks noChangeArrowheads="1"/>
          </p:cNvSpPr>
          <p:nvPr/>
        </p:nvSpPr>
        <p:spPr bwMode="auto">
          <a:xfrm>
            <a:off x="214313" y="4365625"/>
            <a:ext cx="8429625" cy="2184400"/>
          </a:xfrm>
          <a:prstGeom prst="rect">
            <a:avLst/>
          </a:prstGeom>
          <a:noFill/>
          <a:ln w="9525">
            <a:noFill/>
            <a:miter lim="800000"/>
            <a:headEnd/>
            <a:tailEnd/>
          </a:ln>
        </p:spPr>
        <p:txBody>
          <a:bodyPr>
            <a:spAutoFit/>
          </a:bodyPr>
          <a:lstStyle/>
          <a:p>
            <a:pPr eaLnBrk="1" hangingPunct="1"/>
            <a:r>
              <a:rPr lang="fr-FR" altLang="fr-FR" sz="1700" b="1"/>
              <a:t>Chorus : </a:t>
            </a:r>
            <a:r>
              <a:rPr lang="fr-FR" altLang="fr-FR" sz="1700"/>
              <a:t>la Cour des Comptes pointe un dérapage de 500 millions d’euros ….</a:t>
            </a:r>
          </a:p>
          <a:p>
            <a:pPr eaLnBrk="1" hangingPunct="1"/>
            <a:r>
              <a:rPr lang="fr-FR" altLang="fr-FR" sz="1700"/>
              <a:t>Alors que le coût prévisionnel du projet Chorus était estimé en 2006 à 1,01 milliard d'euros sur la période 2006-2015, l'Agence pour l'Informatique Financière de l'Etat (AIFE) a réactualisé sa prévision en raison du " coût de l'adaptation des systèmes ministériels qui peut être évalué à 220 millions d'euros et celui de l'environnement de Chorus estimé à 280 millions d'euros portant le coût total du projet à 1,5 milliard d'euros. »</a:t>
            </a:r>
            <a:endParaRPr lang="fr-FR" altLang="fr-FR" sz="1700" b="1"/>
          </a:p>
        </p:txBody>
      </p:sp>
      <p:sp>
        <p:nvSpPr>
          <p:cNvPr id="53252" name="ZoneTexte 5"/>
          <p:cNvSpPr txBox="1">
            <a:spLocks noChangeArrowheads="1"/>
          </p:cNvSpPr>
          <p:nvPr/>
        </p:nvSpPr>
        <p:spPr bwMode="auto">
          <a:xfrm>
            <a:off x="214313" y="1571625"/>
            <a:ext cx="2143125" cy="2246313"/>
          </a:xfrm>
          <a:prstGeom prst="rect">
            <a:avLst/>
          </a:prstGeom>
          <a:noFill/>
          <a:ln w="9525">
            <a:noFill/>
            <a:miter lim="800000"/>
            <a:headEnd/>
            <a:tailEnd/>
          </a:ln>
        </p:spPr>
        <p:txBody>
          <a:bodyPr>
            <a:spAutoFit/>
          </a:bodyPr>
          <a:lstStyle/>
          <a:p>
            <a:pPr eaLnBrk="1" hangingPunct="1"/>
            <a:r>
              <a:rPr lang="en-GB" altLang="fr-FR" sz="2800" b="1" i="1"/>
              <a:t>Un système intégré: CHORUS- France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Espace réservé du contenu 1"/>
          <p:cNvSpPr>
            <a:spLocks noGrp="1"/>
          </p:cNvSpPr>
          <p:nvPr>
            <p:ph idx="1"/>
          </p:nvPr>
        </p:nvSpPr>
        <p:spPr>
          <a:xfrm>
            <a:off x="285750" y="2643188"/>
            <a:ext cx="8229600" cy="3276600"/>
          </a:xfrm>
        </p:spPr>
        <p:txBody>
          <a:bodyPr/>
          <a:lstStyle/>
          <a:p>
            <a:pPr eaLnBrk="1" hangingPunct="1">
              <a:spcBef>
                <a:spcPts val="1200"/>
              </a:spcBef>
              <a:spcAft>
                <a:spcPts val="1200"/>
              </a:spcAft>
              <a:buClrTx/>
              <a:buFont typeface="Wingdings" pitchFamily="2" charset="2"/>
              <a:buChar char="Ø"/>
            </a:pPr>
            <a:r>
              <a:rPr lang="fr-FR" altLang="fr-FR" sz="2000" i="0" dirty="0" smtClean="0"/>
              <a:t>D’après une étude du FMI le système informatisé de gestion budgétaire en Tanzanie est l’un des systèmes qui donne des résultats satisfaisants</a:t>
            </a:r>
          </a:p>
          <a:p>
            <a:pPr eaLnBrk="1" hangingPunct="1">
              <a:spcBef>
                <a:spcPts val="1200"/>
              </a:spcBef>
              <a:spcAft>
                <a:spcPts val="1200"/>
              </a:spcAft>
              <a:buClrTx/>
              <a:buFont typeface="Wingdings" pitchFamily="2" charset="2"/>
              <a:buChar char="Ø"/>
            </a:pPr>
            <a:r>
              <a:rPr lang="fr-FR" altLang="fr-FR" sz="2000" i="0" dirty="0" smtClean="0"/>
              <a:t>Ce système a été fait l’objet d’un développement </a:t>
            </a:r>
            <a:r>
              <a:rPr lang="fr-FR" altLang="fr-FR" sz="2000" i="0" dirty="0" err="1" smtClean="0"/>
              <a:t>ad’hoc</a:t>
            </a:r>
            <a:endParaRPr lang="fr-FR" altLang="fr-FR" sz="2000" i="0" dirty="0" smtClean="0"/>
          </a:p>
          <a:p>
            <a:pPr eaLnBrk="1" hangingPunct="1">
              <a:spcBef>
                <a:spcPts val="1200"/>
              </a:spcBef>
              <a:spcAft>
                <a:spcPts val="1200"/>
              </a:spcAft>
              <a:buClrTx/>
              <a:buFont typeface="Wingdings" pitchFamily="2" charset="2"/>
              <a:buChar char="Ø"/>
            </a:pPr>
            <a:r>
              <a:rPr lang="fr-FR" altLang="fr-FR" sz="2000" i="0" dirty="0" smtClean="0"/>
              <a:t>Il n’est pas totalement intégré. Les entités et systèmes suivants ne sont pas intégrés dans </a:t>
            </a:r>
            <a:r>
              <a:rPr lang="fr-FR" altLang="fr-FR" sz="2000" i="0" dirty="0" smtClean="0"/>
              <a:t>le </a:t>
            </a:r>
            <a:r>
              <a:rPr lang="fr-FR" altLang="fr-FR" sz="2000" i="0" dirty="0" smtClean="0"/>
              <a:t>système central : (i) système de gestion de la paie et des ressources humaines; (ii) système de préparation du budget; (iii) systèmes informatisés de l’administration fiscale de Tanzanie; (iv) les 21 sous-trésoreries et ministères régionaux</a:t>
            </a:r>
          </a:p>
          <a:p>
            <a:pPr eaLnBrk="1" hangingPunct="1"/>
            <a:endParaRPr lang="fr-BE" altLang="fr-FR" dirty="0" smtClean="0"/>
          </a:p>
        </p:txBody>
      </p:sp>
      <p:sp>
        <p:nvSpPr>
          <p:cNvPr id="54275" name="Titre 2"/>
          <p:cNvSpPr>
            <a:spLocks noGrp="1"/>
          </p:cNvSpPr>
          <p:nvPr>
            <p:ph type="title"/>
          </p:nvPr>
        </p:nvSpPr>
        <p:spPr>
          <a:xfrm>
            <a:off x="15875" y="1338263"/>
            <a:ext cx="9144000" cy="1143000"/>
          </a:xfrm>
          <a:ln/>
        </p:spPr>
        <p:txBody>
          <a:bodyPr/>
          <a:lstStyle/>
          <a:p>
            <a:pPr indent="0" eaLnBrk="1" hangingPunct="1"/>
            <a:r>
              <a:rPr lang="fr-FR" altLang="fr-FR" i="1" smtClean="0"/>
              <a:t>Tanzanie – un système non complètement intégré mais qui fonctionne</a:t>
            </a:r>
          </a:p>
        </p:txBody>
      </p:sp>
      <p:sp>
        <p:nvSpPr>
          <p:cNvPr id="54276" name="Espace réservé du numéro de diapositive 3"/>
          <p:cNvSpPr>
            <a:spLocks noGrp="1"/>
          </p:cNvSpPr>
          <p:nvPr>
            <p:ph type="sldNum" sz="quarter" idx="10"/>
          </p:nvPr>
        </p:nvSpPr>
        <p:spPr>
          <a:noFill/>
        </p:spPr>
        <p:txBody>
          <a:bodyPr/>
          <a:lstStyle/>
          <a:p>
            <a:fld id="{09B27F16-DC65-42D0-B313-D11BF4CB06ED}" type="slidenum">
              <a:rPr lang="en-GB" altLang="fr-FR"/>
              <a:pPr/>
              <a:t>31</a:t>
            </a:fld>
            <a:endParaRPr lang="en-GB" altLang="fr-F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ce réservé du numéro de diapositive 5"/>
          <p:cNvSpPr>
            <a:spLocks noGrp="1"/>
          </p:cNvSpPr>
          <p:nvPr>
            <p:ph type="sldNum" sz="quarter" idx="12"/>
          </p:nvPr>
        </p:nvSpPr>
        <p:spPr>
          <a:xfrm>
            <a:off x="6553200" y="6248400"/>
            <a:ext cx="2133600" cy="457200"/>
          </a:xfrm>
          <a:noFill/>
          <a:ln algn="ctr"/>
        </p:spPr>
        <p:txBody>
          <a:bodyPr anchor="b"/>
          <a:lstStyle/>
          <a:p>
            <a:pPr algn="l" eaLnBrk="0" hangingPunct="0">
              <a:lnSpc>
                <a:spcPts val="1400"/>
              </a:lnSpc>
            </a:pPr>
            <a:fld id="{0CC75839-411D-41F8-99FB-05445B2D8712}" type="slidenum">
              <a:rPr lang="fr-FR" altLang="fr-FR">
                <a:latin typeface="Verdana" pitchFamily="34" charset="0"/>
              </a:rPr>
              <a:pPr algn="l" eaLnBrk="0" hangingPunct="0">
                <a:lnSpc>
                  <a:spcPts val="1400"/>
                </a:lnSpc>
              </a:pPr>
              <a:t>32</a:t>
            </a:fld>
            <a:endParaRPr lang="fr-FR" altLang="fr-FR">
              <a:latin typeface="Verdana" pitchFamily="34" charset="0"/>
            </a:endParaRPr>
          </a:p>
        </p:txBody>
      </p:sp>
      <p:sp>
        <p:nvSpPr>
          <p:cNvPr id="56323" name="Rectangle 2"/>
          <p:cNvSpPr>
            <a:spLocks noGrp="1" noChangeArrowheads="1"/>
          </p:cNvSpPr>
          <p:nvPr>
            <p:ph type="title"/>
          </p:nvPr>
        </p:nvSpPr>
        <p:spPr>
          <a:xfrm>
            <a:off x="285750" y="928688"/>
            <a:ext cx="8339138" cy="1139825"/>
          </a:xfrm>
        </p:spPr>
        <p:txBody>
          <a:bodyPr/>
          <a:lstStyle/>
          <a:p>
            <a:r>
              <a:rPr lang="fr-FR" altLang="fr-FR" sz="2600" i="1" smtClean="0"/>
              <a:t>Est-ce qu'un PGI doit dicter les procédures?</a:t>
            </a:r>
          </a:p>
        </p:txBody>
      </p:sp>
      <p:sp>
        <p:nvSpPr>
          <p:cNvPr id="56324" name="Rectangle 3"/>
          <p:cNvSpPr>
            <a:spLocks noGrp="1" noChangeArrowheads="1"/>
          </p:cNvSpPr>
          <p:nvPr>
            <p:ph type="body" idx="1"/>
          </p:nvPr>
        </p:nvSpPr>
        <p:spPr>
          <a:xfrm>
            <a:off x="142875" y="2214563"/>
            <a:ext cx="8786813" cy="4051300"/>
          </a:xfrm>
        </p:spPr>
        <p:txBody>
          <a:bodyPr/>
          <a:lstStyle/>
          <a:p>
            <a:pPr lvl="1">
              <a:spcBef>
                <a:spcPts val="600"/>
              </a:spcBef>
              <a:spcAft>
                <a:spcPts val="600"/>
              </a:spcAft>
              <a:buClrTx/>
              <a:buFont typeface="Verdana" pitchFamily="34" charset="0"/>
              <a:buChar char="●"/>
            </a:pPr>
            <a:r>
              <a:rPr lang="fr-FR" altLang="fr-FR" sz="2200" b="0" dirty="0" smtClean="0"/>
              <a:t>Les partisans des PGI </a:t>
            </a:r>
            <a:r>
              <a:rPr lang="fr-FR" altLang="fr-FR" sz="2200" b="0" dirty="0" smtClean="0"/>
              <a:t>suggèrent </a:t>
            </a:r>
            <a:r>
              <a:rPr lang="fr-FR" altLang="fr-FR" sz="2200" b="0" dirty="0" smtClean="0"/>
              <a:t>quelquefois de repenser les procédures budgétaires pour les adapter à un PGI.</a:t>
            </a:r>
          </a:p>
          <a:p>
            <a:pPr marL="1257300" lvl="2" indent="-342900">
              <a:spcBef>
                <a:spcPts val="600"/>
              </a:spcBef>
              <a:spcAft>
                <a:spcPts val="600"/>
              </a:spcAft>
              <a:buFont typeface="Wingdings" pitchFamily="2" charset="2"/>
              <a:buChar char="§"/>
            </a:pPr>
            <a:r>
              <a:rPr lang="fr-FR" altLang="fr-FR" sz="2000" dirty="0" smtClean="0"/>
              <a:t>Cela est un moyen de diminuer le coût du paramétrage</a:t>
            </a:r>
          </a:p>
          <a:p>
            <a:pPr lvl="1">
              <a:spcBef>
                <a:spcPts val="600"/>
              </a:spcBef>
              <a:spcAft>
                <a:spcPts val="600"/>
              </a:spcAft>
              <a:buClrTx/>
              <a:buFont typeface="Verdana" pitchFamily="34" charset="0"/>
              <a:buChar char="●"/>
            </a:pPr>
            <a:r>
              <a:rPr lang="fr-FR" altLang="fr-FR" sz="2200" b="0" dirty="0" smtClean="0"/>
              <a:t>Cette démarche est à écarter</a:t>
            </a:r>
          </a:p>
          <a:p>
            <a:pPr marL="1257300" lvl="2" indent="-342900">
              <a:spcBef>
                <a:spcPts val="600"/>
              </a:spcBef>
              <a:spcAft>
                <a:spcPts val="600"/>
              </a:spcAft>
              <a:buFont typeface="Wingdings" pitchFamily="2" charset="2"/>
              <a:buChar char="§"/>
            </a:pPr>
            <a:r>
              <a:rPr lang="fr-FR" altLang="fr-FR" sz="2000" dirty="0" smtClean="0"/>
              <a:t>On n'informatise pas des procédures discutables</a:t>
            </a:r>
          </a:p>
          <a:p>
            <a:pPr marL="1257300" lvl="2" indent="-342900">
              <a:spcBef>
                <a:spcPts val="600"/>
              </a:spcBef>
              <a:spcAft>
                <a:spcPts val="600"/>
              </a:spcAft>
              <a:buFont typeface="Wingdings" pitchFamily="2" charset="2"/>
              <a:buChar char="§"/>
            </a:pPr>
            <a:r>
              <a:rPr lang="fr-FR" altLang="fr-FR" sz="2000" dirty="0" smtClean="0"/>
              <a:t>Mais l'informatisation doit tenir compte de l'existant, des réformes en cours et de la culture administrative</a:t>
            </a:r>
          </a:p>
        </p:txBody>
      </p:sp>
      <p:pic>
        <p:nvPicPr>
          <p:cNvPr id="56325" name="Picture 4"/>
          <p:cNvPicPr>
            <a:picLocks noChangeAspect="1" noChangeArrowheads="1"/>
          </p:cNvPicPr>
          <p:nvPr/>
        </p:nvPicPr>
        <p:blipFill>
          <a:blip r:embed="rId3" cstate="print"/>
          <a:srcRect/>
          <a:stretch>
            <a:fillRect/>
          </a:stretch>
        </p:blipFill>
        <p:spPr bwMode="auto">
          <a:xfrm>
            <a:off x="4068763" y="5300663"/>
            <a:ext cx="935037" cy="850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2"/>
          <p:cNvPicPr>
            <a:picLocks noChangeAspect="1" noChangeArrowheads="1"/>
          </p:cNvPicPr>
          <p:nvPr/>
        </p:nvPicPr>
        <p:blipFill>
          <a:blip r:embed="rId2" cstate="print"/>
          <a:srcRect/>
          <a:stretch>
            <a:fillRect/>
          </a:stretch>
        </p:blipFill>
        <p:spPr bwMode="auto">
          <a:xfrm>
            <a:off x="214313" y="2733675"/>
            <a:ext cx="3714750" cy="2409825"/>
          </a:xfrm>
          <a:prstGeom prst="rect">
            <a:avLst/>
          </a:prstGeom>
          <a:noFill/>
          <a:ln w="9525">
            <a:noFill/>
            <a:miter lim="800000"/>
            <a:headEnd/>
            <a:tailEnd/>
          </a:ln>
        </p:spPr>
      </p:pic>
      <p:pic>
        <p:nvPicPr>
          <p:cNvPr id="58371" name="Picture 3"/>
          <p:cNvPicPr>
            <a:picLocks noChangeAspect="1" noChangeArrowheads="1"/>
          </p:cNvPicPr>
          <p:nvPr/>
        </p:nvPicPr>
        <p:blipFill>
          <a:blip r:embed="rId3" cstate="print"/>
          <a:srcRect/>
          <a:stretch>
            <a:fillRect/>
          </a:stretch>
        </p:blipFill>
        <p:spPr bwMode="auto">
          <a:xfrm>
            <a:off x="4572000" y="2357438"/>
            <a:ext cx="4114800" cy="3252787"/>
          </a:xfrm>
          <a:prstGeom prst="rect">
            <a:avLst/>
          </a:prstGeom>
          <a:noFill/>
          <a:ln w="9525">
            <a:noFill/>
            <a:miter lim="800000"/>
            <a:headEnd/>
            <a:tailEnd/>
          </a:ln>
        </p:spPr>
      </p:pic>
      <p:sp>
        <p:nvSpPr>
          <p:cNvPr id="58372" name="Rectangle 5"/>
          <p:cNvSpPr>
            <a:spLocks noChangeArrowheads="1"/>
          </p:cNvSpPr>
          <p:nvPr/>
        </p:nvSpPr>
        <p:spPr bwMode="auto">
          <a:xfrm>
            <a:off x="4429125" y="5143500"/>
            <a:ext cx="4286250" cy="571500"/>
          </a:xfrm>
          <a:prstGeom prst="rect">
            <a:avLst/>
          </a:prstGeom>
          <a:solidFill>
            <a:schemeClr val="bg1"/>
          </a:solidFill>
          <a:ln w="9525" algn="ctr">
            <a:noFill/>
            <a:round/>
            <a:headEnd/>
            <a:tailEnd/>
          </a:ln>
        </p:spPr>
        <p:txBody>
          <a:bodyPr anchor="ctr"/>
          <a:lstStyle/>
          <a:p>
            <a:pPr marL="3175" eaLnBrk="1" hangingPunct="1"/>
            <a:endParaRPr lang="fr-FR" altLang="fr-FR"/>
          </a:p>
        </p:txBody>
      </p:sp>
      <p:sp>
        <p:nvSpPr>
          <p:cNvPr id="58373" name="ZoneTexte 6"/>
          <p:cNvSpPr txBox="1">
            <a:spLocks noChangeArrowheads="1"/>
          </p:cNvSpPr>
          <p:nvPr/>
        </p:nvSpPr>
        <p:spPr bwMode="auto">
          <a:xfrm>
            <a:off x="285750" y="4929188"/>
            <a:ext cx="8286750" cy="2000250"/>
          </a:xfrm>
          <a:prstGeom prst="rect">
            <a:avLst/>
          </a:prstGeom>
          <a:noFill/>
          <a:ln w="9525">
            <a:noFill/>
            <a:miter lim="800000"/>
            <a:headEnd/>
            <a:tailEnd/>
          </a:ln>
        </p:spPr>
        <p:txBody>
          <a:bodyPr>
            <a:spAutoFit/>
          </a:bodyPr>
          <a:lstStyle/>
          <a:p>
            <a:pPr eaLnBrk="1" hangingPunct="1"/>
            <a:endParaRPr lang="en-GB" altLang="fr-FR" sz="2200"/>
          </a:p>
          <a:p>
            <a:pPr eaLnBrk="1" hangingPunct="1"/>
            <a:r>
              <a:rPr lang="fr-FR" altLang="fr-FR" sz="2000"/>
              <a:t>L’informatisation ne se substitue pas à la mise en place de bonnes procédures</a:t>
            </a:r>
          </a:p>
          <a:p>
            <a:pPr eaLnBrk="1" hangingPunct="1"/>
            <a:endParaRPr lang="fr-FR" altLang="fr-FR" sz="2000"/>
          </a:p>
          <a:p>
            <a:pPr eaLnBrk="1" hangingPunct="1"/>
            <a:r>
              <a:rPr lang="fr-FR" altLang="fr-FR" sz="2000"/>
              <a:t>Elle ne suffit pas à garantir la probité et la régularité</a:t>
            </a:r>
          </a:p>
          <a:p>
            <a:pPr eaLnBrk="1" hangingPunct="1"/>
            <a:endParaRPr lang="fr-FR" altLang="fr-FR" sz="2200"/>
          </a:p>
        </p:txBody>
      </p:sp>
      <p:sp>
        <p:nvSpPr>
          <p:cNvPr id="58374" name="ZoneTexte 7"/>
          <p:cNvSpPr txBox="1">
            <a:spLocks noChangeArrowheads="1"/>
          </p:cNvSpPr>
          <p:nvPr/>
        </p:nvSpPr>
        <p:spPr bwMode="auto">
          <a:xfrm>
            <a:off x="1000125" y="1214438"/>
            <a:ext cx="5286375" cy="708025"/>
          </a:xfrm>
          <a:prstGeom prst="rect">
            <a:avLst/>
          </a:prstGeom>
          <a:noFill/>
          <a:ln w="9525">
            <a:noFill/>
            <a:miter lim="800000"/>
            <a:headEnd/>
            <a:tailEnd/>
          </a:ln>
        </p:spPr>
        <p:txBody>
          <a:bodyPr>
            <a:spAutoFit/>
          </a:bodyPr>
          <a:lstStyle/>
          <a:p>
            <a:pPr eaLnBrk="1" hangingPunct="1"/>
            <a:r>
              <a:rPr lang="en-GB" altLang="fr-FR" sz="2800" b="1" i="1"/>
              <a:t>GIGO</a:t>
            </a:r>
          </a:p>
          <a:p>
            <a:pPr eaLnBrk="1" hangingPunct="1"/>
            <a:endParaRPr lang="en-GB" altLang="fr-F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re 3"/>
          <p:cNvSpPr>
            <a:spLocks noGrp="1"/>
          </p:cNvSpPr>
          <p:nvPr>
            <p:ph type="title"/>
          </p:nvPr>
        </p:nvSpPr>
        <p:spPr/>
        <p:txBody>
          <a:bodyPr/>
          <a:lstStyle/>
          <a:p>
            <a:r>
              <a:rPr lang="fr-FR" altLang="fr-FR" i="1" smtClean="0"/>
              <a:t>Préparer un projet d’informatisation</a:t>
            </a:r>
          </a:p>
        </p:txBody>
      </p:sp>
      <p:sp>
        <p:nvSpPr>
          <p:cNvPr id="59395" name="Espace réservé du contenu 4"/>
          <p:cNvSpPr>
            <a:spLocks noGrp="1"/>
          </p:cNvSpPr>
          <p:nvPr>
            <p:ph idx="1"/>
          </p:nvPr>
        </p:nvSpPr>
        <p:spPr>
          <a:xfrm>
            <a:off x="457200" y="2214563"/>
            <a:ext cx="8229600" cy="3806825"/>
          </a:xfrm>
        </p:spPr>
        <p:txBody>
          <a:bodyPr/>
          <a:lstStyle/>
          <a:p>
            <a:pPr>
              <a:buClrTx/>
              <a:buFont typeface="Verdana" pitchFamily="34" charset="0"/>
              <a:buChar char="●"/>
            </a:pPr>
            <a:r>
              <a:rPr lang="fr-FR" altLang="fr-FR" sz="2100" i="0" smtClean="0"/>
              <a:t>Définir le champ du projet</a:t>
            </a:r>
          </a:p>
          <a:p>
            <a:pPr>
              <a:buClrTx/>
              <a:buFont typeface="Verdana" pitchFamily="34" charset="0"/>
              <a:buChar char="●"/>
            </a:pPr>
            <a:r>
              <a:rPr lang="fr-FR" altLang="fr-FR" sz="2100" i="0" smtClean="0"/>
              <a:t>Examiner les préalables sur le plan des procédures (ex. classification budgétaire)</a:t>
            </a:r>
          </a:p>
          <a:p>
            <a:pPr>
              <a:buClrTx/>
              <a:buFont typeface="Verdana" pitchFamily="34" charset="0"/>
              <a:buChar char="●"/>
            </a:pPr>
            <a:r>
              <a:rPr lang="fr-FR" altLang="fr-FR" sz="2100" i="0" smtClean="0"/>
              <a:t>Examiner les contraintes de capacité, s’assurer de l’engagement politique</a:t>
            </a:r>
          </a:p>
          <a:p>
            <a:pPr>
              <a:buClrTx/>
              <a:buFont typeface="Verdana" pitchFamily="34" charset="0"/>
              <a:buChar char="●"/>
            </a:pPr>
            <a:r>
              <a:rPr lang="fr-FR" altLang="fr-FR" sz="2100" i="0" smtClean="0"/>
              <a:t>Choix des options (PGI, développement)</a:t>
            </a:r>
          </a:p>
          <a:p>
            <a:pPr>
              <a:buClrTx/>
              <a:buFont typeface="Verdana" pitchFamily="34" charset="0"/>
              <a:buChar char="●"/>
            </a:pPr>
            <a:r>
              <a:rPr lang="fr-FR" altLang="fr-FR" sz="2100" i="0" smtClean="0"/>
              <a:t>Modalités de l’extension progressive sur le territoire, dans les ministères </a:t>
            </a:r>
          </a:p>
          <a:p>
            <a:pPr>
              <a:buClrTx/>
              <a:buFont typeface="Verdana" pitchFamily="34" charset="0"/>
              <a:buChar char="●"/>
            </a:pPr>
            <a:r>
              <a:rPr lang="fr-FR" altLang="fr-FR" sz="2100" i="0" smtClean="0"/>
              <a:t>Dispositif de gestion du projet</a:t>
            </a:r>
          </a:p>
          <a:p>
            <a:pPr>
              <a:buClrTx/>
              <a:buFont typeface="Verdana" pitchFamily="34" charset="0"/>
              <a:buChar char="●"/>
            </a:pPr>
            <a:r>
              <a:rPr lang="fr-FR" altLang="fr-FR" sz="2100" i="0" smtClean="0"/>
              <a:t>Budget, financement</a:t>
            </a:r>
          </a:p>
          <a:p>
            <a:pPr>
              <a:buClrTx/>
              <a:buFont typeface="Verdana" pitchFamily="34" charset="0"/>
              <a:buChar char="●"/>
            </a:pPr>
            <a:r>
              <a:rPr lang="fr-FR" altLang="fr-FR" sz="2100" i="0" smtClean="0"/>
              <a:t>Gestion du changement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142875" y="714375"/>
            <a:ext cx="7786688" cy="1143000"/>
          </a:xfrm>
        </p:spPr>
        <p:txBody>
          <a:bodyPr/>
          <a:lstStyle/>
          <a:p>
            <a:pPr indent="0" eaLnBrk="1" hangingPunct="1"/>
            <a:r>
              <a:rPr lang="fr-FR" altLang="fr-FR" smtClean="0"/>
              <a:t/>
            </a:r>
            <a:br>
              <a:rPr lang="fr-FR" altLang="fr-FR" smtClean="0"/>
            </a:br>
            <a:r>
              <a:rPr lang="fr-FR" altLang="fr-FR" smtClean="0"/>
              <a:t>Séquençage (1)</a:t>
            </a:r>
          </a:p>
        </p:txBody>
      </p:sp>
      <p:sp>
        <p:nvSpPr>
          <p:cNvPr id="20483" name="Rectangle 3"/>
          <p:cNvSpPr>
            <a:spLocks noGrp="1" noChangeArrowheads="1"/>
          </p:cNvSpPr>
          <p:nvPr>
            <p:ph type="body" idx="1"/>
          </p:nvPr>
        </p:nvSpPr>
        <p:spPr>
          <a:xfrm>
            <a:off x="0" y="1844675"/>
            <a:ext cx="8929688" cy="3686175"/>
          </a:xfrm>
        </p:spPr>
        <p:txBody>
          <a:bodyPr/>
          <a:lstStyle/>
          <a:p>
            <a:pPr lvl="1" eaLnBrk="1" hangingPunct="1">
              <a:buClrTx/>
              <a:buFont typeface="Verdana" panose="020B0604030504040204" pitchFamily="34" charset="0"/>
              <a:buChar char="●"/>
              <a:defRPr/>
            </a:pPr>
            <a:r>
              <a:rPr lang="fr-FR" b="0" dirty="0" smtClean="0"/>
              <a:t>Les bases : Un système manuel, une bonne classification budgétaire, un plan comptable, des procédures bien définies.</a:t>
            </a:r>
          </a:p>
          <a:p>
            <a:pPr lvl="1" eaLnBrk="1" hangingPunct="1">
              <a:buClrTx/>
              <a:buFont typeface="Verdana" panose="020B0604030504040204" pitchFamily="34" charset="0"/>
              <a:buChar char="●"/>
              <a:defRPr/>
            </a:pPr>
            <a:r>
              <a:rPr lang="fr-FR" b="0" dirty="0" smtClean="0"/>
              <a:t>Ensuite, choix de l'approche de mise en œuvre en fonction de l'existant, des réformes envisagées, etc.</a:t>
            </a:r>
          </a:p>
          <a:p>
            <a:pPr marL="1257300" lvl="2" indent="-342900" eaLnBrk="1" hangingPunct="1">
              <a:buFont typeface="Wingdings" panose="05000000000000000000" pitchFamily="2" charset="2"/>
              <a:buChar char="§"/>
              <a:defRPr/>
            </a:pPr>
            <a:r>
              <a:rPr lang="fr-FR" sz="2000" dirty="0" smtClean="0"/>
              <a:t>Domaines de la GFP couverts</a:t>
            </a:r>
          </a:p>
          <a:p>
            <a:pPr lvl="3" eaLnBrk="1" hangingPunct="1">
              <a:defRPr/>
            </a:pPr>
            <a:r>
              <a:rPr lang="fr-FR" sz="1800" dirty="0" smtClean="0">
                <a:solidFill>
                  <a:srgbClr val="0F5494"/>
                </a:solidFill>
                <a:latin typeface="+mn-lt"/>
              </a:rPr>
              <a:t>En général, au minimum comptabilité + exécution de la dépense</a:t>
            </a:r>
          </a:p>
          <a:p>
            <a:pPr lvl="3" eaLnBrk="1" hangingPunct="1">
              <a:defRPr/>
            </a:pPr>
            <a:r>
              <a:rPr lang="fr-FR" sz="1800" dirty="0" smtClean="0">
                <a:solidFill>
                  <a:srgbClr val="0F5494"/>
                </a:solidFill>
                <a:latin typeface="+mn-lt"/>
              </a:rPr>
              <a:t>Mais, commencer par des systèmes auxiliaires comme la paye, peut quelquefois présenter un meilleur rapport coût-avantage</a:t>
            </a:r>
          </a:p>
          <a:p>
            <a:pPr marL="1257300" lvl="2" indent="-342900" eaLnBrk="1" hangingPunct="1">
              <a:buFont typeface="Wingdings" panose="05000000000000000000" pitchFamily="2" charset="2"/>
              <a:buChar char="§"/>
              <a:defRPr/>
            </a:pPr>
            <a:r>
              <a:rPr lang="fr-FR" sz="2000" dirty="0" smtClean="0"/>
              <a:t>Couverture territoriale :une couverture territoriale exhaustive peut demander du temps. </a:t>
            </a:r>
          </a:p>
          <a:p>
            <a:pPr lvl="3" eaLnBrk="1" hangingPunct="1">
              <a:defRPr/>
            </a:pPr>
            <a:r>
              <a:rPr lang="fr-FR" sz="1800" dirty="0" smtClean="0">
                <a:solidFill>
                  <a:srgbClr val="0F5494"/>
                </a:solidFill>
                <a:latin typeface="+mn-lt"/>
              </a:rPr>
              <a:t>Les procédures doivent donc fonctionner avec ou sans informatisation   </a:t>
            </a:r>
          </a:p>
          <a:p>
            <a:pPr lvl="2" eaLnBrk="1" hangingPunct="1">
              <a:defRPr/>
            </a:pPr>
            <a:endParaRPr lang="fr-FR" dirty="0" smtClean="0"/>
          </a:p>
        </p:txBody>
      </p:sp>
      <p:sp>
        <p:nvSpPr>
          <p:cNvPr id="60420"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4C3B5B39-52B4-43C7-8F9B-96F543062BF9}" type="slidenum">
              <a:rPr lang="fr-FR" altLang="fr-FR"/>
              <a:pPr algn="l" eaLnBrk="0" hangingPunct="0">
                <a:lnSpc>
                  <a:spcPts val="1400"/>
                </a:lnSpc>
              </a:pPr>
              <a:t>35</a:t>
            </a:fld>
            <a:endParaRPr lang="fr-FR" altLang="fr-F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0" y="857250"/>
            <a:ext cx="7786688" cy="1143000"/>
          </a:xfrm>
        </p:spPr>
        <p:txBody>
          <a:bodyPr/>
          <a:lstStyle/>
          <a:p>
            <a:pPr indent="0" eaLnBrk="1" hangingPunct="1"/>
            <a:r>
              <a:rPr lang="fr-FR" altLang="fr-FR" smtClean="0"/>
              <a:t>Séquençage (2)</a:t>
            </a:r>
          </a:p>
        </p:txBody>
      </p:sp>
      <p:sp>
        <p:nvSpPr>
          <p:cNvPr id="62467" name="Rectangle 3"/>
          <p:cNvSpPr>
            <a:spLocks noGrp="1" noChangeArrowheads="1"/>
          </p:cNvSpPr>
          <p:nvPr>
            <p:ph type="body" idx="1"/>
          </p:nvPr>
        </p:nvSpPr>
        <p:spPr>
          <a:xfrm>
            <a:off x="142875" y="2071688"/>
            <a:ext cx="9001125" cy="3959225"/>
          </a:xfrm>
        </p:spPr>
        <p:txBody>
          <a:bodyPr/>
          <a:lstStyle/>
          <a:p>
            <a:pPr lvl="1" eaLnBrk="1" hangingPunct="1">
              <a:spcBef>
                <a:spcPts val="600"/>
              </a:spcBef>
              <a:spcAft>
                <a:spcPts val="600"/>
              </a:spcAft>
              <a:buClrTx/>
            </a:pPr>
            <a:r>
              <a:rPr lang="fr-FR" altLang="fr-FR" b="0" smtClean="0"/>
              <a:t>Choix de l'approche de mise en œuvre... (</a:t>
            </a:r>
            <a:r>
              <a:rPr lang="fr-FR" altLang="fr-FR" b="0" i="1" smtClean="0"/>
              <a:t>suite)</a:t>
            </a:r>
          </a:p>
          <a:p>
            <a:pPr marL="1257300" lvl="2" indent="-342900" eaLnBrk="1" hangingPunct="1">
              <a:spcBef>
                <a:spcPts val="600"/>
              </a:spcBef>
              <a:spcAft>
                <a:spcPts val="600"/>
              </a:spcAft>
              <a:buFont typeface="Wingdings" pitchFamily="2" charset="2"/>
              <a:buChar char="§"/>
            </a:pPr>
            <a:r>
              <a:rPr lang="fr-FR" altLang="fr-FR" sz="2100" smtClean="0"/>
              <a:t>Aspects techniques</a:t>
            </a:r>
          </a:p>
          <a:p>
            <a:pPr lvl="3" eaLnBrk="1" hangingPunct="1">
              <a:spcBef>
                <a:spcPts val="600"/>
              </a:spcBef>
              <a:spcAft>
                <a:spcPts val="600"/>
              </a:spcAft>
            </a:pPr>
            <a:r>
              <a:rPr lang="fr-FR" altLang="fr-FR" smtClean="0">
                <a:solidFill>
                  <a:srgbClr val="0F5494"/>
                </a:solidFill>
                <a:latin typeface="Arial" charset="0"/>
              </a:rPr>
              <a:t>ERP ou développement d'application?</a:t>
            </a:r>
          </a:p>
          <a:p>
            <a:pPr lvl="4" eaLnBrk="1" hangingPunct="1">
              <a:spcBef>
                <a:spcPts val="600"/>
              </a:spcBef>
              <a:spcAft>
                <a:spcPts val="600"/>
              </a:spcAft>
            </a:pPr>
            <a:r>
              <a:rPr lang="fr-FR" altLang="fr-FR" smtClean="0">
                <a:solidFill>
                  <a:srgbClr val="0F5494"/>
                </a:solidFill>
                <a:latin typeface="Arial" charset="0"/>
              </a:rPr>
              <a:t>Choix de l'ERP si variante ERP</a:t>
            </a:r>
          </a:p>
          <a:p>
            <a:pPr lvl="3" eaLnBrk="1" hangingPunct="1">
              <a:spcBef>
                <a:spcPts val="600"/>
              </a:spcBef>
              <a:spcAft>
                <a:spcPts val="600"/>
              </a:spcAft>
            </a:pPr>
            <a:r>
              <a:rPr lang="fr-FR" altLang="fr-FR" smtClean="0">
                <a:solidFill>
                  <a:srgbClr val="0F5494"/>
                </a:solidFill>
                <a:latin typeface="Arial" charset="0"/>
              </a:rPr>
              <a:t>Réseau national ou base de données séparées?</a:t>
            </a:r>
          </a:p>
          <a:p>
            <a:pPr lvl="1" eaLnBrk="1" hangingPunct="1">
              <a:spcBef>
                <a:spcPts val="600"/>
              </a:spcBef>
              <a:spcAft>
                <a:spcPts val="600"/>
              </a:spcAft>
              <a:buClrTx/>
            </a:pPr>
            <a:r>
              <a:rPr lang="fr-FR" altLang="fr-FR" b="0" smtClean="0"/>
              <a:t>La gestion du changement</a:t>
            </a:r>
          </a:p>
          <a:p>
            <a:pPr marL="1257300" lvl="2" indent="-342900" eaLnBrk="1" hangingPunct="1">
              <a:spcBef>
                <a:spcPts val="600"/>
              </a:spcBef>
              <a:spcAft>
                <a:spcPts val="600"/>
              </a:spcAft>
              <a:buFont typeface="Wingdings" pitchFamily="2" charset="2"/>
              <a:buChar char="§"/>
            </a:pPr>
            <a:r>
              <a:rPr lang="fr-FR" altLang="fr-FR" sz="2100" smtClean="0"/>
              <a:t>Organisation de la gestion du projet</a:t>
            </a:r>
          </a:p>
          <a:p>
            <a:pPr marL="1257300" lvl="2" indent="-342900" eaLnBrk="1" hangingPunct="1">
              <a:spcBef>
                <a:spcPts val="600"/>
              </a:spcBef>
              <a:spcAft>
                <a:spcPts val="600"/>
              </a:spcAft>
              <a:buFont typeface="Wingdings" pitchFamily="2" charset="2"/>
              <a:buChar char="§"/>
            </a:pPr>
            <a:r>
              <a:rPr lang="fr-FR" altLang="fr-FR" sz="2100" smtClean="0"/>
              <a:t>Formation</a:t>
            </a:r>
          </a:p>
          <a:p>
            <a:pPr marL="1257300" lvl="2" indent="-342900" eaLnBrk="1" hangingPunct="1">
              <a:spcBef>
                <a:spcPts val="600"/>
              </a:spcBef>
              <a:spcAft>
                <a:spcPts val="600"/>
              </a:spcAft>
              <a:buFont typeface="Wingdings" pitchFamily="2" charset="2"/>
              <a:buChar char="§"/>
            </a:pPr>
            <a:r>
              <a:rPr lang="fr-FR" altLang="fr-FR" sz="2100" smtClean="0"/>
              <a:t>Autres aspects de la gestion des ressources humaines.</a:t>
            </a:r>
          </a:p>
        </p:txBody>
      </p:sp>
      <p:sp>
        <p:nvSpPr>
          <p:cNvPr id="62468"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3C21D9A2-447F-428F-969C-6813B6DBECFE}" type="slidenum">
              <a:rPr lang="fr-FR" altLang="fr-FR"/>
              <a:pPr algn="l" eaLnBrk="0" hangingPunct="0">
                <a:lnSpc>
                  <a:spcPts val="1400"/>
                </a:lnSpc>
              </a:pPr>
              <a:t>36</a:t>
            </a:fld>
            <a:endParaRPr lang="fr-FR" altLang="fr-F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Espace réservé du contenu 1"/>
          <p:cNvSpPr>
            <a:spLocks noGrp="1"/>
          </p:cNvSpPr>
          <p:nvPr>
            <p:ph idx="1"/>
          </p:nvPr>
        </p:nvSpPr>
        <p:spPr>
          <a:xfrm>
            <a:off x="304800" y="2078038"/>
            <a:ext cx="8534400" cy="5429250"/>
          </a:xfrm>
        </p:spPr>
        <p:txBody>
          <a:bodyPr/>
          <a:lstStyle/>
          <a:p>
            <a:pPr eaLnBrk="1" hangingPunct="1">
              <a:spcBef>
                <a:spcPct val="0"/>
              </a:spcBef>
              <a:buClrTx/>
              <a:defRPr/>
            </a:pPr>
            <a:r>
              <a:rPr lang="fr-FR" altLang="fr-FR" sz="2200" i="0" dirty="0" smtClean="0"/>
              <a:t>L’informatisation apporte un important appui à la gestion</a:t>
            </a:r>
          </a:p>
          <a:p>
            <a:pPr eaLnBrk="1" hangingPunct="1">
              <a:spcBef>
                <a:spcPct val="0"/>
              </a:spcBef>
              <a:buClrTx/>
              <a:buFontTx/>
              <a:buNone/>
              <a:defRPr/>
            </a:pPr>
            <a:r>
              <a:rPr lang="fr-FR" altLang="fr-FR" sz="2200" i="0" dirty="0" smtClean="0"/>
              <a:t> </a:t>
            </a:r>
          </a:p>
          <a:p>
            <a:pPr eaLnBrk="1" hangingPunct="1">
              <a:spcBef>
                <a:spcPct val="0"/>
              </a:spcBef>
              <a:buClrTx/>
              <a:defRPr/>
            </a:pPr>
            <a:r>
              <a:rPr lang="fr-FR" altLang="fr-FR" sz="2200" i="0" dirty="0" smtClean="0"/>
              <a:t>Mais elle présente des risques, qui augmentent lorsque:</a:t>
            </a:r>
          </a:p>
          <a:p>
            <a:pPr lvl="1" eaLnBrk="1" hangingPunct="1">
              <a:spcBef>
                <a:spcPct val="0"/>
              </a:spcBef>
              <a:buClrTx/>
              <a:buFont typeface="Courier New" panose="02070309020205020404" pitchFamily="49" charset="0"/>
              <a:buChar char="o"/>
              <a:defRPr/>
            </a:pPr>
            <a:r>
              <a:rPr lang="fr-FR" altLang="fr-FR" b="0" dirty="0" smtClean="0"/>
              <a:t>Le projet est plus complexe</a:t>
            </a:r>
          </a:p>
          <a:p>
            <a:pPr lvl="1" eaLnBrk="1" hangingPunct="1">
              <a:spcBef>
                <a:spcPct val="0"/>
              </a:spcBef>
              <a:buClrTx/>
              <a:buFont typeface="Courier New" panose="02070309020205020404" pitchFamily="49" charset="0"/>
              <a:buChar char="o"/>
              <a:defRPr/>
            </a:pPr>
            <a:r>
              <a:rPr lang="fr-FR" altLang="fr-FR" b="0" dirty="0" smtClean="0"/>
              <a:t>La capacité des fonctionnaires locaux d’évaluer de manière critique tous les aspects du projet est limitée</a:t>
            </a:r>
          </a:p>
          <a:p>
            <a:pPr lvl="1" eaLnBrk="1" hangingPunct="1">
              <a:spcBef>
                <a:spcPct val="0"/>
              </a:spcBef>
              <a:buClrTx/>
              <a:buFont typeface="Courier New" panose="02070309020205020404" pitchFamily="49" charset="0"/>
              <a:buChar char="o"/>
              <a:defRPr/>
            </a:pPr>
            <a:r>
              <a:rPr lang="fr-FR" altLang="fr-FR" b="0" dirty="0" smtClean="0"/>
              <a:t>Le projet est dirigé ou fortement influencé par des consultants externes </a:t>
            </a:r>
          </a:p>
          <a:p>
            <a:pPr lvl="1" eaLnBrk="1" hangingPunct="1">
              <a:spcBef>
                <a:spcPct val="0"/>
              </a:spcBef>
              <a:buClrTx/>
              <a:buFont typeface="Courier New" panose="02070309020205020404" pitchFamily="49" charset="0"/>
              <a:buChar char="o"/>
              <a:defRPr/>
            </a:pPr>
            <a:r>
              <a:rPr lang="fr-FR" altLang="fr-FR" b="0" dirty="0" smtClean="0"/>
              <a:t>L’appui politique est insuffisant</a:t>
            </a:r>
          </a:p>
          <a:p>
            <a:pPr marL="457200" lvl="1" indent="0" eaLnBrk="1" hangingPunct="1">
              <a:spcBef>
                <a:spcPct val="0"/>
              </a:spcBef>
              <a:buClrTx/>
              <a:buFontTx/>
              <a:buNone/>
              <a:defRPr/>
            </a:pPr>
            <a:endParaRPr lang="fr-FR" altLang="fr-FR" sz="2200" b="0" dirty="0" smtClean="0"/>
          </a:p>
          <a:p>
            <a:pPr eaLnBrk="1" hangingPunct="1">
              <a:spcBef>
                <a:spcPct val="0"/>
              </a:spcBef>
              <a:buClrTx/>
              <a:defRPr/>
            </a:pPr>
            <a:r>
              <a:rPr lang="fr-FR" altLang="fr-FR" sz="2200" i="0" dirty="0" smtClean="0"/>
              <a:t>Des systèmes intégrés basés sur des PGI peuvent s’avérer très coûteux et risqués</a:t>
            </a:r>
            <a:endParaRPr lang="fr-BE" altLang="fr-FR" sz="2200" dirty="0" smtClean="0"/>
          </a:p>
        </p:txBody>
      </p:sp>
      <p:sp>
        <p:nvSpPr>
          <p:cNvPr id="64515" name="Titre 2"/>
          <p:cNvSpPr>
            <a:spLocks noGrp="1"/>
          </p:cNvSpPr>
          <p:nvPr>
            <p:ph type="title"/>
          </p:nvPr>
        </p:nvSpPr>
        <p:spPr>
          <a:xfrm>
            <a:off x="0" y="1357313"/>
            <a:ext cx="9144000" cy="415925"/>
          </a:xfrm>
          <a:ln/>
        </p:spPr>
        <p:txBody>
          <a:bodyPr/>
          <a:lstStyle/>
          <a:p>
            <a:pPr indent="0" algn="ctr" eaLnBrk="1" hangingPunct="1"/>
            <a:r>
              <a:rPr lang="fr-FR" altLang="fr-FR" sz="2800" smtClean="0"/>
              <a:t>Messages clef</a:t>
            </a:r>
          </a:p>
        </p:txBody>
      </p:sp>
      <p:sp>
        <p:nvSpPr>
          <p:cNvPr id="64516" name="Espace réservé du numéro de diapositive 3"/>
          <p:cNvSpPr>
            <a:spLocks noGrp="1"/>
          </p:cNvSpPr>
          <p:nvPr>
            <p:ph type="sldNum" sz="quarter" idx="10"/>
          </p:nvPr>
        </p:nvSpPr>
        <p:spPr>
          <a:noFill/>
        </p:spPr>
        <p:txBody>
          <a:bodyPr/>
          <a:lstStyle/>
          <a:p>
            <a:fld id="{6BCE3965-EF66-46A4-8AA8-115A894A0ABF}" type="slidenum">
              <a:rPr lang="en-GB" altLang="fr-FR"/>
              <a:pPr/>
              <a:t>37</a:t>
            </a:fld>
            <a:endParaRPr lang="en-GB" altLang="fr-FR"/>
          </a:p>
        </p:txBody>
      </p:sp>
      <p:sp>
        <p:nvSpPr>
          <p:cNvPr id="64517" name="Right Arrow 3"/>
          <p:cNvSpPr>
            <a:spLocks noChangeArrowheads="1"/>
          </p:cNvSpPr>
          <p:nvPr/>
        </p:nvSpPr>
        <p:spPr bwMode="auto">
          <a:xfrm>
            <a:off x="1403350" y="1204913"/>
            <a:ext cx="1584325" cy="720725"/>
          </a:xfrm>
          <a:prstGeom prst="rightArrow">
            <a:avLst>
              <a:gd name="adj1" fmla="val 50000"/>
              <a:gd name="adj2" fmla="val 49959"/>
            </a:avLst>
          </a:prstGeom>
          <a:solidFill>
            <a:srgbClr val="FFC000"/>
          </a:solidFill>
          <a:ln w="9525" algn="ctr">
            <a:noFill/>
            <a:round/>
            <a:headEnd/>
            <a:tailEnd/>
          </a:ln>
        </p:spPr>
        <p:txBody>
          <a:bodyPr anchor="ctr"/>
          <a:lstStyle/>
          <a:p>
            <a:pPr eaLnBrk="1" hangingPunct="1"/>
            <a:endParaRPr lang="en-US" altLang="fr-FR"/>
          </a:p>
        </p:txBody>
      </p:sp>
      <p:sp>
        <p:nvSpPr>
          <p:cNvPr id="64518" name="Right Arrow 4"/>
          <p:cNvSpPr>
            <a:spLocks noChangeArrowheads="1"/>
          </p:cNvSpPr>
          <p:nvPr/>
        </p:nvSpPr>
        <p:spPr bwMode="auto">
          <a:xfrm rot="10800000">
            <a:off x="6443663" y="1204913"/>
            <a:ext cx="1584325" cy="720725"/>
          </a:xfrm>
          <a:prstGeom prst="rightArrow">
            <a:avLst>
              <a:gd name="adj1" fmla="val 50000"/>
              <a:gd name="adj2" fmla="val 49959"/>
            </a:avLst>
          </a:prstGeom>
          <a:solidFill>
            <a:srgbClr val="FFC000"/>
          </a:solidFill>
          <a:ln w="9525" algn="ctr">
            <a:noFill/>
            <a:round/>
            <a:headEnd/>
            <a:tailEnd/>
          </a:ln>
        </p:spPr>
        <p:txBody>
          <a:bodyPr anchor="ctr"/>
          <a:lstStyle/>
          <a:p>
            <a:pPr eaLnBrk="1" hangingPunct="1"/>
            <a:endParaRPr lang="en-US" alt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re 1"/>
          <p:cNvSpPr>
            <a:spLocks noGrp="1"/>
          </p:cNvSpPr>
          <p:nvPr>
            <p:ph type="title"/>
          </p:nvPr>
        </p:nvSpPr>
        <p:spPr/>
        <p:txBody>
          <a:bodyPr/>
          <a:lstStyle/>
          <a:p>
            <a:r>
              <a:rPr lang="fr-FR" altLang="fr-FR" smtClean="0"/>
              <a:t>Module 2.4. Points examinés</a:t>
            </a:r>
          </a:p>
        </p:txBody>
      </p:sp>
      <p:sp>
        <p:nvSpPr>
          <p:cNvPr id="10243" name="Espace réservé du contenu 2"/>
          <p:cNvSpPr>
            <a:spLocks noGrp="1"/>
          </p:cNvSpPr>
          <p:nvPr>
            <p:ph idx="1"/>
          </p:nvPr>
        </p:nvSpPr>
        <p:spPr/>
        <p:txBody>
          <a:bodyPr/>
          <a:lstStyle/>
          <a:p>
            <a:pPr>
              <a:buClrTx/>
              <a:defRPr/>
            </a:pPr>
            <a:r>
              <a:rPr lang="fr-FR" altLang="fr-FR" i="0" dirty="0" smtClean="0">
                <a:solidFill>
                  <a:srgbClr val="FF0000"/>
                </a:solidFill>
              </a:rPr>
              <a:t>Contrôle externe</a:t>
            </a:r>
          </a:p>
          <a:p>
            <a:pPr lvl="1">
              <a:buClrTx/>
              <a:buFont typeface="Wingdings" panose="05000000000000000000" pitchFamily="2" charset="2"/>
              <a:buChar char="§"/>
              <a:defRPr/>
            </a:pPr>
            <a:r>
              <a:rPr lang="fr-FR" altLang="fr-FR" b="0" dirty="0" smtClean="0">
                <a:solidFill>
                  <a:srgbClr val="FF0000"/>
                </a:solidFill>
              </a:rPr>
              <a:t>Audit externe</a:t>
            </a:r>
          </a:p>
          <a:p>
            <a:pPr lvl="1">
              <a:buClrTx/>
              <a:buFont typeface="Wingdings" panose="05000000000000000000" pitchFamily="2" charset="2"/>
              <a:buChar char="§"/>
              <a:defRPr/>
            </a:pPr>
            <a:r>
              <a:rPr lang="fr-FR" altLang="fr-FR" b="0" dirty="0" smtClean="0"/>
              <a:t>Parlement</a:t>
            </a:r>
          </a:p>
          <a:p>
            <a:pPr>
              <a:buClrTx/>
              <a:defRPr/>
            </a:pPr>
            <a:endParaRPr lang="fr-FR" altLang="fr-FR" i="0" dirty="0" smtClean="0"/>
          </a:p>
          <a:p>
            <a:pPr>
              <a:buClrTx/>
              <a:defRPr/>
            </a:pPr>
            <a:r>
              <a:rPr lang="fr-FR" altLang="fr-FR" i="0" dirty="0" smtClean="0"/>
              <a:t>Cadre législatif et règlementaire</a:t>
            </a:r>
          </a:p>
          <a:p>
            <a:pPr marL="0" indent="0">
              <a:buClrTx/>
              <a:buFontTx/>
              <a:buNone/>
              <a:defRPr/>
            </a:pPr>
            <a:endParaRPr lang="fr-FR" altLang="fr-FR" i="0" dirty="0" smtClean="0"/>
          </a:p>
          <a:p>
            <a:pPr>
              <a:buClrTx/>
              <a:defRPr/>
            </a:pPr>
            <a:r>
              <a:rPr lang="fr-FR" altLang="fr-FR" i="0" dirty="0" smtClean="0"/>
              <a:t>Systèmes d’information</a:t>
            </a:r>
          </a:p>
        </p:txBody>
      </p:sp>
      <p:sp>
        <p:nvSpPr>
          <p:cNvPr id="10244" name="AutoShape 5"/>
          <p:cNvSpPr>
            <a:spLocks noChangeArrowheads="1"/>
          </p:cNvSpPr>
          <p:nvPr/>
        </p:nvSpPr>
        <p:spPr bwMode="auto">
          <a:xfrm>
            <a:off x="684213" y="2708275"/>
            <a:ext cx="6118225" cy="792163"/>
          </a:xfrm>
          <a:prstGeom prst="rightArrow">
            <a:avLst>
              <a:gd name="adj1" fmla="val 50000"/>
              <a:gd name="adj2" fmla="val 150822"/>
            </a:avLst>
          </a:prstGeom>
          <a:noFill/>
          <a:ln w="28575">
            <a:solidFill>
              <a:srgbClr val="C00000"/>
            </a:solidFill>
            <a:miter lim="800000"/>
            <a:headEnd/>
            <a:tailEnd/>
          </a:ln>
        </p:spPr>
        <p:txBody>
          <a:bodyPr wrap="none" anchor="ctr"/>
          <a:lstStyle/>
          <a:p>
            <a:pPr eaLnBrk="1" hangingPunct="1"/>
            <a:endParaRPr lang="fr-BE" altLang="fr-FR">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928688"/>
            <a:ext cx="7786688" cy="1143000"/>
          </a:xfrm>
        </p:spPr>
        <p:txBody>
          <a:bodyPr/>
          <a:lstStyle/>
          <a:p>
            <a:pPr indent="0" eaLnBrk="1" hangingPunct="1"/>
            <a:r>
              <a:rPr lang="en-GB" altLang="fr-FR" smtClean="0"/>
              <a:t>Audit externe</a:t>
            </a:r>
            <a:endParaRPr lang="en-US" altLang="fr-FR" smtClean="0"/>
          </a:p>
        </p:txBody>
      </p:sp>
      <p:sp>
        <p:nvSpPr>
          <p:cNvPr id="11267" name="Rectangle 3"/>
          <p:cNvSpPr>
            <a:spLocks noGrp="1" noChangeArrowheads="1"/>
          </p:cNvSpPr>
          <p:nvPr>
            <p:ph type="body" idx="1"/>
          </p:nvPr>
        </p:nvSpPr>
        <p:spPr>
          <a:xfrm>
            <a:off x="0" y="2071688"/>
            <a:ext cx="9144000" cy="4310062"/>
          </a:xfrm>
        </p:spPr>
        <p:txBody>
          <a:bodyPr/>
          <a:lstStyle/>
          <a:p>
            <a:pPr lvl="1" eaLnBrk="1" hangingPunct="1">
              <a:spcBef>
                <a:spcPct val="0"/>
              </a:spcBef>
              <a:buClrTx/>
              <a:defRPr/>
            </a:pPr>
            <a:r>
              <a:rPr lang="fr-FR" altLang="fr-FR" sz="2400" b="0" dirty="0" smtClean="0"/>
              <a:t>Assuré par l'Institution supérieure de Contrôle des Finances publiques (ISC)</a:t>
            </a:r>
          </a:p>
          <a:p>
            <a:pPr marL="1257300" lvl="2" indent="-342900" eaLnBrk="1" hangingPunct="1">
              <a:spcBef>
                <a:spcPct val="0"/>
              </a:spcBef>
              <a:buFont typeface="Wingdings" panose="05000000000000000000" pitchFamily="2" charset="2"/>
              <a:buChar char="§"/>
              <a:defRPr/>
            </a:pPr>
            <a:r>
              <a:rPr lang="fr-FR" altLang="fr-FR" sz="2100" dirty="0" smtClean="0"/>
              <a:t>Cour des Comptes, Chambre des Comptes, Auditeur National, etc. </a:t>
            </a:r>
          </a:p>
          <a:p>
            <a:pPr lvl="2" eaLnBrk="1" hangingPunct="1">
              <a:spcBef>
                <a:spcPct val="0"/>
              </a:spcBef>
              <a:buFontTx/>
              <a:buChar char="•"/>
              <a:defRPr/>
            </a:pPr>
            <a:endParaRPr lang="fr-FR" altLang="fr-FR" sz="2100" dirty="0" smtClean="0"/>
          </a:p>
          <a:p>
            <a:pPr lvl="1" eaLnBrk="1" hangingPunct="1">
              <a:spcBef>
                <a:spcPct val="0"/>
              </a:spcBef>
              <a:buClrTx/>
              <a:defRPr/>
            </a:pPr>
            <a:r>
              <a:rPr lang="fr-FR" altLang="fr-FR" sz="2400" b="0" dirty="0" smtClean="0"/>
              <a:t>Le point clef est l'indépendance de l'ISC</a:t>
            </a:r>
          </a:p>
          <a:p>
            <a:pPr marL="1257300" lvl="2" indent="-342900" eaLnBrk="1" hangingPunct="1">
              <a:spcBef>
                <a:spcPct val="0"/>
              </a:spcBef>
              <a:buFont typeface="Wingdings" panose="05000000000000000000" pitchFamily="2" charset="2"/>
              <a:buChar char="§"/>
              <a:defRPr/>
            </a:pPr>
            <a:r>
              <a:rPr lang="fr-FR" altLang="fr-FR" sz="2100" dirty="0" smtClean="0"/>
              <a:t>Qui doit de préférence être </a:t>
            </a:r>
            <a:r>
              <a:rPr lang="fr-FR" altLang="fr-FR" sz="2100" dirty="0" smtClean="0"/>
              <a:t>garantie </a:t>
            </a:r>
            <a:r>
              <a:rPr lang="fr-FR" altLang="fr-FR" sz="2100" dirty="0" smtClean="0"/>
              <a:t>par la Constitution d'après l'INTOSAI (International </a:t>
            </a:r>
            <a:r>
              <a:rPr lang="fr-FR" altLang="fr-FR" sz="2100" dirty="0" err="1" smtClean="0"/>
              <a:t>Organization</a:t>
            </a:r>
            <a:r>
              <a:rPr lang="fr-FR" altLang="fr-FR" sz="2100" dirty="0" smtClean="0"/>
              <a:t> of </a:t>
            </a:r>
            <a:r>
              <a:rPr lang="fr-FR" altLang="fr-FR" sz="2100" dirty="0" err="1" smtClean="0"/>
              <a:t>Supreme</a:t>
            </a:r>
            <a:r>
              <a:rPr lang="fr-FR" altLang="fr-FR" sz="2100" dirty="0" smtClean="0"/>
              <a:t> Audit Institutions)</a:t>
            </a:r>
          </a:p>
          <a:p>
            <a:pPr lvl="2" eaLnBrk="1" hangingPunct="1">
              <a:spcBef>
                <a:spcPct val="0"/>
              </a:spcBef>
              <a:buFontTx/>
              <a:buChar char="•"/>
              <a:defRPr/>
            </a:pPr>
            <a:endParaRPr lang="fr-FR" altLang="fr-FR" sz="2100" dirty="0" smtClean="0"/>
          </a:p>
        </p:txBody>
      </p:sp>
      <p:sp>
        <p:nvSpPr>
          <p:cNvPr id="11268"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06D94E1B-B601-41CF-AFD5-7A00B3BDC075}" type="slidenum">
              <a:rPr lang="fr-FR" altLang="fr-FR"/>
              <a:pPr algn="l" eaLnBrk="0" hangingPunct="0">
                <a:lnSpc>
                  <a:spcPts val="1400"/>
                </a:lnSpc>
              </a:pPr>
              <a:t>5</a:t>
            </a:fld>
            <a:endParaRPr lang="fr-FR" altLang="fr-F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908050"/>
            <a:ext cx="7786688" cy="1143000"/>
          </a:xfrm>
        </p:spPr>
        <p:txBody>
          <a:bodyPr/>
          <a:lstStyle/>
          <a:p>
            <a:pPr indent="0" eaLnBrk="1" hangingPunct="1"/>
            <a:r>
              <a:rPr lang="en-US" altLang="fr-FR" smtClean="0"/>
              <a:t>INTOSAI(*) principes de base</a:t>
            </a:r>
          </a:p>
        </p:txBody>
      </p:sp>
      <p:sp>
        <p:nvSpPr>
          <p:cNvPr id="13315" name="Rectangle 3"/>
          <p:cNvSpPr>
            <a:spLocks noGrp="1" noChangeArrowheads="1"/>
          </p:cNvSpPr>
          <p:nvPr>
            <p:ph type="body" idx="1"/>
          </p:nvPr>
        </p:nvSpPr>
        <p:spPr>
          <a:xfrm>
            <a:off x="214313" y="1412875"/>
            <a:ext cx="8929687" cy="4173538"/>
          </a:xfrm>
        </p:spPr>
        <p:txBody>
          <a:bodyPr/>
          <a:lstStyle/>
          <a:p>
            <a:pPr eaLnBrk="1" hangingPunct="1"/>
            <a:endParaRPr lang="fr-FR" altLang="fr-FR" smtClean="0"/>
          </a:p>
          <a:p>
            <a:pPr lvl="1" eaLnBrk="1" hangingPunct="1">
              <a:spcBef>
                <a:spcPts val="600"/>
              </a:spcBef>
              <a:spcAft>
                <a:spcPts val="600"/>
              </a:spcAft>
              <a:buClrTx/>
            </a:pPr>
            <a:r>
              <a:rPr lang="fr-FR" altLang="fr-FR" sz="1800" b="0" smtClean="0"/>
              <a:t>Un cadre constitutionnel et législatif doit être établi</a:t>
            </a:r>
          </a:p>
          <a:p>
            <a:pPr lvl="1" eaLnBrk="1" hangingPunct="1">
              <a:spcBef>
                <a:spcPts val="600"/>
              </a:spcBef>
              <a:spcAft>
                <a:spcPts val="600"/>
              </a:spcAft>
              <a:buClrTx/>
            </a:pPr>
            <a:r>
              <a:rPr lang="fr-FR" altLang="fr-FR" sz="1800" b="0" smtClean="0"/>
              <a:t>Indépendance des membres des ISC</a:t>
            </a:r>
          </a:p>
          <a:p>
            <a:pPr lvl="1" eaLnBrk="1" hangingPunct="1">
              <a:spcBef>
                <a:spcPts val="600"/>
              </a:spcBef>
              <a:spcAft>
                <a:spcPts val="600"/>
              </a:spcAft>
              <a:buClrTx/>
            </a:pPr>
            <a:r>
              <a:rPr lang="fr-FR" altLang="fr-FR" sz="1800" b="0" smtClean="0"/>
              <a:t>Indépendance financière des ISC </a:t>
            </a:r>
          </a:p>
          <a:p>
            <a:pPr lvl="1" eaLnBrk="1" hangingPunct="1">
              <a:spcBef>
                <a:spcPts val="600"/>
              </a:spcBef>
              <a:spcAft>
                <a:spcPts val="600"/>
              </a:spcAft>
              <a:buClrTx/>
            </a:pPr>
            <a:r>
              <a:rPr lang="fr-FR" altLang="fr-FR" sz="1800" b="0" smtClean="0"/>
              <a:t>Toutes les opérations liées aux finances publiques doivent être soumis à leur contrôle</a:t>
            </a:r>
          </a:p>
          <a:p>
            <a:pPr lvl="1" eaLnBrk="1" hangingPunct="1">
              <a:spcBef>
                <a:spcPts val="600"/>
              </a:spcBef>
              <a:spcAft>
                <a:spcPts val="600"/>
              </a:spcAft>
              <a:buClrTx/>
            </a:pPr>
            <a:r>
              <a:rPr lang="fr-FR" altLang="fr-FR" sz="1800" b="0" smtClean="0"/>
              <a:t>Accès sans restriction à l'information</a:t>
            </a:r>
          </a:p>
          <a:p>
            <a:pPr lvl="1" eaLnBrk="1" hangingPunct="1">
              <a:spcBef>
                <a:spcPts val="600"/>
              </a:spcBef>
              <a:spcAft>
                <a:spcPts val="600"/>
              </a:spcAft>
              <a:buClrTx/>
            </a:pPr>
            <a:r>
              <a:rPr lang="fr-FR" altLang="fr-FR" sz="1800" b="0" smtClean="0"/>
              <a:t>Droit et obligation de présenter des rapports </a:t>
            </a:r>
          </a:p>
          <a:p>
            <a:pPr lvl="1" eaLnBrk="1" hangingPunct="1">
              <a:spcBef>
                <a:spcPts val="600"/>
              </a:spcBef>
              <a:spcAft>
                <a:spcPts val="600"/>
              </a:spcAft>
              <a:buClrTx/>
            </a:pPr>
            <a:r>
              <a:rPr lang="fr-FR" altLang="fr-FR" sz="1800" b="0" smtClean="0"/>
              <a:t>Liberté de décider du contenu et de la diffusion des rapports d'audit</a:t>
            </a:r>
          </a:p>
          <a:p>
            <a:pPr lvl="1" eaLnBrk="1" hangingPunct="1">
              <a:spcBef>
                <a:spcPts val="600"/>
              </a:spcBef>
              <a:spcAft>
                <a:spcPts val="600"/>
              </a:spcAft>
              <a:buClrTx/>
            </a:pPr>
            <a:r>
              <a:rPr lang="fr-FR" altLang="fr-FR" sz="1800" b="0" smtClean="0"/>
              <a:t>Respect effectif des recommandations</a:t>
            </a:r>
          </a:p>
          <a:p>
            <a:pPr lvl="1" eaLnBrk="1" hangingPunct="1">
              <a:spcBef>
                <a:spcPts val="600"/>
              </a:spcBef>
              <a:spcAft>
                <a:spcPts val="600"/>
              </a:spcAft>
              <a:buClrTx/>
            </a:pPr>
            <a:r>
              <a:rPr lang="fr-FR" altLang="fr-FR" sz="1800" b="0" smtClean="0"/>
              <a:t>Adéquate ressources (humaines et financières)</a:t>
            </a:r>
          </a:p>
          <a:p>
            <a:pPr lvl="1" eaLnBrk="1" hangingPunct="1">
              <a:spcBef>
                <a:spcPts val="600"/>
              </a:spcBef>
              <a:spcAft>
                <a:spcPts val="600"/>
              </a:spcAft>
              <a:buClrTx/>
              <a:buFontTx/>
              <a:buNone/>
            </a:pPr>
            <a:r>
              <a:rPr lang="fr-FR" altLang="fr-FR" sz="1500" b="0" smtClean="0"/>
              <a:t>* International Organization of Supreme Audit Institutions, Organisation internationale des institutions supérieures de contrôle des finances publiques</a:t>
            </a:r>
          </a:p>
        </p:txBody>
      </p:sp>
      <p:sp>
        <p:nvSpPr>
          <p:cNvPr id="13316"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1D5F233E-0B18-4E12-90DA-A37FA344EC4C}" type="slidenum">
              <a:rPr lang="fr-FR" altLang="fr-FR"/>
              <a:pPr algn="l" eaLnBrk="0" hangingPunct="0">
                <a:lnSpc>
                  <a:spcPts val="1400"/>
                </a:lnSpc>
              </a:pPr>
              <a:t>6</a:t>
            </a:fld>
            <a:endParaRPr lang="fr-FR" altLang="fr-F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928688"/>
            <a:ext cx="7786688" cy="1143000"/>
          </a:xfrm>
        </p:spPr>
        <p:txBody>
          <a:bodyPr/>
          <a:lstStyle/>
          <a:p>
            <a:pPr indent="0" eaLnBrk="1" hangingPunct="1"/>
            <a:r>
              <a:rPr lang="fr-FR" altLang="fr-FR" smtClean="0"/>
              <a:t>Les différents types d'audit</a:t>
            </a:r>
          </a:p>
        </p:txBody>
      </p:sp>
      <p:sp>
        <p:nvSpPr>
          <p:cNvPr id="15363" name="Rectangle 3"/>
          <p:cNvSpPr>
            <a:spLocks noGrp="1" noChangeArrowheads="1"/>
          </p:cNvSpPr>
          <p:nvPr>
            <p:ph type="body" idx="1"/>
          </p:nvPr>
        </p:nvSpPr>
        <p:spPr>
          <a:xfrm>
            <a:off x="142875" y="1857375"/>
            <a:ext cx="9001125" cy="3751263"/>
          </a:xfrm>
        </p:spPr>
        <p:txBody>
          <a:bodyPr/>
          <a:lstStyle/>
          <a:p>
            <a:pPr eaLnBrk="1" hangingPunct="1">
              <a:spcBef>
                <a:spcPts val="1200"/>
              </a:spcBef>
              <a:spcAft>
                <a:spcPts val="600"/>
              </a:spcAft>
              <a:buClrTx/>
            </a:pPr>
            <a:r>
              <a:rPr lang="fr-FR" altLang="fr-FR" sz="2000" i="0" smtClean="0"/>
              <a:t>Audits de conformité aux règles ou de régularité consistant à vérifier le respect des règles légales et administratives, la probité et l’adéquation des systèmes administratifs, financiers et de contrôle de la gestion ;</a:t>
            </a:r>
          </a:p>
          <a:p>
            <a:pPr eaLnBrk="1" hangingPunct="1">
              <a:spcBef>
                <a:spcPts val="1200"/>
              </a:spcBef>
              <a:spcAft>
                <a:spcPts val="600"/>
              </a:spcAft>
              <a:buClrTx/>
            </a:pPr>
            <a:r>
              <a:rPr lang="fr-FR" altLang="fr-FR" sz="2000" i="0" smtClean="0"/>
              <a:t>Audits financiers consistant à examiner les états financiers et les systèmes comptables sur lesquels ces états sont fondés et à rendre compte de ces examens ;</a:t>
            </a:r>
          </a:p>
          <a:p>
            <a:pPr eaLnBrk="1" hangingPunct="1">
              <a:spcBef>
                <a:spcPts val="1200"/>
              </a:spcBef>
              <a:spcAft>
                <a:spcPts val="600"/>
              </a:spcAft>
              <a:buClrTx/>
            </a:pPr>
            <a:r>
              <a:rPr lang="fr-FR" altLang="fr-FR" sz="2000" i="0" smtClean="0"/>
              <a:t>Audits de performance destinés à évaluer la performance en matière de gestion et la performance opérationnelle des programmes publics et de certains ministères et agences gouvernementales, c’est-à-dire l’économie, l’efficience et l’efficacité avec lesquelles le programme ou l’organisation utilise les diverses ressources</a:t>
            </a:r>
          </a:p>
          <a:p>
            <a:pPr eaLnBrk="1" hangingPunct="1"/>
            <a:endParaRPr lang="fr-FR" altLang="fr-FR" sz="2200" smtClean="0"/>
          </a:p>
        </p:txBody>
      </p:sp>
      <p:sp>
        <p:nvSpPr>
          <p:cNvPr id="15364"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2C1A6CBA-BC25-4951-A074-787B03690CC2}" type="slidenum">
              <a:rPr lang="fr-FR" altLang="fr-FR"/>
              <a:pPr algn="l" eaLnBrk="0" hangingPunct="0">
                <a:lnSpc>
                  <a:spcPts val="1400"/>
                </a:lnSpc>
              </a:pPr>
              <a:t>7</a:t>
            </a:fld>
            <a:endParaRPr lang="fr-FR" alt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0" y="928688"/>
            <a:ext cx="7786688" cy="1143000"/>
          </a:xfrm>
        </p:spPr>
        <p:txBody>
          <a:bodyPr/>
          <a:lstStyle/>
          <a:p>
            <a:pPr indent="0" eaLnBrk="1" hangingPunct="1"/>
            <a:r>
              <a:rPr lang="en-US" altLang="fr-FR" smtClean="0"/>
              <a:t>Comptes de fin d'année</a:t>
            </a:r>
          </a:p>
        </p:txBody>
      </p:sp>
      <p:sp>
        <p:nvSpPr>
          <p:cNvPr id="17411" name="Rectangle 3"/>
          <p:cNvSpPr>
            <a:spLocks noGrp="1" noChangeArrowheads="1"/>
          </p:cNvSpPr>
          <p:nvPr>
            <p:ph type="body" sz="half" idx="2"/>
          </p:nvPr>
        </p:nvSpPr>
        <p:spPr>
          <a:xfrm>
            <a:off x="107950" y="1527175"/>
            <a:ext cx="8928100" cy="4173538"/>
          </a:xfrm>
        </p:spPr>
        <p:txBody>
          <a:bodyPr/>
          <a:lstStyle/>
          <a:p>
            <a:pPr eaLnBrk="1" hangingPunct="1">
              <a:buClrTx/>
            </a:pPr>
            <a:endParaRPr lang="fr-FR" altLang="fr-FR" sz="2300" smtClean="0"/>
          </a:p>
          <a:p>
            <a:pPr eaLnBrk="1" hangingPunct="1">
              <a:buClrTx/>
            </a:pPr>
            <a:r>
              <a:rPr lang="fr-FR" altLang="fr-FR" sz="2300" i="0" smtClean="0"/>
              <a:t>Les comptes de fin d'année sont transmis à l'ISC, puis au Parlement</a:t>
            </a:r>
          </a:p>
          <a:p>
            <a:pPr lvl="1" eaLnBrk="1" hangingPunct="1">
              <a:buClrTx/>
              <a:buFont typeface="Wingdings" pitchFamily="2" charset="2"/>
              <a:buChar char="§"/>
            </a:pPr>
            <a:r>
              <a:rPr lang="fr-FR" altLang="fr-FR" sz="1900" b="0" smtClean="0"/>
              <a:t>Souvent avec des retards</a:t>
            </a:r>
          </a:p>
          <a:p>
            <a:pPr eaLnBrk="1" hangingPunct="1">
              <a:buClrTx/>
            </a:pPr>
            <a:endParaRPr lang="fr-FR" altLang="fr-FR" sz="2300" i="0" smtClean="0"/>
          </a:p>
          <a:p>
            <a:pPr eaLnBrk="1" hangingPunct="1">
              <a:buClrTx/>
            </a:pPr>
            <a:r>
              <a:rPr lang="fr-FR" altLang="fr-FR" sz="2300" i="0" smtClean="0"/>
              <a:t>La loi de règlement (systèmes "francophones")</a:t>
            </a:r>
          </a:p>
          <a:p>
            <a:pPr lvl="1" eaLnBrk="1" hangingPunct="1">
              <a:buClrTx/>
              <a:buFont typeface="Wingdings" pitchFamily="2" charset="2"/>
              <a:buChar char="§"/>
            </a:pPr>
            <a:r>
              <a:rPr lang="fr-FR" altLang="fr-FR" sz="1900" b="0" smtClean="0"/>
              <a:t>Comptes administratifs (ordonnateurs) et comptes de gestion (comptables)</a:t>
            </a:r>
          </a:p>
          <a:p>
            <a:pPr lvl="1" eaLnBrk="1" hangingPunct="1">
              <a:buClrTx/>
              <a:buFont typeface="Wingdings" pitchFamily="2" charset="2"/>
              <a:buChar char="§"/>
            </a:pPr>
            <a:r>
              <a:rPr lang="fr-FR" altLang="fr-FR" sz="1900" b="0" smtClean="0"/>
              <a:t>Rapport de la Cour/Chambre des comptes avec attestation de conformité (ou non)</a:t>
            </a:r>
          </a:p>
          <a:p>
            <a:pPr lvl="1" eaLnBrk="1" hangingPunct="1">
              <a:buClrTx/>
              <a:buFont typeface="Wingdings" pitchFamily="2" charset="2"/>
              <a:buChar char="§"/>
            </a:pPr>
            <a:r>
              <a:rPr lang="fr-FR" altLang="fr-FR" sz="1900" b="0" smtClean="0"/>
              <a:t>Majeures faiblesses</a:t>
            </a:r>
            <a:endParaRPr lang="fr-FR" altLang="fr-FR" sz="1900" smtClean="0"/>
          </a:p>
          <a:p>
            <a:pPr marL="1200150" lvl="2" indent="-285750" eaLnBrk="1" hangingPunct="1">
              <a:buFont typeface="Courier New" pitchFamily="49" charset="0"/>
              <a:buChar char="o"/>
            </a:pPr>
            <a:r>
              <a:rPr lang="fr-FR" altLang="fr-FR" sz="1800" smtClean="0"/>
              <a:t>Enormes retards;</a:t>
            </a:r>
          </a:p>
          <a:p>
            <a:pPr marL="1200150" lvl="2" indent="-285750" eaLnBrk="1" hangingPunct="1">
              <a:buFont typeface="Courier New" pitchFamily="49" charset="0"/>
              <a:buChar char="o"/>
            </a:pPr>
            <a:r>
              <a:rPr lang="fr-FR" altLang="fr-FR" sz="1800" smtClean="0"/>
              <a:t>Comptes administratifs et de gestion souvent peu comparables et incomplets</a:t>
            </a:r>
          </a:p>
          <a:p>
            <a:pPr lvl="1" eaLnBrk="1" hangingPunct="1"/>
            <a:endParaRPr lang="fr-FR" altLang="fr-FR" smtClean="0"/>
          </a:p>
        </p:txBody>
      </p:sp>
      <p:sp>
        <p:nvSpPr>
          <p:cNvPr id="17412" name="Espace réservé du numéro de diapositive 6"/>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07801112-1CE7-4640-BE61-44543A8A4421}" type="slidenum">
              <a:rPr lang="fr-FR" altLang="fr-FR"/>
              <a:pPr algn="l" eaLnBrk="0" hangingPunct="0">
                <a:lnSpc>
                  <a:spcPts val="1400"/>
                </a:lnSpc>
              </a:pPr>
              <a:t>8</a:t>
            </a:fld>
            <a:endParaRPr lang="fr-FR" altLang="fr-F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981075"/>
            <a:ext cx="7786688" cy="647700"/>
          </a:xfrm>
        </p:spPr>
        <p:txBody>
          <a:bodyPr/>
          <a:lstStyle/>
          <a:p>
            <a:pPr indent="0" eaLnBrk="1" hangingPunct="1"/>
            <a:r>
              <a:rPr lang="fr-FR" altLang="fr-FR" smtClean="0"/>
              <a:t>Les bases</a:t>
            </a:r>
          </a:p>
        </p:txBody>
      </p:sp>
      <p:sp>
        <p:nvSpPr>
          <p:cNvPr id="19459" name="Rectangle 3"/>
          <p:cNvSpPr>
            <a:spLocks noGrp="1" noChangeArrowheads="1"/>
          </p:cNvSpPr>
          <p:nvPr>
            <p:ph type="body" idx="1"/>
          </p:nvPr>
        </p:nvSpPr>
        <p:spPr>
          <a:xfrm>
            <a:off x="112713" y="1484313"/>
            <a:ext cx="9001125" cy="5184775"/>
          </a:xfrm>
        </p:spPr>
        <p:txBody>
          <a:bodyPr/>
          <a:lstStyle/>
          <a:p>
            <a:pPr eaLnBrk="1" hangingPunct="1"/>
            <a:endParaRPr lang="fr-FR" altLang="fr-FR" sz="2100" smtClean="0"/>
          </a:p>
          <a:p>
            <a:pPr eaLnBrk="1" hangingPunct="1">
              <a:spcBef>
                <a:spcPts val="300"/>
              </a:spcBef>
              <a:buClrTx/>
              <a:buFont typeface="Wingdings" pitchFamily="2" charset="2"/>
              <a:buChar char="Ø"/>
            </a:pPr>
            <a:r>
              <a:rPr lang="fr-FR" altLang="fr-FR" sz="2500" smtClean="0"/>
              <a:t>Principes généraux</a:t>
            </a:r>
          </a:p>
          <a:p>
            <a:pPr lvl="1" eaLnBrk="1" hangingPunct="1">
              <a:spcBef>
                <a:spcPts val="300"/>
              </a:spcBef>
            </a:pPr>
            <a:r>
              <a:rPr lang="fr-FR" altLang="fr-FR" sz="2100" b="0" smtClean="0"/>
              <a:t>Une ISC en place, indépendante, couvrant toutes les opérations financières et tout l'argent public, auditeurs qualifiés, standards conformes aux principes de l'INTOSAI, code de conduite</a:t>
            </a:r>
          </a:p>
          <a:p>
            <a:pPr lvl="1" eaLnBrk="1" hangingPunct="1">
              <a:spcBef>
                <a:spcPts val="300"/>
              </a:spcBef>
            </a:pPr>
            <a:r>
              <a:rPr lang="fr-FR" altLang="fr-FR" sz="2100" b="0" smtClean="0"/>
              <a:t>Audits de régularité</a:t>
            </a:r>
          </a:p>
          <a:p>
            <a:pPr lvl="1" eaLnBrk="1" hangingPunct="1">
              <a:spcBef>
                <a:spcPts val="300"/>
              </a:spcBef>
            </a:pPr>
            <a:r>
              <a:rPr lang="fr-FR" altLang="fr-FR" sz="2100" b="0" smtClean="0"/>
              <a:t>Audit des comptes de fin d'année</a:t>
            </a:r>
          </a:p>
          <a:p>
            <a:pPr lvl="1" eaLnBrk="1" hangingPunct="1">
              <a:spcBef>
                <a:spcPts val="300"/>
              </a:spcBef>
            </a:pPr>
            <a:r>
              <a:rPr lang="fr-FR" altLang="fr-FR" sz="2100" b="0" smtClean="0"/>
              <a:t>Rapports de l'ISC publics</a:t>
            </a:r>
          </a:p>
          <a:p>
            <a:pPr lvl="1" eaLnBrk="1" hangingPunct="1">
              <a:spcBef>
                <a:spcPts val="300"/>
              </a:spcBef>
            </a:pPr>
            <a:r>
              <a:rPr lang="fr-FR" altLang="fr-FR" sz="2100" b="0" smtClean="0"/>
              <a:t>Suivi des recommandations par l'Exécutif</a:t>
            </a:r>
          </a:p>
          <a:p>
            <a:pPr lvl="1" eaLnBrk="1" hangingPunct="1">
              <a:spcBef>
                <a:spcPts val="300"/>
              </a:spcBef>
            </a:pPr>
            <a:r>
              <a:rPr lang="fr-FR" altLang="fr-FR" sz="2100" b="0" smtClean="0"/>
              <a:t>Une commission du Parlement examine les rapports de l'ISC.</a:t>
            </a:r>
          </a:p>
          <a:p>
            <a:pPr eaLnBrk="1" hangingPunct="1">
              <a:spcBef>
                <a:spcPts val="300"/>
              </a:spcBef>
              <a:buClrTx/>
              <a:buFont typeface="Wingdings" pitchFamily="2" charset="2"/>
              <a:buChar char="Ø"/>
            </a:pPr>
            <a:r>
              <a:rPr lang="fr-FR" altLang="fr-FR" sz="2500" smtClean="0"/>
              <a:t>Procédures: les indicateurs du PEFA ../… </a:t>
            </a:r>
          </a:p>
          <a:p>
            <a:pPr lvl="1" eaLnBrk="1" hangingPunct="1">
              <a:spcBef>
                <a:spcPts val="300"/>
              </a:spcBef>
            </a:pPr>
            <a:endParaRPr lang="fr-FR" altLang="fr-FR" sz="2100" b="0" smtClean="0"/>
          </a:p>
        </p:txBody>
      </p:sp>
      <p:sp>
        <p:nvSpPr>
          <p:cNvPr id="19460" name="Espace réservé du numéro de diapositive 5"/>
          <p:cNvSpPr>
            <a:spLocks noGrp="1"/>
          </p:cNvSpPr>
          <p:nvPr>
            <p:ph type="sldNum" sz="quarter" idx="12"/>
          </p:nvPr>
        </p:nvSpPr>
        <p:spPr>
          <a:xfrm>
            <a:off x="468313" y="6237288"/>
            <a:ext cx="2895600" cy="476250"/>
          </a:xfrm>
          <a:noFill/>
          <a:ln algn="ctr"/>
        </p:spPr>
        <p:txBody>
          <a:bodyPr anchor="b"/>
          <a:lstStyle/>
          <a:p>
            <a:pPr algn="l" eaLnBrk="0" hangingPunct="0">
              <a:lnSpc>
                <a:spcPts val="1400"/>
              </a:lnSpc>
            </a:pPr>
            <a:fld id="{F9377204-1B6E-4AEB-AE73-799437B4D0E3}" type="slidenum">
              <a:rPr lang="fr-FR" altLang="fr-FR"/>
              <a:pPr algn="l" eaLnBrk="0" hangingPunct="0">
                <a:lnSpc>
                  <a:spcPts val="1400"/>
                </a:lnSpc>
              </a:pPr>
              <a:t>9</a:t>
            </a:fld>
            <a:endParaRPr lang="fr-FR" altLang="fr-FR"/>
          </a:p>
        </p:txBody>
      </p:sp>
    </p:spTree>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7756</TotalTime>
  <Words>2364</Words>
  <Application>Microsoft Office PowerPoint</Application>
  <PresentationFormat>On-screen Show (4:3)</PresentationFormat>
  <Paragraphs>328</Paragraphs>
  <Slides>37</Slides>
  <Notes>22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44" baseType="lpstr">
      <vt:lpstr>Verdana</vt:lpstr>
      <vt:lpstr>Arial</vt:lpstr>
      <vt:lpstr>Wingdings</vt:lpstr>
      <vt:lpstr>Courier New</vt:lpstr>
      <vt:lpstr>Times New Roman</vt:lpstr>
      <vt:lpstr>Slide_Master</vt:lpstr>
      <vt:lpstr>Feuille de calcul Microsoft Office Excel</vt:lpstr>
      <vt:lpstr>Slide 1</vt:lpstr>
      <vt:lpstr>Jour 2 : Sous-systèmes de la GFP et priorités dans les réformes</vt:lpstr>
      <vt:lpstr>Module 2.4</vt:lpstr>
      <vt:lpstr>Module 2.4. Points examinés</vt:lpstr>
      <vt:lpstr>Audit externe</vt:lpstr>
      <vt:lpstr>INTOSAI(*) principes de base</vt:lpstr>
      <vt:lpstr>Les différents types d'audit</vt:lpstr>
      <vt:lpstr>Comptes de fin d'année</vt:lpstr>
      <vt:lpstr>Les bases</vt:lpstr>
      <vt:lpstr>PEFA PI-30 Audit externe </vt:lpstr>
      <vt:lpstr>PEFA PI- 31. Examen des rapports d’audit par le pouvoir législatif.</vt:lpstr>
      <vt:lpstr>Module 2.4. Points examinés</vt:lpstr>
      <vt:lpstr>Le Parlement</vt:lpstr>
      <vt:lpstr>PI-18 Examen des budgets par le pouvoir législatif </vt:lpstr>
      <vt:lpstr>PEFA PI-18 Examen des budgets par le pouvoir législatif </vt:lpstr>
      <vt:lpstr>  Messages clef</vt:lpstr>
      <vt:lpstr>Module 2.4. Points examinés</vt:lpstr>
      <vt:lpstr>  Cadre législatif et réglementaire</vt:lpstr>
      <vt:lpstr>  Points clefs du cadre législatif</vt:lpstr>
      <vt:lpstr>  Lois organique régissant les lois de  finances: Principaux éléments</vt:lpstr>
      <vt:lpstr>Question préalables avant de réformer le cadre législatif et réglementaire</vt:lpstr>
      <vt:lpstr>  Messages clef</vt:lpstr>
      <vt:lpstr>Module 2.4. Points examinés</vt:lpstr>
      <vt:lpstr>Les systèmes d'information de gestion</vt:lpstr>
      <vt:lpstr>Les systèmes intégrés de gestion financière</vt:lpstr>
      <vt:lpstr>Slide 26</vt:lpstr>
      <vt:lpstr>En pratique (1)</vt:lpstr>
      <vt:lpstr>En pratique (2)</vt:lpstr>
      <vt:lpstr>Progiciel ou développement maison ?</vt:lpstr>
      <vt:lpstr>Slide 30</vt:lpstr>
      <vt:lpstr>Tanzanie – un système non complètement intégré mais qui fonctionne</vt:lpstr>
      <vt:lpstr>Est-ce qu'un PGI doit dicter les procédures?</vt:lpstr>
      <vt:lpstr>Slide 33</vt:lpstr>
      <vt:lpstr>Préparer un projet d’informatisation</vt:lpstr>
      <vt:lpstr> Séquençage (1)</vt:lpstr>
      <vt:lpstr>Séquençage (2)</vt:lpstr>
      <vt:lpstr>Messages clef</vt:lpstr>
    </vt:vector>
  </TitlesOfParts>
  <Company>European Commission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Pierre</cp:lastModifiedBy>
  <cp:revision>140</cp:revision>
  <cp:lastPrinted>2016-05-19T06:29:50Z</cp:lastPrinted>
  <dcterms:created xsi:type="dcterms:W3CDTF">2011-10-28T10:25:18Z</dcterms:created>
  <dcterms:modified xsi:type="dcterms:W3CDTF">2016-06-12T21:47:23Z</dcterms:modified>
</cp:coreProperties>
</file>