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94" r:id="rId3"/>
    <p:sldId id="367" r:id="rId4"/>
    <p:sldId id="295" r:id="rId5"/>
    <p:sldId id="320" r:id="rId6"/>
    <p:sldId id="337" r:id="rId7"/>
    <p:sldId id="338" r:id="rId8"/>
    <p:sldId id="353" r:id="rId9"/>
    <p:sldId id="339" r:id="rId10"/>
    <p:sldId id="375" r:id="rId11"/>
    <p:sldId id="341" r:id="rId12"/>
    <p:sldId id="361" r:id="rId13"/>
    <p:sldId id="362" r:id="rId14"/>
    <p:sldId id="344" r:id="rId15"/>
    <p:sldId id="345" r:id="rId16"/>
    <p:sldId id="373" r:id="rId17"/>
    <p:sldId id="348" r:id="rId18"/>
    <p:sldId id="321" r:id="rId19"/>
    <p:sldId id="372" r:id="rId20"/>
    <p:sldId id="363" r:id="rId21"/>
    <p:sldId id="365" r:id="rId22"/>
    <p:sldId id="366" r:id="rId23"/>
    <p:sldId id="260" r:id="rId24"/>
    <p:sldId id="354" r:id="rId25"/>
    <p:sldId id="355" r:id="rId26"/>
    <p:sldId id="349" r:id="rId27"/>
    <p:sldId id="370" r:id="rId28"/>
    <p:sldId id="350" r:id="rId29"/>
    <p:sldId id="351" r:id="rId30"/>
    <p:sldId id="352" r:id="rId31"/>
    <p:sldId id="371" r:id="rId32"/>
    <p:sldId id="356" r:id="rId33"/>
    <p:sldId id="358" r:id="rId34"/>
    <p:sldId id="374" r:id="rId35"/>
    <p:sldId id="359" r:id="rId36"/>
    <p:sldId id="360" r:id="rId37"/>
    <p:sldId id="275" r:id="rId38"/>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3E6FD2"/>
    <a:srgbClr val="3166CF"/>
    <a:srgbClr val="FFD624"/>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53" autoAdjust="0"/>
    <p:restoredTop sz="83451" autoAdjust="0"/>
  </p:normalViewPr>
  <p:slideViewPr>
    <p:cSldViewPr>
      <p:cViewPr varScale="1">
        <p:scale>
          <a:sx n="56" d="100"/>
          <a:sy n="56" d="100"/>
        </p:scale>
        <p:origin x="86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CFAEC9C9-DB8A-4B07-9976-CE1FEC988BC1}" type="slidenum">
              <a:rPr lang="en-GB"/>
              <a:pPr>
                <a:defRPr/>
              </a:pPr>
              <a:t>‹#›</a:t>
            </a:fld>
            <a:endParaRPr lang="en-GB" dirty="0"/>
          </a:p>
        </p:txBody>
      </p:sp>
    </p:spTree>
    <p:extLst>
      <p:ext uri="{BB962C8B-B14F-4D97-AF65-F5344CB8AC3E}">
        <p14:creationId xmlns:p14="http://schemas.microsoft.com/office/powerpoint/2010/main" val="338250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dirty="0"/>
          </a:p>
        </p:txBody>
      </p:sp>
      <p:sp>
        <p:nvSpPr>
          <p:cNvPr id="4301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5E63A72E-C2AD-46CD-BAEF-FC1E81A59F96}" type="slidenum">
              <a:rPr lang="en-GB"/>
              <a:pPr>
                <a:defRPr/>
              </a:pPr>
              <a:t>‹#›</a:t>
            </a:fld>
            <a:endParaRPr lang="en-GB" dirty="0"/>
          </a:p>
        </p:txBody>
      </p:sp>
    </p:spTree>
    <p:extLst>
      <p:ext uri="{BB962C8B-B14F-4D97-AF65-F5344CB8AC3E}">
        <p14:creationId xmlns:p14="http://schemas.microsoft.com/office/powerpoint/2010/main" val="2295335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p:spPr>
        <p:txBody>
          <a:bodyPr/>
          <a:lstStyle/>
          <a:p>
            <a:pPr eaLnBrk="1" hangingPunct="1"/>
            <a:endParaRPr lang="en-US" altLang="en-US"/>
          </a:p>
        </p:txBody>
      </p:sp>
      <p:sp>
        <p:nvSpPr>
          <p:cNvPr id="44036" name="Espace réservé du numéro de diapositive 3"/>
          <p:cNvSpPr>
            <a:spLocks noGrp="1"/>
          </p:cNvSpPr>
          <p:nvPr>
            <p:ph type="sldNum" sz="quarter" idx="5"/>
          </p:nvPr>
        </p:nvSpPr>
        <p:spPr>
          <a:noFill/>
        </p:spPr>
        <p:txBody>
          <a:bodyPr/>
          <a:lstStyle/>
          <a:p>
            <a:fld id="{56EA551A-06D7-4935-8480-534DFAC24C1B}" type="slidenum">
              <a:rPr lang="fr-BE" altLang="en-US" smtClean="0"/>
              <a:pPr/>
              <a:t>1</a:t>
            </a:fld>
            <a:endParaRPr lang="fr-BE" altLang="en-US"/>
          </a:p>
        </p:txBody>
      </p:sp>
    </p:spTree>
    <p:extLst>
      <p:ext uri="{BB962C8B-B14F-4D97-AF65-F5344CB8AC3E}">
        <p14:creationId xmlns:p14="http://schemas.microsoft.com/office/powerpoint/2010/main" val="64332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4D82E447-5450-4E02-A26D-4E150D1ABF7A}" type="slidenum">
              <a:rPr lang="fr-FR" altLang="fr-FR"/>
              <a:pPr>
                <a:spcBef>
                  <a:spcPct val="20000"/>
                </a:spcBef>
              </a:pPr>
              <a:t>17</a:t>
            </a:fld>
            <a:endParaRPr lang="fr-FR"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lnSpc>
                <a:spcPct val="90000"/>
              </a:lnSpc>
            </a:pPr>
            <a:endParaRPr lang="fr-FR" altLang="fr-FR" sz="800">
              <a:latin typeface="Arial Narrow" panose="020B0606020202030204" pitchFamily="34" charset="0"/>
            </a:endParaRPr>
          </a:p>
        </p:txBody>
      </p:sp>
    </p:spTree>
    <p:extLst>
      <p:ext uri="{BB962C8B-B14F-4D97-AF65-F5344CB8AC3E}">
        <p14:creationId xmlns:p14="http://schemas.microsoft.com/office/powerpoint/2010/main" val="64286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D29C93A-E73C-42EB-91F3-084E88878DDF}" type="slidenum">
              <a:rPr lang="nl-NL" altLang="en-US" smtClean="0"/>
              <a:pPr/>
              <a:t>18</a:t>
            </a:fld>
            <a:endParaRPr lang="nl-NL"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tLang="en-US"/>
          </a:p>
        </p:txBody>
      </p:sp>
      <p:sp>
        <p:nvSpPr>
          <p:cNvPr id="54277" name="Tijdelijke aanduiding voor voettekst 1"/>
          <p:cNvSpPr>
            <a:spLocks noGrp="1"/>
          </p:cNvSpPr>
          <p:nvPr>
            <p:ph type="ftr" sz="quarter" idx="4"/>
          </p:nvPr>
        </p:nvSpPr>
        <p:spPr>
          <a:noFill/>
        </p:spPr>
        <p:txBody>
          <a:bodyPr/>
          <a:lstStyle/>
          <a:p>
            <a:r>
              <a:rPr lang="nl-NL" altLang="en-US"/>
              <a:t>Public Expenditure Analysis and Management Course Zimbabwe 2014</a:t>
            </a:r>
          </a:p>
        </p:txBody>
      </p:sp>
    </p:spTree>
    <p:extLst>
      <p:ext uri="{BB962C8B-B14F-4D97-AF65-F5344CB8AC3E}">
        <p14:creationId xmlns:p14="http://schemas.microsoft.com/office/powerpoint/2010/main" val="142835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BDEDF51-1958-4237-80E4-CA0E4C40FE17}" type="slidenum">
              <a:rPr lang="nl-NL" altLang="en-US" smtClean="0"/>
              <a:pPr/>
              <a:t>19</a:t>
            </a:fld>
            <a:endParaRPr lang="nl-NL"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tLang="en-US"/>
          </a:p>
        </p:txBody>
      </p:sp>
      <p:sp>
        <p:nvSpPr>
          <p:cNvPr id="65541" name="Tijdelijke aanduiding voor voettekst 1"/>
          <p:cNvSpPr>
            <a:spLocks noGrp="1"/>
          </p:cNvSpPr>
          <p:nvPr>
            <p:ph type="ftr" sz="quarter" idx="4"/>
          </p:nvPr>
        </p:nvSpPr>
        <p:spPr>
          <a:noFill/>
        </p:spPr>
        <p:txBody>
          <a:bodyPr/>
          <a:lstStyle/>
          <a:p>
            <a:r>
              <a:rPr lang="nl-NL" altLang="en-US"/>
              <a:t>Public Expenditure Analysis and Management Course Zimbabwe 2014</a:t>
            </a:r>
          </a:p>
        </p:txBody>
      </p:sp>
    </p:spTree>
    <p:extLst>
      <p:ext uri="{BB962C8B-B14F-4D97-AF65-F5344CB8AC3E}">
        <p14:creationId xmlns:p14="http://schemas.microsoft.com/office/powerpoint/2010/main" val="73544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045DEFB-E41B-4AB9-9D0E-E438922BC6C2}" type="slidenum">
              <a:rPr lang="en-GB" altLang="en-US" smtClean="0">
                <a:cs typeface="Arial" charset="0"/>
              </a:rPr>
              <a:pPr/>
              <a:t>23</a:t>
            </a:fld>
            <a:endParaRPr lang="en-GB" altLang="en-US">
              <a:cs typeface="Arial" charset="0"/>
            </a:endParaRPr>
          </a:p>
        </p:txBody>
      </p:sp>
      <p:sp>
        <p:nvSpPr>
          <p:cNvPr id="53251" name="Rectangle 2"/>
          <p:cNvSpPr>
            <a:spLocks noGrp="1" noRot="1" noChangeAspect="1" noChangeArrowheads="1" noTextEdit="1"/>
          </p:cNvSpPr>
          <p:nvPr>
            <p:ph type="sldImg"/>
          </p:nvPr>
        </p:nvSpPr>
        <p:spPr>
          <a:xfrm>
            <a:off x="917575" y="746125"/>
            <a:ext cx="4962525" cy="3721100"/>
          </a:xfrm>
          <a:ln/>
        </p:spPr>
      </p:sp>
      <p:sp>
        <p:nvSpPr>
          <p:cNvPr id="53252" name="Rectangle 3"/>
          <p:cNvSpPr>
            <a:spLocks noGrp="1" noChangeArrowheads="1"/>
          </p:cNvSpPr>
          <p:nvPr>
            <p:ph type="body" idx="1"/>
          </p:nvPr>
        </p:nvSpPr>
        <p:spPr>
          <a:noFill/>
          <a:ln/>
        </p:spPr>
        <p:txBody>
          <a:bodyPr/>
          <a:lstStyle/>
          <a:p>
            <a:pPr eaLnBrk="1" hangingPunct="1">
              <a:spcBef>
                <a:spcPct val="0"/>
              </a:spcBef>
            </a:pPr>
            <a:endParaRPr lang="fr-FR" altLang="en-US">
              <a:cs typeface="Arial" charset="0"/>
            </a:endParaRPr>
          </a:p>
        </p:txBody>
      </p:sp>
    </p:spTree>
    <p:extLst>
      <p:ext uri="{BB962C8B-B14F-4D97-AF65-F5344CB8AC3E}">
        <p14:creationId xmlns:p14="http://schemas.microsoft.com/office/powerpoint/2010/main" val="190879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4FDC130A-E9E5-4D12-AD90-9CEEA893F178}" type="slidenum">
              <a:rPr lang="fr-FR" altLang="fr-FR"/>
              <a:pPr>
                <a:spcBef>
                  <a:spcPct val="20000"/>
                </a:spcBef>
              </a:pPr>
              <a:t>24</a:t>
            </a:fld>
            <a:endParaRPr lang="fr-FR" altLang="fr-F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39400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E78E5DF7-9285-49DA-A80D-8E9C09B02625}" type="slidenum">
              <a:rPr lang="fr-FR" altLang="fr-FR"/>
              <a:pPr>
                <a:spcBef>
                  <a:spcPct val="20000"/>
                </a:spcBef>
              </a:pPr>
              <a:t>25</a:t>
            </a:fld>
            <a:endParaRPr lang="fr-FR" altLang="fr-F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48675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092200" y="874713"/>
            <a:ext cx="4616450" cy="3462337"/>
          </a:xfrm>
          <a:noFill/>
          <a:ln>
            <a:solidFill>
              <a:srgbClr val="000000"/>
            </a:solidFill>
            <a:miter lim="800000"/>
            <a:headEnd/>
            <a:tailEnd/>
          </a:ln>
        </p:spPr>
      </p:sp>
      <p:sp>
        <p:nvSpPr>
          <p:cNvPr id="62467" name="Rectangle 3"/>
          <p:cNvSpPr>
            <a:spLocks noGrp="1" noChangeArrowheads="1"/>
          </p:cNvSpPr>
          <p:nvPr>
            <p:ph type="body" idx="1"/>
          </p:nvPr>
        </p:nvSpPr>
        <p:spPr bwMode="auto">
          <a:xfrm>
            <a:off x="906463" y="4716463"/>
            <a:ext cx="4984750" cy="4652962"/>
          </a:xfrm>
          <a:noFill/>
        </p:spPr>
        <p:txBody>
          <a:bodyPr wrap="square" lIns="93090" tIns="46544" rIns="93090" bIns="46544" numCol="1" anchor="t" anchorCtr="0" compatLnSpc="1">
            <a:prstTxWarp prst="textNoShape">
              <a:avLst/>
            </a:prstTxWarp>
          </a:bodyPr>
          <a:lstStyle/>
          <a:p>
            <a:pPr>
              <a:lnSpc>
                <a:spcPct val="80000"/>
              </a:lnSpc>
            </a:pPr>
            <a:r>
              <a:rPr lang="en-US" sz="900">
                <a:latin typeface="Times New Roman" pitchFamily="18" charset="0"/>
              </a:rPr>
              <a:t>Le système de notation est basé sur une échelle ordinale à quatre points (A, B, C, D). </a:t>
            </a:r>
          </a:p>
          <a:p>
            <a:pPr>
              <a:lnSpc>
                <a:spcPct val="80000"/>
              </a:lnSpc>
            </a:pPr>
            <a:r>
              <a:rPr lang="en-US" sz="900">
                <a:latin typeface="Times New Roman" pitchFamily="18" charset="0"/>
              </a:rPr>
              <a:t>La performance est mesurée par rapport à un étalonnage basé sur une “</a:t>
            </a:r>
            <a:r>
              <a:rPr lang="en-US" sz="900" b="1">
                <a:latin typeface="Times New Roman" pitchFamily="18" charset="0"/>
              </a:rPr>
              <a:t>bonne pratique</a:t>
            </a:r>
            <a:r>
              <a:rPr lang="en-US" sz="900">
                <a:latin typeface="Times New Roman" pitchFamily="18" charset="0"/>
              </a:rPr>
              <a:t> internationalement reconnue” représentant la note “A”. Elle n’est pas nécessairement l’équivalent de la “meilleure pratique” internationale.  </a:t>
            </a:r>
          </a:p>
          <a:p>
            <a:pPr>
              <a:lnSpc>
                <a:spcPct val="80000"/>
              </a:lnSpc>
            </a:pPr>
            <a:r>
              <a:rPr lang="en-US" sz="900">
                <a:latin typeface="Times New Roman" pitchFamily="18" charset="0"/>
              </a:rPr>
              <a:t>Des réformes sophistiquées telles que la budgétisation basée sur la performance ne sont pas intégrées dans le Cadre, puisque les traits saillants de ces réformes ne bénéficient pas du consensus international. Ainsi, la note “A” n’a rien à voir avec le système en usage en Nouvelle Zélande.</a:t>
            </a:r>
          </a:p>
          <a:p>
            <a:pPr>
              <a:lnSpc>
                <a:spcPct val="80000"/>
              </a:lnSpc>
            </a:pPr>
            <a:r>
              <a:rPr lang="en-US" sz="900">
                <a:latin typeface="Times New Roman" pitchFamily="18" charset="0"/>
              </a:rPr>
              <a:t>‘D’ représente une performance médiocre/insatisfaisante. ‘C’ représente un système rudimentaire, mais un système de fonctionnement archaïque.</a:t>
            </a:r>
          </a:p>
          <a:p>
            <a:pPr>
              <a:lnSpc>
                <a:spcPct val="80000"/>
              </a:lnSpc>
            </a:pPr>
            <a:r>
              <a:rPr lang="en-US" sz="900">
                <a:latin typeface="Times New Roman" pitchFamily="18" charset="0"/>
              </a:rPr>
              <a:t>La performance n’est pas mesurée par rapport à la législation local, puisque ladite législation ne représente pas toujours les bonnes pratiques internationalement reconnues. Par ex. PI-11(iii) sur l’approbation du budget avant le début de l’année budgétaire.</a:t>
            </a:r>
          </a:p>
          <a:p>
            <a:pPr>
              <a:lnSpc>
                <a:spcPct val="80000"/>
              </a:lnSpc>
            </a:pPr>
            <a:endParaRPr lang="en-US" sz="900">
              <a:latin typeface="Times New Roman" pitchFamily="18" charset="0"/>
            </a:endParaRPr>
          </a:p>
          <a:p>
            <a:pPr>
              <a:lnSpc>
                <a:spcPct val="80000"/>
              </a:lnSpc>
            </a:pPr>
            <a:r>
              <a:rPr lang="en-US" sz="900">
                <a:latin typeface="Times New Roman" pitchFamily="18" charset="0"/>
              </a:rPr>
              <a:t>On a délibérement évité une échelle numérique pour décourager la méthode simpliste d’agrégation des chiffres, qui ne peut être utile que pour établir une comparaison entre pays. L’objectif de l’élaboration du Cadre PEFA, et donc la base de sa conception, n’était pas de procéder à une telle comparaison.</a:t>
            </a:r>
          </a:p>
          <a:p>
            <a:pPr>
              <a:lnSpc>
                <a:spcPct val="80000"/>
              </a:lnSpc>
            </a:pPr>
            <a:r>
              <a:rPr lang="en-US" sz="900">
                <a:latin typeface="Times New Roman" pitchFamily="18" charset="0"/>
              </a:rPr>
              <a:t>Regardez un exemple d’indicateur dans la brochure, par ex. PI-19 pages 38-39. Remarquez les 4 parties de chaque indicateur: description générale; définition des composantes; barème d’étalonnage avec les critères de chaque notation; méthode d’agrégation des notes.</a:t>
            </a:r>
          </a:p>
          <a:p>
            <a:pPr>
              <a:lnSpc>
                <a:spcPct val="80000"/>
              </a:lnSpc>
            </a:pPr>
            <a:endParaRPr lang="en-US" sz="900">
              <a:latin typeface="Times New Roman" pitchFamily="18" charset="0"/>
            </a:endParaRPr>
          </a:p>
          <a:p>
            <a:pPr>
              <a:lnSpc>
                <a:spcPct val="80000"/>
              </a:lnSpc>
            </a:pPr>
            <a:r>
              <a:rPr lang="en-US" sz="900">
                <a:latin typeface="Times New Roman" pitchFamily="18" charset="0"/>
              </a:rPr>
              <a:t>Il est utile de commencer la notation en examinant la description de “D” et si le système GFP satisfait aux exigences de la note “C”. Si tel est le cas, pourrait-on aussi estimer qu’il satisfait aux critères de la note “B”, etc. De cette façon, aucune des exigences ne sera négligée. </a:t>
            </a:r>
          </a:p>
          <a:p>
            <a:pPr>
              <a:lnSpc>
                <a:spcPct val="80000"/>
              </a:lnSpc>
            </a:pPr>
            <a:endParaRPr lang="en-US" sz="900">
              <a:latin typeface="Times New Roman" pitchFamily="18" charset="0"/>
            </a:endParaRPr>
          </a:p>
          <a:p>
            <a:pPr>
              <a:lnSpc>
                <a:spcPct val="80000"/>
              </a:lnSpc>
            </a:pPr>
            <a:r>
              <a:rPr lang="en-US" sz="900">
                <a:latin typeface="Times New Roman" pitchFamily="18" charset="0"/>
              </a:rPr>
              <a:t>Ne donnez pas de note si les éléments probants sont insuffisants. La mention “pas de note” indique un sérieux manque d’informations que le gouvernement devrait normalement détenir. Il faudrait donc insister sur cette lacune et y rémedier avant que la prochaine évaluation. Ne donnez pas la note “D” si les informations ne sont pas disponibles</a:t>
            </a:r>
          </a:p>
          <a:p>
            <a:pPr>
              <a:lnSpc>
                <a:spcPct val="80000"/>
              </a:lnSpc>
            </a:pPr>
            <a:endParaRPr lang="en-US" sz="900">
              <a:latin typeface="Times New Roman" pitchFamily="18" charset="0"/>
            </a:endParaRPr>
          </a:p>
          <a:p>
            <a:pPr>
              <a:lnSpc>
                <a:spcPct val="80000"/>
              </a:lnSpc>
            </a:pPr>
            <a:r>
              <a:rPr lang="en-US" sz="900">
                <a:latin typeface="Times New Roman" pitchFamily="18" charset="0"/>
              </a:rPr>
              <a:t>Utilisation de la flèche: i) une évolution de la performance, mais qui n’apparaît pas dans la notation ii) un changement récent de système qui va va certainement apporter une amélioration, mais dont les éléments probants ne sont pas encore disponibles à cause du manque de temps pour obtenir ces informations – on utilisera davantage de flèches au fur et à mesure qu’il y aura des évaluations répétées.</a:t>
            </a:r>
          </a:p>
        </p:txBody>
      </p:sp>
    </p:spTree>
    <p:extLst>
      <p:ext uri="{BB962C8B-B14F-4D97-AF65-F5344CB8AC3E}">
        <p14:creationId xmlns:p14="http://schemas.microsoft.com/office/powerpoint/2010/main" val="50915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092200" y="874713"/>
            <a:ext cx="4616450" cy="3462337"/>
          </a:xfrm>
          <a:noFill/>
          <a:ln>
            <a:solidFill>
              <a:srgbClr val="000000"/>
            </a:solidFill>
            <a:miter lim="800000"/>
            <a:headEnd/>
            <a:tailEnd/>
          </a:ln>
        </p:spPr>
      </p:sp>
      <p:sp>
        <p:nvSpPr>
          <p:cNvPr id="63491" name="Rectangle 3"/>
          <p:cNvSpPr>
            <a:spLocks noGrp="1" noChangeArrowheads="1"/>
          </p:cNvSpPr>
          <p:nvPr>
            <p:ph type="body" idx="1"/>
          </p:nvPr>
        </p:nvSpPr>
        <p:spPr bwMode="auto">
          <a:xfrm>
            <a:off x="906463" y="4716463"/>
            <a:ext cx="4984750" cy="4465637"/>
          </a:xfrm>
          <a:noFill/>
        </p:spPr>
        <p:txBody>
          <a:bodyPr wrap="square" lIns="93090" tIns="46544" rIns="93090" bIns="46544" numCol="1" anchor="t" anchorCtr="0" compatLnSpc="1">
            <a:prstTxWarp prst="textNoShape">
              <a:avLst/>
            </a:prstTxWarp>
          </a:bodyPr>
          <a:lstStyle/>
          <a:p>
            <a:r>
              <a:rPr lang="en-US">
                <a:latin typeface="Times New Roman" pitchFamily="18" charset="0"/>
              </a:rPr>
              <a:t>La plupart des indicateurs ont 2, 3 ou 4 composantes (ou sous-indicateurs).</a:t>
            </a:r>
          </a:p>
          <a:p>
            <a:r>
              <a:rPr lang="en-US">
                <a:latin typeface="Times New Roman" pitchFamily="18" charset="0"/>
              </a:rPr>
              <a:t>Chaque composante doit être notée séparément, c’est-à-dire qu’un total de </a:t>
            </a:r>
            <a:r>
              <a:rPr lang="en-US" b="1">
                <a:latin typeface="Times New Roman" pitchFamily="18" charset="0"/>
              </a:rPr>
              <a:t>76 notes</a:t>
            </a:r>
            <a:r>
              <a:rPr lang="en-US">
                <a:latin typeface="Times New Roman" pitchFamily="18" charset="0"/>
              </a:rPr>
              <a:t> doivent être déterminées dans une évaluation.</a:t>
            </a:r>
          </a:p>
          <a:p>
            <a:endParaRPr lang="en-US">
              <a:latin typeface="Times New Roman" pitchFamily="18" charset="0"/>
            </a:endParaRPr>
          </a:p>
          <a:p>
            <a:r>
              <a:rPr lang="en-US">
                <a:latin typeface="Times New Roman" pitchFamily="18" charset="0"/>
              </a:rPr>
              <a:t>Le choix de la méthode de notation (M1 ou M2) est fixée pour chaque indicateur et clairement indiquée au dessus du barème d’étalonnage de chaque indicateur (</a:t>
            </a:r>
            <a:r>
              <a:rPr lang="en-US" b="1">
                <a:latin typeface="Times New Roman" pitchFamily="18" charset="0"/>
              </a:rPr>
              <a:t>une fois de plus, se reporter à la page 39 de la brochure du Cadre</a:t>
            </a:r>
            <a:r>
              <a:rPr lang="en-US">
                <a:latin typeface="Times New Roman" pitchFamily="18" charset="0"/>
              </a:rPr>
              <a:t>).</a:t>
            </a:r>
          </a:p>
          <a:p>
            <a:endParaRPr lang="en-US">
              <a:latin typeface="Times New Roman" pitchFamily="18" charset="0"/>
            </a:endParaRPr>
          </a:p>
          <a:p>
            <a:r>
              <a:rPr lang="en-US">
                <a:latin typeface="Times New Roman" pitchFamily="18" charset="0"/>
              </a:rPr>
              <a:t>Remarquez que l’on ne peut attribuer un “+” directement. C’est le résultat de la combinaison des notes des composantes.</a:t>
            </a:r>
          </a:p>
          <a:p>
            <a:endParaRPr lang="en-US">
              <a:latin typeface="Times New Roman" pitchFamily="18" charset="0"/>
            </a:endParaRPr>
          </a:p>
          <a:p>
            <a:endParaRPr lang="en-US">
              <a:latin typeface="Times New Roman" pitchFamily="18" charset="0"/>
            </a:endParaRPr>
          </a:p>
        </p:txBody>
      </p:sp>
    </p:spTree>
    <p:extLst>
      <p:ext uri="{BB962C8B-B14F-4D97-AF65-F5344CB8AC3E}">
        <p14:creationId xmlns:p14="http://schemas.microsoft.com/office/powerpoint/2010/main" val="247057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917575" y="744538"/>
            <a:ext cx="4964113" cy="3722687"/>
          </a:xfrm>
          <a:noFill/>
          <a:ln>
            <a:solidFill>
              <a:srgbClr val="000000"/>
            </a:solidFill>
            <a:miter lim="800000"/>
            <a:headEnd/>
            <a:tailEnd/>
          </a:ln>
        </p:spPr>
      </p:sp>
      <p:sp>
        <p:nvSpPr>
          <p:cNvPr id="53251" name="Rectangle 3"/>
          <p:cNvSpPr>
            <a:spLocks noGrp="1" noChangeArrowheads="1"/>
          </p:cNvSpPr>
          <p:nvPr>
            <p:ph type="body" idx="1"/>
          </p:nvPr>
        </p:nvSpPr>
        <p:spPr bwMode="auto">
          <a:xfrm>
            <a:off x="679450" y="4716463"/>
            <a:ext cx="5438775" cy="4465637"/>
          </a:xfrm>
          <a:noFill/>
        </p:spPr>
        <p:txBody>
          <a:bodyPr wrap="square" numCol="1" anchor="t" anchorCtr="0" compatLnSpc="1">
            <a:prstTxWarp prst="textNoShape">
              <a:avLst/>
            </a:prstTxWarp>
          </a:bodyPr>
          <a:lstStyle/>
          <a:p>
            <a:endParaRPr lang="fr-FR" dirty="0">
              <a:latin typeface="Times New Roman" pitchFamily="18" charset="0"/>
            </a:endParaRPr>
          </a:p>
        </p:txBody>
      </p:sp>
    </p:spTree>
    <p:extLst>
      <p:ext uri="{BB962C8B-B14F-4D97-AF65-F5344CB8AC3E}">
        <p14:creationId xmlns:p14="http://schemas.microsoft.com/office/powerpoint/2010/main" val="235527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9E99FA18-3238-4958-8731-EF26968552E0}" type="slidenum">
              <a:rPr lang="fr-FR" altLang="fr-FR"/>
              <a:pPr>
                <a:spcBef>
                  <a:spcPct val="20000"/>
                </a:spcBef>
              </a:pPr>
              <a:t>32</a:t>
            </a:fld>
            <a:endParaRPr lang="fr-FR" altLang="fr-F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fr-FR" altLang="fr-FR" dirty="0"/>
          </a:p>
        </p:txBody>
      </p:sp>
    </p:spTree>
    <p:extLst>
      <p:ext uri="{BB962C8B-B14F-4D97-AF65-F5344CB8AC3E}">
        <p14:creationId xmlns:p14="http://schemas.microsoft.com/office/powerpoint/2010/main" val="340132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D0D59D47-9920-4210-9AED-6122D318451F}" type="slidenum">
              <a:rPr lang="fr-FR" altLang="fr-FR"/>
              <a:pPr>
                <a:spcBef>
                  <a:spcPct val="20000"/>
                </a:spcBef>
              </a:pPr>
              <a:t>6</a:t>
            </a:fld>
            <a:endParaRPr lang="fr-FR" altLang="fr-F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242347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77ABEB2E-8E8A-4392-AB95-5A8776101191}" type="slidenum">
              <a:rPr lang="fr-FR" altLang="fr-FR"/>
              <a:pPr>
                <a:spcBef>
                  <a:spcPct val="20000"/>
                </a:spcBef>
              </a:pPr>
              <a:t>33</a:t>
            </a:fld>
            <a:endParaRPr lang="fr-FR"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1999266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77ABEB2E-8E8A-4392-AB95-5A8776101191}" type="slidenum">
              <a:rPr lang="fr-FR" altLang="fr-FR"/>
              <a:pPr>
                <a:spcBef>
                  <a:spcPct val="20000"/>
                </a:spcBef>
              </a:pPr>
              <a:t>34</a:t>
            </a:fld>
            <a:endParaRPr lang="fr-FR"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588273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C3A78E2C-7BB2-4797-9926-0B930E449013}" type="slidenum">
              <a:rPr lang="fr-FR" altLang="fr-FR"/>
              <a:pPr>
                <a:spcBef>
                  <a:spcPct val="20000"/>
                </a:spcBef>
              </a:pPr>
              <a:t>35</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178800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A216B513-A0FC-401C-83A4-BEE16AAAF218}" type="slidenum">
              <a:rPr lang="fr-FR" altLang="fr-FR"/>
              <a:pPr>
                <a:spcBef>
                  <a:spcPct val="20000"/>
                </a:spcBef>
              </a:pPr>
              <a:t>36</a:t>
            </a:fld>
            <a:endParaRPr lang="fr-FR" altLang="fr-F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1623811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pPr eaLnBrk="1" hangingPunct="1"/>
            <a:endParaRPr lang="en-US" altLang="en-US" dirty="0"/>
          </a:p>
        </p:txBody>
      </p:sp>
      <p:sp>
        <p:nvSpPr>
          <p:cNvPr id="70660" name="Espace réservé du numéro de diapositive 3"/>
          <p:cNvSpPr>
            <a:spLocks noGrp="1"/>
          </p:cNvSpPr>
          <p:nvPr>
            <p:ph type="sldNum" sz="quarter" idx="5"/>
          </p:nvPr>
        </p:nvSpPr>
        <p:spPr>
          <a:noFill/>
        </p:spPr>
        <p:txBody>
          <a:bodyPr/>
          <a:lstStyle/>
          <a:p>
            <a:fld id="{CE15F178-92BC-428F-A17C-30ED5AFD2B2D}" type="slidenum">
              <a:rPr lang="fr-BE" altLang="en-US" smtClean="0"/>
              <a:pPr/>
              <a:t>37</a:t>
            </a:fld>
            <a:endParaRPr lang="fr-BE" altLang="en-US" dirty="0"/>
          </a:p>
        </p:txBody>
      </p:sp>
    </p:spTree>
    <p:extLst>
      <p:ext uri="{BB962C8B-B14F-4D97-AF65-F5344CB8AC3E}">
        <p14:creationId xmlns:p14="http://schemas.microsoft.com/office/powerpoint/2010/main" val="37684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1F64280B-A0AB-4AD5-8FB8-234559172FBE}" type="slidenum">
              <a:rPr lang="fr-FR" altLang="fr-FR"/>
              <a:pPr>
                <a:spcBef>
                  <a:spcPct val="20000"/>
                </a:spcBef>
              </a:pPr>
              <a:t>7</a:t>
            </a:fld>
            <a:endParaRPr lang="fr-FR" altLang="fr-F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92424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pPr eaLnBrk="1" hangingPunct="1">
              <a:spcBef>
                <a:spcPct val="0"/>
              </a:spcBef>
            </a:pPr>
            <a:endParaRPr lang="fr-BE" dirty="0"/>
          </a:p>
        </p:txBody>
      </p:sp>
      <p:sp>
        <p:nvSpPr>
          <p:cNvPr id="49156" name="Espace réservé du numéro de diapositive 3"/>
          <p:cNvSpPr>
            <a:spLocks noGrp="1"/>
          </p:cNvSpPr>
          <p:nvPr>
            <p:ph type="sldNum" sz="quarter" idx="5"/>
          </p:nvPr>
        </p:nvSpPr>
        <p:spPr>
          <a:noFill/>
        </p:spPr>
        <p:txBody>
          <a:bodyPr/>
          <a:lstStyle/>
          <a:p>
            <a:fld id="{C9E04C8C-0A15-4B5E-96BE-D9CFAD99FF0E}" type="slidenum">
              <a:rPr lang="en-GB" smtClean="0"/>
              <a:pPr/>
              <a:t>8</a:t>
            </a:fld>
            <a:endParaRPr lang="en-GB"/>
          </a:p>
        </p:txBody>
      </p:sp>
    </p:spTree>
    <p:extLst>
      <p:ext uri="{BB962C8B-B14F-4D97-AF65-F5344CB8AC3E}">
        <p14:creationId xmlns:p14="http://schemas.microsoft.com/office/powerpoint/2010/main" val="355920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0CD666E9-0EC8-4723-9C1E-3612DB7C3DAD}" type="slidenum">
              <a:rPr lang="fr-FR" altLang="fr-FR"/>
              <a:pPr>
                <a:spcBef>
                  <a:spcPct val="20000"/>
                </a:spcBef>
              </a:pPr>
              <a:t>9</a:t>
            </a:fld>
            <a:endParaRPr lang="fr-FR" altLang="fr-F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marL="249238" indent="-249238" eaLnBrk="1" hangingPunct="1"/>
            <a:endParaRPr lang="fr-FR" altLang="fr-FR"/>
          </a:p>
        </p:txBody>
      </p:sp>
    </p:spTree>
    <p:extLst>
      <p:ext uri="{BB962C8B-B14F-4D97-AF65-F5344CB8AC3E}">
        <p14:creationId xmlns:p14="http://schemas.microsoft.com/office/powerpoint/2010/main" val="107158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85602008-14B0-47CE-A77B-5B1EA9B7346A}" type="slidenum">
              <a:rPr lang="fr-FR" altLang="fr-FR"/>
              <a:pPr>
                <a:spcBef>
                  <a:spcPct val="20000"/>
                </a:spcBef>
              </a:pPr>
              <a:t>10</a:t>
            </a:fld>
            <a:endParaRPr lang="fr-FR" altLang="fr-F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marL="249238" indent="-249238" eaLnBrk="1" hangingPunct="1"/>
            <a:endParaRPr lang="fr-FR" altLang="fr-FR"/>
          </a:p>
        </p:txBody>
      </p:sp>
    </p:spTree>
    <p:extLst>
      <p:ext uri="{BB962C8B-B14F-4D97-AF65-F5344CB8AC3E}">
        <p14:creationId xmlns:p14="http://schemas.microsoft.com/office/powerpoint/2010/main" val="161939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C42F6912-8664-4EA9-8E1B-B9BE175205DE}" type="slidenum">
              <a:rPr lang="fr-FR" altLang="fr-FR"/>
              <a:pPr>
                <a:spcBef>
                  <a:spcPct val="20000"/>
                </a:spcBef>
              </a:pPr>
              <a:t>11</a:t>
            </a:fld>
            <a:endParaRPr lang="fr-FR"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marL="249238" indent="-249238" eaLnBrk="1" hangingPunct="1"/>
            <a:endParaRPr lang="fr-FR" altLang="fr-FR"/>
          </a:p>
        </p:txBody>
      </p:sp>
    </p:spTree>
    <p:extLst>
      <p:ext uri="{BB962C8B-B14F-4D97-AF65-F5344CB8AC3E}">
        <p14:creationId xmlns:p14="http://schemas.microsoft.com/office/powerpoint/2010/main" val="25027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F9C1D218-69C3-4F8E-B2E6-F87E13BD3097}" type="slidenum">
              <a:rPr lang="fr-FR" altLang="fr-FR"/>
              <a:pPr>
                <a:spcBef>
                  <a:spcPct val="20000"/>
                </a:spcBef>
              </a:pPr>
              <a:t>14</a:t>
            </a:fld>
            <a:endParaRPr lang="fr-FR" altLang="fr-F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13904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50888" indent="-2889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7288" indent="-23018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9250" indent="-23018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82800" indent="-23018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400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972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544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11600" indent="-23018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20000"/>
              </a:spcBef>
            </a:pPr>
            <a:fld id="{FF4820E4-0362-4D88-939A-786A8AFF7662}" type="slidenum">
              <a:rPr lang="fr-FR" altLang="fr-FR"/>
              <a:pPr>
                <a:spcBef>
                  <a:spcPct val="20000"/>
                </a:spcBef>
              </a:pPr>
              <a:t>15</a:t>
            </a:fld>
            <a:endParaRPr lang="fr-FR" altLang="fr-F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fr-FR" altLang="fr-FR" sz="1000">
              <a:latin typeface="Arial Narrow" panose="020B0606020202030204" pitchFamily="34" charset="0"/>
            </a:endParaRPr>
          </a:p>
        </p:txBody>
      </p:sp>
    </p:spTree>
    <p:extLst>
      <p:ext uri="{BB962C8B-B14F-4D97-AF65-F5344CB8AC3E}">
        <p14:creationId xmlns:p14="http://schemas.microsoft.com/office/powerpoint/2010/main" val="229119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dirty="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4"/>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42"/>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F97960ED-60B4-4725-8E44-6AC939802EFC}"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BB8E881-DCF9-40F4-8E37-2FC692945F59}"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5" y="1339850"/>
            <a:ext cx="2071687" cy="4681538"/>
          </a:xfrm>
        </p:spPr>
        <p:txBody>
          <a:bodyPr vert="eaVert"/>
          <a:lstStyle/>
          <a:p>
            <a:r>
              <a:rPr lang="fr-FR"/>
              <a:t>Cliquez pour modifier le style du titre</a:t>
            </a:r>
            <a:endParaRPr lang="en-GB"/>
          </a:p>
        </p:txBody>
      </p:sp>
      <p:sp>
        <p:nvSpPr>
          <p:cNvPr id="3" name="Espace réservé du texte vertical 2"/>
          <p:cNvSpPr>
            <a:spLocks noGrp="1"/>
          </p:cNvSpPr>
          <p:nvPr>
            <p:ph type="body" orient="vert" idx="1"/>
          </p:nvPr>
        </p:nvSpPr>
        <p:spPr>
          <a:xfrm>
            <a:off x="395288" y="1339850"/>
            <a:ext cx="6067425" cy="46815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6C70F5E-1387-4835-8E89-A8F671F074FE}"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title"/>
          </p:nvPr>
        </p:nvSpPr>
        <p:spPr bwMode="auto">
          <a:xfrm>
            <a:off x="-32" y="-14068"/>
            <a:ext cx="9144000" cy="1143001"/>
          </a:xfrm>
          <a:prstGeom prst="rect">
            <a:avLst/>
          </a:prstGeom>
          <a:noFill/>
          <a:ln w="9525" algn="ctr">
            <a:noFill/>
            <a:miter lim="800000"/>
            <a:headEnd/>
            <a:tailEnd/>
          </a:ln>
          <a:effectLst/>
        </p:spPr>
        <p:txBody>
          <a:bodyPr/>
          <a:lstStyle/>
          <a:p>
            <a:pPr lvl="0"/>
            <a:r>
              <a:rPr lang="en-GB" dirty="0"/>
              <a:t>Click to edit Master title style</a:t>
            </a:r>
          </a:p>
        </p:txBody>
      </p:sp>
      <p:sp>
        <p:nvSpPr>
          <p:cNvPr id="4" name="Rectangle 2"/>
          <p:cNvSpPr>
            <a:spLocks noGrp="1" noChangeArrowheads="1"/>
          </p:cNvSpPr>
          <p:nvPr>
            <p:ph type="sldNum" sz="quarter" idx="10"/>
          </p:nvPr>
        </p:nvSpPr>
        <p:spPr/>
        <p:txBody>
          <a:bodyPr/>
          <a:lstStyle>
            <a:lvl1pPr>
              <a:defRPr/>
            </a:lvl1pPr>
          </a:lstStyle>
          <a:p>
            <a:pPr>
              <a:defRPr/>
            </a:pPr>
            <a:fld id="{95F9755A-3FD5-4C11-A99F-193219D70637}"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5" name="Tekstvak 4"/>
          <p:cNvSpPr txBox="1">
            <a:spLocks noChangeArrowheads="1"/>
          </p:cNvSpPr>
          <p:nvPr userDrawn="1"/>
        </p:nvSpPr>
        <p:spPr bwMode="auto">
          <a:xfrm>
            <a:off x="347663" y="6256338"/>
            <a:ext cx="1960562" cy="554037"/>
          </a:xfrm>
          <a:prstGeom prst="rect">
            <a:avLst/>
          </a:prstGeom>
          <a:solidFill>
            <a:schemeClr val="bg1"/>
          </a:solidFill>
          <a:ln>
            <a:noFill/>
          </a:ln>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endParaRPr lang="en-US" altLang="en-US" dirty="0"/>
          </a:p>
        </p:txBody>
      </p:sp>
      <p:sp>
        <p:nvSpPr>
          <p:cNvPr id="2" name="Titel 1"/>
          <p:cNvSpPr>
            <a:spLocks noGrp="1"/>
          </p:cNvSpPr>
          <p:nvPr>
            <p:ph type="title"/>
          </p:nvPr>
        </p:nvSpPr>
        <p:spPr>
          <a:xfrm>
            <a:off x="715963" y="457200"/>
            <a:ext cx="7558087" cy="457200"/>
          </a:xfrm>
        </p:spPr>
        <p:txBody>
          <a:bodyPr/>
          <a:lstStyle/>
          <a:p>
            <a:r>
              <a:rPr lang="nl-NL"/>
              <a:t>Klik om de stijl te bewerken</a:t>
            </a:r>
          </a:p>
        </p:txBody>
      </p:sp>
      <p:sp>
        <p:nvSpPr>
          <p:cNvPr id="3" name="Tijdelijke aanduiding voor tekst 2"/>
          <p:cNvSpPr>
            <a:spLocks noGrp="1"/>
          </p:cNvSpPr>
          <p:nvPr>
            <p:ph type="body" sz="half" idx="1"/>
          </p:nvPr>
        </p:nvSpPr>
        <p:spPr>
          <a:xfrm>
            <a:off x="715963" y="1619250"/>
            <a:ext cx="3702050" cy="44989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0413" y="1619250"/>
            <a:ext cx="3703637" cy="44989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28233C3-41AF-47F5-B605-8DE1C184AED9}"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0C4E64C-F22A-4C4F-901A-96324FDB951E}"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sz="half" idx="1"/>
          </p:nvPr>
        </p:nvSpPr>
        <p:spPr>
          <a:xfrm>
            <a:off x="457200" y="2492379"/>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2492379"/>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7AF9043-FD2B-44E4-BA98-CA107488C18F}"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E005F30A-B589-4211-9C50-930E0268E5B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8C0FF63B-9A8C-414F-A931-9AC5B04311F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95702F48-5E2C-4996-BBA3-2E77A1A39B4E}"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GB"/>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882F595-1252-4B54-9945-FC256DA85EEE}"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E26045E-3D73-4512-AA93-08D3DE9CD48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3075"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266F59A3-1BCB-4412-821F-AD93B3084461}"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3081" name="Picture 17" descr="LOGO CE_Vertical_EN_NEG_quadri_HR"/>
          <p:cNvPicPr>
            <a:picLocks noChangeAspect="1" noChangeArrowheads="1"/>
          </p:cNvPicPr>
          <p:nvPr userDrawn="1"/>
        </p:nvPicPr>
        <p:blipFill>
          <a:blip r:embed="rId15"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2" r:id="rId12"/>
    <p:sldLayoutId id="2147483903"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Word_Document2.doc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ctrTitle"/>
          </p:nvPr>
        </p:nvSpPr>
        <p:spPr>
          <a:xfrm>
            <a:off x="1043496" y="3573016"/>
            <a:ext cx="6985000" cy="1284298"/>
          </a:xfrm>
        </p:spPr>
        <p:txBody>
          <a:bodyPr/>
          <a:lstStyle/>
          <a:p>
            <a:pPr marL="0" indent="0" eaLnBrk="1" hangingPunct="1"/>
            <a:r>
              <a:rPr lang="en-GB" altLang="en-US" sz="2800" dirty="0">
                <a:solidFill>
                  <a:schemeClr val="bg1"/>
                </a:solidFill>
              </a:rPr>
              <a:t>Module 5.2: Les </a:t>
            </a:r>
            <a:r>
              <a:rPr lang="en-GB" altLang="en-US" sz="2800" dirty="0" err="1">
                <a:solidFill>
                  <a:schemeClr val="bg1"/>
                </a:solidFill>
              </a:rPr>
              <a:t>outils</a:t>
            </a:r>
            <a:r>
              <a:rPr lang="en-GB" altLang="en-US" sz="2800" dirty="0">
                <a:solidFill>
                  <a:schemeClr val="bg1"/>
                </a:solidFill>
              </a:rPr>
              <a:t> </a:t>
            </a:r>
            <a:r>
              <a:rPr lang="en-GB" altLang="en-US" sz="2800" dirty="0" err="1">
                <a:solidFill>
                  <a:schemeClr val="bg1"/>
                </a:solidFill>
              </a:rPr>
              <a:t>d’évaluation</a:t>
            </a:r>
            <a:r>
              <a:rPr lang="en-GB" altLang="en-US" sz="2800" dirty="0">
                <a:solidFill>
                  <a:schemeClr val="bg1"/>
                </a:solidFill>
              </a:rPr>
              <a:t> de la GFP et le PEFA</a:t>
            </a:r>
          </a:p>
        </p:txBody>
      </p:sp>
      <p:sp>
        <p:nvSpPr>
          <p:cNvPr id="4" name="Rectangle 5"/>
          <p:cNvSpPr txBox="1">
            <a:spLocks noChangeArrowheads="1"/>
          </p:cNvSpPr>
          <p:nvPr/>
        </p:nvSpPr>
        <p:spPr bwMode="auto">
          <a:xfrm>
            <a:off x="1115616" y="1772816"/>
            <a:ext cx="6840760" cy="1152128"/>
          </a:xfrm>
          <a:prstGeom prst="rect">
            <a:avLst/>
          </a:prstGeom>
          <a:noFill/>
          <a:ln>
            <a:noFill/>
          </a:ln>
          <a:extLst/>
        </p:spPr>
        <p:txBody>
          <a:bodyPr anchor="ctr"/>
          <a:lstStyle>
            <a:lvl1pPr marL="3175" indent="-358775" algn="l" rtl="0" eaLnBrk="0" fontAlgn="base" hangingPunct="0">
              <a:spcBef>
                <a:spcPct val="0"/>
              </a:spcBef>
              <a:spcAft>
                <a:spcPct val="0"/>
              </a:spcAft>
              <a:defRPr sz="76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defRPr/>
            </a:pPr>
            <a:r>
              <a:rPr lang="en-GB" sz="2800" kern="0" dirty="0">
                <a:solidFill>
                  <a:srgbClr val="FFC000"/>
                </a:solidFill>
              </a:rPr>
              <a:t>INTRODUCTION A LA GESTION DES FINANCES PUBLIQUES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4F0A2B-38FB-4EBA-BBC2-3E01E9DCE340}" type="slidenum">
              <a:rPr lang="fr-FR" altLang="fr-FR" sz="1000"/>
              <a:pPr>
                <a:spcBef>
                  <a:spcPct val="0"/>
                </a:spcBef>
                <a:buClrTx/>
                <a:buSzTx/>
                <a:buFontTx/>
                <a:buNone/>
              </a:pPr>
              <a:t>10</a:t>
            </a:fld>
            <a:endParaRPr lang="fr-FR" altLang="fr-FR" sz="1000"/>
          </a:p>
        </p:txBody>
      </p:sp>
      <p:sp>
        <p:nvSpPr>
          <p:cNvPr id="19459" name="Rectangle 2"/>
          <p:cNvSpPr>
            <a:spLocks noChangeArrowheads="1"/>
          </p:cNvSpPr>
          <p:nvPr/>
        </p:nvSpPr>
        <p:spPr bwMode="auto">
          <a:xfrm>
            <a:off x="0" y="188913"/>
            <a:ext cx="9036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2600" b="1" dirty="0">
                <a:solidFill>
                  <a:schemeClr val="bg1"/>
                </a:solidFill>
                <a:latin typeface="Calibri" panose="020F0502020204030204" pitchFamily="34" charset="0"/>
              </a:rPr>
              <a:t>Méthodes d’examen approfondi de points particuliers de la GFP</a:t>
            </a:r>
          </a:p>
          <a:p>
            <a:pPr algn="ctr" eaLnBrk="1" hangingPunct="1">
              <a:spcBef>
                <a:spcPct val="0"/>
              </a:spcBef>
              <a:buClrTx/>
              <a:buSzTx/>
              <a:buFontTx/>
              <a:buNone/>
            </a:pPr>
            <a:r>
              <a:rPr lang="fr-FR" altLang="fr-FR" sz="2600" b="1" dirty="0">
                <a:solidFill>
                  <a:schemeClr val="bg1"/>
                </a:solidFill>
                <a:latin typeface="Calibri" panose="020F0502020204030204" pitchFamily="34" charset="0"/>
              </a:rPr>
              <a:t> </a:t>
            </a:r>
            <a:r>
              <a:rPr lang="fr-FR" altLang="fr-FR" sz="2600" b="1" dirty="0" err="1">
                <a:solidFill>
                  <a:schemeClr val="bg1"/>
                </a:solidFill>
                <a:latin typeface="Calibri" panose="020F0502020204030204" pitchFamily="34" charset="0"/>
              </a:rPr>
              <a:t>DeMPA</a:t>
            </a:r>
            <a:r>
              <a:rPr lang="fr-FR" altLang="fr-FR" sz="2600" b="1" dirty="0">
                <a:solidFill>
                  <a:schemeClr val="bg1"/>
                </a:solidFill>
                <a:latin typeface="Calibri" panose="020F0502020204030204" pitchFamily="34" charset="0"/>
              </a:rPr>
              <a:t> performance de la gestion de la dette </a:t>
            </a:r>
          </a:p>
          <a:p>
            <a:pPr algn="ctr" eaLnBrk="1" hangingPunct="1">
              <a:spcBef>
                <a:spcPct val="0"/>
              </a:spcBef>
              <a:buClrTx/>
              <a:buSzTx/>
              <a:buFontTx/>
              <a:buNone/>
            </a:pPr>
            <a:r>
              <a:rPr lang="fr-FR" altLang="fr-FR" sz="2000" dirty="0">
                <a:solidFill>
                  <a:schemeClr val="bg1"/>
                </a:solidFill>
                <a:latin typeface="Calibri" panose="020F0502020204030204" pitchFamily="34" charset="0"/>
              </a:rPr>
              <a:t>(15 indicateurs avec des composantes)</a:t>
            </a:r>
            <a:endParaRPr lang="en-US" altLang="fr-FR" sz="2000" dirty="0">
              <a:solidFill>
                <a:schemeClr val="bg1"/>
              </a:solidFill>
              <a:latin typeface="Calibri" panose="020F0502020204030204" pitchFamily="34" charset="0"/>
            </a:endParaRPr>
          </a:p>
        </p:txBody>
      </p:sp>
      <p:sp>
        <p:nvSpPr>
          <p:cNvPr id="19460" name="Espace réservé du pied de page 1"/>
          <p:cNvSpPr>
            <a:spLocks noGrp="1"/>
          </p:cNvSpPr>
          <p:nvPr>
            <p:ph type="ftr" sz="quarter" idx="11"/>
          </p:nvPr>
        </p:nvSpPr>
        <p:spPr>
          <a:noFill/>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fr-FR" altLang="fr-FR"/>
              <a:t>FERDI - GPE - Clermont-Ferrand - 09/11/2016</a:t>
            </a:r>
          </a:p>
        </p:txBody>
      </p:sp>
      <p:pic>
        <p:nvPicPr>
          <p:cNvPr id="1946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65175"/>
            <a:ext cx="82486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Espace réservé du contenu 2"/>
          <p:cNvSpPr>
            <a:spLocks noGrp="1"/>
          </p:cNvSpPr>
          <p:nvPr>
            <p:ph idx="1"/>
          </p:nvPr>
        </p:nvSpPr>
        <p:spPr>
          <a:xfrm>
            <a:off x="6156325" y="1125538"/>
            <a:ext cx="2160091" cy="935037"/>
          </a:xfrm>
        </p:spPr>
        <p:txBody>
          <a:bodyPr/>
          <a:lstStyle/>
          <a:p>
            <a:pPr marL="0" indent="0">
              <a:buClr>
                <a:srgbClr val="9999FF"/>
              </a:buClr>
              <a:buFont typeface="Wingdings" panose="05000000000000000000" pitchFamily="2" charset="2"/>
              <a:buNone/>
            </a:pPr>
            <a:r>
              <a:rPr lang="fr-FR" altLang="fr-FR" sz="1800" b="1" dirty="0">
                <a:solidFill>
                  <a:srgbClr val="3333FF"/>
                </a:solidFill>
              </a:rPr>
              <a:t>15 indicateurs et des composantes</a:t>
            </a:r>
            <a:endParaRPr lang="fr-FR" altLang="fr-F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42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sz="3200" i="1" dirty="0">
                <a:cs typeface="Arial" panose="020B0604020202020204" pitchFamily="34" charset="0"/>
              </a:rPr>
              <a:t>Evaluation de la gestion des investissements publics (PIMA</a:t>
            </a:r>
            <a:r>
              <a:rPr lang="fr-FR" altLang="fr-FR" sz="3200" dirty="0">
                <a:cs typeface="Arial" panose="020B0604020202020204" pitchFamily="34" charset="0"/>
              </a:rPr>
              <a:t>)</a:t>
            </a:r>
            <a:endParaRPr lang="fr-FR" dirty="0"/>
          </a:p>
        </p:txBody>
      </p:sp>
      <p:sp>
        <p:nvSpPr>
          <p:cNvPr id="11268" name="Espace réservé du contenu 2"/>
          <p:cNvSpPr>
            <a:spLocks noGrp="1"/>
          </p:cNvSpPr>
          <p:nvPr>
            <p:ph idx="1"/>
          </p:nvPr>
        </p:nvSpPr>
        <p:spPr>
          <a:xfrm>
            <a:off x="458366" y="2496343"/>
            <a:ext cx="8229600" cy="3529013"/>
          </a:xfrm>
        </p:spPr>
        <p:txBody>
          <a:bodyPr/>
          <a:lstStyle/>
          <a:p>
            <a:pPr>
              <a:buClr>
                <a:srgbClr val="3333FF"/>
              </a:buClr>
              <a:buFont typeface="Wingdings" panose="05000000000000000000" pitchFamily="2" charset="2"/>
              <a:buChar char="Ø"/>
            </a:pPr>
            <a:r>
              <a:rPr lang="fr-FR" altLang="fr-FR" sz="2500" dirty="0">
                <a:cs typeface="Arial" panose="020B0604020202020204" pitchFamily="34" charset="0"/>
              </a:rPr>
              <a:t>Le cadre :</a:t>
            </a:r>
          </a:p>
          <a:p>
            <a:pPr lvl="1">
              <a:buClr>
                <a:srgbClr val="0F5494"/>
              </a:buClr>
              <a:buFont typeface="Arial" panose="020B0604020202020204" pitchFamily="34" charset="0"/>
              <a:buChar char="•"/>
            </a:pPr>
            <a:r>
              <a:rPr lang="fr-FR" altLang="fr-FR" sz="2500" dirty="0">
                <a:cs typeface="Arial" panose="020B0604020202020204" pitchFamily="34" charset="0"/>
              </a:rPr>
              <a:t>3 domaines </a:t>
            </a:r>
          </a:p>
          <a:p>
            <a:pPr marL="1257300" lvl="2" indent="-342900">
              <a:buClr>
                <a:srgbClr val="0F5494"/>
              </a:buClr>
              <a:buFont typeface="Wingdings" panose="05000000000000000000" pitchFamily="2" charset="2"/>
              <a:buChar char="§"/>
            </a:pPr>
            <a:r>
              <a:rPr lang="fr-FR" altLang="fr-FR" sz="2500" dirty="0">
                <a:cs typeface="Arial" panose="020B0604020202020204" pitchFamily="34" charset="0"/>
              </a:rPr>
              <a:t>Planification</a:t>
            </a:r>
          </a:p>
          <a:p>
            <a:pPr marL="1257300" lvl="2" indent="-342900">
              <a:buClr>
                <a:srgbClr val="0F5494"/>
              </a:buClr>
              <a:buFont typeface="Wingdings" panose="05000000000000000000" pitchFamily="2" charset="2"/>
              <a:buChar char="§"/>
            </a:pPr>
            <a:r>
              <a:rPr lang="fr-FR" altLang="fr-FR" sz="2500" dirty="0">
                <a:cs typeface="Arial" panose="020B0604020202020204" pitchFamily="34" charset="0"/>
              </a:rPr>
              <a:t>Choix des projets</a:t>
            </a:r>
          </a:p>
          <a:p>
            <a:pPr marL="1257300" lvl="2" indent="-342900">
              <a:buClr>
                <a:srgbClr val="0F5494"/>
              </a:buClr>
              <a:buFont typeface="Wingdings" panose="05000000000000000000" pitchFamily="2" charset="2"/>
              <a:buChar char="§"/>
            </a:pPr>
            <a:r>
              <a:rPr lang="fr-FR" altLang="fr-FR" sz="2500" dirty="0">
                <a:cs typeface="Arial" panose="020B0604020202020204" pitchFamily="34" charset="0"/>
              </a:rPr>
              <a:t>Exécution</a:t>
            </a:r>
          </a:p>
          <a:p>
            <a:pPr marL="914400" lvl="2" indent="0">
              <a:buClr>
                <a:srgbClr val="0F5494"/>
              </a:buClr>
            </a:pPr>
            <a:endParaRPr lang="fr-FR" altLang="fr-FR" sz="1500" dirty="0">
              <a:cs typeface="Arial" panose="020B0604020202020204" pitchFamily="34" charset="0"/>
            </a:endParaRPr>
          </a:p>
          <a:p>
            <a:pPr lvl="1">
              <a:buClr>
                <a:srgbClr val="0F5494"/>
              </a:buClr>
              <a:buFont typeface="Arial" panose="020B0604020202020204" pitchFamily="34" charset="0"/>
              <a:buChar char="•"/>
            </a:pPr>
            <a:r>
              <a:rPr lang="fr-FR" altLang="fr-FR" sz="2500" dirty="0">
                <a:cs typeface="Arial" panose="020B0604020202020204" pitchFamily="34" charset="0"/>
              </a:rPr>
              <a:t>15 « institutions »</a:t>
            </a:r>
          </a:p>
          <a:p>
            <a:pPr marL="457200" lvl="1" indent="0">
              <a:buClr>
                <a:srgbClr val="0F5494"/>
              </a:buClr>
              <a:buNone/>
            </a:pPr>
            <a:endParaRPr lang="fr-FR" altLang="fr-FR" sz="1500" dirty="0">
              <a:cs typeface="Arial" panose="020B0604020202020204" pitchFamily="34" charset="0"/>
            </a:endParaRPr>
          </a:p>
          <a:p>
            <a:pPr lvl="1">
              <a:buClr>
                <a:srgbClr val="0F5494"/>
              </a:buClr>
              <a:buFont typeface="Arial" panose="020B0604020202020204" pitchFamily="34" charset="0"/>
              <a:buChar char="•"/>
            </a:pPr>
            <a:r>
              <a:rPr lang="fr-FR" altLang="fr-FR" sz="2500" dirty="0">
                <a:cs typeface="Arial" panose="020B0604020202020204" pitchFamily="34" charset="0"/>
              </a:rPr>
              <a:t>45 indicateurs</a:t>
            </a:r>
            <a:endParaRPr lang="fr-FR" altLang="fr-FR" sz="2500" dirty="0">
              <a:latin typeface="Calibri" panose="020F0502020204030204" pitchFamily="34" charset="0"/>
              <a:cs typeface="Calibri" panose="020F0502020204030204" pitchFamily="34" charset="0"/>
            </a:endParaRPr>
          </a:p>
        </p:txBody>
      </p:sp>
      <p:sp>
        <p:nvSpPr>
          <p:cNvPr id="11266"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6DF2191-B022-43A0-BF52-D0CFE13BEE99}" type="slidenum">
              <a:rPr lang="fr-FR" altLang="fr-FR" sz="1000"/>
              <a:pPr>
                <a:spcBef>
                  <a:spcPct val="0"/>
                </a:spcBef>
                <a:buClrTx/>
                <a:buSzTx/>
                <a:buFontTx/>
                <a:buNone/>
              </a:pPr>
              <a:t>11</a:t>
            </a:fld>
            <a:endParaRPr lang="fr-FR" altLang="fr-FR" sz="1000"/>
          </a:p>
        </p:txBody>
      </p:sp>
    </p:spTree>
    <p:extLst>
      <p:ext uri="{BB962C8B-B14F-4D97-AF65-F5344CB8AC3E}">
        <p14:creationId xmlns:p14="http://schemas.microsoft.com/office/powerpoint/2010/main" val="64252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219115" y="1052736"/>
            <a:ext cx="8568183" cy="649287"/>
          </a:xfrm>
        </p:spPr>
        <p:txBody>
          <a:bodyPr/>
          <a:lstStyle/>
          <a:p>
            <a:pPr>
              <a:buClrTx/>
              <a:buFont typeface="Wingdings" panose="05000000000000000000" pitchFamily="2" charset="2"/>
              <a:buChar char="Ø"/>
            </a:pPr>
            <a:r>
              <a:rPr lang="fr-FR" sz="2500" b="1" dirty="0"/>
              <a:t>Evaluation de la gestion des investissements publics (PIMA – FMI)</a:t>
            </a:r>
          </a:p>
          <a:p>
            <a:pPr lvl="1">
              <a:buClrTx/>
              <a:buFont typeface="Wingdings" panose="05000000000000000000" pitchFamily="2" charset="2"/>
              <a:buChar char="Ø"/>
            </a:pP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2403918908"/>
              </p:ext>
            </p:extLst>
          </p:nvPr>
        </p:nvGraphicFramePr>
        <p:xfrm>
          <a:off x="539750" y="1857375"/>
          <a:ext cx="8280722" cy="5095876"/>
        </p:xfrm>
        <a:graphic>
          <a:graphicData uri="http://schemas.openxmlformats.org/drawingml/2006/table">
            <a:tbl>
              <a:tblPr firstRow="1" firstCol="1" bandRow="1"/>
              <a:tblGrid>
                <a:gridCol w="2088921">
                  <a:extLst>
                    <a:ext uri="{9D8B030D-6E8A-4147-A177-3AD203B41FA5}">
                      <a16:colId xmlns:a16="http://schemas.microsoft.com/office/drawing/2014/main" xmlns="" val="20000"/>
                    </a:ext>
                  </a:extLst>
                </a:gridCol>
                <a:gridCol w="6191801">
                  <a:extLst>
                    <a:ext uri="{9D8B030D-6E8A-4147-A177-3AD203B41FA5}">
                      <a16:colId xmlns:a16="http://schemas.microsoft.com/office/drawing/2014/main" xmlns="" val="20001"/>
                    </a:ext>
                  </a:extLst>
                </a:gridCol>
              </a:tblGrid>
              <a:tr h="268204">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Institution</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Aspects analysés par les indicateurs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68204">
                <a:tc gridSpan="2">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Planifier des niveaux viables d’investissement public</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0001"/>
                  </a:ext>
                </a:extLst>
              </a:tr>
              <a:tr h="536408">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1. Règles budgétaires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et évaluation des règles budgétaires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04612">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2. Planification nationale et sectorielle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Description des plans et niveau de détail, coordination entre secteurs, rôle du MdF et des ministères dépensiers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04612">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3. Coordination centre-collectivités locales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Description des mécanismes de coordination entre le centre et les collectivités locales (limites d’emprunt, plans consolidés, règles de transfert), répartition des tâches, rôle du MdF</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72816">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4. Partenariats public-privé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Institutions liées aux PPP et pertinence de ces derniers, fonction de supervision du </a:t>
                      </a:r>
                      <a:r>
                        <a:rPr lang="fr-FR" sz="1500" dirty="0" err="1">
                          <a:effectLst/>
                          <a:latin typeface="Arial" panose="020B0604020202020204" pitchFamily="34" charset="0"/>
                          <a:ea typeface="Calibri" panose="020F0502020204030204" pitchFamily="34" charset="0"/>
                          <a:cs typeface="Times New Roman" panose="02020603050405020304" pitchFamily="18" charset="0"/>
                        </a:rPr>
                        <a:t>MdF</a:t>
                      </a:r>
                      <a:r>
                        <a:rPr lang="fr-FR" sz="1500" dirty="0">
                          <a:effectLst/>
                          <a:latin typeface="Arial" panose="020B0604020202020204" pitchFamily="34" charset="0"/>
                          <a:ea typeface="Calibri" panose="020F0502020204030204" pitchFamily="34" charset="0"/>
                          <a:cs typeface="Times New Roman" panose="02020603050405020304" pitchFamily="18" charset="0"/>
                        </a:rPr>
                        <a:t>, responsabilité institutionnelle, stratégie de PPP, analyses entreprises, nombre de PPP et envergure PPP</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41020">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5. Réglementation des entreprises d’infrastructure </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du dispositif réglementaire (régulateurs (indépendants), mécanismes de tarification, instances de gouvernance), communication d’information des entreprises publiques, investissement des entreprises publiques en pourcentage du PIB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30281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0" y="1052513"/>
          <a:ext cx="8893175" cy="5853112"/>
        </p:xfrm>
        <a:graphic>
          <a:graphicData uri="http://schemas.openxmlformats.org/drawingml/2006/table">
            <a:tbl>
              <a:tblPr firstRow="1" firstCol="1" bandRow="1"/>
              <a:tblGrid>
                <a:gridCol w="2367715">
                  <a:extLst>
                    <a:ext uri="{9D8B030D-6E8A-4147-A177-3AD203B41FA5}">
                      <a16:colId xmlns:a16="http://schemas.microsoft.com/office/drawing/2014/main" xmlns="" val="20000"/>
                    </a:ext>
                  </a:extLst>
                </a:gridCol>
                <a:gridCol w="6525460">
                  <a:extLst>
                    <a:ext uri="{9D8B030D-6E8A-4147-A177-3AD203B41FA5}">
                      <a16:colId xmlns:a16="http://schemas.microsoft.com/office/drawing/2014/main" xmlns="" val="20001"/>
                    </a:ext>
                  </a:extLst>
                </a:gridCol>
              </a:tblGrid>
              <a:tr h="268259">
                <a:tc gridSpan="2">
                  <a:txBody>
                    <a:bodyPr/>
                    <a:lstStyle/>
                    <a:p>
                      <a:pPr>
                        <a:lnSpc>
                          <a:spcPct val="110000"/>
                        </a:lnSpc>
                        <a:spcAft>
                          <a:spcPts val="0"/>
                        </a:spcAft>
                      </a:pPr>
                      <a:r>
                        <a:rPr lang="fr-FR" sz="1600" b="1" dirty="0">
                          <a:effectLst/>
                          <a:latin typeface="Arial" panose="020B0604020202020204" pitchFamily="34" charset="0"/>
                          <a:ea typeface="Calibri" panose="020F0502020204030204" pitchFamily="34" charset="0"/>
                          <a:cs typeface="Times New Roman" panose="02020603050405020304" pitchFamily="18" charset="0"/>
                        </a:rPr>
                        <a:t>Affecter l’investissement public aux bons secteurs et projets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0000"/>
                  </a:ext>
                </a:extLst>
              </a:tr>
              <a:tr h="536519">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6. Budgétisation pluriannuelle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Explication du CBMT, horizon de planification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04778">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7. Caractère exhaustif du budget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Investissement financé par les bailleurs de fonds (principaux bailleurs de fonds, ampleur), inclusion dans le budget, fonds extrabudgétaires (ampleur, gestion))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825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8. Unité du budget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Coûts d’entretien, état des actifs publics, présentation dans le budget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8092">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9. Évaluation des projets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Méthodologie (analyse coûts-avantages, analyse des risques)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8092">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10. Sélection des projets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Description des processus, projets en instance, critères publiés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8259">
                <a:tc gridSpan="2">
                  <a:txBody>
                    <a:bodyPr/>
                    <a:lstStyle/>
                    <a:p>
                      <a:pPr>
                        <a:lnSpc>
                          <a:spcPct val="110000"/>
                        </a:lnSpc>
                        <a:spcAft>
                          <a:spcPts val="0"/>
                        </a:spcAft>
                      </a:pPr>
                      <a:r>
                        <a:rPr lang="fr-FR" sz="1600" b="1">
                          <a:effectLst/>
                          <a:latin typeface="Arial" panose="020B0604020202020204" pitchFamily="34" charset="0"/>
                          <a:ea typeface="Calibri" panose="020F0502020204030204" pitchFamily="34" charset="0"/>
                          <a:cs typeface="Times New Roman" panose="02020603050405020304" pitchFamily="18" charset="0"/>
                        </a:rPr>
                        <a:t>Exécution : Fournir des investissements publics productifs et durables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0006"/>
                  </a:ext>
                </a:extLst>
              </a:tr>
              <a:tr h="804778">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11. Protection des investissements  durant l’exécution budgétaire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Traitement des réaffectations et flexibilité en fin d’exercice, crédits budgétaires pour base pluriannuelle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3651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12. Disponibilité des financements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Procédures de gestion de trésorerie liées aux investissements, CUT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3651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13. Transparence de l’exécution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Processus de suivi et d’audit, appels d’offres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3651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14. Gestion de la mise en œuvre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Modalités de gestion des projets, manuel de gestion de projets (contenu et niveau d’administration/secteur applicable)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36519">
                <a:tc>
                  <a:txBody>
                    <a:bodyPr/>
                    <a:lstStyle/>
                    <a:p>
                      <a:pPr>
                        <a:lnSpc>
                          <a:spcPct val="110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15. Comptabilisation des actifs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Procédures comptables, bilans, registres d’actifs corporels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35552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a:spLocks noGrp="1"/>
          </p:cNvSpPr>
          <p:nvPr>
            <p:ph type="ftr" sz="quarter" idx="11"/>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fr-FR" altLang="fr-FR" sz="1000"/>
              <a:t>FERDI - GPE - Clermont-Ferrand - 08/01/2016</a:t>
            </a:r>
          </a:p>
        </p:txBody>
      </p:sp>
      <p:sp>
        <p:nvSpPr>
          <p:cNvPr id="14339"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B80CB2-9780-4C72-B9CA-6A93B55C90A5}" type="slidenum">
              <a:rPr lang="fr-FR" altLang="fr-FR" sz="1000"/>
              <a:pPr>
                <a:spcBef>
                  <a:spcPct val="0"/>
                </a:spcBef>
                <a:buClrTx/>
                <a:buSzTx/>
                <a:buFontTx/>
                <a:buNone/>
              </a:pPr>
              <a:t>14</a:t>
            </a:fld>
            <a:endParaRPr lang="fr-FR" altLang="fr-FR" sz="1000"/>
          </a:p>
        </p:txBody>
      </p:sp>
      <p:sp>
        <p:nvSpPr>
          <p:cNvPr id="14340" name="Rectangle 2"/>
          <p:cNvSpPr>
            <a:spLocks noChangeArrowheads="1"/>
          </p:cNvSpPr>
          <p:nvPr/>
        </p:nvSpPr>
        <p:spPr bwMode="auto">
          <a:xfrm>
            <a:off x="395536" y="1124744"/>
            <a:ext cx="7993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3600" b="1" i="1" dirty="0">
                <a:solidFill>
                  <a:srgbClr val="0F5494"/>
                </a:solidFill>
                <a:latin typeface="+mj-lt"/>
              </a:rPr>
              <a:t>Les produits intégrés</a:t>
            </a:r>
          </a:p>
        </p:txBody>
      </p:sp>
      <p:sp>
        <p:nvSpPr>
          <p:cNvPr id="10245" name="Rectangle 3"/>
          <p:cNvSpPr>
            <a:spLocks noChangeArrowheads="1"/>
          </p:cNvSpPr>
          <p:nvPr/>
        </p:nvSpPr>
        <p:spPr bwMode="auto">
          <a:xfrm>
            <a:off x="417066" y="2087483"/>
            <a:ext cx="830986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just">
              <a:buClr>
                <a:srgbClr val="0F5494"/>
              </a:buClr>
              <a:buFont typeface="Arial" panose="020B0604020202020204" pitchFamily="34" charset="0"/>
              <a:buChar char="•"/>
              <a:defRPr/>
            </a:pPr>
            <a:r>
              <a:rPr lang="fr-FR" sz="2300" dirty="0">
                <a:solidFill>
                  <a:srgbClr val="0F5494"/>
                </a:solidFill>
                <a:latin typeface="+mj-lt"/>
                <a:cs typeface="Calibri" panose="020F0502020204030204" pitchFamily="34" charset="0"/>
              </a:rPr>
              <a:t>Diverses appellations</a:t>
            </a:r>
          </a:p>
          <a:p>
            <a:pPr marL="800100" lvl="1" indent="-342900" algn="just" eaLnBrk="1" hangingPunct="1">
              <a:lnSpc>
                <a:spcPct val="90000"/>
              </a:lnSpc>
              <a:spcBef>
                <a:spcPts val="500"/>
              </a:spcBef>
              <a:buFont typeface="Wingdings" panose="05000000000000000000" pitchFamily="2" charset="2"/>
              <a:buChar char="§"/>
              <a:defRPr/>
            </a:pPr>
            <a:r>
              <a:rPr lang="en-US" sz="2000" dirty="0">
                <a:solidFill>
                  <a:srgbClr val="0F5494"/>
                </a:solidFill>
                <a:latin typeface="+mj-lt"/>
                <a:cs typeface="Calibri" panose="020F0502020204030204" pitchFamily="34" charset="0"/>
              </a:rPr>
              <a:t>PEMFAR - Public Expenditure Management and Financial Accountability Review (</a:t>
            </a:r>
            <a:r>
              <a:rPr lang="fr-FR" altLang="fr-FR" sz="2000" dirty="0">
                <a:solidFill>
                  <a:srgbClr val="0F5494"/>
                </a:solidFill>
                <a:latin typeface="+mj-lt"/>
                <a:cs typeface="Calibri" panose="020F0502020204030204" pitchFamily="34" charset="0"/>
              </a:rPr>
              <a:t>Revue des dépenses publiques et de la responsabilité financière )</a:t>
            </a:r>
            <a:endParaRPr lang="en-US" sz="2000" dirty="0">
              <a:solidFill>
                <a:srgbClr val="0F5494"/>
              </a:solidFill>
              <a:latin typeface="+mj-lt"/>
              <a:cs typeface="Calibri" panose="020F0502020204030204" pitchFamily="34" charset="0"/>
            </a:endParaRPr>
          </a:p>
          <a:p>
            <a:pPr marL="800100" lvl="1" indent="-342900" algn="just" eaLnBrk="1" hangingPunct="1">
              <a:lnSpc>
                <a:spcPct val="90000"/>
              </a:lnSpc>
              <a:spcBef>
                <a:spcPts val="500"/>
              </a:spcBef>
              <a:buFont typeface="Wingdings" panose="05000000000000000000" pitchFamily="2" charset="2"/>
              <a:buChar char="§"/>
              <a:defRPr/>
            </a:pPr>
            <a:r>
              <a:rPr lang="en-US" sz="2000" dirty="0">
                <a:solidFill>
                  <a:srgbClr val="0F5494"/>
                </a:solidFill>
                <a:latin typeface="+mj-lt"/>
                <a:cs typeface="Calibri" panose="020F0502020204030204" pitchFamily="34" charset="0"/>
              </a:rPr>
              <a:t>CIFA - Country Integrated Fiduciary Assessment, </a:t>
            </a:r>
          </a:p>
          <a:p>
            <a:pPr marL="800100" lvl="1" indent="-342900" algn="just" eaLnBrk="1" hangingPunct="1">
              <a:lnSpc>
                <a:spcPct val="90000"/>
              </a:lnSpc>
              <a:spcBef>
                <a:spcPts val="500"/>
              </a:spcBef>
              <a:buFont typeface="Wingdings" panose="05000000000000000000" pitchFamily="2" charset="2"/>
              <a:buChar char="§"/>
              <a:defRPr/>
            </a:pPr>
            <a:r>
              <a:rPr lang="en-US" sz="2000" dirty="0">
                <a:solidFill>
                  <a:srgbClr val="0F5494"/>
                </a:solidFill>
                <a:latin typeface="+mj-lt"/>
                <a:cs typeface="Calibri" panose="020F0502020204030204" pitchFamily="34" charset="0"/>
              </a:rPr>
              <a:t>etc. </a:t>
            </a:r>
          </a:p>
          <a:p>
            <a:pPr algn="just">
              <a:buClr>
                <a:srgbClr val="0F5494"/>
              </a:buClr>
              <a:buFont typeface="Arial" panose="020B0604020202020204" pitchFamily="34" charset="0"/>
              <a:buChar char="•"/>
              <a:defRPr/>
            </a:pPr>
            <a:r>
              <a:rPr lang="fr-FR" sz="2300" dirty="0">
                <a:solidFill>
                  <a:srgbClr val="0F5494"/>
                </a:solidFill>
                <a:latin typeface="+mj-lt"/>
                <a:cs typeface="Calibri" panose="020F0502020204030204" pitchFamily="34" charset="0"/>
              </a:rPr>
              <a:t>Leur contenu est variable, ils peuvent comprendre en plus d’un PEFA, une évaluation des marchés publics, une RDP/PER et un programme de réforme</a:t>
            </a:r>
          </a:p>
          <a:p>
            <a:pPr marL="742950" lvl="2" indent="-342900" algn="just">
              <a:buFont typeface="Wingdings" panose="05000000000000000000" pitchFamily="2" charset="2"/>
              <a:buChar char="§"/>
              <a:defRPr/>
            </a:pPr>
            <a:r>
              <a:rPr lang="fr-FR" sz="2200" dirty="0">
                <a:solidFill>
                  <a:srgbClr val="0F5494"/>
                </a:solidFill>
                <a:latin typeface="+mj-lt"/>
                <a:cs typeface="Calibri" panose="020F0502020204030204" pitchFamily="34" charset="0"/>
              </a:rPr>
              <a:t>Alors que le PEFA ne propose pas de programme de réforme, notamment pour éviter tout biais dans le diagnostic </a:t>
            </a:r>
          </a:p>
        </p:txBody>
      </p:sp>
    </p:spTree>
    <p:extLst>
      <p:ext uri="{BB962C8B-B14F-4D97-AF65-F5344CB8AC3E}">
        <p14:creationId xmlns:p14="http://schemas.microsoft.com/office/powerpoint/2010/main" val="250506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5F6840-92B7-433F-B1B9-52422C5680ED}" type="slidenum">
              <a:rPr lang="fr-FR" altLang="fr-FR" sz="1000"/>
              <a:pPr>
                <a:spcBef>
                  <a:spcPct val="0"/>
                </a:spcBef>
                <a:buClrTx/>
                <a:buSzTx/>
                <a:buFontTx/>
                <a:buNone/>
              </a:pPr>
              <a:t>15</a:t>
            </a:fld>
            <a:endParaRPr lang="fr-FR" altLang="fr-FR" sz="1000"/>
          </a:p>
        </p:txBody>
      </p:sp>
      <p:sp>
        <p:nvSpPr>
          <p:cNvPr id="15364" name="Rectangle 2"/>
          <p:cNvSpPr>
            <a:spLocks noChangeArrowheads="1"/>
          </p:cNvSpPr>
          <p:nvPr/>
        </p:nvSpPr>
        <p:spPr bwMode="auto">
          <a:xfrm>
            <a:off x="-540568" y="1124744"/>
            <a:ext cx="835183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tabLst>
                <a:tab pos="7600950" algn="r"/>
              </a:tabLst>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tabLst>
                <a:tab pos="7600950" algn="r"/>
              </a:tabLst>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tabLst>
                <a:tab pos="7600950" algn="r"/>
              </a:tabLst>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tabLst>
                <a:tab pos="7600950" algn="r"/>
              </a:tabLst>
              <a:defRPr sz="2000">
                <a:solidFill>
                  <a:schemeClr val="tx1"/>
                </a:solidFill>
                <a:latin typeface="Arial" panose="020B0604020202020204" pitchFamily="34" charset="0"/>
              </a:defRPr>
            </a:lvl9pPr>
          </a:lstStyle>
          <a:p>
            <a:pPr algn="ctr">
              <a:lnSpc>
                <a:spcPct val="90000"/>
              </a:lnSpc>
              <a:spcBef>
                <a:spcPct val="0"/>
              </a:spcBef>
              <a:buClrTx/>
              <a:buSzTx/>
              <a:buFontTx/>
              <a:buNone/>
            </a:pPr>
            <a:r>
              <a:rPr lang="fr-FR" altLang="fr-FR" b="1" i="1" dirty="0">
                <a:solidFill>
                  <a:srgbClr val="0F5494"/>
                </a:solidFill>
                <a:latin typeface="+mj-lt"/>
                <a:cs typeface="Arial" panose="020B0604020202020204" pitchFamily="34" charset="0"/>
              </a:rPr>
              <a:t>Objectifs des outils de diagnostic</a:t>
            </a:r>
            <a:endParaRPr lang="fr-FR" altLang="fr-FR" b="1" i="1" dirty="0">
              <a:solidFill>
                <a:srgbClr val="0F5494"/>
              </a:solidFill>
              <a:latin typeface="Calibri" panose="020F0502020204030204" pitchFamily="34" charset="0"/>
              <a:cs typeface="Arial" panose="020B0604020202020204" pitchFamily="34" charset="0"/>
            </a:endParaRPr>
          </a:p>
        </p:txBody>
      </p:sp>
      <p:pic>
        <p:nvPicPr>
          <p:cNvPr id="15365"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0185" y="1665149"/>
            <a:ext cx="8189913" cy="5040312"/>
          </a:xfrm>
          <a:noFill/>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60197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i="0" dirty="0"/>
              <a:t>Les outils d’évaluation de la GFP</a:t>
            </a:r>
          </a:p>
          <a:p>
            <a:pPr>
              <a:buClrTx/>
              <a:buFont typeface="Wingdings" panose="05000000000000000000" pitchFamily="2" charset="2"/>
              <a:buChar char="Ø"/>
            </a:pPr>
            <a:r>
              <a:rPr lang="fr-FR" sz="2800" b="1" i="0" dirty="0">
                <a:solidFill>
                  <a:srgbClr val="FF0000"/>
                </a:solidFill>
              </a:rPr>
              <a:t>Le PEFA</a:t>
            </a:r>
          </a:p>
          <a:p>
            <a:pPr lvl="1">
              <a:buClrTx/>
            </a:pPr>
            <a:r>
              <a:rPr lang="fr-FR" sz="2800" dirty="0">
                <a:solidFill>
                  <a:srgbClr val="FF0000"/>
                </a:solidFill>
              </a:rPr>
              <a:t>Présentation générale</a:t>
            </a:r>
          </a:p>
          <a:p>
            <a:pPr lvl="1">
              <a:buClrTx/>
            </a:pPr>
            <a:r>
              <a:rPr lang="fr-FR" sz="2800" b="0" i="0" dirty="0"/>
              <a:t>Le système de notation</a:t>
            </a:r>
          </a:p>
          <a:p>
            <a:pPr lvl="1">
              <a:buClrTx/>
            </a:pPr>
            <a:r>
              <a:rPr lang="fr-FR" sz="2800" b="0" dirty="0"/>
              <a:t>Le rapport de performance</a:t>
            </a:r>
            <a:endParaRPr lang="fr-FR" sz="2800" b="0" i="0" dirty="0"/>
          </a:p>
        </p:txBody>
      </p:sp>
    </p:spTree>
    <p:extLst>
      <p:ext uri="{BB962C8B-B14F-4D97-AF65-F5344CB8AC3E}">
        <p14:creationId xmlns:p14="http://schemas.microsoft.com/office/powerpoint/2010/main" val="393597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B0ED51F-F472-489F-9C4A-AF042CFDB423}" type="slidenum">
              <a:rPr lang="fr-FR" altLang="fr-FR" sz="1000"/>
              <a:pPr>
                <a:spcBef>
                  <a:spcPct val="0"/>
                </a:spcBef>
                <a:buClrTx/>
                <a:buSzTx/>
                <a:buFontTx/>
                <a:buNone/>
              </a:pPr>
              <a:t>17</a:t>
            </a:fld>
            <a:endParaRPr lang="fr-FR" altLang="fr-FR" sz="1000"/>
          </a:p>
        </p:txBody>
      </p:sp>
      <p:sp>
        <p:nvSpPr>
          <p:cNvPr id="29700" name="Rectangle 5"/>
          <p:cNvSpPr>
            <a:spLocks noChangeArrowheads="1"/>
          </p:cNvSpPr>
          <p:nvPr/>
        </p:nvSpPr>
        <p:spPr bwMode="auto">
          <a:xfrm>
            <a:off x="251520" y="1838702"/>
            <a:ext cx="8351961" cy="43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40000"/>
              </a:spcBef>
              <a:buFont typeface="Wingdings" panose="05000000000000000000" pitchFamily="2" charset="2"/>
              <a:buNone/>
            </a:pPr>
            <a:r>
              <a:rPr lang="fr-FR" altLang="fr-FR" sz="2000" b="1" dirty="0">
                <a:solidFill>
                  <a:srgbClr val="0F5494"/>
                </a:solidFill>
                <a:latin typeface="+mj-lt"/>
              </a:rPr>
              <a:t>PEFA : Dépenses publiques et responsabilité financière</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Objectif initial :</a:t>
            </a:r>
            <a:r>
              <a:rPr lang="fr-FR" altLang="fr-FR" sz="2000" dirty="0">
                <a:solidFill>
                  <a:srgbClr val="0F5494"/>
                </a:solidFill>
                <a:latin typeface="+mj-lt"/>
              </a:rPr>
              <a:t> créer un fonds commun d’informations sur la performance en matière de GFP au niveau national.</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Objectifs associés :</a:t>
            </a:r>
            <a:r>
              <a:rPr lang="fr-FR" altLang="fr-FR" sz="2000" dirty="0">
                <a:solidFill>
                  <a:srgbClr val="0F5494"/>
                </a:solidFill>
                <a:latin typeface="+mj-lt"/>
              </a:rPr>
              <a:t> orientation en vue du développement des systèmes de gestion des finances publiques (GFP), harmonisation du travail analytique en matière de GFP (un seul outil), suivi régulier des progrès et outil de dialogue commun à tous les partenaires.</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Créé :</a:t>
            </a:r>
            <a:r>
              <a:rPr lang="fr-FR" altLang="fr-FR" sz="2000" dirty="0">
                <a:solidFill>
                  <a:srgbClr val="0F5494"/>
                </a:solidFill>
                <a:latin typeface="+mj-lt"/>
              </a:rPr>
              <a:t> en 2001 par sept agences. Travaille aujourd’hui en tandem avec les 25 membres du groupe sur la GFP du CAD/OCDE.</a:t>
            </a:r>
          </a:p>
          <a:p>
            <a:pPr lvl="1" eaLnBrk="1" hangingPunct="1">
              <a:spcBef>
                <a:spcPct val="40000"/>
              </a:spcBef>
              <a:buClr>
                <a:srgbClr val="0F5494"/>
              </a:buClr>
              <a:buSzTx/>
              <a:buFont typeface="Arial" panose="020B0604020202020204" pitchFamily="34" charset="0"/>
              <a:buChar char="•"/>
            </a:pPr>
            <a:r>
              <a:rPr lang="fr-FR" altLang="fr-FR" sz="2000" b="1" dirty="0">
                <a:solidFill>
                  <a:srgbClr val="0F5494"/>
                </a:solidFill>
                <a:latin typeface="+mj-lt"/>
              </a:rPr>
              <a:t>Outil :</a:t>
            </a:r>
            <a:r>
              <a:rPr lang="fr-FR" altLang="fr-FR" sz="2000" dirty="0">
                <a:solidFill>
                  <a:srgbClr val="0F5494"/>
                </a:solidFill>
                <a:latin typeface="+mj-lt"/>
              </a:rPr>
              <a:t> le Cadre de mesure de la performance en GFP, élaboré par le secrétariat PEFA et lancé en juin 2005 (révisé en 2011, puis en 2015-2016).</a:t>
            </a:r>
            <a:endParaRPr lang="en-US" altLang="fr-FR" sz="2000" dirty="0">
              <a:solidFill>
                <a:srgbClr val="0F5494"/>
              </a:solidFill>
              <a:latin typeface="+mj-lt"/>
            </a:endParaRPr>
          </a:p>
        </p:txBody>
      </p:sp>
      <p:sp>
        <p:nvSpPr>
          <p:cNvPr id="29701" name="Rectangle 7"/>
          <p:cNvSpPr>
            <a:spLocks noChangeArrowheads="1"/>
          </p:cNvSpPr>
          <p:nvPr/>
        </p:nvSpPr>
        <p:spPr bwMode="auto">
          <a:xfrm>
            <a:off x="-972616" y="1199296"/>
            <a:ext cx="8064500" cy="55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1" rIns="91401" bIns="45701">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3000" b="1" i="1" dirty="0">
                <a:solidFill>
                  <a:srgbClr val="0F5494"/>
                </a:solidFill>
                <a:latin typeface="+mj-lt"/>
              </a:rPr>
              <a:t>Le programme PEFA</a:t>
            </a:r>
          </a:p>
        </p:txBody>
      </p:sp>
    </p:spTree>
    <p:extLst>
      <p:ext uri="{BB962C8B-B14F-4D97-AF65-F5344CB8AC3E}">
        <p14:creationId xmlns:p14="http://schemas.microsoft.com/office/powerpoint/2010/main" val="167040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g" descr="dia-w"/>
          <p:cNvPicPr>
            <a:picLocks noChangeAspect="1" noChangeArrowheads="1"/>
          </p:cNvPicPr>
          <p:nvPr>
            <p:custDataLst>
              <p:tags r:id="rId2"/>
            </p:custDataLst>
          </p:nvPr>
        </p:nvPicPr>
        <p:blipFill>
          <a:blip r:embed="rId7"/>
          <a:srcRect/>
          <a:stretch>
            <a:fillRect/>
          </a:stretch>
        </p:blipFill>
        <p:spPr bwMode="auto">
          <a:xfrm>
            <a:off x="0" y="0"/>
            <a:ext cx="1588" cy="1588"/>
          </a:xfrm>
          <a:prstGeom prst="rect">
            <a:avLst/>
          </a:prstGeom>
          <a:noFill/>
          <a:ln w="9525">
            <a:noFill/>
            <a:miter lim="800000"/>
            <a:headEnd/>
            <a:tailEnd/>
          </a:ln>
        </p:spPr>
      </p:pic>
      <p:sp>
        <p:nvSpPr>
          <p:cNvPr id="17412" name="bodytekst"/>
          <p:cNvSpPr>
            <a:spLocks noGrp="1" noChangeArrowheads="1"/>
          </p:cNvSpPr>
          <p:nvPr>
            <p:ph type="body" idx="1"/>
            <p:custDataLst>
              <p:tags r:id="rId3"/>
            </p:custDataLst>
          </p:nvPr>
        </p:nvSpPr>
        <p:spPr>
          <a:xfrm>
            <a:off x="285750" y="2214554"/>
            <a:ext cx="8429625" cy="2071702"/>
          </a:xfrm>
        </p:spPr>
        <p:txBody>
          <a:bodyPr/>
          <a:lstStyle/>
          <a:p>
            <a:pPr eaLnBrk="1" hangingPunct="1">
              <a:spcBef>
                <a:spcPts val="0"/>
              </a:spcBef>
              <a:spcAft>
                <a:spcPts val="600"/>
              </a:spcAft>
              <a:buClr>
                <a:srgbClr val="2D5EC1"/>
              </a:buClr>
              <a:defRPr/>
            </a:pPr>
            <a:r>
              <a:rPr lang="fr-FR" altLang="en-US" sz="2200" b="1" i="0" dirty="0"/>
              <a:t>Cadre de 2011 (légère révision du cadre initial)</a:t>
            </a:r>
          </a:p>
          <a:p>
            <a:pPr marL="722313" eaLnBrk="1" hangingPunct="1">
              <a:spcBef>
                <a:spcPts val="0"/>
              </a:spcBef>
              <a:spcAft>
                <a:spcPts val="600"/>
              </a:spcAft>
              <a:buClr>
                <a:srgbClr val="2D5EC1"/>
              </a:buClr>
              <a:buFont typeface="Wingdings" panose="05000000000000000000" pitchFamily="2" charset="2"/>
              <a:buChar char="§"/>
              <a:defRPr/>
            </a:pPr>
            <a:r>
              <a:rPr lang="fr-FR" altLang="en-US" sz="2200" i="0" dirty="0"/>
              <a:t>31 indicateurs dont 3 sur les pratiques des donneurs</a:t>
            </a:r>
          </a:p>
          <a:p>
            <a:pPr marL="722313" eaLnBrk="1" hangingPunct="1">
              <a:spcBef>
                <a:spcPts val="0"/>
              </a:spcBef>
              <a:spcAft>
                <a:spcPts val="600"/>
              </a:spcAft>
              <a:buClr>
                <a:srgbClr val="2D5EC1"/>
              </a:buClr>
              <a:buFont typeface="Wingdings" panose="05000000000000000000" pitchFamily="2" charset="2"/>
              <a:buChar char="§"/>
              <a:defRPr/>
            </a:pPr>
            <a:r>
              <a:rPr lang="fr-FR" altLang="en-US" sz="2200" i="0" dirty="0"/>
              <a:t>Les 31 indicateurs ont 76 composantes </a:t>
            </a:r>
          </a:p>
        </p:txBody>
      </p:sp>
      <p:sp>
        <p:nvSpPr>
          <p:cNvPr id="6" name="Titre 1"/>
          <p:cNvSpPr txBox="1">
            <a:spLocks/>
          </p:cNvSpPr>
          <p:nvPr/>
        </p:nvSpPr>
        <p:spPr bwMode="auto">
          <a:xfrm>
            <a:off x="395288" y="1357298"/>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lvl="0" indent="-358775" eaLnBrk="0" hangingPunct="0">
              <a:defRPr/>
            </a:pPr>
            <a:r>
              <a:rPr lang="fr-FR" altLang="en-US" sz="2800" b="1" i="1" kern="0" dirty="0"/>
              <a:t>Le cadre d’analyse de la performance de la GFP du PEFA</a:t>
            </a:r>
          </a:p>
        </p:txBody>
      </p:sp>
      <p:sp>
        <p:nvSpPr>
          <p:cNvPr id="8" name="bodytekst"/>
          <p:cNvSpPr txBox="1">
            <a:spLocks noChangeArrowheads="1"/>
          </p:cNvSpPr>
          <p:nvPr>
            <p:custDataLst>
              <p:tags r:id="rId4"/>
            </p:custDataLst>
          </p:nvPr>
        </p:nvSpPr>
        <p:spPr bwMode="auto">
          <a:xfrm>
            <a:off x="285750" y="3717032"/>
            <a:ext cx="8429625" cy="2496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0"/>
              </a:spcBef>
              <a:spcAft>
                <a:spcPts val="600"/>
              </a:spcAft>
              <a:buClr>
                <a:srgbClr val="2D5EC1"/>
              </a:buClr>
              <a:buSzTx/>
              <a:buFontTx/>
              <a:buChar char="•"/>
              <a:tabLst/>
              <a:defRPr/>
            </a:pPr>
            <a:r>
              <a:rPr kumimoji="0" lang="fr-FR" altLang="en-US" sz="2200" b="1" i="0" u="none" strike="noStrike" kern="0" cap="none" spc="0" normalizeH="0" baseline="0" dirty="0">
                <a:ln>
                  <a:noFill/>
                </a:ln>
                <a:solidFill>
                  <a:srgbClr val="0F5494"/>
                </a:solidFill>
                <a:effectLst/>
                <a:uLnTx/>
                <a:uFillTx/>
                <a:latin typeface="+mn-lt"/>
                <a:ea typeface="+mn-ea"/>
                <a:cs typeface="+mn-cs"/>
              </a:rPr>
              <a:t>Cadre de 2016 (révision importante du cadre de 2011)</a:t>
            </a: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31 indicateurs</a:t>
            </a: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Les 3 indicateurs sur les</a:t>
            </a:r>
            <a:r>
              <a:rPr kumimoji="0" lang="fr-FR" altLang="en-US" sz="2200" b="0" i="0" u="none" strike="noStrike" kern="0" cap="none" spc="0" normalizeH="0" dirty="0">
                <a:ln>
                  <a:noFill/>
                </a:ln>
                <a:solidFill>
                  <a:srgbClr val="0F5494"/>
                </a:solidFill>
                <a:effectLst/>
                <a:uLnTx/>
                <a:uFillTx/>
                <a:latin typeface="+mn-lt"/>
                <a:ea typeface="+mn-ea"/>
                <a:cs typeface="+mn-cs"/>
              </a:rPr>
              <a:t> pratiques des donneurs ont été supprimés</a:t>
            </a:r>
            <a:endParaRPr kumimoji="0" lang="fr-FR" altLang="en-US" sz="2200" b="0" i="0" u="none" strike="noStrike" kern="0" cap="none" spc="0" normalizeH="0" baseline="0" dirty="0">
              <a:ln>
                <a:noFill/>
              </a:ln>
              <a:solidFill>
                <a:srgbClr val="0F5494"/>
              </a:solidFill>
              <a:effectLst/>
              <a:uLnTx/>
              <a:uFillTx/>
              <a:latin typeface="+mn-lt"/>
              <a:ea typeface="+mn-ea"/>
              <a:cs typeface="+mn-cs"/>
            </a:endParaRP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Le nombre de composantes a été porté à 94</a:t>
            </a:r>
          </a:p>
          <a:p>
            <a:pPr marL="722313" marR="0" lvl="0" indent="-342900" algn="l" defTabSz="914400" rtl="0" eaLnBrk="1" fontAlgn="base" latinLnBrk="0" hangingPunct="1">
              <a:lnSpc>
                <a:spcPct val="100000"/>
              </a:lnSpc>
              <a:spcBef>
                <a:spcPts val="0"/>
              </a:spcBef>
              <a:spcAft>
                <a:spcPts val="600"/>
              </a:spcAft>
              <a:buClr>
                <a:srgbClr val="2D5EC1"/>
              </a:buClr>
              <a:buSzTx/>
              <a:buFont typeface="Wingdings" panose="05000000000000000000" pitchFamily="2" charset="2"/>
              <a:buChar char="§"/>
              <a:tabLst/>
              <a:defRPr/>
            </a:pPr>
            <a:r>
              <a:rPr kumimoji="0" lang="fr-FR" altLang="en-US" sz="2200" b="0" i="0" u="none" strike="noStrike" kern="0" cap="none" spc="0" normalizeH="0" baseline="0" dirty="0">
                <a:ln>
                  <a:noFill/>
                </a:ln>
                <a:solidFill>
                  <a:srgbClr val="0F5494"/>
                </a:solidFill>
                <a:effectLst/>
                <a:uLnTx/>
                <a:uFillTx/>
                <a:latin typeface="+mn-lt"/>
                <a:ea typeface="+mn-ea"/>
                <a:cs typeface="+mn-cs"/>
              </a:rPr>
              <a:t>Un nouveau</a:t>
            </a:r>
            <a:r>
              <a:rPr kumimoji="0" lang="fr-FR" altLang="en-US" sz="2200" b="0" i="0" u="none" strike="noStrike" kern="0" cap="none" spc="0" normalizeH="0" dirty="0">
                <a:ln>
                  <a:noFill/>
                </a:ln>
                <a:solidFill>
                  <a:srgbClr val="0F5494"/>
                </a:solidFill>
                <a:effectLst/>
                <a:uLnTx/>
                <a:uFillTx/>
                <a:latin typeface="+mn-lt"/>
                <a:ea typeface="+mn-ea"/>
                <a:cs typeface="+mn-cs"/>
              </a:rPr>
              <a:t> pilier concerne les actifs et passifs</a:t>
            </a:r>
            <a:endParaRPr kumimoji="0" lang="fr-FR" altLang="en-US" sz="2200" b="0" i="0" u="none" strike="noStrike" kern="0" cap="none" spc="0" normalizeH="0" baseline="0" dirty="0">
              <a:ln>
                <a:noFill/>
              </a:ln>
              <a:solidFill>
                <a:srgbClr val="0F5494"/>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bg" descr="dia-w"/>
          <p:cNvPicPr>
            <a:picLocks noChangeAspect="1" noChangeArrowheads="1"/>
          </p:cNvPicPr>
          <p:nvPr>
            <p:custDataLst>
              <p:tags r:id="rId2"/>
            </p:custDataLst>
          </p:nvPr>
        </p:nvPicPr>
        <p:blipFill>
          <a:blip r:embed="rId6"/>
          <a:srcRect/>
          <a:stretch>
            <a:fillRect/>
          </a:stretch>
        </p:blipFill>
        <p:spPr bwMode="auto">
          <a:xfrm>
            <a:off x="0" y="0"/>
            <a:ext cx="1588" cy="1588"/>
          </a:xfrm>
          <a:prstGeom prst="rect">
            <a:avLst/>
          </a:prstGeom>
          <a:noFill/>
          <a:ln w="9525">
            <a:noFill/>
            <a:miter lim="800000"/>
            <a:headEnd/>
            <a:tailEnd/>
          </a:ln>
        </p:spPr>
      </p:pic>
      <p:sp>
        <p:nvSpPr>
          <p:cNvPr id="15364" name="bodytekst"/>
          <p:cNvSpPr>
            <a:spLocks noGrp="1" noChangeArrowheads="1"/>
          </p:cNvSpPr>
          <p:nvPr>
            <p:ph type="body" idx="1"/>
            <p:custDataLst>
              <p:tags r:id="rId3"/>
            </p:custDataLst>
          </p:nvPr>
        </p:nvSpPr>
        <p:spPr>
          <a:xfrm>
            <a:off x="467544" y="2060848"/>
            <a:ext cx="8064896" cy="4357718"/>
          </a:xfrm>
        </p:spPr>
        <p:txBody>
          <a:bodyPr/>
          <a:lstStyle/>
          <a:p>
            <a:pPr eaLnBrk="1" hangingPunct="1">
              <a:spcBef>
                <a:spcPts val="0"/>
              </a:spcBef>
              <a:buClr>
                <a:srgbClr val="0F5494"/>
              </a:buClr>
              <a:buFont typeface="Arial" panose="020B0604020202020204" pitchFamily="34" charset="0"/>
              <a:buChar char="•"/>
              <a:defRPr/>
            </a:pPr>
            <a:r>
              <a:rPr lang="fr-FR" altLang="en-US" i="0" dirty="0">
                <a:latin typeface="+mj-lt"/>
                <a:cs typeface="Arial" panose="020B0604020202020204" pitchFamily="34" charset="0"/>
              </a:rPr>
              <a:t>La révision de 2016 du cadre du PEFA a introduit des indicateurs sur :</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La crédibilité de la stratégie budgétaire</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Les risques budgétaires </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La performance dans la fourniture des services publics</a:t>
            </a:r>
          </a:p>
          <a:p>
            <a:pPr lvl="1" eaLnBrk="1" hangingPunct="1">
              <a:spcBef>
                <a:spcPts val="0"/>
              </a:spcBef>
              <a:buClr>
                <a:srgbClr val="2D5EC1"/>
              </a:buClr>
              <a:buFont typeface="Wingdings" panose="05000000000000000000" pitchFamily="2" charset="2"/>
              <a:buChar char="§"/>
              <a:defRPr/>
            </a:pPr>
            <a:r>
              <a:rPr lang="fr-FR" altLang="en-US" sz="2400" b="0" dirty="0">
                <a:latin typeface="+mj-lt"/>
                <a:cs typeface="Arial" panose="020B0604020202020204" pitchFamily="34" charset="0"/>
              </a:rPr>
              <a:t>La gestion des actifs </a:t>
            </a:r>
          </a:p>
          <a:p>
            <a:pPr eaLnBrk="1" hangingPunct="1">
              <a:spcBef>
                <a:spcPts val="0"/>
              </a:spcBef>
              <a:buClr>
                <a:srgbClr val="0F5494"/>
              </a:buClr>
              <a:buFont typeface="Arial" panose="020B0604020202020204" pitchFamily="34" charset="0"/>
              <a:buChar char="•"/>
              <a:defRPr/>
            </a:pPr>
            <a:r>
              <a:rPr lang="fr-FR" altLang="en-US" b="0" i="0" dirty="0">
                <a:latin typeface="+mj-lt"/>
                <a:cs typeface="Arial" panose="020B0604020202020204" pitchFamily="34" charset="0"/>
              </a:rPr>
              <a:t>Elle a </a:t>
            </a:r>
            <a:r>
              <a:rPr lang="fr-FR" altLang="en-US" i="0" dirty="0">
                <a:latin typeface="+mj-lt"/>
                <a:cs typeface="Arial" panose="020B0604020202020204" pitchFamily="34" charset="0"/>
              </a:rPr>
              <a:t>précisé l</a:t>
            </a:r>
            <a:r>
              <a:rPr lang="fr-FR" altLang="en-US" b="0" i="0" dirty="0">
                <a:latin typeface="+mj-lt"/>
                <a:cs typeface="Arial" panose="020B0604020202020204" pitchFamily="34" charset="0"/>
              </a:rPr>
              <a:t>e cadre du contrôle interne et externe</a:t>
            </a:r>
          </a:p>
          <a:p>
            <a:pPr eaLnBrk="1" hangingPunct="1">
              <a:spcBef>
                <a:spcPts val="0"/>
              </a:spcBef>
              <a:buClr>
                <a:srgbClr val="0F5494"/>
              </a:buClr>
              <a:buFont typeface="Arial" panose="020B0604020202020204" pitchFamily="34" charset="0"/>
              <a:buChar char="•"/>
              <a:defRPr/>
            </a:pPr>
            <a:r>
              <a:rPr lang="fr-FR" altLang="en-US" i="0" dirty="0">
                <a:latin typeface="+mj-lt"/>
                <a:cs typeface="Arial" panose="020B0604020202020204" pitchFamily="34" charset="0"/>
              </a:rPr>
              <a:t>Le cadre de 2016 du PEFA , va plus au delà des fondamentaux (les bases) d’un système de GFP que le cadre de 2011</a:t>
            </a:r>
          </a:p>
          <a:p>
            <a:pPr marL="0" indent="0" eaLnBrk="1" hangingPunct="1">
              <a:spcBef>
                <a:spcPct val="50000"/>
              </a:spcBef>
              <a:buFontTx/>
              <a:buNone/>
              <a:defRPr/>
            </a:pPr>
            <a:endParaRPr lang="en-GB" altLang="en-US" dirty="0">
              <a:solidFill>
                <a:schemeClr val="bg2"/>
              </a:solidFill>
            </a:endParaRPr>
          </a:p>
        </p:txBody>
      </p:sp>
      <p:sp>
        <p:nvSpPr>
          <p:cNvPr id="6" name="Titre 1"/>
          <p:cNvSpPr txBox="1">
            <a:spLocks/>
          </p:cNvSpPr>
          <p:nvPr/>
        </p:nvSpPr>
        <p:spPr bwMode="auto">
          <a:xfrm>
            <a:off x="-540568" y="1268760"/>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lvl="0" indent="-358775" algn="ctr" eaLnBrk="0" hangingPunct="0">
              <a:defRPr/>
            </a:pPr>
            <a:r>
              <a:rPr kumimoji="0" lang="en-GB" altLang="en-US" sz="3000" b="1" i="1" u="none" strike="noStrike" kern="0" cap="none" spc="0" normalizeH="0" baseline="0" noProof="0" dirty="0">
                <a:ln>
                  <a:noFill/>
                </a:ln>
                <a:solidFill>
                  <a:srgbClr val="0F5494"/>
                </a:solidFill>
                <a:effectLst/>
                <a:uLnTx/>
                <a:uFillTx/>
                <a:latin typeface="+mj-lt"/>
                <a:ea typeface="+mj-ea"/>
                <a:cs typeface="+mj-cs"/>
              </a:rPr>
              <a:t>La r</a:t>
            </a:r>
            <a:r>
              <a:rPr kumimoji="0" lang="fr-FR" altLang="en-US" sz="3000" b="1" i="1" u="none" strike="noStrike" kern="0" cap="none" spc="0" normalizeH="0" baseline="0" noProof="0" dirty="0">
                <a:ln>
                  <a:noFill/>
                </a:ln>
                <a:solidFill>
                  <a:srgbClr val="0F5494"/>
                </a:solidFill>
                <a:effectLst/>
                <a:uLnTx/>
                <a:uFillTx/>
                <a:latin typeface="+mj-lt"/>
                <a:ea typeface="+mj-ea"/>
                <a:cs typeface="+mj-cs"/>
              </a:rPr>
              <a:t>é</a:t>
            </a:r>
            <a:r>
              <a:rPr kumimoji="0" lang="en-GB" altLang="en-US" sz="3000" b="1" i="1" u="none" strike="noStrike" kern="0" cap="none" spc="0" normalizeH="0" baseline="0" noProof="0" dirty="0">
                <a:ln>
                  <a:noFill/>
                </a:ln>
                <a:solidFill>
                  <a:srgbClr val="0F5494"/>
                </a:solidFill>
                <a:effectLst/>
                <a:uLnTx/>
                <a:uFillTx/>
                <a:latin typeface="+mj-lt"/>
                <a:ea typeface="+mj-ea"/>
                <a:cs typeface="+mj-cs"/>
              </a:rPr>
              <a:t>vision</a:t>
            </a:r>
            <a:r>
              <a:rPr kumimoji="0" lang="en-GB" altLang="en-US" sz="3000" b="1" i="1" u="none" strike="noStrike" kern="0" cap="none" spc="0" normalizeH="0" noProof="0" dirty="0">
                <a:ln>
                  <a:noFill/>
                </a:ln>
                <a:solidFill>
                  <a:srgbClr val="0F5494"/>
                </a:solidFill>
                <a:effectLst/>
                <a:uLnTx/>
                <a:uFillTx/>
                <a:latin typeface="+mj-lt"/>
                <a:ea typeface="+mj-ea"/>
                <a:cs typeface="+mj-cs"/>
              </a:rPr>
              <a:t> de 2016 du PEFA</a:t>
            </a:r>
            <a:endParaRPr kumimoji="0" lang="en-GB" altLang="en-US" sz="3000" b="1" i="1" u="none" strike="noStrike" kern="0" cap="none" spc="0" normalizeH="0" baseline="0" noProof="0" dirty="0">
              <a:ln>
                <a:noFill/>
              </a:ln>
              <a:solidFill>
                <a:srgbClr val="0F5494"/>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2058436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78088" y="2428868"/>
            <a:ext cx="3422650" cy="3929070"/>
            <a:chOff x="2478088" y="1133475"/>
            <a:chExt cx="3422650" cy="5224463"/>
          </a:xfrm>
        </p:grpSpPr>
        <p:sp>
          <p:nvSpPr>
            <p:cNvPr id="4" name="Rounded Rectangle 3"/>
            <p:cNvSpPr/>
            <p:nvPr/>
          </p:nvSpPr>
          <p:spPr bwMode="auto">
            <a:xfrm>
              <a:off x="2478088" y="1133475"/>
              <a:ext cx="3400425" cy="1109663"/>
            </a:xfrm>
            <a:prstGeom prst="roundRect">
              <a:avLst/>
            </a:prstGeom>
            <a:solidFill>
              <a:schemeClr val="accent1">
                <a:lumMod val="90000"/>
              </a:schemeClr>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GB" sz="2000" b="1" dirty="0">
                  <a:solidFill>
                    <a:schemeClr val="tx1"/>
                  </a:solidFill>
                  <a:latin typeface="Arial" charset="0"/>
                </a:rPr>
                <a:t>Evaluation de la GFP</a:t>
              </a:r>
              <a:endParaRPr lang="en-US" sz="2000" b="1" dirty="0">
                <a:solidFill>
                  <a:schemeClr val="tx1"/>
                </a:solidFill>
                <a:latin typeface="Arial" charset="0"/>
              </a:endParaRPr>
            </a:p>
          </p:txBody>
        </p:sp>
        <p:sp>
          <p:nvSpPr>
            <p:cNvPr id="7" name="Rounded Rectangle 6"/>
            <p:cNvSpPr/>
            <p:nvPr/>
          </p:nvSpPr>
          <p:spPr bwMode="auto">
            <a:xfrm>
              <a:off x="2484438" y="2505075"/>
              <a:ext cx="3402012" cy="1109663"/>
            </a:xfrm>
            <a:prstGeom prst="roundRect">
              <a:avLst/>
            </a:prstGeom>
            <a:solidFill>
              <a:srgbClr val="92D050"/>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fr-FR" sz="2000" b="1" dirty="0">
                  <a:solidFill>
                    <a:schemeClr val="tx1"/>
                  </a:solidFill>
                  <a:latin typeface="Arial" charset="0"/>
                </a:rPr>
                <a:t>Stratégie de réforme de la GFP</a:t>
              </a:r>
            </a:p>
          </p:txBody>
        </p:sp>
        <p:sp>
          <p:nvSpPr>
            <p:cNvPr id="8" name="Rounded Rectangle 7"/>
            <p:cNvSpPr/>
            <p:nvPr/>
          </p:nvSpPr>
          <p:spPr bwMode="auto">
            <a:xfrm>
              <a:off x="2492375" y="3848100"/>
              <a:ext cx="3400425" cy="1109663"/>
            </a:xfrm>
            <a:prstGeom prst="roundRect">
              <a:avLst/>
            </a:prstGeom>
            <a:solidFill>
              <a:srgbClr val="92D050"/>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fr-FR" sz="2000" b="1" dirty="0">
                  <a:solidFill>
                    <a:schemeClr val="tx1"/>
                  </a:solidFill>
                  <a:latin typeface="Arial" charset="0"/>
                </a:rPr>
                <a:t>Plan d’action</a:t>
              </a:r>
            </a:p>
          </p:txBody>
        </p:sp>
        <p:sp>
          <p:nvSpPr>
            <p:cNvPr id="9" name="Rounded Rectangle 8"/>
            <p:cNvSpPr/>
            <p:nvPr/>
          </p:nvSpPr>
          <p:spPr bwMode="auto">
            <a:xfrm>
              <a:off x="2498725" y="5248275"/>
              <a:ext cx="3402013" cy="1109663"/>
            </a:xfrm>
            <a:prstGeom prst="roundRect">
              <a:avLst/>
            </a:prstGeom>
            <a:solidFill>
              <a:srgbClr val="92D050"/>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fr-FR" sz="2000" b="1" dirty="0">
                  <a:solidFill>
                    <a:schemeClr val="tx1"/>
                  </a:solidFill>
                  <a:latin typeface="Arial" charset="0"/>
                </a:rPr>
                <a:t>Renforcement des capacités</a:t>
              </a:r>
            </a:p>
          </p:txBody>
        </p:sp>
        <p:cxnSp>
          <p:nvCxnSpPr>
            <p:cNvPr id="12294" name="Straight Arrow Connector 9"/>
            <p:cNvCxnSpPr>
              <a:cxnSpLocks noChangeShapeType="1"/>
              <a:stCxn id="4" idx="2"/>
              <a:endCxn id="7" idx="0"/>
            </p:cNvCxnSpPr>
            <p:nvPr/>
          </p:nvCxnSpPr>
          <p:spPr bwMode="auto">
            <a:xfrm>
              <a:off x="4178300" y="2243138"/>
              <a:ext cx="6350" cy="261937"/>
            </a:xfrm>
            <a:prstGeom prst="straightConnector1">
              <a:avLst/>
            </a:prstGeom>
            <a:noFill/>
            <a:ln w="38100" algn="ctr">
              <a:solidFill>
                <a:schemeClr val="tx1"/>
              </a:solidFill>
              <a:round/>
              <a:headEnd/>
              <a:tailEnd type="triangle" w="med" len="med"/>
            </a:ln>
          </p:spPr>
        </p:cxnSp>
        <p:cxnSp>
          <p:nvCxnSpPr>
            <p:cNvPr id="12295" name="Straight Arrow Connector 10"/>
            <p:cNvCxnSpPr>
              <a:cxnSpLocks noChangeShapeType="1"/>
              <a:stCxn id="8" idx="2"/>
              <a:endCxn id="9" idx="0"/>
            </p:cNvCxnSpPr>
            <p:nvPr/>
          </p:nvCxnSpPr>
          <p:spPr bwMode="auto">
            <a:xfrm>
              <a:off x="4192588" y="4957763"/>
              <a:ext cx="6350" cy="290512"/>
            </a:xfrm>
            <a:prstGeom prst="straightConnector1">
              <a:avLst/>
            </a:prstGeom>
            <a:noFill/>
            <a:ln w="38100" algn="ctr">
              <a:solidFill>
                <a:schemeClr val="tx1"/>
              </a:solidFill>
              <a:round/>
              <a:headEnd/>
              <a:tailEnd type="triangle" w="med" len="med"/>
            </a:ln>
          </p:spPr>
        </p:cxnSp>
        <p:cxnSp>
          <p:nvCxnSpPr>
            <p:cNvPr id="12296" name="Straight Arrow Connector 11"/>
            <p:cNvCxnSpPr>
              <a:cxnSpLocks noChangeShapeType="1"/>
              <a:stCxn id="7" idx="2"/>
              <a:endCxn id="8" idx="0"/>
            </p:cNvCxnSpPr>
            <p:nvPr/>
          </p:nvCxnSpPr>
          <p:spPr bwMode="auto">
            <a:xfrm>
              <a:off x="4184650" y="3614738"/>
              <a:ext cx="7938" cy="233362"/>
            </a:xfrm>
            <a:prstGeom prst="straightConnector1">
              <a:avLst/>
            </a:prstGeom>
            <a:noFill/>
            <a:ln w="38100" algn="ctr">
              <a:solidFill>
                <a:schemeClr val="tx1"/>
              </a:solidFill>
              <a:round/>
              <a:headEnd/>
              <a:tailEnd type="triangle" w="med" len="med"/>
            </a:ln>
          </p:spPr>
        </p:cxnSp>
        <p:cxnSp>
          <p:nvCxnSpPr>
            <p:cNvPr id="12297" name="Elbow Connector 12"/>
            <p:cNvCxnSpPr>
              <a:cxnSpLocks noChangeShapeType="1"/>
              <a:stCxn id="9" idx="3"/>
              <a:endCxn id="4" idx="3"/>
            </p:cNvCxnSpPr>
            <p:nvPr/>
          </p:nvCxnSpPr>
          <p:spPr bwMode="auto">
            <a:xfrm flipH="1" flipV="1">
              <a:off x="5878513" y="1689100"/>
              <a:ext cx="22225" cy="4114800"/>
            </a:xfrm>
            <a:prstGeom prst="bentConnector3">
              <a:avLst>
                <a:gd name="adj1" fmla="val -2716722"/>
              </a:avLst>
            </a:prstGeom>
            <a:noFill/>
            <a:ln w="50800" algn="ctr">
              <a:solidFill>
                <a:schemeClr val="tx1"/>
              </a:solidFill>
              <a:round/>
              <a:headEnd/>
              <a:tailEnd type="triangle" w="med" len="med"/>
            </a:ln>
          </p:spPr>
        </p:cxnSp>
      </p:grpSp>
      <p:sp>
        <p:nvSpPr>
          <p:cNvPr id="11" name="Titre 1"/>
          <p:cNvSpPr>
            <a:spLocks noGrp="1"/>
          </p:cNvSpPr>
          <p:nvPr>
            <p:ph type="title"/>
          </p:nvPr>
        </p:nvSpPr>
        <p:spPr>
          <a:xfrm>
            <a:off x="395288" y="1206491"/>
            <a:ext cx="8229600" cy="936625"/>
          </a:xfrm>
        </p:spPr>
        <p:txBody>
          <a:bodyPr/>
          <a:lstStyle/>
          <a:p>
            <a:pPr algn="ctr"/>
            <a:r>
              <a:rPr lang="en-GB" altLang="en-US" sz="2800" dirty="0"/>
              <a:t>Importance de l’</a:t>
            </a:r>
            <a:r>
              <a:rPr lang="fr-FR" altLang="en-US" sz="2800" dirty="0"/>
              <a:t>évaluation de la GFP</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stretch>
            <a:fillRect/>
          </a:stretch>
        </p:blipFill>
        <p:spPr>
          <a:xfrm>
            <a:off x="3059832" y="1340768"/>
            <a:ext cx="5849866" cy="5012753"/>
          </a:xfrm>
          <a:prstGeom prst="rect">
            <a:avLst/>
          </a:prstGeom>
        </p:spPr>
      </p:pic>
      <p:sp>
        <p:nvSpPr>
          <p:cNvPr id="2" name="ZoneTexte 1"/>
          <p:cNvSpPr txBox="1"/>
          <p:nvPr/>
        </p:nvSpPr>
        <p:spPr>
          <a:xfrm>
            <a:off x="107504" y="1916832"/>
            <a:ext cx="2592288" cy="1477328"/>
          </a:xfrm>
          <a:prstGeom prst="rect">
            <a:avLst/>
          </a:prstGeom>
          <a:noFill/>
        </p:spPr>
        <p:txBody>
          <a:bodyPr wrap="square" rtlCol="0">
            <a:spAutoFit/>
          </a:bodyPr>
          <a:lstStyle/>
          <a:p>
            <a:r>
              <a:rPr lang="fr-FR" sz="3000" b="1" dirty="0"/>
              <a:t>PEFA. Les indicateurs</a:t>
            </a:r>
          </a:p>
          <a:p>
            <a:r>
              <a:rPr lang="fr-FR" sz="3000" b="1" dirty="0"/>
              <a:t>(1)</a:t>
            </a:r>
          </a:p>
        </p:txBody>
      </p:sp>
    </p:spTree>
    <p:extLst>
      <p:ext uri="{BB962C8B-B14F-4D97-AF65-F5344CB8AC3E}">
        <p14:creationId xmlns:p14="http://schemas.microsoft.com/office/powerpoint/2010/main" val="413768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1418589277"/>
              </p:ext>
            </p:extLst>
          </p:nvPr>
        </p:nvGraphicFramePr>
        <p:xfrm>
          <a:off x="2699792" y="1124744"/>
          <a:ext cx="5802313" cy="5586412"/>
        </p:xfrm>
        <a:graphic>
          <a:graphicData uri="http://schemas.openxmlformats.org/presentationml/2006/ole">
            <mc:AlternateContent xmlns:mc="http://schemas.openxmlformats.org/markup-compatibility/2006">
              <mc:Choice xmlns:v="urn:schemas-microsoft-com:vml" Requires="v">
                <p:oleObj spid="_x0000_s40981" name="Document" r:id="rId4" imgW="5836234" imgH="5611150" progId="Word.Document.12">
                  <p:embed/>
                </p:oleObj>
              </mc:Choice>
              <mc:Fallback>
                <p:oleObj name="Document" r:id="rId4" imgW="5836234" imgH="5611150" progId="Word.Document.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124744"/>
                        <a:ext cx="5802313" cy="558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oneTexte 1"/>
          <p:cNvSpPr txBox="1"/>
          <p:nvPr/>
        </p:nvSpPr>
        <p:spPr>
          <a:xfrm>
            <a:off x="11470" y="2412052"/>
            <a:ext cx="2592288" cy="1477328"/>
          </a:xfrm>
          <a:prstGeom prst="rect">
            <a:avLst/>
          </a:prstGeom>
          <a:noFill/>
        </p:spPr>
        <p:txBody>
          <a:bodyPr wrap="square" rtlCol="0">
            <a:spAutoFit/>
          </a:bodyPr>
          <a:lstStyle/>
          <a:p>
            <a:r>
              <a:rPr lang="fr-FR" sz="3000" b="1" dirty="0"/>
              <a:t>PEFA. Les indicateurs</a:t>
            </a:r>
          </a:p>
          <a:p>
            <a:r>
              <a:rPr lang="fr-FR" sz="3000" b="1" dirty="0"/>
              <a:t>(2)</a:t>
            </a:r>
          </a:p>
        </p:txBody>
      </p:sp>
    </p:spTree>
    <p:extLst>
      <p:ext uri="{BB962C8B-B14F-4D97-AF65-F5344CB8AC3E}">
        <p14:creationId xmlns:p14="http://schemas.microsoft.com/office/powerpoint/2010/main" val="3489161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128917190"/>
              </p:ext>
            </p:extLst>
          </p:nvPr>
        </p:nvGraphicFramePr>
        <p:xfrm>
          <a:off x="1753434" y="2996952"/>
          <a:ext cx="7346253" cy="2927389"/>
        </p:xfrm>
        <a:graphic>
          <a:graphicData uri="http://schemas.openxmlformats.org/presentationml/2006/ole">
            <mc:AlternateContent xmlns:mc="http://schemas.openxmlformats.org/markup-compatibility/2006">
              <mc:Choice xmlns:v="urn:schemas-microsoft-com:vml" Requires="v">
                <p:oleObj spid="_x0000_s42005" name="Document" r:id="rId4" imgW="5836234" imgH="2320852" progId="Word.Document.12">
                  <p:embed/>
                </p:oleObj>
              </mc:Choice>
              <mc:Fallback>
                <p:oleObj name="Document" r:id="rId4" imgW="5836234" imgH="2320852" progId="Word.Document.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434" y="2996952"/>
                        <a:ext cx="7346253" cy="2927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oneTexte 1"/>
          <p:cNvSpPr txBox="1"/>
          <p:nvPr/>
        </p:nvSpPr>
        <p:spPr>
          <a:xfrm>
            <a:off x="467544" y="1412776"/>
            <a:ext cx="2592288" cy="1477328"/>
          </a:xfrm>
          <a:prstGeom prst="rect">
            <a:avLst/>
          </a:prstGeom>
          <a:noFill/>
        </p:spPr>
        <p:txBody>
          <a:bodyPr wrap="square" rtlCol="0">
            <a:spAutoFit/>
          </a:bodyPr>
          <a:lstStyle/>
          <a:p>
            <a:r>
              <a:rPr lang="fr-FR" sz="3000" b="1" dirty="0"/>
              <a:t>PEFA. Les indicateurs</a:t>
            </a:r>
          </a:p>
          <a:p>
            <a:r>
              <a:rPr lang="fr-FR" sz="3000" b="1" dirty="0"/>
              <a:t>(3)</a:t>
            </a:r>
          </a:p>
        </p:txBody>
      </p:sp>
    </p:spTree>
    <p:extLst>
      <p:ext uri="{BB962C8B-B14F-4D97-AF65-F5344CB8AC3E}">
        <p14:creationId xmlns:p14="http://schemas.microsoft.com/office/powerpoint/2010/main" val="315757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166688" y="2276872"/>
            <a:ext cx="8686800" cy="4797152"/>
          </a:xfrm>
        </p:spPr>
        <p:txBody>
          <a:bodyPr/>
          <a:lstStyle/>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Centré sur des indicateurs de performance de haut niveau application à l’administration centrale et aux administrations infranationales ;</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Largement applicable, quel que soit le niveau de développement du pays;</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L’évaluation doit être appuyée par des preuves ;</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Permet de suivre le progrès effectué entre deux évaluations, facilite la formulation et le suivi d’un programme de réforme ;</a:t>
            </a:r>
          </a:p>
          <a:p>
            <a:pPr marL="533400" eaLnBrk="1" hangingPunct="1">
              <a:spcBef>
                <a:spcPts val="0"/>
              </a:spcBef>
              <a:spcAft>
                <a:spcPts val="0"/>
              </a:spcAft>
              <a:buClrTx/>
              <a:buFont typeface="Arial" panose="020B0604020202020204" pitchFamily="34" charset="0"/>
              <a:buChar char="•"/>
            </a:pPr>
            <a:r>
              <a:rPr lang="fr-FR" altLang="en-US" sz="2200" i="0" dirty="0">
                <a:ea typeface="ＭＳ Ｐゴシック" charset="-128"/>
                <a:cs typeface="Arial" charset="0"/>
              </a:rPr>
              <a:t>Utilise des données qui peuvent être rassemblées à un coût raisonnable ;</a:t>
            </a:r>
          </a:p>
          <a:p>
            <a:pPr marL="533400" eaLnBrk="1" hangingPunct="1">
              <a:spcBef>
                <a:spcPts val="0"/>
              </a:spcBef>
              <a:spcAft>
                <a:spcPts val="0"/>
              </a:spcAft>
              <a:buClr>
                <a:srgbClr val="0F5494"/>
              </a:buClr>
              <a:buFont typeface="Arial" panose="020B0604020202020204" pitchFamily="34" charset="0"/>
              <a:buChar char="•"/>
            </a:pPr>
            <a:r>
              <a:rPr lang="fr-FR" altLang="en-US" sz="2200" i="0" dirty="0">
                <a:ea typeface="ＭＳ Ｐゴシック" charset="-128"/>
                <a:cs typeface="Arial" charset="0"/>
              </a:rPr>
              <a:t>Exhaustif : couvre tous les aspects de la GFP.</a:t>
            </a:r>
            <a:endParaRPr lang="en-US" altLang="en-US" sz="2200" b="1" u="sng" dirty="0">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eaLnBrk="1" hangingPunct="1">
              <a:lnSpc>
                <a:spcPct val="80000"/>
              </a:lnSpc>
            </a:pPr>
            <a:endParaRPr lang="en-US" altLang="en-US" sz="2200" b="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lvl="2" eaLnBrk="1" hangingPunct="1">
              <a:lnSpc>
                <a:spcPct val="80000"/>
              </a:lnSpc>
            </a:pPr>
            <a:endParaRPr lang="en-US" altLang="en-US" sz="2200" b="1" i="1" u="sng" dirty="0">
              <a:solidFill>
                <a:srgbClr val="990000"/>
              </a:solidFill>
              <a:ea typeface="ＭＳ Ｐゴシック" charset="-128"/>
              <a:cs typeface="Arial" charset="0"/>
            </a:endParaRPr>
          </a:p>
          <a:p>
            <a:pPr eaLnBrk="1" hangingPunct="1">
              <a:lnSpc>
                <a:spcPct val="80000"/>
              </a:lnSpc>
            </a:pPr>
            <a:r>
              <a:rPr lang="en-GB" altLang="en-US" sz="2200" dirty="0">
                <a:ea typeface="ＭＳ Ｐゴシック" charset="-128"/>
                <a:cs typeface="Arial" charset="0"/>
              </a:rPr>
              <a:t>22</a:t>
            </a:r>
          </a:p>
        </p:txBody>
      </p:sp>
      <p:sp>
        <p:nvSpPr>
          <p:cNvPr id="5" name="Titre 1"/>
          <p:cNvSpPr txBox="1">
            <a:spLocks/>
          </p:cNvSpPr>
          <p:nvPr/>
        </p:nvSpPr>
        <p:spPr bwMode="auto">
          <a:xfrm>
            <a:off x="395288" y="1412776"/>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marR="0" lvl="0" indent="-358775" defTabSz="914400" rtl="0" eaLnBrk="0" fontAlgn="base" latinLnBrk="0" hangingPunct="0">
              <a:lnSpc>
                <a:spcPct val="100000"/>
              </a:lnSpc>
              <a:spcBef>
                <a:spcPct val="0"/>
              </a:spcBef>
              <a:spcAft>
                <a:spcPct val="0"/>
              </a:spcAft>
              <a:buClrTx/>
              <a:buSzTx/>
              <a:buFontTx/>
              <a:buNone/>
              <a:tabLst/>
              <a:defRPr/>
            </a:pPr>
            <a:r>
              <a:rPr kumimoji="0" lang="fr-FR" altLang="en-US" sz="2800" b="1" i="1" u="none" strike="noStrike" kern="0" cap="none" spc="0" normalizeH="0" baseline="0" dirty="0">
                <a:ln>
                  <a:noFill/>
                </a:ln>
                <a:solidFill>
                  <a:srgbClr val="0F5494"/>
                </a:solidFill>
                <a:effectLst/>
                <a:uLnTx/>
                <a:uFillTx/>
                <a:latin typeface="+mj-lt"/>
                <a:ea typeface="+mj-ea"/>
                <a:cs typeface="+mj-cs"/>
              </a:rPr>
              <a:t>L’outil de diagnostic du PEFA. Principes</a:t>
            </a:r>
            <a:r>
              <a:rPr kumimoji="0" lang="fr-FR" altLang="en-US" sz="2800" b="1" i="1" u="none" strike="noStrike" kern="0" cap="none" spc="0" normalizeH="0" dirty="0">
                <a:ln>
                  <a:noFill/>
                </a:ln>
                <a:solidFill>
                  <a:srgbClr val="0F5494"/>
                </a:solidFill>
                <a:effectLst/>
                <a:uLnTx/>
                <a:uFillTx/>
                <a:latin typeface="+mj-lt"/>
                <a:ea typeface="+mj-ea"/>
                <a:cs typeface="+mj-cs"/>
              </a:rPr>
              <a:t> opérationnels</a:t>
            </a:r>
            <a:endParaRPr kumimoji="0" lang="fr-FR" altLang="en-US" sz="2800" b="1" i="1" u="none" strike="noStrike" kern="0" cap="none" spc="0" normalizeH="0" baseline="0" dirty="0">
              <a:ln>
                <a:noFill/>
              </a:ln>
              <a:solidFill>
                <a:srgbClr val="0F5494"/>
              </a:solidFill>
              <a:effectLst/>
              <a:uLnTx/>
              <a:uFillTx/>
              <a:latin typeface="+mj-lt"/>
              <a:ea typeface="+mj-ea"/>
              <a:cs typeface="+mj-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4">
                                            <p:txEl>
                                              <p:pRg st="3" end="3"/>
                                            </p:txEl>
                                          </p:spTgt>
                                        </p:tgtEl>
                                        <p:attrNameLst>
                                          <p:attrName>style.visibility</p:attrName>
                                        </p:attrNameLst>
                                      </p:cBhvr>
                                      <p:to>
                                        <p:strVal val="visible"/>
                                      </p:to>
                                    </p:set>
                                    <p:anim calcmode="lin" valueType="num">
                                      <p:cBhvr additive="base">
                                        <p:cTn id="25"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4">
                                            <p:txEl>
                                              <p:pRg st="4" end="4"/>
                                            </p:txEl>
                                          </p:spTgt>
                                        </p:tgtEl>
                                        <p:attrNameLst>
                                          <p:attrName>style.visibility</p:attrName>
                                        </p:attrNameLst>
                                      </p:cBhvr>
                                      <p:to>
                                        <p:strVal val="visible"/>
                                      </p:to>
                                    </p:set>
                                    <p:anim calcmode="lin" valueType="num">
                                      <p:cBhvr additive="base">
                                        <p:cTn id="31"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4">
                                            <p:txEl>
                                              <p:pRg st="5" end="5"/>
                                            </p:txEl>
                                          </p:spTgt>
                                        </p:tgtEl>
                                        <p:attrNameLst>
                                          <p:attrName>style.visibility</p:attrName>
                                        </p:attrNameLst>
                                      </p:cBhvr>
                                      <p:to>
                                        <p:strVal val="visible"/>
                                      </p:to>
                                    </p:set>
                                    <p:anim calcmode="lin" valueType="num">
                                      <p:cBhvr additive="base">
                                        <p:cTn id="37" dur="5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4">
                                            <p:txEl>
                                              <p:pRg st="18" end="18"/>
                                            </p:txEl>
                                          </p:spTgt>
                                        </p:tgtEl>
                                        <p:attrNameLst>
                                          <p:attrName>style.visibility</p:attrName>
                                        </p:attrNameLst>
                                      </p:cBhvr>
                                      <p:to>
                                        <p:strVal val="visible"/>
                                      </p:to>
                                    </p:set>
                                    <p:anim calcmode="lin" valueType="num">
                                      <p:cBhvr additive="base">
                                        <p:cTn id="43" dur="500" fill="hold"/>
                                        <p:tgtEl>
                                          <p:spTgt spid="23554">
                                            <p:txEl>
                                              <p:pRg st="18" end="1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E30CB42-9C12-45ED-89D5-91AA417D6DD4}" type="slidenum">
              <a:rPr lang="fr-FR" altLang="fr-FR" sz="1000"/>
              <a:pPr>
                <a:spcBef>
                  <a:spcPct val="0"/>
                </a:spcBef>
                <a:buClrTx/>
                <a:buSzTx/>
                <a:buFontTx/>
                <a:buNone/>
              </a:pPr>
              <a:t>24</a:t>
            </a:fld>
            <a:endParaRPr lang="fr-FR" altLang="fr-FR" sz="1000"/>
          </a:p>
        </p:txBody>
      </p:sp>
      <p:sp>
        <p:nvSpPr>
          <p:cNvPr id="79876" name="Rectangle 6"/>
          <p:cNvSpPr>
            <a:spLocks noChangeArrowheads="1"/>
          </p:cNvSpPr>
          <p:nvPr/>
        </p:nvSpPr>
        <p:spPr bwMode="auto">
          <a:xfrm>
            <a:off x="395536" y="1351795"/>
            <a:ext cx="8532812" cy="55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1" rIns="91401" bIns="45701" anchor="ct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fr-FR" sz="3000" b="1" i="1" dirty="0">
                <a:solidFill>
                  <a:srgbClr val="0F5494"/>
                </a:solidFill>
                <a:latin typeface="+mj-lt"/>
                <a:cs typeface="Arial" panose="020B0604020202020204" pitchFamily="34" charset="0"/>
              </a:rPr>
              <a:t>Adoption du Cadre PEFA</a:t>
            </a:r>
            <a:endParaRPr lang="fr-FR" altLang="fr-FR" sz="3000" b="1" i="1" dirty="0">
              <a:solidFill>
                <a:srgbClr val="0F5494"/>
              </a:solidFill>
              <a:latin typeface="+mj-lt"/>
              <a:cs typeface="Arial" panose="020B0604020202020204" pitchFamily="34" charset="0"/>
            </a:endParaRPr>
          </a:p>
        </p:txBody>
      </p:sp>
      <p:sp>
        <p:nvSpPr>
          <p:cNvPr id="6" name="Content Placeholder 2"/>
          <p:cNvSpPr txBox="1">
            <a:spLocks/>
          </p:cNvSpPr>
          <p:nvPr/>
        </p:nvSpPr>
        <p:spPr>
          <a:xfrm>
            <a:off x="827088" y="1628775"/>
            <a:ext cx="7894637" cy="4616450"/>
          </a:xfrm>
          <a:prstGeom prst="rect">
            <a:avLst/>
          </a:prstGeom>
        </p:spPr>
        <p:txBody>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gn="just">
              <a:defRPr/>
            </a:pPr>
            <a:endParaRPr lang="fr-FR" sz="2400" b="1" kern="0" dirty="0">
              <a:latin typeface="Calibri" panose="020F0502020204030204" pitchFamily="34" charset="0"/>
              <a:cs typeface="Calibri" panose="020F0502020204030204" pitchFamily="34" charset="0"/>
            </a:endParaRPr>
          </a:p>
          <a:p>
            <a:pPr algn="just">
              <a:buClr>
                <a:srgbClr val="0F5494"/>
              </a:buClr>
              <a:buFont typeface="Arial" panose="020B0604020202020204" pitchFamily="34" charset="0"/>
              <a:buChar char="•"/>
              <a:defRPr/>
            </a:pPr>
            <a:r>
              <a:rPr lang="fr-FR" sz="2200" b="1" kern="0" dirty="0">
                <a:solidFill>
                  <a:srgbClr val="0F5494"/>
                </a:solidFill>
                <a:latin typeface="+mj-lt"/>
                <a:cs typeface="Calibri" panose="020F0502020204030204" pitchFamily="34" charset="0"/>
              </a:rPr>
              <a:t>400</a:t>
            </a:r>
            <a:r>
              <a:rPr lang="fr-FR" sz="2200" kern="0" dirty="0">
                <a:solidFill>
                  <a:srgbClr val="0F5494"/>
                </a:solidFill>
                <a:latin typeface="+mj-lt"/>
                <a:cs typeface="Calibri" panose="020F0502020204030204" pitchFamily="34" charset="0"/>
              </a:rPr>
              <a:t> évaluations dans </a:t>
            </a:r>
            <a:r>
              <a:rPr lang="fr-FR" sz="2200" b="1" kern="0" dirty="0">
                <a:solidFill>
                  <a:srgbClr val="0F5494"/>
                </a:solidFill>
                <a:latin typeface="+mj-lt"/>
                <a:cs typeface="Calibri" panose="020F0502020204030204" pitchFamily="34" charset="0"/>
              </a:rPr>
              <a:t>150</a:t>
            </a:r>
            <a:r>
              <a:rPr lang="fr-FR" sz="2200" kern="0" dirty="0">
                <a:solidFill>
                  <a:srgbClr val="0F5494"/>
                </a:solidFill>
                <a:latin typeface="+mj-lt"/>
                <a:cs typeface="Calibri" panose="020F0502020204030204" pitchFamily="34" charset="0"/>
              </a:rPr>
              <a:t> pays (mars 2015) </a:t>
            </a:r>
          </a:p>
          <a:p>
            <a:pPr lvl="1" algn="just">
              <a:buClr>
                <a:srgbClr val="0F5494"/>
              </a:buClr>
              <a:buFont typeface="Wingdings" panose="05000000000000000000" pitchFamily="2" charset="2"/>
              <a:buChar char="§"/>
              <a:defRPr/>
            </a:pPr>
            <a:r>
              <a:rPr lang="fr-FR" sz="2200" b="1" kern="0" dirty="0">
                <a:solidFill>
                  <a:srgbClr val="0F5494"/>
                </a:solidFill>
                <a:latin typeface="+mj-lt"/>
                <a:cs typeface="Calibri" panose="020F0502020204030204" pitchFamily="34" charset="0"/>
              </a:rPr>
              <a:t>46</a:t>
            </a:r>
            <a:r>
              <a:rPr lang="fr-FR" sz="2200" kern="0" dirty="0">
                <a:solidFill>
                  <a:srgbClr val="0F5494"/>
                </a:solidFill>
                <a:latin typeface="+mj-lt"/>
                <a:cs typeface="Calibri" panose="020F0502020204030204" pitchFamily="34" charset="0"/>
              </a:rPr>
              <a:t> évaluations gérées par les gouvernements eux-mêmes </a:t>
            </a:r>
          </a:p>
          <a:p>
            <a:pPr lvl="1" algn="just">
              <a:buClr>
                <a:srgbClr val="0F5494"/>
              </a:buClr>
              <a:buFont typeface="Wingdings" panose="05000000000000000000" pitchFamily="2" charset="2"/>
              <a:buChar char="§"/>
              <a:defRPr/>
            </a:pPr>
            <a:r>
              <a:rPr lang="fr-FR" sz="2200" b="1" kern="0" dirty="0">
                <a:solidFill>
                  <a:srgbClr val="0F5494"/>
                </a:solidFill>
                <a:latin typeface="+mj-lt"/>
                <a:cs typeface="Calibri" panose="020F0502020204030204" pitchFamily="34" charset="0"/>
              </a:rPr>
              <a:t>136 </a:t>
            </a:r>
            <a:r>
              <a:rPr lang="fr-FR" sz="2200" kern="0" dirty="0">
                <a:solidFill>
                  <a:srgbClr val="0F5494"/>
                </a:solidFill>
                <a:latin typeface="+mj-lt"/>
                <a:cs typeface="Calibri" panose="020F0502020204030204" pitchFamily="34" charset="0"/>
              </a:rPr>
              <a:t>évaluations de collectivités territoriales</a:t>
            </a:r>
          </a:p>
          <a:p>
            <a:pPr lvl="1" algn="just">
              <a:buClr>
                <a:srgbClr val="0F5494"/>
              </a:buClr>
              <a:buFont typeface="Wingdings" panose="05000000000000000000" pitchFamily="2" charset="2"/>
              <a:buChar char="§"/>
              <a:defRPr/>
            </a:pPr>
            <a:r>
              <a:rPr lang="fr-FR" sz="2200" b="1" kern="0" dirty="0">
                <a:solidFill>
                  <a:srgbClr val="0F5494"/>
                </a:solidFill>
                <a:latin typeface="+mj-lt"/>
                <a:cs typeface="Calibri" panose="020F0502020204030204" pitchFamily="34" charset="0"/>
              </a:rPr>
              <a:t>142</a:t>
            </a:r>
            <a:r>
              <a:rPr lang="fr-FR" sz="2200" kern="0" dirty="0">
                <a:solidFill>
                  <a:srgbClr val="0F5494"/>
                </a:solidFill>
                <a:latin typeface="+mj-lt"/>
                <a:cs typeface="Calibri" panose="020F0502020204030204" pitchFamily="34" charset="0"/>
              </a:rPr>
              <a:t> évaluations répétées </a:t>
            </a:r>
          </a:p>
          <a:p>
            <a:pPr marL="457200" lvl="1" indent="0" algn="just">
              <a:buClr>
                <a:srgbClr val="0F5494"/>
              </a:buClr>
              <a:buNone/>
              <a:defRPr/>
            </a:pPr>
            <a:endParaRPr lang="fr-FR" sz="2200" kern="0" dirty="0">
              <a:solidFill>
                <a:srgbClr val="0F5494"/>
              </a:solidFill>
              <a:latin typeface="+mj-lt"/>
              <a:cs typeface="Calibri" panose="020F0502020204030204" pitchFamily="34" charset="0"/>
            </a:endParaRPr>
          </a:p>
          <a:p>
            <a:pPr marL="342900" lvl="1" indent="-342900" algn="just">
              <a:buClr>
                <a:srgbClr val="0F5494"/>
              </a:buClr>
              <a:buSzPct val="90000"/>
              <a:buFont typeface="Arial" panose="020B0604020202020204" pitchFamily="34" charset="0"/>
              <a:buChar char="•"/>
              <a:defRPr/>
            </a:pPr>
            <a:r>
              <a:rPr lang="fr-FR" sz="2200" b="1" i="1" kern="0" dirty="0">
                <a:solidFill>
                  <a:srgbClr val="0F5494"/>
                </a:solidFill>
                <a:latin typeface="+mj-lt"/>
                <a:cs typeface="Calibri" panose="020F0502020204030204" pitchFamily="34" charset="0"/>
              </a:rPr>
              <a:t>Couverture </a:t>
            </a:r>
          </a:p>
          <a:p>
            <a:pPr marL="742950" lvl="2" indent="-342900" algn="just">
              <a:buClr>
                <a:srgbClr val="0F5494"/>
              </a:buClr>
              <a:buSzPct val="90000"/>
              <a:buFont typeface="Wingdings" panose="05000000000000000000" pitchFamily="2" charset="2"/>
              <a:buChar char="§"/>
              <a:defRPr/>
            </a:pPr>
            <a:r>
              <a:rPr lang="fr-FR" sz="2200" b="1" kern="0" dirty="0">
                <a:solidFill>
                  <a:srgbClr val="0F5494"/>
                </a:solidFill>
                <a:latin typeface="+mj-lt"/>
                <a:cs typeface="Calibri" panose="020F0502020204030204" pitchFamily="34" charset="0"/>
              </a:rPr>
              <a:t>92% </a:t>
            </a:r>
            <a:r>
              <a:rPr lang="fr-FR" sz="2200" kern="0" dirty="0">
                <a:solidFill>
                  <a:srgbClr val="0F5494"/>
                </a:solidFill>
                <a:latin typeface="+mj-lt"/>
                <a:cs typeface="Calibri" panose="020F0502020204030204" pitchFamily="34" charset="0"/>
              </a:rPr>
              <a:t>des pays à faible revenu </a:t>
            </a:r>
          </a:p>
          <a:p>
            <a:pPr lvl="1" algn="just">
              <a:buClr>
                <a:srgbClr val="0F5494"/>
              </a:buClr>
              <a:buFont typeface="Wingdings" panose="05000000000000000000" pitchFamily="2" charset="2"/>
              <a:buChar char="§"/>
              <a:defRPr/>
            </a:pPr>
            <a:r>
              <a:rPr lang="fr-FR" sz="2200" b="1" kern="0" dirty="0">
                <a:solidFill>
                  <a:srgbClr val="0F5494"/>
                </a:solidFill>
                <a:latin typeface="+mj-lt"/>
                <a:cs typeface="Calibri" panose="020F0502020204030204" pitchFamily="34" charset="0"/>
              </a:rPr>
              <a:t>92% </a:t>
            </a:r>
            <a:r>
              <a:rPr lang="fr-FR" sz="2200" kern="0" dirty="0">
                <a:solidFill>
                  <a:srgbClr val="0F5494"/>
                </a:solidFill>
                <a:latin typeface="+mj-lt"/>
                <a:cs typeface="Calibri" panose="020F0502020204030204" pitchFamily="34" charset="0"/>
              </a:rPr>
              <a:t>des pays à revenu intermédiaire</a:t>
            </a:r>
          </a:p>
          <a:p>
            <a:pPr lvl="1" algn="just">
              <a:buClr>
                <a:srgbClr val="0F5494"/>
              </a:buClr>
              <a:buFont typeface="Wingdings" panose="05000000000000000000" pitchFamily="2" charset="2"/>
              <a:buChar char="§"/>
              <a:defRPr/>
            </a:pPr>
            <a:r>
              <a:rPr lang="fr-FR" sz="2200" b="1" kern="0" dirty="0">
                <a:solidFill>
                  <a:srgbClr val="0F5494"/>
                </a:solidFill>
                <a:latin typeface="+mj-lt"/>
                <a:cs typeface="Calibri" panose="020F0502020204030204" pitchFamily="34" charset="0"/>
              </a:rPr>
              <a:t>80% </a:t>
            </a:r>
            <a:r>
              <a:rPr lang="fr-FR" sz="2200" kern="0" dirty="0">
                <a:solidFill>
                  <a:srgbClr val="0F5494"/>
                </a:solidFill>
                <a:latin typeface="+mj-lt"/>
                <a:cs typeface="Calibri" panose="020F0502020204030204" pitchFamily="34" charset="0"/>
              </a:rPr>
              <a:t>des pays à revenu intermédiaire supérieur</a:t>
            </a:r>
          </a:p>
          <a:p>
            <a:pPr lvl="1" algn="just">
              <a:buClr>
                <a:srgbClr val="0F5494"/>
              </a:buClr>
              <a:buFont typeface="Wingdings" panose="05000000000000000000" pitchFamily="2" charset="2"/>
              <a:buChar char="§"/>
              <a:defRPr/>
            </a:pPr>
            <a:r>
              <a:rPr lang="fr-FR" sz="2200" b="1" kern="0" dirty="0">
                <a:solidFill>
                  <a:srgbClr val="0F5494"/>
                </a:solidFill>
                <a:latin typeface="+mj-lt"/>
                <a:cs typeface="Calibri" panose="020F0502020204030204" pitchFamily="34" charset="0"/>
              </a:rPr>
              <a:t>31% </a:t>
            </a:r>
            <a:r>
              <a:rPr lang="fr-FR" sz="2200" kern="0" dirty="0">
                <a:solidFill>
                  <a:srgbClr val="0F5494"/>
                </a:solidFill>
                <a:latin typeface="+mj-lt"/>
                <a:cs typeface="Calibri" panose="020F0502020204030204" pitchFamily="34" charset="0"/>
              </a:rPr>
              <a:t>des pays à haut revenu </a:t>
            </a:r>
          </a:p>
        </p:txBody>
      </p:sp>
    </p:spTree>
    <p:extLst>
      <p:ext uri="{BB962C8B-B14F-4D97-AF65-F5344CB8AC3E}">
        <p14:creationId xmlns:p14="http://schemas.microsoft.com/office/powerpoint/2010/main" val="215567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FD70F98-43BD-4260-A264-30C78A4C65B5}" type="slidenum">
              <a:rPr lang="fr-FR" altLang="fr-FR" sz="1000"/>
              <a:pPr>
                <a:spcBef>
                  <a:spcPct val="0"/>
                </a:spcBef>
                <a:buClrTx/>
                <a:buSzTx/>
                <a:buFontTx/>
                <a:buNone/>
              </a:pPr>
              <a:t>25</a:t>
            </a:fld>
            <a:endParaRPr lang="fr-FR" altLang="fr-FR" sz="1000"/>
          </a:p>
        </p:txBody>
      </p:sp>
      <p:pic>
        <p:nvPicPr>
          <p:cNvPr id="809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7" y="1340768"/>
            <a:ext cx="8660537" cy="529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8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B3BC8AF-3643-41B0-9D14-4BC432135AA2}" type="slidenum">
              <a:rPr lang="en-GB" smtClean="0"/>
              <a:pPr>
                <a:defRPr/>
              </a:pPr>
              <a:t>26</a:t>
            </a:fld>
            <a:endParaRPr lang="en-GB"/>
          </a:p>
        </p:txBody>
      </p:sp>
      <p:pic>
        <p:nvPicPr>
          <p:cNvPr id="94210" name="Picture 2"/>
          <p:cNvPicPr>
            <a:picLocks noChangeAspect="1" noChangeArrowheads="1"/>
          </p:cNvPicPr>
          <p:nvPr/>
        </p:nvPicPr>
        <p:blipFill>
          <a:blip r:embed="rId2" cstate="print"/>
          <a:srcRect/>
          <a:stretch>
            <a:fillRect/>
          </a:stretch>
        </p:blipFill>
        <p:spPr bwMode="auto">
          <a:xfrm>
            <a:off x="4071934" y="1285860"/>
            <a:ext cx="4876800" cy="5048250"/>
          </a:xfrm>
          <a:prstGeom prst="rect">
            <a:avLst/>
          </a:prstGeom>
          <a:noFill/>
          <a:ln w="9525" cap="flat" cmpd="sng" algn="ctr">
            <a:noFill/>
            <a:prstDash val="solid"/>
            <a:miter lim="800000"/>
            <a:headEnd/>
            <a:tailEnd/>
          </a:ln>
          <a:effectLst/>
        </p:spPr>
      </p:pic>
      <p:sp>
        <p:nvSpPr>
          <p:cNvPr id="5" name="Line 4"/>
          <p:cNvSpPr>
            <a:spLocks noChangeShapeType="1"/>
          </p:cNvSpPr>
          <p:nvPr/>
        </p:nvSpPr>
        <p:spPr bwMode="auto">
          <a:xfrm>
            <a:off x="2285984" y="3357562"/>
            <a:ext cx="1939928" cy="636589"/>
          </a:xfrm>
          <a:prstGeom prst="line">
            <a:avLst/>
          </a:prstGeom>
          <a:noFill/>
          <a:ln w="76200">
            <a:solidFill>
              <a:srgbClr val="FF0000"/>
            </a:solidFill>
            <a:round/>
            <a:headEnd/>
            <a:tailEnd type="triangle" w="med" len="med"/>
          </a:ln>
        </p:spPr>
        <p:txBody>
          <a:bodyPr/>
          <a:lstStyle/>
          <a:p>
            <a:endParaRPr lang="en-GB"/>
          </a:p>
        </p:txBody>
      </p:sp>
      <p:sp>
        <p:nvSpPr>
          <p:cNvPr id="6" name="ZoneTexte 5"/>
          <p:cNvSpPr txBox="1"/>
          <p:nvPr/>
        </p:nvSpPr>
        <p:spPr>
          <a:xfrm>
            <a:off x="214282" y="2714620"/>
            <a:ext cx="2571768" cy="1384995"/>
          </a:xfrm>
          <a:prstGeom prst="rect">
            <a:avLst/>
          </a:prstGeom>
          <a:noFill/>
        </p:spPr>
        <p:txBody>
          <a:bodyPr wrap="square" rtlCol="0">
            <a:spAutoFit/>
          </a:bodyPr>
          <a:lstStyle/>
          <a:p>
            <a:r>
              <a:rPr lang="en-GB" sz="2800" b="1" dirty="0"/>
              <a:t>Champ  initial du PEFA</a:t>
            </a:r>
          </a:p>
        </p:txBody>
      </p:sp>
      <p:cxnSp>
        <p:nvCxnSpPr>
          <p:cNvPr id="8" name="Connecteur droit avec flèche 7"/>
          <p:cNvCxnSpPr/>
          <p:nvPr/>
        </p:nvCxnSpPr>
        <p:spPr bwMode="auto">
          <a:xfrm>
            <a:off x="1643042" y="4214818"/>
            <a:ext cx="2357454" cy="857256"/>
          </a:xfrm>
          <a:prstGeom prst="straightConnector1">
            <a:avLst/>
          </a:prstGeom>
          <a:noFill/>
          <a:ln w="9525" cap="flat" cmpd="sng" algn="ctr">
            <a:noFill/>
            <a:prstDash val="solid"/>
            <a:round/>
            <a:headEnd type="none" w="med" len="med"/>
            <a:tailEnd type="arrow"/>
          </a:ln>
          <a:effectLst/>
        </p:spPr>
      </p:cxnSp>
      <p:sp>
        <p:nvSpPr>
          <p:cNvPr id="9" name="Line 4"/>
          <p:cNvSpPr>
            <a:spLocks noChangeShapeType="1"/>
          </p:cNvSpPr>
          <p:nvPr/>
        </p:nvSpPr>
        <p:spPr bwMode="auto">
          <a:xfrm>
            <a:off x="2214546" y="4786322"/>
            <a:ext cx="2071702" cy="71438"/>
          </a:xfrm>
          <a:prstGeom prst="line">
            <a:avLst/>
          </a:prstGeom>
          <a:noFill/>
          <a:ln w="19050">
            <a:solidFill>
              <a:srgbClr val="FF0000"/>
            </a:solidFill>
            <a:round/>
            <a:headEnd/>
            <a:tailEnd type="triangle" w="med" len="med"/>
          </a:ln>
        </p:spPr>
        <p:txBody>
          <a:bodyPr/>
          <a:lstStyle/>
          <a:p>
            <a:endParaRPr lang="en-GB"/>
          </a:p>
        </p:txBody>
      </p:sp>
      <p:sp>
        <p:nvSpPr>
          <p:cNvPr id="10" name="Line 4"/>
          <p:cNvSpPr>
            <a:spLocks noChangeShapeType="1"/>
          </p:cNvSpPr>
          <p:nvPr/>
        </p:nvSpPr>
        <p:spPr bwMode="auto">
          <a:xfrm>
            <a:off x="2214546" y="4891786"/>
            <a:ext cx="2214578" cy="966106"/>
          </a:xfrm>
          <a:prstGeom prst="line">
            <a:avLst/>
          </a:prstGeom>
          <a:noFill/>
          <a:ln w="25400">
            <a:solidFill>
              <a:srgbClr val="FF0000"/>
            </a:solidFill>
            <a:round/>
            <a:headEnd/>
            <a:tailEnd type="triangle" w="med" len="med"/>
          </a:ln>
        </p:spPr>
        <p:txBody>
          <a:bodyPr/>
          <a:lstStyle/>
          <a:p>
            <a:endParaRPr lang="en-GB"/>
          </a:p>
        </p:txBody>
      </p:sp>
      <p:sp>
        <p:nvSpPr>
          <p:cNvPr id="11" name="ZoneTexte 10"/>
          <p:cNvSpPr txBox="1"/>
          <p:nvPr/>
        </p:nvSpPr>
        <p:spPr>
          <a:xfrm>
            <a:off x="142876" y="4452980"/>
            <a:ext cx="2143108" cy="1015663"/>
          </a:xfrm>
          <a:prstGeom prst="rect">
            <a:avLst/>
          </a:prstGeom>
          <a:noFill/>
        </p:spPr>
        <p:txBody>
          <a:bodyPr wrap="square" rtlCol="0">
            <a:spAutoFit/>
          </a:bodyPr>
          <a:lstStyle/>
          <a:p>
            <a:r>
              <a:rPr lang="en-GB" sz="2000" i="1" dirty="0" err="1"/>
              <a:t>Elargissement</a:t>
            </a:r>
            <a:r>
              <a:rPr lang="en-GB" sz="2000" i="1" dirty="0"/>
              <a:t> du champ initial</a:t>
            </a:r>
          </a:p>
        </p:txBody>
      </p:sp>
    </p:spTree>
    <p:extLst>
      <p:ext uri="{BB962C8B-B14F-4D97-AF65-F5344CB8AC3E}">
        <p14:creationId xmlns:p14="http://schemas.microsoft.com/office/powerpoint/2010/main" val="1682135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i="0" dirty="0"/>
              <a:t>Les outils d’évaluation</a:t>
            </a:r>
          </a:p>
          <a:p>
            <a:pPr>
              <a:buClrTx/>
              <a:buFont typeface="Wingdings" panose="05000000000000000000" pitchFamily="2" charset="2"/>
              <a:buChar char="Ø"/>
            </a:pPr>
            <a:r>
              <a:rPr lang="fr-FR" sz="2800" b="1" i="0" dirty="0">
                <a:solidFill>
                  <a:srgbClr val="FF0000"/>
                </a:solidFill>
              </a:rPr>
              <a:t>Le PEFA</a:t>
            </a:r>
          </a:p>
          <a:p>
            <a:pPr lvl="1">
              <a:buClrTx/>
            </a:pPr>
            <a:r>
              <a:rPr lang="fr-FR" sz="2800" b="0" dirty="0"/>
              <a:t>Présentation générale</a:t>
            </a:r>
          </a:p>
          <a:p>
            <a:pPr lvl="1">
              <a:buClrTx/>
            </a:pPr>
            <a:r>
              <a:rPr lang="fr-FR" sz="2800" i="0" dirty="0">
                <a:solidFill>
                  <a:srgbClr val="FF0000"/>
                </a:solidFill>
              </a:rPr>
              <a:t>Le système de notation</a:t>
            </a:r>
          </a:p>
          <a:p>
            <a:pPr lvl="1">
              <a:buClrTx/>
            </a:pPr>
            <a:r>
              <a:rPr lang="fr-FR" sz="2800" b="0" dirty="0"/>
              <a:t>Le rapport de performance</a:t>
            </a:r>
            <a:endParaRPr lang="fr-FR" sz="2800" b="0" i="0" dirty="0"/>
          </a:p>
        </p:txBody>
      </p:sp>
    </p:spTree>
    <p:extLst>
      <p:ext uri="{BB962C8B-B14F-4D97-AF65-F5344CB8AC3E}">
        <p14:creationId xmlns:p14="http://schemas.microsoft.com/office/powerpoint/2010/main" val="3756337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26356" y="1412776"/>
            <a:ext cx="8286808" cy="415498"/>
          </a:xfrm>
          <a:prstGeom prst="rect">
            <a:avLst/>
          </a:prstGeom>
          <a:noFill/>
          <a:ln w="12700">
            <a:noFill/>
            <a:miter lim="800000"/>
            <a:headEnd/>
            <a:tailEnd/>
          </a:ln>
          <a:effectLst/>
        </p:spPr>
        <p:txBody>
          <a:bodyPr wrap="square" lIns="0" tIns="0" rIns="0" bIns="0" anchor="ctr">
            <a:spAutoFit/>
          </a:bodyPr>
          <a:lstStyle/>
          <a:p>
            <a:pPr marL="1588" indent="-1588" algn="l" eaLnBrk="0" hangingPunct="0">
              <a:lnSpc>
                <a:spcPct val="90000"/>
              </a:lnSpc>
              <a:tabLst>
                <a:tab pos="7600950" algn="r"/>
              </a:tabLst>
              <a:defRPr/>
            </a:pPr>
            <a:r>
              <a:rPr lang="fr-FR" sz="3000" b="1" i="1" dirty="0">
                <a:latin typeface="+mj-lt"/>
                <a:ea typeface="+mj-ea"/>
                <a:cs typeface="+mj-cs"/>
              </a:rPr>
              <a:t>Étalonnage et notation des indicateurs</a:t>
            </a:r>
          </a:p>
        </p:txBody>
      </p:sp>
      <p:sp>
        <p:nvSpPr>
          <p:cNvPr id="29699" name="Rectangle 3"/>
          <p:cNvSpPr>
            <a:spLocks noChangeArrowheads="1"/>
          </p:cNvSpPr>
          <p:nvPr/>
        </p:nvSpPr>
        <p:spPr bwMode="auto">
          <a:xfrm>
            <a:off x="357188" y="2000239"/>
            <a:ext cx="7629525" cy="3203585"/>
          </a:xfrm>
          <a:prstGeom prst="rect">
            <a:avLst/>
          </a:prstGeom>
          <a:noFill/>
          <a:ln w="9525">
            <a:noFill/>
            <a:miter lim="800000"/>
            <a:headEnd/>
            <a:tailEnd/>
          </a:ln>
        </p:spPr>
        <p:txBody>
          <a:bodyPr/>
          <a:lstStyle/>
          <a:p>
            <a:pPr marL="465138" indent="-465138" algn="l" eaLnBrk="0" hangingPunct="0">
              <a:spcBef>
                <a:spcPct val="50000"/>
              </a:spcBef>
              <a:buClr>
                <a:srgbClr val="0F5494"/>
              </a:buClr>
              <a:buFont typeface="Verdana" panose="020B0604030504040204" pitchFamily="34" charset="0"/>
              <a:buChar char="●"/>
            </a:pPr>
            <a:r>
              <a:rPr lang="fr-FR" sz="2000" dirty="0">
                <a:latin typeface="Verdana" pitchFamily="34" charset="0"/>
                <a:cs typeface="Arial" charset="0"/>
              </a:rPr>
              <a:t>Étalonnée sur l’échelle ordinale à quatre points (A, B, C, D)</a:t>
            </a:r>
          </a:p>
          <a:p>
            <a:pPr marL="922338" lvl="1" indent="-342900" algn="l" eaLnBrk="0" hangingPunct="0">
              <a:spcBef>
                <a:spcPct val="50000"/>
              </a:spcBef>
              <a:buClr>
                <a:srgbClr val="0F5494"/>
              </a:buClr>
              <a:buFont typeface="Wingdings" panose="05000000000000000000" pitchFamily="2" charset="2"/>
              <a:buChar char="§"/>
            </a:pPr>
            <a:r>
              <a:rPr lang="fr-FR" sz="2000" dirty="0">
                <a:latin typeface="Verdana" pitchFamily="34" charset="0"/>
                <a:cs typeface="Arial" charset="0"/>
              </a:rPr>
              <a:t>Reflète la norme internationale de la “bonne pratique”</a:t>
            </a:r>
          </a:p>
          <a:p>
            <a:pPr marL="922338" lvl="1" indent="-342900" algn="l" eaLnBrk="0" hangingPunct="0">
              <a:spcBef>
                <a:spcPct val="50000"/>
              </a:spcBef>
              <a:buClr>
                <a:srgbClr val="0F5494"/>
              </a:buClr>
              <a:buFont typeface="Wingdings" panose="05000000000000000000" pitchFamily="2" charset="2"/>
              <a:buChar char="§"/>
            </a:pPr>
            <a:r>
              <a:rPr lang="fr-FR" sz="2000" dirty="0">
                <a:latin typeface="Verdana" pitchFamily="34" charset="0"/>
                <a:cs typeface="Arial" charset="0"/>
              </a:rPr>
              <a:t>Ne porte pas de note si les éléments de preuve ne sont pas suffisants</a:t>
            </a:r>
          </a:p>
          <a:p>
            <a:pPr marL="465138" indent="-342900" eaLnBrk="0" hangingPunct="0">
              <a:spcBef>
                <a:spcPct val="50000"/>
              </a:spcBef>
              <a:buClr>
                <a:srgbClr val="0F5494"/>
              </a:buClr>
              <a:buFont typeface="Verdana" panose="020B0604030504040204" pitchFamily="34" charset="0"/>
              <a:buChar char="●"/>
            </a:pPr>
            <a:r>
              <a:rPr lang="fr-FR" sz="2000" dirty="0">
                <a:cs typeface="Arial" charset="0"/>
              </a:rPr>
              <a:t>Les indicateurs à plusieurs composantes peuvent avoir des notations intermédiaires (B+, C+, D+)</a:t>
            </a:r>
          </a:p>
        </p:txBody>
      </p:sp>
      <p:sp>
        <p:nvSpPr>
          <p:cNvPr id="4" name="Espace réservé du numéro de diapositive 3"/>
          <p:cNvSpPr>
            <a:spLocks noGrp="1"/>
          </p:cNvSpPr>
          <p:nvPr>
            <p:ph type="sldNum" sz="quarter" idx="12"/>
          </p:nvPr>
        </p:nvSpPr>
        <p:spPr/>
        <p:txBody>
          <a:bodyPr/>
          <a:lstStyle/>
          <a:p>
            <a:pPr>
              <a:defRPr/>
            </a:pPr>
            <a:fld id="{EAAD44CD-0567-4FA1-B198-F1321BB82EE2}" type="slidenum">
              <a:rPr lang="en-GB" smtClean="0"/>
              <a:pPr>
                <a:defRPr/>
              </a:pPr>
              <a:t>28</a:t>
            </a:fld>
            <a:endParaRPr lang="en-GB"/>
          </a:p>
        </p:txBody>
      </p:sp>
    </p:spTree>
    <p:extLst>
      <p:ext uri="{BB962C8B-B14F-4D97-AF65-F5344CB8AC3E}">
        <p14:creationId xmlns:p14="http://schemas.microsoft.com/office/powerpoint/2010/main" val="11134584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704096" y="1394271"/>
            <a:ext cx="8715375" cy="498475"/>
          </a:xfrm>
          <a:prstGeom prst="rect">
            <a:avLst/>
          </a:prstGeom>
          <a:noFill/>
          <a:ln w="12700">
            <a:noFill/>
            <a:miter lim="800000"/>
            <a:headEnd/>
            <a:tailEnd/>
          </a:ln>
          <a:effectLst/>
        </p:spPr>
        <p:txBody>
          <a:bodyPr lIns="0" tIns="0" rIns="0" bIns="0" anchor="ctr">
            <a:spAutoFit/>
          </a:bodyPr>
          <a:lstStyle/>
          <a:p>
            <a:pPr marL="1588" indent="-1588" algn="l" eaLnBrk="0" hangingPunct="0">
              <a:lnSpc>
                <a:spcPct val="90000"/>
              </a:lnSpc>
              <a:tabLst>
                <a:tab pos="7600950" algn="r"/>
              </a:tabLst>
              <a:defRPr/>
            </a:pPr>
            <a:r>
              <a:rPr lang="fr-FR" sz="3600" b="1" i="1" dirty="0">
                <a:latin typeface="+mj-lt"/>
                <a:ea typeface="+mj-ea"/>
                <a:cs typeface="+mj-cs"/>
              </a:rPr>
              <a:t>Composantes des indicateurs</a:t>
            </a:r>
          </a:p>
        </p:txBody>
      </p:sp>
      <p:sp>
        <p:nvSpPr>
          <p:cNvPr id="30723" name="Text Box 3"/>
          <p:cNvSpPr txBox="1">
            <a:spLocks noChangeArrowheads="1"/>
          </p:cNvSpPr>
          <p:nvPr/>
        </p:nvSpPr>
        <p:spPr bwMode="auto">
          <a:xfrm>
            <a:off x="685800" y="2286000"/>
            <a:ext cx="7620000" cy="752475"/>
          </a:xfrm>
          <a:prstGeom prst="rect">
            <a:avLst/>
          </a:prstGeom>
          <a:noFill/>
          <a:ln w="12700">
            <a:noFill/>
            <a:miter lim="800000"/>
            <a:headEnd/>
            <a:tailEnd/>
          </a:ln>
        </p:spPr>
        <p:txBody>
          <a:bodyPr lIns="0" tIns="0" rIns="0" bIns="0">
            <a:spAutoFit/>
          </a:bodyPr>
          <a:lstStyle/>
          <a:p>
            <a:pPr eaLnBrk="0" hangingPunct="0">
              <a:lnSpc>
                <a:spcPct val="90000"/>
              </a:lnSpc>
              <a:spcBef>
                <a:spcPct val="50000"/>
              </a:spcBef>
              <a:buFontTx/>
              <a:buChar char="•"/>
            </a:pPr>
            <a:r>
              <a:rPr lang="en-US" sz="2000" b="1">
                <a:solidFill>
                  <a:schemeClr val="bg1"/>
                </a:solidFill>
              </a:rPr>
              <a:t>   </a:t>
            </a:r>
            <a:endParaRPr lang="en-US" b="1">
              <a:solidFill>
                <a:schemeClr val="bg1"/>
              </a:solidFill>
            </a:endParaRPr>
          </a:p>
          <a:p>
            <a:pPr marL="906463" lvl="1" indent="-388938" eaLnBrk="0" hangingPunct="0">
              <a:lnSpc>
                <a:spcPct val="90000"/>
              </a:lnSpc>
              <a:spcBef>
                <a:spcPct val="50000"/>
              </a:spcBef>
              <a:buClr>
                <a:schemeClr val="bg1"/>
              </a:buClr>
              <a:buFontTx/>
              <a:buChar char="•"/>
            </a:pPr>
            <a:endParaRPr lang="en-US" sz="2000" b="1"/>
          </a:p>
        </p:txBody>
      </p:sp>
      <p:sp>
        <p:nvSpPr>
          <p:cNvPr id="30724" name="Rectangle 4"/>
          <p:cNvSpPr>
            <a:spLocks noChangeArrowheads="1"/>
          </p:cNvSpPr>
          <p:nvPr/>
        </p:nvSpPr>
        <p:spPr bwMode="auto">
          <a:xfrm>
            <a:off x="323528" y="1844824"/>
            <a:ext cx="7847013" cy="3757910"/>
          </a:xfrm>
          <a:prstGeom prst="rect">
            <a:avLst/>
          </a:prstGeom>
          <a:noFill/>
          <a:ln w="9525">
            <a:noFill/>
            <a:miter lim="800000"/>
            <a:headEnd/>
            <a:tailEnd/>
          </a:ln>
        </p:spPr>
        <p:txBody>
          <a:bodyPr/>
          <a:lstStyle/>
          <a:p>
            <a:pPr marL="463550" indent="-463550" algn="l" eaLnBrk="0" hangingPunct="0">
              <a:spcBef>
                <a:spcPct val="50000"/>
              </a:spcBef>
              <a:buSzPct val="75000"/>
            </a:pPr>
            <a:r>
              <a:rPr lang="fr-FR" sz="2900" b="1" dirty="0">
                <a:solidFill>
                  <a:srgbClr val="002060"/>
                </a:solidFill>
                <a:latin typeface="Verdana" pitchFamily="34" charset="0"/>
                <a:cs typeface="Arial" charset="0"/>
              </a:rPr>
              <a:t>   </a:t>
            </a:r>
            <a:r>
              <a:rPr lang="fr-FR" sz="2200" i="1" dirty="0">
                <a:latin typeface="Arial" panose="020B0604020202020204" pitchFamily="34" charset="0"/>
                <a:cs typeface="Arial" panose="020B0604020202020204" pitchFamily="34" charset="0"/>
              </a:rPr>
              <a:t>Les indicateurs ont de 1 à 4 composantes</a:t>
            </a:r>
            <a:endParaRPr lang="en-US" sz="2200" i="1" dirty="0">
              <a:latin typeface="Arial" panose="020B0604020202020204" pitchFamily="34" charset="0"/>
              <a:cs typeface="Arial" panose="020B0604020202020204" pitchFamily="34" charset="0"/>
            </a:endParaRPr>
          </a:p>
          <a:p>
            <a:pPr marL="463550" indent="-463550" algn="l" eaLnBrk="0" hangingPunct="0">
              <a:spcBef>
                <a:spcPct val="50000"/>
              </a:spcBef>
              <a:buClr>
                <a:srgbClr val="0F5494"/>
              </a:buClr>
              <a:buSzPct val="75000"/>
              <a:buFont typeface="Arial" panose="020B0604020202020204" pitchFamily="34" charset="0"/>
              <a:buChar char="●"/>
            </a:pPr>
            <a:r>
              <a:rPr lang="fr-FR" sz="2200" dirty="0">
                <a:latin typeface="Arial" panose="020B0604020202020204" pitchFamily="34" charset="0"/>
                <a:cs typeface="Arial" panose="020B0604020202020204" pitchFamily="34" charset="0"/>
              </a:rPr>
              <a:t>Chaque composante doit être notée séparément</a:t>
            </a:r>
          </a:p>
          <a:p>
            <a:pPr marL="463550" indent="-463550" algn="l" eaLnBrk="0" hangingPunct="0">
              <a:spcBef>
                <a:spcPct val="50000"/>
              </a:spcBef>
              <a:buClr>
                <a:srgbClr val="0F5494"/>
              </a:buClr>
              <a:buSzPct val="75000"/>
              <a:buFont typeface="Arial" panose="020B0604020202020204" pitchFamily="34" charset="0"/>
              <a:buChar char="●"/>
            </a:pPr>
            <a:r>
              <a:rPr lang="fr-FR" sz="2200" dirty="0">
                <a:latin typeface="Arial" panose="020B0604020202020204" pitchFamily="34" charset="0"/>
                <a:cs typeface="Arial" panose="020B0604020202020204" pitchFamily="34" charset="0"/>
              </a:rPr>
              <a:t>La notation des composantes d’un indicateur permet de noter l’indicateur. </a:t>
            </a:r>
          </a:p>
          <a:p>
            <a:pPr marL="920750" lvl="1" indent="-463550" eaLnBrk="0" hangingPunct="0">
              <a:spcBef>
                <a:spcPct val="50000"/>
              </a:spcBef>
              <a:buClr>
                <a:srgbClr val="0F5494"/>
              </a:buClr>
              <a:buSzPct val="75000"/>
              <a:buFont typeface="Wingdings" panose="05000000000000000000" pitchFamily="2" charset="2"/>
              <a:buChar char="§"/>
            </a:pPr>
            <a:r>
              <a:rPr lang="fr-FR" sz="2200" dirty="0">
                <a:latin typeface="Arial" panose="020B0604020202020204" pitchFamily="34" charset="0"/>
                <a:cs typeface="Arial" panose="020B0604020202020204" pitchFamily="34" charset="0"/>
              </a:rPr>
              <a:t>Deux méthodes sont utilisées : M1 le maillon le plus faible (la note de la composante le plus faiblement notée); M2 la moyenne des notes des composantes  </a:t>
            </a:r>
          </a:p>
          <a:p>
            <a:pPr marL="920750" lvl="1" indent="-463550" eaLnBrk="0" hangingPunct="0">
              <a:spcBef>
                <a:spcPct val="50000"/>
              </a:spcBef>
              <a:buClr>
                <a:srgbClr val="0F5494"/>
              </a:buClr>
              <a:buSzPct val="75000"/>
              <a:buFont typeface="Wingdings" panose="05000000000000000000" pitchFamily="2" charset="2"/>
              <a:buChar char="§"/>
            </a:pPr>
            <a:r>
              <a:rPr lang="fr-FR" sz="2200" dirty="0">
                <a:latin typeface="Arial" panose="020B0604020202020204" pitchFamily="34" charset="0"/>
                <a:cs typeface="Arial" panose="020B0604020202020204" pitchFamily="34" charset="0"/>
              </a:rPr>
              <a:t>La méthode à utiliser est spécifiée pour chaque indicateur</a:t>
            </a:r>
          </a:p>
          <a:p>
            <a:pPr marL="463550" indent="-463550" eaLnBrk="0" hangingPunct="0">
              <a:spcBef>
                <a:spcPct val="50000"/>
              </a:spcBef>
              <a:buClr>
                <a:srgbClr val="0F5494"/>
              </a:buClr>
              <a:buSzPct val="75000"/>
              <a:buFont typeface="Arial" panose="020B0604020202020204" pitchFamily="34" charset="0"/>
              <a:buChar char="●"/>
            </a:pPr>
            <a:r>
              <a:rPr lang="fr-FR" sz="2200" dirty="0">
                <a:latin typeface="Arial" panose="020B0604020202020204" pitchFamily="34" charset="0"/>
                <a:cs typeface="Arial" panose="020B0604020202020204" pitchFamily="34" charset="0"/>
              </a:rPr>
              <a:t>Des progrès au niveau d’une composante ne se reflète pas nécessairement au niveau d’un indicateur  </a:t>
            </a:r>
          </a:p>
        </p:txBody>
      </p:sp>
      <p:sp>
        <p:nvSpPr>
          <p:cNvPr id="5" name="Espace réservé du numéro de diapositive 4"/>
          <p:cNvSpPr>
            <a:spLocks noGrp="1"/>
          </p:cNvSpPr>
          <p:nvPr>
            <p:ph type="sldNum" sz="quarter" idx="12"/>
          </p:nvPr>
        </p:nvSpPr>
        <p:spPr/>
        <p:txBody>
          <a:bodyPr/>
          <a:lstStyle/>
          <a:p>
            <a:pPr>
              <a:defRPr/>
            </a:pPr>
            <a:fld id="{A84386DF-3336-430B-93AB-5C6A0E20EFBD}" type="slidenum">
              <a:rPr lang="en-GB" smtClean="0"/>
              <a:pPr>
                <a:defRPr/>
              </a:pPr>
              <a:t>29</a:t>
            </a:fld>
            <a:endParaRPr lang="en-GB" dirty="0"/>
          </a:p>
        </p:txBody>
      </p:sp>
    </p:spTree>
    <p:extLst>
      <p:ext uri="{BB962C8B-B14F-4D97-AF65-F5344CB8AC3E}">
        <p14:creationId xmlns:p14="http://schemas.microsoft.com/office/powerpoint/2010/main" val="3678251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b="1" i="0" dirty="0">
                <a:solidFill>
                  <a:srgbClr val="FF0000"/>
                </a:solidFill>
              </a:rPr>
              <a:t>Les </a:t>
            </a:r>
            <a:r>
              <a:rPr lang="fr-FR" sz="2800" b="1" i="0">
                <a:solidFill>
                  <a:srgbClr val="FF0000"/>
                </a:solidFill>
              </a:rPr>
              <a:t>outils d’évaluation de la GFP</a:t>
            </a:r>
            <a:endParaRPr lang="fr-FR" sz="2800" b="1" i="0" dirty="0">
              <a:solidFill>
                <a:srgbClr val="FF0000"/>
              </a:solidFill>
            </a:endParaRPr>
          </a:p>
          <a:p>
            <a:pPr>
              <a:buClrTx/>
              <a:buFont typeface="Wingdings" panose="05000000000000000000" pitchFamily="2" charset="2"/>
              <a:buChar char="Ø"/>
            </a:pPr>
            <a:r>
              <a:rPr lang="fr-FR" sz="2800" i="0" dirty="0"/>
              <a:t>Le PEFA</a:t>
            </a:r>
          </a:p>
          <a:p>
            <a:pPr lvl="1">
              <a:buClrTx/>
            </a:pPr>
            <a:r>
              <a:rPr lang="fr-FR" sz="2800" b="0" dirty="0"/>
              <a:t>Présentation générale</a:t>
            </a:r>
          </a:p>
          <a:p>
            <a:pPr lvl="1">
              <a:buClrTx/>
            </a:pPr>
            <a:r>
              <a:rPr lang="fr-FR" sz="2800" b="0" i="0" dirty="0"/>
              <a:t>Le système de notation</a:t>
            </a:r>
          </a:p>
          <a:p>
            <a:pPr lvl="1">
              <a:buClrTx/>
            </a:pPr>
            <a:r>
              <a:rPr lang="fr-FR" sz="2800" b="0" dirty="0"/>
              <a:t>Le rapport de performance</a:t>
            </a:r>
            <a:endParaRPr lang="fr-FR" sz="2800" b="0" i="0" dirty="0"/>
          </a:p>
        </p:txBody>
      </p:sp>
    </p:spTree>
    <p:extLst>
      <p:ext uri="{BB962C8B-B14F-4D97-AF65-F5344CB8AC3E}">
        <p14:creationId xmlns:p14="http://schemas.microsoft.com/office/powerpoint/2010/main" val="258227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44787" y="1196752"/>
            <a:ext cx="7786688" cy="714372"/>
          </a:xfrm>
        </p:spPr>
        <p:txBody>
          <a:bodyPr/>
          <a:lstStyle/>
          <a:p>
            <a:r>
              <a:rPr lang="fr-FR" sz="2600" i="1" dirty="0"/>
              <a:t>Les piliers du cadre d’analyse du PEFA</a:t>
            </a:r>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837477471"/>
              </p:ext>
            </p:extLst>
          </p:nvPr>
        </p:nvGraphicFramePr>
        <p:xfrm>
          <a:off x="487839" y="1843844"/>
          <a:ext cx="7900585" cy="5385011"/>
        </p:xfrm>
        <a:graphic>
          <a:graphicData uri="http://schemas.openxmlformats.org/presentationml/2006/ole">
            <mc:AlternateContent xmlns:mc="http://schemas.openxmlformats.org/markup-compatibility/2006">
              <mc:Choice xmlns:v="urn:schemas-microsoft-com:vml" Requires="v">
                <p:oleObj spid="_x0000_s3096" name="Feuille de calcul" r:id="rId4" imgW="7658223" imgH="5219706" progId="Excel.Sheet.8">
                  <p:embed/>
                </p:oleObj>
              </mc:Choice>
              <mc:Fallback>
                <p:oleObj name="Feuille de calcul" r:id="rId4" imgW="7658223" imgH="5219706" progId="Excel.Sheet.8">
                  <p:embed/>
                  <p:pic>
                    <p:nvPicPr>
                      <p:cNvPr id="0" name="Picture 2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39" y="1843844"/>
                        <a:ext cx="7900585" cy="53850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Espace réservé du numéro de diapositive 3"/>
          <p:cNvSpPr>
            <a:spLocks noGrp="1"/>
          </p:cNvSpPr>
          <p:nvPr>
            <p:ph type="sldNum" sz="quarter" idx="12"/>
          </p:nvPr>
        </p:nvSpPr>
        <p:spPr/>
        <p:txBody>
          <a:bodyPr/>
          <a:lstStyle/>
          <a:p>
            <a:pPr>
              <a:defRPr/>
            </a:pPr>
            <a:fld id="{296B7502-2BE6-4395-9B8C-7BE2E5ECD4D1}" type="slidenum">
              <a:rPr lang="en-GB" smtClean="0"/>
              <a:pPr>
                <a:defRPr/>
              </a:pPr>
              <a:t>30</a:t>
            </a:fld>
            <a:endParaRPr lang="en-GB"/>
          </a:p>
        </p:txBody>
      </p:sp>
    </p:spTree>
    <p:extLst>
      <p:ext uri="{BB962C8B-B14F-4D97-AF65-F5344CB8AC3E}">
        <p14:creationId xmlns:p14="http://schemas.microsoft.com/office/powerpoint/2010/main" val="23871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a:t>Plan du module</a:t>
            </a:r>
          </a:p>
        </p:txBody>
      </p:sp>
      <p:sp>
        <p:nvSpPr>
          <p:cNvPr id="6" name="Espace réservé du contenu 5"/>
          <p:cNvSpPr>
            <a:spLocks noGrp="1"/>
          </p:cNvSpPr>
          <p:nvPr>
            <p:ph idx="1"/>
          </p:nvPr>
        </p:nvSpPr>
        <p:spPr/>
        <p:txBody>
          <a:bodyPr/>
          <a:lstStyle/>
          <a:p>
            <a:pPr>
              <a:buClrTx/>
              <a:buFont typeface="Wingdings" panose="05000000000000000000" pitchFamily="2" charset="2"/>
              <a:buChar char="Ø"/>
            </a:pPr>
            <a:r>
              <a:rPr lang="fr-FR" sz="2800" i="0" dirty="0"/>
              <a:t>Les outils d’évaluation</a:t>
            </a:r>
          </a:p>
          <a:p>
            <a:pPr>
              <a:buClrTx/>
              <a:buFont typeface="Wingdings" panose="05000000000000000000" pitchFamily="2" charset="2"/>
              <a:buChar char="Ø"/>
            </a:pPr>
            <a:r>
              <a:rPr lang="fr-FR" sz="2800" b="1" i="0" dirty="0">
                <a:solidFill>
                  <a:srgbClr val="FF0000"/>
                </a:solidFill>
              </a:rPr>
              <a:t>Le PEFA</a:t>
            </a:r>
          </a:p>
          <a:p>
            <a:pPr lvl="1">
              <a:buClrTx/>
            </a:pPr>
            <a:r>
              <a:rPr lang="fr-FR" sz="2800" b="0" dirty="0"/>
              <a:t>Présentation générale</a:t>
            </a:r>
          </a:p>
          <a:p>
            <a:pPr lvl="1">
              <a:buClrTx/>
            </a:pPr>
            <a:r>
              <a:rPr lang="fr-FR" sz="2800" b="0" i="0" dirty="0"/>
              <a:t>Le système de notation</a:t>
            </a:r>
          </a:p>
          <a:p>
            <a:pPr lvl="1">
              <a:buClrTx/>
            </a:pPr>
            <a:r>
              <a:rPr lang="fr-FR" sz="2800" dirty="0">
                <a:solidFill>
                  <a:srgbClr val="FF0000"/>
                </a:solidFill>
              </a:rPr>
              <a:t>Le rapport de performance</a:t>
            </a:r>
            <a:endParaRPr lang="fr-FR" sz="2800" i="0" dirty="0">
              <a:solidFill>
                <a:srgbClr val="FF0000"/>
              </a:solidFill>
            </a:endParaRPr>
          </a:p>
        </p:txBody>
      </p:sp>
    </p:spTree>
    <p:extLst>
      <p:ext uri="{BB962C8B-B14F-4D97-AF65-F5344CB8AC3E}">
        <p14:creationId xmlns:p14="http://schemas.microsoft.com/office/powerpoint/2010/main" val="1449995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1513B40-5F3C-4533-9A2F-F3D9F5F15839}" type="slidenum">
              <a:rPr lang="fr-FR" altLang="fr-FR" sz="1000"/>
              <a:pPr>
                <a:spcBef>
                  <a:spcPct val="0"/>
                </a:spcBef>
                <a:buClrTx/>
                <a:buSzTx/>
                <a:buFontTx/>
                <a:buNone/>
              </a:pPr>
              <a:t>32</a:t>
            </a:fld>
            <a:endParaRPr lang="fr-FR" altLang="fr-FR" sz="1000" dirty="0"/>
          </a:p>
        </p:txBody>
      </p:sp>
      <p:sp>
        <p:nvSpPr>
          <p:cNvPr id="70660" name="Rectangle 3"/>
          <p:cNvSpPr>
            <a:spLocks noChangeArrowheads="1"/>
          </p:cNvSpPr>
          <p:nvPr/>
        </p:nvSpPr>
        <p:spPr bwMode="auto">
          <a:xfrm>
            <a:off x="251520" y="1269132"/>
            <a:ext cx="85328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3000" b="1" i="1" dirty="0">
                <a:solidFill>
                  <a:srgbClr val="0F5494"/>
                </a:solidFill>
                <a:latin typeface="+mj-lt"/>
              </a:rPr>
              <a:t>Le rapport de performance de la GFP</a:t>
            </a:r>
          </a:p>
        </p:txBody>
      </p:sp>
      <p:sp>
        <p:nvSpPr>
          <p:cNvPr id="70661" name="Rectangle 5"/>
          <p:cNvSpPr>
            <a:spLocks noChangeArrowheads="1"/>
          </p:cNvSpPr>
          <p:nvPr/>
        </p:nvSpPr>
        <p:spPr bwMode="auto">
          <a:xfrm>
            <a:off x="467544" y="1916832"/>
            <a:ext cx="84248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865188"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40000"/>
              </a:spcBef>
              <a:buClr>
                <a:srgbClr val="0F5494"/>
              </a:buClr>
              <a:buSzTx/>
              <a:buFont typeface="Wingdings" panose="05000000000000000000" pitchFamily="2" charset="2"/>
              <a:buChar char="l"/>
            </a:pPr>
            <a:r>
              <a:rPr lang="fr-CH" altLang="fr-FR" sz="2300" dirty="0">
                <a:solidFill>
                  <a:srgbClr val="0F5494"/>
                </a:solidFill>
                <a:latin typeface="+mj-lt"/>
                <a:cs typeface="Arial" panose="020B0604020202020204" pitchFamily="34" charset="0"/>
              </a:rPr>
              <a:t>Introduction</a:t>
            </a:r>
          </a:p>
          <a:p>
            <a:pPr lvl="1">
              <a:spcBef>
                <a:spcPct val="40000"/>
              </a:spcBef>
              <a:buClr>
                <a:srgbClr val="0F5494"/>
              </a:buClr>
              <a:buSzTx/>
              <a:buFont typeface="Wingdings" panose="05000000000000000000" pitchFamily="2" charset="2"/>
              <a:buChar char="§"/>
            </a:pPr>
            <a:r>
              <a:rPr lang="fr-CH" altLang="fr-FR" sz="2000" dirty="0">
                <a:solidFill>
                  <a:srgbClr val="0F5494"/>
                </a:solidFill>
                <a:latin typeface="+mj-lt"/>
                <a:cs typeface="Arial" panose="020B0604020202020204" pitchFamily="34" charset="0"/>
              </a:rPr>
              <a:t>Objectif de l’évaluation</a:t>
            </a:r>
          </a:p>
          <a:p>
            <a:pPr lvl="1">
              <a:spcBef>
                <a:spcPct val="40000"/>
              </a:spcBef>
              <a:buClr>
                <a:srgbClr val="0F5494"/>
              </a:buClr>
              <a:buSzTx/>
              <a:buFont typeface="Wingdings" panose="05000000000000000000" pitchFamily="2" charset="2"/>
              <a:buChar char="§"/>
            </a:pPr>
            <a:r>
              <a:rPr lang="fr-CH" altLang="fr-FR" sz="2000" dirty="0">
                <a:solidFill>
                  <a:srgbClr val="0F5494"/>
                </a:solidFill>
                <a:latin typeface="+mj-lt"/>
                <a:cs typeface="Arial" panose="020B0604020202020204" pitchFamily="34" charset="0"/>
              </a:rPr>
              <a:t>Processus de l’évaluation et assurance de la qualité</a:t>
            </a:r>
          </a:p>
          <a:p>
            <a:pPr lvl="1">
              <a:spcBef>
                <a:spcPct val="40000"/>
              </a:spcBef>
              <a:buClr>
                <a:srgbClr val="0F5494"/>
              </a:buClr>
              <a:buSzTx/>
              <a:buFont typeface="Wingdings" panose="05000000000000000000" pitchFamily="2" charset="2"/>
              <a:buChar char="§"/>
            </a:pPr>
            <a:r>
              <a:rPr lang="fr-CH" altLang="fr-FR" sz="2000" dirty="0">
                <a:solidFill>
                  <a:srgbClr val="0F5494"/>
                </a:solidFill>
                <a:latin typeface="+mj-lt"/>
                <a:cs typeface="Arial" panose="020B0604020202020204" pitchFamily="34" charset="0"/>
              </a:rPr>
              <a:t>Méthodologie utilisée pour préparer l’évaluation</a:t>
            </a:r>
          </a:p>
          <a:p>
            <a:pPr marL="579438" lvl="1" indent="0">
              <a:spcBef>
                <a:spcPct val="40000"/>
              </a:spcBef>
              <a:buClr>
                <a:srgbClr val="9999FF"/>
              </a:buClr>
              <a:buSzTx/>
              <a:buNone/>
            </a:pPr>
            <a:endParaRPr lang="fr-CH" altLang="fr-FR" sz="2000" dirty="0">
              <a:solidFill>
                <a:srgbClr val="0F5494"/>
              </a:solidFill>
              <a:latin typeface="+mj-lt"/>
              <a:cs typeface="Arial" panose="020B0604020202020204" pitchFamily="34" charset="0"/>
            </a:endParaRPr>
          </a:p>
          <a:p>
            <a:pPr>
              <a:spcBef>
                <a:spcPct val="40000"/>
              </a:spcBef>
              <a:buClr>
                <a:srgbClr val="0F5494"/>
              </a:buClr>
              <a:buSzTx/>
              <a:buFont typeface="Wingdings" panose="05000000000000000000" pitchFamily="2" charset="2"/>
              <a:buChar char="l"/>
            </a:pPr>
            <a:r>
              <a:rPr lang="fr-CH" altLang="fr-FR" sz="2300" dirty="0">
                <a:solidFill>
                  <a:srgbClr val="0F5494"/>
                </a:solidFill>
                <a:latin typeface="+mj-lt"/>
                <a:cs typeface="Arial" panose="020B0604020202020204" pitchFamily="34" charset="0"/>
              </a:rPr>
              <a:t>Données sur le pays</a:t>
            </a:r>
          </a:p>
          <a:p>
            <a:pPr lvl="1">
              <a:buClr>
                <a:srgbClr val="0F5494"/>
              </a:buClr>
              <a:buSzTx/>
              <a:buFont typeface="Wingdings" panose="05000000000000000000" pitchFamily="2" charset="2"/>
              <a:buChar char="§"/>
            </a:pPr>
            <a:r>
              <a:rPr lang="fr-CH" altLang="fr-FR" sz="2000" dirty="0">
                <a:solidFill>
                  <a:srgbClr val="0F5494"/>
                </a:solidFill>
                <a:latin typeface="+mj-lt"/>
                <a:cs typeface="Arial" panose="020B0604020202020204" pitchFamily="34" charset="0"/>
              </a:rPr>
              <a:t>Situation économique du pays</a:t>
            </a:r>
          </a:p>
          <a:p>
            <a:pPr lvl="1">
              <a:buClr>
                <a:srgbClr val="0F5494"/>
              </a:buClr>
              <a:buSzTx/>
              <a:buFont typeface="Wingdings" panose="05000000000000000000" pitchFamily="2" charset="2"/>
              <a:buChar char="§"/>
            </a:pPr>
            <a:r>
              <a:rPr lang="fr-CH" altLang="fr-FR" sz="2000" dirty="0">
                <a:solidFill>
                  <a:srgbClr val="0F5494"/>
                </a:solidFill>
                <a:latin typeface="+mj-lt"/>
                <a:cs typeface="Arial" panose="020B0604020202020204" pitchFamily="34" charset="0"/>
              </a:rPr>
              <a:t>Résultats budgétaires</a:t>
            </a:r>
          </a:p>
          <a:p>
            <a:pPr lvl="1">
              <a:buClr>
                <a:srgbClr val="0F5494"/>
              </a:buClr>
              <a:buSzTx/>
              <a:buFont typeface="Wingdings" panose="05000000000000000000" pitchFamily="2" charset="2"/>
              <a:buChar char="§"/>
            </a:pPr>
            <a:r>
              <a:rPr lang="fr-FR" altLang="fr-FR" sz="2000" dirty="0">
                <a:solidFill>
                  <a:srgbClr val="0F5494"/>
                </a:solidFill>
                <a:latin typeface="+mj-lt"/>
                <a:cs typeface="Arial" panose="020B0604020202020204" pitchFamily="34" charset="0"/>
              </a:rPr>
              <a:t>Cadre juridique et règlementaire de la GFP</a:t>
            </a:r>
          </a:p>
          <a:p>
            <a:pPr lvl="1">
              <a:buClr>
                <a:srgbClr val="0F5494"/>
              </a:buClr>
              <a:buSzTx/>
              <a:buFont typeface="Wingdings" panose="05000000000000000000" pitchFamily="2" charset="2"/>
              <a:buChar char="§"/>
            </a:pPr>
            <a:r>
              <a:rPr lang="fr-FR" altLang="fr-FR" sz="2000" dirty="0">
                <a:solidFill>
                  <a:srgbClr val="0F5494"/>
                </a:solidFill>
                <a:latin typeface="+mj-lt"/>
                <a:cs typeface="Arial" panose="020B0604020202020204" pitchFamily="34" charset="0"/>
              </a:rPr>
              <a:t>Cadre institutionnel de la GFP</a:t>
            </a:r>
          </a:p>
          <a:p>
            <a:pPr lvl="1">
              <a:buClr>
                <a:srgbClr val="0F5494"/>
              </a:buClr>
              <a:buSzTx/>
              <a:buFont typeface="Wingdings" panose="05000000000000000000" pitchFamily="2" charset="2"/>
              <a:buChar char="§"/>
            </a:pPr>
            <a:r>
              <a:rPr lang="fr-FR" altLang="fr-FR" sz="2000" dirty="0">
                <a:solidFill>
                  <a:srgbClr val="0F5494"/>
                </a:solidFill>
                <a:latin typeface="+mj-lt"/>
                <a:cs typeface="Arial" panose="020B0604020202020204" pitchFamily="34" charset="0"/>
              </a:rPr>
              <a:t>Autre aspects importants de la GFP et de son environnement</a:t>
            </a:r>
          </a:p>
          <a:p>
            <a:pPr lvl="1">
              <a:spcBef>
                <a:spcPct val="40000"/>
              </a:spcBef>
              <a:buClr>
                <a:srgbClr val="9999FF"/>
              </a:buClr>
              <a:buSzTx/>
              <a:buFont typeface="Wingdings" panose="05000000000000000000" pitchFamily="2" charset="2"/>
              <a:buChar char="l"/>
            </a:pPr>
            <a:endParaRPr lang="fr-CH" altLang="fr-FR" sz="2000" dirty="0">
              <a:solidFill>
                <a:srgbClr val="0F5494"/>
              </a:solidFill>
              <a:latin typeface="Calibri" panose="020F0502020204030204" pitchFamily="34" charset="0"/>
              <a:cs typeface="Arial" panose="020B0604020202020204" pitchFamily="34" charset="0"/>
            </a:endParaRPr>
          </a:p>
          <a:p>
            <a:pPr>
              <a:spcBef>
                <a:spcPct val="40000"/>
              </a:spcBef>
              <a:buClr>
                <a:srgbClr val="9999FF"/>
              </a:buClr>
              <a:buSzTx/>
              <a:buFont typeface="Wingdings" panose="05000000000000000000" pitchFamily="2" charset="2"/>
              <a:buChar char="l"/>
            </a:pPr>
            <a:endParaRPr lang="fr-CH" altLang="fr-FR" sz="2200" dirty="0">
              <a:solidFill>
                <a:srgbClr val="0F5494"/>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538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69B3E9-A250-458D-850C-E767C569AB36}" type="slidenum">
              <a:rPr lang="fr-FR" altLang="fr-FR" sz="1000"/>
              <a:pPr>
                <a:spcBef>
                  <a:spcPct val="0"/>
                </a:spcBef>
                <a:buClrTx/>
                <a:buSzTx/>
                <a:buFontTx/>
                <a:buNone/>
              </a:pPr>
              <a:t>33</a:t>
            </a:fld>
            <a:endParaRPr lang="fr-FR" altLang="fr-FR" sz="1000"/>
          </a:p>
        </p:txBody>
      </p:sp>
      <p:sp>
        <p:nvSpPr>
          <p:cNvPr id="72708" name="Rectangle 2"/>
          <p:cNvSpPr>
            <a:spLocks noChangeArrowheads="1"/>
          </p:cNvSpPr>
          <p:nvPr/>
        </p:nvSpPr>
        <p:spPr bwMode="auto">
          <a:xfrm>
            <a:off x="395536" y="1124744"/>
            <a:ext cx="903649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b="1" i="1" dirty="0">
                <a:solidFill>
                  <a:srgbClr val="0F5494"/>
                </a:solidFill>
                <a:latin typeface="+mj-lt"/>
              </a:rPr>
              <a:t>Le rapport de performance – </a:t>
            </a:r>
          </a:p>
          <a:p>
            <a:pPr eaLnBrk="1" hangingPunct="1">
              <a:spcBef>
                <a:spcPct val="0"/>
              </a:spcBef>
              <a:buClrTx/>
              <a:buSzTx/>
              <a:buFontTx/>
              <a:buNone/>
            </a:pPr>
            <a:r>
              <a:rPr lang="fr-FR" altLang="fr-FR" b="1" i="1" dirty="0">
                <a:solidFill>
                  <a:srgbClr val="0F5494"/>
                </a:solidFill>
                <a:latin typeface="+mj-lt"/>
              </a:rPr>
              <a:t>Evaluation du système de GFP (1)</a:t>
            </a:r>
          </a:p>
        </p:txBody>
      </p:sp>
      <p:sp>
        <p:nvSpPr>
          <p:cNvPr id="72709" name="Rectangle 5"/>
          <p:cNvSpPr>
            <a:spLocks noChangeArrowheads="1"/>
          </p:cNvSpPr>
          <p:nvPr/>
        </p:nvSpPr>
        <p:spPr bwMode="auto">
          <a:xfrm>
            <a:off x="107504" y="2132856"/>
            <a:ext cx="889248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865188"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40000"/>
              </a:spcBef>
              <a:buClr>
                <a:srgbClr val="0F5494"/>
              </a:buClr>
              <a:buSzTx/>
              <a:buFont typeface="Wingdings" panose="05000000000000000000" pitchFamily="2" charset="2"/>
              <a:buChar char="l"/>
            </a:pPr>
            <a:r>
              <a:rPr lang="fr-FR" altLang="fr-FR" sz="2300" dirty="0">
                <a:solidFill>
                  <a:srgbClr val="0F5494"/>
                </a:solidFill>
                <a:latin typeface="+mj-lt"/>
                <a:cs typeface="Arial" panose="020B0604020202020204" pitchFamily="34" charset="0"/>
              </a:rPr>
              <a:t>Analyse fondée sur les indicateurs</a:t>
            </a:r>
            <a:endParaRPr lang="en-US" altLang="fr-FR" sz="2300" dirty="0">
              <a:solidFill>
                <a:srgbClr val="0F5494"/>
              </a:solidFill>
              <a:latin typeface="+mj-lt"/>
              <a:cs typeface="Arial" panose="020B0604020202020204" pitchFamily="34" charset="0"/>
            </a:endParaRP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Description de la  performance effective basée sur des éléments concrets</a:t>
            </a:r>
            <a:endParaRPr lang="en-US" altLang="fr-FR" sz="1800" dirty="0">
              <a:solidFill>
                <a:srgbClr val="0F5494"/>
              </a:solidFill>
              <a:latin typeface="+mj-lt"/>
              <a:cs typeface="Arial" panose="020B0604020202020204" pitchFamily="34" charset="0"/>
            </a:endParaRP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Description des sources d’informations et des lacunes à combler</a:t>
            </a: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Notation des indicateurs (et de leurs composantes) avec une brève justification</a:t>
            </a:r>
            <a:endParaRPr lang="en-US" altLang="fr-FR" sz="1800" dirty="0">
              <a:solidFill>
                <a:srgbClr val="0F5494"/>
              </a:solidFill>
              <a:latin typeface="+mj-lt"/>
              <a:cs typeface="Arial" panose="020B0604020202020204" pitchFamily="34" charset="0"/>
            </a:endParaRPr>
          </a:p>
          <a:p>
            <a:pPr eaLnBrk="1" hangingPunct="1">
              <a:spcBef>
                <a:spcPct val="40000"/>
              </a:spcBef>
              <a:buClr>
                <a:srgbClr val="0F5494"/>
              </a:buClr>
              <a:buSzTx/>
              <a:buFont typeface="Wingdings" panose="05000000000000000000" pitchFamily="2" charset="2"/>
              <a:buChar char="l"/>
            </a:pPr>
            <a:r>
              <a:rPr lang="fr-FR" altLang="fr-FR" sz="2300" dirty="0">
                <a:solidFill>
                  <a:srgbClr val="0F5494"/>
                </a:solidFill>
                <a:latin typeface="+mj-lt"/>
                <a:cs typeface="Arial" panose="020B0604020202020204" pitchFamily="34" charset="0"/>
              </a:rPr>
              <a:t>Compte rendu des progrès observés (par rapport à chaque indicateur)</a:t>
            </a:r>
            <a:endParaRPr lang="en-US" altLang="fr-FR" sz="2300" dirty="0">
              <a:solidFill>
                <a:srgbClr val="0F5494"/>
              </a:solidFill>
              <a:latin typeface="+mj-lt"/>
              <a:cs typeface="Arial" panose="020B0604020202020204" pitchFamily="34" charset="0"/>
            </a:endParaRP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Décrit les réformes récentes ou en cours</a:t>
            </a: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Indique si ces mesures ont amélioré la performance (même si cela n’apparaît pas dans les éléments disponibles, et donc dans la notation)</a:t>
            </a: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Indique si/quand les mesures ont des chances d’améliorer la performance</a:t>
            </a:r>
          </a:p>
        </p:txBody>
      </p:sp>
    </p:spTree>
    <p:extLst>
      <p:ext uri="{BB962C8B-B14F-4D97-AF65-F5344CB8AC3E}">
        <p14:creationId xmlns:p14="http://schemas.microsoft.com/office/powerpoint/2010/main" val="2870434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69B3E9-A250-458D-850C-E767C569AB36}" type="slidenum">
              <a:rPr lang="fr-FR" altLang="fr-FR" sz="1000"/>
              <a:pPr>
                <a:spcBef>
                  <a:spcPct val="0"/>
                </a:spcBef>
                <a:buClrTx/>
                <a:buSzTx/>
                <a:buFontTx/>
                <a:buNone/>
              </a:pPr>
              <a:t>34</a:t>
            </a:fld>
            <a:endParaRPr lang="fr-FR" altLang="fr-FR" sz="1000"/>
          </a:p>
        </p:txBody>
      </p:sp>
      <p:sp>
        <p:nvSpPr>
          <p:cNvPr id="72709" name="Rectangle 5"/>
          <p:cNvSpPr>
            <a:spLocks noChangeArrowheads="1"/>
          </p:cNvSpPr>
          <p:nvPr/>
        </p:nvSpPr>
        <p:spPr bwMode="auto">
          <a:xfrm>
            <a:off x="251520" y="2708920"/>
            <a:ext cx="889248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865188"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40000"/>
              </a:spcBef>
              <a:buClr>
                <a:srgbClr val="0F5494"/>
              </a:buClr>
              <a:buSzTx/>
              <a:buFont typeface="Wingdings" panose="05000000000000000000" pitchFamily="2" charset="2"/>
              <a:buChar char="l"/>
            </a:pPr>
            <a:r>
              <a:rPr lang="en-US" altLang="fr-FR" sz="2300" dirty="0">
                <a:solidFill>
                  <a:srgbClr val="0F5494"/>
                </a:solidFill>
                <a:latin typeface="+mj-lt"/>
                <a:cs typeface="Arial" panose="020B0604020202020204" pitchFamily="34" charset="0"/>
              </a:rPr>
              <a:t>Questions </a:t>
            </a:r>
            <a:r>
              <a:rPr lang="fr-CH" altLang="fr-FR" sz="2300" dirty="0">
                <a:solidFill>
                  <a:srgbClr val="0F5494"/>
                </a:solidFill>
                <a:latin typeface="+mj-lt"/>
                <a:cs typeface="Arial" panose="020B0604020202020204" pitchFamily="34" charset="0"/>
              </a:rPr>
              <a:t>propres</a:t>
            </a:r>
            <a:r>
              <a:rPr lang="en-US" altLang="fr-FR" sz="2300" dirty="0">
                <a:solidFill>
                  <a:srgbClr val="0F5494"/>
                </a:solidFill>
                <a:latin typeface="+mj-lt"/>
                <a:cs typeface="Arial" panose="020B0604020202020204" pitchFamily="34" charset="0"/>
              </a:rPr>
              <a:t> au pays</a:t>
            </a: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Description des caractéristiques du pays qui aident à comprendre le fonctionnement des systèmes GFP</a:t>
            </a:r>
          </a:p>
          <a:p>
            <a:pPr lvl="1" eaLnBrk="1" hangingPunct="1">
              <a:buClr>
                <a:srgbClr val="0F5494"/>
              </a:buClr>
              <a:buSzTx/>
              <a:buFont typeface="Wingdings" panose="05000000000000000000" pitchFamily="2" charset="2"/>
              <a:buChar char="§"/>
            </a:pPr>
            <a:r>
              <a:rPr lang="fr-FR" altLang="fr-FR" sz="1800" dirty="0">
                <a:solidFill>
                  <a:srgbClr val="0F5494"/>
                </a:solidFill>
                <a:latin typeface="+mj-lt"/>
                <a:cs typeface="Arial" panose="020B0604020202020204" pitchFamily="34" charset="0"/>
              </a:rPr>
              <a:t>Par exemple, informations sur les administrations infranationales, les entreprises publiques et la gestion des recettes générées par les industries extractives</a:t>
            </a:r>
            <a:r>
              <a:rPr lang="fr-FR" altLang="fr-FR" sz="1800" dirty="0">
                <a:latin typeface="+mj-lt"/>
                <a:cs typeface="Arial" panose="020B0604020202020204" pitchFamily="34" charset="0"/>
              </a:rPr>
              <a:t>.</a:t>
            </a:r>
          </a:p>
        </p:txBody>
      </p:sp>
      <p:sp>
        <p:nvSpPr>
          <p:cNvPr id="5" name="Rectangle 2"/>
          <p:cNvSpPr>
            <a:spLocks noChangeArrowheads="1"/>
          </p:cNvSpPr>
          <p:nvPr/>
        </p:nvSpPr>
        <p:spPr bwMode="auto">
          <a:xfrm>
            <a:off x="395536" y="1387475"/>
            <a:ext cx="903649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b="1" i="1" dirty="0">
                <a:solidFill>
                  <a:srgbClr val="0F5494"/>
                </a:solidFill>
                <a:latin typeface="+mj-lt"/>
              </a:rPr>
              <a:t>Le rapport de performance – </a:t>
            </a:r>
          </a:p>
          <a:p>
            <a:pPr eaLnBrk="1" hangingPunct="1">
              <a:spcBef>
                <a:spcPct val="0"/>
              </a:spcBef>
              <a:buClrTx/>
              <a:buSzTx/>
              <a:buFontTx/>
              <a:buNone/>
            </a:pPr>
            <a:r>
              <a:rPr lang="fr-FR" altLang="fr-FR" b="1" i="1" dirty="0">
                <a:solidFill>
                  <a:srgbClr val="0F5494"/>
                </a:solidFill>
                <a:latin typeface="+mj-lt"/>
              </a:rPr>
              <a:t>Evaluation du système de GFP (2)</a:t>
            </a:r>
          </a:p>
        </p:txBody>
      </p:sp>
    </p:spTree>
    <p:extLst>
      <p:ext uri="{BB962C8B-B14F-4D97-AF65-F5344CB8AC3E}">
        <p14:creationId xmlns:p14="http://schemas.microsoft.com/office/powerpoint/2010/main" val="4061626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1BFB107-F7CE-4DFC-B3C1-D4D5E43FF163}" type="slidenum">
              <a:rPr lang="fr-FR" altLang="fr-FR" sz="1000"/>
              <a:pPr>
                <a:spcBef>
                  <a:spcPct val="0"/>
                </a:spcBef>
                <a:buClrTx/>
                <a:buSzTx/>
                <a:buFontTx/>
                <a:buNone/>
              </a:pPr>
              <a:t>35</a:t>
            </a:fld>
            <a:endParaRPr lang="fr-FR" altLang="fr-FR" sz="1000"/>
          </a:p>
        </p:txBody>
      </p:sp>
      <p:sp>
        <p:nvSpPr>
          <p:cNvPr id="73732" name="Rectangle 2"/>
          <p:cNvSpPr>
            <a:spLocks noChangeArrowheads="1"/>
          </p:cNvSpPr>
          <p:nvPr/>
        </p:nvSpPr>
        <p:spPr bwMode="auto">
          <a:xfrm>
            <a:off x="323528" y="1214860"/>
            <a:ext cx="853281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b="1" i="1" dirty="0">
                <a:solidFill>
                  <a:srgbClr val="0F5494"/>
                </a:solidFill>
                <a:latin typeface="+mj-lt"/>
              </a:rPr>
              <a:t>Le rapport de performance – processus de réforme</a:t>
            </a:r>
          </a:p>
        </p:txBody>
      </p:sp>
      <p:sp>
        <p:nvSpPr>
          <p:cNvPr id="73733" name="Rectangle 5"/>
          <p:cNvSpPr>
            <a:spLocks noChangeArrowheads="1"/>
          </p:cNvSpPr>
          <p:nvPr/>
        </p:nvSpPr>
        <p:spPr bwMode="auto">
          <a:xfrm>
            <a:off x="576898" y="2303687"/>
            <a:ext cx="85328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579438" indent="396875">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40000"/>
              </a:spcBef>
              <a:buClr>
                <a:srgbClr val="0F5494"/>
              </a:buClr>
              <a:buSzTx/>
              <a:buFont typeface="Arial" panose="020B0604020202020204" pitchFamily="34" charset="0"/>
              <a:buChar char="•"/>
            </a:pPr>
            <a:r>
              <a:rPr lang="fr-FR" altLang="fr-FR" sz="2400" dirty="0">
                <a:solidFill>
                  <a:srgbClr val="0F5494"/>
                </a:solidFill>
                <a:latin typeface="+mj-lt"/>
                <a:cs typeface="Arial" panose="020B0604020202020204" pitchFamily="34" charset="0"/>
              </a:rPr>
              <a:t>Récapitulatif des réformes récentes et en cours</a:t>
            </a:r>
            <a:endParaRPr lang="en-US" altLang="fr-FR" sz="2400" dirty="0">
              <a:solidFill>
                <a:srgbClr val="0F5494"/>
              </a:solidFill>
              <a:latin typeface="+mj-lt"/>
              <a:cs typeface="Arial" panose="020B0604020202020204" pitchFamily="34" charset="0"/>
            </a:endParaRPr>
          </a:p>
          <a:p>
            <a:pPr lvl="1" eaLnBrk="1" hangingPunct="1">
              <a:spcBef>
                <a:spcPct val="40000"/>
              </a:spcBef>
              <a:buClr>
                <a:srgbClr val="3333FF"/>
              </a:buClr>
              <a:buSzTx/>
              <a:buFont typeface="Wingdings" panose="05000000000000000000" pitchFamily="2" charset="2"/>
              <a:buChar char="§"/>
            </a:pPr>
            <a:r>
              <a:rPr lang="fr-FR" altLang="fr-FR" sz="2000" dirty="0">
                <a:solidFill>
                  <a:srgbClr val="0F5494"/>
                </a:solidFill>
                <a:latin typeface="+mn-lt"/>
                <a:cs typeface="Arial" panose="020B0604020202020204" pitchFamily="34" charset="0"/>
              </a:rPr>
              <a:t>Vue d’ensemble des mesures de réforme</a:t>
            </a:r>
          </a:p>
          <a:p>
            <a:pPr>
              <a:spcBef>
                <a:spcPct val="40000"/>
              </a:spcBef>
              <a:buClr>
                <a:srgbClr val="0F5494"/>
              </a:buClr>
              <a:buSzTx/>
              <a:buFont typeface="Arial" panose="020B0604020202020204" pitchFamily="34" charset="0"/>
              <a:buChar char="•"/>
            </a:pPr>
            <a:r>
              <a:rPr lang="fr-FR" altLang="fr-FR" sz="2400" dirty="0">
                <a:solidFill>
                  <a:srgbClr val="0F5494"/>
                </a:solidFill>
                <a:latin typeface="+mj-lt"/>
                <a:cs typeface="Arial" panose="020B0604020202020204" pitchFamily="34" charset="0"/>
              </a:rPr>
              <a:t>Facteurs institutionnels qui favorisent le processus de réforme</a:t>
            </a:r>
          </a:p>
          <a:p>
            <a:pPr lvl="1" eaLnBrk="1" hangingPunct="1">
              <a:spcBef>
                <a:spcPct val="40000"/>
              </a:spcBef>
              <a:buClr>
                <a:srgbClr val="3333FF"/>
              </a:buClr>
              <a:buSzTx/>
              <a:buFont typeface="Wingdings" panose="05000000000000000000" pitchFamily="2" charset="2"/>
              <a:buChar char="§"/>
            </a:pPr>
            <a:r>
              <a:rPr lang="fr-FR" altLang="fr-FR" sz="2200" dirty="0">
                <a:solidFill>
                  <a:srgbClr val="0F5494"/>
                </a:solidFill>
                <a:latin typeface="+mn-lt"/>
                <a:cs typeface="Arial" panose="020B0604020202020204" pitchFamily="34" charset="0"/>
              </a:rPr>
              <a:t>Vision prospective des facteurs institutionnels qui favorisent la planification et la mise en œuvre des réformes</a:t>
            </a:r>
            <a:endParaRPr lang="en-US" altLang="fr-FR" sz="2200" dirty="0">
              <a:solidFill>
                <a:srgbClr val="0F5494"/>
              </a:solidFill>
              <a:latin typeface="+mn-lt"/>
              <a:cs typeface="Arial" panose="020B0604020202020204" pitchFamily="34" charset="0"/>
            </a:endParaRPr>
          </a:p>
        </p:txBody>
      </p:sp>
      <p:sp>
        <p:nvSpPr>
          <p:cNvPr id="73734" name="Rectangle 6"/>
          <p:cNvSpPr>
            <a:spLocks noChangeArrowheads="1"/>
          </p:cNvSpPr>
          <p:nvPr/>
        </p:nvSpPr>
        <p:spPr bwMode="auto">
          <a:xfrm>
            <a:off x="684213" y="5237162"/>
            <a:ext cx="84597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465138" indent="-465138" eaLnBrk="1" hangingPunct="1">
              <a:spcBef>
                <a:spcPct val="40000"/>
              </a:spcBef>
              <a:buClr>
                <a:srgbClr val="0F5494"/>
              </a:buClr>
              <a:buSzTx/>
              <a:buFont typeface="Arial" panose="020B0604020202020204" pitchFamily="34" charset="0"/>
              <a:buChar char="•"/>
            </a:pPr>
            <a:r>
              <a:rPr lang="fr-FR" altLang="fr-FR" sz="2400" dirty="0">
                <a:solidFill>
                  <a:srgbClr val="0F5494"/>
                </a:solidFill>
                <a:latin typeface="+mj-lt"/>
                <a:cs typeface="Arial" panose="020B0604020202020204" pitchFamily="34" charset="0"/>
              </a:rPr>
              <a:t>N’a pas pour objectif d’évaluer le bien-fondé des réformes, ni de faire des recommandations</a:t>
            </a:r>
            <a:endParaRPr lang="en-US" altLang="fr-FR" sz="2400" dirty="0">
              <a:solidFill>
                <a:srgbClr val="0F5494"/>
              </a:solidFill>
              <a:latin typeface="+mj-lt"/>
              <a:cs typeface="Arial" panose="020B0604020202020204" pitchFamily="34" charset="0"/>
            </a:endParaRPr>
          </a:p>
        </p:txBody>
      </p:sp>
    </p:spTree>
    <p:extLst>
      <p:ext uri="{BB962C8B-B14F-4D97-AF65-F5344CB8AC3E}">
        <p14:creationId xmlns:p14="http://schemas.microsoft.com/office/powerpoint/2010/main" val="807693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Espace réservé du numéro de diapositive 4"/>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C6AAE11-4BE9-4F24-8A93-D0316448A971}" type="slidenum">
              <a:rPr lang="fr-FR" altLang="fr-FR" sz="1000"/>
              <a:pPr>
                <a:spcBef>
                  <a:spcPct val="0"/>
                </a:spcBef>
                <a:buClrTx/>
                <a:buSzTx/>
                <a:buFontTx/>
                <a:buNone/>
              </a:pPr>
              <a:t>36</a:t>
            </a:fld>
            <a:endParaRPr lang="fr-FR" altLang="fr-FR" sz="1000"/>
          </a:p>
        </p:txBody>
      </p:sp>
      <p:sp>
        <p:nvSpPr>
          <p:cNvPr id="74756" name="Rectangle 2"/>
          <p:cNvSpPr>
            <a:spLocks noChangeArrowheads="1"/>
          </p:cNvSpPr>
          <p:nvPr/>
        </p:nvSpPr>
        <p:spPr bwMode="auto">
          <a:xfrm>
            <a:off x="475874" y="1378555"/>
            <a:ext cx="853281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3200" b="1" dirty="0">
                <a:solidFill>
                  <a:srgbClr val="0F5494"/>
                </a:solidFill>
                <a:latin typeface="+mj-lt"/>
              </a:rPr>
              <a:t>Le rapport de performance – évaluation résumée</a:t>
            </a:r>
          </a:p>
        </p:txBody>
      </p:sp>
      <p:sp>
        <p:nvSpPr>
          <p:cNvPr id="74757" name="Rectangle 5"/>
          <p:cNvSpPr>
            <a:spLocks noChangeArrowheads="1"/>
          </p:cNvSpPr>
          <p:nvPr/>
        </p:nvSpPr>
        <p:spPr bwMode="auto">
          <a:xfrm>
            <a:off x="485042" y="2458541"/>
            <a:ext cx="8280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865188"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0"/>
              </a:spcBef>
              <a:buClr>
                <a:srgbClr val="0F5494"/>
              </a:buClr>
              <a:buSzTx/>
              <a:buFont typeface="Arial" panose="020B0604020202020204" pitchFamily="34" charset="0"/>
              <a:buChar char="•"/>
            </a:pPr>
            <a:r>
              <a:rPr lang="fr-FR" altLang="fr-FR" sz="2300" dirty="0">
                <a:solidFill>
                  <a:srgbClr val="0F5494"/>
                </a:solidFill>
                <a:latin typeface="+mj-lt"/>
                <a:cs typeface="Arial" panose="020B0604020202020204" pitchFamily="34" charset="0"/>
              </a:rPr>
              <a:t>L’évaluation résumée présente un tableau d’ensemble</a:t>
            </a:r>
          </a:p>
          <a:p>
            <a:pPr marL="0" indent="0" eaLnBrk="1" hangingPunct="1">
              <a:spcBef>
                <a:spcPts val="0"/>
              </a:spcBef>
              <a:buClr>
                <a:srgbClr val="0F5494"/>
              </a:buClr>
              <a:buSzTx/>
              <a:buNone/>
            </a:pPr>
            <a:endParaRPr lang="en-US" altLang="fr-FR" sz="2300" dirty="0">
              <a:solidFill>
                <a:srgbClr val="0F5494"/>
              </a:solidFill>
              <a:latin typeface="+mj-lt"/>
              <a:cs typeface="Arial" panose="020B0604020202020204" pitchFamily="34" charset="0"/>
            </a:endParaRPr>
          </a:p>
          <a:p>
            <a:pPr eaLnBrk="1" hangingPunct="1">
              <a:spcBef>
                <a:spcPts val="0"/>
              </a:spcBef>
              <a:buClr>
                <a:srgbClr val="0F5494"/>
              </a:buClr>
              <a:buSzTx/>
              <a:buFont typeface="Arial" panose="020B0604020202020204" pitchFamily="34" charset="0"/>
              <a:buChar char="•"/>
            </a:pPr>
            <a:r>
              <a:rPr lang="fr-FR" altLang="fr-FR" sz="2300" dirty="0">
                <a:solidFill>
                  <a:srgbClr val="0F5494"/>
                </a:solidFill>
                <a:latin typeface="+mj-lt"/>
                <a:cs typeface="Arial" panose="020B0604020202020204" pitchFamily="34" charset="0"/>
              </a:rPr>
              <a:t>Évaluation par rapport aux six dimensions essentielles de la performance du système GFP</a:t>
            </a:r>
          </a:p>
          <a:p>
            <a:pPr marL="0" indent="0" eaLnBrk="1" hangingPunct="1">
              <a:spcBef>
                <a:spcPts val="0"/>
              </a:spcBef>
              <a:buClr>
                <a:srgbClr val="0F5494"/>
              </a:buClr>
              <a:buSzTx/>
              <a:buNone/>
            </a:pPr>
            <a:endParaRPr lang="en-US" altLang="fr-FR" sz="2300" dirty="0">
              <a:solidFill>
                <a:srgbClr val="0F5494"/>
              </a:solidFill>
              <a:latin typeface="+mj-lt"/>
              <a:cs typeface="Arial" panose="020B0604020202020204" pitchFamily="34" charset="0"/>
            </a:endParaRPr>
          </a:p>
          <a:p>
            <a:pPr eaLnBrk="1" hangingPunct="1">
              <a:spcBef>
                <a:spcPts val="0"/>
              </a:spcBef>
              <a:buClr>
                <a:srgbClr val="0F5494"/>
              </a:buClr>
              <a:buSzTx/>
              <a:buFont typeface="Arial" panose="020B0604020202020204" pitchFamily="34" charset="0"/>
              <a:buChar char="•"/>
            </a:pPr>
            <a:r>
              <a:rPr lang="fr-FR" altLang="fr-FR" sz="2300" dirty="0">
                <a:solidFill>
                  <a:srgbClr val="0F5494"/>
                </a:solidFill>
                <a:latin typeface="+mj-lt"/>
                <a:cs typeface="Arial" panose="020B0604020202020204" pitchFamily="34" charset="0"/>
              </a:rPr>
              <a:t>Impact de la performance du système GFP sur les résultats budgétaires, en particulier sur :</a:t>
            </a:r>
            <a:endParaRPr lang="en-US" altLang="fr-FR" sz="2300" dirty="0">
              <a:solidFill>
                <a:srgbClr val="0F5494"/>
              </a:solidFill>
              <a:latin typeface="+mj-lt"/>
              <a:cs typeface="Arial" panose="020B0604020202020204" pitchFamily="34" charset="0"/>
            </a:endParaRPr>
          </a:p>
          <a:p>
            <a:pPr lvl="1" eaLnBrk="1" hangingPunct="1">
              <a:spcBef>
                <a:spcPts val="0"/>
              </a:spcBef>
              <a:buClr>
                <a:srgbClr val="0F5494"/>
              </a:buClr>
              <a:buSzTx/>
              <a:buFont typeface="Wingdings" panose="05000000000000000000" pitchFamily="2" charset="2"/>
              <a:buChar char="§"/>
            </a:pPr>
            <a:r>
              <a:rPr lang="en-US" altLang="fr-FR" sz="2100" dirty="0">
                <a:solidFill>
                  <a:srgbClr val="0F5494"/>
                </a:solidFill>
                <a:latin typeface="+mj-lt"/>
                <a:cs typeface="Arial" panose="020B0604020202020204" pitchFamily="34" charset="0"/>
              </a:rPr>
              <a:t>  la </a:t>
            </a:r>
            <a:r>
              <a:rPr lang="fr-CH" altLang="fr-FR" sz="2100" dirty="0">
                <a:solidFill>
                  <a:srgbClr val="0F5494"/>
                </a:solidFill>
                <a:latin typeface="+mj-lt"/>
                <a:cs typeface="Arial" panose="020B0604020202020204" pitchFamily="34" charset="0"/>
              </a:rPr>
              <a:t>discipline budgétaire, </a:t>
            </a:r>
          </a:p>
          <a:p>
            <a:pPr lvl="1" eaLnBrk="1" hangingPunct="1">
              <a:spcBef>
                <a:spcPts val="0"/>
              </a:spcBef>
              <a:buClr>
                <a:srgbClr val="0F5494"/>
              </a:buClr>
              <a:buSzTx/>
              <a:buFont typeface="Wingdings" panose="05000000000000000000" pitchFamily="2" charset="2"/>
              <a:buChar char="§"/>
            </a:pPr>
            <a:r>
              <a:rPr lang="fr-CH" altLang="fr-FR" sz="2100" dirty="0">
                <a:solidFill>
                  <a:srgbClr val="0F5494"/>
                </a:solidFill>
                <a:latin typeface="+mj-lt"/>
                <a:cs typeface="Arial" panose="020B0604020202020204" pitchFamily="34" charset="0"/>
              </a:rPr>
              <a:t>  l’allocation des ressources stratégiques</a:t>
            </a:r>
          </a:p>
          <a:p>
            <a:pPr lvl="1" eaLnBrk="1" hangingPunct="1">
              <a:spcBef>
                <a:spcPts val="0"/>
              </a:spcBef>
              <a:buClr>
                <a:srgbClr val="0F5494"/>
              </a:buClr>
              <a:buSzTx/>
              <a:buFont typeface="Wingdings" panose="05000000000000000000" pitchFamily="2" charset="2"/>
              <a:buChar char="§"/>
            </a:pPr>
            <a:r>
              <a:rPr lang="en-US" altLang="fr-FR" sz="2100" dirty="0">
                <a:solidFill>
                  <a:srgbClr val="0F5494"/>
                </a:solidFill>
                <a:latin typeface="+mj-lt"/>
                <a:cs typeface="Arial" panose="020B0604020202020204" pitchFamily="34" charset="0"/>
              </a:rPr>
              <a:t>  </a:t>
            </a:r>
            <a:r>
              <a:rPr lang="fr-FR" altLang="fr-FR" sz="2100" dirty="0">
                <a:solidFill>
                  <a:srgbClr val="0F5494"/>
                </a:solidFill>
                <a:latin typeface="+mj-lt"/>
                <a:cs typeface="Arial" panose="020B0604020202020204" pitchFamily="34" charset="0"/>
              </a:rPr>
              <a:t>la prestation efficace des services</a:t>
            </a:r>
            <a:endParaRPr lang="en-US" altLang="fr-FR" sz="2100" dirty="0">
              <a:solidFill>
                <a:srgbClr val="0F5494"/>
              </a:solidFill>
              <a:latin typeface="+mj-lt"/>
              <a:cs typeface="Arial" panose="020B0604020202020204" pitchFamily="34" charset="0"/>
            </a:endParaRPr>
          </a:p>
        </p:txBody>
      </p:sp>
    </p:spTree>
    <p:extLst>
      <p:ext uri="{BB962C8B-B14F-4D97-AF65-F5344CB8AC3E}">
        <p14:creationId xmlns:p14="http://schemas.microsoft.com/office/powerpoint/2010/main" val="1914219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525650" y="1173593"/>
            <a:ext cx="8229600" cy="660389"/>
          </a:xfrm>
        </p:spPr>
        <p:txBody>
          <a:bodyPr/>
          <a:lstStyle/>
          <a:p>
            <a:pPr marL="0" indent="0" algn="ctr" eaLnBrk="1" hangingPunct="1"/>
            <a:r>
              <a:rPr lang="fr-FR" altLang="en-US" dirty="0"/>
              <a:t>Messages clef</a:t>
            </a:r>
          </a:p>
        </p:txBody>
      </p:sp>
      <p:sp>
        <p:nvSpPr>
          <p:cNvPr id="40963" name="Espace réservé du contenu 2"/>
          <p:cNvSpPr>
            <a:spLocks noGrp="1"/>
          </p:cNvSpPr>
          <p:nvPr>
            <p:ph idx="1"/>
          </p:nvPr>
        </p:nvSpPr>
        <p:spPr>
          <a:xfrm>
            <a:off x="0" y="1988840"/>
            <a:ext cx="8784976" cy="4417979"/>
          </a:xfrm>
        </p:spPr>
        <p:txBody>
          <a:bodyPr/>
          <a:lstStyle/>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Le cadre du PEFA mesure la performance des systèmes de GFP dans la réalisation de leurs objectifs, mais n’évalue pas les causes de la performance</a:t>
            </a:r>
          </a:p>
          <a:p>
            <a:pPr marL="1179513" lvl="1" indent="-342900" eaLnBrk="1" hangingPunct="1">
              <a:spcBef>
                <a:spcPts val="0"/>
              </a:spcBef>
              <a:spcAft>
                <a:spcPts val="0"/>
              </a:spcAft>
              <a:buClrTx/>
              <a:buFont typeface="Wingdings" panose="05000000000000000000" pitchFamily="2" charset="2"/>
              <a:buChar char="§"/>
            </a:pPr>
            <a:r>
              <a:rPr lang="fr-FR" altLang="en-US" sz="1800" b="0" dirty="0">
                <a:latin typeface="+mj-lt"/>
                <a:cs typeface="Arial" panose="020B0604020202020204" pitchFamily="34" charset="0"/>
              </a:rPr>
              <a:t>Notamment, les facteurs externes et les capacit</a:t>
            </a:r>
            <a:r>
              <a:rPr lang="fr-FR" altLang="en-US" sz="2100" b="0" dirty="0">
                <a:latin typeface="+mj-lt"/>
                <a:cs typeface="Arial" panose="020B0604020202020204" pitchFamily="34" charset="0"/>
              </a:rPr>
              <a:t>és</a:t>
            </a:r>
          </a:p>
          <a:p>
            <a:pPr marL="836613" lvl="1" indent="0" eaLnBrk="1" hangingPunct="1">
              <a:spcBef>
                <a:spcPts val="0"/>
              </a:spcBef>
              <a:spcAft>
                <a:spcPts val="0"/>
              </a:spcAft>
              <a:buClrTx/>
              <a:buNone/>
            </a:pPr>
            <a:endParaRPr lang="fr-FR" altLang="en-US" sz="1000" b="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Il permet de vérifier si les fondamentaux (les bases) d’un système de GFP sont présents</a:t>
            </a:r>
          </a:p>
          <a:p>
            <a:pPr marL="1179513" lvl="1" indent="-342900" eaLnBrk="1" hangingPunct="1">
              <a:spcBef>
                <a:spcPts val="0"/>
              </a:spcBef>
              <a:spcAft>
                <a:spcPts val="0"/>
              </a:spcAft>
              <a:buClrTx/>
              <a:buFont typeface="Wingdings" panose="05000000000000000000" pitchFamily="2" charset="2"/>
              <a:buChar char="§"/>
            </a:pPr>
            <a:r>
              <a:rPr lang="fr-FR" altLang="en-US" sz="1800" b="0" dirty="0">
                <a:latin typeface="+mj-lt"/>
                <a:cs typeface="Arial" panose="020B0604020202020204" pitchFamily="34" charset="0"/>
              </a:rPr>
              <a:t>Mais le cadre 2016 va nettement au delà de ces fondamentaux.</a:t>
            </a:r>
          </a:p>
          <a:p>
            <a:pPr marL="836613" lvl="1" indent="0" eaLnBrk="1" hangingPunct="1">
              <a:spcBef>
                <a:spcPts val="0"/>
              </a:spcBef>
              <a:spcAft>
                <a:spcPts val="0"/>
              </a:spcAft>
              <a:buClrTx/>
              <a:buNone/>
            </a:pPr>
            <a:endParaRPr lang="fr-FR" altLang="en-US" sz="1000" b="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Il permet de suivre le progrès dans les reformes de la GFP</a:t>
            </a:r>
          </a:p>
          <a:p>
            <a:pPr marL="379413" indent="0" eaLnBrk="1" hangingPunct="1">
              <a:spcBef>
                <a:spcPts val="0"/>
              </a:spcBef>
              <a:spcAft>
                <a:spcPts val="0"/>
              </a:spcAft>
              <a:buClr>
                <a:srgbClr val="0F5494"/>
              </a:buClr>
              <a:buNone/>
            </a:pPr>
            <a:endParaRPr lang="fr-FR" altLang="en-US" sz="1000" i="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Il ne traite pas des politiques.</a:t>
            </a:r>
          </a:p>
          <a:p>
            <a:pPr marL="379413" indent="0" eaLnBrk="1" hangingPunct="1">
              <a:spcBef>
                <a:spcPts val="0"/>
              </a:spcBef>
              <a:spcAft>
                <a:spcPts val="0"/>
              </a:spcAft>
              <a:buClr>
                <a:srgbClr val="0F5494"/>
              </a:buClr>
              <a:buNone/>
            </a:pPr>
            <a:endParaRPr lang="fr-FR" altLang="en-US" sz="1000" i="0" dirty="0">
              <a:latin typeface="+mj-lt"/>
              <a:cs typeface="Arial" panose="020B0604020202020204" pitchFamily="34" charset="0"/>
            </a:endParaRPr>
          </a:p>
          <a:p>
            <a:pPr marL="722313" eaLnBrk="1" hangingPunct="1">
              <a:spcBef>
                <a:spcPts val="0"/>
              </a:spcBef>
              <a:spcAft>
                <a:spcPts val="0"/>
              </a:spcAft>
              <a:buClr>
                <a:srgbClr val="0F5494"/>
              </a:buClr>
              <a:buFont typeface="Arial" panose="020B0604020202020204" pitchFamily="34" charset="0"/>
              <a:buChar char="•"/>
            </a:pPr>
            <a:r>
              <a:rPr lang="fr-FR" altLang="en-US" sz="2100" i="0" dirty="0">
                <a:latin typeface="+mj-lt"/>
                <a:cs typeface="Arial" panose="020B0604020202020204" pitchFamily="34" charset="0"/>
              </a:rPr>
              <a:t>Plusieurs autres outils examinent en détail des domaines spécifiques de la GFP.</a:t>
            </a:r>
          </a:p>
          <a:p>
            <a:pPr marL="379413" indent="0" eaLnBrk="1" hangingPunct="1">
              <a:spcBef>
                <a:spcPts val="0"/>
              </a:spcBef>
              <a:spcAft>
                <a:spcPts val="0"/>
              </a:spcAft>
              <a:buClr>
                <a:srgbClr val="0F5494"/>
              </a:buClr>
              <a:buNone/>
            </a:pPr>
            <a:endParaRPr lang="fr-FR" altLang="en-US" sz="1000" i="0" dirty="0">
              <a:latin typeface="Arial" panose="020B0604020202020204" pitchFamily="34" charset="0"/>
              <a:cs typeface="Arial" panose="020B0604020202020204" pitchFamily="34" charset="0"/>
            </a:endParaRPr>
          </a:p>
          <a:p>
            <a:pPr marL="722313" indent="3175" eaLnBrk="1" hangingPunct="1">
              <a:spcBef>
                <a:spcPts val="0"/>
              </a:spcBef>
              <a:spcAft>
                <a:spcPts val="0"/>
              </a:spcAft>
              <a:buClrTx/>
              <a:buNone/>
            </a:pPr>
            <a:r>
              <a:rPr lang="fr-FR" altLang="en-US" sz="2200" dirty="0">
                <a:latin typeface="+mj-lt"/>
                <a:cs typeface="Arial" panose="020B0604020202020204" pitchFamily="34" charset="0"/>
              </a:rPr>
              <a:t> </a:t>
            </a:r>
            <a:r>
              <a:rPr lang="fr-FR" altLang="en-US" sz="2000" dirty="0">
                <a:latin typeface="+mj-lt"/>
                <a:cs typeface="Arial" panose="020B0604020202020204" pitchFamily="34" charset="0"/>
              </a:rPr>
              <a:t>NB : Un cours est spécifiquement consacré au PEFA</a:t>
            </a:r>
          </a:p>
        </p:txBody>
      </p:sp>
      <p:sp>
        <p:nvSpPr>
          <p:cNvPr id="4" name="Right Arrow 3"/>
          <p:cNvSpPr>
            <a:spLocks noChangeArrowheads="1"/>
          </p:cNvSpPr>
          <p:nvPr/>
        </p:nvSpPr>
        <p:spPr bwMode="auto">
          <a:xfrm>
            <a:off x="1475656" y="1149882"/>
            <a:ext cx="1584325" cy="720725"/>
          </a:xfrm>
          <a:prstGeom prst="rightArrow">
            <a:avLst>
              <a:gd name="adj1" fmla="val 50000"/>
              <a:gd name="adj2" fmla="val 49959"/>
            </a:avLst>
          </a:prstGeom>
          <a:solidFill>
            <a:srgbClr val="FFC000"/>
          </a:solidFill>
          <a:ln w="9525" algn="ctr">
            <a:noFill/>
            <a:round/>
            <a:headEnd/>
            <a:tailEnd/>
          </a:ln>
        </p:spPr>
        <p:txBody>
          <a:bodyPr anchor="ct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endParaRPr lang="en-US"/>
          </a:p>
        </p:txBody>
      </p:sp>
      <p:sp>
        <p:nvSpPr>
          <p:cNvPr id="5" name="Right Arrow 4"/>
          <p:cNvSpPr>
            <a:spLocks noChangeArrowheads="1"/>
          </p:cNvSpPr>
          <p:nvPr/>
        </p:nvSpPr>
        <p:spPr bwMode="auto">
          <a:xfrm rot="10800000">
            <a:off x="6300192" y="1149882"/>
            <a:ext cx="1584325" cy="720725"/>
          </a:xfrm>
          <a:prstGeom prst="rightArrow">
            <a:avLst>
              <a:gd name="adj1" fmla="val 50000"/>
              <a:gd name="adj2" fmla="val 49959"/>
            </a:avLst>
          </a:prstGeom>
          <a:solidFill>
            <a:srgbClr val="FFC000"/>
          </a:solidFill>
          <a:ln w="9525" algn="ctr">
            <a:noFill/>
            <a:round/>
            <a:headEnd/>
            <a:tailEnd/>
          </a:ln>
        </p:spPr>
        <p:txBody>
          <a:bodyPr anchor="ct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assessment-tools"/>
          <p:cNvPicPr>
            <a:picLocks noChangeAspect="1" noChangeArrowheads="1"/>
          </p:cNvPicPr>
          <p:nvPr/>
        </p:nvPicPr>
        <p:blipFill>
          <a:blip r:embed="rId2" cstate="print"/>
          <a:srcRect/>
          <a:stretch>
            <a:fillRect/>
          </a:stretch>
        </p:blipFill>
        <p:spPr bwMode="auto">
          <a:xfrm>
            <a:off x="2928958" y="1993898"/>
            <a:ext cx="4572000" cy="2863862"/>
          </a:xfrm>
          <a:prstGeom prst="rect">
            <a:avLst/>
          </a:prstGeom>
          <a:noFill/>
          <a:ln w="9525">
            <a:noFill/>
            <a:miter lim="800000"/>
            <a:headEnd/>
            <a:tailEnd/>
          </a:ln>
        </p:spPr>
      </p:pic>
      <p:sp>
        <p:nvSpPr>
          <p:cNvPr id="13315" name="TextBox 5"/>
          <p:cNvSpPr txBox="1">
            <a:spLocks noChangeArrowheads="1"/>
          </p:cNvSpPr>
          <p:nvPr/>
        </p:nvSpPr>
        <p:spPr bwMode="auto">
          <a:xfrm>
            <a:off x="1368445" y="4857760"/>
            <a:ext cx="7693025" cy="1323439"/>
          </a:xfrm>
          <a:prstGeom prst="rect">
            <a:avLst/>
          </a:prstGeom>
          <a:noFill/>
          <a:ln w="9525">
            <a:noFill/>
            <a:miter lim="800000"/>
            <a:headEnd/>
            <a:tailEnd/>
          </a:ln>
        </p:spPr>
        <p:txBody>
          <a:bodyPr>
            <a:spAutoFit/>
          </a:bodyPr>
          <a:lstStyle/>
          <a:p>
            <a:r>
              <a:rPr lang="fr-FR" altLang="en-US" sz="2000" b="1" dirty="0"/>
              <a:t>Boîte à outils</a:t>
            </a:r>
            <a:endParaRPr lang="fr-FR" altLang="en-US" sz="2000" b="1" i="1" dirty="0"/>
          </a:p>
          <a:p>
            <a:endParaRPr lang="fr-FR" altLang="en-US" sz="2000" b="1" i="1" dirty="0"/>
          </a:p>
          <a:p>
            <a:r>
              <a:rPr lang="fr-FR" altLang="en-US" sz="2000" b="1" i="1" dirty="0"/>
              <a:t>Quels outils d’évaluation de la GFP connaissez-vous?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196752"/>
            <a:ext cx="8929718" cy="5446958"/>
          </a:xfrm>
        </p:spPr>
        <p:txBody>
          <a:bodyPr>
            <a:noAutofit/>
          </a:bodyPr>
          <a:lstStyle/>
          <a:p>
            <a:pPr marL="361950" indent="-266700">
              <a:spcBef>
                <a:spcPts val="0"/>
              </a:spcBef>
              <a:spcAft>
                <a:spcPts val="1200"/>
              </a:spcAft>
              <a:buClr>
                <a:srgbClr val="0F5494"/>
              </a:buClr>
              <a:buFont typeface="Wingdings" pitchFamily="2" charset="2"/>
              <a:buChar char="Ø"/>
              <a:defRPr/>
            </a:pPr>
            <a:r>
              <a:rPr lang="fr-FR" sz="1800" i="0" dirty="0"/>
              <a:t>Dépenses publiques et responsabilité financière/ Public </a:t>
            </a:r>
            <a:r>
              <a:rPr lang="fr-FR" sz="1800" i="0" dirty="0" err="1"/>
              <a:t>Expenditure</a:t>
            </a:r>
            <a:r>
              <a:rPr lang="fr-FR" sz="1800" i="0" dirty="0"/>
              <a:t> &amp; Financial </a:t>
            </a:r>
            <a:r>
              <a:rPr lang="fr-FR" sz="1800" i="0" dirty="0" err="1"/>
              <a:t>Accountability</a:t>
            </a:r>
            <a:r>
              <a:rPr lang="fr-FR" sz="1800" i="0" dirty="0"/>
              <a:t> </a:t>
            </a:r>
            <a:r>
              <a:rPr lang="fr-FR" sz="1800" i="0" dirty="0" err="1"/>
              <a:t>Assessment</a:t>
            </a:r>
            <a:r>
              <a:rPr lang="fr-FR" sz="1800" i="0" dirty="0"/>
              <a:t> (</a:t>
            </a:r>
            <a:r>
              <a:rPr lang="fr-FR" sz="1800" i="0" dirty="0">
                <a:solidFill>
                  <a:srgbClr val="FF0000"/>
                </a:solidFill>
              </a:rPr>
              <a:t>PEFA</a:t>
            </a:r>
            <a:r>
              <a:rPr lang="fr-FR" sz="1800" i="0" dirty="0"/>
              <a:t>) – plusieurs organisations;</a:t>
            </a:r>
          </a:p>
          <a:p>
            <a:pPr marL="361950" indent="-266700">
              <a:spcBef>
                <a:spcPts val="0"/>
              </a:spcBef>
              <a:spcAft>
                <a:spcPts val="1200"/>
              </a:spcAft>
              <a:buClr>
                <a:srgbClr val="0F5494"/>
              </a:buClr>
              <a:buFont typeface="Wingdings" pitchFamily="2" charset="2"/>
              <a:buChar char="Ø"/>
              <a:defRPr/>
            </a:pPr>
            <a:r>
              <a:rPr lang="fr-FR" sz="1800" i="0" dirty="0"/>
              <a:t> Évaluation de la transparence des finances publiques (ETFP)/ Fiscal </a:t>
            </a:r>
            <a:r>
              <a:rPr lang="fr-FR" sz="1800" i="0" dirty="0" err="1"/>
              <a:t>Transparency</a:t>
            </a:r>
            <a:r>
              <a:rPr lang="fr-FR" sz="1800" i="0" dirty="0"/>
              <a:t> Evaluation (</a:t>
            </a:r>
            <a:r>
              <a:rPr lang="fr-FR" sz="1800" i="0" dirty="0">
                <a:solidFill>
                  <a:srgbClr val="FF0000"/>
                </a:solidFill>
              </a:rPr>
              <a:t>FTE</a:t>
            </a:r>
            <a:r>
              <a:rPr lang="fr-FR" sz="1800" i="0" dirty="0"/>
              <a:t>) – FMI;</a:t>
            </a:r>
          </a:p>
          <a:p>
            <a:pPr marL="361950" indent="-266700">
              <a:spcBef>
                <a:spcPts val="0"/>
              </a:spcBef>
              <a:spcAft>
                <a:spcPts val="1200"/>
              </a:spcAft>
              <a:buClr>
                <a:srgbClr val="0F5494"/>
              </a:buClr>
              <a:buFont typeface="Wingdings" pitchFamily="2" charset="2"/>
              <a:buChar char="Ø"/>
              <a:defRPr/>
            </a:pPr>
            <a:r>
              <a:rPr lang="fr-FR" sz="1800" i="0" dirty="0"/>
              <a:t>Revue des dépenses publiques/Public </a:t>
            </a:r>
            <a:r>
              <a:rPr lang="fr-FR" sz="1800" i="0" dirty="0" err="1"/>
              <a:t>Expenditure</a:t>
            </a:r>
            <a:r>
              <a:rPr lang="fr-FR" sz="1800" i="0" dirty="0"/>
              <a:t> </a:t>
            </a:r>
            <a:r>
              <a:rPr lang="fr-FR" sz="1800" i="0" dirty="0" err="1"/>
              <a:t>Review</a:t>
            </a:r>
            <a:r>
              <a:rPr lang="fr-FR" sz="1800" i="0" dirty="0"/>
              <a:t> (</a:t>
            </a:r>
            <a:r>
              <a:rPr lang="fr-FR" sz="1800" i="0" dirty="0">
                <a:solidFill>
                  <a:srgbClr val="FF0000"/>
                </a:solidFill>
              </a:rPr>
              <a:t>PER</a:t>
            </a:r>
            <a:r>
              <a:rPr lang="fr-FR" sz="1800" i="0" dirty="0"/>
              <a:t>) – BM;</a:t>
            </a:r>
          </a:p>
          <a:p>
            <a:pPr marL="361950" indent="-266700">
              <a:spcBef>
                <a:spcPts val="0"/>
              </a:spcBef>
              <a:spcAft>
                <a:spcPts val="1200"/>
              </a:spcAft>
              <a:buClr>
                <a:srgbClr val="0F5494"/>
              </a:buClr>
              <a:buFont typeface="Wingdings" pitchFamily="2" charset="2"/>
              <a:buChar char="Ø"/>
              <a:defRPr/>
            </a:pPr>
            <a:r>
              <a:rPr lang="fr-FR" sz="1800" i="0" dirty="0"/>
              <a:t>Suivi des dépenses jusqu’à destination/Public </a:t>
            </a:r>
            <a:r>
              <a:rPr lang="fr-FR" sz="1800" i="0" dirty="0" err="1"/>
              <a:t>Expenditure</a:t>
            </a:r>
            <a:r>
              <a:rPr lang="fr-FR" sz="1800" i="0" dirty="0"/>
              <a:t> </a:t>
            </a:r>
            <a:r>
              <a:rPr lang="fr-FR" sz="1800" i="0" dirty="0" err="1"/>
              <a:t>Tracking</a:t>
            </a:r>
            <a:r>
              <a:rPr lang="fr-FR" sz="1800" i="0" dirty="0"/>
              <a:t> </a:t>
            </a:r>
            <a:r>
              <a:rPr lang="fr-FR" sz="1800" i="0" dirty="0" err="1"/>
              <a:t>Surveys</a:t>
            </a:r>
            <a:r>
              <a:rPr lang="fr-FR" sz="1800" i="0" dirty="0"/>
              <a:t> (</a:t>
            </a:r>
            <a:r>
              <a:rPr lang="fr-FR" sz="1800" i="0" dirty="0">
                <a:solidFill>
                  <a:srgbClr val="FF0000"/>
                </a:solidFill>
              </a:rPr>
              <a:t>PETS</a:t>
            </a:r>
            <a:r>
              <a:rPr lang="fr-FR" sz="1800" i="0" dirty="0"/>
              <a:t>) for </a:t>
            </a:r>
            <a:r>
              <a:rPr lang="fr-FR" sz="1800" i="0" dirty="0" err="1"/>
              <a:t>Sectors</a:t>
            </a:r>
            <a:r>
              <a:rPr lang="fr-FR" sz="1800" i="0" dirty="0"/>
              <a:t> – BM</a:t>
            </a:r>
          </a:p>
          <a:p>
            <a:pPr marL="361950" indent="-266700">
              <a:spcBef>
                <a:spcPts val="0"/>
              </a:spcBef>
              <a:spcAft>
                <a:spcPts val="1200"/>
              </a:spcAft>
              <a:buClr>
                <a:srgbClr val="0F5494"/>
              </a:buClr>
              <a:buFont typeface="Wingdings" pitchFamily="2" charset="2"/>
              <a:buChar char="Ø"/>
              <a:defRPr/>
            </a:pPr>
            <a:r>
              <a:rPr lang="fr-FR" sz="1800" i="0" dirty="0"/>
              <a:t>Méthodologie d’évaluation des régimes nationaux de passation des marchés/</a:t>
            </a:r>
            <a:r>
              <a:rPr lang="fr-FR" sz="1800" i="0" dirty="0" err="1"/>
              <a:t>Methodology</a:t>
            </a:r>
            <a:r>
              <a:rPr lang="fr-FR" sz="1800" i="0" dirty="0"/>
              <a:t> for </a:t>
            </a:r>
            <a:r>
              <a:rPr lang="fr-FR" sz="1800" i="0" dirty="0" err="1"/>
              <a:t>Assessing</a:t>
            </a:r>
            <a:r>
              <a:rPr lang="fr-FR" sz="1800" i="0" dirty="0"/>
              <a:t> </a:t>
            </a:r>
            <a:r>
              <a:rPr lang="fr-FR" sz="1800" i="0" dirty="0" err="1"/>
              <a:t>Procurement</a:t>
            </a:r>
            <a:r>
              <a:rPr lang="fr-FR" sz="1800" i="0" dirty="0"/>
              <a:t> </a:t>
            </a:r>
            <a:r>
              <a:rPr lang="fr-FR" sz="1800" i="0" dirty="0" err="1"/>
              <a:t>Systems</a:t>
            </a:r>
            <a:r>
              <a:rPr lang="fr-FR" sz="1800" i="0" dirty="0"/>
              <a:t> (</a:t>
            </a:r>
            <a:r>
              <a:rPr lang="fr-FR" sz="1800" i="0" dirty="0">
                <a:solidFill>
                  <a:srgbClr val="FF0000"/>
                </a:solidFill>
              </a:rPr>
              <a:t>MAPS</a:t>
            </a:r>
            <a:r>
              <a:rPr lang="fr-FR" sz="1800" i="0" dirty="0"/>
              <a:t>) – OCDE/CAD;</a:t>
            </a:r>
          </a:p>
          <a:p>
            <a:pPr marL="361950" indent="-266700">
              <a:spcBef>
                <a:spcPts val="0"/>
              </a:spcBef>
              <a:spcAft>
                <a:spcPts val="1200"/>
              </a:spcAft>
              <a:buClr>
                <a:srgbClr val="0F5494"/>
              </a:buClr>
              <a:buFont typeface="Wingdings" pitchFamily="2" charset="2"/>
              <a:buChar char="Ø"/>
              <a:defRPr/>
            </a:pPr>
            <a:r>
              <a:rPr lang="fr-FR" altLang="en-US" sz="1800" i="0" dirty="0"/>
              <a:t>Evaluation de la performance en matière de gestion de la dette/</a:t>
            </a:r>
            <a:r>
              <a:rPr lang="fr-FR" altLang="en-US" sz="1800" i="0" dirty="0" err="1"/>
              <a:t>Debt</a:t>
            </a:r>
            <a:r>
              <a:rPr lang="fr-FR" altLang="en-US" sz="1800" i="0" dirty="0"/>
              <a:t> Management Performance </a:t>
            </a:r>
            <a:r>
              <a:rPr lang="fr-FR" altLang="en-US" sz="1800" i="0" dirty="0" err="1"/>
              <a:t>Assessment</a:t>
            </a:r>
            <a:r>
              <a:rPr lang="fr-FR" altLang="en-US" sz="1800" i="0" dirty="0"/>
              <a:t> (</a:t>
            </a:r>
            <a:r>
              <a:rPr lang="fr-FR" altLang="en-US" sz="1800" i="0" dirty="0" err="1">
                <a:solidFill>
                  <a:srgbClr val="FF0000"/>
                </a:solidFill>
              </a:rPr>
              <a:t>DeMPA</a:t>
            </a:r>
            <a:r>
              <a:rPr lang="fr-FR" altLang="en-US" sz="1800" i="0" dirty="0"/>
              <a:t>) – FMI-BM</a:t>
            </a:r>
          </a:p>
          <a:p>
            <a:pPr marL="361950" indent="-266700">
              <a:spcBef>
                <a:spcPts val="0"/>
              </a:spcBef>
              <a:spcAft>
                <a:spcPts val="1200"/>
              </a:spcAft>
              <a:buClr>
                <a:srgbClr val="0F5494"/>
              </a:buClr>
              <a:buFont typeface="Wingdings" pitchFamily="2" charset="2"/>
              <a:buChar char="Ø"/>
              <a:defRPr/>
            </a:pPr>
            <a:r>
              <a:rPr lang="fr-FR" sz="1800" i="0" dirty="0"/>
              <a:t>Outil diagnostique d’évaluation de l’administration fiscale/</a:t>
            </a:r>
            <a:r>
              <a:rPr lang="fr-FR" sz="1800" i="0" dirty="0" err="1"/>
              <a:t>Tax</a:t>
            </a:r>
            <a:r>
              <a:rPr lang="fr-FR" sz="1800" i="0" dirty="0"/>
              <a:t> Administration Diagnostic </a:t>
            </a:r>
            <a:r>
              <a:rPr lang="fr-FR" sz="1800" i="0" dirty="0" err="1"/>
              <a:t>Assessment</a:t>
            </a:r>
            <a:r>
              <a:rPr lang="fr-FR" sz="1800" i="0" dirty="0"/>
              <a:t> </a:t>
            </a:r>
            <a:r>
              <a:rPr lang="fr-FR" sz="1800" i="0" dirty="0" err="1"/>
              <a:t>Tool</a:t>
            </a:r>
            <a:r>
              <a:rPr lang="fr-FR" sz="1800" i="0" dirty="0"/>
              <a:t> (</a:t>
            </a:r>
            <a:r>
              <a:rPr lang="fr-FR" sz="1800" i="0" dirty="0">
                <a:solidFill>
                  <a:srgbClr val="FF0000"/>
                </a:solidFill>
              </a:rPr>
              <a:t>TADAT</a:t>
            </a:r>
            <a:r>
              <a:rPr lang="fr-FR" sz="1800" i="0" dirty="0"/>
              <a:t>) - FMI.</a:t>
            </a:r>
          </a:p>
          <a:p>
            <a:pPr marL="361950" indent="-266700">
              <a:spcBef>
                <a:spcPts val="0"/>
              </a:spcBef>
              <a:spcAft>
                <a:spcPts val="1200"/>
              </a:spcAft>
              <a:buClr>
                <a:srgbClr val="0F5494"/>
              </a:buClr>
              <a:buFont typeface="Wingdings" pitchFamily="2" charset="2"/>
              <a:buChar char="Ø"/>
              <a:defRPr/>
            </a:pPr>
            <a:r>
              <a:rPr lang="fr-FR" sz="1800" i="0" dirty="0"/>
              <a:t>Evaluation de la gestion des </a:t>
            </a:r>
            <a:r>
              <a:rPr lang="fr-FR" sz="1800" i="0" dirty="0" err="1"/>
              <a:t>investisements</a:t>
            </a:r>
            <a:r>
              <a:rPr lang="fr-FR" sz="1800" i="0" dirty="0"/>
              <a:t>/Public </a:t>
            </a:r>
            <a:r>
              <a:rPr lang="fr-FR" sz="1800" i="0" dirty="0" err="1"/>
              <a:t>investment</a:t>
            </a:r>
            <a:r>
              <a:rPr lang="fr-FR" sz="1800" i="0" dirty="0"/>
              <a:t> management (PIMA)-FMI.</a:t>
            </a:r>
          </a:p>
          <a:p>
            <a:pPr marL="361950" indent="-266700">
              <a:spcBef>
                <a:spcPts val="0"/>
              </a:spcBef>
              <a:spcAft>
                <a:spcPts val="1200"/>
              </a:spcAft>
              <a:buClr>
                <a:srgbClr val="0F5494"/>
              </a:buClr>
              <a:buFont typeface="Wingdings" pitchFamily="2" charset="2"/>
              <a:buChar char="Ø"/>
              <a:defRPr/>
            </a:pPr>
            <a:endParaRPr lang="el-GR" sz="1800" i="0" dirty="0"/>
          </a:p>
        </p:txBody>
      </p:sp>
      <p:sp>
        <p:nvSpPr>
          <p:cNvPr id="3" name="Titre 1"/>
          <p:cNvSpPr>
            <a:spLocks noGrp="1"/>
          </p:cNvSpPr>
          <p:nvPr>
            <p:ph type="title"/>
          </p:nvPr>
        </p:nvSpPr>
        <p:spPr>
          <a:xfrm>
            <a:off x="285720" y="116632"/>
            <a:ext cx="8229600" cy="650873"/>
          </a:xfrm>
        </p:spPr>
        <p:txBody>
          <a:bodyPr/>
          <a:lstStyle/>
          <a:p>
            <a:pPr algn="ctr"/>
            <a:r>
              <a:rPr lang="en-GB" altLang="en-US" sz="2800" dirty="0" err="1">
                <a:solidFill>
                  <a:schemeClr val="bg1"/>
                </a:solidFill>
              </a:rPr>
              <a:t>Quelques</a:t>
            </a:r>
            <a:r>
              <a:rPr lang="en-GB" altLang="en-US" sz="2800" dirty="0">
                <a:solidFill>
                  <a:schemeClr val="bg1"/>
                </a:solidFill>
              </a:rPr>
              <a:t> </a:t>
            </a:r>
            <a:r>
              <a:rPr lang="en-GB" altLang="en-US" sz="2800" dirty="0" err="1">
                <a:solidFill>
                  <a:schemeClr val="bg1"/>
                </a:solidFill>
              </a:rPr>
              <a:t>outils</a:t>
            </a:r>
            <a:r>
              <a:rPr lang="en-GB" altLang="en-US" sz="2800" dirty="0">
                <a:solidFill>
                  <a:schemeClr val="bg1"/>
                </a:solidFill>
              </a:rPr>
              <a:t> </a:t>
            </a:r>
            <a:r>
              <a:rPr lang="en-GB" altLang="en-US" sz="2800" dirty="0" err="1">
                <a:solidFill>
                  <a:schemeClr val="bg1"/>
                </a:solidFill>
              </a:rPr>
              <a:t>d’évaluation</a:t>
            </a:r>
            <a:r>
              <a:rPr lang="en-GB" altLang="en-US" sz="2800" dirty="0">
                <a:solidFill>
                  <a:schemeClr val="bg1"/>
                </a:solidFill>
              </a:rPr>
              <a:t> de la GFP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A47BA1D-2E6A-4102-89D0-4BA45686FB36}" type="slidenum">
              <a:rPr lang="fr-FR" altLang="fr-FR" sz="1000"/>
              <a:pPr>
                <a:spcBef>
                  <a:spcPct val="0"/>
                </a:spcBef>
                <a:buClrTx/>
                <a:buSzTx/>
                <a:buFontTx/>
                <a:buNone/>
              </a:pPr>
              <a:t>6</a:t>
            </a:fld>
            <a:endParaRPr lang="fr-FR" altLang="fr-FR" sz="1000"/>
          </a:p>
        </p:txBody>
      </p:sp>
      <p:sp>
        <p:nvSpPr>
          <p:cNvPr id="7172" name="Rectangle 2"/>
          <p:cNvSpPr>
            <a:spLocks noChangeArrowheads="1"/>
          </p:cNvSpPr>
          <p:nvPr/>
        </p:nvSpPr>
        <p:spPr bwMode="auto">
          <a:xfrm>
            <a:off x="477973" y="1196752"/>
            <a:ext cx="83169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3200" b="1" i="1" dirty="0">
                <a:solidFill>
                  <a:srgbClr val="0F5494"/>
                </a:solidFill>
                <a:latin typeface="+mj-lt"/>
              </a:rPr>
              <a:t>Revue des dépenses publiques (public </a:t>
            </a:r>
            <a:r>
              <a:rPr lang="fr-FR" altLang="fr-FR" sz="3200" b="1" i="1" dirty="0" err="1">
                <a:solidFill>
                  <a:srgbClr val="0F5494"/>
                </a:solidFill>
                <a:latin typeface="+mj-lt"/>
              </a:rPr>
              <a:t>expenditure</a:t>
            </a:r>
            <a:r>
              <a:rPr lang="fr-FR" altLang="fr-FR" sz="3200" b="1" i="1" dirty="0">
                <a:solidFill>
                  <a:srgbClr val="0F5494"/>
                </a:solidFill>
                <a:latin typeface="+mj-lt"/>
              </a:rPr>
              <a:t> </a:t>
            </a:r>
            <a:r>
              <a:rPr lang="fr-FR" altLang="fr-FR" sz="3200" b="1" i="1" dirty="0" err="1">
                <a:solidFill>
                  <a:srgbClr val="0F5494"/>
                </a:solidFill>
                <a:latin typeface="+mj-lt"/>
              </a:rPr>
              <a:t>review</a:t>
            </a:r>
            <a:r>
              <a:rPr lang="fr-FR" altLang="fr-FR" sz="3200" b="1" i="1" dirty="0">
                <a:solidFill>
                  <a:srgbClr val="0F5494"/>
                </a:solidFill>
                <a:latin typeface="+mj-lt"/>
              </a:rPr>
              <a:t> –PER)</a:t>
            </a:r>
          </a:p>
        </p:txBody>
      </p:sp>
      <p:sp>
        <p:nvSpPr>
          <p:cNvPr id="7173" name="Rectangle 3"/>
          <p:cNvSpPr>
            <a:spLocks noChangeArrowheads="1"/>
          </p:cNvSpPr>
          <p:nvPr/>
        </p:nvSpPr>
        <p:spPr bwMode="auto">
          <a:xfrm>
            <a:off x="565284" y="2716213"/>
            <a:ext cx="832719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rgbClr val="0F5494"/>
              </a:buClr>
              <a:buFont typeface="Wingdings" panose="05000000000000000000" pitchFamily="2" charset="2"/>
              <a:buChar char="§"/>
            </a:pPr>
            <a:r>
              <a:rPr lang="fr-FR" altLang="fr-FR" sz="2400" dirty="0">
                <a:solidFill>
                  <a:srgbClr val="0F5494"/>
                </a:solidFill>
                <a:latin typeface="+mj-lt"/>
              </a:rPr>
              <a:t>Renforcer l’analyse et le processus budgétaires dans le pays afin de mieux centrer les efforts sur la croissance et la réduction de la pauvreté.</a:t>
            </a:r>
          </a:p>
          <a:p>
            <a:pPr eaLnBrk="1" hangingPunct="1">
              <a:buClr>
                <a:srgbClr val="0F5494"/>
              </a:buClr>
              <a:buFont typeface="Wingdings" panose="05000000000000000000" pitchFamily="2" charset="2"/>
              <a:buChar char="§"/>
            </a:pPr>
            <a:r>
              <a:rPr lang="fr-FR" altLang="fr-FR" sz="2400" dirty="0">
                <a:solidFill>
                  <a:srgbClr val="0F5494"/>
                </a:solidFill>
                <a:latin typeface="+mj-lt"/>
              </a:rPr>
              <a:t>Évaluer le programme de dépenses publiques d’un pays pour répondre à l’exigence de responsabilité financière et offrir au gouvernement un regard extérieur sur son budget.</a:t>
            </a:r>
          </a:p>
          <a:p>
            <a:pPr eaLnBrk="1" hangingPunct="1">
              <a:buClr>
                <a:srgbClr val="0F5494"/>
              </a:buClr>
              <a:buFont typeface="Wingdings" panose="05000000000000000000" pitchFamily="2" charset="2"/>
              <a:buChar char="§"/>
            </a:pPr>
            <a:r>
              <a:rPr lang="fr-FR" altLang="fr-FR" sz="2400" dirty="0">
                <a:solidFill>
                  <a:srgbClr val="0F5494"/>
                </a:solidFill>
                <a:latin typeface="+mj-lt"/>
              </a:rPr>
              <a:t>S’intéresse à un ou plusieurs secteurs en particulier.</a:t>
            </a:r>
          </a:p>
        </p:txBody>
      </p:sp>
    </p:spTree>
    <p:extLst>
      <p:ext uri="{BB962C8B-B14F-4D97-AF65-F5344CB8AC3E}">
        <p14:creationId xmlns:p14="http://schemas.microsoft.com/office/powerpoint/2010/main" val="19649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5E0283-EA59-4B39-A376-EFBCA844D2C8}" type="slidenum">
              <a:rPr lang="fr-FR" altLang="fr-FR" sz="1000"/>
              <a:pPr>
                <a:spcBef>
                  <a:spcPct val="0"/>
                </a:spcBef>
                <a:buClrTx/>
                <a:buSzTx/>
                <a:buFontTx/>
                <a:buNone/>
              </a:pPr>
              <a:t>7</a:t>
            </a:fld>
            <a:endParaRPr lang="fr-FR" altLang="fr-FR" sz="1000"/>
          </a:p>
        </p:txBody>
      </p:sp>
      <p:sp>
        <p:nvSpPr>
          <p:cNvPr id="8196" name="Rectangle 2"/>
          <p:cNvSpPr>
            <a:spLocks noChangeArrowheads="1"/>
          </p:cNvSpPr>
          <p:nvPr/>
        </p:nvSpPr>
        <p:spPr bwMode="auto">
          <a:xfrm>
            <a:off x="395536" y="933450"/>
            <a:ext cx="8172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fr-FR" altLang="fr-FR" sz="3200" b="1">
              <a:solidFill>
                <a:srgbClr val="3333FF"/>
              </a:solidFill>
              <a:latin typeface="Calibri" panose="020F0502020204030204" pitchFamily="34" charset="0"/>
            </a:endParaRPr>
          </a:p>
        </p:txBody>
      </p:sp>
      <p:sp>
        <p:nvSpPr>
          <p:cNvPr id="8197" name="Rectangle 3"/>
          <p:cNvSpPr>
            <a:spLocks noChangeArrowheads="1"/>
          </p:cNvSpPr>
          <p:nvPr/>
        </p:nvSpPr>
        <p:spPr bwMode="auto">
          <a:xfrm>
            <a:off x="186111" y="1988840"/>
            <a:ext cx="8381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200150" indent="-28575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Char char="q"/>
            </a:pPr>
            <a:r>
              <a:rPr lang="fr-FR" altLang="fr-FR" sz="1900" dirty="0">
                <a:solidFill>
                  <a:srgbClr val="0F5494"/>
                </a:solidFill>
                <a:latin typeface="+mj-lt"/>
                <a:cs typeface="Arial" panose="020B0604020202020204" pitchFamily="34" charset="0"/>
              </a:rPr>
              <a:t>OCDE-CAD. </a:t>
            </a:r>
            <a:r>
              <a:rPr lang="fr-FR" altLang="fr-FR" sz="1900" i="1" dirty="0" err="1">
                <a:solidFill>
                  <a:srgbClr val="0F5494"/>
                </a:solidFill>
                <a:latin typeface="+mj-lt"/>
                <a:cs typeface="Arial" panose="020B0604020202020204" pitchFamily="34" charset="0"/>
              </a:rPr>
              <a:t>Methodology</a:t>
            </a:r>
            <a:r>
              <a:rPr lang="fr-FR" altLang="fr-FR" sz="1900" i="1" dirty="0">
                <a:solidFill>
                  <a:srgbClr val="0F5494"/>
                </a:solidFill>
                <a:latin typeface="+mj-lt"/>
                <a:cs typeface="Arial" panose="020B0604020202020204" pitchFamily="34" charset="0"/>
              </a:rPr>
              <a:t> for </a:t>
            </a:r>
            <a:r>
              <a:rPr lang="fr-FR" altLang="fr-FR" sz="1900" i="1" dirty="0" err="1">
                <a:solidFill>
                  <a:srgbClr val="0F5494"/>
                </a:solidFill>
                <a:latin typeface="+mj-lt"/>
                <a:cs typeface="Arial" panose="020B0604020202020204" pitchFamily="34" charset="0"/>
              </a:rPr>
              <a:t>assessing</a:t>
            </a:r>
            <a:r>
              <a:rPr lang="fr-FR" altLang="fr-FR" sz="1900" i="1" dirty="0">
                <a:solidFill>
                  <a:srgbClr val="0F5494"/>
                </a:solidFill>
                <a:latin typeface="+mj-lt"/>
                <a:cs typeface="Arial" panose="020B0604020202020204" pitchFamily="34" charset="0"/>
              </a:rPr>
              <a:t> </a:t>
            </a:r>
            <a:r>
              <a:rPr lang="fr-FR" altLang="fr-FR" sz="1900" i="1" dirty="0" err="1">
                <a:solidFill>
                  <a:srgbClr val="0F5494"/>
                </a:solidFill>
                <a:latin typeface="+mj-lt"/>
                <a:cs typeface="Arial" panose="020B0604020202020204" pitchFamily="34" charset="0"/>
              </a:rPr>
              <a:t>procurement</a:t>
            </a:r>
            <a:r>
              <a:rPr lang="fr-FR" altLang="fr-FR" sz="1900" i="1" dirty="0">
                <a:solidFill>
                  <a:srgbClr val="0F5494"/>
                </a:solidFill>
                <a:latin typeface="+mj-lt"/>
                <a:cs typeface="Arial" panose="020B0604020202020204" pitchFamily="34" charset="0"/>
              </a:rPr>
              <a:t> </a:t>
            </a:r>
            <a:r>
              <a:rPr lang="fr-FR" altLang="fr-FR" sz="1900" i="1" dirty="0" err="1">
                <a:solidFill>
                  <a:srgbClr val="0F5494"/>
                </a:solidFill>
                <a:latin typeface="+mj-lt"/>
                <a:cs typeface="Arial" panose="020B0604020202020204" pitchFamily="34" charset="0"/>
              </a:rPr>
              <a:t>systems</a:t>
            </a:r>
            <a:r>
              <a:rPr lang="fr-FR" altLang="fr-FR" sz="1900" i="1" dirty="0">
                <a:solidFill>
                  <a:srgbClr val="0F5494"/>
                </a:solidFill>
                <a:latin typeface="+mj-lt"/>
                <a:cs typeface="Arial" panose="020B0604020202020204" pitchFamily="34" charset="0"/>
              </a:rPr>
              <a:t> </a:t>
            </a:r>
            <a:r>
              <a:rPr lang="fr-FR" altLang="fr-FR" sz="1900" dirty="0">
                <a:solidFill>
                  <a:srgbClr val="0F5494"/>
                </a:solidFill>
                <a:latin typeface="+mj-lt"/>
                <a:cs typeface="Arial" panose="020B0604020202020204" pitchFamily="34" charset="0"/>
              </a:rPr>
              <a:t>(MAPS). 12 indicateurs de haut niveau décomposés en indicateurs subsidiaires et regroupés en quatre piliers:</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Cadre législatif et réglementaire</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Le public doit avoir accès aux lois et règlements</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Cadre institutionnel et capacité de gestion</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Coordination avec la procédure budgétaire</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Existence d'un organe normatif fonctionnel</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Existence de capacités de développement institutionnel</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Conduite des opérations d'achat et pratiques</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Les opérations sont conduites de manière efficace</a:t>
            </a:r>
          </a:p>
          <a:p>
            <a:pPr lvl="2">
              <a:spcBef>
                <a:spcPct val="0"/>
              </a:spcBef>
              <a:buClrTx/>
              <a:buSzTx/>
              <a:buFont typeface="Courier New" panose="02070309020205020404" pitchFamily="49" charset="0"/>
              <a:buChar char="o"/>
            </a:pPr>
            <a:r>
              <a:rPr lang="fr-FR" altLang="fr-FR" sz="1900" dirty="0">
                <a:solidFill>
                  <a:srgbClr val="0F5494"/>
                </a:solidFill>
                <a:latin typeface="+mj-lt"/>
                <a:cs typeface="Arial" panose="020B0604020202020204" pitchFamily="34" charset="0"/>
              </a:rPr>
              <a:t>Existence effective d'un marché</a:t>
            </a:r>
          </a:p>
          <a:p>
            <a:pPr lvl="1">
              <a:spcBef>
                <a:spcPct val="0"/>
              </a:spcBef>
              <a:buClrTx/>
              <a:buSzTx/>
              <a:buFont typeface="Arial" panose="020B0604020202020204" pitchFamily="34" charset="0"/>
              <a:buChar char="•"/>
            </a:pPr>
            <a:r>
              <a:rPr lang="fr-FR" altLang="fr-FR" sz="1900" b="1" dirty="0">
                <a:solidFill>
                  <a:srgbClr val="0F5494"/>
                </a:solidFill>
                <a:latin typeface="+mj-lt"/>
                <a:cs typeface="Arial" panose="020B0604020202020204" pitchFamily="34" charset="0"/>
              </a:rPr>
              <a:t>Intégrité et transparence du dispositif de passation de marchés publics</a:t>
            </a:r>
          </a:p>
          <a:p>
            <a:pPr>
              <a:spcBef>
                <a:spcPct val="0"/>
              </a:spcBef>
              <a:buClrTx/>
              <a:buSzTx/>
              <a:buFont typeface="Wingdings" panose="05000000000000000000" pitchFamily="2" charset="2"/>
              <a:buChar char="q"/>
            </a:pPr>
            <a:r>
              <a:rPr lang="fr-FR" altLang="fr-FR" sz="1900" dirty="0">
                <a:solidFill>
                  <a:srgbClr val="0F5494"/>
                </a:solidFill>
                <a:latin typeface="+mj-lt"/>
                <a:cs typeface="Arial" panose="020B0604020202020204" pitchFamily="34" charset="0"/>
              </a:rPr>
              <a:t>Les </a:t>
            </a:r>
            <a:r>
              <a:rPr lang="fr-FR" altLang="fr-FR" sz="1900" i="1" dirty="0">
                <a:solidFill>
                  <a:srgbClr val="0F5494"/>
                </a:solidFill>
                <a:latin typeface="+mj-lt"/>
                <a:cs typeface="Arial" panose="020B0604020202020204" pitchFamily="34" charset="0"/>
              </a:rPr>
              <a:t>Country </a:t>
            </a:r>
            <a:r>
              <a:rPr lang="fr-FR" altLang="fr-FR" sz="1900" i="1" dirty="0" err="1">
                <a:solidFill>
                  <a:srgbClr val="0F5494"/>
                </a:solidFill>
                <a:latin typeface="+mj-lt"/>
                <a:cs typeface="Arial" panose="020B0604020202020204" pitchFamily="34" charset="0"/>
              </a:rPr>
              <a:t>Procurement</a:t>
            </a:r>
            <a:r>
              <a:rPr lang="fr-FR" altLang="fr-FR" sz="1900" i="1" dirty="0">
                <a:solidFill>
                  <a:srgbClr val="0F5494"/>
                </a:solidFill>
                <a:latin typeface="+mj-lt"/>
                <a:cs typeface="Arial" panose="020B0604020202020204" pitchFamily="34" charset="0"/>
              </a:rPr>
              <a:t> </a:t>
            </a:r>
            <a:r>
              <a:rPr lang="fr-FR" altLang="fr-FR" sz="1900" i="1" dirty="0" err="1">
                <a:solidFill>
                  <a:srgbClr val="0F5494"/>
                </a:solidFill>
                <a:latin typeface="+mj-lt"/>
                <a:cs typeface="Arial" panose="020B0604020202020204" pitchFamily="34" charset="0"/>
              </a:rPr>
              <a:t>Assessment</a:t>
            </a:r>
            <a:r>
              <a:rPr lang="fr-FR" altLang="fr-FR" sz="1900" i="1" dirty="0">
                <a:solidFill>
                  <a:srgbClr val="0F5494"/>
                </a:solidFill>
                <a:latin typeface="+mj-lt"/>
                <a:cs typeface="Arial" panose="020B0604020202020204" pitchFamily="34" charset="0"/>
              </a:rPr>
              <a:t> Reports </a:t>
            </a:r>
            <a:r>
              <a:rPr lang="fr-FR" altLang="fr-FR" sz="1900" dirty="0">
                <a:solidFill>
                  <a:srgbClr val="0F5494"/>
                </a:solidFill>
                <a:latin typeface="+mj-lt"/>
                <a:cs typeface="Arial" panose="020B0604020202020204" pitchFamily="34" charset="0"/>
              </a:rPr>
              <a:t>de la Banque mondiale (CPAR) utilisent en général cette méthodologie</a:t>
            </a:r>
          </a:p>
        </p:txBody>
      </p:sp>
      <p:sp>
        <p:nvSpPr>
          <p:cNvPr id="8198" name="Rectangle 1"/>
          <p:cNvSpPr>
            <a:spLocks noChangeArrowheads="1"/>
          </p:cNvSpPr>
          <p:nvPr/>
        </p:nvSpPr>
        <p:spPr bwMode="auto">
          <a:xfrm>
            <a:off x="98574" y="896143"/>
            <a:ext cx="876637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rgbClr val="9999FF"/>
              </a:buClr>
              <a:buFontTx/>
              <a:buNone/>
            </a:pPr>
            <a:r>
              <a:rPr lang="fr-FR" altLang="fr-FR" b="1" i="1" dirty="0">
                <a:solidFill>
                  <a:srgbClr val="0F5494"/>
                </a:solidFill>
                <a:latin typeface="+mj-lt"/>
              </a:rPr>
              <a:t>Examen des systèmes de passation des marchés publics</a:t>
            </a:r>
          </a:p>
        </p:txBody>
      </p:sp>
    </p:spTree>
    <p:extLst>
      <p:ext uri="{BB962C8B-B14F-4D97-AF65-F5344CB8AC3E}">
        <p14:creationId xmlns:p14="http://schemas.microsoft.com/office/powerpoint/2010/main" val="137784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Grp="1" noChangeAspect="1" noChangeArrowheads="1"/>
          </p:cNvPicPr>
          <p:nvPr>
            <p:ph idx="1"/>
          </p:nvPr>
        </p:nvPicPr>
        <p:blipFill>
          <a:blip r:embed="rId4" cstate="print"/>
          <a:srcRect/>
          <a:stretch>
            <a:fillRect/>
          </a:stretch>
        </p:blipFill>
        <p:spPr>
          <a:xfrm>
            <a:off x="1259632" y="2636912"/>
            <a:ext cx="6408712" cy="3993488"/>
          </a:xfrm>
          <a:noFill/>
        </p:spPr>
      </p:pic>
      <p:sp>
        <p:nvSpPr>
          <p:cNvPr id="7" name="titeltekst"/>
          <p:cNvSpPr>
            <a:spLocks noGrp="1" noChangeArrowheads="1"/>
          </p:cNvSpPr>
          <p:nvPr>
            <p:ph type="title"/>
            <p:custDataLst>
              <p:tags r:id="rId1"/>
            </p:custDataLst>
          </p:nvPr>
        </p:nvSpPr>
        <p:spPr>
          <a:xfrm>
            <a:off x="323528" y="1556792"/>
            <a:ext cx="8208912" cy="658802"/>
          </a:xfrm>
        </p:spPr>
        <p:txBody>
          <a:bodyPr/>
          <a:lstStyle/>
          <a:p>
            <a:pPr marL="173038" indent="0" eaLnBrk="1" hangingPunct="1">
              <a:spcBef>
                <a:spcPts val="600"/>
              </a:spcBef>
              <a:spcAft>
                <a:spcPts val="600"/>
              </a:spcAft>
            </a:pPr>
            <a:r>
              <a:rPr lang="fr-FR" altLang="en-US" sz="2800" i="1" dirty="0"/>
              <a:t>OCDE. </a:t>
            </a:r>
            <a:r>
              <a:rPr lang="fr-FR" sz="2800" i="1" dirty="0"/>
              <a:t>Méthodologie d’évaluation des régimes nationaux de passation des marchés : les piliers</a:t>
            </a:r>
            <a:endParaRPr lang="fr-FR" altLang="en-US" sz="2800" i="1" dirty="0"/>
          </a:p>
        </p:txBody>
      </p:sp>
    </p:spTree>
    <p:extLst>
      <p:ext uri="{BB962C8B-B14F-4D97-AF65-F5344CB8AC3E}">
        <p14:creationId xmlns:p14="http://schemas.microsoft.com/office/powerpoint/2010/main" val="31669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numéro de diapositive 5"/>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8768A8-9CA6-4FF2-9809-D5D2F85317D0}" type="slidenum">
              <a:rPr lang="fr-FR" altLang="fr-FR" sz="1000"/>
              <a:pPr>
                <a:spcBef>
                  <a:spcPct val="0"/>
                </a:spcBef>
                <a:buClrTx/>
                <a:buSzTx/>
                <a:buFontTx/>
                <a:buNone/>
              </a:pPr>
              <a:t>9</a:t>
            </a:fld>
            <a:endParaRPr lang="fr-FR" altLang="fr-FR" sz="1000"/>
          </a:p>
        </p:txBody>
      </p:sp>
      <p:sp>
        <p:nvSpPr>
          <p:cNvPr id="9220" name="Rectangle 2"/>
          <p:cNvSpPr>
            <a:spLocks noChangeArrowheads="1"/>
          </p:cNvSpPr>
          <p:nvPr/>
        </p:nvSpPr>
        <p:spPr bwMode="auto">
          <a:xfrm>
            <a:off x="621492" y="1052736"/>
            <a:ext cx="8316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fr-FR" altLang="fr-FR" sz="3600" b="1" dirty="0">
              <a:solidFill>
                <a:srgbClr val="3333FF"/>
              </a:solidFill>
              <a:latin typeface="Calibri" panose="020F0502020204030204" pitchFamily="34" charset="0"/>
            </a:endParaRPr>
          </a:p>
          <a:p>
            <a:pPr eaLnBrk="1" hangingPunct="1">
              <a:spcBef>
                <a:spcPct val="0"/>
              </a:spcBef>
              <a:buClrTx/>
              <a:buSzTx/>
              <a:buFontTx/>
              <a:buNone/>
            </a:pPr>
            <a:r>
              <a:rPr lang="fr-FR" altLang="fr-FR" b="1" i="1" dirty="0">
                <a:solidFill>
                  <a:srgbClr val="0F5494"/>
                </a:solidFill>
                <a:latin typeface="+mj-lt"/>
                <a:ea typeface="+mj-ea"/>
                <a:cs typeface="+mj-cs"/>
              </a:rPr>
              <a:t>Evaluation de la transparence des finances publiques</a:t>
            </a:r>
            <a:endParaRPr lang="en-US" altLang="fr-FR" b="1" i="1" dirty="0">
              <a:solidFill>
                <a:srgbClr val="0F5494"/>
              </a:solidFill>
              <a:latin typeface="+mj-lt"/>
              <a:ea typeface="+mj-ea"/>
              <a:cs typeface="+mj-cs"/>
            </a:endParaRPr>
          </a:p>
        </p:txBody>
      </p:sp>
      <p:sp>
        <p:nvSpPr>
          <p:cNvPr id="9221" name="Espace réservé du contenu 2"/>
          <p:cNvSpPr>
            <a:spLocks noGrp="1"/>
          </p:cNvSpPr>
          <p:nvPr>
            <p:ph idx="1"/>
          </p:nvPr>
        </p:nvSpPr>
        <p:spPr>
          <a:xfrm>
            <a:off x="467544" y="2609850"/>
            <a:ext cx="8089900" cy="4248150"/>
          </a:xfrm>
        </p:spPr>
        <p:txBody>
          <a:bodyPr/>
          <a:lstStyle/>
          <a:p>
            <a:pPr>
              <a:buClr>
                <a:srgbClr val="0F5494"/>
              </a:buClr>
              <a:buFont typeface="Arial" panose="020B0604020202020204" pitchFamily="34" charset="0"/>
              <a:buChar char="•"/>
            </a:pPr>
            <a:r>
              <a:rPr lang="fr-FR" altLang="fr-FR" sz="2200" dirty="0">
                <a:latin typeface="+mj-lt"/>
                <a:cs typeface="Arial" panose="020B0604020202020204" pitchFamily="34" charset="0"/>
              </a:rPr>
              <a:t>Remplace les ROSC-budgétaires</a:t>
            </a:r>
          </a:p>
          <a:p>
            <a:pPr>
              <a:buClr>
                <a:srgbClr val="0F5494"/>
              </a:buClr>
              <a:buFont typeface="Arial" panose="020B0604020202020204" pitchFamily="34" charset="0"/>
              <a:buChar char="•"/>
            </a:pPr>
            <a:r>
              <a:rPr lang="fr-FR" altLang="fr-FR" sz="2200" dirty="0">
                <a:latin typeface="+mj-lt"/>
                <a:cs typeface="Arial" panose="020B0604020202020204" pitchFamily="34" charset="0"/>
              </a:rPr>
              <a:t>Evaluation de la transparence budgétaire sur la base du code de transparence budgétaire du FMI, qui s’articule autour de quatre piliers, représentatifs des éléments clés de la transparence budgétaire :</a:t>
            </a:r>
          </a:p>
          <a:p>
            <a:pPr lvl="1">
              <a:buClr>
                <a:srgbClr val="3333FF"/>
              </a:buClr>
              <a:buFont typeface="Wingdings" panose="05000000000000000000" pitchFamily="2" charset="2"/>
              <a:buChar char="§"/>
            </a:pPr>
            <a:r>
              <a:rPr lang="fr-FR" altLang="fr-FR" sz="2200" b="0" dirty="0">
                <a:latin typeface="+mj-lt"/>
                <a:cs typeface="Arial" panose="020B0604020202020204" pitchFamily="34" charset="0"/>
              </a:rPr>
              <a:t>présentation des données budgétaires; </a:t>
            </a:r>
          </a:p>
          <a:p>
            <a:pPr lvl="1">
              <a:buClr>
                <a:srgbClr val="3333FF"/>
              </a:buClr>
              <a:buFont typeface="Wingdings" panose="05000000000000000000" pitchFamily="2" charset="2"/>
              <a:buChar char="§"/>
            </a:pPr>
            <a:r>
              <a:rPr lang="fr-FR" altLang="fr-FR" sz="2200" b="0" dirty="0">
                <a:latin typeface="+mj-lt"/>
                <a:cs typeface="Arial" panose="020B0604020202020204" pitchFamily="34" charset="0"/>
              </a:rPr>
              <a:t>prévisions budgétaires et budgétisation ;</a:t>
            </a:r>
          </a:p>
          <a:p>
            <a:pPr lvl="1">
              <a:buClr>
                <a:srgbClr val="3333FF"/>
              </a:buClr>
              <a:buFont typeface="Wingdings" panose="05000000000000000000" pitchFamily="2" charset="2"/>
              <a:buChar char="§"/>
            </a:pPr>
            <a:r>
              <a:rPr lang="fr-FR" altLang="fr-FR" sz="2200" b="0" dirty="0">
                <a:latin typeface="+mj-lt"/>
                <a:cs typeface="Arial" panose="020B0604020202020204" pitchFamily="34" charset="0"/>
              </a:rPr>
              <a:t>analyse et gestion des risques budgétaires ;</a:t>
            </a:r>
          </a:p>
          <a:p>
            <a:pPr lvl="1">
              <a:buClr>
                <a:srgbClr val="3333FF"/>
              </a:buClr>
              <a:buFont typeface="Wingdings" panose="05000000000000000000" pitchFamily="2" charset="2"/>
              <a:buChar char="§"/>
            </a:pPr>
            <a:r>
              <a:rPr lang="fr-FR" altLang="fr-FR" sz="2200" b="0" dirty="0">
                <a:latin typeface="+mj-lt"/>
                <a:cs typeface="Arial" panose="020B0604020202020204" pitchFamily="34" charset="0"/>
              </a:rPr>
              <a:t>gestion des recettes issues des ressources naturelles</a:t>
            </a:r>
            <a:r>
              <a:rPr lang="fr-FR" altLang="fr-FR" sz="2200" dirty="0">
                <a:latin typeface="+mj-lt"/>
                <a:cs typeface="Arial" panose="020B0604020202020204" pitchFamily="34" charset="0"/>
              </a:rPr>
              <a:t>.</a:t>
            </a:r>
          </a:p>
        </p:txBody>
      </p:sp>
    </p:spTree>
    <p:extLst>
      <p:ext uri="{BB962C8B-B14F-4D97-AF65-F5344CB8AC3E}">
        <p14:creationId xmlns:p14="http://schemas.microsoft.com/office/powerpoint/2010/main" val="3067519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S-SHAPEID" val="titeltekst"/>
</p:tagLst>
</file>

<file path=ppt/tags/tag2.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3.xml><?xml version="1.0" encoding="utf-8"?>
<p:tagLst xmlns:a="http://schemas.openxmlformats.org/drawingml/2006/main" xmlns:r="http://schemas.openxmlformats.org/officeDocument/2006/relationships" xmlns:p="http://schemas.openxmlformats.org/presentationml/2006/main">
  <p:tag name="DS-SHAPEID" val="bg"/>
</p:tagLst>
</file>

<file path=ppt/tags/tag4.xml><?xml version="1.0" encoding="utf-8"?>
<p:tagLst xmlns:a="http://schemas.openxmlformats.org/drawingml/2006/main" xmlns:r="http://schemas.openxmlformats.org/officeDocument/2006/relationships" xmlns:p="http://schemas.openxmlformats.org/presentationml/2006/main">
  <p:tag name="DS-SHAPEID" val="bodytekst"/>
</p:tagLst>
</file>

<file path=ppt/tags/tag5.xml><?xml version="1.0" encoding="utf-8"?>
<p:tagLst xmlns:a="http://schemas.openxmlformats.org/drawingml/2006/main" xmlns:r="http://schemas.openxmlformats.org/officeDocument/2006/relationships" xmlns:p="http://schemas.openxmlformats.org/presentationml/2006/main">
  <p:tag name="DS-SHAPEID" val="bodytekst"/>
</p:tagLst>
</file>

<file path=ppt/tags/tag6.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7.xml><?xml version="1.0" encoding="utf-8"?>
<p:tagLst xmlns:a="http://schemas.openxmlformats.org/drawingml/2006/main" xmlns:r="http://schemas.openxmlformats.org/officeDocument/2006/relationships" xmlns:p="http://schemas.openxmlformats.org/presentationml/2006/main">
  <p:tag name="DS-SHAPEID" val="bg"/>
</p:tagLst>
</file>

<file path=ppt/tags/tag8.xml><?xml version="1.0" encoding="utf-8"?>
<p:tagLst xmlns:a="http://schemas.openxmlformats.org/drawingml/2006/main" xmlns:r="http://schemas.openxmlformats.org/officeDocument/2006/relationships" xmlns:p="http://schemas.openxmlformats.org/presentationml/2006/main">
  <p:tag name="DS-SHAPEID" val="bodytekst"/>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4754</TotalTime>
  <Words>2489</Words>
  <Application>Microsoft Office PowerPoint</Application>
  <PresentationFormat>On-screen Show (4:3)</PresentationFormat>
  <Paragraphs>324</Paragraphs>
  <Slides>37</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8" baseType="lpstr">
      <vt:lpstr>ＭＳ Ｐゴシック</vt:lpstr>
      <vt:lpstr>Arial</vt:lpstr>
      <vt:lpstr>Arial Narrow</vt:lpstr>
      <vt:lpstr>Calibri</vt:lpstr>
      <vt:lpstr>Courier New</vt:lpstr>
      <vt:lpstr>Times New Roman</vt:lpstr>
      <vt:lpstr>Verdana</vt:lpstr>
      <vt:lpstr>Wingdings</vt:lpstr>
      <vt:lpstr>Slide_Master</vt:lpstr>
      <vt:lpstr>Document</vt:lpstr>
      <vt:lpstr>Feuille de calcul</vt:lpstr>
      <vt:lpstr>Module 5.2: Les outils d’évaluation de la GFP et le PEFA</vt:lpstr>
      <vt:lpstr>Importance de l’évaluation de la GFP</vt:lpstr>
      <vt:lpstr>Plan du module</vt:lpstr>
      <vt:lpstr>PowerPoint Presentation</vt:lpstr>
      <vt:lpstr>Quelques outils d’évaluation de la GFP</vt:lpstr>
      <vt:lpstr>PowerPoint Presentation</vt:lpstr>
      <vt:lpstr>PowerPoint Presentation</vt:lpstr>
      <vt:lpstr>OCDE. Méthodologie d’évaluation des régimes nationaux de passation des marchés : les piliers</vt:lpstr>
      <vt:lpstr>PowerPoint Presentation</vt:lpstr>
      <vt:lpstr>PowerPoint Presentation</vt:lpstr>
      <vt:lpstr>Evaluation de la gestion des investissements publics (PIMA)</vt:lpstr>
      <vt:lpstr>PowerPoint Presentation</vt:lpstr>
      <vt:lpstr>PowerPoint Presentation</vt:lpstr>
      <vt:lpstr>PowerPoint Presentation</vt:lpstr>
      <vt:lpstr>PowerPoint Presentation</vt:lpstr>
      <vt:lpstr>Plan du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du module</vt:lpstr>
      <vt:lpstr>PowerPoint Presentation</vt:lpstr>
      <vt:lpstr>PowerPoint Presentation</vt:lpstr>
      <vt:lpstr>Les piliers du cadre d’analyse du PEFA</vt:lpstr>
      <vt:lpstr>Plan du module</vt:lpstr>
      <vt:lpstr>PowerPoint Presentation</vt:lpstr>
      <vt:lpstr>PowerPoint Presentation</vt:lpstr>
      <vt:lpstr>PowerPoint Presentation</vt:lpstr>
      <vt:lpstr>PowerPoint Presentation</vt:lpstr>
      <vt:lpstr>PowerPoint Presentation</vt:lpstr>
      <vt:lpstr>Messages clef</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Florence Brosset-Heckel</cp:lastModifiedBy>
  <cp:revision>322</cp:revision>
  <dcterms:created xsi:type="dcterms:W3CDTF">2011-10-28T10:25:18Z</dcterms:created>
  <dcterms:modified xsi:type="dcterms:W3CDTF">2016-11-25T15:58:37Z</dcterms:modified>
</cp:coreProperties>
</file>