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8" r:id="rId2"/>
    <p:sldId id="291" r:id="rId3"/>
    <p:sldId id="261" r:id="rId4"/>
    <p:sldId id="305" r:id="rId5"/>
    <p:sldId id="306" r:id="rId6"/>
    <p:sldId id="307" r:id="rId7"/>
    <p:sldId id="263" r:id="rId8"/>
    <p:sldId id="264" r:id="rId9"/>
    <p:sldId id="300" r:id="rId10"/>
    <p:sldId id="301" r:id="rId11"/>
    <p:sldId id="302" r:id="rId12"/>
    <p:sldId id="303" r:id="rId13"/>
    <p:sldId id="308" r:id="rId14"/>
    <p:sldId id="309" r:id="rId15"/>
    <p:sldId id="319" r:id="rId16"/>
    <p:sldId id="267" r:id="rId17"/>
    <p:sldId id="271" r:id="rId18"/>
    <p:sldId id="272" r:id="rId19"/>
    <p:sldId id="274" r:id="rId20"/>
    <p:sldId id="276" r:id="rId21"/>
    <p:sldId id="320" r:id="rId22"/>
    <p:sldId id="280" r:id="rId23"/>
    <p:sldId id="282" r:id="rId24"/>
    <p:sldId id="283" r:id="rId25"/>
    <p:sldId id="284" r:id="rId26"/>
    <p:sldId id="286" r:id="rId27"/>
    <p:sldId id="323" r:id="rId28"/>
    <p:sldId id="322" r:id="rId29"/>
    <p:sldId id="290" r:id="rId30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6CF"/>
    <a:srgbClr val="3E6FD2"/>
    <a:srgbClr val="2D5EC1"/>
    <a:srgbClr val="0F5494"/>
    <a:srgbClr val="FFD624"/>
    <a:srgbClr val="BDDEFF"/>
    <a:srgbClr val="99CCF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936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4DC7F67-8009-4C37-86F7-43E36337C18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088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FF11AB01-08CD-465E-9AD9-C0207695E4C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55131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430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270598-2058-4EFB-BE63-54B21EFE4BE2}" type="slidenum">
              <a:rPr lang="fr-BE" smtClean="0"/>
              <a:pPr/>
              <a:t>1</a:t>
            </a:fld>
            <a:endParaRPr lang="fr-BE" smtClean="0"/>
          </a:p>
        </p:txBody>
      </p:sp>
    </p:spTree>
    <p:extLst>
      <p:ext uri="{BB962C8B-B14F-4D97-AF65-F5344CB8AC3E}">
        <p14:creationId xmlns:p14="http://schemas.microsoft.com/office/powerpoint/2010/main" val="2057195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604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5424AD-2B55-4633-9104-8CE9D9D9C2E2}" type="slidenum">
              <a:rPr lang="en-GB" smtClean="0"/>
              <a:pPr/>
              <a:t>17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329111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BE" smtClean="0"/>
              <a:t>Government Finincial Regulations should apply to all EC funded transactions.</a:t>
            </a:r>
          </a:p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614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71B511-91E8-4AFD-B706-36F510ACE8A6}" type="slidenum">
              <a:rPr lang="en-GB" smtClean="0"/>
              <a:pPr/>
              <a:t>18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765401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GB" dirty="0" smtClean="0">
                <a:latin typeface="Times New Roman" pitchFamily="18" charset="0"/>
              </a:rPr>
              <a:t>Proper segregation of duties should be maintained, the following three tasks should be undertaken by separate staff and/or sections:</a:t>
            </a:r>
          </a:p>
          <a:p>
            <a:pPr eaLnBrk="1" hangingPunct="1">
              <a:spcBef>
                <a:spcPct val="0"/>
              </a:spcBef>
            </a:pPr>
            <a:r>
              <a:rPr lang="en-GB" dirty="0" smtClean="0">
                <a:latin typeface="Times New Roman" pitchFamily="18" charset="0"/>
              </a:rPr>
              <a:t>authorisation of local purchase orders or invoices for payment</a:t>
            </a:r>
          </a:p>
          <a:p>
            <a:pPr eaLnBrk="1" hangingPunct="1">
              <a:spcBef>
                <a:spcPct val="0"/>
              </a:spcBef>
            </a:pPr>
            <a:r>
              <a:rPr lang="en-GB" dirty="0" smtClean="0">
                <a:latin typeface="Times New Roman" pitchFamily="18" charset="0"/>
              </a:rPr>
              <a:t>receipt or custody of the goods or services</a:t>
            </a:r>
          </a:p>
          <a:p>
            <a:pPr eaLnBrk="1" hangingPunct="1">
              <a:spcBef>
                <a:spcPct val="0"/>
              </a:spcBef>
            </a:pPr>
            <a:r>
              <a:rPr lang="en-GB" dirty="0" smtClean="0">
                <a:latin typeface="Times New Roman" pitchFamily="18" charset="0"/>
              </a:rPr>
              <a:t>maintenance of the purchase ledger, cash book and other accounting records.</a:t>
            </a:r>
          </a:p>
          <a:p>
            <a:pPr eaLnBrk="1" hangingPunct="1">
              <a:spcBef>
                <a:spcPct val="0"/>
              </a:spcBef>
            </a:pPr>
            <a:r>
              <a:rPr lang="en-GB" dirty="0" smtClean="0">
                <a:latin typeface="Times New Roman" pitchFamily="18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GB" dirty="0" smtClean="0">
                <a:latin typeface="Times New Roman" pitchFamily="18" charset="0"/>
              </a:rPr>
              <a:t>Formal bank reconciliations should be undertaken by staff who are not responsible for maintaining the cash book at least once a month.  The bank balances recorded on the bank statements should be clearly balanced to the amounts recorded in the cash books.  Any differences should be investigated and cleared by senior officers. </a:t>
            </a:r>
          </a:p>
          <a:p>
            <a:pPr eaLnBrk="1" hangingPunct="1">
              <a:spcBef>
                <a:spcPct val="0"/>
              </a:spcBef>
            </a:pPr>
            <a:endParaRPr lang="fr-BE" dirty="0" smtClean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fr-BE" dirty="0" smtClean="0"/>
          </a:p>
        </p:txBody>
      </p:sp>
      <p:sp>
        <p:nvSpPr>
          <p:cNvPr id="6349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E98829-4485-482D-B80E-61B837A7F0F7}" type="slidenum">
              <a:rPr lang="en-GB" smtClean="0"/>
              <a:pPr/>
              <a:t>19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163630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6554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EEE7B8-8F9E-49D1-86C9-E7C1ADA35F9A}" type="slidenum">
              <a:rPr lang="en-GB" smtClean="0"/>
              <a:pPr/>
              <a:t>20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787841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dirty="0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EE44E6-32D5-4734-9E26-95AF661E07F3}" type="slidenum">
              <a:rPr lang="en-GB" smtClean="0"/>
              <a:pPr/>
              <a:t>21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065536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706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C31D39-4C32-4F0D-920C-BA2A24D8A0F9}" type="slidenum">
              <a:rPr lang="en-GB" smtClean="0"/>
              <a:pPr/>
              <a:t>22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2025357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270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C62F6D-1AAB-480D-9F72-3F232954F9EA}" type="slidenum">
              <a:rPr lang="fr-BE" smtClean="0"/>
              <a:pPr/>
              <a:t>23</a:t>
            </a:fld>
            <a:endParaRPr lang="fr-BE" smtClean="0"/>
          </a:p>
        </p:txBody>
      </p:sp>
    </p:spTree>
    <p:extLst>
      <p:ext uri="{BB962C8B-B14F-4D97-AF65-F5344CB8AC3E}">
        <p14:creationId xmlns:p14="http://schemas.microsoft.com/office/powerpoint/2010/main" val="31255523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7373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D0FF29-08FE-4B39-BD54-C1AC245A2557}" type="slidenum">
              <a:rPr lang="en-GB" smtClean="0"/>
              <a:pPr/>
              <a:t>24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6841228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7578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063287-60FD-4A01-93A0-3AAFF2C31759}" type="slidenum">
              <a:rPr lang="en-GB" smtClean="0"/>
              <a:pPr/>
              <a:t>25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450876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BE" smtClean="0">
                <a:latin typeface="Times New Roman" pitchFamily="18" charset="0"/>
              </a:rPr>
              <a:t>In best countries internal audit is a single department headed by a director on the same level as the Accountant General and staff posted out to the different MDAs.</a:t>
            </a:r>
          </a:p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7885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176C8F-7A72-4071-9705-4C20D0258051}" type="slidenum">
              <a:rPr lang="en-GB" smtClean="0"/>
              <a:pPr/>
              <a:t>26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404959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EE44E6-32D5-4734-9E26-95AF661E07F3}" type="slidenum">
              <a:rPr lang="en-GB" smtClean="0"/>
              <a:pPr/>
              <a:t>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9737284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dirty="0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EE44E6-32D5-4734-9E26-95AF661E07F3}" type="slidenum">
              <a:rPr lang="en-GB" smtClean="0"/>
              <a:pPr/>
              <a:t>27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6683797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7987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C31FF6-42F1-4418-9AF5-D1AAA8BAF9FE}" type="slidenum">
              <a:rPr lang="en-GB" smtClean="0"/>
              <a:pPr/>
              <a:t>29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908928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Times New Roman" pitchFamily="18" charset="0"/>
              </a:rPr>
              <a:t>In broader sense, also covers controls over budget preparation, revenue administration,  cash and debt management, pension management, reporting and accounting. But just cover controls over payroll and non-salary expenditure here.</a:t>
            </a:r>
          </a:p>
          <a:p>
            <a:pPr eaLnBrk="1" hangingPunct="1">
              <a:spcBef>
                <a:spcPct val="0"/>
              </a:spcBef>
            </a:pPr>
            <a:endParaRPr lang="fr-BE" dirty="0" smtClean="0"/>
          </a:p>
        </p:txBody>
      </p:sp>
      <p:sp>
        <p:nvSpPr>
          <p:cNvPr id="4710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BEF90-ECE3-4705-9D6D-58858FF4099C}" type="slidenum">
              <a:rPr lang="en-GB" smtClean="0"/>
              <a:pPr/>
              <a:t>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111891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512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45BE15-4ED3-4CE3-A742-B7E36C95ECDF}" type="slidenum">
              <a:rPr lang="en-GB" smtClean="0"/>
              <a:pPr/>
              <a:t>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521941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5222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FC6187-87DF-45C5-BD62-A9EA529CCD02}" type="slidenum">
              <a:rPr lang="en-GB" smtClean="0"/>
              <a:pPr/>
              <a:t>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469073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4813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A6D4E0-24F7-4563-8B59-DE9F9638CA10}" type="slidenum">
              <a:rPr lang="en-GB" smtClean="0"/>
              <a:pPr/>
              <a:t>13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189671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latin typeface="Times New Roman" pitchFamily="18" charset="0"/>
              </a:rPr>
              <a:t>Without right people, no process can work successfully.   See AS/NZS Standard 4360 on Risk Management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mtClean="0">
                <a:latin typeface="Times New Roman" pitchFamily="18" charset="0"/>
              </a:rPr>
              <a:t>Management collusion – managers are able to over-ride internal controls by working together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065CF6-EF8E-47D9-A365-5C58E4179654}" type="slidenum">
              <a:rPr lang="en-GB" smtClean="0"/>
              <a:pPr/>
              <a:t>14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92348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EE44E6-32D5-4734-9E26-95AF661E07F3}" type="slidenum">
              <a:rPr lang="en-GB" smtClean="0"/>
              <a:pPr/>
              <a:t>15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601631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5632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25804B-1980-4D1C-9D2E-F34173DEA2C7}" type="slidenum">
              <a:rPr lang="en-GB" smtClean="0"/>
              <a:pPr/>
              <a:t>16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003815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fr-BE"/>
              <a:t>Title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fr-BE"/>
              <a:t>Subtitle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33132E28-E1CD-48EB-9D24-E1AB64ED27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68C1A-DDE2-4BD0-A30A-D4F8A4B78F6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4BB80-4620-4015-86A9-82798EE495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-32" y="-14068"/>
            <a:ext cx="9144000" cy="1143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680A4-80F6-4DDA-9CA7-AA94E326F64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94E4D-B2B0-4467-B1F9-19D3FB30281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1C2C2-8E33-4611-A076-F99387C58C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8DAD5-23FA-4C8C-91E1-DEE4401CAD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A1149-82B1-472F-8A04-4596A784C3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DD981-4C0C-4BFA-8C42-976076400A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DC09F-A77E-4F45-997B-FBD03F3DC27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FC8CA-ABD4-4645-AB15-E955F1F51E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A3865-1C64-40DE-AC61-23E5BD736D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DCAD3841-2FB0-4479-A412-DBAC37D2D1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800" r:id="rId12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38" y="2214563"/>
            <a:ext cx="7772400" cy="938212"/>
          </a:xfrm>
        </p:spPr>
        <p:txBody>
          <a:bodyPr/>
          <a:lstStyle/>
          <a:p>
            <a:pPr marL="0" indent="1588" algn="ctr" eaLnBrk="1" hangingPunct="1"/>
            <a:r>
              <a:rPr lang="en-GB" sz="2800" smtClean="0">
                <a:solidFill>
                  <a:schemeClr val="bg1"/>
                </a:solidFill>
              </a:rPr>
              <a:t>INTRODUCTION À LA GESTION DES FINANCES PUBLIQUES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3786188"/>
            <a:ext cx="7088188" cy="1285875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rgbClr val="FFD624"/>
                </a:solidFill>
              </a:rPr>
              <a:t>Module 4.3 -</a:t>
            </a:r>
            <a:r>
              <a:rPr lang="en-GB" sz="3600" dirty="0" smtClean="0">
                <a:solidFill>
                  <a:srgbClr val="FFD624"/>
                </a:solidFill>
              </a:rPr>
              <a:t> </a:t>
            </a:r>
            <a:r>
              <a:rPr lang="en-GB" sz="3600" dirty="0" err="1" smtClean="0">
                <a:solidFill>
                  <a:srgbClr val="FFD624"/>
                </a:solidFill>
              </a:rPr>
              <a:t>Contrôle</a:t>
            </a:r>
            <a:r>
              <a:rPr lang="en-GB" sz="3600" dirty="0" smtClean="0">
                <a:solidFill>
                  <a:srgbClr val="FFD624"/>
                </a:solidFill>
              </a:rPr>
              <a:t> et </a:t>
            </a:r>
            <a:r>
              <a:rPr lang="en-GB" sz="3600" smtClean="0">
                <a:solidFill>
                  <a:srgbClr val="FFD624"/>
                </a:solidFill>
              </a:rPr>
              <a:t>audit </a:t>
            </a:r>
            <a:r>
              <a:rPr lang="en-GB" sz="3600" smtClean="0">
                <a:solidFill>
                  <a:srgbClr val="FFD624"/>
                </a:solidFill>
              </a:rPr>
              <a:t>internes</a:t>
            </a:r>
            <a:endParaRPr lang="en-GB" sz="3600" dirty="0" smtClean="0">
              <a:solidFill>
                <a:srgbClr val="FFD624"/>
              </a:solidFill>
            </a:endParaRPr>
          </a:p>
          <a:p>
            <a:pPr algn="ctr" eaLnBrk="1" hangingPunct="1"/>
            <a:endParaRPr lang="en-GB" sz="3600" dirty="0" smtClean="0"/>
          </a:p>
          <a:p>
            <a:pPr algn="ctr" eaLnBrk="1" hangingPunct="1"/>
            <a:endParaRPr lang="en-GB" sz="3600" dirty="0" smtClean="0"/>
          </a:p>
          <a:p>
            <a:pPr algn="ctr" eaLnBrk="1" hangingPunct="1"/>
            <a:endParaRPr lang="en-GB" sz="3600" dirty="0" smtClean="0"/>
          </a:p>
          <a:p>
            <a:pPr algn="ctr" eaLnBrk="1" hangingPunct="1"/>
            <a:endParaRPr lang="en-GB" sz="3600" dirty="0" smtClean="0"/>
          </a:p>
          <a:p>
            <a:pPr algn="ctr" eaLnBrk="1" hangingPunct="1"/>
            <a:endParaRPr lang="fr-FR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13976-8570-4CE4-A30D-A91C191315EA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1000108"/>
            <a:ext cx="8281993" cy="1462087"/>
          </a:xfrm>
        </p:spPr>
        <p:txBody>
          <a:bodyPr/>
          <a:lstStyle/>
          <a:p>
            <a:pPr eaLnBrk="1" hangingPunct="1"/>
            <a:r>
              <a:rPr lang="fr-FR" sz="3200" dirty="0" smtClean="0"/>
              <a:t>  </a:t>
            </a:r>
            <a:r>
              <a:rPr lang="fr-FR" sz="3200" i="1" dirty="0" smtClean="0"/>
              <a:t>Composantes d’un système de contrôle interne efficace (1)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fr-FR" sz="2200" dirty="0" smtClean="0"/>
              <a:t>1. Environnement de contrôle (gouvernance et culture de contrôle)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Établissement, publication et conduite de la stratégie de l’organisation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Présence d’une charte éthique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Règles et pratiques de gestion des RH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Rôle et ressources des services d’audit interne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Fonctionnement du comité d’audit</a:t>
            </a:r>
          </a:p>
          <a:p>
            <a:pPr lvl="1" eaLnBrk="1" hangingPunct="1">
              <a:lnSpc>
                <a:spcPct val="80000"/>
              </a:lnSpc>
              <a:buNone/>
            </a:pPr>
            <a:endParaRPr lang="fr-FR" sz="2200" b="0" dirty="0" smtClean="0"/>
          </a:p>
          <a:p>
            <a:pPr eaLnBrk="1" hangingPunct="1">
              <a:lnSpc>
                <a:spcPct val="80000"/>
              </a:lnSpc>
            </a:pPr>
            <a:r>
              <a:rPr lang="fr-FR" sz="2200" dirty="0" smtClean="0"/>
              <a:t>2. Evaluation des risques;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Identification complète des risques internes et externes et lien avec la gestion budgétaire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r-FR" sz="2200" b="0" dirty="0" smtClean="0"/>
          </a:p>
          <a:p>
            <a:pPr eaLnBrk="1" hangingPunct="1">
              <a:lnSpc>
                <a:spcPct val="80000"/>
              </a:lnSpc>
            </a:pPr>
            <a:endParaRPr lang="fr-FR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42984"/>
            <a:ext cx="9144000" cy="936625"/>
          </a:xfrm>
        </p:spPr>
        <p:txBody>
          <a:bodyPr/>
          <a:lstStyle/>
          <a:p>
            <a:pPr eaLnBrk="1" hangingPunct="1"/>
            <a:r>
              <a:rPr lang="fr-FR" sz="2800" b="0" i="1" dirty="0" smtClean="0"/>
              <a:t>   </a:t>
            </a:r>
            <a:r>
              <a:rPr lang="fr-FR" sz="2800" i="1" dirty="0" smtClean="0"/>
              <a:t>Composantes d’un système </a:t>
            </a:r>
            <a:br>
              <a:rPr lang="fr-FR" sz="2800" i="1" dirty="0" smtClean="0"/>
            </a:br>
            <a:r>
              <a:rPr lang="fr-FR" sz="2800" i="1" dirty="0" smtClean="0"/>
              <a:t>de contrôle interne efficace (2)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32856"/>
            <a:ext cx="91440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fr-FR" sz="2200" dirty="0" smtClean="0"/>
              <a:t>3. Activités de contrôle des opérations</a:t>
            </a:r>
          </a:p>
          <a:p>
            <a:pPr lvl="1" eaLnBrk="1" hangingPunct="1">
              <a:lnSpc>
                <a:spcPct val="80000"/>
              </a:lnSpc>
            </a:pPr>
            <a:r>
              <a:rPr lang="fr-FR" b="0" dirty="0" smtClean="0"/>
              <a:t>Existence de procédures et de directives opérationnelles</a:t>
            </a:r>
          </a:p>
          <a:p>
            <a:pPr lvl="1" eaLnBrk="1" hangingPunct="1">
              <a:lnSpc>
                <a:spcPct val="80000"/>
              </a:lnSpc>
            </a:pPr>
            <a:r>
              <a:rPr lang="fr-FR" b="0" dirty="0" smtClean="0"/>
              <a:t>Délégations et chaîne des responsabilités</a:t>
            </a:r>
          </a:p>
          <a:p>
            <a:pPr lvl="1" eaLnBrk="1" hangingPunct="1">
              <a:lnSpc>
                <a:spcPct val="80000"/>
              </a:lnSpc>
            </a:pPr>
            <a:r>
              <a:rPr lang="fr-FR" b="0" dirty="0" smtClean="0"/>
              <a:t>Gestion des informations sensibles, contrôles d’accès</a:t>
            </a:r>
          </a:p>
          <a:p>
            <a:pPr lvl="1" eaLnBrk="1" hangingPunct="1">
              <a:lnSpc>
                <a:spcPct val="80000"/>
              </a:lnSpc>
            </a:pPr>
            <a:r>
              <a:rPr lang="fr-FR" b="0" dirty="0" smtClean="0"/>
              <a:t>Cha</a:t>
            </a:r>
            <a:r>
              <a:rPr lang="fr-FR" b="0" dirty="0" smtClean="0">
                <a:cs typeface="Tahoma" pitchFamily="34" charset="0"/>
              </a:rPr>
              <a:t>î</a:t>
            </a:r>
            <a:r>
              <a:rPr lang="fr-FR" b="0" dirty="0" smtClean="0"/>
              <a:t>ne de contrôle rationnelle (éviter les doublons)</a:t>
            </a:r>
          </a:p>
          <a:p>
            <a:pPr marL="457200" lvl="1" indent="0" eaLnBrk="1" hangingPunct="1">
              <a:lnSpc>
                <a:spcPct val="80000"/>
              </a:lnSpc>
              <a:buNone/>
            </a:pPr>
            <a:endParaRPr lang="fr-FR" b="0" dirty="0" smtClean="0"/>
          </a:p>
          <a:p>
            <a:pPr eaLnBrk="1" hangingPunct="1">
              <a:lnSpc>
                <a:spcPct val="80000"/>
              </a:lnSpc>
            </a:pPr>
            <a:r>
              <a:rPr lang="fr-FR" sz="2200" dirty="0" smtClean="0"/>
              <a:t>4. Systèmes d’information et de communication</a:t>
            </a:r>
          </a:p>
          <a:p>
            <a:pPr lvl="1" eaLnBrk="1" hangingPunct="1">
              <a:lnSpc>
                <a:spcPct val="80000"/>
              </a:lnSpc>
            </a:pPr>
            <a:r>
              <a:rPr lang="fr-FR" b="0" dirty="0" smtClean="0"/>
              <a:t>Procédures et infrastructures supportant les informations opérationnelles (dont indicateurs de performance) et financières</a:t>
            </a:r>
          </a:p>
          <a:p>
            <a:pPr lvl="1" eaLnBrk="1" hangingPunct="1">
              <a:lnSpc>
                <a:spcPct val="80000"/>
              </a:lnSpc>
            </a:pPr>
            <a:r>
              <a:rPr lang="fr-FR" b="0" dirty="0" smtClean="0"/>
              <a:t>Procédures d’émission des communications externes et internes</a:t>
            </a:r>
          </a:p>
          <a:p>
            <a:pPr marL="457200" lvl="1" indent="0" eaLnBrk="1" hangingPunct="1">
              <a:lnSpc>
                <a:spcPct val="80000"/>
              </a:lnSpc>
              <a:buNone/>
            </a:pPr>
            <a:endParaRPr lang="fr-FR" b="0" dirty="0" smtClean="0"/>
          </a:p>
          <a:p>
            <a:pPr eaLnBrk="1" hangingPunct="1">
              <a:lnSpc>
                <a:spcPct val="80000"/>
              </a:lnSpc>
            </a:pPr>
            <a:r>
              <a:rPr lang="fr-FR" sz="2200" dirty="0" smtClean="0"/>
              <a:t>5. Pilotage</a:t>
            </a:r>
          </a:p>
          <a:p>
            <a:pPr lvl="1" eaLnBrk="1" hangingPunct="1">
              <a:lnSpc>
                <a:spcPct val="80000"/>
              </a:lnSpc>
            </a:pPr>
            <a:r>
              <a:rPr lang="fr-FR" b="0" dirty="0" smtClean="0"/>
              <a:t>Procédures de revue périodique des audits et de mise en place des recommandations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r-FR" sz="2400" dirty="0" smtClean="0"/>
          </a:p>
          <a:p>
            <a:pPr eaLnBrk="1" hangingPunct="1">
              <a:lnSpc>
                <a:spcPct val="80000"/>
              </a:lnSpc>
            </a:pPr>
            <a:endParaRPr lang="fr-FR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928670"/>
            <a:ext cx="7910517" cy="1104898"/>
          </a:xfrm>
        </p:spPr>
        <p:txBody>
          <a:bodyPr/>
          <a:lstStyle/>
          <a:p>
            <a:pPr eaLnBrk="1" hangingPunct="1"/>
            <a:r>
              <a:rPr lang="fr-FR" sz="3600" i="1" dirty="0" smtClean="0">
                <a:latin typeface="+mn-lt"/>
              </a:rPr>
              <a:t>L’analyse des risques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17713"/>
            <a:ext cx="8497888" cy="44592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r-FR" sz="2800" dirty="0" smtClean="0"/>
              <a:t> </a:t>
            </a:r>
            <a:r>
              <a:rPr lang="fr-FR" sz="2200" dirty="0" smtClean="0"/>
              <a:t>Les recommandations relatives à l’identification et à l’analyse des risques comprennent notamment: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200" b="0" dirty="0" smtClean="0"/>
              <a:t>La définition préalable des objectifs de l’organisation, et la cartographie de ses activités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200" b="0" dirty="0" smtClean="0"/>
              <a:t>L’existence de procédures d’identification et de documentation des risques internes et externes, dans leurs différentes composantes (opérationnelles, financières, RH, légales) et probabilités de réalisation 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200" b="0" dirty="0" smtClean="0"/>
              <a:t>L’anticipation de mesures correctrices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200" b="0" dirty="0" smtClean="0"/>
              <a:t>Un système de revue continue des risques associé </a:t>
            </a:r>
            <a:r>
              <a:rPr lang="en-US" sz="2200" b="0" dirty="0" smtClean="0"/>
              <a:t>à</a:t>
            </a:r>
            <a:r>
              <a:rPr lang="fr-FR" sz="2200" b="0" dirty="0" smtClean="0"/>
              <a:t> la programmation du budget et au suivi de l’exécution budgétaire.</a:t>
            </a:r>
          </a:p>
          <a:p>
            <a:pPr lvl="1" eaLnBrk="1" hangingPunct="1">
              <a:lnSpc>
                <a:spcPct val="90000"/>
              </a:lnSpc>
            </a:pPr>
            <a:endParaRPr lang="fr-FR" sz="2400" dirty="0" smtClean="0"/>
          </a:p>
          <a:p>
            <a:pPr lvl="1" eaLnBrk="1" hangingPunct="1">
              <a:lnSpc>
                <a:spcPct val="90000"/>
              </a:lnSpc>
            </a:pPr>
            <a:endParaRPr lang="fr-FR" sz="2400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fr-FR" sz="2400" dirty="0" smtClean="0"/>
          </a:p>
          <a:p>
            <a:pPr eaLnBrk="1" hangingPunct="1">
              <a:lnSpc>
                <a:spcPct val="90000"/>
              </a:lnSpc>
            </a:pPr>
            <a:endParaRPr lang="fr-FR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u contenu 1"/>
          <p:cNvSpPr>
            <a:spLocks noGrp="1"/>
          </p:cNvSpPr>
          <p:nvPr>
            <p:ph idx="1"/>
          </p:nvPr>
        </p:nvSpPr>
        <p:spPr>
          <a:xfrm>
            <a:off x="323850" y="1989138"/>
            <a:ext cx="8572500" cy="4276725"/>
          </a:xfrm>
        </p:spPr>
        <p:txBody>
          <a:bodyPr/>
          <a:lstStyle/>
          <a:p>
            <a:pPr marL="88900" indent="-88900" eaLnBrk="1" hangingPunct="1">
              <a:spcBef>
                <a:spcPts val="600"/>
              </a:spcBef>
              <a:spcAft>
                <a:spcPts val="1200"/>
              </a:spcAft>
              <a:buClrTx/>
              <a:buFontTx/>
              <a:buNone/>
              <a:defRPr/>
            </a:pPr>
            <a:r>
              <a:rPr lang="en-GB" i="0" dirty="0" smtClean="0"/>
              <a:t> </a:t>
            </a:r>
            <a:r>
              <a:rPr lang="fr-FR" i="0" dirty="0" smtClean="0"/>
              <a:t>Dans la mesure où le contrôle interne est une procédure mise en place par la direction d’une organisation celui-ci: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fr-FR" sz="2300" i="0" dirty="0" smtClean="0"/>
              <a:t>Peut permettre de prévenir la corruption au niveau du fonctionnaire/interne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fr-FR" sz="2300" i="0" dirty="0" smtClean="0"/>
              <a:t>Peut faire baisser une culture de corruption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fr-FR" sz="2300" i="0" dirty="0" smtClean="0"/>
              <a:t>A un capacité limitée en termes de détection de corruption au niveau politique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fr-FR" sz="2300" i="0" dirty="0" smtClean="0"/>
              <a:t>A besoin d’être perçu comme faisant partie d’un arsenal contre la corruption.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endParaRPr lang="fr-BE" i="0" dirty="0" smtClean="0"/>
          </a:p>
        </p:txBody>
      </p:sp>
      <p:sp>
        <p:nvSpPr>
          <p:cNvPr id="9219" name="Titre 2"/>
          <p:cNvSpPr>
            <a:spLocks noGrp="1"/>
          </p:cNvSpPr>
          <p:nvPr>
            <p:ph type="title"/>
          </p:nvPr>
        </p:nvSpPr>
        <p:spPr>
          <a:xfrm>
            <a:off x="142875" y="1071563"/>
            <a:ext cx="9144000" cy="1143000"/>
          </a:xfrm>
          <a:ln/>
        </p:spPr>
        <p:txBody>
          <a:bodyPr/>
          <a:lstStyle/>
          <a:p>
            <a:pPr indent="0" eaLnBrk="1" hangingPunct="1"/>
            <a:r>
              <a:rPr lang="fr-BE" i="1" smtClean="0"/>
              <a:t>Contrôle interne </a:t>
            </a:r>
            <a:r>
              <a:rPr lang="fr-BE" smtClean="0"/>
              <a:t>– </a:t>
            </a:r>
            <a:r>
              <a:rPr lang="fr-BE" i="1" smtClean="0"/>
              <a:t>et corruption</a:t>
            </a:r>
          </a:p>
        </p:txBody>
      </p:sp>
      <p:sp>
        <p:nvSpPr>
          <p:cNvPr id="9220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424E6C-6D32-45DE-8194-DA0D7D849032}" type="slidenum">
              <a:rPr lang="en-GB" smtClean="0"/>
              <a:pPr/>
              <a:t>13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u contenu 1"/>
          <p:cNvSpPr>
            <a:spLocks noGrp="1"/>
          </p:cNvSpPr>
          <p:nvPr>
            <p:ph idx="1"/>
          </p:nvPr>
        </p:nvSpPr>
        <p:spPr>
          <a:xfrm>
            <a:off x="250825" y="1989138"/>
            <a:ext cx="8229600" cy="4276725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ClrTx/>
            </a:pPr>
            <a:r>
              <a:rPr lang="en-GB" sz="2800" i="0" dirty="0" smtClean="0"/>
              <a:t>Le </a:t>
            </a:r>
            <a:r>
              <a:rPr lang="en-GB" sz="2800" i="0" dirty="0" err="1" smtClean="0"/>
              <a:t>contrôle</a:t>
            </a:r>
            <a:r>
              <a:rPr lang="en-GB" sz="2800" i="0" dirty="0" smtClean="0"/>
              <a:t> interne ne </a:t>
            </a:r>
            <a:r>
              <a:rPr lang="en-GB" sz="2800" i="0" dirty="0" err="1" smtClean="0"/>
              <a:t>peut</a:t>
            </a:r>
            <a:r>
              <a:rPr lang="en-GB" sz="2800" i="0" dirty="0" smtClean="0"/>
              <a:t>, </a:t>
            </a:r>
            <a:r>
              <a:rPr lang="en-GB" sz="2800" i="0" dirty="0" err="1" smtClean="0"/>
              <a:t>en</a:t>
            </a:r>
            <a:r>
              <a:rPr lang="en-GB" sz="2800" i="0" dirty="0" smtClean="0"/>
              <a:t> </a:t>
            </a:r>
            <a:r>
              <a:rPr lang="en-GB" sz="2800" i="0" dirty="0" err="1" smtClean="0"/>
              <a:t>soi</a:t>
            </a:r>
            <a:r>
              <a:rPr lang="en-GB" sz="2800" i="0" dirty="0" smtClean="0"/>
              <a:t>, as</a:t>
            </a:r>
            <a:r>
              <a:rPr lang="en-US" sz="2600" i="0" dirty="0" smtClean="0"/>
              <a:t>surer la </a:t>
            </a:r>
            <a:r>
              <a:rPr lang="en-US" sz="2600" i="0" dirty="0" err="1" smtClean="0"/>
              <a:t>réalisation</a:t>
            </a:r>
            <a:r>
              <a:rPr lang="en-US" sz="2600" i="0" dirty="0" smtClean="0"/>
              <a:t> de </a:t>
            </a:r>
            <a:r>
              <a:rPr lang="en-US" sz="2600" i="0" dirty="0" err="1" smtClean="0"/>
              <a:t>ces</a:t>
            </a:r>
            <a:r>
              <a:rPr lang="en-US" sz="2600" i="0" dirty="0" smtClean="0"/>
              <a:t> </a:t>
            </a:r>
            <a:r>
              <a:rPr lang="en-US" sz="2600" i="0" dirty="0" err="1" smtClean="0"/>
              <a:t>objectifs</a:t>
            </a:r>
            <a:r>
              <a:rPr lang="en-US" sz="2600" i="0" dirty="0" smtClean="0"/>
              <a:t> </a:t>
            </a:r>
            <a:r>
              <a:rPr lang="en-US" sz="2600" i="0" dirty="0" err="1" smtClean="0"/>
              <a:t>d’ensemble</a:t>
            </a:r>
            <a:endParaRPr lang="en-US" sz="2600" i="0" dirty="0" smtClean="0"/>
          </a:p>
          <a:p>
            <a:pPr lvl="1"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en-US" sz="2400" b="0" dirty="0" err="1" smtClean="0"/>
              <a:t>Erreur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humaine</a:t>
            </a:r>
            <a:endParaRPr lang="en-US" sz="2400" b="0" dirty="0" smtClean="0"/>
          </a:p>
          <a:p>
            <a:pPr lvl="1"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en-US" sz="2400" b="0" dirty="0" err="1" smtClean="0"/>
              <a:t>Contraintes</a:t>
            </a:r>
            <a:r>
              <a:rPr lang="en-US" sz="2400" b="0" dirty="0" smtClean="0"/>
              <a:t> sur le plan des </a:t>
            </a:r>
            <a:r>
              <a:rPr lang="en-US" sz="2400" b="0" dirty="0" err="1" smtClean="0"/>
              <a:t>ressources</a:t>
            </a:r>
            <a:endParaRPr lang="en-US" sz="2400" b="0" dirty="0" smtClean="0"/>
          </a:p>
          <a:p>
            <a:pPr lvl="1"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en-US" sz="2400" b="0" dirty="0" err="1" smtClean="0"/>
              <a:t>Changement</a:t>
            </a:r>
            <a:endParaRPr lang="en-US" sz="2400" b="0" dirty="0" smtClean="0"/>
          </a:p>
          <a:p>
            <a:pPr lvl="1"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§"/>
            </a:pPr>
            <a:r>
              <a:rPr lang="en-US" sz="2400" b="0" dirty="0" smtClean="0"/>
              <a:t>Attitude de la direction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fr-BE" dirty="0" smtClean="0"/>
          </a:p>
        </p:txBody>
      </p:sp>
      <p:sp>
        <p:nvSpPr>
          <p:cNvPr id="10243" name="Titre 2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990600"/>
          </a:xfrm>
          <a:ln/>
        </p:spPr>
        <p:txBody>
          <a:bodyPr/>
          <a:lstStyle/>
          <a:p>
            <a:pPr indent="0" eaLnBrk="1" hangingPunct="1"/>
            <a:r>
              <a:rPr lang="fr-BE" i="1" smtClean="0"/>
              <a:t>Limites</a:t>
            </a:r>
          </a:p>
        </p:txBody>
      </p:sp>
      <p:pic>
        <p:nvPicPr>
          <p:cNvPr id="10244" name="Picture 4" descr="C:\Users\Andy\Pictures\Nigeria N200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4076700"/>
            <a:ext cx="329565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EAFACA4-788C-4BE4-9D1E-A1C100F15621}" type="slidenum">
              <a:rPr lang="en-GB" smtClean="0"/>
              <a:pPr/>
              <a:t>14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285720" y="2581275"/>
            <a:ext cx="8642350" cy="2705113"/>
          </a:xfrm>
        </p:spPr>
        <p:txBody>
          <a:bodyPr/>
          <a:lstStyle/>
          <a:p>
            <a:pPr lvl="1" eaLnBrk="1" hangingPunct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/>
              <a:t>Définition et composantes du contrôle interne</a:t>
            </a:r>
          </a:p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dirty="0" smtClean="0">
                <a:solidFill>
                  <a:srgbClr val="FF0000"/>
                </a:solidFill>
              </a:rPr>
              <a:t>Les contrôles internes de base</a:t>
            </a:r>
          </a:p>
          <a:p>
            <a:pPr lvl="1" eaLnBrk="1" hangingPunct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 smtClean="0"/>
              <a:t>L’audit interne</a:t>
            </a:r>
          </a:p>
          <a:p>
            <a:pPr lvl="1" eaLnBrk="1" hangingPunct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 smtClean="0"/>
              <a:t>Un mot sur le PEFA</a:t>
            </a:r>
            <a:endParaRPr lang="fr-FR" b="0" dirty="0" smtClean="0"/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214438"/>
            <a:ext cx="9144000" cy="792162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/>
              <a:t>Plan du module</a:t>
            </a:r>
          </a:p>
        </p:txBody>
      </p:sp>
      <p:sp>
        <p:nvSpPr>
          <p:cNvPr id="7172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995A743-EC2F-477D-91F6-4B9FF599740D}" type="slidenum">
              <a:rPr lang="en-GB" smtClean="0"/>
              <a:pPr/>
              <a:t>15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43082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Espace réservé du contenu 1"/>
          <p:cNvSpPr>
            <a:spLocks noGrp="1"/>
          </p:cNvSpPr>
          <p:nvPr>
            <p:ph idx="1"/>
          </p:nvPr>
        </p:nvSpPr>
        <p:spPr>
          <a:xfrm>
            <a:off x="250016" y="2124075"/>
            <a:ext cx="8643967" cy="4276725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fr-FR" sz="2500" i="0" dirty="0" smtClean="0"/>
              <a:t>Procédures d’autorisation et d’approbation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fr-FR" sz="2500" i="0" dirty="0" smtClean="0"/>
              <a:t>Séparation des tâches (autoriser, payer, enregistrer, examiner): principe du double contrôle, “règle des 4 yeux”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fr-FR" sz="2500" i="0" dirty="0" smtClean="0"/>
              <a:t>Contrôles des 	ressources et tenue des registres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fr-FR" sz="2500" i="0" dirty="0" smtClean="0"/>
              <a:t>Vérifications- évaluation de la situation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fr-FR" sz="2500" i="0" dirty="0" smtClean="0"/>
              <a:t>Rapprochements (relevés bancaires et livres comptables, entre livres comptables)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fr-FR" sz="2500" i="0" dirty="0" smtClean="0"/>
              <a:t>Supervision</a:t>
            </a:r>
          </a:p>
          <a:p>
            <a:pPr eaLnBrk="1" hangingPunct="1">
              <a:spcAft>
                <a:spcPts val="1200"/>
              </a:spcAft>
              <a:buClrTx/>
              <a:defRPr/>
            </a:pPr>
            <a:endParaRPr lang="fr-BE" dirty="0" smtClean="0"/>
          </a:p>
        </p:txBody>
      </p:sp>
      <p:sp>
        <p:nvSpPr>
          <p:cNvPr id="17412" name="Titre 2"/>
          <p:cNvSpPr>
            <a:spLocks noGrp="1"/>
          </p:cNvSpPr>
          <p:nvPr>
            <p:ph type="title"/>
          </p:nvPr>
        </p:nvSpPr>
        <p:spPr>
          <a:xfrm>
            <a:off x="0" y="981075"/>
            <a:ext cx="9144000" cy="1143000"/>
          </a:xfrm>
          <a:ln/>
        </p:spPr>
        <p:txBody>
          <a:bodyPr/>
          <a:lstStyle/>
          <a:p>
            <a:pPr indent="0" eaLnBrk="1" hangingPunct="1"/>
            <a:r>
              <a:rPr lang="fr-BE" i="1" smtClean="0"/>
              <a:t>Activités de contrôle</a:t>
            </a:r>
          </a:p>
        </p:txBody>
      </p:sp>
      <p:sp>
        <p:nvSpPr>
          <p:cNvPr id="17413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EC050D9-35B4-4224-BF60-A0D83D4AABB1}" type="slidenum">
              <a:rPr lang="en-GB" smtClean="0"/>
              <a:pPr/>
              <a:t>16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u contenu 1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72032"/>
          </a:xfrm>
        </p:spPr>
        <p:txBody>
          <a:bodyPr/>
          <a:lstStyle/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r>
              <a:rPr lang="fr-FR" sz="2300" i="0" dirty="0" smtClean="0"/>
              <a:t>Budgétisation et comptabilité</a:t>
            </a:r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r>
              <a:rPr lang="fr-FR" sz="2300" i="0" dirty="0" smtClean="0"/>
              <a:t>Recettes</a:t>
            </a:r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r>
              <a:rPr lang="fr-FR" sz="2300" i="0" dirty="0" smtClean="0"/>
              <a:t>Contrôles des dépenses</a:t>
            </a:r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r>
              <a:rPr lang="fr-FR" sz="2300" i="0" dirty="0" smtClean="0"/>
              <a:t>État de paie</a:t>
            </a:r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r>
              <a:rPr lang="fr-FR" sz="2300" i="0" dirty="0" smtClean="0"/>
              <a:t>Avances au personnel</a:t>
            </a:r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r>
              <a:rPr lang="fr-FR" sz="2300" i="0" dirty="0" smtClean="0"/>
              <a:t>Inscriptions du capital et des immobilisations</a:t>
            </a:r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r>
              <a:rPr lang="fr-FR" sz="2300" i="0" dirty="0" smtClean="0"/>
              <a:t>Informatique</a:t>
            </a:r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endParaRPr lang="en-GB" sz="2800" i="0" dirty="0" smtClean="0"/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endParaRPr lang="en-GB" sz="2800" i="0" dirty="0" smtClean="0"/>
          </a:p>
          <a:p>
            <a:pPr marL="514350" indent="-514350" eaLnBrk="1" hangingPunct="1">
              <a:spcBef>
                <a:spcPts val="1200"/>
              </a:spcBef>
              <a:spcAft>
                <a:spcPts val="1200"/>
              </a:spcAft>
              <a:buClrTx/>
              <a:buFont typeface="Verdana" pitchFamily="34" charset="0"/>
              <a:buAutoNum type="arabicPeriod"/>
            </a:pPr>
            <a:endParaRPr lang="en-US" sz="2800" i="0" dirty="0" smtClean="0"/>
          </a:p>
          <a:p>
            <a:pPr marL="514350" indent="-514350" eaLnBrk="1" hangingPunct="1">
              <a:spcAft>
                <a:spcPts val="1200"/>
              </a:spcAft>
            </a:pPr>
            <a:endParaRPr lang="fr-BE" sz="2800" dirty="0" smtClean="0"/>
          </a:p>
        </p:txBody>
      </p:sp>
      <p:sp>
        <p:nvSpPr>
          <p:cNvPr id="21507" name="Titre 2"/>
          <p:cNvSpPr>
            <a:spLocks noGrp="1"/>
          </p:cNvSpPr>
          <p:nvPr>
            <p:ph type="title"/>
          </p:nvPr>
        </p:nvSpPr>
        <p:spPr>
          <a:xfrm>
            <a:off x="0" y="1071563"/>
            <a:ext cx="9144000" cy="857239"/>
          </a:xfrm>
          <a:ln/>
        </p:spPr>
        <p:txBody>
          <a:bodyPr/>
          <a:lstStyle/>
          <a:p>
            <a:pPr indent="0" eaLnBrk="1" hangingPunct="1"/>
            <a:r>
              <a:rPr lang="fr-BE" i="1" dirty="0" smtClean="0"/>
              <a:t>CONTRÔLES INTERNES CLÉS (1)</a:t>
            </a:r>
          </a:p>
        </p:txBody>
      </p:sp>
      <p:sp>
        <p:nvSpPr>
          <p:cNvPr id="21508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999B7C0-10CC-49DF-864C-5E46E1BC5B96}" type="slidenum">
              <a:rPr lang="en-GB" smtClean="0"/>
              <a:pPr/>
              <a:t>17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u contenu 1"/>
          <p:cNvSpPr>
            <a:spLocks noGrp="1"/>
          </p:cNvSpPr>
          <p:nvPr>
            <p:ph idx="1"/>
          </p:nvPr>
        </p:nvSpPr>
        <p:spPr>
          <a:xfrm>
            <a:off x="0" y="1844675"/>
            <a:ext cx="9144000" cy="4513283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000" i="0" dirty="0" smtClean="0"/>
              <a:t>Budgétisation et comptabilité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Les réglementations financières sont mises à jour et appliquées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Le budget est voté avant le début de l’année  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Comptes annuels audités &amp; publiés dans l’année qui suit la fin de l’exercice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Codification/classification des opérations adéquate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Des sanctions sont appliquées si des dépenses sont effectuées hors budget</a:t>
            </a:r>
          </a:p>
          <a:p>
            <a:pPr marL="457200" lvl="1" indent="0" eaLnBrk="1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fr-FR" sz="1800" b="0" i="0" dirty="0" smtClean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000" i="0" dirty="0" smtClean="0"/>
              <a:t>Les recettes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Toutes les perceptions de recettes sont assorties de reçus et immédiatement déposées en banque ou au Trésor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Les recettes collectées concordent avec les relevés bancaires  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Un état de toutes les recettes perçues est produit mensuellement</a:t>
            </a:r>
          </a:p>
          <a:p>
            <a:pPr eaLnBrk="1" hangingPunct="1"/>
            <a:endParaRPr lang="fr-FR" dirty="0" smtClean="0"/>
          </a:p>
        </p:txBody>
      </p:sp>
      <p:sp>
        <p:nvSpPr>
          <p:cNvPr id="22531" name="Titre 2"/>
          <p:cNvSpPr>
            <a:spLocks noGrp="1"/>
          </p:cNvSpPr>
          <p:nvPr>
            <p:ph type="title"/>
          </p:nvPr>
        </p:nvSpPr>
        <p:spPr>
          <a:xfrm>
            <a:off x="35496" y="909658"/>
            <a:ext cx="9144000" cy="1143000"/>
          </a:xfrm>
          <a:ln/>
        </p:spPr>
        <p:txBody>
          <a:bodyPr/>
          <a:lstStyle/>
          <a:p>
            <a:pPr indent="0" eaLnBrk="1" hangingPunct="1"/>
            <a:r>
              <a:rPr lang="fr-BE" i="1" dirty="0" smtClean="0"/>
              <a:t>Contrôles internes clés (2)</a:t>
            </a:r>
          </a:p>
        </p:txBody>
      </p:sp>
      <p:sp>
        <p:nvSpPr>
          <p:cNvPr id="22532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E4BE1AF-2601-4C5B-BF86-BE880A22027B}" type="slidenum">
              <a:rPr lang="en-GB" smtClean="0"/>
              <a:pPr/>
              <a:t>18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u contenu 1"/>
          <p:cNvSpPr>
            <a:spLocks noGrp="1"/>
          </p:cNvSpPr>
          <p:nvPr>
            <p:ph idx="1"/>
          </p:nvPr>
        </p:nvSpPr>
        <p:spPr>
          <a:xfrm>
            <a:off x="142844" y="1785926"/>
            <a:ext cx="9001156" cy="5357826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200" i="0" dirty="0" smtClean="0"/>
              <a:t>Les dépenses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Facture ou reçu conservé pour chaque dépense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Liste de fournisseurs agréés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Soumission compétitive pour les contrats importants 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Séparation des tâches</a:t>
            </a:r>
          </a:p>
          <a:p>
            <a:pPr lvl="3" eaLnBrk="1" hangingPunct="1">
              <a:spcBef>
                <a:spcPts val="0"/>
              </a:spcBef>
              <a:spcAft>
                <a:spcPts val="0"/>
              </a:spcAft>
            </a:pPr>
            <a:r>
              <a:rPr lang="fr-FR" b="0" dirty="0" smtClean="0">
                <a:solidFill>
                  <a:srgbClr val="0F5494"/>
                </a:solidFill>
              </a:rPr>
              <a:t>Engagement, ordonnancement&lt;-&gt;paiement</a:t>
            </a:r>
          </a:p>
          <a:p>
            <a:pPr lvl="3" eaLnBrk="1" hangingPunct="1">
              <a:spcBef>
                <a:spcPts val="0"/>
              </a:spcBef>
              <a:spcAft>
                <a:spcPts val="0"/>
              </a:spcAft>
            </a:pPr>
            <a:r>
              <a:rPr lang="fr-FR" b="0" dirty="0" smtClean="0">
                <a:solidFill>
                  <a:srgbClr val="0F5494"/>
                </a:solidFill>
              </a:rPr>
              <a:t>Contrôle financier ex-ante (interne au ministère ou centralisé) </a:t>
            </a:r>
            <a:endParaRPr lang="fr-FR" b="0" i="0" dirty="0" smtClean="0">
              <a:solidFill>
                <a:srgbClr val="0F5494"/>
              </a:solidFill>
            </a:endParaRP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Rapprochements bancaires, rapprochements Trésor/payeur et ordonnateur effectués chaque mois</a:t>
            </a:r>
          </a:p>
          <a:p>
            <a:pPr marL="457200" lvl="1" indent="0" eaLnBrk="1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fr-FR" sz="1900" b="0" i="0" dirty="0" smtClean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200" i="0" dirty="0" smtClean="0"/>
              <a:t>Paye</a:t>
            </a:r>
            <a:r>
              <a:rPr lang="fr-FR" sz="2600" b="0" i="0" dirty="0" smtClean="0"/>
              <a:t> 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Tous les postes et nominations sont autorisés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Les modifications vérifiées de manière appropriée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1900" b="0" i="0" dirty="0" smtClean="0"/>
              <a:t>Rapprochements entre les données en matière de personnel et de l’état de paie effectuée trimestriellement</a:t>
            </a:r>
          </a:p>
          <a:p>
            <a:pPr eaLnBrk="1" hangingPunct="1"/>
            <a:endParaRPr lang="fr-BE" sz="2200" dirty="0" smtClean="0"/>
          </a:p>
        </p:txBody>
      </p:sp>
      <p:sp>
        <p:nvSpPr>
          <p:cNvPr id="24579" name="Titre 2"/>
          <p:cNvSpPr>
            <a:spLocks noGrp="1"/>
          </p:cNvSpPr>
          <p:nvPr>
            <p:ph type="title"/>
          </p:nvPr>
        </p:nvSpPr>
        <p:spPr>
          <a:xfrm>
            <a:off x="0" y="1071546"/>
            <a:ext cx="9144000" cy="714380"/>
          </a:xfrm>
          <a:ln/>
        </p:spPr>
        <p:txBody>
          <a:bodyPr/>
          <a:lstStyle/>
          <a:p>
            <a:pPr indent="0" eaLnBrk="1" hangingPunct="1"/>
            <a:r>
              <a:rPr lang="fr-BE" i="1" dirty="0" smtClean="0"/>
              <a:t>Contrôles internes clés (3)</a:t>
            </a:r>
          </a:p>
        </p:txBody>
      </p:sp>
      <p:sp>
        <p:nvSpPr>
          <p:cNvPr id="24580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69FC9E3-EDAF-48C0-9AA9-79709A3CD80D}" type="slidenum">
              <a:rPr lang="en-GB" smtClean="0"/>
              <a:pPr/>
              <a:t>19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285720" y="2581275"/>
            <a:ext cx="8642350" cy="2705113"/>
          </a:xfrm>
        </p:spPr>
        <p:txBody>
          <a:bodyPr/>
          <a:lstStyle/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en-US" sz="2200" dirty="0" err="1" smtClean="0">
                <a:solidFill>
                  <a:srgbClr val="FF0000"/>
                </a:solidFill>
              </a:rPr>
              <a:t>Définition</a:t>
            </a:r>
            <a:r>
              <a:rPr lang="en-US" sz="2200" dirty="0" smtClean="0">
                <a:solidFill>
                  <a:srgbClr val="FF0000"/>
                </a:solidFill>
              </a:rPr>
              <a:t> et </a:t>
            </a:r>
            <a:r>
              <a:rPr lang="en-US" sz="2200" dirty="0" err="1" smtClean="0">
                <a:solidFill>
                  <a:srgbClr val="FF0000"/>
                </a:solidFill>
              </a:rPr>
              <a:t>composantes</a:t>
            </a:r>
            <a:r>
              <a:rPr lang="en-US" sz="2200" dirty="0" smtClean="0">
                <a:solidFill>
                  <a:srgbClr val="FF0000"/>
                </a:solidFill>
              </a:rPr>
              <a:t> du </a:t>
            </a:r>
            <a:r>
              <a:rPr lang="en-US" sz="2200" dirty="0" err="1" smtClean="0">
                <a:solidFill>
                  <a:srgbClr val="FF0000"/>
                </a:solidFill>
              </a:rPr>
              <a:t>contrôle</a:t>
            </a:r>
            <a:r>
              <a:rPr lang="en-US" sz="2200" dirty="0" smtClean="0">
                <a:solidFill>
                  <a:srgbClr val="FF0000"/>
                </a:solidFill>
              </a:rPr>
              <a:t> interne</a:t>
            </a:r>
          </a:p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en-US" sz="2200" b="0" dirty="0" smtClean="0"/>
              <a:t>Les </a:t>
            </a:r>
            <a:r>
              <a:rPr lang="en-US" sz="2200" b="0" dirty="0" err="1" smtClean="0"/>
              <a:t>contrôles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internes</a:t>
            </a:r>
            <a:r>
              <a:rPr lang="en-US" sz="2200" b="0" dirty="0" smtClean="0"/>
              <a:t> de base</a:t>
            </a:r>
          </a:p>
          <a:p>
            <a:pPr lvl="1" eaLnBrk="1" hangingPunct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en-US" sz="2200" b="0" dirty="0" err="1" smtClean="0"/>
              <a:t>L’audit</a:t>
            </a:r>
            <a:r>
              <a:rPr lang="en-US" sz="2200" b="0" dirty="0" smtClean="0"/>
              <a:t> interne</a:t>
            </a:r>
          </a:p>
          <a:p>
            <a:pPr lvl="1" eaLnBrk="1" hangingPunct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en-US" sz="2200" b="0" dirty="0" smtClean="0"/>
              <a:t>Un mot </a:t>
            </a:r>
            <a:r>
              <a:rPr lang="en-US" sz="2200" b="0" dirty="0" err="1" smtClean="0"/>
              <a:t>sur</a:t>
            </a:r>
            <a:r>
              <a:rPr lang="en-US" sz="2200" b="0" dirty="0" smtClean="0"/>
              <a:t> le PEFA</a:t>
            </a:r>
            <a:endParaRPr lang="fr-BE" b="0" dirty="0" smtClean="0"/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214438"/>
            <a:ext cx="9144000" cy="792162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/>
              <a:t>Plan du module</a:t>
            </a:r>
          </a:p>
        </p:txBody>
      </p:sp>
      <p:sp>
        <p:nvSpPr>
          <p:cNvPr id="7172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995A743-EC2F-477D-91F6-4B9FF599740D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u contenu 1"/>
          <p:cNvSpPr>
            <a:spLocks noGrp="1"/>
          </p:cNvSpPr>
          <p:nvPr>
            <p:ph idx="1"/>
          </p:nvPr>
        </p:nvSpPr>
        <p:spPr>
          <a:xfrm>
            <a:off x="214282" y="1785926"/>
            <a:ext cx="8929718" cy="5072075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200" i="0" dirty="0" smtClean="0"/>
              <a:t>Avances au personnel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Les avances restant à apurer sont examinées trimestriellement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Les avances restant à apurer sont déduites de la dernière paie</a:t>
            </a:r>
          </a:p>
          <a:p>
            <a:pPr marL="457200" lvl="1" indent="0" eaLnBrk="1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fr-FR" b="0" dirty="0" smtClean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200" i="0" dirty="0" smtClean="0"/>
              <a:t>Actifs physiques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Examen indépendant réalisé annuellement 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Le registre des immobilisations est mis à jour &amp; vérifié annuellement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La vente de tous les biens publics est rigoureusement contrôlée dans le cadre de ventes aux enchères</a:t>
            </a:r>
          </a:p>
          <a:p>
            <a:pPr marL="457200" lvl="1" indent="0" eaLnBrk="1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fr-FR" b="0" dirty="0" smtClean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200" i="0" dirty="0" smtClean="0"/>
              <a:t>Informatique</a:t>
            </a:r>
          </a:p>
          <a:p>
            <a:pPr lvl="1" eaLnBrk="1" hangingPunct="1">
              <a:spcBef>
                <a:spcPts val="0"/>
              </a:spcBef>
              <a:buClrTx/>
            </a:pPr>
            <a:r>
              <a:rPr lang="fr-FR" b="0" dirty="0" smtClean="0"/>
              <a:t>Contrôles d’accès – mots de passe</a:t>
            </a:r>
          </a:p>
          <a:p>
            <a:pPr lvl="1" eaLnBrk="1" hangingPunct="1">
              <a:spcBef>
                <a:spcPts val="0"/>
              </a:spcBef>
              <a:buClrTx/>
            </a:pPr>
            <a:r>
              <a:rPr lang="fr-FR" b="0" dirty="0" smtClean="0"/>
              <a:t>Continuité de service – sauvegarde - anti-virus </a:t>
            </a:r>
            <a:r>
              <a:rPr lang="en-GB" sz="2200" b="0" dirty="0" smtClean="0"/>
              <a:t/>
            </a:r>
            <a:br>
              <a:rPr lang="en-GB" sz="2200" b="0" dirty="0" smtClean="0"/>
            </a:br>
            <a:endParaRPr lang="en-GB" sz="2200" b="0" dirty="0" smtClean="0"/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endParaRPr lang="en-GB" sz="2200" b="0" dirty="0" smtClean="0"/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endParaRPr lang="en-GB" i="0" dirty="0" smtClean="0"/>
          </a:p>
          <a:p>
            <a:pPr eaLnBrk="1" hangingPunct="1">
              <a:spcBef>
                <a:spcPts val="1200"/>
              </a:spcBef>
              <a:spcAft>
                <a:spcPts val="1200"/>
              </a:spcAft>
              <a:buClrTx/>
            </a:pPr>
            <a:endParaRPr lang="en-GB" i="0" dirty="0" smtClean="0"/>
          </a:p>
          <a:p>
            <a:pPr eaLnBrk="1" hangingPunct="1"/>
            <a:endParaRPr lang="fr-BE" dirty="0" smtClean="0"/>
          </a:p>
        </p:txBody>
      </p:sp>
      <p:sp>
        <p:nvSpPr>
          <p:cNvPr id="26627" name="Titre 2"/>
          <p:cNvSpPr>
            <a:spLocks noGrp="1"/>
          </p:cNvSpPr>
          <p:nvPr>
            <p:ph type="title"/>
          </p:nvPr>
        </p:nvSpPr>
        <p:spPr>
          <a:xfrm>
            <a:off x="0" y="1071563"/>
            <a:ext cx="9144000" cy="571487"/>
          </a:xfrm>
          <a:ln/>
        </p:spPr>
        <p:txBody>
          <a:bodyPr/>
          <a:lstStyle/>
          <a:p>
            <a:pPr indent="0" eaLnBrk="1" hangingPunct="1"/>
            <a:r>
              <a:rPr lang="fr-BE" i="1" dirty="0" smtClean="0"/>
              <a:t>Contrôles internes clés (4)</a:t>
            </a:r>
          </a:p>
        </p:txBody>
      </p:sp>
      <p:sp>
        <p:nvSpPr>
          <p:cNvPr id="26629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DD672E0-0447-41F4-8FD6-549479EDB3F2}" type="slidenum">
              <a:rPr lang="en-GB" smtClean="0"/>
              <a:pPr/>
              <a:t>20</a:t>
            </a:fld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285720" y="2581275"/>
            <a:ext cx="8642350" cy="2705113"/>
          </a:xfrm>
        </p:spPr>
        <p:txBody>
          <a:bodyPr/>
          <a:lstStyle/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/>
              <a:t>Définition et composantes du contrôle interne</a:t>
            </a:r>
          </a:p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/>
              <a:t>Les contrôles internes de base</a:t>
            </a:r>
          </a:p>
          <a:p>
            <a:pPr lvl="1" eaLnBrk="1" hangingPunct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dirty="0" smtClean="0">
                <a:solidFill>
                  <a:srgbClr val="FF0000"/>
                </a:solidFill>
              </a:rPr>
              <a:t>L’audit interne</a:t>
            </a:r>
          </a:p>
          <a:p>
            <a:pPr lvl="1" eaLnBrk="1" hangingPunct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 smtClean="0"/>
              <a:t>Un mot sur le PEFA</a:t>
            </a:r>
            <a:endParaRPr lang="fr-FR" b="0" dirty="0" smtClean="0"/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214438"/>
            <a:ext cx="9144000" cy="792162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/>
              <a:t>Plan du module</a:t>
            </a:r>
          </a:p>
        </p:txBody>
      </p:sp>
      <p:sp>
        <p:nvSpPr>
          <p:cNvPr id="7172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995A743-EC2F-477D-91F6-4B9FF599740D}" type="slidenum">
              <a:rPr lang="en-GB" smtClean="0"/>
              <a:pPr/>
              <a:t>21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408052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u contenu 1"/>
          <p:cNvSpPr>
            <a:spLocks noGrp="1"/>
          </p:cNvSpPr>
          <p:nvPr>
            <p:ph idx="1"/>
          </p:nvPr>
        </p:nvSpPr>
        <p:spPr>
          <a:xfrm>
            <a:off x="250825" y="2071678"/>
            <a:ext cx="8893175" cy="4562485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200" i="0" dirty="0" smtClean="0"/>
              <a:t>Approches: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Inspection ou audit de conformité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Audit de système: vérifie que les contrôles internes fonctionnent correctement et formule des recommandations pour l’optimisation des contrôles </a:t>
            </a:r>
          </a:p>
          <a:p>
            <a:pPr marL="457200" lvl="1" indent="0" eaLnBrk="1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fr-FR" sz="2200" b="0" dirty="0" smtClean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fr-FR" sz="2200" b="0" i="0" dirty="0" smtClean="0"/>
              <a:t>En pratique: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Très peu d’unités dans les pays francophones, mais des inspections (souvent faibles)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b="0" dirty="0" smtClean="0"/>
              <a:t>Les unités d’audits des pays africains anglophones font surtout des audits de conformité. </a:t>
            </a:r>
          </a:p>
          <a:p>
            <a:pPr lvl="2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fr-FR" sz="2000" b="0" i="0" dirty="0" smtClean="0"/>
              <a:t>Certaines unités “d’audit” font aussi du contrôle financier ex-ante (dit quelquefois </a:t>
            </a:r>
            <a:r>
              <a:rPr lang="fr-FR" sz="2000" b="0" i="0" dirty="0" err="1" smtClean="0"/>
              <a:t>pre</a:t>
            </a:r>
            <a:r>
              <a:rPr lang="fr-FR" sz="2000" b="0" i="0" dirty="0" smtClean="0"/>
              <a:t>-audit)</a:t>
            </a:r>
          </a:p>
          <a:p>
            <a:pPr eaLnBrk="1" hangingPunct="1"/>
            <a:endParaRPr lang="fr-BE" dirty="0" smtClean="0"/>
          </a:p>
        </p:txBody>
      </p:sp>
      <p:sp>
        <p:nvSpPr>
          <p:cNvPr id="31747" name="Titre 2"/>
          <p:cNvSpPr>
            <a:spLocks noGrp="1"/>
          </p:cNvSpPr>
          <p:nvPr>
            <p:ph type="title"/>
          </p:nvPr>
        </p:nvSpPr>
        <p:spPr>
          <a:xfrm>
            <a:off x="0" y="1285875"/>
            <a:ext cx="9144000" cy="785803"/>
          </a:xfrm>
          <a:ln/>
        </p:spPr>
        <p:txBody>
          <a:bodyPr/>
          <a:lstStyle/>
          <a:p>
            <a:pPr indent="0" eaLnBrk="1" hangingPunct="1"/>
            <a:r>
              <a:rPr lang="fr-BE" i="1" dirty="0" smtClean="0"/>
              <a:t>AUDIT INTERNE</a:t>
            </a:r>
          </a:p>
        </p:txBody>
      </p:sp>
      <p:sp>
        <p:nvSpPr>
          <p:cNvPr id="31748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24A9422-DB34-4359-8C1E-AFEB1F55584B}" type="slidenum">
              <a:rPr lang="en-GB" smtClean="0"/>
              <a:pPr/>
              <a:t>22</a:t>
            </a:fld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1"/>
          <p:cNvSpPr>
            <a:spLocks noGrp="1"/>
          </p:cNvSpPr>
          <p:nvPr>
            <p:ph idx="1"/>
          </p:nvPr>
        </p:nvSpPr>
        <p:spPr>
          <a:xfrm>
            <a:off x="358775" y="1785927"/>
            <a:ext cx="8785225" cy="3587762"/>
          </a:xfrm>
        </p:spPr>
        <p:txBody>
          <a:bodyPr/>
          <a:lstStyle/>
          <a:p>
            <a:pPr eaLnBrk="1" hangingPunct="1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fr-FR" sz="2200" i="0" dirty="0" smtClean="0"/>
              <a:t>L’ inspection générale des finances – systèmes francophones</a:t>
            </a:r>
          </a:p>
          <a:p>
            <a:pPr lvl="1" eaLnBrk="1" hangingPunct="1">
              <a:spcBef>
                <a:spcPts val="0"/>
              </a:spcBef>
              <a:buClrTx/>
            </a:pPr>
            <a:r>
              <a:rPr lang="fr-FR" b="0" dirty="0" smtClean="0"/>
              <a:t>examine les transactions, les comptes et les organismes</a:t>
            </a:r>
          </a:p>
          <a:p>
            <a:pPr lvl="1" eaLnBrk="1" hangingPunct="1">
              <a:spcBef>
                <a:spcPts val="0"/>
              </a:spcBef>
              <a:buClrTx/>
            </a:pPr>
            <a:r>
              <a:rPr lang="fr-FR" b="0" dirty="0" smtClean="0"/>
              <a:t>conformité – les lois des finances &amp; les réglementations sont-elles respectées ?</a:t>
            </a:r>
          </a:p>
          <a:p>
            <a:pPr lvl="1" eaLnBrk="1" hangingPunct="1">
              <a:spcBef>
                <a:spcPts val="0"/>
              </a:spcBef>
              <a:buClrTx/>
            </a:pPr>
            <a:r>
              <a:rPr lang="fr-FR" b="0" dirty="0" smtClean="0"/>
              <a:t>rectifie – analyse les problèmes &amp; préconise des changements</a:t>
            </a:r>
          </a:p>
          <a:p>
            <a:pPr lvl="1" eaLnBrk="1" hangingPunct="1">
              <a:spcBef>
                <a:spcPts val="0"/>
              </a:spcBef>
              <a:buClrTx/>
            </a:pPr>
            <a:r>
              <a:rPr lang="fr-FR" b="0" dirty="0" smtClean="0"/>
              <a:t>rend des comptes au ministère des Finances </a:t>
            </a:r>
          </a:p>
          <a:p>
            <a:pPr marL="457200" lvl="1" indent="0" eaLnBrk="1" hangingPunct="1">
              <a:spcBef>
                <a:spcPts val="0"/>
              </a:spcBef>
              <a:buClrTx/>
              <a:buNone/>
            </a:pPr>
            <a:endParaRPr lang="fr-FR" sz="1900" b="0" dirty="0" smtClean="0"/>
          </a:p>
          <a:p>
            <a:pPr eaLnBrk="1" hangingPunct="1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fr-FR" sz="2200" i="0" dirty="0" smtClean="0"/>
              <a:t>L’inspection s’assure que tous les comptables respectent les réglementations (si l’audit interne n’est pas effectué au sein du Trésor)</a:t>
            </a:r>
          </a:p>
          <a:p>
            <a:pPr marL="0" indent="0" eaLnBrk="1" hangingPunct="1">
              <a:spcBef>
                <a:spcPts val="0"/>
              </a:spcBef>
              <a:buClrTx/>
              <a:buNone/>
            </a:pPr>
            <a:endParaRPr lang="fr-FR" sz="2000" i="0" dirty="0" smtClean="0"/>
          </a:p>
          <a:p>
            <a:pPr eaLnBrk="1" hangingPunct="1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fr-FR" sz="2200" i="0" dirty="0" smtClean="0"/>
              <a:t>Inspections dans les ministères sectoriel (éducation, santé, etc.)</a:t>
            </a:r>
            <a:r>
              <a:rPr lang="fr-FR" i="0" dirty="0" smtClean="0"/>
              <a:t/>
            </a:r>
            <a:br>
              <a:rPr lang="fr-FR" i="0" dirty="0" smtClean="0"/>
            </a:br>
            <a:endParaRPr lang="fr-FR" i="0" dirty="0" smtClean="0"/>
          </a:p>
          <a:p>
            <a:pPr eaLnBrk="1" hangingPunct="1">
              <a:buClrTx/>
            </a:pPr>
            <a:endParaRPr lang="en-US" i="0" dirty="0" smtClean="0"/>
          </a:p>
        </p:txBody>
      </p:sp>
      <p:sp>
        <p:nvSpPr>
          <p:cNvPr id="33795" name="Title 2"/>
          <p:cNvSpPr>
            <a:spLocks noGrp="1"/>
          </p:cNvSpPr>
          <p:nvPr>
            <p:ph type="title"/>
          </p:nvPr>
        </p:nvSpPr>
        <p:spPr>
          <a:xfrm>
            <a:off x="285750" y="928670"/>
            <a:ext cx="8858250" cy="1143000"/>
          </a:xfrm>
          <a:ln/>
        </p:spPr>
        <p:txBody>
          <a:bodyPr/>
          <a:lstStyle/>
          <a:p>
            <a:pPr marL="24161750" indent="-24161750" eaLnBrk="1" hangingPunct="1"/>
            <a:r>
              <a:rPr lang="fr-FR" sz="2600" i="1" dirty="0" smtClean="0"/>
              <a:t>Inspection ou audit de conformité</a:t>
            </a:r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noFill/>
        </p:spPr>
        <p:txBody>
          <a:bodyPr/>
          <a:lstStyle/>
          <a:p>
            <a:fld id="{994D33F2-8920-483C-A9EA-5C242EBC3FE2}" type="slidenum">
              <a:rPr lang="en-GB" smtClean="0"/>
              <a:pPr/>
              <a:t>23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u contenu 1"/>
          <p:cNvSpPr>
            <a:spLocks noGrp="1"/>
          </p:cNvSpPr>
          <p:nvPr>
            <p:ph idx="1"/>
          </p:nvPr>
        </p:nvSpPr>
        <p:spPr>
          <a:xfrm>
            <a:off x="214282" y="2500306"/>
            <a:ext cx="8229600" cy="3705225"/>
          </a:xfrm>
        </p:spPr>
        <p:txBody>
          <a:bodyPr/>
          <a:lstStyle/>
          <a:p>
            <a:pPr marL="379413" indent="-379413" eaLnBrk="1" hangingPunct="1">
              <a:lnSpc>
                <a:spcPct val="90000"/>
              </a:lnSpc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i="0" dirty="0" smtClean="0"/>
              <a:t>Examine le système de  contrôle interne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Font typeface="Wingdings" pitchFamily="2" charset="2"/>
              <a:buChar char="Ø"/>
            </a:pPr>
            <a:r>
              <a:rPr lang="fr-FR" i="0" dirty="0" smtClean="0"/>
              <a:t>Définition « moderne » de l’audit "L'audit interne est une activité indépendante et objective qui donne à une organisation une assurance sur le degré de maîtrise de ses opérations, lui apporte ses conseils pour les améliorer et contribue à créer de la valeur ajoutée" (</a:t>
            </a:r>
            <a:r>
              <a:rPr lang="fr-FR" dirty="0" smtClean="0"/>
              <a:t>Institute of </a:t>
            </a:r>
            <a:r>
              <a:rPr lang="fr-FR" dirty="0" err="1" smtClean="0"/>
              <a:t>internal</a:t>
            </a:r>
            <a:r>
              <a:rPr lang="fr-FR" dirty="0" smtClean="0"/>
              <a:t> </a:t>
            </a:r>
            <a:r>
              <a:rPr lang="fr-FR" dirty="0" err="1" smtClean="0"/>
              <a:t>auditors</a:t>
            </a:r>
            <a:r>
              <a:rPr lang="fr-FR" dirty="0" smtClean="0"/>
              <a:t>)</a:t>
            </a:r>
          </a:p>
          <a:p>
            <a:pPr marL="379413" indent="-379413" eaLnBrk="1" hangingPunct="1">
              <a:lnSpc>
                <a:spcPct val="90000"/>
              </a:lnSpc>
              <a:spcAft>
                <a:spcPts val="1200"/>
              </a:spcAft>
              <a:buClrTx/>
            </a:pPr>
            <a:endParaRPr lang="en-ZW" dirty="0" smtClean="0"/>
          </a:p>
          <a:p>
            <a:pPr marL="379413" indent="-379413" eaLnBrk="1" hangingPunct="1"/>
            <a:endParaRPr lang="fr-BE" dirty="0" smtClean="0"/>
          </a:p>
        </p:txBody>
      </p:sp>
      <p:sp>
        <p:nvSpPr>
          <p:cNvPr id="34819" name="Titre 2"/>
          <p:cNvSpPr>
            <a:spLocks noGrp="1"/>
          </p:cNvSpPr>
          <p:nvPr>
            <p:ph type="title"/>
          </p:nvPr>
        </p:nvSpPr>
        <p:spPr>
          <a:xfrm>
            <a:off x="0" y="1000125"/>
            <a:ext cx="9144000" cy="1143000"/>
          </a:xfrm>
          <a:ln/>
        </p:spPr>
        <p:txBody>
          <a:bodyPr/>
          <a:lstStyle/>
          <a:p>
            <a:pPr indent="0" eaLnBrk="1" hangingPunct="1"/>
            <a:r>
              <a:rPr lang="fr-BE" i="1" dirty="0" smtClean="0"/>
              <a:t>Audit de systèmes (axé sur le risque)</a:t>
            </a:r>
          </a:p>
        </p:txBody>
      </p:sp>
      <p:sp>
        <p:nvSpPr>
          <p:cNvPr id="34821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D35BA75-C1C6-465E-854D-9C42D038FB3E}" type="slidenum">
              <a:rPr lang="en-GB" smtClean="0"/>
              <a:pPr/>
              <a:t>24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Espace réservé du contenu 1"/>
          <p:cNvSpPr>
            <a:spLocks noGrp="1"/>
          </p:cNvSpPr>
          <p:nvPr>
            <p:ph idx="1"/>
          </p:nvPr>
        </p:nvSpPr>
        <p:spPr>
          <a:xfrm>
            <a:off x="251520" y="2357438"/>
            <a:ext cx="8229600" cy="3276607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2200" i="0" dirty="0" smtClean="0"/>
              <a:t>Il est plus simple d’identifier les irrégularités qu’un mauvais contrôle interne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</a:pPr>
            <a:endParaRPr lang="fr-FR" sz="900" i="0" dirty="0" smtClean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2200" i="0" dirty="0" smtClean="0"/>
              <a:t>Le champ d’application de l’audit interne devrait  inclure tous les systèmes, procédures et lieux des entités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fr-FR" sz="900" i="0" dirty="0" smtClean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2200" i="0" dirty="0" smtClean="0"/>
              <a:t>L’audit interne devrait vérifier tous les systèmes de contrôle interne des entités, sa gestion du risque et ses procédures de gouvernance d’entreprise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fr-FR" sz="900" i="0" dirty="0" smtClean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fr-FR" sz="2200" i="0" dirty="0" smtClean="0"/>
              <a:t>Doit couvrir les systèmes les plus importants (présentant des risques) chaque année</a:t>
            </a:r>
          </a:p>
          <a:p>
            <a:pPr eaLnBrk="1" hangingPunct="1"/>
            <a:endParaRPr lang="fr-BE" dirty="0" smtClean="0"/>
          </a:p>
        </p:txBody>
      </p:sp>
      <p:sp>
        <p:nvSpPr>
          <p:cNvPr id="36867" name="Titre 2"/>
          <p:cNvSpPr>
            <a:spLocks noGrp="1"/>
          </p:cNvSpPr>
          <p:nvPr>
            <p:ph type="title"/>
          </p:nvPr>
        </p:nvSpPr>
        <p:spPr>
          <a:xfrm>
            <a:off x="0" y="1214438"/>
            <a:ext cx="9144000" cy="1143000"/>
          </a:xfrm>
          <a:ln/>
        </p:spPr>
        <p:txBody>
          <a:bodyPr/>
          <a:lstStyle/>
          <a:p>
            <a:pPr marL="342900" indent="-342900" eaLnBrk="1" hangingPunct="1"/>
            <a:r>
              <a:rPr lang="fr-FR" i="1" dirty="0"/>
              <a:t>Difficultés d’introduction de l’audit de systèmes (axé </a:t>
            </a:r>
            <a:r>
              <a:rPr lang="fr-FR" sz="3200" i="1" dirty="0" smtClean="0"/>
              <a:t>sur le risque)</a:t>
            </a:r>
            <a:endParaRPr lang="fr-FR" i="1" dirty="0" smtClean="0"/>
          </a:p>
        </p:txBody>
      </p:sp>
      <p:sp>
        <p:nvSpPr>
          <p:cNvPr id="36868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EC82D23-707C-4CB2-B120-48F3B4A39EBA}" type="slidenum">
              <a:rPr lang="en-GB" smtClean="0"/>
              <a:pPr/>
              <a:t>25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Espace réservé du contenu 1"/>
          <p:cNvSpPr>
            <a:spLocks noGrp="1"/>
          </p:cNvSpPr>
          <p:nvPr>
            <p:ph idx="1"/>
          </p:nvPr>
        </p:nvSpPr>
        <p:spPr>
          <a:xfrm>
            <a:off x="285750" y="3000375"/>
            <a:ext cx="8229600" cy="2847975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1200"/>
              </a:spcAft>
              <a:buClrTx/>
            </a:pPr>
            <a:r>
              <a:rPr lang="fr-FR" sz="2800" i="0" dirty="0" smtClean="0"/>
              <a:t>Rend des comptes directement au secrétaire permanent/général ou au ministre</a:t>
            </a:r>
          </a:p>
          <a:p>
            <a:pPr eaLnBrk="1" hangingPunct="1"/>
            <a:endParaRPr lang="fr-BE" dirty="0" smtClean="0"/>
          </a:p>
        </p:txBody>
      </p:sp>
      <p:sp>
        <p:nvSpPr>
          <p:cNvPr id="39939" name="Titre 2"/>
          <p:cNvSpPr>
            <a:spLocks noGrp="1"/>
          </p:cNvSpPr>
          <p:nvPr>
            <p:ph type="title"/>
          </p:nvPr>
        </p:nvSpPr>
        <p:spPr>
          <a:xfrm>
            <a:off x="0" y="1285875"/>
            <a:ext cx="9144000" cy="1143000"/>
          </a:xfrm>
          <a:ln/>
        </p:spPr>
        <p:txBody>
          <a:bodyPr/>
          <a:lstStyle/>
          <a:p>
            <a:pPr indent="0" eaLnBrk="1" hangingPunct="1"/>
            <a:r>
              <a:rPr lang="fr-BE" i="1" smtClean="0"/>
              <a:t>Indépendance de l’audit interne</a:t>
            </a:r>
          </a:p>
        </p:txBody>
      </p:sp>
      <p:sp>
        <p:nvSpPr>
          <p:cNvPr id="39940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796B3E4-6AA5-4B51-945F-B29C76A2DF31}" type="slidenum">
              <a:rPr lang="en-GB" smtClean="0"/>
              <a:pPr/>
              <a:t>26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285720" y="2581275"/>
            <a:ext cx="8642350" cy="2705113"/>
          </a:xfrm>
        </p:spPr>
        <p:txBody>
          <a:bodyPr/>
          <a:lstStyle/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/>
              <a:t>Définition et composantes du contrôle interne</a:t>
            </a:r>
          </a:p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/>
              <a:t>Les contrôles internes de base</a:t>
            </a:r>
          </a:p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b="0" dirty="0"/>
              <a:t>L’audit interne</a:t>
            </a:r>
          </a:p>
          <a:p>
            <a:pPr lvl="1">
              <a:spcAft>
                <a:spcPts val="1200"/>
              </a:spcAft>
              <a:buClrTx/>
              <a:buFont typeface="Wingdings" pitchFamily="2" charset="2"/>
              <a:buChar char="Ø"/>
            </a:pPr>
            <a:r>
              <a:rPr lang="fr-FR" sz="2200" dirty="0">
                <a:solidFill>
                  <a:srgbClr val="FF0000"/>
                </a:solidFill>
              </a:rPr>
              <a:t>Un mot sur le PEFA</a:t>
            </a:r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214438"/>
            <a:ext cx="9144000" cy="792162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/>
              <a:t>Plan du module</a:t>
            </a:r>
          </a:p>
        </p:txBody>
      </p:sp>
      <p:sp>
        <p:nvSpPr>
          <p:cNvPr id="7172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995A743-EC2F-477D-91F6-4B9FF599740D}" type="slidenum">
              <a:rPr lang="en-GB" smtClean="0"/>
              <a:pPr/>
              <a:t>27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19595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60541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000" i="0" dirty="0" smtClean="0"/>
              <a:t>Activités de contrôle.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b="0" i="0" dirty="0" smtClean="0"/>
              <a:t>PI-23 Contrôle des états de paie;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FR" b="0" i="0" dirty="0" smtClean="0"/>
              <a:t>PI-24 Gestion de la passation des marchés;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FR" b="0" i="0" dirty="0" smtClean="0"/>
              <a:t>PI-25 contrôle interne </a:t>
            </a:r>
            <a:r>
              <a:rPr lang="fr-FR" b="0" dirty="0" smtClean="0"/>
              <a:t>d</a:t>
            </a:r>
            <a:r>
              <a:rPr lang="fr-FR" b="0" i="0" dirty="0" smtClean="0"/>
              <a:t>es dépenses non salariales ;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FR" b="0" dirty="0" smtClean="0"/>
              <a:t>PI-12 Gestion des actifs publics</a:t>
            </a:r>
            <a:endParaRPr lang="fr-FR" b="0" i="0" dirty="0" smtClean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000" i="0" dirty="0" smtClean="0"/>
              <a:t>Audit interne. PI-26 Audit interne 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endParaRPr lang="fr-FR" sz="2000" i="0" dirty="0" smtClean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000" i="0" dirty="0" smtClean="0"/>
              <a:t>Mais aussi certaines composantes des autres indicateurs, notamment sur la comptabilité et le suivi, la gestion des investissements publics, l’exhaustivité du budget, etc. </a:t>
            </a:r>
          </a:p>
          <a:p>
            <a:pPr>
              <a:buFont typeface="Arial" panose="020B0604020202020204" pitchFamily="34" charset="0"/>
              <a:buChar char="•"/>
            </a:pPr>
            <a:endParaRPr lang="fr-FR" i="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fr-FR" i="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07504" y="1067280"/>
            <a:ext cx="9144000" cy="1143001"/>
          </a:xfrm>
        </p:spPr>
        <p:txBody>
          <a:bodyPr/>
          <a:lstStyle/>
          <a:p>
            <a:r>
              <a:rPr lang="fr-FR" dirty="0" smtClean="0"/>
              <a:t>Contrôle interne et PEFA 2016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680A4-80F6-4DDA-9CA7-AA94E326F647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1722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ce réservé du contenu 1"/>
          <p:cNvSpPr>
            <a:spLocks noGrp="1"/>
          </p:cNvSpPr>
          <p:nvPr>
            <p:ph idx="1"/>
          </p:nvPr>
        </p:nvSpPr>
        <p:spPr>
          <a:xfrm>
            <a:off x="304006" y="2205205"/>
            <a:ext cx="8535988" cy="4276725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1200"/>
              </a:spcAft>
              <a:buClrTx/>
            </a:pPr>
            <a:r>
              <a:rPr lang="fr-FR" i="0" dirty="0" smtClean="0"/>
              <a:t>Les contrôles internes efficaces sont essentiels pour minimiser les erreurs, le gaspillage, la fraude &amp; la corruption  </a:t>
            </a:r>
          </a:p>
          <a:p>
            <a:pPr eaLnBrk="1" hangingPunct="1">
              <a:buClrTx/>
            </a:pPr>
            <a:r>
              <a:rPr lang="fr-FR" i="0" dirty="0" smtClean="0"/>
              <a:t>L’audit de système est perçu comme une bonne pratique, mais la mise en place d’un solide audit de système/interne axé sur les risques prend du temps. </a:t>
            </a:r>
          </a:p>
          <a:p>
            <a:pPr eaLnBrk="1" hangingPunct="1">
              <a:buClrTx/>
            </a:pPr>
            <a:r>
              <a:rPr lang="fr-FR" i="0" dirty="0" smtClean="0"/>
              <a:t>L’audit de régularité, ou l’inspection, ne doit pas être négligé</a:t>
            </a:r>
          </a:p>
          <a:p>
            <a:pPr eaLnBrk="1" hangingPunct="1">
              <a:buClrTx/>
            </a:pPr>
            <a:endParaRPr lang="en-US" i="0" dirty="0" smtClean="0"/>
          </a:p>
        </p:txBody>
      </p:sp>
      <p:sp>
        <p:nvSpPr>
          <p:cNvPr id="40963" name="Titre 2"/>
          <p:cNvSpPr>
            <a:spLocks noGrp="1"/>
          </p:cNvSpPr>
          <p:nvPr>
            <p:ph type="title"/>
          </p:nvPr>
        </p:nvSpPr>
        <p:spPr>
          <a:xfrm>
            <a:off x="35496" y="1096282"/>
            <a:ext cx="9144000" cy="1143000"/>
          </a:xfrm>
          <a:ln/>
        </p:spPr>
        <p:txBody>
          <a:bodyPr/>
          <a:lstStyle/>
          <a:p>
            <a:pPr indent="0" algn="ctr" eaLnBrk="1" hangingPunct="1"/>
            <a:r>
              <a:rPr lang="en-US" dirty="0" smtClean="0"/>
              <a:t>Messages clef</a:t>
            </a:r>
            <a:endParaRPr lang="fr-BE" dirty="0" smtClean="0"/>
          </a:p>
        </p:txBody>
      </p:sp>
      <p:sp>
        <p:nvSpPr>
          <p:cNvPr id="40964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422C910-7685-41E3-A967-84315BCA5F8F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" name="Right Arrow 4"/>
          <p:cNvSpPr>
            <a:spLocks noChangeArrowheads="1"/>
          </p:cNvSpPr>
          <p:nvPr/>
        </p:nvSpPr>
        <p:spPr bwMode="auto">
          <a:xfrm>
            <a:off x="1547664" y="1318306"/>
            <a:ext cx="1584325" cy="720725"/>
          </a:xfrm>
          <a:prstGeom prst="rightArrow">
            <a:avLst>
              <a:gd name="adj1" fmla="val 50000"/>
              <a:gd name="adj2" fmla="val 49959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3175"/>
            <a:endParaRPr lang="en-US"/>
          </a:p>
        </p:txBody>
      </p:sp>
      <p:sp>
        <p:nvSpPr>
          <p:cNvPr id="6" name="Right Arrow 5"/>
          <p:cNvSpPr>
            <a:spLocks noChangeArrowheads="1"/>
          </p:cNvSpPr>
          <p:nvPr/>
        </p:nvSpPr>
        <p:spPr bwMode="auto">
          <a:xfrm rot="10800000">
            <a:off x="6519123" y="1307419"/>
            <a:ext cx="1584325" cy="720725"/>
          </a:xfrm>
          <a:prstGeom prst="rightArrow">
            <a:avLst>
              <a:gd name="adj1" fmla="val 50000"/>
              <a:gd name="adj2" fmla="val 49959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3175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u contenu 1"/>
          <p:cNvSpPr>
            <a:spLocks noGrp="1"/>
          </p:cNvSpPr>
          <p:nvPr>
            <p:ph idx="1"/>
          </p:nvPr>
        </p:nvSpPr>
        <p:spPr>
          <a:xfrm>
            <a:off x="142875" y="2029123"/>
            <a:ext cx="8715407" cy="4454227"/>
          </a:xfrm>
        </p:spPr>
        <p:txBody>
          <a:bodyPr/>
          <a:lstStyle/>
          <a:p>
            <a:pPr eaLnBrk="1" hangingPunct="1"/>
            <a:r>
              <a:rPr lang="fr-FR" sz="2200" i="0" dirty="0" smtClean="0"/>
              <a:t>« Le contrôle interne est un processus intégré mis en œuvre par les responsables et le personnel d’une organisation et destiné à traiter les risques et à fournir une assurance raisonnable quant à la réalisation, dans le cadre de la mission de l’organisation, des objectifs généraux suivants:</a:t>
            </a:r>
          </a:p>
          <a:p>
            <a:pPr lvl="1" eaLnBrk="1" hangingPunct="1"/>
            <a:r>
              <a:rPr lang="fr-FR" sz="2100" b="0" dirty="0" smtClean="0"/>
              <a:t>Exécution d’opérations ordonnées, éthiques, économiques, efficientes et efficaces;</a:t>
            </a:r>
          </a:p>
          <a:p>
            <a:pPr lvl="1" eaLnBrk="1" hangingPunct="1"/>
            <a:r>
              <a:rPr lang="fr-FR" sz="2100" b="0" dirty="0" smtClean="0"/>
              <a:t>Respect des obligations de rendre compte;</a:t>
            </a:r>
          </a:p>
          <a:p>
            <a:pPr lvl="1" eaLnBrk="1" hangingPunct="1"/>
            <a:r>
              <a:rPr lang="fr-FR" sz="2100" b="0" dirty="0" smtClean="0"/>
              <a:t>Conformité aux lois et réglementations en vigueur;</a:t>
            </a:r>
          </a:p>
          <a:p>
            <a:pPr lvl="1" eaLnBrk="1" hangingPunct="1"/>
            <a:r>
              <a:rPr lang="fr-FR" sz="2100" b="0" dirty="0" smtClean="0"/>
              <a:t>Protection des ressources contre les pertes, les mauvais usages et les dommages. »</a:t>
            </a:r>
          </a:p>
          <a:p>
            <a:pPr marL="457200" lvl="1" indent="0" eaLnBrk="1" hangingPunct="1">
              <a:buNone/>
            </a:pPr>
            <a:r>
              <a:rPr lang="fr-FR" sz="2100" b="0" dirty="0" smtClean="0"/>
              <a:t>*</a:t>
            </a:r>
            <a:r>
              <a:rPr lang="fr-BE" sz="1200" b="0" i="1" dirty="0"/>
              <a:t>International Organisation of </a:t>
            </a:r>
            <a:r>
              <a:rPr lang="fr-BE" sz="1200" b="0" i="1" dirty="0" err="1"/>
              <a:t>Supreme</a:t>
            </a:r>
            <a:r>
              <a:rPr lang="fr-BE" sz="1200" b="0" i="1" dirty="0"/>
              <a:t> Audit Institutions</a:t>
            </a:r>
            <a:endParaRPr lang="fr-FR" sz="1200" b="0" i="1" dirty="0" smtClean="0"/>
          </a:p>
          <a:p>
            <a:pPr marL="88900" indent="-88900" eaLnBrk="1" hangingPunct="1">
              <a:spcBef>
                <a:spcPts val="600"/>
              </a:spcBef>
              <a:spcAft>
                <a:spcPts val="1200"/>
              </a:spcAft>
              <a:buClrTx/>
              <a:buFontTx/>
              <a:buNone/>
              <a:defRPr/>
            </a:pPr>
            <a:endParaRPr lang="fr-BE" i="0" dirty="0" smtClean="0"/>
          </a:p>
        </p:txBody>
      </p:sp>
      <p:sp>
        <p:nvSpPr>
          <p:cNvPr id="8195" name="Titre 2"/>
          <p:cNvSpPr>
            <a:spLocks noGrp="1"/>
          </p:cNvSpPr>
          <p:nvPr>
            <p:ph type="title"/>
          </p:nvPr>
        </p:nvSpPr>
        <p:spPr>
          <a:xfrm>
            <a:off x="1" y="1071563"/>
            <a:ext cx="9001156" cy="1143000"/>
          </a:xfrm>
          <a:ln/>
        </p:spPr>
        <p:txBody>
          <a:bodyPr/>
          <a:lstStyle/>
          <a:p>
            <a:pPr indent="0" eaLnBrk="1" hangingPunct="1"/>
            <a:r>
              <a:rPr lang="fr-BE" sz="2800" i="1" dirty="0" smtClean="0"/>
              <a:t>Contrôle interne – définition (INTOSAI*)</a:t>
            </a:r>
          </a:p>
        </p:txBody>
      </p:sp>
      <p:sp>
        <p:nvSpPr>
          <p:cNvPr id="8196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A50C02-EDE1-446B-950D-FFE0846B8287}" type="slidenum">
              <a:rPr lang="en-GB" smtClean="0"/>
              <a:pPr/>
              <a:t>3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0316" y="1268760"/>
            <a:ext cx="9144000" cy="1000132"/>
          </a:xfrm>
        </p:spPr>
        <p:txBody>
          <a:bodyPr/>
          <a:lstStyle/>
          <a:p>
            <a:pPr eaLnBrk="1" hangingPunct="1"/>
            <a:r>
              <a:rPr lang="fr-FR" sz="3200" i="1" dirty="0" smtClean="0"/>
              <a:t>   Contrôle Interne: analyse de la définition (1)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2428868"/>
            <a:ext cx="8421688" cy="414340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Tx/>
              <a:buFont typeface="Wingdings" pitchFamily="2" charset="2"/>
              <a:buChar char="Ø"/>
            </a:pPr>
            <a:r>
              <a:rPr lang="en-US" sz="2200" i="0" dirty="0" smtClean="0"/>
              <a:t>U</a:t>
            </a:r>
            <a:r>
              <a:rPr lang="fr-FR" sz="2200" i="0" dirty="0" smtClean="0"/>
              <a:t>n ensemble de procédures, directives, tâches et comportements destinés à : 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200" b="0" dirty="0" smtClean="0"/>
              <a:t>(performance) favoriser l’efficacité et l’efficience de l’organisation en lui permettant de répondre adéquatement aux risques de marché, opérationnels, financiers, légaux auxquels elle est confrontée; 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200" b="0" dirty="0" smtClean="0"/>
              <a:t>(information) augmenter la qualité des informations financières et opérationnelles délivrées à l’intérieur comme à l’extérieur de l’organisation; 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200" b="0" dirty="0" smtClean="0"/>
              <a:t>(régularité) promouvoir le respect des régulations internes et externes applicables dans l’organisation.</a:t>
            </a:r>
            <a:endParaRPr lang="en-US" sz="2200" b="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268760"/>
            <a:ext cx="8229600" cy="936625"/>
          </a:xfrm>
        </p:spPr>
        <p:txBody>
          <a:bodyPr/>
          <a:lstStyle/>
          <a:p>
            <a:pPr eaLnBrk="1" hangingPunct="1"/>
            <a:r>
              <a:rPr lang="fr-FR" sz="3200" i="1" dirty="0" smtClean="0"/>
              <a:t>  Contrôle Interne:</a:t>
            </a:r>
            <a:br>
              <a:rPr lang="fr-FR" sz="3200" i="1" dirty="0" smtClean="0"/>
            </a:br>
            <a:r>
              <a:rPr lang="fr-FR" sz="3200" i="1" dirty="0" smtClean="0"/>
              <a:t>analyse de la définition (2)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8513" y="2362200"/>
            <a:ext cx="8345487" cy="41148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ClrTx/>
              <a:buFont typeface="Wingdings" pitchFamily="2" charset="2"/>
              <a:buChar char="Ø"/>
            </a:pPr>
            <a:r>
              <a:rPr lang="fr-FR" sz="2200" i="0" dirty="0" smtClean="0"/>
              <a:t>D</a:t>
            </a:r>
            <a:r>
              <a:rPr lang="fr-FR" sz="2200" i="0" dirty="0" smtClean="0">
                <a:latin typeface="Arial" charset="0"/>
              </a:rPr>
              <a:t>é</a:t>
            </a:r>
            <a:r>
              <a:rPr lang="fr-FR" sz="2200" i="0" dirty="0" smtClean="0"/>
              <a:t>finition largement inspir</a:t>
            </a:r>
            <a:r>
              <a:rPr lang="fr-FR" sz="2200" i="0" dirty="0" smtClean="0">
                <a:latin typeface="Arial" charset="0"/>
              </a:rPr>
              <a:t>é</a:t>
            </a:r>
            <a:r>
              <a:rPr lang="fr-FR" sz="2200" i="0" dirty="0" smtClean="0"/>
              <a:t>e par la terminologie anglo-saxonne</a:t>
            </a:r>
          </a:p>
          <a:p>
            <a:pPr eaLnBrk="1" hangingPunct="1">
              <a:lnSpc>
                <a:spcPct val="90000"/>
              </a:lnSpc>
              <a:buClrTx/>
              <a:buFont typeface="Wingdings" pitchFamily="2" charset="2"/>
              <a:buChar char="Ø"/>
            </a:pPr>
            <a:r>
              <a:rPr lang="fr-FR" sz="2200" i="0" dirty="0" smtClean="0"/>
              <a:t>Ensemble de r</a:t>
            </a:r>
            <a:r>
              <a:rPr lang="fr-FR" sz="2200" i="0" dirty="0" smtClean="0">
                <a:latin typeface="Arial" charset="0"/>
              </a:rPr>
              <a:t>è</a:t>
            </a:r>
            <a:r>
              <a:rPr lang="fr-FR" sz="2200" i="0" dirty="0" smtClean="0"/>
              <a:t>gles de bonne gouvernance centr</a:t>
            </a:r>
            <a:r>
              <a:rPr lang="fr-FR" sz="2200" i="0" dirty="0" smtClean="0">
                <a:latin typeface="Arial" charset="0"/>
              </a:rPr>
              <a:t>é</a:t>
            </a:r>
            <a:r>
              <a:rPr lang="fr-FR" sz="2200" i="0" dirty="0" smtClean="0"/>
              <a:t>es sur l</a:t>
            </a:r>
            <a:r>
              <a:rPr lang="fr-FR" sz="2200" i="0" dirty="0" smtClean="0">
                <a:latin typeface="Arial" charset="0"/>
              </a:rPr>
              <a:t>’</a:t>
            </a:r>
            <a:r>
              <a:rPr lang="fr-FR" sz="2200" i="0" dirty="0" smtClean="0"/>
              <a:t>identification et l</a:t>
            </a:r>
            <a:r>
              <a:rPr lang="fr-FR" sz="2200" i="0" dirty="0" smtClean="0">
                <a:latin typeface="Arial" charset="0"/>
              </a:rPr>
              <a:t>’</a:t>
            </a:r>
            <a:r>
              <a:rPr lang="fr-FR" sz="2200" i="0" dirty="0" smtClean="0"/>
              <a:t>analyse des risques et l</a:t>
            </a:r>
            <a:r>
              <a:rPr lang="fr-FR" sz="2200" i="0" dirty="0" smtClean="0">
                <a:latin typeface="Arial" charset="0"/>
              </a:rPr>
              <a:t>’</a:t>
            </a:r>
            <a:r>
              <a:rPr lang="fr-FR" sz="2200" i="0" dirty="0" smtClean="0"/>
              <a:t>assurance qualit</a:t>
            </a:r>
            <a:r>
              <a:rPr lang="fr-FR" sz="2200" i="0" dirty="0" smtClean="0">
                <a:latin typeface="Arial" charset="0"/>
              </a:rPr>
              <a:t>é</a:t>
            </a:r>
            <a:r>
              <a:rPr lang="fr-FR" sz="2200" i="0" dirty="0" smtClean="0"/>
              <a:t>, couvrant l</a:t>
            </a:r>
            <a:r>
              <a:rPr lang="fr-FR" sz="2200" i="0" dirty="0" smtClean="0">
                <a:latin typeface="Arial" charset="0"/>
              </a:rPr>
              <a:t>’</a:t>
            </a:r>
            <a:r>
              <a:rPr lang="fr-FR" sz="2200" i="0" dirty="0" smtClean="0"/>
              <a:t>ensemble des op</a:t>
            </a:r>
            <a:r>
              <a:rPr lang="fr-FR" sz="2200" i="0" dirty="0" smtClean="0">
                <a:latin typeface="Arial" charset="0"/>
              </a:rPr>
              <a:t>é</a:t>
            </a:r>
            <a:r>
              <a:rPr lang="fr-FR" sz="2200" i="0" dirty="0" smtClean="0"/>
              <a:t>rations de l</a:t>
            </a:r>
            <a:r>
              <a:rPr lang="fr-FR" sz="2200" i="0" dirty="0" smtClean="0">
                <a:latin typeface="Arial" charset="0"/>
              </a:rPr>
              <a:t>’</a:t>
            </a:r>
            <a:r>
              <a:rPr lang="fr-FR" sz="2200" i="0" dirty="0" smtClean="0"/>
              <a:t>organisation concern</a:t>
            </a:r>
            <a:r>
              <a:rPr lang="fr-FR" sz="2200" i="0" dirty="0" smtClean="0">
                <a:latin typeface="Arial" charset="0"/>
              </a:rPr>
              <a:t>é</a:t>
            </a:r>
            <a:r>
              <a:rPr lang="fr-FR" sz="2200" i="0" dirty="0" smtClean="0"/>
              <a:t>e, qu</a:t>
            </a:r>
            <a:r>
              <a:rPr lang="fr-FR" sz="2200" i="0" dirty="0" smtClean="0">
                <a:latin typeface="Arial" charset="0"/>
              </a:rPr>
              <a:t>’</a:t>
            </a:r>
            <a:r>
              <a:rPr lang="fr-FR" sz="2200" i="0" dirty="0" smtClean="0"/>
              <a:t>elle soit publique ou priv</a:t>
            </a:r>
            <a:r>
              <a:rPr lang="fr-FR" sz="2200" i="0" dirty="0" smtClean="0">
                <a:latin typeface="Arial" charset="0"/>
              </a:rPr>
              <a:t>é</a:t>
            </a:r>
            <a:r>
              <a:rPr lang="fr-FR" sz="2200" i="0" dirty="0" smtClean="0"/>
              <a:t>e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100" b="0" dirty="0" smtClean="0"/>
              <a:t>S’inscrit logiquement dans un système budgétaire déconcentré, notion d’autocontrôle du ministère ou de l’agence</a:t>
            </a:r>
          </a:p>
          <a:p>
            <a:pPr lvl="1" eaLnBrk="1" hangingPunct="1">
              <a:lnSpc>
                <a:spcPct val="90000"/>
              </a:lnSpc>
            </a:pPr>
            <a:r>
              <a:rPr lang="fr-FR" sz="2100" b="0" dirty="0" smtClean="0"/>
              <a:t>Notion intrinsèque à l’idée de responsabiliser les gestionnaires, impliquant la levée des contrôles a priori comme modalité privilégiée du contrôle.</a:t>
            </a:r>
            <a:r>
              <a:rPr lang="fr-FR" sz="2200" b="0" dirty="0" smtClean="0"/>
              <a:t/>
            </a:r>
            <a:br>
              <a:rPr lang="fr-FR" sz="2200" b="0" dirty="0" smtClean="0"/>
            </a:br>
            <a:endParaRPr lang="fr-FR" sz="2200" b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028703"/>
            <a:ext cx="9144000" cy="1104897"/>
          </a:xfrm>
        </p:spPr>
        <p:txBody>
          <a:bodyPr/>
          <a:lstStyle/>
          <a:p>
            <a:pPr eaLnBrk="1" hangingPunct="1"/>
            <a:r>
              <a:rPr lang="fr-FR" sz="2800" i="1" dirty="0" smtClean="0"/>
              <a:t>Convergence des secteurs public et privé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8932" y="1988840"/>
            <a:ext cx="8955088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Ø"/>
            </a:pPr>
            <a:r>
              <a:rPr lang="fr-FR" sz="2200" i="0" dirty="0" smtClean="0"/>
              <a:t>L’approche sous-jacente à la définition de l’INTOSAI est dérivée des standards applicables aux entreprises privées</a:t>
            </a:r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Ø"/>
            </a:pPr>
            <a:endParaRPr lang="fr-FR" sz="2200" i="0" dirty="0" smtClean="0"/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Ø"/>
            </a:pPr>
            <a:r>
              <a:rPr lang="fr-FR" sz="2200" i="0" dirty="0" smtClean="0"/>
              <a:t>Cette convergence s’explique par l’émergence de problématiques nouvelles et communes: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multiplication des risques opérationnels, financiers et légaux, liés à la complexification des opérations et des modes de financement;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poids croissant des systèmes d’informations et des risques associés;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augmentation des normes en matière de transparence financière;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modernisation des méthodes de management;</a:t>
            </a:r>
          </a:p>
          <a:p>
            <a:pPr lvl="1" eaLnBrk="1" hangingPunct="1">
              <a:lnSpc>
                <a:spcPct val="80000"/>
              </a:lnSpc>
            </a:pPr>
            <a:r>
              <a:rPr lang="fr-FR" sz="2200" b="0" dirty="0" smtClean="0"/>
              <a:t>réformes budgétaires et comptables.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r-FR" sz="2400" dirty="0" smtClean="0"/>
          </a:p>
          <a:p>
            <a:pPr eaLnBrk="1" hangingPunct="1">
              <a:lnSpc>
                <a:spcPct val="80000"/>
              </a:lnSpc>
            </a:pPr>
            <a:endParaRPr lang="fr-FR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u contenu 1"/>
          <p:cNvSpPr>
            <a:spLocks noGrp="1"/>
          </p:cNvSpPr>
          <p:nvPr>
            <p:ph idx="1"/>
          </p:nvPr>
        </p:nvSpPr>
        <p:spPr>
          <a:xfrm>
            <a:off x="285750" y="2286000"/>
            <a:ext cx="8229600" cy="427672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1200"/>
              </a:spcAft>
              <a:buClrTx/>
              <a:buFontTx/>
              <a:buNone/>
              <a:defRPr/>
            </a:pPr>
            <a:r>
              <a:rPr lang="en-GB" i="0" dirty="0" smtClean="0"/>
              <a:t>Le </a:t>
            </a:r>
            <a:r>
              <a:rPr lang="en-GB" i="0" dirty="0" err="1" smtClean="0"/>
              <a:t>contrôle</a:t>
            </a:r>
            <a:r>
              <a:rPr lang="en-GB" i="0" dirty="0" smtClean="0"/>
              <a:t> interne </a:t>
            </a:r>
            <a:r>
              <a:rPr lang="en-GB" i="0" dirty="0" err="1" smtClean="0"/>
              <a:t>comporte</a:t>
            </a:r>
            <a:r>
              <a:rPr lang="en-GB" i="0" dirty="0" smtClean="0"/>
              <a:t> cinq </a:t>
            </a:r>
            <a:r>
              <a:rPr lang="en-GB" i="0" dirty="0" err="1" smtClean="0"/>
              <a:t>composantes</a:t>
            </a:r>
            <a:r>
              <a:rPr lang="en-GB" i="0" dirty="0" smtClean="0"/>
              <a:t> </a:t>
            </a:r>
            <a:r>
              <a:rPr lang="en-GB" i="0" dirty="0" err="1" smtClean="0"/>
              <a:t>interdépendantes</a:t>
            </a:r>
            <a:r>
              <a:rPr lang="en-GB" i="0" dirty="0" smtClean="0"/>
              <a:t>: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en-GB" sz="2200" i="0" dirty="0" err="1" smtClean="0"/>
              <a:t>Environnement</a:t>
            </a:r>
            <a:r>
              <a:rPr lang="en-GB" sz="2200" i="0" dirty="0" smtClean="0"/>
              <a:t> de </a:t>
            </a:r>
            <a:r>
              <a:rPr lang="en-GB" sz="2200" i="0" dirty="0" err="1" smtClean="0"/>
              <a:t>contrôle</a:t>
            </a:r>
            <a:endParaRPr lang="en-GB" sz="2200" i="0" dirty="0" smtClean="0"/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en-GB" sz="2200" i="0" dirty="0" err="1" smtClean="0"/>
              <a:t>Évaluation</a:t>
            </a:r>
            <a:r>
              <a:rPr lang="en-GB" sz="2200" i="0" dirty="0" smtClean="0"/>
              <a:t> du </a:t>
            </a:r>
            <a:r>
              <a:rPr lang="en-GB" sz="2200" i="0" dirty="0" err="1" smtClean="0"/>
              <a:t>risque</a:t>
            </a:r>
            <a:r>
              <a:rPr lang="en-GB" sz="2200" i="0" dirty="0" smtClean="0"/>
              <a:t> 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en-GB" sz="2200" i="0" dirty="0" err="1" smtClean="0"/>
              <a:t>Activités</a:t>
            </a:r>
            <a:r>
              <a:rPr lang="en-GB" sz="2200" i="0" dirty="0" smtClean="0"/>
              <a:t> de </a:t>
            </a:r>
            <a:r>
              <a:rPr lang="en-GB" sz="2200" i="0" dirty="0" err="1" smtClean="0"/>
              <a:t>contrôle</a:t>
            </a:r>
            <a:endParaRPr lang="en-GB" sz="2200" i="0" dirty="0" smtClean="0"/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en-GB" sz="2200" i="0" dirty="0" err="1" smtClean="0"/>
              <a:t>Informations</a:t>
            </a:r>
            <a:r>
              <a:rPr lang="en-GB" sz="2200" i="0" dirty="0" smtClean="0"/>
              <a:t> et communication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Tx/>
              <a:defRPr/>
            </a:pPr>
            <a:r>
              <a:rPr lang="en-GB" sz="2200" i="0" dirty="0" err="1" smtClean="0"/>
              <a:t>Suivi</a:t>
            </a:r>
            <a:endParaRPr lang="en-US" sz="2200" i="0" dirty="0" smtClean="0"/>
          </a:p>
          <a:p>
            <a:pPr eaLnBrk="1" hangingPunct="1">
              <a:spcAft>
                <a:spcPts val="1200"/>
              </a:spcAft>
              <a:defRPr/>
            </a:pPr>
            <a:endParaRPr lang="fr-BE" dirty="0" smtClean="0"/>
          </a:p>
        </p:txBody>
      </p:sp>
      <p:sp>
        <p:nvSpPr>
          <p:cNvPr id="12291" name="Titre 2"/>
          <p:cNvSpPr>
            <a:spLocks noGrp="1"/>
          </p:cNvSpPr>
          <p:nvPr>
            <p:ph type="title"/>
          </p:nvPr>
        </p:nvSpPr>
        <p:spPr>
          <a:xfrm>
            <a:off x="0" y="1071563"/>
            <a:ext cx="9144000" cy="1143000"/>
          </a:xfrm>
          <a:ln/>
        </p:spPr>
        <p:txBody>
          <a:bodyPr/>
          <a:lstStyle/>
          <a:p>
            <a:pPr indent="0" eaLnBrk="1" hangingPunct="1"/>
            <a:r>
              <a:rPr lang="fr-BE" i="1" dirty="0" smtClean="0"/>
              <a:t>Les composantes du contrôle interne</a:t>
            </a:r>
          </a:p>
        </p:txBody>
      </p:sp>
      <p:sp>
        <p:nvSpPr>
          <p:cNvPr id="12292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72DD04D-F338-464B-B04C-39FAA6CF6EBF}" type="slidenum">
              <a:rPr lang="en-GB" smtClean="0"/>
              <a:pPr/>
              <a:t>7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2"/>
          <p:cNvSpPr>
            <a:spLocks noGrp="1"/>
          </p:cNvSpPr>
          <p:nvPr>
            <p:ph type="title"/>
          </p:nvPr>
        </p:nvSpPr>
        <p:spPr>
          <a:xfrm>
            <a:off x="-252413" y="1268413"/>
            <a:ext cx="9144001" cy="1143000"/>
          </a:xfrm>
          <a:ln/>
        </p:spPr>
        <p:txBody>
          <a:bodyPr/>
          <a:lstStyle/>
          <a:p>
            <a:pPr indent="0" eaLnBrk="1" hangingPunct="1"/>
            <a:r>
              <a:rPr lang="fr-BE" sz="2800" i="1" smtClean="0"/>
              <a:t>Pyramide COSO </a:t>
            </a:r>
            <a:r>
              <a:rPr lang="fr-BE" i="1" smtClean="0"/>
              <a:t/>
            </a:r>
            <a:br>
              <a:rPr lang="fr-BE" i="1" smtClean="0"/>
            </a:br>
            <a:endParaRPr lang="fr-BE" i="1" smtClean="0"/>
          </a:p>
        </p:txBody>
      </p:sp>
      <p:pic>
        <p:nvPicPr>
          <p:cNvPr id="13315" name="Picture 4" descr="Exhibit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1073372"/>
            <a:ext cx="5536058" cy="5509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EB4A4C0-7866-438D-ACA3-7DF607E243EC}" type="slidenum">
              <a:rPr lang="en-GB" smtClean="0"/>
              <a:pPr/>
              <a:t>8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732" y="116632"/>
            <a:ext cx="6796087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87830" y="3212976"/>
            <a:ext cx="219573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300" dirty="0"/>
              <a:t>Les 5 </a:t>
            </a:r>
            <a:r>
              <a:rPr lang="fr-FR" sz="2300" dirty="0" smtClean="0"/>
              <a:t>composantes </a:t>
            </a:r>
            <a:r>
              <a:rPr lang="fr-FR" sz="2300" dirty="0"/>
              <a:t>du contrôle interne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6156176" y="116632"/>
            <a:ext cx="236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300" dirty="0"/>
              <a:t>Objectifs</a:t>
            </a:r>
          </a:p>
        </p:txBody>
      </p:sp>
      <p:sp>
        <p:nvSpPr>
          <p:cNvPr id="57349" name="AutoShape 5"/>
          <p:cNvSpPr>
            <a:spLocks/>
          </p:cNvSpPr>
          <p:nvPr/>
        </p:nvSpPr>
        <p:spPr bwMode="auto">
          <a:xfrm>
            <a:off x="2057400" y="1447800"/>
            <a:ext cx="457200" cy="5181600"/>
          </a:xfrm>
          <a:prstGeom prst="leftBrace">
            <a:avLst>
              <a:gd name="adj1" fmla="val 94444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3407</TotalTime>
  <Words>1588</Words>
  <Application>Microsoft Office PowerPoint</Application>
  <PresentationFormat>On-screen Show (4:3)</PresentationFormat>
  <Paragraphs>262</Paragraphs>
  <Slides>29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Tahoma</vt:lpstr>
      <vt:lpstr>Times New Roman</vt:lpstr>
      <vt:lpstr>Verdana</vt:lpstr>
      <vt:lpstr>Wingdings</vt:lpstr>
      <vt:lpstr>Slide_Master</vt:lpstr>
      <vt:lpstr>INTRODUCTION À LA GESTION DES FINANCES PUBLIQUES</vt:lpstr>
      <vt:lpstr>Plan du module</vt:lpstr>
      <vt:lpstr>Contrôle interne – définition (INTOSAI*)</vt:lpstr>
      <vt:lpstr>   Contrôle Interne: analyse de la définition (1)</vt:lpstr>
      <vt:lpstr>  Contrôle Interne: analyse de la définition (2)</vt:lpstr>
      <vt:lpstr>Convergence des secteurs public et privé</vt:lpstr>
      <vt:lpstr>Les composantes du contrôle interne</vt:lpstr>
      <vt:lpstr>Pyramide COSO  </vt:lpstr>
      <vt:lpstr>PowerPoint Presentation</vt:lpstr>
      <vt:lpstr>  Composantes d’un système de contrôle interne efficace (1)</vt:lpstr>
      <vt:lpstr>   Composantes d’un système  de contrôle interne efficace (2)</vt:lpstr>
      <vt:lpstr>L’analyse des risques</vt:lpstr>
      <vt:lpstr>Contrôle interne – et corruption</vt:lpstr>
      <vt:lpstr>Limites</vt:lpstr>
      <vt:lpstr>Plan du module</vt:lpstr>
      <vt:lpstr>Activités de contrôle</vt:lpstr>
      <vt:lpstr>CONTRÔLES INTERNES CLÉS (1)</vt:lpstr>
      <vt:lpstr>Contrôles internes clés (2)</vt:lpstr>
      <vt:lpstr>Contrôles internes clés (3)</vt:lpstr>
      <vt:lpstr>Contrôles internes clés (4)</vt:lpstr>
      <vt:lpstr>Plan du module</vt:lpstr>
      <vt:lpstr>AUDIT INTERNE</vt:lpstr>
      <vt:lpstr>Inspection ou audit de conformité</vt:lpstr>
      <vt:lpstr>Audit de systèmes (axé sur le risque)</vt:lpstr>
      <vt:lpstr>Difficultés d’introduction de l’audit de systèmes (axé sur le risque)</vt:lpstr>
      <vt:lpstr>Indépendance de l’audit interne</vt:lpstr>
      <vt:lpstr>Plan du module</vt:lpstr>
      <vt:lpstr>Contrôle interne et PEFA 2016</vt:lpstr>
      <vt:lpstr>Messages clef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Florence Brosset-Heckel</cp:lastModifiedBy>
  <cp:revision>149</cp:revision>
  <dcterms:created xsi:type="dcterms:W3CDTF">2011-10-28T10:25:18Z</dcterms:created>
  <dcterms:modified xsi:type="dcterms:W3CDTF">2016-12-21T16:41:18Z</dcterms:modified>
</cp:coreProperties>
</file>