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0" r:id="rId3"/>
    <p:sldId id="304" r:id="rId4"/>
    <p:sldId id="305" r:id="rId5"/>
    <p:sldId id="298" r:id="rId6"/>
    <p:sldId id="303" r:id="rId7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ierre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CF"/>
    <a:srgbClr val="0F5494"/>
    <a:srgbClr val="FFD624"/>
    <a:srgbClr val="3E6FD2"/>
    <a:srgbClr val="2D5EC1"/>
    <a:srgbClr val="BDDEFF"/>
    <a:srgbClr val="99CC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3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6-09T17:41:44.926" idx="1">
    <p:pos x="5336" y="1600"/>
    <p:text>Changement de terminologie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2B4E433-C10F-4E9D-9646-A9714804252D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28335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9B5A96D-DEB4-45AF-8F6E-83D162253333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2706466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8AF01170-3BFE-4DE3-B654-0283366CF04D}" type="slidenum">
              <a:rPr lang="fr-BE" altLang="en-US" smtClean="0">
                <a:solidFill>
                  <a:schemeClr val="tx1"/>
                </a:solidFill>
                <a:latin typeface="Arial" panose="020B0604020202020204" pitchFamily="34" charset="0"/>
              </a:rPr>
              <a:pPr/>
              <a:t>1</a:t>
            </a:fld>
            <a:endParaRPr lang="fr-BE" altLang="en-US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066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altLang="fr-FR" smtClean="0">
              <a:latin typeface="Arial" panose="020B0604020202020204" pitchFamily="34" charset="0"/>
            </a:endParaRPr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D375C3F1-FCDA-43DB-ACB1-DE5867EDE769}" type="slidenum">
              <a:rPr lang="en-GB" altLang="fr-FR" smtClean="0">
                <a:solidFill>
                  <a:schemeClr val="tx1"/>
                </a:solidFill>
                <a:latin typeface="Arial" panose="020B0604020202020204" pitchFamily="34" charset="0"/>
              </a:rPr>
              <a:pPr/>
              <a:t>4</a:t>
            </a:fld>
            <a:endParaRPr lang="en-GB" altLang="fr-FR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2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altLang="fr-FR" smtClean="0">
              <a:latin typeface="Arial" panose="020B0604020202020204" pitchFamily="34" charset="0"/>
            </a:endParaRPr>
          </a:p>
        </p:txBody>
      </p:sp>
      <p:sp>
        <p:nvSpPr>
          <p:cNvPr id="1229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096E95FF-B96E-4463-9550-48971185FAC7}" type="slidenum">
              <a:rPr lang="en-GB" altLang="fr-FR" smtClean="0">
                <a:solidFill>
                  <a:schemeClr val="tx1"/>
                </a:solidFill>
                <a:latin typeface="Arial" panose="020B0604020202020204" pitchFamily="34" charset="0"/>
              </a:rPr>
              <a:pPr/>
              <a:t>5</a:t>
            </a:fld>
            <a:endParaRPr lang="en-GB" altLang="fr-FR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332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1D14EB3-E6AC-4A21-BA63-1882A7BFA420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195895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F7831-FB24-4101-8564-CE4F584A030B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774225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7D1AA-B52A-43FA-B10D-E2AF8F2E55BC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714567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-32" y="-14068"/>
            <a:ext cx="9144000" cy="1143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FDAC9-56BC-44B2-BAF4-1FD472DB341E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044278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A1F3B-2453-4608-8BE3-11A6FF6DAFC2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449734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FE7CD-E998-4A2F-B34C-EE03C62CCC68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894852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3F9A6-7F4F-41D6-98DD-DE670A5B99EF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78126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77ED-4096-4FEF-AF74-B575FCB02523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17772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77DBC-2D40-4191-947E-54CFD486CEE7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35012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4BC6F-A3DC-40ED-A83F-19709721B719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12316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F13F0-0FA2-4A63-9093-8CD864BEC90D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68023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CC61F-FF43-435F-874A-57DB98DE5D61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86272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fr-FR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fr-FR" smtClean="0"/>
              <a:t>Second level</a:t>
            </a:r>
            <a:endParaRPr lang="en-GB" altLang="fr-FR" smtClean="0"/>
          </a:p>
          <a:p>
            <a:pPr lvl="1"/>
            <a:r>
              <a:rPr lang="en-GB" altLang="fr-FR" smtClean="0"/>
              <a:t>Third level</a:t>
            </a:r>
          </a:p>
          <a:p>
            <a:pPr lvl="2"/>
            <a:r>
              <a:rPr lang="en-GB" altLang="fr-FR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6CC03FC-2DB4-4082-9403-7AAE16D8354F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2" r:id="rId12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MS PGothic" pitchFamily="34" charset="-128"/>
          <a:cs typeface="MS PGothic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ctrTitle"/>
          </p:nvPr>
        </p:nvSpPr>
        <p:spPr>
          <a:xfrm>
            <a:off x="1042988" y="3573463"/>
            <a:ext cx="6985000" cy="1284287"/>
          </a:xfrm>
        </p:spPr>
        <p:txBody>
          <a:bodyPr/>
          <a:lstStyle/>
          <a:p>
            <a:pPr marL="0" indent="0" algn="ctr" eaLnBrk="1" hangingPunct="1"/>
            <a:r>
              <a:rPr lang="en-GB" altLang="en-US" sz="2800" dirty="0" smtClean="0">
                <a:solidFill>
                  <a:schemeClr val="bg1"/>
                </a:solidFill>
              </a:rPr>
              <a:t>Module 5.3: </a:t>
            </a:r>
            <a:r>
              <a:rPr lang="en-GB" altLang="en-US" sz="2800" dirty="0" smtClean="0">
                <a:solidFill>
                  <a:schemeClr val="bg1"/>
                </a:solidFill>
              </a:rPr>
              <a:t>Introduction au </a:t>
            </a:r>
            <a:r>
              <a:rPr lang="en-GB" altLang="en-US" sz="2800" dirty="0" err="1" smtClean="0">
                <a:solidFill>
                  <a:schemeClr val="bg1"/>
                </a:solidFill>
              </a:rPr>
              <a:t>processus</a:t>
            </a:r>
            <a:r>
              <a:rPr lang="en-GB" altLang="en-US" sz="2800" dirty="0" smtClean="0">
                <a:solidFill>
                  <a:schemeClr val="bg1"/>
                </a:solidFill>
              </a:rPr>
              <a:t> de </a:t>
            </a:r>
            <a:r>
              <a:rPr lang="en-GB" altLang="en-US" sz="2800" dirty="0" err="1" smtClean="0">
                <a:solidFill>
                  <a:schemeClr val="bg1"/>
                </a:solidFill>
              </a:rPr>
              <a:t>réforme</a:t>
            </a:r>
            <a:r>
              <a:rPr lang="en-GB" altLang="en-US" sz="2800" dirty="0" smtClean="0">
                <a:solidFill>
                  <a:schemeClr val="bg1"/>
                </a:solidFill>
              </a:rPr>
              <a:t> </a:t>
            </a:r>
            <a:r>
              <a:rPr lang="en-GB" altLang="en-US" sz="2800" dirty="0" smtClean="0">
                <a:solidFill>
                  <a:schemeClr val="bg1"/>
                </a:solidFill>
              </a:rPr>
              <a:t>de la GFP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1116013" y="1773238"/>
            <a:ext cx="6840537" cy="11509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marL="31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indent="0" algn="ctr" eaLnBrk="1" hangingPunct="1">
              <a:defRPr/>
            </a:pPr>
            <a:r>
              <a:rPr lang="en-GB" sz="2800" kern="0" dirty="0" smtClean="0">
                <a:solidFill>
                  <a:srgbClr val="FFC000"/>
                </a:solidFill>
              </a:rPr>
              <a:t>INTRODUCTION A LA GESTION DES FINANCES PUBLIQUES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1"/>
          <p:cNvSpPr>
            <a:spLocks noGrp="1"/>
          </p:cNvSpPr>
          <p:nvPr>
            <p:ph idx="1"/>
          </p:nvPr>
        </p:nvSpPr>
        <p:spPr>
          <a:xfrm>
            <a:off x="323119" y="2492896"/>
            <a:ext cx="8507288" cy="3529013"/>
          </a:xfrm>
        </p:spPr>
        <p:txBody>
          <a:bodyPr/>
          <a:lstStyle/>
          <a:p>
            <a:r>
              <a:rPr lang="fr-FR" altLang="fr-FR" i="0" dirty="0" smtClean="0"/>
              <a:t>Ce module n’est pas un cours sur le processus de réforme, qui est examiné dans le cours PFM II.</a:t>
            </a:r>
          </a:p>
          <a:p>
            <a:r>
              <a:rPr lang="fr-FR" altLang="fr-FR" i="0" dirty="0" smtClean="0"/>
              <a:t>Il s’agit d’une simple introduction, qui permettra d’ouvrir la discussion sur le cours de cette semaine</a:t>
            </a:r>
          </a:p>
        </p:txBody>
      </p:sp>
      <p:sp>
        <p:nvSpPr>
          <p:cNvPr id="8195" name="Titre 2"/>
          <p:cNvSpPr>
            <a:spLocks noGrp="1"/>
          </p:cNvSpPr>
          <p:nvPr>
            <p:ph type="title"/>
          </p:nvPr>
        </p:nvSpPr>
        <p:spPr>
          <a:xfrm>
            <a:off x="4763" y="1125538"/>
            <a:ext cx="9144000" cy="1143000"/>
          </a:xfrm>
          <a:ln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 algn="ctr" eaLnBrk="1" hangingPunct="1"/>
            <a:r>
              <a:rPr lang="fr-FR" altLang="fr-FR" sz="2800" dirty="0" smtClean="0"/>
              <a:t>Remarque préliminaire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83574" y="1916832"/>
            <a:ext cx="8229600" cy="4248571"/>
          </a:xfrm>
        </p:spPr>
        <p:txBody>
          <a:bodyPr/>
          <a:lstStyle/>
          <a:p>
            <a:pPr>
              <a:spcBef>
                <a:spcPts val="0"/>
              </a:spcBef>
              <a:buClr>
                <a:srgbClr val="0F5494"/>
              </a:buClr>
              <a:buFont typeface="Verdana" panose="020B0604030504040204" pitchFamily="34" charset="0"/>
              <a:buChar char="●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Le séquençage consiste à établir un ordre de priorité et un calendrier pour les mesures de réforme</a:t>
            </a:r>
          </a:p>
          <a:p>
            <a:pPr>
              <a:spcBef>
                <a:spcPts val="0"/>
              </a:spcBef>
              <a:buClr>
                <a:srgbClr val="0F5494"/>
              </a:buClr>
              <a:buFont typeface="Verdana" panose="020B0604030504040204" pitchFamily="34" charset="0"/>
              <a:buChar char="●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Le séquençage dépend du contexte de chaque pays</a:t>
            </a:r>
          </a:p>
          <a:p>
            <a:pPr>
              <a:spcBef>
                <a:spcPts val="0"/>
              </a:spcBef>
              <a:buClr>
                <a:srgbClr val="0F5494"/>
              </a:buClr>
              <a:buFont typeface="Verdana" panose="020B0604030504040204" pitchFamily="34" charset="0"/>
              <a:buChar char="●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Néanmoins quelques principes sur les ordres de priorité entre les mesures de réforme sont souvent rappelés :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1900" b="0" i="0" dirty="0" smtClean="0">
                <a:latin typeface="+mj-lt"/>
                <a:cs typeface="Arial" panose="020B0604020202020204" pitchFamily="34" charset="0"/>
              </a:rPr>
              <a:t>En premier lieu, les mesures visant à renforcer les « bases ». </a:t>
            </a: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Bien qu’il n‘existe pas de définition universelle des « bases », il s’agit en général des </a:t>
            </a:r>
            <a:r>
              <a:rPr lang="fr-FR" sz="1900" b="0" i="0" dirty="0" smtClean="0">
                <a:latin typeface="+mj-lt"/>
                <a:cs typeface="Arial" panose="020B0604020202020204" pitchFamily="34" charset="0"/>
              </a:rPr>
              <a:t>fonctions liés à la discipline budgétaire, au respect des règlements, à la crédibilité du budget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1900" b="0" i="0" dirty="0" smtClean="0">
                <a:latin typeface="+mj-lt"/>
                <a:cs typeface="Arial" panose="020B0604020202020204" pitchFamily="34" charset="0"/>
              </a:rPr>
              <a:t>Ensuite, les actions liées à la discipline macroéconomique et macro-budgétaire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Enfin des mesures plus sophistiquées, visant à améliorer l’efficacité et l’efficience dans les prestations de service public (ex. budget de programme/performance)</a:t>
            </a:r>
            <a:endParaRPr lang="fr-FR" sz="1900" b="0" i="0" dirty="0" smtClean="0"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fr-FR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383574" y="980728"/>
            <a:ext cx="8788823" cy="936104"/>
          </a:xfrm>
        </p:spPr>
        <p:txBody>
          <a:bodyPr/>
          <a:lstStyle/>
          <a:p>
            <a:r>
              <a:rPr lang="fr-FR" dirty="0" smtClean="0"/>
              <a:t>A propos du séquençage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2195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u contenu 1"/>
          <p:cNvSpPr>
            <a:spLocks noGrp="1"/>
          </p:cNvSpPr>
          <p:nvPr>
            <p:ph idx="1"/>
          </p:nvPr>
        </p:nvSpPr>
        <p:spPr>
          <a:xfrm>
            <a:off x="179512" y="1979712"/>
            <a:ext cx="8229600" cy="46085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000" i="0" dirty="0" smtClean="0">
                <a:ea typeface="MS PGothic" charset="0"/>
              </a:rPr>
              <a:t>1. </a:t>
            </a:r>
            <a:r>
              <a:rPr lang="fr-FR" sz="2000" i="0" dirty="0" smtClean="0">
                <a:ea typeface="MS PGothic" charset="0"/>
              </a:rPr>
              <a:t>Analyse et diagnostic des facteurs externes de la GFP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fr-FR" sz="1000" i="0" dirty="0" smtClean="0">
              <a:ea typeface="MS PGothic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i="0" dirty="0" smtClean="0">
                <a:ea typeface="MS PGothic" charset="0"/>
              </a:rPr>
              <a:t>2. Analyse </a:t>
            </a:r>
            <a:r>
              <a:rPr lang="fr-FR" sz="2000" i="0" dirty="0">
                <a:ea typeface="MS PGothic" charset="0"/>
              </a:rPr>
              <a:t>et diagnostic des facteurs techniques de la GFP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1700" dirty="0" smtClean="0">
                <a:ea typeface="MS PGothic" charset="0"/>
              </a:rPr>
              <a:t>     </a:t>
            </a:r>
            <a:r>
              <a:rPr lang="fr-FR" sz="1700" dirty="0" smtClean="0">
                <a:ea typeface="MS PGothic" charset="0"/>
                <a:sym typeface="Wingdings" panose="05000000000000000000" pitchFamily="2" charset="2"/>
              </a:rPr>
              <a:t> </a:t>
            </a:r>
            <a:r>
              <a:rPr lang="fr-FR" sz="1700" dirty="0" smtClean="0">
                <a:ea typeface="MS PGothic" charset="0"/>
              </a:rPr>
              <a:t>Voir analyse des risques ci-dessous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fr-FR" sz="1000" dirty="0" smtClean="0">
              <a:ea typeface="MS PGothic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i="0" dirty="0" smtClean="0">
                <a:ea typeface="MS PGothic" charset="0"/>
              </a:rPr>
              <a:t>3</a:t>
            </a:r>
            <a:r>
              <a:rPr lang="fr-FR" sz="2000" dirty="0" smtClean="0">
                <a:ea typeface="MS PGothic" charset="0"/>
              </a:rPr>
              <a:t>. </a:t>
            </a:r>
            <a:r>
              <a:rPr lang="fr-FR" sz="2000" i="0" dirty="0" smtClean="0">
                <a:ea typeface="MS PGothic" charset="0"/>
              </a:rPr>
              <a:t>Identification des options de réforme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fr-FR" sz="1000" i="0" dirty="0" smtClean="0">
              <a:ea typeface="MS PGothic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i="0" dirty="0" smtClean="0">
                <a:ea typeface="MS PGothic" charset="0"/>
              </a:rPr>
              <a:t>4. Dialogue avec les parties prenantes pour dégager un accord sur les actions de réforme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fr-FR" sz="1000" i="0" dirty="0" smtClean="0">
              <a:ea typeface="MS PGothic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i="0" dirty="0" smtClean="0">
                <a:ea typeface="MS PGothic" charset="0"/>
              </a:rPr>
              <a:t>5. Décision sur le séquençage des actions de réforme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fr-FR" sz="1000" i="0" dirty="0" smtClean="0">
              <a:ea typeface="MS PGothic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i="0" dirty="0" smtClean="0">
                <a:ea typeface="MS PGothic" charset="0"/>
              </a:rPr>
              <a:t>6. Mettre en place un dispositif de gestion de la réforme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fr-FR" sz="1000" i="0" dirty="0" smtClean="0">
              <a:ea typeface="MS PGothic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i="0" dirty="0" smtClean="0">
                <a:ea typeface="MS PGothic" charset="0"/>
              </a:rPr>
              <a:t>7. Suivi formel et revue des actions</a:t>
            </a:r>
          </a:p>
          <a:p>
            <a:pPr marL="0" indent="0">
              <a:buFontTx/>
              <a:buNone/>
              <a:defRPr/>
            </a:pPr>
            <a:endParaRPr lang="fr-FR" sz="2000" i="0" dirty="0">
              <a:ea typeface="MS PGothic" charset="0"/>
            </a:endParaRPr>
          </a:p>
          <a:p>
            <a:pPr marL="0" indent="0">
              <a:buFontTx/>
              <a:buNone/>
              <a:defRPr/>
            </a:pPr>
            <a:endParaRPr lang="fr-FR" sz="1400" dirty="0" smtClean="0">
              <a:ea typeface="MS PGothic" charset="0"/>
            </a:endParaRPr>
          </a:p>
          <a:p>
            <a:pPr>
              <a:defRPr/>
            </a:pPr>
            <a:endParaRPr lang="fr-BE" sz="1400" dirty="0" smtClean="0">
              <a:solidFill>
                <a:schemeClr val="bg1">
                  <a:lumMod val="65000"/>
                </a:schemeClr>
              </a:solidFill>
              <a:ea typeface="MS PGothic" charset="0"/>
            </a:endParaRPr>
          </a:p>
          <a:p>
            <a:pPr>
              <a:defRPr/>
            </a:pPr>
            <a:r>
              <a:rPr lang="fr-BE" sz="1400" dirty="0" smtClean="0">
                <a:solidFill>
                  <a:schemeClr val="bg1">
                    <a:lumMod val="65000"/>
                  </a:schemeClr>
                </a:solidFill>
                <a:ea typeface="MS PGothic" charset="0"/>
              </a:rPr>
              <a:t>Jack </a:t>
            </a:r>
            <a:r>
              <a:rPr lang="fr-BE" sz="1400" dirty="0">
                <a:solidFill>
                  <a:schemeClr val="bg1">
                    <a:lumMod val="65000"/>
                  </a:schemeClr>
                </a:solidFill>
                <a:ea typeface="MS PGothic" charset="0"/>
              </a:rPr>
              <a:t>Diamond 2013</a:t>
            </a:r>
            <a:endParaRPr lang="fr-BE" sz="1200" dirty="0">
              <a:solidFill>
                <a:schemeClr val="bg1">
                  <a:lumMod val="65000"/>
                </a:schemeClr>
              </a:solidFill>
              <a:ea typeface="MS PGothic" charset="0"/>
            </a:endParaRPr>
          </a:p>
        </p:txBody>
      </p:sp>
      <p:sp>
        <p:nvSpPr>
          <p:cNvPr id="9219" name="Titre 2"/>
          <p:cNvSpPr>
            <a:spLocks noGrp="1"/>
          </p:cNvSpPr>
          <p:nvPr>
            <p:ph type="title"/>
          </p:nvPr>
        </p:nvSpPr>
        <p:spPr>
          <a:xfrm>
            <a:off x="7302" y="980728"/>
            <a:ext cx="9144000" cy="1143000"/>
          </a:xfrm>
          <a:ln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 eaLnBrk="1" hangingPunct="1"/>
            <a:r>
              <a:rPr lang="fr-FR" altLang="fr-FR" sz="2800" dirty="0" smtClean="0"/>
              <a:t>Les étapes du processus de réforme</a:t>
            </a:r>
          </a:p>
        </p:txBody>
      </p:sp>
      <p:sp>
        <p:nvSpPr>
          <p:cNvPr id="9220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616AAEC-2760-4B67-879D-76CE599CEEEF}" type="slidenum">
              <a:rPr lang="en-GB" altLang="fr-FR" sz="1400" i="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GB" altLang="fr-FR" sz="1400" i="0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330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contenu 1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764087"/>
          </a:xfrm>
        </p:spPr>
        <p:txBody>
          <a:bodyPr/>
          <a:lstStyle/>
          <a:p>
            <a:pPr>
              <a:defRPr/>
            </a:pPr>
            <a:r>
              <a:rPr lang="fr-FR" altLang="fr-FR" sz="1800" b="1" i="0" dirty="0" smtClean="0">
                <a:latin typeface="+mj-lt"/>
                <a:cs typeface="Arial" panose="020B0604020202020204" pitchFamily="34" charset="0"/>
              </a:rPr>
              <a:t>Examiner les risques au haut niveau d’économie politique</a:t>
            </a:r>
            <a:endParaRPr lang="fr-FR" altLang="fr-FR" sz="1800" i="0" dirty="0" smtClean="0">
              <a:latin typeface="+mj-lt"/>
              <a:cs typeface="Arial" panose="020B0604020202020204" pitchFamily="34" charset="0"/>
            </a:endParaRPr>
          </a:p>
          <a:p>
            <a:pPr>
              <a:buFont typeface="+mj-lt"/>
              <a:buAutoNum type="arabicPeriod"/>
              <a:defRPr/>
            </a:pPr>
            <a:r>
              <a:rPr lang="fr-FR" altLang="fr-FR" sz="1800" i="0" dirty="0" smtClean="0">
                <a:latin typeface="+mj-lt"/>
                <a:cs typeface="Arial" panose="020B0604020202020204" pitchFamily="34" charset="0"/>
              </a:rPr>
              <a:t>1. Créer une demande pour la réforme est essentiel pour traiter les facteurs externes</a:t>
            </a:r>
          </a:p>
          <a:p>
            <a:pPr>
              <a:buFont typeface="+mj-lt"/>
              <a:buAutoNum type="arabicPeriod"/>
              <a:defRPr/>
            </a:pPr>
            <a:r>
              <a:rPr lang="fr-FR" altLang="fr-FR" sz="1800" i="0" dirty="0" smtClean="0">
                <a:latin typeface="+mj-lt"/>
                <a:cs typeface="Arial" panose="020B0604020202020204" pitchFamily="34" charset="0"/>
              </a:rPr>
              <a:t>2. Décider ce qui est possible en tenant compte des facteurs externes</a:t>
            </a:r>
          </a:p>
          <a:p>
            <a:pPr>
              <a:buFont typeface="+mj-lt"/>
              <a:buAutoNum type="arabicPeriod"/>
              <a:defRPr/>
            </a:pPr>
            <a:r>
              <a:rPr lang="fr-FR" altLang="fr-FR" sz="1800" i="0" dirty="0" smtClean="0">
                <a:latin typeface="+mj-lt"/>
                <a:cs typeface="Arial" panose="020B0604020202020204" pitchFamily="34" charset="0"/>
              </a:rPr>
              <a:t>3. Examiner comment traiter les systèmes informels, les “réalités” d’économie politique, les réformes en cours</a:t>
            </a:r>
          </a:p>
          <a:p>
            <a:pPr>
              <a:buFont typeface="+mj-lt"/>
              <a:buAutoNum type="arabicPeriod"/>
              <a:defRPr/>
            </a:pPr>
            <a:r>
              <a:rPr lang="fr-FR" altLang="fr-FR" sz="1800" i="0" dirty="0" smtClean="0">
                <a:latin typeface="+mj-lt"/>
                <a:cs typeface="Arial" panose="020B0604020202020204" pitchFamily="34" charset="0"/>
              </a:rPr>
              <a:t>4. Prendre en compte l’analyse des risques (pas toutes les réformes sont possibles)</a:t>
            </a:r>
          </a:p>
          <a:p>
            <a:pPr>
              <a:defRPr/>
            </a:pPr>
            <a:r>
              <a:rPr lang="fr-FR" altLang="fr-FR" sz="1800" b="1" i="0" dirty="0" smtClean="0">
                <a:latin typeface="+mj-lt"/>
                <a:cs typeface="Arial" panose="020B0604020202020204" pitchFamily="34" charset="0"/>
              </a:rPr>
              <a:t> Examiner les risques au niveau institutionnel et des organisations</a:t>
            </a:r>
            <a:endParaRPr lang="fr-FR" altLang="fr-FR" sz="1800" i="0" dirty="0" smtClean="0">
              <a:latin typeface="+mj-lt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fr-FR" sz="1800" i="0" dirty="0" smtClean="0">
                <a:latin typeface="+mj-lt"/>
                <a:cs typeface="Arial" panose="020B0604020202020204" pitchFamily="34" charset="0"/>
              </a:rPr>
              <a:t>1. Relations entre pouvoirs exécutif et législatif, pouvoirs du ministère des finances, relations entre ministères des finances et ministères sectoriels</a:t>
            </a:r>
          </a:p>
          <a:p>
            <a:pPr>
              <a:defRPr/>
            </a:pPr>
            <a:r>
              <a:rPr lang="fr-FR" altLang="fr-FR" sz="1800" i="0" dirty="0" smtClean="0">
                <a:latin typeface="+mj-lt"/>
                <a:cs typeface="Arial" panose="020B0604020202020204" pitchFamily="34" charset="0"/>
              </a:rPr>
              <a:t>2. Capacités, mode d’exercice du pouvoir, consentement et motivations des acteurs </a:t>
            </a:r>
          </a:p>
          <a:p>
            <a:pPr algn="ctr">
              <a:defRPr/>
            </a:pPr>
            <a:r>
              <a:rPr lang="fr-FR" altLang="fr-FR" sz="1500" i="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Jack </a:t>
            </a:r>
            <a:r>
              <a:rPr lang="fr-FR" altLang="fr-FR" sz="1500" i="0" dirty="0" err="1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Diamond</a:t>
            </a:r>
            <a:r>
              <a:rPr lang="fr-FR" altLang="fr-FR" sz="1500" i="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2013</a:t>
            </a:r>
            <a:endParaRPr lang="fr-FR" altLang="fr-FR" sz="1500" dirty="0" smtClean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1267" name="Titre 2"/>
          <p:cNvSpPr>
            <a:spLocks noGrp="1"/>
          </p:cNvSpPr>
          <p:nvPr>
            <p:ph type="title"/>
          </p:nvPr>
        </p:nvSpPr>
        <p:spPr>
          <a:xfrm>
            <a:off x="11561" y="1068557"/>
            <a:ext cx="9144000" cy="1143000"/>
          </a:xfrm>
          <a:ln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 eaLnBrk="1" hangingPunct="1"/>
            <a:r>
              <a:rPr lang="fr-FR" altLang="fr-FR" sz="2400" dirty="0" smtClean="0"/>
              <a:t>Analyser les risques liés à la réforme pour préparer le séquençage</a:t>
            </a:r>
            <a:endParaRPr lang="en-GB" altLang="fr-FR" sz="2400" dirty="0" smtClean="0"/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4339CC0-BFBC-4EB2-ACBB-9C249EA736B8}" type="slidenum">
              <a:rPr lang="en-GB" altLang="fr-FR" sz="1400" i="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GB" altLang="fr-FR" sz="1400" i="0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23528" y="2204864"/>
            <a:ext cx="8229600" cy="4248572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1800" i="0" dirty="0" smtClean="0"/>
              <a:t>Good Practice Note on Sequencing PFM Reforms. Jack Diamond 2013</a:t>
            </a:r>
          </a:p>
          <a:p>
            <a:pPr marL="400050" lvl="1" indent="0">
              <a:buClrTx/>
              <a:buNone/>
            </a:pPr>
            <a:r>
              <a:rPr lang="en-US" sz="1600" b="0" i="1" dirty="0" smtClean="0"/>
              <a:t>https://www.pefa.org/sites/pefa.org/files/v8-Good_Practice_Note_on_Sequencing_PFM_Reforms_(Jack_Diamond__January_2013)_1.pdf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1800" i="0" dirty="0" smtClean="0"/>
              <a:t>Background Paper 1: Sequencing PFM Reforms. Jack Diamond. 2013b</a:t>
            </a:r>
            <a:endParaRPr lang="fr-FR" sz="1800" i="0" dirty="0" smtClean="0"/>
          </a:p>
          <a:p>
            <a:r>
              <a:rPr lang="fr-FR" sz="1600" dirty="0" smtClean="0">
                <a:solidFill>
                  <a:srgbClr val="3166CF"/>
                </a:solidFill>
              </a:rPr>
              <a:t>https://www.pefa.org/sites/pefa.org/files/v13-Sequencing_PFM_Reforms_-_Background_Paper_1_(Jack_Diamond__Jan__2013)__0.pdf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1800" i="0" dirty="0" smtClean="0"/>
              <a:t>Background Paper 2: The Core PFM Functions and PEFA Performance Indicators. Daniel Tommasi. 2013. </a:t>
            </a:r>
          </a:p>
          <a:p>
            <a:r>
              <a:rPr lang="fr-FR" sz="1600" dirty="0" smtClean="0"/>
              <a:t>https://www.pefa.org/sites/pefa.org/files/v1-The_Core_PFM_Functions_and_PEFA_Performance_Indicators__paper_2_(Tommassi__January_2013)_0.pdf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686800" cy="1143001"/>
          </a:xfrm>
        </p:spPr>
        <p:txBody>
          <a:bodyPr/>
          <a:lstStyle/>
          <a:p>
            <a:r>
              <a:rPr lang="fr-FR" dirty="0" smtClean="0"/>
              <a:t>Références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9121744"/>
      </p:ext>
    </p:extLst>
  </p:cSld>
  <p:clrMapOvr>
    <a:masterClrMapping/>
  </p:clrMapOvr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</TotalTime>
  <Words>369</Words>
  <Application>Microsoft Office PowerPoint</Application>
  <PresentationFormat>On-screen Show (4:3)</PresentationFormat>
  <Paragraphs>54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PGothic</vt:lpstr>
      <vt:lpstr>Arial</vt:lpstr>
      <vt:lpstr>Verdana</vt:lpstr>
      <vt:lpstr>Wingdings</vt:lpstr>
      <vt:lpstr>Slide_Master</vt:lpstr>
      <vt:lpstr>Module 5.3: Introduction au processus de réforme de la GFP</vt:lpstr>
      <vt:lpstr>Remarque préliminaire</vt:lpstr>
      <vt:lpstr>A propos du séquençage</vt:lpstr>
      <vt:lpstr>Les étapes du processus de réforme</vt:lpstr>
      <vt:lpstr>Analyser les risques liés à la réforme pour préparer le séquençage</vt:lpstr>
      <vt:lpstr>Références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Florence Brosset-Heckel</cp:lastModifiedBy>
  <cp:revision>129</cp:revision>
  <dcterms:created xsi:type="dcterms:W3CDTF">2011-10-28T10:25:18Z</dcterms:created>
  <dcterms:modified xsi:type="dcterms:W3CDTF">2016-11-25T14:42:39Z</dcterms:modified>
</cp:coreProperties>
</file>