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258" r:id="rId2"/>
    <p:sldId id="260" r:id="rId3"/>
    <p:sldId id="261" r:id="rId4"/>
    <p:sldId id="311" r:id="rId5"/>
    <p:sldId id="313" r:id="rId6"/>
    <p:sldId id="296" r:id="rId7"/>
    <p:sldId id="309" r:id="rId8"/>
    <p:sldId id="310" r:id="rId9"/>
    <p:sldId id="318" r:id="rId10"/>
    <p:sldId id="265" r:id="rId11"/>
    <p:sldId id="266" r:id="rId12"/>
    <p:sldId id="297" r:id="rId13"/>
    <p:sldId id="300" r:id="rId14"/>
    <p:sldId id="299" r:id="rId15"/>
    <p:sldId id="308" r:id="rId16"/>
    <p:sldId id="304" r:id="rId17"/>
    <p:sldId id="305" r:id="rId18"/>
    <p:sldId id="306" r:id="rId19"/>
    <p:sldId id="268" r:id="rId20"/>
    <p:sldId id="319" r:id="rId21"/>
    <p:sldId id="270" r:id="rId22"/>
    <p:sldId id="271" r:id="rId23"/>
    <p:sldId id="273" r:id="rId24"/>
    <p:sldId id="274" r:id="rId25"/>
    <p:sldId id="320" r:id="rId26"/>
    <p:sldId id="282" r:id="rId27"/>
    <p:sldId id="283" r:id="rId28"/>
    <p:sldId id="301" r:id="rId29"/>
    <p:sldId id="284" r:id="rId30"/>
    <p:sldId id="286" r:id="rId31"/>
    <p:sldId id="321" r:id="rId32"/>
    <p:sldId id="287" r:id="rId33"/>
    <p:sldId id="316" r:id="rId34"/>
    <p:sldId id="315" r:id="rId35"/>
    <p:sldId id="288" r:id="rId36"/>
  </p:sldIdLst>
  <p:sldSz cx="9144000" cy="6858000" type="screen4x3"/>
  <p:notesSz cx="6797675" cy="9926638"/>
  <p:defaultTextStyle>
    <a:defPPr>
      <a:defRPr lang="en-GB"/>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5494"/>
    <a:srgbClr val="FFD624"/>
    <a:srgbClr val="3166CF"/>
    <a:srgbClr val="3E6FD2"/>
    <a:srgbClr val="2D5EC1"/>
    <a:srgbClr val="BDDEFF"/>
    <a:srgbClr val="99CCFF"/>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936" y="3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7891"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a:solidFill>
                  <a:schemeClr val="tx1"/>
                </a:solidFill>
                <a:latin typeface="Arial" charset="0"/>
              </a:defRPr>
            </a:lvl1pPr>
          </a:lstStyle>
          <a:p>
            <a:pPr>
              <a:defRPr/>
            </a:pPr>
            <a:endParaRPr lang="en-GB"/>
          </a:p>
        </p:txBody>
      </p:sp>
      <p:sp>
        <p:nvSpPr>
          <p:cNvPr id="37892" name="Rectangle 4"/>
          <p:cNvSpPr>
            <a:spLocks noGrp="1" noChangeArrowheads="1"/>
          </p:cNvSpPr>
          <p:nvPr>
            <p:ph type="ftr" sz="quarter" idx="2"/>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7893" name="Rectangle 5"/>
          <p:cNvSpPr>
            <a:spLocks noGrp="1" noChangeArrowheads="1"/>
          </p:cNvSpPr>
          <p:nvPr>
            <p:ph type="sldNum" sz="quarter" idx="3"/>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solidFill>
                  <a:schemeClr val="tx1"/>
                </a:solidFill>
                <a:latin typeface="Arial" charset="0"/>
              </a:defRPr>
            </a:lvl1pPr>
          </a:lstStyle>
          <a:p>
            <a:pPr>
              <a:defRPr/>
            </a:pPr>
            <a:fld id="{9DD3F782-8370-47BB-9C9F-1EE9EC1ABBE2}" type="slidenum">
              <a:rPr lang="en-GB"/>
              <a:pPr>
                <a:defRPr/>
              </a:pPr>
              <a:t>‹#›</a:t>
            </a:fld>
            <a:endParaRPr lang="en-GB"/>
          </a:p>
        </p:txBody>
      </p:sp>
    </p:spTree>
    <p:extLst>
      <p:ext uri="{BB962C8B-B14F-4D97-AF65-F5344CB8AC3E}">
        <p14:creationId xmlns:p14="http://schemas.microsoft.com/office/powerpoint/2010/main" val="3047702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6867"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a:solidFill>
                  <a:schemeClr val="tx1"/>
                </a:solidFill>
                <a:latin typeface="Arial" charset="0"/>
              </a:defRPr>
            </a:lvl1pPr>
          </a:lstStyle>
          <a:p>
            <a:pPr>
              <a:defRPr/>
            </a:pPr>
            <a:endParaRPr lang="en-GB"/>
          </a:p>
        </p:txBody>
      </p:sp>
      <p:sp>
        <p:nvSpPr>
          <p:cNvPr id="40964"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p:spPr>
      </p:sp>
      <p:sp>
        <p:nvSpPr>
          <p:cNvPr id="36869" name="Rectangle 5"/>
          <p:cNvSpPr>
            <a:spLocks noGrp="1" noChangeArrowheads="1"/>
          </p:cNvSpPr>
          <p:nvPr>
            <p:ph type="body" sz="quarter" idx="3"/>
          </p:nvPr>
        </p:nvSpPr>
        <p:spPr bwMode="auto">
          <a:xfrm>
            <a:off x="679450" y="4714875"/>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6871"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solidFill>
                  <a:schemeClr val="tx1"/>
                </a:solidFill>
                <a:latin typeface="Arial" charset="0"/>
              </a:defRPr>
            </a:lvl1pPr>
          </a:lstStyle>
          <a:p>
            <a:pPr>
              <a:defRPr/>
            </a:pPr>
            <a:fld id="{E7792AB5-20DA-4F91-87A0-0E91C371CF54}" type="slidenum">
              <a:rPr lang="en-GB"/>
              <a:pPr>
                <a:defRPr/>
              </a:pPr>
              <a:t>‹#›</a:t>
            </a:fld>
            <a:endParaRPr lang="en-GB"/>
          </a:p>
        </p:txBody>
      </p:sp>
    </p:spTree>
    <p:extLst>
      <p:ext uri="{BB962C8B-B14F-4D97-AF65-F5344CB8AC3E}">
        <p14:creationId xmlns:p14="http://schemas.microsoft.com/office/powerpoint/2010/main" val="246965989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train4dev.net/fileadmin/Resources/General_Documents/Characteristics_of_Different_SAIs_PFM.pdf"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Espace réservé de l'image des diapositives 1"/>
          <p:cNvSpPr>
            <a:spLocks noGrp="1" noRot="1" noChangeAspect="1" noTextEdit="1"/>
          </p:cNvSpPr>
          <p:nvPr>
            <p:ph type="sldImg"/>
          </p:nvPr>
        </p:nvSpPr>
        <p:spPr>
          <a:ln/>
        </p:spPr>
      </p:sp>
      <p:sp>
        <p:nvSpPr>
          <p:cNvPr id="41987" name="Espace réservé des commentaires 2"/>
          <p:cNvSpPr>
            <a:spLocks noGrp="1"/>
          </p:cNvSpPr>
          <p:nvPr>
            <p:ph type="body" idx="1"/>
          </p:nvPr>
        </p:nvSpPr>
        <p:spPr>
          <a:noFill/>
          <a:ln/>
        </p:spPr>
        <p:txBody>
          <a:bodyPr/>
          <a:lstStyle/>
          <a:p>
            <a:pPr eaLnBrk="1" hangingPunct="1">
              <a:spcBef>
                <a:spcPct val="0"/>
              </a:spcBef>
            </a:pPr>
            <a:endParaRPr lang="fr-BE" smtClean="0"/>
          </a:p>
        </p:txBody>
      </p:sp>
      <p:sp>
        <p:nvSpPr>
          <p:cNvPr id="41988" name="Espace réservé du numéro de diapositive 3"/>
          <p:cNvSpPr>
            <a:spLocks noGrp="1"/>
          </p:cNvSpPr>
          <p:nvPr>
            <p:ph type="sldNum" sz="quarter" idx="5"/>
          </p:nvPr>
        </p:nvSpPr>
        <p:spPr>
          <a:noFill/>
        </p:spPr>
        <p:txBody>
          <a:bodyPr/>
          <a:lstStyle/>
          <a:p>
            <a:fld id="{F7FF48CD-B4A4-489F-B1F4-409BA338DADA}" type="slidenum">
              <a:rPr lang="fr-BE" smtClean="0"/>
              <a:pPr/>
              <a:t>1</a:t>
            </a:fld>
            <a:endParaRPr lang="fr-BE" smtClean="0"/>
          </a:p>
        </p:txBody>
      </p:sp>
    </p:spTree>
    <p:extLst>
      <p:ext uri="{BB962C8B-B14F-4D97-AF65-F5344CB8AC3E}">
        <p14:creationId xmlns:p14="http://schemas.microsoft.com/office/powerpoint/2010/main" val="26071059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Espace réservé de l'image des diapositives 1"/>
          <p:cNvSpPr>
            <a:spLocks noGrp="1" noRot="1" noChangeAspect="1" noTextEdit="1"/>
          </p:cNvSpPr>
          <p:nvPr>
            <p:ph type="sldImg"/>
          </p:nvPr>
        </p:nvSpPr>
        <p:spPr>
          <a:ln/>
        </p:spPr>
      </p:sp>
      <p:sp>
        <p:nvSpPr>
          <p:cNvPr id="52227" name="Espace réservé des commentaires 2"/>
          <p:cNvSpPr>
            <a:spLocks noGrp="1"/>
          </p:cNvSpPr>
          <p:nvPr>
            <p:ph type="body" idx="1"/>
          </p:nvPr>
        </p:nvSpPr>
        <p:spPr>
          <a:noFill/>
          <a:ln/>
        </p:spPr>
        <p:txBody>
          <a:bodyPr/>
          <a:lstStyle/>
          <a:p>
            <a:pPr eaLnBrk="1" hangingPunct="1">
              <a:lnSpc>
                <a:spcPct val="90000"/>
              </a:lnSpc>
            </a:pPr>
            <a:r>
              <a:rPr lang="en-GB" b="1" dirty="0" smtClean="0"/>
              <a:t>Section 4.  Formal Audit and Performance Audit </a:t>
            </a:r>
          </a:p>
          <a:p>
            <a:pPr eaLnBrk="1" hangingPunct="1">
              <a:lnSpc>
                <a:spcPct val="90000"/>
              </a:lnSpc>
            </a:pPr>
            <a:r>
              <a:rPr lang="en-GB" dirty="0" smtClean="0"/>
              <a:t>1.  The traditional task of Supreme Audit Institutions is to audit the legality and regularity of financial management and accounting.</a:t>
            </a:r>
          </a:p>
          <a:p>
            <a:pPr eaLnBrk="1" hangingPunct="1">
              <a:lnSpc>
                <a:spcPct val="90000"/>
              </a:lnSpc>
            </a:pPr>
            <a:r>
              <a:rPr lang="en-GB" dirty="0" smtClean="0"/>
              <a:t>2.  In addition to this type of audit, the importance and significance of which is undisputed, there is another type of audit which is orientated towards performance, effectiveness, economy and efficiency of public administration.  This audit includes not only specific aspects of management, but comprehensive management activities including organisation and administrative systems.</a:t>
            </a:r>
          </a:p>
          <a:p>
            <a:pPr eaLnBrk="1" hangingPunct="1">
              <a:lnSpc>
                <a:spcPct val="90000"/>
              </a:lnSpc>
            </a:pPr>
            <a:r>
              <a:rPr lang="en-GB" dirty="0" smtClean="0"/>
              <a:t>3.  The auditing objectives of Supreme Audit Institutions – legality, regularity, efficiency, effectiveness and economy of financial management - basically are of equal importance; it is left to the Supreme Audit Institution to determine the relative prominence to be given to each.</a:t>
            </a:r>
          </a:p>
          <a:p>
            <a:pPr eaLnBrk="1" hangingPunct="1"/>
            <a:endParaRPr lang="en-GB" dirty="0" smtClean="0">
              <a:latin typeface="Times New Roman" pitchFamily="18" charset="0"/>
            </a:endParaRPr>
          </a:p>
          <a:p>
            <a:pPr eaLnBrk="1" hangingPunct="1"/>
            <a:endParaRPr lang="fr-BE" dirty="0" smtClean="0"/>
          </a:p>
        </p:txBody>
      </p:sp>
      <p:sp>
        <p:nvSpPr>
          <p:cNvPr id="52228" name="Espace réservé du numéro de diapositive 3"/>
          <p:cNvSpPr>
            <a:spLocks noGrp="1"/>
          </p:cNvSpPr>
          <p:nvPr>
            <p:ph type="sldNum" sz="quarter" idx="5"/>
          </p:nvPr>
        </p:nvSpPr>
        <p:spPr>
          <a:noFill/>
        </p:spPr>
        <p:txBody>
          <a:bodyPr/>
          <a:lstStyle/>
          <a:p>
            <a:fld id="{71726849-1BAC-453E-B7BE-BEF222EC1C34}" type="slidenum">
              <a:rPr lang="en-GB" smtClean="0"/>
              <a:pPr/>
              <a:t>11</a:t>
            </a:fld>
            <a:endParaRPr lang="en-GB" smtClean="0"/>
          </a:p>
        </p:txBody>
      </p:sp>
    </p:spTree>
    <p:extLst>
      <p:ext uri="{BB962C8B-B14F-4D97-AF65-F5344CB8AC3E}">
        <p14:creationId xmlns:p14="http://schemas.microsoft.com/office/powerpoint/2010/main" val="3234875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3AA1BB96-B9C7-4522-9CFA-DFAD6E225927}" type="slidenum">
              <a:rPr lang="fr-FR" smtClean="0">
                <a:latin typeface="Times New Roman" pitchFamily="18" charset="0"/>
                <a:cs typeface="Times New Roman" pitchFamily="18" charset="0"/>
              </a:rPr>
              <a:pPr/>
              <a:t>12</a:t>
            </a:fld>
            <a:endParaRPr lang="fr-FR" smtClean="0">
              <a:latin typeface="Times New Roman" pitchFamily="18" charset="0"/>
              <a:cs typeface="Times New Roman" pitchFamily="18" charset="0"/>
            </a:endParaRPr>
          </a:p>
        </p:txBody>
      </p:sp>
      <p:sp>
        <p:nvSpPr>
          <p:cNvPr id="29699" name="Rectangle 2"/>
          <p:cNvSpPr>
            <a:spLocks noGrp="1" noRot="1" noChangeAspect="1" noChangeArrowheads="1" noTextEdit="1"/>
          </p:cNvSpPr>
          <p:nvPr>
            <p:ph type="sldImg"/>
          </p:nvPr>
        </p:nvSpPr>
        <p:spPr bwMode="auto">
          <a:xfrm>
            <a:off x="915988" y="744538"/>
            <a:ext cx="4965700" cy="3724275"/>
          </a:xfrm>
          <a:noFill/>
          <a:ln>
            <a:solidFill>
              <a:srgbClr val="000000"/>
            </a:solidFill>
            <a:miter lim="800000"/>
            <a:headEnd/>
            <a:tailEnd/>
          </a:ln>
        </p:spPr>
      </p:sp>
      <p:sp>
        <p:nvSpPr>
          <p:cNvPr id="2970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Times New Roman" pitchFamily="18" charset="0"/>
            </a:endParaRPr>
          </a:p>
        </p:txBody>
      </p:sp>
    </p:spTree>
    <p:extLst>
      <p:ext uri="{BB962C8B-B14F-4D97-AF65-F5344CB8AC3E}">
        <p14:creationId xmlns:p14="http://schemas.microsoft.com/office/powerpoint/2010/main" val="39645993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Espace réservé de l'image des diapositives 1"/>
          <p:cNvSpPr>
            <a:spLocks noGrp="1" noRot="1" noChangeAspect="1" noTextEdit="1"/>
          </p:cNvSpPr>
          <p:nvPr>
            <p:ph type="sldImg"/>
          </p:nvPr>
        </p:nvSpPr>
        <p:spPr>
          <a:ln/>
        </p:spPr>
      </p:sp>
      <p:sp>
        <p:nvSpPr>
          <p:cNvPr id="53251" name="Espace réservé des commentaires 2"/>
          <p:cNvSpPr>
            <a:spLocks noGrp="1"/>
          </p:cNvSpPr>
          <p:nvPr>
            <p:ph type="body" idx="1"/>
          </p:nvPr>
        </p:nvSpPr>
        <p:spPr>
          <a:noFill/>
          <a:ln/>
        </p:spPr>
        <p:txBody>
          <a:bodyPr/>
          <a:lstStyle/>
          <a:p>
            <a:pPr eaLnBrk="1" hangingPunct="1"/>
            <a:r>
              <a:rPr lang="en-US" smtClean="0"/>
              <a:t>Definition of Performance Audit from INTOSAI Standards:</a:t>
            </a:r>
          </a:p>
          <a:p>
            <a:pPr eaLnBrk="1" hangingPunct="1"/>
            <a:endParaRPr lang="en-US" smtClean="0"/>
          </a:p>
          <a:p>
            <a:pPr eaLnBrk="1" hangingPunct="1"/>
            <a:r>
              <a:rPr lang="en-US" smtClean="0"/>
              <a:t>Performance audit is concerned with the audit of economy, efficiency and effectiveness and embraces:</a:t>
            </a:r>
          </a:p>
          <a:p>
            <a:pPr eaLnBrk="1" hangingPunct="1"/>
            <a:r>
              <a:rPr lang="en-US" smtClean="0"/>
              <a:t>(a) audit of the economy of administrative activities in accordance with sound administrative principles and practices, and management policies;</a:t>
            </a:r>
          </a:p>
          <a:p>
            <a:pPr eaLnBrk="1" hangingPunct="1"/>
            <a:r>
              <a:rPr lang="en-US" smtClean="0"/>
              <a:t>(b) audit of the efficiency of utilisation of human, financial and other resources, including examination of information systems, performance measures and monitoring arrangements, and</a:t>
            </a:r>
          </a:p>
          <a:p>
            <a:pPr eaLnBrk="1" hangingPunct="1"/>
            <a:r>
              <a:rPr lang="en-US" smtClean="0"/>
              <a:t>procedures followed by audited entities for remedying identified deficiencies; and</a:t>
            </a:r>
          </a:p>
          <a:p>
            <a:pPr eaLnBrk="1" hangingPunct="1"/>
            <a:r>
              <a:rPr lang="en-US" smtClean="0"/>
              <a:t>(c) audit of the effectiveness of performance in relation to the achievement of the objectives of the audited entity, and audit of the actual impact of activities compared with the intended</a:t>
            </a:r>
          </a:p>
          <a:p>
            <a:pPr eaLnBrk="1" hangingPunct="1"/>
            <a:r>
              <a:rPr lang="en-US" smtClean="0"/>
              <a:t>impact.</a:t>
            </a:r>
            <a:endParaRPr lang="fr-BE" smtClean="0"/>
          </a:p>
        </p:txBody>
      </p:sp>
      <p:sp>
        <p:nvSpPr>
          <p:cNvPr id="53252" name="Espace réservé du numéro de diapositive 3"/>
          <p:cNvSpPr>
            <a:spLocks noGrp="1"/>
          </p:cNvSpPr>
          <p:nvPr>
            <p:ph type="sldNum" sz="quarter" idx="5"/>
          </p:nvPr>
        </p:nvSpPr>
        <p:spPr>
          <a:noFill/>
        </p:spPr>
        <p:txBody>
          <a:bodyPr/>
          <a:lstStyle/>
          <a:p>
            <a:fld id="{C8FE9B5E-5058-437F-B3F6-2452FCFD212D}" type="slidenum">
              <a:rPr lang="en-GB" smtClean="0"/>
              <a:pPr/>
              <a:t>13</a:t>
            </a:fld>
            <a:endParaRPr lang="en-GB" smtClean="0"/>
          </a:p>
        </p:txBody>
      </p:sp>
    </p:spTree>
    <p:extLst>
      <p:ext uri="{BB962C8B-B14F-4D97-AF65-F5344CB8AC3E}">
        <p14:creationId xmlns:p14="http://schemas.microsoft.com/office/powerpoint/2010/main" val="3707905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Espace réservé de l'image des diapositives 1"/>
          <p:cNvSpPr>
            <a:spLocks noGrp="1" noRot="1" noChangeAspect="1" noTextEdit="1"/>
          </p:cNvSpPr>
          <p:nvPr>
            <p:ph type="sldImg"/>
          </p:nvPr>
        </p:nvSpPr>
        <p:spPr>
          <a:ln/>
        </p:spPr>
      </p:sp>
      <p:sp>
        <p:nvSpPr>
          <p:cNvPr id="53251" name="Espace réservé des commentaires 2"/>
          <p:cNvSpPr>
            <a:spLocks noGrp="1"/>
          </p:cNvSpPr>
          <p:nvPr>
            <p:ph type="body" idx="1"/>
          </p:nvPr>
        </p:nvSpPr>
        <p:spPr>
          <a:noFill/>
          <a:ln/>
        </p:spPr>
        <p:txBody>
          <a:bodyPr/>
          <a:lstStyle/>
          <a:p>
            <a:pPr eaLnBrk="1" hangingPunct="1"/>
            <a:r>
              <a:rPr lang="en-US" smtClean="0"/>
              <a:t>Definition of Performance Audit from INTOSAI Standards:</a:t>
            </a:r>
          </a:p>
          <a:p>
            <a:pPr eaLnBrk="1" hangingPunct="1"/>
            <a:endParaRPr lang="en-US" smtClean="0"/>
          </a:p>
          <a:p>
            <a:pPr eaLnBrk="1" hangingPunct="1"/>
            <a:r>
              <a:rPr lang="en-US" smtClean="0"/>
              <a:t>Performance audit is concerned with the audit of economy, efficiency and effectiveness and embraces:</a:t>
            </a:r>
          </a:p>
          <a:p>
            <a:pPr eaLnBrk="1" hangingPunct="1"/>
            <a:r>
              <a:rPr lang="en-US" smtClean="0"/>
              <a:t>(a) audit of the economy of administrative activities in accordance with sound administrative principles and practices, and management policies;</a:t>
            </a:r>
          </a:p>
          <a:p>
            <a:pPr eaLnBrk="1" hangingPunct="1"/>
            <a:r>
              <a:rPr lang="en-US" smtClean="0"/>
              <a:t>(b) audit of the efficiency of utilisation of human, financial and other resources, including examination of information systems, performance measures and monitoring arrangements, and</a:t>
            </a:r>
          </a:p>
          <a:p>
            <a:pPr eaLnBrk="1" hangingPunct="1"/>
            <a:r>
              <a:rPr lang="en-US" smtClean="0"/>
              <a:t>procedures followed by audited entities for remedying identified deficiencies; and</a:t>
            </a:r>
          </a:p>
          <a:p>
            <a:pPr eaLnBrk="1" hangingPunct="1"/>
            <a:r>
              <a:rPr lang="en-US" smtClean="0"/>
              <a:t>(c) audit of the effectiveness of performance in relation to the achievement of the objectives of the audited entity, and audit of the actual impact of activities compared with the intended</a:t>
            </a:r>
          </a:p>
          <a:p>
            <a:pPr eaLnBrk="1" hangingPunct="1"/>
            <a:r>
              <a:rPr lang="en-US" smtClean="0"/>
              <a:t>impact.</a:t>
            </a:r>
            <a:endParaRPr lang="fr-BE" smtClean="0"/>
          </a:p>
        </p:txBody>
      </p:sp>
      <p:sp>
        <p:nvSpPr>
          <p:cNvPr id="53252" name="Espace réservé du numéro de diapositive 3"/>
          <p:cNvSpPr>
            <a:spLocks noGrp="1"/>
          </p:cNvSpPr>
          <p:nvPr>
            <p:ph type="sldNum" sz="quarter" idx="5"/>
          </p:nvPr>
        </p:nvSpPr>
        <p:spPr>
          <a:noFill/>
        </p:spPr>
        <p:txBody>
          <a:bodyPr/>
          <a:lstStyle/>
          <a:p>
            <a:fld id="{C8FE9B5E-5058-437F-B3F6-2452FCFD212D}" type="slidenum">
              <a:rPr lang="en-GB" smtClean="0"/>
              <a:pPr/>
              <a:t>14</a:t>
            </a:fld>
            <a:endParaRPr lang="en-GB" smtClean="0"/>
          </a:p>
        </p:txBody>
      </p:sp>
    </p:spTree>
    <p:extLst>
      <p:ext uri="{BB962C8B-B14F-4D97-AF65-F5344CB8AC3E}">
        <p14:creationId xmlns:p14="http://schemas.microsoft.com/office/powerpoint/2010/main" val="32425567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Espace réservé de l'image des diapositives 1"/>
          <p:cNvSpPr>
            <a:spLocks noGrp="1" noRot="1" noChangeAspect="1" noTextEdit="1"/>
          </p:cNvSpPr>
          <p:nvPr>
            <p:ph type="sldImg"/>
          </p:nvPr>
        </p:nvSpPr>
        <p:spPr>
          <a:ln/>
        </p:spPr>
      </p:sp>
      <p:sp>
        <p:nvSpPr>
          <p:cNvPr id="70659" name="Espace réservé des commentaires 2"/>
          <p:cNvSpPr>
            <a:spLocks noGrp="1"/>
          </p:cNvSpPr>
          <p:nvPr>
            <p:ph type="body" idx="1"/>
          </p:nvPr>
        </p:nvSpPr>
        <p:spPr>
          <a:noFill/>
          <a:ln/>
        </p:spPr>
        <p:txBody>
          <a:bodyPr/>
          <a:lstStyle/>
          <a:p>
            <a:pPr eaLnBrk="1" hangingPunct="1"/>
            <a:r>
              <a:rPr lang="en-GB" dirty="0" smtClean="0"/>
              <a:t>Cash IPSAS recommends “within six months of the reporting date, although a timeframe of no more than three months is strongly encouraged” page 23</a:t>
            </a:r>
          </a:p>
          <a:p>
            <a:pPr eaLnBrk="1" hangingPunct="1"/>
            <a:r>
              <a:rPr lang="en-GB" dirty="0" smtClean="0"/>
              <a:t>PEFA – audit report to parliament within 4 months of accounts receipt by Auditor General [A]  (together with accounts production A=9mths;  B=14mths</a:t>
            </a:r>
          </a:p>
          <a:p>
            <a:pPr eaLnBrk="1" hangingPunct="1"/>
            <a:r>
              <a:rPr lang="en-GB" dirty="0" smtClean="0"/>
              <a:t>IMF Code on Fiscal Transparency:  2.2.4 Audited final accounts and audit reports, including reconciliation with the approved budget, should be presented to the legislature and published within a year.</a:t>
            </a:r>
          </a:p>
          <a:p>
            <a:pPr eaLnBrk="1" hangingPunct="1"/>
            <a:r>
              <a:rPr lang="en-GB" dirty="0" smtClean="0"/>
              <a:t>In 2007 7/25 HIPC countries submitted audit report within 12mths.  2004 only 4.</a:t>
            </a:r>
          </a:p>
          <a:p>
            <a:pPr eaLnBrk="1" hangingPunct="1"/>
            <a:r>
              <a:rPr lang="en-GB" dirty="0" smtClean="0"/>
              <a:t>Africa 13 at 12 </a:t>
            </a:r>
            <a:r>
              <a:rPr lang="en-GB" dirty="0" err="1" smtClean="0"/>
              <a:t>mths</a:t>
            </a:r>
            <a:r>
              <a:rPr lang="en-GB" dirty="0" smtClean="0"/>
              <a:t> or less (9 more).  9 at 9mths or less (IBP 2008 report)</a:t>
            </a:r>
          </a:p>
          <a:p>
            <a:pPr eaLnBrk="1" hangingPunct="1"/>
            <a:r>
              <a:rPr lang="en-GB" dirty="0" smtClean="0"/>
              <a:t>Achieved by Mauritius, South Africa (6mth), Uganda law saws 9 months (done for 2002/03accounts and previous years). Kenya 24 </a:t>
            </a:r>
            <a:r>
              <a:rPr lang="en-GB" dirty="0" err="1" smtClean="0"/>
              <a:t>mths</a:t>
            </a:r>
            <a:r>
              <a:rPr lang="en-GB" dirty="0" smtClean="0"/>
              <a:t> (2000/01 audit in 2 years) – 2004/05 audit report within 10 </a:t>
            </a:r>
            <a:r>
              <a:rPr lang="en-GB" dirty="0" err="1" smtClean="0"/>
              <a:t>mths</a:t>
            </a:r>
            <a:r>
              <a:rPr lang="en-GB" dirty="0" smtClean="0"/>
              <a:t>. Tanzania 19 months (except 2004) – 2005/06= 9mths.  Malawi until recently 2-3 years (</a:t>
            </a:r>
            <a:r>
              <a:rPr lang="en-US" dirty="0" smtClean="0"/>
              <a:t>2002/03 – one year?). Zambia within 12 months for 2002 financial statements (includes a balance sheet) – was 2yrs.  Lagos State 4 months in 2009.  Nigeria many years late – October 2009 within 10 </a:t>
            </a:r>
            <a:r>
              <a:rPr lang="en-US" dirty="0" err="1" smtClean="0"/>
              <a:t>mths</a:t>
            </a:r>
            <a:r>
              <a:rPr lang="en-US" dirty="0" smtClean="0"/>
              <a:t>.</a:t>
            </a:r>
          </a:p>
          <a:p>
            <a:pPr eaLnBrk="1" hangingPunct="1"/>
            <a:r>
              <a:rPr lang="en-US" dirty="0" smtClean="0"/>
              <a:t>Pakistan 		One year (2007)</a:t>
            </a:r>
          </a:p>
          <a:p>
            <a:pPr eaLnBrk="1" hangingPunct="1"/>
            <a:r>
              <a:rPr lang="en-GB" dirty="0" smtClean="0"/>
              <a:t>Hong Kong		7 months</a:t>
            </a:r>
          </a:p>
          <a:p>
            <a:pPr eaLnBrk="1" hangingPunct="1"/>
            <a:r>
              <a:rPr lang="en-GB" dirty="0" smtClean="0"/>
              <a:t>Malaysia		9 months </a:t>
            </a:r>
          </a:p>
          <a:p>
            <a:pPr eaLnBrk="1" hangingPunct="1"/>
            <a:r>
              <a:rPr lang="en-GB" dirty="0" smtClean="0"/>
              <a:t>UK (all but 3 dept in 2007)  31/2 months</a:t>
            </a:r>
          </a:p>
          <a:p>
            <a:pPr eaLnBrk="1" hangingPunct="1"/>
            <a:endParaRPr lang="en-GB" dirty="0" smtClean="0"/>
          </a:p>
          <a:p>
            <a:pPr eaLnBrk="1" hangingPunct="1"/>
            <a:endParaRPr lang="fr-BE" dirty="0" smtClean="0"/>
          </a:p>
        </p:txBody>
      </p:sp>
      <p:sp>
        <p:nvSpPr>
          <p:cNvPr id="70660" name="Espace réservé du numéro de diapositive 3"/>
          <p:cNvSpPr>
            <a:spLocks noGrp="1"/>
          </p:cNvSpPr>
          <p:nvPr>
            <p:ph type="sldNum" sz="quarter" idx="5"/>
          </p:nvPr>
        </p:nvSpPr>
        <p:spPr>
          <a:noFill/>
        </p:spPr>
        <p:txBody>
          <a:bodyPr/>
          <a:lstStyle/>
          <a:p>
            <a:fld id="{33C40370-F849-413C-8B44-568FB5624E68}" type="slidenum">
              <a:rPr lang="en-GB" smtClean="0"/>
              <a:pPr/>
              <a:t>15</a:t>
            </a:fld>
            <a:endParaRPr lang="en-GB" smtClean="0"/>
          </a:p>
        </p:txBody>
      </p:sp>
    </p:spTree>
    <p:extLst>
      <p:ext uri="{BB962C8B-B14F-4D97-AF65-F5344CB8AC3E}">
        <p14:creationId xmlns:p14="http://schemas.microsoft.com/office/powerpoint/2010/main" val="5976212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Espace réservé de l'image des diapositives 1"/>
          <p:cNvSpPr>
            <a:spLocks noGrp="1" noRot="1" noChangeAspect="1" noTextEdit="1"/>
          </p:cNvSpPr>
          <p:nvPr>
            <p:ph type="sldImg"/>
          </p:nvPr>
        </p:nvSpPr>
        <p:spPr>
          <a:ln/>
        </p:spPr>
      </p:sp>
      <p:sp>
        <p:nvSpPr>
          <p:cNvPr id="66563" name="Espace réservé des commentaires 2"/>
          <p:cNvSpPr>
            <a:spLocks noGrp="1"/>
          </p:cNvSpPr>
          <p:nvPr>
            <p:ph type="body" idx="1"/>
          </p:nvPr>
        </p:nvSpPr>
        <p:spPr>
          <a:noFill/>
          <a:ln/>
        </p:spPr>
        <p:txBody>
          <a:bodyPr/>
          <a:lstStyle/>
          <a:p>
            <a:pPr eaLnBrk="1" hangingPunct="1"/>
            <a:r>
              <a:rPr lang="en-GB" smtClean="0">
                <a:latin typeface="Times New Roman" pitchFamily="18" charset="0"/>
              </a:rPr>
              <a:t>The financial statements should surely be the way the executive accounts to parliament for the use of the money which has been voted:</a:t>
            </a:r>
          </a:p>
          <a:p>
            <a:pPr eaLnBrk="1" hangingPunct="1">
              <a:buFontTx/>
              <a:buChar char="•"/>
            </a:pPr>
            <a:r>
              <a:rPr lang="en-GB" smtClean="0">
                <a:latin typeface="Times New Roman" pitchFamily="18" charset="0"/>
              </a:rPr>
              <a:t> what has it been spent on?</a:t>
            </a:r>
          </a:p>
          <a:p>
            <a:pPr eaLnBrk="1" hangingPunct="1">
              <a:buFontTx/>
              <a:buChar char="•"/>
            </a:pPr>
            <a:r>
              <a:rPr lang="en-GB" smtClean="0">
                <a:latin typeface="Times New Roman" pitchFamily="18" charset="0"/>
              </a:rPr>
              <a:t> was it spent properly in line with regulations?</a:t>
            </a:r>
          </a:p>
          <a:p>
            <a:pPr eaLnBrk="1" hangingPunct="1"/>
            <a:endParaRPr lang="en-GB" smtClean="0">
              <a:latin typeface="Times New Roman" pitchFamily="18" charset="0"/>
            </a:endParaRPr>
          </a:p>
          <a:p>
            <a:pPr eaLnBrk="1" hangingPunct="1"/>
            <a:r>
              <a:rPr lang="en-GB" smtClean="0">
                <a:latin typeface="Times New Roman" pitchFamily="18" charset="0"/>
              </a:rPr>
              <a:t>It is also the way the government accounts to the electorate for their management of the finances used to fund the services the government has provided.</a:t>
            </a:r>
          </a:p>
          <a:p>
            <a:pPr eaLnBrk="1" hangingPunct="1">
              <a:lnSpc>
                <a:spcPct val="90000"/>
              </a:lnSpc>
            </a:pPr>
            <a:endParaRPr lang="en-GB" smtClean="0"/>
          </a:p>
          <a:p>
            <a:pPr eaLnBrk="1" hangingPunct="1"/>
            <a:endParaRPr lang="en-GB" smtClean="0">
              <a:latin typeface="Times New Roman" pitchFamily="18" charset="0"/>
            </a:endParaRPr>
          </a:p>
          <a:p>
            <a:pPr eaLnBrk="1" hangingPunct="1"/>
            <a:endParaRPr lang="fr-BE" smtClean="0"/>
          </a:p>
        </p:txBody>
      </p:sp>
      <p:sp>
        <p:nvSpPr>
          <p:cNvPr id="66564" name="Espace réservé du numéro de diapositive 3"/>
          <p:cNvSpPr>
            <a:spLocks noGrp="1"/>
          </p:cNvSpPr>
          <p:nvPr>
            <p:ph type="sldNum" sz="quarter" idx="5"/>
          </p:nvPr>
        </p:nvSpPr>
        <p:spPr>
          <a:noFill/>
        </p:spPr>
        <p:txBody>
          <a:bodyPr/>
          <a:lstStyle/>
          <a:p>
            <a:fld id="{6676053C-B3CE-483E-B24B-ED6F08FEF388}" type="slidenum">
              <a:rPr lang="en-GB" smtClean="0"/>
              <a:pPr/>
              <a:t>16</a:t>
            </a:fld>
            <a:endParaRPr lang="en-GB" smtClean="0"/>
          </a:p>
        </p:txBody>
      </p:sp>
    </p:spTree>
    <p:extLst>
      <p:ext uri="{BB962C8B-B14F-4D97-AF65-F5344CB8AC3E}">
        <p14:creationId xmlns:p14="http://schemas.microsoft.com/office/powerpoint/2010/main" val="28392358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Espace réservé de l'image des diapositives 1"/>
          <p:cNvSpPr>
            <a:spLocks noGrp="1" noRot="1" noChangeAspect="1" noTextEdit="1"/>
          </p:cNvSpPr>
          <p:nvPr>
            <p:ph type="sldImg"/>
          </p:nvPr>
        </p:nvSpPr>
        <p:spPr>
          <a:ln/>
        </p:spPr>
      </p:sp>
      <p:sp>
        <p:nvSpPr>
          <p:cNvPr id="67587" name="Espace réservé des commentaires 2"/>
          <p:cNvSpPr>
            <a:spLocks noGrp="1"/>
          </p:cNvSpPr>
          <p:nvPr>
            <p:ph type="body" idx="1"/>
          </p:nvPr>
        </p:nvSpPr>
        <p:spPr>
          <a:noFill/>
          <a:ln/>
        </p:spPr>
        <p:txBody>
          <a:bodyPr/>
          <a:lstStyle/>
          <a:p>
            <a:pPr eaLnBrk="1" hangingPunct="1">
              <a:lnSpc>
                <a:spcPct val="90000"/>
              </a:lnSpc>
            </a:pPr>
            <a:r>
              <a:rPr lang="en-AU" smtClean="0">
                <a:solidFill>
                  <a:srgbClr val="FF3300"/>
                </a:solidFill>
              </a:rPr>
              <a:t>UK 2001:  “The appropriation account properly presents the expenditure and receipts of…</a:t>
            </a:r>
            <a:br>
              <a:rPr lang="en-AU" smtClean="0">
                <a:solidFill>
                  <a:srgbClr val="FF3300"/>
                </a:solidFill>
              </a:rPr>
            </a:br>
            <a:r>
              <a:rPr lang="en-AU" smtClean="0">
                <a:solidFill>
                  <a:srgbClr val="FF3300"/>
                </a:solidFill>
              </a:rPr>
              <a:t>In all material respects the expenditure and receipts have been applied to the purposes intended by Parliament and conform to the authorities which govern them”</a:t>
            </a:r>
            <a:endParaRPr lang="en-GB" smtClean="0">
              <a:solidFill>
                <a:srgbClr val="FF3300"/>
              </a:solidFill>
            </a:endParaRPr>
          </a:p>
          <a:p>
            <a:pPr eaLnBrk="1" hangingPunct="1"/>
            <a:endParaRPr lang="en-GB" smtClean="0">
              <a:latin typeface="Times New Roman" pitchFamily="18" charset="0"/>
            </a:endParaRPr>
          </a:p>
          <a:p>
            <a:pPr eaLnBrk="1" hangingPunct="1"/>
            <a:endParaRPr lang="fr-BE" smtClean="0"/>
          </a:p>
        </p:txBody>
      </p:sp>
      <p:sp>
        <p:nvSpPr>
          <p:cNvPr id="67588" name="Espace réservé du numéro de diapositive 3"/>
          <p:cNvSpPr>
            <a:spLocks noGrp="1"/>
          </p:cNvSpPr>
          <p:nvPr>
            <p:ph type="sldNum" sz="quarter" idx="5"/>
          </p:nvPr>
        </p:nvSpPr>
        <p:spPr>
          <a:noFill/>
        </p:spPr>
        <p:txBody>
          <a:bodyPr/>
          <a:lstStyle/>
          <a:p>
            <a:fld id="{82B4897B-CDE7-4D0F-A556-66CB5B33FB21}" type="slidenum">
              <a:rPr lang="en-GB" smtClean="0"/>
              <a:pPr/>
              <a:t>17</a:t>
            </a:fld>
            <a:endParaRPr lang="en-GB" smtClean="0"/>
          </a:p>
        </p:txBody>
      </p:sp>
    </p:spTree>
    <p:extLst>
      <p:ext uri="{BB962C8B-B14F-4D97-AF65-F5344CB8AC3E}">
        <p14:creationId xmlns:p14="http://schemas.microsoft.com/office/powerpoint/2010/main" val="27355397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Espace réservé de l'image des diapositives 1"/>
          <p:cNvSpPr>
            <a:spLocks noGrp="1" noRot="1" noChangeAspect="1" noTextEdit="1"/>
          </p:cNvSpPr>
          <p:nvPr>
            <p:ph type="sldImg"/>
          </p:nvPr>
        </p:nvSpPr>
        <p:spPr>
          <a:ln/>
        </p:spPr>
      </p:sp>
      <p:sp>
        <p:nvSpPr>
          <p:cNvPr id="68611" name="Espace réservé des commentaires 2"/>
          <p:cNvSpPr>
            <a:spLocks noGrp="1"/>
          </p:cNvSpPr>
          <p:nvPr>
            <p:ph type="body" idx="1"/>
          </p:nvPr>
        </p:nvSpPr>
        <p:spPr>
          <a:noFill/>
          <a:ln/>
        </p:spPr>
        <p:txBody>
          <a:bodyPr/>
          <a:lstStyle/>
          <a:p>
            <a:pPr eaLnBrk="1" hangingPunct="1">
              <a:lnSpc>
                <a:spcPct val="90000"/>
              </a:lnSpc>
            </a:pPr>
            <a:r>
              <a:rPr lang="en-AU" smtClean="0">
                <a:solidFill>
                  <a:srgbClr val="FF3300"/>
                </a:solidFill>
              </a:rPr>
              <a:t>It was only in the last 25 years that a formal T&amp;F opinion was produced on the government accounts in the UK.</a:t>
            </a:r>
          </a:p>
          <a:p>
            <a:pPr eaLnBrk="1" hangingPunct="1">
              <a:lnSpc>
                <a:spcPct val="90000"/>
              </a:lnSpc>
            </a:pPr>
            <a:endParaRPr lang="en-AU" smtClean="0">
              <a:solidFill>
                <a:srgbClr val="FF3300"/>
              </a:solidFill>
            </a:endParaRPr>
          </a:p>
          <a:p>
            <a:pPr eaLnBrk="1" hangingPunct="1">
              <a:lnSpc>
                <a:spcPct val="90000"/>
              </a:lnSpc>
            </a:pPr>
            <a:r>
              <a:rPr lang="en-AU" smtClean="0">
                <a:solidFill>
                  <a:srgbClr val="FF3300"/>
                </a:solidFill>
              </a:rPr>
              <a:t>UK 2002:  “The financial statements give a true and fair view of the state of affairs of… [accounts]</a:t>
            </a:r>
            <a:br>
              <a:rPr lang="en-AU" smtClean="0">
                <a:solidFill>
                  <a:srgbClr val="FF3300"/>
                </a:solidFill>
              </a:rPr>
            </a:br>
            <a:r>
              <a:rPr lang="en-AU" smtClean="0">
                <a:solidFill>
                  <a:srgbClr val="FF3300"/>
                </a:solidFill>
              </a:rPr>
              <a:t>In all material respects the expenditure and receipts have been applied to the purposes intended by Parliament and conform to the authorities which govern them”  [public financial management]</a:t>
            </a:r>
            <a:endParaRPr lang="en-GB" smtClean="0">
              <a:solidFill>
                <a:srgbClr val="FF3300"/>
              </a:solidFill>
            </a:endParaRPr>
          </a:p>
          <a:p>
            <a:pPr eaLnBrk="1" hangingPunct="1">
              <a:lnSpc>
                <a:spcPct val="90000"/>
              </a:lnSpc>
            </a:pPr>
            <a:endParaRPr lang="en-GB" smtClean="0">
              <a:solidFill>
                <a:srgbClr val="FF3300"/>
              </a:solidFill>
            </a:endParaRPr>
          </a:p>
          <a:p>
            <a:pPr eaLnBrk="1" hangingPunct="1"/>
            <a:endParaRPr lang="en-GB" smtClean="0">
              <a:latin typeface="Times New Roman" pitchFamily="18" charset="0"/>
            </a:endParaRPr>
          </a:p>
          <a:p>
            <a:pPr eaLnBrk="1" hangingPunct="1"/>
            <a:endParaRPr lang="fr-BE" smtClean="0"/>
          </a:p>
        </p:txBody>
      </p:sp>
      <p:sp>
        <p:nvSpPr>
          <p:cNvPr id="68612" name="Espace réservé du numéro de diapositive 3"/>
          <p:cNvSpPr>
            <a:spLocks noGrp="1"/>
          </p:cNvSpPr>
          <p:nvPr>
            <p:ph type="sldNum" sz="quarter" idx="5"/>
          </p:nvPr>
        </p:nvSpPr>
        <p:spPr>
          <a:noFill/>
        </p:spPr>
        <p:txBody>
          <a:bodyPr/>
          <a:lstStyle/>
          <a:p>
            <a:fld id="{8D852CD9-F0EE-42B4-85E3-0A5E930FBBCF}" type="slidenum">
              <a:rPr lang="en-GB" smtClean="0"/>
              <a:pPr/>
              <a:t>18</a:t>
            </a:fld>
            <a:endParaRPr lang="en-GB" smtClean="0"/>
          </a:p>
        </p:txBody>
      </p:sp>
    </p:spTree>
    <p:extLst>
      <p:ext uri="{BB962C8B-B14F-4D97-AF65-F5344CB8AC3E}">
        <p14:creationId xmlns:p14="http://schemas.microsoft.com/office/powerpoint/2010/main" val="8191493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Espace réservé de l'image des diapositives 1"/>
          <p:cNvSpPr>
            <a:spLocks noGrp="1" noRot="1" noChangeAspect="1" noTextEdit="1"/>
          </p:cNvSpPr>
          <p:nvPr>
            <p:ph type="sldImg"/>
          </p:nvPr>
        </p:nvSpPr>
        <p:spPr>
          <a:ln/>
        </p:spPr>
      </p:sp>
      <p:sp>
        <p:nvSpPr>
          <p:cNvPr id="54275" name="Espace réservé des commentaires 2"/>
          <p:cNvSpPr>
            <a:spLocks noGrp="1"/>
          </p:cNvSpPr>
          <p:nvPr>
            <p:ph type="body" idx="1"/>
          </p:nvPr>
        </p:nvSpPr>
        <p:spPr>
          <a:noFill/>
          <a:ln/>
        </p:spPr>
        <p:txBody>
          <a:bodyPr/>
          <a:lstStyle/>
          <a:p>
            <a:pPr eaLnBrk="1" hangingPunct="1">
              <a:lnSpc>
                <a:spcPct val="90000"/>
              </a:lnSpc>
            </a:pPr>
            <a:r>
              <a:rPr lang="en-GB" smtClean="0"/>
              <a:t>What are the priorities – regularity or efficiency?</a:t>
            </a:r>
          </a:p>
          <a:p>
            <a:pPr eaLnBrk="1" hangingPunct="1">
              <a:lnSpc>
                <a:spcPct val="90000"/>
              </a:lnSpc>
            </a:pPr>
            <a:endParaRPr lang="en-GB" smtClean="0"/>
          </a:p>
          <a:p>
            <a:pPr eaLnBrk="1" hangingPunct="1">
              <a:lnSpc>
                <a:spcPct val="90000"/>
              </a:lnSpc>
            </a:pPr>
            <a:r>
              <a:rPr lang="en-GB" smtClean="0"/>
              <a:t>It is more difficult, complex and expensive.  High risk of performance audit itself not providing value for money.</a:t>
            </a:r>
          </a:p>
          <a:p>
            <a:pPr eaLnBrk="1" hangingPunct="1">
              <a:lnSpc>
                <a:spcPct val="90000"/>
              </a:lnSpc>
            </a:pPr>
            <a:r>
              <a:rPr lang="en-GB" smtClean="0"/>
              <a:t>NAO today:  25% staff and resources devoted to VFM</a:t>
            </a:r>
          </a:p>
          <a:p>
            <a:pPr eaLnBrk="1" hangingPunct="1">
              <a:lnSpc>
                <a:spcPct val="90000"/>
              </a:lnSpc>
            </a:pPr>
            <a:r>
              <a:rPr lang="en-GB" smtClean="0"/>
              <a:t>VFM studies cost £250,000 each.</a:t>
            </a:r>
          </a:p>
          <a:p>
            <a:pPr eaLnBrk="1" hangingPunct="1">
              <a:lnSpc>
                <a:spcPct val="90000"/>
              </a:lnSpc>
            </a:pPr>
            <a:endParaRPr lang="en-GB" smtClean="0"/>
          </a:p>
          <a:p>
            <a:pPr eaLnBrk="1" hangingPunct="1">
              <a:lnSpc>
                <a:spcPct val="90000"/>
              </a:lnSpc>
            </a:pPr>
            <a:r>
              <a:rPr lang="en-GB" smtClean="0"/>
              <a:t>UK National Audit Office claims to save £8 pounds for each pound it spends.   </a:t>
            </a:r>
          </a:p>
          <a:p>
            <a:pPr eaLnBrk="1" hangingPunct="1">
              <a:lnSpc>
                <a:spcPct val="90000"/>
              </a:lnSpc>
            </a:pPr>
            <a:r>
              <a:rPr lang="en-GB" smtClean="0"/>
              <a:t>US GAO says it saves $95 for each $1 of its budget</a:t>
            </a:r>
          </a:p>
          <a:p>
            <a:pPr eaLnBrk="1" hangingPunct="1">
              <a:lnSpc>
                <a:spcPct val="90000"/>
              </a:lnSpc>
            </a:pPr>
            <a:endParaRPr lang="en-GB" smtClean="0"/>
          </a:p>
          <a:p>
            <a:pPr eaLnBrk="1" hangingPunct="1">
              <a:lnSpc>
                <a:spcPct val="90000"/>
              </a:lnSpc>
            </a:pPr>
            <a:r>
              <a:rPr lang="en-GB" smtClean="0"/>
              <a:t>In Nigeria VFM audit is seen as the audit of contracts for regularity.</a:t>
            </a:r>
          </a:p>
          <a:p>
            <a:pPr eaLnBrk="1" hangingPunct="1">
              <a:lnSpc>
                <a:spcPct val="90000"/>
              </a:lnSpc>
            </a:pPr>
            <a:r>
              <a:rPr lang="en-GB" smtClean="0"/>
              <a:t>AFROSAI-E members – only 4% staff are performance auditors</a:t>
            </a:r>
          </a:p>
          <a:p>
            <a:pPr eaLnBrk="1" hangingPunct="1"/>
            <a:endParaRPr lang="en-GB" smtClean="0"/>
          </a:p>
          <a:p>
            <a:pPr eaLnBrk="1" hangingPunct="1"/>
            <a:endParaRPr lang="fr-BE" smtClean="0"/>
          </a:p>
        </p:txBody>
      </p:sp>
      <p:sp>
        <p:nvSpPr>
          <p:cNvPr id="54276" name="Espace réservé du numéro de diapositive 3"/>
          <p:cNvSpPr>
            <a:spLocks noGrp="1"/>
          </p:cNvSpPr>
          <p:nvPr>
            <p:ph type="sldNum" sz="quarter" idx="5"/>
          </p:nvPr>
        </p:nvSpPr>
        <p:spPr>
          <a:noFill/>
        </p:spPr>
        <p:txBody>
          <a:bodyPr/>
          <a:lstStyle/>
          <a:p>
            <a:fld id="{33C2FA38-1631-4081-B3DC-4FA2CE854B1E}" type="slidenum">
              <a:rPr lang="en-GB" smtClean="0"/>
              <a:pPr/>
              <a:t>19</a:t>
            </a:fld>
            <a:endParaRPr lang="en-GB" smtClean="0"/>
          </a:p>
        </p:txBody>
      </p:sp>
    </p:spTree>
    <p:extLst>
      <p:ext uri="{BB962C8B-B14F-4D97-AF65-F5344CB8AC3E}">
        <p14:creationId xmlns:p14="http://schemas.microsoft.com/office/powerpoint/2010/main" val="40047176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ce réservé de l'image des diapositives 1"/>
          <p:cNvSpPr>
            <a:spLocks noGrp="1" noRot="1" noChangeAspect="1" noTextEdit="1"/>
          </p:cNvSpPr>
          <p:nvPr>
            <p:ph type="sldImg"/>
          </p:nvPr>
        </p:nvSpPr>
        <p:spPr>
          <a:ln/>
        </p:spPr>
      </p:sp>
      <p:sp>
        <p:nvSpPr>
          <p:cNvPr id="44035" name="Espace réservé des commentaires 2"/>
          <p:cNvSpPr>
            <a:spLocks noGrp="1"/>
          </p:cNvSpPr>
          <p:nvPr>
            <p:ph type="body" idx="1"/>
          </p:nvPr>
        </p:nvSpPr>
        <p:spPr>
          <a:noFill/>
          <a:ln/>
        </p:spPr>
        <p:txBody>
          <a:bodyPr/>
          <a:lstStyle/>
          <a:p>
            <a:pPr eaLnBrk="1" hangingPunct="1"/>
            <a:endParaRPr lang="fr-BE" smtClean="0"/>
          </a:p>
        </p:txBody>
      </p:sp>
      <p:sp>
        <p:nvSpPr>
          <p:cNvPr id="44036" name="Espace réservé du numéro de diapositive 3"/>
          <p:cNvSpPr>
            <a:spLocks noGrp="1"/>
          </p:cNvSpPr>
          <p:nvPr>
            <p:ph type="sldNum" sz="quarter" idx="5"/>
          </p:nvPr>
        </p:nvSpPr>
        <p:spPr>
          <a:noFill/>
        </p:spPr>
        <p:txBody>
          <a:bodyPr/>
          <a:lstStyle/>
          <a:p>
            <a:fld id="{E6301912-1DD4-46DA-B8A4-0677A76EC898}" type="slidenum">
              <a:rPr lang="en-GB" smtClean="0"/>
              <a:pPr/>
              <a:t>20</a:t>
            </a:fld>
            <a:endParaRPr lang="en-GB" smtClean="0"/>
          </a:p>
        </p:txBody>
      </p:sp>
    </p:spTree>
    <p:extLst>
      <p:ext uri="{BB962C8B-B14F-4D97-AF65-F5344CB8AC3E}">
        <p14:creationId xmlns:p14="http://schemas.microsoft.com/office/powerpoint/2010/main" val="370309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ce réservé de l'image des diapositives 1"/>
          <p:cNvSpPr>
            <a:spLocks noGrp="1" noRot="1" noChangeAspect="1" noTextEdit="1"/>
          </p:cNvSpPr>
          <p:nvPr>
            <p:ph type="sldImg"/>
          </p:nvPr>
        </p:nvSpPr>
        <p:spPr>
          <a:ln/>
        </p:spPr>
      </p:sp>
      <p:sp>
        <p:nvSpPr>
          <p:cNvPr id="44035" name="Espace réservé des commentaires 2"/>
          <p:cNvSpPr>
            <a:spLocks noGrp="1"/>
          </p:cNvSpPr>
          <p:nvPr>
            <p:ph type="body" idx="1"/>
          </p:nvPr>
        </p:nvSpPr>
        <p:spPr>
          <a:noFill/>
          <a:ln/>
        </p:spPr>
        <p:txBody>
          <a:bodyPr/>
          <a:lstStyle/>
          <a:p>
            <a:pPr eaLnBrk="1" hangingPunct="1"/>
            <a:endParaRPr lang="fr-BE" smtClean="0"/>
          </a:p>
        </p:txBody>
      </p:sp>
      <p:sp>
        <p:nvSpPr>
          <p:cNvPr id="44036" name="Espace réservé du numéro de diapositive 3"/>
          <p:cNvSpPr>
            <a:spLocks noGrp="1"/>
          </p:cNvSpPr>
          <p:nvPr>
            <p:ph type="sldNum" sz="quarter" idx="5"/>
          </p:nvPr>
        </p:nvSpPr>
        <p:spPr>
          <a:noFill/>
        </p:spPr>
        <p:txBody>
          <a:bodyPr/>
          <a:lstStyle/>
          <a:p>
            <a:fld id="{E6301912-1DD4-46DA-B8A4-0677A76EC898}" type="slidenum">
              <a:rPr lang="en-GB" smtClean="0"/>
              <a:pPr/>
              <a:t>2</a:t>
            </a:fld>
            <a:endParaRPr lang="en-GB" smtClean="0"/>
          </a:p>
        </p:txBody>
      </p:sp>
    </p:spTree>
    <p:extLst>
      <p:ext uri="{BB962C8B-B14F-4D97-AF65-F5344CB8AC3E}">
        <p14:creationId xmlns:p14="http://schemas.microsoft.com/office/powerpoint/2010/main" val="11878018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pPr eaLnBrk="1" hangingPunct="1"/>
            <a:r>
              <a:rPr lang="en-GB" smtClean="0">
                <a:latin typeface="Times New Roman" pitchFamily="18" charset="0"/>
              </a:rPr>
              <a:t>Main aspects contained in the constitution.  There is a recent audit law which protects the operational independence of the Auditor General.  This is complied with in practice.</a:t>
            </a:r>
            <a:br>
              <a:rPr lang="en-GB" smtClean="0">
                <a:latin typeface="Times New Roman" pitchFamily="18" charset="0"/>
              </a:rPr>
            </a:br>
            <a:endParaRPr lang="en-GB" smtClean="0">
              <a:latin typeface="Times New Roman" pitchFamily="18" charset="0"/>
            </a:endParaRPr>
          </a:p>
          <a:p>
            <a:pPr eaLnBrk="1" hangingPunct="1"/>
            <a:r>
              <a:rPr lang="en-GB" smtClean="0">
                <a:latin typeface="Times New Roman" pitchFamily="18" charset="0"/>
              </a:rPr>
              <a:t>The Auditor General is appointed by the parliament and can only be removed by a two thirds majority </a:t>
            </a:r>
            <a:endParaRPr lang="en-US" smtClean="0"/>
          </a:p>
        </p:txBody>
      </p:sp>
      <p:sp>
        <p:nvSpPr>
          <p:cNvPr id="57348" name="Slide Number Placeholder 3"/>
          <p:cNvSpPr>
            <a:spLocks noGrp="1"/>
          </p:cNvSpPr>
          <p:nvPr>
            <p:ph type="sldNum" sz="quarter" idx="5"/>
          </p:nvPr>
        </p:nvSpPr>
        <p:spPr>
          <a:noFill/>
        </p:spPr>
        <p:txBody>
          <a:bodyPr/>
          <a:lstStyle/>
          <a:p>
            <a:fld id="{1FE58054-0DC0-46B3-AE25-F547E0D00CF9}" type="slidenum">
              <a:rPr lang="fr-BE" smtClean="0"/>
              <a:pPr/>
              <a:t>21</a:t>
            </a:fld>
            <a:endParaRPr lang="fr-BE" smtClean="0"/>
          </a:p>
        </p:txBody>
      </p:sp>
    </p:spTree>
    <p:extLst>
      <p:ext uri="{BB962C8B-B14F-4D97-AF65-F5344CB8AC3E}">
        <p14:creationId xmlns:p14="http://schemas.microsoft.com/office/powerpoint/2010/main" val="22888908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pPr eaLnBrk="1" hangingPunct="1"/>
            <a:endParaRPr lang="en-GB" dirty="0" smtClean="0">
              <a:latin typeface="Times New Roman" pitchFamily="18" charset="0"/>
            </a:endParaRPr>
          </a:p>
          <a:p>
            <a:pPr eaLnBrk="1" hangingPunct="1"/>
            <a:r>
              <a:rPr lang="en-GB" dirty="0" smtClean="0">
                <a:latin typeface="Times New Roman" pitchFamily="18" charset="0"/>
              </a:rPr>
              <a:t>The Auditor General considers they have a reasonable budget to</a:t>
            </a:r>
            <a:r>
              <a:rPr lang="en-GB" sz="900" dirty="0" smtClean="0">
                <a:latin typeface="Times New Roman" pitchFamily="18" charset="0"/>
              </a:rPr>
              <a:t> </a:t>
            </a:r>
            <a:r>
              <a:rPr lang="en-GB" dirty="0" smtClean="0">
                <a:latin typeface="Times New Roman" pitchFamily="18" charset="0"/>
              </a:rPr>
              <a:t> undertake the work. </a:t>
            </a:r>
            <a:endParaRPr lang="en-US" dirty="0" smtClean="0"/>
          </a:p>
        </p:txBody>
      </p:sp>
      <p:sp>
        <p:nvSpPr>
          <p:cNvPr id="58372" name="Slide Number Placeholder 3"/>
          <p:cNvSpPr>
            <a:spLocks noGrp="1"/>
          </p:cNvSpPr>
          <p:nvPr>
            <p:ph type="sldNum" sz="quarter" idx="5"/>
          </p:nvPr>
        </p:nvSpPr>
        <p:spPr>
          <a:noFill/>
        </p:spPr>
        <p:txBody>
          <a:bodyPr/>
          <a:lstStyle/>
          <a:p>
            <a:fld id="{62736011-F3AC-4EAF-BC9D-49F79A871980}" type="slidenum">
              <a:rPr lang="fr-BE" smtClean="0"/>
              <a:pPr/>
              <a:t>22</a:t>
            </a:fld>
            <a:endParaRPr lang="fr-BE" smtClean="0"/>
          </a:p>
        </p:txBody>
      </p:sp>
    </p:spTree>
    <p:extLst>
      <p:ext uri="{BB962C8B-B14F-4D97-AF65-F5344CB8AC3E}">
        <p14:creationId xmlns:p14="http://schemas.microsoft.com/office/powerpoint/2010/main" val="20405777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Espace réservé de l'image des diapositives 1"/>
          <p:cNvSpPr>
            <a:spLocks noGrp="1" noRot="1" noChangeAspect="1" noTextEdit="1"/>
          </p:cNvSpPr>
          <p:nvPr>
            <p:ph type="sldImg"/>
          </p:nvPr>
        </p:nvSpPr>
        <p:spPr>
          <a:ln/>
        </p:spPr>
      </p:sp>
      <p:sp>
        <p:nvSpPr>
          <p:cNvPr id="60419" name="Espace réservé des commentaires 2"/>
          <p:cNvSpPr>
            <a:spLocks noGrp="1"/>
          </p:cNvSpPr>
          <p:nvPr>
            <p:ph type="body" idx="1"/>
          </p:nvPr>
        </p:nvSpPr>
        <p:spPr>
          <a:noFill/>
          <a:ln/>
        </p:spPr>
        <p:txBody>
          <a:bodyPr/>
          <a:lstStyle/>
          <a:p>
            <a:pPr eaLnBrk="1" hangingPunct="1">
              <a:lnSpc>
                <a:spcPct val="90000"/>
              </a:lnSpc>
            </a:pPr>
            <a:r>
              <a:rPr lang="en-GB" smtClean="0"/>
              <a:t>Independence:</a:t>
            </a:r>
          </a:p>
          <a:p>
            <a:pPr eaLnBrk="1" hangingPunct="1">
              <a:lnSpc>
                <a:spcPct val="90000"/>
              </a:lnSpc>
              <a:buFontTx/>
              <a:buChar char="•"/>
            </a:pPr>
            <a:r>
              <a:rPr lang="en-GB" smtClean="0"/>
              <a:t> appointed by National Assembly (not the reporting body) but may not be politically </a:t>
            </a:r>
            <a:r>
              <a:rPr lang="en-GB" sz="2000" smtClean="0">
                <a:solidFill>
                  <a:srgbClr val="103C72"/>
                </a:solidFill>
              </a:rPr>
              <a:t>independent (Argentina and France)</a:t>
            </a:r>
          </a:p>
          <a:p>
            <a:pPr eaLnBrk="1" hangingPunct="1">
              <a:lnSpc>
                <a:spcPct val="90000"/>
              </a:lnSpc>
              <a:buFontTx/>
              <a:buChar char="•"/>
            </a:pPr>
            <a:r>
              <a:rPr lang="en-GB" smtClean="0"/>
              <a:t> budget not agreed or released through Ministry of Finance </a:t>
            </a:r>
          </a:p>
          <a:p>
            <a:pPr eaLnBrk="1" hangingPunct="1">
              <a:lnSpc>
                <a:spcPct val="90000"/>
              </a:lnSpc>
              <a:buFontTx/>
              <a:buChar char="•"/>
            </a:pPr>
            <a:r>
              <a:rPr lang="en-GB" smtClean="0"/>
              <a:t> adequate budget, staff and accommodation</a:t>
            </a:r>
          </a:p>
          <a:p>
            <a:pPr eaLnBrk="1" hangingPunct="1">
              <a:lnSpc>
                <a:spcPct val="90000"/>
              </a:lnSpc>
              <a:buFontTx/>
              <a:buChar char="•"/>
            </a:pPr>
            <a:r>
              <a:rPr lang="en-GB" smtClean="0"/>
              <a:t> scope is all of public sector including parastatals and financial management, not just the financial statements</a:t>
            </a:r>
          </a:p>
          <a:p>
            <a:pPr eaLnBrk="1" hangingPunct="1">
              <a:lnSpc>
                <a:spcPct val="90000"/>
              </a:lnSpc>
              <a:buFontTx/>
              <a:buChar char="•"/>
            </a:pPr>
            <a:r>
              <a:rPr lang="en-GB" smtClean="0"/>
              <a:t> freedom to act and access to information and documents </a:t>
            </a:r>
          </a:p>
          <a:p>
            <a:pPr eaLnBrk="1" hangingPunct="1"/>
            <a:endParaRPr lang="en-GB" smtClean="0">
              <a:latin typeface="Times New Roman" pitchFamily="18" charset="0"/>
            </a:endParaRPr>
          </a:p>
          <a:p>
            <a:pPr eaLnBrk="1" hangingPunct="1"/>
            <a:endParaRPr lang="fr-BE" smtClean="0"/>
          </a:p>
        </p:txBody>
      </p:sp>
      <p:sp>
        <p:nvSpPr>
          <p:cNvPr id="60420" name="Espace réservé du numéro de diapositive 3"/>
          <p:cNvSpPr>
            <a:spLocks noGrp="1"/>
          </p:cNvSpPr>
          <p:nvPr>
            <p:ph type="sldNum" sz="quarter" idx="5"/>
          </p:nvPr>
        </p:nvSpPr>
        <p:spPr>
          <a:noFill/>
        </p:spPr>
        <p:txBody>
          <a:bodyPr/>
          <a:lstStyle/>
          <a:p>
            <a:fld id="{DC3E7054-902B-4A49-87EE-F222061248D2}" type="slidenum">
              <a:rPr lang="en-GB" smtClean="0"/>
              <a:pPr/>
              <a:t>23</a:t>
            </a:fld>
            <a:endParaRPr lang="en-GB" smtClean="0"/>
          </a:p>
        </p:txBody>
      </p:sp>
    </p:spTree>
    <p:extLst>
      <p:ext uri="{BB962C8B-B14F-4D97-AF65-F5344CB8AC3E}">
        <p14:creationId xmlns:p14="http://schemas.microsoft.com/office/powerpoint/2010/main" val="34126484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Espace réservé de l'image des diapositives 1"/>
          <p:cNvSpPr>
            <a:spLocks noGrp="1" noRot="1" noChangeAspect="1" noTextEdit="1"/>
          </p:cNvSpPr>
          <p:nvPr>
            <p:ph type="sldImg"/>
          </p:nvPr>
        </p:nvSpPr>
        <p:spPr>
          <a:ln/>
        </p:spPr>
      </p:sp>
      <p:sp>
        <p:nvSpPr>
          <p:cNvPr id="61443" name="Espace réservé des commentaires 2"/>
          <p:cNvSpPr>
            <a:spLocks noGrp="1"/>
          </p:cNvSpPr>
          <p:nvPr>
            <p:ph type="body" idx="1"/>
          </p:nvPr>
        </p:nvSpPr>
        <p:spPr>
          <a:noFill/>
          <a:ln/>
        </p:spPr>
        <p:txBody>
          <a:bodyPr/>
          <a:lstStyle/>
          <a:p>
            <a:pPr eaLnBrk="1" hangingPunct="1"/>
            <a:r>
              <a:rPr lang="en-US" smtClean="0"/>
              <a:t>Who should appoint the Auditor General?</a:t>
            </a:r>
          </a:p>
          <a:p>
            <a:pPr eaLnBrk="1" hangingPunct="1"/>
            <a:endParaRPr lang="en-US" smtClean="0"/>
          </a:p>
          <a:p>
            <a:pPr eaLnBrk="1" hangingPunct="1"/>
            <a:r>
              <a:rPr lang="en-US" smtClean="0"/>
              <a:t>If not to Parliament then public access to AG reports may be shut off</a:t>
            </a:r>
          </a:p>
          <a:p>
            <a:pPr eaLnBrk="1" hangingPunct="1"/>
            <a:endParaRPr lang="en-US" smtClean="0"/>
          </a:p>
          <a:p>
            <a:pPr eaLnBrk="1" hangingPunct="1"/>
            <a:r>
              <a:rPr lang="en-GB" smtClean="0"/>
              <a:t>Central paradox that effectiveness depends both on independence from executive and effective linkages with Parliament.</a:t>
            </a:r>
            <a:endParaRPr lang="en-US" smtClean="0"/>
          </a:p>
          <a:p>
            <a:pPr eaLnBrk="1" hangingPunct="1"/>
            <a:endParaRPr lang="fr-BE" smtClean="0"/>
          </a:p>
          <a:p>
            <a:pPr eaLnBrk="1" hangingPunct="1"/>
            <a:r>
              <a:rPr lang="fr-BE" smtClean="0"/>
              <a:t>January 2008 John Bourn left over public exposure on expenses – set up NAO Board to advice the Auditor General</a:t>
            </a:r>
          </a:p>
          <a:p>
            <a:pPr eaLnBrk="1" hangingPunct="1"/>
            <a:endParaRPr lang="fr-BE" smtClean="0"/>
          </a:p>
          <a:p>
            <a:pPr eaLnBrk="1" hangingPunct="1"/>
            <a:r>
              <a:rPr lang="fr-BE" smtClean="0"/>
              <a:t>February 2008 John Walker of GAO resigned day after staff union voted for pay increase.</a:t>
            </a:r>
          </a:p>
          <a:p>
            <a:pPr eaLnBrk="1" hangingPunct="1"/>
            <a:endParaRPr lang="fr-BE" smtClean="0"/>
          </a:p>
          <a:p>
            <a:pPr eaLnBrk="1" hangingPunct="1"/>
            <a:r>
              <a:rPr lang="fr-BE" smtClean="0"/>
              <a:t>Figures from </a:t>
            </a:r>
            <a:r>
              <a:rPr lang="en-US" smtClean="0">
                <a:latin typeface="Times New Roman" pitchFamily="18" charset="0"/>
              </a:rPr>
              <a:t>From INTOSAI survey carried out in 2000 reported in 2001.</a:t>
            </a:r>
          </a:p>
          <a:p>
            <a:pPr eaLnBrk="1" hangingPunct="1"/>
            <a:endParaRPr lang="fr-BE" smtClean="0"/>
          </a:p>
        </p:txBody>
      </p:sp>
      <p:sp>
        <p:nvSpPr>
          <p:cNvPr id="61444" name="Espace réservé du numéro de diapositive 3"/>
          <p:cNvSpPr>
            <a:spLocks noGrp="1"/>
          </p:cNvSpPr>
          <p:nvPr>
            <p:ph type="sldNum" sz="quarter" idx="5"/>
          </p:nvPr>
        </p:nvSpPr>
        <p:spPr>
          <a:noFill/>
        </p:spPr>
        <p:txBody>
          <a:bodyPr/>
          <a:lstStyle/>
          <a:p>
            <a:fld id="{627B180A-402A-425E-A31B-23248FA9D86B}" type="slidenum">
              <a:rPr lang="en-GB" smtClean="0"/>
              <a:pPr/>
              <a:t>24</a:t>
            </a:fld>
            <a:endParaRPr lang="en-GB" smtClean="0"/>
          </a:p>
        </p:txBody>
      </p:sp>
    </p:spTree>
    <p:extLst>
      <p:ext uri="{BB962C8B-B14F-4D97-AF65-F5344CB8AC3E}">
        <p14:creationId xmlns:p14="http://schemas.microsoft.com/office/powerpoint/2010/main" val="14951178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ce réservé de l'image des diapositives 1"/>
          <p:cNvSpPr>
            <a:spLocks noGrp="1" noRot="1" noChangeAspect="1" noTextEdit="1"/>
          </p:cNvSpPr>
          <p:nvPr>
            <p:ph type="sldImg"/>
          </p:nvPr>
        </p:nvSpPr>
        <p:spPr>
          <a:ln/>
        </p:spPr>
      </p:sp>
      <p:sp>
        <p:nvSpPr>
          <p:cNvPr id="44035" name="Espace réservé des commentaires 2"/>
          <p:cNvSpPr>
            <a:spLocks noGrp="1"/>
          </p:cNvSpPr>
          <p:nvPr>
            <p:ph type="body" idx="1"/>
          </p:nvPr>
        </p:nvSpPr>
        <p:spPr>
          <a:noFill/>
          <a:ln/>
        </p:spPr>
        <p:txBody>
          <a:bodyPr/>
          <a:lstStyle/>
          <a:p>
            <a:pPr eaLnBrk="1" hangingPunct="1"/>
            <a:endParaRPr lang="fr-BE" smtClean="0"/>
          </a:p>
        </p:txBody>
      </p:sp>
      <p:sp>
        <p:nvSpPr>
          <p:cNvPr id="44036" name="Espace réservé du numéro de diapositive 3"/>
          <p:cNvSpPr>
            <a:spLocks noGrp="1"/>
          </p:cNvSpPr>
          <p:nvPr>
            <p:ph type="sldNum" sz="quarter" idx="5"/>
          </p:nvPr>
        </p:nvSpPr>
        <p:spPr>
          <a:noFill/>
        </p:spPr>
        <p:txBody>
          <a:bodyPr/>
          <a:lstStyle/>
          <a:p>
            <a:fld id="{E6301912-1DD4-46DA-B8A4-0677A76EC898}" type="slidenum">
              <a:rPr lang="en-GB" smtClean="0"/>
              <a:pPr/>
              <a:t>25</a:t>
            </a:fld>
            <a:endParaRPr lang="en-GB" smtClean="0"/>
          </a:p>
        </p:txBody>
      </p:sp>
    </p:spTree>
    <p:extLst>
      <p:ext uri="{BB962C8B-B14F-4D97-AF65-F5344CB8AC3E}">
        <p14:creationId xmlns:p14="http://schemas.microsoft.com/office/powerpoint/2010/main" val="2888807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Espace réservé de l'image des diapositives 1"/>
          <p:cNvSpPr>
            <a:spLocks noGrp="1" noRot="1" noChangeAspect="1" noTextEdit="1"/>
          </p:cNvSpPr>
          <p:nvPr>
            <p:ph type="sldImg"/>
          </p:nvPr>
        </p:nvSpPr>
        <p:spPr>
          <a:ln/>
        </p:spPr>
      </p:sp>
      <p:sp>
        <p:nvSpPr>
          <p:cNvPr id="71683" name="Espace réservé des commentaires 2"/>
          <p:cNvSpPr>
            <a:spLocks noGrp="1"/>
          </p:cNvSpPr>
          <p:nvPr>
            <p:ph type="body" idx="1"/>
          </p:nvPr>
        </p:nvSpPr>
        <p:spPr>
          <a:noFill/>
          <a:ln/>
        </p:spPr>
        <p:txBody>
          <a:bodyPr/>
          <a:lstStyle/>
          <a:p>
            <a:pPr eaLnBrk="1" hangingPunct="1"/>
            <a:endParaRPr lang="fr-BE" smtClean="0"/>
          </a:p>
        </p:txBody>
      </p:sp>
      <p:sp>
        <p:nvSpPr>
          <p:cNvPr id="71684" name="Espace réservé du numéro de diapositive 3"/>
          <p:cNvSpPr>
            <a:spLocks noGrp="1"/>
          </p:cNvSpPr>
          <p:nvPr>
            <p:ph type="sldNum" sz="quarter" idx="5"/>
          </p:nvPr>
        </p:nvSpPr>
        <p:spPr>
          <a:noFill/>
        </p:spPr>
        <p:txBody>
          <a:bodyPr/>
          <a:lstStyle/>
          <a:p>
            <a:fld id="{D0AFC8B7-E8C7-4EF6-B946-F19E6B7E0C75}" type="slidenum">
              <a:rPr lang="en-GB" smtClean="0"/>
              <a:pPr/>
              <a:t>26</a:t>
            </a:fld>
            <a:endParaRPr lang="en-GB" smtClean="0"/>
          </a:p>
        </p:txBody>
      </p:sp>
    </p:spTree>
    <p:extLst>
      <p:ext uri="{BB962C8B-B14F-4D97-AF65-F5344CB8AC3E}">
        <p14:creationId xmlns:p14="http://schemas.microsoft.com/office/powerpoint/2010/main" val="25231523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Espace réservé de l'image des diapositives 1"/>
          <p:cNvSpPr>
            <a:spLocks noGrp="1" noRot="1" noChangeAspect="1" noTextEdit="1"/>
          </p:cNvSpPr>
          <p:nvPr>
            <p:ph type="sldImg"/>
          </p:nvPr>
        </p:nvSpPr>
        <p:spPr>
          <a:ln/>
        </p:spPr>
      </p:sp>
      <p:sp>
        <p:nvSpPr>
          <p:cNvPr id="72707" name="Espace réservé des commentaires 2"/>
          <p:cNvSpPr>
            <a:spLocks noGrp="1"/>
          </p:cNvSpPr>
          <p:nvPr>
            <p:ph type="body" idx="1"/>
          </p:nvPr>
        </p:nvSpPr>
        <p:spPr>
          <a:noFill/>
          <a:ln/>
        </p:spPr>
        <p:txBody>
          <a:bodyPr/>
          <a:lstStyle/>
          <a:p>
            <a:pPr eaLnBrk="1" hangingPunct="1"/>
            <a:r>
              <a:rPr lang="en-US" smtClean="0">
                <a:latin typeface="Times New Roman" pitchFamily="18" charset="0"/>
              </a:rPr>
              <a:t>Problem of incentives for the PAC:</a:t>
            </a:r>
          </a:p>
          <a:p>
            <a:pPr eaLnBrk="1" hangingPunct="1"/>
            <a:endParaRPr lang="en-US" smtClean="0">
              <a:latin typeface="Times New Roman" pitchFamily="18" charset="0"/>
            </a:endParaRPr>
          </a:p>
          <a:p>
            <a:pPr eaLnBrk="1" hangingPunct="1">
              <a:buFontTx/>
              <a:buChar char="•"/>
            </a:pPr>
            <a:r>
              <a:rPr lang="en-US" smtClean="0">
                <a:latin typeface="Times New Roman" pitchFamily="18" charset="0"/>
              </a:rPr>
              <a:t>  why interested in the role (in Nigeria)</a:t>
            </a:r>
          </a:p>
          <a:p>
            <a:pPr eaLnBrk="1" hangingPunct="1">
              <a:buFontTx/>
              <a:buChar char="•"/>
            </a:pPr>
            <a:endParaRPr lang="en-US" smtClean="0">
              <a:latin typeface="Times New Roman" pitchFamily="18" charset="0"/>
            </a:endParaRPr>
          </a:p>
          <a:p>
            <a:pPr eaLnBrk="1" hangingPunct="1">
              <a:buFontTx/>
              <a:buChar char="•"/>
            </a:pPr>
            <a:r>
              <a:rPr lang="en-US" smtClean="0">
                <a:latin typeface="Times New Roman" pitchFamily="18" charset="0"/>
              </a:rPr>
              <a:t>  will they uncover corruption or maladministration?</a:t>
            </a:r>
            <a:br>
              <a:rPr lang="en-US" smtClean="0">
                <a:latin typeface="Times New Roman" pitchFamily="18" charset="0"/>
              </a:rPr>
            </a:br>
            <a:endParaRPr lang="en-US" smtClean="0">
              <a:latin typeface="Times New Roman" pitchFamily="18" charset="0"/>
            </a:endParaRPr>
          </a:p>
          <a:p>
            <a:pPr eaLnBrk="1" hangingPunct="1">
              <a:buFontTx/>
              <a:buChar char="•"/>
            </a:pPr>
            <a:r>
              <a:rPr lang="en-US" smtClean="0">
                <a:latin typeface="Times New Roman" pitchFamily="18" charset="0"/>
              </a:rPr>
              <a:t>  will they protect their political masters?</a:t>
            </a:r>
            <a:br>
              <a:rPr lang="en-US" smtClean="0">
                <a:latin typeface="Times New Roman" pitchFamily="18" charset="0"/>
              </a:rPr>
            </a:br>
            <a:endParaRPr lang="en-US" smtClean="0">
              <a:latin typeface="Times New Roman" pitchFamily="18" charset="0"/>
            </a:endParaRPr>
          </a:p>
          <a:p>
            <a:pPr eaLnBrk="1" hangingPunct="1">
              <a:buFontTx/>
              <a:buChar char="•"/>
            </a:pPr>
            <a:r>
              <a:rPr lang="en-US" smtClean="0">
                <a:latin typeface="Times New Roman" pitchFamily="18" charset="0"/>
              </a:rPr>
              <a:t>  will they use PAC as a source of rent?</a:t>
            </a:r>
          </a:p>
          <a:p>
            <a:pPr eaLnBrk="1" hangingPunct="1"/>
            <a:endParaRPr lang="fr-BE" smtClean="0"/>
          </a:p>
        </p:txBody>
      </p:sp>
      <p:sp>
        <p:nvSpPr>
          <p:cNvPr id="72708" name="Espace réservé du numéro de diapositive 3"/>
          <p:cNvSpPr>
            <a:spLocks noGrp="1"/>
          </p:cNvSpPr>
          <p:nvPr>
            <p:ph type="sldNum" sz="quarter" idx="5"/>
          </p:nvPr>
        </p:nvSpPr>
        <p:spPr>
          <a:noFill/>
        </p:spPr>
        <p:txBody>
          <a:bodyPr/>
          <a:lstStyle/>
          <a:p>
            <a:fld id="{F6C3D744-1EED-45F7-9DF5-B4DC817821CD}" type="slidenum">
              <a:rPr lang="en-GB" smtClean="0"/>
              <a:pPr/>
              <a:t>27</a:t>
            </a:fld>
            <a:endParaRPr lang="en-GB" smtClean="0"/>
          </a:p>
        </p:txBody>
      </p:sp>
    </p:spTree>
    <p:extLst>
      <p:ext uri="{BB962C8B-B14F-4D97-AF65-F5344CB8AC3E}">
        <p14:creationId xmlns:p14="http://schemas.microsoft.com/office/powerpoint/2010/main" val="11324764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Espace réservé de l'image des diapositives 1"/>
          <p:cNvSpPr>
            <a:spLocks noGrp="1" noRot="1" noChangeAspect="1" noTextEdit="1"/>
          </p:cNvSpPr>
          <p:nvPr>
            <p:ph type="sldImg"/>
          </p:nvPr>
        </p:nvSpPr>
        <p:spPr>
          <a:ln/>
        </p:spPr>
      </p:sp>
      <p:sp>
        <p:nvSpPr>
          <p:cNvPr id="74755" name="Espace réservé des commentaires 2"/>
          <p:cNvSpPr>
            <a:spLocks noGrp="1"/>
          </p:cNvSpPr>
          <p:nvPr>
            <p:ph type="body" idx="1"/>
          </p:nvPr>
        </p:nvSpPr>
        <p:spPr>
          <a:noFill/>
          <a:ln/>
        </p:spPr>
        <p:txBody>
          <a:bodyPr/>
          <a:lstStyle/>
          <a:p>
            <a:pPr eaLnBrk="1" hangingPunct="1">
              <a:lnSpc>
                <a:spcPct val="90000"/>
              </a:lnSpc>
            </a:pPr>
            <a:r>
              <a:rPr lang="en-GB" smtClean="0"/>
              <a:t>PAC is independent of Government:</a:t>
            </a:r>
          </a:p>
          <a:p>
            <a:pPr eaLnBrk="1" hangingPunct="1">
              <a:lnSpc>
                <a:spcPct val="90000"/>
              </a:lnSpc>
              <a:buFontTx/>
              <a:buChar char="•"/>
            </a:pPr>
            <a:r>
              <a:rPr lang="en-GB" smtClean="0"/>
              <a:t> suitable expertise, time and advice</a:t>
            </a:r>
          </a:p>
          <a:p>
            <a:pPr eaLnBrk="1" hangingPunct="1">
              <a:lnSpc>
                <a:spcPct val="90000"/>
              </a:lnSpc>
              <a:buFontTx/>
              <a:buChar char="•"/>
            </a:pPr>
            <a:r>
              <a:rPr lang="en-GB" smtClean="0"/>
              <a:t> Accounting Officers can be held to account publicly</a:t>
            </a:r>
          </a:p>
          <a:p>
            <a:pPr eaLnBrk="1" hangingPunct="1">
              <a:lnSpc>
                <a:spcPct val="90000"/>
              </a:lnSpc>
              <a:buFontTx/>
              <a:buChar char="•"/>
            </a:pPr>
            <a:r>
              <a:rPr lang="en-GB" smtClean="0"/>
              <a:t> follow-up of agreed recommendations.</a:t>
            </a:r>
          </a:p>
          <a:p>
            <a:pPr eaLnBrk="1" hangingPunct="1">
              <a:lnSpc>
                <a:spcPct val="90000"/>
              </a:lnSpc>
              <a:buFontTx/>
              <a:buChar char="•"/>
            </a:pPr>
            <a:endParaRPr lang="en-GB" smtClean="0"/>
          </a:p>
          <a:p>
            <a:pPr eaLnBrk="1" hangingPunct="1">
              <a:lnSpc>
                <a:spcPct val="90000"/>
              </a:lnSpc>
              <a:buFontTx/>
              <a:buChar char="•"/>
            </a:pPr>
            <a:r>
              <a:rPr lang="en-GB" smtClean="0"/>
              <a:t>Scrutiny of audit reports within 3 months (A) or 6 months (B) – PEFA</a:t>
            </a:r>
          </a:p>
          <a:p>
            <a:pPr eaLnBrk="1" hangingPunct="1">
              <a:lnSpc>
                <a:spcPct val="90000"/>
              </a:lnSpc>
              <a:buFontTx/>
              <a:buChar char="•"/>
            </a:pPr>
            <a:endParaRPr lang="en-GB" smtClean="0"/>
          </a:p>
          <a:p>
            <a:pPr lvl="1" eaLnBrk="1" hangingPunct="1"/>
            <a:r>
              <a:rPr lang="en-GB" smtClean="0">
                <a:latin typeface="Times New Roman" pitchFamily="18" charset="0"/>
              </a:rPr>
              <a:t>The Auditor General and/or senior audit staff play an active and collaborative role with the Public Accounts Committee during its consideration of the Auditor General’s annual report (A).</a:t>
            </a:r>
            <a:br>
              <a:rPr lang="en-GB" smtClean="0">
                <a:latin typeface="Times New Roman" pitchFamily="18" charset="0"/>
              </a:rPr>
            </a:br>
            <a:endParaRPr lang="en-GB" smtClean="0">
              <a:latin typeface="Times New Roman" pitchFamily="18" charset="0"/>
            </a:endParaRPr>
          </a:p>
          <a:p>
            <a:pPr lvl="1" eaLnBrk="1" hangingPunct="1"/>
            <a:r>
              <a:rPr lang="en-GB" smtClean="0">
                <a:latin typeface="Times New Roman" pitchFamily="18" charset="0"/>
              </a:rPr>
              <a:t>The annual report of the Auditor General is considered by the Public Accounts Committee and formally reported back to the  State House of Assembly within:</a:t>
            </a:r>
            <a:br>
              <a:rPr lang="en-GB" smtClean="0">
                <a:latin typeface="Times New Roman" pitchFamily="18" charset="0"/>
              </a:rPr>
            </a:br>
            <a:r>
              <a:rPr lang="en-GB" smtClean="0">
                <a:latin typeface="Times New Roman" pitchFamily="18" charset="0"/>
              </a:rPr>
              <a:t>&lt;6 months = A		&lt;9 months = B		&gt;12 months = C.</a:t>
            </a:r>
          </a:p>
          <a:p>
            <a:pPr eaLnBrk="1" hangingPunct="1">
              <a:lnSpc>
                <a:spcPct val="90000"/>
              </a:lnSpc>
              <a:buFontTx/>
              <a:buChar char="•"/>
            </a:pPr>
            <a:endParaRPr lang="en-GB" smtClean="0">
              <a:latin typeface="Times New Roman" pitchFamily="18" charset="0"/>
            </a:endParaRPr>
          </a:p>
          <a:p>
            <a:pPr eaLnBrk="1" hangingPunct="1"/>
            <a:endParaRPr lang="fr-BE" smtClean="0"/>
          </a:p>
        </p:txBody>
      </p:sp>
      <p:sp>
        <p:nvSpPr>
          <p:cNvPr id="74756" name="Espace réservé du numéro de diapositive 3"/>
          <p:cNvSpPr>
            <a:spLocks noGrp="1"/>
          </p:cNvSpPr>
          <p:nvPr>
            <p:ph type="sldNum" sz="quarter" idx="5"/>
          </p:nvPr>
        </p:nvSpPr>
        <p:spPr>
          <a:noFill/>
        </p:spPr>
        <p:txBody>
          <a:bodyPr/>
          <a:lstStyle/>
          <a:p>
            <a:fld id="{7666E9A2-F509-487B-9847-E9113CB844C6}" type="slidenum">
              <a:rPr lang="en-GB" smtClean="0"/>
              <a:pPr/>
              <a:t>28</a:t>
            </a:fld>
            <a:endParaRPr lang="en-GB" smtClean="0"/>
          </a:p>
        </p:txBody>
      </p:sp>
    </p:spTree>
    <p:extLst>
      <p:ext uri="{BB962C8B-B14F-4D97-AF65-F5344CB8AC3E}">
        <p14:creationId xmlns:p14="http://schemas.microsoft.com/office/powerpoint/2010/main" val="37095002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Espace réservé de l'image des diapositives 1"/>
          <p:cNvSpPr>
            <a:spLocks noGrp="1" noRot="1" noChangeAspect="1" noTextEdit="1"/>
          </p:cNvSpPr>
          <p:nvPr>
            <p:ph type="sldImg"/>
          </p:nvPr>
        </p:nvSpPr>
        <p:spPr>
          <a:ln/>
        </p:spPr>
      </p:sp>
      <p:sp>
        <p:nvSpPr>
          <p:cNvPr id="73731" name="Espace réservé des commentaires 2"/>
          <p:cNvSpPr>
            <a:spLocks noGrp="1"/>
          </p:cNvSpPr>
          <p:nvPr>
            <p:ph type="body" idx="1"/>
          </p:nvPr>
        </p:nvSpPr>
        <p:spPr>
          <a:noFill/>
          <a:ln/>
        </p:spPr>
        <p:txBody>
          <a:bodyPr/>
          <a:lstStyle/>
          <a:p>
            <a:pPr eaLnBrk="1" hangingPunct="1"/>
            <a:r>
              <a:rPr lang="fr-BE" smtClean="0"/>
              <a:t>Sactions by police, disiplinary action within ministry etc, Anti-corruption agency</a:t>
            </a:r>
          </a:p>
          <a:p>
            <a:pPr eaLnBrk="1" hangingPunct="1"/>
            <a:endParaRPr lang="fr-BE" smtClean="0"/>
          </a:p>
          <a:p>
            <a:pPr eaLnBrk="1" hangingPunct="1"/>
            <a:r>
              <a:rPr lang="fr-BE" smtClean="0"/>
              <a:t>Auditor General not to be police, judge jury and executioner</a:t>
            </a:r>
          </a:p>
        </p:txBody>
      </p:sp>
      <p:sp>
        <p:nvSpPr>
          <p:cNvPr id="73732" name="Espace réservé du numéro de diapositive 3"/>
          <p:cNvSpPr>
            <a:spLocks noGrp="1"/>
          </p:cNvSpPr>
          <p:nvPr>
            <p:ph type="sldNum" sz="quarter" idx="5"/>
          </p:nvPr>
        </p:nvSpPr>
        <p:spPr>
          <a:noFill/>
        </p:spPr>
        <p:txBody>
          <a:bodyPr/>
          <a:lstStyle/>
          <a:p>
            <a:fld id="{1390E26E-5595-4630-8918-DD2E606F6BDF}" type="slidenum">
              <a:rPr lang="en-GB" smtClean="0"/>
              <a:pPr/>
              <a:t>29</a:t>
            </a:fld>
            <a:endParaRPr lang="en-GB" smtClean="0"/>
          </a:p>
        </p:txBody>
      </p:sp>
    </p:spTree>
    <p:extLst>
      <p:ext uri="{BB962C8B-B14F-4D97-AF65-F5344CB8AC3E}">
        <p14:creationId xmlns:p14="http://schemas.microsoft.com/office/powerpoint/2010/main" val="6973986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Espace réservé de l'image des diapositives 1"/>
          <p:cNvSpPr>
            <a:spLocks noGrp="1" noRot="1" noChangeAspect="1" noTextEdit="1"/>
          </p:cNvSpPr>
          <p:nvPr>
            <p:ph type="sldImg"/>
          </p:nvPr>
        </p:nvSpPr>
        <p:spPr>
          <a:ln/>
        </p:spPr>
      </p:sp>
      <p:sp>
        <p:nvSpPr>
          <p:cNvPr id="75779" name="Espace réservé des commentaires 2"/>
          <p:cNvSpPr>
            <a:spLocks noGrp="1"/>
          </p:cNvSpPr>
          <p:nvPr>
            <p:ph type="body" idx="1"/>
          </p:nvPr>
        </p:nvSpPr>
        <p:spPr>
          <a:noFill/>
          <a:ln/>
        </p:spPr>
        <p:txBody>
          <a:bodyPr/>
          <a:lstStyle/>
          <a:p>
            <a:pPr eaLnBrk="1" hangingPunct="1"/>
            <a:endParaRPr lang="fr-BE" smtClean="0"/>
          </a:p>
        </p:txBody>
      </p:sp>
      <p:sp>
        <p:nvSpPr>
          <p:cNvPr id="75780" name="Espace réservé du numéro de diapositive 3"/>
          <p:cNvSpPr>
            <a:spLocks noGrp="1"/>
          </p:cNvSpPr>
          <p:nvPr>
            <p:ph type="sldNum" sz="quarter" idx="5"/>
          </p:nvPr>
        </p:nvSpPr>
        <p:spPr>
          <a:noFill/>
        </p:spPr>
        <p:txBody>
          <a:bodyPr/>
          <a:lstStyle/>
          <a:p>
            <a:fld id="{4CBFC078-5F25-41DE-938B-DB0C8907BA20}" type="slidenum">
              <a:rPr lang="en-GB" smtClean="0"/>
              <a:pPr/>
              <a:t>30</a:t>
            </a:fld>
            <a:endParaRPr lang="en-GB" smtClean="0"/>
          </a:p>
        </p:txBody>
      </p:sp>
    </p:spTree>
    <p:extLst>
      <p:ext uri="{BB962C8B-B14F-4D97-AF65-F5344CB8AC3E}">
        <p14:creationId xmlns:p14="http://schemas.microsoft.com/office/powerpoint/2010/main" val="3086769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Espace réservé de l'image des diapositives 1"/>
          <p:cNvSpPr>
            <a:spLocks noGrp="1" noRot="1" noChangeAspect="1" noTextEdit="1"/>
          </p:cNvSpPr>
          <p:nvPr>
            <p:ph type="sldImg"/>
          </p:nvPr>
        </p:nvSpPr>
        <p:spPr>
          <a:ln/>
        </p:spPr>
      </p:sp>
      <p:sp>
        <p:nvSpPr>
          <p:cNvPr id="46083" name="Espace réservé des commentaires 2"/>
          <p:cNvSpPr>
            <a:spLocks noGrp="1"/>
          </p:cNvSpPr>
          <p:nvPr>
            <p:ph type="body" idx="1"/>
          </p:nvPr>
        </p:nvSpPr>
        <p:spPr>
          <a:noFill/>
          <a:ln/>
        </p:spPr>
        <p:txBody>
          <a:bodyPr/>
          <a:lstStyle/>
          <a:p>
            <a:pPr eaLnBrk="1" hangingPunct="1"/>
            <a:r>
              <a:rPr lang="en-US" smtClean="0">
                <a:latin typeface="Times New Roman" pitchFamily="18" charset="0"/>
              </a:rPr>
              <a:t>What should auditors do?</a:t>
            </a:r>
          </a:p>
          <a:p>
            <a:pPr eaLnBrk="1" hangingPunct="1"/>
            <a:endParaRPr lang="en-US" smtClean="0">
              <a:latin typeface="Times New Roman" pitchFamily="18" charset="0"/>
            </a:endParaRPr>
          </a:p>
          <a:p>
            <a:pPr eaLnBrk="1" hangingPunct="1"/>
            <a:r>
              <a:rPr lang="en-US" smtClean="0">
                <a:latin typeface="Times New Roman" pitchFamily="18" charset="0"/>
              </a:rPr>
              <a:t>Is the budget complied with?	Are the Financial Regulations followed?</a:t>
            </a:r>
          </a:p>
          <a:p>
            <a:pPr eaLnBrk="1" hangingPunct="1"/>
            <a:endParaRPr lang="fr-BE" smtClean="0"/>
          </a:p>
        </p:txBody>
      </p:sp>
      <p:sp>
        <p:nvSpPr>
          <p:cNvPr id="46084" name="Espace réservé du numéro de diapositive 3"/>
          <p:cNvSpPr>
            <a:spLocks noGrp="1"/>
          </p:cNvSpPr>
          <p:nvPr>
            <p:ph type="sldNum" sz="quarter" idx="5"/>
          </p:nvPr>
        </p:nvSpPr>
        <p:spPr>
          <a:noFill/>
        </p:spPr>
        <p:txBody>
          <a:bodyPr/>
          <a:lstStyle/>
          <a:p>
            <a:fld id="{8F4C5E46-7E90-478B-B2C2-7C0D6EC07834}" type="slidenum">
              <a:rPr lang="en-GB" smtClean="0"/>
              <a:pPr/>
              <a:t>3</a:t>
            </a:fld>
            <a:endParaRPr lang="en-GB" smtClean="0"/>
          </a:p>
        </p:txBody>
      </p:sp>
    </p:spTree>
    <p:extLst>
      <p:ext uri="{BB962C8B-B14F-4D97-AF65-F5344CB8AC3E}">
        <p14:creationId xmlns:p14="http://schemas.microsoft.com/office/powerpoint/2010/main" val="7430873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ce réservé de l'image des diapositives 1"/>
          <p:cNvSpPr>
            <a:spLocks noGrp="1" noRot="1" noChangeAspect="1" noTextEdit="1"/>
          </p:cNvSpPr>
          <p:nvPr>
            <p:ph type="sldImg"/>
          </p:nvPr>
        </p:nvSpPr>
        <p:spPr>
          <a:ln/>
        </p:spPr>
      </p:sp>
      <p:sp>
        <p:nvSpPr>
          <p:cNvPr id="44035" name="Espace réservé des commentaires 2"/>
          <p:cNvSpPr>
            <a:spLocks noGrp="1"/>
          </p:cNvSpPr>
          <p:nvPr>
            <p:ph type="body" idx="1"/>
          </p:nvPr>
        </p:nvSpPr>
        <p:spPr>
          <a:noFill/>
          <a:ln/>
        </p:spPr>
        <p:txBody>
          <a:bodyPr/>
          <a:lstStyle/>
          <a:p>
            <a:pPr eaLnBrk="1" hangingPunct="1"/>
            <a:endParaRPr lang="fr-BE" smtClean="0"/>
          </a:p>
        </p:txBody>
      </p:sp>
      <p:sp>
        <p:nvSpPr>
          <p:cNvPr id="44036" name="Espace réservé du numéro de diapositive 3"/>
          <p:cNvSpPr>
            <a:spLocks noGrp="1"/>
          </p:cNvSpPr>
          <p:nvPr>
            <p:ph type="sldNum" sz="quarter" idx="5"/>
          </p:nvPr>
        </p:nvSpPr>
        <p:spPr>
          <a:noFill/>
        </p:spPr>
        <p:txBody>
          <a:bodyPr/>
          <a:lstStyle/>
          <a:p>
            <a:fld id="{E6301912-1DD4-46DA-B8A4-0677A76EC898}" type="slidenum">
              <a:rPr lang="en-GB" smtClean="0"/>
              <a:pPr/>
              <a:t>31</a:t>
            </a:fld>
            <a:endParaRPr lang="en-GB" smtClean="0"/>
          </a:p>
        </p:txBody>
      </p:sp>
    </p:spTree>
    <p:extLst>
      <p:ext uri="{BB962C8B-B14F-4D97-AF65-F5344CB8AC3E}">
        <p14:creationId xmlns:p14="http://schemas.microsoft.com/office/powerpoint/2010/main" val="18824800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Espace réservé de l'image des diapositives 1"/>
          <p:cNvSpPr>
            <a:spLocks noGrp="1" noRot="1" noChangeAspect="1" noTextEdit="1"/>
          </p:cNvSpPr>
          <p:nvPr>
            <p:ph type="sldImg"/>
          </p:nvPr>
        </p:nvSpPr>
        <p:spPr>
          <a:ln/>
        </p:spPr>
      </p:sp>
      <p:sp>
        <p:nvSpPr>
          <p:cNvPr id="76803" name="Espace réservé des commentaires 2"/>
          <p:cNvSpPr>
            <a:spLocks noGrp="1"/>
          </p:cNvSpPr>
          <p:nvPr>
            <p:ph type="body" idx="1"/>
          </p:nvPr>
        </p:nvSpPr>
        <p:spPr>
          <a:noFill/>
          <a:ln/>
        </p:spPr>
        <p:txBody>
          <a:bodyPr/>
          <a:lstStyle/>
          <a:p>
            <a:pPr eaLnBrk="1" hangingPunct="1"/>
            <a:r>
              <a:rPr lang="fr-BE" smtClean="0"/>
              <a:t>Use of AG by donors:</a:t>
            </a:r>
          </a:p>
          <a:p>
            <a:pPr eaLnBrk="1" hangingPunct="1"/>
            <a:endParaRPr lang="fr-BE" smtClean="0"/>
          </a:p>
          <a:p>
            <a:pPr eaLnBrk="1" hangingPunct="1"/>
            <a:r>
              <a:rPr lang="fr-BE" smtClean="0"/>
              <a:t>	Read the latest Ags report</a:t>
            </a:r>
          </a:p>
          <a:p>
            <a:pPr eaLnBrk="1" hangingPunct="1"/>
            <a:r>
              <a:rPr lang="fr-BE" smtClean="0"/>
              <a:t>	talk to the AG about possible co-operation especially with budget support</a:t>
            </a:r>
          </a:p>
        </p:txBody>
      </p:sp>
      <p:sp>
        <p:nvSpPr>
          <p:cNvPr id="76804" name="Espace réservé du numéro de diapositive 3"/>
          <p:cNvSpPr>
            <a:spLocks noGrp="1"/>
          </p:cNvSpPr>
          <p:nvPr>
            <p:ph type="sldNum" sz="quarter" idx="5"/>
          </p:nvPr>
        </p:nvSpPr>
        <p:spPr>
          <a:noFill/>
        </p:spPr>
        <p:txBody>
          <a:bodyPr/>
          <a:lstStyle/>
          <a:p>
            <a:fld id="{22C80352-CE50-4847-A289-B2DB188B3D4B}" type="slidenum">
              <a:rPr lang="en-GB" smtClean="0"/>
              <a:pPr/>
              <a:t>32</a:t>
            </a:fld>
            <a:endParaRPr lang="en-GB" smtClean="0"/>
          </a:p>
        </p:txBody>
      </p:sp>
    </p:spTree>
    <p:extLst>
      <p:ext uri="{BB962C8B-B14F-4D97-AF65-F5344CB8AC3E}">
        <p14:creationId xmlns:p14="http://schemas.microsoft.com/office/powerpoint/2010/main" val="9371725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noProof="0" dirty="0" smtClean="0"/>
              <a:t>Note à l'attention du facilitateur – tout ce qui se </a:t>
            </a:r>
            <a:r>
              <a:rPr lang="en-GB" noProof="0" dirty="0" err="1" smtClean="0"/>
              <a:t>trouve</a:t>
            </a:r>
            <a:r>
              <a:rPr lang="en-GB" noProof="0" dirty="0" smtClean="0"/>
              <a:t> à </a:t>
            </a:r>
            <a:r>
              <a:rPr lang="en-GB" noProof="0" dirty="0" err="1" smtClean="0"/>
              <a:t>l’intérieur</a:t>
            </a:r>
            <a:r>
              <a:rPr lang="en-GB" noProof="0" dirty="0" smtClean="0"/>
              <a:t> de la ligne en pointillés noirs </a:t>
            </a:r>
            <a:r>
              <a:rPr lang="en-GB" noProof="0" dirty="0" err="1" smtClean="0"/>
              <a:t>est</a:t>
            </a:r>
            <a:r>
              <a:rPr lang="en-GB" noProof="0" dirty="0" smtClean="0"/>
              <a:t> sous le </a:t>
            </a:r>
            <a:r>
              <a:rPr lang="en-GB" noProof="0" dirty="0" err="1" smtClean="0"/>
              <a:t>contrôle</a:t>
            </a:r>
            <a:r>
              <a:rPr lang="en-GB" noProof="0" dirty="0" smtClean="0"/>
              <a:t> de </a:t>
            </a:r>
            <a:r>
              <a:rPr lang="en-GB" noProof="0" dirty="0" err="1" smtClean="0"/>
              <a:t>l'ISC</a:t>
            </a:r>
            <a:r>
              <a:rPr lang="en-GB" noProof="0" dirty="0" smtClean="0"/>
              <a:t> (sous </a:t>
            </a:r>
            <a:r>
              <a:rPr lang="en-GB" noProof="0" dirty="0" err="1" smtClean="0"/>
              <a:t>réserve</a:t>
            </a:r>
            <a:r>
              <a:rPr lang="en-GB" noProof="0" dirty="0" smtClean="0"/>
              <a:t> </a:t>
            </a:r>
            <a:r>
              <a:rPr lang="en-GB" noProof="0" dirty="0" err="1" smtClean="0"/>
              <a:t>que</a:t>
            </a:r>
            <a:r>
              <a:rPr lang="en-GB" noProof="0" dirty="0" smtClean="0"/>
              <a:t> les ressources nécessaires </a:t>
            </a:r>
            <a:r>
              <a:rPr lang="en-GB" noProof="0" dirty="0" err="1" smtClean="0"/>
              <a:t>lui</a:t>
            </a:r>
            <a:r>
              <a:rPr lang="en-GB" noProof="0" dirty="0" smtClean="0"/>
              <a:t> </a:t>
            </a:r>
            <a:r>
              <a:rPr lang="en-GB" noProof="0" dirty="0" err="1" smtClean="0"/>
              <a:t>soient</a:t>
            </a:r>
            <a:r>
              <a:rPr lang="en-GB" noProof="0" dirty="0" smtClean="0"/>
              <a:t> </a:t>
            </a:r>
            <a:r>
              <a:rPr lang="en-GB" noProof="0" dirty="0" err="1" smtClean="0"/>
              <a:t>attribuées</a:t>
            </a:r>
            <a:r>
              <a:rPr lang="en-GB" noProof="0" dirty="0" smtClean="0"/>
              <a:t>). Si </a:t>
            </a:r>
            <a:r>
              <a:rPr lang="en-GB" noProof="0" dirty="0" err="1" smtClean="0"/>
              <a:t>ce</a:t>
            </a:r>
            <a:r>
              <a:rPr lang="en-GB" noProof="0" dirty="0" smtClean="0"/>
              <a:t> </a:t>
            </a:r>
            <a:r>
              <a:rPr lang="en-GB" noProof="0" dirty="0" err="1" smtClean="0"/>
              <a:t>n’est</a:t>
            </a:r>
            <a:r>
              <a:rPr lang="en-GB" noProof="0" dirty="0" smtClean="0"/>
              <a:t> pas le </a:t>
            </a:r>
            <a:r>
              <a:rPr lang="en-GB" noProof="0" dirty="0" err="1" smtClean="0"/>
              <a:t>cas</a:t>
            </a:r>
            <a:r>
              <a:rPr lang="en-GB" noProof="0" dirty="0" smtClean="0"/>
              <a:t>, en raison</a:t>
            </a:r>
            <a:r>
              <a:rPr lang="en-GB" baseline="0" noProof="0" dirty="0" smtClean="0"/>
              <a:t> d’un </a:t>
            </a:r>
            <a:r>
              <a:rPr lang="en-GB" baseline="0" noProof="0" dirty="0" err="1" smtClean="0"/>
              <a:t>manque</a:t>
            </a:r>
            <a:r>
              <a:rPr lang="en-GB" baseline="0" noProof="0" dirty="0" smtClean="0"/>
              <a:t> </a:t>
            </a:r>
            <a:r>
              <a:rPr lang="en-GB" baseline="0" noProof="0" dirty="0" err="1" smtClean="0"/>
              <a:t>d’indépendance</a:t>
            </a:r>
            <a:r>
              <a:rPr lang="en-GB" baseline="0" noProof="0" dirty="0" smtClean="0"/>
              <a:t>, </a:t>
            </a:r>
            <a:r>
              <a:rPr lang="en-GB" noProof="0" dirty="0" err="1" smtClean="0"/>
              <a:t>aucune</a:t>
            </a:r>
            <a:r>
              <a:rPr lang="en-GB" noProof="0" dirty="0" smtClean="0"/>
              <a:t> note </a:t>
            </a:r>
            <a:r>
              <a:rPr lang="en-GB" noProof="0" dirty="0" err="1" smtClean="0"/>
              <a:t>n’est</a:t>
            </a:r>
            <a:r>
              <a:rPr lang="en-GB" noProof="0" dirty="0" smtClean="0"/>
              <a:t> </a:t>
            </a:r>
            <a:r>
              <a:rPr lang="en-GB" noProof="0" dirty="0" err="1" smtClean="0"/>
              <a:t>attribuée</a:t>
            </a:r>
            <a:r>
              <a:rPr lang="en-GB" baseline="0" noProof="0" dirty="0" smtClean="0"/>
              <a:t> </a:t>
            </a:r>
            <a:r>
              <a:rPr lang="en-GB" noProof="0" dirty="0" smtClean="0"/>
              <a:t>et le </a:t>
            </a:r>
            <a:r>
              <a:rPr lang="en-GB" noProof="0" dirty="0" err="1" smtClean="0"/>
              <a:t>manque</a:t>
            </a:r>
            <a:r>
              <a:rPr lang="en-GB" noProof="0" dirty="0" smtClean="0"/>
              <a:t> </a:t>
            </a:r>
            <a:r>
              <a:rPr lang="en-GB" noProof="0" dirty="0" err="1" smtClean="0"/>
              <a:t>d’indépendance</a:t>
            </a:r>
            <a:r>
              <a:rPr lang="en-GB" noProof="0" dirty="0" smtClean="0"/>
              <a:t> de </a:t>
            </a:r>
            <a:r>
              <a:rPr lang="en-GB" noProof="0" dirty="0" err="1" smtClean="0"/>
              <a:t>l'ISC</a:t>
            </a:r>
            <a:r>
              <a:rPr lang="en-GB" noProof="0" dirty="0" smtClean="0"/>
              <a:t> </a:t>
            </a:r>
            <a:r>
              <a:rPr lang="en-GB" noProof="0" dirty="0" err="1" smtClean="0"/>
              <a:t>est</a:t>
            </a:r>
            <a:r>
              <a:rPr lang="en-GB" noProof="0" dirty="0" smtClean="0"/>
              <a:t> </a:t>
            </a:r>
            <a:r>
              <a:rPr lang="en-GB" noProof="0" dirty="0" err="1" smtClean="0"/>
              <a:t>répercuté</a:t>
            </a:r>
            <a:r>
              <a:rPr lang="en-GB" noProof="0" dirty="0" smtClean="0"/>
              <a:t> dans la note attribuée au domaine B.  Par conséquent, la </a:t>
            </a:r>
            <a:r>
              <a:rPr lang="en-GB" noProof="0" dirty="0" err="1" smtClean="0"/>
              <a:t>partie</a:t>
            </a:r>
            <a:r>
              <a:rPr lang="en-GB" noProof="0" dirty="0" smtClean="0"/>
              <a:t> se </a:t>
            </a:r>
            <a:r>
              <a:rPr lang="en-GB" noProof="0" dirty="0" err="1" smtClean="0"/>
              <a:t>trouvant</a:t>
            </a:r>
            <a:r>
              <a:rPr lang="en-GB" noProof="0" dirty="0" smtClean="0"/>
              <a:t> à </a:t>
            </a:r>
            <a:r>
              <a:rPr lang="en-GB" noProof="0" dirty="0" err="1" smtClean="0"/>
              <a:t>l’intérieur</a:t>
            </a:r>
            <a:r>
              <a:rPr lang="en-GB" baseline="0" noProof="0" dirty="0" smtClean="0"/>
              <a:t> de la </a:t>
            </a:r>
            <a:r>
              <a:rPr lang="en-GB" baseline="0" noProof="0" dirty="0" err="1" smtClean="0"/>
              <a:t>ligne</a:t>
            </a:r>
            <a:r>
              <a:rPr lang="en-GB" baseline="0" noProof="0" dirty="0" smtClean="0"/>
              <a:t> </a:t>
            </a:r>
            <a:r>
              <a:rPr lang="en-GB" noProof="0" dirty="0" smtClean="0"/>
              <a:t>en </a:t>
            </a:r>
            <a:r>
              <a:rPr lang="en-GB" noProof="0" dirty="0" err="1" smtClean="0"/>
              <a:t>pointillés</a:t>
            </a:r>
            <a:r>
              <a:rPr lang="en-GB" noProof="0" dirty="0" smtClean="0"/>
              <a:t> suit le principe selon lequel seuls les points </a:t>
            </a:r>
            <a:r>
              <a:rPr lang="en-GB" noProof="0" dirty="0" err="1" smtClean="0"/>
              <a:t>dont</a:t>
            </a:r>
            <a:r>
              <a:rPr lang="en-GB" baseline="0" noProof="0" dirty="0" smtClean="0"/>
              <a:t> </a:t>
            </a:r>
            <a:r>
              <a:rPr lang="en-GB" noProof="0" dirty="0" err="1" smtClean="0"/>
              <a:t>l’ISC</a:t>
            </a:r>
            <a:r>
              <a:rPr lang="en-GB" noProof="0" dirty="0" smtClean="0"/>
              <a:t> </a:t>
            </a:r>
            <a:r>
              <a:rPr lang="en-GB" noProof="0" dirty="0" err="1" smtClean="0"/>
              <a:t>est</a:t>
            </a:r>
            <a:r>
              <a:rPr lang="en-GB" noProof="0" dirty="0" smtClean="0"/>
              <a:t> </a:t>
            </a:r>
            <a:r>
              <a:rPr lang="en-GB" noProof="0" dirty="0" err="1" smtClean="0"/>
              <a:t>responsable</a:t>
            </a:r>
            <a:r>
              <a:rPr lang="en-GB" noProof="0" dirty="0" smtClean="0"/>
              <a:t> sont mesurés.</a:t>
            </a:r>
          </a:p>
          <a:p>
            <a:endParaRPr lang="fr-FR" baseline="0" noProof="0" dirty="0" smtClean="0"/>
          </a:p>
          <a:p>
            <a:r>
              <a:rPr lang="en-GB" baseline="0" noProof="0" dirty="0" smtClean="0"/>
              <a:t>Tous les </a:t>
            </a:r>
            <a:r>
              <a:rPr lang="en-GB" baseline="0" noProof="0" dirty="0" err="1" smtClean="0"/>
              <a:t>éléments</a:t>
            </a:r>
            <a:r>
              <a:rPr lang="en-GB" baseline="0" noProof="0" dirty="0" smtClean="0"/>
              <a:t> se </a:t>
            </a:r>
            <a:r>
              <a:rPr lang="en-GB" baseline="0" noProof="0" dirty="0" err="1" smtClean="0"/>
              <a:t>trouvant</a:t>
            </a:r>
            <a:r>
              <a:rPr lang="en-GB" baseline="0" noProof="0" dirty="0" smtClean="0"/>
              <a:t> à </a:t>
            </a:r>
            <a:r>
              <a:rPr lang="en-GB" baseline="0" noProof="0" dirty="0" err="1" smtClean="0"/>
              <a:t>l’intérieur</a:t>
            </a:r>
            <a:r>
              <a:rPr lang="en-GB" baseline="0" noProof="0" dirty="0" smtClean="0"/>
              <a:t> de la ligne rouge sont mesurés. Les </a:t>
            </a:r>
            <a:r>
              <a:rPr lang="en-GB" baseline="0" noProof="0" dirty="0" err="1" smtClean="0"/>
              <a:t>éléments</a:t>
            </a:r>
            <a:r>
              <a:rPr lang="en-GB" baseline="0" noProof="0" dirty="0" smtClean="0"/>
              <a:t> se </a:t>
            </a:r>
            <a:r>
              <a:rPr lang="en-GB" baseline="0" noProof="0" dirty="0" err="1" smtClean="0"/>
              <a:t>trouvant</a:t>
            </a:r>
            <a:r>
              <a:rPr lang="en-GB" baseline="0" noProof="0" dirty="0" smtClean="0"/>
              <a:t> hors de la </a:t>
            </a:r>
            <a:r>
              <a:rPr lang="en-GB" baseline="0" noProof="0" dirty="0" err="1" smtClean="0"/>
              <a:t>ligne</a:t>
            </a:r>
            <a:r>
              <a:rPr lang="en-GB" baseline="0" noProof="0" dirty="0" smtClean="0"/>
              <a:t> rouge </a:t>
            </a:r>
            <a:r>
              <a:rPr lang="en-GB" baseline="0" noProof="0" dirty="0" err="1" smtClean="0"/>
              <a:t>sont</a:t>
            </a:r>
            <a:r>
              <a:rPr lang="en-GB" baseline="0" noProof="0" dirty="0" smtClean="0"/>
              <a:t> </a:t>
            </a:r>
            <a:r>
              <a:rPr lang="en-GB" baseline="0" noProof="0" dirty="0" err="1" smtClean="0"/>
              <a:t>évoqués</a:t>
            </a:r>
            <a:r>
              <a:rPr lang="en-GB" baseline="0" noProof="0" dirty="0" smtClean="0"/>
              <a:t> </a:t>
            </a:r>
            <a:r>
              <a:rPr lang="en-GB" baseline="0" noProof="0" dirty="0" err="1" smtClean="0"/>
              <a:t>dans</a:t>
            </a:r>
            <a:r>
              <a:rPr lang="en-GB" baseline="0" noProof="0" dirty="0" smtClean="0"/>
              <a:t> la </a:t>
            </a:r>
            <a:r>
              <a:rPr lang="en-GB" baseline="0" noProof="0" dirty="0" err="1" smtClean="0"/>
              <a:t>partie</a:t>
            </a:r>
            <a:r>
              <a:rPr lang="en-GB" baseline="0" noProof="0" dirty="0" smtClean="0"/>
              <a:t> narrative de </a:t>
            </a:r>
            <a:r>
              <a:rPr lang="en-GB" baseline="0" noProof="0" dirty="0" err="1" smtClean="0"/>
              <a:t>l’évaluation</a:t>
            </a:r>
            <a:r>
              <a:rPr lang="en-GB" baseline="0" noProof="0" dirty="0" smtClean="0"/>
              <a:t>. En </a:t>
            </a:r>
            <a:r>
              <a:rPr lang="en-GB" baseline="0" noProof="0" dirty="0" err="1" smtClean="0"/>
              <a:t>effet</a:t>
            </a:r>
            <a:r>
              <a:rPr lang="en-GB" baseline="0" noProof="0" dirty="0" smtClean="0"/>
              <a:t>, </a:t>
            </a:r>
            <a:r>
              <a:rPr lang="en-GB" baseline="0" noProof="0" dirty="0" err="1" smtClean="0"/>
              <a:t>ces</a:t>
            </a:r>
            <a:r>
              <a:rPr lang="en-GB" baseline="0" noProof="0" dirty="0" smtClean="0"/>
              <a:t> </a:t>
            </a:r>
            <a:r>
              <a:rPr lang="en-GB" baseline="0" noProof="0" dirty="0" err="1" smtClean="0"/>
              <a:t>éléments</a:t>
            </a:r>
            <a:r>
              <a:rPr lang="en-GB" baseline="0" noProof="0" dirty="0" smtClean="0"/>
              <a:t> </a:t>
            </a:r>
            <a:r>
              <a:rPr lang="en-GB" baseline="0" noProof="0" dirty="0" err="1" smtClean="0"/>
              <a:t>sont</a:t>
            </a:r>
            <a:r>
              <a:rPr lang="en-GB" baseline="0" noProof="0" dirty="0" smtClean="0"/>
              <a:t> </a:t>
            </a:r>
            <a:r>
              <a:rPr lang="en-GB" baseline="0" noProof="0" dirty="0" err="1" smtClean="0"/>
              <a:t>importants</a:t>
            </a:r>
            <a:r>
              <a:rPr lang="en-GB" baseline="0" noProof="0" dirty="0" smtClean="0"/>
              <a:t> </a:t>
            </a:r>
            <a:r>
              <a:rPr lang="en-GB" baseline="0" noProof="0" dirty="0" err="1" smtClean="0"/>
              <a:t>mais</a:t>
            </a:r>
            <a:r>
              <a:rPr lang="en-GB" baseline="0" noProof="0" dirty="0" smtClean="0"/>
              <a:t> ne </a:t>
            </a:r>
            <a:r>
              <a:rPr lang="en-GB" baseline="0" noProof="0" dirty="0" err="1" smtClean="0"/>
              <a:t>sont</a:t>
            </a:r>
            <a:r>
              <a:rPr lang="en-GB" baseline="0" noProof="0" dirty="0" smtClean="0"/>
              <a:t> pas </a:t>
            </a:r>
            <a:r>
              <a:rPr lang="en-GB" baseline="0" noProof="0" dirty="0" err="1" smtClean="0"/>
              <a:t>mesurés</a:t>
            </a:r>
            <a:r>
              <a:rPr lang="en-GB" baseline="0" noProof="0" dirty="0" smtClean="0"/>
              <a:t> </a:t>
            </a:r>
            <a:r>
              <a:rPr lang="en-GB" baseline="0" noProof="0" dirty="0" err="1" smtClean="0"/>
              <a:t>directement</a:t>
            </a:r>
            <a:r>
              <a:rPr lang="en-GB" baseline="0" noProof="0" dirty="0" smtClean="0"/>
              <a:t> car </a:t>
            </a:r>
            <a:r>
              <a:rPr lang="en-GB" baseline="0" noProof="0" dirty="0" err="1" smtClean="0"/>
              <a:t>il</a:t>
            </a:r>
            <a:r>
              <a:rPr lang="en-GB" baseline="0" noProof="0" dirty="0" smtClean="0"/>
              <a:t> </a:t>
            </a:r>
            <a:r>
              <a:rPr lang="en-GB" baseline="0" noProof="0" dirty="0" err="1" smtClean="0"/>
              <a:t>est</a:t>
            </a:r>
            <a:r>
              <a:rPr lang="en-GB" baseline="0" noProof="0" dirty="0" smtClean="0"/>
              <a:t> </a:t>
            </a:r>
            <a:r>
              <a:rPr lang="en-GB" baseline="0" noProof="0" dirty="0" err="1" smtClean="0"/>
              <a:t>difficile</a:t>
            </a:r>
            <a:r>
              <a:rPr lang="en-GB" baseline="0" noProof="0" dirty="0" smtClean="0"/>
              <a:t> de les </a:t>
            </a:r>
            <a:r>
              <a:rPr lang="en-GB" baseline="0" noProof="0" dirty="0" err="1" smtClean="0"/>
              <a:t>évaluer</a:t>
            </a:r>
            <a:r>
              <a:rPr lang="en-GB" baseline="0" noProof="0" dirty="0" smtClean="0"/>
              <a:t> au </a:t>
            </a:r>
            <a:r>
              <a:rPr lang="en-GB" baseline="0" noProof="0" dirty="0" err="1" smtClean="0"/>
              <a:t>moyen</a:t>
            </a:r>
            <a:r>
              <a:rPr lang="en-GB" baseline="0" noProof="0" dirty="0" smtClean="0"/>
              <a:t> d’un </a:t>
            </a:r>
            <a:r>
              <a:rPr lang="en-GB" baseline="0" noProof="0" dirty="0" err="1" smtClean="0"/>
              <a:t>référentiel</a:t>
            </a:r>
            <a:r>
              <a:rPr lang="en-GB" baseline="0" noProof="0" dirty="0" smtClean="0"/>
              <a:t> </a:t>
            </a:r>
            <a:r>
              <a:rPr lang="en-GB" baseline="0" noProof="0" dirty="0" err="1" smtClean="0"/>
              <a:t>normalisé</a:t>
            </a:r>
            <a:r>
              <a:rPr lang="en-GB" baseline="0" noProof="0" dirty="0" smtClean="0"/>
              <a:t>.</a:t>
            </a:r>
            <a:endParaRPr lang="fr-FR" noProof="0" dirty="0"/>
          </a:p>
        </p:txBody>
      </p:sp>
      <p:sp>
        <p:nvSpPr>
          <p:cNvPr id="4" name="Slide Number Placeholder 3"/>
          <p:cNvSpPr>
            <a:spLocks noGrp="1"/>
          </p:cNvSpPr>
          <p:nvPr>
            <p:ph type="sldNum" sz="quarter" idx="10"/>
          </p:nvPr>
        </p:nvSpPr>
        <p:spPr/>
        <p:txBody>
          <a:bodyPr/>
          <a:lstStyle/>
          <a:p>
            <a:fld id="{495460F8-E099-404F-A17C-9D331F23BCF3}" type="slidenum">
              <a:rPr lang="en-US" smtClean="0"/>
              <a:pPr/>
              <a:t>34</a:t>
            </a:fld>
            <a:endParaRPr lang="fr-FR"/>
          </a:p>
        </p:txBody>
      </p:sp>
    </p:spTree>
    <p:extLst>
      <p:ext uri="{BB962C8B-B14F-4D97-AF65-F5344CB8AC3E}">
        <p14:creationId xmlns:p14="http://schemas.microsoft.com/office/powerpoint/2010/main" val="35515932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Espace réservé de l'image des diapositives 1"/>
          <p:cNvSpPr>
            <a:spLocks noGrp="1" noRot="1" noChangeAspect="1" noTextEdit="1"/>
          </p:cNvSpPr>
          <p:nvPr>
            <p:ph type="sldImg"/>
          </p:nvPr>
        </p:nvSpPr>
        <p:spPr>
          <a:ln/>
        </p:spPr>
      </p:sp>
      <p:sp>
        <p:nvSpPr>
          <p:cNvPr id="77827" name="Espace réservé des commentaires 2"/>
          <p:cNvSpPr>
            <a:spLocks noGrp="1"/>
          </p:cNvSpPr>
          <p:nvPr>
            <p:ph type="body" idx="1"/>
          </p:nvPr>
        </p:nvSpPr>
        <p:spPr>
          <a:noFill/>
          <a:ln/>
        </p:spPr>
        <p:txBody>
          <a:bodyPr/>
          <a:lstStyle/>
          <a:p>
            <a:pPr eaLnBrk="1" hangingPunct="1"/>
            <a:r>
              <a:rPr lang="fr-BE" smtClean="0"/>
              <a:t>Also regional bodies for training etc eg AFROSAI-E, CREFIAF</a:t>
            </a:r>
          </a:p>
          <a:p>
            <a:pPr eaLnBrk="1" hangingPunct="1"/>
            <a:endParaRPr lang="fr-BE" smtClean="0"/>
          </a:p>
          <a:p>
            <a:pPr eaLnBrk="1" hangingPunct="1"/>
            <a:r>
              <a:rPr lang="fr-BE" smtClean="0"/>
              <a:t>AG move from identifying irregularities to facilitating improvements to internal control.</a:t>
            </a:r>
          </a:p>
        </p:txBody>
      </p:sp>
      <p:sp>
        <p:nvSpPr>
          <p:cNvPr id="77828" name="Espace réservé du numéro de diapositive 3"/>
          <p:cNvSpPr>
            <a:spLocks noGrp="1"/>
          </p:cNvSpPr>
          <p:nvPr>
            <p:ph type="sldNum" sz="quarter" idx="5"/>
          </p:nvPr>
        </p:nvSpPr>
        <p:spPr>
          <a:noFill/>
        </p:spPr>
        <p:txBody>
          <a:bodyPr/>
          <a:lstStyle/>
          <a:p>
            <a:fld id="{534A1FCF-88BD-4D83-80CE-ECA440CCC257}" type="slidenum">
              <a:rPr lang="en-GB" smtClean="0"/>
              <a:pPr/>
              <a:t>35</a:t>
            </a:fld>
            <a:endParaRPr lang="en-GB" smtClean="0"/>
          </a:p>
        </p:txBody>
      </p:sp>
    </p:spTree>
    <p:extLst>
      <p:ext uri="{BB962C8B-B14F-4D97-AF65-F5344CB8AC3E}">
        <p14:creationId xmlns:p14="http://schemas.microsoft.com/office/powerpoint/2010/main" val="24620549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p:txBody>
          <a:bodyPr/>
          <a:lstStyle/>
          <a:p>
            <a:pPr marL="166180" indent="-166180">
              <a:buFontTx/>
              <a:buChar char="-"/>
              <a:defRPr/>
            </a:pPr>
            <a:endParaRPr lang="en-GB" dirty="0" smtClean="0">
              <a:ea typeface="ＭＳ Ｐゴシック" charset="0"/>
              <a:cs typeface="+mn-cs"/>
            </a:endParaRPr>
          </a:p>
        </p:txBody>
      </p:sp>
      <p:sp>
        <p:nvSpPr>
          <p:cNvPr id="29699" name="Slide Number Placeholder 3"/>
          <p:cNvSpPr>
            <a:spLocks noGrp="1"/>
          </p:cNvSpPr>
          <p:nvPr>
            <p:ph type="sldNum" sz="quarter" idx="5"/>
          </p:nvPr>
        </p:nvSpPr>
        <p:spPr>
          <a:noFill/>
        </p:spPr>
        <p:txBody>
          <a:bodyPr/>
          <a:lstStyle/>
          <a:p>
            <a:pPr defTabSz="958668"/>
            <a:fld id="{B3D613E8-E1E5-4EB7-AB0C-1597571C0FD5}" type="slidenum">
              <a:rPr lang="nl-NL" sz="1100"/>
              <a:pPr defTabSz="958668"/>
              <a:t>5</a:t>
            </a:fld>
            <a:endParaRPr lang="nl-NL" sz="1100"/>
          </a:p>
        </p:txBody>
      </p:sp>
      <p:sp>
        <p:nvSpPr>
          <p:cNvPr id="2" name="Tijdelijke aanduiding voor voettekst 1"/>
          <p:cNvSpPr>
            <a:spLocks noGrp="1"/>
          </p:cNvSpPr>
          <p:nvPr>
            <p:ph type="ftr" sz="quarter" idx="4"/>
          </p:nvPr>
        </p:nvSpPr>
        <p:spPr/>
        <p:txBody>
          <a:bodyPr/>
          <a:lstStyle/>
          <a:p>
            <a:pPr>
              <a:defRPr/>
            </a:pPr>
            <a:r>
              <a:rPr lang="nl-NL" smtClean="0"/>
              <a:t>Public Expenditure Analysis and Management Course Zimbabwe 2014</a:t>
            </a:r>
            <a:endParaRPr lang="nl-NL"/>
          </a:p>
        </p:txBody>
      </p:sp>
    </p:spTree>
    <p:extLst>
      <p:ext uri="{BB962C8B-B14F-4D97-AF65-F5344CB8AC3E}">
        <p14:creationId xmlns:p14="http://schemas.microsoft.com/office/powerpoint/2010/main" val="19719636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Espace réservé de l'image des diapositives 1"/>
          <p:cNvSpPr>
            <a:spLocks noGrp="1" noRot="1" noChangeAspect="1" noTextEdit="1"/>
          </p:cNvSpPr>
          <p:nvPr>
            <p:ph type="sldImg"/>
          </p:nvPr>
        </p:nvSpPr>
        <p:spPr>
          <a:ln/>
        </p:spPr>
      </p:sp>
      <p:sp>
        <p:nvSpPr>
          <p:cNvPr id="62467" name="Espace réservé des commentaires 2"/>
          <p:cNvSpPr>
            <a:spLocks noGrp="1"/>
          </p:cNvSpPr>
          <p:nvPr>
            <p:ph type="body" idx="1"/>
          </p:nvPr>
        </p:nvSpPr>
        <p:spPr>
          <a:noFill/>
          <a:ln/>
        </p:spPr>
        <p:txBody>
          <a:bodyPr/>
          <a:lstStyle/>
          <a:p>
            <a:pPr eaLnBrk="1" hangingPunct="1"/>
            <a:r>
              <a:rPr lang="en-GB" smtClean="0">
                <a:latin typeface="Times New Roman" pitchFamily="18" charset="0"/>
              </a:rPr>
              <a:t>Characteristics of different external audit systems: Auditor General, Audit Court and Audit Board.  A DfID briefing on the three approaches and their relative strengths (2004)</a:t>
            </a:r>
          </a:p>
          <a:p>
            <a:pPr eaLnBrk="1" hangingPunct="1"/>
            <a:r>
              <a:rPr lang="en-GB" u="sng" smtClean="0">
                <a:latin typeface="Times New Roman" pitchFamily="18" charset="0"/>
                <a:hlinkClick r:id="rId3"/>
              </a:rPr>
              <a:t>http://www.train4dev.net/fileadmin/Resources/General_Documents/Characteristics_of_Different_SAIs_PFM.pdf</a:t>
            </a:r>
            <a:endParaRPr lang="en-GB" u="sng" smtClean="0">
              <a:latin typeface="Times New Roman" pitchFamily="18" charset="0"/>
            </a:endParaRPr>
          </a:p>
          <a:p>
            <a:pPr eaLnBrk="1" hangingPunct="1"/>
            <a:r>
              <a:rPr lang="en-GB" smtClean="0">
                <a:latin typeface="Times New Roman" pitchFamily="18" charset="0"/>
              </a:rPr>
              <a:t>French system clearly not audit of the accounts, but financial management and legality of Public Accountants records/work.</a:t>
            </a:r>
          </a:p>
          <a:p>
            <a:pPr eaLnBrk="1" hangingPunct="1"/>
            <a:r>
              <a:rPr lang="en-GB" u="sng" smtClean="0">
                <a:latin typeface="Times New Roman" pitchFamily="18" charset="0"/>
              </a:rPr>
              <a:t>Audit Board may politicise audit for example </a:t>
            </a:r>
            <a:r>
              <a:rPr lang="en-GB" sz="2000" smtClean="0">
                <a:solidFill>
                  <a:srgbClr val="103C72"/>
                </a:solidFill>
              </a:rPr>
              <a:t>Argentina and France</a:t>
            </a:r>
          </a:p>
          <a:p>
            <a:pPr eaLnBrk="1" hangingPunct="1"/>
            <a:r>
              <a:rPr lang="en-GB" smtClean="0">
                <a:latin typeface="Times New Roman" pitchFamily="18" charset="0"/>
              </a:rPr>
              <a:t>Normanton 1966: “as far as the </a:t>
            </a:r>
            <a:r>
              <a:rPr lang="en-GB" i="1" smtClean="0">
                <a:latin typeface="Times New Roman" pitchFamily="18" charset="0"/>
              </a:rPr>
              <a:t>scope</a:t>
            </a:r>
            <a:r>
              <a:rPr lang="en-GB" smtClean="0">
                <a:latin typeface="Times New Roman" pitchFamily="18" charset="0"/>
              </a:rPr>
              <a:t>, or </a:t>
            </a:r>
            <a:r>
              <a:rPr lang="en-GB" i="1" smtClean="0">
                <a:latin typeface="Times New Roman" pitchFamily="18" charset="0"/>
              </a:rPr>
              <a:t>coverage</a:t>
            </a:r>
            <a:r>
              <a:rPr lang="en-GB" smtClean="0">
                <a:latin typeface="Times New Roman" pitchFamily="18" charset="0"/>
              </a:rPr>
              <a:t>, of accountability is concerned… there is less public accountability in the UK than in France, the US or Federal Germany; and not merely slightly less but very considerably less.” (p 410) – little reporting to parliament for nationalised industries, local governments or universities.</a:t>
            </a:r>
            <a:br>
              <a:rPr lang="en-GB" smtClean="0">
                <a:latin typeface="Times New Roman" pitchFamily="18" charset="0"/>
              </a:rPr>
            </a:br>
            <a:endParaRPr lang="en-GB" smtClean="0">
              <a:latin typeface="Times New Roman" pitchFamily="18" charset="0"/>
            </a:endParaRPr>
          </a:p>
          <a:p>
            <a:pPr eaLnBrk="1" hangingPunct="1"/>
            <a:r>
              <a:rPr lang="en-GB" smtClean="0">
                <a:latin typeface="Times New Roman" pitchFamily="18" charset="0"/>
              </a:rPr>
              <a:t>“if we admit that effective public accountability, with both wide coverage and deep penetration, is desirable in the general interest, then Great Britain is lagging behind.” (page 414)</a:t>
            </a:r>
          </a:p>
          <a:p>
            <a:pPr eaLnBrk="1" hangingPunct="1"/>
            <a:endParaRPr lang="fr-BE" smtClean="0"/>
          </a:p>
        </p:txBody>
      </p:sp>
      <p:sp>
        <p:nvSpPr>
          <p:cNvPr id="62468" name="Espace réservé du numéro de diapositive 3"/>
          <p:cNvSpPr>
            <a:spLocks noGrp="1"/>
          </p:cNvSpPr>
          <p:nvPr>
            <p:ph type="sldNum" sz="quarter" idx="5"/>
          </p:nvPr>
        </p:nvSpPr>
        <p:spPr>
          <a:noFill/>
        </p:spPr>
        <p:txBody>
          <a:bodyPr/>
          <a:lstStyle/>
          <a:p>
            <a:fld id="{CB668BA7-98CD-4ED5-B6A2-6924126D8C81}" type="slidenum">
              <a:rPr lang="en-GB" smtClean="0"/>
              <a:pPr/>
              <a:t>6</a:t>
            </a:fld>
            <a:endParaRPr lang="en-GB" smtClean="0"/>
          </a:p>
        </p:txBody>
      </p:sp>
    </p:spTree>
    <p:extLst>
      <p:ext uri="{BB962C8B-B14F-4D97-AF65-F5344CB8AC3E}">
        <p14:creationId xmlns:p14="http://schemas.microsoft.com/office/powerpoint/2010/main" val="16931501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Espace réservé de l'image des diapositives 1"/>
          <p:cNvSpPr>
            <a:spLocks noGrp="1" noRot="1" noChangeAspect="1" noTextEdit="1"/>
          </p:cNvSpPr>
          <p:nvPr>
            <p:ph type="sldImg"/>
          </p:nvPr>
        </p:nvSpPr>
        <p:spPr>
          <a:ln/>
        </p:spPr>
      </p:sp>
      <p:sp>
        <p:nvSpPr>
          <p:cNvPr id="55299" name="Espace réservé des commentaires 2"/>
          <p:cNvSpPr>
            <a:spLocks noGrp="1"/>
          </p:cNvSpPr>
          <p:nvPr>
            <p:ph type="body" idx="1"/>
          </p:nvPr>
        </p:nvSpPr>
        <p:spPr>
          <a:noFill/>
          <a:ln/>
        </p:spPr>
        <p:txBody>
          <a:bodyPr/>
          <a:lstStyle/>
          <a:p>
            <a:pPr eaLnBrk="1" hangingPunct="1"/>
            <a:r>
              <a:rPr lang="en-GB" smtClean="0"/>
              <a:t>In UK public sector audit independence better than private sector as independent body (Audit Commission) appoints auditors.</a:t>
            </a:r>
          </a:p>
          <a:p>
            <a:pPr eaLnBrk="1" hangingPunct="1"/>
            <a:endParaRPr lang="en-GB" smtClean="0"/>
          </a:p>
          <a:p>
            <a:pPr eaLnBrk="1" hangingPunct="1"/>
            <a:r>
              <a:rPr lang="en-GB" smtClean="0"/>
              <a:t>Auditor-General's annual report is publicly available (as soon as it has been submitted to parliament) and editorially independent of Ministry of Finance and government</a:t>
            </a:r>
          </a:p>
          <a:p>
            <a:pPr eaLnBrk="1" hangingPunct="1"/>
            <a:r>
              <a:rPr lang="en-GB" smtClean="0"/>
              <a:t>Auditor-General is responsible for the audit of the whole of the public sector including all ministries, departments, agencies, parastatal organisations, regional and local government.</a:t>
            </a:r>
          </a:p>
          <a:p>
            <a:pPr eaLnBrk="1" hangingPunct="1"/>
            <a:r>
              <a:rPr lang="en-GB" smtClean="0"/>
              <a:t>An effective PAC ensures that audit recommendations are implemented promptly – so Auditor General independent of the executive, but good co-operation with the legislative (and judiciary).</a:t>
            </a:r>
          </a:p>
          <a:p>
            <a:pPr eaLnBrk="1" hangingPunct="1"/>
            <a:endParaRPr lang="fr-BE" smtClean="0"/>
          </a:p>
        </p:txBody>
      </p:sp>
      <p:sp>
        <p:nvSpPr>
          <p:cNvPr id="55300" name="Espace réservé du numéro de diapositive 3"/>
          <p:cNvSpPr>
            <a:spLocks noGrp="1"/>
          </p:cNvSpPr>
          <p:nvPr>
            <p:ph type="sldNum" sz="quarter" idx="5"/>
          </p:nvPr>
        </p:nvSpPr>
        <p:spPr>
          <a:noFill/>
        </p:spPr>
        <p:txBody>
          <a:bodyPr/>
          <a:lstStyle/>
          <a:p>
            <a:fld id="{A7D64FB0-8E22-441B-B847-93761A14690F}" type="slidenum">
              <a:rPr lang="en-GB" smtClean="0"/>
              <a:pPr/>
              <a:t>7</a:t>
            </a:fld>
            <a:endParaRPr lang="en-GB" smtClean="0"/>
          </a:p>
        </p:txBody>
      </p:sp>
    </p:spTree>
    <p:extLst>
      <p:ext uri="{BB962C8B-B14F-4D97-AF65-F5344CB8AC3E}">
        <p14:creationId xmlns:p14="http://schemas.microsoft.com/office/powerpoint/2010/main" val="956032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Espace réservé de l'image des diapositives 1"/>
          <p:cNvSpPr>
            <a:spLocks noGrp="1" noRot="1" noChangeAspect="1" noTextEdit="1"/>
          </p:cNvSpPr>
          <p:nvPr>
            <p:ph type="sldImg"/>
          </p:nvPr>
        </p:nvSpPr>
        <p:spPr>
          <a:ln/>
        </p:spPr>
      </p:sp>
      <p:sp>
        <p:nvSpPr>
          <p:cNvPr id="65539" name="Espace réservé des commentaires 2"/>
          <p:cNvSpPr>
            <a:spLocks noGrp="1"/>
          </p:cNvSpPr>
          <p:nvPr>
            <p:ph type="body" idx="1"/>
          </p:nvPr>
        </p:nvSpPr>
        <p:spPr>
          <a:noFill/>
          <a:ln/>
        </p:spPr>
        <p:txBody>
          <a:bodyPr/>
          <a:lstStyle/>
          <a:p>
            <a:pPr eaLnBrk="1" hangingPunct="1"/>
            <a:r>
              <a:rPr lang="en-GB" dirty="0" smtClean="0">
                <a:latin typeface="Times New Roman" pitchFamily="18" charset="0"/>
              </a:rPr>
              <a:t>Status reduced if does not audit the whole of the public sector.  In Nigeria 74 (Federal, 2 in each state (36) and FCT) Auditor’s General and cannot audit </a:t>
            </a:r>
            <a:r>
              <a:rPr lang="en-GB" dirty="0" err="1" smtClean="0">
                <a:latin typeface="Times New Roman" pitchFamily="18" charset="0"/>
              </a:rPr>
              <a:t>parastatal</a:t>
            </a:r>
            <a:r>
              <a:rPr lang="en-GB" dirty="0" smtClean="0">
                <a:latin typeface="Times New Roman" pitchFamily="18" charset="0"/>
              </a:rPr>
              <a:t> organisations.</a:t>
            </a:r>
          </a:p>
          <a:p>
            <a:pPr eaLnBrk="1" hangingPunct="1"/>
            <a:endParaRPr lang="en-GB" dirty="0" smtClean="0">
              <a:latin typeface="Times New Roman" pitchFamily="18" charset="0"/>
            </a:endParaRPr>
          </a:p>
          <a:p>
            <a:pPr eaLnBrk="1" hangingPunct="1"/>
            <a:r>
              <a:rPr lang="en-GB" dirty="0" smtClean="0">
                <a:latin typeface="Times New Roman" pitchFamily="18" charset="0"/>
              </a:rPr>
              <a:t>Pakistan unified model may be better.</a:t>
            </a:r>
          </a:p>
          <a:p>
            <a:pPr eaLnBrk="1" hangingPunct="1"/>
            <a:endParaRPr lang="en-GB" dirty="0" smtClean="0"/>
          </a:p>
          <a:p>
            <a:pPr eaLnBrk="1" hangingPunct="1"/>
            <a:r>
              <a:rPr lang="en-GB" dirty="0" smtClean="0"/>
              <a:t>Following public money: </a:t>
            </a:r>
            <a:r>
              <a:rPr lang="en-US" dirty="0" smtClean="0">
                <a:latin typeface="Times New Roman" pitchFamily="18" charset="0"/>
              </a:rPr>
              <a:t>private (profit or not for profit) entities receiving public monies</a:t>
            </a:r>
            <a:endParaRPr lang="en-GB" dirty="0" smtClean="0"/>
          </a:p>
          <a:p>
            <a:pPr eaLnBrk="1" hangingPunct="1"/>
            <a:endParaRPr lang="en-GB" dirty="0" smtClean="0">
              <a:latin typeface="Times New Roman" pitchFamily="18" charset="0"/>
            </a:endParaRPr>
          </a:p>
          <a:p>
            <a:pPr eaLnBrk="1" hangingPunct="1"/>
            <a:endParaRPr lang="fr-BE" dirty="0" smtClean="0"/>
          </a:p>
        </p:txBody>
      </p:sp>
      <p:sp>
        <p:nvSpPr>
          <p:cNvPr id="65540" name="Espace réservé du numéro de diapositive 3"/>
          <p:cNvSpPr>
            <a:spLocks noGrp="1"/>
          </p:cNvSpPr>
          <p:nvPr>
            <p:ph type="sldNum" sz="quarter" idx="5"/>
          </p:nvPr>
        </p:nvSpPr>
        <p:spPr>
          <a:noFill/>
        </p:spPr>
        <p:txBody>
          <a:bodyPr/>
          <a:lstStyle/>
          <a:p>
            <a:fld id="{E56E38B8-48B7-42FF-A790-D032985AE6C3}" type="slidenum">
              <a:rPr lang="en-GB" smtClean="0"/>
              <a:pPr/>
              <a:t>8</a:t>
            </a:fld>
            <a:endParaRPr lang="en-GB" smtClean="0"/>
          </a:p>
        </p:txBody>
      </p:sp>
    </p:spTree>
    <p:extLst>
      <p:ext uri="{BB962C8B-B14F-4D97-AF65-F5344CB8AC3E}">
        <p14:creationId xmlns:p14="http://schemas.microsoft.com/office/powerpoint/2010/main" val="3345802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ce réservé de l'image des diapositives 1"/>
          <p:cNvSpPr>
            <a:spLocks noGrp="1" noRot="1" noChangeAspect="1" noTextEdit="1"/>
          </p:cNvSpPr>
          <p:nvPr>
            <p:ph type="sldImg"/>
          </p:nvPr>
        </p:nvSpPr>
        <p:spPr>
          <a:ln/>
        </p:spPr>
      </p:sp>
      <p:sp>
        <p:nvSpPr>
          <p:cNvPr id="44035" name="Espace réservé des commentaires 2"/>
          <p:cNvSpPr>
            <a:spLocks noGrp="1"/>
          </p:cNvSpPr>
          <p:nvPr>
            <p:ph type="body" idx="1"/>
          </p:nvPr>
        </p:nvSpPr>
        <p:spPr>
          <a:noFill/>
          <a:ln/>
        </p:spPr>
        <p:txBody>
          <a:bodyPr/>
          <a:lstStyle/>
          <a:p>
            <a:pPr eaLnBrk="1" hangingPunct="1"/>
            <a:endParaRPr lang="fr-BE" smtClean="0"/>
          </a:p>
        </p:txBody>
      </p:sp>
      <p:sp>
        <p:nvSpPr>
          <p:cNvPr id="44036" name="Espace réservé du numéro de diapositive 3"/>
          <p:cNvSpPr>
            <a:spLocks noGrp="1"/>
          </p:cNvSpPr>
          <p:nvPr>
            <p:ph type="sldNum" sz="quarter" idx="5"/>
          </p:nvPr>
        </p:nvSpPr>
        <p:spPr>
          <a:noFill/>
        </p:spPr>
        <p:txBody>
          <a:bodyPr/>
          <a:lstStyle/>
          <a:p>
            <a:fld id="{E6301912-1DD4-46DA-B8A4-0677A76EC898}" type="slidenum">
              <a:rPr lang="en-GB" smtClean="0"/>
              <a:pPr/>
              <a:t>9</a:t>
            </a:fld>
            <a:endParaRPr lang="en-GB" smtClean="0"/>
          </a:p>
        </p:txBody>
      </p:sp>
    </p:spTree>
    <p:extLst>
      <p:ext uri="{BB962C8B-B14F-4D97-AF65-F5344CB8AC3E}">
        <p14:creationId xmlns:p14="http://schemas.microsoft.com/office/powerpoint/2010/main" val="34982485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Espace réservé de l'image des diapositives 1"/>
          <p:cNvSpPr>
            <a:spLocks noGrp="1" noRot="1" noChangeAspect="1" noTextEdit="1"/>
          </p:cNvSpPr>
          <p:nvPr>
            <p:ph type="sldImg"/>
          </p:nvPr>
        </p:nvSpPr>
        <p:spPr>
          <a:ln/>
        </p:spPr>
      </p:sp>
      <p:sp>
        <p:nvSpPr>
          <p:cNvPr id="51203" name="Espace réservé des commentaires 2"/>
          <p:cNvSpPr>
            <a:spLocks noGrp="1"/>
          </p:cNvSpPr>
          <p:nvPr>
            <p:ph type="body" idx="1"/>
          </p:nvPr>
        </p:nvSpPr>
        <p:spPr>
          <a:noFill/>
          <a:ln/>
        </p:spPr>
        <p:txBody>
          <a:bodyPr/>
          <a:lstStyle/>
          <a:p>
            <a:pPr eaLnBrk="1" hangingPunct="1"/>
            <a:r>
              <a:rPr lang="en-US" smtClean="0">
                <a:latin typeface="Times New Roman" pitchFamily="18" charset="0"/>
              </a:rPr>
              <a:t>1921 Audit Act in the UK allowed audit sampling – before that all transactions to be audited.</a:t>
            </a:r>
          </a:p>
          <a:p>
            <a:pPr eaLnBrk="1" hangingPunct="1"/>
            <a:endParaRPr lang="en-US" smtClean="0">
              <a:latin typeface="Times New Roman" pitchFamily="18" charset="0"/>
            </a:endParaRPr>
          </a:p>
          <a:p>
            <a:pPr eaLnBrk="1" hangingPunct="1"/>
            <a:r>
              <a:rPr lang="en-US" smtClean="0">
                <a:latin typeface="Times New Roman" pitchFamily="18" charset="0"/>
              </a:rPr>
              <a:t>If accounts not produced on time then audit report may be in two volumes (as Nigeria)</a:t>
            </a:r>
          </a:p>
          <a:p>
            <a:pPr eaLnBrk="1" hangingPunct="1"/>
            <a:endParaRPr lang="en-US" smtClean="0">
              <a:latin typeface="Times New Roman" pitchFamily="18" charset="0"/>
            </a:endParaRPr>
          </a:p>
          <a:p>
            <a:pPr eaLnBrk="1" hangingPunct="1"/>
            <a:r>
              <a:rPr lang="en-US" smtClean="0">
                <a:latin typeface="Times New Roman" pitchFamily="18" charset="0"/>
              </a:rPr>
              <a:t>If record keeping is poor, then AG should report that evidence not available, bank reconciliations not done etc.</a:t>
            </a:r>
          </a:p>
          <a:p>
            <a:pPr eaLnBrk="1" hangingPunct="1"/>
            <a:endParaRPr lang="fr-BE" smtClean="0"/>
          </a:p>
        </p:txBody>
      </p:sp>
      <p:sp>
        <p:nvSpPr>
          <p:cNvPr id="51204" name="Espace réservé du numéro de diapositive 3"/>
          <p:cNvSpPr>
            <a:spLocks noGrp="1"/>
          </p:cNvSpPr>
          <p:nvPr>
            <p:ph type="sldNum" sz="quarter" idx="5"/>
          </p:nvPr>
        </p:nvSpPr>
        <p:spPr>
          <a:noFill/>
        </p:spPr>
        <p:txBody>
          <a:bodyPr/>
          <a:lstStyle/>
          <a:p>
            <a:fld id="{8EDEDE9C-6C1E-4B3D-9F1B-446BDC91C4C7}" type="slidenum">
              <a:rPr lang="en-GB" smtClean="0"/>
              <a:pPr/>
              <a:t>10</a:t>
            </a:fld>
            <a:endParaRPr lang="en-GB" smtClean="0"/>
          </a:p>
        </p:txBody>
      </p:sp>
    </p:spTree>
    <p:extLst>
      <p:ext uri="{BB962C8B-B14F-4D97-AF65-F5344CB8AC3E}">
        <p14:creationId xmlns:p14="http://schemas.microsoft.com/office/powerpoint/2010/main" val="19248062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981075"/>
            <a:ext cx="9180513"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a:solidFill>
                <a:schemeClr val="lt1"/>
              </a:solidFill>
              <a:latin typeface="+mn-lt"/>
            </a:endParaRPr>
          </a:p>
        </p:txBody>
      </p:sp>
      <p:pic>
        <p:nvPicPr>
          <p:cNvPr id="5" name="Picture 6" descr="LOGO CE-EN-quadri.eps"/>
          <p:cNvPicPr>
            <a:picLocks noChangeAspect="1"/>
          </p:cNvPicPr>
          <p:nvPr/>
        </p:nvPicPr>
        <p:blipFill>
          <a:blip r:embed="rId2" cstate="print"/>
          <a:srcRect/>
          <a:stretch>
            <a:fillRect/>
          </a:stretch>
        </p:blipFill>
        <p:spPr bwMode="auto">
          <a:xfrm>
            <a:off x="3957638" y="258763"/>
            <a:ext cx="1436687" cy="998537"/>
          </a:xfrm>
          <a:prstGeom prst="rect">
            <a:avLst/>
          </a:prstGeom>
          <a:noFill/>
          <a:ln w="9525">
            <a:noFill/>
            <a:miter lim="800000"/>
            <a:headEnd/>
            <a:tailEnd/>
          </a:ln>
        </p:spPr>
      </p:pic>
      <p:sp>
        <p:nvSpPr>
          <p:cNvPr id="6" name="Rectangle 5"/>
          <p:cNvSpPr/>
          <p:nvPr userDrawn="1"/>
        </p:nvSpPr>
        <p:spPr>
          <a:xfrm>
            <a:off x="4267200" y="6659563"/>
            <a:ext cx="611188"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r>
              <a:rPr lang="fr-BE"/>
              <a:t>Title</a:t>
            </a:r>
            <a:endParaRPr lang="en-GB"/>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r>
              <a:rPr lang="fr-BE"/>
              <a:t>Subtitle</a:t>
            </a:r>
            <a:endParaRPr lang="en-GB"/>
          </a:p>
        </p:txBody>
      </p:sp>
      <p:sp>
        <p:nvSpPr>
          <p:cNvPr id="7" name="Rectangle 6"/>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a:p>
        </p:txBody>
      </p:sp>
      <p:sp>
        <p:nvSpPr>
          <p:cNvPr id="8" name="Rectangle 7"/>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a:p>
        </p:txBody>
      </p:sp>
      <p:sp>
        <p:nvSpPr>
          <p:cNvPr id="9" name="Rectangle 8"/>
          <p:cNvSpPr>
            <a:spLocks noGrp="1" noChangeArrowheads="1"/>
          </p:cNvSpPr>
          <p:nvPr>
            <p:ph type="sldNum" sz="quarter" idx="12"/>
          </p:nvPr>
        </p:nvSpPr>
        <p:spPr/>
        <p:txBody>
          <a:bodyPr/>
          <a:lstStyle>
            <a:lvl1pPr>
              <a:defRPr>
                <a:solidFill>
                  <a:schemeClr val="bg1"/>
                </a:solidFill>
                <a:latin typeface="+mn-lt"/>
              </a:defRPr>
            </a:lvl1pPr>
          </a:lstStyle>
          <a:p>
            <a:pPr>
              <a:defRPr/>
            </a:pPr>
            <a:fld id="{3080FCD5-2F59-4C13-9EB5-03082EC2DAFA}" type="slidenum">
              <a:rPr lang="en-GB"/>
              <a:pPr>
                <a:defRPr/>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GB"/>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5F0EA98F-F1E2-42D8-92D6-AA4C658701BD}"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15113" y="1339850"/>
            <a:ext cx="2071687" cy="4681538"/>
          </a:xfrm>
        </p:spPr>
        <p:txBody>
          <a:bodyPr vert="eaVert"/>
          <a:lstStyle/>
          <a:p>
            <a:r>
              <a:rPr lang="fr-FR" smtClean="0"/>
              <a:t>Cliquez pour modifier le style du titre</a:t>
            </a:r>
            <a:endParaRPr lang="en-GB"/>
          </a:p>
        </p:txBody>
      </p:sp>
      <p:sp>
        <p:nvSpPr>
          <p:cNvPr id="3" name="Espace réservé du texte vertical 2"/>
          <p:cNvSpPr>
            <a:spLocks noGrp="1"/>
          </p:cNvSpPr>
          <p:nvPr>
            <p:ph type="body" orient="vert" idx="1"/>
          </p:nvPr>
        </p:nvSpPr>
        <p:spPr>
          <a:xfrm>
            <a:off x="395288" y="1339850"/>
            <a:ext cx="6067425" cy="4681538"/>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E28B9E5C-A511-4871-9F02-EBFEEEAF0AAE}" type="slidenum">
              <a:rPr lang="en-GB"/>
              <a:pPr>
                <a:defRPr/>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title"/>
          </p:nvPr>
        </p:nvSpPr>
        <p:spPr bwMode="auto">
          <a:xfrm>
            <a:off x="-32" y="-14068"/>
            <a:ext cx="9144000" cy="1143001"/>
          </a:xfrm>
          <a:prstGeom prst="rect">
            <a:avLst/>
          </a:prstGeom>
          <a:noFill/>
          <a:ln w="9525" algn="ctr">
            <a:noFill/>
            <a:miter lim="800000"/>
            <a:headEnd/>
            <a:tailEnd/>
          </a:ln>
          <a:effectLst/>
        </p:spPr>
        <p:txBody>
          <a:bodyPr/>
          <a:lstStyle/>
          <a:p>
            <a:pPr lvl="0"/>
            <a:r>
              <a:rPr lang="en-GB" dirty="0" smtClean="0"/>
              <a:t>Click to edit Master title style</a:t>
            </a:r>
          </a:p>
        </p:txBody>
      </p:sp>
      <p:sp>
        <p:nvSpPr>
          <p:cNvPr id="4" name="Rectangle 2"/>
          <p:cNvSpPr>
            <a:spLocks noGrp="1" noChangeArrowheads="1"/>
          </p:cNvSpPr>
          <p:nvPr>
            <p:ph type="sldNum" sz="quarter" idx="10"/>
          </p:nvPr>
        </p:nvSpPr>
        <p:spPr/>
        <p:txBody>
          <a:bodyPr/>
          <a:lstStyle>
            <a:lvl1pPr>
              <a:defRPr/>
            </a:lvl1pPr>
          </a:lstStyle>
          <a:p>
            <a:pPr>
              <a:defRPr/>
            </a:pPr>
            <a:fld id="{5557E0EF-F01F-41BD-9395-FC4AB34D5DE0}"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GB"/>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EF27AA74-D48C-40EC-A7DE-CB30FA2AC2CC}" type="slidenum">
              <a:rPr lang="en-GB"/>
              <a:pPr>
                <a:defRPr/>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en-GB"/>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42E0121-AAB5-4F5E-B48E-6E38186A1B79}"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GB"/>
          </a:p>
        </p:txBody>
      </p:sp>
      <p:sp>
        <p:nvSpPr>
          <p:cNvPr id="3" name="Espace réservé du contenu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Espace réservé du contenu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4195AA66-4F52-4557-8D56-44F74107ED46}"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en-GB"/>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F26AC9DE-F4E1-4634-96D4-D77234EEFC01}"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50FC2211-9605-43A6-B141-96E6A13FD091}"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3C15D721-4FBC-4259-A553-96AED48EAEFF}"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en-GB"/>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CCA5BAA3-9822-486B-984A-E2A0F09230DC}"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en-GB"/>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57179F25-DCE0-442F-8069-C81768CF29BC}"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50"/>
            <a:ext cx="8229600" cy="936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Title</a:t>
            </a:r>
          </a:p>
        </p:txBody>
      </p:sp>
      <p:sp>
        <p:nvSpPr>
          <p:cNvPr id="1027" name="Rectangle 3"/>
          <p:cNvSpPr>
            <a:spLocks noGrp="1" noChangeArrowheads="1"/>
          </p:cNvSpPr>
          <p:nvPr>
            <p:ph type="body" idx="1"/>
          </p:nvPr>
        </p:nvSpPr>
        <p:spPr bwMode="auto">
          <a:xfrm>
            <a:off x="457200" y="2492375"/>
            <a:ext cx="8229600" cy="35290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smtClean="0"/>
              <a:t>Second level</a:t>
            </a:r>
            <a:endParaRPr lang="en-GB" smtClean="0"/>
          </a:p>
          <a:p>
            <a:pPr lvl="1"/>
            <a:r>
              <a:rPr lang="en-GB" smtClean="0"/>
              <a:t>Third level</a:t>
            </a:r>
          </a:p>
          <a:p>
            <a:pPr lvl="2"/>
            <a:r>
              <a:rPr lang="en-GB" smtClean="0"/>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tx1"/>
                </a:solidFill>
                <a:latin typeface="Arial" charset="0"/>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charset="0"/>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defRPr>
            </a:lvl1pPr>
          </a:lstStyle>
          <a:p>
            <a:pPr>
              <a:defRPr/>
            </a:pPr>
            <a:fld id="{67792504-319F-442D-8D10-2D1B445174CD}" type="slidenum">
              <a:rPr lang="en-GB"/>
              <a:pPr>
                <a:defRPr/>
              </a:pPr>
              <a:t>‹#›</a:t>
            </a:fld>
            <a:endParaRPr lang="en-GB"/>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
        <p:nvSpPr>
          <p:cNvPr id="7" name="Rectangle 6"/>
          <p:cNvSpPr/>
          <p:nvPr/>
        </p:nvSpPr>
        <p:spPr>
          <a:xfrm>
            <a:off x="4262438" y="6659563"/>
            <a:ext cx="611187"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pic>
        <p:nvPicPr>
          <p:cNvPr id="1033" name="Picture 17" descr="LOGO CE_Vertical_EN_NEG_quadri_HR"/>
          <p:cNvPicPr>
            <a:picLocks noChangeAspect="1" noChangeArrowheads="1"/>
          </p:cNvPicPr>
          <p:nvPr userDrawn="1"/>
        </p:nvPicPr>
        <p:blipFill>
          <a:blip r:embed="rId14" cstate="print"/>
          <a:srcRect/>
          <a:stretch>
            <a:fillRect/>
          </a:stretch>
        </p:blipFill>
        <p:spPr bwMode="auto">
          <a:xfrm>
            <a:off x="3957638" y="258763"/>
            <a:ext cx="1436687" cy="10048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85"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6" r:id="rId12"/>
  </p:sldLayoutIdLst>
  <p:hf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42938" y="2286000"/>
            <a:ext cx="7772400" cy="938213"/>
          </a:xfrm>
        </p:spPr>
        <p:txBody>
          <a:bodyPr/>
          <a:lstStyle/>
          <a:p>
            <a:pPr marL="0" indent="1588" algn="ctr" eaLnBrk="1" hangingPunct="1"/>
            <a:r>
              <a:rPr lang="en-GB" sz="2800" smtClean="0">
                <a:solidFill>
                  <a:schemeClr val="bg1"/>
                </a:solidFill>
              </a:rPr>
              <a:t>INTRODUCTION À LA GESTION DES FINANCES PUBLIQUES</a:t>
            </a:r>
          </a:p>
        </p:txBody>
      </p:sp>
      <p:sp>
        <p:nvSpPr>
          <p:cNvPr id="4099" name="Rectangle 3"/>
          <p:cNvSpPr>
            <a:spLocks noGrp="1" noChangeArrowheads="1"/>
          </p:cNvSpPr>
          <p:nvPr>
            <p:ph type="subTitle" idx="1"/>
          </p:nvPr>
        </p:nvSpPr>
        <p:spPr>
          <a:xfrm>
            <a:off x="785813" y="3857625"/>
            <a:ext cx="7715250" cy="1285875"/>
          </a:xfrm>
        </p:spPr>
        <p:txBody>
          <a:bodyPr/>
          <a:lstStyle/>
          <a:p>
            <a:pPr algn="ctr" eaLnBrk="1" hangingPunct="1"/>
            <a:r>
              <a:rPr lang="en-US" sz="3200" smtClean="0">
                <a:solidFill>
                  <a:srgbClr val="FFD624"/>
                </a:solidFill>
              </a:rPr>
              <a:t>Module 5.1 – Contrôle et supervision externes </a:t>
            </a:r>
            <a:r>
              <a:rPr lang="en-GB" sz="3600" smtClean="0">
                <a:solidFill>
                  <a:srgbClr val="A50021"/>
                </a:solidFill>
              </a:rPr>
              <a:t>	</a:t>
            </a:r>
          </a:p>
          <a:p>
            <a:pPr algn="ctr" eaLnBrk="1" hangingPunct="1"/>
            <a:endParaRPr lang="en-GB" sz="3600" smtClean="0">
              <a:solidFill>
                <a:srgbClr val="EDB323"/>
              </a:solidFill>
            </a:endParaRPr>
          </a:p>
          <a:p>
            <a:pPr algn="ctr" eaLnBrk="1" hangingPunct="1"/>
            <a:endParaRPr lang="en-GB" sz="3600" smtClean="0">
              <a:solidFill>
                <a:srgbClr val="EDB323"/>
              </a:solidFill>
            </a:endParaRPr>
          </a:p>
          <a:p>
            <a:pPr algn="ctr" eaLnBrk="1" hangingPunct="1"/>
            <a:endParaRPr lang="fr-FR" smtClean="0"/>
          </a:p>
        </p:txBody>
      </p:sp>
      <p:sp>
        <p:nvSpPr>
          <p:cNvPr id="4" name="Espace réservé du numéro de diapositive 3"/>
          <p:cNvSpPr>
            <a:spLocks noGrp="1"/>
          </p:cNvSpPr>
          <p:nvPr>
            <p:ph type="sldNum" sz="quarter" idx="12"/>
          </p:nvPr>
        </p:nvSpPr>
        <p:spPr/>
        <p:txBody>
          <a:bodyPr/>
          <a:lstStyle/>
          <a:p>
            <a:pPr>
              <a:defRPr/>
            </a:pPr>
            <a:fld id="{6296C7E2-6713-4296-A6C2-0BE2D9D9D294}" type="slidenum">
              <a:rPr lang="en-GB" smtClean="0"/>
              <a:pPr>
                <a:defRPr/>
              </a:pPr>
              <a:t>1</a:t>
            </a:fld>
            <a:endParaRPr lang="en-GB"/>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u contenu 1"/>
          <p:cNvSpPr>
            <a:spLocks noGrp="1"/>
          </p:cNvSpPr>
          <p:nvPr>
            <p:ph idx="1"/>
          </p:nvPr>
        </p:nvSpPr>
        <p:spPr>
          <a:xfrm>
            <a:off x="457200" y="1832651"/>
            <a:ext cx="8229600" cy="4491039"/>
          </a:xfrm>
        </p:spPr>
        <p:txBody>
          <a:bodyPr/>
          <a:lstStyle/>
          <a:p>
            <a:pPr eaLnBrk="1" hangingPunct="1">
              <a:spcAft>
                <a:spcPts val="1200"/>
              </a:spcAft>
              <a:buClrTx/>
              <a:buNone/>
            </a:pPr>
            <a:r>
              <a:rPr lang="fr-FR" sz="2300" dirty="0" smtClean="0"/>
              <a:t>Approche initiale (“traditionnelle”)</a:t>
            </a:r>
          </a:p>
          <a:p>
            <a:pPr eaLnBrk="1" hangingPunct="1">
              <a:spcAft>
                <a:spcPts val="1200"/>
              </a:spcAft>
              <a:buClrTx/>
            </a:pPr>
            <a:r>
              <a:rPr lang="fr-FR" sz="2300" i="0" dirty="0" smtClean="0"/>
              <a:t>Examinent les transactions (toutes ?) afin de s’assurer que:</a:t>
            </a:r>
          </a:p>
          <a:p>
            <a:pPr lvl="1" eaLnBrk="1" hangingPunct="1">
              <a:spcAft>
                <a:spcPts val="1200"/>
              </a:spcAft>
              <a:buClrTx/>
              <a:buFont typeface="Wingdings" panose="05000000000000000000" pitchFamily="2" charset="2"/>
              <a:buChar char="§"/>
            </a:pPr>
            <a:r>
              <a:rPr lang="fr-FR" b="0" dirty="0" smtClean="0"/>
              <a:t>le budget annuel a été suivi</a:t>
            </a:r>
          </a:p>
          <a:p>
            <a:pPr lvl="1" eaLnBrk="1" hangingPunct="1">
              <a:spcAft>
                <a:spcPts val="1200"/>
              </a:spcAft>
              <a:buClrTx/>
              <a:buFont typeface="Wingdings" panose="05000000000000000000" pitchFamily="2" charset="2"/>
              <a:buChar char="§"/>
            </a:pPr>
            <a:r>
              <a:rPr lang="fr-FR" b="0" dirty="0" smtClean="0"/>
              <a:t>les réglementations financières ont été respectées</a:t>
            </a:r>
          </a:p>
          <a:p>
            <a:pPr lvl="1" eaLnBrk="1" hangingPunct="1">
              <a:buClrTx/>
              <a:buFont typeface="Wingdings" panose="05000000000000000000" pitchFamily="2" charset="2"/>
              <a:buChar char="§"/>
            </a:pPr>
            <a:r>
              <a:rPr lang="fr-FR" b="0" dirty="0" smtClean="0"/>
              <a:t>les registres adéquats sont tenus</a:t>
            </a:r>
            <a:r>
              <a:rPr lang="fr-FR" dirty="0" smtClean="0"/>
              <a:t/>
            </a:r>
            <a:br>
              <a:rPr lang="fr-FR" dirty="0" smtClean="0"/>
            </a:br>
            <a:endParaRPr lang="fr-FR" dirty="0" smtClean="0"/>
          </a:p>
          <a:p>
            <a:pPr eaLnBrk="1" hangingPunct="1">
              <a:spcAft>
                <a:spcPts val="1200"/>
              </a:spcAft>
              <a:buClrTx/>
              <a:buFont typeface="Times" charset="0"/>
              <a:buNone/>
            </a:pPr>
            <a:r>
              <a:rPr lang="fr-FR" sz="2300" i="0" dirty="0" smtClean="0"/>
              <a:t>Amélioration de l’approche:</a:t>
            </a:r>
          </a:p>
          <a:p>
            <a:pPr eaLnBrk="1" hangingPunct="1">
              <a:spcAft>
                <a:spcPts val="1200"/>
              </a:spcAft>
              <a:buClrTx/>
            </a:pPr>
            <a:r>
              <a:rPr lang="fr-FR" sz="2300" i="0" dirty="0" smtClean="0"/>
              <a:t>Échantillonnage d’audit</a:t>
            </a:r>
          </a:p>
          <a:p>
            <a:pPr eaLnBrk="1" hangingPunct="1">
              <a:spcAft>
                <a:spcPts val="1200"/>
              </a:spcAft>
              <a:buClrTx/>
            </a:pPr>
            <a:r>
              <a:rPr lang="fr-FR" sz="2300" i="0" dirty="0" smtClean="0"/>
              <a:t>Analyse systémique des problèmes rencontrés</a:t>
            </a:r>
            <a:endParaRPr lang="fr-FR" sz="2300" dirty="0" smtClean="0"/>
          </a:p>
        </p:txBody>
      </p:sp>
      <p:sp>
        <p:nvSpPr>
          <p:cNvPr id="13315" name="Titre 2"/>
          <p:cNvSpPr>
            <a:spLocks noGrp="1"/>
          </p:cNvSpPr>
          <p:nvPr>
            <p:ph type="title"/>
          </p:nvPr>
        </p:nvSpPr>
        <p:spPr>
          <a:xfrm>
            <a:off x="107504" y="1196752"/>
            <a:ext cx="9144000" cy="714364"/>
          </a:xfrm>
          <a:ln/>
        </p:spPr>
        <p:txBody>
          <a:bodyPr/>
          <a:lstStyle/>
          <a:p>
            <a:pPr indent="0" eaLnBrk="1" hangingPunct="1"/>
            <a:r>
              <a:rPr lang="pt-BR" i="1" dirty="0" smtClean="0"/>
              <a:t>Que font les auditeurs externes ?</a:t>
            </a:r>
            <a:endParaRPr lang="fr-BE" i="1" dirty="0" smtClean="0"/>
          </a:p>
        </p:txBody>
      </p:sp>
      <p:sp>
        <p:nvSpPr>
          <p:cNvPr id="13316" name="Espace réservé du numéro de diapositive 3"/>
          <p:cNvSpPr>
            <a:spLocks noGrp="1"/>
          </p:cNvSpPr>
          <p:nvPr>
            <p:ph type="sldNum" sz="quarter" idx="10"/>
          </p:nvPr>
        </p:nvSpPr>
        <p:spPr>
          <a:noFill/>
        </p:spPr>
        <p:txBody>
          <a:bodyPr/>
          <a:lstStyle/>
          <a:p>
            <a:fld id="{45B76D2E-FE5B-456A-8F1A-AAB4813C8ACC}" type="slidenum">
              <a:rPr lang="en-GB" smtClean="0"/>
              <a:pPr/>
              <a:t>10</a:t>
            </a:fld>
            <a:endParaRPr lang="en-GB"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u contenu 1"/>
          <p:cNvSpPr>
            <a:spLocks noGrp="1"/>
          </p:cNvSpPr>
          <p:nvPr>
            <p:ph idx="1"/>
          </p:nvPr>
        </p:nvSpPr>
        <p:spPr>
          <a:xfrm>
            <a:off x="500063" y="2500313"/>
            <a:ext cx="8229600" cy="3016250"/>
          </a:xfrm>
        </p:spPr>
        <p:txBody>
          <a:bodyPr/>
          <a:lstStyle/>
          <a:p>
            <a:pPr marL="182563" indent="-182563" eaLnBrk="1" hangingPunct="1">
              <a:spcBef>
                <a:spcPct val="0"/>
              </a:spcBef>
              <a:buClrTx/>
              <a:buFontTx/>
              <a:buNone/>
            </a:pPr>
            <a:r>
              <a:rPr lang="fr-FR" sz="2300" i="0" dirty="0" smtClean="0"/>
              <a:t>Deux aspects du contrôle qui revêtent une importance égale d’après cette déclaration:</a:t>
            </a:r>
            <a:br>
              <a:rPr lang="fr-FR" sz="2300" i="0" dirty="0" smtClean="0"/>
            </a:br>
            <a:endParaRPr lang="fr-FR" sz="2300" i="0" dirty="0" smtClean="0"/>
          </a:p>
          <a:p>
            <a:pPr marL="182563" indent="-182563" eaLnBrk="1" hangingPunct="1">
              <a:spcBef>
                <a:spcPct val="0"/>
              </a:spcBef>
              <a:buClrTx/>
            </a:pPr>
            <a:r>
              <a:rPr lang="fr-FR" sz="2300" i="0" dirty="0" smtClean="0"/>
              <a:t> Contrôle classique de la légalité et de la régularité de la gestion financière </a:t>
            </a:r>
            <a:br>
              <a:rPr lang="fr-FR" sz="2300" i="0" dirty="0" smtClean="0"/>
            </a:br>
            <a:endParaRPr lang="fr-FR" sz="2300" i="0" dirty="0" smtClean="0"/>
          </a:p>
          <a:p>
            <a:pPr marL="182563" indent="-182563" eaLnBrk="1" hangingPunct="1">
              <a:spcBef>
                <a:spcPct val="0"/>
              </a:spcBef>
              <a:buClrTx/>
            </a:pPr>
            <a:r>
              <a:rPr lang="fr-FR" sz="2300" i="0" dirty="0" smtClean="0"/>
              <a:t>Audit de la performance (économie, efficience et efficacité) de l’administration publique </a:t>
            </a:r>
          </a:p>
          <a:p>
            <a:pPr marL="182563" indent="-182563" eaLnBrk="1" hangingPunct="1">
              <a:spcBef>
                <a:spcPct val="0"/>
              </a:spcBef>
              <a:buClrTx/>
              <a:buFontTx/>
              <a:buNone/>
            </a:pPr>
            <a:endParaRPr lang="fr-FR" sz="2300" i="0" dirty="0" smtClean="0"/>
          </a:p>
          <a:p>
            <a:pPr marL="182563" indent="-182563" eaLnBrk="1" hangingPunct="1">
              <a:spcBef>
                <a:spcPct val="0"/>
              </a:spcBef>
              <a:buClrTx/>
            </a:pPr>
            <a:r>
              <a:rPr lang="fr-FR" sz="2300" i="0" dirty="0" smtClean="0"/>
              <a:t> Il appartient à chaque ISC de déterminer l’importance relative de ces types de contrôle</a:t>
            </a:r>
          </a:p>
          <a:p>
            <a:pPr marL="182563" indent="-182563" eaLnBrk="1" hangingPunct="1">
              <a:spcBef>
                <a:spcPct val="0"/>
              </a:spcBef>
              <a:buClrTx/>
            </a:pPr>
            <a:endParaRPr lang="fr-BE" i="0" dirty="0" smtClean="0"/>
          </a:p>
        </p:txBody>
      </p:sp>
      <p:sp>
        <p:nvSpPr>
          <p:cNvPr id="14339" name="Titre 2"/>
          <p:cNvSpPr>
            <a:spLocks noGrp="1"/>
          </p:cNvSpPr>
          <p:nvPr>
            <p:ph type="title"/>
          </p:nvPr>
        </p:nvSpPr>
        <p:spPr>
          <a:xfrm>
            <a:off x="0" y="1214438"/>
            <a:ext cx="9144000" cy="1143000"/>
          </a:xfrm>
          <a:ln/>
        </p:spPr>
        <p:txBody>
          <a:bodyPr/>
          <a:lstStyle/>
          <a:p>
            <a:pPr indent="0" eaLnBrk="1" hangingPunct="1"/>
            <a:r>
              <a:rPr lang="en-US" i="1" smtClean="0"/>
              <a:t>Déclaration de LIMA de l’INTOSAI (1977)</a:t>
            </a:r>
            <a:endParaRPr lang="fr-BE" i="1" smtClean="0"/>
          </a:p>
        </p:txBody>
      </p:sp>
      <p:sp>
        <p:nvSpPr>
          <p:cNvPr id="14340" name="Espace réservé du numéro de diapositive 3"/>
          <p:cNvSpPr>
            <a:spLocks noGrp="1"/>
          </p:cNvSpPr>
          <p:nvPr>
            <p:ph type="sldNum" sz="quarter" idx="10"/>
          </p:nvPr>
        </p:nvSpPr>
        <p:spPr>
          <a:noFill/>
        </p:spPr>
        <p:txBody>
          <a:bodyPr/>
          <a:lstStyle/>
          <a:p>
            <a:fld id="{9735EC15-18F8-4DFF-83B5-4A8D9E6513DF}" type="slidenum">
              <a:rPr lang="en-GB" smtClean="0"/>
              <a:pPr/>
              <a:t>11</a:t>
            </a:fld>
            <a:endParaRPr lang="en-GB"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5"/>
          <p:cNvSpPr>
            <a:spLocks noGrp="1"/>
          </p:cNvSpPr>
          <p:nvPr>
            <p:ph type="sldNum" sz="quarter" idx="12"/>
          </p:nvPr>
        </p:nvSpPr>
        <p:spPr>
          <a:xfrm>
            <a:off x="6553200" y="6248400"/>
            <a:ext cx="2133600" cy="457200"/>
          </a:xfrm>
          <a:ln algn="ctr"/>
        </p:spPr>
        <p:txBody>
          <a:bodyPr anchor="b"/>
          <a:lstStyle/>
          <a:p>
            <a:pPr algn="l" eaLnBrk="0" hangingPunct="0">
              <a:lnSpc>
                <a:spcPts val="1400"/>
              </a:lnSpc>
              <a:defRPr/>
            </a:pPr>
            <a:fld id="{CF1DED1C-EEA2-4D79-82CD-2D51DE38A1C2}" type="slidenum">
              <a:rPr lang="fr-FR">
                <a:latin typeface="+mj-lt"/>
              </a:rPr>
              <a:pPr algn="l" eaLnBrk="0" hangingPunct="0">
                <a:lnSpc>
                  <a:spcPts val="1400"/>
                </a:lnSpc>
                <a:defRPr/>
              </a:pPr>
              <a:t>12</a:t>
            </a:fld>
            <a:endParaRPr lang="fr-FR" dirty="0">
              <a:latin typeface="+mj-lt"/>
            </a:endParaRPr>
          </a:p>
        </p:txBody>
      </p:sp>
      <p:sp>
        <p:nvSpPr>
          <p:cNvPr id="8195" name="Rectangle 2"/>
          <p:cNvSpPr>
            <a:spLocks noGrp="1" noChangeArrowheads="1"/>
          </p:cNvSpPr>
          <p:nvPr>
            <p:ph type="title"/>
          </p:nvPr>
        </p:nvSpPr>
        <p:spPr>
          <a:xfrm>
            <a:off x="0" y="1071546"/>
            <a:ext cx="7786688" cy="642958"/>
          </a:xfrm>
        </p:spPr>
        <p:txBody>
          <a:bodyPr/>
          <a:lstStyle/>
          <a:p>
            <a:r>
              <a:rPr lang="fr-FR" i="1" dirty="0" smtClean="0"/>
              <a:t>Les différents types d'audit</a:t>
            </a:r>
          </a:p>
        </p:txBody>
      </p:sp>
      <p:sp>
        <p:nvSpPr>
          <p:cNvPr id="8196" name="Rectangle 3"/>
          <p:cNvSpPr>
            <a:spLocks noGrp="1" noChangeArrowheads="1"/>
          </p:cNvSpPr>
          <p:nvPr>
            <p:ph type="body" idx="1"/>
          </p:nvPr>
        </p:nvSpPr>
        <p:spPr>
          <a:xfrm>
            <a:off x="0" y="1785926"/>
            <a:ext cx="8980488" cy="5500702"/>
          </a:xfrm>
        </p:spPr>
        <p:txBody>
          <a:bodyPr/>
          <a:lstStyle/>
          <a:p>
            <a:pPr>
              <a:lnSpc>
                <a:spcPct val="90000"/>
              </a:lnSpc>
              <a:spcBef>
                <a:spcPts val="600"/>
              </a:spcBef>
              <a:spcAft>
                <a:spcPts val="600"/>
              </a:spcAft>
            </a:pPr>
            <a:r>
              <a:rPr lang="fr-FR" sz="2200" dirty="0" smtClean="0">
                <a:solidFill>
                  <a:srgbClr val="C00000"/>
                </a:solidFill>
              </a:rPr>
              <a:t>Audits de régularité: </a:t>
            </a:r>
          </a:p>
          <a:p>
            <a:pPr lvl="1">
              <a:lnSpc>
                <a:spcPct val="90000"/>
              </a:lnSpc>
              <a:spcBef>
                <a:spcPts val="600"/>
              </a:spcBef>
              <a:spcAft>
                <a:spcPts val="600"/>
              </a:spcAft>
            </a:pPr>
            <a:r>
              <a:rPr lang="fr-FR" sz="2100" b="0" dirty="0" smtClean="0"/>
              <a:t>vérifient le respect des règles légales et administratives, la probité, l’adéquation des systèmes de gestion.</a:t>
            </a:r>
          </a:p>
          <a:p>
            <a:pPr lvl="1">
              <a:lnSpc>
                <a:spcPct val="90000"/>
              </a:lnSpc>
              <a:spcBef>
                <a:spcPts val="600"/>
              </a:spcBef>
              <a:spcAft>
                <a:spcPts val="600"/>
              </a:spcAft>
            </a:pPr>
            <a:r>
              <a:rPr lang="fr-FR" sz="2100" b="0" dirty="0" smtClean="0"/>
              <a:t>Comprennent notamment, l'audit des comptes de fin d'année</a:t>
            </a:r>
          </a:p>
          <a:p>
            <a:pPr>
              <a:lnSpc>
                <a:spcPct val="90000"/>
              </a:lnSpc>
              <a:spcBef>
                <a:spcPts val="600"/>
              </a:spcBef>
              <a:spcAft>
                <a:spcPts val="600"/>
              </a:spcAft>
            </a:pPr>
            <a:r>
              <a:rPr lang="fr-FR" sz="2200" dirty="0" smtClean="0">
                <a:solidFill>
                  <a:srgbClr val="C00000"/>
                </a:solidFill>
              </a:rPr>
              <a:t>Audits financiers: </a:t>
            </a:r>
          </a:p>
          <a:p>
            <a:pPr lvl="1">
              <a:lnSpc>
                <a:spcPct val="90000"/>
              </a:lnSpc>
              <a:spcBef>
                <a:spcPts val="600"/>
              </a:spcBef>
              <a:spcAft>
                <a:spcPts val="600"/>
              </a:spcAft>
            </a:pPr>
            <a:r>
              <a:rPr lang="fr-FR" sz="2100" b="0" dirty="0" smtClean="0"/>
              <a:t>examinent les états financiers et les systèmes comptables sur lesquels ces états sont fondés. </a:t>
            </a:r>
          </a:p>
          <a:p>
            <a:pPr>
              <a:lnSpc>
                <a:spcPct val="90000"/>
              </a:lnSpc>
              <a:spcBef>
                <a:spcPts val="600"/>
              </a:spcBef>
              <a:spcAft>
                <a:spcPts val="600"/>
              </a:spcAft>
            </a:pPr>
            <a:r>
              <a:rPr lang="fr-FR" sz="2200" dirty="0" smtClean="0">
                <a:solidFill>
                  <a:srgbClr val="C00000"/>
                </a:solidFill>
              </a:rPr>
              <a:t>Audits de performance. Deux formes: </a:t>
            </a:r>
          </a:p>
          <a:p>
            <a:pPr lvl="1">
              <a:lnSpc>
                <a:spcPct val="90000"/>
              </a:lnSpc>
              <a:spcBef>
                <a:spcPts val="600"/>
              </a:spcBef>
              <a:spcAft>
                <a:spcPts val="600"/>
              </a:spcAft>
            </a:pPr>
            <a:r>
              <a:rPr lang="fr-FR" sz="2100" b="0" dirty="0" smtClean="0"/>
              <a:t>Examen de l’économie, l’efficience et l’efficacité avec lesquelles les ressources sont utilisés</a:t>
            </a:r>
          </a:p>
          <a:p>
            <a:pPr lvl="1">
              <a:lnSpc>
                <a:spcPct val="90000"/>
              </a:lnSpc>
              <a:spcBef>
                <a:spcPts val="600"/>
              </a:spcBef>
              <a:spcAft>
                <a:spcPts val="600"/>
              </a:spcAft>
            </a:pPr>
            <a:r>
              <a:rPr lang="fr-FR" sz="2100" b="0" dirty="0" smtClean="0"/>
              <a:t>Audit des rapports de performance préparés par l'administration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u contenu 1"/>
          <p:cNvSpPr>
            <a:spLocks noGrp="1"/>
          </p:cNvSpPr>
          <p:nvPr>
            <p:ph idx="1"/>
          </p:nvPr>
        </p:nvSpPr>
        <p:spPr>
          <a:xfrm>
            <a:off x="179388" y="1989138"/>
            <a:ext cx="8607425" cy="4276725"/>
          </a:xfrm>
        </p:spPr>
        <p:txBody>
          <a:bodyPr/>
          <a:lstStyle/>
          <a:p>
            <a:pPr eaLnBrk="1" hangingPunct="1">
              <a:buClrTx/>
            </a:pPr>
            <a:r>
              <a:rPr lang="fr-FR" sz="2300" i="0" dirty="0" smtClean="0"/>
              <a:t>Normes d’audit (1992 et Code de déontologie - 1998) élaborées par l’INTOSAI</a:t>
            </a:r>
          </a:p>
          <a:p>
            <a:pPr eaLnBrk="1" hangingPunct="1">
              <a:buClrTx/>
            </a:pPr>
            <a:endParaRPr lang="fr-FR" sz="2300" i="0" dirty="0" smtClean="0"/>
          </a:p>
          <a:p>
            <a:pPr eaLnBrk="1" hangingPunct="1">
              <a:spcAft>
                <a:spcPts val="1200"/>
              </a:spcAft>
              <a:buClrTx/>
            </a:pPr>
            <a:r>
              <a:rPr lang="fr-FR" sz="2300" i="0" dirty="0" smtClean="0"/>
              <a:t>2002 – Le Comité des normes d’audit de l’INTOSAI élabore des principes directeurs en matière d’audit financier </a:t>
            </a:r>
          </a:p>
          <a:p>
            <a:pPr eaLnBrk="1" hangingPunct="1">
              <a:spcBef>
                <a:spcPts val="1200"/>
              </a:spcBef>
              <a:spcAft>
                <a:spcPts val="1200"/>
              </a:spcAft>
              <a:buClrTx/>
            </a:pPr>
            <a:r>
              <a:rPr lang="fr-FR" sz="2300" i="0" dirty="0" smtClean="0"/>
              <a:t>Notes pratiques relatives à l’application de normes internationales du secteur privé sur l’audit ou principes directeurs distincts</a:t>
            </a:r>
            <a:r>
              <a:rPr lang="fr-FR" i="0" dirty="0" smtClean="0"/>
              <a:t/>
            </a:r>
            <a:br>
              <a:rPr lang="fr-FR" i="0" dirty="0" smtClean="0"/>
            </a:br>
            <a:endParaRPr lang="fr-FR" i="0" dirty="0" smtClean="0"/>
          </a:p>
          <a:p>
            <a:pPr eaLnBrk="1" hangingPunct="1">
              <a:buFont typeface="Times" charset="0"/>
              <a:buNone/>
            </a:pPr>
            <a:endParaRPr lang="fr-BE" dirty="0" smtClean="0"/>
          </a:p>
        </p:txBody>
      </p:sp>
      <p:sp>
        <p:nvSpPr>
          <p:cNvPr id="15363" name="Titre 2"/>
          <p:cNvSpPr>
            <a:spLocks noGrp="1"/>
          </p:cNvSpPr>
          <p:nvPr>
            <p:ph type="title"/>
          </p:nvPr>
        </p:nvSpPr>
        <p:spPr>
          <a:xfrm>
            <a:off x="0" y="1052513"/>
            <a:ext cx="9144000" cy="1143000"/>
          </a:xfrm>
          <a:ln/>
        </p:spPr>
        <p:txBody>
          <a:bodyPr/>
          <a:lstStyle/>
          <a:p>
            <a:pPr indent="0" eaLnBrk="1" hangingPunct="1"/>
            <a:r>
              <a:rPr lang="fr-BE" i="1" dirty="0" smtClean="0"/>
              <a:t>Normes d’audit internationales</a:t>
            </a:r>
          </a:p>
        </p:txBody>
      </p:sp>
      <p:sp>
        <p:nvSpPr>
          <p:cNvPr id="15364" name="Espace réservé du numéro de diapositive 3"/>
          <p:cNvSpPr>
            <a:spLocks noGrp="1"/>
          </p:cNvSpPr>
          <p:nvPr>
            <p:ph type="sldNum" sz="quarter" idx="10"/>
          </p:nvPr>
        </p:nvSpPr>
        <p:spPr>
          <a:noFill/>
        </p:spPr>
        <p:txBody>
          <a:bodyPr/>
          <a:lstStyle/>
          <a:p>
            <a:fld id="{199760E3-D462-4179-AA39-2112F2999905}" type="slidenum">
              <a:rPr lang="en-GB" smtClean="0"/>
              <a:pPr/>
              <a:t>13</a:t>
            </a:fld>
            <a:endParaRPr lang="en-GB" smtClean="0"/>
          </a:p>
        </p:txBody>
      </p:sp>
      <p:pic>
        <p:nvPicPr>
          <p:cNvPr id="15365" name="Picture 6" descr="http://blog-pfm.imf.org/.a/6a00e54ef00595883401156f63088f970b-pi"/>
          <p:cNvPicPr>
            <a:picLocks noChangeAspect="1" noChangeArrowheads="1"/>
          </p:cNvPicPr>
          <p:nvPr/>
        </p:nvPicPr>
        <p:blipFill>
          <a:blip r:embed="rId3" cstate="print"/>
          <a:srcRect/>
          <a:stretch>
            <a:fillRect/>
          </a:stretch>
        </p:blipFill>
        <p:spPr bwMode="auto">
          <a:xfrm>
            <a:off x="7002463" y="5357813"/>
            <a:ext cx="1962150" cy="1500187"/>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u contenu 1"/>
          <p:cNvSpPr>
            <a:spLocks noGrp="1"/>
          </p:cNvSpPr>
          <p:nvPr>
            <p:ph idx="1"/>
          </p:nvPr>
        </p:nvSpPr>
        <p:spPr>
          <a:xfrm>
            <a:off x="323528" y="2204864"/>
            <a:ext cx="8607425" cy="4205287"/>
          </a:xfrm>
        </p:spPr>
        <p:txBody>
          <a:bodyPr/>
          <a:lstStyle/>
          <a:p>
            <a:pPr eaLnBrk="1" hangingPunct="1">
              <a:buClrTx/>
            </a:pPr>
            <a:r>
              <a:rPr lang="fr-FR" sz="2300" i="0" dirty="0" smtClean="0"/>
              <a:t>Audit de régularité essentiel –Vérification de la conformité au budget de l’exécution budgétaire.</a:t>
            </a:r>
          </a:p>
          <a:p>
            <a:pPr eaLnBrk="1" hangingPunct="1">
              <a:buClrTx/>
            </a:pPr>
            <a:r>
              <a:rPr lang="fr-FR" sz="2300" i="0" dirty="0" smtClean="0"/>
              <a:t>Dans les systèmes francophones</a:t>
            </a:r>
          </a:p>
          <a:p>
            <a:pPr lvl="1" eaLnBrk="1" hangingPunct="1">
              <a:buClrTx/>
              <a:buFont typeface="Wingdings" panose="05000000000000000000" pitchFamily="2" charset="2"/>
              <a:buChar char="§"/>
            </a:pPr>
            <a:r>
              <a:rPr lang="fr-FR" sz="2200" b="0" dirty="0" smtClean="0"/>
              <a:t>Audit d’un projet de loi de règlement</a:t>
            </a:r>
          </a:p>
          <a:p>
            <a:pPr lvl="1" eaLnBrk="1" hangingPunct="1">
              <a:buClrTx/>
              <a:buFont typeface="Wingdings" panose="05000000000000000000" pitchFamily="2" charset="2"/>
              <a:buChar char="§"/>
            </a:pPr>
            <a:r>
              <a:rPr lang="fr-FR" sz="2200" b="0" i="0" dirty="0" smtClean="0"/>
              <a:t>Vérification de la conformité des comptes de l’ordonnateur et du comptable public (Trésor) </a:t>
            </a:r>
          </a:p>
          <a:p>
            <a:pPr eaLnBrk="1" hangingPunct="1">
              <a:buClrTx/>
            </a:pPr>
            <a:r>
              <a:rPr lang="fr-FR" sz="2300" i="0" dirty="0" err="1" smtClean="0"/>
              <a:t>Evolution</a:t>
            </a:r>
            <a:r>
              <a:rPr lang="fr-FR" sz="2300" i="0" dirty="0" smtClean="0"/>
              <a:t> en cours: vers l’audit financier et la certification  </a:t>
            </a:r>
          </a:p>
          <a:p>
            <a:pPr eaLnBrk="1" hangingPunct="1">
              <a:buClrTx/>
            </a:pPr>
            <a:r>
              <a:rPr lang="fr-FR" sz="2300" i="0" dirty="0" smtClean="0"/>
              <a:t>Un problème majeur: les délais de transmission au Parlement et de publication des comptes audités</a:t>
            </a:r>
          </a:p>
          <a:p>
            <a:pPr eaLnBrk="1" hangingPunct="1">
              <a:buFont typeface="Times" charset="0"/>
              <a:buNone/>
            </a:pPr>
            <a:endParaRPr lang="fr-BE" dirty="0" smtClean="0"/>
          </a:p>
        </p:txBody>
      </p:sp>
      <p:sp>
        <p:nvSpPr>
          <p:cNvPr id="15363" name="Titre 2"/>
          <p:cNvSpPr>
            <a:spLocks noGrp="1"/>
          </p:cNvSpPr>
          <p:nvPr>
            <p:ph type="title"/>
          </p:nvPr>
        </p:nvSpPr>
        <p:spPr>
          <a:xfrm>
            <a:off x="0" y="1052513"/>
            <a:ext cx="9144000" cy="876289"/>
          </a:xfrm>
          <a:ln/>
        </p:spPr>
        <p:txBody>
          <a:bodyPr/>
          <a:lstStyle/>
          <a:p>
            <a:pPr indent="0" eaLnBrk="1" hangingPunct="1"/>
            <a:r>
              <a:rPr lang="fr-BE" i="1" dirty="0" smtClean="0"/>
              <a:t>L’audit des comptes de fin d’année</a:t>
            </a:r>
          </a:p>
        </p:txBody>
      </p:sp>
      <p:sp>
        <p:nvSpPr>
          <p:cNvPr id="15364" name="Espace réservé du numéro de diapositive 3"/>
          <p:cNvSpPr>
            <a:spLocks noGrp="1"/>
          </p:cNvSpPr>
          <p:nvPr>
            <p:ph type="sldNum" sz="quarter" idx="10"/>
          </p:nvPr>
        </p:nvSpPr>
        <p:spPr>
          <a:noFill/>
        </p:spPr>
        <p:txBody>
          <a:bodyPr/>
          <a:lstStyle/>
          <a:p>
            <a:fld id="{199760E3-D462-4179-AA39-2112F2999905}" type="slidenum">
              <a:rPr lang="en-GB" smtClean="0"/>
              <a:pPr/>
              <a:t>14</a:t>
            </a:fld>
            <a:endParaRPr lang="en-GB"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u contenu 1"/>
          <p:cNvSpPr>
            <a:spLocks noGrp="1"/>
          </p:cNvSpPr>
          <p:nvPr>
            <p:ph idx="1"/>
          </p:nvPr>
        </p:nvSpPr>
        <p:spPr>
          <a:xfrm>
            <a:off x="179387" y="2572536"/>
            <a:ext cx="8785225" cy="3529013"/>
          </a:xfrm>
        </p:spPr>
        <p:txBody>
          <a:bodyPr/>
          <a:lstStyle/>
          <a:p>
            <a:pPr eaLnBrk="1" hangingPunct="1">
              <a:buClrTx/>
            </a:pPr>
            <a:r>
              <a:rPr lang="fr-FR" sz="2300" i="0" dirty="0" smtClean="0"/>
              <a:t>Les états financiers audités et le rapport d’audit pour l’année t-1 doivent être soumis au Parlement idéalement en même temps (ou avant) que le projet de budget de l’année t+1</a:t>
            </a:r>
          </a:p>
          <a:p>
            <a:pPr marL="0" indent="0" eaLnBrk="1" hangingPunct="1">
              <a:buClrTx/>
              <a:buNone/>
            </a:pPr>
            <a:endParaRPr lang="fr-FR" sz="2300" i="0" dirty="0" smtClean="0"/>
          </a:p>
          <a:p>
            <a:pPr eaLnBrk="1" hangingPunct="1">
              <a:buClrTx/>
            </a:pPr>
            <a:r>
              <a:rPr lang="fr-FR" sz="2300" i="0" dirty="0" smtClean="0"/>
              <a:t>Mais ce délai est difficile à respecter dans plusieurs pays</a:t>
            </a:r>
            <a:br>
              <a:rPr lang="fr-FR" sz="2300" i="0" dirty="0" smtClean="0"/>
            </a:br>
            <a:endParaRPr lang="fr-FR" sz="2300" i="0" dirty="0" smtClean="0"/>
          </a:p>
          <a:p>
            <a:pPr eaLnBrk="1" hangingPunct="1">
              <a:buClrTx/>
            </a:pPr>
            <a:r>
              <a:rPr lang="fr-FR" sz="2300" i="0" dirty="0" smtClean="0"/>
              <a:t>Le rapport d’audit doit être rendu public dès qu’il est soumis au Parlement</a:t>
            </a:r>
          </a:p>
          <a:p>
            <a:pPr eaLnBrk="1" hangingPunct="1"/>
            <a:endParaRPr lang="fr-BE" dirty="0" smtClean="0"/>
          </a:p>
        </p:txBody>
      </p:sp>
      <p:sp>
        <p:nvSpPr>
          <p:cNvPr id="32771" name="Titre 2"/>
          <p:cNvSpPr>
            <a:spLocks noGrp="1"/>
          </p:cNvSpPr>
          <p:nvPr>
            <p:ph type="title"/>
          </p:nvPr>
        </p:nvSpPr>
        <p:spPr>
          <a:xfrm>
            <a:off x="0" y="1285860"/>
            <a:ext cx="9144000" cy="1143000"/>
          </a:xfrm>
          <a:ln/>
        </p:spPr>
        <p:txBody>
          <a:bodyPr/>
          <a:lstStyle/>
          <a:p>
            <a:pPr indent="0" eaLnBrk="1" hangingPunct="1"/>
            <a:r>
              <a:rPr lang="fr-BE" i="1" dirty="0" smtClean="0"/>
              <a:t>Respect des délais de la transmission des états financiers audités</a:t>
            </a:r>
          </a:p>
        </p:txBody>
      </p:sp>
      <p:sp>
        <p:nvSpPr>
          <p:cNvPr id="32772" name="Espace réservé du numéro de diapositive 3"/>
          <p:cNvSpPr>
            <a:spLocks noGrp="1"/>
          </p:cNvSpPr>
          <p:nvPr>
            <p:ph type="sldNum" sz="quarter" idx="10"/>
          </p:nvPr>
        </p:nvSpPr>
        <p:spPr>
          <a:noFill/>
        </p:spPr>
        <p:txBody>
          <a:bodyPr/>
          <a:lstStyle/>
          <a:p>
            <a:fld id="{CA8BB962-C18F-47D2-BF37-5947C5F30EFC}" type="slidenum">
              <a:rPr lang="en-GB" smtClean="0"/>
              <a:pPr/>
              <a:t>15</a:t>
            </a:fld>
            <a:endParaRPr lang="en-GB"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u contenu 1"/>
          <p:cNvSpPr>
            <a:spLocks noGrp="1"/>
          </p:cNvSpPr>
          <p:nvPr>
            <p:ph idx="1"/>
          </p:nvPr>
        </p:nvSpPr>
        <p:spPr>
          <a:xfrm>
            <a:off x="250825" y="2636838"/>
            <a:ext cx="8642350" cy="3705225"/>
          </a:xfrm>
        </p:spPr>
        <p:txBody>
          <a:bodyPr/>
          <a:lstStyle/>
          <a:p>
            <a:pPr eaLnBrk="1" hangingPunct="1">
              <a:spcBef>
                <a:spcPct val="0"/>
              </a:spcBef>
              <a:buClrTx/>
            </a:pPr>
            <a:r>
              <a:rPr lang="fr-FR" sz="2300" i="0" dirty="0" smtClean="0"/>
              <a:t>Les avis d’audit sont généralement classifiés comme:</a:t>
            </a:r>
          </a:p>
          <a:p>
            <a:pPr eaLnBrk="1" hangingPunct="1">
              <a:spcBef>
                <a:spcPct val="0"/>
              </a:spcBef>
              <a:buClrTx/>
            </a:pPr>
            <a:endParaRPr lang="fr-FR" sz="2300" i="0" dirty="0" smtClean="0"/>
          </a:p>
          <a:p>
            <a:pPr lvl="1" eaLnBrk="1" hangingPunct="1">
              <a:spcBef>
                <a:spcPct val="0"/>
              </a:spcBef>
              <a:buClrTx/>
              <a:buFont typeface="Wingdings" panose="05000000000000000000" pitchFamily="2" charset="2"/>
              <a:buChar char="§"/>
            </a:pPr>
            <a:r>
              <a:rPr lang="fr-FR" sz="2300" b="0" dirty="0" smtClean="0"/>
              <a:t>“Sans réserves”</a:t>
            </a:r>
          </a:p>
          <a:p>
            <a:pPr lvl="1" eaLnBrk="1" hangingPunct="1">
              <a:spcBef>
                <a:spcPct val="0"/>
              </a:spcBef>
              <a:buClrTx/>
              <a:buFont typeface="Wingdings" panose="05000000000000000000" pitchFamily="2" charset="2"/>
              <a:buChar char="§"/>
            </a:pPr>
            <a:endParaRPr lang="fr-FR" sz="2300" b="0" dirty="0" smtClean="0"/>
          </a:p>
          <a:p>
            <a:pPr lvl="1" eaLnBrk="1" hangingPunct="1">
              <a:spcBef>
                <a:spcPct val="0"/>
              </a:spcBef>
              <a:buClrTx/>
              <a:buFont typeface="Wingdings" panose="05000000000000000000" pitchFamily="2" charset="2"/>
              <a:buChar char="§"/>
            </a:pPr>
            <a:r>
              <a:rPr lang="fr-FR" sz="2300" b="0" dirty="0" smtClean="0"/>
              <a:t>“Avec réserves” –  à l’exception de…</a:t>
            </a:r>
          </a:p>
          <a:p>
            <a:pPr lvl="1" eaLnBrk="1" hangingPunct="1">
              <a:spcBef>
                <a:spcPct val="0"/>
              </a:spcBef>
              <a:buClrTx/>
              <a:buFont typeface="Wingdings" panose="05000000000000000000" pitchFamily="2" charset="2"/>
              <a:buChar char="§"/>
            </a:pPr>
            <a:endParaRPr lang="fr-FR" sz="2300" b="0" dirty="0" smtClean="0"/>
          </a:p>
          <a:p>
            <a:pPr lvl="1" eaLnBrk="1" hangingPunct="1">
              <a:spcBef>
                <a:spcPct val="0"/>
              </a:spcBef>
              <a:buClrTx/>
              <a:buFont typeface="Wingdings" panose="05000000000000000000" pitchFamily="2" charset="2"/>
              <a:buChar char="§"/>
            </a:pPr>
            <a:r>
              <a:rPr lang="fr-FR" sz="2300" b="0" dirty="0" smtClean="0"/>
              <a:t>“Défavorable”		</a:t>
            </a:r>
          </a:p>
          <a:p>
            <a:pPr lvl="1" eaLnBrk="1" hangingPunct="1">
              <a:spcBef>
                <a:spcPct val="0"/>
              </a:spcBef>
              <a:buClrTx/>
              <a:buFont typeface="Wingdings" panose="05000000000000000000" pitchFamily="2" charset="2"/>
              <a:buChar char="§"/>
            </a:pPr>
            <a:endParaRPr lang="fr-FR" sz="2300" b="0" dirty="0" smtClean="0"/>
          </a:p>
          <a:p>
            <a:pPr lvl="1" eaLnBrk="1" hangingPunct="1">
              <a:spcBef>
                <a:spcPct val="0"/>
              </a:spcBef>
              <a:buClrTx/>
              <a:buFont typeface="Wingdings" panose="05000000000000000000" pitchFamily="2" charset="2"/>
              <a:buChar char="§"/>
            </a:pPr>
            <a:r>
              <a:rPr lang="fr-FR" sz="2300" b="0" dirty="0" smtClean="0"/>
              <a:t>“Impossible d’émettre un avis”</a:t>
            </a:r>
          </a:p>
          <a:p>
            <a:pPr eaLnBrk="1" hangingPunct="1"/>
            <a:endParaRPr lang="fr-BE" dirty="0" smtClean="0"/>
          </a:p>
        </p:txBody>
      </p:sp>
      <p:sp>
        <p:nvSpPr>
          <p:cNvPr id="28675" name="Titre 2"/>
          <p:cNvSpPr>
            <a:spLocks noGrp="1"/>
          </p:cNvSpPr>
          <p:nvPr>
            <p:ph type="title"/>
          </p:nvPr>
        </p:nvSpPr>
        <p:spPr>
          <a:xfrm>
            <a:off x="0" y="1196752"/>
            <a:ext cx="9144000" cy="1143000"/>
          </a:xfrm>
          <a:ln/>
        </p:spPr>
        <p:txBody>
          <a:bodyPr/>
          <a:lstStyle/>
          <a:p>
            <a:pPr indent="0" eaLnBrk="1" hangingPunct="1"/>
            <a:r>
              <a:rPr lang="fr-BE" i="1" dirty="0" smtClean="0"/>
              <a:t>Audit financier: Certification des comptes publics </a:t>
            </a:r>
          </a:p>
        </p:txBody>
      </p:sp>
      <p:sp>
        <p:nvSpPr>
          <p:cNvPr id="28676" name="Espace réservé du numéro de diapositive 3"/>
          <p:cNvSpPr>
            <a:spLocks noGrp="1"/>
          </p:cNvSpPr>
          <p:nvPr>
            <p:ph type="sldNum" sz="quarter" idx="10"/>
          </p:nvPr>
        </p:nvSpPr>
        <p:spPr>
          <a:noFill/>
        </p:spPr>
        <p:txBody>
          <a:bodyPr/>
          <a:lstStyle/>
          <a:p>
            <a:fld id="{BF610A3A-7158-49E1-ACF1-C09AD427D54C}" type="slidenum">
              <a:rPr lang="en-GB" smtClean="0"/>
              <a:pPr/>
              <a:t>16</a:t>
            </a:fld>
            <a:endParaRPr lang="en-GB"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u contenu 1"/>
          <p:cNvSpPr>
            <a:spLocks noGrp="1"/>
          </p:cNvSpPr>
          <p:nvPr>
            <p:ph idx="1"/>
          </p:nvPr>
        </p:nvSpPr>
        <p:spPr>
          <a:xfrm>
            <a:off x="179388" y="2565400"/>
            <a:ext cx="8229600" cy="3311525"/>
          </a:xfrm>
        </p:spPr>
        <p:txBody>
          <a:bodyPr/>
          <a:lstStyle/>
          <a:p>
            <a:pPr lvl="1" eaLnBrk="1" hangingPunct="1">
              <a:lnSpc>
                <a:spcPct val="80000"/>
              </a:lnSpc>
            </a:pPr>
            <a:r>
              <a:rPr lang="en-GB" sz="2400" b="0" dirty="0" smtClean="0"/>
              <a:t>Avis </a:t>
            </a:r>
            <a:r>
              <a:rPr lang="en-GB" sz="2400" b="0" dirty="0" err="1" smtClean="0"/>
              <a:t>classique</a:t>
            </a:r>
            <a:r>
              <a:rPr lang="en-GB" sz="2400" b="0" dirty="0" smtClean="0"/>
              <a:t> : </a:t>
            </a:r>
          </a:p>
          <a:p>
            <a:pPr lvl="1" eaLnBrk="1" hangingPunct="1">
              <a:lnSpc>
                <a:spcPct val="80000"/>
              </a:lnSpc>
            </a:pPr>
            <a:endParaRPr lang="en-GB" sz="2400" b="0" dirty="0" smtClean="0"/>
          </a:p>
          <a:p>
            <a:pPr lvl="1" eaLnBrk="1" hangingPunct="1">
              <a:buFontTx/>
              <a:buNone/>
            </a:pPr>
            <a:r>
              <a:rPr lang="en-GB" sz="2400" b="0" dirty="0" smtClean="0"/>
              <a:t>Sous </a:t>
            </a:r>
            <a:r>
              <a:rPr lang="en-GB" sz="2400" b="0" dirty="0" err="1" smtClean="0"/>
              <a:t>réserve</a:t>
            </a:r>
            <a:r>
              <a:rPr lang="en-GB" sz="2400" b="0" dirty="0" smtClean="0"/>
              <a:t> des observations </a:t>
            </a:r>
            <a:r>
              <a:rPr lang="en-GB" sz="2400" b="0" dirty="0" err="1" smtClean="0"/>
              <a:t>contenues</a:t>
            </a:r>
            <a:r>
              <a:rPr lang="en-GB" sz="2400" b="0" dirty="0" smtClean="0"/>
              <a:t> </a:t>
            </a:r>
            <a:r>
              <a:rPr lang="en-GB" sz="2400" b="0" dirty="0" err="1" smtClean="0"/>
              <a:t>dans</a:t>
            </a:r>
            <a:r>
              <a:rPr lang="en-GB" sz="2400" b="0" dirty="0" smtClean="0"/>
              <a:t> le </a:t>
            </a:r>
            <a:r>
              <a:rPr lang="en-GB" sz="2400" b="0" dirty="0" err="1" smtClean="0"/>
              <a:t>présent</a:t>
            </a:r>
            <a:r>
              <a:rPr lang="en-GB" sz="2400" b="0" dirty="0" smtClean="0"/>
              <a:t> rapport, les </a:t>
            </a:r>
            <a:r>
              <a:rPr lang="en-GB" sz="2400" b="0" dirty="0" err="1" smtClean="0"/>
              <a:t>sommes</a:t>
            </a:r>
            <a:r>
              <a:rPr lang="en-GB" sz="2400" b="0" dirty="0" smtClean="0"/>
              <a:t> </a:t>
            </a:r>
            <a:r>
              <a:rPr lang="en-GB" sz="2400" b="0" dirty="0" err="1" smtClean="0"/>
              <a:t>dépensées</a:t>
            </a:r>
            <a:r>
              <a:rPr lang="en-GB" sz="2400" b="0" dirty="0" smtClean="0"/>
              <a:t> </a:t>
            </a:r>
            <a:r>
              <a:rPr lang="en-GB" sz="2400" b="0" dirty="0" err="1" smtClean="0"/>
              <a:t>ont</a:t>
            </a:r>
            <a:r>
              <a:rPr lang="en-GB" sz="2400" b="0" dirty="0" smtClean="0"/>
              <a:t> </a:t>
            </a:r>
            <a:r>
              <a:rPr lang="en-GB" sz="2400" b="0" dirty="0" err="1" smtClean="0"/>
              <a:t>été</a:t>
            </a:r>
            <a:r>
              <a:rPr lang="en-GB" sz="2400" b="0" dirty="0" smtClean="0"/>
              <a:t> </a:t>
            </a:r>
            <a:r>
              <a:rPr lang="en-GB" sz="2400" b="0" dirty="0" err="1" smtClean="0"/>
              <a:t>utilisées</a:t>
            </a:r>
            <a:r>
              <a:rPr lang="en-GB" sz="2400" b="0" dirty="0" smtClean="0"/>
              <a:t> aux fins pour </a:t>
            </a:r>
            <a:r>
              <a:rPr lang="en-GB" sz="2400" b="0" dirty="0" err="1" smtClean="0"/>
              <a:t>lesquelles</a:t>
            </a:r>
            <a:r>
              <a:rPr lang="en-GB" sz="2400" b="0" dirty="0" smtClean="0"/>
              <a:t> </a:t>
            </a:r>
            <a:r>
              <a:rPr lang="en-GB" sz="2400" b="0" dirty="0" err="1" smtClean="0"/>
              <a:t>elles</a:t>
            </a:r>
            <a:r>
              <a:rPr lang="en-GB" sz="2400" b="0" dirty="0" smtClean="0"/>
              <a:t> </a:t>
            </a:r>
            <a:r>
              <a:rPr lang="en-GB" sz="2400" b="0" dirty="0" err="1" smtClean="0"/>
              <a:t>ont</a:t>
            </a:r>
            <a:r>
              <a:rPr lang="en-GB" sz="2400" b="0" dirty="0" smtClean="0"/>
              <a:t> </a:t>
            </a:r>
            <a:r>
              <a:rPr lang="en-GB" sz="2400" b="0" dirty="0" err="1" smtClean="0"/>
              <a:t>été</a:t>
            </a:r>
            <a:r>
              <a:rPr lang="en-GB" sz="2400" b="0" dirty="0" smtClean="0"/>
              <a:t>  </a:t>
            </a:r>
            <a:r>
              <a:rPr lang="en-GB" sz="2400" b="0" dirty="0" err="1" smtClean="0"/>
              <a:t>affectées</a:t>
            </a:r>
            <a:r>
              <a:rPr lang="en-GB" sz="2400" b="0" dirty="0" smtClean="0"/>
              <a:t> par le </a:t>
            </a:r>
            <a:r>
              <a:rPr lang="en-GB" sz="2400" b="0" dirty="0" err="1" smtClean="0"/>
              <a:t>Parlement</a:t>
            </a:r>
            <a:r>
              <a:rPr lang="en-GB" sz="2400" b="0" dirty="0" smtClean="0"/>
              <a:t> et les </a:t>
            </a:r>
            <a:r>
              <a:rPr lang="en-GB" sz="2400" b="0" dirty="0" err="1" smtClean="0"/>
              <a:t>dépenses</a:t>
            </a:r>
            <a:r>
              <a:rPr lang="en-GB" sz="2400" b="0" dirty="0" smtClean="0"/>
              <a:t> </a:t>
            </a:r>
            <a:r>
              <a:rPr lang="en-GB" sz="2400" b="0" dirty="0" err="1" smtClean="0"/>
              <a:t>sont</a:t>
            </a:r>
            <a:r>
              <a:rPr lang="en-GB" sz="2400" b="0" dirty="0" smtClean="0"/>
              <a:t> </a:t>
            </a:r>
            <a:r>
              <a:rPr lang="en-GB" sz="2400" b="0" dirty="0" err="1" smtClean="0"/>
              <a:t>conformes</a:t>
            </a:r>
            <a:r>
              <a:rPr lang="en-GB" sz="2400" b="0" dirty="0" smtClean="0"/>
              <a:t> à </a:t>
            </a:r>
            <a:r>
              <a:rPr lang="en-GB" sz="2400" b="0" dirty="0" err="1" smtClean="0"/>
              <a:t>l’autorité</a:t>
            </a:r>
            <a:r>
              <a:rPr lang="en-GB" sz="2400" b="0" dirty="0" smtClean="0"/>
              <a:t> qui les </a:t>
            </a:r>
            <a:r>
              <a:rPr lang="en-GB" sz="2400" b="0" dirty="0" err="1" smtClean="0"/>
              <a:t>régit</a:t>
            </a:r>
            <a:endParaRPr lang="en-GB" sz="2400" b="0" dirty="0" smtClean="0"/>
          </a:p>
          <a:p>
            <a:pPr eaLnBrk="1" hangingPunct="1">
              <a:buFont typeface="Wingdings" pitchFamily="2" charset="2"/>
              <a:buNone/>
            </a:pPr>
            <a:endParaRPr lang="fr-BE" dirty="0" smtClean="0"/>
          </a:p>
        </p:txBody>
      </p:sp>
      <p:sp>
        <p:nvSpPr>
          <p:cNvPr id="29699" name="Titre 2"/>
          <p:cNvSpPr>
            <a:spLocks noGrp="1"/>
          </p:cNvSpPr>
          <p:nvPr>
            <p:ph type="title"/>
          </p:nvPr>
        </p:nvSpPr>
        <p:spPr>
          <a:xfrm>
            <a:off x="0" y="1428750"/>
            <a:ext cx="9144000" cy="1143000"/>
          </a:xfrm>
          <a:ln/>
        </p:spPr>
        <p:txBody>
          <a:bodyPr/>
          <a:lstStyle/>
          <a:p>
            <a:pPr indent="0" eaLnBrk="1" hangingPunct="1"/>
            <a:r>
              <a:rPr lang="fr-BE" i="1" smtClean="0"/>
              <a:t>Avis d’audit - 1</a:t>
            </a:r>
          </a:p>
        </p:txBody>
      </p:sp>
      <p:sp>
        <p:nvSpPr>
          <p:cNvPr id="29700" name="Espace réservé du numéro de diapositive 3"/>
          <p:cNvSpPr>
            <a:spLocks noGrp="1"/>
          </p:cNvSpPr>
          <p:nvPr>
            <p:ph type="sldNum" sz="quarter" idx="10"/>
          </p:nvPr>
        </p:nvSpPr>
        <p:spPr>
          <a:noFill/>
        </p:spPr>
        <p:txBody>
          <a:bodyPr/>
          <a:lstStyle/>
          <a:p>
            <a:fld id="{76DCFAE5-6E27-4178-9104-867FC3D95650}" type="slidenum">
              <a:rPr lang="en-GB" smtClean="0"/>
              <a:pPr/>
              <a:t>17</a:t>
            </a:fld>
            <a:endParaRPr lang="en-GB"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u contenu 1"/>
          <p:cNvSpPr>
            <a:spLocks noGrp="1"/>
          </p:cNvSpPr>
          <p:nvPr>
            <p:ph idx="1"/>
          </p:nvPr>
        </p:nvSpPr>
        <p:spPr>
          <a:xfrm>
            <a:off x="457200" y="2780928"/>
            <a:ext cx="8229600" cy="3167062"/>
          </a:xfrm>
        </p:spPr>
        <p:txBody>
          <a:bodyPr/>
          <a:lstStyle/>
          <a:p>
            <a:pPr lvl="1" eaLnBrk="1" hangingPunct="1">
              <a:lnSpc>
                <a:spcPct val="80000"/>
              </a:lnSpc>
            </a:pPr>
            <a:r>
              <a:rPr lang="en-GB" sz="2400" b="0" dirty="0" smtClean="0"/>
              <a:t>Avis </a:t>
            </a:r>
            <a:r>
              <a:rPr lang="en-GB" sz="2400" b="0" dirty="0" smtClean="0">
                <a:latin typeface="Calibri" pitchFamily="34" charset="0"/>
              </a:rPr>
              <a:t>«</a:t>
            </a:r>
            <a:r>
              <a:rPr lang="en-GB" sz="2400" b="0" dirty="0" err="1" smtClean="0"/>
              <a:t>Moderne</a:t>
            </a:r>
            <a:r>
              <a:rPr lang="en-GB" sz="2400" b="0" dirty="0" smtClean="0">
                <a:latin typeface="Calibri" pitchFamily="34" charset="0"/>
              </a:rPr>
              <a:t>»</a:t>
            </a:r>
            <a:r>
              <a:rPr lang="en-GB" sz="2400" b="0" dirty="0" smtClean="0"/>
              <a:t>:</a:t>
            </a:r>
          </a:p>
          <a:p>
            <a:pPr lvl="1" eaLnBrk="1" hangingPunct="1">
              <a:lnSpc>
                <a:spcPct val="80000"/>
              </a:lnSpc>
            </a:pPr>
            <a:endParaRPr lang="en-GB" sz="2400" b="0" dirty="0" smtClean="0"/>
          </a:p>
          <a:p>
            <a:pPr lvl="1" eaLnBrk="1" hangingPunct="1">
              <a:buFontTx/>
              <a:buNone/>
            </a:pPr>
            <a:r>
              <a:rPr lang="en-GB" sz="2400" b="0" dirty="0" smtClean="0"/>
              <a:t>Il </a:t>
            </a:r>
            <a:r>
              <a:rPr lang="en-GB" sz="2400" b="0" dirty="0" err="1" smtClean="0"/>
              <a:t>est</a:t>
            </a:r>
            <a:r>
              <a:rPr lang="en-GB" sz="2400" b="0" dirty="0" smtClean="0"/>
              <a:t> de mon avis que les </a:t>
            </a:r>
            <a:r>
              <a:rPr lang="en-GB" sz="2400" b="0" dirty="0" err="1" smtClean="0"/>
              <a:t>états</a:t>
            </a:r>
            <a:r>
              <a:rPr lang="en-GB" sz="2400" b="0" dirty="0" smtClean="0"/>
              <a:t> financiers </a:t>
            </a:r>
            <a:r>
              <a:rPr lang="en-GB" sz="2400" b="0" dirty="0" err="1" smtClean="0"/>
              <a:t>offrent</a:t>
            </a:r>
            <a:r>
              <a:rPr lang="en-GB" sz="2400" b="0" dirty="0" smtClean="0"/>
              <a:t> </a:t>
            </a:r>
            <a:r>
              <a:rPr lang="en-GB" sz="2400" b="0" dirty="0" err="1" smtClean="0"/>
              <a:t>une</a:t>
            </a:r>
            <a:r>
              <a:rPr lang="en-GB" sz="2400" b="0" dirty="0" smtClean="0"/>
              <a:t> opinion </a:t>
            </a:r>
            <a:r>
              <a:rPr lang="en-GB" sz="2400" b="0" dirty="0" err="1" smtClean="0"/>
              <a:t>fidèle</a:t>
            </a:r>
            <a:r>
              <a:rPr lang="en-GB" sz="2400" b="0" dirty="0" smtClean="0"/>
              <a:t> et </a:t>
            </a:r>
            <a:r>
              <a:rPr lang="en-GB" sz="2400" b="0" dirty="0" err="1" smtClean="0"/>
              <a:t>juste</a:t>
            </a:r>
            <a:r>
              <a:rPr lang="en-GB" sz="2400" b="0" dirty="0" smtClean="0"/>
              <a:t> de la situation des affaires </a:t>
            </a:r>
            <a:r>
              <a:rPr lang="en-GB" sz="2400" b="0" dirty="0" err="1" smtClean="0"/>
              <a:t>financières</a:t>
            </a:r>
            <a:r>
              <a:rPr lang="en-GB" sz="2400" b="0" dirty="0" smtClean="0"/>
              <a:t> des administrations </a:t>
            </a:r>
            <a:r>
              <a:rPr lang="en-GB" sz="2400" b="0" dirty="0" err="1" smtClean="0"/>
              <a:t>publiques</a:t>
            </a:r>
            <a:r>
              <a:rPr lang="en-GB" sz="2400" b="0" dirty="0" smtClean="0"/>
              <a:t> au 31 </a:t>
            </a:r>
            <a:r>
              <a:rPr lang="en-GB" sz="2400" b="0" dirty="0" err="1" smtClean="0"/>
              <a:t>décembre</a:t>
            </a:r>
            <a:r>
              <a:rPr lang="en-GB" sz="2400" b="0" dirty="0" smtClean="0"/>
              <a:t> 20XX et des transactions pour la fin de </a:t>
            </a:r>
            <a:r>
              <a:rPr lang="en-GB" sz="2400" b="0" dirty="0" err="1" smtClean="0"/>
              <a:t>l’exercice</a:t>
            </a:r>
            <a:r>
              <a:rPr lang="en-GB" sz="2400" b="0" dirty="0" smtClean="0"/>
              <a:t>, sous </a:t>
            </a:r>
            <a:r>
              <a:rPr lang="en-GB" sz="2400" b="0" dirty="0" err="1" smtClean="0"/>
              <a:t>réserve</a:t>
            </a:r>
            <a:r>
              <a:rPr lang="en-GB" sz="2400" b="0" dirty="0" smtClean="0"/>
              <a:t> des observations </a:t>
            </a:r>
            <a:r>
              <a:rPr lang="en-GB" sz="2400" b="0" dirty="0" err="1" smtClean="0"/>
              <a:t>contenues</a:t>
            </a:r>
            <a:r>
              <a:rPr lang="en-GB" sz="2400" b="0" dirty="0" smtClean="0"/>
              <a:t> </a:t>
            </a:r>
            <a:r>
              <a:rPr lang="en-GB" sz="2400" b="0" dirty="0" err="1" smtClean="0"/>
              <a:t>dans</a:t>
            </a:r>
            <a:r>
              <a:rPr lang="en-GB" sz="2400" b="0" dirty="0" smtClean="0"/>
              <a:t> mon rapport </a:t>
            </a:r>
            <a:r>
              <a:rPr lang="en-GB" sz="2400" b="0" dirty="0" err="1" smtClean="0"/>
              <a:t>d’audit</a:t>
            </a:r>
            <a:r>
              <a:rPr lang="en-GB" sz="2400" b="0" dirty="0" smtClean="0"/>
              <a:t>.</a:t>
            </a:r>
          </a:p>
          <a:p>
            <a:pPr eaLnBrk="1" hangingPunct="1">
              <a:buFont typeface="Wingdings" pitchFamily="2" charset="2"/>
              <a:buNone/>
            </a:pPr>
            <a:endParaRPr lang="fr-BE" dirty="0" smtClean="0"/>
          </a:p>
        </p:txBody>
      </p:sp>
      <p:sp>
        <p:nvSpPr>
          <p:cNvPr id="30723" name="Titre 2"/>
          <p:cNvSpPr>
            <a:spLocks noGrp="1"/>
          </p:cNvSpPr>
          <p:nvPr>
            <p:ph type="title"/>
          </p:nvPr>
        </p:nvSpPr>
        <p:spPr>
          <a:xfrm>
            <a:off x="8925" y="1484784"/>
            <a:ext cx="9144000" cy="1143000"/>
          </a:xfrm>
          <a:ln/>
        </p:spPr>
        <p:txBody>
          <a:bodyPr/>
          <a:lstStyle/>
          <a:p>
            <a:pPr indent="0" eaLnBrk="1" hangingPunct="1"/>
            <a:r>
              <a:rPr lang="fr-BE" i="1" dirty="0" smtClean="0"/>
              <a:t>Avis d’audit - 2</a:t>
            </a:r>
          </a:p>
        </p:txBody>
      </p:sp>
      <p:sp>
        <p:nvSpPr>
          <p:cNvPr id="30724" name="Espace réservé du numéro de diapositive 3"/>
          <p:cNvSpPr>
            <a:spLocks noGrp="1"/>
          </p:cNvSpPr>
          <p:nvPr>
            <p:ph type="sldNum" sz="quarter" idx="10"/>
          </p:nvPr>
        </p:nvSpPr>
        <p:spPr>
          <a:noFill/>
        </p:spPr>
        <p:txBody>
          <a:bodyPr/>
          <a:lstStyle/>
          <a:p>
            <a:fld id="{D199705E-789F-491E-91ED-DEE9B10B112D}" type="slidenum">
              <a:rPr lang="en-GB" smtClean="0"/>
              <a:pPr/>
              <a:t>18</a:t>
            </a:fld>
            <a:endParaRPr lang="en-GB"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u contenu 1"/>
          <p:cNvSpPr>
            <a:spLocks noGrp="1"/>
          </p:cNvSpPr>
          <p:nvPr>
            <p:ph idx="1"/>
          </p:nvPr>
        </p:nvSpPr>
        <p:spPr>
          <a:xfrm>
            <a:off x="142844" y="2000240"/>
            <a:ext cx="8785225" cy="3744912"/>
          </a:xfrm>
        </p:spPr>
        <p:txBody>
          <a:bodyPr/>
          <a:lstStyle/>
          <a:p>
            <a:pPr eaLnBrk="1" hangingPunct="1">
              <a:spcAft>
                <a:spcPts val="1200"/>
              </a:spcAft>
              <a:buClrTx/>
            </a:pPr>
            <a:endParaRPr lang="en-GB" i="0" dirty="0" smtClean="0"/>
          </a:p>
          <a:p>
            <a:pPr eaLnBrk="1" hangingPunct="1">
              <a:spcAft>
                <a:spcPts val="1200"/>
              </a:spcAft>
              <a:buClrTx/>
            </a:pPr>
            <a:r>
              <a:rPr lang="fr-FR" i="0" dirty="0" smtClean="0"/>
              <a:t>Tension entre le contrôle des coûts et de qualité</a:t>
            </a:r>
          </a:p>
          <a:p>
            <a:pPr eaLnBrk="1" hangingPunct="1">
              <a:spcAft>
                <a:spcPts val="1200"/>
              </a:spcAft>
              <a:buClrTx/>
            </a:pPr>
            <a:r>
              <a:rPr lang="fr-FR" i="0" dirty="0" smtClean="0"/>
              <a:t>Pression pour entreprendre un travail de qualité mais différentes compétences sont requises</a:t>
            </a:r>
          </a:p>
          <a:p>
            <a:pPr eaLnBrk="1" hangingPunct="1">
              <a:spcAft>
                <a:spcPts val="1200"/>
              </a:spcAft>
              <a:buClrTx/>
            </a:pPr>
            <a:r>
              <a:rPr lang="fr-FR" i="0" dirty="0" smtClean="0"/>
              <a:t>Une approche qui nécessite une planification rigoureuse et une acquisition progressive des compétences.</a:t>
            </a:r>
          </a:p>
          <a:p>
            <a:pPr eaLnBrk="1" hangingPunct="1">
              <a:buClrTx/>
            </a:pPr>
            <a:r>
              <a:rPr lang="fr-FR" i="0" dirty="0" smtClean="0"/>
              <a:t>Les contrôles de régularité doivent avoir en général la priorité dans les pays en développement</a:t>
            </a:r>
          </a:p>
          <a:p>
            <a:pPr eaLnBrk="1" hangingPunct="1"/>
            <a:endParaRPr lang="fr-BE" dirty="0" smtClean="0"/>
          </a:p>
        </p:txBody>
      </p:sp>
      <p:sp>
        <p:nvSpPr>
          <p:cNvPr id="16387" name="Titre 2"/>
          <p:cNvSpPr>
            <a:spLocks noGrp="1"/>
          </p:cNvSpPr>
          <p:nvPr>
            <p:ph type="title"/>
          </p:nvPr>
        </p:nvSpPr>
        <p:spPr>
          <a:xfrm>
            <a:off x="1014" y="1291416"/>
            <a:ext cx="9144000" cy="917575"/>
          </a:xfrm>
          <a:ln/>
        </p:spPr>
        <p:txBody>
          <a:bodyPr/>
          <a:lstStyle/>
          <a:p>
            <a:pPr indent="0" eaLnBrk="1" hangingPunct="1"/>
            <a:r>
              <a:rPr lang="fr-BE" i="1" dirty="0" smtClean="0"/>
              <a:t>Problèmes en matière d’audit de performance</a:t>
            </a:r>
          </a:p>
        </p:txBody>
      </p:sp>
      <p:sp>
        <p:nvSpPr>
          <p:cNvPr id="16388" name="Espace réservé du numéro de diapositive 3"/>
          <p:cNvSpPr>
            <a:spLocks noGrp="1"/>
          </p:cNvSpPr>
          <p:nvPr>
            <p:ph type="sldNum" sz="quarter" idx="10"/>
          </p:nvPr>
        </p:nvSpPr>
        <p:spPr>
          <a:noFill/>
        </p:spPr>
        <p:txBody>
          <a:bodyPr/>
          <a:lstStyle/>
          <a:p>
            <a:fld id="{C2299BB7-6BAB-49DB-8F14-F9A7090007C9}" type="slidenum">
              <a:rPr lang="en-GB" smtClean="0"/>
              <a:pPr/>
              <a:t>19</a:t>
            </a:fld>
            <a:endParaRPr lang="en-GB"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Espace réservé du contenu 1"/>
          <p:cNvSpPr>
            <a:spLocks noGrp="1"/>
          </p:cNvSpPr>
          <p:nvPr>
            <p:ph idx="1"/>
          </p:nvPr>
        </p:nvSpPr>
        <p:spPr>
          <a:xfrm>
            <a:off x="611560" y="2446846"/>
            <a:ext cx="8229600" cy="3529013"/>
          </a:xfrm>
        </p:spPr>
        <p:txBody>
          <a:bodyPr/>
          <a:lstStyle/>
          <a:p>
            <a:pPr eaLnBrk="1" hangingPunct="1">
              <a:spcAft>
                <a:spcPts val="1200"/>
              </a:spcAft>
              <a:buClrTx/>
              <a:buFont typeface="Wingdings" panose="05000000000000000000" pitchFamily="2" charset="2"/>
              <a:buChar char="Ø"/>
            </a:pPr>
            <a:r>
              <a:rPr lang="fr-FR" b="1" i="0" dirty="0" smtClean="0">
                <a:solidFill>
                  <a:srgbClr val="FF0000"/>
                </a:solidFill>
              </a:rPr>
              <a:t>En quoi consiste l’audit externe?</a:t>
            </a:r>
          </a:p>
          <a:p>
            <a:pPr eaLnBrk="1" hangingPunct="1">
              <a:spcAft>
                <a:spcPts val="1200"/>
              </a:spcAft>
              <a:buClrTx/>
              <a:buFont typeface="Wingdings" panose="05000000000000000000" pitchFamily="2" charset="2"/>
              <a:buChar char="Ø"/>
            </a:pPr>
            <a:r>
              <a:rPr lang="fr-FR" i="0" dirty="0" smtClean="0"/>
              <a:t>Les types d’audit</a:t>
            </a:r>
          </a:p>
          <a:p>
            <a:pPr eaLnBrk="1" hangingPunct="1">
              <a:spcAft>
                <a:spcPts val="1200"/>
              </a:spcAft>
              <a:buClrTx/>
              <a:buFont typeface="Wingdings" panose="05000000000000000000" pitchFamily="2" charset="2"/>
              <a:buChar char="Ø"/>
            </a:pPr>
            <a:r>
              <a:rPr lang="fr-FR" i="0" dirty="0" smtClean="0"/>
              <a:t>L’indépendance de l’Institution Supérieure de Contrôle (ISC)</a:t>
            </a:r>
          </a:p>
          <a:p>
            <a:pPr eaLnBrk="1" hangingPunct="1">
              <a:spcAft>
                <a:spcPts val="1200"/>
              </a:spcAft>
              <a:buClrTx/>
              <a:buFont typeface="Wingdings" panose="05000000000000000000" pitchFamily="2" charset="2"/>
              <a:buChar char="Ø"/>
            </a:pPr>
            <a:r>
              <a:rPr lang="fr-FR" i="0" dirty="0" smtClean="0"/>
              <a:t>ISC et Parlement</a:t>
            </a:r>
          </a:p>
          <a:p>
            <a:pPr eaLnBrk="1" hangingPunct="1">
              <a:spcAft>
                <a:spcPts val="1200"/>
              </a:spcAft>
              <a:buClrTx/>
              <a:buFont typeface="Wingdings" panose="05000000000000000000" pitchFamily="2" charset="2"/>
              <a:buChar char="Ø"/>
            </a:pPr>
            <a:r>
              <a:rPr lang="fr-FR" i="0" dirty="0" smtClean="0"/>
              <a:t>Recourir à </a:t>
            </a:r>
            <a:r>
              <a:rPr lang="fr-FR" i="0" dirty="0"/>
              <a:t>l’ISC, cadre de mesure de la performance des ISC</a:t>
            </a:r>
            <a:endParaRPr lang="fr-FR" dirty="0"/>
          </a:p>
          <a:p>
            <a:pPr eaLnBrk="1" hangingPunct="1">
              <a:spcAft>
                <a:spcPts val="1200"/>
              </a:spcAft>
              <a:buClrTx/>
            </a:pPr>
            <a:endParaRPr lang="fr-FR" dirty="0" smtClean="0"/>
          </a:p>
          <a:p>
            <a:pPr eaLnBrk="1" hangingPunct="1"/>
            <a:endParaRPr lang="fr-BE" dirty="0" smtClean="0"/>
          </a:p>
        </p:txBody>
      </p:sp>
      <p:sp>
        <p:nvSpPr>
          <p:cNvPr id="6147" name="Titre 2"/>
          <p:cNvSpPr>
            <a:spLocks noGrp="1"/>
          </p:cNvSpPr>
          <p:nvPr>
            <p:ph type="title"/>
          </p:nvPr>
        </p:nvSpPr>
        <p:spPr>
          <a:xfrm>
            <a:off x="-180528" y="1303846"/>
            <a:ext cx="9144000" cy="1143000"/>
          </a:xfrm>
          <a:ln/>
        </p:spPr>
        <p:txBody>
          <a:bodyPr/>
          <a:lstStyle/>
          <a:p>
            <a:pPr indent="0" algn="ctr" eaLnBrk="1" hangingPunct="1"/>
            <a:r>
              <a:rPr lang="fr-BE" dirty="0" smtClean="0"/>
              <a:t>Plan du module</a:t>
            </a:r>
          </a:p>
        </p:txBody>
      </p:sp>
      <p:sp>
        <p:nvSpPr>
          <p:cNvPr id="6148" name="Espace réservé du numéro de diapositive 3"/>
          <p:cNvSpPr>
            <a:spLocks noGrp="1"/>
          </p:cNvSpPr>
          <p:nvPr>
            <p:ph type="sldNum" sz="quarter" idx="10"/>
          </p:nvPr>
        </p:nvSpPr>
        <p:spPr>
          <a:noFill/>
        </p:spPr>
        <p:txBody>
          <a:bodyPr/>
          <a:lstStyle/>
          <a:p>
            <a:fld id="{E484ABFF-8744-4494-AC96-2C6FF80FF0C4}" type="slidenum">
              <a:rPr lang="en-GB" smtClean="0"/>
              <a:pPr/>
              <a:t>2</a:t>
            </a:fld>
            <a:endParaRPr lang="en-GB"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Espace réservé du contenu 1"/>
          <p:cNvSpPr>
            <a:spLocks noGrp="1"/>
          </p:cNvSpPr>
          <p:nvPr>
            <p:ph idx="1"/>
          </p:nvPr>
        </p:nvSpPr>
        <p:spPr>
          <a:xfrm>
            <a:off x="611560" y="2446846"/>
            <a:ext cx="8229600" cy="3529013"/>
          </a:xfrm>
        </p:spPr>
        <p:txBody>
          <a:bodyPr/>
          <a:lstStyle/>
          <a:p>
            <a:pPr eaLnBrk="1" hangingPunct="1">
              <a:spcAft>
                <a:spcPts val="1200"/>
              </a:spcAft>
              <a:buClrTx/>
              <a:buFont typeface="Wingdings" panose="05000000000000000000" pitchFamily="2" charset="2"/>
              <a:buChar char="Ø"/>
            </a:pPr>
            <a:r>
              <a:rPr lang="fr-FR" i="0" dirty="0"/>
              <a:t>En quoi consiste l’audit externe?</a:t>
            </a:r>
          </a:p>
          <a:p>
            <a:pPr eaLnBrk="1" hangingPunct="1">
              <a:spcAft>
                <a:spcPts val="1200"/>
              </a:spcAft>
              <a:buClrTx/>
              <a:buFont typeface="Wingdings" panose="05000000000000000000" pitchFamily="2" charset="2"/>
              <a:buChar char="Ø"/>
            </a:pPr>
            <a:r>
              <a:rPr lang="fr-FR" i="0" dirty="0"/>
              <a:t>Les types d’audit</a:t>
            </a:r>
          </a:p>
          <a:p>
            <a:pPr eaLnBrk="1" hangingPunct="1">
              <a:spcAft>
                <a:spcPts val="1200"/>
              </a:spcAft>
              <a:buClrTx/>
              <a:buFont typeface="Wingdings" panose="05000000000000000000" pitchFamily="2" charset="2"/>
              <a:buChar char="Ø"/>
            </a:pPr>
            <a:r>
              <a:rPr lang="fr-FR" b="1" i="0" dirty="0" smtClean="0">
                <a:solidFill>
                  <a:srgbClr val="FF0000"/>
                </a:solidFill>
              </a:rPr>
              <a:t>L’indépendance de l’Institution Supérieure de Contrôle (ISC)</a:t>
            </a:r>
          </a:p>
          <a:p>
            <a:pPr eaLnBrk="1" hangingPunct="1">
              <a:spcAft>
                <a:spcPts val="1200"/>
              </a:spcAft>
              <a:buClrTx/>
              <a:buFont typeface="Wingdings" panose="05000000000000000000" pitchFamily="2" charset="2"/>
              <a:buChar char="Ø"/>
            </a:pPr>
            <a:r>
              <a:rPr lang="fr-FR" i="0" dirty="0" smtClean="0"/>
              <a:t>ISC et Parlement</a:t>
            </a:r>
          </a:p>
          <a:p>
            <a:pPr eaLnBrk="1" hangingPunct="1">
              <a:spcAft>
                <a:spcPts val="1200"/>
              </a:spcAft>
              <a:buClrTx/>
              <a:buFont typeface="Wingdings" panose="05000000000000000000" pitchFamily="2" charset="2"/>
              <a:buChar char="Ø"/>
            </a:pPr>
            <a:r>
              <a:rPr lang="fr-FR" i="0" dirty="0" smtClean="0"/>
              <a:t>Recourir à </a:t>
            </a:r>
            <a:r>
              <a:rPr lang="fr-FR" i="0" dirty="0"/>
              <a:t>l’ISC, cadre de mesure de la performance des ISC</a:t>
            </a:r>
            <a:endParaRPr lang="fr-FR" dirty="0"/>
          </a:p>
          <a:p>
            <a:pPr eaLnBrk="1" hangingPunct="1">
              <a:spcAft>
                <a:spcPts val="1200"/>
              </a:spcAft>
              <a:buClrTx/>
            </a:pPr>
            <a:endParaRPr lang="fr-FR" dirty="0" smtClean="0"/>
          </a:p>
          <a:p>
            <a:pPr eaLnBrk="1" hangingPunct="1"/>
            <a:endParaRPr lang="fr-BE" dirty="0" smtClean="0"/>
          </a:p>
        </p:txBody>
      </p:sp>
      <p:sp>
        <p:nvSpPr>
          <p:cNvPr id="6147" name="Titre 2"/>
          <p:cNvSpPr>
            <a:spLocks noGrp="1"/>
          </p:cNvSpPr>
          <p:nvPr>
            <p:ph type="title"/>
          </p:nvPr>
        </p:nvSpPr>
        <p:spPr>
          <a:xfrm>
            <a:off x="-180528" y="1303846"/>
            <a:ext cx="9144000" cy="1143000"/>
          </a:xfrm>
          <a:ln/>
        </p:spPr>
        <p:txBody>
          <a:bodyPr/>
          <a:lstStyle/>
          <a:p>
            <a:pPr indent="0" algn="ctr" eaLnBrk="1" hangingPunct="1"/>
            <a:r>
              <a:rPr lang="fr-BE" dirty="0" smtClean="0"/>
              <a:t>Plan du module</a:t>
            </a:r>
          </a:p>
        </p:txBody>
      </p:sp>
      <p:sp>
        <p:nvSpPr>
          <p:cNvPr id="6148" name="Espace réservé du numéro de diapositive 3"/>
          <p:cNvSpPr>
            <a:spLocks noGrp="1"/>
          </p:cNvSpPr>
          <p:nvPr>
            <p:ph type="sldNum" sz="quarter" idx="10"/>
          </p:nvPr>
        </p:nvSpPr>
        <p:spPr>
          <a:noFill/>
        </p:spPr>
        <p:txBody>
          <a:bodyPr/>
          <a:lstStyle/>
          <a:p>
            <a:fld id="{E484ABFF-8744-4494-AC96-2C6FF80FF0C4}" type="slidenum">
              <a:rPr lang="en-GB" smtClean="0"/>
              <a:pPr/>
              <a:t>20</a:t>
            </a:fld>
            <a:endParaRPr lang="en-GB" smtClean="0"/>
          </a:p>
        </p:txBody>
      </p:sp>
    </p:spTree>
    <p:extLst>
      <p:ext uri="{BB962C8B-B14F-4D97-AF65-F5344CB8AC3E}">
        <p14:creationId xmlns:p14="http://schemas.microsoft.com/office/powerpoint/2010/main" val="17367625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1"/>
          <p:cNvSpPr>
            <a:spLocks noGrp="1"/>
          </p:cNvSpPr>
          <p:nvPr>
            <p:ph idx="1"/>
          </p:nvPr>
        </p:nvSpPr>
        <p:spPr>
          <a:xfrm>
            <a:off x="323528" y="2392930"/>
            <a:ext cx="8712200" cy="3816350"/>
          </a:xfrm>
        </p:spPr>
        <p:txBody>
          <a:bodyPr/>
          <a:lstStyle/>
          <a:p>
            <a:pPr eaLnBrk="1" hangingPunct="1">
              <a:spcBef>
                <a:spcPct val="0"/>
              </a:spcBef>
              <a:buClrTx/>
            </a:pPr>
            <a:r>
              <a:rPr lang="en-GB" sz="2000" i="0" dirty="0" err="1" smtClean="0"/>
              <a:t>L’existence</a:t>
            </a:r>
            <a:r>
              <a:rPr lang="en-GB" sz="2000" i="0" dirty="0" smtClean="0"/>
              <a:t> d’un cadre </a:t>
            </a:r>
            <a:r>
              <a:rPr lang="en-GB" sz="2000" i="0" dirty="0" err="1" smtClean="0"/>
              <a:t>approprié</a:t>
            </a:r>
            <a:r>
              <a:rPr lang="en-GB" sz="2000" i="0" dirty="0" smtClean="0"/>
              <a:t> et </a:t>
            </a:r>
            <a:r>
              <a:rPr lang="en-GB" sz="2000" i="0" dirty="0" err="1" smtClean="0"/>
              <a:t>effectif</a:t>
            </a:r>
            <a:r>
              <a:rPr lang="en-GB" sz="2000" i="0" dirty="0" smtClean="0"/>
              <a:t> </a:t>
            </a:r>
            <a:r>
              <a:rPr lang="en-GB" sz="2000" i="0" dirty="0" err="1" smtClean="0"/>
              <a:t>constitutionnel</a:t>
            </a:r>
            <a:r>
              <a:rPr lang="en-GB" sz="2000" i="0" dirty="0" smtClean="0"/>
              <a:t>/</a:t>
            </a:r>
            <a:r>
              <a:rPr lang="en-GB" sz="2000" i="0" dirty="0" err="1" smtClean="0"/>
              <a:t>législatif</a:t>
            </a:r>
            <a:r>
              <a:rPr lang="en-GB" sz="2000" i="0" dirty="0" smtClean="0"/>
              <a:t>/</a:t>
            </a:r>
            <a:r>
              <a:rPr lang="en-GB" sz="2000" i="0" dirty="0" err="1" smtClean="0"/>
              <a:t>juridique</a:t>
            </a:r>
            <a:r>
              <a:rPr lang="en-GB" sz="2000" i="0" dirty="0" smtClean="0"/>
              <a:t> et </a:t>
            </a:r>
            <a:r>
              <a:rPr lang="en-GB" sz="2000" i="0" dirty="0" err="1" smtClean="0"/>
              <a:t>d’une</a:t>
            </a:r>
            <a:r>
              <a:rPr lang="en-GB" sz="2000" i="0" dirty="0" smtClean="0"/>
              <a:t> application de facto des dispositions de </a:t>
            </a:r>
            <a:r>
              <a:rPr lang="en-GB" sz="2000" i="0" dirty="0" err="1" smtClean="0"/>
              <a:t>ce</a:t>
            </a:r>
            <a:r>
              <a:rPr lang="en-GB" sz="2000" i="0" dirty="0" smtClean="0"/>
              <a:t> cadre</a:t>
            </a:r>
            <a:br>
              <a:rPr lang="en-GB" sz="2000" i="0" dirty="0" smtClean="0"/>
            </a:br>
            <a:endParaRPr lang="en-GB" sz="2000" i="0" dirty="0" smtClean="0"/>
          </a:p>
          <a:p>
            <a:pPr eaLnBrk="1" hangingPunct="1">
              <a:spcBef>
                <a:spcPct val="0"/>
              </a:spcBef>
              <a:buClrTx/>
            </a:pPr>
            <a:r>
              <a:rPr lang="en-GB" sz="2000" i="0" dirty="0" err="1" smtClean="0"/>
              <a:t>Indépendance</a:t>
            </a:r>
            <a:r>
              <a:rPr lang="en-GB" sz="2000" i="0" dirty="0" smtClean="0"/>
              <a:t> des </a:t>
            </a:r>
            <a:r>
              <a:rPr lang="en-GB" sz="2000" i="0" dirty="0" err="1" smtClean="0"/>
              <a:t>dirigeants</a:t>
            </a:r>
            <a:r>
              <a:rPr lang="en-GB" sz="2000" i="0" dirty="0" smtClean="0"/>
              <a:t> et </a:t>
            </a:r>
            <a:r>
              <a:rPr lang="en-GB" sz="2000" i="0" dirty="0" smtClean="0">
                <a:latin typeface="Calibri" pitchFamily="34" charset="0"/>
              </a:rPr>
              <a:t>«</a:t>
            </a:r>
            <a:r>
              <a:rPr lang="en-GB" sz="2000" i="0" dirty="0" err="1" smtClean="0"/>
              <a:t>membres</a:t>
            </a:r>
            <a:r>
              <a:rPr lang="en-GB" sz="2000" i="0" dirty="0" smtClean="0">
                <a:latin typeface="Calibri" pitchFamily="34" charset="0"/>
              </a:rPr>
              <a:t>»</a:t>
            </a:r>
            <a:r>
              <a:rPr lang="en-GB" sz="2000" i="0" dirty="0" smtClean="0"/>
              <a:t> (</a:t>
            </a:r>
            <a:r>
              <a:rPr lang="en-GB" sz="2000" i="0" dirty="0" err="1" smtClean="0"/>
              <a:t>d’institutions</a:t>
            </a:r>
            <a:r>
              <a:rPr lang="en-GB" sz="2000" i="0" dirty="0" smtClean="0"/>
              <a:t> </a:t>
            </a:r>
            <a:r>
              <a:rPr lang="en-GB" sz="2000" i="0" dirty="0" err="1" smtClean="0"/>
              <a:t>collégiales</a:t>
            </a:r>
            <a:r>
              <a:rPr lang="en-GB" sz="2000" i="0" dirty="0" smtClean="0"/>
              <a:t>) des ISC, y </a:t>
            </a:r>
            <a:r>
              <a:rPr lang="en-GB" sz="2000" i="0" dirty="0" err="1" smtClean="0"/>
              <a:t>compris</a:t>
            </a:r>
            <a:r>
              <a:rPr lang="en-GB" sz="2000" i="0" dirty="0" smtClean="0"/>
              <a:t> </a:t>
            </a:r>
            <a:r>
              <a:rPr lang="en-GB" sz="2000" i="0" dirty="0" err="1" smtClean="0"/>
              <a:t>l’inamovibilité</a:t>
            </a:r>
            <a:r>
              <a:rPr lang="en-GB" sz="2000" i="0" dirty="0" smtClean="0"/>
              <a:t> et </a:t>
            </a:r>
            <a:r>
              <a:rPr lang="en-GB" sz="2000" i="0" dirty="0" err="1" smtClean="0"/>
              <a:t>l’immunité</a:t>
            </a:r>
            <a:r>
              <a:rPr lang="en-GB" sz="2000" i="0" dirty="0" smtClean="0"/>
              <a:t> </a:t>
            </a:r>
            <a:r>
              <a:rPr lang="en-GB" sz="2000" i="0" dirty="0" err="1" smtClean="0"/>
              <a:t>dans</a:t>
            </a:r>
            <a:r>
              <a:rPr lang="en-GB" sz="2000" i="0" dirty="0" smtClean="0"/>
              <a:t> </a:t>
            </a:r>
            <a:r>
              <a:rPr lang="en-GB" sz="2000" i="0" dirty="0" err="1" smtClean="0"/>
              <a:t>l’exercice</a:t>
            </a:r>
            <a:r>
              <a:rPr lang="en-GB" sz="2000" i="0" dirty="0" smtClean="0"/>
              <a:t> normal de </a:t>
            </a:r>
            <a:r>
              <a:rPr lang="en-GB" sz="2000" i="0" dirty="0" err="1" smtClean="0"/>
              <a:t>leurs</a:t>
            </a:r>
            <a:r>
              <a:rPr lang="en-GB" sz="2000" i="0" dirty="0" smtClean="0"/>
              <a:t> </a:t>
            </a:r>
            <a:r>
              <a:rPr lang="en-GB" sz="2000" i="0" dirty="0" err="1" smtClean="0"/>
              <a:t>fonctions</a:t>
            </a:r>
            <a:r>
              <a:rPr lang="en-GB" sz="2000" i="0" dirty="0" smtClean="0"/>
              <a:t/>
            </a:r>
            <a:br>
              <a:rPr lang="en-GB" sz="2000" i="0" dirty="0" smtClean="0"/>
            </a:br>
            <a:endParaRPr lang="en-GB" sz="2000" i="0" dirty="0" smtClean="0"/>
          </a:p>
          <a:p>
            <a:pPr eaLnBrk="1" hangingPunct="1">
              <a:spcBef>
                <a:spcPct val="0"/>
              </a:spcBef>
              <a:buClrTx/>
            </a:pPr>
            <a:r>
              <a:rPr lang="en-GB" sz="2000" i="0" dirty="0" smtClean="0"/>
              <a:t>Un </a:t>
            </a:r>
            <a:r>
              <a:rPr lang="en-GB" sz="2000" i="0" dirty="0" err="1" smtClean="0"/>
              <a:t>mandat</a:t>
            </a:r>
            <a:r>
              <a:rPr lang="en-GB" sz="2000" i="0" dirty="0" smtClean="0"/>
              <a:t> </a:t>
            </a:r>
            <a:r>
              <a:rPr lang="en-GB" sz="2000" i="0" dirty="0" err="1" smtClean="0"/>
              <a:t>suffisamment</a:t>
            </a:r>
            <a:r>
              <a:rPr lang="en-GB" sz="2000" i="0" dirty="0" smtClean="0"/>
              <a:t> large et </a:t>
            </a:r>
            <a:r>
              <a:rPr lang="en-GB" sz="2000" i="0" dirty="0" err="1" smtClean="0"/>
              <a:t>une</a:t>
            </a:r>
            <a:r>
              <a:rPr lang="en-GB" sz="2000" i="0" dirty="0" smtClean="0"/>
              <a:t> </a:t>
            </a:r>
            <a:r>
              <a:rPr lang="en-GB" sz="2000" i="0" dirty="0" err="1" smtClean="0"/>
              <a:t>entière</a:t>
            </a:r>
            <a:r>
              <a:rPr lang="en-GB" sz="2000" i="0" dirty="0" smtClean="0"/>
              <a:t> </a:t>
            </a:r>
            <a:r>
              <a:rPr lang="en-GB" sz="2000" i="0" dirty="0" err="1" smtClean="0"/>
              <a:t>discrétion</a:t>
            </a:r>
            <a:r>
              <a:rPr lang="en-GB" sz="2000" i="0" dirty="0" smtClean="0"/>
              <a:t> </a:t>
            </a:r>
            <a:r>
              <a:rPr lang="en-GB" sz="2000" i="0" dirty="0" err="1" smtClean="0"/>
              <a:t>dans</a:t>
            </a:r>
            <a:r>
              <a:rPr lang="en-GB" sz="2000" i="0" dirty="0" smtClean="0"/>
              <a:t> </a:t>
            </a:r>
            <a:r>
              <a:rPr lang="en-GB" sz="2000" i="0" dirty="0" err="1" smtClean="0"/>
              <a:t>l’exercice</a:t>
            </a:r>
            <a:r>
              <a:rPr lang="en-GB" sz="2000" i="0" dirty="0" smtClean="0"/>
              <a:t> des </a:t>
            </a:r>
            <a:r>
              <a:rPr lang="en-GB" sz="2000" i="0" dirty="0" err="1" smtClean="0"/>
              <a:t>fonctions</a:t>
            </a:r>
            <a:r>
              <a:rPr lang="en-GB" sz="2000" i="0" dirty="0" smtClean="0"/>
              <a:t> de </a:t>
            </a:r>
            <a:r>
              <a:rPr lang="en-GB" sz="2000" i="0" dirty="0" err="1" smtClean="0"/>
              <a:t>l’ISC</a:t>
            </a:r>
            <a:r>
              <a:rPr lang="en-GB" sz="2000" i="0" dirty="0" smtClean="0"/>
              <a:t/>
            </a:r>
            <a:br>
              <a:rPr lang="en-GB" sz="2000" i="0" dirty="0" smtClean="0"/>
            </a:br>
            <a:endParaRPr lang="en-GB" sz="2000" i="0" dirty="0" smtClean="0"/>
          </a:p>
          <a:p>
            <a:pPr eaLnBrk="1" hangingPunct="1">
              <a:spcBef>
                <a:spcPct val="0"/>
              </a:spcBef>
              <a:buClrTx/>
            </a:pPr>
            <a:r>
              <a:rPr lang="en-GB" sz="2000" i="0" dirty="0" err="1" smtClean="0"/>
              <a:t>Accès</a:t>
            </a:r>
            <a:r>
              <a:rPr lang="en-GB" sz="2000" i="0" dirty="0" smtClean="0"/>
              <a:t> sans restriction à </a:t>
            </a:r>
            <a:r>
              <a:rPr lang="en-GB" sz="2000" i="0" dirty="0" err="1" smtClean="0"/>
              <a:t>l’information</a:t>
            </a:r>
            <a:endParaRPr lang="en-GB" sz="2000" i="0" dirty="0" smtClean="0"/>
          </a:p>
          <a:p>
            <a:pPr eaLnBrk="1" hangingPunct="1">
              <a:spcBef>
                <a:spcPct val="0"/>
              </a:spcBef>
              <a:buClrTx/>
            </a:pPr>
            <a:endParaRPr lang="en-US" i="0" dirty="0" smtClean="0"/>
          </a:p>
        </p:txBody>
      </p:sp>
      <p:sp>
        <p:nvSpPr>
          <p:cNvPr id="19459" name="Title 2"/>
          <p:cNvSpPr>
            <a:spLocks noGrp="1"/>
          </p:cNvSpPr>
          <p:nvPr>
            <p:ph type="title"/>
          </p:nvPr>
        </p:nvSpPr>
        <p:spPr>
          <a:xfrm>
            <a:off x="0" y="1285860"/>
            <a:ext cx="9144000" cy="1000132"/>
          </a:xfrm>
          <a:ln/>
        </p:spPr>
        <p:txBody>
          <a:bodyPr/>
          <a:lstStyle/>
          <a:p>
            <a:pPr indent="0" eaLnBrk="1" hangingPunct="1"/>
            <a:r>
              <a:rPr lang="en-GB" i="1" dirty="0" err="1" smtClean="0"/>
              <a:t>Déclaration</a:t>
            </a:r>
            <a:r>
              <a:rPr lang="en-GB" i="1" dirty="0" smtClean="0"/>
              <a:t> de Mexico (2007) - 1</a:t>
            </a:r>
            <a:endParaRPr lang="en-US" i="1" dirty="0" smtClean="0"/>
          </a:p>
        </p:txBody>
      </p:sp>
      <p:sp>
        <p:nvSpPr>
          <p:cNvPr id="19460" name="Espace réservé du numéro de diapositive 4"/>
          <p:cNvSpPr>
            <a:spLocks noGrp="1"/>
          </p:cNvSpPr>
          <p:nvPr>
            <p:ph type="sldNum" sz="quarter" idx="10"/>
          </p:nvPr>
        </p:nvSpPr>
        <p:spPr>
          <a:noFill/>
        </p:spPr>
        <p:txBody>
          <a:bodyPr/>
          <a:lstStyle/>
          <a:p>
            <a:fld id="{0BAC74E0-288B-43B3-BBD4-A97F2C7EAD55}" type="slidenum">
              <a:rPr lang="en-GB" smtClean="0"/>
              <a:pPr/>
              <a:t>21</a:t>
            </a:fld>
            <a:endParaRPr lang="en-GB"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1"/>
          <p:cNvSpPr>
            <a:spLocks noGrp="1"/>
          </p:cNvSpPr>
          <p:nvPr>
            <p:ph idx="1"/>
          </p:nvPr>
        </p:nvSpPr>
        <p:spPr>
          <a:xfrm>
            <a:off x="395288" y="2420938"/>
            <a:ext cx="8229600" cy="3529012"/>
          </a:xfrm>
        </p:spPr>
        <p:txBody>
          <a:bodyPr/>
          <a:lstStyle/>
          <a:p>
            <a:pPr eaLnBrk="1" hangingPunct="1">
              <a:spcBef>
                <a:spcPct val="0"/>
              </a:spcBef>
              <a:buClrTx/>
            </a:pPr>
            <a:r>
              <a:rPr lang="fr-FR" sz="2000" i="0" dirty="0" smtClean="0"/>
              <a:t>Le droit et l’obligation de faire rapport sur leurs travaux</a:t>
            </a:r>
            <a:br>
              <a:rPr lang="fr-FR" sz="2000" i="0" dirty="0" smtClean="0"/>
            </a:br>
            <a:endParaRPr lang="fr-FR" sz="2000" i="0" dirty="0" smtClean="0"/>
          </a:p>
          <a:p>
            <a:pPr eaLnBrk="1" hangingPunct="1">
              <a:spcBef>
                <a:spcPct val="0"/>
              </a:spcBef>
              <a:buClrTx/>
            </a:pPr>
            <a:r>
              <a:rPr lang="fr-FR" sz="2000" i="0" dirty="0" smtClean="0"/>
              <a:t>La liberté de décider du contenu et de la date de leurs rapports de contrôle, de les publier et de les diffuser</a:t>
            </a:r>
            <a:br>
              <a:rPr lang="fr-FR" sz="2000" i="0" dirty="0" smtClean="0"/>
            </a:br>
            <a:endParaRPr lang="fr-FR" sz="2000" i="0" dirty="0" smtClean="0"/>
          </a:p>
          <a:p>
            <a:pPr eaLnBrk="1" hangingPunct="1">
              <a:spcBef>
                <a:spcPct val="0"/>
              </a:spcBef>
              <a:buClrTx/>
            </a:pPr>
            <a:r>
              <a:rPr lang="fr-FR" sz="2000" i="0" dirty="0" smtClean="0"/>
              <a:t>L’existence de mécanismes efficaces de suivi des recommandations des ISC</a:t>
            </a:r>
            <a:br>
              <a:rPr lang="fr-FR" sz="2000" i="0" dirty="0" smtClean="0"/>
            </a:br>
            <a:endParaRPr lang="fr-FR" sz="2000" i="0" dirty="0" smtClean="0"/>
          </a:p>
          <a:p>
            <a:pPr eaLnBrk="1" hangingPunct="1">
              <a:spcBef>
                <a:spcPct val="0"/>
              </a:spcBef>
              <a:buClrTx/>
            </a:pPr>
            <a:r>
              <a:rPr lang="fr-FR" sz="2000" i="0" dirty="0" smtClean="0"/>
              <a:t>Autonomie financière et de gestion/d’administration et accès aux ressources humaines, matérielles et financières appropriées</a:t>
            </a:r>
          </a:p>
          <a:p>
            <a:pPr eaLnBrk="1" hangingPunct="1">
              <a:spcBef>
                <a:spcPct val="0"/>
              </a:spcBef>
              <a:buClrTx/>
            </a:pPr>
            <a:endParaRPr lang="en-US" i="0" dirty="0" smtClean="0"/>
          </a:p>
        </p:txBody>
      </p:sp>
      <p:sp>
        <p:nvSpPr>
          <p:cNvPr id="20483" name="Title 2"/>
          <p:cNvSpPr>
            <a:spLocks noGrp="1"/>
          </p:cNvSpPr>
          <p:nvPr>
            <p:ph type="title"/>
          </p:nvPr>
        </p:nvSpPr>
        <p:spPr>
          <a:xfrm>
            <a:off x="0" y="1428750"/>
            <a:ext cx="9144000" cy="857242"/>
          </a:xfrm>
          <a:ln/>
        </p:spPr>
        <p:txBody>
          <a:bodyPr/>
          <a:lstStyle/>
          <a:p>
            <a:pPr indent="0" eaLnBrk="1" hangingPunct="1"/>
            <a:r>
              <a:rPr lang="fr-FR" i="1" dirty="0" smtClean="0"/>
              <a:t>Déclaration de </a:t>
            </a:r>
            <a:r>
              <a:rPr lang="en-GB" i="1" dirty="0" smtClean="0"/>
              <a:t>Mexico (2007) - 2</a:t>
            </a:r>
            <a:endParaRPr lang="en-US" i="1" dirty="0" smtClean="0"/>
          </a:p>
        </p:txBody>
      </p:sp>
      <p:sp>
        <p:nvSpPr>
          <p:cNvPr id="20484" name="Espace réservé du numéro de diapositive 3"/>
          <p:cNvSpPr>
            <a:spLocks noGrp="1"/>
          </p:cNvSpPr>
          <p:nvPr>
            <p:ph type="sldNum" sz="quarter" idx="10"/>
          </p:nvPr>
        </p:nvSpPr>
        <p:spPr>
          <a:noFill/>
        </p:spPr>
        <p:txBody>
          <a:bodyPr/>
          <a:lstStyle/>
          <a:p>
            <a:fld id="{BF122653-BB8B-4A08-90EB-9DE8F938D396}" type="slidenum">
              <a:rPr lang="en-GB" smtClean="0"/>
              <a:pPr/>
              <a:t>22</a:t>
            </a:fld>
            <a:endParaRPr lang="en-GB"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u contenu 1"/>
          <p:cNvSpPr>
            <a:spLocks noGrp="1"/>
          </p:cNvSpPr>
          <p:nvPr>
            <p:ph idx="1"/>
          </p:nvPr>
        </p:nvSpPr>
        <p:spPr>
          <a:xfrm>
            <a:off x="357190" y="2214554"/>
            <a:ext cx="8786842" cy="3776663"/>
          </a:xfrm>
        </p:spPr>
        <p:txBody>
          <a:bodyPr/>
          <a:lstStyle/>
          <a:p>
            <a:pPr eaLnBrk="1" hangingPunct="1">
              <a:spcAft>
                <a:spcPts val="1200"/>
              </a:spcAft>
              <a:buClrTx/>
            </a:pPr>
            <a:r>
              <a:rPr lang="fr-FR" sz="2300" i="0" dirty="0" smtClean="0"/>
              <a:t>Le pouvoir du Président de nommer ou de mettre fin aux fonctions du responsable de l’ISC (Vérificateur général, Président de la Cour des Comptes, etc.)</a:t>
            </a:r>
          </a:p>
          <a:p>
            <a:pPr eaLnBrk="1" hangingPunct="1">
              <a:spcAft>
                <a:spcPts val="1200"/>
              </a:spcAft>
              <a:buClrTx/>
            </a:pPr>
            <a:r>
              <a:rPr lang="fr-FR" sz="2300" i="0" dirty="0" smtClean="0"/>
              <a:t>Dépendance à l’égard d’un budget contrôlé par l’organe exécutif du gouvernement et débloqué par le ministère des Finances</a:t>
            </a:r>
          </a:p>
          <a:p>
            <a:pPr eaLnBrk="1" hangingPunct="1">
              <a:spcAft>
                <a:spcPts val="1200"/>
              </a:spcAft>
              <a:buClrTx/>
            </a:pPr>
            <a:r>
              <a:rPr lang="fr-FR" sz="2300" i="0" dirty="0" smtClean="0"/>
              <a:t>Interférence sur la conception et la mise en œuvre de plans d’audit</a:t>
            </a:r>
          </a:p>
          <a:p>
            <a:pPr eaLnBrk="1" hangingPunct="1">
              <a:spcAft>
                <a:spcPts val="1200"/>
              </a:spcAft>
              <a:buClrTx/>
            </a:pPr>
            <a:r>
              <a:rPr lang="fr-FR" sz="2300" i="0" dirty="0" smtClean="0"/>
              <a:t>Limites sur ce qui est publié</a:t>
            </a:r>
          </a:p>
          <a:p>
            <a:pPr eaLnBrk="1" hangingPunct="1"/>
            <a:endParaRPr lang="fr-FR" dirty="0" smtClean="0"/>
          </a:p>
        </p:txBody>
      </p:sp>
      <p:sp>
        <p:nvSpPr>
          <p:cNvPr id="22531" name="Titre 2"/>
          <p:cNvSpPr>
            <a:spLocks noGrp="1"/>
          </p:cNvSpPr>
          <p:nvPr>
            <p:ph type="title"/>
          </p:nvPr>
        </p:nvSpPr>
        <p:spPr>
          <a:xfrm>
            <a:off x="0" y="1214422"/>
            <a:ext cx="9144000" cy="1000118"/>
          </a:xfrm>
          <a:ln/>
        </p:spPr>
        <p:txBody>
          <a:bodyPr/>
          <a:lstStyle/>
          <a:p>
            <a:pPr indent="0" eaLnBrk="1" hangingPunct="1"/>
            <a:r>
              <a:rPr lang="fr-BE" sz="2800" i="1" dirty="0" smtClean="0"/>
              <a:t>Qu’est-ce qui peut saper l’indépendance de l’ISC ?</a:t>
            </a:r>
          </a:p>
        </p:txBody>
      </p:sp>
      <p:sp>
        <p:nvSpPr>
          <p:cNvPr id="22532" name="Espace réservé du numéro de diapositive 3"/>
          <p:cNvSpPr>
            <a:spLocks noGrp="1"/>
          </p:cNvSpPr>
          <p:nvPr>
            <p:ph type="sldNum" sz="quarter" idx="10"/>
          </p:nvPr>
        </p:nvSpPr>
        <p:spPr>
          <a:noFill/>
        </p:spPr>
        <p:txBody>
          <a:bodyPr/>
          <a:lstStyle/>
          <a:p>
            <a:fld id="{E5342BE3-326F-49CD-B82A-03906070909D}" type="slidenum">
              <a:rPr lang="en-GB" smtClean="0"/>
              <a:pPr/>
              <a:t>23</a:t>
            </a:fld>
            <a:endParaRPr lang="en-GB" dirty="0"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2"/>
          <p:cNvSpPr>
            <a:spLocks noGrp="1"/>
          </p:cNvSpPr>
          <p:nvPr>
            <p:ph type="title"/>
          </p:nvPr>
        </p:nvSpPr>
        <p:spPr>
          <a:xfrm>
            <a:off x="107504" y="1268760"/>
            <a:ext cx="9144000" cy="1143000"/>
          </a:xfrm>
          <a:ln/>
        </p:spPr>
        <p:txBody>
          <a:bodyPr/>
          <a:lstStyle/>
          <a:p>
            <a:pPr indent="0" eaLnBrk="1" hangingPunct="1"/>
            <a:r>
              <a:rPr lang="fr-BE" i="1" dirty="0" smtClean="0"/>
              <a:t>Redevabilité initiale</a:t>
            </a:r>
          </a:p>
        </p:txBody>
      </p:sp>
      <p:sp>
        <p:nvSpPr>
          <p:cNvPr id="23555" name="Espace réservé du numéro de diapositive 3"/>
          <p:cNvSpPr>
            <a:spLocks noGrp="1"/>
          </p:cNvSpPr>
          <p:nvPr>
            <p:ph type="sldNum" sz="quarter" idx="10"/>
          </p:nvPr>
        </p:nvSpPr>
        <p:spPr>
          <a:xfrm>
            <a:off x="7010400" y="6381750"/>
            <a:ext cx="2133600" cy="476250"/>
          </a:xfrm>
          <a:noFill/>
        </p:spPr>
        <p:txBody>
          <a:bodyPr/>
          <a:lstStyle/>
          <a:p>
            <a:fld id="{D93A2E47-1333-4E26-96FA-F501ABA8641F}" type="slidenum">
              <a:rPr lang="en-GB" smtClean="0"/>
              <a:pPr/>
              <a:t>24</a:t>
            </a:fld>
            <a:endParaRPr lang="en-GB" smtClean="0"/>
          </a:p>
        </p:txBody>
      </p:sp>
      <p:pic>
        <p:nvPicPr>
          <p:cNvPr id="23556" name="Picture 4"/>
          <p:cNvPicPr>
            <a:picLocks noChangeAspect="1" noChangeArrowheads="1"/>
          </p:cNvPicPr>
          <p:nvPr/>
        </p:nvPicPr>
        <p:blipFill>
          <a:blip r:embed="rId3" cstate="print"/>
          <a:srcRect/>
          <a:stretch>
            <a:fillRect/>
          </a:stretch>
        </p:blipFill>
        <p:spPr bwMode="auto">
          <a:xfrm>
            <a:off x="428625" y="2500313"/>
            <a:ext cx="8253413" cy="3929062"/>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Espace réservé du contenu 1"/>
          <p:cNvSpPr>
            <a:spLocks noGrp="1"/>
          </p:cNvSpPr>
          <p:nvPr>
            <p:ph idx="1"/>
          </p:nvPr>
        </p:nvSpPr>
        <p:spPr>
          <a:xfrm>
            <a:off x="611560" y="2446846"/>
            <a:ext cx="8229600" cy="3529013"/>
          </a:xfrm>
        </p:spPr>
        <p:txBody>
          <a:bodyPr/>
          <a:lstStyle/>
          <a:p>
            <a:pPr eaLnBrk="1" hangingPunct="1">
              <a:spcAft>
                <a:spcPts val="1200"/>
              </a:spcAft>
              <a:buClrTx/>
              <a:buFont typeface="Wingdings" panose="05000000000000000000" pitchFamily="2" charset="2"/>
              <a:buChar char="Ø"/>
            </a:pPr>
            <a:r>
              <a:rPr lang="fr-FR" i="0" dirty="0"/>
              <a:t>En quoi consiste l’audit externe?</a:t>
            </a:r>
          </a:p>
          <a:p>
            <a:pPr eaLnBrk="1" hangingPunct="1">
              <a:spcAft>
                <a:spcPts val="1200"/>
              </a:spcAft>
              <a:buClrTx/>
              <a:buFont typeface="Wingdings" panose="05000000000000000000" pitchFamily="2" charset="2"/>
              <a:buChar char="Ø"/>
            </a:pPr>
            <a:r>
              <a:rPr lang="fr-FR" i="0" dirty="0"/>
              <a:t>Les </a:t>
            </a:r>
            <a:r>
              <a:rPr lang="fr-FR" i="0" dirty="0" smtClean="0"/>
              <a:t>types d’audit</a:t>
            </a:r>
          </a:p>
          <a:p>
            <a:pPr eaLnBrk="1" hangingPunct="1">
              <a:spcAft>
                <a:spcPts val="1200"/>
              </a:spcAft>
              <a:buClrTx/>
              <a:buFont typeface="Wingdings" panose="05000000000000000000" pitchFamily="2" charset="2"/>
              <a:buChar char="Ø"/>
            </a:pPr>
            <a:r>
              <a:rPr lang="fr-FR" i="0" dirty="0" smtClean="0"/>
              <a:t>L’indépendance de l’Institution Supérieure de Contrôle (ISC)</a:t>
            </a:r>
          </a:p>
          <a:p>
            <a:pPr eaLnBrk="1" hangingPunct="1">
              <a:spcAft>
                <a:spcPts val="1200"/>
              </a:spcAft>
              <a:buClrTx/>
              <a:buFont typeface="Wingdings" panose="05000000000000000000" pitchFamily="2" charset="2"/>
              <a:buChar char="Ø"/>
            </a:pPr>
            <a:r>
              <a:rPr lang="fr-FR" b="1" i="0" dirty="0" smtClean="0">
                <a:solidFill>
                  <a:srgbClr val="FF0000"/>
                </a:solidFill>
              </a:rPr>
              <a:t>ISC et Parlement</a:t>
            </a:r>
          </a:p>
          <a:p>
            <a:pPr eaLnBrk="1" hangingPunct="1">
              <a:spcAft>
                <a:spcPts val="1200"/>
              </a:spcAft>
              <a:buClrTx/>
              <a:buFont typeface="Wingdings" panose="05000000000000000000" pitchFamily="2" charset="2"/>
              <a:buChar char="Ø"/>
            </a:pPr>
            <a:r>
              <a:rPr lang="fr-FR" i="0" dirty="0" smtClean="0"/>
              <a:t>Recourir à </a:t>
            </a:r>
            <a:r>
              <a:rPr lang="fr-FR" i="0" dirty="0"/>
              <a:t>l’ISC, cadre de mesure de la performance des ISC</a:t>
            </a:r>
            <a:endParaRPr lang="fr-FR" dirty="0"/>
          </a:p>
          <a:p>
            <a:pPr eaLnBrk="1" hangingPunct="1">
              <a:spcAft>
                <a:spcPts val="1200"/>
              </a:spcAft>
              <a:buClrTx/>
            </a:pPr>
            <a:endParaRPr lang="fr-FR" dirty="0" smtClean="0"/>
          </a:p>
          <a:p>
            <a:pPr eaLnBrk="1" hangingPunct="1"/>
            <a:endParaRPr lang="fr-BE" dirty="0" smtClean="0"/>
          </a:p>
        </p:txBody>
      </p:sp>
      <p:sp>
        <p:nvSpPr>
          <p:cNvPr id="6147" name="Titre 2"/>
          <p:cNvSpPr>
            <a:spLocks noGrp="1"/>
          </p:cNvSpPr>
          <p:nvPr>
            <p:ph type="title"/>
          </p:nvPr>
        </p:nvSpPr>
        <p:spPr>
          <a:xfrm>
            <a:off x="-180528" y="1303846"/>
            <a:ext cx="9144000" cy="1143000"/>
          </a:xfrm>
          <a:ln/>
        </p:spPr>
        <p:txBody>
          <a:bodyPr/>
          <a:lstStyle/>
          <a:p>
            <a:pPr indent="0" algn="ctr" eaLnBrk="1" hangingPunct="1"/>
            <a:r>
              <a:rPr lang="fr-BE" dirty="0" smtClean="0"/>
              <a:t>Plan du module</a:t>
            </a:r>
          </a:p>
        </p:txBody>
      </p:sp>
      <p:sp>
        <p:nvSpPr>
          <p:cNvPr id="6148" name="Espace réservé du numéro de diapositive 3"/>
          <p:cNvSpPr>
            <a:spLocks noGrp="1"/>
          </p:cNvSpPr>
          <p:nvPr>
            <p:ph type="sldNum" sz="quarter" idx="10"/>
          </p:nvPr>
        </p:nvSpPr>
        <p:spPr>
          <a:noFill/>
        </p:spPr>
        <p:txBody>
          <a:bodyPr/>
          <a:lstStyle/>
          <a:p>
            <a:fld id="{E484ABFF-8744-4494-AC96-2C6FF80FF0C4}" type="slidenum">
              <a:rPr lang="en-GB" smtClean="0"/>
              <a:pPr/>
              <a:t>25</a:t>
            </a:fld>
            <a:endParaRPr lang="en-GB" smtClean="0"/>
          </a:p>
        </p:txBody>
      </p:sp>
    </p:spTree>
    <p:extLst>
      <p:ext uri="{BB962C8B-B14F-4D97-AF65-F5344CB8AC3E}">
        <p14:creationId xmlns:p14="http://schemas.microsoft.com/office/powerpoint/2010/main" val="36308820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u contenu 1"/>
          <p:cNvSpPr>
            <a:spLocks noGrp="1"/>
          </p:cNvSpPr>
          <p:nvPr>
            <p:ph idx="1"/>
          </p:nvPr>
        </p:nvSpPr>
        <p:spPr>
          <a:xfrm>
            <a:off x="285750" y="2071688"/>
            <a:ext cx="8229600" cy="4276725"/>
          </a:xfrm>
        </p:spPr>
        <p:txBody>
          <a:bodyPr/>
          <a:lstStyle/>
          <a:p>
            <a:pPr eaLnBrk="1" hangingPunct="1">
              <a:spcAft>
                <a:spcPts val="1200"/>
              </a:spcAft>
              <a:buClrTx/>
            </a:pPr>
            <a:r>
              <a:rPr lang="fr-FR" sz="2200" i="0" dirty="0" smtClean="0"/>
              <a:t>Les plans de travail d’audit incluent un suivi sur les conclusions de l’audit précédent</a:t>
            </a:r>
          </a:p>
          <a:p>
            <a:pPr eaLnBrk="1" hangingPunct="1">
              <a:spcAft>
                <a:spcPts val="1200"/>
              </a:spcAft>
              <a:buClrTx/>
            </a:pPr>
            <a:r>
              <a:rPr lang="fr-FR" sz="2200" i="0" dirty="0" smtClean="0"/>
              <a:t>Les ministères doivent apporter des preuves de suivi</a:t>
            </a:r>
          </a:p>
          <a:p>
            <a:pPr eaLnBrk="1" hangingPunct="1">
              <a:spcAft>
                <a:spcPts val="1200"/>
              </a:spcAft>
              <a:buClrTx/>
            </a:pPr>
            <a:r>
              <a:rPr lang="fr-FR" sz="2200" i="0" dirty="0" smtClean="0"/>
              <a:t>Des sanctions doivent être prises (par les responsables des ministères) en cas de non mise en œuvre des mesures correctives</a:t>
            </a:r>
          </a:p>
          <a:p>
            <a:pPr eaLnBrk="1" hangingPunct="1"/>
            <a:endParaRPr lang="fr-BE" dirty="0" smtClean="0"/>
          </a:p>
        </p:txBody>
      </p:sp>
      <p:sp>
        <p:nvSpPr>
          <p:cNvPr id="33795" name="Titre 2"/>
          <p:cNvSpPr>
            <a:spLocks noGrp="1"/>
          </p:cNvSpPr>
          <p:nvPr>
            <p:ph type="title"/>
          </p:nvPr>
        </p:nvSpPr>
        <p:spPr>
          <a:xfrm>
            <a:off x="0" y="1143000"/>
            <a:ext cx="9144000" cy="1143000"/>
          </a:xfrm>
          <a:ln/>
        </p:spPr>
        <p:txBody>
          <a:bodyPr/>
          <a:lstStyle/>
          <a:p>
            <a:pPr indent="0" eaLnBrk="1" hangingPunct="1"/>
            <a:r>
              <a:rPr lang="en-US" i="1" smtClean="0"/>
              <a:t>Suivi des rapports d’audit </a:t>
            </a:r>
            <a:endParaRPr lang="fr-BE" i="1" smtClean="0"/>
          </a:p>
        </p:txBody>
      </p:sp>
      <p:sp>
        <p:nvSpPr>
          <p:cNvPr id="33796" name="Espace réservé du numéro de diapositive 3"/>
          <p:cNvSpPr>
            <a:spLocks noGrp="1"/>
          </p:cNvSpPr>
          <p:nvPr>
            <p:ph type="sldNum" sz="quarter" idx="10"/>
          </p:nvPr>
        </p:nvSpPr>
        <p:spPr>
          <a:noFill/>
        </p:spPr>
        <p:txBody>
          <a:bodyPr/>
          <a:lstStyle/>
          <a:p>
            <a:fld id="{60E8848D-A1C4-4C64-9C15-D872DB0212D4}" type="slidenum">
              <a:rPr lang="en-GB" smtClean="0"/>
              <a:pPr/>
              <a:t>26</a:t>
            </a:fld>
            <a:endParaRPr lang="en-GB" smtClean="0"/>
          </a:p>
        </p:txBody>
      </p:sp>
      <p:pic>
        <p:nvPicPr>
          <p:cNvPr id="33797" name="Picture 2" descr="Dlinza%20forest"/>
          <p:cNvPicPr>
            <a:picLocks noChangeAspect="1" noChangeArrowheads="1"/>
          </p:cNvPicPr>
          <p:nvPr/>
        </p:nvPicPr>
        <p:blipFill>
          <a:blip r:embed="rId3" cstate="print"/>
          <a:srcRect/>
          <a:stretch>
            <a:fillRect/>
          </a:stretch>
        </p:blipFill>
        <p:spPr bwMode="auto">
          <a:xfrm>
            <a:off x="5389562" y="4287044"/>
            <a:ext cx="3297238" cy="224790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u contenu 1"/>
          <p:cNvSpPr>
            <a:spLocks noGrp="1"/>
          </p:cNvSpPr>
          <p:nvPr>
            <p:ph idx="1"/>
          </p:nvPr>
        </p:nvSpPr>
        <p:spPr>
          <a:xfrm>
            <a:off x="323528" y="2060848"/>
            <a:ext cx="8229600" cy="3529012"/>
          </a:xfrm>
        </p:spPr>
        <p:txBody>
          <a:bodyPr/>
          <a:lstStyle/>
          <a:p>
            <a:pPr indent="0" algn="just" eaLnBrk="1" hangingPunct="1">
              <a:buFontTx/>
              <a:buNone/>
            </a:pPr>
            <a:r>
              <a:rPr lang="fr-FR" i="0" dirty="0" smtClean="0"/>
              <a:t>Il est fréquent que les ISC se contentent d’envoyer leurs rapports annuels au Parlement… la communication est habituellement limitée en ce qui concerne ses contenus, les pistes d’enquête à suivre ou les moyens de suivi des conclusions</a:t>
            </a:r>
          </a:p>
          <a:p>
            <a:pPr indent="0" algn="r" eaLnBrk="1" hangingPunct="1">
              <a:buClr>
                <a:srgbClr val="FF9933"/>
              </a:buClr>
              <a:buFontTx/>
              <a:buNone/>
            </a:pPr>
            <a:r>
              <a:rPr lang="en-GB" sz="2600" b="1" dirty="0" err="1" smtClean="0">
                <a:solidFill>
                  <a:srgbClr val="F3AE00"/>
                </a:solidFill>
              </a:rPr>
              <a:t>DfID</a:t>
            </a:r>
            <a:r>
              <a:rPr lang="en-GB" sz="2600" b="1" dirty="0" smtClean="0">
                <a:solidFill>
                  <a:srgbClr val="F3AE00"/>
                </a:solidFill>
              </a:rPr>
              <a:t> (2005)</a:t>
            </a:r>
            <a:endParaRPr lang="en-GB" sz="2600" b="1" dirty="0" smtClean="0"/>
          </a:p>
          <a:p>
            <a:pPr indent="0" eaLnBrk="1" hangingPunct="1">
              <a:buFont typeface="Wingdings" pitchFamily="2" charset="2"/>
              <a:buNone/>
            </a:pPr>
            <a:endParaRPr lang="fr-BE" dirty="0" smtClean="0"/>
          </a:p>
        </p:txBody>
      </p:sp>
      <p:sp>
        <p:nvSpPr>
          <p:cNvPr id="34819" name="Titre 2"/>
          <p:cNvSpPr>
            <a:spLocks noGrp="1"/>
          </p:cNvSpPr>
          <p:nvPr>
            <p:ph type="title"/>
          </p:nvPr>
        </p:nvSpPr>
        <p:spPr>
          <a:xfrm>
            <a:off x="0" y="1000108"/>
            <a:ext cx="9144000" cy="1143000"/>
          </a:xfrm>
          <a:ln/>
        </p:spPr>
        <p:txBody>
          <a:bodyPr/>
          <a:lstStyle/>
          <a:p>
            <a:pPr indent="0" eaLnBrk="1" hangingPunct="1"/>
            <a:r>
              <a:rPr lang="fr-BE" sz="2400" i="1" dirty="0" smtClean="0"/>
              <a:t>ISC et Parlement</a:t>
            </a:r>
          </a:p>
        </p:txBody>
      </p:sp>
      <p:sp>
        <p:nvSpPr>
          <p:cNvPr id="34820" name="Espace réservé du numéro de diapositive 3"/>
          <p:cNvSpPr>
            <a:spLocks noGrp="1"/>
          </p:cNvSpPr>
          <p:nvPr>
            <p:ph type="sldNum" sz="quarter" idx="10"/>
          </p:nvPr>
        </p:nvSpPr>
        <p:spPr>
          <a:noFill/>
        </p:spPr>
        <p:txBody>
          <a:bodyPr/>
          <a:lstStyle/>
          <a:p>
            <a:fld id="{6F46C318-8495-4EDB-88C1-8C66954673CC}" type="slidenum">
              <a:rPr lang="en-GB" smtClean="0"/>
              <a:pPr/>
              <a:t>27</a:t>
            </a:fld>
            <a:endParaRPr lang="en-GB" smtClean="0"/>
          </a:p>
        </p:txBody>
      </p:sp>
      <p:pic>
        <p:nvPicPr>
          <p:cNvPr id="34821" name="Picture 7" descr="http://www.udn.or.ug/images/Baip1.jpg"/>
          <p:cNvPicPr>
            <a:picLocks noChangeAspect="1" noChangeArrowheads="1"/>
          </p:cNvPicPr>
          <p:nvPr/>
        </p:nvPicPr>
        <p:blipFill>
          <a:blip r:embed="rId3" cstate="print"/>
          <a:srcRect/>
          <a:stretch>
            <a:fillRect/>
          </a:stretch>
        </p:blipFill>
        <p:spPr bwMode="auto">
          <a:xfrm>
            <a:off x="683568" y="4509120"/>
            <a:ext cx="3136404" cy="1991097"/>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u contenu 1"/>
          <p:cNvSpPr>
            <a:spLocks noGrp="1"/>
          </p:cNvSpPr>
          <p:nvPr>
            <p:ph idx="1"/>
          </p:nvPr>
        </p:nvSpPr>
        <p:spPr>
          <a:xfrm>
            <a:off x="457200" y="2428869"/>
            <a:ext cx="8229600" cy="3592520"/>
          </a:xfrm>
        </p:spPr>
        <p:txBody>
          <a:bodyPr/>
          <a:lstStyle/>
          <a:p>
            <a:pPr eaLnBrk="1" hangingPunct="1">
              <a:spcAft>
                <a:spcPts val="1200"/>
              </a:spcAft>
              <a:buClrTx/>
            </a:pPr>
            <a:r>
              <a:rPr lang="fr-FR" sz="2200" i="0" dirty="0" smtClean="0"/>
              <a:t>La commission des finances ou le </a:t>
            </a:r>
            <a:r>
              <a:rPr lang="fr-FR" sz="2200" dirty="0" smtClean="0"/>
              <a:t>Public </a:t>
            </a:r>
            <a:r>
              <a:rPr lang="fr-FR" sz="2200" dirty="0" err="1" smtClean="0"/>
              <a:t>Account</a:t>
            </a:r>
            <a:r>
              <a:rPr lang="fr-FR" sz="2200" dirty="0" smtClean="0"/>
              <a:t> </a:t>
            </a:r>
            <a:r>
              <a:rPr lang="fr-FR" sz="2200" dirty="0" err="1" smtClean="0"/>
              <a:t>Committee</a:t>
            </a:r>
            <a:r>
              <a:rPr lang="fr-FR" sz="2200" i="0" dirty="0" smtClean="0"/>
              <a:t> du Parlement doit :</a:t>
            </a:r>
          </a:p>
          <a:p>
            <a:pPr lvl="1" eaLnBrk="1" hangingPunct="1">
              <a:spcAft>
                <a:spcPts val="1200"/>
              </a:spcAft>
              <a:buClrTx/>
            </a:pPr>
            <a:r>
              <a:rPr lang="fr-FR" sz="2200" b="0" i="0" dirty="0" smtClean="0"/>
              <a:t>Examiner dans les meilleurs délais les rapports d’audit</a:t>
            </a:r>
          </a:p>
          <a:p>
            <a:pPr lvl="1" eaLnBrk="1" hangingPunct="1">
              <a:spcAft>
                <a:spcPts val="1200"/>
              </a:spcAft>
              <a:buClrTx/>
            </a:pPr>
            <a:r>
              <a:rPr lang="fr-FR" sz="2200" b="0" i="0" dirty="0" smtClean="0"/>
              <a:t>Interroger les comptables publics lorsque des anomalies sont constatées</a:t>
            </a:r>
          </a:p>
          <a:p>
            <a:pPr lvl="1" eaLnBrk="1" hangingPunct="1">
              <a:spcAft>
                <a:spcPts val="1200"/>
              </a:spcAft>
              <a:buClrTx/>
            </a:pPr>
            <a:r>
              <a:rPr lang="fr-FR" sz="2200" b="0" i="0" dirty="0" smtClean="0"/>
              <a:t>Suivre l’application par l’exécutif des  recommandations formulées dans les rapports d’audit</a:t>
            </a:r>
          </a:p>
          <a:p>
            <a:pPr eaLnBrk="1" hangingPunct="1"/>
            <a:endParaRPr lang="fr-BE" dirty="0" smtClean="0"/>
          </a:p>
        </p:txBody>
      </p:sp>
      <p:sp>
        <p:nvSpPr>
          <p:cNvPr id="36867" name="Titre 2"/>
          <p:cNvSpPr>
            <a:spLocks noGrp="1"/>
          </p:cNvSpPr>
          <p:nvPr>
            <p:ph type="title"/>
          </p:nvPr>
        </p:nvSpPr>
        <p:spPr>
          <a:xfrm>
            <a:off x="0" y="1142984"/>
            <a:ext cx="9144000" cy="1143000"/>
          </a:xfrm>
          <a:ln/>
        </p:spPr>
        <p:txBody>
          <a:bodyPr/>
          <a:lstStyle/>
          <a:p>
            <a:pPr indent="0" eaLnBrk="1" hangingPunct="1"/>
            <a:r>
              <a:rPr lang="fr-BE" sz="2800" i="1" dirty="0" smtClean="0"/>
              <a:t>Commission des comptes publics – ou commission des finances du Parlement</a:t>
            </a:r>
          </a:p>
        </p:txBody>
      </p:sp>
      <p:sp>
        <p:nvSpPr>
          <p:cNvPr id="36868" name="Espace réservé du numéro de diapositive 3"/>
          <p:cNvSpPr>
            <a:spLocks noGrp="1"/>
          </p:cNvSpPr>
          <p:nvPr>
            <p:ph type="sldNum" sz="quarter" idx="10"/>
          </p:nvPr>
        </p:nvSpPr>
        <p:spPr>
          <a:xfrm>
            <a:off x="7010400" y="6381750"/>
            <a:ext cx="2133600" cy="476250"/>
          </a:xfrm>
          <a:noFill/>
        </p:spPr>
        <p:txBody>
          <a:bodyPr/>
          <a:lstStyle/>
          <a:p>
            <a:fld id="{9537BB1E-8B9E-42DC-A4A3-50EFBA043858}" type="slidenum">
              <a:rPr lang="en-GB" smtClean="0"/>
              <a:pPr/>
              <a:t>28</a:t>
            </a:fld>
            <a:endParaRPr lang="en-GB" smtClean="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u contenu 1"/>
          <p:cNvSpPr>
            <a:spLocks noGrp="1"/>
          </p:cNvSpPr>
          <p:nvPr>
            <p:ph idx="1"/>
          </p:nvPr>
        </p:nvSpPr>
        <p:spPr>
          <a:xfrm>
            <a:off x="251619" y="1841615"/>
            <a:ext cx="8640762" cy="3100388"/>
          </a:xfrm>
        </p:spPr>
        <p:txBody>
          <a:bodyPr/>
          <a:lstStyle/>
          <a:p>
            <a:pPr eaLnBrk="1" hangingPunct="1">
              <a:spcAft>
                <a:spcPts val="1200"/>
              </a:spcAft>
              <a:buClrTx/>
            </a:pPr>
            <a:r>
              <a:rPr lang="fr-FR" sz="2100" i="0" dirty="0" smtClean="0"/>
              <a:t>Un membre de l’opposition dirige le </a:t>
            </a:r>
            <a:r>
              <a:rPr lang="fr-FR" sz="2100" dirty="0" smtClean="0"/>
              <a:t>Public </a:t>
            </a:r>
            <a:r>
              <a:rPr lang="fr-FR" sz="2100" dirty="0" err="1" smtClean="0"/>
              <a:t>Accounts</a:t>
            </a:r>
            <a:r>
              <a:rPr lang="fr-FR" sz="2100" dirty="0" smtClean="0"/>
              <a:t> </a:t>
            </a:r>
            <a:r>
              <a:rPr lang="fr-FR" sz="2100" dirty="0" err="1" smtClean="0"/>
              <a:t>Committee</a:t>
            </a:r>
            <a:r>
              <a:rPr lang="fr-FR" sz="2100" dirty="0" smtClean="0"/>
              <a:t> (PAC)</a:t>
            </a:r>
          </a:p>
          <a:p>
            <a:pPr eaLnBrk="1" hangingPunct="1">
              <a:spcAft>
                <a:spcPts val="1200"/>
              </a:spcAft>
              <a:buClrTx/>
            </a:pPr>
            <a:r>
              <a:rPr lang="fr-FR" sz="2100" i="0" dirty="0" smtClean="0"/>
              <a:t>Les membres ont des compétences &amp; une formation appropriées</a:t>
            </a:r>
          </a:p>
          <a:p>
            <a:pPr eaLnBrk="1" hangingPunct="1">
              <a:spcAft>
                <a:spcPts val="1200"/>
              </a:spcAft>
              <a:buClrTx/>
            </a:pPr>
            <a:r>
              <a:rPr lang="fr-FR" sz="2100" i="0" dirty="0" smtClean="0"/>
              <a:t>Les réunions font l’objet d’une publicité et sont généralement accessibles au public</a:t>
            </a:r>
          </a:p>
          <a:p>
            <a:pPr eaLnBrk="1" hangingPunct="1">
              <a:spcAft>
                <a:spcPts val="1200"/>
              </a:spcAft>
              <a:buClrTx/>
            </a:pPr>
            <a:r>
              <a:rPr lang="fr-FR" sz="2100" i="0" dirty="0" smtClean="0"/>
              <a:t>Les recommandations du PAC sont mises </a:t>
            </a:r>
          </a:p>
          <a:p>
            <a:pPr eaLnBrk="1" hangingPunct="1">
              <a:spcAft>
                <a:spcPts val="1200"/>
              </a:spcAft>
              <a:buClrTx/>
              <a:buFontTx/>
              <a:buNone/>
            </a:pPr>
            <a:r>
              <a:rPr lang="fr-FR" sz="2100" i="0" dirty="0" smtClean="0"/>
              <a:t>	en œuvre</a:t>
            </a:r>
          </a:p>
          <a:p>
            <a:pPr eaLnBrk="1" hangingPunct="1">
              <a:spcAft>
                <a:spcPts val="1200"/>
              </a:spcAft>
              <a:buClrTx/>
            </a:pPr>
            <a:r>
              <a:rPr lang="fr-FR" sz="2100" i="0" dirty="0" smtClean="0"/>
              <a:t>Les sanctions pour les parties défaillantes</a:t>
            </a:r>
          </a:p>
          <a:p>
            <a:pPr eaLnBrk="1" hangingPunct="1">
              <a:spcAft>
                <a:spcPts val="1200"/>
              </a:spcAft>
              <a:buClrTx/>
              <a:buFontTx/>
              <a:buNone/>
            </a:pPr>
            <a:r>
              <a:rPr lang="fr-FR" sz="2100" i="0" dirty="0" smtClean="0"/>
              <a:t>	sont suivies</a:t>
            </a:r>
          </a:p>
        </p:txBody>
      </p:sp>
      <p:sp>
        <p:nvSpPr>
          <p:cNvPr id="35843" name="Titre 2"/>
          <p:cNvSpPr>
            <a:spLocks noGrp="1"/>
          </p:cNvSpPr>
          <p:nvPr>
            <p:ph type="title"/>
          </p:nvPr>
        </p:nvSpPr>
        <p:spPr>
          <a:xfrm>
            <a:off x="0" y="980728"/>
            <a:ext cx="9144000" cy="1143000"/>
          </a:xfrm>
          <a:ln/>
        </p:spPr>
        <p:txBody>
          <a:bodyPr/>
          <a:lstStyle/>
          <a:p>
            <a:pPr indent="0" eaLnBrk="1" hangingPunct="1"/>
            <a:r>
              <a:rPr lang="fr-BE" sz="2800" i="1" dirty="0" smtClean="0"/>
              <a:t>Bonnes pratiques dans le Commonwealth</a:t>
            </a:r>
          </a:p>
        </p:txBody>
      </p:sp>
      <p:sp>
        <p:nvSpPr>
          <p:cNvPr id="35844" name="Espace réservé du numéro de diapositive 3"/>
          <p:cNvSpPr>
            <a:spLocks noGrp="1"/>
          </p:cNvSpPr>
          <p:nvPr>
            <p:ph type="sldNum" sz="quarter" idx="10"/>
          </p:nvPr>
        </p:nvSpPr>
        <p:spPr>
          <a:xfrm>
            <a:off x="7010400" y="6429375"/>
            <a:ext cx="2133600" cy="428625"/>
          </a:xfrm>
          <a:noFill/>
        </p:spPr>
        <p:txBody>
          <a:bodyPr/>
          <a:lstStyle/>
          <a:p>
            <a:fld id="{2261F5FD-B4B3-4C0C-952B-D2FDE6C2E280}" type="slidenum">
              <a:rPr lang="en-GB" smtClean="0"/>
              <a:pPr/>
              <a:t>29</a:t>
            </a:fld>
            <a:endParaRPr lang="en-GB" smtClean="0"/>
          </a:p>
        </p:txBody>
      </p:sp>
      <p:pic>
        <p:nvPicPr>
          <p:cNvPr id="35845" name="Picture 11" descr="z-AA030796-handprints-CROPPED_cmyk"/>
          <p:cNvPicPr>
            <a:picLocks noChangeAspect="1" noChangeArrowheads="1"/>
          </p:cNvPicPr>
          <p:nvPr/>
        </p:nvPicPr>
        <p:blipFill>
          <a:blip r:embed="rId3" cstate="print"/>
          <a:srcRect/>
          <a:stretch>
            <a:fillRect/>
          </a:stretch>
        </p:blipFill>
        <p:spPr bwMode="auto">
          <a:xfrm>
            <a:off x="6660232" y="4637984"/>
            <a:ext cx="2253624" cy="1690218"/>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u contenu 1"/>
          <p:cNvSpPr>
            <a:spLocks noGrp="1"/>
          </p:cNvSpPr>
          <p:nvPr>
            <p:ph idx="1"/>
          </p:nvPr>
        </p:nvSpPr>
        <p:spPr>
          <a:xfrm>
            <a:off x="436511" y="2143927"/>
            <a:ext cx="8229600" cy="4240213"/>
          </a:xfrm>
        </p:spPr>
        <p:txBody>
          <a:bodyPr/>
          <a:lstStyle/>
          <a:p>
            <a:pPr eaLnBrk="1" hangingPunct="1">
              <a:spcAft>
                <a:spcPts val="600"/>
              </a:spcAft>
              <a:buClrTx/>
            </a:pPr>
            <a:r>
              <a:rPr lang="fr-FR" sz="2200" i="0" dirty="0" smtClean="0"/>
              <a:t>Assurer le Parlement (et/ou du Président) et les citoyens de:</a:t>
            </a:r>
          </a:p>
          <a:p>
            <a:pPr lvl="1" eaLnBrk="1" hangingPunct="1">
              <a:spcAft>
                <a:spcPts val="600"/>
              </a:spcAft>
              <a:buClrTx/>
              <a:buFont typeface="Wingdings" panose="05000000000000000000" pitchFamily="2" charset="2"/>
              <a:buChar char="§"/>
            </a:pPr>
            <a:r>
              <a:rPr lang="fr-FR" b="0" dirty="0" smtClean="0"/>
              <a:t>la régularité et la probité des transactions financières</a:t>
            </a:r>
          </a:p>
          <a:p>
            <a:pPr lvl="1" eaLnBrk="1" hangingPunct="1">
              <a:spcAft>
                <a:spcPts val="600"/>
              </a:spcAft>
              <a:buClrTx/>
              <a:buFont typeface="Wingdings" panose="05000000000000000000" pitchFamily="2" charset="2"/>
              <a:buChar char="§"/>
            </a:pPr>
            <a:r>
              <a:rPr lang="fr-FR" b="0" dirty="0" smtClean="0"/>
              <a:t>la fiabilité des contrôles financiers internes.</a:t>
            </a:r>
          </a:p>
          <a:p>
            <a:pPr eaLnBrk="1" hangingPunct="1">
              <a:spcAft>
                <a:spcPts val="600"/>
              </a:spcAft>
              <a:buClrTx/>
            </a:pPr>
            <a:r>
              <a:rPr lang="fr-FR" sz="2200" i="0" dirty="0" smtClean="0"/>
              <a:t>Examen indépendant et objectif des transactions financières et des rapports financiers</a:t>
            </a:r>
          </a:p>
          <a:p>
            <a:pPr eaLnBrk="1" hangingPunct="1">
              <a:spcAft>
                <a:spcPts val="600"/>
              </a:spcAft>
              <a:buClrTx/>
            </a:pPr>
            <a:r>
              <a:rPr lang="fr-FR" sz="2200" i="0" dirty="0" smtClean="0"/>
              <a:t>Certification des états financiers annuels </a:t>
            </a:r>
          </a:p>
          <a:p>
            <a:pPr eaLnBrk="1" hangingPunct="1">
              <a:spcAft>
                <a:spcPts val="600"/>
              </a:spcAft>
              <a:buClrTx/>
            </a:pPr>
            <a:r>
              <a:rPr lang="fr-FR" sz="2200" i="0" dirty="0" smtClean="0"/>
              <a:t>Peut offrir une vision sur la performance (efficience et efficacité) </a:t>
            </a:r>
          </a:p>
          <a:p>
            <a:pPr eaLnBrk="1" hangingPunct="1">
              <a:spcAft>
                <a:spcPts val="600"/>
              </a:spcAft>
              <a:buClrTx/>
            </a:pPr>
            <a:r>
              <a:rPr lang="fr-FR" sz="2200" i="0" dirty="0" smtClean="0"/>
              <a:t>Effectué par l’Institution Supérieure de Contrôle (ISC)</a:t>
            </a:r>
          </a:p>
          <a:p>
            <a:pPr eaLnBrk="1" hangingPunct="1"/>
            <a:endParaRPr lang="fr-FR" dirty="0" smtClean="0"/>
          </a:p>
        </p:txBody>
      </p:sp>
      <p:sp>
        <p:nvSpPr>
          <p:cNvPr id="8195" name="Titre 2"/>
          <p:cNvSpPr>
            <a:spLocks noGrp="1"/>
          </p:cNvSpPr>
          <p:nvPr>
            <p:ph type="title"/>
          </p:nvPr>
        </p:nvSpPr>
        <p:spPr>
          <a:xfrm>
            <a:off x="0" y="1357313"/>
            <a:ext cx="9144000" cy="785803"/>
          </a:xfrm>
          <a:ln/>
        </p:spPr>
        <p:txBody>
          <a:bodyPr/>
          <a:lstStyle/>
          <a:p>
            <a:pPr indent="0" eaLnBrk="1" hangingPunct="1"/>
            <a:r>
              <a:rPr lang="fr-BE" i="1" dirty="0" smtClean="0"/>
              <a:t>En quoi consiste l’audit externe ?</a:t>
            </a:r>
          </a:p>
        </p:txBody>
      </p:sp>
      <p:sp>
        <p:nvSpPr>
          <p:cNvPr id="8196" name="Espace réservé du numéro de diapositive 3"/>
          <p:cNvSpPr>
            <a:spLocks noGrp="1"/>
          </p:cNvSpPr>
          <p:nvPr>
            <p:ph type="sldNum" sz="quarter" idx="10"/>
          </p:nvPr>
        </p:nvSpPr>
        <p:spPr>
          <a:noFill/>
        </p:spPr>
        <p:txBody>
          <a:bodyPr/>
          <a:lstStyle/>
          <a:p>
            <a:fld id="{770A96FE-D327-4683-93D0-6D5F4F07767C}" type="slidenum">
              <a:rPr lang="en-GB" smtClean="0"/>
              <a:pPr/>
              <a:t>3</a:t>
            </a:fld>
            <a:endParaRPr lang="en-GB"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Espace réservé du contenu 1"/>
          <p:cNvSpPr>
            <a:spLocks noGrp="1"/>
          </p:cNvSpPr>
          <p:nvPr>
            <p:ph idx="1"/>
          </p:nvPr>
        </p:nvSpPr>
        <p:spPr>
          <a:xfrm>
            <a:off x="350027" y="2420888"/>
            <a:ext cx="8229600" cy="3378203"/>
          </a:xfrm>
        </p:spPr>
        <p:txBody>
          <a:bodyPr/>
          <a:lstStyle/>
          <a:p>
            <a:pPr eaLnBrk="1" hangingPunct="1">
              <a:spcBef>
                <a:spcPct val="0"/>
              </a:spcBef>
              <a:spcAft>
                <a:spcPts val="600"/>
              </a:spcAft>
              <a:buClrTx/>
              <a:buFontTx/>
              <a:buNone/>
            </a:pPr>
            <a:r>
              <a:rPr lang="fr-FR" i="0" dirty="0" smtClean="0"/>
              <a:t>L’appui de l’ISC peut comprendre:</a:t>
            </a:r>
          </a:p>
          <a:p>
            <a:pPr eaLnBrk="1" hangingPunct="1">
              <a:spcBef>
                <a:spcPct val="0"/>
              </a:spcBef>
              <a:buClrTx/>
            </a:pPr>
            <a:r>
              <a:rPr lang="fr-FR" i="0" dirty="0" smtClean="0"/>
              <a:t>La formation des membres de la commission des comptes publics ou des finances</a:t>
            </a:r>
          </a:p>
          <a:p>
            <a:pPr eaLnBrk="1" hangingPunct="1">
              <a:spcBef>
                <a:spcPct val="0"/>
              </a:spcBef>
              <a:buClrTx/>
            </a:pPr>
            <a:r>
              <a:rPr lang="fr-FR" i="0" dirty="0" smtClean="0"/>
              <a:t>Un appui lors des auditions de la commission</a:t>
            </a:r>
          </a:p>
          <a:p>
            <a:pPr eaLnBrk="1" hangingPunct="1">
              <a:spcBef>
                <a:spcPct val="0"/>
              </a:spcBef>
              <a:buClrTx/>
            </a:pPr>
            <a:r>
              <a:rPr lang="fr-FR" i="0" dirty="0" smtClean="0"/>
              <a:t>L’appui au suivi des recommandations des rapports d’audit</a:t>
            </a:r>
          </a:p>
          <a:p>
            <a:pPr eaLnBrk="1" hangingPunct="1">
              <a:spcBef>
                <a:spcPct val="0"/>
              </a:spcBef>
              <a:buClrTx/>
              <a:buNone/>
            </a:pPr>
            <a:endParaRPr lang="fr-FR" i="0" dirty="0" smtClean="0"/>
          </a:p>
          <a:p>
            <a:pPr eaLnBrk="1" hangingPunct="1">
              <a:spcBef>
                <a:spcPct val="0"/>
              </a:spcBef>
              <a:buClrTx/>
              <a:buNone/>
            </a:pPr>
            <a:r>
              <a:rPr lang="fr-FR" i="0" dirty="0" smtClean="0"/>
              <a:t>Par ailleurs l’ISC peut consulter la commission lors de la préparation de son programme d’audit </a:t>
            </a:r>
          </a:p>
          <a:p>
            <a:pPr eaLnBrk="1" hangingPunct="1">
              <a:spcBef>
                <a:spcPct val="0"/>
              </a:spcBef>
              <a:buClrTx/>
            </a:pPr>
            <a:endParaRPr lang="en-GB" dirty="0" smtClean="0"/>
          </a:p>
          <a:p>
            <a:pPr eaLnBrk="1" hangingPunct="1">
              <a:buFont typeface="Wingdings" pitchFamily="2" charset="2"/>
              <a:buNone/>
            </a:pPr>
            <a:endParaRPr lang="fr-BE" dirty="0" smtClean="0"/>
          </a:p>
        </p:txBody>
      </p:sp>
      <p:sp>
        <p:nvSpPr>
          <p:cNvPr id="37891" name="Titre 2"/>
          <p:cNvSpPr>
            <a:spLocks noGrp="1"/>
          </p:cNvSpPr>
          <p:nvPr>
            <p:ph type="title"/>
          </p:nvPr>
        </p:nvSpPr>
        <p:spPr>
          <a:xfrm>
            <a:off x="-214346" y="1117839"/>
            <a:ext cx="9358346" cy="1143000"/>
          </a:xfrm>
          <a:ln/>
        </p:spPr>
        <p:txBody>
          <a:bodyPr/>
          <a:lstStyle/>
          <a:p>
            <a:pPr indent="0" eaLnBrk="1" hangingPunct="1"/>
            <a:r>
              <a:rPr lang="fr-BE" i="1" dirty="0" smtClean="0"/>
              <a:t>Appui de l’ISC à la commission du Parlement</a:t>
            </a:r>
          </a:p>
        </p:txBody>
      </p:sp>
      <p:sp>
        <p:nvSpPr>
          <p:cNvPr id="37892" name="Espace réservé du numéro de diapositive 3"/>
          <p:cNvSpPr>
            <a:spLocks noGrp="1"/>
          </p:cNvSpPr>
          <p:nvPr>
            <p:ph type="sldNum" sz="quarter" idx="10"/>
          </p:nvPr>
        </p:nvSpPr>
        <p:spPr>
          <a:noFill/>
        </p:spPr>
        <p:txBody>
          <a:bodyPr/>
          <a:lstStyle/>
          <a:p>
            <a:fld id="{861C02DB-2652-41DA-91B1-314D50022862}" type="slidenum">
              <a:rPr lang="en-GB" smtClean="0"/>
              <a:pPr/>
              <a:t>30</a:t>
            </a:fld>
            <a:endParaRPr lang="en-GB"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Espace réservé du contenu 1"/>
          <p:cNvSpPr>
            <a:spLocks noGrp="1"/>
          </p:cNvSpPr>
          <p:nvPr>
            <p:ph idx="1"/>
          </p:nvPr>
        </p:nvSpPr>
        <p:spPr>
          <a:xfrm>
            <a:off x="611560" y="2446846"/>
            <a:ext cx="8229600" cy="3529013"/>
          </a:xfrm>
        </p:spPr>
        <p:txBody>
          <a:bodyPr/>
          <a:lstStyle/>
          <a:p>
            <a:pPr eaLnBrk="1" hangingPunct="1">
              <a:spcAft>
                <a:spcPts val="1200"/>
              </a:spcAft>
              <a:buClrTx/>
              <a:buFont typeface="Wingdings" panose="05000000000000000000" pitchFamily="2" charset="2"/>
              <a:buChar char="Ø"/>
            </a:pPr>
            <a:r>
              <a:rPr lang="fr-FR" i="0" dirty="0"/>
              <a:t>En quoi consiste l’audit externe?</a:t>
            </a:r>
          </a:p>
          <a:p>
            <a:pPr eaLnBrk="1" hangingPunct="1">
              <a:spcAft>
                <a:spcPts val="1200"/>
              </a:spcAft>
              <a:buClrTx/>
              <a:buFont typeface="Wingdings" panose="05000000000000000000" pitchFamily="2" charset="2"/>
              <a:buChar char="Ø"/>
            </a:pPr>
            <a:r>
              <a:rPr lang="fr-FR" i="0" dirty="0"/>
              <a:t>Les types d’audit</a:t>
            </a:r>
          </a:p>
          <a:p>
            <a:pPr eaLnBrk="1" hangingPunct="1">
              <a:spcAft>
                <a:spcPts val="1200"/>
              </a:spcAft>
              <a:buClrTx/>
              <a:buFont typeface="Wingdings" panose="05000000000000000000" pitchFamily="2" charset="2"/>
              <a:buChar char="Ø"/>
            </a:pPr>
            <a:r>
              <a:rPr lang="fr-FR" i="0" dirty="0"/>
              <a:t>L’indépendance de l’Institution Supérieure de Contrôle (ISC</a:t>
            </a:r>
            <a:r>
              <a:rPr lang="fr-FR" i="0" dirty="0" smtClean="0"/>
              <a:t>)</a:t>
            </a:r>
          </a:p>
          <a:p>
            <a:pPr eaLnBrk="1" hangingPunct="1">
              <a:spcAft>
                <a:spcPts val="1200"/>
              </a:spcAft>
              <a:buClrTx/>
              <a:buFont typeface="Wingdings" panose="05000000000000000000" pitchFamily="2" charset="2"/>
              <a:buChar char="Ø"/>
            </a:pPr>
            <a:r>
              <a:rPr lang="fr-FR" i="0" dirty="0" smtClean="0"/>
              <a:t>ISC et Parlement</a:t>
            </a:r>
          </a:p>
          <a:p>
            <a:pPr eaLnBrk="1" hangingPunct="1">
              <a:spcAft>
                <a:spcPts val="1200"/>
              </a:spcAft>
              <a:buClrTx/>
              <a:buFont typeface="Wingdings" panose="05000000000000000000" pitchFamily="2" charset="2"/>
              <a:buChar char="Ø"/>
            </a:pPr>
            <a:r>
              <a:rPr lang="fr-FR" b="1" i="0" dirty="0" smtClean="0">
                <a:solidFill>
                  <a:srgbClr val="FF0000"/>
                </a:solidFill>
              </a:rPr>
              <a:t>Recourir à </a:t>
            </a:r>
            <a:r>
              <a:rPr lang="fr-FR" b="1" i="0" dirty="0">
                <a:solidFill>
                  <a:srgbClr val="FF0000"/>
                </a:solidFill>
              </a:rPr>
              <a:t>l’ISC, cadre de mesure de la performance des ISC</a:t>
            </a:r>
            <a:endParaRPr lang="fr-FR" b="1" dirty="0">
              <a:solidFill>
                <a:srgbClr val="FF0000"/>
              </a:solidFill>
            </a:endParaRPr>
          </a:p>
          <a:p>
            <a:pPr eaLnBrk="1" hangingPunct="1">
              <a:spcAft>
                <a:spcPts val="1200"/>
              </a:spcAft>
              <a:buClrTx/>
            </a:pPr>
            <a:endParaRPr lang="fr-FR" dirty="0" smtClean="0"/>
          </a:p>
          <a:p>
            <a:pPr eaLnBrk="1" hangingPunct="1"/>
            <a:endParaRPr lang="fr-BE" dirty="0" smtClean="0"/>
          </a:p>
        </p:txBody>
      </p:sp>
      <p:sp>
        <p:nvSpPr>
          <p:cNvPr id="6147" name="Titre 2"/>
          <p:cNvSpPr>
            <a:spLocks noGrp="1"/>
          </p:cNvSpPr>
          <p:nvPr>
            <p:ph type="title"/>
          </p:nvPr>
        </p:nvSpPr>
        <p:spPr>
          <a:xfrm>
            <a:off x="-180528" y="1303846"/>
            <a:ext cx="9144000" cy="1143000"/>
          </a:xfrm>
          <a:ln/>
        </p:spPr>
        <p:txBody>
          <a:bodyPr/>
          <a:lstStyle/>
          <a:p>
            <a:pPr indent="0" algn="ctr" eaLnBrk="1" hangingPunct="1"/>
            <a:r>
              <a:rPr lang="fr-BE" dirty="0" smtClean="0"/>
              <a:t>Plan du module</a:t>
            </a:r>
          </a:p>
        </p:txBody>
      </p:sp>
      <p:sp>
        <p:nvSpPr>
          <p:cNvPr id="6148" name="Espace réservé du numéro de diapositive 3"/>
          <p:cNvSpPr>
            <a:spLocks noGrp="1"/>
          </p:cNvSpPr>
          <p:nvPr>
            <p:ph type="sldNum" sz="quarter" idx="10"/>
          </p:nvPr>
        </p:nvSpPr>
        <p:spPr>
          <a:noFill/>
        </p:spPr>
        <p:txBody>
          <a:bodyPr/>
          <a:lstStyle/>
          <a:p>
            <a:fld id="{E484ABFF-8744-4494-AC96-2C6FF80FF0C4}" type="slidenum">
              <a:rPr lang="en-GB" smtClean="0"/>
              <a:pPr/>
              <a:t>31</a:t>
            </a:fld>
            <a:endParaRPr lang="en-GB" smtClean="0"/>
          </a:p>
        </p:txBody>
      </p:sp>
    </p:spTree>
    <p:extLst>
      <p:ext uri="{BB962C8B-B14F-4D97-AF65-F5344CB8AC3E}">
        <p14:creationId xmlns:p14="http://schemas.microsoft.com/office/powerpoint/2010/main" val="38899653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ce réservé du contenu 1"/>
          <p:cNvSpPr>
            <a:spLocks noGrp="1"/>
          </p:cNvSpPr>
          <p:nvPr>
            <p:ph idx="1"/>
          </p:nvPr>
        </p:nvSpPr>
        <p:spPr/>
        <p:txBody>
          <a:bodyPr/>
          <a:lstStyle/>
          <a:p>
            <a:pPr eaLnBrk="1" hangingPunct="1">
              <a:buClrTx/>
            </a:pPr>
            <a:r>
              <a:rPr lang="fr-FR" i="0" dirty="0" smtClean="0"/>
              <a:t>L’ISC est une source d’informations sur la qualité de la gestion des finances publiques </a:t>
            </a:r>
            <a:br>
              <a:rPr lang="fr-FR" i="0" dirty="0" smtClean="0"/>
            </a:br>
            <a:endParaRPr lang="fr-FR" i="0" dirty="0" smtClean="0"/>
          </a:p>
          <a:p>
            <a:pPr eaLnBrk="1" hangingPunct="1">
              <a:spcAft>
                <a:spcPts val="1200"/>
              </a:spcAft>
              <a:buClrTx/>
            </a:pPr>
            <a:r>
              <a:rPr lang="fr-FR" i="0" dirty="0" smtClean="0"/>
              <a:t>Elle fournit une évaluation indépendante par des experts connaissant le système de GFP du pays </a:t>
            </a:r>
          </a:p>
          <a:p>
            <a:pPr eaLnBrk="1" hangingPunct="1">
              <a:spcAft>
                <a:spcPts val="1200"/>
              </a:spcAft>
              <a:buClrTx/>
            </a:pPr>
            <a:r>
              <a:rPr lang="fr-FR" i="0" dirty="0" smtClean="0"/>
              <a:t>Elle peut engager des missions spécifiques</a:t>
            </a:r>
          </a:p>
          <a:p>
            <a:pPr eaLnBrk="1" hangingPunct="1"/>
            <a:endParaRPr lang="fr-BE" dirty="0" smtClean="0"/>
          </a:p>
        </p:txBody>
      </p:sp>
      <p:sp>
        <p:nvSpPr>
          <p:cNvPr id="38915" name="Titre 2"/>
          <p:cNvSpPr>
            <a:spLocks noGrp="1"/>
          </p:cNvSpPr>
          <p:nvPr>
            <p:ph type="title"/>
          </p:nvPr>
        </p:nvSpPr>
        <p:spPr>
          <a:xfrm>
            <a:off x="0" y="1285875"/>
            <a:ext cx="9144000" cy="1143000"/>
          </a:xfrm>
          <a:ln/>
        </p:spPr>
        <p:txBody>
          <a:bodyPr/>
          <a:lstStyle/>
          <a:p>
            <a:pPr indent="0" eaLnBrk="1" hangingPunct="1"/>
            <a:r>
              <a:rPr lang="fr-BE" i="1" dirty="0" smtClean="0"/>
              <a:t>Recours à l’ISC par les donateurs</a:t>
            </a:r>
          </a:p>
        </p:txBody>
      </p:sp>
      <p:sp>
        <p:nvSpPr>
          <p:cNvPr id="38916" name="Espace réservé du numéro de diapositive 3"/>
          <p:cNvSpPr>
            <a:spLocks noGrp="1"/>
          </p:cNvSpPr>
          <p:nvPr>
            <p:ph type="sldNum" sz="quarter" idx="10"/>
          </p:nvPr>
        </p:nvSpPr>
        <p:spPr>
          <a:noFill/>
        </p:spPr>
        <p:txBody>
          <a:bodyPr/>
          <a:lstStyle/>
          <a:p>
            <a:fld id="{52732AE1-3AD0-4075-928B-4BE15D49E5F3}" type="slidenum">
              <a:rPr lang="en-GB" smtClean="0"/>
              <a:pPr/>
              <a:t>32</a:t>
            </a:fld>
            <a:endParaRPr lang="en-GB"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144826" y="1988840"/>
            <a:ext cx="8784976" cy="4104556"/>
          </a:xfrm>
        </p:spPr>
        <p:txBody>
          <a:bodyPr/>
          <a:lstStyle/>
          <a:p>
            <a:pPr marL="0" indent="0">
              <a:buNone/>
            </a:pPr>
            <a:r>
              <a:rPr lang="fr-FR" sz="2000" i="0" dirty="0" smtClean="0">
                <a:latin typeface="+mj-lt"/>
                <a:cs typeface="Arial" panose="020B0604020202020204" pitchFamily="34" charset="0"/>
              </a:rPr>
              <a:t>L’INTOSAI a mis au point un outil pour mesurer la performance des ISC afin de permettre à un ISC de: </a:t>
            </a:r>
          </a:p>
          <a:p>
            <a:pPr>
              <a:buClrTx/>
            </a:pPr>
            <a:r>
              <a:rPr lang="fr-FR" sz="1800" i="0" dirty="0">
                <a:latin typeface="+mj-lt"/>
                <a:cs typeface="Arial" panose="020B0604020202020204" pitchFamily="34" charset="0"/>
              </a:rPr>
              <a:t>Identifier ses atouts et ses faiblesses</a:t>
            </a:r>
          </a:p>
          <a:p>
            <a:pPr>
              <a:buClrTx/>
            </a:pPr>
            <a:r>
              <a:rPr lang="fr-FR" sz="1800" i="0" dirty="0">
                <a:latin typeface="+mj-lt"/>
                <a:cs typeface="Arial" panose="020B0604020202020204" pitchFamily="34" charset="0"/>
              </a:rPr>
              <a:t>Introduire / renforcer la gestion interne de la performance et la reddition de comptes</a:t>
            </a:r>
          </a:p>
          <a:p>
            <a:pPr>
              <a:buClrTx/>
            </a:pPr>
            <a:r>
              <a:rPr lang="fr-FR" sz="1800" i="0" dirty="0">
                <a:latin typeface="+mj-lt"/>
                <a:cs typeface="Arial" panose="020B0604020202020204" pitchFamily="34" charset="0"/>
              </a:rPr>
              <a:t>Rendre compte aux parties prenantes par le biais de rapports (</a:t>
            </a:r>
            <a:r>
              <a:rPr lang="fr-FR" sz="1800" i="0" dirty="0" smtClean="0">
                <a:latin typeface="+mj-lt"/>
                <a:cs typeface="Arial" panose="020B0604020202020204" pitchFamily="34" charset="0"/>
              </a:rPr>
              <a:t>annuels)</a:t>
            </a:r>
            <a:endParaRPr lang="fr-FR" sz="1800" i="0" dirty="0">
              <a:latin typeface="+mj-lt"/>
              <a:cs typeface="Arial" panose="020B0604020202020204" pitchFamily="34" charset="0"/>
            </a:endParaRPr>
          </a:p>
          <a:p>
            <a:pPr>
              <a:buClrTx/>
            </a:pPr>
            <a:r>
              <a:rPr lang="fr-FR" sz="1800" i="0" dirty="0">
                <a:latin typeface="+mj-lt"/>
                <a:cs typeface="Arial" panose="020B0604020202020204" pitchFamily="34" charset="0"/>
              </a:rPr>
              <a:t>Apporter la preuve de l'amélioration de la performance et du renforcement des capacités</a:t>
            </a:r>
          </a:p>
          <a:p>
            <a:pPr>
              <a:buClrTx/>
            </a:pPr>
            <a:r>
              <a:rPr lang="fr-FR" sz="1800" i="0" dirty="0">
                <a:latin typeface="+mj-lt"/>
                <a:cs typeface="Arial" panose="020B0604020202020204" pitchFamily="34" charset="0"/>
              </a:rPr>
              <a:t>Apporter la preuve de la valeur et des avantages de l'ISC pour les citoyens</a:t>
            </a:r>
          </a:p>
          <a:p>
            <a:pPr>
              <a:buClrTx/>
            </a:pPr>
            <a:r>
              <a:rPr lang="fr-FR" sz="1800" i="0" dirty="0">
                <a:latin typeface="+mj-lt"/>
                <a:cs typeface="Arial" panose="020B0604020202020204" pitchFamily="34" charset="0"/>
              </a:rPr>
              <a:t>Soutenir la mise en place des </a:t>
            </a:r>
            <a:r>
              <a:rPr lang="fr-FR" sz="1800" i="0" dirty="0" smtClean="0">
                <a:latin typeface="+mj-lt"/>
                <a:cs typeface="Arial" panose="020B0604020202020204" pitchFamily="34" charset="0"/>
              </a:rPr>
              <a:t>standards internationaux des ISC </a:t>
            </a:r>
            <a:r>
              <a:rPr lang="fr-FR" sz="1800" i="0" dirty="0">
                <a:latin typeface="+mj-lt"/>
                <a:cs typeface="Arial" panose="020B0604020202020204" pitchFamily="34" charset="0"/>
              </a:rPr>
              <a:t>/ améliorer les normes de contrôle  et la qualité des audits</a:t>
            </a:r>
          </a:p>
          <a:p>
            <a:pPr>
              <a:buClrTx/>
            </a:pPr>
            <a:r>
              <a:rPr lang="fr-FR" sz="1800" i="0" dirty="0">
                <a:latin typeface="+mj-lt"/>
                <a:cs typeface="Arial" panose="020B0604020202020204" pitchFamily="34" charset="0"/>
              </a:rPr>
              <a:t>Obtenir et conserver une aide extérieure visant à renforcer ses capacités</a:t>
            </a:r>
            <a:r>
              <a:rPr lang="fr-FR" sz="1800" i="0" dirty="0" smtClean="0">
                <a:latin typeface="+mj-lt"/>
                <a:cs typeface="Arial" panose="020B0604020202020204" pitchFamily="34" charset="0"/>
              </a:rPr>
              <a:t> </a:t>
            </a:r>
            <a:endParaRPr lang="fr-FR" sz="1800" i="0" dirty="0">
              <a:latin typeface="+mj-lt"/>
              <a:cs typeface="Arial" panose="020B0604020202020204" pitchFamily="34" charset="0"/>
            </a:endParaRPr>
          </a:p>
        </p:txBody>
      </p:sp>
      <p:sp>
        <p:nvSpPr>
          <p:cNvPr id="3" name="Titre 2"/>
          <p:cNvSpPr>
            <a:spLocks noGrp="1"/>
          </p:cNvSpPr>
          <p:nvPr>
            <p:ph type="title"/>
          </p:nvPr>
        </p:nvSpPr>
        <p:spPr>
          <a:xfrm>
            <a:off x="144826" y="1052736"/>
            <a:ext cx="8541974" cy="1143001"/>
          </a:xfrm>
        </p:spPr>
        <p:txBody>
          <a:bodyPr/>
          <a:lstStyle/>
          <a:p>
            <a:r>
              <a:rPr lang="fr-FR" sz="2400" dirty="0" smtClean="0"/>
              <a:t>INTOSAI – Cadre de mesure de la performance des ISC</a:t>
            </a:r>
            <a:endParaRPr lang="fr-FR" sz="2400" dirty="0"/>
          </a:p>
        </p:txBody>
      </p:sp>
      <p:sp>
        <p:nvSpPr>
          <p:cNvPr id="4" name="Espace réservé du numéro de diapositive 3"/>
          <p:cNvSpPr>
            <a:spLocks noGrp="1"/>
          </p:cNvSpPr>
          <p:nvPr>
            <p:ph type="sldNum" sz="quarter" idx="10"/>
          </p:nvPr>
        </p:nvSpPr>
        <p:spPr/>
        <p:txBody>
          <a:bodyPr/>
          <a:lstStyle/>
          <a:p>
            <a:pPr>
              <a:defRPr/>
            </a:pPr>
            <a:fld id="{5557E0EF-F01F-41BD-9395-FC4AB34D5DE0}" type="slidenum">
              <a:rPr lang="en-GB" smtClean="0"/>
              <a:pPr>
                <a:defRPr/>
              </a:pPr>
              <a:t>33</a:t>
            </a:fld>
            <a:endParaRPr lang="en-GB"/>
          </a:p>
        </p:txBody>
      </p:sp>
    </p:spTree>
    <p:extLst>
      <p:ext uri="{BB962C8B-B14F-4D97-AF65-F5344CB8AC3E}">
        <p14:creationId xmlns:p14="http://schemas.microsoft.com/office/powerpoint/2010/main" val="24336398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259632" y="981156"/>
            <a:ext cx="5941561" cy="503628"/>
          </a:xfrm>
          <a:prstGeom prst="roundRect">
            <a:avLst/>
          </a:prstGeom>
          <a:solidFill>
            <a:srgbClr val="FFFF99"/>
          </a:solidFill>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spcBef>
                <a:spcPct val="20000"/>
              </a:spcBef>
            </a:pPr>
            <a:r>
              <a:rPr lang="en-US" sz="2600" dirty="0">
                <a:solidFill>
                  <a:prstClr val="black"/>
                </a:solidFill>
                <a:latin typeface="Arial Narrow" pitchFamily="34" charset="0"/>
              </a:rPr>
              <a:t>Cadre de mesure de la performance des ISC</a:t>
            </a:r>
            <a:endParaRPr lang="fr-FR" sz="2600" dirty="0">
              <a:solidFill>
                <a:prstClr val="black"/>
              </a:solidFill>
              <a:latin typeface="Arial Narrow" pitchFamily="34" charset="0"/>
            </a:endParaRPr>
          </a:p>
        </p:txBody>
      </p:sp>
      <p:sp>
        <p:nvSpPr>
          <p:cNvPr id="5" name="Rounded Rectangle 4"/>
          <p:cNvSpPr/>
          <p:nvPr/>
        </p:nvSpPr>
        <p:spPr>
          <a:xfrm>
            <a:off x="107504" y="2724765"/>
            <a:ext cx="1399541" cy="1784355"/>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8000" rIns="0" bIns="18000"/>
          <a:lstStyle/>
          <a:p>
            <a:pPr fontAlgn="auto">
              <a:spcBef>
                <a:spcPts val="0"/>
              </a:spcBef>
              <a:spcAft>
                <a:spcPts val="0"/>
              </a:spcAft>
              <a:defRPr/>
            </a:pPr>
            <a:endParaRPr lang="fr-FR" dirty="0" smtClean="0">
              <a:solidFill>
                <a:schemeClr val="tx1"/>
              </a:solidFill>
              <a:latin typeface="Arial Narrow" pitchFamily="34" charset="0"/>
            </a:endParaRPr>
          </a:p>
          <a:p>
            <a:pPr fontAlgn="auto">
              <a:spcBef>
                <a:spcPts val="0"/>
              </a:spcBef>
              <a:spcAft>
                <a:spcPts val="0"/>
              </a:spcAft>
              <a:defRPr/>
            </a:pPr>
            <a:r>
              <a:rPr lang="en-US" dirty="0" smtClean="0">
                <a:solidFill>
                  <a:schemeClr val="tx1"/>
                </a:solidFill>
                <a:latin typeface="Arial Narrow" pitchFamily="34" charset="0"/>
              </a:rPr>
              <a:t>B. Indépendance et cadre juridique de l'ISC</a:t>
            </a:r>
          </a:p>
        </p:txBody>
      </p:sp>
      <p:sp>
        <p:nvSpPr>
          <p:cNvPr id="6" name="Rounded Rectangle 5"/>
          <p:cNvSpPr/>
          <p:nvPr/>
        </p:nvSpPr>
        <p:spPr>
          <a:xfrm>
            <a:off x="6018149" y="1917162"/>
            <a:ext cx="1434170" cy="3478733"/>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8000" rIns="0" bIns="18000"/>
          <a:lstStyle/>
          <a:p>
            <a:pPr marL="228600" indent="-228600" fontAlgn="auto">
              <a:spcBef>
                <a:spcPts val="0"/>
              </a:spcBef>
              <a:spcAft>
                <a:spcPts val="0"/>
              </a:spcAft>
              <a:buAutoNum type="alphaUcPeriod"/>
              <a:defRPr/>
            </a:pPr>
            <a:endParaRPr lang="fr-FR" dirty="0" smtClean="0">
              <a:solidFill>
                <a:schemeClr val="bg1"/>
              </a:solidFill>
              <a:latin typeface="Arial Narrow" pitchFamily="34" charset="0"/>
            </a:endParaRPr>
          </a:p>
          <a:p>
            <a:pPr marL="228600" indent="-228600" fontAlgn="auto">
              <a:spcBef>
                <a:spcPts val="0"/>
              </a:spcBef>
              <a:spcAft>
                <a:spcPts val="0"/>
              </a:spcAft>
              <a:buAutoNum type="alphaUcPeriod"/>
              <a:defRPr/>
            </a:pPr>
            <a:endParaRPr lang="fr-FR" dirty="0">
              <a:solidFill>
                <a:schemeClr val="bg1"/>
              </a:solidFill>
              <a:latin typeface="Arial Narrow" pitchFamily="34" charset="0"/>
            </a:endParaRPr>
          </a:p>
          <a:p>
            <a:pPr marL="228600" indent="-228600" fontAlgn="auto">
              <a:spcBef>
                <a:spcPts val="0"/>
              </a:spcBef>
              <a:spcAft>
                <a:spcPts val="0"/>
              </a:spcAft>
              <a:buAutoNum type="alphaUcPeriod"/>
              <a:defRPr/>
            </a:pPr>
            <a:endParaRPr lang="fr-FR" dirty="0" smtClean="0">
              <a:solidFill>
                <a:schemeClr val="bg1"/>
              </a:solidFill>
              <a:latin typeface="Arial Narrow" pitchFamily="34" charset="0"/>
            </a:endParaRPr>
          </a:p>
          <a:p>
            <a:pPr marL="228600" indent="-228600" fontAlgn="auto">
              <a:spcBef>
                <a:spcPts val="0"/>
              </a:spcBef>
              <a:spcAft>
                <a:spcPts val="0"/>
              </a:spcAft>
              <a:buAutoNum type="alphaUcPeriod"/>
              <a:defRPr/>
            </a:pPr>
            <a:endParaRPr lang="fr-FR" dirty="0">
              <a:solidFill>
                <a:schemeClr val="bg1"/>
              </a:solidFill>
              <a:latin typeface="Arial Narrow" pitchFamily="34" charset="0"/>
            </a:endParaRPr>
          </a:p>
          <a:p>
            <a:pPr marL="228600" indent="-228600" fontAlgn="auto">
              <a:spcBef>
                <a:spcPts val="0"/>
              </a:spcBef>
              <a:spcAft>
                <a:spcPts val="0"/>
              </a:spcAft>
              <a:buAutoNum type="alphaUcPeriod"/>
              <a:defRPr/>
            </a:pPr>
            <a:endParaRPr lang="fr-FR" dirty="0" smtClean="0">
              <a:solidFill>
                <a:schemeClr val="bg1"/>
              </a:solidFill>
              <a:latin typeface="Arial Narrow" pitchFamily="34" charset="0"/>
            </a:endParaRPr>
          </a:p>
          <a:p>
            <a:pPr marL="228600" indent="-228600" fontAlgn="auto">
              <a:spcBef>
                <a:spcPts val="0"/>
              </a:spcBef>
              <a:spcAft>
                <a:spcPts val="0"/>
              </a:spcAft>
              <a:buAutoNum type="alphaUcPeriod"/>
              <a:defRPr/>
            </a:pPr>
            <a:r>
              <a:rPr lang="en-US" dirty="0" smtClean="0">
                <a:solidFill>
                  <a:schemeClr val="bg1"/>
                </a:solidFill>
                <a:latin typeface="Arial Narrow" pitchFamily="34" charset="0"/>
              </a:rPr>
              <a:t>Rapports</a:t>
            </a:r>
          </a:p>
        </p:txBody>
      </p:sp>
      <p:sp>
        <p:nvSpPr>
          <p:cNvPr id="12" name="Rounded Rectangle 11"/>
          <p:cNvSpPr/>
          <p:nvPr/>
        </p:nvSpPr>
        <p:spPr>
          <a:xfrm>
            <a:off x="7778276" y="2492896"/>
            <a:ext cx="1365724" cy="1982642"/>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lIns="0" tIns="18000" rIns="0" bIns="18000"/>
          <a:lstStyle/>
          <a:p>
            <a:pPr fontAlgn="auto">
              <a:spcBef>
                <a:spcPts val="0"/>
              </a:spcBef>
              <a:spcAft>
                <a:spcPts val="0"/>
              </a:spcAft>
              <a:defRPr/>
            </a:pPr>
            <a:endParaRPr lang="fr-FR" b="1" dirty="0" smtClean="0">
              <a:solidFill>
                <a:schemeClr val="bg1"/>
              </a:solidFill>
              <a:latin typeface="Arial Narrow" pitchFamily="34" charset="0"/>
            </a:endParaRPr>
          </a:p>
          <a:p>
            <a:pPr fontAlgn="auto">
              <a:spcBef>
                <a:spcPts val="0"/>
              </a:spcBef>
              <a:spcAft>
                <a:spcPts val="0"/>
              </a:spcAft>
              <a:defRPr/>
            </a:pPr>
            <a:r>
              <a:rPr lang="en-US" sz="1400" b="1" dirty="0" smtClean="0">
                <a:solidFill>
                  <a:schemeClr val="bg1"/>
                </a:solidFill>
                <a:latin typeface="Arial Narrow" pitchFamily="34" charset="0"/>
              </a:rPr>
              <a:t>Valeur et avantages des Institutions Supérieures de Contrôle des Finances Publiques</a:t>
            </a:r>
            <a:endParaRPr lang="fr-FR" sz="1400" b="1" dirty="0">
              <a:solidFill>
                <a:schemeClr val="bg1"/>
              </a:solidFill>
              <a:latin typeface="Arial Narrow" pitchFamily="34" charset="0"/>
            </a:endParaRPr>
          </a:p>
        </p:txBody>
      </p:sp>
      <p:sp>
        <p:nvSpPr>
          <p:cNvPr id="13" name="Rounded Rectangle 12"/>
          <p:cNvSpPr/>
          <p:nvPr/>
        </p:nvSpPr>
        <p:spPr>
          <a:xfrm>
            <a:off x="1763688" y="1556792"/>
            <a:ext cx="5736680" cy="4121835"/>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987825" y="1651630"/>
            <a:ext cx="2304255" cy="2539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err="1" smtClean="0">
                <a:solidFill>
                  <a:schemeClr val="tx1"/>
                </a:solidFill>
              </a:rPr>
              <a:t>Capacités</a:t>
            </a:r>
            <a:r>
              <a:rPr lang="en-US" dirty="0" smtClean="0">
                <a:solidFill>
                  <a:schemeClr val="tx1"/>
                </a:solidFill>
              </a:rPr>
              <a:t> de </a:t>
            </a:r>
            <a:r>
              <a:rPr lang="en-US" dirty="0" err="1" smtClean="0">
                <a:solidFill>
                  <a:schemeClr val="tx1"/>
                </a:solidFill>
              </a:rPr>
              <a:t>l’ISC</a:t>
            </a:r>
            <a:endParaRPr lang="fr-FR" dirty="0">
              <a:solidFill>
                <a:schemeClr val="tx1"/>
              </a:solidFill>
            </a:endParaRPr>
          </a:p>
        </p:txBody>
      </p:sp>
      <p:cxnSp>
        <p:nvCxnSpPr>
          <p:cNvPr id="18" name="Straight Connector 17"/>
          <p:cNvCxnSpPr/>
          <p:nvPr/>
        </p:nvCxnSpPr>
        <p:spPr>
          <a:xfrm>
            <a:off x="5868144" y="1556792"/>
            <a:ext cx="0" cy="4104456"/>
          </a:xfrm>
          <a:prstGeom prst="line">
            <a:avLst/>
          </a:prstGeom>
          <a:ln w="254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1259632" y="6116126"/>
            <a:ext cx="6336703" cy="2652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300" dirty="0" err="1" smtClean="0">
                <a:solidFill>
                  <a:schemeClr val="tx1"/>
                </a:solidFill>
              </a:rPr>
              <a:t>Contexte</a:t>
            </a:r>
            <a:r>
              <a:rPr lang="en-US" sz="1300" dirty="0" smtClean="0">
                <a:solidFill>
                  <a:schemeClr val="tx1"/>
                </a:solidFill>
              </a:rPr>
              <a:t> national, gouvernance et gestion des finances publiques</a:t>
            </a:r>
            <a:endParaRPr lang="fr-FR" sz="1300" dirty="0">
              <a:solidFill>
                <a:schemeClr val="tx1"/>
              </a:solidFill>
            </a:endParaRPr>
          </a:p>
        </p:txBody>
      </p:sp>
      <p:sp>
        <p:nvSpPr>
          <p:cNvPr id="14" name="Right Arrow 13"/>
          <p:cNvSpPr/>
          <p:nvPr/>
        </p:nvSpPr>
        <p:spPr>
          <a:xfrm>
            <a:off x="7467176" y="3357812"/>
            <a:ext cx="345184" cy="264382"/>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ight Arrow 30"/>
          <p:cNvSpPr/>
          <p:nvPr/>
        </p:nvSpPr>
        <p:spPr>
          <a:xfrm>
            <a:off x="1903388" y="2754344"/>
            <a:ext cx="3892747" cy="1322728"/>
          </a:xfrm>
          <a:prstGeom prst="rightArrow">
            <a:avLst>
              <a:gd name="adj1" fmla="val 78762"/>
              <a:gd name="adj2" fmla="val 41980"/>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b="1" dirty="0" smtClean="0">
                <a:solidFill>
                  <a:schemeClr val="bg1"/>
                </a:solidFill>
                <a:latin typeface="Arial Narrow" pitchFamily="34" charset="0"/>
              </a:rPr>
              <a:t>D. Méthodologie et normes de contrôle</a:t>
            </a:r>
          </a:p>
        </p:txBody>
      </p:sp>
      <p:sp>
        <p:nvSpPr>
          <p:cNvPr id="63" name="Up Arrow Callout 62"/>
          <p:cNvSpPr/>
          <p:nvPr/>
        </p:nvSpPr>
        <p:spPr>
          <a:xfrm>
            <a:off x="1970845" y="4100412"/>
            <a:ext cx="1160995" cy="1321087"/>
          </a:xfrm>
          <a:prstGeom prst="upArrowCallout">
            <a:avLst>
              <a:gd name="adj1" fmla="val 8346"/>
              <a:gd name="adj2" fmla="val 10428"/>
              <a:gd name="adj3" fmla="val 8346"/>
              <a:gd name="adj4" fmla="val 91677"/>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fontAlgn="auto">
              <a:spcBef>
                <a:spcPts val="0"/>
              </a:spcBef>
              <a:spcAft>
                <a:spcPts val="0"/>
              </a:spcAft>
              <a:defRPr/>
            </a:pPr>
            <a:r>
              <a:rPr lang="en-US" sz="1600" dirty="0" smtClean="0">
                <a:solidFill>
                  <a:schemeClr val="bg1"/>
                </a:solidFill>
                <a:latin typeface="Arial Narrow" pitchFamily="34" charset="0"/>
              </a:rPr>
              <a:t>E. Structures de gestion et de support</a:t>
            </a:r>
          </a:p>
        </p:txBody>
      </p:sp>
      <p:sp>
        <p:nvSpPr>
          <p:cNvPr id="64" name="Up Arrow Callout 63"/>
          <p:cNvSpPr/>
          <p:nvPr/>
        </p:nvSpPr>
        <p:spPr>
          <a:xfrm>
            <a:off x="3266989" y="4100412"/>
            <a:ext cx="1160995" cy="1321088"/>
          </a:xfrm>
          <a:prstGeom prst="upArrowCallout">
            <a:avLst>
              <a:gd name="adj1" fmla="val 6033"/>
              <a:gd name="adj2" fmla="val 8115"/>
              <a:gd name="adj3" fmla="val 8346"/>
              <a:gd name="adj4" fmla="val 91677"/>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fontAlgn="auto">
              <a:spcBef>
                <a:spcPts val="0"/>
              </a:spcBef>
              <a:spcAft>
                <a:spcPts val="0"/>
              </a:spcAft>
              <a:defRPr/>
            </a:pPr>
            <a:r>
              <a:rPr lang="en-US" sz="1600" dirty="0" smtClean="0">
                <a:solidFill>
                  <a:schemeClr val="tx1"/>
                </a:solidFill>
                <a:latin typeface="Arial Narrow" pitchFamily="34" charset="0"/>
              </a:rPr>
              <a:t>F</a:t>
            </a:r>
            <a:r>
              <a:rPr lang="en-US" sz="1600" dirty="0" smtClean="0">
                <a:solidFill>
                  <a:schemeClr val="bg1"/>
                </a:solidFill>
                <a:latin typeface="Arial Narrow" pitchFamily="34" charset="0"/>
              </a:rPr>
              <a:t>. Ressources Humaines et Leadership</a:t>
            </a:r>
            <a:endParaRPr lang="fr-FR" sz="1600" dirty="0">
              <a:solidFill>
                <a:schemeClr val="bg1"/>
              </a:solidFill>
              <a:latin typeface="Arial Narrow" pitchFamily="34" charset="0"/>
            </a:endParaRPr>
          </a:p>
        </p:txBody>
      </p:sp>
      <p:sp>
        <p:nvSpPr>
          <p:cNvPr id="65" name="Up Arrow Callout 64"/>
          <p:cNvSpPr/>
          <p:nvPr/>
        </p:nvSpPr>
        <p:spPr>
          <a:xfrm>
            <a:off x="4499991" y="4100412"/>
            <a:ext cx="1296143" cy="1321088"/>
          </a:xfrm>
          <a:prstGeom prst="upArrowCallout">
            <a:avLst>
              <a:gd name="adj1" fmla="val 6454"/>
              <a:gd name="adj2" fmla="val 7116"/>
              <a:gd name="adj3" fmla="val 6927"/>
              <a:gd name="adj4" fmla="val 91677"/>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fontAlgn="auto">
              <a:spcBef>
                <a:spcPts val="0"/>
              </a:spcBef>
              <a:spcAft>
                <a:spcPts val="0"/>
              </a:spcAft>
              <a:defRPr/>
            </a:pPr>
            <a:r>
              <a:rPr lang="en-US" sz="1600" dirty="0" smtClean="0">
                <a:solidFill>
                  <a:schemeClr val="bg1"/>
                </a:solidFill>
                <a:latin typeface="Arial Narrow" pitchFamily="34" charset="0"/>
              </a:rPr>
              <a:t>G. Communication et gestion des parties prenantes</a:t>
            </a:r>
          </a:p>
        </p:txBody>
      </p:sp>
      <p:sp>
        <p:nvSpPr>
          <p:cNvPr id="66" name="Down Arrow Callout 65"/>
          <p:cNvSpPr/>
          <p:nvPr/>
        </p:nvSpPr>
        <p:spPr>
          <a:xfrm>
            <a:off x="1903388" y="1970045"/>
            <a:ext cx="3892747" cy="727049"/>
          </a:xfrm>
          <a:prstGeom prst="downArrowCallout">
            <a:avLst>
              <a:gd name="adj1" fmla="val 14851"/>
              <a:gd name="adj2" fmla="val 19119"/>
              <a:gd name="adj3" fmla="val 14394"/>
              <a:gd name="adj4" fmla="val 73597"/>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dirty="0" smtClean="0">
                <a:solidFill>
                  <a:schemeClr val="bg1"/>
                </a:solidFill>
                <a:latin typeface="Arial Narrow" pitchFamily="34" charset="0"/>
              </a:rPr>
              <a:t>C. Stratégie de développement organisationnel</a:t>
            </a:r>
          </a:p>
        </p:txBody>
      </p:sp>
      <p:sp>
        <p:nvSpPr>
          <p:cNvPr id="23" name="Rounded Rectangle 22"/>
          <p:cNvSpPr/>
          <p:nvPr/>
        </p:nvSpPr>
        <p:spPr>
          <a:xfrm>
            <a:off x="0" y="908720"/>
            <a:ext cx="7668344" cy="489654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7" name="Right Arrow 26"/>
          <p:cNvSpPr/>
          <p:nvPr/>
        </p:nvSpPr>
        <p:spPr>
          <a:xfrm rot="16200000">
            <a:off x="2286999" y="5872877"/>
            <a:ext cx="264382" cy="273173"/>
          </a:xfrm>
          <a:prstGeom prst="rightArrow">
            <a:avLst/>
          </a:prstGeom>
          <a:solidFill>
            <a:schemeClr val="accent1">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Arrow 28"/>
          <p:cNvSpPr/>
          <p:nvPr/>
        </p:nvSpPr>
        <p:spPr>
          <a:xfrm rot="16200000">
            <a:off x="6103423" y="5872878"/>
            <a:ext cx="264382" cy="273173"/>
          </a:xfrm>
          <a:prstGeom prst="rightArrow">
            <a:avLst/>
          </a:prstGeom>
          <a:solidFill>
            <a:schemeClr val="accent1">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ight Arrow 31"/>
          <p:cNvSpPr/>
          <p:nvPr/>
        </p:nvSpPr>
        <p:spPr>
          <a:xfrm>
            <a:off x="1475656" y="4365104"/>
            <a:ext cx="273175" cy="264382"/>
          </a:xfrm>
          <a:prstGeom prst="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ight Arrow 32"/>
          <p:cNvSpPr/>
          <p:nvPr/>
        </p:nvSpPr>
        <p:spPr>
          <a:xfrm>
            <a:off x="1475656" y="2564904"/>
            <a:ext cx="273175" cy="264382"/>
          </a:xfrm>
          <a:prstGeom prst="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1" y="1340768"/>
            <a:ext cx="1691679" cy="1129535"/>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700" b="1" dirty="0" smtClean="0"/>
              <a:t>7 </a:t>
            </a:r>
            <a:r>
              <a:rPr lang="en-US" sz="1400" b="1" dirty="0" smtClean="0"/>
              <a:t>Domaines</a:t>
            </a:r>
            <a:endParaRPr lang="fr-FR" sz="1400" b="1" dirty="0"/>
          </a:p>
        </p:txBody>
      </p:sp>
      <p:sp>
        <p:nvSpPr>
          <p:cNvPr id="25" name="TextBox 24"/>
          <p:cNvSpPr txBox="1"/>
          <p:nvPr/>
        </p:nvSpPr>
        <p:spPr>
          <a:xfrm>
            <a:off x="7578981" y="1002137"/>
            <a:ext cx="1763688" cy="461665"/>
          </a:xfrm>
          <a:prstGeom prst="rect">
            <a:avLst/>
          </a:prstGeom>
          <a:noFill/>
        </p:spPr>
        <p:txBody>
          <a:bodyPr wrap="square" rtlCol="0">
            <a:spAutoFit/>
          </a:bodyPr>
          <a:lstStyle/>
          <a:p>
            <a:r>
              <a:rPr lang="nb-NO" sz="2400" dirty="0" smtClean="0">
                <a:solidFill>
                  <a:srgbClr val="FF0000"/>
                </a:solidFill>
              </a:rPr>
              <a:t>Structure</a:t>
            </a:r>
            <a:endParaRPr lang="fr-FR" sz="2400" dirty="0">
              <a:solidFill>
                <a:srgbClr val="FF0000"/>
              </a:solidFill>
            </a:endParaRPr>
          </a:p>
        </p:txBody>
      </p:sp>
    </p:spTree>
    <p:extLst>
      <p:ext uri="{BB962C8B-B14F-4D97-AF65-F5344CB8AC3E}">
        <p14:creationId xmlns:p14="http://schemas.microsoft.com/office/powerpoint/2010/main" val="2830899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linds(horizontal)">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6"/>
                                        </p:tgtEl>
                                        <p:attrNameLst>
                                          <p:attrName>style.visibility</p:attrName>
                                        </p:attrNameLst>
                                      </p:cBhvr>
                                      <p:to>
                                        <p:strVal val="visible"/>
                                      </p:to>
                                    </p:set>
                                    <p:animEffect transition="in" filter="blinds(horizontal)">
                                      <p:cBhvr>
                                        <p:cTn id="25" dur="500"/>
                                        <p:tgtEl>
                                          <p:spTgt spid="6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blinds(horizontal)">
                                      <p:cBhvr>
                                        <p:cTn id="30" dur="500"/>
                                        <p:tgtEl>
                                          <p:spTgt spid="31"/>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63"/>
                                        </p:tgtEl>
                                        <p:attrNameLst>
                                          <p:attrName>style.visibility</p:attrName>
                                        </p:attrNameLst>
                                      </p:cBhvr>
                                      <p:to>
                                        <p:strVal val="visible"/>
                                      </p:to>
                                    </p:set>
                                    <p:animEffect transition="in" filter="blinds(horizontal)">
                                      <p:cBhvr>
                                        <p:cTn id="35" dur="500"/>
                                        <p:tgtEl>
                                          <p:spTgt spid="63"/>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blinds(horizontal)">
                                      <p:cBhvr>
                                        <p:cTn id="40" dur="500"/>
                                        <p:tgtEl>
                                          <p:spTgt spid="64"/>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blinds(horizontal)">
                                      <p:cBhvr>
                                        <p:cTn id="45" dur="500"/>
                                        <p:tgtEl>
                                          <p:spTgt spid="65"/>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linds(horizontal)">
                                      <p:cBhvr>
                                        <p:cTn id="50" dur="500"/>
                                        <p:tgtEl>
                                          <p:spTgt spid="13"/>
                                        </p:tgtEl>
                                      </p:cBhvr>
                                    </p:animEffect>
                                  </p:childTnLst>
                                </p:cTn>
                              </p:par>
                              <p:par>
                                <p:cTn id="51" presetID="3" presetClass="entr" presetSubtype="1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blinds(horizontal)">
                                      <p:cBhvr>
                                        <p:cTn id="53" dur="500"/>
                                        <p:tgtEl>
                                          <p:spTgt spid="18"/>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blinds(horizontal)">
                                      <p:cBhvr>
                                        <p:cTn id="58" dur="500"/>
                                        <p:tgtEl>
                                          <p:spTgt spid="5"/>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blinds(horizontal)">
                                      <p:cBhvr>
                                        <p:cTn id="61" dur="500"/>
                                        <p:tgtEl>
                                          <p:spTgt spid="33"/>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blinds(horizontal)">
                                      <p:cBhvr>
                                        <p:cTn id="64" dur="500"/>
                                        <p:tgtEl>
                                          <p:spTgt spid="32"/>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blinds(horizontal)">
                                      <p:cBhvr>
                                        <p:cTn id="69" dur="500"/>
                                        <p:tgtEl>
                                          <p:spTgt spid="23"/>
                                        </p:tgtEl>
                                      </p:cBhvr>
                                    </p:animEffect>
                                  </p:childTnLst>
                                </p:cTn>
                              </p:par>
                              <p:par>
                                <p:cTn id="70" presetID="3" presetClass="entr" presetSubtype="10"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blinds(horizontal)">
                                      <p:cBhvr>
                                        <p:cTn id="72" dur="500"/>
                                        <p:tgtEl>
                                          <p:spTgt spid="22"/>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blinds(horizontal)">
                                      <p:cBhvr>
                                        <p:cTn id="77" dur="500"/>
                                        <p:tgtEl>
                                          <p:spTgt spid="27"/>
                                        </p:tgtEl>
                                      </p:cBhvr>
                                    </p:animEffect>
                                  </p:childTnLst>
                                </p:cTn>
                              </p:par>
                              <p:par>
                                <p:cTn id="78" presetID="3" presetClass="entr" presetSubtype="10"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blinds(horizontal)">
                                      <p:cBhvr>
                                        <p:cTn id="80" dur="500"/>
                                        <p:tgtEl>
                                          <p:spTgt spid="29"/>
                                        </p:tgtEl>
                                      </p:cBhvr>
                                    </p:animEffect>
                                  </p:childTnLst>
                                </p:cTn>
                              </p:par>
                              <p:par>
                                <p:cTn id="81" presetID="3" presetClass="entr" presetSubtype="10"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blinds(horizontal)">
                                      <p:cBhvr>
                                        <p:cTn id="83" dur="500"/>
                                        <p:tgtEl>
                                          <p:spTgt spid="21"/>
                                        </p:tgtEl>
                                      </p:cBhvr>
                                    </p:animEffect>
                                  </p:childTnLst>
                                </p:cTn>
                              </p:par>
                            </p:childTnLst>
                          </p:cTn>
                        </p:par>
                      </p:childTnLst>
                    </p:cTn>
                  </p:par>
                  <p:par>
                    <p:cTn id="84" fill="hold">
                      <p:stCondLst>
                        <p:cond delay="indefinite"/>
                      </p:stCondLst>
                      <p:childTnLst>
                        <p:par>
                          <p:cTn id="85" fill="hold">
                            <p:stCondLst>
                              <p:cond delay="0"/>
                            </p:stCondLst>
                            <p:childTnLst>
                              <p:par>
                                <p:cTn id="86" presetID="3" presetClass="entr" presetSubtype="10" fill="hold" grpId="0" nodeType="clickEffect">
                                  <p:stCondLst>
                                    <p:cond delay="0"/>
                                  </p:stCondLst>
                                  <p:childTnLst>
                                    <p:set>
                                      <p:cBhvr>
                                        <p:cTn id="87" dur="1" fill="hold">
                                          <p:stCondLst>
                                            <p:cond delay="0"/>
                                          </p:stCondLst>
                                        </p:cTn>
                                        <p:tgtEl>
                                          <p:spTgt spid="12"/>
                                        </p:tgtEl>
                                        <p:attrNameLst>
                                          <p:attrName>style.visibility</p:attrName>
                                        </p:attrNameLst>
                                      </p:cBhvr>
                                      <p:to>
                                        <p:strVal val="visible"/>
                                      </p:to>
                                    </p:set>
                                    <p:animEffect transition="in" filter="blinds(horizontal)">
                                      <p:cBhvr>
                                        <p:cTn id="8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2" grpId="0" animBg="1"/>
      <p:bldP spid="13" grpId="0" animBg="1"/>
      <p:bldP spid="16" grpId="0" animBg="1"/>
      <p:bldP spid="21" grpId="0"/>
      <p:bldP spid="14" grpId="0" animBg="1"/>
      <p:bldP spid="31" grpId="0" animBg="1"/>
      <p:bldP spid="63" grpId="0" animBg="1"/>
      <p:bldP spid="64" grpId="0" animBg="1"/>
      <p:bldP spid="65" grpId="0" animBg="1"/>
      <p:bldP spid="66" grpId="0" animBg="1"/>
      <p:bldP spid="23" grpId="0" animBg="1"/>
      <p:bldP spid="27" grpId="0" animBg="1"/>
      <p:bldP spid="29" grpId="0" animBg="1"/>
      <p:bldP spid="32" grpId="0" animBg="1"/>
      <p:bldP spid="33" grpId="0" animBg="1"/>
      <p:bldP spid="22" grpId="0" animBg="1"/>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u contenu 1"/>
          <p:cNvSpPr>
            <a:spLocks noGrp="1"/>
          </p:cNvSpPr>
          <p:nvPr>
            <p:ph idx="1"/>
          </p:nvPr>
        </p:nvSpPr>
        <p:spPr>
          <a:xfrm>
            <a:off x="539552" y="1975802"/>
            <a:ext cx="8535988" cy="4198453"/>
          </a:xfrm>
        </p:spPr>
        <p:txBody>
          <a:bodyPr/>
          <a:lstStyle/>
          <a:p>
            <a:pPr eaLnBrk="1" hangingPunct="1">
              <a:spcBef>
                <a:spcPts val="0"/>
              </a:spcBef>
              <a:spcAft>
                <a:spcPts val="0"/>
              </a:spcAft>
              <a:buClrTx/>
            </a:pPr>
            <a:r>
              <a:rPr lang="fr-FR" sz="2000" i="0" dirty="0" smtClean="0"/>
              <a:t>Un contrôle efficace est essentiel pour une gestion des finances publiques cohérente </a:t>
            </a:r>
          </a:p>
          <a:p>
            <a:pPr eaLnBrk="1" hangingPunct="1">
              <a:spcBef>
                <a:spcPts val="0"/>
              </a:spcBef>
              <a:spcAft>
                <a:spcPts val="0"/>
              </a:spcAft>
              <a:buClrTx/>
            </a:pPr>
            <a:r>
              <a:rPr lang="fr-FR" sz="2000" i="0" dirty="0" smtClean="0"/>
              <a:t>L‘ISC peut offrir un avis indépendant valable sur les finances de l’administration publique</a:t>
            </a:r>
          </a:p>
          <a:p>
            <a:pPr eaLnBrk="1" hangingPunct="1">
              <a:spcBef>
                <a:spcPts val="0"/>
              </a:spcBef>
              <a:spcAft>
                <a:spcPts val="0"/>
              </a:spcAft>
              <a:buClrTx/>
            </a:pPr>
            <a:r>
              <a:rPr lang="fr-FR" sz="2000" i="0" dirty="0" smtClean="0"/>
              <a:t>La publication des comptes et du rapport de l’ISC dans l’année qui suit la fin de l’exercice est essentielle</a:t>
            </a:r>
          </a:p>
          <a:p>
            <a:pPr eaLnBrk="1" hangingPunct="1">
              <a:spcBef>
                <a:spcPts val="0"/>
              </a:spcBef>
              <a:spcAft>
                <a:spcPts val="0"/>
              </a:spcAft>
              <a:buClrTx/>
            </a:pPr>
            <a:r>
              <a:rPr lang="fr-FR" sz="2000" i="0" dirty="0" smtClean="0"/>
              <a:t>Les mérites de l’audit de performance peuvent être exagérés</a:t>
            </a:r>
          </a:p>
          <a:p>
            <a:pPr eaLnBrk="1" hangingPunct="1">
              <a:spcBef>
                <a:spcPts val="0"/>
              </a:spcBef>
              <a:spcAft>
                <a:spcPts val="0"/>
              </a:spcAft>
              <a:buClrTx/>
            </a:pPr>
            <a:r>
              <a:rPr lang="fr-FR" sz="2000" i="0" dirty="0" smtClean="0"/>
              <a:t>L’indépendance  et la relation avec la commission du Parlement chargée des comptes sont essentielles</a:t>
            </a:r>
          </a:p>
          <a:p>
            <a:pPr eaLnBrk="1" hangingPunct="1">
              <a:spcBef>
                <a:spcPts val="0"/>
              </a:spcBef>
              <a:spcAft>
                <a:spcPts val="0"/>
              </a:spcAft>
              <a:buClrTx/>
            </a:pPr>
            <a:r>
              <a:rPr lang="fr-FR" sz="2000" i="0" dirty="0" smtClean="0"/>
              <a:t>L’INTOSAI offre des normes et un renforcement des capacités</a:t>
            </a:r>
          </a:p>
          <a:p>
            <a:pPr eaLnBrk="1" hangingPunct="1">
              <a:spcBef>
                <a:spcPts val="0"/>
              </a:spcBef>
              <a:spcAft>
                <a:spcPts val="0"/>
              </a:spcAft>
              <a:buClrTx/>
            </a:pPr>
            <a:r>
              <a:rPr lang="fr-FR" sz="2000" i="0" dirty="0" smtClean="0"/>
              <a:t>A </a:t>
            </a:r>
            <a:r>
              <a:rPr lang="fr-FR" sz="2000" i="0" dirty="0" smtClean="0"/>
              <a:t>noter </a:t>
            </a:r>
            <a:r>
              <a:rPr lang="fr-FR" sz="2000" i="0" dirty="0" smtClean="0"/>
              <a:t>cependant: en </a:t>
            </a:r>
            <a:r>
              <a:rPr lang="fr-FR" sz="2000" i="0" dirty="0" smtClean="0"/>
              <a:t>pratique les approches </a:t>
            </a:r>
            <a:r>
              <a:rPr lang="fr-FR" sz="2000" i="0" dirty="0" smtClean="0"/>
              <a:t>varient selon </a:t>
            </a:r>
            <a:r>
              <a:rPr lang="fr-FR" sz="2000" i="0" dirty="0" smtClean="0"/>
              <a:t>les </a:t>
            </a:r>
            <a:r>
              <a:rPr lang="fr-FR" sz="2000" i="0" dirty="0" smtClean="0"/>
              <a:t>pays. Cela </a:t>
            </a:r>
            <a:r>
              <a:rPr lang="fr-FR" sz="2000" i="0" dirty="0" smtClean="0"/>
              <a:t>peut créer </a:t>
            </a:r>
            <a:r>
              <a:rPr lang="fr-FR" sz="2000" i="0" dirty="0" smtClean="0"/>
              <a:t>1) des </a:t>
            </a:r>
            <a:r>
              <a:rPr lang="fr-FR" sz="2000" i="0" dirty="0" smtClean="0"/>
              <a:t>duplications avec les systèmes d’inspections internes et </a:t>
            </a:r>
            <a:r>
              <a:rPr lang="fr-FR" sz="2000" i="0" dirty="0" smtClean="0"/>
              <a:t>2) des « gaps » </a:t>
            </a:r>
            <a:r>
              <a:rPr lang="fr-FR" sz="2000" i="0" dirty="0" smtClean="0"/>
              <a:t>en ce qui concerne l’audit de systèmes et a fortiori l’audit de </a:t>
            </a:r>
            <a:r>
              <a:rPr lang="fr-FR" sz="2000" i="0" dirty="0" smtClean="0"/>
              <a:t>performance.</a:t>
            </a:r>
            <a:endParaRPr lang="fr-FR" sz="2000" i="0" dirty="0" smtClean="0"/>
          </a:p>
          <a:p>
            <a:pPr eaLnBrk="1" hangingPunct="1">
              <a:spcBef>
                <a:spcPts val="0"/>
              </a:spcBef>
              <a:spcAft>
                <a:spcPts val="0"/>
              </a:spcAft>
            </a:pPr>
            <a:endParaRPr lang="fr-FR" sz="2000" i="0" dirty="0"/>
          </a:p>
          <a:p>
            <a:pPr eaLnBrk="1" hangingPunct="1">
              <a:spcBef>
                <a:spcPts val="0"/>
              </a:spcBef>
              <a:spcAft>
                <a:spcPts val="0"/>
              </a:spcAft>
            </a:pPr>
            <a:endParaRPr lang="fr-FR" dirty="0" smtClean="0"/>
          </a:p>
        </p:txBody>
      </p:sp>
      <p:sp>
        <p:nvSpPr>
          <p:cNvPr id="39939" name="Titre 2"/>
          <p:cNvSpPr>
            <a:spLocks noGrp="1"/>
          </p:cNvSpPr>
          <p:nvPr>
            <p:ph type="title"/>
          </p:nvPr>
        </p:nvSpPr>
        <p:spPr>
          <a:xfrm>
            <a:off x="179512" y="1071563"/>
            <a:ext cx="8964488" cy="701253"/>
          </a:xfrm>
          <a:ln/>
        </p:spPr>
        <p:txBody>
          <a:bodyPr/>
          <a:lstStyle/>
          <a:p>
            <a:pPr indent="0" algn="ctr" eaLnBrk="1" hangingPunct="1"/>
            <a:r>
              <a:rPr lang="fr-BE" dirty="0" smtClean="0"/>
              <a:t>Messages clef</a:t>
            </a:r>
          </a:p>
        </p:txBody>
      </p:sp>
      <p:sp>
        <p:nvSpPr>
          <p:cNvPr id="39940" name="Espace réservé du numéro de diapositive 3"/>
          <p:cNvSpPr>
            <a:spLocks noGrp="1"/>
          </p:cNvSpPr>
          <p:nvPr>
            <p:ph type="sldNum" sz="quarter" idx="10"/>
          </p:nvPr>
        </p:nvSpPr>
        <p:spPr>
          <a:noFill/>
        </p:spPr>
        <p:txBody>
          <a:bodyPr/>
          <a:lstStyle/>
          <a:p>
            <a:fld id="{EEC3BB12-F32D-470B-AA3B-3F6B45DD7D42}" type="slidenum">
              <a:rPr lang="en-GB" smtClean="0"/>
              <a:pPr/>
              <a:t>35</a:t>
            </a:fld>
            <a:endParaRPr lang="en-GB" smtClean="0"/>
          </a:p>
        </p:txBody>
      </p:sp>
      <p:sp>
        <p:nvSpPr>
          <p:cNvPr id="5" name="Right Arrow 4"/>
          <p:cNvSpPr>
            <a:spLocks noChangeArrowheads="1"/>
          </p:cNvSpPr>
          <p:nvPr/>
        </p:nvSpPr>
        <p:spPr bwMode="auto">
          <a:xfrm>
            <a:off x="1475656" y="1087576"/>
            <a:ext cx="1584325" cy="720725"/>
          </a:xfrm>
          <a:prstGeom prst="rightArrow">
            <a:avLst>
              <a:gd name="adj1" fmla="val 50000"/>
              <a:gd name="adj2" fmla="val 49959"/>
            </a:avLst>
          </a:prstGeom>
          <a:solidFill>
            <a:srgbClr val="FFC000"/>
          </a:solidFill>
          <a:ln w="9525" algn="ctr">
            <a:noFill/>
            <a:round/>
            <a:headEnd/>
            <a:tailEnd/>
          </a:ln>
        </p:spPr>
        <p:txBody>
          <a:bodyPr anchor="ctr"/>
          <a:lstStyle>
            <a:defPPr>
              <a:defRPr lang="en-GB"/>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a:lstStyle>
          <a:p>
            <a:pPr marL="3175"/>
            <a:endParaRPr lang="en-US"/>
          </a:p>
        </p:txBody>
      </p:sp>
      <p:sp>
        <p:nvSpPr>
          <p:cNvPr id="6" name="Right Arrow 5"/>
          <p:cNvSpPr>
            <a:spLocks noChangeArrowheads="1"/>
          </p:cNvSpPr>
          <p:nvPr/>
        </p:nvSpPr>
        <p:spPr bwMode="auto">
          <a:xfrm rot="10800000">
            <a:off x="6553200" y="1071563"/>
            <a:ext cx="1584325" cy="720725"/>
          </a:xfrm>
          <a:prstGeom prst="rightArrow">
            <a:avLst>
              <a:gd name="adj1" fmla="val 50000"/>
              <a:gd name="adj2" fmla="val 49959"/>
            </a:avLst>
          </a:prstGeom>
          <a:solidFill>
            <a:srgbClr val="FFC000"/>
          </a:solidFill>
          <a:ln w="9525" algn="ctr">
            <a:noFill/>
            <a:round/>
            <a:headEnd/>
            <a:tailEnd/>
          </a:ln>
        </p:spPr>
        <p:txBody>
          <a:bodyPr anchor="ctr"/>
          <a:lstStyle>
            <a:defPPr>
              <a:defRPr lang="en-GB"/>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a:lstStyle>
          <a:p>
            <a:pPr marL="3175"/>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a:xfrm>
            <a:off x="428596" y="1142984"/>
            <a:ext cx="8196292" cy="731828"/>
          </a:xfrm>
        </p:spPr>
        <p:txBody>
          <a:bodyPr/>
          <a:lstStyle/>
          <a:p>
            <a:r>
              <a:rPr lang="fr-FR" i="1" dirty="0" smtClean="0"/>
              <a:t>Cycle de la redevabilité</a:t>
            </a:r>
            <a:endParaRPr lang="fr-FR" i="1" dirty="0"/>
          </a:p>
        </p:txBody>
      </p:sp>
      <p:sp>
        <p:nvSpPr>
          <p:cNvPr id="4" name="Espace réservé du numéro de diapositive 3"/>
          <p:cNvSpPr>
            <a:spLocks noGrp="1"/>
          </p:cNvSpPr>
          <p:nvPr>
            <p:ph type="sldNum" sz="quarter" idx="12"/>
          </p:nvPr>
        </p:nvSpPr>
        <p:spPr/>
        <p:txBody>
          <a:bodyPr/>
          <a:lstStyle/>
          <a:p>
            <a:pPr>
              <a:defRPr/>
            </a:pPr>
            <a:fld id="{5557E0EF-F01F-41BD-9395-FC4AB34D5DE0}" type="slidenum">
              <a:rPr lang="en-GB" smtClean="0"/>
              <a:pPr>
                <a:defRPr/>
              </a:pPr>
              <a:t>4</a:t>
            </a:fld>
            <a:endParaRPr lang="en-GB"/>
          </a:p>
        </p:txBody>
      </p:sp>
      <p:sp>
        <p:nvSpPr>
          <p:cNvPr id="8" name="Rectangle 7"/>
          <p:cNvSpPr/>
          <p:nvPr/>
        </p:nvSpPr>
        <p:spPr bwMode="auto">
          <a:xfrm>
            <a:off x="4143372" y="2643182"/>
            <a:ext cx="2000264" cy="114300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9" name="ZoneTexte 8"/>
          <p:cNvSpPr txBox="1"/>
          <p:nvPr/>
        </p:nvSpPr>
        <p:spPr>
          <a:xfrm>
            <a:off x="3000364" y="2000240"/>
            <a:ext cx="2643206" cy="1323439"/>
          </a:xfrm>
          <a:prstGeom prst="rect">
            <a:avLst/>
          </a:prstGeom>
          <a:noFill/>
          <a:ln w="19050">
            <a:solidFill>
              <a:schemeClr val="tx1"/>
            </a:solidFill>
          </a:ln>
        </p:spPr>
        <p:txBody>
          <a:bodyPr wrap="square" rtlCol="0">
            <a:spAutoFit/>
          </a:bodyPr>
          <a:lstStyle/>
          <a:p>
            <a:pPr algn="ctr"/>
            <a:r>
              <a:rPr lang="fr-FR" sz="2000" dirty="0" smtClean="0"/>
              <a:t>Législatif</a:t>
            </a:r>
          </a:p>
          <a:p>
            <a:pPr algn="ctr"/>
            <a:endParaRPr lang="fr-FR" sz="2000" dirty="0" smtClean="0"/>
          </a:p>
          <a:p>
            <a:pPr algn="ctr"/>
            <a:r>
              <a:rPr lang="fr-FR" sz="2000" dirty="0" smtClean="0"/>
              <a:t>Autorise l’impôt et les dépenses</a:t>
            </a:r>
            <a:endParaRPr lang="fr-FR" sz="2000" dirty="0"/>
          </a:p>
        </p:txBody>
      </p:sp>
      <p:sp>
        <p:nvSpPr>
          <p:cNvPr id="10" name="ZoneTexte 9"/>
          <p:cNvSpPr txBox="1"/>
          <p:nvPr/>
        </p:nvSpPr>
        <p:spPr>
          <a:xfrm>
            <a:off x="5929322" y="4891643"/>
            <a:ext cx="2643206" cy="1323439"/>
          </a:xfrm>
          <a:prstGeom prst="rect">
            <a:avLst/>
          </a:prstGeom>
          <a:noFill/>
          <a:ln w="19050">
            <a:solidFill>
              <a:schemeClr val="tx1"/>
            </a:solidFill>
          </a:ln>
        </p:spPr>
        <p:txBody>
          <a:bodyPr wrap="square" rtlCol="0">
            <a:spAutoFit/>
          </a:bodyPr>
          <a:lstStyle/>
          <a:p>
            <a:pPr algn="ctr"/>
            <a:r>
              <a:rPr lang="fr-FR" sz="2000" dirty="0" smtClean="0"/>
              <a:t>Exécutif</a:t>
            </a:r>
          </a:p>
          <a:p>
            <a:pPr algn="ctr"/>
            <a:endParaRPr lang="fr-FR" sz="2000" dirty="0" smtClean="0"/>
          </a:p>
          <a:p>
            <a:pPr algn="ctr"/>
            <a:r>
              <a:rPr lang="fr-FR" sz="2000" dirty="0" smtClean="0"/>
              <a:t>Lève l’impôt et dépense</a:t>
            </a:r>
            <a:endParaRPr lang="fr-FR" sz="2000" dirty="0"/>
          </a:p>
        </p:txBody>
      </p:sp>
      <p:sp>
        <p:nvSpPr>
          <p:cNvPr id="11" name="ZoneTexte 10"/>
          <p:cNvSpPr txBox="1"/>
          <p:nvPr/>
        </p:nvSpPr>
        <p:spPr>
          <a:xfrm>
            <a:off x="500034" y="4929198"/>
            <a:ext cx="2643206" cy="1323439"/>
          </a:xfrm>
          <a:prstGeom prst="rect">
            <a:avLst/>
          </a:prstGeom>
          <a:noFill/>
          <a:ln w="19050">
            <a:solidFill>
              <a:schemeClr val="tx1"/>
            </a:solidFill>
          </a:ln>
        </p:spPr>
        <p:txBody>
          <a:bodyPr wrap="square" rtlCol="0">
            <a:spAutoFit/>
          </a:bodyPr>
          <a:lstStyle/>
          <a:p>
            <a:pPr algn="ctr"/>
            <a:r>
              <a:rPr lang="en-GB" sz="2000" dirty="0" smtClean="0"/>
              <a:t>ISC</a:t>
            </a:r>
          </a:p>
          <a:p>
            <a:pPr algn="ctr"/>
            <a:endParaRPr lang="en-GB" sz="2000" dirty="0" smtClean="0"/>
          </a:p>
          <a:p>
            <a:pPr algn="ctr"/>
            <a:endParaRPr lang="en-GB" sz="2000" dirty="0"/>
          </a:p>
          <a:p>
            <a:pPr algn="ctr"/>
            <a:r>
              <a:rPr lang="fr-FR" sz="2000" dirty="0" smtClean="0"/>
              <a:t>Audite</a:t>
            </a:r>
            <a:endParaRPr lang="fr-FR" sz="2000" dirty="0"/>
          </a:p>
        </p:txBody>
      </p:sp>
      <p:cxnSp>
        <p:nvCxnSpPr>
          <p:cNvPr id="13" name="Connecteur droit avec flèche 12"/>
          <p:cNvCxnSpPr/>
          <p:nvPr/>
        </p:nvCxnSpPr>
        <p:spPr bwMode="auto">
          <a:xfrm rot="5400000" flipH="1" flipV="1">
            <a:off x="1607323" y="3393281"/>
            <a:ext cx="1500198" cy="1428760"/>
          </a:xfrm>
          <a:prstGeom prst="straightConnector1">
            <a:avLst/>
          </a:prstGeom>
          <a:noFill/>
          <a:ln w="76200" cap="flat" cmpd="dbl" algn="ctr">
            <a:solidFill>
              <a:schemeClr val="tx1"/>
            </a:solidFill>
            <a:prstDash val="solid"/>
            <a:round/>
            <a:headEnd type="none" w="med" len="med"/>
            <a:tailEnd type="arrow"/>
          </a:ln>
          <a:effectLst/>
        </p:spPr>
      </p:cxnSp>
      <p:sp>
        <p:nvSpPr>
          <p:cNvPr id="14" name="Flèche vers le bas 13"/>
          <p:cNvSpPr/>
          <p:nvPr/>
        </p:nvSpPr>
        <p:spPr bwMode="auto">
          <a:xfrm>
            <a:off x="5572132" y="3357562"/>
            <a:ext cx="1285884" cy="1285884"/>
          </a:xfrm>
          <a:prstGeom prst="downArrow">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15" name="Flèche droite 14"/>
          <p:cNvSpPr/>
          <p:nvPr/>
        </p:nvSpPr>
        <p:spPr bwMode="auto">
          <a:xfrm flipV="1">
            <a:off x="5857884" y="2714620"/>
            <a:ext cx="1214446" cy="857256"/>
          </a:xfrm>
          <a:prstGeom prst="rightArrow">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cxnSp>
        <p:nvCxnSpPr>
          <p:cNvPr id="16" name="Connecteur droit avec flèche 15"/>
          <p:cNvCxnSpPr/>
          <p:nvPr/>
        </p:nvCxnSpPr>
        <p:spPr bwMode="auto">
          <a:xfrm>
            <a:off x="5715008" y="3357562"/>
            <a:ext cx="1785950" cy="1500198"/>
          </a:xfrm>
          <a:prstGeom prst="straightConnector1">
            <a:avLst/>
          </a:prstGeom>
          <a:noFill/>
          <a:ln w="76200" cap="flat" cmpd="dbl" algn="ctr">
            <a:solidFill>
              <a:schemeClr val="tx1"/>
            </a:solidFill>
            <a:prstDash val="solid"/>
            <a:round/>
            <a:headEnd type="none" w="med" len="med"/>
            <a:tailEnd type="arrow"/>
          </a:ln>
          <a:effectLst/>
        </p:spPr>
      </p:cxnSp>
      <p:cxnSp>
        <p:nvCxnSpPr>
          <p:cNvPr id="21" name="Connecteur droit avec flèche 20"/>
          <p:cNvCxnSpPr/>
          <p:nvPr/>
        </p:nvCxnSpPr>
        <p:spPr bwMode="auto">
          <a:xfrm rot="10800000">
            <a:off x="3143240" y="5572140"/>
            <a:ext cx="2786082" cy="1588"/>
          </a:xfrm>
          <a:prstGeom prst="straightConnector1">
            <a:avLst/>
          </a:prstGeom>
          <a:noFill/>
          <a:ln w="76200" cap="flat" cmpd="dbl" algn="ctr">
            <a:solidFill>
              <a:schemeClr val="tx1"/>
            </a:solidFill>
            <a:prstDash val="solid"/>
            <a:round/>
            <a:headEnd type="none" w="med" len="med"/>
            <a:tailEnd type="arrow"/>
          </a:ln>
          <a:effectLst/>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Group 2"/>
          <p:cNvGrpSpPr>
            <a:grpSpLocks/>
          </p:cNvGrpSpPr>
          <p:nvPr/>
        </p:nvGrpSpPr>
        <p:grpSpPr bwMode="auto">
          <a:xfrm>
            <a:off x="683648" y="1196752"/>
            <a:ext cx="7920800" cy="5388123"/>
            <a:chOff x="635229" y="336550"/>
            <a:chExt cx="7922984" cy="6126163"/>
          </a:xfrm>
        </p:grpSpPr>
        <p:sp>
          <p:nvSpPr>
            <p:cNvPr id="17" name="Rectangle 18"/>
            <p:cNvSpPr>
              <a:spLocks noChangeArrowheads="1"/>
            </p:cNvSpPr>
            <p:nvPr/>
          </p:nvSpPr>
          <p:spPr bwMode="auto">
            <a:xfrm>
              <a:off x="1059636" y="2360177"/>
              <a:ext cx="4795700" cy="4102536"/>
            </a:xfrm>
            <a:prstGeom prst="rect">
              <a:avLst/>
            </a:prstGeom>
            <a:gradFill rotWithShape="1">
              <a:gsLst>
                <a:gs pos="0">
                  <a:srgbClr val="AFE0E4"/>
                </a:gs>
                <a:gs pos="20000">
                  <a:srgbClr val="AFDEE2"/>
                </a:gs>
                <a:gs pos="100000">
                  <a:srgbClr val="85AAAD"/>
                </a:gs>
              </a:gsLst>
              <a:lin ang="5400000"/>
            </a:gradFill>
            <a:ln w="9525">
              <a:solidFill>
                <a:srgbClr val="B6DCDF"/>
              </a:solidFill>
              <a:miter lim="800000"/>
              <a:headEnd/>
              <a:tailEnd/>
            </a:ln>
            <a:effectLst>
              <a:outerShdw dist="23000" dir="5400000" rotWithShape="0">
                <a:srgbClr val="808080">
                  <a:alpha val="34999"/>
                </a:srgbClr>
              </a:outerShdw>
            </a:effectLst>
          </p:spPr>
          <p:txBody>
            <a:bodyPr/>
            <a:lstStyle/>
            <a:p>
              <a:pPr fontAlgn="auto">
                <a:spcBef>
                  <a:spcPts val="0"/>
                </a:spcBef>
                <a:spcAft>
                  <a:spcPts val="0"/>
                </a:spcAft>
                <a:defRPr/>
              </a:pPr>
              <a:endParaRPr lang="en-GB" sz="1800" kern="0">
                <a:solidFill>
                  <a:sysClr val="windowText" lastClr="000000"/>
                </a:solidFill>
                <a:latin typeface="+mn-lt"/>
                <a:ea typeface="+mn-ea"/>
              </a:endParaRPr>
            </a:p>
          </p:txBody>
        </p:sp>
        <p:sp>
          <p:nvSpPr>
            <p:cNvPr id="16" name="Rectangle 17"/>
            <p:cNvSpPr>
              <a:spLocks noChangeArrowheads="1"/>
            </p:cNvSpPr>
            <p:nvPr/>
          </p:nvSpPr>
          <p:spPr bwMode="auto">
            <a:xfrm>
              <a:off x="635229" y="3258915"/>
              <a:ext cx="2807941" cy="3023715"/>
            </a:xfrm>
            <a:prstGeom prst="rect">
              <a:avLst/>
            </a:prstGeom>
            <a:gradFill rotWithShape="1">
              <a:gsLst>
                <a:gs pos="0">
                  <a:srgbClr val="1C1C96"/>
                </a:gs>
                <a:gs pos="20000">
                  <a:srgbClr val="1E1E93"/>
                </a:gs>
                <a:gs pos="100000">
                  <a:srgbClr val="14146F"/>
                </a:gs>
              </a:gsLst>
              <a:lin ang="5400000"/>
            </a:gradFill>
            <a:ln w="9525">
              <a:solidFill>
                <a:srgbClr val="292989"/>
              </a:solidFill>
              <a:miter lim="800000"/>
              <a:headEnd/>
              <a:tailEnd/>
            </a:ln>
            <a:effectLst>
              <a:outerShdw dist="23000" dir="5400000" rotWithShape="0">
                <a:srgbClr val="808080">
                  <a:alpha val="34999"/>
                </a:srgbClr>
              </a:outerShdw>
            </a:effectLst>
          </p:spPr>
          <p:txBody>
            <a:bodyPr lIns="0" tIns="0" rIns="0" bIns="0" anchor="ctr">
              <a:spAutoFit/>
            </a:bodyPr>
            <a:lstStyle/>
            <a:p>
              <a:pPr fontAlgn="auto">
                <a:spcBef>
                  <a:spcPts val="0"/>
                </a:spcBef>
                <a:spcAft>
                  <a:spcPts val="0"/>
                </a:spcAft>
                <a:defRPr/>
              </a:pPr>
              <a:endParaRPr lang="en-GB" sz="1800" kern="0">
                <a:solidFill>
                  <a:sysClr val="windowText" lastClr="000000"/>
                </a:solidFill>
                <a:latin typeface="+mn-lt"/>
                <a:ea typeface="+mn-ea"/>
              </a:endParaRPr>
            </a:p>
          </p:txBody>
        </p:sp>
        <p:sp>
          <p:nvSpPr>
            <p:cNvPr id="5" name="Text Box 6"/>
            <p:cNvSpPr txBox="1">
              <a:spLocks noChangeArrowheads="1"/>
            </p:cNvSpPr>
            <p:nvPr/>
          </p:nvSpPr>
          <p:spPr bwMode="auto">
            <a:xfrm>
              <a:off x="1154534" y="336550"/>
              <a:ext cx="7403679" cy="515958"/>
            </a:xfrm>
            <a:prstGeom prst="rect">
              <a:avLst/>
            </a:prstGeom>
            <a:solidFill>
              <a:srgbClr val="ECA519"/>
            </a:solidFill>
            <a:ln w="9525">
              <a:solidFill>
                <a:srgbClr val="A9A9A9"/>
              </a:solidFill>
              <a:miter lim="800000"/>
              <a:headEnd/>
              <a:tailEnd/>
            </a:ln>
            <a:effectLst/>
          </p:spPr>
          <p:txBody>
            <a:bodyPr anchor="ctr"/>
            <a:lstStyle/>
            <a:p>
              <a:pPr eaLnBrk="0" fontAlgn="auto" hangingPunct="0">
                <a:spcBef>
                  <a:spcPts val="0"/>
                </a:spcBef>
                <a:spcAft>
                  <a:spcPts val="0"/>
                </a:spcAft>
                <a:defRPr/>
              </a:pPr>
              <a:r>
                <a:rPr lang="fr-FR" sz="2400" kern="0" dirty="0" smtClean="0">
                  <a:latin typeface="Verdana" charset="0"/>
                  <a:ea typeface="ＭＳ Ｐゴシック" charset="0"/>
                </a:rPr>
                <a:t>Parlement</a:t>
              </a:r>
              <a:endParaRPr lang="fr-FR" sz="2400" kern="0" dirty="0">
                <a:latin typeface="Verdana" charset="0"/>
                <a:ea typeface="ＭＳ Ｐゴシック" charset="0"/>
              </a:endParaRPr>
            </a:p>
          </p:txBody>
        </p:sp>
        <p:sp>
          <p:nvSpPr>
            <p:cNvPr id="6" name="Text Box 7"/>
            <p:cNvSpPr txBox="1">
              <a:spLocks noChangeArrowheads="1"/>
            </p:cNvSpPr>
            <p:nvPr/>
          </p:nvSpPr>
          <p:spPr bwMode="auto">
            <a:xfrm>
              <a:off x="2622052" y="1289733"/>
              <a:ext cx="1526868" cy="720330"/>
            </a:xfrm>
            <a:prstGeom prst="rect">
              <a:avLst/>
            </a:prstGeom>
            <a:solidFill>
              <a:srgbClr val="A9A9A9"/>
            </a:solidFill>
            <a:ln w="9525">
              <a:solidFill>
                <a:srgbClr val="A9A9A9"/>
              </a:solidFill>
              <a:miter lim="800000"/>
              <a:headEnd/>
              <a:tailEnd/>
            </a:ln>
            <a:effectLst/>
          </p:spPr>
          <p:txBody>
            <a:bodyPr/>
            <a:lstStyle/>
            <a:p>
              <a:pPr eaLnBrk="0" fontAlgn="auto" hangingPunct="0">
                <a:spcBef>
                  <a:spcPts val="0"/>
                </a:spcBef>
                <a:spcAft>
                  <a:spcPts val="0"/>
                </a:spcAft>
                <a:defRPr/>
              </a:pPr>
              <a:r>
                <a:rPr lang="en-US" sz="2000" kern="0" dirty="0" smtClean="0">
                  <a:latin typeface="Verdana" charset="0"/>
                  <a:ea typeface="ＭＳ Ｐゴシック" charset="0"/>
                </a:rPr>
                <a:t>Rapport </a:t>
              </a:r>
              <a:r>
                <a:rPr lang="en-US" sz="2000" kern="0" dirty="0" err="1" smtClean="0">
                  <a:latin typeface="Verdana" charset="0"/>
                  <a:ea typeface="ＭＳ Ｐゴシック" charset="0"/>
                </a:rPr>
                <a:t>annuel</a:t>
              </a:r>
              <a:r>
                <a:rPr lang="en-US" sz="1400" kern="0" dirty="0" smtClean="0">
                  <a:latin typeface="Verdana" charset="0"/>
                  <a:ea typeface="ＭＳ Ｐゴシック" charset="0"/>
                </a:rPr>
                <a:t> </a:t>
              </a:r>
              <a:r>
                <a:rPr lang="en-US" sz="1800" kern="0" dirty="0" smtClean="0">
                  <a:latin typeface="Verdana" charset="0"/>
                  <a:ea typeface="ＭＳ Ｐゴシック" charset="0"/>
                </a:rPr>
                <a:t>(1)</a:t>
              </a:r>
              <a:endParaRPr lang="en-US" sz="1800" kern="0" dirty="0">
                <a:latin typeface="Verdana" charset="0"/>
                <a:ea typeface="ＭＳ Ｐゴシック" charset="0"/>
              </a:endParaRPr>
            </a:p>
          </p:txBody>
        </p:sp>
        <p:sp>
          <p:nvSpPr>
            <p:cNvPr id="7" name="Text Box 8"/>
            <p:cNvSpPr txBox="1">
              <a:spLocks noChangeArrowheads="1"/>
            </p:cNvSpPr>
            <p:nvPr/>
          </p:nvSpPr>
          <p:spPr bwMode="auto">
            <a:xfrm>
              <a:off x="653868" y="1289326"/>
              <a:ext cx="1769023" cy="670075"/>
            </a:xfrm>
            <a:prstGeom prst="rect">
              <a:avLst/>
            </a:prstGeom>
            <a:solidFill>
              <a:srgbClr val="A9A9A9"/>
            </a:solidFill>
            <a:ln w="9525">
              <a:solidFill>
                <a:srgbClr val="A9A9A9"/>
              </a:solidFill>
              <a:miter lim="800000"/>
              <a:headEnd/>
              <a:tailEnd/>
            </a:ln>
            <a:effectLst/>
          </p:spPr>
          <p:txBody>
            <a:bodyPr/>
            <a:lstStyle/>
            <a:p>
              <a:pPr eaLnBrk="0" fontAlgn="auto" hangingPunct="0">
                <a:spcBef>
                  <a:spcPts val="0"/>
                </a:spcBef>
                <a:spcAft>
                  <a:spcPts val="0"/>
                </a:spcAft>
                <a:defRPr/>
              </a:pPr>
              <a:r>
                <a:rPr lang="fr-FR" sz="1800" kern="0" dirty="0" smtClean="0">
                  <a:latin typeface="Verdana" charset="0"/>
                  <a:ea typeface="ＭＳ Ｐゴシック" charset="0"/>
                </a:rPr>
                <a:t>Documents budgétaires</a:t>
              </a:r>
              <a:endParaRPr lang="fr-FR" sz="1800" kern="0" dirty="0">
                <a:latin typeface="Verdana" charset="0"/>
                <a:ea typeface="ＭＳ Ｐゴシック" charset="0"/>
              </a:endParaRPr>
            </a:p>
          </p:txBody>
        </p:sp>
        <p:sp>
          <p:nvSpPr>
            <p:cNvPr id="8" name="Text Box 9"/>
            <p:cNvSpPr txBox="1">
              <a:spLocks noChangeArrowheads="1"/>
            </p:cNvSpPr>
            <p:nvPr/>
          </p:nvSpPr>
          <p:spPr bwMode="auto">
            <a:xfrm>
              <a:off x="5529974" y="1572839"/>
              <a:ext cx="3028239" cy="663375"/>
            </a:xfrm>
            <a:prstGeom prst="rect">
              <a:avLst/>
            </a:prstGeom>
            <a:solidFill>
              <a:srgbClr val="ECA519"/>
            </a:solidFill>
            <a:ln w="9525">
              <a:solidFill>
                <a:srgbClr val="A9A9A9"/>
              </a:solidFill>
              <a:miter lim="800000"/>
              <a:headEnd/>
              <a:tailEnd/>
            </a:ln>
            <a:effectLst/>
          </p:spPr>
          <p:txBody>
            <a:bodyPr anchor="ctr"/>
            <a:lstStyle/>
            <a:p>
              <a:pPr eaLnBrk="0" fontAlgn="auto" hangingPunct="0">
                <a:spcBef>
                  <a:spcPts val="0"/>
                </a:spcBef>
                <a:spcAft>
                  <a:spcPts val="0"/>
                </a:spcAft>
                <a:defRPr/>
              </a:pPr>
              <a:r>
                <a:rPr lang="en-US" sz="2000" kern="0" dirty="0" smtClean="0">
                  <a:solidFill>
                    <a:srgbClr val="FF0000"/>
                  </a:solidFill>
                  <a:latin typeface="Verdana" charset="0"/>
                  <a:ea typeface="ＭＳ Ｐゴシック" charset="0"/>
                </a:rPr>
                <a:t>Institution </a:t>
              </a:r>
              <a:r>
                <a:rPr lang="en-US" sz="2000" kern="0" dirty="0" err="1" smtClean="0">
                  <a:solidFill>
                    <a:srgbClr val="FF0000"/>
                  </a:solidFill>
                  <a:latin typeface="Verdana" charset="0"/>
                  <a:ea typeface="ＭＳ Ｐゴシック" charset="0"/>
                </a:rPr>
                <a:t>supérieure</a:t>
              </a:r>
              <a:r>
                <a:rPr lang="en-US" sz="2000" kern="0" dirty="0" smtClean="0">
                  <a:solidFill>
                    <a:srgbClr val="FF0000"/>
                  </a:solidFill>
                  <a:latin typeface="Verdana" charset="0"/>
                  <a:ea typeface="ＭＳ Ｐゴシック" charset="0"/>
                </a:rPr>
                <a:t> de </a:t>
              </a:r>
              <a:r>
                <a:rPr lang="en-US" sz="2000" kern="0" dirty="0" err="1" smtClean="0">
                  <a:solidFill>
                    <a:srgbClr val="FF0000"/>
                  </a:solidFill>
                  <a:latin typeface="Verdana" charset="0"/>
                  <a:ea typeface="ＭＳ Ｐゴシック" charset="0"/>
                </a:rPr>
                <a:t>contrôle</a:t>
              </a:r>
              <a:r>
                <a:rPr lang="en-US" sz="2000" kern="0" dirty="0" smtClean="0">
                  <a:solidFill>
                    <a:srgbClr val="FF0000"/>
                  </a:solidFill>
                  <a:latin typeface="Verdana" charset="0"/>
                  <a:ea typeface="ＭＳ Ｐゴシック" charset="0"/>
                </a:rPr>
                <a:t>(ISC)</a:t>
              </a:r>
              <a:endParaRPr lang="en-US" sz="2000" kern="0" dirty="0">
                <a:solidFill>
                  <a:srgbClr val="FF0000"/>
                </a:solidFill>
                <a:latin typeface="Verdana" charset="0"/>
                <a:ea typeface="ＭＳ Ｐゴシック" charset="0"/>
              </a:endParaRPr>
            </a:p>
          </p:txBody>
        </p:sp>
        <p:sp>
          <p:nvSpPr>
            <p:cNvPr id="9" name="Text Box 10"/>
            <p:cNvSpPr txBox="1">
              <a:spLocks noChangeArrowheads="1"/>
            </p:cNvSpPr>
            <p:nvPr/>
          </p:nvSpPr>
          <p:spPr bwMode="auto">
            <a:xfrm>
              <a:off x="6175615" y="1020027"/>
              <a:ext cx="2382598" cy="380267"/>
            </a:xfrm>
            <a:prstGeom prst="rect">
              <a:avLst/>
            </a:prstGeom>
            <a:solidFill>
              <a:srgbClr val="A9A9A9"/>
            </a:solidFill>
            <a:ln w="9525">
              <a:solidFill>
                <a:srgbClr val="A9A9A9"/>
              </a:solidFill>
              <a:miter lim="800000"/>
              <a:headEnd/>
              <a:tailEnd/>
            </a:ln>
            <a:effectLst/>
          </p:spPr>
          <p:txBody>
            <a:bodyPr/>
            <a:lstStyle/>
            <a:p>
              <a:pPr eaLnBrk="0" fontAlgn="auto" hangingPunct="0">
                <a:spcBef>
                  <a:spcPts val="0"/>
                </a:spcBef>
                <a:spcAft>
                  <a:spcPts val="0"/>
                </a:spcAft>
                <a:defRPr/>
              </a:pPr>
              <a:r>
                <a:rPr lang="en-US" sz="2000" kern="0" dirty="0" smtClean="0">
                  <a:latin typeface="Verdana" charset="0"/>
                  <a:ea typeface="ＭＳ Ｐゴシック" charset="0"/>
                </a:rPr>
                <a:t>Rapport </a:t>
              </a:r>
              <a:r>
                <a:rPr lang="en-US" sz="2000" kern="0" dirty="0" err="1" smtClean="0">
                  <a:latin typeface="Verdana" charset="0"/>
                  <a:ea typeface="ＭＳ Ｐゴシック" charset="0"/>
                </a:rPr>
                <a:t>d’audit</a:t>
              </a:r>
              <a:endParaRPr lang="en-US" sz="2000" kern="0" dirty="0">
                <a:latin typeface="Verdana" charset="0"/>
                <a:ea typeface="ＭＳ Ｐゴシック" charset="0"/>
              </a:endParaRPr>
            </a:p>
          </p:txBody>
        </p:sp>
        <p:sp>
          <p:nvSpPr>
            <p:cNvPr id="10" name="Text Box 11"/>
            <p:cNvSpPr txBox="1">
              <a:spLocks noChangeArrowheads="1"/>
            </p:cNvSpPr>
            <p:nvPr/>
          </p:nvSpPr>
          <p:spPr bwMode="auto">
            <a:xfrm>
              <a:off x="1154534" y="2460689"/>
              <a:ext cx="4592348" cy="402045"/>
            </a:xfrm>
            <a:prstGeom prst="rect">
              <a:avLst/>
            </a:prstGeom>
            <a:solidFill>
              <a:srgbClr val="ECA519"/>
            </a:solidFill>
            <a:ln w="9525">
              <a:solidFill>
                <a:srgbClr val="A9A9A9"/>
              </a:solidFill>
              <a:miter lim="800000"/>
              <a:headEnd/>
              <a:tailEnd/>
            </a:ln>
            <a:effectLst/>
          </p:spPr>
          <p:txBody>
            <a:bodyPr/>
            <a:lstStyle/>
            <a:p>
              <a:pPr eaLnBrk="0" fontAlgn="auto" hangingPunct="0">
                <a:spcBef>
                  <a:spcPts val="0"/>
                </a:spcBef>
                <a:spcAft>
                  <a:spcPts val="0"/>
                </a:spcAft>
                <a:defRPr/>
              </a:pPr>
              <a:r>
                <a:rPr lang="en-US" sz="2400" kern="0" dirty="0" err="1" smtClean="0">
                  <a:latin typeface="Verdana" charset="0"/>
                  <a:ea typeface="ＭＳ Ｐゴシック" charset="0"/>
                </a:rPr>
                <a:t>Exécutif</a:t>
              </a:r>
              <a:endParaRPr lang="en-US" sz="2400" kern="0" dirty="0">
                <a:latin typeface="Verdana" charset="0"/>
                <a:ea typeface="ＭＳ Ｐゴシック" charset="0"/>
              </a:endParaRPr>
            </a:p>
          </p:txBody>
        </p:sp>
        <p:sp>
          <p:nvSpPr>
            <p:cNvPr id="11" name="Text Box 12"/>
            <p:cNvSpPr txBox="1">
              <a:spLocks noChangeArrowheads="1"/>
            </p:cNvSpPr>
            <p:nvPr/>
          </p:nvSpPr>
          <p:spPr bwMode="auto">
            <a:xfrm>
              <a:off x="1024050" y="3655097"/>
              <a:ext cx="2384292" cy="464028"/>
            </a:xfrm>
            <a:prstGeom prst="rect">
              <a:avLst/>
            </a:prstGeom>
            <a:solidFill>
              <a:srgbClr val="ECA519"/>
            </a:solidFill>
            <a:ln w="9525">
              <a:solidFill>
                <a:srgbClr val="A9A9A9"/>
              </a:solidFill>
              <a:miter lim="800000"/>
              <a:headEnd/>
              <a:tailEnd/>
            </a:ln>
            <a:effectLst/>
          </p:spPr>
          <p:txBody>
            <a:bodyPr anchor="ctr"/>
            <a:lstStyle/>
            <a:p>
              <a:pPr eaLnBrk="0" fontAlgn="auto" hangingPunct="0">
                <a:spcBef>
                  <a:spcPts val="0"/>
                </a:spcBef>
                <a:spcAft>
                  <a:spcPts val="0"/>
                </a:spcAft>
                <a:defRPr/>
              </a:pPr>
              <a:r>
                <a:rPr lang="en-US" sz="2400" kern="0" dirty="0" err="1" smtClean="0">
                  <a:latin typeface="Verdana" charset="0"/>
                  <a:ea typeface="ＭＳ Ｐゴシック" charset="0"/>
                </a:rPr>
                <a:t>Responsables</a:t>
              </a:r>
              <a:endParaRPr lang="en-US" sz="2400" kern="0" dirty="0">
                <a:latin typeface="Verdana" charset="0"/>
                <a:ea typeface="ＭＳ Ｐゴシック" charset="0"/>
              </a:endParaRPr>
            </a:p>
          </p:txBody>
        </p:sp>
        <p:sp>
          <p:nvSpPr>
            <p:cNvPr id="12" name="Text Box 13"/>
            <p:cNvSpPr txBox="1">
              <a:spLocks noChangeArrowheads="1"/>
            </p:cNvSpPr>
            <p:nvPr/>
          </p:nvSpPr>
          <p:spPr bwMode="auto">
            <a:xfrm>
              <a:off x="4175994" y="3452400"/>
              <a:ext cx="1769156" cy="864397"/>
            </a:xfrm>
            <a:prstGeom prst="rect">
              <a:avLst/>
            </a:prstGeom>
            <a:solidFill>
              <a:srgbClr val="ECA519"/>
            </a:solidFill>
            <a:ln w="9525">
              <a:solidFill>
                <a:srgbClr val="A9A9A9"/>
              </a:solidFill>
              <a:miter lim="800000"/>
              <a:headEnd/>
              <a:tailEnd/>
            </a:ln>
            <a:effectLst/>
          </p:spPr>
          <p:txBody>
            <a:bodyPr anchor="ctr"/>
            <a:lstStyle/>
            <a:p>
              <a:pPr eaLnBrk="0" fontAlgn="auto" hangingPunct="0">
                <a:spcBef>
                  <a:spcPts val="0"/>
                </a:spcBef>
                <a:spcAft>
                  <a:spcPts val="0"/>
                </a:spcAft>
                <a:defRPr/>
              </a:pPr>
              <a:r>
                <a:rPr lang="en-US" sz="1800" kern="0" dirty="0" err="1" smtClean="0">
                  <a:latin typeface="Verdana" charset="0"/>
                  <a:ea typeface="ＭＳ Ｐゴシック" charset="0"/>
                </a:rPr>
                <a:t>Comité</a:t>
              </a:r>
              <a:r>
                <a:rPr lang="en-US" sz="1800" kern="0" dirty="0" smtClean="0">
                  <a:latin typeface="Verdana" charset="0"/>
                  <a:ea typeface="ＭＳ Ｐゴシック" charset="0"/>
                </a:rPr>
                <a:t> </a:t>
              </a:r>
              <a:r>
                <a:rPr lang="en-US" sz="1800" kern="0" dirty="0" err="1" smtClean="0">
                  <a:latin typeface="Verdana" charset="0"/>
                  <a:ea typeface="ＭＳ Ｐゴシック" charset="0"/>
                </a:rPr>
                <a:t>d’audit</a:t>
              </a:r>
              <a:r>
                <a:rPr lang="en-US" sz="1800" kern="0" dirty="0" smtClean="0">
                  <a:latin typeface="Verdana" charset="0"/>
                  <a:ea typeface="ＭＳ Ｐゴシック" charset="0"/>
                </a:rPr>
                <a:t> (2)</a:t>
              </a:r>
              <a:endParaRPr lang="en-US" sz="1800" kern="0" dirty="0">
                <a:latin typeface="Verdana" charset="0"/>
                <a:ea typeface="ＭＳ Ｐゴシック" charset="0"/>
              </a:endParaRPr>
            </a:p>
          </p:txBody>
        </p:sp>
        <p:sp>
          <p:nvSpPr>
            <p:cNvPr id="13" name="Text Box 14"/>
            <p:cNvSpPr txBox="1">
              <a:spLocks noChangeArrowheads="1"/>
            </p:cNvSpPr>
            <p:nvPr/>
          </p:nvSpPr>
          <p:spPr bwMode="auto">
            <a:xfrm>
              <a:off x="3610002" y="4668586"/>
              <a:ext cx="2152133" cy="323716"/>
            </a:xfrm>
            <a:prstGeom prst="rect">
              <a:avLst/>
            </a:prstGeom>
            <a:solidFill>
              <a:srgbClr val="A9A9A9"/>
            </a:solidFill>
            <a:ln w="9525">
              <a:noFill/>
              <a:miter lim="800000"/>
              <a:headEnd/>
              <a:tailEnd/>
            </a:ln>
            <a:effectLst/>
          </p:spPr>
          <p:txBody>
            <a:bodyPr/>
            <a:lstStyle/>
            <a:p>
              <a:pPr eaLnBrk="0" fontAlgn="auto" hangingPunct="0">
                <a:spcBef>
                  <a:spcPts val="0"/>
                </a:spcBef>
                <a:spcAft>
                  <a:spcPts val="0"/>
                </a:spcAft>
                <a:defRPr/>
              </a:pPr>
              <a:r>
                <a:rPr lang="en-US" sz="1800" kern="0" dirty="0" smtClean="0">
                  <a:latin typeface="Verdana" charset="0"/>
                  <a:ea typeface="ＭＳ Ｐゴシック" charset="0"/>
                </a:rPr>
                <a:t>Rapport </a:t>
              </a:r>
              <a:r>
                <a:rPr lang="en-US" sz="1800" kern="0" dirty="0" err="1" smtClean="0">
                  <a:latin typeface="Verdana" charset="0"/>
                  <a:ea typeface="ＭＳ Ｐゴシック" charset="0"/>
                </a:rPr>
                <a:t>d’audit</a:t>
              </a:r>
              <a:endParaRPr lang="en-US" sz="1800" kern="0" dirty="0">
                <a:latin typeface="Verdana" charset="0"/>
                <a:ea typeface="ＭＳ Ｐゴシック" charset="0"/>
              </a:endParaRPr>
            </a:p>
          </p:txBody>
        </p:sp>
        <p:sp>
          <p:nvSpPr>
            <p:cNvPr id="14" name="Text Box 15"/>
            <p:cNvSpPr txBox="1">
              <a:spLocks noChangeArrowheads="1"/>
            </p:cNvSpPr>
            <p:nvPr/>
          </p:nvSpPr>
          <p:spPr bwMode="auto">
            <a:xfrm>
              <a:off x="4409848" y="5223074"/>
              <a:ext cx="1337034" cy="768912"/>
            </a:xfrm>
            <a:prstGeom prst="rect">
              <a:avLst/>
            </a:prstGeom>
            <a:solidFill>
              <a:srgbClr val="ECA519"/>
            </a:solidFill>
            <a:ln w="9525">
              <a:solidFill>
                <a:srgbClr val="A9A9A9"/>
              </a:solidFill>
              <a:miter lim="800000"/>
              <a:headEnd/>
              <a:tailEnd/>
            </a:ln>
            <a:effectLst/>
          </p:spPr>
          <p:txBody>
            <a:bodyPr/>
            <a:lstStyle/>
            <a:p>
              <a:pPr eaLnBrk="0" fontAlgn="auto" hangingPunct="0">
                <a:spcBef>
                  <a:spcPts val="0"/>
                </a:spcBef>
                <a:spcAft>
                  <a:spcPts val="0"/>
                </a:spcAft>
                <a:defRPr/>
              </a:pPr>
              <a:r>
                <a:rPr lang="en-US" sz="2000" kern="0" dirty="0" smtClean="0">
                  <a:solidFill>
                    <a:srgbClr val="FF0000"/>
                  </a:solidFill>
                  <a:latin typeface="Verdana" charset="0"/>
                  <a:ea typeface="ＭＳ Ｐゴシック" charset="0"/>
                </a:rPr>
                <a:t>Audit interne</a:t>
              </a:r>
              <a:endParaRPr lang="en-US" sz="2000" kern="0" dirty="0">
                <a:solidFill>
                  <a:srgbClr val="FF0000"/>
                </a:solidFill>
                <a:latin typeface="Verdana" charset="0"/>
                <a:ea typeface="ＭＳ Ｐゴシック" charset="0"/>
              </a:endParaRPr>
            </a:p>
          </p:txBody>
        </p:sp>
        <p:sp>
          <p:nvSpPr>
            <p:cNvPr id="15" name="Text Box 16"/>
            <p:cNvSpPr txBox="1">
              <a:spLocks noChangeArrowheads="1"/>
            </p:cNvSpPr>
            <p:nvPr/>
          </p:nvSpPr>
          <p:spPr bwMode="auto">
            <a:xfrm>
              <a:off x="947793" y="5526283"/>
              <a:ext cx="2613063" cy="680125"/>
            </a:xfrm>
            <a:prstGeom prst="rect">
              <a:avLst/>
            </a:prstGeom>
            <a:solidFill>
              <a:srgbClr val="ECA519"/>
            </a:solidFill>
            <a:ln w="9525">
              <a:solidFill>
                <a:srgbClr val="A9A9A9"/>
              </a:solidFill>
              <a:miter lim="800000"/>
              <a:headEnd/>
              <a:tailEnd/>
            </a:ln>
            <a:effectLst/>
          </p:spPr>
          <p:txBody>
            <a:bodyPr anchor="ctr"/>
            <a:lstStyle/>
            <a:p>
              <a:pPr eaLnBrk="0" fontAlgn="auto" hangingPunct="0">
                <a:spcBef>
                  <a:spcPts val="0"/>
                </a:spcBef>
                <a:spcAft>
                  <a:spcPts val="0"/>
                </a:spcAft>
                <a:defRPr/>
              </a:pPr>
              <a:r>
                <a:rPr lang="en-US" sz="2000" kern="0" dirty="0" err="1" smtClean="0">
                  <a:latin typeface="Verdana" charset="0"/>
                  <a:ea typeface="ＭＳ Ｐゴシック" charset="0"/>
                </a:rPr>
                <a:t>Prestataires</a:t>
              </a:r>
              <a:r>
                <a:rPr lang="en-US" sz="2000" kern="0" dirty="0" smtClean="0">
                  <a:latin typeface="Verdana" charset="0"/>
                  <a:ea typeface="ＭＳ Ｐゴシック" charset="0"/>
                </a:rPr>
                <a:t> de service</a:t>
              </a:r>
              <a:endParaRPr lang="en-US" sz="2000" kern="0" dirty="0">
                <a:latin typeface="Verdana" charset="0"/>
                <a:ea typeface="ＭＳ Ｐゴシック" charset="0"/>
              </a:endParaRPr>
            </a:p>
          </p:txBody>
        </p:sp>
        <p:sp>
          <p:nvSpPr>
            <p:cNvPr id="18" name="Line 19"/>
            <p:cNvSpPr>
              <a:spLocks noChangeShapeType="1"/>
            </p:cNvSpPr>
            <p:nvPr/>
          </p:nvSpPr>
          <p:spPr bwMode="auto">
            <a:xfrm>
              <a:off x="6175615" y="4045417"/>
              <a:ext cx="1438709" cy="0"/>
            </a:xfrm>
            <a:prstGeom prst="line">
              <a:avLst/>
            </a:prstGeom>
            <a:noFill/>
            <a:ln w="38100">
              <a:solidFill>
                <a:srgbClr val="A0A5A5"/>
              </a:solidFill>
              <a:prstDash val="lgDash"/>
              <a:round/>
              <a:headEnd/>
              <a:tailEnd/>
            </a:ln>
            <a:effectLst/>
          </p:spPr>
          <p:txBody>
            <a:bodyPr lIns="0" tIns="0" rIns="0" bIns="0">
              <a:spAutoFit/>
            </a:bodyPr>
            <a:lstStyle/>
            <a:p>
              <a:endParaRPr lang="el-GR"/>
            </a:p>
          </p:txBody>
        </p:sp>
        <p:sp>
          <p:nvSpPr>
            <p:cNvPr id="19" name="Line 20"/>
            <p:cNvSpPr>
              <a:spLocks noChangeShapeType="1"/>
            </p:cNvSpPr>
            <p:nvPr/>
          </p:nvSpPr>
          <p:spPr bwMode="auto">
            <a:xfrm flipV="1">
              <a:off x="7636354" y="2222812"/>
              <a:ext cx="0" cy="1799152"/>
            </a:xfrm>
            <a:prstGeom prst="line">
              <a:avLst/>
            </a:prstGeom>
            <a:noFill/>
            <a:ln w="38100">
              <a:solidFill>
                <a:srgbClr val="A0A5A5"/>
              </a:solidFill>
              <a:prstDash val="lgDash"/>
              <a:round/>
              <a:headEnd/>
              <a:tailEnd type="triangle" w="med" len="med"/>
            </a:ln>
            <a:effectLst/>
          </p:spPr>
          <p:txBody>
            <a:bodyPr wrap="none" lIns="0" tIns="0" rIns="0" bIns="0">
              <a:spAutoFit/>
            </a:bodyPr>
            <a:lstStyle/>
            <a:p>
              <a:endParaRPr lang="el-GR"/>
            </a:p>
          </p:txBody>
        </p:sp>
        <p:sp>
          <p:nvSpPr>
            <p:cNvPr id="20" name="AutoShape 21"/>
            <p:cNvSpPr>
              <a:spLocks noChangeArrowheads="1"/>
            </p:cNvSpPr>
            <p:nvPr/>
          </p:nvSpPr>
          <p:spPr bwMode="auto">
            <a:xfrm>
              <a:off x="7175425" y="1430447"/>
              <a:ext cx="128789" cy="142392"/>
            </a:xfrm>
            <a:prstGeom prst="upArrow">
              <a:avLst>
                <a:gd name="adj1" fmla="val 50000"/>
                <a:gd name="adj2" fmla="val 27779"/>
              </a:avLst>
            </a:prstGeom>
            <a:solidFill>
              <a:srgbClr val="A9A9A9"/>
            </a:solidFill>
            <a:ln w="9525">
              <a:solidFill>
                <a:srgbClr val="A9A9A9"/>
              </a:solidFill>
              <a:miter lim="800000"/>
              <a:headEnd/>
              <a:tailEnd/>
            </a:ln>
            <a:effectLst/>
          </p:spPr>
          <p:txBody>
            <a:bodyPr/>
            <a:lstStyle/>
            <a:p>
              <a:pPr fontAlgn="auto">
                <a:spcBef>
                  <a:spcPts val="0"/>
                </a:spcBef>
                <a:spcAft>
                  <a:spcPts val="0"/>
                </a:spcAft>
                <a:defRPr/>
              </a:pPr>
              <a:endParaRPr lang="en-GB" sz="1800" kern="0">
                <a:solidFill>
                  <a:sysClr val="windowText" lastClr="000000"/>
                </a:solidFill>
                <a:latin typeface="Verdana" charset="0"/>
                <a:ea typeface="ＭＳ Ｐゴシック" charset="0"/>
              </a:endParaRPr>
            </a:p>
          </p:txBody>
        </p:sp>
        <p:sp>
          <p:nvSpPr>
            <p:cNvPr id="21" name="AutoShape 22"/>
            <p:cNvSpPr>
              <a:spLocks noChangeArrowheads="1"/>
            </p:cNvSpPr>
            <p:nvPr/>
          </p:nvSpPr>
          <p:spPr bwMode="auto">
            <a:xfrm>
              <a:off x="7175425" y="839106"/>
              <a:ext cx="128789" cy="167519"/>
            </a:xfrm>
            <a:prstGeom prst="upArrow">
              <a:avLst>
                <a:gd name="adj1" fmla="val 50000"/>
                <a:gd name="adj2" fmla="val 32410"/>
              </a:avLst>
            </a:prstGeom>
            <a:solidFill>
              <a:srgbClr val="A9A9A9"/>
            </a:solidFill>
            <a:ln w="9525">
              <a:solidFill>
                <a:srgbClr val="A9A9A9"/>
              </a:solidFill>
              <a:miter lim="800000"/>
              <a:headEnd/>
              <a:tailEnd/>
            </a:ln>
            <a:effectLst/>
          </p:spPr>
          <p:txBody>
            <a:bodyPr/>
            <a:lstStyle/>
            <a:p>
              <a:pPr fontAlgn="auto">
                <a:spcBef>
                  <a:spcPts val="0"/>
                </a:spcBef>
                <a:spcAft>
                  <a:spcPts val="0"/>
                </a:spcAft>
                <a:defRPr/>
              </a:pPr>
              <a:endParaRPr lang="en-GB" sz="1800" kern="0">
                <a:solidFill>
                  <a:sysClr val="windowText" lastClr="000000"/>
                </a:solidFill>
                <a:latin typeface="Verdana" charset="0"/>
                <a:ea typeface="ＭＳ Ｐゴシック" charset="0"/>
              </a:endParaRPr>
            </a:p>
          </p:txBody>
        </p:sp>
        <p:sp>
          <p:nvSpPr>
            <p:cNvPr id="22" name="AutoShape 23"/>
            <p:cNvSpPr>
              <a:spLocks noChangeArrowheads="1"/>
            </p:cNvSpPr>
            <p:nvPr/>
          </p:nvSpPr>
          <p:spPr bwMode="auto">
            <a:xfrm>
              <a:off x="3299889" y="839106"/>
              <a:ext cx="144041" cy="500881"/>
            </a:xfrm>
            <a:prstGeom prst="upArrow">
              <a:avLst>
                <a:gd name="adj1" fmla="val 50000"/>
                <a:gd name="adj2" fmla="val 87497"/>
              </a:avLst>
            </a:prstGeom>
            <a:solidFill>
              <a:srgbClr val="A9A9A9"/>
            </a:solidFill>
            <a:ln w="9525">
              <a:solidFill>
                <a:srgbClr val="A9A9A9"/>
              </a:solidFill>
              <a:miter lim="800000"/>
              <a:headEnd/>
              <a:tailEnd/>
            </a:ln>
            <a:effectLst/>
          </p:spPr>
          <p:txBody>
            <a:bodyPr/>
            <a:lstStyle/>
            <a:p>
              <a:pPr fontAlgn="auto">
                <a:spcBef>
                  <a:spcPts val="0"/>
                </a:spcBef>
                <a:spcAft>
                  <a:spcPts val="0"/>
                </a:spcAft>
                <a:defRPr/>
              </a:pPr>
              <a:endParaRPr lang="en-GB" sz="1800" kern="0">
                <a:solidFill>
                  <a:sysClr val="windowText" lastClr="000000"/>
                </a:solidFill>
                <a:latin typeface="Verdana" charset="0"/>
                <a:ea typeface="ＭＳ Ｐゴシック" charset="0"/>
              </a:endParaRPr>
            </a:p>
          </p:txBody>
        </p:sp>
        <p:sp>
          <p:nvSpPr>
            <p:cNvPr id="23" name="AutoShape 24"/>
            <p:cNvSpPr>
              <a:spLocks noChangeArrowheads="1"/>
            </p:cNvSpPr>
            <p:nvPr/>
          </p:nvSpPr>
          <p:spPr bwMode="auto">
            <a:xfrm>
              <a:off x="3315141" y="2010063"/>
              <a:ext cx="128789" cy="350115"/>
            </a:xfrm>
            <a:prstGeom prst="upArrow">
              <a:avLst>
                <a:gd name="adj1" fmla="val 50000"/>
                <a:gd name="adj2" fmla="val 68215"/>
              </a:avLst>
            </a:prstGeom>
            <a:solidFill>
              <a:srgbClr val="A9A9A9"/>
            </a:solidFill>
            <a:ln w="9525">
              <a:solidFill>
                <a:srgbClr val="A9A9A9"/>
              </a:solidFill>
              <a:miter lim="800000"/>
              <a:headEnd/>
              <a:tailEnd/>
            </a:ln>
            <a:effectLst/>
          </p:spPr>
          <p:txBody>
            <a:bodyPr/>
            <a:lstStyle/>
            <a:p>
              <a:pPr fontAlgn="auto">
                <a:spcBef>
                  <a:spcPts val="0"/>
                </a:spcBef>
                <a:spcAft>
                  <a:spcPts val="0"/>
                </a:spcAft>
                <a:defRPr/>
              </a:pPr>
              <a:endParaRPr lang="en-GB" sz="1800" kern="0">
                <a:solidFill>
                  <a:sysClr val="windowText" lastClr="000000"/>
                </a:solidFill>
                <a:latin typeface="Verdana" charset="0"/>
                <a:ea typeface="ＭＳ Ｐゴシック" charset="0"/>
              </a:endParaRPr>
            </a:p>
          </p:txBody>
        </p:sp>
        <p:sp>
          <p:nvSpPr>
            <p:cNvPr id="24" name="AutoShape 25"/>
            <p:cNvSpPr>
              <a:spLocks noChangeArrowheads="1"/>
            </p:cNvSpPr>
            <p:nvPr/>
          </p:nvSpPr>
          <p:spPr bwMode="auto">
            <a:xfrm rot="10800000">
              <a:off x="1823899" y="852508"/>
              <a:ext cx="128789" cy="487479"/>
            </a:xfrm>
            <a:prstGeom prst="upArrow">
              <a:avLst>
                <a:gd name="adj1" fmla="val 50000"/>
                <a:gd name="adj2" fmla="val 94750"/>
              </a:avLst>
            </a:prstGeom>
            <a:solidFill>
              <a:srgbClr val="A9A9A9"/>
            </a:solidFill>
            <a:ln w="9525">
              <a:solidFill>
                <a:srgbClr val="A9A9A9"/>
              </a:solidFill>
              <a:miter lim="800000"/>
              <a:headEnd/>
              <a:tailEnd/>
            </a:ln>
            <a:effectLst/>
          </p:spPr>
          <p:txBody>
            <a:bodyPr/>
            <a:lstStyle/>
            <a:p>
              <a:pPr fontAlgn="auto">
                <a:spcBef>
                  <a:spcPts val="0"/>
                </a:spcBef>
                <a:spcAft>
                  <a:spcPts val="0"/>
                </a:spcAft>
                <a:defRPr/>
              </a:pPr>
              <a:endParaRPr lang="en-GB" sz="1800" kern="0">
                <a:solidFill>
                  <a:sysClr val="windowText" lastClr="000000"/>
                </a:solidFill>
                <a:latin typeface="Verdana" charset="0"/>
                <a:ea typeface="ＭＳ Ｐゴシック" charset="0"/>
              </a:endParaRPr>
            </a:p>
          </p:txBody>
        </p:sp>
        <p:sp>
          <p:nvSpPr>
            <p:cNvPr id="25" name="AutoShape 26"/>
            <p:cNvSpPr>
              <a:spLocks noChangeArrowheads="1"/>
            </p:cNvSpPr>
            <p:nvPr/>
          </p:nvSpPr>
          <p:spPr bwMode="auto">
            <a:xfrm rot="10800000">
              <a:off x="1823899" y="2010063"/>
              <a:ext cx="128789" cy="350115"/>
            </a:xfrm>
            <a:prstGeom prst="upArrow">
              <a:avLst>
                <a:gd name="adj1" fmla="val 50000"/>
                <a:gd name="adj2" fmla="val 68215"/>
              </a:avLst>
            </a:prstGeom>
            <a:solidFill>
              <a:srgbClr val="A9A9A9"/>
            </a:solidFill>
            <a:ln w="9525">
              <a:solidFill>
                <a:srgbClr val="A9A9A9"/>
              </a:solidFill>
              <a:miter lim="800000"/>
              <a:headEnd/>
              <a:tailEnd/>
            </a:ln>
            <a:effectLst/>
          </p:spPr>
          <p:txBody>
            <a:bodyPr/>
            <a:lstStyle/>
            <a:p>
              <a:pPr fontAlgn="auto">
                <a:spcBef>
                  <a:spcPts val="0"/>
                </a:spcBef>
                <a:spcAft>
                  <a:spcPts val="0"/>
                </a:spcAft>
                <a:defRPr/>
              </a:pPr>
              <a:endParaRPr lang="en-GB" sz="1800" kern="0">
                <a:solidFill>
                  <a:sysClr val="windowText" lastClr="000000"/>
                </a:solidFill>
                <a:latin typeface="Verdana" charset="0"/>
                <a:ea typeface="ＭＳ Ｐゴシック" charset="0"/>
              </a:endParaRPr>
            </a:p>
          </p:txBody>
        </p:sp>
        <p:sp>
          <p:nvSpPr>
            <p:cNvPr id="26" name="AutoShape 27"/>
            <p:cNvSpPr>
              <a:spLocks noChangeArrowheads="1"/>
            </p:cNvSpPr>
            <p:nvPr/>
          </p:nvSpPr>
          <p:spPr bwMode="auto">
            <a:xfrm rot="10800000">
              <a:off x="1349412" y="2862734"/>
              <a:ext cx="93202" cy="792364"/>
            </a:xfrm>
            <a:prstGeom prst="upArrow">
              <a:avLst>
                <a:gd name="adj1" fmla="val 50000"/>
                <a:gd name="adj2" fmla="val 211437"/>
              </a:avLst>
            </a:prstGeom>
            <a:solidFill>
              <a:srgbClr val="A9A9A9"/>
            </a:solidFill>
            <a:ln w="9525">
              <a:solidFill>
                <a:srgbClr val="A9A9A9"/>
              </a:solidFill>
              <a:miter lim="800000"/>
              <a:headEnd/>
              <a:tailEnd/>
            </a:ln>
            <a:effectLst/>
          </p:spPr>
          <p:txBody>
            <a:bodyPr/>
            <a:lstStyle/>
            <a:p>
              <a:pPr fontAlgn="auto">
                <a:spcBef>
                  <a:spcPts val="0"/>
                </a:spcBef>
                <a:spcAft>
                  <a:spcPts val="0"/>
                </a:spcAft>
                <a:defRPr/>
              </a:pPr>
              <a:endParaRPr lang="en-GB" sz="1800" kern="0">
                <a:solidFill>
                  <a:sysClr val="windowText" lastClr="000000"/>
                </a:solidFill>
                <a:latin typeface="Verdana" charset="0"/>
                <a:ea typeface="ＭＳ Ｐゴシック" charset="0"/>
              </a:endParaRPr>
            </a:p>
          </p:txBody>
        </p:sp>
        <p:sp>
          <p:nvSpPr>
            <p:cNvPr id="27" name="AutoShape 28"/>
            <p:cNvSpPr>
              <a:spLocks noChangeArrowheads="1"/>
            </p:cNvSpPr>
            <p:nvPr/>
          </p:nvSpPr>
          <p:spPr bwMode="auto">
            <a:xfrm>
              <a:off x="2898271" y="2862734"/>
              <a:ext cx="128789" cy="792364"/>
            </a:xfrm>
            <a:prstGeom prst="upArrow">
              <a:avLst>
                <a:gd name="adj1" fmla="val 50000"/>
                <a:gd name="adj2" fmla="val 154010"/>
              </a:avLst>
            </a:prstGeom>
            <a:solidFill>
              <a:srgbClr val="A9A9A9"/>
            </a:solidFill>
            <a:ln w="9525">
              <a:solidFill>
                <a:srgbClr val="A9A9A9"/>
              </a:solidFill>
              <a:miter lim="800000"/>
              <a:headEnd/>
              <a:tailEnd/>
            </a:ln>
            <a:effectLst/>
          </p:spPr>
          <p:txBody>
            <a:bodyPr/>
            <a:lstStyle/>
            <a:p>
              <a:pPr fontAlgn="auto">
                <a:spcBef>
                  <a:spcPts val="0"/>
                </a:spcBef>
                <a:spcAft>
                  <a:spcPts val="0"/>
                </a:spcAft>
                <a:defRPr/>
              </a:pPr>
              <a:endParaRPr lang="en-GB" sz="1800" kern="0">
                <a:solidFill>
                  <a:sysClr val="windowText" lastClr="000000"/>
                </a:solidFill>
                <a:latin typeface="Verdana" charset="0"/>
                <a:ea typeface="ＭＳ Ｐゴシック" charset="0"/>
              </a:endParaRPr>
            </a:p>
          </p:txBody>
        </p:sp>
        <p:sp>
          <p:nvSpPr>
            <p:cNvPr id="28" name="AutoShape 29"/>
            <p:cNvSpPr>
              <a:spLocks noChangeArrowheads="1"/>
            </p:cNvSpPr>
            <p:nvPr/>
          </p:nvSpPr>
          <p:spPr bwMode="auto">
            <a:xfrm rot="10800000">
              <a:off x="1298575" y="4159330"/>
              <a:ext cx="181321" cy="1368628"/>
            </a:xfrm>
            <a:prstGeom prst="upArrow">
              <a:avLst>
                <a:gd name="adj1" fmla="val 50000"/>
                <a:gd name="adj2" fmla="val 189052"/>
              </a:avLst>
            </a:prstGeom>
            <a:solidFill>
              <a:srgbClr val="A9A9A9"/>
            </a:solidFill>
            <a:ln w="9525">
              <a:solidFill>
                <a:srgbClr val="A9A9A9"/>
              </a:solidFill>
              <a:miter lim="800000"/>
              <a:headEnd/>
              <a:tailEnd/>
            </a:ln>
            <a:effectLst/>
          </p:spPr>
          <p:txBody>
            <a:bodyPr/>
            <a:lstStyle/>
            <a:p>
              <a:pPr fontAlgn="auto">
                <a:spcBef>
                  <a:spcPts val="0"/>
                </a:spcBef>
                <a:spcAft>
                  <a:spcPts val="0"/>
                </a:spcAft>
                <a:defRPr/>
              </a:pPr>
              <a:endParaRPr lang="en-GB" sz="1800" kern="0">
                <a:solidFill>
                  <a:sysClr val="windowText" lastClr="000000"/>
                </a:solidFill>
                <a:latin typeface="Verdana" charset="0"/>
                <a:ea typeface="ＭＳ Ｐゴシック" charset="0"/>
              </a:endParaRPr>
            </a:p>
          </p:txBody>
        </p:sp>
        <p:sp>
          <p:nvSpPr>
            <p:cNvPr id="29" name="AutoShape 30"/>
            <p:cNvSpPr>
              <a:spLocks noChangeArrowheads="1"/>
            </p:cNvSpPr>
            <p:nvPr/>
          </p:nvSpPr>
          <p:spPr bwMode="auto">
            <a:xfrm>
              <a:off x="2883019" y="4159330"/>
              <a:ext cx="174544" cy="1366954"/>
            </a:xfrm>
            <a:prstGeom prst="upArrow">
              <a:avLst>
                <a:gd name="adj1" fmla="val 50000"/>
                <a:gd name="adj2" fmla="val 195681"/>
              </a:avLst>
            </a:prstGeom>
            <a:solidFill>
              <a:srgbClr val="A9A9A9"/>
            </a:solidFill>
            <a:ln w="9525">
              <a:solidFill>
                <a:srgbClr val="A9A9A9"/>
              </a:solidFill>
              <a:miter lim="800000"/>
              <a:headEnd/>
              <a:tailEnd/>
            </a:ln>
            <a:effectLst/>
          </p:spPr>
          <p:txBody>
            <a:bodyPr/>
            <a:lstStyle/>
            <a:p>
              <a:pPr fontAlgn="auto">
                <a:spcBef>
                  <a:spcPts val="0"/>
                </a:spcBef>
                <a:spcAft>
                  <a:spcPts val="0"/>
                </a:spcAft>
                <a:defRPr/>
              </a:pPr>
              <a:endParaRPr lang="en-GB" sz="1800" kern="0">
                <a:solidFill>
                  <a:sysClr val="windowText" lastClr="000000"/>
                </a:solidFill>
                <a:latin typeface="Verdana" charset="0"/>
                <a:ea typeface="ＭＳ Ｐゴシック" charset="0"/>
              </a:endParaRPr>
            </a:p>
          </p:txBody>
        </p:sp>
        <p:sp>
          <p:nvSpPr>
            <p:cNvPr id="30" name="AutoShape 31"/>
            <p:cNvSpPr>
              <a:spLocks noChangeArrowheads="1"/>
            </p:cNvSpPr>
            <p:nvPr/>
          </p:nvSpPr>
          <p:spPr bwMode="auto">
            <a:xfrm rot="-5400000">
              <a:off x="3660132" y="3454172"/>
              <a:ext cx="170869" cy="860853"/>
            </a:xfrm>
            <a:prstGeom prst="upArrow">
              <a:avLst>
                <a:gd name="adj1" fmla="val 50000"/>
                <a:gd name="adj2" fmla="val 188882"/>
              </a:avLst>
            </a:prstGeom>
            <a:solidFill>
              <a:srgbClr val="A9A9A9"/>
            </a:solidFill>
            <a:ln w="9525">
              <a:solidFill>
                <a:srgbClr val="A9A9A9"/>
              </a:solidFill>
              <a:miter lim="800000"/>
              <a:headEnd/>
              <a:tailEnd/>
            </a:ln>
            <a:effectLst/>
          </p:spPr>
          <p:txBody>
            <a:bodyPr/>
            <a:lstStyle/>
            <a:p>
              <a:pPr fontAlgn="auto">
                <a:spcBef>
                  <a:spcPts val="0"/>
                </a:spcBef>
                <a:spcAft>
                  <a:spcPts val="0"/>
                </a:spcAft>
                <a:defRPr/>
              </a:pPr>
              <a:endParaRPr lang="en-GB" sz="1800" kern="0">
                <a:solidFill>
                  <a:sysClr val="windowText" lastClr="000000"/>
                </a:solidFill>
                <a:latin typeface="Verdana" charset="0"/>
                <a:ea typeface="ＭＳ Ｐゴシック" charset="0"/>
              </a:endParaRPr>
            </a:p>
          </p:txBody>
        </p:sp>
        <p:sp>
          <p:nvSpPr>
            <p:cNvPr id="31" name="AutoShape 32"/>
            <p:cNvSpPr>
              <a:spLocks noChangeArrowheads="1"/>
            </p:cNvSpPr>
            <p:nvPr/>
          </p:nvSpPr>
          <p:spPr bwMode="auto">
            <a:xfrm>
              <a:off x="5057183" y="4333549"/>
              <a:ext cx="128789" cy="257979"/>
            </a:xfrm>
            <a:prstGeom prst="upArrow">
              <a:avLst>
                <a:gd name="adj1" fmla="val 50000"/>
                <a:gd name="adj2" fmla="val 50004"/>
              </a:avLst>
            </a:prstGeom>
            <a:solidFill>
              <a:srgbClr val="A9A9A9"/>
            </a:solidFill>
            <a:ln w="9525">
              <a:solidFill>
                <a:srgbClr val="A9A9A9"/>
              </a:solidFill>
              <a:miter lim="800000"/>
              <a:headEnd/>
              <a:tailEnd/>
            </a:ln>
            <a:effectLst/>
          </p:spPr>
          <p:txBody>
            <a:bodyPr/>
            <a:lstStyle/>
            <a:p>
              <a:pPr fontAlgn="auto">
                <a:spcBef>
                  <a:spcPts val="0"/>
                </a:spcBef>
                <a:spcAft>
                  <a:spcPts val="0"/>
                </a:spcAft>
                <a:defRPr/>
              </a:pPr>
              <a:endParaRPr lang="en-GB" sz="1800" kern="0">
                <a:solidFill>
                  <a:sysClr val="windowText" lastClr="000000"/>
                </a:solidFill>
                <a:latin typeface="Verdana" charset="0"/>
                <a:ea typeface="ＭＳ Ｐゴシック" charset="0"/>
              </a:endParaRPr>
            </a:p>
          </p:txBody>
        </p:sp>
        <p:sp>
          <p:nvSpPr>
            <p:cNvPr id="32" name="AutoShape 33"/>
            <p:cNvSpPr>
              <a:spLocks noChangeArrowheads="1"/>
            </p:cNvSpPr>
            <p:nvPr/>
          </p:nvSpPr>
          <p:spPr bwMode="auto">
            <a:xfrm>
              <a:off x="5041931" y="4950019"/>
              <a:ext cx="128789" cy="256303"/>
            </a:xfrm>
            <a:prstGeom prst="upArrow">
              <a:avLst>
                <a:gd name="adj1" fmla="val 50000"/>
                <a:gd name="adj2" fmla="val 50001"/>
              </a:avLst>
            </a:prstGeom>
            <a:solidFill>
              <a:srgbClr val="A9A9A9"/>
            </a:solidFill>
            <a:ln w="9525">
              <a:solidFill>
                <a:srgbClr val="A9A9A9"/>
              </a:solidFill>
              <a:miter lim="800000"/>
              <a:headEnd/>
              <a:tailEnd/>
            </a:ln>
            <a:effectLst/>
          </p:spPr>
          <p:txBody>
            <a:bodyPr/>
            <a:lstStyle/>
            <a:p>
              <a:pPr fontAlgn="auto">
                <a:spcBef>
                  <a:spcPts val="0"/>
                </a:spcBef>
                <a:spcAft>
                  <a:spcPts val="0"/>
                </a:spcAft>
                <a:defRPr/>
              </a:pPr>
              <a:endParaRPr lang="en-GB" sz="1800" kern="0">
                <a:solidFill>
                  <a:sysClr val="windowText" lastClr="000000"/>
                </a:solidFill>
                <a:latin typeface="Verdana" charset="0"/>
                <a:ea typeface="ＭＳ Ｐゴシック" charset="0"/>
              </a:endParaRPr>
            </a:p>
          </p:txBody>
        </p:sp>
        <p:sp>
          <p:nvSpPr>
            <p:cNvPr id="33" name="AutoShape 34"/>
            <p:cNvSpPr>
              <a:spLocks noChangeArrowheads="1"/>
            </p:cNvSpPr>
            <p:nvPr/>
          </p:nvSpPr>
          <p:spPr bwMode="auto">
            <a:xfrm>
              <a:off x="3601527" y="5233125"/>
              <a:ext cx="782902" cy="581291"/>
            </a:xfrm>
            <a:prstGeom prst="leftRightArrow">
              <a:avLst>
                <a:gd name="adj1" fmla="val 50000"/>
                <a:gd name="adj2" fmla="val 26868"/>
              </a:avLst>
            </a:prstGeom>
            <a:noFill/>
            <a:ln w="38100" cap="rnd">
              <a:solidFill>
                <a:srgbClr val="FFFFFF"/>
              </a:solidFill>
              <a:prstDash val="sysDot"/>
              <a:miter lim="800000"/>
              <a:headEnd/>
              <a:tailEnd/>
            </a:ln>
            <a:effectLst/>
          </p:spPr>
          <p:txBody>
            <a:bodyPr/>
            <a:lstStyle/>
            <a:p>
              <a:pPr fontAlgn="auto">
                <a:spcBef>
                  <a:spcPts val="0"/>
                </a:spcBef>
                <a:spcAft>
                  <a:spcPts val="0"/>
                </a:spcAft>
                <a:defRPr/>
              </a:pPr>
              <a:endParaRPr lang="en-GB" sz="1800" kern="0">
                <a:solidFill>
                  <a:sysClr val="windowText" lastClr="000000"/>
                </a:solidFill>
                <a:latin typeface="Verdana" charset="0"/>
                <a:ea typeface="ＭＳ Ｐゴシック" charset="0"/>
              </a:endParaRPr>
            </a:p>
          </p:txBody>
        </p:sp>
        <p:sp>
          <p:nvSpPr>
            <p:cNvPr id="34" name="Text Box 35"/>
            <p:cNvSpPr txBox="1">
              <a:spLocks noChangeArrowheads="1"/>
            </p:cNvSpPr>
            <p:nvPr/>
          </p:nvSpPr>
          <p:spPr bwMode="auto">
            <a:xfrm>
              <a:off x="2532239" y="4132526"/>
              <a:ext cx="245716" cy="1062069"/>
            </a:xfrm>
            <a:prstGeom prst="rect">
              <a:avLst/>
            </a:prstGeom>
            <a:noFill/>
            <a:ln w="9525">
              <a:noFill/>
              <a:miter lim="800000"/>
              <a:headEnd/>
              <a:tailEnd/>
            </a:ln>
            <a:effectLst/>
          </p:spPr>
          <p:txBody>
            <a:bodyPr vert="eaVert" wrap="none" lIns="0" tIns="0" rIns="0" bIns="0">
              <a:spAutoFit/>
            </a:bodyPr>
            <a:lstStyle/>
            <a:p>
              <a:pPr eaLnBrk="0" fontAlgn="auto" hangingPunct="0">
                <a:spcBef>
                  <a:spcPts val="0"/>
                </a:spcBef>
                <a:spcAft>
                  <a:spcPts val="0"/>
                </a:spcAft>
                <a:defRPr/>
              </a:pPr>
              <a:r>
                <a:rPr lang="nl-NL" sz="1600" kern="0" dirty="0" err="1">
                  <a:solidFill>
                    <a:srgbClr val="FFFFFF"/>
                  </a:solidFill>
                  <a:latin typeface="Verdana" charset="0"/>
                  <a:ea typeface="ＭＳ Ｐゴシック" charset="0"/>
                </a:rPr>
                <a:t>Informatiion</a:t>
              </a:r>
              <a:endParaRPr lang="nl-NL" sz="1600" kern="0" dirty="0">
                <a:solidFill>
                  <a:srgbClr val="FFFFFF"/>
                </a:solidFill>
                <a:latin typeface="Verdana" charset="0"/>
                <a:ea typeface="ＭＳ Ｐゴシック" charset="0"/>
              </a:endParaRPr>
            </a:p>
          </p:txBody>
        </p:sp>
        <p:sp>
          <p:nvSpPr>
            <p:cNvPr id="35" name="Text Box 36"/>
            <p:cNvSpPr txBox="1">
              <a:spLocks noChangeArrowheads="1"/>
            </p:cNvSpPr>
            <p:nvPr/>
          </p:nvSpPr>
          <p:spPr bwMode="auto">
            <a:xfrm>
              <a:off x="1584387" y="4375428"/>
              <a:ext cx="246289" cy="965965"/>
            </a:xfrm>
            <a:prstGeom prst="rect">
              <a:avLst/>
            </a:prstGeom>
            <a:noFill/>
            <a:ln w="9525">
              <a:noFill/>
              <a:miter lim="800000"/>
              <a:headEnd/>
              <a:tailEnd/>
            </a:ln>
            <a:effectLst/>
          </p:spPr>
          <p:txBody>
            <a:bodyPr vert="eaVert" wrap="none" lIns="0" tIns="0" rIns="0" bIns="0">
              <a:spAutoFit/>
            </a:bodyPr>
            <a:lstStyle/>
            <a:p>
              <a:pPr eaLnBrk="0" fontAlgn="auto" hangingPunct="0">
                <a:spcBef>
                  <a:spcPts val="0"/>
                </a:spcBef>
                <a:spcAft>
                  <a:spcPts val="0"/>
                </a:spcAft>
                <a:defRPr/>
              </a:pPr>
              <a:r>
                <a:rPr lang="nl-NL" sz="1600" kern="0" dirty="0" err="1" smtClean="0">
                  <a:solidFill>
                    <a:srgbClr val="FFFFFF"/>
                  </a:solidFill>
                  <a:latin typeface="Verdana" charset="0"/>
                  <a:ea typeface="ＭＳ Ｐゴシック" charset="0"/>
                </a:rPr>
                <a:t>Mesures</a:t>
              </a:r>
              <a:endParaRPr lang="nl-NL" sz="1600" kern="0" dirty="0">
                <a:solidFill>
                  <a:srgbClr val="FFFFFF"/>
                </a:solidFill>
                <a:latin typeface="Verdana" charset="0"/>
                <a:ea typeface="ＭＳ Ｐゴシック" charset="0"/>
              </a:endParaRPr>
            </a:p>
          </p:txBody>
        </p:sp>
        <p:sp>
          <p:nvSpPr>
            <p:cNvPr id="36" name="AutoShape 37"/>
            <p:cNvSpPr>
              <a:spLocks noChangeArrowheads="1"/>
            </p:cNvSpPr>
            <p:nvPr/>
          </p:nvSpPr>
          <p:spPr bwMode="auto">
            <a:xfrm rot="10800000">
              <a:off x="4177688" y="1494105"/>
              <a:ext cx="1369232" cy="936431"/>
            </a:xfrm>
            <a:custGeom>
              <a:avLst/>
              <a:gdLst>
                <a:gd name="G0" fmla="+- 6480 0 0"/>
                <a:gd name="G1" fmla="+- 8640 0 0"/>
                <a:gd name="G2" fmla="+- 6171 0 0"/>
                <a:gd name="G3" fmla="+- 21600 0 6480"/>
                <a:gd name="G4" fmla="+- 21600 0 8640"/>
                <a:gd name="G5" fmla="*/ G0 21600 G3"/>
                <a:gd name="G6" fmla="*/ G1 21600 G3"/>
                <a:gd name="G7" fmla="*/ G2 G3 21600"/>
                <a:gd name="G8" fmla="*/ 10800 21600 G3"/>
                <a:gd name="G9" fmla="*/ G4 21600 G3"/>
                <a:gd name="G10" fmla="+- 21600 0 G7"/>
                <a:gd name="G11" fmla="+- G5 0 G8"/>
                <a:gd name="G12" fmla="+- G6 0 G8"/>
                <a:gd name="G13" fmla="*/ G12 G7 G11"/>
                <a:gd name="G14" fmla="+- 21600 0 G13"/>
                <a:gd name="G15" fmla="+- G0 0 10800"/>
                <a:gd name="G16" fmla="+- G1 0 10800"/>
                <a:gd name="G17" fmla="*/ G2 G16 G15"/>
                <a:gd name="T0" fmla="*/ 10800 w 21600"/>
                <a:gd name="T1" fmla="*/ 0 h 21600"/>
                <a:gd name="T2" fmla="*/ 0 w 21600"/>
                <a:gd name="T3" fmla="*/ 15429 h 21600"/>
                <a:gd name="T4" fmla="*/ 10800 w 21600"/>
                <a:gd name="T5" fmla="*/ 18514 h 21600"/>
                <a:gd name="T6" fmla="*/ 21600 w 21600"/>
                <a:gd name="T7" fmla="*/ 15429 h 21600"/>
                <a:gd name="T8" fmla="*/ 17694720 60000 65536"/>
                <a:gd name="T9" fmla="*/ 11796480 60000 65536"/>
                <a:gd name="T10" fmla="*/ 5898240 60000 65536"/>
                <a:gd name="T11" fmla="*/ 0 60000 65536"/>
                <a:gd name="T12" fmla="*/ G13 w 21600"/>
                <a:gd name="T13" fmla="*/ G6 h 21600"/>
                <a:gd name="T14" fmla="*/ G14 w 21600"/>
                <a:gd name="T15" fmla="*/ G9 h 21600"/>
              </a:gdLst>
              <a:ahLst/>
              <a:cxnLst>
                <a:cxn ang="T8">
                  <a:pos x="T0" y="T1"/>
                </a:cxn>
                <a:cxn ang="T9">
                  <a:pos x="T2" y="T3"/>
                </a:cxn>
                <a:cxn ang="T10">
                  <a:pos x="T4" y="T5"/>
                </a:cxn>
                <a:cxn ang="T11">
                  <a:pos x="T6" y="T7"/>
                </a:cxn>
              </a:cxnLst>
              <a:rect l="T12" t="T13" r="T14" b="T15"/>
              <a:pathLst>
                <a:path w="21600" h="21600">
                  <a:moveTo>
                    <a:pt x="10800" y="0"/>
                  </a:moveTo>
                  <a:lnTo>
                    <a:pt x="6480" y="6171"/>
                  </a:lnTo>
                  <a:lnTo>
                    <a:pt x="8640" y="6171"/>
                  </a:lnTo>
                  <a:lnTo>
                    <a:pt x="8640" y="12343"/>
                  </a:lnTo>
                  <a:lnTo>
                    <a:pt x="4320" y="12343"/>
                  </a:lnTo>
                  <a:lnTo>
                    <a:pt x="4320" y="9257"/>
                  </a:lnTo>
                  <a:lnTo>
                    <a:pt x="0" y="15429"/>
                  </a:lnTo>
                  <a:lnTo>
                    <a:pt x="4320" y="21600"/>
                  </a:lnTo>
                  <a:lnTo>
                    <a:pt x="4320" y="18514"/>
                  </a:lnTo>
                  <a:lnTo>
                    <a:pt x="17280" y="18514"/>
                  </a:lnTo>
                  <a:lnTo>
                    <a:pt x="17280" y="21600"/>
                  </a:lnTo>
                  <a:lnTo>
                    <a:pt x="21600" y="15429"/>
                  </a:lnTo>
                  <a:lnTo>
                    <a:pt x="17280" y="9257"/>
                  </a:lnTo>
                  <a:lnTo>
                    <a:pt x="17280" y="12343"/>
                  </a:lnTo>
                  <a:lnTo>
                    <a:pt x="12960" y="12343"/>
                  </a:lnTo>
                  <a:lnTo>
                    <a:pt x="12960" y="6171"/>
                  </a:lnTo>
                  <a:lnTo>
                    <a:pt x="15120" y="6171"/>
                  </a:lnTo>
                  <a:close/>
                </a:path>
              </a:pathLst>
            </a:custGeom>
            <a:ln>
              <a:headEnd/>
              <a:tailEnd/>
            </a:ln>
            <a:extLst/>
          </p:spPr>
          <p:style>
            <a:lnRef idx="2">
              <a:schemeClr val="dk1">
                <a:shade val="50000"/>
              </a:schemeClr>
            </a:lnRef>
            <a:fillRef idx="1">
              <a:schemeClr val="dk1"/>
            </a:fillRef>
            <a:effectRef idx="0">
              <a:schemeClr val="dk1"/>
            </a:effectRef>
            <a:fontRef idx="minor">
              <a:schemeClr val="lt1"/>
            </a:fontRef>
          </p:style>
          <p:txBody>
            <a:bodyPr lIns="0" tIns="0" rIns="0" bIns="0" anchor="ctr">
              <a:spAutoFit/>
            </a:bodyPr>
            <a:lstStyle/>
            <a:p>
              <a:pPr fontAlgn="auto">
                <a:spcBef>
                  <a:spcPts val="0"/>
                </a:spcBef>
                <a:spcAft>
                  <a:spcPts val="0"/>
                </a:spcAft>
                <a:defRPr/>
              </a:pPr>
              <a:endParaRPr lang="en-GB" sz="1800" kern="0">
                <a:solidFill>
                  <a:sysClr val="windowText" lastClr="000000"/>
                </a:solidFill>
              </a:endParaRPr>
            </a:p>
          </p:txBody>
        </p:sp>
        <p:sp>
          <p:nvSpPr>
            <p:cNvPr id="37" name="Text Box 38"/>
            <p:cNvSpPr txBox="1">
              <a:spLocks noChangeArrowheads="1"/>
            </p:cNvSpPr>
            <p:nvPr/>
          </p:nvSpPr>
          <p:spPr bwMode="auto">
            <a:xfrm>
              <a:off x="4406915" y="1566864"/>
              <a:ext cx="1111236" cy="2134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auto" hangingPunct="0">
                <a:spcBef>
                  <a:spcPts val="0"/>
                </a:spcBef>
                <a:spcAft>
                  <a:spcPts val="0"/>
                </a:spcAft>
                <a:defRPr/>
              </a:pPr>
              <a:r>
                <a:rPr lang="en-US" sz="1800" b="1" kern="0"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Verdana" charset="0"/>
                  <a:ea typeface="ＭＳ Ｐゴシック" charset="0"/>
                </a:rPr>
                <a:t>audit</a:t>
              </a:r>
              <a:endParaRPr lang="en-US" sz="1400" kern="0" dirty="0">
                <a:solidFill>
                  <a:schemeClr val="tx1"/>
                </a:solidFill>
                <a:latin typeface="Verdana" charset="0"/>
                <a:ea typeface="ＭＳ Ｐゴシック" charset="0"/>
              </a:endParaRPr>
            </a:p>
          </p:txBody>
        </p:sp>
        <p:sp>
          <p:nvSpPr>
            <p:cNvPr id="38" name="Text Box 41"/>
            <p:cNvSpPr txBox="1">
              <a:spLocks noChangeArrowheads="1"/>
            </p:cNvSpPr>
            <p:nvPr/>
          </p:nvSpPr>
          <p:spPr bwMode="auto">
            <a:xfrm>
              <a:off x="3715065" y="5427447"/>
              <a:ext cx="718508" cy="415447"/>
            </a:xfrm>
            <a:prstGeom prst="rect">
              <a:avLst/>
            </a:prstGeom>
            <a:noFill/>
            <a:ln w="9525">
              <a:noFill/>
              <a:miter lim="800000"/>
              <a:headEnd/>
              <a:tailEnd/>
            </a:ln>
            <a:effectLst/>
          </p:spPr>
          <p:txBody>
            <a:bodyPr/>
            <a:lstStyle/>
            <a:p>
              <a:pPr eaLnBrk="0" fontAlgn="auto" hangingPunct="0">
                <a:spcBef>
                  <a:spcPts val="0"/>
                </a:spcBef>
                <a:spcAft>
                  <a:spcPts val="0"/>
                </a:spcAft>
                <a:defRPr/>
              </a:pPr>
              <a:r>
                <a:rPr lang="en-US" sz="1300" kern="0" dirty="0">
                  <a:solidFill>
                    <a:srgbClr val="FFFFFF"/>
                  </a:solidFill>
                  <a:latin typeface="Verdana" charset="0"/>
                  <a:ea typeface="ＭＳ Ｐゴシック" charset="0"/>
                </a:rPr>
                <a:t>audit</a:t>
              </a:r>
            </a:p>
          </p:txBody>
        </p:sp>
      </p:grpSp>
      <p:sp>
        <p:nvSpPr>
          <p:cNvPr id="2" name="ZoneTexte 1"/>
          <p:cNvSpPr txBox="1"/>
          <p:nvPr/>
        </p:nvSpPr>
        <p:spPr>
          <a:xfrm>
            <a:off x="6398694" y="5157192"/>
            <a:ext cx="2493786" cy="1477328"/>
          </a:xfrm>
          <a:prstGeom prst="rect">
            <a:avLst/>
          </a:prstGeom>
          <a:noFill/>
        </p:spPr>
        <p:txBody>
          <a:bodyPr wrap="square" rtlCol="0">
            <a:spAutoFit/>
          </a:bodyPr>
          <a:lstStyle/>
          <a:p>
            <a:pPr marL="342900" indent="-342900">
              <a:buAutoNum type="arabicParenBoth"/>
            </a:pPr>
            <a:r>
              <a:rPr lang="fr-FR" sz="1800" dirty="0" smtClean="0"/>
              <a:t>Francophones: projet de loi de règlement</a:t>
            </a:r>
          </a:p>
          <a:p>
            <a:pPr marL="342900" indent="-342900">
              <a:buAutoNum type="arabicParenBoth"/>
            </a:pPr>
            <a:r>
              <a:rPr lang="fr-FR" sz="1800" dirty="0" smtClean="0"/>
              <a:t>Modèle anglophone</a:t>
            </a:r>
            <a:endParaRPr lang="fr-FR" sz="1800" dirty="0"/>
          </a:p>
        </p:txBody>
      </p:sp>
    </p:spTree>
    <p:extLst>
      <p:ext uri="{BB962C8B-B14F-4D97-AF65-F5344CB8AC3E}">
        <p14:creationId xmlns:p14="http://schemas.microsoft.com/office/powerpoint/2010/main" val="36040371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u contenu 1"/>
          <p:cNvSpPr>
            <a:spLocks noGrp="1"/>
          </p:cNvSpPr>
          <p:nvPr>
            <p:ph idx="1"/>
          </p:nvPr>
        </p:nvSpPr>
        <p:spPr>
          <a:xfrm>
            <a:off x="0" y="2355573"/>
            <a:ext cx="9144000" cy="3600459"/>
          </a:xfrm>
        </p:spPr>
        <p:txBody>
          <a:bodyPr/>
          <a:lstStyle/>
          <a:p>
            <a:pPr eaLnBrk="1" hangingPunct="1">
              <a:spcBef>
                <a:spcPct val="0"/>
              </a:spcBef>
              <a:buClrTx/>
            </a:pPr>
            <a:r>
              <a:rPr lang="fr-FR" sz="2200" i="0" dirty="0" smtClean="0"/>
              <a:t>Systèmes anglophones: Auditeur /Vérificateur général </a:t>
            </a:r>
          </a:p>
          <a:p>
            <a:pPr lvl="1" eaLnBrk="1" hangingPunct="1">
              <a:spcBef>
                <a:spcPct val="0"/>
              </a:spcBef>
              <a:buClrTx/>
              <a:buFont typeface="Wingdings" panose="05000000000000000000" pitchFamily="2" charset="2"/>
              <a:buChar char="§"/>
            </a:pPr>
            <a:r>
              <a:rPr lang="fr-FR" sz="2200" b="0" dirty="0" smtClean="0"/>
              <a:t>« chien de garde » (</a:t>
            </a:r>
            <a:r>
              <a:rPr lang="fr-FR" sz="2200" b="0" i="1" dirty="0" err="1" smtClean="0"/>
              <a:t>watchdog</a:t>
            </a:r>
            <a:r>
              <a:rPr lang="fr-FR" sz="2200" b="0" dirty="0" smtClean="0"/>
              <a:t>) du Parlement</a:t>
            </a:r>
          </a:p>
          <a:p>
            <a:pPr lvl="1" eaLnBrk="1" hangingPunct="1">
              <a:spcBef>
                <a:spcPct val="0"/>
              </a:spcBef>
              <a:buClrTx/>
              <a:buFont typeface="Wingdings" panose="05000000000000000000" pitchFamily="2" charset="2"/>
              <a:buChar char="§"/>
            </a:pPr>
            <a:r>
              <a:rPr lang="fr-FR" sz="2200" b="0" i="0" dirty="0" smtClean="0"/>
              <a:t>rend compte au Parlement en général par le biais du Comité des Comptes publics</a:t>
            </a:r>
          </a:p>
          <a:p>
            <a:pPr lvl="1" eaLnBrk="1" hangingPunct="1">
              <a:spcBef>
                <a:spcPct val="0"/>
              </a:spcBef>
              <a:buClrTx/>
            </a:pPr>
            <a:endParaRPr lang="fr-FR" sz="2200" b="0" i="0" dirty="0" smtClean="0"/>
          </a:p>
          <a:p>
            <a:pPr eaLnBrk="1" hangingPunct="1">
              <a:spcBef>
                <a:spcPct val="0"/>
              </a:spcBef>
              <a:buClrTx/>
            </a:pPr>
            <a:r>
              <a:rPr lang="fr-FR" sz="2200" i="0" dirty="0" smtClean="0"/>
              <a:t>Systèmes francophones: Cour/Chambre des Comptes fait partie du pouvoir judiciaire</a:t>
            </a:r>
          </a:p>
          <a:p>
            <a:pPr lvl="1" eaLnBrk="1" hangingPunct="1">
              <a:spcBef>
                <a:spcPct val="0"/>
              </a:spcBef>
              <a:buClrTx/>
              <a:buFont typeface="Wingdings" panose="05000000000000000000" pitchFamily="2" charset="2"/>
              <a:buChar char="§"/>
            </a:pPr>
            <a:r>
              <a:rPr lang="fr-FR" sz="2200" b="0" dirty="0" smtClean="0"/>
              <a:t>Juge les comptes, prononce des arrêts de débets à l'encontre des comptables publics (responsabilité financière du comptable), juge les comptables de fait</a:t>
            </a:r>
          </a:p>
          <a:p>
            <a:pPr lvl="1" eaLnBrk="1" hangingPunct="1">
              <a:spcBef>
                <a:spcPct val="0"/>
              </a:spcBef>
              <a:buClrTx/>
              <a:buFont typeface="Wingdings" panose="05000000000000000000" pitchFamily="2" charset="2"/>
              <a:buChar char="§"/>
            </a:pPr>
            <a:r>
              <a:rPr lang="fr-FR" sz="2200" b="0" dirty="0" smtClean="0"/>
              <a:t>Participe à la cour de discipline budgétaire et financière qui juge les irrégularités graves des ordonnateurs</a:t>
            </a:r>
            <a:endParaRPr lang="fr-FR" sz="2200" b="0" i="0" dirty="0" smtClean="0"/>
          </a:p>
        </p:txBody>
      </p:sp>
      <p:sp>
        <p:nvSpPr>
          <p:cNvPr id="24579" name="Titre 2"/>
          <p:cNvSpPr>
            <a:spLocks noGrp="1"/>
          </p:cNvSpPr>
          <p:nvPr>
            <p:ph type="title"/>
          </p:nvPr>
        </p:nvSpPr>
        <p:spPr>
          <a:xfrm>
            <a:off x="0" y="1196752"/>
            <a:ext cx="9144000" cy="1143000"/>
          </a:xfrm>
          <a:ln/>
        </p:spPr>
        <p:txBody>
          <a:bodyPr/>
          <a:lstStyle/>
          <a:p>
            <a:pPr indent="0" eaLnBrk="1" hangingPunct="1"/>
            <a:r>
              <a:rPr lang="fr-BE" i="1" dirty="0" smtClean="0"/>
              <a:t>Modèles d’institutions supérieures de contrôle</a:t>
            </a:r>
          </a:p>
        </p:txBody>
      </p:sp>
      <p:sp>
        <p:nvSpPr>
          <p:cNvPr id="24580" name="Espace réservé du numéro de diapositive 3"/>
          <p:cNvSpPr>
            <a:spLocks noGrp="1"/>
          </p:cNvSpPr>
          <p:nvPr>
            <p:ph type="sldNum" sz="quarter" idx="10"/>
          </p:nvPr>
        </p:nvSpPr>
        <p:spPr>
          <a:noFill/>
        </p:spPr>
        <p:txBody>
          <a:bodyPr/>
          <a:lstStyle/>
          <a:p>
            <a:fld id="{506AA8C2-C309-4F9D-B074-E1EE7887B876}" type="slidenum">
              <a:rPr lang="en-GB" smtClean="0"/>
              <a:pPr/>
              <a:t>6</a:t>
            </a:fld>
            <a:endParaRPr lang="en-GB"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u contenu 1"/>
          <p:cNvSpPr>
            <a:spLocks noGrp="1"/>
          </p:cNvSpPr>
          <p:nvPr>
            <p:ph idx="1"/>
          </p:nvPr>
        </p:nvSpPr>
        <p:spPr>
          <a:xfrm>
            <a:off x="250825" y="2492375"/>
            <a:ext cx="8713788" cy="3529013"/>
          </a:xfrm>
        </p:spPr>
        <p:txBody>
          <a:bodyPr/>
          <a:lstStyle/>
          <a:p>
            <a:pPr eaLnBrk="1" hangingPunct="1">
              <a:spcAft>
                <a:spcPts val="1200"/>
              </a:spcAft>
              <a:buClrTx/>
            </a:pPr>
            <a:r>
              <a:rPr lang="fr-FR" i="0" dirty="0" smtClean="0"/>
              <a:t>L’ISC doit contrôler l’ensemble du secteur public</a:t>
            </a:r>
          </a:p>
          <a:p>
            <a:pPr eaLnBrk="1" hangingPunct="1">
              <a:spcAft>
                <a:spcPts val="1200"/>
              </a:spcAft>
              <a:buClrTx/>
            </a:pPr>
            <a:r>
              <a:rPr lang="fr-FR" i="0" dirty="0" smtClean="0"/>
              <a:t>Indépendance par rapport à l’exécutif</a:t>
            </a:r>
          </a:p>
          <a:p>
            <a:pPr eaLnBrk="1" hangingPunct="1">
              <a:spcAft>
                <a:spcPts val="1200"/>
              </a:spcAft>
              <a:buClrTx/>
            </a:pPr>
            <a:r>
              <a:rPr lang="fr-FR" i="0" dirty="0" smtClean="0"/>
              <a:t>Comptes de fin d’année t-1 audités disponibles avant le vote du budget de l’année t+1</a:t>
            </a:r>
          </a:p>
          <a:p>
            <a:pPr eaLnBrk="1" hangingPunct="1">
              <a:spcAft>
                <a:spcPts val="1200"/>
              </a:spcAft>
              <a:buClrTx/>
            </a:pPr>
            <a:r>
              <a:rPr lang="fr-FR" i="0" dirty="0" smtClean="0"/>
              <a:t>Rapports rendus public rapidement</a:t>
            </a:r>
          </a:p>
          <a:p>
            <a:pPr eaLnBrk="1" hangingPunct="1">
              <a:spcAft>
                <a:spcPts val="1200"/>
              </a:spcAft>
              <a:buClrTx/>
            </a:pPr>
            <a:r>
              <a:rPr lang="fr-FR" i="0" dirty="0" smtClean="0"/>
              <a:t>Une commission parlementaire aide à garantir la redevabilité et à la mise en œuvre des recommandations en matière d’audit </a:t>
            </a:r>
          </a:p>
          <a:p>
            <a:pPr eaLnBrk="1" hangingPunct="1"/>
            <a:endParaRPr lang="fr-BE" dirty="0" smtClean="0"/>
          </a:p>
        </p:txBody>
      </p:sp>
      <p:sp>
        <p:nvSpPr>
          <p:cNvPr id="17411" name="Titre 2"/>
          <p:cNvSpPr>
            <a:spLocks noGrp="1"/>
          </p:cNvSpPr>
          <p:nvPr>
            <p:ph type="title"/>
          </p:nvPr>
        </p:nvSpPr>
        <p:spPr>
          <a:xfrm>
            <a:off x="0" y="1237457"/>
            <a:ext cx="9144000" cy="1143000"/>
          </a:xfrm>
          <a:ln/>
        </p:spPr>
        <p:txBody>
          <a:bodyPr/>
          <a:lstStyle/>
          <a:p>
            <a:pPr indent="0" eaLnBrk="1" hangingPunct="1"/>
            <a:r>
              <a:rPr lang="fr-FR" i="1" dirty="0" smtClean="0"/>
              <a:t>Les défis que présente l’audit externe</a:t>
            </a:r>
          </a:p>
        </p:txBody>
      </p:sp>
      <p:sp>
        <p:nvSpPr>
          <p:cNvPr id="17412" name="Espace réservé du numéro de diapositive 3"/>
          <p:cNvSpPr>
            <a:spLocks noGrp="1"/>
          </p:cNvSpPr>
          <p:nvPr>
            <p:ph type="sldNum" sz="quarter" idx="10"/>
          </p:nvPr>
        </p:nvSpPr>
        <p:spPr>
          <a:noFill/>
        </p:spPr>
        <p:txBody>
          <a:bodyPr/>
          <a:lstStyle/>
          <a:p>
            <a:fld id="{8136AD75-5DBD-4FD2-B6CB-78C2FBC5D055}" type="slidenum">
              <a:rPr lang="en-GB" smtClean="0"/>
              <a:pPr/>
              <a:t>7</a:t>
            </a:fld>
            <a:endParaRPr lang="en-GB"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u contenu 1"/>
          <p:cNvSpPr>
            <a:spLocks noGrp="1"/>
          </p:cNvSpPr>
          <p:nvPr>
            <p:ph idx="1"/>
          </p:nvPr>
        </p:nvSpPr>
        <p:spPr>
          <a:xfrm>
            <a:off x="385266" y="2348880"/>
            <a:ext cx="8229600" cy="2089150"/>
          </a:xfrm>
        </p:spPr>
        <p:txBody>
          <a:bodyPr/>
          <a:lstStyle/>
          <a:p>
            <a:pPr eaLnBrk="1" hangingPunct="1">
              <a:buClrTx/>
            </a:pPr>
            <a:r>
              <a:rPr lang="en-US" sz="2000" i="0" dirty="0" err="1" smtClean="0"/>
              <a:t>Comptes</a:t>
            </a:r>
            <a:r>
              <a:rPr lang="en-US" sz="2000" i="0" dirty="0" smtClean="0"/>
              <a:t> publics de </a:t>
            </a:r>
            <a:r>
              <a:rPr lang="en-US" sz="2000" i="0" dirty="0" err="1" smtClean="0"/>
              <a:t>toutes</a:t>
            </a:r>
            <a:r>
              <a:rPr lang="en-US" sz="2000" i="0" dirty="0" smtClean="0"/>
              <a:t> les institutions </a:t>
            </a:r>
            <a:r>
              <a:rPr lang="en-US" sz="2000" i="0" dirty="0" err="1" smtClean="0"/>
              <a:t>publiques</a:t>
            </a:r>
            <a:r>
              <a:rPr lang="en-US" sz="2000" i="0" dirty="0" smtClean="0"/>
              <a:t> y </a:t>
            </a:r>
            <a:r>
              <a:rPr lang="en-US" sz="2000" i="0" dirty="0" err="1" smtClean="0"/>
              <a:t>compris</a:t>
            </a:r>
            <a:r>
              <a:rPr lang="en-US" sz="2000" i="0" dirty="0" smtClean="0"/>
              <a:t>:</a:t>
            </a:r>
          </a:p>
          <a:p>
            <a:pPr eaLnBrk="1" hangingPunct="1">
              <a:buClrTx/>
              <a:buFont typeface="Wingdings" pitchFamily="2" charset="2"/>
              <a:buNone/>
            </a:pPr>
            <a:r>
              <a:rPr lang="en-US" sz="2000" i="0" dirty="0" smtClean="0"/>
              <a:t> </a:t>
            </a:r>
          </a:p>
          <a:p>
            <a:pPr eaLnBrk="1" hangingPunct="1">
              <a:buClrTx/>
            </a:pPr>
            <a:endParaRPr lang="en-US" sz="2000" i="0" dirty="0" smtClean="0"/>
          </a:p>
          <a:p>
            <a:pPr eaLnBrk="1" hangingPunct="1">
              <a:buClrTx/>
            </a:pPr>
            <a:endParaRPr lang="en-US" sz="2000" i="0" dirty="0" smtClean="0"/>
          </a:p>
          <a:p>
            <a:pPr eaLnBrk="1" hangingPunct="1">
              <a:buClrTx/>
              <a:buFont typeface="Times" charset="0"/>
              <a:buNone/>
            </a:pPr>
            <a:endParaRPr lang="en-US" sz="2000" i="0" dirty="0" smtClean="0"/>
          </a:p>
          <a:p>
            <a:pPr eaLnBrk="1" hangingPunct="1">
              <a:buClrTx/>
            </a:pPr>
            <a:r>
              <a:rPr lang="en-US" sz="2000" i="0" dirty="0" err="1" smtClean="0"/>
              <a:t>Comptes</a:t>
            </a:r>
            <a:r>
              <a:rPr lang="en-US" sz="2000" i="0" dirty="0" smtClean="0"/>
              <a:t> de </a:t>
            </a:r>
            <a:r>
              <a:rPr lang="en-US" sz="2000" i="0" dirty="0" err="1" smtClean="0"/>
              <a:t>toutes</a:t>
            </a:r>
            <a:r>
              <a:rPr lang="en-US" sz="2000" i="0" dirty="0" smtClean="0"/>
              <a:t> les </a:t>
            </a:r>
            <a:r>
              <a:rPr lang="en-US" sz="2000" i="0" dirty="0" err="1" smtClean="0"/>
              <a:t>entreprises</a:t>
            </a:r>
            <a:r>
              <a:rPr lang="en-US" sz="2000" i="0" dirty="0" smtClean="0"/>
              <a:t> </a:t>
            </a:r>
            <a:r>
              <a:rPr lang="en-US" sz="2000" i="0" dirty="0" err="1" smtClean="0"/>
              <a:t>publiques</a:t>
            </a:r>
            <a:r>
              <a:rPr lang="en-US" sz="2000" i="0" dirty="0" smtClean="0"/>
              <a:t> </a:t>
            </a:r>
            <a:r>
              <a:rPr lang="en-US" sz="2000" i="0" dirty="0" err="1" smtClean="0"/>
              <a:t>créées</a:t>
            </a:r>
            <a:r>
              <a:rPr lang="en-US" sz="2000" i="0" dirty="0" smtClean="0"/>
              <a:t> par le </a:t>
            </a:r>
            <a:r>
              <a:rPr lang="en-US" sz="2000" i="0" dirty="0" err="1" smtClean="0"/>
              <a:t>Parlement</a:t>
            </a:r>
            <a:r>
              <a:rPr lang="en-US" sz="2000" i="0" dirty="0" smtClean="0"/>
              <a:t> &amp; </a:t>
            </a:r>
            <a:r>
              <a:rPr lang="en-US" sz="2000" i="0" dirty="0" err="1" smtClean="0"/>
              <a:t>organismes</a:t>
            </a:r>
            <a:r>
              <a:rPr lang="en-US" sz="2000" i="0" dirty="0" smtClean="0"/>
              <a:t> qui </a:t>
            </a:r>
            <a:r>
              <a:rPr lang="en-US" sz="2000" i="0" dirty="0" err="1" smtClean="0"/>
              <a:t>reçoivent</a:t>
            </a:r>
            <a:r>
              <a:rPr lang="en-US" sz="2000" i="0" dirty="0" smtClean="0"/>
              <a:t> des </a:t>
            </a:r>
            <a:r>
              <a:rPr lang="en-US" sz="2000" i="0" dirty="0" err="1" smtClean="0"/>
              <a:t>fonds</a:t>
            </a:r>
            <a:r>
              <a:rPr lang="en-US" sz="2000" i="0" dirty="0" smtClean="0"/>
              <a:t> publics</a:t>
            </a:r>
          </a:p>
          <a:p>
            <a:pPr eaLnBrk="1" hangingPunct="1">
              <a:buClrTx/>
            </a:pPr>
            <a:r>
              <a:rPr lang="en-US" sz="2000" i="0" dirty="0" smtClean="0"/>
              <a:t>Administrations locales</a:t>
            </a:r>
          </a:p>
          <a:p>
            <a:pPr eaLnBrk="1" hangingPunct="1">
              <a:buClrTx/>
            </a:pPr>
            <a:r>
              <a:rPr lang="en-US" sz="2000" i="0" dirty="0" smtClean="0"/>
              <a:t>L’ISC </a:t>
            </a:r>
            <a:r>
              <a:rPr lang="en-US" sz="2000" i="0" dirty="0" err="1" smtClean="0"/>
              <a:t>doit</a:t>
            </a:r>
            <a:r>
              <a:rPr lang="en-US" sz="2000" i="0" dirty="0" smtClean="0"/>
              <a:t> </a:t>
            </a:r>
            <a:r>
              <a:rPr lang="en-US" sz="2000" i="0" dirty="0" err="1" smtClean="0"/>
              <a:t>avoir</a:t>
            </a:r>
            <a:r>
              <a:rPr lang="en-US" sz="2000" i="0" dirty="0" smtClean="0"/>
              <a:t> </a:t>
            </a:r>
            <a:r>
              <a:rPr lang="en-US" sz="2000" i="0" dirty="0" err="1" smtClean="0"/>
              <a:t>accès</a:t>
            </a:r>
            <a:r>
              <a:rPr lang="en-US" sz="2000" i="0" dirty="0" smtClean="0"/>
              <a:t> à </a:t>
            </a:r>
            <a:r>
              <a:rPr lang="en-US" sz="2000" i="0" dirty="0" err="1" smtClean="0"/>
              <a:t>tous</a:t>
            </a:r>
            <a:r>
              <a:rPr lang="en-US" sz="2000" i="0" dirty="0" smtClean="0"/>
              <a:t> les documents, </a:t>
            </a:r>
            <a:r>
              <a:rPr lang="en-US" sz="2000" i="0" dirty="0" err="1" smtClean="0"/>
              <a:t>bureaux</a:t>
            </a:r>
            <a:r>
              <a:rPr lang="en-US" sz="2000" i="0" dirty="0" smtClean="0"/>
              <a:t> et </a:t>
            </a:r>
            <a:r>
              <a:rPr lang="en-US" sz="2000" i="0" dirty="0" err="1" smtClean="0"/>
              <a:t>doit</a:t>
            </a:r>
            <a:r>
              <a:rPr lang="en-US" sz="2000" i="0" dirty="0" smtClean="0"/>
              <a:t> </a:t>
            </a:r>
            <a:r>
              <a:rPr lang="en-US" sz="2000" i="0" dirty="0" err="1" smtClean="0"/>
              <a:t>pouvoir</a:t>
            </a:r>
            <a:r>
              <a:rPr lang="en-US" sz="2000" i="0" dirty="0" smtClean="0"/>
              <a:t> </a:t>
            </a:r>
            <a:r>
              <a:rPr lang="en-US" sz="2000" i="0" dirty="0" err="1" smtClean="0"/>
              <a:t>rencontrer</a:t>
            </a:r>
            <a:r>
              <a:rPr lang="en-US" sz="2000" i="0" dirty="0" smtClean="0"/>
              <a:t> tout agent et </a:t>
            </a:r>
            <a:r>
              <a:rPr lang="en-US" sz="2000" i="0" dirty="0" err="1" smtClean="0"/>
              <a:t>responsable</a:t>
            </a:r>
            <a:r>
              <a:rPr lang="en-US" sz="2000" i="0" dirty="0" smtClean="0"/>
              <a:t> pour son travail de </a:t>
            </a:r>
            <a:r>
              <a:rPr lang="en-US" sz="2000" i="0" dirty="0" err="1" smtClean="0"/>
              <a:t>contrôle</a:t>
            </a:r>
            <a:endParaRPr lang="en-US" sz="2000" i="0" dirty="0" smtClean="0"/>
          </a:p>
          <a:p>
            <a:pPr eaLnBrk="1" hangingPunct="1"/>
            <a:endParaRPr lang="fr-BE" dirty="0" smtClean="0"/>
          </a:p>
        </p:txBody>
      </p:sp>
      <p:sp>
        <p:nvSpPr>
          <p:cNvPr id="27651" name="Titre 2"/>
          <p:cNvSpPr>
            <a:spLocks noGrp="1"/>
          </p:cNvSpPr>
          <p:nvPr>
            <p:ph type="title"/>
          </p:nvPr>
        </p:nvSpPr>
        <p:spPr>
          <a:xfrm>
            <a:off x="0" y="1142984"/>
            <a:ext cx="9144000" cy="1143000"/>
          </a:xfrm>
          <a:ln/>
        </p:spPr>
        <p:txBody>
          <a:bodyPr/>
          <a:lstStyle/>
          <a:p>
            <a:pPr indent="0" eaLnBrk="1" hangingPunct="1"/>
            <a:r>
              <a:rPr lang="en-US" i="1" dirty="0" smtClean="0"/>
              <a:t>Champ de </a:t>
            </a:r>
            <a:r>
              <a:rPr lang="en-US" i="1" dirty="0" err="1" smtClean="0"/>
              <a:t>compétences</a:t>
            </a:r>
            <a:r>
              <a:rPr lang="en-US" i="1" dirty="0" smtClean="0"/>
              <a:t> de </a:t>
            </a:r>
            <a:r>
              <a:rPr lang="en-US" i="1" dirty="0" err="1" smtClean="0"/>
              <a:t>l’ISC</a:t>
            </a:r>
            <a:endParaRPr lang="fr-BE" i="1" dirty="0" smtClean="0"/>
          </a:p>
        </p:txBody>
      </p:sp>
      <p:sp>
        <p:nvSpPr>
          <p:cNvPr id="27652" name="Espace réservé du numéro de diapositive 3"/>
          <p:cNvSpPr>
            <a:spLocks noGrp="1"/>
          </p:cNvSpPr>
          <p:nvPr>
            <p:ph type="sldNum" sz="quarter" idx="10"/>
          </p:nvPr>
        </p:nvSpPr>
        <p:spPr>
          <a:noFill/>
        </p:spPr>
        <p:txBody>
          <a:bodyPr/>
          <a:lstStyle/>
          <a:p>
            <a:fld id="{F6E763A7-C3EB-4FD2-BEC0-73F9AA3079FF}" type="slidenum">
              <a:rPr lang="en-GB" smtClean="0"/>
              <a:pPr/>
              <a:t>8</a:t>
            </a:fld>
            <a:endParaRPr lang="en-GB" smtClean="0"/>
          </a:p>
        </p:txBody>
      </p:sp>
      <p:graphicFrame>
        <p:nvGraphicFramePr>
          <p:cNvPr id="5" name="Table 4"/>
          <p:cNvGraphicFramePr>
            <a:graphicFrameLocks noGrp="1"/>
          </p:cNvGraphicFramePr>
          <p:nvPr>
            <p:extLst>
              <p:ext uri="{D42A27DB-BD31-4B8C-83A1-F6EECF244321}">
                <p14:modId xmlns:p14="http://schemas.microsoft.com/office/powerpoint/2010/main" val="4064635256"/>
              </p:ext>
            </p:extLst>
          </p:nvPr>
        </p:nvGraphicFramePr>
        <p:xfrm>
          <a:off x="755650" y="3163244"/>
          <a:ext cx="7488832" cy="1102360"/>
        </p:xfrm>
        <a:graphic>
          <a:graphicData uri="http://schemas.openxmlformats.org/drawingml/2006/table">
            <a:tbl>
              <a:tblPr firstRow="1" bandRow="1">
                <a:tableStyleId>{F5AB1C69-6EDB-4FF4-983F-18BD219EF322}</a:tableStyleId>
              </a:tblPr>
              <a:tblGrid>
                <a:gridCol w="3960440"/>
                <a:gridCol w="3528392"/>
              </a:tblGrid>
              <a:tr h="370840">
                <a:tc>
                  <a:txBody>
                    <a:bodyPr/>
                    <a:lstStyle/>
                    <a:p>
                      <a:pPr marL="0" marR="0" lvl="1"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1800" b="0" kern="1200" dirty="0" smtClean="0">
                          <a:solidFill>
                            <a:schemeClr val="tx1"/>
                          </a:solidFill>
                          <a:latin typeface="+mn-lt"/>
                          <a:ea typeface="+mn-ea"/>
                          <a:cs typeface="+mn-cs"/>
                        </a:rPr>
                        <a:t> les</a:t>
                      </a:r>
                      <a:r>
                        <a:rPr lang="en-GB" sz="1800" b="0" kern="1200" baseline="0" dirty="0" smtClean="0">
                          <a:solidFill>
                            <a:schemeClr val="tx1"/>
                          </a:solidFill>
                          <a:latin typeface="+mn-lt"/>
                          <a:ea typeface="+mn-ea"/>
                          <a:cs typeface="+mn-cs"/>
                        </a:rPr>
                        <a:t> </a:t>
                      </a:r>
                      <a:r>
                        <a:rPr lang="en-GB" sz="1800" b="0" kern="1200" baseline="0" dirty="0" err="1" smtClean="0">
                          <a:solidFill>
                            <a:schemeClr val="tx1"/>
                          </a:solidFill>
                          <a:latin typeface="+mn-lt"/>
                          <a:ea typeface="+mn-ea"/>
                          <a:cs typeface="+mn-cs"/>
                        </a:rPr>
                        <a:t>tribunaux</a:t>
                      </a:r>
                      <a:endParaRPr lang="en-GB" sz="1800" b="0" kern="1200" dirty="0" smtClean="0">
                        <a:solidFill>
                          <a:schemeClr val="tx1"/>
                        </a:solidFill>
                        <a:latin typeface="+mn-lt"/>
                        <a:ea typeface="+mn-ea"/>
                        <a:cs typeface="+mn-cs"/>
                      </a:endParaRPr>
                    </a:p>
                  </a:txBody>
                  <a:tcPr>
                    <a:lnB w="12700" cap="flat" cmpd="sng" algn="ctr">
                      <a:solidFill>
                        <a:schemeClr val="bg1">
                          <a:lumMod val="95000"/>
                        </a:schemeClr>
                      </a:solidFill>
                      <a:prstDash val="solid"/>
                      <a:round/>
                      <a:headEnd type="none" w="med" len="med"/>
                      <a:tailEnd type="none" w="med" len="med"/>
                    </a:lnB>
                    <a:solidFill>
                      <a:schemeClr val="bg1">
                        <a:lumMod val="95000"/>
                      </a:schemeClr>
                    </a:solidFill>
                  </a:tcPr>
                </a:tc>
                <a:tc>
                  <a:txBody>
                    <a:bodyPr/>
                    <a:lstStyle/>
                    <a:p>
                      <a:pPr marL="0" marR="0" lvl="1"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1800" b="0" kern="1200" smtClean="0">
                          <a:solidFill>
                            <a:schemeClr val="tx1"/>
                          </a:solidFill>
                          <a:latin typeface="+mn-lt"/>
                          <a:ea typeface="+mn-ea"/>
                          <a:cs typeface="+mn-cs"/>
                        </a:rPr>
                        <a:t> la</a:t>
                      </a:r>
                      <a:r>
                        <a:rPr lang="en-GB" sz="1800" b="0" kern="1200" baseline="0" smtClean="0">
                          <a:solidFill>
                            <a:schemeClr val="tx1"/>
                          </a:solidFill>
                          <a:latin typeface="+mn-lt"/>
                          <a:ea typeface="+mn-ea"/>
                          <a:cs typeface="+mn-cs"/>
                        </a:rPr>
                        <a:t> </a:t>
                      </a:r>
                      <a:r>
                        <a:rPr lang="en-GB" sz="1800" b="0" kern="1200" smtClean="0">
                          <a:solidFill>
                            <a:schemeClr val="tx1"/>
                          </a:solidFill>
                          <a:latin typeface="+mn-lt"/>
                          <a:ea typeface="+mn-ea"/>
                          <a:cs typeface="+mn-cs"/>
                        </a:rPr>
                        <a:t>Banque</a:t>
                      </a:r>
                      <a:r>
                        <a:rPr lang="en-GB" sz="1800" b="0" kern="1200" baseline="0" smtClean="0">
                          <a:solidFill>
                            <a:schemeClr val="tx1"/>
                          </a:solidFill>
                          <a:latin typeface="+mn-lt"/>
                          <a:ea typeface="+mn-ea"/>
                          <a:cs typeface="+mn-cs"/>
                        </a:rPr>
                        <a:t> centrale</a:t>
                      </a:r>
                      <a:endParaRPr lang="en-GB" sz="1800" b="0" kern="1200" dirty="0" smtClean="0">
                        <a:solidFill>
                          <a:schemeClr val="tx1"/>
                        </a:solidFill>
                        <a:latin typeface="+mn-lt"/>
                        <a:ea typeface="+mn-ea"/>
                        <a:cs typeface="+mn-cs"/>
                      </a:endParaRPr>
                    </a:p>
                  </a:txBody>
                  <a:tcPr>
                    <a:lnB w="12700" cap="flat" cmpd="sng" algn="ctr">
                      <a:solidFill>
                        <a:schemeClr val="bg1">
                          <a:lumMod val="95000"/>
                        </a:schemeClr>
                      </a:solidFill>
                      <a:prstDash val="solid"/>
                      <a:round/>
                      <a:headEnd type="none" w="med" len="med"/>
                      <a:tailEnd type="none" w="med" len="med"/>
                    </a:lnB>
                    <a:solidFill>
                      <a:schemeClr val="bg1">
                        <a:lumMod val="95000"/>
                      </a:schemeClr>
                    </a:solidFill>
                  </a:tcPr>
                </a:tc>
              </a:tr>
              <a:tr h="0">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1800" b="0" kern="1200" smtClean="0">
                          <a:solidFill>
                            <a:schemeClr val="tx1"/>
                          </a:solidFill>
                          <a:latin typeface="+mn-lt"/>
                          <a:ea typeface="+mn-ea"/>
                          <a:cs typeface="+mn-cs"/>
                        </a:rPr>
                        <a:t> les subventions</a:t>
                      </a:r>
                      <a:endParaRPr lang="en-GB" sz="1800" b="0" kern="1200" dirty="0" smtClean="0">
                        <a:solidFill>
                          <a:schemeClr val="tx1"/>
                        </a:solidFill>
                        <a:latin typeface="+mn-lt"/>
                        <a:ea typeface="+mn-ea"/>
                        <a:cs typeface="+mn-cs"/>
                      </a:endParaRPr>
                    </a:p>
                  </a:txBody>
                  <a:tcP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lumMod val="95000"/>
                      </a:schemeClr>
                    </a:solidFill>
                  </a:tcPr>
                </a:tc>
                <a:tc>
                  <a:txBody>
                    <a:bodyPr/>
                    <a:lstStyle/>
                    <a:p>
                      <a:pPr>
                        <a:buFont typeface="Arial" pitchFamily="34" charset="0"/>
                        <a:buChar char="•"/>
                      </a:pPr>
                      <a:r>
                        <a:rPr lang="en-GB" sz="1800" b="0" kern="1200" smtClean="0">
                          <a:solidFill>
                            <a:schemeClr val="tx1"/>
                          </a:solidFill>
                          <a:latin typeface="+mn-lt"/>
                          <a:ea typeface="+mn-ea"/>
                          <a:cs typeface="+mn-cs"/>
                        </a:rPr>
                        <a:t> PPP</a:t>
                      </a:r>
                      <a:endParaRPr lang="en-GB" sz="1800" b="0" kern="1200" dirty="0" smtClean="0">
                        <a:solidFill>
                          <a:schemeClr val="tx1"/>
                        </a:solidFill>
                        <a:latin typeface="+mn-lt"/>
                        <a:ea typeface="+mn-ea"/>
                        <a:cs typeface="+mn-cs"/>
                      </a:endParaRPr>
                    </a:p>
                  </a:txBody>
                  <a:tcP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lumMod val="95000"/>
                      </a:schemeClr>
                    </a:solidFill>
                  </a:tcPr>
                </a:tc>
              </a:tr>
              <a:tr h="0">
                <a:tc>
                  <a:txBody>
                    <a:bodyPr/>
                    <a:lstStyle/>
                    <a:p>
                      <a:pPr marL="0" marR="0" lvl="1"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1800" b="0" kern="1200" dirty="0" smtClean="0">
                          <a:solidFill>
                            <a:schemeClr val="tx1"/>
                          </a:solidFill>
                          <a:latin typeface="+mn-lt"/>
                          <a:ea typeface="+mn-ea"/>
                          <a:cs typeface="+mn-cs"/>
                        </a:rPr>
                        <a:t> les</a:t>
                      </a:r>
                      <a:r>
                        <a:rPr lang="en-GB" sz="1800" b="0" kern="1200" baseline="0" dirty="0" smtClean="0">
                          <a:solidFill>
                            <a:schemeClr val="tx1"/>
                          </a:solidFill>
                          <a:latin typeface="+mn-lt"/>
                          <a:ea typeface="+mn-ea"/>
                          <a:cs typeface="+mn-cs"/>
                        </a:rPr>
                        <a:t> </a:t>
                      </a:r>
                      <a:r>
                        <a:rPr lang="en-GB" sz="1800" b="0" kern="1200" baseline="0" dirty="0" err="1" smtClean="0">
                          <a:solidFill>
                            <a:schemeClr val="tx1"/>
                          </a:solidFill>
                          <a:latin typeface="+mn-lt"/>
                          <a:ea typeface="+mn-ea"/>
                          <a:cs typeface="+mn-cs"/>
                        </a:rPr>
                        <a:t>organismes</a:t>
                      </a:r>
                      <a:r>
                        <a:rPr lang="en-GB" sz="1800" b="0" kern="1200" baseline="0" dirty="0" smtClean="0">
                          <a:solidFill>
                            <a:schemeClr val="tx1"/>
                          </a:solidFill>
                          <a:latin typeface="+mn-lt"/>
                          <a:ea typeface="+mn-ea"/>
                          <a:cs typeface="+mn-cs"/>
                        </a:rPr>
                        <a:t> de surveillance</a:t>
                      </a:r>
                      <a:endParaRPr lang="en-GB" sz="1800" b="0" kern="1200" dirty="0" smtClean="0">
                        <a:solidFill>
                          <a:schemeClr val="tx1"/>
                        </a:solidFill>
                        <a:latin typeface="+mn-lt"/>
                        <a:ea typeface="+mn-ea"/>
                        <a:cs typeface="+mn-cs"/>
                      </a:endParaRPr>
                    </a:p>
                  </a:txBody>
                  <a:tcPr>
                    <a:lnT w="12700" cap="flat" cmpd="sng" algn="ctr">
                      <a:solidFill>
                        <a:schemeClr val="bg1">
                          <a:lumMod val="95000"/>
                        </a:schemeClr>
                      </a:solidFill>
                      <a:prstDash val="solid"/>
                      <a:round/>
                      <a:headEnd type="none" w="med" len="med"/>
                      <a:tailEnd type="none" w="med" len="med"/>
                    </a:lnT>
                    <a:solidFill>
                      <a:schemeClr val="bg1">
                        <a:lumMod val="95000"/>
                      </a:schemeClr>
                    </a:solidFill>
                  </a:tcPr>
                </a:tc>
                <a:tc>
                  <a:txBody>
                    <a:bodyPr/>
                    <a:lstStyle/>
                    <a:p>
                      <a:pPr marL="0" marR="0" lvl="1"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1800" b="0" kern="1200" dirty="0" smtClean="0">
                          <a:solidFill>
                            <a:schemeClr val="tx1"/>
                          </a:solidFill>
                          <a:latin typeface="+mn-lt"/>
                          <a:ea typeface="+mn-ea"/>
                          <a:cs typeface="+mn-cs"/>
                        </a:rPr>
                        <a:t> les </a:t>
                      </a:r>
                      <a:r>
                        <a:rPr lang="en-GB" sz="1800" b="0" kern="1200" dirty="0" err="1" smtClean="0">
                          <a:solidFill>
                            <a:schemeClr val="tx1"/>
                          </a:solidFill>
                          <a:latin typeface="+mn-lt"/>
                          <a:ea typeface="+mn-ea"/>
                          <a:cs typeface="+mn-cs"/>
                        </a:rPr>
                        <a:t>ambassades</a:t>
                      </a:r>
                      <a:r>
                        <a:rPr lang="en-GB" sz="1800" b="0" kern="1200" dirty="0" smtClean="0">
                          <a:solidFill>
                            <a:schemeClr val="tx1"/>
                          </a:solidFill>
                          <a:latin typeface="+mn-lt"/>
                          <a:ea typeface="+mn-ea"/>
                          <a:cs typeface="+mn-cs"/>
                        </a:rPr>
                        <a:t> </a:t>
                      </a:r>
                      <a:r>
                        <a:rPr lang="en-GB" sz="1800" b="0" kern="1200" dirty="0" err="1" smtClean="0">
                          <a:solidFill>
                            <a:schemeClr val="tx1"/>
                          </a:solidFill>
                          <a:latin typeface="+mn-lt"/>
                          <a:ea typeface="+mn-ea"/>
                          <a:cs typeface="+mn-cs"/>
                        </a:rPr>
                        <a:t>étrangères</a:t>
                      </a:r>
                      <a:endParaRPr lang="en-GB" sz="1800" b="0" kern="1200" dirty="0" smtClean="0">
                        <a:solidFill>
                          <a:schemeClr val="tx1"/>
                        </a:solidFill>
                        <a:latin typeface="+mn-lt"/>
                        <a:ea typeface="+mn-ea"/>
                        <a:cs typeface="+mn-cs"/>
                      </a:endParaRPr>
                    </a:p>
                  </a:txBody>
                  <a:tcPr>
                    <a:lnT w="12700" cap="flat" cmpd="sng" algn="ctr">
                      <a:solidFill>
                        <a:schemeClr val="bg1">
                          <a:lumMod val="95000"/>
                        </a:schemeClr>
                      </a:solidFill>
                      <a:prstDash val="solid"/>
                      <a:round/>
                      <a:headEnd type="none" w="med" len="med"/>
                      <a:tailEnd type="none" w="med" len="med"/>
                    </a:lnT>
                    <a:solidFill>
                      <a:schemeClr val="bg1">
                        <a:lumMod val="95000"/>
                      </a:schemeClr>
                    </a:solidFill>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Espace réservé du contenu 1"/>
          <p:cNvSpPr>
            <a:spLocks noGrp="1"/>
          </p:cNvSpPr>
          <p:nvPr>
            <p:ph idx="1"/>
          </p:nvPr>
        </p:nvSpPr>
        <p:spPr>
          <a:xfrm>
            <a:off x="611560" y="2446846"/>
            <a:ext cx="8229600" cy="3529013"/>
          </a:xfrm>
        </p:spPr>
        <p:txBody>
          <a:bodyPr/>
          <a:lstStyle/>
          <a:p>
            <a:pPr eaLnBrk="1" hangingPunct="1">
              <a:spcAft>
                <a:spcPts val="1200"/>
              </a:spcAft>
              <a:buClrTx/>
              <a:buFont typeface="Wingdings" panose="05000000000000000000" pitchFamily="2" charset="2"/>
              <a:buChar char="Ø"/>
            </a:pPr>
            <a:r>
              <a:rPr lang="fr-FR" i="0" dirty="0"/>
              <a:t>En quoi consiste l’audit externe?</a:t>
            </a:r>
          </a:p>
          <a:p>
            <a:pPr eaLnBrk="1" hangingPunct="1">
              <a:spcAft>
                <a:spcPts val="1200"/>
              </a:spcAft>
              <a:buClrTx/>
              <a:buFont typeface="Wingdings" panose="05000000000000000000" pitchFamily="2" charset="2"/>
              <a:buChar char="Ø"/>
            </a:pPr>
            <a:r>
              <a:rPr lang="fr-FR" b="1" i="0" dirty="0" smtClean="0">
                <a:solidFill>
                  <a:srgbClr val="FF0000"/>
                </a:solidFill>
              </a:rPr>
              <a:t>Les types d’audit</a:t>
            </a:r>
          </a:p>
          <a:p>
            <a:pPr eaLnBrk="1" hangingPunct="1">
              <a:spcAft>
                <a:spcPts val="1200"/>
              </a:spcAft>
              <a:buClrTx/>
              <a:buFont typeface="Wingdings" panose="05000000000000000000" pitchFamily="2" charset="2"/>
              <a:buChar char="Ø"/>
            </a:pPr>
            <a:r>
              <a:rPr lang="fr-FR" i="0" dirty="0" smtClean="0"/>
              <a:t>L’indépendance de l’Institution Supérieure de Contrôle (ISC)</a:t>
            </a:r>
          </a:p>
          <a:p>
            <a:pPr eaLnBrk="1" hangingPunct="1">
              <a:spcAft>
                <a:spcPts val="1200"/>
              </a:spcAft>
              <a:buClrTx/>
              <a:buFont typeface="Wingdings" panose="05000000000000000000" pitchFamily="2" charset="2"/>
              <a:buChar char="Ø"/>
            </a:pPr>
            <a:r>
              <a:rPr lang="fr-FR" i="0" dirty="0" smtClean="0"/>
              <a:t>ISC et Parlement</a:t>
            </a:r>
          </a:p>
          <a:p>
            <a:pPr eaLnBrk="1" hangingPunct="1">
              <a:spcAft>
                <a:spcPts val="1200"/>
              </a:spcAft>
              <a:buClrTx/>
              <a:buFont typeface="Wingdings" panose="05000000000000000000" pitchFamily="2" charset="2"/>
              <a:buChar char="Ø"/>
            </a:pPr>
            <a:r>
              <a:rPr lang="fr-FR" i="0" dirty="0" smtClean="0"/>
              <a:t>Recourir à </a:t>
            </a:r>
            <a:r>
              <a:rPr lang="fr-FR" i="0" dirty="0"/>
              <a:t>l’ISC, cadre de mesure de la performance des ISC</a:t>
            </a:r>
            <a:endParaRPr lang="fr-FR" dirty="0"/>
          </a:p>
          <a:p>
            <a:pPr eaLnBrk="1" hangingPunct="1">
              <a:spcAft>
                <a:spcPts val="1200"/>
              </a:spcAft>
              <a:buClrTx/>
            </a:pPr>
            <a:endParaRPr lang="fr-FR" dirty="0" smtClean="0"/>
          </a:p>
          <a:p>
            <a:pPr eaLnBrk="1" hangingPunct="1"/>
            <a:endParaRPr lang="fr-BE" dirty="0" smtClean="0"/>
          </a:p>
        </p:txBody>
      </p:sp>
      <p:sp>
        <p:nvSpPr>
          <p:cNvPr id="6147" name="Titre 2"/>
          <p:cNvSpPr>
            <a:spLocks noGrp="1"/>
          </p:cNvSpPr>
          <p:nvPr>
            <p:ph type="title"/>
          </p:nvPr>
        </p:nvSpPr>
        <p:spPr>
          <a:xfrm>
            <a:off x="-180528" y="1303846"/>
            <a:ext cx="9144000" cy="1143000"/>
          </a:xfrm>
          <a:ln/>
        </p:spPr>
        <p:txBody>
          <a:bodyPr/>
          <a:lstStyle/>
          <a:p>
            <a:pPr indent="0" algn="ctr" eaLnBrk="1" hangingPunct="1"/>
            <a:r>
              <a:rPr lang="fr-BE" dirty="0" smtClean="0"/>
              <a:t>Plan du module</a:t>
            </a:r>
          </a:p>
        </p:txBody>
      </p:sp>
      <p:sp>
        <p:nvSpPr>
          <p:cNvPr id="6148" name="Espace réservé du numéro de diapositive 3"/>
          <p:cNvSpPr>
            <a:spLocks noGrp="1"/>
          </p:cNvSpPr>
          <p:nvPr>
            <p:ph type="sldNum" sz="quarter" idx="10"/>
          </p:nvPr>
        </p:nvSpPr>
        <p:spPr>
          <a:noFill/>
        </p:spPr>
        <p:txBody>
          <a:bodyPr/>
          <a:lstStyle/>
          <a:p>
            <a:fld id="{E484ABFF-8744-4494-AC96-2C6FF80FF0C4}" type="slidenum">
              <a:rPr lang="en-GB" smtClean="0"/>
              <a:pPr/>
              <a:t>9</a:t>
            </a:fld>
            <a:endParaRPr lang="en-GB" smtClean="0"/>
          </a:p>
        </p:txBody>
      </p:sp>
    </p:spTree>
    <p:extLst>
      <p:ext uri="{BB962C8B-B14F-4D97-AF65-F5344CB8AC3E}">
        <p14:creationId xmlns:p14="http://schemas.microsoft.com/office/powerpoint/2010/main" val="3412786551"/>
      </p:ext>
    </p:extLst>
  </p:cSld>
  <p:clrMapOvr>
    <a:masterClrMapping/>
  </p:clrMapOvr>
</p:sld>
</file>

<file path=ppt/theme/theme1.xml><?xml version="1.0" encoding="utf-8"?>
<a:theme xmlns:a="http://schemas.openxmlformats.org/drawingml/2006/main" name="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4344</TotalTime>
  <Words>3445</Words>
  <Application>Microsoft Office PowerPoint</Application>
  <PresentationFormat>On-screen Show (4:3)</PresentationFormat>
  <Paragraphs>440</Paragraphs>
  <Slides>35</Slides>
  <Notes>33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35</vt:i4>
      </vt:variant>
    </vt:vector>
  </HeadingPairs>
  <TitlesOfParts>
    <vt:vector size="44" baseType="lpstr">
      <vt:lpstr>ＭＳ Ｐゴシック</vt:lpstr>
      <vt:lpstr>Arial</vt:lpstr>
      <vt:lpstr>Arial Narrow</vt:lpstr>
      <vt:lpstr>Calibri</vt:lpstr>
      <vt:lpstr>Times</vt:lpstr>
      <vt:lpstr>Times New Roman</vt:lpstr>
      <vt:lpstr>Verdana</vt:lpstr>
      <vt:lpstr>Wingdings</vt:lpstr>
      <vt:lpstr>Slide_Master</vt:lpstr>
      <vt:lpstr>INTRODUCTION À LA GESTION DES FINANCES PUBLIQUES</vt:lpstr>
      <vt:lpstr>Plan du module</vt:lpstr>
      <vt:lpstr>En quoi consiste l’audit externe ?</vt:lpstr>
      <vt:lpstr>Cycle de la redevabilité</vt:lpstr>
      <vt:lpstr>PowerPoint Presentation</vt:lpstr>
      <vt:lpstr>Modèles d’institutions supérieures de contrôle</vt:lpstr>
      <vt:lpstr>Les défis que présente l’audit externe</vt:lpstr>
      <vt:lpstr>Champ de compétences de l’ISC</vt:lpstr>
      <vt:lpstr>Plan du module</vt:lpstr>
      <vt:lpstr>Que font les auditeurs externes ?</vt:lpstr>
      <vt:lpstr>Déclaration de LIMA de l’INTOSAI (1977)</vt:lpstr>
      <vt:lpstr>Les différents types d'audit</vt:lpstr>
      <vt:lpstr>Normes d’audit internationales</vt:lpstr>
      <vt:lpstr>L’audit des comptes de fin d’année</vt:lpstr>
      <vt:lpstr>Respect des délais de la transmission des états financiers audités</vt:lpstr>
      <vt:lpstr>Audit financier: Certification des comptes publics </vt:lpstr>
      <vt:lpstr>Avis d’audit - 1</vt:lpstr>
      <vt:lpstr>Avis d’audit - 2</vt:lpstr>
      <vt:lpstr>Problèmes en matière d’audit de performance</vt:lpstr>
      <vt:lpstr>Plan du module</vt:lpstr>
      <vt:lpstr>Déclaration de Mexico (2007) - 1</vt:lpstr>
      <vt:lpstr>Déclaration de Mexico (2007) - 2</vt:lpstr>
      <vt:lpstr>Qu’est-ce qui peut saper l’indépendance de l’ISC ?</vt:lpstr>
      <vt:lpstr>Redevabilité initiale</vt:lpstr>
      <vt:lpstr>Plan du module</vt:lpstr>
      <vt:lpstr>Suivi des rapports d’audit </vt:lpstr>
      <vt:lpstr>ISC et Parlement</vt:lpstr>
      <vt:lpstr>Commission des comptes publics – ou commission des finances du Parlement</vt:lpstr>
      <vt:lpstr>Bonnes pratiques dans le Commonwealth</vt:lpstr>
      <vt:lpstr>Appui de l’ISC à la commission du Parlement</vt:lpstr>
      <vt:lpstr>Plan du module</vt:lpstr>
      <vt:lpstr>Recours à l’ISC par les donateurs</vt:lpstr>
      <vt:lpstr>INTOSAI – Cadre de mesure de la performance des ISC</vt:lpstr>
      <vt:lpstr>PowerPoint Presentation</vt:lpstr>
      <vt:lpstr>Messages clef</vt:lpstr>
    </vt:vector>
  </TitlesOfParts>
  <Company>European Commission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turneem</dc:creator>
  <cp:lastModifiedBy>Florence Brosset-Heckel</cp:lastModifiedBy>
  <cp:revision>177</cp:revision>
  <dcterms:created xsi:type="dcterms:W3CDTF">2011-10-28T10:25:18Z</dcterms:created>
  <dcterms:modified xsi:type="dcterms:W3CDTF">2016-12-22T08:39:35Z</dcterms:modified>
</cp:coreProperties>
</file>