
<file path=[Content_Types].xml><?xml version="1.0" encoding="utf-8"?>
<Types xmlns="http://schemas.openxmlformats.org/package/2006/content-types">
  <Default Extension="png" ContentType="image/png"/>
  <Default Extension="emf" ContentType="image/x-emf"/>
  <Default Extension="wmf" ContentType="image/x-wmf"/>
  <Default Extension="xls" ContentType="application/vnd.ms-excel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256" r:id="rId2"/>
    <p:sldId id="298" r:id="rId3"/>
    <p:sldId id="261" r:id="rId4"/>
    <p:sldId id="262" r:id="rId5"/>
    <p:sldId id="294" r:id="rId6"/>
    <p:sldId id="263" r:id="rId7"/>
    <p:sldId id="305" r:id="rId8"/>
    <p:sldId id="306" r:id="rId9"/>
    <p:sldId id="265" r:id="rId10"/>
    <p:sldId id="308" r:id="rId11"/>
    <p:sldId id="267" r:id="rId12"/>
    <p:sldId id="300" r:id="rId13"/>
    <p:sldId id="269" r:id="rId14"/>
    <p:sldId id="299" r:id="rId15"/>
    <p:sldId id="272" r:id="rId16"/>
    <p:sldId id="296" r:id="rId17"/>
    <p:sldId id="302" r:id="rId18"/>
    <p:sldId id="301" r:id="rId19"/>
    <p:sldId id="309" r:id="rId20"/>
    <p:sldId id="275" r:id="rId21"/>
    <p:sldId id="307" r:id="rId22"/>
    <p:sldId id="276" r:id="rId23"/>
    <p:sldId id="277" r:id="rId24"/>
    <p:sldId id="278" r:id="rId25"/>
    <p:sldId id="279" r:id="rId26"/>
    <p:sldId id="280" r:id="rId27"/>
    <p:sldId id="281" r:id="rId28"/>
    <p:sldId id="310" r:id="rId29"/>
    <p:sldId id="284" r:id="rId30"/>
    <p:sldId id="285" r:id="rId31"/>
    <p:sldId id="286" r:id="rId32"/>
    <p:sldId id="287" r:id="rId33"/>
    <p:sldId id="311" r:id="rId34"/>
    <p:sldId id="289" r:id="rId35"/>
    <p:sldId id="303" r:id="rId36"/>
    <p:sldId id="292" r:id="rId37"/>
  </p:sldIdLst>
  <p:sldSz cx="9144000" cy="6858000" type="screen4x3"/>
  <p:notesSz cx="6797675" cy="9926638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F5494"/>
    <a:srgbClr val="FFD624"/>
    <a:srgbClr val="3166CF"/>
    <a:srgbClr val="3E6FD2"/>
    <a:srgbClr val="2D5EC1"/>
    <a:srgbClr val="BDDEFF"/>
    <a:srgbClr val="99CCFF"/>
    <a:srgbClr val="8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24" autoAdjust="0"/>
  </p:normalViewPr>
  <p:slideViewPr>
    <p:cSldViewPr>
      <p:cViewPr varScale="1">
        <p:scale>
          <a:sx n="64" d="100"/>
          <a:sy n="64" d="100"/>
        </p:scale>
        <p:origin x="936" y="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06A514FE-CB35-4F35-B474-F26015A50D0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062926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9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4113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4875"/>
            <a:ext cx="5438775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4893EFC9-B19E-465B-A86F-2B12B0FF86D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718956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1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fr-FR" smtClean="0"/>
          </a:p>
        </p:txBody>
      </p:sp>
      <p:sp>
        <p:nvSpPr>
          <p:cNvPr id="430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C3754BE-4D62-40EC-811E-29290CC58F33}" type="slidenum">
              <a:rPr lang="en-GB" smtClean="0"/>
              <a:pPr/>
              <a:t>1</a:t>
            </a:fld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24226794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632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fr-FR" smtClean="0"/>
          </a:p>
        </p:txBody>
      </p:sp>
      <p:sp>
        <p:nvSpPr>
          <p:cNvPr id="5632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4DFA3DC-BE04-42D4-BFD5-A7C196AF0BC2}" type="slidenum">
              <a:rPr lang="en-GB" smtClean="0"/>
              <a:pPr/>
              <a:t>13</a:t>
            </a:fld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2534058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5D5FE43-76E9-4F21-80C1-DE4652FDBC4E}" type="slidenum">
              <a:rPr lang="en-US" smtClean="0">
                <a:cs typeface="Arial" charset="0"/>
              </a:rPr>
              <a:pPr/>
              <a:t>14</a:t>
            </a:fld>
            <a:endParaRPr lang="en-US" smtClean="0">
              <a:cs typeface="Arial" charset="0"/>
            </a:endParaRPr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smtClean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34073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9395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fr-FR" smtClean="0"/>
          </a:p>
        </p:txBody>
      </p:sp>
      <p:sp>
        <p:nvSpPr>
          <p:cNvPr id="59396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C014AF7-22C6-478E-8C23-241E1CAF2E25}" type="slidenum">
              <a:rPr lang="en-GB" smtClean="0"/>
              <a:pPr/>
              <a:t>15</a:t>
            </a:fld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352823897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0419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fr-FR" smtClean="0"/>
          </a:p>
        </p:txBody>
      </p:sp>
      <p:sp>
        <p:nvSpPr>
          <p:cNvPr id="60420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DB6271A-FFBB-429F-960A-FDB9549075C2}" type="slidenum">
              <a:rPr lang="en-GB" smtClean="0"/>
              <a:pPr/>
              <a:t>16</a:t>
            </a:fld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353750669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8371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fr-FR" smtClean="0"/>
          </a:p>
        </p:txBody>
      </p:sp>
      <p:sp>
        <p:nvSpPr>
          <p:cNvPr id="5837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8ABFA1A-30C5-40EF-9E0A-A9C4584D8B42}" type="slidenum">
              <a:rPr lang="en-GB" smtClean="0"/>
              <a:pPr/>
              <a:t>17</a:t>
            </a:fld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20289486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091E8C8-17F2-4678-BBE9-75E39E63D044}" type="slidenum">
              <a:rPr lang="en-US" smtClean="0">
                <a:cs typeface="Arial" charset="0"/>
              </a:rPr>
              <a:pPr/>
              <a:t>18</a:t>
            </a:fld>
            <a:endParaRPr lang="en-US" smtClean="0">
              <a:cs typeface="Arial" charset="0"/>
            </a:endParaRPr>
          </a:p>
        </p:txBody>
      </p:sp>
      <p:sp>
        <p:nvSpPr>
          <p:cNvPr id="61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smtClean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321171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608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fr-FR" smtClean="0"/>
          </a:p>
        </p:txBody>
      </p:sp>
      <p:sp>
        <p:nvSpPr>
          <p:cNvPr id="4608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63DA997-6D9F-4335-9299-33EE1ECDE24F}" type="slidenum">
              <a:rPr lang="en-GB" smtClean="0"/>
              <a:pPr/>
              <a:t>19</a:t>
            </a:fld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403682324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3491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fr-FR" smtClean="0"/>
          </a:p>
        </p:txBody>
      </p:sp>
      <p:sp>
        <p:nvSpPr>
          <p:cNvPr id="6349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4796CEC-5D8D-4C8F-B071-04DBD6418108}" type="slidenum">
              <a:rPr lang="en-GB" smtClean="0"/>
              <a:pPr/>
              <a:t>20</a:t>
            </a:fld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149950661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4515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fr-FR" smtClean="0"/>
          </a:p>
        </p:txBody>
      </p:sp>
      <p:sp>
        <p:nvSpPr>
          <p:cNvPr id="64516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447B03B-8B35-4137-AF57-3A7DA05F4CA1}" type="slidenum">
              <a:rPr lang="en-GB" smtClean="0"/>
              <a:pPr/>
              <a:t>22</a:t>
            </a:fld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85410611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fr-FR" smtClean="0"/>
          </a:p>
        </p:txBody>
      </p:sp>
      <p:sp>
        <p:nvSpPr>
          <p:cNvPr id="65540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A65ED78-8B70-407B-8543-B1B05BCB3A7C}" type="slidenum">
              <a:rPr lang="en-GB" smtClean="0"/>
              <a:pPr/>
              <a:t>23</a:t>
            </a:fld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2242927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608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fr-FR" smtClean="0"/>
          </a:p>
        </p:txBody>
      </p:sp>
      <p:sp>
        <p:nvSpPr>
          <p:cNvPr id="4608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63DA997-6D9F-4335-9299-33EE1ECDE24F}" type="slidenum">
              <a:rPr lang="en-GB" smtClean="0"/>
              <a:pPr/>
              <a:t>2</a:t>
            </a:fld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85873145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656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lvl="1"/>
            <a:r>
              <a:rPr lang="en-GB" smtClean="0"/>
              <a:t>This notion of programme differs from the common notion of programme/project, which refers to specific activities not to a division of the budget.</a:t>
            </a:r>
          </a:p>
          <a:p>
            <a:endParaRPr lang="en-GB" smtClean="0"/>
          </a:p>
        </p:txBody>
      </p:sp>
      <p:sp>
        <p:nvSpPr>
          <p:cNvPr id="665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376E973-FB71-4AD3-9EDE-235AEDB86C5B}" type="slidenum">
              <a:rPr lang="en-GB" smtClean="0"/>
              <a:pPr/>
              <a:t>24</a:t>
            </a:fld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367505300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758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GB" smtClean="0"/>
              <a:t>Sometimes expenditures are grouped into programmes  only in an annex to the budget or in a document for information only (such as many Medium Term Expenditure Frameworks [MTEF])</a:t>
            </a:r>
          </a:p>
          <a:p>
            <a:endParaRPr lang="en-GB" smtClean="0"/>
          </a:p>
        </p:txBody>
      </p:sp>
      <p:sp>
        <p:nvSpPr>
          <p:cNvPr id="675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11162E4-B53D-482E-9D48-EB35888BFDC5}" type="slidenum">
              <a:rPr lang="en-GB" smtClean="0"/>
              <a:pPr/>
              <a:t>25</a:t>
            </a:fld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397366888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8611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fr-FR" smtClean="0"/>
          </a:p>
        </p:txBody>
      </p:sp>
      <p:sp>
        <p:nvSpPr>
          <p:cNvPr id="686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2BC7286-2281-4988-B7C9-63A001C3C40E}" type="slidenum">
              <a:rPr lang="en-GB" smtClean="0"/>
              <a:pPr/>
              <a:t>26</a:t>
            </a:fld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2856953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9635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fr-FR" sz="1000" smtClean="0"/>
          </a:p>
        </p:txBody>
      </p:sp>
      <p:sp>
        <p:nvSpPr>
          <p:cNvPr id="69636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FD9F91C-FA97-46F6-92F5-104A0FCDEBC7}" type="slidenum">
              <a:rPr lang="en-GB" smtClean="0"/>
              <a:pPr/>
              <a:t>27</a:t>
            </a:fld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365322363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608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fr-FR" smtClean="0"/>
          </a:p>
        </p:txBody>
      </p:sp>
      <p:sp>
        <p:nvSpPr>
          <p:cNvPr id="4608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63DA997-6D9F-4335-9299-33EE1ECDE24F}" type="slidenum">
              <a:rPr lang="en-GB" smtClean="0"/>
              <a:pPr/>
              <a:t>28</a:t>
            </a:fld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186357181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168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fr-FR" smtClean="0"/>
          </a:p>
        </p:txBody>
      </p:sp>
      <p:sp>
        <p:nvSpPr>
          <p:cNvPr id="7168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BBFCCD1-FBF4-42F2-ABBE-5FBF56B53001}" type="slidenum">
              <a:rPr lang="en-GB" smtClean="0"/>
              <a:pPr/>
              <a:t>29</a:t>
            </a:fld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406706400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270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lvl="1"/>
            <a:r>
              <a:rPr lang="en-GB" dirty="0" smtClean="0"/>
              <a:t>specify the scope of the appropriation</a:t>
            </a:r>
          </a:p>
          <a:p>
            <a:pPr lvl="2"/>
            <a:r>
              <a:rPr lang="en-GB" sz="2000" dirty="0" smtClean="0"/>
              <a:t>E.g.: directorate x broad economic category or the </a:t>
            </a:r>
            <a:r>
              <a:rPr lang="en-GB" sz="2000" dirty="0" err="1" smtClean="0"/>
              <a:t>progamme</a:t>
            </a:r>
            <a:r>
              <a:rPr lang="en-GB" sz="2000" dirty="0" smtClean="0"/>
              <a:t> depending on the budget system </a:t>
            </a:r>
          </a:p>
          <a:p>
            <a:pPr lvl="1"/>
            <a:r>
              <a:rPr lang="en-GB" dirty="0" smtClean="0"/>
              <a:t>Define </a:t>
            </a:r>
            <a:r>
              <a:rPr lang="en-GB" dirty="0" err="1" smtClean="0"/>
              <a:t>virement</a:t>
            </a:r>
            <a:r>
              <a:rPr lang="en-GB" dirty="0" smtClean="0"/>
              <a:t> (transfers between budget items) rules</a:t>
            </a:r>
          </a:p>
          <a:p>
            <a:pPr lvl="1"/>
            <a:r>
              <a:rPr lang="en-GB" dirty="0" smtClean="0"/>
              <a:t>set up internal control procedures</a:t>
            </a:r>
          </a:p>
          <a:p>
            <a:pPr lvl="2"/>
            <a:r>
              <a:rPr lang="en-GB" sz="2000" dirty="0" smtClean="0"/>
              <a:t>E.g. spending on some objects, such as international travel expenses, may be centrally controlled by the ministry of Finance  </a:t>
            </a:r>
          </a:p>
          <a:p>
            <a:endParaRPr lang="en-GB" dirty="0" smtClean="0"/>
          </a:p>
        </p:txBody>
      </p:sp>
      <p:sp>
        <p:nvSpPr>
          <p:cNvPr id="727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69941E2-3DA2-47E9-87F8-FBC492C6345A}" type="slidenum">
              <a:rPr lang="en-GB" smtClean="0"/>
              <a:pPr/>
              <a:t>30</a:t>
            </a:fld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258521533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3731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fr-FR" smtClean="0"/>
          </a:p>
        </p:txBody>
      </p:sp>
      <p:sp>
        <p:nvSpPr>
          <p:cNvPr id="7373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A6F4B4F-DC2C-40E5-A9E7-CAB72D846F50}" type="slidenum">
              <a:rPr lang="en-GB" smtClean="0"/>
              <a:pPr/>
              <a:t>31</a:t>
            </a:fld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30800013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4755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fr-FR" smtClean="0"/>
          </a:p>
        </p:txBody>
      </p:sp>
      <p:sp>
        <p:nvSpPr>
          <p:cNvPr id="74756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9C5E5AB-3CC7-42A6-BFDB-A8C3B010F95B}" type="slidenum">
              <a:rPr lang="en-GB" smtClean="0"/>
              <a:pPr/>
              <a:t>32</a:t>
            </a:fld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302898302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608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fr-FR" smtClean="0"/>
          </a:p>
        </p:txBody>
      </p:sp>
      <p:sp>
        <p:nvSpPr>
          <p:cNvPr id="4608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63DA997-6D9F-4335-9299-33EE1ECDE24F}" type="slidenum">
              <a:rPr lang="en-GB" smtClean="0"/>
              <a:pPr/>
              <a:t>33</a:t>
            </a:fld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33483884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GB" smtClean="0"/>
              <a:t>(payments, revenues, increase/decrease in liabilities increase/decrease in assets, internal operations between agencies and treasury offices, etc.) </a:t>
            </a:r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9A84419-B138-451D-A842-6816E4E49AFB}" type="slidenum">
              <a:rPr lang="en-GB" smtClean="0"/>
              <a:pPr/>
              <a:t>3</a:t>
            </a:fld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99251057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680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fr-FR" smtClean="0"/>
          </a:p>
        </p:txBody>
      </p:sp>
      <p:sp>
        <p:nvSpPr>
          <p:cNvPr id="7680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FA7D87E-7C64-48CC-86B4-468FD60727BC}" type="slidenum">
              <a:rPr lang="en-GB" smtClean="0"/>
              <a:pPr/>
              <a:t>34</a:t>
            </a:fld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311179765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9875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fr-FR" smtClean="0"/>
          </a:p>
        </p:txBody>
      </p:sp>
      <p:sp>
        <p:nvSpPr>
          <p:cNvPr id="79876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72ACF57-5F14-4EA2-B2AF-56936E5B6A2E}" type="slidenum">
              <a:rPr lang="en-GB" smtClean="0"/>
              <a:pPr/>
              <a:t>36</a:t>
            </a:fld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4910705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58C46FB-82EC-4CA0-A946-2CA9643D6B14}" type="slidenum">
              <a:rPr lang="en-GB" smtClean="0"/>
              <a:pPr/>
              <a:t>4</a:t>
            </a:fld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18513179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491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70D8668-3241-42EF-82DF-B9A308E2F2CE}" type="slidenum">
              <a:rPr lang="en-GB" smtClean="0"/>
              <a:pPr/>
              <a:t>5</a:t>
            </a:fld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5359339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0179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fr-FR" smtClean="0"/>
          </a:p>
        </p:txBody>
      </p:sp>
      <p:sp>
        <p:nvSpPr>
          <p:cNvPr id="50180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746267E-2A74-4325-9E69-96C2808A4EA2}" type="slidenum">
              <a:rPr lang="en-GB" smtClean="0"/>
              <a:pPr/>
              <a:t>6</a:t>
            </a:fld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18523072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2227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fr-FR" smtClean="0"/>
          </a:p>
        </p:txBody>
      </p:sp>
      <p:sp>
        <p:nvSpPr>
          <p:cNvPr id="52228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19D8E-FD9C-414D-BA88-DC519C5BDCB2}" type="slidenum">
              <a:rPr lang="en-GB" smtClean="0"/>
              <a:pPr/>
              <a:t>9</a:t>
            </a:fld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17926574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608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fr-FR" smtClean="0"/>
          </a:p>
        </p:txBody>
      </p:sp>
      <p:sp>
        <p:nvSpPr>
          <p:cNvPr id="4608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63DA997-6D9F-4335-9299-33EE1ECDE24F}" type="slidenum">
              <a:rPr lang="en-GB" smtClean="0"/>
              <a:pPr/>
              <a:t>10</a:t>
            </a:fld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6280816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5299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fr-FR" smtClean="0"/>
          </a:p>
        </p:txBody>
      </p:sp>
      <p:sp>
        <p:nvSpPr>
          <p:cNvPr id="55300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6B391F8-5066-445D-A395-5571F0C188D8}" type="slidenum">
              <a:rPr lang="en-GB" smtClean="0"/>
              <a:pPr/>
              <a:t>11</a:t>
            </a:fld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12212869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981075"/>
            <a:ext cx="9180513" cy="5876925"/>
          </a:xfrm>
          <a:prstGeom prst="rect">
            <a:avLst/>
          </a:prstGeom>
          <a:solidFill>
            <a:srgbClr val="0F5494"/>
          </a:solidFill>
          <a:ln w="25400" algn="ctr">
            <a:solidFill>
              <a:srgbClr val="0F5494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schemeClr val="lt1"/>
              </a:solidFill>
              <a:latin typeface="+mn-lt"/>
            </a:endParaRPr>
          </a:p>
        </p:txBody>
      </p:sp>
      <p:pic>
        <p:nvPicPr>
          <p:cNvPr id="5" name="Picture 6" descr="LOGO CE-EN-quadri.eps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7638" y="258763"/>
            <a:ext cx="1436687" cy="99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 userDrawn="1"/>
        </p:nvSpPr>
        <p:spPr>
          <a:xfrm>
            <a:off x="4267200" y="6659563"/>
            <a:ext cx="611188" cy="215900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3995738" y="2565400"/>
            <a:ext cx="5040312" cy="790575"/>
          </a:xfrm>
        </p:spPr>
        <p:txBody>
          <a:bodyPr/>
          <a:lstStyle>
            <a:lvl1pPr marL="3175">
              <a:defRPr sz="7600">
                <a:solidFill>
                  <a:srgbClr val="FFD624"/>
                </a:solidFill>
              </a:defRPr>
            </a:lvl1pPr>
          </a:lstStyle>
          <a:p>
            <a:r>
              <a:rPr lang="fr-BE"/>
              <a:t>Title</a:t>
            </a:r>
            <a:endParaRPr lang="en-GB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11188" y="3716338"/>
            <a:ext cx="8532812" cy="1728787"/>
          </a:xfrm>
        </p:spPr>
        <p:txBody>
          <a:bodyPr/>
          <a:lstStyle>
            <a:lvl1pPr marL="0" indent="0">
              <a:buFontTx/>
              <a:buNone/>
              <a:defRPr sz="3000" b="1" i="0">
                <a:solidFill>
                  <a:schemeClr val="bg1"/>
                </a:solidFill>
              </a:defRPr>
            </a:lvl1pPr>
          </a:lstStyle>
          <a:p>
            <a:r>
              <a:rPr lang="fr-BE"/>
              <a:t>Subtitle</a:t>
            </a: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z="1200" b="1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99CA306F-63ED-47EF-AFAE-6392F5244EA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AB31F4-8C3D-4714-86E7-9AE8D0C5EFD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15113" y="1339850"/>
            <a:ext cx="2071687" cy="46815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288" y="1339850"/>
            <a:ext cx="6067425" cy="46815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77777B-9373-4CBF-AA22-1F1D5E235E7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561C59-ADFF-472B-AFA3-B4037F618D3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E2DD2C-423F-4D0C-95C1-8A1A845FC0A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492375"/>
            <a:ext cx="4038600" cy="352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492375"/>
            <a:ext cx="4038600" cy="352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5184FA-2136-41D6-B377-0CEF0B667E8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4696B4-CDB9-4272-9BF6-88470734664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F24462-3267-4E41-91BF-0B2F8C32F90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DDBFDF-E2B8-47B4-821D-31B5263C5BC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DA1303-2861-4F0F-8D27-8EE85B0CAA3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23835E-3B8A-4802-820F-43CB662DA9B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1339850"/>
            <a:ext cx="82296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Title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492375"/>
            <a:ext cx="8229600" cy="352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BE" smtClean="0"/>
              <a:t>Second level</a:t>
            </a:r>
            <a:endParaRPr lang="en-GB" smtClean="0"/>
          </a:p>
          <a:p>
            <a:pPr lvl="1"/>
            <a:r>
              <a:rPr lang="en-GB" smtClean="0"/>
              <a:t>Third level</a:t>
            </a:r>
          </a:p>
          <a:p>
            <a:pPr lvl="2"/>
            <a:r>
              <a:rPr lang="en-GB" smtClean="0"/>
              <a:t>- Fourth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304BB44B-23F9-4098-91D5-2F01AFD0EED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15" name="Rectangle 14"/>
          <p:cNvSpPr/>
          <p:nvPr/>
        </p:nvSpPr>
        <p:spPr>
          <a:xfrm>
            <a:off x="0" y="0"/>
            <a:ext cx="9144000" cy="957263"/>
          </a:xfrm>
          <a:prstGeom prst="rect">
            <a:avLst/>
          </a:prstGeom>
          <a:solidFill>
            <a:srgbClr val="0F5494"/>
          </a:solidFill>
          <a:ln>
            <a:solidFill>
              <a:srgbClr val="0F549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7" name="Rectangle 6"/>
          <p:cNvSpPr/>
          <p:nvPr/>
        </p:nvSpPr>
        <p:spPr>
          <a:xfrm>
            <a:off x="4262438" y="6659563"/>
            <a:ext cx="611187" cy="198437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pic>
        <p:nvPicPr>
          <p:cNvPr id="3081" name="Picture 17" descr="LOGO CE_Vertical_EN_NEG_quadri_HR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957638" y="258763"/>
            <a:ext cx="1436687" cy="100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27" r:id="rId1"/>
    <p:sldLayoutId id="2147483817" r:id="rId2"/>
    <p:sldLayoutId id="2147483818" r:id="rId3"/>
    <p:sldLayoutId id="2147483819" r:id="rId4"/>
    <p:sldLayoutId id="2147483820" r:id="rId5"/>
    <p:sldLayoutId id="2147483821" r:id="rId6"/>
    <p:sldLayoutId id="2147483822" r:id="rId7"/>
    <p:sldLayoutId id="2147483823" r:id="rId8"/>
    <p:sldLayoutId id="2147483824" r:id="rId9"/>
    <p:sldLayoutId id="2147483825" r:id="rId10"/>
    <p:sldLayoutId id="2147483826" r:id="rId11"/>
  </p:sldLayoutIdLst>
  <p:hf hdr="0" ftr="0" dt="0"/>
  <p:txStyles>
    <p:titleStyle>
      <a:lvl1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+mj-lt"/>
          <a:ea typeface="+mj-ea"/>
          <a:cs typeface="+mj-cs"/>
        </a:defRPr>
      </a:lvl1pPr>
      <a:lvl2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2pPr>
      <a:lvl3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3pPr>
      <a:lvl4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4pPr>
      <a:lvl5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5pPr>
      <a:lvl6pPr marL="8159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6pPr>
      <a:lvl7pPr marL="12731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7pPr>
      <a:lvl8pPr marL="17303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8pPr>
      <a:lvl9pPr marL="21875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1"/>
        </a:buClr>
        <a:buChar char="•"/>
        <a:defRPr sz="2400" i="1">
          <a:solidFill>
            <a:srgbClr val="0F5494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9FBA"/>
        </a:buClr>
        <a:buChar char="•"/>
        <a:defRPr sz="2000" b="1">
          <a:solidFill>
            <a:srgbClr val="0F5494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defRPr sz="1400">
          <a:solidFill>
            <a:srgbClr val="0F5494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9.emf"/><Relationship Id="rId4" Type="http://schemas.openxmlformats.org/officeDocument/2006/relationships/oleObject" Target="../embeddings/Microsoft_Excel_97-2003_Worksheet1.xls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6.emf"/><Relationship Id="rId4" Type="http://schemas.openxmlformats.org/officeDocument/2006/relationships/oleObject" Target="../embeddings/Microsoft_Excel_97-2003_Worksheet2.xls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3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7.emf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5"/>
          <p:cNvSpPr>
            <a:spLocks noGrp="1" noChangeArrowheads="1"/>
          </p:cNvSpPr>
          <p:nvPr>
            <p:ph type="ctrTitle"/>
          </p:nvPr>
        </p:nvSpPr>
        <p:spPr>
          <a:xfrm>
            <a:off x="714375" y="2143125"/>
            <a:ext cx="7643813" cy="790575"/>
          </a:xfrm>
        </p:spPr>
        <p:txBody>
          <a:bodyPr/>
          <a:lstStyle/>
          <a:p>
            <a:pPr indent="0" algn="ctr" eaLnBrk="1" hangingPunct="1"/>
            <a:r>
              <a:rPr lang="en-GB" sz="3200" smtClean="0">
                <a:solidFill>
                  <a:schemeClr val="bg1"/>
                </a:solidFill>
              </a:rPr>
              <a:t>INTRODUCTION À LA GESTION DES FINANCES PUBLIQUES</a:t>
            </a:r>
            <a:endParaRPr lang="en-GB" sz="7000" smtClean="0">
              <a:solidFill>
                <a:schemeClr val="bg1"/>
              </a:solidFill>
            </a:endParaRPr>
          </a:p>
        </p:txBody>
      </p:sp>
      <p:sp>
        <p:nvSpPr>
          <p:cNvPr id="5123" name="Rectangle 6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algn="ctr" eaLnBrk="1" hangingPunct="1"/>
            <a:r>
              <a:rPr lang="en-US" sz="3200" dirty="0" smtClean="0">
                <a:solidFill>
                  <a:srgbClr val="FFD624"/>
                </a:solidFill>
              </a:rPr>
              <a:t>Module </a:t>
            </a:r>
            <a:r>
              <a:rPr lang="en-US" sz="3200" dirty="0" smtClean="0">
                <a:solidFill>
                  <a:srgbClr val="FFD624"/>
                </a:solidFill>
              </a:rPr>
              <a:t>4.4 </a:t>
            </a:r>
            <a:r>
              <a:rPr lang="en-US" sz="3200" dirty="0" smtClean="0">
                <a:solidFill>
                  <a:srgbClr val="FFD624"/>
                </a:solidFill>
              </a:rPr>
              <a:t>– Nomenclature </a:t>
            </a:r>
            <a:r>
              <a:rPr lang="en-US" sz="3200" dirty="0" err="1" smtClean="0">
                <a:solidFill>
                  <a:srgbClr val="FFD624"/>
                </a:solidFill>
              </a:rPr>
              <a:t>budgétaire</a:t>
            </a:r>
            <a:r>
              <a:rPr lang="en-US" sz="3200" dirty="0" smtClean="0">
                <a:solidFill>
                  <a:srgbClr val="FFD624"/>
                </a:solidFill>
              </a:rPr>
              <a:t> et plan comptable</a:t>
            </a:r>
            <a:endParaRPr lang="fr-FR" dirty="0" smtClean="0">
              <a:solidFill>
                <a:srgbClr val="FFD624"/>
              </a:solidFill>
            </a:endParaRPr>
          </a:p>
          <a:p>
            <a:pPr eaLnBrk="1" hangingPunct="1"/>
            <a:endParaRPr lang="en-GB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9036D5-BED8-49A3-8506-091AC30ECDDE}" type="slidenum">
              <a:rPr lang="en-GB" smtClean="0"/>
              <a:pPr>
                <a:defRPr/>
              </a:pPr>
              <a:t>1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re 1"/>
          <p:cNvSpPr>
            <a:spLocks noGrp="1"/>
          </p:cNvSpPr>
          <p:nvPr>
            <p:ph type="title"/>
          </p:nvPr>
        </p:nvSpPr>
        <p:spPr>
          <a:xfrm>
            <a:off x="437727" y="1124744"/>
            <a:ext cx="8229600" cy="936625"/>
          </a:xfrm>
        </p:spPr>
        <p:txBody>
          <a:bodyPr/>
          <a:lstStyle/>
          <a:p>
            <a:pPr algn="ctr"/>
            <a:r>
              <a:rPr lang="en-GB" sz="3600" dirty="0" smtClean="0"/>
              <a:t>Plan du module </a:t>
            </a:r>
          </a:p>
        </p:txBody>
      </p:sp>
      <p:sp>
        <p:nvSpPr>
          <p:cNvPr id="8195" name="Espace réservé du contenu 2"/>
          <p:cNvSpPr>
            <a:spLocks noGrp="1"/>
          </p:cNvSpPr>
          <p:nvPr>
            <p:ph idx="1"/>
          </p:nvPr>
        </p:nvSpPr>
        <p:spPr>
          <a:xfrm>
            <a:off x="457200" y="2204864"/>
            <a:ext cx="8507288" cy="3529012"/>
          </a:xfrm>
        </p:spPr>
        <p:txBody>
          <a:bodyPr/>
          <a:lstStyle/>
          <a:p>
            <a:pPr>
              <a:spcBef>
                <a:spcPct val="0"/>
              </a:spcBef>
              <a:buClrTx/>
              <a:buFont typeface="Wingdings" panose="05000000000000000000" pitchFamily="2" charset="2"/>
              <a:buChar char="Ø"/>
            </a:pPr>
            <a:r>
              <a:rPr lang="en-GB" sz="2200" i="0" dirty="0"/>
              <a:t>Questions </a:t>
            </a:r>
            <a:r>
              <a:rPr lang="en-GB" sz="2200" i="0" dirty="0" err="1"/>
              <a:t>générales</a:t>
            </a:r>
            <a:endParaRPr lang="en-GB" sz="2200" i="0" dirty="0"/>
          </a:p>
          <a:p>
            <a:pPr>
              <a:spcBef>
                <a:spcPct val="0"/>
              </a:spcBef>
              <a:buClrTx/>
              <a:buFont typeface="Wingdings" panose="05000000000000000000" pitchFamily="2" charset="2"/>
              <a:buChar char="Ø"/>
            </a:pPr>
            <a:endParaRPr lang="en-GB" sz="2200" i="0" dirty="0" smtClean="0"/>
          </a:p>
          <a:p>
            <a:pPr>
              <a:spcBef>
                <a:spcPct val="0"/>
              </a:spcBef>
              <a:buClrTx/>
              <a:buFont typeface="Wingdings" panose="05000000000000000000" pitchFamily="2" charset="2"/>
              <a:buChar char="Ø"/>
            </a:pPr>
            <a:r>
              <a:rPr lang="en-GB" sz="2200" b="1" i="0" dirty="0">
                <a:solidFill>
                  <a:srgbClr val="FF0000"/>
                </a:solidFill>
              </a:rPr>
              <a:t>Classifications d</a:t>
            </a:r>
            <a:r>
              <a:rPr lang="en-GB" sz="2200" b="1" i="0" dirty="0" smtClean="0">
                <a:solidFill>
                  <a:srgbClr val="FF0000"/>
                </a:solidFill>
              </a:rPr>
              <a:t>es </a:t>
            </a:r>
            <a:r>
              <a:rPr lang="en-GB" sz="2200" b="1" i="0" dirty="0" err="1" smtClean="0">
                <a:solidFill>
                  <a:srgbClr val="FF0000"/>
                </a:solidFill>
              </a:rPr>
              <a:t>dépenses</a:t>
            </a:r>
            <a:r>
              <a:rPr lang="en-GB" sz="2200" b="1" i="0" dirty="0" smtClean="0">
                <a:solidFill>
                  <a:srgbClr val="FF0000"/>
                </a:solidFill>
              </a:rPr>
              <a:t> à des fins </a:t>
            </a:r>
            <a:r>
              <a:rPr lang="en-GB" sz="2200" b="1" i="0" dirty="0" err="1" smtClean="0">
                <a:solidFill>
                  <a:srgbClr val="FF0000"/>
                </a:solidFill>
              </a:rPr>
              <a:t>analytiques</a:t>
            </a:r>
            <a:endParaRPr lang="en-GB" sz="2200" b="1" i="0" dirty="0" smtClean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ClrTx/>
              <a:buFont typeface="Wingdings" panose="05000000000000000000" pitchFamily="2" charset="2"/>
              <a:buChar char="Ø"/>
            </a:pPr>
            <a:endParaRPr lang="en-GB" sz="2200" i="0" dirty="0" smtClean="0"/>
          </a:p>
          <a:p>
            <a:pPr>
              <a:spcBef>
                <a:spcPct val="0"/>
              </a:spcBef>
              <a:buClrTx/>
              <a:buFont typeface="Wingdings" panose="05000000000000000000" pitchFamily="2" charset="2"/>
              <a:buChar char="Ø"/>
            </a:pPr>
            <a:r>
              <a:rPr lang="en-GB" sz="2200" i="0" dirty="0" smtClean="0"/>
              <a:t>Classification des </a:t>
            </a:r>
            <a:r>
              <a:rPr lang="en-GB" sz="2200" i="0" dirty="0" err="1" smtClean="0"/>
              <a:t>dépenses</a:t>
            </a:r>
            <a:r>
              <a:rPr lang="en-GB" sz="2200" i="0" dirty="0" smtClean="0"/>
              <a:t> pour la </a:t>
            </a:r>
            <a:r>
              <a:rPr lang="en-GB" sz="2200" i="0" dirty="0" err="1" smtClean="0"/>
              <a:t>gestion</a:t>
            </a:r>
            <a:r>
              <a:rPr lang="en-GB" sz="2200" i="0" dirty="0" smtClean="0"/>
              <a:t> du budget au </a:t>
            </a:r>
            <a:r>
              <a:rPr lang="en-GB" sz="2200" i="0" dirty="0" err="1" smtClean="0"/>
              <a:t>quotidien</a:t>
            </a:r>
            <a:endParaRPr lang="en-GB" sz="2200" i="0" dirty="0" smtClean="0"/>
          </a:p>
          <a:p>
            <a:pPr>
              <a:spcBef>
                <a:spcPct val="0"/>
              </a:spcBef>
              <a:buClrTx/>
              <a:buFont typeface="Wingdings" panose="05000000000000000000" pitchFamily="2" charset="2"/>
              <a:buChar char="Ø"/>
            </a:pPr>
            <a:endParaRPr lang="en-GB" sz="2200" i="0" dirty="0" smtClean="0"/>
          </a:p>
          <a:p>
            <a:pPr>
              <a:spcBef>
                <a:spcPct val="0"/>
              </a:spcBef>
              <a:buClrTx/>
              <a:buFont typeface="Wingdings" panose="05000000000000000000" pitchFamily="2" charset="2"/>
              <a:buChar char="Ø"/>
            </a:pPr>
            <a:r>
              <a:rPr lang="en-GB" sz="2200" i="0" dirty="0" smtClean="0"/>
              <a:t>Codification et utilisation du </a:t>
            </a:r>
            <a:r>
              <a:rPr lang="en-GB" sz="2200" i="0" dirty="0" err="1" smtClean="0"/>
              <a:t>système</a:t>
            </a:r>
            <a:r>
              <a:rPr lang="en-GB" sz="2200" i="0" dirty="0" smtClean="0"/>
              <a:t> de classification du budget</a:t>
            </a:r>
          </a:p>
          <a:p>
            <a:pPr>
              <a:spcBef>
                <a:spcPct val="0"/>
              </a:spcBef>
              <a:buClrTx/>
              <a:buFont typeface="Wingdings" panose="05000000000000000000" pitchFamily="2" charset="2"/>
              <a:buChar char="Ø"/>
            </a:pPr>
            <a:endParaRPr lang="en-GB" sz="2200" i="0" dirty="0" smtClean="0"/>
          </a:p>
          <a:p>
            <a:pPr>
              <a:spcBef>
                <a:spcPct val="0"/>
              </a:spcBef>
              <a:buClrTx/>
              <a:buFont typeface="Wingdings" panose="05000000000000000000" pitchFamily="2" charset="2"/>
              <a:buChar char="Ø"/>
            </a:pPr>
            <a:r>
              <a:rPr lang="en-GB" sz="2200" i="0" dirty="0" smtClean="0"/>
              <a:t>Le plan comptable</a:t>
            </a:r>
          </a:p>
          <a:p>
            <a:pPr>
              <a:spcBef>
                <a:spcPct val="0"/>
              </a:spcBef>
              <a:buClrTx/>
            </a:pPr>
            <a:endParaRPr lang="en-GB" i="0" dirty="0" smtClean="0"/>
          </a:p>
        </p:txBody>
      </p:sp>
      <p:sp>
        <p:nvSpPr>
          <p:cNvPr id="8196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DD6F4E2-61AD-4861-B26A-67C9B8F777CD}" type="slidenum">
              <a:rPr lang="en-GB" smtClean="0"/>
              <a:pPr/>
              <a:t>10</a:t>
            </a:fld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2129767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E2649F4-8A85-46FE-9361-D024476AA4AC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17411" name="Rectangle 1026"/>
          <p:cNvSpPr>
            <a:spLocks noGrp="1" noChangeArrowheads="1"/>
          </p:cNvSpPr>
          <p:nvPr>
            <p:ph type="title"/>
          </p:nvPr>
        </p:nvSpPr>
        <p:spPr>
          <a:xfrm>
            <a:off x="323850" y="1196975"/>
            <a:ext cx="8605838" cy="936625"/>
          </a:xfrm>
        </p:spPr>
        <p:txBody>
          <a:bodyPr/>
          <a:lstStyle/>
          <a:p>
            <a:r>
              <a:rPr lang="en-US" sz="2800" i="1" smtClean="0"/>
              <a:t>CFAP/COFOG (classification des fonctions des administrations publiques)</a:t>
            </a:r>
          </a:p>
        </p:txBody>
      </p:sp>
      <p:sp>
        <p:nvSpPr>
          <p:cNvPr id="17412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179388" y="2214563"/>
            <a:ext cx="8964612" cy="4079875"/>
          </a:xfrm>
        </p:spPr>
        <p:txBody>
          <a:bodyPr/>
          <a:lstStyle/>
          <a:p>
            <a:pPr>
              <a:buClrTx/>
            </a:pPr>
            <a:r>
              <a:rPr lang="en-US" sz="1900" i="0" dirty="0" smtClean="0"/>
              <a:t>Classification par </a:t>
            </a:r>
            <a:r>
              <a:rPr lang="en-US" sz="1900" i="0" dirty="0" err="1" smtClean="0"/>
              <a:t>objectifs</a:t>
            </a:r>
            <a:r>
              <a:rPr lang="en-US" sz="1900" i="0" dirty="0" smtClean="0"/>
              <a:t> socio-</a:t>
            </a:r>
            <a:r>
              <a:rPr lang="en-US" sz="1900" i="0" dirty="0" err="1" smtClean="0"/>
              <a:t>économiques</a:t>
            </a:r>
            <a:r>
              <a:rPr lang="en-US" sz="1900" i="0" dirty="0" smtClean="0"/>
              <a:t> (</a:t>
            </a:r>
            <a:r>
              <a:rPr lang="en-US" sz="1900" i="0" dirty="0" err="1" smtClean="0"/>
              <a:t>généralement</a:t>
            </a:r>
            <a:r>
              <a:rPr lang="en-US" sz="1900" i="0" dirty="0" smtClean="0"/>
              <a:t> par </a:t>
            </a:r>
            <a:r>
              <a:rPr lang="en-US" sz="1900" i="0" dirty="0" err="1" smtClean="0"/>
              <a:t>secteur</a:t>
            </a:r>
            <a:r>
              <a:rPr lang="en-US" sz="1900" i="0" dirty="0" smtClean="0"/>
              <a:t> </a:t>
            </a:r>
            <a:r>
              <a:rPr lang="en-US" sz="1900" i="0" dirty="0" err="1" smtClean="0"/>
              <a:t>bénéficiaire</a:t>
            </a:r>
            <a:r>
              <a:rPr lang="en-US" sz="1900" i="0" dirty="0" smtClean="0"/>
              <a:t> de la </a:t>
            </a:r>
            <a:r>
              <a:rPr lang="en-US" sz="1900" i="0" dirty="0" err="1" smtClean="0"/>
              <a:t>dépense</a:t>
            </a:r>
            <a:r>
              <a:rPr lang="en-US" sz="1900" i="0" dirty="0" smtClean="0"/>
              <a:t>)</a:t>
            </a:r>
          </a:p>
          <a:p>
            <a:pPr>
              <a:buClrTx/>
            </a:pPr>
            <a:r>
              <a:rPr lang="en-US" sz="1900" i="0" dirty="0" err="1" smtClean="0"/>
              <a:t>Indépendante</a:t>
            </a:r>
            <a:r>
              <a:rPr lang="en-US" sz="1900" i="0" dirty="0" smtClean="0"/>
              <a:t> de la structure des administrations </a:t>
            </a:r>
            <a:r>
              <a:rPr lang="en-US" sz="1900" i="0" dirty="0" err="1" smtClean="0"/>
              <a:t>publiques</a:t>
            </a:r>
            <a:endParaRPr lang="en-US" sz="1900" i="0" dirty="0" smtClean="0"/>
          </a:p>
          <a:p>
            <a:pPr>
              <a:buClrTx/>
            </a:pPr>
            <a:r>
              <a:rPr lang="en-US" sz="1900" i="0" dirty="0" err="1" smtClean="0"/>
              <a:t>Utilisée</a:t>
            </a:r>
            <a:r>
              <a:rPr lang="en-US" sz="1900" i="0" dirty="0" smtClean="0"/>
              <a:t> pour des analyses </a:t>
            </a:r>
            <a:r>
              <a:rPr lang="en-US" sz="1900" i="0" dirty="0" err="1" smtClean="0"/>
              <a:t>historiques</a:t>
            </a:r>
            <a:r>
              <a:rPr lang="en-US" sz="1900" i="0" dirty="0" smtClean="0"/>
              <a:t>, </a:t>
            </a:r>
            <a:r>
              <a:rPr lang="en-US" sz="1900" i="0" dirty="0" err="1" smtClean="0"/>
              <a:t>une</a:t>
            </a:r>
            <a:r>
              <a:rPr lang="en-US" sz="1900" i="0" dirty="0" smtClean="0"/>
              <a:t> </a:t>
            </a:r>
            <a:r>
              <a:rPr lang="en-US" sz="1900" i="0" dirty="0" err="1" smtClean="0"/>
              <a:t>comparaison</a:t>
            </a:r>
            <a:r>
              <a:rPr lang="en-US" sz="1900" i="0" dirty="0" smtClean="0"/>
              <a:t> </a:t>
            </a:r>
            <a:r>
              <a:rPr lang="en-US" sz="1900" i="0" dirty="0" err="1" smtClean="0"/>
              <a:t>internationale</a:t>
            </a:r>
            <a:r>
              <a:rPr lang="en-US" sz="1900" i="0" dirty="0" smtClean="0"/>
              <a:t> et la formulation de </a:t>
            </a:r>
            <a:r>
              <a:rPr lang="en-US" sz="1900" i="0" dirty="0" err="1" smtClean="0"/>
              <a:t>politiques</a:t>
            </a:r>
            <a:r>
              <a:rPr lang="en-US" sz="1900" i="0" dirty="0" smtClean="0"/>
              <a:t> </a:t>
            </a:r>
            <a:r>
              <a:rPr lang="en-US" sz="1900" i="0" dirty="0" err="1" smtClean="0"/>
              <a:t>publiques</a:t>
            </a:r>
            <a:endParaRPr lang="en-US" sz="1900" i="0" dirty="0" smtClean="0"/>
          </a:p>
          <a:p>
            <a:pPr>
              <a:buClrTx/>
            </a:pPr>
            <a:r>
              <a:rPr lang="en-US" sz="1900" i="0" dirty="0" smtClean="0"/>
              <a:t>Trois </a:t>
            </a:r>
            <a:r>
              <a:rPr lang="en-US" sz="1900" i="0" dirty="0" err="1" smtClean="0"/>
              <a:t>niveaux</a:t>
            </a:r>
            <a:r>
              <a:rPr lang="en-US" sz="1900" i="0" dirty="0" smtClean="0"/>
              <a:t>:</a:t>
            </a:r>
          </a:p>
          <a:p>
            <a:pPr lvl="1">
              <a:buClrTx/>
              <a:buFont typeface="Wingdings" panose="05000000000000000000" pitchFamily="2" charset="2"/>
              <a:buChar char="§"/>
            </a:pPr>
            <a:r>
              <a:rPr lang="en-US" sz="1900" b="0" dirty="0" smtClean="0"/>
              <a:t>Division. </a:t>
            </a:r>
          </a:p>
          <a:p>
            <a:pPr lvl="2">
              <a:buFontTx/>
              <a:buChar char="•"/>
            </a:pPr>
            <a:r>
              <a:rPr lang="en-US" sz="1600" dirty="0" smtClean="0"/>
              <a:t>Par ex.: 4. Affaires </a:t>
            </a:r>
            <a:r>
              <a:rPr lang="en-US" sz="1600" dirty="0" err="1" smtClean="0"/>
              <a:t>économiques</a:t>
            </a:r>
            <a:r>
              <a:rPr lang="en-US" sz="1600" dirty="0" smtClean="0"/>
              <a:t>; 9. </a:t>
            </a:r>
            <a:r>
              <a:rPr lang="en-US" sz="1600" dirty="0" err="1" smtClean="0"/>
              <a:t>Éducation</a:t>
            </a:r>
            <a:endParaRPr lang="en-US" sz="1600" dirty="0" smtClean="0"/>
          </a:p>
          <a:p>
            <a:pPr lvl="1">
              <a:buClrTx/>
              <a:buFont typeface="Wingdings" panose="05000000000000000000" pitchFamily="2" charset="2"/>
              <a:buChar char="§"/>
            </a:pPr>
            <a:r>
              <a:rPr lang="en-US" sz="1900" b="0" dirty="0" err="1" smtClean="0"/>
              <a:t>Groupe</a:t>
            </a:r>
            <a:r>
              <a:rPr lang="en-US" sz="1900" b="0" dirty="0" smtClean="0"/>
              <a:t>.</a:t>
            </a:r>
            <a:r>
              <a:rPr lang="en-US" b="0" dirty="0" smtClean="0"/>
              <a:t> </a:t>
            </a:r>
          </a:p>
          <a:p>
            <a:pPr lvl="2">
              <a:buFontTx/>
              <a:buChar char="•"/>
            </a:pPr>
            <a:r>
              <a:rPr lang="en-US" sz="1600" dirty="0" smtClean="0"/>
              <a:t>Par ex.: 4.2. Agriculture, </a:t>
            </a:r>
            <a:r>
              <a:rPr lang="en-US" sz="1600" dirty="0" err="1" smtClean="0"/>
              <a:t>forêts</a:t>
            </a:r>
            <a:r>
              <a:rPr lang="en-US" sz="1600" dirty="0" smtClean="0"/>
              <a:t>, </a:t>
            </a:r>
            <a:r>
              <a:rPr lang="en-US" sz="1600" dirty="0" err="1" smtClean="0"/>
              <a:t>pêche</a:t>
            </a:r>
            <a:r>
              <a:rPr lang="en-US" sz="1600" dirty="0" smtClean="0"/>
              <a:t> et chasse; 9.2. </a:t>
            </a:r>
            <a:r>
              <a:rPr lang="en-US" sz="1600" dirty="0" err="1" smtClean="0"/>
              <a:t>Enseignement</a:t>
            </a:r>
            <a:r>
              <a:rPr lang="en-US" sz="1600" dirty="0" smtClean="0"/>
              <a:t> </a:t>
            </a:r>
            <a:r>
              <a:rPr lang="en-US" sz="1600" dirty="0" err="1" smtClean="0"/>
              <a:t>secondaire</a:t>
            </a:r>
            <a:endParaRPr lang="en-US" sz="1600" dirty="0" smtClean="0"/>
          </a:p>
          <a:p>
            <a:pPr lvl="1">
              <a:buClrTx/>
              <a:buFont typeface="Wingdings" panose="05000000000000000000" pitchFamily="2" charset="2"/>
              <a:buChar char="§"/>
            </a:pPr>
            <a:r>
              <a:rPr lang="en-US" sz="1900" b="0" dirty="0" err="1" smtClean="0"/>
              <a:t>Classe</a:t>
            </a:r>
            <a:r>
              <a:rPr lang="en-US" sz="1900" b="0" dirty="0" smtClean="0"/>
              <a:t>.</a:t>
            </a:r>
            <a:r>
              <a:rPr lang="en-US" b="0" dirty="0" smtClean="0"/>
              <a:t> </a:t>
            </a:r>
          </a:p>
          <a:p>
            <a:pPr lvl="2">
              <a:buFontTx/>
              <a:buChar char="•"/>
            </a:pPr>
            <a:r>
              <a:rPr lang="en-US" sz="1600" dirty="0" smtClean="0"/>
              <a:t>Par ex.: 4.2.1 Agriculture; 9.2.1. Premier cycle de </a:t>
            </a:r>
            <a:r>
              <a:rPr lang="en-US" sz="1600" dirty="0" err="1" smtClean="0"/>
              <a:t>l’enseignement</a:t>
            </a:r>
            <a:r>
              <a:rPr lang="en-US" sz="1600" dirty="0" smtClean="0"/>
              <a:t> </a:t>
            </a:r>
            <a:r>
              <a:rPr lang="en-US" sz="1600" dirty="0" err="1" smtClean="0"/>
              <a:t>secondaire</a:t>
            </a:r>
            <a:endParaRPr lang="en-US" sz="1600" dirty="0" smtClean="0"/>
          </a:p>
          <a:p>
            <a:pPr lvl="1"/>
            <a:endParaRPr lang="en-US" sz="24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50" y="0"/>
            <a:ext cx="68992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7" name="Espace réservé du numéro de diapositive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0F65D6D-8CA6-4D46-B042-8A420FA18EA9}" type="slidenum">
              <a:rPr lang="fr-FR" smtClean="0"/>
              <a:pPr/>
              <a:t>12</a:t>
            </a:fld>
            <a:endParaRPr lang="fr-FR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re 1"/>
          <p:cNvSpPr>
            <a:spLocks noGrp="1"/>
          </p:cNvSpPr>
          <p:nvPr>
            <p:ph type="title"/>
          </p:nvPr>
        </p:nvSpPr>
        <p:spPr>
          <a:xfrm>
            <a:off x="507974" y="1412776"/>
            <a:ext cx="8286750" cy="357187"/>
          </a:xfrm>
        </p:spPr>
        <p:txBody>
          <a:bodyPr/>
          <a:lstStyle/>
          <a:p>
            <a:r>
              <a:rPr lang="fr-FR" sz="3200" i="1" dirty="0" smtClean="0"/>
              <a:t>Classification économique du  manuel SFP/GFS</a:t>
            </a:r>
          </a:p>
        </p:txBody>
      </p:sp>
      <p:sp>
        <p:nvSpPr>
          <p:cNvPr id="19459" name="Espace réservé du contenu 2"/>
          <p:cNvSpPr>
            <a:spLocks noGrp="1"/>
          </p:cNvSpPr>
          <p:nvPr>
            <p:ph idx="1"/>
          </p:nvPr>
        </p:nvSpPr>
        <p:spPr>
          <a:xfrm>
            <a:off x="169043" y="2132856"/>
            <a:ext cx="8964612" cy="2500312"/>
          </a:xfrm>
        </p:spPr>
        <p:txBody>
          <a:bodyPr/>
          <a:lstStyle/>
          <a:p>
            <a:pPr>
              <a:spcBef>
                <a:spcPct val="0"/>
              </a:spcBef>
              <a:buClrTx/>
            </a:pPr>
            <a:r>
              <a:rPr lang="fr-FR" sz="2200" i="0" dirty="0" smtClean="0"/>
              <a:t>Utilisée pour des analyses budgétaires globales et l’établissement de rapports</a:t>
            </a:r>
          </a:p>
          <a:p>
            <a:pPr lvl="1">
              <a:spcBef>
                <a:spcPct val="0"/>
              </a:spcBef>
              <a:buClrTx/>
              <a:buFont typeface="Wingdings" panose="05000000000000000000" pitchFamily="2" charset="2"/>
              <a:buChar char="§"/>
            </a:pPr>
            <a:r>
              <a:rPr lang="fr-FR" sz="2200" b="0" dirty="0" smtClean="0"/>
              <a:t>Par ex. le TOFE</a:t>
            </a:r>
          </a:p>
          <a:p>
            <a:pPr lvl="1">
              <a:spcBef>
                <a:spcPct val="0"/>
              </a:spcBef>
              <a:buClrTx/>
            </a:pPr>
            <a:endParaRPr lang="fr-FR" sz="2200" dirty="0" smtClean="0"/>
          </a:p>
          <a:p>
            <a:pPr>
              <a:spcBef>
                <a:spcPct val="0"/>
              </a:spcBef>
              <a:buClrTx/>
            </a:pPr>
            <a:r>
              <a:rPr lang="fr-FR" sz="2200" i="0" dirty="0" smtClean="0"/>
              <a:t>Utilisée pour définir les soldes des comptes des administrations publiques (déficit/surplus)</a:t>
            </a:r>
          </a:p>
          <a:p>
            <a:pPr>
              <a:spcBef>
                <a:spcPct val="0"/>
              </a:spcBef>
              <a:buClrTx/>
            </a:pPr>
            <a:endParaRPr lang="fr-FR" sz="2200" i="0" dirty="0" smtClean="0"/>
          </a:p>
          <a:p>
            <a:pPr>
              <a:spcBef>
                <a:spcPct val="0"/>
              </a:spcBef>
              <a:buClrTx/>
            </a:pPr>
            <a:r>
              <a:rPr lang="fr-FR" sz="2200" i="0" dirty="0" smtClean="0"/>
              <a:t>Les catégories économiques du Manuel SFP/GFS 2014 incluent la consommation du capital fixe (l’amortissement), mais généralement pas les TOFE préparés par le FMI pour les programmes financiers</a:t>
            </a:r>
          </a:p>
          <a:p>
            <a:pPr lvl="1">
              <a:spcBef>
                <a:spcPct val="0"/>
              </a:spcBef>
              <a:buClrTx/>
              <a:buFont typeface="Wingdings" panose="05000000000000000000" pitchFamily="2" charset="2"/>
              <a:buChar char="§"/>
            </a:pPr>
            <a:r>
              <a:rPr lang="fr-FR" b="0" dirty="0" smtClean="0"/>
              <a:t>Le Manuel SFP est basé sur la comptabilité d'exercice complète, voir le module de cours sur la comptabilité</a:t>
            </a:r>
          </a:p>
          <a:p>
            <a:pPr lvl="1">
              <a:buFontTx/>
              <a:buNone/>
            </a:pPr>
            <a:endParaRPr lang="fr-FR" dirty="0" smtClean="0"/>
          </a:p>
        </p:txBody>
      </p:sp>
      <p:sp>
        <p:nvSpPr>
          <p:cNvPr id="19460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D3076E5-B9B5-45BF-BCB1-7EAB446C0D5D}" type="slidenum">
              <a:rPr lang="en-GB" smtClean="0"/>
              <a:pPr/>
              <a:t>13</a:t>
            </a:fld>
            <a:endParaRPr lang="en-GB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  <a:noFill/>
          <a:ln algn="ctr"/>
        </p:spPr>
        <p:txBody>
          <a:bodyPr anchor="b"/>
          <a:lstStyle/>
          <a:p>
            <a:pPr algn="l" eaLnBrk="0" hangingPunct="0">
              <a:lnSpc>
                <a:spcPts val="1400"/>
              </a:lnSpc>
            </a:pPr>
            <a:fld id="{484C843F-64E7-448A-82BC-F32782886335}" type="slidenum">
              <a:rPr lang="en-GB" smtClean="0">
                <a:cs typeface="Times New Roman" pitchFamily="18" charset="0"/>
              </a:rPr>
              <a:pPr algn="l" eaLnBrk="0" hangingPunct="0">
                <a:lnSpc>
                  <a:spcPts val="1400"/>
                </a:lnSpc>
              </a:pPr>
              <a:t>14</a:t>
            </a:fld>
            <a:endParaRPr lang="en-GB" smtClean="0">
              <a:cs typeface="Times New Roman" pitchFamily="18" charset="0"/>
            </a:endParaRP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9900" y="1612900"/>
            <a:ext cx="8458200" cy="4746625"/>
          </a:xfrm>
        </p:spPr>
        <p:txBody>
          <a:bodyPr/>
          <a:lstStyle/>
          <a:p>
            <a:pPr lvl="1" eaLnBrk="1" hangingPunct="1"/>
            <a:endParaRPr lang="fr-FR" smtClean="0"/>
          </a:p>
          <a:p>
            <a:pPr lvl="1" eaLnBrk="1" hangingPunct="1">
              <a:buFont typeface="Wingdings" pitchFamily="2" charset="2"/>
              <a:buNone/>
            </a:pPr>
            <a:r>
              <a:rPr lang="fr-FR" smtClean="0"/>
              <a:t> </a:t>
            </a:r>
          </a:p>
          <a:p>
            <a:pPr lvl="1" eaLnBrk="1" hangingPunct="1"/>
            <a:endParaRPr lang="fr-FR" smtClean="0"/>
          </a:p>
        </p:txBody>
      </p:sp>
      <p:pic>
        <p:nvPicPr>
          <p:cNvPr id="20484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3" y="1428750"/>
            <a:ext cx="4127500" cy="4927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20485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73575" y="1416050"/>
            <a:ext cx="4137025" cy="49974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re 1"/>
          <p:cNvSpPr>
            <a:spLocks noGrp="1"/>
          </p:cNvSpPr>
          <p:nvPr>
            <p:ph type="title"/>
          </p:nvPr>
        </p:nvSpPr>
        <p:spPr>
          <a:xfrm>
            <a:off x="107504" y="1072943"/>
            <a:ext cx="9144000" cy="1203325"/>
          </a:xfrm>
        </p:spPr>
        <p:txBody>
          <a:bodyPr/>
          <a:lstStyle/>
          <a:p>
            <a:pPr indent="4763"/>
            <a:r>
              <a:rPr lang="fr-FR" sz="2800" i="1" dirty="0" smtClean="0"/>
              <a:t>La classification économique et l’établissement de rapports  financiers (1)</a:t>
            </a:r>
          </a:p>
        </p:txBody>
      </p:sp>
      <p:sp>
        <p:nvSpPr>
          <p:cNvPr id="22531" name="Espace réservé du contenu 2"/>
          <p:cNvSpPr>
            <a:spLocks noGrp="1"/>
          </p:cNvSpPr>
          <p:nvPr>
            <p:ph idx="1"/>
          </p:nvPr>
        </p:nvSpPr>
        <p:spPr>
          <a:xfrm>
            <a:off x="107504" y="2276268"/>
            <a:ext cx="8928992" cy="3816350"/>
          </a:xfrm>
        </p:spPr>
        <p:txBody>
          <a:bodyPr/>
          <a:lstStyle/>
          <a:p>
            <a:pPr>
              <a:spcAft>
                <a:spcPts val="600"/>
              </a:spcAft>
              <a:buClrTx/>
            </a:pPr>
            <a:r>
              <a:rPr lang="fr-FR" sz="2200" i="0" dirty="0" smtClean="0"/>
              <a:t>La classification économique est utilisée pour préparer les comptes nationaux, les “tableaux des opérations financières de l’</a:t>
            </a:r>
            <a:r>
              <a:rPr lang="fr-FR" sz="2200" i="0" dirty="0" err="1" smtClean="0"/>
              <a:t>Etat</a:t>
            </a:r>
            <a:r>
              <a:rPr lang="fr-FR" sz="2200" i="0" dirty="0" smtClean="0"/>
              <a:t>” (TOFE) inclus dans les programmes du FMI</a:t>
            </a:r>
          </a:p>
          <a:p>
            <a:pPr>
              <a:spcAft>
                <a:spcPts val="600"/>
              </a:spcAft>
              <a:buClrTx/>
            </a:pPr>
            <a:r>
              <a:rPr lang="fr-FR" sz="2200" i="0" dirty="0" smtClean="0"/>
              <a:t>Quelques précautions cependant</a:t>
            </a:r>
          </a:p>
          <a:p>
            <a:pPr lvl="1">
              <a:spcAft>
                <a:spcPts val="600"/>
              </a:spcAft>
              <a:buClrTx/>
              <a:buFont typeface="Wingdings" panose="05000000000000000000" pitchFamily="2" charset="2"/>
              <a:buChar char="§"/>
            </a:pPr>
            <a:r>
              <a:rPr lang="fr-FR" sz="2100" b="0" dirty="0" smtClean="0"/>
              <a:t>Actuellement, le TOFE inclus dans les programmes du FMI n’est pas totalement cohérent avec les normes MSFP/GFSM 2014</a:t>
            </a:r>
          </a:p>
          <a:p>
            <a:pPr lvl="1">
              <a:spcAft>
                <a:spcPts val="600"/>
              </a:spcAft>
              <a:buClrTx/>
              <a:buFont typeface="Wingdings" panose="05000000000000000000" pitchFamily="2" charset="2"/>
              <a:buChar char="§"/>
            </a:pPr>
            <a:r>
              <a:rPr lang="fr-FR" sz="2100" b="0" dirty="0" smtClean="0"/>
              <a:t>Ce qui est désigné sous le nom de dépenses en «capital» peut inclure une part importante des dépenses courantes (en particulier les projets «d’investissement» financés par les bailleurs)</a:t>
            </a:r>
          </a:p>
          <a:p>
            <a:pPr lvl="1">
              <a:buFontTx/>
              <a:buNone/>
            </a:pPr>
            <a:endParaRPr lang="en-GB" dirty="0" smtClean="0"/>
          </a:p>
        </p:txBody>
      </p:sp>
      <p:sp>
        <p:nvSpPr>
          <p:cNvPr id="22532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6B8EB76-AF0D-4BB2-A4A6-8C71D31DDBAC}" type="slidenum">
              <a:rPr lang="en-GB" smtClean="0"/>
              <a:pPr/>
              <a:t>15</a:t>
            </a:fld>
            <a:endParaRPr lang="en-GB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re 1"/>
          <p:cNvSpPr>
            <a:spLocks noGrp="1"/>
          </p:cNvSpPr>
          <p:nvPr>
            <p:ph type="title"/>
          </p:nvPr>
        </p:nvSpPr>
        <p:spPr>
          <a:xfrm>
            <a:off x="120038" y="1178180"/>
            <a:ext cx="9039378" cy="1143008"/>
          </a:xfrm>
        </p:spPr>
        <p:txBody>
          <a:bodyPr/>
          <a:lstStyle/>
          <a:p>
            <a:r>
              <a:rPr lang="fr-FR" sz="2800" i="1" dirty="0" smtClean="0"/>
              <a:t>La classification économique et l’établissement de rapports financiers (</a:t>
            </a:r>
            <a:r>
              <a:rPr lang="en-GB" sz="2800" i="1" dirty="0" smtClean="0"/>
              <a:t>2)</a:t>
            </a:r>
          </a:p>
        </p:txBody>
      </p:sp>
      <p:sp>
        <p:nvSpPr>
          <p:cNvPr id="23555" name="Espace réservé du contenu 2"/>
          <p:cNvSpPr>
            <a:spLocks noGrp="1"/>
          </p:cNvSpPr>
          <p:nvPr>
            <p:ph idx="1"/>
          </p:nvPr>
        </p:nvSpPr>
        <p:spPr>
          <a:xfrm>
            <a:off x="151538" y="2438572"/>
            <a:ext cx="8572500" cy="3571884"/>
          </a:xfrm>
        </p:spPr>
        <p:txBody>
          <a:bodyPr/>
          <a:lstStyle/>
          <a:p>
            <a:pPr lvl="1">
              <a:buClr>
                <a:srgbClr val="0F5494"/>
              </a:buClr>
              <a:buFont typeface="Arial" panose="020B0604020202020204" pitchFamily="34" charset="0"/>
              <a:buChar char="•"/>
            </a:pPr>
            <a:r>
              <a:rPr lang="fr-FR" sz="2400" b="0" dirty="0" smtClean="0"/>
              <a:t>Les recettes dans le TOFE sont “base caisse”</a:t>
            </a:r>
          </a:p>
          <a:p>
            <a:pPr lvl="1">
              <a:buClr>
                <a:srgbClr val="0F5494"/>
              </a:buClr>
              <a:buFont typeface="Arial" panose="020B0604020202020204" pitchFamily="34" charset="0"/>
              <a:buChar char="•"/>
            </a:pPr>
            <a:r>
              <a:rPr lang="fr-FR" sz="2400" b="0" dirty="0" smtClean="0"/>
              <a:t>Les dépenses sont: </a:t>
            </a:r>
          </a:p>
          <a:p>
            <a:pPr marL="1257300" lvl="2" indent="-342900">
              <a:buFont typeface="Wingdings" panose="05000000000000000000" pitchFamily="2" charset="2"/>
              <a:buChar char="§"/>
            </a:pPr>
            <a:r>
              <a:rPr lang="fr-FR" sz="2300" dirty="0" smtClean="0"/>
              <a:t>« base caisse »</a:t>
            </a:r>
          </a:p>
          <a:p>
            <a:pPr marL="1257300" lvl="2" indent="-342900">
              <a:buFont typeface="Wingdings" panose="05000000000000000000" pitchFamily="2" charset="2"/>
              <a:buChar char="§"/>
            </a:pPr>
            <a:r>
              <a:rPr lang="fr-FR" sz="2300" dirty="0" smtClean="0"/>
              <a:t>et/ou « base engagement » , cette base correspondant à la base caisse plus/moins les variations des impayés, et non aux engagements juridiques (commandes, contrats livrés ou non, annuels ou pluriannuels)</a:t>
            </a:r>
          </a:p>
          <a:p>
            <a:pPr lvl="3">
              <a:buFontTx/>
              <a:buChar char="•"/>
            </a:pPr>
            <a:r>
              <a:rPr lang="fr-FR" sz="2200" dirty="0" smtClean="0">
                <a:solidFill>
                  <a:srgbClr val="0F5494"/>
                </a:solidFill>
              </a:rPr>
              <a:t>Dit « base ordonnancement » en Afrique de l’Ouest francophone</a:t>
            </a:r>
          </a:p>
        </p:txBody>
      </p:sp>
      <p:sp>
        <p:nvSpPr>
          <p:cNvPr id="23556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B5A0AE4-61D0-468A-83A6-66F0D9F6D101}" type="slidenum">
              <a:rPr lang="en-GB" smtClean="0"/>
              <a:pPr/>
              <a:t>16</a:t>
            </a:fld>
            <a:endParaRPr lang="en-GB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554F13E-8137-4115-B10A-9E25B01FC25A}" type="slidenum">
              <a:rPr lang="en-GB" smtClean="0"/>
              <a:pPr/>
              <a:t>17</a:t>
            </a:fld>
            <a:endParaRPr lang="en-GB" smtClean="0"/>
          </a:p>
        </p:txBody>
      </p:sp>
      <p:sp>
        <p:nvSpPr>
          <p:cNvPr id="21508" name="ZoneTexte 7"/>
          <p:cNvSpPr txBox="1">
            <a:spLocks noChangeArrowheads="1"/>
          </p:cNvSpPr>
          <p:nvPr/>
        </p:nvSpPr>
        <p:spPr bwMode="auto">
          <a:xfrm>
            <a:off x="0" y="1428750"/>
            <a:ext cx="1857375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1800" dirty="0" err="1"/>
              <a:t>Établissement</a:t>
            </a:r>
            <a:r>
              <a:rPr lang="en-GB" sz="1800" dirty="0"/>
              <a:t> de rapports</a:t>
            </a:r>
          </a:p>
          <a:p>
            <a:r>
              <a:rPr lang="en-GB" sz="1800" dirty="0" err="1"/>
              <a:t>en</a:t>
            </a:r>
            <a:r>
              <a:rPr lang="en-GB" sz="1800" dirty="0"/>
              <a:t> </a:t>
            </a:r>
            <a:r>
              <a:rPr lang="en-GB" sz="1800" dirty="0" err="1"/>
              <a:t>fonction</a:t>
            </a:r>
            <a:r>
              <a:rPr lang="en-GB" sz="1800" dirty="0"/>
              <a:t> de la classification </a:t>
            </a:r>
            <a:r>
              <a:rPr lang="en-GB" sz="1800" dirty="0" err="1"/>
              <a:t>économique</a:t>
            </a:r>
            <a:r>
              <a:rPr lang="en-GB" sz="1800" dirty="0"/>
              <a:t> </a:t>
            </a:r>
          </a:p>
          <a:p>
            <a:endParaRPr lang="en-GB" i="1" dirty="0"/>
          </a:p>
          <a:p>
            <a:endParaRPr lang="en-GB" i="1" dirty="0"/>
          </a:p>
          <a:p>
            <a:endParaRPr lang="en-GB" i="1" dirty="0"/>
          </a:p>
        </p:txBody>
      </p:sp>
      <p:sp>
        <p:nvSpPr>
          <p:cNvPr id="21509" name="ZoneTexte 8"/>
          <p:cNvSpPr txBox="1">
            <a:spLocks noChangeArrowheads="1"/>
          </p:cNvSpPr>
          <p:nvPr/>
        </p:nvSpPr>
        <p:spPr bwMode="auto">
          <a:xfrm>
            <a:off x="0" y="5715000"/>
            <a:ext cx="16430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000" i="1">
                <a:solidFill>
                  <a:schemeClr val="tx1"/>
                </a:solidFill>
              </a:rPr>
              <a:t>Les déficits</a:t>
            </a:r>
          </a:p>
        </p:txBody>
      </p:sp>
      <p:cxnSp>
        <p:nvCxnSpPr>
          <p:cNvPr id="21510" name="Connecteur droit avec flèche 10"/>
          <p:cNvCxnSpPr>
            <a:cxnSpLocks noChangeShapeType="1"/>
            <a:stCxn id="21509" idx="3"/>
          </p:cNvCxnSpPr>
          <p:nvPr/>
        </p:nvCxnSpPr>
        <p:spPr bwMode="auto">
          <a:xfrm flipV="1">
            <a:off x="1643063" y="5715000"/>
            <a:ext cx="357187" cy="200025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21511" name="Connecteur droit avec flèche 11"/>
          <p:cNvCxnSpPr>
            <a:cxnSpLocks noChangeShapeType="1"/>
            <a:stCxn id="21509" idx="3"/>
          </p:cNvCxnSpPr>
          <p:nvPr/>
        </p:nvCxnSpPr>
        <p:spPr bwMode="auto">
          <a:xfrm>
            <a:off x="1643063" y="5915025"/>
            <a:ext cx="428625" cy="51435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21512" name="Connecteur droit avec flèche 14"/>
          <p:cNvCxnSpPr>
            <a:cxnSpLocks noChangeShapeType="1"/>
            <a:stCxn id="21509" idx="3"/>
          </p:cNvCxnSpPr>
          <p:nvPr/>
        </p:nvCxnSpPr>
        <p:spPr bwMode="auto">
          <a:xfrm flipV="1">
            <a:off x="1643063" y="5857875"/>
            <a:ext cx="428625" cy="5715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arrow" w="med" len="med"/>
          </a:ln>
        </p:spPr>
      </p:cxnSp>
      <p:pic>
        <p:nvPicPr>
          <p:cNvPr id="21514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09800" y="428604"/>
            <a:ext cx="6934200" cy="61055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  <a:noFill/>
          <a:ln algn="ctr"/>
        </p:spPr>
        <p:txBody>
          <a:bodyPr anchor="b"/>
          <a:lstStyle/>
          <a:p>
            <a:pPr algn="l" eaLnBrk="0" hangingPunct="0">
              <a:lnSpc>
                <a:spcPts val="1400"/>
              </a:lnSpc>
            </a:pPr>
            <a:fld id="{2179BCC2-4BD3-4C34-BEE8-BE08E587342D}" type="slidenum">
              <a:rPr lang="en-GB" smtClean="0">
                <a:cs typeface="Times New Roman" pitchFamily="18" charset="0"/>
              </a:rPr>
              <a:pPr algn="l" eaLnBrk="0" hangingPunct="0">
                <a:lnSpc>
                  <a:spcPts val="1400"/>
                </a:lnSpc>
              </a:pPr>
              <a:t>18</a:t>
            </a:fld>
            <a:endParaRPr lang="en-GB" smtClean="0">
              <a:cs typeface="Times New Roman" pitchFamily="18" charset="0"/>
            </a:endParaRPr>
          </a:p>
        </p:txBody>
      </p:sp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50" y="1071563"/>
            <a:ext cx="8229600" cy="1139825"/>
          </a:xfrm>
        </p:spPr>
        <p:txBody>
          <a:bodyPr/>
          <a:lstStyle/>
          <a:p>
            <a:pPr indent="0" eaLnBrk="1" hangingPunct="1"/>
            <a:r>
              <a:rPr lang="fr-FR" sz="2600" smtClean="0"/>
              <a:t>Un outil d'analyse: le tableau croisé</a:t>
            </a:r>
            <a:br>
              <a:rPr lang="fr-FR" sz="2600" smtClean="0"/>
            </a:br>
            <a:r>
              <a:rPr lang="fr-FR" sz="2600" smtClean="0"/>
              <a:t> CFAP- Classification Économique</a:t>
            </a:r>
          </a:p>
        </p:txBody>
      </p:sp>
      <p:graphicFrame>
        <p:nvGraphicFramePr>
          <p:cNvPr id="1026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571500" y="2143125"/>
          <a:ext cx="6362700" cy="452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Feuille de calcul" r:id="rId4" imgW="8210550" imgH="5839037" progId="Excel.Sheet.8">
                  <p:embed/>
                </p:oleObj>
              </mc:Choice>
              <mc:Fallback>
                <p:oleObj name="Feuille de calcul" r:id="rId4" imgW="8210550" imgH="5839037" progId="Excel.Sheet.8">
                  <p:embed/>
                  <p:pic>
                    <p:nvPicPr>
                      <p:cNvPr id="0" name="Picture 9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500" y="2143125"/>
                        <a:ext cx="6362700" cy="4524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re 1"/>
          <p:cNvSpPr>
            <a:spLocks noGrp="1"/>
          </p:cNvSpPr>
          <p:nvPr>
            <p:ph type="title"/>
          </p:nvPr>
        </p:nvSpPr>
        <p:spPr>
          <a:xfrm>
            <a:off x="437727" y="1124744"/>
            <a:ext cx="8229600" cy="936625"/>
          </a:xfrm>
        </p:spPr>
        <p:txBody>
          <a:bodyPr/>
          <a:lstStyle/>
          <a:p>
            <a:pPr algn="ctr"/>
            <a:r>
              <a:rPr lang="en-GB" sz="3600" dirty="0" smtClean="0"/>
              <a:t>Plan du module </a:t>
            </a:r>
          </a:p>
        </p:txBody>
      </p:sp>
      <p:sp>
        <p:nvSpPr>
          <p:cNvPr id="8195" name="Espace réservé du contenu 2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3529012"/>
          </a:xfrm>
        </p:spPr>
        <p:txBody>
          <a:bodyPr/>
          <a:lstStyle/>
          <a:p>
            <a:pPr>
              <a:spcBef>
                <a:spcPct val="0"/>
              </a:spcBef>
              <a:buClrTx/>
              <a:buFont typeface="Wingdings" panose="05000000000000000000" pitchFamily="2" charset="2"/>
              <a:buChar char="Ø"/>
            </a:pPr>
            <a:r>
              <a:rPr lang="en-GB" sz="2200" i="0" dirty="0"/>
              <a:t>Questions </a:t>
            </a:r>
            <a:r>
              <a:rPr lang="en-GB" sz="2200" i="0" dirty="0" err="1"/>
              <a:t>générales</a:t>
            </a:r>
            <a:endParaRPr lang="en-GB" sz="2200" i="0" dirty="0"/>
          </a:p>
          <a:p>
            <a:pPr>
              <a:spcBef>
                <a:spcPct val="0"/>
              </a:spcBef>
              <a:buClrTx/>
              <a:buFont typeface="Wingdings" panose="05000000000000000000" pitchFamily="2" charset="2"/>
              <a:buChar char="Ø"/>
            </a:pPr>
            <a:endParaRPr lang="en-GB" sz="2200" i="0" dirty="0" smtClean="0"/>
          </a:p>
          <a:p>
            <a:pPr>
              <a:spcBef>
                <a:spcPct val="0"/>
              </a:spcBef>
              <a:buClrTx/>
              <a:buFont typeface="Wingdings" panose="05000000000000000000" pitchFamily="2" charset="2"/>
              <a:buChar char="Ø"/>
            </a:pPr>
            <a:r>
              <a:rPr lang="en-GB" sz="2200" i="0" dirty="0" smtClean="0"/>
              <a:t>Classifications des </a:t>
            </a:r>
            <a:r>
              <a:rPr lang="en-GB" sz="2200" i="0" dirty="0" err="1" smtClean="0"/>
              <a:t>dépenses</a:t>
            </a:r>
            <a:r>
              <a:rPr lang="en-GB" sz="2200" i="0" dirty="0" smtClean="0"/>
              <a:t> à des fins </a:t>
            </a:r>
            <a:r>
              <a:rPr lang="en-GB" sz="2200" i="0" dirty="0" err="1" smtClean="0"/>
              <a:t>analytiques</a:t>
            </a:r>
            <a:endParaRPr lang="en-GB" sz="2200" i="0" dirty="0" smtClean="0"/>
          </a:p>
          <a:p>
            <a:pPr>
              <a:spcBef>
                <a:spcPct val="0"/>
              </a:spcBef>
              <a:buClrTx/>
              <a:buFont typeface="Wingdings" panose="05000000000000000000" pitchFamily="2" charset="2"/>
              <a:buChar char="Ø"/>
            </a:pPr>
            <a:endParaRPr lang="en-GB" sz="2200" i="0" dirty="0" smtClean="0"/>
          </a:p>
          <a:p>
            <a:pPr>
              <a:spcBef>
                <a:spcPct val="0"/>
              </a:spcBef>
              <a:buClrTx/>
              <a:buFont typeface="Wingdings" panose="05000000000000000000" pitchFamily="2" charset="2"/>
              <a:buChar char="Ø"/>
            </a:pPr>
            <a:r>
              <a:rPr lang="en-GB" sz="2200" b="1" i="0" dirty="0" smtClean="0">
                <a:solidFill>
                  <a:srgbClr val="FF0000"/>
                </a:solidFill>
              </a:rPr>
              <a:t>Classification des </a:t>
            </a:r>
            <a:r>
              <a:rPr lang="en-GB" sz="2200" b="1" i="0" dirty="0" err="1" smtClean="0">
                <a:solidFill>
                  <a:srgbClr val="FF0000"/>
                </a:solidFill>
              </a:rPr>
              <a:t>dépenses</a:t>
            </a:r>
            <a:r>
              <a:rPr lang="en-GB" sz="2200" b="1" i="0" dirty="0" smtClean="0">
                <a:solidFill>
                  <a:srgbClr val="FF0000"/>
                </a:solidFill>
              </a:rPr>
              <a:t> pour la </a:t>
            </a:r>
            <a:r>
              <a:rPr lang="en-GB" sz="2200" b="1" i="0" dirty="0" err="1" smtClean="0">
                <a:solidFill>
                  <a:srgbClr val="FF0000"/>
                </a:solidFill>
              </a:rPr>
              <a:t>gestion</a:t>
            </a:r>
            <a:r>
              <a:rPr lang="en-GB" sz="2200" b="1" i="0" dirty="0" smtClean="0">
                <a:solidFill>
                  <a:srgbClr val="FF0000"/>
                </a:solidFill>
              </a:rPr>
              <a:t> du budget au </a:t>
            </a:r>
            <a:r>
              <a:rPr lang="en-GB" sz="2200" b="1" i="0" dirty="0" err="1" smtClean="0">
                <a:solidFill>
                  <a:srgbClr val="FF0000"/>
                </a:solidFill>
              </a:rPr>
              <a:t>quotidien</a:t>
            </a:r>
            <a:endParaRPr lang="en-GB" sz="2200" b="1" i="0" dirty="0" smtClean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ClrTx/>
              <a:buFont typeface="Wingdings" panose="05000000000000000000" pitchFamily="2" charset="2"/>
              <a:buChar char="Ø"/>
            </a:pPr>
            <a:endParaRPr lang="en-GB" sz="2200" i="0" dirty="0" smtClean="0"/>
          </a:p>
          <a:p>
            <a:pPr>
              <a:spcBef>
                <a:spcPct val="0"/>
              </a:spcBef>
              <a:buClrTx/>
              <a:buFont typeface="Wingdings" panose="05000000000000000000" pitchFamily="2" charset="2"/>
              <a:buChar char="Ø"/>
            </a:pPr>
            <a:r>
              <a:rPr lang="en-GB" sz="2200" i="0" dirty="0" smtClean="0"/>
              <a:t>Codification et utilisation du </a:t>
            </a:r>
            <a:r>
              <a:rPr lang="en-GB" sz="2200" i="0" dirty="0" err="1" smtClean="0"/>
              <a:t>système</a:t>
            </a:r>
            <a:r>
              <a:rPr lang="en-GB" sz="2200" i="0" dirty="0" smtClean="0"/>
              <a:t> de classification du budget</a:t>
            </a:r>
          </a:p>
          <a:p>
            <a:pPr>
              <a:spcBef>
                <a:spcPct val="0"/>
              </a:spcBef>
              <a:buClrTx/>
              <a:buFont typeface="Wingdings" panose="05000000000000000000" pitchFamily="2" charset="2"/>
              <a:buChar char="Ø"/>
            </a:pPr>
            <a:endParaRPr lang="en-GB" sz="2200" i="0" dirty="0" smtClean="0"/>
          </a:p>
          <a:p>
            <a:pPr>
              <a:spcBef>
                <a:spcPct val="0"/>
              </a:spcBef>
              <a:buClrTx/>
              <a:buFont typeface="Wingdings" panose="05000000000000000000" pitchFamily="2" charset="2"/>
              <a:buChar char="Ø"/>
            </a:pPr>
            <a:r>
              <a:rPr lang="en-GB" sz="2200" i="0" dirty="0" smtClean="0"/>
              <a:t>Le plan comptable</a:t>
            </a:r>
          </a:p>
          <a:p>
            <a:pPr>
              <a:spcBef>
                <a:spcPct val="0"/>
              </a:spcBef>
              <a:buClrTx/>
            </a:pPr>
            <a:endParaRPr lang="en-GB" i="0" dirty="0" smtClean="0"/>
          </a:p>
        </p:txBody>
      </p:sp>
      <p:sp>
        <p:nvSpPr>
          <p:cNvPr id="8196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DD6F4E2-61AD-4861-B26A-67C9B8F777CD}" type="slidenum">
              <a:rPr lang="en-GB" smtClean="0"/>
              <a:pPr/>
              <a:t>19</a:t>
            </a:fld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2191493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re 1"/>
          <p:cNvSpPr>
            <a:spLocks noGrp="1"/>
          </p:cNvSpPr>
          <p:nvPr>
            <p:ph type="title"/>
          </p:nvPr>
        </p:nvSpPr>
        <p:spPr>
          <a:xfrm>
            <a:off x="437727" y="1124744"/>
            <a:ext cx="8229600" cy="936625"/>
          </a:xfrm>
        </p:spPr>
        <p:txBody>
          <a:bodyPr/>
          <a:lstStyle/>
          <a:p>
            <a:pPr algn="ctr"/>
            <a:r>
              <a:rPr lang="en-GB" sz="3600" dirty="0" smtClean="0"/>
              <a:t>Plan du module </a:t>
            </a:r>
          </a:p>
        </p:txBody>
      </p:sp>
      <p:sp>
        <p:nvSpPr>
          <p:cNvPr id="8195" name="Espace réservé du contenu 2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3529012"/>
          </a:xfrm>
        </p:spPr>
        <p:txBody>
          <a:bodyPr/>
          <a:lstStyle/>
          <a:p>
            <a:pPr>
              <a:spcBef>
                <a:spcPct val="0"/>
              </a:spcBef>
              <a:buClrTx/>
              <a:buFont typeface="Wingdings" panose="05000000000000000000" pitchFamily="2" charset="2"/>
              <a:buChar char="Ø"/>
            </a:pPr>
            <a:r>
              <a:rPr lang="en-GB" sz="2200" b="1" i="0" dirty="0" smtClean="0">
                <a:solidFill>
                  <a:srgbClr val="FF0000"/>
                </a:solidFill>
              </a:rPr>
              <a:t>Questions </a:t>
            </a:r>
            <a:r>
              <a:rPr lang="en-GB" sz="2200" b="1" i="0" dirty="0" err="1" smtClean="0">
                <a:solidFill>
                  <a:srgbClr val="FF0000"/>
                </a:solidFill>
              </a:rPr>
              <a:t>générales</a:t>
            </a:r>
            <a:endParaRPr lang="en-GB" sz="2200" b="1" i="0" dirty="0" smtClean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ClrTx/>
              <a:buFont typeface="Wingdings" panose="05000000000000000000" pitchFamily="2" charset="2"/>
              <a:buChar char="Ø"/>
            </a:pPr>
            <a:endParaRPr lang="en-GB" sz="2200" i="0" dirty="0" smtClean="0"/>
          </a:p>
          <a:p>
            <a:pPr>
              <a:spcBef>
                <a:spcPct val="0"/>
              </a:spcBef>
              <a:buClrTx/>
              <a:buFont typeface="Wingdings" panose="05000000000000000000" pitchFamily="2" charset="2"/>
              <a:buChar char="Ø"/>
            </a:pPr>
            <a:r>
              <a:rPr lang="en-GB" sz="2200" i="0" dirty="0" smtClean="0"/>
              <a:t>Classifications des </a:t>
            </a:r>
            <a:r>
              <a:rPr lang="en-GB" sz="2200" i="0" dirty="0" err="1" smtClean="0"/>
              <a:t>dépenses</a:t>
            </a:r>
            <a:r>
              <a:rPr lang="en-GB" sz="2200" i="0" dirty="0" smtClean="0"/>
              <a:t> à des fins </a:t>
            </a:r>
            <a:r>
              <a:rPr lang="en-GB" sz="2200" i="0" dirty="0" err="1" smtClean="0"/>
              <a:t>analytiques</a:t>
            </a:r>
            <a:endParaRPr lang="en-GB" sz="2200" i="0" dirty="0" smtClean="0"/>
          </a:p>
          <a:p>
            <a:pPr>
              <a:spcBef>
                <a:spcPct val="0"/>
              </a:spcBef>
              <a:buClrTx/>
              <a:buFont typeface="Wingdings" panose="05000000000000000000" pitchFamily="2" charset="2"/>
              <a:buChar char="Ø"/>
            </a:pPr>
            <a:endParaRPr lang="en-GB" sz="2200" i="0" dirty="0" smtClean="0"/>
          </a:p>
          <a:p>
            <a:pPr>
              <a:spcBef>
                <a:spcPct val="0"/>
              </a:spcBef>
              <a:buClrTx/>
              <a:buFont typeface="Wingdings" panose="05000000000000000000" pitchFamily="2" charset="2"/>
              <a:buChar char="Ø"/>
            </a:pPr>
            <a:r>
              <a:rPr lang="en-GB" sz="2200" i="0" dirty="0" smtClean="0"/>
              <a:t>Classification des </a:t>
            </a:r>
            <a:r>
              <a:rPr lang="en-GB" sz="2200" i="0" dirty="0" err="1" smtClean="0"/>
              <a:t>dépenses</a:t>
            </a:r>
            <a:r>
              <a:rPr lang="en-GB" sz="2200" i="0" dirty="0" smtClean="0"/>
              <a:t> pour la </a:t>
            </a:r>
            <a:r>
              <a:rPr lang="en-GB" sz="2200" i="0" dirty="0" err="1" smtClean="0"/>
              <a:t>gestion</a:t>
            </a:r>
            <a:r>
              <a:rPr lang="en-GB" sz="2200" i="0" dirty="0" smtClean="0"/>
              <a:t> du budget au </a:t>
            </a:r>
            <a:r>
              <a:rPr lang="en-GB" sz="2200" i="0" dirty="0" err="1" smtClean="0"/>
              <a:t>quotidien</a:t>
            </a:r>
            <a:endParaRPr lang="en-GB" sz="2200" i="0" dirty="0" smtClean="0"/>
          </a:p>
          <a:p>
            <a:pPr>
              <a:spcBef>
                <a:spcPct val="0"/>
              </a:spcBef>
              <a:buClrTx/>
              <a:buFont typeface="Wingdings" panose="05000000000000000000" pitchFamily="2" charset="2"/>
              <a:buChar char="Ø"/>
            </a:pPr>
            <a:endParaRPr lang="en-GB" sz="2200" i="0" dirty="0" smtClean="0"/>
          </a:p>
          <a:p>
            <a:pPr>
              <a:spcBef>
                <a:spcPct val="0"/>
              </a:spcBef>
              <a:buClrTx/>
              <a:buFont typeface="Wingdings" panose="05000000000000000000" pitchFamily="2" charset="2"/>
              <a:buChar char="Ø"/>
            </a:pPr>
            <a:r>
              <a:rPr lang="en-GB" sz="2200" i="0" dirty="0" smtClean="0"/>
              <a:t>Codification et utilisation du </a:t>
            </a:r>
            <a:r>
              <a:rPr lang="en-GB" sz="2200" i="0" dirty="0" err="1" smtClean="0"/>
              <a:t>système</a:t>
            </a:r>
            <a:r>
              <a:rPr lang="en-GB" sz="2200" i="0" dirty="0" smtClean="0"/>
              <a:t> de classification du budget</a:t>
            </a:r>
          </a:p>
          <a:p>
            <a:pPr>
              <a:spcBef>
                <a:spcPct val="0"/>
              </a:spcBef>
              <a:buClrTx/>
              <a:buFont typeface="Wingdings" panose="05000000000000000000" pitchFamily="2" charset="2"/>
              <a:buChar char="Ø"/>
            </a:pPr>
            <a:endParaRPr lang="en-GB" sz="2200" i="0" dirty="0" smtClean="0"/>
          </a:p>
          <a:p>
            <a:pPr>
              <a:spcBef>
                <a:spcPct val="0"/>
              </a:spcBef>
              <a:buClrTx/>
              <a:buFont typeface="Wingdings" panose="05000000000000000000" pitchFamily="2" charset="2"/>
              <a:buChar char="Ø"/>
            </a:pPr>
            <a:r>
              <a:rPr lang="en-GB" sz="2200" i="0" dirty="0" smtClean="0"/>
              <a:t>Le plan comptable</a:t>
            </a:r>
          </a:p>
          <a:p>
            <a:pPr>
              <a:spcBef>
                <a:spcPct val="0"/>
              </a:spcBef>
              <a:buClrTx/>
            </a:pPr>
            <a:endParaRPr lang="en-GB" i="0" dirty="0" smtClean="0"/>
          </a:p>
        </p:txBody>
      </p:sp>
      <p:sp>
        <p:nvSpPr>
          <p:cNvPr id="8196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DD6F4E2-61AD-4861-B26A-67C9B8F777CD}" type="slidenum">
              <a:rPr lang="en-GB" smtClean="0"/>
              <a:pPr/>
              <a:t>2</a:t>
            </a:fld>
            <a:endParaRPr lang="en-GB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386195F-DA48-4BA4-99D9-5067837FA017}" type="slidenum">
              <a:rPr lang="en-US" smtClean="0"/>
              <a:pPr/>
              <a:t>20</a:t>
            </a:fld>
            <a:endParaRPr lang="en-US" smtClean="0"/>
          </a:p>
        </p:txBody>
      </p:sp>
      <p:sp>
        <p:nvSpPr>
          <p:cNvPr id="25603" name="Rectangle 1026"/>
          <p:cNvSpPr>
            <a:spLocks noGrp="1" noChangeArrowheads="1"/>
          </p:cNvSpPr>
          <p:nvPr>
            <p:ph type="title"/>
          </p:nvPr>
        </p:nvSpPr>
        <p:spPr>
          <a:xfrm>
            <a:off x="285750" y="1484313"/>
            <a:ext cx="8858250" cy="504825"/>
          </a:xfrm>
        </p:spPr>
        <p:txBody>
          <a:bodyPr/>
          <a:lstStyle/>
          <a:p>
            <a:r>
              <a:rPr lang="en-US" sz="2400" i="1" smtClean="0"/>
              <a:t>Classifications pour la gestion du budget</a:t>
            </a:r>
            <a:r>
              <a:rPr lang="en-US" sz="3600" i="1" smtClean="0"/>
              <a:t/>
            </a:r>
            <a:br>
              <a:rPr lang="en-US" sz="3600" i="1" smtClean="0"/>
            </a:br>
            <a:endParaRPr lang="en-US" sz="3600" i="1" smtClean="0"/>
          </a:p>
        </p:txBody>
      </p:sp>
      <p:sp>
        <p:nvSpPr>
          <p:cNvPr id="25604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285750" y="1928802"/>
            <a:ext cx="8858250" cy="4214812"/>
          </a:xfrm>
        </p:spPr>
        <p:txBody>
          <a:bodyPr/>
          <a:lstStyle/>
          <a:p>
            <a:pPr marL="261938" lvl="1" indent="-261938">
              <a:buClrTx/>
              <a:defRPr/>
            </a:pPr>
            <a:r>
              <a:rPr lang="fr-FR" sz="2200" b="0" dirty="0" smtClean="0"/>
              <a:t>Classification par nature (économique): pour des contrôles de conformité, la gestion interne</a:t>
            </a:r>
          </a:p>
          <a:p>
            <a:pPr marL="261938" indent="-261938">
              <a:buClrTx/>
              <a:defRPr/>
            </a:pPr>
            <a:r>
              <a:rPr lang="fr-FR" sz="2200" i="0" dirty="0" smtClean="0"/>
              <a:t>Classification administrative : pour la </a:t>
            </a:r>
            <a:r>
              <a:rPr lang="fr-FR" sz="2200" i="0" dirty="0" err="1" smtClean="0"/>
              <a:t>redevabilité</a:t>
            </a:r>
            <a:r>
              <a:rPr lang="fr-FR" sz="2200" i="0" dirty="0" smtClean="0"/>
              <a:t>, l’administration du budget</a:t>
            </a:r>
          </a:p>
          <a:p>
            <a:pPr lvl="1">
              <a:buClrTx/>
              <a:buFont typeface="Wingdings" panose="05000000000000000000" pitchFamily="2" charset="2"/>
              <a:buChar char="§"/>
              <a:defRPr/>
            </a:pPr>
            <a:r>
              <a:rPr lang="fr-FR" sz="2100" b="0" dirty="0" smtClean="0"/>
              <a:t>Ministère, Direction, Division, etc.</a:t>
            </a:r>
          </a:p>
          <a:p>
            <a:pPr>
              <a:buClrTx/>
              <a:defRPr/>
            </a:pPr>
            <a:r>
              <a:rPr lang="fr-FR" sz="2200" i="0" dirty="0" smtClean="0"/>
              <a:t>Sources de financement, pour l’administration du budget</a:t>
            </a:r>
          </a:p>
          <a:p>
            <a:pPr lvl="1">
              <a:buClrTx/>
              <a:buFont typeface="Wingdings" panose="05000000000000000000" pitchFamily="2" charset="2"/>
              <a:buChar char="§"/>
              <a:defRPr/>
            </a:pPr>
            <a:r>
              <a:rPr lang="fr-FR" sz="2100" b="0" dirty="0" smtClean="0"/>
              <a:t>Par ex,. pour identifier des projets financés par l’aide externe </a:t>
            </a:r>
          </a:p>
          <a:p>
            <a:pPr>
              <a:buClrTx/>
              <a:defRPr/>
            </a:pPr>
            <a:r>
              <a:rPr lang="fr-FR" sz="2200" i="0" dirty="0" smtClean="0"/>
              <a:t>Autre pour des besoins particuliers   </a:t>
            </a:r>
          </a:p>
          <a:p>
            <a:pPr lvl="1">
              <a:buClrTx/>
              <a:buFont typeface="Wingdings" panose="05000000000000000000" pitchFamily="2" charset="2"/>
              <a:buChar char="§"/>
              <a:defRPr/>
            </a:pPr>
            <a:r>
              <a:rPr lang="fr-FR" sz="2100" b="0" dirty="0" smtClean="0"/>
              <a:t>Par ex,. classification géographique</a:t>
            </a:r>
          </a:p>
          <a:p>
            <a:pPr>
              <a:buClrTx/>
              <a:defRPr/>
            </a:pPr>
            <a:r>
              <a:rPr lang="fr-FR" sz="2200" i="0" dirty="0" smtClean="0"/>
              <a:t>Programme: pour la formulation des politiques publiques, le suivi de la performance, la </a:t>
            </a:r>
            <a:r>
              <a:rPr lang="fr-FR" sz="2200" i="0" dirty="0" err="1" smtClean="0"/>
              <a:t>redevabilité</a:t>
            </a:r>
            <a:endParaRPr lang="fr-FR" sz="2200" i="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3561C59-ADFF-472B-AFA3-B4037F618D36}" type="slidenum">
              <a:rPr lang="en-GB" smtClean="0"/>
              <a:pPr>
                <a:defRPr/>
              </a:pPr>
              <a:t>21</a:t>
            </a:fld>
            <a:endParaRPr lang="en-GB"/>
          </a:p>
        </p:txBody>
      </p:sp>
      <p:pic>
        <p:nvPicPr>
          <p:cNvPr id="1054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500041"/>
            <a:ext cx="9144000" cy="6428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ZoneTexte 7"/>
          <p:cNvSpPr txBox="1">
            <a:spLocks noChangeArrowheads="1"/>
          </p:cNvSpPr>
          <p:nvPr/>
        </p:nvSpPr>
        <p:spPr bwMode="auto">
          <a:xfrm>
            <a:off x="3857620" y="1071546"/>
            <a:ext cx="2357437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400" dirty="0"/>
              <a:t>Classification par nature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smtClean="0"/>
          </a:p>
        </p:txBody>
      </p:sp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85750"/>
            <a:ext cx="865505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768725"/>
            <a:ext cx="8715375" cy="308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9" name="ZoneTexte 6"/>
          <p:cNvSpPr txBox="1">
            <a:spLocks noChangeArrowheads="1"/>
          </p:cNvSpPr>
          <p:nvPr/>
        </p:nvSpPr>
        <p:spPr bwMode="auto">
          <a:xfrm>
            <a:off x="2500313" y="3357563"/>
            <a:ext cx="10715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/>
              <a:t>Etc.</a:t>
            </a:r>
          </a:p>
        </p:txBody>
      </p:sp>
      <p:sp>
        <p:nvSpPr>
          <p:cNvPr id="26630" name="ZoneTexte 7"/>
          <p:cNvSpPr txBox="1">
            <a:spLocks noChangeArrowheads="1"/>
          </p:cNvSpPr>
          <p:nvPr/>
        </p:nvSpPr>
        <p:spPr bwMode="auto">
          <a:xfrm>
            <a:off x="2857500" y="6488113"/>
            <a:ext cx="10715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/>
              <a:t>Etc.</a:t>
            </a:r>
          </a:p>
        </p:txBody>
      </p:sp>
      <p:sp>
        <p:nvSpPr>
          <p:cNvPr id="26631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  <p:sp>
        <p:nvSpPr>
          <p:cNvPr id="26632" name="ZoneTexte 7"/>
          <p:cNvSpPr txBox="1">
            <a:spLocks noChangeArrowheads="1"/>
          </p:cNvSpPr>
          <p:nvPr/>
        </p:nvSpPr>
        <p:spPr bwMode="auto">
          <a:xfrm>
            <a:off x="214313" y="571500"/>
            <a:ext cx="2357437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400" dirty="0"/>
              <a:t>Classification par nature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re 1"/>
          <p:cNvSpPr>
            <a:spLocks noGrp="1"/>
          </p:cNvSpPr>
          <p:nvPr>
            <p:ph type="title"/>
          </p:nvPr>
        </p:nvSpPr>
        <p:spPr>
          <a:xfrm>
            <a:off x="142860" y="1346202"/>
            <a:ext cx="8858280" cy="446075"/>
          </a:xfrm>
        </p:spPr>
        <p:txBody>
          <a:bodyPr/>
          <a:lstStyle/>
          <a:p>
            <a:r>
              <a:rPr lang="fr-FR" sz="2800" i="1" dirty="0" smtClean="0"/>
              <a:t> Classification  par programmes: le Programme</a:t>
            </a:r>
          </a:p>
        </p:txBody>
      </p:sp>
      <p:sp>
        <p:nvSpPr>
          <p:cNvPr id="27651" name="Espace réservé du contenu 2"/>
          <p:cNvSpPr>
            <a:spLocks noGrp="1"/>
          </p:cNvSpPr>
          <p:nvPr>
            <p:ph idx="1"/>
          </p:nvPr>
        </p:nvSpPr>
        <p:spPr>
          <a:xfrm>
            <a:off x="0" y="2060848"/>
            <a:ext cx="9144000" cy="4929198"/>
          </a:xfrm>
        </p:spPr>
        <p:txBody>
          <a:bodyPr/>
          <a:lstStyle/>
          <a:p>
            <a:pPr>
              <a:buClrTx/>
            </a:pPr>
            <a:r>
              <a:rPr lang="fr-FR" sz="2000" i="0" dirty="0" smtClean="0"/>
              <a:t>En 1965 l’ONU a défini le programme comme </a:t>
            </a:r>
            <a:r>
              <a:rPr lang="fr-FR" sz="2000" i="0" dirty="0" smtClean="0">
                <a:latin typeface="Calibri" pitchFamily="34" charset="0"/>
              </a:rPr>
              <a:t>«</a:t>
            </a:r>
            <a:r>
              <a:rPr lang="fr-FR" sz="2000" i="0" dirty="0" smtClean="0"/>
              <a:t>une partie d’un travail réalisée par une organisation, qui l’identifie comme un travail aboutissant à un produit final ou un service représentatif des objets pour lesquels l’organisation a été créée</a:t>
            </a:r>
            <a:r>
              <a:rPr lang="fr-FR" sz="2000" i="0" dirty="0" smtClean="0">
                <a:latin typeface="Calibri" pitchFamily="34" charset="0"/>
              </a:rPr>
              <a:t>»</a:t>
            </a:r>
            <a:r>
              <a:rPr lang="fr-FR" sz="2000" i="0" dirty="0" smtClean="0"/>
              <a:t> </a:t>
            </a:r>
          </a:p>
          <a:p>
            <a:pPr lvl="1">
              <a:buClrTx/>
            </a:pPr>
            <a:r>
              <a:rPr lang="fr-FR" sz="1600" b="0" i="1" dirty="0" smtClean="0"/>
              <a:t>A </a:t>
            </a:r>
            <a:r>
              <a:rPr lang="fr-FR" sz="1600" b="0" i="1" dirty="0" err="1" smtClean="0"/>
              <a:t>manual</a:t>
            </a:r>
            <a:r>
              <a:rPr lang="fr-FR" sz="1600" b="0" i="1" dirty="0" smtClean="0"/>
              <a:t> for programme and performance </a:t>
            </a:r>
            <a:r>
              <a:rPr lang="fr-FR" sz="1600" b="0" i="1" dirty="0" err="1" smtClean="0"/>
              <a:t>budgeting</a:t>
            </a:r>
            <a:r>
              <a:rPr lang="fr-FR" sz="1600" b="0" dirty="0" smtClean="0"/>
              <a:t>. Nations Unies. 1965.</a:t>
            </a:r>
          </a:p>
          <a:p>
            <a:pPr>
              <a:buClrTx/>
            </a:pPr>
            <a:r>
              <a:rPr lang="fr-FR" sz="2000" i="0" dirty="0" smtClean="0"/>
              <a:t>Le manuel du budget-programme de 2010 à Maurice donne les définitions suivantes: </a:t>
            </a:r>
          </a:p>
          <a:p>
            <a:pPr lvl="1">
              <a:buClrTx/>
              <a:buFont typeface="Wingdings" panose="05000000000000000000" pitchFamily="2" charset="2"/>
              <a:buChar char="§"/>
            </a:pPr>
            <a:r>
              <a:rPr lang="fr-FR" b="0" dirty="0" smtClean="0"/>
              <a:t>Programme: un groupe d’activités ou des interventions visant à contribuer à une série de résultats, d’objectifs prioritaires et des résultats communs qui sont vérifiables et qui consistent en un but défini et un budget donné.</a:t>
            </a:r>
          </a:p>
          <a:p>
            <a:pPr lvl="1">
              <a:buClrTx/>
              <a:buFont typeface="Wingdings" panose="05000000000000000000" pitchFamily="2" charset="2"/>
              <a:buChar char="§"/>
            </a:pPr>
            <a:r>
              <a:rPr lang="fr-FR" b="0" dirty="0" smtClean="0"/>
              <a:t>Structure du programme : la façon dont un ministère/département classifie ses dépenses en programmes et sous-programmes axés sur des objectifs.</a:t>
            </a:r>
          </a:p>
        </p:txBody>
      </p:sp>
      <p:sp>
        <p:nvSpPr>
          <p:cNvPr id="27652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AE18AF5-3C3A-4F99-9776-252D91CC1D44}" type="slidenum">
              <a:rPr lang="en-GB" smtClean="0"/>
              <a:pPr/>
              <a:t>23</a:t>
            </a:fld>
            <a:endParaRPr lang="en-GB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re 1"/>
          <p:cNvSpPr>
            <a:spLocks noGrp="1"/>
          </p:cNvSpPr>
          <p:nvPr>
            <p:ph type="title"/>
          </p:nvPr>
        </p:nvSpPr>
        <p:spPr>
          <a:xfrm>
            <a:off x="285750" y="1285875"/>
            <a:ext cx="8229600" cy="936625"/>
          </a:xfrm>
        </p:spPr>
        <p:txBody>
          <a:bodyPr/>
          <a:lstStyle/>
          <a:p>
            <a:r>
              <a:rPr lang="en-GB" sz="2400" i="1" smtClean="0"/>
              <a:t>Le programme comme élément d’un système de classification du budget (1</a:t>
            </a:r>
            <a:r>
              <a:rPr lang="en-GB" sz="2800" i="1" smtClean="0"/>
              <a:t>)</a:t>
            </a:r>
          </a:p>
        </p:txBody>
      </p:sp>
      <p:sp>
        <p:nvSpPr>
          <p:cNvPr id="28675" name="Espace réservé du contenu 2"/>
          <p:cNvSpPr>
            <a:spLocks noGrp="1"/>
          </p:cNvSpPr>
          <p:nvPr>
            <p:ph idx="1"/>
          </p:nvPr>
        </p:nvSpPr>
        <p:spPr>
          <a:xfrm>
            <a:off x="357188" y="2357438"/>
            <a:ext cx="8401050" cy="3571875"/>
          </a:xfrm>
        </p:spPr>
        <p:txBody>
          <a:bodyPr/>
          <a:lstStyle/>
          <a:p>
            <a:pPr>
              <a:buClrTx/>
            </a:pPr>
            <a:r>
              <a:rPr lang="en-GB" sz="2200" i="0" dirty="0" smtClean="0"/>
              <a:t>Un programme – </a:t>
            </a:r>
            <a:r>
              <a:rPr lang="en-GB" sz="2200" i="0" dirty="0" err="1" smtClean="0"/>
              <a:t>groupe</a:t>
            </a:r>
            <a:r>
              <a:rPr lang="en-GB" sz="2200" i="0" dirty="0" smtClean="0"/>
              <a:t> de </a:t>
            </a:r>
            <a:r>
              <a:rPr lang="en-GB" sz="2200" i="0" dirty="0" err="1" smtClean="0"/>
              <a:t>dépenses</a:t>
            </a:r>
            <a:r>
              <a:rPr lang="en-GB" sz="2200" i="0" dirty="0" smtClean="0"/>
              <a:t> qui </a:t>
            </a:r>
            <a:r>
              <a:rPr lang="en-GB" sz="2200" i="0" dirty="0" err="1" smtClean="0"/>
              <a:t>répondent</a:t>
            </a:r>
            <a:r>
              <a:rPr lang="en-GB" sz="2200" i="0" dirty="0" smtClean="0"/>
              <a:t> à la </a:t>
            </a:r>
            <a:r>
              <a:rPr lang="en-GB" sz="2200" i="0" dirty="0" err="1" smtClean="0"/>
              <a:t>même</a:t>
            </a:r>
            <a:r>
              <a:rPr lang="en-GB" sz="2200" i="0" dirty="0" smtClean="0"/>
              <a:t> </a:t>
            </a:r>
            <a:r>
              <a:rPr lang="en-GB" sz="2200" i="0" dirty="0" err="1" smtClean="0"/>
              <a:t>série</a:t>
            </a:r>
            <a:r>
              <a:rPr lang="en-GB" sz="2200" i="0" dirty="0" smtClean="0"/>
              <a:t> </a:t>
            </a:r>
            <a:r>
              <a:rPr lang="en-GB" sz="2200" i="0" dirty="0" err="1" smtClean="0"/>
              <a:t>d’objectifs</a:t>
            </a:r>
            <a:r>
              <a:rPr lang="en-GB" sz="2200" i="0" dirty="0" smtClean="0"/>
              <a:t> </a:t>
            </a:r>
            <a:r>
              <a:rPr lang="en-GB" sz="2200" i="0" dirty="0" err="1" smtClean="0"/>
              <a:t>quelle</a:t>
            </a:r>
            <a:r>
              <a:rPr lang="en-GB" sz="2200" i="0" dirty="0" smtClean="0"/>
              <a:t> que </a:t>
            </a:r>
            <a:r>
              <a:rPr lang="en-GB" sz="2200" i="0" dirty="0" err="1" smtClean="0"/>
              <a:t>soit</a:t>
            </a:r>
            <a:r>
              <a:rPr lang="en-GB" sz="2200" i="0" dirty="0" smtClean="0"/>
              <a:t> </a:t>
            </a:r>
            <a:r>
              <a:rPr lang="en-GB" sz="2200" i="0" dirty="0" err="1" smtClean="0"/>
              <a:t>leur</a:t>
            </a:r>
            <a:r>
              <a:rPr lang="en-GB" sz="2200" i="0" dirty="0" smtClean="0"/>
              <a:t> nature </a:t>
            </a:r>
            <a:r>
              <a:rPr lang="en-GB" sz="2200" i="0" dirty="0" err="1" smtClean="0"/>
              <a:t>économique</a:t>
            </a:r>
            <a:r>
              <a:rPr lang="en-GB" sz="2200" i="0" dirty="0" smtClean="0"/>
              <a:t> </a:t>
            </a:r>
            <a:r>
              <a:rPr lang="en-GB" sz="2200" i="0" dirty="0" err="1" smtClean="0"/>
              <a:t>ou</a:t>
            </a:r>
            <a:r>
              <a:rPr lang="en-GB" sz="2200" i="0" dirty="0" smtClean="0"/>
              <a:t> </a:t>
            </a:r>
            <a:r>
              <a:rPr lang="en-GB" sz="2200" i="0" dirty="0" err="1" smtClean="0"/>
              <a:t>leur</a:t>
            </a:r>
            <a:r>
              <a:rPr lang="en-GB" sz="2200" i="0" dirty="0" smtClean="0"/>
              <a:t> source de </a:t>
            </a:r>
            <a:r>
              <a:rPr lang="en-GB" sz="2200" i="0" dirty="0" err="1" smtClean="0"/>
              <a:t>financement</a:t>
            </a:r>
            <a:endParaRPr lang="en-GB" sz="2200" i="0" dirty="0" smtClean="0"/>
          </a:p>
          <a:p>
            <a:pPr>
              <a:buClrTx/>
            </a:pPr>
            <a:r>
              <a:rPr lang="en-GB" sz="2200" i="0" dirty="0" err="1" smtClean="0"/>
              <a:t>Toutes</a:t>
            </a:r>
            <a:r>
              <a:rPr lang="en-GB" sz="2200" i="0" dirty="0" smtClean="0"/>
              <a:t> les </a:t>
            </a:r>
            <a:r>
              <a:rPr lang="en-GB" sz="2200" i="0" dirty="0" err="1" smtClean="0"/>
              <a:t>dépenses</a:t>
            </a:r>
            <a:r>
              <a:rPr lang="en-GB" sz="2200" i="0" dirty="0" smtClean="0"/>
              <a:t> des </a:t>
            </a:r>
            <a:r>
              <a:rPr lang="en-GB" sz="2200" i="0" dirty="0" err="1" smtClean="0"/>
              <a:t>ministères</a:t>
            </a:r>
            <a:r>
              <a:rPr lang="en-GB" sz="2200" i="0" dirty="0" smtClean="0"/>
              <a:t> et organisations </a:t>
            </a:r>
            <a:r>
              <a:rPr lang="en-GB" sz="2200" i="0" dirty="0" err="1" smtClean="0"/>
              <a:t>sont</a:t>
            </a:r>
            <a:r>
              <a:rPr lang="en-GB" sz="2200" i="0" dirty="0" smtClean="0"/>
              <a:t> </a:t>
            </a:r>
            <a:r>
              <a:rPr lang="en-GB" sz="2200" i="0" dirty="0" err="1" smtClean="0"/>
              <a:t>classées</a:t>
            </a:r>
            <a:r>
              <a:rPr lang="en-GB" sz="2200" i="0" dirty="0" smtClean="0"/>
              <a:t> </a:t>
            </a:r>
            <a:r>
              <a:rPr lang="en-GB" sz="2200" i="0" dirty="0" err="1" smtClean="0"/>
              <a:t>en</a:t>
            </a:r>
            <a:r>
              <a:rPr lang="en-GB" sz="2200" i="0" dirty="0" smtClean="0"/>
              <a:t> programmes </a:t>
            </a:r>
          </a:p>
          <a:p>
            <a:pPr>
              <a:buClrTx/>
            </a:pPr>
            <a:r>
              <a:rPr lang="en-GB" sz="2200" i="0" dirty="0" err="1" smtClean="0"/>
              <a:t>Généralement</a:t>
            </a:r>
            <a:r>
              <a:rPr lang="en-GB" sz="2200" i="0" dirty="0" smtClean="0"/>
              <a:t>, les programmes </a:t>
            </a:r>
            <a:r>
              <a:rPr lang="en-GB" sz="2200" i="0" dirty="0" err="1" smtClean="0"/>
              <a:t>sont</a:t>
            </a:r>
            <a:r>
              <a:rPr lang="en-GB" sz="2200" i="0" dirty="0" smtClean="0"/>
              <a:t> </a:t>
            </a:r>
            <a:r>
              <a:rPr lang="en-GB" sz="2200" i="0" dirty="0" err="1" smtClean="0"/>
              <a:t>établis</a:t>
            </a:r>
            <a:r>
              <a:rPr lang="en-GB" sz="2200" i="0" dirty="0" smtClean="0"/>
              <a:t> au sein des </a:t>
            </a:r>
            <a:r>
              <a:rPr lang="en-GB" sz="2200" i="0" dirty="0" err="1" smtClean="0"/>
              <a:t>ministères</a:t>
            </a:r>
            <a:r>
              <a:rPr lang="en-GB" sz="2200" i="0" dirty="0" smtClean="0"/>
              <a:t>, pour des raisons de </a:t>
            </a:r>
            <a:r>
              <a:rPr lang="en-GB" sz="2200" i="0" dirty="0" err="1" smtClean="0"/>
              <a:t>redevabilité</a:t>
            </a:r>
            <a:r>
              <a:rPr lang="en-GB" sz="2200" i="0" dirty="0" smtClean="0"/>
              <a:t> et de </a:t>
            </a:r>
            <a:r>
              <a:rPr lang="en-GB" sz="2200" i="0" dirty="0" err="1" smtClean="0"/>
              <a:t>gestion</a:t>
            </a:r>
            <a:r>
              <a:rPr lang="en-GB" sz="2200" i="0" dirty="0" smtClean="0"/>
              <a:t>.</a:t>
            </a:r>
          </a:p>
          <a:p>
            <a:pPr lvl="1">
              <a:buClrTx/>
              <a:buFont typeface="Wingdings" panose="05000000000000000000" pitchFamily="2" charset="2"/>
              <a:buChar char="§"/>
            </a:pPr>
            <a:r>
              <a:rPr lang="en-GB" sz="2200" b="0" dirty="0" err="1" smtClean="0"/>
              <a:t>Toutefois</a:t>
            </a:r>
            <a:r>
              <a:rPr lang="en-GB" sz="2200" b="0" dirty="0" smtClean="0"/>
              <a:t>, </a:t>
            </a:r>
            <a:r>
              <a:rPr lang="en-GB" sz="2200" b="0" dirty="0" err="1" smtClean="0"/>
              <a:t>en</a:t>
            </a:r>
            <a:r>
              <a:rPr lang="en-GB" sz="2200" b="0" dirty="0" smtClean="0"/>
              <a:t> </a:t>
            </a:r>
            <a:r>
              <a:rPr lang="en-GB" sz="2200" b="0" dirty="0" err="1" smtClean="0"/>
              <a:t>parallèle</a:t>
            </a:r>
            <a:r>
              <a:rPr lang="en-GB" sz="2200" b="0" dirty="0" smtClean="0"/>
              <a:t> </a:t>
            </a:r>
            <a:r>
              <a:rPr lang="en-GB" sz="2200" b="0" dirty="0" err="1" smtClean="0"/>
              <a:t>ou</a:t>
            </a:r>
            <a:r>
              <a:rPr lang="en-GB" sz="2200" b="0" dirty="0" smtClean="0"/>
              <a:t> </a:t>
            </a:r>
            <a:r>
              <a:rPr lang="en-GB" sz="2200" b="0" dirty="0" err="1" smtClean="0"/>
              <a:t>en</a:t>
            </a:r>
            <a:r>
              <a:rPr lang="en-GB" sz="2200" b="0" dirty="0" smtClean="0"/>
              <a:t> </a:t>
            </a:r>
            <a:r>
              <a:rPr lang="en-GB" sz="2200" b="0" dirty="0" err="1" smtClean="0"/>
              <a:t>amont</a:t>
            </a:r>
            <a:r>
              <a:rPr lang="en-GB" sz="2200" b="0" dirty="0" smtClean="0"/>
              <a:t>, des documents </a:t>
            </a:r>
            <a:r>
              <a:rPr lang="en-GB" sz="2200" b="0" dirty="0" err="1" smtClean="0"/>
              <a:t>transversaux</a:t>
            </a:r>
            <a:r>
              <a:rPr lang="en-GB" sz="2200" b="0" dirty="0" smtClean="0"/>
              <a:t> </a:t>
            </a:r>
            <a:r>
              <a:rPr lang="en-GB" sz="2200" b="0" dirty="0" err="1" smtClean="0"/>
              <a:t>peuvent</a:t>
            </a:r>
            <a:r>
              <a:rPr lang="en-GB" sz="2200" b="0" dirty="0" smtClean="0"/>
              <a:t> </a:t>
            </a:r>
            <a:r>
              <a:rPr lang="en-GB" sz="2200" b="0" dirty="0" err="1" smtClean="0"/>
              <a:t>être</a:t>
            </a:r>
            <a:r>
              <a:rPr lang="en-GB" sz="2200" b="0" dirty="0" smtClean="0"/>
              <a:t> </a:t>
            </a:r>
            <a:r>
              <a:rPr lang="en-GB" sz="2200" b="0" dirty="0" err="1" smtClean="0"/>
              <a:t>préparés</a:t>
            </a:r>
            <a:r>
              <a:rPr lang="en-GB" sz="2200" b="0" dirty="0" smtClean="0"/>
              <a:t> pour des </a:t>
            </a:r>
            <a:r>
              <a:rPr lang="en-GB" sz="2200" b="0" dirty="0" err="1" smtClean="0"/>
              <a:t>politiques</a:t>
            </a:r>
            <a:r>
              <a:rPr lang="en-GB" sz="2200" b="0" dirty="0" smtClean="0"/>
              <a:t> </a:t>
            </a:r>
            <a:r>
              <a:rPr lang="en-GB" sz="2200" b="0" dirty="0" err="1" smtClean="0"/>
              <a:t>publiques</a:t>
            </a:r>
            <a:r>
              <a:rPr lang="en-GB" sz="2200" b="0" dirty="0" smtClean="0"/>
              <a:t> </a:t>
            </a:r>
            <a:r>
              <a:rPr lang="en-GB" sz="2200" b="0" dirty="0" err="1" smtClean="0"/>
              <a:t>spécifiques</a:t>
            </a:r>
            <a:r>
              <a:rPr lang="en-GB" sz="2200" b="0" dirty="0" smtClean="0"/>
              <a:t> </a:t>
            </a:r>
          </a:p>
          <a:p>
            <a:endParaRPr lang="en-GB" sz="2000" dirty="0" smtClean="0"/>
          </a:p>
          <a:p>
            <a:endParaRPr lang="en-GB" dirty="0" smtClean="0"/>
          </a:p>
          <a:p>
            <a:r>
              <a:rPr lang="en-GB" dirty="0" smtClean="0"/>
              <a:t>     </a:t>
            </a:r>
          </a:p>
        </p:txBody>
      </p:sp>
      <p:sp>
        <p:nvSpPr>
          <p:cNvPr id="28676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1963DA0-05E9-46AC-AF4B-F078420024C3}" type="slidenum">
              <a:rPr lang="en-GB" smtClean="0"/>
              <a:pPr/>
              <a:t>24</a:t>
            </a:fld>
            <a:endParaRPr lang="en-GB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re 1"/>
          <p:cNvSpPr>
            <a:spLocks noGrp="1"/>
          </p:cNvSpPr>
          <p:nvPr>
            <p:ph type="title"/>
          </p:nvPr>
        </p:nvSpPr>
        <p:spPr>
          <a:xfrm>
            <a:off x="0" y="1357313"/>
            <a:ext cx="9144000" cy="919162"/>
          </a:xfrm>
        </p:spPr>
        <p:txBody>
          <a:bodyPr/>
          <a:lstStyle/>
          <a:p>
            <a:r>
              <a:rPr lang="en-GB" sz="2400" i="1" smtClean="0"/>
              <a:t>Le programme comme élément d’un système de classification du budget (2)</a:t>
            </a:r>
            <a:br>
              <a:rPr lang="en-GB" sz="2400" i="1" smtClean="0"/>
            </a:br>
            <a:endParaRPr lang="en-GB" sz="2400" i="1" smtClean="0"/>
          </a:p>
        </p:txBody>
      </p:sp>
      <p:sp>
        <p:nvSpPr>
          <p:cNvPr id="29699" name="Espace réservé du contenu 2"/>
          <p:cNvSpPr>
            <a:spLocks noGrp="1"/>
          </p:cNvSpPr>
          <p:nvPr>
            <p:ph idx="1"/>
          </p:nvPr>
        </p:nvSpPr>
        <p:spPr>
          <a:xfrm>
            <a:off x="214282" y="2357430"/>
            <a:ext cx="8429625" cy="4032250"/>
          </a:xfrm>
        </p:spPr>
        <p:txBody>
          <a:bodyPr/>
          <a:lstStyle/>
          <a:p>
            <a:pPr>
              <a:spcAft>
                <a:spcPts val="600"/>
              </a:spcAft>
              <a:buClrTx/>
            </a:pPr>
            <a:r>
              <a:rPr lang="fr-FR" sz="2200" i="0" dirty="0" smtClean="0"/>
              <a:t>Le programme et la CFAP/COFOG</a:t>
            </a:r>
          </a:p>
          <a:p>
            <a:pPr lvl="1">
              <a:spcAft>
                <a:spcPts val="600"/>
              </a:spcAft>
              <a:buClrTx/>
              <a:buFont typeface="Wingdings" panose="05000000000000000000" pitchFamily="2" charset="2"/>
              <a:buChar char="§"/>
            </a:pPr>
            <a:r>
              <a:rPr lang="fr-FR" sz="2200" b="0" dirty="0" smtClean="0"/>
              <a:t>La notion de programme et de fonction sont proches </a:t>
            </a:r>
          </a:p>
          <a:p>
            <a:pPr lvl="1">
              <a:spcAft>
                <a:spcPts val="600"/>
              </a:spcAft>
              <a:buClrTx/>
              <a:buFont typeface="Wingdings" panose="05000000000000000000" pitchFamily="2" charset="2"/>
              <a:buChar char="§"/>
            </a:pPr>
            <a:r>
              <a:rPr lang="fr-FR" sz="2200" b="0" dirty="0" smtClean="0"/>
              <a:t>Mais la CFAP/COFOG est une norme internationale tandis que la classification par programmes doit tenir compte du contexte politique du pays et des dispositions en matière de gestion du budget</a:t>
            </a:r>
          </a:p>
          <a:p>
            <a:pPr>
              <a:spcAft>
                <a:spcPts val="600"/>
              </a:spcAft>
              <a:buClrTx/>
            </a:pPr>
            <a:r>
              <a:rPr lang="fr-FR" sz="2200" i="0" dirty="0" smtClean="0"/>
              <a:t>Généralement, les dépenses des services d’administration générale (ex. DAAF) sont regroupées  en un «programme d’administration générale»</a:t>
            </a:r>
          </a:p>
          <a:p>
            <a:pPr lvl="1">
              <a:spcAft>
                <a:spcPts val="600"/>
              </a:spcAft>
              <a:buClrTx/>
              <a:buFont typeface="Wingdings" panose="05000000000000000000" pitchFamily="2" charset="2"/>
              <a:buChar char="§"/>
            </a:pPr>
            <a:r>
              <a:rPr lang="fr-FR" sz="2200" b="0" dirty="0" smtClean="0"/>
              <a:t>Mais ce programme ne doit pas être un fourre-tout</a:t>
            </a:r>
          </a:p>
          <a:p>
            <a:endParaRPr lang="en-GB" sz="2000" dirty="0" smtClean="0"/>
          </a:p>
          <a:p>
            <a:pPr lvl="1"/>
            <a:endParaRPr lang="en-GB" sz="2200" dirty="0" smtClean="0"/>
          </a:p>
          <a:p>
            <a:pPr lvl="1">
              <a:buFontTx/>
              <a:buNone/>
            </a:pPr>
            <a:r>
              <a:rPr lang="en-GB" sz="2200" dirty="0" smtClean="0"/>
              <a:t> </a:t>
            </a:r>
          </a:p>
          <a:p>
            <a:pPr lvl="1"/>
            <a:endParaRPr lang="en-GB" dirty="0" smtClean="0"/>
          </a:p>
        </p:txBody>
      </p:sp>
      <p:sp>
        <p:nvSpPr>
          <p:cNvPr id="29700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A42D248-6827-4463-9979-B90EBD7E0DE8}" type="slidenum">
              <a:rPr lang="en-GB" smtClean="0"/>
              <a:pPr/>
              <a:t>25</a:t>
            </a:fld>
            <a:endParaRPr lang="en-GB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re 1"/>
          <p:cNvSpPr>
            <a:spLocks noGrp="1"/>
          </p:cNvSpPr>
          <p:nvPr>
            <p:ph type="title"/>
          </p:nvPr>
        </p:nvSpPr>
        <p:spPr>
          <a:xfrm>
            <a:off x="214313" y="1428750"/>
            <a:ext cx="9144000" cy="719138"/>
          </a:xfrm>
        </p:spPr>
        <p:txBody>
          <a:bodyPr/>
          <a:lstStyle/>
          <a:p>
            <a:r>
              <a:rPr lang="en-GB" sz="2800" i="1" smtClean="0"/>
              <a:t>Le programme et la gestion du budget </a:t>
            </a:r>
          </a:p>
        </p:txBody>
      </p:sp>
      <p:sp>
        <p:nvSpPr>
          <p:cNvPr id="30723" name="Espace réservé du contenu 2"/>
          <p:cNvSpPr>
            <a:spLocks noGrp="1"/>
          </p:cNvSpPr>
          <p:nvPr>
            <p:ph idx="1"/>
          </p:nvPr>
        </p:nvSpPr>
        <p:spPr>
          <a:xfrm>
            <a:off x="357188" y="2286000"/>
            <a:ext cx="8329612" cy="4132263"/>
          </a:xfrm>
        </p:spPr>
        <p:txBody>
          <a:bodyPr/>
          <a:lstStyle/>
          <a:p>
            <a:pPr>
              <a:buClrTx/>
            </a:pPr>
            <a:r>
              <a:rPr lang="en-GB" sz="2200" i="0" dirty="0" err="1" smtClean="0"/>
              <a:t>Lorsque</a:t>
            </a:r>
            <a:r>
              <a:rPr lang="en-GB" sz="2200" i="0" dirty="0" smtClean="0"/>
              <a:t> le programme </a:t>
            </a:r>
            <a:r>
              <a:rPr lang="en-GB" sz="2200" i="0" dirty="0" err="1" smtClean="0"/>
              <a:t>est</a:t>
            </a:r>
            <a:r>
              <a:rPr lang="en-GB" sz="2200" i="0" dirty="0" smtClean="0"/>
              <a:t> </a:t>
            </a:r>
            <a:r>
              <a:rPr lang="en-GB" sz="2200" i="0" dirty="0" err="1" smtClean="0"/>
              <a:t>utilisé</a:t>
            </a:r>
            <a:r>
              <a:rPr lang="en-GB" sz="2200" i="0" dirty="0" smtClean="0"/>
              <a:t> de </a:t>
            </a:r>
            <a:r>
              <a:rPr lang="en-GB" sz="2200" i="0" dirty="0" err="1" smtClean="0"/>
              <a:t>manière</a:t>
            </a:r>
            <a:r>
              <a:rPr lang="en-GB" sz="2200" i="0" dirty="0" smtClean="0"/>
              <a:t> effective pour la </a:t>
            </a:r>
            <a:r>
              <a:rPr lang="en-GB" sz="2200" i="0" dirty="0" err="1" smtClean="0"/>
              <a:t>gestion</a:t>
            </a:r>
            <a:r>
              <a:rPr lang="en-GB" sz="2200" i="0" dirty="0" smtClean="0"/>
              <a:t> du budget </a:t>
            </a:r>
          </a:p>
          <a:p>
            <a:pPr lvl="1">
              <a:buClrTx/>
              <a:buFont typeface="Wingdings" panose="05000000000000000000" pitchFamily="2" charset="2"/>
              <a:buChar char="§"/>
            </a:pPr>
            <a:r>
              <a:rPr lang="en-GB" sz="2200" b="0" dirty="0" smtClean="0"/>
              <a:t>Le cadre </a:t>
            </a:r>
            <a:r>
              <a:rPr lang="en-GB" sz="2200" b="0" dirty="0" err="1" smtClean="0"/>
              <a:t>juridique</a:t>
            </a:r>
            <a:r>
              <a:rPr lang="en-GB" sz="2200" b="0" dirty="0" smtClean="0"/>
              <a:t> et les </a:t>
            </a:r>
            <a:r>
              <a:rPr lang="en-GB" sz="2200" b="0" dirty="0" err="1" smtClean="0"/>
              <a:t>procédures</a:t>
            </a:r>
            <a:r>
              <a:rPr lang="en-GB" sz="2200" b="0" dirty="0" smtClean="0"/>
              <a:t> </a:t>
            </a:r>
            <a:r>
              <a:rPr lang="en-GB" sz="2200" b="0" dirty="0" err="1" smtClean="0"/>
              <a:t>budgétaires</a:t>
            </a:r>
            <a:r>
              <a:rPr lang="en-GB" sz="2200" b="0" dirty="0" smtClean="0"/>
              <a:t> </a:t>
            </a:r>
            <a:r>
              <a:rPr lang="en-GB" sz="2200" b="0" dirty="0" err="1" smtClean="0"/>
              <a:t>doivent</a:t>
            </a:r>
            <a:r>
              <a:rPr lang="en-GB" sz="2200" b="0" dirty="0" smtClean="0"/>
              <a:t> </a:t>
            </a:r>
            <a:r>
              <a:rPr lang="en-GB" sz="2200" b="0" dirty="0" err="1" smtClean="0"/>
              <a:t>être</a:t>
            </a:r>
            <a:r>
              <a:rPr lang="en-GB" sz="2200" b="0" dirty="0" smtClean="0"/>
              <a:t> </a:t>
            </a:r>
            <a:r>
              <a:rPr lang="en-GB" sz="2200" b="0" dirty="0" err="1" smtClean="0"/>
              <a:t>adaptés</a:t>
            </a:r>
            <a:endParaRPr lang="en-GB" sz="2200" b="0" dirty="0" smtClean="0"/>
          </a:p>
          <a:p>
            <a:pPr lvl="1">
              <a:buClrTx/>
              <a:buFont typeface="Wingdings" panose="05000000000000000000" pitchFamily="2" charset="2"/>
              <a:buChar char="§"/>
            </a:pPr>
            <a:r>
              <a:rPr lang="en-GB" sz="2200" b="0" dirty="0" smtClean="0"/>
              <a:t>Un </a:t>
            </a:r>
            <a:r>
              <a:rPr lang="en-GB" sz="2200" b="0" dirty="0" err="1" smtClean="0"/>
              <a:t>responsable</a:t>
            </a:r>
            <a:r>
              <a:rPr lang="en-GB" sz="2200" b="0" dirty="0" smtClean="0"/>
              <a:t> de programme </a:t>
            </a:r>
            <a:r>
              <a:rPr lang="en-GB" sz="2200" b="0" dirty="0" err="1" smtClean="0"/>
              <a:t>doit</a:t>
            </a:r>
            <a:r>
              <a:rPr lang="en-GB" sz="2200" b="0" dirty="0" smtClean="0"/>
              <a:t> </a:t>
            </a:r>
            <a:r>
              <a:rPr lang="en-GB" sz="2200" b="0" dirty="0" err="1" smtClean="0"/>
              <a:t>être</a:t>
            </a:r>
            <a:r>
              <a:rPr lang="en-GB" sz="2200" b="0" dirty="0" smtClean="0"/>
              <a:t> </a:t>
            </a:r>
            <a:r>
              <a:rPr lang="en-GB" sz="2200" b="0" dirty="0" err="1" smtClean="0"/>
              <a:t>nommé</a:t>
            </a:r>
            <a:r>
              <a:rPr lang="en-GB" sz="2200" b="0" dirty="0" smtClean="0"/>
              <a:t> </a:t>
            </a:r>
          </a:p>
          <a:p>
            <a:pPr lvl="1">
              <a:buClrTx/>
              <a:buFont typeface="Wingdings" panose="05000000000000000000" pitchFamily="2" charset="2"/>
              <a:buChar char="§"/>
            </a:pPr>
            <a:r>
              <a:rPr lang="en-GB" sz="2200" b="0" dirty="0" smtClean="0"/>
              <a:t>Des rapports sur la performance </a:t>
            </a:r>
            <a:r>
              <a:rPr lang="en-GB" sz="2200" b="0" dirty="0" err="1" smtClean="0"/>
              <a:t>prévue</a:t>
            </a:r>
            <a:r>
              <a:rPr lang="en-GB" sz="2200" b="0" dirty="0" smtClean="0"/>
              <a:t> et les </a:t>
            </a:r>
            <a:r>
              <a:rPr lang="en-GB" sz="2200" b="0" dirty="0" err="1" smtClean="0"/>
              <a:t>réalisée</a:t>
            </a:r>
            <a:r>
              <a:rPr lang="en-GB" sz="2200" b="0" dirty="0" smtClean="0"/>
              <a:t> </a:t>
            </a:r>
            <a:r>
              <a:rPr lang="en-GB" sz="2200" b="0" dirty="0" err="1" smtClean="0"/>
              <a:t>doivent</a:t>
            </a:r>
            <a:r>
              <a:rPr lang="en-GB" sz="2200" b="0" dirty="0" smtClean="0"/>
              <a:t> </a:t>
            </a:r>
            <a:r>
              <a:rPr lang="en-GB" sz="2200" b="0" dirty="0" err="1" smtClean="0"/>
              <a:t>être</a:t>
            </a:r>
            <a:r>
              <a:rPr lang="en-GB" sz="2200" b="0" dirty="0" smtClean="0"/>
              <a:t> </a:t>
            </a:r>
            <a:r>
              <a:rPr lang="en-GB" sz="2200" b="0" dirty="0" err="1" smtClean="0"/>
              <a:t>produits</a:t>
            </a:r>
            <a:endParaRPr lang="en-GB" sz="2200" b="0" dirty="0" smtClean="0"/>
          </a:p>
          <a:p>
            <a:pPr marL="1257300" lvl="2" indent="-342900">
              <a:buFont typeface="Courier New" panose="02070309020205020404" pitchFamily="49" charset="0"/>
              <a:buChar char="o"/>
            </a:pPr>
            <a:r>
              <a:rPr lang="en-GB" sz="2200" dirty="0" smtClean="0"/>
              <a:t>Les </a:t>
            </a:r>
            <a:r>
              <a:rPr lang="en-GB" sz="2200" dirty="0" err="1" smtClean="0"/>
              <a:t>indicateurs</a:t>
            </a:r>
            <a:r>
              <a:rPr lang="en-GB" sz="2200" dirty="0" smtClean="0"/>
              <a:t> de performance (</a:t>
            </a:r>
            <a:r>
              <a:rPr lang="en-GB" sz="2200" dirty="0" err="1" smtClean="0"/>
              <a:t>intrants</a:t>
            </a:r>
            <a:r>
              <a:rPr lang="en-GB" sz="2200" dirty="0" smtClean="0"/>
              <a:t>, </a:t>
            </a:r>
            <a:r>
              <a:rPr lang="en-GB" sz="2200" dirty="0" err="1" smtClean="0"/>
              <a:t>extrants</a:t>
            </a:r>
            <a:r>
              <a:rPr lang="en-GB" sz="2200" dirty="0" smtClean="0"/>
              <a:t> et </a:t>
            </a:r>
            <a:r>
              <a:rPr lang="en-GB" sz="2200" dirty="0" err="1" smtClean="0"/>
              <a:t>indicateurs</a:t>
            </a:r>
            <a:r>
              <a:rPr lang="en-GB" sz="2200" dirty="0" smtClean="0"/>
              <a:t> de </a:t>
            </a:r>
            <a:r>
              <a:rPr lang="en-GB" sz="2200" dirty="0" err="1" smtClean="0"/>
              <a:t>résultats</a:t>
            </a:r>
            <a:r>
              <a:rPr lang="en-GB" sz="2200" dirty="0" smtClean="0"/>
              <a:t> socio-</a:t>
            </a:r>
            <a:r>
              <a:rPr lang="en-GB" sz="2200" dirty="0" err="1" smtClean="0"/>
              <a:t>économiques</a:t>
            </a:r>
            <a:r>
              <a:rPr lang="en-GB" sz="2200" dirty="0" smtClean="0"/>
              <a:t>) </a:t>
            </a:r>
            <a:r>
              <a:rPr lang="en-GB" sz="2200" dirty="0" err="1" smtClean="0"/>
              <a:t>sont</a:t>
            </a:r>
            <a:r>
              <a:rPr lang="en-GB" sz="2200" dirty="0" smtClean="0"/>
              <a:t> </a:t>
            </a:r>
            <a:r>
              <a:rPr lang="en-GB" sz="2200" dirty="0" err="1" smtClean="0"/>
              <a:t>définis</a:t>
            </a:r>
            <a:r>
              <a:rPr lang="en-GB" sz="2200" dirty="0" smtClean="0"/>
              <a:t> </a:t>
            </a:r>
            <a:r>
              <a:rPr lang="en-GB" sz="2200" dirty="0" err="1" smtClean="0"/>
              <a:t>afin</a:t>
            </a:r>
            <a:r>
              <a:rPr lang="en-GB" sz="2200" dirty="0" smtClean="0"/>
              <a:t> de </a:t>
            </a:r>
            <a:r>
              <a:rPr lang="en-GB" sz="2200" dirty="0" err="1" smtClean="0"/>
              <a:t>mesurer</a:t>
            </a:r>
            <a:r>
              <a:rPr lang="en-GB" sz="2200" dirty="0" smtClean="0"/>
              <a:t> </a:t>
            </a:r>
            <a:r>
              <a:rPr lang="en-GB" sz="2200" dirty="0" err="1" smtClean="0"/>
              <a:t>l’efficience</a:t>
            </a:r>
            <a:r>
              <a:rPr lang="en-GB" sz="2200" dirty="0" smtClean="0"/>
              <a:t> et </a:t>
            </a:r>
            <a:r>
              <a:rPr lang="en-GB" sz="2200" dirty="0" err="1" smtClean="0"/>
              <a:t>l’efficacité</a:t>
            </a:r>
            <a:r>
              <a:rPr lang="en-GB" sz="2200" dirty="0" smtClean="0"/>
              <a:t> des programmes</a:t>
            </a:r>
          </a:p>
          <a:p>
            <a:pPr lvl="2"/>
            <a:r>
              <a:rPr lang="en-GB" sz="2400" dirty="0" smtClean="0"/>
              <a:t> </a:t>
            </a:r>
            <a:endParaRPr lang="en-GB" dirty="0" smtClean="0"/>
          </a:p>
        </p:txBody>
      </p:sp>
      <p:sp>
        <p:nvSpPr>
          <p:cNvPr id="30724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D93C541-FAE3-4838-816E-24ABCBE4C89E}" type="slidenum">
              <a:rPr lang="en-GB" smtClean="0"/>
              <a:pPr/>
              <a:t>26</a:t>
            </a:fld>
            <a:endParaRPr lang="en-GB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re 1"/>
          <p:cNvSpPr>
            <a:spLocks noGrp="1"/>
          </p:cNvSpPr>
          <p:nvPr>
            <p:ph type="title"/>
          </p:nvPr>
        </p:nvSpPr>
        <p:spPr>
          <a:xfrm>
            <a:off x="-252536" y="1047750"/>
            <a:ext cx="4570860" cy="796925"/>
          </a:xfrm>
        </p:spPr>
        <p:txBody>
          <a:bodyPr/>
          <a:lstStyle/>
          <a:p>
            <a:r>
              <a:rPr lang="en-GB" sz="2000" i="1" dirty="0" smtClean="0"/>
              <a:t>   </a:t>
            </a:r>
            <a:r>
              <a:rPr lang="en-GB" sz="2000" i="1" dirty="0" err="1" smtClean="0"/>
              <a:t>Afrique</a:t>
            </a:r>
            <a:r>
              <a:rPr lang="en-GB" sz="2000" i="1" dirty="0" smtClean="0"/>
              <a:t> du </a:t>
            </a:r>
            <a:r>
              <a:rPr lang="en-GB" sz="2000" i="1" dirty="0" err="1" smtClean="0"/>
              <a:t>Sud</a:t>
            </a:r>
            <a:r>
              <a:rPr lang="en-GB" sz="2000" i="1" dirty="0" smtClean="0"/>
              <a:t>: </a:t>
            </a:r>
            <a:r>
              <a:rPr lang="en-GB" sz="2000" i="1" dirty="0" err="1" smtClean="0"/>
              <a:t>Ministère</a:t>
            </a:r>
            <a:r>
              <a:rPr lang="en-GB" sz="2000" i="1" dirty="0" smtClean="0"/>
              <a:t> de la </a:t>
            </a:r>
            <a:r>
              <a:rPr lang="en-GB" sz="2000" i="1" dirty="0" err="1" smtClean="0"/>
              <a:t>Défense</a:t>
            </a:r>
            <a:r>
              <a:rPr lang="en-GB" sz="2000" i="1" dirty="0" smtClean="0"/>
              <a:t> et des </a:t>
            </a:r>
            <a:r>
              <a:rPr lang="en-GB" sz="2000" i="1" dirty="0" err="1" smtClean="0"/>
              <a:t>vétérans</a:t>
            </a:r>
            <a:endParaRPr lang="en-GB" sz="2000" i="1" dirty="0" smtClean="0"/>
          </a:p>
        </p:txBody>
      </p:sp>
      <p:pic>
        <p:nvPicPr>
          <p:cNvPr id="3174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2420938"/>
            <a:ext cx="2686050" cy="386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8" name="ZoneTexte 6"/>
          <p:cNvSpPr txBox="1">
            <a:spLocks noChangeArrowheads="1"/>
          </p:cNvSpPr>
          <p:nvPr/>
        </p:nvSpPr>
        <p:spPr bwMode="auto">
          <a:xfrm>
            <a:off x="468313" y="1989138"/>
            <a:ext cx="25717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800" i="1">
                <a:solidFill>
                  <a:schemeClr val="tx1"/>
                </a:solidFill>
              </a:rPr>
              <a:t>Programme</a:t>
            </a:r>
          </a:p>
        </p:txBody>
      </p:sp>
      <p:sp>
        <p:nvSpPr>
          <p:cNvPr id="31749" name="Rectangle 7"/>
          <p:cNvSpPr>
            <a:spLocks noChangeArrowheads="1"/>
          </p:cNvSpPr>
          <p:nvPr/>
        </p:nvSpPr>
        <p:spPr bwMode="auto">
          <a:xfrm>
            <a:off x="285750" y="1857375"/>
            <a:ext cx="2857500" cy="4786313"/>
          </a:xfrm>
          <a:prstGeom prst="rect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 wrap="none" lIns="90000" tIns="46800" rIns="90000" bIns="46800" anchor="ctr">
            <a:spAutoFit/>
          </a:bodyPr>
          <a:lstStyle/>
          <a:p>
            <a:endParaRPr lang="fr-FR"/>
          </a:p>
        </p:txBody>
      </p:sp>
      <p:pic>
        <p:nvPicPr>
          <p:cNvPr id="31750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463" y="2428875"/>
            <a:ext cx="3998912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1751" name="Connecteur droit avec flèche 10"/>
          <p:cNvCxnSpPr>
            <a:cxnSpLocks noChangeShapeType="1"/>
          </p:cNvCxnSpPr>
          <p:nvPr/>
        </p:nvCxnSpPr>
        <p:spPr bwMode="auto">
          <a:xfrm>
            <a:off x="3132138" y="2852738"/>
            <a:ext cx="1511300" cy="6350"/>
          </a:xfrm>
          <a:prstGeom prst="straightConnector1">
            <a:avLst/>
          </a:prstGeom>
          <a:noFill/>
          <a:ln w="50800">
            <a:solidFill>
              <a:srgbClr val="FF0000"/>
            </a:solidFill>
            <a:round/>
            <a:headEnd/>
            <a:tailEnd type="arrow" w="med" len="med"/>
          </a:ln>
        </p:spPr>
      </p:cxnSp>
      <p:sp>
        <p:nvSpPr>
          <p:cNvPr id="31752" name="ZoneTexte 13"/>
          <p:cNvSpPr txBox="1">
            <a:spLocks noChangeArrowheads="1"/>
          </p:cNvSpPr>
          <p:nvPr/>
        </p:nvSpPr>
        <p:spPr bwMode="auto">
          <a:xfrm>
            <a:off x="4932363" y="1844675"/>
            <a:ext cx="36750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800" i="1">
                <a:solidFill>
                  <a:schemeClr val="tx1"/>
                </a:solidFill>
              </a:rPr>
              <a:t>Sous-programme</a:t>
            </a:r>
          </a:p>
        </p:txBody>
      </p:sp>
      <p:sp>
        <p:nvSpPr>
          <p:cNvPr id="31753" name="Rectangle 14"/>
          <p:cNvSpPr>
            <a:spLocks noChangeArrowheads="1"/>
          </p:cNvSpPr>
          <p:nvPr/>
        </p:nvSpPr>
        <p:spPr bwMode="auto">
          <a:xfrm>
            <a:off x="4714875" y="1571625"/>
            <a:ext cx="4000500" cy="5286375"/>
          </a:xfrm>
          <a:prstGeom prst="rect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 wrap="none"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31754" name="Espace réservé du numéro de diapositive 9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DE0FF52-C0FA-40C4-A4F9-4DA3892B6354}" type="slidenum">
              <a:rPr lang="en-GB" smtClean="0"/>
              <a:pPr/>
              <a:t>27</a:t>
            </a:fld>
            <a:endParaRPr lang="en-GB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re 1"/>
          <p:cNvSpPr>
            <a:spLocks noGrp="1"/>
          </p:cNvSpPr>
          <p:nvPr>
            <p:ph type="title"/>
          </p:nvPr>
        </p:nvSpPr>
        <p:spPr>
          <a:xfrm>
            <a:off x="437727" y="1124744"/>
            <a:ext cx="8229600" cy="936625"/>
          </a:xfrm>
        </p:spPr>
        <p:txBody>
          <a:bodyPr/>
          <a:lstStyle/>
          <a:p>
            <a:pPr algn="ctr"/>
            <a:r>
              <a:rPr lang="en-GB" sz="3600" dirty="0" smtClean="0"/>
              <a:t>Plan du module </a:t>
            </a:r>
          </a:p>
        </p:txBody>
      </p:sp>
      <p:sp>
        <p:nvSpPr>
          <p:cNvPr id="8195" name="Espace réservé du contenu 2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3529012"/>
          </a:xfrm>
        </p:spPr>
        <p:txBody>
          <a:bodyPr/>
          <a:lstStyle/>
          <a:p>
            <a:pPr>
              <a:spcBef>
                <a:spcPct val="0"/>
              </a:spcBef>
              <a:buClrTx/>
              <a:buFont typeface="Wingdings" panose="05000000000000000000" pitchFamily="2" charset="2"/>
              <a:buChar char="Ø"/>
            </a:pPr>
            <a:r>
              <a:rPr lang="en-GB" sz="2200" i="0" dirty="0"/>
              <a:t>Questions </a:t>
            </a:r>
            <a:r>
              <a:rPr lang="en-GB" sz="2200" i="0" dirty="0" err="1"/>
              <a:t>générales</a:t>
            </a:r>
            <a:endParaRPr lang="en-GB" sz="2200" i="0" dirty="0"/>
          </a:p>
          <a:p>
            <a:pPr>
              <a:spcBef>
                <a:spcPct val="0"/>
              </a:spcBef>
              <a:buClrTx/>
              <a:buFont typeface="Wingdings" panose="05000000000000000000" pitchFamily="2" charset="2"/>
              <a:buChar char="Ø"/>
            </a:pPr>
            <a:endParaRPr lang="en-GB" sz="2200" i="0" dirty="0"/>
          </a:p>
          <a:p>
            <a:pPr>
              <a:spcBef>
                <a:spcPct val="0"/>
              </a:spcBef>
              <a:buClrTx/>
              <a:buFont typeface="Wingdings" panose="05000000000000000000" pitchFamily="2" charset="2"/>
              <a:buChar char="Ø"/>
            </a:pPr>
            <a:r>
              <a:rPr lang="en-GB" sz="2200" i="0" dirty="0"/>
              <a:t>Classifications des </a:t>
            </a:r>
            <a:r>
              <a:rPr lang="en-GB" sz="2200" i="0" dirty="0" err="1"/>
              <a:t>dépenses</a:t>
            </a:r>
            <a:r>
              <a:rPr lang="en-GB" sz="2200" i="0" dirty="0"/>
              <a:t> à des fins </a:t>
            </a:r>
            <a:r>
              <a:rPr lang="en-GB" sz="2200" i="0" dirty="0" err="1"/>
              <a:t>analytiques</a:t>
            </a:r>
            <a:endParaRPr lang="en-GB" sz="2200" i="0" dirty="0"/>
          </a:p>
          <a:p>
            <a:pPr>
              <a:spcBef>
                <a:spcPct val="0"/>
              </a:spcBef>
              <a:buClrTx/>
              <a:buFont typeface="Wingdings" panose="05000000000000000000" pitchFamily="2" charset="2"/>
              <a:buChar char="Ø"/>
            </a:pPr>
            <a:endParaRPr lang="en-GB" sz="2200" i="0" dirty="0"/>
          </a:p>
          <a:p>
            <a:pPr>
              <a:spcBef>
                <a:spcPct val="0"/>
              </a:spcBef>
              <a:buClrTx/>
              <a:buFont typeface="Wingdings" panose="05000000000000000000" pitchFamily="2" charset="2"/>
              <a:buChar char="Ø"/>
            </a:pPr>
            <a:r>
              <a:rPr lang="en-GB" sz="2200" i="0" dirty="0"/>
              <a:t>Classification </a:t>
            </a:r>
            <a:r>
              <a:rPr lang="en-GB" sz="2200" i="0" dirty="0" smtClean="0"/>
              <a:t>des </a:t>
            </a:r>
            <a:r>
              <a:rPr lang="en-GB" sz="2200" i="0" dirty="0" err="1" smtClean="0"/>
              <a:t>dépenses</a:t>
            </a:r>
            <a:r>
              <a:rPr lang="en-GB" sz="2200" i="0" dirty="0" smtClean="0"/>
              <a:t> pour la </a:t>
            </a:r>
            <a:r>
              <a:rPr lang="en-GB" sz="2200" i="0" dirty="0" err="1" smtClean="0"/>
              <a:t>gestion</a:t>
            </a:r>
            <a:r>
              <a:rPr lang="en-GB" sz="2200" i="0" dirty="0" smtClean="0"/>
              <a:t> du budget au </a:t>
            </a:r>
            <a:r>
              <a:rPr lang="en-GB" sz="2200" i="0" dirty="0" err="1" smtClean="0"/>
              <a:t>quotidien</a:t>
            </a:r>
            <a:endParaRPr lang="en-GB" sz="2200" i="0" dirty="0" smtClean="0"/>
          </a:p>
          <a:p>
            <a:pPr>
              <a:spcBef>
                <a:spcPct val="0"/>
              </a:spcBef>
              <a:buClrTx/>
              <a:buFont typeface="Wingdings" panose="05000000000000000000" pitchFamily="2" charset="2"/>
              <a:buChar char="Ø"/>
            </a:pPr>
            <a:endParaRPr lang="en-GB" sz="2200" i="0" dirty="0" smtClean="0"/>
          </a:p>
          <a:p>
            <a:pPr>
              <a:spcBef>
                <a:spcPct val="0"/>
              </a:spcBef>
              <a:buClrTx/>
              <a:buFont typeface="Wingdings" panose="05000000000000000000" pitchFamily="2" charset="2"/>
              <a:buChar char="Ø"/>
            </a:pPr>
            <a:r>
              <a:rPr lang="en-GB" sz="2200" b="1" i="0" dirty="0" smtClean="0">
                <a:solidFill>
                  <a:srgbClr val="FF0000"/>
                </a:solidFill>
              </a:rPr>
              <a:t>Codification et utilisation du </a:t>
            </a:r>
            <a:r>
              <a:rPr lang="en-GB" sz="2200" b="1" i="0" dirty="0" err="1" smtClean="0">
                <a:solidFill>
                  <a:srgbClr val="FF0000"/>
                </a:solidFill>
              </a:rPr>
              <a:t>système</a:t>
            </a:r>
            <a:r>
              <a:rPr lang="en-GB" sz="2200" b="1" i="0" dirty="0" smtClean="0">
                <a:solidFill>
                  <a:srgbClr val="FF0000"/>
                </a:solidFill>
              </a:rPr>
              <a:t> de classification du budget</a:t>
            </a:r>
          </a:p>
          <a:p>
            <a:pPr>
              <a:spcBef>
                <a:spcPct val="0"/>
              </a:spcBef>
              <a:buClrTx/>
              <a:buFont typeface="Wingdings" panose="05000000000000000000" pitchFamily="2" charset="2"/>
              <a:buChar char="Ø"/>
            </a:pPr>
            <a:endParaRPr lang="en-GB" sz="2200" i="0" dirty="0" smtClean="0"/>
          </a:p>
          <a:p>
            <a:pPr>
              <a:spcBef>
                <a:spcPct val="0"/>
              </a:spcBef>
              <a:buClrTx/>
              <a:buFont typeface="Wingdings" panose="05000000000000000000" pitchFamily="2" charset="2"/>
              <a:buChar char="Ø"/>
            </a:pPr>
            <a:r>
              <a:rPr lang="en-GB" sz="2200" i="0" dirty="0" smtClean="0"/>
              <a:t>Le plan comptable</a:t>
            </a:r>
          </a:p>
          <a:p>
            <a:pPr>
              <a:spcBef>
                <a:spcPct val="0"/>
              </a:spcBef>
              <a:buClrTx/>
            </a:pPr>
            <a:endParaRPr lang="en-GB" i="0" dirty="0" smtClean="0"/>
          </a:p>
        </p:txBody>
      </p:sp>
      <p:sp>
        <p:nvSpPr>
          <p:cNvPr id="8196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DD6F4E2-61AD-4861-B26A-67C9B8F777CD}" type="slidenum">
              <a:rPr lang="en-GB" smtClean="0"/>
              <a:pPr/>
              <a:t>28</a:t>
            </a:fld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2224896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00063" y="2500313"/>
            <a:ext cx="7732712" cy="4143375"/>
          </a:xfrm>
        </p:spPr>
      </p:pic>
      <p:sp>
        <p:nvSpPr>
          <p:cNvPr id="33795" name="ZoneTexte 9"/>
          <p:cNvSpPr txBox="1">
            <a:spLocks noChangeArrowheads="1"/>
          </p:cNvSpPr>
          <p:nvPr/>
        </p:nvSpPr>
        <p:spPr bwMode="auto">
          <a:xfrm>
            <a:off x="642938" y="1928813"/>
            <a:ext cx="2286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1600" b="1"/>
              <a:t>X XX XXX</a:t>
            </a:r>
          </a:p>
          <a:p>
            <a:r>
              <a:rPr lang="en-GB" sz="1600" b="1"/>
              <a:t>Administratif</a:t>
            </a:r>
          </a:p>
        </p:txBody>
      </p:sp>
      <p:sp>
        <p:nvSpPr>
          <p:cNvPr id="33796" name="Titre 10"/>
          <p:cNvSpPr>
            <a:spLocks noGrp="1"/>
          </p:cNvSpPr>
          <p:nvPr>
            <p:ph type="title"/>
          </p:nvPr>
        </p:nvSpPr>
        <p:spPr>
          <a:xfrm>
            <a:off x="0" y="980728"/>
            <a:ext cx="8101013" cy="1071562"/>
          </a:xfrm>
        </p:spPr>
        <p:txBody>
          <a:bodyPr/>
          <a:lstStyle/>
          <a:p>
            <a:r>
              <a:rPr lang="en-GB" sz="2400" dirty="0" smtClean="0"/>
              <a:t>Code </a:t>
            </a:r>
            <a:r>
              <a:rPr lang="en-GB" sz="2400" dirty="0" err="1" smtClean="0"/>
              <a:t>budgétaire</a:t>
            </a:r>
            <a:r>
              <a:rPr lang="en-GB" sz="2400" dirty="0" smtClean="0"/>
              <a:t> (</a:t>
            </a:r>
            <a:r>
              <a:rPr lang="en-GB" sz="2400" dirty="0" err="1" smtClean="0"/>
              <a:t>Arménie</a:t>
            </a:r>
            <a:r>
              <a:rPr lang="en-GB" sz="2400" dirty="0" smtClean="0"/>
              <a:t>): </a:t>
            </a:r>
          </a:p>
        </p:txBody>
      </p:sp>
      <p:sp>
        <p:nvSpPr>
          <p:cNvPr id="33797" name="ZoneTexte 11"/>
          <p:cNvSpPr txBox="1">
            <a:spLocks noChangeArrowheads="1"/>
          </p:cNvSpPr>
          <p:nvPr/>
        </p:nvSpPr>
        <p:spPr bwMode="auto">
          <a:xfrm>
            <a:off x="3071813" y="1928813"/>
            <a:ext cx="17859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1600" b="1"/>
              <a:t>X XX X</a:t>
            </a:r>
          </a:p>
          <a:p>
            <a:r>
              <a:rPr lang="en-GB" sz="1600" b="1"/>
              <a:t>Fonction</a:t>
            </a:r>
          </a:p>
        </p:txBody>
      </p:sp>
      <p:sp>
        <p:nvSpPr>
          <p:cNvPr id="33798" name="ZoneTexte 12"/>
          <p:cNvSpPr txBox="1">
            <a:spLocks noChangeArrowheads="1"/>
          </p:cNvSpPr>
          <p:nvPr/>
        </p:nvSpPr>
        <p:spPr bwMode="auto">
          <a:xfrm>
            <a:off x="6643688" y="1928813"/>
            <a:ext cx="18573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1600" b="1"/>
              <a:t>XXX XXX</a:t>
            </a:r>
          </a:p>
          <a:p>
            <a:r>
              <a:rPr lang="en-GB" sz="1600" b="1"/>
              <a:t>Économique</a:t>
            </a:r>
          </a:p>
        </p:txBody>
      </p:sp>
      <p:sp>
        <p:nvSpPr>
          <p:cNvPr id="33799" name="ZoneTexte 13"/>
          <p:cNvSpPr txBox="1">
            <a:spLocks noChangeArrowheads="1"/>
          </p:cNvSpPr>
          <p:nvPr/>
        </p:nvSpPr>
        <p:spPr bwMode="auto">
          <a:xfrm>
            <a:off x="4643438" y="1928813"/>
            <a:ext cx="21431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1600" b="1"/>
              <a:t>XXX XX</a:t>
            </a:r>
          </a:p>
          <a:p>
            <a:r>
              <a:rPr lang="en-GB" sz="1600" b="1"/>
              <a:t>Programme</a:t>
            </a:r>
          </a:p>
        </p:txBody>
      </p:sp>
      <p:sp>
        <p:nvSpPr>
          <p:cNvPr id="33800" name="Espace réservé du numéro de diapositive 7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  <a:noFill/>
        </p:spPr>
        <p:txBody>
          <a:bodyPr/>
          <a:lstStyle/>
          <a:p>
            <a:fld id="{DB04DCCC-FE1F-47F5-A139-B32C790142EC}" type="slidenum">
              <a:rPr lang="en-GB" smtClean="0"/>
              <a:pPr/>
              <a:t>29</a:t>
            </a:fld>
            <a:endParaRPr lang="en-GB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re 1"/>
          <p:cNvSpPr>
            <a:spLocks noGrp="1"/>
          </p:cNvSpPr>
          <p:nvPr>
            <p:ph type="title"/>
          </p:nvPr>
        </p:nvSpPr>
        <p:spPr>
          <a:xfrm>
            <a:off x="323850" y="1125538"/>
            <a:ext cx="7786688" cy="866775"/>
          </a:xfrm>
        </p:spPr>
        <p:txBody>
          <a:bodyPr/>
          <a:lstStyle/>
          <a:p>
            <a:r>
              <a:rPr lang="en-GB" i="1" smtClean="0"/>
              <a:t>Définitions</a:t>
            </a:r>
            <a:r>
              <a:rPr lang="en-GB" sz="3200" i="1" smtClean="0"/>
              <a:t> </a:t>
            </a:r>
          </a:p>
        </p:txBody>
      </p:sp>
      <p:sp>
        <p:nvSpPr>
          <p:cNvPr id="9219" name="Espace réservé du contenu 2"/>
          <p:cNvSpPr>
            <a:spLocks noGrp="1"/>
          </p:cNvSpPr>
          <p:nvPr>
            <p:ph idx="1"/>
          </p:nvPr>
        </p:nvSpPr>
        <p:spPr>
          <a:xfrm>
            <a:off x="323850" y="1989138"/>
            <a:ext cx="8401050" cy="4286250"/>
          </a:xfrm>
        </p:spPr>
        <p:txBody>
          <a:bodyPr/>
          <a:lstStyle/>
          <a:p>
            <a:pPr>
              <a:spcAft>
                <a:spcPts val="600"/>
              </a:spcAft>
              <a:buClrTx/>
            </a:pPr>
            <a:r>
              <a:rPr lang="en-GB" sz="2200" b="1" i="0" dirty="0" smtClean="0"/>
              <a:t>Plan comptable (PCE): </a:t>
            </a:r>
            <a:r>
              <a:rPr lang="en-GB" sz="2200" i="0" dirty="0" err="1" smtClean="0"/>
              <a:t>classifie</a:t>
            </a:r>
            <a:r>
              <a:rPr lang="en-GB" sz="2200" i="0" dirty="0" smtClean="0"/>
              <a:t> les transactions et les </a:t>
            </a:r>
            <a:r>
              <a:rPr lang="en-GB" sz="2200" i="0" dirty="0" err="1" smtClean="0"/>
              <a:t>événements</a:t>
            </a:r>
            <a:r>
              <a:rPr lang="en-GB" sz="2200" i="0" dirty="0" smtClean="0"/>
              <a:t> </a:t>
            </a:r>
            <a:r>
              <a:rPr lang="en-GB" sz="2200" i="0" dirty="0" err="1" smtClean="0"/>
              <a:t>en</a:t>
            </a:r>
            <a:r>
              <a:rPr lang="en-GB" sz="2200" i="0" dirty="0" smtClean="0"/>
              <a:t> </a:t>
            </a:r>
            <a:r>
              <a:rPr lang="en-GB" sz="2200" i="0" dirty="0" err="1" smtClean="0"/>
              <a:t>fonction</a:t>
            </a:r>
            <a:r>
              <a:rPr lang="en-GB" sz="2200" i="0" dirty="0" smtClean="0"/>
              <a:t> de </a:t>
            </a:r>
            <a:r>
              <a:rPr lang="en-GB" sz="2200" i="0" dirty="0" err="1" smtClean="0"/>
              <a:t>leur</a:t>
            </a:r>
            <a:r>
              <a:rPr lang="en-GB" sz="2200" i="0" dirty="0" smtClean="0"/>
              <a:t> nature </a:t>
            </a:r>
            <a:r>
              <a:rPr lang="en-GB" sz="2200" i="0" dirty="0" err="1" smtClean="0"/>
              <a:t>économique</a:t>
            </a:r>
            <a:r>
              <a:rPr lang="en-GB" sz="2200" i="0" dirty="0" smtClean="0"/>
              <a:t>, </a:t>
            </a:r>
            <a:r>
              <a:rPr lang="en-GB" sz="2200" i="0" dirty="0" err="1" smtClean="0"/>
              <a:t>juridique</a:t>
            </a:r>
            <a:r>
              <a:rPr lang="en-GB" sz="2200" i="0" dirty="0" smtClean="0"/>
              <a:t> </a:t>
            </a:r>
            <a:r>
              <a:rPr lang="en-GB" sz="2200" i="0" dirty="0" err="1" smtClean="0"/>
              <a:t>ou</a:t>
            </a:r>
            <a:r>
              <a:rPr lang="en-GB" sz="2200" i="0" dirty="0" smtClean="0"/>
              <a:t> comptable. </a:t>
            </a:r>
          </a:p>
          <a:p>
            <a:pPr>
              <a:spcAft>
                <a:spcPts val="600"/>
              </a:spcAft>
              <a:buClrTx/>
            </a:pPr>
            <a:r>
              <a:rPr lang="en-GB" sz="2200" b="1" i="0" dirty="0" smtClean="0"/>
              <a:t>Nomenclature (</a:t>
            </a:r>
            <a:r>
              <a:rPr lang="en-GB" sz="2200" b="1" i="0" dirty="0" err="1" smtClean="0"/>
              <a:t>Système</a:t>
            </a:r>
            <a:r>
              <a:rPr lang="en-GB" sz="2200" b="1" i="0" dirty="0" smtClean="0"/>
              <a:t> de classification) </a:t>
            </a:r>
            <a:r>
              <a:rPr lang="en-GB" sz="2200" b="1" i="0" dirty="0" err="1" smtClean="0"/>
              <a:t>budgetaire</a:t>
            </a:r>
            <a:r>
              <a:rPr lang="en-GB" sz="2200" i="0" dirty="0" smtClean="0"/>
              <a:t>: </a:t>
            </a:r>
            <a:r>
              <a:rPr lang="en-GB" sz="2200" i="0" dirty="0" err="1" smtClean="0"/>
              <a:t>classifie</a:t>
            </a:r>
            <a:r>
              <a:rPr lang="en-GB" sz="2200" i="0" dirty="0" smtClean="0"/>
              <a:t> les </a:t>
            </a:r>
            <a:r>
              <a:rPr lang="en-GB" sz="2200" i="0" dirty="0" err="1" smtClean="0"/>
              <a:t>opérations</a:t>
            </a:r>
            <a:r>
              <a:rPr lang="en-GB" sz="2200" i="0" dirty="0" smtClean="0"/>
              <a:t> </a:t>
            </a:r>
            <a:r>
              <a:rPr lang="en-GB" sz="2200" i="0" dirty="0" err="1" smtClean="0"/>
              <a:t>budgétaires</a:t>
            </a:r>
            <a:r>
              <a:rPr lang="en-GB" sz="2200" i="0" dirty="0" smtClean="0"/>
              <a:t> </a:t>
            </a:r>
            <a:r>
              <a:rPr lang="en-GB" sz="2200" i="0" dirty="0" err="1" smtClean="0"/>
              <a:t>en</a:t>
            </a:r>
            <a:r>
              <a:rPr lang="en-GB" sz="2200" i="0" dirty="0" smtClean="0"/>
              <a:t> </a:t>
            </a:r>
            <a:r>
              <a:rPr lang="en-GB" sz="2200" i="0" dirty="0" err="1" smtClean="0"/>
              <a:t>fonction</a:t>
            </a:r>
            <a:r>
              <a:rPr lang="en-GB" sz="2200" i="0" dirty="0" smtClean="0"/>
              <a:t> de </a:t>
            </a:r>
            <a:r>
              <a:rPr lang="en-GB" sz="2200" i="0" dirty="0" err="1" smtClean="0"/>
              <a:t>différents</a:t>
            </a:r>
            <a:r>
              <a:rPr lang="en-GB" sz="2200" i="0" dirty="0" smtClean="0"/>
              <a:t> </a:t>
            </a:r>
            <a:r>
              <a:rPr lang="en-GB" sz="2200" i="0" dirty="0" err="1" smtClean="0"/>
              <a:t>critères</a:t>
            </a:r>
            <a:r>
              <a:rPr lang="en-GB" sz="2200" i="0" dirty="0" smtClean="0"/>
              <a:t> (nature </a:t>
            </a:r>
            <a:r>
              <a:rPr lang="en-GB" sz="2200" i="0" dirty="0" err="1" smtClean="0"/>
              <a:t>économique</a:t>
            </a:r>
            <a:r>
              <a:rPr lang="en-GB" sz="2200" i="0" dirty="0" smtClean="0"/>
              <a:t>, destination, etc.)</a:t>
            </a:r>
          </a:p>
          <a:p>
            <a:pPr lvl="1">
              <a:spcAft>
                <a:spcPts val="600"/>
              </a:spcAft>
              <a:buClrTx/>
              <a:buFont typeface="Wingdings" panose="05000000000000000000" pitchFamily="2" charset="2"/>
              <a:buChar char="§"/>
            </a:pPr>
            <a:r>
              <a:rPr lang="en-GB" sz="2200" b="0" dirty="0" smtClean="0"/>
              <a:t>Classification des </a:t>
            </a:r>
            <a:r>
              <a:rPr lang="en-GB" sz="2200" b="0" dirty="0" err="1" smtClean="0"/>
              <a:t>recettes</a:t>
            </a:r>
            <a:endParaRPr lang="en-GB" sz="2200" b="0" dirty="0" smtClean="0"/>
          </a:p>
          <a:p>
            <a:pPr lvl="1">
              <a:spcAft>
                <a:spcPts val="600"/>
              </a:spcAft>
              <a:buClrTx/>
              <a:buFont typeface="Wingdings" panose="05000000000000000000" pitchFamily="2" charset="2"/>
              <a:buChar char="§"/>
            </a:pPr>
            <a:r>
              <a:rPr lang="en-GB" sz="2200" b="0" dirty="0" smtClean="0"/>
              <a:t>Classification des </a:t>
            </a:r>
            <a:r>
              <a:rPr lang="en-GB" sz="2200" b="0" dirty="0" err="1" smtClean="0"/>
              <a:t>dépenses</a:t>
            </a:r>
            <a:endParaRPr lang="en-GB" sz="2200" b="0" dirty="0" smtClean="0"/>
          </a:p>
          <a:p>
            <a:pPr lvl="1">
              <a:spcAft>
                <a:spcPts val="600"/>
              </a:spcAft>
              <a:buClrTx/>
              <a:buFont typeface="Wingdings" panose="05000000000000000000" pitchFamily="2" charset="2"/>
              <a:buChar char="§"/>
            </a:pPr>
            <a:r>
              <a:rPr lang="en-GB" sz="2200" b="0" dirty="0" err="1" smtClean="0"/>
              <a:t>Perçu</a:t>
            </a:r>
            <a:r>
              <a:rPr lang="en-GB" sz="2200" b="0" dirty="0" smtClean="0"/>
              <a:t> </a:t>
            </a:r>
            <a:r>
              <a:rPr lang="en-GB" sz="2200" b="0" dirty="0" err="1" smtClean="0"/>
              <a:t>soit</a:t>
            </a:r>
            <a:r>
              <a:rPr lang="en-GB" sz="2200" b="0" dirty="0" smtClean="0"/>
              <a:t> </a:t>
            </a:r>
            <a:r>
              <a:rPr lang="en-GB" sz="2200" b="0" dirty="0" err="1" smtClean="0"/>
              <a:t>comme</a:t>
            </a:r>
            <a:r>
              <a:rPr lang="en-GB" sz="2200" b="0" dirty="0" smtClean="0"/>
              <a:t> </a:t>
            </a:r>
            <a:r>
              <a:rPr lang="en-GB" sz="2200" b="0" dirty="0" err="1" smtClean="0"/>
              <a:t>une</a:t>
            </a:r>
            <a:r>
              <a:rPr lang="en-GB" sz="2200" b="0" dirty="0" smtClean="0"/>
              <a:t> </a:t>
            </a:r>
            <a:r>
              <a:rPr lang="en-GB" sz="2200" b="0" dirty="0" err="1" smtClean="0"/>
              <a:t>composante</a:t>
            </a:r>
            <a:r>
              <a:rPr lang="en-GB" sz="2200" b="0" dirty="0" smtClean="0"/>
              <a:t> du PCE </a:t>
            </a:r>
            <a:r>
              <a:rPr lang="en-GB" sz="2200" b="0" dirty="0" err="1" smtClean="0"/>
              <a:t>ou</a:t>
            </a:r>
            <a:r>
              <a:rPr lang="en-GB" sz="2200" b="0" dirty="0" smtClean="0"/>
              <a:t> </a:t>
            </a:r>
            <a:r>
              <a:rPr lang="en-GB" sz="2200" b="0" dirty="0" err="1" smtClean="0"/>
              <a:t>comme</a:t>
            </a:r>
            <a:r>
              <a:rPr lang="en-GB" sz="2200" b="0" dirty="0" smtClean="0"/>
              <a:t> un </a:t>
            </a:r>
            <a:r>
              <a:rPr lang="en-GB" sz="2200" b="0" dirty="0" err="1" smtClean="0"/>
              <a:t>système</a:t>
            </a:r>
            <a:r>
              <a:rPr lang="en-GB" sz="2200" b="0" dirty="0" smtClean="0"/>
              <a:t> </a:t>
            </a:r>
            <a:r>
              <a:rPr lang="en-GB" sz="2200" b="0" dirty="0" err="1" smtClean="0"/>
              <a:t>auxiliaire</a:t>
            </a:r>
            <a:r>
              <a:rPr lang="en-GB" sz="2200" b="0" dirty="0" smtClean="0"/>
              <a:t> du PCE</a:t>
            </a:r>
            <a:endParaRPr lang="en-GB" dirty="0" smtClean="0"/>
          </a:p>
          <a:p>
            <a:pPr lvl="1"/>
            <a:endParaRPr lang="en-GB" sz="2400" b="0" dirty="0" smtClean="0"/>
          </a:p>
          <a:p>
            <a:pPr lvl="2"/>
            <a:r>
              <a:rPr lang="fr-FR" sz="2400" dirty="0" smtClean="0"/>
              <a:t>   </a:t>
            </a:r>
          </a:p>
        </p:txBody>
      </p:sp>
      <p:sp>
        <p:nvSpPr>
          <p:cNvPr id="9220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3BF3F7C-9F30-4342-8716-9467004275CB}" type="slidenum">
              <a:rPr lang="en-GB" smtClean="0"/>
              <a:pPr/>
              <a:t>3</a:t>
            </a:fld>
            <a:endParaRPr lang="en-GB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re 1"/>
          <p:cNvSpPr>
            <a:spLocks noGrp="1"/>
          </p:cNvSpPr>
          <p:nvPr>
            <p:ph type="title"/>
          </p:nvPr>
        </p:nvSpPr>
        <p:spPr>
          <a:xfrm>
            <a:off x="214313" y="1285875"/>
            <a:ext cx="8929687" cy="1143000"/>
          </a:xfrm>
        </p:spPr>
        <p:txBody>
          <a:bodyPr/>
          <a:lstStyle/>
          <a:p>
            <a:r>
              <a:rPr lang="en-GB" sz="2800" i="1" smtClean="0"/>
              <a:t>Classification budgétaire et contrôle des dépenses</a:t>
            </a:r>
          </a:p>
        </p:txBody>
      </p:sp>
      <p:sp>
        <p:nvSpPr>
          <p:cNvPr id="34819" name="Espace réservé du contenu 2"/>
          <p:cNvSpPr>
            <a:spLocks noGrp="1"/>
          </p:cNvSpPr>
          <p:nvPr>
            <p:ph idx="1"/>
          </p:nvPr>
        </p:nvSpPr>
        <p:spPr>
          <a:xfrm>
            <a:off x="323850" y="2420938"/>
            <a:ext cx="8229600" cy="2520950"/>
          </a:xfrm>
        </p:spPr>
        <p:txBody>
          <a:bodyPr/>
          <a:lstStyle/>
          <a:p>
            <a:endParaRPr lang="en-GB" dirty="0" smtClean="0"/>
          </a:p>
          <a:p>
            <a:pPr>
              <a:spcAft>
                <a:spcPts val="1200"/>
              </a:spcAft>
              <a:buClrTx/>
            </a:pPr>
            <a:r>
              <a:rPr lang="en-GB" i="0" dirty="0" smtClean="0"/>
              <a:t>Le </a:t>
            </a:r>
            <a:r>
              <a:rPr lang="en-GB" i="0" dirty="0" err="1" smtClean="0"/>
              <a:t>système</a:t>
            </a:r>
            <a:r>
              <a:rPr lang="en-GB" i="0" dirty="0" smtClean="0"/>
              <a:t> de classification du budget </a:t>
            </a:r>
            <a:r>
              <a:rPr lang="en-GB" i="0" dirty="0" err="1" smtClean="0"/>
              <a:t>est</a:t>
            </a:r>
            <a:r>
              <a:rPr lang="en-GB" i="0" dirty="0" smtClean="0"/>
              <a:t> </a:t>
            </a:r>
            <a:r>
              <a:rPr lang="en-GB" i="0" dirty="0" err="1" smtClean="0"/>
              <a:t>utilisé</a:t>
            </a:r>
            <a:r>
              <a:rPr lang="en-GB" i="0" dirty="0" smtClean="0"/>
              <a:t> pour: </a:t>
            </a:r>
          </a:p>
          <a:p>
            <a:pPr lvl="1">
              <a:spcAft>
                <a:spcPts val="1200"/>
              </a:spcAft>
              <a:buClrTx/>
              <a:buFont typeface="Wingdings" panose="05000000000000000000" pitchFamily="2" charset="2"/>
              <a:buChar char="§"/>
            </a:pPr>
            <a:r>
              <a:rPr lang="en-GB" sz="2400" b="0" dirty="0" err="1" smtClean="0"/>
              <a:t>Spécifier</a:t>
            </a:r>
            <a:r>
              <a:rPr lang="en-GB" sz="2400" b="0" dirty="0" smtClean="0"/>
              <a:t> le champs </a:t>
            </a:r>
            <a:r>
              <a:rPr lang="en-GB" sz="2400" b="0" dirty="0" err="1" smtClean="0"/>
              <a:t>d’application</a:t>
            </a:r>
            <a:r>
              <a:rPr lang="en-GB" sz="2400" b="0" dirty="0" smtClean="0"/>
              <a:t> des </a:t>
            </a:r>
            <a:r>
              <a:rPr lang="en-GB" sz="2400" b="0" dirty="0" err="1" smtClean="0"/>
              <a:t>crédits</a:t>
            </a:r>
            <a:r>
              <a:rPr lang="en-GB" sz="2400" b="0" dirty="0" smtClean="0"/>
              <a:t> </a:t>
            </a:r>
            <a:r>
              <a:rPr lang="en-GB" sz="2400" b="0" dirty="0" err="1" smtClean="0"/>
              <a:t>votés</a:t>
            </a:r>
            <a:endParaRPr lang="en-GB" sz="2400" b="0" dirty="0" smtClean="0"/>
          </a:p>
          <a:p>
            <a:pPr lvl="1">
              <a:spcAft>
                <a:spcPts val="1200"/>
              </a:spcAft>
              <a:buClrTx/>
              <a:buFont typeface="Wingdings" panose="05000000000000000000" pitchFamily="2" charset="2"/>
              <a:buChar char="§"/>
            </a:pPr>
            <a:r>
              <a:rPr lang="en-GB" sz="2400" b="0" dirty="0" err="1" smtClean="0"/>
              <a:t>Définir</a:t>
            </a:r>
            <a:r>
              <a:rPr lang="en-GB" sz="2400" b="0" dirty="0" smtClean="0"/>
              <a:t> les </a:t>
            </a:r>
            <a:r>
              <a:rPr lang="en-GB" sz="2400" b="0" dirty="0" err="1" smtClean="0"/>
              <a:t>règles</a:t>
            </a:r>
            <a:r>
              <a:rPr lang="en-GB" sz="2400" b="0" dirty="0" smtClean="0"/>
              <a:t> de </a:t>
            </a:r>
            <a:r>
              <a:rPr lang="en-GB" sz="2400" b="0" dirty="0" err="1" smtClean="0"/>
              <a:t>virements</a:t>
            </a:r>
            <a:r>
              <a:rPr lang="en-GB" sz="2400" b="0" dirty="0" smtClean="0"/>
              <a:t> et </a:t>
            </a:r>
            <a:r>
              <a:rPr lang="en-GB" sz="2400" b="0" dirty="0" err="1" smtClean="0"/>
              <a:t>transferts</a:t>
            </a:r>
            <a:r>
              <a:rPr lang="en-GB" sz="2400" b="0" dirty="0" smtClean="0"/>
              <a:t> (entre les </a:t>
            </a:r>
            <a:r>
              <a:rPr lang="en-GB" sz="2400" b="0" dirty="0" err="1" smtClean="0"/>
              <a:t>éléments</a:t>
            </a:r>
            <a:r>
              <a:rPr lang="en-GB" sz="2400" b="0" dirty="0" smtClean="0"/>
              <a:t> du budget )</a:t>
            </a:r>
          </a:p>
          <a:p>
            <a:pPr lvl="1">
              <a:spcAft>
                <a:spcPts val="1200"/>
              </a:spcAft>
              <a:buClrTx/>
              <a:buFont typeface="Wingdings" panose="05000000000000000000" pitchFamily="2" charset="2"/>
              <a:buChar char="§"/>
            </a:pPr>
            <a:r>
              <a:rPr lang="en-GB" sz="2400" b="0" dirty="0" err="1" smtClean="0"/>
              <a:t>Établir</a:t>
            </a:r>
            <a:r>
              <a:rPr lang="en-GB" sz="2400" b="0" dirty="0" smtClean="0"/>
              <a:t> des </a:t>
            </a:r>
            <a:r>
              <a:rPr lang="en-GB" sz="2400" b="0" dirty="0" err="1" smtClean="0"/>
              <a:t>procédures</a:t>
            </a:r>
            <a:r>
              <a:rPr lang="en-GB" sz="2400" b="0" dirty="0" smtClean="0"/>
              <a:t> de </a:t>
            </a:r>
            <a:r>
              <a:rPr lang="en-GB" sz="2400" b="0" dirty="0" err="1" smtClean="0"/>
              <a:t>contrôle</a:t>
            </a:r>
            <a:r>
              <a:rPr lang="en-GB" sz="2400" b="0" dirty="0" smtClean="0"/>
              <a:t> interne</a:t>
            </a:r>
          </a:p>
        </p:txBody>
      </p:sp>
      <p:sp>
        <p:nvSpPr>
          <p:cNvPr id="34820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441608C-80A7-4392-9CB8-4D2801994483}" type="slidenum">
              <a:rPr lang="en-GB" smtClean="0"/>
              <a:pPr/>
              <a:t>30</a:t>
            </a:fld>
            <a:endParaRPr lang="en-GB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re 1"/>
          <p:cNvSpPr>
            <a:spLocks noGrp="1"/>
          </p:cNvSpPr>
          <p:nvPr>
            <p:ph type="title"/>
          </p:nvPr>
        </p:nvSpPr>
        <p:spPr>
          <a:xfrm>
            <a:off x="0" y="1071563"/>
            <a:ext cx="9144000" cy="1277937"/>
          </a:xfrm>
        </p:spPr>
        <p:txBody>
          <a:bodyPr/>
          <a:lstStyle/>
          <a:p>
            <a:r>
              <a:rPr lang="en-GB" sz="2800" i="1" smtClean="0"/>
              <a:t>Comment établir des rapports conformément aux normes internationales </a:t>
            </a:r>
          </a:p>
        </p:txBody>
      </p:sp>
      <p:sp>
        <p:nvSpPr>
          <p:cNvPr id="35843" name="Espace réservé du contenu 2"/>
          <p:cNvSpPr>
            <a:spLocks noGrp="1"/>
          </p:cNvSpPr>
          <p:nvPr>
            <p:ph idx="1"/>
          </p:nvPr>
        </p:nvSpPr>
        <p:spPr>
          <a:xfrm>
            <a:off x="0" y="2205038"/>
            <a:ext cx="9144000" cy="3429000"/>
          </a:xfrm>
        </p:spPr>
        <p:txBody>
          <a:bodyPr/>
          <a:lstStyle/>
          <a:p>
            <a:pPr>
              <a:buClrTx/>
            </a:pPr>
            <a:r>
              <a:rPr lang="en-GB" sz="2000" i="0" dirty="0" smtClean="0"/>
              <a:t>Pour </a:t>
            </a:r>
            <a:r>
              <a:rPr lang="en-GB" sz="2000" i="0" dirty="0" err="1" smtClean="0"/>
              <a:t>établir</a:t>
            </a:r>
            <a:r>
              <a:rPr lang="en-GB" sz="2000" i="0" dirty="0" smtClean="0"/>
              <a:t> des rapports </a:t>
            </a:r>
            <a:r>
              <a:rPr lang="en-GB" sz="2000" i="0" dirty="0" err="1" smtClean="0"/>
              <a:t>conformément</a:t>
            </a:r>
            <a:r>
              <a:rPr lang="en-GB" sz="2000" i="0" dirty="0" smtClean="0"/>
              <a:t> à la classification </a:t>
            </a:r>
            <a:r>
              <a:rPr lang="en-GB" sz="2000" i="0" dirty="0" err="1" smtClean="0"/>
              <a:t>économique</a:t>
            </a:r>
            <a:r>
              <a:rPr lang="en-GB" sz="2000" i="0" dirty="0" smtClean="0"/>
              <a:t> du </a:t>
            </a:r>
            <a:r>
              <a:rPr lang="en-GB" sz="2000" i="0" dirty="0" err="1" smtClean="0"/>
              <a:t>manuel</a:t>
            </a:r>
            <a:r>
              <a:rPr lang="en-GB" sz="2000" i="0" dirty="0" smtClean="0"/>
              <a:t> SFP/GFS : la classification par nature </a:t>
            </a:r>
            <a:r>
              <a:rPr lang="en-GB" sz="2000" i="0" dirty="0" err="1" smtClean="0"/>
              <a:t>doit</a:t>
            </a:r>
            <a:r>
              <a:rPr lang="en-GB" sz="2000" i="0" dirty="0" smtClean="0"/>
              <a:t> </a:t>
            </a:r>
            <a:r>
              <a:rPr lang="en-GB" sz="2000" i="0" dirty="0" err="1" smtClean="0"/>
              <a:t>être</a:t>
            </a:r>
            <a:r>
              <a:rPr lang="en-GB" sz="2000" i="0" dirty="0" smtClean="0"/>
              <a:t> compatible avec SFP/ GFS (</a:t>
            </a:r>
            <a:r>
              <a:rPr lang="en-GB" sz="2000" i="0" dirty="0" err="1" smtClean="0"/>
              <a:t>sauf</a:t>
            </a:r>
            <a:r>
              <a:rPr lang="en-GB" sz="2000" i="0" dirty="0" smtClean="0"/>
              <a:t> pour les </a:t>
            </a:r>
            <a:r>
              <a:rPr lang="en-GB" sz="2000" i="0" dirty="0" err="1" smtClean="0"/>
              <a:t>éléments</a:t>
            </a:r>
            <a:r>
              <a:rPr lang="en-GB" sz="2000" i="0" dirty="0" smtClean="0"/>
              <a:t> de </a:t>
            </a:r>
            <a:r>
              <a:rPr lang="en-GB" sz="2000" i="0" dirty="0" err="1" smtClean="0"/>
              <a:t>comptabilité</a:t>
            </a:r>
            <a:r>
              <a:rPr lang="en-GB" sz="2000" i="0" dirty="0" smtClean="0"/>
              <a:t> </a:t>
            </a:r>
            <a:r>
              <a:rPr lang="en-GB" sz="2000" i="0" dirty="0" err="1" smtClean="0"/>
              <a:t>d’exercice</a:t>
            </a:r>
            <a:r>
              <a:rPr lang="en-GB" sz="2000" i="0" dirty="0" smtClean="0"/>
              <a:t> </a:t>
            </a:r>
            <a:r>
              <a:rPr lang="en-GB" sz="2000" i="0" dirty="0" err="1" smtClean="0"/>
              <a:t>complète</a:t>
            </a:r>
            <a:r>
              <a:rPr lang="en-GB" sz="2000" i="0" dirty="0" smtClean="0"/>
              <a:t> </a:t>
            </a:r>
            <a:r>
              <a:rPr lang="en-GB" sz="2000" i="0" dirty="0" err="1" smtClean="0"/>
              <a:t>comme</a:t>
            </a:r>
            <a:r>
              <a:rPr lang="en-GB" sz="2000" i="0" dirty="0" smtClean="0"/>
              <a:t> </a:t>
            </a:r>
            <a:r>
              <a:rPr lang="en-GB" sz="2000" i="0" dirty="0" err="1" smtClean="0"/>
              <a:t>l’amortissement</a:t>
            </a:r>
            <a:r>
              <a:rPr lang="en-GB" sz="2000" i="0" dirty="0" smtClean="0"/>
              <a:t>)</a:t>
            </a:r>
          </a:p>
          <a:p>
            <a:pPr>
              <a:buClrTx/>
            </a:pPr>
            <a:r>
              <a:rPr lang="en-GB" sz="2000" i="0" dirty="0" smtClean="0"/>
              <a:t>Pour </a:t>
            </a:r>
            <a:r>
              <a:rPr lang="en-GB" sz="2000" i="0" dirty="0" err="1" smtClean="0"/>
              <a:t>établir</a:t>
            </a:r>
            <a:r>
              <a:rPr lang="en-GB" sz="2000" i="0" dirty="0" smtClean="0"/>
              <a:t> des rapports </a:t>
            </a:r>
            <a:r>
              <a:rPr lang="en-GB" sz="2000" i="0" dirty="0" err="1" smtClean="0"/>
              <a:t>conformément</a:t>
            </a:r>
            <a:r>
              <a:rPr lang="en-GB" sz="2000" i="0" dirty="0" smtClean="0"/>
              <a:t> à la CFAP/COFOG, </a:t>
            </a:r>
            <a:r>
              <a:rPr lang="en-GB" sz="2000" i="0" dirty="0" err="1" smtClean="0"/>
              <a:t>il</a:t>
            </a:r>
            <a:r>
              <a:rPr lang="en-GB" sz="2000" i="0" dirty="0" smtClean="0"/>
              <a:t> </a:t>
            </a:r>
            <a:r>
              <a:rPr lang="en-GB" sz="2000" i="0" dirty="0" err="1" smtClean="0"/>
              <a:t>existe</a:t>
            </a:r>
            <a:r>
              <a:rPr lang="en-GB" sz="2000" i="0" dirty="0" smtClean="0"/>
              <a:t> </a:t>
            </a:r>
            <a:r>
              <a:rPr lang="en-GB" sz="2000" i="0" dirty="0" err="1" smtClean="0"/>
              <a:t>différentes</a:t>
            </a:r>
            <a:r>
              <a:rPr lang="en-GB" sz="2000" i="0" dirty="0" smtClean="0"/>
              <a:t> </a:t>
            </a:r>
            <a:r>
              <a:rPr lang="en-GB" sz="2000" i="0" dirty="0" err="1" smtClean="0"/>
              <a:t>variantes</a:t>
            </a:r>
            <a:r>
              <a:rPr lang="en-GB" sz="2000" i="0" dirty="0" smtClean="0"/>
              <a:t>:</a:t>
            </a:r>
          </a:p>
          <a:p>
            <a:pPr lvl="1">
              <a:buClrTx/>
              <a:buFont typeface="Wingdings" panose="05000000000000000000" pitchFamily="2" charset="2"/>
              <a:buChar char="§"/>
            </a:pPr>
            <a:r>
              <a:rPr lang="en-GB" sz="1800" b="0" dirty="0" smtClean="0"/>
              <a:t>Le code CFAP/COFOG </a:t>
            </a:r>
            <a:r>
              <a:rPr lang="en-GB" sz="1800" b="0" dirty="0" err="1" smtClean="0"/>
              <a:t>est</a:t>
            </a:r>
            <a:r>
              <a:rPr lang="en-GB" sz="1800" b="0" dirty="0" smtClean="0"/>
              <a:t> </a:t>
            </a:r>
            <a:r>
              <a:rPr lang="en-GB" sz="1800" b="0" dirty="0" err="1" smtClean="0"/>
              <a:t>inclus</a:t>
            </a:r>
            <a:r>
              <a:rPr lang="en-GB" sz="1800" b="0" dirty="0" smtClean="0"/>
              <a:t> </a:t>
            </a:r>
            <a:r>
              <a:rPr lang="en-GB" sz="1800" b="0" dirty="0" err="1" smtClean="0"/>
              <a:t>dans</a:t>
            </a:r>
            <a:r>
              <a:rPr lang="en-GB" sz="1800" b="0" dirty="0" smtClean="0"/>
              <a:t> le code </a:t>
            </a:r>
            <a:r>
              <a:rPr lang="en-GB" sz="1800" b="0" dirty="0" err="1" smtClean="0"/>
              <a:t>utilisé</a:t>
            </a:r>
            <a:r>
              <a:rPr lang="en-GB" sz="1800" b="0" dirty="0" smtClean="0"/>
              <a:t> pour </a:t>
            </a:r>
            <a:r>
              <a:rPr lang="en-GB" sz="1800" b="0" dirty="0" err="1" smtClean="0"/>
              <a:t>gérer</a:t>
            </a:r>
            <a:r>
              <a:rPr lang="en-GB" sz="1800" b="0" dirty="0" smtClean="0"/>
              <a:t> le budget  </a:t>
            </a:r>
          </a:p>
          <a:p>
            <a:pPr lvl="1">
              <a:buClrTx/>
              <a:buFont typeface="Wingdings" panose="05000000000000000000" pitchFamily="2" charset="2"/>
              <a:buChar char="§"/>
            </a:pPr>
            <a:r>
              <a:rPr lang="en-GB" sz="1800" b="0" dirty="0" err="1" smtClean="0"/>
              <a:t>Une</a:t>
            </a:r>
            <a:r>
              <a:rPr lang="en-GB" sz="1800" b="0" dirty="0" smtClean="0"/>
              <a:t> table de passage </a:t>
            </a:r>
            <a:r>
              <a:rPr lang="en-GB" sz="1800" b="0" dirty="0" err="1" smtClean="0"/>
              <a:t>est</a:t>
            </a:r>
            <a:r>
              <a:rPr lang="en-GB" sz="1800" b="0" dirty="0" smtClean="0"/>
              <a:t> </a:t>
            </a:r>
            <a:r>
              <a:rPr lang="en-GB" sz="1800" b="0" dirty="0" err="1" smtClean="0"/>
              <a:t>établie</a:t>
            </a:r>
            <a:r>
              <a:rPr lang="en-GB" sz="1800" b="0" dirty="0" smtClean="0"/>
              <a:t> entre la classification administrative et </a:t>
            </a:r>
            <a:r>
              <a:rPr lang="en-GB" sz="1800" b="0" dirty="0" err="1" smtClean="0"/>
              <a:t>certaines</a:t>
            </a:r>
            <a:r>
              <a:rPr lang="en-GB" sz="1800" b="0" dirty="0" smtClean="0"/>
              <a:t> </a:t>
            </a:r>
            <a:r>
              <a:rPr lang="en-GB" sz="1800" b="0" dirty="0" err="1" smtClean="0"/>
              <a:t>rubriques</a:t>
            </a:r>
            <a:r>
              <a:rPr lang="en-GB" sz="1800" b="0" dirty="0" smtClean="0"/>
              <a:t> </a:t>
            </a:r>
            <a:r>
              <a:rPr lang="en-GB" sz="1800" b="0" dirty="0" err="1" smtClean="0"/>
              <a:t>particulières</a:t>
            </a:r>
            <a:r>
              <a:rPr lang="en-GB" sz="1800" b="0" dirty="0" smtClean="0"/>
              <a:t> et la CFAP/COFOG.</a:t>
            </a:r>
          </a:p>
          <a:p>
            <a:pPr marL="914400" lvl="2" indent="0"/>
            <a:r>
              <a:rPr lang="en-GB" sz="1800" dirty="0" smtClean="0"/>
              <a:t>Plus simple, </a:t>
            </a:r>
            <a:r>
              <a:rPr lang="en-GB" sz="1800" dirty="0" err="1" smtClean="0"/>
              <a:t>mais</a:t>
            </a:r>
            <a:r>
              <a:rPr lang="en-GB" sz="1800" dirty="0" smtClean="0"/>
              <a:t> </a:t>
            </a:r>
            <a:r>
              <a:rPr lang="en-GB" sz="1800" dirty="0" err="1" smtClean="0"/>
              <a:t>certains</a:t>
            </a:r>
            <a:r>
              <a:rPr lang="en-GB" sz="1800" dirty="0" smtClean="0"/>
              <a:t> </a:t>
            </a:r>
            <a:r>
              <a:rPr lang="en-GB" sz="1800" dirty="0" err="1" smtClean="0"/>
              <a:t>éléments</a:t>
            </a:r>
            <a:r>
              <a:rPr lang="en-GB" sz="1800" dirty="0" smtClean="0"/>
              <a:t> </a:t>
            </a:r>
            <a:r>
              <a:rPr lang="en-GB" sz="1800" dirty="0" err="1" smtClean="0"/>
              <a:t>peuvent</a:t>
            </a:r>
            <a:r>
              <a:rPr lang="en-GB" sz="1800" dirty="0" smtClean="0"/>
              <a:t> </a:t>
            </a:r>
            <a:r>
              <a:rPr lang="en-GB" sz="1800" dirty="0" err="1" smtClean="0"/>
              <a:t>être</a:t>
            </a:r>
            <a:r>
              <a:rPr lang="en-GB" sz="1800" dirty="0" smtClean="0"/>
              <a:t> </a:t>
            </a:r>
            <a:r>
              <a:rPr lang="en-GB" sz="1800" dirty="0" err="1" smtClean="0"/>
              <a:t>difficiles</a:t>
            </a:r>
            <a:r>
              <a:rPr lang="en-GB" sz="1800" dirty="0" smtClean="0"/>
              <a:t> à classer</a:t>
            </a:r>
          </a:p>
          <a:p>
            <a:pPr lvl="1">
              <a:buClrTx/>
              <a:buFont typeface="Wingdings" panose="05000000000000000000" pitchFamily="2" charset="2"/>
              <a:buChar char="§"/>
            </a:pPr>
            <a:r>
              <a:rPr lang="en-GB" sz="1800" b="0" dirty="0" err="1" smtClean="0"/>
              <a:t>S’il</a:t>
            </a:r>
            <a:r>
              <a:rPr lang="en-GB" sz="1800" b="0" dirty="0" smtClean="0"/>
              <a:t> </a:t>
            </a:r>
            <a:r>
              <a:rPr lang="en-GB" sz="1800" b="0" dirty="0" err="1" smtClean="0"/>
              <a:t>existe</a:t>
            </a:r>
            <a:r>
              <a:rPr lang="en-GB" sz="1800" b="0" dirty="0" smtClean="0"/>
              <a:t> </a:t>
            </a:r>
            <a:r>
              <a:rPr lang="en-GB" sz="1800" b="0" dirty="0" err="1" smtClean="0"/>
              <a:t>une</a:t>
            </a:r>
            <a:r>
              <a:rPr lang="en-GB" sz="1800" b="0" dirty="0" smtClean="0"/>
              <a:t> classification par programmes, </a:t>
            </a:r>
            <a:r>
              <a:rPr lang="en-GB" sz="1800" b="0" dirty="0" err="1" smtClean="0"/>
              <a:t>une</a:t>
            </a:r>
            <a:r>
              <a:rPr lang="en-GB" sz="1800" b="0" dirty="0" smtClean="0"/>
              <a:t> table de passage </a:t>
            </a:r>
            <a:r>
              <a:rPr lang="en-GB" sz="1800" b="0" dirty="0" err="1" smtClean="0"/>
              <a:t>est</a:t>
            </a:r>
            <a:r>
              <a:rPr lang="en-GB" sz="1800" b="0" dirty="0" smtClean="0"/>
              <a:t> </a:t>
            </a:r>
            <a:r>
              <a:rPr lang="en-GB" sz="1800" b="0" dirty="0" err="1" smtClean="0"/>
              <a:t>établie</a:t>
            </a:r>
            <a:r>
              <a:rPr lang="en-GB" sz="1800" b="0" dirty="0" smtClean="0"/>
              <a:t> entre la classification du programme et le COFOG</a:t>
            </a:r>
          </a:p>
          <a:p>
            <a:pPr lvl="3"/>
            <a:endParaRPr lang="en-GB" dirty="0" smtClean="0"/>
          </a:p>
          <a:p>
            <a:pPr lvl="1"/>
            <a:endParaRPr lang="en-GB" dirty="0" smtClean="0"/>
          </a:p>
        </p:txBody>
      </p:sp>
      <p:sp>
        <p:nvSpPr>
          <p:cNvPr id="35844" name="Espace réservé du numéro de diapositive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C428DBE-94E0-42A1-B3EA-551BA1FAFF76}" type="slidenum">
              <a:rPr lang="en-GB" smtClean="0"/>
              <a:pPr/>
              <a:t>31</a:t>
            </a:fld>
            <a:endParaRPr lang="en-GB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itre 1"/>
          <p:cNvSpPr>
            <a:spLocks noGrp="1"/>
          </p:cNvSpPr>
          <p:nvPr>
            <p:ph type="title"/>
          </p:nvPr>
        </p:nvSpPr>
        <p:spPr>
          <a:xfrm>
            <a:off x="0" y="571500"/>
            <a:ext cx="9144000" cy="1714500"/>
          </a:xfrm>
        </p:spPr>
        <p:txBody>
          <a:bodyPr/>
          <a:lstStyle/>
          <a:p>
            <a:pPr algn="ctr"/>
            <a:r>
              <a:rPr lang="en-GB" sz="2400" i="1" smtClean="0"/>
              <a:t>Relations entre les classifications des dépenses</a:t>
            </a:r>
          </a:p>
        </p:txBody>
      </p:sp>
      <p:sp>
        <p:nvSpPr>
          <p:cNvPr id="2052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ED66761-B40E-4A3E-B21D-17E8FA617E9A}" type="slidenum">
              <a:rPr lang="en-GB" smtClean="0"/>
              <a:pPr/>
              <a:t>32</a:t>
            </a:fld>
            <a:endParaRPr lang="en-GB" smtClean="0"/>
          </a:p>
        </p:txBody>
      </p:sp>
      <p:graphicFrame>
        <p:nvGraphicFramePr>
          <p:cNvPr id="2050" name="Object 3"/>
          <p:cNvGraphicFramePr>
            <a:graphicFrameLocks noChangeAspect="1"/>
          </p:cNvGraphicFramePr>
          <p:nvPr/>
        </p:nvGraphicFramePr>
        <p:xfrm>
          <a:off x="1500188" y="1785938"/>
          <a:ext cx="5918200" cy="485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" name="Feuille de calcul" r:id="rId4" imgW="8915400" imgH="7324649" progId="Excel.Sheet.8">
                  <p:embed/>
                </p:oleObj>
              </mc:Choice>
              <mc:Fallback>
                <p:oleObj name="Feuille de calcul" r:id="rId4" imgW="8915400" imgH="7324649" progId="Excel.Sheet.8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00188" y="1785938"/>
                        <a:ext cx="5918200" cy="4857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re 1"/>
          <p:cNvSpPr>
            <a:spLocks noGrp="1"/>
          </p:cNvSpPr>
          <p:nvPr>
            <p:ph type="title"/>
          </p:nvPr>
        </p:nvSpPr>
        <p:spPr>
          <a:xfrm>
            <a:off x="437727" y="1124744"/>
            <a:ext cx="8229600" cy="936625"/>
          </a:xfrm>
        </p:spPr>
        <p:txBody>
          <a:bodyPr/>
          <a:lstStyle/>
          <a:p>
            <a:pPr algn="ctr"/>
            <a:r>
              <a:rPr lang="en-GB" sz="3600" dirty="0" smtClean="0"/>
              <a:t>Plan du module </a:t>
            </a:r>
          </a:p>
        </p:txBody>
      </p:sp>
      <p:sp>
        <p:nvSpPr>
          <p:cNvPr id="8195" name="Espace réservé du contenu 2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3529012"/>
          </a:xfrm>
        </p:spPr>
        <p:txBody>
          <a:bodyPr/>
          <a:lstStyle/>
          <a:p>
            <a:pPr>
              <a:spcBef>
                <a:spcPct val="0"/>
              </a:spcBef>
              <a:buClrTx/>
              <a:buFont typeface="Wingdings" panose="05000000000000000000" pitchFamily="2" charset="2"/>
              <a:buChar char="Ø"/>
            </a:pPr>
            <a:r>
              <a:rPr lang="en-GB" sz="2200" i="0" dirty="0"/>
              <a:t>Questions </a:t>
            </a:r>
            <a:r>
              <a:rPr lang="en-GB" sz="2200" i="0" dirty="0" err="1"/>
              <a:t>générales</a:t>
            </a:r>
            <a:endParaRPr lang="en-GB" sz="2200" i="0" dirty="0"/>
          </a:p>
          <a:p>
            <a:pPr>
              <a:spcBef>
                <a:spcPct val="0"/>
              </a:spcBef>
              <a:buClrTx/>
              <a:buFont typeface="Wingdings" panose="05000000000000000000" pitchFamily="2" charset="2"/>
              <a:buChar char="Ø"/>
            </a:pPr>
            <a:endParaRPr lang="en-GB" sz="2200" i="0" dirty="0" smtClean="0"/>
          </a:p>
          <a:p>
            <a:pPr>
              <a:spcBef>
                <a:spcPct val="0"/>
              </a:spcBef>
              <a:buClrTx/>
              <a:buFont typeface="Wingdings" panose="05000000000000000000" pitchFamily="2" charset="2"/>
              <a:buChar char="Ø"/>
            </a:pPr>
            <a:r>
              <a:rPr lang="en-GB" sz="2200" i="0" dirty="0" smtClean="0"/>
              <a:t>Classifications des </a:t>
            </a:r>
            <a:r>
              <a:rPr lang="en-GB" sz="2200" i="0" dirty="0" err="1" smtClean="0"/>
              <a:t>dépenses</a:t>
            </a:r>
            <a:r>
              <a:rPr lang="en-GB" sz="2200" i="0" dirty="0" smtClean="0"/>
              <a:t> à des fins </a:t>
            </a:r>
            <a:r>
              <a:rPr lang="en-GB" sz="2200" i="0" dirty="0" err="1" smtClean="0"/>
              <a:t>analytiques</a:t>
            </a:r>
            <a:endParaRPr lang="en-GB" sz="2200" i="0" dirty="0" smtClean="0"/>
          </a:p>
          <a:p>
            <a:pPr>
              <a:spcBef>
                <a:spcPct val="0"/>
              </a:spcBef>
              <a:buClrTx/>
              <a:buFont typeface="Wingdings" panose="05000000000000000000" pitchFamily="2" charset="2"/>
              <a:buChar char="Ø"/>
            </a:pPr>
            <a:endParaRPr lang="en-GB" sz="2200" i="0" dirty="0" smtClean="0"/>
          </a:p>
          <a:p>
            <a:pPr>
              <a:spcBef>
                <a:spcPct val="0"/>
              </a:spcBef>
              <a:buClrTx/>
              <a:buFont typeface="Wingdings" panose="05000000000000000000" pitchFamily="2" charset="2"/>
              <a:buChar char="Ø"/>
            </a:pPr>
            <a:r>
              <a:rPr lang="en-GB" sz="2200" i="0" dirty="0" smtClean="0"/>
              <a:t>Classification des </a:t>
            </a:r>
            <a:r>
              <a:rPr lang="en-GB" sz="2200" i="0" dirty="0" err="1" smtClean="0"/>
              <a:t>dépenses</a:t>
            </a:r>
            <a:r>
              <a:rPr lang="en-GB" sz="2200" i="0" dirty="0" smtClean="0"/>
              <a:t> pour la </a:t>
            </a:r>
            <a:r>
              <a:rPr lang="en-GB" sz="2200" i="0" dirty="0" err="1" smtClean="0"/>
              <a:t>gestion</a:t>
            </a:r>
            <a:r>
              <a:rPr lang="en-GB" sz="2200" i="0" dirty="0" smtClean="0"/>
              <a:t> du budget au </a:t>
            </a:r>
            <a:r>
              <a:rPr lang="en-GB" sz="2200" i="0" dirty="0" err="1" smtClean="0"/>
              <a:t>quotidien</a:t>
            </a:r>
            <a:endParaRPr lang="en-GB" sz="2200" i="0" dirty="0" smtClean="0"/>
          </a:p>
          <a:p>
            <a:pPr>
              <a:spcBef>
                <a:spcPct val="0"/>
              </a:spcBef>
              <a:buClrTx/>
              <a:buFont typeface="Wingdings" panose="05000000000000000000" pitchFamily="2" charset="2"/>
              <a:buChar char="Ø"/>
            </a:pPr>
            <a:endParaRPr lang="en-GB" sz="2200" i="0" dirty="0" smtClean="0"/>
          </a:p>
          <a:p>
            <a:pPr>
              <a:spcBef>
                <a:spcPct val="0"/>
              </a:spcBef>
              <a:buClrTx/>
              <a:buFont typeface="Wingdings" panose="05000000000000000000" pitchFamily="2" charset="2"/>
              <a:buChar char="Ø"/>
            </a:pPr>
            <a:r>
              <a:rPr lang="en-GB" sz="2200" i="0" dirty="0" smtClean="0"/>
              <a:t>Codification et utilisation du </a:t>
            </a:r>
            <a:r>
              <a:rPr lang="en-GB" sz="2200" i="0" dirty="0" err="1" smtClean="0"/>
              <a:t>système</a:t>
            </a:r>
            <a:r>
              <a:rPr lang="en-GB" sz="2200" i="0" dirty="0" smtClean="0"/>
              <a:t> de classification du budget</a:t>
            </a:r>
          </a:p>
          <a:p>
            <a:pPr>
              <a:spcBef>
                <a:spcPct val="0"/>
              </a:spcBef>
              <a:buClrTx/>
              <a:buFont typeface="Wingdings" panose="05000000000000000000" pitchFamily="2" charset="2"/>
              <a:buChar char="Ø"/>
            </a:pPr>
            <a:endParaRPr lang="en-GB" sz="2200" i="0" dirty="0" smtClean="0"/>
          </a:p>
          <a:p>
            <a:pPr>
              <a:spcBef>
                <a:spcPct val="0"/>
              </a:spcBef>
              <a:buClrTx/>
              <a:buFont typeface="Wingdings" panose="05000000000000000000" pitchFamily="2" charset="2"/>
              <a:buChar char="Ø"/>
            </a:pPr>
            <a:r>
              <a:rPr lang="en-GB" sz="2200" b="1" i="0" dirty="0" smtClean="0">
                <a:solidFill>
                  <a:srgbClr val="FF0000"/>
                </a:solidFill>
              </a:rPr>
              <a:t>Le plan comptable</a:t>
            </a:r>
          </a:p>
          <a:p>
            <a:pPr>
              <a:spcBef>
                <a:spcPct val="0"/>
              </a:spcBef>
              <a:buClrTx/>
            </a:pPr>
            <a:endParaRPr lang="en-GB" i="0" dirty="0" smtClean="0"/>
          </a:p>
        </p:txBody>
      </p:sp>
      <p:sp>
        <p:nvSpPr>
          <p:cNvPr id="8196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DD6F4E2-61AD-4861-B26A-67C9B8F777CD}" type="slidenum">
              <a:rPr lang="en-GB" smtClean="0"/>
              <a:pPr/>
              <a:t>33</a:t>
            </a:fld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929335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re 1"/>
          <p:cNvSpPr>
            <a:spLocks noGrp="1"/>
          </p:cNvSpPr>
          <p:nvPr>
            <p:ph type="title"/>
          </p:nvPr>
        </p:nvSpPr>
        <p:spPr>
          <a:xfrm>
            <a:off x="327979" y="1124744"/>
            <a:ext cx="8786812" cy="558800"/>
          </a:xfrm>
        </p:spPr>
        <p:txBody>
          <a:bodyPr/>
          <a:lstStyle/>
          <a:p>
            <a:r>
              <a:rPr lang="en-GB" sz="3200" i="1" dirty="0" smtClean="0"/>
              <a:t>Le plan </a:t>
            </a:r>
            <a:r>
              <a:rPr lang="en-GB" sz="3200" i="1" dirty="0" err="1" smtClean="0"/>
              <a:t>comptable</a:t>
            </a:r>
            <a:endParaRPr lang="en-GB" sz="3200" i="1" dirty="0" smtClean="0"/>
          </a:p>
        </p:txBody>
      </p:sp>
      <p:sp>
        <p:nvSpPr>
          <p:cNvPr id="37891" name="Espace réservé du contenu 2"/>
          <p:cNvSpPr>
            <a:spLocks noGrp="1"/>
          </p:cNvSpPr>
          <p:nvPr>
            <p:ph idx="1"/>
          </p:nvPr>
        </p:nvSpPr>
        <p:spPr>
          <a:xfrm>
            <a:off x="22921" y="1702002"/>
            <a:ext cx="8712968" cy="3960812"/>
          </a:xfrm>
        </p:spPr>
        <p:txBody>
          <a:bodyPr/>
          <a:lstStyle/>
          <a:p>
            <a:pPr>
              <a:buClrTx/>
              <a:buFont typeface="Wingdings" panose="05000000000000000000" pitchFamily="2" charset="2"/>
              <a:buChar char="Ø"/>
            </a:pPr>
            <a:r>
              <a:rPr lang="fr-FR" sz="1900" i="0" dirty="0" smtClean="0">
                <a:latin typeface="+mj-lt"/>
                <a:cs typeface="Arial" panose="020B0604020202020204" pitchFamily="34" charset="0"/>
              </a:rPr>
              <a:t>Le plan comptable est utilisé pour classer les transactions et les événements financiers et préparer des états financiers (voir module sur la comptabilité</a:t>
            </a:r>
            <a:r>
              <a:rPr lang="fr-FR" sz="1900" i="0" dirty="0" smtClean="0">
                <a:latin typeface="+mj-lt"/>
                <a:cs typeface="Arial" panose="020B0604020202020204" pitchFamily="34" charset="0"/>
              </a:rPr>
              <a:t>). </a:t>
            </a:r>
            <a:endParaRPr lang="fr-FR" sz="1000" i="0" dirty="0" smtClean="0">
              <a:latin typeface="+mj-lt"/>
              <a:cs typeface="Arial" panose="020B0604020202020204" pitchFamily="34" charset="0"/>
            </a:endParaRPr>
          </a:p>
          <a:p>
            <a:pPr>
              <a:buClrTx/>
              <a:buFont typeface="Wingdings" panose="05000000000000000000" pitchFamily="2" charset="2"/>
              <a:buChar char="Ø"/>
            </a:pPr>
            <a:r>
              <a:rPr lang="fr-FR" sz="2000" i="0" dirty="0" smtClean="0">
                <a:latin typeface="+mj-lt"/>
                <a:cs typeface="Arial" panose="020B0604020202020204" pitchFamily="34" charset="0"/>
              </a:rPr>
              <a:t> </a:t>
            </a:r>
            <a:r>
              <a:rPr lang="fr-FR" sz="1900" i="0" dirty="0" smtClean="0">
                <a:latin typeface="+mj-lt"/>
                <a:cs typeface="Arial" panose="020B0604020202020204" pitchFamily="34" charset="0"/>
              </a:rPr>
              <a:t>Dans les pays francophones on distingue</a:t>
            </a:r>
            <a:r>
              <a:rPr lang="fr-FR" sz="2000" i="0" dirty="0" smtClean="0">
                <a:latin typeface="+mj-lt"/>
                <a:cs typeface="Arial" panose="020B0604020202020204" pitchFamily="34" charset="0"/>
              </a:rPr>
              <a:t>:</a:t>
            </a:r>
          </a:p>
          <a:p>
            <a:pPr lvl="1">
              <a:buClrTx/>
            </a:pPr>
            <a:r>
              <a:rPr lang="fr-FR" sz="1700" b="0" dirty="0" smtClean="0">
                <a:latin typeface="+mj-lt"/>
                <a:cs typeface="Arial" panose="020B0604020202020204" pitchFamily="34" charset="0"/>
              </a:rPr>
              <a:t>La nomenclature budgétaire utilisée pour classer les opérations budgétaires et la comptabilité budgétaire</a:t>
            </a:r>
          </a:p>
          <a:p>
            <a:pPr lvl="1">
              <a:buClrTx/>
            </a:pPr>
            <a:r>
              <a:rPr lang="fr-FR" sz="1700" b="0" dirty="0" smtClean="0">
                <a:latin typeface="+mj-lt"/>
                <a:cs typeface="Arial" panose="020B0604020202020204" pitchFamily="34" charset="0"/>
              </a:rPr>
              <a:t>Le plan comptable qui classe l’ensemble des opérations et évènements selon leur nature économique et leur degré de liquidité</a:t>
            </a:r>
          </a:p>
          <a:p>
            <a:pPr lvl="1">
              <a:buClrTx/>
            </a:pPr>
            <a:r>
              <a:rPr lang="fr-FR" sz="1700" b="0" i="0" dirty="0" smtClean="0">
                <a:latin typeface="+mj-lt"/>
                <a:cs typeface="Arial" panose="020B0604020202020204" pitchFamily="34" charset="0"/>
              </a:rPr>
              <a:t>Plan comptable et classification budgétaire économique doivent être de préférence identiques pour leur champ commun</a:t>
            </a:r>
          </a:p>
          <a:p>
            <a:pPr marL="457200" lvl="1" indent="0">
              <a:buClrTx/>
              <a:buNone/>
            </a:pPr>
            <a:endParaRPr lang="fr-FR" sz="1000" b="0" i="0" dirty="0" smtClean="0">
              <a:latin typeface="+mj-lt"/>
              <a:cs typeface="Arial" panose="020B0604020202020204" pitchFamily="34" charset="0"/>
            </a:endParaRPr>
          </a:p>
          <a:p>
            <a:pPr>
              <a:buClrTx/>
              <a:buFont typeface="Wingdings" panose="05000000000000000000" pitchFamily="2" charset="2"/>
              <a:buChar char="Ø"/>
            </a:pPr>
            <a:r>
              <a:rPr lang="fr-FR" sz="1900" i="0" dirty="0" smtClean="0">
                <a:latin typeface="+mj-lt"/>
                <a:cs typeface="Arial" panose="020B0604020202020204" pitchFamily="34" charset="0"/>
              </a:rPr>
              <a:t>Souvent dans les pays anglophones le terme « chart of </a:t>
            </a:r>
            <a:r>
              <a:rPr lang="fr-FR" sz="1900" i="0" dirty="0" err="1" smtClean="0">
                <a:latin typeface="+mj-lt"/>
                <a:cs typeface="Arial" panose="020B0604020202020204" pitchFamily="34" charset="0"/>
              </a:rPr>
              <a:t>account</a:t>
            </a:r>
            <a:r>
              <a:rPr lang="fr-FR" sz="1900" i="0" dirty="0" smtClean="0">
                <a:latin typeface="+mj-lt"/>
                <a:cs typeface="Arial" panose="020B0604020202020204" pitchFamily="34" charset="0"/>
              </a:rPr>
              <a:t> » regroupe à la fois la classification des opérations budgétaires et la classification des autres opérations et évènements</a:t>
            </a:r>
            <a:r>
              <a:rPr lang="fr-FR" sz="1900" b="0" dirty="0" smtClean="0">
                <a:latin typeface="+mj-lt"/>
                <a:cs typeface="Arial" panose="020B0604020202020204" pitchFamily="34" charset="0"/>
              </a:rPr>
              <a:t> </a:t>
            </a:r>
            <a:endParaRPr lang="fr-FR" sz="1900" b="0" dirty="0" smtClean="0">
              <a:latin typeface="+mj-lt"/>
              <a:cs typeface="Arial" panose="020B0604020202020204" pitchFamily="34" charset="0"/>
            </a:endParaRPr>
          </a:p>
          <a:p>
            <a:pPr>
              <a:buClrTx/>
              <a:buFont typeface="Wingdings" panose="05000000000000000000" pitchFamily="2" charset="2"/>
              <a:buChar char="Ø"/>
            </a:pPr>
            <a:r>
              <a:rPr lang="fr-FR" sz="1900" i="0" dirty="0" smtClean="0">
                <a:latin typeface="+mj-lt"/>
                <a:cs typeface="Arial" panose="020B0604020202020204" pitchFamily="34" charset="0"/>
              </a:rPr>
              <a:t>Le plan </a:t>
            </a:r>
            <a:r>
              <a:rPr lang="fr-FR" sz="1900" i="0" dirty="0">
                <a:latin typeface="+mj-lt"/>
                <a:cs typeface="Arial" panose="020B0604020202020204" pitchFamily="34" charset="0"/>
              </a:rPr>
              <a:t>comptable est </a:t>
            </a:r>
            <a:r>
              <a:rPr lang="fr-FR" sz="1900" i="0" dirty="0">
                <a:latin typeface="+mj-lt"/>
                <a:cs typeface="Arial" panose="020B0604020202020204" pitchFamily="34" charset="0"/>
              </a:rPr>
              <a:t>la base du IFMIS </a:t>
            </a:r>
            <a:r>
              <a:rPr lang="fr-FR" sz="1900" i="0" dirty="0">
                <a:latin typeface="+mj-lt"/>
                <a:cs typeface="Arial" panose="020B0604020202020204" pitchFamily="34" charset="0"/>
              </a:rPr>
              <a:t>(</a:t>
            </a:r>
            <a:r>
              <a:rPr lang="fr-FR" sz="1900" dirty="0">
                <a:latin typeface="+mj-lt"/>
                <a:cs typeface="Arial" panose="020B0604020202020204" pitchFamily="34" charset="0"/>
              </a:rPr>
              <a:t>Integrated Financial Management Information System</a:t>
            </a:r>
            <a:r>
              <a:rPr lang="fr-BE" sz="1900" i="0" dirty="0" smtClean="0">
                <a:latin typeface="+mj-lt"/>
                <a:cs typeface="Arial" panose="020B0604020202020204" pitchFamily="34" charset="0"/>
              </a:rPr>
              <a:t>)</a:t>
            </a:r>
            <a:endParaRPr lang="fr-BE" sz="1900" i="0" dirty="0">
              <a:latin typeface="+mj-lt"/>
              <a:cs typeface="Arial" panose="020B0604020202020204" pitchFamily="34" charset="0"/>
            </a:endParaRPr>
          </a:p>
          <a:p>
            <a:pPr>
              <a:buClrTx/>
              <a:buFont typeface="Wingdings" panose="05000000000000000000" pitchFamily="2" charset="2"/>
              <a:buChar char="Ø"/>
            </a:pPr>
            <a:endParaRPr lang="fr-FR" sz="1900" b="0" dirty="0" smtClean="0">
              <a:latin typeface="+mj-lt"/>
              <a:cs typeface="Arial" panose="020B0604020202020204" pitchFamily="34" charset="0"/>
            </a:endParaRPr>
          </a:p>
          <a:p>
            <a:pPr lvl="1">
              <a:buFontTx/>
              <a:buNone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DDBFDF-E2B8-47B4-821D-31B5263C5BCE}" type="slidenum">
              <a:rPr lang="en-GB" smtClean="0"/>
              <a:pPr>
                <a:defRPr/>
              </a:pPr>
              <a:t>35</a:t>
            </a:fld>
            <a:endParaRPr lang="en-GB"/>
          </a:p>
        </p:txBody>
      </p:sp>
      <p:graphicFrame>
        <p:nvGraphicFramePr>
          <p:cNvPr id="93186" name="Object 2"/>
          <p:cNvGraphicFramePr>
            <a:graphicFrameLocks noChangeAspect="1"/>
          </p:cNvGraphicFramePr>
          <p:nvPr/>
        </p:nvGraphicFramePr>
        <p:xfrm>
          <a:off x="171450" y="85725"/>
          <a:ext cx="8972550" cy="677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196" name="Worksheet" r:id="rId3" imgW="8972565" imgH="6772364" progId="Excel.Sheet.8">
                  <p:embed/>
                </p:oleObj>
              </mc:Choice>
              <mc:Fallback>
                <p:oleObj name="Worksheet" r:id="rId3" imgW="8972565" imgH="6772364" progId="Excel.Sheet.8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450" y="85725"/>
                        <a:ext cx="8972550" cy="6772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re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8229600" cy="936625"/>
          </a:xfrm>
        </p:spPr>
        <p:txBody>
          <a:bodyPr/>
          <a:lstStyle/>
          <a:p>
            <a:pPr algn="ctr"/>
            <a:r>
              <a:rPr lang="en-GB" sz="3200" dirty="0" smtClean="0"/>
              <a:t>Messages clef</a:t>
            </a:r>
          </a:p>
        </p:txBody>
      </p:sp>
      <p:sp>
        <p:nvSpPr>
          <p:cNvPr id="40963" name="Espace réservé du contenu 2"/>
          <p:cNvSpPr>
            <a:spLocks noGrp="1"/>
          </p:cNvSpPr>
          <p:nvPr>
            <p:ph idx="1"/>
          </p:nvPr>
        </p:nvSpPr>
        <p:spPr>
          <a:xfrm>
            <a:off x="395288" y="2276475"/>
            <a:ext cx="8229600" cy="3529013"/>
          </a:xfrm>
        </p:spPr>
        <p:txBody>
          <a:bodyPr/>
          <a:lstStyle/>
          <a:p>
            <a:pPr>
              <a:buClrTx/>
            </a:pPr>
            <a:r>
              <a:rPr lang="fr-FR" i="0" dirty="0" smtClean="0"/>
              <a:t>Le système de classification du budget doit être adapté aux besoins en matière d’établissement de rapports, de redevabilité et de budget</a:t>
            </a:r>
          </a:p>
          <a:p>
            <a:pPr>
              <a:buClrTx/>
            </a:pPr>
            <a:endParaRPr lang="fr-FR" i="0" dirty="0" smtClean="0"/>
          </a:p>
          <a:p>
            <a:pPr>
              <a:buClrTx/>
            </a:pPr>
            <a:r>
              <a:rPr lang="fr-FR" i="0" dirty="0" smtClean="0"/>
              <a:t>Quelle que soit l’approche budgétaire,</a:t>
            </a:r>
          </a:p>
          <a:p>
            <a:pPr lvl="1">
              <a:buClrTx/>
              <a:buFont typeface="Wingdings" panose="05000000000000000000" pitchFamily="2" charset="2"/>
              <a:buChar char="§"/>
            </a:pPr>
            <a:r>
              <a:rPr lang="fr-FR" sz="2400" b="0" dirty="0" smtClean="0"/>
              <a:t> elle doit inclure des classifications administratives et économiques</a:t>
            </a:r>
          </a:p>
          <a:p>
            <a:pPr lvl="1">
              <a:buClrTx/>
              <a:buFont typeface="Wingdings" panose="05000000000000000000" pitchFamily="2" charset="2"/>
              <a:buChar char="§"/>
            </a:pPr>
            <a:r>
              <a:rPr lang="fr-FR" sz="2400" b="0" dirty="0" smtClean="0"/>
              <a:t> elle doit permettre l’établissement de rapports conformément aux normes SFP/GFS et CFAP/COFOG</a:t>
            </a:r>
          </a:p>
        </p:txBody>
      </p:sp>
      <p:sp>
        <p:nvSpPr>
          <p:cNvPr id="40964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8882033-CC0B-4BEF-A320-E5D429CD71F0}" type="slidenum">
              <a:rPr lang="en-GB" smtClean="0"/>
              <a:pPr/>
              <a:t>36</a:t>
            </a:fld>
            <a:endParaRPr lang="en-GB" smtClean="0"/>
          </a:p>
        </p:txBody>
      </p:sp>
      <p:sp>
        <p:nvSpPr>
          <p:cNvPr id="5" name="Right Arrow 4"/>
          <p:cNvSpPr>
            <a:spLocks noChangeArrowheads="1"/>
          </p:cNvSpPr>
          <p:nvPr/>
        </p:nvSpPr>
        <p:spPr bwMode="auto">
          <a:xfrm>
            <a:off x="1259632" y="1272158"/>
            <a:ext cx="1584325" cy="720725"/>
          </a:xfrm>
          <a:prstGeom prst="rightArrow">
            <a:avLst>
              <a:gd name="adj1" fmla="val 50000"/>
              <a:gd name="adj2" fmla="val 49959"/>
            </a:avLst>
          </a:prstGeom>
          <a:solidFill>
            <a:srgbClr val="FFC000"/>
          </a:solidFill>
          <a:ln w="9525" algn="ctr">
            <a:noFill/>
            <a:round/>
            <a:headEnd/>
            <a:tailEnd/>
          </a:ln>
        </p:spPr>
        <p:txBody>
          <a:bodyPr anchor="ctr"/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9pPr>
          </a:lstStyle>
          <a:p>
            <a:pPr marL="3175"/>
            <a:endParaRPr lang="en-US"/>
          </a:p>
        </p:txBody>
      </p:sp>
      <p:sp>
        <p:nvSpPr>
          <p:cNvPr id="6" name="Right Arrow 5"/>
          <p:cNvSpPr>
            <a:spLocks noChangeArrowheads="1"/>
          </p:cNvSpPr>
          <p:nvPr/>
        </p:nvSpPr>
        <p:spPr bwMode="auto">
          <a:xfrm rot="10800000">
            <a:off x="6444208" y="1304701"/>
            <a:ext cx="1584325" cy="720725"/>
          </a:xfrm>
          <a:prstGeom prst="rightArrow">
            <a:avLst>
              <a:gd name="adj1" fmla="val 50000"/>
              <a:gd name="adj2" fmla="val 49959"/>
            </a:avLst>
          </a:prstGeom>
          <a:solidFill>
            <a:srgbClr val="FFC000"/>
          </a:solidFill>
          <a:ln w="9525" algn="ctr">
            <a:noFill/>
            <a:round/>
            <a:headEnd/>
            <a:tailEnd/>
          </a:ln>
        </p:spPr>
        <p:txBody>
          <a:bodyPr anchor="ctr"/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9pPr>
          </a:lstStyle>
          <a:p>
            <a:pPr marL="3175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C22DD3E-FDEC-42B5-A8F6-B5B4312F3CE3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50" y="1571625"/>
            <a:ext cx="8858250" cy="857250"/>
          </a:xfrm>
        </p:spPr>
        <p:txBody>
          <a:bodyPr/>
          <a:lstStyle/>
          <a:p>
            <a:r>
              <a:rPr lang="en-US" i="1" dirty="0" smtClean="0"/>
              <a:t>Nomenclature (</a:t>
            </a:r>
            <a:r>
              <a:rPr lang="en-US" i="1" dirty="0" err="1" smtClean="0"/>
              <a:t>système</a:t>
            </a:r>
            <a:r>
              <a:rPr lang="en-US" i="1" dirty="0" smtClean="0"/>
              <a:t> de classification) </a:t>
            </a:r>
            <a:r>
              <a:rPr lang="en-US" i="1" dirty="0" err="1" smtClean="0"/>
              <a:t>budgétaire</a:t>
            </a:r>
            <a:r>
              <a:rPr lang="en-US" i="1" dirty="0" smtClean="0"/>
              <a:t> : </a:t>
            </a:r>
            <a:r>
              <a:rPr lang="en-US" i="1" dirty="0" err="1" smtClean="0"/>
              <a:t>Rôle</a:t>
            </a:r>
            <a:endParaRPr lang="en-US" i="1" dirty="0" smtClean="0"/>
          </a:p>
        </p:txBody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14350" y="2636912"/>
            <a:ext cx="8401050" cy="2928937"/>
          </a:xfrm>
        </p:spPr>
        <p:txBody>
          <a:bodyPr/>
          <a:lstStyle/>
          <a:p>
            <a:pPr marL="64800" lvl="1">
              <a:buClrTx/>
              <a:defRPr/>
            </a:pPr>
            <a:r>
              <a:rPr lang="en-GB" sz="2800" b="0" dirty="0" smtClean="0"/>
              <a:t>Cadre </a:t>
            </a:r>
            <a:r>
              <a:rPr lang="en-GB" sz="2800" b="0" dirty="0" err="1" smtClean="0"/>
              <a:t>normatif</a:t>
            </a:r>
            <a:r>
              <a:rPr lang="en-GB" sz="2800" b="0" dirty="0" smtClean="0"/>
              <a:t> pour :</a:t>
            </a:r>
          </a:p>
          <a:p>
            <a:pPr lvl="2">
              <a:buFontTx/>
              <a:buChar char="•"/>
              <a:defRPr/>
            </a:pPr>
            <a:r>
              <a:rPr lang="en-GB" sz="2800" dirty="0" err="1" smtClean="0"/>
              <a:t>L’élaboration</a:t>
            </a:r>
            <a:r>
              <a:rPr lang="en-GB" sz="2800" dirty="0" smtClean="0"/>
              <a:t> de </a:t>
            </a:r>
            <a:r>
              <a:rPr lang="en-GB" sz="2800" dirty="0" err="1" smtClean="0"/>
              <a:t>politiques</a:t>
            </a:r>
            <a:endParaRPr lang="en-GB" sz="2800" dirty="0" smtClean="0"/>
          </a:p>
          <a:p>
            <a:pPr lvl="2">
              <a:buFontTx/>
              <a:buChar char="•"/>
              <a:defRPr/>
            </a:pPr>
            <a:r>
              <a:rPr lang="en-GB" sz="2800" dirty="0" smtClean="0"/>
              <a:t>La redevabilité</a:t>
            </a:r>
          </a:p>
          <a:p>
            <a:pPr lvl="2">
              <a:buFontTx/>
              <a:buChar char="•"/>
              <a:defRPr/>
            </a:pPr>
            <a:endParaRPr lang="en-GB" sz="2800" dirty="0" smtClean="0"/>
          </a:p>
          <a:p>
            <a:pPr marL="64800" lvl="2">
              <a:spcAft>
                <a:spcPts val="600"/>
              </a:spcAft>
              <a:buFontTx/>
              <a:buChar char="•"/>
              <a:defRPr/>
            </a:pPr>
            <a:r>
              <a:rPr lang="en-GB" sz="2800" dirty="0" smtClean="0"/>
              <a:t>Instrument pour la </a:t>
            </a:r>
            <a:r>
              <a:rPr lang="en-GB" sz="2800" dirty="0" err="1" smtClean="0"/>
              <a:t>gestion</a:t>
            </a:r>
            <a:r>
              <a:rPr lang="en-GB" sz="2800" dirty="0" smtClean="0"/>
              <a:t> et le </a:t>
            </a:r>
            <a:r>
              <a:rPr lang="en-GB" sz="2800" dirty="0" err="1" smtClean="0"/>
              <a:t>contrôle</a:t>
            </a:r>
            <a:r>
              <a:rPr lang="en-GB" sz="2800" dirty="0" smtClean="0"/>
              <a:t> du budget </a:t>
            </a:r>
          </a:p>
          <a:p>
            <a:pPr lvl="2">
              <a:buFontTx/>
              <a:buChar char="•"/>
              <a:defRPr/>
            </a:pPr>
            <a:endParaRPr lang="en-GB" sz="28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E517F40-9062-4D90-8FB9-232F3DB6D324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285875"/>
            <a:ext cx="9144000" cy="857250"/>
          </a:xfrm>
        </p:spPr>
        <p:txBody>
          <a:bodyPr/>
          <a:lstStyle/>
          <a:p>
            <a:r>
              <a:rPr lang="en-US" sz="2700" i="1" smtClean="0"/>
              <a:t>Les types de classification</a:t>
            </a:r>
          </a:p>
        </p:txBody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5750" y="2357438"/>
            <a:ext cx="8401050" cy="3649662"/>
          </a:xfrm>
        </p:spPr>
        <p:txBody>
          <a:bodyPr/>
          <a:lstStyle/>
          <a:p>
            <a:pPr>
              <a:spcAft>
                <a:spcPts val="600"/>
              </a:spcAft>
              <a:buClrTx/>
            </a:pPr>
            <a:r>
              <a:rPr lang="en-US" sz="2000" i="0" dirty="0" smtClean="0"/>
              <a:t>Le </a:t>
            </a:r>
            <a:r>
              <a:rPr lang="en-US" sz="2000" i="0" dirty="0" err="1" smtClean="0"/>
              <a:t>système</a:t>
            </a:r>
            <a:r>
              <a:rPr lang="en-US" sz="2000" i="0" dirty="0" smtClean="0"/>
              <a:t> de classification </a:t>
            </a:r>
            <a:r>
              <a:rPr lang="en-US" sz="2000" i="0" dirty="0" err="1" smtClean="0"/>
              <a:t>budgétaire</a:t>
            </a:r>
            <a:r>
              <a:rPr lang="en-US" sz="2000" i="0" dirty="0" smtClean="0"/>
              <a:t> </a:t>
            </a:r>
            <a:r>
              <a:rPr lang="en-US" sz="2000" i="0" dirty="0" err="1" smtClean="0"/>
              <a:t>doit</a:t>
            </a:r>
            <a:r>
              <a:rPr lang="en-US" sz="2000" i="0" dirty="0" smtClean="0"/>
              <a:t> </a:t>
            </a:r>
            <a:r>
              <a:rPr lang="en-US" sz="2000" i="0" dirty="0" err="1" smtClean="0"/>
              <a:t>permettre</a:t>
            </a:r>
            <a:r>
              <a:rPr lang="en-US" sz="2000" i="0" dirty="0" smtClean="0"/>
              <a:t> </a:t>
            </a:r>
            <a:r>
              <a:rPr lang="en-US" sz="2000" i="0" dirty="0" err="1" smtClean="0"/>
              <a:t>d’établir</a:t>
            </a:r>
            <a:r>
              <a:rPr lang="en-US" sz="2000" i="0" dirty="0" smtClean="0"/>
              <a:t> des rapports </a:t>
            </a:r>
            <a:r>
              <a:rPr lang="en-US" sz="2000" i="0" dirty="0" err="1" smtClean="0"/>
              <a:t>en</a:t>
            </a:r>
            <a:r>
              <a:rPr lang="en-US" sz="2000" i="0" dirty="0" smtClean="0"/>
              <a:t> </a:t>
            </a:r>
            <a:r>
              <a:rPr lang="en-US" sz="2000" i="0" dirty="0" err="1" smtClean="0"/>
              <a:t>fonction</a:t>
            </a:r>
            <a:r>
              <a:rPr lang="en-US" sz="2000" i="0" dirty="0" smtClean="0"/>
              <a:t> des </a:t>
            </a:r>
            <a:r>
              <a:rPr lang="en-US" sz="2000" i="0" dirty="0" err="1" smtClean="0"/>
              <a:t>normes</a:t>
            </a:r>
            <a:r>
              <a:rPr lang="en-US" sz="2000" i="0" dirty="0" smtClean="0"/>
              <a:t> </a:t>
            </a:r>
            <a:r>
              <a:rPr lang="en-US" sz="2000" i="0" dirty="0" err="1" smtClean="0"/>
              <a:t>internationales</a:t>
            </a:r>
            <a:r>
              <a:rPr lang="en-US" sz="2000" i="0" dirty="0" smtClean="0"/>
              <a:t> </a:t>
            </a:r>
            <a:r>
              <a:rPr lang="en-US" sz="2000" i="0" dirty="0" err="1" smtClean="0"/>
              <a:t>définies</a:t>
            </a:r>
            <a:r>
              <a:rPr lang="en-US" sz="2000" i="0" dirty="0" smtClean="0"/>
              <a:t> </a:t>
            </a:r>
            <a:r>
              <a:rPr lang="en-US" sz="2000" i="0" dirty="0" err="1" smtClean="0"/>
              <a:t>dans</a:t>
            </a:r>
            <a:r>
              <a:rPr lang="en-US" sz="2000" i="0" dirty="0" smtClean="0"/>
              <a:t> le </a:t>
            </a:r>
            <a:r>
              <a:rPr lang="en-US" sz="2000" i="0" dirty="0" err="1" smtClean="0"/>
              <a:t>manuel</a:t>
            </a:r>
            <a:r>
              <a:rPr lang="en-US" sz="2000" i="0" dirty="0" smtClean="0"/>
              <a:t> de </a:t>
            </a:r>
            <a:r>
              <a:rPr lang="en-US" sz="2000" i="0" dirty="0" err="1" smtClean="0"/>
              <a:t>statistiques</a:t>
            </a:r>
            <a:r>
              <a:rPr lang="en-US" sz="2000" i="0" dirty="0" smtClean="0"/>
              <a:t> de finances </a:t>
            </a:r>
            <a:r>
              <a:rPr lang="en-US" sz="2000" i="0" dirty="0" err="1" smtClean="0"/>
              <a:t>publiques</a:t>
            </a:r>
            <a:r>
              <a:rPr lang="en-US" sz="2000" i="0" dirty="0" smtClean="0"/>
              <a:t> (SFP/GFS) du FMI et les </a:t>
            </a:r>
            <a:r>
              <a:rPr lang="en-US" sz="2000" i="0" dirty="0" err="1" smtClean="0"/>
              <a:t>manuels</a:t>
            </a:r>
            <a:r>
              <a:rPr lang="en-US" sz="2000" i="0" dirty="0" smtClean="0"/>
              <a:t> de </a:t>
            </a:r>
            <a:r>
              <a:rPr lang="en-US" sz="2000" i="0" dirty="0" err="1" smtClean="0"/>
              <a:t>comptabilité</a:t>
            </a:r>
            <a:r>
              <a:rPr lang="en-US" sz="2000" i="0" dirty="0" smtClean="0"/>
              <a:t> </a:t>
            </a:r>
            <a:r>
              <a:rPr lang="en-US" sz="2000" i="0" dirty="0" err="1" smtClean="0"/>
              <a:t>nationale</a:t>
            </a:r>
            <a:endParaRPr lang="en-US" sz="2000" i="0" dirty="0" smtClean="0"/>
          </a:p>
          <a:p>
            <a:pPr>
              <a:spcAft>
                <a:spcPts val="600"/>
              </a:spcAft>
              <a:buClrTx/>
            </a:pPr>
            <a:r>
              <a:rPr lang="en-US" sz="2000" i="0" dirty="0" err="1" smtClean="0"/>
              <a:t>Toutefois</a:t>
            </a:r>
            <a:r>
              <a:rPr lang="en-US" sz="2000" i="0" dirty="0" smtClean="0"/>
              <a:t>, </a:t>
            </a:r>
            <a:r>
              <a:rPr lang="en-US" sz="2000" i="0" dirty="0" err="1" smtClean="0"/>
              <a:t>ces</a:t>
            </a:r>
            <a:r>
              <a:rPr lang="en-US" sz="2000" i="0" dirty="0" smtClean="0"/>
              <a:t> </a:t>
            </a:r>
            <a:r>
              <a:rPr lang="en-US" sz="2000" i="0" dirty="0" err="1" smtClean="0"/>
              <a:t>normes</a:t>
            </a:r>
            <a:r>
              <a:rPr lang="en-US" sz="2000" i="0" dirty="0" smtClean="0"/>
              <a:t> ne </a:t>
            </a:r>
            <a:r>
              <a:rPr lang="en-US" sz="2000" i="0" dirty="0" err="1" smtClean="0"/>
              <a:t>sont</a:t>
            </a:r>
            <a:r>
              <a:rPr lang="en-US" sz="2000" i="0" dirty="0" smtClean="0"/>
              <a:t> pas </a:t>
            </a:r>
            <a:r>
              <a:rPr lang="en-US" sz="2000" i="0" dirty="0" err="1" smtClean="0"/>
              <a:t>adaptées</a:t>
            </a:r>
            <a:r>
              <a:rPr lang="en-US" sz="2000" i="0" dirty="0" smtClean="0"/>
              <a:t> à </a:t>
            </a:r>
            <a:r>
              <a:rPr lang="en-US" sz="2000" i="0" dirty="0" err="1" smtClean="0"/>
              <a:t>tous</a:t>
            </a:r>
            <a:r>
              <a:rPr lang="en-US" sz="2000" i="0" dirty="0" smtClean="0"/>
              <a:t> les </a:t>
            </a:r>
            <a:r>
              <a:rPr lang="en-US" sz="2000" i="0" dirty="0" err="1" smtClean="0"/>
              <a:t>besoins</a:t>
            </a:r>
            <a:r>
              <a:rPr lang="en-US" sz="2000" i="0" dirty="0" smtClean="0"/>
              <a:t> </a:t>
            </a:r>
            <a:r>
              <a:rPr lang="en-US" sz="2000" i="0" dirty="0" err="1" smtClean="0"/>
              <a:t>en</a:t>
            </a:r>
            <a:r>
              <a:rPr lang="en-US" sz="2000" i="0" dirty="0" smtClean="0"/>
              <a:t> </a:t>
            </a:r>
            <a:r>
              <a:rPr lang="en-US" sz="2000" i="0" dirty="0" err="1" smtClean="0"/>
              <a:t>matière</a:t>
            </a:r>
            <a:r>
              <a:rPr lang="en-US" sz="2000" i="0" dirty="0" smtClean="0"/>
              <a:t> de </a:t>
            </a:r>
            <a:r>
              <a:rPr lang="en-US" sz="2000" i="0" dirty="0" err="1" smtClean="0"/>
              <a:t>gestion</a:t>
            </a:r>
            <a:r>
              <a:rPr lang="en-US" sz="2000" i="0" dirty="0" smtClean="0"/>
              <a:t> </a:t>
            </a:r>
            <a:r>
              <a:rPr lang="en-US" sz="2000" i="0" dirty="0" err="1" smtClean="0"/>
              <a:t>budgétaire</a:t>
            </a:r>
            <a:r>
              <a:rPr lang="en-US" sz="2000" i="0" dirty="0" smtClean="0"/>
              <a:t>. On </a:t>
            </a:r>
            <a:r>
              <a:rPr lang="en-US" sz="2000" i="0" dirty="0" err="1" smtClean="0"/>
              <a:t>peut</a:t>
            </a:r>
            <a:r>
              <a:rPr lang="en-US" sz="2000" i="0" dirty="0" smtClean="0"/>
              <a:t> </a:t>
            </a:r>
            <a:r>
              <a:rPr lang="en-US" sz="2000" i="0" dirty="0" err="1" smtClean="0"/>
              <a:t>distinguer</a:t>
            </a:r>
            <a:r>
              <a:rPr lang="en-US" sz="2000" i="0" dirty="0" smtClean="0"/>
              <a:t>:</a:t>
            </a:r>
          </a:p>
          <a:p>
            <a:pPr lvl="1">
              <a:spcAft>
                <a:spcPts val="600"/>
              </a:spcAft>
              <a:buClrTx/>
              <a:buFont typeface="Wingdings" panose="05000000000000000000" pitchFamily="2" charset="2"/>
              <a:buChar char="§"/>
            </a:pPr>
            <a:r>
              <a:rPr lang="en-US" b="0" dirty="0" smtClean="0"/>
              <a:t>les classifications à des fins </a:t>
            </a:r>
            <a:r>
              <a:rPr lang="en-US" b="0" dirty="0" err="1" smtClean="0"/>
              <a:t>analytiques</a:t>
            </a:r>
            <a:r>
              <a:rPr lang="en-US" b="0" dirty="0" smtClean="0"/>
              <a:t> (les </a:t>
            </a:r>
            <a:r>
              <a:rPr lang="en-US" b="0" dirty="0" err="1" smtClean="0"/>
              <a:t>normes</a:t>
            </a:r>
            <a:r>
              <a:rPr lang="en-US" b="0" dirty="0" smtClean="0"/>
              <a:t> </a:t>
            </a:r>
            <a:r>
              <a:rPr lang="en-US" b="0" dirty="0" err="1" smtClean="0"/>
              <a:t>internationales</a:t>
            </a:r>
            <a:r>
              <a:rPr lang="en-US" b="0" dirty="0" smtClean="0"/>
              <a:t>);</a:t>
            </a:r>
          </a:p>
          <a:p>
            <a:pPr lvl="1">
              <a:spcAft>
                <a:spcPts val="600"/>
              </a:spcAft>
              <a:buClrTx/>
              <a:buFont typeface="Wingdings" panose="05000000000000000000" pitchFamily="2" charset="2"/>
              <a:buChar char="§"/>
            </a:pPr>
            <a:r>
              <a:rPr lang="en-US" b="0" dirty="0" smtClean="0"/>
              <a:t>les classifications </a:t>
            </a:r>
            <a:r>
              <a:rPr lang="en-US" b="0" dirty="0" err="1" smtClean="0"/>
              <a:t>utilisées</a:t>
            </a:r>
            <a:r>
              <a:rPr lang="en-US" b="0" dirty="0" smtClean="0"/>
              <a:t> pour la </a:t>
            </a:r>
            <a:r>
              <a:rPr lang="en-US" b="0" dirty="0" err="1" smtClean="0"/>
              <a:t>gestion</a:t>
            </a:r>
            <a:r>
              <a:rPr lang="en-US" b="0" dirty="0" smtClean="0"/>
              <a:t> </a:t>
            </a:r>
            <a:r>
              <a:rPr lang="en-US" b="0" dirty="0" err="1" smtClean="0"/>
              <a:t>budgétaire</a:t>
            </a:r>
            <a:r>
              <a:rPr lang="en-US" b="0" dirty="0" smtClean="0"/>
              <a:t>.   </a:t>
            </a:r>
            <a:r>
              <a:rPr lang="en-US" sz="2400" b="0" dirty="0" smtClean="0"/>
              <a:t> </a:t>
            </a:r>
          </a:p>
          <a:p>
            <a:endParaRPr 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re 1"/>
          <p:cNvSpPr>
            <a:spLocks noGrp="1"/>
          </p:cNvSpPr>
          <p:nvPr>
            <p:ph type="title"/>
          </p:nvPr>
        </p:nvSpPr>
        <p:spPr>
          <a:xfrm>
            <a:off x="457200" y="1268760"/>
            <a:ext cx="8229600" cy="936625"/>
          </a:xfrm>
        </p:spPr>
        <p:txBody>
          <a:bodyPr/>
          <a:lstStyle/>
          <a:p>
            <a:r>
              <a:rPr lang="en-GB" sz="2800" i="1" dirty="0" smtClean="0"/>
              <a:t>Classification des </a:t>
            </a:r>
            <a:r>
              <a:rPr lang="en-GB" sz="2800" i="1" dirty="0" err="1" smtClean="0"/>
              <a:t>recettes</a:t>
            </a:r>
            <a:endParaRPr lang="en-GB" sz="2800" i="1" dirty="0" smtClean="0"/>
          </a:p>
        </p:txBody>
      </p:sp>
      <p:sp>
        <p:nvSpPr>
          <p:cNvPr id="12291" name="Espace réservé du contenu 2"/>
          <p:cNvSpPr>
            <a:spLocks noGrp="1"/>
          </p:cNvSpPr>
          <p:nvPr>
            <p:ph idx="1"/>
          </p:nvPr>
        </p:nvSpPr>
        <p:spPr>
          <a:xfrm>
            <a:off x="321469" y="2205385"/>
            <a:ext cx="8501062" cy="3643312"/>
          </a:xfrm>
        </p:spPr>
        <p:txBody>
          <a:bodyPr/>
          <a:lstStyle/>
          <a:p>
            <a:pPr>
              <a:spcAft>
                <a:spcPts val="600"/>
              </a:spcAft>
              <a:buClrTx/>
            </a:pPr>
            <a:r>
              <a:rPr lang="en-GB" sz="2200" i="0" dirty="0" smtClean="0"/>
              <a:t>Les </a:t>
            </a:r>
            <a:r>
              <a:rPr lang="en-GB" sz="2200" i="0" dirty="0" err="1" smtClean="0"/>
              <a:t>normes</a:t>
            </a:r>
            <a:r>
              <a:rPr lang="en-GB" sz="2200" i="0" dirty="0" smtClean="0"/>
              <a:t> SFP/GFS </a:t>
            </a:r>
            <a:r>
              <a:rPr lang="en-GB" sz="2200" i="0" dirty="0" err="1" smtClean="0"/>
              <a:t>sont</a:t>
            </a:r>
            <a:r>
              <a:rPr lang="en-GB" sz="2200" i="0" dirty="0" smtClean="0"/>
              <a:t> </a:t>
            </a:r>
            <a:r>
              <a:rPr lang="en-GB" sz="2200" i="0" dirty="0" err="1" smtClean="0"/>
              <a:t>généralement</a:t>
            </a:r>
            <a:r>
              <a:rPr lang="en-GB" sz="2200" i="0" dirty="0" smtClean="0"/>
              <a:t> </a:t>
            </a:r>
            <a:r>
              <a:rPr lang="en-GB" sz="2200" i="0" dirty="0" err="1" smtClean="0"/>
              <a:t>utilisées</a:t>
            </a:r>
            <a:r>
              <a:rPr lang="en-GB" sz="2200" i="0" dirty="0" smtClean="0"/>
              <a:t>, </a:t>
            </a:r>
            <a:r>
              <a:rPr lang="en-GB" sz="2200" i="0" dirty="0" err="1" smtClean="0"/>
              <a:t>éventuellement</a:t>
            </a:r>
            <a:r>
              <a:rPr lang="en-GB" sz="2200" i="0" dirty="0" smtClean="0"/>
              <a:t> </a:t>
            </a:r>
            <a:r>
              <a:rPr lang="en-GB" sz="2200" i="0" dirty="0" err="1" smtClean="0"/>
              <a:t>complétées</a:t>
            </a:r>
            <a:r>
              <a:rPr lang="en-GB" sz="2200" i="0" dirty="0" smtClean="0"/>
              <a:t> par </a:t>
            </a:r>
            <a:r>
              <a:rPr lang="en-GB" sz="2200" i="0" dirty="0" err="1" smtClean="0"/>
              <a:t>une</a:t>
            </a:r>
            <a:r>
              <a:rPr lang="en-GB" sz="2200" i="0" dirty="0" smtClean="0"/>
              <a:t> classification administrative, </a:t>
            </a:r>
            <a:r>
              <a:rPr lang="en-GB" sz="2200" i="0" dirty="0" err="1" smtClean="0"/>
              <a:t>afin</a:t>
            </a:r>
            <a:r>
              <a:rPr lang="en-GB" sz="2200" i="0" dirty="0" smtClean="0"/>
              <a:t> </a:t>
            </a:r>
            <a:r>
              <a:rPr lang="en-GB" sz="2200" i="0" dirty="0" err="1" smtClean="0"/>
              <a:t>d’identifier</a:t>
            </a:r>
            <a:r>
              <a:rPr lang="en-GB" sz="2200" i="0" dirty="0" smtClean="0"/>
              <a:t> </a:t>
            </a:r>
            <a:r>
              <a:rPr lang="en-GB" sz="2200" i="0" dirty="0" err="1" smtClean="0"/>
              <a:t>l’organisation</a:t>
            </a:r>
            <a:r>
              <a:rPr lang="en-GB" sz="2200" i="0" dirty="0" smtClean="0"/>
              <a:t> qui </a:t>
            </a:r>
            <a:r>
              <a:rPr lang="en-GB" sz="2200" i="0" dirty="0" err="1" smtClean="0"/>
              <a:t>perçoit</a:t>
            </a:r>
            <a:r>
              <a:rPr lang="en-GB" sz="2200" i="0" dirty="0" smtClean="0"/>
              <a:t> les </a:t>
            </a:r>
            <a:r>
              <a:rPr lang="en-GB" sz="2200" i="0" dirty="0" err="1" smtClean="0"/>
              <a:t>recettes</a:t>
            </a:r>
            <a:r>
              <a:rPr lang="en-GB" sz="2200" i="0" dirty="0" smtClean="0"/>
              <a:t>  </a:t>
            </a:r>
          </a:p>
          <a:p>
            <a:pPr>
              <a:spcAft>
                <a:spcPts val="600"/>
              </a:spcAft>
              <a:buClrTx/>
            </a:pPr>
            <a:r>
              <a:rPr lang="en-US" sz="2200" i="0" dirty="0" err="1" smtClean="0">
                <a:solidFill>
                  <a:srgbClr val="FF0000"/>
                </a:solidFill>
              </a:rPr>
              <a:t>Selon</a:t>
            </a:r>
            <a:r>
              <a:rPr lang="en-US" sz="2200" i="0" dirty="0" smtClean="0">
                <a:solidFill>
                  <a:srgbClr val="FF0000"/>
                </a:solidFill>
              </a:rPr>
              <a:t> le </a:t>
            </a:r>
            <a:r>
              <a:rPr lang="en-US" sz="2200" i="0" dirty="0" err="1" smtClean="0">
                <a:solidFill>
                  <a:srgbClr val="FF0000"/>
                </a:solidFill>
              </a:rPr>
              <a:t>manuel</a:t>
            </a:r>
            <a:r>
              <a:rPr lang="en-US" sz="2200" i="0" dirty="0" smtClean="0">
                <a:solidFill>
                  <a:srgbClr val="FF0000"/>
                </a:solidFill>
              </a:rPr>
              <a:t> SFP/GFS:  </a:t>
            </a:r>
          </a:p>
          <a:p>
            <a:pPr lvl="1">
              <a:spcAft>
                <a:spcPts val="600"/>
              </a:spcAft>
              <a:buClrTx/>
              <a:buFont typeface="Wingdings" panose="05000000000000000000" pitchFamily="2" charset="2"/>
              <a:buChar char="§"/>
            </a:pPr>
            <a:r>
              <a:rPr lang="en-US" sz="2100" b="0" dirty="0" smtClean="0"/>
              <a:t>Les </a:t>
            </a:r>
            <a:r>
              <a:rPr lang="en-US" sz="2100" b="0" dirty="0" err="1" smtClean="0"/>
              <a:t>impôts</a:t>
            </a:r>
            <a:r>
              <a:rPr lang="en-US" sz="2100" b="0" dirty="0" smtClean="0"/>
              <a:t> </a:t>
            </a:r>
            <a:r>
              <a:rPr lang="en-US" sz="2100" b="0" dirty="0" err="1" smtClean="0"/>
              <a:t>sont</a:t>
            </a:r>
            <a:r>
              <a:rPr lang="en-US" sz="2100" b="0" dirty="0" smtClean="0"/>
              <a:t> </a:t>
            </a:r>
            <a:r>
              <a:rPr lang="en-US" sz="2100" b="0" dirty="0" err="1" smtClean="0"/>
              <a:t>classés</a:t>
            </a:r>
            <a:r>
              <a:rPr lang="en-US" sz="2100" b="0" dirty="0" smtClean="0"/>
              <a:t> </a:t>
            </a:r>
            <a:r>
              <a:rPr lang="en-US" sz="2100" b="0" dirty="0" err="1" smtClean="0"/>
              <a:t>principalement</a:t>
            </a:r>
            <a:r>
              <a:rPr lang="en-US" sz="2100" b="0" dirty="0" smtClean="0"/>
              <a:t> </a:t>
            </a:r>
            <a:r>
              <a:rPr lang="en-US" sz="2100" b="0" dirty="0" err="1" smtClean="0"/>
              <a:t>en</a:t>
            </a:r>
            <a:r>
              <a:rPr lang="en-US" sz="2100" b="0" dirty="0" smtClean="0"/>
              <a:t> </a:t>
            </a:r>
            <a:r>
              <a:rPr lang="en-US" sz="2100" b="0" dirty="0" err="1" smtClean="0"/>
              <a:t>fonction</a:t>
            </a:r>
            <a:r>
              <a:rPr lang="en-US" sz="2100" b="0" dirty="0" smtClean="0"/>
              <a:t> de </a:t>
            </a:r>
            <a:r>
              <a:rPr lang="en-US" sz="2100" b="0" dirty="0" err="1" smtClean="0"/>
              <a:t>l’assiette</a:t>
            </a:r>
            <a:r>
              <a:rPr lang="en-US" sz="2100" b="0" dirty="0" smtClean="0"/>
              <a:t> sur </a:t>
            </a:r>
            <a:r>
              <a:rPr lang="en-US" sz="2100" b="0" dirty="0" err="1" smtClean="0"/>
              <a:t>laquelle</a:t>
            </a:r>
            <a:r>
              <a:rPr lang="en-US" sz="2100" b="0" dirty="0" smtClean="0"/>
              <a:t> </a:t>
            </a:r>
            <a:r>
              <a:rPr lang="en-US" sz="2100" b="0" dirty="0" err="1" smtClean="0"/>
              <a:t>l’impôt</a:t>
            </a:r>
            <a:r>
              <a:rPr lang="en-US" sz="2100" b="0" dirty="0" smtClean="0"/>
              <a:t> </a:t>
            </a:r>
            <a:r>
              <a:rPr lang="en-US" sz="2100" b="0" dirty="0" err="1" smtClean="0"/>
              <a:t>est</a:t>
            </a:r>
            <a:r>
              <a:rPr lang="en-US" sz="2100" b="0" dirty="0" smtClean="0"/>
              <a:t> </a:t>
            </a:r>
            <a:r>
              <a:rPr lang="en-US" sz="2100" b="0" dirty="0" err="1" smtClean="0"/>
              <a:t>levé</a:t>
            </a:r>
            <a:r>
              <a:rPr lang="en-US" sz="2100" b="0" dirty="0" smtClean="0"/>
              <a:t>. </a:t>
            </a:r>
          </a:p>
          <a:p>
            <a:pPr lvl="1">
              <a:spcAft>
                <a:spcPts val="600"/>
              </a:spcAft>
              <a:buClrTx/>
              <a:buFont typeface="Wingdings" panose="05000000000000000000" pitchFamily="2" charset="2"/>
              <a:buChar char="§"/>
            </a:pPr>
            <a:r>
              <a:rPr lang="en-US" sz="2100" b="0" dirty="0" smtClean="0"/>
              <a:t>Les dons </a:t>
            </a:r>
            <a:r>
              <a:rPr lang="en-US" sz="2100" b="0" dirty="0" err="1" smtClean="0"/>
              <a:t>sont</a:t>
            </a:r>
            <a:r>
              <a:rPr lang="en-US" sz="2100" b="0" dirty="0" smtClean="0"/>
              <a:t> </a:t>
            </a:r>
            <a:r>
              <a:rPr lang="en-US" sz="2100" b="0" dirty="0" err="1" smtClean="0"/>
              <a:t>classés</a:t>
            </a:r>
            <a:r>
              <a:rPr lang="en-US" sz="2100" b="0" dirty="0" smtClean="0"/>
              <a:t> </a:t>
            </a:r>
            <a:r>
              <a:rPr lang="en-US" sz="2100" b="0" dirty="0" err="1" smtClean="0"/>
              <a:t>en</a:t>
            </a:r>
            <a:r>
              <a:rPr lang="en-US" sz="2100" b="0" dirty="0" smtClean="0"/>
              <a:t> </a:t>
            </a:r>
            <a:r>
              <a:rPr lang="en-US" sz="2100" b="0" dirty="0" err="1" smtClean="0"/>
              <a:t>fonction</a:t>
            </a:r>
            <a:r>
              <a:rPr lang="en-US" sz="2100" b="0" dirty="0" smtClean="0"/>
              <a:t> du type de </a:t>
            </a:r>
            <a:r>
              <a:rPr lang="en-US" sz="2100" b="0" dirty="0" err="1" smtClean="0"/>
              <a:t>leur</a:t>
            </a:r>
            <a:r>
              <a:rPr lang="en-US" sz="2100" b="0" dirty="0" smtClean="0"/>
              <a:t> source à </a:t>
            </a:r>
            <a:r>
              <a:rPr lang="en-US" sz="2100" b="0" dirty="0" err="1" smtClean="0"/>
              <a:t>partir</a:t>
            </a:r>
            <a:r>
              <a:rPr lang="en-US" sz="2100" b="0" dirty="0" smtClean="0"/>
              <a:t> de </a:t>
            </a:r>
            <a:r>
              <a:rPr lang="en-US" sz="2100" b="0" dirty="0" err="1" smtClean="0"/>
              <a:t>laquelle</a:t>
            </a:r>
            <a:r>
              <a:rPr lang="en-US" sz="2100" b="0" dirty="0" smtClean="0"/>
              <a:t> les </a:t>
            </a:r>
            <a:r>
              <a:rPr lang="en-US" sz="2100" b="0" dirty="0" err="1" smtClean="0"/>
              <a:t>recettes</a:t>
            </a:r>
            <a:r>
              <a:rPr lang="en-US" sz="2100" b="0" dirty="0" smtClean="0"/>
              <a:t> </a:t>
            </a:r>
            <a:r>
              <a:rPr lang="en-US" sz="2100" b="0" dirty="0" err="1" smtClean="0"/>
              <a:t>sont</a:t>
            </a:r>
            <a:r>
              <a:rPr lang="en-US" sz="2100" b="0" dirty="0" smtClean="0"/>
              <a:t> </a:t>
            </a:r>
            <a:r>
              <a:rPr lang="en-US" sz="2100" b="0" dirty="0" err="1" smtClean="0"/>
              <a:t>dérivées</a:t>
            </a:r>
            <a:endParaRPr lang="en-US" sz="2100" b="0" dirty="0" smtClean="0"/>
          </a:p>
          <a:p>
            <a:pPr lvl="1">
              <a:spcAft>
                <a:spcPts val="600"/>
              </a:spcAft>
              <a:buClrTx/>
              <a:buFont typeface="Wingdings" panose="05000000000000000000" pitchFamily="2" charset="2"/>
              <a:buChar char="§"/>
            </a:pPr>
            <a:r>
              <a:rPr lang="en-US" sz="2100" b="0" dirty="0" smtClean="0"/>
              <a:t>Les </a:t>
            </a:r>
            <a:r>
              <a:rPr lang="en-US" sz="2100" b="0" dirty="0" err="1" smtClean="0"/>
              <a:t>revenus</a:t>
            </a:r>
            <a:r>
              <a:rPr lang="en-US" sz="2100" b="0" dirty="0" smtClean="0"/>
              <a:t> de la </a:t>
            </a:r>
            <a:r>
              <a:rPr lang="en-US" sz="2100" b="0" dirty="0" err="1" smtClean="0"/>
              <a:t>propriété</a:t>
            </a:r>
            <a:r>
              <a:rPr lang="en-US" sz="2100" b="0" dirty="0" smtClean="0"/>
              <a:t> </a:t>
            </a:r>
            <a:r>
              <a:rPr lang="en-US" sz="2100" b="0" dirty="0" err="1" smtClean="0"/>
              <a:t>sont</a:t>
            </a:r>
            <a:r>
              <a:rPr lang="en-US" sz="2100" b="0" dirty="0" smtClean="0"/>
              <a:t> </a:t>
            </a:r>
            <a:r>
              <a:rPr lang="en-US" sz="2100" b="0" dirty="0" err="1" smtClean="0"/>
              <a:t>classés</a:t>
            </a:r>
            <a:r>
              <a:rPr lang="en-US" sz="2100" b="0" dirty="0" smtClean="0"/>
              <a:t> </a:t>
            </a:r>
            <a:r>
              <a:rPr lang="en-US" sz="2100" b="0" dirty="0" err="1" smtClean="0"/>
              <a:t>en</a:t>
            </a:r>
            <a:r>
              <a:rPr lang="en-US" sz="2100" b="0" dirty="0" smtClean="0"/>
              <a:t> </a:t>
            </a:r>
            <a:r>
              <a:rPr lang="en-US" sz="2100" b="0" dirty="0" err="1" smtClean="0"/>
              <a:t>fonction</a:t>
            </a:r>
            <a:r>
              <a:rPr lang="en-US" sz="2100" b="0" dirty="0" smtClean="0"/>
              <a:t> du type de </a:t>
            </a:r>
            <a:r>
              <a:rPr lang="en-US" sz="2100" b="0" dirty="0" err="1" smtClean="0"/>
              <a:t>revenu</a:t>
            </a:r>
            <a:endParaRPr lang="en-US" sz="2100" dirty="0" smtClean="0"/>
          </a:p>
          <a:p>
            <a:pPr lvl="1"/>
            <a:endParaRPr lang="en-GB" sz="2200" dirty="0" smtClean="0"/>
          </a:p>
        </p:txBody>
      </p:sp>
      <p:sp>
        <p:nvSpPr>
          <p:cNvPr id="12292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7B9F651-57C2-4A11-9A0B-849EEEC65B62}" type="slidenum">
              <a:rPr lang="en-GB" smtClean="0"/>
              <a:pPr/>
              <a:t>6</a:t>
            </a:fld>
            <a:endParaRPr lang="en-GB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title"/>
          </p:nvPr>
        </p:nvSpPr>
        <p:spPr>
          <a:xfrm>
            <a:off x="357158" y="1000108"/>
            <a:ext cx="8229600" cy="936625"/>
          </a:xfrm>
        </p:spPr>
        <p:txBody>
          <a:bodyPr/>
          <a:lstStyle/>
          <a:p>
            <a:r>
              <a:rPr lang="en-GB" dirty="0" err="1" smtClean="0"/>
              <a:t>Recettes</a:t>
            </a:r>
            <a:r>
              <a:rPr lang="en-GB" dirty="0" smtClean="0"/>
              <a:t> SFP/GFS (1)</a:t>
            </a:r>
            <a:endParaRPr lang="en-GB" dirty="0"/>
          </a:p>
        </p:txBody>
      </p:sp>
      <p:sp>
        <p:nvSpPr>
          <p:cNvPr id="7" name="Espace réservé du contenu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3561C59-ADFF-472B-AFA3-B4037F618D36}" type="slidenum">
              <a:rPr lang="en-GB" smtClean="0"/>
              <a:pPr>
                <a:defRPr/>
              </a:pPr>
              <a:t>7</a:t>
            </a:fld>
            <a:endParaRPr lang="en-GB"/>
          </a:p>
        </p:txBody>
      </p:sp>
      <p:pic>
        <p:nvPicPr>
          <p:cNvPr id="1034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80063"/>
            <a:ext cx="9144000" cy="5077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Recettes</a:t>
            </a:r>
            <a:r>
              <a:rPr lang="en-GB" dirty="0" smtClean="0"/>
              <a:t> SFP/GFS (2)</a:t>
            </a:r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3561C59-ADFF-472B-AFA3-B4037F618D36}" type="slidenum">
              <a:rPr lang="en-GB" smtClean="0"/>
              <a:pPr>
                <a:defRPr/>
              </a:pPr>
              <a:t>8</a:t>
            </a:fld>
            <a:endParaRPr lang="en-GB"/>
          </a:p>
        </p:txBody>
      </p:sp>
      <p:pic>
        <p:nvPicPr>
          <p:cNvPr id="1044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2502914"/>
            <a:ext cx="9144000" cy="4005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02EFB58-2C0A-4E39-90D0-331F44B6E1C6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14339" name="Rectangle 1026"/>
          <p:cNvSpPr>
            <a:spLocks noGrp="1" noChangeArrowheads="1"/>
          </p:cNvSpPr>
          <p:nvPr>
            <p:ph type="title"/>
          </p:nvPr>
        </p:nvSpPr>
        <p:spPr>
          <a:xfrm>
            <a:off x="323528" y="1082031"/>
            <a:ext cx="7786687" cy="654050"/>
          </a:xfrm>
        </p:spPr>
        <p:txBody>
          <a:bodyPr/>
          <a:lstStyle/>
          <a:p>
            <a:r>
              <a:rPr lang="en-US" sz="3200" i="1" dirty="0" smtClean="0"/>
              <a:t>Classifications des </a:t>
            </a:r>
            <a:r>
              <a:rPr lang="en-US" sz="3200" i="1" dirty="0" err="1" smtClean="0"/>
              <a:t>dépenses</a:t>
            </a:r>
            <a:r>
              <a:rPr lang="en-US" sz="3200" i="1" dirty="0" smtClean="0"/>
              <a:t> </a:t>
            </a:r>
          </a:p>
        </p:txBody>
      </p:sp>
      <p:sp>
        <p:nvSpPr>
          <p:cNvPr id="14340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8316" y="1772816"/>
            <a:ext cx="9144000" cy="374488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buClrTx/>
              <a:buFont typeface="Wingdings" panose="05000000000000000000" pitchFamily="2" charset="2"/>
              <a:buChar char="Ø"/>
            </a:pPr>
            <a:r>
              <a:rPr lang="fr-FR" sz="2200" i="0" dirty="0" smtClean="0">
                <a:latin typeface="+mj-lt"/>
                <a:cs typeface="Arial" panose="020B0604020202020204" pitchFamily="34" charset="0"/>
              </a:rPr>
              <a:t>Classifications analytiques, normes internationales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ClrTx/>
            </a:pPr>
            <a:r>
              <a:rPr lang="fr-FR" b="0" dirty="0" smtClean="0">
                <a:latin typeface="+mj-lt"/>
                <a:cs typeface="Arial" panose="020B0604020202020204" pitchFamily="34" charset="0"/>
              </a:rPr>
              <a:t>Fonction (CFAP/COFOG): pour des analyses historiques, des comparaisons internationales et la formulation des politiques publiques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ClrTx/>
            </a:pPr>
            <a:r>
              <a:rPr lang="fr-FR" b="0" dirty="0" smtClean="0">
                <a:latin typeface="+mj-lt"/>
                <a:cs typeface="Arial" panose="020B0604020202020204" pitchFamily="34" charset="0"/>
              </a:rPr>
              <a:t>Économique (SFP/GFS): pour des analyses budgétaires et économiques</a:t>
            </a:r>
          </a:p>
          <a:p>
            <a:pPr>
              <a:buClrTx/>
              <a:buFont typeface="Wingdings" panose="05000000000000000000" pitchFamily="2" charset="2"/>
              <a:buChar char="Ø"/>
            </a:pPr>
            <a:r>
              <a:rPr lang="fr-FR" sz="2200" i="0" dirty="0" smtClean="0">
                <a:latin typeface="+mj-lt"/>
                <a:cs typeface="Arial" panose="020B0604020202020204" pitchFamily="34" charset="0"/>
              </a:rPr>
              <a:t>Classifications pour gérer le budget</a:t>
            </a:r>
          </a:p>
          <a:p>
            <a:pPr lvl="1">
              <a:buClrTx/>
            </a:pPr>
            <a:r>
              <a:rPr lang="fr-FR" b="0" dirty="0" smtClean="0">
                <a:latin typeface="+mj-lt"/>
                <a:cs typeface="Arial" panose="020B0604020202020204" pitchFamily="34" charset="0"/>
              </a:rPr>
              <a:t>par nature (en principe économique) : pour les contrôles et la gestion interne</a:t>
            </a:r>
          </a:p>
          <a:p>
            <a:pPr lvl="1">
              <a:buClrTx/>
            </a:pPr>
            <a:r>
              <a:rPr lang="fr-FR" b="0" dirty="0" smtClean="0">
                <a:latin typeface="+mj-lt"/>
                <a:cs typeface="Arial" panose="020B0604020202020204" pitchFamily="34" charset="0"/>
              </a:rPr>
              <a:t>Organisation (administrative): pour la redevabilité, la gestion</a:t>
            </a:r>
          </a:p>
          <a:p>
            <a:pPr lvl="1">
              <a:buClrTx/>
            </a:pPr>
            <a:r>
              <a:rPr lang="fr-FR" b="0" dirty="0" smtClean="0">
                <a:latin typeface="+mj-lt"/>
                <a:cs typeface="Arial" panose="020B0604020202020204" pitchFamily="34" charset="0"/>
              </a:rPr>
              <a:t>Autre (par ex. sources de financement) pour l’administration du budget, et des besoins spécifiques   </a:t>
            </a:r>
          </a:p>
          <a:p>
            <a:pPr lvl="1">
              <a:buClrTx/>
            </a:pPr>
            <a:r>
              <a:rPr lang="fr-FR" b="0" dirty="0" smtClean="0">
                <a:latin typeface="+mj-lt"/>
                <a:cs typeface="Arial" panose="020B0604020202020204" pitchFamily="34" charset="0"/>
              </a:rPr>
              <a:t>Programme: pour la formulation de politiques, le suivi de la performance, la redevabilité</a:t>
            </a:r>
          </a:p>
          <a:p>
            <a:pPr lvl="1"/>
            <a:endParaRPr lang="fr-FR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de_Master">
  <a:themeElements>
    <a:clrScheme name="Slide_Master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lide_Master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200" b="0" i="0" u="none" strike="noStrike" cap="none" normalizeH="0" baseline="0" smtClean="0">
            <a:ln>
              <a:noFill/>
            </a:ln>
            <a:solidFill>
              <a:srgbClr val="0F5494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200" b="0" i="0" u="none" strike="noStrike" cap="none" normalizeH="0" baseline="0" smtClean="0">
            <a:ln>
              <a:noFill/>
            </a:ln>
            <a:solidFill>
              <a:srgbClr val="0F5494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Slide_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2542</TotalTime>
  <Words>1888</Words>
  <Application>Microsoft Office PowerPoint</Application>
  <PresentationFormat>On-screen Show (4:3)</PresentationFormat>
  <Paragraphs>284</Paragraphs>
  <Slides>36</Slides>
  <Notes>31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36</vt:i4>
      </vt:variant>
    </vt:vector>
  </HeadingPairs>
  <TitlesOfParts>
    <vt:vector size="45" baseType="lpstr">
      <vt:lpstr>Arial</vt:lpstr>
      <vt:lpstr>Calibri</vt:lpstr>
      <vt:lpstr>Courier New</vt:lpstr>
      <vt:lpstr>Times New Roman</vt:lpstr>
      <vt:lpstr>Verdana</vt:lpstr>
      <vt:lpstr>Wingdings</vt:lpstr>
      <vt:lpstr>Slide_Master</vt:lpstr>
      <vt:lpstr>Feuille de calcul</vt:lpstr>
      <vt:lpstr>Worksheet</vt:lpstr>
      <vt:lpstr>INTRODUCTION À LA GESTION DES FINANCES PUBLIQUES</vt:lpstr>
      <vt:lpstr>Plan du module </vt:lpstr>
      <vt:lpstr>Définitions </vt:lpstr>
      <vt:lpstr>Nomenclature (système de classification) budgétaire : Rôle</vt:lpstr>
      <vt:lpstr>Les types de classification</vt:lpstr>
      <vt:lpstr>Classification des recettes</vt:lpstr>
      <vt:lpstr>Recettes SFP/GFS (1)</vt:lpstr>
      <vt:lpstr>Recettes SFP/GFS (2)</vt:lpstr>
      <vt:lpstr>Classifications des dépenses </vt:lpstr>
      <vt:lpstr>Plan du module </vt:lpstr>
      <vt:lpstr>CFAP/COFOG (classification des fonctions des administrations publiques)</vt:lpstr>
      <vt:lpstr>PowerPoint Presentation</vt:lpstr>
      <vt:lpstr>Classification économique du  manuel SFP/GFS</vt:lpstr>
      <vt:lpstr>PowerPoint Presentation</vt:lpstr>
      <vt:lpstr>La classification économique et l’établissement de rapports  financiers (1)</vt:lpstr>
      <vt:lpstr>La classification économique et l’établissement de rapports financiers (2)</vt:lpstr>
      <vt:lpstr>PowerPoint Presentation</vt:lpstr>
      <vt:lpstr>Un outil d'analyse: le tableau croisé  CFAP- Classification Économique</vt:lpstr>
      <vt:lpstr>Plan du module </vt:lpstr>
      <vt:lpstr>Classifications pour la gestion du budget </vt:lpstr>
      <vt:lpstr>PowerPoint Presentation</vt:lpstr>
      <vt:lpstr>PowerPoint Presentation</vt:lpstr>
      <vt:lpstr> Classification  par programmes: le Programme</vt:lpstr>
      <vt:lpstr>Le programme comme élément d’un système de classification du budget (1)</vt:lpstr>
      <vt:lpstr>Le programme comme élément d’un système de classification du budget (2) </vt:lpstr>
      <vt:lpstr>Le programme et la gestion du budget </vt:lpstr>
      <vt:lpstr>   Afrique du Sud: Ministère de la Défense et des vétérans</vt:lpstr>
      <vt:lpstr>Plan du module </vt:lpstr>
      <vt:lpstr>Code budgétaire (Arménie): </vt:lpstr>
      <vt:lpstr>Classification budgétaire et contrôle des dépenses</vt:lpstr>
      <vt:lpstr>Comment établir des rapports conformément aux normes internationales </vt:lpstr>
      <vt:lpstr>Relations entre les classifications des dépenses</vt:lpstr>
      <vt:lpstr>Plan du module </vt:lpstr>
      <vt:lpstr>Le plan comptable</vt:lpstr>
      <vt:lpstr>PowerPoint Presentation</vt:lpstr>
      <vt:lpstr>Messages clef</vt:lpstr>
    </vt:vector>
  </TitlesOfParts>
  <Company>European Commission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turneem</dc:creator>
  <cp:lastModifiedBy>Florence Brosset-Heckel</cp:lastModifiedBy>
  <cp:revision>160</cp:revision>
  <dcterms:created xsi:type="dcterms:W3CDTF">2011-10-28T10:25:18Z</dcterms:created>
  <dcterms:modified xsi:type="dcterms:W3CDTF">2016-12-21T16:35:44Z</dcterms:modified>
</cp:coreProperties>
</file>