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256" r:id="rId2"/>
    <p:sldId id="292" r:id="rId3"/>
    <p:sldId id="297" r:id="rId4"/>
    <p:sldId id="298" r:id="rId5"/>
    <p:sldId id="299" r:id="rId6"/>
    <p:sldId id="300" r:id="rId7"/>
    <p:sldId id="329" r:id="rId8"/>
    <p:sldId id="262" r:id="rId9"/>
    <p:sldId id="265" r:id="rId10"/>
    <p:sldId id="314" r:id="rId11"/>
    <p:sldId id="315" r:id="rId12"/>
    <p:sldId id="342" r:id="rId13"/>
    <p:sldId id="267" r:id="rId14"/>
    <p:sldId id="268" r:id="rId15"/>
    <p:sldId id="343" r:id="rId16"/>
    <p:sldId id="301" r:id="rId17"/>
    <p:sldId id="322" r:id="rId18"/>
    <p:sldId id="323" r:id="rId19"/>
    <p:sldId id="302" r:id="rId20"/>
    <p:sldId id="303" r:id="rId21"/>
    <p:sldId id="304" r:id="rId22"/>
    <p:sldId id="311" r:id="rId23"/>
    <p:sldId id="337" r:id="rId24"/>
    <p:sldId id="312" r:id="rId25"/>
    <p:sldId id="341" r:id="rId26"/>
    <p:sldId id="276" r:id="rId27"/>
    <p:sldId id="344" r:id="rId28"/>
    <p:sldId id="310" r:id="rId29"/>
    <p:sldId id="307" r:id="rId30"/>
    <p:sldId id="308" r:id="rId31"/>
    <p:sldId id="345" r:id="rId32"/>
    <p:sldId id="330" r:id="rId33"/>
    <p:sldId id="331" r:id="rId34"/>
    <p:sldId id="333" r:id="rId35"/>
    <p:sldId id="317" r:id="rId36"/>
    <p:sldId id="326" r:id="rId37"/>
    <p:sldId id="327" r:id="rId38"/>
    <p:sldId id="338" r:id="rId39"/>
    <p:sldId id="339" r:id="rId40"/>
    <p:sldId id="340" r:id="rId41"/>
    <p:sldId id="289" r:id="rId42"/>
  </p:sldIdLst>
  <p:sldSz cx="9144000" cy="6858000" type="screen4x3"/>
  <p:notesSz cx="6858000" cy="994727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9200"/>
    <a:srgbClr val="0F5494"/>
    <a:srgbClr val="FFD624"/>
    <a:srgbClr val="3166CF"/>
    <a:srgbClr val="3E6FD2"/>
    <a:srgbClr val="2D5EC1"/>
    <a:srgbClr val="BDDEFF"/>
    <a:srgbClr val="99CCFF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936" y="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2547" cy="497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79" tIns="45939" rIns="91879" bIns="45939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3852" y="0"/>
            <a:ext cx="2972547" cy="497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79" tIns="45939" rIns="91879" bIns="45939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7764"/>
            <a:ext cx="2972547" cy="497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79" tIns="45939" rIns="91879" bIns="45939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3852" y="9447764"/>
            <a:ext cx="2972547" cy="497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79" tIns="45939" rIns="91879" bIns="45939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23CD2F32-5568-450B-9B5F-61A3A65F7E6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28566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2547" cy="497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79" tIns="45939" rIns="91879" bIns="45939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852" y="0"/>
            <a:ext cx="2972547" cy="497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79" tIns="45939" rIns="91879" bIns="45939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42975" y="746125"/>
            <a:ext cx="4973638" cy="3730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480" y="4724678"/>
            <a:ext cx="5487041" cy="447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79" tIns="45939" rIns="91879" bIns="4593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7764"/>
            <a:ext cx="2972547" cy="497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79" tIns="45939" rIns="91879" bIns="45939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852" y="9447764"/>
            <a:ext cx="2972547" cy="497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79" tIns="45939" rIns="91879" bIns="45939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E3AFB9A6-1B4C-4C7D-A8B0-B12382DC6E4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1291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BE" smtClean="0">
              <a:ea typeface="ＭＳ Ｐゴシック" charset="-128"/>
            </a:endParaRPr>
          </a:p>
        </p:txBody>
      </p:sp>
      <p:sp>
        <p:nvSpPr>
          <p:cNvPr id="4608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8E9A33-72E4-4161-8D61-5AB16322F6E5}" type="slidenum">
              <a:rPr lang="fr-BE" smtClean="0">
                <a:ea typeface="ＭＳ Ｐゴシック" charset="-128"/>
              </a:rPr>
              <a:pPr/>
              <a:t>1</a:t>
            </a:fld>
            <a:endParaRPr lang="fr-BE" smtClean="0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739271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Times New Roman" pitchFamily="18" charset="0"/>
                <a:ea typeface="ＭＳ Ｐゴシック" charset="-128"/>
              </a:rPr>
              <a:t>Financial statements are budget out-turn rather than profit &amp; loss and balance sheet.</a:t>
            </a:r>
          </a:p>
          <a:p>
            <a:pPr eaLnBrk="1" hangingPunct="1"/>
            <a:endParaRPr lang="en-US" smtClean="0">
              <a:latin typeface="Times New Roman" pitchFamily="18" charset="0"/>
              <a:ea typeface="ＭＳ Ｐゴシック" charset="-128"/>
            </a:endParaRPr>
          </a:p>
          <a:p>
            <a:pPr eaLnBrk="1" hangingPunct="1"/>
            <a:r>
              <a:rPr lang="en-US" smtClean="0">
                <a:latin typeface="Times New Roman" pitchFamily="18" charset="0"/>
                <a:ea typeface="ＭＳ Ｐゴシック" charset="-128"/>
              </a:rPr>
              <a:t>With New Public Management in UK, New Zealand etc an emphasis on efficiency.</a:t>
            </a:r>
          </a:p>
          <a:p>
            <a:pPr eaLnBrk="1" hangingPunct="1"/>
            <a:endParaRPr lang="fr-BE" smtClean="0">
              <a:ea typeface="ＭＳ Ｐゴシック" charset="-128"/>
            </a:endParaRPr>
          </a:p>
        </p:txBody>
      </p:sp>
      <p:sp>
        <p:nvSpPr>
          <p:cNvPr id="59396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E7F792-56F1-4AEE-906C-8313CE6D4086}" type="slidenum">
              <a:rPr lang="en-GB" smtClean="0">
                <a:ea typeface="ＭＳ Ｐゴシック" charset="-128"/>
              </a:rPr>
              <a:pPr/>
              <a:t>13</a:t>
            </a:fld>
            <a:endParaRPr lang="en-GB" smtClean="0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860446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041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fr-BE" smtClean="0">
                <a:ea typeface="ＭＳ Ｐゴシック" charset="-128"/>
              </a:rPr>
              <a:t>GASB is the accounting standard setter for states in the US.</a:t>
            </a:r>
          </a:p>
          <a:p>
            <a:pPr eaLnBrk="1" hangingPunct="1"/>
            <a:endParaRPr lang="fr-BE" smtClean="0">
              <a:ea typeface="ＭＳ Ｐゴシック" charset="-128"/>
            </a:endParaRPr>
          </a:p>
          <a:p>
            <a:pPr eaLnBrk="1" hangingPunct="1"/>
            <a:r>
              <a:rPr lang="fr-BE" smtClean="0">
                <a:ea typeface="ＭＳ Ｐゴシック" charset="-128"/>
              </a:rPr>
              <a:t>Useful to read the executive summary of this report.</a:t>
            </a:r>
          </a:p>
        </p:txBody>
      </p:sp>
      <p:sp>
        <p:nvSpPr>
          <p:cNvPr id="6042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ED4C94-8EF5-429A-98C3-D01346FA9027}" type="slidenum">
              <a:rPr lang="en-GB" smtClean="0">
                <a:ea typeface="ＭＳ Ｐゴシック" charset="-128"/>
              </a:rPr>
              <a:pPr/>
              <a:t>14</a:t>
            </a:fld>
            <a:endParaRPr lang="en-GB" smtClean="0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410012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BE" smtClean="0">
              <a:ea typeface="ＭＳ Ｐゴシック" charset="-128"/>
            </a:endParaRPr>
          </a:p>
        </p:txBody>
      </p:sp>
      <p:sp>
        <p:nvSpPr>
          <p:cNvPr id="49156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DC36D0-2817-4099-BD07-17AAF2FAB6B7}" type="slidenum">
              <a:rPr lang="en-GB" smtClean="0">
                <a:ea typeface="ＭＳ Ｐゴシック" charset="-128"/>
              </a:rPr>
              <a:pPr/>
              <a:t>15</a:t>
            </a:fld>
            <a:endParaRPr lang="en-GB" smtClean="0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932650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7A2012F-4ADF-4752-8BC1-5AE853E8F113}" type="slidenum">
              <a:rPr lang="en-US" smtClean="0">
                <a:latin typeface="Times New Roman" pitchFamily="18" charset="0"/>
                <a:cs typeface="Times New Roman" pitchFamily="18" charset="0"/>
              </a:rPr>
              <a:pPr/>
              <a:t>16</a:t>
            </a:fld>
            <a:endParaRPr lang="en-US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smtClean="0"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6013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Times New Roman" pitchFamily="18" charset="0"/>
                <a:ea typeface="ＭＳ Ｐゴシック" charset="-128"/>
              </a:rPr>
              <a:t>Cash basis does not require detailed accounting knowledge</a:t>
            </a:r>
          </a:p>
          <a:p>
            <a:pPr eaLnBrk="1" hangingPunct="1">
              <a:buFontTx/>
              <a:buChar char="•"/>
            </a:pPr>
            <a:r>
              <a:rPr lang="en-US" smtClean="0">
                <a:latin typeface="Times New Roman" pitchFamily="18" charset="0"/>
                <a:ea typeface="ＭＳ Ｐゴシック" charset="-128"/>
              </a:rPr>
              <a:t>  users can understand</a:t>
            </a:r>
          </a:p>
          <a:p>
            <a:pPr eaLnBrk="1" hangingPunct="1">
              <a:buFontTx/>
              <a:buChar char="•"/>
            </a:pPr>
            <a:r>
              <a:rPr lang="en-US" smtClean="0">
                <a:latin typeface="Times New Roman" pitchFamily="18" charset="0"/>
                <a:ea typeface="ＭＳ Ｐゴシック" charset="-128"/>
              </a:rPr>
              <a:t>  does not need qualified staff to prepare (Norway had one qualified accountant in Ministry of Finance)</a:t>
            </a:r>
          </a:p>
          <a:p>
            <a:pPr eaLnBrk="1" hangingPunct="1"/>
            <a:endParaRPr lang="fr-BE" smtClean="0">
              <a:ea typeface="ＭＳ Ｐゴシック" charset="-128"/>
            </a:endParaRPr>
          </a:p>
        </p:txBody>
      </p:sp>
      <p:sp>
        <p:nvSpPr>
          <p:cNvPr id="6349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4997CF-12EB-450E-8793-420D9D192963}" type="slidenum">
              <a:rPr lang="en-GB" smtClean="0">
                <a:ea typeface="ＭＳ Ｐゴシック" charset="-128"/>
              </a:rPr>
              <a:pPr/>
              <a:t>17</a:t>
            </a:fld>
            <a:endParaRPr lang="en-GB" smtClean="0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278107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4515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BE" smtClean="0">
              <a:ea typeface="ＭＳ Ｐゴシック" charset="-128"/>
            </a:endParaRPr>
          </a:p>
        </p:txBody>
      </p:sp>
      <p:sp>
        <p:nvSpPr>
          <p:cNvPr id="64516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484FF9-C9AA-447E-A534-8B5FCE8DD083}" type="slidenum">
              <a:rPr lang="en-GB" smtClean="0">
                <a:ea typeface="ＭＳ Ｐゴシック" charset="-128"/>
              </a:rPr>
              <a:pPr/>
              <a:t>18</a:t>
            </a:fld>
            <a:endParaRPr lang="en-GB" smtClean="0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092534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7F3351E-BB82-4A30-83A8-C5DC0FEDD53A}" type="slidenum">
              <a:rPr lang="en-US" smtClean="0">
                <a:latin typeface="Times New Roman" pitchFamily="18" charset="0"/>
                <a:cs typeface="Times New Roman" pitchFamily="18" charset="0"/>
              </a:rPr>
              <a:pPr/>
              <a:t>19</a:t>
            </a:fld>
            <a:endParaRPr lang="en-US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smtClean="0"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69429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826131C-E35A-484C-8E5D-6D7C0B72782C}" type="slidenum">
              <a:rPr lang="en-US" smtClean="0">
                <a:latin typeface="Times New Roman" pitchFamily="18" charset="0"/>
                <a:cs typeface="Times New Roman" pitchFamily="18" charset="0"/>
              </a:rPr>
              <a:pPr/>
              <a:t>20</a:t>
            </a:fld>
            <a:endParaRPr lang="en-US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smtClean="0"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17861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C2326B6-36B6-4F8C-9730-6D4064DA2266}" type="slidenum">
              <a:rPr lang="en-US" smtClean="0">
                <a:latin typeface="Times New Roman" pitchFamily="18" charset="0"/>
                <a:cs typeface="Times New Roman" pitchFamily="18" charset="0"/>
              </a:rPr>
              <a:pPr/>
              <a:t>21</a:t>
            </a:fld>
            <a:endParaRPr lang="en-US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41388" y="746125"/>
            <a:ext cx="4976812" cy="37322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smtClean="0"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8360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9085894-1BAC-43D5-9E3C-35D3F5F1B7AD}" type="slidenum">
              <a:rPr lang="en-US" smtClean="0">
                <a:latin typeface="Times New Roman" pitchFamily="18" charset="0"/>
                <a:cs typeface="Times New Roman" pitchFamily="18" charset="0"/>
              </a:rPr>
              <a:pPr/>
              <a:t>23</a:t>
            </a:fld>
            <a:endParaRPr lang="en-US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smtClean="0"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523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BE" smtClean="0">
              <a:ea typeface="ＭＳ Ｐゴシック" charset="-128"/>
            </a:endParaRPr>
          </a:p>
        </p:txBody>
      </p:sp>
      <p:sp>
        <p:nvSpPr>
          <p:cNvPr id="49156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DC36D0-2817-4099-BD07-17AAF2FAB6B7}" type="slidenum">
              <a:rPr lang="en-GB" smtClean="0">
                <a:ea typeface="ＭＳ Ｐゴシック" charset="-128"/>
              </a:rPr>
              <a:pPr/>
              <a:t>2</a:t>
            </a:fld>
            <a:endParaRPr lang="en-GB" smtClean="0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581521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7587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BE" smtClean="0">
              <a:ea typeface="ＭＳ Ｐゴシック" charset="-128"/>
            </a:endParaRPr>
          </a:p>
        </p:txBody>
      </p:sp>
      <p:sp>
        <p:nvSpPr>
          <p:cNvPr id="67588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34638B0-7585-4986-8F7B-9B7BA9013F4E}" type="slidenum">
              <a:rPr lang="en-GB" smtClean="0">
                <a:ea typeface="ＭＳ Ｐゴシック" charset="-128"/>
              </a:rPr>
              <a:pPr/>
              <a:t>24</a:t>
            </a:fld>
            <a:endParaRPr lang="en-GB" smtClean="0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4981728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2707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GB" smtClean="0">
                <a:ea typeface="ＭＳ Ｐゴシック" charset="-128"/>
              </a:rPr>
              <a:t>Certainly more NAO accounts went from 6 pages in 2000-01 to 26 pages in 2001-002</a:t>
            </a:r>
          </a:p>
          <a:p>
            <a:pPr eaLnBrk="1" hangingPunct="1"/>
            <a:endParaRPr lang="en-GB" smtClean="0">
              <a:ea typeface="ＭＳ Ｐゴシック" charset="-128"/>
            </a:endParaRPr>
          </a:p>
        </p:txBody>
      </p:sp>
      <p:sp>
        <p:nvSpPr>
          <p:cNvPr id="72708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0ABA24-0AB8-49C3-A4BE-D55A8C78BFFB}" type="slidenum">
              <a:rPr lang="en-GB" smtClean="0">
                <a:ea typeface="ＭＳ Ｐゴシック" charset="-128"/>
              </a:rPr>
              <a:pPr/>
              <a:t>25</a:t>
            </a:fld>
            <a:endParaRPr lang="en-GB" smtClean="0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4145754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065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BE" smtClean="0">
              <a:ea typeface="ＭＳ Ｐゴシック" charset="-128"/>
            </a:endParaRPr>
          </a:p>
        </p:txBody>
      </p:sp>
      <p:sp>
        <p:nvSpPr>
          <p:cNvPr id="7066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CDBBA9E-6734-49BA-A161-4F460514251D}" type="slidenum">
              <a:rPr lang="en-GB" smtClean="0">
                <a:ea typeface="ＭＳ Ｐゴシック" charset="-128"/>
              </a:rPr>
              <a:pPr/>
              <a:t>26</a:t>
            </a:fld>
            <a:endParaRPr lang="en-GB" smtClean="0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7947942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BE" smtClean="0">
              <a:ea typeface="ＭＳ Ｐゴシック" charset="-128"/>
            </a:endParaRPr>
          </a:p>
        </p:txBody>
      </p:sp>
      <p:sp>
        <p:nvSpPr>
          <p:cNvPr id="49156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DC36D0-2817-4099-BD07-17AAF2FAB6B7}" type="slidenum">
              <a:rPr lang="en-GB" smtClean="0">
                <a:ea typeface="ＭＳ Ｐゴシック" charset="-128"/>
              </a:rPr>
              <a:pPr/>
              <a:t>27</a:t>
            </a:fld>
            <a:endParaRPr lang="en-GB" smtClean="0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797160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601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GB" smtClean="0">
                <a:latin typeface="Times New Roman" pitchFamily="18" charset="0"/>
                <a:ea typeface="ＭＳ Ｐゴシック" charset="-128"/>
              </a:rPr>
              <a:t>Key to report within 12 months; Uganda struggles with 9 months;  Lagos State managed 4 months in 2009.  Ghana achieved in 6 months.</a:t>
            </a:r>
            <a:endParaRPr lang="fr-BE" smtClean="0">
              <a:ea typeface="ＭＳ Ｐゴシック" charset="-128"/>
            </a:endParaRPr>
          </a:p>
        </p:txBody>
      </p:sp>
      <p:sp>
        <p:nvSpPr>
          <p:cNvPr id="8602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DCA867A-4108-48B5-985F-C53C3728C076}" type="slidenum">
              <a:rPr lang="en-GB" smtClean="0">
                <a:ea typeface="ＭＳ Ｐゴシック" charset="-128"/>
              </a:rPr>
              <a:pPr/>
              <a:t>28</a:t>
            </a:fld>
            <a:endParaRPr lang="en-GB" smtClean="0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835004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43AAD85-3B11-4619-8E22-CF9B93F46078}" type="slidenum">
              <a:rPr lang="en-US" smtClean="0">
                <a:latin typeface="Times New Roman" pitchFamily="18" charset="0"/>
                <a:cs typeface="Times New Roman" pitchFamily="18" charset="0"/>
              </a:rPr>
              <a:pPr/>
              <a:t>29</a:t>
            </a:fld>
            <a:endParaRPr lang="en-US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smtClean="0"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135542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7F2CC35-2522-47AB-9F38-8C2D80AAFB67}" type="slidenum">
              <a:rPr lang="en-US" smtClean="0">
                <a:latin typeface="Times New Roman" pitchFamily="18" charset="0"/>
                <a:cs typeface="Times New Roman" pitchFamily="18" charset="0"/>
              </a:rPr>
              <a:pPr/>
              <a:t>30</a:t>
            </a:fld>
            <a:endParaRPr lang="en-US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smtClean="0"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055906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BE" smtClean="0">
              <a:ea typeface="ＭＳ Ｐゴシック" charset="-128"/>
            </a:endParaRPr>
          </a:p>
        </p:txBody>
      </p:sp>
      <p:sp>
        <p:nvSpPr>
          <p:cNvPr id="49156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DC36D0-2817-4099-BD07-17AAF2FAB6B7}" type="slidenum">
              <a:rPr lang="en-GB" smtClean="0">
                <a:ea typeface="ＭＳ Ｐゴシック" charset="-128"/>
              </a:rPr>
              <a:pPr/>
              <a:t>31</a:t>
            </a:fld>
            <a:endParaRPr lang="en-GB" smtClean="0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1078579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601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GB" smtClean="0">
                <a:latin typeface="Times New Roman" pitchFamily="18" charset="0"/>
                <a:ea typeface="ＭＳ Ｐゴシック" charset="-128"/>
              </a:rPr>
              <a:t>Key to report within 12 months; Uganda struggles with 9 months;  Lagos State managed 4 months in 2009.  Ghana achieved in 6 months.</a:t>
            </a:r>
            <a:endParaRPr lang="fr-BE" smtClean="0">
              <a:ea typeface="ＭＳ Ｐゴシック" charset="-128"/>
            </a:endParaRPr>
          </a:p>
        </p:txBody>
      </p:sp>
      <p:sp>
        <p:nvSpPr>
          <p:cNvPr id="8602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DCA867A-4108-48B5-985F-C53C3728C076}" type="slidenum">
              <a:rPr lang="en-GB" smtClean="0">
                <a:ea typeface="ＭＳ Ｐゴシック" charset="-128"/>
              </a:rPr>
              <a:pPr/>
              <a:t>32</a:t>
            </a:fld>
            <a:endParaRPr lang="en-GB" smtClean="0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5930886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C9C38A8-8576-4299-84C7-867505D76C91}" type="slidenum">
              <a:rPr lang="en-US" smtClean="0">
                <a:latin typeface="Times New Roman" pitchFamily="18" charset="0"/>
                <a:cs typeface="Times New Roman" pitchFamily="18" charset="0"/>
              </a:rPr>
              <a:pPr/>
              <a:t>33</a:t>
            </a:fld>
            <a:endParaRPr lang="en-US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smtClean="0"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7559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7C8216D-B707-4A6D-BE29-8ED731D4C9AC}" type="slidenum">
              <a:rPr lang="en-US" smtClean="0">
                <a:latin typeface="Times New Roman" pitchFamily="18" charset="0"/>
                <a:cs typeface="Times New Roman" pitchFamily="18" charset="0"/>
              </a:rPr>
              <a:pPr/>
              <a:t>3</a:t>
            </a:fld>
            <a:endParaRPr lang="en-US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smtClean="0"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816460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601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GB" smtClean="0">
                <a:latin typeface="Times New Roman" pitchFamily="18" charset="0"/>
                <a:ea typeface="ＭＳ Ｐゴシック" charset="-128"/>
              </a:rPr>
              <a:t>Key to report within 12 months; Uganda struggles with 9 months;  Lagos State managed 4 months in 2009.  Ghana achieved in 6 months.</a:t>
            </a:r>
            <a:endParaRPr lang="fr-BE" smtClean="0">
              <a:ea typeface="ＭＳ Ｐゴシック" charset="-128"/>
            </a:endParaRPr>
          </a:p>
        </p:txBody>
      </p:sp>
      <p:sp>
        <p:nvSpPr>
          <p:cNvPr id="8602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DCA867A-4108-48B5-985F-C53C3728C076}" type="slidenum">
              <a:rPr lang="en-GB" smtClean="0">
                <a:ea typeface="ＭＳ Ｐゴシック" charset="-128"/>
              </a:rPr>
              <a:pPr/>
              <a:t>34</a:t>
            </a:fld>
            <a:endParaRPr lang="en-GB" smtClean="0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1539539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C93B71C-162A-4431-8E01-6C5B411691CB}" type="slidenum">
              <a:rPr lang="en-US" smtClean="0">
                <a:latin typeface="Times New Roman" pitchFamily="18" charset="0"/>
                <a:cs typeface="Times New Roman" pitchFamily="18" charset="0"/>
              </a:rPr>
              <a:pPr/>
              <a:t>35</a:t>
            </a:fld>
            <a:endParaRPr lang="en-US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dirty="0" smtClean="0"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535032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601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GB" smtClean="0">
                <a:latin typeface="Times New Roman" pitchFamily="18" charset="0"/>
                <a:ea typeface="ＭＳ Ｐゴシック" charset="-128"/>
              </a:rPr>
              <a:t>Key to report within 12 months; Uganda struggles with 9 months;  Lagos State managed 4 months in 2009.  Ghana achieved in 6 months.</a:t>
            </a:r>
            <a:endParaRPr lang="fr-BE" smtClean="0">
              <a:ea typeface="ＭＳ Ｐゴシック" charset="-128"/>
            </a:endParaRPr>
          </a:p>
        </p:txBody>
      </p:sp>
      <p:sp>
        <p:nvSpPr>
          <p:cNvPr id="8602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DCA867A-4108-48B5-985F-C53C3728C076}" type="slidenum">
              <a:rPr lang="en-GB" smtClean="0">
                <a:ea typeface="ＭＳ Ｐゴシック" charset="-128"/>
              </a:rPr>
              <a:pPr/>
              <a:t>36</a:t>
            </a:fld>
            <a:endParaRPr lang="en-GB" smtClean="0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8448699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601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GB" smtClean="0">
                <a:latin typeface="Times New Roman" pitchFamily="18" charset="0"/>
                <a:ea typeface="ＭＳ Ｐゴシック" charset="-128"/>
              </a:rPr>
              <a:t>Key to report within 12 months; Uganda struggles with 9 months;  Lagos State managed 4 months in 2009.  Ghana achieved in 6 months.</a:t>
            </a:r>
            <a:endParaRPr lang="fr-BE" smtClean="0">
              <a:ea typeface="ＭＳ Ｐゴシック" charset="-128"/>
            </a:endParaRPr>
          </a:p>
        </p:txBody>
      </p:sp>
      <p:sp>
        <p:nvSpPr>
          <p:cNvPr id="8602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DCA867A-4108-48B5-985F-C53C3728C076}" type="slidenum">
              <a:rPr lang="en-GB" smtClean="0">
                <a:ea typeface="ＭＳ Ｐゴシック" charset="-128"/>
              </a:rPr>
              <a:pPr/>
              <a:t>37</a:t>
            </a:fld>
            <a:endParaRPr lang="en-GB" smtClean="0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9541197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601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GB" smtClean="0">
                <a:latin typeface="Times New Roman" pitchFamily="18" charset="0"/>
                <a:ea typeface="ＭＳ Ｐゴシック" charset="-128"/>
              </a:rPr>
              <a:t>Key to report within 12 months; Uganda struggles with 9 months;  Lagos State managed 4 months in 2009.  Ghana achieved in 6 months.</a:t>
            </a:r>
            <a:endParaRPr lang="fr-BE" smtClean="0">
              <a:ea typeface="ＭＳ Ｐゴシック" charset="-128"/>
            </a:endParaRPr>
          </a:p>
        </p:txBody>
      </p:sp>
      <p:sp>
        <p:nvSpPr>
          <p:cNvPr id="8602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DCA867A-4108-48B5-985F-C53C3728C076}" type="slidenum">
              <a:rPr lang="en-GB" smtClean="0">
                <a:ea typeface="ＭＳ Ｐゴシック" charset="-128"/>
              </a:rPr>
              <a:pPr/>
              <a:t>41</a:t>
            </a:fld>
            <a:endParaRPr lang="en-GB" smtClean="0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3577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B8BD657-02B8-494A-BB45-BCCFE9D0E545}" type="slidenum">
              <a:rPr lang="en-US" smtClean="0">
                <a:latin typeface="Times New Roman" pitchFamily="18" charset="0"/>
                <a:cs typeface="Times New Roman" pitchFamily="18" charset="0"/>
              </a:rPr>
              <a:pPr/>
              <a:t>4</a:t>
            </a:fld>
            <a:endParaRPr lang="en-US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smtClean="0"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12345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8B00408-AD70-4268-8D3D-2292844924AC}" type="slidenum">
              <a:rPr lang="en-US" smtClean="0">
                <a:latin typeface="Times New Roman" pitchFamily="18" charset="0"/>
                <a:cs typeface="Times New Roman" pitchFamily="18" charset="0"/>
              </a:rPr>
              <a:pPr/>
              <a:t>5</a:t>
            </a:fld>
            <a:endParaRPr lang="en-US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smtClean="0"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44330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498D7F2-6DF6-4099-85AE-7DDCE3069C27}" type="slidenum">
              <a:rPr lang="en-US" smtClean="0">
                <a:latin typeface="Times New Roman" pitchFamily="18" charset="0"/>
                <a:cs typeface="Times New Roman" pitchFamily="18" charset="0"/>
              </a:rPr>
              <a:pPr/>
              <a:t>6</a:t>
            </a:fld>
            <a:endParaRPr lang="en-US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smtClean="0"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87612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Times New Roman" pitchFamily="18" charset="0"/>
              <a:ea typeface="ＭＳ Ｐゴシック" charset="-128"/>
            </a:endParaRPr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359735-933C-4F08-9B37-BF640779392E}" type="slidenum">
              <a:rPr lang="en-GB" smtClean="0">
                <a:latin typeface="Times New Roman" pitchFamily="18" charset="0"/>
                <a:ea typeface="ＭＳ Ｐゴシック" charset="-128"/>
                <a:cs typeface="Times New Roman" pitchFamily="18" charset="0"/>
              </a:rPr>
              <a:pPr/>
              <a:t>8</a:t>
            </a:fld>
            <a:endParaRPr lang="en-GB" smtClean="0">
              <a:latin typeface="Times New Roman" pitchFamily="18" charset="0"/>
              <a:ea typeface="ＭＳ Ｐゴシック" charset="-128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81772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GB" smtClean="0">
                <a:latin typeface="Times New Roman" pitchFamily="18" charset="0"/>
                <a:ea typeface="ＭＳ Ｐゴシック" charset="-128"/>
              </a:rPr>
              <a:t>Kenya audit report and accounts 2000/2001:</a:t>
            </a:r>
          </a:p>
          <a:p>
            <a:pPr eaLnBrk="1" hangingPunct="1"/>
            <a:endParaRPr lang="en-GB" smtClean="0">
              <a:latin typeface="Times New Roman" pitchFamily="18" charset="0"/>
              <a:ea typeface="ＭＳ Ｐゴシック" charset="-128"/>
            </a:endParaRPr>
          </a:p>
          <a:p>
            <a:pPr eaLnBrk="1" hangingPunct="1"/>
            <a:r>
              <a:rPr lang="en-GB" smtClean="0">
                <a:latin typeface="Times New Roman" pitchFamily="18" charset="0"/>
                <a:ea typeface="ＭＳ Ｐゴシック" charset="-128"/>
              </a:rPr>
              <a:t>Volume 1: audit report 263pgs; accounts 232pgs</a:t>
            </a:r>
          </a:p>
          <a:p>
            <a:pPr eaLnBrk="1" hangingPunct="1"/>
            <a:endParaRPr lang="en-GB" smtClean="0">
              <a:latin typeface="Times New Roman" pitchFamily="18" charset="0"/>
              <a:ea typeface="ＭＳ Ｐゴシック" charset="-128"/>
            </a:endParaRPr>
          </a:p>
          <a:p>
            <a:pPr eaLnBrk="1" hangingPunct="1"/>
            <a:r>
              <a:rPr lang="en-GB" smtClean="0">
                <a:latin typeface="Times New Roman" pitchFamily="18" charset="0"/>
                <a:ea typeface="ＭＳ Ｐゴシック" charset="-128"/>
              </a:rPr>
              <a:t>Volume 2: appropriation accounts 820pgs</a:t>
            </a:r>
          </a:p>
          <a:p>
            <a:pPr eaLnBrk="1" hangingPunct="1"/>
            <a:endParaRPr lang="en-GB" smtClean="0">
              <a:latin typeface="Times New Roman" pitchFamily="18" charset="0"/>
              <a:ea typeface="ＭＳ Ｐゴシック" charset="-128"/>
            </a:endParaRPr>
          </a:p>
          <a:p>
            <a:pPr eaLnBrk="1" hangingPunct="1"/>
            <a:r>
              <a:rPr lang="en-GB" smtClean="0">
                <a:latin typeface="Times New Roman" pitchFamily="18" charset="0"/>
                <a:ea typeface="ＭＳ Ｐゴシック" charset="-128"/>
              </a:rPr>
              <a:t>Volume 3: appropriation accounts 789pgs</a:t>
            </a:r>
          </a:p>
          <a:p>
            <a:pPr eaLnBrk="1" hangingPunct="1"/>
            <a:endParaRPr lang="en-GB" smtClean="0">
              <a:latin typeface="Times New Roman" pitchFamily="18" charset="0"/>
              <a:ea typeface="ＭＳ Ｐゴシック" charset="-128"/>
            </a:endParaRPr>
          </a:p>
          <a:p>
            <a:pPr eaLnBrk="1" hangingPunct="1"/>
            <a:r>
              <a:rPr lang="en-GB" smtClean="0">
                <a:latin typeface="Times New Roman" pitchFamily="18" charset="0"/>
                <a:ea typeface="ＭＳ Ｐゴシック" charset="-128"/>
              </a:rPr>
              <a:t>Volume 4: appropriation accounts 546pgs</a:t>
            </a:r>
          </a:p>
          <a:p>
            <a:pPr eaLnBrk="1" hangingPunct="1"/>
            <a:endParaRPr lang="en-GB" smtClean="0">
              <a:latin typeface="Times New Roman" pitchFamily="18" charset="0"/>
              <a:ea typeface="ＭＳ Ｐゴシック" charset="-128"/>
            </a:endParaRPr>
          </a:p>
          <a:p>
            <a:pPr eaLnBrk="1" hangingPunct="1"/>
            <a:r>
              <a:rPr lang="en-GB" b="1" smtClean="0">
                <a:latin typeface="Times New Roman" pitchFamily="18" charset="0"/>
                <a:ea typeface="ＭＳ Ｐゴシック" charset="-128"/>
              </a:rPr>
              <a:t>Total 	=	2,387pgs</a:t>
            </a:r>
          </a:p>
        </p:txBody>
      </p:sp>
      <p:sp>
        <p:nvSpPr>
          <p:cNvPr id="5632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50BD4AC-C9C3-41AE-B0E6-86CF24339A91}" type="slidenum">
              <a:rPr lang="en-GB" smtClean="0">
                <a:ea typeface="ＭＳ Ｐゴシック" charset="-128"/>
              </a:rPr>
              <a:pPr/>
              <a:t>9</a:t>
            </a:fld>
            <a:endParaRPr lang="en-GB" smtClean="0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123670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BE" smtClean="0">
              <a:ea typeface="ＭＳ Ｐゴシック" charset="-128"/>
            </a:endParaRPr>
          </a:p>
        </p:txBody>
      </p:sp>
      <p:sp>
        <p:nvSpPr>
          <p:cNvPr id="49156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DC36D0-2817-4099-BD07-17AAF2FAB6B7}" type="slidenum">
              <a:rPr lang="en-GB" smtClean="0">
                <a:ea typeface="ＭＳ Ｐゴシック" charset="-128"/>
              </a:rPr>
              <a:pPr/>
              <a:t>12</a:t>
            </a:fld>
            <a:endParaRPr lang="en-GB" smtClean="0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08022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981075"/>
            <a:ext cx="9180513" cy="5876925"/>
          </a:xfrm>
          <a:prstGeom prst="rect">
            <a:avLst/>
          </a:prstGeom>
          <a:solidFill>
            <a:srgbClr val="0F5494"/>
          </a:solidFill>
          <a:ln w="25400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5" name="Picture 6" descr="LOGO CE-EN-quadri.eps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7638" y="258763"/>
            <a:ext cx="1436687" cy="99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4267200" y="6659563"/>
            <a:ext cx="611188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95738" y="2565400"/>
            <a:ext cx="5040312" cy="790575"/>
          </a:xfrm>
        </p:spPr>
        <p:txBody>
          <a:bodyPr/>
          <a:lstStyle>
            <a:lvl1pPr marL="3175">
              <a:defRPr sz="7600">
                <a:solidFill>
                  <a:srgbClr val="FFD624"/>
                </a:solidFill>
              </a:defRPr>
            </a:lvl1pPr>
          </a:lstStyle>
          <a:p>
            <a:r>
              <a:rPr lang="fr-BE"/>
              <a:t>Title</a:t>
            </a:r>
            <a:endParaRPr lang="en-GB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716338"/>
            <a:ext cx="8532812" cy="1728787"/>
          </a:xfrm>
        </p:spPr>
        <p:txBody>
          <a:bodyPr/>
          <a:lstStyle>
            <a:lvl1pPr marL="0" indent="0">
              <a:buFontTx/>
              <a:buNone/>
              <a:defRPr sz="3000" b="1" i="0">
                <a:solidFill>
                  <a:schemeClr val="bg1"/>
                </a:solidFill>
              </a:defRPr>
            </a:lvl1pPr>
          </a:lstStyle>
          <a:p>
            <a:r>
              <a:rPr lang="fr-BE"/>
              <a:t>Subtitle</a:t>
            </a: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z="1200" b="1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CADD0BB8-376C-44CF-8977-1CF14704F51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D775E3-BAE7-4D1F-9880-E2B169C19DC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15113" y="1339850"/>
            <a:ext cx="2071687" cy="4681538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95288" y="1339850"/>
            <a:ext cx="6067425" cy="4681538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D6B5E2-AEB3-4502-B4D9-039A2D3F427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-32" y="-14068"/>
            <a:ext cx="9144000" cy="1143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lvl="0"/>
            <a:r>
              <a:rPr lang="en-GB" dirty="0" smtClean="0"/>
              <a:t>Click to edit Master title style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C84FED-CCDE-4EC1-A1E3-82D550AADBB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9ABD0C-8188-47F7-851B-E99B445FBAC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90F02A-6614-427D-A888-6D17E483D65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C1D4B9-7068-4A59-8F01-10AD418F372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11E4EE-7F00-4A72-A667-50F84EC1A7E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35217E-3A4D-4A9B-A652-DFC8A992528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89FB82-23DD-4EB5-BA7E-05BAE9293C9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C748D7-6EE2-45E1-A109-6003C94D57E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A91F3-641E-415D-B8E3-6182BF9C9D9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339850"/>
            <a:ext cx="8229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92375"/>
            <a:ext cx="8229600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smtClean="0"/>
              <a:t>Second level</a:t>
            </a:r>
            <a:endParaRPr lang="en-GB" smtClean="0"/>
          </a:p>
          <a:p>
            <a:pPr lvl="1"/>
            <a:r>
              <a:rPr lang="en-GB" smtClean="0"/>
              <a:t>Third level</a:t>
            </a:r>
          </a:p>
          <a:p>
            <a:pPr lvl="2"/>
            <a:r>
              <a:rPr lang="en-GB" smtClean="0"/>
              <a:t>- 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41B21DCA-3B66-450E-96AF-1E6058654C1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95726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7" name="Rectangle 6"/>
          <p:cNvSpPr/>
          <p:nvPr/>
        </p:nvSpPr>
        <p:spPr>
          <a:xfrm>
            <a:off x="4262438" y="6659563"/>
            <a:ext cx="611187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pic>
        <p:nvPicPr>
          <p:cNvPr id="1033" name="Picture 17" descr="LOGO CE_Vertical_EN_NEG_quadri_HR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957638" y="258763"/>
            <a:ext cx="1436687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8" r:id="rId12"/>
  </p:sldLayoutIdLst>
  <p:txStyles>
    <p:titleStyle>
      <a:lvl1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emf"/><Relationship Id="rId5" Type="http://schemas.openxmlformats.org/officeDocument/2006/relationships/oleObject" Target="../embeddings/Microsoft_Excel_97-2003_Worksheet2.xls"/><Relationship Id="rId4" Type="http://schemas.openxmlformats.org/officeDocument/2006/relationships/oleObject" Target="../embeddings/oleObject2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8.emf"/><Relationship Id="rId5" Type="http://schemas.openxmlformats.org/officeDocument/2006/relationships/oleObject" Target="../embeddings/Microsoft_Word_97_-_2003_Document3.doc"/><Relationship Id="rId4" Type="http://schemas.openxmlformats.org/officeDocument/2006/relationships/oleObject" Target="../embeddings/oleObject3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9.emf"/><Relationship Id="rId4" Type="http://schemas.openxmlformats.org/officeDocument/2006/relationships/oleObject" Target="../embeddings/Microsoft_Excel_97-2003_Worksheet4.xls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0.emf"/><Relationship Id="rId5" Type="http://schemas.openxmlformats.org/officeDocument/2006/relationships/oleObject" Target="../embeddings/Microsoft_Word_97_-_2003_Document5.doc"/><Relationship Id="rId4" Type="http://schemas.openxmlformats.org/officeDocument/2006/relationships/oleObject" Target="../embeddings/oleObject5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1.emf"/><Relationship Id="rId5" Type="http://schemas.openxmlformats.org/officeDocument/2006/relationships/oleObject" Target="../embeddings/Microsoft_Excel_97-2003_Worksheet6.xls"/><Relationship Id="rId4" Type="http://schemas.openxmlformats.org/officeDocument/2006/relationships/oleObject" Target="../embeddings/oleObject6.bin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oleObject" Target="../embeddings/Microsoft_Excel_97-2003_Worksheet1.xls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71500" y="1857375"/>
            <a:ext cx="7772400" cy="938213"/>
          </a:xfrm>
        </p:spPr>
        <p:txBody>
          <a:bodyPr/>
          <a:lstStyle/>
          <a:p>
            <a:pPr marL="0" indent="1588" algn="ctr" eaLnBrk="1" hangingPunct="1"/>
            <a:r>
              <a:rPr lang="en-GB" sz="2800" dirty="0" smtClean="0">
                <a:solidFill>
                  <a:schemeClr val="bg1"/>
                </a:solidFill>
                <a:ea typeface="ＭＳ Ｐゴシック" charset="-128"/>
              </a:rPr>
              <a:t>INTRODUCTION </a:t>
            </a:r>
            <a:r>
              <a:rPr lang="en-GB" sz="2800" dirty="0" smtClean="0">
                <a:solidFill>
                  <a:schemeClr val="bg1"/>
                </a:solidFill>
              </a:rPr>
              <a:t>À LA GESTION DES FINANCES PUBLIQUES</a:t>
            </a:r>
            <a:endParaRPr lang="en-GB" sz="2800" dirty="0" smtClean="0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42938" y="3429000"/>
            <a:ext cx="7088187" cy="1285875"/>
          </a:xfrm>
        </p:spPr>
        <p:txBody>
          <a:bodyPr/>
          <a:lstStyle/>
          <a:p>
            <a:pPr algn="ctr" eaLnBrk="1" hangingPunct="1">
              <a:spcBef>
                <a:spcPts val="600"/>
              </a:spcBef>
              <a:spcAft>
                <a:spcPts val="600"/>
              </a:spcAft>
            </a:pPr>
            <a:r>
              <a:rPr lang="en-GB" sz="3600" dirty="0" smtClean="0">
                <a:solidFill>
                  <a:srgbClr val="FFC000"/>
                </a:solidFill>
                <a:ea typeface="ＭＳ Ｐゴシック" charset="-128"/>
              </a:rPr>
              <a:t>Module 4.2:  </a:t>
            </a:r>
            <a:r>
              <a:rPr lang="en-GB" sz="3600" dirty="0" err="1" smtClean="0">
                <a:solidFill>
                  <a:srgbClr val="FFC000"/>
                </a:solidFill>
                <a:ea typeface="ＭＳ Ｐゴシック" charset="-128"/>
              </a:rPr>
              <a:t>comptabilité</a:t>
            </a:r>
            <a:r>
              <a:rPr lang="en-GB" sz="3600" dirty="0" smtClean="0">
                <a:solidFill>
                  <a:srgbClr val="FFC000"/>
                </a:solidFill>
                <a:ea typeface="ＭＳ Ｐゴシック" charset="-128"/>
              </a:rPr>
              <a:t> et </a:t>
            </a:r>
            <a:r>
              <a:rPr lang="en-GB" sz="3600" dirty="0" err="1" smtClean="0">
                <a:solidFill>
                  <a:srgbClr val="FFC000"/>
                </a:solidFill>
                <a:ea typeface="ＭＳ Ｐゴシック" charset="-128"/>
              </a:rPr>
              <a:t>établissement</a:t>
            </a:r>
            <a:r>
              <a:rPr lang="en-GB" sz="3600" dirty="0" smtClean="0">
                <a:solidFill>
                  <a:srgbClr val="FFC000"/>
                </a:solidFill>
                <a:ea typeface="ＭＳ Ｐゴシック" charset="-128"/>
              </a:rPr>
              <a:t> des rapports </a:t>
            </a:r>
            <a:r>
              <a:rPr lang="en-GB" sz="3600" dirty="0" smtClean="0">
                <a:ea typeface="ＭＳ Ｐゴシック" charset="-128"/>
              </a:rPr>
              <a:t>	</a:t>
            </a:r>
          </a:p>
          <a:p>
            <a:pPr algn="ctr" eaLnBrk="1" hangingPunct="1"/>
            <a:endParaRPr lang="en-GB" sz="3600" dirty="0" smtClean="0">
              <a:ea typeface="ＭＳ Ｐゴシック" charset="-128"/>
            </a:endParaRPr>
          </a:p>
          <a:p>
            <a:pPr algn="ctr" eaLnBrk="1" hangingPunct="1"/>
            <a:endParaRPr lang="en-GB" sz="3600" dirty="0" smtClean="0">
              <a:ea typeface="ＭＳ Ｐゴシック" charset="-128"/>
            </a:endParaRPr>
          </a:p>
          <a:p>
            <a:pPr algn="ctr" eaLnBrk="1" hangingPunct="1"/>
            <a:endParaRPr lang="fr-FR" dirty="0" smtClean="0">
              <a:ea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1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06" y="1028931"/>
            <a:ext cx="8072494" cy="5829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ZoneTexte 4"/>
          <p:cNvSpPr txBox="1"/>
          <p:nvPr/>
        </p:nvSpPr>
        <p:spPr>
          <a:xfrm>
            <a:off x="0" y="1571612"/>
            <a:ext cx="15001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/>
              <a:t>Côte </a:t>
            </a:r>
            <a:r>
              <a:rPr lang="en-GB" sz="2400" b="1" dirty="0" err="1" smtClean="0"/>
              <a:t>d’ivoire</a:t>
            </a:r>
            <a:endParaRPr lang="en-GB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0" y="857232"/>
            <a:ext cx="8929654" cy="1143001"/>
          </a:xfrm>
        </p:spPr>
        <p:txBody>
          <a:bodyPr/>
          <a:lstStyle/>
          <a:p>
            <a:r>
              <a:rPr lang="en-GB" i="1" dirty="0" err="1" smtClean="0"/>
              <a:t>Afrique</a:t>
            </a:r>
            <a:r>
              <a:rPr lang="en-GB" i="1" dirty="0" smtClean="0"/>
              <a:t> du </a:t>
            </a:r>
            <a:r>
              <a:rPr lang="en-GB" i="1" dirty="0" err="1" smtClean="0"/>
              <a:t>Sud</a:t>
            </a:r>
            <a:r>
              <a:rPr lang="en-GB" i="1" dirty="0" smtClean="0"/>
              <a:t> : </a:t>
            </a:r>
            <a:r>
              <a:rPr lang="en-GB" i="1" dirty="0" err="1" smtClean="0"/>
              <a:t>Etats</a:t>
            </a:r>
            <a:r>
              <a:rPr lang="en-GB" i="1" dirty="0" smtClean="0"/>
              <a:t> financiers</a:t>
            </a:r>
            <a:endParaRPr lang="en-GB" i="1" dirty="0"/>
          </a:p>
        </p:txBody>
      </p:sp>
      <p:pic>
        <p:nvPicPr>
          <p:cNvPr id="1792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000240"/>
            <a:ext cx="7396843" cy="4857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Espace réservé du contenu 1"/>
          <p:cNvSpPr>
            <a:spLocks noGrp="1"/>
          </p:cNvSpPr>
          <p:nvPr>
            <p:ph idx="1"/>
          </p:nvPr>
        </p:nvSpPr>
        <p:spPr>
          <a:xfrm>
            <a:off x="357188" y="2500313"/>
            <a:ext cx="8229600" cy="3919537"/>
          </a:xfrm>
        </p:spPr>
        <p:txBody>
          <a:bodyPr/>
          <a:lstStyle/>
          <a:p>
            <a:pPr eaLnBrk="1" hangingPunct="1">
              <a:spcAft>
                <a:spcPts val="1200"/>
              </a:spcAft>
              <a:buClrTx/>
              <a:buFont typeface="Wingdings" panose="05000000000000000000" pitchFamily="2" charset="2"/>
              <a:buChar char="Ø"/>
            </a:pPr>
            <a:r>
              <a:rPr lang="fr-FR" i="0" dirty="0">
                <a:ea typeface="ＭＳ Ｐゴシック" charset="-128"/>
              </a:rPr>
              <a:t>Définitions et exemples de rapport</a:t>
            </a:r>
          </a:p>
          <a:p>
            <a:pPr eaLnBrk="1" hangingPunct="1">
              <a:spcAft>
                <a:spcPts val="1200"/>
              </a:spcAft>
              <a:buClrTx/>
              <a:buFont typeface="Wingdings" panose="05000000000000000000" pitchFamily="2" charset="2"/>
              <a:buChar char="Ø"/>
            </a:pPr>
            <a:r>
              <a:rPr lang="fr-FR" b="1" i="0" dirty="0" smtClean="0">
                <a:solidFill>
                  <a:srgbClr val="FF0000"/>
                </a:solidFill>
                <a:ea typeface="ＭＳ Ｐゴシック" charset="-128"/>
              </a:rPr>
              <a:t>Rôle de la comptabilité</a:t>
            </a:r>
          </a:p>
          <a:p>
            <a:pPr eaLnBrk="1" hangingPunct="1">
              <a:spcAft>
                <a:spcPts val="1200"/>
              </a:spcAft>
              <a:buClrTx/>
              <a:buFont typeface="Wingdings" panose="05000000000000000000" pitchFamily="2" charset="2"/>
              <a:buChar char="Ø"/>
            </a:pPr>
            <a:r>
              <a:rPr lang="fr-FR" i="0" dirty="0" smtClean="0">
                <a:ea typeface="ＭＳ Ｐゴシック" charset="-128"/>
              </a:rPr>
              <a:t>Les méthodes comptables</a:t>
            </a:r>
          </a:p>
          <a:p>
            <a:pPr eaLnBrk="1" hangingPunct="1">
              <a:spcAft>
                <a:spcPts val="1200"/>
              </a:spcAft>
              <a:buClrTx/>
              <a:buFont typeface="Wingdings" panose="05000000000000000000" pitchFamily="2" charset="2"/>
              <a:buChar char="Ø"/>
            </a:pPr>
            <a:r>
              <a:rPr lang="fr-FR" i="0" dirty="0" smtClean="0">
                <a:ea typeface="ＭＳ Ｐゴシック" charset="-128"/>
              </a:rPr>
              <a:t>TOFE et comptabilité</a:t>
            </a:r>
          </a:p>
          <a:p>
            <a:pPr eaLnBrk="1" hangingPunct="1">
              <a:spcAft>
                <a:spcPts val="1200"/>
              </a:spcAft>
              <a:buClrTx/>
              <a:buFont typeface="Wingdings" panose="05000000000000000000" pitchFamily="2" charset="2"/>
              <a:buChar char="Ø"/>
            </a:pPr>
            <a:r>
              <a:rPr lang="fr-FR" i="0" dirty="0" smtClean="0">
                <a:ea typeface="ＭＳ Ｐゴシック" charset="-128"/>
              </a:rPr>
              <a:t>Points d’attention et rapports requis</a:t>
            </a:r>
          </a:p>
          <a:p>
            <a:pPr eaLnBrk="1" hangingPunct="1">
              <a:spcAft>
                <a:spcPts val="1200"/>
              </a:spcAft>
              <a:buClrTx/>
            </a:pPr>
            <a:endParaRPr lang="en-GB" i="0" dirty="0" smtClean="0">
              <a:ea typeface="ＭＳ Ｐゴシック" charset="-128"/>
            </a:endParaRPr>
          </a:p>
          <a:p>
            <a:pPr eaLnBrk="1" hangingPunct="1"/>
            <a:endParaRPr lang="fr-BE" dirty="0" smtClean="0">
              <a:ea typeface="ＭＳ Ｐゴシック" charset="-128"/>
            </a:endParaRPr>
          </a:p>
        </p:txBody>
      </p:sp>
      <p:sp>
        <p:nvSpPr>
          <p:cNvPr id="7171" name="Titre 2"/>
          <p:cNvSpPr>
            <a:spLocks noGrp="1"/>
          </p:cNvSpPr>
          <p:nvPr>
            <p:ph type="title"/>
          </p:nvPr>
        </p:nvSpPr>
        <p:spPr>
          <a:xfrm>
            <a:off x="0" y="1000125"/>
            <a:ext cx="9144000" cy="1143000"/>
          </a:xfrm>
          <a:ln/>
        </p:spPr>
        <p:txBody>
          <a:bodyPr/>
          <a:lstStyle/>
          <a:p>
            <a:pPr indent="0" algn="ctr" eaLnBrk="1" hangingPunct="1"/>
            <a:r>
              <a:rPr lang="fr-BE" dirty="0" smtClean="0">
                <a:ea typeface="ＭＳ Ｐゴシック" charset="-128"/>
              </a:rPr>
              <a:t>Plan du module</a:t>
            </a:r>
          </a:p>
        </p:txBody>
      </p:sp>
      <p:sp>
        <p:nvSpPr>
          <p:cNvPr id="7172" name="Espace réservé du numéro de diapositive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F64EE477-F20E-4801-A0F2-61E0799263FE}" type="slidenum">
              <a:rPr lang="en-GB" smtClean="0">
                <a:ea typeface="ＭＳ Ｐゴシック" charset="-128"/>
              </a:rPr>
              <a:pPr/>
              <a:t>12</a:t>
            </a:fld>
            <a:endParaRPr lang="en-GB" smtClean="0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41017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u contenu 1"/>
          <p:cNvSpPr>
            <a:spLocks noGrp="1"/>
          </p:cNvSpPr>
          <p:nvPr>
            <p:ph idx="1"/>
          </p:nvPr>
        </p:nvSpPr>
        <p:spPr>
          <a:xfrm>
            <a:off x="323850" y="2349500"/>
            <a:ext cx="8229600" cy="3529013"/>
          </a:xfrm>
        </p:spPr>
        <p:txBody>
          <a:bodyPr/>
          <a:lstStyle/>
          <a:p>
            <a:pPr eaLnBrk="1" hangingPunct="1">
              <a:buClrTx/>
            </a:pPr>
            <a:r>
              <a:rPr lang="fr-FR" i="0" dirty="0" err="1" smtClean="0">
                <a:ea typeface="ＭＳ Ｐゴシック" charset="-128"/>
              </a:rPr>
              <a:t>Redevabilité</a:t>
            </a:r>
            <a:r>
              <a:rPr lang="fr-FR" i="0" dirty="0" smtClean="0">
                <a:ea typeface="ＭＳ Ｐゴシック" charset="-128"/>
              </a:rPr>
              <a:t> à l’égard de l’électorat et du pouvoir législatif</a:t>
            </a:r>
          </a:p>
          <a:p>
            <a:pPr eaLnBrk="1" hangingPunct="1">
              <a:buClrTx/>
            </a:pPr>
            <a:r>
              <a:rPr lang="fr-FR" i="0" dirty="0" smtClean="0">
                <a:ea typeface="ＭＳ Ｐゴシック" charset="-128"/>
              </a:rPr>
              <a:t>Vérifier la conformité au budget et la régularité</a:t>
            </a:r>
          </a:p>
          <a:p>
            <a:pPr eaLnBrk="1" hangingPunct="1">
              <a:buClrTx/>
            </a:pPr>
            <a:r>
              <a:rPr lang="fr-FR" i="0" dirty="0" smtClean="0">
                <a:ea typeface="ＭＳ Ｐゴシック" charset="-128"/>
              </a:rPr>
              <a:t>Appuyer la gestion courante</a:t>
            </a:r>
          </a:p>
          <a:p>
            <a:pPr marL="742950" lvl="2" indent="-342900" eaLnBrk="1" hangingPunct="1">
              <a:buFont typeface="Wingdings" pitchFamily="2" charset="2"/>
              <a:buChar char="§"/>
            </a:pPr>
            <a:r>
              <a:rPr lang="fr-FR" sz="2400" dirty="0" smtClean="0"/>
              <a:t>Identifier les difficultés, les risques de dérapage</a:t>
            </a:r>
          </a:p>
          <a:p>
            <a:pPr eaLnBrk="1" hangingPunct="1">
              <a:buClrTx/>
            </a:pPr>
            <a:r>
              <a:rPr lang="fr-FR" i="0" dirty="0" smtClean="0">
                <a:ea typeface="ＭＳ Ｐゴシック" charset="-128"/>
              </a:rPr>
              <a:t>Fournir feedback de l’exécution du budget pour sa préparation</a:t>
            </a:r>
          </a:p>
        </p:txBody>
      </p:sp>
      <p:sp>
        <p:nvSpPr>
          <p:cNvPr id="17411" name="Titre 2"/>
          <p:cNvSpPr>
            <a:spLocks noGrp="1"/>
          </p:cNvSpPr>
          <p:nvPr>
            <p:ph type="title"/>
          </p:nvPr>
        </p:nvSpPr>
        <p:spPr>
          <a:xfrm>
            <a:off x="0" y="1214422"/>
            <a:ext cx="9144000" cy="920750"/>
          </a:xfrm>
          <a:ln/>
        </p:spPr>
        <p:txBody>
          <a:bodyPr/>
          <a:lstStyle/>
          <a:p>
            <a:pPr indent="0" eaLnBrk="1" hangingPunct="1"/>
            <a:r>
              <a:rPr lang="fr-FR" i="1" dirty="0" smtClean="0">
                <a:ea typeface="ＭＳ Ｐゴシック" charset="-128"/>
              </a:rPr>
              <a:t>Les objectifs</a:t>
            </a: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19D3588F-9DEF-49C5-A780-231B3E2745F6}" type="slidenum">
              <a:rPr lang="en-GB" smtClean="0">
                <a:ea typeface="ＭＳ Ｐゴシック" charset="-128"/>
              </a:rPr>
              <a:pPr/>
              <a:t>13</a:t>
            </a:fld>
            <a:endParaRPr lang="en-GB" smtClean="0">
              <a:ea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Espace réservé du contenu 1"/>
          <p:cNvSpPr>
            <a:spLocks noGrp="1"/>
          </p:cNvSpPr>
          <p:nvPr>
            <p:ph idx="1"/>
          </p:nvPr>
        </p:nvSpPr>
        <p:spPr>
          <a:xfrm>
            <a:off x="215106" y="2348880"/>
            <a:ext cx="8713788" cy="4276725"/>
          </a:xfrm>
        </p:spPr>
        <p:txBody>
          <a:bodyPr/>
          <a:lstStyle/>
          <a:p>
            <a:pPr indent="0" eaLnBrk="1" hangingPunct="1">
              <a:buFont typeface="Wingdings" pitchFamily="2" charset="2"/>
              <a:buNone/>
            </a:pPr>
            <a:r>
              <a:rPr lang="en-GB" sz="2200" i="0" dirty="0" smtClean="0">
                <a:ea typeface="ＭＳ Ｐゴシック" charset="-128"/>
              </a:rPr>
              <a:t> «</a:t>
            </a:r>
            <a:r>
              <a:rPr lang="fr-FR" sz="2200" i="0" dirty="0" smtClean="0">
                <a:ea typeface="ＭＳ Ｐゴシック" charset="-128"/>
              </a:rPr>
              <a:t>Les administrations publiques sont fondamentalement différentes des entreprises à but lucratif à bien des égards. Elles ont des objectifs, des procédures de revenus, des acteurs, des obligations budgétaires et une </a:t>
            </a:r>
            <a:r>
              <a:rPr lang="fr-FR" sz="2200" i="0" dirty="0" err="1" smtClean="0">
                <a:ea typeface="ＭＳ Ｐゴシック" charset="-128"/>
              </a:rPr>
              <a:t>propensité</a:t>
            </a:r>
            <a:r>
              <a:rPr lang="fr-FR" sz="2200" i="0" dirty="0" smtClean="0">
                <a:ea typeface="ＭＳ Ｐゴシック" charset="-128"/>
              </a:rPr>
              <a:t> à la longévité différents. Ces différences nécessitent des comptes et des normes de rapports financiers distincts afin de fournir des informations visant à répondre aux besoins des acteurs pour évaluer la </a:t>
            </a:r>
            <a:r>
              <a:rPr lang="fr-FR" sz="2200" i="0" dirty="0" err="1" smtClean="0">
                <a:ea typeface="ＭＳ Ｐゴシック" charset="-128"/>
              </a:rPr>
              <a:t>redevabilité</a:t>
            </a:r>
            <a:r>
              <a:rPr lang="fr-FR" sz="2200" i="0" dirty="0" smtClean="0">
                <a:ea typeface="ＭＳ Ｐゴシック" charset="-128"/>
              </a:rPr>
              <a:t> des administrations publiques et pour prendre des décisions politiques, sociales et économiques.»</a:t>
            </a:r>
          </a:p>
        </p:txBody>
      </p:sp>
      <p:sp>
        <p:nvSpPr>
          <p:cNvPr id="18435" name="Titre 2"/>
          <p:cNvSpPr>
            <a:spLocks noGrp="1"/>
          </p:cNvSpPr>
          <p:nvPr>
            <p:ph type="title"/>
          </p:nvPr>
        </p:nvSpPr>
        <p:spPr>
          <a:xfrm>
            <a:off x="0" y="1214438"/>
            <a:ext cx="9144000" cy="919162"/>
          </a:xfrm>
          <a:ln/>
        </p:spPr>
        <p:txBody>
          <a:bodyPr/>
          <a:lstStyle/>
          <a:p>
            <a:pPr indent="0" eaLnBrk="1" hangingPunct="1"/>
            <a:r>
              <a:rPr lang="fr-FR" i="1" dirty="0" smtClean="0">
                <a:ea typeface="ＭＳ Ｐゴシック" charset="-128"/>
              </a:rPr>
              <a:t>Différences avec le secteur privé</a:t>
            </a:r>
            <a:br>
              <a:rPr lang="fr-FR" i="1" dirty="0" smtClean="0">
                <a:ea typeface="ＭＳ Ｐゴシック" charset="-128"/>
              </a:rPr>
            </a:br>
            <a:r>
              <a:rPr lang="fr-FR" sz="2000" i="1" dirty="0" smtClean="0">
                <a:ea typeface="ＭＳ Ｐゴシック" charset="-128"/>
              </a:rPr>
              <a:t>Livre blanc du GASB (USA) 2006</a:t>
            </a:r>
          </a:p>
        </p:txBody>
      </p:sp>
      <p:sp>
        <p:nvSpPr>
          <p:cNvPr id="18436" name="Espace réservé du numéro de diapositive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1BBDC416-EA60-4859-BCD9-057CE0A247DB}" type="slidenum">
              <a:rPr lang="en-GB" smtClean="0">
                <a:ea typeface="ＭＳ Ｐゴシック" charset="-128"/>
              </a:rPr>
              <a:pPr/>
              <a:t>14</a:t>
            </a:fld>
            <a:endParaRPr lang="en-GB" smtClean="0">
              <a:ea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Espace réservé du contenu 1"/>
          <p:cNvSpPr>
            <a:spLocks noGrp="1"/>
          </p:cNvSpPr>
          <p:nvPr>
            <p:ph idx="1"/>
          </p:nvPr>
        </p:nvSpPr>
        <p:spPr>
          <a:xfrm>
            <a:off x="357188" y="2500313"/>
            <a:ext cx="8229600" cy="3919537"/>
          </a:xfrm>
        </p:spPr>
        <p:txBody>
          <a:bodyPr/>
          <a:lstStyle/>
          <a:p>
            <a:pPr eaLnBrk="1" hangingPunct="1">
              <a:spcAft>
                <a:spcPts val="1200"/>
              </a:spcAft>
              <a:buClrTx/>
              <a:buFont typeface="Wingdings" panose="05000000000000000000" pitchFamily="2" charset="2"/>
              <a:buChar char="Ø"/>
            </a:pPr>
            <a:r>
              <a:rPr lang="fr-FR" i="0" dirty="0">
                <a:ea typeface="ＭＳ Ｐゴシック" charset="-128"/>
              </a:rPr>
              <a:t>Définitions et exemples de rapport</a:t>
            </a:r>
          </a:p>
          <a:p>
            <a:pPr eaLnBrk="1" hangingPunct="1">
              <a:spcAft>
                <a:spcPts val="1200"/>
              </a:spcAft>
              <a:buClrTx/>
              <a:buFont typeface="Wingdings" panose="05000000000000000000" pitchFamily="2" charset="2"/>
              <a:buChar char="Ø"/>
            </a:pPr>
            <a:r>
              <a:rPr lang="fr-FR" i="0" dirty="0">
                <a:ea typeface="ＭＳ Ｐゴシック" charset="-128"/>
              </a:rPr>
              <a:t>Rôle de la comptabilité</a:t>
            </a:r>
          </a:p>
          <a:p>
            <a:pPr eaLnBrk="1" hangingPunct="1">
              <a:spcAft>
                <a:spcPts val="1200"/>
              </a:spcAft>
              <a:buClrTx/>
              <a:buFont typeface="Wingdings" panose="05000000000000000000" pitchFamily="2" charset="2"/>
              <a:buChar char="Ø"/>
            </a:pPr>
            <a:r>
              <a:rPr lang="fr-FR" b="1" i="0" dirty="0" smtClean="0">
                <a:solidFill>
                  <a:srgbClr val="FF0000"/>
                </a:solidFill>
                <a:ea typeface="ＭＳ Ｐゴシック" charset="-128"/>
              </a:rPr>
              <a:t>Les méthodes comptables</a:t>
            </a:r>
          </a:p>
          <a:p>
            <a:pPr eaLnBrk="1" hangingPunct="1">
              <a:spcAft>
                <a:spcPts val="1200"/>
              </a:spcAft>
              <a:buClrTx/>
              <a:buFont typeface="Wingdings" panose="05000000000000000000" pitchFamily="2" charset="2"/>
              <a:buChar char="Ø"/>
            </a:pPr>
            <a:r>
              <a:rPr lang="fr-FR" i="0" dirty="0" smtClean="0">
                <a:ea typeface="ＭＳ Ｐゴシック" charset="-128"/>
              </a:rPr>
              <a:t>TOFE et comptabilité</a:t>
            </a:r>
          </a:p>
          <a:p>
            <a:pPr eaLnBrk="1" hangingPunct="1">
              <a:spcAft>
                <a:spcPts val="1200"/>
              </a:spcAft>
              <a:buClrTx/>
              <a:buFont typeface="Wingdings" panose="05000000000000000000" pitchFamily="2" charset="2"/>
              <a:buChar char="Ø"/>
            </a:pPr>
            <a:r>
              <a:rPr lang="fr-FR" i="0" dirty="0" smtClean="0">
                <a:ea typeface="ＭＳ Ｐゴシック" charset="-128"/>
              </a:rPr>
              <a:t>Points d’attention et rapports requis</a:t>
            </a:r>
          </a:p>
          <a:p>
            <a:pPr eaLnBrk="1" hangingPunct="1">
              <a:spcAft>
                <a:spcPts val="1200"/>
              </a:spcAft>
              <a:buClrTx/>
            </a:pPr>
            <a:endParaRPr lang="en-GB" i="0" dirty="0" smtClean="0">
              <a:ea typeface="ＭＳ Ｐゴシック" charset="-128"/>
            </a:endParaRPr>
          </a:p>
          <a:p>
            <a:pPr eaLnBrk="1" hangingPunct="1"/>
            <a:endParaRPr lang="fr-BE" dirty="0" smtClean="0">
              <a:ea typeface="ＭＳ Ｐゴシック" charset="-128"/>
            </a:endParaRPr>
          </a:p>
        </p:txBody>
      </p:sp>
      <p:sp>
        <p:nvSpPr>
          <p:cNvPr id="7171" name="Titre 2"/>
          <p:cNvSpPr>
            <a:spLocks noGrp="1"/>
          </p:cNvSpPr>
          <p:nvPr>
            <p:ph type="title"/>
          </p:nvPr>
        </p:nvSpPr>
        <p:spPr>
          <a:xfrm>
            <a:off x="0" y="1000125"/>
            <a:ext cx="9144000" cy="1143000"/>
          </a:xfrm>
          <a:ln/>
        </p:spPr>
        <p:txBody>
          <a:bodyPr/>
          <a:lstStyle/>
          <a:p>
            <a:pPr indent="0" algn="ctr" eaLnBrk="1" hangingPunct="1"/>
            <a:r>
              <a:rPr lang="fr-BE" dirty="0" smtClean="0">
                <a:ea typeface="ＭＳ Ｐゴシック" charset="-128"/>
              </a:rPr>
              <a:t>Plan du module</a:t>
            </a:r>
          </a:p>
        </p:txBody>
      </p:sp>
      <p:sp>
        <p:nvSpPr>
          <p:cNvPr id="7172" name="Espace réservé du numéro de diapositive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F64EE477-F20E-4801-A0F2-61E0799263FE}" type="slidenum">
              <a:rPr lang="en-GB" smtClean="0">
                <a:ea typeface="ＭＳ Ｐゴシック" charset="-128"/>
              </a:rPr>
              <a:pPr/>
              <a:t>15</a:t>
            </a:fld>
            <a:endParaRPr lang="en-GB" smtClean="0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0153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  <a:ln algn="ctr"/>
        </p:spPr>
        <p:txBody>
          <a:bodyPr anchor="b"/>
          <a:lstStyle/>
          <a:p>
            <a:pPr algn="l" eaLnBrk="0" hangingPunct="0">
              <a:lnSpc>
                <a:spcPts val="1400"/>
              </a:lnSpc>
              <a:defRPr/>
            </a:pPr>
            <a:fld id="{712692D1-FAC5-4226-B6D7-39C225D27518}" type="slidenum">
              <a:rPr lang="en-GB">
                <a:latin typeface="+mj-lt"/>
              </a:rPr>
              <a:pPr algn="l" eaLnBrk="0" hangingPunct="0">
                <a:lnSpc>
                  <a:spcPts val="1400"/>
                </a:lnSpc>
                <a:defRPr/>
              </a:pPr>
              <a:t>16</a:t>
            </a:fld>
            <a:endParaRPr lang="en-GB" dirty="0">
              <a:latin typeface="+mj-lt"/>
            </a:endParaRP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857232"/>
            <a:ext cx="8715436" cy="704850"/>
          </a:xfrm>
        </p:spPr>
        <p:txBody>
          <a:bodyPr/>
          <a:lstStyle/>
          <a:p>
            <a:pPr eaLnBrk="1" hangingPunct="1"/>
            <a:r>
              <a:rPr lang="fr-FR" dirty="0" smtClean="0"/>
              <a:t/>
            </a:r>
            <a:br>
              <a:rPr lang="fr-FR" dirty="0" smtClean="0"/>
            </a:br>
            <a:r>
              <a:rPr lang="fr-FR" sz="2700" i="1" dirty="0" smtClean="0"/>
              <a:t>Méthodes comptables: les deux extrêmes</a:t>
            </a:r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1785926"/>
            <a:ext cx="8572530" cy="4370399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2200" i="0" dirty="0" smtClean="0"/>
              <a:t>Méthodes précisées par le Conseil des normes comptables internationales du secteur public </a:t>
            </a:r>
            <a:r>
              <a:rPr lang="fr-FR" sz="2200" dirty="0" smtClean="0"/>
              <a:t>– IPSASB </a:t>
            </a:r>
            <a:r>
              <a:rPr lang="fr-FR" sz="2200" i="1" dirty="0" smtClean="0"/>
              <a:t>International Public </a:t>
            </a:r>
            <a:r>
              <a:rPr lang="fr-FR" sz="2200" i="1" dirty="0" err="1" smtClean="0"/>
              <a:t>Sector</a:t>
            </a:r>
            <a:r>
              <a:rPr lang="fr-FR" sz="2200" i="1" dirty="0" smtClean="0"/>
              <a:t> </a:t>
            </a:r>
            <a:r>
              <a:rPr lang="fr-FR" sz="2200" i="1" dirty="0" err="1" smtClean="0"/>
              <a:t>Accounting</a:t>
            </a:r>
            <a:r>
              <a:rPr lang="fr-FR" sz="2200" i="1" dirty="0" smtClean="0"/>
              <a:t> Standards </a:t>
            </a:r>
            <a:r>
              <a:rPr lang="fr-FR" sz="2200" i="1" dirty="0" err="1" smtClean="0"/>
              <a:t>Board</a:t>
            </a:r>
            <a:endParaRPr lang="fr-FR" sz="2200" dirty="0" smtClean="0"/>
          </a:p>
          <a:p>
            <a:pPr eaLnBrk="1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2200" u="sng" dirty="0" smtClean="0"/>
              <a:t>Comptabilité base caisse</a:t>
            </a:r>
          </a:p>
          <a:p>
            <a:pPr lvl="1" eaLnBrk="1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2200" b="0" dirty="0" smtClean="0"/>
              <a:t>Retrace l'exécution des dépenses, au moment où elles sont payées et l'exécution des recettes, au moment où elles sont encaissées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2200" u="sng" dirty="0" smtClean="0"/>
              <a:t>Comptabilité d'exercice </a:t>
            </a:r>
            <a:endParaRPr lang="fr-FR" sz="2200" dirty="0" smtClean="0"/>
          </a:p>
          <a:p>
            <a:pPr lvl="1" eaLnBrk="1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2200" b="0" dirty="0" smtClean="0"/>
              <a:t>Comptabilisation d’opérations et d’autres événements au moment où ils se produisent. Les éléments comptabilisés sont les actifs, les passifs, l’actif net/situation nette, les produits et les charges. </a:t>
            </a:r>
          </a:p>
          <a:p>
            <a:pPr lvl="1" eaLnBrk="1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2200" b="0" dirty="0" smtClean="0">
                <a:solidFill>
                  <a:srgbClr val="C00000"/>
                </a:solidFill>
              </a:rPr>
              <a:t>Les charges </a:t>
            </a:r>
            <a:r>
              <a:rPr lang="fr-FR" sz="2200" b="0" dirty="0" smtClean="0"/>
              <a:t>sont comptabilisées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Espace réservé du contenu 1"/>
          <p:cNvSpPr>
            <a:spLocks noGrp="1"/>
          </p:cNvSpPr>
          <p:nvPr>
            <p:ph idx="1"/>
          </p:nvPr>
        </p:nvSpPr>
        <p:spPr>
          <a:xfrm>
            <a:off x="179512" y="1700808"/>
            <a:ext cx="8229600" cy="3850804"/>
          </a:xfrm>
        </p:spPr>
        <p:txBody>
          <a:bodyPr/>
          <a:lstStyle/>
          <a:p>
            <a:pPr eaLnBrk="1" hangingPunct="1">
              <a:spcBef>
                <a:spcPct val="0"/>
              </a:spcBef>
              <a:buClrTx/>
            </a:pPr>
            <a:r>
              <a:rPr lang="fr-FR" sz="2200" i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Encaissements/décaissements </a:t>
            </a:r>
            <a:br>
              <a:rPr lang="fr-FR" sz="2200" i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</a:br>
            <a:r>
              <a:rPr lang="fr-FR" sz="2200" i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Comptes = rapports sur l’exécution budgétaire; compte de caisse (toutes les sommes dépensées ou reçues en cours d’année)</a:t>
            </a:r>
          </a:p>
          <a:p>
            <a:pPr eaLnBrk="1" hangingPunct="1">
              <a:spcBef>
                <a:spcPct val="0"/>
              </a:spcBef>
              <a:buClrTx/>
            </a:pPr>
            <a:r>
              <a:rPr lang="fr-FR" sz="2200" i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Comptabilité de caisse modifiée: période complémentaire pour enregistrer au début de l’année t+1 les paiements effectués au titre du budget de l’année t  </a:t>
            </a:r>
          </a:p>
          <a:p>
            <a:pPr eaLnBrk="1" hangingPunct="1">
              <a:spcBef>
                <a:spcPct val="0"/>
              </a:spcBef>
              <a:buClrTx/>
            </a:pPr>
            <a:r>
              <a:rPr lang="fr-FR" sz="2200" i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Afrique francophone – la dépense budgétaire comptabilisée est l’ordonnancement</a:t>
            </a:r>
          </a:p>
          <a:p>
            <a:pPr lvl="1" eaLnBrk="1" hangingPunct="1">
              <a:spcBef>
                <a:spcPct val="0"/>
              </a:spcBef>
              <a:buClrTx/>
              <a:buFont typeface="Wingdings" panose="05000000000000000000" pitchFamily="2" charset="2"/>
              <a:buChar char="§"/>
            </a:pPr>
            <a:r>
              <a:rPr lang="fr-FR" sz="21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Le plus souvent la période comptable </a:t>
            </a:r>
            <a:r>
              <a:rPr lang="fr-FR" sz="2100" b="0" i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comporte une période complémentaire pour les ordonnancements et les paiements de 1 à 2 mois selon les </a:t>
            </a:r>
            <a:r>
              <a:rPr lang="fr-FR" sz="2100" b="0" i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pays.</a:t>
            </a:r>
            <a:endParaRPr lang="fr-FR" sz="2100" b="0" i="0" dirty="0" smtClean="0">
              <a:latin typeface="Arial" panose="020B0604020202020204" pitchFamily="34" charset="0"/>
              <a:ea typeface="ＭＳ Ｐゴシック" charset="-128"/>
              <a:cs typeface="Arial" panose="020B0604020202020204" pitchFamily="34" charset="0"/>
            </a:endParaRPr>
          </a:p>
          <a:p>
            <a:pPr lvl="1" eaLnBrk="1" hangingPunct="1">
              <a:spcBef>
                <a:spcPct val="0"/>
              </a:spcBef>
              <a:buClrTx/>
              <a:buFont typeface="Wingdings" panose="05000000000000000000" pitchFamily="2" charset="2"/>
              <a:buChar char="§"/>
            </a:pPr>
            <a:r>
              <a:rPr lang="fr-FR" sz="21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D’après les directives UEMOA de 2009 et CEMAC de </a:t>
            </a:r>
            <a:r>
              <a:rPr lang="fr-FR" sz="21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2011, </a:t>
            </a:r>
            <a:r>
              <a:rPr lang="fr-FR" sz="21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cette période ne serait plus que d’un mois et ne concernerait que </a:t>
            </a:r>
            <a:r>
              <a:rPr lang="fr-FR" sz="2100" b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les </a:t>
            </a:r>
            <a:r>
              <a:rPr lang="fr-FR" sz="2100" b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paiements.</a:t>
            </a:r>
            <a:endParaRPr lang="fr-FR" sz="2100" b="0" i="0" dirty="0" smtClean="0">
              <a:latin typeface="Arial" panose="020B0604020202020204" pitchFamily="34" charset="0"/>
              <a:ea typeface="ＭＳ Ｐゴシック" charset="-128"/>
              <a:cs typeface="Arial" panose="020B0604020202020204" pitchFamily="34" charset="0"/>
            </a:endParaRPr>
          </a:p>
        </p:txBody>
      </p:sp>
      <p:sp>
        <p:nvSpPr>
          <p:cNvPr id="21507" name="Titre 2"/>
          <p:cNvSpPr>
            <a:spLocks noGrp="1"/>
          </p:cNvSpPr>
          <p:nvPr>
            <p:ph type="title"/>
          </p:nvPr>
        </p:nvSpPr>
        <p:spPr>
          <a:xfrm>
            <a:off x="0" y="1052736"/>
            <a:ext cx="9144000" cy="846138"/>
          </a:xfrm>
          <a:ln/>
        </p:spPr>
        <p:txBody>
          <a:bodyPr/>
          <a:lstStyle/>
          <a:p>
            <a:pPr indent="0" eaLnBrk="1" hangingPunct="1"/>
            <a:r>
              <a:rPr lang="fr-FR" i="1" dirty="0" smtClean="0">
                <a:ea typeface="ＭＳ Ｐゴシック" charset="-128"/>
              </a:rPr>
              <a:t>Comptabilité de caisse</a:t>
            </a:r>
          </a:p>
        </p:txBody>
      </p:sp>
      <p:sp>
        <p:nvSpPr>
          <p:cNvPr id="21508" name="Espace réservé du numéro de diapositive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GB" dirty="0" smtClean="0">
                <a:ea typeface="ＭＳ Ｐゴシック" charset="-128"/>
              </a:rPr>
              <a:t>1</a:t>
            </a:r>
            <a:fld id="{DBE1DC26-C3D5-4370-B624-0F2B973F17EF}" type="slidenum">
              <a:rPr lang="en-GB" smtClean="0">
                <a:ea typeface="ＭＳ Ｐゴシック" charset="-128"/>
              </a:rPr>
              <a:pPr/>
              <a:t>17</a:t>
            </a:fld>
            <a:endParaRPr lang="en-GB" dirty="0" smtClean="0">
              <a:ea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Espace réservé du contenu 1"/>
          <p:cNvSpPr>
            <a:spLocks noGrp="1"/>
          </p:cNvSpPr>
          <p:nvPr>
            <p:ph idx="1"/>
          </p:nvPr>
        </p:nvSpPr>
        <p:spPr>
          <a:xfrm>
            <a:off x="428625" y="2060575"/>
            <a:ext cx="8715375" cy="3419475"/>
          </a:xfrm>
        </p:spPr>
        <p:txBody>
          <a:bodyPr/>
          <a:lstStyle/>
          <a:p>
            <a:pPr eaLnBrk="1" hangingPunct="1">
              <a:spcBef>
                <a:spcPct val="0"/>
              </a:spcBef>
              <a:buClrTx/>
            </a:pPr>
            <a:r>
              <a:rPr lang="fr-FR" sz="2100" i="0" dirty="0" smtClean="0">
                <a:ea typeface="ＭＳ Ｐゴシック" charset="-128"/>
              </a:rPr>
              <a:t>Comptabilité d’exercice = similaire à la comptabilité du secteur privé</a:t>
            </a:r>
            <a:br>
              <a:rPr lang="fr-FR" sz="2100" i="0" dirty="0" smtClean="0">
                <a:ea typeface="ＭＳ Ｐゴシック" charset="-128"/>
              </a:rPr>
            </a:br>
            <a:endParaRPr lang="fr-FR" sz="2100" i="0" dirty="0" smtClean="0">
              <a:ea typeface="ＭＳ Ｐゴシック" charset="-128"/>
            </a:endParaRPr>
          </a:p>
          <a:p>
            <a:pPr eaLnBrk="1" hangingPunct="1">
              <a:spcBef>
                <a:spcPct val="0"/>
              </a:spcBef>
              <a:buClrTx/>
            </a:pPr>
            <a:r>
              <a:rPr lang="fr-FR" sz="2100" i="0" dirty="0" smtClean="0">
                <a:ea typeface="ＭＳ Ｐゴシック" charset="-128"/>
              </a:rPr>
              <a:t>Indique le </a:t>
            </a:r>
            <a:r>
              <a:rPr lang="fr-FR" sz="2100" i="0" dirty="0" smtClean="0">
                <a:latin typeface="Calibri" pitchFamily="34" charset="0"/>
                <a:ea typeface="ＭＳ Ｐゴシック" charset="-128"/>
              </a:rPr>
              <a:t>«</a:t>
            </a:r>
            <a:r>
              <a:rPr lang="fr-FR" sz="2100" i="0" dirty="0" smtClean="0">
                <a:ea typeface="ＭＳ Ｐゴシック" charset="-128"/>
              </a:rPr>
              <a:t>bénéfice</a:t>
            </a:r>
            <a:r>
              <a:rPr lang="fr-FR" sz="2100" i="0" dirty="0" smtClean="0">
                <a:latin typeface="Calibri" pitchFamily="34" charset="0"/>
                <a:ea typeface="ＭＳ Ｐゴシック" charset="-128"/>
              </a:rPr>
              <a:t>»</a:t>
            </a:r>
            <a:r>
              <a:rPr lang="fr-FR" sz="2100" i="0" dirty="0" smtClean="0">
                <a:ea typeface="ＭＳ Ｐゴシック" charset="-128"/>
              </a:rPr>
              <a:t> (profits ou pertes) pour l’année</a:t>
            </a:r>
            <a:br>
              <a:rPr lang="fr-FR" sz="2100" i="0" dirty="0" smtClean="0">
                <a:ea typeface="ＭＳ Ｐゴシック" charset="-128"/>
              </a:rPr>
            </a:br>
            <a:endParaRPr lang="fr-FR" sz="2100" i="0" dirty="0" smtClean="0">
              <a:ea typeface="ＭＳ Ｐゴシック" charset="-128"/>
            </a:endParaRPr>
          </a:p>
          <a:p>
            <a:pPr eaLnBrk="1" hangingPunct="1">
              <a:spcBef>
                <a:spcPct val="0"/>
              </a:spcBef>
              <a:buClrTx/>
            </a:pPr>
            <a:r>
              <a:rPr lang="fr-FR" sz="2100" i="0" dirty="0" smtClean="0">
                <a:ea typeface="ＭＳ Ｐゴシック" charset="-128"/>
              </a:rPr>
              <a:t>Principales différences avec la comptabilité base caisse:</a:t>
            </a:r>
          </a:p>
          <a:p>
            <a:pPr lvl="1" eaLnBrk="1" hangingPunct="1">
              <a:spcBef>
                <a:spcPct val="0"/>
              </a:spcBef>
              <a:buClrTx/>
              <a:buFont typeface="Wingdings" panose="05000000000000000000" pitchFamily="2" charset="2"/>
              <a:buChar char="§"/>
            </a:pPr>
            <a:r>
              <a:rPr lang="fr-FR" sz="2100" b="0" dirty="0" smtClean="0">
                <a:ea typeface="ＭＳ Ｐゴシック" charset="-128"/>
              </a:rPr>
              <a:t>les actifs réels évalués dans le bilan</a:t>
            </a:r>
          </a:p>
          <a:p>
            <a:pPr lvl="1" eaLnBrk="1" hangingPunct="1">
              <a:spcBef>
                <a:spcPct val="0"/>
              </a:spcBef>
              <a:buClrTx/>
              <a:buFont typeface="Wingdings" panose="05000000000000000000" pitchFamily="2" charset="2"/>
              <a:buChar char="§"/>
            </a:pPr>
            <a:r>
              <a:rPr lang="fr-FR" sz="2100" b="0" dirty="0" smtClean="0">
                <a:ea typeface="ＭＳ Ｐゴシック" charset="-128"/>
              </a:rPr>
              <a:t>amortissement inclus dans les comptes </a:t>
            </a:r>
          </a:p>
          <a:p>
            <a:pPr lvl="1" eaLnBrk="1" hangingPunct="1">
              <a:spcBef>
                <a:spcPct val="0"/>
              </a:spcBef>
              <a:buClrTx/>
              <a:buFontTx/>
              <a:buNone/>
            </a:pPr>
            <a:endParaRPr lang="fr-FR" sz="2100" b="0" dirty="0" smtClean="0">
              <a:ea typeface="ＭＳ Ｐゴシック" charset="-128"/>
            </a:endParaRPr>
          </a:p>
          <a:p>
            <a:pPr eaLnBrk="1" hangingPunct="1">
              <a:spcBef>
                <a:spcPct val="0"/>
              </a:spcBef>
              <a:buClrTx/>
            </a:pPr>
            <a:r>
              <a:rPr lang="fr-FR" sz="2100" i="0" dirty="0" smtClean="0">
                <a:ea typeface="ＭＳ Ｐゴシック" charset="-128"/>
              </a:rPr>
              <a:t>Mais il existe de nombreuses approches différentes (Australie, ÉU, RU, ancienne Union soviétique, etc.)</a:t>
            </a:r>
          </a:p>
          <a:p>
            <a:pPr eaLnBrk="1" hangingPunct="1">
              <a:spcBef>
                <a:spcPct val="0"/>
              </a:spcBef>
              <a:buClrTx/>
            </a:pPr>
            <a:endParaRPr lang="fr-FR" i="0" dirty="0" smtClean="0">
              <a:ea typeface="ＭＳ Ｐゴシック" charset="-128"/>
            </a:endParaRPr>
          </a:p>
          <a:p>
            <a:pPr eaLnBrk="1" hangingPunct="1">
              <a:spcBef>
                <a:spcPct val="0"/>
              </a:spcBef>
              <a:buClrTx/>
            </a:pPr>
            <a:endParaRPr lang="fr-FR" i="0" dirty="0" smtClean="0">
              <a:ea typeface="ＭＳ Ｐゴシック" charset="-128"/>
            </a:endParaRPr>
          </a:p>
        </p:txBody>
      </p:sp>
      <p:sp>
        <p:nvSpPr>
          <p:cNvPr id="22531" name="Titre 2"/>
          <p:cNvSpPr>
            <a:spLocks noGrp="1"/>
          </p:cNvSpPr>
          <p:nvPr>
            <p:ph type="title"/>
          </p:nvPr>
        </p:nvSpPr>
        <p:spPr>
          <a:xfrm>
            <a:off x="0" y="1214438"/>
            <a:ext cx="9144000" cy="919162"/>
          </a:xfrm>
          <a:ln/>
        </p:spPr>
        <p:txBody>
          <a:bodyPr/>
          <a:lstStyle/>
          <a:p>
            <a:pPr indent="0" eaLnBrk="1" hangingPunct="1"/>
            <a:r>
              <a:rPr lang="fr-FR" i="1" dirty="0" smtClean="0">
                <a:ea typeface="ＭＳ Ｐゴシック" charset="-128"/>
              </a:rPr>
              <a:t>Comptabilité d’exercice </a:t>
            </a:r>
          </a:p>
        </p:txBody>
      </p:sp>
      <p:sp>
        <p:nvSpPr>
          <p:cNvPr id="22532" name="Espace réservé du numéro de diapositive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1B2D1AAB-3B71-4337-A4F5-EE08991DA410}" type="slidenum">
              <a:rPr lang="en-GB" smtClean="0">
                <a:ea typeface="ＭＳ Ｐゴシック" charset="-128"/>
              </a:rPr>
              <a:pPr/>
              <a:t>18</a:t>
            </a:fld>
            <a:endParaRPr lang="en-GB" smtClean="0">
              <a:ea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  <a:ln algn="ctr"/>
        </p:spPr>
        <p:txBody>
          <a:bodyPr anchor="b"/>
          <a:lstStyle/>
          <a:p>
            <a:pPr algn="l" eaLnBrk="0" hangingPunct="0">
              <a:lnSpc>
                <a:spcPts val="1400"/>
              </a:lnSpc>
              <a:defRPr/>
            </a:pPr>
            <a:fld id="{78023A6C-D122-4E4D-8FEC-BB74E648826B}" type="slidenum">
              <a:rPr lang="en-GB">
                <a:latin typeface="+mj-lt"/>
              </a:rPr>
              <a:pPr algn="l" eaLnBrk="0" hangingPunct="0">
                <a:lnSpc>
                  <a:spcPts val="1400"/>
                </a:lnSpc>
                <a:defRPr/>
              </a:pPr>
              <a:t>19</a:t>
            </a:fld>
            <a:endParaRPr lang="en-GB" dirty="0">
              <a:latin typeface="+mj-lt"/>
            </a:endParaRPr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26" y="1142984"/>
            <a:ext cx="8786874" cy="357190"/>
          </a:xfrm>
        </p:spPr>
        <p:txBody>
          <a:bodyPr/>
          <a:lstStyle/>
          <a:p>
            <a:pPr eaLnBrk="1" hangingPunct="1"/>
            <a:r>
              <a:rPr lang="fr-FR" dirty="0" smtClean="0"/>
              <a:t/>
            </a:r>
            <a:br>
              <a:rPr lang="fr-FR" dirty="0" smtClean="0"/>
            </a:br>
            <a:r>
              <a:rPr lang="fr-FR" i="1" dirty="0" smtClean="0"/>
              <a:t>Le spectre des méthodes comptables</a:t>
            </a:r>
          </a:p>
        </p:txBody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1916113"/>
            <a:ext cx="8337550" cy="4941887"/>
          </a:xfrm>
        </p:spPr>
        <p:txBody>
          <a:bodyPr/>
          <a:lstStyle/>
          <a:p>
            <a:pPr eaLnBrk="1" hangingPunct="1"/>
            <a:r>
              <a:rPr lang="fr-FR" dirty="0" smtClean="0"/>
              <a:t>Dépend du pays, de nombreuses variantes entre deux extrêmes</a:t>
            </a:r>
          </a:p>
        </p:txBody>
      </p:sp>
      <p:sp>
        <p:nvSpPr>
          <p:cNvPr id="23557" name="Text Box 4"/>
          <p:cNvSpPr txBox="1">
            <a:spLocks noChangeArrowheads="1"/>
          </p:cNvSpPr>
          <p:nvPr/>
        </p:nvSpPr>
        <p:spPr bwMode="auto">
          <a:xfrm>
            <a:off x="341313" y="5759450"/>
            <a:ext cx="2457450" cy="636839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lIns="82039" tIns="41020" rIns="82039" bIns="41020">
            <a:spAutoFit/>
          </a:bodyPr>
          <a:lstStyle/>
          <a:p>
            <a:pPr defTabSz="820738">
              <a:spcBef>
                <a:spcPct val="50000"/>
              </a:spcBef>
            </a:pPr>
            <a:r>
              <a:rPr lang="fr-FR" sz="1800" dirty="0"/>
              <a:t>Comptabilité base caisse</a:t>
            </a:r>
          </a:p>
        </p:txBody>
      </p:sp>
      <p:sp>
        <p:nvSpPr>
          <p:cNvPr id="23558" name="Text Box 5"/>
          <p:cNvSpPr txBox="1">
            <a:spLocks noChangeArrowheads="1"/>
          </p:cNvSpPr>
          <p:nvPr/>
        </p:nvSpPr>
        <p:spPr bwMode="auto">
          <a:xfrm>
            <a:off x="6858016" y="2928934"/>
            <a:ext cx="1979612" cy="636839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lIns="82039" tIns="41020" rIns="82039" bIns="41020">
            <a:spAutoFit/>
          </a:bodyPr>
          <a:lstStyle/>
          <a:p>
            <a:pPr defTabSz="820738">
              <a:spcBef>
                <a:spcPct val="50000"/>
              </a:spcBef>
            </a:pPr>
            <a:r>
              <a:rPr lang="fr-FR" sz="1800" dirty="0"/>
              <a:t>Comptabilité d'exercice</a:t>
            </a:r>
          </a:p>
        </p:txBody>
      </p:sp>
      <p:sp>
        <p:nvSpPr>
          <p:cNvPr id="23559" name="Line 6"/>
          <p:cNvSpPr>
            <a:spLocks noChangeShapeType="1"/>
          </p:cNvSpPr>
          <p:nvPr/>
        </p:nvSpPr>
        <p:spPr bwMode="auto">
          <a:xfrm flipV="1">
            <a:off x="2797175" y="3536950"/>
            <a:ext cx="4119563" cy="21701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lIns="82039" tIns="41020" rIns="82039" bIns="41020"/>
          <a:lstStyle/>
          <a:p>
            <a:endParaRPr lang="en-GB"/>
          </a:p>
        </p:txBody>
      </p:sp>
      <p:sp>
        <p:nvSpPr>
          <p:cNvPr id="23560" name="Text Box 7"/>
          <p:cNvSpPr txBox="1">
            <a:spLocks noChangeArrowheads="1"/>
          </p:cNvSpPr>
          <p:nvPr/>
        </p:nvSpPr>
        <p:spPr bwMode="auto">
          <a:xfrm>
            <a:off x="3571868" y="3143248"/>
            <a:ext cx="2811463" cy="636839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82039" tIns="41020" rIns="82039" bIns="41020">
            <a:spAutoFit/>
          </a:bodyPr>
          <a:lstStyle/>
          <a:p>
            <a:pPr defTabSz="820738">
              <a:spcBef>
                <a:spcPct val="50000"/>
              </a:spcBef>
            </a:pPr>
            <a:r>
              <a:rPr lang="fr-FR" sz="1800" dirty="0"/>
              <a:t>Modifications de la base exercice</a:t>
            </a:r>
          </a:p>
        </p:txBody>
      </p:sp>
      <p:sp>
        <p:nvSpPr>
          <p:cNvPr id="23561" name="Text Box 8"/>
          <p:cNvSpPr txBox="1">
            <a:spLocks noChangeArrowheads="1"/>
          </p:cNvSpPr>
          <p:nvPr/>
        </p:nvSpPr>
        <p:spPr bwMode="auto">
          <a:xfrm>
            <a:off x="1071538" y="4500570"/>
            <a:ext cx="2689225" cy="636839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82039" tIns="41020" rIns="82039" bIns="41020">
            <a:spAutoFit/>
          </a:bodyPr>
          <a:lstStyle/>
          <a:p>
            <a:pPr defTabSz="820738">
              <a:spcBef>
                <a:spcPct val="50000"/>
              </a:spcBef>
            </a:pPr>
            <a:r>
              <a:rPr lang="fr-FR" sz="1800" dirty="0"/>
              <a:t>Modifications de la base caisse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Espace réservé du contenu 1"/>
          <p:cNvSpPr>
            <a:spLocks noGrp="1"/>
          </p:cNvSpPr>
          <p:nvPr>
            <p:ph idx="1"/>
          </p:nvPr>
        </p:nvSpPr>
        <p:spPr>
          <a:xfrm>
            <a:off x="357188" y="2500313"/>
            <a:ext cx="8229600" cy="3919537"/>
          </a:xfrm>
        </p:spPr>
        <p:txBody>
          <a:bodyPr/>
          <a:lstStyle/>
          <a:p>
            <a:pPr eaLnBrk="1" hangingPunct="1">
              <a:spcAft>
                <a:spcPts val="1200"/>
              </a:spcAft>
              <a:buClrTx/>
              <a:buFont typeface="Wingdings" panose="05000000000000000000" pitchFamily="2" charset="2"/>
              <a:buChar char="Ø"/>
            </a:pPr>
            <a:r>
              <a:rPr lang="fr-FR" b="1" i="0" dirty="0" smtClean="0">
                <a:solidFill>
                  <a:srgbClr val="FF0000"/>
                </a:solidFill>
                <a:ea typeface="ＭＳ Ｐゴシック" charset="-128"/>
              </a:rPr>
              <a:t>Définitions et </a:t>
            </a:r>
            <a:r>
              <a:rPr lang="fr-FR" b="1" i="0" dirty="0">
                <a:solidFill>
                  <a:srgbClr val="FF0000"/>
                </a:solidFill>
                <a:ea typeface="ＭＳ Ｐゴシック" charset="-128"/>
              </a:rPr>
              <a:t>exemples de rapport</a:t>
            </a:r>
          </a:p>
          <a:p>
            <a:pPr eaLnBrk="1" hangingPunct="1">
              <a:spcAft>
                <a:spcPts val="1200"/>
              </a:spcAft>
              <a:buClrTx/>
              <a:buFont typeface="Wingdings" panose="05000000000000000000" pitchFamily="2" charset="2"/>
              <a:buChar char="Ø"/>
            </a:pPr>
            <a:r>
              <a:rPr lang="fr-FR" i="0" dirty="0" smtClean="0">
                <a:ea typeface="ＭＳ Ｐゴシック" charset="-128"/>
              </a:rPr>
              <a:t>Rôle de la comptabilité</a:t>
            </a:r>
          </a:p>
          <a:p>
            <a:pPr eaLnBrk="1" hangingPunct="1">
              <a:spcAft>
                <a:spcPts val="1200"/>
              </a:spcAft>
              <a:buClrTx/>
              <a:buFont typeface="Wingdings" panose="05000000000000000000" pitchFamily="2" charset="2"/>
              <a:buChar char="Ø"/>
            </a:pPr>
            <a:r>
              <a:rPr lang="fr-FR" i="0" dirty="0" smtClean="0">
                <a:ea typeface="ＭＳ Ｐゴシック" charset="-128"/>
              </a:rPr>
              <a:t>Les méthodes comptables</a:t>
            </a:r>
          </a:p>
          <a:p>
            <a:pPr eaLnBrk="1" hangingPunct="1">
              <a:spcAft>
                <a:spcPts val="1200"/>
              </a:spcAft>
              <a:buClrTx/>
              <a:buFont typeface="Wingdings" panose="05000000000000000000" pitchFamily="2" charset="2"/>
              <a:buChar char="Ø"/>
            </a:pPr>
            <a:r>
              <a:rPr lang="fr-FR" i="0" dirty="0" smtClean="0">
                <a:ea typeface="ＭＳ Ｐゴシック" charset="-128"/>
              </a:rPr>
              <a:t>TOFE et comptabilité</a:t>
            </a:r>
          </a:p>
          <a:p>
            <a:pPr eaLnBrk="1" hangingPunct="1">
              <a:spcAft>
                <a:spcPts val="1200"/>
              </a:spcAft>
              <a:buClrTx/>
              <a:buFont typeface="Wingdings" panose="05000000000000000000" pitchFamily="2" charset="2"/>
              <a:buChar char="Ø"/>
            </a:pPr>
            <a:r>
              <a:rPr lang="fr-FR" i="0" dirty="0" smtClean="0">
                <a:ea typeface="ＭＳ Ｐゴシック" charset="-128"/>
              </a:rPr>
              <a:t>Points d’attention et rapports requis</a:t>
            </a:r>
          </a:p>
          <a:p>
            <a:pPr eaLnBrk="1" hangingPunct="1">
              <a:spcAft>
                <a:spcPts val="1200"/>
              </a:spcAft>
              <a:buClrTx/>
            </a:pPr>
            <a:endParaRPr lang="en-GB" i="0" dirty="0" smtClean="0">
              <a:ea typeface="ＭＳ Ｐゴシック" charset="-128"/>
            </a:endParaRPr>
          </a:p>
          <a:p>
            <a:pPr eaLnBrk="1" hangingPunct="1"/>
            <a:endParaRPr lang="fr-BE" dirty="0" smtClean="0">
              <a:ea typeface="ＭＳ Ｐゴシック" charset="-128"/>
            </a:endParaRPr>
          </a:p>
        </p:txBody>
      </p:sp>
      <p:sp>
        <p:nvSpPr>
          <p:cNvPr id="7171" name="Titre 2"/>
          <p:cNvSpPr>
            <a:spLocks noGrp="1"/>
          </p:cNvSpPr>
          <p:nvPr>
            <p:ph type="title"/>
          </p:nvPr>
        </p:nvSpPr>
        <p:spPr>
          <a:xfrm>
            <a:off x="0" y="1000125"/>
            <a:ext cx="9144000" cy="1143000"/>
          </a:xfrm>
          <a:ln/>
        </p:spPr>
        <p:txBody>
          <a:bodyPr/>
          <a:lstStyle/>
          <a:p>
            <a:pPr indent="0" algn="ctr" eaLnBrk="1" hangingPunct="1"/>
            <a:r>
              <a:rPr lang="fr-BE" dirty="0" smtClean="0">
                <a:ea typeface="ＭＳ Ｐゴシック" charset="-128"/>
              </a:rPr>
              <a:t>Plan du module</a:t>
            </a:r>
          </a:p>
        </p:txBody>
      </p:sp>
      <p:sp>
        <p:nvSpPr>
          <p:cNvPr id="7172" name="Espace réservé du numéro de diapositive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F64EE477-F20E-4801-A0F2-61E0799263FE}" type="slidenum">
              <a:rPr lang="en-GB" smtClean="0">
                <a:ea typeface="ＭＳ Ｐゴシック" charset="-128"/>
              </a:rPr>
              <a:pPr/>
              <a:t>2</a:t>
            </a:fld>
            <a:endParaRPr lang="en-GB" smtClean="0">
              <a:ea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  <a:ln algn="ctr"/>
        </p:spPr>
        <p:txBody>
          <a:bodyPr anchor="b"/>
          <a:lstStyle/>
          <a:p>
            <a:pPr algn="l" eaLnBrk="0" hangingPunct="0">
              <a:lnSpc>
                <a:spcPts val="1400"/>
              </a:lnSpc>
              <a:defRPr/>
            </a:pPr>
            <a:fld id="{A95B70BF-AC4E-46C8-BBEE-712875677415}" type="slidenum">
              <a:rPr lang="en-GB">
                <a:latin typeface="+mj-lt"/>
              </a:rPr>
              <a:pPr algn="l" eaLnBrk="0" hangingPunct="0">
                <a:lnSpc>
                  <a:spcPts val="1400"/>
                </a:lnSpc>
                <a:defRPr/>
              </a:pPr>
              <a:t>20</a:t>
            </a:fld>
            <a:endParaRPr lang="en-GB" dirty="0">
              <a:latin typeface="+mj-lt"/>
            </a:endParaRPr>
          </a:p>
        </p:txBody>
      </p:sp>
      <p:sp>
        <p:nvSpPr>
          <p:cNvPr id="3076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710499"/>
            <a:ext cx="7786687" cy="1143000"/>
          </a:xfrm>
        </p:spPr>
        <p:txBody>
          <a:bodyPr/>
          <a:lstStyle/>
          <a:p>
            <a:pPr eaLnBrk="1" hangingPunct="1"/>
            <a:r>
              <a:rPr lang="fr-FR" sz="2800" i="1" dirty="0" smtClean="0"/>
              <a:t>Charges et dépenses</a:t>
            </a:r>
          </a:p>
        </p:txBody>
      </p:sp>
      <p:graphicFrame>
        <p:nvGraphicFramePr>
          <p:cNvPr id="3074" name="Object 3"/>
          <p:cNvGraphicFramePr>
            <a:graphicFrameLocks noGrp="1" noChangeAspect="1"/>
          </p:cNvGraphicFramePr>
          <p:nvPr>
            <p:ph sz="half" idx="2"/>
          </p:nvPr>
        </p:nvGraphicFramePr>
        <p:xfrm>
          <a:off x="785786" y="1643050"/>
          <a:ext cx="6964363" cy="3900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03" name="Worksheet" r:id="rId5" imgW="5629347" imgH="3152824" progId="Excel.Sheet.8">
                  <p:embed/>
                </p:oleObj>
              </mc:Choice>
              <mc:Fallback>
                <p:oleObj name="Worksheet" r:id="rId5" imgW="5629347" imgH="3152824" progId="Excel.Sheet.8">
                  <p:embed/>
                  <p:pic>
                    <p:nvPicPr>
                      <p:cNvPr id="0" name="Picture 18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786" y="1643050"/>
                        <a:ext cx="6964363" cy="3900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7" name="Text Box 4"/>
          <p:cNvSpPr txBox="1">
            <a:spLocks noChangeArrowheads="1"/>
          </p:cNvSpPr>
          <p:nvPr/>
        </p:nvSpPr>
        <p:spPr bwMode="auto">
          <a:xfrm>
            <a:off x="33063" y="5544053"/>
            <a:ext cx="9144000" cy="131394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82039" tIns="41020" rIns="82039" bIns="41020">
            <a:spAutoFit/>
          </a:bodyPr>
          <a:lstStyle/>
          <a:p>
            <a:pPr defTabSz="820738"/>
            <a:r>
              <a:rPr lang="fr-FR" sz="1900" dirty="0"/>
              <a:t>Charges: toutes les transactions qui diminuent la valeur nette du secteur des administrations publiques</a:t>
            </a:r>
          </a:p>
          <a:p>
            <a:pPr defTabSz="820738"/>
            <a:r>
              <a:rPr lang="fr-FR" sz="1900" dirty="0"/>
              <a:t>Dépenses totales: Charges+Acquisitions nettes d'actifs non financiers</a:t>
            </a:r>
          </a:p>
          <a:p>
            <a:pPr defTabSz="820738"/>
            <a:endParaRPr lang="fr-FR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  <a:ln algn="ctr"/>
        </p:spPr>
        <p:txBody>
          <a:bodyPr anchor="b"/>
          <a:lstStyle/>
          <a:p>
            <a:pPr algn="l" eaLnBrk="0" hangingPunct="0">
              <a:lnSpc>
                <a:spcPts val="1400"/>
              </a:lnSpc>
              <a:defRPr/>
            </a:pPr>
            <a:fld id="{51207EA8-9412-4979-99B1-F3D9582454D9}" type="slidenum">
              <a:rPr lang="en-GB">
                <a:latin typeface="+mj-lt"/>
              </a:rPr>
              <a:pPr algn="l" eaLnBrk="0" hangingPunct="0">
                <a:lnSpc>
                  <a:spcPts val="1400"/>
                </a:lnSpc>
                <a:defRPr/>
              </a:pPr>
              <a:t>21</a:t>
            </a:fld>
            <a:endParaRPr lang="en-GB" dirty="0">
              <a:latin typeface="+mj-lt"/>
            </a:endParaRPr>
          </a:p>
        </p:txBody>
      </p:sp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>
          <a:xfrm>
            <a:off x="1" y="785794"/>
            <a:ext cx="9144000" cy="1071570"/>
          </a:xfrm>
        </p:spPr>
        <p:txBody>
          <a:bodyPr/>
          <a:lstStyle/>
          <a:p>
            <a:pPr eaLnBrk="1" hangingPunct="1"/>
            <a:r>
              <a:rPr lang="fr-FR" sz="2700" i="1" dirty="0" smtClean="0"/>
              <a:t>Exemples</a:t>
            </a:r>
          </a:p>
        </p:txBody>
      </p:sp>
      <p:graphicFrame>
        <p:nvGraphicFramePr>
          <p:cNvPr id="4098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214282" y="1658937"/>
          <a:ext cx="8383587" cy="5199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7" name="Document" r:id="rId5" imgW="5901465" imgH="3659271" progId="Word.Document.8">
                  <p:embed/>
                </p:oleObj>
              </mc:Choice>
              <mc:Fallback>
                <p:oleObj name="Document" r:id="rId5" imgW="5901465" imgH="3659271" progId="Word.Document.8">
                  <p:embed/>
                  <p:pic>
                    <p:nvPicPr>
                      <p:cNvPr id="0" name="Picture 18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282" y="1658937"/>
                        <a:ext cx="8383587" cy="5199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285720" y="1214422"/>
            <a:ext cx="8410606" cy="936625"/>
          </a:xfrm>
        </p:spPr>
        <p:txBody>
          <a:bodyPr/>
          <a:lstStyle/>
          <a:p>
            <a:r>
              <a:rPr lang="en-GB" b="0" i="1" dirty="0" smtClean="0"/>
              <a:t>  </a:t>
            </a:r>
            <a:r>
              <a:rPr lang="fr-FR" i="1" dirty="0" smtClean="0"/>
              <a:t>Comptabilité d’exercice et circuit de la dépense</a:t>
            </a:r>
            <a:endParaRPr lang="fr-FR" i="1" dirty="0"/>
          </a:p>
        </p:txBody>
      </p:sp>
      <p:graphicFrame>
        <p:nvGraphicFramePr>
          <p:cNvPr id="105475" name="Object 3"/>
          <p:cNvGraphicFramePr>
            <a:graphicFrameLocks noChangeAspect="1"/>
          </p:cNvGraphicFramePr>
          <p:nvPr/>
        </p:nvGraphicFramePr>
        <p:xfrm>
          <a:off x="0" y="2518181"/>
          <a:ext cx="9016040" cy="27682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00" name="Worksheet" r:id="rId4" imgW="10515547" imgH="3219498" progId="Excel.Sheet.8">
                  <p:embed/>
                </p:oleObj>
              </mc:Choice>
              <mc:Fallback>
                <p:oleObj name="Worksheet" r:id="rId4" imgW="10515547" imgH="3219498" progId="Excel.Sheet.8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518181"/>
                        <a:ext cx="9016040" cy="276820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1000108"/>
            <a:ext cx="8229600" cy="936625"/>
          </a:xfrm>
        </p:spPr>
        <p:txBody>
          <a:bodyPr/>
          <a:lstStyle/>
          <a:p>
            <a:pPr eaLnBrk="1" hangingPunct="1"/>
            <a:r>
              <a:rPr lang="fr-FR" sz="2000" dirty="0" smtClean="0"/>
              <a:t>Les états financiers selon la comptabilité d’exercice</a:t>
            </a:r>
          </a:p>
        </p:txBody>
      </p:sp>
      <p:sp>
        <p:nvSpPr>
          <p:cNvPr id="25604" name="Rectangle 3"/>
          <p:cNvSpPr>
            <a:spLocks noGrp="1" noChangeArrowheads="1"/>
          </p:cNvSpPr>
          <p:nvPr>
            <p:ph idx="1"/>
          </p:nvPr>
        </p:nvSpPr>
        <p:spPr>
          <a:xfrm>
            <a:off x="0" y="1857365"/>
            <a:ext cx="8929718" cy="4164024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2000" dirty="0" smtClean="0"/>
              <a:t>IPSASB: Un jeu complet d'états financiers comprend les composantes suivantes ( </a:t>
            </a:r>
          </a:p>
          <a:p>
            <a:pPr lvl="1" eaLnBrk="1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b="0" dirty="0" smtClean="0"/>
              <a:t>(a) un état de la situation financière;</a:t>
            </a:r>
          </a:p>
          <a:p>
            <a:pPr lvl="1" eaLnBrk="1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b="0" dirty="0" smtClean="0"/>
              <a:t>(b) un état de la performance financière;</a:t>
            </a:r>
          </a:p>
          <a:p>
            <a:pPr lvl="1" eaLnBrk="1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b="0" dirty="0" smtClean="0"/>
              <a:t>(c) un état des variations de l’actif net/situation nette;</a:t>
            </a:r>
          </a:p>
          <a:p>
            <a:pPr lvl="1" eaLnBrk="1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b="0" dirty="0" smtClean="0"/>
              <a:t>(d) un tableau des flux de trésorerie; et</a:t>
            </a:r>
          </a:p>
          <a:p>
            <a:pPr lvl="1" eaLnBrk="1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b="0" dirty="0" smtClean="0"/>
              <a:t>(e) les méthodes comptables et les notes aux états financiers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2000" dirty="0" smtClean="0"/>
              <a:t>FMI: Manuel des statistique des finances publiques (SFP/</a:t>
            </a:r>
            <a:r>
              <a:rPr lang="fr-FR" sz="2000" i="1" dirty="0" smtClean="0"/>
              <a:t>GFS) 2014 </a:t>
            </a:r>
            <a:r>
              <a:rPr lang="fr-FR" sz="2000" dirty="0" smtClean="0"/>
              <a:t>approche plus ou moins similaire</a:t>
            </a:r>
          </a:p>
          <a:p>
            <a:pPr lvl="1" eaLnBrk="1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b="0" dirty="0" smtClean="0"/>
              <a:t>Sépare les "autres flux économiques" (ex. réévaluation d'actifs)</a:t>
            </a:r>
          </a:p>
          <a:p>
            <a:pPr lvl="1" eaLnBrk="1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b="0" dirty="0" smtClean="0"/>
              <a:t>Isole les prêts nets octroyés pour la poursuite des objectifs de politique économique </a:t>
            </a:r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ln algn="ctr"/>
        </p:spPr>
        <p:txBody>
          <a:bodyPr anchor="b"/>
          <a:lstStyle/>
          <a:p>
            <a:pPr algn="l" eaLnBrk="0" hangingPunct="0">
              <a:lnSpc>
                <a:spcPts val="1400"/>
              </a:lnSpc>
              <a:defRPr/>
            </a:pPr>
            <a:fld id="{A8C63F76-496E-4738-BE09-F5D6F9F87595}" type="slidenum">
              <a:rPr lang="en-GB">
                <a:latin typeface="+mj-lt"/>
              </a:rPr>
              <a:pPr algn="l" eaLnBrk="0" hangingPunct="0">
                <a:lnSpc>
                  <a:spcPts val="1400"/>
                </a:lnSpc>
                <a:defRPr/>
              </a:pPr>
              <a:t>23</a:t>
            </a:fld>
            <a:endParaRPr lang="en-GB" dirty="0">
              <a:latin typeface="+mj-lt"/>
            </a:endParaRPr>
          </a:p>
        </p:txBody>
      </p:sp>
      <p:sp>
        <p:nvSpPr>
          <p:cNvPr id="25605" name="Text Box 4"/>
          <p:cNvSpPr txBox="1">
            <a:spLocks noChangeArrowheads="1"/>
          </p:cNvSpPr>
          <p:nvPr/>
        </p:nvSpPr>
        <p:spPr bwMode="auto">
          <a:xfrm>
            <a:off x="1333500" y="6164263"/>
            <a:ext cx="7589838" cy="933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2039" tIns="41020" rIns="82039" bIns="41020">
            <a:spAutoFit/>
          </a:bodyPr>
          <a:lstStyle/>
          <a:p>
            <a:pPr defTabSz="820738"/>
            <a:endParaRPr lang="fr-FR" sz="1400"/>
          </a:p>
          <a:p>
            <a:pPr defTabSz="820738">
              <a:spcBef>
                <a:spcPct val="50000"/>
              </a:spcBef>
            </a:pPr>
            <a:endParaRPr lang="fr-FR" sz="1400"/>
          </a:p>
          <a:p>
            <a:pPr defTabSz="820738">
              <a:spcBef>
                <a:spcPct val="50000"/>
              </a:spcBef>
            </a:pPr>
            <a:endParaRPr lang="fr-FR"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Espace réservé du contenu 1"/>
          <p:cNvSpPr>
            <a:spLocks noGrp="1"/>
          </p:cNvSpPr>
          <p:nvPr>
            <p:ph idx="1"/>
          </p:nvPr>
        </p:nvSpPr>
        <p:spPr>
          <a:xfrm>
            <a:off x="0" y="2060575"/>
            <a:ext cx="9144000" cy="4062413"/>
          </a:xfrm>
        </p:spPr>
        <p:txBody>
          <a:bodyPr/>
          <a:lstStyle/>
          <a:p>
            <a:pPr indent="0" eaLnBrk="1" hangingPunct="1">
              <a:spcAft>
                <a:spcPts val="1200"/>
              </a:spcAft>
              <a:buClrTx/>
              <a:buFontTx/>
              <a:buNone/>
            </a:pPr>
            <a:r>
              <a:rPr lang="fr-FR" sz="2300" i="0" dirty="0" smtClean="0">
                <a:ea typeface="ＭＳ Ｐゴシック" charset="-128"/>
              </a:rPr>
              <a:t>Les rapports financiers permettent aux utilisateurs :</a:t>
            </a:r>
          </a:p>
          <a:p>
            <a:pPr indent="0" eaLnBrk="1" hangingPunct="1">
              <a:spcAft>
                <a:spcPts val="1200"/>
              </a:spcAft>
              <a:buClrTx/>
            </a:pPr>
            <a:r>
              <a:rPr lang="fr-FR" sz="2300" i="0" dirty="0" smtClean="0">
                <a:ea typeface="ＭＳ Ｐゴシック" charset="-128"/>
              </a:rPr>
              <a:t> D’évaluer le coût de toutes les ressources </a:t>
            </a:r>
            <a:br>
              <a:rPr lang="fr-FR" sz="2300" i="0" dirty="0" smtClean="0">
                <a:ea typeface="ＭＳ Ｐゴシック" charset="-128"/>
              </a:rPr>
            </a:br>
            <a:r>
              <a:rPr lang="fr-FR" sz="2300" i="0" dirty="0" smtClean="0">
                <a:ea typeface="ＭＳ Ｐゴシック" charset="-128"/>
              </a:rPr>
              <a:t>  contrôlées par les entités</a:t>
            </a:r>
          </a:p>
          <a:p>
            <a:pPr indent="0" eaLnBrk="1" hangingPunct="1">
              <a:spcAft>
                <a:spcPts val="1200"/>
              </a:spcAft>
              <a:buClrTx/>
            </a:pPr>
            <a:r>
              <a:rPr lang="fr-FR" sz="2300" i="0" dirty="0" smtClean="0">
                <a:ea typeface="ＭＳ Ｐゴシック" charset="-128"/>
              </a:rPr>
              <a:t> D’évaluer la performance, la position financière et les flux de trésorerie de l’entité</a:t>
            </a:r>
          </a:p>
          <a:p>
            <a:pPr indent="0" eaLnBrk="1" hangingPunct="1">
              <a:spcAft>
                <a:spcPts val="1200"/>
              </a:spcAft>
              <a:buClrTx/>
            </a:pPr>
            <a:r>
              <a:rPr lang="fr-FR" sz="2300" i="0" dirty="0" smtClean="0">
                <a:ea typeface="ＭＳ Ｐゴシック" charset="-128"/>
              </a:rPr>
              <a:t> De prendre des décisions sur l’apport des ressources à l’entité ou les transactions avec celle-ci</a:t>
            </a:r>
          </a:p>
          <a:p>
            <a:pPr indent="0" eaLnBrk="1" hangingPunct="1">
              <a:buClrTx/>
              <a:buFontTx/>
              <a:buNone/>
            </a:pPr>
            <a:r>
              <a:rPr lang="en-GB" sz="1800" b="1" i="0" dirty="0" err="1" smtClean="0">
                <a:solidFill>
                  <a:srgbClr val="C09200"/>
                </a:solidFill>
                <a:ea typeface="ＭＳ Ｐゴシック" charset="-128"/>
              </a:rPr>
              <a:t>Conseil</a:t>
            </a:r>
            <a:r>
              <a:rPr lang="en-GB" sz="1800" b="1" i="0" dirty="0" smtClean="0">
                <a:solidFill>
                  <a:srgbClr val="C09200"/>
                </a:solidFill>
                <a:ea typeface="ＭＳ Ｐゴシック" charset="-128"/>
              </a:rPr>
              <a:t> </a:t>
            </a:r>
            <a:r>
              <a:rPr lang="en-GB" sz="1800" b="1" i="0" dirty="0" err="1" smtClean="0">
                <a:solidFill>
                  <a:srgbClr val="C09200"/>
                </a:solidFill>
                <a:ea typeface="ＭＳ Ｐゴシック" charset="-128"/>
              </a:rPr>
              <a:t>d’administration</a:t>
            </a:r>
            <a:r>
              <a:rPr lang="en-GB" sz="1800" b="1" i="0" dirty="0" smtClean="0">
                <a:solidFill>
                  <a:srgbClr val="C09200"/>
                </a:solidFill>
                <a:ea typeface="ＭＳ Ｐゴシック" charset="-128"/>
              </a:rPr>
              <a:t> de </a:t>
            </a:r>
            <a:r>
              <a:rPr lang="en-GB" sz="1800" b="1" i="0" dirty="0" err="1" smtClean="0">
                <a:solidFill>
                  <a:srgbClr val="C09200"/>
                </a:solidFill>
                <a:ea typeface="ＭＳ Ｐゴシック" charset="-128"/>
              </a:rPr>
              <a:t>l’IPSAS</a:t>
            </a:r>
            <a:r>
              <a:rPr lang="en-GB" sz="1800" b="1" i="0" dirty="0" smtClean="0">
                <a:solidFill>
                  <a:srgbClr val="C09200"/>
                </a:solidFill>
                <a:ea typeface="ＭＳ Ｐゴシック" charset="-128"/>
              </a:rPr>
              <a:t> (</a:t>
            </a:r>
            <a:r>
              <a:rPr lang="en-GB" sz="1800" b="1" i="0" dirty="0" err="1" smtClean="0">
                <a:solidFill>
                  <a:srgbClr val="C09200"/>
                </a:solidFill>
                <a:ea typeface="ＭＳ Ｐゴシック" charset="-128"/>
              </a:rPr>
              <a:t>Normes</a:t>
            </a:r>
            <a:r>
              <a:rPr lang="en-GB" sz="1800" b="1" i="0" dirty="0" smtClean="0">
                <a:solidFill>
                  <a:srgbClr val="C09200"/>
                </a:solidFill>
                <a:ea typeface="ＭＳ Ｐゴシック" charset="-128"/>
              </a:rPr>
              <a:t> </a:t>
            </a:r>
            <a:r>
              <a:rPr lang="en-GB" sz="1800" b="1" i="0" dirty="0" err="1" smtClean="0">
                <a:solidFill>
                  <a:srgbClr val="C09200"/>
                </a:solidFill>
                <a:ea typeface="ＭＳ Ｐゴシック" charset="-128"/>
              </a:rPr>
              <a:t>internationales</a:t>
            </a:r>
            <a:r>
              <a:rPr lang="en-GB" sz="1800" b="1" i="0" dirty="0" smtClean="0">
                <a:solidFill>
                  <a:srgbClr val="C09200"/>
                </a:solidFill>
                <a:ea typeface="ＭＳ Ｐゴシック" charset="-128"/>
              </a:rPr>
              <a:t> de </a:t>
            </a:r>
            <a:r>
              <a:rPr lang="en-GB" sz="1800" b="1" i="0" dirty="0" err="1" smtClean="0">
                <a:solidFill>
                  <a:srgbClr val="C09200"/>
                </a:solidFill>
                <a:ea typeface="ＭＳ Ｐゴシック" charset="-128"/>
              </a:rPr>
              <a:t>comptabilité</a:t>
            </a:r>
            <a:r>
              <a:rPr lang="en-GB" sz="1800" b="1" i="0" dirty="0" smtClean="0">
                <a:solidFill>
                  <a:srgbClr val="C09200"/>
                </a:solidFill>
                <a:ea typeface="ＭＳ Ｐゴシック" charset="-128"/>
              </a:rPr>
              <a:t> du </a:t>
            </a:r>
            <a:r>
              <a:rPr lang="en-GB" sz="1800" b="1" i="0" dirty="0" err="1" smtClean="0">
                <a:solidFill>
                  <a:srgbClr val="C09200"/>
                </a:solidFill>
                <a:ea typeface="ＭＳ Ｐゴシック" charset="-128"/>
              </a:rPr>
              <a:t>secteur</a:t>
            </a:r>
            <a:r>
              <a:rPr lang="en-GB" sz="1800" b="1" i="0" dirty="0" smtClean="0">
                <a:solidFill>
                  <a:srgbClr val="C09200"/>
                </a:solidFill>
                <a:ea typeface="ＭＳ Ｐゴシック" charset="-128"/>
              </a:rPr>
              <a:t>  public)  (2002)</a:t>
            </a:r>
          </a:p>
          <a:p>
            <a:pPr indent="0" eaLnBrk="1" hangingPunct="1">
              <a:buFont typeface="Wingdings" pitchFamily="2" charset="2"/>
              <a:buNone/>
            </a:pPr>
            <a:endParaRPr lang="fr-BE" dirty="0" smtClean="0">
              <a:ea typeface="ＭＳ Ｐゴシック" charset="-128"/>
            </a:endParaRPr>
          </a:p>
        </p:txBody>
      </p:sp>
      <p:sp>
        <p:nvSpPr>
          <p:cNvPr id="25603" name="Titre 2"/>
          <p:cNvSpPr>
            <a:spLocks noGrp="1"/>
          </p:cNvSpPr>
          <p:nvPr>
            <p:ph type="title"/>
          </p:nvPr>
        </p:nvSpPr>
        <p:spPr>
          <a:xfrm>
            <a:off x="0" y="1268413"/>
            <a:ext cx="9144000" cy="865187"/>
          </a:xfrm>
          <a:ln/>
        </p:spPr>
        <p:txBody>
          <a:bodyPr/>
          <a:lstStyle/>
          <a:p>
            <a:pPr indent="0" eaLnBrk="1" hangingPunct="1"/>
            <a:r>
              <a:rPr lang="fr-FR" sz="2800" i="1" dirty="0" smtClean="0">
                <a:ea typeface="ＭＳ Ｐゴシック" charset="-128"/>
              </a:rPr>
              <a:t>Avantages d’une comptabilité d’exercice </a:t>
            </a:r>
            <a:endParaRPr lang="fr-FR" i="1" dirty="0" smtClean="0">
              <a:ea typeface="ＭＳ Ｐゴシック" charset="-128"/>
            </a:endParaRPr>
          </a:p>
        </p:txBody>
      </p:sp>
      <p:sp>
        <p:nvSpPr>
          <p:cNvPr id="25604" name="Espace réservé du numéro de diapositive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CCE1C22A-A68E-4084-8902-0154AB960314}" type="slidenum">
              <a:rPr lang="en-GB" smtClean="0">
                <a:ea typeface="ＭＳ Ｐゴシック" charset="-128"/>
              </a:rPr>
              <a:pPr/>
              <a:t>24</a:t>
            </a:fld>
            <a:endParaRPr lang="en-GB" smtClean="0">
              <a:ea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Espace réservé du contenu 1"/>
          <p:cNvSpPr>
            <a:spLocks noGrp="1"/>
          </p:cNvSpPr>
          <p:nvPr>
            <p:ph idx="1"/>
          </p:nvPr>
        </p:nvSpPr>
        <p:spPr>
          <a:xfrm>
            <a:off x="250825" y="2205038"/>
            <a:ext cx="8229600" cy="32766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ＭＳ Ｐゴシック" charset="-128"/>
              </a:rPr>
              <a:t>«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Les services </a:t>
            </a:r>
            <a:r>
              <a:rPr lang="en-GB" sz="2200" dirty="0" err="1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ont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 </a:t>
            </a:r>
            <a:r>
              <a:rPr lang="en-GB" sz="2200" dirty="0" err="1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réalisé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 </a:t>
            </a:r>
            <a:r>
              <a:rPr lang="en-GB" sz="2200" dirty="0" err="1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d’importants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 </a:t>
            </a:r>
            <a:r>
              <a:rPr lang="en-GB" sz="2200" dirty="0" err="1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progrès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 </a:t>
            </a:r>
            <a:r>
              <a:rPr lang="en-GB" sz="2200" dirty="0" err="1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dans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 </a:t>
            </a:r>
            <a:r>
              <a:rPr lang="en-GB" sz="2200" dirty="0" err="1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l’utilisation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 </a:t>
            </a:r>
            <a:r>
              <a:rPr lang="en-GB" sz="2200" dirty="0" err="1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d’une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 </a:t>
            </a:r>
            <a:r>
              <a:rPr lang="en-GB" sz="2200" dirty="0" err="1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comptabilité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 </a:t>
            </a:r>
            <a:r>
              <a:rPr lang="en-GB" sz="2200" dirty="0" err="1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d’exercice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 et des </a:t>
            </a:r>
            <a:r>
              <a:rPr lang="en-GB" sz="2200" dirty="0" err="1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systèmes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 de </a:t>
            </a:r>
            <a:r>
              <a:rPr lang="en-GB" sz="2200" dirty="0" err="1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budgétisation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 </a:t>
            </a:r>
            <a:r>
              <a:rPr lang="en-GB" sz="2200" dirty="0" err="1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depuis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 </a:t>
            </a:r>
            <a:r>
              <a:rPr lang="en-GB" sz="2200" dirty="0" err="1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notre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 </a:t>
            </a:r>
            <a:r>
              <a:rPr lang="en-GB" sz="2200" dirty="0" err="1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précédente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 </a:t>
            </a:r>
            <a:r>
              <a:rPr lang="en-GB" sz="2200" dirty="0" err="1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étude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. </a:t>
            </a:r>
            <a:r>
              <a:rPr lang="en-GB" sz="2200" dirty="0" err="1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Cela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 </a:t>
            </a:r>
            <a:r>
              <a:rPr lang="en-GB" sz="2200" dirty="0" err="1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leur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 a </a:t>
            </a:r>
            <a:r>
              <a:rPr lang="en-GB" sz="2200" dirty="0" err="1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permis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 de </a:t>
            </a:r>
            <a:r>
              <a:rPr lang="en-GB" sz="2200" dirty="0" err="1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mieux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 </a:t>
            </a:r>
            <a:r>
              <a:rPr lang="en-GB" sz="2200" dirty="0" err="1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saisir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 la </a:t>
            </a:r>
            <a:r>
              <a:rPr lang="en-GB" sz="2200" dirty="0" err="1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manière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 </a:t>
            </a:r>
            <a:r>
              <a:rPr lang="en-GB" sz="2200" dirty="0" err="1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dont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 </a:t>
            </a:r>
            <a:r>
              <a:rPr lang="en-GB" sz="2200" dirty="0" err="1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ils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 </a:t>
            </a:r>
            <a:r>
              <a:rPr lang="en-GB" sz="2200" dirty="0" err="1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utilisent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 </a:t>
            </a:r>
            <a:r>
              <a:rPr lang="en-GB" sz="2200" dirty="0" err="1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leurs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 </a:t>
            </a:r>
            <a:r>
              <a:rPr lang="en-GB" sz="2200" dirty="0" err="1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ressources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 </a:t>
            </a:r>
            <a:r>
              <a:rPr lang="en-GB" sz="2200" dirty="0" err="1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financières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, par </a:t>
            </a:r>
            <a:r>
              <a:rPr lang="en-GB" sz="2200" dirty="0" err="1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exemple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 </a:t>
            </a:r>
            <a:r>
              <a:rPr lang="en-GB" sz="2200" dirty="0" err="1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en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 </a:t>
            </a:r>
            <a:r>
              <a:rPr lang="en-GB" sz="2200" dirty="0" err="1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offrant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 des </a:t>
            </a:r>
            <a:r>
              <a:rPr lang="en-GB" sz="2200" dirty="0" err="1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informations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 plus </a:t>
            </a:r>
            <a:r>
              <a:rPr lang="en-GB" sz="2200" dirty="0" err="1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détaillées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 pour </a:t>
            </a:r>
            <a:r>
              <a:rPr lang="en-GB" sz="2200" dirty="0" err="1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gérer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 </a:t>
            </a:r>
            <a:r>
              <a:rPr lang="en-GB" sz="2200" dirty="0" err="1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leurs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 </a:t>
            </a:r>
            <a:r>
              <a:rPr lang="en-GB" sz="2200" dirty="0" err="1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actifs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 et </a:t>
            </a:r>
            <a:r>
              <a:rPr lang="en-GB" sz="2200" dirty="0" err="1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leurs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 </a:t>
            </a:r>
            <a:r>
              <a:rPr lang="en-GB" sz="2200" dirty="0" err="1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passifs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. Les services </a:t>
            </a:r>
            <a:r>
              <a:rPr lang="en-GB" sz="2200" dirty="0" err="1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ont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 </a:t>
            </a:r>
            <a:r>
              <a:rPr lang="en-GB" sz="2200" dirty="0" err="1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utilisé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 </a:t>
            </a:r>
            <a:r>
              <a:rPr lang="en-GB" sz="2200" dirty="0" err="1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ces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 </a:t>
            </a:r>
            <a:r>
              <a:rPr lang="en-GB" sz="2200" dirty="0" err="1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informations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 pour </a:t>
            </a:r>
            <a:r>
              <a:rPr lang="en-GB" sz="2200" dirty="0" err="1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permettre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 </a:t>
            </a:r>
            <a:r>
              <a:rPr lang="en-GB" sz="2200" dirty="0" err="1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d’identifer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 les </a:t>
            </a:r>
            <a:r>
              <a:rPr lang="en-GB" sz="2200" dirty="0" err="1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actifs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 sous-</a:t>
            </a:r>
            <a:r>
              <a:rPr lang="en-GB" sz="2200" dirty="0" err="1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utilisés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 et pour se </a:t>
            </a:r>
            <a:r>
              <a:rPr lang="en-GB" sz="2200" dirty="0" err="1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départir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 de </a:t>
            </a:r>
            <a:r>
              <a:rPr lang="en-GB" sz="2200" dirty="0" err="1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ceux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 </a:t>
            </a:r>
            <a:r>
              <a:rPr lang="en-GB" sz="2200" dirty="0" err="1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dont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 </a:t>
            </a:r>
            <a:r>
              <a:rPr lang="en-GB" sz="2200" dirty="0" err="1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ils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 </a:t>
            </a:r>
            <a:r>
              <a:rPr lang="en-GB" sz="2200" dirty="0" err="1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n’avaient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 plus </a:t>
            </a:r>
            <a:r>
              <a:rPr lang="en-GB" sz="2200" dirty="0" err="1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besoin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.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ＭＳ Ｐゴシック" charset="-128"/>
              </a:rPr>
              <a:t>»</a:t>
            </a:r>
            <a:r>
              <a:rPr lang="en-GB" sz="2200" dirty="0" smtClean="0">
                <a:solidFill>
                  <a:schemeClr val="accent6">
                    <a:lumMod val="75000"/>
                  </a:schemeClr>
                </a:solidFill>
                <a:ea typeface="ＭＳ Ｐゴシック" charset="-128"/>
              </a:rPr>
              <a:t> </a:t>
            </a:r>
          </a:p>
          <a:p>
            <a:pPr eaLnBrk="1" hangingPunct="1">
              <a:buFontTx/>
              <a:buNone/>
            </a:pPr>
            <a:endParaRPr lang="en-GB" sz="2200" dirty="0" smtClean="0">
              <a:ea typeface="ＭＳ Ｐゴシック" charset="-128"/>
            </a:endParaRPr>
          </a:p>
          <a:p>
            <a:pPr eaLnBrk="1" hangingPunct="1">
              <a:buFontTx/>
              <a:buNone/>
            </a:pPr>
            <a:r>
              <a:rPr lang="en-GB" b="1" dirty="0" smtClean="0">
                <a:solidFill>
                  <a:srgbClr val="DCAC3A"/>
                </a:solidFill>
                <a:ea typeface="ＭＳ Ｐゴシック" charset="-128"/>
              </a:rPr>
              <a:t>			</a:t>
            </a:r>
            <a:r>
              <a:rPr lang="en-GB" b="1" i="0" dirty="0" smtClean="0">
                <a:solidFill>
                  <a:srgbClr val="DCAC3A"/>
                </a:solidFill>
                <a:ea typeface="ＭＳ Ｐゴシック" charset="-128"/>
              </a:rPr>
              <a:t>National Audit Office (RU), 2008 </a:t>
            </a:r>
          </a:p>
          <a:p>
            <a:pPr eaLnBrk="1" hangingPunct="1">
              <a:buFont typeface="Wingdings" pitchFamily="2" charset="2"/>
              <a:buNone/>
            </a:pPr>
            <a:endParaRPr lang="fr-BE" dirty="0" smtClean="0">
              <a:ea typeface="ＭＳ Ｐゴシック" charset="-128"/>
            </a:endParaRPr>
          </a:p>
        </p:txBody>
      </p:sp>
      <p:sp>
        <p:nvSpPr>
          <p:cNvPr id="30723" name="Titre 2"/>
          <p:cNvSpPr>
            <a:spLocks noGrp="1"/>
          </p:cNvSpPr>
          <p:nvPr>
            <p:ph type="title"/>
          </p:nvPr>
        </p:nvSpPr>
        <p:spPr>
          <a:xfrm>
            <a:off x="0" y="1268413"/>
            <a:ext cx="9144000" cy="1143000"/>
          </a:xfrm>
          <a:ln/>
        </p:spPr>
        <p:txBody>
          <a:bodyPr/>
          <a:lstStyle/>
          <a:p>
            <a:pPr indent="0" eaLnBrk="1" hangingPunct="1"/>
            <a:r>
              <a:rPr lang="en-GB" i="1" dirty="0" err="1" smtClean="0">
                <a:ea typeface="ＭＳ Ｐゴシック" charset="-128"/>
              </a:rPr>
              <a:t>Comptabilité</a:t>
            </a:r>
            <a:r>
              <a:rPr lang="en-GB" i="1" dirty="0" smtClean="0">
                <a:ea typeface="ＭＳ Ｐゴシック" charset="-128"/>
              </a:rPr>
              <a:t> </a:t>
            </a:r>
            <a:r>
              <a:rPr lang="en-GB" i="1" dirty="0" err="1" smtClean="0">
                <a:ea typeface="ＭＳ Ｐゴシック" charset="-128"/>
              </a:rPr>
              <a:t>d’exercice</a:t>
            </a:r>
            <a:r>
              <a:rPr lang="en-GB" i="1" dirty="0" smtClean="0">
                <a:ea typeface="ＭＳ Ｐゴシック" charset="-128"/>
              </a:rPr>
              <a:t> – le </a:t>
            </a:r>
            <a:r>
              <a:rPr lang="en-GB" i="1" dirty="0" err="1" smtClean="0">
                <a:ea typeface="ＭＳ Ｐゴシック" charset="-128"/>
              </a:rPr>
              <a:t>débat</a:t>
            </a:r>
            <a:r>
              <a:rPr lang="en-GB" i="1" dirty="0" smtClean="0">
                <a:ea typeface="ＭＳ Ｐゴシック" charset="-128"/>
              </a:rPr>
              <a:t> (1)</a:t>
            </a:r>
            <a:endParaRPr lang="fr-BE" i="1" dirty="0" smtClean="0">
              <a:ea typeface="ＭＳ Ｐゴシック" charset="-128"/>
            </a:endParaRPr>
          </a:p>
        </p:txBody>
      </p:sp>
      <p:sp>
        <p:nvSpPr>
          <p:cNvPr id="30724" name="Espace réservé du numéro de diapositive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7824637A-2BBF-4D73-ADE8-8D235B3C9791}" type="slidenum">
              <a:rPr lang="en-GB" smtClean="0">
                <a:ea typeface="ＭＳ Ｐゴシック" charset="-128"/>
              </a:rPr>
              <a:pPr/>
              <a:t>25</a:t>
            </a:fld>
            <a:endParaRPr lang="en-GB" smtClean="0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18796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Espace réservé du contenu 1"/>
          <p:cNvSpPr>
            <a:spLocks noGrp="1"/>
          </p:cNvSpPr>
          <p:nvPr>
            <p:ph idx="1"/>
          </p:nvPr>
        </p:nvSpPr>
        <p:spPr>
          <a:xfrm>
            <a:off x="0" y="1928802"/>
            <a:ext cx="8786841" cy="3482985"/>
          </a:xfrm>
        </p:spPr>
        <p:txBody>
          <a:bodyPr/>
          <a:lstStyle/>
          <a:p>
            <a:pPr indent="0" eaLnBrk="1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GB" sz="2200" i="0" dirty="0" smtClean="0">
                <a:ea typeface="ＭＳ Ｐゴシック" charset="-128"/>
              </a:rPr>
              <a:t> «</a:t>
            </a:r>
            <a:r>
              <a:rPr lang="fr-FR" sz="2200" i="0" dirty="0" smtClean="0">
                <a:ea typeface="ＭＳ Ｐゴシック" charset="-128"/>
              </a:rPr>
              <a:t>Dans la plupart des cas, il est trop tôt pour identifier tous les bénéfices perceptibles d’une meilleure gestion des ressources»</a:t>
            </a:r>
            <a:r>
              <a:rPr lang="fr-FR" sz="2200" b="1" i="0" dirty="0" smtClean="0">
                <a:solidFill>
                  <a:srgbClr val="DCAC3A"/>
                </a:solidFill>
                <a:ea typeface="ＭＳ Ｐゴシック" charset="-128"/>
              </a:rPr>
              <a:t> </a:t>
            </a:r>
          </a:p>
          <a:p>
            <a:pPr indent="0" eaLnBrk="1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fr-FR" sz="1800" b="1" i="0" dirty="0" smtClean="0">
                <a:solidFill>
                  <a:srgbClr val="DCAC3A"/>
                </a:solidFill>
                <a:ea typeface="ＭＳ Ｐゴシック" charset="-128"/>
              </a:rPr>
              <a:t>National Audit Office (RU), 2003</a:t>
            </a:r>
            <a:r>
              <a:rPr lang="fr-FR" sz="2200" b="1" i="0" dirty="0" smtClean="0">
                <a:solidFill>
                  <a:srgbClr val="DCAC3A"/>
                </a:solidFill>
                <a:ea typeface="ＭＳ Ｐゴシック" charset="-128"/>
              </a:rPr>
              <a:t> </a:t>
            </a:r>
          </a:p>
          <a:p>
            <a:pPr indent="0" eaLnBrk="1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fr-FR" sz="2200" b="1" i="0" dirty="0" smtClean="0">
                <a:solidFill>
                  <a:srgbClr val="DCAC3A"/>
                </a:solidFill>
                <a:ea typeface="ＭＳ Ｐゴシック" charset="-128"/>
              </a:rPr>
              <a:t> </a:t>
            </a:r>
          </a:p>
          <a:p>
            <a:pPr indent="0" eaLnBrk="1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fr-FR" sz="2200" b="1" i="0" dirty="0" smtClean="0">
                <a:solidFill>
                  <a:srgbClr val="DCAC3A"/>
                </a:solidFill>
                <a:ea typeface="ＭＳ Ｐゴシック" charset="-128"/>
              </a:rPr>
              <a:t> </a:t>
            </a:r>
            <a:r>
              <a:rPr lang="fr-FR" sz="2200" i="0" dirty="0" smtClean="0">
                <a:ea typeface="ＭＳ Ｐゴシック" charset="-128"/>
              </a:rPr>
              <a:t>«Rien ne prouvait vraiment que les informations [d’exercice] aient été largement utilisées dans les prises de décision…  les coûts étaient perçus comme substantiels»</a:t>
            </a:r>
          </a:p>
          <a:p>
            <a:pPr indent="0" eaLnBrk="1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fr-FR" sz="1800" b="1" i="0" dirty="0" smtClean="0">
                <a:solidFill>
                  <a:srgbClr val="DCAC3A"/>
                </a:solidFill>
                <a:ea typeface="ＭＳ Ｐゴシック" charset="-128"/>
              </a:rPr>
              <a:t>Connolly et </a:t>
            </a:r>
            <a:r>
              <a:rPr lang="fr-FR" sz="1800" b="1" i="0" dirty="0" err="1" smtClean="0">
                <a:solidFill>
                  <a:srgbClr val="DCAC3A"/>
                </a:solidFill>
                <a:ea typeface="ＭＳ Ｐゴシック" charset="-128"/>
              </a:rPr>
              <a:t>Hyndman</a:t>
            </a:r>
            <a:r>
              <a:rPr lang="fr-FR" sz="1800" b="1" i="0" dirty="0" smtClean="0">
                <a:solidFill>
                  <a:srgbClr val="DCAC3A"/>
                </a:solidFill>
                <a:ea typeface="ＭＳ Ｐゴシック" charset="-128"/>
              </a:rPr>
              <a:t>, 2005 (financé par ACCA) </a:t>
            </a:r>
          </a:p>
          <a:p>
            <a:pPr eaLnBrk="1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fr-FR" sz="2200" i="0" dirty="0" smtClean="0">
                <a:ea typeface="ＭＳ Ｐゴシック" charset="-128"/>
              </a:rPr>
              <a:t>   </a:t>
            </a:r>
          </a:p>
          <a:p>
            <a:pPr eaLnBrk="1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fr-FR" sz="2200" i="0" dirty="0" smtClean="0">
                <a:ea typeface="ＭＳ Ｐゴシック" charset="-128"/>
              </a:rPr>
              <a:t> «Rien ne prouve que les bénéfices retirés de l’introduction de... la comptabilité d’exercice... soient réalistes» 	</a:t>
            </a:r>
          </a:p>
          <a:p>
            <a:pPr eaLnBrk="1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fr-FR" sz="2200" b="1" i="0" dirty="0" smtClean="0">
                <a:solidFill>
                  <a:srgbClr val="DCAC3A"/>
                </a:solidFill>
                <a:ea typeface="ＭＳ Ｐゴシック" charset="-128"/>
              </a:rPr>
              <a:t>	</a:t>
            </a:r>
            <a:r>
              <a:rPr lang="fr-FR" sz="1800" b="1" i="0" dirty="0" err="1" smtClean="0">
                <a:solidFill>
                  <a:srgbClr val="DCAC3A"/>
                </a:solidFill>
                <a:ea typeface="ＭＳ Ｐゴシック" charset="-128"/>
              </a:rPr>
              <a:t>Mellett</a:t>
            </a:r>
            <a:r>
              <a:rPr lang="fr-FR" sz="1800" b="1" i="0" dirty="0" smtClean="0">
                <a:solidFill>
                  <a:srgbClr val="DCAC3A"/>
                </a:solidFill>
                <a:ea typeface="ＭＳ Ｐゴシック" charset="-128"/>
              </a:rPr>
              <a:t>, </a:t>
            </a:r>
            <a:r>
              <a:rPr lang="fr-FR" sz="1800" b="1" i="0" dirty="0" err="1" smtClean="0">
                <a:solidFill>
                  <a:srgbClr val="DCAC3A"/>
                </a:solidFill>
                <a:ea typeface="ＭＳ Ｐゴシック" charset="-128"/>
              </a:rPr>
              <a:t>Macniven</a:t>
            </a:r>
            <a:r>
              <a:rPr lang="fr-FR" sz="1800" b="1" i="0" dirty="0" smtClean="0">
                <a:solidFill>
                  <a:srgbClr val="DCAC3A"/>
                </a:solidFill>
                <a:ea typeface="ＭＳ Ｐゴシック" charset="-128"/>
              </a:rPr>
              <a:t> &amp; Marriott, 2008. (financé par ICAS</a:t>
            </a:r>
            <a:r>
              <a:rPr lang="en-GB" sz="1800" b="1" i="0" dirty="0" smtClean="0">
                <a:solidFill>
                  <a:srgbClr val="DCAC3A"/>
                </a:solidFill>
                <a:ea typeface="ＭＳ Ｐゴシック" charset="-128"/>
              </a:rPr>
              <a:t>)</a:t>
            </a:r>
            <a:endParaRPr lang="en-GB" sz="1800" b="1" dirty="0" smtClean="0">
              <a:solidFill>
                <a:srgbClr val="DCAC3A"/>
              </a:solidFill>
              <a:ea typeface="ＭＳ Ｐゴシック" charset="-128"/>
            </a:endParaRPr>
          </a:p>
          <a:p>
            <a:pPr indent="0" eaLnBrk="1" hangingPunct="1">
              <a:buFontTx/>
              <a:buNone/>
            </a:pPr>
            <a:endParaRPr lang="en-GB" sz="2000" b="1" i="0" dirty="0" smtClean="0">
              <a:solidFill>
                <a:srgbClr val="DCAC3A"/>
              </a:solidFill>
              <a:ea typeface="ＭＳ Ｐゴシック" charset="-128"/>
            </a:endParaRPr>
          </a:p>
          <a:p>
            <a:pPr indent="0" eaLnBrk="1" hangingPunct="1">
              <a:buFont typeface="Wingdings" pitchFamily="2" charset="2"/>
              <a:buNone/>
            </a:pPr>
            <a:endParaRPr lang="fr-BE" dirty="0" smtClean="0">
              <a:ea typeface="ＭＳ Ｐゴシック" charset="-128"/>
            </a:endParaRPr>
          </a:p>
        </p:txBody>
      </p:sp>
      <p:sp>
        <p:nvSpPr>
          <p:cNvPr id="28675" name="Titre 2"/>
          <p:cNvSpPr>
            <a:spLocks noGrp="1"/>
          </p:cNvSpPr>
          <p:nvPr>
            <p:ph type="title"/>
          </p:nvPr>
        </p:nvSpPr>
        <p:spPr>
          <a:xfrm>
            <a:off x="0" y="1069806"/>
            <a:ext cx="9144000" cy="785818"/>
          </a:xfrm>
          <a:ln/>
        </p:spPr>
        <p:txBody>
          <a:bodyPr/>
          <a:lstStyle/>
          <a:p>
            <a:pPr indent="0" algn="ctr" eaLnBrk="1" hangingPunct="1"/>
            <a:r>
              <a:rPr lang="en-GB" i="1" dirty="0" err="1" smtClean="0">
                <a:ea typeface="ＭＳ Ｐゴシック" charset="-128"/>
              </a:rPr>
              <a:t>Comptabilité</a:t>
            </a:r>
            <a:r>
              <a:rPr lang="en-GB" i="1" dirty="0" smtClean="0">
                <a:ea typeface="ＭＳ Ｐゴシック" charset="-128"/>
              </a:rPr>
              <a:t> </a:t>
            </a:r>
            <a:r>
              <a:rPr lang="en-GB" i="1" dirty="0" err="1" smtClean="0">
                <a:ea typeface="ＭＳ Ｐゴシック" charset="-128"/>
              </a:rPr>
              <a:t>d’exercice</a:t>
            </a:r>
            <a:r>
              <a:rPr lang="en-GB" i="1" dirty="0" smtClean="0">
                <a:ea typeface="ＭＳ Ｐゴシック" charset="-128"/>
              </a:rPr>
              <a:t> – le </a:t>
            </a:r>
            <a:r>
              <a:rPr lang="en-GB" i="1" dirty="0" err="1" smtClean="0">
                <a:ea typeface="ＭＳ Ｐゴシック" charset="-128"/>
              </a:rPr>
              <a:t>débat</a:t>
            </a:r>
            <a:r>
              <a:rPr lang="en-GB" i="1" dirty="0" smtClean="0">
                <a:ea typeface="ＭＳ Ｐゴシック" charset="-128"/>
              </a:rPr>
              <a:t> (2)</a:t>
            </a:r>
            <a:endParaRPr lang="fr-BE" i="1" dirty="0" smtClean="0">
              <a:ea typeface="ＭＳ Ｐゴシック" charset="-128"/>
            </a:endParaRPr>
          </a:p>
        </p:txBody>
      </p:sp>
      <p:sp>
        <p:nvSpPr>
          <p:cNvPr id="28676" name="Espace réservé du numéro de diapositive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11D55361-B8C4-4322-AA20-03022A48DEE6}" type="slidenum">
              <a:rPr lang="en-GB" smtClean="0">
                <a:ea typeface="ＭＳ Ｐゴシック" charset="-128"/>
              </a:rPr>
              <a:pPr/>
              <a:t>26</a:t>
            </a:fld>
            <a:endParaRPr lang="en-GB" smtClean="0">
              <a:ea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Espace réservé du contenu 1"/>
          <p:cNvSpPr>
            <a:spLocks noGrp="1"/>
          </p:cNvSpPr>
          <p:nvPr>
            <p:ph idx="1"/>
          </p:nvPr>
        </p:nvSpPr>
        <p:spPr>
          <a:xfrm>
            <a:off x="357188" y="2500313"/>
            <a:ext cx="8229600" cy="3919537"/>
          </a:xfrm>
        </p:spPr>
        <p:txBody>
          <a:bodyPr/>
          <a:lstStyle/>
          <a:p>
            <a:pPr eaLnBrk="1" hangingPunct="1">
              <a:spcAft>
                <a:spcPts val="1200"/>
              </a:spcAft>
              <a:buClrTx/>
              <a:buFont typeface="Wingdings" panose="05000000000000000000" pitchFamily="2" charset="2"/>
              <a:buChar char="Ø"/>
            </a:pPr>
            <a:r>
              <a:rPr lang="fr-FR" i="0" dirty="0">
                <a:ea typeface="ＭＳ Ｐゴシック" charset="-128"/>
              </a:rPr>
              <a:t>Définitions et exemples de rapport</a:t>
            </a:r>
          </a:p>
          <a:p>
            <a:pPr eaLnBrk="1" hangingPunct="1">
              <a:spcAft>
                <a:spcPts val="1200"/>
              </a:spcAft>
              <a:buClrTx/>
              <a:buFont typeface="Wingdings" panose="05000000000000000000" pitchFamily="2" charset="2"/>
              <a:buChar char="Ø"/>
            </a:pPr>
            <a:r>
              <a:rPr lang="fr-FR" i="0" dirty="0">
                <a:ea typeface="ＭＳ Ｐゴシック" charset="-128"/>
              </a:rPr>
              <a:t>Rôle de la comptabilité</a:t>
            </a:r>
          </a:p>
          <a:p>
            <a:pPr eaLnBrk="1" hangingPunct="1">
              <a:spcAft>
                <a:spcPts val="1200"/>
              </a:spcAft>
              <a:buClrTx/>
              <a:buFont typeface="Wingdings" panose="05000000000000000000" pitchFamily="2" charset="2"/>
              <a:buChar char="Ø"/>
            </a:pPr>
            <a:r>
              <a:rPr lang="fr-FR" i="0" dirty="0" smtClean="0">
                <a:ea typeface="ＭＳ Ｐゴシック" charset="-128"/>
              </a:rPr>
              <a:t>Les méthodes comptables</a:t>
            </a:r>
          </a:p>
          <a:p>
            <a:pPr eaLnBrk="1" hangingPunct="1">
              <a:spcAft>
                <a:spcPts val="1200"/>
              </a:spcAft>
              <a:buClrTx/>
              <a:buFont typeface="Wingdings" panose="05000000000000000000" pitchFamily="2" charset="2"/>
              <a:buChar char="Ø"/>
            </a:pPr>
            <a:r>
              <a:rPr lang="fr-FR" b="1" i="0" dirty="0" smtClean="0">
                <a:solidFill>
                  <a:srgbClr val="FF0000"/>
                </a:solidFill>
                <a:ea typeface="ＭＳ Ｐゴシック" charset="-128"/>
              </a:rPr>
              <a:t>TOFE et comptabilité</a:t>
            </a:r>
          </a:p>
          <a:p>
            <a:pPr eaLnBrk="1" hangingPunct="1">
              <a:spcAft>
                <a:spcPts val="1200"/>
              </a:spcAft>
              <a:buClrTx/>
              <a:buFont typeface="Wingdings" panose="05000000000000000000" pitchFamily="2" charset="2"/>
              <a:buChar char="Ø"/>
            </a:pPr>
            <a:r>
              <a:rPr lang="fr-FR" i="0" dirty="0" smtClean="0">
                <a:ea typeface="ＭＳ Ｐゴシック" charset="-128"/>
              </a:rPr>
              <a:t>Points d’attention et rapports requis</a:t>
            </a:r>
          </a:p>
          <a:p>
            <a:pPr eaLnBrk="1" hangingPunct="1">
              <a:spcAft>
                <a:spcPts val="1200"/>
              </a:spcAft>
              <a:buClrTx/>
            </a:pPr>
            <a:endParaRPr lang="en-GB" i="0" dirty="0" smtClean="0">
              <a:ea typeface="ＭＳ Ｐゴシック" charset="-128"/>
            </a:endParaRPr>
          </a:p>
          <a:p>
            <a:pPr eaLnBrk="1" hangingPunct="1"/>
            <a:endParaRPr lang="fr-BE" dirty="0" smtClean="0">
              <a:ea typeface="ＭＳ Ｐゴシック" charset="-128"/>
            </a:endParaRPr>
          </a:p>
        </p:txBody>
      </p:sp>
      <p:sp>
        <p:nvSpPr>
          <p:cNvPr id="7171" name="Titre 2"/>
          <p:cNvSpPr>
            <a:spLocks noGrp="1"/>
          </p:cNvSpPr>
          <p:nvPr>
            <p:ph type="title"/>
          </p:nvPr>
        </p:nvSpPr>
        <p:spPr>
          <a:xfrm>
            <a:off x="0" y="1000125"/>
            <a:ext cx="9144000" cy="1143000"/>
          </a:xfrm>
          <a:ln/>
        </p:spPr>
        <p:txBody>
          <a:bodyPr/>
          <a:lstStyle/>
          <a:p>
            <a:pPr indent="0" algn="ctr" eaLnBrk="1" hangingPunct="1"/>
            <a:r>
              <a:rPr lang="fr-BE" dirty="0" smtClean="0">
                <a:ea typeface="ＭＳ Ｐゴシック" charset="-128"/>
              </a:rPr>
              <a:t>Plan du module</a:t>
            </a:r>
          </a:p>
        </p:txBody>
      </p:sp>
      <p:sp>
        <p:nvSpPr>
          <p:cNvPr id="7172" name="Espace réservé du numéro de diapositive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F64EE477-F20E-4801-A0F2-61E0799263FE}" type="slidenum">
              <a:rPr lang="en-GB" smtClean="0">
                <a:ea typeface="ＭＳ Ｐゴシック" charset="-128"/>
              </a:rPr>
              <a:pPr/>
              <a:t>27</a:t>
            </a:fld>
            <a:endParaRPr lang="en-GB" smtClean="0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28766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Espace réservé du contenu 1"/>
          <p:cNvSpPr>
            <a:spLocks noGrp="1"/>
          </p:cNvSpPr>
          <p:nvPr>
            <p:ph idx="1"/>
          </p:nvPr>
        </p:nvSpPr>
        <p:spPr>
          <a:xfrm>
            <a:off x="285720" y="1928802"/>
            <a:ext cx="8643998" cy="4643470"/>
          </a:xfrm>
        </p:spPr>
        <p:txBody>
          <a:bodyPr/>
          <a:lstStyle/>
          <a:p>
            <a:pPr eaLnBrk="1" hangingPunct="1">
              <a:spcBef>
                <a:spcPct val="0"/>
              </a:spcBef>
              <a:buClrTx/>
            </a:pPr>
            <a:r>
              <a:rPr lang="fr-FR" sz="2200" i="0" dirty="0" smtClean="0">
                <a:ea typeface="ＭＳ Ｐゴシック" charset="-128"/>
              </a:rPr>
              <a:t>Le TOFE est dérivé du système comptable, mais comprend en plus des opérations extracomptables</a:t>
            </a:r>
          </a:p>
          <a:p>
            <a:pPr lvl="1" eaLnBrk="1" hangingPunct="1">
              <a:spcBef>
                <a:spcPct val="0"/>
              </a:spcBef>
              <a:buClrTx/>
              <a:buFont typeface="Wingdings" panose="05000000000000000000" pitchFamily="2" charset="2"/>
              <a:buChar char="§"/>
            </a:pPr>
            <a:r>
              <a:rPr lang="fr-FR" b="0" i="0" dirty="0" smtClean="0">
                <a:ea typeface="ＭＳ Ｐゴシック" charset="-128"/>
              </a:rPr>
              <a:t>Exemple d’opérations extracomptables : arriérés et financement extérieur non comptabilisés</a:t>
            </a:r>
          </a:p>
          <a:p>
            <a:pPr eaLnBrk="1" hangingPunct="1">
              <a:spcBef>
                <a:spcPct val="0"/>
              </a:spcBef>
              <a:buClrTx/>
            </a:pPr>
            <a:r>
              <a:rPr lang="fr-FR" sz="2200" i="0" dirty="0" smtClean="0">
                <a:ea typeface="ＭＳ Ｐゴシック" charset="-128"/>
              </a:rPr>
              <a:t>Dans le manuel SFP/GFS 2014, le TOFE est basé sur la méthode de la compatibilité d’exercice.</a:t>
            </a:r>
          </a:p>
          <a:p>
            <a:pPr eaLnBrk="1" hangingPunct="1">
              <a:spcBef>
                <a:spcPct val="0"/>
              </a:spcBef>
              <a:buClrTx/>
            </a:pPr>
            <a:r>
              <a:rPr lang="fr-FR" sz="2200" i="0" dirty="0" smtClean="0">
                <a:ea typeface="ＭＳ Ｐゴシック" charset="-128"/>
              </a:rPr>
              <a:t>Pour l’instant, dans les TOFE </a:t>
            </a:r>
          </a:p>
          <a:p>
            <a:pPr lvl="1" eaLnBrk="1" hangingPunct="1">
              <a:spcBef>
                <a:spcPct val="0"/>
              </a:spcBef>
              <a:buClrTx/>
              <a:buFont typeface="Wingdings" panose="05000000000000000000" pitchFamily="2" charset="2"/>
              <a:buChar char="§"/>
            </a:pPr>
            <a:r>
              <a:rPr lang="fr-FR" b="0" dirty="0" smtClean="0">
                <a:ea typeface="ＭＳ Ｐゴシック" charset="-128"/>
              </a:rPr>
              <a:t>Les recettes sont base caisse</a:t>
            </a:r>
          </a:p>
          <a:p>
            <a:pPr lvl="1" eaLnBrk="1" hangingPunct="1">
              <a:spcBef>
                <a:spcPct val="0"/>
              </a:spcBef>
              <a:buClrTx/>
              <a:buFont typeface="Wingdings" panose="05000000000000000000" pitchFamily="2" charset="2"/>
              <a:buChar char="§"/>
            </a:pPr>
            <a:r>
              <a:rPr lang="fr-FR" b="0" i="0" dirty="0" smtClean="0">
                <a:ea typeface="ＭＳ Ｐゴシック" charset="-128"/>
              </a:rPr>
              <a:t>Les dépenses sont: a/ base caisse; b/ base caisse plus impayés=liquidations (dites selon les pays base “engagement” ou base “ordonnancement”)</a:t>
            </a:r>
          </a:p>
          <a:p>
            <a:pPr lvl="1" eaLnBrk="1" hangingPunct="1">
              <a:spcBef>
                <a:spcPct val="0"/>
              </a:spcBef>
              <a:buClrTx/>
              <a:buFont typeface="Wingdings" panose="05000000000000000000" pitchFamily="2" charset="2"/>
              <a:buChar char="§"/>
            </a:pPr>
            <a:r>
              <a:rPr lang="fr-FR" b="0" dirty="0" smtClean="0">
                <a:ea typeface="ＭＳ Ｐゴシック" charset="-128"/>
              </a:rPr>
              <a:t>L’engagement (annuel) et l’ordonnancement donnent une valeur approchée des liquidations</a:t>
            </a:r>
            <a:endParaRPr lang="fr-FR" b="0" i="0" dirty="0" smtClean="0">
              <a:ea typeface="ＭＳ Ｐゴシック" charset="-128"/>
            </a:endParaRPr>
          </a:p>
        </p:txBody>
      </p:sp>
      <p:sp>
        <p:nvSpPr>
          <p:cNvPr id="44035" name="Titre 2"/>
          <p:cNvSpPr>
            <a:spLocks noGrp="1"/>
          </p:cNvSpPr>
          <p:nvPr>
            <p:ph type="title"/>
          </p:nvPr>
        </p:nvSpPr>
        <p:spPr>
          <a:xfrm>
            <a:off x="-142908" y="928670"/>
            <a:ext cx="9144000" cy="1143000"/>
          </a:xfrm>
          <a:ln/>
        </p:spPr>
        <p:txBody>
          <a:bodyPr/>
          <a:lstStyle/>
          <a:p>
            <a:pPr indent="0" eaLnBrk="1" hangingPunct="1"/>
            <a:r>
              <a:rPr lang="fr-FR" i="1" dirty="0" smtClean="0">
                <a:ea typeface="ＭＳ Ｐゴシック" charset="-128"/>
              </a:rPr>
              <a:t>Le TOFE et la comptabilité</a:t>
            </a:r>
          </a:p>
        </p:txBody>
      </p:sp>
      <p:sp>
        <p:nvSpPr>
          <p:cNvPr id="44036" name="Espace réservé du numéro de diapositive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D2066ED0-C619-46CF-A889-607C5BB712EC}" type="slidenum">
              <a:rPr lang="en-GB" smtClean="0">
                <a:ea typeface="ＭＳ Ｐゴシック" charset="-128"/>
              </a:rPr>
              <a:pPr/>
              <a:t>28</a:t>
            </a:fld>
            <a:endParaRPr lang="en-GB" smtClean="0">
              <a:ea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ln algn="ctr"/>
        </p:spPr>
        <p:txBody>
          <a:bodyPr anchor="b"/>
          <a:lstStyle/>
          <a:p>
            <a:pPr algn="l" eaLnBrk="0" hangingPunct="0">
              <a:lnSpc>
                <a:spcPts val="1400"/>
              </a:lnSpc>
              <a:defRPr/>
            </a:pPr>
            <a:fld id="{D8479D84-113D-4B1E-85C4-70CFC6099391}" type="slidenum">
              <a:rPr lang="fr-FR">
                <a:latin typeface="+mj-lt"/>
              </a:rPr>
              <a:pPr algn="l" eaLnBrk="0" hangingPunct="0">
                <a:lnSpc>
                  <a:spcPts val="1400"/>
                </a:lnSpc>
                <a:defRPr/>
              </a:pPr>
              <a:t>29</a:t>
            </a:fld>
            <a:endParaRPr lang="fr-FR" dirty="0">
              <a:latin typeface="+mj-lt"/>
            </a:endParaRPr>
          </a:p>
        </p:txBody>
      </p:sp>
      <p:graphicFrame>
        <p:nvGraphicFramePr>
          <p:cNvPr id="6146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2889250" y="1131888"/>
          <a:ext cx="5786438" cy="573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51" name="Document" r:id="rId5" imgW="6234006" imgH="6177357" progId="Word.Document.8">
                  <p:embed/>
                </p:oleObj>
              </mc:Choice>
              <mc:Fallback>
                <p:oleObj name="Document" r:id="rId5" imgW="6234006" imgH="6177357" progId="Word.Document.8">
                  <p:embed/>
                  <p:pic>
                    <p:nvPicPr>
                      <p:cNvPr id="0" name="Picture 18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89250" y="1131888"/>
                        <a:ext cx="5786438" cy="5734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76" name="Text Box 6"/>
          <p:cNvSpPr txBox="1">
            <a:spLocks noChangeArrowheads="1"/>
          </p:cNvSpPr>
          <p:nvPr/>
        </p:nvSpPr>
        <p:spPr bwMode="auto">
          <a:xfrm>
            <a:off x="165100" y="2201863"/>
            <a:ext cx="2619375" cy="28528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2039" tIns="41020" rIns="82039" bIns="41020">
            <a:spAutoFit/>
          </a:bodyPr>
          <a:lstStyle/>
          <a:p>
            <a:pPr defTabSz="820738">
              <a:spcBef>
                <a:spcPct val="50000"/>
              </a:spcBef>
              <a:defRPr/>
            </a:pPr>
            <a:r>
              <a:rPr lang="fr-FR" sz="2400" dirty="0">
                <a:solidFill>
                  <a:srgbClr val="002060"/>
                </a:solidFill>
                <a:latin typeface="+mj-lt"/>
              </a:rPr>
              <a:t>Extrait de table de passage </a:t>
            </a:r>
          </a:p>
          <a:p>
            <a:pPr defTabSz="820738">
              <a:spcBef>
                <a:spcPct val="50000"/>
              </a:spcBef>
              <a:defRPr/>
            </a:pPr>
            <a:r>
              <a:rPr lang="fr-FR" sz="2400" dirty="0">
                <a:solidFill>
                  <a:srgbClr val="002060"/>
                </a:solidFill>
                <a:latin typeface="+mj-lt"/>
              </a:rPr>
              <a:t>TOFE</a:t>
            </a:r>
          </a:p>
          <a:p>
            <a:pPr defTabSz="820738">
              <a:spcBef>
                <a:spcPct val="50000"/>
              </a:spcBef>
              <a:defRPr/>
            </a:pPr>
            <a:r>
              <a:rPr lang="fr-FR" sz="2400" dirty="0">
                <a:solidFill>
                  <a:srgbClr val="002060"/>
                </a:solidFill>
                <a:latin typeface="+mj-lt"/>
              </a:rPr>
              <a:t>-&gt;Plan comptable</a:t>
            </a:r>
          </a:p>
          <a:p>
            <a:pPr defTabSz="820738">
              <a:spcBef>
                <a:spcPct val="50000"/>
              </a:spcBef>
              <a:defRPr/>
            </a:pPr>
            <a:r>
              <a:rPr lang="fr-FR" sz="2400" dirty="0">
                <a:solidFill>
                  <a:srgbClr val="002060"/>
                </a:solidFill>
                <a:latin typeface="+mj-lt"/>
              </a:rPr>
              <a:t>(Ex.: UEMOA)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  <a:ln algn="ctr"/>
        </p:spPr>
        <p:txBody>
          <a:bodyPr anchor="b"/>
          <a:lstStyle/>
          <a:p>
            <a:pPr algn="l" eaLnBrk="0" hangingPunct="0">
              <a:lnSpc>
                <a:spcPts val="1400"/>
              </a:lnSpc>
              <a:defRPr/>
            </a:pPr>
            <a:fld id="{8D2968F6-8509-4BDB-8331-24C64BFCEBB0}" type="slidenum">
              <a:rPr lang="en-GB">
                <a:latin typeface="+mj-lt"/>
              </a:rPr>
              <a:pPr algn="l" eaLnBrk="0" hangingPunct="0">
                <a:lnSpc>
                  <a:spcPts val="1400"/>
                </a:lnSpc>
                <a:defRPr/>
              </a:pPr>
              <a:t>3</a:t>
            </a:fld>
            <a:endParaRPr lang="en-GB" dirty="0">
              <a:latin typeface="+mj-lt"/>
            </a:endParaRP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10" y="857232"/>
            <a:ext cx="7143778" cy="785818"/>
          </a:xfrm>
        </p:spPr>
        <p:txBody>
          <a:bodyPr/>
          <a:lstStyle/>
          <a:p>
            <a:pPr eaLnBrk="1" hangingPunct="1"/>
            <a:r>
              <a:rPr lang="fr-FR" i="1" dirty="0" smtClean="0"/>
              <a:t>Définitions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1800" y="1643050"/>
            <a:ext cx="8712200" cy="4929222"/>
          </a:xfrm>
        </p:spPr>
        <p:txBody>
          <a:bodyPr/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</a:pPr>
            <a:r>
              <a:rPr lang="fr-FR" sz="2200" u="sng" dirty="0" smtClean="0"/>
              <a:t>Mode de tenue des livres</a:t>
            </a:r>
          </a:p>
          <a:p>
            <a:pPr lvl="1" eaLnBrk="1" hangingPunct="1">
              <a:spcBef>
                <a:spcPts val="600"/>
              </a:spcBef>
              <a:spcAft>
                <a:spcPts val="600"/>
              </a:spcAft>
            </a:pPr>
            <a:r>
              <a:rPr lang="fr-FR" sz="2200" b="0" dirty="0" smtClean="0"/>
              <a:t>Partie simple  </a:t>
            </a:r>
          </a:p>
          <a:p>
            <a:pPr lvl="1" eaLnBrk="1" hangingPunct="1">
              <a:spcBef>
                <a:spcPts val="600"/>
              </a:spcBef>
              <a:spcAft>
                <a:spcPts val="600"/>
              </a:spcAft>
            </a:pPr>
            <a:r>
              <a:rPr lang="fr-FR" sz="2200" b="0" dirty="0" smtClean="0"/>
              <a:t>Partie double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</a:pPr>
            <a:r>
              <a:rPr lang="fr-FR" sz="2200" u="sng" dirty="0" smtClean="0"/>
              <a:t>Type de comptabilité (distinction plus marquée dans les systèmes francophones) </a:t>
            </a:r>
          </a:p>
          <a:p>
            <a:pPr lvl="1" eaLnBrk="1" hangingPunct="1">
              <a:spcBef>
                <a:spcPts val="600"/>
              </a:spcBef>
              <a:spcAft>
                <a:spcPts val="600"/>
              </a:spcAft>
            </a:pPr>
            <a:r>
              <a:rPr lang="fr-FR" sz="2200" b="0" dirty="0" smtClean="0"/>
              <a:t>Comptabilité budgétaire</a:t>
            </a:r>
          </a:p>
          <a:p>
            <a:pPr lvl="1" eaLnBrk="1" hangingPunct="1">
              <a:spcBef>
                <a:spcPts val="600"/>
              </a:spcBef>
              <a:spcAft>
                <a:spcPts val="600"/>
              </a:spcAft>
            </a:pPr>
            <a:r>
              <a:rPr lang="fr-FR" sz="2200" b="0" dirty="0" smtClean="0"/>
              <a:t>Comptabilité générale</a:t>
            </a:r>
          </a:p>
          <a:p>
            <a:pPr lvl="1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fr-FR" sz="2200" b="0" i="1" u="sng" dirty="0" smtClean="0"/>
              <a:t>Méthodes comptables </a:t>
            </a:r>
          </a:p>
          <a:p>
            <a:pPr lvl="1" eaLnBrk="1" hangingPunct="1">
              <a:spcBef>
                <a:spcPts val="600"/>
              </a:spcBef>
              <a:spcAft>
                <a:spcPts val="600"/>
              </a:spcAft>
            </a:pPr>
            <a:r>
              <a:rPr lang="fr-FR" sz="2200" b="0" dirty="0" smtClean="0">
                <a:solidFill>
                  <a:srgbClr val="0F5494"/>
                </a:solidFill>
                <a:latin typeface="+mn-lt"/>
              </a:rPr>
              <a:t>Comptabilité d'exercice </a:t>
            </a:r>
            <a:r>
              <a:rPr lang="fr-FR" sz="2200" b="0" i="1" dirty="0" smtClean="0">
                <a:solidFill>
                  <a:srgbClr val="0F5494"/>
                </a:solidFill>
                <a:latin typeface="+mn-lt"/>
              </a:rPr>
              <a:t>(</a:t>
            </a:r>
            <a:r>
              <a:rPr lang="fr-FR" sz="2200" b="0" i="1" dirty="0" err="1" smtClean="0">
                <a:solidFill>
                  <a:srgbClr val="0F5494"/>
                </a:solidFill>
                <a:latin typeface="+mn-lt"/>
              </a:rPr>
              <a:t>accrual</a:t>
            </a:r>
            <a:r>
              <a:rPr lang="fr-FR" sz="2200" b="0" i="1" dirty="0" smtClean="0">
                <a:solidFill>
                  <a:srgbClr val="0F5494"/>
                </a:solidFill>
                <a:latin typeface="+mn-lt"/>
              </a:rPr>
              <a:t>)</a:t>
            </a:r>
          </a:p>
          <a:p>
            <a:pPr lvl="1" eaLnBrk="1" hangingPunct="1">
              <a:spcBef>
                <a:spcPts val="600"/>
              </a:spcBef>
              <a:spcAft>
                <a:spcPts val="600"/>
              </a:spcAft>
            </a:pPr>
            <a:r>
              <a:rPr lang="fr-FR" sz="2200" b="0" dirty="0" smtClean="0">
                <a:solidFill>
                  <a:srgbClr val="0F5494"/>
                </a:solidFill>
                <a:latin typeface="+mn-lt"/>
              </a:rPr>
              <a:t>Comptabilité de caisse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ln algn="ctr"/>
        </p:spPr>
        <p:txBody>
          <a:bodyPr anchor="b"/>
          <a:lstStyle/>
          <a:p>
            <a:pPr algn="l" eaLnBrk="0" hangingPunct="0">
              <a:lnSpc>
                <a:spcPts val="1400"/>
              </a:lnSpc>
              <a:defRPr/>
            </a:pPr>
            <a:fld id="{10D56C94-CD6B-444C-A315-3DC5AE3E5385}" type="slidenum">
              <a:rPr lang="fr-FR">
                <a:latin typeface="+mj-lt"/>
              </a:rPr>
              <a:pPr algn="l" eaLnBrk="0" hangingPunct="0">
                <a:lnSpc>
                  <a:spcPts val="1400"/>
                </a:lnSpc>
                <a:defRPr/>
              </a:pPr>
              <a:t>30</a:t>
            </a:fld>
            <a:endParaRPr lang="fr-FR" dirty="0">
              <a:latin typeface="+mj-lt"/>
            </a:endParaRPr>
          </a:p>
        </p:txBody>
      </p:sp>
      <p:graphicFrame>
        <p:nvGraphicFramePr>
          <p:cNvPr id="7170" name="Object 4"/>
          <p:cNvGraphicFramePr>
            <a:graphicFrameLocks noChangeAspect="1"/>
          </p:cNvGraphicFramePr>
          <p:nvPr/>
        </p:nvGraphicFramePr>
        <p:xfrm>
          <a:off x="1698625" y="304800"/>
          <a:ext cx="5732463" cy="6488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75" name="Worksheet" r:id="rId5" imgW="8010495" imgH="8905919" progId="Excel.Sheet.8">
                  <p:embed/>
                </p:oleObj>
              </mc:Choice>
              <mc:Fallback>
                <p:oleObj name="Worksheet" r:id="rId5" imgW="8010495" imgH="8905919" progId="Excel.Sheet.8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8625" y="304800"/>
                        <a:ext cx="5732463" cy="6488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2" name="Line 5"/>
          <p:cNvSpPr>
            <a:spLocks noChangeShapeType="1"/>
          </p:cNvSpPr>
          <p:nvPr/>
        </p:nvSpPr>
        <p:spPr bwMode="auto">
          <a:xfrm flipH="1">
            <a:off x="804863" y="614363"/>
            <a:ext cx="4367212" cy="819150"/>
          </a:xfrm>
          <a:prstGeom prst="line">
            <a:avLst/>
          </a:prstGeom>
          <a:noFill/>
          <a:ln w="9525">
            <a:noFill/>
            <a:round/>
            <a:headEnd/>
            <a:tailEnd type="triangle" w="med" len="med"/>
          </a:ln>
        </p:spPr>
        <p:txBody>
          <a:bodyPr lIns="82039" tIns="41020" rIns="82039" bIns="41020"/>
          <a:lstStyle/>
          <a:p>
            <a:endParaRPr lang="en-GB"/>
          </a:p>
        </p:txBody>
      </p:sp>
      <p:sp>
        <p:nvSpPr>
          <p:cNvPr id="7173" name="Text Box 8"/>
          <p:cNvSpPr txBox="1">
            <a:spLocks noChangeArrowheads="1"/>
          </p:cNvSpPr>
          <p:nvPr/>
        </p:nvSpPr>
        <p:spPr bwMode="auto">
          <a:xfrm>
            <a:off x="7742238" y="601663"/>
            <a:ext cx="1338262" cy="82550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82039" tIns="41020" rIns="82039" bIns="41020">
            <a:spAutoFit/>
          </a:bodyPr>
          <a:lstStyle/>
          <a:p>
            <a:pPr defTabSz="820738">
              <a:spcBef>
                <a:spcPct val="50000"/>
              </a:spcBef>
            </a:pPr>
            <a:r>
              <a:rPr lang="fr-FR" sz="1600"/>
              <a:t>Données extra comptables</a:t>
            </a:r>
          </a:p>
        </p:txBody>
      </p:sp>
      <p:sp>
        <p:nvSpPr>
          <p:cNvPr id="7174" name="Line 9"/>
          <p:cNvSpPr>
            <a:spLocks noChangeShapeType="1"/>
          </p:cNvSpPr>
          <p:nvPr/>
        </p:nvSpPr>
        <p:spPr bwMode="auto">
          <a:xfrm flipV="1">
            <a:off x="1311275" y="682625"/>
            <a:ext cx="3794125" cy="6381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82039" tIns="41020" rIns="82039" bIns="41020"/>
          <a:lstStyle/>
          <a:p>
            <a:endParaRPr lang="en-GB"/>
          </a:p>
        </p:txBody>
      </p:sp>
      <p:sp>
        <p:nvSpPr>
          <p:cNvPr id="7175" name="Text Box 10"/>
          <p:cNvSpPr txBox="1">
            <a:spLocks noChangeArrowheads="1"/>
          </p:cNvSpPr>
          <p:nvPr/>
        </p:nvSpPr>
        <p:spPr bwMode="auto">
          <a:xfrm>
            <a:off x="177800" y="996950"/>
            <a:ext cx="1338263" cy="581025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82039" tIns="41020" rIns="82039" bIns="41020">
            <a:spAutoFit/>
          </a:bodyPr>
          <a:lstStyle/>
          <a:p>
            <a:pPr defTabSz="820738">
              <a:spcBef>
                <a:spcPct val="50000"/>
              </a:spcBef>
            </a:pPr>
            <a:r>
              <a:rPr lang="fr-FR" sz="1600"/>
              <a:t>Données comptables</a:t>
            </a:r>
          </a:p>
        </p:txBody>
      </p:sp>
      <p:sp>
        <p:nvSpPr>
          <p:cNvPr id="7176" name="Line 11"/>
          <p:cNvSpPr>
            <a:spLocks noChangeShapeType="1"/>
          </p:cNvSpPr>
          <p:nvPr/>
        </p:nvSpPr>
        <p:spPr bwMode="auto">
          <a:xfrm flipH="1" flipV="1">
            <a:off x="6443663" y="730250"/>
            <a:ext cx="1362075" cy="127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82039" tIns="41020" rIns="82039" bIns="41020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Espace réservé du contenu 1"/>
          <p:cNvSpPr>
            <a:spLocks noGrp="1"/>
          </p:cNvSpPr>
          <p:nvPr>
            <p:ph idx="1"/>
          </p:nvPr>
        </p:nvSpPr>
        <p:spPr>
          <a:xfrm>
            <a:off x="357188" y="2500313"/>
            <a:ext cx="8229600" cy="3919537"/>
          </a:xfrm>
        </p:spPr>
        <p:txBody>
          <a:bodyPr/>
          <a:lstStyle/>
          <a:p>
            <a:pPr eaLnBrk="1" hangingPunct="1">
              <a:spcAft>
                <a:spcPts val="1200"/>
              </a:spcAft>
              <a:buClrTx/>
              <a:buFont typeface="Wingdings" panose="05000000000000000000" pitchFamily="2" charset="2"/>
              <a:buChar char="Ø"/>
            </a:pPr>
            <a:r>
              <a:rPr lang="fr-FR" i="0" dirty="0">
                <a:ea typeface="ＭＳ Ｐゴシック" charset="-128"/>
              </a:rPr>
              <a:t>Définitions et exemples de rapport</a:t>
            </a:r>
          </a:p>
          <a:p>
            <a:pPr eaLnBrk="1" hangingPunct="1">
              <a:spcAft>
                <a:spcPts val="1200"/>
              </a:spcAft>
              <a:buClrTx/>
              <a:buFont typeface="Wingdings" panose="05000000000000000000" pitchFamily="2" charset="2"/>
              <a:buChar char="Ø"/>
            </a:pPr>
            <a:r>
              <a:rPr lang="fr-FR" i="0" dirty="0">
                <a:ea typeface="ＭＳ Ｐゴシック" charset="-128"/>
              </a:rPr>
              <a:t>Rôle de la comptabilité</a:t>
            </a:r>
          </a:p>
          <a:p>
            <a:pPr eaLnBrk="1" hangingPunct="1">
              <a:spcAft>
                <a:spcPts val="1200"/>
              </a:spcAft>
              <a:buClrTx/>
              <a:buFont typeface="Wingdings" panose="05000000000000000000" pitchFamily="2" charset="2"/>
              <a:buChar char="Ø"/>
            </a:pPr>
            <a:r>
              <a:rPr lang="fr-FR" i="0" dirty="0" smtClean="0">
                <a:ea typeface="ＭＳ Ｐゴシック" charset="-128"/>
              </a:rPr>
              <a:t>Les méthodes comptables</a:t>
            </a:r>
          </a:p>
          <a:p>
            <a:pPr eaLnBrk="1" hangingPunct="1">
              <a:spcAft>
                <a:spcPts val="1200"/>
              </a:spcAft>
              <a:buClrTx/>
              <a:buFont typeface="Wingdings" panose="05000000000000000000" pitchFamily="2" charset="2"/>
              <a:buChar char="Ø"/>
            </a:pPr>
            <a:r>
              <a:rPr lang="fr-FR" i="0" dirty="0">
                <a:ea typeface="ＭＳ Ｐゴシック" charset="-128"/>
              </a:rPr>
              <a:t>TOFE et comptabilité</a:t>
            </a:r>
          </a:p>
          <a:p>
            <a:pPr eaLnBrk="1" hangingPunct="1">
              <a:spcAft>
                <a:spcPts val="1200"/>
              </a:spcAft>
              <a:buClrTx/>
              <a:buFont typeface="Wingdings" panose="05000000000000000000" pitchFamily="2" charset="2"/>
              <a:buChar char="Ø"/>
            </a:pPr>
            <a:r>
              <a:rPr lang="fr-FR" b="1" i="0" dirty="0" smtClean="0">
                <a:solidFill>
                  <a:srgbClr val="FF0000"/>
                </a:solidFill>
                <a:ea typeface="ＭＳ Ｐゴシック" charset="-128"/>
              </a:rPr>
              <a:t>Points d’attention et rapports requis</a:t>
            </a:r>
          </a:p>
          <a:p>
            <a:pPr eaLnBrk="1" hangingPunct="1">
              <a:spcAft>
                <a:spcPts val="1200"/>
              </a:spcAft>
              <a:buClrTx/>
            </a:pPr>
            <a:endParaRPr lang="en-GB" i="0" dirty="0" smtClean="0">
              <a:ea typeface="ＭＳ Ｐゴシック" charset="-128"/>
            </a:endParaRPr>
          </a:p>
          <a:p>
            <a:pPr eaLnBrk="1" hangingPunct="1"/>
            <a:endParaRPr lang="fr-BE" dirty="0" smtClean="0">
              <a:ea typeface="ＭＳ Ｐゴシック" charset="-128"/>
            </a:endParaRPr>
          </a:p>
        </p:txBody>
      </p:sp>
      <p:sp>
        <p:nvSpPr>
          <p:cNvPr id="7171" name="Titre 2"/>
          <p:cNvSpPr>
            <a:spLocks noGrp="1"/>
          </p:cNvSpPr>
          <p:nvPr>
            <p:ph type="title"/>
          </p:nvPr>
        </p:nvSpPr>
        <p:spPr>
          <a:xfrm>
            <a:off x="0" y="1000125"/>
            <a:ext cx="9144000" cy="1143000"/>
          </a:xfrm>
          <a:ln/>
        </p:spPr>
        <p:txBody>
          <a:bodyPr/>
          <a:lstStyle/>
          <a:p>
            <a:pPr indent="0" algn="ctr" eaLnBrk="1" hangingPunct="1"/>
            <a:r>
              <a:rPr lang="fr-BE" dirty="0" smtClean="0">
                <a:ea typeface="ＭＳ Ｐゴシック" charset="-128"/>
              </a:rPr>
              <a:t>Plan du module</a:t>
            </a:r>
          </a:p>
        </p:txBody>
      </p:sp>
      <p:sp>
        <p:nvSpPr>
          <p:cNvPr id="7172" name="Espace réservé du numéro de diapositive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F64EE477-F20E-4801-A0F2-61E0799263FE}" type="slidenum">
              <a:rPr lang="en-GB" smtClean="0">
                <a:ea typeface="ＭＳ Ｐゴシック" charset="-128"/>
              </a:rPr>
              <a:pPr/>
              <a:t>31</a:t>
            </a:fld>
            <a:endParaRPr lang="en-GB" smtClean="0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3320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Espace réservé du contenu 1"/>
          <p:cNvSpPr>
            <a:spLocks noGrp="1"/>
          </p:cNvSpPr>
          <p:nvPr>
            <p:ph idx="1"/>
          </p:nvPr>
        </p:nvSpPr>
        <p:spPr>
          <a:xfrm>
            <a:off x="285720" y="2143116"/>
            <a:ext cx="8643998" cy="4429156"/>
          </a:xfrm>
        </p:spPr>
        <p:txBody>
          <a:bodyPr/>
          <a:lstStyle/>
          <a:p>
            <a:pPr eaLnBrk="1" hangingPunct="1">
              <a:spcBef>
                <a:spcPct val="0"/>
              </a:spcBef>
              <a:buClrTx/>
            </a:pPr>
            <a:r>
              <a:rPr lang="fr-FR" i="0" dirty="0" smtClean="0">
                <a:ea typeface="ＭＳ Ｐゴシック" charset="-128"/>
              </a:rPr>
              <a:t>Est-ce que les arriérés sont correctement recensés?</a:t>
            </a:r>
          </a:p>
          <a:p>
            <a:pPr marL="0" indent="0" eaLnBrk="1" hangingPunct="1">
              <a:spcBef>
                <a:spcPct val="0"/>
              </a:spcBef>
              <a:buClrTx/>
              <a:buNone/>
            </a:pPr>
            <a:endParaRPr lang="fr-FR" i="0" dirty="0" smtClean="0">
              <a:ea typeface="ＭＳ Ｐゴシック" charset="-128"/>
            </a:endParaRPr>
          </a:p>
          <a:p>
            <a:pPr eaLnBrk="1" hangingPunct="1">
              <a:spcBef>
                <a:spcPct val="0"/>
              </a:spcBef>
              <a:buClrTx/>
            </a:pPr>
            <a:r>
              <a:rPr lang="fr-FR" i="0" dirty="0" smtClean="0">
                <a:ea typeface="ＭＳ Ｐゴシック" charset="-128"/>
              </a:rPr>
              <a:t>Est-ce que les rapprochements sont effectués avec les comptes bancaires? Entre le Trésor/</a:t>
            </a:r>
            <a:r>
              <a:rPr lang="fr-FR" dirty="0" err="1" smtClean="0">
                <a:ea typeface="ＭＳ Ｐゴシック" charset="-128"/>
              </a:rPr>
              <a:t>Accountant</a:t>
            </a:r>
            <a:r>
              <a:rPr lang="fr-FR" dirty="0" smtClean="0">
                <a:ea typeface="ＭＳ Ｐゴシック" charset="-128"/>
              </a:rPr>
              <a:t> </a:t>
            </a:r>
            <a:r>
              <a:rPr lang="fr-FR" dirty="0" err="1" smtClean="0">
                <a:ea typeface="ＭＳ Ｐゴシック" charset="-128"/>
              </a:rPr>
              <a:t>general</a:t>
            </a:r>
            <a:r>
              <a:rPr lang="fr-FR" i="0" dirty="0" smtClean="0">
                <a:ea typeface="ＭＳ Ｐゴシック" charset="-128"/>
              </a:rPr>
              <a:t> et les ministère?</a:t>
            </a:r>
          </a:p>
          <a:p>
            <a:pPr marL="0" indent="0" eaLnBrk="1" hangingPunct="1">
              <a:spcBef>
                <a:spcPct val="0"/>
              </a:spcBef>
              <a:buClrTx/>
              <a:buNone/>
            </a:pPr>
            <a:endParaRPr lang="fr-FR" i="0" dirty="0" smtClean="0">
              <a:ea typeface="ＭＳ Ｐゴシック" charset="-128"/>
            </a:endParaRPr>
          </a:p>
          <a:p>
            <a:pPr eaLnBrk="1" hangingPunct="1">
              <a:spcBef>
                <a:spcPct val="0"/>
              </a:spcBef>
              <a:buClrTx/>
            </a:pPr>
            <a:r>
              <a:rPr lang="fr-FR" i="0" dirty="0" smtClean="0">
                <a:ea typeface="ＭＳ Ｐゴシック" charset="-128"/>
              </a:rPr>
              <a:t>Est-ce que les procédures spéciales de paiement et/ou de comptabilisation sont bien suivies?</a:t>
            </a:r>
          </a:p>
          <a:p>
            <a:pPr lvl="1" eaLnBrk="1" hangingPunct="1">
              <a:spcBef>
                <a:spcPct val="0"/>
              </a:spcBef>
              <a:buClrTx/>
              <a:buFont typeface="Wingdings" panose="05000000000000000000" pitchFamily="2" charset="2"/>
              <a:buChar char="§"/>
            </a:pPr>
            <a:r>
              <a:rPr lang="fr-FR" sz="2400" b="0" dirty="0" smtClean="0">
                <a:ea typeface="ＭＳ Ｐゴシック" charset="-128"/>
              </a:rPr>
              <a:t>PPA, DNO, réquisitions : système francophones</a:t>
            </a:r>
          </a:p>
          <a:p>
            <a:pPr lvl="1" eaLnBrk="1" hangingPunct="1">
              <a:spcBef>
                <a:spcPct val="0"/>
              </a:spcBef>
              <a:buClrTx/>
              <a:buFont typeface="Wingdings" panose="05000000000000000000" pitchFamily="2" charset="2"/>
              <a:buChar char="§"/>
            </a:pPr>
            <a:r>
              <a:rPr lang="fr-FR" sz="2400" b="0" dirty="0" smtClean="0">
                <a:ea typeface="ＭＳ Ｐゴシック" charset="-128"/>
              </a:rPr>
              <a:t>Suspense </a:t>
            </a:r>
            <a:r>
              <a:rPr lang="fr-FR" sz="2400" b="0" dirty="0" err="1" smtClean="0">
                <a:ea typeface="ＭＳ Ｐゴシック" charset="-128"/>
              </a:rPr>
              <a:t>account</a:t>
            </a:r>
            <a:r>
              <a:rPr lang="fr-FR" sz="2400" b="0" dirty="0" smtClean="0">
                <a:ea typeface="ＭＳ Ｐゴシック" charset="-128"/>
              </a:rPr>
              <a:t> : systèmes anglophones</a:t>
            </a:r>
          </a:p>
          <a:p>
            <a:pPr lvl="1" eaLnBrk="1" hangingPunct="1">
              <a:spcBef>
                <a:spcPct val="0"/>
              </a:spcBef>
              <a:buClrTx/>
            </a:pPr>
            <a:endParaRPr lang="fr-FR" sz="2400" b="0" i="0" dirty="0" smtClean="0"/>
          </a:p>
          <a:p>
            <a:pPr eaLnBrk="1" hangingPunct="1">
              <a:spcBef>
                <a:spcPct val="0"/>
              </a:spcBef>
              <a:buClrTx/>
            </a:pPr>
            <a:endParaRPr lang="fr-FR" i="0" dirty="0" smtClean="0">
              <a:ea typeface="ＭＳ Ｐゴシック" charset="-128"/>
            </a:endParaRPr>
          </a:p>
          <a:p>
            <a:pPr eaLnBrk="1" hangingPunct="1">
              <a:spcBef>
                <a:spcPct val="0"/>
              </a:spcBef>
              <a:buClrTx/>
            </a:pPr>
            <a:endParaRPr lang="fr-FR" sz="2800" i="0" dirty="0" smtClean="0">
              <a:ea typeface="ＭＳ Ｐゴシック" charset="-128"/>
            </a:endParaRPr>
          </a:p>
          <a:p>
            <a:pPr eaLnBrk="1" hangingPunct="1">
              <a:spcBef>
                <a:spcPct val="0"/>
              </a:spcBef>
              <a:buClrTx/>
            </a:pPr>
            <a:endParaRPr lang="fr-FR" sz="2200" i="0" dirty="0" smtClean="0">
              <a:ea typeface="ＭＳ Ｐゴシック" charset="-128"/>
            </a:endParaRPr>
          </a:p>
          <a:p>
            <a:pPr eaLnBrk="1" hangingPunct="1">
              <a:spcBef>
                <a:spcPct val="0"/>
              </a:spcBef>
              <a:buClrTx/>
            </a:pPr>
            <a:endParaRPr lang="fr-FR" i="0" dirty="0" smtClean="0">
              <a:ea typeface="ＭＳ Ｐゴシック" charset="-128"/>
            </a:endParaRPr>
          </a:p>
        </p:txBody>
      </p:sp>
      <p:sp>
        <p:nvSpPr>
          <p:cNvPr id="44035" name="Titre 2"/>
          <p:cNvSpPr>
            <a:spLocks noGrp="1"/>
          </p:cNvSpPr>
          <p:nvPr>
            <p:ph type="title"/>
          </p:nvPr>
        </p:nvSpPr>
        <p:spPr>
          <a:xfrm>
            <a:off x="142844" y="928670"/>
            <a:ext cx="9001156" cy="1143000"/>
          </a:xfrm>
          <a:ln/>
        </p:spPr>
        <p:txBody>
          <a:bodyPr/>
          <a:lstStyle/>
          <a:p>
            <a:pPr indent="0" eaLnBrk="1" hangingPunct="1"/>
            <a:r>
              <a:rPr lang="fr-FR" i="1" dirty="0" smtClean="0">
                <a:ea typeface="ＭＳ Ｐゴシック" charset="-128"/>
              </a:rPr>
              <a:t>Points d’attention</a:t>
            </a:r>
          </a:p>
        </p:txBody>
      </p:sp>
      <p:sp>
        <p:nvSpPr>
          <p:cNvPr id="44036" name="Espace réservé du numéro de diapositive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D2066ED0-C619-46CF-A889-607C5BB712EC}" type="slidenum">
              <a:rPr lang="en-GB" smtClean="0">
                <a:ea typeface="ＭＳ Ｐゴシック" charset="-128"/>
              </a:rPr>
              <a:pPr/>
              <a:t>32</a:t>
            </a:fld>
            <a:endParaRPr lang="en-GB" smtClean="0">
              <a:ea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  <a:ln algn="ctr"/>
        </p:spPr>
        <p:txBody>
          <a:bodyPr anchor="b"/>
          <a:lstStyle/>
          <a:p>
            <a:pPr algn="l" eaLnBrk="0" hangingPunct="0">
              <a:lnSpc>
                <a:spcPts val="1400"/>
              </a:lnSpc>
              <a:defRPr/>
            </a:pPr>
            <a:fld id="{ADD65B5E-0B29-4CE1-A576-FC3051B7D1B5}" type="slidenum">
              <a:rPr lang="en-GB">
                <a:latin typeface="+mj-lt"/>
              </a:rPr>
              <a:pPr algn="l" eaLnBrk="0" hangingPunct="0">
                <a:lnSpc>
                  <a:spcPts val="1400"/>
                </a:lnSpc>
                <a:defRPr/>
              </a:pPr>
              <a:t>33</a:t>
            </a:fld>
            <a:endParaRPr lang="en-GB" dirty="0">
              <a:latin typeface="+mj-lt"/>
            </a:endParaRPr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928670"/>
            <a:ext cx="7786687" cy="1143000"/>
          </a:xfrm>
        </p:spPr>
        <p:txBody>
          <a:bodyPr/>
          <a:lstStyle/>
          <a:p>
            <a:pPr eaLnBrk="1" hangingPunct="1"/>
            <a:r>
              <a:rPr lang="fr-FR" sz="2800" i="1" dirty="0" smtClean="0"/>
              <a:t>Les arriérés: Une dette exigible échue</a:t>
            </a:r>
          </a:p>
        </p:txBody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928802"/>
            <a:ext cx="4095750" cy="4530725"/>
          </a:xfrm>
        </p:spPr>
        <p:txBody>
          <a:bodyPr/>
          <a:lstStyle/>
          <a:p>
            <a:pPr eaLnBrk="1" hangingPunct="1"/>
            <a:r>
              <a:rPr lang="fr-FR" dirty="0" smtClean="0"/>
              <a:t>Engagement</a:t>
            </a:r>
          </a:p>
          <a:p>
            <a:pPr eaLnBrk="1" hangingPunct="1">
              <a:buFontTx/>
              <a:buNone/>
            </a:pPr>
            <a:endParaRPr lang="fr-FR" dirty="0" smtClean="0"/>
          </a:p>
          <a:p>
            <a:pPr eaLnBrk="1" hangingPunct="1"/>
            <a:endParaRPr lang="fr-FR" dirty="0" smtClean="0"/>
          </a:p>
          <a:p>
            <a:pPr eaLnBrk="1" hangingPunct="1">
              <a:spcBef>
                <a:spcPts val="600"/>
              </a:spcBef>
            </a:pPr>
            <a:r>
              <a:rPr lang="fr-FR" dirty="0" smtClean="0"/>
              <a:t>Livraison/liquidation</a:t>
            </a:r>
          </a:p>
          <a:p>
            <a:pPr eaLnBrk="1" hangingPunct="1">
              <a:spcBef>
                <a:spcPts val="600"/>
              </a:spcBef>
            </a:pPr>
            <a:endParaRPr lang="fr-FR" dirty="0" smtClean="0"/>
          </a:p>
          <a:p>
            <a:pPr eaLnBrk="1" hangingPunct="1"/>
            <a:r>
              <a:rPr lang="fr-FR" dirty="0" smtClean="0"/>
              <a:t>Date à laquelle le paiement est exigible</a:t>
            </a:r>
          </a:p>
          <a:p>
            <a:pPr eaLnBrk="1" hangingPunct="1">
              <a:buFontTx/>
              <a:buNone/>
            </a:pPr>
            <a:endParaRPr lang="fr-FR" dirty="0" smtClean="0"/>
          </a:p>
          <a:p>
            <a:pPr eaLnBrk="1" hangingPunct="1"/>
            <a:r>
              <a:rPr lang="fr-FR" dirty="0" smtClean="0"/>
              <a:t>Paiement </a:t>
            </a:r>
          </a:p>
        </p:txBody>
      </p:sp>
      <p:sp>
        <p:nvSpPr>
          <p:cNvPr id="32773" name="AutoShape 4"/>
          <p:cNvSpPr>
            <a:spLocks/>
          </p:cNvSpPr>
          <p:nvPr/>
        </p:nvSpPr>
        <p:spPr bwMode="auto">
          <a:xfrm>
            <a:off x="4132263" y="4300538"/>
            <a:ext cx="711200" cy="1643062"/>
          </a:xfrm>
          <a:prstGeom prst="rightBrace">
            <a:avLst>
              <a:gd name="adj1" fmla="val 19252"/>
              <a:gd name="adj2" fmla="val 50000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lIns="82039" tIns="41020" rIns="82039" bIns="41020" anchor="ctr"/>
          <a:lstStyle/>
          <a:p>
            <a:endParaRPr lang="fr-FR"/>
          </a:p>
        </p:txBody>
      </p:sp>
      <p:sp>
        <p:nvSpPr>
          <p:cNvPr id="32774" name="Text Box 5"/>
          <p:cNvSpPr txBox="1">
            <a:spLocks noChangeArrowheads="1"/>
          </p:cNvSpPr>
          <p:nvPr/>
        </p:nvSpPr>
        <p:spPr bwMode="auto">
          <a:xfrm>
            <a:off x="4454525" y="4927600"/>
            <a:ext cx="1219200" cy="482600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  <a:headEnd/>
            <a:tailEnd/>
          </a:ln>
        </p:spPr>
        <p:txBody>
          <a:bodyPr lIns="82039" tIns="41020" rIns="82039" bIns="41020">
            <a:spAutoFit/>
          </a:bodyPr>
          <a:lstStyle/>
          <a:p>
            <a:pPr defTabSz="820738">
              <a:spcBef>
                <a:spcPct val="50000"/>
              </a:spcBef>
            </a:pPr>
            <a:r>
              <a:rPr lang="fr-FR"/>
              <a:t>Arriéré</a:t>
            </a:r>
          </a:p>
        </p:txBody>
      </p:sp>
      <p:sp>
        <p:nvSpPr>
          <p:cNvPr id="32775" name="Line 6"/>
          <p:cNvSpPr>
            <a:spLocks noChangeShapeType="1"/>
          </p:cNvSpPr>
          <p:nvPr/>
        </p:nvSpPr>
        <p:spPr bwMode="auto">
          <a:xfrm>
            <a:off x="2913063" y="3421063"/>
            <a:ext cx="2065337" cy="33337"/>
          </a:xfrm>
          <a:prstGeom prst="line">
            <a:avLst/>
          </a:prstGeom>
          <a:noFill/>
          <a:ln w="9525">
            <a:noFill/>
            <a:round/>
            <a:headEnd/>
            <a:tailEnd type="triangle" w="med" len="med"/>
          </a:ln>
        </p:spPr>
        <p:txBody>
          <a:bodyPr lIns="82039" tIns="41020" rIns="82039" bIns="41020"/>
          <a:lstStyle/>
          <a:p>
            <a:endParaRPr lang="en-GB"/>
          </a:p>
        </p:txBody>
      </p:sp>
      <p:sp>
        <p:nvSpPr>
          <p:cNvPr id="32776" name="AutoShape 7"/>
          <p:cNvSpPr>
            <a:spLocks/>
          </p:cNvSpPr>
          <p:nvPr/>
        </p:nvSpPr>
        <p:spPr bwMode="auto">
          <a:xfrm>
            <a:off x="4216400" y="3370263"/>
            <a:ext cx="4503738" cy="2505075"/>
          </a:xfrm>
          <a:prstGeom prst="rightBrace">
            <a:avLst>
              <a:gd name="adj1" fmla="val 8333"/>
              <a:gd name="adj2" fmla="val 50000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lIns="82039" tIns="41020" rIns="82039" bIns="41020" anchor="ctr"/>
          <a:lstStyle/>
          <a:p>
            <a:endParaRPr lang="fr-FR"/>
          </a:p>
        </p:txBody>
      </p:sp>
      <p:sp>
        <p:nvSpPr>
          <p:cNvPr id="32777" name="Line 8"/>
          <p:cNvSpPr>
            <a:spLocks noChangeShapeType="1"/>
          </p:cNvSpPr>
          <p:nvPr/>
        </p:nvSpPr>
        <p:spPr bwMode="auto">
          <a:xfrm>
            <a:off x="3060700" y="3416300"/>
            <a:ext cx="4451350" cy="174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lIns="82039" tIns="41020" rIns="82039" bIns="41020"/>
          <a:lstStyle/>
          <a:p>
            <a:endParaRPr lang="en-GB"/>
          </a:p>
        </p:txBody>
      </p:sp>
      <p:sp>
        <p:nvSpPr>
          <p:cNvPr id="32778" name="Line 9"/>
          <p:cNvSpPr>
            <a:spLocks noChangeShapeType="1"/>
          </p:cNvSpPr>
          <p:nvPr/>
        </p:nvSpPr>
        <p:spPr bwMode="auto">
          <a:xfrm>
            <a:off x="2773363" y="5668963"/>
            <a:ext cx="4860925" cy="158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lIns="82039" tIns="41020" rIns="82039" bIns="41020"/>
          <a:lstStyle/>
          <a:p>
            <a:endParaRPr lang="en-GB"/>
          </a:p>
        </p:txBody>
      </p:sp>
      <p:sp>
        <p:nvSpPr>
          <p:cNvPr id="32779" name="Line 10"/>
          <p:cNvSpPr>
            <a:spLocks noChangeShapeType="1"/>
          </p:cNvSpPr>
          <p:nvPr/>
        </p:nvSpPr>
        <p:spPr bwMode="auto">
          <a:xfrm>
            <a:off x="4945063" y="5418138"/>
            <a:ext cx="0" cy="271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lIns="82039" tIns="41020" rIns="82039" bIns="41020"/>
          <a:lstStyle/>
          <a:p>
            <a:endParaRPr lang="en-GB"/>
          </a:p>
        </p:txBody>
      </p:sp>
      <p:sp>
        <p:nvSpPr>
          <p:cNvPr id="32780" name="Line 11"/>
          <p:cNvSpPr>
            <a:spLocks noChangeShapeType="1"/>
          </p:cNvSpPr>
          <p:nvPr/>
        </p:nvSpPr>
        <p:spPr bwMode="auto">
          <a:xfrm flipV="1">
            <a:off x="4148138" y="4522788"/>
            <a:ext cx="779462" cy="158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lIns="82039" tIns="41020" rIns="82039" bIns="41020"/>
          <a:lstStyle/>
          <a:p>
            <a:endParaRPr lang="en-GB"/>
          </a:p>
        </p:txBody>
      </p:sp>
      <p:sp>
        <p:nvSpPr>
          <p:cNvPr id="32781" name="Line 12"/>
          <p:cNvSpPr>
            <a:spLocks noChangeShapeType="1"/>
          </p:cNvSpPr>
          <p:nvPr/>
        </p:nvSpPr>
        <p:spPr bwMode="auto">
          <a:xfrm>
            <a:off x="4892675" y="4505325"/>
            <a:ext cx="17463" cy="38893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lIns="82039" tIns="41020" rIns="82039" bIns="41020"/>
          <a:lstStyle/>
          <a:p>
            <a:endParaRPr lang="en-GB"/>
          </a:p>
        </p:txBody>
      </p:sp>
      <p:sp>
        <p:nvSpPr>
          <p:cNvPr id="32782" name="Text Box 13"/>
          <p:cNvSpPr txBox="1">
            <a:spLocks noChangeArrowheads="1"/>
          </p:cNvSpPr>
          <p:nvPr/>
        </p:nvSpPr>
        <p:spPr bwMode="auto">
          <a:xfrm>
            <a:off x="6994525" y="4114800"/>
            <a:ext cx="1200150" cy="482600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  <a:headEnd/>
            <a:tailEnd/>
          </a:ln>
        </p:spPr>
        <p:txBody>
          <a:bodyPr lIns="82039" tIns="41020" rIns="82039" bIns="41020">
            <a:spAutoFit/>
          </a:bodyPr>
          <a:lstStyle/>
          <a:p>
            <a:pPr defTabSz="820738">
              <a:spcBef>
                <a:spcPct val="50000"/>
              </a:spcBef>
            </a:pPr>
            <a:r>
              <a:rPr lang="fr-FR"/>
              <a:t>Dette</a:t>
            </a:r>
          </a:p>
        </p:txBody>
      </p:sp>
      <p:sp>
        <p:nvSpPr>
          <p:cNvPr id="32783" name="Text Box 14"/>
          <p:cNvSpPr txBox="1">
            <a:spLocks noChangeArrowheads="1"/>
          </p:cNvSpPr>
          <p:nvPr/>
        </p:nvSpPr>
        <p:spPr bwMode="auto">
          <a:xfrm>
            <a:off x="3646488" y="3635375"/>
            <a:ext cx="2673350" cy="482600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  <a:headEnd/>
            <a:tailEnd/>
          </a:ln>
        </p:spPr>
        <p:txBody>
          <a:bodyPr lIns="82039" tIns="41020" rIns="82039" bIns="41020">
            <a:spAutoFit/>
          </a:bodyPr>
          <a:lstStyle/>
          <a:p>
            <a:pPr defTabSz="820738">
              <a:spcBef>
                <a:spcPct val="50000"/>
              </a:spcBef>
            </a:pPr>
            <a:r>
              <a:rPr lang="fr-FR"/>
              <a:t>Dette non échue</a:t>
            </a:r>
          </a:p>
        </p:txBody>
      </p:sp>
      <p:sp>
        <p:nvSpPr>
          <p:cNvPr id="32784" name="Line 15"/>
          <p:cNvSpPr>
            <a:spLocks noChangeShapeType="1"/>
          </p:cNvSpPr>
          <p:nvPr/>
        </p:nvSpPr>
        <p:spPr bwMode="auto">
          <a:xfrm flipV="1">
            <a:off x="4114800" y="4352925"/>
            <a:ext cx="763588" cy="15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lIns="82039" tIns="41020" rIns="82039" bIns="41020"/>
          <a:lstStyle/>
          <a:p>
            <a:endParaRPr lang="en-GB"/>
          </a:p>
        </p:txBody>
      </p:sp>
      <p:sp>
        <p:nvSpPr>
          <p:cNvPr id="32785" name="Line 16"/>
          <p:cNvSpPr>
            <a:spLocks noChangeShapeType="1"/>
          </p:cNvSpPr>
          <p:nvPr/>
        </p:nvSpPr>
        <p:spPr bwMode="auto">
          <a:xfrm flipH="1" flipV="1">
            <a:off x="4860925" y="4149725"/>
            <a:ext cx="15875" cy="1682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lIns="82039" tIns="41020" rIns="82039" bIns="41020"/>
          <a:lstStyle/>
          <a:p>
            <a:endParaRPr lang="en-GB"/>
          </a:p>
        </p:txBody>
      </p:sp>
      <p:sp>
        <p:nvSpPr>
          <p:cNvPr id="32786" name="Line 17"/>
          <p:cNvSpPr>
            <a:spLocks noChangeShapeType="1"/>
          </p:cNvSpPr>
          <p:nvPr/>
        </p:nvSpPr>
        <p:spPr bwMode="auto">
          <a:xfrm>
            <a:off x="4841875" y="3436938"/>
            <a:ext cx="0" cy="203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lIns="82039" tIns="41020" rIns="82039" bIns="41020"/>
          <a:lstStyle/>
          <a:p>
            <a:endParaRPr lang="en-GB"/>
          </a:p>
        </p:txBody>
      </p:sp>
      <p:sp>
        <p:nvSpPr>
          <p:cNvPr id="32787" name="Line 18"/>
          <p:cNvSpPr>
            <a:spLocks noChangeShapeType="1"/>
          </p:cNvSpPr>
          <p:nvPr/>
        </p:nvSpPr>
        <p:spPr bwMode="auto">
          <a:xfrm>
            <a:off x="7551738" y="3436938"/>
            <a:ext cx="0" cy="5937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lIns="82039" tIns="41020" rIns="82039" bIns="41020"/>
          <a:lstStyle/>
          <a:p>
            <a:endParaRPr lang="en-GB"/>
          </a:p>
        </p:txBody>
      </p:sp>
      <p:sp>
        <p:nvSpPr>
          <p:cNvPr id="32788" name="Line 19"/>
          <p:cNvSpPr>
            <a:spLocks noChangeShapeType="1"/>
          </p:cNvSpPr>
          <p:nvPr/>
        </p:nvSpPr>
        <p:spPr bwMode="auto">
          <a:xfrm flipV="1">
            <a:off x="7602538" y="4640263"/>
            <a:ext cx="0" cy="1016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lIns="82039" tIns="41020" rIns="82039" bIns="41020"/>
          <a:lstStyle/>
          <a:p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Espace réservé du contenu 1"/>
          <p:cNvSpPr>
            <a:spLocks noGrp="1"/>
          </p:cNvSpPr>
          <p:nvPr>
            <p:ph idx="1"/>
          </p:nvPr>
        </p:nvSpPr>
        <p:spPr>
          <a:xfrm>
            <a:off x="285720" y="2143116"/>
            <a:ext cx="8643998" cy="4429156"/>
          </a:xfrm>
        </p:spPr>
        <p:txBody>
          <a:bodyPr/>
          <a:lstStyle/>
          <a:p>
            <a:pPr eaLnBrk="1" hangingPunct="1">
              <a:spcBef>
                <a:spcPct val="0"/>
              </a:spcBef>
              <a:buClrTx/>
            </a:pPr>
            <a:r>
              <a:rPr lang="fr-FR" i="0" dirty="0" smtClean="0">
                <a:ea typeface="ＭＳ Ｐゴシック" charset="-128"/>
              </a:rPr>
              <a:t>Systèmes anglophones: comptabilité base caisse dominante, des registres doivent être tenues par les ministères</a:t>
            </a:r>
          </a:p>
          <a:p>
            <a:pPr eaLnBrk="1" hangingPunct="1">
              <a:spcBef>
                <a:spcPct val="0"/>
              </a:spcBef>
              <a:buClrTx/>
            </a:pPr>
            <a:r>
              <a:rPr lang="fr-FR" i="0" dirty="0" smtClean="0">
                <a:ea typeface="ＭＳ Ｐゴシック" charset="-128"/>
              </a:rPr>
              <a:t>Systèmes francophones: les ordonnancements impayés sont comptabilisés par le Trésor</a:t>
            </a:r>
          </a:p>
          <a:p>
            <a:pPr lvl="1" eaLnBrk="1" hangingPunct="1">
              <a:spcBef>
                <a:spcPct val="0"/>
              </a:spcBef>
              <a:buClrTx/>
              <a:buFont typeface="Wingdings" panose="05000000000000000000" pitchFamily="2" charset="2"/>
              <a:buChar char="§"/>
            </a:pPr>
            <a:r>
              <a:rPr lang="fr-FR" sz="2400" b="0" dirty="0" smtClean="0">
                <a:ea typeface="ＭＳ Ｐゴシック" charset="-128"/>
              </a:rPr>
              <a:t>Mais il existe des arriérés en amont du Trésor</a:t>
            </a:r>
          </a:p>
          <a:p>
            <a:pPr lvl="1" eaLnBrk="1" hangingPunct="1">
              <a:spcBef>
                <a:spcPct val="0"/>
              </a:spcBef>
              <a:buClrTx/>
            </a:pPr>
            <a:endParaRPr lang="fr-FR" sz="2400" b="0" i="0" dirty="0" smtClean="0">
              <a:ea typeface="ＭＳ Ｐゴシック" charset="-128"/>
            </a:endParaRPr>
          </a:p>
          <a:p>
            <a:pPr eaLnBrk="1" hangingPunct="1">
              <a:spcBef>
                <a:spcPct val="0"/>
              </a:spcBef>
              <a:buClrTx/>
            </a:pPr>
            <a:r>
              <a:rPr lang="fr-FR" i="0" dirty="0" smtClean="0">
                <a:ea typeface="ＭＳ Ｐゴシック" charset="-128"/>
              </a:rPr>
              <a:t>Dans les deux systèmes des recensements </a:t>
            </a:r>
            <a:r>
              <a:rPr lang="fr-FR" i="0" dirty="0" err="1" smtClean="0">
                <a:ea typeface="ＭＳ Ｐゴシック" charset="-128"/>
              </a:rPr>
              <a:t>ad’hoc</a:t>
            </a:r>
            <a:r>
              <a:rPr lang="fr-FR" i="0" dirty="0" smtClean="0">
                <a:ea typeface="ＭＳ Ｐゴシック" charset="-128"/>
              </a:rPr>
              <a:t> peuvent s’avérer nécessaires</a:t>
            </a:r>
          </a:p>
          <a:p>
            <a:pPr lvl="1" eaLnBrk="1" hangingPunct="1">
              <a:spcBef>
                <a:spcPct val="0"/>
              </a:spcBef>
              <a:buClrTx/>
            </a:pPr>
            <a:endParaRPr lang="fr-FR" sz="2400" b="0" i="0" dirty="0" smtClean="0"/>
          </a:p>
          <a:p>
            <a:pPr eaLnBrk="1" hangingPunct="1">
              <a:spcBef>
                <a:spcPct val="0"/>
              </a:spcBef>
              <a:buClrTx/>
            </a:pPr>
            <a:endParaRPr lang="fr-FR" i="0" dirty="0" smtClean="0">
              <a:ea typeface="ＭＳ Ｐゴシック" charset="-128"/>
            </a:endParaRPr>
          </a:p>
          <a:p>
            <a:pPr eaLnBrk="1" hangingPunct="1">
              <a:spcBef>
                <a:spcPct val="0"/>
              </a:spcBef>
              <a:buClrTx/>
            </a:pPr>
            <a:endParaRPr lang="fr-FR" sz="2800" i="0" dirty="0" smtClean="0">
              <a:ea typeface="ＭＳ Ｐゴシック" charset="-128"/>
            </a:endParaRPr>
          </a:p>
          <a:p>
            <a:pPr eaLnBrk="1" hangingPunct="1">
              <a:spcBef>
                <a:spcPct val="0"/>
              </a:spcBef>
              <a:buClrTx/>
            </a:pPr>
            <a:endParaRPr lang="fr-FR" sz="2200" i="0" dirty="0" smtClean="0">
              <a:ea typeface="ＭＳ Ｐゴシック" charset="-128"/>
            </a:endParaRPr>
          </a:p>
          <a:p>
            <a:pPr eaLnBrk="1" hangingPunct="1">
              <a:spcBef>
                <a:spcPct val="0"/>
              </a:spcBef>
              <a:buClrTx/>
            </a:pPr>
            <a:endParaRPr lang="fr-FR" i="0" dirty="0" smtClean="0">
              <a:ea typeface="ＭＳ Ｐゴシック" charset="-128"/>
            </a:endParaRPr>
          </a:p>
        </p:txBody>
      </p:sp>
      <p:sp>
        <p:nvSpPr>
          <p:cNvPr id="44035" name="Titre 2"/>
          <p:cNvSpPr>
            <a:spLocks noGrp="1"/>
          </p:cNvSpPr>
          <p:nvPr>
            <p:ph type="title"/>
          </p:nvPr>
        </p:nvSpPr>
        <p:spPr>
          <a:xfrm>
            <a:off x="142844" y="928670"/>
            <a:ext cx="9001156" cy="1143000"/>
          </a:xfrm>
          <a:ln/>
        </p:spPr>
        <p:txBody>
          <a:bodyPr/>
          <a:lstStyle/>
          <a:p>
            <a:pPr indent="0" eaLnBrk="1" hangingPunct="1"/>
            <a:r>
              <a:rPr lang="fr-FR" i="1" dirty="0" smtClean="0">
                <a:ea typeface="ＭＳ Ｐゴシック" charset="-128"/>
              </a:rPr>
              <a:t>Le suivi des arriérés</a:t>
            </a:r>
          </a:p>
        </p:txBody>
      </p:sp>
      <p:sp>
        <p:nvSpPr>
          <p:cNvPr id="44036" name="Espace réservé du numéro de diapositive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D2066ED0-C619-46CF-A889-607C5BB712EC}" type="slidenum">
              <a:rPr lang="en-GB" smtClean="0">
                <a:ea typeface="ＭＳ Ｐゴシック" charset="-128"/>
              </a:rPr>
              <a:pPr/>
              <a:t>34</a:t>
            </a:fld>
            <a:endParaRPr lang="en-GB" smtClean="0">
              <a:ea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  <a:ln algn="ctr"/>
        </p:spPr>
        <p:txBody>
          <a:bodyPr anchor="b"/>
          <a:lstStyle/>
          <a:p>
            <a:pPr algn="l" eaLnBrk="0" hangingPunct="0">
              <a:lnSpc>
                <a:spcPts val="1400"/>
              </a:lnSpc>
              <a:defRPr/>
            </a:pPr>
            <a:fld id="{40A16D4A-7039-4929-94D2-0F245F087259}" type="slidenum">
              <a:rPr lang="en-GB">
                <a:latin typeface="+mj-lt"/>
              </a:rPr>
              <a:pPr algn="l" eaLnBrk="0" hangingPunct="0">
                <a:lnSpc>
                  <a:spcPts val="1400"/>
                </a:lnSpc>
                <a:defRPr/>
              </a:pPr>
              <a:t>35</a:t>
            </a:fld>
            <a:endParaRPr lang="en-GB" dirty="0">
              <a:latin typeface="+mj-lt"/>
            </a:endParaRPr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1151282"/>
            <a:ext cx="8715436" cy="857256"/>
          </a:xfrm>
        </p:spPr>
        <p:txBody>
          <a:bodyPr/>
          <a:lstStyle/>
          <a:p>
            <a:pPr eaLnBrk="1" hangingPunct="1"/>
            <a:r>
              <a:rPr lang="fr-FR" sz="2700" b="0" i="1" dirty="0" smtClean="0"/>
              <a:t>   </a:t>
            </a:r>
            <a:r>
              <a:rPr lang="fr-FR" sz="2700" i="1" dirty="0" smtClean="0"/>
              <a:t>Les états financiers: piloter l'exécution budgétaire (1)</a:t>
            </a:r>
          </a:p>
        </p:txBody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171689"/>
            <a:ext cx="8796368" cy="4686311"/>
          </a:xfrm>
        </p:spPr>
        <p:txBody>
          <a:bodyPr/>
          <a:lstStyle/>
          <a:p>
            <a:pPr eaLnBrk="1" hangingPunct="1">
              <a:spcBef>
                <a:spcPts val="600"/>
              </a:spcBef>
            </a:pPr>
            <a:r>
              <a:rPr lang="fr-FR" sz="2400" u="sng" dirty="0" smtClean="0"/>
              <a:t>Etat mensuel d'exécution du budget, sur fonds propres, par ligne budgétaire</a:t>
            </a:r>
          </a:p>
          <a:p>
            <a:pPr lvl="1" eaLnBrk="1" hangingPunct="1">
              <a:spcBef>
                <a:spcPts val="600"/>
              </a:spcBef>
            </a:pPr>
            <a:r>
              <a:rPr lang="fr-FR" sz="1900" b="0" dirty="0" smtClean="0"/>
              <a:t>Engagement: ministère sectoriel/ordonnateur</a:t>
            </a:r>
          </a:p>
          <a:p>
            <a:pPr lvl="1" eaLnBrk="1" hangingPunct="1">
              <a:spcBef>
                <a:spcPts val="600"/>
              </a:spcBef>
            </a:pPr>
            <a:r>
              <a:rPr lang="fr-FR" sz="1900" b="0" dirty="0" smtClean="0"/>
              <a:t>Demande de paiement/Ordonnancement émis: ministère sectoriel/ordonnateur </a:t>
            </a:r>
          </a:p>
          <a:p>
            <a:pPr lvl="1" eaLnBrk="1" hangingPunct="1">
              <a:spcBef>
                <a:spcPts val="600"/>
              </a:spcBef>
            </a:pPr>
            <a:r>
              <a:rPr lang="fr-FR" sz="1900" b="0" dirty="0" smtClean="0"/>
              <a:t>[Système francophones] Ordonnancement admis au Trésor</a:t>
            </a:r>
          </a:p>
          <a:p>
            <a:pPr lvl="1" eaLnBrk="1" hangingPunct="1">
              <a:spcBef>
                <a:spcPts val="600"/>
              </a:spcBef>
            </a:pPr>
            <a:r>
              <a:rPr lang="fr-FR" sz="1900" b="0" dirty="0" smtClean="0"/>
              <a:t>Paiement (difficile sans informatisation dans les système francophones)</a:t>
            </a:r>
          </a:p>
          <a:p>
            <a:pPr eaLnBrk="1" hangingPunct="1">
              <a:spcBef>
                <a:spcPts val="600"/>
              </a:spcBef>
            </a:pPr>
            <a:r>
              <a:rPr lang="fr-FR" sz="2400" u="sng" dirty="0" smtClean="0"/>
              <a:t>Exécution des dépenses sur financement extérieur: trimestriel ou semestriel </a:t>
            </a:r>
          </a:p>
          <a:p>
            <a:pPr lvl="1" eaLnBrk="1" hangingPunct="1">
              <a:spcBef>
                <a:spcPts val="600"/>
              </a:spcBef>
            </a:pPr>
            <a:r>
              <a:rPr lang="fr-FR" sz="1900" b="0" dirty="0" smtClean="0"/>
              <a:t>Ministères sectoriels, service gérant la dette. Centralisation par le ministère des finances ou du plan</a:t>
            </a:r>
          </a:p>
          <a:p>
            <a:pPr lvl="1" eaLnBrk="1" hangingPunct="1">
              <a:spcBef>
                <a:spcPts val="600"/>
              </a:spcBef>
            </a:pPr>
            <a:endParaRPr lang="fr-FR" b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Espace réservé du contenu 1"/>
          <p:cNvSpPr>
            <a:spLocks noGrp="1"/>
          </p:cNvSpPr>
          <p:nvPr>
            <p:ph idx="1"/>
          </p:nvPr>
        </p:nvSpPr>
        <p:spPr>
          <a:xfrm>
            <a:off x="285720" y="2143116"/>
            <a:ext cx="8643998" cy="4429156"/>
          </a:xfrm>
        </p:spPr>
        <p:txBody>
          <a:bodyPr/>
          <a:lstStyle/>
          <a:p>
            <a:pPr eaLnBrk="1" hangingPunct="1">
              <a:spcBef>
                <a:spcPct val="0"/>
              </a:spcBef>
              <a:buClrTx/>
            </a:pPr>
            <a:endParaRPr lang="fr-FR" sz="2200" i="0" dirty="0" smtClean="0">
              <a:ea typeface="ＭＳ Ｐゴシック" charset="-128"/>
            </a:endParaRPr>
          </a:p>
          <a:p>
            <a:pPr eaLnBrk="1" hangingPunct="1">
              <a:spcBef>
                <a:spcPct val="0"/>
              </a:spcBef>
              <a:buClrTx/>
            </a:pPr>
            <a:r>
              <a:rPr lang="fr-FR" i="0" dirty="0" smtClean="0">
                <a:ea typeface="ＭＳ Ｐゴシック" charset="-128"/>
              </a:rPr>
              <a:t>TOFE, balance du Trésor : Trimestriel</a:t>
            </a:r>
          </a:p>
          <a:p>
            <a:pPr eaLnBrk="1" hangingPunct="1">
              <a:spcBef>
                <a:spcPct val="0"/>
              </a:spcBef>
              <a:buClrTx/>
            </a:pPr>
            <a:endParaRPr lang="fr-FR" i="0" dirty="0" smtClean="0">
              <a:ea typeface="ＭＳ Ｐゴシック" charset="-128"/>
            </a:endParaRPr>
          </a:p>
          <a:p>
            <a:pPr eaLnBrk="1" hangingPunct="1">
              <a:spcBef>
                <a:spcPct val="0"/>
              </a:spcBef>
              <a:buClrTx/>
            </a:pPr>
            <a:r>
              <a:rPr lang="fr-FR" i="0" dirty="0" smtClean="0">
                <a:ea typeface="ＭＳ Ｐゴシック" charset="-128"/>
              </a:rPr>
              <a:t> Arriérés au Trésor et/ou dans les ministères par ligne budgétaire : Trimestriel désirable</a:t>
            </a:r>
          </a:p>
          <a:p>
            <a:pPr eaLnBrk="1" hangingPunct="1">
              <a:spcBef>
                <a:spcPct val="0"/>
              </a:spcBef>
              <a:buClrTx/>
            </a:pPr>
            <a:endParaRPr lang="fr-FR" i="0" dirty="0" smtClean="0">
              <a:ea typeface="ＭＳ Ｐゴシック" charset="-128"/>
            </a:endParaRPr>
          </a:p>
          <a:p>
            <a:pPr eaLnBrk="1" hangingPunct="1">
              <a:spcBef>
                <a:spcPct val="0"/>
              </a:spcBef>
              <a:buClrTx/>
            </a:pPr>
            <a:r>
              <a:rPr lang="fr-FR" i="0" dirty="0" smtClean="0">
                <a:ea typeface="ＭＳ Ｐゴシック" charset="-128"/>
              </a:rPr>
              <a:t>[systèmes francophones] état des paiements non ordonnancés</a:t>
            </a:r>
          </a:p>
        </p:txBody>
      </p:sp>
      <p:sp>
        <p:nvSpPr>
          <p:cNvPr id="44035" name="Titre 2"/>
          <p:cNvSpPr>
            <a:spLocks noGrp="1"/>
          </p:cNvSpPr>
          <p:nvPr>
            <p:ph type="title"/>
          </p:nvPr>
        </p:nvSpPr>
        <p:spPr>
          <a:xfrm>
            <a:off x="142844" y="1285860"/>
            <a:ext cx="9001156" cy="1000132"/>
          </a:xfrm>
          <a:ln/>
        </p:spPr>
        <p:txBody>
          <a:bodyPr/>
          <a:lstStyle/>
          <a:p>
            <a:pPr indent="0" eaLnBrk="1" hangingPunct="1"/>
            <a:r>
              <a:rPr lang="fr-FR" i="1" dirty="0" smtClean="0">
                <a:ea typeface="ＭＳ Ｐゴシック" charset="-128"/>
              </a:rPr>
              <a:t>L</a:t>
            </a:r>
            <a:r>
              <a:rPr lang="fr-FR" sz="3200" i="1" dirty="0" smtClean="0"/>
              <a:t>es états financiers: piloter l'exécution budgétaire (2)</a:t>
            </a:r>
            <a:endParaRPr lang="fr-FR" i="1" dirty="0" smtClean="0">
              <a:ea typeface="ＭＳ Ｐゴシック" charset="-128"/>
            </a:endParaRPr>
          </a:p>
        </p:txBody>
      </p:sp>
      <p:sp>
        <p:nvSpPr>
          <p:cNvPr id="44036" name="Espace réservé du numéro de diapositive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D2066ED0-C619-46CF-A889-607C5BB712EC}" type="slidenum">
              <a:rPr lang="en-GB" smtClean="0">
                <a:ea typeface="ＭＳ Ｐゴシック" charset="-128"/>
              </a:rPr>
              <a:pPr/>
              <a:t>36</a:t>
            </a:fld>
            <a:endParaRPr lang="en-GB" smtClean="0">
              <a:ea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Espace réservé du contenu 1"/>
          <p:cNvSpPr>
            <a:spLocks noGrp="1"/>
          </p:cNvSpPr>
          <p:nvPr>
            <p:ph idx="1"/>
          </p:nvPr>
        </p:nvSpPr>
        <p:spPr>
          <a:xfrm>
            <a:off x="285720" y="2143116"/>
            <a:ext cx="8643998" cy="4429156"/>
          </a:xfrm>
        </p:spPr>
        <p:txBody>
          <a:bodyPr/>
          <a:lstStyle/>
          <a:p>
            <a:pPr eaLnBrk="1" hangingPunct="1">
              <a:spcBef>
                <a:spcPct val="0"/>
              </a:spcBef>
              <a:buClrTx/>
            </a:pPr>
            <a:r>
              <a:rPr lang="fr-FR" i="0" dirty="0" smtClean="0">
                <a:ea typeface="ＭＳ Ｐゴシック" charset="-128"/>
              </a:rPr>
              <a:t>Essentiels pour la redevabilité, sont audités </a:t>
            </a:r>
          </a:p>
          <a:p>
            <a:pPr lvl="1" eaLnBrk="1" hangingPunct="1">
              <a:spcBef>
                <a:spcPct val="0"/>
              </a:spcBef>
              <a:buClrTx/>
            </a:pPr>
            <a:r>
              <a:rPr lang="fr-FR" sz="2400" b="0" i="0" dirty="0" smtClean="0"/>
              <a:t>Idéalement produire les comptes audités 9 mois après la fin de l'année budgétaire, en pratique beaucoup de retards</a:t>
            </a:r>
          </a:p>
          <a:p>
            <a:pPr lvl="1" eaLnBrk="1" hangingPunct="1">
              <a:spcBef>
                <a:spcPct val="0"/>
              </a:spcBef>
              <a:buClrTx/>
            </a:pPr>
            <a:endParaRPr lang="fr-FR" sz="2400" b="0" dirty="0" smtClean="0"/>
          </a:p>
          <a:p>
            <a:pPr eaLnBrk="1" hangingPunct="1">
              <a:spcBef>
                <a:spcPct val="0"/>
              </a:spcBef>
              <a:buClrTx/>
            </a:pPr>
            <a:r>
              <a:rPr lang="fr-FR" i="0" dirty="0" smtClean="0"/>
              <a:t>Procurent un feedback pour la préparation du budget</a:t>
            </a:r>
          </a:p>
          <a:p>
            <a:pPr lvl="1" eaLnBrk="1" hangingPunct="1">
              <a:spcBef>
                <a:spcPct val="0"/>
              </a:spcBef>
              <a:buClrTx/>
            </a:pPr>
            <a:r>
              <a:rPr lang="fr-FR" sz="2400" b="0" i="0" dirty="0" smtClean="0"/>
              <a:t>Des comptes provisoires devraient être disponibles dans les trois mois</a:t>
            </a:r>
          </a:p>
          <a:p>
            <a:pPr lvl="1" eaLnBrk="1" hangingPunct="1">
              <a:spcBef>
                <a:spcPct val="0"/>
              </a:spcBef>
              <a:buClrTx/>
            </a:pPr>
            <a:endParaRPr lang="fr-FR" sz="2400" b="0" i="0" dirty="0" smtClean="0"/>
          </a:p>
          <a:p>
            <a:pPr eaLnBrk="1" hangingPunct="1">
              <a:spcBef>
                <a:spcPct val="0"/>
              </a:spcBef>
              <a:buClrTx/>
            </a:pPr>
            <a:endParaRPr lang="fr-FR" i="0" dirty="0" smtClean="0">
              <a:ea typeface="ＭＳ Ｐゴシック" charset="-128"/>
            </a:endParaRPr>
          </a:p>
          <a:p>
            <a:pPr eaLnBrk="1" hangingPunct="1">
              <a:spcBef>
                <a:spcPct val="0"/>
              </a:spcBef>
              <a:buClrTx/>
            </a:pPr>
            <a:endParaRPr lang="fr-FR" sz="2800" i="0" dirty="0" smtClean="0">
              <a:ea typeface="ＭＳ Ｐゴシック" charset="-128"/>
            </a:endParaRPr>
          </a:p>
          <a:p>
            <a:pPr eaLnBrk="1" hangingPunct="1">
              <a:spcBef>
                <a:spcPct val="0"/>
              </a:spcBef>
              <a:buClrTx/>
            </a:pPr>
            <a:endParaRPr lang="fr-FR" sz="2200" i="0" dirty="0" smtClean="0">
              <a:ea typeface="ＭＳ Ｐゴシック" charset="-128"/>
            </a:endParaRPr>
          </a:p>
          <a:p>
            <a:pPr eaLnBrk="1" hangingPunct="1">
              <a:spcBef>
                <a:spcPct val="0"/>
              </a:spcBef>
              <a:buClrTx/>
            </a:pPr>
            <a:endParaRPr lang="fr-FR" i="0" dirty="0" smtClean="0">
              <a:ea typeface="ＭＳ Ｐゴシック" charset="-128"/>
            </a:endParaRPr>
          </a:p>
        </p:txBody>
      </p:sp>
      <p:sp>
        <p:nvSpPr>
          <p:cNvPr id="44035" name="Titre 2"/>
          <p:cNvSpPr>
            <a:spLocks noGrp="1"/>
          </p:cNvSpPr>
          <p:nvPr>
            <p:ph type="title"/>
          </p:nvPr>
        </p:nvSpPr>
        <p:spPr>
          <a:xfrm>
            <a:off x="142844" y="928670"/>
            <a:ext cx="9001156" cy="1143000"/>
          </a:xfrm>
          <a:ln/>
        </p:spPr>
        <p:txBody>
          <a:bodyPr/>
          <a:lstStyle/>
          <a:p>
            <a:pPr indent="0" eaLnBrk="1" hangingPunct="1"/>
            <a:r>
              <a:rPr lang="fr-FR" i="1" dirty="0" smtClean="0">
                <a:ea typeface="ＭＳ Ｐゴシック" charset="-128"/>
              </a:rPr>
              <a:t>L</a:t>
            </a:r>
            <a:r>
              <a:rPr lang="fr-FR" sz="3200" i="1" dirty="0" smtClean="0"/>
              <a:t>es comptes de fin d’année</a:t>
            </a:r>
            <a:endParaRPr lang="fr-FR" i="1" dirty="0" smtClean="0">
              <a:ea typeface="ＭＳ Ｐゴシック" charset="-128"/>
            </a:endParaRPr>
          </a:p>
        </p:txBody>
      </p:sp>
      <p:sp>
        <p:nvSpPr>
          <p:cNvPr id="44036" name="Espace réservé du numéro de diapositive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D2066ED0-C619-46CF-A889-607C5BB712EC}" type="slidenum">
              <a:rPr lang="en-GB" smtClean="0">
                <a:ea typeface="ＭＳ Ｐゴシック" charset="-128"/>
              </a:rPr>
              <a:pPr/>
              <a:t>37</a:t>
            </a:fld>
            <a:endParaRPr lang="en-GB" smtClean="0">
              <a:ea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179512" y="2195737"/>
            <a:ext cx="8507288" cy="3825651"/>
          </a:xfrm>
        </p:spPr>
        <p:txBody>
          <a:bodyPr/>
          <a:lstStyle/>
          <a:p>
            <a:r>
              <a:rPr lang="fr-FR" sz="2000" i="0" dirty="0" smtClean="0">
                <a:latin typeface="+mj-lt"/>
                <a:cs typeface="Arial" panose="020B0604020202020204" pitchFamily="34" charset="0"/>
              </a:rPr>
              <a:t>Le nouveau </a:t>
            </a:r>
            <a:r>
              <a:rPr lang="fr-FR" sz="2000" i="0" dirty="0">
                <a:latin typeface="+mj-lt"/>
                <a:cs typeface="Arial" panose="020B0604020202020204" pitchFamily="34" charset="0"/>
              </a:rPr>
              <a:t>couvre quatre éléments clés de la transparence des finances publiques:</a:t>
            </a:r>
          </a:p>
          <a:p>
            <a:endParaRPr lang="fr-FR" sz="1900" b="1" i="0" dirty="0" smtClean="0">
              <a:latin typeface="+mj-lt"/>
              <a:cs typeface="Arial" panose="020B0604020202020204" pitchFamily="34" charset="0"/>
            </a:endParaRP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fr-FR" sz="1900" b="1" i="0" dirty="0" smtClean="0">
                <a:latin typeface="+mj-lt"/>
                <a:cs typeface="Arial" panose="020B0604020202020204" pitchFamily="34" charset="0"/>
              </a:rPr>
              <a:t>Pilier </a:t>
            </a:r>
            <a:r>
              <a:rPr lang="fr-FR" sz="1900" b="1" i="0" dirty="0">
                <a:latin typeface="+mj-lt"/>
                <a:cs typeface="Arial" panose="020B0604020202020204" pitchFamily="34" charset="0"/>
              </a:rPr>
              <a:t>I : La communication des informations sur les finances publiques</a:t>
            </a:r>
            <a:r>
              <a:rPr lang="fr-FR" sz="1900" i="0" dirty="0">
                <a:latin typeface="+mj-lt"/>
                <a:cs typeface="Arial" panose="020B0604020202020204" pitchFamily="34" charset="0"/>
              </a:rPr>
              <a:t>, qui devrait fournir des informations pertinentes, exhaustives, ponctuelles et fiables sur la situation financière et les résultats de l’État.</a:t>
            </a:r>
          </a:p>
          <a:p>
            <a:endParaRPr lang="fr-FR" sz="1900" b="1" i="0" dirty="0" smtClean="0">
              <a:latin typeface="+mj-lt"/>
              <a:cs typeface="Arial" panose="020B0604020202020204" pitchFamily="34" charset="0"/>
            </a:endParaRP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fr-FR" sz="1900" b="1" i="0" dirty="0" smtClean="0">
                <a:latin typeface="+mj-lt"/>
                <a:cs typeface="Arial" panose="020B0604020202020204" pitchFamily="34" charset="0"/>
              </a:rPr>
              <a:t>Pilier </a:t>
            </a:r>
            <a:r>
              <a:rPr lang="fr-FR" sz="1900" b="1" i="0" dirty="0">
                <a:latin typeface="+mj-lt"/>
                <a:cs typeface="Arial" panose="020B0604020202020204" pitchFamily="34" charset="0"/>
              </a:rPr>
              <a:t>II : Prévisions et budgétisation des finances publiques</a:t>
            </a:r>
            <a:r>
              <a:rPr lang="fr-FR" sz="1900" i="0" dirty="0">
                <a:latin typeface="+mj-lt"/>
                <a:cs typeface="Arial" panose="020B0604020202020204" pitchFamily="34" charset="0"/>
              </a:rPr>
              <a:t>, qui devraient offrir une présentation claire des objectifs et des intentions budgétaires de l’État, accompagné de projections exhaustives, ponctuelles et crédibles de l’évolution des finances publiques</a:t>
            </a:r>
            <a:r>
              <a:rPr lang="fr-FR" sz="1900" i="0" dirty="0" smtClean="0">
                <a:latin typeface="+mj-lt"/>
                <a:cs typeface="Arial" panose="020B0604020202020204" pitchFamily="34" charset="0"/>
              </a:rPr>
              <a:t>.</a:t>
            </a:r>
            <a:endParaRPr lang="fr-FR" sz="1900" i="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606286" y="1052736"/>
            <a:ext cx="8532440" cy="1143001"/>
          </a:xfrm>
        </p:spPr>
        <p:txBody>
          <a:bodyPr/>
          <a:lstStyle/>
          <a:p>
            <a:r>
              <a:rPr lang="fr-FR" dirty="0" smtClean="0"/>
              <a:t>Le code de transparence du FMI (version 2015) (1)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13472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179512" y="2224744"/>
            <a:ext cx="8507288" cy="3825651"/>
          </a:xfrm>
        </p:spPr>
        <p:txBody>
          <a:bodyPr/>
          <a:lstStyle/>
          <a:p>
            <a:pPr>
              <a:buClrTx/>
              <a:buFont typeface="Wingdings" panose="05000000000000000000" pitchFamily="2" charset="2"/>
              <a:buChar char="Ø"/>
            </a:pPr>
            <a:r>
              <a:rPr lang="fr-FR" sz="2200" b="1" i="0" dirty="0" smtClean="0">
                <a:latin typeface="+mj-lt"/>
                <a:cs typeface="Arial" panose="020B0604020202020204" pitchFamily="34" charset="0"/>
              </a:rPr>
              <a:t>Pilier </a:t>
            </a:r>
            <a:r>
              <a:rPr lang="fr-FR" sz="2200" b="1" i="0" dirty="0">
                <a:latin typeface="+mj-lt"/>
                <a:cs typeface="Arial" panose="020B0604020202020204" pitchFamily="34" charset="0"/>
              </a:rPr>
              <a:t>III : Analyse et gestion des risques budgétaires</a:t>
            </a:r>
            <a:r>
              <a:rPr lang="fr-FR" sz="2200" i="0" dirty="0">
                <a:latin typeface="+mj-lt"/>
                <a:cs typeface="Arial" panose="020B0604020202020204" pitchFamily="34" charset="0"/>
              </a:rPr>
              <a:t>, qui devraient veiller à la publication, l’analyse et la gestion des risques pour les finances publiques et à une coordination efficace de la prise de décisions budgétaires dans tout le secteur public.</a:t>
            </a:r>
          </a:p>
          <a:p>
            <a:pPr>
              <a:buClrTx/>
              <a:buFont typeface="Wingdings" panose="05000000000000000000" pitchFamily="2" charset="2"/>
              <a:buChar char="Ø"/>
            </a:pPr>
            <a:endParaRPr lang="fr-FR" sz="2200" b="1" i="0" dirty="0" smtClean="0">
              <a:latin typeface="+mj-lt"/>
              <a:cs typeface="Arial" panose="020B0604020202020204" pitchFamily="34" charset="0"/>
            </a:endParaRP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fr-FR" sz="2200" b="1" i="0" dirty="0" smtClean="0">
                <a:latin typeface="+mj-lt"/>
                <a:cs typeface="Arial" panose="020B0604020202020204" pitchFamily="34" charset="0"/>
              </a:rPr>
              <a:t>Pilier </a:t>
            </a:r>
            <a:r>
              <a:rPr lang="fr-FR" sz="2200" b="1" i="0" dirty="0">
                <a:latin typeface="+mj-lt"/>
                <a:cs typeface="Arial" panose="020B0604020202020204" pitchFamily="34" charset="0"/>
              </a:rPr>
              <a:t>IV : Gestion des recettes des ressources naturelles</a:t>
            </a:r>
            <a:r>
              <a:rPr lang="fr-FR" sz="2200" i="0" dirty="0">
                <a:latin typeface="+mj-lt"/>
                <a:cs typeface="Arial" panose="020B0604020202020204" pitchFamily="34" charset="0"/>
              </a:rPr>
              <a:t>, qui devrait offrir un cadre transparent de l’actionnariat, des contrats, de la taxation et de l’utilisation des dotations en ressources naturelles.</a:t>
            </a:r>
          </a:p>
          <a:p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611560" y="1052736"/>
            <a:ext cx="8532440" cy="1143001"/>
          </a:xfrm>
        </p:spPr>
        <p:txBody>
          <a:bodyPr/>
          <a:lstStyle/>
          <a:p>
            <a:r>
              <a:rPr lang="fr-FR" dirty="0" smtClean="0"/>
              <a:t>Le code de transparence du FMI (version 2015) (2)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97393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  <a:ln algn="ctr"/>
        </p:spPr>
        <p:txBody>
          <a:bodyPr anchor="b"/>
          <a:lstStyle/>
          <a:p>
            <a:pPr algn="l" eaLnBrk="0" hangingPunct="0">
              <a:lnSpc>
                <a:spcPts val="1400"/>
              </a:lnSpc>
              <a:defRPr/>
            </a:pPr>
            <a:fld id="{0148AC7C-EF9F-420A-8107-7CA723869704}" type="slidenum">
              <a:rPr lang="en-GB">
                <a:latin typeface="+mj-lt"/>
              </a:rPr>
              <a:pPr algn="l" eaLnBrk="0" hangingPunct="0">
                <a:lnSpc>
                  <a:spcPts val="1400"/>
                </a:lnSpc>
                <a:defRPr/>
              </a:pPr>
              <a:t>4</a:t>
            </a:fld>
            <a:endParaRPr lang="en-GB" dirty="0">
              <a:latin typeface="+mj-lt"/>
            </a:endParaRP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1124744"/>
            <a:ext cx="7786688" cy="785818"/>
          </a:xfrm>
        </p:spPr>
        <p:txBody>
          <a:bodyPr/>
          <a:lstStyle/>
          <a:p>
            <a:pPr eaLnBrk="1" hangingPunct="1"/>
            <a:r>
              <a:rPr lang="fr-FR" sz="3200" i="1" dirty="0" smtClean="0"/>
              <a:t>Tenue des livres</a:t>
            </a:r>
          </a:p>
        </p:txBody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857364"/>
            <a:ext cx="8594725" cy="4689485"/>
          </a:xfrm>
        </p:spPr>
        <p:txBody>
          <a:bodyPr/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</a:pPr>
            <a:r>
              <a:rPr lang="fr-FR" sz="2200" u="sng" dirty="0" smtClean="0"/>
              <a:t>Partie simple</a:t>
            </a:r>
          </a:p>
          <a:p>
            <a:pPr lvl="1" eaLnBrk="1" hangingPunct="1">
              <a:spcBef>
                <a:spcPts val="600"/>
              </a:spcBef>
              <a:spcAft>
                <a:spcPts val="600"/>
              </a:spcAft>
            </a:pPr>
            <a:r>
              <a:rPr lang="fr-FR" sz="2200" b="0" dirty="0" smtClean="0"/>
              <a:t>Tenues de registres où chaque opération n'est enregistrée qu'une fois</a:t>
            </a:r>
          </a:p>
          <a:p>
            <a:pPr lvl="2" eaLnBrk="1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fr-FR" sz="2200" dirty="0" smtClean="0"/>
              <a:t>Registre des engagements: pays francophones et anglophones.</a:t>
            </a:r>
          </a:p>
          <a:p>
            <a:pPr lvl="2" eaLnBrk="1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fr-FR" sz="2200" dirty="0" smtClean="0"/>
              <a:t>Registre des paiements: beaucoup de pays anglophones. 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</a:pPr>
            <a:r>
              <a:rPr lang="fr-FR" sz="2200" u="sng" dirty="0" smtClean="0"/>
              <a:t>Partie double</a:t>
            </a:r>
          </a:p>
          <a:p>
            <a:pPr lvl="1" eaLnBrk="1" hangingPunct="1">
              <a:spcBef>
                <a:spcPts val="600"/>
              </a:spcBef>
              <a:spcAft>
                <a:spcPts val="600"/>
              </a:spcAft>
            </a:pPr>
            <a:r>
              <a:rPr lang="fr-FR" sz="2200" b="0" dirty="0" smtClean="0"/>
              <a:t>Chaque opération est enregistrée comme un mouvement de fonds d'un compte à l'autre: </a:t>
            </a:r>
            <a:r>
              <a:rPr lang="fr-FR" sz="2200" b="0" dirty="0" smtClean="0">
                <a:solidFill>
                  <a:srgbClr val="0F5494"/>
                </a:solidFill>
                <a:latin typeface="+mn-lt"/>
              </a:rPr>
              <a:t>Un compte est débité, un compte est crédité</a:t>
            </a:r>
          </a:p>
          <a:p>
            <a:pPr lvl="2" eaLnBrk="1" hangingPunct="1">
              <a:spcBef>
                <a:spcPts val="600"/>
              </a:spcBef>
              <a:spcAft>
                <a:spcPts val="600"/>
              </a:spcAft>
            </a:pPr>
            <a:r>
              <a:rPr lang="fr-FR" sz="2200" b="0" dirty="0" smtClean="0"/>
              <a:t>Pays francophones: comptabilité générale du Trésor.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1376772"/>
            <a:ext cx="8229600" cy="504056"/>
          </a:xfrm>
        </p:spPr>
        <p:txBody>
          <a:bodyPr/>
          <a:lstStyle/>
          <a:p>
            <a:r>
              <a:rPr lang="fr-FR" sz="2400" dirty="0" smtClean="0"/>
              <a:t>PEFA 2016. </a:t>
            </a:r>
            <a:r>
              <a:rPr lang="fr-FR" sz="2400" dirty="0"/>
              <a:t>Pilier VI. Comptabilité et reporting</a:t>
            </a:r>
            <a:br>
              <a:rPr lang="fr-FR" sz="2400" dirty="0"/>
            </a:b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67544" y="1657400"/>
            <a:ext cx="8229600" cy="3817045"/>
          </a:xfrm>
        </p:spPr>
        <p:txBody>
          <a:bodyPr/>
          <a:lstStyle/>
          <a:p>
            <a:pPr>
              <a:buClrTx/>
              <a:buFont typeface="Wingdings" panose="05000000000000000000" pitchFamily="2" charset="2"/>
              <a:buChar char="Ø"/>
            </a:pPr>
            <a:r>
              <a:rPr lang="fr-FR" sz="2200" dirty="0" smtClean="0">
                <a:latin typeface="+mj-lt"/>
                <a:cs typeface="Arial" panose="020B0604020202020204" pitchFamily="34" charset="0"/>
              </a:rPr>
              <a:t>PI 27- Intégrité des données financières.</a:t>
            </a:r>
          </a:p>
          <a:p>
            <a:pPr lvl="1">
              <a:buClrTx/>
              <a:buFont typeface="Arial" panose="020B0604020202020204" pitchFamily="34" charset="0"/>
              <a:buChar char="•"/>
            </a:pPr>
            <a:r>
              <a:rPr lang="fr-FR" sz="2100" b="0" dirty="0" smtClean="0">
                <a:latin typeface="+mj-lt"/>
                <a:cs typeface="Arial" panose="020B0604020202020204" pitchFamily="34" charset="0"/>
              </a:rPr>
              <a:t>Réconciliation avec les données des banques</a:t>
            </a:r>
          </a:p>
          <a:p>
            <a:pPr lvl="1">
              <a:buClrTx/>
              <a:buFont typeface="Arial" panose="020B0604020202020204" pitchFamily="34" charset="0"/>
              <a:buChar char="•"/>
            </a:pPr>
            <a:r>
              <a:rPr lang="fr-FR" sz="1900" b="0" dirty="0" smtClean="0">
                <a:latin typeface="+mj-lt"/>
                <a:cs typeface="Arial" panose="020B0604020202020204" pitchFamily="34" charset="0"/>
              </a:rPr>
              <a:t>Régularisation des comptes d’attente et d’avances</a:t>
            </a:r>
          </a:p>
          <a:p>
            <a:pPr lvl="1">
              <a:buClrTx/>
              <a:buFont typeface="Arial" panose="020B0604020202020204" pitchFamily="34" charset="0"/>
              <a:buChar char="•"/>
            </a:pPr>
            <a:r>
              <a:rPr lang="fr-FR" sz="1900" b="0" dirty="0" smtClean="0">
                <a:latin typeface="+mj-lt"/>
                <a:cs typeface="Arial" panose="020B0604020202020204" pitchFamily="34" charset="0"/>
              </a:rPr>
              <a:t>Qualité des processus</a:t>
            </a: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fr-FR" sz="2200" dirty="0" smtClean="0">
                <a:latin typeface="+mj-lt"/>
                <a:cs typeface="Arial" panose="020B0604020202020204" pitchFamily="34" charset="0"/>
              </a:rPr>
              <a:t>PI 28- Rapports intra-annuels</a:t>
            </a:r>
          </a:p>
          <a:p>
            <a:pPr lvl="1">
              <a:buClrTx/>
              <a:buFont typeface="Arial" panose="020B0604020202020204" pitchFamily="34" charset="0"/>
              <a:buChar char="•"/>
            </a:pPr>
            <a:r>
              <a:rPr lang="fr-FR" sz="1900" b="0" dirty="0" smtClean="0">
                <a:latin typeface="+mj-lt"/>
                <a:cs typeface="Arial" panose="020B0604020202020204" pitchFamily="34" charset="0"/>
              </a:rPr>
              <a:t>Couverture</a:t>
            </a:r>
          </a:p>
          <a:p>
            <a:pPr lvl="1">
              <a:buClrTx/>
              <a:buFont typeface="Arial" panose="020B0604020202020204" pitchFamily="34" charset="0"/>
              <a:buChar char="•"/>
            </a:pPr>
            <a:r>
              <a:rPr lang="fr-FR" sz="1900" b="0" dirty="0" smtClean="0">
                <a:latin typeface="+mj-lt"/>
                <a:cs typeface="Arial" panose="020B0604020202020204" pitchFamily="34" charset="0"/>
              </a:rPr>
              <a:t>Ponctualité et régularité</a:t>
            </a:r>
          </a:p>
          <a:p>
            <a:pPr lvl="1">
              <a:buClrTx/>
              <a:buFont typeface="Arial" panose="020B0604020202020204" pitchFamily="34" charset="0"/>
              <a:buChar char="•"/>
            </a:pPr>
            <a:r>
              <a:rPr lang="fr-FR" sz="1900" b="0" dirty="0" smtClean="0">
                <a:latin typeface="+mj-lt"/>
                <a:cs typeface="Arial" panose="020B0604020202020204" pitchFamily="34" charset="0"/>
              </a:rPr>
              <a:t>Exactitude</a:t>
            </a: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fr-FR" sz="2200" dirty="0" smtClean="0">
                <a:latin typeface="+mj-lt"/>
                <a:cs typeface="Arial" panose="020B0604020202020204" pitchFamily="34" charset="0"/>
              </a:rPr>
              <a:t>PI 29 – Rapports annuels</a:t>
            </a:r>
          </a:p>
          <a:p>
            <a:pPr lvl="1">
              <a:buClrTx/>
              <a:buFont typeface="Arial" panose="020B0604020202020204" pitchFamily="34" charset="0"/>
              <a:buChar char="•"/>
            </a:pPr>
            <a:r>
              <a:rPr lang="fr-FR" sz="1900" b="0" dirty="0" smtClean="0">
                <a:latin typeface="+mj-lt"/>
                <a:cs typeface="Arial" panose="020B0604020202020204" pitchFamily="34" charset="0"/>
              </a:rPr>
              <a:t>Couverture</a:t>
            </a:r>
          </a:p>
          <a:p>
            <a:pPr lvl="1">
              <a:buClrTx/>
              <a:buFont typeface="Arial" panose="020B0604020202020204" pitchFamily="34" charset="0"/>
              <a:buChar char="•"/>
            </a:pPr>
            <a:r>
              <a:rPr lang="fr-FR" sz="1900" b="0" dirty="0" smtClean="0">
                <a:latin typeface="+mj-lt"/>
                <a:cs typeface="Arial" panose="020B0604020202020204" pitchFamily="34" charset="0"/>
              </a:rPr>
              <a:t>Délai de soumission à l’Institution supérieure de contrôle</a:t>
            </a:r>
          </a:p>
          <a:p>
            <a:pPr lvl="1">
              <a:buClrTx/>
              <a:buFont typeface="Arial" panose="020B0604020202020204" pitchFamily="34" charset="0"/>
              <a:buChar char="•"/>
            </a:pPr>
            <a:r>
              <a:rPr lang="fr-FR" sz="1900" b="0" dirty="0" smtClean="0">
                <a:latin typeface="+mj-lt"/>
                <a:cs typeface="Arial" panose="020B0604020202020204" pitchFamily="34" charset="0"/>
              </a:rPr>
              <a:t>Normes comptables cohérentes avec les </a:t>
            </a:r>
            <a:r>
              <a:rPr lang="fr-FR" sz="1900" b="0" dirty="0" err="1" smtClean="0">
                <a:latin typeface="+mj-lt"/>
                <a:cs typeface="Arial" panose="020B0604020202020204" pitchFamily="34" charset="0"/>
              </a:rPr>
              <a:t>standerds</a:t>
            </a:r>
            <a:r>
              <a:rPr lang="fr-FR" sz="1900" b="0" dirty="0" smtClean="0">
                <a:latin typeface="+mj-lt"/>
                <a:cs typeface="Arial" panose="020B0604020202020204" pitchFamily="34" charset="0"/>
              </a:rPr>
              <a:t> internationaux</a:t>
            </a:r>
            <a:endParaRPr lang="fr-FR" sz="1900" b="0" dirty="0"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3850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Espace réservé du contenu 1"/>
          <p:cNvSpPr>
            <a:spLocks noGrp="1"/>
          </p:cNvSpPr>
          <p:nvPr>
            <p:ph idx="1"/>
          </p:nvPr>
        </p:nvSpPr>
        <p:spPr>
          <a:xfrm>
            <a:off x="323850" y="1844675"/>
            <a:ext cx="8462963" cy="3028950"/>
          </a:xfrm>
        </p:spPr>
        <p:txBody>
          <a:bodyPr/>
          <a:lstStyle/>
          <a:p>
            <a:pPr eaLnBrk="1" hangingPunct="1">
              <a:spcBef>
                <a:spcPct val="0"/>
              </a:spcBef>
              <a:buClrTx/>
            </a:pPr>
            <a:r>
              <a:rPr lang="fr-FR" i="0" dirty="0" smtClean="0">
                <a:ea typeface="ＭＳ Ｐゴシック" charset="-128"/>
              </a:rPr>
              <a:t>Les systèmes de comptabilité et d’établissement de rapports sont cruciaux en termes de </a:t>
            </a:r>
            <a:r>
              <a:rPr lang="fr-FR" i="0" dirty="0" err="1" smtClean="0">
                <a:ea typeface="ＭＳ Ｐゴシック" charset="-128"/>
              </a:rPr>
              <a:t>redevabilité</a:t>
            </a:r>
            <a:endParaRPr lang="fr-FR" i="0" dirty="0" smtClean="0">
              <a:ea typeface="ＭＳ Ｐゴシック" charset="-128"/>
            </a:endParaRPr>
          </a:p>
          <a:p>
            <a:pPr eaLnBrk="1" hangingPunct="1">
              <a:spcBef>
                <a:spcPct val="0"/>
              </a:spcBef>
              <a:buClrTx/>
            </a:pPr>
            <a:endParaRPr lang="fr-FR" i="0" dirty="0" smtClean="0">
              <a:ea typeface="ＭＳ Ｐゴシック" charset="-128"/>
            </a:endParaRPr>
          </a:p>
          <a:p>
            <a:pPr eaLnBrk="1" hangingPunct="1">
              <a:spcBef>
                <a:spcPct val="0"/>
              </a:spcBef>
              <a:buClrTx/>
            </a:pPr>
            <a:r>
              <a:rPr lang="fr-FR" i="0" dirty="0" smtClean="0">
                <a:ea typeface="ＭＳ Ｐゴシック" charset="-128"/>
              </a:rPr>
              <a:t>Une attention doit être portée sur: </a:t>
            </a:r>
          </a:p>
          <a:p>
            <a:pPr lvl="1" eaLnBrk="1" hangingPunct="1">
              <a:spcBef>
                <a:spcPct val="0"/>
              </a:spcBef>
              <a:buClrTx/>
            </a:pPr>
            <a:r>
              <a:rPr lang="fr-FR" sz="2400" b="0" dirty="0" smtClean="0">
                <a:ea typeface="ＭＳ Ｐゴシック" charset="-128"/>
              </a:rPr>
              <a:t>La </a:t>
            </a:r>
            <a:r>
              <a:rPr lang="fr-FR" sz="2400" b="0" dirty="0" err="1" smtClean="0">
                <a:ea typeface="ＭＳ Ｐゴシック" charset="-128"/>
              </a:rPr>
              <a:t>redevabilité</a:t>
            </a:r>
            <a:r>
              <a:rPr lang="fr-FR" sz="2400" b="0" dirty="0" smtClean="0">
                <a:ea typeface="ＭＳ Ｐゴシック" charset="-128"/>
              </a:rPr>
              <a:t> vis-à-vis du Parlement &amp; du public (avec rapport d’audit)</a:t>
            </a:r>
          </a:p>
          <a:p>
            <a:pPr lvl="1" eaLnBrk="1" hangingPunct="1">
              <a:spcBef>
                <a:spcPct val="0"/>
              </a:spcBef>
              <a:buClrTx/>
            </a:pPr>
            <a:r>
              <a:rPr lang="fr-FR" sz="2400" b="0" dirty="0" smtClean="0">
                <a:ea typeface="ＭＳ Ｐゴシック" charset="-128"/>
              </a:rPr>
              <a:t>Le respect des délais, la clarté et la simplicité des rapports financiers.</a:t>
            </a:r>
          </a:p>
          <a:p>
            <a:pPr eaLnBrk="1" hangingPunct="1">
              <a:spcBef>
                <a:spcPct val="0"/>
              </a:spcBef>
              <a:buClrTx/>
            </a:pPr>
            <a:endParaRPr lang="fr-FR" i="0" dirty="0" smtClean="0">
              <a:ea typeface="ＭＳ Ｐゴシック" charset="-128"/>
            </a:endParaRPr>
          </a:p>
          <a:p>
            <a:pPr eaLnBrk="1" hangingPunct="1">
              <a:spcBef>
                <a:spcPct val="0"/>
              </a:spcBef>
              <a:buClrTx/>
            </a:pPr>
            <a:r>
              <a:rPr lang="fr-FR" i="0" dirty="0" smtClean="0">
                <a:ea typeface="ＭＳ Ｐゴシック" charset="-128"/>
              </a:rPr>
              <a:t>Les registres des actifs doivent être tenus à jour, mais passer totalement à une comptabilité d’exercice n’est pas une priorité.</a:t>
            </a:r>
          </a:p>
        </p:txBody>
      </p:sp>
      <p:sp>
        <p:nvSpPr>
          <p:cNvPr id="44035" name="Titre 2"/>
          <p:cNvSpPr>
            <a:spLocks noGrp="1"/>
          </p:cNvSpPr>
          <p:nvPr>
            <p:ph type="title"/>
          </p:nvPr>
        </p:nvSpPr>
        <p:spPr>
          <a:xfrm>
            <a:off x="0" y="928688"/>
            <a:ext cx="9144000" cy="1143000"/>
          </a:xfrm>
          <a:ln/>
        </p:spPr>
        <p:txBody>
          <a:bodyPr/>
          <a:lstStyle/>
          <a:p>
            <a:pPr indent="0" algn="ctr" eaLnBrk="1" hangingPunct="1"/>
            <a:r>
              <a:rPr lang="en-GB" i="1" dirty="0" smtClean="0">
                <a:ea typeface="ＭＳ Ｐゴシック" charset="-128"/>
              </a:rPr>
              <a:t>Messages clef</a:t>
            </a:r>
            <a:endParaRPr lang="fr-BE" i="1" dirty="0" smtClean="0">
              <a:ea typeface="ＭＳ Ｐゴシック" charset="-128"/>
            </a:endParaRPr>
          </a:p>
        </p:txBody>
      </p:sp>
      <p:sp>
        <p:nvSpPr>
          <p:cNvPr id="44036" name="Espace réservé du numéro de diapositive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D2066ED0-C619-46CF-A889-607C5BB712EC}" type="slidenum">
              <a:rPr lang="en-GB" smtClean="0">
                <a:ea typeface="ＭＳ Ｐゴシック" charset="-128"/>
              </a:rPr>
              <a:pPr/>
              <a:t>41</a:t>
            </a:fld>
            <a:endParaRPr lang="en-GB" smtClean="0">
              <a:ea typeface="ＭＳ Ｐゴシック" charset="-128"/>
            </a:endParaRPr>
          </a:p>
        </p:txBody>
      </p:sp>
      <p:sp>
        <p:nvSpPr>
          <p:cNvPr id="5" name="Right Arrow 4"/>
          <p:cNvSpPr>
            <a:spLocks noChangeArrowheads="1"/>
          </p:cNvSpPr>
          <p:nvPr/>
        </p:nvSpPr>
        <p:spPr bwMode="auto">
          <a:xfrm>
            <a:off x="1475656" y="1091699"/>
            <a:ext cx="1584325" cy="720725"/>
          </a:xfrm>
          <a:prstGeom prst="rightArrow">
            <a:avLst>
              <a:gd name="adj1" fmla="val 50000"/>
              <a:gd name="adj2" fmla="val 49959"/>
            </a:avLst>
          </a:prstGeom>
          <a:solidFill>
            <a:srgbClr val="FFC000"/>
          </a:solidFill>
          <a:ln w="9525" algn="ctr">
            <a:noFill/>
            <a:round/>
            <a:headEnd/>
            <a:tailEnd/>
          </a:ln>
        </p:spPr>
        <p:txBody>
          <a:bodyPr anchor="ctr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9pPr>
          </a:lstStyle>
          <a:p>
            <a:pPr marL="3175"/>
            <a:endParaRPr lang="en-US"/>
          </a:p>
        </p:txBody>
      </p:sp>
      <p:sp>
        <p:nvSpPr>
          <p:cNvPr id="6" name="Right Arrow 5"/>
          <p:cNvSpPr>
            <a:spLocks noChangeArrowheads="1"/>
          </p:cNvSpPr>
          <p:nvPr/>
        </p:nvSpPr>
        <p:spPr bwMode="auto">
          <a:xfrm rot="10800000">
            <a:off x="6660232" y="1139825"/>
            <a:ext cx="1584325" cy="720725"/>
          </a:xfrm>
          <a:prstGeom prst="rightArrow">
            <a:avLst>
              <a:gd name="adj1" fmla="val 50000"/>
              <a:gd name="adj2" fmla="val 49959"/>
            </a:avLst>
          </a:prstGeom>
          <a:solidFill>
            <a:srgbClr val="FFC000"/>
          </a:solidFill>
          <a:ln w="9525" algn="ctr">
            <a:noFill/>
            <a:round/>
            <a:headEnd/>
            <a:tailEnd/>
          </a:ln>
        </p:spPr>
        <p:txBody>
          <a:bodyPr anchor="ctr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9pPr>
          </a:lstStyle>
          <a:p>
            <a:pPr marL="3175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  <a:ln algn="ctr"/>
        </p:spPr>
        <p:txBody>
          <a:bodyPr anchor="b"/>
          <a:lstStyle/>
          <a:p>
            <a:pPr algn="l" eaLnBrk="0" hangingPunct="0">
              <a:lnSpc>
                <a:spcPts val="1400"/>
              </a:lnSpc>
              <a:defRPr/>
            </a:pPr>
            <a:fld id="{9CBFCE66-3719-45C7-86CC-8CD86D3A673B}" type="slidenum">
              <a:rPr lang="en-GB">
                <a:latin typeface="+mj-lt"/>
              </a:rPr>
              <a:pPr algn="l" eaLnBrk="0" hangingPunct="0">
                <a:lnSpc>
                  <a:spcPts val="1400"/>
                </a:lnSpc>
                <a:defRPr/>
              </a:pPr>
              <a:t>5</a:t>
            </a:fld>
            <a:endParaRPr lang="en-GB" dirty="0">
              <a:latin typeface="+mj-lt"/>
            </a:endParaRPr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75" y="142875"/>
            <a:ext cx="7786688" cy="1143000"/>
          </a:xfrm>
        </p:spPr>
        <p:txBody>
          <a:bodyPr/>
          <a:lstStyle/>
          <a:p>
            <a:pPr eaLnBrk="1" hangingPunct="1"/>
            <a:r>
              <a:rPr lang="fr-FR" sz="3200" smtClean="0"/>
              <a:t>Débits et crédits</a:t>
            </a:r>
          </a:p>
        </p:txBody>
      </p:sp>
      <p:graphicFrame>
        <p:nvGraphicFramePr>
          <p:cNvPr id="1026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16060419"/>
              </p:ext>
            </p:extLst>
          </p:nvPr>
        </p:nvGraphicFramePr>
        <p:xfrm>
          <a:off x="500062" y="1390731"/>
          <a:ext cx="6808241" cy="47116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79" name="Feuille de calcul" r:id="rId5" imgW="6762902" imgH="5200802" progId="Excel.Sheet.8">
                  <p:embed/>
                </p:oleObj>
              </mc:Choice>
              <mc:Fallback>
                <p:oleObj name="Feuille de calcul" r:id="rId5" imgW="6762902" imgH="5200802" progId="Excel.Sheet.8">
                  <p:embed/>
                  <p:pic>
                    <p:nvPicPr>
                      <p:cNvPr id="0" name="Picture 18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62" y="1390731"/>
                        <a:ext cx="6808241" cy="471162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  <a:ln algn="ctr"/>
        </p:spPr>
        <p:txBody>
          <a:bodyPr anchor="b"/>
          <a:lstStyle/>
          <a:p>
            <a:pPr algn="l" eaLnBrk="0" hangingPunct="0">
              <a:lnSpc>
                <a:spcPts val="1400"/>
              </a:lnSpc>
              <a:defRPr/>
            </a:pPr>
            <a:fld id="{CEA610E2-6000-43B6-92A3-C72A3BA0E8E4}" type="slidenum">
              <a:rPr lang="en-GB">
                <a:latin typeface="+mj-lt"/>
              </a:rPr>
              <a:pPr algn="l" eaLnBrk="0" hangingPunct="0">
                <a:lnSpc>
                  <a:spcPts val="1400"/>
                </a:lnSpc>
                <a:defRPr/>
              </a:pPr>
              <a:t>6</a:t>
            </a:fld>
            <a:endParaRPr lang="en-GB" dirty="0">
              <a:latin typeface="+mj-lt"/>
            </a:endParaRPr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-108520" y="1340768"/>
            <a:ext cx="9361040" cy="500066"/>
          </a:xfrm>
        </p:spPr>
        <p:txBody>
          <a:bodyPr/>
          <a:lstStyle/>
          <a:p>
            <a:pPr eaLnBrk="1" hangingPunct="1"/>
            <a:r>
              <a:rPr lang="fr-FR" sz="3700" dirty="0" smtClean="0"/>
              <a:t/>
            </a:r>
            <a:br>
              <a:rPr lang="fr-FR" sz="3700" dirty="0" smtClean="0"/>
            </a:br>
            <a:r>
              <a:rPr lang="fr-FR" sz="3700" dirty="0" smtClean="0"/>
              <a:t/>
            </a:r>
            <a:br>
              <a:rPr lang="fr-FR" sz="3700" dirty="0" smtClean="0"/>
            </a:br>
            <a:r>
              <a:rPr lang="fr-FR" sz="3700" dirty="0" smtClean="0"/>
              <a:t/>
            </a:r>
            <a:br>
              <a:rPr lang="fr-FR" sz="3700" dirty="0" smtClean="0"/>
            </a:br>
            <a:r>
              <a:rPr lang="fr-FR" sz="3700" dirty="0" smtClean="0"/>
              <a:t/>
            </a:r>
            <a:br>
              <a:rPr lang="fr-FR" sz="3700" dirty="0" smtClean="0"/>
            </a:br>
            <a:r>
              <a:rPr lang="fr-FR" sz="3700" dirty="0" smtClean="0"/>
              <a:t/>
            </a:r>
            <a:br>
              <a:rPr lang="fr-FR" sz="3700" dirty="0" smtClean="0"/>
            </a:br>
            <a:r>
              <a:rPr lang="fr-FR" sz="3200" i="1" dirty="0" smtClean="0"/>
              <a:t>Comptabilité budgétaire et comptabilité générale </a:t>
            </a:r>
            <a:r>
              <a:rPr lang="fr-FR" sz="2000" b="0" i="1" dirty="0" smtClean="0"/>
              <a:t>(définitions francophones)</a:t>
            </a:r>
            <a:r>
              <a:rPr lang="fr-FR" sz="2400" b="0" i="1" dirty="0" smtClean="0"/>
              <a:t/>
            </a:r>
            <a:br>
              <a:rPr lang="fr-FR" sz="2400" b="0" i="1" dirty="0" smtClean="0"/>
            </a:br>
            <a:r>
              <a:rPr lang="fr-FR" sz="3700" dirty="0" smtClean="0"/>
              <a:t/>
            </a:r>
            <a:br>
              <a:rPr lang="fr-FR" sz="3700" dirty="0" smtClean="0"/>
            </a:br>
            <a:r>
              <a:rPr lang="fr-FR" sz="3700" dirty="0" smtClean="0"/>
              <a:t/>
            </a:r>
            <a:br>
              <a:rPr lang="fr-FR" sz="3700" dirty="0" smtClean="0"/>
            </a:br>
            <a:r>
              <a:rPr lang="fr-FR" sz="3700" dirty="0" smtClean="0"/>
              <a:t/>
            </a:r>
            <a:br>
              <a:rPr lang="fr-FR" sz="3700" dirty="0" smtClean="0"/>
            </a:br>
            <a:r>
              <a:rPr lang="fr-FR" sz="2600" dirty="0" smtClean="0"/>
              <a:t/>
            </a:r>
            <a:br>
              <a:rPr lang="fr-FR" sz="2600" dirty="0" smtClean="0"/>
            </a:br>
            <a:endParaRPr lang="en-US" sz="2600" dirty="0" smtClean="0"/>
          </a:p>
        </p:txBody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000240"/>
            <a:ext cx="9144000" cy="5249873"/>
          </a:xfrm>
        </p:spPr>
        <p:txBody>
          <a:bodyPr/>
          <a:lstStyle/>
          <a:p>
            <a:pPr lvl="1" eaLnBrk="1" hangingPunct="1">
              <a:lnSpc>
                <a:spcPct val="90000"/>
              </a:lnSpc>
              <a:spcBef>
                <a:spcPts val="600"/>
              </a:spcBef>
            </a:pPr>
            <a:endParaRPr lang="fr-FR" sz="2200" b="0" dirty="0" smtClean="0"/>
          </a:p>
          <a:p>
            <a:pPr lvl="1" eaLnBrk="1" hangingPunct="1">
              <a:lnSpc>
                <a:spcPct val="90000"/>
              </a:lnSpc>
              <a:spcBef>
                <a:spcPts val="600"/>
              </a:spcBef>
            </a:pPr>
            <a:r>
              <a:rPr lang="fr-FR" sz="2200" b="0" dirty="0" smtClean="0"/>
              <a:t>Comptabilité budgétaire: Suivi de l‘exécution budgétaire à toutes les étapes du circuit de la dépense</a:t>
            </a:r>
          </a:p>
          <a:p>
            <a:pPr lvl="3" eaLnBrk="1" hangingPunct="1">
              <a:lnSpc>
                <a:spcPct val="90000"/>
              </a:lnSpc>
              <a:spcBef>
                <a:spcPts val="600"/>
              </a:spcBef>
            </a:pPr>
            <a:r>
              <a:rPr lang="fr-FR" sz="2200" dirty="0" smtClean="0">
                <a:latin typeface="+mn-lt"/>
              </a:rPr>
              <a:t>Ouverture des crédits </a:t>
            </a:r>
          </a:p>
          <a:p>
            <a:pPr lvl="3" eaLnBrk="1" hangingPunct="1">
              <a:lnSpc>
                <a:spcPct val="90000"/>
              </a:lnSpc>
              <a:spcBef>
                <a:spcPts val="600"/>
              </a:spcBef>
            </a:pPr>
            <a:r>
              <a:rPr lang="fr-FR" sz="2200" dirty="0" smtClean="0">
                <a:latin typeface="+mn-lt"/>
              </a:rPr>
              <a:t>Virements/transferts/révisions budgétaires</a:t>
            </a:r>
          </a:p>
          <a:p>
            <a:pPr lvl="3" eaLnBrk="1" hangingPunct="1">
              <a:lnSpc>
                <a:spcPct val="90000"/>
              </a:lnSpc>
              <a:spcBef>
                <a:spcPts val="600"/>
              </a:spcBef>
            </a:pPr>
            <a:r>
              <a:rPr lang="fr-FR" sz="2200" dirty="0" smtClean="0">
                <a:latin typeface="+mn-lt"/>
              </a:rPr>
              <a:t>Engagement; Ordonnancement</a:t>
            </a:r>
          </a:p>
          <a:p>
            <a:pPr lvl="3" eaLnBrk="1" hangingPunct="1">
              <a:lnSpc>
                <a:spcPct val="90000"/>
              </a:lnSpc>
              <a:spcBef>
                <a:spcPts val="600"/>
              </a:spcBef>
            </a:pPr>
            <a:r>
              <a:rPr lang="fr-FR" sz="2200" dirty="0" smtClean="0">
                <a:latin typeface="+mn-lt"/>
              </a:rPr>
              <a:t>Paiement (peu effectué dans les systèmes francophones)</a:t>
            </a:r>
            <a:endParaRPr lang="fr-FR" sz="2200" dirty="0" smtClean="0"/>
          </a:p>
          <a:p>
            <a:pPr lvl="1" eaLnBrk="1" hangingPunct="1">
              <a:lnSpc>
                <a:spcPct val="90000"/>
              </a:lnSpc>
              <a:spcBef>
                <a:spcPts val="600"/>
              </a:spcBef>
            </a:pPr>
            <a:r>
              <a:rPr lang="fr-FR" sz="2200" b="0" dirty="0" smtClean="0"/>
              <a:t>Comptabilité générale. Suivi de l'ensemble des opérations financières et évènements</a:t>
            </a:r>
          </a:p>
          <a:p>
            <a:pPr lvl="3" eaLnBrk="1" hangingPunct="1">
              <a:lnSpc>
                <a:spcPct val="90000"/>
              </a:lnSpc>
              <a:spcBef>
                <a:spcPts val="600"/>
              </a:spcBef>
            </a:pPr>
            <a:r>
              <a:rPr lang="fr-FR" sz="2200" dirty="0" smtClean="0">
                <a:latin typeface="+mn-lt"/>
              </a:rPr>
              <a:t>Recettes, dépenses</a:t>
            </a:r>
          </a:p>
          <a:p>
            <a:pPr lvl="3" eaLnBrk="1" hangingPunct="1">
              <a:lnSpc>
                <a:spcPct val="90000"/>
              </a:lnSpc>
              <a:spcBef>
                <a:spcPts val="600"/>
              </a:spcBef>
            </a:pPr>
            <a:r>
              <a:rPr lang="fr-FR" sz="2200" dirty="0" smtClean="0">
                <a:latin typeface="+mn-lt"/>
              </a:rPr>
              <a:t>Actifs, passifs</a:t>
            </a:r>
          </a:p>
          <a:p>
            <a:pPr lvl="3" eaLnBrk="1" hangingPunct="1">
              <a:lnSpc>
                <a:spcPct val="90000"/>
              </a:lnSpc>
              <a:spcBef>
                <a:spcPts val="600"/>
              </a:spcBef>
            </a:pPr>
            <a:r>
              <a:rPr lang="fr-FR" sz="2200" dirty="0" smtClean="0">
                <a:latin typeface="+mn-lt"/>
              </a:rPr>
              <a:t>Opérations entre postes comptables</a:t>
            </a:r>
          </a:p>
          <a:p>
            <a:pPr lvl="2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sz="22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85720" y="3214686"/>
            <a:ext cx="8229600" cy="936625"/>
          </a:xfrm>
        </p:spPr>
        <p:txBody>
          <a:bodyPr/>
          <a:lstStyle/>
          <a:p>
            <a:pPr algn="ctr"/>
            <a:r>
              <a:rPr lang="en-GB" dirty="0" err="1" smtClean="0"/>
              <a:t>Exemples</a:t>
            </a:r>
            <a:r>
              <a:rPr lang="en-GB" dirty="0" smtClean="0"/>
              <a:t> de rapports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428625" y="1143000"/>
            <a:ext cx="8229600" cy="773113"/>
          </a:xfrm>
        </p:spPr>
        <p:txBody>
          <a:bodyPr/>
          <a:lstStyle/>
          <a:p>
            <a:pPr indent="0" algn="ctr" eaLnBrk="1" hangingPunct="1"/>
            <a:r>
              <a:rPr lang="en-GB" i="1" dirty="0" smtClean="0">
                <a:ea typeface="ＭＳ Ｐゴシック" charset="-128"/>
              </a:rPr>
              <a:t>Rapport </a:t>
            </a:r>
            <a:r>
              <a:rPr lang="en-GB" i="1" dirty="0" err="1" smtClean="0">
                <a:ea typeface="ＭＳ Ｐゴシック" charset="-128"/>
              </a:rPr>
              <a:t>sur</a:t>
            </a:r>
            <a:r>
              <a:rPr lang="en-GB" i="1" dirty="0" smtClean="0">
                <a:ea typeface="ＭＳ Ｐゴシック" charset="-128"/>
              </a:rPr>
              <a:t> </a:t>
            </a:r>
            <a:r>
              <a:rPr lang="en-GB" i="1" dirty="0" err="1" smtClean="0">
                <a:ea typeface="ＭＳ Ｐゴシック" charset="-128"/>
              </a:rPr>
              <a:t>l’exécution</a:t>
            </a:r>
            <a:r>
              <a:rPr lang="en-GB" i="1" dirty="0" smtClean="0">
                <a:ea typeface="ＭＳ Ｐゴシック" charset="-128"/>
              </a:rPr>
              <a:t> </a:t>
            </a:r>
            <a:r>
              <a:rPr lang="en-GB" i="1" dirty="0" err="1" smtClean="0">
                <a:ea typeface="ＭＳ Ｐゴシック" charset="-128"/>
              </a:rPr>
              <a:t>budgétaire</a:t>
            </a:r>
            <a:endParaRPr lang="en-GB" i="1" dirty="0" smtClean="0">
              <a:ea typeface="ＭＳ Ｐゴシック" charset="-128"/>
            </a:endParaRPr>
          </a:p>
        </p:txBody>
      </p:sp>
      <p:sp>
        <p:nvSpPr>
          <p:cNvPr id="11329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68313" y="6237288"/>
            <a:ext cx="2895600" cy="476250"/>
          </a:xfrm>
          <a:noFill/>
        </p:spPr>
        <p:txBody>
          <a:bodyPr anchor="b"/>
          <a:lstStyle/>
          <a:p>
            <a:pPr algn="l" eaLnBrk="0" hangingPunct="0">
              <a:lnSpc>
                <a:spcPts val="1400"/>
              </a:lnSpc>
            </a:pPr>
            <a:fld id="{C08C74AE-CC55-4B92-AAC2-A82EE26036F6}" type="slidenum">
              <a:rPr lang="en-US" smtClean="0">
                <a:ea typeface="ＭＳ Ｐゴシック" charset="-128"/>
              </a:rPr>
              <a:pPr algn="l" eaLnBrk="0" hangingPunct="0">
                <a:lnSpc>
                  <a:spcPts val="1400"/>
                </a:lnSpc>
              </a:pPr>
              <a:t>8</a:t>
            </a:fld>
            <a:endParaRPr lang="en-US" smtClean="0">
              <a:ea typeface="ＭＳ Ｐゴシック" charset="-128"/>
            </a:endParaRPr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4950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9" y="1857364"/>
            <a:ext cx="8322956" cy="4766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Espace réservé du contenu 1"/>
          <p:cNvSpPr>
            <a:spLocks noGrp="1"/>
          </p:cNvSpPr>
          <p:nvPr>
            <p:ph idx="1"/>
          </p:nvPr>
        </p:nvSpPr>
        <p:spPr>
          <a:xfrm>
            <a:off x="357188" y="2143125"/>
            <a:ext cx="8229600" cy="4714875"/>
          </a:xfrm>
        </p:spPr>
        <p:txBody>
          <a:bodyPr/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  <a:buClrTx/>
            </a:pPr>
            <a:r>
              <a:rPr lang="en-GB" i="0" dirty="0" err="1" smtClean="0">
                <a:ea typeface="ＭＳ Ｐゴシック" charset="-128"/>
              </a:rPr>
              <a:t>Comptes</a:t>
            </a:r>
            <a:r>
              <a:rPr lang="en-GB" i="0" dirty="0" smtClean="0">
                <a:ea typeface="ＭＳ Ｐゴシック" charset="-128"/>
              </a:rPr>
              <a:t> du </a:t>
            </a:r>
            <a:r>
              <a:rPr lang="en-GB" i="0" dirty="0" err="1" smtClean="0">
                <a:ea typeface="ＭＳ Ｐゴシック" charset="-128"/>
              </a:rPr>
              <a:t>ministère</a:t>
            </a:r>
            <a:r>
              <a:rPr lang="en-GB" i="0" dirty="0" smtClean="0">
                <a:ea typeface="ＭＳ Ｐゴシック" charset="-128"/>
              </a:rPr>
              <a:t> des Finances</a:t>
            </a:r>
            <a:br>
              <a:rPr lang="en-GB" i="0" dirty="0" smtClean="0">
                <a:ea typeface="ＭＳ Ｐゴシック" charset="-128"/>
              </a:rPr>
            </a:br>
            <a:r>
              <a:rPr lang="en-GB" i="0" dirty="0" smtClean="0">
                <a:ea typeface="ＭＳ Ｐゴシック" charset="-128"/>
              </a:rPr>
              <a:t>	- </a:t>
            </a:r>
            <a:r>
              <a:rPr lang="en-GB" sz="2100" i="0" dirty="0" err="1" smtClean="0">
                <a:ea typeface="ＭＳ Ｐゴシック" charset="-128"/>
              </a:rPr>
              <a:t>récurrents</a:t>
            </a:r>
            <a:r>
              <a:rPr lang="en-GB" sz="2100" i="0" dirty="0" smtClean="0">
                <a:ea typeface="ＭＳ Ｐゴシック" charset="-128"/>
              </a:rPr>
              <a:t/>
            </a:r>
            <a:br>
              <a:rPr lang="en-GB" sz="2100" i="0" dirty="0" smtClean="0">
                <a:ea typeface="ＭＳ Ｐゴシック" charset="-128"/>
              </a:rPr>
            </a:br>
            <a:r>
              <a:rPr lang="en-GB" sz="2100" i="0" dirty="0" smtClean="0">
                <a:ea typeface="ＭＳ Ｐゴシック" charset="-128"/>
              </a:rPr>
              <a:t>	- en </a:t>
            </a:r>
            <a:r>
              <a:rPr lang="en-GB" sz="2100" i="0" dirty="0" err="1" smtClean="0">
                <a:ea typeface="ＭＳ Ｐゴシック" charset="-128"/>
              </a:rPr>
              <a:t>cours</a:t>
            </a:r>
            <a:r>
              <a:rPr lang="en-GB" sz="2100" i="0" dirty="0" smtClean="0">
                <a:ea typeface="ＭＳ Ｐゴシック" charset="-128"/>
              </a:rPr>
              <a:t> 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Tx/>
            </a:pPr>
            <a:r>
              <a:rPr lang="en-GB" i="0" dirty="0" err="1" smtClean="0">
                <a:ea typeface="ＭＳ Ｐゴシック" charset="-128"/>
              </a:rPr>
              <a:t>État</a:t>
            </a:r>
            <a:r>
              <a:rPr lang="en-GB" i="0" dirty="0" smtClean="0">
                <a:ea typeface="ＭＳ Ｐゴシック" charset="-128"/>
              </a:rPr>
              <a:t> de la </a:t>
            </a:r>
            <a:r>
              <a:rPr lang="en-GB" i="0" dirty="0" err="1" smtClean="0">
                <a:ea typeface="ＭＳ Ｐゴシック" charset="-128"/>
              </a:rPr>
              <a:t>dette</a:t>
            </a:r>
            <a:r>
              <a:rPr lang="en-GB" i="0" dirty="0" smtClean="0">
                <a:ea typeface="ＭＳ Ｐゴシック" charset="-128"/>
              </a:rPr>
              <a:t> </a:t>
            </a:r>
            <a:r>
              <a:rPr lang="en-GB" i="0" dirty="0" err="1" smtClean="0">
                <a:ea typeface="ＭＳ Ｐゴシック" charset="-128"/>
              </a:rPr>
              <a:t>publique</a:t>
            </a:r>
            <a:endParaRPr lang="en-GB" i="0" dirty="0" smtClean="0">
              <a:ea typeface="ＭＳ Ｐゴシック" charset="-128"/>
            </a:endParaRP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Tx/>
            </a:pPr>
            <a:r>
              <a:rPr lang="en-GB" i="0" dirty="0" err="1" smtClean="0">
                <a:ea typeface="ＭＳ Ｐゴシック" charset="-128"/>
              </a:rPr>
              <a:t>Sommaire</a:t>
            </a:r>
            <a:r>
              <a:rPr lang="en-GB" i="0" dirty="0" smtClean="0">
                <a:ea typeface="ＭＳ Ｐゴシック" charset="-128"/>
              </a:rPr>
              <a:t> des </a:t>
            </a:r>
            <a:r>
              <a:rPr lang="en-GB" i="0" dirty="0" err="1" smtClean="0">
                <a:ea typeface="ＭＳ Ｐゴシック" charset="-128"/>
              </a:rPr>
              <a:t>investissements</a:t>
            </a:r>
            <a:r>
              <a:rPr lang="en-GB" i="0" dirty="0" smtClean="0">
                <a:ea typeface="ＭＳ Ｐゴシック" charset="-128"/>
              </a:rPr>
              <a:t>, </a:t>
            </a:r>
            <a:r>
              <a:rPr lang="en-GB" i="0" dirty="0" err="1" smtClean="0">
                <a:ea typeface="ＭＳ Ｐゴシック" charset="-128"/>
              </a:rPr>
              <a:t>prêts</a:t>
            </a:r>
            <a:r>
              <a:rPr lang="en-GB" i="0" dirty="0" smtClean="0">
                <a:ea typeface="ＭＳ Ｐゴシック" charset="-128"/>
              </a:rPr>
              <a:t> en </a:t>
            </a:r>
            <a:r>
              <a:rPr lang="en-GB" i="0" dirty="0" err="1" smtClean="0">
                <a:ea typeface="ＭＳ Ｐゴシック" charset="-128"/>
              </a:rPr>
              <a:t>cours</a:t>
            </a:r>
            <a:r>
              <a:rPr lang="en-GB" i="0" dirty="0" smtClean="0">
                <a:ea typeface="ＭＳ Ｐゴシック" charset="-128"/>
              </a:rPr>
              <a:t> &amp; obligations </a:t>
            </a:r>
            <a:r>
              <a:rPr lang="en-GB" i="0" dirty="0" err="1" smtClean="0">
                <a:ea typeface="ＭＳ Ｐゴシック" charset="-128"/>
              </a:rPr>
              <a:t>garanties</a:t>
            </a:r>
            <a:endParaRPr lang="en-GB" i="0" dirty="0" smtClean="0">
              <a:ea typeface="ＭＳ Ｐゴシック" charset="-128"/>
            </a:endParaRP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Tx/>
            </a:pPr>
            <a:r>
              <a:rPr lang="en-GB" i="0" dirty="0" err="1" smtClean="0">
                <a:ea typeface="ＭＳ Ｐゴシック" charset="-128"/>
              </a:rPr>
              <a:t>Sommaire</a:t>
            </a:r>
            <a:r>
              <a:rPr lang="en-GB" i="0" dirty="0" smtClean="0">
                <a:ea typeface="ＭＳ Ｐゴシック" charset="-128"/>
              </a:rPr>
              <a:t> des </a:t>
            </a:r>
            <a:r>
              <a:rPr lang="en-GB" i="0" dirty="0" err="1" smtClean="0">
                <a:ea typeface="ＭＳ Ｐゴシック" charset="-128"/>
              </a:rPr>
              <a:t>comptes</a:t>
            </a:r>
            <a:r>
              <a:rPr lang="en-GB" i="0" dirty="0" smtClean="0">
                <a:ea typeface="ＭＳ Ｐゴシック" charset="-128"/>
              </a:rPr>
              <a:t> </a:t>
            </a:r>
            <a:r>
              <a:rPr lang="en-GB" i="0" dirty="0" err="1" smtClean="0">
                <a:ea typeface="ＭＳ Ｐゴシック" charset="-128"/>
              </a:rPr>
              <a:t>d’affectation</a:t>
            </a:r>
            <a:r>
              <a:rPr lang="en-GB" i="0" dirty="0" smtClean="0">
                <a:ea typeface="ＭＳ Ｐゴシック" charset="-128"/>
              </a:rPr>
              <a:t> </a:t>
            </a:r>
            <a:br>
              <a:rPr lang="en-GB" i="0" dirty="0" smtClean="0">
                <a:ea typeface="ＭＳ Ｐゴシック" charset="-128"/>
              </a:rPr>
            </a:br>
            <a:r>
              <a:rPr lang="en-GB" i="0" dirty="0" smtClean="0">
                <a:ea typeface="ＭＳ Ｐゴシック" charset="-128"/>
              </a:rPr>
              <a:t>	– </a:t>
            </a:r>
            <a:r>
              <a:rPr lang="en-GB" sz="2100" i="0" dirty="0" err="1" smtClean="0">
                <a:ea typeface="ＭＳ Ｐゴシック" charset="-128"/>
              </a:rPr>
              <a:t>Récurrents</a:t>
            </a:r>
            <a:endParaRPr lang="en-GB" sz="2100" i="0" dirty="0" smtClean="0">
              <a:ea typeface="ＭＳ Ｐゴシック" charset="-128"/>
            </a:endParaRP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Tx/>
              <a:buFontTx/>
              <a:buNone/>
            </a:pPr>
            <a:r>
              <a:rPr lang="en-GB" sz="2100" i="0" dirty="0" smtClean="0">
                <a:ea typeface="ＭＳ Ｐゴシック" charset="-128"/>
              </a:rPr>
              <a:t>		– </a:t>
            </a:r>
            <a:r>
              <a:rPr lang="en-GB" sz="2100" i="0" dirty="0" err="1" smtClean="0">
                <a:ea typeface="ＭＳ Ｐゴシック" charset="-128"/>
              </a:rPr>
              <a:t>en</a:t>
            </a:r>
            <a:r>
              <a:rPr lang="en-GB" sz="2100" i="0" dirty="0" smtClean="0">
                <a:ea typeface="ＭＳ Ｐゴシック" charset="-128"/>
              </a:rPr>
              <a:t> </a:t>
            </a:r>
            <a:r>
              <a:rPr lang="en-GB" sz="2100" i="0" dirty="0" err="1" smtClean="0">
                <a:ea typeface="ＭＳ Ｐゴシック" charset="-128"/>
              </a:rPr>
              <a:t>cours</a:t>
            </a:r>
            <a:endParaRPr lang="en-GB" sz="2100" i="0" dirty="0" smtClean="0">
              <a:ea typeface="ＭＳ Ｐゴシック" charset="-128"/>
            </a:endParaRP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Tx/>
              <a:buFontTx/>
              <a:buNone/>
            </a:pPr>
            <a:r>
              <a:rPr lang="en-GB" sz="2100" i="0" dirty="0" smtClean="0">
                <a:ea typeface="ＭＳ Ｐゴシック" charset="-128"/>
              </a:rPr>
              <a:t>		-  </a:t>
            </a:r>
            <a:r>
              <a:rPr lang="en-GB" sz="2100" i="0" dirty="0" err="1" smtClean="0">
                <a:ea typeface="ＭＳ Ｐゴシック" charset="-128"/>
              </a:rPr>
              <a:t>État</a:t>
            </a:r>
            <a:r>
              <a:rPr lang="en-GB" sz="2100" i="0" dirty="0" smtClean="0">
                <a:ea typeface="ＭＳ Ｐゴシック" charset="-128"/>
              </a:rPr>
              <a:t> des </a:t>
            </a:r>
            <a:r>
              <a:rPr lang="en-GB" sz="2100" i="0" dirty="0" err="1" smtClean="0">
                <a:ea typeface="ＭＳ Ｐゴシック" charset="-128"/>
              </a:rPr>
              <a:t>actifs</a:t>
            </a:r>
            <a:r>
              <a:rPr lang="en-GB" sz="2100" i="0" dirty="0" smtClean="0">
                <a:ea typeface="ＭＳ Ｐゴシック" charset="-128"/>
              </a:rPr>
              <a:t> &amp; </a:t>
            </a:r>
            <a:r>
              <a:rPr lang="en-GB" sz="2100" i="0" dirty="0" err="1" smtClean="0">
                <a:ea typeface="ＭＳ Ｐゴシック" charset="-128"/>
              </a:rPr>
              <a:t>passifs</a:t>
            </a:r>
            <a:endParaRPr lang="en-GB" sz="2100" i="0" dirty="0" smtClean="0">
              <a:ea typeface="ＭＳ Ｐゴシック" charset="-128"/>
            </a:endParaRPr>
          </a:p>
          <a:p>
            <a:pPr eaLnBrk="1" hangingPunct="1"/>
            <a:endParaRPr lang="fr-BE" dirty="0" smtClean="0">
              <a:ea typeface="ＭＳ Ｐゴシック" charset="-128"/>
            </a:endParaRPr>
          </a:p>
        </p:txBody>
      </p:sp>
      <p:sp>
        <p:nvSpPr>
          <p:cNvPr id="14339" name="Titre 2"/>
          <p:cNvSpPr>
            <a:spLocks noGrp="1"/>
          </p:cNvSpPr>
          <p:nvPr>
            <p:ph type="title"/>
          </p:nvPr>
        </p:nvSpPr>
        <p:spPr>
          <a:xfrm>
            <a:off x="0" y="1071563"/>
            <a:ext cx="9144000" cy="917575"/>
          </a:xfrm>
          <a:ln/>
        </p:spPr>
        <p:txBody>
          <a:bodyPr/>
          <a:lstStyle/>
          <a:p>
            <a:pPr indent="0" eaLnBrk="1" hangingPunct="1"/>
            <a:r>
              <a:rPr lang="en-GB" i="1" dirty="0" smtClean="0">
                <a:ea typeface="ＭＳ Ｐゴシック" charset="-128"/>
              </a:rPr>
              <a:t>	Kenya – Les </a:t>
            </a:r>
            <a:r>
              <a:rPr lang="en-GB" i="1" dirty="0" err="1" smtClean="0">
                <a:ea typeface="ＭＳ Ｐゴシック" charset="-128"/>
              </a:rPr>
              <a:t>comptes</a:t>
            </a:r>
            <a:r>
              <a:rPr lang="en-GB" i="1" dirty="0" smtClean="0">
                <a:ea typeface="ＭＳ Ｐゴシック" charset="-128"/>
              </a:rPr>
              <a:t> (2387 pages)</a:t>
            </a:r>
            <a:endParaRPr lang="fr-BE" i="1" dirty="0" smtClean="0">
              <a:ea typeface="ＭＳ Ｐゴシック" charset="-128"/>
            </a:endParaRPr>
          </a:p>
        </p:txBody>
      </p:sp>
      <p:sp>
        <p:nvSpPr>
          <p:cNvPr id="14340" name="Espace réservé du numéro de diapositive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A837EA48-92AC-48DF-9F65-42EBBADDFD01}" type="slidenum">
              <a:rPr lang="en-GB" smtClean="0">
                <a:ea typeface="ＭＳ Ｐゴシック" charset="-128"/>
              </a:rPr>
              <a:pPr/>
              <a:t>9</a:t>
            </a:fld>
            <a:endParaRPr lang="en-GB" smtClean="0">
              <a:ea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_Master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6913</TotalTime>
  <Words>2019</Words>
  <Application>Microsoft Office PowerPoint</Application>
  <PresentationFormat>On-screen Show (4:3)</PresentationFormat>
  <Paragraphs>339</Paragraphs>
  <Slides>41</Slides>
  <Notes>34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41</vt:i4>
      </vt:variant>
    </vt:vector>
  </HeadingPairs>
  <TitlesOfParts>
    <vt:vector size="51" baseType="lpstr">
      <vt:lpstr>ＭＳ Ｐゴシック</vt:lpstr>
      <vt:lpstr>Arial</vt:lpstr>
      <vt:lpstr>Calibri</vt:lpstr>
      <vt:lpstr>Times New Roman</vt:lpstr>
      <vt:lpstr>Verdana</vt:lpstr>
      <vt:lpstr>Wingdings</vt:lpstr>
      <vt:lpstr>Slide_Master</vt:lpstr>
      <vt:lpstr>Feuille de calcul</vt:lpstr>
      <vt:lpstr>Worksheet</vt:lpstr>
      <vt:lpstr>Document</vt:lpstr>
      <vt:lpstr>INTRODUCTION À LA GESTION DES FINANCES PUBLIQUES</vt:lpstr>
      <vt:lpstr>Plan du module</vt:lpstr>
      <vt:lpstr>Définitions</vt:lpstr>
      <vt:lpstr>Tenue des livres</vt:lpstr>
      <vt:lpstr>Débits et crédits</vt:lpstr>
      <vt:lpstr>     Comptabilité budgétaire et comptabilité générale (définitions francophones)     </vt:lpstr>
      <vt:lpstr>Exemples de rapports</vt:lpstr>
      <vt:lpstr>Rapport sur l’exécution budgétaire</vt:lpstr>
      <vt:lpstr> Kenya – Les comptes (2387 pages)</vt:lpstr>
      <vt:lpstr>PowerPoint Presentation</vt:lpstr>
      <vt:lpstr>Afrique du Sud : Etats financiers</vt:lpstr>
      <vt:lpstr>Plan du module</vt:lpstr>
      <vt:lpstr>Les objectifs</vt:lpstr>
      <vt:lpstr>Différences avec le secteur privé Livre blanc du GASB (USA) 2006</vt:lpstr>
      <vt:lpstr>Plan du module</vt:lpstr>
      <vt:lpstr> Méthodes comptables: les deux extrêmes</vt:lpstr>
      <vt:lpstr>Comptabilité de caisse</vt:lpstr>
      <vt:lpstr>Comptabilité d’exercice </vt:lpstr>
      <vt:lpstr> Le spectre des méthodes comptables</vt:lpstr>
      <vt:lpstr>Charges et dépenses</vt:lpstr>
      <vt:lpstr>Exemples</vt:lpstr>
      <vt:lpstr>  Comptabilité d’exercice et circuit de la dépense</vt:lpstr>
      <vt:lpstr>Les états financiers selon la comptabilité d’exercice</vt:lpstr>
      <vt:lpstr>Avantages d’une comptabilité d’exercice </vt:lpstr>
      <vt:lpstr>Comptabilité d’exercice – le débat (1)</vt:lpstr>
      <vt:lpstr>Comptabilité d’exercice – le débat (2)</vt:lpstr>
      <vt:lpstr>Plan du module</vt:lpstr>
      <vt:lpstr>Le TOFE et la comptabilité</vt:lpstr>
      <vt:lpstr>PowerPoint Presentation</vt:lpstr>
      <vt:lpstr>PowerPoint Presentation</vt:lpstr>
      <vt:lpstr>Plan du module</vt:lpstr>
      <vt:lpstr>Points d’attention</vt:lpstr>
      <vt:lpstr>Les arriérés: Une dette exigible échue</vt:lpstr>
      <vt:lpstr>Le suivi des arriérés</vt:lpstr>
      <vt:lpstr>   Les états financiers: piloter l'exécution budgétaire (1)</vt:lpstr>
      <vt:lpstr>Les états financiers: piloter l'exécution budgétaire (2)</vt:lpstr>
      <vt:lpstr>Les comptes de fin d’année</vt:lpstr>
      <vt:lpstr>Le code de transparence du FMI (version 2015) (1)</vt:lpstr>
      <vt:lpstr>Le code de transparence du FMI (version 2015) (2)</vt:lpstr>
      <vt:lpstr>PEFA 2016. Pilier VI. Comptabilité et reporting  </vt:lpstr>
      <vt:lpstr>Messages clef</vt:lpstr>
    </vt:vector>
  </TitlesOfParts>
  <Company>European Commission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turneem</dc:creator>
  <cp:lastModifiedBy>Florence Brosset-Heckel</cp:lastModifiedBy>
  <cp:revision>407</cp:revision>
  <cp:lastPrinted>2016-04-25T05:47:06Z</cp:lastPrinted>
  <dcterms:created xsi:type="dcterms:W3CDTF">2011-10-28T10:25:18Z</dcterms:created>
  <dcterms:modified xsi:type="dcterms:W3CDTF">2016-12-22T08:48:23Z</dcterms:modified>
</cp:coreProperties>
</file>