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39" r:id="rId3"/>
    <p:sldId id="364" r:id="rId4"/>
    <p:sldId id="365" r:id="rId5"/>
    <p:sldId id="367" r:id="rId6"/>
    <p:sldId id="385" r:id="rId7"/>
    <p:sldId id="368" r:id="rId8"/>
    <p:sldId id="369" r:id="rId9"/>
    <p:sldId id="357" r:id="rId10"/>
    <p:sldId id="358" r:id="rId11"/>
    <p:sldId id="382" r:id="rId12"/>
    <p:sldId id="383" r:id="rId13"/>
    <p:sldId id="384" r:id="rId14"/>
    <p:sldId id="360" r:id="rId15"/>
    <p:sldId id="361" r:id="rId16"/>
    <p:sldId id="388" r:id="rId17"/>
    <p:sldId id="370" r:id="rId18"/>
    <p:sldId id="371" r:id="rId19"/>
    <p:sldId id="372" r:id="rId20"/>
    <p:sldId id="373" r:id="rId21"/>
    <p:sldId id="377" r:id="rId22"/>
    <p:sldId id="389" r:id="rId23"/>
    <p:sldId id="386" r:id="rId24"/>
    <p:sldId id="387" r:id="rId25"/>
    <p:sldId id="356" r:id="rId26"/>
  </p:sldIdLst>
  <p:sldSz cx="9144000" cy="6858000" type="screen4x3"/>
  <p:notesSz cx="6858000" cy="994727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2D5EC1"/>
    <a:srgbClr val="99CCFF"/>
    <a:srgbClr val="FFD624"/>
    <a:srgbClr val="BDDEFF"/>
    <a:srgbClr val="3166CF"/>
    <a:srgbClr val="3E6FD2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5968" autoAdjust="0"/>
  </p:normalViewPr>
  <p:slideViewPr>
    <p:cSldViewPr>
      <p:cViewPr varScale="1">
        <p:scale>
          <a:sx n="58" d="100"/>
          <a:sy n="58" d="100"/>
        </p:scale>
        <p:origin x="111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1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2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2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195F55A-6C5A-4965-B152-6240BF09D9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641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2" y="0"/>
            <a:ext cx="2972547" cy="49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3638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0" y="4724678"/>
            <a:ext cx="5487041" cy="44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2" y="9447764"/>
            <a:ext cx="2972547" cy="49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4F8FCF-01D9-4A38-9266-6612D36136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306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/>
              <a:t>Focus on economy, controls and due processes. The MOF may perform tight control on spending</a:t>
            </a:r>
          </a:p>
          <a:p>
            <a:pPr eaLnBrk="1" hangingPunct="1">
              <a:spcBef>
                <a:spcPct val="0"/>
              </a:spcBef>
            </a:pPr>
            <a:endParaRPr lang="fr-FR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3A6FC1-3530-4CA7-A3D6-93A9D0F60D3F}" type="slidenum">
              <a:rPr lang="en-GB" smtClean="0"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en-GB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65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/>
              <a:t>Budgeting for results</a:t>
            </a:r>
          </a:p>
          <a:p>
            <a:pPr eaLnBrk="1" hangingPunct="1"/>
            <a:r>
              <a:rPr lang="en-GB" dirty="0"/>
              <a:t>Aimed at better achieving the 3 objectives of PFM</a:t>
            </a:r>
          </a:p>
          <a:p>
            <a:pPr eaLnBrk="1" hangingPunct="1"/>
            <a:r>
              <a:rPr lang="en-GB" dirty="0"/>
              <a:t>Different orientations depending on the focus: output/efficiency or outcome. </a:t>
            </a:r>
          </a:p>
          <a:p>
            <a:pPr eaLnBrk="1" hangingPunct="1"/>
            <a:r>
              <a:rPr lang="en-GB" dirty="0"/>
              <a:t>Various procedures and institutional arrangements are related to these approaches e.g.</a:t>
            </a:r>
          </a:p>
          <a:p>
            <a:pPr lvl="1" eaLnBrk="1" hangingPunct="1"/>
            <a:r>
              <a:rPr lang="en-GB" dirty="0"/>
              <a:t>Programme budgeting</a:t>
            </a:r>
          </a:p>
          <a:p>
            <a:pPr lvl="1" eaLnBrk="1" hangingPunct="1"/>
            <a:r>
              <a:rPr lang="en-GB" dirty="0" err="1"/>
              <a:t>Contractualist</a:t>
            </a:r>
            <a:r>
              <a:rPr lang="en-GB" dirty="0"/>
              <a:t> approaches</a:t>
            </a:r>
          </a:p>
          <a:p>
            <a:pPr lvl="1" eaLnBrk="1" hangingPunct="1"/>
            <a:r>
              <a:rPr lang="en-GB" dirty="0"/>
              <a:t>Creation of “arm’s length public agencies” accountable on results</a:t>
            </a:r>
          </a:p>
          <a:p>
            <a:pPr lvl="1" eaLnBrk="1" hangingPunct="1"/>
            <a:endParaRPr lang="en-GB" dirty="0"/>
          </a:p>
          <a:p>
            <a:pPr eaLnBrk="1" hangingPunct="1"/>
            <a:r>
              <a:rPr lang="en-GB" dirty="0"/>
              <a:t>However their effectiveness depends on the country context. </a:t>
            </a:r>
            <a:r>
              <a:rPr lang="en-GB" dirty="0" smtClean="0"/>
              <a:t> </a:t>
            </a:r>
          </a:p>
          <a:p>
            <a:pPr eaLnBrk="1" hangingPunct="1">
              <a:spcBef>
                <a:spcPct val="0"/>
              </a:spcBef>
            </a:pPr>
            <a:endParaRPr lang="fr-FR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A356A-130C-4939-8C96-6A3F2D2AF389}" type="slidenum">
              <a:rPr lang="en-GB" smtClean="0">
                <a:latin typeface="Times New Roman" pitchFamily="18" charset="0"/>
                <a:cs typeface="Times New Roman" pitchFamily="18" charset="0"/>
              </a:rPr>
              <a:pPr/>
              <a:t>4</a:t>
            </a:fld>
            <a:endParaRPr lang="en-GB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32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BE" dirty="0" smtClean="0"/>
              <a:t>GBO: Gestion du Budget par Objectifs: </a:t>
            </a:r>
            <a:r>
              <a:rPr lang="fr-FR" dirty="0"/>
              <a:t>approche de gestion fondée sur des résultats mesurables devant répondre aux objectifs et aux indicateurs préalablement définis.</a:t>
            </a:r>
            <a:endParaRPr lang="fr-BE" baseline="0" dirty="0" smtClean="0"/>
          </a:p>
          <a:p>
            <a:r>
              <a:rPr lang="fr-BE" baseline="0" dirty="0" smtClean="0"/>
              <a:t>GAR: Gestion Axée sur les Résultats</a:t>
            </a:r>
            <a:endParaRPr lang="en-GB" dirty="0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83FB0C-D30C-438D-B18F-616C0F3F9D25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14913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Tx/>
              <a:buNone/>
            </a:pPr>
            <a:r>
              <a:rPr lang="en-GB" dirty="0" smtClean="0"/>
              <a:t>A budget technique that proves effective in the context of one country can be ineffective or even counter-productive in another context</a:t>
            </a:r>
          </a:p>
          <a:p>
            <a:pPr lvl="1"/>
            <a:r>
              <a:rPr lang="en-GB" dirty="0" smtClean="0"/>
              <a:t>E.g. in developing countries improving regularity, compliance may be the most effective way of improving efficiency</a:t>
            </a:r>
          </a:p>
          <a:p>
            <a:r>
              <a:rPr lang="en-GB" dirty="0" smtClean="0"/>
              <a:t>This course deals with the basic requirements for achieving the PFM objectives, but it will not promote a specific technique.</a:t>
            </a:r>
          </a:p>
          <a:p>
            <a:endParaRPr lang="en-GB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4BB7E-4CE9-48E8-B307-B1F092032BFC}" type="slidenum">
              <a:rPr lang="en-GB" smtClean="0"/>
              <a:pPr/>
              <a:t>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24158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687DA9-9A69-45DC-95FC-52770D1BF4EE}" type="slidenum">
              <a:rPr lang="en-US" smtClean="0">
                <a:cs typeface="Arial" charset="0"/>
              </a:rPr>
              <a:pPr/>
              <a:t>10</a:t>
            </a:fld>
            <a:endParaRPr lang="en-US" smtClean="0">
              <a:cs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255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i="1" smtClean="0"/>
              <a:t>Direct budgeting may pose problem. Poor performance in priority sectors may call for budget increases.  Risks of opportunistic behaviour</a:t>
            </a:r>
            <a:endParaRPr lang="en-GB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C9CDE7-69DF-4E65-85D8-D0D592F63294}" type="slidenum">
              <a:rPr lang="en-GB" smtClean="0"/>
              <a:pPr/>
              <a:t>14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853088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0B6F1-5288-4CD3-B883-6F119B29D24C}" type="slidenum">
              <a:rPr lang="fr-FR" smtClean="0">
                <a:cs typeface="Arial" charset="0"/>
              </a:rPr>
              <a:pPr/>
              <a:t>15</a:t>
            </a:fld>
            <a:endParaRPr lang="fr-FR" smtClean="0"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597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61784B-4B9B-4D7F-8E75-4273A17B79EA}" type="slidenum">
              <a:rPr lang="fr-FR" smtClean="0"/>
              <a:pPr/>
              <a:t>20</a:t>
            </a:fld>
            <a:endParaRPr lang="fr-FR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884759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203C183-D8E7-4365-B61E-6079C8B87F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7F33C-A244-4413-9248-B7277ABA29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28908-F811-4611-9A4B-3DCB79ED8F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4676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76400"/>
            <a:ext cx="7467600" cy="4114800"/>
          </a:xfrm>
        </p:spPr>
        <p:txBody>
          <a:bodyPr/>
          <a:lstStyle/>
          <a:p>
            <a:pPr lvl="0"/>
            <a:endParaRPr lang="nl-NL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38200" y="60960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Public Finance Management - Support Programme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648200" y="6172200"/>
            <a:ext cx="53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76180-65BD-4FB4-B727-848F8FD581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3200400" y="61722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2C820-7130-4E4A-A680-0037F83E4A7C}" type="datetime1">
              <a:rPr lang="en-GB"/>
              <a:pPr>
                <a:defRPr/>
              </a:pPr>
              <a:t>21/12/2016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C268D-090C-4724-A54F-10563B4CDD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65120-4A7B-4C99-B1B2-387EB6AE55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091D0-D414-403E-927C-D70CDC3A76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BFD10-4BFB-4231-94F1-3970A49C24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8996-52F4-480D-9D6A-70A6301514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FB33A-0A48-4624-88E5-A1D78CB707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FB9FF-3580-4BA7-8A4F-421E75363F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219F-8B3C-48F1-80A7-E74F07C935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6177DD4-D10A-4D37-AA9F-42A07C5773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4105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8" r:id="rId12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2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071810"/>
            <a:ext cx="6500858" cy="998546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olidFill>
                  <a:srgbClr val="EDB323"/>
                </a:solidFill>
              </a:rPr>
              <a:t>Module 2.2: </a:t>
            </a:r>
            <a:r>
              <a:rPr lang="en-GB" altLang="en-US" dirty="0" err="1" smtClean="0">
                <a:solidFill>
                  <a:srgbClr val="EDB323"/>
                </a:solidFill>
              </a:rPr>
              <a:t>Approches</a:t>
            </a:r>
            <a:r>
              <a:rPr lang="en-GB" altLang="en-US" dirty="0" smtClean="0">
                <a:solidFill>
                  <a:srgbClr val="EDB323"/>
                </a:solidFill>
              </a:rPr>
              <a:t> </a:t>
            </a:r>
            <a:r>
              <a:rPr lang="en-GB" altLang="en-US" dirty="0" err="1" smtClean="0">
                <a:solidFill>
                  <a:srgbClr val="EDB323"/>
                </a:solidFill>
              </a:rPr>
              <a:t>budgétaires</a:t>
            </a:r>
            <a:r>
              <a:rPr lang="en-GB" altLang="en-US" dirty="0" smtClean="0">
                <a:solidFill>
                  <a:srgbClr val="EDB323"/>
                </a:solidFill>
              </a:rPr>
              <a:t> et performance</a:t>
            </a:r>
            <a:endParaRPr lang="en-GB" altLang="en-US" dirty="0" smtClean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928662" y="1638293"/>
            <a:ext cx="7215188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175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INTRODUCTION A LA</a:t>
            </a:r>
            <a:r>
              <a:rPr kumimoji="0" lang="en-US" altLang="en-US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GESTION DES FINANCES PUBLIQUES</a:t>
            </a:r>
            <a:endParaRPr kumimoji="0" lang="en-GB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noFill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1C7AA206-E91E-4D89-9C6A-6DA3674F039F}" type="slidenum">
              <a:rPr lang="en-GB" smtClean="0">
                <a:cs typeface="Times New Roman" pitchFamily="18" charset="0"/>
              </a:rPr>
              <a:pPr algn="l" eaLnBrk="0" hangingPunct="0">
                <a:lnSpc>
                  <a:spcPts val="1400"/>
                </a:lnSpc>
              </a:pPr>
              <a:t>10</a:t>
            </a:fld>
            <a:endParaRPr lang="en-GB" smtClean="0">
              <a:cs typeface="Times New Roman" pitchFamily="18" charset="0"/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750"/>
            <a:ext cx="9144000" cy="838200"/>
          </a:xfrm>
        </p:spPr>
        <p:txBody>
          <a:bodyPr/>
          <a:lstStyle/>
          <a:p>
            <a:pPr indent="0" eaLnBrk="1" hangingPunct="1"/>
            <a:r>
              <a:rPr lang="fr-FR" sz="2800" i="1" smtClean="0"/>
              <a:t>Chaine de la production de services publics et information sur la performance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428625" y="2928938"/>
          <a:ext cx="8542338" cy="346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Feuille de calcul" r:id="rId4" imgW="9346871" imgH="3785701" progId="Excel.Sheet.8">
                  <p:embed/>
                </p:oleObj>
              </mc:Choice>
              <mc:Fallback>
                <p:oleObj name="Feuille de calcul" r:id="rId4" imgW="9346871" imgH="378570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2928938"/>
                        <a:ext cx="8542338" cy="346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920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8832" y="1108694"/>
            <a:ext cx="8229600" cy="576585"/>
          </a:xfrm>
        </p:spPr>
        <p:txBody>
          <a:bodyPr/>
          <a:lstStyle/>
          <a:p>
            <a:pPr eaLnBrk="1" hangingPunct="1"/>
            <a:r>
              <a:rPr lang="fr-FR" dirty="0" smtClean="0"/>
              <a:t>Les indicateurs de performance (1)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8832" y="1741239"/>
            <a:ext cx="8229600" cy="4392067"/>
          </a:xfrm>
        </p:spPr>
        <p:txBody>
          <a:bodyPr/>
          <a:lstStyle/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dirty="0" smtClean="0">
                <a:latin typeface="+mj-lt"/>
              </a:rPr>
              <a:t>Indicateurs de moyens (volume ou </a:t>
            </a:r>
            <a:r>
              <a:rPr lang="fr-FR" dirty="0" err="1" smtClean="0">
                <a:latin typeface="+mj-lt"/>
              </a:rPr>
              <a:t>côut</a:t>
            </a:r>
            <a:r>
              <a:rPr lang="fr-FR" dirty="0" smtClean="0">
                <a:latin typeface="+mj-lt"/>
              </a:rPr>
              <a:t>)</a:t>
            </a:r>
          </a:p>
          <a:p>
            <a:pPr lvl="1" eaLnBrk="1" hangingPunct="1"/>
            <a:r>
              <a:rPr lang="fr-FR" b="0" dirty="0" smtClean="0">
                <a:latin typeface="+mj-lt"/>
              </a:rPr>
              <a:t>Personnel</a:t>
            </a:r>
          </a:p>
          <a:p>
            <a:pPr lvl="1" eaLnBrk="1" hangingPunct="1"/>
            <a:r>
              <a:rPr lang="fr-FR" b="0" dirty="0" smtClean="0">
                <a:latin typeface="+mj-lt"/>
              </a:rPr>
              <a:t>Matériel</a:t>
            </a:r>
          </a:p>
          <a:p>
            <a:pPr lvl="1" eaLnBrk="1" hangingPunct="1"/>
            <a:r>
              <a:rPr lang="fr-FR" b="0" dirty="0" smtClean="0">
                <a:latin typeface="+mj-lt"/>
              </a:rPr>
              <a:t>Locaux</a:t>
            </a:r>
          </a:p>
          <a:p>
            <a:pPr lvl="1" eaLnBrk="1" hangingPunct="1"/>
            <a:r>
              <a:rPr lang="fr-FR" b="0" dirty="0" smtClean="0">
                <a:latin typeface="+mj-lt"/>
              </a:rPr>
              <a:t>Automobiles</a:t>
            </a:r>
          </a:p>
          <a:p>
            <a:pPr lvl="1" eaLnBrk="1" hangingPunct="1"/>
            <a:r>
              <a:rPr lang="fr-FR" b="0" dirty="0" smtClean="0">
                <a:latin typeface="+mj-lt"/>
              </a:rPr>
              <a:t>Informatique; etc.</a:t>
            </a: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dirty="0" smtClean="0">
                <a:latin typeface="+mj-lt"/>
              </a:rPr>
              <a:t>Indicateurs de produit</a:t>
            </a:r>
          </a:p>
          <a:p>
            <a:pPr lvl="1" eaLnBrk="1" hangingPunct="1">
              <a:lnSpc>
                <a:spcPct val="90000"/>
              </a:lnSpc>
            </a:pPr>
            <a:r>
              <a:rPr lang="fr-FR" b="0" dirty="0" smtClean="0">
                <a:latin typeface="+mj-lt"/>
              </a:rPr>
              <a:t>Nombre </a:t>
            </a:r>
            <a:r>
              <a:rPr lang="fr-FR" b="0" dirty="0">
                <a:latin typeface="+mj-lt"/>
              </a:rPr>
              <a:t>de raccordements</a:t>
            </a:r>
          </a:p>
          <a:p>
            <a:pPr lvl="1" eaLnBrk="1" hangingPunct="1">
              <a:lnSpc>
                <a:spcPct val="90000"/>
              </a:lnSpc>
            </a:pPr>
            <a:r>
              <a:rPr lang="fr-FR" b="0" dirty="0">
                <a:latin typeface="+mj-lt"/>
              </a:rPr>
              <a:t>nombre de formations dispensées</a:t>
            </a:r>
          </a:p>
          <a:p>
            <a:pPr lvl="1" eaLnBrk="1" hangingPunct="1">
              <a:lnSpc>
                <a:spcPct val="90000"/>
              </a:lnSpc>
            </a:pPr>
            <a:r>
              <a:rPr lang="fr-FR" b="0" dirty="0">
                <a:latin typeface="+mj-lt"/>
              </a:rPr>
              <a:t>Longueur de routes mises au niveau</a:t>
            </a:r>
          </a:p>
          <a:p>
            <a:pPr lvl="1" eaLnBrk="1" hangingPunct="1">
              <a:lnSpc>
                <a:spcPct val="90000"/>
              </a:lnSpc>
            </a:pPr>
            <a:r>
              <a:rPr lang="fr-FR" b="0" dirty="0" smtClean="0">
                <a:latin typeface="+mj-lt"/>
              </a:rPr>
              <a:t>nombre </a:t>
            </a:r>
            <a:r>
              <a:rPr lang="fr-FR" b="0" dirty="0">
                <a:latin typeface="+mj-lt"/>
              </a:rPr>
              <a:t>de contrôles effectués </a:t>
            </a:r>
          </a:p>
          <a:p>
            <a:pPr lvl="1" eaLnBrk="1" hangingPunct="1">
              <a:lnSpc>
                <a:spcPct val="90000"/>
              </a:lnSpc>
            </a:pPr>
            <a:r>
              <a:rPr lang="fr-FR" b="0" dirty="0">
                <a:latin typeface="+mj-lt"/>
              </a:rPr>
              <a:t>enquêtes réalisées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b="0" dirty="0">
                <a:latin typeface="+mj-lt"/>
              </a:rPr>
              <a:t>Surfaces </a:t>
            </a:r>
            <a:r>
              <a:rPr lang="en-US" b="0" dirty="0" err="1" smtClean="0">
                <a:latin typeface="+mj-lt"/>
              </a:rPr>
              <a:t>reboisées</a:t>
            </a:r>
            <a:r>
              <a:rPr lang="en-US" b="0" dirty="0" smtClean="0">
                <a:latin typeface="+mj-lt"/>
              </a:rPr>
              <a:t> ; etc. </a:t>
            </a:r>
            <a:endParaRPr lang="fr-FR" b="0" dirty="0">
              <a:latin typeface="+mj-lt"/>
            </a:endParaRP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endParaRPr lang="fr-FR" dirty="0" smtClean="0">
              <a:latin typeface="Sylfaen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3D13F-AE49-48D3-833E-A9E7A7F57466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77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108694"/>
            <a:ext cx="8229600" cy="576585"/>
          </a:xfrm>
        </p:spPr>
        <p:txBody>
          <a:bodyPr/>
          <a:lstStyle/>
          <a:p>
            <a:pPr eaLnBrk="1" hangingPunct="1"/>
            <a:r>
              <a:rPr lang="fr-FR" dirty="0" smtClean="0"/>
              <a:t>Les indicateurs de performance (2)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741239"/>
            <a:ext cx="8784976" cy="4392067"/>
          </a:xfrm>
        </p:spPr>
        <p:txBody>
          <a:bodyPr/>
          <a:lstStyle/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dirty="0" smtClean="0">
                <a:latin typeface="+mj-lt"/>
              </a:rPr>
              <a:t>Indicateurs de résultats socio-économiques intermédiaires (effet). Résultats </a:t>
            </a:r>
            <a:r>
              <a:rPr lang="fr-FR" dirty="0">
                <a:latin typeface="+mj-lt"/>
              </a:rPr>
              <a:t>conduisant aux objectifs mais qui ne traduisent pas encore l’atteinte de l’ objectif.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>
                <a:latin typeface="+mj-lt"/>
              </a:rPr>
              <a:t>Nombre de personnes complétant une formation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>
                <a:latin typeface="+mj-lt"/>
              </a:rPr>
              <a:t>Taux d’utilisation de la ceinture de sécurité</a:t>
            </a: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dirty="0" smtClean="0">
                <a:latin typeface="+mj-lt"/>
              </a:rPr>
              <a:t>Indicateurs de résultats socioéconomiques finaux produit. En </a:t>
            </a:r>
            <a:r>
              <a:rPr lang="fr-FR" dirty="0">
                <a:latin typeface="+mj-lt"/>
              </a:rPr>
              <a:t>général, non imputables en totalité au </a:t>
            </a:r>
            <a:r>
              <a:rPr lang="fr-FR" dirty="0" smtClean="0">
                <a:latin typeface="+mj-lt"/>
              </a:rPr>
              <a:t>programme, ou à l’organisation, </a:t>
            </a:r>
            <a:r>
              <a:rPr lang="fr-FR" dirty="0">
                <a:latin typeface="+mj-lt"/>
              </a:rPr>
              <a:t>mais qui lui sont liés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 smtClean="0">
                <a:latin typeface="+mj-lt"/>
              </a:rPr>
              <a:t>Amélioration </a:t>
            </a:r>
            <a:r>
              <a:rPr lang="fr-FR" sz="1800" dirty="0">
                <a:latin typeface="+mj-lt"/>
              </a:rPr>
              <a:t>des rendements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>
                <a:latin typeface="+mj-lt"/>
              </a:rPr>
              <a:t>Taux de criminalité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>
                <a:latin typeface="+mj-lt"/>
              </a:rPr>
              <a:t>Nombre de ménages vivant dans des logements décents</a:t>
            </a:r>
          </a:p>
          <a:p>
            <a:pPr marL="1200150" lvl="2" indent="-285750" eaLnBrk="1" hangingPunct="1">
              <a:buFont typeface="Wingdings" panose="05000000000000000000" pitchFamily="2" charset="2"/>
              <a:buChar char="§"/>
            </a:pPr>
            <a:r>
              <a:rPr lang="fr-FR" sz="1800" dirty="0">
                <a:latin typeface="+mj-lt"/>
              </a:rPr>
              <a:t>Revenus net des agriculteurs</a:t>
            </a: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endParaRPr lang="fr-FR" dirty="0" smtClean="0">
              <a:latin typeface="Sylfaen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3D13F-AE49-48D3-833E-A9E7A7F57466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5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1196752"/>
            <a:ext cx="8229600" cy="576585"/>
          </a:xfrm>
        </p:spPr>
        <p:txBody>
          <a:bodyPr/>
          <a:lstStyle/>
          <a:p>
            <a:pPr eaLnBrk="1" hangingPunct="1"/>
            <a:r>
              <a:rPr lang="fr-FR" dirty="0" smtClean="0"/>
              <a:t>Les indicateurs de performance (3)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091283"/>
            <a:ext cx="8229600" cy="4392067"/>
          </a:xfrm>
        </p:spPr>
        <p:txBody>
          <a:bodyPr/>
          <a:lstStyle/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dirty="0" smtClean="0">
                <a:latin typeface="+mj-lt"/>
              </a:rPr>
              <a:t>Indicateurs de qualité de service</a:t>
            </a:r>
          </a:p>
          <a:p>
            <a:pPr eaLnBrk="1" hangingPunct="1"/>
            <a:r>
              <a:rPr lang="fr-FR" dirty="0">
                <a:latin typeface="+mj-lt"/>
              </a:rPr>
              <a:t>Délais de fourniture du service</a:t>
            </a:r>
          </a:p>
          <a:p>
            <a:pPr eaLnBrk="1" hangingPunct="1"/>
            <a:r>
              <a:rPr lang="fr-FR" dirty="0">
                <a:latin typeface="+mj-lt"/>
              </a:rPr>
              <a:t>Accessibilité et qualités pratiques:</a:t>
            </a:r>
          </a:p>
          <a:p>
            <a:pPr lvl="1" eaLnBrk="1" hangingPunct="1"/>
            <a:r>
              <a:rPr lang="fr-FR" dirty="0">
                <a:latin typeface="+mj-lt"/>
              </a:rPr>
              <a:t>Emplacement</a:t>
            </a:r>
          </a:p>
          <a:p>
            <a:pPr lvl="1" eaLnBrk="1" hangingPunct="1"/>
            <a:r>
              <a:rPr lang="fr-FR" dirty="0">
                <a:latin typeface="+mj-lt"/>
              </a:rPr>
              <a:t>Horaires</a:t>
            </a:r>
          </a:p>
          <a:p>
            <a:pPr lvl="1" eaLnBrk="1" hangingPunct="1"/>
            <a:r>
              <a:rPr lang="fr-FR" dirty="0">
                <a:latin typeface="+mj-lt"/>
              </a:rPr>
              <a:t>Disponibilité du personnel</a:t>
            </a:r>
          </a:p>
          <a:p>
            <a:pPr eaLnBrk="1" hangingPunct="1"/>
            <a:r>
              <a:rPr lang="fr-FR" dirty="0">
                <a:latin typeface="+mj-lt"/>
              </a:rPr>
              <a:t>Courtoisie des prestataires</a:t>
            </a:r>
          </a:p>
          <a:p>
            <a:pPr eaLnBrk="1" hangingPunct="1"/>
            <a:r>
              <a:rPr lang="fr-FR" dirty="0">
                <a:latin typeface="+mj-lt"/>
              </a:rPr>
              <a:t>Satisfaction des usagers</a:t>
            </a: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endParaRPr lang="fr-FR" dirty="0" smtClean="0">
              <a:latin typeface="Sylfaen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Ø"/>
            </a:pPr>
            <a:endParaRPr lang="fr-FR" dirty="0" smtClean="0">
              <a:latin typeface="Sylfaen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3D13F-AE49-48D3-833E-A9E7A7F57466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1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ChangeArrowheads="1"/>
          </p:cNvSpPr>
          <p:nvPr/>
        </p:nvSpPr>
        <p:spPr bwMode="auto">
          <a:xfrm>
            <a:off x="0" y="0"/>
            <a:ext cx="9144000" cy="9810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3175"/>
            <a:endParaRPr lang="nl-NL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7567894"/>
              </p:ext>
            </p:extLst>
          </p:nvPr>
        </p:nvGraphicFramePr>
        <p:xfrm>
          <a:off x="71438" y="911225"/>
          <a:ext cx="8929719" cy="5770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322"/>
                <a:gridCol w="2026673"/>
                <a:gridCol w="2330294"/>
                <a:gridCol w="2232430"/>
              </a:tblGrid>
              <a:tr h="1304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Fonction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Lien avec le  financement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Performance Planifiée ou réalisée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Objectif principal dans le processus de budgétisation</a:t>
                      </a:r>
                    </a:p>
                  </a:txBody>
                  <a:tcPr marT="45714" marB="45714" horzOverflow="overflow"/>
                </a:tc>
              </a:tr>
              <a:tr h="1304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9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Présentationnelle</a:t>
                      </a:r>
                      <a:endParaRPr kumimoji="0" lang="fr-FR" sz="19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Pas de lien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Objectifs de performance et/ou résultats de performance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Redevabilité</a:t>
                      </a:r>
                    </a:p>
                  </a:txBody>
                  <a:tcPr marT="45714" marB="45714" horzOverflow="overflow"/>
                </a:tc>
              </a:tr>
              <a:tr h="1304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Budgétisation éclairée par la performance 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Lien indirect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Objectifs de performance et/ou résultats de performance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Planification et/ou redevabilité</a:t>
                      </a:r>
                    </a:p>
                  </a:txBody>
                  <a:tcPr marT="45714" marB="45714" horzOverflow="overflow"/>
                </a:tc>
              </a:tr>
              <a:tr h="1838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Budgétisation directe sur la performance /basée sur des normes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Lien étroit/direct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Résultats de performance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Allocation des ressources et redevabilité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fr-FR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4" marB="45714" horzOverflow="overflow"/>
                </a:tc>
              </a:tr>
            </a:tbl>
          </a:graphicData>
        </a:graphic>
      </p:graphicFrame>
      <p:sp>
        <p:nvSpPr>
          <p:cNvPr id="33822" name="Titre 2"/>
          <p:cNvSpPr>
            <a:spLocks noGrp="1"/>
          </p:cNvSpPr>
          <p:nvPr>
            <p:ph type="title"/>
          </p:nvPr>
        </p:nvSpPr>
        <p:spPr>
          <a:xfrm>
            <a:off x="0" y="-14288"/>
            <a:ext cx="9144000" cy="942976"/>
          </a:xfrm>
        </p:spPr>
        <p:txBody>
          <a:bodyPr/>
          <a:lstStyle/>
          <a:p>
            <a:r>
              <a:rPr lang="fr-FR" sz="2400" dirty="0" smtClean="0"/>
              <a:t>Utilisation de l’information sur la performance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1400" b="0" i="1" dirty="0" smtClean="0">
                <a:solidFill>
                  <a:srgbClr val="103C72"/>
                </a:solidFill>
              </a:rPr>
              <a:t>La budgétisation axée sur la performance dans les pays de l’OCDE. OCDE 2007</a:t>
            </a:r>
          </a:p>
        </p:txBody>
      </p:sp>
      <p:sp>
        <p:nvSpPr>
          <p:cNvPr id="33823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29625" y="6381750"/>
            <a:ext cx="2133600" cy="476250"/>
          </a:xfrm>
          <a:noFill/>
        </p:spPr>
        <p:txBody>
          <a:bodyPr/>
          <a:lstStyle/>
          <a:p>
            <a:pPr algn="l"/>
            <a:fld id="{BAB10809-43C1-4113-86C8-6FEF371B18D0}" type="slidenum">
              <a:rPr lang="en-GB" smtClean="0"/>
              <a:pPr algn="l"/>
              <a:t>14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83707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6AD035-4E6A-4D69-9461-F76E5FC4FF7E}" type="slidenum">
              <a:rPr lang="en-GB" smtClean="0">
                <a:cs typeface="Arial" charset="0"/>
              </a:rPr>
              <a:pPr/>
              <a:t>15</a:t>
            </a:fld>
            <a:endParaRPr lang="en-GB" smtClean="0">
              <a:cs typeface="Arial" charset="0"/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4"/>
            <a:ext cx="8067422" cy="5898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596571" y="6473750"/>
            <a:ext cx="5268912" cy="3048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1400"/>
              <a:t>Présentation de Jens Lundsgaard Rabat Avril 2007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043608" y="0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1"/>
                </a:solidFill>
              </a:rPr>
              <a:t>Des précautions sont nécessaires</a:t>
            </a:r>
            <a:endParaRPr lang="fr-F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4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328880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Les </a:t>
            </a:r>
            <a:r>
              <a:rPr lang="fr-FR" altLang="en-US" i="0" dirty="0"/>
              <a:t>approches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/>
              <a:t>L’information sur la performance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La notion de programme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/>
              <a:t>Les bases en premier lieu?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endParaRPr lang="fr-FR" altLang="en-US" i="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2445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1"/>
          <p:cNvSpPr>
            <a:spLocks noGrp="1"/>
          </p:cNvSpPr>
          <p:nvPr>
            <p:ph type="title"/>
          </p:nvPr>
        </p:nvSpPr>
        <p:spPr>
          <a:xfrm>
            <a:off x="981369" y="1104900"/>
            <a:ext cx="8153400" cy="990600"/>
          </a:xfrm>
        </p:spPr>
        <p:txBody>
          <a:bodyPr/>
          <a:lstStyle/>
          <a:p>
            <a:pPr eaLnBrk="1" hangingPunct="1"/>
            <a:r>
              <a:rPr lang="fr-FR" dirty="0" smtClean="0"/>
              <a:t>Le programme</a:t>
            </a:r>
          </a:p>
        </p:txBody>
      </p:sp>
      <p:sp>
        <p:nvSpPr>
          <p:cNvPr id="36867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647" cy="4495800"/>
          </a:xfrm>
        </p:spPr>
        <p:txBody>
          <a:bodyPr/>
          <a:lstStyle/>
          <a:p>
            <a:pPr eaLnBrk="1" hangingPunct="1"/>
            <a:endParaRPr lang="fr-FR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fr-FR" sz="2200" dirty="0" smtClean="0">
                <a:latin typeface="+mj-lt"/>
                <a:cs typeface="Arial" pitchFamily="34" charset="0"/>
              </a:rPr>
              <a:t>Les approches orientées vers la performance comportent souvent une gestion budgétaire basée sur le programme</a:t>
            </a:r>
          </a:p>
          <a:p>
            <a:pPr eaLnBrk="1" hangingPunct="1"/>
            <a:endParaRPr lang="fr-FR" sz="2200" dirty="0" smtClean="0">
              <a:latin typeface="+mj-lt"/>
              <a:cs typeface="Arial" pitchFamily="34" charset="0"/>
            </a:endParaRPr>
          </a:p>
          <a:p>
            <a:pPr eaLnBrk="1" hangingPunct="1"/>
            <a:r>
              <a:rPr lang="fr-FR" sz="2200" dirty="0" smtClean="0">
                <a:latin typeface="+mj-lt"/>
                <a:cs typeface="Arial" pitchFamily="34" charset="0"/>
              </a:rPr>
              <a:t>Une classification des dépenses en programmes vise à:</a:t>
            </a:r>
          </a:p>
          <a:p>
            <a:pPr lvl="1" eaLnBrk="1" hangingPunct="1"/>
            <a:r>
              <a:rPr lang="fr-FR" sz="2200" b="0" dirty="0" smtClean="0">
                <a:latin typeface="+mj-lt"/>
                <a:cs typeface="Arial" pitchFamily="34" charset="0"/>
              </a:rPr>
              <a:t>Mieux formuler et suivre les politiques budgétaires</a:t>
            </a:r>
          </a:p>
          <a:p>
            <a:pPr lvl="1" eaLnBrk="1" hangingPunct="1"/>
            <a:r>
              <a:rPr lang="fr-FR" sz="2200" b="0" dirty="0" smtClean="0">
                <a:latin typeface="+mj-lt"/>
                <a:cs typeface="Arial" pitchFamily="34" charset="0"/>
              </a:rPr>
              <a:t>Donner une base pour une gestion performante</a:t>
            </a:r>
          </a:p>
          <a:p>
            <a:pPr lvl="1" eaLnBrk="1" hangingPunct="1"/>
            <a:r>
              <a:rPr lang="fr-FR" sz="2200" b="0" dirty="0" smtClean="0">
                <a:latin typeface="+mj-lt"/>
                <a:cs typeface="Arial" pitchFamily="34" charset="0"/>
              </a:rPr>
              <a:t>Améliorer la transparence </a:t>
            </a:r>
          </a:p>
          <a:p>
            <a:pPr lvl="1" eaLnBrk="1" hangingPunct="1"/>
            <a:r>
              <a:rPr lang="fr-FR" sz="2200" b="0" dirty="0" smtClean="0">
                <a:latin typeface="+mj-lt"/>
                <a:cs typeface="Arial" pitchFamily="34" charset="0"/>
              </a:rPr>
              <a:t>Assurer la « redevabilité » </a:t>
            </a:r>
            <a:r>
              <a:rPr lang="fr-FR" sz="2200" b="0" i="1" dirty="0" smtClean="0">
                <a:latin typeface="+mj-lt"/>
                <a:cs typeface="Arial" pitchFamily="34" charset="0"/>
              </a:rPr>
              <a:t>(</a:t>
            </a:r>
            <a:r>
              <a:rPr lang="fr-FR" sz="2200" b="0" i="1" dirty="0" err="1" smtClean="0">
                <a:latin typeface="+mj-lt"/>
                <a:cs typeface="Arial" pitchFamily="34" charset="0"/>
              </a:rPr>
              <a:t>accountability</a:t>
            </a:r>
            <a:r>
              <a:rPr lang="fr-FR" sz="2200" b="0" i="1" dirty="0" smtClean="0">
                <a:latin typeface="+mj-lt"/>
                <a:cs typeface="Arial" pitchFamily="34" charset="0"/>
              </a:rPr>
              <a:t>)</a:t>
            </a:r>
            <a:r>
              <a:rPr lang="fr-FR" sz="2200" b="0" dirty="0" smtClean="0">
                <a:latin typeface="+mj-lt"/>
                <a:cs typeface="Arial" pitchFamily="34" charset="0"/>
              </a:rPr>
              <a:t> : rendre compte et rendre des comptes sur les résultats</a:t>
            </a:r>
          </a:p>
          <a:p>
            <a:pPr lvl="1" eaLnBrk="1" hangingPunct="1"/>
            <a:endParaRPr lang="fr-FR" dirty="0" smtClean="0"/>
          </a:p>
          <a:p>
            <a:pPr lvl="1" eaLnBrk="1" hangingPunct="1"/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E2CC16F-6C88-44EB-9630-D402CAD4FE6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re 1"/>
          <p:cNvSpPr>
            <a:spLocks noGrp="1"/>
          </p:cNvSpPr>
          <p:nvPr>
            <p:ph type="title"/>
          </p:nvPr>
        </p:nvSpPr>
        <p:spPr>
          <a:xfrm>
            <a:off x="406400" y="0"/>
            <a:ext cx="8585200" cy="10810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bg1"/>
                </a:solidFill>
              </a:rPr>
              <a:t>Définitions du programme [au sens budget de programme/performance]</a:t>
            </a:r>
            <a:r>
              <a:rPr lang="fr-FR" dirty="0" smtClean="0"/>
              <a:t>]</a:t>
            </a:r>
            <a:endParaRPr lang="en-GB" sz="2400" dirty="0" smtClean="0"/>
          </a:p>
        </p:txBody>
      </p:sp>
      <p:sp>
        <p:nvSpPr>
          <p:cNvPr id="37891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52400" y="1268760"/>
            <a:ext cx="8991600" cy="5359400"/>
          </a:xfrm>
        </p:spPr>
        <p:txBody>
          <a:bodyPr/>
          <a:lstStyle/>
          <a:p>
            <a:pPr eaLnBrk="1" hangingPunct="1"/>
            <a:r>
              <a:rPr lang="fr-FR" sz="2000" dirty="0" smtClean="0">
                <a:latin typeface="+mj-lt"/>
                <a:cs typeface="Arial" charset="0"/>
              </a:rPr>
              <a:t>France (LOLF): Un programme regroupe les crédits destinés à mettre en œuvre une action ou un ensemble cohérent d'actions relevant </a:t>
            </a:r>
            <a:r>
              <a:rPr lang="fr-FR" sz="2000" dirty="0" smtClean="0">
                <a:solidFill>
                  <a:srgbClr val="FF3300"/>
                </a:solidFill>
                <a:latin typeface="+mj-lt"/>
                <a:cs typeface="Arial" charset="0"/>
              </a:rPr>
              <a:t>d'un même ministère</a:t>
            </a:r>
            <a:r>
              <a:rPr lang="fr-FR" sz="2000" dirty="0" smtClean="0">
                <a:latin typeface="+mj-lt"/>
                <a:cs typeface="Arial" charset="0"/>
              </a:rPr>
              <a:t> et auquel sont </a:t>
            </a:r>
            <a:r>
              <a:rPr lang="fr-FR" sz="2000" dirty="0" smtClean="0">
                <a:solidFill>
                  <a:srgbClr val="FF0000"/>
                </a:solidFill>
                <a:latin typeface="+mj-lt"/>
                <a:cs typeface="Arial" charset="0"/>
              </a:rPr>
              <a:t>associés des objectifs précis </a:t>
            </a:r>
            <a:r>
              <a:rPr lang="fr-FR" sz="2000" dirty="0" smtClean="0">
                <a:latin typeface="+mj-lt"/>
                <a:cs typeface="Arial" charset="0"/>
              </a:rPr>
              <a:t> définis en fonction de finalités d'intérêt général, ainsi que des résultats attendus…» </a:t>
            </a:r>
          </a:p>
          <a:p>
            <a:pPr eaLnBrk="1" hangingPunct="1"/>
            <a:endParaRPr lang="fr-FR" sz="2000" dirty="0" smtClean="0">
              <a:latin typeface="+mj-lt"/>
              <a:cs typeface="Arial" charset="0"/>
            </a:endParaRPr>
          </a:p>
          <a:p>
            <a:pPr eaLnBrk="1" hangingPunct="1"/>
            <a:r>
              <a:rPr lang="fr-FR" sz="2000" dirty="0" smtClean="0">
                <a:latin typeface="+mj-lt"/>
                <a:cs typeface="Arial" charset="0"/>
              </a:rPr>
              <a:t>Directive 06/2009/CM/UEMOA: « </a:t>
            </a:r>
            <a:r>
              <a:rPr lang="fr-FR" sz="2000" dirty="0" smtClean="0">
                <a:solidFill>
                  <a:srgbClr val="FF0000"/>
                </a:solidFill>
                <a:latin typeface="+mj-lt"/>
                <a:cs typeface="Arial" charset="0"/>
              </a:rPr>
              <a:t>A l’intérieur des ministères</a:t>
            </a:r>
            <a:r>
              <a:rPr lang="fr-FR" sz="2000" dirty="0" smtClean="0">
                <a:latin typeface="+mj-lt"/>
                <a:cs typeface="Arial" charset="0"/>
              </a:rPr>
              <a:t>… un programme regroupe les crédits destinés à mettre en œuvre une action ou un ensemble cohérent d’actions représentatif d’une politique publique clairement définie dans une </a:t>
            </a:r>
            <a:r>
              <a:rPr lang="fr-FR" sz="2000" dirty="0" smtClean="0">
                <a:solidFill>
                  <a:srgbClr val="FF0000"/>
                </a:solidFill>
                <a:latin typeface="+mj-lt"/>
                <a:cs typeface="Arial" charset="0"/>
              </a:rPr>
              <a:t>perspective de moyen terme</a:t>
            </a:r>
            <a:r>
              <a:rPr lang="fr-FR" sz="2000" dirty="0" smtClean="0">
                <a:latin typeface="+mj-lt"/>
                <a:cs typeface="Arial" charset="0"/>
              </a:rPr>
              <a:t>. A ces programmes sont </a:t>
            </a:r>
            <a:r>
              <a:rPr lang="fr-FR" sz="2000" dirty="0" smtClean="0">
                <a:solidFill>
                  <a:srgbClr val="FF0000"/>
                </a:solidFill>
                <a:latin typeface="+mj-lt"/>
                <a:cs typeface="Arial" charset="0"/>
              </a:rPr>
              <a:t>associés des objectifs précis…</a:t>
            </a:r>
            <a:r>
              <a:rPr lang="fr-FR" sz="2000" dirty="0" smtClean="0">
                <a:latin typeface="+mj-lt"/>
                <a:cs typeface="Arial" charset="0"/>
              </a:rPr>
              <a:t>».</a:t>
            </a:r>
          </a:p>
          <a:p>
            <a:pPr eaLnBrk="1" hangingPunct="1"/>
            <a:endParaRPr lang="fr-FR" sz="2000" dirty="0" smtClean="0">
              <a:latin typeface="+mj-lt"/>
              <a:cs typeface="Arial" charset="0"/>
            </a:endParaRPr>
          </a:p>
          <a:p>
            <a:pPr eaLnBrk="1" hangingPunct="1"/>
            <a:r>
              <a:rPr lang="fr-FR" sz="2000" dirty="0" smtClean="0">
                <a:latin typeface="+mj-lt"/>
                <a:cs typeface="Arial" charset="0"/>
              </a:rPr>
              <a:t>Nations Unies 1965: “Une division </a:t>
            </a:r>
            <a:r>
              <a:rPr lang="fr-FR" sz="2000" dirty="0" smtClean="0">
                <a:solidFill>
                  <a:srgbClr val="FF0000"/>
                </a:solidFill>
                <a:latin typeface="+mj-lt"/>
                <a:cs typeface="Arial" charset="0"/>
              </a:rPr>
              <a:t>des activités d’une agence</a:t>
            </a:r>
            <a:r>
              <a:rPr lang="fr-FR" sz="2000" dirty="0" smtClean="0">
                <a:latin typeface="+mj-lt"/>
                <a:cs typeface="Arial" charset="0"/>
              </a:rPr>
              <a:t>, qui permet d’identifier les activités qui produisent un produit ou un service représentatif des objectifs pour lesquels cette agence a été établie”</a:t>
            </a:r>
          </a:p>
          <a:p>
            <a:pPr eaLnBrk="1" hangingPunct="1"/>
            <a:endParaRPr lang="fr-FR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fr-FR" sz="2200" dirty="0" smtClean="0">
              <a:latin typeface="Arial" charset="0"/>
              <a:cs typeface="Arial" charset="0"/>
            </a:endParaRPr>
          </a:p>
          <a:p>
            <a:pPr eaLnBrk="1" hangingPunct="1"/>
            <a:endParaRPr lang="en-GB" sz="2200" dirty="0" smtClean="0">
              <a:latin typeface="Arial" charset="0"/>
              <a:cs typeface="Arial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E2CC16F-6C88-44EB-9630-D402CAD4FE6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6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936625"/>
          </a:xfrm>
        </p:spPr>
        <p:txBody>
          <a:bodyPr/>
          <a:lstStyle/>
          <a:p>
            <a:r>
              <a:rPr lang="fr-FR" dirty="0" smtClean="0"/>
              <a:t>Les programmes sont ministériels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916833"/>
            <a:ext cx="8229600" cy="41045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fr-FR" sz="2200" dirty="0" smtClean="0">
                <a:latin typeface="+mj-lt"/>
                <a:cs typeface="Arial" pitchFamily="34" charset="0"/>
              </a:rPr>
              <a:t>Sauf rares exceptions les pays ayant adopté une approche programmatique ont établi leur programmes par ministère, pour des raisons de:</a:t>
            </a:r>
          </a:p>
          <a:p>
            <a:pPr lvl="1">
              <a:spcBef>
                <a:spcPts val="0"/>
              </a:spcBef>
            </a:pPr>
            <a:r>
              <a:rPr lang="fr-FR" sz="2200" b="0" dirty="0" err="1" smtClean="0">
                <a:latin typeface="+mj-lt"/>
                <a:cs typeface="Arial" pitchFamily="34" charset="0"/>
              </a:rPr>
              <a:t>Redevabilité</a:t>
            </a:r>
            <a:r>
              <a:rPr lang="fr-FR" sz="2200" b="0" dirty="0" smtClean="0">
                <a:latin typeface="+mj-lt"/>
                <a:cs typeface="Arial" pitchFamily="34" charset="0"/>
              </a:rPr>
              <a:t>: les ministres sont redevables devant le Parlement;</a:t>
            </a:r>
          </a:p>
          <a:p>
            <a:pPr lvl="1">
              <a:spcBef>
                <a:spcPts val="0"/>
              </a:spcBef>
            </a:pPr>
            <a:r>
              <a:rPr lang="fr-FR" sz="2200" b="0" dirty="0" smtClean="0">
                <a:latin typeface="+mj-lt"/>
                <a:cs typeface="Arial" pitchFamily="34" charset="0"/>
              </a:rPr>
              <a:t>Gestion: le budget est mis en œuvre par des ministères.</a:t>
            </a:r>
          </a:p>
          <a:p>
            <a:pPr marL="457200" lvl="1" indent="0">
              <a:spcBef>
                <a:spcPts val="0"/>
              </a:spcBef>
              <a:buNone/>
            </a:pPr>
            <a:endParaRPr lang="fr-FR" sz="1000" b="0" dirty="0" smtClean="0">
              <a:latin typeface="+mj-lt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fr-FR" sz="2200" dirty="0" smtClean="0">
                <a:latin typeface="+mj-lt"/>
                <a:cs typeface="Arial" pitchFamily="34" charset="0"/>
              </a:rPr>
              <a:t>Une nomenclature de programme devra prendre en compte à la fois les objectifs de politiques publiques et les centres de responsabilité</a:t>
            </a:r>
          </a:p>
          <a:p>
            <a:pPr>
              <a:spcBef>
                <a:spcPts val="0"/>
              </a:spcBef>
            </a:pPr>
            <a:r>
              <a:rPr lang="fr-FR" sz="2200" dirty="0" smtClean="0">
                <a:latin typeface="+mj-lt"/>
                <a:cs typeface="Arial" pitchFamily="34" charset="0"/>
              </a:rPr>
              <a:t>Les aspects interministériels (sectoriels) sont à prendre en compte au niveau des stratégies, de documents de politiques transversales (ex. France)</a:t>
            </a:r>
          </a:p>
          <a:p>
            <a:pPr>
              <a:spcBef>
                <a:spcPts val="0"/>
              </a:spcBef>
            </a:pPr>
            <a:endParaRPr lang="fr-FR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E2CC16F-6C88-44EB-9630-D402CAD4FE6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457763" y="1196752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328880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Les approches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L’information sur la performance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La notion de programme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Les bases en premier lieu?</a:t>
            </a:r>
          </a:p>
          <a:p>
            <a:pPr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620688"/>
            <a:ext cx="8393113" cy="103028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3600" dirty="0" smtClean="0"/>
              <a:t>Le programme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790AB24F-4D56-48F2-973B-637BA26A7ACE}" type="slidenum">
              <a:rPr lang="en-GB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fr-FR" sz="2200" i="0" dirty="0" smtClean="0">
                <a:latin typeface="+mj-lt"/>
              </a:rPr>
              <a:t>Le programme est un regroupement des dépenses indépendant de la nature de la dépense et de la source de financement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fr-FR" sz="2200" i="0" dirty="0" smtClean="0">
                <a:latin typeface="+mj-lt"/>
              </a:rPr>
              <a:t>Toutes les dépenses sont classées dans un programme et un seul. Le programme est une composante de la nomenclature budgétaire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fr-FR" sz="2200" i="0" dirty="0" smtClean="0">
                <a:latin typeface="+mj-lt"/>
              </a:rPr>
              <a:t>Le programme correspond en général à une politique publique. Sa durée de vie n’est pas limitée par l’achèvement d’activités/projets spécifiques.</a:t>
            </a:r>
          </a:p>
          <a:p>
            <a:pPr marL="674370" lvl="1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1800" b="0" i="0" dirty="0" smtClean="0">
                <a:latin typeface="+mj-lt"/>
              </a:rPr>
              <a:t>Cette définition du programme est différente de celle utilisée en gestion de projets ou par les bailleurs de fonds où le programme est défini comme étant un groupe de projets</a:t>
            </a:r>
            <a:r>
              <a:rPr lang="fr-FR" sz="1800" i="0" dirty="0" smtClean="0">
                <a:latin typeface="+mj-lt"/>
              </a:rPr>
              <a:t>.</a:t>
            </a:r>
          </a:p>
          <a:p>
            <a:pPr eaLnBrk="1" hangingPunct="1"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fr-FR" sz="2200" i="0" dirty="0" smtClean="0">
                <a:latin typeface="+mj-lt"/>
              </a:rPr>
              <a:t>Dans une approche « budget de programme », la gestion budgétaire est basée sur le programme</a:t>
            </a:r>
          </a:p>
          <a:p>
            <a:pPr lvl="1" eaLnBrk="1" hangingPunct="1">
              <a:spcBef>
                <a:spcPts val="0"/>
              </a:spcBef>
            </a:pPr>
            <a:r>
              <a:rPr lang="fr-FR" sz="1800" b="0" dirty="0" smtClean="0">
                <a:latin typeface="+mj-lt"/>
              </a:rPr>
              <a:t>Importance du responsable de programme</a:t>
            </a:r>
          </a:p>
          <a:p>
            <a:pPr marL="548640" lvl="1" indent="-27432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fr-FR" sz="2800" i="1" dirty="0" smtClean="0">
              <a:latin typeface="Arial" charset="0"/>
            </a:endParaRPr>
          </a:p>
          <a:p>
            <a:pPr marL="548640" lvl="1" indent="-274320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321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932166"/>
            <a:ext cx="8229600" cy="1143000"/>
          </a:xfrm>
        </p:spPr>
        <p:txBody>
          <a:bodyPr/>
          <a:lstStyle/>
          <a:p>
            <a:pPr eaLnBrk="1" hangingPunct="1"/>
            <a:r>
              <a:rPr lang="fr-FR" dirty="0" smtClean="0"/>
              <a:t>Programme, objectifs et indicateurs</a:t>
            </a:r>
          </a:p>
        </p:txBody>
      </p:sp>
      <p:grpSp>
        <p:nvGrpSpPr>
          <p:cNvPr id="2" name="Organization Chart 2"/>
          <p:cNvGrpSpPr>
            <a:grpSpLocks noChangeAspect="1"/>
          </p:cNvGrpSpPr>
          <p:nvPr/>
        </p:nvGrpSpPr>
        <p:grpSpPr bwMode="auto">
          <a:xfrm>
            <a:off x="107504" y="1804987"/>
            <a:ext cx="8939212" cy="4916488"/>
            <a:chOff x="1152" y="1298"/>
            <a:chExt cx="3888" cy="2016"/>
          </a:xfrm>
        </p:grpSpPr>
        <p:cxnSp>
          <p:nvCxnSpPr>
            <p:cNvPr id="50180" name="_s50180"/>
            <p:cNvCxnSpPr>
              <a:cxnSpLocks noChangeShapeType="1"/>
              <a:stCxn id="12" idx="1"/>
              <a:endCxn id="8" idx="2"/>
            </p:cNvCxnSpPr>
            <p:nvPr/>
          </p:nvCxnSpPr>
          <p:spPr bwMode="auto">
            <a:xfrm rot="10800000">
              <a:off x="1584" y="2450"/>
              <a:ext cx="144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1" name="_s50181"/>
            <p:cNvCxnSpPr>
              <a:cxnSpLocks noChangeShapeType="1"/>
              <a:stCxn id="11" idx="1"/>
              <a:endCxn id="8" idx="2"/>
            </p:cNvCxnSpPr>
            <p:nvPr/>
          </p:nvCxnSpPr>
          <p:spPr bwMode="auto">
            <a:xfrm rot="10800000">
              <a:off x="1584" y="2450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2" name="_s50182"/>
            <p:cNvCxnSpPr>
              <a:cxnSpLocks noChangeShapeType="1"/>
              <a:stCxn id="10" idx="0"/>
              <a:endCxn id="5" idx="2"/>
            </p:cNvCxnSpPr>
            <p:nvPr/>
          </p:nvCxnSpPr>
          <p:spPr bwMode="auto">
            <a:xfrm rot="16200000">
              <a:off x="2521" y="208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3" name="_s50183"/>
            <p:cNvCxnSpPr>
              <a:cxnSpLocks noChangeShapeType="1"/>
              <a:stCxn id="9" idx="0"/>
              <a:endCxn id="5" idx="2"/>
            </p:cNvCxnSpPr>
            <p:nvPr/>
          </p:nvCxnSpPr>
          <p:spPr bwMode="auto">
            <a:xfrm rot="5400000" flipH="1">
              <a:off x="3024" y="1586"/>
              <a:ext cx="144" cy="1008"/>
            </a:xfrm>
            <a:prstGeom prst="bentConnector3">
              <a:avLst>
                <a:gd name="adj1" fmla="val 3257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4" name="_s50184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16200000">
              <a:off x="2016" y="1586"/>
              <a:ext cx="144" cy="1008"/>
            </a:xfrm>
            <a:prstGeom prst="bentConnector3">
              <a:avLst>
                <a:gd name="adj1" fmla="val 3257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5" name="_s50185"/>
            <p:cNvCxnSpPr>
              <a:cxnSpLocks noChangeShapeType="1"/>
              <a:stCxn id="7" idx="0"/>
              <a:endCxn id="3" idx="2"/>
            </p:cNvCxnSpPr>
            <p:nvPr/>
          </p:nvCxnSpPr>
          <p:spPr bwMode="auto">
            <a:xfrm rot="5400000" flipH="1">
              <a:off x="4032" y="1154"/>
              <a:ext cx="144" cy="1008"/>
            </a:xfrm>
            <a:prstGeom prst="bentConnector3">
              <a:avLst>
                <a:gd name="adj1" fmla="val 324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6" name="_s50186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3529" y="165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7" name="_s50187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3024" y="1154"/>
              <a:ext cx="144" cy="1008"/>
            </a:xfrm>
            <a:prstGeom prst="bentConnector3">
              <a:avLst>
                <a:gd name="adj1" fmla="val 324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50188"/>
            <p:cNvSpPr>
              <a:spLocks noChangeArrowheads="1"/>
            </p:cNvSpPr>
            <p:nvPr/>
          </p:nvSpPr>
          <p:spPr bwMode="auto">
            <a:xfrm>
              <a:off x="3168" y="129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Ministère</a:t>
              </a:r>
            </a:p>
          </p:txBody>
        </p:sp>
        <p:sp>
          <p:nvSpPr>
            <p:cNvPr id="5" name="_s50189"/>
            <p:cNvSpPr>
              <a:spLocks noChangeArrowheads="1"/>
            </p:cNvSpPr>
            <p:nvPr/>
          </p:nvSpPr>
          <p:spPr bwMode="auto">
            <a:xfrm>
              <a:off x="2160" y="173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Programme 1</a:t>
              </a:r>
            </a:p>
          </p:txBody>
        </p:sp>
        <p:sp>
          <p:nvSpPr>
            <p:cNvPr id="6" name="_s50190"/>
            <p:cNvSpPr>
              <a:spLocks noChangeArrowheads="1"/>
            </p:cNvSpPr>
            <p:nvPr/>
          </p:nvSpPr>
          <p:spPr bwMode="auto">
            <a:xfrm>
              <a:off x="3168" y="173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Programme 2</a:t>
              </a:r>
            </a:p>
          </p:txBody>
        </p:sp>
        <p:sp>
          <p:nvSpPr>
            <p:cNvPr id="7" name="_s50191"/>
            <p:cNvSpPr>
              <a:spLocks noChangeArrowheads="1"/>
            </p:cNvSpPr>
            <p:nvPr/>
          </p:nvSpPr>
          <p:spPr bwMode="auto">
            <a:xfrm>
              <a:off x="4176" y="173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Programme 3</a:t>
              </a:r>
            </a:p>
          </p:txBody>
        </p:sp>
        <p:sp>
          <p:nvSpPr>
            <p:cNvPr id="8" name="_s50192"/>
            <p:cNvSpPr>
              <a:spLocks noChangeArrowheads="1"/>
            </p:cNvSpPr>
            <p:nvPr/>
          </p:nvSpPr>
          <p:spPr bwMode="auto">
            <a:xfrm>
              <a:off x="1152" y="216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Objectif 1.1</a:t>
              </a:r>
            </a:p>
          </p:txBody>
        </p:sp>
        <p:sp>
          <p:nvSpPr>
            <p:cNvPr id="9" name="_s50193"/>
            <p:cNvSpPr>
              <a:spLocks noChangeArrowheads="1"/>
            </p:cNvSpPr>
            <p:nvPr/>
          </p:nvSpPr>
          <p:spPr bwMode="auto">
            <a:xfrm>
              <a:off x="3168" y="216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Objectif 1.3</a:t>
              </a:r>
            </a:p>
          </p:txBody>
        </p:sp>
        <p:sp>
          <p:nvSpPr>
            <p:cNvPr id="10" name="_s50194"/>
            <p:cNvSpPr>
              <a:spLocks noChangeArrowheads="1"/>
            </p:cNvSpPr>
            <p:nvPr/>
          </p:nvSpPr>
          <p:spPr bwMode="auto">
            <a:xfrm>
              <a:off x="2160" y="216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Objectif 1.2</a:t>
              </a:r>
            </a:p>
          </p:txBody>
        </p:sp>
        <p:sp>
          <p:nvSpPr>
            <p:cNvPr id="11" name="_s50195"/>
            <p:cNvSpPr>
              <a:spLocks noChangeArrowheads="1"/>
            </p:cNvSpPr>
            <p:nvPr/>
          </p:nvSpPr>
          <p:spPr bwMode="auto">
            <a:xfrm>
              <a:off x="1728" y="2594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Indicateur 1.1.1</a:t>
              </a:r>
            </a:p>
          </p:txBody>
        </p:sp>
        <p:sp>
          <p:nvSpPr>
            <p:cNvPr id="12" name="_s50196"/>
            <p:cNvSpPr>
              <a:spLocks noChangeArrowheads="1"/>
            </p:cNvSpPr>
            <p:nvPr/>
          </p:nvSpPr>
          <p:spPr bwMode="auto">
            <a:xfrm>
              <a:off x="1728" y="3026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Times New Roman" panose="02020603050405020304" pitchFamily="18" charset="0"/>
                </a:rPr>
                <a:t>Indicateur 1.1.2</a:t>
              </a:r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01F5D-B9A0-4883-935C-7552DA7F87E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328880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/>
              <a:t>Les approches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/>
              <a:t>L’information sur la performance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/>
              <a:t>La notion de programme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>
                <a:solidFill>
                  <a:srgbClr val="FF0000"/>
                </a:solidFill>
              </a:rPr>
              <a:t>Les bases en premier lieu?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endParaRPr lang="fr-FR" altLang="en-US" i="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726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003265"/>
            <a:ext cx="8229600" cy="936625"/>
          </a:xfrm>
        </p:spPr>
        <p:txBody>
          <a:bodyPr/>
          <a:lstStyle/>
          <a:p>
            <a:r>
              <a:rPr lang="fr-FR" dirty="0" smtClean="0"/>
              <a:t>Les bases en premier lieu?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104556"/>
          </a:xfrm>
        </p:spPr>
        <p:txBody>
          <a:bodyPr/>
          <a:lstStyle/>
          <a:p>
            <a:r>
              <a:rPr lang="fr-FR" sz="2000" i="0" dirty="0">
                <a:latin typeface="+mj-lt"/>
                <a:cs typeface="Arial" panose="020B0604020202020204" pitchFamily="34" charset="0"/>
              </a:rPr>
              <a:t>Dans sa thèse sur la nécessité «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assainir les bases du système », </a:t>
            </a:r>
            <a:r>
              <a:rPr lang="fr-FR" sz="2000" i="0" dirty="0" err="1">
                <a:latin typeface="+mj-lt"/>
                <a:cs typeface="Arial" panose="020B0604020202020204" pitchFamily="34" charset="0"/>
              </a:rPr>
              <a:t>Schick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 écrit </a:t>
            </a: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:</a:t>
            </a:r>
          </a:p>
          <a:p>
            <a:endParaRPr lang="fr-FR" sz="2000" i="0" dirty="0">
              <a:latin typeface="+mj-lt"/>
              <a:cs typeface="Arial" panose="020B0604020202020204" pitchFamily="34" charset="0"/>
            </a:endParaRPr>
          </a:p>
          <a:p>
            <a:pPr lvl="0">
              <a:buClrTx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faut créer un environnement qui encourage et demande la performance avant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introduire des systèmes budgétaires basés sur la performance ou les résultats.</a:t>
            </a:r>
          </a:p>
          <a:p>
            <a:pPr lvl="0">
              <a:buClrTx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convient de contrôler les crédits avant de contrôler les produits. </a:t>
            </a:r>
          </a:p>
          <a:p>
            <a:pPr lvl="0">
              <a:buClrTx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La comptabilisation des décaissements doit précéder la comptabilité d’exercice.</a:t>
            </a:r>
          </a:p>
          <a:p>
            <a:pPr lvl="0">
              <a:buClrTx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Les contrôles externes (aux ministères sectoriels) doivent être introduits avant les contrôles internes.</a:t>
            </a:r>
          </a:p>
          <a:p>
            <a:pPr lvl="0">
              <a:buClrTx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Les contrôles internes doivent précéder l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introduction de mécanismes qui responsabilisent les gestionnaires.</a:t>
            </a:r>
          </a:p>
          <a:p>
            <a:pPr>
              <a:buClrTx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786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936625"/>
          </a:xfrm>
        </p:spPr>
        <p:txBody>
          <a:bodyPr/>
          <a:lstStyle/>
          <a:p>
            <a:r>
              <a:rPr lang="fr-FR" dirty="0" smtClean="0"/>
              <a:t>Les bases en premier lieu? (2)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2059249"/>
            <a:ext cx="8496944" cy="4104556"/>
          </a:xfrm>
        </p:spPr>
        <p:txBody>
          <a:bodyPr/>
          <a:lstStyle/>
          <a:p>
            <a:pPr>
              <a:buClrTx/>
              <a:buFont typeface="Arial" panose="020B0604020202020204" pitchFamily="34" charset="0"/>
              <a:buChar char="•"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faut disposer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un système comptable fiable avant de mettre en place un système intégré de gestion financière.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Le budget doit prévoir les travaux à entreprendre avant de définir les résultats escomptés.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convient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assurer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abord la bonne exécution des contrats privés avant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introduire des contrats de performance dans le secteur public.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faut que les audits financiers soient efficaces avant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envisager des audits de performance.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fr-FR" sz="2000" i="0" dirty="0">
                <a:latin typeface="+mj-lt"/>
                <a:cs typeface="Arial" panose="020B0604020202020204" pitchFamily="34" charset="0"/>
              </a:rPr>
              <a:t>Il faut que le gouvernement adopte et exécute des budgets fiables et prévisibles avant d</a:t>
            </a:r>
            <a:r>
              <a:rPr lang="fr-FR" sz="2000" i="0" baseline="30000" dirty="0">
                <a:latin typeface="+mj-lt"/>
                <a:cs typeface="Arial" panose="020B0604020202020204" pitchFamily="34" charset="0"/>
              </a:rPr>
              <a:t>’</a:t>
            </a:r>
            <a:r>
              <a:rPr lang="fr-FR" sz="2000" i="0" dirty="0">
                <a:latin typeface="+mj-lt"/>
                <a:cs typeface="Arial" panose="020B0604020202020204" pitchFamily="34" charset="0"/>
              </a:rPr>
              <a:t>exiger des gestionnaires une gestion efficace des ressources qui leur sont confiées.</a:t>
            </a:r>
          </a:p>
          <a:p>
            <a:r>
              <a:rPr lang="fr-FR" sz="2000" i="0" dirty="0">
                <a:latin typeface="+mj-lt"/>
                <a:cs typeface="Arial" panose="020B0604020202020204" pitchFamily="34" charset="0"/>
              </a:rPr>
              <a:t> </a:t>
            </a:r>
            <a:r>
              <a:rPr lang="fr-FR" sz="1700" dirty="0">
                <a:latin typeface="+mj-lt"/>
                <a:cs typeface="Arial" panose="020B0604020202020204" pitchFamily="34" charset="0"/>
              </a:rPr>
              <a:t>Source : manuel de gestion des dépenses publiques. Banque mondiale 1998</a:t>
            </a:r>
            <a:r>
              <a:rPr lang="fr-FR" sz="1700" i="0" dirty="0">
                <a:latin typeface="+mj-lt"/>
                <a:cs typeface="Arial" panose="020B0604020202020204" pitchFamily="34" charset="0"/>
              </a:rPr>
              <a:t>.</a:t>
            </a:r>
          </a:p>
          <a:p>
            <a:endParaRPr lang="fr-FR" sz="200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Tx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523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2433654"/>
            <a:ext cx="7796240" cy="363855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Ø"/>
            </a:pPr>
            <a:r>
              <a:rPr lang="fr-FR" altLang="en-US" sz="2600" i="0" dirty="0" smtClean="0"/>
              <a:t>Il n’existe pas de modèle unique de budget orienté vers la performance</a:t>
            </a: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Ø"/>
            </a:pPr>
            <a:r>
              <a:rPr lang="fr-FR" altLang="en-US" sz="2600" i="0" dirty="0" smtClean="0"/>
              <a:t>L’efficacité de ce type d’approche budgétaire dépend du contexte de chaque pays</a:t>
            </a: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Ø"/>
            </a:pPr>
            <a:r>
              <a:rPr lang="fr-FR" altLang="en-US" sz="2600" i="0" dirty="0" smtClean="0"/>
              <a:t>Il convient de veiller à la présence des “bases” et de séquencer de manière appropriée les réformes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</p:spPr>
        <p:txBody>
          <a:bodyPr/>
          <a:lstStyle/>
          <a:p>
            <a:pPr marL="0" indent="0" algn="ctr"/>
            <a:r>
              <a:rPr lang="en-GB" sz="2900" dirty="0" smtClean="0"/>
              <a:t>Messages clef</a:t>
            </a:r>
            <a:endParaRPr lang="en-GB" sz="2900" dirty="0"/>
          </a:p>
        </p:txBody>
      </p:sp>
      <p:sp>
        <p:nvSpPr>
          <p:cNvPr id="4" name="Right Arrow 3"/>
          <p:cNvSpPr>
            <a:spLocks noChangeArrowheads="1"/>
          </p:cNvSpPr>
          <p:nvPr/>
        </p:nvSpPr>
        <p:spPr bwMode="auto">
          <a:xfrm>
            <a:off x="1259632" y="1447799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  <p:sp>
        <p:nvSpPr>
          <p:cNvPr id="5" name="Right Arrow 4"/>
          <p:cNvSpPr>
            <a:spLocks noChangeArrowheads="1"/>
          </p:cNvSpPr>
          <p:nvPr/>
        </p:nvSpPr>
        <p:spPr bwMode="auto">
          <a:xfrm rot="10800000">
            <a:off x="6156176" y="1447799"/>
            <a:ext cx="1584325" cy="720725"/>
          </a:xfrm>
          <a:prstGeom prst="rightArrow">
            <a:avLst>
              <a:gd name="adj1" fmla="val 50000"/>
              <a:gd name="adj2" fmla="val 49959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3175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7609" y="1159009"/>
            <a:ext cx="8715376" cy="792163"/>
          </a:xfrm>
        </p:spPr>
        <p:txBody>
          <a:bodyPr/>
          <a:lstStyle/>
          <a:p>
            <a:pPr indent="0" eaLnBrk="1" hangingPunct="1"/>
            <a:r>
              <a:rPr lang="en-GB" sz="2800" i="1" dirty="0" err="1" smtClean="0"/>
              <a:t>Approches</a:t>
            </a:r>
            <a:r>
              <a:rPr lang="en-GB" sz="2800" i="1" dirty="0" smtClean="0"/>
              <a:t> </a:t>
            </a:r>
            <a:r>
              <a:rPr lang="en-GB" sz="2800" i="1" dirty="0" err="1" smtClean="0"/>
              <a:t>budgétaires</a:t>
            </a:r>
            <a:endParaRPr lang="en-GB" sz="2800" i="1" dirty="0" smtClean="0"/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190485" y="1946275"/>
            <a:ext cx="8572500" cy="4268788"/>
          </a:xfrm>
        </p:spPr>
        <p:txBody>
          <a:bodyPr/>
          <a:lstStyle/>
          <a:p>
            <a:pPr eaLnBrk="1" hangingPunct="1">
              <a:buClrTx/>
              <a:buFont typeface="Wingdings" panose="05000000000000000000" pitchFamily="2" charset="2"/>
              <a:buChar char="Ø"/>
            </a:pPr>
            <a:r>
              <a:rPr lang="fr-FR" b="1" i="0" dirty="0" smtClean="0">
                <a:latin typeface="+mj-lt"/>
                <a:cs typeface="Arial" panose="020B0604020202020204" pitchFamily="34" charset="0"/>
              </a:rPr>
              <a:t>1. « Budgétisation traditionnelle » : Budgétisation axée sur les intrants/moyens</a:t>
            </a:r>
          </a:p>
          <a:p>
            <a:pPr eaLnBrk="1" hangingPunct="1">
              <a:buClrTx/>
            </a:pPr>
            <a:endParaRPr lang="fr-FR" sz="1500" dirty="0" smtClean="0">
              <a:latin typeface="+mj-lt"/>
              <a:cs typeface="Arial" panose="020B0604020202020204" pitchFamily="34" charset="0"/>
            </a:endParaRPr>
          </a:p>
          <a:p>
            <a:pPr lvl="1" eaLnBrk="1" hangingPunct="1">
              <a:buClrTx/>
            </a:pPr>
            <a:r>
              <a:rPr lang="fr-FR" sz="2400" b="0" dirty="0" smtClean="0">
                <a:latin typeface="+mj-lt"/>
                <a:cs typeface="Arial" panose="020B0604020202020204" pitchFamily="34" charset="0"/>
              </a:rPr>
              <a:t>Points forts: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§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Les processus </a:t>
            </a:r>
            <a:r>
              <a:rPr lang="fr-FR" sz="2200" dirty="0" smtClean="0">
                <a:latin typeface="+mj-lt"/>
                <a:cs typeface="Arial" panose="020B0604020202020204" pitchFamily="34" charset="0"/>
              </a:rPr>
              <a:t>fondamentaux sont </a:t>
            </a:r>
            <a:r>
              <a:rPr lang="fr-FR" sz="2200" dirty="0" smtClean="0">
                <a:latin typeface="+mj-lt"/>
                <a:cs typeface="Arial" panose="020B0604020202020204" pitchFamily="34" charset="0"/>
              </a:rPr>
              <a:t>assurés 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§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Développement d’une culture de discipline</a:t>
            </a:r>
          </a:p>
          <a:p>
            <a:pPr marL="914400" lvl="2" indent="0" eaLnBrk="1" hangingPunct="1"/>
            <a:endParaRPr lang="fr-FR" sz="2000" dirty="0" smtClean="0">
              <a:latin typeface="+mj-lt"/>
              <a:cs typeface="Arial" panose="020B0604020202020204" pitchFamily="34" charset="0"/>
            </a:endParaRPr>
          </a:p>
          <a:p>
            <a:pPr lvl="1" eaLnBrk="1" hangingPunct="1">
              <a:buClrTx/>
            </a:pPr>
            <a:r>
              <a:rPr lang="fr-FR" sz="2400" b="0" dirty="0" smtClean="0">
                <a:latin typeface="+mj-lt"/>
                <a:cs typeface="Arial" panose="020B0604020202020204" pitchFamily="34" charset="0"/>
              </a:rPr>
              <a:t>Points faibles : 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§"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En règle générale</a:t>
            </a: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, peu de préoccupations concernant les politique publiques et les résultats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§"/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Souvent, les procédures bureaucratiques </a:t>
            </a:r>
            <a:r>
              <a:rPr lang="en-GB" sz="2200" b="0" dirty="0" err="1" smtClean="0">
                <a:latin typeface="+mj-lt"/>
                <a:cs typeface="Arial" panose="020B0604020202020204" pitchFamily="34" charset="0"/>
              </a:rPr>
              <a:t>sont</a:t>
            </a:r>
            <a:r>
              <a:rPr lang="en-GB" sz="2200" b="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GB" sz="2200" b="0" dirty="0" err="1" smtClean="0">
                <a:latin typeface="+mj-lt"/>
                <a:cs typeface="Arial" panose="020B0604020202020204" pitchFamily="34" charset="0"/>
              </a:rPr>
              <a:t>lourdes</a:t>
            </a:r>
            <a:endParaRPr lang="en-GB" sz="2200" b="0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572500" y="6215063"/>
            <a:ext cx="388938" cy="476250"/>
          </a:xfrm>
          <a:noFill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31D3411A-3E89-4018-9E3F-4EFBE471E080}" type="slidenum">
              <a:rPr lang="en-US" smtClean="0"/>
              <a:pPr algn="l" eaLnBrk="0" hangingPunct="0">
                <a:lnSpc>
                  <a:spcPts val="1400"/>
                </a:lnSpc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067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-32446" y="980728"/>
            <a:ext cx="8858250" cy="989012"/>
          </a:xfrm>
        </p:spPr>
        <p:txBody>
          <a:bodyPr/>
          <a:lstStyle/>
          <a:p>
            <a:pPr indent="0" eaLnBrk="1" hangingPunct="1"/>
            <a:r>
              <a:rPr lang="fr-FR" sz="2400" i="1" dirty="0" smtClean="0"/>
              <a:t>Approches budgétaires (2)</a:t>
            </a:r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228051" y="1844824"/>
            <a:ext cx="8736437" cy="4440238"/>
          </a:xfrm>
        </p:spPr>
        <p:txBody>
          <a:bodyPr/>
          <a:lstStyle/>
          <a:p>
            <a:pPr eaLnBrk="1" hangingPunct="1">
              <a:buClrTx/>
              <a:buFont typeface="Wingdings" panose="05000000000000000000" pitchFamily="2" charset="2"/>
              <a:buChar char="Ø"/>
              <a:defRPr/>
            </a:pPr>
            <a:r>
              <a:rPr lang="en-GB" sz="2200" b="1" i="0" dirty="0" smtClean="0">
                <a:latin typeface="+mj-lt"/>
              </a:rPr>
              <a:t>2</a:t>
            </a:r>
            <a:r>
              <a:rPr lang="en-GB" sz="2200" b="1" i="0" dirty="0" smtClean="0">
                <a:latin typeface="+mj-lt"/>
                <a:cs typeface="Arial" panose="020B0604020202020204" pitchFamily="34" charset="0"/>
              </a:rPr>
              <a:t>.  </a:t>
            </a:r>
            <a:r>
              <a:rPr lang="fr-FR" sz="2200" b="1" i="0" dirty="0" smtClean="0">
                <a:latin typeface="+mj-lt"/>
                <a:cs typeface="Arial" panose="020B0604020202020204" pitchFamily="34" charset="0"/>
              </a:rPr>
              <a:t>Approches orientées vers la performance (vers les résultats) </a:t>
            </a:r>
          </a:p>
          <a:p>
            <a:pPr lvl="1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fr-FR" sz="2200" b="0" dirty="0">
                <a:latin typeface="+mj-lt"/>
                <a:cs typeface="Arial" panose="020B0604020202020204" pitchFamily="34" charset="0"/>
              </a:rPr>
              <a:t>Présentent différentes orientations : (i) vers les produits et l’efficience ; ou (ii) vers les résultats socioéconomiques </a:t>
            </a:r>
            <a:r>
              <a:rPr lang="fr-FR" sz="2200" b="0" i="0" dirty="0" smtClean="0">
                <a:latin typeface="+mj-lt"/>
                <a:cs typeface="Arial" panose="020B0604020202020204" pitchFamily="34" charset="0"/>
              </a:rPr>
              <a:t>et l’efficacité; ou (iii) combinaison des deux. </a:t>
            </a:r>
          </a:p>
          <a:p>
            <a:pPr lvl="1" eaLnBrk="1" hangingPunct="1">
              <a:buClrTx/>
              <a:defRPr/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Points forts : </a:t>
            </a:r>
          </a:p>
          <a:p>
            <a:pPr lvl="2" eaLnBrk="1" hangingPunct="1">
              <a:buFont typeface="Courier New" panose="02070309020205020404" pitchFamily="49" charset="0"/>
              <a:buChar char="o"/>
              <a:defRPr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Reflètent le véritable objectif de la budgétisation </a:t>
            </a:r>
          </a:p>
          <a:p>
            <a:pPr lvl="1" eaLnBrk="1" hangingPunct="1">
              <a:buClrTx/>
              <a:defRPr/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Points faibles : </a:t>
            </a:r>
          </a:p>
          <a:p>
            <a:pPr lvl="2" eaLnBrk="1" hangingPunct="1">
              <a:buFont typeface="Courier New" panose="02070309020205020404" pitchFamily="49" charset="0"/>
              <a:buChar char="o"/>
              <a:defRPr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Nécessitent de solides dispositions institutionnelles </a:t>
            </a:r>
          </a:p>
          <a:p>
            <a:pPr lvl="2" eaLnBrk="1" hangingPunct="1">
              <a:buFont typeface="Courier New" panose="02070309020205020404" pitchFamily="49" charset="0"/>
              <a:buChar char="o"/>
              <a:defRPr/>
            </a:pPr>
            <a:r>
              <a:rPr lang="fr-FR" sz="2200" dirty="0" smtClean="0">
                <a:latin typeface="+mj-lt"/>
                <a:cs typeface="Arial" panose="020B0604020202020204" pitchFamily="34" charset="0"/>
              </a:rPr>
              <a:t>Leur efficacité dépend grandement du contexte du pays</a:t>
            </a:r>
            <a:endParaRPr lang="fr-FR" sz="2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2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755063" y="6381750"/>
            <a:ext cx="388937" cy="476250"/>
          </a:xfrm>
          <a:noFill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64EFA775-2527-4160-A641-CE96027440B3}" type="slidenum">
              <a:rPr lang="en-US" smtClean="0"/>
              <a:pPr algn="l" eaLnBrk="0" hangingPunct="0">
                <a:lnSpc>
                  <a:spcPts val="1400"/>
                </a:lnSpc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8522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071546"/>
            <a:ext cx="8153400" cy="70484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i="1" dirty="0" smtClean="0"/>
              <a:t>Approches budgétaires</a:t>
            </a:r>
          </a:p>
        </p:txBody>
      </p:sp>
      <p:sp>
        <p:nvSpPr>
          <p:cNvPr id="10243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CFC00CD5-09F2-4467-A22F-593C3B6138E0}" type="slidenum">
              <a:rPr lang="en-GB"/>
              <a:pPr>
                <a:defRPr/>
              </a:pPr>
              <a:t>5</a:t>
            </a:fld>
            <a:endParaRPr lang="en-GB"/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3786190"/>
          <a:ext cx="8153400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Feuille de calcul" r:id="rId4" imgW="9346871" imgH="2889409" progId="Excel.Sheet.8">
                  <p:embed/>
                </p:oleObj>
              </mc:Choice>
              <mc:Fallback>
                <p:oleObj name="Feuille de calcul" r:id="rId4" imgW="9346871" imgH="288940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3786190"/>
                        <a:ext cx="8153400" cy="252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357158" y="1857364"/>
            <a:ext cx="2368550" cy="1622425"/>
          </a:xfrm>
          <a:prstGeom prst="rect">
            <a:avLst/>
          </a:prstGeom>
          <a:noFill/>
          <a:ln w="19050" algn="ctr">
            <a:solidFill>
              <a:srgbClr val="800000"/>
            </a:solidFill>
            <a:miter lim="800000"/>
            <a:headEnd/>
            <a:tailEnd/>
          </a:ln>
        </p:spPr>
        <p:txBody>
          <a:bodyPr lIns="82039" tIns="41020" rIns="82039" bIns="41020">
            <a:spAutoFit/>
          </a:bodyPr>
          <a:lstStyle/>
          <a:p>
            <a:pPr algn="ctr" defTabSz="820738">
              <a:spcBef>
                <a:spcPct val="50000"/>
              </a:spcBef>
              <a:buFontTx/>
              <a:buNone/>
            </a:pPr>
            <a:r>
              <a:rPr lang="fr-FR" sz="2000" i="1">
                <a:latin typeface="Arial" charset="0"/>
              </a:rPr>
              <a:t>« Traditionnelle </a:t>
            </a:r>
            <a:r>
              <a:rPr lang="fr-FR" sz="2000">
                <a:latin typeface="Arial" charset="0"/>
              </a:rPr>
              <a:t>»</a:t>
            </a:r>
          </a:p>
          <a:p>
            <a:pPr algn="ctr" defTabSz="820738">
              <a:spcBef>
                <a:spcPct val="50000"/>
              </a:spcBef>
              <a:buFontTx/>
              <a:buNone/>
            </a:pPr>
            <a:r>
              <a:rPr lang="fr-FR" sz="2000">
                <a:latin typeface="Arial" charset="0"/>
              </a:rPr>
              <a:t>Recherche de l’économie</a:t>
            </a:r>
          </a:p>
          <a:p>
            <a:pPr algn="ctr" defTabSz="820738">
              <a:spcBef>
                <a:spcPct val="50000"/>
              </a:spcBef>
            </a:pPr>
            <a:endParaRPr lang="fr-FR" sz="2000">
              <a:latin typeface="Arial" charset="0"/>
            </a:endParaRPr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>
            <a:off x="1142976" y="3429000"/>
            <a:ext cx="46037" cy="3603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3357554" y="1857364"/>
            <a:ext cx="3857652" cy="1467836"/>
          </a:xfrm>
          <a:prstGeom prst="rect">
            <a:avLst/>
          </a:prstGeom>
          <a:noFill/>
          <a:ln w="19050" algn="ctr">
            <a:solidFill>
              <a:srgbClr val="008000"/>
            </a:solidFill>
            <a:miter lim="800000"/>
            <a:headEnd/>
            <a:tailEnd/>
          </a:ln>
        </p:spPr>
        <p:txBody>
          <a:bodyPr wrap="square" lIns="82039" tIns="41020" rIns="82039" bIns="41020">
            <a:spAutoFit/>
          </a:bodyPr>
          <a:lstStyle/>
          <a:p>
            <a:pPr algn="ctr" defTabSz="820738">
              <a:spcBef>
                <a:spcPct val="50000"/>
              </a:spcBef>
              <a:buFontTx/>
              <a:buNone/>
            </a:pPr>
            <a:r>
              <a:rPr lang="fr-FR" sz="2000" dirty="0" smtClean="0"/>
              <a:t>«</a:t>
            </a:r>
            <a:r>
              <a:rPr lang="fr-FR" sz="2000" i="1" dirty="0"/>
              <a:t> budget de programme</a:t>
            </a:r>
            <a:r>
              <a:rPr lang="fr-FR" sz="2000" i="1" dirty="0" smtClean="0"/>
              <a:t>/ performance</a:t>
            </a:r>
            <a:r>
              <a:rPr lang="fr-FR" sz="2000" dirty="0"/>
              <a:t> »</a:t>
            </a:r>
          </a:p>
          <a:p>
            <a:pPr algn="ctr" defTabSz="820738">
              <a:spcBef>
                <a:spcPct val="50000"/>
              </a:spcBef>
              <a:buFontTx/>
              <a:buNone/>
            </a:pPr>
            <a:r>
              <a:rPr lang="fr-FR" sz="2000" dirty="0"/>
              <a:t>Recherche de la performance</a:t>
            </a:r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 flipH="1">
            <a:off x="3071802" y="3325200"/>
            <a:ext cx="933510" cy="1405552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 flipH="1">
            <a:off x="5072064" y="3714752"/>
            <a:ext cx="1" cy="1071559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>
            <a:off x="6138817" y="3325200"/>
            <a:ext cx="376293" cy="1400785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82039" tIns="41020" rIns="82039" bIns="41020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9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4890" name="Group 2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13417526"/>
              </p:ext>
            </p:extLst>
          </p:nvPr>
        </p:nvGraphicFramePr>
        <p:xfrm>
          <a:off x="323528" y="2276475"/>
          <a:ext cx="8572559" cy="4301358"/>
        </p:xfrm>
        <a:graphic>
          <a:graphicData uri="http://schemas.openxmlformats.org/drawingml/2006/table">
            <a:tbl>
              <a:tblPr/>
              <a:tblGrid>
                <a:gridCol w="3857652"/>
                <a:gridCol w="4714907"/>
              </a:tblGrid>
              <a:tr h="82256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Budget traditionnel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Budget orienté vers la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2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Axé sur les moyens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Axé sur les résultats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8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Bon pour la discipline budgétaire globale et pour le respect des autorisations parlementaires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Facilite l’efficience, l’efficacité et la redevabilité (</a:t>
                      </a:r>
                      <a:r>
                        <a:rPr kumimoji="1" lang="fr-FR" sz="22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accountability</a:t>
                      </a: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16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Contrôles centraux (Min. Finances)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Responsabilisation des ministères et des gestionnaires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5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Relativement facile, clair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fr-FR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charset="0"/>
                        </a:rPr>
                        <a:t>Souvent complexe, sophistiqué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</p:spPr>
        <p:txBody>
          <a:bodyPr/>
          <a:lstStyle/>
          <a:p>
            <a:r>
              <a:rPr lang="fr-FR" sz="2800" i="1" dirty="0" smtClean="0"/>
              <a:t>Deux orientation différentes…</a:t>
            </a:r>
            <a:endParaRPr lang="fr-FR" sz="2800" i="1" dirty="0"/>
          </a:p>
        </p:txBody>
      </p:sp>
    </p:spTree>
    <p:extLst>
      <p:ext uri="{BB962C8B-B14F-4D97-AF65-F5344CB8AC3E}">
        <p14:creationId xmlns:p14="http://schemas.microsoft.com/office/powerpoint/2010/main" val="2160300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>
          <a:xfrm>
            <a:off x="539552" y="1410586"/>
            <a:ext cx="7786687" cy="796925"/>
          </a:xfrm>
        </p:spPr>
        <p:txBody>
          <a:bodyPr/>
          <a:lstStyle/>
          <a:p>
            <a:pPr marL="0" indent="0"/>
            <a:r>
              <a:rPr lang="en-GB" sz="3200" i="1" dirty="0" err="1" smtClean="0"/>
              <a:t>Approches</a:t>
            </a:r>
            <a:r>
              <a:rPr lang="en-GB" sz="3200" i="1" dirty="0" smtClean="0"/>
              <a:t> </a:t>
            </a:r>
            <a:r>
              <a:rPr lang="en-GB" sz="3200" i="1" dirty="0" err="1" smtClean="0"/>
              <a:t>budgétaires</a:t>
            </a:r>
            <a:r>
              <a:rPr lang="en-GB" sz="3200" i="1" dirty="0" smtClean="0"/>
              <a:t> </a:t>
            </a:r>
            <a:r>
              <a:rPr lang="en-GB" sz="3200" i="1" dirty="0" err="1" smtClean="0"/>
              <a:t>en</a:t>
            </a:r>
            <a:r>
              <a:rPr lang="en-GB" sz="3200" i="1" dirty="0" smtClean="0"/>
              <a:t> </a:t>
            </a:r>
            <a:r>
              <a:rPr lang="en-GB" sz="3200" i="1" dirty="0" err="1" smtClean="0"/>
              <a:t>pratique</a:t>
            </a:r>
            <a:endParaRPr lang="en-GB" sz="3200" i="1" dirty="0" smtClean="0"/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>
          <a:xfrm>
            <a:off x="468313" y="2349500"/>
            <a:ext cx="8258175" cy="3722688"/>
          </a:xfrm>
        </p:spPr>
        <p:txBody>
          <a:bodyPr/>
          <a:lstStyle/>
          <a:p>
            <a:endParaRPr lang="en-GB" sz="2000" dirty="0" smtClean="0"/>
          </a:p>
          <a:p>
            <a:r>
              <a:rPr lang="fr-FR" dirty="0" smtClean="0"/>
              <a:t>La </a:t>
            </a:r>
            <a:r>
              <a:rPr lang="fr-FR" dirty="0" smtClean="0">
                <a:latin typeface="Calibri" pitchFamily="34" charset="0"/>
              </a:rPr>
              <a:t>« </a:t>
            </a:r>
            <a:r>
              <a:rPr lang="fr-FR" dirty="0" smtClean="0"/>
              <a:t>meilleure </a:t>
            </a:r>
            <a:r>
              <a:rPr lang="fr-FR" dirty="0" smtClean="0">
                <a:latin typeface="Calibri" pitchFamily="34" charset="0"/>
              </a:rPr>
              <a:t>»</a:t>
            </a:r>
            <a:r>
              <a:rPr lang="fr-FR" dirty="0" smtClean="0"/>
              <a:t> approche budgétaire dépend du contexte du pays</a:t>
            </a:r>
          </a:p>
          <a:p>
            <a:endParaRPr lang="fr-FR" dirty="0" smtClean="0"/>
          </a:p>
          <a:p>
            <a:r>
              <a:rPr lang="fr-FR" dirty="0" smtClean="0"/>
              <a:t>Dans de nombreux pays il convient en premier lieu de renforcer les </a:t>
            </a:r>
            <a:r>
              <a:rPr lang="fr-FR" dirty="0" smtClean="0">
                <a:latin typeface="Calibri" pitchFamily="34" charset="0"/>
              </a:rPr>
              <a:t>« </a:t>
            </a:r>
            <a:r>
              <a:rPr lang="fr-FR" dirty="0" smtClean="0"/>
              <a:t>bases</a:t>
            </a:r>
            <a:r>
              <a:rPr lang="fr-FR" dirty="0" smtClean="0">
                <a:latin typeface="Calibri" pitchFamily="34" charset="0"/>
              </a:rPr>
              <a:t> » (</a:t>
            </a:r>
            <a:r>
              <a:rPr lang="fr-FR" dirty="0" smtClean="0"/>
              <a:t>contrôles efficaces et non redondants, reporting financier, exhaustivité du budget, etc.)</a:t>
            </a:r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54F792-D76A-4093-8B16-FF6D051AF42D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0245" name="Right Arrow 1"/>
          <p:cNvSpPr>
            <a:spLocks noChangeArrowheads="1"/>
          </p:cNvSpPr>
          <p:nvPr/>
        </p:nvSpPr>
        <p:spPr bwMode="auto">
          <a:xfrm>
            <a:off x="180182" y="2745582"/>
            <a:ext cx="576262" cy="431800"/>
          </a:xfrm>
          <a:prstGeom prst="rightArrow">
            <a:avLst>
              <a:gd name="adj1" fmla="val 50000"/>
              <a:gd name="adj2" fmla="val 50046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3175"/>
            <a:endParaRPr lang="en-US"/>
          </a:p>
        </p:txBody>
      </p:sp>
      <p:sp>
        <p:nvSpPr>
          <p:cNvPr id="10246" name="Right Arrow 5"/>
          <p:cNvSpPr>
            <a:spLocks noChangeArrowheads="1"/>
          </p:cNvSpPr>
          <p:nvPr/>
        </p:nvSpPr>
        <p:spPr bwMode="auto">
          <a:xfrm>
            <a:off x="190500" y="4437063"/>
            <a:ext cx="574675" cy="431800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317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9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328880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Les approches budgétaires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L’information sur la performance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La notion de programme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Les bases en premier lieu?</a:t>
            </a:r>
          </a:p>
          <a:p>
            <a:pPr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335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42984"/>
            <a:ext cx="9144000" cy="936625"/>
          </a:xfrm>
        </p:spPr>
        <p:txBody>
          <a:bodyPr/>
          <a:lstStyle/>
          <a:p>
            <a:r>
              <a:rPr lang="fr-FR" dirty="0" smtClean="0"/>
              <a:t>   </a:t>
            </a:r>
            <a:r>
              <a:rPr lang="fr-FR" i="1" dirty="0" smtClean="0"/>
              <a:t>L</a:t>
            </a:r>
            <a:r>
              <a:rPr lang="fr-FR" sz="3200" i="1" dirty="0" smtClean="0"/>
              <a:t>es approches orientées vers la performance</a:t>
            </a:r>
            <a:endParaRPr lang="fr-FR" sz="3200" i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79609"/>
            <a:ext cx="8229600" cy="3941779"/>
          </a:xfrm>
        </p:spPr>
        <p:txBody>
          <a:bodyPr/>
          <a:lstStyle/>
          <a:p>
            <a:pPr>
              <a:buClrTx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Généralement  liées à une approche pluriannuelle</a:t>
            </a:r>
          </a:p>
          <a:p>
            <a:pPr>
              <a:buClrTx/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Deux documents (ou narratifs) clefs:</a:t>
            </a:r>
          </a:p>
          <a:p>
            <a:pPr lvl="1">
              <a:buClrTx/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Un document sur la performance attendue</a:t>
            </a:r>
            <a:r>
              <a:rPr lang="fr-FR" sz="2200" b="0" i="0" dirty="0" smtClean="0">
                <a:latin typeface="+mj-lt"/>
                <a:cs typeface="Arial" panose="020B0604020202020204" pitchFamily="34" charset="0"/>
              </a:rPr>
              <a:t> </a:t>
            </a:r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fr-FR" sz="2000" b="0" dirty="0" smtClean="0">
                <a:latin typeface="+mj-lt"/>
                <a:cs typeface="Arial" panose="020B0604020202020204" pitchFamily="34" charset="0"/>
              </a:rPr>
              <a:t>« Projet annuel de performance » (France); « rapport sur les plans et les priorités » (Canada)</a:t>
            </a:r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Présente les objectifs et résultats attendus  </a:t>
            </a:r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Comprend souvent des projections pluriannuelles de dépense</a:t>
            </a:r>
            <a:endParaRPr lang="fr-FR" sz="2000" b="0" i="0" dirty="0" smtClean="0">
              <a:latin typeface="+mj-lt"/>
              <a:cs typeface="Arial" panose="020B0604020202020204" pitchFamily="34" charset="0"/>
            </a:endParaRPr>
          </a:p>
          <a:p>
            <a:pPr lvl="1">
              <a:buClrTx/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Un document sur les résultats</a:t>
            </a:r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fr-FR" sz="2000" i="0" dirty="0" smtClean="0">
                <a:latin typeface="+mj-lt"/>
                <a:cs typeface="Arial" panose="020B0604020202020204" pitchFamily="34" charset="0"/>
              </a:rPr>
              <a:t>« Rapport annuel de performance » (France) ; « rapport ministériel sur le rendement » (Canada) </a:t>
            </a:r>
          </a:p>
          <a:p>
            <a:pPr marL="1257300" lvl="2" indent="-342900">
              <a:buFont typeface="Courier New" panose="02070309020205020404" pitchFamily="49" charset="0"/>
              <a:buChar char="o"/>
            </a:pPr>
            <a:r>
              <a:rPr lang="fr-FR" sz="2000" dirty="0" smtClean="0">
                <a:latin typeface="+mj-lt"/>
                <a:cs typeface="Arial" panose="020B0604020202020204" pitchFamily="34" charset="0"/>
              </a:rPr>
              <a:t>Rend compte sur les résultats</a:t>
            </a:r>
            <a:endParaRPr lang="fr-FR" sz="2000" i="0" dirty="0" smtClean="0">
              <a:latin typeface="+mj-lt"/>
              <a:cs typeface="Arial" panose="020B0604020202020204" pitchFamily="34" charset="0"/>
            </a:endParaRPr>
          </a:p>
          <a:p>
            <a:pPr lvl="1">
              <a:buClrTx/>
            </a:pPr>
            <a:endParaRPr lang="fr-FR" i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3DB9E6-1D76-410F-9BFB-96FB3B53D3E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867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5259</TotalTime>
  <Words>1369</Words>
  <Application>Microsoft Office PowerPoint</Application>
  <PresentationFormat>On-screen Show (4:3)</PresentationFormat>
  <Paragraphs>232</Paragraphs>
  <Slides>25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Calibri</vt:lpstr>
      <vt:lpstr>Courier New</vt:lpstr>
      <vt:lpstr>Sylfaen</vt:lpstr>
      <vt:lpstr>Times New Roman</vt:lpstr>
      <vt:lpstr>Verdana</vt:lpstr>
      <vt:lpstr>Wingdings</vt:lpstr>
      <vt:lpstr>Wingdings 2</vt:lpstr>
      <vt:lpstr>Slide_Master</vt:lpstr>
      <vt:lpstr>Feuille de calcul</vt:lpstr>
      <vt:lpstr>PowerPoint Presentation</vt:lpstr>
      <vt:lpstr>Plan du module</vt:lpstr>
      <vt:lpstr>Approches budgétaires</vt:lpstr>
      <vt:lpstr>Approches budgétaires (2)</vt:lpstr>
      <vt:lpstr>Approches budgétaires</vt:lpstr>
      <vt:lpstr>Deux orientation différentes…</vt:lpstr>
      <vt:lpstr>Approches budgétaires en pratique</vt:lpstr>
      <vt:lpstr>Plan du module</vt:lpstr>
      <vt:lpstr>   Les approches orientées vers la performance</vt:lpstr>
      <vt:lpstr>Chaine de la production de services publics et information sur la performance</vt:lpstr>
      <vt:lpstr>Les indicateurs de performance (1)</vt:lpstr>
      <vt:lpstr>Les indicateurs de performance (2)</vt:lpstr>
      <vt:lpstr>Les indicateurs de performance (3)</vt:lpstr>
      <vt:lpstr>Utilisation de l’information sur la performance La budgétisation axée sur la performance dans les pays de l’OCDE. OCDE 2007</vt:lpstr>
      <vt:lpstr>PowerPoint Presentation</vt:lpstr>
      <vt:lpstr>Plan du module</vt:lpstr>
      <vt:lpstr>Le programme</vt:lpstr>
      <vt:lpstr>Définitions du programme [au sens budget de programme/performance]]</vt:lpstr>
      <vt:lpstr>Les programmes sont ministériels</vt:lpstr>
      <vt:lpstr>Le programme</vt:lpstr>
      <vt:lpstr>Programme, objectifs et indicateurs</vt:lpstr>
      <vt:lpstr>Plan du module</vt:lpstr>
      <vt:lpstr>Les bases en premier lieu? (1)</vt:lpstr>
      <vt:lpstr>Les bases en premier lieu? (2)</vt:lpstr>
      <vt:lpstr>Messages clef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302</cp:revision>
  <cp:lastPrinted>2016-04-23T13:42:25Z</cp:lastPrinted>
  <dcterms:created xsi:type="dcterms:W3CDTF">2011-10-28T10:25:18Z</dcterms:created>
  <dcterms:modified xsi:type="dcterms:W3CDTF">2016-12-21T15:54:54Z</dcterms:modified>
</cp:coreProperties>
</file>